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8288000" cy="10287000"/>
  <p:notesSz cx="6858000" cy="9144000"/>
  <p:embeddedFontLst>
    <p:embeddedFont>
      <p:font typeface="Anek Bangla" panose="020B0604020202020204" charset="0"/>
      <p:regular r:id="rId48"/>
    </p:embeddedFont>
    <p:embeddedFont>
      <p:font typeface="Anton" pitchFamily="2" charset="0"/>
      <p:regular r:id="rId49"/>
    </p:embeddedFont>
    <p:embeddedFont>
      <p:font typeface="Arial Bold" panose="020B0704020202020204" pitchFamily="34" charset="0"/>
      <p:regular r:id="rId50"/>
      <p:bold r:id="rId51"/>
    </p:embeddedFont>
    <p:embeddedFont>
      <p:font typeface="Arimo" panose="020B0604020202020204" charset="0"/>
      <p:regular r:id="rId52"/>
    </p:embeddedFont>
    <p:embeddedFont>
      <p:font typeface="Arimo Bold" panose="020B0604020202020204" charset="0"/>
      <p:regular r:id="rId53"/>
    </p:embeddedFont>
    <p:embeddedFont>
      <p:font typeface="Avenir" panose="020B0604020202020204" charset="0"/>
      <p:regular r:id="rId54"/>
    </p:embeddedFont>
    <p:embeddedFont>
      <p:font typeface="Avenir Bold" panose="020B0604020202020204" charset="0"/>
      <p:regular r:id="rId55"/>
    </p:embeddedFont>
    <p:embeddedFont>
      <p:font typeface="Barlow Condensed Bold" panose="020B0604020202020204" charset="0"/>
      <p:regular r:id="rId56"/>
    </p:embeddedFont>
    <p:embeddedFont>
      <p:font typeface="Better Together Spaced" panose="020B0604020202020204" charset="0"/>
      <p:regular r:id="rId57"/>
    </p:embeddedFont>
    <p:embeddedFont>
      <p:font typeface="Calibri (MS)" panose="020B0604020202020204" charset="0"/>
      <p:regular r:id="rId58"/>
    </p:embeddedFont>
    <p:embeddedFont>
      <p:font typeface="Calibri (MS) Bold" panose="020B0604020202020204" charset="0"/>
      <p:regular r:id="rId59"/>
    </p:embeddedFont>
    <p:embeddedFont>
      <p:font typeface="Canva Sans" panose="020B0604020202020204" charset="0"/>
      <p:regular r:id="rId60"/>
    </p:embeddedFont>
    <p:embeddedFont>
      <p:font typeface="Canva Sans Bold" panose="020B0604020202020204" charset="0"/>
      <p:regular r:id="rId61"/>
    </p:embeddedFont>
    <p:embeddedFont>
      <p:font typeface="Canva Sans Italics" panose="020B0604020202020204" charset="0"/>
      <p:regular r:id="rId62"/>
    </p:embeddedFont>
    <p:embeddedFont>
      <p:font typeface="DM Sans" pitchFamily="2" charset="0"/>
      <p:regular r:id="rId63"/>
    </p:embeddedFont>
    <p:embeddedFont>
      <p:font typeface="DM Sans Bold" panose="020B0604020202020204" charset="0"/>
      <p:regular r:id="rId64"/>
    </p:embeddedFont>
    <p:embeddedFont>
      <p:font typeface="Helvetica Bold Italics" panose="020B0604020202020204" charset="0"/>
      <p:regular r:id="rId65"/>
    </p:embeddedFont>
    <p:embeddedFont>
      <p:font typeface="Monarda" panose="020B0604020202020204" charset="0"/>
      <p:regular r:id="rId66"/>
    </p:embeddedFont>
    <p:embeddedFont>
      <p:font typeface="Open Sans Condensed" panose="020B0604020202020204" charset="0"/>
      <p:regular r:id="rId67"/>
    </p:embeddedFont>
    <p:embeddedFont>
      <p:font typeface="Open Sans Condensed Bold" panose="020B0604020202020204" charset="0"/>
      <p:regular r:id="rId68"/>
    </p:embeddedFont>
    <p:embeddedFont>
      <p:font typeface="Public Sans" panose="020B0604020202020204" charset="0"/>
      <p:regular r:id="rId69"/>
    </p:embeddedFont>
    <p:embeddedFont>
      <p:font typeface="Public Sans Bold" panose="020B0604020202020204" charset="0"/>
      <p:regular r:id="rId70"/>
    </p:embeddedFont>
    <p:embeddedFont>
      <p:font typeface="Public Sans Bold Italics" panose="020B0604020202020204" charset="0"/>
      <p:regular r:id="rId71"/>
    </p:embeddedFont>
    <p:embeddedFont>
      <p:font typeface="Public Sans Italics" panose="020B0604020202020204" charset="0"/>
      <p:regular r:id="rId72"/>
    </p:embeddedFont>
    <p:embeddedFont>
      <p:font typeface="Public Sans Semi-Bold" panose="020B0604020202020204" charset="0"/>
      <p:regular r:id="rId73"/>
    </p:embeddedFont>
    <p:embeddedFont>
      <p:font typeface="Roboto Condensed" panose="02000000000000000000" pitchFamily="2" charset="0"/>
      <p:regular r:id="rId74"/>
    </p:embeddedFont>
    <p:embeddedFont>
      <p:font typeface="Roca One Bold" panose="020B0604020202020204" charset="0"/>
      <p:regular r:id="rId75"/>
    </p:embeddedFont>
    <p:embeddedFont>
      <p:font typeface="TT Fors" panose="020B0604020202020204" charset="0"/>
      <p:regular r:id="rId76"/>
    </p:embeddedFont>
    <p:embeddedFont>
      <p:font typeface="TT Fors Bold" panose="020B0604020202020204" charset="0"/>
      <p:regular r:id="rId77"/>
    </p:embeddedFont>
    <p:embeddedFont>
      <p:font typeface="TT Interphases Bold" panose="020B0604020202020204" charset="0"/>
      <p:regular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3" d="100"/>
          <a:sy n="73" d="100"/>
        </p:scale>
        <p:origin x="4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font" Target="fonts/font21.fntdata"/><Relationship Id="rId84"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6.fntdata"/><Relationship Id="rId58" Type="http://schemas.openxmlformats.org/officeDocument/2006/relationships/font" Target="fonts/font11.fntdata"/><Relationship Id="rId74" Type="http://schemas.openxmlformats.org/officeDocument/2006/relationships/font" Target="fonts/font27.fntdata"/><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font" Target="fonts/font22.fntdata"/><Relationship Id="rId77" Type="http://schemas.openxmlformats.org/officeDocument/2006/relationships/font" Target="fonts/font30.fntdata"/><Relationship Id="rId8" Type="http://schemas.openxmlformats.org/officeDocument/2006/relationships/slide" Target="slides/slide7.xml"/><Relationship Id="rId51" Type="http://schemas.openxmlformats.org/officeDocument/2006/relationships/font" Target="fonts/font4.fntdata"/><Relationship Id="rId72" Type="http://schemas.openxmlformats.org/officeDocument/2006/relationships/font" Target="fonts/font25.fntdata"/><Relationship Id="rId80" Type="http://schemas.openxmlformats.org/officeDocument/2006/relationships/viewProps" Target="viewProps.xml"/><Relationship Id="rId85"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font" Target="fonts/font23.fntdata"/><Relationship Id="rId75" Type="http://schemas.openxmlformats.org/officeDocument/2006/relationships/font" Target="fonts/font28.fntdata"/><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73" Type="http://schemas.openxmlformats.org/officeDocument/2006/relationships/font" Target="fonts/font26.fntdata"/><Relationship Id="rId78" Type="http://schemas.openxmlformats.org/officeDocument/2006/relationships/font" Target="fonts/font31.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3.fntdata"/><Relationship Id="rId55" Type="http://schemas.openxmlformats.org/officeDocument/2006/relationships/font" Target="fonts/font8.fntdata"/><Relationship Id="rId76" Type="http://schemas.openxmlformats.org/officeDocument/2006/relationships/font" Target="fonts/font29.fntdata"/><Relationship Id="rId7" Type="http://schemas.openxmlformats.org/officeDocument/2006/relationships/slide" Target="slides/slide6.xml"/><Relationship Id="rId71" Type="http://schemas.openxmlformats.org/officeDocument/2006/relationships/font" Target="fonts/font24.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9.fntdata"/><Relationship Id="rId61" Type="http://schemas.openxmlformats.org/officeDocument/2006/relationships/font" Target="fonts/font14.fntdata"/><Relationship Id="rId8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Tennessee’s tenant screening protections project grew out of a statewide collaboration led by Statewide Organizing for Community eMpowerment (SOCM) and the Greater Memphis Housing Justice Project to address unfair tenant screening practices and expand housing access across Tennessee. After participating in Unlocked: Opening the Door to Housing Access Through Tenant Screening Protections—an eight-week national Solutions Sprint hosted by Results for America and partner organizations—the team built a 20-person campaign focused on public education, community-informed research, advocacy with state and local leaders, and the development of a policy agenda for tenant screening protections.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Tennessee’s tenant screening protections project grew out of a statewide collaboration led by Statewide Organizing for Community eMpowerment (SOCM) and the Greater Memphis Housing Justice Project to address unfair tenant screening practices and expand housing access across Tennessee. After participating in Unlocked: Opening the Door to Housing Access Through Tenant Screening Protections—an eight-week national Solutions Sprint hosted by Results for America and partner organizations—the team built a 20-person campaign focused on public education, community-informed research, advocacy with state and local leaders, and the development of a policy agenda for tenant screening protections.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9.svg"/><Relationship Id="rId7" Type="http://schemas.openxmlformats.org/officeDocument/2006/relationships/image" Target="../media/image30.png"/><Relationship Id="rId2" Type="http://schemas.openxmlformats.org/officeDocument/2006/relationships/image" Target="../media/image32.sv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jpe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sv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1.sv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sv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svg"/><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svg"/><Relationship Id="rId4" Type="http://schemas.openxmlformats.org/officeDocument/2006/relationships/image" Target="../media/image50.svg"/><Relationship Id="rId9" Type="http://schemas.openxmlformats.org/officeDocument/2006/relationships/image" Target="../media/image23.svg"/></Relationships>
</file>

<file path=ppt/slides/_rels/slide1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0.svg"/><Relationship Id="rId7" Type="http://schemas.openxmlformats.org/officeDocument/2006/relationships/image" Target="../media/image55.svg"/><Relationship Id="rId2" Type="http://schemas.openxmlformats.org/officeDocument/2006/relationships/image" Target="../media/image49.sv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53.svg"/><Relationship Id="rId4" Type="http://schemas.openxmlformats.org/officeDocument/2006/relationships/image" Target="../media/image54.svg"/></Relationships>
</file>

<file path=ppt/slides/_rels/slide19.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7.sv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sv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62.svg"/></Relationships>
</file>

<file path=ppt/slides/_rels/slide21.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sv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65.svg"/></Relationships>
</file>

<file path=ppt/slides/_rels/slide22.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3.sv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65.svg"/></Relationships>
</file>

<file path=ppt/slides/_rels/slide23.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svg"/><Relationship Id="rId7" Type="http://schemas.openxmlformats.org/officeDocument/2006/relationships/image" Target="../media/image71.svg"/><Relationship Id="rId2" Type="http://schemas.openxmlformats.org/officeDocument/2006/relationships/image" Target="../media/image66.svg"/><Relationship Id="rId1" Type="http://schemas.openxmlformats.org/officeDocument/2006/relationships/slideLayout" Target="../slideLayouts/slideLayout7.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 Id="rId9" Type="http://schemas.openxmlformats.org/officeDocument/2006/relationships/image" Target="../media/image73.svg"/></Relationships>
</file>

<file path=ppt/slides/_rels/slide24.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svg"/><Relationship Id="rId7" Type="http://schemas.openxmlformats.org/officeDocument/2006/relationships/image" Target="../media/image71.svg"/><Relationship Id="rId2" Type="http://schemas.openxmlformats.org/officeDocument/2006/relationships/image" Target="../media/image66.svg"/><Relationship Id="rId1" Type="http://schemas.openxmlformats.org/officeDocument/2006/relationships/slideLayout" Target="../slideLayouts/slideLayout7.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 Id="rId9" Type="http://schemas.openxmlformats.org/officeDocument/2006/relationships/image" Target="../media/image73.svg"/></Relationships>
</file>

<file path=ppt/slides/_rels/slide2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81.svg"/><Relationship Id="rId13" Type="http://schemas.openxmlformats.org/officeDocument/2006/relationships/image" Target="../media/image86.svg"/><Relationship Id="rId18" Type="http://schemas.openxmlformats.org/officeDocument/2006/relationships/image" Target="../media/image91.svg"/><Relationship Id="rId3" Type="http://schemas.openxmlformats.org/officeDocument/2006/relationships/image" Target="../media/image76.svg"/><Relationship Id="rId21" Type="http://schemas.openxmlformats.org/officeDocument/2006/relationships/image" Target="../media/image94.png"/><Relationship Id="rId7" Type="http://schemas.openxmlformats.org/officeDocument/2006/relationships/image" Target="../media/image80.png"/><Relationship Id="rId12" Type="http://schemas.openxmlformats.org/officeDocument/2006/relationships/image" Target="../media/image85.svg"/><Relationship Id="rId17" Type="http://schemas.openxmlformats.org/officeDocument/2006/relationships/image" Target="../media/image90.svg"/><Relationship Id="rId2" Type="http://schemas.openxmlformats.org/officeDocument/2006/relationships/image" Target="../media/image75.svg"/><Relationship Id="rId16" Type="http://schemas.openxmlformats.org/officeDocument/2006/relationships/image" Target="../media/image89.svg"/><Relationship Id="rId20"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79.svg"/><Relationship Id="rId11" Type="http://schemas.openxmlformats.org/officeDocument/2006/relationships/image" Target="../media/image84.svg"/><Relationship Id="rId5" Type="http://schemas.openxmlformats.org/officeDocument/2006/relationships/image" Target="../media/image78.svg"/><Relationship Id="rId15" Type="http://schemas.openxmlformats.org/officeDocument/2006/relationships/image" Target="../media/image88.svg"/><Relationship Id="rId10" Type="http://schemas.openxmlformats.org/officeDocument/2006/relationships/image" Target="../media/image83.svg"/><Relationship Id="rId19" Type="http://schemas.openxmlformats.org/officeDocument/2006/relationships/image" Target="../media/image92.png"/><Relationship Id="rId4" Type="http://schemas.openxmlformats.org/officeDocument/2006/relationships/image" Target="../media/image77.svg"/><Relationship Id="rId9" Type="http://schemas.openxmlformats.org/officeDocument/2006/relationships/image" Target="../media/image82.svg"/><Relationship Id="rId14" Type="http://schemas.openxmlformats.org/officeDocument/2006/relationships/image" Target="../media/image87.svg"/></Relationships>
</file>

<file path=ppt/slides/_rels/slide27.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5" Type="http://schemas.openxmlformats.org/officeDocument/2006/relationships/image" Target="../media/image101.png"/><Relationship Id="rId4" Type="http://schemas.openxmlformats.org/officeDocument/2006/relationships/image" Target="../media/image100.png"/></Relationships>
</file>

<file path=ppt/slides/_rels/slide33.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23.sv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12.svg"/><Relationship Id="rId2" Type="http://schemas.openxmlformats.org/officeDocument/2006/relationships/image" Target="../media/image111.png"/><Relationship Id="rId1" Type="http://schemas.openxmlformats.org/officeDocument/2006/relationships/slideLayout" Target="../slideLayouts/slideLayout7.xml"/><Relationship Id="rId5" Type="http://schemas.openxmlformats.org/officeDocument/2006/relationships/hyperlink" Target="https://docs.google.com/spreadsheets/d/1bCLKPqb4cqfeLKlF8for-vqKRDTFEGDgZw3WwT_t934/edit?gid=0#gid=0" TargetMode="External"/><Relationship Id="rId4" Type="http://schemas.openxmlformats.org/officeDocument/2006/relationships/image" Target="../media/image113.png"/></Relationships>
</file>

<file path=ppt/slides/_rels/slide43.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svg"/><Relationship Id="rId7" Type="http://schemas.openxmlformats.org/officeDocument/2006/relationships/image" Target="../media/image23.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jpeg"/><Relationship Id="rId9"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pSp>
        <p:nvGrpSpPr>
          <p:cNvPr id="2" name="Group 2"/>
          <p:cNvGrpSpPr/>
          <p:nvPr/>
        </p:nvGrpSpPr>
        <p:grpSpPr>
          <a:xfrm>
            <a:off x="-921281" y="9258300"/>
            <a:ext cx="20069935" cy="1781674"/>
            <a:chOff x="0" y="0"/>
            <a:chExt cx="6996056" cy="621063"/>
          </a:xfrm>
        </p:grpSpPr>
        <p:sp>
          <p:nvSpPr>
            <p:cNvPr id="3" name="Freeform 3"/>
            <p:cNvSpPr/>
            <p:nvPr/>
          </p:nvSpPr>
          <p:spPr>
            <a:xfrm>
              <a:off x="0" y="0"/>
              <a:ext cx="6996056" cy="621063"/>
            </a:xfrm>
            <a:custGeom>
              <a:avLst/>
              <a:gdLst/>
              <a:ahLst/>
              <a:cxnLst/>
              <a:rect l="l" t="t" r="r" b="b"/>
              <a:pathLst>
                <a:path w="6996056" h="621063">
                  <a:moveTo>
                    <a:pt x="0" y="0"/>
                  </a:moveTo>
                  <a:lnTo>
                    <a:pt x="6996056" y="0"/>
                  </a:lnTo>
                  <a:lnTo>
                    <a:pt x="6996056" y="621063"/>
                  </a:lnTo>
                  <a:lnTo>
                    <a:pt x="0" y="621063"/>
                  </a:lnTo>
                  <a:close/>
                </a:path>
              </a:pathLst>
            </a:custGeom>
            <a:solidFill>
              <a:srgbClr val="066133"/>
            </a:solidFill>
          </p:spPr>
          <p:txBody>
            <a:bodyPr/>
            <a:lstStyle/>
            <a:p>
              <a:endParaRPr lang="en-US"/>
            </a:p>
          </p:txBody>
        </p:sp>
        <p:sp>
          <p:nvSpPr>
            <p:cNvPr id="4" name="TextBox 4"/>
            <p:cNvSpPr txBox="1"/>
            <p:nvPr/>
          </p:nvSpPr>
          <p:spPr>
            <a:xfrm>
              <a:off x="0" y="-38100"/>
              <a:ext cx="6996056" cy="659163"/>
            </a:xfrm>
            <a:prstGeom prst="rect">
              <a:avLst/>
            </a:prstGeom>
          </p:spPr>
          <p:txBody>
            <a:bodyPr lIns="50800" tIns="50800" rIns="50800" bIns="50800" rtlCol="0" anchor="ctr"/>
            <a:lstStyle/>
            <a:p>
              <a:pPr algn="ctr">
                <a:lnSpc>
                  <a:spcPts val="2520"/>
                </a:lnSpc>
              </a:pPr>
              <a:endParaRPr/>
            </a:p>
          </p:txBody>
        </p:sp>
      </p:grpSp>
      <p:grpSp>
        <p:nvGrpSpPr>
          <p:cNvPr id="5" name="Group 5"/>
          <p:cNvGrpSpPr/>
          <p:nvPr/>
        </p:nvGrpSpPr>
        <p:grpSpPr>
          <a:xfrm>
            <a:off x="1028700" y="6972025"/>
            <a:ext cx="9126864" cy="1329531"/>
            <a:chOff x="0" y="0"/>
            <a:chExt cx="3512462" cy="511668"/>
          </a:xfrm>
        </p:grpSpPr>
        <p:sp>
          <p:nvSpPr>
            <p:cNvPr id="6" name="Freeform 6"/>
            <p:cNvSpPr/>
            <p:nvPr/>
          </p:nvSpPr>
          <p:spPr>
            <a:xfrm>
              <a:off x="0" y="0"/>
              <a:ext cx="3512462" cy="511668"/>
            </a:xfrm>
            <a:custGeom>
              <a:avLst/>
              <a:gdLst/>
              <a:ahLst/>
              <a:cxnLst/>
              <a:rect l="l" t="t" r="r" b="b"/>
              <a:pathLst>
                <a:path w="3512462" h="511668">
                  <a:moveTo>
                    <a:pt x="84826" y="0"/>
                  </a:moveTo>
                  <a:lnTo>
                    <a:pt x="3427637" y="0"/>
                  </a:lnTo>
                  <a:cubicBezTo>
                    <a:pt x="3474484" y="0"/>
                    <a:pt x="3512462" y="37978"/>
                    <a:pt x="3512462" y="84826"/>
                  </a:cubicBezTo>
                  <a:lnTo>
                    <a:pt x="3512462" y="426843"/>
                  </a:lnTo>
                  <a:cubicBezTo>
                    <a:pt x="3512462" y="449340"/>
                    <a:pt x="3503525" y="470915"/>
                    <a:pt x="3487617" y="486823"/>
                  </a:cubicBezTo>
                  <a:cubicBezTo>
                    <a:pt x="3471709" y="502731"/>
                    <a:pt x="3450134" y="511668"/>
                    <a:pt x="3427637" y="511668"/>
                  </a:cubicBezTo>
                  <a:lnTo>
                    <a:pt x="84826" y="511668"/>
                  </a:lnTo>
                  <a:cubicBezTo>
                    <a:pt x="37978" y="511668"/>
                    <a:pt x="0" y="473690"/>
                    <a:pt x="0" y="426843"/>
                  </a:cubicBezTo>
                  <a:lnTo>
                    <a:pt x="0" y="84826"/>
                  </a:lnTo>
                  <a:cubicBezTo>
                    <a:pt x="0" y="62328"/>
                    <a:pt x="8937" y="40753"/>
                    <a:pt x="24845" y="24845"/>
                  </a:cubicBezTo>
                  <a:cubicBezTo>
                    <a:pt x="40753" y="8937"/>
                    <a:pt x="62328" y="0"/>
                    <a:pt x="84826" y="0"/>
                  </a:cubicBezTo>
                  <a:close/>
                </a:path>
              </a:pathLst>
            </a:custGeom>
            <a:solidFill>
              <a:srgbClr val="49A67F"/>
            </a:solidFill>
            <a:ln cap="rnd">
              <a:noFill/>
              <a:prstDash val="solid"/>
              <a:round/>
            </a:ln>
          </p:spPr>
          <p:txBody>
            <a:bodyPr/>
            <a:lstStyle/>
            <a:p>
              <a:endParaRPr lang="en-US"/>
            </a:p>
          </p:txBody>
        </p:sp>
        <p:sp>
          <p:nvSpPr>
            <p:cNvPr id="7" name="TextBox 7"/>
            <p:cNvSpPr txBox="1"/>
            <p:nvPr/>
          </p:nvSpPr>
          <p:spPr>
            <a:xfrm>
              <a:off x="0" y="-38100"/>
              <a:ext cx="3512462" cy="54976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8284881" y="6972025"/>
            <a:ext cx="3135759" cy="1329531"/>
          </a:xfrm>
          <a:custGeom>
            <a:avLst/>
            <a:gdLst/>
            <a:ahLst/>
            <a:cxnLst/>
            <a:rect l="l" t="t" r="r" b="b"/>
            <a:pathLst>
              <a:path w="3135759" h="1329531">
                <a:moveTo>
                  <a:pt x="3135760" y="0"/>
                </a:moveTo>
                <a:lnTo>
                  <a:pt x="0" y="0"/>
                </a:lnTo>
                <a:lnTo>
                  <a:pt x="0" y="1329530"/>
                </a:lnTo>
                <a:lnTo>
                  <a:pt x="3135760" y="1329530"/>
                </a:lnTo>
                <a:lnTo>
                  <a:pt x="313576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a:off x="1028700" y="1020862"/>
            <a:ext cx="16230600" cy="759934"/>
            <a:chOff x="0" y="0"/>
            <a:chExt cx="5657725" cy="264901"/>
          </a:xfrm>
        </p:grpSpPr>
        <p:sp>
          <p:nvSpPr>
            <p:cNvPr id="10" name="Freeform 10"/>
            <p:cNvSpPr/>
            <p:nvPr/>
          </p:nvSpPr>
          <p:spPr>
            <a:xfrm>
              <a:off x="0" y="0"/>
              <a:ext cx="5657726" cy="264901"/>
            </a:xfrm>
            <a:custGeom>
              <a:avLst/>
              <a:gdLst/>
              <a:ahLst/>
              <a:cxnLst/>
              <a:rect l="l" t="t" r="r" b="b"/>
              <a:pathLst>
                <a:path w="5657726" h="264901">
                  <a:moveTo>
                    <a:pt x="47700" y="0"/>
                  </a:moveTo>
                  <a:lnTo>
                    <a:pt x="5610026" y="0"/>
                  </a:lnTo>
                  <a:cubicBezTo>
                    <a:pt x="5622677" y="0"/>
                    <a:pt x="5634809" y="5025"/>
                    <a:pt x="5643755" y="13971"/>
                  </a:cubicBezTo>
                  <a:cubicBezTo>
                    <a:pt x="5652700" y="22916"/>
                    <a:pt x="5657726" y="35049"/>
                    <a:pt x="5657726" y="47700"/>
                  </a:cubicBezTo>
                  <a:lnTo>
                    <a:pt x="5657726" y="217201"/>
                  </a:lnTo>
                  <a:cubicBezTo>
                    <a:pt x="5657726" y="229852"/>
                    <a:pt x="5652700" y="241984"/>
                    <a:pt x="5643755" y="250930"/>
                  </a:cubicBezTo>
                  <a:cubicBezTo>
                    <a:pt x="5634809" y="259875"/>
                    <a:pt x="5622677" y="264901"/>
                    <a:pt x="5610026" y="264901"/>
                  </a:cubicBezTo>
                  <a:lnTo>
                    <a:pt x="47700" y="264901"/>
                  </a:lnTo>
                  <a:cubicBezTo>
                    <a:pt x="35049" y="264901"/>
                    <a:pt x="22916" y="259875"/>
                    <a:pt x="13971" y="250930"/>
                  </a:cubicBezTo>
                  <a:cubicBezTo>
                    <a:pt x="5025" y="241984"/>
                    <a:pt x="0" y="229852"/>
                    <a:pt x="0" y="217201"/>
                  </a:cubicBezTo>
                  <a:lnTo>
                    <a:pt x="0" y="47700"/>
                  </a:lnTo>
                  <a:cubicBezTo>
                    <a:pt x="0" y="35049"/>
                    <a:pt x="5025" y="22916"/>
                    <a:pt x="13971" y="13971"/>
                  </a:cubicBezTo>
                  <a:cubicBezTo>
                    <a:pt x="22916" y="5025"/>
                    <a:pt x="35049" y="0"/>
                    <a:pt x="47700" y="0"/>
                  </a:cubicBezTo>
                  <a:close/>
                </a:path>
              </a:pathLst>
            </a:custGeom>
            <a:solidFill>
              <a:srgbClr val="F7E856"/>
            </a:solidFill>
            <a:ln cap="rnd">
              <a:noFill/>
              <a:prstDash val="solid"/>
              <a:round/>
            </a:ln>
          </p:spPr>
          <p:txBody>
            <a:bodyPr/>
            <a:lstStyle/>
            <a:p>
              <a:endParaRPr lang="en-US"/>
            </a:p>
          </p:txBody>
        </p:sp>
        <p:sp>
          <p:nvSpPr>
            <p:cNvPr id="11" name="TextBox 11"/>
            <p:cNvSpPr txBox="1"/>
            <p:nvPr/>
          </p:nvSpPr>
          <p:spPr>
            <a:xfrm>
              <a:off x="0" y="-38100"/>
              <a:ext cx="5657725" cy="303001"/>
            </a:xfrm>
            <a:prstGeom prst="rect">
              <a:avLst/>
            </a:prstGeom>
          </p:spPr>
          <p:txBody>
            <a:bodyPr lIns="50800" tIns="50800" rIns="50800" bIns="50800" rtlCol="0" anchor="ctr"/>
            <a:lstStyle/>
            <a:p>
              <a:pPr algn="ctr">
                <a:lnSpc>
                  <a:spcPts val="2520"/>
                </a:lnSpc>
              </a:pPr>
              <a:endParaRPr/>
            </a:p>
          </p:txBody>
        </p:sp>
      </p:grpSp>
      <p:sp>
        <p:nvSpPr>
          <p:cNvPr id="12" name="Freeform 12"/>
          <p:cNvSpPr/>
          <p:nvPr/>
        </p:nvSpPr>
        <p:spPr>
          <a:xfrm>
            <a:off x="9587940" y="7311696"/>
            <a:ext cx="1135247" cy="650187"/>
          </a:xfrm>
          <a:custGeom>
            <a:avLst/>
            <a:gdLst/>
            <a:ahLst/>
            <a:cxnLst/>
            <a:rect l="l" t="t" r="r" b="b"/>
            <a:pathLst>
              <a:path w="1135247" h="650187">
                <a:moveTo>
                  <a:pt x="0" y="0"/>
                </a:moveTo>
                <a:lnTo>
                  <a:pt x="1135248" y="0"/>
                </a:lnTo>
                <a:lnTo>
                  <a:pt x="1135248" y="650188"/>
                </a:lnTo>
                <a:lnTo>
                  <a:pt x="0" y="6501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Freeform 13"/>
          <p:cNvSpPr/>
          <p:nvPr/>
        </p:nvSpPr>
        <p:spPr>
          <a:xfrm>
            <a:off x="10188640" y="2600022"/>
            <a:ext cx="6994862" cy="3892448"/>
          </a:xfrm>
          <a:custGeom>
            <a:avLst/>
            <a:gdLst/>
            <a:ahLst/>
            <a:cxnLst/>
            <a:rect l="l" t="t" r="r" b="b"/>
            <a:pathLst>
              <a:path w="6994862" h="3892448">
                <a:moveTo>
                  <a:pt x="0" y="0"/>
                </a:moveTo>
                <a:lnTo>
                  <a:pt x="6994862" y="0"/>
                </a:lnTo>
                <a:lnTo>
                  <a:pt x="6994862" y="3892448"/>
                </a:lnTo>
                <a:lnTo>
                  <a:pt x="0" y="3892448"/>
                </a:lnTo>
                <a:lnTo>
                  <a:pt x="0" y="0"/>
                </a:lnTo>
                <a:close/>
              </a:path>
            </a:pathLst>
          </a:custGeom>
          <a:blipFill>
            <a:blip r:embed="rId4"/>
            <a:stretch>
              <a:fillRect/>
            </a:stretch>
          </a:blipFill>
        </p:spPr>
        <p:txBody>
          <a:bodyPr/>
          <a:lstStyle/>
          <a:p>
            <a:endParaRPr lang="en-US"/>
          </a:p>
        </p:txBody>
      </p:sp>
      <p:sp>
        <p:nvSpPr>
          <p:cNvPr id="14" name="Freeform 14"/>
          <p:cNvSpPr/>
          <p:nvPr/>
        </p:nvSpPr>
        <p:spPr>
          <a:xfrm>
            <a:off x="1509389" y="2140275"/>
            <a:ext cx="7906781" cy="4811941"/>
          </a:xfrm>
          <a:custGeom>
            <a:avLst/>
            <a:gdLst/>
            <a:ahLst/>
            <a:cxnLst/>
            <a:rect l="l" t="t" r="r" b="b"/>
            <a:pathLst>
              <a:path w="7906781" h="4811941">
                <a:moveTo>
                  <a:pt x="0" y="0"/>
                </a:moveTo>
                <a:lnTo>
                  <a:pt x="7906781" y="0"/>
                </a:lnTo>
                <a:lnTo>
                  <a:pt x="7906781" y="4811942"/>
                </a:lnTo>
                <a:lnTo>
                  <a:pt x="0" y="4811942"/>
                </a:lnTo>
                <a:lnTo>
                  <a:pt x="0" y="0"/>
                </a:lnTo>
                <a:close/>
              </a:path>
            </a:pathLst>
          </a:custGeom>
          <a:blipFill>
            <a:blip r:embed="rId5"/>
            <a:stretch>
              <a:fillRect r="-3124" b="-69449"/>
            </a:stretch>
          </a:blipFill>
        </p:spPr>
        <p:txBody>
          <a:bodyPr/>
          <a:lstStyle/>
          <a:p>
            <a:endParaRPr lang="en-US"/>
          </a:p>
        </p:txBody>
      </p:sp>
      <p:sp>
        <p:nvSpPr>
          <p:cNvPr id="15" name="TextBox 15"/>
          <p:cNvSpPr txBox="1"/>
          <p:nvPr/>
        </p:nvSpPr>
        <p:spPr>
          <a:xfrm>
            <a:off x="1454364" y="7065180"/>
            <a:ext cx="7659323" cy="1019175"/>
          </a:xfrm>
          <a:prstGeom prst="rect">
            <a:avLst/>
          </a:prstGeom>
        </p:spPr>
        <p:txBody>
          <a:bodyPr lIns="0" tIns="0" rIns="0" bIns="0" rtlCol="0" anchor="t">
            <a:spAutoFit/>
          </a:bodyPr>
          <a:lstStyle/>
          <a:p>
            <a:pPr algn="ctr">
              <a:lnSpc>
                <a:spcPts val="3992"/>
              </a:lnSpc>
            </a:pPr>
            <a:r>
              <a:rPr lang="en-US" sz="3327" b="1">
                <a:solidFill>
                  <a:srgbClr val="F3F3F4"/>
                </a:solidFill>
                <a:latin typeface="Arimo Bold"/>
                <a:ea typeface="Arimo Bold"/>
                <a:cs typeface="Arimo Bold"/>
                <a:sym typeface="Arimo Bold"/>
              </a:rPr>
              <a:t>A Campaign to Increase Access to Stable, Affordable Housing</a:t>
            </a:r>
            <a:r>
              <a:rPr lang="en-US" sz="3327">
                <a:solidFill>
                  <a:srgbClr val="F3F3F4"/>
                </a:solidFill>
                <a:latin typeface="Arimo"/>
                <a:ea typeface="Arimo"/>
                <a:cs typeface="Arimo"/>
                <a:sym typeface="Arimo"/>
              </a:rPr>
              <a:t> </a:t>
            </a:r>
          </a:p>
        </p:txBody>
      </p:sp>
      <p:sp>
        <p:nvSpPr>
          <p:cNvPr id="16" name="TextBox 16"/>
          <p:cNvSpPr txBox="1"/>
          <p:nvPr/>
        </p:nvSpPr>
        <p:spPr>
          <a:xfrm>
            <a:off x="13686071" y="1194136"/>
            <a:ext cx="3092540" cy="365760"/>
          </a:xfrm>
          <a:prstGeom prst="rect">
            <a:avLst/>
          </a:prstGeom>
        </p:spPr>
        <p:txBody>
          <a:bodyPr lIns="0" tIns="0" rIns="0" bIns="0" rtlCol="0" anchor="t">
            <a:spAutoFit/>
          </a:bodyPr>
          <a:lstStyle/>
          <a:p>
            <a:pPr algn="r">
              <a:lnSpc>
                <a:spcPts val="2940"/>
              </a:lnSpc>
            </a:pPr>
            <a:r>
              <a:rPr lang="en-US" sz="2100" b="1">
                <a:solidFill>
                  <a:srgbClr val="066133"/>
                </a:solidFill>
                <a:latin typeface="TT Interphases Bold"/>
                <a:ea typeface="TT Interphases Bold"/>
                <a:cs typeface="TT Interphases Bold"/>
                <a:sym typeface="TT Interphases Bold"/>
              </a:rPr>
              <a:t>info@housing4alltn.org</a:t>
            </a:r>
          </a:p>
        </p:txBody>
      </p:sp>
      <p:sp>
        <p:nvSpPr>
          <p:cNvPr id="17" name="TextBox 17"/>
          <p:cNvSpPr txBox="1"/>
          <p:nvPr/>
        </p:nvSpPr>
        <p:spPr>
          <a:xfrm>
            <a:off x="1509389" y="1194136"/>
            <a:ext cx="2767061" cy="365760"/>
          </a:xfrm>
          <a:prstGeom prst="rect">
            <a:avLst/>
          </a:prstGeom>
        </p:spPr>
        <p:txBody>
          <a:bodyPr lIns="0" tIns="0" rIns="0" bIns="0" rtlCol="0" anchor="t">
            <a:spAutoFit/>
          </a:bodyPr>
          <a:lstStyle/>
          <a:p>
            <a:pPr algn="l">
              <a:lnSpc>
                <a:spcPts val="2940"/>
              </a:lnSpc>
            </a:pPr>
            <a:r>
              <a:rPr lang="en-US" sz="2100" b="1">
                <a:solidFill>
                  <a:srgbClr val="066133"/>
                </a:solidFill>
                <a:latin typeface="TT Interphases Bold"/>
                <a:ea typeface="TT Interphases Bold"/>
                <a:cs typeface="TT Interphases Bold"/>
                <a:sym typeface="TT Interphases Bold"/>
              </a:rPr>
              <a:t>August 26, 2026</a:t>
            </a:r>
          </a:p>
        </p:txBody>
      </p:sp>
      <p:sp>
        <p:nvSpPr>
          <p:cNvPr id="18" name="TextBox 18"/>
          <p:cNvSpPr txBox="1"/>
          <p:nvPr/>
        </p:nvSpPr>
        <p:spPr>
          <a:xfrm>
            <a:off x="6544513" y="1194136"/>
            <a:ext cx="5198973" cy="365760"/>
          </a:xfrm>
          <a:prstGeom prst="rect">
            <a:avLst/>
          </a:prstGeom>
        </p:spPr>
        <p:txBody>
          <a:bodyPr lIns="0" tIns="0" rIns="0" bIns="0" rtlCol="0" anchor="t">
            <a:spAutoFit/>
          </a:bodyPr>
          <a:lstStyle/>
          <a:p>
            <a:pPr algn="ctr">
              <a:lnSpc>
                <a:spcPts val="2940"/>
              </a:lnSpc>
            </a:pPr>
            <a:r>
              <a:rPr lang="en-US" sz="2100" b="1">
                <a:solidFill>
                  <a:srgbClr val="066133"/>
                </a:solidFill>
                <a:latin typeface="TT Interphases Bold"/>
                <a:ea typeface="TT Interphases Bold"/>
                <a:cs typeface="TT Interphases Bold"/>
                <a:sym typeface="TT Interphases Bold"/>
              </a:rPr>
              <a:t>www.housingforalltn.org</a:t>
            </a:r>
          </a:p>
        </p:txBody>
      </p:sp>
      <p:sp>
        <p:nvSpPr>
          <p:cNvPr id="19" name="TextBox 19"/>
          <p:cNvSpPr txBox="1"/>
          <p:nvPr/>
        </p:nvSpPr>
        <p:spPr>
          <a:xfrm>
            <a:off x="272170" y="9586859"/>
            <a:ext cx="18288000" cy="264158"/>
          </a:xfrm>
          <a:prstGeom prst="rect">
            <a:avLst/>
          </a:prstGeom>
        </p:spPr>
        <p:txBody>
          <a:bodyPr lIns="0" tIns="0" rIns="0" bIns="0" rtlCol="0" anchor="t">
            <a:spAutoFit/>
          </a:bodyPr>
          <a:lstStyle/>
          <a:p>
            <a:pPr algn="l">
              <a:lnSpc>
                <a:spcPts val="2240"/>
              </a:lnSpc>
            </a:pPr>
            <a:r>
              <a:rPr lang="en-US" sz="1600" b="1">
                <a:solidFill>
                  <a:srgbClr val="FFFFFF"/>
                </a:solidFill>
                <a:latin typeface="Canva Sans Bold"/>
                <a:ea typeface="Canva Sans Bold"/>
                <a:cs typeface="Canva Sans Bold"/>
                <a:sym typeface="Canva Sans Bold"/>
              </a:rPr>
              <a:t>Presenting: Shirley Bondon (Greater Memphis Housing Justice Project, GMHJP)                                                  Adam Hughes (Statewide Organizing for Community eMpowerment, SOCM)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1257300" y="2696547"/>
            <a:ext cx="8238001" cy="6593396"/>
          </a:xfrm>
          <a:custGeom>
            <a:avLst/>
            <a:gdLst/>
            <a:ahLst/>
            <a:cxnLst/>
            <a:rect l="l" t="t" r="r" b="b"/>
            <a:pathLst>
              <a:path w="8238001" h="6593396">
                <a:moveTo>
                  <a:pt x="0" y="0"/>
                </a:moveTo>
                <a:lnTo>
                  <a:pt x="8238001" y="0"/>
                </a:lnTo>
                <a:lnTo>
                  <a:pt x="8238001" y="6593395"/>
                </a:lnTo>
                <a:lnTo>
                  <a:pt x="0" y="65933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2915900" y="9534525"/>
            <a:ext cx="4114800" cy="547802"/>
          </a:xfrm>
          <a:custGeom>
            <a:avLst/>
            <a:gdLst/>
            <a:ahLst/>
            <a:cxnLst/>
            <a:rect l="l" t="t" r="r" b="b"/>
            <a:pathLst>
              <a:path w="4114800" h="547802">
                <a:moveTo>
                  <a:pt x="0" y="0"/>
                </a:moveTo>
                <a:lnTo>
                  <a:pt x="4114800" y="0"/>
                </a:lnTo>
                <a:lnTo>
                  <a:pt x="4114800" y="547802"/>
                </a:lnTo>
                <a:lnTo>
                  <a:pt x="0" y="54780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9735674" y="8878519"/>
            <a:ext cx="6858000" cy="1408481"/>
            <a:chOff x="0" y="0"/>
            <a:chExt cx="4572000" cy="938987"/>
          </a:xfrm>
        </p:grpSpPr>
        <p:sp>
          <p:nvSpPr>
            <p:cNvPr id="5" name="Freeform 5"/>
            <p:cNvSpPr/>
            <p:nvPr/>
          </p:nvSpPr>
          <p:spPr>
            <a:xfrm>
              <a:off x="0" y="0"/>
              <a:ext cx="4572000" cy="939038"/>
            </a:xfrm>
            <a:custGeom>
              <a:avLst/>
              <a:gdLst/>
              <a:ahLst/>
              <a:cxnLst/>
              <a:rect l="l" t="t" r="r" b="b"/>
              <a:pathLst>
                <a:path w="4572000" h="939038">
                  <a:moveTo>
                    <a:pt x="0" y="0"/>
                  </a:moveTo>
                  <a:lnTo>
                    <a:pt x="4572000" y="0"/>
                  </a:lnTo>
                  <a:lnTo>
                    <a:pt x="4572000" y="939038"/>
                  </a:lnTo>
                  <a:lnTo>
                    <a:pt x="0" y="939038"/>
                  </a:lnTo>
                  <a:lnTo>
                    <a:pt x="0" y="0"/>
                  </a:lnTo>
                  <a:close/>
                </a:path>
              </a:pathLst>
            </a:custGeom>
            <a:blipFill>
              <a:blip r:embed="rId4"/>
              <a:stretch>
                <a:fillRect b="-93400"/>
              </a:stretch>
            </a:blipFill>
          </p:spPr>
          <p:txBody>
            <a:bodyPr/>
            <a:lstStyle/>
            <a:p>
              <a:endParaRPr lang="en-US"/>
            </a:p>
          </p:txBody>
        </p:sp>
      </p:grpSp>
      <p:grpSp>
        <p:nvGrpSpPr>
          <p:cNvPr id="6" name="Group 6"/>
          <p:cNvGrpSpPr/>
          <p:nvPr/>
        </p:nvGrpSpPr>
        <p:grpSpPr>
          <a:xfrm>
            <a:off x="9849974" y="2407863"/>
            <a:ext cx="6629400" cy="6629400"/>
            <a:chOff x="0" y="0"/>
            <a:chExt cx="3314700" cy="3314700"/>
          </a:xfrm>
        </p:grpSpPr>
        <p:sp>
          <p:nvSpPr>
            <p:cNvPr id="7" name="Freeform 7"/>
            <p:cNvSpPr/>
            <p:nvPr/>
          </p:nvSpPr>
          <p:spPr>
            <a:xfrm>
              <a:off x="0" y="0"/>
              <a:ext cx="3314700" cy="3314700"/>
            </a:xfrm>
            <a:custGeom>
              <a:avLst/>
              <a:gdLst/>
              <a:ahLst/>
              <a:cxnLst/>
              <a:rect l="l" t="t" r="r" b="b"/>
              <a:pathLst>
                <a:path w="3314700" h="3314700">
                  <a:moveTo>
                    <a:pt x="0" y="1657350"/>
                  </a:moveTo>
                  <a:cubicBezTo>
                    <a:pt x="0" y="1542796"/>
                    <a:pt x="11557" y="1431290"/>
                    <a:pt x="33655" y="1323340"/>
                  </a:cubicBezTo>
                  <a:cubicBezTo>
                    <a:pt x="55753" y="1215390"/>
                    <a:pt x="88265" y="1111504"/>
                    <a:pt x="130175" y="1012190"/>
                  </a:cubicBezTo>
                  <a:cubicBezTo>
                    <a:pt x="172085" y="912876"/>
                    <a:pt x="223393" y="818896"/>
                    <a:pt x="282956" y="730631"/>
                  </a:cubicBezTo>
                  <a:cubicBezTo>
                    <a:pt x="342519" y="642366"/>
                    <a:pt x="410337" y="560451"/>
                    <a:pt x="485394" y="485394"/>
                  </a:cubicBezTo>
                  <a:cubicBezTo>
                    <a:pt x="560451" y="410337"/>
                    <a:pt x="642493" y="342646"/>
                    <a:pt x="730758" y="283083"/>
                  </a:cubicBezTo>
                  <a:cubicBezTo>
                    <a:pt x="819023" y="223520"/>
                    <a:pt x="913003" y="172212"/>
                    <a:pt x="1012190" y="130302"/>
                  </a:cubicBezTo>
                  <a:cubicBezTo>
                    <a:pt x="1111377" y="88392"/>
                    <a:pt x="1215263" y="55880"/>
                    <a:pt x="1323340" y="33782"/>
                  </a:cubicBezTo>
                  <a:cubicBezTo>
                    <a:pt x="1431417" y="11684"/>
                    <a:pt x="1542796" y="0"/>
                    <a:pt x="1657350" y="0"/>
                  </a:cubicBezTo>
                  <a:cubicBezTo>
                    <a:pt x="1712341" y="0"/>
                    <a:pt x="1766951" y="2667"/>
                    <a:pt x="1821180" y="8128"/>
                  </a:cubicBezTo>
                  <a:cubicBezTo>
                    <a:pt x="1875409" y="13589"/>
                    <a:pt x="1929130" y="21590"/>
                    <a:pt x="1982216" y="32131"/>
                  </a:cubicBezTo>
                  <a:cubicBezTo>
                    <a:pt x="2035302" y="42672"/>
                    <a:pt x="2087753" y="55880"/>
                    <a:pt x="2139442" y="71628"/>
                  </a:cubicBezTo>
                  <a:cubicBezTo>
                    <a:pt x="2191131" y="87376"/>
                    <a:pt x="2241804" y="105537"/>
                    <a:pt x="2291715" y="126111"/>
                  </a:cubicBezTo>
                  <a:cubicBezTo>
                    <a:pt x="2341626" y="146685"/>
                    <a:pt x="2390267" y="169799"/>
                    <a:pt x="2437892" y="195199"/>
                  </a:cubicBezTo>
                  <a:cubicBezTo>
                    <a:pt x="2485517" y="220599"/>
                    <a:pt x="2531872" y="248285"/>
                    <a:pt x="2576957" y="278384"/>
                  </a:cubicBezTo>
                  <a:cubicBezTo>
                    <a:pt x="2622042" y="308483"/>
                    <a:pt x="2665603" y="340741"/>
                    <a:pt x="2707767" y="375285"/>
                  </a:cubicBezTo>
                  <a:cubicBezTo>
                    <a:pt x="2749931" y="409829"/>
                    <a:pt x="2790444" y="446532"/>
                    <a:pt x="2829306" y="485394"/>
                  </a:cubicBezTo>
                  <a:cubicBezTo>
                    <a:pt x="2868168" y="524256"/>
                    <a:pt x="2904871" y="564769"/>
                    <a:pt x="2939415" y="606933"/>
                  </a:cubicBezTo>
                  <a:cubicBezTo>
                    <a:pt x="2973959" y="649097"/>
                    <a:pt x="3006217" y="692658"/>
                    <a:pt x="3036316" y="737743"/>
                  </a:cubicBezTo>
                  <a:cubicBezTo>
                    <a:pt x="3066415" y="782828"/>
                    <a:pt x="3094101" y="829183"/>
                    <a:pt x="3119501" y="876808"/>
                  </a:cubicBezTo>
                  <a:cubicBezTo>
                    <a:pt x="3144901" y="924433"/>
                    <a:pt x="3167888" y="973201"/>
                    <a:pt x="3188589" y="1022985"/>
                  </a:cubicBezTo>
                  <a:cubicBezTo>
                    <a:pt x="3209290" y="1072769"/>
                    <a:pt x="3227451" y="1123569"/>
                    <a:pt x="3243072" y="1175258"/>
                  </a:cubicBezTo>
                  <a:cubicBezTo>
                    <a:pt x="3258693" y="1226947"/>
                    <a:pt x="3271901" y="1279271"/>
                    <a:pt x="3282569" y="1332484"/>
                  </a:cubicBezTo>
                  <a:cubicBezTo>
                    <a:pt x="3293237" y="1385697"/>
                    <a:pt x="3301238" y="1439291"/>
                    <a:pt x="3306572" y="1493520"/>
                  </a:cubicBezTo>
                  <a:cubicBezTo>
                    <a:pt x="3311906" y="1547749"/>
                    <a:pt x="3314700" y="1602359"/>
                    <a:pt x="3314700" y="1657350"/>
                  </a:cubicBezTo>
                  <a:cubicBezTo>
                    <a:pt x="3314700" y="1771904"/>
                    <a:pt x="3303143" y="1883410"/>
                    <a:pt x="3281045" y="1991360"/>
                  </a:cubicBezTo>
                  <a:cubicBezTo>
                    <a:pt x="3258946" y="2099310"/>
                    <a:pt x="3226435" y="2203196"/>
                    <a:pt x="3184525" y="2302510"/>
                  </a:cubicBezTo>
                  <a:cubicBezTo>
                    <a:pt x="3142615" y="2401824"/>
                    <a:pt x="3091307" y="2495804"/>
                    <a:pt x="3031744" y="2584069"/>
                  </a:cubicBezTo>
                  <a:cubicBezTo>
                    <a:pt x="2972181" y="2672334"/>
                    <a:pt x="2904363" y="2754376"/>
                    <a:pt x="2829306" y="2829306"/>
                  </a:cubicBezTo>
                  <a:cubicBezTo>
                    <a:pt x="2754249" y="2904236"/>
                    <a:pt x="2672207" y="2972054"/>
                    <a:pt x="2584069" y="3031744"/>
                  </a:cubicBezTo>
                  <a:cubicBezTo>
                    <a:pt x="2495931" y="3091434"/>
                    <a:pt x="2401697" y="3142615"/>
                    <a:pt x="2302510" y="3184525"/>
                  </a:cubicBezTo>
                  <a:cubicBezTo>
                    <a:pt x="2203323" y="3226435"/>
                    <a:pt x="2099437" y="3258947"/>
                    <a:pt x="1991360" y="3281045"/>
                  </a:cubicBezTo>
                  <a:cubicBezTo>
                    <a:pt x="1883283" y="3303143"/>
                    <a:pt x="1771904" y="3314700"/>
                    <a:pt x="1657350" y="3314700"/>
                  </a:cubicBezTo>
                  <a:cubicBezTo>
                    <a:pt x="1542796" y="3314700"/>
                    <a:pt x="1431290" y="3303143"/>
                    <a:pt x="1323340" y="3281045"/>
                  </a:cubicBezTo>
                  <a:cubicBezTo>
                    <a:pt x="1215390" y="3258947"/>
                    <a:pt x="1111504" y="3226435"/>
                    <a:pt x="1012190" y="3184525"/>
                  </a:cubicBezTo>
                  <a:cubicBezTo>
                    <a:pt x="912876" y="3142615"/>
                    <a:pt x="818896" y="3091307"/>
                    <a:pt x="730631" y="3031744"/>
                  </a:cubicBezTo>
                  <a:cubicBezTo>
                    <a:pt x="642366" y="2972181"/>
                    <a:pt x="560324" y="2904363"/>
                    <a:pt x="485394" y="2829306"/>
                  </a:cubicBezTo>
                  <a:cubicBezTo>
                    <a:pt x="410464" y="2754249"/>
                    <a:pt x="342646" y="2672207"/>
                    <a:pt x="282956" y="2584069"/>
                  </a:cubicBezTo>
                  <a:cubicBezTo>
                    <a:pt x="223266" y="2495931"/>
                    <a:pt x="172085" y="2401697"/>
                    <a:pt x="130175" y="2302510"/>
                  </a:cubicBezTo>
                  <a:cubicBezTo>
                    <a:pt x="88265" y="2203323"/>
                    <a:pt x="55753" y="2099437"/>
                    <a:pt x="33655" y="1991360"/>
                  </a:cubicBezTo>
                  <a:cubicBezTo>
                    <a:pt x="11557" y="1883283"/>
                    <a:pt x="0" y="1771904"/>
                    <a:pt x="0" y="1657350"/>
                  </a:cubicBezTo>
                  <a:close/>
                </a:path>
              </a:pathLst>
            </a:custGeom>
            <a:solidFill>
              <a:srgbClr val="000000">
                <a:alpha val="0"/>
              </a:srgbClr>
            </a:solidFill>
          </p:spPr>
          <p:txBody>
            <a:bodyPr/>
            <a:lstStyle/>
            <a:p>
              <a:endParaRPr lang="en-US"/>
            </a:p>
          </p:txBody>
        </p:sp>
      </p:grpSp>
      <p:grpSp>
        <p:nvGrpSpPr>
          <p:cNvPr id="8" name="Group 8"/>
          <p:cNvGrpSpPr/>
          <p:nvPr/>
        </p:nvGrpSpPr>
        <p:grpSpPr>
          <a:xfrm>
            <a:off x="9849974" y="2407863"/>
            <a:ext cx="6629400" cy="6629400"/>
            <a:chOff x="0" y="0"/>
            <a:chExt cx="4419600" cy="4419600"/>
          </a:xfrm>
        </p:grpSpPr>
        <p:sp>
          <p:nvSpPr>
            <p:cNvPr id="9" name="Freeform 9"/>
            <p:cNvSpPr/>
            <p:nvPr/>
          </p:nvSpPr>
          <p:spPr>
            <a:xfrm>
              <a:off x="0" y="0"/>
              <a:ext cx="4419854" cy="4419727"/>
            </a:xfrm>
            <a:custGeom>
              <a:avLst/>
              <a:gdLst/>
              <a:ahLst/>
              <a:cxnLst/>
              <a:rect l="l" t="t" r="r" b="b"/>
              <a:pathLst>
                <a:path w="4419854" h="4419727">
                  <a:moveTo>
                    <a:pt x="2209800" y="0"/>
                  </a:moveTo>
                  <a:cubicBezTo>
                    <a:pt x="2057146" y="0"/>
                    <a:pt x="1908429" y="15494"/>
                    <a:pt x="1764411" y="44958"/>
                  </a:cubicBezTo>
                  <a:cubicBezTo>
                    <a:pt x="1620393" y="74422"/>
                    <a:pt x="1481963" y="117729"/>
                    <a:pt x="1349629" y="173736"/>
                  </a:cubicBezTo>
                  <a:cubicBezTo>
                    <a:pt x="1217295" y="229743"/>
                    <a:pt x="1091946" y="297942"/>
                    <a:pt x="974217" y="377444"/>
                  </a:cubicBezTo>
                  <a:cubicBezTo>
                    <a:pt x="856488" y="456946"/>
                    <a:pt x="747268" y="547243"/>
                    <a:pt x="647192" y="647192"/>
                  </a:cubicBezTo>
                  <a:cubicBezTo>
                    <a:pt x="547116" y="747141"/>
                    <a:pt x="456819" y="856615"/>
                    <a:pt x="377444" y="974344"/>
                  </a:cubicBezTo>
                  <a:cubicBezTo>
                    <a:pt x="298069" y="1092073"/>
                    <a:pt x="229616" y="1217422"/>
                    <a:pt x="173609" y="1349629"/>
                  </a:cubicBezTo>
                  <a:cubicBezTo>
                    <a:pt x="117602" y="1481836"/>
                    <a:pt x="74295" y="1620520"/>
                    <a:pt x="44958" y="1764411"/>
                  </a:cubicBezTo>
                  <a:cubicBezTo>
                    <a:pt x="15621" y="1908302"/>
                    <a:pt x="0" y="2057146"/>
                    <a:pt x="0" y="2209800"/>
                  </a:cubicBezTo>
                  <a:cubicBezTo>
                    <a:pt x="0" y="2362454"/>
                    <a:pt x="15494" y="2511171"/>
                    <a:pt x="44958" y="2655189"/>
                  </a:cubicBezTo>
                  <a:cubicBezTo>
                    <a:pt x="74422" y="2799207"/>
                    <a:pt x="117729" y="2937637"/>
                    <a:pt x="173736" y="3069971"/>
                  </a:cubicBezTo>
                  <a:cubicBezTo>
                    <a:pt x="229743" y="3202305"/>
                    <a:pt x="297942" y="3327654"/>
                    <a:pt x="377444" y="3445383"/>
                  </a:cubicBezTo>
                  <a:cubicBezTo>
                    <a:pt x="456946" y="3563112"/>
                    <a:pt x="547243" y="3672332"/>
                    <a:pt x="647319" y="3772408"/>
                  </a:cubicBezTo>
                  <a:cubicBezTo>
                    <a:pt x="747395" y="3872484"/>
                    <a:pt x="856742" y="3962781"/>
                    <a:pt x="974344" y="4042283"/>
                  </a:cubicBezTo>
                  <a:cubicBezTo>
                    <a:pt x="1091946" y="4121785"/>
                    <a:pt x="1217422" y="4190111"/>
                    <a:pt x="1349756" y="4245991"/>
                  </a:cubicBezTo>
                  <a:cubicBezTo>
                    <a:pt x="1482090" y="4301871"/>
                    <a:pt x="1620647" y="4345305"/>
                    <a:pt x="1764538" y="4374769"/>
                  </a:cubicBezTo>
                  <a:cubicBezTo>
                    <a:pt x="1908302" y="4404233"/>
                    <a:pt x="2056765" y="4419600"/>
                    <a:pt x="2209165" y="4419727"/>
                  </a:cubicBezTo>
                  <a:lnTo>
                    <a:pt x="2210689" y="4419727"/>
                  </a:lnTo>
                  <a:cubicBezTo>
                    <a:pt x="2363089" y="4419727"/>
                    <a:pt x="2511552" y="4404233"/>
                    <a:pt x="2655316" y="4374769"/>
                  </a:cubicBezTo>
                  <a:cubicBezTo>
                    <a:pt x="2799207" y="4345305"/>
                    <a:pt x="2937764" y="4301998"/>
                    <a:pt x="3070098" y="4245991"/>
                  </a:cubicBezTo>
                  <a:cubicBezTo>
                    <a:pt x="3202432" y="4189984"/>
                    <a:pt x="3327781" y="4121785"/>
                    <a:pt x="3445510" y="4042283"/>
                  </a:cubicBezTo>
                  <a:cubicBezTo>
                    <a:pt x="3563239" y="3962781"/>
                    <a:pt x="3672459" y="3872484"/>
                    <a:pt x="3772535" y="3772408"/>
                  </a:cubicBezTo>
                  <a:cubicBezTo>
                    <a:pt x="3872611" y="3672332"/>
                    <a:pt x="3962908" y="3562985"/>
                    <a:pt x="4042410" y="3445383"/>
                  </a:cubicBezTo>
                  <a:cubicBezTo>
                    <a:pt x="4121912" y="3327781"/>
                    <a:pt x="4190238" y="3202305"/>
                    <a:pt x="4246118" y="3069971"/>
                  </a:cubicBezTo>
                  <a:cubicBezTo>
                    <a:pt x="4301998" y="2937637"/>
                    <a:pt x="4345432" y="2799080"/>
                    <a:pt x="4374896" y="2655189"/>
                  </a:cubicBezTo>
                  <a:cubicBezTo>
                    <a:pt x="4404233" y="2511806"/>
                    <a:pt x="4419727" y="2363597"/>
                    <a:pt x="4419854" y="2211578"/>
                  </a:cubicBezTo>
                  <a:lnTo>
                    <a:pt x="4419854" y="2208530"/>
                  </a:lnTo>
                  <a:cubicBezTo>
                    <a:pt x="4419854" y="2135632"/>
                    <a:pt x="4416171" y="2063369"/>
                    <a:pt x="4409059" y="1991487"/>
                  </a:cubicBezTo>
                  <a:cubicBezTo>
                    <a:pt x="4401820" y="1919224"/>
                    <a:pt x="4391152" y="1847596"/>
                    <a:pt x="4377055" y="1776730"/>
                  </a:cubicBezTo>
                  <a:cubicBezTo>
                    <a:pt x="4362958" y="1705864"/>
                    <a:pt x="4345305" y="1636014"/>
                    <a:pt x="4324350" y="1567180"/>
                  </a:cubicBezTo>
                  <a:cubicBezTo>
                    <a:pt x="4303395" y="1498346"/>
                    <a:pt x="4279138" y="1430655"/>
                    <a:pt x="4251706" y="1364234"/>
                  </a:cubicBezTo>
                  <a:cubicBezTo>
                    <a:pt x="4224274" y="1297813"/>
                    <a:pt x="4193540" y="1232789"/>
                    <a:pt x="4159631" y="1169289"/>
                  </a:cubicBezTo>
                  <a:cubicBezTo>
                    <a:pt x="4125722" y="1105789"/>
                    <a:pt x="4088765" y="1043940"/>
                    <a:pt x="4048633" y="983869"/>
                  </a:cubicBezTo>
                  <a:cubicBezTo>
                    <a:pt x="4008501" y="923798"/>
                    <a:pt x="3965575" y="865632"/>
                    <a:pt x="3919474" y="809371"/>
                  </a:cubicBezTo>
                  <a:cubicBezTo>
                    <a:pt x="3873373" y="753110"/>
                    <a:pt x="3824478" y="699135"/>
                    <a:pt x="3772662" y="647319"/>
                  </a:cubicBezTo>
                  <a:cubicBezTo>
                    <a:pt x="3720846" y="595503"/>
                    <a:pt x="3666744" y="546608"/>
                    <a:pt x="3610610" y="500507"/>
                  </a:cubicBezTo>
                  <a:cubicBezTo>
                    <a:pt x="3554476" y="454406"/>
                    <a:pt x="3496183" y="411480"/>
                    <a:pt x="3436112" y="371348"/>
                  </a:cubicBezTo>
                  <a:cubicBezTo>
                    <a:pt x="3376041" y="331216"/>
                    <a:pt x="3314192" y="294259"/>
                    <a:pt x="3250692" y="260350"/>
                  </a:cubicBezTo>
                  <a:cubicBezTo>
                    <a:pt x="3187192" y="226441"/>
                    <a:pt x="3122168" y="195707"/>
                    <a:pt x="3055747" y="168275"/>
                  </a:cubicBezTo>
                  <a:cubicBezTo>
                    <a:pt x="2989326" y="140843"/>
                    <a:pt x="2921635" y="116586"/>
                    <a:pt x="2852801" y="95631"/>
                  </a:cubicBezTo>
                  <a:cubicBezTo>
                    <a:pt x="2783967" y="74676"/>
                    <a:pt x="2714117" y="57150"/>
                    <a:pt x="2643251" y="42926"/>
                  </a:cubicBezTo>
                  <a:cubicBezTo>
                    <a:pt x="2572385" y="28702"/>
                    <a:pt x="2500503" y="18034"/>
                    <a:pt x="2428240" y="10795"/>
                  </a:cubicBezTo>
                  <a:cubicBezTo>
                    <a:pt x="2355977" y="3556"/>
                    <a:pt x="2283079" y="0"/>
                    <a:pt x="2209800" y="0"/>
                  </a:cubicBezTo>
                  <a:close/>
                </a:path>
              </a:pathLst>
            </a:custGeom>
            <a:blipFill>
              <a:blip r:embed="rId5"/>
              <a:stretch>
                <a:fillRect r="5" b="2"/>
              </a:stretch>
            </a:blipFill>
          </p:spPr>
          <p:txBody>
            <a:bodyPr/>
            <a:lstStyle/>
            <a:p>
              <a:endParaRPr lang="en-US"/>
            </a:p>
          </p:txBody>
        </p:sp>
      </p:grpSp>
      <p:grpSp>
        <p:nvGrpSpPr>
          <p:cNvPr id="10" name="Group 10"/>
          <p:cNvGrpSpPr/>
          <p:nvPr/>
        </p:nvGrpSpPr>
        <p:grpSpPr>
          <a:xfrm>
            <a:off x="9830924" y="2388813"/>
            <a:ext cx="6667500" cy="6667500"/>
            <a:chOff x="0" y="0"/>
            <a:chExt cx="3333750" cy="3333750"/>
          </a:xfrm>
        </p:grpSpPr>
        <p:sp>
          <p:nvSpPr>
            <p:cNvPr id="11" name="Freeform 11"/>
            <p:cNvSpPr/>
            <p:nvPr/>
          </p:nvSpPr>
          <p:spPr>
            <a:xfrm>
              <a:off x="0" y="0"/>
              <a:ext cx="3333750" cy="3333750"/>
            </a:xfrm>
            <a:custGeom>
              <a:avLst/>
              <a:gdLst/>
              <a:ahLst/>
              <a:cxnLst/>
              <a:rect l="l" t="t" r="r" b="b"/>
              <a:pathLst>
                <a:path w="3333750" h="3333750">
                  <a:moveTo>
                    <a:pt x="4826" y="1662049"/>
                  </a:moveTo>
                  <a:lnTo>
                    <a:pt x="4826" y="1666875"/>
                  </a:lnTo>
                  <a:lnTo>
                    <a:pt x="0" y="1666875"/>
                  </a:lnTo>
                  <a:cubicBezTo>
                    <a:pt x="0" y="746252"/>
                    <a:pt x="746252" y="0"/>
                    <a:pt x="1666875" y="0"/>
                  </a:cubicBezTo>
                  <a:lnTo>
                    <a:pt x="1666875" y="4826"/>
                  </a:lnTo>
                  <a:lnTo>
                    <a:pt x="1666875" y="0"/>
                  </a:lnTo>
                  <a:cubicBezTo>
                    <a:pt x="2108962" y="0"/>
                    <a:pt x="2532888" y="175641"/>
                    <a:pt x="2845562" y="488188"/>
                  </a:cubicBezTo>
                  <a:cubicBezTo>
                    <a:pt x="3158109" y="800735"/>
                    <a:pt x="3333750" y="1224788"/>
                    <a:pt x="3333750" y="1666875"/>
                  </a:cubicBezTo>
                  <a:lnTo>
                    <a:pt x="3328924" y="1666875"/>
                  </a:lnTo>
                  <a:lnTo>
                    <a:pt x="3333750" y="1666875"/>
                  </a:lnTo>
                  <a:cubicBezTo>
                    <a:pt x="3333750" y="2587498"/>
                    <a:pt x="2587498" y="3333750"/>
                    <a:pt x="1666875" y="3333750"/>
                  </a:cubicBezTo>
                  <a:lnTo>
                    <a:pt x="1666875" y="3328924"/>
                  </a:lnTo>
                  <a:lnTo>
                    <a:pt x="1666875" y="3333750"/>
                  </a:lnTo>
                  <a:cubicBezTo>
                    <a:pt x="746252" y="3333750"/>
                    <a:pt x="0" y="2587498"/>
                    <a:pt x="0" y="1666875"/>
                  </a:cubicBezTo>
                  <a:lnTo>
                    <a:pt x="0" y="1662049"/>
                  </a:lnTo>
                  <a:lnTo>
                    <a:pt x="4826" y="1662049"/>
                  </a:lnTo>
                  <a:moveTo>
                    <a:pt x="4826" y="1671574"/>
                  </a:moveTo>
                  <a:lnTo>
                    <a:pt x="4826" y="1666748"/>
                  </a:lnTo>
                  <a:lnTo>
                    <a:pt x="9525" y="1666748"/>
                  </a:lnTo>
                  <a:cubicBezTo>
                    <a:pt x="9525" y="2582037"/>
                    <a:pt x="751586" y="3324098"/>
                    <a:pt x="1666875" y="3324098"/>
                  </a:cubicBezTo>
                  <a:cubicBezTo>
                    <a:pt x="2582164" y="3324098"/>
                    <a:pt x="3324225" y="2582037"/>
                    <a:pt x="3324225" y="1666748"/>
                  </a:cubicBezTo>
                  <a:cubicBezTo>
                    <a:pt x="3324225" y="1227201"/>
                    <a:pt x="3149600" y="805688"/>
                    <a:pt x="2838831" y="494792"/>
                  </a:cubicBezTo>
                  <a:lnTo>
                    <a:pt x="2842260" y="491363"/>
                  </a:lnTo>
                  <a:lnTo>
                    <a:pt x="2838831" y="494792"/>
                  </a:lnTo>
                  <a:cubicBezTo>
                    <a:pt x="2527935" y="184150"/>
                    <a:pt x="2106422" y="9525"/>
                    <a:pt x="1666875" y="9525"/>
                  </a:cubicBezTo>
                  <a:cubicBezTo>
                    <a:pt x="751586" y="9525"/>
                    <a:pt x="9525" y="751586"/>
                    <a:pt x="9525" y="1666875"/>
                  </a:cubicBezTo>
                  <a:lnTo>
                    <a:pt x="9525" y="1671701"/>
                  </a:lnTo>
                  <a:lnTo>
                    <a:pt x="4826" y="1671701"/>
                  </a:lnTo>
                  <a:close/>
                </a:path>
              </a:pathLst>
            </a:custGeom>
            <a:solidFill>
              <a:srgbClr val="000000"/>
            </a:solidFill>
          </p:spPr>
          <p:txBody>
            <a:bodyPr/>
            <a:lstStyle/>
            <a:p>
              <a:endParaRPr lang="en-US"/>
            </a:p>
          </p:txBody>
        </p:sp>
      </p:grpSp>
      <p:sp>
        <p:nvSpPr>
          <p:cNvPr id="12" name="Freeform 12"/>
          <p:cNvSpPr/>
          <p:nvPr/>
        </p:nvSpPr>
        <p:spPr>
          <a:xfrm>
            <a:off x="-127006" y="-127006"/>
            <a:ext cx="18541994" cy="2167661"/>
          </a:xfrm>
          <a:custGeom>
            <a:avLst/>
            <a:gdLst/>
            <a:ahLst/>
            <a:cxnLst/>
            <a:rect l="l" t="t" r="r" b="b"/>
            <a:pathLst>
              <a:path w="18541994" h="2167661">
                <a:moveTo>
                  <a:pt x="0" y="0"/>
                </a:moveTo>
                <a:lnTo>
                  <a:pt x="18541993" y="0"/>
                </a:lnTo>
                <a:lnTo>
                  <a:pt x="18541993" y="2167661"/>
                </a:lnTo>
                <a:lnTo>
                  <a:pt x="0" y="216766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3" name="Group 13"/>
          <p:cNvGrpSpPr/>
          <p:nvPr/>
        </p:nvGrpSpPr>
        <p:grpSpPr>
          <a:xfrm>
            <a:off x="15920790" y="517379"/>
            <a:ext cx="1925631" cy="883691"/>
            <a:chOff x="0" y="0"/>
            <a:chExt cx="1283754" cy="589128"/>
          </a:xfrm>
        </p:grpSpPr>
        <p:sp>
          <p:nvSpPr>
            <p:cNvPr id="14" name="Freeform 14"/>
            <p:cNvSpPr/>
            <p:nvPr/>
          </p:nvSpPr>
          <p:spPr>
            <a:xfrm>
              <a:off x="0" y="0"/>
              <a:ext cx="1283716" cy="589153"/>
            </a:xfrm>
            <a:custGeom>
              <a:avLst/>
              <a:gdLst/>
              <a:ahLst/>
              <a:cxnLst/>
              <a:rect l="l" t="t" r="r" b="b"/>
              <a:pathLst>
                <a:path w="1283716" h="589153">
                  <a:moveTo>
                    <a:pt x="0" y="0"/>
                  </a:moveTo>
                  <a:lnTo>
                    <a:pt x="1283716" y="0"/>
                  </a:lnTo>
                  <a:lnTo>
                    <a:pt x="1283716" y="589153"/>
                  </a:lnTo>
                  <a:lnTo>
                    <a:pt x="0" y="589153"/>
                  </a:lnTo>
                  <a:lnTo>
                    <a:pt x="0" y="0"/>
                  </a:lnTo>
                  <a:close/>
                </a:path>
              </a:pathLst>
            </a:custGeom>
            <a:blipFill>
              <a:blip r:embed="rId7"/>
              <a:stretch>
                <a:fillRect t="-117684" r="-2" b="4"/>
              </a:stretch>
            </a:blipFill>
          </p:spPr>
          <p:txBody>
            <a:bodyPr/>
            <a:lstStyle/>
            <a:p>
              <a:endParaRPr lang="en-US"/>
            </a:p>
          </p:txBody>
        </p:sp>
      </p:grpSp>
      <p:sp>
        <p:nvSpPr>
          <p:cNvPr id="15" name="Freeform 15"/>
          <p:cNvSpPr/>
          <p:nvPr/>
        </p:nvSpPr>
        <p:spPr>
          <a:xfrm>
            <a:off x="544601" y="589902"/>
            <a:ext cx="14453997" cy="738607"/>
          </a:xfrm>
          <a:custGeom>
            <a:avLst/>
            <a:gdLst/>
            <a:ahLst/>
            <a:cxnLst/>
            <a:rect l="l" t="t" r="r" b="b"/>
            <a:pathLst>
              <a:path w="14453997" h="738607">
                <a:moveTo>
                  <a:pt x="0" y="0"/>
                </a:moveTo>
                <a:lnTo>
                  <a:pt x="14453997" y="0"/>
                </a:lnTo>
                <a:lnTo>
                  <a:pt x="14453997" y="738607"/>
                </a:lnTo>
                <a:lnTo>
                  <a:pt x="0" y="7386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TextBox 16"/>
          <p:cNvSpPr txBox="1"/>
          <p:nvPr/>
        </p:nvSpPr>
        <p:spPr>
          <a:xfrm>
            <a:off x="1347883" y="2628443"/>
            <a:ext cx="6571183" cy="724281"/>
          </a:xfrm>
          <a:prstGeom prst="rect">
            <a:avLst/>
          </a:prstGeom>
        </p:spPr>
        <p:txBody>
          <a:bodyPr lIns="0" tIns="0" rIns="0" bIns="0" rtlCol="0" anchor="t">
            <a:spAutoFit/>
          </a:bodyPr>
          <a:lstStyle/>
          <a:p>
            <a:pPr algn="l">
              <a:lnSpc>
                <a:spcPts val="5880"/>
              </a:lnSpc>
            </a:pPr>
            <a:r>
              <a:rPr lang="en-US" sz="4200" spc="25">
                <a:solidFill>
                  <a:srgbClr val="000000"/>
                </a:solidFill>
                <a:latin typeface="Arial"/>
                <a:ea typeface="Arial"/>
                <a:cs typeface="Arial"/>
                <a:sym typeface="Arial"/>
              </a:rPr>
              <a:t>●</a:t>
            </a:r>
            <a:r>
              <a:rPr lang="en-US" sz="4200" spc="25">
                <a:solidFill>
                  <a:srgbClr val="595959"/>
                </a:solidFill>
                <a:latin typeface="Arial"/>
                <a:ea typeface="Arial"/>
                <a:cs typeface="Arial"/>
                <a:sym typeface="Arial"/>
              </a:rPr>
              <a:t>Three outcomes typically </a:t>
            </a:r>
          </a:p>
        </p:txBody>
      </p:sp>
      <p:sp>
        <p:nvSpPr>
          <p:cNvPr id="17" name="TextBox 17"/>
          <p:cNvSpPr txBox="1"/>
          <p:nvPr/>
        </p:nvSpPr>
        <p:spPr>
          <a:xfrm>
            <a:off x="1746256" y="3140507"/>
            <a:ext cx="2146344" cy="724281"/>
          </a:xfrm>
          <a:prstGeom prst="rect">
            <a:avLst/>
          </a:prstGeom>
        </p:spPr>
        <p:txBody>
          <a:bodyPr lIns="0" tIns="0" rIns="0" bIns="0" rtlCol="0" anchor="t">
            <a:spAutoFit/>
          </a:bodyPr>
          <a:lstStyle/>
          <a:p>
            <a:pPr algn="l">
              <a:lnSpc>
                <a:spcPts val="5880"/>
              </a:lnSpc>
            </a:pPr>
            <a:r>
              <a:rPr lang="en-US" sz="4200">
                <a:solidFill>
                  <a:srgbClr val="595959"/>
                </a:solidFill>
                <a:latin typeface="Arial"/>
                <a:ea typeface="Arial"/>
                <a:cs typeface="Arial"/>
                <a:sym typeface="Arial"/>
              </a:rPr>
              <a:t>possible:</a:t>
            </a:r>
          </a:p>
        </p:txBody>
      </p:sp>
      <p:sp>
        <p:nvSpPr>
          <p:cNvPr id="18" name="TextBox 18"/>
          <p:cNvSpPr txBox="1"/>
          <p:nvPr/>
        </p:nvSpPr>
        <p:spPr>
          <a:xfrm>
            <a:off x="1347883" y="7509300"/>
            <a:ext cx="6179439" cy="724281"/>
          </a:xfrm>
          <a:prstGeom prst="rect">
            <a:avLst/>
          </a:prstGeom>
        </p:spPr>
        <p:txBody>
          <a:bodyPr lIns="0" tIns="0" rIns="0" bIns="0" rtlCol="0" anchor="t">
            <a:spAutoFit/>
          </a:bodyPr>
          <a:lstStyle/>
          <a:p>
            <a:pPr algn="l">
              <a:lnSpc>
                <a:spcPts val="5880"/>
              </a:lnSpc>
            </a:pPr>
            <a:r>
              <a:rPr lang="en-US" sz="4200" spc="25">
                <a:solidFill>
                  <a:srgbClr val="000000"/>
                </a:solidFill>
                <a:latin typeface="Arial"/>
                <a:ea typeface="Arial"/>
                <a:cs typeface="Arial"/>
                <a:sym typeface="Arial"/>
              </a:rPr>
              <a:t>●</a:t>
            </a:r>
            <a:r>
              <a:rPr lang="en-US" sz="4200" spc="25">
                <a:solidFill>
                  <a:srgbClr val="595959"/>
                </a:solidFill>
                <a:latin typeface="Arial"/>
                <a:ea typeface="Arial"/>
                <a:cs typeface="Arial"/>
                <a:sym typeface="Arial"/>
              </a:rPr>
              <a:t>Most housing providers </a:t>
            </a:r>
          </a:p>
        </p:txBody>
      </p:sp>
      <p:sp>
        <p:nvSpPr>
          <p:cNvPr id="19" name="TextBox 19"/>
          <p:cNvSpPr txBox="1"/>
          <p:nvPr/>
        </p:nvSpPr>
        <p:spPr>
          <a:xfrm>
            <a:off x="1746256" y="8192814"/>
            <a:ext cx="6792144" cy="1064895"/>
          </a:xfrm>
          <a:prstGeom prst="rect">
            <a:avLst/>
          </a:prstGeom>
        </p:spPr>
        <p:txBody>
          <a:bodyPr lIns="0" tIns="0" rIns="0" bIns="0" rtlCol="0" anchor="t">
            <a:spAutoFit/>
          </a:bodyPr>
          <a:lstStyle/>
          <a:p>
            <a:pPr algn="l">
              <a:lnSpc>
                <a:spcPts val="4032"/>
              </a:lnSpc>
            </a:pPr>
            <a:r>
              <a:rPr lang="en-US" sz="4200">
                <a:solidFill>
                  <a:srgbClr val="595959"/>
                </a:solidFill>
                <a:latin typeface="Arial"/>
                <a:ea typeface="Arial"/>
                <a:cs typeface="Arial"/>
                <a:sym typeface="Arial"/>
              </a:rPr>
              <a:t>routinely defer to screening company’s recommendation</a:t>
            </a:r>
          </a:p>
        </p:txBody>
      </p:sp>
      <p:sp>
        <p:nvSpPr>
          <p:cNvPr id="20" name="TextBox 20"/>
          <p:cNvSpPr txBox="1"/>
          <p:nvPr/>
        </p:nvSpPr>
        <p:spPr>
          <a:xfrm>
            <a:off x="1746256" y="3883838"/>
            <a:ext cx="9203162" cy="2301469"/>
          </a:xfrm>
          <a:prstGeom prst="rect">
            <a:avLst/>
          </a:prstGeom>
        </p:spPr>
        <p:txBody>
          <a:bodyPr lIns="0" tIns="0" rIns="0" bIns="0" rtlCol="0" anchor="t">
            <a:spAutoFit/>
          </a:bodyPr>
          <a:lstStyle/>
          <a:p>
            <a:pPr algn="l">
              <a:lnSpc>
                <a:spcPts val="5983"/>
              </a:lnSpc>
            </a:pPr>
            <a:r>
              <a:rPr lang="en-US" sz="5400" b="1">
                <a:solidFill>
                  <a:srgbClr val="3E6398"/>
                </a:solidFill>
                <a:latin typeface="Arial Bold"/>
                <a:ea typeface="Arial Bold"/>
                <a:cs typeface="Arial Bold"/>
                <a:sym typeface="Arial Bold"/>
              </a:rPr>
              <a:t>○</a:t>
            </a:r>
            <a:r>
              <a:rPr lang="en-US" sz="5400" b="1">
                <a:solidFill>
                  <a:srgbClr val="066133"/>
                </a:solidFill>
                <a:latin typeface="Arial Bold"/>
                <a:ea typeface="Arial Bold"/>
                <a:cs typeface="Arial Bold"/>
                <a:sym typeface="Arial Bold"/>
              </a:rPr>
              <a:t>Admit</a:t>
            </a:r>
          </a:p>
          <a:p>
            <a:pPr algn="l">
              <a:lnSpc>
                <a:spcPts val="5983"/>
              </a:lnSpc>
            </a:pPr>
            <a:r>
              <a:rPr lang="en-US" sz="5400" b="1">
                <a:solidFill>
                  <a:srgbClr val="3E6398"/>
                </a:solidFill>
                <a:latin typeface="Arial Bold"/>
                <a:ea typeface="Arial Bold"/>
                <a:cs typeface="Arial Bold"/>
                <a:sym typeface="Arial Bold"/>
              </a:rPr>
              <a:t>○</a:t>
            </a:r>
            <a:r>
              <a:rPr lang="en-US" sz="5400" b="1">
                <a:solidFill>
                  <a:srgbClr val="FF3131"/>
                </a:solidFill>
                <a:latin typeface="Arial Bold"/>
                <a:ea typeface="Arial Bold"/>
                <a:cs typeface="Arial Bold"/>
                <a:sym typeface="Arial Bold"/>
              </a:rPr>
              <a:t>Deny</a:t>
            </a:r>
          </a:p>
          <a:p>
            <a:pPr algn="l">
              <a:lnSpc>
                <a:spcPts val="5983"/>
              </a:lnSpc>
            </a:pPr>
            <a:r>
              <a:rPr lang="en-US" sz="5400">
                <a:solidFill>
                  <a:srgbClr val="3E6398"/>
                </a:solidFill>
                <a:latin typeface="Arial"/>
                <a:ea typeface="Arial"/>
                <a:cs typeface="Arial"/>
                <a:sym typeface="Arial"/>
              </a:rPr>
              <a:t>○Admit with conditions: </a:t>
            </a:r>
          </a:p>
        </p:txBody>
      </p:sp>
      <p:sp>
        <p:nvSpPr>
          <p:cNvPr id="21" name="TextBox 21"/>
          <p:cNvSpPr txBox="1"/>
          <p:nvPr/>
        </p:nvSpPr>
        <p:spPr>
          <a:xfrm>
            <a:off x="2698852" y="6134557"/>
            <a:ext cx="6367367" cy="1396194"/>
          </a:xfrm>
          <a:prstGeom prst="rect">
            <a:avLst/>
          </a:prstGeom>
        </p:spPr>
        <p:txBody>
          <a:bodyPr lIns="0" tIns="0" rIns="0" bIns="0" rtlCol="0" anchor="t">
            <a:spAutoFit/>
          </a:bodyPr>
          <a:lstStyle/>
          <a:p>
            <a:pPr algn="l">
              <a:lnSpc>
                <a:spcPts val="5409"/>
              </a:lnSpc>
            </a:pPr>
            <a:r>
              <a:rPr lang="en-US" sz="4800" spc="24">
                <a:solidFill>
                  <a:srgbClr val="3E6398"/>
                </a:solidFill>
                <a:latin typeface="Arial"/>
                <a:ea typeface="Arial"/>
                <a:cs typeface="Arial"/>
                <a:sym typeface="Arial"/>
              </a:rPr>
              <a:t>■Extra security deposit ■ Cosigner/guarantor</a:t>
            </a:r>
          </a:p>
        </p:txBody>
      </p:sp>
      <p:sp>
        <p:nvSpPr>
          <p:cNvPr id="22" name="TextBox 22"/>
          <p:cNvSpPr txBox="1"/>
          <p:nvPr/>
        </p:nvSpPr>
        <p:spPr>
          <a:xfrm>
            <a:off x="16665626" y="9612897"/>
            <a:ext cx="235972" cy="339090"/>
          </a:xfrm>
          <a:prstGeom prst="rect">
            <a:avLst/>
          </a:prstGeom>
        </p:spPr>
        <p:txBody>
          <a:bodyPr lIns="0" tIns="0" rIns="0" bIns="0" rtlCol="0" anchor="t">
            <a:spAutoFit/>
          </a:bodyPr>
          <a:lstStyle/>
          <a:p>
            <a:pPr algn="l">
              <a:lnSpc>
                <a:spcPts val="2520"/>
              </a:lnSpc>
            </a:pPr>
            <a:r>
              <a:rPr lang="en-US" sz="1800">
                <a:solidFill>
                  <a:srgbClr val="888888"/>
                </a:solidFill>
                <a:latin typeface="Calibri (MS)"/>
                <a:ea typeface="Calibri (MS)"/>
                <a:cs typeface="Calibri (MS)"/>
                <a:sym typeface="Calibri (MS)"/>
              </a:rPr>
              <a:t>20</a:t>
            </a:r>
          </a:p>
        </p:txBody>
      </p:sp>
      <p:sp>
        <p:nvSpPr>
          <p:cNvPr id="23" name="TextBox 23"/>
          <p:cNvSpPr txBox="1"/>
          <p:nvPr/>
        </p:nvSpPr>
        <p:spPr>
          <a:xfrm>
            <a:off x="544601" y="514121"/>
            <a:ext cx="11405540" cy="832009"/>
          </a:xfrm>
          <a:prstGeom prst="rect">
            <a:avLst/>
          </a:prstGeom>
        </p:spPr>
        <p:txBody>
          <a:bodyPr lIns="0" tIns="0" rIns="0" bIns="0" rtlCol="0" anchor="t">
            <a:spAutoFit/>
          </a:bodyPr>
          <a:lstStyle/>
          <a:p>
            <a:pPr algn="l">
              <a:lnSpc>
                <a:spcPts val="6719"/>
              </a:lnSpc>
            </a:pPr>
            <a:r>
              <a:rPr lang="en-US" sz="4800">
                <a:solidFill>
                  <a:srgbClr val="FFFFFF"/>
                </a:solidFill>
                <a:latin typeface="Roboto Condensed"/>
                <a:ea typeface="Roboto Condensed"/>
                <a:cs typeface="Roboto Condensed"/>
                <a:sym typeface="Roboto Condensed"/>
              </a:rPr>
              <a:t>The duality of stickman. The Jungian thing, sir.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127006" y="-127006"/>
            <a:ext cx="18541994" cy="2167661"/>
          </a:xfrm>
          <a:custGeom>
            <a:avLst/>
            <a:gdLst/>
            <a:ahLst/>
            <a:cxnLst/>
            <a:rect l="l" t="t" r="r" b="b"/>
            <a:pathLst>
              <a:path w="18541994" h="2167661">
                <a:moveTo>
                  <a:pt x="0" y="0"/>
                </a:moveTo>
                <a:lnTo>
                  <a:pt x="18541993" y="0"/>
                </a:lnTo>
                <a:lnTo>
                  <a:pt x="18541993" y="2167661"/>
                </a:lnTo>
                <a:lnTo>
                  <a:pt x="0" y="21676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7311097" y="9458858"/>
            <a:ext cx="926592" cy="717804"/>
          </a:xfrm>
          <a:custGeom>
            <a:avLst/>
            <a:gdLst/>
            <a:ahLst/>
            <a:cxnLst/>
            <a:rect l="l" t="t" r="r" b="b"/>
            <a:pathLst>
              <a:path w="926592" h="717804">
                <a:moveTo>
                  <a:pt x="0" y="0"/>
                </a:moveTo>
                <a:lnTo>
                  <a:pt x="926592" y="0"/>
                </a:lnTo>
                <a:lnTo>
                  <a:pt x="926592" y="717804"/>
                </a:lnTo>
                <a:lnTo>
                  <a:pt x="0" y="7178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15920790" y="517379"/>
            <a:ext cx="1925631" cy="883691"/>
            <a:chOff x="0" y="0"/>
            <a:chExt cx="1283754" cy="589128"/>
          </a:xfrm>
        </p:grpSpPr>
        <p:sp>
          <p:nvSpPr>
            <p:cNvPr id="5" name="Freeform 5"/>
            <p:cNvSpPr/>
            <p:nvPr/>
          </p:nvSpPr>
          <p:spPr>
            <a:xfrm>
              <a:off x="0" y="0"/>
              <a:ext cx="1283716" cy="589153"/>
            </a:xfrm>
            <a:custGeom>
              <a:avLst/>
              <a:gdLst/>
              <a:ahLst/>
              <a:cxnLst/>
              <a:rect l="l" t="t" r="r" b="b"/>
              <a:pathLst>
                <a:path w="1283716" h="589153">
                  <a:moveTo>
                    <a:pt x="0" y="0"/>
                  </a:moveTo>
                  <a:lnTo>
                    <a:pt x="1283716" y="0"/>
                  </a:lnTo>
                  <a:lnTo>
                    <a:pt x="1283716" y="589153"/>
                  </a:lnTo>
                  <a:lnTo>
                    <a:pt x="0" y="589153"/>
                  </a:lnTo>
                  <a:lnTo>
                    <a:pt x="0" y="0"/>
                  </a:lnTo>
                  <a:close/>
                </a:path>
              </a:pathLst>
            </a:custGeom>
            <a:blipFill>
              <a:blip r:embed="rId4"/>
              <a:stretch>
                <a:fillRect t="-117684" r="-2" b="4"/>
              </a:stretch>
            </a:blipFill>
          </p:spPr>
          <p:txBody>
            <a:bodyPr/>
            <a:lstStyle/>
            <a:p>
              <a:endParaRPr lang="en-US"/>
            </a:p>
          </p:txBody>
        </p:sp>
      </p:grpSp>
      <p:sp>
        <p:nvSpPr>
          <p:cNvPr id="6" name="Freeform 6"/>
          <p:cNvSpPr/>
          <p:nvPr/>
        </p:nvSpPr>
        <p:spPr>
          <a:xfrm>
            <a:off x="314592" y="280645"/>
            <a:ext cx="15435205" cy="1519676"/>
          </a:xfrm>
          <a:custGeom>
            <a:avLst/>
            <a:gdLst/>
            <a:ahLst/>
            <a:cxnLst/>
            <a:rect l="l" t="t" r="r" b="b"/>
            <a:pathLst>
              <a:path w="15435205" h="1519676">
                <a:moveTo>
                  <a:pt x="0" y="0"/>
                </a:moveTo>
                <a:lnTo>
                  <a:pt x="15435205" y="0"/>
                </a:lnTo>
                <a:lnTo>
                  <a:pt x="15435205" y="1519675"/>
                </a:lnTo>
                <a:lnTo>
                  <a:pt x="0" y="151967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367398" y="2134857"/>
            <a:ext cx="17288599" cy="7950727"/>
          </a:xfrm>
          <a:custGeom>
            <a:avLst/>
            <a:gdLst/>
            <a:ahLst/>
            <a:cxnLst/>
            <a:rect l="l" t="t" r="r" b="b"/>
            <a:pathLst>
              <a:path w="17288599" h="7950727">
                <a:moveTo>
                  <a:pt x="0" y="0"/>
                </a:moveTo>
                <a:lnTo>
                  <a:pt x="17288599" y="0"/>
                </a:lnTo>
                <a:lnTo>
                  <a:pt x="17288599" y="7950727"/>
                </a:lnTo>
                <a:lnTo>
                  <a:pt x="0" y="795072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8"/>
          <p:cNvSpPr txBox="1"/>
          <p:nvPr/>
        </p:nvSpPr>
        <p:spPr>
          <a:xfrm>
            <a:off x="696278" y="5333829"/>
            <a:ext cx="163220" cy="634422"/>
          </a:xfrm>
          <a:prstGeom prst="rect">
            <a:avLst/>
          </a:prstGeom>
        </p:spPr>
        <p:txBody>
          <a:bodyPr lIns="0" tIns="0" rIns="0" bIns="0" rtlCol="0" anchor="t">
            <a:spAutoFit/>
          </a:bodyPr>
          <a:lstStyle/>
          <a:p>
            <a:pPr algn="l">
              <a:lnSpc>
                <a:spcPts val="5040"/>
              </a:lnSpc>
            </a:pPr>
            <a:r>
              <a:rPr lang="en-US" sz="3600">
                <a:solidFill>
                  <a:srgbClr val="000000"/>
                </a:solidFill>
                <a:latin typeface="Arial"/>
                <a:ea typeface="Arial"/>
                <a:cs typeface="Arial"/>
                <a:sym typeface="Arial"/>
              </a:rPr>
              <a:t>•</a:t>
            </a:r>
          </a:p>
        </p:txBody>
      </p:sp>
      <p:sp>
        <p:nvSpPr>
          <p:cNvPr id="9" name="TextBox 9"/>
          <p:cNvSpPr txBox="1"/>
          <p:nvPr/>
        </p:nvSpPr>
        <p:spPr>
          <a:xfrm>
            <a:off x="3550272" y="3286144"/>
            <a:ext cx="99536" cy="629926"/>
          </a:xfrm>
          <a:prstGeom prst="rect">
            <a:avLst/>
          </a:prstGeom>
        </p:spPr>
        <p:txBody>
          <a:bodyPr lIns="0" tIns="0" rIns="0" bIns="0" rtlCol="0" anchor="t">
            <a:spAutoFit/>
          </a:bodyPr>
          <a:lstStyle/>
          <a:p>
            <a:pPr algn="l">
              <a:lnSpc>
                <a:spcPts val="4759"/>
              </a:lnSpc>
            </a:pPr>
            <a:r>
              <a:rPr lang="en-US" sz="3400">
                <a:solidFill>
                  <a:srgbClr val="000000"/>
                </a:solidFill>
                <a:latin typeface="Calibri (MS)"/>
                <a:ea typeface="Calibri (MS)"/>
                <a:cs typeface="Calibri (MS)"/>
                <a:sym typeface="Calibri (MS)"/>
              </a:rPr>
              <a:t> </a:t>
            </a:r>
          </a:p>
        </p:txBody>
      </p:sp>
      <p:sp>
        <p:nvSpPr>
          <p:cNvPr id="10" name="TextBox 10"/>
          <p:cNvSpPr txBox="1"/>
          <p:nvPr/>
        </p:nvSpPr>
        <p:spPr>
          <a:xfrm>
            <a:off x="696278" y="3826364"/>
            <a:ext cx="8190662" cy="678847"/>
          </a:xfrm>
          <a:prstGeom prst="rect">
            <a:avLst/>
          </a:prstGeom>
        </p:spPr>
        <p:txBody>
          <a:bodyPr lIns="0" tIns="0" rIns="0" bIns="0" rtlCol="0" anchor="t">
            <a:spAutoFit/>
          </a:bodyPr>
          <a:lstStyle/>
          <a:p>
            <a:pPr algn="l">
              <a:lnSpc>
                <a:spcPts val="5040"/>
              </a:lnSpc>
            </a:pPr>
            <a:r>
              <a:rPr lang="en-US" sz="3600">
                <a:solidFill>
                  <a:srgbClr val="000000"/>
                </a:solidFill>
                <a:latin typeface="Calibri (MS)"/>
                <a:ea typeface="Calibri (MS)"/>
                <a:cs typeface="Calibri (MS)"/>
                <a:sym typeface="Calibri (MS)"/>
              </a:rPr>
              <a:t>•Deterrent effect of rental application fees</a:t>
            </a:r>
          </a:p>
        </p:txBody>
      </p:sp>
      <p:sp>
        <p:nvSpPr>
          <p:cNvPr id="11" name="TextBox 11"/>
          <p:cNvSpPr txBox="1"/>
          <p:nvPr/>
        </p:nvSpPr>
        <p:spPr>
          <a:xfrm>
            <a:off x="2752325" y="4358507"/>
            <a:ext cx="87821" cy="561975"/>
          </a:xfrm>
          <a:prstGeom prst="rect">
            <a:avLst/>
          </a:prstGeom>
        </p:spPr>
        <p:txBody>
          <a:bodyPr lIns="0" tIns="0" rIns="0" bIns="0" rtlCol="0" anchor="t">
            <a:spAutoFit/>
          </a:bodyPr>
          <a:lstStyle/>
          <a:p>
            <a:pPr algn="l">
              <a:lnSpc>
                <a:spcPts val="4200"/>
              </a:lnSpc>
            </a:pPr>
            <a:r>
              <a:rPr lang="en-US" sz="3000">
                <a:solidFill>
                  <a:srgbClr val="000000"/>
                </a:solidFill>
                <a:latin typeface="Calibri (MS)"/>
                <a:ea typeface="Calibri (MS)"/>
                <a:cs typeface="Calibri (MS)"/>
                <a:sym typeface="Calibri (MS)"/>
              </a:rPr>
              <a:t> </a:t>
            </a:r>
          </a:p>
        </p:txBody>
      </p:sp>
      <p:sp>
        <p:nvSpPr>
          <p:cNvPr id="12" name="TextBox 12"/>
          <p:cNvSpPr txBox="1"/>
          <p:nvPr/>
        </p:nvSpPr>
        <p:spPr>
          <a:xfrm>
            <a:off x="3353162" y="4815707"/>
            <a:ext cx="87821" cy="561975"/>
          </a:xfrm>
          <a:prstGeom prst="rect">
            <a:avLst/>
          </a:prstGeom>
        </p:spPr>
        <p:txBody>
          <a:bodyPr lIns="0" tIns="0" rIns="0" bIns="0" rtlCol="0" anchor="t">
            <a:spAutoFit/>
          </a:bodyPr>
          <a:lstStyle/>
          <a:p>
            <a:pPr algn="l">
              <a:lnSpc>
                <a:spcPts val="4200"/>
              </a:lnSpc>
            </a:pPr>
            <a:r>
              <a:rPr lang="en-US" sz="3000">
                <a:solidFill>
                  <a:srgbClr val="000000"/>
                </a:solidFill>
                <a:latin typeface="Calibri (MS)"/>
                <a:ea typeface="Calibri (MS)"/>
                <a:cs typeface="Calibri (MS)"/>
                <a:sym typeface="Calibri (MS)"/>
              </a:rPr>
              <a:t> </a:t>
            </a:r>
          </a:p>
        </p:txBody>
      </p:sp>
      <p:sp>
        <p:nvSpPr>
          <p:cNvPr id="13" name="TextBox 13"/>
          <p:cNvSpPr txBox="1"/>
          <p:nvPr/>
        </p:nvSpPr>
        <p:spPr>
          <a:xfrm>
            <a:off x="1059542" y="5269325"/>
            <a:ext cx="8659082" cy="659130"/>
          </a:xfrm>
          <a:prstGeom prst="rect">
            <a:avLst/>
          </a:prstGeom>
        </p:spPr>
        <p:txBody>
          <a:bodyPr lIns="0" tIns="0" rIns="0" bIns="0" rtlCol="0" anchor="t">
            <a:spAutoFit/>
          </a:bodyPr>
          <a:lstStyle/>
          <a:p>
            <a:pPr algn="l">
              <a:lnSpc>
                <a:spcPts val="5040"/>
              </a:lnSpc>
            </a:pPr>
            <a:r>
              <a:rPr lang="en-US" sz="3600">
                <a:solidFill>
                  <a:srgbClr val="000000"/>
                </a:solidFill>
                <a:latin typeface="Calibri (MS)"/>
                <a:ea typeface="Calibri (MS)"/>
                <a:cs typeface="Calibri (MS)"/>
                <a:sym typeface="Calibri (MS)"/>
              </a:rPr>
              <a:t>Probably contribute to residential segregation</a:t>
            </a:r>
          </a:p>
        </p:txBody>
      </p:sp>
      <p:sp>
        <p:nvSpPr>
          <p:cNvPr id="14" name="TextBox 14"/>
          <p:cNvSpPr txBox="1"/>
          <p:nvPr/>
        </p:nvSpPr>
        <p:spPr>
          <a:xfrm>
            <a:off x="1365637" y="5888545"/>
            <a:ext cx="154153" cy="594951"/>
          </a:xfrm>
          <a:prstGeom prst="rect">
            <a:avLst/>
          </a:prstGeom>
        </p:spPr>
        <p:txBody>
          <a:bodyPr lIns="0" tIns="0" rIns="0" bIns="0" rtlCol="0" anchor="t">
            <a:spAutoFit/>
          </a:bodyPr>
          <a:lstStyle/>
          <a:p>
            <a:pPr algn="l">
              <a:lnSpc>
                <a:spcPts val="4759"/>
              </a:lnSpc>
            </a:pPr>
            <a:r>
              <a:rPr lang="en-US" sz="3400" spc="2720">
                <a:solidFill>
                  <a:srgbClr val="000000"/>
                </a:solidFill>
                <a:latin typeface="Arial"/>
                <a:ea typeface="Arial"/>
                <a:cs typeface="Arial"/>
                <a:sym typeface="Arial"/>
              </a:rPr>
              <a:t>•</a:t>
            </a:r>
          </a:p>
        </p:txBody>
      </p:sp>
      <p:sp>
        <p:nvSpPr>
          <p:cNvPr id="15" name="TextBox 15"/>
          <p:cNvSpPr txBox="1"/>
          <p:nvPr/>
        </p:nvSpPr>
        <p:spPr>
          <a:xfrm>
            <a:off x="3554158" y="5815984"/>
            <a:ext cx="99536" cy="629926"/>
          </a:xfrm>
          <a:prstGeom prst="rect">
            <a:avLst/>
          </a:prstGeom>
        </p:spPr>
        <p:txBody>
          <a:bodyPr lIns="0" tIns="0" rIns="0" bIns="0" rtlCol="0" anchor="t">
            <a:spAutoFit/>
          </a:bodyPr>
          <a:lstStyle/>
          <a:p>
            <a:pPr algn="l">
              <a:lnSpc>
                <a:spcPts val="4759"/>
              </a:lnSpc>
            </a:pPr>
            <a:r>
              <a:rPr lang="en-US" sz="3400" spc="2720">
                <a:solidFill>
                  <a:srgbClr val="000000"/>
                </a:solidFill>
                <a:latin typeface="Calibri (MS)"/>
                <a:ea typeface="Calibri (MS)"/>
                <a:cs typeface="Calibri (MS)"/>
                <a:sym typeface="Calibri (MS)"/>
              </a:rPr>
              <a:t> </a:t>
            </a:r>
          </a:p>
        </p:txBody>
      </p:sp>
      <p:sp>
        <p:nvSpPr>
          <p:cNvPr id="16" name="TextBox 16"/>
          <p:cNvSpPr txBox="1"/>
          <p:nvPr/>
        </p:nvSpPr>
        <p:spPr>
          <a:xfrm>
            <a:off x="696278" y="2241404"/>
            <a:ext cx="11977573" cy="678847"/>
          </a:xfrm>
          <a:prstGeom prst="rect">
            <a:avLst/>
          </a:prstGeom>
        </p:spPr>
        <p:txBody>
          <a:bodyPr lIns="0" tIns="0" rIns="0" bIns="0" rtlCol="0" anchor="t">
            <a:spAutoFit/>
          </a:bodyPr>
          <a:lstStyle/>
          <a:p>
            <a:pPr algn="l">
              <a:lnSpc>
                <a:spcPts val="5040"/>
              </a:lnSpc>
            </a:pPr>
            <a:r>
              <a:rPr lang="en-US" sz="3600">
                <a:solidFill>
                  <a:srgbClr val="000000"/>
                </a:solidFill>
                <a:latin typeface="Calibri (MS)"/>
                <a:ea typeface="Calibri (MS)"/>
                <a:cs typeface="Calibri (MS)"/>
                <a:sym typeface="Calibri (MS)"/>
              </a:rPr>
              <a:t>•Rental application fees: national average $50 (per Zillow.com)</a:t>
            </a:r>
          </a:p>
        </p:txBody>
      </p:sp>
      <p:sp>
        <p:nvSpPr>
          <p:cNvPr id="17" name="TextBox 17"/>
          <p:cNvSpPr txBox="1"/>
          <p:nvPr/>
        </p:nvSpPr>
        <p:spPr>
          <a:xfrm>
            <a:off x="2535536" y="2767984"/>
            <a:ext cx="99536" cy="629926"/>
          </a:xfrm>
          <a:prstGeom prst="rect">
            <a:avLst/>
          </a:prstGeom>
        </p:spPr>
        <p:txBody>
          <a:bodyPr lIns="0" tIns="0" rIns="0" bIns="0" rtlCol="0" anchor="t">
            <a:spAutoFit/>
          </a:bodyPr>
          <a:lstStyle/>
          <a:p>
            <a:pPr algn="l">
              <a:lnSpc>
                <a:spcPts val="4759"/>
              </a:lnSpc>
            </a:pPr>
            <a:r>
              <a:rPr lang="en-US" sz="3400">
                <a:solidFill>
                  <a:srgbClr val="000000"/>
                </a:solidFill>
                <a:latin typeface="Calibri (MS)"/>
                <a:ea typeface="Calibri (MS)"/>
                <a:cs typeface="Calibri (MS)"/>
                <a:sym typeface="Calibri (MS)"/>
              </a:rPr>
              <a:t> </a:t>
            </a:r>
          </a:p>
        </p:txBody>
      </p:sp>
      <p:sp>
        <p:nvSpPr>
          <p:cNvPr id="18" name="TextBox 18"/>
          <p:cNvSpPr txBox="1"/>
          <p:nvPr/>
        </p:nvSpPr>
        <p:spPr>
          <a:xfrm>
            <a:off x="1365637" y="2907221"/>
            <a:ext cx="154153" cy="1046436"/>
          </a:xfrm>
          <a:prstGeom prst="rect">
            <a:avLst/>
          </a:prstGeom>
        </p:spPr>
        <p:txBody>
          <a:bodyPr lIns="0" tIns="0" rIns="0" bIns="0" rtlCol="0" anchor="t">
            <a:spAutoFit/>
          </a:bodyPr>
          <a:lstStyle/>
          <a:p>
            <a:pPr algn="just">
              <a:lnSpc>
                <a:spcPts val="4079"/>
              </a:lnSpc>
            </a:pPr>
            <a:r>
              <a:rPr lang="en-US" sz="3400">
                <a:solidFill>
                  <a:srgbClr val="000000"/>
                </a:solidFill>
                <a:latin typeface="Arial"/>
                <a:ea typeface="Arial"/>
                <a:cs typeface="Arial"/>
                <a:sym typeface="Arial"/>
              </a:rPr>
              <a:t>• •</a:t>
            </a:r>
          </a:p>
        </p:txBody>
      </p:sp>
      <p:sp>
        <p:nvSpPr>
          <p:cNvPr id="19" name="TextBox 19"/>
          <p:cNvSpPr txBox="1"/>
          <p:nvPr/>
        </p:nvSpPr>
        <p:spPr>
          <a:xfrm>
            <a:off x="1365637" y="7387780"/>
            <a:ext cx="154153" cy="1046436"/>
          </a:xfrm>
          <a:prstGeom prst="rect">
            <a:avLst/>
          </a:prstGeom>
        </p:spPr>
        <p:txBody>
          <a:bodyPr lIns="0" tIns="0" rIns="0" bIns="0" rtlCol="0" anchor="t">
            <a:spAutoFit/>
          </a:bodyPr>
          <a:lstStyle/>
          <a:p>
            <a:pPr algn="just">
              <a:lnSpc>
                <a:spcPts val="4079"/>
              </a:lnSpc>
            </a:pPr>
            <a:r>
              <a:rPr lang="en-US" sz="3400">
                <a:solidFill>
                  <a:srgbClr val="000000"/>
                </a:solidFill>
                <a:latin typeface="Arial"/>
                <a:ea typeface="Arial"/>
                <a:cs typeface="Arial"/>
                <a:sym typeface="Arial"/>
              </a:rPr>
              <a:t>• •</a:t>
            </a:r>
          </a:p>
        </p:txBody>
      </p:sp>
      <p:sp>
        <p:nvSpPr>
          <p:cNvPr id="20" name="TextBox 20"/>
          <p:cNvSpPr txBox="1"/>
          <p:nvPr/>
        </p:nvSpPr>
        <p:spPr>
          <a:xfrm>
            <a:off x="1745342" y="5815984"/>
            <a:ext cx="9169432" cy="629926"/>
          </a:xfrm>
          <a:prstGeom prst="rect">
            <a:avLst/>
          </a:prstGeom>
        </p:spPr>
        <p:txBody>
          <a:bodyPr lIns="0" tIns="0" rIns="0" bIns="0" rtlCol="0" anchor="t">
            <a:spAutoFit/>
          </a:bodyPr>
          <a:lstStyle/>
          <a:p>
            <a:pPr algn="l">
              <a:lnSpc>
                <a:spcPts val="4759"/>
              </a:lnSpc>
            </a:pPr>
            <a:r>
              <a:rPr lang="en-US" sz="3400">
                <a:solidFill>
                  <a:srgbClr val="000000"/>
                </a:solidFill>
                <a:latin typeface="Calibri (MS)"/>
                <a:ea typeface="Calibri (MS)"/>
                <a:cs typeface="Calibri (MS)"/>
                <a:sym typeface="Calibri (MS)"/>
              </a:rPr>
              <a:t>Significant</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racial</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disparities</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in</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application</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fees</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paid:</a:t>
            </a:r>
          </a:p>
        </p:txBody>
      </p:sp>
      <p:sp>
        <p:nvSpPr>
          <p:cNvPr id="21" name="TextBox 21"/>
          <p:cNvSpPr txBox="1"/>
          <p:nvPr/>
        </p:nvSpPr>
        <p:spPr>
          <a:xfrm>
            <a:off x="3715874" y="6339707"/>
            <a:ext cx="87821" cy="561975"/>
          </a:xfrm>
          <a:prstGeom prst="rect">
            <a:avLst/>
          </a:prstGeom>
        </p:spPr>
        <p:txBody>
          <a:bodyPr lIns="0" tIns="0" rIns="0" bIns="0" rtlCol="0" anchor="t">
            <a:spAutoFit/>
          </a:bodyPr>
          <a:lstStyle/>
          <a:p>
            <a:pPr algn="l">
              <a:lnSpc>
                <a:spcPts val="4200"/>
              </a:lnSpc>
            </a:pPr>
            <a:r>
              <a:rPr lang="en-US" sz="3000">
                <a:solidFill>
                  <a:srgbClr val="000000"/>
                </a:solidFill>
                <a:latin typeface="Calibri (MS)"/>
                <a:ea typeface="Calibri (MS)"/>
                <a:cs typeface="Calibri (MS)"/>
                <a:sym typeface="Calibri (MS)"/>
              </a:rPr>
              <a:t> </a:t>
            </a:r>
          </a:p>
        </p:txBody>
      </p:sp>
      <p:sp>
        <p:nvSpPr>
          <p:cNvPr id="22" name="TextBox 22"/>
          <p:cNvSpPr txBox="1"/>
          <p:nvPr/>
        </p:nvSpPr>
        <p:spPr>
          <a:xfrm>
            <a:off x="1745342" y="2767984"/>
            <a:ext cx="6998532" cy="629926"/>
          </a:xfrm>
          <a:prstGeom prst="rect">
            <a:avLst/>
          </a:prstGeom>
        </p:spPr>
        <p:txBody>
          <a:bodyPr lIns="0" tIns="0" rIns="0" bIns="0" rtlCol="0" anchor="t">
            <a:spAutoFit/>
          </a:bodyPr>
          <a:lstStyle/>
          <a:p>
            <a:pPr algn="l">
              <a:lnSpc>
                <a:spcPts val="4759"/>
              </a:lnSpc>
            </a:pPr>
            <a:r>
              <a:rPr lang="en-US" sz="3400">
                <a:solidFill>
                  <a:srgbClr val="000000"/>
                </a:solidFill>
                <a:latin typeface="Calibri (MS)"/>
                <a:ea typeface="Calibri (MS)"/>
                <a:cs typeface="Calibri (MS)"/>
                <a:sym typeface="Calibri (MS)"/>
              </a:rPr>
              <a:t>Fees</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not</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refunded</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if</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application</a:t>
            </a:r>
            <a:r>
              <a:rPr lang="en-US" sz="3400">
                <a:solidFill>
                  <a:srgbClr val="FFFFFF"/>
                </a:solidFill>
                <a:latin typeface="Calibri (MS)"/>
                <a:ea typeface="Calibri (MS)"/>
                <a:cs typeface="Calibri (MS)"/>
                <a:sym typeface="Calibri (MS)"/>
              </a:rPr>
              <a:t> </a:t>
            </a:r>
            <a:r>
              <a:rPr lang="en-US" sz="3400">
                <a:solidFill>
                  <a:srgbClr val="000000"/>
                </a:solidFill>
                <a:latin typeface="Calibri (MS)"/>
                <a:ea typeface="Calibri (MS)"/>
                <a:cs typeface="Calibri (MS)"/>
                <a:sym typeface="Calibri (MS)"/>
              </a:rPr>
              <a:t>denied</a:t>
            </a:r>
          </a:p>
        </p:txBody>
      </p:sp>
      <p:sp>
        <p:nvSpPr>
          <p:cNvPr id="23" name="TextBox 23"/>
          <p:cNvSpPr txBox="1"/>
          <p:nvPr/>
        </p:nvSpPr>
        <p:spPr>
          <a:xfrm>
            <a:off x="1745342" y="3286144"/>
            <a:ext cx="14201477" cy="637540"/>
          </a:xfrm>
          <a:prstGeom prst="rect">
            <a:avLst/>
          </a:prstGeom>
        </p:spPr>
        <p:txBody>
          <a:bodyPr lIns="0" tIns="0" rIns="0" bIns="0" rtlCol="0" anchor="t">
            <a:spAutoFit/>
          </a:bodyPr>
          <a:lstStyle/>
          <a:p>
            <a:pPr algn="l">
              <a:lnSpc>
                <a:spcPts val="4759"/>
              </a:lnSpc>
            </a:pPr>
            <a:r>
              <a:rPr lang="en-US" sz="3400">
                <a:solidFill>
                  <a:srgbClr val="000000"/>
                </a:solidFill>
                <a:latin typeface="Calibri (MS)"/>
                <a:ea typeface="Calibri (MS)"/>
                <a:cs typeface="Calibri (MS)"/>
                <a:sym typeface="Calibri (MS)"/>
              </a:rPr>
              <a:t>Additional fees increasingly common(e.g., “processing fee,” “administrative fee”)</a:t>
            </a:r>
          </a:p>
        </p:txBody>
      </p:sp>
      <p:sp>
        <p:nvSpPr>
          <p:cNvPr id="24" name="TextBox 24"/>
          <p:cNvSpPr txBox="1"/>
          <p:nvPr/>
        </p:nvSpPr>
        <p:spPr>
          <a:xfrm>
            <a:off x="3088748" y="6796907"/>
            <a:ext cx="87821" cy="561975"/>
          </a:xfrm>
          <a:prstGeom prst="rect">
            <a:avLst/>
          </a:prstGeom>
        </p:spPr>
        <p:txBody>
          <a:bodyPr lIns="0" tIns="0" rIns="0" bIns="0" rtlCol="0" anchor="t">
            <a:spAutoFit/>
          </a:bodyPr>
          <a:lstStyle/>
          <a:p>
            <a:pPr algn="l">
              <a:lnSpc>
                <a:spcPts val="4200"/>
              </a:lnSpc>
            </a:pPr>
            <a:r>
              <a:rPr lang="en-US" sz="3000">
                <a:solidFill>
                  <a:srgbClr val="000000"/>
                </a:solidFill>
                <a:latin typeface="Calibri (MS)"/>
                <a:ea typeface="Calibri (MS)"/>
                <a:cs typeface="Calibri (MS)"/>
                <a:sym typeface="Calibri (MS)"/>
              </a:rPr>
              <a:t> </a:t>
            </a:r>
          </a:p>
        </p:txBody>
      </p:sp>
      <p:sp>
        <p:nvSpPr>
          <p:cNvPr id="25" name="TextBox 25"/>
          <p:cNvSpPr txBox="1"/>
          <p:nvPr/>
        </p:nvSpPr>
        <p:spPr>
          <a:xfrm>
            <a:off x="1745342" y="7315219"/>
            <a:ext cx="15143969" cy="1599571"/>
          </a:xfrm>
          <a:prstGeom prst="rect">
            <a:avLst/>
          </a:prstGeom>
        </p:spPr>
        <p:txBody>
          <a:bodyPr lIns="0" tIns="0" rIns="0" bIns="0" rtlCol="0" anchor="t">
            <a:spAutoFit/>
          </a:bodyPr>
          <a:lstStyle/>
          <a:p>
            <a:pPr algn="l">
              <a:lnSpc>
                <a:spcPts val="4079"/>
              </a:lnSpc>
            </a:pPr>
            <a:r>
              <a:rPr lang="en-US" sz="3400">
                <a:solidFill>
                  <a:srgbClr val="000000"/>
                </a:solidFill>
                <a:latin typeface="Calibri (MS)"/>
                <a:ea typeface="Calibri (MS)"/>
                <a:cs typeface="Calibri (MS)"/>
                <a:sym typeface="Calibri (MS)"/>
              </a:rPr>
              <a:t>Key impediments to housing admission more common among Black &amp; Latino renters Fees likely steer Black &amp; Latino renters to lower-quality housing in lower opportunity areas</a:t>
            </a:r>
          </a:p>
        </p:txBody>
      </p:sp>
      <p:sp>
        <p:nvSpPr>
          <p:cNvPr id="26" name="TextBox 26"/>
          <p:cNvSpPr txBox="1"/>
          <p:nvPr/>
        </p:nvSpPr>
        <p:spPr>
          <a:xfrm>
            <a:off x="2928233" y="8928964"/>
            <a:ext cx="81972" cy="513721"/>
          </a:xfrm>
          <a:prstGeom prst="rect">
            <a:avLst/>
          </a:prstGeom>
        </p:spPr>
        <p:txBody>
          <a:bodyPr lIns="0" tIns="0" rIns="0" bIns="0" rtlCol="0" anchor="t">
            <a:spAutoFit/>
          </a:bodyPr>
          <a:lstStyle/>
          <a:p>
            <a:pPr algn="l">
              <a:lnSpc>
                <a:spcPts val="3919"/>
              </a:lnSpc>
            </a:pPr>
            <a:r>
              <a:rPr lang="en-US" sz="2799">
                <a:solidFill>
                  <a:srgbClr val="000000"/>
                </a:solidFill>
                <a:latin typeface="Calibri (MS)"/>
                <a:ea typeface="Calibri (MS)"/>
                <a:cs typeface="Calibri (MS)"/>
                <a:sym typeface="Calibri (MS)"/>
              </a:rPr>
              <a:t> </a:t>
            </a:r>
          </a:p>
        </p:txBody>
      </p:sp>
      <p:sp>
        <p:nvSpPr>
          <p:cNvPr id="27" name="TextBox 27"/>
          <p:cNvSpPr txBox="1"/>
          <p:nvPr/>
        </p:nvSpPr>
        <p:spPr>
          <a:xfrm>
            <a:off x="1383354" y="4485284"/>
            <a:ext cx="136017" cy="925563"/>
          </a:xfrm>
          <a:prstGeom prst="rect">
            <a:avLst/>
          </a:prstGeom>
        </p:spPr>
        <p:txBody>
          <a:bodyPr lIns="0" tIns="0" rIns="0" bIns="0" rtlCol="0" anchor="t">
            <a:spAutoFit/>
          </a:bodyPr>
          <a:lstStyle/>
          <a:p>
            <a:pPr algn="just">
              <a:lnSpc>
                <a:spcPts val="3600"/>
              </a:lnSpc>
            </a:pPr>
            <a:r>
              <a:rPr lang="en-US" sz="3000">
                <a:solidFill>
                  <a:srgbClr val="000000"/>
                </a:solidFill>
                <a:latin typeface="Arial"/>
                <a:ea typeface="Arial"/>
                <a:cs typeface="Arial"/>
                <a:sym typeface="Arial"/>
              </a:rPr>
              <a:t>• •</a:t>
            </a:r>
          </a:p>
        </p:txBody>
      </p:sp>
      <p:sp>
        <p:nvSpPr>
          <p:cNvPr id="28" name="TextBox 28"/>
          <p:cNvSpPr txBox="1"/>
          <p:nvPr/>
        </p:nvSpPr>
        <p:spPr>
          <a:xfrm>
            <a:off x="2069154" y="6466484"/>
            <a:ext cx="136017" cy="925563"/>
          </a:xfrm>
          <a:prstGeom prst="rect">
            <a:avLst/>
          </a:prstGeom>
        </p:spPr>
        <p:txBody>
          <a:bodyPr lIns="0" tIns="0" rIns="0" bIns="0" rtlCol="0" anchor="t">
            <a:spAutoFit/>
          </a:bodyPr>
          <a:lstStyle/>
          <a:p>
            <a:pPr algn="just">
              <a:lnSpc>
                <a:spcPts val="3600"/>
              </a:lnSpc>
            </a:pPr>
            <a:r>
              <a:rPr lang="en-US" sz="3000">
                <a:solidFill>
                  <a:srgbClr val="000000"/>
                </a:solidFill>
                <a:latin typeface="Arial"/>
                <a:ea typeface="Arial"/>
                <a:cs typeface="Arial"/>
                <a:sym typeface="Arial"/>
              </a:rPr>
              <a:t>• •</a:t>
            </a:r>
          </a:p>
        </p:txBody>
      </p:sp>
      <p:sp>
        <p:nvSpPr>
          <p:cNvPr id="29" name="TextBox 29"/>
          <p:cNvSpPr txBox="1"/>
          <p:nvPr/>
        </p:nvSpPr>
        <p:spPr>
          <a:xfrm>
            <a:off x="1745342" y="4358507"/>
            <a:ext cx="12387560" cy="581025"/>
          </a:xfrm>
          <a:prstGeom prst="rect">
            <a:avLst/>
          </a:prstGeom>
        </p:spPr>
        <p:txBody>
          <a:bodyPr lIns="0" tIns="0" rIns="0" bIns="0" rtlCol="0" anchor="t">
            <a:spAutoFit/>
          </a:bodyPr>
          <a:lstStyle/>
          <a:p>
            <a:pPr algn="l">
              <a:lnSpc>
                <a:spcPts val="4200"/>
              </a:lnSpc>
            </a:pPr>
            <a:r>
              <a:rPr lang="en-US" sz="3000">
                <a:solidFill>
                  <a:srgbClr val="000000"/>
                </a:solidFill>
                <a:latin typeface="Calibri (MS)"/>
                <a:ea typeface="Calibri (MS)"/>
                <a:cs typeface="Calibri (MS)"/>
                <a:sym typeface="Calibri (MS)"/>
              </a:rPr>
              <a:t>Makes marginal applicants reluctant toapply, especially to higher-quality rentals</a:t>
            </a:r>
          </a:p>
        </p:txBody>
      </p:sp>
      <p:sp>
        <p:nvSpPr>
          <p:cNvPr id="30" name="TextBox 30"/>
          <p:cNvSpPr txBox="1"/>
          <p:nvPr/>
        </p:nvSpPr>
        <p:spPr>
          <a:xfrm>
            <a:off x="1745342" y="4815707"/>
            <a:ext cx="12724507" cy="581025"/>
          </a:xfrm>
          <a:prstGeom prst="rect">
            <a:avLst/>
          </a:prstGeom>
        </p:spPr>
        <p:txBody>
          <a:bodyPr lIns="0" tIns="0" rIns="0" bIns="0" rtlCol="0" anchor="t">
            <a:spAutoFit/>
          </a:bodyPr>
          <a:lstStyle/>
          <a:p>
            <a:pPr algn="l">
              <a:lnSpc>
                <a:spcPts val="4200"/>
              </a:lnSpc>
            </a:pPr>
            <a:r>
              <a:rPr lang="en-US" sz="3000">
                <a:solidFill>
                  <a:srgbClr val="000000"/>
                </a:solidFill>
                <a:latin typeface="Calibri (MS)"/>
                <a:ea typeface="Calibri (MS)"/>
                <a:cs typeface="Calibri (MS)"/>
                <a:sym typeface="Calibri (MS)"/>
              </a:rPr>
              <a:t>Applicants often try to suss-out likelihood of acceptance before formal application</a:t>
            </a:r>
          </a:p>
        </p:txBody>
      </p:sp>
      <p:sp>
        <p:nvSpPr>
          <p:cNvPr id="31" name="TextBox 31"/>
          <p:cNvSpPr txBox="1"/>
          <p:nvPr/>
        </p:nvSpPr>
        <p:spPr>
          <a:xfrm>
            <a:off x="2431142" y="6339707"/>
            <a:ext cx="10911185" cy="581025"/>
          </a:xfrm>
          <a:prstGeom prst="rect">
            <a:avLst/>
          </a:prstGeom>
        </p:spPr>
        <p:txBody>
          <a:bodyPr lIns="0" tIns="0" rIns="0" bIns="0" rtlCol="0" anchor="t">
            <a:spAutoFit/>
          </a:bodyPr>
          <a:lstStyle/>
          <a:p>
            <a:pPr algn="l">
              <a:lnSpc>
                <a:spcPts val="4200"/>
              </a:lnSpc>
            </a:pPr>
            <a:r>
              <a:rPr lang="en-US" sz="3000">
                <a:solidFill>
                  <a:srgbClr val="000000"/>
                </a:solidFill>
                <a:latin typeface="Calibri (MS)"/>
                <a:ea typeface="Calibri (MS)"/>
                <a:cs typeface="Calibri (MS)"/>
                <a:sym typeface="Calibri (MS)"/>
              </a:rPr>
              <a:t>White &amp; Asian renters average 2 applications, Black &amp; Latinx average 3</a:t>
            </a:r>
          </a:p>
        </p:txBody>
      </p:sp>
      <p:sp>
        <p:nvSpPr>
          <p:cNvPr id="32" name="TextBox 32"/>
          <p:cNvSpPr txBox="1"/>
          <p:nvPr/>
        </p:nvSpPr>
        <p:spPr>
          <a:xfrm>
            <a:off x="2431142" y="6796907"/>
            <a:ext cx="12339340" cy="581025"/>
          </a:xfrm>
          <a:prstGeom prst="rect">
            <a:avLst/>
          </a:prstGeom>
        </p:spPr>
        <p:txBody>
          <a:bodyPr lIns="0" tIns="0" rIns="0" bIns="0" rtlCol="0" anchor="t">
            <a:spAutoFit/>
          </a:bodyPr>
          <a:lstStyle/>
          <a:p>
            <a:pPr algn="l">
              <a:lnSpc>
                <a:spcPts val="4200"/>
              </a:lnSpc>
            </a:pPr>
            <a:r>
              <a:rPr lang="en-US" sz="3000">
                <a:solidFill>
                  <a:srgbClr val="000000"/>
                </a:solidFill>
                <a:latin typeface="Calibri (MS)"/>
                <a:ea typeface="Calibri (MS)"/>
                <a:cs typeface="Calibri (MS)"/>
                <a:sym typeface="Calibri (MS)"/>
              </a:rPr>
              <a:t>38% of Black and Latinx renters submit 5+ applications, vs. 21% of white renters</a:t>
            </a:r>
          </a:p>
        </p:txBody>
      </p:sp>
      <p:sp>
        <p:nvSpPr>
          <p:cNvPr id="33" name="TextBox 33"/>
          <p:cNvSpPr txBox="1"/>
          <p:nvPr/>
        </p:nvSpPr>
        <p:spPr>
          <a:xfrm>
            <a:off x="2227345" y="8928964"/>
            <a:ext cx="12977470" cy="513721"/>
          </a:xfrm>
          <a:prstGeom prst="rect">
            <a:avLst/>
          </a:prstGeom>
        </p:spPr>
        <p:txBody>
          <a:bodyPr lIns="0" tIns="0" rIns="0" bIns="0" rtlCol="0" anchor="t">
            <a:spAutoFit/>
          </a:bodyPr>
          <a:lstStyle/>
          <a:p>
            <a:pPr algn="l">
              <a:lnSpc>
                <a:spcPts val="3919"/>
              </a:lnSpc>
            </a:pPr>
            <a:r>
              <a:rPr lang="en-US" sz="2799">
                <a:solidFill>
                  <a:srgbClr val="000000"/>
                </a:solidFill>
                <a:latin typeface="Calibri (MS)"/>
                <a:ea typeface="Calibri (MS)"/>
                <a:cs typeface="Calibri (MS)"/>
                <a:sym typeface="Calibri (MS)"/>
              </a:rPr>
              <a:t>“The</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Case</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Against</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Rental</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Application</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Fees,”</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30</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Georgetown</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J.</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of</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Poverty</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Law</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&amp;</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Policy</a:t>
            </a:r>
            <a:r>
              <a:rPr lang="en-US" sz="2799">
                <a:solidFill>
                  <a:srgbClr val="FFFFFF"/>
                </a:solidFill>
                <a:latin typeface="Calibri (MS)"/>
                <a:ea typeface="Calibri (MS)"/>
                <a:cs typeface="Calibri (MS)"/>
                <a:sym typeface="Calibri (MS)"/>
              </a:rPr>
              <a:t> </a:t>
            </a:r>
            <a:r>
              <a:rPr lang="en-US" sz="2799">
                <a:solidFill>
                  <a:srgbClr val="000000"/>
                </a:solidFill>
                <a:latin typeface="Calibri (MS)"/>
                <a:ea typeface="Calibri (MS)"/>
                <a:cs typeface="Calibri (MS)"/>
                <a:sym typeface="Calibri (MS)"/>
              </a:rPr>
              <a:t>21</a:t>
            </a:r>
          </a:p>
        </p:txBody>
      </p:sp>
      <p:sp>
        <p:nvSpPr>
          <p:cNvPr id="34" name="TextBox 34"/>
          <p:cNvSpPr txBox="1"/>
          <p:nvPr/>
        </p:nvSpPr>
        <p:spPr>
          <a:xfrm>
            <a:off x="2227345" y="9355684"/>
            <a:ext cx="953929" cy="513721"/>
          </a:xfrm>
          <a:prstGeom prst="rect">
            <a:avLst/>
          </a:prstGeom>
        </p:spPr>
        <p:txBody>
          <a:bodyPr lIns="0" tIns="0" rIns="0" bIns="0" rtlCol="0" anchor="t">
            <a:spAutoFit/>
          </a:bodyPr>
          <a:lstStyle/>
          <a:p>
            <a:pPr algn="l">
              <a:lnSpc>
                <a:spcPts val="3919"/>
              </a:lnSpc>
            </a:pPr>
            <a:r>
              <a:rPr lang="en-US" sz="2799">
                <a:solidFill>
                  <a:srgbClr val="000000"/>
                </a:solidFill>
                <a:latin typeface="Calibri (MS)"/>
                <a:ea typeface="Calibri (MS)"/>
                <a:cs typeface="Calibri (MS)"/>
                <a:sym typeface="Calibri (MS)"/>
              </a:rPr>
              <a:t>(2022)</a:t>
            </a:r>
          </a:p>
        </p:txBody>
      </p:sp>
      <p:sp>
        <p:nvSpPr>
          <p:cNvPr id="35" name="TextBox 35"/>
          <p:cNvSpPr txBox="1"/>
          <p:nvPr/>
        </p:nvSpPr>
        <p:spPr>
          <a:xfrm>
            <a:off x="494405" y="331889"/>
            <a:ext cx="13485419" cy="832009"/>
          </a:xfrm>
          <a:prstGeom prst="rect">
            <a:avLst/>
          </a:prstGeom>
        </p:spPr>
        <p:txBody>
          <a:bodyPr lIns="0" tIns="0" rIns="0" bIns="0" rtlCol="0" anchor="t">
            <a:spAutoFit/>
          </a:bodyPr>
          <a:lstStyle/>
          <a:p>
            <a:pPr algn="l">
              <a:lnSpc>
                <a:spcPts val="6719"/>
              </a:lnSpc>
            </a:pPr>
            <a:r>
              <a:rPr lang="en-US" sz="4800">
                <a:solidFill>
                  <a:srgbClr val="FFFFFF"/>
                </a:solidFill>
                <a:latin typeface="Roboto Condensed"/>
                <a:ea typeface="Roboto Condensed"/>
                <a:cs typeface="Roboto Condensed"/>
                <a:sym typeface="Roboto Condensed"/>
              </a:rPr>
              <a:t>Screening’s just another word for “we won’t rent to you”</a:t>
            </a:r>
          </a:p>
        </p:txBody>
      </p:sp>
      <p:sp>
        <p:nvSpPr>
          <p:cNvPr id="36" name="TextBox 36"/>
          <p:cNvSpPr txBox="1"/>
          <p:nvPr/>
        </p:nvSpPr>
        <p:spPr>
          <a:xfrm>
            <a:off x="574929" y="1178223"/>
            <a:ext cx="6251791" cy="406165"/>
          </a:xfrm>
          <a:prstGeom prst="rect">
            <a:avLst/>
          </a:prstGeom>
        </p:spPr>
        <p:txBody>
          <a:bodyPr lIns="0" tIns="0" rIns="0" bIns="0" rtlCol="0" anchor="t">
            <a:spAutoFit/>
          </a:bodyPr>
          <a:lstStyle/>
          <a:p>
            <a:pPr algn="l">
              <a:lnSpc>
                <a:spcPts val="3079"/>
              </a:lnSpc>
            </a:pPr>
            <a:r>
              <a:rPr lang="en-US" sz="2200" b="1" i="1">
                <a:solidFill>
                  <a:srgbClr val="FFFFFF"/>
                </a:solidFill>
                <a:latin typeface="Helvetica Bold Italics"/>
                <a:ea typeface="Helvetica Bold Italics"/>
                <a:cs typeface="Helvetica Bold Italics"/>
                <a:sym typeface="Helvetica Bold Italics"/>
              </a:rPr>
              <a:t>“Rejection,” that’s all I got for my application fees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rot="482759">
            <a:off x="815626" y="839238"/>
            <a:ext cx="7154628" cy="8616810"/>
            <a:chOff x="0" y="0"/>
            <a:chExt cx="9539503" cy="11489080"/>
          </a:xfrm>
        </p:grpSpPr>
        <p:sp>
          <p:nvSpPr>
            <p:cNvPr id="3" name="Freeform 3"/>
            <p:cNvSpPr/>
            <p:nvPr/>
          </p:nvSpPr>
          <p:spPr>
            <a:xfrm>
              <a:off x="0" y="0"/>
              <a:ext cx="9539478" cy="11489055"/>
            </a:xfrm>
            <a:custGeom>
              <a:avLst/>
              <a:gdLst/>
              <a:ahLst/>
              <a:cxnLst/>
              <a:rect l="l" t="t" r="r" b="b"/>
              <a:pathLst>
                <a:path w="9539478" h="11489055">
                  <a:moveTo>
                    <a:pt x="0" y="0"/>
                  </a:moveTo>
                  <a:lnTo>
                    <a:pt x="9539478" y="0"/>
                  </a:lnTo>
                  <a:lnTo>
                    <a:pt x="9539478" y="11489055"/>
                  </a:lnTo>
                  <a:lnTo>
                    <a:pt x="0" y="11489055"/>
                  </a:lnTo>
                  <a:close/>
                </a:path>
              </a:pathLst>
            </a:custGeom>
            <a:solidFill>
              <a:srgbClr val="444746"/>
            </a:solidFill>
          </p:spPr>
          <p:txBody>
            <a:bodyPr/>
            <a:lstStyle/>
            <a:p>
              <a:endParaRPr lang="en-US"/>
            </a:p>
          </p:txBody>
        </p:sp>
      </p:grpSp>
      <p:grpSp>
        <p:nvGrpSpPr>
          <p:cNvPr id="4" name="Group 4"/>
          <p:cNvGrpSpPr/>
          <p:nvPr/>
        </p:nvGrpSpPr>
        <p:grpSpPr>
          <a:xfrm rot="-98700">
            <a:off x="654844" y="587712"/>
            <a:ext cx="7564917" cy="9111758"/>
            <a:chOff x="0" y="0"/>
            <a:chExt cx="10086556" cy="12149010"/>
          </a:xfrm>
        </p:grpSpPr>
        <p:sp>
          <p:nvSpPr>
            <p:cNvPr id="5" name="Freeform 5"/>
            <p:cNvSpPr/>
            <p:nvPr/>
          </p:nvSpPr>
          <p:spPr>
            <a:xfrm>
              <a:off x="0" y="0"/>
              <a:ext cx="10086594" cy="12148947"/>
            </a:xfrm>
            <a:custGeom>
              <a:avLst/>
              <a:gdLst/>
              <a:ahLst/>
              <a:cxnLst/>
              <a:rect l="l" t="t" r="r" b="b"/>
              <a:pathLst>
                <a:path w="10086594" h="12148947">
                  <a:moveTo>
                    <a:pt x="0" y="0"/>
                  </a:moveTo>
                  <a:lnTo>
                    <a:pt x="10086594" y="0"/>
                  </a:lnTo>
                  <a:lnTo>
                    <a:pt x="10086594" y="12148947"/>
                  </a:lnTo>
                  <a:lnTo>
                    <a:pt x="0" y="12148947"/>
                  </a:lnTo>
                  <a:close/>
                </a:path>
              </a:pathLst>
            </a:custGeom>
            <a:solidFill>
              <a:srgbClr val="CDC7B9"/>
            </a:solidFill>
          </p:spPr>
          <p:txBody>
            <a:bodyPr/>
            <a:lstStyle/>
            <a:p>
              <a:endParaRPr lang="en-US"/>
            </a:p>
          </p:txBody>
        </p:sp>
      </p:grpSp>
      <p:grpSp>
        <p:nvGrpSpPr>
          <p:cNvPr id="6" name="Group 6"/>
          <p:cNvGrpSpPr/>
          <p:nvPr/>
        </p:nvGrpSpPr>
        <p:grpSpPr>
          <a:xfrm>
            <a:off x="8731196" y="4096"/>
            <a:ext cx="9556804" cy="10287000"/>
            <a:chOff x="0" y="0"/>
            <a:chExt cx="12742405" cy="13716000"/>
          </a:xfrm>
        </p:grpSpPr>
        <p:sp>
          <p:nvSpPr>
            <p:cNvPr id="7" name="Freeform 7" descr="Apartment building Color (Provided by Getty Images)"/>
            <p:cNvSpPr/>
            <p:nvPr/>
          </p:nvSpPr>
          <p:spPr>
            <a:xfrm>
              <a:off x="0" y="0"/>
              <a:ext cx="12742418" cy="13716000"/>
            </a:xfrm>
            <a:custGeom>
              <a:avLst/>
              <a:gdLst/>
              <a:ahLst/>
              <a:cxnLst/>
              <a:rect l="l" t="t" r="r" b="b"/>
              <a:pathLst>
                <a:path w="12742418" h="13716000">
                  <a:moveTo>
                    <a:pt x="0" y="0"/>
                  </a:moveTo>
                  <a:lnTo>
                    <a:pt x="12742418" y="0"/>
                  </a:lnTo>
                  <a:lnTo>
                    <a:pt x="12742418" y="13716000"/>
                  </a:lnTo>
                  <a:lnTo>
                    <a:pt x="0" y="13716000"/>
                  </a:lnTo>
                  <a:lnTo>
                    <a:pt x="0" y="0"/>
                  </a:lnTo>
                  <a:close/>
                </a:path>
              </a:pathLst>
            </a:custGeom>
            <a:blipFill>
              <a:blip r:embed="rId2"/>
              <a:stretch>
                <a:fillRect t="-1649" b="-1641"/>
              </a:stretch>
            </a:blipFill>
          </p:spPr>
          <p:txBody>
            <a:bodyPr/>
            <a:lstStyle/>
            <a:p>
              <a:endParaRPr lang="en-US"/>
            </a:p>
          </p:txBody>
        </p:sp>
      </p:grpSp>
      <p:grpSp>
        <p:nvGrpSpPr>
          <p:cNvPr id="8" name="Group 8"/>
          <p:cNvGrpSpPr/>
          <p:nvPr/>
        </p:nvGrpSpPr>
        <p:grpSpPr>
          <a:xfrm rot="-113460">
            <a:off x="1155316" y="2884013"/>
            <a:ext cx="6563973" cy="6464760"/>
            <a:chOff x="0" y="0"/>
            <a:chExt cx="8751964" cy="8619681"/>
          </a:xfrm>
        </p:grpSpPr>
        <p:sp>
          <p:nvSpPr>
            <p:cNvPr id="9" name="Freeform 9"/>
            <p:cNvSpPr/>
            <p:nvPr/>
          </p:nvSpPr>
          <p:spPr>
            <a:xfrm>
              <a:off x="0" y="0"/>
              <a:ext cx="8751965" cy="8619677"/>
            </a:xfrm>
            <a:custGeom>
              <a:avLst/>
              <a:gdLst/>
              <a:ahLst/>
              <a:cxnLst/>
              <a:rect l="l" t="t" r="r" b="b"/>
              <a:pathLst>
                <a:path w="8751965" h="8619677">
                  <a:moveTo>
                    <a:pt x="0" y="0"/>
                  </a:moveTo>
                  <a:lnTo>
                    <a:pt x="8751965" y="0"/>
                  </a:lnTo>
                  <a:lnTo>
                    <a:pt x="8751965" y="8619677"/>
                  </a:lnTo>
                  <a:lnTo>
                    <a:pt x="0" y="8619677"/>
                  </a:lnTo>
                  <a:close/>
                </a:path>
              </a:pathLst>
            </a:custGeom>
            <a:blipFill>
              <a:blip r:embed="rId3">
                <a:alphaModFix amt="0"/>
              </a:blip>
              <a:stretch>
                <a:fillRect l="-78210" r="-78210" b="-1460"/>
              </a:stretch>
            </a:blipFill>
          </p:spPr>
          <p:txBody>
            <a:bodyPr/>
            <a:lstStyle/>
            <a:p>
              <a:endParaRPr lang="en-US"/>
            </a:p>
          </p:txBody>
        </p:sp>
        <p:sp>
          <p:nvSpPr>
            <p:cNvPr id="10" name="TextBox 10"/>
            <p:cNvSpPr txBox="1"/>
            <p:nvPr/>
          </p:nvSpPr>
          <p:spPr>
            <a:xfrm>
              <a:off x="0" y="-57150"/>
              <a:ext cx="8751964" cy="8676831"/>
            </a:xfrm>
            <a:prstGeom prst="rect">
              <a:avLst/>
            </a:prstGeom>
          </p:spPr>
          <p:txBody>
            <a:bodyPr lIns="330200" tIns="330200" rIns="330200" bIns="330200" rtlCol="0" anchor="ctr"/>
            <a:lstStyle/>
            <a:p>
              <a:pPr algn="l">
                <a:lnSpc>
                  <a:spcPts val="3173"/>
                </a:lnSpc>
              </a:pPr>
              <a:r>
                <a:rPr lang="en-US" sz="2299" b="1">
                  <a:solidFill>
                    <a:srgbClr val="000000"/>
                  </a:solidFill>
                  <a:latin typeface="Arimo Bold"/>
                  <a:ea typeface="Arimo Bold"/>
                  <a:cs typeface="Arimo Bold"/>
                  <a:sym typeface="Arimo Bold"/>
                </a:rPr>
                <a:t>“Income, job history, and previous evictions were the most common, with close to 90 percent of landlords saying they check these criteria.”</a:t>
              </a:r>
            </a:p>
            <a:p>
              <a:pPr algn="l">
                <a:lnSpc>
                  <a:spcPts val="1794"/>
                </a:lnSpc>
              </a:pPr>
              <a:r>
                <a:rPr lang="en-US" sz="1300" b="1">
                  <a:solidFill>
                    <a:srgbClr val="131313"/>
                  </a:solidFill>
                  <a:latin typeface="Arimo Bold"/>
                  <a:ea typeface="Arimo Bold"/>
                  <a:cs typeface="Arimo Bold"/>
                  <a:sym typeface="Arimo Bold"/>
                </a:rPr>
                <a:t>• Jung Hyun Choi, Laurie Goodman, and Daniel Pang, “The Real Rental Housing</a:t>
              </a:r>
            </a:p>
            <a:p>
              <a:pPr algn="l">
                <a:lnSpc>
                  <a:spcPts val="1794"/>
                </a:lnSpc>
              </a:pPr>
              <a:r>
                <a:rPr lang="en-US" sz="1300" b="1">
                  <a:solidFill>
                    <a:srgbClr val="131313"/>
                  </a:solidFill>
                  <a:latin typeface="Arimo Bold"/>
                  <a:ea typeface="Arimo Bold"/>
                  <a:cs typeface="Arimo Bold"/>
                  <a:sym typeface="Arimo Bold"/>
                </a:rPr>
                <a:t>Crisis Is on the Horizon,” Urban Wire (Mar. 11, 2022)</a:t>
              </a:r>
            </a:p>
            <a:p>
              <a:pPr algn="l">
                <a:lnSpc>
                  <a:spcPts val="2897"/>
                </a:lnSpc>
              </a:pPr>
              <a:endParaRPr lang="en-US" sz="1300" b="1">
                <a:solidFill>
                  <a:srgbClr val="131313"/>
                </a:solidFill>
                <a:latin typeface="Arimo Bold"/>
                <a:ea typeface="Arimo Bold"/>
                <a:cs typeface="Arimo Bold"/>
                <a:sym typeface="Arimo Bold"/>
              </a:endParaRPr>
            </a:p>
            <a:p>
              <a:pPr algn="l">
                <a:lnSpc>
                  <a:spcPts val="3035"/>
                </a:lnSpc>
              </a:pPr>
              <a:r>
                <a:rPr lang="en-US" sz="2199" b="1">
                  <a:solidFill>
                    <a:srgbClr val="000000"/>
                  </a:solidFill>
                  <a:latin typeface="Arimo Bold"/>
                  <a:ea typeface="Arimo Bold"/>
                  <a:cs typeface="Arimo Bold"/>
                  <a:sym typeface="Arimo Bold"/>
                </a:rPr>
                <a:t>• “[A]bout 85 percent of landlords say they run an eviction report on all applicants. About 90 percent say they always run credit and criminal background checks.</a:t>
              </a:r>
              <a:r>
                <a:rPr lang="en-US" sz="2199" b="1">
                  <a:solidFill>
                    <a:srgbClr val="F7E856"/>
                  </a:solidFill>
                  <a:latin typeface="Arimo Bold"/>
                  <a:ea typeface="Arimo Bold"/>
                  <a:cs typeface="Arimo Bold"/>
                  <a:sym typeface="Arimo Bold"/>
                </a:rPr>
                <a:t>”</a:t>
              </a:r>
            </a:p>
            <a:p>
              <a:pPr algn="l">
                <a:lnSpc>
                  <a:spcPts val="1932"/>
                </a:lnSpc>
              </a:pPr>
              <a:r>
                <a:rPr lang="en-US" sz="1400" b="1">
                  <a:solidFill>
                    <a:srgbClr val="131313"/>
                  </a:solidFill>
                  <a:latin typeface="Arimo Bold"/>
                  <a:ea typeface="Arimo Bold"/>
                  <a:cs typeface="Arimo Bold"/>
                  <a:sym typeface="Arimo Bold"/>
                </a:rPr>
                <a:t>• Collatz, Andrea, “Landlord Survey: Optimism In Renting Your Property,” TransUnion</a:t>
              </a:r>
            </a:p>
            <a:p>
              <a:pPr algn="l">
                <a:lnSpc>
                  <a:spcPts val="1932"/>
                </a:lnSpc>
              </a:pPr>
              <a:r>
                <a:rPr lang="en-US" sz="1400" b="1">
                  <a:solidFill>
                    <a:srgbClr val="131313"/>
                  </a:solidFill>
                  <a:latin typeface="Arimo Bold"/>
                  <a:ea typeface="Arimo Bold"/>
                  <a:cs typeface="Arimo Bold"/>
                  <a:sym typeface="Arimo Bold"/>
                </a:rPr>
                <a:t>Smartmove blog (June 6, 2017)The background checks that landlords use during the housing application process.</a:t>
              </a:r>
            </a:p>
            <a:p>
              <a:pPr algn="l">
                <a:lnSpc>
                  <a:spcPts val="2897"/>
                </a:lnSpc>
              </a:pPr>
              <a:endParaRPr lang="en-US" sz="1400" b="1">
                <a:solidFill>
                  <a:srgbClr val="131313"/>
                </a:solidFill>
                <a:latin typeface="Arimo Bold"/>
                <a:ea typeface="Arimo Bold"/>
                <a:cs typeface="Arimo Bold"/>
                <a:sym typeface="Arimo Bold"/>
              </a:endParaRPr>
            </a:p>
            <a:p>
              <a:pPr marL="1994263" lvl="2" indent="-664754" algn="l">
                <a:lnSpc>
                  <a:spcPts val="3311"/>
                </a:lnSpc>
              </a:pPr>
              <a:endParaRPr lang="en-US" sz="1400" b="1">
                <a:solidFill>
                  <a:srgbClr val="131313"/>
                </a:solidFill>
                <a:latin typeface="Arimo Bold"/>
                <a:ea typeface="Arimo Bold"/>
                <a:cs typeface="Arimo Bold"/>
                <a:sym typeface="Arimo Bold"/>
              </a:endParaRPr>
            </a:p>
          </p:txBody>
        </p:sp>
      </p:grpSp>
      <p:grpSp>
        <p:nvGrpSpPr>
          <p:cNvPr id="11" name="Group 11"/>
          <p:cNvGrpSpPr/>
          <p:nvPr/>
        </p:nvGrpSpPr>
        <p:grpSpPr>
          <a:xfrm rot="-108600">
            <a:off x="1350763" y="1060244"/>
            <a:ext cx="6077436" cy="1469136"/>
            <a:chOff x="0" y="0"/>
            <a:chExt cx="8103248" cy="1958848"/>
          </a:xfrm>
        </p:grpSpPr>
        <p:sp>
          <p:nvSpPr>
            <p:cNvPr id="12" name="Freeform 12"/>
            <p:cNvSpPr/>
            <p:nvPr/>
          </p:nvSpPr>
          <p:spPr>
            <a:xfrm>
              <a:off x="0" y="0"/>
              <a:ext cx="8103246" cy="1958848"/>
            </a:xfrm>
            <a:custGeom>
              <a:avLst/>
              <a:gdLst/>
              <a:ahLst/>
              <a:cxnLst/>
              <a:rect l="l" t="t" r="r" b="b"/>
              <a:pathLst>
                <a:path w="8103246" h="1958848">
                  <a:moveTo>
                    <a:pt x="0" y="0"/>
                  </a:moveTo>
                  <a:lnTo>
                    <a:pt x="8103246" y="0"/>
                  </a:lnTo>
                  <a:lnTo>
                    <a:pt x="8103246" y="1958848"/>
                  </a:lnTo>
                  <a:lnTo>
                    <a:pt x="0" y="1958848"/>
                  </a:lnTo>
                  <a:close/>
                </a:path>
              </a:pathLst>
            </a:custGeom>
            <a:blipFill>
              <a:blip r:embed="rId3">
                <a:alphaModFix amt="0"/>
              </a:blip>
              <a:stretch>
                <a:fillRect t="-38824" b="-22384"/>
              </a:stretch>
            </a:blipFill>
          </p:spPr>
          <p:txBody>
            <a:bodyPr/>
            <a:lstStyle/>
            <a:p>
              <a:endParaRPr lang="en-US"/>
            </a:p>
          </p:txBody>
        </p:sp>
        <p:sp>
          <p:nvSpPr>
            <p:cNvPr id="13" name="TextBox 13"/>
            <p:cNvSpPr txBox="1"/>
            <p:nvPr/>
          </p:nvSpPr>
          <p:spPr>
            <a:xfrm>
              <a:off x="0" y="66675"/>
              <a:ext cx="8103248" cy="1892173"/>
            </a:xfrm>
            <a:prstGeom prst="rect">
              <a:avLst/>
            </a:prstGeom>
          </p:spPr>
          <p:txBody>
            <a:bodyPr lIns="0" tIns="0" rIns="0" bIns="0" rtlCol="0" anchor="ctr"/>
            <a:lstStyle/>
            <a:p>
              <a:pPr algn="ctr">
                <a:lnSpc>
                  <a:spcPts val="6480"/>
                </a:lnSpc>
              </a:pPr>
              <a:r>
                <a:rPr lang="en-US" sz="6000">
                  <a:solidFill>
                    <a:srgbClr val="066133"/>
                  </a:solidFill>
                  <a:latin typeface="Anton"/>
                  <a:ea typeface="Anton"/>
                  <a:cs typeface="Anton"/>
                  <a:sym typeface="Anton"/>
                </a:rPr>
                <a:t>Who Screens?</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16057740" y="8331270"/>
            <a:ext cx="2179949" cy="1845393"/>
          </a:xfrm>
          <a:custGeom>
            <a:avLst/>
            <a:gdLst/>
            <a:ahLst/>
            <a:cxnLst/>
            <a:rect l="l" t="t" r="r" b="b"/>
            <a:pathLst>
              <a:path w="2179949" h="1845393">
                <a:moveTo>
                  <a:pt x="0" y="0"/>
                </a:moveTo>
                <a:lnTo>
                  <a:pt x="2179949" y="0"/>
                </a:lnTo>
                <a:lnTo>
                  <a:pt x="2179949" y="1845392"/>
                </a:lnTo>
                <a:lnTo>
                  <a:pt x="0" y="18453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184728" y="8458276"/>
            <a:ext cx="1925631" cy="883691"/>
            <a:chOff x="0" y="0"/>
            <a:chExt cx="1283754" cy="589128"/>
          </a:xfrm>
        </p:grpSpPr>
        <p:sp>
          <p:nvSpPr>
            <p:cNvPr id="4" name="Freeform 4"/>
            <p:cNvSpPr/>
            <p:nvPr/>
          </p:nvSpPr>
          <p:spPr>
            <a:xfrm>
              <a:off x="0" y="0"/>
              <a:ext cx="1283716" cy="589153"/>
            </a:xfrm>
            <a:custGeom>
              <a:avLst/>
              <a:gdLst/>
              <a:ahLst/>
              <a:cxnLst/>
              <a:rect l="l" t="t" r="r" b="b"/>
              <a:pathLst>
                <a:path w="1283716" h="589153">
                  <a:moveTo>
                    <a:pt x="0" y="0"/>
                  </a:moveTo>
                  <a:lnTo>
                    <a:pt x="1283716" y="0"/>
                  </a:lnTo>
                  <a:lnTo>
                    <a:pt x="1283716" y="589153"/>
                  </a:lnTo>
                  <a:lnTo>
                    <a:pt x="0" y="589153"/>
                  </a:lnTo>
                  <a:lnTo>
                    <a:pt x="0" y="0"/>
                  </a:lnTo>
                  <a:close/>
                </a:path>
              </a:pathLst>
            </a:custGeom>
            <a:blipFill>
              <a:blip r:embed="rId3"/>
              <a:stretch>
                <a:fillRect t="-117684" r="-2" b="4"/>
              </a:stretch>
            </a:blipFill>
          </p:spPr>
          <p:txBody>
            <a:bodyPr/>
            <a:lstStyle/>
            <a:p>
              <a:endParaRPr lang="en-US"/>
            </a:p>
          </p:txBody>
        </p:sp>
      </p:grpSp>
      <p:grpSp>
        <p:nvGrpSpPr>
          <p:cNvPr id="5" name="Group 5"/>
          <p:cNvGrpSpPr/>
          <p:nvPr/>
        </p:nvGrpSpPr>
        <p:grpSpPr>
          <a:xfrm>
            <a:off x="516557" y="-2080753"/>
            <a:ext cx="10741450" cy="12257415"/>
            <a:chOff x="0" y="0"/>
            <a:chExt cx="8342503" cy="9519899"/>
          </a:xfrm>
        </p:grpSpPr>
        <p:sp>
          <p:nvSpPr>
            <p:cNvPr id="6" name="Freeform 6"/>
            <p:cNvSpPr/>
            <p:nvPr/>
          </p:nvSpPr>
          <p:spPr>
            <a:xfrm>
              <a:off x="0" y="0"/>
              <a:ext cx="8342502" cy="9519900"/>
            </a:xfrm>
            <a:custGeom>
              <a:avLst/>
              <a:gdLst/>
              <a:ahLst/>
              <a:cxnLst/>
              <a:rect l="l" t="t" r="r" b="b"/>
              <a:pathLst>
                <a:path w="8342502" h="9519900">
                  <a:moveTo>
                    <a:pt x="0" y="0"/>
                  </a:moveTo>
                  <a:lnTo>
                    <a:pt x="8342502" y="0"/>
                  </a:lnTo>
                  <a:lnTo>
                    <a:pt x="8342502" y="9519900"/>
                  </a:lnTo>
                  <a:lnTo>
                    <a:pt x="0" y="9519900"/>
                  </a:lnTo>
                  <a:lnTo>
                    <a:pt x="0" y="0"/>
                  </a:lnTo>
                  <a:close/>
                </a:path>
              </a:pathLst>
            </a:custGeom>
            <a:blipFill>
              <a:blip r:embed="rId4"/>
              <a:stretch>
                <a:fillRect l="-71" t="-2457" b="-7633"/>
              </a:stretch>
            </a:blipFill>
          </p:spPr>
          <p:txBody>
            <a:bodyPr/>
            <a:lstStyle/>
            <a:p>
              <a:endParaRPr lang="en-US"/>
            </a:p>
          </p:txBody>
        </p:sp>
      </p:grpSp>
      <p:sp>
        <p:nvSpPr>
          <p:cNvPr id="7" name="Freeform 7"/>
          <p:cNvSpPr/>
          <p:nvPr/>
        </p:nvSpPr>
        <p:spPr>
          <a:xfrm>
            <a:off x="12597746" y="3642208"/>
            <a:ext cx="5639810" cy="1806073"/>
          </a:xfrm>
          <a:custGeom>
            <a:avLst/>
            <a:gdLst/>
            <a:ahLst/>
            <a:cxnLst/>
            <a:rect l="l" t="t" r="r" b="b"/>
            <a:pathLst>
              <a:path w="5639810" h="1806073">
                <a:moveTo>
                  <a:pt x="0" y="0"/>
                </a:moveTo>
                <a:lnTo>
                  <a:pt x="5639810" y="0"/>
                </a:lnTo>
                <a:lnTo>
                  <a:pt x="5639810" y="1806073"/>
                </a:lnTo>
                <a:lnTo>
                  <a:pt x="0" y="180607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8" name="Group 8"/>
          <p:cNvGrpSpPr/>
          <p:nvPr/>
        </p:nvGrpSpPr>
        <p:grpSpPr>
          <a:xfrm>
            <a:off x="12433887" y="3587982"/>
            <a:ext cx="5243512" cy="957262"/>
            <a:chOff x="0" y="0"/>
            <a:chExt cx="3495675" cy="638175"/>
          </a:xfrm>
        </p:grpSpPr>
        <p:sp>
          <p:nvSpPr>
            <p:cNvPr id="9" name="Freeform 9"/>
            <p:cNvSpPr/>
            <p:nvPr/>
          </p:nvSpPr>
          <p:spPr>
            <a:xfrm>
              <a:off x="0" y="0"/>
              <a:ext cx="3495675" cy="638175"/>
            </a:xfrm>
            <a:custGeom>
              <a:avLst/>
              <a:gdLst/>
              <a:ahLst/>
              <a:cxnLst/>
              <a:rect l="l" t="t" r="r" b="b"/>
              <a:pathLst>
                <a:path w="3495675" h="638175">
                  <a:moveTo>
                    <a:pt x="0" y="0"/>
                  </a:moveTo>
                  <a:lnTo>
                    <a:pt x="3495675" y="0"/>
                  </a:lnTo>
                  <a:lnTo>
                    <a:pt x="3495675" y="638175"/>
                  </a:lnTo>
                  <a:lnTo>
                    <a:pt x="0" y="638175"/>
                  </a:lnTo>
                  <a:lnTo>
                    <a:pt x="0" y="0"/>
                  </a:lnTo>
                  <a:close/>
                </a:path>
              </a:pathLst>
            </a:custGeom>
            <a:blipFill>
              <a:blip r:embed="rId6"/>
              <a:stretch>
                <a:fillRect/>
              </a:stretch>
            </a:blipFill>
          </p:spPr>
          <p:txBody>
            <a:bodyPr/>
            <a:lstStyle/>
            <a:p>
              <a:endParaRPr lang="en-US"/>
            </a:p>
          </p:txBody>
        </p:sp>
      </p:grpSp>
      <p:sp>
        <p:nvSpPr>
          <p:cNvPr id="10" name="TextBox 10"/>
          <p:cNvSpPr txBox="1"/>
          <p:nvPr/>
        </p:nvSpPr>
        <p:spPr>
          <a:xfrm>
            <a:off x="15528303" y="4731982"/>
            <a:ext cx="1925784" cy="513721"/>
          </a:xfrm>
          <a:prstGeom prst="rect">
            <a:avLst/>
          </a:prstGeom>
        </p:spPr>
        <p:txBody>
          <a:bodyPr lIns="0" tIns="0" rIns="0" bIns="0" rtlCol="0" anchor="t">
            <a:spAutoFit/>
          </a:bodyPr>
          <a:lstStyle/>
          <a:p>
            <a:pPr algn="l">
              <a:lnSpc>
                <a:spcPts val="3919"/>
              </a:lnSpc>
            </a:pPr>
            <a:r>
              <a:rPr lang="en-US" sz="2799">
                <a:solidFill>
                  <a:srgbClr val="000000"/>
                </a:solidFill>
                <a:latin typeface="Calibri (MS)"/>
                <a:ea typeface="Calibri (MS)"/>
                <a:cs typeface="Calibri (MS)"/>
                <a:sym typeface="Calibri (MS)"/>
              </a:rPr>
              <a:t>Source: CFPB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AutoShape 2"/>
          <p:cNvSpPr/>
          <p:nvPr/>
        </p:nvSpPr>
        <p:spPr>
          <a:xfrm rot="3600">
            <a:off x="-9535" y="1874196"/>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3" name="AutoShape 3"/>
          <p:cNvSpPr/>
          <p:nvPr/>
        </p:nvSpPr>
        <p:spPr>
          <a:xfrm rot="3600">
            <a:off x="-9535" y="56878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4" name="AutoShape 4"/>
          <p:cNvSpPr/>
          <p:nvPr/>
        </p:nvSpPr>
        <p:spPr>
          <a:xfrm rot="3600">
            <a:off x="-9535" y="61450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5" name="AutoShape 5"/>
          <p:cNvSpPr/>
          <p:nvPr/>
        </p:nvSpPr>
        <p:spPr>
          <a:xfrm rot="3600">
            <a:off x="-9535" y="66022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6" name="AutoShape 6"/>
          <p:cNvSpPr/>
          <p:nvPr/>
        </p:nvSpPr>
        <p:spPr>
          <a:xfrm rot="3600">
            <a:off x="-9535" y="70594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7" name="AutoShape 7"/>
          <p:cNvSpPr/>
          <p:nvPr/>
        </p:nvSpPr>
        <p:spPr>
          <a:xfrm rot="3600">
            <a:off x="-9535" y="75166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8" name="AutoShape 8"/>
          <p:cNvSpPr/>
          <p:nvPr/>
        </p:nvSpPr>
        <p:spPr>
          <a:xfrm rot="3600">
            <a:off x="-9535" y="79738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9" name="AutoShape 9"/>
          <p:cNvSpPr/>
          <p:nvPr/>
        </p:nvSpPr>
        <p:spPr>
          <a:xfrm rot="3600">
            <a:off x="-9535" y="84310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10" name="AutoShape 10"/>
          <p:cNvSpPr/>
          <p:nvPr/>
        </p:nvSpPr>
        <p:spPr>
          <a:xfrm rot="3600">
            <a:off x="-9535" y="88882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11" name="AutoShape 11"/>
          <p:cNvSpPr/>
          <p:nvPr/>
        </p:nvSpPr>
        <p:spPr>
          <a:xfrm rot="3600">
            <a:off x="-9535" y="9345435"/>
            <a:ext cx="18307060" cy="0"/>
          </a:xfrm>
          <a:prstGeom prst="line">
            <a:avLst/>
          </a:prstGeom>
          <a:ln w="9525" cap="rnd">
            <a:solidFill>
              <a:srgbClr val="CDC7B9"/>
            </a:solidFill>
            <a:prstDash val="solid"/>
            <a:headEnd type="none" w="sm" len="sm"/>
            <a:tailEnd type="none" w="sm" len="sm"/>
          </a:ln>
        </p:spPr>
        <p:txBody>
          <a:bodyPr/>
          <a:lstStyle/>
          <a:p>
            <a:endParaRPr lang="en-US"/>
          </a:p>
        </p:txBody>
      </p:sp>
      <p:sp>
        <p:nvSpPr>
          <p:cNvPr id="12" name="AutoShape 12"/>
          <p:cNvSpPr/>
          <p:nvPr/>
        </p:nvSpPr>
        <p:spPr>
          <a:xfrm rot="3600">
            <a:off x="-9535" y="9802635"/>
            <a:ext cx="18307060" cy="0"/>
          </a:xfrm>
          <a:prstGeom prst="line">
            <a:avLst/>
          </a:prstGeom>
          <a:ln w="9525" cap="rnd">
            <a:solidFill>
              <a:srgbClr val="CDC7B9"/>
            </a:solidFill>
            <a:prstDash val="solid"/>
            <a:headEnd type="none" w="sm" len="sm"/>
            <a:tailEnd type="none" w="sm" len="sm"/>
          </a:ln>
        </p:spPr>
        <p:txBody>
          <a:bodyPr/>
          <a:lstStyle/>
          <a:p>
            <a:endParaRPr lang="en-US"/>
          </a:p>
        </p:txBody>
      </p:sp>
      <p:grpSp>
        <p:nvGrpSpPr>
          <p:cNvPr id="13" name="Group 13"/>
          <p:cNvGrpSpPr/>
          <p:nvPr/>
        </p:nvGrpSpPr>
        <p:grpSpPr>
          <a:xfrm rot="341400">
            <a:off x="9740322" y="659940"/>
            <a:ext cx="6559725" cy="9213428"/>
            <a:chOff x="0" y="0"/>
            <a:chExt cx="8746300" cy="12284570"/>
          </a:xfrm>
        </p:grpSpPr>
        <p:sp>
          <p:nvSpPr>
            <p:cNvPr id="14" name="Freeform 14"/>
            <p:cNvSpPr/>
            <p:nvPr/>
          </p:nvSpPr>
          <p:spPr>
            <a:xfrm>
              <a:off x="0" y="0"/>
              <a:ext cx="8746236" cy="12284583"/>
            </a:xfrm>
            <a:custGeom>
              <a:avLst/>
              <a:gdLst/>
              <a:ahLst/>
              <a:cxnLst/>
              <a:rect l="l" t="t" r="r" b="b"/>
              <a:pathLst>
                <a:path w="8746236" h="12284583">
                  <a:moveTo>
                    <a:pt x="0" y="0"/>
                  </a:moveTo>
                  <a:lnTo>
                    <a:pt x="8746236" y="0"/>
                  </a:lnTo>
                  <a:lnTo>
                    <a:pt x="8746236" y="12284583"/>
                  </a:lnTo>
                  <a:lnTo>
                    <a:pt x="0" y="12284583"/>
                  </a:lnTo>
                  <a:close/>
                </a:path>
              </a:pathLst>
            </a:custGeom>
            <a:solidFill>
              <a:srgbClr val="066133"/>
            </a:solidFill>
          </p:spPr>
          <p:txBody>
            <a:bodyPr/>
            <a:lstStyle/>
            <a:p>
              <a:endParaRPr lang="en-US"/>
            </a:p>
          </p:txBody>
        </p:sp>
      </p:grpSp>
      <p:sp>
        <p:nvSpPr>
          <p:cNvPr id="15" name="Freeform 15"/>
          <p:cNvSpPr/>
          <p:nvPr/>
        </p:nvSpPr>
        <p:spPr>
          <a:xfrm>
            <a:off x="9312031" y="714061"/>
            <a:ext cx="1210713" cy="8652520"/>
          </a:xfrm>
          <a:custGeom>
            <a:avLst/>
            <a:gdLst/>
            <a:ahLst/>
            <a:cxnLst/>
            <a:rect l="l" t="t" r="r" b="b"/>
            <a:pathLst>
              <a:path w="1210713" h="8652520">
                <a:moveTo>
                  <a:pt x="0" y="0"/>
                </a:moveTo>
                <a:lnTo>
                  <a:pt x="1210713" y="0"/>
                </a:lnTo>
                <a:lnTo>
                  <a:pt x="1210713" y="8652519"/>
                </a:lnTo>
                <a:lnTo>
                  <a:pt x="0" y="865251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6" name="Group 16"/>
          <p:cNvGrpSpPr/>
          <p:nvPr/>
        </p:nvGrpSpPr>
        <p:grpSpPr>
          <a:xfrm>
            <a:off x="10273789" y="659254"/>
            <a:ext cx="6561001" cy="9214799"/>
            <a:chOff x="0" y="0"/>
            <a:chExt cx="8748001" cy="12286399"/>
          </a:xfrm>
        </p:grpSpPr>
        <p:sp>
          <p:nvSpPr>
            <p:cNvPr id="17" name="Freeform 17"/>
            <p:cNvSpPr/>
            <p:nvPr/>
          </p:nvSpPr>
          <p:spPr>
            <a:xfrm>
              <a:off x="0" y="0"/>
              <a:ext cx="8748014" cy="12286361"/>
            </a:xfrm>
            <a:custGeom>
              <a:avLst/>
              <a:gdLst/>
              <a:ahLst/>
              <a:cxnLst/>
              <a:rect l="l" t="t" r="r" b="b"/>
              <a:pathLst>
                <a:path w="8748014" h="12286361">
                  <a:moveTo>
                    <a:pt x="0" y="0"/>
                  </a:moveTo>
                  <a:lnTo>
                    <a:pt x="8748014" y="0"/>
                  </a:lnTo>
                  <a:lnTo>
                    <a:pt x="8748014" y="12286361"/>
                  </a:lnTo>
                  <a:lnTo>
                    <a:pt x="0" y="12286361"/>
                  </a:lnTo>
                  <a:close/>
                </a:path>
              </a:pathLst>
            </a:custGeom>
            <a:solidFill>
              <a:srgbClr val="CDC7B9"/>
            </a:solidFill>
          </p:spPr>
          <p:txBody>
            <a:bodyPr/>
            <a:lstStyle/>
            <a:p>
              <a:endParaRPr lang="en-US"/>
            </a:p>
          </p:txBody>
        </p:sp>
      </p:grpSp>
      <p:sp>
        <p:nvSpPr>
          <p:cNvPr id="18" name="Freeform 18"/>
          <p:cNvSpPr/>
          <p:nvPr/>
        </p:nvSpPr>
        <p:spPr>
          <a:xfrm>
            <a:off x="10274941" y="1008297"/>
            <a:ext cx="368941" cy="8669617"/>
          </a:xfrm>
          <a:custGeom>
            <a:avLst/>
            <a:gdLst/>
            <a:ahLst/>
            <a:cxnLst/>
            <a:rect l="l" t="t" r="r" b="b"/>
            <a:pathLst>
              <a:path w="368941" h="8669617">
                <a:moveTo>
                  <a:pt x="0" y="0"/>
                </a:moveTo>
                <a:lnTo>
                  <a:pt x="368942" y="0"/>
                </a:lnTo>
                <a:lnTo>
                  <a:pt x="368942" y="8669617"/>
                </a:lnTo>
                <a:lnTo>
                  <a:pt x="0" y="86696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TextBox 19"/>
          <p:cNvSpPr txBox="1"/>
          <p:nvPr/>
        </p:nvSpPr>
        <p:spPr>
          <a:xfrm>
            <a:off x="592579" y="991848"/>
            <a:ext cx="9187348" cy="8498967"/>
          </a:xfrm>
          <a:prstGeom prst="rect">
            <a:avLst/>
          </a:prstGeom>
        </p:spPr>
        <p:txBody>
          <a:bodyPr lIns="0" tIns="0" rIns="0" bIns="0" rtlCol="0" anchor="t">
            <a:spAutoFit/>
          </a:bodyPr>
          <a:lstStyle/>
          <a:p>
            <a:pPr algn="l">
              <a:lnSpc>
                <a:spcPts val="6048"/>
              </a:lnSpc>
            </a:pPr>
            <a:r>
              <a:rPr lang="en-US" sz="5599">
                <a:solidFill>
                  <a:srgbClr val="131313"/>
                </a:solidFill>
                <a:latin typeface="Arimo"/>
                <a:ea typeface="Arimo"/>
                <a:cs typeface="Arimo"/>
                <a:sym typeface="Arimo"/>
              </a:rPr>
              <a:t>As more people experience economic hardships, tenant</a:t>
            </a:r>
          </a:p>
          <a:p>
            <a:pPr algn="l">
              <a:lnSpc>
                <a:spcPts val="6048"/>
              </a:lnSpc>
            </a:pPr>
            <a:r>
              <a:rPr lang="en-US" sz="5599">
                <a:solidFill>
                  <a:srgbClr val="131313"/>
                </a:solidFill>
                <a:latin typeface="Arimo"/>
                <a:ea typeface="Arimo"/>
                <a:cs typeface="Arimo"/>
                <a:sym typeface="Arimo"/>
              </a:rPr>
              <a:t>screening processes – especially ones that are conducted through AI-based tenant screening products – are locking out millions of people from quality affordable</a:t>
            </a:r>
          </a:p>
          <a:p>
            <a:pPr algn="l">
              <a:lnSpc>
                <a:spcPts val="6048"/>
              </a:lnSpc>
            </a:pPr>
            <a:r>
              <a:rPr lang="en-US" sz="5599">
                <a:solidFill>
                  <a:srgbClr val="131313"/>
                </a:solidFill>
                <a:latin typeface="Arimo"/>
                <a:ea typeface="Arimo"/>
                <a:cs typeface="Arimo"/>
                <a:sym typeface="Arimo"/>
              </a:rPr>
              <a:t>housing.</a:t>
            </a:r>
          </a:p>
          <a:p>
            <a:pPr algn="l">
              <a:lnSpc>
                <a:spcPts val="6480"/>
              </a:lnSpc>
            </a:pPr>
            <a:endParaRPr lang="en-US" sz="5599">
              <a:solidFill>
                <a:srgbClr val="131313"/>
              </a:solidFill>
              <a:latin typeface="Arimo"/>
              <a:ea typeface="Arimo"/>
              <a:cs typeface="Arimo"/>
              <a:sym typeface="Arimo"/>
            </a:endParaRPr>
          </a:p>
        </p:txBody>
      </p:sp>
      <p:grpSp>
        <p:nvGrpSpPr>
          <p:cNvPr id="20" name="Group 20"/>
          <p:cNvGrpSpPr/>
          <p:nvPr/>
        </p:nvGrpSpPr>
        <p:grpSpPr>
          <a:xfrm>
            <a:off x="11171101" y="3374755"/>
            <a:ext cx="4725248" cy="3906803"/>
            <a:chOff x="0" y="0"/>
            <a:chExt cx="6300330" cy="5209070"/>
          </a:xfrm>
        </p:grpSpPr>
        <p:sp>
          <p:nvSpPr>
            <p:cNvPr id="21" name="Freeform 21"/>
            <p:cNvSpPr/>
            <p:nvPr/>
          </p:nvSpPr>
          <p:spPr>
            <a:xfrm>
              <a:off x="0" y="0"/>
              <a:ext cx="6300343" cy="5209032"/>
            </a:xfrm>
            <a:custGeom>
              <a:avLst/>
              <a:gdLst/>
              <a:ahLst/>
              <a:cxnLst/>
              <a:rect l="l" t="t" r="r" b="b"/>
              <a:pathLst>
                <a:path w="6300343" h="5209032">
                  <a:moveTo>
                    <a:pt x="0" y="0"/>
                  </a:moveTo>
                  <a:lnTo>
                    <a:pt x="6300343" y="0"/>
                  </a:lnTo>
                  <a:lnTo>
                    <a:pt x="6300343" y="5209032"/>
                  </a:lnTo>
                  <a:lnTo>
                    <a:pt x="0" y="5209032"/>
                  </a:lnTo>
                  <a:lnTo>
                    <a:pt x="0" y="0"/>
                  </a:lnTo>
                  <a:close/>
                </a:path>
              </a:pathLst>
            </a:custGeom>
            <a:blipFill>
              <a:blip r:embed="rId4"/>
              <a:stretch>
                <a:fillRect/>
              </a:stretch>
            </a:blipFill>
          </p:spPr>
          <p:txBody>
            <a:bodyPr/>
            <a:lstStyle/>
            <a:p>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AutoShape 2"/>
          <p:cNvSpPr/>
          <p:nvPr/>
        </p:nvSpPr>
        <p:spPr>
          <a:xfrm rot="5393700">
            <a:off x="-1985162"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 name="AutoShape 3"/>
          <p:cNvSpPr/>
          <p:nvPr/>
        </p:nvSpPr>
        <p:spPr>
          <a:xfrm rot="5393700">
            <a:off x="-1262320"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 name="AutoShape 4"/>
          <p:cNvSpPr/>
          <p:nvPr/>
        </p:nvSpPr>
        <p:spPr>
          <a:xfrm rot="5393700">
            <a:off x="-527237"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 name="AutoShape 5"/>
          <p:cNvSpPr/>
          <p:nvPr/>
        </p:nvSpPr>
        <p:spPr>
          <a:xfrm rot="5393700">
            <a:off x="21099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6" name="AutoShape 6"/>
          <p:cNvSpPr/>
          <p:nvPr/>
        </p:nvSpPr>
        <p:spPr>
          <a:xfrm rot="5393700">
            <a:off x="93384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 name="AutoShape 7"/>
          <p:cNvSpPr/>
          <p:nvPr/>
        </p:nvSpPr>
        <p:spPr>
          <a:xfrm rot="5393700">
            <a:off x="166892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8" name="AutoShape 8"/>
          <p:cNvSpPr/>
          <p:nvPr/>
        </p:nvSpPr>
        <p:spPr>
          <a:xfrm rot="5393700">
            <a:off x="240715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9" name="AutoShape 9"/>
          <p:cNvSpPr/>
          <p:nvPr/>
        </p:nvSpPr>
        <p:spPr>
          <a:xfrm rot="5393700">
            <a:off x="313000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0" name="AutoShape 10"/>
          <p:cNvSpPr/>
          <p:nvPr/>
        </p:nvSpPr>
        <p:spPr>
          <a:xfrm rot="5393700">
            <a:off x="386508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1" name="AutoShape 11"/>
          <p:cNvSpPr/>
          <p:nvPr/>
        </p:nvSpPr>
        <p:spPr>
          <a:xfrm rot="5393700">
            <a:off x="461389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2" name="AutoShape 12"/>
          <p:cNvSpPr/>
          <p:nvPr/>
        </p:nvSpPr>
        <p:spPr>
          <a:xfrm rot="5393700">
            <a:off x="5336734"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3" name="AutoShape 13"/>
          <p:cNvSpPr/>
          <p:nvPr/>
        </p:nvSpPr>
        <p:spPr>
          <a:xfrm rot="5393700">
            <a:off x="607181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4" name="AutoShape 14"/>
          <p:cNvSpPr/>
          <p:nvPr/>
        </p:nvSpPr>
        <p:spPr>
          <a:xfrm rot="3600">
            <a:off x="-4963" y="49410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5" name="AutoShape 15"/>
          <p:cNvSpPr/>
          <p:nvPr/>
        </p:nvSpPr>
        <p:spPr>
          <a:xfrm rot="3600">
            <a:off x="-4963" y="96856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6" name="AutoShape 16"/>
          <p:cNvSpPr/>
          <p:nvPr/>
        </p:nvSpPr>
        <p:spPr>
          <a:xfrm rot="3600">
            <a:off x="-4963" y="145823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7" name="AutoShape 17"/>
          <p:cNvSpPr/>
          <p:nvPr/>
        </p:nvSpPr>
        <p:spPr>
          <a:xfrm rot="3600">
            <a:off x="-4963" y="194791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8" name="AutoShape 18"/>
          <p:cNvSpPr/>
          <p:nvPr/>
        </p:nvSpPr>
        <p:spPr>
          <a:xfrm rot="3600">
            <a:off x="-4963" y="243758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9" name="AutoShape 19"/>
          <p:cNvSpPr/>
          <p:nvPr/>
        </p:nvSpPr>
        <p:spPr>
          <a:xfrm rot="3600">
            <a:off x="-4963" y="292725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0" name="AutoShape 20"/>
          <p:cNvSpPr/>
          <p:nvPr/>
        </p:nvSpPr>
        <p:spPr>
          <a:xfrm rot="3600">
            <a:off x="-4963" y="3416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1" name="AutoShape 21"/>
          <p:cNvSpPr/>
          <p:nvPr/>
        </p:nvSpPr>
        <p:spPr>
          <a:xfrm rot="3600">
            <a:off x="-4963" y="39140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2" name="AutoShape 22"/>
          <p:cNvSpPr/>
          <p:nvPr/>
        </p:nvSpPr>
        <p:spPr>
          <a:xfrm rot="3600">
            <a:off x="-4963" y="439626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3" name="AutoShape 23"/>
          <p:cNvSpPr/>
          <p:nvPr/>
        </p:nvSpPr>
        <p:spPr>
          <a:xfrm rot="3600">
            <a:off x="-4963" y="4878448"/>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4" name="AutoShape 24"/>
          <p:cNvSpPr/>
          <p:nvPr/>
        </p:nvSpPr>
        <p:spPr>
          <a:xfrm rot="5393700">
            <a:off x="-1985162"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5" name="AutoShape 25"/>
          <p:cNvSpPr/>
          <p:nvPr/>
        </p:nvSpPr>
        <p:spPr>
          <a:xfrm rot="5393700">
            <a:off x="-1262320"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6" name="AutoShape 26"/>
          <p:cNvSpPr/>
          <p:nvPr/>
        </p:nvSpPr>
        <p:spPr>
          <a:xfrm rot="5393700">
            <a:off x="-527237"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7" name="AutoShape 27"/>
          <p:cNvSpPr/>
          <p:nvPr/>
        </p:nvSpPr>
        <p:spPr>
          <a:xfrm rot="5393700">
            <a:off x="21099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8" name="AutoShape 28"/>
          <p:cNvSpPr/>
          <p:nvPr/>
        </p:nvSpPr>
        <p:spPr>
          <a:xfrm rot="5393700">
            <a:off x="93384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9" name="AutoShape 29"/>
          <p:cNvSpPr/>
          <p:nvPr/>
        </p:nvSpPr>
        <p:spPr>
          <a:xfrm rot="5393700">
            <a:off x="166892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0" name="AutoShape 30"/>
          <p:cNvSpPr/>
          <p:nvPr/>
        </p:nvSpPr>
        <p:spPr>
          <a:xfrm rot="5393700">
            <a:off x="240715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1" name="AutoShape 31"/>
          <p:cNvSpPr/>
          <p:nvPr/>
        </p:nvSpPr>
        <p:spPr>
          <a:xfrm rot="5393700">
            <a:off x="313000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2" name="AutoShape 32"/>
          <p:cNvSpPr/>
          <p:nvPr/>
        </p:nvSpPr>
        <p:spPr>
          <a:xfrm rot="5393700">
            <a:off x="386508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3" name="AutoShape 33"/>
          <p:cNvSpPr/>
          <p:nvPr/>
        </p:nvSpPr>
        <p:spPr>
          <a:xfrm rot="5393700">
            <a:off x="461389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4" name="AutoShape 34"/>
          <p:cNvSpPr/>
          <p:nvPr/>
        </p:nvSpPr>
        <p:spPr>
          <a:xfrm rot="5393700">
            <a:off x="5336734"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5" name="AutoShape 35"/>
          <p:cNvSpPr/>
          <p:nvPr/>
        </p:nvSpPr>
        <p:spPr>
          <a:xfrm rot="5393700">
            <a:off x="607181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6" name="AutoShape 36"/>
          <p:cNvSpPr/>
          <p:nvPr/>
        </p:nvSpPr>
        <p:spPr>
          <a:xfrm rot="3600">
            <a:off x="-4963" y="538812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7" name="AutoShape 37"/>
          <p:cNvSpPr/>
          <p:nvPr/>
        </p:nvSpPr>
        <p:spPr>
          <a:xfrm rot="3600">
            <a:off x="-4963" y="58625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8" name="AutoShape 38"/>
          <p:cNvSpPr/>
          <p:nvPr/>
        </p:nvSpPr>
        <p:spPr>
          <a:xfrm rot="3600">
            <a:off x="-4963" y="635225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9" name="AutoShape 39"/>
          <p:cNvSpPr/>
          <p:nvPr/>
        </p:nvSpPr>
        <p:spPr>
          <a:xfrm rot="3600">
            <a:off x="-4963" y="6841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0" name="AutoShape 40"/>
          <p:cNvSpPr/>
          <p:nvPr/>
        </p:nvSpPr>
        <p:spPr>
          <a:xfrm rot="3600">
            <a:off x="-4963" y="733159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1" name="AutoShape 41"/>
          <p:cNvSpPr/>
          <p:nvPr/>
        </p:nvSpPr>
        <p:spPr>
          <a:xfrm rot="3600">
            <a:off x="-4963" y="782126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2" name="AutoShape 42"/>
          <p:cNvSpPr/>
          <p:nvPr/>
        </p:nvSpPr>
        <p:spPr>
          <a:xfrm rot="3600">
            <a:off x="-4963" y="831093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3" name="AutoShape 43"/>
          <p:cNvSpPr/>
          <p:nvPr/>
        </p:nvSpPr>
        <p:spPr>
          <a:xfrm rot="3600">
            <a:off x="-4963" y="880809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4" name="AutoShape 44"/>
          <p:cNvSpPr/>
          <p:nvPr/>
        </p:nvSpPr>
        <p:spPr>
          <a:xfrm rot="3600">
            <a:off x="-4963" y="9290275"/>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5" name="AutoShape 45"/>
          <p:cNvSpPr/>
          <p:nvPr/>
        </p:nvSpPr>
        <p:spPr>
          <a:xfrm rot="3600">
            <a:off x="-4963" y="977246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6" name="AutoShape 46"/>
          <p:cNvSpPr/>
          <p:nvPr/>
        </p:nvSpPr>
        <p:spPr>
          <a:xfrm rot="5393700">
            <a:off x="679517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7" name="AutoShape 47"/>
          <p:cNvSpPr/>
          <p:nvPr/>
        </p:nvSpPr>
        <p:spPr>
          <a:xfrm rot="5393700">
            <a:off x="751801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8" name="AutoShape 48"/>
          <p:cNvSpPr/>
          <p:nvPr/>
        </p:nvSpPr>
        <p:spPr>
          <a:xfrm rot="5393700">
            <a:off x="825309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9" name="AutoShape 49"/>
          <p:cNvSpPr/>
          <p:nvPr/>
        </p:nvSpPr>
        <p:spPr>
          <a:xfrm rot="5393700">
            <a:off x="899133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0" name="AutoShape 50"/>
          <p:cNvSpPr/>
          <p:nvPr/>
        </p:nvSpPr>
        <p:spPr>
          <a:xfrm rot="5393700">
            <a:off x="971417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1" name="AutoShape 51"/>
          <p:cNvSpPr/>
          <p:nvPr/>
        </p:nvSpPr>
        <p:spPr>
          <a:xfrm rot="5393700">
            <a:off x="1044925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2" name="AutoShape 52"/>
          <p:cNvSpPr/>
          <p:nvPr/>
        </p:nvSpPr>
        <p:spPr>
          <a:xfrm rot="5393700">
            <a:off x="11187494"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3" name="AutoShape 53"/>
          <p:cNvSpPr/>
          <p:nvPr/>
        </p:nvSpPr>
        <p:spPr>
          <a:xfrm rot="5393700">
            <a:off x="1191033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4" name="AutoShape 54"/>
          <p:cNvSpPr/>
          <p:nvPr/>
        </p:nvSpPr>
        <p:spPr>
          <a:xfrm rot="5393700">
            <a:off x="12645419"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5" name="AutoShape 55"/>
          <p:cNvSpPr/>
          <p:nvPr/>
        </p:nvSpPr>
        <p:spPr>
          <a:xfrm rot="5393700">
            <a:off x="1339423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6" name="AutoShape 56"/>
          <p:cNvSpPr/>
          <p:nvPr/>
        </p:nvSpPr>
        <p:spPr>
          <a:xfrm rot="5393700">
            <a:off x="14117079"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7" name="AutoShape 57"/>
          <p:cNvSpPr/>
          <p:nvPr/>
        </p:nvSpPr>
        <p:spPr>
          <a:xfrm rot="5393700">
            <a:off x="1485216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8" name="AutoShape 58"/>
          <p:cNvSpPr/>
          <p:nvPr/>
        </p:nvSpPr>
        <p:spPr>
          <a:xfrm rot="3600">
            <a:off x="8775373" y="49410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59" name="AutoShape 59"/>
          <p:cNvSpPr/>
          <p:nvPr/>
        </p:nvSpPr>
        <p:spPr>
          <a:xfrm rot="3600">
            <a:off x="8775373" y="96856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0" name="AutoShape 60"/>
          <p:cNvSpPr/>
          <p:nvPr/>
        </p:nvSpPr>
        <p:spPr>
          <a:xfrm rot="3600">
            <a:off x="8775373" y="145823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1" name="AutoShape 61"/>
          <p:cNvSpPr/>
          <p:nvPr/>
        </p:nvSpPr>
        <p:spPr>
          <a:xfrm rot="3600">
            <a:off x="8775373" y="194791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2" name="AutoShape 62"/>
          <p:cNvSpPr/>
          <p:nvPr/>
        </p:nvSpPr>
        <p:spPr>
          <a:xfrm rot="3600">
            <a:off x="8775373" y="243758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3" name="AutoShape 63"/>
          <p:cNvSpPr/>
          <p:nvPr/>
        </p:nvSpPr>
        <p:spPr>
          <a:xfrm rot="3600">
            <a:off x="8775373" y="292725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4" name="AutoShape 64"/>
          <p:cNvSpPr/>
          <p:nvPr/>
        </p:nvSpPr>
        <p:spPr>
          <a:xfrm rot="3600">
            <a:off x="8775373" y="3416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5" name="AutoShape 65"/>
          <p:cNvSpPr/>
          <p:nvPr/>
        </p:nvSpPr>
        <p:spPr>
          <a:xfrm rot="3600">
            <a:off x="8775373" y="39140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6" name="AutoShape 66"/>
          <p:cNvSpPr/>
          <p:nvPr/>
        </p:nvSpPr>
        <p:spPr>
          <a:xfrm rot="3600">
            <a:off x="8775373" y="439626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7" name="AutoShape 67"/>
          <p:cNvSpPr/>
          <p:nvPr/>
        </p:nvSpPr>
        <p:spPr>
          <a:xfrm rot="3600">
            <a:off x="8775373" y="4878448"/>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8" name="AutoShape 68"/>
          <p:cNvSpPr/>
          <p:nvPr/>
        </p:nvSpPr>
        <p:spPr>
          <a:xfrm rot="5393700">
            <a:off x="679517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69" name="AutoShape 69"/>
          <p:cNvSpPr/>
          <p:nvPr/>
        </p:nvSpPr>
        <p:spPr>
          <a:xfrm rot="5393700">
            <a:off x="751801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0" name="AutoShape 70"/>
          <p:cNvSpPr/>
          <p:nvPr/>
        </p:nvSpPr>
        <p:spPr>
          <a:xfrm rot="5393700">
            <a:off x="825309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1" name="AutoShape 71"/>
          <p:cNvSpPr/>
          <p:nvPr/>
        </p:nvSpPr>
        <p:spPr>
          <a:xfrm rot="5393700">
            <a:off x="899133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2" name="AutoShape 72"/>
          <p:cNvSpPr/>
          <p:nvPr/>
        </p:nvSpPr>
        <p:spPr>
          <a:xfrm rot="5393700">
            <a:off x="971417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3" name="AutoShape 73"/>
          <p:cNvSpPr/>
          <p:nvPr/>
        </p:nvSpPr>
        <p:spPr>
          <a:xfrm rot="5393700">
            <a:off x="1044925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4" name="AutoShape 74"/>
          <p:cNvSpPr/>
          <p:nvPr/>
        </p:nvSpPr>
        <p:spPr>
          <a:xfrm rot="5393700">
            <a:off x="11187494"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5" name="AutoShape 75"/>
          <p:cNvSpPr/>
          <p:nvPr/>
        </p:nvSpPr>
        <p:spPr>
          <a:xfrm rot="5393700">
            <a:off x="1191033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6" name="AutoShape 76"/>
          <p:cNvSpPr/>
          <p:nvPr/>
        </p:nvSpPr>
        <p:spPr>
          <a:xfrm rot="5393700">
            <a:off x="12645419"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7" name="AutoShape 77"/>
          <p:cNvSpPr/>
          <p:nvPr/>
        </p:nvSpPr>
        <p:spPr>
          <a:xfrm rot="5393700">
            <a:off x="1339423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8" name="AutoShape 78"/>
          <p:cNvSpPr/>
          <p:nvPr/>
        </p:nvSpPr>
        <p:spPr>
          <a:xfrm rot="5393700">
            <a:off x="14117079"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9" name="AutoShape 79"/>
          <p:cNvSpPr/>
          <p:nvPr/>
        </p:nvSpPr>
        <p:spPr>
          <a:xfrm rot="5393700">
            <a:off x="1485216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80" name="AutoShape 80"/>
          <p:cNvSpPr/>
          <p:nvPr/>
        </p:nvSpPr>
        <p:spPr>
          <a:xfrm rot="3600">
            <a:off x="8775373" y="538812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1" name="AutoShape 81"/>
          <p:cNvSpPr/>
          <p:nvPr/>
        </p:nvSpPr>
        <p:spPr>
          <a:xfrm rot="3600">
            <a:off x="8775373" y="58625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2" name="AutoShape 82"/>
          <p:cNvSpPr/>
          <p:nvPr/>
        </p:nvSpPr>
        <p:spPr>
          <a:xfrm rot="3600">
            <a:off x="8775373" y="635225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3" name="AutoShape 83"/>
          <p:cNvSpPr/>
          <p:nvPr/>
        </p:nvSpPr>
        <p:spPr>
          <a:xfrm rot="3600">
            <a:off x="8775373" y="6841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4" name="AutoShape 84"/>
          <p:cNvSpPr/>
          <p:nvPr/>
        </p:nvSpPr>
        <p:spPr>
          <a:xfrm rot="3600">
            <a:off x="8775373" y="733159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5" name="AutoShape 85"/>
          <p:cNvSpPr/>
          <p:nvPr/>
        </p:nvSpPr>
        <p:spPr>
          <a:xfrm rot="3600">
            <a:off x="8775373" y="782126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6" name="AutoShape 86"/>
          <p:cNvSpPr/>
          <p:nvPr/>
        </p:nvSpPr>
        <p:spPr>
          <a:xfrm rot="3600">
            <a:off x="8775373" y="831093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7" name="AutoShape 87"/>
          <p:cNvSpPr/>
          <p:nvPr/>
        </p:nvSpPr>
        <p:spPr>
          <a:xfrm rot="3600">
            <a:off x="8775373" y="880809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8" name="AutoShape 88"/>
          <p:cNvSpPr/>
          <p:nvPr/>
        </p:nvSpPr>
        <p:spPr>
          <a:xfrm rot="3600">
            <a:off x="8775373" y="9290275"/>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9" name="AutoShape 89"/>
          <p:cNvSpPr/>
          <p:nvPr/>
        </p:nvSpPr>
        <p:spPr>
          <a:xfrm rot="3600">
            <a:off x="8775373" y="9772460"/>
            <a:ext cx="9516999" cy="0"/>
          </a:xfrm>
          <a:prstGeom prst="line">
            <a:avLst/>
          </a:prstGeom>
          <a:ln w="9525" cap="rnd">
            <a:solidFill>
              <a:srgbClr val="CDC7B9"/>
            </a:solidFill>
            <a:prstDash val="solid"/>
            <a:headEnd type="none" w="sm" len="sm"/>
            <a:tailEnd type="none" w="sm" len="sm"/>
          </a:ln>
        </p:spPr>
        <p:txBody>
          <a:bodyPr/>
          <a:lstStyle/>
          <a:p>
            <a:endParaRPr lang="en-US"/>
          </a:p>
        </p:txBody>
      </p:sp>
      <p:grpSp>
        <p:nvGrpSpPr>
          <p:cNvPr id="90" name="Group 90"/>
          <p:cNvGrpSpPr/>
          <p:nvPr/>
        </p:nvGrpSpPr>
        <p:grpSpPr>
          <a:xfrm rot="-10800000">
            <a:off x="11051257" y="6573250"/>
            <a:ext cx="6552600" cy="2923804"/>
            <a:chOff x="0" y="0"/>
            <a:chExt cx="8736800" cy="3898405"/>
          </a:xfrm>
        </p:grpSpPr>
        <p:sp>
          <p:nvSpPr>
            <p:cNvPr id="91" name="Freeform 91"/>
            <p:cNvSpPr/>
            <p:nvPr/>
          </p:nvSpPr>
          <p:spPr>
            <a:xfrm>
              <a:off x="0" y="0"/>
              <a:ext cx="8736838" cy="3898392"/>
            </a:xfrm>
            <a:custGeom>
              <a:avLst/>
              <a:gdLst/>
              <a:ahLst/>
              <a:cxnLst/>
              <a:rect l="l" t="t" r="r" b="b"/>
              <a:pathLst>
                <a:path w="8736838" h="3898392">
                  <a:moveTo>
                    <a:pt x="8736838" y="0"/>
                  </a:moveTo>
                  <a:lnTo>
                    <a:pt x="649732" y="0"/>
                  </a:lnTo>
                  <a:lnTo>
                    <a:pt x="0" y="649732"/>
                  </a:lnTo>
                  <a:lnTo>
                    <a:pt x="0" y="3898392"/>
                  </a:lnTo>
                  <a:lnTo>
                    <a:pt x="8736838" y="3898392"/>
                  </a:lnTo>
                  <a:close/>
                </a:path>
              </a:pathLst>
            </a:custGeom>
            <a:solidFill>
              <a:srgbClr val="E96A64"/>
            </a:solidFill>
          </p:spPr>
          <p:txBody>
            <a:bodyPr/>
            <a:lstStyle/>
            <a:p>
              <a:endParaRPr lang="en-US"/>
            </a:p>
          </p:txBody>
        </p:sp>
      </p:grpSp>
      <p:grpSp>
        <p:nvGrpSpPr>
          <p:cNvPr id="92" name="Group 92"/>
          <p:cNvGrpSpPr/>
          <p:nvPr/>
        </p:nvGrpSpPr>
        <p:grpSpPr>
          <a:xfrm rot="4795500">
            <a:off x="17153058" y="8966883"/>
            <a:ext cx="415004" cy="575891"/>
            <a:chOff x="0" y="0"/>
            <a:chExt cx="553339" cy="767855"/>
          </a:xfrm>
        </p:grpSpPr>
        <p:sp>
          <p:nvSpPr>
            <p:cNvPr id="93" name="Freeform 93"/>
            <p:cNvSpPr/>
            <p:nvPr/>
          </p:nvSpPr>
          <p:spPr>
            <a:xfrm>
              <a:off x="0" y="0"/>
              <a:ext cx="553339" cy="767842"/>
            </a:xfrm>
            <a:custGeom>
              <a:avLst/>
              <a:gdLst/>
              <a:ahLst/>
              <a:cxnLst/>
              <a:rect l="l" t="t" r="r" b="b"/>
              <a:pathLst>
                <a:path w="553339" h="767842">
                  <a:moveTo>
                    <a:pt x="0" y="767842"/>
                  </a:moveTo>
                  <a:lnTo>
                    <a:pt x="0" y="0"/>
                  </a:lnTo>
                  <a:lnTo>
                    <a:pt x="553339" y="767842"/>
                  </a:lnTo>
                  <a:close/>
                </a:path>
              </a:pathLst>
            </a:custGeom>
            <a:solidFill>
              <a:srgbClr val="131313"/>
            </a:solidFill>
          </p:spPr>
          <p:txBody>
            <a:bodyPr/>
            <a:lstStyle/>
            <a:p>
              <a:endParaRPr lang="en-US"/>
            </a:p>
          </p:txBody>
        </p:sp>
      </p:grpSp>
      <p:sp>
        <p:nvSpPr>
          <p:cNvPr id="94" name="TextBox 94"/>
          <p:cNvSpPr txBox="1"/>
          <p:nvPr/>
        </p:nvSpPr>
        <p:spPr>
          <a:xfrm>
            <a:off x="11423999" y="7636373"/>
            <a:ext cx="960977" cy="326546"/>
          </a:xfrm>
          <a:prstGeom prst="rect">
            <a:avLst/>
          </a:prstGeom>
        </p:spPr>
        <p:txBody>
          <a:bodyPr lIns="0" tIns="0" rIns="0" bIns="0" rtlCol="0" anchor="t">
            <a:spAutoFit/>
          </a:bodyPr>
          <a:lstStyle/>
          <a:p>
            <a:pPr algn="l">
              <a:lnSpc>
                <a:spcPts val="10368"/>
              </a:lnSpc>
            </a:pPr>
            <a:r>
              <a:rPr lang="en-US" sz="14400">
                <a:solidFill>
                  <a:srgbClr val="131313"/>
                </a:solidFill>
                <a:latin typeface="Arimo"/>
                <a:ea typeface="Arimo"/>
                <a:cs typeface="Arimo"/>
                <a:sym typeface="Arimo"/>
              </a:rPr>
              <a:t>“</a:t>
            </a:r>
          </a:p>
        </p:txBody>
      </p:sp>
      <p:sp>
        <p:nvSpPr>
          <p:cNvPr id="95" name="Freeform 95"/>
          <p:cNvSpPr/>
          <p:nvPr/>
        </p:nvSpPr>
        <p:spPr>
          <a:xfrm>
            <a:off x="-63860" y="36336"/>
            <a:ext cx="18541994" cy="2167661"/>
          </a:xfrm>
          <a:custGeom>
            <a:avLst/>
            <a:gdLst/>
            <a:ahLst/>
            <a:cxnLst/>
            <a:rect l="l" t="t" r="r" b="b"/>
            <a:pathLst>
              <a:path w="18541994" h="2167661">
                <a:moveTo>
                  <a:pt x="0" y="0"/>
                </a:moveTo>
                <a:lnTo>
                  <a:pt x="18541993" y="0"/>
                </a:lnTo>
                <a:lnTo>
                  <a:pt x="18541993" y="2167662"/>
                </a:lnTo>
                <a:lnTo>
                  <a:pt x="0" y="21676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6" name="TextBox 96"/>
          <p:cNvSpPr txBox="1"/>
          <p:nvPr/>
        </p:nvSpPr>
        <p:spPr>
          <a:xfrm>
            <a:off x="543277" y="541514"/>
            <a:ext cx="16716023" cy="2541269"/>
          </a:xfrm>
          <a:prstGeom prst="rect">
            <a:avLst/>
          </a:prstGeom>
        </p:spPr>
        <p:txBody>
          <a:bodyPr lIns="0" tIns="0" rIns="0" bIns="0" rtlCol="0" anchor="t">
            <a:spAutoFit/>
          </a:bodyPr>
          <a:lstStyle/>
          <a:p>
            <a:pPr algn="l">
              <a:lnSpc>
                <a:spcPts val="6479"/>
              </a:lnSpc>
            </a:pPr>
            <a:r>
              <a:rPr lang="en-US" sz="5999" b="1">
                <a:solidFill>
                  <a:srgbClr val="FFFFFF"/>
                </a:solidFill>
                <a:latin typeface="Arimo Bold"/>
                <a:ea typeface="Arimo Bold"/>
                <a:cs typeface="Arimo Bold"/>
                <a:sym typeface="Arimo Bold"/>
              </a:rPr>
              <a:t>The Solution: Tenant Screening Protections </a:t>
            </a:r>
          </a:p>
          <a:p>
            <a:pPr algn="l">
              <a:lnSpc>
                <a:spcPts val="6479"/>
              </a:lnSpc>
            </a:pPr>
            <a:endParaRPr lang="en-US" sz="5999" b="1">
              <a:solidFill>
                <a:srgbClr val="FFFFFF"/>
              </a:solidFill>
              <a:latin typeface="Arimo Bold"/>
              <a:ea typeface="Arimo Bold"/>
              <a:cs typeface="Arimo Bold"/>
              <a:sym typeface="Arimo Bold"/>
            </a:endParaRPr>
          </a:p>
          <a:p>
            <a:pPr algn="l">
              <a:lnSpc>
                <a:spcPts val="7199"/>
              </a:lnSpc>
            </a:pPr>
            <a:endParaRPr lang="en-US" sz="5999" b="1">
              <a:solidFill>
                <a:srgbClr val="FFFFFF"/>
              </a:solidFill>
              <a:latin typeface="Arimo Bold"/>
              <a:ea typeface="Arimo Bold"/>
              <a:cs typeface="Arimo Bold"/>
              <a:sym typeface="Arimo Bold"/>
            </a:endParaRPr>
          </a:p>
        </p:txBody>
      </p:sp>
      <p:sp>
        <p:nvSpPr>
          <p:cNvPr id="97" name="TextBox 97"/>
          <p:cNvSpPr txBox="1"/>
          <p:nvPr/>
        </p:nvSpPr>
        <p:spPr>
          <a:xfrm>
            <a:off x="1109177" y="3179502"/>
            <a:ext cx="8937746" cy="6278499"/>
          </a:xfrm>
          <a:prstGeom prst="rect">
            <a:avLst/>
          </a:prstGeom>
        </p:spPr>
        <p:txBody>
          <a:bodyPr lIns="0" tIns="0" rIns="0" bIns="0" rtlCol="0" anchor="t">
            <a:spAutoFit/>
          </a:bodyPr>
          <a:lstStyle/>
          <a:p>
            <a:pPr algn="l">
              <a:lnSpc>
                <a:spcPts val="3024"/>
              </a:lnSpc>
            </a:pPr>
            <a:r>
              <a:rPr lang="en-US" sz="2799" b="1">
                <a:solidFill>
                  <a:srgbClr val="131313"/>
                </a:solidFill>
                <a:latin typeface="Arimo Bold"/>
                <a:ea typeface="Arimo Bold"/>
                <a:cs typeface="Arimo Bold"/>
                <a:sym typeface="Arimo Bold"/>
              </a:rPr>
              <a:t>These policies dismantle barriers in housing application processes</a:t>
            </a:r>
          </a:p>
          <a:p>
            <a:pPr algn="l">
              <a:lnSpc>
                <a:spcPts val="2592"/>
              </a:lnSpc>
            </a:pPr>
            <a:endParaRPr lang="en-US" sz="2799" b="1">
              <a:solidFill>
                <a:srgbClr val="131313"/>
              </a:solidFill>
              <a:latin typeface="Arimo Bold"/>
              <a:ea typeface="Arimo Bold"/>
              <a:cs typeface="Arimo Bold"/>
              <a:sym typeface="Arimo Bold"/>
            </a:endParaRPr>
          </a:p>
          <a:p>
            <a:pPr marL="954785" lvl="1" indent="-477393" algn="l">
              <a:lnSpc>
                <a:spcPts val="3023"/>
              </a:lnSpc>
              <a:buFont typeface="Arial"/>
              <a:buChar char="•"/>
            </a:pPr>
            <a:r>
              <a:rPr lang="en-US" sz="2799" b="1">
                <a:solidFill>
                  <a:srgbClr val="131313"/>
                </a:solidFill>
                <a:latin typeface="Arimo Bold"/>
                <a:ea typeface="Arimo Bold"/>
                <a:cs typeface="Arimo Bold"/>
                <a:sym typeface="Arimo Bold"/>
              </a:rPr>
              <a:t>Especially since records tend to be biased, inaccurate, or incomplete.</a:t>
            </a:r>
          </a:p>
          <a:p>
            <a:pPr algn="l">
              <a:lnSpc>
                <a:spcPts val="3024"/>
              </a:lnSpc>
            </a:pPr>
            <a:endParaRPr lang="en-US" sz="2799" b="1">
              <a:solidFill>
                <a:srgbClr val="131313"/>
              </a:solidFill>
              <a:latin typeface="Arimo Bold"/>
              <a:ea typeface="Arimo Bold"/>
              <a:cs typeface="Arimo Bold"/>
              <a:sym typeface="Arimo Bold"/>
            </a:endParaRPr>
          </a:p>
          <a:p>
            <a:pPr marL="955040" lvl="1" indent="-477520" algn="l">
              <a:lnSpc>
                <a:spcPts val="3024"/>
              </a:lnSpc>
              <a:buFont typeface="Arial"/>
              <a:buChar char="•"/>
            </a:pPr>
            <a:r>
              <a:rPr lang="en-US" sz="2799" b="1">
                <a:solidFill>
                  <a:srgbClr val="131313"/>
                </a:solidFill>
                <a:latin typeface="Arimo Bold"/>
                <a:ea typeface="Arimo Bold"/>
                <a:cs typeface="Arimo Bold"/>
                <a:sym typeface="Arimo Bold"/>
              </a:rPr>
              <a:t> 22% of eviction records have been found to contain some form of significant inaccuracies.</a:t>
            </a:r>
          </a:p>
          <a:p>
            <a:pPr marL="818606" lvl="1" indent="-409303" algn="l">
              <a:lnSpc>
                <a:spcPts val="2592"/>
              </a:lnSpc>
            </a:pPr>
            <a:endParaRPr lang="en-US" sz="2799" b="1">
              <a:solidFill>
                <a:srgbClr val="131313"/>
              </a:solidFill>
              <a:latin typeface="Arimo Bold"/>
              <a:ea typeface="Arimo Bold"/>
              <a:cs typeface="Arimo Bold"/>
              <a:sym typeface="Arimo Bold"/>
            </a:endParaRPr>
          </a:p>
          <a:p>
            <a:pPr marL="604520" lvl="1" indent="-302260" algn="l">
              <a:lnSpc>
                <a:spcPts val="3024"/>
              </a:lnSpc>
              <a:buFont typeface="Arial"/>
              <a:buChar char="•"/>
            </a:pPr>
            <a:r>
              <a:rPr lang="en-US" sz="2799" b="1">
                <a:solidFill>
                  <a:srgbClr val="131313"/>
                </a:solidFill>
                <a:latin typeface="Arimo Bold"/>
                <a:ea typeface="Arimo Bold"/>
                <a:cs typeface="Arimo Bold"/>
                <a:sym typeface="Arimo Bold"/>
              </a:rPr>
              <a:t>They also support landlords and consumer    reporting agencies to be in line with fair housing laws.</a:t>
            </a:r>
          </a:p>
          <a:p>
            <a:pPr marL="818606" lvl="1" indent="-409303" algn="l">
              <a:lnSpc>
                <a:spcPts val="2592"/>
              </a:lnSpc>
            </a:pPr>
            <a:endParaRPr lang="en-US" sz="2799" b="1">
              <a:solidFill>
                <a:srgbClr val="131313"/>
              </a:solidFill>
              <a:latin typeface="Arimo Bold"/>
              <a:ea typeface="Arimo Bold"/>
              <a:cs typeface="Arimo Bold"/>
              <a:sym typeface="Arimo Bold"/>
            </a:endParaRPr>
          </a:p>
          <a:p>
            <a:pPr marL="955040" lvl="1" indent="-477520" algn="l">
              <a:lnSpc>
                <a:spcPts val="3024"/>
              </a:lnSpc>
              <a:buFont typeface="Arial"/>
              <a:buChar char="•"/>
            </a:pPr>
            <a:r>
              <a:rPr lang="en-US" sz="2799" b="1">
                <a:solidFill>
                  <a:srgbClr val="131313"/>
                </a:solidFill>
                <a:latin typeface="Arimo Bold"/>
                <a:ea typeface="Arimo Bold"/>
                <a:cs typeface="Arimo Bold"/>
                <a:sym typeface="Arimo Bold"/>
              </a:rPr>
              <a:t>Many records (like eviction records) have been used to discriminate against renters who are low-income and/or people of color.</a:t>
            </a:r>
          </a:p>
          <a:p>
            <a:pPr marL="818606" lvl="1" indent="-409303" algn="l">
              <a:lnSpc>
                <a:spcPts val="2592"/>
              </a:lnSpc>
            </a:pPr>
            <a:endParaRPr lang="en-US" sz="2799" b="1">
              <a:solidFill>
                <a:srgbClr val="131313"/>
              </a:solidFill>
              <a:latin typeface="Arimo Bold"/>
              <a:ea typeface="Arimo Bold"/>
              <a:cs typeface="Arimo Bold"/>
              <a:sym typeface="Arimo Bold"/>
            </a:endParaRPr>
          </a:p>
        </p:txBody>
      </p:sp>
      <p:sp>
        <p:nvSpPr>
          <p:cNvPr id="98" name="TextBox 98"/>
          <p:cNvSpPr txBox="1"/>
          <p:nvPr/>
        </p:nvSpPr>
        <p:spPr>
          <a:xfrm rot="-130140">
            <a:off x="11755908" y="7775851"/>
            <a:ext cx="5142967" cy="1091184"/>
          </a:xfrm>
          <a:prstGeom prst="rect">
            <a:avLst/>
          </a:prstGeom>
        </p:spPr>
        <p:txBody>
          <a:bodyPr lIns="0" tIns="0" rIns="0" bIns="0" rtlCol="0" anchor="t">
            <a:spAutoFit/>
          </a:bodyPr>
          <a:lstStyle/>
          <a:p>
            <a:pPr algn="ctr">
              <a:lnSpc>
                <a:spcPts val="2400"/>
              </a:lnSpc>
            </a:pPr>
            <a:r>
              <a:rPr lang="en-US" sz="2000" b="1">
                <a:solidFill>
                  <a:srgbClr val="131313"/>
                </a:solidFill>
                <a:latin typeface="Arimo Bold"/>
                <a:ea typeface="Arimo Bold"/>
                <a:cs typeface="Arimo Bold"/>
                <a:sym typeface="Arimo Bold"/>
              </a:rPr>
              <a:t>We need an ecosystem of protections and policies.</a:t>
            </a:r>
          </a:p>
        </p:txBody>
      </p:sp>
      <p:sp>
        <p:nvSpPr>
          <p:cNvPr id="99" name="TextBox 99"/>
          <p:cNvSpPr txBox="1"/>
          <p:nvPr/>
        </p:nvSpPr>
        <p:spPr>
          <a:xfrm rot="10634326">
            <a:off x="16854604" y="6257536"/>
            <a:ext cx="609005" cy="1582674"/>
          </a:xfrm>
          <a:prstGeom prst="rect">
            <a:avLst/>
          </a:prstGeom>
        </p:spPr>
        <p:txBody>
          <a:bodyPr lIns="0" tIns="0" rIns="0" bIns="0" rtlCol="0" anchor="t">
            <a:spAutoFit/>
          </a:bodyPr>
          <a:lstStyle/>
          <a:p>
            <a:pPr algn="l">
              <a:lnSpc>
                <a:spcPts val="10368"/>
              </a:lnSpc>
            </a:pPr>
            <a:r>
              <a:rPr lang="en-US" sz="14400">
                <a:solidFill>
                  <a:srgbClr val="131313"/>
                </a:solidFill>
                <a:latin typeface="Arimo"/>
                <a:ea typeface="Arimo"/>
                <a:cs typeface="Arimo"/>
                <a:sym typeface="Arimo"/>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AutoShape 2"/>
          <p:cNvSpPr/>
          <p:nvPr/>
        </p:nvSpPr>
        <p:spPr>
          <a:xfrm rot="5393700">
            <a:off x="-1985162"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 name="AutoShape 3"/>
          <p:cNvSpPr/>
          <p:nvPr/>
        </p:nvSpPr>
        <p:spPr>
          <a:xfrm rot="5393700">
            <a:off x="-1262320"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 name="AutoShape 4"/>
          <p:cNvSpPr/>
          <p:nvPr/>
        </p:nvSpPr>
        <p:spPr>
          <a:xfrm rot="5393700">
            <a:off x="-527237"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 name="AutoShape 5"/>
          <p:cNvSpPr/>
          <p:nvPr/>
        </p:nvSpPr>
        <p:spPr>
          <a:xfrm rot="5393700">
            <a:off x="21099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6" name="AutoShape 6"/>
          <p:cNvSpPr/>
          <p:nvPr/>
        </p:nvSpPr>
        <p:spPr>
          <a:xfrm rot="5393700">
            <a:off x="93384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 name="AutoShape 7"/>
          <p:cNvSpPr/>
          <p:nvPr/>
        </p:nvSpPr>
        <p:spPr>
          <a:xfrm rot="5393700">
            <a:off x="166892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8" name="AutoShape 8"/>
          <p:cNvSpPr/>
          <p:nvPr/>
        </p:nvSpPr>
        <p:spPr>
          <a:xfrm rot="5393700">
            <a:off x="240715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9" name="AutoShape 9"/>
          <p:cNvSpPr/>
          <p:nvPr/>
        </p:nvSpPr>
        <p:spPr>
          <a:xfrm rot="5393700">
            <a:off x="313000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0" name="AutoShape 10"/>
          <p:cNvSpPr/>
          <p:nvPr/>
        </p:nvSpPr>
        <p:spPr>
          <a:xfrm rot="5393700">
            <a:off x="386508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1" name="AutoShape 11"/>
          <p:cNvSpPr/>
          <p:nvPr/>
        </p:nvSpPr>
        <p:spPr>
          <a:xfrm rot="5393700">
            <a:off x="461389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2" name="AutoShape 12"/>
          <p:cNvSpPr/>
          <p:nvPr/>
        </p:nvSpPr>
        <p:spPr>
          <a:xfrm rot="5393700">
            <a:off x="5336734"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3" name="AutoShape 13"/>
          <p:cNvSpPr/>
          <p:nvPr/>
        </p:nvSpPr>
        <p:spPr>
          <a:xfrm rot="5393700">
            <a:off x="607181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4" name="AutoShape 14"/>
          <p:cNvSpPr/>
          <p:nvPr/>
        </p:nvSpPr>
        <p:spPr>
          <a:xfrm rot="3600">
            <a:off x="-4963" y="49410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5" name="AutoShape 15"/>
          <p:cNvSpPr/>
          <p:nvPr/>
        </p:nvSpPr>
        <p:spPr>
          <a:xfrm rot="3600">
            <a:off x="-4963" y="96856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6" name="AutoShape 16"/>
          <p:cNvSpPr/>
          <p:nvPr/>
        </p:nvSpPr>
        <p:spPr>
          <a:xfrm rot="3600">
            <a:off x="-4963" y="145823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7" name="AutoShape 17"/>
          <p:cNvSpPr/>
          <p:nvPr/>
        </p:nvSpPr>
        <p:spPr>
          <a:xfrm rot="3600">
            <a:off x="-4963" y="194791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8" name="AutoShape 18"/>
          <p:cNvSpPr/>
          <p:nvPr/>
        </p:nvSpPr>
        <p:spPr>
          <a:xfrm rot="3600">
            <a:off x="-4963" y="243758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9" name="AutoShape 19"/>
          <p:cNvSpPr/>
          <p:nvPr/>
        </p:nvSpPr>
        <p:spPr>
          <a:xfrm rot="3600">
            <a:off x="-4963" y="292725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0" name="AutoShape 20"/>
          <p:cNvSpPr/>
          <p:nvPr/>
        </p:nvSpPr>
        <p:spPr>
          <a:xfrm rot="3600">
            <a:off x="-4963" y="3416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1" name="AutoShape 21"/>
          <p:cNvSpPr/>
          <p:nvPr/>
        </p:nvSpPr>
        <p:spPr>
          <a:xfrm rot="3600">
            <a:off x="-4963" y="39140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2" name="AutoShape 22"/>
          <p:cNvSpPr/>
          <p:nvPr/>
        </p:nvSpPr>
        <p:spPr>
          <a:xfrm rot="3600">
            <a:off x="-4963" y="439626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3" name="AutoShape 23"/>
          <p:cNvSpPr/>
          <p:nvPr/>
        </p:nvSpPr>
        <p:spPr>
          <a:xfrm rot="3600">
            <a:off x="-4963" y="4878448"/>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4" name="AutoShape 24"/>
          <p:cNvSpPr/>
          <p:nvPr/>
        </p:nvSpPr>
        <p:spPr>
          <a:xfrm rot="5393700">
            <a:off x="-1985162"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5" name="AutoShape 25"/>
          <p:cNvSpPr/>
          <p:nvPr/>
        </p:nvSpPr>
        <p:spPr>
          <a:xfrm rot="5393700">
            <a:off x="-1262320"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6" name="AutoShape 26"/>
          <p:cNvSpPr/>
          <p:nvPr/>
        </p:nvSpPr>
        <p:spPr>
          <a:xfrm rot="5393700">
            <a:off x="-527237"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7" name="AutoShape 27"/>
          <p:cNvSpPr/>
          <p:nvPr/>
        </p:nvSpPr>
        <p:spPr>
          <a:xfrm rot="5393700">
            <a:off x="21099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8" name="AutoShape 28"/>
          <p:cNvSpPr/>
          <p:nvPr/>
        </p:nvSpPr>
        <p:spPr>
          <a:xfrm rot="5393700">
            <a:off x="93384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9" name="AutoShape 29"/>
          <p:cNvSpPr/>
          <p:nvPr/>
        </p:nvSpPr>
        <p:spPr>
          <a:xfrm rot="5393700">
            <a:off x="166892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0" name="AutoShape 30"/>
          <p:cNvSpPr/>
          <p:nvPr/>
        </p:nvSpPr>
        <p:spPr>
          <a:xfrm rot="5393700">
            <a:off x="240715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1" name="AutoShape 31"/>
          <p:cNvSpPr/>
          <p:nvPr/>
        </p:nvSpPr>
        <p:spPr>
          <a:xfrm rot="5393700">
            <a:off x="313000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2" name="AutoShape 32"/>
          <p:cNvSpPr/>
          <p:nvPr/>
        </p:nvSpPr>
        <p:spPr>
          <a:xfrm rot="5393700">
            <a:off x="386508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3" name="AutoShape 33"/>
          <p:cNvSpPr/>
          <p:nvPr/>
        </p:nvSpPr>
        <p:spPr>
          <a:xfrm rot="5393700">
            <a:off x="461389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4" name="AutoShape 34"/>
          <p:cNvSpPr/>
          <p:nvPr/>
        </p:nvSpPr>
        <p:spPr>
          <a:xfrm rot="5393700">
            <a:off x="5336734"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5" name="AutoShape 35"/>
          <p:cNvSpPr/>
          <p:nvPr/>
        </p:nvSpPr>
        <p:spPr>
          <a:xfrm rot="5393700">
            <a:off x="607181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6" name="AutoShape 36"/>
          <p:cNvSpPr/>
          <p:nvPr/>
        </p:nvSpPr>
        <p:spPr>
          <a:xfrm rot="3600">
            <a:off x="-4963" y="538812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7" name="AutoShape 37"/>
          <p:cNvSpPr/>
          <p:nvPr/>
        </p:nvSpPr>
        <p:spPr>
          <a:xfrm rot="3600">
            <a:off x="-4963" y="58625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8" name="AutoShape 38"/>
          <p:cNvSpPr/>
          <p:nvPr/>
        </p:nvSpPr>
        <p:spPr>
          <a:xfrm rot="3600">
            <a:off x="-4963" y="635225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9" name="AutoShape 39"/>
          <p:cNvSpPr/>
          <p:nvPr/>
        </p:nvSpPr>
        <p:spPr>
          <a:xfrm rot="3600">
            <a:off x="-4963" y="6841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0" name="AutoShape 40"/>
          <p:cNvSpPr/>
          <p:nvPr/>
        </p:nvSpPr>
        <p:spPr>
          <a:xfrm rot="3600">
            <a:off x="-4963" y="733159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1" name="AutoShape 41"/>
          <p:cNvSpPr/>
          <p:nvPr/>
        </p:nvSpPr>
        <p:spPr>
          <a:xfrm rot="3600">
            <a:off x="-4963" y="782126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2" name="AutoShape 42"/>
          <p:cNvSpPr/>
          <p:nvPr/>
        </p:nvSpPr>
        <p:spPr>
          <a:xfrm rot="3600">
            <a:off x="-4963" y="831093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3" name="AutoShape 43"/>
          <p:cNvSpPr/>
          <p:nvPr/>
        </p:nvSpPr>
        <p:spPr>
          <a:xfrm rot="3600">
            <a:off x="-4963" y="880809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4" name="AutoShape 44"/>
          <p:cNvSpPr/>
          <p:nvPr/>
        </p:nvSpPr>
        <p:spPr>
          <a:xfrm rot="3600">
            <a:off x="-4963" y="9290275"/>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5" name="AutoShape 45"/>
          <p:cNvSpPr/>
          <p:nvPr/>
        </p:nvSpPr>
        <p:spPr>
          <a:xfrm rot="3600">
            <a:off x="-4963" y="977246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6" name="AutoShape 46"/>
          <p:cNvSpPr/>
          <p:nvPr/>
        </p:nvSpPr>
        <p:spPr>
          <a:xfrm rot="5393700">
            <a:off x="679517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7" name="AutoShape 47"/>
          <p:cNvSpPr/>
          <p:nvPr/>
        </p:nvSpPr>
        <p:spPr>
          <a:xfrm rot="5393700">
            <a:off x="751801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8" name="AutoShape 48"/>
          <p:cNvSpPr/>
          <p:nvPr/>
        </p:nvSpPr>
        <p:spPr>
          <a:xfrm rot="5393700">
            <a:off x="825309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9" name="AutoShape 49"/>
          <p:cNvSpPr/>
          <p:nvPr/>
        </p:nvSpPr>
        <p:spPr>
          <a:xfrm rot="5393700">
            <a:off x="899133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0" name="AutoShape 50"/>
          <p:cNvSpPr/>
          <p:nvPr/>
        </p:nvSpPr>
        <p:spPr>
          <a:xfrm rot="5393700">
            <a:off x="971417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1" name="AutoShape 51"/>
          <p:cNvSpPr/>
          <p:nvPr/>
        </p:nvSpPr>
        <p:spPr>
          <a:xfrm rot="5393700">
            <a:off x="1044925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2" name="AutoShape 52"/>
          <p:cNvSpPr/>
          <p:nvPr/>
        </p:nvSpPr>
        <p:spPr>
          <a:xfrm rot="5393700">
            <a:off x="11187494"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3" name="AutoShape 53"/>
          <p:cNvSpPr/>
          <p:nvPr/>
        </p:nvSpPr>
        <p:spPr>
          <a:xfrm rot="5393700">
            <a:off x="1191033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4" name="AutoShape 54"/>
          <p:cNvSpPr/>
          <p:nvPr/>
        </p:nvSpPr>
        <p:spPr>
          <a:xfrm rot="5393700">
            <a:off x="12645419"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5" name="AutoShape 55"/>
          <p:cNvSpPr/>
          <p:nvPr/>
        </p:nvSpPr>
        <p:spPr>
          <a:xfrm rot="5393700">
            <a:off x="1339423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6" name="AutoShape 56"/>
          <p:cNvSpPr/>
          <p:nvPr/>
        </p:nvSpPr>
        <p:spPr>
          <a:xfrm rot="5393700">
            <a:off x="14117079"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7" name="AutoShape 57"/>
          <p:cNvSpPr/>
          <p:nvPr/>
        </p:nvSpPr>
        <p:spPr>
          <a:xfrm rot="5393700">
            <a:off x="1485216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8" name="AutoShape 58"/>
          <p:cNvSpPr/>
          <p:nvPr/>
        </p:nvSpPr>
        <p:spPr>
          <a:xfrm rot="3600">
            <a:off x="8775373" y="49410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59" name="AutoShape 59"/>
          <p:cNvSpPr/>
          <p:nvPr/>
        </p:nvSpPr>
        <p:spPr>
          <a:xfrm rot="3600">
            <a:off x="8775373" y="96856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0" name="AutoShape 60"/>
          <p:cNvSpPr/>
          <p:nvPr/>
        </p:nvSpPr>
        <p:spPr>
          <a:xfrm rot="3600">
            <a:off x="8775373" y="145823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1" name="AutoShape 61"/>
          <p:cNvSpPr/>
          <p:nvPr/>
        </p:nvSpPr>
        <p:spPr>
          <a:xfrm rot="3600">
            <a:off x="8775373" y="194791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2" name="AutoShape 62"/>
          <p:cNvSpPr/>
          <p:nvPr/>
        </p:nvSpPr>
        <p:spPr>
          <a:xfrm rot="3600">
            <a:off x="8775373" y="243758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3" name="AutoShape 63"/>
          <p:cNvSpPr/>
          <p:nvPr/>
        </p:nvSpPr>
        <p:spPr>
          <a:xfrm rot="3600">
            <a:off x="8775373" y="292725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4" name="AutoShape 64"/>
          <p:cNvSpPr/>
          <p:nvPr/>
        </p:nvSpPr>
        <p:spPr>
          <a:xfrm rot="3600">
            <a:off x="8775373" y="3416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5" name="AutoShape 65"/>
          <p:cNvSpPr/>
          <p:nvPr/>
        </p:nvSpPr>
        <p:spPr>
          <a:xfrm rot="3600">
            <a:off x="8775373" y="39140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6" name="AutoShape 66"/>
          <p:cNvSpPr/>
          <p:nvPr/>
        </p:nvSpPr>
        <p:spPr>
          <a:xfrm rot="3600">
            <a:off x="8775373" y="439626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7" name="AutoShape 67"/>
          <p:cNvSpPr/>
          <p:nvPr/>
        </p:nvSpPr>
        <p:spPr>
          <a:xfrm rot="3600">
            <a:off x="8775373" y="4878448"/>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8" name="AutoShape 68"/>
          <p:cNvSpPr/>
          <p:nvPr/>
        </p:nvSpPr>
        <p:spPr>
          <a:xfrm rot="5393700">
            <a:off x="679517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69" name="AutoShape 69"/>
          <p:cNvSpPr/>
          <p:nvPr/>
        </p:nvSpPr>
        <p:spPr>
          <a:xfrm rot="5393700">
            <a:off x="751801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0" name="AutoShape 70"/>
          <p:cNvSpPr/>
          <p:nvPr/>
        </p:nvSpPr>
        <p:spPr>
          <a:xfrm rot="5393700">
            <a:off x="825309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1" name="AutoShape 71"/>
          <p:cNvSpPr/>
          <p:nvPr/>
        </p:nvSpPr>
        <p:spPr>
          <a:xfrm rot="5393700">
            <a:off x="899133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2" name="AutoShape 72"/>
          <p:cNvSpPr/>
          <p:nvPr/>
        </p:nvSpPr>
        <p:spPr>
          <a:xfrm rot="5393700">
            <a:off x="971417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3" name="AutoShape 73"/>
          <p:cNvSpPr/>
          <p:nvPr/>
        </p:nvSpPr>
        <p:spPr>
          <a:xfrm rot="5393700">
            <a:off x="1044925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4" name="AutoShape 74"/>
          <p:cNvSpPr/>
          <p:nvPr/>
        </p:nvSpPr>
        <p:spPr>
          <a:xfrm rot="5393700">
            <a:off x="11187494"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5" name="AutoShape 75"/>
          <p:cNvSpPr/>
          <p:nvPr/>
        </p:nvSpPr>
        <p:spPr>
          <a:xfrm rot="5393700">
            <a:off x="1191033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6" name="AutoShape 76"/>
          <p:cNvSpPr/>
          <p:nvPr/>
        </p:nvSpPr>
        <p:spPr>
          <a:xfrm rot="5393700">
            <a:off x="12645419"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7" name="AutoShape 77"/>
          <p:cNvSpPr/>
          <p:nvPr/>
        </p:nvSpPr>
        <p:spPr>
          <a:xfrm rot="5393700">
            <a:off x="1339423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8" name="AutoShape 78"/>
          <p:cNvSpPr/>
          <p:nvPr/>
        </p:nvSpPr>
        <p:spPr>
          <a:xfrm rot="5393700">
            <a:off x="14117079"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9" name="AutoShape 79"/>
          <p:cNvSpPr/>
          <p:nvPr/>
        </p:nvSpPr>
        <p:spPr>
          <a:xfrm rot="5393700">
            <a:off x="1485216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80" name="AutoShape 80"/>
          <p:cNvSpPr/>
          <p:nvPr/>
        </p:nvSpPr>
        <p:spPr>
          <a:xfrm rot="3600">
            <a:off x="8775373" y="538812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1" name="AutoShape 81"/>
          <p:cNvSpPr/>
          <p:nvPr/>
        </p:nvSpPr>
        <p:spPr>
          <a:xfrm rot="3600">
            <a:off x="8775373" y="58625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2" name="AutoShape 82"/>
          <p:cNvSpPr/>
          <p:nvPr/>
        </p:nvSpPr>
        <p:spPr>
          <a:xfrm rot="3600">
            <a:off x="8775373" y="635225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3" name="AutoShape 83"/>
          <p:cNvSpPr/>
          <p:nvPr/>
        </p:nvSpPr>
        <p:spPr>
          <a:xfrm rot="3600">
            <a:off x="8775373" y="6841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4" name="AutoShape 84"/>
          <p:cNvSpPr/>
          <p:nvPr/>
        </p:nvSpPr>
        <p:spPr>
          <a:xfrm rot="3600">
            <a:off x="8775373" y="733159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5" name="AutoShape 85"/>
          <p:cNvSpPr/>
          <p:nvPr/>
        </p:nvSpPr>
        <p:spPr>
          <a:xfrm rot="3600">
            <a:off x="8775373" y="782126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6" name="AutoShape 86"/>
          <p:cNvSpPr/>
          <p:nvPr/>
        </p:nvSpPr>
        <p:spPr>
          <a:xfrm rot="3600">
            <a:off x="8775373" y="831093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7" name="AutoShape 87"/>
          <p:cNvSpPr/>
          <p:nvPr/>
        </p:nvSpPr>
        <p:spPr>
          <a:xfrm rot="3600">
            <a:off x="8775373" y="880809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8" name="AutoShape 88"/>
          <p:cNvSpPr/>
          <p:nvPr/>
        </p:nvSpPr>
        <p:spPr>
          <a:xfrm rot="3600">
            <a:off x="8775373" y="9290275"/>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9" name="AutoShape 89"/>
          <p:cNvSpPr/>
          <p:nvPr/>
        </p:nvSpPr>
        <p:spPr>
          <a:xfrm rot="3600">
            <a:off x="8775373" y="9772460"/>
            <a:ext cx="9516999" cy="0"/>
          </a:xfrm>
          <a:prstGeom prst="line">
            <a:avLst/>
          </a:prstGeom>
          <a:ln w="9525" cap="rnd">
            <a:solidFill>
              <a:srgbClr val="CDC7B9"/>
            </a:solidFill>
            <a:prstDash val="solid"/>
            <a:headEnd type="none" w="sm" len="sm"/>
            <a:tailEnd type="none" w="sm" len="sm"/>
          </a:ln>
        </p:spPr>
        <p:txBody>
          <a:bodyPr/>
          <a:lstStyle/>
          <a:p>
            <a:endParaRPr lang="en-US"/>
          </a:p>
        </p:txBody>
      </p:sp>
      <p:grpSp>
        <p:nvGrpSpPr>
          <p:cNvPr id="90" name="Group 90"/>
          <p:cNvGrpSpPr/>
          <p:nvPr/>
        </p:nvGrpSpPr>
        <p:grpSpPr>
          <a:xfrm rot="-10800000">
            <a:off x="11051257" y="6573250"/>
            <a:ext cx="6552600" cy="2923804"/>
            <a:chOff x="0" y="0"/>
            <a:chExt cx="8736800" cy="3898405"/>
          </a:xfrm>
        </p:grpSpPr>
        <p:sp>
          <p:nvSpPr>
            <p:cNvPr id="91" name="Freeform 91"/>
            <p:cNvSpPr/>
            <p:nvPr/>
          </p:nvSpPr>
          <p:spPr>
            <a:xfrm>
              <a:off x="0" y="0"/>
              <a:ext cx="8736838" cy="3898392"/>
            </a:xfrm>
            <a:custGeom>
              <a:avLst/>
              <a:gdLst/>
              <a:ahLst/>
              <a:cxnLst/>
              <a:rect l="l" t="t" r="r" b="b"/>
              <a:pathLst>
                <a:path w="8736838" h="3898392">
                  <a:moveTo>
                    <a:pt x="8736838" y="0"/>
                  </a:moveTo>
                  <a:lnTo>
                    <a:pt x="649732" y="0"/>
                  </a:lnTo>
                  <a:lnTo>
                    <a:pt x="0" y="649732"/>
                  </a:lnTo>
                  <a:lnTo>
                    <a:pt x="0" y="3898392"/>
                  </a:lnTo>
                  <a:lnTo>
                    <a:pt x="8736838" y="3898392"/>
                  </a:lnTo>
                  <a:close/>
                </a:path>
              </a:pathLst>
            </a:custGeom>
            <a:solidFill>
              <a:srgbClr val="E96A64"/>
            </a:solidFill>
          </p:spPr>
          <p:txBody>
            <a:bodyPr/>
            <a:lstStyle/>
            <a:p>
              <a:endParaRPr lang="en-US"/>
            </a:p>
          </p:txBody>
        </p:sp>
      </p:grpSp>
      <p:grpSp>
        <p:nvGrpSpPr>
          <p:cNvPr id="92" name="Group 92"/>
          <p:cNvGrpSpPr/>
          <p:nvPr/>
        </p:nvGrpSpPr>
        <p:grpSpPr>
          <a:xfrm rot="4795500">
            <a:off x="17153058" y="8966883"/>
            <a:ext cx="415004" cy="575891"/>
            <a:chOff x="0" y="0"/>
            <a:chExt cx="553339" cy="767855"/>
          </a:xfrm>
        </p:grpSpPr>
        <p:sp>
          <p:nvSpPr>
            <p:cNvPr id="93" name="Freeform 93"/>
            <p:cNvSpPr/>
            <p:nvPr/>
          </p:nvSpPr>
          <p:spPr>
            <a:xfrm>
              <a:off x="0" y="0"/>
              <a:ext cx="553339" cy="767842"/>
            </a:xfrm>
            <a:custGeom>
              <a:avLst/>
              <a:gdLst/>
              <a:ahLst/>
              <a:cxnLst/>
              <a:rect l="l" t="t" r="r" b="b"/>
              <a:pathLst>
                <a:path w="553339" h="767842">
                  <a:moveTo>
                    <a:pt x="0" y="767842"/>
                  </a:moveTo>
                  <a:lnTo>
                    <a:pt x="0" y="0"/>
                  </a:lnTo>
                  <a:lnTo>
                    <a:pt x="553339" y="767842"/>
                  </a:lnTo>
                  <a:close/>
                </a:path>
              </a:pathLst>
            </a:custGeom>
            <a:solidFill>
              <a:srgbClr val="131313"/>
            </a:solidFill>
          </p:spPr>
          <p:txBody>
            <a:bodyPr/>
            <a:lstStyle/>
            <a:p>
              <a:endParaRPr lang="en-US"/>
            </a:p>
          </p:txBody>
        </p:sp>
      </p:grpSp>
      <p:sp>
        <p:nvSpPr>
          <p:cNvPr id="94" name="TextBox 94"/>
          <p:cNvSpPr txBox="1"/>
          <p:nvPr/>
        </p:nvSpPr>
        <p:spPr>
          <a:xfrm>
            <a:off x="11142298" y="7932755"/>
            <a:ext cx="609005" cy="1582674"/>
          </a:xfrm>
          <a:prstGeom prst="rect">
            <a:avLst/>
          </a:prstGeom>
        </p:spPr>
        <p:txBody>
          <a:bodyPr lIns="0" tIns="0" rIns="0" bIns="0" rtlCol="0" anchor="t">
            <a:spAutoFit/>
          </a:bodyPr>
          <a:lstStyle/>
          <a:p>
            <a:pPr algn="l">
              <a:lnSpc>
                <a:spcPts val="10368"/>
              </a:lnSpc>
            </a:pPr>
            <a:r>
              <a:rPr lang="en-US" sz="14400">
                <a:solidFill>
                  <a:srgbClr val="131313"/>
                </a:solidFill>
                <a:latin typeface="Arimo"/>
                <a:ea typeface="Arimo"/>
                <a:cs typeface="Arimo"/>
                <a:sym typeface="Arimo"/>
              </a:rPr>
              <a:t>“</a:t>
            </a:r>
          </a:p>
        </p:txBody>
      </p:sp>
      <p:sp>
        <p:nvSpPr>
          <p:cNvPr id="95" name="Freeform 95"/>
          <p:cNvSpPr/>
          <p:nvPr/>
        </p:nvSpPr>
        <p:spPr>
          <a:xfrm>
            <a:off x="-127006" y="-127006"/>
            <a:ext cx="18541994" cy="2167661"/>
          </a:xfrm>
          <a:custGeom>
            <a:avLst/>
            <a:gdLst/>
            <a:ahLst/>
            <a:cxnLst/>
            <a:rect l="l" t="t" r="r" b="b"/>
            <a:pathLst>
              <a:path w="18541994" h="2167661">
                <a:moveTo>
                  <a:pt x="0" y="0"/>
                </a:moveTo>
                <a:lnTo>
                  <a:pt x="18541993" y="0"/>
                </a:lnTo>
                <a:lnTo>
                  <a:pt x="18541993" y="2167661"/>
                </a:lnTo>
                <a:lnTo>
                  <a:pt x="0" y="21676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6" name="TextBox 96"/>
          <p:cNvSpPr txBox="1"/>
          <p:nvPr/>
        </p:nvSpPr>
        <p:spPr>
          <a:xfrm>
            <a:off x="717899" y="551480"/>
            <a:ext cx="16480976" cy="2541269"/>
          </a:xfrm>
          <a:prstGeom prst="rect">
            <a:avLst/>
          </a:prstGeom>
        </p:spPr>
        <p:txBody>
          <a:bodyPr lIns="0" tIns="0" rIns="0" bIns="0" rtlCol="0" anchor="t">
            <a:spAutoFit/>
          </a:bodyPr>
          <a:lstStyle/>
          <a:p>
            <a:pPr algn="l">
              <a:lnSpc>
                <a:spcPts val="6479"/>
              </a:lnSpc>
            </a:pPr>
            <a:r>
              <a:rPr lang="en-US" sz="5999" b="1">
                <a:solidFill>
                  <a:srgbClr val="FFFFFF"/>
                </a:solidFill>
                <a:latin typeface="Arimo Bold"/>
                <a:ea typeface="Arimo Bold"/>
                <a:cs typeface="Arimo Bold"/>
                <a:sym typeface="Arimo Bold"/>
              </a:rPr>
              <a:t>The Solution: Tenant Screening Protections </a:t>
            </a:r>
          </a:p>
          <a:p>
            <a:pPr algn="l">
              <a:lnSpc>
                <a:spcPts val="6479"/>
              </a:lnSpc>
            </a:pPr>
            <a:endParaRPr lang="en-US" sz="5999" b="1">
              <a:solidFill>
                <a:srgbClr val="FFFFFF"/>
              </a:solidFill>
              <a:latin typeface="Arimo Bold"/>
              <a:ea typeface="Arimo Bold"/>
              <a:cs typeface="Arimo Bold"/>
              <a:sym typeface="Arimo Bold"/>
            </a:endParaRPr>
          </a:p>
          <a:p>
            <a:pPr algn="l">
              <a:lnSpc>
                <a:spcPts val="7199"/>
              </a:lnSpc>
            </a:pPr>
            <a:endParaRPr lang="en-US" sz="5999" b="1">
              <a:solidFill>
                <a:srgbClr val="FFFFFF"/>
              </a:solidFill>
              <a:latin typeface="Arimo Bold"/>
              <a:ea typeface="Arimo Bold"/>
              <a:cs typeface="Arimo Bold"/>
              <a:sym typeface="Arimo Bold"/>
            </a:endParaRPr>
          </a:p>
        </p:txBody>
      </p:sp>
      <p:sp>
        <p:nvSpPr>
          <p:cNvPr id="97" name="TextBox 97"/>
          <p:cNvSpPr txBox="1"/>
          <p:nvPr/>
        </p:nvSpPr>
        <p:spPr>
          <a:xfrm>
            <a:off x="1107119" y="3267105"/>
            <a:ext cx="8937746" cy="6515100"/>
          </a:xfrm>
          <a:prstGeom prst="rect">
            <a:avLst/>
          </a:prstGeom>
        </p:spPr>
        <p:txBody>
          <a:bodyPr lIns="0" tIns="0" rIns="0" bIns="0" rtlCol="0" anchor="t">
            <a:spAutoFit/>
          </a:bodyPr>
          <a:lstStyle/>
          <a:p>
            <a:pPr algn="l">
              <a:lnSpc>
                <a:spcPts val="3120"/>
              </a:lnSpc>
            </a:pPr>
            <a:r>
              <a:rPr lang="en-US" sz="2600" b="1">
                <a:solidFill>
                  <a:srgbClr val="131313"/>
                </a:solidFill>
                <a:latin typeface="Arimo Bold"/>
                <a:ea typeface="Arimo Bold"/>
                <a:cs typeface="Arimo Bold"/>
                <a:sym typeface="Arimo Bold"/>
              </a:rPr>
              <a:t>Tenant screening protections can limit the influence someone’s background has on their long-term housing stability by:</a:t>
            </a:r>
          </a:p>
          <a:p>
            <a:pPr algn="l">
              <a:lnSpc>
                <a:spcPts val="3120"/>
              </a:lnSpc>
            </a:pPr>
            <a:endParaRPr lang="en-US" sz="2600" b="1">
              <a:solidFill>
                <a:srgbClr val="131313"/>
              </a:solidFill>
              <a:latin typeface="Arimo Bold"/>
              <a:ea typeface="Arimo Bold"/>
              <a:cs typeface="Arimo Bold"/>
              <a:sym typeface="Arimo Bold"/>
            </a:endParaRPr>
          </a:p>
          <a:p>
            <a:pPr marL="919480" lvl="1" indent="-459740" algn="l">
              <a:lnSpc>
                <a:spcPts val="3120"/>
              </a:lnSpc>
              <a:buFont typeface="Arial"/>
              <a:buChar char="•"/>
            </a:pPr>
            <a:r>
              <a:rPr lang="en-US" sz="2600" b="1">
                <a:solidFill>
                  <a:srgbClr val="131313"/>
                </a:solidFill>
                <a:latin typeface="Arimo Bold"/>
                <a:ea typeface="Arimo Bold"/>
                <a:cs typeface="Arimo Bold"/>
                <a:sym typeface="Arimo Bold"/>
              </a:rPr>
              <a:t>Shielding tenants from the adverse effects of an eviction record by sealing those records.</a:t>
            </a:r>
          </a:p>
          <a:p>
            <a:pPr marL="848751" lvl="1" indent="-424375" algn="l">
              <a:lnSpc>
                <a:spcPts val="2879"/>
              </a:lnSpc>
            </a:pPr>
            <a:endParaRPr lang="en-US" sz="2600" b="1">
              <a:solidFill>
                <a:srgbClr val="131313"/>
              </a:solidFill>
              <a:latin typeface="Arimo Bold"/>
              <a:ea typeface="Arimo Bold"/>
              <a:cs typeface="Arimo Bold"/>
              <a:sym typeface="Arimo Bold"/>
            </a:endParaRPr>
          </a:p>
          <a:p>
            <a:pPr marL="919480" lvl="1" indent="-459740" algn="l">
              <a:lnSpc>
                <a:spcPts val="3120"/>
              </a:lnSpc>
              <a:buFont typeface="Arial"/>
              <a:buChar char="•"/>
            </a:pPr>
            <a:r>
              <a:rPr lang="en-US" sz="2600" b="1">
                <a:solidFill>
                  <a:srgbClr val="131313"/>
                </a:solidFill>
                <a:latin typeface="Arimo Bold"/>
                <a:ea typeface="Arimo Bold"/>
                <a:cs typeface="Arimo Bold"/>
                <a:sym typeface="Arimo Bold"/>
              </a:rPr>
              <a:t>Limiting the use of certain information (like eviction records) used by landlords in housing decisions, and/or</a:t>
            </a:r>
          </a:p>
          <a:p>
            <a:pPr marL="848751" lvl="1" indent="-424375" algn="l">
              <a:lnSpc>
                <a:spcPts val="2879"/>
              </a:lnSpc>
            </a:pPr>
            <a:endParaRPr lang="en-US" sz="2600" b="1">
              <a:solidFill>
                <a:srgbClr val="131313"/>
              </a:solidFill>
              <a:latin typeface="Arimo Bold"/>
              <a:ea typeface="Arimo Bold"/>
              <a:cs typeface="Arimo Bold"/>
              <a:sym typeface="Arimo Bold"/>
            </a:endParaRPr>
          </a:p>
          <a:p>
            <a:pPr marL="919480" lvl="1" indent="-459740" algn="l">
              <a:lnSpc>
                <a:spcPts val="3120"/>
              </a:lnSpc>
              <a:buFont typeface="Arial"/>
              <a:buChar char="•"/>
            </a:pPr>
            <a:r>
              <a:rPr lang="en-US" sz="2600" b="1">
                <a:solidFill>
                  <a:srgbClr val="131313"/>
                </a:solidFill>
                <a:latin typeface="Arimo Bold"/>
                <a:ea typeface="Arimo Bold"/>
                <a:cs typeface="Arimo Bold"/>
                <a:sym typeface="Arimo Bold"/>
              </a:rPr>
              <a:t>Regulating the use of artificial technologies or algorithmic, tech-backed screening processes which can automate discrimination.</a:t>
            </a:r>
          </a:p>
          <a:p>
            <a:pPr marL="848751" lvl="1" indent="-424375" algn="l">
              <a:lnSpc>
                <a:spcPts val="2879"/>
              </a:lnSpc>
            </a:pPr>
            <a:endParaRPr lang="en-US" sz="2600" b="1">
              <a:solidFill>
                <a:srgbClr val="131313"/>
              </a:solidFill>
              <a:latin typeface="Arimo Bold"/>
              <a:ea typeface="Arimo Bold"/>
              <a:cs typeface="Arimo Bold"/>
              <a:sym typeface="Arimo Bold"/>
            </a:endParaRPr>
          </a:p>
          <a:p>
            <a:pPr marL="848751" lvl="1" indent="-424375" algn="l">
              <a:lnSpc>
                <a:spcPts val="2879"/>
              </a:lnSpc>
            </a:pPr>
            <a:endParaRPr lang="en-US" sz="2600" b="1">
              <a:solidFill>
                <a:srgbClr val="131313"/>
              </a:solidFill>
              <a:latin typeface="Arimo Bold"/>
              <a:ea typeface="Arimo Bold"/>
              <a:cs typeface="Arimo Bold"/>
              <a:sym typeface="Arimo Bold"/>
            </a:endParaRPr>
          </a:p>
          <a:p>
            <a:pPr marL="848751" lvl="1" indent="-424375" algn="l">
              <a:lnSpc>
                <a:spcPts val="2879"/>
              </a:lnSpc>
            </a:pPr>
            <a:endParaRPr lang="en-US" sz="2600" b="1">
              <a:solidFill>
                <a:srgbClr val="131313"/>
              </a:solidFill>
              <a:latin typeface="Arimo Bold"/>
              <a:ea typeface="Arimo Bold"/>
              <a:cs typeface="Arimo Bold"/>
              <a:sym typeface="Arimo Bold"/>
            </a:endParaRPr>
          </a:p>
        </p:txBody>
      </p:sp>
      <p:sp>
        <p:nvSpPr>
          <p:cNvPr id="98" name="TextBox 98"/>
          <p:cNvSpPr txBox="1"/>
          <p:nvPr/>
        </p:nvSpPr>
        <p:spPr>
          <a:xfrm rot="-130140">
            <a:off x="11722767" y="7897933"/>
            <a:ext cx="5142967" cy="1091184"/>
          </a:xfrm>
          <a:prstGeom prst="rect">
            <a:avLst/>
          </a:prstGeom>
        </p:spPr>
        <p:txBody>
          <a:bodyPr lIns="0" tIns="0" rIns="0" bIns="0" rtlCol="0" anchor="t">
            <a:spAutoFit/>
          </a:bodyPr>
          <a:lstStyle/>
          <a:p>
            <a:pPr algn="ctr">
              <a:lnSpc>
                <a:spcPts val="2400"/>
              </a:lnSpc>
            </a:pPr>
            <a:r>
              <a:rPr lang="en-US" sz="2000" b="1">
                <a:solidFill>
                  <a:srgbClr val="131313"/>
                </a:solidFill>
                <a:latin typeface="Arimo Bold"/>
                <a:ea typeface="Arimo Bold"/>
                <a:cs typeface="Arimo Bold"/>
                <a:sym typeface="Arimo Bold"/>
              </a:rPr>
              <a:t>We need an ecosystem of protections and policies.</a:t>
            </a:r>
          </a:p>
        </p:txBody>
      </p:sp>
      <p:sp>
        <p:nvSpPr>
          <p:cNvPr id="99" name="TextBox 99"/>
          <p:cNvSpPr txBox="1"/>
          <p:nvPr/>
        </p:nvSpPr>
        <p:spPr>
          <a:xfrm rot="10634326">
            <a:off x="16806979" y="6416817"/>
            <a:ext cx="609005" cy="1582674"/>
          </a:xfrm>
          <a:prstGeom prst="rect">
            <a:avLst/>
          </a:prstGeom>
        </p:spPr>
        <p:txBody>
          <a:bodyPr lIns="0" tIns="0" rIns="0" bIns="0" rtlCol="0" anchor="t">
            <a:spAutoFit/>
          </a:bodyPr>
          <a:lstStyle/>
          <a:p>
            <a:pPr algn="l">
              <a:lnSpc>
                <a:spcPts val="10368"/>
              </a:lnSpc>
            </a:pPr>
            <a:r>
              <a:rPr lang="en-US" sz="14400">
                <a:solidFill>
                  <a:srgbClr val="131313"/>
                </a:solidFill>
                <a:latin typeface="Arimo"/>
                <a:ea typeface="Arimo"/>
                <a:cs typeface="Arimo"/>
                <a:sym typeface="Arimo"/>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AutoShape 2"/>
          <p:cNvSpPr/>
          <p:nvPr/>
        </p:nvSpPr>
        <p:spPr>
          <a:xfrm>
            <a:off x="686356"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 name="AutoShape 3"/>
          <p:cNvSpPr/>
          <p:nvPr/>
        </p:nvSpPr>
        <p:spPr>
          <a:xfrm>
            <a:off x="1410656"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4" name="AutoShape 4"/>
          <p:cNvSpPr/>
          <p:nvPr/>
        </p:nvSpPr>
        <p:spPr>
          <a:xfrm>
            <a:off x="2147214"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 name="AutoShape 5"/>
          <p:cNvSpPr/>
          <p:nvPr/>
        </p:nvSpPr>
        <p:spPr>
          <a:xfrm>
            <a:off x="2886935"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6" name="AutoShape 6"/>
          <p:cNvSpPr/>
          <p:nvPr/>
        </p:nvSpPr>
        <p:spPr>
          <a:xfrm>
            <a:off x="3611226"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 name="AutoShape 7"/>
          <p:cNvSpPr/>
          <p:nvPr/>
        </p:nvSpPr>
        <p:spPr>
          <a:xfrm>
            <a:off x="4347794"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8" name="AutoShape 8"/>
          <p:cNvSpPr/>
          <p:nvPr/>
        </p:nvSpPr>
        <p:spPr>
          <a:xfrm>
            <a:off x="5087506"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9" name="AutoShape 9"/>
          <p:cNvSpPr/>
          <p:nvPr/>
        </p:nvSpPr>
        <p:spPr>
          <a:xfrm>
            <a:off x="5811806"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0" name="AutoShape 10"/>
          <p:cNvSpPr/>
          <p:nvPr/>
        </p:nvSpPr>
        <p:spPr>
          <a:xfrm>
            <a:off x="6548364"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1" name="AutoShape 11"/>
          <p:cNvSpPr/>
          <p:nvPr/>
        </p:nvSpPr>
        <p:spPr>
          <a:xfrm>
            <a:off x="7298677"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2" name="AutoShape 12"/>
          <p:cNvSpPr/>
          <p:nvPr/>
        </p:nvSpPr>
        <p:spPr>
          <a:xfrm>
            <a:off x="8022977"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3" name="AutoShape 13"/>
          <p:cNvSpPr/>
          <p:nvPr/>
        </p:nvSpPr>
        <p:spPr>
          <a:xfrm>
            <a:off x="8759536"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4" name="AutoShape 14"/>
          <p:cNvSpPr/>
          <p:nvPr/>
        </p:nvSpPr>
        <p:spPr>
          <a:xfrm rot="3600">
            <a:off x="-4972" y="49410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15" name="AutoShape 15"/>
          <p:cNvSpPr/>
          <p:nvPr/>
        </p:nvSpPr>
        <p:spPr>
          <a:xfrm rot="3600">
            <a:off x="-4972" y="96856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16" name="AutoShape 16"/>
          <p:cNvSpPr/>
          <p:nvPr/>
        </p:nvSpPr>
        <p:spPr>
          <a:xfrm>
            <a:off x="-37961" y="201280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17" name="AutoShape 17"/>
          <p:cNvSpPr/>
          <p:nvPr/>
        </p:nvSpPr>
        <p:spPr>
          <a:xfrm>
            <a:off x="-37961" y="250247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18" name="AutoShape 18"/>
          <p:cNvSpPr/>
          <p:nvPr/>
        </p:nvSpPr>
        <p:spPr>
          <a:xfrm>
            <a:off x="-37961" y="299215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19" name="AutoShape 19"/>
          <p:cNvSpPr/>
          <p:nvPr/>
        </p:nvSpPr>
        <p:spPr>
          <a:xfrm>
            <a:off x="-37961" y="348182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0" name="AutoShape 20"/>
          <p:cNvSpPr/>
          <p:nvPr/>
        </p:nvSpPr>
        <p:spPr>
          <a:xfrm>
            <a:off x="-37961" y="3971491"/>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1" name="AutoShape 21"/>
          <p:cNvSpPr/>
          <p:nvPr/>
        </p:nvSpPr>
        <p:spPr>
          <a:xfrm>
            <a:off x="-37961" y="446864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2" name="AutoShape 22"/>
          <p:cNvSpPr/>
          <p:nvPr/>
        </p:nvSpPr>
        <p:spPr>
          <a:xfrm>
            <a:off x="-37961" y="4950832"/>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3" name="AutoShape 23"/>
          <p:cNvSpPr/>
          <p:nvPr/>
        </p:nvSpPr>
        <p:spPr>
          <a:xfrm>
            <a:off x="-37961" y="543301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4" name="AutoShape 24"/>
          <p:cNvSpPr/>
          <p:nvPr/>
        </p:nvSpPr>
        <p:spPr>
          <a:xfrm>
            <a:off x="686356"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5" name="AutoShape 25"/>
          <p:cNvSpPr/>
          <p:nvPr/>
        </p:nvSpPr>
        <p:spPr>
          <a:xfrm>
            <a:off x="1410656"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6" name="AutoShape 26"/>
          <p:cNvSpPr/>
          <p:nvPr/>
        </p:nvSpPr>
        <p:spPr>
          <a:xfrm>
            <a:off x="2147214"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7" name="AutoShape 27"/>
          <p:cNvSpPr/>
          <p:nvPr/>
        </p:nvSpPr>
        <p:spPr>
          <a:xfrm>
            <a:off x="2886935"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8" name="AutoShape 28"/>
          <p:cNvSpPr/>
          <p:nvPr/>
        </p:nvSpPr>
        <p:spPr>
          <a:xfrm>
            <a:off x="3611226"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9" name="AutoShape 29"/>
          <p:cNvSpPr/>
          <p:nvPr/>
        </p:nvSpPr>
        <p:spPr>
          <a:xfrm>
            <a:off x="4347794"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0" name="AutoShape 30"/>
          <p:cNvSpPr/>
          <p:nvPr/>
        </p:nvSpPr>
        <p:spPr>
          <a:xfrm>
            <a:off x="5087506"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1" name="AutoShape 31"/>
          <p:cNvSpPr/>
          <p:nvPr/>
        </p:nvSpPr>
        <p:spPr>
          <a:xfrm>
            <a:off x="5811806"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2" name="AutoShape 32"/>
          <p:cNvSpPr/>
          <p:nvPr/>
        </p:nvSpPr>
        <p:spPr>
          <a:xfrm>
            <a:off x="6548364"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3" name="AutoShape 33"/>
          <p:cNvSpPr/>
          <p:nvPr/>
        </p:nvSpPr>
        <p:spPr>
          <a:xfrm>
            <a:off x="7298677"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4" name="AutoShape 34"/>
          <p:cNvSpPr/>
          <p:nvPr/>
        </p:nvSpPr>
        <p:spPr>
          <a:xfrm>
            <a:off x="8022977"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5" name="AutoShape 35"/>
          <p:cNvSpPr/>
          <p:nvPr/>
        </p:nvSpPr>
        <p:spPr>
          <a:xfrm>
            <a:off x="8759536"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6" name="AutoShape 36"/>
          <p:cNvSpPr/>
          <p:nvPr/>
        </p:nvSpPr>
        <p:spPr>
          <a:xfrm>
            <a:off x="-37961" y="594269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37" name="AutoShape 37"/>
          <p:cNvSpPr/>
          <p:nvPr/>
        </p:nvSpPr>
        <p:spPr>
          <a:xfrm>
            <a:off x="-37961" y="641714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38" name="AutoShape 38"/>
          <p:cNvSpPr/>
          <p:nvPr/>
        </p:nvSpPr>
        <p:spPr>
          <a:xfrm>
            <a:off x="-37961" y="690682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39" name="AutoShape 39"/>
          <p:cNvSpPr/>
          <p:nvPr/>
        </p:nvSpPr>
        <p:spPr>
          <a:xfrm>
            <a:off x="-37961" y="7396491"/>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0" name="AutoShape 40"/>
          <p:cNvSpPr/>
          <p:nvPr/>
        </p:nvSpPr>
        <p:spPr>
          <a:xfrm>
            <a:off x="-37961" y="7886161"/>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1" name="AutoShape 41"/>
          <p:cNvSpPr/>
          <p:nvPr/>
        </p:nvSpPr>
        <p:spPr>
          <a:xfrm>
            <a:off x="-37961" y="8375832"/>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2" name="AutoShape 42"/>
          <p:cNvSpPr/>
          <p:nvPr/>
        </p:nvSpPr>
        <p:spPr>
          <a:xfrm>
            <a:off x="-37961" y="8865503"/>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3" name="AutoShape 43"/>
          <p:cNvSpPr/>
          <p:nvPr/>
        </p:nvSpPr>
        <p:spPr>
          <a:xfrm>
            <a:off x="-37961" y="936266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4" name="AutoShape 44"/>
          <p:cNvSpPr/>
          <p:nvPr/>
        </p:nvSpPr>
        <p:spPr>
          <a:xfrm>
            <a:off x="-37961" y="9844844"/>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5" name="AutoShape 45"/>
          <p:cNvSpPr/>
          <p:nvPr/>
        </p:nvSpPr>
        <p:spPr>
          <a:xfrm rot="3600">
            <a:off x="-4972" y="9772460"/>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46" name="AutoShape 46"/>
          <p:cNvSpPr/>
          <p:nvPr/>
        </p:nvSpPr>
        <p:spPr>
          <a:xfrm>
            <a:off x="9484350"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47" name="AutoShape 47"/>
          <p:cNvSpPr/>
          <p:nvPr/>
        </p:nvSpPr>
        <p:spPr>
          <a:xfrm>
            <a:off x="10208641"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48" name="AutoShape 48"/>
          <p:cNvSpPr/>
          <p:nvPr/>
        </p:nvSpPr>
        <p:spPr>
          <a:xfrm>
            <a:off x="10945209"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49" name="AutoShape 49"/>
          <p:cNvSpPr/>
          <p:nvPr/>
        </p:nvSpPr>
        <p:spPr>
          <a:xfrm>
            <a:off x="11684921"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0" name="AutoShape 50"/>
          <p:cNvSpPr/>
          <p:nvPr/>
        </p:nvSpPr>
        <p:spPr>
          <a:xfrm>
            <a:off x="12409221"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1" name="AutoShape 51"/>
          <p:cNvSpPr/>
          <p:nvPr/>
        </p:nvSpPr>
        <p:spPr>
          <a:xfrm>
            <a:off x="13145779"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2" name="AutoShape 52"/>
          <p:cNvSpPr/>
          <p:nvPr/>
        </p:nvSpPr>
        <p:spPr>
          <a:xfrm>
            <a:off x="13885501"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3" name="AutoShape 53"/>
          <p:cNvSpPr/>
          <p:nvPr/>
        </p:nvSpPr>
        <p:spPr>
          <a:xfrm>
            <a:off x="14609801"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4" name="AutoShape 54"/>
          <p:cNvSpPr/>
          <p:nvPr/>
        </p:nvSpPr>
        <p:spPr>
          <a:xfrm>
            <a:off x="15346359"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5" name="AutoShape 55"/>
          <p:cNvSpPr/>
          <p:nvPr/>
        </p:nvSpPr>
        <p:spPr>
          <a:xfrm>
            <a:off x="16096672"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6" name="AutoShape 56"/>
          <p:cNvSpPr/>
          <p:nvPr/>
        </p:nvSpPr>
        <p:spPr>
          <a:xfrm>
            <a:off x="16820972"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7" name="AutoShape 57"/>
          <p:cNvSpPr/>
          <p:nvPr/>
        </p:nvSpPr>
        <p:spPr>
          <a:xfrm>
            <a:off x="17557531" y="537211"/>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8" name="AutoShape 58"/>
          <p:cNvSpPr/>
          <p:nvPr/>
        </p:nvSpPr>
        <p:spPr>
          <a:xfrm rot="3600">
            <a:off x="8793013" y="49410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59" name="AutoShape 59"/>
          <p:cNvSpPr/>
          <p:nvPr/>
        </p:nvSpPr>
        <p:spPr>
          <a:xfrm rot="3600">
            <a:off x="8793013" y="96856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60" name="AutoShape 60"/>
          <p:cNvSpPr/>
          <p:nvPr/>
        </p:nvSpPr>
        <p:spPr>
          <a:xfrm>
            <a:off x="8760025" y="201280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1" name="AutoShape 61"/>
          <p:cNvSpPr/>
          <p:nvPr/>
        </p:nvSpPr>
        <p:spPr>
          <a:xfrm>
            <a:off x="8760025" y="250247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2" name="AutoShape 62"/>
          <p:cNvSpPr/>
          <p:nvPr/>
        </p:nvSpPr>
        <p:spPr>
          <a:xfrm>
            <a:off x="8760025" y="299215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3" name="AutoShape 63"/>
          <p:cNvSpPr/>
          <p:nvPr/>
        </p:nvSpPr>
        <p:spPr>
          <a:xfrm>
            <a:off x="8760025" y="348182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4" name="AutoShape 64"/>
          <p:cNvSpPr/>
          <p:nvPr/>
        </p:nvSpPr>
        <p:spPr>
          <a:xfrm>
            <a:off x="8760025" y="3971491"/>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5" name="AutoShape 65"/>
          <p:cNvSpPr/>
          <p:nvPr/>
        </p:nvSpPr>
        <p:spPr>
          <a:xfrm>
            <a:off x="8760025" y="446864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6" name="AutoShape 66"/>
          <p:cNvSpPr/>
          <p:nvPr/>
        </p:nvSpPr>
        <p:spPr>
          <a:xfrm>
            <a:off x="8760025" y="4950832"/>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7" name="AutoShape 67"/>
          <p:cNvSpPr/>
          <p:nvPr/>
        </p:nvSpPr>
        <p:spPr>
          <a:xfrm>
            <a:off x="8760025" y="543301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8" name="AutoShape 68"/>
          <p:cNvSpPr/>
          <p:nvPr/>
        </p:nvSpPr>
        <p:spPr>
          <a:xfrm>
            <a:off x="9484350"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69" name="AutoShape 69"/>
          <p:cNvSpPr/>
          <p:nvPr/>
        </p:nvSpPr>
        <p:spPr>
          <a:xfrm>
            <a:off x="10208641"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0" name="AutoShape 70"/>
          <p:cNvSpPr/>
          <p:nvPr/>
        </p:nvSpPr>
        <p:spPr>
          <a:xfrm>
            <a:off x="10945209"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1" name="AutoShape 71"/>
          <p:cNvSpPr/>
          <p:nvPr/>
        </p:nvSpPr>
        <p:spPr>
          <a:xfrm>
            <a:off x="11684921"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2" name="AutoShape 72"/>
          <p:cNvSpPr/>
          <p:nvPr/>
        </p:nvSpPr>
        <p:spPr>
          <a:xfrm>
            <a:off x="12409221"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3" name="AutoShape 73"/>
          <p:cNvSpPr/>
          <p:nvPr/>
        </p:nvSpPr>
        <p:spPr>
          <a:xfrm>
            <a:off x="13145779"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4" name="AutoShape 74"/>
          <p:cNvSpPr/>
          <p:nvPr/>
        </p:nvSpPr>
        <p:spPr>
          <a:xfrm>
            <a:off x="13885501"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5" name="AutoShape 75"/>
          <p:cNvSpPr/>
          <p:nvPr/>
        </p:nvSpPr>
        <p:spPr>
          <a:xfrm>
            <a:off x="14609801"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6" name="AutoShape 76"/>
          <p:cNvSpPr/>
          <p:nvPr/>
        </p:nvSpPr>
        <p:spPr>
          <a:xfrm>
            <a:off x="15346359"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7" name="AutoShape 77"/>
          <p:cNvSpPr/>
          <p:nvPr/>
        </p:nvSpPr>
        <p:spPr>
          <a:xfrm>
            <a:off x="16096672"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8" name="AutoShape 78"/>
          <p:cNvSpPr/>
          <p:nvPr/>
        </p:nvSpPr>
        <p:spPr>
          <a:xfrm>
            <a:off x="16820972"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9" name="AutoShape 79"/>
          <p:cNvSpPr/>
          <p:nvPr/>
        </p:nvSpPr>
        <p:spPr>
          <a:xfrm>
            <a:off x="17557531" y="5431223"/>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80" name="AutoShape 80"/>
          <p:cNvSpPr/>
          <p:nvPr/>
        </p:nvSpPr>
        <p:spPr>
          <a:xfrm>
            <a:off x="8760025" y="594269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1" name="AutoShape 81"/>
          <p:cNvSpPr/>
          <p:nvPr/>
        </p:nvSpPr>
        <p:spPr>
          <a:xfrm>
            <a:off x="8760025" y="641714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2" name="AutoShape 82"/>
          <p:cNvSpPr/>
          <p:nvPr/>
        </p:nvSpPr>
        <p:spPr>
          <a:xfrm>
            <a:off x="8760025" y="690682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3" name="AutoShape 83"/>
          <p:cNvSpPr/>
          <p:nvPr/>
        </p:nvSpPr>
        <p:spPr>
          <a:xfrm>
            <a:off x="8760025" y="7396491"/>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4" name="AutoShape 84"/>
          <p:cNvSpPr/>
          <p:nvPr/>
        </p:nvSpPr>
        <p:spPr>
          <a:xfrm>
            <a:off x="8760025" y="7886161"/>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5" name="AutoShape 85"/>
          <p:cNvSpPr/>
          <p:nvPr/>
        </p:nvSpPr>
        <p:spPr>
          <a:xfrm>
            <a:off x="8760025" y="8375832"/>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6" name="AutoShape 86"/>
          <p:cNvSpPr/>
          <p:nvPr/>
        </p:nvSpPr>
        <p:spPr>
          <a:xfrm>
            <a:off x="8760025" y="8865503"/>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7" name="AutoShape 87"/>
          <p:cNvSpPr/>
          <p:nvPr/>
        </p:nvSpPr>
        <p:spPr>
          <a:xfrm>
            <a:off x="8760025" y="936266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8" name="AutoShape 88"/>
          <p:cNvSpPr/>
          <p:nvPr/>
        </p:nvSpPr>
        <p:spPr>
          <a:xfrm>
            <a:off x="8760025" y="9844844"/>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9" name="AutoShape 89"/>
          <p:cNvSpPr/>
          <p:nvPr/>
        </p:nvSpPr>
        <p:spPr>
          <a:xfrm rot="3600">
            <a:off x="8793013" y="9772460"/>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90" name="Freeform 90"/>
          <p:cNvSpPr/>
          <p:nvPr/>
        </p:nvSpPr>
        <p:spPr>
          <a:xfrm>
            <a:off x="11939724" y="7495391"/>
            <a:ext cx="5284727" cy="2279914"/>
          </a:xfrm>
          <a:custGeom>
            <a:avLst/>
            <a:gdLst/>
            <a:ahLst/>
            <a:cxnLst/>
            <a:rect l="l" t="t" r="r" b="b"/>
            <a:pathLst>
              <a:path w="5284727" h="2279914">
                <a:moveTo>
                  <a:pt x="0" y="0"/>
                </a:moveTo>
                <a:lnTo>
                  <a:pt x="5284727" y="0"/>
                </a:lnTo>
                <a:lnTo>
                  <a:pt x="5284727" y="2279913"/>
                </a:lnTo>
                <a:lnTo>
                  <a:pt x="0" y="227991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1" name="Freeform 91"/>
          <p:cNvSpPr/>
          <p:nvPr/>
        </p:nvSpPr>
        <p:spPr>
          <a:xfrm>
            <a:off x="6473146" y="7483561"/>
            <a:ext cx="5289756" cy="2274599"/>
          </a:xfrm>
          <a:custGeom>
            <a:avLst/>
            <a:gdLst/>
            <a:ahLst/>
            <a:cxnLst/>
            <a:rect l="l" t="t" r="r" b="b"/>
            <a:pathLst>
              <a:path w="5289756" h="2274599">
                <a:moveTo>
                  <a:pt x="0" y="0"/>
                </a:moveTo>
                <a:lnTo>
                  <a:pt x="5289756" y="0"/>
                </a:lnTo>
                <a:lnTo>
                  <a:pt x="5289756" y="2274598"/>
                </a:lnTo>
                <a:lnTo>
                  <a:pt x="0" y="22745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2" name="Freeform 92"/>
          <p:cNvSpPr/>
          <p:nvPr/>
        </p:nvSpPr>
        <p:spPr>
          <a:xfrm>
            <a:off x="964010" y="7377414"/>
            <a:ext cx="5356717" cy="2479805"/>
          </a:xfrm>
          <a:custGeom>
            <a:avLst/>
            <a:gdLst/>
            <a:ahLst/>
            <a:cxnLst/>
            <a:rect l="l" t="t" r="r" b="b"/>
            <a:pathLst>
              <a:path w="5356717" h="2479805">
                <a:moveTo>
                  <a:pt x="0" y="0"/>
                </a:moveTo>
                <a:lnTo>
                  <a:pt x="5356717" y="0"/>
                </a:lnTo>
                <a:lnTo>
                  <a:pt x="5356717" y="2479805"/>
                </a:lnTo>
                <a:lnTo>
                  <a:pt x="0" y="24798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3" name="Freeform 93"/>
          <p:cNvSpPr/>
          <p:nvPr/>
        </p:nvSpPr>
        <p:spPr>
          <a:xfrm>
            <a:off x="11937381" y="2369645"/>
            <a:ext cx="5271602" cy="4912804"/>
          </a:xfrm>
          <a:custGeom>
            <a:avLst/>
            <a:gdLst/>
            <a:ahLst/>
            <a:cxnLst/>
            <a:rect l="l" t="t" r="r" b="b"/>
            <a:pathLst>
              <a:path w="5271602" h="4912804">
                <a:moveTo>
                  <a:pt x="0" y="0"/>
                </a:moveTo>
                <a:lnTo>
                  <a:pt x="5271602" y="0"/>
                </a:lnTo>
                <a:lnTo>
                  <a:pt x="5271602" y="4912805"/>
                </a:lnTo>
                <a:lnTo>
                  <a:pt x="0" y="49128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4" name="Freeform 94"/>
          <p:cNvSpPr/>
          <p:nvPr/>
        </p:nvSpPr>
        <p:spPr>
          <a:xfrm>
            <a:off x="6375686" y="2281472"/>
            <a:ext cx="5449157" cy="5103600"/>
          </a:xfrm>
          <a:custGeom>
            <a:avLst/>
            <a:gdLst/>
            <a:ahLst/>
            <a:cxnLst/>
            <a:rect l="l" t="t" r="r" b="b"/>
            <a:pathLst>
              <a:path w="5449157" h="5103600">
                <a:moveTo>
                  <a:pt x="0" y="0"/>
                </a:moveTo>
                <a:lnTo>
                  <a:pt x="5449157" y="0"/>
                </a:lnTo>
                <a:lnTo>
                  <a:pt x="5449157" y="5103600"/>
                </a:lnTo>
                <a:lnTo>
                  <a:pt x="0" y="51036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5" name="Freeform 95"/>
          <p:cNvSpPr/>
          <p:nvPr/>
        </p:nvSpPr>
        <p:spPr>
          <a:xfrm>
            <a:off x="997557" y="2369645"/>
            <a:ext cx="5271602" cy="4912804"/>
          </a:xfrm>
          <a:custGeom>
            <a:avLst/>
            <a:gdLst/>
            <a:ahLst/>
            <a:cxnLst/>
            <a:rect l="l" t="t" r="r" b="b"/>
            <a:pathLst>
              <a:path w="5271602" h="4912804">
                <a:moveTo>
                  <a:pt x="0" y="0"/>
                </a:moveTo>
                <a:lnTo>
                  <a:pt x="5271601" y="0"/>
                </a:lnTo>
                <a:lnTo>
                  <a:pt x="5271601" y="4912805"/>
                </a:lnTo>
                <a:lnTo>
                  <a:pt x="0" y="49128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96" name="Group 96"/>
          <p:cNvGrpSpPr/>
          <p:nvPr/>
        </p:nvGrpSpPr>
        <p:grpSpPr>
          <a:xfrm>
            <a:off x="1032513" y="2989761"/>
            <a:ext cx="5236797" cy="945604"/>
            <a:chOff x="0" y="0"/>
            <a:chExt cx="6982396" cy="1260805"/>
          </a:xfrm>
        </p:grpSpPr>
        <p:sp>
          <p:nvSpPr>
            <p:cNvPr id="97" name="Freeform 97"/>
            <p:cNvSpPr/>
            <p:nvPr/>
          </p:nvSpPr>
          <p:spPr>
            <a:xfrm>
              <a:off x="0" y="0"/>
              <a:ext cx="6982400" cy="1260800"/>
            </a:xfrm>
            <a:custGeom>
              <a:avLst/>
              <a:gdLst/>
              <a:ahLst/>
              <a:cxnLst/>
              <a:rect l="l" t="t" r="r" b="b"/>
              <a:pathLst>
                <a:path w="6982400" h="1260800">
                  <a:moveTo>
                    <a:pt x="0" y="0"/>
                  </a:moveTo>
                  <a:lnTo>
                    <a:pt x="6982400" y="0"/>
                  </a:lnTo>
                  <a:lnTo>
                    <a:pt x="6982400" y="1260800"/>
                  </a:lnTo>
                  <a:lnTo>
                    <a:pt x="0" y="1260800"/>
                  </a:lnTo>
                  <a:close/>
                </a:path>
              </a:pathLst>
            </a:custGeom>
            <a:blipFill>
              <a:blip r:embed="rId8">
                <a:alphaModFix amt="0"/>
              </a:blip>
              <a:stretch>
                <a:fillRect t="-57909" b="-57909"/>
              </a:stretch>
            </a:blipFill>
          </p:spPr>
          <p:txBody>
            <a:bodyPr/>
            <a:lstStyle/>
            <a:p>
              <a:endParaRPr lang="en-US"/>
            </a:p>
          </p:txBody>
        </p:sp>
        <p:sp>
          <p:nvSpPr>
            <p:cNvPr id="98" name="TextBox 98"/>
            <p:cNvSpPr txBox="1"/>
            <p:nvPr/>
          </p:nvSpPr>
          <p:spPr>
            <a:xfrm>
              <a:off x="0" y="0"/>
              <a:ext cx="6982396" cy="1260805"/>
            </a:xfrm>
            <a:prstGeom prst="rect">
              <a:avLst/>
            </a:prstGeom>
          </p:spPr>
          <p:txBody>
            <a:bodyPr lIns="0" tIns="0" rIns="0" bIns="0" rtlCol="0" anchor="ctr"/>
            <a:lstStyle/>
            <a:p>
              <a:pPr algn="ctr">
                <a:lnSpc>
                  <a:spcPts val="4560"/>
                </a:lnSpc>
              </a:pPr>
              <a:r>
                <a:rPr lang="en-US" sz="3800">
                  <a:solidFill>
                    <a:srgbClr val="131313"/>
                  </a:solidFill>
                  <a:latin typeface="Anton"/>
                  <a:ea typeface="Anton"/>
                  <a:cs typeface="Anton"/>
                  <a:sym typeface="Anton"/>
                </a:rPr>
                <a:t>Protection 1</a:t>
              </a:r>
            </a:p>
          </p:txBody>
        </p:sp>
      </p:grpSp>
      <p:grpSp>
        <p:nvGrpSpPr>
          <p:cNvPr id="99" name="Group 99"/>
          <p:cNvGrpSpPr/>
          <p:nvPr/>
        </p:nvGrpSpPr>
        <p:grpSpPr>
          <a:xfrm>
            <a:off x="1008606" y="3977703"/>
            <a:ext cx="5284803" cy="2480996"/>
            <a:chOff x="0" y="0"/>
            <a:chExt cx="7046404" cy="3307994"/>
          </a:xfrm>
        </p:grpSpPr>
        <p:sp>
          <p:nvSpPr>
            <p:cNvPr id="100" name="Freeform 100"/>
            <p:cNvSpPr/>
            <p:nvPr/>
          </p:nvSpPr>
          <p:spPr>
            <a:xfrm>
              <a:off x="0" y="0"/>
              <a:ext cx="7046400" cy="3308000"/>
            </a:xfrm>
            <a:custGeom>
              <a:avLst/>
              <a:gdLst/>
              <a:ahLst/>
              <a:cxnLst/>
              <a:rect l="l" t="t" r="r" b="b"/>
              <a:pathLst>
                <a:path w="7046400" h="3308000">
                  <a:moveTo>
                    <a:pt x="0" y="0"/>
                  </a:moveTo>
                  <a:lnTo>
                    <a:pt x="7046400" y="0"/>
                  </a:lnTo>
                  <a:lnTo>
                    <a:pt x="7046400" y="3308000"/>
                  </a:lnTo>
                  <a:lnTo>
                    <a:pt x="0" y="3308000"/>
                  </a:lnTo>
                  <a:close/>
                </a:path>
              </a:pathLst>
            </a:custGeom>
            <a:blipFill>
              <a:blip r:embed="rId8">
                <a:alphaModFix amt="0"/>
              </a:blip>
              <a:stretch>
                <a:fillRect l="-10233" r="-10233"/>
              </a:stretch>
            </a:blipFill>
          </p:spPr>
          <p:txBody>
            <a:bodyPr/>
            <a:lstStyle/>
            <a:p>
              <a:endParaRPr lang="en-US"/>
            </a:p>
          </p:txBody>
        </p:sp>
        <p:sp>
          <p:nvSpPr>
            <p:cNvPr id="101" name="TextBox 101"/>
            <p:cNvSpPr txBox="1"/>
            <p:nvPr/>
          </p:nvSpPr>
          <p:spPr>
            <a:xfrm>
              <a:off x="0" y="-9525"/>
              <a:ext cx="7046404" cy="3317519"/>
            </a:xfrm>
            <a:prstGeom prst="rect">
              <a:avLst/>
            </a:prstGeom>
          </p:spPr>
          <p:txBody>
            <a:bodyPr lIns="0" tIns="0" rIns="0" bIns="0" rtlCol="0" anchor="ctr"/>
            <a:lstStyle/>
            <a:p>
              <a:pPr algn="ctr">
                <a:lnSpc>
                  <a:spcPts val="4310"/>
                </a:lnSpc>
              </a:pPr>
              <a:r>
                <a:rPr lang="en-US" sz="3592">
                  <a:solidFill>
                    <a:srgbClr val="131313"/>
                  </a:solidFill>
                  <a:latin typeface="Anton"/>
                  <a:ea typeface="Anton"/>
                  <a:cs typeface="Anton"/>
                  <a:sym typeface="Anton"/>
                </a:rPr>
                <a:t>Regulate Tenant Screening Protection Companies </a:t>
              </a:r>
            </a:p>
            <a:p>
              <a:pPr algn="l">
                <a:lnSpc>
                  <a:spcPts val="2400"/>
                </a:lnSpc>
              </a:pPr>
              <a:endParaRPr lang="en-US" sz="3592">
                <a:solidFill>
                  <a:srgbClr val="131313"/>
                </a:solidFill>
                <a:latin typeface="Anton"/>
                <a:ea typeface="Anton"/>
                <a:cs typeface="Anton"/>
                <a:sym typeface="Anton"/>
              </a:endParaRPr>
            </a:p>
          </p:txBody>
        </p:sp>
      </p:grpSp>
      <p:grpSp>
        <p:nvGrpSpPr>
          <p:cNvPr id="102" name="Group 102"/>
          <p:cNvGrpSpPr/>
          <p:nvPr/>
        </p:nvGrpSpPr>
        <p:grpSpPr>
          <a:xfrm rot="139860">
            <a:off x="6548984" y="2990532"/>
            <a:ext cx="5236931" cy="954195"/>
            <a:chOff x="0" y="0"/>
            <a:chExt cx="6982574" cy="1272261"/>
          </a:xfrm>
        </p:grpSpPr>
        <p:sp>
          <p:nvSpPr>
            <p:cNvPr id="103" name="Freeform 103"/>
            <p:cNvSpPr/>
            <p:nvPr/>
          </p:nvSpPr>
          <p:spPr>
            <a:xfrm>
              <a:off x="0" y="0"/>
              <a:ext cx="6982578" cy="1272264"/>
            </a:xfrm>
            <a:custGeom>
              <a:avLst/>
              <a:gdLst/>
              <a:ahLst/>
              <a:cxnLst/>
              <a:rect l="l" t="t" r="r" b="b"/>
              <a:pathLst>
                <a:path w="6982578" h="1272264">
                  <a:moveTo>
                    <a:pt x="0" y="0"/>
                  </a:moveTo>
                  <a:lnTo>
                    <a:pt x="6982578" y="0"/>
                  </a:lnTo>
                  <a:lnTo>
                    <a:pt x="6982578" y="1272264"/>
                  </a:lnTo>
                  <a:lnTo>
                    <a:pt x="0" y="1272264"/>
                  </a:lnTo>
                  <a:close/>
                </a:path>
              </a:pathLst>
            </a:custGeom>
            <a:blipFill>
              <a:blip r:embed="rId8">
                <a:alphaModFix amt="0"/>
              </a:blip>
              <a:stretch>
                <a:fillRect t="-56939" b="-56939"/>
              </a:stretch>
            </a:blipFill>
          </p:spPr>
          <p:txBody>
            <a:bodyPr/>
            <a:lstStyle/>
            <a:p>
              <a:endParaRPr lang="en-US"/>
            </a:p>
          </p:txBody>
        </p:sp>
        <p:sp>
          <p:nvSpPr>
            <p:cNvPr id="104" name="TextBox 104"/>
            <p:cNvSpPr txBox="1"/>
            <p:nvPr/>
          </p:nvSpPr>
          <p:spPr>
            <a:xfrm>
              <a:off x="0" y="0"/>
              <a:ext cx="6982574" cy="1272261"/>
            </a:xfrm>
            <a:prstGeom prst="rect">
              <a:avLst/>
            </a:prstGeom>
          </p:spPr>
          <p:txBody>
            <a:bodyPr lIns="0" tIns="0" rIns="0" bIns="0" rtlCol="0" anchor="ctr"/>
            <a:lstStyle/>
            <a:p>
              <a:pPr algn="ctr">
                <a:lnSpc>
                  <a:spcPts val="4560"/>
                </a:lnSpc>
              </a:pPr>
              <a:r>
                <a:rPr lang="en-US" sz="3800">
                  <a:solidFill>
                    <a:srgbClr val="131313"/>
                  </a:solidFill>
                  <a:latin typeface="Anton"/>
                  <a:ea typeface="Anton"/>
                  <a:cs typeface="Anton"/>
                  <a:sym typeface="Anton"/>
                </a:rPr>
                <a:t>Protection 2</a:t>
              </a:r>
            </a:p>
          </p:txBody>
        </p:sp>
      </p:grpSp>
      <p:grpSp>
        <p:nvGrpSpPr>
          <p:cNvPr id="105" name="Group 105"/>
          <p:cNvGrpSpPr/>
          <p:nvPr/>
        </p:nvGrpSpPr>
        <p:grpSpPr>
          <a:xfrm rot="139740">
            <a:off x="6458277" y="3653930"/>
            <a:ext cx="5284965" cy="2481243"/>
            <a:chOff x="0" y="0"/>
            <a:chExt cx="7046620" cy="3308325"/>
          </a:xfrm>
        </p:grpSpPr>
        <p:sp>
          <p:nvSpPr>
            <p:cNvPr id="106" name="Freeform 106"/>
            <p:cNvSpPr/>
            <p:nvPr/>
          </p:nvSpPr>
          <p:spPr>
            <a:xfrm>
              <a:off x="0" y="0"/>
              <a:ext cx="7046621" cy="3308331"/>
            </a:xfrm>
            <a:custGeom>
              <a:avLst/>
              <a:gdLst/>
              <a:ahLst/>
              <a:cxnLst/>
              <a:rect l="l" t="t" r="r" b="b"/>
              <a:pathLst>
                <a:path w="7046621" h="3308331">
                  <a:moveTo>
                    <a:pt x="0" y="0"/>
                  </a:moveTo>
                  <a:lnTo>
                    <a:pt x="7046621" y="0"/>
                  </a:lnTo>
                  <a:lnTo>
                    <a:pt x="7046621" y="3308331"/>
                  </a:lnTo>
                  <a:lnTo>
                    <a:pt x="0" y="3308331"/>
                  </a:lnTo>
                  <a:close/>
                </a:path>
              </a:pathLst>
            </a:custGeom>
            <a:blipFill>
              <a:blip r:embed="rId8">
                <a:alphaModFix amt="0"/>
              </a:blip>
              <a:stretch>
                <a:fillRect l="-10237" r="-10237"/>
              </a:stretch>
            </a:blipFill>
          </p:spPr>
          <p:txBody>
            <a:bodyPr/>
            <a:lstStyle/>
            <a:p>
              <a:endParaRPr lang="en-US"/>
            </a:p>
          </p:txBody>
        </p:sp>
        <p:sp>
          <p:nvSpPr>
            <p:cNvPr id="107" name="TextBox 107"/>
            <p:cNvSpPr txBox="1"/>
            <p:nvPr/>
          </p:nvSpPr>
          <p:spPr>
            <a:xfrm>
              <a:off x="0" y="-9525"/>
              <a:ext cx="7046620" cy="3317850"/>
            </a:xfrm>
            <a:prstGeom prst="rect">
              <a:avLst/>
            </a:prstGeom>
          </p:spPr>
          <p:txBody>
            <a:bodyPr lIns="0" tIns="0" rIns="0" bIns="0" rtlCol="0" anchor="ctr"/>
            <a:lstStyle/>
            <a:p>
              <a:pPr algn="ctr">
                <a:lnSpc>
                  <a:spcPts val="4310"/>
                </a:lnSpc>
              </a:pPr>
              <a:r>
                <a:rPr lang="en-US" sz="3592">
                  <a:solidFill>
                    <a:srgbClr val="131313"/>
                  </a:solidFill>
                  <a:latin typeface="Anton"/>
                  <a:ea typeface="Anton"/>
                  <a:cs typeface="Anton"/>
                  <a:sym typeface="Anton"/>
                </a:rPr>
                <a:t>Regulate Landlords</a:t>
              </a:r>
            </a:p>
          </p:txBody>
        </p:sp>
      </p:grpSp>
      <p:grpSp>
        <p:nvGrpSpPr>
          <p:cNvPr id="108" name="Group 108"/>
          <p:cNvGrpSpPr/>
          <p:nvPr/>
        </p:nvGrpSpPr>
        <p:grpSpPr>
          <a:xfrm>
            <a:off x="11955212" y="3059627"/>
            <a:ext cx="5236797" cy="945604"/>
            <a:chOff x="0" y="0"/>
            <a:chExt cx="6982396" cy="1260805"/>
          </a:xfrm>
        </p:grpSpPr>
        <p:sp>
          <p:nvSpPr>
            <p:cNvPr id="109" name="Freeform 109"/>
            <p:cNvSpPr/>
            <p:nvPr/>
          </p:nvSpPr>
          <p:spPr>
            <a:xfrm>
              <a:off x="0" y="0"/>
              <a:ext cx="6982400" cy="1260800"/>
            </a:xfrm>
            <a:custGeom>
              <a:avLst/>
              <a:gdLst/>
              <a:ahLst/>
              <a:cxnLst/>
              <a:rect l="l" t="t" r="r" b="b"/>
              <a:pathLst>
                <a:path w="6982400" h="1260800">
                  <a:moveTo>
                    <a:pt x="0" y="0"/>
                  </a:moveTo>
                  <a:lnTo>
                    <a:pt x="6982400" y="0"/>
                  </a:lnTo>
                  <a:lnTo>
                    <a:pt x="6982400" y="1260800"/>
                  </a:lnTo>
                  <a:lnTo>
                    <a:pt x="0" y="1260800"/>
                  </a:lnTo>
                  <a:close/>
                </a:path>
              </a:pathLst>
            </a:custGeom>
            <a:blipFill>
              <a:blip r:embed="rId8">
                <a:alphaModFix amt="0"/>
              </a:blip>
              <a:stretch>
                <a:fillRect t="-57909" b="-57909"/>
              </a:stretch>
            </a:blipFill>
          </p:spPr>
          <p:txBody>
            <a:bodyPr/>
            <a:lstStyle/>
            <a:p>
              <a:endParaRPr lang="en-US"/>
            </a:p>
          </p:txBody>
        </p:sp>
        <p:sp>
          <p:nvSpPr>
            <p:cNvPr id="110" name="TextBox 110"/>
            <p:cNvSpPr txBox="1"/>
            <p:nvPr/>
          </p:nvSpPr>
          <p:spPr>
            <a:xfrm>
              <a:off x="0" y="0"/>
              <a:ext cx="6982396" cy="1260805"/>
            </a:xfrm>
            <a:prstGeom prst="rect">
              <a:avLst/>
            </a:prstGeom>
          </p:spPr>
          <p:txBody>
            <a:bodyPr lIns="0" tIns="0" rIns="0" bIns="0" rtlCol="0" anchor="ctr"/>
            <a:lstStyle/>
            <a:p>
              <a:pPr algn="ctr">
                <a:lnSpc>
                  <a:spcPts val="4560"/>
                </a:lnSpc>
              </a:pPr>
              <a:r>
                <a:rPr lang="en-US" sz="3800">
                  <a:solidFill>
                    <a:srgbClr val="131313"/>
                  </a:solidFill>
                  <a:latin typeface="Anton"/>
                  <a:ea typeface="Anton"/>
                  <a:cs typeface="Anton"/>
                  <a:sym typeface="Anton"/>
                </a:rPr>
                <a:t>Protection 3</a:t>
              </a:r>
            </a:p>
          </p:txBody>
        </p:sp>
      </p:grpSp>
      <p:grpSp>
        <p:nvGrpSpPr>
          <p:cNvPr id="111" name="Group 111"/>
          <p:cNvGrpSpPr/>
          <p:nvPr/>
        </p:nvGrpSpPr>
        <p:grpSpPr>
          <a:xfrm>
            <a:off x="11931209" y="3943328"/>
            <a:ext cx="5284803" cy="2480996"/>
            <a:chOff x="0" y="0"/>
            <a:chExt cx="7046404" cy="3307994"/>
          </a:xfrm>
        </p:grpSpPr>
        <p:sp>
          <p:nvSpPr>
            <p:cNvPr id="112" name="Freeform 112"/>
            <p:cNvSpPr/>
            <p:nvPr/>
          </p:nvSpPr>
          <p:spPr>
            <a:xfrm>
              <a:off x="0" y="0"/>
              <a:ext cx="7046400" cy="3308000"/>
            </a:xfrm>
            <a:custGeom>
              <a:avLst/>
              <a:gdLst/>
              <a:ahLst/>
              <a:cxnLst/>
              <a:rect l="l" t="t" r="r" b="b"/>
              <a:pathLst>
                <a:path w="7046400" h="3308000">
                  <a:moveTo>
                    <a:pt x="0" y="0"/>
                  </a:moveTo>
                  <a:lnTo>
                    <a:pt x="7046400" y="0"/>
                  </a:lnTo>
                  <a:lnTo>
                    <a:pt x="7046400" y="3308000"/>
                  </a:lnTo>
                  <a:lnTo>
                    <a:pt x="0" y="3308000"/>
                  </a:lnTo>
                  <a:close/>
                </a:path>
              </a:pathLst>
            </a:custGeom>
            <a:blipFill>
              <a:blip r:embed="rId8">
                <a:alphaModFix amt="0"/>
              </a:blip>
              <a:stretch>
                <a:fillRect l="-10233" r="-10233"/>
              </a:stretch>
            </a:blipFill>
          </p:spPr>
          <p:txBody>
            <a:bodyPr/>
            <a:lstStyle/>
            <a:p>
              <a:endParaRPr lang="en-US"/>
            </a:p>
          </p:txBody>
        </p:sp>
        <p:sp>
          <p:nvSpPr>
            <p:cNvPr id="113" name="TextBox 113"/>
            <p:cNvSpPr txBox="1"/>
            <p:nvPr/>
          </p:nvSpPr>
          <p:spPr>
            <a:xfrm>
              <a:off x="0" y="-9525"/>
              <a:ext cx="7046404" cy="3317519"/>
            </a:xfrm>
            <a:prstGeom prst="rect">
              <a:avLst/>
            </a:prstGeom>
          </p:spPr>
          <p:txBody>
            <a:bodyPr lIns="0" tIns="0" rIns="0" bIns="0" rtlCol="0" anchor="ctr"/>
            <a:lstStyle/>
            <a:p>
              <a:pPr algn="ctr">
                <a:lnSpc>
                  <a:spcPts val="4310"/>
                </a:lnSpc>
              </a:pPr>
              <a:r>
                <a:rPr lang="en-US" sz="3592">
                  <a:solidFill>
                    <a:srgbClr val="131313"/>
                  </a:solidFill>
                  <a:latin typeface="Anton"/>
                  <a:ea typeface="Anton"/>
                  <a:cs typeface="Anton"/>
                  <a:sym typeface="Anton"/>
                </a:rPr>
                <a:t>Deny Access to Information</a:t>
              </a:r>
            </a:p>
            <a:p>
              <a:pPr algn="l">
                <a:lnSpc>
                  <a:spcPts val="2400"/>
                </a:lnSpc>
              </a:pPr>
              <a:endParaRPr lang="en-US" sz="3592">
                <a:solidFill>
                  <a:srgbClr val="131313"/>
                </a:solidFill>
                <a:latin typeface="Anton"/>
                <a:ea typeface="Anton"/>
                <a:cs typeface="Anton"/>
                <a:sym typeface="Anton"/>
              </a:endParaRPr>
            </a:p>
          </p:txBody>
        </p:sp>
      </p:grpSp>
      <p:grpSp>
        <p:nvGrpSpPr>
          <p:cNvPr id="114" name="Group 114"/>
          <p:cNvGrpSpPr/>
          <p:nvPr/>
        </p:nvGrpSpPr>
        <p:grpSpPr>
          <a:xfrm>
            <a:off x="6829752" y="7578487"/>
            <a:ext cx="5058604" cy="1870196"/>
            <a:chOff x="0" y="0"/>
            <a:chExt cx="6744805" cy="2493594"/>
          </a:xfrm>
        </p:grpSpPr>
        <p:sp>
          <p:nvSpPr>
            <p:cNvPr id="115" name="Freeform 115"/>
            <p:cNvSpPr/>
            <p:nvPr/>
          </p:nvSpPr>
          <p:spPr>
            <a:xfrm>
              <a:off x="0" y="0"/>
              <a:ext cx="6744800" cy="2493600"/>
            </a:xfrm>
            <a:custGeom>
              <a:avLst/>
              <a:gdLst/>
              <a:ahLst/>
              <a:cxnLst/>
              <a:rect l="l" t="t" r="r" b="b"/>
              <a:pathLst>
                <a:path w="6744800" h="2493600">
                  <a:moveTo>
                    <a:pt x="0" y="0"/>
                  </a:moveTo>
                  <a:lnTo>
                    <a:pt x="6744800" y="0"/>
                  </a:lnTo>
                  <a:lnTo>
                    <a:pt x="6744800" y="2493600"/>
                  </a:lnTo>
                  <a:lnTo>
                    <a:pt x="0" y="2493600"/>
                  </a:lnTo>
                  <a:close/>
                </a:path>
              </a:pathLst>
            </a:custGeom>
            <a:blipFill>
              <a:blip r:embed="rId8">
                <a:alphaModFix amt="0"/>
              </a:blip>
              <a:stretch>
                <a:fillRect t="-2704" b="-2703"/>
              </a:stretch>
            </a:blipFill>
          </p:spPr>
          <p:txBody>
            <a:bodyPr/>
            <a:lstStyle/>
            <a:p>
              <a:endParaRPr lang="en-US"/>
            </a:p>
          </p:txBody>
        </p:sp>
        <p:sp>
          <p:nvSpPr>
            <p:cNvPr id="116" name="TextBox 116"/>
            <p:cNvSpPr txBox="1"/>
            <p:nvPr/>
          </p:nvSpPr>
          <p:spPr>
            <a:xfrm>
              <a:off x="0" y="-19050"/>
              <a:ext cx="6744805" cy="2512644"/>
            </a:xfrm>
            <a:prstGeom prst="rect">
              <a:avLst/>
            </a:prstGeom>
          </p:spPr>
          <p:txBody>
            <a:bodyPr lIns="0" tIns="0" rIns="0" bIns="0" rtlCol="0" anchor="ctr"/>
            <a:lstStyle/>
            <a:p>
              <a:pPr algn="l">
                <a:lnSpc>
                  <a:spcPts val="3359"/>
                </a:lnSpc>
              </a:pPr>
              <a:r>
                <a:rPr lang="en-US" sz="2799">
                  <a:solidFill>
                    <a:srgbClr val="131313"/>
                  </a:solidFill>
                  <a:latin typeface="Arimo"/>
                  <a:ea typeface="Arimo"/>
                  <a:cs typeface="Arimo"/>
                  <a:sym typeface="Arimo"/>
                </a:rPr>
                <a:t>Regulate which information landlords can use to screen tenants</a:t>
              </a:r>
            </a:p>
          </p:txBody>
        </p:sp>
      </p:grpSp>
      <p:grpSp>
        <p:nvGrpSpPr>
          <p:cNvPr id="117" name="Group 117"/>
          <p:cNvGrpSpPr/>
          <p:nvPr/>
        </p:nvGrpSpPr>
        <p:grpSpPr>
          <a:xfrm rot="-143340">
            <a:off x="1231754" y="7620499"/>
            <a:ext cx="5052193" cy="1870024"/>
            <a:chOff x="0" y="0"/>
            <a:chExt cx="6736258" cy="2493366"/>
          </a:xfrm>
        </p:grpSpPr>
        <p:sp>
          <p:nvSpPr>
            <p:cNvPr id="118" name="Freeform 118"/>
            <p:cNvSpPr/>
            <p:nvPr/>
          </p:nvSpPr>
          <p:spPr>
            <a:xfrm>
              <a:off x="0" y="0"/>
              <a:ext cx="6736256" cy="2493371"/>
            </a:xfrm>
            <a:custGeom>
              <a:avLst/>
              <a:gdLst/>
              <a:ahLst/>
              <a:cxnLst/>
              <a:rect l="l" t="t" r="r" b="b"/>
              <a:pathLst>
                <a:path w="6736256" h="2493371">
                  <a:moveTo>
                    <a:pt x="0" y="0"/>
                  </a:moveTo>
                  <a:lnTo>
                    <a:pt x="6736256" y="0"/>
                  </a:lnTo>
                  <a:lnTo>
                    <a:pt x="6736256" y="2493371"/>
                  </a:lnTo>
                  <a:lnTo>
                    <a:pt x="0" y="2493371"/>
                  </a:lnTo>
                  <a:close/>
                </a:path>
              </a:pathLst>
            </a:custGeom>
            <a:blipFill>
              <a:blip r:embed="rId8">
                <a:alphaModFix amt="0"/>
              </a:blip>
              <a:stretch>
                <a:fillRect t="-2642" b="-2641"/>
              </a:stretch>
            </a:blipFill>
          </p:spPr>
          <p:txBody>
            <a:bodyPr/>
            <a:lstStyle/>
            <a:p>
              <a:endParaRPr lang="en-US"/>
            </a:p>
          </p:txBody>
        </p:sp>
        <p:sp>
          <p:nvSpPr>
            <p:cNvPr id="119" name="TextBox 119"/>
            <p:cNvSpPr txBox="1"/>
            <p:nvPr/>
          </p:nvSpPr>
          <p:spPr>
            <a:xfrm>
              <a:off x="0" y="-19050"/>
              <a:ext cx="6736258" cy="2512416"/>
            </a:xfrm>
            <a:prstGeom prst="rect">
              <a:avLst/>
            </a:prstGeom>
          </p:spPr>
          <p:txBody>
            <a:bodyPr lIns="0" tIns="0" rIns="0" bIns="0" rtlCol="0" anchor="ctr"/>
            <a:lstStyle/>
            <a:p>
              <a:pPr algn="l">
                <a:lnSpc>
                  <a:spcPts val="3600"/>
                </a:lnSpc>
              </a:pPr>
              <a:r>
                <a:rPr lang="en-US" sz="3000">
                  <a:solidFill>
                    <a:srgbClr val="131313"/>
                  </a:solidFill>
                  <a:latin typeface="Arimo"/>
                  <a:ea typeface="Arimo"/>
                  <a:cs typeface="Arimo"/>
                  <a:sym typeface="Arimo"/>
                </a:rPr>
                <a:t>Regulate what screening companies can report. </a:t>
              </a:r>
            </a:p>
          </p:txBody>
        </p:sp>
      </p:grpSp>
      <p:grpSp>
        <p:nvGrpSpPr>
          <p:cNvPr id="120" name="Group 120"/>
          <p:cNvGrpSpPr/>
          <p:nvPr/>
        </p:nvGrpSpPr>
        <p:grpSpPr>
          <a:xfrm>
            <a:off x="12213763" y="7724812"/>
            <a:ext cx="5013598" cy="1870196"/>
            <a:chOff x="0" y="0"/>
            <a:chExt cx="6684797" cy="2493594"/>
          </a:xfrm>
        </p:grpSpPr>
        <p:sp>
          <p:nvSpPr>
            <p:cNvPr id="121" name="Freeform 121"/>
            <p:cNvSpPr/>
            <p:nvPr/>
          </p:nvSpPr>
          <p:spPr>
            <a:xfrm>
              <a:off x="0" y="0"/>
              <a:ext cx="6684800" cy="2493600"/>
            </a:xfrm>
            <a:custGeom>
              <a:avLst/>
              <a:gdLst/>
              <a:ahLst/>
              <a:cxnLst/>
              <a:rect l="l" t="t" r="r" b="b"/>
              <a:pathLst>
                <a:path w="6684800" h="2493600">
                  <a:moveTo>
                    <a:pt x="0" y="0"/>
                  </a:moveTo>
                  <a:lnTo>
                    <a:pt x="6684800" y="0"/>
                  </a:lnTo>
                  <a:lnTo>
                    <a:pt x="6684800" y="2493600"/>
                  </a:lnTo>
                  <a:lnTo>
                    <a:pt x="0" y="2493600"/>
                  </a:lnTo>
                  <a:close/>
                </a:path>
              </a:pathLst>
            </a:custGeom>
            <a:blipFill>
              <a:blip r:embed="rId8">
                <a:alphaModFix amt="0"/>
              </a:blip>
              <a:stretch>
                <a:fillRect t="-2235" b="-2235"/>
              </a:stretch>
            </a:blipFill>
          </p:spPr>
          <p:txBody>
            <a:bodyPr/>
            <a:lstStyle/>
            <a:p>
              <a:endParaRPr lang="en-US"/>
            </a:p>
          </p:txBody>
        </p:sp>
        <p:sp>
          <p:nvSpPr>
            <p:cNvPr id="122" name="TextBox 122"/>
            <p:cNvSpPr txBox="1"/>
            <p:nvPr/>
          </p:nvSpPr>
          <p:spPr>
            <a:xfrm>
              <a:off x="0" y="-19050"/>
              <a:ext cx="6684797" cy="2512644"/>
            </a:xfrm>
            <a:prstGeom prst="rect">
              <a:avLst/>
            </a:prstGeom>
          </p:spPr>
          <p:txBody>
            <a:bodyPr lIns="0" tIns="0" rIns="0" bIns="0" rtlCol="0" anchor="ctr"/>
            <a:lstStyle/>
            <a:p>
              <a:pPr algn="l">
                <a:lnSpc>
                  <a:spcPts val="3359"/>
                </a:lnSpc>
              </a:pPr>
              <a:r>
                <a:rPr lang="en-US" sz="2799">
                  <a:solidFill>
                    <a:srgbClr val="131313"/>
                  </a:solidFill>
                  <a:latin typeface="Arimo"/>
                  <a:ea typeface="Arimo"/>
                  <a:cs typeface="Arimo"/>
                  <a:sym typeface="Arimo"/>
                </a:rPr>
                <a:t>Prevent information from being collected, sold, and used. </a:t>
              </a:r>
            </a:p>
          </p:txBody>
        </p:sp>
      </p:grpSp>
      <p:sp>
        <p:nvSpPr>
          <p:cNvPr id="123" name="Freeform 123"/>
          <p:cNvSpPr/>
          <p:nvPr/>
        </p:nvSpPr>
        <p:spPr>
          <a:xfrm>
            <a:off x="-212848" y="-105506"/>
            <a:ext cx="18541994" cy="2167661"/>
          </a:xfrm>
          <a:custGeom>
            <a:avLst/>
            <a:gdLst/>
            <a:ahLst/>
            <a:cxnLst/>
            <a:rect l="l" t="t" r="r" b="b"/>
            <a:pathLst>
              <a:path w="18541994" h="2167661">
                <a:moveTo>
                  <a:pt x="0" y="0"/>
                </a:moveTo>
                <a:lnTo>
                  <a:pt x="18541993" y="0"/>
                </a:lnTo>
                <a:lnTo>
                  <a:pt x="18541993" y="2167661"/>
                </a:lnTo>
                <a:lnTo>
                  <a:pt x="0" y="216766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4" name="TextBox 124"/>
          <p:cNvSpPr txBox="1"/>
          <p:nvPr/>
        </p:nvSpPr>
        <p:spPr>
          <a:xfrm>
            <a:off x="964010" y="494999"/>
            <a:ext cx="17647949" cy="862965"/>
          </a:xfrm>
          <a:prstGeom prst="rect">
            <a:avLst/>
          </a:prstGeom>
        </p:spPr>
        <p:txBody>
          <a:bodyPr lIns="0" tIns="0" rIns="0" bIns="0" rtlCol="0" anchor="t">
            <a:spAutoFit/>
          </a:bodyPr>
          <a:lstStyle/>
          <a:p>
            <a:pPr algn="l">
              <a:lnSpc>
                <a:spcPts val="6480"/>
              </a:lnSpc>
            </a:pPr>
            <a:r>
              <a:rPr lang="en-US" sz="6000" b="1">
                <a:solidFill>
                  <a:srgbClr val="FFFFFF"/>
                </a:solidFill>
                <a:latin typeface="Arimo Bold"/>
                <a:ea typeface="Arimo Bold"/>
                <a:cs typeface="Arimo Bold"/>
                <a:sym typeface="Arimo Bold"/>
              </a:rPr>
              <a:t>The Solution: Three Ways to Protect Tenants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AutoShape 2"/>
          <p:cNvSpPr/>
          <p:nvPr/>
        </p:nvSpPr>
        <p:spPr>
          <a:xfrm>
            <a:off x="633500"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 name="AutoShape 3"/>
          <p:cNvSpPr/>
          <p:nvPr/>
        </p:nvSpPr>
        <p:spPr>
          <a:xfrm>
            <a:off x="1357800"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4" name="AutoShape 4"/>
          <p:cNvSpPr/>
          <p:nvPr/>
        </p:nvSpPr>
        <p:spPr>
          <a:xfrm>
            <a:off x="2094359"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 name="AutoShape 5"/>
          <p:cNvSpPr/>
          <p:nvPr/>
        </p:nvSpPr>
        <p:spPr>
          <a:xfrm>
            <a:off x="2834080"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6" name="AutoShape 6"/>
          <p:cNvSpPr/>
          <p:nvPr/>
        </p:nvSpPr>
        <p:spPr>
          <a:xfrm>
            <a:off x="3558370"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 name="AutoShape 7"/>
          <p:cNvSpPr/>
          <p:nvPr/>
        </p:nvSpPr>
        <p:spPr>
          <a:xfrm>
            <a:off x="4294939"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8" name="AutoShape 8"/>
          <p:cNvSpPr/>
          <p:nvPr/>
        </p:nvSpPr>
        <p:spPr>
          <a:xfrm>
            <a:off x="5034650"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9" name="AutoShape 9"/>
          <p:cNvSpPr/>
          <p:nvPr/>
        </p:nvSpPr>
        <p:spPr>
          <a:xfrm>
            <a:off x="5758950"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0" name="AutoShape 10"/>
          <p:cNvSpPr/>
          <p:nvPr/>
        </p:nvSpPr>
        <p:spPr>
          <a:xfrm>
            <a:off x="6495509"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1" name="AutoShape 11"/>
          <p:cNvSpPr/>
          <p:nvPr/>
        </p:nvSpPr>
        <p:spPr>
          <a:xfrm>
            <a:off x="7245822"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2" name="AutoShape 12"/>
          <p:cNvSpPr/>
          <p:nvPr/>
        </p:nvSpPr>
        <p:spPr>
          <a:xfrm>
            <a:off x="7970122"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3" name="AutoShape 13"/>
          <p:cNvSpPr/>
          <p:nvPr/>
        </p:nvSpPr>
        <p:spPr>
          <a:xfrm>
            <a:off x="8706680"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14" name="AutoShape 14"/>
          <p:cNvSpPr/>
          <p:nvPr/>
        </p:nvSpPr>
        <p:spPr>
          <a:xfrm rot="3600">
            <a:off x="-4972" y="49410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15" name="AutoShape 15"/>
          <p:cNvSpPr/>
          <p:nvPr/>
        </p:nvSpPr>
        <p:spPr>
          <a:xfrm rot="3600">
            <a:off x="-4972" y="96856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16" name="AutoShape 16"/>
          <p:cNvSpPr/>
          <p:nvPr/>
        </p:nvSpPr>
        <p:spPr>
          <a:xfrm rot="3600">
            <a:off x="-4972" y="145823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17" name="AutoShape 17"/>
          <p:cNvSpPr/>
          <p:nvPr/>
        </p:nvSpPr>
        <p:spPr>
          <a:xfrm>
            <a:off x="-90816" y="1965276"/>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18" name="AutoShape 18"/>
          <p:cNvSpPr/>
          <p:nvPr/>
        </p:nvSpPr>
        <p:spPr>
          <a:xfrm>
            <a:off x="-90816" y="245494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19" name="AutoShape 19"/>
          <p:cNvSpPr/>
          <p:nvPr/>
        </p:nvSpPr>
        <p:spPr>
          <a:xfrm>
            <a:off x="-90816" y="294461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0" name="AutoShape 20"/>
          <p:cNvSpPr/>
          <p:nvPr/>
        </p:nvSpPr>
        <p:spPr>
          <a:xfrm>
            <a:off x="-90816" y="343428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1" name="AutoShape 21"/>
          <p:cNvSpPr/>
          <p:nvPr/>
        </p:nvSpPr>
        <p:spPr>
          <a:xfrm>
            <a:off x="-90816" y="3931446"/>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2" name="AutoShape 22"/>
          <p:cNvSpPr/>
          <p:nvPr/>
        </p:nvSpPr>
        <p:spPr>
          <a:xfrm>
            <a:off x="-90816" y="441363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3" name="AutoShape 23"/>
          <p:cNvSpPr/>
          <p:nvPr/>
        </p:nvSpPr>
        <p:spPr>
          <a:xfrm>
            <a:off x="-90816" y="4895814"/>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24" name="AutoShape 24"/>
          <p:cNvSpPr/>
          <p:nvPr/>
        </p:nvSpPr>
        <p:spPr>
          <a:xfrm>
            <a:off x="633500"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5" name="AutoShape 25"/>
          <p:cNvSpPr/>
          <p:nvPr/>
        </p:nvSpPr>
        <p:spPr>
          <a:xfrm>
            <a:off x="1357800"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6" name="AutoShape 26"/>
          <p:cNvSpPr/>
          <p:nvPr/>
        </p:nvSpPr>
        <p:spPr>
          <a:xfrm>
            <a:off x="2094359"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7" name="AutoShape 27"/>
          <p:cNvSpPr/>
          <p:nvPr/>
        </p:nvSpPr>
        <p:spPr>
          <a:xfrm>
            <a:off x="2834080"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8" name="AutoShape 28"/>
          <p:cNvSpPr/>
          <p:nvPr/>
        </p:nvSpPr>
        <p:spPr>
          <a:xfrm>
            <a:off x="3558370"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29" name="AutoShape 29"/>
          <p:cNvSpPr/>
          <p:nvPr/>
        </p:nvSpPr>
        <p:spPr>
          <a:xfrm>
            <a:off x="4294939"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0" name="AutoShape 30"/>
          <p:cNvSpPr/>
          <p:nvPr/>
        </p:nvSpPr>
        <p:spPr>
          <a:xfrm>
            <a:off x="5034650"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1" name="AutoShape 31"/>
          <p:cNvSpPr/>
          <p:nvPr/>
        </p:nvSpPr>
        <p:spPr>
          <a:xfrm>
            <a:off x="5758950"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2" name="AutoShape 32"/>
          <p:cNvSpPr/>
          <p:nvPr/>
        </p:nvSpPr>
        <p:spPr>
          <a:xfrm>
            <a:off x="6495509"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3" name="AutoShape 33"/>
          <p:cNvSpPr/>
          <p:nvPr/>
        </p:nvSpPr>
        <p:spPr>
          <a:xfrm>
            <a:off x="7245822"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4" name="AutoShape 34"/>
          <p:cNvSpPr/>
          <p:nvPr/>
        </p:nvSpPr>
        <p:spPr>
          <a:xfrm>
            <a:off x="7970122"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5" name="AutoShape 35"/>
          <p:cNvSpPr/>
          <p:nvPr/>
        </p:nvSpPr>
        <p:spPr>
          <a:xfrm>
            <a:off x="8706680"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36" name="AutoShape 36"/>
          <p:cNvSpPr/>
          <p:nvPr/>
        </p:nvSpPr>
        <p:spPr>
          <a:xfrm>
            <a:off x="-90816" y="540548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37" name="AutoShape 37"/>
          <p:cNvSpPr/>
          <p:nvPr/>
        </p:nvSpPr>
        <p:spPr>
          <a:xfrm>
            <a:off x="-90816" y="587994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38" name="AutoShape 38"/>
          <p:cNvSpPr/>
          <p:nvPr/>
        </p:nvSpPr>
        <p:spPr>
          <a:xfrm>
            <a:off x="-90816" y="636961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39" name="AutoShape 39"/>
          <p:cNvSpPr/>
          <p:nvPr/>
        </p:nvSpPr>
        <p:spPr>
          <a:xfrm>
            <a:off x="-90816" y="685928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0" name="AutoShape 40"/>
          <p:cNvSpPr/>
          <p:nvPr/>
        </p:nvSpPr>
        <p:spPr>
          <a:xfrm>
            <a:off x="-90816" y="734895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1" name="AutoShape 41"/>
          <p:cNvSpPr/>
          <p:nvPr/>
        </p:nvSpPr>
        <p:spPr>
          <a:xfrm>
            <a:off x="-90816" y="783862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2" name="AutoShape 42"/>
          <p:cNvSpPr/>
          <p:nvPr/>
        </p:nvSpPr>
        <p:spPr>
          <a:xfrm>
            <a:off x="-90816" y="832830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3" name="AutoShape 43"/>
          <p:cNvSpPr/>
          <p:nvPr/>
        </p:nvSpPr>
        <p:spPr>
          <a:xfrm>
            <a:off x="-90816" y="882545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4" name="AutoShape 44"/>
          <p:cNvSpPr/>
          <p:nvPr/>
        </p:nvSpPr>
        <p:spPr>
          <a:xfrm>
            <a:off x="-90816" y="9307642"/>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5" name="AutoShape 45"/>
          <p:cNvSpPr/>
          <p:nvPr/>
        </p:nvSpPr>
        <p:spPr>
          <a:xfrm>
            <a:off x="-90811" y="961273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46" name="AutoShape 46"/>
          <p:cNvSpPr/>
          <p:nvPr/>
        </p:nvSpPr>
        <p:spPr>
          <a:xfrm>
            <a:off x="9431495"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47" name="AutoShape 47"/>
          <p:cNvSpPr/>
          <p:nvPr/>
        </p:nvSpPr>
        <p:spPr>
          <a:xfrm>
            <a:off x="10155785"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48" name="AutoShape 48"/>
          <p:cNvSpPr/>
          <p:nvPr/>
        </p:nvSpPr>
        <p:spPr>
          <a:xfrm>
            <a:off x="10892354"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49" name="AutoShape 49"/>
          <p:cNvSpPr/>
          <p:nvPr/>
        </p:nvSpPr>
        <p:spPr>
          <a:xfrm>
            <a:off x="11632065"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0" name="AutoShape 50"/>
          <p:cNvSpPr/>
          <p:nvPr/>
        </p:nvSpPr>
        <p:spPr>
          <a:xfrm>
            <a:off x="12356365"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1" name="AutoShape 51"/>
          <p:cNvSpPr/>
          <p:nvPr/>
        </p:nvSpPr>
        <p:spPr>
          <a:xfrm>
            <a:off x="13092924"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2" name="AutoShape 52"/>
          <p:cNvSpPr/>
          <p:nvPr/>
        </p:nvSpPr>
        <p:spPr>
          <a:xfrm>
            <a:off x="13832645" y="9"/>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3" name="AutoShape 53"/>
          <p:cNvSpPr/>
          <p:nvPr/>
        </p:nvSpPr>
        <p:spPr>
          <a:xfrm>
            <a:off x="14556950" y="-177078"/>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4" name="AutoShape 54"/>
          <p:cNvSpPr/>
          <p:nvPr/>
        </p:nvSpPr>
        <p:spPr>
          <a:xfrm>
            <a:off x="15293509" y="-177078"/>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5" name="AutoShape 55"/>
          <p:cNvSpPr/>
          <p:nvPr/>
        </p:nvSpPr>
        <p:spPr>
          <a:xfrm>
            <a:off x="16043821" y="-177078"/>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6" name="AutoShape 56"/>
          <p:cNvSpPr/>
          <p:nvPr/>
        </p:nvSpPr>
        <p:spPr>
          <a:xfrm>
            <a:off x="16768122" y="-177078"/>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7" name="AutoShape 57"/>
          <p:cNvSpPr/>
          <p:nvPr/>
        </p:nvSpPr>
        <p:spPr>
          <a:xfrm>
            <a:off x="17504680" y="-177078"/>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58" name="AutoShape 58"/>
          <p:cNvSpPr/>
          <p:nvPr/>
        </p:nvSpPr>
        <p:spPr>
          <a:xfrm rot="3600">
            <a:off x="8793013" y="49410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59" name="AutoShape 59"/>
          <p:cNvSpPr/>
          <p:nvPr/>
        </p:nvSpPr>
        <p:spPr>
          <a:xfrm rot="3600">
            <a:off x="8793013" y="96856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60" name="AutoShape 60"/>
          <p:cNvSpPr/>
          <p:nvPr/>
        </p:nvSpPr>
        <p:spPr>
          <a:xfrm rot="3600">
            <a:off x="8793013" y="1458239"/>
            <a:ext cx="9536135" cy="0"/>
          </a:xfrm>
          <a:prstGeom prst="line">
            <a:avLst/>
          </a:prstGeom>
          <a:ln w="9525" cap="rnd">
            <a:solidFill>
              <a:srgbClr val="CDC7B9"/>
            </a:solidFill>
            <a:prstDash val="solid"/>
            <a:headEnd type="none" w="sm" len="sm"/>
            <a:tailEnd type="none" w="sm" len="sm"/>
          </a:ln>
        </p:spPr>
        <p:txBody>
          <a:bodyPr/>
          <a:lstStyle/>
          <a:p>
            <a:endParaRPr lang="en-US"/>
          </a:p>
        </p:txBody>
      </p:sp>
      <p:sp>
        <p:nvSpPr>
          <p:cNvPr id="61" name="AutoShape 61"/>
          <p:cNvSpPr/>
          <p:nvPr/>
        </p:nvSpPr>
        <p:spPr>
          <a:xfrm>
            <a:off x="8707169" y="1965276"/>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2" name="AutoShape 62"/>
          <p:cNvSpPr/>
          <p:nvPr/>
        </p:nvSpPr>
        <p:spPr>
          <a:xfrm>
            <a:off x="8707169" y="245494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3" name="AutoShape 63"/>
          <p:cNvSpPr/>
          <p:nvPr/>
        </p:nvSpPr>
        <p:spPr>
          <a:xfrm>
            <a:off x="8707169" y="294461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4" name="AutoShape 64"/>
          <p:cNvSpPr/>
          <p:nvPr/>
        </p:nvSpPr>
        <p:spPr>
          <a:xfrm>
            <a:off x="8707169" y="343428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5" name="AutoShape 65"/>
          <p:cNvSpPr/>
          <p:nvPr/>
        </p:nvSpPr>
        <p:spPr>
          <a:xfrm>
            <a:off x="8707169" y="3931446"/>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6" name="AutoShape 66"/>
          <p:cNvSpPr/>
          <p:nvPr/>
        </p:nvSpPr>
        <p:spPr>
          <a:xfrm>
            <a:off x="8707169" y="441363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7" name="AutoShape 67"/>
          <p:cNvSpPr/>
          <p:nvPr/>
        </p:nvSpPr>
        <p:spPr>
          <a:xfrm>
            <a:off x="8707169" y="4895814"/>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68" name="AutoShape 68"/>
          <p:cNvSpPr/>
          <p:nvPr/>
        </p:nvSpPr>
        <p:spPr>
          <a:xfrm>
            <a:off x="9431495"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69" name="AutoShape 69"/>
          <p:cNvSpPr/>
          <p:nvPr/>
        </p:nvSpPr>
        <p:spPr>
          <a:xfrm>
            <a:off x="10155785"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0" name="AutoShape 70"/>
          <p:cNvSpPr/>
          <p:nvPr/>
        </p:nvSpPr>
        <p:spPr>
          <a:xfrm>
            <a:off x="10892354"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1" name="AutoShape 71"/>
          <p:cNvSpPr/>
          <p:nvPr/>
        </p:nvSpPr>
        <p:spPr>
          <a:xfrm>
            <a:off x="11632065"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2" name="AutoShape 72"/>
          <p:cNvSpPr/>
          <p:nvPr/>
        </p:nvSpPr>
        <p:spPr>
          <a:xfrm>
            <a:off x="12356365"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3" name="AutoShape 73"/>
          <p:cNvSpPr/>
          <p:nvPr/>
        </p:nvSpPr>
        <p:spPr>
          <a:xfrm>
            <a:off x="13092924"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4" name="AutoShape 74"/>
          <p:cNvSpPr/>
          <p:nvPr/>
        </p:nvSpPr>
        <p:spPr>
          <a:xfrm>
            <a:off x="13832645" y="4894020"/>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5" name="AutoShape 75"/>
          <p:cNvSpPr/>
          <p:nvPr/>
        </p:nvSpPr>
        <p:spPr>
          <a:xfrm>
            <a:off x="14556950" y="4716934"/>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6" name="AutoShape 76"/>
          <p:cNvSpPr/>
          <p:nvPr/>
        </p:nvSpPr>
        <p:spPr>
          <a:xfrm>
            <a:off x="15293509" y="4716934"/>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7" name="AutoShape 77"/>
          <p:cNvSpPr/>
          <p:nvPr/>
        </p:nvSpPr>
        <p:spPr>
          <a:xfrm>
            <a:off x="16043821" y="4716934"/>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8" name="AutoShape 78"/>
          <p:cNvSpPr/>
          <p:nvPr/>
        </p:nvSpPr>
        <p:spPr>
          <a:xfrm>
            <a:off x="16768122" y="4716934"/>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79" name="AutoShape 79"/>
          <p:cNvSpPr/>
          <p:nvPr/>
        </p:nvSpPr>
        <p:spPr>
          <a:xfrm>
            <a:off x="17504680" y="4716934"/>
            <a:ext cx="9925" cy="5416039"/>
          </a:xfrm>
          <a:prstGeom prst="line">
            <a:avLst/>
          </a:prstGeom>
          <a:ln w="9525" cap="rnd">
            <a:solidFill>
              <a:srgbClr val="CDC7B9"/>
            </a:solidFill>
            <a:prstDash val="solid"/>
            <a:headEnd type="none" w="sm" len="sm"/>
            <a:tailEnd type="none" w="sm" len="sm"/>
          </a:ln>
        </p:spPr>
        <p:txBody>
          <a:bodyPr/>
          <a:lstStyle/>
          <a:p>
            <a:endParaRPr lang="en-US"/>
          </a:p>
        </p:txBody>
      </p:sp>
      <p:sp>
        <p:nvSpPr>
          <p:cNvPr id="80" name="AutoShape 80"/>
          <p:cNvSpPr/>
          <p:nvPr/>
        </p:nvSpPr>
        <p:spPr>
          <a:xfrm>
            <a:off x="8707169" y="540548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1" name="AutoShape 81"/>
          <p:cNvSpPr/>
          <p:nvPr/>
        </p:nvSpPr>
        <p:spPr>
          <a:xfrm>
            <a:off x="8707169" y="587994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2" name="AutoShape 82"/>
          <p:cNvSpPr/>
          <p:nvPr/>
        </p:nvSpPr>
        <p:spPr>
          <a:xfrm>
            <a:off x="8707169" y="6369617"/>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3" name="AutoShape 83"/>
          <p:cNvSpPr/>
          <p:nvPr/>
        </p:nvSpPr>
        <p:spPr>
          <a:xfrm>
            <a:off x="8707169" y="685928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4" name="AutoShape 84"/>
          <p:cNvSpPr/>
          <p:nvPr/>
        </p:nvSpPr>
        <p:spPr>
          <a:xfrm>
            <a:off x="8707169" y="734895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5" name="AutoShape 85"/>
          <p:cNvSpPr/>
          <p:nvPr/>
        </p:nvSpPr>
        <p:spPr>
          <a:xfrm>
            <a:off x="8707169" y="783862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6" name="AutoShape 86"/>
          <p:cNvSpPr/>
          <p:nvPr/>
        </p:nvSpPr>
        <p:spPr>
          <a:xfrm>
            <a:off x="8707169" y="8328300"/>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7" name="AutoShape 87"/>
          <p:cNvSpPr/>
          <p:nvPr/>
        </p:nvSpPr>
        <p:spPr>
          <a:xfrm>
            <a:off x="8707169" y="8825458"/>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8" name="AutoShape 88"/>
          <p:cNvSpPr/>
          <p:nvPr/>
        </p:nvSpPr>
        <p:spPr>
          <a:xfrm>
            <a:off x="8707169" y="9307642"/>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89" name="AutoShape 89"/>
          <p:cNvSpPr/>
          <p:nvPr/>
        </p:nvSpPr>
        <p:spPr>
          <a:xfrm>
            <a:off x="8707174" y="9612739"/>
            <a:ext cx="9536129" cy="9986"/>
          </a:xfrm>
          <a:prstGeom prst="line">
            <a:avLst/>
          </a:prstGeom>
          <a:ln w="9525" cap="rnd">
            <a:solidFill>
              <a:srgbClr val="CDC7B9"/>
            </a:solidFill>
            <a:prstDash val="solid"/>
            <a:headEnd type="none" w="sm" len="sm"/>
            <a:tailEnd type="none" w="sm" len="sm"/>
          </a:ln>
        </p:spPr>
        <p:txBody>
          <a:bodyPr/>
          <a:lstStyle/>
          <a:p>
            <a:endParaRPr lang="en-US"/>
          </a:p>
        </p:txBody>
      </p:sp>
      <p:sp>
        <p:nvSpPr>
          <p:cNvPr id="90" name="Freeform 90"/>
          <p:cNvSpPr/>
          <p:nvPr/>
        </p:nvSpPr>
        <p:spPr>
          <a:xfrm>
            <a:off x="9216668" y="6840211"/>
            <a:ext cx="5289756" cy="2274599"/>
          </a:xfrm>
          <a:custGeom>
            <a:avLst/>
            <a:gdLst/>
            <a:ahLst/>
            <a:cxnLst/>
            <a:rect l="l" t="t" r="r" b="b"/>
            <a:pathLst>
              <a:path w="5289756" h="2274599">
                <a:moveTo>
                  <a:pt x="0" y="0"/>
                </a:moveTo>
                <a:lnTo>
                  <a:pt x="5289757" y="0"/>
                </a:lnTo>
                <a:lnTo>
                  <a:pt x="5289757" y="2274599"/>
                </a:lnTo>
                <a:lnTo>
                  <a:pt x="0" y="22745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1" name="Freeform 91"/>
          <p:cNvSpPr/>
          <p:nvPr/>
        </p:nvSpPr>
        <p:spPr>
          <a:xfrm>
            <a:off x="3436299" y="6737608"/>
            <a:ext cx="5356717" cy="2479805"/>
          </a:xfrm>
          <a:custGeom>
            <a:avLst/>
            <a:gdLst/>
            <a:ahLst/>
            <a:cxnLst/>
            <a:rect l="l" t="t" r="r" b="b"/>
            <a:pathLst>
              <a:path w="5356717" h="2479805">
                <a:moveTo>
                  <a:pt x="0" y="0"/>
                </a:moveTo>
                <a:lnTo>
                  <a:pt x="5356717" y="0"/>
                </a:lnTo>
                <a:lnTo>
                  <a:pt x="5356717" y="2479805"/>
                </a:lnTo>
                <a:lnTo>
                  <a:pt x="0" y="24798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2" name="Freeform 92"/>
          <p:cNvSpPr/>
          <p:nvPr/>
        </p:nvSpPr>
        <p:spPr>
          <a:xfrm>
            <a:off x="9306199" y="1736612"/>
            <a:ext cx="5449157" cy="5103600"/>
          </a:xfrm>
          <a:custGeom>
            <a:avLst/>
            <a:gdLst/>
            <a:ahLst/>
            <a:cxnLst/>
            <a:rect l="l" t="t" r="r" b="b"/>
            <a:pathLst>
              <a:path w="5449157" h="5103600">
                <a:moveTo>
                  <a:pt x="0" y="0"/>
                </a:moveTo>
                <a:lnTo>
                  <a:pt x="5449157" y="0"/>
                </a:lnTo>
                <a:lnTo>
                  <a:pt x="5449157" y="5103599"/>
                </a:lnTo>
                <a:lnTo>
                  <a:pt x="0" y="510359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3" name="Freeform 93"/>
          <p:cNvSpPr/>
          <p:nvPr/>
        </p:nvSpPr>
        <p:spPr>
          <a:xfrm>
            <a:off x="3435079" y="1755957"/>
            <a:ext cx="5271602" cy="4912804"/>
          </a:xfrm>
          <a:custGeom>
            <a:avLst/>
            <a:gdLst/>
            <a:ahLst/>
            <a:cxnLst/>
            <a:rect l="l" t="t" r="r" b="b"/>
            <a:pathLst>
              <a:path w="5271602" h="4912804">
                <a:moveTo>
                  <a:pt x="0" y="0"/>
                </a:moveTo>
                <a:lnTo>
                  <a:pt x="5271601" y="0"/>
                </a:lnTo>
                <a:lnTo>
                  <a:pt x="5271601" y="4912804"/>
                </a:lnTo>
                <a:lnTo>
                  <a:pt x="0" y="49128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4" name="Group 94"/>
          <p:cNvGrpSpPr/>
          <p:nvPr/>
        </p:nvGrpSpPr>
        <p:grpSpPr>
          <a:xfrm>
            <a:off x="3230601" y="3819803"/>
            <a:ext cx="5236797" cy="945600"/>
            <a:chOff x="0" y="0"/>
            <a:chExt cx="6982396" cy="1260800"/>
          </a:xfrm>
        </p:grpSpPr>
        <p:sp>
          <p:nvSpPr>
            <p:cNvPr id="95" name="Freeform 95"/>
            <p:cNvSpPr/>
            <p:nvPr/>
          </p:nvSpPr>
          <p:spPr>
            <a:xfrm>
              <a:off x="0" y="0"/>
              <a:ext cx="6982400" cy="1260795"/>
            </a:xfrm>
            <a:custGeom>
              <a:avLst/>
              <a:gdLst/>
              <a:ahLst/>
              <a:cxnLst/>
              <a:rect l="l" t="t" r="r" b="b"/>
              <a:pathLst>
                <a:path w="6982400" h="1260795">
                  <a:moveTo>
                    <a:pt x="0" y="0"/>
                  </a:moveTo>
                  <a:lnTo>
                    <a:pt x="6982400" y="0"/>
                  </a:lnTo>
                  <a:lnTo>
                    <a:pt x="6982400" y="1260795"/>
                  </a:lnTo>
                  <a:lnTo>
                    <a:pt x="0" y="1260795"/>
                  </a:lnTo>
                  <a:close/>
                </a:path>
              </a:pathLst>
            </a:custGeom>
            <a:blipFill>
              <a:blip r:embed="rId6">
                <a:alphaModFix amt="0"/>
              </a:blip>
              <a:stretch>
                <a:fillRect t="-57909" b="-57910"/>
              </a:stretch>
            </a:blipFill>
          </p:spPr>
          <p:txBody>
            <a:bodyPr/>
            <a:lstStyle/>
            <a:p>
              <a:endParaRPr lang="en-US"/>
            </a:p>
          </p:txBody>
        </p:sp>
        <p:sp>
          <p:nvSpPr>
            <p:cNvPr id="96" name="TextBox 96"/>
            <p:cNvSpPr txBox="1"/>
            <p:nvPr/>
          </p:nvSpPr>
          <p:spPr>
            <a:xfrm>
              <a:off x="0" y="0"/>
              <a:ext cx="6982396" cy="1260800"/>
            </a:xfrm>
            <a:prstGeom prst="rect">
              <a:avLst/>
            </a:prstGeom>
          </p:spPr>
          <p:txBody>
            <a:bodyPr lIns="0" tIns="0" rIns="0" bIns="0" rtlCol="0" anchor="ctr"/>
            <a:lstStyle/>
            <a:p>
              <a:pPr algn="ctr">
                <a:lnSpc>
                  <a:spcPts val="4560"/>
                </a:lnSpc>
              </a:pPr>
              <a:r>
                <a:rPr lang="en-US" sz="3800">
                  <a:solidFill>
                    <a:srgbClr val="131313"/>
                  </a:solidFill>
                  <a:latin typeface="Anton"/>
                  <a:ea typeface="Anton"/>
                  <a:cs typeface="Anton"/>
                  <a:sym typeface="Anton"/>
                </a:rPr>
                <a:t>Fair Housing Basis</a:t>
              </a:r>
            </a:p>
          </p:txBody>
        </p:sp>
      </p:grpSp>
      <p:grpSp>
        <p:nvGrpSpPr>
          <p:cNvPr id="97" name="Group 97"/>
          <p:cNvGrpSpPr/>
          <p:nvPr/>
        </p:nvGrpSpPr>
        <p:grpSpPr>
          <a:xfrm rot="139860">
            <a:off x="9490154" y="3802861"/>
            <a:ext cx="5236931" cy="1496746"/>
            <a:chOff x="0" y="0"/>
            <a:chExt cx="6982574" cy="1995661"/>
          </a:xfrm>
        </p:grpSpPr>
        <p:sp>
          <p:nvSpPr>
            <p:cNvPr id="98" name="Freeform 98"/>
            <p:cNvSpPr/>
            <p:nvPr/>
          </p:nvSpPr>
          <p:spPr>
            <a:xfrm>
              <a:off x="0" y="0"/>
              <a:ext cx="6982578" cy="1995664"/>
            </a:xfrm>
            <a:custGeom>
              <a:avLst/>
              <a:gdLst/>
              <a:ahLst/>
              <a:cxnLst/>
              <a:rect l="l" t="t" r="r" b="b"/>
              <a:pathLst>
                <a:path w="6982578" h="1995664">
                  <a:moveTo>
                    <a:pt x="0" y="0"/>
                  </a:moveTo>
                  <a:lnTo>
                    <a:pt x="6982578" y="0"/>
                  </a:lnTo>
                  <a:lnTo>
                    <a:pt x="6982578" y="1995664"/>
                  </a:lnTo>
                  <a:lnTo>
                    <a:pt x="0" y="1995664"/>
                  </a:lnTo>
                  <a:close/>
                </a:path>
              </a:pathLst>
            </a:custGeom>
            <a:blipFill>
              <a:blip r:embed="rId6">
                <a:alphaModFix amt="0"/>
              </a:blip>
              <a:stretch>
                <a:fillRect t="-36300" b="-51"/>
              </a:stretch>
            </a:blipFill>
          </p:spPr>
          <p:txBody>
            <a:bodyPr/>
            <a:lstStyle/>
            <a:p>
              <a:endParaRPr lang="en-US"/>
            </a:p>
          </p:txBody>
        </p:sp>
        <p:sp>
          <p:nvSpPr>
            <p:cNvPr id="99" name="TextBox 99"/>
            <p:cNvSpPr txBox="1"/>
            <p:nvPr/>
          </p:nvSpPr>
          <p:spPr>
            <a:xfrm>
              <a:off x="0" y="0"/>
              <a:ext cx="6982574" cy="1995661"/>
            </a:xfrm>
            <a:prstGeom prst="rect">
              <a:avLst/>
            </a:prstGeom>
          </p:spPr>
          <p:txBody>
            <a:bodyPr lIns="0" tIns="0" rIns="0" bIns="0" rtlCol="0" anchor="ctr"/>
            <a:lstStyle/>
            <a:p>
              <a:pPr algn="ctr">
                <a:lnSpc>
                  <a:spcPts val="4560"/>
                </a:lnSpc>
              </a:pPr>
              <a:r>
                <a:rPr lang="en-US" sz="3800">
                  <a:solidFill>
                    <a:srgbClr val="131313"/>
                  </a:solidFill>
                  <a:latin typeface="Anton"/>
                  <a:ea typeface="Anton"/>
                  <a:cs typeface="Anton"/>
                  <a:sym typeface="Anton"/>
                </a:rPr>
                <a:t>Consumer Procedral Protections Lens</a:t>
              </a:r>
            </a:p>
          </p:txBody>
        </p:sp>
      </p:grpSp>
      <p:grpSp>
        <p:nvGrpSpPr>
          <p:cNvPr id="100" name="Group 100"/>
          <p:cNvGrpSpPr/>
          <p:nvPr/>
        </p:nvGrpSpPr>
        <p:grpSpPr>
          <a:xfrm>
            <a:off x="9354593" y="6978812"/>
            <a:ext cx="5058604" cy="1870200"/>
            <a:chOff x="0" y="0"/>
            <a:chExt cx="6744805" cy="2493600"/>
          </a:xfrm>
        </p:grpSpPr>
        <p:sp>
          <p:nvSpPr>
            <p:cNvPr id="101" name="Freeform 101"/>
            <p:cNvSpPr/>
            <p:nvPr/>
          </p:nvSpPr>
          <p:spPr>
            <a:xfrm>
              <a:off x="0" y="0"/>
              <a:ext cx="6744800" cy="2493606"/>
            </a:xfrm>
            <a:custGeom>
              <a:avLst/>
              <a:gdLst/>
              <a:ahLst/>
              <a:cxnLst/>
              <a:rect l="l" t="t" r="r" b="b"/>
              <a:pathLst>
                <a:path w="6744800" h="2493606">
                  <a:moveTo>
                    <a:pt x="0" y="0"/>
                  </a:moveTo>
                  <a:lnTo>
                    <a:pt x="6744800" y="0"/>
                  </a:lnTo>
                  <a:lnTo>
                    <a:pt x="6744800" y="2493606"/>
                  </a:lnTo>
                  <a:lnTo>
                    <a:pt x="0" y="2493606"/>
                  </a:lnTo>
                  <a:close/>
                </a:path>
              </a:pathLst>
            </a:custGeom>
            <a:blipFill>
              <a:blip r:embed="rId6">
                <a:alphaModFix amt="0"/>
              </a:blip>
              <a:stretch>
                <a:fillRect t="-2704" b="-2703"/>
              </a:stretch>
            </a:blipFill>
          </p:spPr>
          <p:txBody>
            <a:bodyPr/>
            <a:lstStyle/>
            <a:p>
              <a:endParaRPr lang="en-US"/>
            </a:p>
          </p:txBody>
        </p:sp>
        <p:sp>
          <p:nvSpPr>
            <p:cNvPr id="102" name="TextBox 102"/>
            <p:cNvSpPr txBox="1"/>
            <p:nvPr/>
          </p:nvSpPr>
          <p:spPr>
            <a:xfrm>
              <a:off x="0" y="-19050"/>
              <a:ext cx="6744805" cy="2512650"/>
            </a:xfrm>
            <a:prstGeom prst="rect">
              <a:avLst/>
            </a:prstGeom>
          </p:spPr>
          <p:txBody>
            <a:bodyPr lIns="0" tIns="0" rIns="0" bIns="0" rtlCol="0" anchor="ctr"/>
            <a:lstStyle/>
            <a:p>
              <a:pPr algn="ctr">
                <a:lnSpc>
                  <a:spcPts val="3359"/>
                </a:lnSpc>
              </a:pPr>
              <a:r>
                <a:rPr lang="en-US" sz="2799">
                  <a:solidFill>
                    <a:srgbClr val="131313"/>
                  </a:solidFill>
                  <a:latin typeface="Arimo"/>
                  <a:ea typeface="Arimo"/>
                  <a:cs typeface="Arimo"/>
                  <a:sym typeface="Arimo"/>
                </a:rPr>
                <a:t>Leverages the Federal Credit Reporting Act</a:t>
              </a:r>
            </a:p>
          </p:txBody>
        </p:sp>
      </p:grpSp>
      <p:grpSp>
        <p:nvGrpSpPr>
          <p:cNvPr id="103" name="Group 103"/>
          <p:cNvGrpSpPr/>
          <p:nvPr/>
        </p:nvGrpSpPr>
        <p:grpSpPr>
          <a:xfrm rot="-143340">
            <a:off x="3704043" y="7042497"/>
            <a:ext cx="5052193" cy="1870028"/>
            <a:chOff x="0" y="0"/>
            <a:chExt cx="6736258" cy="2493371"/>
          </a:xfrm>
        </p:grpSpPr>
        <p:sp>
          <p:nvSpPr>
            <p:cNvPr id="104" name="Freeform 104"/>
            <p:cNvSpPr/>
            <p:nvPr/>
          </p:nvSpPr>
          <p:spPr>
            <a:xfrm>
              <a:off x="0" y="0"/>
              <a:ext cx="6736256" cy="2493376"/>
            </a:xfrm>
            <a:custGeom>
              <a:avLst/>
              <a:gdLst/>
              <a:ahLst/>
              <a:cxnLst/>
              <a:rect l="l" t="t" r="r" b="b"/>
              <a:pathLst>
                <a:path w="6736256" h="2493376">
                  <a:moveTo>
                    <a:pt x="0" y="0"/>
                  </a:moveTo>
                  <a:lnTo>
                    <a:pt x="6736256" y="0"/>
                  </a:lnTo>
                  <a:lnTo>
                    <a:pt x="6736256" y="2493376"/>
                  </a:lnTo>
                  <a:lnTo>
                    <a:pt x="0" y="2493376"/>
                  </a:lnTo>
                  <a:close/>
                </a:path>
              </a:pathLst>
            </a:custGeom>
            <a:blipFill>
              <a:blip r:embed="rId6">
                <a:alphaModFix amt="0"/>
              </a:blip>
              <a:stretch>
                <a:fillRect t="-2642" b="-2641"/>
              </a:stretch>
            </a:blipFill>
          </p:spPr>
          <p:txBody>
            <a:bodyPr/>
            <a:lstStyle/>
            <a:p>
              <a:endParaRPr lang="en-US"/>
            </a:p>
          </p:txBody>
        </p:sp>
        <p:sp>
          <p:nvSpPr>
            <p:cNvPr id="105" name="TextBox 105"/>
            <p:cNvSpPr txBox="1"/>
            <p:nvPr/>
          </p:nvSpPr>
          <p:spPr>
            <a:xfrm>
              <a:off x="0" y="-19050"/>
              <a:ext cx="6736258" cy="2512421"/>
            </a:xfrm>
            <a:prstGeom prst="rect">
              <a:avLst/>
            </a:prstGeom>
          </p:spPr>
          <p:txBody>
            <a:bodyPr lIns="0" tIns="0" rIns="0" bIns="0" rtlCol="0" anchor="ctr"/>
            <a:lstStyle/>
            <a:p>
              <a:pPr algn="ctr">
                <a:lnSpc>
                  <a:spcPts val="3600"/>
                </a:lnSpc>
              </a:pPr>
              <a:r>
                <a:rPr lang="en-US" sz="3000">
                  <a:solidFill>
                    <a:srgbClr val="131313"/>
                  </a:solidFill>
                  <a:latin typeface="Arimo"/>
                  <a:ea typeface="Arimo"/>
                  <a:cs typeface="Arimo"/>
                  <a:sym typeface="Arimo"/>
                </a:rPr>
                <a:t>Existing policy breaches the Fair Housing Act.</a:t>
              </a:r>
            </a:p>
          </p:txBody>
        </p:sp>
      </p:grpSp>
      <p:sp>
        <p:nvSpPr>
          <p:cNvPr id="106" name="Freeform 106"/>
          <p:cNvSpPr/>
          <p:nvPr/>
        </p:nvSpPr>
        <p:spPr>
          <a:xfrm>
            <a:off x="-212848" y="-85647"/>
            <a:ext cx="18541994" cy="2050923"/>
          </a:xfrm>
          <a:custGeom>
            <a:avLst/>
            <a:gdLst/>
            <a:ahLst/>
            <a:cxnLst/>
            <a:rect l="l" t="t" r="r" b="b"/>
            <a:pathLst>
              <a:path w="18541994" h="2050923">
                <a:moveTo>
                  <a:pt x="0" y="0"/>
                </a:moveTo>
                <a:lnTo>
                  <a:pt x="18541993" y="0"/>
                </a:lnTo>
                <a:lnTo>
                  <a:pt x="18541993" y="2050923"/>
                </a:lnTo>
                <a:lnTo>
                  <a:pt x="0" y="20509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7" name="Group 107"/>
          <p:cNvGrpSpPr/>
          <p:nvPr/>
        </p:nvGrpSpPr>
        <p:grpSpPr>
          <a:xfrm>
            <a:off x="16687152" y="183299"/>
            <a:ext cx="1420806" cy="1420806"/>
            <a:chOff x="0" y="0"/>
            <a:chExt cx="947204" cy="947204"/>
          </a:xfrm>
        </p:grpSpPr>
        <p:sp>
          <p:nvSpPr>
            <p:cNvPr id="108" name="Freeform 108"/>
            <p:cNvSpPr/>
            <p:nvPr/>
          </p:nvSpPr>
          <p:spPr>
            <a:xfrm>
              <a:off x="0" y="0"/>
              <a:ext cx="947166" cy="947166"/>
            </a:xfrm>
            <a:custGeom>
              <a:avLst/>
              <a:gdLst/>
              <a:ahLst/>
              <a:cxnLst/>
              <a:rect l="l" t="t" r="r" b="b"/>
              <a:pathLst>
                <a:path w="947166" h="947166">
                  <a:moveTo>
                    <a:pt x="0" y="0"/>
                  </a:moveTo>
                  <a:lnTo>
                    <a:pt x="947166" y="0"/>
                  </a:lnTo>
                  <a:lnTo>
                    <a:pt x="947166" y="947166"/>
                  </a:lnTo>
                  <a:lnTo>
                    <a:pt x="0" y="947166"/>
                  </a:lnTo>
                  <a:lnTo>
                    <a:pt x="0" y="0"/>
                  </a:lnTo>
                  <a:close/>
                </a:path>
              </a:pathLst>
            </a:custGeom>
            <a:blipFill>
              <a:blip r:embed="rId8"/>
              <a:stretch>
                <a:fillRect r="-4" b="-4"/>
              </a:stretch>
            </a:blipFill>
          </p:spPr>
          <p:txBody>
            <a:bodyPr/>
            <a:lstStyle/>
            <a:p>
              <a:endParaRPr lang="en-US"/>
            </a:p>
          </p:txBody>
        </p:sp>
      </p:grpSp>
      <p:sp>
        <p:nvSpPr>
          <p:cNvPr id="109" name="TextBox 109"/>
          <p:cNvSpPr txBox="1"/>
          <p:nvPr/>
        </p:nvSpPr>
        <p:spPr>
          <a:xfrm>
            <a:off x="794842" y="359569"/>
            <a:ext cx="13084820" cy="1056260"/>
          </a:xfrm>
          <a:prstGeom prst="rect">
            <a:avLst/>
          </a:prstGeom>
        </p:spPr>
        <p:txBody>
          <a:bodyPr lIns="0" tIns="0" rIns="0" bIns="0" rtlCol="0" anchor="t">
            <a:spAutoFit/>
          </a:bodyPr>
          <a:lstStyle/>
          <a:p>
            <a:pPr algn="l">
              <a:lnSpc>
                <a:spcPts val="8455"/>
              </a:lnSpc>
            </a:pPr>
            <a:r>
              <a:rPr lang="en-US" sz="6039" b="1">
                <a:solidFill>
                  <a:srgbClr val="FFFFFF"/>
                </a:solidFill>
                <a:latin typeface="Arimo Bold"/>
                <a:ea typeface="Arimo Bold"/>
                <a:cs typeface="Arimo Bold"/>
                <a:sym typeface="Arimo Bold"/>
              </a:rPr>
              <a:t>Roadmap for Screening Protections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623392" y="2304955"/>
            <a:ext cx="8084401" cy="6832797"/>
          </a:xfrm>
          <a:custGeom>
            <a:avLst/>
            <a:gdLst/>
            <a:ahLst/>
            <a:cxnLst/>
            <a:rect l="l" t="t" r="r" b="b"/>
            <a:pathLst>
              <a:path w="8084401" h="6832797">
                <a:moveTo>
                  <a:pt x="0" y="0"/>
                </a:moveTo>
                <a:lnTo>
                  <a:pt x="8084401" y="0"/>
                </a:lnTo>
                <a:lnTo>
                  <a:pt x="8084401" y="6832797"/>
                </a:lnTo>
                <a:lnTo>
                  <a:pt x="0" y="68327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27006" y="-127006"/>
            <a:ext cx="18541994" cy="2050923"/>
          </a:xfrm>
          <a:custGeom>
            <a:avLst/>
            <a:gdLst/>
            <a:ahLst/>
            <a:cxnLst/>
            <a:rect l="l" t="t" r="r" b="b"/>
            <a:pathLst>
              <a:path w="18541994" h="2050923">
                <a:moveTo>
                  <a:pt x="0" y="0"/>
                </a:moveTo>
                <a:lnTo>
                  <a:pt x="18541993" y="0"/>
                </a:lnTo>
                <a:lnTo>
                  <a:pt x="18541993" y="2050923"/>
                </a:lnTo>
                <a:lnTo>
                  <a:pt x="0" y="20509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16687152" y="183299"/>
            <a:ext cx="1420806" cy="1420806"/>
            <a:chOff x="0" y="0"/>
            <a:chExt cx="947204" cy="947204"/>
          </a:xfrm>
        </p:grpSpPr>
        <p:sp>
          <p:nvSpPr>
            <p:cNvPr id="5" name="Freeform 5"/>
            <p:cNvSpPr/>
            <p:nvPr/>
          </p:nvSpPr>
          <p:spPr>
            <a:xfrm>
              <a:off x="0" y="0"/>
              <a:ext cx="947166" cy="947166"/>
            </a:xfrm>
            <a:custGeom>
              <a:avLst/>
              <a:gdLst/>
              <a:ahLst/>
              <a:cxnLst/>
              <a:rect l="l" t="t" r="r" b="b"/>
              <a:pathLst>
                <a:path w="947166" h="947166">
                  <a:moveTo>
                    <a:pt x="0" y="0"/>
                  </a:moveTo>
                  <a:lnTo>
                    <a:pt x="947166" y="0"/>
                  </a:lnTo>
                  <a:lnTo>
                    <a:pt x="947166" y="947166"/>
                  </a:lnTo>
                  <a:lnTo>
                    <a:pt x="0" y="947166"/>
                  </a:lnTo>
                  <a:lnTo>
                    <a:pt x="0" y="0"/>
                  </a:lnTo>
                  <a:close/>
                </a:path>
              </a:pathLst>
            </a:custGeom>
            <a:blipFill>
              <a:blip r:embed="rId4"/>
              <a:stretch>
                <a:fillRect r="-4" b="-4"/>
              </a:stretch>
            </a:blipFill>
          </p:spPr>
          <p:txBody>
            <a:bodyPr/>
            <a:lstStyle/>
            <a:p>
              <a:endParaRPr lang="en-US"/>
            </a:p>
          </p:txBody>
        </p:sp>
      </p:grpSp>
      <p:sp>
        <p:nvSpPr>
          <p:cNvPr id="6" name="Freeform 6"/>
          <p:cNvSpPr/>
          <p:nvPr/>
        </p:nvSpPr>
        <p:spPr>
          <a:xfrm>
            <a:off x="8823008" y="2092204"/>
            <a:ext cx="9160192" cy="7383551"/>
          </a:xfrm>
          <a:custGeom>
            <a:avLst/>
            <a:gdLst/>
            <a:ahLst/>
            <a:cxnLst/>
            <a:rect l="l" t="t" r="r" b="b"/>
            <a:pathLst>
              <a:path w="9160192" h="7383551">
                <a:moveTo>
                  <a:pt x="0" y="0"/>
                </a:moveTo>
                <a:lnTo>
                  <a:pt x="9160192" y="0"/>
                </a:lnTo>
                <a:lnTo>
                  <a:pt x="9160192" y="7383552"/>
                </a:lnTo>
                <a:lnTo>
                  <a:pt x="0" y="73835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8823008" y="2092204"/>
            <a:ext cx="9160193" cy="7383551"/>
            <a:chOff x="0" y="0"/>
            <a:chExt cx="6106795" cy="4922368"/>
          </a:xfrm>
        </p:grpSpPr>
        <p:sp>
          <p:nvSpPr>
            <p:cNvPr id="8" name="Freeform 8"/>
            <p:cNvSpPr/>
            <p:nvPr/>
          </p:nvSpPr>
          <p:spPr>
            <a:xfrm>
              <a:off x="0" y="0"/>
              <a:ext cx="6106795" cy="4922393"/>
            </a:xfrm>
            <a:custGeom>
              <a:avLst/>
              <a:gdLst/>
              <a:ahLst/>
              <a:cxnLst/>
              <a:rect l="l" t="t" r="r" b="b"/>
              <a:pathLst>
                <a:path w="6106795" h="4922393">
                  <a:moveTo>
                    <a:pt x="0" y="0"/>
                  </a:moveTo>
                  <a:lnTo>
                    <a:pt x="6106795" y="0"/>
                  </a:lnTo>
                  <a:lnTo>
                    <a:pt x="6106795" y="4922393"/>
                  </a:lnTo>
                  <a:lnTo>
                    <a:pt x="0" y="4922393"/>
                  </a:lnTo>
                  <a:lnTo>
                    <a:pt x="0" y="0"/>
                  </a:lnTo>
                  <a:close/>
                </a:path>
              </a:pathLst>
            </a:custGeom>
            <a:blipFill>
              <a:blip r:embed="rId6"/>
              <a:stretch>
                <a:fillRect/>
              </a:stretch>
            </a:blipFill>
          </p:spPr>
          <p:txBody>
            <a:bodyPr/>
            <a:lstStyle/>
            <a:p>
              <a:endParaRPr lang="en-US"/>
            </a:p>
          </p:txBody>
        </p:sp>
      </p:grpSp>
      <p:sp>
        <p:nvSpPr>
          <p:cNvPr id="9" name="TextBox 9"/>
          <p:cNvSpPr txBox="1"/>
          <p:nvPr/>
        </p:nvSpPr>
        <p:spPr>
          <a:xfrm>
            <a:off x="794842" y="2386508"/>
            <a:ext cx="5561800" cy="581044"/>
          </a:xfrm>
          <a:prstGeom prst="rect">
            <a:avLst/>
          </a:prstGeom>
        </p:spPr>
        <p:txBody>
          <a:bodyPr lIns="0" tIns="0" rIns="0" bIns="0" rtlCol="0" anchor="t">
            <a:spAutoFit/>
          </a:bodyPr>
          <a:lstStyle/>
          <a:p>
            <a:pPr algn="l">
              <a:lnSpc>
                <a:spcPts val="4661"/>
              </a:lnSpc>
            </a:pPr>
            <a:r>
              <a:rPr lang="en-US" sz="3329">
                <a:solidFill>
                  <a:srgbClr val="000000"/>
                </a:solidFill>
                <a:latin typeface="Public Sans"/>
                <a:ea typeface="Public Sans"/>
                <a:cs typeface="Public Sans"/>
                <a:sym typeface="Public Sans"/>
              </a:rPr>
              <a:t>Federal challenges are </a:t>
            </a:r>
            <a:r>
              <a:rPr lang="en-US" sz="3329" b="1">
                <a:solidFill>
                  <a:srgbClr val="000000"/>
                </a:solidFill>
                <a:latin typeface="Public Sans Bold"/>
                <a:ea typeface="Public Sans Bold"/>
                <a:cs typeface="Public Sans Bold"/>
                <a:sym typeface="Public Sans Bold"/>
              </a:rPr>
              <a:t>real</a:t>
            </a:r>
            <a:r>
              <a:rPr lang="en-US" sz="3329">
                <a:solidFill>
                  <a:srgbClr val="000000"/>
                </a:solidFill>
                <a:latin typeface="Public Sans"/>
                <a:ea typeface="Public Sans"/>
                <a:cs typeface="Public Sans"/>
                <a:sym typeface="Public Sans"/>
              </a:rPr>
              <a:t>.</a:t>
            </a:r>
          </a:p>
        </p:txBody>
      </p:sp>
      <p:sp>
        <p:nvSpPr>
          <p:cNvPr id="10" name="TextBox 10"/>
          <p:cNvSpPr txBox="1"/>
          <p:nvPr/>
        </p:nvSpPr>
        <p:spPr>
          <a:xfrm>
            <a:off x="996753" y="3309957"/>
            <a:ext cx="260547" cy="971321"/>
          </a:xfrm>
          <a:prstGeom prst="rect">
            <a:avLst/>
          </a:prstGeom>
        </p:spPr>
        <p:txBody>
          <a:bodyPr lIns="0" tIns="0" rIns="0" bIns="0" rtlCol="0" anchor="t">
            <a:spAutoFit/>
          </a:bodyPr>
          <a:lstStyle/>
          <a:p>
            <a:pPr algn="just">
              <a:lnSpc>
                <a:spcPts val="3796"/>
              </a:lnSpc>
            </a:pPr>
            <a:r>
              <a:rPr lang="en-US" sz="3329">
                <a:solidFill>
                  <a:srgbClr val="000000"/>
                </a:solidFill>
                <a:latin typeface="Arial"/>
                <a:ea typeface="Arial"/>
                <a:cs typeface="Arial"/>
                <a:sym typeface="Arial"/>
              </a:rPr>
              <a:t>● ●</a:t>
            </a:r>
          </a:p>
        </p:txBody>
      </p:sp>
      <p:sp>
        <p:nvSpPr>
          <p:cNvPr id="11" name="TextBox 11"/>
          <p:cNvSpPr txBox="1"/>
          <p:nvPr/>
        </p:nvSpPr>
        <p:spPr>
          <a:xfrm>
            <a:off x="1709242" y="3259150"/>
            <a:ext cx="7068884" cy="977436"/>
          </a:xfrm>
          <a:prstGeom prst="rect">
            <a:avLst/>
          </a:prstGeom>
        </p:spPr>
        <p:txBody>
          <a:bodyPr lIns="0" tIns="0" rIns="0" bIns="0" rtlCol="0" anchor="t">
            <a:spAutoFit/>
          </a:bodyPr>
          <a:lstStyle/>
          <a:p>
            <a:pPr algn="l">
              <a:lnSpc>
                <a:spcPts val="3796"/>
              </a:lnSpc>
            </a:pPr>
            <a:r>
              <a:rPr lang="en-US" sz="3329">
                <a:solidFill>
                  <a:srgbClr val="000000"/>
                </a:solidFill>
                <a:latin typeface="Public Sans"/>
                <a:ea typeface="Public Sans"/>
                <a:cs typeface="Public Sans"/>
                <a:sym typeface="Public Sans"/>
              </a:rPr>
              <a:t>Weakened legal protections Attacks on disparate impact theory </a:t>
            </a:r>
          </a:p>
        </p:txBody>
      </p:sp>
      <p:sp>
        <p:nvSpPr>
          <p:cNvPr id="12" name="TextBox 12"/>
          <p:cNvSpPr txBox="1"/>
          <p:nvPr/>
        </p:nvSpPr>
        <p:spPr>
          <a:xfrm>
            <a:off x="794842" y="4528185"/>
            <a:ext cx="7420375" cy="1459554"/>
          </a:xfrm>
          <a:prstGeom prst="rect">
            <a:avLst/>
          </a:prstGeom>
        </p:spPr>
        <p:txBody>
          <a:bodyPr lIns="0" tIns="0" rIns="0" bIns="0" rtlCol="0" anchor="t">
            <a:spAutoFit/>
          </a:bodyPr>
          <a:lstStyle/>
          <a:p>
            <a:pPr algn="l">
              <a:lnSpc>
                <a:spcPts val="3796"/>
              </a:lnSpc>
            </a:pPr>
            <a:r>
              <a:rPr lang="en-US" sz="3329">
                <a:solidFill>
                  <a:srgbClr val="000000"/>
                </a:solidFill>
                <a:latin typeface="Public Sans"/>
                <a:ea typeface="Public Sans"/>
                <a:cs typeface="Public Sans"/>
                <a:sym typeface="Public Sans"/>
              </a:rPr>
              <a:t>But </a:t>
            </a:r>
            <a:r>
              <a:rPr lang="en-US" sz="3329" b="1">
                <a:solidFill>
                  <a:srgbClr val="000000"/>
                </a:solidFill>
                <a:latin typeface="Public Sans Bold"/>
                <a:ea typeface="Public Sans Bold"/>
                <a:cs typeface="Public Sans Bold"/>
                <a:sym typeface="Public Sans Bold"/>
              </a:rPr>
              <a:t>states and localities are leading the way in tenant screening protections: </a:t>
            </a:r>
          </a:p>
        </p:txBody>
      </p:sp>
      <p:sp>
        <p:nvSpPr>
          <p:cNvPr id="13" name="TextBox 13"/>
          <p:cNvSpPr txBox="1"/>
          <p:nvPr/>
        </p:nvSpPr>
        <p:spPr>
          <a:xfrm>
            <a:off x="1025157" y="6316485"/>
            <a:ext cx="231591" cy="1300410"/>
          </a:xfrm>
          <a:prstGeom prst="rect">
            <a:avLst/>
          </a:prstGeom>
        </p:spPr>
        <p:txBody>
          <a:bodyPr lIns="0" tIns="0" rIns="0" bIns="0" rtlCol="0" anchor="t">
            <a:spAutoFit/>
          </a:bodyPr>
          <a:lstStyle/>
          <a:p>
            <a:pPr algn="just">
              <a:lnSpc>
                <a:spcPts val="3374"/>
              </a:lnSpc>
            </a:pPr>
            <a:r>
              <a:rPr lang="en-US" sz="2960">
                <a:solidFill>
                  <a:srgbClr val="000000"/>
                </a:solidFill>
                <a:latin typeface="Arial"/>
                <a:ea typeface="Arial"/>
                <a:cs typeface="Arial"/>
                <a:sym typeface="Arial"/>
              </a:rPr>
              <a:t>● ● ●</a:t>
            </a:r>
          </a:p>
        </p:txBody>
      </p:sp>
      <p:sp>
        <p:nvSpPr>
          <p:cNvPr id="14" name="TextBox 14"/>
          <p:cNvSpPr txBox="1"/>
          <p:nvPr/>
        </p:nvSpPr>
        <p:spPr>
          <a:xfrm>
            <a:off x="1709242" y="6280861"/>
            <a:ext cx="5780037" cy="2153431"/>
          </a:xfrm>
          <a:prstGeom prst="rect">
            <a:avLst/>
          </a:prstGeom>
        </p:spPr>
        <p:txBody>
          <a:bodyPr lIns="0" tIns="0" rIns="0" bIns="0" rtlCol="0" anchor="t">
            <a:spAutoFit/>
          </a:bodyPr>
          <a:lstStyle/>
          <a:p>
            <a:pPr algn="l">
              <a:lnSpc>
                <a:spcPts val="3374"/>
              </a:lnSpc>
            </a:pPr>
            <a:r>
              <a:rPr lang="en-US" sz="2960" b="1">
                <a:solidFill>
                  <a:srgbClr val="000000"/>
                </a:solidFill>
                <a:latin typeface="Public Sans Bold"/>
                <a:ea typeface="Public Sans Bold"/>
                <a:cs typeface="Public Sans Bold"/>
                <a:sym typeface="Public Sans Bold"/>
              </a:rPr>
              <a:t>12</a:t>
            </a:r>
            <a:r>
              <a:rPr lang="en-US" sz="2960">
                <a:solidFill>
                  <a:srgbClr val="000000"/>
                </a:solidFill>
                <a:latin typeface="Public Sans"/>
                <a:ea typeface="Public Sans"/>
                <a:cs typeface="Public Sans"/>
                <a:sym typeface="Public Sans"/>
              </a:rPr>
              <a:t> jurisdictions from 2020-2022 </a:t>
            </a:r>
            <a:r>
              <a:rPr lang="en-US" sz="2960" b="1">
                <a:solidFill>
                  <a:srgbClr val="000000"/>
                </a:solidFill>
                <a:latin typeface="Public Sans Bold"/>
                <a:ea typeface="Public Sans Bold"/>
                <a:cs typeface="Public Sans Bold"/>
                <a:sym typeface="Public Sans Bold"/>
              </a:rPr>
              <a:t>7</a:t>
            </a:r>
            <a:r>
              <a:rPr lang="en-US" sz="2960">
                <a:solidFill>
                  <a:srgbClr val="000000"/>
                </a:solidFill>
                <a:latin typeface="Public Sans"/>
                <a:ea typeface="Public Sans"/>
                <a:cs typeface="Public Sans"/>
                <a:sym typeface="Public Sans"/>
              </a:rPr>
              <a:t> jurisdictions from 2023-today </a:t>
            </a:r>
            <a:r>
              <a:rPr lang="en-US" sz="2960" b="1">
                <a:solidFill>
                  <a:srgbClr val="000000"/>
                </a:solidFill>
                <a:latin typeface="Public Sans Bold"/>
                <a:ea typeface="Public Sans Bold"/>
                <a:cs typeface="Public Sans Bold"/>
                <a:sym typeface="Public Sans Bold"/>
              </a:rPr>
              <a:t>10+</a:t>
            </a:r>
            <a:r>
              <a:rPr lang="en-US" sz="2960">
                <a:solidFill>
                  <a:srgbClr val="000000"/>
                </a:solidFill>
                <a:latin typeface="Public Sans"/>
                <a:ea typeface="Public Sans"/>
                <a:cs typeface="Public Sans"/>
                <a:sym typeface="Public Sans"/>
              </a:rPr>
              <a:t> who currently have or had campaigns for tenant screening protections. </a:t>
            </a:r>
          </a:p>
        </p:txBody>
      </p:sp>
      <p:sp>
        <p:nvSpPr>
          <p:cNvPr id="15" name="TextBox 15"/>
          <p:cNvSpPr txBox="1"/>
          <p:nvPr/>
        </p:nvSpPr>
        <p:spPr>
          <a:xfrm>
            <a:off x="794842" y="378619"/>
            <a:ext cx="12917091" cy="1037209"/>
          </a:xfrm>
          <a:prstGeom prst="rect">
            <a:avLst/>
          </a:prstGeom>
        </p:spPr>
        <p:txBody>
          <a:bodyPr lIns="0" tIns="0" rIns="0" bIns="0" rtlCol="0" anchor="t">
            <a:spAutoFit/>
          </a:bodyPr>
          <a:lstStyle/>
          <a:p>
            <a:pPr algn="l">
              <a:lnSpc>
                <a:spcPts val="8455"/>
              </a:lnSpc>
            </a:pPr>
            <a:r>
              <a:rPr lang="en-US" sz="6039" b="1">
                <a:solidFill>
                  <a:srgbClr val="FFFFFF"/>
                </a:solidFill>
                <a:latin typeface="Public Sans Semi-Bold"/>
                <a:ea typeface="Public Sans Semi-Bold"/>
                <a:cs typeface="Public Sans Semi-Bold"/>
                <a:sym typeface="Public Sans Semi-Bold"/>
              </a:rPr>
              <a:t>Roadmap for Screening Protections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pSp>
        <p:nvGrpSpPr>
          <p:cNvPr id="2" name="Group 2"/>
          <p:cNvGrpSpPr/>
          <p:nvPr/>
        </p:nvGrpSpPr>
        <p:grpSpPr>
          <a:xfrm>
            <a:off x="-825587" y="9732466"/>
            <a:ext cx="14728666" cy="1781674"/>
            <a:chOff x="0" y="0"/>
            <a:chExt cx="5134176" cy="621063"/>
          </a:xfrm>
        </p:grpSpPr>
        <p:sp>
          <p:nvSpPr>
            <p:cNvPr id="3" name="Freeform 3"/>
            <p:cNvSpPr/>
            <p:nvPr/>
          </p:nvSpPr>
          <p:spPr>
            <a:xfrm>
              <a:off x="0" y="0"/>
              <a:ext cx="5134176" cy="621063"/>
            </a:xfrm>
            <a:custGeom>
              <a:avLst/>
              <a:gdLst/>
              <a:ahLst/>
              <a:cxnLst/>
              <a:rect l="l" t="t" r="r" b="b"/>
              <a:pathLst>
                <a:path w="5134176" h="621063">
                  <a:moveTo>
                    <a:pt x="0" y="0"/>
                  </a:moveTo>
                  <a:lnTo>
                    <a:pt x="5134176" y="0"/>
                  </a:lnTo>
                  <a:lnTo>
                    <a:pt x="5134176" y="621063"/>
                  </a:lnTo>
                  <a:lnTo>
                    <a:pt x="0" y="621063"/>
                  </a:lnTo>
                  <a:close/>
                </a:path>
              </a:pathLst>
            </a:custGeom>
            <a:solidFill>
              <a:srgbClr val="066133"/>
            </a:solidFill>
          </p:spPr>
          <p:txBody>
            <a:bodyPr/>
            <a:lstStyle/>
            <a:p>
              <a:endParaRPr lang="en-US"/>
            </a:p>
          </p:txBody>
        </p:sp>
        <p:sp>
          <p:nvSpPr>
            <p:cNvPr id="4" name="TextBox 4"/>
            <p:cNvSpPr txBox="1"/>
            <p:nvPr/>
          </p:nvSpPr>
          <p:spPr>
            <a:xfrm>
              <a:off x="0" y="-38100"/>
              <a:ext cx="5134176" cy="659163"/>
            </a:xfrm>
            <a:prstGeom prst="rect">
              <a:avLst/>
            </a:prstGeom>
          </p:spPr>
          <p:txBody>
            <a:bodyPr lIns="50800" tIns="50800" rIns="50800" bIns="50800" rtlCol="0" anchor="ctr"/>
            <a:lstStyle/>
            <a:p>
              <a:pPr algn="ctr">
                <a:lnSpc>
                  <a:spcPts val="2520"/>
                </a:lnSpc>
              </a:pPr>
              <a:endParaRPr/>
            </a:p>
          </p:txBody>
        </p:sp>
      </p:grpSp>
      <p:grpSp>
        <p:nvGrpSpPr>
          <p:cNvPr id="5" name="Group 5"/>
          <p:cNvGrpSpPr/>
          <p:nvPr/>
        </p:nvGrpSpPr>
        <p:grpSpPr>
          <a:xfrm>
            <a:off x="9706812" y="9757727"/>
            <a:ext cx="11342486" cy="1426353"/>
            <a:chOff x="0" y="0"/>
            <a:chExt cx="3787668" cy="476311"/>
          </a:xfrm>
        </p:grpSpPr>
        <p:sp>
          <p:nvSpPr>
            <p:cNvPr id="6" name="Freeform 6"/>
            <p:cNvSpPr/>
            <p:nvPr/>
          </p:nvSpPr>
          <p:spPr>
            <a:xfrm>
              <a:off x="0" y="0"/>
              <a:ext cx="3787668" cy="476311"/>
            </a:xfrm>
            <a:custGeom>
              <a:avLst/>
              <a:gdLst/>
              <a:ahLst/>
              <a:cxnLst/>
              <a:rect l="l" t="t" r="r" b="b"/>
              <a:pathLst>
                <a:path w="3787668" h="476311">
                  <a:moveTo>
                    <a:pt x="68256" y="0"/>
                  </a:moveTo>
                  <a:lnTo>
                    <a:pt x="3719412" y="0"/>
                  </a:lnTo>
                  <a:cubicBezTo>
                    <a:pt x="3737515" y="0"/>
                    <a:pt x="3754876" y="7191"/>
                    <a:pt x="3767676" y="19992"/>
                  </a:cubicBezTo>
                  <a:cubicBezTo>
                    <a:pt x="3780477" y="32792"/>
                    <a:pt x="3787668" y="50153"/>
                    <a:pt x="3787668" y="68256"/>
                  </a:cubicBezTo>
                  <a:lnTo>
                    <a:pt x="3787668" y="408055"/>
                  </a:lnTo>
                  <a:cubicBezTo>
                    <a:pt x="3787668" y="426158"/>
                    <a:pt x="3780477" y="443519"/>
                    <a:pt x="3767676" y="456319"/>
                  </a:cubicBezTo>
                  <a:cubicBezTo>
                    <a:pt x="3754876" y="469120"/>
                    <a:pt x="3737515" y="476311"/>
                    <a:pt x="3719412" y="476311"/>
                  </a:cubicBezTo>
                  <a:lnTo>
                    <a:pt x="68256" y="476311"/>
                  </a:lnTo>
                  <a:cubicBezTo>
                    <a:pt x="30559" y="476311"/>
                    <a:pt x="0" y="445752"/>
                    <a:pt x="0" y="408055"/>
                  </a:cubicBezTo>
                  <a:lnTo>
                    <a:pt x="0" y="68256"/>
                  </a:lnTo>
                  <a:cubicBezTo>
                    <a:pt x="0" y="50153"/>
                    <a:pt x="7191" y="32792"/>
                    <a:pt x="19992" y="19992"/>
                  </a:cubicBezTo>
                  <a:cubicBezTo>
                    <a:pt x="32792" y="7191"/>
                    <a:pt x="50153" y="0"/>
                    <a:pt x="68256" y="0"/>
                  </a:cubicBezTo>
                  <a:close/>
                </a:path>
              </a:pathLst>
            </a:custGeom>
            <a:solidFill>
              <a:srgbClr val="65C299"/>
            </a:solidFill>
          </p:spPr>
          <p:txBody>
            <a:bodyPr/>
            <a:lstStyle/>
            <a:p>
              <a:endParaRPr lang="en-US"/>
            </a:p>
          </p:txBody>
        </p:sp>
        <p:sp>
          <p:nvSpPr>
            <p:cNvPr id="7" name="TextBox 7"/>
            <p:cNvSpPr txBox="1"/>
            <p:nvPr/>
          </p:nvSpPr>
          <p:spPr>
            <a:xfrm>
              <a:off x="0" y="-38100"/>
              <a:ext cx="3787668" cy="514411"/>
            </a:xfrm>
            <a:prstGeom prst="rect">
              <a:avLst/>
            </a:prstGeom>
          </p:spPr>
          <p:txBody>
            <a:bodyPr lIns="50800" tIns="50800" rIns="50800" bIns="50800" rtlCol="0" anchor="ctr"/>
            <a:lstStyle/>
            <a:p>
              <a:pPr algn="ctr">
                <a:lnSpc>
                  <a:spcPts val="2520"/>
                </a:lnSpc>
              </a:pPr>
              <a:endParaRPr/>
            </a:p>
          </p:txBody>
        </p:sp>
      </p:grpSp>
      <p:grpSp>
        <p:nvGrpSpPr>
          <p:cNvPr id="8" name="Group 8"/>
          <p:cNvGrpSpPr/>
          <p:nvPr/>
        </p:nvGrpSpPr>
        <p:grpSpPr>
          <a:xfrm>
            <a:off x="4662789" y="3111196"/>
            <a:ext cx="12596511" cy="5885321"/>
            <a:chOff x="0" y="0"/>
            <a:chExt cx="4390941" cy="2051528"/>
          </a:xfrm>
        </p:grpSpPr>
        <p:sp>
          <p:nvSpPr>
            <p:cNvPr id="9" name="Freeform 9"/>
            <p:cNvSpPr/>
            <p:nvPr/>
          </p:nvSpPr>
          <p:spPr>
            <a:xfrm>
              <a:off x="0" y="0"/>
              <a:ext cx="4390941" cy="2051528"/>
            </a:xfrm>
            <a:custGeom>
              <a:avLst/>
              <a:gdLst/>
              <a:ahLst/>
              <a:cxnLst/>
              <a:rect l="l" t="t" r="r" b="b"/>
              <a:pathLst>
                <a:path w="4390941" h="2051528">
                  <a:moveTo>
                    <a:pt x="30730" y="0"/>
                  </a:moveTo>
                  <a:lnTo>
                    <a:pt x="4360211" y="0"/>
                  </a:lnTo>
                  <a:cubicBezTo>
                    <a:pt x="4368361" y="0"/>
                    <a:pt x="4376177" y="3238"/>
                    <a:pt x="4381940" y="9001"/>
                  </a:cubicBezTo>
                  <a:cubicBezTo>
                    <a:pt x="4387703" y="14764"/>
                    <a:pt x="4390941" y="22580"/>
                    <a:pt x="4390941" y="30730"/>
                  </a:cubicBezTo>
                  <a:lnTo>
                    <a:pt x="4390941" y="2020798"/>
                  </a:lnTo>
                  <a:cubicBezTo>
                    <a:pt x="4390941" y="2037770"/>
                    <a:pt x="4377182" y="2051528"/>
                    <a:pt x="4360211" y="2051528"/>
                  </a:cubicBezTo>
                  <a:lnTo>
                    <a:pt x="30730" y="2051528"/>
                  </a:lnTo>
                  <a:cubicBezTo>
                    <a:pt x="22580" y="2051528"/>
                    <a:pt x="14764" y="2048290"/>
                    <a:pt x="9001" y="2042527"/>
                  </a:cubicBezTo>
                  <a:cubicBezTo>
                    <a:pt x="3238" y="2036764"/>
                    <a:pt x="0" y="2028948"/>
                    <a:pt x="0" y="2020798"/>
                  </a:cubicBezTo>
                  <a:lnTo>
                    <a:pt x="0" y="30730"/>
                  </a:lnTo>
                  <a:cubicBezTo>
                    <a:pt x="0" y="13758"/>
                    <a:pt x="13758" y="0"/>
                    <a:pt x="30730" y="0"/>
                  </a:cubicBezTo>
                  <a:close/>
                </a:path>
              </a:pathLst>
            </a:custGeom>
            <a:solidFill>
              <a:srgbClr val="F7E856"/>
            </a:solidFill>
          </p:spPr>
          <p:txBody>
            <a:bodyPr/>
            <a:lstStyle/>
            <a:p>
              <a:endParaRPr lang="en-US"/>
            </a:p>
          </p:txBody>
        </p:sp>
        <p:sp>
          <p:nvSpPr>
            <p:cNvPr id="10" name="TextBox 10"/>
            <p:cNvSpPr txBox="1"/>
            <p:nvPr/>
          </p:nvSpPr>
          <p:spPr>
            <a:xfrm>
              <a:off x="0" y="-38100"/>
              <a:ext cx="4390941" cy="2089628"/>
            </a:xfrm>
            <a:prstGeom prst="rect">
              <a:avLst/>
            </a:prstGeom>
          </p:spPr>
          <p:txBody>
            <a:bodyPr lIns="50800" tIns="50800" rIns="50800" bIns="50800" rtlCol="0" anchor="ctr"/>
            <a:lstStyle/>
            <a:p>
              <a:pPr algn="ctr">
                <a:lnSpc>
                  <a:spcPts val="2520"/>
                </a:lnSpc>
              </a:pPr>
              <a:endParaRPr/>
            </a:p>
          </p:txBody>
        </p:sp>
      </p:grpSp>
      <p:sp>
        <p:nvSpPr>
          <p:cNvPr id="11" name="TextBox 11"/>
          <p:cNvSpPr txBox="1"/>
          <p:nvPr/>
        </p:nvSpPr>
        <p:spPr>
          <a:xfrm>
            <a:off x="9655003" y="1694511"/>
            <a:ext cx="7604297" cy="1416686"/>
          </a:xfrm>
          <a:prstGeom prst="rect">
            <a:avLst/>
          </a:prstGeom>
        </p:spPr>
        <p:txBody>
          <a:bodyPr lIns="0" tIns="0" rIns="0" bIns="0" rtlCol="0" anchor="t">
            <a:spAutoFit/>
          </a:bodyPr>
          <a:lstStyle/>
          <a:p>
            <a:pPr algn="l">
              <a:lnSpc>
                <a:spcPts val="10400"/>
              </a:lnSpc>
            </a:pPr>
            <a:r>
              <a:rPr lang="en-US" sz="10400" b="1">
                <a:solidFill>
                  <a:srgbClr val="066133"/>
                </a:solidFill>
                <a:latin typeface="Arimo Bold"/>
                <a:ea typeface="Arimo Bold"/>
                <a:cs typeface="Arimo Bold"/>
                <a:sym typeface="Arimo Bold"/>
              </a:rPr>
              <a:t>Agenda</a:t>
            </a:r>
          </a:p>
        </p:txBody>
      </p:sp>
      <p:grpSp>
        <p:nvGrpSpPr>
          <p:cNvPr id="12" name="Group 12"/>
          <p:cNvGrpSpPr/>
          <p:nvPr/>
        </p:nvGrpSpPr>
        <p:grpSpPr>
          <a:xfrm>
            <a:off x="1806298" y="1900873"/>
            <a:ext cx="6604594" cy="6485253"/>
            <a:chOff x="0" y="0"/>
            <a:chExt cx="1023224" cy="1004735"/>
          </a:xfrm>
        </p:grpSpPr>
        <p:sp>
          <p:nvSpPr>
            <p:cNvPr id="13" name="Freeform 13"/>
            <p:cNvSpPr/>
            <p:nvPr/>
          </p:nvSpPr>
          <p:spPr>
            <a:xfrm>
              <a:off x="0" y="0"/>
              <a:ext cx="1023224" cy="1004735"/>
            </a:xfrm>
            <a:custGeom>
              <a:avLst/>
              <a:gdLst/>
              <a:ahLst/>
              <a:cxnLst/>
              <a:rect l="l" t="t" r="r" b="b"/>
              <a:pathLst>
                <a:path w="1023224" h="1004735">
                  <a:moveTo>
                    <a:pt x="80882" y="0"/>
                  </a:moveTo>
                  <a:lnTo>
                    <a:pt x="942342" y="0"/>
                  </a:lnTo>
                  <a:cubicBezTo>
                    <a:pt x="963794" y="0"/>
                    <a:pt x="984366" y="8521"/>
                    <a:pt x="999535" y="23690"/>
                  </a:cubicBezTo>
                  <a:cubicBezTo>
                    <a:pt x="1014703" y="38858"/>
                    <a:pt x="1023224" y="59431"/>
                    <a:pt x="1023224" y="80882"/>
                  </a:cubicBezTo>
                  <a:lnTo>
                    <a:pt x="1023224" y="923853"/>
                  </a:lnTo>
                  <a:cubicBezTo>
                    <a:pt x="1023224" y="968523"/>
                    <a:pt x="987012" y="1004735"/>
                    <a:pt x="942342" y="1004735"/>
                  </a:cubicBezTo>
                  <a:lnTo>
                    <a:pt x="80882" y="1004735"/>
                  </a:lnTo>
                  <a:cubicBezTo>
                    <a:pt x="36212" y="1004735"/>
                    <a:pt x="0" y="968523"/>
                    <a:pt x="0" y="923853"/>
                  </a:cubicBezTo>
                  <a:lnTo>
                    <a:pt x="0" y="80882"/>
                  </a:lnTo>
                  <a:cubicBezTo>
                    <a:pt x="0" y="36212"/>
                    <a:pt x="36212" y="0"/>
                    <a:pt x="80882" y="0"/>
                  </a:cubicBezTo>
                  <a:close/>
                </a:path>
              </a:pathLst>
            </a:custGeom>
            <a:blipFill>
              <a:blip r:embed="rId2"/>
              <a:stretch>
                <a:fillRect l="-39711" r="-39711"/>
              </a:stretch>
            </a:blipFill>
          </p:spPr>
          <p:txBody>
            <a:bodyPr/>
            <a:lstStyle/>
            <a:p>
              <a:endParaRPr lang="en-US"/>
            </a:p>
          </p:txBody>
        </p:sp>
      </p:grpSp>
      <p:sp>
        <p:nvSpPr>
          <p:cNvPr id="14" name="Freeform 14"/>
          <p:cNvSpPr/>
          <p:nvPr/>
        </p:nvSpPr>
        <p:spPr>
          <a:xfrm>
            <a:off x="15378055" y="786103"/>
            <a:ext cx="1303383" cy="746483"/>
          </a:xfrm>
          <a:custGeom>
            <a:avLst/>
            <a:gdLst/>
            <a:ahLst/>
            <a:cxnLst/>
            <a:rect l="l" t="t" r="r" b="b"/>
            <a:pathLst>
              <a:path w="1303383" h="746483">
                <a:moveTo>
                  <a:pt x="0" y="0"/>
                </a:moveTo>
                <a:lnTo>
                  <a:pt x="1303383" y="0"/>
                </a:lnTo>
                <a:lnTo>
                  <a:pt x="1303383" y="746483"/>
                </a:lnTo>
                <a:lnTo>
                  <a:pt x="0" y="746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5" name="Group 15"/>
          <p:cNvGrpSpPr/>
          <p:nvPr/>
        </p:nvGrpSpPr>
        <p:grpSpPr>
          <a:xfrm>
            <a:off x="9859212" y="9910127"/>
            <a:ext cx="11342486" cy="1426353"/>
            <a:chOff x="0" y="0"/>
            <a:chExt cx="3787668" cy="476311"/>
          </a:xfrm>
        </p:grpSpPr>
        <p:sp>
          <p:nvSpPr>
            <p:cNvPr id="16" name="Freeform 16"/>
            <p:cNvSpPr/>
            <p:nvPr/>
          </p:nvSpPr>
          <p:spPr>
            <a:xfrm>
              <a:off x="0" y="0"/>
              <a:ext cx="3787668" cy="476311"/>
            </a:xfrm>
            <a:custGeom>
              <a:avLst/>
              <a:gdLst/>
              <a:ahLst/>
              <a:cxnLst/>
              <a:rect l="l" t="t" r="r" b="b"/>
              <a:pathLst>
                <a:path w="3787668" h="476311">
                  <a:moveTo>
                    <a:pt x="68256" y="0"/>
                  </a:moveTo>
                  <a:lnTo>
                    <a:pt x="3719412" y="0"/>
                  </a:lnTo>
                  <a:cubicBezTo>
                    <a:pt x="3737515" y="0"/>
                    <a:pt x="3754876" y="7191"/>
                    <a:pt x="3767676" y="19992"/>
                  </a:cubicBezTo>
                  <a:cubicBezTo>
                    <a:pt x="3780477" y="32792"/>
                    <a:pt x="3787668" y="50153"/>
                    <a:pt x="3787668" y="68256"/>
                  </a:cubicBezTo>
                  <a:lnTo>
                    <a:pt x="3787668" y="408055"/>
                  </a:lnTo>
                  <a:cubicBezTo>
                    <a:pt x="3787668" y="426158"/>
                    <a:pt x="3780477" y="443519"/>
                    <a:pt x="3767676" y="456319"/>
                  </a:cubicBezTo>
                  <a:cubicBezTo>
                    <a:pt x="3754876" y="469120"/>
                    <a:pt x="3737515" y="476311"/>
                    <a:pt x="3719412" y="476311"/>
                  </a:cubicBezTo>
                  <a:lnTo>
                    <a:pt x="68256" y="476311"/>
                  </a:lnTo>
                  <a:cubicBezTo>
                    <a:pt x="30559" y="476311"/>
                    <a:pt x="0" y="445752"/>
                    <a:pt x="0" y="408055"/>
                  </a:cubicBezTo>
                  <a:lnTo>
                    <a:pt x="0" y="68256"/>
                  </a:lnTo>
                  <a:cubicBezTo>
                    <a:pt x="0" y="50153"/>
                    <a:pt x="7191" y="32792"/>
                    <a:pt x="19992" y="19992"/>
                  </a:cubicBezTo>
                  <a:cubicBezTo>
                    <a:pt x="32792" y="7191"/>
                    <a:pt x="50153" y="0"/>
                    <a:pt x="68256" y="0"/>
                  </a:cubicBezTo>
                  <a:close/>
                </a:path>
              </a:pathLst>
            </a:custGeom>
            <a:solidFill>
              <a:srgbClr val="65C299"/>
            </a:solidFill>
          </p:spPr>
          <p:txBody>
            <a:bodyPr/>
            <a:lstStyle/>
            <a:p>
              <a:endParaRPr lang="en-US"/>
            </a:p>
          </p:txBody>
        </p:sp>
        <p:sp>
          <p:nvSpPr>
            <p:cNvPr id="17" name="TextBox 17"/>
            <p:cNvSpPr txBox="1"/>
            <p:nvPr/>
          </p:nvSpPr>
          <p:spPr>
            <a:xfrm>
              <a:off x="0" y="-38100"/>
              <a:ext cx="3787668" cy="514411"/>
            </a:xfrm>
            <a:prstGeom prst="rect">
              <a:avLst/>
            </a:prstGeom>
          </p:spPr>
          <p:txBody>
            <a:bodyPr lIns="50800" tIns="50800" rIns="50800" bIns="50800" rtlCol="0" anchor="ctr"/>
            <a:lstStyle/>
            <a:p>
              <a:pPr algn="ctr">
                <a:lnSpc>
                  <a:spcPts val="2520"/>
                </a:lnSpc>
              </a:pPr>
              <a:endParaRPr/>
            </a:p>
          </p:txBody>
        </p:sp>
      </p:grpSp>
      <p:sp>
        <p:nvSpPr>
          <p:cNvPr id="18" name="TextBox 18"/>
          <p:cNvSpPr txBox="1"/>
          <p:nvPr/>
        </p:nvSpPr>
        <p:spPr>
          <a:xfrm>
            <a:off x="8750019" y="3831068"/>
            <a:ext cx="8637257" cy="3061318"/>
          </a:xfrm>
          <a:prstGeom prst="rect">
            <a:avLst/>
          </a:prstGeom>
        </p:spPr>
        <p:txBody>
          <a:bodyPr lIns="0" tIns="0" rIns="0" bIns="0" rtlCol="0" anchor="t">
            <a:spAutoFit/>
          </a:bodyPr>
          <a:lstStyle/>
          <a:p>
            <a:pPr marL="534497" lvl="1" indent="-267248" algn="l">
              <a:lnSpc>
                <a:spcPts val="3465"/>
              </a:lnSpc>
              <a:buFont typeface="Arial"/>
              <a:buChar char="•"/>
            </a:pPr>
            <a:r>
              <a:rPr lang="en-US" sz="2475" b="1">
                <a:solidFill>
                  <a:srgbClr val="066133"/>
                </a:solidFill>
                <a:latin typeface="Arimo Bold"/>
                <a:ea typeface="Arimo Bold"/>
                <a:cs typeface="Arimo Bold"/>
                <a:sym typeface="Arimo Bold"/>
              </a:rPr>
              <a:t>About Housing for All TN and the TSP Project Team</a:t>
            </a:r>
          </a:p>
          <a:p>
            <a:pPr algn="l">
              <a:lnSpc>
                <a:spcPts val="3465"/>
              </a:lnSpc>
            </a:pPr>
            <a:endParaRPr lang="en-US" sz="2475" b="1">
              <a:solidFill>
                <a:srgbClr val="066133"/>
              </a:solidFill>
              <a:latin typeface="Arimo Bold"/>
              <a:ea typeface="Arimo Bold"/>
              <a:cs typeface="Arimo Bold"/>
              <a:sym typeface="Arimo Bold"/>
            </a:endParaRPr>
          </a:p>
          <a:p>
            <a:pPr marL="534497" lvl="1" indent="-267248" algn="l">
              <a:lnSpc>
                <a:spcPts val="3465"/>
              </a:lnSpc>
              <a:buFont typeface="Arial"/>
              <a:buChar char="•"/>
            </a:pPr>
            <a:r>
              <a:rPr lang="en-US" sz="2475" b="1">
                <a:solidFill>
                  <a:srgbClr val="066133"/>
                </a:solidFill>
                <a:latin typeface="Arimo Bold"/>
                <a:ea typeface="Arimo Bold"/>
                <a:cs typeface="Arimo Bold"/>
                <a:sym typeface="Arimo Bold"/>
              </a:rPr>
              <a:t>Tenant Screening</a:t>
            </a:r>
          </a:p>
          <a:p>
            <a:pPr algn="l">
              <a:lnSpc>
                <a:spcPts val="3465"/>
              </a:lnSpc>
            </a:pPr>
            <a:endParaRPr lang="en-US" sz="2475" b="1">
              <a:solidFill>
                <a:srgbClr val="066133"/>
              </a:solidFill>
              <a:latin typeface="Arimo Bold"/>
              <a:ea typeface="Arimo Bold"/>
              <a:cs typeface="Arimo Bold"/>
              <a:sym typeface="Arimo Bold"/>
            </a:endParaRPr>
          </a:p>
          <a:p>
            <a:pPr marL="534497" lvl="1" indent="-267248" algn="l">
              <a:lnSpc>
                <a:spcPts val="3465"/>
              </a:lnSpc>
              <a:buFont typeface="Arial"/>
              <a:buChar char="•"/>
            </a:pPr>
            <a:r>
              <a:rPr lang="en-US" sz="2475" b="1">
                <a:solidFill>
                  <a:srgbClr val="066133"/>
                </a:solidFill>
                <a:latin typeface="Arimo Bold"/>
                <a:ea typeface="Arimo Bold"/>
                <a:cs typeface="Arimo Bold"/>
                <a:sym typeface="Arimo Bold"/>
              </a:rPr>
              <a:t>Screening Protections</a:t>
            </a:r>
          </a:p>
          <a:p>
            <a:pPr algn="l">
              <a:lnSpc>
                <a:spcPts val="3465"/>
              </a:lnSpc>
            </a:pPr>
            <a:endParaRPr lang="en-US" sz="2475" b="1">
              <a:solidFill>
                <a:srgbClr val="066133"/>
              </a:solidFill>
              <a:latin typeface="Arimo Bold"/>
              <a:ea typeface="Arimo Bold"/>
              <a:cs typeface="Arimo Bold"/>
              <a:sym typeface="Arimo Bold"/>
            </a:endParaRPr>
          </a:p>
          <a:p>
            <a:pPr marL="534497" lvl="1" indent="-267248" algn="l">
              <a:lnSpc>
                <a:spcPts val="3465"/>
              </a:lnSpc>
              <a:buFont typeface="Arial"/>
              <a:buChar char="•"/>
            </a:pPr>
            <a:r>
              <a:rPr lang="en-US" sz="2475" b="1">
                <a:solidFill>
                  <a:srgbClr val="066133"/>
                </a:solidFill>
                <a:latin typeface="Arimo Bold"/>
                <a:ea typeface="Arimo Bold"/>
                <a:cs typeface="Arimo Bold"/>
                <a:sym typeface="Arimo Bold"/>
              </a:rPr>
              <a:t>Tennessee’s Tenant Screening Protections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6367767" y="-114186"/>
            <a:ext cx="218799" cy="10370706"/>
          </a:xfrm>
          <a:custGeom>
            <a:avLst/>
            <a:gdLst/>
            <a:ahLst/>
            <a:cxnLst/>
            <a:rect l="l" t="t" r="r" b="b"/>
            <a:pathLst>
              <a:path w="218799" h="10370706">
                <a:moveTo>
                  <a:pt x="0" y="0"/>
                </a:moveTo>
                <a:lnTo>
                  <a:pt x="218799" y="0"/>
                </a:lnTo>
                <a:lnTo>
                  <a:pt x="218799" y="10370706"/>
                </a:lnTo>
                <a:lnTo>
                  <a:pt x="0" y="103707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2229081" y="-114186"/>
            <a:ext cx="218799" cy="10370706"/>
          </a:xfrm>
          <a:custGeom>
            <a:avLst/>
            <a:gdLst/>
            <a:ahLst/>
            <a:cxnLst/>
            <a:rect l="l" t="t" r="r" b="b"/>
            <a:pathLst>
              <a:path w="218799" h="10370706">
                <a:moveTo>
                  <a:pt x="0" y="0"/>
                </a:moveTo>
                <a:lnTo>
                  <a:pt x="218799" y="0"/>
                </a:lnTo>
                <a:lnTo>
                  <a:pt x="218799" y="10370706"/>
                </a:lnTo>
                <a:lnTo>
                  <a:pt x="0" y="103707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6003760" y="2546175"/>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3"/>
                </a:ext>
              </a:extLst>
            </a:blip>
            <a:stretch>
              <a:fillRect l="-136" r="-137"/>
            </a:stretch>
          </a:blipFill>
        </p:spPr>
        <p:txBody>
          <a:bodyPr/>
          <a:lstStyle/>
          <a:p>
            <a:endParaRPr lang="en-US"/>
          </a:p>
        </p:txBody>
      </p:sp>
      <p:sp>
        <p:nvSpPr>
          <p:cNvPr id="5" name="Freeform 5"/>
          <p:cNvSpPr/>
          <p:nvPr/>
        </p:nvSpPr>
        <p:spPr>
          <a:xfrm>
            <a:off x="11865073" y="2546175"/>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sp>
        <p:nvSpPr>
          <p:cNvPr id="6" name="Freeform 6"/>
          <p:cNvSpPr/>
          <p:nvPr/>
        </p:nvSpPr>
        <p:spPr>
          <a:xfrm>
            <a:off x="6003760" y="3984917"/>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3"/>
                </a:ext>
              </a:extLst>
            </a:blip>
            <a:stretch>
              <a:fillRect l="-136" r="-137"/>
            </a:stretch>
          </a:blipFill>
        </p:spPr>
        <p:txBody>
          <a:bodyPr/>
          <a:lstStyle/>
          <a:p>
            <a:endParaRPr lang="en-US"/>
          </a:p>
        </p:txBody>
      </p:sp>
      <p:sp>
        <p:nvSpPr>
          <p:cNvPr id="7" name="Freeform 7"/>
          <p:cNvSpPr/>
          <p:nvPr/>
        </p:nvSpPr>
        <p:spPr>
          <a:xfrm>
            <a:off x="11865073" y="3984917"/>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sp>
        <p:nvSpPr>
          <p:cNvPr id="8" name="Freeform 8"/>
          <p:cNvSpPr/>
          <p:nvPr/>
        </p:nvSpPr>
        <p:spPr>
          <a:xfrm>
            <a:off x="11865073" y="5423659"/>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sp>
        <p:nvSpPr>
          <p:cNvPr id="9" name="Freeform 9"/>
          <p:cNvSpPr/>
          <p:nvPr/>
        </p:nvSpPr>
        <p:spPr>
          <a:xfrm>
            <a:off x="11865073" y="6862401"/>
            <a:ext cx="946804" cy="1063333"/>
          </a:xfrm>
          <a:custGeom>
            <a:avLst/>
            <a:gdLst/>
            <a:ahLst/>
            <a:cxnLst/>
            <a:rect l="l" t="t" r="r" b="b"/>
            <a:pathLst>
              <a:path w="946804" h="1063333">
                <a:moveTo>
                  <a:pt x="0" y="0"/>
                </a:moveTo>
                <a:lnTo>
                  <a:pt x="946804" y="0"/>
                </a:lnTo>
                <a:lnTo>
                  <a:pt x="946804" y="1063332"/>
                </a:lnTo>
                <a:lnTo>
                  <a:pt x="0" y="1063332"/>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grpSp>
        <p:nvGrpSpPr>
          <p:cNvPr id="10" name="Group 10"/>
          <p:cNvGrpSpPr/>
          <p:nvPr/>
        </p:nvGrpSpPr>
        <p:grpSpPr>
          <a:xfrm>
            <a:off x="6003760" y="1536154"/>
            <a:ext cx="2548747" cy="567547"/>
            <a:chOff x="0" y="0"/>
            <a:chExt cx="3398329" cy="756730"/>
          </a:xfrm>
        </p:grpSpPr>
        <p:sp>
          <p:nvSpPr>
            <p:cNvPr id="11" name="Freeform 11"/>
            <p:cNvSpPr/>
            <p:nvPr/>
          </p:nvSpPr>
          <p:spPr>
            <a:xfrm>
              <a:off x="0" y="0"/>
              <a:ext cx="3398266" cy="756793"/>
            </a:xfrm>
            <a:custGeom>
              <a:avLst/>
              <a:gdLst/>
              <a:ahLst/>
              <a:cxnLst/>
              <a:rect l="l" t="t" r="r" b="b"/>
              <a:pathLst>
                <a:path w="3398266" h="756793">
                  <a:moveTo>
                    <a:pt x="378333" y="0"/>
                  </a:moveTo>
                  <a:lnTo>
                    <a:pt x="3019933" y="0"/>
                  </a:lnTo>
                  <a:cubicBezTo>
                    <a:pt x="3228848" y="0"/>
                    <a:pt x="3398266" y="169418"/>
                    <a:pt x="3398266" y="378333"/>
                  </a:cubicBezTo>
                  <a:cubicBezTo>
                    <a:pt x="3398266" y="478663"/>
                    <a:pt x="3358388" y="574929"/>
                    <a:pt x="3287395" y="645922"/>
                  </a:cubicBezTo>
                  <a:cubicBezTo>
                    <a:pt x="3216402" y="716915"/>
                    <a:pt x="3120136" y="756793"/>
                    <a:pt x="3019806" y="756793"/>
                  </a:cubicBezTo>
                  <a:lnTo>
                    <a:pt x="378206" y="756793"/>
                  </a:lnTo>
                  <a:cubicBezTo>
                    <a:pt x="277876" y="756793"/>
                    <a:pt x="181610" y="716915"/>
                    <a:pt x="110617" y="645922"/>
                  </a:cubicBezTo>
                  <a:cubicBezTo>
                    <a:pt x="39624" y="574929"/>
                    <a:pt x="0" y="478663"/>
                    <a:pt x="0" y="378333"/>
                  </a:cubicBezTo>
                  <a:cubicBezTo>
                    <a:pt x="0" y="278003"/>
                    <a:pt x="39878" y="181737"/>
                    <a:pt x="110871" y="110871"/>
                  </a:cubicBezTo>
                  <a:cubicBezTo>
                    <a:pt x="181864" y="40005"/>
                    <a:pt x="278003" y="0"/>
                    <a:pt x="378333" y="0"/>
                  </a:cubicBezTo>
                  <a:close/>
                </a:path>
              </a:pathLst>
            </a:custGeom>
            <a:solidFill>
              <a:srgbClr val="066133"/>
            </a:solidFill>
          </p:spPr>
          <p:txBody>
            <a:bodyPr/>
            <a:lstStyle/>
            <a:p>
              <a:endParaRPr lang="en-US"/>
            </a:p>
          </p:txBody>
        </p:sp>
      </p:grpSp>
      <p:grpSp>
        <p:nvGrpSpPr>
          <p:cNvPr id="12" name="Group 12"/>
          <p:cNvGrpSpPr/>
          <p:nvPr/>
        </p:nvGrpSpPr>
        <p:grpSpPr>
          <a:xfrm>
            <a:off x="6003765" y="1447514"/>
            <a:ext cx="2548747" cy="656189"/>
            <a:chOff x="0" y="0"/>
            <a:chExt cx="3398329" cy="874919"/>
          </a:xfrm>
        </p:grpSpPr>
        <p:sp>
          <p:nvSpPr>
            <p:cNvPr id="13" name="Freeform 13"/>
            <p:cNvSpPr/>
            <p:nvPr/>
          </p:nvSpPr>
          <p:spPr>
            <a:xfrm>
              <a:off x="0" y="0"/>
              <a:ext cx="3398332" cy="874922"/>
            </a:xfrm>
            <a:custGeom>
              <a:avLst/>
              <a:gdLst/>
              <a:ahLst/>
              <a:cxnLst/>
              <a:rect l="l" t="t" r="r" b="b"/>
              <a:pathLst>
                <a:path w="3398332" h="874922">
                  <a:moveTo>
                    <a:pt x="0" y="0"/>
                  </a:moveTo>
                  <a:lnTo>
                    <a:pt x="3398332" y="0"/>
                  </a:lnTo>
                  <a:lnTo>
                    <a:pt x="3398332" y="874922"/>
                  </a:lnTo>
                  <a:lnTo>
                    <a:pt x="0" y="874922"/>
                  </a:lnTo>
                  <a:close/>
                </a:path>
              </a:pathLst>
            </a:custGeom>
            <a:blipFill>
              <a:blip r:embed="rId5">
                <a:alphaModFix amt="0"/>
              </a:blip>
              <a:stretch>
                <a:fillRect t="-25683" b="-25682"/>
              </a:stretch>
            </a:blipFill>
          </p:spPr>
          <p:txBody>
            <a:bodyPr/>
            <a:lstStyle/>
            <a:p>
              <a:endParaRPr lang="en-US"/>
            </a:p>
          </p:txBody>
        </p:sp>
        <p:sp>
          <p:nvSpPr>
            <p:cNvPr id="14" name="TextBox 14"/>
            <p:cNvSpPr txBox="1"/>
            <p:nvPr/>
          </p:nvSpPr>
          <p:spPr>
            <a:xfrm>
              <a:off x="0" y="-38100"/>
              <a:ext cx="3398329" cy="913019"/>
            </a:xfrm>
            <a:prstGeom prst="rect">
              <a:avLst/>
            </a:prstGeom>
          </p:spPr>
          <p:txBody>
            <a:bodyPr lIns="0" tIns="0" rIns="0" bIns="0" rtlCol="0" anchor="ctr"/>
            <a:lstStyle/>
            <a:p>
              <a:pPr algn="ctr">
                <a:lnSpc>
                  <a:spcPts val="2520"/>
                </a:lnSpc>
              </a:pPr>
              <a:r>
                <a:rPr lang="en-US" sz="1800" b="1">
                  <a:solidFill>
                    <a:srgbClr val="FFFFFF"/>
                  </a:solidFill>
                  <a:latin typeface="TT Fors Bold"/>
                  <a:ea typeface="TT Fors Bold"/>
                  <a:cs typeface="TT Fors Bold"/>
                  <a:sym typeface="TT Fors Bold"/>
                </a:rPr>
                <a:t>Source of Income</a:t>
              </a:r>
            </a:p>
          </p:txBody>
        </p:sp>
      </p:grpSp>
      <p:grpSp>
        <p:nvGrpSpPr>
          <p:cNvPr id="15" name="Group 15"/>
          <p:cNvGrpSpPr/>
          <p:nvPr/>
        </p:nvGrpSpPr>
        <p:grpSpPr>
          <a:xfrm>
            <a:off x="11865073" y="1536154"/>
            <a:ext cx="2548747" cy="567547"/>
            <a:chOff x="0" y="0"/>
            <a:chExt cx="3398329" cy="756730"/>
          </a:xfrm>
        </p:grpSpPr>
        <p:sp>
          <p:nvSpPr>
            <p:cNvPr id="16" name="Freeform 16"/>
            <p:cNvSpPr/>
            <p:nvPr/>
          </p:nvSpPr>
          <p:spPr>
            <a:xfrm>
              <a:off x="0" y="0"/>
              <a:ext cx="3398266" cy="756793"/>
            </a:xfrm>
            <a:custGeom>
              <a:avLst/>
              <a:gdLst/>
              <a:ahLst/>
              <a:cxnLst/>
              <a:rect l="l" t="t" r="r" b="b"/>
              <a:pathLst>
                <a:path w="3398266" h="756793">
                  <a:moveTo>
                    <a:pt x="378333" y="0"/>
                  </a:moveTo>
                  <a:lnTo>
                    <a:pt x="3019933" y="0"/>
                  </a:lnTo>
                  <a:cubicBezTo>
                    <a:pt x="3228848" y="0"/>
                    <a:pt x="3398266" y="169418"/>
                    <a:pt x="3398266" y="378333"/>
                  </a:cubicBezTo>
                  <a:cubicBezTo>
                    <a:pt x="3398266" y="478663"/>
                    <a:pt x="3358388" y="574929"/>
                    <a:pt x="3287395" y="645922"/>
                  </a:cubicBezTo>
                  <a:cubicBezTo>
                    <a:pt x="3216402" y="716915"/>
                    <a:pt x="3120136" y="756793"/>
                    <a:pt x="3019806" y="756793"/>
                  </a:cubicBezTo>
                  <a:lnTo>
                    <a:pt x="378206" y="756793"/>
                  </a:lnTo>
                  <a:cubicBezTo>
                    <a:pt x="277876" y="756793"/>
                    <a:pt x="181610" y="716915"/>
                    <a:pt x="110617" y="645922"/>
                  </a:cubicBezTo>
                  <a:cubicBezTo>
                    <a:pt x="39624" y="574929"/>
                    <a:pt x="0" y="478663"/>
                    <a:pt x="0" y="378333"/>
                  </a:cubicBezTo>
                  <a:cubicBezTo>
                    <a:pt x="0" y="278003"/>
                    <a:pt x="39878" y="181737"/>
                    <a:pt x="110871" y="110871"/>
                  </a:cubicBezTo>
                  <a:cubicBezTo>
                    <a:pt x="181864" y="40005"/>
                    <a:pt x="278003" y="0"/>
                    <a:pt x="378333" y="0"/>
                  </a:cubicBezTo>
                  <a:close/>
                </a:path>
              </a:pathLst>
            </a:custGeom>
            <a:solidFill>
              <a:srgbClr val="F68D55"/>
            </a:solidFill>
          </p:spPr>
          <p:txBody>
            <a:bodyPr/>
            <a:lstStyle/>
            <a:p>
              <a:endParaRPr lang="en-US"/>
            </a:p>
          </p:txBody>
        </p:sp>
      </p:grpSp>
      <p:grpSp>
        <p:nvGrpSpPr>
          <p:cNvPr id="17" name="Group 17"/>
          <p:cNvGrpSpPr/>
          <p:nvPr/>
        </p:nvGrpSpPr>
        <p:grpSpPr>
          <a:xfrm>
            <a:off x="11880156" y="1447514"/>
            <a:ext cx="2548747" cy="656189"/>
            <a:chOff x="0" y="0"/>
            <a:chExt cx="3398329" cy="874919"/>
          </a:xfrm>
        </p:grpSpPr>
        <p:sp>
          <p:nvSpPr>
            <p:cNvPr id="18" name="Freeform 18"/>
            <p:cNvSpPr/>
            <p:nvPr/>
          </p:nvSpPr>
          <p:spPr>
            <a:xfrm>
              <a:off x="0" y="0"/>
              <a:ext cx="3398332" cy="874922"/>
            </a:xfrm>
            <a:custGeom>
              <a:avLst/>
              <a:gdLst/>
              <a:ahLst/>
              <a:cxnLst/>
              <a:rect l="l" t="t" r="r" b="b"/>
              <a:pathLst>
                <a:path w="3398332" h="874922">
                  <a:moveTo>
                    <a:pt x="0" y="0"/>
                  </a:moveTo>
                  <a:lnTo>
                    <a:pt x="3398332" y="0"/>
                  </a:lnTo>
                  <a:lnTo>
                    <a:pt x="3398332" y="874922"/>
                  </a:lnTo>
                  <a:lnTo>
                    <a:pt x="0" y="874922"/>
                  </a:lnTo>
                  <a:close/>
                </a:path>
              </a:pathLst>
            </a:custGeom>
            <a:blipFill>
              <a:blip r:embed="rId5">
                <a:alphaModFix amt="0"/>
              </a:blip>
              <a:stretch>
                <a:fillRect t="-25683" b="-25682"/>
              </a:stretch>
            </a:blipFill>
          </p:spPr>
          <p:txBody>
            <a:bodyPr/>
            <a:lstStyle/>
            <a:p>
              <a:endParaRPr lang="en-US"/>
            </a:p>
          </p:txBody>
        </p:sp>
        <p:sp>
          <p:nvSpPr>
            <p:cNvPr id="19" name="TextBox 19"/>
            <p:cNvSpPr txBox="1"/>
            <p:nvPr/>
          </p:nvSpPr>
          <p:spPr>
            <a:xfrm>
              <a:off x="0" y="-38100"/>
              <a:ext cx="3398329" cy="913019"/>
            </a:xfrm>
            <a:prstGeom prst="rect">
              <a:avLst/>
            </a:prstGeom>
          </p:spPr>
          <p:txBody>
            <a:bodyPr lIns="0" tIns="0" rIns="0" bIns="0" rtlCol="0" anchor="ctr"/>
            <a:lstStyle/>
            <a:p>
              <a:pPr algn="ctr">
                <a:lnSpc>
                  <a:spcPts val="2520"/>
                </a:lnSpc>
              </a:pPr>
              <a:r>
                <a:rPr lang="en-US" sz="1800" b="1">
                  <a:solidFill>
                    <a:srgbClr val="FFFFFF"/>
                  </a:solidFill>
                  <a:latin typeface="TT Fors Bold"/>
                  <a:ea typeface="TT Fors Bold"/>
                  <a:cs typeface="TT Fors Bold"/>
                  <a:sym typeface="TT Fors Bold"/>
                </a:rPr>
                <a:t>Credit Scores</a:t>
              </a:r>
            </a:p>
          </p:txBody>
        </p:sp>
      </p:grpSp>
      <p:sp>
        <p:nvSpPr>
          <p:cNvPr id="20" name="TextBox 20"/>
          <p:cNvSpPr txBox="1"/>
          <p:nvPr/>
        </p:nvSpPr>
        <p:spPr>
          <a:xfrm>
            <a:off x="974969" y="1440904"/>
            <a:ext cx="3964410" cy="4304666"/>
          </a:xfrm>
          <a:prstGeom prst="rect">
            <a:avLst/>
          </a:prstGeom>
        </p:spPr>
        <p:txBody>
          <a:bodyPr lIns="0" tIns="0" rIns="0" bIns="0" rtlCol="0" anchor="t">
            <a:spAutoFit/>
          </a:bodyPr>
          <a:lstStyle/>
          <a:p>
            <a:pPr algn="l">
              <a:lnSpc>
                <a:spcPts val="6859"/>
              </a:lnSpc>
            </a:pPr>
            <a:r>
              <a:rPr lang="en-US" sz="4899">
                <a:solidFill>
                  <a:srgbClr val="066133"/>
                </a:solidFill>
                <a:latin typeface="Anton"/>
                <a:ea typeface="Anton"/>
                <a:cs typeface="Anton"/>
                <a:sym typeface="Anton"/>
              </a:rPr>
              <a:t>Tenant Screening Protections through a Fair Housing Lens</a:t>
            </a:r>
          </a:p>
        </p:txBody>
      </p:sp>
      <p:sp>
        <p:nvSpPr>
          <p:cNvPr id="21" name="TextBox 21"/>
          <p:cNvSpPr txBox="1"/>
          <p:nvPr/>
        </p:nvSpPr>
        <p:spPr>
          <a:xfrm>
            <a:off x="7217026" y="2745743"/>
            <a:ext cx="3983717" cy="110233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Prohibit landlords or tenant screenings services from using Housing Choice Voucher or other subsidies as a disqualifier.</a:t>
            </a:r>
          </a:p>
        </p:txBody>
      </p:sp>
      <p:sp>
        <p:nvSpPr>
          <p:cNvPr id="22" name="TextBox 22"/>
          <p:cNvSpPr txBox="1"/>
          <p:nvPr/>
        </p:nvSpPr>
        <p:spPr>
          <a:xfrm>
            <a:off x="13078330" y="2745743"/>
            <a:ext cx="4257170" cy="826110"/>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Prohibit landlords and/or tenant screening services from using certain credit scores as a disqualifier.</a:t>
            </a:r>
          </a:p>
        </p:txBody>
      </p:sp>
      <p:sp>
        <p:nvSpPr>
          <p:cNvPr id="23" name="TextBox 23"/>
          <p:cNvSpPr txBox="1"/>
          <p:nvPr/>
        </p:nvSpPr>
        <p:spPr>
          <a:xfrm>
            <a:off x="7217026" y="4184475"/>
            <a:ext cx="3983717" cy="110233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Ban housing denials or added burdens  (fees, extra screening) based on source of income. Require acceptance of voucher/nonemployment income.</a:t>
            </a:r>
          </a:p>
        </p:txBody>
      </p:sp>
      <p:sp>
        <p:nvSpPr>
          <p:cNvPr id="24" name="TextBox 24"/>
          <p:cNvSpPr txBox="1"/>
          <p:nvPr/>
        </p:nvSpPr>
        <p:spPr>
          <a:xfrm>
            <a:off x="13078330" y="4015226"/>
            <a:ext cx="4180970" cy="110233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Mandate written, publicly posted screening criteria, and require landlords to accept reliable alternatives (pay stubs, bank statements, vouchers).</a:t>
            </a:r>
          </a:p>
        </p:txBody>
      </p:sp>
      <p:sp>
        <p:nvSpPr>
          <p:cNvPr id="25" name="TextBox 25"/>
          <p:cNvSpPr txBox="1"/>
          <p:nvPr/>
        </p:nvSpPr>
        <p:spPr>
          <a:xfrm>
            <a:off x="7278138" y="8300723"/>
            <a:ext cx="3983717" cy="54988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State and local protected class, not a federally protected class.</a:t>
            </a:r>
          </a:p>
        </p:txBody>
      </p:sp>
      <p:sp>
        <p:nvSpPr>
          <p:cNvPr id="26" name="TextBox 26"/>
          <p:cNvSpPr txBox="1"/>
          <p:nvPr/>
        </p:nvSpPr>
        <p:spPr>
          <a:xfrm>
            <a:off x="13116430" y="8300723"/>
            <a:ext cx="4180970" cy="54988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Disparate Impact - federally protected classes.</a:t>
            </a:r>
          </a:p>
        </p:txBody>
      </p:sp>
      <p:sp>
        <p:nvSpPr>
          <p:cNvPr id="27" name="TextBox 27"/>
          <p:cNvSpPr txBox="1"/>
          <p:nvPr/>
        </p:nvSpPr>
        <p:spPr>
          <a:xfrm>
            <a:off x="7278138" y="9258300"/>
            <a:ext cx="3983717" cy="54988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Requires a local or state ordinance.</a:t>
            </a:r>
          </a:p>
          <a:p>
            <a:pPr algn="l">
              <a:lnSpc>
                <a:spcPts val="2238"/>
              </a:lnSpc>
            </a:pPr>
            <a:r>
              <a:rPr lang="en-US" sz="1599">
                <a:solidFill>
                  <a:srgbClr val="000000"/>
                </a:solidFill>
                <a:latin typeface="TT Fors"/>
                <a:ea typeface="TT Fors"/>
                <a:cs typeface="TT Fors"/>
                <a:sym typeface="TT Fors"/>
              </a:rPr>
              <a:t>State examples.</a:t>
            </a:r>
          </a:p>
        </p:txBody>
      </p:sp>
      <p:sp>
        <p:nvSpPr>
          <p:cNvPr id="28" name="TextBox 28"/>
          <p:cNvSpPr txBox="1"/>
          <p:nvPr/>
        </p:nvSpPr>
        <p:spPr>
          <a:xfrm>
            <a:off x="13154530" y="9182100"/>
            <a:ext cx="4180970" cy="54988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Requires a local or state ordinance. City and state examples.</a:t>
            </a:r>
          </a:p>
        </p:txBody>
      </p:sp>
      <p:sp>
        <p:nvSpPr>
          <p:cNvPr id="29" name="TextBox 29"/>
          <p:cNvSpPr txBox="1"/>
          <p:nvPr/>
        </p:nvSpPr>
        <p:spPr>
          <a:xfrm>
            <a:off x="11829383" y="7087067"/>
            <a:ext cx="1018184" cy="372720"/>
          </a:xfrm>
          <a:prstGeom prst="rect">
            <a:avLst/>
          </a:prstGeom>
        </p:spPr>
        <p:txBody>
          <a:bodyPr lIns="0" tIns="0" rIns="0" bIns="0" rtlCol="0" anchor="t">
            <a:spAutoFit/>
          </a:bodyPr>
          <a:lstStyle/>
          <a:p>
            <a:pPr algn="ctr">
              <a:lnSpc>
                <a:spcPts val="3078"/>
              </a:lnSpc>
            </a:pPr>
            <a:r>
              <a:rPr lang="en-US" sz="2199" b="1">
                <a:solidFill>
                  <a:srgbClr val="122359"/>
                </a:solidFill>
                <a:latin typeface="TT Fors Bold"/>
                <a:ea typeface="TT Fors Bold"/>
                <a:cs typeface="TT Fors Bold"/>
                <a:sym typeface="TT Fors Bold"/>
              </a:rPr>
              <a:t>04</a:t>
            </a:r>
          </a:p>
        </p:txBody>
      </p:sp>
      <p:sp>
        <p:nvSpPr>
          <p:cNvPr id="30" name="TextBox 30"/>
          <p:cNvSpPr txBox="1"/>
          <p:nvPr/>
        </p:nvSpPr>
        <p:spPr>
          <a:xfrm>
            <a:off x="11829383" y="5648325"/>
            <a:ext cx="1018184" cy="372720"/>
          </a:xfrm>
          <a:prstGeom prst="rect">
            <a:avLst/>
          </a:prstGeom>
        </p:spPr>
        <p:txBody>
          <a:bodyPr lIns="0" tIns="0" rIns="0" bIns="0" rtlCol="0" anchor="t">
            <a:spAutoFit/>
          </a:bodyPr>
          <a:lstStyle/>
          <a:p>
            <a:pPr algn="ctr">
              <a:lnSpc>
                <a:spcPts val="3078"/>
              </a:lnSpc>
            </a:pPr>
            <a:r>
              <a:rPr lang="en-US" sz="2199" b="1">
                <a:solidFill>
                  <a:srgbClr val="112F8D"/>
                </a:solidFill>
                <a:latin typeface="TT Fors Bold"/>
                <a:ea typeface="TT Fors Bold"/>
                <a:cs typeface="TT Fors Bold"/>
                <a:sym typeface="TT Fors Bold"/>
              </a:rPr>
              <a:t>03</a:t>
            </a:r>
          </a:p>
        </p:txBody>
      </p:sp>
      <p:sp>
        <p:nvSpPr>
          <p:cNvPr id="31" name="TextBox 31"/>
          <p:cNvSpPr txBox="1"/>
          <p:nvPr/>
        </p:nvSpPr>
        <p:spPr>
          <a:xfrm>
            <a:off x="5968079" y="4212717"/>
            <a:ext cx="1018184" cy="372720"/>
          </a:xfrm>
          <a:prstGeom prst="rect">
            <a:avLst/>
          </a:prstGeom>
        </p:spPr>
        <p:txBody>
          <a:bodyPr lIns="0" tIns="0" rIns="0" bIns="0" rtlCol="0" anchor="t">
            <a:spAutoFit/>
          </a:bodyPr>
          <a:lstStyle/>
          <a:p>
            <a:pPr algn="ctr">
              <a:lnSpc>
                <a:spcPts val="3078"/>
              </a:lnSpc>
            </a:pPr>
            <a:r>
              <a:rPr lang="en-US" sz="2199" b="1">
                <a:solidFill>
                  <a:srgbClr val="FFFFFF"/>
                </a:solidFill>
                <a:latin typeface="TT Fors Bold"/>
                <a:ea typeface="TT Fors Bold"/>
                <a:cs typeface="TT Fors Bold"/>
                <a:sym typeface="TT Fors Bold"/>
              </a:rPr>
              <a:t>02</a:t>
            </a:r>
          </a:p>
        </p:txBody>
      </p:sp>
      <p:sp>
        <p:nvSpPr>
          <p:cNvPr id="32" name="TextBox 32"/>
          <p:cNvSpPr txBox="1"/>
          <p:nvPr/>
        </p:nvSpPr>
        <p:spPr>
          <a:xfrm>
            <a:off x="11829383" y="4212717"/>
            <a:ext cx="1018184" cy="372720"/>
          </a:xfrm>
          <a:prstGeom prst="rect">
            <a:avLst/>
          </a:prstGeom>
        </p:spPr>
        <p:txBody>
          <a:bodyPr lIns="0" tIns="0" rIns="0" bIns="0" rtlCol="0" anchor="t">
            <a:spAutoFit/>
          </a:bodyPr>
          <a:lstStyle/>
          <a:p>
            <a:pPr algn="ctr">
              <a:lnSpc>
                <a:spcPts val="3078"/>
              </a:lnSpc>
            </a:pPr>
            <a:r>
              <a:rPr lang="en-US" sz="2199" b="1">
                <a:solidFill>
                  <a:srgbClr val="112F8D"/>
                </a:solidFill>
                <a:latin typeface="TT Fors Bold"/>
                <a:ea typeface="TT Fors Bold"/>
                <a:cs typeface="TT Fors Bold"/>
                <a:sym typeface="TT Fors Bold"/>
              </a:rPr>
              <a:t>02</a:t>
            </a:r>
          </a:p>
        </p:txBody>
      </p:sp>
      <p:sp>
        <p:nvSpPr>
          <p:cNvPr id="33" name="TextBox 33"/>
          <p:cNvSpPr txBox="1"/>
          <p:nvPr/>
        </p:nvSpPr>
        <p:spPr>
          <a:xfrm>
            <a:off x="5968079" y="2773975"/>
            <a:ext cx="1018184" cy="372720"/>
          </a:xfrm>
          <a:prstGeom prst="rect">
            <a:avLst/>
          </a:prstGeom>
        </p:spPr>
        <p:txBody>
          <a:bodyPr lIns="0" tIns="0" rIns="0" bIns="0" rtlCol="0" anchor="t">
            <a:spAutoFit/>
          </a:bodyPr>
          <a:lstStyle/>
          <a:p>
            <a:pPr algn="ctr">
              <a:lnSpc>
                <a:spcPts val="3078"/>
              </a:lnSpc>
            </a:pPr>
            <a:r>
              <a:rPr lang="en-US" sz="2199" b="1">
                <a:solidFill>
                  <a:srgbClr val="FFFFFF"/>
                </a:solidFill>
                <a:latin typeface="TT Fors Bold"/>
                <a:ea typeface="TT Fors Bold"/>
                <a:cs typeface="TT Fors Bold"/>
                <a:sym typeface="TT Fors Bold"/>
              </a:rPr>
              <a:t>01</a:t>
            </a:r>
          </a:p>
        </p:txBody>
      </p:sp>
      <p:sp>
        <p:nvSpPr>
          <p:cNvPr id="34" name="TextBox 34"/>
          <p:cNvSpPr txBox="1"/>
          <p:nvPr/>
        </p:nvSpPr>
        <p:spPr>
          <a:xfrm>
            <a:off x="11829383" y="2773975"/>
            <a:ext cx="1018184" cy="372720"/>
          </a:xfrm>
          <a:prstGeom prst="rect">
            <a:avLst/>
          </a:prstGeom>
        </p:spPr>
        <p:txBody>
          <a:bodyPr lIns="0" tIns="0" rIns="0" bIns="0" rtlCol="0" anchor="t">
            <a:spAutoFit/>
          </a:bodyPr>
          <a:lstStyle/>
          <a:p>
            <a:pPr algn="ctr">
              <a:lnSpc>
                <a:spcPts val="3078"/>
              </a:lnSpc>
            </a:pPr>
            <a:r>
              <a:rPr lang="en-US" sz="2199" b="1">
                <a:solidFill>
                  <a:srgbClr val="112F8D"/>
                </a:solidFill>
                <a:latin typeface="TT Fors Bold"/>
                <a:ea typeface="TT Fors Bold"/>
                <a:cs typeface="TT Fors Bold"/>
                <a:sym typeface="TT Fors Bold"/>
              </a:rPr>
              <a:t>01</a:t>
            </a:r>
          </a:p>
        </p:txBody>
      </p:sp>
      <p:sp>
        <p:nvSpPr>
          <p:cNvPr id="35" name="TextBox 35"/>
          <p:cNvSpPr txBox="1"/>
          <p:nvPr/>
        </p:nvSpPr>
        <p:spPr>
          <a:xfrm>
            <a:off x="13078330" y="5485105"/>
            <a:ext cx="4180970" cy="110233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Require individualized assessments of rental applications, and prohibit automatic denials. Limit consideration to current ability to pay.</a:t>
            </a:r>
          </a:p>
        </p:txBody>
      </p:sp>
      <p:sp>
        <p:nvSpPr>
          <p:cNvPr id="36" name="TextBox 36"/>
          <p:cNvSpPr txBox="1"/>
          <p:nvPr/>
        </p:nvSpPr>
        <p:spPr>
          <a:xfrm>
            <a:off x="13078330" y="6836407"/>
            <a:ext cx="4180970" cy="110233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Prohibit consideration of missed or late payments if the applicant provides documentation that the amounts were withheld due to poor conditions.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6367767" y="-114186"/>
            <a:ext cx="218799" cy="10370706"/>
          </a:xfrm>
          <a:custGeom>
            <a:avLst/>
            <a:gdLst/>
            <a:ahLst/>
            <a:cxnLst/>
            <a:rect l="l" t="t" r="r" b="b"/>
            <a:pathLst>
              <a:path w="218799" h="10370706">
                <a:moveTo>
                  <a:pt x="0" y="0"/>
                </a:moveTo>
                <a:lnTo>
                  <a:pt x="218799" y="0"/>
                </a:lnTo>
                <a:lnTo>
                  <a:pt x="218799" y="10370706"/>
                </a:lnTo>
                <a:lnTo>
                  <a:pt x="0" y="103707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2229081" y="-114186"/>
            <a:ext cx="218799" cy="10370706"/>
          </a:xfrm>
          <a:custGeom>
            <a:avLst/>
            <a:gdLst/>
            <a:ahLst/>
            <a:cxnLst/>
            <a:rect l="l" t="t" r="r" b="b"/>
            <a:pathLst>
              <a:path w="218799" h="10370706">
                <a:moveTo>
                  <a:pt x="0" y="0"/>
                </a:moveTo>
                <a:lnTo>
                  <a:pt x="218799" y="0"/>
                </a:lnTo>
                <a:lnTo>
                  <a:pt x="218799" y="10370706"/>
                </a:lnTo>
                <a:lnTo>
                  <a:pt x="0" y="103707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6003760" y="2546175"/>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3"/>
                </a:ext>
              </a:extLst>
            </a:blip>
            <a:stretch>
              <a:fillRect l="-136" r="-137"/>
            </a:stretch>
          </a:blipFill>
        </p:spPr>
        <p:txBody>
          <a:bodyPr/>
          <a:lstStyle/>
          <a:p>
            <a:endParaRPr lang="en-US"/>
          </a:p>
        </p:txBody>
      </p:sp>
      <p:sp>
        <p:nvSpPr>
          <p:cNvPr id="5" name="Freeform 5"/>
          <p:cNvSpPr/>
          <p:nvPr/>
        </p:nvSpPr>
        <p:spPr>
          <a:xfrm>
            <a:off x="11865073" y="2546175"/>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sp>
        <p:nvSpPr>
          <p:cNvPr id="6" name="Freeform 6"/>
          <p:cNvSpPr/>
          <p:nvPr/>
        </p:nvSpPr>
        <p:spPr>
          <a:xfrm>
            <a:off x="6003760" y="3984917"/>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3"/>
                </a:ext>
              </a:extLst>
            </a:blip>
            <a:stretch>
              <a:fillRect l="-136" r="-137"/>
            </a:stretch>
          </a:blipFill>
        </p:spPr>
        <p:txBody>
          <a:bodyPr/>
          <a:lstStyle/>
          <a:p>
            <a:endParaRPr lang="en-US"/>
          </a:p>
        </p:txBody>
      </p:sp>
      <p:sp>
        <p:nvSpPr>
          <p:cNvPr id="7" name="Freeform 7"/>
          <p:cNvSpPr/>
          <p:nvPr/>
        </p:nvSpPr>
        <p:spPr>
          <a:xfrm>
            <a:off x="11865073" y="3984917"/>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sp>
        <p:nvSpPr>
          <p:cNvPr id="8" name="TextBox 8"/>
          <p:cNvSpPr txBox="1"/>
          <p:nvPr/>
        </p:nvSpPr>
        <p:spPr>
          <a:xfrm>
            <a:off x="7217026" y="2745743"/>
            <a:ext cx="3983717" cy="58800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Prevent screening standards that unduly burden individuals with eviction records.</a:t>
            </a:r>
          </a:p>
        </p:txBody>
      </p:sp>
      <p:sp>
        <p:nvSpPr>
          <p:cNvPr id="9" name="TextBox 9"/>
          <p:cNvSpPr txBox="1"/>
          <p:nvPr/>
        </p:nvSpPr>
        <p:spPr>
          <a:xfrm>
            <a:off x="13078330" y="2745743"/>
            <a:ext cx="4257170" cy="864232"/>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Promotes fairness for people re-entering their communities after engagement in the prison system.</a:t>
            </a:r>
          </a:p>
        </p:txBody>
      </p:sp>
      <p:sp>
        <p:nvSpPr>
          <p:cNvPr id="10" name="TextBox 10"/>
          <p:cNvSpPr txBox="1"/>
          <p:nvPr/>
        </p:nvSpPr>
        <p:spPr>
          <a:xfrm>
            <a:off x="7152142" y="4114800"/>
            <a:ext cx="3983717" cy="58800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Ban housing denials in the presence of eviction records alone.</a:t>
            </a:r>
          </a:p>
        </p:txBody>
      </p:sp>
      <p:sp>
        <p:nvSpPr>
          <p:cNvPr id="11" name="TextBox 11"/>
          <p:cNvSpPr txBox="1"/>
          <p:nvPr/>
        </p:nvSpPr>
        <p:spPr>
          <a:xfrm>
            <a:off x="13078330" y="4184475"/>
            <a:ext cx="4180970" cy="1416682"/>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“Ban the Box,” Delay inquiries until after conditional offers, with only relevant, recent evictions allowed; denied applicants given change to explain or provide mitgating information about the record.</a:t>
            </a:r>
          </a:p>
        </p:txBody>
      </p:sp>
      <p:sp>
        <p:nvSpPr>
          <p:cNvPr id="12" name="Freeform 12"/>
          <p:cNvSpPr/>
          <p:nvPr/>
        </p:nvSpPr>
        <p:spPr>
          <a:xfrm>
            <a:off x="6003760" y="5423659"/>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3"/>
                </a:ext>
              </a:extLst>
            </a:blip>
            <a:stretch>
              <a:fillRect l="-136" r="-137"/>
            </a:stretch>
          </a:blipFill>
        </p:spPr>
        <p:txBody>
          <a:bodyPr/>
          <a:lstStyle/>
          <a:p>
            <a:endParaRPr lang="en-US"/>
          </a:p>
        </p:txBody>
      </p:sp>
      <p:sp>
        <p:nvSpPr>
          <p:cNvPr id="13" name="TextBox 13"/>
          <p:cNvSpPr txBox="1"/>
          <p:nvPr/>
        </p:nvSpPr>
        <p:spPr>
          <a:xfrm>
            <a:off x="7152142" y="8053311"/>
            <a:ext cx="3983717" cy="864232"/>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Disparate impact - </a:t>
            </a:r>
            <a:r>
              <a:rPr lang="en-US" sz="1599" b="1">
                <a:solidFill>
                  <a:srgbClr val="60BB49"/>
                </a:solidFill>
                <a:latin typeface="TT Fors Bold"/>
                <a:ea typeface="TT Fors Bold"/>
                <a:cs typeface="TT Fors Bold"/>
                <a:sym typeface="TT Fors Bold"/>
              </a:rPr>
              <a:t>federally protected classes </a:t>
            </a:r>
            <a:r>
              <a:rPr lang="en-US" sz="1599">
                <a:solidFill>
                  <a:srgbClr val="000000"/>
                </a:solidFill>
                <a:latin typeface="TT Fors"/>
                <a:ea typeface="TT Fors"/>
                <a:cs typeface="TT Fors"/>
                <a:sym typeface="TT Fors"/>
              </a:rPr>
              <a:t>(people of color, women, families with children).</a:t>
            </a:r>
          </a:p>
        </p:txBody>
      </p:sp>
      <p:sp>
        <p:nvSpPr>
          <p:cNvPr id="14" name="TextBox 14"/>
          <p:cNvSpPr txBox="1"/>
          <p:nvPr/>
        </p:nvSpPr>
        <p:spPr>
          <a:xfrm>
            <a:off x="13078330" y="8053311"/>
            <a:ext cx="4180970" cy="58800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Disparate Impact - </a:t>
            </a:r>
            <a:r>
              <a:rPr lang="en-US" sz="1599" b="1">
                <a:solidFill>
                  <a:srgbClr val="60BB49"/>
                </a:solidFill>
                <a:latin typeface="TT Fors Bold"/>
                <a:ea typeface="TT Fors Bold"/>
                <a:cs typeface="TT Fors Bold"/>
                <a:sym typeface="TT Fors Bold"/>
              </a:rPr>
              <a:t>federally protected classes</a:t>
            </a:r>
            <a:r>
              <a:rPr lang="en-US" sz="1599">
                <a:solidFill>
                  <a:srgbClr val="000000"/>
                </a:solidFill>
                <a:latin typeface="TT Fors"/>
                <a:ea typeface="TT Fors"/>
                <a:cs typeface="TT Fors"/>
                <a:sym typeface="TT Fors"/>
              </a:rPr>
              <a:t> (men and women of color).</a:t>
            </a:r>
          </a:p>
        </p:txBody>
      </p:sp>
      <p:sp>
        <p:nvSpPr>
          <p:cNvPr id="15" name="TextBox 15"/>
          <p:cNvSpPr txBox="1"/>
          <p:nvPr/>
        </p:nvSpPr>
        <p:spPr>
          <a:xfrm>
            <a:off x="7152142" y="9110805"/>
            <a:ext cx="3983717" cy="58800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Requires a local or state ordinance. State example,</a:t>
            </a:r>
          </a:p>
        </p:txBody>
      </p:sp>
      <p:sp>
        <p:nvSpPr>
          <p:cNvPr id="16" name="TextBox 16"/>
          <p:cNvSpPr txBox="1"/>
          <p:nvPr/>
        </p:nvSpPr>
        <p:spPr>
          <a:xfrm>
            <a:off x="13116430" y="9182100"/>
            <a:ext cx="4180970" cy="58800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Requires a local or state ordinance. City and state exmaples.</a:t>
            </a:r>
          </a:p>
        </p:txBody>
      </p:sp>
      <p:grpSp>
        <p:nvGrpSpPr>
          <p:cNvPr id="17" name="Group 17"/>
          <p:cNvGrpSpPr/>
          <p:nvPr/>
        </p:nvGrpSpPr>
        <p:grpSpPr>
          <a:xfrm>
            <a:off x="6003760" y="1536154"/>
            <a:ext cx="2548747" cy="567547"/>
            <a:chOff x="0" y="0"/>
            <a:chExt cx="3398329" cy="756730"/>
          </a:xfrm>
        </p:grpSpPr>
        <p:sp>
          <p:nvSpPr>
            <p:cNvPr id="18" name="Freeform 18"/>
            <p:cNvSpPr/>
            <p:nvPr/>
          </p:nvSpPr>
          <p:spPr>
            <a:xfrm>
              <a:off x="0" y="0"/>
              <a:ext cx="3398266" cy="756793"/>
            </a:xfrm>
            <a:custGeom>
              <a:avLst/>
              <a:gdLst/>
              <a:ahLst/>
              <a:cxnLst/>
              <a:rect l="l" t="t" r="r" b="b"/>
              <a:pathLst>
                <a:path w="3398266" h="756793">
                  <a:moveTo>
                    <a:pt x="378333" y="0"/>
                  </a:moveTo>
                  <a:lnTo>
                    <a:pt x="3019933" y="0"/>
                  </a:lnTo>
                  <a:cubicBezTo>
                    <a:pt x="3228848" y="0"/>
                    <a:pt x="3398266" y="169418"/>
                    <a:pt x="3398266" y="378333"/>
                  </a:cubicBezTo>
                  <a:cubicBezTo>
                    <a:pt x="3398266" y="478663"/>
                    <a:pt x="3358388" y="574929"/>
                    <a:pt x="3287395" y="645922"/>
                  </a:cubicBezTo>
                  <a:cubicBezTo>
                    <a:pt x="3216402" y="716915"/>
                    <a:pt x="3120136" y="756793"/>
                    <a:pt x="3019806" y="756793"/>
                  </a:cubicBezTo>
                  <a:lnTo>
                    <a:pt x="378206" y="756793"/>
                  </a:lnTo>
                  <a:cubicBezTo>
                    <a:pt x="277876" y="756793"/>
                    <a:pt x="181610" y="716915"/>
                    <a:pt x="110617" y="645922"/>
                  </a:cubicBezTo>
                  <a:cubicBezTo>
                    <a:pt x="39624" y="574929"/>
                    <a:pt x="0" y="478663"/>
                    <a:pt x="0" y="378333"/>
                  </a:cubicBezTo>
                  <a:cubicBezTo>
                    <a:pt x="0" y="278003"/>
                    <a:pt x="39878" y="181737"/>
                    <a:pt x="110871" y="110871"/>
                  </a:cubicBezTo>
                  <a:cubicBezTo>
                    <a:pt x="181864" y="40005"/>
                    <a:pt x="278003" y="0"/>
                    <a:pt x="378333" y="0"/>
                  </a:cubicBezTo>
                  <a:close/>
                </a:path>
              </a:pathLst>
            </a:custGeom>
            <a:solidFill>
              <a:srgbClr val="066133"/>
            </a:solidFill>
          </p:spPr>
          <p:txBody>
            <a:bodyPr/>
            <a:lstStyle/>
            <a:p>
              <a:endParaRPr lang="en-US"/>
            </a:p>
          </p:txBody>
        </p:sp>
      </p:grpSp>
      <p:grpSp>
        <p:nvGrpSpPr>
          <p:cNvPr id="19" name="Group 19"/>
          <p:cNvGrpSpPr/>
          <p:nvPr/>
        </p:nvGrpSpPr>
        <p:grpSpPr>
          <a:xfrm>
            <a:off x="6139513" y="1447514"/>
            <a:ext cx="2548747" cy="656187"/>
            <a:chOff x="0" y="0"/>
            <a:chExt cx="3398329" cy="874916"/>
          </a:xfrm>
        </p:grpSpPr>
        <p:sp>
          <p:nvSpPr>
            <p:cNvPr id="20" name="Freeform 20"/>
            <p:cNvSpPr/>
            <p:nvPr/>
          </p:nvSpPr>
          <p:spPr>
            <a:xfrm>
              <a:off x="0" y="0"/>
              <a:ext cx="3398332" cy="874919"/>
            </a:xfrm>
            <a:custGeom>
              <a:avLst/>
              <a:gdLst/>
              <a:ahLst/>
              <a:cxnLst/>
              <a:rect l="l" t="t" r="r" b="b"/>
              <a:pathLst>
                <a:path w="3398332" h="874919">
                  <a:moveTo>
                    <a:pt x="0" y="0"/>
                  </a:moveTo>
                  <a:lnTo>
                    <a:pt x="3398332" y="0"/>
                  </a:lnTo>
                  <a:lnTo>
                    <a:pt x="3398332" y="874919"/>
                  </a:lnTo>
                  <a:lnTo>
                    <a:pt x="0" y="874919"/>
                  </a:lnTo>
                  <a:close/>
                </a:path>
              </a:pathLst>
            </a:custGeom>
            <a:blipFill>
              <a:blip r:embed="rId5">
                <a:alphaModFix amt="0"/>
              </a:blip>
              <a:stretch>
                <a:fillRect t="-25683" b="-25682"/>
              </a:stretch>
            </a:blipFill>
          </p:spPr>
          <p:txBody>
            <a:bodyPr/>
            <a:lstStyle/>
            <a:p>
              <a:endParaRPr lang="en-US"/>
            </a:p>
          </p:txBody>
        </p:sp>
        <p:sp>
          <p:nvSpPr>
            <p:cNvPr id="21" name="TextBox 21"/>
            <p:cNvSpPr txBox="1"/>
            <p:nvPr/>
          </p:nvSpPr>
          <p:spPr>
            <a:xfrm>
              <a:off x="0" y="-38100"/>
              <a:ext cx="3398329" cy="913016"/>
            </a:xfrm>
            <a:prstGeom prst="rect">
              <a:avLst/>
            </a:prstGeom>
          </p:spPr>
          <p:txBody>
            <a:bodyPr lIns="0" tIns="0" rIns="0" bIns="0" rtlCol="0" anchor="ctr"/>
            <a:lstStyle/>
            <a:p>
              <a:pPr algn="ctr">
                <a:lnSpc>
                  <a:spcPts val="2520"/>
                </a:lnSpc>
              </a:pPr>
              <a:r>
                <a:rPr lang="en-US" sz="1800" b="1">
                  <a:solidFill>
                    <a:srgbClr val="FFFFFF"/>
                  </a:solidFill>
                  <a:latin typeface="TT Fors Bold"/>
                  <a:ea typeface="TT Fors Bold"/>
                  <a:cs typeface="TT Fors Bold"/>
                  <a:sym typeface="TT Fors Bold"/>
                </a:rPr>
                <a:t>Eviction Records</a:t>
              </a:r>
            </a:p>
          </p:txBody>
        </p:sp>
      </p:grpSp>
      <p:grpSp>
        <p:nvGrpSpPr>
          <p:cNvPr id="22" name="Group 22"/>
          <p:cNvGrpSpPr/>
          <p:nvPr/>
        </p:nvGrpSpPr>
        <p:grpSpPr>
          <a:xfrm>
            <a:off x="11865073" y="1536154"/>
            <a:ext cx="2548747" cy="567547"/>
            <a:chOff x="0" y="0"/>
            <a:chExt cx="3398329" cy="756730"/>
          </a:xfrm>
        </p:grpSpPr>
        <p:sp>
          <p:nvSpPr>
            <p:cNvPr id="23" name="Freeform 23"/>
            <p:cNvSpPr/>
            <p:nvPr/>
          </p:nvSpPr>
          <p:spPr>
            <a:xfrm>
              <a:off x="0" y="0"/>
              <a:ext cx="3398266" cy="756793"/>
            </a:xfrm>
            <a:custGeom>
              <a:avLst/>
              <a:gdLst/>
              <a:ahLst/>
              <a:cxnLst/>
              <a:rect l="l" t="t" r="r" b="b"/>
              <a:pathLst>
                <a:path w="3398266" h="756793">
                  <a:moveTo>
                    <a:pt x="378333" y="0"/>
                  </a:moveTo>
                  <a:lnTo>
                    <a:pt x="3019933" y="0"/>
                  </a:lnTo>
                  <a:cubicBezTo>
                    <a:pt x="3228848" y="0"/>
                    <a:pt x="3398266" y="169418"/>
                    <a:pt x="3398266" y="378333"/>
                  </a:cubicBezTo>
                  <a:cubicBezTo>
                    <a:pt x="3398266" y="478663"/>
                    <a:pt x="3358388" y="574929"/>
                    <a:pt x="3287395" y="645922"/>
                  </a:cubicBezTo>
                  <a:cubicBezTo>
                    <a:pt x="3216402" y="716915"/>
                    <a:pt x="3120136" y="756793"/>
                    <a:pt x="3019806" y="756793"/>
                  </a:cubicBezTo>
                  <a:lnTo>
                    <a:pt x="378206" y="756793"/>
                  </a:lnTo>
                  <a:cubicBezTo>
                    <a:pt x="277876" y="756793"/>
                    <a:pt x="181610" y="716915"/>
                    <a:pt x="110617" y="645922"/>
                  </a:cubicBezTo>
                  <a:cubicBezTo>
                    <a:pt x="39624" y="574929"/>
                    <a:pt x="0" y="478663"/>
                    <a:pt x="0" y="378333"/>
                  </a:cubicBezTo>
                  <a:cubicBezTo>
                    <a:pt x="0" y="278003"/>
                    <a:pt x="39878" y="181737"/>
                    <a:pt x="110871" y="110871"/>
                  </a:cubicBezTo>
                  <a:cubicBezTo>
                    <a:pt x="181864" y="40005"/>
                    <a:pt x="278003" y="0"/>
                    <a:pt x="378333" y="0"/>
                  </a:cubicBezTo>
                  <a:close/>
                </a:path>
              </a:pathLst>
            </a:custGeom>
            <a:solidFill>
              <a:srgbClr val="F68D55"/>
            </a:solidFill>
          </p:spPr>
          <p:txBody>
            <a:bodyPr/>
            <a:lstStyle/>
            <a:p>
              <a:endParaRPr lang="en-US"/>
            </a:p>
          </p:txBody>
        </p:sp>
      </p:grpSp>
      <p:grpSp>
        <p:nvGrpSpPr>
          <p:cNvPr id="24" name="Group 24"/>
          <p:cNvGrpSpPr/>
          <p:nvPr/>
        </p:nvGrpSpPr>
        <p:grpSpPr>
          <a:xfrm>
            <a:off x="11865073" y="1447514"/>
            <a:ext cx="2548747" cy="656187"/>
            <a:chOff x="0" y="0"/>
            <a:chExt cx="3398329" cy="874916"/>
          </a:xfrm>
        </p:grpSpPr>
        <p:sp>
          <p:nvSpPr>
            <p:cNvPr id="25" name="Freeform 25"/>
            <p:cNvSpPr/>
            <p:nvPr/>
          </p:nvSpPr>
          <p:spPr>
            <a:xfrm>
              <a:off x="0" y="0"/>
              <a:ext cx="3398332" cy="874919"/>
            </a:xfrm>
            <a:custGeom>
              <a:avLst/>
              <a:gdLst/>
              <a:ahLst/>
              <a:cxnLst/>
              <a:rect l="l" t="t" r="r" b="b"/>
              <a:pathLst>
                <a:path w="3398332" h="874919">
                  <a:moveTo>
                    <a:pt x="0" y="0"/>
                  </a:moveTo>
                  <a:lnTo>
                    <a:pt x="3398332" y="0"/>
                  </a:lnTo>
                  <a:lnTo>
                    <a:pt x="3398332" y="874919"/>
                  </a:lnTo>
                  <a:lnTo>
                    <a:pt x="0" y="874919"/>
                  </a:lnTo>
                  <a:close/>
                </a:path>
              </a:pathLst>
            </a:custGeom>
            <a:blipFill>
              <a:blip r:embed="rId5">
                <a:alphaModFix amt="0"/>
              </a:blip>
              <a:stretch>
                <a:fillRect t="-25683" b="-25682"/>
              </a:stretch>
            </a:blipFill>
          </p:spPr>
          <p:txBody>
            <a:bodyPr/>
            <a:lstStyle/>
            <a:p>
              <a:endParaRPr lang="en-US"/>
            </a:p>
          </p:txBody>
        </p:sp>
        <p:sp>
          <p:nvSpPr>
            <p:cNvPr id="26" name="TextBox 26"/>
            <p:cNvSpPr txBox="1"/>
            <p:nvPr/>
          </p:nvSpPr>
          <p:spPr>
            <a:xfrm>
              <a:off x="0" y="-38100"/>
              <a:ext cx="3398329" cy="913016"/>
            </a:xfrm>
            <a:prstGeom prst="rect">
              <a:avLst/>
            </a:prstGeom>
          </p:spPr>
          <p:txBody>
            <a:bodyPr lIns="0" tIns="0" rIns="0" bIns="0" rtlCol="0" anchor="ctr"/>
            <a:lstStyle/>
            <a:p>
              <a:pPr algn="ctr">
                <a:lnSpc>
                  <a:spcPts val="2520"/>
                </a:lnSpc>
              </a:pPr>
              <a:r>
                <a:rPr lang="en-US" sz="1800" b="1">
                  <a:solidFill>
                    <a:srgbClr val="FFFFFF"/>
                  </a:solidFill>
                  <a:latin typeface="TT Fors Bold"/>
                  <a:ea typeface="TT Fors Bold"/>
                  <a:cs typeface="TT Fors Bold"/>
                  <a:sym typeface="TT Fors Bold"/>
                </a:rPr>
                <a:t>Criminal Records</a:t>
              </a:r>
            </a:p>
          </p:txBody>
        </p:sp>
      </p:grpSp>
      <p:sp>
        <p:nvSpPr>
          <p:cNvPr id="27" name="TextBox 27"/>
          <p:cNvSpPr txBox="1"/>
          <p:nvPr/>
        </p:nvSpPr>
        <p:spPr>
          <a:xfrm>
            <a:off x="5968079" y="5648325"/>
            <a:ext cx="1018184" cy="410842"/>
          </a:xfrm>
          <a:prstGeom prst="rect">
            <a:avLst/>
          </a:prstGeom>
        </p:spPr>
        <p:txBody>
          <a:bodyPr lIns="0" tIns="0" rIns="0" bIns="0" rtlCol="0" anchor="t">
            <a:spAutoFit/>
          </a:bodyPr>
          <a:lstStyle/>
          <a:p>
            <a:pPr algn="ctr">
              <a:lnSpc>
                <a:spcPts val="3078"/>
              </a:lnSpc>
            </a:pPr>
            <a:r>
              <a:rPr lang="en-US" sz="2199" b="1">
                <a:solidFill>
                  <a:srgbClr val="FFFFFF"/>
                </a:solidFill>
                <a:latin typeface="TT Fors Bold"/>
                <a:ea typeface="TT Fors Bold"/>
                <a:cs typeface="TT Fors Bold"/>
                <a:sym typeface="TT Fors Bold"/>
              </a:rPr>
              <a:t>03</a:t>
            </a:r>
          </a:p>
        </p:txBody>
      </p:sp>
      <p:sp>
        <p:nvSpPr>
          <p:cNvPr id="28" name="TextBox 28"/>
          <p:cNvSpPr txBox="1"/>
          <p:nvPr/>
        </p:nvSpPr>
        <p:spPr>
          <a:xfrm>
            <a:off x="5968079" y="4212717"/>
            <a:ext cx="1018184" cy="410842"/>
          </a:xfrm>
          <a:prstGeom prst="rect">
            <a:avLst/>
          </a:prstGeom>
        </p:spPr>
        <p:txBody>
          <a:bodyPr lIns="0" tIns="0" rIns="0" bIns="0" rtlCol="0" anchor="t">
            <a:spAutoFit/>
          </a:bodyPr>
          <a:lstStyle/>
          <a:p>
            <a:pPr algn="ctr">
              <a:lnSpc>
                <a:spcPts val="3078"/>
              </a:lnSpc>
            </a:pPr>
            <a:r>
              <a:rPr lang="en-US" sz="2199" b="1">
                <a:solidFill>
                  <a:srgbClr val="FFFFFF"/>
                </a:solidFill>
                <a:latin typeface="TT Fors Bold"/>
                <a:ea typeface="TT Fors Bold"/>
                <a:cs typeface="TT Fors Bold"/>
                <a:sym typeface="TT Fors Bold"/>
              </a:rPr>
              <a:t>02</a:t>
            </a:r>
          </a:p>
        </p:txBody>
      </p:sp>
      <p:sp>
        <p:nvSpPr>
          <p:cNvPr id="29" name="TextBox 29"/>
          <p:cNvSpPr txBox="1"/>
          <p:nvPr/>
        </p:nvSpPr>
        <p:spPr>
          <a:xfrm>
            <a:off x="11829383" y="4212717"/>
            <a:ext cx="1018184" cy="410842"/>
          </a:xfrm>
          <a:prstGeom prst="rect">
            <a:avLst/>
          </a:prstGeom>
        </p:spPr>
        <p:txBody>
          <a:bodyPr lIns="0" tIns="0" rIns="0" bIns="0" rtlCol="0" anchor="t">
            <a:spAutoFit/>
          </a:bodyPr>
          <a:lstStyle/>
          <a:p>
            <a:pPr algn="ctr">
              <a:lnSpc>
                <a:spcPts val="3078"/>
              </a:lnSpc>
            </a:pPr>
            <a:r>
              <a:rPr lang="en-US" sz="2199" b="1">
                <a:solidFill>
                  <a:srgbClr val="000000"/>
                </a:solidFill>
                <a:latin typeface="TT Fors Bold"/>
                <a:ea typeface="TT Fors Bold"/>
                <a:cs typeface="TT Fors Bold"/>
                <a:sym typeface="TT Fors Bold"/>
              </a:rPr>
              <a:t>02</a:t>
            </a:r>
          </a:p>
        </p:txBody>
      </p:sp>
      <p:sp>
        <p:nvSpPr>
          <p:cNvPr id="30" name="TextBox 30"/>
          <p:cNvSpPr txBox="1"/>
          <p:nvPr/>
        </p:nvSpPr>
        <p:spPr>
          <a:xfrm>
            <a:off x="5968079" y="2773975"/>
            <a:ext cx="1018184" cy="410842"/>
          </a:xfrm>
          <a:prstGeom prst="rect">
            <a:avLst/>
          </a:prstGeom>
        </p:spPr>
        <p:txBody>
          <a:bodyPr lIns="0" tIns="0" rIns="0" bIns="0" rtlCol="0" anchor="t">
            <a:spAutoFit/>
          </a:bodyPr>
          <a:lstStyle/>
          <a:p>
            <a:pPr algn="ctr">
              <a:lnSpc>
                <a:spcPts val="3078"/>
              </a:lnSpc>
            </a:pPr>
            <a:r>
              <a:rPr lang="en-US" sz="2199" b="1">
                <a:solidFill>
                  <a:srgbClr val="FFFFFF"/>
                </a:solidFill>
                <a:latin typeface="TT Fors Bold"/>
                <a:ea typeface="TT Fors Bold"/>
                <a:cs typeface="TT Fors Bold"/>
                <a:sym typeface="TT Fors Bold"/>
              </a:rPr>
              <a:t>01</a:t>
            </a:r>
          </a:p>
        </p:txBody>
      </p:sp>
      <p:sp>
        <p:nvSpPr>
          <p:cNvPr id="31" name="TextBox 31"/>
          <p:cNvSpPr txBox="1"/>
          <p:nvPr/>
        </p:nvSpPr>
        <p:spPr>
          <a:xfrm>
            <a:off x="11829383" y="2773975"/>
            <a:ext cx="1018184" cy="410842"/>
          </a:xfrm>
          <a:prstGeom prst="rect">
            <a:avLst/>
          </a:prstGeom>
        </p:spPr>
        <p:txBody>
          <a:bodyPr lIns="0" tIns="0" rIns="0" bIns="0" rtlCol="0" anchor="t">
            <a:spAutoFit/>
          </a:bodyPr>
          <a:lstStyle/>
          <a:p>
            <a:pPr algn="ctr">
              <a:lnSpc>
                <a:spcPts val="3078"/>
              </a:lnSpc>
            </a:pPr>
            <a:r>
              <a:rPr lang="en-US" sz="2199" b="1">
                <a:solidFill>
                  <a:srgbClr val="000000"/>
                </a:solidFill>
                <a:latin typeface="TT Fors Bold"/>
                <a:ea typeface="TT Fors Bold"/>
                <a:cs typeface="TT Fors Bold"/>
                <a:sym typeface="TT Fors Bold"/>
              </a:rPr>
              <a:t>01</a:t>
            </a:r>
          </a:p>
        </p:txBody>
      </p:sp>
      <p:sp>
        <p:nvSpPr>
          <p:cNvPr id="32" name="TextBox 32"/>
          <p:cNvSpPr txBox="1"/>
          <p:nvPr/>
        </p:nvSpPr>
        <p:spPr>
          <a:xfrm>
            <a:off x="7152142" y="5450843"/>
            <a:ext cx="3983717" cy="114045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Limit consideration of eviction records at most to those with a judgment on the merits against the tenant; facilitate sealing and expungement,</a:t>
            </a:r>
          </a:p>
        </p:txBody>
      </p:sp>
      <p:sp>
        <p:nvSpPr>
          <p:cNvPr id="33" name="TextBox 33"/>
          <p:cNvSpPr txBox="1"/>
          <p:nvPr/>
        </p:nvSpPr>
        <p:spPr>
          <a:xfrm>
            <a:off x="748715" y="1440904"/>
            <a:ext cx="3964410" cy="4304666"/>
          </a:xfrm>
          <a:prstGeom prst="rect">
            <a:avLst/>
          </a:prstGeom>
        </p:spPr>
        <p:txBody>
          <a:bodyPr lIns="0" tIns="0" rIns="0" bIns="0" rtlCol="0" anchor="t">
            <a:spAutoFit/>
          </a:bodyPr>
          <a:lstStyle/>
          <a:p>
            <a:pPr algn="l">
              <a:lnSpc>
                <a:spcPts val="6859"/>
              </a:lnSpc>
            </a:pPr>
            <a:r>
              <a:rPr lang="en-US" sz="4899">
                <a:solidFill>
                  <a:srgbClr val="066133"/>
                </a:solidFill>
                <a:latin typeface="Anton"/>
                <a:ea typeface="Anton"/>
                <a:cs typeface="Anton"/>
                <a:sym typeface="Anton"/>
              </a:rPr>
              <a:t>Tenant Screening Protections through a Fair Housing Lens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6367767" y="-114186"/>
            <a:ext cx="218799" cy="10370706"/>
          </a:xfrm>
          <a:custGeom>
            <a:avLst/>
            <a:gdLst/>
            <a:ahLst/>
            <a:cxnLst/>
            <a:rect l="l" t="t" r="r" b="b"/>
            <a:pathLst>
              <a:path w="218799" h="10370706">
                <a:moveTo>
                  <a:pt x="0" y="0"/>
                </a:moveTo>
                <a:lnTo>
                  <a:pt x="218799" y="0"/>
                </a:lnTo>
                <a:lnTo>
                  <a:pt x="218799" y="10370706"/>
                </a:lnTo>
                <a:lnTo>
                  <a:pt x="0" y="103707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2229081" y="-114186"/>
            <a:ext cx="218799" cy="10370706"/>
          </a:xfrm>
          <a:custGeom>
            <a:avLst/>
            <a:gdLst/>
            <a:ahLst/>
            <a:cxnLst/>
            <a:rect l="l" t="t" r="r" b="b"/>
            <a:pathLst>
              <a:path w="218799" h="10370706">
                <a:moveTo>
                  <a:pt x="0" y="0"/>
                </a:moveTo>
                <a:lnTo>
                  <a:pt x="218799" y="0"/>
                </a:lnTo>
                <a:lnTo>
                  <a:pt x="218799" y="10370706"/>
                </a:lnTo>
                <a:lnTo>
                  <a:pt x="0" y="103707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6003760" y="2546175"/>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3"/>
                </a:ext>
              </a:extLst>
            </a:blip>
            <a:stretch>
              <a:fillRect l="-136" r="-137"/>
            </a:stretch>
          </a:blipFill>
        </p:spPr>
        <p:txBody>
          <a:bodyPr/>
          <a:lstStyle/>
          <a:p>
            <a:endParaRPr lang="en-US"/>
          </a:p>
        </p:txBody>
      </p:sp>
      <p:sp>
        <p:nvSpPr>
          <p:cNvPr id="5" name="Freeform 5"/>
          <p:cNvSpPr/>
          <p:nvPr/>
        </p:nvSpPr>
        <p:spPr>
          <a:xfrm>
            <a:off x="11865073" y="2546175"/>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sp>
        <p:nvSpPr>
          <p:cNvPr id="6" name="Freeform 6"/>
          <p:cNvSpPr/>
          <p:nvPr/>
        </p:nvSpPr>
        <p:spPr>
          <a:xfrm>
            <a:off x="6003760" y="3984917"/>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3"/>
                </a:ext>
              </a:extLst>
            </a:blip>
            <a:stretch>
              <a:fillRect l="-136" r="-137"/>
            </a:stretch>
          </a:blipFill>
        </p:spPr>
        <p:txBody>
          <a:bodyPr/>
          <a:lstStyle/>
          <a:p>
            <a:endParaRPr lang="en-US"/>
          </a:p>
        </p:txBody>
      </p:sp>
      <p:sp>
        <p:nvSpPr>
          <p:cNvPr id="7" name="Freeform 7"/>
          <p:cNvSpPr/>
          <p:nvPr/>
        </p:nvSpPr>
        <p:spPr>
          <a:xfrm>
            <a:off x="11865073" y="3984917"/>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sp>
        <p:nvSpPr>
          <p:cNvPr id="8" name="TextBox 8"/>
          <p:cNvSpPr txBox="1"/>
          <p:nvPr/>
        </p:nvSpPr>
        <p:spPr>
          <a:xfrm>
            <a:off x="7217026" y="2745743"/>
            <a:ext cx="3983717" cy="864232"/>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Mandate Independent bias audits, public disclosure of models, and compliance with HUD guidance.</a:t>
            </a:r>
          </a:p>
        </p:txBody>
      </p:sp>
      <p:sp>
        <p:nvSpPr>
          <p:cNvPr id="9" name="TextBox 9"/>
          <p:cNvSpPr txBox="1"/>
          <p:nvPr/>
        </p:nvSpPr>
        <p:spPr>
          <a:xfrm>
            <a:off x="13078330" y="2745743"/>
            <a:ext cx="4257170" cy="311782"/>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Remove economic barriers to housing.</a:t>
            </a:r>
          </a:p>
        </p:txBody>
      </p:sp>
      <p:sp>
        <p:nvSpPr>
          <p:cNvPr id="10" name="TextBox 10"/>
          <p:cNvSpPr txBox="1"/>
          <p:nvPr/>
        </p:nvSpPr>
        <p:spPr>
          <a:xfrm>
            <a:off x="7217026" y="4184475"/>
            <a:ext cx="3983717" cy="864232"/>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Requiring landlords to verify in leases that they understand that AI services must comply with fair housing.</a:t>
            </a:r>
          </a:p>
        </p:txBody>
      </p:sp>
      <p:sp>
        <p:nvSpPr>
          <p:cNvPr id="11" name="TextBox 11"/>
          <p:cNvSpPr txBox="1"/>
          <p:nvPr/>
        </p:nvSpPr>
        <p:spPr>
          <a:xfrm>
            <a:off x="13078330" y="4184475"/>
            <a:ext cx="4180970" cy="114045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Cap application fees. Require lanlords to disclose screening standards before application is received; applicant not meeting screening criteria triggers refund.</a:t>
            </a:r>
          </a:p>
        </p:txBody>
      </p:sp>
      <p:sp>
        <p:nvSpPr>
          <p:cNvPr id="12" name="TextBox 12"/>
          <p:cNvSpPr txBox="1"/>
          <p:nvPr/>
        </p:nvSpPr>
        <p:spPr>
          <a:xfrm>
            <a:off x="7247392" y="8641061"/>
            <a:ext cx="3983717" cy="549885"/>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Disparate impact - </a:t>
            </a:r>
            <a:r>
              <a:rPr lang="en-US" sz="1599" b="1">
                <a:solidFill>
                  <a:srgbClr val="34990C"/>
                </a:solidFill>
                <a:latin typeface="TT Fors Bold"/>
                <a:ea typeface="TT Fors Bold"/>
                <a:cs typeface="TT Fors Bold"/>
                <a:sym typeface="TT Fors Bold"/>
              </a:rPr>
              <a:t>federally protected classes - data used by AI is biased.</a:t>
            </a:r>
          </a:p>
        </p:txBody>
      </p:sp>
      <p:sp>
        <p:nvSpPr>
          <p:cNvPr id="13" name="TextBox 13"/>
          <p:cNvSpPr txBox="1"/>
          <p:nvPr/>
        </p:nvSpPr>
        <p:spPr>
          <a:xfrm>
            <a:off x="13139452" y="8641061"/>
            <a:ext cx="4180970" cy="864232"/>
          </a:xfrm>
          <a:prstGeom prst="rect">
            <a:avLst/>
          </a:prstGeom>
        </p:spPr>
        <p:txBody>
          <a:bodyPr lIns="0" tIns="0" rIns="0" bIns="0" rtlCol="0" anchor="t">
            <a:spAutoFit/>
          </a:bodyPr>
          <a:lstStyle/>
          <a:p>
            <a:pPr algn="l">
              <a:lnSpc>
                <a:spcPts val="2238"/>
              </a:lnSpc>
            </a:pPr>
            <a:r>
              <a:rPr lang="en-US" sz="1599">
                <a:solidFill>
                  <a:srgbClr val="34990C"/>
                </a:solidFill>
                <a:latin typeface="TT Fors"/>
                <a:ea typeface="TT Fors"/>
                <a:cs typeface="TT Fors"/>
                <a:sym typeface="TT Fors"/>
              </a:rPr>
              <a:t>F</a:t>
            </a:r>
            <a:r>
              <a:rPr lang="en-US" sz="1599" b="1">
                <a:solidFill>
                  <a:srgbClr val="34990C"/>
                </a:solidFill>
                <a:latin typeface="TT Fors Bold"/>
                <a:ea typeface="TT Fors Bold"/>
                <a:cs typeface="TT Fors Bold"/>
                <a:sym typeface="TT Fors Bold"/>
              </a:rPr>
              <a:t>acially neutral with discriminatory effect-</a:t>
            </a:r>
            <a:r>
              <a:rPr lang="en-US" sz="1599">
                <a:solidFill>
                  <a:srgbClr val="34990C"/>
                </a:solidFill>
                <a:latin typeface="TT Fors"/>
                <a:ea typeface="TT Fors"/>
                <a:cs typeface="TT Fors"/>
                <a:sym typeface="TT Fors"/>
              </a:rPr>
              <a:t>  </a:t>
            </a:r>
            <a:r>
              <a:rPr lang="en-US" sz="1599" b="1">
                <a:solidFill>
                  <a:srgbClr val="34990C"/>
                </a:solidFill>
                <a:latin typeface="TT Fors Bold"/>
                <a:ea typeface="TT Fors Bold"/>
                <a:cs typeface="TT Fors Bold"/>
                <a:sym typeface="TT Fors Bold"/>
              </a:rPr>
              <a:t>if it affects federally protected classes more than others.</a:t>
            </a:r>
          </a:p>
        </p:txBody>
      </p:sp>
      <p:sp>
        <p:nvSpPr>
          <p:cNvPr id="14" name="TextBox 14"/>
          <p:cNvSpPr txBox="1"/>
          <p:nvPr/>
        </p:nvSpPr>
        <p:spPr>
          <a:xfrm>
            <a:off x="7247392" y="9531734"/>
            <a:ext cx="3983717" cy="58800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Requires a local or state ordinance. No examples.</a:t>
            </a:r>
          </a:p>
        </p:txBody>
      </p:sp>
      <p:sp>
        <p:nvSpPr>
          <p:cNvPr id="15" name="TextBox 15"/>
          <p:cNvSpPr txBox="1"/>
          <p:nvPr/>
        </p:nvSpPr>
        <p:spPr>
          <a:xfrm>
            <a:off x="13154530" y="9600543"/>
            <a:ext cx="4180970" cy="588007"/>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Requires a local or state ordinance. State example.</a:t>
            </a:r>
          </a:p>
        </p:txBody>
      </p:sp>
      <p:grpSp>
        <p:nvGrpSpPr>
          <p:cNvPr id="16" name="Group 16"/>
          <p:cNvGrpSpPr/>
          <p:nvPr/>
        </p:nvGrpSpPr>
        <p:grpSpPr>
          <a:xfrm>
            <a:off x="6003760" y="1536154"/>
            <a:ext cx="4468216" cy="750570"/>
            <a:chOff x="0" y="0"/>
            <a:chExt cx="5957621" cy="1000760"/>
          </a:xfrm>
        </p:grpSpPr>
        <p:sp>
          <p:nvSpPr>
            <p:cNvPr id="17" name="Freeform 17"/>
            <p:cNvSpPr/>
            <p:nvPr/>
          </p:nvSpPr>
          <p:spPr>
            <a:xfrm>
              <a:off x="0" y="0"/>
              <a:ext cx="5957570" cy="1000760"/>
            </a:xfrm>
            <a:custGeom>
              <a:avLst/>
              <a:gdLst/>
              <a:ahLst/>
              <a:cxnLst/>
              <a:rect l="l" t="t" r="r" b="b"/>
              <a:pathLst>
                <a:path w="5957570" h="1000760">
                  <a:moveTo>
                    <a:pt x="500380" y="0"/>
                  </a:moveTo>
                  <a:lnTo>
                    <a:pt x="5457190" y="0"/>
                  </a:lnTo>
                  <a:cubicBezTo>
                    <a:pt x="5589905" y="0"/>
                    <a:pt x="5717159" y="52705"/>
                    <a:pt x="5811012" y="146558"/>
                  </a:cubicBezTo>
                  <a:cubicBezTo>
                    <a:pt x="5904865" y="240411"/>
                    <a:pt x="5957570" y="367665"/>
                    <a:pt x="5957570" y="500380"/>
                  </a:cubicBezTo>
                  <a:cubicBezTo>
                    <a:pt x="5957570" y="633095"/>
                    <a:pt x="5904865" y="760349"/>
                    <a:pt x="5811012" y="854202"/>
                  </a:cubicBezTo>
                  <a:cubicBezTo>
                    <a:pt x="5717159" y="948055"/>
                    <a:pt x="5589905" y="1000760"/>
                    <a:pt x="5457190" y="1000760"/>
                  </a:cubicBezTo>
                  <a:lnTo>
                    <a:pt x="500380" y="1000760"/>
                  </a:lnTo>
                  <a:cubicBezTo>
                    <a:pt x="367665" y="1000760"/>
                    <a:pt x="240411" y="948055"/>
                    <a:pt x="146558" y="854202"/>
                  </a:cubicBezTo>
                  <a:cubicBezTo>
                    <a:pt x="52705" y="760349"/>
                    <a:pt x="0" y="633095"/>
                    <a:pt x="0" y="500380"/>
                  </a:cubicBezTo>
                  <a:cubicBezTo>
                    <a:pt x="0" y="367665"/>
                    <a:pt x="52705" y="240411"/>
                    <a:pt x="146558" y="146558"/>
                  </a:cubicBezTo>
                  <a:cubicBezTo>
                    <a:pt x="240411" y="52705"/>
                    <a:pt x="367665" y="0"/>
                    <a:pt x="500380" y="0"/>
                  </a:cubicBezTo>
                  <a:close/>
                </a:path>
              </a:pathLst>
            </a:custGeom>
            <a:solidFill>
              <a:srgbClr val="066133"/>
            </a:solidFill>
          </p:spPr>
          <p:txBody>
            <a:bodyPr/>
            <a:lstStyle/>
            <a:p>
              <a:endParaRPr lang="en-US"/>
            </a:p>
          </p:txBody>
        </p:sp>
      </p:grpSp>
      <p:grpSp>
        <p:nvGrpSpPr>
          <p:cNvPr id="18" name="Group 18"/>
          <p:cNvGrpSpPr/>
          <p:nvPr/>
        </p:nvGrpSpPr>
        <p:grpSpPr>
          <a:xfrm>
            <a:off x="6003760" y="1491834"/>
            <a:ext cx="4468216" cy="839210"/>
            <a:chOff x="0" y="0"/>
            <a:chExt cx="5957621" cy="1118946"/>
          </a:xfrm>
        </p:grpSpPr>
        <p:sp>
          <p:nvSpPr>
            <p:cNvPr id="19" name="Freeform 19"/>
            <p:cNvSpPr/>
            <p:nvPr/>
          </p:nvSpPr>
          <p:spPr>
            <a:xfrm>
              <a:off x="0" y="0"/>
              <a:ext cx="5957619" cy="1118947"/>
            </a:xfrm>
            <a:custGeom>
              <a:avLst/>
              <a:gdLst/>
              <a:ahLst/>
              <a:cxnLst/>
              <a:rect l="l" t="t" r="r" b="b"/>
              <a:pathLst>
                <a:path w="5957619" h="1118947">
                  <a:moveTo>
                    <a:pt x="0" y="0"/>
                  </a:moveTo>
                  <a:lnTo>
                    <a:pt x="5957619" y="0"/>
                  </a:lnTo>
                  <a:lnTo>
                    <a:pt x="5957619" y="1118947"/>
                  </a:lnTo>
                  <a:lnTo>
                    <a:pt x="0" y="1118947"/>
                  </a:lnTo>
                  <a:close/>
                </a:path>
              </a:pathLst>
            </a:custGeom>
            <a:blipFill>
              <a:blip r:embed="rId5">
                <a:alphaModFix amt="0"/>
              </a:blip>
              <a:stretch>
                <a:fillRect t="-53744" b="-53744"/>
              </a:stretch>
            </a:blipFill>
          </p:spPr>
          <p:txBody>
            <a:bodyPr/>
            <a:lstStyle/>
            <a:p>
              <a:endParaRPr lang="en-US"/>
            </a:p>
          </p:txBody>
        </p:sp>
        <p:sp>
          <p:nvSpPr>
            <p:cNvPr id="20" name="TextBox 20"/>
            <p:cNvSpPr txBox="1"/>
            <p:nvPr/>
          </p:nvSpPr>
          <p:spPr>
            <a:xfrm>
              <a:off x="0" y="-38100"/>
              <a:ext cx="5957621" cy="1157046"/>
            </a:xfrm>
            <a:prstGeom prst="rect">
              <a:avLst/>
            </a:prstGeom>
          </p:spPr>
          <p:txBody>
            <a:bodyPr lIns="0" tIns="0" rIns="0" bIns="0" rtlCol="0" anchor="ctr"/>
            <a:lstStyle/>
            <a:p>
              <a:pPr algn="ctr">
                <a:lnSpc>
                  <a:spcPts val="2520"/>
                </a:lnSpc>
              </a:pPr>
              <a:r>
                <a:rPr lang="en-US" sz="1800" b="1">
                  <a:solidFill>
                    <a:srgbClr val="FFFFFF"/>
                  </a:solidFill>
                  <a:latin typeface="TT Fors Bold"/>
                  <a:ea typeface="TT Fors Bold"/>
                  <a:cs typeface="TT Fors Bold"/>
                  <a:sym typeface="TT Fors Bold"/>
                </a:rPr>
                <a:t>Screening Algorithms &amp; 3rd Party Screening tools</a:t>
              </a:r>
            </a:p>
          </p:txBody>
        </p:sp>
      </p:grpSp>
      <p:grpSp>
        <p:nvGrpSpPr>
          <p:cNvPr id="21" name="Group 21"/>
          <p:cNvGrpSpPr/>
          <p:nvPr/>
        </p:nvGrpSpPr>
        <p:grpSpPr>
          <a:xfrm>
            <a:off x="11865073" y="1536154"/>
            <a:ext cx="2548747" cy="567547"/>
            <a:chOff x="0" y="0"/>
            <a:chExt cx="3398329" cy="756730"/>
          </a:xfrm>
        </p:grpSpPr>
        <p:sp>
          <p:nvSpPr>
            <p:cNvPr id="22" name="Freeform 22"/>
            <p:cNvSpPr/>
            <p:nvPr/>
          </p:nvSpPr>
          <p:spPr>
            <a:xfrm>
              <a:off x="0" y="0"/>
              <a:ext cx="3398266" cy="756793"/>
            </a:xfrm>
            <a:custGeom>
              <a:avLst/>
              <a:gdLst/>
              <a:ahLst/>
              <a:cxnLst/>
              <a:rect l="l" t="t" r="r" b="b"/>
              <a:pathLst>
                <a:path w="3398266" h="756793">
                  <a:moveTo>
                    <a:pt x="378333" y="0"/>
                  </a:moveTo>
                  <a:lnTo>
                    <a:pt x="3019933" y="0"/>
                  </a:lnTo>
                  <a:cubicBezTo>
                    <a:pt x="3228848" y="0"/>
                    <a:pt x="3398266" y="169418"/>
                    <a:pt x="3398266" y="378333"/>
                  </a:cubicBezTo>
                  <a:cubicBezTo>
                    <a:pt x="3398266" y="478663"/>
                    <a:pt x="3358388" y="574929"/>
                    <a:pt x="3287395" y="645922"/>
                  </a:cubicBezTo>
                  <a:cubicBezTo>
                    <a:pt x="3216402" y="716915"/>
                    <a:pt x="3120136" y="756793"/>
                    <a:pt x="3019806" y="756793"/>
                  </a:cubicBezTo>
                  <a:lnTo>
                    <a:pt x="378206" y="756793"/>
                  </a:lnTo>
                  <a:cubicBezTo>
                    <a:pt x="277876" y="756793"/>
                    <a:pt x="181610" y="716915"/>
                    <a:pt x="110617" y="645922"/>
                  </a:cubicBezTo>
                  <a:cubicBezTo>
                    <a:pt x="39624" y="574929"/>
                    <a:pt x="0" y="478663"/>
                    <a:pt x="0" y="378333"/>
                  </a:cubicBezTo>
                  <a:cubicBezTo>
                    <a:pt x="0" y="278003"/>
                    <a:pt x="39878" y="181737"/>
                    <a:pt x="110871" y="110871"/>
                  </a:cubicBezTo>
                  <a:cubicBezTo>
                    <a:pt x="181864" y="40005"/>
                    <a:pt x="278003" y="0"/>
                    <a:pt x="378333" y="0"/>
                  </a:cubicBezTo>
                  <a:close/>
                </a:path>
              </a:pathLst>
            </a:custGeom>
            <a:solidFill>
              <a:srgbClr val="066133"/>
            </a:solidFill>
          </p:spPr>
          <p:txBody>
            <a:bodyPr/>
            <a:lstStyle/>
            <a:p>
              <a:endParaRPr lang="en-US"/>
            </a:p>
          </p:txBody>
        </p:sp>
      </p:grpSp>
      <p:grpSp>
        <p:nvGrpSpPr>
          <p:cNvPr id="23" name="Group 23"/>
          <p:cNvGrpSpPr/>
          <p:nvPr/>
        </p:nvGrpSpPr>
        <p:grpSpPr>
          <a:xfrm>
            <a:off x="11880156" y="1432789"/>
            <a:ext cx="2548747" cy="656187"/>
            <a:chOff x="0" y="0"/>
            <a:chExt cx="3398329" cy="874916"/>
          </a:xfrm>
        </p:grpSpPr>
        <p:sp>
          <p:nvSpPr>
            <p:cNvPr id="24" name="Freeform 24"/>
            <p:cNvSpPr/>
            <p:nvPr/>
          </p:nvSpPr>
          <p:spPr>
            <a:xfrm>
              <a:off x="0" y="0"/>
              <a:ext cx="3398332" cy="874919"/>
            </a:xfrm>
            <a:custGeom>
              <a:avLst/>
              <a:gdLst/>
              <a:ahLst/>
              <a:cxnLst/>
              <a:rect l="l" t="t" r="r" b="b"/>
              <a:pathLst>
                <a:path w="3398332" h="874919">
                  <a:moveTo>
                    <a:pt x="0" y="0"/>
                  </a:moveTo>
                  <a:lnTo>
                    <a:pt x="3398332" y="0"/>
                  </a:lnTo>
                  <a:lnTo>
                    <a:pt x="3398332" y="874919"/>
                  </a:lnTo>
                  <a:lnTo>
                    <a:pt x="0" y="874919"/>
                  </a:lnTo>
                  <a:close/>
                </a:path>
              </a:pathLst>
            </a:custGeom>
            <a:blipFill>
              <a:blip r:embed="rId5">
                <a:alphaModFix amt="0"/>
              </a:blip>
              <a:stretch>
                <a:fillRect t="-25683" b="-25682"/>
              </a:stretch>
            </a:blipFill>
          </p:spPr>
          <p:txBody>
            <a:bodyPr/>
            <a:lstStyle/>
            <a:p>
              <a:endParaRPr lang="en-US"/>
            </a:p>
          </p:txBody>
        </p:sp>
        <p:sp>
          <p:nvSpPr>
            <p:cNvPr id="25" name="TextBox 25"/>
            <p:cNvSpPr txBox="1"/>
            <p:nvPr/>
          </p:nvSpPr>
          <p:spPr>
            <a:xfrm>
              <a:off x="0" y="-38100"/>
              <a:ext cx="3398329" cy="913016"/>
            </a:xfrm>
            <a:prstGeom prst="rect">
              <a:avLst/>
            </a:prstGeom>
          </p:spPr>
          <p:txBody>
            <a:bodyPr lIns="0" tIns="0" rIns="0" bIns="0" rtlCol="0" anchor="ctr"/>
            <a:lstStyle/>
            <a:p>
              <a:pPr algn="ctr">
                <a:lnSpc>
                  <a:spcPts val="2520"/>
                </a:lnSpc>
              </a:pPr>
              <a:r>
                <a:rPr lang="en-US" sz="1800" b="1">
                  <a:solidFill>
                    <a:srgbClr val="FFFFFF"/>
                  </a:solidFill>
                  <a:latin typeface="TT Fors Bold"/>
                  <a:ea typeface="TT Fors Bold"/>
                  <a:cs typeface="TT Fors Bold"/>
                  <a:sym typeface="TT Fors Bold"/>
                </a:rPr>
                <a:t>Fee Transparency</a:t>
              </a:r>
            </a:p>
          </p:txBody>
        </p:sp>
      </p:grpSp>
      <p:sp>
        <p:nvSpPr>
          <p:cNvPr id="26" name="TextBox 26"/>
          <p:cNvSpPr txBox="1"/>
          <p:nvPr/>
        </p:nvSpPr>
        <p:spPr>
          <a:xfrm>
            <a:off x="5968079" y="4212717"/>
            <a:ext cx="1018184" cy="410842"/>
          </a:xfrm>
          <a:prstGeom prst="rect">
            <a:avLst/>
          </a:prstGeom>
        </p:spPr>
        <p:txBody>
          <a:bodyPr lIns="0" tIns="0" rIns="0" bIns="0" rtlCol="0" anchor="t">
            <a:spAutoFit/>
          </a:bodyPr>
          <a:lstStyle/>
          <a:p>
            <a:pPr algn="ctr">
              <a:lnSpc>
                <a:spcPts val="3078"/>
              </a:lnSpc>
            </a:pPr>
            <a:r>
              <a:rPr lang="en-US" sz="2199" b="1">
                <a:solidFill>
                  <a:srgbClr val="FFFFFF"/>
                </a:solidFill>
                <a:latin typeface="TT Fors Bold"/>
                <a:ea typeface="TT Fors Bold"/>
                <a:cs typeface="TT Fors Bold"/>
                <a:sym typeface="TT Fors Bold"/>
              </a:rPr>
              <a:t>02</a:t>
            </a:r>
          </a:p>
        </p:txBody>
      </p:sp>
      <p:sp>
        <p:nvSpPr>
          <p:cNvPr id="27" name="TextBox 27"/>
          <p:cNvSpPr txBox="1"/>
          <p:nvPr/>
        </p:nvSpPr>
        <p:spPr>
          <a:xfrm>
            <a:off x="11829383" y="4212717"/>
            <a:ext cx="1018184" cy="410842"/>
          </a:xfrm>
          <a:prstGeom prst="rect">
            <a:avLst/>
          </a:prstGeom>
        </p:spPr>
        <p:txBody>
          <a:bodyPr lIns="0" tIns="0" rIns="0" bIns="0" rtlCol="0" anchor="t">
            <a:spAutoFit/>
          </a:bodyPr>
          <a:lstStyle/>
          <a:p>
            <a:pPr algn="ctr">
              <a:lnSpc>
                <a:spcPts val="3078"/>
              </a:lnSpc>
            </a:pPr>
            <a:r>
              <a:rPr lang="en-US" sz="2199" b="1">
                <a:solidFill>
                  <a:srgbClr val="000000"/>
                </a:solidFill>
                <a:latin typeface="TT Fors Bold"/>
                <a:ea typeface="TT Fors Bold"/>
                <a:cs typeface="TT Fors Bold"/>
                <a:sym typeface="TT Fors Bold"/>
              </a:rPr>
              <a:t>02</a:t>
            </a:r>
          </a:p>
        </p:txBody>
      </p:sp>
      <p:sp>
        <p:nvSpPr>
          <p:cNvPr id="28" name="TextBox 28"/>
          <p:cNvSpPr txBox="1"/>
          <p:nvPr/>
        </p:nvSpPr>
        <p:spPr>
          <a:xfrm>
            <a:off x="5968079" y="2773975"/>
            <a:ext cx="1018184" cy="410842"/>
          </a:xfrm>
          <a:prstGeom prst="rect">
            <a:avLst/>
          </a:prstGeom>
        </p:spPr>
        <p:txBody>
          <a:bodyPr lIns="0" tIns="0" rIns="0" bIns="0" rtlCol="0" anchor="t">
            <a:spAutoFit/>
          </a:bodyPr>
          <a:lstStyle/>
          <a:p>
            <a:pPr algn="ctr">
              <a:lnSpc>
                <a:spcPts val="3078"/>
              </a:lnSpc>
            </a:pPr>
            <a:r>
              <a:rPr lang="en-US" sz="2199" b="1">
                <a:solidFill>
                  <a:srgbClr val="FFFFFF"/>
                </a:solidFill>
                <a:latin typeface="TT Fors Bold"/>
                <a:ea typeface="TT Fors Bold"/>
                <a:cs typeface="TT Fors Bold"/>
                <a:sym typeface="TT Fors Bold"/>
              </a:rPr>
              <a:t>01</a:t>
            </a:r>
          </a:p>
        </p:txBody>
      </p:sp>
      <p:sp>
        <p:nvSpPr>
          <p:cNvPr id="29" name="TextBox 29"/>
          <p:cNvSpPr txBox="1"/>
          <p:nvPr/>
        </p:nvSpPr>
        <p:spPr>
          <a:xfrm>
            <a:off x="11829383" y="2773975"/>
            <a:ext cx="1018184" cy="410842"/>
          </a:xfrm>
          <a:prstGeom prst="rect">
            <a:avLst/>
          </a:prstGeom>
        </p:spPr>
        <p:txBody>
          <a:bodyPr lIns="0" tIns="0" rIns="0" bIns="0" rtlCol="0" anchor="t">
            <a:spAutoFit/>
          </a:bodyPr>
          <a:lstStyle/>
          <a:p>
            <a:pPr algn="ctr">
              <a:lnSpc>
                <a:spcPts val="3078"/>
              </a:lnSpc>
            </a:pPr>
            <a:r>
              <a:rPr lang="en-US" sz="2199" b="1">
                <a:solidFill>
                  <a:srgbClr val="000000"/>
                </a:solidFill>
                <a:latin typeface="TT Fors Bold"/>
                <a:ea typeface="TT Fors Bold"/>
                <a:cs typeface="TT Fors Bold"/>
                <a:sym typeface="TT Fors Bold"/>
              </a:rPr>
              <a:t>01</a:t>
            </a:r>
          </a:p>
        </p:txBody>
      </p:sp>
      <p:sp>
        <p:nvSpPr>
          <p:cNvPr id="30" name="TextBox 30"/>
          <p:cNvSpPr txBox="1"/>
          <p:nvPr/>
        </p:nvSpPr>
        <p:spPr>
          <a:xfrm>
            <a:off x="13116430" y="5487667"/>
            <a:ext cx="4180970" cy="311782"/>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a:t>
            </a:r>
          </a:p>
        </p:txBody>
      </p:sp>
      <p:sp>
        <p:nvSpPr>
          <p:cNvPr id="31" name="Freeform 31"/>
          <p:cNvSpPr/>
          <p:nvPr/>
        </p:nvSpPr>
        <p:spPr>
          <a:xfrm>
            <a:off x="11865073" y="5564800"/>
            <a:ext cx="946804" cy="1063333"/>
          </a:xfrm>
          <a:custGeom>
            <a:avLst/>
            <a:gdLst/>
            <a:ahLst/>
            <a:cxnLst/>
            <a:rect l="l" t="t" r="r" b="b"/>
            <a:pathLst>
              <a:path w="946804" h="1063333">
                <a:moveTo>
                  <a:pt x="0" y="0"/>
                </a:moveTo>
                <a:lnTo>
                  <a:pt x="946804" y="0"/>
                </a:lnTo>
                <a:lnTo>
                  <a:pt x="946804" y="1063333"/>
                </a:lnTo>
                <a:lnTo>
                  <a:pt x="0" y="1063333"/>
                </a:lnTo>
                <a:lnTo>
                  <a:pt x="0" y="0"/>
                </a:lnTo>
                <a:close/>
              </a:path>
            </a:pathLst>
          </a:custGeom>
          <a:blipFill>
            <a:blip>
              <a:extLst>
                <a:ext uri="{96DAC541-7B7A-43D3-8B79-37D633B846F1}">
                  <asvg:svgBlip xmlns:asvg="http://schemas.microsoft.com/office/drawing/2016/SVG/main" r:embed="rId4"/>
                </a:ext>
              </a:extLst>
            </a:blip>
            <a:stretch>
              <a:fillRect l="-136" r="-137"/>
            </a:stretch>
          </a:blipFill>
        </p:spPr>
        <p:txBody>
          <a:bodyPr/>
          <a:lstStyle/>
          <a:p>
            <a:endParaRPr lang="en-US"/>
          </a:p>
        </p:txBody>
      </p:sp>
      <p:sp>
        <p:nvSpPr>
          <p:cNvPr id="32" name="TextBox 32"/>
          <p:cNvSpPr txBox="1"/>
          <p:nvPr/>
        </p:nvSpPr>
        <p:spPr>
          <a:xfrm>
            <a:off x="11811000" y="5772150"/>
            <a:ext cx="1018184" cy="410842"/>
          </a:xfrm>
          <a:prstGeom prst="rect">
            <a:avLst/>
          </a:prstGeom>
        </p:spPr>
        <p:txBody>
          <a:bodyPr lIns="0" tIns="0" rIns="0" bIns="0" rtlCol="0" anchor="t">
            <a:spAutoFit/>
          </a:bodyPr>
          <a:lstStyle/>
          <a:p>
            <a:pPr algn="ctr">
              <a:lnSpc>
                <a:spcPts val="3078"/>
              </a:lnSpc>
            </a:pPr>
            <a:r>
              <a:rPr lang="en-US" sz="2199" b="1">
                <a:solidFill>
                  <a:srgbClr val="000000"/>
                </a:solidFill>
                <a:latin typeface="TT Fors Bold"/>
                <a:ea typeface="TT Fors Bold"/>
                <a:cs typeface="TT Fors Bold"/>
                <a:sym typeface="TT Fors Bold"/>
              </a:rPr>
              <a:t>03</a:t>
            </a:r>
          </a:p>
        </p:txBody>
      </p:sp>
      <p:sp>
        <p:nvSpPr>
          <p:cNvPr id="33" name="TextBox 33"/>
          <p:cNvSpPr txBox="1"/>
          <p:nvPr/>
        </p:nvSpPr>
        <p:spPr>
          <a:xfrm>
            <a:off x="13078330" y="5467350"/>
            <a:ext cx="4662935" cy="3074032"/>
          </a:xfrm>
          <a:prstGeom prst="rect">
            <a:avLst/>
          </a:prstGeom>
        </p:spPr>
        <p:txBody>
          <a:bodyPr lIns="0" tIns="0" rIns="0" bIns="0" rtlCol="0" anchor="t">
            <a:spAutoFit/>
          </a:bodyPr>
          <a:lstStyle/>
          <a:p>
            <a:pPr algn="l">
              <a:lnSpc>
                <a:spcPts val="2238"/>
              </a:lnSpc>
            </a:pPr>
            <a:r>
              <a:rPr lang="en-US" sz="1599">
                <a:solidFill>
                  <a:srgbClr val="000000"/>
                </a:solidFill>
                <a:latin typeface="TT Fors"/>
                <a:ea typeface="TT Fors"/>
                <a:cs typeface="TT Fors"/>
                <a:sym typeface="TT Fors"/>
              </a:rPr>
              <a:t>A portable rental application is a standard rental application that includes information such as a background check and credit history, but the application can be reused to apply for multiple rental properties rather than needing to create a new rental application each time. Primarily viewed as a consumer protection tool designed to save tenants money. Strongly linked to fair housing goals by increasing access to housing for lower-income applicants and those in tight markets. </a:t>
            </a:r>
          </a:p>
        </p:txBody>
      </p:sp>
      <p:sp>
        <p:nvSpPr>
          <p:cNvPr id="34" name="TextBox 34"/>
          <p:cNvSpPr txBox="1"/>
          <p:nvPr/>
        </p:nvSpPr>
        <p:spPr>
          <a:xfrm>
            <a:off x="839216" y="1440904"/>
            <a:ext cx="3964410" cy="4304666"/>
          </a:xfrm>
          <a:prstGeom prst="rect">
            <a:avLst/>
          </a:prstGeom>
        </p:spPr>
        <p:txBody>
          <a:bodyPr lIns="0" tIns="0" rIns="0" bIns="0" rtlCol="0" anchor="t">
            <a:spAutoFit/>
          </a:bodyPr>
          <a:lstStyle/>
          <a:p>
            <a:pPr algn="l">
              <a:lnSpc>
                <a:spcPts val="6859"/>
              </a:lnSpc>
            </a:pPr>
            <a:r>
              <a:rPr lang="en-US" sz="4899">
                <a:solidFill>
                  <a:srgbClr val="066133"/>
                </a:solidFill>
                <a:latin typeface="Anton"/>
                <a:ea typeface="Anton"/>
                <a:cs typeface="Anton"/>
                <a:sym typeface="Anton"/>
              </a:rPr>
              <a:t>Tenant Screening Protections through a Fair Housing Lens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0" y="1647640"/>
          <a:ext cx="18288000" cy="8877301"/>
        </p:xfrm>
        <a:graphic>
          <a:graphicData uri="http://schemas.openxmlformats.org/drawingml/2006/table">
            <a:tbl>
              <a:tblPr/>
              <a:tblGrid>
                <a:gridCol w="4673909">
                  <a:extLst>
                    <a:ext uri="{9D8B030D-6E8A-4147-A177-3AD203B41FA5}">
                      <a16:colId xmlns:a16="http://schemas.microsoft.com/office/drawing/2014/main" val="20000"/>
                    </a:ext>
                  </a:extLst>
                </a:gridCol>
                <a:gridCol w="4500278">
                  <a:extLst>
                    <a:ext uri="{9D8B030D-6E8A-4147-A177-3AD203B41FA5}">
                      <a16:colId xmlns:a16="http://schemas.microsoft.com/office/drawing/2014/main" val="20001"/>
                    </a:ext>
                  </a:extLst>
                </a:gridCol>
                <a:gridCol w="4510533">
                  <a:extLst>
                    <a:ext uri="{9D8B030D-6E8A-4147-A177-3AD203B41FA5}">
                      <a16:colId xmlns:a16="http://schemas.microsoft.com/office/drawing/2014/main" val="20002"/>
                    </a:ext>
                  </a:extLst>
                </a:gridCol>
                <a:gridCol w="4603280">
                  <a:extLst>
                    <a:ext uri="{9D8B030D-6E8A-4147-A177-3AD203B41FA5}">
                      <a16:colId xmlns:a16="http://schemas.microsoft.com/office/drawing/2014/main" val="20003"/>
                    </a:ext>
                  </a:extLst>
                </a:gridCol>
              </a:tblGrid>
              <a:tr h="1824429">
                <a:tc>
                  <a:txBody>
                    <a:bodyPr/>
                    <a:lstStyle/>
                    <a:p>
                      <a:pPr algn="l">
                        <a:lnSpc>
                          <a:spcPts val="1679"/>
                        </a:lnSpc>
                        <a:defRPr/>
                      </a:pP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l">
                        <a:lnSpc>
                          <a:spcPts val="1679"/>
                        </a:lnSpc>
                        <a:defRPr/>
                      </a:pP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l">
                        <a:lnSpc>
                          <a:spcPts val="1679"/>
                        </a:lnSpc>
                        <a:defRPr/>
                      </a:pP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l">
                        <a:lnSpc>
                          <a:spcPts val="1679"/>
                        </a:lnSpc>
                        <a:defRPr/>
                      </a:pP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272987">
                <a:tc>
                  <a:txBody>
                    <a:bodyPr/>
                    <a:lstStyle/>
                    <a:p>
                      <a:pPr algn="ctr">
                        <a:lnSpc>
                          <a:spcPts val="2520"/>
                        </a:lnSpc>
                        <a:defRPr/>
                      </a:pPr>
                      <a:r>
                        <a:rPr lang="en-US" sz="1800" b="1">
                          <a:solidFill>
                            <a:srgbClr val="000000"/>
                          </a:solidFill>
                          <a:latin typeface="TT Fors Bold"/>
                          <a:ea typeface="TT Fors Bold"/>
                          <a:cs typeface="TT Fors Bold"/>
                          <a:sym typeface="TT Fors Bold"/>
                        </a:rPr>
                        <a:t>Right to Dispute Screening Errors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Tenants can correct inaccurate or outdated info in tenant screeing.</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Leverages FCRA-like language (e.g. accuracy, notice, appeal)</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Ideal in high-rent high-denial areas where renters are hit with repeated fees and denials.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72987">
                <a:tc>
                  <a:txBody>
                    <a:bodyPr/>
                    <a:lstStyle/>
                    <a:p>
                      <a:pPr algn="ctr">
                        <a:lnSpc>
                          <a:spcPts val="2520"/>
                        </a:lnSpc>
                        <a:defRPr/>
                      </a:pPr>
                      <a:r>
                        <a:rPr lang="en-US" sz="1800" b="1">
                          <a:solidFill>
                            <a:srgbClr val="000000"/>
                          </a:solidFill>
                          <a:latin typeface="TT Fors Bold"/>
                          <a:ea typeface="TT Fors Bold"/>
                          <a:cs typeface="TT Fors Bold"/>
                          <a:sym typeface="TT Fors Bold"/>
                        </a:rPr>
                        <a:t>Notice of Adverse Action</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Landlords must disclose reasons for denial, including screeing reports.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FCRA notice requirements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Strong fit where credit-style protections exist or where financial transparency laws are popular</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538989">
                <a:tc>
                  <a:txBody>
                    <a:bodyPr/>
                    <a:lstStyle/>
                    <a:p>
                      <a:pPr algn="ctr">
                        <a:lnSpc>
                          <a:spcPts val="2520"/>
                        </a:lnSpc>
                        <a:defRPr/>
                      </a:pPr>
                      <a:r>
                        <a:rPr lang="en-US" sz="1800" b="1">
                          <a:solidFill>
                            <a:srgbClr val="000000"/>
                          </a:solidFill>
                          <a:latin typeface="TT Fors Bold"/>
                          <a:ea typeface="TT Fors Bold"/>
                          <a:cs typeface="TT Fors Bold"/>
                          <a:sym typeface="TT Fors Bold"/>
                        </a:rPr>
                        <a:t>Ban on Use of Sealed/Expunged Records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Landlords can’t use sealed evictions in screening decisions,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Mirrors post-bankruptcy or credit rehabilitation policies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b="1">
                          <a:solidFill>
                            <a:srgbClr val="34990C"/>
                          </a:solidFill>
                          <a:latin typeface="TT Fors Bold"/>
                          <a:ea typeface="TT Fors Bold"/>
                          <a:cs typeface="TT Fors Bold"/>
                          <a:sym typeface="TT Fors Bold"/>
                        </a:rPr>
                        <a:t>Effective where courts or state law already support record-dealing (criminal, financial, civil).</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392229">
                <a:tc>
                  <a:txBody>
                    <a:bodyPr/>
                    <a:lstStyle/>
                    <a:p>
                      <a:pPr algn="ctr">
                        <a:lnSpc>
                          <a:spcPts val="2520"/>
                        </a:lnSpc>
                        <a:defRPr/>
                      </a:pPr>
                      <a:r>
                        <a:rPr lang="en-US" sz="1800" b="1">
                          <a:solidFill>
                            <a:srgbClr val="000000"/>
                          </a:solidFill>
                          <a:latin typeface="TT Fors Bold"/>
                          <a:ea typeface="TT Fors Bold"/>
                          <a:cs typeface="TT Fors Bold"/>
                          <a:sym typeface="TT Fors Bold"/>
                        </a:rPr>
                        <a:t>Time Limits on Use &amp; Lookback Period of Eviction Records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Limit eviction record use to 2 -7 years.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Parallels statute of limitations in debt collection, credit reports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Aligns with states limiting negative info in consumer reports and enforcing look-back periods.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575680">
                <a:tc>
                  <a:txBody>
                    <a:bodyPr/>
                    <a:lstStyle/>
                    <a:p>
                      <a:pPr algn="ctr">
                        <a:lnSpc>
                          <a:spcPts val="2435"/>
                        </a:lnSpc>
                        <a:defRPr/>
                      </a:pPr>
                      <a:r>
                        <a:rPr lang="en-US" sz="1740" b="1">
                          <a:solidFill>
                            <a:srgbClr val="000000"/>
                          </a:solidFill>
                          <a:latin typeface="TT Fors Bold"/>
                          <a:ea typeface="TT Fors Bold"/>
                          <a:cs typeface="TT Fors Bold"/>
                          <a:sym typeface="TT Fors Bold"/>
                        </a:rPr>
                        <a:t>Sealing of No-Fault or Dismissed Cases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96"/>
                        </a:lnSpc>
                        <a:defRPr/>
                      </a:pPr>
                      <a:r>
                        <a:rPr lang="en-US" sz="1639">
                          <a:solidFill>
                            <a:srgbClr val="000000"/>
                          </a:solidFill>
                          <a:latin typeface="TT Fors"/>
                          <a:ea typeface="TT Fors"/>
                          <a:cs typeface="TT Fors"/>
                          <a:sym typeface="TT Fors"/>
                        </a:rPr>
                        <a:t>Automatically seal eviction records if tenant wins or settles favorably.</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96"/>
                        </a:lnSpc>
                        <a:defRPr/>
                      </a:pPr>
                      <a:r>
                        <a:rPr lang="en-US" sz="1639">
                          <a:solidFill>
                            <a:srgbClr val="000000"/>
                          </a:solidFill>
                          <a:latin typeface="TT Fors"/>
                          <a:ea typeface="TT Fors"/>
                          <a:cs typeface="TT Fors"/>
                          <a:sym typeface="TT Fors"/>
                        </a:rPr>
                        <a:t>Procedural justice, similar to vacating or dismissing civil cases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96"/>
                        </a:lnSpc>
                        <a:defRPr/>
                      </a:pPr>
                      <a:r>
                        <a:rPr lang="en-US" sz="1639">
                          <a:solidFill>
                            <a:srgbClr val="000000"/>
                          </a:solidFill>
                          <a:latin typeface="TT Fors"/>
                          <a:ea typeface="TT Fors"/>
                          <a:cs typeface="TT Fors"/>
                          <a:sym typeface="TT Fors"/>
                        </a:rPr>
                        <a:t>Strong fit where judicial systems support access to justice or court admin rule making (self help friendly courts)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3" name="Freeform 3"/>
          <p:cNvSpPr/>
          <p:nvPr/>
        </p:nvSpPr>
        <p:spPr>
          <a:xfrm>
            <a:off x="714556" y="1511394"/>
            <a:ext cx="3250502" cy="1878206"/>
          </a:xfrm>
          <a:custGeom>
            <a:avLst/>
            <a:gdLst/>
            <a:ahLst/>
            <a:cxnLst/>
            <a:rect l="l" t="t" r="r" b="b"/>
            <a:pathLst>
              <a:path w="3250502" h="1878206">
                <a:moveTo>
                  <a:pt x="0" y="0"/>
                </a:moveTo>
                <a:lnTo>
                  <a:pt x="3250501" y="0"/>
                </a:lnTo>
                <a:lnTo>
                  <a:pt x="3250501" y="1878206"/>
                </a:lnTo>
                <a:lnTo>
                  <a:pt x="0" y="18782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5230539" y="1484224"/>
            <a:ext cx="3296393" cy="1878206"/>
          </a:xfrm>
          <a:custGeom>
            <a:avLst/>
            <a:gdLst/>
            <a:ahLst/>
            <a:cxnLst/>
            <a:rect l="l" t="t" r="r" b="b"/>
            <a:pathLst>
              <a:path w="3296393" h="1878206">
                <a:moveTo>
                  <a:pt x="0" y="0"/>
                </a:moveTo>
                <a:lnTo>
                  <a:pt x="3296393" y="0"/>
                </a:lnTo>
                <a:lnTo>
                  <a:pt x="3296393" y="1878206"/>
                </a:lnTo>
                <a:lnTo>
                  <a:pt x="0" y="187820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9896985" y="1511384"/>
            <a:ext cx="3296393" cy="1878206"/>
          </a:xfrm>
          <a:custGeom>
            <a:avLst/>
            <a:gdLst/>
            <a:ahLst/>
            <a:cxnLst/>
            <a:rect l="l" t="t" r="r" b="b"/>
            <a:pathLst>
              <a:path w="3296393" h="1878206">
                <a:moveTo>
                  <a:pt x="0" y="0"/>
                </a:moveTo>
                <a:lnTo>
                  <a:pt x="3296393" y="0"/>
                </a:lnTo>
                <a:lnTo>
                  <a:pt x="3296393" y="1878206"/>
                </a:lnTo>
                <a:lnTo>
                  <a:pt x="0" y="18782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4319599" y="1511384"/>
            <a:ext cx="3296393" cy="1878206"/>
          </a:xfrm>
          <a:custGeom>
            <a:avLst/>
            <a:gdLst/>
            <a:ahLst/>
            <a:cxnLst/>
            <a:rect l="l" t="t" r="r" b="b"/>
            <a:pathLst>
              <a:path w="3296393" h="1878206">
                <a:moveTo>
                  <a:pt x="0" y="0"/>
                </a:moveTo>
                <a:lnTo>
                  <a:pt x="3296393" y="0"/>
                </a:lnTo>
                <a:lnTo>
                  <a:pt x="3296393" y="1878206"/>
                </a:lnTo>
                <a:lnTo>
                  <a:pt x="0" y="18782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1251082" y="1795039"/>
            <a:ext cx="669379" cy="481955"/>
          </a:xfrm>
          <a:custGeom>
            <a:avLst/>
            <a:gdLst/>
            <a:ahLst/>
            <a:cxnLst/>
            <a:rect l="l" t="t" r="r" b="b"/>
            <a:pathLst>
              <a:path w="669379" h="481955">
                <a:moveTo>
                  <a:pt x="0" y="0"/>
                </a:moveTo>
                <a:lnTo>
                  <a:pt x="669379" y="0"/>
                </a:lnTo>
                <a:lnTo>
                  <a:pt x="669379" y="481955"/>
                </a:lnTo>
                <a:lnTo>
                  <a:pt x="0" y="481955"/>
                </a:lnTo>
                <a:lnTo>
                  <a:pt x="0" y="0"/>
                </a:lnTo>
                <a:close/>
              </a:path>
            </a:pathLst>
          </a:custGeom>
          <a:blipFill>
            <a:blip>
              <a:extLst>
                <a:ext uri="{96DAC541-7B7A-43D3-8B79-37D633B846F1}">
                  <asvg:svgBlip xmlns:asvg="http://schemas.microsoft.com/office/drawing/2016/SVG/main" r:embed="rId6"/>
                </a:ext>
              </a:extLst>
            </a:blip>
            <a:stretch>
              <a:fillRect l="-118" r="-116"/>
            </a:stretch>
          </a:blipFill>
        </p:spPr>
        <p:txBody>
          <a:bodyPr/>
          <a:lstStyle/>
          <a:p>
            <a:endParaRPr lang="en-US"/>
          </a:p>
        </p:txBody>
      </p:sp>
      <p:sp>
        <p:nvSpPr>
          <p:cNvPr id="8" name="Freeform 8"/>
          <p:cNvSpPr/>
          <p:nvPr/>
        </p:nvSpPr>
        <p:spPr>
          <a:xfrm>
            <a:off x="15463935" y="1795039"/>
            <a:ext cx="729453" cy="729453"/>
          </a:xfrm>
          <a:custGeom>
            <a:avLst/>
            <a:gdLst/>
            <a:ahLst/>
            <a:cxnLst/>
            <a:rect l="l" t="t" r="r" b="b"/>
            <a:pathLst>
              <a:path w="729453" h="729453">
                <a:moveTo>
                  <a:pt x="0" y="0"/>
                </a:moveTo>
                <a:lnTo>
                  <a:pt x="729453" y="0"/>
                </a:lnTo>
                <a:lnTo>
                  <a:pt x="729453" y="729453"/>
                </a:lnTo>
                <a:lnTo>
                  <a:pt x="0" y="729453"/>
                </a:lnTo>
                <a:lnTo>
                  <a:pt x="0" y="0"/>
                </a:lnTo>
                <a:close/>
              </a:path>
            </a:pathLst>
          </a:custGeom>
          <a:blipFill>
            <a:blip>
              <a:extLst>
                <a:ext uri="{96DAC541-7B7A-43D3-8B79-37D633B846F1}">
                  <asvg:svgBlip xmlns:asvg="http://schemas.microsoft.com/office/drawing/2016/SVG/main" r:embed="rId7"/>
                </a:ext>
              </a:extLst>
            </a:blip>
            <a:stretch>
              <a:fillRect l="-7142" r="-7143"/>
            </a:stretch>
          </a:blipFill>
        </p:spPr>
        <p:txBody>
          <a:bodyPr/>
          <a:lstStyle/>
          <a:p>
            <a:endParaRPr lang="en-US"/>
          </a:p>
        </p:txBody>
      </p:sp>
      <p:sp>
        <p:nvSpPr>
          <p:cNvPr id="9" name="Freeform 9"/>
          <p:cNvSpPr/>
          <p:nvPr/>
        </p:nvSpPr>
        <p:spPr>
          <a:xfrm>
            <a:off x="2025663" y="1822209"/>
            <a:ext cx="628288" cy="628288"/>
          </a:xfrm>
          <a:custGeom>
            <a:avLst/>
            <a:gdLst/>
            <a:ahLst/>
            <a:cxnLst/>
            <a:rect l="l" t="t" r="r" b="b"/>
            <a:pathLst>
              <a:path w="628288" h="628288">
                <a:moveTo>
                  <a:pt x="0" y="0"/>
                </a:moveTo>
                <a:lnTo>
                  <a:pt x="628288" y="0"/>
                </a:lnTo>
                <a:lnTo>
                  <a:pt x="628288" y="628288"/>
                </a:lnTo>
                <a:lnTo>
                  <a:pt x="0" y="62828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6600382" y="1757663"/>
            <a:ext cx="556708" cy="556708"/>
          </a:xfrm>
          <a:custGeom>
            <a:avLst/>
            <a:gdLst/>
            <a:ahLst/>
            <a:cxnLst/>
            <a:rect l="l" t="t" r="r" b="b"/>
            <a:pathLst>
              <a:path w="556708" h="556708">
                <a:moveTo>
                  <a:pt x="0" y="0"/>
                </a:moveTo>
                <a:lnTo>
                  <a:pt x="556708" y="0"/>
                </a:lnTo>
                <a:lnTo>
                  <a:pt x="556708" y="556707"/>
                </a:lnTo>
                <a:lnTo>
                  <a:pt x="0" y="556707"/>
                </a:lnTo>
                <a:lnTo>
                  <a:pt x="0" y="0"/>
                </a:lnTo>
                <a:close/>
              </a:path>
            </a:pathLst>
          </a:custGeom>
          <a:blipFill>
            <a:blip>
              <a:extLst>
                <a:ext uri="{96DAC541-7B7A-43D3-8B79-37D633B846F1}">
                  <asvg:svgBlip xmlns:asvg="http://schemas.microsoft.com/office/drawing/2016/SVG/main" r:embed="rId9"/>
                </a:ext>
              </a:extLst>
            </a:blip>
            <a:stretch>
              <a:fillRect l="-1695" r="-1695"/>
            </a:stretch>
          </a:blipFill>
        </p:spPr>
        <p:txBody>
          <a:bodyPr/>
          <a:lstStyle/>
          <a:p>
            <a:endParaRPr lang="en-US"/>
          </a:p>
        </p:txBody>
      </p:sp>
      <p:sp>
        <p:nvSpPr>
          <p:cNvPr id="11" name="TextBox 11"/>
          <p:cNvSpPr txBox="1"/>
          <p:nvPr/>
        </p:nvSpPr>
        <p:spPr>
          <a:xfrm>
            <a:off x="207763" y="317497"/>
            <a:ext cx="17932757" cy="774066"/>
          </a:xfrm>
          <a:prstGeom prst="rect">
            <a:avLst/>
          </a:prstGeom>
        </p:spPr>
        <p:txBody>
          <a:bodyPr lIns="0" tIns="0" rIns="0" bIns="0" rtlCol="0" anchor="t">
            <a:spAutoFit/>
          </a:bodyPr>
          <a:lstStyle/>
          <a:p>
            <a:pPr algn="ctr">
              <a:lnSpc>
                <a:spcPts val="6159"/>
              </a:lnSpc>
            </a:pPr>
            <a:r>
              <a:rPr lang="en-US" sz="4399" b="1">
                <a:solidFill>
                  <a:srgbClr val="FFFFFF"/>
                </a:solidFill>
                <a:latin typeface="Arimo Bold"/>
                <a:ea typeface="Arimo Bold"/>
                <a:cs typeface="Arimo Bold"/>
                <a:sym typeface="Arimo Bold"/>
              </a:rPr>
              <a:t>Tenant Screening Policy Options through Consumer Protection</a:t>
            </a:r>
          </a:p>
        </p:txBody>
      </p:sp>
      <p:sp>
        <p:nvSpPr>
          <p:cNvPr id="12" name="TextBox 12"/>
          <p:cNvSpPr txBox="1"/>
          <p:nvPr/>
        </p:nvSpPr>
        <p:spPr>
          <a:xfrm>
            <a:off x="5317348" y="2536146"/>
            <a:ext cx="3227346" cy="344805"/>
          </a:xfrm>
          <a:prstGeom prst="rect">
            <a:avLst/>
          </a:prstGeom>
        </p:spPr>
        <p:txBody>
          <a:bodyPr lIns="0" tIns="0" rIns="0" bIns="0" rtlCol="0" anchor="t">
            <a:spAutoFit/>
          </a:bodyPr>
          <a:lstStyle/>
          <a:p>
            <a:pPr algn="ctr">
              <a:lnSpc>
                <a:spcPts val="2519"/>
              </a:lnSpc>
            </a:pPr>
            <a:r>
              <a:rPr lang="en-US" sz="1799" b="1">
                <a:solidFill>
                  <a:srgbClr val="FFFFFF"/>
                </a:solidFill>
                <a:latin typeface="TT Fors Bold"/>
                <a:ea typeface="TT Fors Bold"/>
                <a:cs typeface="TT Fors Bold"/>
                <a:sym typeface="TT Fors Bold"/>
              </a:rPr>
              <a:t>Protection Description</a:t>
            </a:r>
          </a:p>
        </p:txBody>
      </p:sp>
      <p:sp>
        <p:nvSpPr>
          <p:cNvPr id="13" name="TextBox 13"/>
          <p:cNvSpPr txBox="1"/>
          <p:nvPr/>
        </p:nvSpPr>
        <p:spPr>
          <a:xfrm>
            <a:off x="737711" y="2536146"/>
            <a:ext cx="3227346" cy="344805"/>
          </a:xfrm>
          <a:prstGeom prst="rect">
            <a:avLst/>
          </a:prstGeom>
        </p:spPr>
        <p:txBody>
          <a:bodyPr lIns="0" tIns="0" rIns="0" bIns="0" rtlCol="0" anchor="t">
            <a:spAutoFit/>
          </a:bodyPr>
          <a:lstStyle/>
          <a:p>
            <a:pPr algn="ctr">
              <a:lnSpc>
                <a:spcPts val="2519"/>
              </a:lnSpc>
            </a:pPr>
            <a:r>
              <a:rPr lang="en-US" sz="1799" b="1">
                <a:solidFill>
                  <a:srgbClr val="FFFFFF"/>
                </a:solidFill>
                <a:latin typeface="TT Fors Bold"/>
                <a:ea typeface="TT Fors Bold"/>
                <a:cs typeface="TT Fors Bold"/>
                <a:sym typeface="TT Fors Bold"/>
              </a:rPr>
              <a:t>Protection Type</a:t>
            </a:r>
          </a:p>
        </p:txBody>
      </p:sp>
      <p:sp>
        <p:nvSpPr>
          <p:cNvPr id="14" name="TextBox 14"/>
          <p:cNvSpPr txBox="1"/>
          <p:nvPr/>
        </p:nvSpPr>
        <p:spPr>
          <a:xfrm>
            <a:off x="9966031" y="2486392"/>
            <a:ext cx="3227346" cy="659130"/>
          </a:xfrm>
          <a:prstGeom prst="rect">
            <a:avLst/>
          </a:prstGeom>
        </p:spPr>
        <p:txBody>
          <a:bodyPr lIns="0" tIns="0" rIns="0" bIns="0" rtlCol="0" anchor="t">
            <a:spAutoFit/>
          </a:bodyPr>
          <a:lstStyle/>
          <a:p>
            <a:pPr algn="ctr">
              <a:lnSpc>
                <a:spcPts val="2519"/>
              </a:lnSpc>
            </a:pPr>
            <a:r>
              <a:rPr lang="en-US" sz="1799" b="1">
                <a:solidFill>
                  <a:srgbClr val="000000"/>
                </a:solidFill>
                <a:latin typeface="TT Fors Bold"/>
                <a:ea typeface="TT Fors Bold"/>
                <a:cs typeface="TT Fors Bold"/>
                <a:sym typeface="TT Fors Bold"/>
              </a:rPr>
              <a:t>Consumer/Procedural Law Basis</a:t>
            </a:r>
          </a:p>
        </p:txBody>
      </p:sp>
      <p:sp>
        <p:nvSpPr>
          <p:cNvPr id="15" name="TextBox 15"/>
          <p:cNvSpPr txBox="1"/>
          <p:nvPr/>
        </p:nvSpPr>
        <p:spPr>
          <a:xfrm>
            <a:off x="14339373" y="2610776"/>
            <a:ext cx="3227346" cy="344805"/>
          </a:xfrm>
          <a:prstGeom prst="rect">
            <a:avLst/>
          </a:prstGeom>
        </p:spPr>
        <p:txBody>
          <a:bodyPr lIns="0" tIns="0" rIns="0" bIns="0" rtlCol="0" anchor="t">
            <a:spAutoFit/>
          </a:bodyPr>
          <a:lstStyle/>
          <a:p>
            <a:pPr algn="ctr">
              <a:lnSpc>
                <a:spcPts val="2519"/>
              </a:lnSpc>
            </a:pPr>
            <a:r>
              <a:rPr lang="en-US" sz="1799" b="1">
                <a:solidFill>
                  <a:srgbClr val="000000"/>
                </a:solidFill>
                <a:latin typeface="TT Fors Bold"/>
                <a:ea typeface="TT Fors Bold"/>
                <a:cs typeface="TT Fors Bold"/>
                <a:sym typeface="TT Fors Bold"/>
              </a:rPr>
              <a:t>Local or State Context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0" y="1403960"/>
          <a:ext cx="18288000" cy="8883039"/>
        </p:xfrm>
        <a:graphic>
          <a:graphicData uri="http://schemas.openxmlformats.org/drawingml/2006/table">
            <a:tbl>
              <a:tblPr/>
              <a:tblGrid>
                <a:gridCol w="4546746">
                  <a:extLst>
                    <a:ext uri="{9D8B030D-6E8A-4147-A177-3AD203B41FA5}">
                      <a16:colId xmlns:a16="http://schemas.microsoft.com/office/drawing/2014/main" val="20000"/>
                    </a:ext>
                  </a:extLst>
                </a:gridCol>
                <a:gridCol w="4483082">
                  <a:extLst>
                    <a:ext uri="{9D8B030D-6E8A-4147-A177-3AD203B41FA5}">
                      <a16:colId xmlns:a16="http://schemas.microsoft.com/office/drawing/2014/main" val="20001"/>
                    </a:ext>
                  </a:extLst>
                </a:gridCol>
                <a:gridCol w="4413986">
                  <a:extLst>
                    <a:ext uri="{9D8B030D-6E8A-4147-A177-3AD203B41FA5}">
                      <a16:colId xmlns:a16="http://schemas.microsoft.com/office/drawing/2014/main" val="20002"/>
                    </a:ext>
                  </a:extLst>
                </a:gridCol>
                <a:gridCol w="4844186">
                  <a:extLst>
                    <a:ext uri="{9D8B030D-6E8A-4147-A177-3AD203B41FA5}">
                      <a16:colId xmlns:a16="http://schemas.microsoft.com/office/drawing/2014/main" val="20003"/>
                    </a:ext>
                  </a:extLst>
                </a:gridCol>
              </a:tblGrid>
              <a:tr h="1825381">
                <a:tc>
                  <a:txBody>
                    <a:bodyPr/>
                    <a:lstStyle/>
                    <a:p>
                      <a:pPr algn="l">
                        <a:lnSpc>
                          <a:spcPts val="1679"/>
                        </a:lnSpc>
                        <a:defRPr/>
                      </a:pP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l">
                        <a:lnSpc>
                          <a:spcPts val="1679"/>
                        </a:lnSpc>
                        <a:defRPr/>
                      </a:pP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l">
                        <a:lnSpc>
                          <a:spcPts val="1679"/>
                        </a:lnSpc>
                        <a:defRPr/>
                      </a:pP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l">
                        <a:lnSpc>
                          <a:spcPts val="1679"/>
                        </a:lnSpc>
                        <a:defRPr/>
                      </a:pP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539792">
                <a:tc>
                  <a:txBody>
                    <a:bodyPr/>
                    <a:lstStyle/>
                    <a:p>
                      <a:pPr algn="ctr">
                        <a:lnSpc>
                          <a:spcPts val="2519"/>
                        </a:lnSpc>
                        <a:defRPr/>
                      </a:pPr>
                      <a:r>
                        <a:rPr lang="en-US" sz="1799" b="1">
                          <a:solidFill>
                            <a:srgbClr val="000000"/>
                          </a:solidFill>
                          <a:latin typeface="TT Fors Bold"/>
                          <a:ea typeface="TT Fors Bold"/>
                          <a:cs typeface="TT Fors Bold"/>
                          <a:sym typeface="TT Fors Bold"/>
                        </a:rPr>
                        <a:t>Prohitibiting Tenant Scoring Algorithms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Restrict use of opaque algorithmic tenant scores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Consumer protection against automated decision-making (FCRA/AI laws)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Best for states exploring AI regulation or already enforcing algorithmic fairness or explainability laws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73650">
                <a:tc>
                  <a:txBody>
                    <a:bodyPr/>
                    <a:lstStyle/>
                    <a:p>
                      <a:pPr algn="ctr">
                        <a:lnSpc>
                          <a:spcPts val="2519"/>
                        </a:lnSpc>
                        <a:defRPr/>
                      </a:pPr>
                      <a:r>
                        <a:rPr lang="en-US" sz="1799" b="1">
                          <a:solidFill>
                            <a:srgbClr val="000000"/>
                          </a:solidFill>
                          <a:latin typeface="TT Fors Bold"/>
                          <a:ea typeface="TT Fors Bold"/>
                          <a:cs typeface="TT Fors Bold"/>
                          <a:sym typeface="TT Fors Bold"/>
                        </a:rPr>
                        <a:t>Pre Application Disclosure Rights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Tenants see criteria before applying and paying fees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Mirrors consumer rights to clear terms before purchase (TILA)</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Ideal in high-rent or high-denial areas where renters are hit with repeated fees or denials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73650">
                <a:tc>
                  <a:txBody>
                    <a:bodyPr/>
                    <a:lstStyle/>
                    <a:p>
                      <a:pPr algn="ctr">
                        <a:lnSpc>
                          <a:spcPts val="2519"/>
                        </a:lnSpc>
                        <a:defRPr/>
                      </a:pPr>
                      <a:r>
                        <a:rPr lang="en-US" sz="1799" b="1">
                          <a:solidFill>
                            <a:srgbClr val="000000"/>
                          </a:solidFill>
                          <a:latin typeface="TT Fors Bold"/>
                          <a:ea typeface="TT Fors Bold"/>
                          <a:cs typeface="TT Fors Bold"/>
                          <a:sym typeface="TT Fors Bold"/>
                        </a:rPr>
                        <a:t>Appeal/Review Process for Denial</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Tenants can challenge a denial in writing</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Procedural due process / consumer appeal rights, </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Works best where there are state or local administrative review bodies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273650">
                <a:tc>
                  <a:txBody>
                    <a:bodyPr/>
                    <a:lstStyle/>
                    <a:p>
                      <a:pPr algn="ctr">
                        <a:lnSpc>
                          <a:spcPts val="2519"/>
                        </a:lnSpc>
                        <a:defRPr/>
                      </a:pPr>
                      <a:r>
                        <a:rPr lang="en-US" sz="1799" b="1">
                          <a:solidFill>
                            <a:srgbClr val="000000"/>
                          </a:solidFill>
                          <a:latin typeface="TT Fors Bold"/>
                          <a:ea typeface="TT Fors Bold"/>
                          <a:cs typeface="TT Fors Bold"/>
                          <a:sym typeface="TT Fors Bold"/>
                        </a:rPr>
                        <a:t>Limits on Public Access to Eviction Data</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Bulk eviction data not publicly posted or sold</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Data privacy laws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38"/>
                        </a:lnSpc>
                        <a:defRPr/>
                      </a:pPr>
                      <a:r>
                        <a:rPr lang="en-US" sz="1599">
                          <a:solidFill>
                            <a:srgbClr val="000000"/>
                          </a:solidFill>
                          <a:latin typeface="TT Fors"/>
                          <a:ea typeface="TT Fors"/>
                          <a:cs typeface="TT Fors"/>
                          <a:sym typeface="TT Fors"/>
                        </a:rPr>
                        <a:t>Fits states with strong privacy or data minimization laws and privacy awareness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696916">
                <a:tc>
                  <a:txBody>
                    <a:bodyPr/>
                    <a:lstStyle/>
                    <a:p>
                      <a:pPr algn="ctr">
                        <a:lnSpc>
                          <a:spcPts val="2520"/>
                        </a:lnSpc>
                        <a:defRPr/>
                      </a:pPr>
                      <a:r>
                        <a:rPr lang="en-US" sz="1800" b="1">
                          <a:solidFill>
                            <a:srgbClr val="000000"/>
                          </a:solidFill>
                          <a:latin typeface="TT Fors Bold"/>
                          <a:ea typeface="TT Fors Bold"/>
                          <a:cs typeface="TT Fors Bold"/>
                          <a:sym typeface="TT Fors Bold"/>
                        </a:rPr>
                        <a:t>“Clean Slate” Laws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96"/>
                        </a:lnSpc>
                        <a:defRPr/>
                      </a:pPr>
                      <a:r>
                        <a:rPr lang="en-US" sz="1639">
                          <a:solidFill>
                            <a:srgbClr val="000000"/>
                          </a:solidFill>
                          <a:latin typeface="TT Fors"/>
                          <a:ea typeface="TT Fors"/>
                          <a:cs typeface="TT Fors"/>
                          <a:sym typeface="TT Fors"/>
                        </a:rPr>
                        <a:t>Record sealing after a set period with no new evictions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96"/>
                        </a:lnSpc>
                        <a:defRPr/>
                      </a:pPr>
                      <a:r>
                        <a:rPr lang="en-US" sz="1639">
                          <a:solidFill>
                            <a:srgbClr val="000000"/>
                          </a:solidFill>
                          <a:latin typeface="TT Fors"/>
                          <a:ea typeface="TT Fors"/>
                          <a:cs typeface="TT Fors"/>
                          <a:sym typeface="TT Fors"/>
                        </a:rPr>
                        <a:t>Mirrors post-bankruptcy or credit rehabilitation policies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tc>
                  <a:txBody>
                    <a:bodyPr/>
                    <a:lstStyle/>
                    <a:p>
                      <a:pPr algn="ctr">
                        <a:lnSpc>
                          <a:spcPts val="2296"/>
                        </a:lnSpc>
                        <a:defRPr/>
                      </a:pPr>
                      <a:r>
                        <a:rPr lang="en-US" sz="1639">
                          <a:solidFill>
                            <a:srgbClr val="000000"/>
                          </a:solidFill>
                          <a:latin typeface="TT Fors"/>
                          <a:ea typeface="TT Fors"/>
                          <a:cs typeface="TT Fors"/>
                          <a:sym typeface="TT Fors"/>
                        </a:rPr>
                        <a:t>Works well in states already moving toward or considering Clean Slate-style record expungement across sectors</a:t>
                      </a:r>
                      <a:endParaRPr lang="en-US" sz="1100"/>
                    </a:p>
                  </a:txBody>
                  <a:tcPr marL="184173" marR="184173" marT="184173" marB="184173" anchor="ctr">
                    <a:lnL w="27626" cap="flat" cmpd="sng" algn="ctr">
                      <a:solidFill>
                        <a:srgbClr val="BEC8D9"/>
                      </a:solidFill>
                      <a:prstDash val="solid"/>
                      <a:round/>
                      <a:headEnd type="none" w="med" len="med"/>
                      <a:tailEnd type="none" w="med" len="med"/>
                    </a:lnL>
                    <a:lnR w="27626" cap="flat" cmpd="sng" algn="ctr">
                      <a:solidFill>
                        <a:srgbClr val="BEC8D9"/>
                      </a:solidFill>
                      <a:prstDash val="solid"/>
                      <a:round/>
                      <a:headEnd type="none" w="med" len="med"/>
                      <a:tailEnd type="none" w="med" len="med"/>
                    </a:lnR>
                    <a:lnT w="27626" cap="flat" cmpd="sng" algn="ctr">
                      <a:solidFill>
                        <a:srgbClr val="BEC8D9"/>
                      </a:solidFill>
                      <a:prstDash val="solid"/>
                      <a:round/>
                      <a:headEnd type="none" w="med" len="med"/>
                      <a:tailEnd type="none" w="med" len="med"/>
                    </a:lnT>
                    <a:lnB w="27626" cap="flat" cmpd="sng" algn="ctr">
                      <a:solidFill>
                        <a:srgbClr val="BEC8D9"/>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3" name="Freeform 3"/>
          <p:cNvSpPr/>
          <p:nvPr/>
        </p:nvSpPr>
        <p:spPr>
          <a:xfrm>
            <a:off x="681146" y="1259300"/>
            <a:ext cx="3250502" cy="1878206"/>
          </a:xfrm>
          <a:custGeom>
            <a:avLst/>
            <a:gdLst/>
            <a:ahLst/>
            <a:cxnLst/>
            <a:rect l="l" t="t" r="r" b="b"/>
            <a:pathLst>
              <a:path w="3250502" h="1878206">
                <a:moveTo>
                  <a:pt x="0" y="0"/>
                </a:moveTo>
                <a:lnTo>
                  <a:pt x="3250502" y="0"/>
                </a:lnTo>
                <a:lnTo>
                  <a:pt x="3250502" y="1878206"/>
                </a:lnTo>
                <a:lnTo>
                  <a:pt x="0" y="18782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5170992" y="1207294"/>
            <a:ext cx="3296393" cy="1878206"/>
          </a:xfrm>
          <a:custGeom>
            <a:avLst/>
            <a:gdLst/>
            <a:ahLst/>
            <a:cxnLst/>
            <a:rect l="l" t="t" r="r" b="b"/>
            <a:pathLst>
              <a:path w="3296393" h="1878206">
                <a:moveTo>
                  <a:pt x="0" y="0"/>
                </a:moveTo>
                <a:lnTo>
                  <a:pt x="3296393" y="0"/>
                </a:lnTo>
                <a:lnTo>
                  <a:pt x="3296393" y="1878206"/>
                </a:lnTo>
                <a:lnTo>
                  <a:pt x="0" y="187820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9566950" y="1259300"/>
            <a:ext cx="3296393" cy="1878206"/>
          </a:xfrm>
          <a:custGeom>
            <a:avLst/>
            <a:gdLst/>
            <a:ahLst/>
            <a:cxnLst/>
            <a:rect l="l" t="t" r="r" b="b"/>
            <a:pathLst>
              <a:path w="3296393" h="1878206">
                <a:moveTo>
                  <a:pt x="0" y="0"/>
                </a:moveTo>
                <a:lnTo>
                  <a:pt x="3296393" y="0"/>
                </a:lnTo>
                <a:lnTo>
                  <a:pt x="3296393" y="1878206"/>
                </a:lnTo>
                <a:lnTo>
                  <a:pt x="0" y="18782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4189723" y="1259300"/>
            <a:ext cx="3296393" cy="1878206"/>
          </a:xfrm>
          <a:custGeom>
            <a:avLst/>
            <a:gdLst/>
            <a:ahLst/>
            <a:cxnLst/>
            <a:rect l="l" t="t" r="r" b="b"/>
            <a:pathLst>
              <a:path w="3296393" h="1878206">
                <a:moveTo>
                  <a:pt x="0" y="0"/>
                </a:moveTo>
                <a:lnTo>
                  <a:pt x="3296393" y="0"/>
                </a:lnTo>
                <a:lnTo>
                  <a:pt x="3296393" y="1878206"/>
                </a:lnTo>
                <a:lnTo>
                  <a:pt x="0" y="18782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0880457" y="1664441"/>
            <a:ext cx="669379" cy="481955"/>
          </a:xfrm>
          <a:custGeom>
            <a:avLst/>
            <a:gdLst/>
            <a:ahLst/>
            <a:cxnLst/>
            <a:rect l="l" t="t" r="r" b="b"/>
            <a:pathLst>
              <a:path w="669379" h="481955">
                <a:moveTo>
                  <a:pt x="0" y="0"/>
                </a:moveTo>
                <a:lnTo>
                  <a:pt x="669379" y="0"/>
                </a:lnTo>
                <a:lnTo>
                  <a:pt x="669379" y="481956"/>
                </a:lnTo>
                <a:lnTo>
                  <a:pt x="0" y="481956"/>
                </a:lnTo>
                <a:lnTo>
                  <a:pt x="0" y="0"/>
                </a:lnTo>
                <a:close/>
              </a:path>
            </a:pathLst>
          </a:custGeom>
          <a:blipFill>
            <a:blip>
              <a:extLst>
                <a:ext uri="{96DAC541-7B7A-43D3-8B79-37D633B846F1}">
                  <asvg:svgBlip xmlns:asvg="http://schemas.microsoft.com/office/drawing/2016/SVG/main" r:embed="rId6"/>
                </a:ext>
              </a:extLst>
            </a:blip>
            <a:stretch>
              <a:fillRect l="-118" r="-116"/>
            </a:stretch>
          </a:blipFill>
        </p:spPr>
        <p:txBody>
          <a:bodyPr/>
          <a:lstStyle/>
          <a:p>
            <a:endParaRPr lang="en-US"/>
          </a:p>
        </p:txBody>
      </p:sp>
      <p:sp>
        <p:nvSpPr>
          <p:cNvPr id="8" name="Freeform 8"/>
          <p:cNvSpPr/>
          <p:nvPr/>
        </p:nvSpPr>
        <p:spPr>
          <a:xfrm>
            <a:off x="15473193" y="1519533"/>
            <a:ext cx="729453" cy="729453"/>
          </a:xfrm>
          <a:custGeom>
            <a:avLst/>
            <a:gdLst/>
            <a:ahLst/>
            <a:cxnLst/>
            <a:rect l="l" t="t" r="r" b="b"/>
            <a:pathLst>
              <a:path w="729453" h="729453">
                <a:moveTo>
                  <a:pt x="0" y="0"/>
                </a:moveTo>
                <a:lnTo>
                  <a:pt x="729453" y="0"/>
                </a:lnTo>
                <a:lnTo>
                  <a:pt x="729453" y="729453"/>
                </a:lnTo>
                <a:lnTo>
                  <a:pt x="0" y="729453"/>
                </a:lnTo>
                <a:lnTo>
                  <a:pt x="0" y="0"/>
                </a:lnTo>
                <a:close/>
              </a:path>
            </a:pathLst>
          </a:custGeom>
          <a:blipFill>
            <a:blip>
              <a:extLst>
                <a:ext uri="{96DAC541-7B7A-43D3-8B79-37D633B846F1}">
                  <asvg:svgBlip xmlns:asvg="http://schemas.microsoft.com/office/drawing/2016/SVG/main" r:embed="rId7"/>
                </a:ext>
              </a:extLst>
            </a:blip>
            <a:stretch>
              <a:fillRect l="-7142" r="-7143"/>
            </a:stretch>
          </a:blipFill>
        </p:spPr>
        <p:txBody>
          <a:bodyPr/>
          <a:lstStyle/>
          <a:p>
            <a:endParaRPr lang="en-US"/>
          </a:p>
        </p:txBody>
      </p:sp>
      <p:sp>
        <p:nvSpPr>
          <p:cNvPr id="9" name="Freeform 9"/>
          <p:cNvSpPr/>
          <p:nvPr/>
        </p:nvSpPr>
        <p:spPr>
          <a:xfrm>
            <a:off x="1992253" y="1570115"/>
            <a:ext cx="628288" cy="628288"/>
          </a:xfrm>
          <a:custGeom>
            <a:avLst/>
            <a:gdLst/>
            <a:ahLst/>
            <a:cxnLst/>
            <a:rect l="l" t="t" r="r" b="b"/>
            <a:pathLst>
              <a:path w="628288" h="628288">
                <a:moveTo>
                  <a:pt x="0" y="0"/>
                </a:moveTo>
                <a:lnTo>
                  <a:pt x="628288" y="0"/>
                </a:lnTo>
                <a:lnTo>
                  <a:pt x="628288" y="628288"/>
                </a:lnTo>
                <a:lnTo>
                  <a:pt x="0" y="62828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6540835" y="1589689"/>
            <a:ext cx="556708" cy="556708"/>
          </a:xfrm>
          <a:custGeom>
            <a:avLst/>
            <a:gdLst/>
            <a:ahLst/>
            <a:cxnLst/>
            <a:rect l="l" t="t" r="r" b="b"/>
            <a:pathLst>
              <a:path w="556708" h="556708">
                <a:moveTo>
                  <a:pt x="0" y="0"/>
                </a:moveTo>
                <a:lnTo>
                  <a:pt x="556708" y="0"/>
                </a:lnTo>
                <a:lnTo>
                  <a:pt x="556708" y="556708"/>
                </a:lnTo>
                <a:lnTo>
                  <a:pt x="0" y="556708"/>
                </a:lnTo>
                <a:lnTo>
                  <a:pt x="0" y="0"/>
                </a:lnTo>
                <a:close/>
              </a:path>
            </a:pathLst>
          </a:custGeom>
          <a:blipFill>
            <a:blip>
              <a:extLst>
                <a:ext uri="{96DAC541-7B7A-43D3-8B79-37D633B846F1}">
                  <asvg:svgBlip xmlns:asvg="http://schemas.microsoft.com/office/drawing/2016/SVG/main" r:embed="rId9"/>
                </a:ext>
              </a:extLst>
            </a:blip>
            <a:stretch>
              <a:fillRect l="-1695" r="-1695"/>
            </a:stretch>
          </a:blipFill>
        </p:spPr>
        <p:txBody>
          <a:bodyPr/>
          <a:lstStyle/>
          <a:p>
            <a:endParaRPr lang="en-US"/>
          </a:p>
        </p:txBody>
      </p:sp>
      <p:sp>
        <p:nvSpPr>
          <p:cNvPr id="11" name="TextBox 11"/>
          <p:cNvSpPr txBox="1"/>
          <p:nvPr/>
        </p:nvSpPr>
        <p:spPr>
          <a:xfrm>
            <a:off x="195054" y="271145"/>
            <a:ext cx="17807390" cy="774066"/>
          </a:xfrm>
          <a:prstGeom prst="rect">
            <a:avLst/>
          </a:prstGeom>
        </p:spPr>
        <p:txBody>
          <a:bodyPr lIns="0" tIns="0" rIns="0" bIns="0" rtlCol="0" anchor="t">
            <a:spAutoFit/>
          </a:bodyPr>
          <a:lstStyle/>
          <a:p>
            <a:pPr algn="ctr">
              <a:lnSpc>
                <a:spcPts val="6159"/>
              </a:lnSpc>
            </a:pPr>
            <a:r>
              <a:rPr lang="en-US" sz="4399" b="1">
                <a:solidFill>
                  <a:srgbClr val="FFFFFF"/>
                </a:solidFill>
                <a:latin typeface="Arimo Bold"/>
                <a:ea typeface="Arimo Bold"/>
                <a:cs typeface="Arimo Bold"/>
                <a:sym typeface="Arimo Bold"/>
              </a:rPr>
              <a:t>Tenant Screening Policy Options through on Consumer Protection</a:t>
            </a:r>
          </a:p>
        </p:txBody>
      </p:sp>
      <p:sp>
        <p:nvSpPr>
          <p:cNvPr id="12" name="TextBox 12"/>
          <p:cNvSpPr txBox="1"/>
          <p:nvPr/>
        </p:nvSpPr>
        <p:spPr>
          <a:xfrm>
            <a:off x="5205516" y="2338583"/>
            <a:ext cx="3227346" cy="344805"/>
          </a:xfrm>
          <a:prstGeom prst="rect">
            <a:avLst/>
          </a:prstGeom>
        </p:spPr>
        <p:txBody>
          <a:bodyPr lIns="0" tIns="0" rIns="0" bIns="0" rtlCol="0" anchor="t">
            <a:spAutoFit/>
          </a:bodyPr>
          <a:lstStyle/>
          <a:p>
            <a:pPr algn="ctr">
              <a:lnSpc>
                <a:spcPts val="2519"/>
              </a:lnSpc>
            </a:pPr>
            <a:r>
              <a:rPr lang="en-US" sz="1799" b="1">
                <a:solidFill>
                  <a:srgbClr val="FFFFFF"/>
                </a:solidFill>
                <a:latin typeface="TT Fors Bold"/>
                <a:ea typeface="TT Fors Bold"/>
                <a:cs typeface="TT Fors Bold"/>
                <a:sym typeface="TT Fors Bold"/>
              </a:rPr>
              <a:t>Protection Description</a:t>
            </a:r>
          </a:p>
        </p:txBody>
      </p:sp>
      <p:sp>
        <p:nvSpPr>
          <p:cNvPr id="13" name="TextBox 13"/>
          <p:cNvSpPr txBox="1"/>
          <p:nvPr/>
        </p:nvSpPr>
        <p:spPr>
          <a:xfrm>
            <a:off x="568138" y="2024258"/>
            <a:ext cx="3227346" cy="659130"/>
          </a:xfrm>
          <a:prstGeom prst="rect">
            <a:avLst/>
          </a:prstGeom>
        </p:spPr>
        <p:txBody>
          <a:bodyPr lIns="0" tIns="0" rIns="0" bIns="0" rtlCol="0" anchor="t">
            <a:spAutoFit/>
          </a:bodyPr>
          <a:lstStyle/>
          <a:p>
            <a:pPr algn="ctr">
              <a:lnSpc>
                <a:spcPts val="2519"/>
              </a:lnSpc>
            </a:pPr>
            <a:endParaRPr/>
          </a:p>
          <a:p>
            <a:pPr algn="ctr">
              <a:lnSpc>
                <a:spcPts val="2519"/>
              </a:lnSpc>
            </a:pPr>
            <a:r>
              <a:rPr lang="en-US" sz="1799" b="1">
                <a:solidFill>
                  <a:srgbClr val="FFFFFF"/>
                </a:solidFill>
                <a:latin typeface="TT Fors Bold"/>
                <a:ea typeface="TT Fors Bold"/>
                <a:cs typeface="TT Fors Bold"/>
                <a:sym typeface="TT Fors Bold"/>
              </a:rPr>
              <a:t>Protection Type</a:t>
            </a:r>
          </a:p>
        </p:txBody>
      </p:sp>
      <p:sp>
        <p:nvSpPr>
          <p:cNvPr id="14" name="TextBox 14"/>
          <p:cNvSpPr txBox="1"/>
          <p:nvPr/>
        </p:nvSpPr>
        <p:spPr>
          <a:xfrm>
            <a:off x="9635996" y="2181420"/>
            <a:ext cx="3227346" cy="659130"/>
          </a:xfrm>
          <a:prstGeom prst="rect">
            <a:avLst/>
          </a:prstGeom>
        </p:spPr>
        <p:txBody>
          <a:bodyPr lIns="0" tIns="0" rIns="0" bIns="0" rtlCol="0" anchor="t">
            <a:spAutoFit/>
          </a:bodyPr>
          <a:lstStyle/>
          <a:p>
            <a:pPr algn="ctr">
              <a:lnSpc>
                <a:spcPts val="2519"/>
              </a:lnSpc>
            </a:pPr>
            <a:r>
              <a:rPr lang="en-US" sz="1799" b="1">
                <a:solidFill>
                  <a:srgbClr val="000000"/>
                </a:solidFill>
                <a:latin typeface="TT Fors Bold"/>
                <a:ea typeface="TT Fors Bold"/>
                <a:cs typeface="TT Fors Bold"/>
                <a:sym typeface="TT Fors Bold"/>
              </a:rPr>
              <a:t>Consumer/Procedural Laws Basis</a:t>
            </a:r>
          </a:p>
        </p:txBody>
      </p:sp>
      <p:sp>
        <p:nvSpPr>
          <p:cNvPr id="15" name="TextBox 15"/>
          <p:cNvSpPr txBox="1"/>
          <p:nvPr/>
        </p:nvSpPr>
        <p:spPr>
          <a:xfrm>
            <a:off x="14342089" y="2334773"/>
            <a:ext cx="3227346" cy="659130"/>
          </a:xfrm>
          <a:prstGeom prst="rect">
            <a:avLst/>
          </a:prstGeom>
        </p:spPr>
        <p:txBody>
          <a:bodyPr lIns="0" tIns="0" rIns="0" bIns="0" rtlCol="0" anchor="t">
            <a:spAutoFit/>
          </a:bodyPr>
          <a:lstStyle/>
          <a:p>
            <a:pPr algn="ctr">
              <a:lnSpc>
                <a:spcPts val="2519"/>
              </a:lnSpc>
            </a:pPr>
            <a:r>
              <a:rPr lang="en-US" sz="1799" b="1">
                <a:solidFill>
                  <a:srgbClr val="000000"/>
                </a:solidFill>
                <a:latin typeface="TT Fors Bold"/>
                <a:ea typeface="TT Fors Bold"/>
                <a:cs typeface="TT Fors Bold"/>
                <a:sym typeface="TT Fors Bold"/>
              </a:rPr>
              <a:t>Strategic Fit Based on Local/Slate Context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pSp>
        <p:nvGrpSpPr>
          <p:cNvPr id="2" name="Group 2"/>
          <p:cNvGrpSpPr/>
          <p:nvPr/>
        </p:nvGrpSpPr>
        <p:grpSpPr>
          <a:xfrm>
            <a:off x="-9525" y="-9525"/>
            <a:ext cx="18307050" cy="1806454"/>
            <a:chOff x="0" y="0"/>
            <a:chExt cx="24409400" cy="2408606"/>
          </a:xfrm>
        </p:grpSpPr>
        <p:sp>
          <p:nvSpPr>
            <p:cNvPr id="3" name="Freeform 3"/>
            <p:cNvSpPr/>
            <p:nvPr/>
          </p:nvSpPr>
          <p:spPr>
            <a:xfrm>
              <a:off x="0" y="0"/>
              <a:ext cx="24409400" cy="2408555"/>
            </a:xfrm>
            <a:custGeom>
              <a:avLst/>
              <a:gdLst/>
              <a:ahLst/>
              <a:cxnLst/>
              <a:rect l="l" t="t" r="r" b="b"/>
              <a:pathLst>
                <a:path w="24409400" h="2408555">
                  <a:moveTo>
                    <a:pt x="0" y="0"/>
                  </a:moveTo>
                  <a:lnTo>
                    <a:pt x="24409400" y="0"/>
                  </a:lnTo>
                  <a:lnTo>
                    <a:pt x="24409400" y="2408555"/>
                  </a:lnTo>
                  <a:lnTo>
                    <a:pt x="0" y="2408555"/>
                  </a:lnTo>
                  <a:close/>
                </a:path>
              </a:pathLst>
            </a:custGeom>
            <a:solidFill>
              <a:srgbClr val="066133"/>
            </a:solidFill>
            <a:ln w="19050" cap="sq">
              <a:solidFill>
                <a:srgbClr val="595959"/>
              </a:solidFill>
              <a:prstDash val="solid"/>
              <a:miter/>
            </a:ln>
          </p:spPr>
          <p:txBody>
            <a:bodyPr/>
            <a:lstStyle/>
            <a:p>
              <a:endParaRPr lang="en-US"/>
            </a:p>
          </p:txBody>
        </p:sp>
      </p:grpSp>
      <p:sp>
        <p:nvSpPr>
          <p:cNvPr id="4" name="TextBox 4"/>
          <p:cNvSpPr txBox="1"/>
          <p:nvPr/>
        </p:nvSpPr>
        <p:spPr>
          <a:xfrm>
            <a:off x="714823" y="383848"/>
            <a:ext cx="16858355" cy="942975"/>
          </a:xfrm>
          <a:prstGeom prst="rect">
            <a:avLst/>
          </a:prstGeom>
        </p:spPr>
        <p:txBody>
          <a:bodyPr lIns="0" tIns="0" rIns="0" bIns="0" rtlCol="0" anchor="t">
            <a:spAutoFit/>
          </a:bodyPr>
          <a:lstStyle/>
          <a:p>
            <a:pPr algn="l">
              <a:lnSpc>
                <a:spcPts val="7247"/>
              </a:lnSpc>
            </a:pPr>
            <a:r>
              <a:rPr lang="en-US" sz="6039" b="1">
                <a:solidFill>
                  <a:srgbClr val="FFFFFF"/>
                </a:solidFill>
                <a:latin typeface="Arimo Bold"/>
                <a:ea typeface="Arimo Bold"/>
                <a:cs typeface="Arimo Bold"/>
                <a:sym typeface="Arimo Bold"/>
              </a:rPr>
              <a:t>Our Goals and New Narratives</a:t>
            </a:r>
          </a:p>
        </p:txBody>
      </p:sp>
      <p:grpSp>
        <p:nvGrpSpPr>
          <p:cNvPr id="5" name="Group 5"/>
          <p:cNvGrpSpPr/>
          <p:nvPr/>
        </p:nvGrpSpPr>
        <p:grpSpPr>
          <a:xfrm>
            <a:off x="16685628" y="180470"/>
            <a:ext cx="1426464" cy="1426464"/>
            <a:chOff x="0" y="0"/>
            <a:chExt cx="1901952" cy="1901952"/>
          </a:xfrm>
        </p:grpSpPr>
        <p:sp>
          <p:nvSpPr>
            <p:cNvPr id="6" name="Freeform 6"/>
            <p:cNvSpPr/>
            <p:nvPr/>
          </p:nvSpPr>
          <p:spPr>
            <a:xfrm>
              <a:off x="0" y="0"/>
              <a:ext cx="1901952" cy="1901952"/>
            </a:xfrm>
            <a:custGeom>
              <a:avLst/>
              <a:gdLst/>
              <a:ahLst/>
              <a:cxnLst/>
              <a:rect l="l" t="t" r="r" b="b"/>
              <a:pathLst>
                <a:path w="1901952" h="1901952">
                  <a:moveTo>
                    <a:pt x="0" y="0"/>
                  </a:moveTo>
                  <a:lnTo>
                    <a:pt x="1901952" y="0"/>
                  </a:lnTo>
                  <a:lnTo>
                    <a:pt x="1901952" y="1901952"/>
                  </a:lnTo>
                  <a:lnTo>
                    <a:pt x="0" y="1901952"/>
                  </a:lnTo>
                  <a:lnTo>
                    <a:pt x="0" y="0"/>
                  </a:lnTo>
                  <a:close/>
                </a:path>
              </a:pathLst>
            </a:custGeom>
            <a:blipFill>
              <a:blip r:embed="rId2"/>
              <a:stretch>
                <a:fillRect/>
              </a:stretch>
            </a:blipFill>
          </p:spPr>
          <p:txBody>
            <a:bodyPr/>
            <a:lstStyle/>
            <a:p>
              <a:endParaRPr lang="en-US"/>
            </a:p>
          </p:txBody>
        </p:sp>
      </p:grpSp>
      <p:graphicFrame>
        <p:nvGraphicFramePr>
          <p:cNvPr id="7" name="Table 7"/>
          <p:cNvGraphicFramePr>
            <a:graphicFrameLocks noGrp="1"/>
          </p:cNvGraphicFramePr>
          <p:nvPr/>
        </p:nvGraphicFramePr>
        <p:xfrm>
          <a:off x="447000" y="5143500"/>
          <a:ext cx="8382000" cy="4986337"/>
        </p:xfrm>
        <a:graphic>
          <a:graphicData uri="http://schemas.openxmlformats.org/drawingml/2006/table">
            <a:tbl>
              <a:tblPr/>
              <a:tblGrid>
                <a:gridCol w="8382000">
                  <a:extLst>
                    <a:ext uri="{9D8B030D-6E8A-4147-A177-3AD203B41FA5}">
                      <a16:colId xmlns:a16="http://schemas.microsoft.com/office/drawing/2014/main" val="20000"/>
                    </a:ext>
                  </a:extLst>
                </a:gridCol>
              </a:tblGrid>
              <a:tr h="762728">
                <a:tc>
                  <a:txBody>
                    <a:bodyPr/>
                    <a:lstStyle/>
                    <a:p>
                      <a:pPr algn="ctr">
                        <a:lnSpc>
                          <a:spcPts val="3359"/>
                        </a:lnSpc>
                        <a:defRPr/>
                      </a:pPr>
                      <a:r>
                        <a:rPr lang="en-US" sz="2799" b="1">
                          <a:solidFill>
                            <a:srgbClr val="FFFFFF"/>
                          </a:solidFill>
                          <a:latin typeface="Arial Bold"/>
                          <a:ea typeface="Arial Bold"/>
                          <a:cs typeface="Arial Bold"/>
                          <a:sym typeface="Arial Bold"/>
                        </a:rPr>
                        <a:t>Our Goals</a:t>
                      </a:r>
                      <a:endParaRPr lang="en-US" sz="1100"/>
                    </a:p>
                  </a:txBody>
                  <a:tcPr marL="91425" marR="91425" marT="91425" marB="91425">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FF8A34"/>
                    </a:solidFill>
                  </a:tcPr>
                </a:tc>
                <a:extLst>
                  <a:ext uri="{0D108BD9-81ED-4DB2-BD59-A6C34878D82A}">
                    <a16:rowId xmlns:a16="http://schemas.microsoft.com/office/drawing/2014/main" val="10000"/>
                  </a:ext>
                </a:extLst>
              </a:tr>
              <a:tr h="4223609">
                <a:tc>
                  <a:txBody>
                    <a:bodyPr/>
                    <a:lstStyle/>
                    <a:p>
                      <a:pPr marL="812800" lvl="1" indent="-406400" algn="l">
                        <a:lnSpc>
                          <a:spcPts val="2400"/>
                        </a:lnSpc>
                        <a:buFont typeface="Arial"/>
                        <a:buChar char="•"/>
                        <a:defRPr/>
                      </a:pPr>
                      <a:r>
                        <a:rPr lang="en-US" sz="2000">
                          <a:solidFill>
                            <a:srgbClr val="000000"/>
                          </a:solidFill>
                          <a:latin typeface="Arial"/>
                          <a:ea typeface="Arial"/>
                          <a:cs typeface="Arial"/>
                          <a:sym typeface="Arial"/>
                        </a:rPr>
                        <a:t>To learn about the impact of tenant screening and best practices for designing, implementing, and evaluating tenant screening protections </a:t>
                      </a:r>
                      <a:endParaRPr lang="en-US" sz="1100"/>
                    </a:p>
                    <a:p>
                      <a:pPr marL="1137920" lvl="1" indent="-568960" algn="l">
                        <a:lnSpc>
                          <a:spcPts val="3359"/>
                        </a:lnSpc>
                      </a:pPr>
                      <a:endParaRPr lang="en-US" sz="1100"/>
                    </a:p>
                    <a:p>
                      <a:pPr marL="812800" lvl="1" indent="-406400" algn="l">
                        <a:lnSpc>
                          <a:spcPts val="2400"/>
                        </a:lnSpc>
                        <a:buFont typeface="Arial"/>
                        <a:buChar char="•"/>
                      </a:pPr>
                      <a:r>
                        <a:rPr lang="en-US" sz="2000">
                          <a:solidFill>
                            <a:srgbClr val="000000"/>
                          </a:solidFill>
                          <a:latin typeface="Arial"/>
                          <a:ea typeface="Arial"/>
                          <a:cs typeface="Arial"/>
                          <a:sym typeface="Arial"/>
                        </a:rPr>
                        <a:t>Understand how and in what ways tenants are screened in Knoxville/Knox County and the impact on communities </a:t>
                      </a:r>
                    </a:p>
                    <a:p>
                      <a:pPr marL="1137920" lvl="1" indent="-568960" algn="l">
                        <a:lnSpc>
                          <a:spcPts val="3359"/>
                        </a:lnSpc>
                      </a:pPr>
                      <a:endParaRPr lang="en-US" sz="2000">
                        <a:solidFill>
                          <a:srgbClr val="000000"/>
                        </a:solidFill>
                        <a:latin typeface="Arial"/>
                        <a:ea typeface="Arial"/>
                        <a:cs typeface="Arial"/>
                        <a:sym typeface="Arial"/>
                      </a:endParaRPr>
                    </a:p>
                    <a:p>
                      <a:pPr marL="812800" lvl="1" indent="-406400" algn="l">
                        <a:lnSpc>
                          <a:spcPts val="2400"/>
                        </a:lnSpc>
                        <a:buFont typeface="Arial"/>
                        <a:buChar char="•"/>
                      </a:pPr>
                      <a:r>
                        <a:rPr lang="en-US" sz="2000">
                          <a:solidFill>
                            <a:srgbClr val="000000"/>
                          </a:solidFill>
                          <a:latin typeface="Arial"/>
                          <a:ea typeface="Arial"/>
                          <a:cs typeface="Arial"/>
                          <a:sym typeface="Arial"/>
                        </a:rPr>
                        <a:t>Build relationships with eviction court judges and the courts to explore eviction record sealing options and capacities  </a:t>
                      </a:r>
                    </a:p>
                    <a:p>
                      <a:pPr marL="1137920" lvl="1" indent="-568960" algn="l">
                        <a:lnSpc>
                          <a:spcPts val="3359"/>
                        </a:lnSpc>
                      </a:pPr>
                      <a:endParaRPr lang="en-US" sz="2000">
                        <a:solidFill>
                          <a:srgbClr val="000000"/>
                        </a:solidFill>
                        <a:latin typeface="Arial"/>
                        <a:ea typeface="Arial"/>
                        <a:cs typeface="Arial"/>
                        <a:sym typeface="Arial"/>
                      </a:endParaRPr>
                    </a:p>
                    <a:p>
                      <a:pPr marL="812800" lvl="1" indent="-406400" algn="l">
                        <a:lnSpc>
                          <a:spcPts val="2400"/>
                        </a:lnSpc>
                        <a:buFont typeface="Arial"/>
                        <a:buChar char="•"/>
                      </a:pPr>
                      <a:r>
                        <a:rPr lang="en-US" sz="2000">
                          <a:solidFill>
                            <a:srgbClr val="000000"/>
                          </a:solidFill>
                          <a:latin typeface="Arial"/>
                          <a:ea typeface="Arial"/>
                          <a:cs typeface="Arial"/>
                          <a:sym typeface="Arial"/>
                        </a:rPr>
                        <a:t>Connect with Shelby County delegation to compare experiences and explore partnership</a:t>
                      </a:r>
                    </a:p>
                  </a:txBody>
                  <a:tcPr marL="91425" marR="91425" marT="91425" marB="91425">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8" name="Table 8"/>
          <p:cNvGraphicFramePr>
            <a:graphicFrameLocks noGrp="1"/>
          </p:cNvGraphicFramePr>
          <p:nvPr/>
        </p:nvGraphicFramePr>
        <p:xfrm>
          <a:off x="9631776" y="5143476"/>
          <a:ext cx="8026400" cy="5170070"/>
        </p:xfrm>
        <a:graphic>
          <a:graphicData uri="http://schemas.openxmlformats.org/drawingml/2006/table">
            <a:tbl>
              <a:tblPr/>
              <a:tblGrid>
                <a:gridCol w="8026400">
                  <a:extLst>
                    <a:ext uri="{9D8B030D-6E8A-4147-A177-3AD203B41FA5}">
                      <a16:colId xmlns:a16="http://schemas.microsoft.com/office/drawing/2014/main" val="20000"/>
                    </a:ext>
                  </a:extLst>
                </a:gridCol>
              </a:tblGrid>
              <a:tr h="764406">
                <a:tc>
                  <a:txBody>
                    <a:bodyPr/>
                    <a:lstStyle/>
                    <a:p>
                      <a:pPr algn="ctr">
                        <a:lnSpc>
                          <a:spcPts val="3359"/>
                        </a:lnSpc>
                        <a:defRPr/>
                      </a:pPr>
                      <a:r>
                        <a:rPr lang="en-US" sz="2799" b="1">
                          <a:solidFill>
                            <a:srgbClr val="FFFFFF"/>
                          </a:solidFill>
                          <a:latin typeface="Arial Bold"/>
                          <a:ea typeface="Arial Bold"/>
                          <a:cs typeface="Arial Bold"/>
                          <a:sym typeface="Arial Bold"/>
                        </a:rPr>
                        <a:t>Our New Narratives </a:t>
                      </a:r>
                      <a:endParaRPr lang="en-US" sz="1100"/>
                    </a:p>
                  </a:txBody>
                  <a:tcPr marL="91425" marR="91425" marT="91425" marB="91425">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FF8A34"/>
                    </a:solidFill>
                  </a:tcPr>
                </a:tc>
                <a:extLst>
                  <a:ext uri="{0D108BD9-81ED-4DB2-BD59-A6C34878D82A}">
                    <a16:rowId xmlns:a16="http://schemas.microsoft.com/office/drawing/2014/main" val="10000"/>
                  </a:ext>
                </a:extLst>
              </a:tr>
              <a:tr h="3655194">
                <a:tc>
                  <a:txBody>
                    <a:bodyPr/>
                    <a:lstStyle/>
                    <a:p>
                      <a:pPr algn="l">
                        <a:lnSpc>
                          <a:spcPts val="2640"/>
                        </a:lnSpc>
                        <a:defRPr/>
                      </a:pPr>
                      <a:r>
                        <a:rPr lang="en-US" sz="2200" b="1">
                          <a:solidFill>
                            <a:srgbClr val="000000"/>
                          </a:solidFill>
                          <a:latin typeface="Arial Bold"/>
                          <a:ea typeface="Arial Bold"/>
                          <a:cs typeface="Arial Bold"/>
                          <a:sym typeface="Arial Bold"/>
                        </a:rPr>
                        <a:t>Values Underlying New Narratives </a:t>
                      </a:r>
                      <a:endParaRPr lang="en-US" sz="1100"/>
                    </a:p>
                    <a:p>
                      <a:pPr algn="l">
                        <a:lnSpc>
                          <a:spcPts val="3359"/>
                        </a:lnSpc>
                      </a:pPr>
                      <a:endParaRPr lang="en-US" sz="1100"/>
                    </a:p>
                    <a:p>
                      <a:pPr marL="848360" lvl="1" indent="-424180" algn="l">
                        <a:lnSpc>
                          <a:spcPts val="2640"/>
                        </a:lnSpc>
                        <a:buFont typeface="Arial"/>
                        <a:buChar char="•"/>
                      </a:pPr>
                      <a:r>
                        <a:rPr lang="en-US" sz="2200">
                          <a:solidFill>
                            <a:srgbClr val="000000"/>
                          </a:solidFill>
                          <a:latin typeface="Arial"/>
                          <a:ea typeface="Arial"/>
                          <a:cs typeface="Arial"/>
                          <a:sym typeface="Arial"/>
                        </a:rPr>
                        <a:t>Grace/Forgiveness - appeal to faith </a:t>
                      </a:r>
                    </a:p>
                    <a:p>
                      <a:pPr marL="848360" lvl="1" indent="-424180" algn="l">
                        <a:lnSpc>
                          <a:spcPts val="2640"/>
                        </a:lnSpc>
                        <a:buFont typeface="Arial"/>
                        <a:buChar char="•"/>
                      </a:pPr>
                      <a:r>
                        <a:rPr lang="en-US" sz="2200">
                          <a:solidFill>
                            <a:srgbClr val="000000"/>
                          </a:solidFill>
                          <a:latin typeface="Arial"/>
                          <a:ea typeface="Arial"/>
                          <a:cs typeface="Arial"/>
                          <a:sym typeface="Arial"/>
                        </a:rPr>
                        <a:t>Neighborliness/care for each other </a:t>
                      </a:r>
                    </a:p>
                    <a:p>
                      <a:pPr marL="848360" lvl="1" indent="-424180" algn="l">
                        <a:lnSpc>
                          <a:spcPts val="2640"/>
                        </a:lnSpc>
                        <a:buFont typeface="Arial"/>
                        <a:buChar char="•"/>
                      </a:pPr>
                      <a:r>
                        <a:rPr lang="en-US" sz="2200">
                          <a:solidFill>
                            <a:srgbClr val="000000"/>
                          </a:solidFill>
                          <a:latin typeface="Arial"/>
                          <a:ea typeface="Arial"/>
                          <a:cs typeface="Arial"/>
                          <a:sym typeface="Arial"/>
                        </a:rPr>
                        <a:t>Deservedness: Housing is a human right</a:t>
                      </a:r>
                    </a:p>
                    <a:p>
                      <a:pPr marL="848360" lvl="1" indent="-424180" algn="l">
                        <a:lnSpc>
                          <a:spcPts val="2640"/>
                        </a:lnSpc>
                        <a:buFont typeface="Arial"/>
                        <a:buChar char="•"/>
                      </a:pPr>
                      <a:r>
                        <a:rPr lang="en-US" sz="2200">
                          <a:solidFill>
                            <a:srgbClr val="000000"/>
                          </a:solidFill>
                          <a:latin typeface="Arial"/>
                          <a:ea typeface="Arial"/>
                          <a:cs typeface="Arial"/>
                          <a:sym typeface="Arial"/>
                        </a:rPr>
                        <a:t>Community/Human dignity over profit </a:t>
                      </a:r>
                    </a:p>
                    <a:p>
                      <a:pPr marL="848360" lvl="1" indent="-424180" algn="l">
                        <a:lnSpc>
                          <a:spcPts val="2640"/>
                        </a:lnSpc>
                        <a:buFont typeface="Arial"/>
                        <a:buChar char="•"/>
                      </a:pPr>
                      <a:r>
                        <a:rPr lang="en-US" sz="2200">
                          <a:solidFill>
                            <a:srgbClr val="000000"/>
                          </a:solidFill>
                          <a:latin typeface="Arial"/>
                          <a:ea typeface="Arial"/>
                          <a:cs typeface="Arial"/>
                          <a:sym typeface="Arial"/>
                        </a:rPr>
                        <a:t>Livable wages and housing </a:t>
                      </a:r>
                    </a:p>
                    <a:p>
                      <a:pPr marL="848360" lvl="1" indent="-424180" algn="l">
                        <a:lnSpc>
                          <a:spcPts val="2640"/>
                        </a:lnSpc>
                        <a:buFont typeface="Arial"/>
                        <a:buChar char="•"/>
                      </a:pPr>
                      <a:r>
                        <a:rPr lang="en-US" sz="2200">
                          <a:solidFill>
                            <a:srgbClr val="000000"/>
                          </a:solidFill>
                          <a:latin typeface="Arial"/>
                          <a:ea typeface="Arial"/>
                          <a:cs typeface="Arial"/>
                          <a:sym typeface="Arial"/>
                        </a:rPr>
                        <a:t>Consumer Protection - transparency and accuracy </a:t>
                      </a:r>
                    </a:p>
                    <a:p>
                      <a:pPr marL="848360" lvl="1" indent="-424180" algn="l">
                        <a:lnSpc>
                          <a:spcPts val="2640"/>
                        </a:lnSpc>
                        <a:buFont typeface="Arial"/>
                        <a:buChar char="•"/>
                      </a:pPr>
                      <a:r>
                        <a:rPr lang="en-US" sz="2200">
                          <a:solidFill>
                            <a:srgbClr val="000000"/>
                          </a:solidFill>
                          <a:latin typeface="Arial"/>
                          <a:ea typeface="Arial"/>
                          <a:cs typeface="Arial"/>
                          <a:sym typeface="Arial"/>
                        </a:rPr>
                        <a:t>No permanent government records that hinder housing opportunities </a:t>
                      </a:r>
                    </a:p>
                    <a:p>
                      <a:pPr marL="1079731" lvl="1" indent="-539865" algn="l">
                        <a:lnSpc>
                          <a:spcPts val="3359"/>
                        </a:lnSpc>
                      </a:pPr>
                      <a:endParaRPr lang="en-US" sz="2200">
                        <a:solidFill>
                          <a:srgbClr val="000000"/>
                        </a:solidFill>
                        <a:latin typeface="Arial"/>
                        <a:ea typeface="Arial"/>
                        <a:cs typeface="Arial"/>
                        <a:sym typeface="Arial"/>
                      </a:endParaRPr>
                    </a:p>
                    <a:p>
                      <a:pPr marL="1079731" lvl="1" indent="-539865" algn="l">
                        <a:lnSpc>
                          <a:spcPts val="3359"/>
                        </a:lnSpc>
                      </a:pPr>
                      <a:endParaRPr lang="en-US" sz="2200">
                        <a:solidFill>
                          <a:srgbClr val="000000"/>
                        </a:solidFill>
                        <a:latin typeface="Arial"/>
                        <a:ea typeface="Arial"/>
                        <a:cs typeface="Arial"/>
                        <a:sym typeface="Arial"/>
                      </a:endParaRPr>
                    </a:p>
                  </a:txBody>
                  <a:tcPr marL="91425" marR="91425" marT="91425" marB="91425">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9" name="Table 9"/>
          <p:cNvGraphicFramePr>
            <a:graphicFrameLocks noGrp="1"/>
          </p:cNvGraphicFramePr>
          <p:nvPr/>
        </p:nvGraphicFramePr>
        <p:xfrm>
          <a:off x="3255000" y="2216800"/>
          <a:ext cx="11430000" cy="2565400"/>
        </p:xfrm>
        <a:graphic>
          <a:graphicData uri="http://schemas.openxmlformats.org/drawingml/2006/table">
            <a:tbl>
              <a:tblPr/>
              <a:tblGrid>
                <a:gridCol w="11430000">
                  <a:extLst>
                    <a:ext uri="{9D8B030D-6E8A-4147-A177-3AD203B41FA5}">
                      <a16:colId xmlns:a16="http://schemas.microsoft.com/office/drawing/2014/main" val="20000"/>
                    </a:ext>
                  </a:extLst>
                </a:gridCol>
              </a:tblGrid>
              <a:tr h="659231">
                <a:tc>
                  <a:txBody>
                    <a:bodyPr/>
                    <a:lstStyle/>
                    <a:p>
                      <a:pPr algn="ctr">
                        <a:lnSpc>
                          <a:spcPts val="3359"/>
                        </a:lnSpc>
                        <a:defRPr/>
                      </a:pPr>
                      <a:r>
                        <a:rPr lang="en-US" sz="2799" b="1">
                          <a:solidFill>
                            <a:srgbClr val="FFFFFF"/>
                          </a:solidFill>
                          <a:latin typeface="Arial Bold"/>
                          <a:ea typeface="Arial Bold"/>
                          <a:cs typeface="Arial Bold"/>
                          <a:sym typeface="Arial Bold"/>
                        </a:rPr>
                        <a:t>Current state of Local Tenant Screening Protections</a:t>
                      </a:r>
                      <a:endParaRPr lang="en-US" sz="1100"/>
                    </a:p>
                  </a:txBody>
                  <a:tcPr marL="91425" marR="91425" marT="91425" marB="91425">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2A6741"/>
                    </a:solidFill>
                  </a:tcPr>
                </a:tc>
                <a:extLst>
                  <a:ext uri="{0D108BD9-81ED-4DB2-BD59-A6C34878D82A}">
                    <a16:rowId xmlns:a16="http://schemas.microsoft.com/office/drawing/2014/main" val="10000"/>
                  </a:ext>
                </a:extLst>
              </a:tr>
              <a:tr h="1906169">
                <a:tc>
                  <a:txBody>
                    <a:bodyPr/>
                    <a:lstStyle/>
                    <a:p>
                      <a:pPr algn="l">
                        <a:lnSpc>
                          <a:spcPts val="2879"/>
                        </a:lnSpc>
                        <a:defRPr/>
                      </a:pPr>
                      <a:r>
                        <a:rPr lang="en-US" sz="2400">
                          <a:solidFill>
                            <a:srgbClr val="000000"/>
                          </a:solidFill>
                          <a:latin typeface="Arial"/>
                          <a:ea typeface="Arial"/>
                          <a:cs typeface="Arial"/>
                          <a:sym typeface="Arial"/>
                        </a:rPr>
                        <a:t>There are no local tenant screening protections in place.  </a:t>
                      </a:r>
                      <a:endParaRPr lang="en-US" sz="1100"/>
                    </a:p>
                    <a:p>
                      <a:pPr marL="883920" lvl="1" indent="-441960" algn="l">
                        <a:lnSpc>
                          <a:spcPts val="2879"/>
                        </a:lnSpc>
                        <a:buFont typeface="Arial"/>
                        <a:buChar char="•"/>
                      </a:pPr>
                      <a:r>
                        <a:rPr lang="en-US" sz="2400">
                          <a:solidFill>
                            <a:srgbClr val="000000"/>
                          </a:solidFill>
                          <a:latin typeface="Arial"/>
                          <a:ea typeface="Arial"/>
                          <a:cs typeface="Arial"/>
                          <a:sym typeface="Arial"/>
                        </a:rPr>
                        <a:t>Evictions remain on records </a:t>
                      </a:r>
                    </a:p>
                    <a:p>
                      <a:pPr marL="883920" lvl="1" indent="-441960" algn="l">
                        <a:lnSpc>
                          <a:spcPts val="2879"/>
                        </a:lnSpc>
                        <a:buFont typeface="Arial"/>
                        <a:buChar char="•"/>
                      </a:pPr>
                      <a:r>
                        <a:rPr lang="en-US" sz="2400">
                          <a:solidFill>
                            <a:srgbClr val="000000"/>
                          </a:solidFill>
                          <a:latin typeface="Arial"/>
                          <a:ea typeface="Arial"/>
                          <a:cs typeface="Arial"/>
                          <a:sym typeface="Arial"/>
                        </a:rPr>
                        <a:t>Tennessee is a “property rights,” landlord friendly state.  Tenants rights are very limited.  </a:t>
                      </a:r>
                    </a:p>
                  </a:txBody>
                  <a:tcPr marL="91425" marR="91425" marT="91425" marB="91425">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5674290" y="4065470"/>
            <a:ext cx="7181564" cy="8838848"/>
          </a:xfrm>
          <a:custGeom>
            <a:avLst/>
            <a:gdLst/>
            <a:ahLst/>
            <a:cxnLst/>
            <a:rect l="l" t="t" r="r" b="b"/>
            <a:pathLst>
              <a:path w="7181564" h="8838848">
                <a:moveTo>
                  <a:pt x="0" y="0"/>
                </a:moveTo>
                <a:lnTo>
                  <a:pt x="7181564" y="0"/>
                </a:lnTo>
                <a:lnTo>
                  <a:pt x="7181564" y="8838848"/>
                </a:lnTo>
                <a:lnTo>
                  <a:pt x="0" y="8838848"/>
                </a:lnTo>
                <a:lnTo>
                  <a:pt x="0" y="0"/>
                </a:lnTo>
                <a:close/>
              </a:path>
            </a:pathLst>
          </a:custGeom>
          <a:blipFill>
            <a:blip>
              <a:extLst>
                <a:ext uri="{96DAC541-7B7A-43D3-8B79-37D633B846F1}">
                  <asvg:svgBlip xmlns:asvg="http://schemas.microsoft.com/office/drawing/2016/SVG/main" r:embed="rId2"/>
                </a:ext>
              </a:extLst>
            </a:blip>
            <a:stretch>
              <a:fillRect l="-66" r="-66"/>
            </a:stretch>
          </a:blipFill>
        </p:spPr>
        <p:txBody>
          <a:bodyPr/>
          <a:lstStyle/>
          <a:p>
            <a:endParaRPr lang="en-US"/>
          </a:p>
        </p:txBody>
      </p:sp>
      <p:sp>
        <p:nvSpPr>
          <p:cNvPr id="3" name="Freeform 3"/>
          <p:cNvSpPr/>
          <p:nvPr/>
        </p:nvSpPr>
        <p:spPr>
          <a:xfrm>
            <a:off x="5822871" y="3733190"/>
            <a:ext cx="782593" cy="332280"/>
          </a:xfrm>
          <a:custGeom>
            <a:avLst/>
            <a:gdLst/>
            <a:ahLst/>
            <a:cxnLst/>
            <a:rect l="l" t="t" r="r" b="b"/>
            <a:pathLst>
              <a:path w="782593" h="332280">
                <a:moveTo>
                  <a:pt x="0" y="0"/>
                </a:moveTo>
                <a:lnTo>
                  <a:pt x="782593" y="0"/>
                </a:lnTo>
                <a:lnTo>
                  <a:pt x="782593" y="332280"/>
                </a:lnTo>
                <a:lnTo>
                  <a:pt x="0" y="33228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2205630" y="3733190"/>
            <a:ext cx="782593" cy="332280"/>
          </a:xfrm>
          <a:custGeom>
            <a:avLst/>
            <a:gdLst/>
            <a:ahLst/>
            <a:cxnLst/>
            <a:rect l="l" t="t" r="r" b="b"/>
            <a:pathLst>
              <a:path w="782593" h="332280">
                <a:moveTo>
                  <a:pt x="0" y="0"/>
                </a:moveTo>
                <a:lnTo>
                  <a:pt x="782593" y="0"/>
                </a:lnTo>
                <a:lnTo>
                  <a:pt x="782593" y="332280"/>
                </a:lnTo>
                <a:lnTo>
                  <a:pt x="0" y="3322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4082510" y="1713662"/>
            <a:ext cx="4263323" cy="1859490"/>
          </a:xfrm>
          <a:custGeom>
            <a:avLst/>
            <a:gdLst/>
            <a:ahLst/>
            <a:cxnLst/>
            <a:rect l="l" t="t" r="r" b="b"/>
            <a:pathLst>
              <a:path w="4263323" h="1859490">
                <a:moveTo>
                  <a:pt x="0" y="0"/>
                </a:moveTo>
                <a:lnTo>
                  <a:pt x="4263324" y="0"/>
                </a:lnTo>
                <a:lnTo>
                  <a:pt x="4263324" y="1859489"/>
                </a:lnTo>
                <a:lnTo>
                  <a:pt x="0" y="185948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10465260" y="1713662"/>
            <a:ext cx="4263323" cy="1859490"/>
          </a:xfrm>
          <a:custGeom>
            <a:avLst/>
            <a:gdLst/>
            <a:ahLst/>
            <a:cxnLst/>
            <a:rect l="l" t="t" r="r" b="b"/>
            <a:pathLst>
              <a:path w="4263323" h="1859490">
                <a:moveTo>
                  <a:pt x="0" y="0"/>
                </a:moveTo>
                <a:lnTo>
                  <a:pt x="4263324" y="0"/>
                </a:lnTo>
                <a:lnTo>
                  <a:pt x="4263324" y="1859489"/>
                </a:lnTo>
                <a:lnTo>
                  <a:pt x="0" y="185948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7" name="Group 7"/>
          <p:cNvGrpSpPr/>
          <p:nvPr/>
        </p:nvGrpSpPr>
        <p:grpSpPr>
          <a:xfrm>
            <a:off x="4272353" y="2715739"/>
            <a:ext cx="3883628" cy="769668"/>
            <a:chOff x="0" y="0"/>
            <a:chExt cx="5178171" cy="1026224"/>
          </a:xfrm>
        </p:grpSpPr>
        <p:sp>
          <p:nvSpPr>
            <p:cNvPr id="8" name="Freeform 8"/>
            <p:cNvSpPr/>
            <p:nvPr/>
          </p:nvSpPr>
          <p:spPr>
            <a:xfrm>
              <a:off x="0" y="0"/>
              <a:ext cx="5178171" cy="1026160"/>
            </a:xfrm>
            <a:custGeom>
              <a:avLst/>
              <a:gdLst/>
              <a:ahLst/>
              <a:cxnLst/>
              <a:rect l="l" t="t" r="r" b="b"/>
              <a:pathLst>
                <a:path w="5178171" h="1026160">
                  <a:moveTo>
                    <a:pt x="0" y="0"/>
                  </a:moveTo>
                  <a:lnTo>
                    <a:pt x="5178171" y="0"/>
                  </a:lnTo>
                  <a:lnTo>
                    <a:pt x="5178171" y="1026160"/>
                  </a:lnTo>
                  <a:lnTo>
                    <a:pt x="0" y="1026160"/>
                  </a:lnTo>
                  <a:lnTo>
                    <a:pt x="0" y="0"/>
                  </a:lnTo>
                  <a:close/>
                </a:path>
              </a:pathLst>
            </a:custGeom>
            <a:blipFill>
              <a:blip r:embed="rId7"/>
              <a:stretch>
                <a:fillRect t="-2" b="-7"/>
              </a:stretch>
            </a:blipFill>
          </p:spPr>
          <p:txBody>
            <a:bodyPr/>
            <a:lstStyle/>
            <a:p>
              <a:endParaRPr lang="en-US"/>
            </a:p>
          </p:txBody>
        </p:sp>
      </p:grpSp>
      <p:grpSp>
        <p:nvGrpSpPr>
          <p:cNvPr id="9" name="Group 9"/>
          <p:cNvGrpSpPr/>
          <p:nvPr/>
        </p:nvGrpSpPr>
        <p:grpSpPr>
          <a:xfrm>
            <a:off x="10655113" y="2715739"/>
            <a:ext cx="3883628" cy="769668"/>
            <a:chOff x="0" y="0"/>
            <a:chExt cx="5178171" cy="1026224"/>
          </a:xfrm>
        </p:grpSpPr>
        <p:sp>
          <p:nvSpPr>
            <p:cNvPr id="10" name="Freeform 10"/>
            <p:cNvSpPr/>
            <p:nvPr/>
          </p:nvSpPr>
          <p:spPr>
            <a:xfrm>
              <a:off x="0" y="0"/>
              <a:ext cx="5178171" cy="1026160"/>
            </a:xfrm>
            <a:custGeom>
              <a:avLst/>
              <a:gdLst/>
              <a:ahLst/>
              <a:cxnLst/>
              <a:rect l="l" t="t" r="r" b="b"/>
              <a:pathLst>
                <a:path w="5178171" h="1026160">
                  <a:moveTo>
                    <a:pt x="0" y="0"/>
                  </a:moveTo>
                  <a:lnTo>
                    <a:pt x="5178171" y="0"/>
                  </a:lnTo>
                  <a:lnTo>
                    <a:pt x="5178171" y="1026160"/>
                  </a:lnTo>
                  <a:lnTo>
                    <a:pt x="0" y="1026160"/>
                  </a:lnTo>
                  <a:lnTo>
                    <a:pt x="0" y="0"/>
                  </a:lnTo>
                  <a:close/>
                </a:path>
              </a:pathLst>
            </a:custGeom>
            <a:blipFill>
              <a:blip r:embed="rId7"/>
              <a:stretch>
                <a:fillRect t="-2" b="-7"/>
              </a:stretch>
            </a:blipFill>
          </p:spPr>
          <p:txBody>
            <a:bodyPr/>
            <a:lstStyle/>
            <a:p>
              <a:endParaRPr lang="en-US"/>
            </a:p>
          </p:txBody>
        </p:sp>
      </p:grpSp>
      <p:sp>
        <p:nvSpPr>
          <p:cNvPr id="11" name="Freeform 11"/>
          <p:cNvSpPr/>
          <p:nvPr/>
        </p:nvSpPr>
        <p:spPr>
          <a:xfrm>
            <a:off x="4272353" y="932907"/>
            <a:ext cx="3883628" cy="2361238"/>
          </a:xfrm>
          <a:custGeom>
            <a:avLst/>
            <a:gdLst/>
            <a:ahLst/>
            <a:cxnLst/>
            <a:rect l="l" t="t" r="r" b="b"/>
            <a:pathLst>
              <a:path w="3883628" h="2361238">
                <a:moveTo>
                  <a:pt x="0" y="0"/>
                </a:moveTo>
                <a:lnTo>
                  <a:pt x="3883628" y="0"/>
                </a:lnTo>
                <a:lnTo>
                  <a:pt x="3883628" y="2361238"/>
                </a:lnTo>
                <a:lnTo>
                  <a:pt x="0" y="236123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10655113" y="932907"/>
            <a:ext cx="3883628" cy="2361238"/>
          </a:xfrm>
          <a:custGeom>
            <a:avLst/>
            <a:gdLst/>
            <a:ahLst/>
            <a:cxnLst/>
            <a:rect l="l" t="t" r="r" b="b"/>
            <a:pathLst>
              <a:path w="3883628" h="2361238">
                <a:moveTo>
                  <a:pt x="0" y="0"/>
                </a:moveTo>
                <a:lnTo>
                  <a:pt x="3883628" y="0"/>
                </a:lnTo>
                <a:lnTo>
                  <a:pt x="3883628" y="2361238"/>
                </a:lnTo>
                <a:lnTo>
                  <a:pt x="0" y="236123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Freeform 13"/>
          <p:cNvSpPr/>
          <p:nvPr/>
        </p:nvSpPr>
        <p:spPr>
          <a:xfrm>
            <a:off x="5963326" y="3436468"/>
            <a:ext cx="501672" cy="438969"/>
          </a:xfrm>
          <a:custGeom>
            <a:avLst/>
            <a:gdLst/>
            <a:ahLst/>
            <a:cxnLst/>
            <a:rect l="l" t="t" r="r" b="b"/>
            <a:pathLst>
              <a:path w="501672" h="438969">
                <a:moveTo>
                  <a:pt x="0" y="0"/>
                </a:moveTo>
                <a:lnTo>
                  <a:pt x="501673" y="0"/>
                </a:lnTo>
                <a:lnTo>
                  <a:pt x="501673" y="438969"/>
                </a:lnTo>
                <a:lnTo>
                  <a:pt x="0" y="43896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4" name="Freeform 14"/>
          <p:cNvSpPr/>
          <p:nvPr/>
        </p:nvSpPr>
        <p:spPr>
          <a:xfrm>
            <a:off x="12346095" y="3436468"/>
            <a:ext cx="501672" cy="438969"/>
          </a:xfrm>
          <a:custGeom>
            <a:avLst/>
            <a:gdLst/>
            <a:ahLst/>
            <a:cxnLst/>
            <a:rect l="l" t="t" r="r" b="b"/>
            <a:pathLst>
              <a:path w="501672" h="438969">
                <a:moveTo>
                  <a:pt x="0" y="0"/>
                </a:moveTo>
                <a:lnTo>
                  <a:pt x="501673" y="0"/>
                </a:lnTo>
                <a:lnTo>
                  <a:pt x="501673" y="438969"/>
                </a:lnTo>
                <a:lnTo>
                  <a:pt x="0" y="438969"/>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5" name="Freeform 15"/>
          <p:cNvSpPr/>
          <p:nvPr/>
        </p:nvSpPr>
        <p:spPr>
          <a:xfrm>
            <a:off x="13072177" y="5308092"/>
            <a:ext cx="4263323" cy="1859490"/>
          </a:xfrm>
          <a:custGeom>
            <a:avLst/>
            <a:gdLst/>
            <a:ahLst/>
            <a:cxnLst/>
            <a:rect l="l" t="t" r="r" b="b"/>
            <a:pathLst>
              <a:path w="4263323" h="1859490">
                <a:moveTo>
                  <a:pt x="0" y="0"/>
                </a:moveTo>
                <a:lnTo>
                  <a:pt x="4263323" y="0"/>
                </a:lnTo>
                <a:lnTo>
                  <a:pt x="4263323" y="1859490"/>
                </a:lnTo>
                <a:lnTo>
                  <a:pt x="0" y="185949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16" name="Group 16"/>
          <p:cNvGrpSpPr/>
          <p:nvPr/>
        </p:nvGrpSpPr>
        <p:grpSpPr>
          <a:xfrm>
            <a:off x="13262019" y="6310170"/>
            <a:ext cx="3883628" cy="769668"/>
            <a:chOff x="0" y="0"/>
            <a:chExt cx="5178171" cy="1026224"/>
          </a:xfrm>
        </p:grpSpPr>
        <p:sp>
          <p:nvSpPr>
            <p:cNvPr id="17" name="Freeform 17"/>
            <p:cNvSpPr/>
            <p:nvPr/>
          </p:nvSpPr>
          <p:spPr>
            <a:xfrm>
              <a:off x="0" y="0"/>
              <a:ext cx="5178171" cy="1026160"/>
            </a:xfrm>
            <a:custGeom>
              <a:avLst/>
              <a:gdLst/>
              <a:ahLst/>
              <a:cxnLst/>
              <a:rect l="l" t="t" r="r" b="b"/>
              <a:pathLst>
                <a:path w="5178171" h="1026160">
                  <a:moveTo>
                    <a:pt x="0" y="0"/>
                  </a:moveTo>
                  <a:lnTo>
                    <a:pt x="5178171" y="0"/>
                  </a:lnTo>
                  <a:lnTo>
                    <a:pt x="5178171" y="1026160"/>
                  </a:lnTo>
                  <a:lnTo>
                    <a:pt x="0" y="1026160"/>
                  </a:lnTo>
                  <a:lnTo>
                    <a:pt x="0" y="0"/>
                  </a:lnTo>
                  <a:close/>
                </a:path>
              </a:pathLst>
            </a:custGeom>
            <a:blipFill>
              <a:blip r:embed="rId7"/>
              <a:stretch>
                <a:fillRect t="-2" b="-7"/>
              </a:stretch>
            </a:blipFill>
          </p:spPr>
          <p:txBody>
            <a:bodyPr/>
            <a:lstStyle/>
            <a:p>
              <a:endParaRPr lang="en-US"/>
            </a:p>
          </p:txBody>
        </p:sp>
      </p:grpSp>
      <p:sp>
        <p:nvSpPr>
          <p:cNvPr id="18" name="Freeform 18"/>
          <p:cNvSpPr/>
          <p:nvPr/>
        </p:nvSpPr>
        <p:spPr>
          <a:xfrm>
            <a:off x="13262019" y="4527328"/>
            <a:ext cx="3883628" cy="2361238"/>
          </a:xfrm>
          <a:custGeom>
            <a:avLst/>
            <a:gdLst/>
            <a:ahLst/>
            <a:cxnLst/>
            <a:rect l="l" t="t" r="r" b="b"/>
            <a:pathLst>
              <a:path w="3883628" h="2361238">
                <a:moveTo>
                  <a:pt x="0" y="0"/>
                </a:moveTo>
                <a:lnTo>
                  <a:pt x="3883629" y="0"/>
                </a:lnTo>
                <a:lnTo>
                  <a:pt x="3883629" y="2361238"/>
                </a:lnTo>
                <a:lnTo>
                  <a:pt x="0" y="236123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p:cNvSpPr/>
          <p:nvPr/>
        </p:nvSpPr>
        <p:spPr>
          <a:xfrm>
            <a:off x="14953002" y="7030888"/>
            <a:ext cx="501672" cy="438969"/>
          </a:xfrm>
          <a:custGeom>
            <a:avLst/>
            <a:gdLst/>
            <a:ahLst/>
            <a:cxnLst/>
            <a:rect l="l" t="t" r="r" b="b"/>
            <a:pathLst>
              <a:path w="501672" h="438969">
                <a:moveTo>
                  <a:pt x="0" y="0"/>
                </a:moveTo>
                <a:lnTo>
                  <a:pt x="501672" y="0"/>
                </a:lnTo>
                <a:lnTo>
                  <a:pt x="501672" y="438969"/>
                </a:lnTo>
                <a:lnTo>
                  <a:pt x="0" y="438969"/>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0" name="Freeform 20"/>
          <p:cNvSpPr/>
          <p:nvPr/>
        </p:nvSpPr>
        <p:spPr>
          <a:xfrm>
            <a:off x="14812537" y="7303713"/>
            <a:ext cx="782593" cy="332280"/>
          </a:xfrm>
          <a:custGeom>
            <a:avLst/>
            <a:gdLst/>
            <a:ahLst/>
            <a:cxnLst/>
            <a:rect l="l" t="t" r="r" b="b"/>
            <a:pathLst>
              <a:path w="782593" h="332280">
                <a:moveTo>
                  <a:pt x="0" y="0"/>
                </a:moveTo>
                <a:lnTo>
                  <a:pt x="782593" y="0"/>
                </a:lnTo>
                <a:lnTo>
                  <a:pt x="782593" y="332279"/>
                </a:lnTo>
                <a:lnTo>
                  <a:pt x="0" y="332279"/>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1" name="Freeform 21"/>
          <p:cNvSpPr/>
          <p:nvPr/>
        </p:nvSpPr>
        <p:spPr>
          <a:xfrm>
            <a:off x="6962508" y="5905500"/>
            <a:ext cx="675361" cy="675361"/>
          </a:xfrm>
          <a:custGeom>
            <a:avLst/>
            <a:gdLst/>
            <a:ahLst/>
            <a:cxnLst/>
            <a:rect l="l" t="t" r="r" b="b"/>
            <a:pathLst>
              <a:path w="675361" h="675361">
                <a:moveTo>
                  <a:pt x="0" y="0"/>
                </a:moveTo>
                <a:lnTo>
                  <a:pt x="675361" y="0"/>
                </a:lnTo>
                <a:lnTo>
                  <a:pt x="675361" y="675361"/>
                </a:lnTo>
                <a:lnTo>
                  <a:pt x="0" y="675361"/>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2" name="Freeform 22"/>
          <p:cNvSpPr/>
          <p:nvPr/>
        </p:nvSpPr>
        <p:spPr>
          <a:xfrm>
            <a:off x="1194645" y="5250094"/>
            <a:ext cx="4263323" cy="1859490"/>
          </a:xfrm>
          <a:custGeom>
            <a:avLst/>
            <a:gdLst/>
            <a:ahLst/>
            <a:cxnLst/>
            <a:rect l="l" t="t" r="r" b="b"/>
            <a:pathLst>
              <a:path w="4263323" h="1859490">
                <a:moveTo>
                  <a:pt x="0" y="0"/>
                </a:moveTo>
                <a:lnTo>
                  <a:pt x="4263323" y="0"/>
                </a:lnTo>
                <a:lnTo>
                  <a:pt x="4263323" y="1859490"/>
                </a:lnTo>
                <a:lnTo>
                  <a:pt x="0" y="1859490"/>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23" name="Group 23"/>
          <p:cNvGrpSpPr/>
          <p:nvPr/>
        </p:nvGrpSpPr>
        <p:grpSpPr>
          <a:xfrm>
            <a:off x="1384487" y="6252172"/>
            <a:ext cx="3883628" cy="769668"/>
            <a:chOff x="0" y="0"/>
            <a:chExt cx="5178171" cy="1026224"/>
          </a:xfrm>
        </p:grpSpPr>
        <p:sp>
          <p:nvSpPr>
            <p:cNvPr id="24" name="Freeform 24"/>
            <p:cNvSpPr/>
            <p:nvPr/>
          </p:nvSpPr>
          <p:spPr>
            <a:xfrm>
              <a:off x="0" y="0"/>
              <a:ext cx="5178171" cy="1026160"/>
            </a:xfrm>
            <a:custGeom>
              <a:avLst/>
              <a:gdLst/>
              <a:ahLst/>
              <a:cxnLst/>
              <a:rect l="l" t="t" r="r" b="b"/>
              <a:pathLst>
                <a:path w="5178171" h="1026160">
                  <a:moveTo>
                    <a:pt x="0" y="0"/>
                  </a:moveTo>
                  <a:lnTo>
                    <a:pt x="5178171" y="0"/>
                  </a:lnTo>
                  <a:lnTo>
                    <a:pt x="5178171" y="1026160"/>
                  </a:lnTo>
                  <a:lnTo>
                    <a:pt x="0" y="1026160"/>
                  </a:lnTo>
                  <a:lnTo>
                    <a:pt x="0" y="0"/>
                  </a:lnTo>
                  <a:close/>
                </a:path>
              </a:pathLst>
            </a:custGeom>
            <a:blipFill>
              <a:blip r:embed="rId7"/>
              <a:stretch>
                <a:fillRect t="-2" b="-7"/>
              </a:stretch>
            </a:blipFill>
          </p:spPr>
          <p:txBody>
            <a:bodyPr/>
            <a:lstStyle/>
            <a:p>
              <a:endParaRPr lang="en-US"/>
            </a:p>
          </p:txBody>
        </p:sp>
      </p:grpSp>
      <p:sp>
        <p:nvSpPr>
          <p:cNvPr id="25" name="Freeform 25"/>
          <p:cNvSpPr/>
          <p:nvPr/>
        </p:nvSpPr>
        <p:spPr>
          <a:xfrm>
            <a:off x="1384487" y="4469340"/>
            <a:ext cx="3883628" cy="2361228"/>
          </a:xfrm>
          <a:custGeom>
            <a:avLst/>
            <a:gdLst/>
            <a:ahLst/>
            <a:cxnLst/>
            <a:rect l="l" t="t" r="r" b="b"/>
            <a:pathLst>
              <a:path w="3883628" h="2361228">
                <a:moveTo>
                  <a:pt x="0" y="0"/>
                </a:moveTo>
                <a:lnTo>
                  <a:pt x="3883629" y="0"/>
                </a:lnTo>
                <a:lnTo>
                  <a:pt x="3883629" y="2361228"/>
                </a:lnTo>
                <a:lnTo>
                  <a:pt x="0" y="2361228"/>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26" name="Freeform 26"/>
          <p:cNvSpPr/>
          <p:nvPr/>
        </p:nvSpPr>
        <p:spPr>
          <a:xfrm>
            <a:off x="3075470" y="6972900"/>
            <a:ext cx="501672" cy="438969"/>
          </a:xfrm>
          <a:custGeom>
            <a:avLst/>
            <a:gdLst/>
            <a:ahLst/>
            <a:cxnLst/>
            <a:rect l="l" t="t" r="r" b="b"/>
            <a:pathLst>
              <a:path w="501672" h="438969">
                <a:moveTo>
                  <a:pt x="0" y="0"/>
                </a:moveTo>
                <a:lnTo>
                  <a:pt x="501672" y="0"/>
                </a:lnTo>
                <a:lnTo>
                  <a:pt x="501672" y="438969"/>
                </a:lnTo>
                <a:lnTo>
                  <a:pt x="0" y="438969"/>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7" name="Freeform 27"/>
          <p:cNvSpPr/>
          <p:nvPr/>
        </p:nvSpPr>
        <p:spPr>
          <a:xfrm>
            <a:off x="2935005" y="7245725"/>
            <a:ext cx="782593" cy="332280"/>
          </a:xfrm>
          <a:custGeom>
            <a:avLst/>
            <a:gdLst/>
            <a:ahLst/>
            <a:cxnLst/>
            <a:rect l="l" t="t" r="r" b="b"/>
            <a:pathLst>
              <a:path w="782593" h="332280">
                <a:moveTo>
                  <a:pt x="0" y="0"/>
                </a:moveTo>
                <a:lnTo>
                  <a:pt x="782593" y="0"/>
                </a:lnTo>
                <a:lnTo>
                  <a:pt x="782593" y="332279"/>
                </a:lnTo>
                <a:lnTo>
                  <a:pt x="0" y="332279"/>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8" name="TextBox 28"/>
          <p:cNvSpPr txBox="1"/>
          <p:nvPr/>
        </p:nvSpPr>
        <p:spPr>
          <a:xfrm>
            <a:off x="1712633" y="5356508"/>
            <a:ext cx="3227346" cy="1683382"/>
          </a:xfrm>
          <a:prstGeom prst="rect">
            <a:avLst/>
          </a:prstGeom>
        </p:spPr>
        <p:txBody>
          <a:bodyPr lIns="0" tIns="0" rIns="0" bIns="0" rtlCol="0" anchor="t">
            <a:spAutoFit/>
          </a:bodyPr>
          <a:lstStyle/>
          <a:p>
            <a:pPr algn="ctr">
              <a:lnSpc>
                <a:spcPts val="2238"/>
              </a:lnSpc>
            </a:pPr>
            <a:r>
              <a:rPr lang="en-US" sz="1599">
                <a:solidFill>
                  <a:srgbClr val="000000"/>
                </a:solidFill>
                <a:latin typeface="TT Fors"/>
                <a:ea typeface="TT Fors"/>
                <a:cs typeface="TT Fors"/>
                <a:sym typeface="TT Fors"/>
              </a:rPr>
              <a:t>Prevent landlords from refusing to rent to people solely because they receive federal assistance. https://www.capitol.tn.gov/Bills/112/Fiscal/HB0593.pdfssistance.</a:t>
            </a:r>
          </a:p>
          <a:p>
            <a:pPr algn="ctr">
              <a:lnSpc>
                <a:spcPts val="2238"/>
              </a:lnSpc>
            </a:pPr>
            <a:endParaRPr lang="en-US" sz="1599">
              <a:solidFill>
                <a:srgbClr val="000000"/>
              </a:solidFill>
              <a:latin typeface="TT Fors"/>
              <a:ea typeface="TT Fors"/>
              <a:cs typeface="TT Fors"/>
              <a:sym typeface="TT Fors"/>
            </a:endParaRPr>
          </a:p>
        </p:txBody>
      </p:sp>
      <p:sp>
        <p:nvSpPr>
          <p:cNvPr id="29" name="TextBox 29"/>
          <p:cNvSpPr txBox="1"/>
          <p:nvPr/>
        </p:nvSpPr>
        <p:spPr>
          <a:xfrm>
            <a:off x="1712633" y="5007550"/>
            <a:ext cx="3227346" cy="335280"/>
          </a:xfrm>
          <a:prstGeom prst="rect">
            <a:avLst/>
          </a:prstGeom>
        </p:spPr>
        <p:txBody>
          <a:bodyPr lIns="0" tIns="0" rIns="0" bIns="0" rtlCol="0" anchor="t">
            <a:spAutoFit/>
          </a:bodyPr>
          <a:lstStyle/>
          <a:p>
            <a:pPr algn="ctr">
              <a:lnSpc>
                <a:spcPts val="2519"/>
              </a:lnSpc>
            </a:pPr>
            <a:r>
              <a:rPr lang="en-US" sz="1799" b="1">
                <a:solidFill>
                  <a:srgbClr val="000000"/>
                </a:solidFill>
                <a:latin typeface="TT Fors Bold"/>
                <a:ea typeface="TT Fors Bold"/>
                <a:cs typeface="TT Fors Bold"/>
                <a:sym typeface="TT Fors Bold"/>
              </a:rPr>
              <a:t>Source of Income</a:t>
            </a:r>
          </a:p>
        </p:txBody>
      </p:sp>
      <p:grpSp>
        <p:nvGrpSpPr>
          <p:cNvPr id="30" name="Group 30"/>
          <p:cNvGrpSpPr/>
          <p:nvPr/>
        </p:nvGrpSpPr>
        <p:grpSpPr>
          <a:xfrm>
            <a:off x="9885702" y="4599089"/>
            <a:ext cx="1159116" cy="927297"/>
            <a:chOff x="0" y="0"/>
            <a:chExt cx="1545488" cy="1236396"/>
          </a:xfrm>
        </p:grpSpPr>
        <p:sp>
          <p:nvSpPr>
            <p:cNvPr id="31" name="Freeform 31"/>
            <p:cNvSpPr/>
            <p:nvPr/>
          </p:nvSpPr>
          <p:spPr>
            <a:xfrm>
              <a:off x="0" y="0"/>
              <a:ext cx="1545463" cy="1236345"/>
            </a:xfrm>
            <a:custGeom>
              <a:avLst/>
              <a:gdLst/>
              <a:ahLst/>
              <a:cxnLst/>
              <a:rect l="l" t="t" r="r" b="b"/>
              <a:pathLst>
                <a:path w="1545463" h="1236345">
                  <a:moveTo>
                    <a:pt x="0" y="0"/>
                  </a:moveTo>
                  <a:lnTo>
                    <a:pt x="1545463" y="0"/>
                  </a:lnTo>
                  <a:lnTo>
                    <a:pt x="1545463" y="1236345"/>
                  </a:lnTo>
                  <a:lnTo>
                    <a:pt x="0" y="1236345"/>
                  </a:lnTo>
                  <a:lnTo>
                    <a:pt x="0" y="0"/>
                  </a:lnTo>
                  <a:close/>
                </a:path>
              </a:pathLst>
            </a:custGeom>
            <a:blipFill>
              <a:blip r:embed="rId19"/>
              <a:stretch>
                <a:fillRect t="-253" r="-1" b="-256"/>
              </a:stretch>
            </a:blipFill>
          </p:spPr>
          <p:txBody>
            <a:bodyPr/>
            <a:lstStyle/>
            <a:p>
              <a:endParaRPr lang="en-US"/>
            </a:p>
          </p:txBody>
        </p:sp>
      </p:grpSp>
      <p:grpSp>
        <p:nvGrpSpPr>
          <p:cNvPr id="32" name="Group 32"/>
          <p:cNvGrpSpPr/>
          <p:nvPr/>
        </p:nvGrpSpPr>
        <p:grpSpPr>
          <a:xfrm>
            <a:off x="7998809" y="4477331"/>
            <a:ext cx="1240441" cy="1049064"/>
            <a:chOff x="0" y="0"/>
            <a:chExt cx="1653921" cy="1398753"/>
          </a:xfrm>
        </p:grpSpPr>
        <p:sp>
          <p:nvSpPr>
            <p:cNvPr id="33" name="Freeform 33"/>
            <p:cNvSpPr/>
            <p:nvPr/>
          </p:nvSpPr>
          <p:spPr>
            <a:xfrm>
              <a:off x="0" y="0"/>
              <a:ext cx="1653921" cy="1398778"/>
            </a:xfrm>
            <a:custGeom>
              <a:avLst/>
              <a:gdLst/>
              <a:ahLst/>
              <a:cxnLst/>
              <a:rect l="l" t="t" r="r" b="b"/>
              <a:pathLst>
                <a:path w="1653921" h="1398778">
                  <a:moveTo>
                    <a:pt x="0" y="0"/>
                  </a:moveTo>
                  <a:lnTo>
                    <a:pt x="1653921" y="0"/>
                  </a:lnTo>
                  <a:lnTo>
                    <a:pt x="1653921" y="1398778"/>
                  </a:lnTo>
                  <a:lnTo>
                    <a:pt x="0" y="1398778"/>
                  </a:lnTo>
                  <a:lnTo>
                    <a:pt x="0" y="0"/>
                  </a:lnTo>
                  <a:close/>
                </a:path>
              </a:pathLst>
            </a:custGeom>
            <a:blipFill>
              <a:blip r:embed="rId20"/>
              <a:stretch>
                <a:fillRect t="-140" b="-138"/>
              </a:stretch>
            </a:blipFill>
          </p:spPr>
          <p:txBody>
            <a:bodyPr/>
            <a:lstStyle/>
            <a:p>
              <a:endParaRPr lang="en-US"/>
            </a:p>
          </p:txBody>
        </p:sp>
      </p:grpSp>
      <p:grpSp>
        <p:nvGrpSpPr>
          <p:cNvPr id="34" name="Group 34"/>
          <p:cNvGrpSpPr/>
          <p:nvPr/>
        </p:nvGrpSpPr>
        <p:grpSpPr>
          <a:xfrm>
            <a:off x="11204515" y="5689759"/>
            <a:ext cx="1141581" cy="923249"/>
            <a:chOff x="0" y="0"/>
            <a:chExt cx="1522108" cy="1230998"/>
          </a:xfrm>
        </p:grpSpPr>
        <p:sp>
          <p:nvSpPr>
            <p:cNvPr id="35" name="Freeform 35"/>
            <p:cNvSpPr/>
            <p:nvPr/>
          </p:nvSpPr>
          <p:spPr>
            <a:xfrm>
              <a:off x="0" y="0"/>
              <a:ext cx="1522095" cy="1231011"/>
            </a:xfrm>
            <a:custGeom>
              <a:avLst/>
              <a:gdLst/>
              <a:ahLst/>
              <a:cxnLst/>
              <a:rect l="l" t="t" r="r" b="b"/>
              <a:pathLst>
                <a:path w="1522095" h="1231011">
                  <a:moveTo>
                    <a:pt x="0" y="0"/>
                  </a:moveTo>
                  <a:lnTo>
                    <a:pt x="1522095" y="0"/>
                  </a:lnTo>
                  <a:lnTo>
                    <a:pt x="1522095" y="1231011"/>
                  </a:lnTo>
                  <a:lnTo>
                    <a:pt x="0" y="1231011"/>
                  </a:lnTo>
                  <a:lnTo>
                    <a:pt x="0" y="0"/>
                  </a:lnTo>
                  <a:close/>
                </a:path>
              </a:pathLst>
            </a:custGeom>
            <a:blipFill>
              <a:blip r:embed="rId21"/>
              <a:stretch>
                <a:fillRect t="-48" b="-46"/>
              </a:stretch>
            </a:blipFill>
          </p:spPr>
          <p:txBody>
            <a:bodyPr/>
            <a:lstStyle/>
            <a:p>
              <a:endParaRPr lang="en-US"/>
            </a:p>
          </p:txBody>
        </p:sp>
      </p:grpSp>
      <p:sp>
        <p:nvSpPr>
          <p:cNvPr id="36" name="TextBox 36"/>
          <p:cNvSpPr txBox="1"/>
          <p:nvPr/>
        </p:nvSpPr>
        <p:spPr>
          <a:xfrm>
            <a:off x="6443586" y="7717898"/>
            <a:ext cx="6404181" cy="469011"/>
          </a:xfrm>
          <a:prstGeom prst="rect">
            <a:avLst/>
          </a:prstGeom>
        </p:spPr>
        <p:txBody>
          <a:bodyPr lIns="0" tIns="0" rIns="0" bIns="0" rtlCol="0" anchor="t">
            <a:spAutoFit/>
          </a:bodyPr>
          <a:lstStyle/>
          <a:p>
            <a:pPr algn="ctr">
              <a:lnSpc>
                <a:spcPts val="3852"/>
              </a:lnSpc>
            </a:pPr>
            <a:r>
              <a:rPr lang="en-US" sz="3600" b="1">
                <a:solidFill>
                  <a:srgbClr val="112F8D"/>
                </a:solidFill>
                <a:latin typeface="TT Fors Bold"/>
                <a:ea typeface="TT Fors Bold"/>
                <a:cs typeface="TT Fors Bold"/>
                <a:sym typeface="TT Fors Bold"/>
              </a:rPr>
              <a:t>Preemption</a:t>
            </a:r>
          </a:p>
        </p:txBody>
      </p:sp>
      <p:sp>
        <p:nvSpPr>
          <p:cNvPr id="37" name="TextBox 37"/>
          <p:cNvSpPr txBox="1"/>
          <p:nvPr/>
        </p:nvSpPr>
        <p:spPr>
          <a:xfrm>
            <a:off x="10983249" y="1810560"/>
            <a:ext cx="3227346" cy="1416682"/>
          </a:xfrm>
          <a:prstGeom prst="rect">
            <a:avLst/>
          </a:prstGeom>
        </p:spPr>
        <p:txBody>
          <a:bodyPr lIns="0" tIns="0" rIns="0" bIns="0" rtlCol="0" anchor="t">
            <a:spAutoFit/>
          </a:bodyPr>
          <a:lstStyle/>
          <a:p>
            <a:pPr algn="ctr">
              <a:lnSpc>
                <a:spcPts val="2238"/>
              </a:lnSpc>
            </a:pPr>
            <a:r>
              <a:rPr lang="en-US" sz="1599">
                <a:solidFill>
                  <a:srgbClr val="000000"/>
                </a:solidFill>
                <a:latin typeface="TT Fors"/>
                <a:ea typeface="TT Fors"/>
                <a:cs typeface="TT Fors"/>
                <a:sym typeface="TT Fors"/>
              </a:rPr>
              <a:t>Local regulations that cap the rate at which owners can increase rents over a period of time.</a:t>
            </a:r>
          </a:p>
          <a:p>
            <a:pPr algn="ctr">
              <a:lnSpc>
                <a:spcPts val="2238"/>
              </a:lnSpc>
            </a:pPr>
            <a:r>
              <a:rPr lang="en-US" sz="1599" b="1">
                <a:solidFill>
                  <a:srgbClr val="FF3131"/>
                </a:solidFill>
                <a:latin typeface="TT Fors Bold"/>
                <a:ea typeface="TT Fors Bold"/>
                <a:cs typeface="TT Fors Bold"/>
                <a:sym typeface="TT Fors Bold"/>
              </a:rPr>
              <a:t>Tenn. Code. Ann. 66-35-102</a:t>
            </a:r>
          </a:p>
        </p:txBody>
      </p:sp>
      <p:sp>
        <p:nvSpPr>
          <p:cNvPr id="38" name="TextBox 38"/>
          <p:cNvSpPr txBox="1"/>
          <p:nvPr/>
        </p:nvSpPr>
        <p:spPr>
          <a:xfrm>
            <a:off x="4600489" y="1810560"/>
            <a:ext cx="3227346" cy="1416682"/>
          </a:xfrm>
          <a:prstGeom prst="rect">
            <a:avLst/>
          </a:prstGeom>
        </p:spPr>
        <p:txBody>
          <a:bodyPr lIns="0" tIns="0" rIns="0" bIns="0" rtlCol="0" anchor="t">
            <a:spAutoFit/>
          </a:bodyPr>
          <a:lstStyle/>
          <a:p>
            <a:pPr algn="ctr">
              <a:lnSpc>
                <a:spcPts val="2238"/>
              </a:lnSpc>
            </a:pPr>
            <a:r>
              <a:rPr lang="en-US" sz="1599">
                <a:solidFill>
                  <a:srgbClr val="000000"/>
                </a:solidFill>
                <a:latin typeface="TT Fors"/>
                <a:ea typeface="TT Fors"/>
                <a:cs typeface="TT Fors"/>
                <a:sym typeface="TT Fors"/>
              </a:rPr>
              <a:t>These programs encourage or require developers to offer some affordable housing for lower income families.</a:t>
            </a:r>
          </a:p>
          <a:p>
            <a:pPr algn="ctr">
              <a:lnSpc>
                <a:spcPts val="2238"/>
              </a:lnSpc>
            </a:pPr>
            <a:r>
              <a:rPr lang="en-US" sz="1599" b="1">
                <a:solidFill>
                  <a:srgbClr val="FF3131"/>
                </a:solidFill>
                <a:latin typeface="TT Fors Bold"/>
                <a:ea typeface="TT Fors Bold"/>
                <a:cs typeface="TT Fors Bold"/>
                <a:sym typeface="TT Fors Bold"/>
              </a:rPr>
              <a:t>Tenn. Code. Ann. 66-35-102</a:t>
            </a:r>
          </a:p>
        </p:txBody>
      </p:sp>
      <p:sp>
        <p:nvSpPr>
          <p:cNvPr id="39" name="TextBox 39"/>
          <p:cNvSpPr txBox="1"/>
          <p:nvPr/>
        </p:nvSpPr>
        <p:spPr>
          <a:xfrm>
            <a:off x="10983249" y="1392117"/>
            <a:ext cx="3227346" cy="344805"/>
          </a:xfrm>
          <a:prstGeom prst="rect">
            <a:avLst/>
          </a:prstGeom>
        </p:spPr>
        <p:txBody>
          <a:bodyPr lIns="0" tIns="0" rIns="0" bIns="0" rtlCol="0" anchor="t">
            <a:spAutoFit/>
          </a:bodyPr>
          <a:lstStyle/>
          <a:p>
            <a:pPr algn="ctr">
              <a:lnSpc>
                <a:spcPts val="2519"/>
              </a:lnSpc>
            </a:pPr>
            <a:r>
              <a:rPr lang="en-US" sz="1799" b="1">
                <a:solidFill>
                  <a:srgbClr val="000000"/>
                </a:solidFill>
                <a:latin typeface="TT Fors Bold"/>
                <a:ea typeface="TT Fors Bold"/>
                <a:cs typeface="TT Fors Bold"/>
                <a:sym typeface="TT Fors Bold"/>
              </a:rPr>
              <a:t>Rent Regulations</a:t>
            </a:r>
          </a:p>
        </p:txBody>
      </p:sp>
      <p:sp>
        <p:nvSpPr>
          <p:cNvPr id="40" name="TextBox 40"/>
          <p:cNvSpPr txBox="1"/>
          <p:nvPr/>
        </p:nvSpPr>
        <p:spPr>
          <a:xfrm>
            <a:off x="4600489" y="1392117"/>
            <a:ext cx="3227346" cy="344805"/>
          </a:xfrm>
          <a:prstGeom prst="rect">
            <a:avLst/>
          </a:prstGeom>
        </p:spPr>
        <p:txBody>
          <a:bodyPr lIns="0" tIns="0" rIns="0" bIns="0" rtlCol="0" anchor="t">
            <a:spAutoFit/>
          </a:bodyPr>
          <a:lstStyle/>
          <a:p>
            <a:pPr algn="ctr">
              <a:lnSpc>
                <a:spcPts val="2519"/>
              </a:lnSpc>
            </a:pPr>
            <a:r>
              <a:rPr lang="en-US" sz="1799" b="1">
                <a:solidFill>
                  <a:srgbClr val="000000"/>
                </a:solidFill>
                <a:latin typeface="TT Fors Bold"/>
                <a:ea typeface="TT Fors Bold"/>
                <a:cs typeface="TT Fors Bold"/>
                <a:sym typeface="TT Fors Bold"/>
              </a:rPr>
              <a:t>Inclusionary Zoning</a:t>
            </a:r>
          </a:p>
        </p:txBody>
      </p:sp>
      <p:sp>
        <p:nvSpPr>
          <p:cNvPr id="41" name="TextBox 41"/>
          <p:cNvSpPr txBox="1"/>
          <p:nvPr/>
        </p:nvSpPr>
        <p:spPr>
          <a:xfrm>
            <a:off x="13590165" y="5404980"/>
            <a:ext cx="3745335" cy="1416682"/>
          </a:xfrm>
          <a:prstGeom prst="rect">
            <a:avLst/>
          </a:prstGeom>
        </p:spPr>
        <p:txBody>
          <a:bodyPr lIns="0" tIns="0" rIns="0" bIns="0" rtlCol="0" anchor="t">
            <a:spAutoFit/>
          </a:bodyPr>
          <a:lstStyle/>
          <a:p>
            <a:pPr algn="ctr">
              <a:lnSpc>
                <a:spcPts val="2238"/>
              </a:lnSpc>
            </a:pPr>
            <a:r>
              <a:rPr lang="en-US" sz="1599">
                <a:solidFill>
                  <a:srgbClr val="000000"/>
                </a:solidFill>
                <a:latin typeface="TT Fors"/>
                <a:ea typeface="TT Fors"/>
                <a:cs typeface="TT Fors"/>
                <a:sym typeface="TT Fors"/>
              </a:rPr>
              <a:t>Local regulations have sought to mitigate concerns by restricting the location or concentration of short-term rentals or prohibit them.</a:t>
            </a:r>
          </a:p>
          <a:p>
            <a:pPr algn="ctr">
              <a:lnSpc>
                <a:spcPts val="2238"/>
              </a:lnSpc>
            </a:pPr>
            <a:r>
              <a:rPr lang="en-US" sz="1599" b="1">
                <a:solidFill>
                  <a:srgbClr val="FF3131"/>
                </a:solidFill>
                <a:latin typeface="TT Fors Bold"/>
                <a:ea typeface="TT Fors Bold"/>
                <a:cs typeface="TT Fors Bold"/>
                <a:sym typeface="TT Fors Bold"/>
              </a:rPr>
              <a:t>Tenn. Code. Ann. 13 -7-603</a:t>
            </a:r>
          </a:p>
        </p:txBody>
      </p:sp>
      <p:sp>
        <p:nvSpPr>
          <p:cNvPr id="42" name="TextBox 42"/>
          <p:cNvSpPr txBox="1"/>
          <p:nvPr/>
        </p:nvSpPr>
        <p:spPr>
          <a:xfrm>
            <a:off x="13590165" y="4986538"/>
            <a:ext cx="3227346" cy="344805"/>
          </a:xfrm>
          <a:prstGeom prst="rect">
            <a:avLst/>
          </a:prstGeom>
        </p:spPr>
        <p:txBody>
          <a:bodyPr lIns="0" tIns="0" rIns="0" bIns="0" rtlCol="0" anchor="t">
            <a:spAutoFit/>
          </a:bodyPr>
          <a:lstStyle/>
          <a:p>
            <a:pPr algn="ctr">
              <a:lnSpc>
                <a:spcPts val="2519"/>
              </a:lnSpc>
            </a:pPr>
            <a:r>
              <a:rPr lang="en-US" sz="1799" b="1">
                <a:solidFill>
                  <a:srgbClr val="000000"/>
                </a:solidFill>
                <a:latin typeface="TT Fors Bold"/>
                <a:ea typeface="TT Fors Bold"/>
                <a:cs typeface="TT Fors Bold"/>
                <a:sym typeface="TT Fors Bold"/>
              </a:rPr>
              <a:t>Short Term Rentals</a:t>
            </a:r>
          </a:p>
        </p:txBody>
      </p:sp>
      <p:sp>
        <p:nvSpPr>
          <p:cNvPr id="43" name="TextBox 43"/>
          <p:cNvSpPr txBox="1"/>
          <p:nvPr/>
        </p:nvSpPr>
        <p:spPr>
          <a:xfrm>
            <a:off x="7637869" y="8272634"/>
            <a:ext cx="3683060" cy="1140457"/>
          </a:xfrm>
          <a:prstGeom prst="rect">
            <a:avLst/>
          </a:prstGeom>
        </p:spPr>
        <p:txBody>
          <a:bodyPr lIns="0" tIns="0" rIns="0" bIns="0" rtlCol="0" anchor="t">
            <a:spAutoFit/>
          </a:bodyPr>
          <a:lstStyle/>
          <a:p>
            <a:pPr algn="ctr">
              <a:lnSpc>
                <a:spcPts val="2238"/>
              </a:lnSpc>
            </a:pPr>
            <a:r>
              <a:rPr lang="en-US" sz="1599">
                <a:solidFill>
                  <a:srgbClr val="000000"/>
                </a:solidFill>
                <a:latin typeface="TT Fors"/>
                <a:ea typeface="TT Fors"/>
                <a:cs typeface="TT Fors"/>
                <a:sym typeface="TT Fors"/>
              </a:rPr>
              <a:t>Occurs when a higher level of government limits or removes the authority of a lower level of government.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50837" y="1708268"/>
          <a:ext cx="18137164" cy="8708599"/>
        </p:xfrm>
        <a:graphic>
          <a:graphicData uri="http://schemas.openxmlformats.org/drawingml/2006/table">
            <a:tbl>
              <a:tblPr/>
              <a:tblGrid>
                <a:gridCol w="2475382">
                  <a:extLst>
                    <a:ext uri="{9D8B030D-6E8A-4147-A177-3AD203B41FA5}">
                      <a16:colId xmlns:a16="http://schemas.microsoft.com/office/drawing/2014/main" val="20000"/>
                    </a:ext>
                  </a:extLst>
                </a:gridCol>
                <a:gridCol w="2885886">
                  <a:extLst>
                    <a:ext uri="{9D8B030D-6E8A-4147-A177-3AD203B41FA5}">
                      <a16:colId xmlns:a16="http://schemas.microsoft.com/office/drawing/2014/main" val="20001"/>
                    </a:ext>
                  </a:extLst>
                </a:gridCol>
                <a:gridCol w="2885886">
                  <a:extLst>
                    <a:ext uri="{9D8B030D-6E8A-4147-A177-3AD203B41FA5}">
                      <a16:colId xmlns:a16="http://schemas.microsoft.com/office/drawing/2014/main" val="20002"/>
                    </a:ext>
                  </a:extLst>
                </a:gridCol>
                <a:gridCol w="2885886">
                  <a:extLst>
                    <a:ext uri="{9D8B030D-6E8A-4147-A177-3AD203B41FA5}">
                      <a16:colId xmlns:a16="http://schemas.microsoft.com/office/drawing/2014/main" val="20003"/>
                    </a:ext>
                  </a:extLst>
                </a:gridCol>
                <a:gridCol w="2353109">
                  <a:extLst>
                    <a:ext uri="{9D8B030D-6E8A-4147-A177-3AD203B41FA5}">
                      <a16:colId xmlns:a16="http://schemas.microsoft.com/office/drawing/2014/main" val="20004"/>
                    </a:ext>
                  </a:extLst>
                </a:gridCol>
                <a:gridCol w="4651015">
                  <a:extLst>
                    <a:ext uri="{9D8B030D-6E8A-4147-A177-3AD203B41FA5}">
                      <a16:colId xmlns:a16="http://schemas.microsoft.com/office/drawing/2014/main" val="20005"/>
                    </a:ext>
                  </a:extLst>
                </a:gridCol>
              </a:tblGrid>
              <a:tr h="875320">
                <a:tc gridSpan="5">
                  <a:txBody>
                    <a:bodyPr/>
                    <a:lstStyle/>
                    <a:p>
                      <a:pPr algn="l">
                        <a:lnSpc>
                          <a:spcPts val="3359"/>
                        </a:lnSpc>
                        <a:defRPr/>
                      </a:pPr>
                      <a:r>
                        <a:rPr lang="en-US" sz="2799" b="1">
                          <a:solidFill>
                            <a:srgbClr val="FFFFFF"/>
                          </a:solidFill>
                          <a:latin typeface="Public Sans Bold"/>
                          <a:ea typeface="Public Sans Bold"/>
                          <a:cs typeface="Public Sans Bold"/>
                          <a:sym typeface="Public Sans Bold"/>
                        </a:rPr>
                        <a:t>Action Steps to Implement TSP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FF8A34"/>
                    </a:solidFill>
                  </a:tcPr>
                </a:tc>
                <a:tc hMerge="1">
                  <a:txBody>
                    <a:bodyPr/>
                    <a:lstStyle/>
                    <a:p>
                      <a:pPr algn="l">
                        <a:lnSpc>
                          <a:spcPts val="3359"/>
                        </a:lnSpc>
                        <a:defRPr/>
                      </a:pPr>
                      <a:r>
                        <a:rPr lang="en-US" sz="2799" b="1">
                          <a:solidFill>
                            <a:srgbClr val="FFFFFF"/>
                          </a:solidFill>
                          <a:latin typeface="Public Sans Bold"/>
                          <a:ea typeface="Public Sans Bold"/>
                          <a:cs typeface="Public Sans Bold"/>
                          <a:sym typeface="Public Sans Bold"/>
                        </a:rPr>
                        <a:t>Action Steps to Implement TSP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FF8A34"/>
                    </a:solidFill>
                  </a:tcPr>
                </a:tc>
                <a:tc hMerge="1">
                  <a:txBody>
                    <a:bodyPr/>
                    <a:lstStyle/>
                    <a:p>
                      <a:pPr algn="l">
                        <a:lnSpc>
                          <a:spcPts val="3359"/>
                        </a:lnSpc>
                        <a:defRPr/>
                      </a:pPr>
                      <a:r>
                        <a:rPr lang="en-US" sz="2799" b="1">
                          <a:solidFill>
                            <a:srgbClr val="FFFFFF"/>
                          </a:solidFill>
                          <a:latin typeface="Public Sans Bold"/>
                          <a:ea typeface="Public Sans Bold"/>
                          <a:cs typeface="Public Sans Bold"/>
                          <a:sym typeface="Public Sans Bold"/>
                        </a:rPr>
                        <a:t>Action Steps to Implement TSP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FF8A34"/>
                    </a:solidFill>
                  </a:tcPr>
                </a:tc>
                <a:tc hMerge="1">
                  <a:txBody>
                    <a:bodyPr/>
                    <a:lstStyle/>
                    <a:p>
                      <a:pPr algn="l">
                        <a:lnSpc>
                          <a:spcPts val="3359"/>
                        </a:lnSpc>
                        <a:defRPr/>
                      </a:pPr>
                      <a:r>
                        <a:rPr lang="en-US" sz="2799" b="1">
                          <a:solidFill>
                            <a:srgbClr val="FFFFFF"/>
                          </a:solidFill>
                          <a:latin typeface="Public Sans Bold"/>
                          <a:ea typeface="Public Sans Bold"/>
                          <a:cs typeface="Public Sans Bold"/>
                          <a:sym typeface="Public Sans Bold"/>
                        </a:rPr>
                        <a:t>Action Steps to Implement TSP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FF8A34"/>
                    </a:solidFill>
                  </a:tcPr>
                </a:tc>
                <a:tc hMerge="1">
                  <a:txBody>
                    <a:bodyPr/>
                    <a:lstStyle/>
                    <a:p>
                      <a:pPr algn="l">
                        <a:lnSpc>
                          <a:spcPts val="3359"/>
                        </a:lnSpc>
                        <a:defRPr/>
                      </a:pPr>
                      <a:r>
                        <a:rPr lang="en-US" sz="2799" b="1">
                          <a:solidFill>
                            <a:srgbClr val="FFFFFF"/>
                          </a:solidFill>
                          <a:latin typeface="Public Sans Bold"/>
                          <a:ea typeface="Public Sans Bold"/>
                          <a:cs typeface="Public Sans Bold"/>
                          <a:sym typeface="Public Sans Bold"/>
                        </a:rPr>
                        <a:t>Action Steps to Implement TSP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FF8A34"/>
                    </a:solidFill>
                  </a:tcPr>
                </a:tc>
                <a:tc>
                  <a:txBody>
                    <a:bodyPr/>
                    <a:lstStyle/>
                    <a:p>
                      <a:pPr algn="l">
                        <a:lnSpc>
                          <a:spcPts val="3359"/>
                        </a:lnSpc>
                        <a:defRPr/>
                      </a:pPr>
                      <a:r>
                        <a:rPr lang="en-US" sz="2799" b="1" i="1">
                          <a:solidFill>
                            <a:srgbClr val="FFFFFF"/>
                          </a:solidFill>
                          <a:latin typeface="Public Sans Bold Italics"/>
                          <a:ea typeface="Public Sans Bold Italics"/>
                          <a:cs typeface="Public Sans Bold Italics"/>
                          <a:sym typeface="Public Sans Bold Italics"/>
                        </a:rPr>
                        <a:t>Deadline</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FF8A34"/>
                    </a:solidFill>
                  </a:tcPr>
                </a:tc>
                <a:extLst>
                  <a:ext uri="{0D108BD9-81ED-4DB2-BD59-A6C34878D82A}">
                    <a16:rowId xmlns:a16="http://schemas.microsoft.com/office/drawing/2014/main" val="10000"/>
                  </a:ext>
                </a:extLst>
              </a:tr>
              <a:tr h="914900">
                <a:tc gridSpan="5">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Complete Planning and Material Development </a:t>
                      </a:r>
                      <a:r>
                        <a:rPr lang="en-US" sz="2200" i="1">
                          <a:solidFill>
                            <a:srgbClr val="000000"/>
                          </a:solidFill>
                          <a:latin typeface="Public Sans Italics"/>
                          <a:ea typeface="Public Sans Italics"/>
                          <a:cs typeface="Public Sans Italics"/>
                          <a:sym typeface="Public Sans Italics"/>
                        </a:rPr>
                        <a:t>(refine coalition, articulate goals, recruit and train tenant leaders for surveys, narrative analysis + development, build social media campaign)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Complete Planning and Material Development </a:t>
                      </a:r>
                      <a:r>
                        <a:rPr lang="en-US" sz="2200" i="1">
                          <a:solidFill>
                            <a:srgbClr val="000000"/>
                          </a:solidFill>
                          <a:latin typeface="Public Sans Italics"/>
                          <a:ea typeface="Public Sans Italics"/>
                          <a:cs typeface="Public Sans Italics"/>
                          <a:sym typeface="Public Sans Italics"/>
                        </a:rPr>
                        <a:t>(refine coalition, articulate goals, recruit and train tenant leaders for surveys, narrative analysis + development, build social media campaign)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Complete Planning and Material Development </a:t>
                      </a:r>
                      <a:r>
                        <a:rPr lang="en-US" sz="2200" i="1">
                          <a:solidFill>
                            <a:srgbClr val="000000"/>
                          </a:solidFill>
                          <a:latin typeface="Public Sans Italics"/>
                          <a:ea typeface="Public Sans Italics"/>
                          <a:cs typeface="Public Sans Italics"/>
                          <a:sym typeface="Public Sans Italics"/>
                        </a:rPr>
                        <a:t>(refine coalition, articulate goals, recruit and train tenant leaders for surveys, narrative analysis + development, build social media campaign)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Complete Planning and Material Development </a:t>
                      </a:r>
                      <a:r>
                        <a:rPr lang="en-US" sz="2200" i="1">
                          <a:solidFill>
                            <a:srgbClr val="000000"/>
                          </a:solidFill>
                          <a:latin typeface="Public Sans Italics"/>
                          <a:ea typeface="Public Sans Italics"/>
                          <a:cs typeface="Public Sans Italics"/>
                          <a:sym typeface="Public Sans Italics"/>
                        </a:rPr>
                        <a:t>(refine coalition, articulate goals, recruit and train tenant leaders for surveys, narrative analysis + development, build social media campaign)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Complete Planning and Material Development </a:t>
                      </a:r>
                      <a:r>
                        <a:rPr lang="en-US" sz="2200" i="1">
                          <a:solidFill>
                            <a:srgbClr val="000000"/>
                          </a:solidFill>
                          <a:latin typeface="Public Sans Italics"/>
                          <a:ea typeface="Public Sans Italics"/>
                          <a:cs typeface="Public Sans Italics"/>
                          <a:sym typeface="Public Sans Italics"/>
                        </a:rPr>
                        <a:t>(refine coalition, articulate goals, recruit and train tenant leaders for surveys, narrative analysis + development, build social media campaign)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December  2025</a:t>
                      </a:r>
                      <a:endParaRPr lang="en-US" sz="1100"/>
                    </a:p>
                    <a:p>
                      <a:pPr algn="l">
                        <a:lnSpc>
                          <a:spcPts val="2640"/>
                        </a:lnSpc>
                      </a:pPr>
                      <a:r>
                        <a:rPr lang="en-US" sz="2200" i="1">
                          <a:solidFill>
                            <a:srgbClr val="000000"/>
                          </a:solidFill>
                          <a:latin typeface="Public Sans Italics"/>
                          <a:ea typeface="Public Sans Italics"/>
                          <a:cs typeface="Public Sans Italics"/>
                          <a:sym typeface="Public Sans Italics"/>
                        </a:rPr>
                        <a:t>(September - December 2025)</a:t>
                      </a:r>
                      <a:r>
                        <a:rPr lang="en-US" sz="2200" b="1" i="1">
                          <a:solidFill>
                            <a:srgbClr val="000000"/>
                          </a:solidFill>
                          <a:latin typeface="Public Sans Bold Italics"/>
                          <a:ea typeface="Public Sans Bold Italics"/>
                          <a:cs typeface="Public Sans Bold Italics"/>
                          <a:sym typeface="Public Sans Bold Italics"/>
                        </a:rPr>
                        <a:t> </a:t>
                      </a:r>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48458">
                <a:tc gridSpan="5">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Launch Public Education Campaign and Build Relationships with Key Stakeholders </a:t>
                      </a:r>
                      <a:r>
                        <a:rPr lang="en-US" sz="2200" i="1">
                          <a:solidFill>
                            <a:srgbClr val="000000"/>
                          </a:solidFill>
                          <a:latin typeface="Public Sans Italics"/>
                          <a:ea typeface="Public Sans Italics"/>
                          <a:cs typeface="Public Sans Italics"/>
                          <a:sym typeface="Public Sans Italics"/>
                        </a:rPr>
                        <a:t>(social media campaign started, kick off educational events, meetings with local leaders, hold focus groups with service providers and community members)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Launch Public Education Campaign and Build Relationships with Key Stakeholders </a:t>
                      </a:r>
                      <a:r>
                        <a:rPr lang="en-US" sz="2200" i="1">
                          <a:solidFill>
                            <a:srgbClr val="000000"/>
                          </a:solidFill>
                          <a:latin typeface="Public Sans Italics"/>
                          <a:ea typeface="Public Sans Italics"/>
                          <a:cs typeface="Public Sans Italics"/>
                          <a:sym typeface="Public Sans Italics"/>
                        </a:rPr>
                        <a:t>(social media campaign started, kick off educational events, meetings with local leaders, hold focus groups with service providers and community members)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Launch Public Education Campaign and Build Relationships with Key Stakeholders </a:t>
                      </a:r>
                      <a:r>
                        <a:rPr lang="en-US" sz="2200" i="1">
                          <a:solidFill>
                            <a:srgbClr val="000000"/>
                          </a:solidFill>
                          <a:latin typeface="Public Sans Italics"/>
                          <a:ea typeface="Public Sans Italics"/>
                          <a:cs typeface="Public Sans Italics"/>
                          <a:sym typeface="Public Sans Italics"/>
                        </a:rPr>
                        <a:t>(social media campaign started, kick off educational events, meetings with local leaders, hold focus groups with service providers and community members)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Launch Public Education Campaign and Build Relationships with Key Stakeholders </a:t>
                      </a:r>
                      <a:r>
                        <a:rPr lang="en-US" sz="2200" i="1">
                          <a:solidFill>
                            <a:srgbClr val="000000"/>
                          </a:solidFill>
                          <a:latin typeface="Public Sans Italics"/>
                          <a:ea typeface="Public Sans Italics"/>
                          <a:cs typeface="Public Sans Italics"/>
                          <a:sym typeface="Public Sans Italics"/>
                        </a:rPr>
                        <a:t>(social media campaign started, kick off educational events, meetings with local leaders, hold focus groups with service providers and community members)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Launch Public Education Campaign and Build Relationships with Key Stakeholders </a:t>
                      </a:r>
                      <a:r>
                        <a:rPr lang="en-US" sz="2200" i="1">
                          <a:solidFill>
                            <a:srgbClr val="000000"/>
                          </a:solidFill>
                          <a:latin typeface="Public Sans Italics"/>
                          <a:ea typeface="Public Sans Italics"/>
                          <a:cs typeface="Public Sans Italics"/>
                          <a:sym typeface="Public Sans Italics"/>
                        </a:rPr>
                        <a:t>(social media campaign started, kick off educational events, meetings with local leaders, hold focus groups with service providers and community members)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April  2026</a:t>
                      </a:r>
                      <a:endParaRPr lang="en-US" sz="1100"/>
                    </a:p>
                    <a:p>
                      <a:pPr algn="l">
                        <a:lnSpc>
                          <a:spcPts val="2640"/>
                        </a:lnSpc>
                      </a:pPr>
                      <a:r>
                        <a:rPr lang="en-US" sz="2200" i="1">
                          <a:solidFill>
                            <a:srgbClr val="000000"/>
                          </a:solidFill>
                          <a:latin typeface="Public Sans Italics"/>
                          <a:ea typeface="Public Sans Italics"/>
                          <a:cs typeface="Public Sans Italics"/>
                          <a:sym typeface="Public Sans Italics"/>
                        </a:rPr>
                        <a:t>(December 2025 - April 2026)</a:t>
                      </a:r>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914900">
                <a:tc gridSpan="5">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Administer Survey </a:t>
                      </a:r>
                      <a:r>
                        <a:rPr lang="en-US" sz="2200" i="1">
                          <a:solidFill>
                            <a:srgbClr val="000000"/>
                          </a:solidFill>
                          <a:latin typeface="Public Sans Italics"/>
                          <a:ea typeface="Public Sans Italics"/>
                          <a:cs typeface="Public Sans Italics"/>
                          <a:sym typeface="Public Sans Italics"/>
                        </a:rPr>
                        <a:t>(launch the survey online and begin door to door survey, meetings and checks in on progress)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Administer Survey </a:t>
                      </a:r>
                      <a:r>
                        <a:rPr lang="en-US" sz="2200" i="1">
                          <a:solidFill>
                            <a:srgbClr val="000000"/>
                          </a:solidFill>
                          <a:latin typeface="Public Sans Italics"/>
                          <a:ea typeface="Public Sans Italics"/>
                          <a:cs typeface="Public Sans Italics"/>
                          <a:sym typeface="Public Sans Italics"/>
                        </a:rPr>
                        <a:t>(launch the survey online and begin door to door survey, meetings and checks in on progress)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Administer Survey </a:t>
                      </a:r>
                      <a:r>
                        <a:rPr lang="en-US" sz="2200" i="1">
                          <a:solidFill>
                            <a:srgbClr val="000000"/>
                          </a:solidFill>
                          <a:latin typeface="Public Sans Italics"/>
                          <a:ea typeface="Public Sans Italics"/>
                          <a:cs typeface="Public Sans Italics"/>
                          <a:sym typeface="Public Sans Italics"/>
                        </a:rPr>
                        <a:t>(launch the survey online and begin door to door survey, meetings and checks in on progress)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Administer Survey </a:t>
                      </a:r>
                      <a:r>
                        <a:rPr lang="en-US" sz="2200" i="1">
                          <a:solidFill>
                            <a:srgbClr val="000000"/>
                          </a:solidFill>
                          <a:latin typeface="Public Sans Italics"/>
                          <a:ea typeface="Public Sans Italics"/>
                          <a:cs typeface="Public Sans Italics"/>
                          <a:sym typeface="Public Sans Italics"/>
                        </a:rPr>
                        <a:t>(launch the survey online and begin door to door survey, meetings and checks in on progress)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Administer Survey </a:t>
                      </a:r>
                      <a:r>
                        <a:rPr lang="en-US" sz="2200" i="1">
                          <a:solidFill>
                            <a:srgbClr val="000000"/>
                          </a:solidFill>
                          <a:latin typeface="Public Sans Italics"/>
                          <a:ea typeface="Public Sans Italics"/>
                          <a:cs typeface="Public Sans Italics"/>
                          <a:sym typeface="Public Sans Italics"/>
                        </a:rPr>
                        <a:t>(launch the survey online and begin door to door survey, meetings and checks in on progress)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March 2026</a:t>
                      </a:r>
                      <a:endParaRPr lang="en-US" sz="1100"/>
                    </a:p>
                    <a:p>
                      <a:pPr algn="l">
                        <a:lnSpc>
                          <a:spcPts val="2640"/>
                        </a:lnSpc>
                      </a:pPr>
                      <a:r>
                        <a:rPr lang="en-US" sz="2200" i="1">
                          <a:solidFill>
                            <a:srgbClr val="000000"/>
                          </a:solidFill>
                          <a:latin typeface="Public Sans Italics"/>
                          <a:ea typeface="Public Sans Italics"/>
                          <a:cs typeface="Public Sans Italics"/>
                          <a:sym typeface="Public Sans Italics"/>
                        </a:rPr>
                        <a:t>(December 2025 - March 2026) </a:t>
                      </a:r>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75590">
                <a:tc gridSpan="5">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Participate in Day on the Hill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Participate in Day on the Hill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Participate in Day on the Hill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Participate in Day on the Hill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Participate in Day on the Hill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February 2026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353290">
                <a:tc gridSpan="5">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Conduct Survey Analysis </a:t>
                      </a:r>
                      <a:r>
                        <a:rPr lang="en-US" sz="2200" i="1">
                          <a:solidFill>
                            <a:srgbClr val="000000"/>
                          </a:solidFill>
                          <a:latin typeface="Public Sans Italics"/>
                          <a:ea typeface="Public Sans Italics"/>
                          <a:cs typeface="Public Sans Italics"/>
                          <a:sym typeface="Public Sans Italics"/>
                        </a:rPr>
                        <a:t>(analysis and collective sensemaking, designing visualizations)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Conduct Survey Analysis </a:t>
                      </a:r>
                      <a:r>
                        <a:rPr lang="en-US" sz="2200" i="1">
                          <a:solidFill>
                            <a:srgbClr val="000000"/>
                          </a:solidFill>
                          <a:latin typeface="Public Sans Italics"/>
                          <a:ea typeface="Public Sans Italics"/>
                          <a:cs typeface="Public Sans Italics"/>
                          <a:sym typeface="Public Sans Italics"/>
                        </a:rPr>
                        <a:t>(analysis and collective sensemaking, designing visualizations)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Conduct Survey Analysis </a:t>
                      </a:r>
                      <a:r>
                        <a:rPr lang="en-US" sz="2200" i="1">
                          <a:solidFill>
                            <a:srgbClr val="000000"/>
                          </a:solidFill>
                          <a:latin typeface="Public Sans Italics"/>
                          <a:ea typeface="Public Sans Italics"/>
                          <a:cs typeface="Public Sans Italics"/>
                          <a:sym typeface="Public Sans Italics"/>
                        </a:rPr>
                        <a:t>(analysis and collective sensemaking, designing visualizations)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Conduct Survey Analysis </a:t>
                      </a:r>
                      <a:r>
                        <a:rPr lang="en-US" sz="2200" i="1">
                          <a:solidFill>
                            <a:srgbClr val="000000"/>
                          </a:solidFill>
                          <a:latin typeface="Public Sans Italics"/>
                          <a:ea typeface="Public Sans Italics"/>
                          <a:cs typeface="Public Sans Italics"/>
                          <a:sym typeface="Public Sans Italics"/>
                        </a:rPr>
                        <a:t>(analysis and collective sensemaking, designing visualizations)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Conduct Survey Analysis </a:t>
                      </a:r>
                      <a:r>
                        <a:rPr lang="en-US" sz="2200" i="1">
                          <a:solidFill>
                            <a:srgbClr val="000000"/>
                          </a:solidFill>
                          <a:latin typeface="Public Sans Italics"/>
                          <a:ea typeface="Public Sans Italics"/>
                          <a:cs typeface="Public Sans Italics"/>
                          <a:sym typeface="Public Sans Italics"/>
                        </a:rPr>
                        <a:t>(analysis and collective sensemaking, designing visualizations)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E9E4DB"/>
                    </a:solidFill>
                  </a:tcPr>
                </a:tc>
                <a:tc>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May 2026</a:t>
                      </a:r>
                      <a:endParaRPr lang="en-US" sz="1100"/>
                    </a:p>
                    <a:p>
                      <a:pPr algn="l">
                        <a:lnSpc>
                          <a:spcPts val="2640"/>
                        </a:lnSpc>
                      </a:pPr>
                      <a:r>
                        <a:rPr lang="en-US" sz="2200" i="1">
                          <a:solidFill>
                            <a:srgbClr val="000000"/>
                          </a:solidFill>
                          <a:latin typeface="Public Sans Italics"/>
                          <a:ea typeface="Public Sans Italics"/>
                          <a:cs typeface="Public Sans Italics"/>
                          <a:sym typeface="Public Sans Italics"/>
                        </a:rPr>
                        <a:t>(March - May 2026)</a:t>
                      </a:r>
                    </a:p>
                    <a:p>
                      <a:pPr algn="l">
                        <a:lnSpc>
                          <a:spcPts val="3359"/>
                        </a:lnSpc>
                      </a:pPr>
                      <a:endParaRPr lang="en-US" sz="2200" i="1">
                        <a:solidFill>
                          <a:srgbClr val="000000"/>
                        </a:solidFill>
                        <a:latin typeface="Public Sans Italics"/>
                        <a:ea typeface="Public Sans Italics"/>
                        <a:cs typeface="Public Sans Italics"/>
                        <a:sym typeface="Public Sans Italics"/>
                      </a:endParaRPr>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249985">
                <a:tc gridSpan="5">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Develop and Disseminate Report and Policy Brief </a:t>
                      </a:r>
                      <a:r>
                        <a:rPr lang="en-US" sz="2200" i="1">
                          <a:solidFill>
                            <a:srgbClr val="000000"/>
                          </a:solidFill>
                          <a:latin typeface="Public Sans Italics"/>
                          <a:ea typeface="Public Sans Italics"/>
                          <a:cs typeface="Public Sans Italics"/>
                          <a:sym typeface="Public Sans Italics"/>
                        </a:rPr>
                        <a:t>(complete and publish report, meetings with local leaders and community members, meetings with state reps and senators, share results through social media campaign)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Develop and Disseminate Report and Policy Brief </a:t>
                      </a:r>
                      <a:r>
                        <a:rPr lang="en-US" sz="2200" i="1">
                          <a:solidFill>
                            <a:srgbClr val="000000"/>
                          </a:solidFill>
                          <a:latin typeface="Public Sans Italics"/>
                          <a:ea typeface="Public Sans Italics"/>
                          <a:cs typeface="Public Sans Italics"/>
                          <a:sym typeface="Public Sans Italics"/>
                        </a:rPr>
                        <a:t>(complete and publish report, meetings with local leaders and community members, meetings with state reps and senators, share results through social media campaign)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Develop and Disseminate Report and Policy Brief </a:t>
                      </a:r>
                      <a:r>
                        <a:rPr lang="en-US" sz="2200" i="1">
                          <a:solidFill>
                            <a:srgbClr val="000000"/>
                          </a:solidFill>
                          <a:latin typeface="Public Sans Italics"/>
                          <a:ea typeface="Public Sans Italics"/>
                          <a:cs typeface="Public Sans Italics"/>
                          <a:sym typeface="Public Sans Italics"/>
                        </a:rPr>
                        <a:t>(complete and publish report, meetings with local leaders and community members, meetings with state reps and senators, share results through social media campaign)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Develop and Disseminate Report and Policy Brief </a:t>
                      </a:r>
                      <a:r>
                        <a:rPr lang="en-US" sz="2200" i="1">
                          <a:solidFill>
                            <a:srgbClr val="000000"/>
                          </a:solidFill>
                          <a:latin typeface="Public Sans Italics"/>
                          <a:ea typeface="Public Sans Italics"/>
                          <a:cs typeface="Public Sans Italics"/>
                          <a:sym typeface="Public Sans Italics"/>
                        </a:rPr>
                        <a:t>(complete and publish report, meetings with local leaders and community members, meetings with state reps and senators, share results through social media campaign)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Develop and Disseminate Report and Policy Brief </a:t>
                      </a:r>
                      <a:r>
                        <a:rPr lang="en-US" sz="2200" i="1">
                          <a:solidFill>
                            <a:srgbClr val="000000"/>
                          </a:solidFill>
                          <a:latin typeface="Public Sans Italics"/>
                          <a:ea typeface="Public Sans Italics"/>
                          <a:cs typeface="Public Sans Italics"/>
                          <a:sym typeface="Public Sans Italics"/>
                        </a:rPr>
                        <a:t>(complete and publish report, meetings with local leaders and community members, meetings with state reps and senators, share results through social media campaign) </a:t>
                      </a:r>
                      <a:endParaRPr lang="en-US" sz="1100"/>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August 2026</a:t>
                      </a:r>
                      <a:endParaRPr lang="en-US" sz="1100"/>
                    </a:p>
                    <a:p>
                      <a:pPr algn="l">
                        <a:lnSpc>
                          <a:spcPts val="2640"/>
                        </a:lnSpc>
                      </a:pPr>
                      <a:r>
                        <a:rPr lang="en-US" sz="2200" i="1">
                          <a:solidFill>
                            <a:srgbClr val="000000"/>
                          </a:solidFill>
                          <a:latin typeface="Public Sans Italics"/>
                          <a:ea typeface="Public Sans Italics"/>
                          <a:cs typeface="Public Sans Italics"/>
                          <a:sym typeface="Public Sans Italics"/>
                        </a:rPr>
                        <a:t>(May - August 2026) </a:t>
                      </a:r>
                    </a:p>
                  </a:txBody>
                  <a:tcPr marL="63500" marR="63500" marT="63500" marB="63500">
                    <a:lnL w="4762" cap="flat" cmpd="sng" algn="ctr">
                      <a:solidFill>
                        <a:srgbClr val="FFFFFF"/>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1376156">
                <a:tc gridSpan="5">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Identify Policy and Begin Drafting Legislation </a:t>
                      </a:r>
                      <a:r>
                        <a:rPr lang="en-US" sz="2200" i="1">
                          <a:solidFill>
                            <a:srgbClr val="000000"/>
                          </a:solidFill>
                          <a:latin typeface="Public Sans Italics"/>
                          <a:ea typeface="Public Sans Italics"/>
                          <a:cs typeface="Public Sans Italics"/>
                          <a:sym typeface="Public Sans Italics"/>
                        </a:rPr>
                        <a:t>(debrief with tenant leaders and coalition on next policy push, generate ideas based off of what we learned in survey and education, begin drafting legislation)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Identify Policy and Begin Drafting Legislation </a:t>
                      </a:r>
                      <a:r>
                        <a:rPr lang="en-US" sz="2200" i="1">
                          <a:solidFill>
                            <a:srgbClr val="000000"/>
                          </a:solidFill>
                          <a:latin typeface="Public Sans Italics"/>
                          <a:ea typeface="Public Sans Italics"/>
                          <a:cs typeface="Public Sans Italics"/>
                          <a:sym typeface="Public Sans Italics"/>
                        </a:rPr>
                        <a:t>(debrief with tenant leaders and coalition on next policy push, generate ideas based off of what we learned in survey and education, begin drafting legislation)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Identify Policy and Begin Drafting Legislation </a:t>
                      </a:r>
                      <a:r>
                        <a:rPr lang="en-US" sz="2200" i="1">
                          <a:solidFill>
                            <a:srgbClr val="000000"/>
                          </a:solidFill>
                          <a:latin typeface="Public Sans Italics"/>
                          <a:ea typeface="Public Sans Italics"/>
                          <a:cs typeface="Public Sans Italics"/>
                          <a:sym typeface="Public Sans Italics"/>
                        </a:rPr>
                        <a:t>(debrief with tenant leaders and coalition on next policy push, generate ideas based off of what we learned in survey and education, begin drafting legislation)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Identify Policy and Begin Drafting Legislation </a:t>
                      </a:r>
                      <a:r>
                        <a:rPr lang="en-US" sz="2200" i="1">
                          <a:solidFill>
                            <a:srgbClr val="000000"/>
                          </a:solidFill>
                          <a:latin typeface="Public Sans Italics"/>
                          <a:ea typeface="Public Sans Italics"/>
                          <a:cs typeface="Public Sans Italics"/>
                          <a:sym typeface="Public Sans Italics"/>
                        </a:rPr>
                        <a:t>(debrief with tenant leaders and coalition on next policy push, generate ideas based off of what we learned in survey and education, begin drafting legislation)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hMerge="1">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Identify Policy and Begin Drafting Legislation </a:t>
                      </a:r>
                      <a:r>
                        <a:rPr lang="en-US" sz="2200" i="1">
                          <a:solidFill>
                            <a:srgbClr val="000000"/>
                          </a:solidFill>
                          <a:latin typeface="Public Sans Italics"/>
                          <a:ea typeface="Public Sans Italics"/>
                          <a:cs typeface="Public Sans Italics"/>
                          <a:sym typeface="Public Sans Italics"/>
                        </a:rPr>
                        <a:t>(debrief with tenant leaders and coalition on next policy push, generate ideas based off of what we learned in survey and education, begin drafting legislation) </a:t>
                      </a:r>
                      <a:endParaRPr lang="en-US" sz="1100"/>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E9E4DB"/>
                      </a:solidFill>
                      <a:prstDash val="solid"/>
                      <a:round/>
                      <a:headEnd type="none" w="med" len="med"/>
                      <a:tailEnd type="none" w="med" len="med"/>
                    </a:lnR>
                    <a:lnT w="4762" cap="flat" cmpd="sng" algn="ctr">
                      <a:solidFill>
                        <a:srgbClr val="E9E4DB"/>
                      </a:solidFill>
                      <a:prstDash val="solid"/>
                      <a:round/>
                      <a:headEnd type="none" w="med" len="med"/>
                      <a:tailEnd type="none" w="med" len="med"/>
                    </a:lnT>
                    <a:lnB w="4762" cap="flat" cmpd="sng" algn="ctr">
                      <a:solidFill>
                        <a:srgbClr val="E9E4DB"/>
                      </a:solidFill>
                      <a:prstDash val="solid"/>
                      <a:round/>
                      <a:headEnd type="none" w="med" len="med"/>
                      <a:tailEnd type="none" w="med" len="med"/>
                    </a:lnB>
                    <a:solidFill>
                      <a:srgbClr val="E9E4DB"/>
                    </a:solidFill>
                  </a:tcPr>
                </a:tc>
                <a:tc>
                  <a:txBody>
                    <a:bodyPr/>
                    <a:lstStyle/>
                    <a:p>
                      <a:pPr algn="l">
                        <a:lnSpc>
                          <a:spcPts val="2640"/>
                        </a:lnSpc>
                        <a:defRPr/>
                      </a:pPr>
                      <a:r>
                        <a:rPr lang="en-US" sz="2200" b="1" i="1">
                          <a:solidFill>
                            <a:srgbClr val="000000"/>
                          </a:solidFill>
                          <a:latin typeface="Public Sans Bold Italics"/>
                          <a:ea typeface="Public Sans Bold Italics"/>
                          <a:cs typeface="Public Sans Bold Italics"/>
                          <a:sym typeface="Public Sans Bold Italics"/>
                        </a:rPr>
                        <a:t>August 2026 </a:t>
                      </a:r>
                      <a:endParaRPr lang="en-US" sz="1100"/>
                    </a:p>
                    <a:p>
                      <a:pPr algn="l">
                        <a:lnSpc>
                          <a:spcPts val="2640"/>
                        </a:lnSpc>
                      </a:pPr>
                      <a:r>
                        <a:rPr lang="en-US" sz="2200" i="1">
                          <a:solidFill>
                            <a:srgbClr val="000000"/>
                          </a:solidFill>
                          <a:latin typeface="Public Sans Italics"/>
                          <a:ea typeface="Public Sans Italics"/>
                          <a:cs typeface="Public Sans Italics"/>
                          <a:sym typeface="Public Sans Italics"/>
                        </a:rPr>
                        <a:t>(July - August 2026) </a:t>
                      </a:r>
                    </a:p>
                  </a:txBody>
                  <a:tcPr marL="63500" marR="63500" marT="63500" marB="63500">
                    <a:lnL w="4762" cap="flat" cmpd="sng" algn="ctr">
                      <a:solidFill>
                        <a:srgbClr val="E9E4DB"/>
                      </a:solidFill>
                      <a:prstDash val="solid"/>
                      <a:round/>
                      <a:headEnd type="none" w="med" len="med"/>
                      <a:tailEnd type="none" w="med" len="med"/>
                    </a:lnL>
                    <a:lnR w="4762" cap="flat" cmpd="sng" algn="ctr">
                      <a:solidFill>
                        <a:srgbClr val="FFFFFF"/>
                      </a:solidFill>
                      <a:prstDash val="solid"/>
                      <a:round/>
                      <a:headEnd type="none" w="med" len="med"/>
                      <a:tailEnd type="none" w="med" len="med"/>
                    </a:lnR>
                    <a:lnT w="4762" cap="flat" cmpd="sng" algn="ctr">
                      <a:solidFill>
                        <a:srgbClr val="FFFFFF"/>
                      </a:solidFill>
                      <a:prstDash val="solid"/>
                      <a:round/>
                      <a:headEnd type="none" w="med" len="med"/>
                      <a:tailEnd type="none" w="med" len="med"/>
                    </a:lnT>
                    <a:lnB w="4762"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
        <p:nvSpPr>
          <p:cNvPr id="3" name="Freeform 3"/>
          <p:cNvSpPr/>
          <p:nvPr/>
        </p:nvSpPr>
        <p:spPr>
          <a:xfrm>
            <a:off x="-89219" y="-468194"/>
            <a:ext cx="18617274" cy="2176462"/>
          </a:xfrm>
          <a:custGeom>
            <a:avLst/>
            <a:gdLst/>
            <a:ahLst/>
            <a:cxnLst/>
            <a:rect l="l" t="t" r="r" b="b"/>
            <a:pathLst>
              <a:path w="18617274" h="2176462">
                <a:moveTo>
                  <a:pt x="0" y="0"/>
                </a:moveTo>
                <a:lnTo>
                  <a:pt x="18617274" y="0"/>
                </a:lnTo>
                <a:lnTo>
                  <a:pt x="18617274" y="2176462"/>
                </a:lnTo>
                <a:lnTo>
                  <a:pt x="0" y="21764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558982" y="416515"/>
            <a:ext cx="16858355" cy="923925"/>
          </a:xfrm>
          <a:prstGeom prst="rect">
            <a:avLst/>
          </a:prstGeom>
        </p:spPr>
        <p:txBody>
          <a:bodyPr lIns="0" tIns="0" rIns="0" bIns="0" rtlCol="0" anchor="t">
            <a:spAutoFit/>
          </a:bodyPr>
          <a:lstStyle/>
          <a:p>
            <a:pPr algn="l">
              <a:lnSpc>
                <a:spcPts val="7199"/>
              </a:lnSpc>
            </a:pPr>
            <a:r>
              <a:rPr lang="en-US" sz="5999" b="1">
                <a:solidFill>
                  <a:srgbClr val="FFFFFF"/>
                </a:solidFill>
                <a:latin typeface="Arimo Bold"/>
                <a:ea typeface="Arimo Bold"/>
                <a:cs typeface="Arimo Bold"/>
                <a:sym typeface="Arimo Bold"/>
              </a:rPr>
              <a:t>Timeline for TSP Implementation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143964" y="-572089"/>
            <a:ext cx="18617274" cy="2176462"/>
          </a:xfrm>
          <a:custGeom>
            <a:avLst/>
            <a:gdLst/>
            <a:ahLst/>
            <a:cxnLst/>
            <a:rect l="l" t="t" r="r" b="b"/>
            <a:pathLst>
              <a:path w="18617274" h="2176462">
                <a:moveTo>
                  <a:pt x="0" y="0"/>
                </a:moveTo>
                <a:lnTo>
                  <a:pt x="18617273" y="0"/>
                </a:lnTo>
                <a:lnTo>
                  <a:pt x="18617273" y="2176463"/>
                </a:lnTo>
                <a:lnTo>
                  <a:pt x="0" y="21764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aphicFrame>
        <p:nvGraphicFramePr>
          <p:cNvPr id="3" name="Table 3"/>
          <p:cNvGraphicFramePr>
            <a:graphicFrameLocks noGrp="1"/>
          </p:cNvGraphicFramePr>
          <p:nvPr/>
        </p:nvGraphicFramePr>
        <p:xfrm>
          <a:off x="282439" y="0"/>
          <a:ext cx="18190870" cy="12356709"/>
        </p:xfrm>
        <a:graphic>
          <a:graphicData uri="http://schemas.openxmlformats.org/drawingml/2006/table">
            <a:tbl>
              <a:tblPr/>
              <a:tblGrid>
                <a:gridCol w="3752960">
                  <a:extLst>
                    <a:ext uri="{9D8B030D-6E8A-4147-A177-3AD203B41FA5}">
                      <a16:colId xmlns:a16="http://schemas.microsoft.com/office/drawing/2014/main" val="20000"/>
                    </a:ext>
                  </a:extLst>
                </a:gridCol>
                <a:gridCol w="14437910">
                  <a:extLst>
                    <a:ext uri="{9D8B030D-6E8A-4147-A177-3AD203B41FA5}">
                      <a16:colId xmlns:a16="http://schemas.microsoft.com/office/drawing/2014/main" val="20001"/>
                    </a:ext>
                  </a:extLst>
                </a:gridCol>
              </a:tblGrid>
              <a:tr h="1514590">
                <a:tc gridSpan="2">
                  <a:txBody>
                    <a:bodyPr/>
                    <a:lstStyle/>
                    <a:p>
                      <a:pPr algn="ctr">
                        <a:lnSpc>
                          <a:spcPts val="7727"/>
                        </a:lnSpc>
                        <a:defRPr/>
                      </a:pPr>
                      <a:r>
                        <a:rPr lang="en-US" sz="5599" b="1">
                          <a:solidFill>
                            <a:srgbClr val="FFFFFF"/>
                          </a:solidFill>
                          <a:latin typeface="Arimo Bold"/>
                          <a:ea typeface="Arimo Bold"/>
                          <a:cs typeface="Arimo Bold"/>
                          <a:sym typeface="Arimo Bold"/>
                        </a:rPr>
                        <a:t>Our Future Tenant Screening Protection Policy </a:t>
                      </a:r>
                      <a:endParaRPr lang="en-US" sz="1100"/>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2A6741"/>
                    </a:solidFill>
                  </a:tcPr>
                </a:tc>
                <a:tc hMerge="1">
                  <a:txBody>
                    <a:bodyPr/>
                    <a:lstStyle/>
                    <a:p>
                      <a:pPr algn="ctr">
                        <a:lnSpc>
                          <a:spcPts val="7727"/>
                        </a:lnSpc>
                        <a:defRPr/>
                      </a:pPr>
                      <a:r>
                        <a:rPr lang="en-US" sz="5599" b="1">
                          <a:solidFill>
                            <a:srgbClr val="FFFFFF"/>
                          </a:solidFill>
                          <a:latin typeface="Arimo Bold"/>
                          <a:ea typeface="Arimo Bold"/>
                          <a:cs typeface="Arimo Bold"/>
                          <a:sym typeface="Arimo Bold"/>
                        </a:rPr>
                        <a:t>Our Future Tenant Screening Protection Policy </a:t>
                      </a:r>
                      <a:endParaRPr lang="en-US" sz="1100"/>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2A6741"/>
                    </a:solidFill>
                  </a:tcPr>
                </a:tc>
                <a:extLst>
                  <a:ext uri="{0D108BD9-81ED-4DB2-BD59-A6C34878D82A}">
                    <a16:rowId xmlns:a16="http://schemas.microsoft.com/office/drawing/2014/main" val="10000"/>
                  </a:ext>
                </a:extLst>
              </a:tr>
              <a:tr h="1509246">
                <a:tc>
                  <a:txBody>
                    <a:bodyPr/>
                    <a:lstStyle/>
                    <a:p>
                      <a:pPr algn="l">
                        <a:lnSpc>
                          <a:spcPts val="3311"/>
                        </a:lnSpc>
                        <a:defRPr/>
                      </a:pPr>
                      <a:r>
                        <a:rPr lang="en-US" sz="2400" b="1">
                          <a:solidFill>
                            <a:srgbClr val="000000"/>
                          </a:solidFill>
                          <a:latin typeface="Public Sans Bold"/>
                          <a:ea typeface="Public Sans Bold"/>
                          <a:cs typeface="Public Sans Bold"/>
                          <a:sym typeface="Public Sans Bold"/>
                        </a:rPr>
                        <a:t>Policy Focus</a:t>
                      </a:r>
                      <a:endParaRPr lang="en-US" sz="1100"/>
                    </a:p>
                    <a:p>
                      <a:pPr algn="l">
                        <a:lnSpc>
                          <a:spcPts val="3863"/>
                        </a:lnSpc>
                      </a:pP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4DB"/>
                    </a:solidFill>
                  </a:tcPr>
                </a:tc>
                <a:tc>
                  <a:txBody>
                    <a:bodyPr/>
                    <a:lstStyle/>
                    <a:p>
                      <a:pPr algn="just">
                        <a:lnSpc>
                          <a:spcPts val="3036"/>
                        </a:lnSpc>
                        <a:defRPr/>
                      </a:pPr>
                      <a:r>
                        <a:rPr lang="en-US" sz="2200">
                          <a:solidFill>
                            <a:srgbClr val="1C4587"/>
                          </a:solidFill>
                          <a:latin typeface="Public Sans"/>
                          <a:ea typeface="Public Sans"/>
                          <a:cs typeface="Public Sans"/>
                          <a:sym typeface="Public Sans"/>
                        </a:rPr>
                        <a:t>Eviction record sealing</a:t>
                      </a: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133367">
                <a:tc>
                  <a:txBody>
                    <a:bodyPr/>
                    <a:lstStyle/>
                    <a:p>
                      <a:pPr algn="l">
                        <a:lnSpc>
                          <a:spcPts val="3311"/>
                        </a:lnSpc>
                        <a:defRPr/>
                      </a:pPr>
                      <a:r>
                        <a:rPr lang="en-US" sz="2400" b="1">
                          <a:solidFill>
                            <a:srgbClr val="000000"/>
                          </a:solidFill>
                          <a:latin typeface="Public Sans Bold"/>
                          <a:ea typeface="Public Sans Bold"/>
                          <a:cs typeface="Public Sans Bold"/>
                          <a:sym typeface="Public Sans Bold"/>
                        </a:rPr>
                        <a:t>Policy Vehicle</a:t>
                      </a:r>
                      <a:endParaRPr lang="en-US" sz="1100"/>
                    </a:p>
                    <a:p>
                      <a:pPr algn="l">
                        <a:lnSpc>
                          <a:spcPts val="3863"/>
                        </a:lnSpc>
                      </a:pP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4DB"/>
                    </a:solidFill>
                  </a:tcPr>
                </a:tc>
                <a:tc>
                  <a:txBody>
                    <a:bodyPr/>
                    <a:lstStyle/>
                    <a:p>
                      <a:pPr algn="l">
                        <a:lnSpc>
                          <a:spcPts val="3036"/>
                        </a:lnSpc>
                        <a:defRPr/>
                      </a:pPr>
                      <a:r>
                        <a:rPr lang="en-US" sz="2200">
                          <a:solidFill>
                            <a:srgbClr val="1C4587"/>
                          </a:solidFill>
                          <a:latin typeface="Public Sans"/>
                          <a:ea typeface="Public Sans"/>
                          <a:cs typeface="Public Sans"/>
                          <a:sym typeface="Public Sans"/>
                        </a:rPr>
                        <a:t>Court Rule Change (administrative) </a:t>
                      </a: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36400">
                <a:tc>
                  <a:txBody>
                    <a:bodyPr/>
                    <a:lstStyle/>
                    <a:p>
                      <a:pPr algn="l">
                        <a:lnSpc>
                          <a:spcPts val="3311"/>
                        </a:lnSpc>
                        <a:defRPr/>
                      </a:pPr>
                      <a:r>
                        <a:rPr lang="en-US" sz="2400" b="1">
                          <a:solidFill>
                            <a:srgbClr val="000000"/>
                          </a:solidFill>
                          <a:latin typeface="Public Sans Bold"/>
                          <a:ea typeface="Public Sans Bold"/>
                          <a:cs typeface="Public Sans Bold"/>
                          <a:sym typeface="Public Sans Bold"/>
                        </a:rPr>
                        <a:t>Data + Evidence</a:t>
                      </a: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4DB"/>
                    </a:solidFill>
                  </a:tcPr>
                </a:tc>
                <a:tc>
                  <a:txBody>
                    <a:bodyPr/>
                    <a:lstStyle/>
                    <a:p>
                      <a:pPr algn="l">
                        <a:lnSpc>
                          <a:spcPts val="2760"/>
                        </a:lnSpc>
                        <a:defRPr/>
                      </a:pPr>
                      <a:r>
                        <a:rPr lang="en-US" sz="2000">
                          <a:solidFill>
                            <a:srgbClr val="1C4587"/>
                          </a:solidFill>
                          <a:latin typeface="Public Sans"/>
                          <a:ea typeface="Public Sans"/>
                          <a:cs typeface="Public Sans"/>
                          <a:sym typeface="Public Sans"/>
                        </a:rPr>
                        <a:t>AJRC Report, KnoxHMIS Community Dashboard, now defunct Knox Housing Assistance Dashboard, Rental Properties spreadsheet demonstrates the need for a rental property registry, qualitative data from interviews, focus groups, and surveys</a:t>
                      </a: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132790">
                <a:tc>
                  <a:txBody>
                    <a:bodyPr/>
                    <a:lstStyle/>
                    <a:p>
                      <a:pPr algn="l">
                        <a:lnSpc>
                          <a:spcPts val="3311"/>
                        </a:lnSpc>
                        <a:defRPr/>
                      </a:pPr>
                      <a:r>
                        <a:rPr lang="en-US" sz="2400" b="1">
                          <a:solidFill>
                            <a:srgbClr val="000000"/>
                          </a:solidFill>
                          <a:latin typeface="Public Sans Bold"/>
                          <a:ea typeface="Public Sans Bold"/>
                          <a:cs typeface="Public Sans Bold"/>
                          <a:sym typeface="Public Sans Bold"/>
                        </a:rPr>
                        <a:t>Coalition</a:t>
                      </a:r>
                      <a:endParaRPr lang="en-US" sz="1100"/>
                    </a:p>
                    <a:p>
                      <a:pPr algn="l">
                        <a:lnSpc>
                          <a:spcPts val="3863"/>
                        </a:lnSpc>
                      </a:pP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4DB"/>
                    </a:solidFill>
                  </a:tcPr>
                </a:tc>
                <a:tc>
                  <a:txBody>
                    <a:bodyPr/>
                    <a:lstStyle/>
                    <a:p>
                      <a:pPr algn="l">
                        <a:lnSpc>
                          <a:spcPts val="2760"/>
                        </a:lnSpc>
                        <a:defRPr/>
                      </a:pPr>
                      <a:r>
                        <a:rPr lang="en-US" sz="2000" b="1">
                          <a:solidFill>
                            <a:srgbClr val="1C4587"/>
                          </a:solidFill>
                          <a:latin typeface="Public Sans Bold"/>
                          <a:ea typeface="Public Sans Bold"/>
                          <a:cs typeface="Public Sans Bold"/>
                          <a:sym typeface="Public Sans Bold"/>
                        </a:rPr>
                        <a:t>Community Organizers + Tenants</a:t>
                      </a:r>
                      <a:r>
                        <a:rPr lang="en-US" sz="2000">
                          <a:solidFill>
                            <a:srgbClr val="1C4587"/>
                          </a:solidFill>
                          <a:latin typeface="Public Sans"/>
                          <a:ea typeface="Public Sans"/>
                          <a:cs typeface="Public Sans"/>
                          <a:sym typeface="Public Sans"/>
                        </a:rPr>
                        <a:t> (SOCM, Justice Knox, Knoxville Area Tenants Union), </a:t>
                      </a:r>
                      <a:r>
                        <a:rPr lang="en-US" sz="2000" b="1">
                          <a:solidFill>
                            <a:srgbClr val="1C4587"/>
                          </a:solidFill>
                          <a:latin typeface="Public Sans Bold"/>
                          <a:ea typeface="Public Sans Bold"/>
                          <a:cs typeface="Public Sans Bold"/>
                          <a:sym typeface="Public Sans Bold"/>
                        </a:rPr>
                        <a:t>Service Providers </a:t>
                      </a:r>
                      <a:r>
                        <a:rPr lang="en-US" sz="2000">
                          <a:solidFill>
                            <a:srgbClr val="1C4587"/>
                          </a:solidFill>
                          <a:latin typeface="Public Sans"/>
                          <a:ea typeface="Public Sans"/>
                          <a:cs typeface="Public Sans"/>
                          <a:sym typeface="Public Sans"/>
                        </a:rPr>
                        <a:t>(Bridges Refugees, Knoxville-Knox County Community Action Committee) </a:t>
                      </a:r>
                      <a:r>
                        <a:rPr lang="en-US" sz="2000" b="1">
                          <a:solidFill>
                            <a:srgbClr val="1C4587"/>
                          </a:solidFill>
                          <a:latin typeface="Public Sans Bold"/>
                          <a:ea typeface="Public Sans Bold"/>
                          <a:cs typeface="Public Sans Bold"/>
                          <a:sym typeface="Public Sans Bold"/>
                        </a:rPr>
                        <a:t>Public</a:t>
                      </a:r>
                      <a:r>
                        <a:rPr lang="en-US" sz="2000">
                          <a:solidFill>
                            <a:srgbClr val="1C4587"/>
                          </a:solidFill>
                          <a:latin typeface="Public Sans"/>
                          <a:ea typeface="Public Sans"/>
                          <a:cs typeface="Public Sans"/>
                          <a:sym typeface="Public Sans"/>
                        </a:rPr>
                        <a:t> </a:t>
                      </a:r>
                      <a:r>
                        <a:rPr lang="en-US" sz="2000" b="1">
                          <a:solidFill>
                            <a:srgbClr val="1C4587"/>
                          </a:solidFill>
                          <a:latin typeface="Public Sans Bold"/>
                          <a:ea typeface="Public Sans Bold"/>
                          <a:cs typeface="Public Sans Bold"/>
                          <a:sym typeface="Public Sans Bold"/>
                        </a:rPr>
                        <a:t>Housing Authority,</a:t>
                      </a:r>
                      <a:r>
                        <a:rPr lang="en-US" sz="2000">
                          <a:solidFill>
                            <a:srgbClr val="1C4587"/>
                          </a:solidFill>
                          <a:latin typeface="Public Sans"/>
                          <a:ea typeface="Public Sans"/>
                          <a:cs typeface="Public Sans"/>
                          <a:sym typeface="Public Sans"/>
                        </a:rPr>
                        <a:t> </a:t>
                      </a:r>
                      <a:r>
                        <a:rPr lang="en-US" sz="2000" b="1">
                          <a:solidFill>
                            <a:srgbClr val="1C4587"/>
                          </a:solidFill>
                          <a:latin typeface="Public Sans Bold"/>
                          <a:ea typeface="Public Sans Bold"/>
                          <a:cs typeface="Public Sans Bold"/>
                          <a:sym typeface="Public Sans Bold"/>
                        </a:rPr>
                        <a:t>Legal Aid, Researchers (University of Tennessee, Knoxville) </a:t>
                      </a:r>
                      <a:endParaRPr lang="en-US" sz="1100"/>
                    </a:p>
                    <a:p>
                      <a:pPr algn="l">
                        <a:lnSpc>
                          <a:spcPts val="3863"/>
                        </a:lnSpc>
                      </a:pPr>
                      <a:endParaRPr lang="en-US" sz="1100"/>
                    </a:p>
                    <a:p>
                      <a:pPr algn="l">
                        <a:lnSpc>
                          <a:spcPts val="2760"/>
                        </a:lnSpc>
                      </a:pPr>
                      <a:r>
                        <a:rPr lang="en-US" sz="2000" b="1">
                          <a:solidFill>
                            <a:srgbClr val="B45F06"/>
                          </a:solidFill>
                          <a:latin typeface="Public Sans Bold"/>
                          <a:ea typeface="Public Sans Bold"/>
                          <a:cs typeface="Public Sans Bold"/>
                          <a:sym typeface="Public Sans Bold"/>
                        </a:rPr>
                        <a:t>Still Need: City and County Government, the Court, Landlords, Property Managers</a:t>
                      </a:r>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607320">
                <a:tc>
                  <a:txBody>
                    <a:bodyPr/>
                    <a:lstStyle/>
                    <a:p>
                      <a:pPr algn="l">
                        <a:lnSpc>
                          <a:spcPts val="3311"/>
                        </a:lnSpc>
                        <a:defRPr/>
                      </a:pPr>
                      <a:r>
                        <a:rPr lang="en-US" sz="2400" b="1">
                          <a:solidFill>
                            <a:srgbClr val="000000"/>
                          </a:solidFill>
                          <a:latin typeface="Public Sans Bold"/>
                          <a:ea typeface="Public Sans Bold"/>
                          <a:cs typeface="Public Sans Bold"/>
                          <a:sym typeface="Public Sans Bold"/>
                        </a:rPr>
                        <a:t>Local Strategic Fit</a:t>
                      </a:r>
                      <a:endParaRPr lang="en-US" sz="1100"/>
                    </a:p>
                    <a:p>
                      <a:pPr algn="l">
                        <a:lnSpc>
                          <a:spcPts val="3863"/>
                        </a:lnSpc>
                      </a:pP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4DB"/>
                    </a:solidFill>
                  </a:tcPr>
                </a:tc>
                <a:tc>
                  <a:txBody>
                    <a:bodyPr/>
                    <a:lstStyle/>
                    <a:p>
                      <a:pPr marL="812800" lvl="1" indent="-406400" algn="l">
                        <a:lnSpc>
                          <a:spcPts val="2760"/>
                        </a:lnSpc>
                        <a:buFont typeface="Arial"/>
                        <a:buChar char="•"/>
                        <a:defRPr/>
                      </a:pPr>
                      <a:r>
                        <a:rPr lang="en-US" sz="2000">
                          <a:solidFill>
                            <a:srgbClr val="1C4587"/>
                          </a:solidFill>
                          <a:latin typeface="Public Sans"/>
                          <a:ea typeface="Public Sans"/>
                          <a:cs typeface="Public Sans"/>
                          <a:sym typeface="Public Sans"/>
                        </a:rPr>
                        <a:t>Have a relationship with the eviction court and presence </a:t>
                      </a:r>
                      <a:endParaRPr lang="en-US" sz="1100"/>
                    </a:p>
                    <a:p>
                      <a:pPr marL="812800" lvl="1" indent="-406400" algn="l">
                        <a:lnSpc>
                          <a:spcPts val="2760"/>
                        </a:lnSpc>
                        <a:buFont typeface="Arial"/>
                        <a:buChar char="•"/>
                      </a:pPr>
                      <a:r>
                        <a:rPr lang="en-US" sz="2000">
                          <a:solidFill>
                            <a:srgbClr val="1C4587"/>
                          </a:solidFill>
                          <a:latin typeface="Public Sans"/>
                          <a:ea typeface="Public Sans"/>
                          <a:cs typeface="Public Sans"/>
                          <a:sym typeface="Public Sans"/>
                        </a:rPr>
                        <a:t>Knox County has “problem solving courts,” and a culture that is open to creative solutions </a:t>
                      </a:r>
                    </a:p>
                    <a:p>
                      <a:pPr marL="812800" lvl="1" indent="-406400" algn="l">
                        <a:lnSpc>
                          <a:spcPts val="2760"/>
                        </a:lnSpc>
                        <a:buFont typeface="Arial"/>
                        <a:buChar char="•"/>
                      </a:pPr>
                      <a:r>
                        <a:rPr lang="en-US" sz="2000">
                          <a:solidFill>
                            <a:srgbClr val="1C4587"/>
                          </a:solidFill>
                          <a:latin typeface="Public Sans"/>
                          <a:ea typeface="Public Sans"/>
                          <a:cs typeface="Public Sans"/>
                          <a:sym typeface="Public Sans"/>
                        </a:rPr>
                        <a:t>Diverse coalition with a depth of experience and expertise in eviction prevention, housing, social services, and organizing </a:t>
                      </a:r>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050940">
                <a:tc>
                  <a:txBody>
                    <a:bodyPr/>
                    <a:lstStyle/>
                    <a:p>
                      <a:pPr algn="l">
                        <a:lnSpc>
                          <a:spcPts val="3311"/>
                        </a:lnSpc>
                        <a:defRPr/>
                      </a:pPr>
                      <a:r>
                        <a:rPr lang="en-US" sz="2400" b="1">
                          <a:solidFill>
                            <a:srgbClr val="000000"/>
                          </a:solidFill>
                          <a:latin typeface="Public Sans Bold"/>
                          <a:ea typeface="Public Sans Bold"/>
                          <a:cs typeface="Public Sans Bold"/>
                          <a:sym typeface="Public Sans Bold"/>
                        </a:rPr>
                        <a:t>Target Implementation Date</a:t>
                      </a: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4DB"/>
                    </a:solidFill>
                  </a:tcPr>
                </a:tc>
                <a:tc>
                  <a:txBody>
                    <a:bodyPr/>
                    <a:lstStyle/>
                    <a:p>
                      <a:pPr algn="l">
                        <a:lnSpc>
                          <a:spcPts val="2760"/>
                        </a:lnSpc>
                        <a:defRPr/>
                      </a:pPr>
                      <a:r>
                        <a:rPr lang="en-US" sz="2000">
                          <a:solidFill>
                            <a:srgbClr val="1C4587"/>
                          </a:solidFill>
                          <a:latin typeface="Public Sans"/>
                          <a:ea typeface="Public Sans"/>
                          <a:cs typeface="Public Sans"/>
                          <a:sym typeface="Public Sans"/>
                        </a:rPr>
                        <a:t>Draft policy by September 2026 with effective by March 2027</a:t>
                      </a:r>
                      <a:endParaRPr lang="en-US" sz="1100"/>
                    </a:p>
                  </a:txBody>
                  <a:tcPr marL="19050" marR="19050"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172056">
                <a:tc>
                  <a:txBody>
                    <a:bodyPr/>
                    <a:lstStyle/>
                    <a:p>
                      <a:pPr algn="l">
                        <a:lnSpc>
                          <a:spcPts val="3311"/>
                        </a:lnSpc>
                        <a:defRPr/>
                      </a:pPr>
                      <a:r>
                        <a:rPr lang="en-US" sz="2400" b="1">
                          <a:solidFill>
                            <a:srgbClr val="000000"/>
                          </a:solidFill>
                          <a:latin typeface="Public Sans Bold"/>
                          <a:ea typeface="Public Sans Bold"/>
                          <a:cs typeface="Public Sans Bold"/>
                          <a:sym typeface="Public Sans Bold"/>
                        </a:rPr>
                        <a:t>Reference Jurisdiction(s)</a:t>
                      </a:r>
                      <a:endParaRPr lang="en-US" sz="1100"/>
                    </a:p>
                  </a:txBody>
                  <a:tcPr marL="19050" marR="19050" marT="19050" marB="19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9E4DB"/>
                    </a:solidFill>
                  </a:tcPr>
                </a:tc>
                <a:tc>
                  <a:txBody>
                    <a:bodyPr/>
                    <a:lstStyle/>
                    <a:p>
                      <a:pPr algn="l">
                        <a:lnSpc>
                          <a:spcPts val="2760"/>
                        </a:lnSpc>
                        <a:defRPr/>
                      </a:pPr>
                      <a:r>
                        <a:rPr lang="en-US" sz="2000">
                          <a:solidFill>
                            <a:srgbClr val="1C4587"/>
                          </a:solidFill>
                          <a:latin typeface="Public Sans"/>
                          <a:ea typeface="Public Sans"/>
                          <a:cs typeface="Public Sans"/>
                          <a:sym typeface="Public Sans"/>
                        </a:rPr>
                        <a:t>Idaho, Utah, California, Texas (eviction record sealing) Nashville, TN and Miami-Dade County (landlord registration), Lawrence, KS (data transparency) </a:t>
                      </a:r>
                      <a:endParaRPr lang="en-US" sz="1100"/>
                    </a:p>
                    <a:p>
                      <a:pPr algn="l">
                        <a:lnSpc>
                          <a:spcPts val="3863"/>
                        </a:lnSpc>
                      </a:pPr>
                      <a:endParaRPr lang="en-US" sz="1100"/>
                    </a:p>
                  </a:txBody>
                  <a:tcPr marL="19050" marR="19050" marT="19050" marB="19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1811932"/>
            <a:ext cx="18288000" cy="8586538"/>
            <a:chOff x="0" y="0"/>
            <a:chExt cx="4816593" cy="2261475"/>
          </a:xfrm>
        </p:grpSpPr>
        <p:sp>
          <p:nvSpPr>
            <p:cNvPr id="3" name="Freeform 3"/>
            <p:cNvSpPr/>
            <p:nvPr/>
          </p:nvSpPr>
          <p:spPr>
            <a:xfrm>
              <a:off x="0" y="0"/>
              <a:ext cx="4816592" cy="2261475"/>
            </a:xfrm>
            <a:custGeom>
              <a:avLst/>
              <a:gdLst/>
              <a:ahLst/>
              <a:cxnLst/>
              <a:rect l="l" t="t" r="r" b="b"/>
              <a:pathLst>
                <a:path w="4816592" h="2261475">
                  <a:moveTo>
                    <a:pt x="0" y="0"/>
                  </a:moveTo>
                  <a:lnTo>
                    <a:pt x="4816592" y="0"/>
                  </a:lnTo>
                  <a:lnTo>
                    <a:pt x="4816592" y="2261475"/>
                  </a:lnTo>
                  <a:lnTo>
                    <a:pt x="0" y="2261475"/>
                  </a:lnTo>
                  <a:close/>
                </a:path>
              </a:pathLst>
            </a:custGeom>
            <a:solidFill>
              <a:srgbClr val="FDFDFD"/>
            </a:solidFill>
          </p:spPr>
          <p:txBody>
            <a:bodyPr/>
            <a:lstStyle/>
            <a:p>
              <a:endParaRPr lang="en-US"/>
            </a:p>
          </p:txBody>
        </p:sp>
        <p:sp>
          <p:nvSpPr>
            <p:cNvPr id="4" name="TextBox 4"/>
            <p:cNvSpPr txBox="1"/>
            <p:nvPr/>
          </p:nvSpPr>
          <p:spPr>
            <a:xfrm>
              <a:off x="0" y="-38100"/>
              <a:ext cx="4816593" cy="2299575"/>
            </a:xfrm>
            <a:prstGeom prst="rect">
              <a:avLst/>
            </a:prstGeom>
          </p:spPr>
          <p:txBody>
            <a:bodyPr lIns="50800" tIns="50800" rIns="50800" bIns="50800" rtlCol="0" anchor="ctr"/>
            <a:lstStyle/>
            <a:p>
              <a:pPr algn="ctr">
                <a:lnSpc>
                  <a:spcPts val="2520"/>
                </a:lnSpc>
              </a:pPr>
              <a:endParaRPr/>
            </a:p>
          </p:txBody>
        </p:sp>
      </p:grpSp>
      <p:sp>
        <p:nvSpPr>
          <p:cNvPr id="5" name="TextBox 5"/>
          <p:cNvSpPr txBox="1"/>
          <p:nvPr/>
        </p:nvSpPr>
        <p:spPr>
          <a:xfrm>
            <a:off x="207763" y="241297"/>
            <a:ext cx="17932757" cy="1314452"/>
          </a:xfrm>
          <a:prstGeom prst="rect">
            <a:avLst/>
          </a:prstGeom>
        </p:spPr>
        <p:txBody>
          <a:bodyPr lIns="0" tIns="0" rIns="0" bIns="0" rtlCol="0" anchor="t">
            <a:spAutoFit/>
          </a:bodyPr>
          <a:lstStyle/>
          <a:p>
            <a:pPr algn="ctr">
              <a:lnSpc>
                <a:spcPts val="10499"/>
              </a:lnSpc>
            </a:pPr>
            <a:r>
              <a:rPr lang="en-US" sz="7499" b="1">
                <a:solidFill>
                  <a:srgbClr val="FFFFFF"/>
                </a:solidFill>
                <a:latin typeface="Arimo Bold"/>
                <a:ea typeface="Arimo Bold"/>
                <a:cs typeface="Arimo Bold"/>
                <a:sym typeface="Arimo Bold"/>
              </a:rPr>
              <a:t>Who did we reach? </a:t>
            </a:r>
          </a:p>
        </p:txBody>
      </p:sp>
      <p:pic>
        <p:nvPicPr>
          <p:cNvPr id="6" name="Picture 6"/>
          <p:cNvPicPr>
            <a:picLocks noChangeAspect="1"/>
          </p:cNvPicPr>
          <p:nvPr/>
        </p:nvPicPr>
        <p:blipFill>
          <a:blip r:embed="rId2"/>
          <a:stretch>
            <a:fillRect/>
          </a:stretch>
        </p:blipFill>
        <p:spPr>
          <a:xfrm>
            <a:off x="4751753" y="1025643"/>
            <a:ext cx="14066700" cy="10141921"/>
          </a:xfrm>
          <a:prstGeom prst="rect">
            <a:avLst/>
          </a:prstGeom>
        </p:spPr>
      </p:pic>
      <p:sp>
        <p:nvSpPr>
          <p:cNvPr id="7" name="TextBox 7"/>
          <p:cNvSpPr txBox="1"/>
          <p:nvPr/>
        </p:nvSpPr>
        <p:spPr>
          <a:xfrm>
            <a:off x="644432" y="2039781"/>
            <a:ext cx="3959298" cy="6603377"/>
          </a:xfrm>
          <a:prstGeom prst="rect">
            <a:avLst/>
          </a:prstGeom>
        </p:spPr>
        <p:txBody>
          <a:bodyPr lIns="0" tIns="0" rIns="0" bIns="0" rtlCol="0" anchor="t">
            <a:spAutoFit/>
          </a:bodyPr>
          <a:lstStyle/>
          <a:p>
            <a:pPr algn="l">
              <a:lnSpc>
                <a:spcPts val="6454"/>
              </a:lnSpc>
            </a:pPr>
            <a:r>
              <a:rPr lang="en-US" sz="4610" b="1">
                <a:solidFill>
                  <a:srgbClr val="121212"/>
                </a:solidFill>
                <a:latin typeface="Avenir Bold"/>
                <a:ea typeface="Avenir Bold"/>
                <a:cs typeface="Avenir Bold"/>
                <a:sym typeface="Avenir Bold"/>
              </a:rPr>
              <a:t>A total of 708 Tennessee residents responded to the survey with </a:t>
            </a:r>
            <a:r>
              <a:rPr lang="en-US" sz="4610" b="1">
                <a:solidFill>
                  <a:srgbClr val="066133"/>
                </a:solidFill>
                <a:latin typeface="Avenir Bold"/>
                <a:ea typeface="Avenir Bold"/>
                <a:cs typeface="Avenir Bold"/>
                <a:sym typeface="Avenir Bold"/>
              </a:rPr>
              <a:t>426 in the final dataset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pSp>
        <p:nvGrpSpPr>
          <p:cNvPr id="2" name="Group 2"/>
          <p:cNvGrpSpPr/>
          <p:nvPr/>
        </p:nvGrpSpPr>
        <p:grpSpPr>
          <a:xfrm>
            <a:off x="11109980" y="1207502"/>
            <a:ext cx="4976232" cy="796468"/>
            <a:chOff x="0" y="0"/>
            <a:chExt cx="1881161" cy="301088"/>
          </a:xfrm>
        </p:grpSpPr>
        <p:sp>
          <p:nvSpPr>
            <p:cNvPr id="3" name="Freeform 3"/>
            <p:cNvSpPr/>
            <p:nvPr/>
          </p:nvSpPr>
          <p:spPr>
            <a:xfrm>
              <a:off x="0" y="0"/>
              <a:ext cx="1881161" cy="301088"/>
            </a:xfrm>
            <a:custGeom>
              <a:avLst/>
              <a:gdLst/>
              <a:ahLst/>
              <a:cxnLst/>
              <a:rect l="l" t="t" r="r" b="b"/>
              <a:pathLst>
                <a:path w="1881161" h="301088">
                  <a:moveTo>
                    <a:pt x="0" y="0"/>
                  </a:moveTo>
                  <a:lnTo>
                    <a:pt x="1881161" y="0"/>
                  </a:lnTo>
                  <a:lnTo>
                    <a:pt x="1881161" y="301088"/>
                  </a:lnTo>
                  <a:lnTo>
                    <a:pt x="0" y="301088"/>
                  </a:lnTo>
                  <a:close/>
                </a:path>
              </a:pathLst>
            </a:custGeom>
            <a:solidFill>
              <a:srgbClr val="FDFDFD"/>
            </a:solidFill>
          </p:spPr>
          <p:txBody>
            <a:bodyPr/>
            <a:lstStyle/>
            <a:p>
              <a:endParaRPr lang="en-US"/>
            </a:p>
          </p:txBody>
        </p:sp>
        <p:sp>
          <p:nvSpPr>
            <p:cNvPr id="4" name="TextBox 4"/>
            <p:cNvSpPr txBox="1"/>
            <p:nvPr/>
          </p:nvSpPr>
          <p:spPr>
            <a:xfrm>
              <a:off x="0" y="-38100"/>
              <a:ext cx="1881161" cy="339188"/>
            </a:xfrm>
            <a:prstGeom prst="rect">
              <a:avLst/>
            </a:prstGeom>
          </p:spPr>
          <p:txBody>
            <a:bodyPr lIns="142875" tIns="142875" rIns="142875" bIns="142875" rtlCol="0" anchor="ctr"/>
            <a:lstStyle/>
            <a:p>
              <a:pPr algn="ctr">
                <a:lnSpc>
                  <a:spcPts val="2756"/>
                </a:lnSpc>
              </a:pPr>
              <a:endParaRPr/>
            </a:p>
          </p:txBody>
        </p:sp>
      </p:grpSp>
      <p:sp>
        <p:nvSpPr>
          <p:cNvPr id="5" name="Freeform 5"/>
          <p:cNvSpPr/>
          <p:nvPr/>
        </p:nvSpPr>
        <p:spPr>
          <a:xfrm>
            <a:off x="11918310" y="385533"/>
            <a:ext cx="3912240" cy="2853779"/>
          </a:xfrm>
          <a:custGeom>
            <a:avLst/>
            <a:gdLst/>
            <a:ahLst/>
            <a:cxnLst/>
            <a:rect l="l" t="t" r="r" b="b"/>
            <a:pathLst>
              <a:path w="3912240" h="2853779">
                <a:moveTo>
                  <a:pt x="0" y="0"/>
                </a:moveTo>
                <a:lnTo>
                  <a:pt x="3912240" y="0"/>
                </a:lnTo>
                <a:lnTo>
                  <a:pt x="3912240" y="2853779"/>
                </a:lnTo>
                <a:lnTo>
                  <a:pt x="0" y="2853779"/>
                </a:lnTo>
                <a:lnTo>
                  <a:pt x="0" y="0"/>
                </a:lnTo>
                <a:close/>
              </a:path>
            </a:pathLst>
          </a:custGeom>
          <a:blipFill>
            <a:blip r:embed="rId2"/>
            <a:stretch>
              <a:fillRect r="-2092"/>
            </a:stretch>
          </a:blipFill>
        </p:spPr>
        <p:txBody>
          <a:bodyPr/>
          <a:lstStyle/>
          <a:p>
            <a:endParaRPr lang="en-US"/>
          </a:p>
        </p:txBody>
      </p:sp>
      <p:grpSp>
        <p:nvGrpSpPr>
          <p:cNvPr id="6" name="Group 6"/>
          <p:cNvGrpSpPr/>
          <p:nvPr/>
        </p:nvGrpSpPr>
        <p:grpSpPr>
          <a:xfrm>
            <a:off x="6670446" y="3395646"/>
            <a:ext cx="4632451" cy="6087772"/>
            <a:chOff x="0" y="0"/>
            <a:chExt cx="1220069" cy="1603364"/>
          </a:xfrm>
        </p:grpSpPr>
        <p:sp>
          <p:nvSpPr>
            <p:cNvPr id="7" name="Freeform 7"/>
            <p:cNvSpPr/>
            <p:nvPr/>
          </p:nvSpPr>
          <p:spPr>
            <a:xfrm>
              <a:off x="0" y="0"/>
              <a:ext cx="1220069" cy="1603364"/>
            </a:xfrm>
            <a:custGeom>
              <a:avLst/>
              <a:gdLst/>
              <a:ahLst/>
              <a:cxnLst/>
              <a:rect l="l" t="t" r="r" b="b"/>
              <a:pathLst>
                <a:path w="1220069" h="1603364">
                  <a:moveTo>
                    <a:pt x="84606" y="0"/>
                  </a:moveTo>
                  <a:lnTo>
                    <a:pt x="1135463" y="0"/>
                  </a:lnTo>
                  <a:cubicBezTo>
                    <a:pt x="1157902" y="0"/>
                    <a:pt x="1179422" y="8914"/>
                    <a:pt x="1195289" y="24781"/>
                  </a:cubicBezTo>
                  <a:cubicBezTo>
                    <a:pt x="1211155" y="40647"/>
                    <a:pt x="1220069" y="62167"/>
                    <a:pt x="1220069" y="84606"/>
                  </a:cubicBezTo>
                  <a:lnTo>
                    <a:pt x="1220069" y="1518758"/>
                  </a:lnTo>
                  <a:cubicBezTo>
                    <a:pt x="1220069" y="1565484"/>
                    <a:pt x="1182190" y="1603364"/>
                    <a:pt x="1135463" y="1603364"/>
                  </a:cubicBezTo>
                  <a:lnTo>
                    <a:pt x="84606" y="1603364"/>
                  </a:lnTo>
                  <a:cubicBezTo>
                    <a:pt x="37880" y="1603364"/>
                    <a:pt x="0" y="1565484"/>
                    <a:pt x="0" y="1518758"/>
                  </a:cubicBezTo>
                  <a:lnTo>
                    <a:pt x="0" y="84606"/>
                  </a:lnTo>
                  <a:cubicBezTo>
                    <a:pt x="0" y="37880"/>
                    <a:pt x="37880" y="0"/>
                    <a:pt x="84606" y="0"/>
                  </a:cubicBezTo>
                  <a:close/>
                </a:path>
              </a:pathLst>
            </a:custGeom>
            <a:solidFill>
              <a:srgbClr val="FDFDFD"/>
            </a:solidFill>
          </p:spPr>
          <p:txBody>
            <a:bodyPr/>
            <a:lstStyle/>
            <a:p>
              <a:endParaRPr lang="en-US"/>
            </a:p>
          </p:txBody>
        </p:sp>
        <p:sp>
          <p:nvSpPr>
            <p:cNvPr id="8" name="TextBox 8"/>
            <p:cNvSpPr txBox="1"/>
            <p:nvPr/>
          </p:nvSpPr>
          <p:spPr>
            <a:xfrm>
              <a:off x="0" y="-38100"/>
              <a:ext cx="1220069" cy="1641464"/>
            </a:xfrm>
            <a:prstGeom prst="rect">
              <a:avLst/>
            </a:prstGeom>
          </p:spPr>
          <p:txBody>
            <a:bodyPr lIns="142875" tIns="142875" rIns="142875" bIns="142875" rtlCol="0" anchor="ctr"/>
            <a:lstStyle/>
            <a:p>
              <a:pPr algn="ctr">
                <a:lnSpc>
                  <a:spcPts val="2756"/>
                </a:lnSpc>
              </a:pPr>
              <a:endParaRPr/>
            </a:p>
          </p:txBody>
        </p:sp>
      </p:grpSp>
      <p:sp>
        <p:nvSpPr>
          <p:cNvPr id="9" name="TextBox 9"/>
          <p:cNvSpPr txBox="1"/>
          <p:nvPr/>
        </p:nvSpPr>
        <p:spPr>
          <a:xfrm>
            <a:off x="7005348" y="3641808"/>
            <a:ext cx="4104631" cy="5409953"/>
          </a:xfrm>
          <a:prstGeom prst="rect">
            <a:avLst/>
          </a:prstGeom>
        </p:spPr>
        <p:txBody>
          <a:bodyPr lIns="0" tIns="0" rIns="0" bIns="0" rtlCol="0" anchor="t">
            <a:spAutoFit/>
          </a:bodyPr>
          <a:lstStyle/>
          <a:p>
            <a:pPr algn="l">
              <a:lnSpc>
                <a:spcPts val="3937"/>
              </a:lnSpc>
              <a:spcBef>
                <a:spcPct val="0"/>
              </a:spcBef>
            </a:pPr>
            <a:r>
              <a:rPr lang="en-US" sz="2812" b="1">
                <a:solidFill>
                  <a:srgbClr val="006132"/>
                </a:solidFill>
                <a:latin typeface="Open Sans Condensed Bold"/>
                <a:ea typeface="Open Sans Condensed Bold"/>
                <a:cs typeface="Open Sans Condensed Bold"/>
                <a:sym typeface="Open Sans Condensed Bold"/>
              </a:rPr>
              <a:t>TENANTS’ RIGHTS</a:t>
            </a:r>
          </a:p>
          <a:p>
            <a:pPr algn="l">
              <a:lnSpc>
                <a:spcPts val="3937"/>
              </a:lnSpc>
              <a:spcBef>
                <a:spcPct val="0"/>
              </a:spcBef>
            </a:pPr>
            <a:r>
              <a:rPr lang="en-US" sz="2812">
                <a:solidFill>
                  <a:srgbClr val="000000"/>
                </a:solidFill>
                <a:latin typeface="Open Sans Condensed"/>
                <a:ea typeface="Open Sans Condensed"/>
                <a:cs typeface="Open Sans Condensed"/>
                <a:sym typeface="Open Sans Condensed"/>
              </a:rPr>
              <a:t>Everyone deserves to live in safe, affordable, and dignified housing. It is our collective responsibility to protect our most vulnerable residents (i.e., seniors, people with disabilities, families with children, and young adults living on their own) from exploitation, dangerous living conditions, and unjust evictions. </a:t>
            </a:r>
          </a:p>
        </p:txBody>
      </p:sp>
      <p:grpSp>
        <p:nvGrpSpPr>
          <p:cNvPr id="10" name="Group 10"/>
          <p:cNvGrpSpPr/>
          <p:nvPr/>
        </p:nvGrpSpPr>
        <p:grpSpPr>
          <a:xfrm>
            <a:off x="2301239" y="3761370"/>
            <a:ext cx="4078622" cy="5613637"/>
            <a:chOff x="0" y="0"/>
            <a:chExt cx="1126649" cy="1550670"/>
          </a:xfrm>
        </p:grpSpPr>
        <p:sp>
          <p:nvSpPr>
            <p:cNvPr id="11" name="Freeform 11"/>
            <p:cNvSpPr/>
            <p:nvPr/>
          </p:nvSpPr>
          <p:spPr>
            <a:xfrm>
              <a:off x="0" y="0"/>
              <a:ext cx="1126649" cy="1550670"/>
            </a:xfrm>
            <a:custGeom>
              <a:avLst/>
              <a:gdLst/>
              <a:ahLst/>
              <a:cxnLst/>
              <a:rect l="l" t="t" r="r" b="b"/>
              <a:pathLst>
                <a:path w="1126649" h="1550670">
                  <a:moveTo>
                    <a:pt x="0" y="0"/>
                  </a:moveTo>
                  <a:lnTo>
                    <a:pt x="1126649" y="0"/>
                  </a:lnTo>
                  <a:lnTo>
                    <a:pt x="1126649" y="1550670"/>
                  </a:lnTo>
                  <a:lnTo>
                    <a:pt x="0" y="1550670"/>
                  </a:lnTo>
                  <a:close/>
                </a:path>
              </a:pathLst>
            </a:custGeom>
            <a:solidFill>
              <a:srgbClr val="FDFDFD"/>
            </a:solidFill>
          </p:spPr>
          <p:txBody>
            <a:bodyPr/>
            <a:lstStyle/>
            <a:p>
              <a:endParaRPr lang="en-US"/>
            </a:p>
          </p:txBody>
        </p:sp>
        <p:sp>
          <p:nvSpPr>
            <p:cNvPr id="12" name="TextBox 12"/>
            <p:cNvSpPr txBox="1"/>
            <p:nvPr/>
          </p:nvSpPr>
          <p:spPr>
            <a:xfrm>
              <a:off x="0" y="-38100"/>
              <a:ext cx="1126649" cy="1588770"/>
            </a:xfrm>
            <a:prstGeom prst="rect">
              <a:avLst/>
            </a:prstGeom>
          </p:spPr>
          <p:txBody>
            <a:bodyPr lIns="142875" tIns="142875" rIns="142875" bIns="142875" rtlCol="0" anchor="ctr"/>
            <a:lstStyle/>
            <a:p>
              <a:pPr algn="ctr">
                <a:lnSpc>
                  <a:spcPts val="2756"/>
                </a:lnSpc>
              </a:pPr>
              <a:endParaRPr/>
            </a:p>
          </p:txBody>
        </p:sp>
      </p:grpSp>
      <p:grpSp>
        <p:nvGrpSpPr>
          <p:cNvPr id="13" name="Group 13"/>
          <p:cNvGrpSpPr/>
          <p:nvPr/>
        </p:nvGrpSpPr>
        <p:grpSpPr>
          <a:xfrm>
            <a:off x="11622720" y="3488233"/>
            <a:ext cx="4207830" cy="5563527"/>
            <a:chOff x="0" y="0"/>
            <a:chExt cx="1162340" cy="1536828"/>
          </a:xfrm>
        </p:grpSpPr>
        <p:sp>
          <p:nvSpPr>
            <p:cNvPr id="14" name="Freeform 14"/>
            <p:cNvSpPr/>
            <p:nvPr/>
          </p:nvSpPr>
          <p:spPr>
            <a:xfrm>
              <a:off x="0" y="0"/>
              <a:ext cx="1162340" cy="1536828"/>
            </a:xfrm>
            <a:custGeom>
              <a:avLst/>
              <a:gdLst/>
              <a:ahLst/>
              <a:cxnLst/>
              <a:rect l="l" t="t" r="r" b="b"/>
              <a:pathLst>
                <a:path w="1162340" h="1536828">
                  <a:moveTo>
                    <a:pt x="0" y="0"/>
                  </a:moveTo>
                  <a:lnTo>
                    <a:pt x="1162340" y="0"/>
                  </a:lnTo>
                  <a:lnTo>
                    <a:pt x="1162340" y="1536828"/>
                  </a:lnTo>
                  <a:lnTo>
                    <a:pt x="0" y="1536828"/>
                  </a:lnTo>
                  <a:close/>
                </a:path>
              </a:pathLst>
            </a:custGeom>
            <a:solidFill>
              <a:srgbClr val="FDFDFD"/>
            </a:solidFill>
          </p:spPr>
          <p:txBody>
            <a:bodyPr/>
            <a:lstStyle/>
            <a:p>
              <a:endParaRPr lang="en-US"/>
            </a:p>
          </p:txBody>
        </p:sp>
        <p:sp>
          <p:nvSpPr>
            <p:cNvPr id="15" name="TextBox 15"/>
            <p:cNvSpPr txBox="1"/>
            <p:nvPr/>
          </p:nvSpPr>
          <p:spPr>
            <a:xfrm>
              <a:off x="0" y="-38100"/>
              <a:ext cx="1162340" cy="1574928"/>
            </a:xfrm>
            <a:prstGeom prst="rect">
              <a:avLst/>
            </a:prstGeom>
          </p:spPr>
          <p:txBody>
            <a:bodyPr lIns="142875" tIns="142875" rIns="142875" bIns="142875" rtlCol="0" anchor="ctr"/>
            <a:lstStyle/>
            <a:p>
              <a:pPr algn="ctr">
                <a:lnSpc>
                  <a:spcPts val="2756"/>
                </a:lnSpc>
              </a:pPr>
              <a:endParaRPr/>
            </a:p>
          </p:txBody>
        </p:sp>
      </p:grpSp>
      <p:grpSp>
        <p:nvGrpSpPr>
          <p:cNvPr id="16" name="Group 16"/>
          <p:cNvGrpSpPr/>
          <p:nvPr/>
        </p:nvGrpSpPr>
        <p:grpSpPr>
          <a:xfrm>
            <a:off x="1935114" y="3480413"/>
            <a:ext cx="4525295" cy="6012400"/>
            <a:chOff x="0" y="0"/>
            <a:chExt cx="1191847" cy="1583513"/>
          </a:xfrm>
        </p:grpSpPr>
        <p:sp>
          <p:nvSpPr>
            <p:cNvPr id="17" name="Freeform 17"/>
            <p:cNvSpPr/>
            <p:nvPr/>
          </p:nvSpPr>
          <p:spPr>
            <a:xfrm>
              <a:off x="0" y="0"/>
              <a:ext cx="1191847" cy="1583513"/>
            </a:xfrm>
            <a:custGeom>
              <a:avLst/>
              <a:gdLst/>
              <a:ahLst/>
              <a:cxnLst/>
              <a:rect l="l" t="t" r="r" b="b"/>
              <a:pathLst>
                <a:path w="1191847" h="1583513">
                  <a:moveTo>
                    <a:pt x="86610" y="0"/>
                  </a:moveTo>
                  <a:lnTo>
                    <a:pt x="1105237" y="0"/>
                  </a:lnTo>
                  <a:cubicBezTo>
                    <a:pt x="1153071" y="0"/>
                    <a:pt x="1191847" y="38777"/>
                    <a:pt x="1191847" y="86610"/>
                  </a:cubicBezTo>
                  <a:lnTo>
                    <a:pt x="1191847" y="1496903"/>
                  </a:lnTo>
                  <a:cubicBezTo>
                    <a:pt x="1191847" y="1519873"/>
                    <a:pt x="1182722" y="1541903"/>
                    <a:pt x="1166480" y="1558145"/>
                  </a:cubicBezTo>
                  <a:cubicBezTo>
                    <a:pt x="1150237" y="1574388"/>
                    <a:pt x="1128208" y="1583513"/>
                    <a:pt x="1105237" y="1583513"/>
                  </a:cubicBezTo>
                  <a:lnTo>
                    <a:pt x="86610" y="1583513"/>
                  </a:lnTo>
                  <a:cubicBezTo>
                    <a:pt x="63639" y="1583513"/>
                    <a:pt x="41610" y="1574388"/>
                    <a:pt x="25367" y="1558145"/>
                  </a:cubicBezTo>
                  <a:cubicBezTo>
                    <a:pt x="9125" y="1541903"/>
                    <a:pt x="0" y="1519873"/>
                    <a:pt x="0" y="1496903"/>
                  </a:cubicBezTo>
                  <a:lnTo>
                    <a:pt x="0" y="86610"/>
                  </a:lnTo>
                  <a:cubicBezTo>
                    <a:pt x="0" y="63639"/>
                    <a:pt x="9125" y="41610"/>
                    <a:pt x="25367" y="25367"/>
                  </a:cubicBezTo>
                  <a:cubicBezTo>
                    <a:pt x="41610" y="9125"/>
                    <a:pt x="63639" y="0"/>
                    <a:pt x="86610" y="0"/>
                  </a:cubicBezTo>
                  <a:close/>
                </a:path>
              </a:pathLst>
            </a:custGeom>
            <a:solidFill>
              <a:srgbClr val="FDFDFD"/>
            </a:solidFill>
          </p:spPr>
          <p:txBody>
            <a:bodyPr/>
            <a:lstStyle/>
            <a:p>
              <a:endParaRPr lang="en-US"/>
            </a:p>
          </p:txBody>
        </p:sp>
        <p:sp>
          <p:nvSpPr>
            <p:cNvPr id="18" name="TextBox 18"/>
            <p:cNvSpPr txBox="1"/>
            <p:nvPr/>
          </p:nvSpPr>
          <p:spPr>
            <a:xfrm>
              <a:off x="0" y="-38100"/>
              <a:ext cx="1191847" cy="1621613"/>
            </a:xfrm>
            <a:prstGeom prst="rect">
              <a:avLst/>
            </a:prstGeom>
          </p:spPr>
          <p:txBody>
            <a:bodyPr lIns="142875" tIns="142875" rIns="142875" bIns="142875" rtlCol="0" anchor="ctr"/>
            <a:lstStyle/>
            <a:p>
              <a:pPr algn="ctr">
                <a:lnSpc>
                  <a:spcPts val="2756"/>
                </a:lnSpc>
              </a:pPr>
              <a:endParaRPr/>
            </a:p>
          </p:txBody>
        </p:sp>
      </p:grpSp>
      <p:sp>
        <p:nvSpPr>
          <p:cNvPr id="19" name="TextBox 19"/>
          <p:cNvSpPr txBox="1"/>
          <p:nvPr/>
        </p:nvSpPr>
        <p:spPr>
          <a:xfrm>
            <a:off x="1935114" y="923925"/>
            <a:ext cx="9730704" cy="931267"/>
          </a:xfrm>
          <a:prstGeom prst="rect">
            <a:avLst/>
          </a:prstGeom>
        </p:spPr>
        <p:txBody>
          <a:bodyPr lIns="0" tIns="0" rIns="0" bIns="0" rtlCol="0" anchor="t">
            <a:spAutoFit/>
          </a:bodyPr>
          <a:lstStyle/>
          <a:p>
            <a:pPr algn="ctr">
              <a:lnSpc>
                <a:spcPts val="7601"/>
              </a:lnSpc>
            </a:pPr>
            <a:r>
              <a:rPr lang="en-US" sz="5429" b="1">
                <a:solidFill>
                  <a:srgbClr val="016132"/>
                </a:solidFill>
                <a:latin typeface="Open Sans Condensed Bold"/>
                <a:ea typeface="Open Sans Condensed Bold"/>
                <a:cs typeface="Open Sans Condensed Bold"/>
                <a:sym typeface="Open Sans Condensed Bold"/>
              </a:rPr>
              <a:t>WE BELIEVE THAT ALL TENNESSEEANS</a:t>
            </a:r>
          </a:p>
        </p:txBody>
      </p:sp>
      <p:sp>
        <p:nvSpPr>
          <p:cNvPr id="20" name="TextBox 20"/>
          <p:cNvSpPr txBox="1"/>
          <p:nvPr/>
        </p:nvSpPr>
        <p:spPr>
          <a:xfrm>
            <a:off x="1759717" y="1803171"/>
            <a:ext cx="9730704" cy="819992"/>
          </a:xfrm>
          <a:prstGeom prst="rect">
            <a:avLst/>
          </a:prstGeom>
        </p:spPr>
        <p:txBody>
          <a:bodyPr lIns="0" tIns="0" rIns="0" bIns="0" rtlCol="0" anchor="t">
            <a:spAutoFit/>
          </a:bodyPr>
          <a:lstStyle/>
          <a:p>
            <a:pPr algn="ctr">
              <a:lnSpc>
                <a:spcPts val="6778"/>
              </a:lnSpc>
            </a:pPr>
            <a:r>
              <a:rPr lang="en-US" sz="4841" b="1">
                <a:solidFill>
                  <a:srgbClr val="006132"/>
                </a:solidFill>
                <a:latin typeface="Open Sans Condensed Bold"/>
                <a:ea typeface="Open Sans Condensed Bold"/>
                <a:cs typeface="Open Sans Condensed Bold"/>
                <a:sym typeface="Open Sans Condensed Bold"/>
              </a:rPr>
              <a:t>DESERVE SAFE AND DIGNIFIED HOUSING</a:t>
            </a:r>
          </a:p>
        </p:txBody>
      </p:sp>
      <p:sp>
        <p:nvSpPr>
          <p:cNvPr id="21" name="TextBox 21"/>
          <p:cNvSpPr txBox="1"/>
          <p:nvPr/>
        </p:nvSpPr>
        <p:spPr>
          <a:xfrm>
            <a:off x="11861996" y="3706573"/>
            <a:ext cx="3968554" cy="5280422"/>
          </a:xfrm>
          <a:prstGeom prst="rect">
            <a:avLst/>
          </a:prstGeom>
        </p:spPr>
        <p:txBody>
          <a:bodyPr lIns="0" tIns="0" rIns="0" bIns="0" rtlCol="0" anchor="t">
            <a:spAutoFit/>
          </a:bodyPr>
          <a:lstStyle/>
          <a:p>
            <a:pPr algn="l">
              <a:lnSpc>
                <a:spcPts val="3937"/>
              </a:lnSpc>
              <a:spcBef>
                <a:spcPct val="0"/>
              </a:spcBef>
            </a:pPr>
            <a:r>
              <a:rPr lang="en-US" sz="2812" b="1">
                <a:solidFill>
                  <a:srgbClr val="006132"/>
                </a:solidFill>
                <a:latin typeface="Open Sans Condensed Bold"/>
                <a:ea typeface="Open Sans Condensed Bold"/>
                <a:cs typeface="Open Sans Condensed Bold"/>
                <a:sym typeface="Open Sans Condensed Bold"/>
              </a:rPr>
              <a:t>AFFORDABLE HOUSING</a:t>
            </a:r>
          </a:p>
          <a:p>
            <a:pPr algn="l">
              <a:lnSpc>
                <a:spcPts val="3937"/>
              </a:lnSpc>
              <a:spcBef>
                <a:spcPct val="0"/>
              </a:spcBef>
            </a:pPr>
            <a:r>
              <a:rPr lang="en-US" sz="2812">
                <a:solidFill>
                  <a:srgbClr val="000000"/>
                </a:solidFill>
                <a:latin typeface="Open Sans Condensed"/>
                <a:ea typeface="Open Sans Condensed"/>
                <a:cs typeface="Open Sans Condensed"/>
                <a:sym typeface="Open Sans Condensed"/>
              </a:rPr>
              <a:t>Housing is the foundation of healthy communities, but for many Tennesseans, affordable housing is out of reach. The housing crisis is one of the most pressing issues in our state, impacting all of us, whether we live in urban or rural areas or come from middle class or low income families. </a:t>
            </a:r>
          </a:p>
        </p:txBody>
      </p:sp>
      <p:sp>
        <p:nvSpPr>
          <p:cNvPr id="22" name="TextBox 22"/>
          <p:cNvSpPr txBox="1"/>
          <p:nvPr/>
        </p:nvSpPr>
        <p:spPr>
          <a:xfrm>
            <a:off x="2414353" y="3713745"/>
            <a:ext cx="3778165" cy="4316016"/>
          </a:xfrm>
          <a:prstGeom prst="rect">
            <a:avLst/>
          </a:prstGeom>
        </p:spPr>
        <p:txBody>
          <a:bodyPr lIns="0" tIns="0" rIns="0" bIns="0" rtlCol="0" anchor="t">
            <a:spAutoFit/>
          </a:bodyPr>
          <a:lstStyle/>
          <a:p>
            <a:pPr algn="l">
              <a:lnSpc>
                <a:spcPts val="3937"/>
              </a:lnSpc>
              <a:spcBef>
                <a:spcPct val="0"/>
              </a:spcBef>
            </a:pPr>
            <a:r>
              <a:rPr lang="en-US" sz="2812" b="1">
                <a:solidFill>
                  <a:srgbClr val="006132"/>
                </a:solidFill>
                <a:latin typeface="Open Sans Condensed Bold"/>
                <a:ea typeface="Open Sans Condensed Bold"/>
                <a:cs typeface="Open Sans Condensed Bold"/>
                <a:sym typeface="Open Sans Condensed Bold"/>
              </a:rPr>
              <a:t>ENDING HOMELESSNESS</a:t>
            </a:r>
          </a:p>
          <a:p>
            <a:pPr algn="l">
              <a:lnSpc>
                <a:spcPts val="3937"/>
              </a:lnSpc>
              <a:spcBef>
                <a:spcPct val="0"/>
              </a:spcBef>
            </a:pPr>
            <a:r>
              <a:rPr lang="en-US" sz="2812">
                <a:solidFill>
                  <a:srgbClr val="000000"/>
                </a:solidFill>
                <a:latin typeface="Open Sans Condensed"/>
                <a:ea typeface="Open Sans Condensed"/>
                <a:cs typeface="Open Sans Condensed"/>
                <a:sym typeface="Open Sans Condensed"/>
              </a:rPr>
              <a:t>All Tennesseans deserve the stability afforded by a home address. When residents can register to vote, hold stable jobs, keep their children in school, build community and a sense of belonging, and plan for the future, we all win.</a:t>
            </a:r>
          </a:p>
        </p:txBody>
      </p:sp>
      <p:grpSp>
        <p:nvGrpSpPr>
          <p:cNvPr id="23" name="Group 23"/>
          <p:cNvGrpSpPr/>
          <p:nvPr/>
        </p:nvGrpSpPr>
        <p:grpSpPr>
          <a:xfrm>
            <a:off x="1092625" y="9677565"/>
            <a:ext cx="16102751" cy="609435"/>
            <a:chOff x="0" y="0"/>
            <a:chExt cx="4241054" cy="160510"/>
          </a:xfrm>
        </p:grpSpPr>
        <p:sp>
          <p:nvSpPr>
            <p:cNvPr id="24" name="Freeform 24"/>
            <p:cNvSpPr/>
            <p:nvPr/>
          </p:nvSpPr>
          <p:spPr>
            <a:xfrm>
              <a:off x="0" y="0"/>
              <a:ext cx="4241054" cy="160510"/>
            </a:xfrm>
            <a:custGeom>
              <a:avLst/>
              <a:gdLst/>
              <a:ahLst/>
              <a:cxnLst/>
              <a:rect l="l" t="t" r="r" b="b"/>
              <a:pathLst>
                <a:path w="4241054" h="160510">
                  <a:moveTo>
                    <a:pt x="24340" y="0"/>
                  </a:moveTo>
                  <a:lnTo>
                    <a:pt x="4216714" y="0"/>
                  </a:lnTo>
                  <a:cubicBezTo>
                    <a:pt x="4230156" y="0"/>
                    <a:pt x="4241054" y="10897"/>
                    <a:pt x="4241054" y="24340"/>
                  </a:cubicBezTo>
                  <a:lnTo>
                    <a:pt x="4241054" y="136170"/>
                  </a:lnTo>
                  <a:cubicBezTo>
                    <a:pt x="4241054" y="142625"/>
                    <a:pt x="4238489" y="148816"/>
                    <a:pt x="4233925" y="153381"/>
                  </a:cubicBezTo>
                  <a:cubicBezTo>
                    <a:pt x="4229360" y="157945"/>
                    <a:pt x="4223169" y="160510"/>
                    <a:pt x="4216714" y="160510"/>
                  </a:cubicBezTo>
                  <a:lnTo>
                    <a:pt x="24340" y="160510"/>
                  </a:lnTo>
                  <a:cubicBezTo>
                    <a:pt x="17884" y="160510"/>
                    <a:pt x="11693" y="157945"/>
                    <a:pt x="7129" y="153381"/>
                  </a:cubicBezTo>
                  <a:cubicBezTo>
                    <a:pt x="2564" y="148816"/>
                    <a:pt x="0" y="142625"/>
                    <a:pt x="0" y="136170"/>
                  </a:cubicBezTo>
                  <a:lnTo>
                    <a:pt x="0" y="24340"/>
                  </a:lnTo>
                  <a:cubicBezTo>
                    <a:pt x="0" y="17884"/>
                    <a:pt x="2564" y="11693"/>
                    <a:pt x="7129" y="7129"/>
                  </a:cubicBezTo>
                  <a:cubicBezTo>
                    <a:pt x="11693" y="2564"/>
                    <a:pt x="17884" y="0"/>
                    <a:pt x="24340" y="0"/>
                  </a:cubicBezTo>
                  <a:close/>
                </a:path>
              </a:pathLst>
            </a:custGeom>
            <a:solidFill>
              <a:srgbClr val="B1D7B3"/>
            </a:solidFill>
          </p:spPr>
          <p:txBody>
            <a:bodyPr/>
            <a:lstStyle/>
            <a:p>
              <a:endParaRPr lang="en-US"/>
            </a:p>
          </p:txBody>
        </p:sp>
        <p:sp>
          <p:nvSpPr>
            <p:cNvPr id="25" name="TextBox 25"/>
            <p:cNvSpPr txBox="1"/>
            <p:nvPr/>
          </p:nvSpPr>
          <p:spPr>
            <a:xfrm>
              <a:off x="0" y="-38100"/>
              <a:ext cx="4241054" cy="198610"/>
            </a:xfrm>
            <a:prstGeom prst="rect">
              <a:avLst/>
            </a:prstGeom>
          </p:spPr>
          <p:txBody>
            <a:bodyPr lIns="142875" tIns="142875" rIns="142875" bIns="142875" rtlCol="0" anchor="ctr"/>
            <a:lstStyle/>
            <a:p>
              <a:pPr algn="ctr">
                <a:lnSpc>
                  <a:spcPts val="2756"/>
                </a:lnSpc>
              </a:pPr>
              <a:endParaRPr/>
            </a:p>
          </p:txBody>
        </p:sp>
      </p:grpSp>
      <p:sp>
        <p:nvSpPr>
          <p:cNvPr id="26" name="TextBox 26"/>
          <p:cNvSpPr txBox="1"/>
          <p:nvPr/>
        </p:nvSpPr>
        <p:spPr>
          <a:xfrm>
            <a:off x="2301239" y="9718208"/>
            <a:ext cx="3891279" cy="480523"/>
          </a:xfrm>
          <a:prstGeom prst="rect">
            <a:avLst/>
          </a:prstGeom>
        </p:spPr>
        <p:txBody>
          <a:bodyPr lIns="0" tIns="0" rIns="0" bIns="0" rtlCol="0" anchor="t">
            <a:spAutoFit/>
          </a:bodyPr>
          <a:lstStyle/>
          <a:p>
            <a:pPr algn="just">
              <a:lnSpc>
                <a:spcPts val="4194"/>
              </a:lnSpc>
            </a:pPr>
            <a:r>
              <a:rPr lang="en-US" sz="2995" b="1">
                <a:solidFill>
                  <a:srgbClr val="016132"/>
                </a:solidFill>
                <a:latin typeface="Open Sans Condensed Bold"/>
                <a:ea typeface="Open Sans Condensed Bold"/>
                <a:cs typeface="Open Sans Condensed Bold"/>
                <a:sym typeface="Open Sans Condensed Bold"/>
              </a:rPr>
              <a:t>HOUSINGFORALLTN.ORG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1811932"/>
            <a:ext cx="18288000" cy="8586538"/>
            <a:chOff x="0" y="0"/>
            <a:chExt cx="4816593" cy="2261475"/>
          </a:xfrm>
        </p:grpSpPr>
        <p:sp>
          <p:nvSpPr>
            <p:cNvPr id="3" name="Freeform 3"/>
            <p:cNvSpPr/>
            <p:nvPr/>
          </p:nvSpPr>
          <p:spPr>
            <a:xfrm>
              <a:off x="0" y="0"/>
              <a:ext cx="4816592" cy="2261475"/>
            </a:xfrm>
            <a:custGeom>
              <a:avLst/>
              <a:gdLst/>
              <a:ahLst/>
              <a:cxnLst/>
              <a:rect l="l" t="t" r="r" b="b"/>
              <a:pathLst>
                <a:path w="4816592" h="2261475">
                  <a:moveTo>
                    <a:pt x="0" y="0"/>
                  </a:moveTo>
                  <a:lnTo>
                    <a:pt x="4816592" y="0"/>
                  </a:lnTo>
                  <a:lnTo>
                    <a:pt x="4816592" y="2261475"/>
                  </a:lnTo>
                  <a:lnTo>
                    <a:pt x="0" y="2261475"/>
                  </a:lnTo>
                  <a:close/>
                </a:path>
              </a:pathLst>
            </a:custGeom>
            <a:solidFill>
              <a:srgbClr val="FDFDFD"/>
            </a:solidFill>
          </p:spPr>
          <p:txBody>
            <a:bodyPr/>
            <a:lstStyle/>
            <a:p>
              <a:endParaRPr lang="en-US"/>
            </a:p>
          </p:txBody>
        </p:sp>
        <p:sp>
          <p:nvSpPr>
            <p:cNvPr id="4" name="TextBox 4"/>
            <p:cNvSpPr txBox="1"/>
            <p:nvPr/>
          </p:nvSpPr>
          <p:spPr>
            <a:xfrm>
              <a:off x="0" y="-38100"/>
              <a:ext cx="4816593" cy="2299575"/>
            </a:xfrm>
            <a:prstGeom prst="rect">
              <a:avLst/>
            </a:prstGeom>
          </p:spPr>
          <p:txBody>
            <a:bodyPr lIns="50800" tIns="50800" rIns="50800" bIns="50800" rtlCol="0" anchor="ctr"/>
            <a:lstStyle/>
            <a:p>
              <a:pPr algn="ctr">
                <a:lnSpc>
                  <a:spcPts val="2520"/>
                </a:lnSpc>
              </a:pPr>
              <a:endParaRPr/>
            </a:p>
          </p:txBody>
        </p:sp>
      </p:grpSp>
      <p:sp>
        <p:nvSpPr>
          <p:cNvPr id="5" name="TextBox 5"/>
          <p:cNvSpPr txBox="1"/>
          <p:nvPr/>
        </p:nvSpPr>
        <p:spPr>
          <a:xfrm>
            <a:off x="207763" y="241297"/>
            <a:ext cx="17932757" cy="1314452"/>
          </a:xfrm>
          <a:prstGeom prst="rect">
            <a:avLst/>
          </a:prstGeom>
        </p:spPr>
        <p:txBody>
          <a:bodyPr lIns="0" tIns="0" rIns="0" bIns="0" rtlCol="0" anchor="t">
            <a:spAutoFit/>
          </a:bodyPr>
          <a:lstStyle/>
          <a:p>
            <a:pPr algn="ctr">
              <a:lnSpc>
                <a:spcPts val="10499"/>
              </a:lnSpc>
            </a:pPr>
            <a:r>
              <a:rPr lang="en-US" sz="7499" b="1">
                <a:solidFill>
                  <a:srgbClr val="FFFFFF"/>
                </a:solidFill>
                <a:latin typeface="Arimo Bold"/>
                <a:ea typeface="Arimo Bold"/>
                <a:cs typeface="Arimo Bold"/>
                <a:sym typeface="Arimo Bold"/>
              </a:rPr>
              <a:t>Who did we reach? </a:t>
            </a:r>
          </a:p>
        </p:txBody>
      </p:sp>
      <p:sp>
        <p:nvSpPr>
          <p:cNvPr id="6" name="TextBox 6"/>
          <p:cNvSpPr txBox="1"/>
          <p:nvPr/>
        </p:nvSpPr>
        <p:spPr>
          <a:xfrm>
            <a:off x="644432" y="2039781"/>
            <a:ext cx="3959298" cy="6603377"/>
          </a:xfrm>
          <a:prstGeom prst="rect">
            <a:avLst/>
          </a:prstGeom>
        </p:spPr>
        <p:txBody>
          <a:bodyPr lIns="0" tIns="0" rIns="0" bIns="0" rtlCol="0" anchor="t">
            <a:spAutoFit/>
          </a:bodyPr>
          <a:lstStyle/>
          <a:p>
            <a:pPr algn="l">
              <a:lnSpc>
                <a:spcPts val="6454"/>
              </a:lnSpc>
            </a:pPr>
            <a:r>
              <a:rPr lang="en-US" sz="4610" b="1">
                <a:solidFill>
                  <a:srgbClr val="121212"/>
                </a:solidFill>
                <a:latin typeface="Avenir Bold"/>
                <a:ea typeface="Avenir Bold"/>
                <a:cs typeface="Avenir Bold"/>
                <a:sym typeface="Avenir Bold"/>
              </a:rPr>
              <a:t>A total of 708 Tennessee residents responded to the survey with </a:t>
            </a:r>
            <a:r>
              <a:rPr lang="en-US" sz="4610" b="1">
                <a:solidFill>
                  <a:srgbClr val="066133"/>
                </a:solidFill>
                <a:latin typeface="Avenir Bold"/>
                <a:ea typeface="Avenir Bold"/>
                <a:cs typeface="Avenir Bold"/>
                <a:sym typeface="Avenir Bold"/>
              </a:rPr>
              <a:t>426 in the final dataset</a:t>
            </a:r>
          </a:p>
        </p:txBody>
      </p:sp>
      <p:sp>
        <p:nvSpPr>
          <p:cNvPr id="7" name="Freeform 7"/>
          <p:cNvSpPr/>
          <p:nvPr/>
        </p:nvSpPr>
        <p:spPr>
          <a:xfrm>
            <a:off x="4915272" y="1821390"/>
            <a:ext cx="11687520" cy="7905309"/>
          </a:xfrm>
          <a:custGeom>
            <a:avLst/>
            <a:gdLst/>
            <a:ahLst/>
            <a:cxnLst/>
            <a:rect l="l" t="t" r="r" b="b"/>
            <a:pathLst>
              <a:path w="11687520" h="7905309">
                <a:moveTo>
                  <a:pt x="0" y="0"/>
                </a:moveTo>
                <a:lnTo>
                  <a:pt x="11687521" y="0"/>
                </a:lnTo>
                <a:lnTo>
                  <a:pt x="11687521" y="7905308"/>
                </a:lnTo>
                <a:lnTo>
                  <a:pt x="0" y="7905308"/>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1811932"/>
            <a:ext cx="18288000" cy="8586538"/>
            <a:chOff x="0" y="0"/>
            <a:chExt cx="4816593" cy="2261475"/>
          </a:xfrm>
        </p:grpSpPr>
        <p:sp>
          <p:nvSpPr>
            <p:cNvPr id="3" name="Freeform 3"/>
            <p:cNvSpPr/>
            <p:nvPr/>
          </p:nvSpPr>
          <p:spPr>
            <a:xfrm>
              <a:off x="0" y="0"/>
              <a:ext cx="4816592" cy="2261475"/>
            </a:xfrm>
            <a:custGeom>
              <a:avLst/>
              <a:gdLst/>
              <a:ahLst/>
              <a:cxnLst/>
              <a:rect l="l" t="t" r="r" b="b"/>
              <a:pathLst>
                <a:path w="4816592" h="2261475">
                  <a:moveTo>
                    <a:pt x="0" y="0"/>
                  </a:moveTo>
                  <a:lnTo>
                    <a:pt x="4816592" y="0"/>
                  </a:lnTo>
                  <a:lnTo>
                    <a:pt x="4816592" y="2261475"/>
                  </a:lnTo>
                  <a:lnTo>
                    <a:pt x="0" y="2261475"/>
                  </a:lnTo>
                  <a:close/>
                </a:path>
              </a:pathLst>
            </a:custGeom>
            <a:solidFill>
              <a:srgbClr val="FDFDFD"/>
            </a:solidFill>
          </p:spPr>
          <p:txBody>
            <a:bodyPr/>
            <a:lstStyle/>
            <a:p>
              <a:endParaRPr lang="en-US"/>
            </a:p>
          </p:txBody>
        </p:sp>
        <p:sp>
          <p:nvSpPr>
            <p:cNvPr id="4" name="TextBox 4"/>
            <p:cNvSpPr txBox="1"/>
            <p:nvPr/>
          </p:nvSpPr>
          <p:spPr>
            <a:xfrm>
              <a:off x="0" y="-38100"/>
              <a:ext cx="4816593" cy="2299575"/>
            </a:xfrm>
            <a:prstGeom prst="rect">
              <a:avLst/>
            </a:prstGeom>
          </p:spPr>
          <p:txBody>
            <a:bodyPr lIns="50800" tIns="50800" rIns="50800" bIns="50800" rtlCol="0" anchor="ctr"/>
            <a:lstStyle/>
            <a:p>
              <a:pPr algn="ctr">
                <a:lnSpc>
                  <a:spcPts val="2520"/>
                </a:lnSpc>
              </a:pPr>
              <a:endParaRPr/>
            </a:p>
          </p:txBody>
        </p:sp>
      </p:grpSp>
      <p:sp>
        <p:nvSpPr>
          <p:cNvPr id="5" name="TextBox 5"/>
          <p:cNvSpPr txBox="1"/>
          <p:nvPr/>
        </p:nvSpPr>
        <p:spPr>
          <a:xfrm>
            <a:off x="207763" y="241297"/>
            <a:ext cx="17932757" cy="1314452"/>
          </a:xfrm>
          <a:prstGeom prst="rect">
            <a:avLst/>
          </a:prstGeom>
        </p:spPr>
        <p:txBody>
          <a:bodyPr lIns="0" tIns="0" rIns="0" bIns="0" rtlCol="0" anchor="t">
            <a:spAutoFit/>
          </a:bodyPr>
          <a:lstStyle/>
          <a:p>
            <a:pPr algn="ctr">
              <a:lnSpc>
                <a:spcPts val="10499"/>
              </a:lnSpc>
            </a:pPr>
            <a:r>
              <a:rPr lang="en-US" sz="7499" b="1">
                <a:solidFill>
                  <a:srgbClr val="FFFFFF"/>
                </a:solidFill>
                <a:latin typeface="Arimo Bold"/>
                <a:ea typeface="Arimo Bold"/>
                <a:cs typeface="Arimo Bold"/>
                <a:sym typeface="Arimo Bold"/>
              </a:rPr>
              <a:t>Who did we reach? </a:t>
            </a:r>
          </a:p>
        </p:txBody>
      </p:sp>
      <p:sp>
        <p:nvSpPr>
          <p:cNvPr id="6" name="Freeform 6"/>
          <p:cNvSpPr/>
          <p:nvPr/>
        </p:nvSpPr>
        <p:spPr>
          <a:xfrm>
            <a:off x="2796288" y="4806040"/>
            <a:ext cx="13418980" cy="5480960"/>
          </a:xfrm>
          <a:custGeom>
            <a:avLst/>
            <a:gdLst/>
            <a:ahLst/>
            <a:cxnLst/>
            <a:rect l="l" t="t" r="r" b="b"/>
            <a:pathLst>
              <a:path w="13418980" h="5480960">
                <a:moveTo>
                  <a:pt x="0" y="0"/>
                </a:moveTo>
                <a:lnTo>
                  <a:pt x="13418979" y="0"/>
                </a:lnTo>
                <a:lnTo>
                  <a:pt x="13418979" y="5480960"/>
                </a:lnTo>
                <a:lnTo>
                  <a:pt x="0" y="5480960"/>
                </a:lnTo>
                <a:lnTo>
                  <a:pt x="0" y="0"/>
                </a:lnTo>
                <a:close/>
              </a:path>
            </a:pathLst>
          </a:custGeom>
          <a:blipFill>
            <a:blip r:embed="rId2"/>
            <a:stretch>
              <a:fillRect t="-3901" b="-3901"/>
            </a:stretch>
          </a:blipFill>
        </p:spPr>
        <p:txBody>
          <a:bodyPr/>
          <a:lstStyle/>
          <a:p>
            <a:endParaRPr lang="en-US"/>
          </a:p>
        </p:txBody>
      </p:sp>
      <p:sp>
        <p:nvSpPr>
          <p:cNvPr id="7" name="TextBox 7"/>
          <p:cNvSpPr txBox="1"/>
          <p:nvPr/>
        </p:nvSpPr>
        <p:spPr>
          <a:xfrm>
            <a:off x="1274528" y="2332669"/>
            <a:ext cx="16462500" cy="1362873"/>
          </a:xfrm>
          <a:prstGeom prst="rect">
            <a:avLst/>
          </a:prstGeom>
        </p:spPr>
        <p:txBody>
          <a:bodyPr lIns="0" tIns="0" rIns="0" bIns="0" rtlCol="0" anchor="t">
            <a:spAutoFit/>
          </a:bodyPr>
          <a:lstStyle/>
          <a:p>
            <a:pPr algn="l">
              <a:lnSpc>
                <a:spcPts val="5206"/>
              </a:lnSpc>
            </a:pPr>
            <a:r>
              <a:rPr lang="en-US" sz="3718" b="1">
                <a:solidFill>
                  <a:srgbClr val="121212"/>
                </a:solidFill>
                <a:latin typeface="Avenir Bold"/>
                <a:ea typeface="Avenir Bold"/>
                <a:cs typeface="Avenir Bold"/>
                <a:sym typeface="Avenir Bold"/>
              </a:rPr>
              <a:t>Of the 426 respondents, </a:t>
            </a:r>
            <a:r>
              <a:rPr lang="en-US" sz="3718" b="1">
                <a:solidFill>
                  <a:srgbClr val="066133"/>
                </a:solidFill>
                <a:latin typeface="Avenir Bold"/>
                <a:ea typeface="Avenir Bold"/>
                <a:cs typeface="Avenir Bold"/>
                <a:sym typeface="Avenir Bold"/>
              </a:rPr>
              <a:t>the majority lived in Shelby, Knox, and Davidson Counties, </a:t>
            </a:r>
            <a:r>
              <a:rPr lang="en-US" sz="3718" b="1">
                <a:solidFill>
                  <a:srgbClr val="121212"/>
                </a:solidFill>
                <a:latin typeface="Avenir Bold"/>
                <a:ea typeface="Avenir Bold"/>
                <a:cs typeface="Avenir Bold"/>
                <a:sym typeface="Avenir Bold"/>
              </a:rPr>
              <a:t>with respondents living in 51 counties across the state.</a:t>
            </a:r>
            <a:r>
              <a:rPr lang="en-US" sz="3718" b="1">
                <a:solidFill>
                  <a:srgbClr val="066133"/>
                </a:solidFill>
                <a:latin typeface="Avenir Bold"/>
                <a:ea typeface="Avenir Bold"/>
                <a:cs typeface="Avenir Bold"/>
                <a:sym typeface="Avenir Bold"/>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F3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4745737" y="2142336"/>
            <a:ext cx="3601310" cy="3601310"/>
          </a:xfrm>
          <a:prstGeom prst="rect">
            <a:avLst/>
          </a:prstGeom>
        </p:spPr>
      </p:pic>
      <p:pic>
        <p:nvPicPr>
          <p:cNvPr id="3" name="Picture 3"/>
          <p:cNvPicPr>
            <a:picLocks noChangeAspect="1"/>
          </p:cNvPicPr>
          <p:nvPr/>
        </p:nvPicPr>
        <p:blipFill>
          <a:blip r:embed="rId3"/>
          <a:stretch>
            <a:fillRect/>
          </a:stretch>
        </p:blipFill>
        <p:spPr>
          <a:xfrm>
            <a:off x="4937523" y="5670969"/>
            <a:ext cx="3511740" cy="3511740"/>
          </a:xfrm>
          <a:prstGeom prst="rect">
            <a:avLst/>
          </a:prstGeom>
        </p:spPr>
      </p:pic>
      <p:pic>
        <p:nvPicPr>
          <p:cNvPr id="4" name="Picture 4"/>
          <p:cNvPicPr>
            <a:picLocks noChangeAspect="1"/>
          </p:cNvPicPr>
          <p:nvPr/>
        </p:nvPicPr>
        <p:blipFill>
          <a:blip r:embed="rId4"/>
          <a:stretch>
            <a:fillRect/>
          </a:stretch>
        </p:blipFill>
        <p:spPr>
          <a:xfrm>
            <a:off x="12808721" y="2149800"/>
            <a:ext cx="3511740" cy="3511740"/>
          </a:xfrm>
          <a:prstGeom prst="rect">
            <a:avLst/>
          </a:prstGeom>
        </p:spPr>
      </p:pic>
      <p:pic>
        <p:nvPicPr>
          <p:cNvPr id="5" name="Picture 5"/>
          <p:cNvPicPr>
            <a:picLocks noChangeAspect="1"/>
          </p:cNvPicPr>
          <p:nvPr/>
        </p:nvPicPr>
        <p:blipFill>
          <a:blip r:embed="rId5"/>
          <a:stretch>
            <a:fillRect/>
          </a:stretch>
        </p:blipFill>
        <p:spPr>
          <a:xfrm>
            <a:off x="11107907" y="5326476"/>
            <a:ext cx="6993835" cy="5543343"/>
          </a:xfrm>
          <a:prstGeom prst="rect">
            <a:avLst/>
          </a:prstGeom>
        </p:spPr>
      </p:pic>
      <p:grpSp>
        <p:nvGrpSpPr>
          <p:cNvPr id="6" name="Group 6"/>
          <p:cNvGrpSpPr/>
          <p:nvPr/>
        </p:nvGrpSpPr>
        <p:grpSpPr>
          <a:xfrm>
            <a:off x="11859071" y="5909296"/>
            <a:ext cx="6095782" cy="2188852"/>
            <a:chOff x="0" y="0"/>
            <a:chExt cx="1605474" cy="576488"/>
          </a:xfrm>
        </p:grpSpPr>
        <p:sp>
          <p:nvSpPr>
            <p:cNvPr id="7" name="Freeform 7"/>
            <p:cNvSpPr/>
            <p:nvPr/>
          </p:nvSpPr>
          <p:spPr>
            <a:xfrm>
              <a:off x="0" y="0"/>
              <a:ext cx="1605474" cy="576488"/>
            </a:xfrm>
            <a:custGeom>
              <a:avLst/>
              <a:gdLst/>
              <a:ahLst/>
              <a:cxnLst/>
              <a:rect l="l" t="t" r="r" b="b"/>
              <a:pathLst>
                <a:path w="1605474" h="576488">
                  <a:moveTo>
                    <a:pt x="0" y="0"/>
                  </a:moveTo>
                  <a:lnTo>
                    <a:pt x="1605474" y="0"/>
                  </a:lnTo>
                  <a:lnTo>
                    <a:pt x="1605474" y="576488"/>
                  </a:lnTo>
                  <a:lnTo>
                    <a:pt x="0" y="576488"/>
                  </a:lnTo>
                  <a:close/>
                </a:path>
              </a:pathLst>
            </a:custGeom>
            <a:ln w="76200" cap="sq">
              <a:solidFill>
                <a:srgbClr val="FF3131"/>
              </a:solidFill>
              <a:prstDash val="solid"/>
              <a:miter/>
            </a:ln>
          </p:spPr>
          <p:txBody>
            <a:bodyPr/>
            <a:lstStyle/>
            <a:p>
              <a:endParaRPr lang="en-US"/>
            </a:p>
          </p:txBody>
        </p:sp>
        <p:sp>
          <p:nvSpPr>
            <p:cNvPr id="8" name="TextBox 8"/>
            <p:cNvSpPr txBox="1"/>
            <p:nvPr/>
          </p:nvSpPr>
          <p:spPr>
            <a:xfrm>
              <a:off x="0" y="-38100"/>
              <a:ext cx="1605474" cy="614588"/>
            </a:xfrm>
            <a:prstGeom prst="rect">
              <a:avLst/>
            </a:prstGeom>
          </p:spPr>
          <p:txBody>
            <a:bodyPr lIns="50800" tIns="50800" rIns="50800" bIns="50800" rtlCol="0" anchor="ctr"/>
            <a:lstStyle/>
            <a:p>
              <a:pPr algn="ctr">
                <a:lnSpc>
                  <a:spcPts val="2520"/>
                </a:lnSpc>
              </a:pPr>
              <a:endParaRPr/>
            </a:p>
          </p:txBody>
        </p:sp>
      </p:grpSp>
      <p:sp>
        <p:nvSpPr>
          <p:cNvPr id="9" name="TextBox 9"/>
          <p:cNvSpPr txBox="1"/>
          <p:nvPr/>
        </p:nvSpPr>
        <p:spPr>
          <a:xfrm>
            <a:off x="3666617" y="654845"/>
            <a:ext cx="10897974" cy="1247200"/>
          </a:xfrm>
          <a:prstGeom prst="rect">
            <a:avLst/>
          </a:prstGeom>
        </p:spPr>
        <p:txBody>
          <a:bodyPr lIns="0" tIns="0" rIns="0" bIns="0" rtlCol="0" anchor="t">
            <a:spAutoFit/>
          </a:bodyPr>
          <a:lstStyle/>
          <a:p>
            <a:pPr algn="l">
              <a:lnSpc>
                <a:spcPts val="9352"/>
              </a:lnSpc>
            </a:pPr>
            <a:r>
              <a:rPr lang="en-US" sz="9352" b="1">
                <a:solidFill>
                  <a:srgbClr val="066133"/>
                </a:solidFill>
                <a:latin typeface="Barlow Condensed Bold"/>
                <a:ea typeface="Barlow Condensed Bold"/>
                <a:cs typeface="Barlow Condensed Bold"/>
                <a:sym typeface="Barlow Condensed Bold"/>
              </a:rPr>
              <a:t>Of the 426 respondents...</a:t>
            </a:r>
          </a:p>
        </p:txBody>
      </p:sp>
      <p:sp>
        <p:nvSpPr>
          <p:cNvPr id="10" name="TextBox 10"/>
          <p:cNvSpPr txBox="1"/>
          <p:nvPr/>
        </p:nvSpPr>
        <p:spPr>
          <a:xfrm>
            <a:off x="560649" y="3282100"/>
            <a:ext cx="3710532" cy="1180465"/>
          </a:xfrm>
          <a:prstGeom prst="rect">
            <a:avLst/>
          </a:prstGeom>
        </p:spPr>
        <p:txBody>
          <a:bodyPr lIns="0" tIns="0" rIns="0" bIns="0" rtlCol="0" anchor="t">
            <a:spAutoFit/>
          </a:bodyPr>
          <a:lstStyle/>
          <a:p>
            <a:pPr algn="ctr">
              <a:lnSpc>
                <a:spcPts val="4759"/>
              </a:lnSpc>
            </a:pPr>
            <a:r>
              <a:rPr lang="en-US" sz="3399" b="1">
                <a:solidFill>
                  <a:srgbClr val="066133"/>
                </a:solidFill>
                <a:latin typeface="Canva Sans Bold"/>
                <a:ea typeface="Canva Sans Bold"/>
                <a:cs typeface="Canva Sans Bold"/>
                <a:sym typeface="Canva Sans Bold"/>
              </a:rPr>
              <a:t>Rent an apartment </a:t>
            </a:r>
          </a:p>
        </p:txBody>
      </p:sp>
      <p:sp>
        <p:nvSpPr>
          <p:cNvPr id="11" name="TextBox 11"/>
          <p:cNvSpPr txBox="1"/>
          <p:nvPr/>
        </p:nvSpPr>
        <p:spPr>
          <a:xfrm>
            <a:off x="817870" y="5970277"/>
            <a:ext cx="3453311" cy="2380615"/>
          </a:xfrm>
          <a:prstGeom prst="rect">
            <a:avLst/>
          </a:prstGeom>
        </p:spPr>
        <p:txBody>
          <a:bodyPr lIns="0" tIns="0" rIns="0" bIns="0" rtlCol="0" anchor="t">
            <a:spAutoFit/>
          </a:bodyPr>
          <a:lstStyle/>
          <a:p>
            <a:pPr algn="ctr">
              <a:lnSpc>
                <a:spcPts val="4759"/>
              </a:lnSpc>
            </a:pPr>
            <a:r>
              <a:rPr lang="en-US" sz="3399" b="1">
                <a:solidFill>
                  <a:srgbClr val="5E17EB"/>
                </a:solidFill>
                <a:latin typeface="Canva Sans Bold"/>
                <a:ea typeface="Canva Sans Bold"/>
                <a:cs typeface="Canva Sans Bold"/>
                <a:sym typeface="Canva Sans Bold"/>
              </a:rPr>
              <a:t>are employed:</a:t>
            </a:r>
            <a:r>
              <a:rPr lang="en-US" sz="3399">
                <a:solidFill>
                  <a:srgbClr val="5E17EB"/>
                </a:solidFill>
                <a:latin typeface="Canva Sans"/>
                <a:ea typeface="Canva Sans"/>
                <a:cs typeface="Canva Sans"/>
                <a:sym typeface="Canva Sans"/>
              </a:rPr>
              <a:t> full-time, part-time or seasonally </a:t>
            </a:r>
          </a:p>
        </p:txBody>
      </p:sp>
      <p:sp>
        <p:nvSpPr>
          <p:cNvPr id="12" name="TextBox 12"/>
          <p:cNvSpPr txBox="1"/>
          <p:nvPr/>
        </p:nvSpPr>
        <p:spPr>
          <a:xfrm>
            <a:off x="8818463" y="3282100"/>
            <a:ext cx="3535022" cy="1180465"/>
          </a:xfrm>
          <a:prstGeom prst="rect">
            <a:avLst/>
          </a:prstGeom>
        </p:spPr>
        <p:txBody>
          <a:bodyPr lIns="0" tIns="0" rIns="0" bIns="0" rtlCol="0" anchor="t">
            <a:spAutoFit/>
          </a:bodyPr>
          <a:lstStyle/>
          <a:p>
            <a:pPr algn="ctr">
              <a:lnSpc>
                <a:spcPts val="4759"/>
              </a:lnSpc>
            </a:pPr>
            <a:r>
              <a:rPr lang="en-US" sz="3399" b="1">
                <a:solidFill>
                  <a:srgbClr val="FA643F"/>
                </a:solidFill>
                <a:latin typeface="Canva Sans Bold"/>
                <a:ea typeface="Canva Sans Bold"/>
                <a:cs typeface="Canva Sans Bold"/>
                <a:sym typeface="Canva Sans Bold"/>
              </a:rPr>
              <a:t>identify as women</a:t>
            </a:r>
          </a:p>
        </p:txBody>
      </p:sp>
      <p:sp>
        <p:nvSpPr>
          <p:cNvPr id="13" name="TextBox 13"/>
          <p:cNvSpPr txBox="1"/>
          <p:nvPr/>
        </p:nvSpPr>
        <p:spPr>
          <a:xfrm>
            <a:off x="9115604" y="6448621"/>
            <a:ext cx="2349124" cy="1944370"/>
          </a:xfrm>
          <a:prstGeom prst="rect">
            <a:avLst/>
          </a:prstGeom>
        </p:spPr>
        <p:txBody>
          <a:bodyPr lIns="0" tIns="0" rIns="0" bIns="0" rtlCol="0" anchor="t">
            <a:spAutoFit/>
          </a:bodyPr>
          <a:lstStyle/>
          <a:p>
            <a:pPr algn="ctr">
              <a:lnSpc>
                <a:spcPts val="5179"/>
              </a:lnSpc>
            </a:pPr>
            <a:r>
              <a:rPr lang="en-US" sz="3699" b="1">
                <a:solidFill>
                  <a:srgbClr val="0097B2"/>
                </a:solidFill>
                <a:latin typeface="Canva Sans Bold"/>
                <a:ea typeface="Canva Sans Bold"/>
                <a:cs typeface="Canva Sans Bold"/>
                <a:sym typeface="Canva Sans Bold"/>
              </a:rPr>
              <a:t>Most are lower income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1811932"/>
            <a:ext cx="18288000" cy="8586538"/>
            <a:chOff x="0" y="0"/>
            <a:chExt cx="4816593" cy="2261475"/>
          </a:xfrm>
        </p:grpSpPr>
        <p:sp>
          <p:nvSpPr>
            <p:cNvPr id="3" name="Freeform 3"/>
            <p:cNvSpPr/>
            <p:nvPr/>
          </p:nvSpPr>
          <p:spPr>
            <a:xfrm>
              <a:off x="0" y="0"/>
              <a:ext cx="4816592" cy="2261475"/>
            </a:xfrm>
            <a:custGeom>
              <a:avLst/>
              <a:gdLst/>
              <a:ahLst/>
              <a:cxnLst/>
              <a:rect l="l" t="t" r="r" b="b"/>
              <a:pathLst>
                <a:path w="4816592" h="2261475">
                  <a:moveTo>
                    <a:pt x="0" y="0"/>
                  </a:moveTo>
                  <a:lnTo>
                    <a:pt x="4816592" y="0"/>
                  </a:lnTo>
                  <a:lnTo>
                    <a:pt x="4816592" y="2261475"/>
                  </a:lnTo>
                  <a:lnTo>
                    <a:pt x="0" y="2261475"/>
                  </a:lnTo>
                  <a:close/>
                </a:path>
              </a:pathLst>
            </a:custGeom>
            <a:solidFill>
              <a:srgbClr val="FDFDFD"/>
            </a:solidFill>
          </p:spPr>
          <p:txBody>
            <a:bodyPr/>
            <a:lstStyle/>
            <a:p>
              <a:endParaRPr lang="en-US"/>
            </a:p>
          </p:txBody>
        </p:sp>
        <p:sp>
          <p:nvSpPr>
            <p:cNvPr id="4" name="TextBox 4"/>
            <p:cNvSpPr txBox="1"/>
            <p:nvPr/>
          </p:nvSpPr>
          <p:spPr>
            <a:xfrm>
              <a:off x="0" y="-38100"/>
              <a:ext cx="4816593" cy="2299575"/>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a:off x="1028700" y="2088384"/>
            <a:ext cx="12230516" cy="7752104"/>
          </a:xfrm>
          <a:custGeom>
            <a:avLst/>
            <a:gdLst/>
            <a:ahLst/>
            <a:cxnLst/>
            <a:rect l="l" t="t" r="r" b="b"/>
            <a:pathLst>
              <a:path w="12230516" h="7752104">
                <a:moveTo>
                  <a:pt x="0" y="0"/>
                </a:moveTo>
                <a:lnTo>
                  <a:pt x="12230516" y="0"/>
                </a:lnTo>
                <a:lnTo>
                  <a:pt x="12230516" y="7752104"/>
                </a:lnTo>
                <a:lnTo>
                  <a:pt x="0" y="7752104"/>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07763" y="241297"/>
            <a:ext cx="17932757" cy="1314452"/>
          </a:xfrm>
          <a:prstGeom prst="rect">
            <a:avLst/>
          </a:prstGeom>
        </p:spPr>
        <p:txBody>
          <a:bodyPr lIns="0" tIns="0" rIns="0" bIns="0" rtlCol="0" anchor="t">
            <a:spAutoFit/>
          </a:bodyPr>
          <a:lstStyle/>
          <a:p>
            <a:pPr algn="ctr">
              <a:lnSpc>
                <a:spcPts val="10499"/>
              </a:lnSpc>
            </a:pPr>
            <a:r>
              <a:rPr lang="en-US" sz="7499" b="1">
                <a:solidFill>
                  <a:srgbClr val="FFFFFF"/>
                </a:solidFill>
                <a:latin typeface="Arimo Bold"/>
                <a:ea typeface="Arimo Bold"/>
                <a:cs typeface="Arimo Bold"/>
                <a:sym typeface="Arimo Bold"/>
              </a:rPr>
              <a:t>Most respondent households are small</a:t>
            </a:r>
          </a:p>
        </p:txBody>
      </p:sp>
      <p:sp>
        <p:nvSpPr>
          <p:cNvPr id="7" name="TextBox 7"/>
          <p:cNvSpPr txBox="1"/>
          <p:nvPr/>
        </p:nvSpPr>
        <p:spPr>
          <a:xfrm>
            <a:off x="13609549" y="2397787"/>
            <a:ext cx="3649751" cy="2666665"/>
          </a:xfrm>
          <a:prstGeom prst="rect">
            <a:avLst/>
          </a:prstGeom>
        </p:spPr>
        <p:txBody>
          <a:bodyPr lIns="0" tIns="0" rIns="0" bIns="0" rtlCol="0" anchor="t">
            <a:spAutoFit/>
          </a:bodyPr>
          <a:lstStyle/>
          <a:p>
            <a:pPr algn="ctr">
              <a:lnSpc>
                <a:spcPts val="5164"/>
              </a:lnSpc>
            </a:pPr>
            <a:r>
              <a:rPr lang="en-US" sz="3688" b="1">
                <a:solidFill>
                  <a:srgbClr val="3E6398"/>
                </a:solidFill>
                <a:latin typeface="Avenir Bold"/>
                <a:ea typeface="Avenir Bold"/>
                <a:cs typeface="Avenir Bold"/>
                <a:sym typeface="Avenir Bold"/>
              </a:rPr>
              <a:t>Roughly a third of households are 3-5 family members</a:t>
            </a:r>
          </a:p>
        </p:txBody>
      </p:sp>
      <p:sp>
        <p:nvSpPr>
          <p:cNvPr id="8" name="TextBox 8"/>
          <p:cNvSpPr txBox="1"/>
          <p:nvPr/>
        </p:nvSpPr>
        <p:spPr>
          <a:xfrm>
            <a:off x="1028700" y="9802388"/>
            <a:ext cx="12230516" cy="306705"/>
          </a:xfrm>
          <a:prstGeom prst="rect">
            <a:avLst/>
          </a:prstGeom>
        </p:spPr>
        <p:txBody>
          <a:bodyPr lIns="0" tIns="0" rIns="0" bIns="0" rtlCol="0" anchor="t">
            <a:spAutoFit/>
          </a:bodyPr>
          <a:lstStyle/>
          <a:p>
            <a:pPr algn="ctr">
              <a:lnSpc>
                <a:spcPts val="2520"/>
              </a:lnSpc>
              <a:spcBef>
                <a:spcPct val="0"/>
              </a:spcBef>
            </a:pPr>
            <a:r>
              <a:rPr lang="en-US" sz="1800">
                <a:solidFill>
                  <a:srgbClr val="000000"/>
                </a:solidFill>
                <a:latin typeface="DM Sans"/>
                <a:ea typeface="DM Sans"/>
                <a:cs typeface="DM Sans"/>
                <a:sym typeface="DM Sans"/>
              </a:rPr>
              <a:t>hi</a:t>
            </a:r>
          </a:p>
        </p:txBody>
      </p:sp>
      <p:grpSp>
        <p:nvGrpSpPr>
          <p:cNvPr id="9" name="Group 9"/>
          <p:cNvGrpSpPr/>
          <p:nvPr/>
        </p:nvGrpSpPr>
        <p:grpSpPr>
          <a:xfrm>
            <a:off x="2033877" y="2289659"/>
            <a:ext cx="11478177" cy="1328943"/>
            <a:chOff x="0" y="0"/>
            <a:chExt cx="3023059" cy="350010"/>
          </a:xfrm>
        </p:grpSpPr>
        <p:sp>
          <p:nvSpPr>
            <p:cNvPr id="10" name="Freeform 10"/>
            <p:cNvSpPr/>
            <p:nvPr/>
          </p:nvSpPr>
          <p:spPr>
            <a:xfrm>
              <a:off x="0" y="0"/>
              <a:ext cx="3023059" cy="350010"/>
            </a:xfrm>
            <a:custGeom>
              <a:avLst/>
              <a:gdLst/>
              <a:ahLst/>
              <a:cxnLst/>
              <a:rect l="l" t="t" r="r" b="b"/>
              <a:pathLst>
                <a:path w="3023059" h="350010">
                  <a:moveTo>
                    <a:pt x="0" y="0"/>
                  </a:moveTo>
                  <a:lnTo>
                    <a:pt x="3023059" y="0"/>
                  </a:lnTo>
                  <a:lnTo>
                    <a:pt x="3023059" y="350010"/>
                  </a:lnTo>
                  <a:lnTo>
                    <a:pt x="0" y="350010"/>
                  </a:lnTo>
                  <a:close/>
                </a:path>
              </a:pathLst>
            </a:custGeom>
            <a:ln w="76200" cap="sq">
              <a:solidFill>
                <a:srgbClr val="FF3131"/>
              </a:solidFill>
              <a:prstDash val="solid"/>
              <a:miter/>
            </a:ln>
          </p:spPr>
          <p:txBody>
            <a:bodyPr/>
            <a:lstStyle/>
            <a:p>
              <a:endParaRPr lang="en-US"/>
            </a:p>
          </p:txBody>
        </p:sp>
        <p:sp>
          <p:nvSpPr>
            <p:cNvPr id="11" name="TextBox 11"/>
            <p:cNvSpPr txBox="1"/>
            <p:nvPr/>
          </p:nvSpPr>
          <p:spPr>
            <a:xfrm>
              <a:off x="0" y="-38100"/>
              <a:ext cx="3023059" cy="388110"/>
            </a:xfrm>
            <a:prstGeom prst="rect">
              <a:avLst/>
            </a:prstGeom>
          </p:spPr>
          <p:txBody>
            <a:bodyPr lIns="50800" tIns="50800" rIns="50800" bIns="50800" rtlCol="0" anchor="ctr"/>
            <a:lstStyle/>
            <a:p>
              <a:pPr algn="ctr">
                <a:lnSpc>
                  <a:spcPts val="2520"/>
                </a:lnSpc>
              </a:pPr>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1811932"/>
            <a:ext cx="18288000" cy="8586538"/>
            <a:chOff x="0" y="0"/>
            <a:chExt cx="4816593" cy="2261475"/>
          </a:xfrm>
        </p:grpSpPr>
        <p:sp>
          <p:nvSpPr>
            <p:cNvPr id="3" name="Freeform 3"/>
            <p:cNvSpPr/>
            <p:nvPr/>
          </p:nvSpPr>
          <p:spPr>
            <a:xfrm>
              <a:off x="0" y="0"/>
              <a:ext cx="4816592" cy="2261475"/>
            </a:xfrm>
            <a:custGeom>
              <a:avLst/>
              <a:gdLst/>
              <a:ahLst/>
              <a:cxnLst/>
              <a:rect l="l" t="t" r="r" b="b"/>
              <a:pathLst>
                <a:path w="4816592" h="2261475">
                  <a:moveTo>
                    <a:pt x="0" y="0"/>
                  </a:moveTo>
                  <a:lnTo>
                    <a:pt x="4816592" y="0"/>
                  </a:lnTo>
                  <a:lnTo>
                    <a:pt x="4816592" y="2261475"/>
                  </a:lnTo>
                  <a:lnTo>
                    <a:pt x="0" y="2261475"/>
                  </a:lnTo>
                  <a:close/>
                </a:path>
              </a:pathLst>
            </a:custGeom>
            <a:solidFill>
              <a:srgbClr val="FDFDFD"/>
            </a:solidFill>
          </p:spPr>
          <p:txBody>
            <a:bodyPr/>
            <a:lstStyle/>
            <a:p>
              <a:endParaRPr lang="en-US"/>
            </a:p>
          </p:txBody>
        </p:sp>
        <p:sp>
          <p:nvSpPr>
            <p:cNvPr id="4" name="TextBox 4"/>
            <p:cNvSpPr txBox="1"/>
            <p:nvPr/>
          </p:nvSpPr>
          <p:spPr>
            <a:xfrm>
              <a:off x="0" y="-38100"/>
              <a:ext cx="4816593" cy="2299575"/>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a:off x="1028700" y="2088384"/>
            <a:ext cx="12230516" cy="7752104"/>
          </a:xfrm>
          <a:custGeom>
            <a:avLst/>
            <a:gdLst/>
            <a:ahLst/>
            <a:cxnLst/>
            <a:rect l="l" t="t" r="r" b="b"/>
            <a:pathLst>
              <a:path w="12230516" h="7752104">
                <a:moveTo>
                  <a:pt x="0" y="0"/>
                </a:moveTo>
                <a:lnTo>
                  <a:pt x="12230516" y="0"/>
                </a:lnTo>
                <a:lnTo>
                  <a:pt x="12230516" y="7752104"/>
                </a:lnTo>
                <a:lnTo>
                  <a:pt x="0" y="7752104"/>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07763" y="241297"/>
            <a:ext cx="17932757" cy="1314452"/>
          </a:xfrm>
          <a:prstGeom prst="rect">
            <a:avLst/>
          </a:prstGeom>
        </p:spPr>
        <p:txBody>
          <a:bodyPr lIns="0" tIns="0" rIns="0" bIns="0" rtlCol="0" anchor="t">
            <a:spAutoFit/>
          </a:bodyPr>
          <a:lstStyle/>
          <a:p>
            <a:pPr algn="ctr">
              <a:lnSpc>
                <a:spcPts val="10499"/>
              </a:lnSpc>
            </a:pPr>
            <a:r>
              <a:rPr lang="en-US" sz="7499" b="1">
                <a:solidFill>
                  <a:srgbClr val="FFFFFF"/>
                </a:solidFill>
                <a:latin typeface="Arimo Bold"/>
                <a:ea typeface="Arimo Bold"/>
                <a:cs typeface="Arimo Bold"/>
                <a:sym typeface="Arimo Bold"/>
              </a:rPr>
              <a:t>Most respondent households are small</a:t>
            </a:r>
          </a:p>
        </p:txBody>
      </p:sp>
      <p:sp>
        <p:nvSpPr>
          <p:cNvPr id="7" name="TextBox 7"/>
          <p:cNvSpPr txBox="1"/>
          <p:nvPr/>
        </p:nvSpPr>
        <p:spPr>
          <a:xfrm>
            <a:off x="1028700" y="9802388"/>
            <a:ext cx="12230516" cy="306705"/>
          </a:xfrm>
          <a:prstGeom prst="rect">
            <a:avLst/>
          </a:prstGeom>
        </p:spPr>
        <p:txBody>
          <a:bodyPr lIns="0" tIns="0" rIns="0" bIns="0" rtlCol="0" anchor="t">
            <a:spAutoFit/>
          </a:bodyPr>
          <a:lstStyle/>
          <a:p>
            <a:pPr algn="ctr">
              <a:lnSpc>
                <a:spcPts val="2520"/>
              </a:lnSpc>
              <a:spcBef>
                <a:spcPct val="0"/>
              </a:spcBef>
            </a:pPr>
            <a:r>
              <a:rPr lang="en-US" sz="1800">
                <a:solidFill>
                  <a:srgbClr val="000000"/>
                </a:solidFill>
                <a:latin typeface="DM Sans"/>
                <a:ea typeface="DM Sans"/>
                <a:cs typeface="DM Sans"/>
                <a:sym typeface="DM Sans"/>
              </a:rPr>
              <a:t>hi</a:t>
            </a:r>
          </a:p>
        </p:txBody>
      </p:sp>
      <p:sp>
        <p:nvSpPr>
          <p:cNvPr id="8" name="TextBox 8"/>
          <p:cNvSpPr txBox="1"/>
          <p:nvPr/>
        </p:nvSpPr>
        <p:spPr>
          <a:xfrm>
            <a:off x="13259216" y="3703904"/>
            <a:ext cx="4000084" cy="3647732"/>
          </a:xfrm>
          <a:prstGeom prst="rect">
            <a:avLst/>
          </a:prstGeom>
        </p:spPr>
        <p:txBody>
          <a:bodyPr lIns="0" tIns="0" rIns="0" bIns="0" rtlCol="0" anchor="t">
            <a:spAutoFit/>
          </a:bodyPr>
          <a:lstStyle/>
          <a:p>
            <a:pPr algn="ctr">
              <a:lnSpc>
                <a:spcPts val="4743"/>
              </a:lnSpc>
            </a:pPr>
            <a:r>
              <a:rPr lang="en-US" sz="3388" b="1">
                <a:solidFill>
                  <a:srgbClr val="62CBF3"/>
                </a:solidFill>
                <a:latin typeface="Avenir Bold"/>
                <a:ea typeface="Avenir Bold"/>
                <a:cs typeface="Avenir Bold"/>
                <a:sym typeface="Avenir Bold"/>
              </a:rPr>
              <a:t>About a quarter live in single person households and another quarter in two person households</a:t>
            </a:r>
          </a:p>
        </p:txBody>
      </p:sp>
      <p:grpSp>
        <p:nvGrpSpPr>
          <p:cNvPr id="9" name="Group 9"/>
          <p:cNvGrpSpPr/>
          <p:nvPr/>
        </p:nvGrpSpPr>
        <p:grpSpPr>
          <a:xfrm>
            <a:off x="2163221" y="3661561"/>
            <a:ext cx="11095995" cy="2443640"/>
            <a:chOff x="0" y="0"/>
            <a:chExt cx="2922402" cy="643592"/>
          </a:xfrm>
        </p:grpSpPr>
        <p:sp>
          <p:nvSpPr>
            <p:cNvPr id="10" name="Freeform 10"/>
            <p:cNvSpPr/>
            <p:nvPr/>
          </p:nvSpPr>
          <p:spPr>
            <a:xfrm>
              <a:off x="0" y="0"/>
              <a:ext cx="2922402" cy="643592"/>
            </a:xfrm>
            <a:custGeom>
              <a:avLst/>
              <a:gdLst/>
              <a:ahLst/>
              <a:cxnLst/>
              <a:rect l="l" t="t" r="r" b="b"/>
              <a:pathLst>
                <a:path w="2922402" h="643592">
                  <a:moveTo>
                    <a:pt x="0" y="0"/>
                  </a:moveTo>
                  <a:lnTo>
                    <a:pt x="2922402" y="0"/>
                  </a:lnTo>
                  <a:lnTo>
                    <a:pt x="2922402" y="643592"/>
                  </a:lnTo>
                  <a:lnTo>
                    <a:pt x="0" y="643592"/>
                  </a:lnTo>
                  <a:close/>
                </a:path>
              </a:pathLst>
            </a:custGeom>
            <a:ln w="76200" cap="sq">
              <a:solidFill>
                <a:srgbClr val="FF3131"/>
              </a:solidFill>
              <a:prstDash val="solid"/>
              <a:miter/>
            </a:ln>
          </p:spPr>
          <p:txBody>
            <a:bodyPr/>
            <a:lstStyle/>
            <a:p>
              <a:endParaRPr lang="en-US"/>
            </a:p>
          </p:txBody>
        </p:sp>
        <p:sp>
          <p:nvSpPr>
            <p:cNvPr id="11" name="TextBox 11"/>
            <p:cNvSpPr txBox="1"/>
            <p:nvPr/>
          </p:nvSpPr>
          <p:spPr>
            <a:xfrm>
              <a:off x="0" y="-38100"/>
              <a:ext cx="2922402" cy="681692"/>
            </a:xfrm>
            <a:prstGeom prst="rect">
              <a:avLst/>
            </a:prstGeom>
          </p:spPr>
          <p:txBody>
            <a:bodyPr lIns="50800" tIns="50800" rIns="50800" bIns="50800" rtlCol="0" anchor="ctr"/>
            <a:lstStyle/>
            <a:p>
              <a:pPr algn="ctr">
                <a:lnSpc>
                  <a:spcPts val="2520"/>
                </a:lnSpc>
              </a:pP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1811932"/>
            <a:ext cx="18288000" cy="8586538"/>
            <a:chOff x="0" y="0"/>
            <a:chExt cx="4816593" cy="2261475"/>
          </a:xfrm>
        </p:grpSpPr>
        <p:sp>
          <p:nvSpPr>
            <p:cNvPr id="3" name="Freeform 3"/>
            <p:cNvSpPr/>
            <p:nvPr/>
          </p:nvSpPr>
          <p:spPr>
            <a:xfrm>
              <a:off x="0" y="0"/>
              <a:ext cx="4816592" cy="2261475"/>
            </a:xfrm>
            <a:custGeom>
              <a:avLst/>
              <a:gdLst/>
              <a:ahLst/>
              <a:cxnLst/>
              <a:rect l="l" t="t" r="r" b="b"/>
              <a:pathLst>
                <a:path w="4816592" h="2261475">
                  <a:moveTo>
                    <a:pt x="0" y="0"/>
                  </a:moveTo>
                  <a:lnTo>
                    <a:pt x="4816592" y="0"/>
                  </a:lnTo>
                  <a:lnTo>
                    <a:pt x="4816592" y="2261475"/>
                  </a:lnTo>
                  <a:lnTo>
                    <a:pt x="0" y="2261475"/>
                  </a:lnTo>
                  <a:close/>
                </a:path>
              </a:pathLst>
            </a:custGeom>
            <a:solidFill>
              <a:srgbClr val="FDFDFD"/>
            </a:solidFill>
          </p:spPr>
          <p:txBody>
            <a:bodyPr/>
            <a:lstStyle/>
            <a:p>
              <a:endParaRPr lang="en-US"/>
            </a:p>
          </p:txBody>
        </p:sp>
        <p:sp>
          <p:nvSpPr>
            <p:cNvPr id="4" name="TextBox 4"/>
            <p:cNvSpPr txBox="1"/>
            <p:nvPr/>
          </p:nvSpPr>
          <p:spPr>
            <a:xfrm>
              <a:off x="0" y="-38100"/>
              <a:ext cx="4816593" cy="2299575"/>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a:off x="3826481" y="2809151"/>
            <a:ext cx="11915130" cy="6592099"/>
          </a:xfrm>
          <a:custGeom>
            <a:avLst/>
            <a:gdLst/>
            <a:ahLst/>
            <a:cxnLst/>
            <a:rect l="l" t="t" r="r" b="b"/>
            <a:pathLst>
              <a:path w="11915130" h="6592099">
                <a:moveTo>
                  <a:pt x="0" y="0"/>
                </a:moveTo>
                <a:lnTo>
                  <a:pt x="11915130" y="0"/>
                </a:lnTo>
                <a:lnTo>
                  <a:pt x="11915130" y="6592099"/>
                </a:lnTo>
                <a:lnTo>
                  <a:pt x="0" y="6592099"/>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177622" y="-124820"/>
            <a:ext cx="17932757" cy="1936751"/>
          </a:xfrm>
          <a:prstGeom prst="rect">
            <a:avLst/>
          </a:prstGeom>
        </p:spPr>
        <p:txBody>
          <a:bodyPr lIns="0" tIns="0" rIns="0" bIns="0" rtlCol="0" anchor="t">
            <a:spAutoFit/>
          </a:bodyPr>
          <a:lstStyle/>
          <a:p>
            <a:pPr algn="l">
              <a:lnSpc>
                <a:spcPts val="7699"/>
              </a:lnSpc>
            </a:pPr>
            <a:r>
              <a:rPr lang="en-US" sz="5499" b="1">
                <a:solidFill>
                  <a:srgbClr val="FFFFFF"/>
                </a:solidFill>
                <a:latin typeface="Arimo Bold"/>
                <a:ea typeface="Arimo Bold"/>
                <a:cs typeface="Arimo Bold"/>
                <a:sym typeface="Arimo Bold"/>
              </a:rPr>
              <a:t>More than half respondents pay more than $900 a month in rent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1811932"/>
            <a:ext cx="18288000" cy="8586538"/>
            <a:chOff x="0" y="0"/>
            <a:chExt cx="4816593" cy="2261475"/>
          </a:xfrm>
        </p:grpSpPr>
        <p:sp>
          <p:nvSpPr>
            <p:cNvPr id="3" name="Freeform 3"/>
            <p:cNvSpPr/>
            <p:nvPr/>
          </p:nvSpPr>
          <p:spPr>
            <a:xfrm>
              <a:off x="0" y="0"/>
              <a:ext cx="4816592" cy="2261475"/>
            </a:xfrm>
            <a:custGeom>
              <a:avLst/>
              <a:gdLst/>
              <a:ahLst/>
              <a:cxnLst/>
              <a:rect l="l" t="t" r="r" b="b"/>
              <a:pathLst>
                <a:path w="4816592" h="2261475">
                  <a:moveTo>
                    <a:pt x="0" y="0"/>
                  </a:moveTo>
                  <a:lnTo>
                    <a:pt x="4816592" y="0"/>
                  </a:lnTo>
                  <a:lnTo>
                    <a:pt x="4816592" y="2261475"/>
                  </a:lnTo>
                  <a:lnTo>
                    <a:pt x="0" y="2261475"/>
                  </a:lnTo>
                  <a:close/>
                </a:path>
              </a:pathLst>
            </a:custGeom>
            <a:solidFill>
              <a:srgbClr val="FDFDFD"/>
            </a:solidFill>
          </p:spPr>
          <p:txBody>
            <a:bodyPr/>
            <a:lstStyle/>
            <a:p>
              <a:endParaRPr lang="en-US"/>
            </a:p>
          </p:txBody>
        </p:sp>
        <p:sp>
          <p:nvSpPr>
            <p:cNvPr id="4" name="TextBox 4"/>
            <p:cNvSpPr txBox="1"/>
            <p:nvPr/>
          </p:nvSpPr>
          <p:spPr>
            <a:xfrm>
              <a:off x="0" y="-38100"/>
              <a:ext cx="4816593" cy="2299575"/>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a:off x="4412602" y="2500194"/>
            <a:ext cx="12548625" cy="6942582"/>
          </a:xfrm>
          <a:custGeom>
            <a:avLst/>
            <a:gdLst/>
            <a:ahLst/>
            <a:cxnLst/>
            <a:rect l="l" t="t" r="r" b="b"/>
            <a:pathLst>
              <a:path w="12548625" h="6942582">
                <a:moveTo>
                  <a:pt x="0" y="0"/>
                </a:moveTo>
                <a:lnTo>
                  <a:pt x="12548624" y="0"/>
                </a:lnTo>
                <a:lnTo>
                  <a:pt x="12548624" y="6942583"/>
                </a:lnTo>
                <a:lnTo>
                  <a:pt x="0" y="6942583"/>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177622" y="-124820"/>
            <a:ext cx="17932757" cy="1936751"/>
          </a:xfrm>
          <a:prstGeom prst="rect">
            <a:avLst/>
          </a:prstGeom>
        </p:spPr>
        <p:txBody>
          <a:bodyPr lIns="0" tIns="0" rIns="0" bIns="0" rtlCol="0" anchor="t">
            <a:spAutoFit/>
          </a:bodyPr>
          <a:lstStyle/>
          <a:p>
            <a:pPr algn="l">
              <a:lnSpc>
                <a:spcPts val="7699"/>
              </a:lnSpc>
            </a:pPr>
            <a:r>
              <a:rPr lang="en-US" sz="5499" b="1">
                <a:solidFill>
                  <a:srgbClr val="FFFFFF"/>
                </a:solidFill>
                <a:latin typeface="Arimo Bold"/>
                <a:ea typeface="Arimo Bold"/>
                <a:cs typeface="Arimo Bold"/>
                <a:sym typeface="Arimo Bold"/>
              </a:rPr>
              <a:t>More than half respondents pay more than $900 a month in rent</a:t>
            </a:r>
          </a:p>
        </p:txBody>
      </p:sp>
      <p:sp>
        <p:nvSpPr>
          <p:cNvPr id="7" name="TextBox 7"/>
          <p:cNvSpPr txBox="1"/>
          <p:nvPr/>
        </p:nvSpPr>
        <p:spPr>
          <a:xfrm>
            <a:off x="401749" y="2899533"/>
            <a:ext cx="3892451" cy="3637237"/>
          </a:xfrm>
          <a:prstGeom prst="rect">
            <a:avLst/>
          </a:prstGeom>
        </p:spPr>
        <p:txBody>
          <a:bodyPr lIns="0" tIns="0" rIns="0" bIns="0" rtlCol="0" anchor="t">
            <a:spAutoFit/>
          </a:bodyPr>
          <a:lstStyle/>
          <a:p>
            <a:pPr algn="ctr">
              <a:lnSpc>
                <a:spcPts val="5847"/>
              </a:lnSpc>
            </a:pPr>
            <a:r>
              <a:rPr lang="en-US" sz="4176" b="1">
                <a:solidFill>
                  <a:srgbClr val="000000"/>
                </a:solidFill>
                <a:latin typeface="Canva Sans Bold"/>
                <a:ea typeface="Canva Sans Bold"/>
                <a:cs typeface="Canva Sans Bold"/>
                <a:sym typeface="Canva Sans Bold"/>
              </a:rPr>
              <a:t>A third of renters pay </a:t>
            </a:r>
            <a:r>
              <a:rPr lang="en-US" sz="4176" b="1">
                <a:solidFill>
                  <a:srgbClr val="77206D"/>
                </a:solidFill>
                <a:latin typeface="Canva Sans Bold"/>
                <a:ea typeface="Canva Sans Bold"/>
                <a:cs typeface="Canva Sans Bold"/>
                <a:sym typeface="Canva Sans Bold"/>
              </a:rPr>
              <a:t>more than $1,200 a month in rent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2332353"/>
            <a:ext cx="18288000" cy="8066116"/>
            <a:chOff x="0" y="0"/>
            <a:chExt cx="4816593" cy="2124409"/>
          </a:xfrm>
        </p:grpSpPr>
        <p:sp>
          <p:nvSpPr>
            <p:cNvPr id="3" name="Freeform 3"/>
            <p:cNvSpPr/>
            <p:nvPr/>
          </p:nvSpPr>
          <p:spPr>
            <a:xfrm>
              <a:off x="0" y="0"/>
              <a:ext cx="4816592" cy="2124409"/>
            </a:xfrm>
            <a:custGeom>
              <a:avLst/>
              <a:gdLst/>
              <a:ahLst/>
              <a:cxnLst/>
              <a:rect l="l" t="t" r="r" b="b"/>
              <a:pathLst>
                <a:path w="4816592" h="2124409">
                  <a:moveTo>
                    <a:pt x="0" y="0"/>
                  </a:moveTo>
                  <a:lnTo>
                    <a:pt x="4816592" y="0"/>
                  </a:lnTo>
                  <a:lnTo>
                    <a:pt x="4816592" y="2124409"/>
                  </a:lnTo>
                  <a:lnTo>
                    <a:pt x="0" y="2124409"/>
                  </a:lnTo>
                  <a:close/>
                </a:path>
              </a:pathLst>
            </a:custGeom>
            <a:solidFill>
              <a:srgbClr val="FDFDFD"/>
            </a:solidFill>
          </p:spPr>
          <p:txBody>
            <a:bodyPr/>
            <a:lstStyle/>
            <a:p>
              <a:endParaRPr lang="en-US"/>
            </a:p>
          </p:txBody>
        </p:sp>
        <p:sp>
          <p:nvSpPr>
            <p:cNvPr id="4" name="TextBox 4"/>
            <p:cNvSpPr txBox="1"/>
            <p:nvPr/>
          </p:nvSpPr>
          <p:spPr>
            <a:xfrm>
              <a:off x="0" y="-38100"/>
              <a:ext cx="4816593" cy="2162509"/>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a:off x="1608650" y="2901421"/>
            <a:ext cx="12045094" cy="6446670"/>
          </a:xfrm>
          <a:custGeom>
            <a:avLst/>
            <a:gdLst/>
            <a:ahLst/>
            <a:cxnLst/>
            <a:rect l="l" t="t" r="r" b="b"/>
            <a:pathLst>
              <a:path w="12045094" h="6446670">
                <a:moveTo>
                  <a:pt x="0" y="0"/>
                </a:moveTo>
                <a:lnTo>
                  <a:pt x="12045094" y="0"/>
                </a:lnTo>
                <a:lnTo>
                  <a:pt x="12045094" y="6446670"/>
                </a:lnTo>
                <a:lnTo>
                  <a:pt x="0" y="6446670"/>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07763" y="54235"/>
            <a:ext cx="17932757" cy="2095502"/>
          </a:xfrm>
          <a:prstGeom prst="rect">
            <a:avLst/>
          </a:prstGeom>
        </p:spPr>
        <p:txBody>
          <a:bodyPr lIns="0" tIns="0" rIns="0" bIns="0" rtlCol="0" anchor="t">
            <a:spAutoFit/>
          </a:bodyPr>
          <a:lstStyle/>
          <a:p>
            <a:pPr algn="l">
              <a:lnSpc>
                <a:spcPts val="8399"/>
              </a:lnSpc>
            </a:pPr>
            <a:r>
              <a:rPr lang="en-US" sz="5999" b="1">
                <a:solidFill>
                  <a:srgbClr val="FFFFFF"/>
                </a:solidFill>
                <a:latin typeface="Arimo Bold"/>
                <a:ea typeface="Arimo Bold"/>
                <a:cs typeface="Arimo Bold"/>
                <a:sym typeface="Arimo Bold"/>
              </a:rPr>
              <a:t>69% of respondents reported an increase in rent in the last 24 months</a:t>
            </a:r>
          </a:p>
        </p:txBody>
      </p:sp>
      <p:sp>
        <p:nvSpPr>
          <p:cNvPr id="7" name="TextBox 7"/>
          <p:cNvSpPr txBox="1"/>
          <p:nvPr/>
        </p:nvSpPr>
        <p:spPr>
          <a:xfrm>
            <a:off x="12020119" y="2486638"/>
            <a:ext cx="5923924" cy="3630928"/>
          </a:xfrm>
          <a:prstGeom prst="rect">
            <a:avLst/>
          </a:prstGeom>
        </p:spPr>
        <p:txBody>
          <a:bodyPr lIns="0" tIns="0" rIns="0" bIns="0" rtlCol="0" anchor="t">
            <a:spAutoFit/>
          </a:bodyPr>
          <a:lstStyle/>
          <a:p>
            <a:pPr algn="l">
              <a:lnSpc>
                <a:spcPts val="5670"/>
              </a:lnSpc>
            </a:pPr>
            <a:r>
              <a:rPr lang="en-US" sz="4050" b="1">
                <a:solidFill>
                  <a:srgbClr val="0097B2"/>
                </a:solidFill>
                <a:latin typeface="Avenir Bold"/>
                <a:ea typeface="Avenir Bold"/>
                <a:cs typeface="Avenir Bold"/>
                <a:sym typeface="Avenir Bold"/>
              </a:rPr>
              <a:t>Half of all rent increases were for $100 or more a month, </a:t>
            </a:r>
            <a:r>
              <a:rPr lang="en-US" sz="4050">
                <a:solidFill>
                  <a:srgbClr val="0097B2"/>
                </a:solidFill>
                <a:latin typeface="Avenir"/>
                <a:ea typeface="Avenir"/>
                <a:cs typeface="Avenir"/>
                <a:sym typeface="Avenir"/>
              </a:rPr>
              <a:t>with the most common being between $50-$100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2894780"/>
            <a:ext cx="18288000" cy="7503689"/>
            <a:chOff x="0" y="0"/>
            <a:chExt cx="4816593" cy="1976280"/>
          </a:xfrm>
        </p:grpSpPr>
        <p:sp>
          <p:nvSpPr>
            <p:cNvPr id="3" name="Freeform 3"/>
            <p:cNvSpPr/>
            <p:nvPr/>
          </p:nvSpPr>
          <p:spPr>
            <a:xfrm>
              <a:off x="0" y="0"/>
              <a:ext cx="4816592" cy="1976280"/>
            </a:xfrm>
            <a:custGeom>
              <a:avLst/>
              <a:gdLst/>
              <a:ahLst/>
              <a:cxnLst/>
              <a:rect l="l" t="t" r="r" b="b"/>
              <a:pathLst>
                <a:path w="4816592" h="1976280">
                  <a:moveTo>
                    <a:pt x="0" y="0"/>
                  </a:moveTo>
                  <a:lnTo>
                    <a:pt x="4816592" y="0"/>
                  </a:lnTo>
                  <a:lnTo>
                    <a:pt x="4816592" y="1976280"/>
                  </a:lnTo>
                  <a:lnTo>
                    <a:pt x="0" y="1976280"/>
                  </a:lnTo>
                  <a:close/>
                </a:path>
              </a:pathLst>
            </a:custGeom>
            <a:solidFill>
              <a:srgbClr val="FDFDFD"/>
            </a:solidFill>
          </p:spPr>
          <p:txBody>
            <a:bodyPr/>
            <a:lstStyle/>
            <a:p>
              <a:endParaRPr lang="en-US"/>
            </a:p>
          </p:txBody>
        </p:sp>
        <p:sp>
          <p:nvSpPr>
            <p:cNvPr id="4" name="TextBox 4"/>
            <p:cNvSpPr txBox="1"/>
            <p:nvPr/>
          </p:nvSpPr>
          <p:spPr>
            <a:xfrm>
              <a:off x="0" y="-38100"/>
              <a:ext cx="4816593" cy="2014380"/>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a:off x="5677098" y="3147792"/>
            <a:ext cx="12028081" cy="6997666"/>
          </a:xfrm>
          <a:custGeom>
            <a:avLst/>
            <a:gdLst/>
            <a:ahLst/>
            <a:cxnLst/>
            <a:rect l="l" t="t" r="r" b="b"/>
            <a:pathLst>
              <a:path w="12028081" h="6997666">
                <a:moveTo>
                  <a:pt x="0" y="0"/>
                </a:moveTo>
                <a:lnTo>
                  <a:pt x="12028081" y="0"/>
                </a:lnTo>
                <a:lnTo>
                  <a:pt x="12028081" y="6997666"/>
                </a:lnTo>
                <a:lnTo>
                  <a:pt x="0" y="6997666"/>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07763" y="260347"/>
            <a:ext cx="17932757" cy="2531747"/>
          </a:xfrm>
          <a:prstGeom prst="rect">
            <a:avLst/>
          </a:prstGeom>
        </p:spPr>
        <p:txBody>
          <a:bodyPr lIns="0" tIns="0" rIns="0" bIns="0" rtlCol="0" anchor="t">
            <a:spAutoFit/>
          </a:bodyPr>
          <a:lstStyle/>
          <a:p>
            <a:pPr algn="l">
              <a:lnSpc>
                <a:spcPts val="10079"/>
              </a:lnSpc>
            </a:pPr>
            <a:r>
              <a:rPr lang="en-US" sz="7199" b="1">
                <a:solidFill>
                  <a:srgbClr val="FFFFFF"/>
                </a:solidFill>
                <a:latin typeface="Arimo Bold"/>
                <a:ea typeface="Arimo Bold"/>
                <a:cs typeface="Arimo Bold"/>
                <a:sym typeface="Arimo Bold"/>
              </a:rPr>
              <a:t>Most respondents pay rent using personal income from employment </a:t>
            </a:r>
          </a:p>
        </p:txBody>
      </p:sp>
      <p:sp>
        <p:nvSpPr>
          <p:cNvPr id="7" name="TextBox 7"/>
          <p:cNvSpPr txBox="1"/>
          <p:nvPr/>
        </p:nvSpPr>
        <p:spPr>
          <a:xfrm>
            <a:off x="462551" y="3470668"/>
            <a:ext cx="4768629" cy="1768378"/>
          </a:xfrm>
          <a:prstGeom prst="rect">
            <a:avLst/>
          </a:prstGeom>
        </p:spPr>
        <p:txBody>
          <a:bodyPr lIns="0" tIns="0" rIns="0" bIns="0" rtlCol="0" anchor="t">
            <a:spAutoFit/>
          </a:bodyPr>
          <a:lstStyle/>
          <a:p>
            <a:pPr algn="l">
              <a:lnSpc>
                <a:spcPts val="4564"/>
              </a:lnSpc>
            </a:pPr>
            <a:r>
              <a:rPr lang="en-US" sz="3260" b="1">
                <a:solidFill>
                  <a:srgbClr val="77206D"/>
                </a:solidFill>
                <a:latin typeface="Avenir Bold"/>
                <a:ea typeface="Avenir Bold"/>
                <a:cs typeface="Avenir Bold"/>
                <a:sym typeface="Avenir Bold"/>
              </a:rPr>
              <a:t>But nearly half report paying rent with savings (31%) or debt (17%)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2756930"/>
            <a:ext cx="18288000" cy="7641539"/>
            <a:chOff x="0" y="0"/>
            <a:chExt cx="4816593" cy="2012587"/>
          </a:xfrm>
        </p:grpSpPr>
        <p:sp>
          <p:nvSpPr>
            <p:cNvPr id="3" name="Freeform 3"/>
            <p:cNvSpPr/>
            <p:nvPr/>
          </p:nvSpPr>
          <p:spPr>
            <a:xfrm>
              <a:off x="0" y="0"/>
              <a:ext cx="4816592" cy="2012586"/>
            </a:xfrm>
            <a:custGeom>
              <a:avLst/>
              <a:gdLst/>
              <a:ahLst/>
              <a:cxnLst/>
              <a:rect l="l" t="t" r="r" b="b"/>
              <a:pathLst>
                <a:path w="4816592" h="2012586">
                  <a:moveTo>
                    <a:pt x="0" y="0"/>
                  </a:moveTo>
                  <a:lnTo>
                    <a:pt x="4816592" y="0"/>
                  </a:lnTo>
                  <a:lnTo>
                    <a:pt x="4816592" y="2012586"/>
                  </a:lnTo>
                  <a:lnTo>
                    <a:pt x="0" y="2012586"/>
                  </a:lnTo>
                  <a:close/>
                </a:path>
              </a:pathLst>
            </a:custGeom>
            <a:solidFill>
              <a:srgbClr val="FDFDFD"/>
            </a:solidFill>
          </p:spPr>
          <p:txBody>
            <a:bodyPr/>
            <a:lstStyle/>
            <a:p>
              <a:endParaRPr lang="en-US"/>
            </a:p>
          </p:txBody>
        </p:sp>
        <p:sp>
          <p:nvSpPr>
            <p:cNvPr id="4" name="TextBox 4"/>
            <p:cNvSpPr txBox="1"/>
            <p:nvPr/>
          </p:nvSpPr>
          <p:spPr>
            <a:xfrm>
              <a:off x="0" y="-38100"/>
              <a:ext cx="4816593" cy="2050687"/>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a:off x="5986057" y="3573175"/>
            <a:ext cx="10783461" cy="6464734"/>
          </a:xfrm>
          <a:custGeom>
            <a:avLst/>
            <a:gdLst/>
            <a:ahLst/>
            <a:cxnLst/>
            <a:rect l="l" t="t" r="r" b="b"/>
            <a:pathLst>
              <a:path w="10783461" h="6464734">
                <a:moveTo>
                  <a:pt x="0" y="0"/>
                </a:moveTo>
                <a:lnTo>
                  <a:pt x="10783461" y="0"/>
                </a:lnTo>
                <a:lnTo>
                  <a:pt x="10783461" y="6464734"/>
                </a:lnTo>
                <a:lnTo>
                  <a:pt x="0" y="6464734"/>
                </a:lnTo>
                <a:lnTo>
                  <a:pt x="0" y="0"/>
                </a:lnTo>
                <a:close/>
              </a:path>
            </a:pathLst>
          </a:custGeom>
          <a:blipFill>
            <a:blip r:embed="rId2"/>
            <a:stretch>
              <a:fillRect/>
            </a:stretch>
          </a:blipFill>
        </p:spPr>
        <p:txBody>
          <a:bodyPr/>
          <a:lstStyle/>
          <a:p>
            <a:endParaRPr lang="en-US"/>
          </a:p>
        </p:txBody>
      </p:sp>
      <p:sp>
        <p:nvSpPr>
          <p:cNvPr id="6" name="Freeform 6"/>
          <p:cNvSpPr/>
          <p:nvPr/>
        </p:nvSpPr>
        <p:spPr>
          <a:xfrm>
            <a:off x="12010799" y="3773883"/>
            <a:ext cx="4007589" cy="3380314"/>
          </a:xfrm>
          <a:custGeom>
            <a:avLst/>
            <a:gdLst/>
            <a:ahLst/>
            <a:cxnLst/>
            <a:rect l="l" t="t" r="r" b="b"/>
            <a:pathLst>
              <a:path w="4007589" h="3380314">
                <a:moveTo>
                  <a:pt x="0" y="0"/>
                </a:moveTo>
                <a:lnTo>
                  <a:pt x="4007590" y="0"/>
                </a:lnTo>
                <a:lnTo>
                  <a:pt x="4007590" y="3380315"/>
                </a:lnTo>
                <a:lnTo>
                  <a:pt x="0" y="3380315"/>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207763" y="148877"/>
            <a:ext cx="17932757" cy="2460627"/>
          </a:xfrm>
          <a:prstGeom prst="rect">
            <a:avLst/>
          </a:prstGeom>
        </p:spPr>
        <p:txBody>
          <a:bodyPr lIns="0" tIns="0" rIns="0" bIns="0" rtlCol="0" anchor="t">
            <a:spAutoFit/>
          </a:bodyPr>
          <a:lstStyle/>
          <a:p>
            <a:pPr algn="l">
              <a:lnSpc>
                <a:spcPts val="9799"/>
              </a:lnSpc>
            </a:pPr>
            <a:r>
              <a:rPr lang="en-US" sz="6999" b="1">
                <a:solidFill>
                  <a:srgbClr val="FFFFFF"/>
                </a:solidFill>
                <a:latin typeface="Arimo Bold"/>
                <a:ea typeface="Arimo Bold"/>
                <a:cs typeface="Arimo Bold"/>
                <a:sym typeface="Arimo Bold"/>
              </a:rPr>
              <a:t>Of the 137 of respondents who applied to a new property in the last 24 months...</a:t>
            </a:r>
          </a:p>
        </p:txBody>
      </p:sp>
      <p:sp>
        <p:nvSpPr>
          <p:cNvPr id="8" name="TextBox 8"/>
          <p:cNvSpPr txBox="1"/>
          <p:nvPr/>
        </p:nvSpPr>
        <p:spPr>
          <a:xfrm>
            <a:off x="369901" y="3319963"/>
            <a:ext cx="4092212" cy="4202431"/>
          </a:xfrm>
          <a:prstGeom prst="rect">
            <a:avLst/>
          </a:prstGeom>
        </p:spPr>
        <p:txBody>
          <a:bodyPr lIns="0" tIns="0" rIns="0" bIns="0" rtlCol="0" anchor="t">
            <a:spAutoFit/>
          </a:bodyPr>
          <a:lstStyle/>
          <a:p>
            <a:pPr algn="ctr">
              <a:lnSpc>
                <a:spcPts val="6719"/>
              </a:lnSpc>
            </a:pPr>
            <a:r>
              <a:rPr lang="en-US" sz="4799" b="1">
                <a:solidFill>
                  <a:srgbClr val="066133"/>
                </a:solidFill>
                <a:latin typeface="Canva Sans Bold"/>
                <a:ea typeface="Canva Sans Bold"/>
                <a:cs typeface="Canva Sans Bold"/>
                <a:sym typeface="Canva Sans Bold"/>
              </a:rPr>
              <a:t>The majority found housing within 4 months</a:t>
            </a:r>
            <a:r>
              <a:rPr lang="en-US" sz="4799">
                <a:solidFill>
                  <a:srgbClr val="000000"/>
                </a:solidFill>
                <a:latin typeface="Canva Sans"/>
                <a:ea typeface="Canva Sans"/>
                <a:cs typeface="Canva Sans"/>
                <a:sym typeface="Canva Sans"/>
              </a:rPr>
              <a:t>. </a:t>
            </a:r>
          </a:p>
        </p:txBody>
      </p:sp>
      <p:sp>
        <p:nvSpPr>
          <p:cNvPr id="9" name="TextBox 9"/>
          <p:cNvSpPr txBox="1"/>
          <p:nvPr/>
        </p:nvSpPr>
        <p:spPr>
          <a:xfrm>
            <a:off x="14250879" y="3005066"/>
            <a:ext cx="2817921" cy="1353063"/>
          </a:xfrm>
          <a:prstGeom prst="rect">
            <a:avLst/>
          </a:prstGeom>
        </p:spPr>
        <p:txBody>
          <a:bodyPr wrap="square" lIns="0" tIns="0" rIns="0" bIns="0" rtlCol="0" anchor="t">
            <a:spAutoFit/>
          </a:bodyPr>
          <a:lstStyle/>
          <a:p>
            <a:pPr algn="ctr">
              <a:lnSpc>
                <a:spcPts val="11258"/>
              </a:lnSpc>
            </a:pPr>
            <a:r>
              <a:rPr lang="en-US" sz="8041" b="1" dirty="0">
                <a:solidFill>
                  <a:srgbClr val="A02B93"/>
                </a:solidFill>
                <a:latin typeface="Canva Sans Bold"/>
                <a:ea typeface="Canva Sans Bold"/>
                <a:cs typeface="Canva Sans Bold"/>
                <a:sym typeface="Canva Sans Bold"/>
              </a:rPr>
              <a:t>61%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pSp>
        <p:nvGrpSpPr>
          <p:cNvPr id="2" name="Group 2"/>
          <p:cNvGrpSpPr/>
          <p:nvPr/>
        </p:nvGrpSpPr>
        <p:grpSpPr>
          <a:xfrm>
            <a:off x="-1284187" y="9795614"/>
            <a:ext cx="14728666" cy="1781674"/>
            <a:chOff x="0" y="0"/>
            <a:chExt cx="5134176" cy="621063"/>
          </a:xfrm>
        </p:grpSpPr>
        <p:sp>
          <p:nvSpPr>
            <p:cNvPr id="3" name="Freeform 3"/>
            <p:cNvSpPr/>
            <p:nvPr/>
          </p:nvSpPr>
          <p:spPr>
            <a:xfrm>
              <a:off x="0" y="0"/>
              <a:ext cx="5134176" cy="621063"/>
            </a:xfrm>
            <a:custGeom>
              <a:avLst/>
              <a:gdLst/>
              <a:ahLst/>
              <a:cxnLst/>
              <a:rect l="l" t="t" r="r" b="b"/>
              <a:pathLst>
                <a:path w="5134176" h="621063">
                  <a:moveTo>
                    <a:pt x="0" y="0"/>
                  </a:moveTo>
                  <a:lnTo>
                    <a:pt x="5134176" y="0"/>
                  </a:lnTo>
                  <a:lnTo>
                    <a:pt x="5134176" y="621063"/>
                  </a:lnTo>
                  <a:lnTo>
                    <a:pt x="0" y="621063"/>
                  </a:lnTo>
                  <a:close/>
                </a:path>
              </a:pathLst>
            </a:custGeom>
            <a:solidFill>
              <a:srgbClr val="65C299"/>
            </a:solidFill>
          </p:spPr>
          <p:txBody>
            <a:bodyPr/>
            <a:lstStyle/>
            <a:p>
              <a:endParaRPr lang="en-US"/>
            </a:p>
          </p:txBody>
        </p:sp>
        <p:sp>
          <p:nvSpPr>
            <p:cNvPr id="4" name="TextBox 4"/>
            <p:cNvSpPr txBox="1"/>
            <p:nvPr/>
          </p:nvSpPr>
          <p:spPr>
            <a:xfrm>
              <a:off x="0" y="-38100"/>
              <a:ext cx="5134176" cy="659163"/>
            </a:xfrm>
            <a:prstGeom prst="rect">
              <a:avLst/>
            </a:prstGeom>
          </p:spPr>
          <p:txBody>
            <a:bodyPr lIns="50800" tIns="50800" rIns="50800" bIns="50800" rtlCol="0" anchor="ctr"/>
            <a:lstStyle/>
            <a:p>
              <a:pPr algn="ctr">
                <a:lnSpc>
                  <a:spcPts val="2520"/>
                </a:lnSpc>
              </a:pPr>
              <a:endParaRPr/>
            </a:p>
          </p:txBody>
        </p:sp>
      </p:grpSp>
      <p:grpSp>
        <p:nvGrpSpPr>
          <p:cNvPr id="5" name="Group 5"/>
          <p:cNvGrpSpPr/>
          <p:nvPr/>
        </p:nvGrpSpPr>
        <p:grpSpPr>
          <a:xfrm>
            <a:off x="9564064" y="9795614"/>
            <a:ext cx="11905298" cy="1426353"/>
            <a:chOff x="0" y="0"/>
            <a:chExt cx="3975611" cy="476311"/>
          </a:xfrm>
        </p:grpSpPr>
        <p:sp>
          <p:nvSpPr>
            <p:cNvPr id="6" name="Freeform 6"/>
            <p:cNvSpPr/>
            <p:nvPr/>
          </p:nvSpPr>
          <p:spPr>
            <a:xfrm>
              <a:off x="0" y="0"/>
              <a:ext cx="3975611" cy="476311"/>
            </a:xfrm>
            <a:custGeom>
              <a:avLst/>
              <a:gdLst/>
              <a:ahLst/>
              <a:cxnLst/>
              <a:rect l="l" t="t" r="r" b="b"/>
              <a:pathLst>
                <a:path w="3975611" h="476311">
                  <a:moveTo>
                    <a:pt x="65029" y="0"/>
                  </a:moveTo>
                  <a:lnTo>
                    <a:pt x="3910582" y="0"/>
                  </a:lnTo>
                  <a:cubicBezTo>
                    <a:pt x="3927829" y="0"/>
                    <a:pt x="3944369" y="6851"/>
                    <a:pt x="3956565" y="19047"/>
                  </a:cubicBezTo>
                  <a:cubicBezTo>
                    <a:pt x="3968760" y="31242"/>
                    <a:pt x="3975611" y="47782"/>
                    <a:pt x="3975611" y="65029"/>
                  </a:cubicBezTo>
                  <a:lnTo>
                    <a:pt x="3975611" y="411282"/>
                  </a:lnTo>
                  <a:cubicBezTo>
                    <a:pt x="3975611" y="428529"/>
                    <a:pt x="3968760" y="445069"/>
                    <a:pt x="3956565" y="457265"/>
                  </a:cubicBezTo>
                  <a:cubicBezTo>
                    <a:pt x="3944369" y="469460"/>
                    <a:pt x="3927829" y="476311"/>
                    <a:pt x="3910582" y="476311"/>
                  </a:cubicBezTo>
                  <a:lnTo>
                    <a:pt x="65029" y="476311"/>
                  </a:lnTo>
                  <a:cubicBezTo>
                    <a:pt x="47782" y="476311"/>
                    <a:pt x="31242" y="469460"/>
                    <a:pt x="19047" y="457265"/>
                  </a:cubicBezTo>
                  <a:cubicBezTo>
                    <a:pt x="6851" y="445069"/>
                    <a:pt x="0" y="428529"/>
                    <a:pt x="0" y="411282"/>
                  </a:cubicBezTo>
                  <a:lnTo>
                    <a:pt x="0" y="65029"/>
                  </a:lnTo>
                  <a:cubicBezTo>
                    <a:pt x="0" y="47782"/>
                    <a:pt x="6851" y="31242"/>
                    <a:pt x="19047" y="19047"/>
                  </a:cubicBezTo>
                  <a:cubicBezTo>
                    <a:pt x="31242" y="6851"/>
                    <a:pt x="47782" y="0"/>
                    <a:pt x="65029" y="0"/>
                  </a:cubicBezTo>
                  <a:close/>
                </a:path>
              </a:pathLst>
            </a:custGeom>
            <a:solidFill>
              <a:srgbClr val="066133"/>
            </a:solidFill>
          </p:spPr>
          <p:txBody>
            <a:bodyPr/>
            <a:lstStyle/>
            <a:p>
              <a:endParaRPr lang="en-US"/>
            </a:p>
          </p:txBody>
        </p:sp>
        <p:sp>
          <p:nvSpPr>
            <p:cNvPr id="7" name="TextBox 7"/>
            <p:cNvSpPr txBox="1"/>
            <p:nvPr/>
          </p:nvSpPr>
          <p:spPr>
            <a:xfrm>
              <a:off x="0" y="-38100"/>
              <a:ext cx="3975611" cy="514411"/>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a:off x="615064" y="0"/>
            <a:ext cx="10413881" cy="9643214"/>
          </a:xfrm>
          <a:custGeom>
            <a:avLst/>
            <a:gdLst/>
            <a:ahLst/>
            <a:cxnLst/>
            <a:rect l="l" t="t" r="r" b="b"/>
            <a:pathLst>
              <a:path w="10413881" h="9643214">
                <a:moveTo>
                  <a:pt x="0" y="0"/>
                </a:moveTo>
                <a:lnTo>
                  <a:pt x="10413880" y="0"/>
                </a:lnTo>
                <a:lnTo>
                  <a:pt x="10413880" y="9643214"/>
                </a:lnTo>
                <a:lnTo>
                  <a:pt x="0" y="9643214"/>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9831260" y="-560777"/>
            <a:ext cx="11032213" cy="1426353"/>
            <a:chOff x="0" y="0"/>
            <a:chExt cx="3684056" cy="476311"/>
          </a:xfrm>
        </p:grpSpPr>
        <p:sp>
          <p:nvSpPr>
            <p:cNvPr id="10" name="Freeform 10"/>
            <p:cNvSpPr/>
            <p:nvPr/>
          </p:nvSpPr>
          <p:spPr>
            <a:xfrm>
              <a:off x="0" y="0"/>
              <a:ext cx="3684057" cy="476311"/>
            </a:xfrm>
            <a:custGeom>
              <a:avLst/>
              <a:gdLst/>
              <a:ahLst/>
              <a:cxnLst/>
              <a:rect l="l" t="t" r="r" b="b"/>
              <a:pathLst>
                <a:path w="3684057" h="476311">
                  <a:moveTo>
                    <a:pt x="70176" y="0"/>
                  </a:moveTo>
                  <a:lnTo>
                    <a:pt x="3613881" y="0"/>
                  </a:lnTo>
                  <a:cubicBezTo>
                    <a:pt x="3632493" y="0"/>
                    <a:pt x="3650342" y="7393"/>
                    <a:pt x="3663503" y="20554"/>
                  </a:cubicBezTo>
                  <a:cubicBezTo>
                    <a:pt x="3676663" y="33714"/>
                    <a:pt x="3684057" y="51564"/>
                    <a:pt x="3684057" y="70176"/>
                  </a:cubicBezTo>
                  <a:lnTo>
                    <a:pt x="3684057" y="406136"/>
                  </a:lnTo>
                  <a:cubicBezTo>
                    <a:pt x="3684057" y="424747"/>
                    <a:pt x="3676663" y="442597"/>
                    <a:pt x="3663503" y="455757"/>
                  </a:cubicBezTo>
                  <a:cubicBezTo>
                    <a:pt x="3650342" y="468918"/>
                    <a:pt x="3632493" y="476311"/>
                    <a:pt x="3613881" y="476311"/>
                  </a:cubicBezTo>
                  <a:lnTo>
                    <a:pt x="70176" y="476311"/>
                  </a:lnTo>
                  <a:cubicBezTo>
                    <a:pt x="51564" y="476311"/>
                    <a:pt x="33714" y="468918"/>
                    <a:pt x="20554" y="455757"/>
                  </a:cubicBezTo>
                  <a:cubicBezTo>
                    <a:pt x="7393" y="442597"/>
                    <a:pt x="0" y="424747"/>
                    <a:pt x="0" y="406136"/>
                  </a:cubicBezTo>
                  <a:lnTo>
                    <a:pt x="0" y="70176"/>
                  </a:lnTo>
                  <a:cubicBezTo>
                    <a:pt x="0" y="51564"/>
                    <a:pt x="7393" y="33714"/>
                    <a:pt x="20554" y="20554"/>
                  </a:cubicBezTo>
                  <a:cubicBezTo>
                    <a:pt x="33714" y="7393"/>
                    <a:pt x="51564" y="0"/>
                    <a:pt x="70176" y="0"/>
                  </a:cubicBezTo>
                  <a:close/>
                </a:path>
              </a:pathLst>
            </a:custGeom>
            <a:solidFill>
              <a:srgbClr val="65C299"/>
            </a:solidFill>
          </p:spPr>
          <p:txBody>
            <a:bodyPr/>
            <a:lstStyle/>
            <a:p>
              <a:endParaRPr lang="en-US"/>
            </a:p>
          </p:txBody>
        </p:sp>
        <p:sp>
          <p:nvSpPr>
            <p:cNvPr id="11" name="TextBox 11"/>
            <p:cNvSpPr txBox="1"/>
            <p:nvPr/>
          </p:nvSpPr>
          <p:spPr>
            <a:xfrm>
              <a:off x="0" y="-38100"/>
              <a:ext cx="3684056" cy="514411"/>
            </a:xfrm>
            <a:prstGeom prst="rect">
              <a:avLst/>
            </a:prstGeom>
          </p:spPr>
          <p:txBody>
            <a:bodyPr lIns="50800" tIns="50800" rIns="50800" bIns="50800" rtlCol="0" anchor="ctr"/>
            <a:lstStyle/>
            <a:p>
              <a:pPr algn="ctr">
                <a:lnSpc>
                  <a:spcPts val="2520"/>
                </a:lnSpc>
              </a:pPr>
              <a:endParaRPr/>
            </a:p>
          </p:txBody>
        </p:sp>
      </p:grpSp>
      <p:grpSp>
        <p:nvGrpSpPr>
          <p:cNvPr id="12" name="Group 12"/>
          <p:cNvGrpSpPr/>
          <p:nvPr/>
        </p:nvGrpSpPr>
        <p:grpSpPr>
          <a:xfrm>
            <a:off x="11538857" y="1939990"/>
            <a:ext cx="6100022" cy="6100022"/>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66133"/>
            </a:solidFill>
          </p:spPr>
          <p:txBody>
            <a:bodyPr/>
            <a:lstStyle/>
            <a:p>
              <a:endParaRPr lang="en-US"/>
            </a:p>
          </p:txBody>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3919"/>
                </a:lnSpc>
              </a:pPr>
              <a:r>
                <a:rPr lang="en-US" sz="2799" b="1">
                  <a:solidFill>
                    <a:srgbClr val="FFFFFF"/>
                  </a:solidFill>
                  <a:latin typeface="DM Sans Bold"/>
                  <a:ea typeface="DM Sans Bold"/>
                  <a:cs typeface="DM Sans Bold"/>
                  <a:sym typeface="DM Sans Bold"/>
                </a:rPr>
                <a:t>Email: Info@Housing4AllTN.org</a:t>
              </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a:off x="30142" y="2756930"/>
            <a:ext cx="18288000" cy="7641539"/>
            <a:chOff x="0" y="0"/>
            <a:chExt cx="4816593" cy="2012587"/>
          </a:xfrm>
        </p:grpSpPr>
        <p:sp>
          <p:nvSpPr>
            <p:cNvPr id="3" name="Freeform 3"/>
            <p:cNvSpPr/>
            <p:nvPr/>
          </p:nvSpPr>
          <p:spPr>
            <a:xfrm>
              <a:off x="0" y="0"/>
              <a:ext cx="4816592" cy="2012586"/>
            </a:xfrm>
            <a:custGeom>
              <a:avLst/>
              <a:gdLst/>
              <a:ahLst/>
              <a:cxnLst/>
              <a:rect l="l" t="t" r="r" b="b"/>
              <a:pathLst>
                <a:path w="4816592" h="2012586">
                  <a:moveTo>
                    <a:pt x="0" y="0"/>
                  </a:moveTo>
                  <a:lnTo>
                    <a:pt x="4816592" y="0"/>
                  </a:lnTo>
                  <a:lnTo>
                    <a:pt x="4816592" y="2012586"/>
                  </a:lnTo>
                  <a:lnTo>
                    <a:pt x="0" y="2012586"/>
                  </a:lnTo>
                  <a:close/>
                </a:path>
              </a:pathLst>
            </a:custGeom>
            <a:solidFill>
              <a:srgbClr val="FDFDFD"/>
            </a:solidFill>
          </p:spPr>
          <p:txBody>
            <a:bodyPr/>
            <a:lstStyle/>
            <a:p>
              <a:endParaRPr lang="en-US"/>
            </a:p>
          </p:txBody>
        </p:sp>
        <p:sp>
          <p:nvSpPr>
            <p:cNvPr id="4" name="TextBox 4"/>
            <p:cNvSpPr txBox="1"/>
            <p:nvPr/>
          </p:nvSpPr>
          <p:spPr>
            <a:xfrm>
              <a:off x="0" y="-38100"/>
              <a:ext cx="4816593" cy="2050687"/>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a:off x="5101084" y="2912036"/>
            <a:ext cx="12385378" cy="6842128"/>
          </a:xfrm>
          <a:custGeom>
            <a:avLst/>
            <a:gdLst/>
            <a:ahLst/>
            <a:cxnLst/>
            <a:rect l="l" t="t" r="r" b="b"/>
            <a:pathLst>
              <a:path w="12385378" h="6842128">
                <a:moveTo>
                  <a:pt x="0" y="0"/>
                </a:moveTo>
                <a:lnTo>
                  <a:pt x="12385378" y="0"/>
                </a:lnTo>
                <a:lnTo>
                  <a:pt x="12385378" y="6842129"/>
                </a:lnTo>
                <a:lnTo>
                  <a:pt x="0" y="6842129"/>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07763" y="148877"/>
            <a:ext cx="17932757" cy="2460627"/>
          </a:xfrm>
          <a:prstGeom prst="rect">
            <a:avLst/>
          </a:prstGeom>
        </p:spPr>
        <p:txBody>
          <a:bodyPr lIns="0" tIns="0" rIns="0" bIns="0" rtlCol="0" anchor="t">
            <a:spAutoFit/>
          </a:bodyPr>
          <a:lstStyle/>
          <a:p>
            <a:pPr algn="l">
              <a:lnSpc>
                <a:spcPts val="9799"/>
              </a:lnSpc>
            </a:pPr>
            <a:r>
              <a:rPr lang="en-US" sz="6999" b="1">
                <a:solidFill>
                  <a:srgbClr val="FFFFFF"/>
                </a:solidFill>
                <a:latin typeface="Arimo Bold"/>
                <a:ea typeface="Arimo Bold"/>
                <a:cs typeface="Arimo Bold"/>
                <a:sym typeface="Arimo Bold"/>
              </a:rPr>
              <a:t>Of the 137 of respondents who applied to a new property in the last 24 months...</a:t>
            </a:r>
          </a:p>
        </p:txBody>
      </p:sp>
      <p:sp>
        <p:nvSpPr>
          <p:cNvPr id="7" name="TextBox 7"/>
          <p:cNvSpPr txBox="1"/>
          <p:nvPr/>
        </p:nvSpPr>
        <p:spPr>
          <a:xfrm>
            <a:off x="592840" y="3555316"/>
            <a:ext cx="6935002" cy="1027669"/>
          </a:xfrm>
          <a:prstGeom prst="rect">
            <a:avLst/>
          </a:prstGeom>
        </p:spPr>
        <p:txBody>
          <a:bodyPr lIns="0" tIns="0" rIns="0" bIns="0" rtlCol="0" anchor="t">
            <a:spAutoFit/>
          </a:bodyPr>
          <a:lstStyle/>
          <a:p>
            <a:pPr algn="ctr">
              <a:lnSpc>
                <a:spcPts val="4144"/>
              </a:lnSpc>
            </a:pPr>
            <a:r>
              <a:rPr lang="en-US" sz="2960" b="1">
                <a:solidFill>
                  <a:srgbClr val="5E17EB"/>
                </a:solidFill>
                <a:latin typeface="Canva Sans Bold"/>
                <a:ea typeface="Canva Sans Bold"/>
                <a:cs typeface="Canva Sans Bold"/>
                <a:sym typeface="Canva Sans Bold"/>
              </a:rPr>
              <a:t>11% of respondents have been unable to find housing </a:t>
            </a:r>
          </a:p>
        </p:txBody>
      </p:sp>
      <p:sp>
        <p:nvSpPr>
          <p:cNvPr id="8" name="TextBox 8"/>
          <p:cNvSpPr txBox="1"/>
          <p:nvPr/>
        </p:nvSpPr>
        <p:spPr>
          <a:xfrm>
            <a:off x="207763" y="5519273"/>
            <a:ext cx="4928959" cy="3859024"/>
          </a:xfrm>
          <a:prstGeom prst="rect">
            <a:avLst/>
          </a:prstGeom>
        </p:spPr>
        <p:txBody>
          <a:bodyPr lIns="0" tIns="0" rIns="0" bIns="0" rtlCol="0" anchor="t">
            <a:spAutoFit/>
          </a:bodyPr>
          <a:lstStyle/>
          <a:p>
            <a:pPr algn="l">
              <a:lnSpc>
                <a:spcPts val="5172"/>
              </a:lnSpc>
            </a:pPr>
            <a:r>
              <a:rPr lang="en-US" sz="3694">
                <a:solidFill>
                  <a:srgbClr val="000000"/>
                </a:solidFill>
                <a:latin typeface="Canva Sans"/>
                <a:ea typeface="Canva Sans"/>
                <a:cs typeface="Canva Sans"/>
                <a:sym typeface="Canva Sans"/>
              </a:rPr>
              <a:t>Two biggest barriers are: </a:t>
            </a:r>
          </a:p>
          <a:p>
            <a:pPr marL="797733" lvl="1" indent="-398867" algn="l">
              <a:lnSpc>
                <a:spcPts val="5172"/>
              </a:lnSpc>
              <a:buFont typeface="Arial"/>
              <a:buChar char="•"/>
            </a:pPr>
            <a:r>
              <a:rPr lang="en-US" sz="3694">
                <a:solidFill>
                  <a:srgbClr val="000000"/>
                </a:solidFill>
                <a:latin typeface="Canva Sans"/>
                <a:ea typeface="Canva Sans"/>
                <a:cs typeface="Canva Sans"/>
                <a:sym typeface="Canva Sans"/>
              </a:rPr>
              <a:t>lack of </a:t>
            </a:r>
            <a:r>
              <a:rPr lang="en-US" sz="3694" i="1">
                <a:solidFill>
                  <a:srgbClr val="000000"/>
                </a:solidFill>
                <a:latin typeface="Canva Sans Italics"/>
                <a:ea typeface="Canva Sans Italics"/>
                <a:cs typeface="Canva Sans Italics"/>
                <a:sym typeface="Canva Sans Italics"/>
              </a:rPr>
              <a:t>available</a:t>
            </a:r>
            <a:r>
              <a:rPr lang="en-US" sz="3694">
                <a:solidFill>
                  <a:srgbClr val="000000"/>
                </a:solidFill>
                <a:latin typeface="Canva Sans"/>
                <a:ea typeface="Canva Sans"/>
                <a:cs typeface="Canva Sans"/>
                <a:sym typeface="Canva Sans"/>
              </a:rPr>
              <a:t> rentals </a:t>
            </a:r>
          </a:p>
          <a:p>
            <a:pPr marL="797733" lvl="1" indent="-398867" algn="l">
              <a:lnSpc>
                <a:spcPts val="5172"/>
              </a:lnSpc>
              <a:buFont typeface="Arial"/>
              <a:buChar char="•"/>
            </a:pPr>
            <a:r>
              <a:rPr lang="en-US" sz="3694">
                <a:solidFill>
                  <a:srgbClr val="000000"/>
                </a:solidFill>
                <a:latin typeface="Canva Sans"/>
                <a:ea typeface="Canva Sans"/>
                <a:cs typeface="Canva Sans"/>
                <a:sym typeface="Canva Sans"/>
              </a:rPr>
              <a:t>lack of </a:t>
            </a:r>
            <a:r>
              <a:rPr lang="en-US" sz="3694" i="1">
                <a:solidFill>
                  <a:srgbClr val="000000"/>
                </a:solidFill>
                <a:latin typeface="Canva Sans Italics"/>
                <a:ea typeface="Canva Sans Italics"/>
                <a:cs typeface="Canva Sans Italics"/>
                <a:sym typeface="Canva Sans Italics"/>
              </a:rPr>
              <a:t>affordable</a:t>
            </a:r>
            <a:r>
              <a:rPr lang="en-US" sz="3694">
                <a:solidFill>
                  <a:srgbClr val="000000"/>
                </a:solidFill>
                <a:latin typeface="Canva Sans"/>
                <a:ea typeface="Canva Sans"/>
                <a:cs typeface="Canva Sans"/>
                <a:sym typeface="Canva Sans"/>
              </a:rPr>
              <a:t> rentals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AutoShape 2"/>
          <p:cNvSpPr/>
          <p:nvPr/>
        </p:nvSpPr>
        <p:spPr>
          <a:xfrm rot="5393700">
            <a:off x="-1985162"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 name="AutoShape 3"/>
          <p:cNvSpPr/>
          <p:nvPr/>
        </p:nvSpPr>
        <p:spPr>
          <a:xfrm rot="5393700">
            <a:off x="-1262320"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 name="AutoShape 4"/>
          <p:cNvSpPr/>
          <p:nvPr/>
        </p:nvSpPr>
        <p:spPr>
          <a:xfrm rot="5393700">
            <a:off x="-527237"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 name="AutoShape 5"/>
          <p:cNvSpPr/>
          <p:nvPr/>
        </p:nvSpPr>
        <p:spPr>
          <a:xfrm rot="5393700">
            <a:off x="21099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6" name="AutoShape 6"/>
          <p:cNvSpPr/>
          <p:nvPr/>
        </p:nvSpPr>
        <p:spPr>
          <a:xfrm rot="5393700">
            <a:off x="93384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 name="AutoShape 7"/>
          <p:cNvSpPr/>
          <p:nvPr/>
        </p:nvSpPr>
        <p:spPr>
          <a:xfrm rot="5393700">
            <a:off x="166892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8" name="AutoShape 8"/>
          <p:cNvSpPr/>
          <p:nvPr/>
        </p:nvSpPr>
        <p:spPr>
          <a:xfrm rot="5393700">
            <a:off x="240715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9" name="AutoShape 9"/>
          <p:cNvSpPr/>
          <p:nvPr/>
        </p:nvSpPr>
        <p:spPr>
          <a:xfrm rot="5393700">
            <a:off x="313000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0" name="AutoShape 10"/>
          <p:cNvSpPr/>
          <p:nvPr/>
        </p:nvSpPr>
        <p:spPr>
          <a:xfrm rot="5393700">
            <a:off x="386508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1" name="AutoShape 11"/>
          <p:cNvSpPr/>
          <p:nvPr/>
        </p:nvSpPr>
        <p:spPr>
          <a:xfrm rot="5393700">
            <a:off x="461389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2" name="AutoShape 12"/>
          <p:cNvSpPr/>
          <p:nvPr/>
        </p:nvSpPr>
        <p:spPr>
          <a:xfrm rot="5393700">
            <a:off x="5336734"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3" name="AutoShape 13"/>
          <p:cNvSpPr/>
          <p:nvPr/>
        </p:nvSpPr>
        <p:spPr>
          <a:xfrm rot="5393700">
            <a:off x="607181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14" name="AutoShape 14"/>
          <p:cNvSpPr/>
          <p:nvPr/>
        </p:nvSpPr>
        <p:spPr>
          <a:xfrm rot="3600">
            <a:off x="-4963" y="49410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5" name="AutoShape 15"/>
          <p:cNvSpPr/>
          <p:nvPr/>
        </p:nvSpPr>
        <p:spPr>
          <a:xfrm rot="3600">
            <a:off x="-4963" y="96856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6" name="AutoShape 16"/>
          <p:cNvSpPr/>
          <p:nvPr/>
        </p:nvSpPr>
        <p:spPr>
          <a:xfrm rot="3600">
            <a:off x="-4963" y="145823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7" name="AutoShape 17"/>
          <p:cNvSpPr/>
          <p:nvPr/>
        </p:nvSpPr>
        <p:spPr>
          <a:xfrm rot="3600">
            <a:off x="-4963" y="194791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8" name="AutoShape 18"/>
          <p:cNvSpPr/>
          <p:nvPr/>
        </p:nvSpPr>
        <p:spPr>
          <a:xfrm rot="3600">
            <a:off x="-4963" y="243758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19" name="AutoShape 19"/>
          <p:cNvSpPr/>
          <p:nvPr/>
        </p:nvSpPr>
        <p:spPr>
          <a:xfrm rot="3600">
            <a:off x="-4963" y="292725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0" name="AutoShape 20"/>
          <p:cNvSpPr/>
          <p:nvPr/>
        </p:nvSpPr>
        <p:spPr>
          <a:xfrm rot="3600">
            <a:off x="-4963" y="3416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1" name="AutoShape 21"/>
          <p:cNvSpPr/>
          <p:nvPr/>
        </p:nvSpPr>
        <p:spPr>
          <a:xfrm rot="3600">
            <a:off x="-4963" y="39140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2" name="AutoShape 22"/>
          <p:cNvSpPr/>
          <p:nvPr/>
        </p:nvSpPr>
        <p:spPr>
          <a:xfrm rot="3600">
            <a:off x="-4963" y="439626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3" name="AutoShape 23"/>
          <p:cNvSpPr/>
          <p:nvPr/>
        </p:nvSpPr>
        <p:spPr>
          <a:xfrm rot="3600">
            <a:off x="-4963" y="4878448"/>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24" name="AutoShape 24"/>
          <p:cNvSpPr/>
          <p:nvPr/>
        </p:nvSpPr>
        <p:spPr>
          <a:xfrm rot="5393700">
            <a:off x="-1985162"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5" name="AutoShape 25"/>
          <p:cNvSpPr/>
          <p:nvPr/>
        </p:nvSpPr>
        <p:spPr>
          <a:xfrm rot="5393700">
            <a:off x="-1262320"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6" name="AutoShape 26"/>
          <p:cNvSpPr/>
          <p:nvPr/>
        </p:nvSpPr>
        <p:spPr>
          <a:xfrm rot="5393700">
            <a:off x="-527237"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7" name="AutoShape 27"/>
          <p:cNvSpPr/>
          <p:nvPr/>
        </p:nvSpPr>
        <p:spPr>
          <a:xfrm rot="5393700">
            <a:off x="21099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8" name="AutoShape 28"/>
          <p:cNvSpPr/>
          <p:nvPr/>
        </p:nvSpPr>
        <p:spPr>
          <a:xfrm rot="5393700">
            <a:off x="93384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29" name="AutoShape 29"/>
          <p:cNvSpPr/>
          <p:nvPr/>
        </p:nvSpPr>
        <p:spPr>
          <a:xfrm rot="5393700">
            <a:off x="166892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0" name="AutoShape 30"/>
          <p:cNvSpPr/>
          <p:nvPr/>
        </p:nvSpPr>
        <p:spPr>
          <a:xfrm rot="5393700">
            <a:off x="240715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1" name="AutoShape 31"/>
          <p:cNvSpPr/>
          <p:nvPr/>
        </p:nvSpPr>
        <p:spPr>
          <a:xfrm rot="5393700">
            <a:off x="313000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2" name="AutoShape 32"/>
          <p:cNvSpPr/>
          <p:nvPr/>
        </p:nvSpPr>
        <p:spPr>
          <a:xfrm rot="5393700">
            <a:off x="386508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3" name="AutoShape 33"/>
          <p:cNvSpPr/>
          <p:nvPr/>
        </p:nvSpPr>
        <p:spPr>
          <a:xfrm rot="5393700">
            <a:off x="461389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4" name="AutoShape 34"/>
          <p:cNvSpPr/>
          <p:nvPr/>
        </p:nvSpPr>
        <p:spPr>
          <a:xfrm rot="5393700">
            <a:off x="5336734"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5" name="AutoShape 35"/>
          <p:cNvSpPr/>
          <p:nvPr/>
        </p:nvSpPr>
        <p:spPr>
          <a:xfrm rot="5393700">
            <a:off x="607181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36" name="AutoShape 36"/>
          <p:cNvSpPr/>
          <p:nvPr/>
        </p:nvSpPr>
        <p:spPr>
          <a:xfrm rot="3600">
            <a:off x="-4963" y="538812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7" name="AutoShape 37"/>
          <p:cNvSpPr/>
          <p:nvPr/>
        </p:nvSpPr>
        <p:spPr>
          <a:xfrm rot="3600">
            <a:off x="-4963" y="58625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8" name="AutoShape 38"/>
          <p:cNvSpPr/>
          <p:nvPr/>
        </p:nvSpPr>
        <p:spPr>
          <a:xfrm rot="3600">
            <a:off x="-4963" y="635225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39" name="AutoShape 39"/>
          <p:cNvSpPr/>
          <p:nvPr/>
        </p:nvSpPr>
        <p:spPr>
          <a:xfrm rot="3600">
            <a:off x="-4963" y="6841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0" name="AutoShape 40"/>
          <p:cNvSpPr/>
          <p:nvPr/>
        </p:nvSpPr>
        <p:spPr>
          <a:xfrm rot="3600">
            <a:off x="-4963" y="733159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1" name="AutoShape 41"/>
          <p:cNvSpPr/>
          <p:nvPr/>
        </p:nvSpPr>
        <p:spPr>
          <a:xfrm rot="3600">
            <a:off x="-4963" y="782126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2" name="AutoShape 42"/>
          <p:cNvSpPr/>
          <p:nvPr/>
        </p:nvSpPr>
        <p:spPr>
          <a:xfrm rot="3600">
            <a:off x="-4963" y="831093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3" name="AutoShape 43"/>
          <p:cNvSpPr/>
          <p:nvPr/>
        </p:nvSpPr>
        <p:spPr>
          <a:xfrm rot="3600">
            <a:off x="-4963" y="880809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4" name="AutoShape 44"/>
          <p:cNvSpPr/>
          <p:nvPr/>
        </p:nvSpPr>
        <p:spPr>
          <a:xfrm rot="3600">
            <a:off x="-4963" y="9290275"/>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5" name="AutoShape 45"/>
          <p:cNvSpPr/>
          <p:nvPr/>
        </p:nvSpPr>
        <p:spPr>
          <a:xfrm rot="3600">
            <a:off x="-4963" y="977246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46" name="AutoShape 46"/>
          <p:cNvSpPr/>
          <p:nvPr/>
        </p:nvSpPr>
        <p:spPr>
          <a:xfrm rot="5393700">
            <a:off x="679517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7" name="AutoShape 47"/>
          <p:cNvSpPr/>
          <p:nvPr/>
        </p:nvSpPr>
        <p:spPr>
          <a:xfrm rot="5393700">
            <a:off x="751801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8" name="AutoShape 48"/>
          <p:cNvSpPr/>
          <p:nvPr/>
        </p:nvSpPr>
        <p:spPr>
          <a:xfrm rot="5393700">
            <a:off x="825309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49" name="AutoShape 49"/>
          <p:cNvSpPr/>
          <p:nvPr/>
        </p:nvSpPr>
        <p:spPr>
          <a:xfrm rot="5393700">
            <a:off x="8991333"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0" name="AutoShape 50"/>
          <p:cNvSpPr/>
          <p:nvPr/>
        </p:nvSpPr>
        <p:spPr>
          <a:xfrm rot="5393700">
            <a:off x="971417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1" name="AutoShape 51"/>
          <p:cNvSpPr/>
          <p:nvPr/>
        </p:nvSpPr>
        <p:spPr>
          <a:xfrm rot="5393700">
            <a:off x="10449258"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2" name="AutoShape 52"/>
          <p:cNvSpPr/>
          <p:nvPr/>
        </p:nvSpPr>
        <p:spPr>
          <a:xfrm rot="5393700">
            <a:off x="11187494"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3" name="AutoShape 53"/>
          <p:cNvSpPr/>
          <p:nvPr/>
        </p:nvSpPr>
        <p:spPr>
          <a:xfrm rot="5393700">
            <a:off x="1191033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4" name="AutoShape 54"/>
          <p:cNvSpPr/>
          <p:nvPr/>
        </p:nvSpPr>
        <p:spPr>
          <a:xfrm rot="5393700">
            <a:off x="12645419"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5" name="AutoShape 55"/>
          <p:cNvSpPr/>
          <p:nvPr/>
        </p:nvSpPr>
        <p:spPr>
          <a:xfrm rot="5393700">
            <a:off x="13394236"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6" name="AutoShape 56"/>
          <p:cNvSpPr/>
          <p:nvPr/>
        </p:nvSpPr>
        <p:spPr>
          <a:xfrm rot="5393700">
            <a:off x="14117079"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7" name="AutoShape 57"/>
          <p:cNvSpPr/>
          <p:nvPr/>
        </p:nvSpPr>
        <p:spPr>
          <a:xfrm rot="5393700">
            <a:off x="14852161" y="2685669"/>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58" name="AutoShape 58"/>
          <p:cNvSpPr/>
          <p:nvPr/>
        </p:nvSpPr>
        <p:spPr>
          <a:xfrm rot="3600">
            <a:off x="8775373" y="49410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59" name="AutoShape 59"/>
          <p:cNvSpPr/>
          <p:nvPr/>
        </p:nvSpPr>
        <p:spPr>
          <a:xfrm rot="3600">
            <a:off x="8775373" y="96856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0" name="AutoShape 60"/>
          <p:cNvSpPr/>
          <p:nvPr/>
        </p:nvSpPr>
        <p:spPr>
          <a:xfrm rot="3600">
            <a:off x="8775373" y="1458239"/>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1" name="AutoShape 61"/>
          <p:cNvSpPr/>
          <p:nvPr/>
        </p:nvSpPr>
        <p:spPr>
          <a:xfrm rot="3600">
            <a:off x="8775373" y="194791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2" name="AutoShape 62"/>
          <p:cNvSpPr/>
          <p:nvPr/>
        </p:nvSpPr>
        <p:spPr>
          <a:xfrm rot="3600">
            <a:off x="8775373" y="243758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3" name="AutoShape 63"/>
          <p:cNvSpPr/>
          <p:nvPr/>
        </p:nvSpPr>
        <p:spPr>
          <a:xfrm rot="3600">
            <a:off x="8775373" y="292725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4" name="AutoShape 64"/>
          <p:cNvSpPr/>
          <p:nvPr/>
        </p:nvSpPr>
        <p:spPr>
          <a:xfrm rot="3600">
            <a:off x="8775373" y="3416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5" name="AutoShape 65"/>
          <p:cNvSpPr/>
          <p:nvPr/>
        </p:nvSpPr>
        <p:spPr>
          <a:xfrm rot="3600">
            <a:off x="8775373" y="39140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6" name="AutoShape 66"/>
          <p:cNvSpPr/>
          <p:nvPr/>
        </p:nvSpPr>
        <p:spPr>
          <a:xfrm rot="3600">
            <a:off x="8775373" y="439626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7" name="AutoShape 67"/>
          <p:cNvSpPr/>
          <p:nvPr/>
        </p:nvSpPr>
        <p:spPr>
          <a:xfrm rot="3600">
            <a:off x="8775373" y="4878448"/>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68" name="AutoShape 68"/>
          <p:cNvSpPr/>
          <p:nvPr/>
        </p:nvSpPr>
        <p:spPr>
          <a:xfrm rot="5393700">
            <a:off x="679517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69" name="AutoShape 69"/>
          <p:cNvSpPr/>
          <p:nvPr/>
        </p:nvSpPr>
        <p:spPr>
          <a:xfrm rot="5393700">
            <a:off x="751801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0" name="AutoShape 70"/>
          <p:cNvSpPr/>
          <p:nvPr/>
        </p:nvSpPr>
        <p:spPr>
          <a:xfrm rot="5393700">
            <a:off x="825309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1" name="AutoShape 71"/>
          <p:cNvSpPr/>
          <p:nvPr/>
        </p:nvSpPr>
        <p:spPr>
          <a:xfrm rot="5393700">
            <a:off x="8991333"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2" name="AutoShape 72"/>
          <p:cNvSpPr/>
          <p:nvPr/>
        </p:nvSpPr>
        <p:spPr>
          <a:xfrm rot="5393700">
            <a:off x="971417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3" name="AutoShape 73"/>
          <p:cNvSpPr/>
          <p:nvPr/>
        </p:nvSpPr>
        <p:spPr>
          <a:xfrm rot="5393700">
            <a:off x="10449258"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4" name="AutoShape 74"/>
          <p:cNvSpPr/>
          <p:nvPr/>
        </p:nvSpPr>
        <p:spPr>
          <a:xfrm rot="5393700">
            <a:off x="11187494"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5" name="AutoShape 75"/>
          <p:cNvSpPr/>
          <p:nvPr/>
        </p:nvSpPr>
        <p:spPr>
          <a:xfrm rot="5393700">
            <a:off x="1191033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6" name="AutoShape 76"/>
          <p:cNvSpPr/>
          <p:nvPr/>
        </p:nvSpPr>
        <p:spPr>
          <a:xfrm rot="5393700">
            <a:off x="12645419"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7" name="AutoShape 77"/>
          <p:cNvSpPr/>
          <p:nvPr/>
        </p:nvSpPr>
        <p:spPr>
          <a:xfrm rot="5393700">
            <a:off x="13394236"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8" name="AutoShape 78"/>
          <p:cNvSpPr/>
          <p:nvPr/>
        </p:nvSpPr>
        <p:spPr>
          <a:xfrm rot="5393700">
            <a:off x="14117079"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79" name="AutoShape 79"/>
          <p:cNvSpPr/>
          <p:nvPr/>
        </p:nvSpPr>
        <p:spPr>
          <a:xfrm rot="5393700">
            <a:off x="14852161" y="7579681"/>
            <a:ext cx="5416048" cy="0"/>
          </a:xfrm>
          <a:prstGeom prst="line">
            <a:avLst/>
          </a:prstGeom>
          <a:ln w="9525" cap="rnd">
            <a:solidFill>
              <a:srgbClr val="CDC7B9"/>
            </a:solidFill>
            <a:prstDash val="solid"/>
            <a:headEnd type="none" w="sm" len="sm"/>
            <a:tailEnd type="none" w="sm" len="sm"/>
          </a:ln>
        </p:spPr>
        <p:txBody>
          <a:bodyPr/>
          <a:lstStyle/>
          <a:p>
            <a:endParaRPr lang="en-US"/>
          </a:p>
        </p:txBody>
      </p:sp>
      <p:sp>
        <p:nvSpPr>
          <p:cNvPr id="80" name="AutoShape 80"/>
          <p:cNvSpPr/>
          <p:nvPr/>
        </p:nvSpPr>
        <p:spPr>
          <a:xfrm rot="3600">
            <a:off x="8775373" y="538812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1" name="AutoShape 81"/>
          <p:cNvSpPr/>
          <p:nvPr/>
        </p:nvSpPr>
        <p:spPr>
          <a:xfrm rot="3600">
            <a:off x="8775373" y="586258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2" name="AutoShape 82"/>
          <p:cNvSpPr/>
          <p:nvPr/>
        </p:nvSpPr>
        <p:spPr>
          <a:xfrm rot="3600">
            <a:off x="8775373" y="635225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3" name="AutoShape 83"/>
          <p:cNvSpPr/>
          <p:nvPr/>
        </p:nvSpPr>
        <p:spPr>
          <a:xfrm rot="3600">
            <a:off x="8775373" y="6841922"/>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4" name="AutoShape 84"/>
          <p:cNvSpPr/>
          <p:nvPr/>
        </p:nvSpPr>
        <p:spPr>
          <a:xfrm rot="3600">
            <a:off x="8775373" y="733159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5" name="AutoShape 85"/>
          <p:cNvSpPr/>
          <p:nvPr/>
        </p:nvSpPr>
        <p:spPr>
          <a:xfrm rot="3600">
            <a:off x="8775373" y="7821263"/>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6" name="AutoShape 86"/>
          <p:cNvSpPr/>
          <p:nvPr/>
        </p:nvSpPr>
        <p:spPr>
          <a:xfrm rot="3600">
            <a:off x="8775373" y="8310934"/>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7" name="AutoShape 87"/>
          <p:cNvSpPr/>
          <p:nvPr/>
        </p:nvSpPr>
        <p:spPr>
          <a:xfrm rot="3600">
            <a:off x="8775373" y="8808091"/>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8" name="AutoShape 88"/>
          <p:cNvSpPr/>
          <p:nvPr/>
        </p:nvSpPr>
        <p:spPr>
          <a:xfrm rot="3600">
            <a:off x="8775373" y="9290275"/>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89" name="AutoShape 89"/>
          <p:cNvSpPr/>
          <p:nvPr/>
        </p:nvSpPr>
        <p:spPr>
          <a:xfrm rot="3600">
            <a:off x="8775373" y="9772460"/>
            <a:ext cx="9516999" cy="0"/>
          </a:xfrm>
          <a:prstGeom prst="line">
            <a:avLst/>
          </a:prstGeom>
          <a:ln w="9525" cap="rnd">
            <a:solidFill>
              <a:srgbClr val="CDC7B9"/>
            </a:solidFill>
            <a:prstDash val="solid"/>
            <a:headEnd type="none" w="sm" len="sm"/>
            <a:tailEnd type="none" w="sm" len="sm"/>
          </a:ln>
        </p:spPr>
        <p:txBody>
          <a:bodyPr/>
          <a:lstStyle/>
          <a:p>
            <a:endParaRPr lang="en-US"/>
          </a:p>
        </p:txBody>
      </p:sp>
      <p:sp>
        <p:nvSpPr>
          <p:cNvPr id="90" name="Freeform 90"/>
          <p:cNvSpPr/>
          <p:nvPr/>
        </p:nvSpPr>
        <p:spPr>
          <a:xfrm>
            <a:off x="-127006" y="-127006"/>
            <a:ext cx="18541994" cy="2167661"/>
          </a:xfrm>
          <a:custGeom>
            <a:avLst/>
            <a:gdLst/>
            <a:ahLst/>
            <a:cxnLst/>
            <a:rect l="l" t="t" r="r" b="b"/>
            <a:pathLst>
              <a:path w="18541994" h="2167661">
                <a:moveTo>
                  <a:pt x="0" y="0"/>
                </a:moveTo>
                <a:lnTo>
                  <a:pt x="18541993" y="0"/>
                </a:lnTo>
                <a:lnTo>
                  <a:pt x="18541993" y="2167661"/>
                </a:lnTo>
                <a:lnTo>
                  <a:pt x="0" y="21676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1" name="TextBox 91"/>
          <p:cNvSpPr txBox="1"/>
          <p:nvPr/>
        </p:nvSpPr>
        <p:spPr>
          <a:xfrm>
            <a:off x="717899" y="475280"/>
            <a:ext cx="16480976" cy="895350"/>
          </a:xfrm>
          <a:prstGeom prst="rect">
            <a:avLst/>
          </a:prstGeom>
        </p:spPr>
        <p:txBody>
          <a:bodyPr lIns="0" tIns="0" rIns="0" bIns="0" rtlCol="0" anchor="t">
            <a:spAutoFit/>
          </a:bodyPr>
          <a:lstStyle/>
          <a:p>
            <a:pPr algn="l">
              <a:lnSpc>
                <a:spcPts val="6839"/>
              </a:lnSpc>
            </a:pPr>
            <a:r>
              <a:rPr lang="en-US" sz="5699" b="1">
                <a:solidFill>
                  <a:srgbClr val="FFFFFF"/>
                </a:solidFill>
                <a:latin typeface="Arimo Bold"/>
                <a:ea typeface="Arimo Bold"/>
                <a:cs typeface="Arimo Bold"/>
                <a:sym typeface="Arimo Bold"/>
              </a:rPr>
              <a:t>What would make renting better in Tennessee?</a:t>
            </a:r>
          </a:p>
        </p:txBody>
      </p:sp>
      <p:sp>
        <p:nvSpPr>
          <p:cNvPr id="92" name="Freeform 92"/>
          <p:cNvSpPr/>
          <p:nvPr/>
        </p:nvSpPr>
        <p:spPr>
          <a:xfrm>
            <a:off x="9926641" y="5109975"/>
            <a:ext cx="4933087" cy="1623434"/>
          </a:xfrm>
          <a:custGeom>
            <a:avLst/>
            <a:gdLst/>
            <a:ahLst/>
            <a:cxnLst/>
            <a:rect l="l" t="t" r="r" b="b"/>
            <a:pathLst>
              <a:path w="4933087" h="1623434">
                <a:moveTo>
                  <a:pt x="0" y="0"/>
                </a:moveTo>
                <a:lnTo>
                  <a:pt x="4933087" y="0"/>
                </a:lnTo>
                <a:lnTo>
                  <a:pt x="4933087" y="1623434"/>
                </a:lnTo>
                <a:lnTo>
                  <a:pt x="0" y="16234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3" name="Freeform 93"/>
          <p:cNvSpPr/>
          <p:nvPr/>
        </p:nvSpPr>
        <p:spPr>
          <a:xfrm flipH="1" flipV="1">
            <a:off x="4143482" y="5109975"/>
            <a:ext cx="4933087" cy="1623434"/>
          </a:xfrm>
          <a:custGeom>
            <a:avLst/>
            <a:gdLst/>
            <a:ahLst/>
            <a:cxnLst/>
            <a:rect l="l" t="t" r="r" b="b"/>
            <a:pathLst>
              <a:path w="4933087" h="1623434">
                <a:moveTo>
                  <a:pt x="4933087" y="1623434"/>
                </a:moveTo>
                <a:lnTo>
                  <a:pt x="0" y="1623434"/>
                </a:lnTo>
                <a:lnTo>
                  <a:pt x="0" y="0"/>
                </a:lnTo>
                <a:lnTo>
                  <a:pt x="4933087" y="0"/>
                </a:lnTo>
                <a:lnTo>
                  <a:pt x="4933087" y="1623434"/>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4" name="Group 94"/>
          <p:cNvGrpSpPr/>
          <p:nvPr/>
        </p:nvGrpSpPr>
        <p:grpSpPr>
          <a:xfrm>
            <a:off x="1181100" y="2574009"/>
            <a:ext cx="4953000" cy="2857500"/>
            <a:chOff x="0" y="0"/>
            <a:chExt cx="1231401" cy="710424"/>
          </a:xfrm>
        </p:grpSpPr>
        <p:sp>
          <p:nvSpPr>
            <p:cNvPr id="95" name="Freeform 95"/>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373737"/>
            </a:solidFill>
            <a:ln cap="sq">
              <a:noFill/>
              <a:prstDash val="solid"/>
              <a:miter/>
            </a:ln>
          </p:spPr>
          <p:txBody>
            <a:bodyPr/>
            <a:lstStyle/>
            <a:p>
              <a:endParaRPr lang="en-US"/>
            </a:p>
          </p:txBody>
        </p:sp>
        <p:sp>
          <p:nvSpPr>
            <p:cNvPr id="96" name="TextBox 96"/>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grpSp>
        <p:nvGrpSpPr>
          <p:cNvPr id="97" name="Group 97"/>
          <p:cNvGrpSpPr/>
          <p:nvPr/>
        </p:nvGrpSpPr>
        <p:grpSpPr>
          <a:xfrm>
            <a:off x="1181100" y="6553200"/>
            <a:ext cx="4953000" cy="2857500"/>
            <a:chOff x="0" y="0"/>
            <a:chExt cx="1231401" cy="710424"/>
          </a:xfrm>
        </p:grpSpPr>
        <p:sp>
          <p:nvSpPr>
            <p:cNvPr id="98" name="Freeform 98"/>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373737"/>
            </a:solidFill>
            <a:ln cap="sq">
              <a:noFill/>
              <a:prstDash val="solid"/>
              <a:miter/>
            </a:ln>
          </p:spPr>
          <p:txBody>
            <a:bodyPr/>
            <a:lstStyle/>
            <a:p>
              <a:endParaRPr lang="en-US"/>
            </a:p>
          </p:txBody>
        </p:sp>
        <p:sp>
          <p:nvSpPr>
            <p:cNvPr id="99" name="TextBox 99"/>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grpSp>
        <p:nvGrpSpPr>
          <p:cNvPr id="100" name="Group 100"/>
          <p:cNvGrpSpPr/>
          <p:nvPr/>
        </p:nvGrpSpPr>
        <p:grpSpPr>
          <a:xfrm>
            <a:off x="12434480" y="2574009"/>
            <a:ext cx="4953000" cy="2857500"/>
            <a:chOff x="0" y="0"/>
            <a:chExt cx="1231401" cy="710424"/>
          </a:xfrm>
        </p:grpSpPr>
        <p:sp>
          <p:nvSpPr>
            <p:cNvPr id="101" name="Freeform 101"/>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373737"/>
            </a:solidFill>
            <a:ln cap="sq">
              <a:noFill/>
              <a:prstDash val="solid"/>
              <a:miter/>
            </a:ln>
          </p:spPr>
          <p:txBody>
            <a:bodyPr/>
            <a:lstStyle/>
            <a:p>
              <a:endParaRPr lang="en-US"/>
            </a:p>
          </p:txBody>
        </p:sp>
        <p:sp>
          <p:nvSpPr>
            <p:cNvPr id="102" name="TextBox 102"/>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grpSp>
        <p:nvGrpSpPr>
          <p:cNvPr id="103" name="Group 103"/>
          <p:cNvGrpSpPr/>
          <p:nvPr/>
        </p:nvGrpSpPr>
        <p:grpSpPr>
          <a:xfrm>
            <a:off x="12434480" y="6553200"/>
            <a:ext cx="4953000" cy="2857500"/>
            <a:chOff x="0" y="0"/>
            <a:chExt cx="1231401" cy="710424"/>
          </a:xfrm>
        </p:grpSpPr>
        <p:sp>
          <p:nvSpPr>
            <p:cNvPr id="104" name="Freeform 104"/>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373737"/>
            </a:solidFill>
            <a:ln cap="sq">
              <a:noFill/>
              <a:prstDash val="solid"/>
              <a:miter/>
            </a:ln>
          </p:spPr>
          <p:txBody>
            <a:bodyPr/>
            <a:lstStyle/>
            <a:p>
              <a:endParaRPr lang="en-US"/>
            </a:p>
          </p:txBody>
        </p:sp>
        <p:sp>
          <p:nvSpPr>
            <p:cNvPr id="105" name="TextBox 105"/>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sp>
        <p:nvSpPr>
          <p:cNvPr id="106" name="Freeform 106"/>
          <p:cNvSpPr/>
          <p:nvPr/>
        </p:nvSpPr>
        <p:spPr>
          <a:xfrm>
            <a:off x="6778524" y="7322538"/>
            <a:ext cx="4933087" cy="1623434"/>
          </a:xfrm>
          <a:custGeom>
            <a:avLst/>
            <a:gdLst/>
            <a:ahLst/>
            <a:cxnLst/>
            <a:rect l="l" t="t" r="r" b="b"/>
            <a:pathLst>
              <a:path w="4933087" h="1623434">
                <a:moveTo>
                  <a:pt x="0" y="0"/>
                </a:moveTo>
                <a:lnTo>
                  <a:pt x="4933087" y="0"/>
                </a:lnTo>
                <a:lnTo>
                  <a:pt x="4933087" y="1623435"/>
                </a:lnTo>
                <a:lnTo>
                  <a:pt x="0" y="16234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7" name="Group 107"/>
          <p:cNvGrpSpPr/>
          <p:nvPr/>
        </p:nvGrpSpPr>
        <p:grpSpPr>
          <a:xfrm>
            <a:off x="6930924" y="4758409"/>
            <a:ext cx="4953000" cy="2857500"/>
            <a:chOff x="0" y="0"/>
            <a:chExt cx="1231401" cy="710424"/>
          </a:xfrm>
        </p:grpSpPr>
        <p:sp>
          <p:nvSpPr>
            <p:cNvPr id="108" name="Freeform 108"/>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373737"/>
            </a:solidFill>
            <a:ln cap="sq">
              <a:noFill/>
              <a:prstDash val="solid"/>
              <a:miter/>
            </a:ln>
          </p:spPr>
          <p:txBody>
            <a:bodyPr/>
            <a:lstStyle/>
            <a:p>
              <a:endParaRPr lang="en-US"/>
            </a:p>
          </p:txBody>
        </p:sp>
        <p:sp>
          <p:nvSpPr>
            <p:cNvPr id="109" name="TextBox 109"/>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grpSp>
        <p:nvGrpSpPr>
          <p:cNvPr id="110" name="Group 110"/>
          <p:cNvGrpSpPr/>
          <p:nvPr/>
        </p:nvGrpSpPr>
        <p:grpSpPr>
          <a:xfrm>
            <a:off x="1028700" y="2437360"/>
            <a:ext cx="4953000" cy="2857500"/>
            <a:chOff x="0" y="0"/>
            <a:chExt cx="1231401" cy="710424"/>
          </a:xfrm>
        </p:grpSpPr>
        <p:sp>
          <p:nvSpPr>
            <p:cNvPr id="111" name="Freeform 111"/>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F68D55"/>
            </a:solidFill>
            <a:ln cap="sq">
              <a:noFill/>
              <a:prstDash val="solid"/>
              <a:miter/>
            </a:ln>
          </p:spPr>
          <p:txBody>
            <a:bodyPr/>
            <a:lstStyle/>
            <a:p>
              <a:endParaRPr lang="en-US"/>
            </a:p>
          </p:txBody>
        </p:sp>
        <p:sp>
          <p:nvSpPr>
            <p:cNvPr id="112" name="TextBox 112"/>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grpSp>
        <p:nvGrpSpPr>
          <p:cNvPr id="113" name="Group 113"/>
          <p:cNvGrpSpPr/>
          <p:nvPr/>
        </p:nvGrpSpPr>
        <p:grpSpPr>
          <a:xfrm>
            <a:off x="1028700" y="6400800"/>
            <a:ext cx="4953000" cy="2857500"/>
            <a:chOff x="0" y="0"/>
            <a:chExt cx="1231401" cy="710424"/>
          </a:xfrm>
        </p:grpSpPr>
        <p:sp>
          <p:nvSpPr>
            <p:cNvPr id="114" name="Freeform 114"/>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FF8A34"/>
            </a:solidFill>
            <a:ln cap="sq">
              <a:noFill/>
              <a:prstDash val="solid"/>
              <a:miter/>
            </a:ln>
          </p:spPr>
          <p:txBody>
            <a:bodyPr/>
            <a:lstStyle/>
            <a:p>
              <a:endParaRPr lang="en-US"/>
            </a:p>
          </p:txBody>
        </p:sp>
        <p:sp>
          <p:nvSpPr>
            <p:cNvPr id="115" name="TextBox 115"/>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grpSp>
        <p:nvGrpSpPr>
          <p:cNvPr id="116" name="Group 116"/>
          <p:cNvGrpSpPr/>
          <p:nvPr/>
        </p:nvGrpSpPr>
        <p:grpSpPr>
          <a:xfrm>
            <a:off x="12282080" y="2421609"/>
            <a:ext cx="4953000" cy="2857500"/>
            <a:chOff x="0" y="0"/>
            <a:chExt cx="1231401" cy="710424"/>
          </a:xfrm>
        </p:grpSpPr>
        <p:sp>
          <p:nvSpPr>
            <p:cNvPr id="117" name="Freeform 117"/>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F68D55"/>
            </a:solidFill>
            <a:ln cap="sq">
              <a:noFill/>
              <a:prstDash val="solid"/>
              <a:miter/>
            </a:ln>
          </p:spPr>
          <p:txBody>
            <a:bodyPr/>
            <a:lstStyle/>
            <a:p>
              <a:endParaRPr lang="en-US"/>
            </a:p>
          </p:txBody>
        </p:sp>
        <p:sp>
          <p:nvSpPr>
            <p:cNvPr id="118" name="TextBox 118"/>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grpSp>
        <p:nvGrpSpPr>
          <p:cNvPr id="119" name="Group 119"/>
          <p:cNvGrpSpPr/>
          <p:nvPr/>
        </p:nvGrpSpPr>
        <p:grpSpPr>
          <a:xfrm>
            <a:off x="12282080" y="6400800"/>
            <a:ext cx="4953000" cy="2857500"/>
            <a:chOff x="0" y="0"/>
            <a:chExt cx="1231401" cy="710424"/>
          </a:xfrm>
        </p:grpSpPr>
        <p:sp>
          <p:nvSpPr>
            <p:cNvPr id="120" name="Freeform 120"/>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F68D55"/>
            </a:solidFill>
            <a:ln cap="sq">
              <a:noFill/>
              <a:prstDash val="solid"/>
              <a:miter/>
            </a:ln>
          </p:spPr>
          <p:txBody>
            <a:bodyPr/>
            <a:lstStyle/>
            <a:p>
              <a:endParaRPr lang="en-US"/>
            </a:p>
          </p:txBody>
        </p:sp>
        <p:sp>
          <p:nvSpPr>
            <p:cNvPr id="121" name="TextBox 121"/>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sp>
        <p:nvSpPr>
          <p:cNvPr id="122" name="Freeform 122"/>
          <p:cNvSpPr/>
          <p:nvPr/>
        </p:nvSpPr>
        <p:spPr>
          <a:xfrm flipV="1">
            <a:off x="6798437" y="3123545"/>
            <a:ext cx="4933087" cy="1623434"/>
          </a:xfrm>
          <a:custGeom>
            <a:avLst/>
            <a:gdLst/>
            <a:ahLst/>
            <a:cxnLst/>
            <a:rect l="l" t="t" r="r" b="b"/>
            <a:pathLst>
              <a:path w="4933087" h="1623434">
                <a:moveTo>
                  <a:pt x="0" y="1623434"/>
                </a:moveTo>
                <a:lnTo>
                  <a:pt x="4933087" y="1623434"/>
                </a:lnTo>
                <a:lnTo>
                  <a:pt x="4933087" y="0"/>
                </a:lnTo>
                <a:lnTo>
                  <a:pt x="0" y="0"/>
                </a:lnTo>
                <a:lnTo>
                  <a:pt x="0" y="1623434"/>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23" name="Group 123"/>
          <p:cNvGrpSpPr/>
          <p:nvPr/>
        </p:nvGrpSpPr>
        <p:grpSpPr>
          <a:xfrm>
            <a:off x="6778524" y="4606009"/>
            <a:ext cx="4953000" cy="2857500"/>
            <a:chOff x="0" y="0"/>
            <a:chExt cx="1231401" cy="710424"/>
          </a:xfrm>
        </p:grpSpPr>
        <p:sp>
          <p:nvSpPr>
            <p:cNvPr id="124" name="Freeform 124"/>
            <p:cNvSpPr/>
            <p:nvPr/>
          </p:nvSpPr>
          <p:spPr>
            <a:xfrm>
              <a:off x="0" y="0"/>
              <a:ext cx="1231401" cy="710424"/>
            </a:xfrm>
            <a:custGeom>
              <a:avLst/>
              <a:gdLst/>
              <a:ahLst/>
              <a:cxnLst/>
              <a:rect l="l" t="t" r="r" b="b"/>
              <a:pathLst>
                <a:path w="1231401" h="710424">
                  <a:moveTo>
                    <a:pt x="23446" y="0"/>
                  </a:moveTo>
                  <a:lnTo>
                    <a:pt x="1207955" y="0"/>
                  </a:lnTo>
                  <a:cubicBezTo>
                    <a:pt x="1220904" y="0"/>
                    <a:pt x="1231401" y="10497"/>
                    <a:pt x="1231401" y="23446"/>
                  </a:cubicBezTo>
                  <a:lnTo>
                    <a:pt x="1231401" y="686978"/>
                  </a:lnTo>
                  <a:cubicBezTo>
                    <a:pt x="1231401" y="699927"/>
                    <a:pt x="1220904" y="710424"/>
                    <a:pt x="1207955" y="710424"/>
                  </a:cubicBezTo>
                  <a:lnTo>
                    <a:pt x="23446" y="710424"/>
                  </a:lnTo>
                  <a:cubicBezTo>
                    <a:pt x="10497" y="710424"/>
                    <a:pt x="0" y="699927"/>
                    <a:pt x="0" y="686978"/>
                  </a:cubicBezTo>
                  <a:lnTo>
                    <a:pt x="0" y="23446"/>
                  </a:lnTo>
                  <a:cubicBezTo>
                    <a:pt x="0" y="10497"/>
                    <a:pt x="10497" y="0"/>
                    <a:pt x="23446" y="0"/>
                  </a:cubicBezTo>
                  <a:close/>
                </a:path>
              </a:pathLst>
            </a:custGeom>
            <a:solidFill>
              <a:srgbClr val="F68D55"/>
            </a:solidFill>
            <a:ln cap="sq">
              <a:noFill/>
              <a:prstDash val="solid"/>
              <a:miter/>
            </a:ln>
          </p:spPr>
          <p:txBody>
            <a:bodyPr/>
            <a:lstStyle/>
            <a:p>
              <a:endParaRPr lang="en-US"/>
            </a:p>
          </p:txBody>
        </p:sp>
        <p:sp>
          <p:nvSpPr>
            <p:cNvPr id="125" name="TextBox 125"/>
            <p:cNvSpPr txBox="1"/>
            <p:nvPr/>
          </p:nvSpPr>
          <p:spPr>
            <a:xfrm>
              <a:off x="0" y="-38100"/>
              <a:ext cx="1231401" cy="748524"/>
            </a:xfrm>
            <a:prstGeom prst="rect">
              <a:avLst/>
            </a:prstGeom>
          </p:spPr>
          <p:txBody>
            <a:bodyPr lIns="50800" tIns="50800" rIns="50800" bIns="50800" rtlCol="0" anchor="ctr"/>
            <a:lstStyle/>
            <a:p>
              <a:pPr algn="ctr">
                <a:lnSpc>
                  <a:spcPts val="2659"/>
                </a:lnSpc>
                <a:spcBef>
                  <a:spcPct val="0"/>
                </a:spcBef>
              </a:pPr>
              <a:endParaRPr/>
            </a:p>
          </p:txBody>
        </p:sp>
      </p:grpSp>
      <p:sp>
        <p:nvSpPr>
          <p:cNvPr id="126" name="TextBox 126"/>
          <p:cNvSpPr txBox="1"/>
          <p:nvPr/>
        </p:nvSpPr>
        <p:spPr>
          <a:xfrm>
            <a:off x="1288741" y="2867790"/>
            <a:ext cx="4550741" cy="2204085"/>
          </a:xfrm>
          <a:prstGeom prst="rect">
            <a:avLst/>
          </a:prstGeom>
        </p:spPr>
        <p:txBody>
          <a:bodyPr lIns="0" tIns="0" rIns="0" bIns="0" rtlCol="0" anchor="t">
            <a:spAutoFit/>
          </a:bodyPr>
          <a:lstStyle/>
          <a:p>
            <a:pPr algn="ctr">
              <a:lnSpc>
                <a:spcPts val="4079"/>
              </a:lnSpc>
            </a:pPr>
            <a:r>
              <a:rPr lang="en-US" sz="6799" spc="-625">
                <a:solidFill>
                  <a:srgbClr val="000000"/>
                </a:solidFill>
                <a:latin typeface="Better Together Spaced"/>
                <a:ea typeface="Better Together Spaced"/>
                <a:cs typeface="Better Together Spaced"/>
                <a:sym typeface="Better Together Spaced"/>
              </a:rPr>
              <a:t>“We need more affordable rent cost, application fees, move in costs</a:t>
            </a:r>
          </a:p>
        </p:txBody>
      </p:sp>
      <p:sp>
        <p:nvSpPr>
          <p:cNvPr id="127" name="TextBox 127"/>
          <p:cNvSpPr txBox="1"/>
          <p:nvPr/>
        </p:nvSpPr>
        <p:spPr>
          <a:xfrm>
            <a:off x="1257585" y="6924675"/>
            <a:ext cx="4370690" cy="2204085"/>
          </a:xfrm>
          <a:prstGeom prst="rect">
            <a:avLst/>
          </a:prstGeom>
        </p:spPr>
        <p:txBody>
          <a:bodyPr lIns="0" tIns="0" rIns="0" bIns="0" rtlCol="0" anchor="t">
            <a:spAutoFit/>
          </a:bodyPr>
          <a:lstStyle/>
          <a:p>
            <a:pPr algn="ctr">
              <a:lnSpc>
                <a:spcPts val="4079"/>
              </a:lnSpc>
            </a:pPr>
            <a:r>
              <a:rPr lang="en-US" sz="6799" spc="-625">
                <a:solidFill>
                  <a:srgbClr val="000000"/>
                </a:solidFill>
                <a:latin typeface="Better Together Spaced"/>
                <a:ea typeface="Better Together Spaced"/>
                <a:cs typeface="Better Together Spaced"/>
                <a:sym typeface="Better Together Spaced"/>
              </a:rPr>
              <a:t>“Have big conglomerates get out owning housing and rental units.”</a:t>
            </a:r>
          </a:p>
        </p:txBody>
      </p:sp>
      <p:sp>
        <p:nvSpPr>
          <p:cNvPr id="128" name="TextBox 128"/>
          <p:cNvSpPr txBox="1"/>
          <p:nvPr/>
        </p:nvSpPr>
        <p:spPr>
          <a:xfrm>
            <a:off x="12616470" y="7088684"/>
            <a:ext cx="4730791" cy="1689735"/>
          </a:xfrm>
          <a:prstGeom prst="rect">
            <a:avLst/>
          </a:prstGeom>
        </p:spPr>
        <p:txBody>
          <a:bodyPr lIns="0" tIns="0" rIns="0" bIns="0" rtlCol="0" anchor="t">
            <a:spAutoFit/>
          </a:bodyPr>
          <a:lstStyle/>
          <a:p>
            <a:pPr algn="ctr">
              <a:lnSpc>
                <a:spcPts val="4079"/>
              </a:lnSpc>
            </a:pPr>
            <a:r>
              <a:rPr lang="en-US" sz="6799" spc="-625">
                <a:solidFill>
                  <a:srgbClr val="000000"/>
                </a:solidFill>
                <a:latin typeface="Better Together Spaced"/>
                <a:ea typeface="Better Together Spaced"/>
                <a:cs typeface="Better Together Spaced"/>
                <a:sym typeface="Better Together Spaced"/>
              </a:rPr>
              <a:t>“There should be inspections on rental properties ...”</a:t>
            </a:r>
          </a:p>
        </p:txBody>
      </p:sp>
      <p:sp>
        <p:nvSpPr>
          <p:cNvPr id="129" name="TextBox 129"/>
          <p:cNvSpPr txBox="1"/>
          <p:nvPr/>
        </p:nvSpPr>
        <p:spPr>
          <a:xfrm>
            <a:off x="7011457" y="5481450"/>
            <a:ext cx="4730791" cy="1175385"/>
          </a:xfrm>
          <a:prstGeom prst="rect">
            <a:avLst/>
          </a:prstGeom>
        </p:spPr>
        <p:txBody>
          <a:bodyPr lIns="0" tIns="0" rIns="0" bIns="0" rtlCol="0" anchor="t">
            <a:spAutoFit/>
          </a:bodyPr>
          <a:lstStyle/>
          <a:p>
            <a:pPr algn="ctr">
              <a:lnSpc>
                <a:spcPts val="4079"/>
              </a:lnSpc>
            </a:pPr>
            <a:r>
              <a:rPr lang="en-US" sz="6799" spc="-625">
                <a:solidFill>
                  <a:srgbClr val="000000"/>
                </a:solidFill>
                <a:latin typeface="Better Together Spaced"/>
                <a:ea typeface="Better Together Spaced"/>
                <a:cs typeface="Better Together Spaced"/>
                <a:sym typeface="Better Together Spaced"/>
              </a:rPr>
              <a:t>“The cost of rent</a:t>
            </a:r>
          </a:p>
          <a:p>
            <a:pPr algn="ctr">
              <a:lnSpc>
                <a:spcPts val="4079"/>
              </a:lnSpc>
            </a:pPr>
            <a:r>
              <a:rPr lang="en-US" sz="6799" spc="-625">
                <a:solidFill>
                  <a:srgbClr val="000000"/>
                </a:solidFill>
                <a:latin typeface="Better Together Spaced"/>
                <a:ea typeface="Better Together Spaced"/>
                <a:cs typeface="Better Together Spaced"/>
                <a:sym typeface="Better Together Spaced"/>
              </a:rPr>
              <a:t>is too high”</a:t>
            </a:r>
          </a:p>
        </p:txBody>
      </p:sp>
      <p:sp>
        <p:nvSpPr>
          <p:cNvPr id="130" name="TextBox 130"/>
          <p:cNvSpPr txBox="1"/>
          <p:nvPr/>
        </p:nvSpPr>
        <p:spPr>
          <a:xfrm>
            <a:off x="12625797" y="2997554"/>
            <a:ext cx="4730791" cy="1175385"/>
          </a:xfrm>
          <a:prstGeom prst="rect">
            <a:avLst/>
          </a:prstGeom>
        </p:spPr>
        <p:txBody>
          <a:bodyPr lIns="0" tIns="0" rIns="0" bIns="0" rtlCol="0" anchor="t">
            <a:spAutoFit/>
          </a:bodyPr>
          <a:lstStyle/>
          <a:p>
            <a:pPr algn="ctr">
              <a:lnSpc>
                <a:spcPts val="4079"/>
              </a:lnSpc>
            </a:pPr>
            <a:r>
              <a:rPr lang="en-US" sz="6799" spc="-625">
                <a:solidFill>
                  <a:srgbClr val="000000"/>
                </a:solidFill>
                <a:latin typeface="Better Together Spaced"/>
                <a:ea typeface="Better Together Spaced"/>
                <a:cs typeface="Better Together Spaced"/>
                <a:sym typeface="Better Together Spaced"/>
              </a:rPr>
              <a:t>“ Give a person a second chance...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10649863" y="-5390030"/>
            <a:ext cx="22372871" cy="22372871"/>
          </a:xfrm>
          <a:custGeom>
            <a:avLst/>
            <a:gdLst/>
            <a:ahLst/>
            <a:cxnLst/>
            <a:rect l="l" t="t" r="r" b="b"/>
            <a:pathLst>
              <a:path w="22372871" h="22372871">
                <a:moveTo>
                  <a:pt x="0" y="0"/>
                </a:moveTo>
                <a:lnTo>
                  <a:pt x="22372870" y="0"/>
                </a:lnTo>
                <a:lnTo>
                  <a:pt x="22372870" y="22372871"/>
                </a:lnTo>
                <a:lnTo>
                  <a:pt x="0" y="22372871"/>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9511920" y="680997"/>
            <a:ext cx="13904895" cy="1826860"/>
            <a:chOff x="0" y="0"/>
            <a:chExt cx="3662194" cy="481148"/>
          </a:xfrm>
        </p:grpSpPr>
        <p:sp>
          <p:nvSpPr>
            <p:cNvPr id="4" name="Freeform 4"/>
            <p:cNvSpPr/>
            <p:nvPr/>
          </p:nvSpPr>
          <p:spPr>
            <a:xfrm>
              <a:off x="0" y="0"/>
              <a:ext cx="3662194" cy="481148"/>
            </a:xfrm>
            <a:custGeom>
              <a:avLst/>
              <a:gdLst/>
              <a:ahLst/>
              <a:cxnLst/>
              <a:rect l="l" t="t" r="r" b="b"/>
              <a:pathLst>
                <a:path w="3662194" h="481148">
                  <a:moveTo>
                    <a:pt x="49553" y="0"/>
                  </a:moveTo>
                  <a:lnTo>
                    <a:pt x="3612641" y="0"/>
                  </a:lnTo>
                  <a:cubicBezTo>
                    <a:pt x="3640008" y="0"/>
                    <a:pt x="3662194" y="22186"/>
                    <a:pt x="3662194" y="49553"/>
                  </a:cubicBezTo>
                  <a:lnTo>
                    <a:pt x="3662194" y="431595"/>
                  </a:lnTo>
                  <a:cubicBezTo>
                    <a:pt x="3662194" y="458963"/>
                    <a:pt x="3640008" y="481148"/>
                    <a:pt x="3612641" y="481148"/>
                  </a:cubicBezTo>
                  <a:lnTo>
                    <a:pt x="49553" y="481148"/>
                  </a:lnTo>
                  <a:cubicBezTo>
                    <a:pt x="36411" y="481148"/>
                    <a:pt x="23807" y="475928"/>
                    <a:pt x="14514" y="466635"/>
                  </a:cubicBezTo>
                  <a:cubicBezTo>
                    <a:pt x="5221" y="457342"/>
                    <a:pt x="0" y="444738"/>
                    <a:pt x="0" y="431595"/>
                  </a:cubicBezTo>
                  <a:lnTo>
                    <a:pt x="0" y="49553"/>
                  </a:lnTo>
                  <a:cubicBezTo>
                    <a:pt x="0" y="22186"/>
                    <a:pt x="22186" y="0"/>
                    <a:pt x="49553" y="0"/>
                  </a:cubicBezTo>
                  <a:close/>
                </a:path>
              </a:pathLst>
            </a:custGeom>
            <a:solidFill>
              <a:srgbClr val="FFFFFF"/>
            </a:solidFill>
          </p:spPr>
          <p:txBody>
            <a:bodyPr/>
            <a:lstStyle/>
            <a:p>
              <a:endParaRPr lang="en-US"/>
            </a:p>
          </p:txBody>
        </p:sp>
        <p:sp>
          <p:nvSpPr>
            <p:cNvPr id="5" name="TextBox 5"/>
            <p:cNvSpPr txBox="1"/>
            <p:nvPr/>
          </p:nvSpPr>
          <p:spPr>
            <a:xfrm>
              <a:off x="0" y="-38100"/>
              <a:ext cx="3662194" cy="51924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9708008" y="3068770"/>
            <a:ext cx="13904895" cy="2973219"/>
            <a:chOff x="0" y="0"/>
            <a:chExt cx="3662194" cy="783070"/>
          </a:xfrm>
        </p:grpSpPr>
        <p:sp>
          <p:nvSpPr>
            <p:cNvPr id="7" name="Freeform 7"/>
            <p:cNvSpPr/>
            <p:nvPr/>
          </p:nvSpPr>
          <p:spPr>
            <a:xfrm>
              <a:off x="0" y="0"/>
              <a:ext cx="3662194" cy="783070"/>
            </a:xfrm>
            <a:custGeom>
              <a:avLst/>
              <a:gdLst/>
              <a:ahLst/>
              <a:cxnLst/>
              <a:rect l="l" t="t" r="r" b="b"/>
              <a:pathLst>
                <a:path w="3662194" h="783070">
                  <a:moveTo>
                    <a:pt x="49553" y="0"/>
                  </a:moveTo>
                  <a:lnTo>
                    <a:pt x="3612641" y="0"/>
                  </a:lnTo>
                  <a:cubicBezTo>
                    <a:pt x="3640008" y="0"/>
                    <a:pt x="3662194" y="22186"/>
                    <a:pt x="3662194" y="49553"/>
                  </a:cubicBezTo>
                  <a:lnTo>
                    <a:pt x="3662194" y="733517"/>
                  </a:lnTo>
                  <a:cubicBezTo>
                    <a:pt x="3662194" y="760884"/>
                    <a:pt x="3640008" y="783070"/>
                    <a:pt x="3612641" y="783070"/>
                  </a:cubicBezTo>
                  <a:lnTo>
                    <a:pt x="49553" y="783070"/>
                  </a:lnTo>
                  <a:cubicBezTo>
                    <a:pt x="36411" y="783070"/>
                    <a:pt x="23807" y="777849"/>
                    <a:pt x="14514" y="768556"/>
                  </a:cubicBezTo>
                  <a:cubicBezTo>
                    <a:pt x="5221" y="759263"/>
                    <a:pt x="0" y="746659"/>
                    <a:pt x="0" y="733517"/>
                  </a:cubicBezTo>
                  <a:lnTo>
                    <a:pt x="0" y="49553"/>
                  </a:lnTo>
                  <a:cubicBezTo>
                    <a:pt x="0" y="22186"/>
                    <a:pt x="22186" y="0"/>
                    <a:pt x="49553" y="0"/>
                  </a:cubicBezTo>
                  <a:close/>
                </a:path>
              </a:pathLst>
            </a:custGeom>
            <a:solidFill>
              <a:srgbClr val="FFFFFF"/>
            </a:solidFill>
          </p:spPr>
          <p:txBody>
            <a:bodyPr/>
            <a:lstStyle/>
            <a:p>
              <a:endParaRPr lang="en-US"/>
            </a:p>
          </p:txBody>
        </p:sp>
        <p:sp>
          <p:nvSpPr>
            <p:cNvPr id="8" name="TextBox 8"/>
            <p:cNvSpPr txBox="1"/>
            <p:nvPr/>
          </p:nvSpPr>
          <p:spPr>
            <a:xfrm>
              <a:off x="0" y="-38100"/>
              <a:ext cx="3662194" cy="82117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453004" y="1123962"/>
            <a:ext cx="7025730" cy="950652"/>
          </a:xfrm>
          <a:prstGeom prst="rect">
            <a:avLst/>
          </a:prstGeom>
        </p:spPr>
        <p:txBody>
          <a:bodyPr lIns="0" tIns="0" rIns="0" bIns="0" rtlCol="0" anchor="t">
            <a:spAutoFit/>
          </a:bodyPr>
          <a:lstStyle/>
          <a:p>
            <a:pPr algn="just">
              <a:lnSpc>
                <a:spcPts val="3776"/>
              </a:lnSpc>
            </a:pPr>
            <a:r>
              <a:rPr lang="en-US" sz="2697">
                <a:solidFill>
                  <a:srgbClr val="0D1737"/>
                </a:solidFill>
                <a:latin typeface="Arimo"/>
                <a:ea typeface="Arimo"/>
                <a:cs typeface="Arimo"/>
                <a:sym typeface="Arimo"/>
              </a:rPr>
              <a:t>“The Scarlet E” prevents families from finding good, stable housing.</a:t>
            </a:r>
          </a:p>
        </p:txBody>
      </p:sp>
      <p:sp>
        <p:nvSpPr>
          <p:cNvPr id="10" name="Freeform 10"/>
          <p:cNvSpPr/>
          <p:nvPr/>
        </p:nvSpPr>
        <p:spPr>
          <a:xfrm>
            <a:off x="7105011" y="-528611"/>
            <a:ext cx="3438495" cy="3438495"/>
          </a:xfrm>
          <a:custGeom>
            <a:avLst/>
            <a:gdLst/>
            <a:ahLst/>
            <a:cxnLst/>
            <a:rect l="l" t="t" r="r" b="b"/>
            <a:pathLst>
              <a:path w="3438495" h="3438495">
                <a:moveTo>
                  <a:pt x="0" y="0"/>
                </a:moveTo>
                <a:lnTo>
                  <a:pt x="3438495" y="0"/>
                </a:lnTo>
                <a:lnTo>
                  <a:pt x="3438495" y="3438495"/>
                </a:lnTo>
                <a:lnTo>
                  <a:pt x="0" y="34384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1" name="Group 11"/>
          <p:cNvGrpSpPr/>
          <p:nvPr/>
        </p:nvGrpSpPr>
        <p:grpSpPr>
          <a:xfrm>
            <a:off x="9828833" y="6621882"/>
            <a:ext cx="13904895" cy="2973219"/>
            <a:chOff x="0" y="0"/>
            <a:chExt cx="3662194" cy="783070"/>
          </a:xfrm>
        </p:grpSpPr>
        <p:sp>
          <p:nvSpPr>
            <p:cNvPr id="12" name="Freeform 12"/>
            <p:cNvSpPr/>
            <p:nvPr/>
          </p:nvSpPr>
          <p:spPr>
            <a:xfrm>
              <a:off x="0" y="0"/>
              <a:ext cx="3662194" cy="783070"/>
            </a:xfrm>
            <a:custGeom>
              <a:avLst/>
              <a:gdLst/>
              <a:ahLst/>
              <a:cxnLst/>
              <a:rect l="l" t="t" r="r" b="b"/>
              <a:pathLst>
                <a:path w="3662194" h="783070">
                  <a:moveTo>
                    <a:pt x="49553" y="0"/>
                  </a:moveTo>
                  <a:lnTo>
                    <a:pt x="3612641" y="0"/>
                  </a:lnTo>
                  <a:cubicBezTo>
                    <a:pt x="3640008" y="0"/>
                    <a:pt x="3662194" y="22186"/>
                    <a:pt x="3662194" y="49553"/>
                  </a:cubicBezTo>
                  <a:lnTo>
                    <a:pt x="3662194" y="733517"/>
                  </a:lnTo>
                  <a:cubicBezTo>
                    <a:pt x="3662194" y="760884"/>
                    <a:pt x="3640008" y="783070"/>
                    <a:pt x="3612641" y="783070"/>
                  </a:cubicBezTo>
                  <a:lnTo>
                    <a:pt x="49553" y="783070"/>
                  </a:lnTo>
                  <a:cubicBezTo>
                    <a:pt x="36411" y="783070"/>
                    <a:pt x="23807" y="777849"/>
                    <a:pt x="14514" y="768556"/>
                  </a:cubicBezTo>
                  <a:cubicBezTo>
                    <a:pt x="5221" y="759263"/>
                    <a:pt x="0" y="746659"/>
                    <a:pt x="0" y="733517"/>
                  </a:cubicBezTo>
                  <a:lnTo>
                    <a:pt x="0" y="49553"/>
                  </a:lnTo>
                  <a:cubicBezTo>
                    <a:pt x="0" y="22186"/>
                    <a:pt x="22186" y="0"/>
                    <a:pt x="49553" y="0"/>
                  </a:cubicBezTo>
                  <a:close/>
                </a:path>
              </a:pathLst>
            </a:custGeom>
            <a:solidFill>
              <a:srgbClr val="FFFFFF"/>
            </a:solidFill>
          </p:spPr>
          <p:txBody>
            <a:bodyPr/>
            <a:lstStyle/>
            <a:p>
              <a:endParaRPr lang="en-US"/>
            </a:p>
          </p:txBody>
        </p:sp>
        <p:sp>
          <p:nvSpPr>
            <p:cNvPr id="13" name="TextBox 13"/>
            <p:cNvSpPr txBox="1"/>
            <p:nvPr/>
          </p:nvSpPr>
          <p:spPr>
            <a:xfrm>
              <a:off x="0" y="-38100"/>
              <a:ext cx="3662194" cy="82117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398978" y="680997"/>
            <a:ext cx="9944075" cy="10185772"/>
          </a:xfrm>
          <a:custGeom>
            <a:avLst/>
            <a:gdLst/>
            <a:ahLst/>
            <a:cxnLst/>
            <a:rect l="l" t="t" r="r" b="b"/>
            <a:pathLst>
              <a:path w="9944075" h="10185772">
                <a:moveTo>
                  <a:pt x="0" y="0"/>
                </a:moveTo>
                <a:lnTo>
                  <a:pt x="9944075" y="0"/>
                </a:lnTo>
                <a:lnTo>
                  <a:pt x="9944075" y="10185771"/>
                </a:lnTo>
                <a:lnTo>
                  <a:pt x="0" y="10185771"/>
                </a:lnTo>
                <a:lnTo>
                  <a:pt x="0" y="0"/>
                </a:lnTo>
                <a:close/>
              </a:path>
            </a:pathLst>
          </a:custGeom>
          <a:blipFill>
            <a:blip r:embed="rId4"/>
            <a:stretch>
              <a:fillRect/>
            </a:stretch>
          </a:blipFill>
        </p:spPr>
        <p:txBody>
          <a:bodyPr/>
          <a:lstStyle/>
          <a:p>
            <a:endParaRPr lang="en-US"/>
          </a:p>
        </p:txBody>
      </p:sp>
      <p:sp>
        <p:nvSpPr>
          <p:cNvPr id="15" name="TextBox 15"/>
          <p:cNvSpPr txBox="1"/>
          <p:nvPr/>
        </p:nvSpPr>
        <p:spPr>
          <a:xfrm>
            <a:off x="10528422" y="3810050"/>
            <a:ext cx="7025730" cy="1407852"/>
          </a:xfrm>
          <a:prstGeom prst="rect">
            <a:avLst/>
          </a:prstGeom>
        </p:spPr>
        <p:txBody>
          <a:bodyPr lIns="0" tIns="0" rIns="0" bIns="0" rtlCol="0" anchor="t">
            <a:spAutoFit/>
          </a:bodyPr>
          <a:lstStyle/>
          <a:p>
            <a:pPr algn="just">
              <a:lnSpc>
                <a:spcPts val="3776"/>
              </a:lnSpc>
            </a:pPr>
            <a:r>
              <a:rPr lang="en-US" sz="2697">
                <a:solidFill>
                  <a:srgbClr val="0D1737"/>
                </a:solidFill>
                <a:latin typeface="Anek Bangla"/>
                <a:ea typeface="Anek Bangla"/>
                <a:cs typeface="Anek Bangla"/>
                <a:sym typeface="Anek Bangla"/>
              </a:rPr>
              <a:t>Federally, screening companies are supposed to stop recording evictions after 7 years – but who knows if that happens?</a:t>
            </a:r>
          </a:p>
        </p:txBody>
      </p:sp>
      <p:sp>
        <p:nvSpPr>
          <p:cNvPr id="16" name="TextBox 16"/>
          <p:cNvSpPr txBox="1"/>
          <p:nvPr/>
        </p:nvSpPr>
        <p:spPr>
          <a:xfrm>
            <a:off x="10649863" y="7327863"/>
            <a:ext cx="7025730" cy="1426902"/>
          </a:xfrm>
          <a:prstGeom prst="rect">
            <a:avLst/>
          </a:prstGeom>
        </p:spPr>
        <p:txBody>
          <a:bodyPr lIns="0" tIns="0" rIns="0" bIns="0" rtlCol="0" anchor="t">
            <a:spAutoFit/>
          </a:bodyPr>
          <a:lstStyle/>
          <a:p>
            <a:pPr algn="just">
              <a:lnSpc>
                <a:spcPts val="3776"/>
              </a:lnSpc>
            </a:pPr>
            <a:r>
              <a:rPr lang="en-US" sz="2697" u="sng">
                <a:solidFill>
                  <a:srgbClr val="0D1737"/>
                </a:solidFill>
                <a:latin typeface="Arimo"/>
                <a:ea typeface="Arimo"/>
                <a:cs typeface="Arimo"/>
                <a:sym typeface="Arimo"/>
                <a:hlinkClick r:id="rId5" tooltip="https://docs.google.com/spreadsheets/d/1bCLKPqb4cqfeLKlF8for-vqKRDTFEGDgZw3WwT_t934/edit?gid=0#gid=0"/>
              </a:rPr>
              <a:t>We’ve tracked eviction sealing bills</a:t>
            </a:r>
            <a:r>
              <a:rPr lang="en-US" sz="2697">
                <a:solidFill>
                  <a:srgbClr val="0D1737"/>
                </a:solidFill>
                <a:latin typeface="Arimo"/>
                <a:ea typeface="Arimo"/>
                <a:cs typeface="Arimo"/>
                <a:sym typeface="Arimo"/>
              </a:rPr>
              <a:t> in states across the country – including Republican-dominated states.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981" b="-13981"/>
            </a:stretch>
          </a:blipFill>
        </p:spPr>
        <p:txBody>
          <a:bodyPr/>
          <a:lstStyle/>
          <a:p>
            <a:endParaRPr lang="en-US"/>
          </a:p>
        </p:txBody>
      </p:sp>
      <p:sp>
        <p:nvSpPr>
          <p:cNvPr id="3" name="TextBox 3"/>
          <p:cNvSpPr txBox="1"/>
          <p:nvPr/>
        </p:nvSpPr>
        <p:spPr>
          <a:xfrm>
            <a:off x="7017203" y="1114425"/>
            <a:ext cx="748670" cy="532749"/>
          </a:xfrm>
          <a:prstGeom prst="rect">
            <a:avLst/>
          </a:prstGeom>
        </p:spPr>
        <p:txBody>
          <a:bodyPr lIns="0" tIns="0" rIns="0" bIns="0" rtlCol="0" anchor="t">
            <a:spAutoFit/>
          </a:bodyPr>
          <a:lstStyle/>
          <a:p>
            <a:pPr marL="0" lvl="0" indent="0" algn="just">
              <a:lnSpc>
                <a:spcPts val="4099"/>
              </a:lnSpc>
              <a:spcBef>
                <a:spcPct val="0"/>
              </a:spcBef>
            </a:pPr>
            <a:r>
              <a:rPr lang="en-US" sz="4099" b="1" u="none" strike="noStrike">
                <a:solidFill>
                  <a:srgbClr val="FA643F"/>
                </a:solidFill>
                <a:latin typeface="Roca One Bold"/>
                <a:ea typeface="Roca One Bold"/>
                <a:cs typeface="Roca One Bold"/>
                <a:sym typeface="Roca One Bold"/>
              </a:rPr>
              <a:t>1.</a:t>
            </a:r>
          </a:p>
        </p:txBody>
      </p:sp>
      <p:sp>
        <p:nvSpPr>
          <p:cNvPr id="4" name="TextBox 4"/>
          <p:cNvSpPr txBox="1"/>
          <p:nvPr/>
        </p:nvSpPr>
        <p:spPr>
          <a:xfrm>
            <a:off x="7077538" y="1637180"/>
            <a:ext cx="10006911" cy="457835"/>
          </a:xfrm>
          <a:prstGeom prst="rect">
            <a:avLst/>
          </a:prstGeom>
        </p:spPr>
        <p:txBody>
          <a:bodyPr lIns="0" tIns="0" rIns="0" bIns="0" rtlCol="0" anchor="t">
            <a:spAutoFit/>
          </a:bodyPr>
          <a:lstStyle/>
          <a:p>
            <a:pPr marL="0" lvl="0" indent="0" algn="l">
              <a:lnSpc>
                <a:spcPts val="3639"/>
              </a:lnSpc>
            </a:pPr>
            <a:r>
              <a:rPr lang="en-US" sz="2599">
                <a:solidFill>
                  <a:srgbClr val="0D1737"/>
                </a:solidFill>
                <a:latin typeface="Arimo"/>
                <a:ea typeface="Arimo"/>
                <a:cs typeface="Arimo"/>
                <a:sym typeface="Arimo"/>
              </a:rPr>
              <a:t>It will still take a while to finish collating survey results.</a:t>
            </a:r>
          </a:p>
        </p:txBody>
      </p:sp>
      <p:sp>
        <p:nvSpPr>
          <p:cNvPr id="5" name="TextBox 5"/>
          <p:cNvSpPr txBox="1"/>
          <p:nvPr/>
        </p:nvSpPr>
        <p:spPr>
          <a:xfrm>
            <a:off x="6956869" y="2648334"/>
            <a:ext cx="748670" cy="532749"/>
          </a:xfrm>
          <a:prstGeom prst="rect">
            <a:avLst/>
          </a:prstGeom>
        </p:spPr>
        <p:txBody>
          <a:bodyPr lIns="0" tIns="0" rIns="0" bIns="0" rtlCol="0" anchor="t">
            <a:spAutoFit/>
          </a:bodyPr>
          <a:lstStyle/>
          <a:p>
            <a:pPr marL="0" lvl="0" indent="0" algn="just">
              <a:lnSpc>
                <a:spcPts val="4099"/>
              </a:lnSpc>
              <a:spcBef>
                <a:spcPct val="0"/>
              </a:spcBef>
            </a:pPr>
            <a:r>
              <a:rPr lang="en-US" sz="4099" b="1">
                <a:solidFill>
                  <a:srgbClr val="FA643F"/>
                </a:solidFill>
                <a:latin typeface="Roca One Bold"/>
                <a:ea typeface="Roca One Bold"/>
                <a:cs typeface="Roca One Bold"/>
                <a:sym typeface="Roca One Bold"/>
              </a:rPr>
              <a:t>2.</a:t>
            </a:r>
          </a:p>
        </p:txBody>
      </p:sp>
      <p:sp>
        <p:nvSpPr>
          <p:cNvPr id="6" name="TextBox 6"/>
          <p:cNvSpPr txBox="1"/>
          <p:nvPr/>
        </p:nvSpPr>
        <p:spPr>
          <a:xfrm>
            <a:off x="7017203" y="2972444"/>
            <a:ext cx="10067245" cy="3201035"/>
          </a:xfrm>
          <a:prstGeom prst="rect">
            <a:avLst/>
          </a:prstGeom>
        </p:spPr>
        <p:txBody>
          <a:bodyPr lIns="0" tIns="0" rIns="0" bIns="0" rtlCol="0" anchor="t">
            <a:spAutoFit/>
          </a:bodyPr>
          <a:lstStyle/>
          <a:p>
            <a:pPr marL="561337" lvl="1" indent="-280669" algn="l">
              <a:lnSpc>
                <a:spcPts val="3639"/>
              </a:lnSpc>
              <a:buFont typeface="Arial"/>
              <a:buChar char="•"/>
            </a:pPr>
            <a:r>
              <a:rPr lang="en-US" sz="2599">
                <a:solidFill>
                  <a:srgbClr val="000000"/>
                </a:solidFill>
                <a:latin typeface="Arimo"/>
                <a:ea typeface="Arimo"/>
                <a:cs typeface="Arimo"/>
                <a:sym typeface="Arimo"/>
              </a:rPr>
              <a:t>Questions</a:t>
            </a:r>
          </a:p>
          <a:p>
            <a:pPr marL="1122675" lvl="2" indent="-374225" algn="l">
              <a:lnSpc>
                <a:spcPts val="3639"/>
              </a:lnSpc>
              <a:buFont typeface="Arial"/>
              <a:buChar char="⚬"/>
            </a:pPr>
            <a:r>
              <a:rPr lang="en-US" sz="2599">
                <a:solidFill>
                  <a:srgbClr val="000000"/>
                </a:solidFill>
                <a:latin typeface="Arimo"/>
                <a:ea typeface="Arimo"/>
                <a:cs typeface="Arimo"/>
                <a:sym typeface="Arimo"/>
              </a:rPr>
              <a:t>Where are there gaps in the data? Do we want to work together to fill them?</a:t>
            </a:r>
          </a:p>
          <a:p>
            <a:pPr marL="1122675" lvl="2" indent="-374225" algn="l">
              <a:lnSpc>
                <a:spcPts val="3639"/>
              </a:lnSpc>
              <a:buFont typeface="Arial"/>
              <a:buChar char="⚬"/>
            </a:pPr>
            <a:r>
              <a:rPr lang="en-US" sz="2599">
                <a:solidFill>
                  <a:srgbClr val="000000"/>
                </a:solidFill>
                <a:latin typeface="Arimo"/>
                <a:ea typeface="Arimo"/>
                <a:cs typeface="Arimo"/>
                <a:sym typeface="Arimo"/>
              </a:rPr>
              <a:t>How can we present this data to communities?</a:t>
            </a:r>
          </a:p>
          <a:p>
            <a:pPr marL="1122675" lvl="2" indent="-374225" algn="l">
              <a:lnSpc>
                <a:spcPts val="3639"/>
              </a:lnSpc>
              <a:buFont typeface="Arial"/>
              <a:buChar char="⚬"/>
            </a:pPr>
            <a:r>
              <a:rPr lang="en-US" sz="2599">
                <a:solidFill>
                  <a:srgbClr val="000000"/>
                </a:solidFill>
                <a:latin typeface="Arimo"/>
                <a:ea typeface="Arimo"/>
                <a:cs typeface="Arimo"/>
                <a:sym typeface="Arimo"/>
              </a:rPr>
              <a:t>How do we shift from a Knox/Shelby project to a statewide project?</a:t>
            </a:r>
          </a:p>
          <a:p>
            <a:pPr marL="0" lvl="0" indent="0" algn="l">
              <a:lnSpc>
                <a:spcPts val="3639"/>
              </a:lnSpc>
            </a:pPr>
            <a:endParaRPr lang="en-US" sz="2599">
              <a:solidFill>
                <a:srgbClr val="000000"/>
              </a:solidFill>
              <a:latin typeface="Arimo"/>
              <a:ea typeface="Arimo"/>
              <a:cs typeface="Arimo"/>
              <a:sym typeface="Arimo"/>
            </a:endParaRPr>
          </a:p>
        </p:txBody>
      </p:sp>
      <p:sp>
        <p:nvSpPr>
          <p:cNvPr id="7" name="TextBox 7"/>
          <p:cNvSpPr txBox="1"/>
          <p:nvPr/>
        </p:nvSpPr>
        <p:spPr>
          <a:xfrm>
            <a:off x="6956869" y="6544044"/>
            <a:ext cx="748670" cy="532749"/>
          </a:xfrm>
          <a:prstGeom prst="rect">
            <a:avLst/>
          </a:prstGeom>
        </p:spPr>
        <p:txBody>
          <a:bodyPr lIns="0" tIns="0" rIns="0" bIns="0" rtlCol="0" anchor="t">
            <a:spAutoFit/>
          </a:bodyPr>
          <a:lstStyle/>
          <a:p>
            <a:pPr marL="0" lvl="0" indent="0" algn="just">
              <a:lnSpc>
                <a:spcPts val="4099"/>
              </a:lnSpc>
              <a:spcBef>
                <a:spcPct val="0"/>
              </a:spcBef>
            </a:pPr>
            <a:r>
              <a:rPr lang="en-US" sz="4099" b="1">
                <a:solidFill>
                  <a:srgbClr val="FA643F"/>
                </a:solidFill>
                <a:latin typeface="Roca One Bold"/>
                <a:ea typeface="Roca One Bold"/>
                <a:cs typeface="Roca One Bold"/>
                <a:sym typeface="Roca One Bold"/>
              </a:rPr>
              <a:t>3.</a:t>
            </a:r>
          </a:p>
        </p:txBody>
      </p:sp>
      <p:sp>
        <p:nvSpPr>
          <p:cNvPr id="8" name="TextBox 8"/>
          <p:cNvSpPr txBox="1"/>
          <p:nvPr/>
        </p:nvSpPr>
        <p:spPr>
          <a:xfrm>
            <a:off x="7017203" y="6961372"/>
            <a:ext cx="10700759" cy="457835"/>
          </a:xfrm>
          <a:prstGeom prst="rect">
            <a:avLst/>
          </a:prstGeom>
        </p:spPr>
        <p:txBody>
          <a:bodyPr lIns="0" tIns="0" rIns="0" bIns="0" rtlCol="0" anchor="t">
            <a:spAutoFit/>
          </a:bodyPr>
          <a:lstStyle/>
          <a:p>
            <a:pPr marL="0" lvl="0" indent="0" algn="l">
              <a:lnSpc>
                <a:spcPts val="3639"/>
              </a:lnSpc>
            </a:pPr>
            <a:r>
              <a:rPr lang="en-US" sz="2599">
                <a:solidFill>
                  <a:srgbClr val="000000"/>
                </a:solidFill>
                <a:latin typeface="Arimo"/>
                <a:ea typeface="Arimo"/>
                <a:cs typeface="Arimo"/>
                <a:sym typeface="Arimo"/>
              </a:rPr>
              <a:t>We don’t have enough information yet for a comprehensive platform.</a:t>
            </a:r>
          </a:p>
        </p:txBody>
      </p:sp>
      <p:sp>
        <p:nvSpPr>
          <p:cNvPr id="9" name="TextBox 9"/>
          <p:cNvSpPr txBox="1"/>
          <p:nvPr/>
        </p:nvSpPr>
        <p:spPr>
          <a:xfrm>
            <a:off x="7017203" y="7995470"/>
            <a:ext cx="748670" cy="532749"/>
          </a:xfrm>
          <a:prstGeom prst="rect">
            <a:avLst/>
          </a:prstGeom>
        </p:spPr>
        <p:txBody>
          <a:bodyPr lIns="0" tIns="0" rIns="0" bIns="0" rtlCol="0" anchor="t">
            <a:spAutoFit/>
          </a:bodyPr>
          <a:lstStyle/>
          <a:p>
            <a:pPr marL="0" lvl="0" indent="0" algn="just">
              <a:lnSpc>
                <a:spcPts val="4099"/>
              </a:lnSpc>
              <a:spcBef>
                <a:spcPct val="0"/>
              </a:spcBef>
            </a:pPr>
            <a:r>
              <a:rPr lang="en-US" sz="4099" b="1">
                <a:solidFill>
                  <a:srgbClr val="FA643F"/>
                </a:solidFill>
                <a:latin typeface="Roca One Bold"/>
                <a:ea typeface="Roca One Bold"/>
                <a:cs typeface="Roca One Bold"/>
                <a:sym typeface="Roca One Bold"/>
              </a:rPr>
              <a:t>4.</a:t>
            </a:r>
          </a:p>
        </p:txBody>
      </p:sp>
      <p:sp>
        <p:nvSpPr>
          <p:cNvPr id="10" name="TextBox 10"/>
          <p:cNvSpPr txBox="1"/>
          <p:nvPr/>
        </p:nvSpPr>
        <p:spPr>
          <a:xfrm>
            <a:off x="7017203" y="8471069"/>
            <a:ext cx="11032600" cy="869950"/>
          </a:xfrm>
          <a:prstGeom prst="rect">
            <a:avLst/>
          </a:prstGeom>
        </p:spPr>
        <p:txBody>
          <a:bodyPr lIns="0" tIns="0" rIns="0" bIns="0" rtlCol="0" anchor="t">
            <a:spAutoFit/>
          </a:bodyPr>
          <a:lstStyle/>
          <a:p>
            <a:pPr marL="0" lvl="0" indent="0" algn="l">
              <a:lnSpc>
                <a:spcPts val="3499"/>
              </a:lnSpc>
            </a:pPr>
            <a:r>
              <a:rPr lang="en-US" sz="2499">
                <a:solidFill>
                  <a:srgbClr val="000000"/>
                </a:solidFill>
                <a:latin typeface="Arimo"/>
                <a:ea typeface="Arimo"/>
                <a:cs typeface="Arimo"/>
                <a:sym typeface="Arimo"/>
              </a:rPr>
              <a:t>We’ve had really good response to an eviction sealing bill, and there’s reason to believe this group could pass something meaningful in 2027</a:t>
            </a:r>
          </a:p>
        </p:txBody>
      </p:sp>
      <p:sp>
        <p:nvSpPr>
          <p:cNvPr id="11" name="TextBox 11"/>
          <p:cNvSpPr txBox="1"/>
          <p:nvPr/>
        </p:nvSpPr>
        <p:spPr>
          <a:xfrm>
            <a:off x="1171057" y="944429"/>
            <a:ext cx="3964410" cy="3307082"/>
          </a:xfrm>
          <a:prstGeom prst="rect">
            <a:avLst/>
          </a:prstGeom>
        </p:spPr>
        <p:txBody>
          <a:bodyPr lIns="0" tIns="0" rIns="0" bIns="0" rtlCol="0" anchor="t">
            <a:spAutoFit/>
          </a:bodyPr>
          <a:lstStyle/>
          <a:p>
            <a:pPr algn="l">
              <a:lnSpc>
                <a:spcPts val="8819"/>
              </a:lnSpc>
            </a:pPr>
            <a:r>
              <a:rPr lang="en-US" sz="6299">
                <a:solidFill>
                  <a:srgbClr val="066133"/>
                </a:solidFill>
                <a:latin typeface="Anton"/>
                <a:ea typeface="Anton"/>
                <a:cs typeface="Anton"/>
                <a:sym typeface="Anton"/>
              </a:rPr>
              <a:t>Relections</a:t>
            </a:r>
          </a:p>
          <a:p>
            <a:pPr algn="l">
              <a:lnSpc>
                <a:spcPts val="8819"/>
              </a:lnSpc>
            </a:pPr>
            <a:r>
              <a:rPr lang="en-US" sz="6299">
                <a:solidFill>
                  <a:srgbClr val="066133"/>
                </a:solidFill>
                <a:latin typeface="Anton"/>
                <a:ea typeface="Anton"/>
                <a:cs typeface="Anton"/>
                <a:sym typeface="Anton"/>
              </a:rPr>
              <a:t>&amp;</a:t>
            </a:r>
          </a:p>
          <a:p>
            <a:pPr algn="l">
              <a:lnSpc>
                <a:spcPts val="8819"/>
              </a:lnSpc>
            </a:pPr>
            <a:r>
              <a:rPr lang="en-US" sz="6299">
                <a:solidFill>
                  <a:srgbClr val="066133"/>
                </a:solidFill>
                <a:latin typeface="Anton"/>
                <a:ea typeface="Anton"/>
                <a:cs typeface="Anton"/>
                <a:sym typeface="Anton"/>
              </a:rPr>
              <a:t>Questions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2105161" y="2340035"/>
            <a:ext cx="1096135" cy="1096135"/>
          </a:xfrm>
          <a:custGeom>
            <a:avLst/>
            <a:gdLst/>
            <a:ahLst/>
            <a:cxnLst/>
            <a:rect l="l" t="t" r="r" b="b"/>
            <a:pathLst>
              <a:path w="1096135" h="1096135">
                <a:moveTo>
                  <a:pt x="0" y="0"/>
                </a:moveTo>
                <a:lnTo>
                  <a:pt x="1096136" y="0"/>
                </a:lnTo>
                <a:lnTo>
                  <a:pt x="1096136" y="1096135"/>
                </a:lnTo>
                <a:lnTo>
                  <a:pt x="0" y="1096135"/>
                </a:lnTo>
                <a:lnTo>
                  <a:pt x="0" y="0"/>
                </a:lnTo>
                <a:close/>
              </a:path>
            </a:pathLst>
          </a:custGeom>
          <a:blipFill>
            <a:blip r:embed="rId2"/>
            <a:stretch>
              <a:fillRect/>
            </a:stretch>
          </a:blipFill>
        </p:spPr>
        <p:txBody>
          <a:bodyPr/>
          <a:lstStyle/>
          <a:p>
            <a:endParaRPr lang="en-US"/>
          </a:p>
        </p:txBody>
      </p:sp>
      <p:sp>
        <p:nvSpPr>
          <p:cNvPr id="3" name="Freeform 3"/>
          <p:cNvSpPr/>
          <p:nvPr/>
        </p:nvSpPr>
        <p:spPr>
          <a:xfrm>
            <a:off x="2105161" y="3712395"/>
            <a:ext cx="1096135" cy="1096135"/>
          </a:xfrm>
          <a:custGeom>
            <a:avLst/>
            <a:gdLst/>
            <a:ahLst/>
            <a:cxnLst/>
            <a:rect l="l" t="t" r="r" b="b"/>
            <a:pathLst>
              <a:path w="1096135" h="1096135">
                <a:moveTo>
                  <a:pt x="0" y="0"/>
                </a:moveTo>
                <a:lnTo>
                  <a:pt x="1096136" y="0"/>
                </a:lnTo>
                <a:lnTo>
                  <a:pt x="1096136" y="1096136"/>
                </a:lnTo>
                <a:lnTo>
                  <a:pt x="0" y="1096136"/>
                </a:lnTo>
                <a:lnTo>
                  <a:pt x="0" y="0"/>
                </a:lnTo>
                <a:close/>
              </a:path>
            </a:pathLst>
          </a:custGeom>
          <a:blipFill>
            <a:blip r:embed="rId2"/>
            <a:stretch>
              <a:fillRect/>
            </a:stretch>
          </a:blipFill>
        </p:spPr>
        <p:txBody>
          <a:bodyPr/>
          <a:lstStyle/>
          <a:p>
            <a:endParaRPr lang="en-US"/>
          </a:p>
        </p:txBody>
      </p:sp>
      <p:sp>
        <p:nvSpPr>
          <p:cNvPr id="4" name="Freeform 4"/>
          <p:cNvSpPr/>
          <p:nvPr/>
        </p:nvSpPr>
        <p:spPr>
          <a:xfrm>
            <a:off x="2105161" y="5084756"/>
            <a:ext cx="1096135" cy="1096135"/>
          </a:xfrm>
          <a:custGeom>
            <a:avLst/>
            <a:gdLst/>
            <a:ahLst/>
            <a:cxnLst/>
            <a:rect l="l" t="t" r="r" b="b"/>
            <a:pathLst>
              <a:path w="1096135" h="1096135">
                <a:moveTo>
                  <a:pt x="0" y="0"/>
                </a:moveTo>
                <a:lnTo>
                  <a:pt x="1096136" y="0"/>
                </a:lnTo>
                <a:lnTo>
                  <a:pt x="1096136" y="1096135"/>
                </a:lnTo>
                <a:lnTo>
                  <a:pt x="0" y="1096135"/>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4023264" y="6782917"/>
            <a:ext cx="9518124" cy="566420"/>
          </a:xfrm>
          <a:prstGeom prst="rect">
            <a:avLst/>
          </a:prstGeom>
        </p:spPr>
        <p:txBody>
          <a:bodyPr lIns="0" tIns="0" rIns="0" bIns="0" rtlCol="0" anchor="t">
            <a:spAutoFit/>
          </a:bodyPr>
          <a:lstStyle/>
          <a:p>
            <a:pPr algn="l">
              <a:lnSpc>
                <a:spcPts val="4479"/>
              </a:lnSpc>
            </a:pPr>
            <a:r>
              <a:rPr lang="en-US" sz="3199">
                <a:solidFill>
                  <a:srgbClr val="0D1737"/>
                </a:solidFill>
                <a:latin typeface="Arimo"/>
                <a:ea typeface="Arimo"/>
                <a:cs typeface="Arimo"/>
                <a:sym typeface="Arimo"/>
              </a:rPr>
              <a:t>Judgments vs fililngs?</a:t>
            </a:r>
          </a:p>
        </p:txBody>
      </p:sp>
      <p:sp>
        <p:nvSpPr>
          <p:cNvPr id="6" name="TextBox 6"/>
          <p:cNvSpPr txBox="1"/>
          <p:nvPr/>
        </p:nvSpPr>
        <p:spPr>
          <a:xfrm>
            <a:off x="1971218" y="2452493"/>
            <a:ext cx="1364022" cy="710057"/>
          </a:xfrm>
          <a:prstGeom prst="rect">
            <a:avLst/>
          </a:prstGeom>
        </p:spPr>
        <p:txBody>
          <a:bodyPr lIns="0" tIns="0" rIns="0" bIns="0" rtlCol="0" anchor="t">
            <a:spAutoFit/>
          </a:bodyPr>
          <a:lstStyle/>
          <a:p>
            <a:pPr algn="ctr">
              <a:lnSpc>
                <a:spcPts val="5764"/>
              </a:lnSpc>
            </a:pPr>
            <a:r>
              <a:rPr lang="en-US" sz="4400">
                <a:solidFill>
                  <a:srgbClr val="FA643F"/>
                </a:solidFill>
                <a:latin typeface="Monarda"/>
                <a:ea typeface="Monarda"/>
                <a:cs typeface="Monarda"/>
                <a:sym typeface="Monarda"/>
              </a:rPr>
              <a:t>01</a:t>
            </a:r>
          </a:p>
        </p:txBody>
      </p:sp>
      <p:grpSp>
        <p:nvGrpSpPr>
          <p:cNvPr id="7" name="Group 7"/>
          <p:cNvGrpSpPr/>
          <p:nvPr/>
        </p:nvGrpSpPr>
        <p:grpSpPr>
          <a:xfrm>
            <a:off x="3932762" y="2700778"/>
            <a:ext cx="9608626" cy="1836546"/>
            <a:chOff x="0" y="0"/>
            <a:chExt cx="12811501" cy="2448727"/>
          </a:xfrm>
        </p:grpSpPr>
        <p:sp>
          <p:nvSpPr>
            <p:cNvPr id="8" name="TextBox 8"/>
            <p:cNvSpPr txBox="1"/>
            <p:nvPr/>
          </p:nvSpPr>
          <p:spPr>
            <a:xfrm>
              <a:off x="0" y="-85725"/>
              <a:ext cx="12690831" cy="726652"/>
            </a:xfrm>
            <a:prstGeom prst="rect">
              <a:avLst/>
            </a:prstGeom>
          </p:spPr>
          <p:txBody>
            <a:bodyPr lIns="0" tIns="0" rIns="0" bIns="0" rtlCol="0" anchor="t">
              <a:spAutoFit/>
            </a:bodyPr>
            <a:lstStyle/>
            <a:p>
              <a:pPr algn="l">
                <a:lnSpc>
                  <a:spcPts val="4479"/>
                </a:lnSpc>
              </a:pPr>
              <a:r>
                <a:rPr lang="en-US" sz="3199">
                  <a:solidFill>
                    <a:srgbClr val="0D1737"/>
                  </a:solidFill>
                  <a:latin typeface="Arimo"/>
                  <a:ea typeface="Arimo"/>
                  <a:cs typeface="Arimo"/>
                  <a:sym typeface="Arimo"/>
                </a:rPr>
                <a:t> Sealing vs expungement?</a:t>
              </a:r>
            </a:p>
          </p:txBody>
        </p:sp>
        <p:sp>
          <p:nvSpPr>
            <p:cNvPr id="9" name="TextBox 9"/>
            <p:cNvSpPr txBox="1"/>
            <p:nvPr/>
          </p:nvSpPr>
          <p:spPr>
            <a:xfrm>
              <a:off x="120669" y="1753614"/>
              <a:ext cx="12690831" cy="695113"/>
            </a:xfrm>
            <a:prstGeom prst="rect">
              <a:avLst/>
            </a:prstGeom>
          </p:spPr>
          <p:txBody>
            <a:bodyPr lIns="0" tIns="0" rIns="0" bIns="0" rtlCol="0" anchor="t">
              <a:spAutoFit/>
            </a:bodyPr>
            <a:lstStyle/>
            <a:p>
              <a:pPr algn="l">
                <a:lnSpc>
                  <a:spcPts val="4339"/>
                </a:lnSpc>
              </a:pPr>
              <a:r>
                <a:rPr lang="en-US" sz="3099">
                  <a:solidFill>
                    <a:srgbClr val="0D1737"/>
                  </a:solidFill>
                  <a:latin typeface="Arimo"/>
                  <a:ea typeface="Arimo"/>
                  <a:cs typeface="Arimo"/>
                  <a:sym typeface="Arimo"/>
                </a:rPr>
                <a:t>Automatically, or with a judicial process?</a:t>
              </a:r>
            </a:p>
          </p:txBody>
        </p:sp>
      </p:grpSp>
      <p:sp>
        <p:nvSpPr>
          <p:cNvPr id="10" name="TextBox 10"/>
          <p:cNvSpPr txBox="1"/>
          <p:nvPr/>
        </p:nvSpPr>
        <p:spPr>
          <a:xfrm>
            <a:off x="1971218" y="3824853"/>
            <a:ext cx="1364022" cy="710057"/>
          </a:xfrm>
          <a:prstGeom prst="rect">
            <a:avLst/>
          </a:prstGeom>
        </p:spPr>
        <p:txBody>
          <a:bodyPr lIns="0" tIns="0" rIns="0" bIns="0" rtlCol="0" anchor="t">
            <a:spAutoFit/>
          </a:bodyPr>
          <a:lstStyle/>
          <a:p>
            <a:pPr algn="ctr">
              <a:lnSpc>
                <a:spcPts val="5764"/>
              </a:lnSpc>
            </a:pPr>
            <a:r>
              <a:rPr lang="en-US" sz="4400">
                <a:solidFill>
                  <a:srgbClr val="FA643F"/>
                </a:solidFill>
                <a:latin typeface="Monarda"/>
                <a:ea typeface="Monarda"/>
                <a:cs typeface="Monarda"/>
                <a:sym typeface="Monarda"/>
              </a:rPr>
              <a:t>02</a:t>
            </a:r>
          </a:p>
        </p:txBody>
      </p:sp>
      <p:sp>
        <p:nvSpPr>
          <p:cNvPr id="11" name="TextBox 11"/>
          <p:cNvSpPr txBox="1"/>
          <p:nvPr/>
        </p:nvSpPr>
        <p:spPr>
          <a:xfrm>
            <a:off x="1971218" y="5197213"/>
            <a:ext cx="1364022" cy="710057"/>
          </a:xfrm>
          <a:prstGeom prst="rect">
            <a:avLst/>
          </a:prstGeom>
        </p:spPr>
        <p:txBody>
          <a:bodyPr lIns="0" tIns="0" rIns="0" bIns="0" rtlCol="0" anchor="t">
            <a:spAutoFit/>
          </a:bodyPr>
          <a:lstStyle/>
          <a:p>
            <a:pPr algn="ctr">
              <a:lnSpc>
                <a:spcPts val="5764"/>
              </a:lnSpc>
            </a:pPr>
            <a:r>
              <a:rPr lang="en-US" sz="4400">
                <a:solidFill>
                  <a:srgbClr val="FA643F"/>
                </a:solidFill>
                <a:latin typeface="Monarda"/>
                <a:ea typeface="Monarda"/>
                <a:cs typeface="Monarda"/>
                <a:sym typeface="Monarda"/>
              </a:rPr>
              <a:t>03</a:t>
            </a:r>
          </a:p>
        </p:txBody>
      </p:sp>
      <p:sp>
        <p:nvSpPr>
          <p:cNvPr id="12" name="Freeform 12"/>
          <p:cNvSpPr/>
          <p:nvPr/>
        </p:nvSpPr>
        <p:spPr>
          <a:xfrm>
            <a:off x="-127006" y="-127006"/>
            <a:ext cx="18541994" cy="2167661"/>
          </a:xfrm>
          <a:custGeom>
            <a:avLst/>
            <a:gdLst/>
            <a:ahLst/>
            <a:cxnLst/>
            <a:rect l="l" t="t" r="r" b="b"/>
            <a:pathLst>
              <a:path w="18541994" h="2167661">
                <a:moveTo>
                  <a:pt x="0" y="0"/>
                </a:moveTo>
                <a:lnTo>
                  <a:pt x="18541993" y="0"/>
                </a:lnTo>
                <a:lnTo>
                  <a:pt x="18541993" y="2167661"/>
                </a:lnTo>
                <a:lnTo>
                  <a:pt x="0" y="21676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717899" y="475280"/>
            <a:ext cx="16480976" cy="895350"/>
          </a:xfrm>
          <a:prstGeom prst="rect">
            <a:avLst/>
          </a:prstGeom>
        </p:spPr>
        <p:txBody>
          <a:bodyPr lIns="0" tIns="0" rIns="0" bIns="0" rtlCol="0" anchor="t">
            <a:spAutoFit/>
          </a:bodyPr>
          <a:lstStyle/>
          <a:p>
            <a:pPr algn="l">
              <a:lnSpc>
                <a:spcPts val="6839"/>
              </a:lnSpc>
            </a:pPr>
            <a:r>
              <a:rPr lang="en-US" sz="5699" b="1">
                <a:solidFill>
                  <a:srgbClr val="FFFFFF"/>
                </a:solidFill>
                <a:latin typeface="Arimo Bold"/>
                <a:ea typeface="Arimo Bold"/>
                <a:cs typeface="Arimo Bold"/>
                <a:sym typeface="Arimo Bold"/>
              </a:rPr>
              <a:t>Questions to Answer in Developing a Bill</a:t>
            </a:r>
          </a:p>
        </p:txBody>
      </p:sp>
      <p:sp>
        <p:nvSpPr>
          <p:cNvPr id="14" name="Freeform 14"/>
          <p:cNvSpPr/>
          <p:nvPr/>
        </p:nvSpPr>
        <p:spPr>
          <a:xfrm>
            <a:off x="2124700" y="6437720"/>
            <a:ext cx="1096135" cy="1026281"/>
          </a:xfrm>
          <a:custGeom>
            <a:avLst/>
            <a:gdLst/>
            <a:ahLst/>
            <a:cxnLst/>
            <a:rect l="l" t="t" r="r" b="b"/>
            <a:pathLst>
              <a:path w="1096135" h="1026281">
                <a:moveTo>
                  <a:pt x="0" y="0"/>
                </a:moveTo>
                <a:lnTo>
                  <a:pt x="1096136" y="0"/>
                </a:lnTo>
                <a:lnTo>
                  <a:pt x="1096136" y="1026281"/>
                </a:lnTo>
                <a:lnTo>
                  <a:pt x="0" y="1026281"/>
                </a:lnTo>
                <a:lnTo>
                  <a:pt x="0" y="0"/>
                </a:lnTo>
                <a:close/>
              </a:path>
            </a:pathLst>
          </a:custGeom>
          <a:blipFill>
            <a:blip r:embed="rId2"/>
            <a:stretch>
              <a:fillRect b="-6806"/>
            </a:stretch>
          </a:blipFill>
        </p:spPr>
        <p:txBody>
          <a:bodyPr/>
          <a:lstStyle/>
          <a:p>
            <a:endParaRPr lang="en-US"/>
          </a:p>
        </p:txBody>
      </p:sp>
      <p:sp>
        <p:nvSpPr>
          <p:cNvPr id="15" name="TextBox 15"/>
          <p:cNvSpPr txBox="1"/>
          <p:nvPr/>
        </p:nvSpPr>
        <p:spPr>
          <a:xfrm>
            <a:off x="1971218" y="6489802"/>
            <a:ext cx="1364022" cy="710057"/>
          </a:xfrm>
          <a:prstGeom prst="rect">
            <a:avLst/>
          </a:prstGeom>
        </p:spPr>
        <p:txBody>
          <a:bodyPr lIns="0" tIns="0" rIns="0" bIns="0" rtlCol="0" anchor="t">
            <a:spAutoFit/>
          </a:bodyPr>
          <a:lstStyle/>
          <a:p>
            <a:pPr algn="ctr">
              <a:lnSpc>
                <a:spcPts val="5764"/>
              </a:lnSpc>
            </a:pPr>
            <a:r>
              <a:rPr lang="en-US" sz="4400">
                <a:solidFill>
                  <a:srgbClr val="FA643F"/>
                </a:solidFill>
                <a:latin typeface="Monarda"/>
                <a:ea typeface="Monarda"/>
                <a:cs typeface="Monarda"/>
                <a:sym typeface="Monarda"/>
              </a:rPr>
              <a:t>04</a:t>
            </a:r>
          </a:p>
        </p:txBody>
      </p:sp>
      <p:sp>
        <p:nvSpPr>
          <p:cNvPr id="16" name="Freeform 16"/>
          <p:cNvSpPr/>
          <p:nvPr/>
        </p:nvSpPr>
        <p:spPr>
          <a:xfrm>
            <a:off x="2124700" y="7720830"/>
            <a:ext cx="1096135" cy="1096135"/>
          </a:xfrm>
          <a:custGeom>
            <a:avLst/>
            <a:gdLst/>
            <a:ahLst/>
            <a:cxnLst/>
            <a:rect l="l" t="t" r="r" b="b"/>
            <a:pathLst>
              <a:path w="1096135" h="1096135">
                <a:moveTo>
                  <a:pt x="0" y="0"/>
                </a:moveTo>
                <a:lnTo>
                  <a:pt x="1096136" y="0"/>
                </a:lnTo>
                <a:lnTo>
                  <a:pt x="1096136" y="1096136"/>
                </a:lnTo>
                <a:lnTo>
                  <a:pt x="0" y="1096136"/>
                </a:lnTo>
                <a:lnTo>
                  <a:pt x="0" y="0"/>
                </a:lnTo>
                <a:close/>
              </a:path>
            </a:pathLst>
          </a:custGeom>
          <a:blipFill>
            <a:blip r:embed="rId2"/>
            <a:stretch>
              <a:fillRect t="-11898" r="-23797" b="-11898"/>
            </a:stretch>
          </a:blipFill>
        </p:spPr>
        <p:txBody>
          <a:bodyPr/>
          <a:lstStyle/>
          <a:p>
            <a:endParaRPr lang="en-US"/>
          </a:p>
        </p:txBody>
      </p:sp>
      <p:sp>
        <p:nvSpPr>
          <p:cNvPr id="17" name="TextBox 17"/>
          <p:cNvSpPr txBox="1"/>
          <p:nvPr/>
        </p:nvSpPr>
        <p:spPr>
          <a:xfrm>
            <a:off x="1862546" y="7810474"/>
            <a:ext cx="1620444" cy="710057"/>
          </a:xfrm>
          <a:prstGeom prst="rect">
            <a:avLst/>
          </a:prstGeom>
        </p:spPr>
        <p:txBody>
          <a:bodyPr lIns="0" tIns="0" rIns="0" bIns="0" rtlCol="0" anchor="t">
            <a:spAutoFit/>
          </a:bodyPr>
          <a:lstStyle/>
          <a:p>
            <a:pPr algn="ctr">
              <a:lnSpc>
                <a:spcPts val="5764"/>
              </a:lnSpc>
            </a:pPr>
            <a:r>
              <a:rPr lang="en-US" sz="4400">
                <a:solidFill>
                  <a:srgbClr val="FA643F"/>
                </a:solidFill>
                <a:latin typeface="Monarda"/>
                <a:ea typeface="Monarda"/>
                <a:cs typeface="Monarda"/>
                <a:sym typeface="Monarda"/>
              </a:rPr>
              <a:t>05</a:t>
            </a:r>
          </a:p>
        </p:txBody>
      </p:sp>
      <p:sp>
        <p:nvSpPr>
          <p:cNvPr id="18" name="TextBox 18"/>
          <p:cNvSpPr txBox="1"/>
          <p:nvPr/>
        </p:nvSpPr>
        <p:spPr>
          <a:xfrm>
            <a:off x="4023264" y="5362188"/>
            <a:ext cx="9518124" cy="566420"/>
          </a:xfrm>
          <a:prstGeom prst="rect">
            <a:avLst/>
          </a:prstGeom>
        </p:spPr>
        <p:txBody>
          <a:bodyPr lIns="0" tIns="0" rIns="0" bIns="0" rtlCol="0" anchor="t">
            <a:spAutoFit/>
          </a:bodyPr>
          <a:lstStyle/>
          <a:p>
            <a:pPr algn="l">
              <a:lnSpc>
                <a:spcPts val="4479"/>
              </a:lnSpc>
            </a:pPr>
            <a:r>
              <a:rPr lang="en-US" sz="3199">
                <a:solidFill>
                  <a:srgbClr val="0D1737"/>
                </a:solidFill>
                <a:latin typeface="Arimo"/>
                <a:ea typeface="Arimo"/>
                <a:cs typeface="Arimo"/>
                <a:sym typeface="Arimo"/>
              </a:rPr>
              <a:t>Requirements to qualify for sealing?</a:t>
            </a:r>
          </a:p>
        </p:txBody>
      </p:sp>
      <p:sp>
        <p:nvSpPr>
          <p:cNvPr id="19" name="TextBox 19"/>
          <p:cNvSpPr txBox="1"/>
          <p:nvPr/>
        </p:nvSpPr>
        <p:spPr>
          <a:xfrm>
            <a:off x="4023264" y="7954110"/>
            <a:ext cx="9518124" cy="566420"/>
          </a:xfrm>
          <a:prstGeom prst="rect">
            <a:avLst/>
          </a:prstGeom>
        </p:spPr>
        <p:txBody>
          <a:bodyPr lIns="0" tIns="0" rIns="0" bIns="0" rtlCol="0" anchor="t">
            <a:spAutoFit/>
          </a:bodyPr>
          <a:lstStyle/>
          <a:p>
            <a:pPr algn="l">
              <a:lnSpc>
                <a:spcPts val="4479"/>
              </a:lnSpc>
            </a:pPr>
            <a:r>
              <a:rPr lang="en-US" sz="3199">
                <a:solidFill>
                  <a:srgbClr val="0D1737"/>
                </a:solidFill>
                <a:latin typeface="Arimo"/>
                <a:ea typeface="Arimo"/>
                <a:cs typeface="Arimo"/>
                <a:sym typeface="Arimo"/>
              </a:rPr>
              <a:t>What length of time?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3F3F4"/>
        </a:solidFill>
        <a:effectLst/>
      </p:bgPr>
    </p:bg>
    <p:spTree>
      <p:nvGrpSpPr>
        <p:cNvPr id="1" name=""/>
        <p:cNvGrpSpPr/>
        <p:nvPr/>
      </p:nvGrpSpPr>
      <p:grpSpPr>
        <a:xfrm>
          <a:off x="0" y="0"/>
          <a:ext cx="0" cy="0"/>
          <a:chOff x="0" y="0"/>
          <a:chExt cx="0" cy="0"/>
        </a:xfrm>
      </p:grpSpPr>
      <p:grpSp>
        <p:nvGrpSpPr>
          <p:cNvPr id="2" name="Group 2"/>
          <p:cNvGrpSpPr/>
          <p:nvPr/>
        </p:nvGrpSpPr>
        <p:grpSpPr>
          <a:xfrm>
            <a:off x="-921281" y="9258300"/>
            <a:ext cx="20069935" cy="1781674"/>
            <a:chOff x="0" y="0"/>
            <a:chExt cx="6996056" cy="621063"/>
          </a:xfrm>
        </p:grpSpPr>
        <p:sp>
          <p:nvSpPr>
            <p:cNvPr id="3" name="Freeform 3"/>
            <p:cNvSpPr/>
            <p:nvPr/>
          </p:nvSpPr>
          <p:spPr>
            <a:xfrm>
              <a:off x="0" y="0"/>
              <a:ext cx="6996056" cy="621063"/>
            </a:xfrm>
            <a:custGeom>
              <a:avLst/>
              <a:gdLst/>
              <a:ahLst/>
              <a:cxnLst/>
              <a:rect l="l" t="t" r="r" b="b"/>
              <a:pathLst>
                <a:path w="6996056" h="621063">
                  <a:moveTo>
                    <a:pt x="0" y="0"/>
                  </a:moveTo>
                  <a:lnTo>
                    <a:pt x="6996056" y="0"/>
                  </a:lnTo>
                  <a:lnTo>
                    <a:pt x="6996056" y="621063"/>
                  </a:lnTo>
                  <a:lnTo>
                    <a:pt x="0" y="621063"/>
                  </a:lnTo>
                  <a:close/>
                </a:path>
              </a:pathLst>
            </a:custGeom>
            <a:solidFill>
              <a:srgbClr val="066133"/>
            </a:solidFill>
          </p:spPr>
          <p:txBody>
            <a:bodyPr/>
            <a:lstStyle/>
            <a:p>
              <a:endParaRPr lang="en-US"/>
            </a:p>
          </p:txBody>
        </p:sp>
        <p:sp>
          <p:nvSpPr>
            <p:cNvPr id="4" name="TextBox 4"/>
            <p:cNvSpPr txBox="1"/>
            <p:nvPr/>
          </p:nvSpPr>
          <p:spPr>
            <a:xfrm>
              <a:off x="0" y="-38100"/>
              <a:ext cx="6996056" cy="659163"/>
            </a:xfrm>
            <a:prstGeom prst="rect">
              <a:avLst/>
            </a:prstGeom>
          </p:spPr>
          <p:txBody>
            <a:bodyPr lIns="50800" tIns="50800" rIns="50800" bIns="50800" rtlCol="0" anchor="ctr"/>
            <a:lstStyle/>
            <a:p>
              <a:pPr algn="ctr">
                <a:lnSpc>
                  <a:spcPts val="2520"/>
                </a:lnSpc>
              </a:pPr>
              <a:endParaRPr/>
            </a:p>
          </p:txBody>
        </p:sp>
      </p:grpSp>
      <p:grpSp>
        <p:nvGrpSpPr>
          <p:cNvPr id="5" name="Group 5"/>
          <p:cNvGrpSpPr/>
          <p:nvPr/>
        </p:nvGrpSpPr>
        <p:grpSpPr>
          <a:xfrm>
            <a:off x="8045501" y="6972025"/>
            <a:ext cx="8202235" cy="1329531"/>
            <a:chOff x="0" y="0"/>
            <a:chExt cx="3156620" cy="511668"/>
          </a:xfrm>
        </p:grpSpPr>
        <p:sp>
          <p:nvSpPr>
            <p:cNvPr id="6" name="Freeform 6"/>
            <p:cNvSpPr/>
            <p:nvPr/>
          </p:nvSpPr>
          <p:spPr>
            <a:xfrm>
              <a:off x="0" y="0"/>
              <a:ext cx="3156620" cy="511668"/>
            </a:xfrm>
            <a:custGeom>
              <a:avLst/>
              <a:gdLst/>
              <a:ahLst/>
              <a:cxnLst/>
              <a:rect l="l" t="t" r="r" b="b"/>
              <a:pathLst>
                <a:path w="3156620" h="511668">
                  <a:moveTo>
                    <a:pt x="94388" y="0"/>
                  </a:moveTo>
                  <a:lnTo>
                    <a:pt x="3062232" y="0"/>
                  </a:lnTo>
                  <a:cubicBezTo>
                    <a:pt x="3087265" y="0"/>
                    <a:pt x="3111273" y="9944"/>
                    <a:pt x="3128974" y="27646"/>
                  </a:cubicBezTo>
                  <a:cubicBezTo>
                    <a:pt x="3146675" y="45347"/>
                    <a:pt x="3156620" y="69355"/>
                    <a:pt x="3156620" y="94388"/>
                  </a:cubicBezTo>
                  <a:lnTo>
                    <a:pt x="3156620" y="417280"/>
                  </a:lnTo>
                  <a:cubicBezTo>
                    <a:pt x="3156620" y="469409"/>
                    <a:pt x="3114361" y="511668"/>
                    <a:pt x="3062232" y="511668"/>
                  </a:cubicBezTo>
                  <a:lnTo>
                    <a:pt x="94388" y="511668"/>
                  </a:lnTo>
                  <a:cubicBezTo>
                    <a:pt x="42259" y="511668"/>
                    <a:pt x="0" y="469409"/>
                    <a:pt x="0" y="417280"/>
                  </a:cubicBezTo>
                  <a:lnTo>
                    <a:pt x="0" y="94388"/>
                  </a:lnTo>
                  <a:cubicBezTo>
                    <a:pt x="0" y="42259"/>
                    <a:pt x="42259" y="0"/>
                    <a:pt x="94388" y="0"/>
                  </a:cubicBezTo>
                  <a:close/>
                </a:path>
              </a:pathLst>
            </a:custGeom>
            <a:solidFill>
              <a:srgbClr val="49A67F"/>
            </a:solidFill>
            <a:ln cap="rnd">
              <a:noFill/>
              <a:prstDash val="solid"/>
              <a:round/>
            </a:ln>
          </p:spPr>
          <p:txBody>
            <a:bodyPr/>
            <a:lstStyle/>
            <a:p>
              <a:endParaRPr lang="en-US"/>
            </a:p>
          </p:txBody>
        </p:sp>
        <p:sp>
          <p:nvSpPr>
            <p:cNvPr id="7" name="TextBox 7"/>
            <p:cNvSpPr txBox="1"/>
            <p:nvPr/>
          </p:nvSpPr>
          <p:spPr>
            <a:xfrm>
              <a:off x="0" y="-38100"/>
              <a:ext cx="3156620" cy="54976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3444313" y="6972025"/>
            <a:ext cx="3135759" cy="1329531"/>
          </a:xfrm>
          <a:custGeom>
            <a:avLst/>
            <a:gdLst/>
            <a:ahLst/>
            <a:cxnLst/>
            <a:rect l="l" t="t" r="r" b="b"/>
            <a:pathLst>
              <a:path w="3135759" h="1329531">
                <a:moveTo>
                  <a:pt x="3135760" y="0"/>
                </a:moveTo>
                <a:lnTo>
                  <a:pt x="0" y="0"/>
                </a:lnTo>
                <a:lnTo>
                  <a:pt x="0" y="1329530"/>
                </a:lnTo>
                <a:lnTo>
                  <a:pt x="3135760" y="1329530"/>
                </a:lnTo>
                <a:lnTo>
                  <a:pt x="313576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a:off x="1028700" y="1020862"/>
            <a:ext cx="16230600" cy="759934"/>
            <a:chOff x="0" y="0"/>
            <a:chExt cx="5657725" cy="264901"/>
          </a:xfrm>
        </p:grpSpPr>
        <p:sp>
          <p:nvSpPr>
            <p:cNvPr id="10" name="Freeform 10"/>
            <p:cNvSpPr/>
            <p:nvPr/>
          </p:nvSpPr>
          <p:spPr>
            <a:xfrm>
              <a:off x="0" y="0"/>
              <a:ext cx="5657726" cy="264901"/>
            </a:xfrm>
            <a:custGeom>
              <a:avLst/>
              <a:gdLst/>
              <a:ahLst/>
              <a:cxnLst/>
              <a:rect l="l" t="t" r="r" b="b"/>
              <a:pathLst>
                <a:path w="5657726" h="264901">
                  <a:moveTo>
                    <a:pt x="47700" y="0"/>
                  </a:moveTo>
                  <a:lnTo>
                    <a:pt x="5610026" y="0"/>
                  </a:lnTo>
                  <a:cubicBezTo>
                    <a:pt x="5622677" y="0"/>
                    <a:pt x="5634809" y="5025"/>
                    <a:pt x="5643755" y="13971"/>
                  </a:cubicBezTo>
                  <a:cubicBezTo>
                    <a:pt x="5652700" y="22916"/>
                    <a:pt x="5657726" y="35049"/>
                    <a:pt x="5657726" y="47700"/>
                  </a:cubicBezTo>
                  <a:lnTo>
                    <a:pt x="5657726" y="217201"/>
                  </a:lnTo>
                  <a:cubicBezTo>
                    <a:pt x="5657726" y="229852"/>
                    <a:pt x="5652700" y="241984"/>
                    <a:pt x="5643755" y="250930"/>
                  </a:cubicBezTo>
                  <a:cubicBezTo>
                    <a:pt x="5634809" y="259875"/>
                    <a:pt x="5622677" y="264901"/>
                    <a:pt x="5610026" y="264901"/>
                  </a:cubicBezTo>
                  <a:lnTo>
                    <a:pt x="47700" y="264901"/>
                  </a:lnTo>
                  <a:cubicBezTo>
                    <a:pt x="35049" y="264901"/>
                    <a:pt x="22916" y="259875"/>
                    <a:pt x="13971" y="250930"/>
                  </a:cubicBezTo>
                  <a:cubicBezTo>
                    <a:pt x="5025" y="241984"/>
                    <a:pt x="0" y="229852"/>
                    <a:pt x="0" y="217201"/>
                  </a:cubicBezTo>
                  <a:lnTo>
                    <a:pt x="0" y="47700"/>
                  </a:lnTo>
                  <a:cubicBezTo>
                    <a:pt x="0" y="35049"/>
                    <a:pt x="5025" y="22916"/>
                    <a:pt x="13971" y="13971"/>
                  </a:cubicBezTo>
                  <a:cubicBezTo>
                    <a:pt x="22916" y="5025"/>
                    <a:pt x="35049" y="0"/>
                    <a:pt x="47700" y="0"/>
                  </a:cubicBezTo>
                  <a:close/>
                </a:path>
              </a:pathLst>
            </a:custGeom>
            <a:solidFill>
              <a:srgbClr val="F7E856"/>
            </a:solidFill>
            <a:ln cap="rnd">
              <a:noFill/>
              <a:prstDash val="solid"/>
              <a:round/>
            </a:ln>
          </p:spPr>
          <p:txBody>
            <a:bodyPr/>
            <a:lstStyle/>
            <a:p>
              <a:endParaRPr lang="en-US"/>
            </a:p>
          </p:txBody>
        </p:sp>
        <p:sp>
          <p:nvSpPr>
            <p:cNvPr id="11" name="TextBox 11"/>
            <p:cNvSpPr txBox="1"/>
            <p:nvPr/>
          </p:nvSpPr>
          <p:spPr>
            <a:xfrm>
              <a:off x="0" y="-38100"/>
              <a:ext cx="5657725" cy="303001"/>
            </a:xfrm>
            <a:prstGeom prst="rect">
              <a:avLst/>
            </a:prstGeom>
          </p:spPr>
          <p:txBody>
            <a:bodyPr lIns="50800" tIns="50800" rIns="50800" bIns="50800" rtlCol="0" anchor="ctr"/>
            <a:lstStyle/>
            <a:p>
              <a:pPr algn="ctr">
                <a:lnSpc>
                  <a:spcPts val="2520"/>
                </a:lnSpc>
              </a:pPr>
              <a:endParaRPr/>
            </a:p>
          </p:txBody>
        </p:sp>
      </p:grpSp>
      <p:sp>
        <p:nvSpPr>
          <p:cNvPr id="12" name="Freeform 12"/>
          <p:cNvSpPr/>
          <p:nvPr/>
        </p:nvSpPr>
        <p:spPr>
          <a:xfrm>
            <a:off x="1299092" y="3046775"/>
            <a:ext cx="6203279" cy="3451954"/>
          </a:xfrm>
          <a:custGeom>
            <a:avLst/>
            <a:gdLst/>
            <a:ahLst/>
            <a:cxnLst/>
            <a:rect l="l" t="t" r="r" b="b"/>
            <a:pathLst>
              <a:path w="6203279" h="3451954">
                <a:moveTo>
                  <a:pt x="0" y="0"/>
                </a:moveTo>
                <a:lnTo>
                  <a:pt x="6203279" y="0"/>
                </a:lnTo>
                <a:lnTo>
                  <a:pt x="6203279" y="3451954"/>
                </a:lnTo>
                <a:lnTo>
                  <a:pt x="0" y="3451954"/>
                </a:lnTo>
                <a:lnTo>
                  <a:pt x="0" y="0"/>
                </a:lnTo>
                <a:close/>
              </a:path>
            </a:pathLst>
          </a:custGeom>
          <a:blipFill>
            <a:blip r:embed="rId3"/>
            <a:stretch>
              <a:fillRect/>
            </a:stretch>
          </a:blipFill>
        </p:spPr>
        <p:txBody>
          <a:bodyPr/>
          <a:lstStyle/>
          <a:p>
            <a:endParaRPr lang="en-US"/>
          </a:p>
        </p:txBody>
      </p:sp>
      <p:sp>
        <p:nvSpPr>
          <p:cNvPr id="13" name="TextBox 13"/>
          <p:cNvSpPr txBox="1"/>
          <p:nvPr/>
        </p:nvSpPr>
        <p:spPr>
          <a:xfrm>
            <a:off x="8657979" y="2549366"/>
            <a:ext cx="6407887" cy="3949362"/>
          </a:xfrm>
          <a:prstGeom prst="rect">
            <a:avLst/>
          </a:prstGeom>
        </p:spPr>
        <p:txBody>
          <a:bodyPr lIns="0" tIns="0" rIns="0" bIns="0" rtlCol="0" anchor="t">
            <a:spAutoFit/>
          </a:bodyPr>
          <a:lstStyle/>
          <a:p>
            <a:pPr algn="l">
              <a:lnSpc>
                <a:spcPts val="15256"/>
              </a:lnSpc>
            </a:pPr>
            <a:r>
              <a:rPr lang="en-US" sz="15256" b="1">
                <a:solidFill>
                  <a:srgbClr val="066133"/>
                </a:solidFill>
                <a:latin typeface="DM Sans Bold"/>
                <a:ea typeface="DM Sans Bold"/>
                <a:cs typeface="DM Sans Bold"/>
                <a:sym typeface="DM Sans Bold"/>
              </a:rPr>
              <a:t>Thank You!</a:t>
            </a:r>
          </a:p>
        </p:txBody>
      </p:sp>
      <p:sp>
        <p:nvSpPr>
          <p:cNvPr id="14" name="TextBox 14"/>
          <p:cNvSpPr txBox="1"/>
          <p:nvPr/>
        </p:nvSpPr>
        <p:spPr>
          <a:xfrm>
            <a:off x="13647896" y="1194136"/>
            <a:ext cx="3130715" cy="365760"/>
          </a:xfrm>
          <a:prstGeom prst="rect">
            <a:avLst/>
          </a:prstGeom>
        </p:spPr>
        <p:txBody>
          <a:bodyPr lIns="0" tIns="0" rIns="0" bIns="0" rtlCol="0" anchor="t">
            <a:spAutoFit/>
          </a:bodyPr>
          <a:lstStyle/>
          <a:p>
            <a:pPr algn="r">
              <a:lnSpc>
                <a:spcPts val="2940"/>
              </a:lnSpc>
            </a:pPr>
            <a:r>
              <a:rPr lang="en-US" sz="2100" b="1">
                <a:solidFill>
                  <a:srgbClr val="066133"/>
                </a:solidFill>
                <a:latin typeface="TT Interphases Bold"/>
                <a:ea typeface="TT Interphases Bold"/>
                <a:cs typeface="TT Interphases Bold"/>
                <a:sym typeface="TT Interphases Bold"/>
              </a:rPr>
              <a:t>Info@housing4alltn.org</a:t>
            </a:r>
          </a:p>
        </p:txBody>
      </p:sp>
      <p:sp>
        <p:nvSpPr>
          <p:cNvPr id="15" name="TextBox 15"/>
          <p:cNvSpPr txBox="1"/>
          <p:nvPr/>
        </p:nvSpPr>
        <p:spPr>
          <a:xfrm>
            <a:off x="1509389" y="1194136"/>
            <a:ext cx="2767061" cy="365760"/>
          </a:xfrm>
          <a:prstGeom prst="rect">
            <a:avLst/>
          </a:prstGeom>
        </p:spPr>
        <p:txBody>
          <a:bodyPr lIns="0" tIns="0" rIns="0" bIns="0" rtlCol="0" anchor="t">
            <a:spAutoFit/>
          </a:bodyPr>
          <a:lstStyle/>
          <a:p>
            <a:pPr algn="l">
              <a:lnSpc>
                <a:spcPts val="2940"/>
              </a:lnSpc>
            </a:pPr>
            <a:r>
              <a:rPr lang="en-US" sz="2100" b="1">
                <a:solidFill>
                  <a:srgbClr val="066133"/>
                </a:solidFill>
                <a:latin typeface="TT Interphases Bold"/>
                <a:ea typeface="TT Interphases Bold"/>
                <a:cs typeface="TT Interphases Bold"/>
                <a:sym typeface="TT Interphases Bold"/>
              </a:rPr>
              <a:t>August 26, 2026</a:t>
            </a:r>
          </a:p>
        </p:txBody>
      </p:sp>
      <p:sp>
        <p:nvSpPr>
          <p:cNvPr id="16" name="TextBox 16"/>
          <p:cNvSpPr txBox="1"/>
          <p:nvPr/>
        </p:nvSpPr>
        <p:spPr>
          <a:xfrm>
            <a:off x="6544513" y="1194136"/>
            <a:ext cx="5198973" cy="365760"/>
          </a:xfrm>
          <a:prstGeom prst="rect">
            <a:avLst/>
          </a:prstGeom>
        </p:spPr>
        <p:txBody>
          <a:bodyPr lIns="0" tIns="0" rIns="0" bIns="0" rtlCol="0" anchor="t">
            <a:spAutoFit/>
          </a:bodyPr>
          <a:lstStyle/>
          <a:p>
            <a:pPr algn="ctr">
              <a:lnSpc>
                <a:spcPts val="2940"/>
              </a:lnSpc>
            </a:pPr>
            <a:r>
              <a:rPr lang="en-US" sz="2100" b="1">
                <a:solidFill>
                  <a:srgbClr val="066133"/>
                </a:solidFill>
                <a:latin typeface="TT Interphases Bold"/>
                <a:ea typeface="TT Interphases Bold"/>
                <a:cs typeface="TT Interphases Bold"/>
                <a:sym typeface="TT Interphases Bold"/>
              </a:rPr>
              <a:t>www.housingforalltn,org</a:t>
            </a:r>
          </a:p>
        </p:txBody>
      </p:sp>
      <p:sp>
        <p:nvSpPr>
          <p:cNvPr id="17" name="TextBox 17"/>
          <p:cNvSpPr txBox="1"/>
          <p:nvPr/>
        </p:nvSpPr>
        <p:spPr>
          <a:xfrm>
            <a:off x="8377838" y="6994170"/>
            <a:ext cx="8202235" cy="1199516"/>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Arimo Bold"/>
                <a:ea typeface="Arimo Bold"/>
                <a:cs typeface="Arimo Bold"/>
                <a:sym typeface="Arimo Bold"/>
              </a:rPr>
              <a:t>A Campaign to Increase Access to Stable, Affordable Housing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pSp>
        <p:nvGrpSpPr>
          <p:cNvPr id="2" name="Group 2"/>
          <p:cNvGrpSpPr/>
          <p:nvPr/>
        </p:nvGrpSpPr>
        <p:grpSpPr>
          <a:xfrm>
            <a:off x="1670399" y="298799"/>
            <a:ext cx="316802" cy="316802"/>
            <a:chOff x="0" y="0"/>
            <a:chExt cx="422402" cy="422402"/>
          </a:xfrm>
        </p:grpSpPr>
        <p:sp>
          <p:nvSpPr>
            <p:cNvPr id="3" name="Freeform 3"/>
            <p:cNvSpPr/>
            <p:nvPr/>
          </p:nvSpPr>
          <p:spPr>
            <a:xfrm>
              <a:off x="0" y="0"/>
              <a:ext cx="422402" cy="422402"/>
            </a:xfrm>
            <a:custGeom>
              <a:avLst/>
              <a:gdLst/>
              <a:ahLst/>
              <a:cxnLst/>
              <a:rect l="l" t="t" r="r" b="b"/>
              <a:pathLst>
                <a:path w="422402" h="422402">
                  <a:moveTo>
                    <a:pt x="0" y="211201"/>
                  </a:moveTo>
                  <a:cubicBezTo>
                    <a:pt x="0" y="94615"/>
                    <a:pt x="94615" y="0"/>
                    <a:pt x="211201" y="0"/>
                  </a:cubicBezTo>
                  <a:cubicBezTo>
                    <a:pt x="327787" y="0"/>
                    <a:pt x="422402" y="94615"/>
                    <a:pt x="422402" y="211201"/>
                  </a:cubicBezTo>
                  <a:cubicBezTo>
                    <a:pt x="422402" y="327787"/>
                    <a:pt x="327787" y="422402"/>
                    <a:pt x="211201" y="422402"/>
                  </a:cubicBezTo>
                  <a:cubicBezTo>
                    <a:pt x="94615" y="422402"/>
                    <a:pt x="0" y="327787"/>
                    <a:pt x="0" y="211201"/>
                  </a:cubicBezTo>
                  <a:close/>
                </a:path>
              </a:pathLst>
            </a:custGeom>
            <a:solidFill>
              <a:srgbClr val="444746"/>
            </a:solidFill>
          </p:spPr>
          <p:txBody>
            <a:bodyPr/>
            <a:lstStyle/>
            <a:p>
              <a:endParaRPr lang="en-US"/>
            </a:p>
          </p:txBody>
        </p:sp>
      </p:grpSp>
      <p:grpSp>
        <p:nvGrpSpPr>
          <p:cNvPr id="4" name="Group 4"/>
          <p:cNvGrpSpPr/>
          <p:nvPr/>
        </p:nvGrpSpPr>
        <p:grpSpPr>
          <a:xfrm>
            <a:off x="6547199" y="298799"/>
            <a:ext cx="316802" cy="316802"/>
            <a:chOff x="0" y="0"/>
            <a:chExt cx="422402" cy="422402"/>
          </a:xfrm>
        </p:grpSpPr>
        <p:sp>
          <p:nvSpPr>
            <p:cNvPr id="5" name="Freeform 5"/>
            <p:cNvSpPr/>
            <p:nvPr/>
          </p:nvSpPr>
          <p:spPr>
            <a:xfrm>
              <a:off x="0" y="0"/>
              <a:ext cx="422402" cy="422402"/>
            </a:xfrm>
            <a:custGeom>
              <a:avLst/>
              <a:gdLst/>
              <a:ahLst/>
              <a:cxnLst/>
              <a:rect l="l" t="t" r="r" b="b"/>
              <a:pathLst>
                <a:path w="422402" h="422402">
                  <a:moveTo>
                    <a:pt x="0" y="211201"/>
                  </a:moveTo>
                  <a:cubicBezTo>
                    <a:pt x="0" y="94615"/>
                    <a:pt x="94615" y="0"/>
                    <a:pt x="211201" y="0"/>
                  </a:cubicBezTo>
                  <a:cubicBezTo>
                    <a:pt x="327787" y="0"/>
                    <a:pt x="422402" y="94615"/>
                    <a:pt x="422402" y="211201"/>
                  </a:cubicBezTo>
                  <a:cubicBezTo>
                    <a:pt x="422402" y="327787"/>
                    <a:pt x="327787" y="422402"/>
                    <a:pt x="211201" y="422402"/>
                  </a:cubicBezTo>
                  <a:cubicBezTo>
                    <a:pt x="94615" y="422402"/>
                    <a:pt x="0" y="327787"/>
                    <a:pt x="0" y="211201"/>
                  </a:cubicBezTo>
                  <a:close/>
                </a:path>
              </a:pathLst>
            </a:custGeom>
            <a:solidFill>
              <a:srgbClr val="444746"/>
            </a:solidFill>
          </p:spPr>
          <p:txBody>
            <a:bodyPr/>
            <a:lstStyle/>
            <a:p>
              <a:endParaRPr lang="en-US"/>
            </a:p>
          </p:txBody>
        </p:sp>
      </p:grpSp>
      <p:grpSp>
        <p:nvGrpSpPr>
          <p:cNvPr id="6" name="Group 6"/>
          <p:cNvGrpSpPr/>
          <p:nvPr/>
        </p:nvGrpSpPr>
        <p:grpSpPr>
          <a:xfrm>
            <a:off x="11423999" y="298799"/>
            <a:ext cx="316802" cy="316802"/>
            <a:chOff x="0" y="0"/>
            <a:chExt cx="422402" cy="422402"/>
          </a:xfrm>
        </p:grpSpPr>
        <p:sp>
          <p:nvSpPr>
            <p:cNvPr id="7" name="Freeform 7"/>
            <p:cNvSpPr/>
            <p:nvPr/>
          </p:nvSpPr>
          <p:spPr>
            <a:xfrm>
              <a:off x="0" y="0"/>
              <a:ext cx="422402" cy="422402"/>
            </a:xfrm>
            <a:custGeom>
              <a:avLst/>
              <a:gdLst/>
              <a:ahLst/>
              <a:cxnLst/>
              <a:rect l="l" t="t" r="r" b="b"/>
              <a:pathLst>
                <a:path w="422402" h="422402">
                  <a:moveTo>
                    <a:pt x="0" y="211201"/>
                  </a:moveTo>
                  <a:cubicBezTo>
                    <a:pt x="0" y="94615"/>
                    <a:pt x="94615" y="0"/>
                    <a:pt x="211201" y="0"/>
                  </a:cubicBezTo>
                  <a:cubicBezTo>
                    <a:pt x="327787" y="0"/>
                    <a:pt x="422402" y="94615"/>
                    <a:pt x="422402" y="211201"/>
                  </a:cubicBezTo>
                  <a:cubicBezTo>
                    <a:pt x="422402" y="327787"/>
                    <a:pt x="327787" y="422402"/>
                    <a:pt x="211201" y="422402"/>
                  </a:cubicBezTo>
                  <a:cubicBezTo>
                    <a:pt x="94615" y="422402"/>
                    <a:pt x="0" y="327787"/>
                    <a:pt x="0" y="211201"/>
                  </a:cubicBezTo>
                  <a:close/>
                </a:path>
              </a:pathLst>
            </a:custGeom>
            <a:solidFill>
              <a:srgbClr val="444746"/>
            </a:solidFill>
          </p:spPr>
          <p:txBody>
            <a:bodyPr/>
            <a:lstStyle/>
            <a:p>
              <a:endParaRPr lang="en-US"/>
            </a:p>
          </p:txBody>
        </p:sp>
      </p:grpSp>
      <p:grpSp>
        <p:nvGrpSpPr>
          <p:cNvPr id="8" name="Group 8"/>
          <p:cNvGrpSpPr/>
          <p:nvPr/>
        </p:nvGrpSpPr>
        <p:grpSpPr>
          <a:xfrm>
            <a:off x="16300799" y="298799"/>
            <a:ext cx="316802" cy="316802"/>
            <a:chOff x="0" y="0"/>
            <a:chExt cx="422402" cy="422402"/>
          </a:xfrm>
        </p:grpSpPr>
        <p:sp>
          <p:nvSpPr>
            <p:cNvPr id="9" name="Freeform 9"/>
            <p:cNvSpPr/>
            <p:nvPr/>
          </p:nvSpPr>
          <p:spPr>
            <a:xfrm>
              <a:off x="0" y="0"/>
              <a:ext cx="422402" cy="422402"/>
            </a:xfrm>
            <a:custGeom>
              <a:avLst/>
              <a:gdLst/>
              <a:ahLst/>
              <a:cxnLst/>
              <a:rect l="l" t="t" r="r" b="b"/>
              <a:pathLst>
                <a:path w="422402" h="422402">
                  <a:moveTo>
                    <a:pt x="0" y="211201"/>
                  </a:moveTo>
                  <a:cubicBezTo>
                    <a:pt x="0" y="94615"/>
                    <a:pt x="94615" y="0"/>
                    <a:pt x="211201" y="0"/>
                  </a:cubicBezTo>
                  <a:cubicBezTo>
                    <a:pt x="327787" y="0"/>
                    <a:pt x="422402" y="94615"/>
                    <a:pt x="422402" y="211201"/>
                  </a:cubicBezTo>
                  <a:cubicBezTo>
                    <a:pt x="422402" y="327787"/>
                    <a:pt x="327787" y="422402"/>
                    <a:pt x="211201" y="422402"/>
                  </a:cubicBezTo>
                  <a:cubicBezTo>
                    <a:pt x="94615" y="422402"/>
                    <a:pt x="0" y="327787"/>
                    <a:pt x="0" y="211201"/>
                  </a:cubicBezTo>
                  <a:close/>
                </a:path>
              </a:pathLst>
            </a:custGeom>
            <a:solidFill>
              <a:srgbClr val="444746"/>
            </a:solidFill>
          </p:spPr>
          <p:txBody>
            <a:bodyPr/>
            <a:lstStyle/>
            <a:p>
              <a:endParaRPr lang="en-US"/>
            </a:p>
          </p:txBody>
        </p:sp>
      </p:grpSp>
      <p:sp>
        <p:nvSpPr>
          <p:cNvPr id="10" name="AutoShape 10"/>
          <p:cNvSpPr/>
          <p:nvPr/>
        </p:nvSpPr>
        <p:spPr>
          <a:xfrm rot="3600">
            <a:off x="-9535" y="909618"/>
            <a:ext cx="18299859" cy="0"/>
          </a:xfrm>
          <a:prstGeom prst="line">
            <a:avLst/>
          </a:prstGeom>
          <a:ln w="9525" cap="rnd">
            <a:solidFill>
              <a:srgbClr val="444746"/>
            </a:solidFill>
            <a:prstDash val="solid"/>
            <a:headEnd type="none" w="sm" len="sm"/>
            <a:tailEnd type="none" w="sm" len="sm"/>
          </a:ln>
        </p:spPr>
        <p:txBody>
          <a:bodyPr/>
          <a:lstStyle/>
          <a:p>
            <a:endParaRPr lang="en-US"/>
          </a:p>
        </p:txBody>
      </p:sp>
      <p:sp>
        <p:nvSpPr>
          <p:cNvPr id="11" name="AutoShape 11"/>
          <p:cNvSpPr/>
          <p:nvPr/>
        </p:nvSpPr>
        <p:spPr>
          <a:xfrm rot="3600">
            <a:off x="-9535" y="1044816"/>
            <a:ext cx="18299859" cy="0"/>
          </a:xfrm>
          <a:prstGeom prst="line">
            <a:avLst/>
          </a:prstGeom>
          <a:ln w="9525" cap="rnd">
            <a:solidFill>
              <a:srgbClr val="444746"/>
            </a:solidFill>
            <a:prstDash val="solid"/>
            <a:headEnd type="none" w="sm" len="sm"/>
            <a:tailEnd type="none" w="sm" len="sm"/>
          </a:ln>
        </p:spPr>
        <p:txBody>
          <a:bodyPr/>
          <a:lstStyle/>
          <a:p>
            <a:endParaRPr lang="en-US"/>
          </a:p>
        </p:txBody>
      </p:sp>
      <p:grpSp>
        <p:nvGrpSpPr>
          <p:cNvPr id="12" name="Group 12"/>
          <p:cNvGrpSpPr/>
          <p:nvPr/>
        </p:nvGrpSpPr>
        <p:grpSpPr>
          <a:xfrm rot="276180">
            <a:off x="12147904" y="1409848"/>
            <a:ext cx="5298162" cy="2233052"/>
            <a:chOff x="0" y="0"/>
            <a:chExt cx="9273590" cy="3908603"/>
          </a:xfrm>
        </p:grpSpPr>
        <p:sp>
          <p:nvSpPr>
            <p:cNvPr id="13" name="Freeform 13"/>
            <p:cNvSpPr/>
            <p:nvPr/>
          </p:nvSpPr>
          <p:spPr>
            <a:xfrm>
              <a:off x="0" y="0"/>
              <a:ext cx="9273590" cy="3908552"/>
            </a:xfrm>
            <a:custGeom>
              <a:avLst/>
              <a:gdLst/>
              <a:ahLst/>
              <a:cxnLst/>
              <a:rect l="l" t="t" r="r" b="b"/>
              <a:pathLst>
                <a:path w="9273590" h="3908552">
                  <a:moveTo>
                    <a:pt x="0" y="0"/>
                  </a:moveTo>
                  <a:lnTo>
                    <a:pt x="9273590" y="0"/>
                  </a:lnTo>
                  <a:lnTo>
                    <a:pt x="9273590" y="3908552"/>
                  </a:lnTo>
                  <a:lnTo>
                    <a:pt x="0" y="3908552"/>
                  </a:lnTo>
                  <a:close/>
                </a:path>
              </a:pathLst>
            </a:custGeom>
            <a:blipFill>
              <a:blip r:embed="rId3"/>
              <a:stretch>
                <a:fillRect l="-3826" r="-3826"/>
              </a:stretch>
            </a:blipFill>
          </p:spPr>
          <p:txBody>
            <a:bodyPr/>
            <a:lstStyle/>
            <a:p>
              <a:endParaRPr lang="en-US"/>
            </a:p>
          </p:txBody>
        </p:sp>
      </p:grpSp>
      <p:grpSp>
        <p:nvGrpSpPr>
          <p:cNvPr id="14" name="Group 14"/>
          <p:cNvGrpSpPr/>
          <p:nvPr/>
        </p:nvGrpSpPr>
        <p:grpSpPr>
          <a:xfrm rot="-690120">
            <a:off x="5341340" y="5637289"/>
            <a:ext cx="2411718" cy="2088119"/>
            <a:chOff x="0" y="0"/>
            <a:chExt cx="6270727" cy="5429336"/>
          </a:xfrm>
        </p:grpSpPr>
        <p:sp>
          <p:nvSpPr>
            <p:cNvPr id="15" name="Freeform 15"/>
            <p:cNvSpPr/>
            <p:nvPr/>
          </p:nvSpPr>
          <p:spPr>
            <a:xfrm>
              <a:off x="0" y="0"/>
              <a:ext cx="6270752" cy="5429266"/>
            </a:xfrm>
            <a:custGeom>
              <a:avLst/>
              <a:gdLst/>
              <a:ahLst/>
              <a:cxnLst/>
              <a:rect l="l" t="t" r="r" b="b"/>
              <a:pathLst>
                <a:path w="6270752" h="5429266">
                  <a:moveTo>
                    <a:pt x="0" y="0"/>
                  </a:moveTo>
                  <a:lnTo>
                    <a:pt x="6270752" y="0"/>
                  </a:lnTo>
                  <a:lnTo>
                    <a:pt x="6270752" y="5429266"/>
                  </a:lnTo>
                  <a:lnTo>
                    <a:pt x="0" y="5429266"/>
                  </a:lnTo>
                  <a:close/>
                </a:path>
              </a:pathLst>
            </a:custGeom>
            <a:blipFill>
              <a:blip r:embed="rId4"/>
              <a:stretch>
                <a:fillRect l="-1161" r="-1161"/>
              </a:stretch>
            </a:blipFill>
          </p:spPr>
          <p:txBody>
            <a:bodyPr/>
            <a:lstStyle/>
            <a:p>
              <a:endParaRPr lang="en-US"/>
            </a:p>
          </p:txBody>
        </p:sp>
      </p:grpSp>
      <p:grpSp>
        <p:nvGrpSpPr>
          <p:cNvPr id="16" name="Group 16"/>
          <p:cNvGrpSpPr/>
          <p:nvPr/>
        </p:nvGrpSpPr>
        <p:grpSpPr>
          <a:xfrm>
            <a:off x="13922882" y="3851891"/>
            <a:ext cx="3065243" cy="1910795"/>
            <a:chOff x="0" y="0"/>
            <a:chExt cx="6270396" cy="3908806"/>
          </a:xfrm>
        </p:grpSpPr>
        <p:sp>
          <p:nvSpPr>
            <p:cNvPr id="17" name="Freeform 17"/>
            <p:cNvSpPr/>
            <p:nvPr/>
          </p:nvSpPr>
          <p:spPr>
            <a:xfrm>
              <a:off x="0" y="0"/>
              <a:ext cx="6270371" cy="3908806"/>
            </a:xfrm>
            <a:custGeom>
              <a:avLst/>
              <a:gdLst/>
              <a:ahLst/>
              <a:cxnLst/>
              <a:rect l="l" t="t" r="r" b="b"/>
              <a:pathLst>
                <a:path w="6270371" h="3908806">
                  <a:moveTo>
                    <a:pt x="0" y="0"/>
                  </a:moveTo>
                  <a:lnTo>
                    <a:pt x="6270371" y="0"/>
                  </a:lnTo>
                  <a:lnTo>
                    <a:pt x="6270371" y="3908806"/>
                  </a:lnTo>
                  <a:lnTo>
                    <a:pt x="0" y="3908806"/>
                  </a:lnTo>
                  <a:close/>
                </a:path>
              </a:pathLst>
            </a:custGeom>
            <a:blipFill>
              <a:blip r:embed="rId5"/>
              <a:stretch>
                <a:fillRect t="-5635" b="-5635"/>
              </a:stretch>
            </a:blipFill>
          </p:spPr>
          <p:txBody>
            <a:bodyPr/>
            <a:lstStyle/>
            <a:p>
              <a:endParaRPr lang="en-US"/>
            </a:p>
          </p:txBody>
        </p:sp>
      </p:grpSp>
      <p:sp>
        <p:nvSpPr>
          <p:cNvPr id="18" name="Freeform 18"/>
          <p:cNvSpPr/>
          <p:nvPr/>
        </p:nvSpPr>
        <p:spPr>
          <a:xfrm>
            <a:off x="12827940" y="5955391"/>
            <a:ext cx="3938091" cy="2485373"/>
          </a:xfrm>
          <a:custGeom>
            <a:avLst/>
            <a:gdLst/>
            <a:ahLst/>
            <a:cxnLst/>
            <a:rect l="l" t="t" r="r" b="b"/>
            <a:pathLst>
              <a:path w="3938091" h="2485373">
                <a:moveTo>
                  <a:pt x="0" y="0"/>
                </a:moveTo>
                <a:lnTo>
                  <a:pt x="3938090" y="0"/>
                </a:lnTo>
                <a:lnTo>
                  <a:pt x="3938090" y="2485373"/>
                </a:lnTo>
                <a:lnTo>
                  <a:pt x="0" y="2485373"/>
                </a:lnTo>
                <a:lnTo>
                  <a:pt x="0" y="0"/>
                </a:lnTo>
                <a:close/>
              </a:path>
            </a:pathLst>
          </a:custGeom>
          <a:blipFill>
            <a:blip r:embed="rId6"/>
            <a:stretch>
              <a:fillRect/>
            </a:stretch>
          </a:blipFill>
        </p:spPr>
        <p:txBody>
          <a:bodyPr/>
          <a:lstStyle/>
          <a:p>
            <a:endParaRPr lang="en-US"/>
          </a:p>
        </p:txBody>
      </p:sp>
      <p:sp>
        <p:nvSpPr>
          <p:cNvPr id="19" name="Freeform 19"/>
          <p:cNvSpPr/>
          <p:nvPr/>
        </p:nvSpPr>
        <p:spPr>
          <a:xfrm>
            <a:off x="9412615" y="5669641"/>
            <a:ext cx="1743023" cy="2614535"/>
          </a:xfrm>
          <a:custGeom>
            <a:avLst/>
            <a:gdLst/>
            <a:ahLst/>
            <a:cxnLst/>
            <a:rect l="l" t="t" r="r" b="b"/>
            <a:pathLst>
              <a:path w="1743023" h="2614535">
                <a:moveTo>
                  <a:pt x="0" y="0"/>
                </a:moveTo>
                <a:lnTo>
                  <a:pt x="1743023" y="0"/>
                </a:lnTo>
                <a:lnTo>
                  <a:pt x="1743023" y="2614535"/>
                </a:lnTo>
                <a:lnTo>
                  <a:pt x="0" y="2614535"/>
                </a:lnTo>
                <a:lnTo>
                  <a:pt x="0" y="0"/>
                </a:lnTo>
                <a:close/>
              </a:path>
            </a:pathLst>
          </a:custGeom>
          <a:blipFill>
            <a:blip r:embed="rId7"/>
            <a:stretch>
              <a:fillRect/>
            </a:stretch>
          </a:blipFill>
        </p:spPr>
        <p:txBody>
          <a:bodyPr/>
          <a:lstStyle/>
          <a:p>
            <a:endParaRPr lang="en-US"/>
          </a:p>
        </p:txBody>
      </p:sp>
      <p:sp>
        <p:nvSpPr>
          <p:cNvPr id="20" name="Freeform 20"/>
          <p:cNvSpPr/>
          <p:nvPr/>
        </p:nvSpPr>
        <p:spPr>
          <a:xfrm>
            <a:off x="756452" y="6442007"/>
            <a:ext cx="3756313" cy="2108448"/>
          </a:xfrm>
          <a:custGeom>
            <a:avLst/>
            <a:gdLst/>
            <a:ahLst/>
            <a:cxnLst/>
            <a:rect l="l" t="t" r="r" b="b"/>
            <a:pathLst>
              <a:path w="3756313" h="2108448">
                <a:moveTo>
                  <a:pt x="0" y="0"/>
                </a:moveTo>
                <a:lnTo>
                  <a:pt x="3756312" y="0"/>
                </a:lnTo>
                <a:lnTo>
                  <a:pt x="3756312" y="2108448"/>
                </a:lnTo>
                <a:lnTo>
                  <a:pt x="0" y="2108448"/>
                </a:lnTo>
                <a:lnTo>
                  <a:pt x="0" y="0"/>
                </a:lnTo>
                <a:close/>
              </a:path>
            </a:pathLst>
          </a:custGeom>
          <a:blipFill>
            <a:blip r:embed="rId8"/>
            <a:stretch>
              <a:fillRect/>
            </a:stretch>
          </a:blipFill>
        </p:spPr>
        <p:txBody>
          <a:bodyPr/>
          <a:lstStyle/>
          <a:p>
            <a:endParaRPr lang="en-US"/>
          </a:p>
        </p:txBody>
      </p:sp>
      <p:sp>
        <p:nvSpPr>
          <p:cNvPr id="21" name="Freeform 21"/>
          <p:cNvSpPr/>
          <p:nvPr/>
        </p:nvSpPr>
        <p:spPr>
          <a:xfrm>
            <a:off x="4515138" y="1401338"/>
            <a:ext cx="2698532" cy="2357509"/>
          </a:xfrm>
          <a:custGeom>
            <a:avLst/>
            <a:gdLst/>
            <a:ahLst/>
            <a:cxnLst/>
            <a:rect l="l" t="t" r="r" b="b"/>
            <a:pathLst>
              <a:path w="2698532" h="2357509">
                <a:moveTo>
                  <a:pt x="0" y="0"/>
                </a:moveTo>
                <a:lnTo>
                  <a:pt x="2698532" y="0"/>
                </a:lnTo>
                <a:lnTo>
                  <a:pt x="2698532" y="2357508"/>
                </a:lnTo>
                <a:lnTo>
                  <a:pt x="0" y="2357508"/>
                </a:lnTo>
                <a:lnTo>
                  <a:pt x="0" y="0"/>
                </a:lnTo>
                <a:close/>
              </a:path>
            </a:pathLst>
          </a:custGeom>
          <a:blipFill>
            <a:blip r:embed="rId9"/>
            <a:stretch>
              <a:fillRect/>
            </a:stretch>
          </a:blipFill>
        </p:spPr>
        <p:txBody>
          <a:bodyPr/>
          <a:lstStyle/>
          <a:p>
            <a:endParaRPr lang="en-US"/>
          </a:p>
        </p:txBody>
      </p:sp>
      <p:sp>
        <p:nvSpPr>
          <p:cNvPr id="22" name="Freeform 22"/>
          <p:cNvSpPr/>
          <p:nvPr/>
        </p:nvSpPr>
        <p:spPr>
          <a:xfrm>
            <a:off x="7781297" y="2292957"/>
            <a:ext cx="3959504" cy="2629111"/>
          </a:xfrm>
          <a:custGeom>
            <a:avLst/>
            <a:gdLst/>
            <a:ahLst/>
            <a:cxnLst/>
            <a:rect l="l" t="t" r="r" b="b"/>
            <a:pathLst>
              <a:path w="3959504" h="2629111">
                <a:moveTo>
                  <a:pt x="0" y="0"/>
                </a:moveTo>
                <a:lnTo>
                  <a:pt x="3959504" y="0"/>
                </a:lnTo>
                <a:lnTo>
                  <a:pt x="3959504" y="2629111"/>
                </a:lnTo>
                <a:lnTo>
                  <a:pt x="0" y="2629111"/>
                </a:lnTo>
                <a:lnTo>
                  <a:pt x="0" y="0"/>
                </a:lnTo>
                <a:close/>
              </a:path>
            </a:pathLst>
          </a:custGeom>
          <a:blipFill>
            <a:blip r:embed="rId10"/>
            <a:stretch>
              <a:fillRect/>
            </a:stretch>
          </a:blipFill>
        </p:spPr>
        <p:txBody>
          <a:bodyPr/>
          <a:lstStyle/>
          <a:p>
            <a:endParaRPr lang="en-US"/>
          </a:p>
        </p:txBody>
      </p:sp>
      <p:sp>
        <p:nvSpPr>
          <p:cNvPr id="23" name="Freeform 23"/>
          <p:cNvSpPr/>
          <p:nvPr/>
        </p:nvSpPr>
        <p:spPr>
          <a:xfrm>
            <a:off x="6524" y="8998130"/>
            <a:ext cx="18281476" cy="1375261"/>
          </a:xfrm>
          <a:custGeom>
            <a:avLst/>
            <a:gdLst/>
            <a:ahLst/>
            <a:cxnLst/>
            <a:rect l="l" t="t" r="r" b="b"/>
            <a:pathLst>
              <a:path w="18281476" h="1375261">
                <a:moveTo>
                  <a:pt x="0" y="0"/>
                </a:moveTo>
                <a:lnTo>
                  <a:pt x="18281476" y="0"/>
                </a:lnTo>
                <a:lnTo>
                  <a:pt x="18281476" y="1375261"/>
                </a:lnTo>
                <a:lnTo>
                  <a:pt x="0" y="1375261"/>
                </a:lnTo>
                <a:lnTo>
                  <a:pt x="0" y="0"/>
                </a:lnTo>
                <a:close/>
              </a:path>
            </a:pathLst>
          </a:custGeom>
          <a:blipFill>
            <a:blip r:embed="rId11"/>
            <a:stretch>
              <a:fillRect t="-19876" b="-19876"/>
            </a:stretch>
          </a:blipFill>
        </p:spPr>
        <p:txBody>
          <a:bodyPr/>
          <a:lstStyle/>
          <a:p>
            <a:endParaRPr lang="en-US"/>
          </a:p>
        </p:txBody>
      </p:sp>
      <p:sp>
        <p:nvSpPr>
          <p:cNvPr id="24" name="TextBox 24"/>
          <p:cNvSpPr txBox="1"/>
          <p:nvPr/>
        </p:nvSpPr>
        <p:spPr>
          <a:xfrm>
            <a:off x="756452" y="1749723"/>
            <a:ext cx="5107953" cy="4471035"/>
          </a:xfrm>
          <a:prstGeom prst="rect">
            <a:avLst/>
          </a:prstGeom>
        </p:spPr>
        <p:txBody>
          <a:bodyPr lIns="0" tIns="0" rIns="0" bIns="0" rtlCol="0" anchor="t">
            <a:spAutoFit/>
          </a:bodyPr>
          <a:lstStyle/>
          <a:p>
            <a:pPr algn="l">
              <a:lnSpc>
                <a:spcPts val="11519"/>
              </a:lnSpc>
            </a:pPr>
            <a:r>
              <a:rPr lang="en-US" sz="12000">
                <a:solidFill>
                  <a:srgbClr val="066133"/>
                </a:solidFill>
                <a:latin typeface="Anton"/>
                <a:ea typeface="Anton"/>
                <a:cs typeface="Anton"/>
                <a:sym typeface="Anton"/>
              </a:rPr>
              <a:t>Meet the Team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pSp>
        <p:nvGrpSpPr>
          <p:cNvPr id="2" name="Group 2"/>
          <p:cNvGrpSpPr/>
          <p:nvPr/>
        </p:nvGrpSpPr>
        <p:grpSpPr>
          <a:xfrm>
            <a:off x="1670399" y="298799"/>
            <a:ext cx="316802" cy="316802"/>
            <a:chOff x="0" y="0"/>
            <a:chExt cx="422402" cy="422402"/>
          </a:xfrm>
        </p:grpSpPr>
        <p:sp>
          <p:nvSpPr>
            <p:cNvPr id="3" name="Freeform 3"/>
            <p:cNvSpPr/>
            <p:nvPr/>
          </p:nvSpPr>
          <p:spPr>
            <a:xfrm>
              <a:off x="0" y="0"/>
              <a:ext cx="422402" cy="422402"/>
            </a:xfrm>
            <a:custGeom>
              <a:avLst/>
              <a:gdLst/>
              <a:ahLst/>
              <a:cxnLst/>
              <a:rect l="l" t="t" r="r" b="b"/>
              <a:pathLst>
                <a:path w="422402" h="422402">
                  <a:moveTo>
                    <a:pt x="0" y="211201"/>
                  </a:moveTo>
                  <a:cubicBezTo>
                    <a:pt x="0" y="94615"/>
                    <a:pt x="94615" y="0"/>
                    <a:pt x="211201" y="0"/>
                  </a:cubicBezTo>
                  <a:cubicBezTo>
                    <a:pt x="327787" y="0"/>
                    <a:pt x="422402" y="94615"/>
                    <a:pt x="422402" y="211201"/>
                  </a:cubicBezTo>
                  <a:cubicBezTo>
                    <a:pt x="422402" y="327787"/>
                    <a:pt x="327787" y="422402"/>
                    <a:pt x="211201" y="422402"/>
                  </a:cubicBezTo>
                  <a:cubicBezTo>
                    <a:pt x="94615" y="422402"/>
                    <a:pt x="0" y="327787"/>
                    <a:pt x="0" y="211201"/>
                  </a:cubicBezTo>
                  <a:close/>
                </a:path>
              </a:pathLst>
            </a:custGeom>
            <a:solidFill>
              <a:srgbClr val="444746"/>
            </a:solidFill>
          </p:spPr>
          <p:txBody>
            <a:bodyPr/>
            <a:lstStyle/>
            <a:p>
              <a:endParaRPr lang="en-US"/>
            </a:p>
          </p:txBody>
        </p:sp>
      </p:grpSp>
      <p:grpSp>
        <p:nvGrpSpPr>
          <p:cNvPr id="4" name="Group 4"/>
          <p:cNvGrpSpPr/>
          <p:nvPr/>
        </p:nvGrpSpPr>
        <p:grpSpPr>
          <a:xfrm>
            <a:off x="6547199" y="298799"/>
            <a:ext cx="316802" cy="316802"/>
            <a:chOff x="0" y="0"/>
            <a:chExt cx="422402" cy="422402"/>
          </a:xfrm>
        </p:grpSpPr>
        <p:sp>
          <p:nvSpPr>
            <p:cNvPr id="5" name="Freeform 5"/>
            <p:cNvSpPr/>
            <p:nvPr/>
          </p:nvSpPr>
          <p:spPr>
            <a:xfrm>
              <a:off x="0" y="0"/>
              <a:ext cx="422402" cy="422402"/>
            </a:xfrm>
            <a:custGeom>
              <a:avLst/>
              <a:gdLst/>
              <a:ahLst/>
              <a:cxnLst/>
              <a:rect l="l" t="t" r="r" b="b"/>
              <a:pathLst>
                <a:path w="422402" h="422402">
                  <a:moveTo>
                    <a:pt x="0" y="211201"/>
                  </a:moveTo>
                  <a:cubicBezTo>
                    <a:pt x="0" y="94615"/>
                    <a:pt x="94615" y="0"/>
                    <a:pt x="211201" y="0"/>
                  </a:cubicBezTo>
                  <a:cubicBezTo>
                    <a:pt x="327787" y="0"/>
                    <a:pt x="422402" y="94615"/>
                    <a:pt x="422402" y="211201"/>
                  </a:cubicBezTo>
                  <a:cubicBezTo>
                    <a:pt x="422402" y="327787"/>
                    <a:pt x="327787" y="422402"/>
                    <a:pt x="211201" y="422402"/>
                  </a:cubicBezTo>
                  <a:cubicBezTo>
                    <a:pt x="94615" y="422402"/>
                    <a:pt x="0" y="327787"/>
                    <a:pt x="0" y="211201"/>
                  </a:cubicBezTo>
                  <a:close/>
                </a:path>
              </a:pathLst>
            </a:custGeom>
            <a:solidFill>
              <a:srgbClr val="444746"/>
            </a:solidFill>
          </p:spPr>
          <p:txBody>
            <a:bodyPr/>
            <a:lstStyle/>
            <a:p>
              <a:endParaRPr lang="en-US"/>
            </a:p>
          </p:txBody>
        </p:sp>
      </p:grpSp>
      <p:grpSp>
        <p:nvGrpSpPr>
          <p:cNvPr id="6" name="Group 6"/>
          <p:cNvGrpSpPr/>
          <p:nvPr/>
        </p:nvGrpSpPr>
        <p:grpSpPr>
          <a:xfrm>
            <a:off x="11423999" y="298799"/>
            <a:ext cx="316802" cy="316802"/>
            <a:chOff x="0" y="0"/>
            <a:chExt cx="422402" cy="422402"/>
          </a:xfrm>
        </p:grpSpPr>
        <p:sp>
          <p:nvSpPr>
            <p:cNvPr id="7" name="Freeform 7"/>
            <p:cNvSpPr/>
            <p:nvPr/>
          </p:nvSpPr>
          <p:spPr>
            <a:xfrm>
              <a:off x="0" y="0"/>
              <a:ext cx="422402" cy="422402"/>
            </a:xfrm>
            <a:custGeom>
              <a:avLst/>
              <a:gdLst/>
              <a:ahLst/>
              <a:cxnLst/>
              <a:rect l="l" t="t" r="r" b="b"/>
              <a:pathLst>
                <a:path w="422402" h="422402">
                  <a:moveTo>
                    <a:pt x="0" y="211201"/>
                  </a:moveTo>
                  <a:cubicBezTo>
                    <a:pt x="0" y="94615"/>
                    <a:pt x="94615" y="0"/>
                    <a:pt x="211201" y="0"/>
                  </a:cubicBezTo>
                  <a:cubicBezTo>
                    <a:pt x="327787" y="0"/>
                    <a:pt x="422402" y="94615"/>
                    <a:pt x="422402" y="211201"/>
                  </a:cubicBezTo>
                  <a:cubicBezTo>
                    <a:pt x="422402" y="327787"/>
                    <a:pt x="327787" y="422402"/>
                    <a:pt x="211201" y="422402"/>
                  </a:cubicBezTo>
                  <a:cubicBezTo>
                    <a:pt x="94615" y="422402"/>
                    <a:pt x="0" y="327787"/>
                    <a:pt x="0" y="211201"/>
                  </a:cubicBezTo>
                  <a:close/>
                </a:path>
              </a:pathLst>
            </a:custGeom>
            <a:solidFill>
              <a:srgbClr val="444746"/>
            </a:solidFill>
          </p:spPr>
          <p:txBody>
            <a:bodyPr/>
            <a:lstStyle/>
            <a:p>
              <a:endParaRPr lang="en-US"/>
            </a:p>
          </p:txBody>
        </p:sp>
      </p:grpSp>
      <p:grpSp>
        <p:nvGrpSpPr>
          <p:cNvPr id="8" name="Group 8"/>
          <p:cNvGrpSpPr/>
          <p:nvPr/>
        </p:nvGrpSpPr>
        <p:grpSpPr>
          <a:xfrm>
            <a:off x="16300799" y="298799"/>
            <a:ext cx="316802" cy="316802"/>
            <a:chOff x="0" y="0"/>
            <a:chExt cx="422402" cy="422402"/>
          </a:xfrm>
        </p:grpSpPr>
        <p:sp>
          <p:nvSpPr>
            <p:cNvPr id="9" name="Freeform 9"/>
            <p:cNvSpPr/>
            <p:nvPr/>
          </p:nvSpPr>
          <p:spPr>
            <a:xfrm>
              <a:off x="0" y="0"/>
              <a:ext cx="422402" cy="422402"/>
            </a:xfrm>
            <a:custGeom>
              <a:avLst/>
              <a:gdLst/>
              <a:ahLst/>
              <a:cxnLst/>
              <a:rect l="l" t="t" r="r" b="b"/>
              <a:pathLst>
                <a:path w="422402" h="422402">
                  <a:moveTo>
                    <a:pt x="0" y="211201"/>
                  </a:moveTo>
                  <a:cubicBezTo>
                    <a:pt x="0" y="94615"/>
                    <a:pt x="94615" y="0"/>
                    <a:pt x="211201" y="0"/>
                  </a:cubicBezTo>
                  <a:cubicBezTo>
                    <a:pt x="327787" y="0"/>
                    <a:pt x="422402" y="94615"/>
                    <a:pt x="422402" y="211201"/>
                  </a:cubicBezTo>
                  <a:cubicBezTo>
                    <a:pt x="422402" y="327787"/>
                    <a:pt x="327787" y="422402"/>
                    <a:pt x="211201" y="422402"/>
                  </a:cubicBezTo>
                  <a:cubicBezTo>
                    <a:pt x="94615" y="422402"/>
                    <a:pt x="0" y="327787"/>
                    <a:pt x="0" y="211201"/>
                  </a:cubicBezTo>
                  <a:close/>
                </a:path>
              </a:pathLst>
            </a:custGeom>
            <a:solidFill>
              <a:srgbClr val="444746"/>
            </a:solidFill>
          </p:spPr>
          <p:txBody>
            <a:bodyPr/>
            <a:lstStyle/>
            <a:p>
              <a:endParaRPr lang="en-US"/>
            </a:p>
          </p:txBody>
        </p:sp>
      </p:grpSp>
      <p:sp>
        <p:nvSpPr>
          <p:cNvPr id="10" name="AutoShape 10"/>
          <p:cNvSpPr/>
          <p:nvPr/>
        </p:nvSpPr>
        <p:spPr>
          <a:xfrm rot="3600">
            <a:off x="-9535" y="909618"/>
            <a:ext cx="18299859" cy="0"/>
          </a:xfrm>
          <a:prstGeom prst="line">
            <a:avLst/>
          </a:prstGeom>
          <a:ln w="9525" cap="rnd">
            <a:solidFill>
              <a:srgbClr val="444746"/>
            </a:solidFill>
            <a:prstDash val="solid"/>
            <a:headEnd type="none" w="sm" len="sm"/>
            <a:tailEnd type="none" w="sm" len="sm"/>
          </a:ln>
        </p:spPr>
        <p:txBody>
          <a:bodyPr/>
          <a:lstStyle/>
          <a:p>
            <a:endParaRPr lang="en-US"/>
          </a:p>
        </p:txBody>
      </p:sp>
      <p:sp>
        <p:nvSpPr>
          <p:cNvPr id="11" name="AutoShape 11"/>
          <p:cNvSpPr/>
          <p:nvPr/>
        </p:nvSpPr>
        <p:spPr>
          <a:xfrm rot="3600">
            <a:off x="-9535" y="1044816"/>
            <a:ext cx="18299859" cy="0"/>
          </a:xfrm>
          <a:prstGeom prst="line">
            <a:avLst/>
          </a:prstGeom>
          <a:ln w="9525" cap="rnd">
            <a:solidFill>
              <a:srgbClr val="444746"/>
            </a:solidFill>
            <a:prstDash val="solid"/>
            <a:headEnd type="none" w="sm" len="sm"/>
            <a:tailEnd type="none" w="sm" len="sm"/>
          </a:ln>
        </p:spPr>
        <p:txBody>
          <a:bodyPr/>
          <a:lstStyle/>
          <a:p>
            <a:endParaRPr lang="en-US"/>
          </a:p>
        </p:txBody>
      </p:sp>
      <p:grpSp>
        <p:nvGrpSpPr>
          <p:cNvPr id="12" name="Group 12"/>
          <p:cNvGrpSpPr/>
          <p:nvPr/>
        </p:nvGrpSpPr>
        <p:grpSpPr>
          <a:xfrm rot="276180">
            <a:off x="12781328" y="2723188"/>
            <a:ext cx="4702969" cy="2931452"/>
            <a:chOff x="0" y="0"/>
            <a:chExt cx="6270625" cy="3908603"/>
          </a:xfrm>
        </p:grpSpPr>
        <p:sp>
          <p:nvSpPr>
            <p:cNvPr id="13" name="Freeform 13"/>
            <p:cNvSpPr/>
            <p:nvPr/>
          </p:nvSpPr>
          <p:spPr>
            <a:xfrm>
              <a:off x="0" y="0"/>
              <a:ext cx="6270625" cy="3908552"/>
            </a:xfrm>
            <a:custGeom>
              <a:avLst/>
              <a:gdLst/>
              <a:ahLst/>
              <a:cxnLst/>
              <a:rect l="l" t="t" r="r" b="b"/>
              <a:pathLst>
                <a:path w="6270625" h="3908552">
                  <a:moveTo>
                    <a:pt x="0" y="0"/>
                  </a:moveTo>
                  <a:lnTo>
                    <a:pt x="6270625" y="0"/>
                  </a:lnTo>
                  <a:lnTo>
                    <a:pt x="6270625" y="3908552"/>
                  </a:lnTo>
                  <a:lnTo>
                    <a:pt x="0" y="3908552"/>
                  </a:lnTo>
                  <a:close/>
                </a:path>
              </a:pathLst>
            </a:custGeom>
            <a:solidFill>
              <a:srgbClr val="066133"/>
            </a:solidFill>
          </p:spPr>
          <p:txBody>
            <a:bodyPr/>
            <a:lstStyle/>
            <a:p>
              <a:endParaRPr lang="en-US"/>
            </a:p>
          </p:txBody>
        </p:sp>
      </p:grpSp>
      <p:grpSp>
        <p:nvGrpSpPr>
          <p:cNvPr id="14" name="Group 14"/>
          <p:cNvGrpSpPr/>
          <p:nvPr/>
        </p:nvGrpSpPr>
        <p:grpSpPr>
          <a:xfrm rot="-690120">
            <a:off x="7723177" y="2174048"/>
            <a:ext cx="4703045" cy="2931643"/>
            <a:chOff x="0" y="0"/>
            <a:chExt cx="6270727" cy="3908857"/>
          </a:xfrm>
        </p:grpSpPr>
        <p:sp>
          <p:nvSpPr>
            <p:cNvPr id="15" name="Freeform 15"/>
            <p:cNvSpPr/>
            <p:nvPr/>
          </p:nvSpPr>
          <p:spPr>
            <a:xfrm>
              <a:off x="0" y="0"/>
              <a:ext cx="6270752" cy="3908806"/>
            </a:xfrm>
            <a:custGeom>
              <a:avLst/>
              <a:gdLst/>
              <a:ahLst/>
              <a:cxnLst/>
              <a:rect l="l" t="t" r="r" b="b"/>
              <a:pathLst>
                <a:path w="6270752" h="3908806">
                  <a:moveTo>
                    <a:pt x="0" y="0"/>
                  </a:moveTo>
                  <a:lnTo>
                    <a:pt x="6270752" y="0"/>
                  </a:lnTo>
                  <a:lnTo>
                    <a:pt x="6270752" y="3908806"/>
                  </a:lnTo>
                  <a:lnTo>
                    <a:pt x="0" y="3908806"/>
                  </a:lnTo>
                  <a:close/>
                </a:path>
              </a:pathLst>
            </a:custGeom>
            <a:solidFill>
              <a:srgbClr val="E96A64"/>
            </a:solidFill>
          </p:spPr>
          <p:txBody>
            <a:bodyPr/>
            <a:lstStyle/>
            <a:p>
              <a:endParaRPr lang="en-US"/>
            </a:p>
          </p:txBody>
        </p:sp>
      </p:grpSp>
      <p:grpSp>
        <p:nvGrpSpPr>
          <p:cNvPr id="16" name="Group 16"/>
          <p:cNvGrpSpPr/>
          <p:nvPr/>
        </p:nvGrpSpPr>
        <p:grpSpPr>
          <a:xfrm>
            <a:off x="9300912" y="5356870"/>
            <a:ext cx="4702797" cy="2931604"/>
            <a:chOff x="0" y="0"/>
            <a:chExt cx="6270396" cy="3908806"/>
          </a:xfrm>
        </p:grpSpPr>
        <p:sp>
          <p:nvSpPr>
            <p:cNvPr id="17" name="Freeform 17"/>
            <p:cNvSpPr/>
            <p:nvPr/>
          </p:nvSpPr>
          <p:spPr>
            <a:xfrm>
              <a:off x="0" y="0"/>
              <a:ext cx="6270371" cy="3908806"/>
            </a:xfrm>
            <a:custGeom>
              <a:avLst/>
              <a:gdLst/>
              <a:ahLst/>
              <a:cxnLst/>
              <a:rect l="l" t="t" r="r" b="b"/>
              <a:pathLst>
                <a:path w="6270371" h="3908806">
                  <a:moveTo>
                    <a:pt x="0" y="0"/>
                  </a:moveTo>
                  <a:lnTo>
                    <a:pt x="6270371" y="0"/>
                  </a:lnTo>
                  <a:lnTo>
                    <a:pt x="6270371" y="3908806"/>
                  </a:lnTo>
                  <a:lnTo>
                    <a:pt x="0" y="3908806"/>
                  </a:lnTo>
                  <a:close/>
                </a:path>
              </a:pathLst>
            </a:custGeom>
            <a:solidFill>
              <a:srgbClr val="F7E856"/>
            </a:solidFill>
          </p:spPr>
          <p:txBody>
            <a:bodyPr/>
            <a:lstStyle/>
            <a:p>
              <a:endParaRPr lang="en-US"/>
            </a:p>
          </p:txBody>
        </p:sp>
      </p:grpSp>
      <p:sp>
        <p:nvSpPr>
          <p:cNvPr id="18" name="TextBox 18"/>
          <p:cNvSpPr txBox="1"/>
          <p:nvPr/>
        </p:nvSpPr>
        <p:spPr>
          <a:xfrm>
            <a:off x="596962" y="2595750"/>
            <a:ext cx="5107953" cy="3241160"/>
          </a:xfrm>
          <a:prstGeom prst="rect">
            <a:avLst/>
          </a:prstGeom>
        </p:spPr>
        <p:txBody>
          <a:bodyPr lIns="0" tIns="0" rIns="0" bIns="0" rtlCol="0" anchor="t">
            <a:spAutoFit/>
          </a:bodyPr>
          <a:lstStyle/>
          <a:p>
            <a:pPr algn="l">
              <a:lnSpc>
                <a:spcPts val="12383"/>
              </a:lnSpc>
            </a:pPr>
            <a:r>
              <a:rPr lang="en-US" sz="12899">
                <a:solidFill>
                  <a:srgbClr val="066133"/>
                </a:solidFill>
                <a:latin typeface="Anton"/>
                <a:ea typeface="Anton"/>
                <a:cs typeface="Anton"/>
                <a:sym typeface="Anton"/>
              </a:rPr>
              <a:t>Current </a:t>
            </a:r>
          </a:p>
          <a:p>
            <a:pPr algn="l">
              <a:lnSpc>
                <a:spcPts val="12383"/>
              </a:lnSpc>
            </a:pPr>
            <a:r>
              <a:rPr lang="en-US" sz="12899">
                <a:solidFill>
                  <a:srgbClr val="066133"/>
                </a:solidFill>
                <a:latin typeface="Anton"/>
                <a:ea typeface="Anton"/>
                <a:cs typeface="Anton"/>
                <a:sym typeface="Anton"/>
              </a:rPr>
              <a:t>Project </a:t>
            </a:r>
          </a:p>
        </p:txBody>
      </p:sp>
      <p:sp>
        <p:nvSpPr>
          <p:cNvPr id="19" name="TextBox 19"/>
          <p:cNvSpPr txBox="1"/>
          <p:nvPr/>
        </p:nvSpPr>
        <p:spPr>
          <a:xfrm rot="276600">
            <a:off x="13150524" y="3189929"/>
            <a:ext cx="4065089" cy="742493"/>
          </a:xfrm>
          <a:prstGeom prst="rect">
            <a:avLst/>
          </a:prstGeom>
        </p:spPr>
        <p:txBody>
          <a:bodyPr lIns="0" tIns="0" rIns="0" bIns="0" rtlCol="0" anchor="t">
            <a:spAutoFit/>
          </a:bodyPr>
          <a:lstStyle/>
          <a:p>
            <a:pPr algn="ctr">
              <a:lnSpc>
                <a:spcPts val="6480"/>
              </a:lnSpc>
            </a:pPr>
            <a:r>
              <a:rPr lang="en-US" sz="6000">
                <a:solidFill>
                  <a:srgbClr val="FFFFFF"/>
                </a:solidFill>
                <a:latin typeface="Anton"/>
                <a:ea typeface="Anton"/>
                <a:cs typeface="Anton"/>
                <a:sym typeface="Anton"/>
              </a:rPr>
              <a:t>Research </a:t>
            </a:r>
          </a:p>
        </p:txBody>
      </p:sp>
      <p:sp>
        <p:nvSpPr>
          <p:cNvPr id="20" name="TextBox 20"/>
          <p:cNvSpPr txBox="1"/>
          <p:nvPr/>
        </p:nvSpPr>
        <p:spPr>
          <a:xfrm rot="274980">
            <a:off x="13057649" y="4157709"/>
            <a:ext cx="4059517" cy="1188425"/>
          </a:xfrm>
          <a:prstGeom prst="rect">
            <a:avLst/>
          </a:prstGeom>
        </p:spPr>
        <p:txBody>
          <a:bodyPr lIns="0" tIns="0" rIns="0" bIns="0" rtlCol="0" anchor="t">
            <a:spAutoFit/>
          </a:bodyPr>
          <a:lstStyle/>
          <a:p>
            <a:pPr algn="l">
              <a:lnSpc>
                <a:spcPts val="1775"/>
              </a:lnSpc>
            </a:pPr>
            <a:r>
              <a:rPr lang="en-US" sz="1850">
                <a:solidFill>
                  <a:srgbClr val="FFFFFF"/>
                </a:solidFill>
                <a:latin typeface="Arimo"/>
                <a:ea typeface="Arimo"/>
                <a:cs typeface="Arimo"/>
                <a:sym typeface="Arimo"/>
              </a:rPr>
              <a:t>Learning about the experience of Tennessee renters. </a:t>
            </a:r>
          </a:p>
          <a:p>
            <a:pPr algn="l">
              <a:lnSpc>
                <a:spcPts val="1775"/>
              </a:lnSpc>
            </a:pPr>
            <a:endParaRPr lang="en-US" sz="1850">
              <a:solidFill>
                <a:srgbClr val="FFFFFF"/>
              </a:solidFill>
              <a:latin typeface="Arimo"/>
              <a:ea typeface="Arimo"/>
              <a:cs typeface="Arimo"/>
              <a:sym typeface="Arimo"/>
            </a:endParaRPr>
          </a:p>
          <a:p>
            <a:pPr algn="l">
              <a:lnSpc>
                <a:spcPts val="1775"/>
              </a:lnSpc>
            </a:pPr>
            <a:r>
              <a:rPr lang="en-US" sz="1850">
                <a:solidFill>
                  <a:srgbClr val="FFFFFF"/>
                </a:solidFill>
                <a:latin typeface="Arimo"/>
                <a:ea typeface="Arimo"/>
                <a:cs typeface="Arimo"/>
                <a:sym typeface="Arimo"/>
              </a:rPr>
              <a:t>We need your voice-especially rural counties!</a:t>
            </a:r>
          </a:p>
        </p:txBody>
      </p:sp>
      <p:sp>
        <p:nvSpPr>
          <p:cNvPr id="21" name="TextBox 21"/>
          <p:cNvSpPr txBox="1"/>
          <p:nvPr/>
        </p:nvSpPr>
        <p:spPr>
          <a:xfrm rot="-689760">
            <a:off x="7968969" y="2923116"/>
            <a:ext cx="4065165" cy="742321"/>
          </a:xfrm>
          <a:prstGeom prst="rect">
            <a:avLst/>
          </a:prstGeom>
        </p:spPr>
        <p:txBody>
          <a:bodyPr lIns="0" tIns="0" rIns="0" bIns="0" rtlCol="0" anchor="t">
            <a:spAutoFit/>
          </a:bodyPr>
          <a:lstStyle/>
          <a:p>
            <a:pPr algn="ctr">
              <a:lnSpc>
                <a:spcPts val="6480"/>
              </a:lnSpc>
            </a:pPr>
            <a:r>
              <a:rPr lang="en-US" sz="6000">
                <a:solidFill>
                  <a:srgbClr val="FFFFFF"/>
                </a:solidFill>
                <a:latin typeface="Anton"/>
                <a:ea typeface="Anton"/>
                <a:cs typeface="Anton"/>
                <a:sym typeface="Anton"/>
              </a:rPr>
              <a:t>Education</a:t>
            </a:r>
          </a:p>
        </p:txBody>
      </p:sp>
      <p:sp>
        <p:nvSpPr>
          <p:cNvPr id="22" name="TextBox 22"/>
          <p:cNvSpPr txBox="1"/>
          <p:nvPr/>
        </p:nvSpPr>
        <p:spPr>
          <a:xfrm rot="-691080">
            <a:off x="8208936" y="3861435"/>
            <a:ext cx="4059993" cy="1198007"/>
          </a:xfrm>
          <a:prstGeom prst="rect">
            <a:avLst/>
          </a:prstGeom>
        </p:spPr>
        <p:txBody>
          <a:bodyPr lIns="0" tIns="0" rIns="0" bIns="0" rtlCol="0" anchor="t">
            <a:spAutoFit/>
          </a:bodyPr>
          <a:lstStyle/>
          <a:p>
            <a:pPr algn="l">
              <a:lnSpc>
                <a:spcPts val="2376"/>
              </a:lnSpc>
            </a:pPr>
            <a:r>
              <a:rPr lang="en-US" sz="2200">
                <a:solidFill>
                  <a:srgbClr val="FFFFFF"/>
                </a:solidFill>
                <a:latin typeface="Arial"/>
                <a:ea typeface="Arial"/>
                <a:cs typeface="Arial"/>
                <a:sym typeface="Arial"/>
              </a:rPr>
              <a:t>Raising awareness about unfair tenant screening protections and what we can do about it</a:t>
            </a:r>
          </a:p>
        </p:txBody>
      </p:sp>
      <p:sp>
        <p:nvSpPr>
          <p:cNvPr id="23" name="TextBox 23"/>
          <p:cNvSpPr txBox="1"/>
          <p:nvPr/>
        </p:nvSpPr>
        <p:spPr>
          <a:xfrm rot="480">
            <a:off x="9619804" y="5821661"/>
            <a:ext cx="4065146" cy="742274"/>
          </a:xfrm>
          <a:prstGeom prst="rect">
            <a:avLst/>
          </a:prstGeom>
        </p:spPr>
        <p:txBody>
          <a:bodyPr lIns="0" tIns="0" rIns="0" bIns="0" rtlCol="0" anchor="t">
            <a:spAutoFit/>
          </a:bodyPr>
          <a:lstStyle/>
          <a:p>
            <a:pPr algn="ctr">
              <a:lnSpc>
                <a:spcPts val="6480"/>
              </a:lnSpc>
            </a:pPr>
            <a:r>
              <a:rPr lang="en-US" sz="6000">
                <a:solidFill>
                  <a:srgbClr val="121212"/>
                </a:solidFill>
                <a:latin typeface="Anton"/>
                <a:ea typeface="Anton"/>
                <a:cs typeface="Anton"/>
                <a:sym typeface="Anton"/>
              </a:rPr>
              <a:t>Policy</a:t>
            </a:r>
          </a:p>
        </p:txBody>
      </p:sp>
      <p:sp>
        <p:nvSpPr>
          <p:cNvPr id="24" name="TextBox 24"/>
          <p:cNvSpPr txBox="1"/>
          <p:nvPr/>
        </p:nvSpPr>
        <p:spPr>
          <a:xfrm rot="-960">
            <a:off x="9622564" y="6793345"/>
            <a:ext cx="4059746" cy="1188148"/>
          </a:xfrm>
          <a:prstGeom prst="rect">
            <a:avLst/>
          </a:prstGeom>
        </p:spPr>
        <p:txBody>
          <a:bodyPr lIns="0" tIns="0" rIns="0" bIns="0" rtlCol="0" anchor="t">
            <a:spAutoFit/>
          </a:bodyPr>
          <a:lstStyle/>
          <a:p>
            <a:pPr algn="l">
              <a:lnSpc>
                <a:spcPts val="2160"/>
              </a:lnSpc>
            </a:pPr>
            <a:r>
              <a:rPr lang="en-US" sz="2000">
                <a:solidFill>
                  <a:srgbClr val="121212"/>
                </a:solidFill>
                <a:latin typeface="Arimo"/>
                <a:ea typeface="Arimo"/>
                <a:cs typeface="Arimo"/>
                <a:sym typeface="Arimo"/>
              </a:rPr>
              <a:t>Developing statewide policy recommendations to protect tenants during the screening process. </a:t>
            </a:r>
          </a:p>
        </p:txBody>
      </p:sp>
      <p:sp>
        <p:nvSpPr>
          <p:cNvPr id="25" name="Freeform 25"/>
          <p:cNvSpPr/>
          <p:nvPr/>
        </p:nvSpPr>
        <p:spPr>
          <a:xfrm>
            <a:off x="8843" y="8959138"/>
            <a:ext cx="18281476" cy="1375261"/>
          </a:xfrm>
          <a:custGeom>
            <a:avLst/>
            <a:gdLst/>
            <a:ahLst/>
            <a:cxnLst/>
            <a:rect l="l" t="t" r="r" b="b"/>
            <a:pathLst>
              <a:path w="18281476" h="1375261">
                <a:moveTo>
                  <a:pt x="0" y="0"/>
                </a:moveTo>
                <a:lnTo>
                  <a:pt x="18281476" y="0"/>
                </a:lnTo>
                <a:lnTo>
                  <a:pt x="18281476" y="1375261"/>
                </a:lnTo>
                <a:lnTo>
                  <a:pt x="0" y="1375261"/>
                </a:lnTo>
                <a:lnTo>
                  <a:pt x="0" y="0"/>
                </a:lnTo>
                <a:close/>
              </a:path>
            </a:pathLst>
          </a:custGeom>
          <a:blipFill>
            <a:blip r:embed="rId3"/>
            <a:stretch>
              <a:fillRect t="-19876" b="-19876"/>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A6741"/>
        </a:solidFill>
        <a:effectLst/>
      </p:bgPr>
    </p:bg>
    <p:spTree>
      <p:nvGrpSpPr>
        <p:cNvPr id="1" name=""/>
        <p:cNvGrpSpPr/>
        <p:nvPr/>
      </p:nvGrpSpPr>
      <p:grpSpPr>
        <a:xfrm>
          <a:off x="0" y="0"/>
          <a:ext cx="0" cy="0"/>
          <a:chOff x="0" y="0"/>
          <a:chExt cx="0" cy="0"/>
        </a:xfrm>
      </p:grpSpPr>
      <p:grpSp>
        <p:nvGrpSpPr>
          <p:cNvPr id="2" name="Group 2"/>
          <p:cNvGrpSpPr/>
          <p:nvPr/>
        </p:nvGrpSpPr>
        <p:grpSpPr>
          <a:xfrm rot="482759">
            <a:off x="815626" y="839238"/>
            <a:ext cx="7154628" cy="8616810"/>
            <a:chOff x="0" y="0"/>
            <a:chExt cx="9539503" cy="11489080"/>
          </a:xfrm>
        </p:grpSpPr>
        <p:sp>
          <p:nvSpPr>
            <p:cNvPr id="3" name="Freeform 3"/>
            <p:cNvSpPr/>
            <p:nvPr/>
          </p:nvSpPr>
          <p:spPr>
            <a:xfrm>
              <a:off x="0" y="0"/>
              <a:ext cx="9539478" cy="11489055"/>
            </a:xfrm>
            <a:custGeom>
              <a:avLst/>
              <a:gdLst/>
              <a:ahLst/>
              <a:cxnLst/>
              <a:rect l="l" t="t" r="r" b="b"/>
              <a:pathLst>
                <a:path w="9539478" h="11489055">
                  <a:moveTo>
                    <a:pt x="0" y="0"/>
                  </a:moveTo>
                  <a:lnTo>
                    <a:pt x="9539478" y="0"/>
                  </a:lnTo>
                  <a:lnTo>
                    <a:pt x="9539478" y="11489055"/>
                  </a:lnTo>
                  <a:lnTo>
                    <a:pt x="0" y="11489055"/>
                  </a:lnTo>
                  <a:close/>
                </a:path>
              </a:pathLst>
            </a:custGeom>
            <a:solidFill>
              <a:srgbClr val="444746"/>
            </a:solidFill>
          </p:spPr>
          <p:txBody>
            <a:bodyPr/>
            <a:lstStyle/>
            <a:p>
              <a:endParaRPr lang="en-US"/>
            </a:p>
          </p:txBody>
        </p:sp>
      </p:grpSp>
      <p:grpSp>
        <p:nvGrpSpPr>
          <p:cNvPr id="4" name="Group 4"/>
          <p:cNvGrpSpPr/>
          <p:nvPr/>
        </p:nvGrpSpPr>
        <p:grpSpPr>
          <a:xfrm rot="-98700">
            <a:off x="654844" y="587712"/>
            <a:ext cx="7564917" cy="9111758"/>
            <a:chOff x="0" y="0"/>
            <a:chExt cx="10086556" cy="12149010"/>
          </a:xfrm>
        </p:grpSpPr>
        <p:sp>
          <p:nvSpPr>
            <p:cNvPr id="5" name="Freeform 5"/>
            <p:cNvSpPr/>
            <p:nvPr/>
          </p:nvSpPr>
          <p:spPr>
            <a:xfrm>
              <a:off x="0" y="0"/>
              <a:ext cx="10086594" cy="12148947"/>
            </a:xfrm>
            <a:custGeom>
              <a:avLst/>
              <a:gdLst/>
              <a:ahLst/>
              <a:cxnLst/>
              <a:rect l="l" t="t" r="r" b="b"/>
              <a:pathLst>
                <a:path w="10086594" h="12148947">
                  <a:moveTo>
                    <a:pt x="0" y="0"/>
                  </a:moveTo>
                  <a:lnTo>
                    <a:pt x="10086594" y="0"/>
                  </a:lnTo>
                  <a:lnTo>
                    <a:pt x="10086594" y="12148947"/>
                  </a:lnTo>
                  <a:lnTo>
                    <a:pt x="0" y="12148947"/>
                  </a:lnTo>
                  <a:close/>
                </a:path>
              </a:pathLst>
            </a:custGeom>
            <a:solidFill>
              <a:srgbClr val="CDC7B9"/>
            </a:solidFill>
          </p:spPr>
          <p:txBody>
            <a:bodyPr/>
            <a:lstStyle/>
            <a:p>
              <a:endParaRPr lang="en-US"/>
            </a:p>
          </p:txBody>
        </p:sp>
      </p:grpSp>
      <p:grpSp>
        <p:nvGrpSpPr>
          <p:cNvPr id="6" name="Group 6"/>
          <p:cNvGrpSpPr/>
          <p:nvPr/>
        </p:nvGrpSpPr>
        <p:grpSpPr>
          <a:xfrm>
            <a:off x="8731196" y="4096"/>
            <a:ext cx="9556804" cy="10287000"/>
            <a:chOff x="0" y="0"/>
            <a:chExt cx="12742405" cy="13716000"/>
          </a:xfrm>
        </p:grpSpPr>
        <p:sp>
          <p:nvSpPr>
            <p:cNvPr id="7" name="Freeform 7" descr="Apartment building Color (Provided by Getty Images)"/>
            <p:cNvSpPr/>
            <p:nvPr/>
          </p:nvSpPr>
          <p:spPr>
            <a:xfrm>
              <a:off x="0" y="0"/>
              <a:ext cx="12742418" cy="13716000"/>
            </a:xfrm>
            <a:custGeom>
              <a:avLst/>
              <a:gdLst/>
              <a:ahLst/>
              <a:cxnLst/>
              <a:rect l="l" t="t" r="r" b="b"/>
              <a:pathLst>
                <a:path w="12742418" h="13716000">
                  <a:moveTo>
                    <a:pt x="0" y="0"/>
                  </a:moveTo>
                  <a:lnTo>
                    <a:pt x="12742418" y="0"/>
                  </a:lnTo>
                  <a:lnTo>
                    <a:pt x="12742418" y="13716000"/>
                  </a:lnTo>
                  <a:lnTo>
                    <a:pt x="0" y="13716000"/>
                  </a:lnTo>
                  <a:lnTo>
                    <a:pt x="0" y="0"/>
                  </a:lnTo>
                  <a:close/>
                </a:path>
              </a:pathLst>
            </a:custGeom>
            <a:blipFill>
              <a:blip r:embed="rId2"/>
              <a:stretch>
                <a:fillRect t="-1649" b="-1641"/>
              </a:stretch>
            </a:blipFill>
          </p:spPr>
          <p:txBody>
            <a:bodyPr/>
            <a:lstStyle/>
            <a:p>
              <a:endParaRPr lang="en-US"/>
            </a:p>
          </p:txBody>
        </p:sp>
      </p:grpSp>
      <p:grpSp>
        <p:nvGrpSpPr>
          <p:cNvPr id="8" name="Group 8"/>
          <p:cNvGrpSpPr/>
          <p:nvPr/>
        </p:nvGrpSpPr>
        <p:grpSpPr>
          <a:xfrm rot="-113460">
            <a:off x="1155316" y="2884013"/>
            <a:ext cx="6563973" cy="6464760"/>
            <a:chOff x="0" y="0"/>
            <a:chExt cx="8751964" cy="8619681"/>
          </a:xfrm>
        </p:grpSpPr>
        <p:sp>
          <p:nvSpPr>
            <p:cNvPr id="9" name="Freeform 9"/>
            <p:cNvSpPr/>
            <p:nvPr/>
          </p:nvSpPr>
          <p:spPr>
            <a:xfrm>
              <a:off x="0" y="0"/>
              <a:ext cx="8751965" cy="8619677"/>
            </a:xfrm>
            <a:custGeom>
              <a:avLst/>
              <a:gdLst/>
              <a:ahLst/>
              <a:cxnLst/>
              <a:rect l="l" t="t" r="r" b="b"/>
              <a:pathLst>
                <a:path w="8751965" h="8619677">
                  <a:moveTo>
                    <a:pt x="0" y="0"/>
                  </a:moveTo>
                  <a:lnTo>
                    <a:pt x="8751965" y="0"/>
                  </a:lnTo>
                  <a:lnTo>
                    <a:pt x="8751965" y="8619677"/>
                  </a:lnTo>
                  <a:lnTo>
                    <a:pt x="0" y="8619677"/>
                  </a:lnTo>
                  <a:close/>
                </a:path>
              </a:pathLst>
            </a:custGeom>
            <a:blipFill>
              <a:blip r:embed="rId3">
                <a:alphaModFix amt="0"/>
              </a:blip>
              <a:stretch>
                <a:fillRect l="-78210" r="-78210" b="-1460"/>
              </a:stretch>
            </a:blipFill>
          </p:spPr>
          <p:txBody>
            <a:bodyPr/>
            <a:lstStyle/>
            <a:p>
              <a:endParaRPr lang="en-US"/>
            </a:p>
          </p:txBody>
        </p:sp>
        <p:sp>
          <p:nvSpPr>
            <p:cNvPr id="10" name="TextBox 10"/>
            <p:cNvSpPr txBox="1"/>
            <p:nvPr/>
          </p:nvSpPr>
          <p:spPr>
            <a:xfrm>
              <a:off x="0" y="-38100"/>
              <a:ext cx="8751964" cy="8657781"/>
            </a:xfrm>
            <a:prstGeom prst="rect">
              <a:avLst/>
            </a:prstGeom>
          </p:spPr>
          <p:txBody>
            <a:bodyPr lIns="330200" tIns="330200" rIns="330200" bIns="330200" rtlCol="0" anchor="ctr"/>
            <a:lstStyle/>
            <a:p>
              <a:pPr algn="l">
                <a:lnSpc>
                  <a:spcPts val="2897"/>
                </a:lnSpc>
              </a:pPr>
              <a:r>
                <a:rPr lang="en-US" sz="2100" b="1">
                  <a:solidFill>
                    <a:srgbClr val="131313"/>
                  </a:solidFill>
                  <a:latin typeface="Arimo Bold"/>
                  <a:ea typeface="Arimo Bold"/>
                  <a:cs typeface="Arimo Bold"/>
                  <a:sym typeface="Arimo Bold"/>
                </a:rPr>
                <a:t>The background checks that landlords use during the housing application process.</a:t>
              </a:r>
            </a:p>
            <a:p>
              <a:pPr algn="l">
                <a:lnSpc>
                  <a:spcPts val="2897"/>
                </a:lnSpc>
              </a:pPr>
              <a:endParaRPr lang="en-US" sz="2100" b="1">
                <a:solidFill>
                  <a:srgbClr val="131313"/>
                </a:solidFill>
                <a:latin typeface="Arimo Bold"/>
                <a:ea typeface="Arimo Bold"/>
                <a:cs typeface="Arimo Bold"/>
                <a:sym typeface="Arimo Bold"/>
              </a:endParaRPr>
            </a:p>
            <a:p>
              <a:pPr marL="453390" lvl="1" indent="-226695" algn="l">
                <a:lnSpc>
                  <a:spcPts val="2897"/>
                </a:lnSpc>
                <a:buFont typeface="Arial"/>
                <a:buChar char="•"/>
              </a:pPr>
              <a:r>
                <a:rPr lang="en-US" sz="2100" b="1">
                  <a:solidFill>
                    <a:srgbClr val="131313"/>
                  </a:solidFill>
                  <a:latin typeface="Arimo Bold"/>
                  <a:ea typeface="Arimo Bold"/>
                  <a:cs typeface="Arimo Bold"/>
                  <a:sym typeface="Arimo Bold"/>
                </a:rPr>
                <a:t>Electronic rental application</a:t>
              </a:r>
            </a:p>
            <a:p>
              <a:pPr marL="453390" lvl="1" indent="-226695" algn="l">
                <a:lnSpc>
                  <a:spcPts val="2897"/>
                </a:lnSpc>
                <a:buFont typeface="Arial"/>
                <a:buChar char="•"/>
              </a:pPr>
              <a:r>
                <a:rPr lang="en-US" sz="2100" b="1">
                  <a:solidFill>
                    <a:srgbClr val="131313"/>
                  </a:solidFill>
                  <a:latin typeface="Arimo Bold"/>
                  <a:ea typeface="Arimo Bold"/>
                  <a:cs typeface="Arimo Bold"/>
                  <a:sym typeface="Arimo Bold"/>
                </a:rPr>
                <a:t>Applicant pays fees to be considered</a:t>
              </a:r>
            </a:p>
            <a:p>
              <a:pPr marL="453390" lvl="1" indent="-226695" algn="l">
                <a:lnSpc>
                  <a:spcPts val="2897"/>
                </a:lnSpc>
                <a:buFont typeface="Arial"/>
                <a:buChar char="•"/>
              </a:pPr>
              <a:r>
                <a:rPr lang="en-US" sz="2100" b="1">
                  <a:solidFill>
                    <a:srgbClr val="131313"/>
                  </a:solidFill>
                  <a:latin typeface="Arimo Bold"/>
                  <a:ea typeface="Arimo Bold"/>
                  <a:cs typeface="Arimo Bold"/>
                  <a:sym typeface="Arimo Bold"/>
                </a:rPr>
                <a:t>Third-party screening report</a:t>
              </a:r>
            </a:p>
            <a:p>
              <a:pPr algn="ctr">
                <a:lnSpc>
                  <a:spcPts val="2897"/>
                </a:lnSpc>
              </a:pPr>
              <a:r>
                <a:rPr lang="en-US" sz="2100" b="1">
                  <a:solidFill>
                    <a:srgbClr val="131313"/>
                  </a:solidFill>
                  <a:latin typeface="Arimo Bold"/>
                  <a:ea typeface="Arimo Bold"/>
                  <a:cs typeface="Arimo Bold"/>
                  <a:sym typeface="Arimo Bold"/>
                </a:rPr>
                <a:t>   Credit, criminal, eviction records</a:t>
              </a:r>
            </a:p>
            <a:p>
              <a:pPr algn="ctr">
                <a:lnSpc>
                  <a:spcPts val="2897"/>
                </a:lnSpc>
              </a:pPr>
              <a:r>
                <a:rPr lang="en-US" sz="2100" b="1">
                  <a:solidFill>
                    <a:srgbClr val="131313"/>
                  </a:solidFill>
                  <a:latin typeface="Arimo Bold"/>
                  <a:ea typeface="Arimo Bold"/>
                  <a:cs typeface="Arimo Bold"/>
                  <a:sym typeface="Arimo Bold"/>
                </a:rPr>
                <a:t>Score or analytical component</a:t>
              </a:r>
            </a:p>
            <a:p>
              <a:pPr algn="just">
                <a:lnSpc>
                  <a:spcPts val="2897"/>
                </a:lnSpc>
              </a:pPr>
              <a:r>
                <a:rPr lang="en-US" sz="2100" b="1">
                  <a:solidFill>
                    <a:srgbClr val="131313"/>
                  </a:solidFill>
                  <a:latin typeface="Arimo Bold"/>
                  <a:ea typeface="Arimo Bold"/>
                  <a:cs typeface="Arimo Bold"/>
                  <a:sym typeface="Arimo Bold"/>
                </a:rPr>
                <a:t>               Automated decision</a:t>
              </a:r>
            </a:p>
            <a:p>
              <a:pPr marL="453390" lvl="1" indent="-226695" algn="l">
                <a:lnSpc>
                  <a:spcPts val="2897"/>
                </a:lnSpc>
                <a:buFont typeface="Arial"/>
                <a:buChar char="•"/>
              </a:pPr>
              <a:r>
                <a:rPr lang="en-US" sz="2100" b="1">
                  <a:solidFill>
                    <a:srgbClr val="131313"/>
                  </a:solidFill>
                  <a:latin typeface="Arimo Bold"/>
                  <a:ea typeface="Arimo Bold"/>
                  <a:cs typeface="Arimo Bold"/>
                  <a:sym typeface="Arimo Bold"/>
                </a:rPr>
                <a:t>Denials unexplained</a:t>
              </a:r>
            </a:p>
            <a:p>
              <a:pPr algn="l">
                <a:lnSpc>
                  <a:spcPts val="2897"/>
                </a:lnSpc>
              </a:pPr>
              <a:endParaRPr lang="en-US" sz="2100" b="1">
                <a:solidFill>
                  <a:srgbClr val="131313"/>
                </a:solidFill>
                <a:latin typeface="Arimo Bold"/>
                <a:ea typeface="Arimo Bold"/>
                <a:cs typeface="Arimo Bold"/>
                <a:sym typeface="Arimo Bold"/>
              </a:endParaRPr>
            </a:p>
            <a:p>
              <a:pPr marL="1994263" lvl="2" indent="-664754" algn="l">
                <a:lnSpc>
                  <a:spcPts val="3311"/>
                </a:lnSpc>
              </a:pPr>
              <a:endParaRPr lang="en-US" sz="2100" b="1">
                <a:solidFill>
                  <a:srgbClr val="131313"/>
                </a:solidFill>
                <a:latin typeface="Arimo Bold"/>
                <a:ea typeface="Arimo Bold"/>
                <a:cs typeface="Arimo Bold"/>
                <a:sym typeface="Arimo Bold"/>
              </a:endParaRPr>
            </a:p>
          </p:txBody>
        </p:sp>
      </p:grpSp>
      <p:grpSp>
        <p:nvGrpSpPr>
          <p:cNvPr id="11" name="Group 11"/>
          <p:cNvGrpSpPr/>
          <p:nvPr/>
        </p:nvGrpSpPr>
        <p:grpSpPr>
          <a:xfrm rot="-108600">
            <a:off x="1171510" y="2163664"/>
            <a:ext cx="6077436" cy="1227620"/>
            <a:chOff x="0" y="0"/>
            <a:chExt cx="8103248" cy="1636827"/>
          </a:xfrm>
        </p:grpSpPr>
        <p:sp>
          <p:nvSpPr>
            <p:cNvPr id="12" name="Freeform 12"/>
            <p:cNvSpPr/>
            <p:nvPr/>
          </p:nvSpPr>
          <p:spPr>
            <a:xfrm>
              <a:off x="0" y="0"/>
              <a:ext cx="8103246" cy="1636827"/>
            </a:xfrm>
            <a:custGeom>
              <a:avLst/>
              <a:gdLst/>
              <a:ahLst/>
              <a:cxnLst/>
              <a:rect l="l" t="t" r="r" b="b"/>
              <a:pathLst>
                <a:path w="8103246" h="1636827">
                  <a:moveTo>
                    <a:pt x="0" y="0"/>
                  </a:moveTo>
                  <a:lnTo>
                    <a:pt x="8103246" y="0"/>
                  </a:lnTo>
                  <a:lnTo>
                    <a:pt x="8103246" y="1636827"/>
                  </a:lnTo>
                  <a:lnTo>
                    <a:pt x="0" y="1636827"/>
                  </a:lnTo>
                  <a:close/>
                </a:path>
              </a:pathLst>
            </a:custGeom>
            <a:blipFill>
              <a:blip r:embed="rId3">
                <a:alphaModFix amt="0"/>
              </a:blip>
              <a:stretch>
                <a:fillRect t="-46462" b="-46462"/>
              </a:stretch>
            </a:blipFill>
          </p:spPr>
          <p:txBody>
            <a:bodyPr/>
            <a:lstStyle/>
            <a:p>
              <a:endParaRPr lang="en-US"/>
            </a:p>
          </p:txBody>
        </p:sp>
        <p:sp>
          <p:nvSpPr>
            <p:cNvPr id="13" name="TextBox 13"/>
            <p:cNvSpPr txBox="1"/>
            <p:nvPr/>
          </p:nvSpPr>
          <p:spPr>
            <a:xfrm>
              <a:off x="0" y="66675"/>
              <a:ext cx="8103248" cy="1570152"/>
            </a:xfrm>
            <a:prstGeom prst="rect">
              <a:avLst/>
            </a:prstGeom>
          </p:spPr>
          <p:txBody>
            <a:bodyPr lIns="0" tIns="0" rIns="0" bIns="0" rtlCol="0" anchor="ctr"/>
            <a:lstStyle/>
            <a:p>
              <a:pPr algn="ctr">
                <a:lnSpc>
                  <a:spcPts val="6480"/>
                </a:lnSpc>
              </a:pPr>
              <a:r>
                <a:rPr lang="en-US" sz="6000">
                  <a:solidFill>
                    <a:srgbClr val="066133"/>
                  </a:solidFill>
                  <a:latin typeface="Anton"/>
                  <a:ea typeface="Anton"/>
                  <a:cs typeface="Anton"/>
                  <a:sym typeface="Anton"/>
                </a:rPr>
                <a:t>Tenant Screening</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sp>
        <p:nvSpPr>
          <p:cNvPr id="2" name="Freeform 2"/>
          <p:cNvSpPr/>
          <p:nvPr/>
        </p:nvSpPr>
        <p:spPr>
          <a:xfrm>
            <a:off x="-2553652" y="-676846"/>
            <a:ext cx="7133806" cy="1782566"/>
          </a:xfrm>
          <a:custGeom>
            <a:avLst/>
            <a:gdLst/>
            <a:ahLst/>
            <a:cxnLst/>
            <a:rect l="l" t="t" r="r" b="b"/>
            <a:pathLst>
              <a:path w="7133806" h="1782566">
                <a:moveTo>
                  <a:pt x="0" y="0"/>
                </a:moveTo>
                <a:lnTo>
                  <a:pt x="7133805" y="0"/>
                </a:lnTo>
                <a:lnTo>
                  <a:pt x="7133805" y="1782565"/>
                </a:lnTo>
                <a:lnTo>
                  <a:pt x="0" y="17825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3167646" y="8589997"/>
            <a:ext cx="7133806" cy="1782566"/>
          </a:xfrm>
          <a:custGeom>
            <a:avLst/>
            <a:gdLst/>
            <a:ahLst/>
            <a:cxnLst/>
            <a:rect l="l" t="t" r="r" b="b"/>
            <a:pathLst>
              <a:path w="7133806" h="1782566">
                <a:moveTo>
                  <a:pt x="0" y="0"/>
                </a:moveTo>
                <a:lnTo>
                  <a:pt x="7133806" y="0"/>
                </a:lnTo>
                <a:lnTo>
                  <a:pt x="7133806" y="1782566"/>
                </a:lnTo>
                <a:lnTo>
                  <a:pt x="0" y="17825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413796" y="-519551"/>
            <a:ext cx="5062004" cy="2586904"/>
          </a:xfrm>
          <a:custGeom>
            <a:avLst/>
            <a:gdLst/>
            <a:ahLst/>
            <a:cxnLst/>
            <a:rect l="l" t="t" r="r" b="b"/>
            <a:pathLst>
              <a:path w="5062004" h="2586904">
                <a:moveTo>
                  <a:pt x="0" y="0"/>
                </a:moveTo>
                <a:lnTo>
                  <a:pt x="5062004" y="0"/>
                </a:lnTo>
                <a:lnTo>
                  <a:pt x="5062004" y="2586905"/>
                </a:lnTo>
                <a:lnTo>
                  <a:pt x="0" y="25869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26997" y="-100308"/>
            <a:ext cx="18541994" cy="2167661"/>
          </a:xfrm>
          <a:custGeom>
            <a:avLst/>
            <a:gdLst/>
            <a:ahLst/>
            <a:cxnLst/>
            <a:rect l="l" t="t" r="r" b="b"/>
            <a:pathLst>
              <a:path w="18541994" h="2167661">
                <a:moveTo>
                  <a:pt x="0" y="0"/>
                </a:moveTo>
                <a:lnTo>
                  <a:pt x="18541994" y="0"/>
                </a:lnTo>
                <a:lnTo>
                  <a:pt x="18541994" y="2167662"/>
                </a:lnTo>
                <a:lnTo>
                  <a:pt x="0" y="216766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6" name="Group 6"/>
          <p:cNvGrpSpPr/>
          <p:nvPr/>
        </p:nvGrpSpPr>
        <p:grpSpPr>
          <a:xfrm>
            <a:off x="2758201" y="1663815"/>
            <a:ext cx="13199545" cy="9041606"/>
            <a:chOff x="0" y="0"/>
            <a:chExt cx="17599393" cy="12055475"/>
          </a:xfrm>
        </p:grpSpPr>
        <p:sp>
          <p:nvSpPr>
            <p:cNvPr id="7" name="Freeform 7"/>
            <p:cNvSpPr/>
            <p:nvPr/>
          </p:nvSpPr>
          <p:spPr>
            <a:xfrm>
              <a:off x="0" y="0"/>
              <a:ext cx="17599406" cy="12055475"/>
            </a:xfrm>
            <a:custGeom>
              <a:avLst/>
              <a:gdLst/>
              <a:ahLst/>
              <a:cxnLst/>
              <a:rect l="l" t="t" r="r" b="b"/>
              <a:pathLst>
                <a:path w="17599406" h="12055475">
                  <a:moveTo>
                    <a:pt x="0" y="0"/>
                  </a:moveTo>
                  <a:lnTo>
                    <a:pt x="17599406" y="0"/>
                  </a:lnTo>
                  <a:lnTo>
                    <a:pt x="17599406" y="12055475"/>
                  </a:lnTo>
                  <a:lnTo>
                    <a:pt x="0" y="12055475"/>
                  </a:lnTo>
                  <a:lnTo>
                    <a:pt x="0" y="0"/>
                  </a:lnTo>
                  <a:close/>
                </a:path>
              </a:pathLst>
            </a:custGeom>
            <a:blipFill>
              <a:blip r:embed="rId6"/>
              <a:stretch>
                <a:fillRect/>
              </a:stretch>
            </a:blipFill>
            <a:ln w="66675" cap="sq">
              <a:solidFill>
                <a:srgbClr val="2A6741"/>
              </a:solidFill>
              <a:prstDash val="solid"/>
              <a:miter/>
            </a:ln>
          </p:spPr>
          <p:txBody>
            <a:bodyPr/>
            <a:lstStyle/>
            <a:p>
              <a:endParaRPr lang="en-US"/>
            </a:p>
          </p:txBody>
        </p:sp>
      </p:grpSp>
      <p:sp>
        <p:nvSpPr>
          <p:cNvPr id="8" name="TextBox 8"/>
          <p:cNvSpPr txBox="1"/>
          <p:nvPr/>
        </p:nvSpPr>
        <p:spPr>
          <a:xfrm>
            <a:off x="543277" y="541514"/>
            <a:ext cx="16716023" cy="2580131"/>
          </a:xfrm>
          <a:prstGeom prst="rect">
            <a:avLst/>
          </a:prstGeom>
        </p:spPr>
        <p:txBody>
          <a:bodyPr lIns="0" tIns="0" rIns="0" bIns="0" rtlCol="0" anchor="t">
            <a:spAutoFit/>
          </a:bodyPr>
          <a:lstStyle/>
          <a:p>
            <a:pPr algn="l">
              <a:lnSpc>
                <a:spcPts val="6587"/>
              </a:lnSpc>
            </a:pPr>
            <a:r>
              <a:rPr lang="en-US" sz="6099" b="1">
                <a:solidFill>
                  <a:srgbClr val="FFFFFF"/>
                </a:solidFill>
                <a:latin typeface="Arimo Bold"/>
                <a:ea typeface="Arimo Bold"/>
                <a:cs typeface="Arimo Bold"/>
                <a:sym typeface="Arimo Bold"/>
              </a:rPr>
              <a:t>Tenant Screening Reports</a:t>
            </a:r>
          </a:p>
          <a:p>
            <a:pPr algn="l">
              <a:lnSpc>
                <a:spcPts val="6587"/>
              </a:lnSpc>
            </a:pPr>
            <a:endParaRPr lang="en-US" sz="6099" b="1">
              <a:solidFill>
                <a:srgbClr val="FFFFFF"/>
              </a:solidFill>
              <a:latin typeface="Arimo Bold"/>
              <a:ea typeface="Arimo Bold"/>
              <a:cs typeface="Arimo Bold"/>
              <a:sym typeface="Arimo Bold"/>
            </a:endParaRPr>
          </a:p>
          <a:p>
            <a:pPr algn="l">
              <a:lnSpc>
                <a:spcPts val="7319"/>
              </a:lnSpc>
            </a:pPr>
            <a:endParaRPr lang="en-US" sz="6099" b="1">
              <a:solidFill>
                <a:srgbClr val="FFFFFF"/>
              </a:solidFill>
              <a:latin typeface="Arimo Bold"/>
              <a:ea typeface="Arimo Bold"/>
              <a:cs typeface="Arimo Bold"/>
              <a:sym typeface="Arimo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9E4DB"/>
        </a:solidFill>
        <a:effectLst/>
      </p:bgPr>
    </p:bg>
    <p:spTree>
      <p:nvGrpSpPr>
        <p:cNvPr id="1" name=""/>
        <p:cNvGrpSpPr/>
        <p:nvPr/>
      </p:nvGrpSpPr>
      <p:grpSpPr>
        <a:xfrm>
          <a:off x="0" y="0"/>
          <a:ext cx="0" cy="0"/>
          <a:chOff x="0" y="0"/>
          <a:chExt cx="0" cy="0"/>
        </a:xfrm>
      </p:grpSpPr>
      <p:grpSp>
        <p:nvGrpSpPr>
          <p:cNvPr id="2" name="Group 2"/>
          <p:cNvGrpSpPr/>
          <p:nvPr/>
        </p:nvGrpSpPr>
        <p:grpSpPr>
          <a:xfrm>
            <a:off x="107042" y="3270199"/>
            <a:ext cx="11589601" cy="6960603"/>
            <a:chOff x="0" y="0"/>
            <a:chExt cx="7726401" cy="4640402"/>
          </a:xfrm>
        </p:grpSpPr>
        <p:sp>
          <p:nvSpPr>
            <p:cNvPr id="3" name="Freeform 3"/>
            <p:cNvSpPr/>
            <p:nvPr/>
          </p:nvSpPr>
          <p:spPr>
            <a:xfrm>
              <a:off x="0" y="0"/>
              <a:ext cx="7726426" cy="4640453"/>
            </a:xfrm>
            <a:custGeom>
              <a:avLst/>
              <a:gdLst/>
              <a:ahLst/>
              <a:cxnLst/>
              <a:rect l="l" t="t" r="r" b="b"/>
              <a:pathLst>
                <a:path w="7726426" h="4640453">
                  <a:moveTo>
                    <a:pt x="0" y="0"/>
                  </a:moveTo>
                  <a:lnTo>
                    <a:pt x="7726426" y="0"/>
                  </a:lnTo>
                  <a:lnTo>
                    <a:pt x="7726426" y="4640453"/>
                  </a:lnTo>
                  <a:lnTo>
                    <a:pt x="0" y="4640453"/>
                  </a:lnTo>
                  <a:lnTo>
                    <a:pt x="0" y="0"/>
                  </a:lnTo>
                  <a:close/>
                </a:path>
              </a:pathLst>
            </a:custGeom>
            <a:blipFill>
              <a:blip r:embed="rId2"/>
              <a:stretch>
                <a:fillRect b="1"/>
              </a:stretch>
            </a:blipFill>
          </p:spPr>
          <p:txBody>
            <a:bodyPr/>
            <a:lstStyle/>
            <a:p>
              <a:endParaRPr lang="en-US"/>
            </a:p>
          </p:txBody>
        </p:sp>
      </p:grpSp>
      <p:sp>
        <p:nvSpPr>
          <p:cNvPr id="4" name="Freeform 4"/>
          <p:cNvSpPr/>
          <p:nvPr/>
        </p:nvSpPr>
        <p:spPr>
          <a:xfrm>
            <a:off x="488042" y="3651199"/>
            <a:ext cx="10827601" cy="6198603"/>
          </a:xfrm>
          <a:custGeom>
            <a:avLst/>
            <a:gdLst/>
            <a:ahLst/>
            <a:cxnLst/>
            <a:rect l="l" t="t" r="r" b="b"/>
            <a:pathLst>
              <a:path w="10827601" h="6198603">
                <a:moveTo>
                  <a:pt x="0" y="0"/>
                </a:moveTo>
                <a:lnTo>
                  <a:pt x="10827601" y="0"/>
                </a:lnTo>
                <a:lnTo>
                  <a:pt x="10827601" y="6198603"/>
                </a:lnTo>
                <a:lnTo>
                  <a:pt x="0" y="61986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488042" y="3651199"/>
            <a:ext cx="10827601" cy="6198603"/>
            <a:chOff x="0" y="0"/>
            <a:chExt cx="7218401" cy="4132402"/>
          </a:xfrm>
        </p:grpSpPr>
        <p:sp>
          <p:nvSpPr>
            <p:cNvPr id="6" name="Freeform 6"/>
            <p:cNvSpPr/>
            <p:nvPr/>
          </p:nvSpPr>
          <p:spPr>
            <a:xfrm>
              <a:off x="0" y="0"/>
              <a:ext cx="7218426" cy="4132453"/>
            </a:xfrm>
            <a:custGeom>
              <a:avLst/>
              <a:gdLst/>
              <a:ahLst/>
              <a:cxnLst/>
              <a:rect l="l" t="t" r="r" b="b"/>
              <a:pathLst>
                <a:path w="7218426" h="4132453">
                  <a:moveTo>
                    <a:pt x="0" y="0"/>
                  </a:moveTo>
                  <a:lnTo>
                    <a:pt x="7218426" y="0"/>
                  </a:lnTo>
                  <a:lnTo>
                    <a:pt x="7218426" y="4132453"/>
                  </a:lnTo>
                  <a:lnTo>
                    <a:pt x="0" y="4132453"/>
                  </a:lnTo>
                  <a:lnTo>
                    <a:pt x="0" y="0"/>
                  </a:lnTo>
                  <a:close/>
                </a:path>
              </a:pathLst>
            </a:custGeom>
            <a:blipFill>
              <a:blip r:embed="rId4"/>
              <a:stretch>
                <a:fillRect l="-6449" t="-14349" r="-10569" b="-37958"/>
              </a:stretch>
            </a:blipFill>
          </p:spPr>
          <p:txBody>
            <a:bodyPr/>
            <a:lstStyle/>
            <a:p>
              <a:endParaRPr lang="en-US"/>
            </a:p>
          </p:txBody>
        </p:sp>
      </p:grpSp>
      <p:sp>
        <p:nvSpPr>
          <p:cNvPr id="7" name="Freeform 7"/>
          <p:cNvSpPr/>
          <p:nvPr/>
        </p:nvSpPr>
        <p:spPr>
          <a:xfrm>
            <a:off x="9323908" y="2603506"/>
            <a:ext cx="6703962" cy="4682966"/>
          </a:xfrm>
          <a:custGeom>
            <a:avLst/>
            <a:gdLst/>
            <a:ahLst/>
            <a:cxnLst/>
            <a:rect l="l" t="t" r="r" b="b"/>
            <a:pathLst>
              <a:path w="6703962" h="4682966">
                <a:moveTo>
                  <a:pt x="0" y="0"/>
                </a:moveTo>
                <a:lnTo>
                  <a:pt x="6703962" y="0"/>
                </a:lnTo>
                <a:lnTo>
                  <a:pt x="6703962" y="4682967"/>
                </a:lnTo>
                <a:lnTo>
                  <a:pt x="0" y="468296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2915900" y="9534525"/>
            <a:ext cx="4114800" cy="547802"/>
          </a:xfrm>
          <a:custGeom>
            <a:avLst/>
            <a:gdLst/>
            <a:ahLst/>
            <a:cxnLst/>
            <a:rect l="l" t="t" r="r" b="b"/>
            <a:pathLst>
              <a:path w="4114800" h="547802">
                <a:moveTo>
                  <a:pt x="0" y="0"/>
                </a:moveTo>
                <a:lnTo>
                  <a:pt x="4114800" y="0"/>
                </a:lnTo>
                <a:lnTo>
                  <a:pt x="4114800" y="547802"/>
                </a:lnTo>
                <a:lnTo>
                  <a:pt x="0" y="54780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27006" y="-127006"/>
            <a:ext cx="18541994" cy="2167661"/>
          </a:xfrm>
          <a:custGeom>
            <a:avLst/>
            <a:gdLst/>
            <a:ahLst/>
            <a:cxnLst/>
            <a:rect l="l" t="t" r="r" b="b"/>
            <a:pathLst>
              <a:path w="18541994" h="2167661">
                <a:moveTo>
                  <a:pt x="0" y="0"/>
                </a:moveTo>
                <a:lnTo>
                  <a:pt x="18541993" y="0"/>
                </a:lnTo>
                <a:lnTo>
                  <a:pt x="18541993" y="2167661"/>
                </a:lnTo>
                <a:lnTo>
                  <a:pt x="0" y="216766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 name="Group 10"/>
          <p:cNvGrpSpPr/>
          <p:nvPr/>
        </p:nvGrpSpPr>
        <p:grpSpPr>
          <a:xfrm>
            <a:off x="15920790" y="517379"/>
            <a:ext cx="1925631" cy="883691"/>
            <a:chOff x="0" y="0"/>
            <a:chExt cx="1283754" cy="589128"/>
          </a:xfrm>
        </p:grpSpPr>
        <p:sp>
          <p:nvSpPr>
            <p:cNvPr id="11" name="Freeform 11"/>
            <p:cNvSpPr/>
            <p:nvPr/>
          </p:nvSpPr>
          <p:spPr>
            <a:xfrm>
              <a:off x="0" y="0"/>
              <a:ext cx="1283716" cy="589153"/>
            </a:xfrm>
            <a:custGeom>
              <a:avLst/>
              <a:gdLst/>
              <a:ahLst/>
              <a:cxnLst/>
              <a:rect l="l" t="t" r="r" b="b"/>
              <a:pathLst>
                <a:path w="1283716" h="589153">
                  <a:moveTo>
                    <a:pt x="0" y="0"/>
                  </a:moveTo>
                  <a:lnTo>
                    <a:pt x="1283716" y="0"/>
                  </a:lnTo>
                  <a:lnTo>
                    <a:pt x="1283716" y="589153"/>
                  </a:lnTo>
                  <a:lnTo>
                    <a:pt x="0" y="589153"/>
                  </a:lnTo>
                  <a:lnTo>
                    <a:pt x="0" y="0"/>
                  </a:lnTo>
                  <a:close/>
                </a:path>
              </a:pathLst>
            </a:custGeom>
            <a:blipFill>
              <a:blip r:embed="rId8"/>
              <a:stretch>
                <a:fillRect t="-117684" r="-2" b="4"/>
              </a:stretch>
            </a:blipFill>
          </p:spPr>
          <p:txBody>
            <a:bodyPr/>
            <a:lstStyle/>
            <a:p>
              <a:endParaRPr lang="en-US"/>
            </a:p>
          </p:txBody>
        </p:sp>
      </p:grpSp>
      <p:sp>
        <p:nvSpPr>
          <p:cNvPr id="12" name="Freeform 12"/>
          <p:cNvSpPr/>
          <p:nvPr/>
        </p:nvSpPr>
        <p:spPr>
          <a:xfrm>
            <a:off x="544601" y="589902"/>
            <a:ext cx="12672593" cy="738607"/>
          </a:xfrm>
          <a:custGeom>
            <a:avLst/>
            <a:gdLst/>
            <a:ahLst/>
            <a:cxnLst/>
            <a:rect l="l" t="t" r="r" b="b"/>
            <a:pathLst>
              <a:path w="12672593" h="738607">
                <a:moveTo>
                  <a:pt x="0" y="0"/>
                </a:moveTo>
                <a:lnTo>
                  <a:pt x="12672594" y="0"/>
                </a:lnTo>
                <a:lnTo>
                  <a:pt x="12672594" y="738607"/>
                </a:lnTo>
                <a:lnTo>
                  <a:pt x="0" y="73860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TextBox 13"/>
          <p:cNvSpPr txBox="1"/>
          <p:nvPr/>
        </p:nvSpPr>
        <p:spPr>
          <a:xfrm>
            <a:off x="16614934" y="9642881"/>
            <a:ext cx="288093" cy="347167"/>
          </a:xfrm>
          <a:prstGeom prst="rect">
            <a:avLst/>
          </a:prstGeom>
        </p:spPr>
        <p:txBody>
          <a:bodyPr lIns="0" tIns="0" rIns="0" bIns="0" rtlCol="0" anchor="t">
            <a:spAutoFit/>
          </a:bodyPr>
          <a:lstStyle/>
          <a:p>
            <a:pPr algn="l">
              <a:lnSpc>
                <a:spcPts val="2800"/>
              </a:lnSpc>
            </a:pPr>
            <a:r>
              <a:rPr lang="en-US" sz="2000">
                <a:solidFill>
                  <a:srgbClr val="FDEBCE"/>
                </a:solidFill>
                <a:latin typeface="Arial"/>
                <a:ea typeface="Arial"/>
                <a:cs typeface="Arial"/>
                <a:sym typeface="Arial"/>
              </a:rPr>
              <a:t>19</a:t>
            </a:r>
          </a:p>
        </p:txBody>
      </p:sp>
      <p:sp>
        <p:nvSpPr>
          <p:cNvPr id="14" name="TextBox 14"/>
          <p:cNvSpPr txBox="1"/>
          <p:nvPr/>
        </p:nvSpPr>
        <p:spPr>
          <a:xfrm>
            <a:off x="9610515" y="3001594"/>
            <a:ext cx="6149778" cy="3016891"/>
          </a:xfrm>
          <a:prstGeom prst="rect">
            <a:avLst/>
          </a:prstGeom>
        </p:spPr>
        <p:txBody>
          <a:bodyPr lIns="0" tIns="0" rIns="0" bIns="0" rtlCol="0" anchor="t">
            <a:spAutoFit/>
          </a:bodyPr>
          <a:lstStyle/>
          <a:p>
            <a:pPr algn="just">
              <a:lnSpc>
                <a:spcPts val="3359"/>
              </a:lnSpc>
            </a:pPr>
            <a:r>
              <a:rPr lang="en-US" sz="2799">
                <a:solidFill>
                  <a:srgbClr val="3A3838"/>
                </a:solidFill>
                <a:latin typeface="Calibri (MS)"/>
                <a:ea typeface="Calibri (MS)"/>
                <a:cs typeface="Calibri (MS)"/>
                <a:sym typeface="Calibri (MS)"/>
              </a:rPr>
              <a:t>Rental reports include detailed credit, criminal and civil records, </a:t>
            </a:r>
            <a:r>
              <a:rPr lang="en-US" sz="2799" b="1">
                <a:solidFill>
                  <a:srgbClr val="000000"/>
                </a:solidFill>
                <a:latin typeface="Calibri (MS) Bold"/>
                <a:ea typeface="Calibri (MS) Bold"/>
                <a:cs typeface="Calibri (MS) Bold"/>
                <a:sym typeface="Calibri (MS) Bold"/>
              </a:rPr>
              <a:t>but there's no raw data for your team to decipher. You get a simple thumbs up, thumbs down recommendation </a:t>
            </a:r>
            <a:r>
              <a:rPr lang="en-US" sz="2799">
                <a:solidFill>
                  <a:srgbClr val="000000"/>
                </a:solidFill>
                <a:latin typeface="Calibri (MS)"/>
                <a:ea typeface="Calibri (MS)"/>
                <a:cs typeface="Calibri (MS)"/>
                <a:sym typeface="Calibri (MS)"/>
              </a:rPr>
              <a:t>and rental score </a:t>
            </a:r>
            <a:r>
              <a:rPr lang="en-US" sz="2799">
                <a:solidFill>
                  <a:srgbClr val="323F4F"/>
                </a:solidFill>
                <a:latin typeface="Calibri (MS)"/>
                <a:ea typeface="Calibri (MS)"/>
                <a:cs typeface="Calibri (MS)"/>
                <a:sym typeface="Calibri (MS)"/>
              </a:rPr>
              <a:t>with scoring breakdown highlighting any areas where applicants may fall short.</a:t>
            </a:r>
          </a:p>
        </p:txBody>
      </p:sp>
      <p:sp>
        <p:nvSpPr>
          <p:cNvPr id="15" name="TextBox 15"/>
          <p:cNvSpPr txBox="1"/>
          <p:nvPr/>
        </p:nvSpPr>
        <p:spPr>
          <a:xfrm>
            <a:off x="544601" y="514121"/>
            <a:ext cx="12408484" cy="832009"/>
          </a:xfrm>
          <a:prstGeom prst="rect">
            <a:avLst/>
          </a:prstGeom>
        </p:spPr>
        <p:txBody>
          <a:bodyPr lIns="0" tIns="0" rIns="0" bIns="0" rtlCol="0" anchor="t">
            <a:spAutoFit/>
          </a:bodyPr>
          <a:lstStyle/>
          <a:p>
            <a:pPr algn="l">
              <a:lnSpc>
                <a:spcPts val="6719"/>
              </a:lnSpc>
            </a:pPr>
            <a:r>
              <a:rPr lang="en-US" sz="4800">
                <a:solidFill>
                  <a:srgbClr val="FFFFFF"/>
                </a:solidFill>
                <a:latin typeface="Roboto Condensed"/>
                <a:ea typeface="Roboto Condensed"/>
                <a:cs typeface="Roboto Condensed"/>
                <a:sym typeface="Roboto Condensed"/>
              </a:rPr>
              <a:t>I mean there is literally even a thumb on the screen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40C9B90ADB5E46BB6CE9595DCA5FB6" ma:contentTypeVersion="21" ma:contentTypeDescription="Create a new document." ma:contentTypeScope="" ma:versionID="177b34580d11a63db260ab1febdc348c">
  <xsd:schema xmlns:xsd="http://www.w3.org/2001/XMLSchema" xmlns:xs="http://www.w3.org/2001/XMLSchema" xmlns:p="http://schemas.microsoft.com/office/2006/metadata/properties" xmlns:ns2="4de4abfd-53f5-43bb-96ab-5842d08f581c" xmlns:ns3="91328b03-8ff5-4351-9cc7-829ceed2dd6d" targetNamespace="http://schemas.microsoft.com/office/2006/metadata/properties" ma:root="true" ma:fieldsID="4ad9e9514c7661d996d6e3e4649bd2b1" ns2:_="" ns3:_="">
    <xsd:import namespace="4de4abfd-53f5-43bb-96ab-5842d08f581c"/>
    <xsd:import namespace="91328b03-8ff5-4351-9cc7-829ceed2dd6d"/>
    <xsd:element name="properties">
      <xsd:complexType>
        <xsd:sequence>
          <xsd:element name="documentManagement">
            <xsd:complexType>
              <xsd:all>
                <xsd:element ref="ns2:MediaServiceMetadata" minOccurs="0"/>
                <xsd:element ref="ns2:MediaServiceFastMetadata" minOccurs="0"/>
                <xsd:element ref="ns2:Inactive" minOccurs="0"/>
                <xsd:element ref="ns2:MediaServiceDateTaken" minOccurs="0"/>
                <xsd:element ref="ns2:Folder_x0020_Name"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4abfd-53f5-43bb-96ab-5842d08f58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Inactive" ma:index="10" nillable="true" ma:displayName="Inactive" ma:default="0" ma:description="Check this box to mark the document as inactive, and hide it from view." ma:internalName="Inactive">
      <xsd:simpleType>
        <xsd:restriction base="dms:Boolean"/>
      </xsd:simpleType>
    </xsd:element>
    <xsd:element name="MediaServiceDateTaken" ma:index="11" nillable="true" ma:displayName="MediaServiceDateTaken" ma:hidden="true" ma:internalName="MediaServiceDateTaken" ma:readOnly="true">
      <xsd:simpleType>
        <xsd:restriction base="dms:Text"/>
      </xsd:simpleType>
    </xsd:element>
    <xsd:element name="Folder_x0020_Name" ma:index="12" nillable="true" ma:displayName="Folder Name" ma:internalName="Folder_x0020_Name">
      <xsd:simpleType>
        <xsd:restriction base="dms:Text">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0c3aa6b-a2da-49d6-b9c8-2de0e077a7ea"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328b03-8ff5-4351-9cc7-829ceed2dd6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36baad4-53db-4601-8758-3ceca7aa182f}" ma:internalName="TaxCatchAll" ma:showField="CatchAllData" ma:web="91328b03-8ff5-4351-9cc7-829ceed2dd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active xmlns="4de4abfd-53f5-43bb-96ab-5842d08f581c">false</Inactive>
    <lcf76f155ced4ddcb4097134ff3c332f xmlns="4de4abfd-53f5-43bb-96ab-5842d08f581c">
      <Terms xmlns="http://schemas.microsoft.com/office/infopath/2007/PartnerControls"/>
    </lcf76f155ced4ddcb4097134ff3c332f>
    <Folder_x0020_Name xmlns="4de4abfd-53f5-43bb-96ab-5842d08f581c" xsi:nil="true"/>
    <TaxCatchAll xmlns="91328b03-8ff5-4351-9cc7-829ceed2dd6d" xsi:nil="true"/>
  </documentManagement>
</p:properties>
</file>

<file path=customXml/itemProps1.xml><?xml version="1.0" encoding="utf-8"?>
<ds:datastoreItem xmlns:ds="http://schemas.openxmlformats.org/officeDocument/2006/customXml" ds:itemID="{46D56846-FCB1-4F96-805B-0F3EAE27158F}"/>
</file>

<file path=customXml/itemProps2.xml><?xml version="1.0" encoding="utf-8"?>
<ds:datastoreItem xmlns:ds="http://schemas.openxmlformats.org/officeDocument/2006/customXml" ds:itemID="{39047E5B-E614-4096-895D-74D9AD99FA1B}"/>
</file>

<file path=customXml/itemProps3.xml><?xml version="1.0" encoding="utf-8"?>
<ds:datastoreItem xmlns:ds="http://schemas.openxmlformats.org/officeDocument/2006/customXml" ds:itemID="{7B828469-0326-44E7-8253-104477B626BE}"/>
</file>

<file path=docProps/app.xml><?xml version="1.0" encoding="utf-8"?>
<Properties xmlns="http://schemas.openxmlformats.org/officeDocument/2006/extended-properties" xmlns:vt="http://schemas.openxmlformats.org/officeDocument/2006/docPropsVTypes">
  <TotalTime>1</TotalTime>
  <Words>3667</Words>
  <Application>Microsoft Office PowerPoint</Application>
  <PresentationFormat>Custom</PresentationFormat>
  <Paragraphs>408</Paragraphs>
  <Slides>45</Slides>
  <Notes>2</Notes>
  <HiddenSlides>0</HiddenSlides>
  <MMClips>0</MMClips>
  <ScaleCrop>false</ScaleCrop>
  <HeadingPairs>
    <vt:vector size="6" baseType="variant">
      <vt:variant>
        <vt:lpstr>Fonts Used</vt:lpstr>
      </vt:variant>
      <vt:variant>
        <vt:i4>32</vt:i4>
      </vt:variant>
      <vt:variant>
        <vt:lpstr>Theme</vt:lpstr>
      </vt:variant>
      <vt:variant>
        <vt:i4>1</vt:i4>
      </vt:variant>
      <vt:variant>
        <vt:lpstr>Slide Titles</vt:lpstr>
      </vt:variant>
      <vt:variant>
        <vt:i4>45</vt:i4>
      </vt:variant>
    </vt:vector>
  </HeadingPairs>
  <TitlesOfParts>
    <vt:vector size="78" baseType="lpstr">
      <vt:lpstr>Calibri (MS)</vt:lpstr>
      <vt:lpstr>Public Sans Bold</vt:lpstr>
      <vt:lpstr>Open Sans Condensed</vt:lpstr>
      <vt:lpstr>Canva Sans Italics</vt:lpstr>
      <vt:lpstr>Anton</vt:lpstr>
      <vt:lpstr>Arial</vt:lpstr>
      <vt:lpstr>Avenir</vt:lpstr>
      <vt:lpstr>Public Sans Bold Italics</vt:lpstr>
      <vt:lpstr>Public Sans Semi-Bold</vt:lpstr>
      <vt:lpstr>Canva Sans</vt:lpstr>
      <vt:lpstr>Arial Bold</vt:lpstr>
      <vt:lpstr>Anek Bangla</vt:lpstr>
      <vt:lpstr>Canva Sans Bold</vt:lpstr>
      <vt:lpstr>Monarda</vt:lpstr>
      <vt:lpstr>Better Together Spaced</vt:lpstr>
      <vt:lpstr>Calibri (MS) Bold</vt:lpstr>
      <vt:lpstr>Roca One Bold</vt:lpstr>
      <vt:lpstr>TT Fors Bold</vt:lpstr>
      <vt:lpstr>Arimo</vt:lpstr>
      <vt:lpstr>Public Sans Italics</vt:lpstr>
      <vt:lpstr>DM Sans Bold</vt:lpstr>
      <vt:lpstr>TT Fors</vt:lpstr>
      <vt:lpstr>Barlow Condensed Bold</vt:lpstr>
      <vt:lpstr>Calibri</vt:lpstr>
      <vt:lpstr>Roboto Condensed</vt:lpstr>
      <vt:lpstr>Open Sans Condensed Bold</vt:lpstr>
      <vt:lpstr>TT Interphases Bold</vt:lpstr>
      <vt:lpstr>Arimo Bold</vt:lpstr>
      <vt:lpstr>DM Sans</vt:lpstr>
      <vt:lpstr>Public Sans</vt:lpstr>
      <vt:lpstr>Avenir Bold</vt:lpstr>
      <vt:lpstr>Helvetica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Equal Justice Academy - Slides</dc:title>
  <cp:lastModifiedBy>Shirley Bondon</cp:lastModifiedBy>
  <cp:revision>2</cp:revision>
  <dcterms:created xsi:type="dcterms:W3CDTF">2006-08-16T00:00:00Z</dcterms:created>
  <dcterms:modified xsi:type="dcterms:W3CDTF">2026-08-05T23:34:15Z</dcterms:modified>
  <dc:identifier>DAHQIsThLRM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0x010100A340C9B90ADB5E46BB6CE9595DCA5FB6</vt:lpwstr>
  </property>
</Properties>
</file>