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Kannada MN" charset="1" panose="00000500000000000000"/>
      <p:regular r:id="rId21"/>
    </p:embeddedFont>
    <p:embeddedFont>
      <p:font typeface="Georgia Pro" charset="1" panose="02040502050405020303"/>
      <p:regular r:id="rId22"/>
    </p:embeddedFont>
    <p:embeddedFont>
      <p:font typeface="Prata" charset="1" panose="00000500000000000000"/>
      <p:regular r:id="rId23"/>
    </p:embeddedFont>
    <p:embeddedFont>
      <p:font typeface="Kannada MN Bold" charset="1" panose="000008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740784" y="0"/>
            <a:ext cx="1547216" cy="10287000"/>
            <a:chOff x="0" y="0"/>
            <a:chExt cx="523379" cy="3479800"/>
          </a:xfrm>
        </p:grpSpPr>
        <p:sp>
          <p:nvSpPr>
            <p:cNvPr name="Freeform 3" id="3"/>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4" id="4"/>
          <p:cNvGrpSpPr/>
          <p:nvPr/>
        </p:nvGrpSpPr>
        <p:grpSpPr>
          <a:xfrm rot="0">
            <a:off x="17066958" y="0"/>
            <a:ext cx="1221042" cy="10287000"/>
            <a:chOff x="0" y="0"/>
            <a:chExt cx="413044" cy="3479800"/>
          </a:xfrm>
        </p:grpSpPr>
        <p:sp>
          <p:nvSpPr>
            <p:cNvPr name="Freeform 5" id="5"/>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6" id="6"/>
          <p:cNvSpPr/>
          <p:nvPr/>
        </p:nvSpPr>
        <p:spPr>
          <a:xfrm flipH="false" flipV="false" rot="0">
            <a:off x="1028700" y="8579174"/>
            <a:ext cx="5517896" cy="1358251"/>
          </a:xfrm>
          <a:custGeom>
            <a:avLst/>
            <a:gdLst/>
            <a:ahLst/>
            <a:cxnLst/>
            <a:rect r="r" b="b" t="t" l="l"/>
            <a:pathLst>
              <a:path h="1358251" w="5517896">
                <a:moveTo>
                  <a:pt x="0" y="0"/>
                </a:moveTo>
                <a:lnTo>
                  <a:pt x="5517896" y="0"/>
                </a:lnTo>
                <a:lnTo>
                  <a:pt x="5517896" y="1358252"/>
                </a:lnTo>
                <a:lnTo>
                  <a:pt x="0" y="1358252"/>
                </a:lnTo>
                <a:lnTo>
                  <a:pt x="0" y="0"/>
                </a:lnTo>
                <a:close/>
              </a:path>
            </a:pathLst>
          </a:custGeom>
          <a:blipFill>
            <a:blip r:embed="rId2"/>
            <a:stretch>
              <a:fillRect l="0" t="0" r="0" b="0"/>
            </a:stretch>
          </a:blipFill>
        </p:spPr>
      </p:sp>
      <p:sp>
        <p:nvSpPr>
          <p:cNvPr name="TextBox 7" id="7"/>
          <p:cNvSpPr txBox="true"/>
          <p:nvPr/>
        </p:nvSpPr>
        <p:spPr>
          <a:xfrm rot="0">
            <a:off x="1028700" y="891350"/>
            <a:ext cx="14745813" cy="2656852"/>
          </a:xfrm>
          <a:prstGeom prst="rect">
            <a:avLst/>
          </a:prstGeom>
        </p:spPr>
        <p:txBody>
          <a:bodyPr anchor="t" rtlCol="false" tIns="0" lIns="0" bIns="0" rIns="0">
            <a:spAutoFit/>
          </a:bodyPr>
          <a:lstStyle/>
          <a:p>
            <a:pPr algn="l">
              <a:lnSpc>
                <a:spcPts val="10100"/>
              </a:lnSpc>
            </a:pPr>
            <a:r>
              <a:rPr lang="en-US" sz="10100">
                <a:solidFill>
                  <a:srgbClr val="2B4570"/>
                </a:solidFill>
                <a:latin typeface="Kannada MN"/>
                <a:ea typeface="Kannada MN"/>
                <a:cs typeface="Kannada MN"/>
                <a:sym typeface="Kannada MN"/>
              </a:rPr>
              <a:t>Media Training for Legal Aid Staff</a:t>
            </a:r>
          </a:p>
        </p:txBody>
      </p:sp>
      <p:sp>
        <p:nvSpPr>
          <p:cNvPr name="TextBox 8" id="8"/>
          <p:cNvSpPr txBox="true"/>
          <p:nvPr/>
        </p:nvSpPr>
        <p:spPr>
          <a:xfrm rot="0">
            <a:off x="1028700" y="7701102"/>
            <a:ext cx="5913783" cy="4908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Andy Cole &amp; Anna Castle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Practice: The Eviction Story</a:t>
            </a:r>
          </a:p>
        </p:txBody>
      </p:sp>
      <p:sp>
        <p:nvSpPr>
          <p:cNvPr name="TextBox 9" id="9"/>
          <p:cNvSpPr txBox="true"/>
          <p:nvPr/>
        </p:nvSpPr>
        <p:spPr>
          <a:xfrm rot="0">
            <a:off x="1028700" y="1930972"/>
            <a:ext cx="13872304" cy="29673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A local newspaper is writing a story about evictions. They reach out asking if your organization has seen cases. They want to interview someone for their piece. </a:t>
            </a:r>
          </a:p>
          <a:p>
            <a:pPr algn="l">
              <a:lnSpc>
                <a:spcPts val="3919"/>
              </a:lnSpc>
            </a:pPr>
          </a:p>
          <a:p>
            <a:pPr algn="l">
              <a:lnSpc>
                <a:spcPts val="3919"/>
              </a:lnSpc>
            </a:pPr>
          </a:p>
          <a:p>
            <a:pPr algn="l">
              <a:lnSpc>
                <a:spcPts val="3919"/>
              </a:lnSpc>
            </a:pPr>
            <a:r>
              <a:rPr lang="en-US" sz="2799">
                <a:solidFill>
                  <a:srgbClr val="2B4570"/>
                </a:solidFill>
                <a:latin typeface="Georgia Pro"/>
                <a:ea typeface="Georgia Pro"/>
                <a:cs typeface="Georgia Pro"/>
                <a:sym typeface="Georgia Pro"/>
              </a:rPr>
              <a:t>What do you say in the moment on the phone?</a:t>
            </a:r>
          </a:p>
          <a:p>
            <a:pPr algn="l">
              <a:lnSpc>
                <a:spcPts val="3919"/>
              </a:lnSpc>
            </a:pPr>
            <a:r>
              <a:rPr lang="en-US" sz="2799">
                <a:solidFill>
                  <a:srgbClr val="2B4570"/>
                </a:solidFill>
                <a:latin typeface="Georgia Pro"/>
                <a:ea typeface="Georgia Pro"/>
                <a:cs typeface="Georgia Pro"/>
                <a:sym typeface="Georgia Pro"/>
              </a:rPr>
              <a:t>What do you do next before providing a full response?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Practice: The Eviction Story</a:t>
            </a:r>
          </a:p>
        </p:txBody>
      </p:sp>
      <p:sp>
        <p:nvSpPr>
          <p:cNvPr name="TextBox 9" id="9"/>
          <p:cNvSpPr txBox="true"/>
          <p:nvPr/>
        </p:nvSpPr>
        <p:spPr>
          <a:xfrm rot="0">
            <a:off x="1028700" y="1930972"/>
            <a:ext cx="13872304" cy="24720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Now it’s a TV station calling. They want to interview someone on camera within 2 hours. </a:t>
            </a:r>
          </a:p>
          <a:p>
            <a:pPr algn="l">
              <a:lnSpc>
                <a:spcPts val="3919"/>
              </a:lnSpc>
            </a:pPr>
          </a:p>
          <a:p>
            <a:pPr algn="l">
              <a:lnSpc>
                <a:spcPts val="3919"/>
              </a:lnSpc>
            </a:pPr>
          </a:p>
          <a:p>
            <a:pPr algn="l">
              <a:lnSpc>
                <a:spcPts val="3919"/>
              </a:lnSpc>
            </a:pPr>
            <a:r>
              <a:rPr lang="en-US" sz="2799">
                <a:solidFill>
                  <a:srgbClr val="2B4570"/>
                </a:solidFill>
                <a:latin typeface="Georgia Pro"/>
                <a:ea typeface="Georgia Pro"/>
                <a:cs typeface="Georgia Pro"/>
                <a:sym typeface="Georgia Pro"/>
              </a:rPr>
              <a:t>What do you do first?</a:t>
            </a:r>
          </a:p>
          <a:p>
            <a:pPr algn="l">
              <a:lnSpc>
                <a:spcPts val="3919"/>
              </a:lnSpc>
            </a:pPr>
            <a:r>
              <a:rPr lang="en-US" sz="2799">
                <a:solidFill>
                  <a:srgbClr val="2B4570"/>
                </a:solidFill>
                <a:latin typeface="Georgia Pro"/>
                <a:ea typeface="Georgia Pro"/>
                <a:cs typeface="Georgia Pro"/>
                <a:sym typeface="Georgia Pro"/>
              </a:rPr>
              <a:t>What would your 2-3 key messages be?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Practice: The Eviction Story</a:t>
            </a:r>
          </a:p>
        </p:txBody>
      </p:sp>
      <p:sp>
        <p:nvSpPr>
          <p:cNvPr name="TextBox 9" id="9"/>
          <p:cNvSpPr txBox="true"/>
          <p:nvPr/>
        </p:nvSpPr>
        <p:spPr>
          <a:xfrm rot="0">
            <a:off x="1028700" y="1930972"/>
            <a:ext cx="13872304" cy="24720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Imagine that this reporter called someone and the attorney in your office answered and said “I don’t have time for this,” and hangs up. The reporter included this in the story. </a:t>
            </a:r>
          </a:p>
          <a:p>
            <a:pPr algn="l">
              <a:lnSpc>
                <a:spcPts val="3919"/>
              </a:lnSpc>
            </a:pPr>
          </a:p>
          <a:p>
            <a:pPr algn="l">
              <a:lnSpc>
                <a:spcPts val="3919"/>
              </a:lnSpc>
            </a:pPr>
            <a:r>
              <a:rPr lang="en-US" sz="2799">
                <a:solidFill>
                  <a:srgbClr val="2B4570"/>
                </a:solidFill>
                <a:latin typeface="Georgia Pro"/>
                <a:ea typeface="Georgia Pro"/>
                <a:cs typeface="Georgia Pro"/>
                <a:sym typeface="Georgia Pro"/>
              </a:rPr>
              <a:t>How do you respond?</a:t>
            </a:r>
          </a:p>
          <a:p>
            <a:pPr algn="l">
              <a:lnSpc>
                <a:spcPts val="3919"/>
              </a:lnSpc>
            </a:pPr>
            <a:r>
              <a:rPr lang="en-US" sz="2799">
                <a:solidFill>
                  <a:srgbClr val="2B4570"/>
                </a:solidFill>
                <a:latin typeface="Georgia Pro"/>
                <a:ea typeface="Georgia Pro"/>
                <a:cs typeface="Georgia Pro"/>
                <a:sym typeface="Georgia Pro"/>
              </a:rPr>
              <a:t>What do you do in the future to prevent this?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Practice: The Eviction Story</a:t>
            </a:r>
          </a:p>
        </p:txBody>
      </p:sp>
      <p:sp>
        <p:nvSpPr>
          <p:cNvPr name="TextBox 9" id="9"/>
          <p:cNvSpPr txBox="true"/>
          <p:nvPr/>
        </p:nvSpPr>
        <p:spPr>
          <a:xfrm rot="0">
            <a:off x="1028700" y="1930972"/>
            <a:ext cx="13872304" cy="29673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Imagine that the story includes outdated stats and includes a court staff member saying that legal services “slows things down.” You’re not quoted in the story, but you have worked extensively on the project. </a:t>
            </a:r>
          </a:p>
          <a:p>
            <a:pPr algn="l">
              <a:lnSpc>
                <a:spcPts val="3919"/>
              </a:lnSpc>
            </a:pPr>
          </a:p>
          <a:p>
            <a:pPr algn="l">
              <a:lnSpc>
                <a:spcPts val="3919"/>
              </a:lnSpc>
            </a:pPr>
            <a:r>
              <a:rPr lang="en-US" sz="2799">
                <a:solidFill>
                  <a:srgbClr val="2B4570"/>
                </a:solidFill>
                <a:latin typeface="Georgia Pro"/>
                <a:ea typeface="Georgia Pro"/>
                <a:cs typeface="Georgia Pro"/>
                <a:sym typeface="Georgia Pro"/>
              </a:rPr>
              <a:t>Do you respond?</a:t>
            </a:r>
          </a:p>
          <a:p>
            <a:pPr algn="l">
              <a:lnSpc>
                <a:spcPts val="3919"/>
              </a:lnSpc>
            </a:pPr>
            <a:r>
              <a:rPr lang="en-US" sz="2799">
                <a:solidFill>
                  <a:srgbClr val="2B4570"/>
                </a:solidFill>
                <a:latin typeface="Georgia Pro"/>
                <a:ea typeface="Georgia Pro"/>
                <a:cs typeface="Georgia Pro"/>
                <a:sym typeface="Georgia Pro"/>
              </a:rPr>
              <a:t>If so, how do you respond?</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Practice: The Reporter Call</a:t>
            </a:r>
          </a:p>
        </p:txBody>
      </p:sp>
      <p:sp>
        <p:nvSpPr>
          <p:cNvPr name="TextBox 9" id="9"/>
          <p:cNvSpPr txBox="true"/>
          <p:nvPr/>
        </p:nvSpPr>
        <p:spPr>
          <a:xfrm rot="0">
            <a:off x="1028700" y="1930972"/>
            <a:ext cx="13872304" cy="2472055"/>
          </a:xfrm>
          <a:prstGeom prst="rect">
            <a:avLst/>
          </a:prstGeom>
        </p:spPr>
        <p:txBody>
          <a:bodyPr anchor="t" rtlCol="false" tIns="0" lIns="0" bIns="0" rIns="0">
            <a:spAutoFit/>
          </a:bodyPr>
          <a:lstStyle/>
          <a:p>
            <a:pPr algn="l">
              <a:lnSpc>
                <a:spcPts val="3919"/>
              </a:lnSpc>
            </a:pPr>
            <a:r>
              <a:rPr lang="en-US" sz="2799">
                <a:solidFill>
                  <a:srgbClr val="2B4570"/>
                </a:solidFill>
                <a:latin typeface="Georgia Pro"/>
                <a:ea typeface="Georgia Pro"/>
                <a:cs typeface="Georgia Pro"/>
                <a:sym typeface="Georgia Pro"/>
              </a:rPr>
              <a:t>The paper runs a story on rising evictions in your service area. You’ve helped many clients stay housed, but you were not included in the story. </a:t>
            </a:r>
          </a:p>
          <a:p>
            <a:pPr algn="l">
              <a:lnSpc>
                <a:spcPts val="3919"/>
              </a:lnSpc>
            </a:pPr>
          </a:p>
          <a:p>
            <a:pPr algn="l">
              <a:lnSpc>
                <a:spcPts val="3919"/>
              </a:lnSpc>
            </a:pPr>
            <a:r>
              <a:rPr lang="en-US" sz="2799">
                <a:solidFill>
                  <a:srgbClr val="2B4570"/>
                </a:solidFill>
                <a:latin typeface="Georgia Pro"/>
                <a:ea typeface="Georgia Pro"/>
                <a:cs typeface="Georgia Pro"/>
                <a:sym typeface="Georgia Pro"/>
              </a:rPr>
              <a:t>What could you do after the story runs?</a:t>
            </a:r>
          </a:p>
          <a:p>
            <a:pPr algn="l">
              <a:lnSpc>
                <a:spcPts val="3919"/>
              </a:lnSpc>
            </a:pPr>
            <a:r>
              <a:rPr lang="en-US" sz="2799">
                <a:solidFill>
                  <a:srgbClr val="2B4570"/>
                </a:solidFill>
                <a:latin typeface="Georgia Pro"/>
                <a:ea typeface="Georgia Pro"/>
                <a:cs typeface="Georgia Pro"/>
                <a:sym typeface="Georgia Pro"/>
              </a:rPr>
              <a:t>How could you position yourself for the next story?</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740784" y="0"/>
            <a:ext cx="1547216" cy="10287000"/>
            <a:chOff x="0" y="0"/>
            <a:chExt cx="523379" cy="3479800"/>
          </a:xfrm>
        </p:grpSpPr>
        <p:sp>
          <p:nvSpPr>
            <p:cNvPr name="Freeform 3" id="3"/>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4" id="4"/>
          <p:cNvGrpSpPr/>
          <p:nvPr/>
        </p:nvGrpSpPr>
        <p:grpSpPr>
          <a:xfrm rot="0">
            <a:off x="17066958" y="0"/>
            <a:ext cx="1221042" cy="10287000"/>
            <a:chOff x="0" y="0"/>
            <a:chExt cx="413044" cy="3479800"/>
          </a:xfrm>
        </p:grpSpPr>
        <p:sp>
          <p:nvSpPr>
            <p:cNvPr name="Freeform 5" id="5"/>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6" id="6"/>
          <p:cNvSpPr/>
          <p:nvPr/>
        </p:nvSpPr>
        <p:spPr>
          <a:xfrm flipH="false" flipV="false" rot="0">
            <a:off x="4307408" y="5143500"/>
            <a:ext cx="8188398" cy="2015606"/>
          </a:xfrm>
          <a:custGeom>
            <a:avLst/>
            <a:gdLst/>
            <a:ahLst/>
            <a:cxnLst/>
            <a:rect r="r" b="b" t="t" l="l"/>
            <a:pathLst>
              <a:path h="2015606" w="8188398">
                <a:moveTo>
                  <a:pt x="0" y="0"/>
                </a:moveTo>
                <a:lnTo>
                  <a:pt x="8188398" y="0"/>
                </a:lnTo>
                <a:lnTo>
                  <a:pt x="8188398" y="2015606"/>
                </a:lnTo>
                <a:lnTo>
                  <a:pt x="0" y="2015606"/>
                </a:lnTo>
                <a:lnTo>
                  <a:pt x="0" y="0"/>
                </a:lnTo>
                <a:close/>
              </a:path>
            </a:pathLst>
          </a:custGeom>
          <a:blipFill>
            <a:blip r:embed="rId2"/>
            <a:stretch>
              <a:fillRect l="0" t="0" r="0" b="0"/>
            </a:stretch>
          </a:blipFill>
        </p:spPr>
      </p:sp>
      <p:sp>
        <p:nvSpPr>
          <p:cNvPr name="TextBox 7" id="7"/>
          <p:cNvSpPr txBox="true"/>
          <p:nvPr/>
        </p:nvSpPr>
        <p:spPr>
          <a:xfrm rot="0">
            <a:off x="1028700" y="2699123"/>
            <a:ext cx="14745813" cy="1657350"/>
          </a:xfrm>
          <a:prstGeom prst="rect">
            <a:avLst/>
          </a:prstGeom>
        </p:spPr>
        <p:txBody>
          <a:bodyPr anchor="t" rtlCol="false" tIns="0" lIns="0" bIns="0" rIns="0">
            <a:spAutoFit/>
          </a:bodyPr>
          <a:lstStyle/>
          <a:p>
            <a:pPr algn="ctr">
              <a:lnSpc>
                <a:spcPts val="12000"/>
              </a:lnSpc>
            </a:pPr>
            <a:r>
              <a:rPr lang="en-US" sz="12000">
                <a:solidFill>
                  <a:srgbClr val="2B4570"/>
                </a:solidFill>
                <a:latin typeface="Kannada MN"/>
                <a:ea typeface="Kannada MN"/>
                <a:cs typeface="Kannada MN"/>
                <a:sym typeface="Kannada MN"/>
              </a:rPr>
              <a:t>Thank You!</a:t>
            </a:r>
          </a:p>
        </p:txBody>
      </p:sp>
      <p:sp>
        <p:nvSpPr>
          <p:cNvPr name="Freeform 8" id="8"/>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Challenges</a:t>
            </a:r>
          </a:p>
        </p:txBody>
      </p:sp>
      <p:sp>
        <p:nvSpPr>
          <p:cNvPr name="TextBox 9" id="9"/>
          <p:cNvSpPr txBox="true"/>
          <p:nvPr/>
        </p:nvSpPr>
        <p:spPr>
          <a:xfrm rot="0">
            <a:off x="1028700" y="1645222"/>
            <a:ext cx="9206500" cy="2529713"/>
          </a:xfrm>
          <a:prstGeom prst="rect">
            <a:avLst/>
          </a:prstGeom>
        </p:spPr>
        <p:txBody>
          <a:bodyPr anchor="t" rtlCol="false" tIns="0" lIns="0" bIns="0" rIns="0">
            <a:spAutoFit/>
          </a:bodyPr>
          <a:lstStyle/>
          <a:p>
            <a:pPr algn="l" marL="604519" indent="-302260" lvl="1">
              <a:lnSpc>
                <a:spcPts val="6915"/>
              </a:lnSpc>
              <a:buFont typeface="Arial"/>
              <a:buChar char="•"/>
            </a:pPr>
            <a:r>
              <a:rPr lang="en-US" sz="2799">
                <a:solidFill>
                  <a:srgbClr val="2B4570"/>
                </a:solidFill>
                <a:latin typeface="Georgia Pro"/>
                <a:ea typeface="Georgia Pro"/>
                <a:cs typeface="Georgia Pro"/>
                <a:sym typeface="Georgia Pro"/>
              </a:rPr>
              <a:t>Most people don’t understand civil justice</a:t>
            </a:r>
          </a:p>
          <a:p>
            <a:pPr algn="l" marL="604519" indent="-302260" lvl="1">
              <a:lnSpc>
                <a:spcPts val="6915"/>
              </a:lnSpc>
              <a:buFont typeface="Arial"/>
              <a:buChar char="•"/>
            </a:pPr>
            <a:r>
              <a:rPr lang="en-US" sz="2799">
                <a:solidFill>
                  <a:srgbClr val="2B4570"/>
                </a:solidFill>
                <a:latin typeface="Georgia Pro"/>
                <a:ea typeface="Georgia Pro"/>
                <a:cs typeface="Georgia Pro"/>
                <a:sym typeface="Georgia Pro"/>
              </a:rPr>
              <a:t>The system is invisible until crisis hits</a:t>
            </a:r>
          </a:p>
          <a:p>
            <a:pPr algn="l" marL="604519" indent="-302260" lvl="1">
              <a:lnSpc>
                <a:spcPts val="6915"/>
              </a:lnSpc>
              <a:buFont typeface="Arial"/>
              <a:buChar char="•"/>
            </a:pPr>
            <a:r>
              <a:rPr lang="en-US" sz="2799">
                <a:solidFill>
                  <a:srgbClr val="2B4570"/>
                </a:solidFill>
                <a:latin typeface="Georgia Pro"/>
                <a:ea typeface="Georgia Pro"/>
                <a:cs typeface="Georgia Pro"/>
                <a:sym typeface="Georgia Pro"/>
              </a:rPr>
              <a:t>We talk about it in different ways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Today we’ll learn how to</a:t>
            </a:r>
          </a:p>
        </p:txBody>
      </p:sp>
      <p:sp>
        <p:nvSpPr>
          <p:cNvPr name="TextBox 9" id="9"/>
          <p:cNvSpPr txBox="true"/>
          <p:nvPr/>
        </p:nvSpPr>
        <p:spPr>
          <a:xfrm rot="0">
            <a:off x="1028700" y="1645222"/>
            <a:ext cx="9206500" cy="4282313"/>
          </a:xfrm>
          <a:prstGeom prst="rect">
            <a:avLst/>
          </a:prstGeom>
        </p:spPr>
        <p:txBody>
          <a:bodyPr anchor="t" rtlCol="false" tIns="0" lIns="0" bIns="0" rIns="0">
            <a:spAutoFit/>
          </a:bodyPr>
          <a:lstStyle/>
          <a:p>
            <a:pPr algn="l">
              <a:lnSpc>
                <a:spcPts val="6915"/>
              </a:lnSpc>
            </a:pPr>
            <a:r>
              <a:rPr lang="en-US" sz="2799">
                <a:solidFill>
                  <a:srgbClr val="2B4570"/>
                </a:solidFill>
                <a:latin typeface="Georgia Pro"/>
                <a:ea typeface="Georgia Pro"/>
                <a:cs typeface="Georgia Pro"/>
                <a:sym typeface="Georgia Pro"/>
              </a:rPr>
              <a:t>Handle reporter calls</a:t>
            </a:r>
          </a:p>
          <a:p>
            <a:pPr algn="l">
              <a:lnSpc>
                <a:spcPts val="6915"/>
              </a:lnSpc>
            </a:pPr>
            <a:r>
              <a:rPr lang="en-US" sz="2799">
                <a:solidFill>
                  <a:srgbClr val="2B4570"/>
                </a:solidFill>
                <a:latin typeface="Georgia Pro"/>
                <a:ea typeface="Georgia Pro"/>
                <a:cs typeface="Georgia Pro"/>
                <a:sym typeface="Georgia Pro"/>
              </a:rPr>
              <a:t>Stay on message</a:t>
            </a:r>
          </a:p>
          <a:p>
            <a:pPr algn="l">
              <a:lnSpc>
                <a:spcPts val="6915"/>
              </a:lnSpc>
            </a:pPr>
            <a:r>
              <a:rPr lang="en-US" sz="2799">
                <a:solidFill>
                  <a:srgbClr val="2B4570"/>
                </a:solidFill>
                <a:latin typeface="Georgia Pro"/>
                <a:ea typeface="Georgia Pro"/>
                <a:cs typeface="Georgia Pro"/>
                <a:sym typeface="Georgia Pro"/>
              </a:rPr>
              <a:t>Answer tough questions</a:t>
            </a:r>
          </a:p>
          <a:p>
            <a:pPr algn="l">
              <a:lnSpc>
                <a:spcPts val="6915"/>
              </a:lnSpc>
            </a:pPr>
            <a:r>
              <a:rPr lang="en-US" sz="2799">
                <a:solidFill>
                  <a:srgbClr val="2B4570"/>
                </a:solidFill>
                <a:latin typeface="Georgia Pro"/>
                <a:ea typeface="Georgia Pro"/>
                <a:cs typeface="Georgia Pro"/>
                <a:sym typeface="Georgia Pro"/>
              </a:rPr>
              <a:t>Set up internal processes</a:t>
            </a:r>
          </a:p>
          <a:p>
            <a:pPr algn="l">
              <a:lnSpc>
                <a:spcPts val="6915"/>
              </a:lnSpc>
            </a:pPr>
            <a:r>
              <a:rPr lang="en-US" sz="2799">
                <a:solidFill>
                  <a:srgbClr val="2B4570"/>
                </a:solidFill>
                <a:latin typeface="Georgia Pro"/>
                <a:ea typeface="Georgia Pro"/>
                <a:cs typeface="Georgia Pro"/>
                <a:sym typeface="Georgia Pro"/>
              </a:rPr>
              <a:t>Find ways to get your story out there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Handling the Call</a:t>
            </a:r>
          </a:p>
        </p:txBody>
      </p:sp>
      <p:sp>
        <p:nvSpPr>
          <p:cNvPr name="TextBox 9" id="9"/>
          <p:cNvSpPr txBox="true"/>
          <p:nvPr/>
        </p:nvSpPr>
        <p:spPr>
          <a:xfrm rot="0">
            <a:off x="1028700" y="1645222"/>
            <a:ext cx="9206500" cy="42823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Pause &amp; buy time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Get more information</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Clarify the nature of the conversation</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Route to the right person</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Offer more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Staying on Message</a:t>
            </a:r>
          </a:p>
        </p:txBody>
      </p:sp>
      <p:sp>
        <p:nvSpPr>
          <p:cNvPr name="TextBox 9" id="9"/>
          <p:cNvSpPr txBox="true"/>
          <p:nvPr/>
        </p:nvSpPr>
        <p:spPr>
          <a:xfrm rot="0">
            <a:off x="1028700" y="1645222"/>
            <a:ext cx="9206500" cy="69112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Develop three key messages</a:t>
            </a:r>
          </a:p>
          <a:p>
            <a:pPr algn="l" marL="1209039" indent="-403013" lvl="2">
              <a:lnSpc>
                <a:spcPts val="6915"/>
              </a:lnSpc>
              <a:buAutoNum type="alphaLcPeriod" startAt="1"/>
            </a:pPr>
            <a:r>
              <a:rPr lang="en-US" sz="2799">
                <a:solidFill>
                  <a:srgbClr val="2B4570"/>
                </a:solidFill>
                <a:latin typeface="Georgia Pro"/>
                <a:ea typeface="Georgia Pro"/>
                <a:cs typeface="Georgia Pro"/>
                <a:sym typeface="Georgia Pro"/>
              </a:rPr>
              <a:t>Lead with real-life problems</a:t>
            </a:r>
          </a:p>
          <a:p>
            <a:pPr algn="l" marL="1209039" indent="-403013" lvl="2">
              <a:lnSpc>
                <a:spcPts val="6915"/>
              </a:lnSpc>
              <a:buAutoNum type="alphaLcPeriod" startAt="1"/>
            </a:pPr>
            <a:r>
              <a:rPr lang="en-US" sz="2799">
                <a:solidFill>
                  <a:srgbClr val="2B4570"/>
                </a:solidFill>
                <a:latin typeface="Georgia Pro"/>
                <a:ea typeface="Georgia Pro"/>
                <a:cs typeface="Georgia Pro"/>
                <a:sym typeface="Georgia Pro"/>
              </a:rPr>
              <a:t>Keep it nonpartisan</a:t>
            </a:r>
          </a:p>
          <a:p>
            <a:pPr algn="l" marL="1209039" indent="-403013" lvl="2">
              <a:lnSpc>
                <a:spcPts val="6915"/>
              </a:lnSpc>
              <a:buAutoNum type="alphaLcPeriod" startAt="1"/>
            </a:pPr>
            <a:r>
              <a:rPr lang="en-US" sz="2799">
                <a:solidFill>
                  <a:srgbClr val="2B4570"/>
                </a:solidFill>
                <a:latin typeface="Georgia Pro"/>
                <a:ea typeface="Georgia Pro"/>
                <a:cs typeface="Georgia Pro"/>
                <a:sym typeface="Georgia Pro"/>
              </a:rPr>
              <a:t>Focus on solutions</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Bridge and pivot</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Be authentic (use real words)</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Remember the audience (it’s not the reporter!)</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Master the “pause”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Messages that Resonate</a:t>
            </a:r>
          </a:p>
        </p:txBody>
      </p:sp>
      <p:sp>
        <p:nvSpPr>
          <p:cNvPr name="TextBox 9" id="9"/>
          <p:cNvSpPr txBox="true"/>
          <p:nvPr/>
        </p:nvSpPr>
        <p:spPr>
          <a:xfrm rot="0">
            <a:off x="1028700" y="1645222"/>
            <a:ext cx="14222637" cy="34060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Fairness - everyone deserves a fair chance to resolve life’s problems</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Opportunity - resolving problmes helps people move forward</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Community - when people are stable, communities are stronger</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Economy - a system that works supports a stronger economy</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Answering Tough Questions</a:t>
            </a:r>
          </a:p>
        </p:txBody>
      </p:sp>
      <p:sp>
        <p:nvSpPr>
          <p:cNvPr name="TextBox 9" id="9"/>
          <p:cNvSpPr txBox="true"/>
          <p:nvPr/>
        </p:nvSpPr>
        <p:spPr>
          <a:xfrm rot="0">
            <a:off x="1028700" y="1645222"/>
            <a:ext cx="9206500" cy="42823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Not every question requires a response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Avoid amplifying bad coverage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Align internally before responding</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Focus on correcting, not criticizing </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Watch your tone and behavior</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Being Ready</a:t>
            </a:r>
          </a:p>
        </p:txBody>
      </p:sp>
      <p:sp>
        <p:nvSpPr>
          <p:cNvPr name="TextBox 9" id="9"/>
          <p:cNvSpPr txBox="true"/>
          <p:nvPr/>
        </p:nvSpPr>
        <p:spPr>
          <a:xfrm rot="0">
            <a:off x="1028700" y="1645222"/>
            <a:ext cx="9206500" cy="42823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Pick a spoksperson</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Set a basic internal process for media requests</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Prepare 2-3 key messages in advance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Same templates (don’t start from scratch)</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Start small</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27588" y="9201150"/>
            <a:ext cx="773608" cy="537845"/>
          </a:xfrm>
          <a:prstGeom prst="rect">
            <a:avLst/>
          </a:prstGeom>
        </p:spPr>
        <p:txBody>
          <a:bodyPr anchor="t" rtlCol="false" tIns="0" lIns="0" bIns="0" rIns="0">
            <a:spAutoFit/>
          </a:bodyPr>
          <a:lstStyle/>
          <a:p>
            <a:pPr algn="ctr">
              <a:lnSpc>
                <a:spcPts val="4480"/>
              </a:lnSpc>
            </a:pPr>
            <a:r>
              <a:rPr lang="en-US" sz="3200">
                <a:solidFill>
                  <a:srgbClr val="804F3B"/>
                </a:solidFill>
                <a:latin typeface="Prata"/>
                <a:ea typeface="Prata"/>
                <a:cs typeface="Prata"/>
                <a:sym typeface="Prata"/>
              </a:rPr>
              <a:t>2</a:t>
            </a:r>
          </a:p>
        </p:txBody>
      </p:sp>
      <p:grpSp>
        <p:nvGrpSpPr>
          <p:cNvPr name="Group 3" id="3"/>
          <p:cNvGrpSpPr/>
          <p:nvPr/>
        </p:nvGrpSpPr>
        <p:grpSpPr>
          <a:xfrm rot="0">
            <a:off x="16740784" y="0"/>
            <a:ext cx="1547216" cy="10287000"/>
            <a:chOff x="0" y="0"/>
            <a:chExt cx="523379" cy="3479800"/>
          </a:xfrm>
        </p:grpSpPr>
        <p:sp>
          <p:nvSpPr>
            <p:cNvPr name="Freeform 4" id="4"/>
            <p:cNvSpPr/>
            <p:nvPr/>
          </p:nvSpPr>
          <p:spPr>
            <a:xfrm flipH="false" flipV="false" rot="0">
              <a:off x="0" y="0"/>
              <a:ext cx="523379" cy="3479800"/>
            </a:xfrm>
            <a:custGeom>
              <a:avLst/>
              <a:gdLst/>
              <a:ahLst/>
              <a:cxnLst/>
              <a:rect r="r" b="b" t="t" l="l"/>
              <a:pathLst>
                <a:path h="3479800" w="523379">
                  <a:moveTo>
                    <a:pt x="0" y="0"/>
                  </a:moveTo>
                  <a:lnTo>
                    <a:pt x="523379" y="0"/>
                  </a:lnTo>
                  <a:lnTo>
                    <a:pt x="523379" y="3479800"/>
                  </a:lnTo>
                  <a:lnTo>
                    <a:pt x="0" y="3479800"/>
                  </a:lnTo>
                  <a:close/>
                </a:path>
              </a:pathLst>
            </a:custGeom>
            <a:solidFill>
              <a:srgbClr val="A6979C"/>
            </a:solidFill>
          </p:spPr>
        </p:sp>
      </p:grpSp>
      <p:grpSp>
        <p:nvGrpSpPr>
          <p:cNvPr name="Group 5" id="5"/>
          <p:cNvGrpSpPr/>
          <p:nvPr/>
        </p:nvGrpSpPr>
        <p:grpSpPr>
          <a:xfrm rot="0">
            <a:off x="17066958" y="0"/>
            <a:ext cx="1221042" cy="10287000"/>
            <a:chOff x="0" y="0"/>
            <a:chExt cx="413044" cy="3479800"/>
          </a:xfrm>
        </p:grpSpPr>
        <p:sp>
          <p:nvSpPr>
            <p:cNvPr name="Freeform 6" id="6"/>
            <p:cNvSpPr/>
            <p:nvPr/>
          </p:nvSpPr>
          <p:spPr>
            <a:xfrm flipH="false" flipV="false" rot="0">
              <a:off x="0" y="0"/>
              <a:ext cx="413044" cy="3479800"/>
            </a:xfrm>
            <a:custGeom>
              <a:avLst/>
              <a:gdLst/>
              <a:ahLst/>
              <a:cxnLst/>
              <a:rect r="r" b="b" t="t" l="l"/>
              <a:pathLst>
                <a:path h="3479800" w="413044">
                  <a:moveTo>
                    <a:pt x="0" y="0"/>
                  </a:moveTo>
                  <a:lnTo>
                    <a:pt x="413044" y="0"/>
                  </a:lnTo>
                  <a:lnTo>
                    <a:pt x="413044" y="3479800"/>
                  </a:lnTo>
                  <a:lnTo>
                    <a:pt x="0" y="3479800"/>
                  </a:lnTo>
                  <a:close/>
                </a:path>
              </a:pathLst>
            </a:custGeom>
            <a:solidFill>
              <a:srgbClr val="2B4570"/>
            </a:solidFill>
          </p:spPr>
        </p:sp>
      </p:grpSp>
      <p:sp>
        <p:nvSpPr>
          <p:cNvPr name="Freeform 7" id="7"/>
          <p:cNvSpPr/>
          <p:nvPr/>
        </p:nvSpPr>
        <p:spPr>
          <a:xfrm flipH="false" flipV="false" rot="0">
            <a:off x="17324961" y="9350879"/>
            <a:ext cx="705037" cy="705037"/>
          </a:xfrm>
          <a:custGeom>
            <a:avLst/>
            <a:gdLst/>
            <a:ahLst/>
            <a:cxnLst/>
            <a:rect r="r" b="b" t="t" l="l"/>
            <a:pathLst>
              <a:path h="705037" w="705037">
                <a:moveTo>
                  <a:pt x="0" y="0"/>
                </a:moveTo>
                <a:lnTo>
                  <a:pt x="705036" y="0"/>
                </a:lnTo>
                <a:lnTo>
                  <a:pt x="705036" y="705037"/>
                </a:lnTo>
                <a:lnTo>
                  <a:pt x="0" y="705037"/>
                </a:lnTo>
                <a:lnTo>
                  <a:pt x="0" y="0"/>
                </a:lnTo>
                <a:close/>
              </a:path>
            </a:pathLst>
          </a:custGeom>
          <a:blipFill>
            <a:blip r:embed="rId2"/>
            <a:stretch>
              <a:fillRect l="0" t="0" r="0" b="0"/>
            </a:stretch>
          </a:blipFill>
        </p:spPr>
      </p:sp>
      <p:sp>
        <p:nvSpPr>
          <p:cNvPr name="TextBox 8" id="8"/>
          <p:cNvSpPr txBox="true"/>
          <p:nvPr/>
        </p:nvSpPr>
        <p:spPr>
          <a:xfrm rot="0">
            <a:off x="1028700" y="439102"/>
            <a:ext cx="15712084" cy="1050291"/>
          </a:xfrm>
          <a:prstGeom prst="rect">
            <a:avLst/>
          </a:prstGeom>
        </p:spPr>
        <p:txBody>
          <a:bodyPr anchor="t" rtlCol="false" tIns="0" lIns="0" bIns="0" rIns="0">
            <a:spAutoFit/>
          </a:bodyPr>
          <a:lstStyle/>
          <a:p>
            <a:pPr algn="l">
              <a:lnSpc>
                <a:spcPts val="8259"/>
              </a:lnSpc>
            </a:pPr>
            <a:r>
              <a:rPr lang="en-US" sz="5899" b="true">
                <a:solidFill>
                  <a:srgbClr val="2B4570"/>
                </a:solidFill>
                <a:latin typeface="Kannada MN Bold"/>
                <a:ea typeface="Kannada MN Bold"/>
                <a:cs typeface="Kannada MN Bold"/>
                <a:sym typeface="Kannada MN Bold"/>
              </a:rPr>
              <a:t>Finding Opportunities</a:t>
            </a:r>
          </a:p>
        </p:txBody>
      </p:sp>
      <p:sp>
        <p:nvSpPr>
          <p:cNvPr name="TextBox 9" id="9"/>
          <p:cNvSpPr txBox="true"/>
          <p:nvPr/>
        </p:nvSpPr>
        <p:spPr>
          <a:xfrm rot="0">
            <a:off x="1028700" y="1645222"/>
            <a:ext cx="9206500" cy="4282313"/>
          </a:xfrm>
          <a:prstGeom prst="rect">
            <a:avLst/>
          </a:prstGeom>
        </p:spPr>
        <p:txBody>
          <a:bodyPr anchor="t" rtlCol="false" tIns="0" lIns="0" bIns="0" rIns="0">
            <a:spAutoFit/>
          </a:bodyPr>
          <a:lstStyle/>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Build on existing work</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Establish a simple cadence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Find the right reporters</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Make a local case</a:t>
            </a:r>
          </a:p>
          <a:p>
            <a:pPr algn="l" marL="604519" indent="-302260" lvl="1">
              <a:lnSpc>
                <a:spcPts val="6915"/>
              </a:lnSpc>
              <a:buAutoNum type="arabicPeriod" startAt="1"/>
            </a:pPr>
            <a:r>
              <a:rPr lang="en-US" sz="2799">
                <a:solidFill>
                  <a:srgbClr val="2B4570"/>
                </a:solidFill>
                <a:latin typeface="Georgia Pro"/>
                <a:ea typeface="Georgia Pro"/>
                <a:cs typeface="Georgia Pro"/>
                <a:sym typeface="Georgia Pro"/>
              </a:rPr>
              <a:t>Be a helpful resource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DAHQshPqANw</dc:identifier>
  <dcterms:modified xsi:type="dcterms:W3CDTF">2011-08-01T06:04:30Z</dcterms:modified>
  <cp:revision>1</cp:revision>
  <dc:title>EJU Presentation</dc:title>
</cp:coreProperties>
</file>