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Seoul Namsan Condensed Light" panose="02020603020101020101" pitchFamily="18" charset="-127"/>
      <p:regular r:id="rId14"/>
    </p:embeddedFont>
    <p:embeddedFont>
      <p:font typeface="Open Sans" panose="020B0606030504020204" pitchFamily="34" charset="0"/>
      <p:regular r:id="rId15"/>
    </p:embeddedFont>
    <p:embeddedFont>
      <p:font typeface="Open Sauce" pitchFamily="2" charset="77"/>
      <p:regular r:id="rId16"/>
    </p:embeddedFont>
    <p:embeddedFont>
      <p:font typeface="Syne" pitchFamily="2" charset="77"/>
      <p:regular r:id="rId17"/>
      <p:bold r:id="rId18"/>
    </p:embeddedFont>
    <p:embeddedFont>
      <p:font typeface="Syne Bold" pitchFamily="2" charset="77"/>
      <p:regular r:id="rId19"/>
      <p:bold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589" autoAdjust="0"/>
  </p:normalViewPr>
  <p:slideViewPr>
    <p:cSldViewPr>
      <p:cViewPr varScale="1">
        <p:scale>
          <a:sx n="80" d="100"/>
          <a:sy n="80" d="100"/>
        </p:scale>
        <p:origin x="98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17.08.2026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pics? lol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pics? lol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891544" y="635689"/>
            <a:ext cx="1665424" cy="2204644"/>
          </a:xfrm>
          <a:custGeom>
            <a:avLst/>
            <a:gdLst/>
            <a:ahLst/>
            <a:cxnLst/>
            <a:rect l="l" t="t" r="r" b="b"/>
            <a:pathLst>
              <a:path w="1665424" h="2204644">
                <a:moveTo>
                  <a:pt x="0" y="0"/>
                </a:moveTo>
                <a:lnTo>
                  <a:pt x="1665424" y="0"/>
                </a:lnTo>
                <a:lnTo>
                  <a:pt x="1665424" y="2204643"/>
                </a:lnTo>
                <a:lnTo>
                  <a:pt x="0" y="22046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5530845" y="0"/>
            <a:ext cx="10287000" cy="102870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5400000">
            <a:off x="16157084" y="3985617"/>
            <a:ext cx="4869225" cy="2664794"/>
          </a:xfrm>
          <a:custGeom>
            <a:avLst/>
            <a:gdLst/>
            <a:ahLst/>
            <a:cxnLst/>
            <a:rect l="l" t="t" r="r" b="b"/>
            <a:pathLst>
              <a:path w="4869225" h="2664794">
                <a:moveTo>
                  <a:pt x="0" y="0"/>
                </a:moveTo>
                <a:lnTo>
                  <a:pt x="4869226" y="0"/>
                </a:lnTo>
                <a:lnTo>
                  <a:pt x="4869226" y="2664794"/>
                </a:lnTo>
                <a:lnTo>
                  <a:pt x="0" y="26647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-3985470" y="5143500"/>
            <a:ext cx="5218253" cy="521825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AutoShape 10"/>
          <p:cNvSpPr/>
          <p:nvPr/>
        </p:nvSpPr>
        <p:spPr>
          <a:xfrm>
            <a:off x="1028700" y="1009650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>
            <a:off x="7206779" y="9248775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10358924" y="748364"/>
            <a:ext cx="522572" cy="522572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109406" y="767414"/>
            <a:ext cx="522572" cy="522572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859889" y="767414"/>
            <a:ext cx="522572" cy="522572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4680022" y="8942967"/>
            <a:ext cx="522572" cy="522572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5430504" y="8962017"/>
            <a:ext cx="522572" cy="522572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180987" y="8962017"/>
            <a:ext cx="522572" cy="522572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 rot="-5400000">
            <a:off x="-1137018" y="7221251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13704810" y="1270936"/>
            <a:ext cx="1530761" cy="1529231"/>
          </a:xfrm>
          <a:custGeom>
            <a:avLst/>
            <a:gdLst/>
            <a:ahLst/>
            <a:cxnLst/>
            <a:rect l="l" t="t" r="r" b="b"/>
            <a:pathLst>
              <a:path w="1530761" h="1529231">
                <a:moveTo>
                  <a:pt x="0" y="0"/>
                </a:moveTo>
                <a:lnTo>
                  <a:pt x="1530760" y="0"/>
                </a:lnTo>
                <a:lnTo>
                  <a:pt x="1530760" y="1529231"/>
                </a:lnTo>
                <a:lnTo>
                  <a:pt x="0" y="15292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TextBox 32"/>
          <p:cNvSpPr txBox="1"/>
          <p:nvPr/>
        </p:nvSpPr>
        <p:spPr>
          <a:xfrm>
            <a:off x="2324135" y="3512090"/>
            <a:ext cx="12784609" cy="2699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5"/>
              </a:lnSpc>
            </a:pPr>
            <a:r>
              <a:rPr lang="en-US" sz="6700">
                <a:solidFill>
                  <a:srgbClr val="2C0D12"/>
                </a:solidFill>
                <a:latin typeface="Syne"/>
                <a:ea typeface="Syne"/>
                <a:cs typeface="Syne"/>
                <a:sym typeface="Syne"/>
              </a:rPr>
              <a:t>Behind Both Bars: How the Service Industry Trains Public Interest Advocates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206779" y="8414530"/>
            <a:ext cx="8974393" cy="684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3"/>
              </a:lnSpc>
            </a:pPr>
            <a:r>
              <a:rPr lang="en-US" sz="4946">
                <a:solidFill>
                  <a:srgbClr val="2C0D12"/>
                </a:solidFill>
                <a:latin typeface="Seoul Namsan Condensed Light"/>
                <a:ea typeface="Seoul Namsan Condensed Light"/>
                <a:cs typeface="Seoul Namsan Condensed Light"/>
                <a:sym typeface="Seoul Namsan Condensed Light"/>
              </a:rPr>
              <a:t>Anne Boatner &amp; Maggie Behringer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7416154" y="9363983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98989"/>
                </a:solidFill>
                <a:latin typeface="Open Sauce"/>
                <a:ea typeface="Open Sauce"/>
                <a:cs typeface="Open Sauce"/>
                <a:sym typeface="Open Sauce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633978" y="9404184"/>
            <a:ext cx="8974393" cy="684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3"/>
              </a:lnSpc>
            </a:pPr>
            <a:r>
              <a:rPr lang="en-US" sz="4946">
                <a:solidFill>
                  <a:srgbClr val="2C0D12"/>
                </a:solidFill>
                <a:latin typeface="Seoul Namsan Condensed Light"/>
                <a:ea typeface="Seoul Namsan Condensed Light"/>
                <a:cs typeface="Seoul Namsan Condensed Light"/>
                <a:sym typeface="Seoul Namsan Condensed Light"/>
              </a:rPr>
              <a:t>Renters’ Rights of Tennessee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09650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358924" y="748364"/>
            <a:ext cx="522572" cy="522572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109406" y="767414"/>
            <a:ext cx="522572" cy="52257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859889" y="767414"/>
            <a:ext cx="522572" cy="52257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8284795" y="9186863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5861235" y="8916052"/>
            <a:ext cx="522572" cy="52257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611717" y="8935102"/>
            <a:ext cx="522572" cy="52257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362199" y="8935102"/>
            <a:ext cx="522572" cy="522572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3554091" y="5704209"/>
            <a:ext cx="4582791" cy="458279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7261347" y="0"/>
            <a:ext cx="4582791" cy="458279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 rot="-5400000">
            <a:off x="-1196826" y="7464229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 rot="-5400000">
            <a:off x="17570884" y="1760020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/>
          <p:nvPr/>
        </p:nvSpPr>
        <p:spPr>
          <a:xfrm>
            <a:off x="4669228" y="2863981"/>
            <a:ext cx="7713233" cy="146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2D2159"/>
                </a:solidFill>
                <a:latin typeface="Syne"/>
                <a:ea typeface="Syne"/>
                <a:cs typeface="Syne"/>
                <a:sym typeface="Syne"/>
              </a:rPr>
              <a:t>It’s delicate.</a:t>
            </a:r>
          </a:p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2D2159"/>
                </a:solidFill>
                <a:latin typeface="Syne"/>
                <a:ea typeface="Syne"/>
                <a:cs typeface="Syne"/>
                <a:sym typeface="Syne"/>
              </a:rPr>
              <a:t>Be direct &amp; follow through.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880641" y="1435231"/>
            <a:ext cx="12529609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2D2159"/>
                </a:solidFill>
                <a:latin typeface="Syne"/>
                <a:ea typeface="Syne"/>
                <a:cs typeface="Syne"/>
                <a:sym typeface="Syne"/>
              </a:rPr>
              <a:t>The Ethics of Training Soft Skills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7416154" y="9363983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98989"/>
                </a:solidFill>
                <a:latin typeface="Open Sauce"/>
                <a:ea typeface="Open Sauce"/>
                <a:cs typeface="Open Sauce"/>
                <a:sym typeface="Open Sauce"/>
              </a:rPr>
              <a:t>10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435363" y="5086350"/>
            <a:ext cx="13417274" cy="236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Acknowledge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the inherent challenges of “soft skills”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Center training on the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team members’ needs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Link those skills to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professional integrity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Rely on the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big three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: clear expectations, modeling, and auditing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Leave room for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alternations and adjustments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along the way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1028811" y="1049880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 rot="-10800000">
            <a:off x="887407" y="9271827"/>
            <a:ext cx="522572" cy="52257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0800000">
            <a:off x="887407" y="8613936"/>
            <a:ext cx="522572" cy="52257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0800000">
            <a:off x="887407" y="7958014"/>
            <a:ext cx="522572" cy="522572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-5400000">
            <a:off x="-1196826" y="5135243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 flipH="1" flipV="1">
            <a:off x="8276714" y="9186863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7" name="Group 17"/>
          <p:cNvGrpSpPr/>
          <p:nvPr/>
        </p:nvGrpSpPr>
        <p:grpSpPr>
          <a:xfrm>
            <a:off x="16869939" y="461394"/>
            <a:ext cx="522572" cy="522572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6869939" y="1119284"/>
            <a:ext cx="522572" cy="522572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6869939" y="1775206"/>
            <a:ext cx="522572" cy="522572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-3554091" y="1028700"/>
            <a:ext cx="4582791" cy="4582791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 rot="-5400000">
            <a:off x="-1196826" y="2788720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0" name="Group 30"/>
          <p:cNvGrpSpPr/>
          <p:nvPr/>
        </p:nvGrpSpPr>
        <p:grpSpPr>
          <a:xfrm rot="-10800000">
            <a:off x="17259300" y="4623122"/>
            <a:ext cx="4582791" cy="4582791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Freeform 33"/>
          <p:cNvSpPr/>
          <p:nvPr/>
        </p:nvSpPr>
        <p:spPr>
          <a:xfrm rot="5400000">
            <a:off x="17542922" y="6383142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TextBox 34"/>
          <p:cNvSpPr txBox="1"/>
          <p:nvPr/>
        </p:nvSpPr>
        <p:spPr>
          <a:xfrm>
            <a:off x="5839189" y="3575791"/>
            <a:ext cx="6609622" cy="145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74"/>
              </a:lnSpc>
            </a:pPr>
            <a:r>
              <a:rPr lang="en-US" sz="8553">
                <a:solidFill>
                  <a:srgbClr val="2D2159"/>
                </a:solidFill>
                <a:latin typeface="Syne"/>
                <a:ea typeface="Syne"/>
                <a:cs typeface="Syne"/>
                <a:sym typeface="Syne"/>
              </a:rPr>
              <a:t>Questions?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7416154" y="9363983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98989"/>
                </a:solidFill>
                <a:latin typeface="Open Sauce"/>
                <a:ea typeface="Open Sauce"/>
                <a:cs typeface="Open Sauce"/>
                <a:sym typeface="Open Sauce"/>
              </a:rPr>
              <a:t>11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899095" y="7717883"/>
            <a:ext cx="10489810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41179" y="792457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358234" y="531171"/>
            <a:ext cx="522572" cy="522572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109061" y="550221"/>
            <a:ext cx="522572" cy="52257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860234" y="550221"/>
            <a:ext cx="522572" cy="52257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8284795" y="9562420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5861235" y="9291609"/>
            <a:ext cx="522572" cy="52257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611717" y="9310659"/>
            <a:ext cx="522572" cy="52257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362199" y="9310659"/>
            <a:ext cx="522572" cy="522572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3428308" y="5799459"/>
            <a:ext cx="4582791" cy="458279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7261347" y="0"/>
            <a:ext cx="4582791" cy="458279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 rot="-5400000">
            <a:off x="-1196826" y="7464229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 rot="-5400000">
            <a:off x="17570884" y="1760020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/>
          <p:nvPr/>
        </p:nvSpPr>
        <p:spPr>
          <a:xfrm>
            <a:off x="2000189" y="904875"/>
            <a:ext cx="8129445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Outline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7416154" y="9363983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98989"/>
                </a:solidFill>
                <a:latin typeface="Open Sauce"/>
                <a:ea typeface="Open Sauce"/>
                <a:cs typeface="Open Sauce"/>
                <a:sym typeface="Open Sauce"/>
              </a:rPr>
              <a:t>2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115046" y="2158045"/>
            <a:ext cx="11336757" cy="6451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601123" lvl="1" indent="-800561" algn="l">
              <a:lnSpc>
                <a:spcPts val="10382"/>
              </a:lnSpc>
              <a:buAutoNum type="arabicPeriod"/>
            </a:pPr>
            <a:r>
              <a:rPr lang="en-US" sz="741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Introduction</a:t>
            </a:r>
          </a:p>
          <a:p>
            <a:pPr marL="1601123" lvl="1" indent="-800561" algn="l">
              <a:lnSpc>
                <a:spcPts val="10382"/>
              </a:lnSpc>
              <a:buAutoNum type="arabicPeriod"/>
            </a:pPr>
            <a:r>
              <a:rPr lang="en-US" sz="741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Naming the skills</a:t>
            </a:r>
          </a:p>
          <a:p>
            <a:pPr marL="1601123" lvl="1" indent="-800561" algn="l">
              <a:lnSpc>
                <a:spcPts val="10382"/>
              </a:lnSpc>
              <a:buAutoNum type="arabicPeriod"/>
            </a:pPr>
            <a:r>
              <a:rPr lang="en-US" sz="741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Training the skills</a:t>
            </a:r>
          </a:p>
          <a:p>
            <a:pPr marL="1601123" lvl="1" indent="-800561" algn="l">
              <a:lnSpc>
                <a:spcPts val="10382"/>
              </a:lnSpc>
              <a:buAutoNum type="arabicPeriod"/>
            </a:pPr>
            <a:r>
              <a:rPr lang="en-US" sz="741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Ethical Considerations</a:t>
            </a:r>
          </a:p>
          <a:p>
            <a:pPr marL="1601123" lvl="1" indent="-800561" algn="l">
              <a:lnSpc>
                <a:spcPts val="10382"/>
              </a:lnSpc>
              <a:spcBef>
                <a:spcPct val="0"/>
              </a:spcBef>
              <a:buAutoNum type="arabicPeriod"/>
            </a:pPr>
            <a:r>
              <a:rPr lang="en-US" sz="741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Questions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54483" y="3143619"/>
            <a:ext cx="7807604" cy="4042958"/>
            <a:chOff x="0" y="0"/>
            <a:chExt cx="2056308" cy="10648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56308" cy="1064833"/>
            </a:xfrm>
            <a:custGeom>
              <a:avLst/>
              <a:gdLst/>
              <a:ahLst/>
              <a:cxnLst/>
              <a:rect l="l" t="t" r="r" b="b"/>
              <a:pathLst>
                <a:path w="2056308" h="1064833">
                  <a:moveTo>
                    <a:pt x="2056308" y="19832"/>
                  </a:moveTo>
                  <a:lnTo>
                    <a:pt x="2056308" y="1045001"/>
                  </a:lnTo>
                  <a:cubicBezTo>
                    <a:pt x="2056308" y="1055954"/>
                    <a:pt x="2047429" y="1064833"/>
                    <a:pt x="2036476" y="1064833"/>
                  </a:cubicBezTo>
                  <a:lnTo>
                    <a:pt x="19832" y="1064833"/>
                  </a:lnTo>
                  <a:cubicBezTo>
                    <a:pt x="8879" y="1064833"/>
                    <a:pt x="0" y="1055954"/>
                    <a:pt x="0" y="1045001"/>
                  </a:cubicBezTo>
                  <a:lnTo>
                    <a:pt x="0" y="19832"/>
                  </a:lnTo>
                  <a:cubicBezTo>
                    <a:pt x="0" y="8879"/>
                    <a:pt x="8879" y="0"/>
                    <a:pt x="19832" y="0"/>
                  </a:cubicBezTo>
                  <a:lnTo>
                    <a:pt x="2036476" y="0"/>
                  </a:lnTo>
                  <a:cubicBezTo>
                    <a:pt x="2047429" y="0"/>
                    <a:pt x="2056308" y="8879"/>
                    <a:pt x="2056308" y="19832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056308" cy="11029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518157" lvl="1" indent="-259078" algn="l">
                <a:lnSpc>
                  <a:spcPts val="3359"/>
                </a:lnSpc>
                <a:buFont typeface="Arial"/>
                <a:buChar char="•"/>
              </a:pPr>
              <a:r>
                <a:rPr lang="en-US" sz="23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15 years of service industry experience in Tennessee, New York &amp; Washington, D.C.</a:t>
              </a:r>
            </a:p>
            <a:p>
              <a:pPr marL="518157" lvl="1" indent="-259078" algn="l">
                <a:lnSpc>
                  <a:spcPts val="3359"/>
                </a:lnSpc>
                <a:buFont typeface="Arial"/>
                <a:buChar char="•"/>
              </a:pPr>
              <a:r>
                <a:rPr lang="en-US" sz="23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Second place, Mid Atlantic Regional Barista Championships</a:t>
              </a:r>
            </a:p>
            <a:p>
              <a:pPr marL="518157" lvl="1" indent="-259078" algn="l">
                <a:lnSpc>
                  <a:spcPts val="3359"/>
                </a:lnSpc>
                <a:buFont typeface="Arial"/>
                <a:buChar char="•"/>
              </a:pPr>
              <a:r>
                <a:rPr lang="en-US" sz="23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Co-opened Brooklyn College Coffee, a student-run, collectively-managed campus coffee shop</a:t>
              </a:r>
            </a:p>
            <a:p>
              <a:pPr marL="518157" lvl="1" indent="-259078" algn="l">
                <a:lnSpc>
                  <a:spcPts val="3359"/>
                </a:lnSpc>
                <a:buFont typeface="Arial"/>
                <a:buChar char="•"/>
              </a:pPr>
              <a:r>
                <a:rPr lang="en-US" sz="23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Returned to service industry after law school </a:t>
              </a:r>
            </a:p>
            <a:p>
              <a:pPr algn="l">
                <a:lnSpc>
                  <a:spcPts val="3359"/>
                </a:lnSpc>
              </a:pPr>
              <a:endParaRPr lang="en-US" sz="2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" name="AutoShape 5"/>
          <p:cNvSpPr/>
          <p:nvPr/>
        </p:nvSpPr>
        <p:spPr>
          <a:xfrm>
            <a:off x="1041179" y="792457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0358234" y="531171"/>
            <a:ext cx="522572" cy="52257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109061" y="550221"/>
            <a:ext cx="522572" cy="52257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860234" y="550221"/>
            <a:ext cx="522572" cy="522572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8284795" y="9562420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5861235" y="9291609"/>
            <a:ext cx="522572" cy="52257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611717" y="9310659"/>
            <a:ext cx="522572" cy="522572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362199" y="9310659"/>
            <a:ext cx="522572" cy="522572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-3428308" y="5799459"/>
            <a:ext cx="4582791" cy="458279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7261347" y="0"/>
            <a:ext cx="4582791" cy="458279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 rot="-5400000">
            <a:off x="-1196826" y="7464229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 rot="-5400000">
            <a:off x="17570884" y="1760020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3" name="Group 33"/>
          <p:cNvGrpSpPr/>
          <p:nvPr/>
        </p:nvGrpSpPr>
        <p:grpSpPr>
          <a:xfrm>
            <a:off x="9665700" y="4309278"/>
            <a:ext cx="7917777" cy="3958074"/>
            <a:chOff x="0" y="0"/>
            <a:chExt cx="2056308" cy="102797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056308" cy="1027970"/>
            </a:xfrm>
            <a:custGeom>
              <a:avLst/>
              <a:gdLst/>
              <a:ahLst/>
              <a:cxnLst/>
              <a:rect l="l" t="t" r="r" b="b"/>
              <a:pathLst>
                <a:path w="2056308" h="1027970">
                  <a:moveTo>
                    <a:pt x="2056308" y="19556"/>
                  </a:moveTo>
                  <a:lnTo>
                    <a:pt x="2056308" y="1008415"/>
                  </a:lnTo>
                  <a:cubicBezTo>
                    <a:pt x="2056308" y="1013601"/>
                    <a:pt x="2054248" y="1018575"/>
                    <a:pt x="2050580" y="1022243"/>
                  </a:cubicBezTo>
                  <a:cubicBezTo>
                    <a:pt x="2046913" y="1025910"/>
                    <a:pt x="2041939" y="1027970"/>
                    <a:pt x="2036752" y="1027970"/>
                  </a:cubicBezTo>
                  <a:lnTo>
                    <a:pt x="19556" y="1027970"/>
                  </a:lnTo>
                  <a:cubicBezTo>
                    <a:pt x="8755" y="1027970"/>
                    <a:pt x="0" y="1019215"/>
                    <a:pt x="0" y="1008415"/>
                  </a:cubicBezTo>
                  <a:lnTo>
                    <a:pt x="0" y="19556"/>
                  </a:lnTo>
                  <a:cubicBezTo>
                    <a:pt x="0" y="8755"/>
                    <a:pt x="8755" y="0"/>
                    <a:pt x="19556" y="0"/>
                  </a:cubicBezTo>
                  <a:lnTo>
                    <a:pt x="2036752" y="0"/>
                  </a:lnTo>
                  <a:cubicBezTo>
                    <a:pt x="2047553" y="0"/>
                    <a:pt x="2056308" y="8755"/>
                    <a:pt x="2056308" y="19556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2056308" cy="1066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6" name="Freeform 36"/>
          <p:cNvSpPr/>
          <p:nvPr/>
        </p:nvSpPr>
        <p:spPr>
          <a:xfrm>
            <a:off x="12523257" y="469885"/>
            <a:ext cx="4597639" cy="2888891"/>
          </a:xfrm>
          <a:custGeom>
            <a:avLst/>
            <a:gdLst/>
            <a:ahLst/>
            <a:cxnLst/>
            <a:rect l="l" t="t" r="r" b="b"/>
            <a:pathLst>
              <a:path w="4597639" h="2888891">
                <a:moveTo>
                  <a:pt x="0" y="0"/>
                </a:moveTo>
                <a:lnTo>
                  <a:pt x="4597639" y="0"/>
                </a:lnTo>
                <a:lnTo>
                  <a:pt x="4597639" y="2888890"/>
                </a:lnTo>
                <a:lnTo>
                  <a:pt x="0" y="28888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Freeform 37"/>
          <p:cNvSpPr/>
          <p:nvPr/>
        </p:nvSpPr>
        <p:spPr>
          <a:xfrm>
            <a:off x="1368882" y="7186577"/>
            <a:ext cx="4263752" cy="2928731"/>
          </a:xfrm>
          <a:custGeom>
            <a:avLst/>
            <a:gdLst/>
            <a:ahLst/>
            <a:cxnLst/>
            <a:rect l="l" t="t" r="r" b="b"/>
            <a:pathLst>
              <a:path w="4263752" h="2928731">
                <a:moveTo>
                  <a:pt x="0" y="0"/>
                </a:moveTo>
                <a:lnTo>
                  <a:pt x="4263753" y="0"/>
                </a:lnTo>
                <a:lnTo>
                  <a:pt x="4263753" y="2928732"/>
                </a:lnTo>
                <a:lnTo>
                  <a:pt x="0" y="29287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TextBox 38"/>
          <p:cNvSpPr txBox="1"/>
          <p:nvPr/>
        </p:nvSpPr>
        <p:spPr>
          <a:xfrm>
            <a:off x="2000189" y="904875"/>
            <a:ext cx="8129445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Introduction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7416154" y="9363983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98989"/>
                </a:solidFill>
                <a:latin typeface="Open Sauce"/>
                <a:ea typeface="Open Sauce"/>
                <a:cs typeface="Open Sauce"/>
                <a:sym typeface="Open Sauce"/>
              </a:rPr>
              <a:t>3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141466" y="4378320"/>
            <a:ext cx="6856071" cy="3758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Coffee, bar, fine dining, and event experience in Tennessee, Boston, New York, West Virginia, Denver, and Los Angeles.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General Manager of Main Street Meats in Chattanooga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FOH and Events Manager at Death &amp; Co Denver before and during COVID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Ran a Summer Supper Club in her home during law school in LA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4219552" y="2215195"/>
            <a:ext cx="1413082" cy="606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Anne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2824154" y="3549275"/>
            <a:ext cx="1730046" cy="606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Maggie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32232" y="506128"/>
            <a:ext cx="522572" cy="52257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882714" y="525178"/>
            <a:ext cx="522572" cy="52257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633196" y="525178"/>
            <a:ext cx="522572" cy="52257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3554091" y="5704209"/>
            <a:ext cx="4582791" cy="4582791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7261347" y="0"/>
            <a:ext cx="4582791" cy="4582791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rot="-5400000">
            <a:off x="-1196826" y="7464229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5400000">
            <a:off x="17570884" y="1760020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AutoShape 19"/>
          <p:cNvSpPr/>
          <p:nvPr/>
        </p:nvSpPr>
        <p:spPr>
          <a:xfrm>
            <a:off x="4656803" y="9651320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0155768" y="1855129"/>
            <a:ext cx="6096709" cy="2438684"/>
          </a:xfrm>
          <a:custGeom>
            <a:avLst/>
            <a:gdLst/>
            <a:ahLst/>
            <a:cxnLst/>
            <a:rect l="l" t="t" r="r" b="b"/>
            <a:pathLst>
              <a:path w="6096709" h="2438684">
                <a:moveTo>
                  <a:pt x="0" y="0"/>
                </a:moveTo>
                <a:lnTo>
                  <a:pt x="6096710" y="0"/>
                </a:lnTo>
                <a:lnTo>
                  <a:pt x="6096710" y="2438684"/>
                </a:lnTo>
                <a:lnTo>
                  <a:pt x="0" y="2438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0003990" y="6972924"/>
            <a:ext cx="6096709" cy="2438684"/>
          </a:xfrm>
          <a:custGeom>
            <a:avLst/>
            <a:gdLst/>
            <a:ahLst/>
            <a:cxnLst/>
            <a:rect l="l" t="t" r="r" b="b"/>
            <a:pathLst>
              <a:path w="6096709" h="2438684">
                <a:moveTo>
                  <a:pt x="0" y="0"/>
                </a:moveTo>
                <a:lnTo>
                  <a:pt x="6096709" y="0"/>
                </a:lnTo>
                <a:lnTo>
                  <a:pt x="6096709" y="2438684"/>
                </a:lnTo>
                <a:lnTo>
                  <a:pt x="0" y="24386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2469006" y="6972924"/>
            <a:ext cx="6096709" cy="2438684"/>
          </a:xfrm>
          <a:custGeom>
            <a:avLst/>
            <a:gdLst/>
            <a:ahLst/>
            <a:cxnLst/>
            <a:rect l="l" t="t" r="r" b="b"/>
            <a:pathLst>
              <a:path w="6096709" h="2438684">
                <a:moveTo>
                  <a:pt x="0" y="0"/>
                </a:moveTo>
                <a:lnTo>
                  <a:pt x="6096709" y="0"/>
                </a:lnTo>
                <a:lnTo>
                  <a:pt x="6096709" y="2438684"/>
                </a:lnTo>
                <a:lnTo>
                  <a:pt x="0" y="24386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6360254" y="4417638"/>
            <a:ext cx="6090064" cy="2436025"/>
          </a:xfrm>
          <a:custGeom>
            <a:avLst/>
            <a:gdLst/>
            <a:ahLst/>
            <a:cxnLst/>
            <a:rect l="l" t="t" r="r" b="b"/>
            <a:pathLst>
              <a:path w="6090064" h="2436025">
                <a:moveTo>
                  <a:pt x="0" y="0"/>
                </a:moveTo>
                <a:lnTo>
                  <a:pt x="6090064" y="0"/>
                </a:lnTo>
                <a:lnTo>
                  <a:pt x="6090064" y="2436025"/>
                </a:lnTo>
                <a:lnTo>
                  <a:pt x="0" y="24360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4"/>
          <p:cNvSpPr txBox="1"/>
          <p:nvPr/>
        </p:nvSpPr>
        <p:spPr>
          <a:xfrm>
            <a:off x="3983914" y="869895"/>
            <a:ext cx="11209639" cy="1020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52"/>
              </a:lnSpc>
            </a:pPr>
            <a:r>
              <a:rPr lang="en-US" sz="5965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Naming the Skills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7416154" y="9363983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98989"/>
                </a:solidFill>
                <a:latin typeface="Open Sauce"/>
                <a:ea typeface="Open Sauce"/>
                <a:cs typeface="Open Sauce"/>
                <a:sym typeface="Open Sauce"/>
              </a:rPr>
              <a:t>4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897772" y="1855129"/>
            <a:ext cx="6090064" cy="2436025"/>
            <a:chOff x="0" y="0"/>
            <a:chExt cx="8120085" cy="3248034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0085" cy="3248034"/>
            </a:xfrm>
            <a:custGeom>
              <a:avLst/>
              <a:gdLst/>
              <a:ahLst/>
              <a:cxnLst/>
              <a:rect l="l" t="t" r="r" b="b"/>
              <a:pathLst>
                <a:path w="8120085" h="3248034">
                  <a:moveTo>
                    <a:pt x="0" y="0"/>
                  </a:moveTo>
                  <a:lnTo>
                    <a:pt x="8120085" y="0"/>
                  </a:lnTo>
                  <a:lnTo>
                    <a:pt x="8120085" y="3248034"/>
                  </a:lnTo>
                  <a:lnTo>
                    <a:pt x="0" y="3248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671596" y="904984"/>
              <a:ext cx="4776893" cy="12139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99"/>
                </a:lnSpc>
              </a:pPr>
              <a:r>
                <a:rPr lang="en-US" sz="5499">
                  <a:solidFill>
                    <a:srgbClr val="000000"/>
                  </a:solidFill>
                  <a:latin typeface="Syne"/>
                  <a:ea typeface="Syne"/>
                  <a:cs typeface="Syne"/>
                  <a:sym typeface="Syne"/>
                </a:rPr>
                <a:t>Teamwork</a:t>
              </a:r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3298115" y="7219823"/>
            <a:ext cx="4175919" cy="190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Expectation </a:t>
            </a:r>
          </a:p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Management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899894" y="5114950"/>
            <a:ext cx="5139706" cy="936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Communication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475915" y="2507673"/>
            <a:ext cx="3444142" cy="936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Education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377762" y="7822439"/>
            <a:ext cx="5366385" cy="721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Compartmentalization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09650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358924" y="748364"/>
            <a:ext cx="522572" cy="522572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109406" y="767414"/>
            <a:ext cx="522572" cy="52257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859889" y="767414"/>
            <a:ext cx="522572" cy="52257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8284795" y="9186863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5861235" y="8916052"/>
            <a:ext cx="522572" cy="52257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611717" y="8935102"/>
            <a:ext cx="522572" cy="52257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362199" y="8935102"/>
            <a:ext cx="522572" cy="522572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3554091" y="5704209"/>
            <a:ext cx="4582791" cy="458279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7261347" y="0"/>
            <a:ext cx="4582791" cy="458279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 rot="-5400000">
            <a:off x="-1196826" y="7464229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 rot="-5400000">
            <a:off x="17570884" y="1760020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0" name="Group 30"/>
          <p:cNvGrpSpPr/>
          <p:nvPr/>
        </p:nvGrpSpPr>
        <p:grpSpPr>
          <a:xfrm>
            <a:off x="2382160" y="5794316"/>
            <a:ext cx="13417274" cy="2460673"/>
            <a:chOff x="0" y="0"/>
            <a:chExt cx="3752343" cy="68818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3752343" cy="688183"/>
            </a:xfrm>
            <a:custGeom>
              <a:avLst/>
              <a:gdLst/>
              <a:ahLst/>
              <a:cxnLst/>
              <a:rect l="l" t="t" r="r" b="b"/>
              <a:pathLst>
                <a:path w="3752343" h="688183">
                  <a:moveTo>
                    <a:pt x="3752343" y="11540"/>
                  </a:moveTo>
                  <a:lnTo>
                    <a:pt x="3752343" y="676643"/>
                  </a:lnTo>
                  <a:cubicBezTo>
                    <a:pt x="3752343" y="679703"/>
                    <a:pt x="3751127" y="682639"/>
                    <a:pt x="3748963" y="684803"/>
                  </a:cubicBezTo>
                  <a:cubicBezTo>
                    <a:pt x="3746798" y="686967"/>
                    <a:pt x="3743863" y="688183"/>
                    <a:pt x="3740802" y="688183"/>
                  </a:cubicBezTo>
                  <a:lnTo>
                    <a:pt x="11540" y="688183"/>
                  </a:lnTo>
                  <a:cubicBezTo>
                    <a:pt x="5167" y="688183"/>
                    <a:pt x="0" y="683016"/>
                    <a:pt x="0" y="676643"/>
                  </a:cubicBezTo>
                  <a:lnTo>
                    <a:pt x="0" y="11540"/>
                  </a:lnTo>
                  <a:cubicBezTo>
                    <a:pt x="0" y="5167"/>
                    <a:pt x="5167" y="0"/>
                    <a:pt x="11540" y="0"/>
                  </a:cubicBezTo>
                  <a:lnTo>
                    <a:pt x="3740802" y="0"/>
                  </a:lnTo>
                  <a:cubicBezTo>
                    <a:pt x="3747176" y="0"/>
                    <a:pt x="3752343" y="5167"/>
                    <a:pt x="3752343" y="1154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3752343" cy="726283"/>
            </a:xfrm>
            <a:prstGeom prst="rect">
              <a:avLst/>
            </a:prstGeom>
          </p:spPr>
          <p:txBody>
            <a:bodyPr lIns="47841" tIns="47841" rIns="47841" bIns="47841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3" name="Freeform 33"/>
          <p:cNvSpPr/>
          <p:nvPr/>
        </p:nvSpPr>
        <p:spPr>
          <a:xfrm>
            <a:off x="2382160" y="2988486"/>
            <a:ext cx="6090064" cy="2436025"/>
          </a:xfrm>
          <a:custGeom>
            <a:avLst/>
            <a:gdLst/>
            <a:ahLst/>
            <a:cxnLst/>
            <a:rect l="l" t="t" r="r" b="b"/>
            <a:pathLst>
              <a:path w="6090064" h="2436025">
                <a:moveTo>
                  <a:pt x="0" y="0"/>
                </a:moveTo>
                <a:lnTo>
                  <a:pt x="6090064" y="0"/>
                </a:lnTo>
                <a:lnTo>
                  <a:pt x="6090064" y="2436025"/>
                </a:lnTo>
                <a:lnTo>
                  <a:pt x="0" y="24360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TextBox 34"/>
          <p:cNvSpPr txBox="1"/>
          <p:nvPr/>
        </p:nvSpPr>
        <p:spPr>
          <a:xfrm>
            <a:off x="17416154" y="9363983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98989"/>
                </a:solidFill>
                <a:latin typeface="Open Sauce"/>
                <a:ea typeface="Open Sauce"/>
                <a:cs typeface="Open Sauce"/>
                <a:sym typeface="Open Sauce"/>
              </a:rPr>
              <a:t>5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573679" y="1203963"/>
            <a:ext cx="5140641" cy="1355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48"/>
              </a:lnSpc>
            </a:pPr>
            <a:r>
              <a:rPr lang="en-US" sz="7891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Teamwork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675887" y="3508243"/>
            <a:ext cx="5502611" cy="126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working collaboratively to  achieve a shared goal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664022" y="2797604"/>
            <a:ext cx="7135413" cy="3021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240" lvl="1" indent="-259120" algn="l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mandatory for small teams or in high volume, high impact, or high stress workplaces</a:t>
            </a:r>
          </a:p>
          <a:p>
            <a:pPr marL="518240" lvl="1" indent="-259120" algn="l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creates safe workplaces that promote creativity, efficiency, and better problem solving</a:t>
            </a:r>
          </a:p>
          <a:p>
            <a:pPr marL="518240" lvl="1" indent="-259120" algn="l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can be difficult to identify and center the shared goal in a way that resonates with everyone</a:t>
            </a:r>
          </a:p>
          <a:p>
            <a:pPr algn="l">
              <a:lnSpc>
                <a:spcPts val="4050"/>
              </a:lnSpc>
            </a:pPr>
            <a:endParaRPr lang="en-US" sz="2400">
              <a:solidFill>
                <a:srgbClr val="000000"/>
              </a:solidFill>
              <a:latin typeface="Syne"/>
              <a:ea typeface="Syne"/>
              <a:cs typeface="Syne"/>
              <a:sym typeface="Syne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2382160" y="5837809"/>
            <a:ext cx="13417274" cy="236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Use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language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that reflects your commitment to collaboration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Build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trust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by modeling the behavior you want to see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Regularly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audit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your organizational systems &amp; structure to remove obstacles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Proactively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define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every role on the team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Clearly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explain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how each member of the team contributes to the shared goal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09650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358924" y="748364"/>
            <a:ext cx="522572" cy="522572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109406" y="767414"/>
            <a:ext cx="522572" cy="52257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859889" y="767414"/>
            <a:ext cx="522572" cy="52257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8284795" y="9186863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5861235" y="8916052"/>
            <a:ext cx="522572" cy="52257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611717" y="8935102"/>
            <a:ext cx="522572" cy="52257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362199" y="8935102"/>
            <a:ext cx="522572" cy="522572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3554091" y="5704209"/>
            <a:ext cx="4582791" cy="458279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7261347" y="0"/>
            <a:ext cx="4582791" cy="458279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 rot="-5400000">
            <a:off x="-1196826" y="7464229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 rot="-5400000">
            <a:off x="17570884" y="1760020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0" name="Group 30"/>
          <p:cNvGrpSpPr/>
          <p:nvPr/>
        </p:nvGrpSpPr>
        <p:grpSpPr>
          <a:xfrm>
            <a:off x="2382160" y="5794316"/>
            <a:ext cx="13417274" cy="2460673"/>
            <a:chOff x="0" y="0"/>
            <a:chExt cx="3752343" cy="68818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3752343" cy="688183"/>
            </a:xfrm>
            <a:custGeom>
              <a:avLst/>
              <a:gdLst/>
              <a:ahLst/>
              <a:cxnLst/>
              <a:rect l="l" t="t" r="r" b="b"/>
              <a:pathLst>
                <a:path w="3752343" h="688183">
                  <a:moveTo>
                    <a:pt x="3752343" y="11540"/>
                  </a:moveTo>
                  <a:lnTo>
                    <a:pt x="3752343" y="676643"/>
                  </a:lnTo>
                  <a:cubicBezTo>
                    <a:pt x="3752343" y="679703"/>
                    <a:pt x="3751127" y="682639"/>
                    <a:pt x="3748963" y="684803"/>
                  </a:cubicBezTo>
                  <a:cubicBezTo>
                    <a:pt x="3746798" y="686967"/>
                    <a:pt x="3743863" y="688183"/>
                    <a:pt x="3740802" y="688183"/>
                  </a:cubicBezTo>
                  <a:lnTo>
                    <a:pt x="11540" y="688183"/>
                  </a:lnTo>
                  <a:cubicBezTo>
                    <a:pt x="5167" y="688183"/>
                    <a:pt x="0" y="683016"/>
                    <a:pt x="0" y="676643"/>
                  </a:cubicBezTo>
                  <a:lnTo>
                    <a:pt x="0" y="11540"/>
                  </a:lnTo>
                  <a:cubicBezTo>
                    <a:pt x="0" y="5167"/>
                    <a:pt x="5167" y="0"/>
                    <a:pt x="11540" y="0"/>
                  </a:cubicBezTo>
                  <a:lnTo>
                    <a:pt x="3740802" y="0"/>
                  </a:lnTo>
                  <a:cubicBezTo>
                    <a:pt x="3747176" y="0"/>
                    <a:pt x="3752343" y="5167"/>
                    <a:pt x="3752343" y="1154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3752343" cy="726283"/>
            </a:xfrm>
            <a:prstGeom prst="rect">
              <a:avLst/>
            </a:prstGeom>
          </p:spPr>
          <p:txBody>
            <a:bodyPr lIns="47841" tIns="47841" rIns="47841" bIns="47841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7416154" y="9363983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98989"/>
                </a:solidFill>
                <a:latin typeface="Open Sauce"/>
                <a:ea typeface="Open Sauce"/>
                <a:cs typeface="Open Sauce"/>
                <a:sym typeface="Open Sauce"/>
              </a:rPr>
              <a:t>6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008639" y="1109011"/>
            <a:ext cx="7310766" cy="1355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48"/>
              </a:lnSpc>
            </a:pPr>
            <a:r>
              <a:rPr lang="en-US" sz="7891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Communication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778785" y="2338309"/>
            <a:ext cx="7713173" cy="2942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endParaRPr/>
          </a:p>
          <a:p>
            <a:pPr marL="518240" lvl="1" indent="-259120" algn="l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clear, proactive communication prevents resentment, confusion &amp; inefficiency</a:t>
            </a:r>
          </a:p>
          <a:p>
            <a:pPr marL="518240" lvl="1" indent="-259120" algn="l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over-reliance on body language, eye contact &amp; facial expression in the workplace inhibits comprehension</a:t>
            </a:r>
          </a:p>
          <a:p>
            <a:pPr marL="518240" lvl="1" indent="-259120" algn="l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we’re all human; workplace communication can’t exclusively be about work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82160" y="5811168"/>
            <a:ext cx="13417274" cy="236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Clearly explain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expectations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about workplace communication 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Address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problems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quickly, compassionately &amp; proactively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Respect the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diversity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of communication styles, preferences &amp; needs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Build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trust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by modeling proactive, clear, and compassionate communication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Create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space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for honest reflection, genuine conversation, &amp; organic team bonding</a:t>
            </a:r>
          </a:p>
        </p:txBody>
      </p:sp>
      <p:sp>
        <p:nvSpPr>
          <p:cNvPr id="37" name="Freeform 37"/>
          <p:cNvSpPr/>
          <p:nvPr/>
        </p:nvSpPr>
        <p:spPr>
          <a:xfrm>
            <a:off x="2382160" y="2845229"/>
            <a:ext cx="6090064" cy="2436025"/>
          </a:xfrm>
          <a:custGeom>
            <a:avLst/>
            <a:gdLst/>
            <a:ahLst/>
            <a:cxnLst/>
            <a:rect l="l" t="t" r="r" b="b"/>
            <a:pathLst>
              <a:path w="6090064" h="2436025">
                <a:moveTo>
                  <a:pt x="0" y="0"/>
                </a:moveTo>
                <a:lnTo>
                  <a:pt x="6090064" y="0"/>
                </a:lnTo>
                <a:lnTo>
                  <a:pt x="6090064" y="2436026"/>
                </a:lnTo>
                <a:lnTo>
                  <a:pt x="0" y="24360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TextBox 38"/>
          <p:cNvSpPr txBox="1"/>
          <p:nvPr/>
        </p:nvSpPr>
        <p:spPr>
          <a:xfrm>
            <a:off x="2782184" y="3321681"/>
            <a:ext cx="5502611" cy="126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what to say to your team &amp; how to say it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09650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358924" y="748364"/>
            <a:ext cx="522572" cy="522572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109406" y="767414"/>
            <a:ext cx="522572" cy="52257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859889" y="767414"/>
            <a:ext cx="522572" cy="52257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8284795" y="9186863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5861235" y="8916052"/>
            <a:ext cx="522572" cy="52257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611717" y="8935102"/>
            <a:ext cx="522572" cy="52257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362199" y="8935102"/>
            <a:ext cx="522572" cy="522572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3554091" y="5704209"/>
            <a:ext cx="4582791" cy="458279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7261347" y="0"/>
            <a:ext cx="4582791" cy="458279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 rot="-5400000">
            <a:off x="-1196826" y="7464229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 rot="-5400000">
            <a:off x="17570884" y="1760020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0" name="Group 30"/>
          <p:cNvGrpSpPr/>
          <p:nvPr/>
        </p:nvGrpSpPr>
        <p:grpSpPr>
          <a:xfrm>
            <a:off x="2382160" y="5794316"/>
            <a:ext cx="13417274" cy="2460673"/>
            <a:chOff x="0" y="0"/>
            <a:chExt cx="3752343" cy="68818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3752343" cy="688183"/>
            </a:xfrm>
            <a:custGeom>
              <a:avLst/>
              <a:gdLst/>
              <a:ahLst/>
              <a:cxnLst/>
              <a:rect l="l" t="t" r="r" b="b"/>
              <a:pathLst>
                <a:path w="3752343" h="688183">
                  <a:moveTo>
                    <a:pt x="3752343" y="11540"/>
                  </a:moveTo>
                  <a:lnTo>
                    <a:pt x="3752343" y="676643"/>
                  </a:lnTo>
                  <a:cubicBezTo>
                    <a:pt x="3752343" y="679703"/>
                    <a:pt x="3751127" y="682639"/>
                    <a:pt x="3748963" y="684803"/>
                  </a:cubicBezTo>
                  <a:cubicBezTo>
                    <a:pt x="3746798" y="686967"/>
                    <a:pt x="3743863" y="688183"/>
                    <a:pt x="3740802" y="688183"/>
                  </a:cubicBezTo>
                  <a:lnTo>
                    <a:pt x="11540" y="688183"/>
                  </a:lnTo>
                  <a:cubicBezTo>
                    <a:pt x="5167" y="688183"/>
                    <a:pt x="0" y="683016"/>
                    <a:pt x="0" y="676643"/>
                  </a:cubicBezTo>
                  <a:lnTo>
                    <a:pt x="0" y="11540"/>
                  </a:lnTo>
                  <a:cubicBezTo>
                    <a:pt x="0" y="5167"/>
                    <a:pt x="5167" y="0"/>
                    <a:pt x="11540" y="0"/>
                  </a:cubicBezTo>
                  <a:lnTo>
                    <a:pt x="3740802" y="0"/>
                  </a:lnTo>
                  <a:cubicBezTo>
                    <a:pt x="3747176" y="0"/>
                    <a:pt x="3752343" y="5167"/>
                    <a:pt x="3752343" y="1154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3752343" cy="726283"/>
            </a:xfrm>
            <a:prstGeom prst="rect">
              <a:avLst/>
            </a:prstGeom>
          </p:spPr>
          <p:txBody>
            <a:bodyPr lIns="47841" tIns="47841" rIns="47841" bIns="47841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7416154" y="9363983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98989"/>
                </a:solidFill>
                <a:latin typeface="Open Sauce"/>
                <a:ea typeface="Open Sauce"/>
                <a:cs typeface="Open Sauce"/>
                <a:sym typeface="Open Sauce"/>
              </a:rPr>
              <a:t>7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573679" y="1203963"/>
            <a:ext cx="5140641" cy="1355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48"/>
              </a:lnSpc>
            </a:pPr>
            <a:r>
              <a:rPr lang="en-US" sz="7891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Education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814754" y="2698962"/>
            <a:ext cx="6984680" cy="3443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240" lvl="1" indent="-259120" algn="l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effective education increases buy-in, participation, and overall satisfaction </a:t>
            </a:r>
          </a:p>
          <a:p>
            <a:pPr marL="518240" lvl="1" indent="-259120" algn="l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requires navigating imbalances in knowledge &amp; power to effectively--&amp; sometimes strategically or persuasively--share information &amp; concepts</a:t>
            </a:r>
          </a:p>
          <a:p>
            <a:pPr marL="518240" lvl="1" indent="-259120" algn="l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plain language is hard to notice when you’re in a bubble</a:t>
            </a:r>
          </a:p>
          <a:p>
            <a:pPr algn="l">
              <a:lnSpc>
                <a:spcPts val="4050"/>
              </a:lnSpc>
            </a:pPr>
            <a:endParaRPr lang="en-US" sz="2400">
              <a:solidFill>
                <a:srgbClr val="000000"/>
              </a:solidFill>
              <a:latin typeface="Syne"/>
              <a:ea typeface="Syne"/>
              <a:cs typeface="Syne"/>
              <a:sym typeface="Syne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2382160" y="5837809"/>
            <a:ext cx="13417274" cy="236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Share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, but don’t mandate, scripts and sample language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Periodically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observe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client interactions to identify what works &amp; what does not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Make space to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discuss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those observations individually or in small groups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Practice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explaining complicated concepts to people outside your own bubble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Encourage formal and informal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learning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opportunities </a:t>
            </a:r>
          </a:p>
        </p:txBody>
      </p:sp>
      <p:sp>
        <p:nvSpPr>
          <p:cNvPr id="37" name="Freeform 37"/>
          <p:cNvSpPr/>
          <p:nvPr/>
        </p:nvSpPr>
        <p:spPr>
          <a:xfrm>
            <a:off x="2475781" y="2957556"/>
            <a:ext cx="6096709" cy="2438684"/>
          </a:xfrm>
          <a:custGeom>
            <a:avLst/>
            <a:gdLst/>
            <a:ahLst/>
            <a:cxnLst/>
            <a:rect l="l" t="t" r="r" b="b"/>
            <a:pathLst>
              <a:path w="6096709" h="2438684">
                <a:moveTo>
                  <a:pt x="0" y="0"/>
                </a:moveTo>
                <a:lnTo>
                  <a:pt x="6096709" y="0"/>
                </a:lnTo>
                <a:lnTo>
                  <a:pt x="6096709" y="2438684"/>
                </a:lnTo>
                <a:lnTo>
                  <a:pt x="0" y="2438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TextBox 38"/>
          <p:cNvSpPr txBox="1"/>
          <p:nvPr/>
        </p:nvSpPr>
        <p:spPr>
          <a:xfrm>
            <a:off x="2550128" y="3186148"/>
            <a:ext cx="5948015" cy="18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how to share information with clients, customers &amp; other external parties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09650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358924" y="748364"/>
            <a:ext cx="522572" cy="522572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109406" y="767414"/>
            <a:ext cx="522572" cy="52257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859889" y="767414"/>
            <a:ext cx="522572" cy="52257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8284795" y="9186863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5861235" y="8916052"/>
            <a:ext cx="522572" cy="52257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611717" y="8935102"/>
            <a:ext cx="522572" cy="52257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362199" y="8935102"/>
            <a:ext cx="522572" cy="522572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3554091" y="5704209"/>
            <a:ext cx="4582791" cy="458279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7261347" y="0"/>
            <a:ext cx="4582791" cy="458279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 rot="-5400000">
            <a:off x="-1196826" y="7464229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 rot="-5400000">
            <a:off x="17570884" y="1760020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0" name="Group 30"/>
          <p:cNvGrpSpPr/>
          <p:nvPr/>
        </p:nvGrpSpPr>
        <p:grpSpPr>
          <a:xfrm>
            <a:off x="2382160" y="5794316"/>
            <a:ext cx="13417274" cy="2460673"/>
            <a:chOff x="0" y="0"/>
            <a:chExt cx="3752343" cy="68818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3752343" cy="688183"/>
            </a:xfrm>
            <a:custGeom>
              <a:avLst/>
              <a:gdLst/>
              <a:ahLst/>
              <a:cxnLst/>
              <a:rect l="l" t="t" r="r" b="b"/>
              <a:pathLst>
                <a:path w="3752343" h="688183">
                  <a:moveTo>
                    <a:pt x="3752343" y="11540"/>
                  </a:moveTo>
                  <a:lnTo>
                    <a:pt x="3752343" y="676643"/>
                  </a:lnTo>
                  <a:cubicBezTo>
                    <a:pt x="3752343" y="679703"/>
                    <a:pt x="3751127" y="682639"/>
                    <a:pt x="3748963" y="684803"/>
                  </a:cubicBezTo>
                  <a:cubicBezTo>
                    <a:pt x="3746798" y="686967"/>
                    <a:pt x="3743863" y="688183"/>
                    <a:pt x="3740802" y="688183"/>
                  </a:cubicBezTo>
                  <a:lnTo>
                    <a:pt x="11540" y="688183"/>
                  </a:lnTo>
                  <a:cubicBezTo>
                    <a:pt x="5167" y="688183"/>
                    <a:pt x="0" y="683016"/>
                    <a:pt x="0" y="676643"/>
                  </a:cubicBezTo>
                  <a:lnTo>
                    <a:pt x="0" y="11540"/>
                  </a:lnTo>
                  <a:cubicBezTo>
                    <a:pt x="0" y="5167"/>
                    <a:pt x="5167" y="0"/>
                    <a:pt x="11540" y="0"/>
                  </a:cubicBezTo>
                  <a:lnTo>
                    <a:pt x="3740802" y="0"/>
                  </a:lnTo>
                  <a:cubicBezTo>
                    <a:pt x="3747176" y="0"/>
                    <a:pt x="3752343" y="5167"/>
                    <a:pt x="3752343" y="1154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3752343" cy="726283"/>
            </a:xfrm>
            <a:prstGeom prst="rect">
              <a:avLst/>
            </a:prstGeom>
          </p:spPr>
          <p:txBody>
            <a:bodyPr lIns="47841" tIns="47841" rIns="47841" bIns="47841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7416154" y="9363983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98989"/>
                </a:solidFill>
                <a:latin typeface="Open Sauce"/>
                <a:ea typeface="Open Sauce"/>
                <a:cs typeface="Open Sauce"/>
                <a:sym typeface="Open Sauce"/>
              </a:rPr>
              <a:t>8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255583" y="1259566"/>
            <a:ext cx="11118343" cy="1355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48"/>
              </a:lnSpc>
            </a:pPr>
            <a:r>
              <a:rPr lang="en-US" sz="7891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Compartmentalization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814754" y="2700807"/>
            <a:ext cx="6984680" cy="3443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240" lvl="1" indent="-259120" algn="l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a thoughtful duality creates a healthy work life balance, prevents burnout, &amp; encourages team member autonomy </a:t>
            </a:r>
          </a:p>
          <a:p>
            <a:pPr marL="518240" lvl="1" indent="-259120" algn="l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genuine &amp; comfortable client connections still flourish with provider boundaries</a:t>
            </a:r>
          </a:p>
          <a:p>
            <a:pPr marL="518240" lvl="1" indent="-259120" algn="l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a more system-adverse perspective can generate longer-term buy-in</a:t>
            </a:r>
          </a:p>
          <a:p>
            <a:pPr algn="l">
              <a:lnSpc>
                <a:spcPts val="4050"/>
              </a:lnSpc>
            </a:pPr>
            <a:endParaRPr lang="en-US" sz="2400">
              <a:solidFill>
                <a:srgbClr val="000000"/>
              </a:solidFill>
              <a:latin typeface="Syne"/>
              <a:ea typeface="Syne"/>
              <a:cs typeface="Syne"/>
              <a:sym typeface="Syne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2382160" y="5837809"/>
            <a:ext cx="13417274" cy="236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Demonstrate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your own armor 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Communicate openly about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how &amp; why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this aligns with the organization’s goals 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Coach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team members as they navigate what works &amp; what doesn’t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Periodically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observe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to ensure client support remains a priority 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Provide the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safe space 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within the team environment to emote when needed</a:t>
            </a:r>
          </a:p>
        </p:txBody>
      </p:sp>
      <p:sp>
        <p:nvSpPr>
          <p:cNvPr id="37" name="Freeform 37"/>
          <p:cNvSpPr/>
          <p:nvPr/>
        </p:nvSpPr>
        <p:spPr>
          <a:xfrm>
            <a:off x="2562827" y="2845229"/>
            <a:ext cx="6096709" cy="2438684"/>
          </a:xfrm>
          <a:custGeom>
            <a:avLst/>
            <a:gdLst/>
            <a:ahLst/>
            <a:cxnLst/>
            <a:rect l="l" t="t" r="r" b="b"/>
            <a:pathLst>
              <a:path w="6096709" h="2438684">
                <a:moveTo>
                  <a:pt x="0" y="0"/>
                </a:moveTo>
                <a:lnTo>
                  <a:pt x="6096709" y="0"/>
                </a:lnTo>
                <a:lnTo>
                  <a:pt x="6096709" y="2438684"/>
                </a:lnTo>
                <a:lnTo>
                  <a:pt x="0" y="2438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TextBox 38"/>
          <p:cNvSpPr txBox="1"/>
          <p:nvPr/>
        </p:nvSpPr>
        <p:spPr>
          <a:xfrm>
            <a:off x="2923465" y="3289237"/>
            <a:ext cx="5375434" cy="1464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how to both do the job </a:t>
            </a:r>
          </a:p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&amp; care for yourself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09650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358924" y="748364"/>
            <a:ext cx="522572" cy="522572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109406" y="767414"/>
            <a:ext cx="522572" cy="52257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859889" y="767414"/>
            <a:ext cx="522572" cy="52257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8284795" y="9186863"/>
            <a:ext cx="8974393" cy="19050"/>
          </a:xfrm>
          <a:prstGeom prst="line">
            <a:avLst/>
          </a:prstGeom>
          <a:ln w="104775" cap="flat">
            <a:solidFill>
              <a:srgbClr val="2D21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5861235" y="8916052"/>
            <a:ext cx="522572" cy="52257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611717" y="8935102"/>
            <a:ext cx="522572" cy="52257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362199" y="8935102"/>
            <a:ext cx="522572" cy="522572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B2C6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3554091" y="5704209"/>
            <a:ext cx="4582791" cy="458279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7261347" y="0"/>
            <a:ext cx="4582791" cy="458279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D21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 rot="-5400000">
            <a:off x="-1196826" y="7464229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 rot="-5400000">
            <a:off x="17570884" y="1760020"/>
            <a:ext cx="1941905" cy="1062751"/>
          </a:xfrm>
          <a:custGeom>
            <a:avLst/>
            <a:gdLst/>
            <a:ahLst/>
            <a:cxnLst/>
            <a:rect l="l" t="t" r="r" b="b"/>
            <a:pathLst>
              <a:path w="1941905" h="1062751">
                <a:moveTo>
                  <a:pt x="0" y="0"/>
                </a:moveTo>
                <a:lnTo>
                  <a:pt x="1941904" y="0"/>
                </a:lnTo>
                <a:lnTo>
                  <a:pt x="1941904" y="1062751"/>
                </a:lnTo>
                <a:lnTo>
                  <a:pt x="0" y="1062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0" name="Group 30"/>
          <p:cNvGrpSpPr/>
          <p:nvPr/>
        </p:nvGrpSpPr>
        <p:grpSpPr>
          <a:xfrm>
            <a:off x="2382160" y="5794316"/>
            <a:ext cx="13417274" cy="2460673"/>
            <a:chOff x="0" y="0"/>
            <a:chExt cx="3752343" cy="68818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3752343" cy="688183"/>
            </a:xfrm>
            <a:custGeom>
              <a:avLst/>
              <a:gdLst/>
              <a:ahLst/>
              <a:cxnLst/>
              <a:rect l="l" t="t" r="r" b="b"/>
              <a:pathLst>
                <a:path w="3752343" h="688183">
                  <a:moveTo>
                    <a:pt x="3752343" y="11540"/>
                  </a:moveTo>
                  <a:lnTo>
                    <a:pt x="3752343" y="676643"/>
                  </a:lnTo>
                  <a:cubicBezTo>
                    <a:pt x="3752343" y="679703"/>
                    <a:pt x="3751127" y="682639"/>
                    <a:pt x="3748963" y="684803"/>
                  </a:cubicBezTo>
                  <a:cubicBezTo>
                    <a:pt x="3746798" y="686967"/>
                    <a:pt x="3743863" y="688183"/>
                    <a:pt x="3740802" y="688183"/>
                  </a:cubicBezTo>
                  <a:lnTo>
                    <a:pt x="11540" y="688183"/>
                  </a:lnTo>
                  <a:cubicBezTo>
                    <a:pt x="5167" y="688183"/>
                    <a:pt x="0" y="683016"/>
                    <a:pt x="0" y="676643"/>
                  </a:cubicBezTo>
                  <a:lnTo>
                    <a:pt x="0" y="11540"/>
                  </a:lnTo>
                  <a:cubicBezTo>
                    <a:pt x="0" y="5167"/>
                    <a:pt x="5167" y="0"/>
                    <a:pt x="11540" y="0"/>
                  </a:cubicBezTo>
                  <a:lnTo>
                    <a:pt x="3740802" y="0"/>
                  </a:lnTo>
                  <a:cubicBezTo>
                    <a:pt x="3747176" y="0"/>
                    <a:pt x="3752343" y="5167"/>
                    <a:pt x="3752343" y="1154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3752343" cy="726283"/>
            </a:xfrm>
            <a:prstGeom prst="rect">
              <a:avLst/>
            </a:prstGeom>
          </p:spPr>
          <p:txBody>
            <a:bodyPr lIns="47841" tIns="47841" rIns="47841" bIns="47841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7416154" y="9363983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98989"/>
                </a:solidFill>
                <a:latin typeface="Open Sauce"/>
                <a:ea typeface="Open Sauce"/>
                <a:cs typeface="Open Sauce"/>
                <a:sym typeface="Open Sauce"/>
              </a:rPr>
              <a:t>9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562827" y="1259566"/>
            <a:ext cx="13427670" cy="1355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48"/>
              </a:lnSpc>
            </a:pPr>
            <a:r>
              <a:rPr lang="en-US" sz="7891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Expectation Management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814754" y="2698962"/>
            <a:ext cx="6984680" cy="3021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240" lvl="1" indent="-259120" algn="l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they say the best defense is a good offense</a:t>
            </a:r>
          </a:p>
          <a:p>
            <a:pPr marL="518240" lvl="1" indent="-259120" algn="l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clear but flexible expectations within a team facilitate better client interactions &amp; case outcomes</a:t>
            </a:r>
          </a:p>
          <a:p>
            <a:pPr marL="518240" lvl="1" indent="-259120" algn="l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pairs with and supports the work done around well defined roles and team-wide knowledge  </a:t>
            </a:r>
          </a:p>
          <a:p>
            <a:pPr algn="l">
              <a:lnSpc>
                <a:spcPts val="4050"/>
              </a:lnSpc>
            </a:pPr>
            <a:endParaRPr lang="en-US" sz="2400">
              <a:solidFill>
                <a:srgbClr val="000000"/>
              </a:solidFill>
              <a:latin typeface="Syne"/>
              <a:ea typeface="Syne"/>
              <a:cs typeface="Syne"/>
              <a:sym typeface="Syne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2382160" y="5837809"/>
            <a:ext cx="13417274" cy="236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Embrace the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joy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of the pivot 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Encourage individuals to develop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their own systems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within the larger framework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Model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how to deliver hard communications with empathy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Practice the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compliment sandwich</a:t>
            </a:r>
          </a:p>
          <a:p>
            <a:pPr marL="582935" lvl="1" indent="-291467" algn="l">
              <a:lnSpc>
                <a:spcPts val="3780"/>
              </a:lnSpc>
              <a:buAutoNum type="arabicPeriod"/>
            </a:pP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Reiterate </a:t>
            </a:r>
            <a:r>
              <a:rPr lang="en-US" sz="2700" b="1">
                <a:solidFill>
                  <a:srgbClr val="000000"/>
                </a:solidFill>
                <a:latin typeface="Syne Bold"/>
                <a:ea typeface="Syne Bold"/>
                <a:cs typeface="Syne Bold"/>
                <a:sym typeface="Syne Bold"/>
              </a:rPr>
              <a:t>support &amp; accountabily</a:t>
            </a:r>
            <a:r>
              <a:rPr lang="en-US" sz="27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 in regular one on ones</a:t>
            </a:r>
          </a:p>
        </p:txBody>
      </p:sp>
      <p:sp>
        <p:nvSpPr>
          <p:cNvPr id="37" name="Freeform 37"/>
          <p:cNvSpPr/>
          <p:nvPr/>
        </p:nvSpPr>
        <p:spPr>
          <a:xfrm>
            <a:off x="2562827" y="2985357"/>
            <a:ext cx="6096709" cy="2438684"/>
          </a:xfrm>
          <a:custGeom>
            <a:avLst/>
            <a:gdLst/>
            <a:ahLst/>
            <a:cxnLst/>
            <a:rect l="l" t="t" r="r" b="b"/>
            <a:pathLst>
              <a:path w="6096709" h="2438684">
                <a:moveTo>
                  <a:pt x="0" y="0"/>
                </a:moveTo>
                <a:lnTo>
                  <a:pt x="6096709" y="0"/>
                </a:lnTo>
                <a:lnTo>
                  <a:pt x="6096709" y="2438684"/>
                </a:lnTo>
                <a:lnTo>
                  <a:pt x="0" y="2438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TextBox 38"/>
          <p:cNvSpPr txBox="1"/>
          <p:nvPr/>
        </p:nvSpPr>
        <p:spPr>
          <a:xfrm>
            <a:off x="3377648" y="3429364"/>
            <a:ext cx="4467066" cy="146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handling internal &amp; </a:t>
            </a:r>
          </a:p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Syne"/>
                <a:ea typeface="Syne"/>
                <a:cs typeface="Syne"/>
                <a:sym typeface="Syne"/>
              </a:rPr>
              <a:t>external pressures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713</Words>
  <Application>Microsoft Macintosh PowerPoint</Application>
  <PresentationFormat>Custom</PresentationFormat>
  <Paragraphs>107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Seoul Namsan Condensed Light</vt:lpstr>
      <vt:lpstr>Open Sauce</vt:lpstr>
      <vt:lpstr>Syne</vt:lpstr>
      <vt:lpstr>Open Sans</vt:lpstr>
      <vt:lpstr>Arial</vt:lpstr>
      <vt:lpstr>Syne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Behind Both Bars</dc:title>
  <cp:lastModifiedBy>Anne Boatner</cp:lastModifiedBy>
  <cp:revision>2</cp:revision>
  <dcterms:created xsi:type="dcterms:W3CDTF">2006-08-16T00:00:00Z</dcterms:created>
  <dcterms:modified xsi:type="dcterms:W3CDTF">2026-08-17T15:28:41Z</dcterms:modified>
  <dc:identifier>DAHRi4cYvUE</dc:identifier>
</cp:coreProperties>
</file>