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describes the legacy/pre-July 2026 framework that most current clients are still in. Set up: 'We'll come back to how OBBB changes both sides of this in Part 3.'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NCLC, 'Major July Changes to Federal Student Loan Repayment' (Abby Shafroth, July 1, 2026); Missouri v. Trump, No. 4:24-cv-00520 (E.D. Mo. Mar. 10, 2026).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Student Loan Borrower Assistance (NCLC), 'Cancellation &amp; Forgiveness Options.' Note PSLF and borrower-defense standards were tightened by OBBB/RISE — discussed further in Part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client-counseling point: consolidating to fix a servicer problem can permanently strip a legacy borrower of IBR/Standard/Graduated/Extended access. Source: NCLC, 'Major July Changes to Federal Student Loan Repayment.'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NCLC/SLBA, 'What do the student loan changes on July 1, 2026 mean for me?' RAP waives unpaid monthly interest and adds up to $50/mo principal reduction if the payment doesn't cover $50 of principal.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NCLC Digital Library, 'Major July Changes to Federal Student Loan Repayment.' Married borrowers filing jointly are assessed on combined AGI — a real marriage penalty, only partly offset if both spouses have federal loans.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NCLC/SLBA articles. SAVE borrowers get a 90-day window after individual notice to pick a new plan or be defaulted into one (likely Standard) — a major risk of payment shock.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University of Iowa College of Law financial aid guidance; NCLC/SLBA July 1 changes article. Litigation challenging the new caps is pending.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NCLC/SLBA, 'What do the student loan changes on July 1, 2026 mean for me?' Parent PLUS borrowers can never directly enroll in IDR — access has always run through ICR consolidation, and OBBB closes that door for anyone who hasn't already used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NASFAA, 'Federal Court Vacates PSLF Final Rule on Employer Eligibility, Hours Before July 1 Effective Date' (Judge Myong J. Joun, D. Mass, June 30, 2026). Also flagged: RAP payments DO count toward PSLF; Tiered Standard payments do NOT.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 Protect Borrowers memo, 'How the OBBB Will Raise Taxes for Thousands of Student Loan Borrowers' (Nov. 2025); NCLC 'Major July Changes' article; MOHELA autopay announcement.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Litigation is fast-moving — check NCLC's Digital Library and NASFAA's Today's News before relying on this slide as final. Sweet v. McMahon isn't in the outline but rounds out the litigation picture usefully.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 Forbes/Adam Minsky reporting on court filings in AFT v. ED (Apr.–May 2026); tateesq.com PSLF Buyback Timeline (backlog ~88,000, status conference Aug. 5, 2026). Note: PSLF Buyback exists in regulation, not statute — it could be narrowed administratively without new legislation.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Protect Borrowers, 'Falling Off the Student Loan Default Cliff' (Nov. 2025, updated June 2026). ED owns/backs ~92% ($1.6T) of the ~$1.8T total. Student loans are the second-largest consumer credit market after mortgages.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Protect Borrowers, 'Falling Off the Student Loan Default Cliff.' Mortgage delinquency comparison from FRED (DRSFRMACBS) and NY Fed Liberty Street Economics.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Protect Borrowers, Part 1 &amp; 2 of the default cliff series. CRLC 'ABCs of Student Loans': true/false on Social Security offsets and no statute of limitations. No court proceeding is required for any of these administrative tools.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Because bankruptcy is rarely a realistic option, the relief tools in Part 2 (IDR, PSLF, TPD, borrower defense) carry outsized importance for low-income clients.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NCLC/SLBA, 'Federal Loans vs. Private Loans.' Keep this brief per outline — emphasis is that private loan litigation = ordinary debt buyer defense.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Shape 1"/>
          <p:cNvSpPr/>
          <p:nvPr/>
        </p:nvSpPr>
        <p:spPr>
          <a:xfrm>
            <a:off x="9326880" y="-1463040"/>
            <a:ext cx="5029200" cy="5029200"/>
          </a:xfrm>
          <a:prstGeom prst="ellipse">
            <a:avLst/>
          </a:prstGeom>
          <a:solidFill>
            <a:srgbClr val="131E37"/>
          </a:solidFill>
          <a:ln/>
        </p:spPr>
      </p:sp>
      <p:sp>
        <p:nvSpPr>
          <p:cNvPr id="4" name="Shape 2"/>
          <p:cNvSpPr/>
          <p:nvPr/>
        </p:nvSpPr>
        <p:spPr>
          <a:xfrm>
            <a:off x="-1645920" y="4846320"/>
            <a:ext cx="4114800" cy="4114800"/>
          </a:xfrm>
          <a:prstGeom prst="ellipse">
            <a:avLst/>
          </a:prstGeom>
          <a:solidFill>
            <a:srgbClr val="131E37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9144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 JUSTICE UNIVERSITY  ·  AUGUST 26–28, 2026  ·  MURFREESBORO, TN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Degrees of Debt</a:t>
            </a:r>
            <a:endParaRPr lang="en-US" sz="58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Navigating Student Loans After the OBBB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22960" y="4617720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D7DE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tools for legal services attorneys and support staff: discharges, collections defense, income-driven repayment, and the sweeping July 1, 2026 changes to federal student loan law.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59893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Name  |  Organization  |  Tennessee Alliance for Legal Services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AN INTRO TO STUDENT LOANS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Repayment 101: Standard vs. Income-Driven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440680" cy="4206240"/>
          </a:xfrm>
          <a:prstGeom prst="rect">
            <a:avLst>
              <a:gd name="adj" fmla="val 1304"/>
            </a:avLst>
          </a:prstGeom>
          <a:solidFill>
            <a:srgbClr val="F2F3F5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10312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08760" y="212140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 / Fixed Plans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2788920"/>
            <a:ext cx="48463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Equal (or graduated) monthly payments calculated to pay off the loan in full over a set term — traditionally 10 years.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3749040"/>
            <a:ext cx="48463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Payment is the same regardless of income</a:t>
            </a:r>
            <a:endParaRPr lang="en-US" sz="12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Fastest path to payoff if affordable</a:t>
            </a:r>
            <a:endParaRPr lang="en-US" sz="12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No forgiveness at the end — the loan is simply paid off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355080" y="1828800"/>
            <a:ext cx="5440680" cy="4206240"/>
          </a:xfrm>
          <a:prstGeom prst="rect">
            <a:avLst>
              <a:gd name="adj" fmla="val 1304"/>
            </a:avLst>
          </a:prstGeom>
          <a:solidFill>
            <a:srgbClr val="F2F3F5"/>
          </a:solidFill>
          <a:ln/>
        </p:spPr>
      </p:sp>
      <p:sp>
        <p:nvSpPr>
          <p:cNvPr id="11" name="Shape 9"/>
          <p:cNvSpPr/>
          <p:nvPr/>
        </p:nvSpPr>
        <p:spPr>
          <a:xfrm>
            <a:off x="6675120" y="21031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2" name="Text 10"/>
          <p:cNvSpPr/>
          <p:nvPr/>
        </p:nvSpPr>
        <p:spPr>
          <a:xfrm>
            <a:off x="667512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315200" y="212140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Income-Driven Repayment (IDR)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675120" y="2788920"/>
            <a:ext cx="48463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payment is set as a percentage of income rather than balance owed — the core protection Congress built into the Higher Education Act.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675120" y="3749040"/>
            <a:ext cx="48463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Payment can be very low (even $0) for low-income borrowers</a:t>
            </a:r>
            <a:endParaRPr lang="en-US" sz="12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Remaining balance forgiven after 20–25 years of qualifying payments</a:t>
            </a:r>
            <a:endParaRPr lang="en-US" sz="12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Required annual income recertification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AN INTRO TO STUDENT LOANS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IDR Landscape — Before July 1, 2026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2926080"/>
        </p:xfrm>
        <a:graphic>
          <a:graphicData uri="http://schemas.openxmlformats.org/drawingml/2006/table">
            <a:tbl>
              <a:tblPr/>
              <a:tblGrid>
                <a:gridCol w="3657600"/>
                <a:gridCol w="2651760"/>
                <a:gridCol w="475488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Feature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IBR (Income-Based Repayment)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Remains available; expanded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longer requires proof of “partial financial hardship” — open to all pre-July 2026 borrowers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PAYE (Pay As You Earn)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Sunsets July 2028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 of discretionary income; being phased out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ICR (Income-Contingent Repayment)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Sunsets July 2028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Historically the only IDR route for consolidated Parent PLUS loans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SAVE (Saving on a Valuable Education)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B23A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Already terminated (Mar. 2026)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Enrolled ~7-8 million borrowers; ended by Missouri v. Trump settlement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07492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of these plans matter for your caseload today: many current clients are mid-stream in IBR, PAYE, or ICR, and SAVE enrollees are actively being pushed into a new plan right now.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AN INTRO TO STUDENT LOANS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Forgiveness &amp; Discharge Toolkit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97480" cy="3246120"/>
          </a:xfrm>
          <a:prstGeom prst="rect">
            <a:avLst>
              <a:gd name="adj" fmla="val 2034"/>
            </a:avLst>
          </a:prstGeom>
          <a:solidFill>
            <a:srgbClr val="F2F3F5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05740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31520" y="26974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PSLF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324612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years (120 payments) of qualifying payments while employed full-time by a government or 501(c)(3) nonprofit employer. Tax-free.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74720" y="1828800"/>
            <a:ext cx="2697480" cy="3246120"/>
          </a:xfrm>
          <a:prstGeom prst="rect">
            <a:avLst>
              <a:gd name="adj" fmla="val 2034"/>
            </a:avLst>
          </a:prstGeom>
          <a:solidFill>
            <a:srgbClr val="F2F3F5"/>
          </a:solidFill>
          <a:ln/>
        </p:spPr>
      </p:sp>
      <p:sp>
        <p:nvSpPr>
          <p:cNvPr id="10" name="Shape 8"/>
          <p:cNvSpPr/>
          <p:nvPr/>
        </p:nvSpPr>
        <p:spPr>
          <a:xfrm>
            <a:off x="3703320" y="205740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370332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657600" y="26974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IDR Forgiveness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57600" y="324612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balance forgiven after 20–25 years of qualifying IDR payments. Taxable in most years (see Part 3).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0" y="1828800"/>
            <a:ext cx="2697480" cy="3246120"/>
          </a:xfrm>
          <a:prstGeom prst="rect">
            <a:avLst>
              <a:gd name="adj" fmla="val 2034"/>
            </a:avLst>
          </a:prstGeom>
          <a:solidFill>
            <a:srgbClr val="F2F3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629400" y="2057400"/>
            <a:ext cx="502920" cy="50292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6" name="Text 14"/>
          <p:cNvSpPr/>
          <p:nvPr/>
        </p:nvSpPr>
        <p:spPr>
          <a:xfrm>
            <a:off x="662940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583680" y="26974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TPD Discharge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83680" y="324612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&amp; Permanent Disability discharge for borrowers who cannot work due to a qualifying disability.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326880" y="1828800"/>
            <a:ext cx="2697480" cy="3246120"/>
          </a:xfrm>
          <a:prstGeom prst="rect">
            <a:avLst>
              <a:gd name="adj" fmla="val 2034"/>
            </a:avLst>
          </a:prstGeom>
          <a:solidFill>
            <a:srgbClr val="F2F3F5"/>
          </a:solidFill>
          <a:ln/>
        </p:spPr>
      </p:sp>
      <p:sp>
        <p:nvSpPr>
          <p:cNvPr id="20" name="Shape 18"/>
          <p:cNvSpPr/>
          <p:nvPr/>
        </p:nvSpPr>
        <p:spPr>
          <a:xfrm>
            <a:off x="9555480" y="2057400"/>
            <a:ext cx="502920" cy="502920"/>
          </a:xfrm>
          <a:prstGeom prst="ellipse">
            <a:avLst/>
          </a:prstGeom>
          <a:solidFill>
            <a:srgbClr val="3E7C59"/>
          </a:solidFill>
          <a:ln/>
        </p:spPr>
      </p:sp>
      <p:sp>
        <p:nvSpPr>
          <p:cNvPr id="21" name="Text 19"/>
          <p:cNvSpPr/>
          <p:nvPr/>
        </p:nvSpPr>
        <p:spPr>
          <a:xfrm>
            <a:off x="955548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9509760" y="26974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Borrower Defense / Closed School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3246120"/>
            <a:ext cx="23317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Discharge for borrowers defrauded or misled by their school, or whose school closed before they could finish.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48640" y="52578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Bankruptcy discharge (Part 1) remains a narrow, rarely-used fifth option — the “undue hardship” standard keeps most borrowers from even attempting it.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777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828800" y="868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10332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OBBB Changes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20–25 minutes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461772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repayment plans: Tiered Standard &amp; RAP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loan limits, especially for graduate borrowers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PLUS loan changes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PSLF and the RISE regulations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significant changes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 Picture: Two Repayment Tracks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Beginning July 1, 2026, the “RISE” regulations implementing OBBB split every Direct Loan borrower into one of two tracks — and which track a client is on depends entirely on whether they take out or consolidate a loan on or after July 1, 2026.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5440680" cy="3749040"/>
          </a:xfrm>
          <a:prstGeom prst="rect">
            <a:avLst>
              <a:gd name="adj" fmla="val 1463"/>
            </a:avLst>
          </a:prstGeom>
          <a:solidFill>
            <a:srgbClr val="F2F3F5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74320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743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17320" y="274320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Legacy Borrowers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822960" y="3337560"/>
            <a:ext cx="4892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loans taken out before July 1, 2026 — no new loans or consolidations after that date.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822960" y="4023360"/>
            <a:ext cx="48920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Keep most existing plans: Standard, Graduated, Extended, IBR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Can newly opt into RAP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PAYE and ICR remain available only until July 1, 2028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SAVE is already gone (ended March 2026)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355080" y="2514600"/>
            <a:ext cx="5440680" cy="3749040"/>
          </a:xfrm>
          <a:prstGeom prst="rect">
            <a:avLst>
              <a:gd name="adj" fmla="val 1463"/>
            </a:avLst>
          </a:prstGeom>
          <a:solidFill>
            <a:srgbClr val="F2F3F5"/>
          </a:solidFill>
          <a:ln/>
        </p:spPr>
      </p:sp>
      <p:sp>
        <p:nvSpPr>
          <p:cNvPr id="12" name="Shape 10"/>
          <p:cNvSpPr/>
          <p:nvPr/>
        </p:nvSpPr>
        <p:spPr>
          <a:xfrm>
            <a:off x="6629400" y="274320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3" name="Text 11"/>
          <p:cNvSpPr/>
          <p:nvPr/>
        </p:nvSpPr>
        <p:spPr>
          <a:xfrm>
            <a:off x="6629400" y="2743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223760" y="274320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Borrowers (Any Loan After 7/1/26)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629400" y="3337560"/>
            <a:ext cx="4892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taking out or consolidating even one new Direct Loan on or after July 1, 2026 — for ALL of their loans, old and new.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629400" y="4023360"/>
            <a:ext cx="48920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Only two options: Tiered Standard Plan or RAP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No Standard/Graduated/Extended/IBR access at all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Default placement: Tiered Standard Plan if no plan is chosen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150" dirty="0">
                <a:solidFill>
                  <a:srgbClr val="1B2A4A"/>
                </a:solidFill>
              </a:rPr>
              <a:t>This includes borrowers who consolidate to fix a servicing problem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Two New Plans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440680" cy="4160520"/>
          </a:xfrm>
          <a:prstGeom prst="rect">
            <a:avLst>
              <a:gd name="adj" fmla="val 1319"/>
            </a:avLst>
          </a:prstGeom>
          <a:solidFill>
            <a:srgbClr val="F2F3F5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05740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463040" y="2075688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Tiered Standard Plan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2697480"/>
            <a:ext cx="4892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fixed-payment plan — but the term now scales with balance instead of a flat 10 years.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22960" y="3429000"/>
            <a:ext cx="48920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&lt; $25,000 → 10 years</a:t>
            </a:r>
            <a:endParaRPr lang="en-US" sz="120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$25,000–$49,999 → 15 years</a:t>
            </a:r>
            <a:endParaRPr lang="en-US" sz="120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$50,000–$99,999 → 20 years</a:t>
            </a:r>
            <a:endParaRPr lang="en-US" sz="120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$100,000+ → 25 years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22960" y="5166360"/>
            <a:ext cx="4892040" cy="594360"/>
          </a:xfrm>
          <a:prstGeom prst="rect">
            <a:avLst>
              <a:gd name="adj" fmla="val 9231"/>
            </a:avLst>
          </a:prstGeom>
          <a:solidFill>
            <a:srgbClr val="FFFFFF"/>
          </a:solidFill>
          <a:ln w="15875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5166360"/>
            <a:ext cx="4892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count toward PSLF.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355080" y="1828800"/>
            <a:ext cx="5440680" cy="4160520"/>
          </a:xfrm>
          <a:prstGeom prst="rect">
            <a:avLst>
              <a:gd name="adj" fmla="val 1319"/>
            </a:avLst>
          </a:prstGeom>
          <a:solidFill>
            <a:srgbClr val="F2F3F5"/>
          </a:solidFill>
          <a:ln/>
        </p:spPr>
      </p:sp>
      <p:sp>
        <p:nvSpPr>
          <p:cNvPr id="13" name="Shape 11"/>
          <p:cNvSpPr/>
          <p:nvPr/>
        </p:nvSpPr>
        <p:spPr>
          <a:xfrm>
            <a:off x="6629400" y="205740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6629400" y="2057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7269480" y="2075688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Repayment Assistance Plan (RAP)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29400" y="2697480"/>
            <a:ext cx="4892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IDR plan — available to both legacy and new borrowers for their own education loans.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629400" y="3429000"/>
            <a:ext cx="48920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1%–10% of AGI, minus $50/dependent, $10 minimum</a:t>
            </a:r>
            <a:endParaRPr lang="en-US" sz="120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Unpaid monthly interest is waived — balance can't grow</a:t>
            </a:r>
            <a:endParaRPr lang="en-US" sz="1200" dirty="0"/>
          </a:p>
          <a:p>
            <a:pPr marL="203200" indent="-203200">
              <a:spcAft>
                <a:spcPts val="800"/>
              </a:spcAft>
              <a:buSzPct val="100000"/>
              <a:buChar char="▪"/>
            </a:pPr>
            <a:r>
              <a:rPr lang="en-US" sz="1200" dirty="0">
                <a:solidFill>
                  <a:srgbClr val="1B2A4A"/>
                </a:solidFill>
              </a:rPr>
              <a:t>Forgiveness after 30 years (vs. 20–25 in older plans)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629400" y="5166360"/>
            <a:ext cx="4892040" cy="594360"/>
          </a:xfrm>
          <a:prstGeom prst="rect">
            <a:avLst>
              <a:gd name="adj" fmla="val 9231"/>
            </a:avLst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29400" y="5166360"/>
            <a:ext cx="4892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8A6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count toward PSLF.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RAP Payments by Income</a:t>
            </a:r>
            <a:endParaRPr lang="en-US" sz="30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737360" y="1737360"/>
          <a:ext cx="8686800" cy="4160520"/>
        </p:xfrm>
        <a:graphic>
          <a:graphicData uri="http://schemas.openxmlformats.org/drawingml/2006/table">
            <a:tbl>
              <a:tblPr/>
              <a:tblGrid>
                <a:gridCol w="3291840"/>
                <a:gridCol w="2468880"/>
                <a:gridCol w="2926080"/>
              </a:tblGrid>
              <a:tr h="34671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AGI Range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% of Income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Approx. Monthly Bill*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Less than $10,000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$10 (minimum)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$10,000–$20,000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$10–$16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$20,000–$30,000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$33–$50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$30,000–$40,000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$75–$100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$40,000–$50,000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$133–$166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$50,000–$60,000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$208–$250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$60,000–$70,000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$300–$350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$70,000–$80,000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$408–$466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$80,000–$90,000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$533–$600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$90,000–$100,000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$675–$750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Greater than $100,000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$833+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8932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*Before subtracting $50/month per dependent. Minimum payment is $10/month regardless of dependents.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Legacy Borrowers: A Shrinking Runway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234440" y="3200400"/>
            <a:ext cx="9692640" cy="0"/>
          </a:xfrm>
          <a:prstGeom prst="line">
            <a:avLst/>
          </a:prstGeom>
          <a:noFill/>
          <a:ln w="31750">
            <a:solidFill>
              <a:srgbClr val="D9DC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" y="3063240"/>
            <a:ext cx="274320" cy="274320"/>
          </a:xfrm>
          <a:prstGeom prst="ellipse">
            <a:avLst/>
          </a:prstGeom>
          <a:solidFill>
            <a:srgbClr val="B23A4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5146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 2026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365760" y="34747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SAVE Plan Ends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74320" y="4069080"/>
            <a:ext cx="19202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Missouri v. Trump settlement vacates SAVE; ~7-8 million enrollees begin forced transition.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325112" y="3063240"/>
            <a:ext cx="274320" cy="274320"/>
          </a:xfrm>
          <a:prstGeom prst="ellipse">
            <a:avLst/>
          </a:prstGeom>
          <a:solidFill>
            <a:srgbClr val="C9A22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85032" y="25146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1, 2026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593592" y="34747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RAP Launches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02152" y="4069080"/>
            <a:ext cx="19202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IDR option opens to both legacy and new borrowers.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552944" y="3063240"/>
            <a:ext cx="274320" cy="274320"/>
          </a:xfrm>
          <a:prstGeom prst="ellipse">
            <a:avLst/>
          </a:prstGeom>
          <a:solidFill>
            <a:srgbClr val="1B2A4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12864" y="25146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1, 2026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821424" y="34747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Two-Track Split Begins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729984" y="4069080"/>
            <a:ext cx="19202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new loan or consolidation locks a borrower into RAP / Tiered Standard only.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10780776" y="3063240"/>
            <a:ext cx="274320" cy="274320"/>
          </a:xfrm>
          <a:prstGeom prst="ellipse">
            <a:avLst/>
          </a:prstGeom>
          <a:solidFill>
            <a:srgbClr val="6B728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140696" y="25146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1, 2028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0049256" y="34747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PAYE &amp; ICR End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957816" y="4069080"/>
            <a:ext cx="19202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PAYE/ICR borrowers default into RAP (or IBR, for consolidated Parent PLUS loans) unless they switch first.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48640" y="57607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tip: advise legacy clients in SAVE forbearance now — do not let them default into a plan (often Standard) with unaffordable payments simply because they missed a 90-day notice window.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Borrowing Limits — Especially for Graduate Students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914400"/>
          </a:xfrm>
          <a:prstGeom prst="rect">
            <a:avLst>
              <a:gd name="adj" fmla="val 6000"/>
            </a:avLst>
          </a:prstGeom>
          <a:solidFill>
            <a:srgbClr val="FBF3E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965960"/>
            <a:ext cx="548640" cy="54864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659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08760" y="1783080"/>
            <a:ext cx="9921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 PLUS is eliminated for anyone starting a program on or after July 1, 2026 — the loan that previously covered up to the full cost of attendance.</a:t>
            </a:r>
            <a:endParaRPr lang="en-US" sz="135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880360"/>
          <a:ext cx="11064240" cy="1828800"/>
        </p:xfrm>
        <a:graphic>
          <a:graphicData uri="http://schemas.openxmlformats.org/drawingml/2006/table">
            <a:tbl>
              <a:tblPr/>
              <a:tblGrid>
                <a:gridCol w="5120640"/>
                <a:gridCol w="2971800"/>
                <a:gridCol w="297180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Borrower Type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Limit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Aggregate Limit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Graduate students (unsubsidized only)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$20,500 / yr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$100,000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Professional students (e.g., law, medicine)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$50,000 / yr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$200,000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Lifetime cap, all federal loans (excl. Parent PLUS)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$257,500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548640" y="4892040"/>
            <a:ext cx="11064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JD students: Direct Unsubsidized only, up to $50,000/year. Students already enrolled before 7/1/26 are generally grandfathered under old limits while they stay in the same program at the same school — but switching programs or schools triggers the new caps.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Parent PLUS: Losing the IDR Lifeline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960120"/>
          </a:xfrm>
          <a:prstGeom prst="rect">
            <a:avLst>
              <a:gd name="adj" fmla="val 4762"/>
            </a:avLst>
          </a:prstGeom>
          <a:solidFill>
            <a:srgbClr val="F2F3F5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103120"/>
            <a:ext cx="502920" cy="502920"/>
          </a:xfrm>
          <a:prstGeom prst="ellipse">
            <a:avLst/>
          </a:prstGeom>
          <a:solidFill>
            <a:srgbClr val="3E7C59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08760" y="1947672"/>
            <a:ext cx="4114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consolidated before 7/1/26, no new loans after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623560" y="1947672"/>
            <a:ext cx="5806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still access IDR (ICR → IBR) — but must enroll before July 1, 2028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971800"/>
            <a:ext cx="11064240" cy="960120"/>
          </a:xfrm>
          <a:prstGeom prst="rect">
            <a:avLst>
              <a:gd name="adj" fmla="val 4762"/>
            </a:avLst>
          </a:prstGeom>
          <a:solidFill>
            <a:srgbClr val="F2F3F5"/>
          </a:solidFill>
          <a:ln/>
        </p:spPr>
      </p:sp>
      <p:sp>
        <p:nvSpPr>
          <p:cNvPr id="10" name="Shape 8"/>
          <p:cNvSpPr/>
          <p:nvPr/>
        </p:nvSpPr>
        <p:spPr>
          <a:xfrm>
            <a:off x="777240" y="3200400"/>
            <a:ext cx="502920" cy="50292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200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508760" y="3044952"/>
            <a:ext cx="4114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consolidated before 7/1/26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623560" y="3044952"/>
            <a:ext cx="5806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IDR option at all; limited to Standard/Extended (or Tiered Standard if they take a new loan)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069080"/>
            <a:ext cx="11064240" cy="960120"/>
          </a:xfrm>
          <a:prstGeom prst="rect">
            <a:avLst>
              <a:gd name="adj" fmla="val 4762"/>
            </a:avLst>
          </a:prstGeom>
          <a:solidFill>
            <a:srgbClr val="F2F3F5"/>
          </a:solidFill>
          <a:ln/>
        </p:spPr>
      </p:sp>
      <p:sp>
        <p:nvSpPr>
          <p:cNvPr id="15" name="Shape 13"/>
          <p:cNvSpPr/>
          <p:nvPr/>
        </p:nvSpPr>
        <p:spPr>
          <a:xfrm>
            <a:off x="777240" y="4297680"/>
            <a:ext cx="502920" cy="50292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297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08760" y="4142232"/>
            <a:ext cx="4114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before 7/1/26 but takes a new loan after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23560" y="4142232"/>
            <a:ext cx="5806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Loses IDR eligibility entirely — forced into Tiered Standard Plan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5166360"/>
            <a:ext cx="11064240" cy="960120"/>
          </a:xfrm>
          <a:prstGeom prst="rect">
            <a:avLst>
              <a:gd name="adj" fmla="val 4762"/>
            </a:avLst>
          </a:prstGeom>
          <a:solidFill>
            <a:srgbClr val="F2F3F5"/>
          </a:solidFill>
          <a:ln/>
        </p:spPr>
      </p:sp>
      <p:sp>
        <p:nvSpPr>
          <p:cNvPr id="20" name="Shape 18"/>
          <p:cNvSpPr/>
          <p:nvPr/>
        </p:nvSpPr>
        <p:spPr>
          <a:xfrm>
            <a:off x="777240" y="539496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53949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508760" y="5239512"/>
            <a:ext cx="4114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Borrows a new Parent PLUS loan on/after 7/1/26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23560" y="5239512"/>
            <a:ext cx="5806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Tiered Standard Plan only; new annual/aggregate caps apply ($20,000/yr, $65,000/child)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172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rule: never consolidate Parent PLUS loans together with a client's own education loans — the whole consolidation loan gets stuck in Tiered Standard.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ROADMAP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Hour, Five Parts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66928" cy="56692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830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417320" y="1709928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Student Loans Matter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17320" y="2084832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default cliff, offsets, and the bankruptcy barrier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8503920" y="1801368"/>
            <a:ext cx="1417320" cy="457200"/>
          </a:xfrm>
          <a:prstGeom prst="rect">
            <a:avLst>
              <a:gd name="adj" fmla="val 16000"/>
            </a:avLst>
          </a:prstGeom>
          <a:solidFill>
            <a:srgbClr val="F2F3F5"/>
          </a:solidFill>
          <a:ln/>
        </p:spPr>
      </p:sp>
      <p:sp>
        <p:nvSpPr>
          <p:cNvPr id="9" name="Text 7"/>
          <p:cNvSpPr/>
          <p:nvPr/>
        </p:nvSpPr>
        <p:spPr>
          <a:xfrm>
            <a:off x="8503920" y="1801368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5–10 min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715768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7157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417320" y="2642616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Intro to Student Loans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417320" y="301752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vs. federal, repayment plans, forgiveness &amp; discharge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503920" y="2734056"/>
            <a:ext cx="1417320" cy="457200"/>
          </a:xfrm>
          <a:prstGeom prst="rect">
            <a:avLst>
              <a:gd name="adj" fmla="val 16000"/>
            </a:avLst>
          </a:prstGeom>
          <a:solidFill>
            <a:srgbClr val="F2F3F5"/>
          </a:solidFill>
          <a:ln/>
        </p:spPr>
      </p:sp>
      <p:sp>
        <p:nvSpPr>
          <p:cNvPr id="15" name="Text 13"/>
          <p:cNvSpPr/>
          <p:nvPr/>
        </p:nvSpPr>
        <p:spPr>
          <a:xfrm>
            <a:off x="8503920" y="2734056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648456"/>
            <a:ext cx="566928" cy="566928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64845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417320" y="3575304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OBBB Changes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417320" y="3950208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repayment plans, loan limits, Parent PLUS, PSLF &amp; RISE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503920" y="3666744"/>
            <a:ext cx="1417320" cy="457200"/>
          </a:xfrm>
          <a:prstGeom prst="rect">
            <a:avLst>
              <a:gd name="adj" fmla="val 16000"/>
            </a:avLst>
          </a:prstGeom>
          <a:solidFill>
            <a:srgbClr val="F2F3F5"/>
          </a:solidFill>
          <a:ln/>
        </p:spPr>
      </p:sp>
      <p:sp>
        <p:nvSpPr>
          <p:cNvPr id="21" name="Text 19"/>
          <p:cNvSpPr/>
          <p:nvPr/>
        </p:nvSpPr>
        <p:spPr>
          <a:xfrm>
            <a:off x="8503920" y="3666744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20–25 min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4581144"/>
            <a:ext cx="566928" cy="566928"/>
          </a:xfrm>
          <a:prstGeom prst="ellipse">
            <a:avLst/>
          </a:prstGeom>
          <a:solidFill>
            <a:srgbClr val="3E7C59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458114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17320" y="4507992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Litigation &amp; Fast-Moving Issues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417320" y="4882896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SAVE, AFT v. McMahon, NCN v. McMahon, PSLF Buyback backlog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503920" y="4599432"/>
            <a:ext cx="1417320" cy="457200"/>
          </a:xfrm>
          <a:prstGeom prst="rect">
            <a:avLst>
              <a:gd name="adj" fmla="val 16000"/>
            </a:avLst>
          </a:prstGeom>
          <a:solidFill>
            <a:srgbClr val="F2F3F5"/>
          </a:solidFill>
          <a:ln/>
        </p:spPr>
      </p:sp>
      <p:sp>
        <p:nvSpPr>
          <p:cNvPr id="27" name="Text 25"/>
          <p:cNvSpPr/>
          <p:nvPr/>
        </p:nvSpPr>
        <p:spPr>
          <a:xfrm>
            <a:off x="8503920" y="4599432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" y="5513832"/>
            <a:ext cx="566928" cy="566928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29" name="Text 27"/>
          <p:cNvSpPr/>
          <p:nvPr/>
        </p:nvSpPr>
        <p:spPr>
          <a:xfrm>
            <a:off x="640080" y="55138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417320" y="544068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Q&amp;A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417320" y="5815584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discussion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8503920" y="5532120"/>
            <a:ext cx="1417320" cy="457200"/>
          </a:xfrm>
          <a:prstGeom prst="rect">
            <a:avLst>
              <a:gd name="adj" fmla="val 16000"/>
            </a:avLst>
          </a:prstGeom>
          <a:solidFill>
            <a:srgbClr val="F2F3F5"/>
          </a:solidFill>
          <a:ln/>
        </p:spPr>
      </p:sp>
      <p:sp>
        <p:nvSpPr>
          <p:cNvPr id="33" name="Text 31"/>
          <p:cNvSpPr/>
          <p:nvPr/>
        </p:nvSpPr>
        <p:spPr>
          <a:xfrm>
            <a:off x="8503920" y="553212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PSLF and the RISE Regulations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051560"/>
          </a:xfrm>
          <a:prstGeom prst="rect">
            <a:avLst>
              <a:gd name="adj" fmla="val 5217"/>
            </a:avLst>
          </a:prstGeom>
          <a:solidFill>
            <a:srgbClr val="EAF3EC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993392"/>
            <a:ext cx="594360" cy="594360"/>
          </a:xfrm>
          <a:prstGeom prst="ellipse">
            <a:avLst/>
          </a:prstGeom>
          <a:solidFill>
            <a:srgbClr val="3E7C59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9339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554480" y="1783080"/>
            <a:ext cx="99212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PSLF itself is unaffected by OBBB. The 120-qualifying-payment structure and tax-free treatment remain intact.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3017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almost change: the “qualifying employer” rule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520440"/>
            <a:ext cx="1417320" cy="566928"/>
          </a:xfrm>
          <a:prstGeom prst="rect">
            <a:avLst>
              <a:gd name="adj" fmla="val 9677"/>
            </a:avLst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352044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Mar. 2025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148840" y="3502152"/>
            <a:ext cx="9464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order directs ED to exclude employers with a “substantial illegal purpose” (immigration, terrorism, discrimination-related activity) from PSLF.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206240"/>
            <a:ext cx="1417320" cy="566928"/>
          </a:xfrm>
          <a:prstGeom prst="rect">
            <a:avLst>
              <a:gd name="adj" fmla="val 9677"/>
            </a:avLst>
          </a:prstGeom>
          <a:solidFill>
            <a:srgbClr val="1B2A4A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20624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Oct. 30, 2025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148840" y="4187952"/>
            <a:ext cx="9464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 finalizes the rule, effective July 1, 2026, after negotiated rulemaking ends without consensus.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4892040"/>
            <a:ext cx="1417320" cy="566928"/>
          </a:xfrm>
          <a:prstGeom prst="rect">
            <a:avLst>
              <a:gd name="adj" fmla="val 9677"/>
            </a:avLst>
          </a:prstGeom>
          <a:solidFill>
            <a:srgbClr val="1B2A4A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489204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Jun. 30, 2026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148840" y="4873752"/>
            <a:ext cx="9464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federal courts — in the NCN v. McMahon and Massachusetts-led suits — vacate the rule hours before it would have taken effect, on statutory and First Amendment grounds.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5577840"/>
            <a:ext cx="1417320" cy="566928"/>
          </a:xfrm>
          <a:prstGeom prst="rect">
            <a:avLst>
              <a:gd name="adj" fmla="val 9677"/>
            </a:avLst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557784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48840" y="5559552"/>
            <a:ext cx="9464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“qualifying employer” definition remains in effect. ED may appeal — watch for developments.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OBBB CHANGES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Significant Changes to Flag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28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280160" y="1783080"/>
            <a:ext cx="10149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IDR “Tax Bomb” Returns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2148840"/>
            <a:ext cx="101498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pandemic-era tax exemption for cancelled debt expired at the end of 2025. IDR and RAP forgiveness discharged in 2026+ is federally taxable again (insolvency exception may apply). PSLF and death/disability discharges remain permanently tax-free.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29992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9992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280160" y="2953512"/>
            <a:ext cx="10149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Borrower Defense &amp; Closed School Rolled Back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280160" y="3319272"/>
            <a:ext cx="101498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OBBB restores the stricter 2019 borrower-defense standard for loans disbursed after July 1, 2020 — borrowers must show individual financial harm, and there is no group discharge process.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4169664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1696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280160" y="4123944"/>
            <a:ext cx="10149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Forbearance &amp; Deferment Curtailed (July 2027)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280160" y="4489704"/>
            <a:ext cx="101498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new loans issued on/after July 1, 2027: general forbearance capped at 9 months per 2 years; unemployment and economic hardship deferments eliminated entirely.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5340096"/>
            <a:ext cx="457200" cy="457200"/>
          </a:xfrm>
          <a:prstGeom prst="ellipse">
            <a:avLst/>
          </a:prstGeom>
          <a:solidFill>
            <a:srgbClr val="3E7C59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53400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280160" y="5294376"/>
            <a:ext cx="10149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Autopay Interest Rate Reduction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280160" y="5660136"/>
            <a:ext cx="101498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temporary rate reduction (0.25% → 1%) for Direct Loan borrowers who enroll in autopay by Sept. 30, 2026 — easy, low-hanging advice for clients.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777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828800" y="868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10332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Litigation &amp; Fast-Moving Issues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minutes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461772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plan termination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 v. McMahon and NCN v. McMahon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PSLF Buyback backlog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LITIGATION TRACKER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Things Still Moving Under Your Feet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440680" cy="2011680"/>
          </a:xfrm>
          <a:prstGeom prst="rect">
            <a:avLst>
              <a:gd name="adj" fmla="val 2727"/>
            </a:avLst>
          </a:prstGeom>
          <a:solidFill>
            <a:srgbClr val="F2F3F5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029968"/>
            <a:ext cx="384048" cy="384048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25880" y="194767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SAVE Plan — Terminated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22960" y="2606040"/>
            <a:ext cx="48920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Missouri v. Trump (E.D. Mo.) settlement, entered March 10, 2026, ended the SAVE plan and vacated its 2023 regulations. ~7-8 million enrollees are now being forced onto new plans.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263640" y="1828800"/>
            <a:ext cx="5440680" cy="2011680"/>
          </a:xfrm>
          <a:prstGeom prst="rect">
            <a:avLst>
              <a:gd name="adj" fmla="val 2727"/>
            </a:avLst>
          </a:prstGeom>
          <a:solidFill>
            <a:srgbClr val="F2F3F5"/>
          </a:solidFill>
          <a:ln/>
        </p:spPr>
      </p:sp>
      <p:sp>
        <p:nvSpPr>
          <p:cNvPr id="10" name="Shape 8"/>
          <p:cNvSpPr/>
          <p:nvPr/>
        </p:nvSpPr>
        <p:spPr>
          <a:xfrm>
            <a:off x="6492240" y="2029968"/>
            <a:ext cx="384048" cy="38404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6492240" y="20299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040880" y="194767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 v. McMahon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537960" y="2606040"/>
            <a:ext cx="48920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 Federation of Teachers' suit over frozen/delayed IDR and PSLF processing. Secured a court-supervised agreement (Oct. 2025) to protect borrowers from IDR “tax bomb” exposure caused by ED's processing delays; litigation over IDR/PSLF backlogs continues, with a status conference set for Aug. 5, 2026.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3977640"/>
            <a:ext cx="5440680" cy="2011680"/>
          </a:xfrm>
          <a:prstGeom prst="rect">
            <a:avLst>
              <a:gd name="adj" fmla="val 2727"/>
            </a:avLst>
          </a:prstGeom>
          <a:solidFill>
            <a:srgbClr val="F2F3F5"/>
          </a:solidFill>
          <a:ln/>
        </p:spPr>
      </p:sp>
      <p:sp>
        <p:nvSpPr>
          <p:cNvPr id="15" name="Shape 13"/>
          <p:cNvSpPr/>
          <p:nvPr/>
        </p:nvSpPr>
        <p:spPr>
          <a:xfrm>
            <a:off x="777240" y="4178808"/>
            <a:ext cx="384048" cy="384048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1788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325880" y="409651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NCN v. McMahon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22960" y="4754880"/>
            <a:ext cx="48920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Council of Nonprofits' challenge (consolidated with a 22-state suit) to ED's PSLF employer-eligibility rule. Won on statutory and First Amendment grounds — the rule was vacated June 30, 2026, hours before taking effect.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263640" y="3977640"/>
            <a:ext cx="5440680" cy="2011680"/>
          </a:xfrm>
          <a:prstGeom prst="rect">
            <a:avLst>
              <a:gd name="adj" fmla="val 2727"/>
            </a:avLst>
          </a:prstGeom>
          <a:solidFill>
            <a:srgbClr val="F2F3F5"/>
          </a:solidFill>
          <a:ln/>
        </p:spPr>
      </p:sp>
      <p:sp>
        <p:nvSpPr>
          <p:cNvPr id="20" name="Shape 18"/>
          <p:cNvSpPr/>
          <p:nvPr/>
        </p:nvSpPr>
        <p:spPr>
          <a:xfrm>
            <a:off x="6492240" y="4178808"/>
            <a:ext cx="384048" cy="384048"/>
          </a:xfrm>
          <a:prstGeom prst="ellipse">
            <a:avLst/>
          </a:prstGeom>
          <a:solidFill>
            <a:srgbClr val="3E7C59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41788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040880" y="409651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Sweet v. McMahon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537960" y="4754880"/>
            <a:ext cx="48920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Long-running borrower-defense class action ($23B settlement). Two 2026 rulings (Feb. and July 17) cleared the way for automatic discharge of 170,000+ additional post-class borrowers.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LITIGATION TRACKER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PSLF Buyback Backlog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PSLF Buyback lets a borrower make a lump-sum payment for past deferment/forbearance months so they retroactively count toward the 120 needed for forgiveness. It's become one of the biggest processing failures in the program.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651760"/>
            <a:ext cx="3520440" cy="1965960"/>
          </a:xfrm>
          <a:prstGeom prst="rect">
            <a:avLst>
              <a:gd name="adj" fmla="val 2791"/>
            </a:avLst>
          </a:prstGeom>
          <a:solidFill>
            <a:srgbClr val="F2F3F5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78892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~90,000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77240" y="352044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pending as of spring 2026 — nearly double the ~49,000 backlog reported a year earlier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315968" y="2651760"/>
            <a:ext cx="3520440" cy="1965960"/>
          </a:xfrm>
          <a:prstGeom prst="rect">
            <a:avLst>
              <a:gd name="adj" fmla="val 2791"/>
            </a:avLst>
          </a:prstGeom>
          <a:solidFill>
            <a:srgbClr val="F2F3F5"/>
          </a:solidFill>
          <a:ln/>
        </p:spPr>
      </p:sp>
      <p:sp>
        <p:nvSpPr>
          <p:cNvPr id="9" name="Text 7"/>
          <p:cNvSpPr/>
          <p:nvPr/>
        </p:nvSpPr>
        <p:spPr>
          <a:xfrm>
            <a:off x="4315968" y="278892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E7C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96%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544568" y="352044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rate for applications that DO get decided — this is a processing problem, not an eligibility problem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83296" y="2651760"/>
            <a:ext cx="3520440" cy="1965960"/>
          </a:xfrm>
          <a:prstGeom prst="rect">
            <a:avLst>
              <a:gd name="adj" fmla="val 2791"/>
            </a:avLst>
          </a:prstGeom>
          <a:solidFill>
            <a:srgbClr val="F2F3F5"/>
          </a:solidFill>
          <a:ln/>
        </p:spPr>
      </p:sp>
      <p:sp>
        <p:nvSpPr>
          <p:cNvPr id="12" name="Text 10"/>
          <p:cNvSpPr/>
          <p:nvPr/>
        </p:nvSpPr>
        <p:spPr>
          <a:xfrm>
            <a:off x="8083296" y="2788920"/>
            <a:ext cx="3520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1+ YEAR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8311896" y="352044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wait for a decision; some applicants have waited over two years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4892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comes entirely from monthly court-ordered status reports filed in AFT v. U.S. Department of Education — ED has never published an official processing timeline. The case remains active, with a status conference on August 5, 2026.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777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828800" y="868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65176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minutes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443484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7DE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trickiest OBBB question in your current caseload?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HANDY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Resources &amp; Further Reading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440680" cy="4023360"/>
          </a:xfrm>
          <a:prstGeom prst="rect">
            <a:avLst>
              <a:gd name="adj" fmla="val 1364"/>
            </a:avLst>
          </a:prstGeom>
          <a:solidFill>
            <a:srgbClr val="F2F3F5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057400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staying current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68680" y="2606040"/>
            <a:ext cx="480060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NCLC Student Loan Borrower Assistance Project — studentloanborrowerassistance.org</a:t>
            </a:r>
            <a:endParaRPr lang="en-US" sz="125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NCLC Digital Library, Student Loan Law (updated online for July 2026 changes) — library.nclc.org</a:t>
            </a:r>
            <a:endParaRPr lang="en-US" sz="125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Protect Borrowers — protectborrowers.org</a:t>
            </a:r>
            <a:endParaRPr lang="en-US" sz="125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NASFAA “Today's News” (OBBB / RISE tracking) — nasfaa.org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355080" y="1828800"/>
            <a:ext cx="5440680" cy="4023360"/>
          </a:xfrm>
          <a:prstGeom prst="rect">
            <a:avLst>
              <a:gd name="adj" fmla="val 1364"/>
            </a:avLst>
          </a:prstGeom>
          <a:solidFill>
            <a:srgbClr val="F2F3F5"/>
          </a:solidFill>
          <a:ln/>
        </p:spPr>
      </p:sp>
      <p:sp>
        <p:nvSpPr>
          <p:cNvPr id="8" name="Text 6"/>
          <p:cNvSpPr/>
          <p:nvPr/>
        </p:nvSpPr>
        <p:spPr>
          <a:xfrm>
            <a:off x="6675120" y="2057400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client-facing tools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675120" y="2606040"/>
            <a:ext cx="480060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Federal Student Aid Loan Simulator — studentaid.gov/loan-simulator</a:t>
            </a:r>
            <a:endParaRPr lang="en-US" sz="125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NCLC Student Loan Toolkit: A Guide for Advocates and Borrowers</a:t>
            </a:r>
            <a:endParaRPr lang="en-US" sz="125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StudentAid.gov court-actions updates — studentaid.gov/announcements-events/court-actions</a:t>
            </a:r>
            <a:endParaRPr lang="en-US" sz="125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250" dirty="0">
                <a:solidFill>
                  <a:srgbClr val="1B2A4A"/>
                </a:solidFill>
              </a:rPr>
              <a:t>PSLF Help Tool — studentaid.gov/pslf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48640" y="608076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 —  Presenter Name  |  Organization  |  presenter@organization.org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777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828800" y="868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10332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Student Loans Matter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5–10 minutes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461772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default cliff: scale and trajectory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federal loans compare to other consumer debt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refund and federal benefit offsets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barrier to bankruptcy discharge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WHY STUDENT LOANS MATTER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Second-Largest Consumer Debt in America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20440" cy="2331720"/>
          </a:xfrm>
          <a:prstGeom prst="rect">
            <a:avLst>
              <a:gd name="adj" fmla="val 2353"/>
            </a:avLst>
          </a:prstGeom>
          <a:solidFill>
            <a:srgbClr val="F2F3F5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01168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$1.8T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2971800"/>
            <a:ext cx="29718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outstanding U.S. student loan debt — more than auto loans, and far more than total credit card debt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315968" y="1828800"/>
            <a:ext cx="3520440" cy="2331720"/>
          </a:xfrm>
          <a:prstGeom prst="rect">
            <a:avLst>
              <a:gd name="adj" fmla="val 2353"/>
            </a:avLst>
          </a:prstGeom>
          <a:solidFill>
            <a:srgbClr val="F2F3F5"/>
          </a:solidFill>
          <a:ln/>
        </p:spPr>
      </p:sp>
      <p:sp>
        <p:nvSpPr>
          <p:cNvPr id="8" name="Text 6"/>
          <p:cNvSpPr/>
          <p:nvPr/>
        </p:nvSpPr>
        <p:spPr>
          <a:xfrm>
            <a:off x="4315968" y="201168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92%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4590288" y="2971800"/>
            <a:ext cx="29718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that debt owned or backed by the U.S. Dept. of Education (~$1.6T)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083296" y="1828800"/>
            <a:ext cx="3520440" cy="2331720"/>
          </a:xfrm>
          <a:prstGeom prst="rect">
            <a:avLst>
              <a:gd name="adj" fmla="val 2353"/>
            </a:avLst>
          </a:prstGeom>
          <a:solidFill>
            <a:srgbClr val="F2F3F5"/>
          </a:solidFill>
          <a:ln/>
        </p:spPr>
      </p:sp>
      <p:sp>
        <p:nvSpPr>
          <p:cNvPr id="11" name="Text 9"/>
          <p:cNvSpPr/>
          <p:nvPr/>
        </p:nvSpPr>
        <p:spPr>
          <a:xfrm>
            <a:off x="8083296" y="201168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45M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8357616" y="2971800"/>
            <a:ext cx="297180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Americans currently carrying federal student loan debt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4434840"/>
            <a:ext cx="11064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Policymakers have long argued that, given the protections built into federal law — income-driven repayment, disability discharge, borrower defense — there should be a near-zero default rate. Instead, America is in the middle of a historic default wave.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WHY STUDENT LOANS MATTER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Default Cliff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120640" cy="3931920"/>
          </a:xfrm>
          <a:prstGeom prst="rect">
            <a:avLst>
              <a:gd name="adj" fmla="val 1395"/>
            </a:avLst>
          </a:prstGeom>
          <a:solidFill>
            <a:srgbClr val="1B2A4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14884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 MILLION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14400" y="3017520"/>
            <a:ext cx="4389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borrowers may be in default by the end of 2026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3749040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1 in 4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914400" y="43434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all federal student loan borrowers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4937760"/>
            <a:ext cx="4572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D7DE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 million borrowers likely defaulted in a single month alone, stacking atop 5 million already in default.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989320" y="182880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comparison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89320" y="23317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Pre-pandemic student loan default rate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829800" y="23317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~20%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30175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2026 student loan default rate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29800" y="30175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~25%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989320" y="37033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Subprime mortgage crisis peak delinquency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829800" y="370332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6B72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~12%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989320" y="4572000"/>
            <a:ext cx="55778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default rate this high in a federal credit program is virtually unheard of — and unlike the mortgage crisis, there is no coordinated modification program on offer.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WHY STUDENT LOANS MATTER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Loans Default: Tools No Private Creditor Has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02920" cy="502920"/>
          </a:xfrm>
          <a:prstGeom prst="ellipse">
            <a:avLst/>
          </a:prstGeom>
          <a:solidFill>
            <a:srgbClr val="B23A48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28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23444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Wage Garnishment — No Court Order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234440" y="2212848"/>
            <a:ext cx="4937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15% of a defaulted borrower's paycheck, seized administratively by sending a notice directly to the employer.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6263640" y="1828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94944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Refund &amp; Benefit Offsets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949440" y="2212848"/>
            <a:ext cx="4937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Treasury Offset Program intercepts federal tax refunds — including the Earned Income Tax Credit — and can reduce Social Security retirement and disability checks below the poverty line.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977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∞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234440" y="393192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Statute of Limitations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234440" y="4361688"/>
            <a:ext cx="4937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debt incurred at 22 can still be collected at 72. Unlike virtually every other consumer debt in the U.S., there is no time limit.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63640" y="3977640"/>
            <a:ext cx="502920" cy="502920"/>
          </a:xfrm>
          <a:prstGeom prst="ellipse">
            <a:avLst/>
          </a:prstGeom>
          <a:solidFill>
            <a:srgbClr val="6B7280"/>
          </a:solidFill>
          <a:ln/>
        </p:spPr>
      </p:sp>
      <p:sp>
        <p:nvSpPr>
          <p:cNvPr id="17" name="Text 15"/>
          <p:cNvSpPr/>
          <p:nvPr/>
        </p:nvSpPr>
        <p:spPr>
          <a:xfrm>
            <a:off x="6263640" y="3977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949440" y="393192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DOJ Litigation &amp; Judgment Liens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949440" y="4361688"/>
            <a:ext cx="4937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Referred accounts can be sued through DOJ's Private Counsel Program (paid on contingency); a judgment adds court costs, attorney's fees, bank levies, and uncapped wage garnishment.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WHY STUDENT LOANS MATTER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Bankruptcy Barrier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64240" cy="1051560"/>
          </a:xfrm>
          <a:prstGeom prst="rect">
            <a:avLst>
              <a:gd name="adj" fmla="val 5217"/>
            </a:avLst>
          </a:prstGeom>
          <a:solidFill>
            <a:srgbClr val="F2F3F5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6596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 U.S.C. § 523(a)(8)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566160" y="1965960"/>
            <a:ext cx="7772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loans are presumptively non-dischargeable in bankruptcy unless the debtor proves repayment would impose an “undue hardship.”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3182112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1821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43000" y="315468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high bar in practice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43000" y="3538728"/>
            <a:ext cx="10332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circuits apply the Brunner test (or a similar totality-of-the-circumstances standard) — requiring proof of current inability to pay, that this will persist, and a good-faith effort to repay.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4233672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423367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43000" y="420624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Rarely even attempted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43000" y="4590288"/>
            <a:ext cx="10332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 standard is perceived as nearly impossible to meet, the overwhelming majority of borrowers in financial distress never file an adversary proceeding to test it.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285232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528523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43000" y="525780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growing conversation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43000" y="5641848"/>
            <a:ext cx="103327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courts have relaxed the standard in recent years — worth flagging to clients as a possible (if still difficult) avenue, especially alongside other relief options.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777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31E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828800" y="868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10332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Intro to Student Loans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minutes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461772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vs. federal loans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Repayment plans: standard vs. income-driven</a:t>
            </a:r>
            <a:endParaRPr lang="en-US" sz="1400" dirty="0"/>
          </a:p>
          <a:p>
            <a:pPr marL="228600" indent="-2286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Forgiveness, discharge, and other relief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92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AN INTRO TO STUDENT LOANS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Private vs. Federal Loans</a:t>
            </a:r>
            <a:endParaRPr lang="en-US" sz="3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3566160"/>
        </p:xfrm>
        <a:graphic>
          <a:graphicData uri="http://schemas.openxmlformats.org/drawingml/2006/table">
            <a:tbl>
              <a:tblPr/>
              <a:tblGrid>
                <a:gridCol w="3017520"/>
                <a:gridCol w="4023360"/>
                <a:gridCol w="402336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Federal Loans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Private Loans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Lender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U.S. Dept. of Education (Direct Loans)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Banks, credit unions, non-bank lenders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Underwriting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credit check for most loans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Credit- and income-based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Repayment flexibility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IDR plans, deferment, forbearance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Little to no flexibility; lender discretion only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Forgiveness paths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PSLF, IDR forgiveness, TPD, borrower defense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Essentially none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Default collection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Administrative offset, garnishment — no lawsuit needed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Must sue and win a judgment, like any other debt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Statute of limitations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State statute of limitations applies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3F5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5486400"/>
            <a:ext cx="11064240" cy="777240"/>
          </a:xfrm>
          <a:prstGeom prst="rect">
            <a:avLst>
              <a:gd name="adj" fmla="val 7059"/>
            </a:avLst>
          </a:prstGeom>
          <a:solidFill>
            <a:srgbClr val="FBF3E6"/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5559552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Practice note: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2697480" y="5532120"/>
            <a:ext cx="8686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private student loan cases reach litigation, they are ordinarily just standard debt-buyer collection cases — defend them with the same FDCPA, UDAP, standing, chain-of-title, and statute-of-limitations tools you'd use for any consumer debt.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57200" y="6537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Degrees of Debt: Navigating Student Loans After the OBBB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2026-08-06T18:35:56Z</dcterms:created>
  <dcterms:modified xsi:type="dcterms:W3CDTF">2026-08-06T18:35:56Z</dcterms:modified>
</cp:coreProperties>
</file>