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5143500" cy="9144000"/>
  <p:embeddedFontLst>
    <p:embeddedFont>
      <p:font typeface="Crimson Pro Bold" pitchFamily="2" charset="77"/>
      <p:regular r:id="rId30"/>
      <p:bold r:id="rId31"/>
    </p:embeddedFont>
    <p:embeddedFont>
      <p:font typeface="Crimson Pro SemiBold"/>
      <p:regular r:id="rId32"/>
      <p:bold r:id="rId33"/>
    </p:embeddedFont>
    <p:embeddedFont>
      <p:font typeface="Heebo" pitchFamily="2" charset="-79"/>
      <p:regular r:id="rId34"/>
      <p:bold r:id="rId35"/>
    </p:embeddedFont>
    <p:embeddedFont>
      <p:font typeface="Heebo Bold" pitchFamily="2" charset="-79"/>
      <p:regular r:id="rId36"/>
      <p:bold r:id="rId3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3213"/>
  </p:normalViewPr>
  <p:slideViewPr>
    <p:cSldViewPr snapToGrid="0" snapToObjects="1">
      <p:cViewPr varScale="1">
        <p:scale>
          <a:sx n="142" d="100"/>
          <a:sy n="142" d="100"/>
        </p:scale>
        <p:origin x="7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6649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0F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A0431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0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DAB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svg"/><Relationship Id="rId4" Type="http://schemas.openxmlformats.org/officeDocument/2006/relationships/image" Target="../media/image24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svg"/><Relationship Id="rId5" Type="http://schemas.openxmlformats.org/officeDocument/2006/relationships/image" Target="../media/image43.svg"/><Relationship Id="rId4" Type="http://schemas.openxmlformats.org/officeDocument/2006/relationships/image" Target="../media/image4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3666" y="453777"/>
            <a:ext cx="6436668" cy="361883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4304035"/>
            <a:ext cx="8063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D0BD6C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Where Insight Meets Influence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19288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2400374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Rural Health Transformation Program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40023" y="3114005"/>
            <a:ext cx="806395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Rural Health Transformation Program is aimed at addressing critical healthcare disparities and enhancing access to quality medical services in its rural communities.</a:t>
            </a:r>
            <a:endParaRPr lang="en-US" sz="1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023" y="3781351"/>
            <a:ext cx="2585145" cy="8905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89533" y="3954661"/>
            <a:ext cx="216232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$1B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789533" y="4257452"/>
            <a:ext cx="216232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Total Funding</a:t>
            </a:r>
            <a:endParaRPr lang="en-US" sz="15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9428" y="3781351"/>
            <a:ext cx="2585145" cy="89051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528938" y="3954661"/>
            <a:ext cx="216232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 5-Year</a:t>
            </a:r>
            <a:endParaRPr lang="en-US" sz="1500" dirty="0"/>
          </a:p>
        </p:txBody>
      </p:sp>
      <p:sp>
        <p:nvSpPr>
          <p:cNvPr id="10" name="Text 5"/>
          <p:cNvSpPr/>
          <p:nvPr/>
        </p:nvSpPr>
        <p:spPr>
          <a:xfrm>
            <a:off x="3528938" y="4257452"/>
            <a:ext cx="216232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Duration</a:t>
            </a:r>
            <a:endParaRPr lang="en-US" sz="15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8833" y="3781351"/>
            <a:ext cx="2585145" cy="89051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268343" y="3954661"/>
            <a:ext cx="216232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Rural Community</a:t>
            </a:r>
            <a:endParaRPr lang="en-US" sz="1500" dirty="0"/>
          </a:p>
        </p:txBody>
      </p:sp>
      <p:sp>
        <p:nvSpPr>
          <p:cNvPr id="13" name="Text 7"/>
          <p:cNvSpPr/>
          <p:nvPr/>
        </p:nvSpPr>
        <p:spPr>
          <a:xfrm>
            <a:off x="6268343" y="4257452"/>
            <a:ext cx="216232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Focus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8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0023" y="455786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Healthcare</a:t>
            </a:r>
            <a:endParaRPr lang="en-US" sz="30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023" y="1169417"/>
            <a:ext cx="2585145" cy="82882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89533" y="1342727"/>
            <a:ext cx="216232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1111 – FAIR Rx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9428" y="1169417"/>
            <a:ext cx="2585145" cy="82882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528938" y="1342727"/>
            <a:ext cx="2162324" cy="482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904 – Certificate of Public Advantage</a:t>
            </a:r>
            <a:endParaRPr lang="en-US" sz="150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8833" y="1169417"/>
            <a:ext cx="2585145" cy="82882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268343" y="1342727"/>
            <a:ext cx="2162324" cy="482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887 – Certificate of Need</a:t>
            </a:r>
            <a:endParaRPr lang="en-US" sz="15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23" y="2152501"/>
            <a:ext cx="2585145" cy="1311027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789533" y="2325812"/>
            <a:ext cx="2162324" cy="964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883 – Parent to Review all Health and Medical Records of the Child</a:t>
            </a:r>
            <a:endParaRPr lang="en-US" sz="1500" dirty="0"/>
          </a:p>
        </p:txBody>
      </p:sp>
      <p:pic>
        <p:nvPicPr>
          <p:cNvPr id="13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79428" y="2152501"/>
            <a:ext cx="2585145" cy="1311027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3528938" y="2325812"/>
            <a:ext cx="2162324" cy="9644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794 – Civil Action Against Healthcare Professional for Gender Transition Surgery </a:t>
            </a:r>
            <a:endParaRPr lang="en-US" sz="150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18833" y="2152501"/>
            <a:ext cx="2585145" cy="1311027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6268343" y="2325812"/>
            <a:ext cx="2162324" cy="4822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940 – Caring for Caregivers Pilot Program </a:t>
            </a:r>
            <a:endParaRPr lang="en-US" sz="1500" dirty="0"/>
          </a:p>
        </p:txBody>
      </p:sp>
      <p:pic>
        <p:nvPicPr>
          <p:cNvPr id="17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79428" y="3617788"/>
            <a:ext cx="2585145" cy="1069925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3528938" y="3791099"/>
            <a:ext cx="2162324" cy="7233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Emerging Issue – Artificial Intelligence in Healthcare — Downcoding 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25053"/>
            <a:ext cx="8063954" cy="3465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Immigration</a:t>
            </a:r>
            <a:endParaRPr lang="en-US" sz="2150" dirty="0"/>
          </a:p>
        </p:txBody>
      </p:sp>
      <p:sp>
        <p:nvSpPr>
          <p:cNvPr id="3" name="Shape 1"/>
          <p:cNvSpPr/>
          <p:nvPr/>
        </p:nvSpPr>
        <p:spPr>
          <a:xfrm>
            <a:off x="540023" y="930994"/>
            <a:ext cx="3992091" cy="810890"/>
          </a:xfrm>
          <a:prstGeom prst="roundRect">
            <a:avLst>
              <a:gd name="adj" fmla="val 2052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665187" y="1056159"/>
            <a:ext cx="3741762" cy="207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771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5187" y="1311920"/>
            <a:ext cx="3741762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Creates a Class A misdemeanor of intentionally failing to depart when a final order of removal is outstanding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4611812" y="930994"/>
            <a:ext cx="3992166" cy="810890"/>
          </a:xfrm>
          <a:prstGeom prst="roundRect">
            <a:avLst>
              <a:gd name="adj" fmla="val 2052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736976" y="1056159"/>
            <a:ext cx="3741837" cy="207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772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736976" y="1311920"/>
            <a:ext cx="3741837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Requires state and local governments to use the E-verify program before hiring prospective employees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540023" y="1821582"/>
            <a:ext cx="3992091" cy="1115690"/>
          </a:xfrm>
          <a:prstGeom prst="roundRect">
            <a:avLst>
              <a:gd name="adj" fmla="val 1491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665187" y="1946746"/>
            <a:ext cx="3741762" cy="207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1070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65187" y="2202507"/>
            <a:ext cx="3741762" cy="609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Creates a Class A misdemeanor for (1) an employer who knowingly employs a person unlawfully present in the U.S. to operate a commercial motor vehicle, and (2) a person unlawfully present in the U.S. who operates a commercial motor vehicle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611812" y="1821582"/>
            <a:ext cx="3992166" cy="1115690"/>
          </a:xfrm>
          <a:prstGeom prst="roundRect">
            <a:avLst>
              <a:gd name="adj" fmla="val 1491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736976" y="1946746"/>
            <a:ext cx="3741837" cy="207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954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736976" y="2202507"/>
            <a:ext cx="3741837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Requires driver license testing to be conducted in English only; prohibits license plates and driver licenses to be issued to persons who are unlawfully in the U.S.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540023" y="3016969"/>
            <a:ext cx="3992091" cy="810890"/>
          </a:xfrm>
          <a:prstGeom prst="roundRect">
            <a:avLst>
              <a:gd name="adj" fmla="val 2052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665187" y="3142134"/>
            <a:ext cx="3741762" cy="207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955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65187" y="3397895"/>
            <a:ext cx="3741762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person must be a U.S. Citizen or qualified person to hold a professional license, certificate, permit, etc.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4611812" y="3016969"/>
            <a:ext cx="3992166" cy="810890"/>
          </a:xfrm>
          <a:prstGeom prst="roundRect">
            <a:avLst>
              <a:gd name="adj" fmla="val 2052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4736976" y="3142134"/>
            <a:ext cx="3741837" cy="207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1106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736976" y="3397895"/>
            <a:ext cx="3741837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Requires state and local governments and local health departments to verify citizenship status before giving a public benefit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540023" y="3907557"/>
            <a:ext cx="3992091" cy="810890"/>
          </a:xfrm>
          <a:prstGeom prst="roundRect">
            <a:avLst>
              <a:gd name="adj" fmla="val 2052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65187" y="4032721"/>
            <a:ext cx="3741762" cy="207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686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65187" y="4288482"/>
            <a:ext cx="3741762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Enforcement of state and federal immigration laws is confidential and not subject to the open records law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611812" y="3907557"/>
            <a:ext cx="3992166" cy="810890"/>
          </a:xfrm>
          <a:prstGeom prst="roundRect">
            <a:avLst>
              <a:gd name="adj" fmla="val 2052"/>
            </a:avLst>
          </a:prstGeom>
          <a:solidFill>
            <a:srgbClr val="FFFFFF"/>
          </a:solidFill>
          <a:ln w="14288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736976" y="4032721"/>
            <a:ext cx="3741837" cy="207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1035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736976" y="4288482"/>
            <a:ext cx="3741837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8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Imposes a tax on money transfers that are initiated in the state and transmitted to a foreign country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753517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Education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0023" y="1544315"/>
            <a:ext cx="3954810" cy="1469157"/>
          </a:xfrm>
          <a:prstGeom prst="roundRect">
            <a:avLst>
              <a:gd name="adj" fmla="val 1575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713333" y="1717625"/>
            <a:ext cx="3608189" cy="289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963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13333" y="2099444"/>
            <a:ext cx="3608189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Increases the maximum number of Education Freedom Scholarships to 35,000 participants = $155M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649093" y="1544315"/>
            <a:ext cx="3954884" cy="1469157"/>
          </a:xfrm>
          <a:prstGeom prst="roundRect">
            <a:avLst>
              <a:gd name="adj" fmla="val 1575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822403" y="1717625"/>
            <a:ext cx="3608263" cy="289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1069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4822403" y="2099444"/>
            <a:ext cx="3608263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Revises the assessment testing requirements for Education Freedom Scholarship students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540023" y="3167732"/>
            <a:ext cx="8063954" cy="1222251"/>
          </a:xfrm>
          <a:prstGeom prst="roundRect">
            <a:avLst>
              <a:gd name="adj" fmla="val 1894"/>
            </a:avLst>
          </a:prstGeom>
          <a:solidFill>
            <a:srgbClr val="FFFFFF"/>
          </a:solidFill>
          <a:ln w="19050">
            <a:solidFill>
              <a:srgbClr val="D8D4D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13333" y="3341043"/>
            <a:ext cx="7717334" cy="289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997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713333" y="3722861"/>
            <a:ext cx="771733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Promising Futures Act establishes three pilot programs:  1) Child Care Workforce Scholarship Pilot Program, 2) CareShare Tennessee Pilot Program, and 3) Smart Steps Plus Program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5DAB0">
              <a:alpha val="4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0023" y="449610"/>
            <a:ext cx="8063954" cy="4670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Adoption and Foster Care</a:t>
            </a:r>
            <a:endParaRPr lang="en-US" sz="2900" dirty="0"/>
          </a:p>
        </p:txBody>
      </p:sp>
      <p:sp>
        <p:nvSpPr>
          <p:cNvPr id="5" name="Shape 2"/>
          <p:cNvSpPr/>
          <p:nvPr/>
        </p:nvSpPr>
        <p:spPr>
          <a:xfrm>
            <a:off x="540023" y="1133921"/>
            <a:ext cx="3959572" cy="1090092"/>
          </a:xfrm>
          <a:prstGeom prst="roundRect">
            <a:avLst>
              <a:gd name="adj" fmla="val 205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689446" y="1283345"/>
            <a:ext cx="3660725" cy="233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936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689446" y="1603697"/>
            <a:ext cx="3660725" cy="470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Provides voluntary out-of-court surrender of parental rights for adoption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4644405" y="1133921"/>
            <a:ext cx="3959572" cy="1090092"/>
          </a:xfrm>
          <a:prstGeom prst="roundRect">
            <a:avLst>
              <a:gd name="adj" fmla="val 205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4793828" y="1283345"/>
            <a:ext cx="3660725" cy="233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386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4793828" y="1603697"/>
            <a:ext cx="3660725" cy="470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Allows all children to be included in a single adoption petition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540023" y="2368823"/>
            <a:ext cx="3959572" cy="1090092"/>
          </a:xfrm>
          <a:prstGeom prst="roundRect">
            <a:avLst>
              <a:gd name="adj" fmla="val 205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89446" y="2518246"/>
            <a:ext cx="3660725" cy="233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621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89446" y="2838599"/>
            <a:ext cx="3660725" cy="470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Grants state employees mandatory paid leave for fostering a child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644405" y="2368823"/>
            <a:ext cx="3959572" cy="1090092"/>
          </a:xfrm>
          <a:prstGeom prst="roundRect">
            <a:avLst>
              <a:gd name="adj" fmla="val 205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4793828" y="2518246"/>
            <a:ext cx="3660725" cy="233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611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4793828" y="2838599"/>
            <a:ext cx="3660725" cy="470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Extends Zero to Three Court Programs to include children up to age five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40023" y="3603724"/>
            <a:ext cx="3959572" cy="1090092"/>
          </a:xfrm>
          <a:prstGeom prst="roundRect">
            <a:avLst>
              <a:gd name="adj" fmla="val 205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689446" y="3753148"/>
            <a:ext cx="3660725" cy="233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878</a:t>
            </a:r>
            <a:endParaRPr lang="en-US" sz="1450" dirty="0"/>
          </a:p>
        </p:txBody>
      </p:sp>
      <p:sp>
        <p:nvSpPr>
          <p:cNvPr id="19" name="Text 16"/>
          <p:cNvSpPr/>
          <p:nvPr/>
        </p:nvSpPr>
        <p:spPr>
          <a:xfrm>
            <a:off x="689446" y="4073500"/>
            <a:ext cx="3660725" cy="470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Judge may waive home study when child has lived with adoptive parents for six or more months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4644405" y="3603724"/>
            <a:ext cx="3959572" cy="1090092"/>
          </a:xfrm>
          <a:prstGeom prst="roundRect">
            <a:avLst>
              <a:gd name="adj" fmla="val 2057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4793828" y="3753148"/>
            <a:ext cx="3660725" cy="2335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$46M for DCS</a:t>
            </a:r>
            <a:endParaRPr lang="en-US" sz="1450" dirty="0"/>
          </a:p>
        </p:txBody>
      </p:sp>
      <p:sp>
        <p:nvSpPr>
          <p:cNvPr id="22" name="Text 19"/>
          <p:cNvSpPr/>
          <p:nvPr/>
        </p:nvSpPr>
        <p:spPr>
          <a:xfrm>
            <a:off x="4793828" y="4073500"/>
            <a:ext cx="3660725" cy="470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Reduces caseworker caseload ratios and enhances staff safety at DCS facilities for delinquent youth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9023" y="428774"/>
            <a:ext cx="4634954" cy="4068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Criminal Law</a:t>
            </a:r>
            <a:endParaRPr lang="en-US" sz="2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9023" y="1000348"/>
            <a:ext cx="4634954" cy="75016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70611" y="1144786"/>
            <a:ext cx="4288929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921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4170611" y="1414016"/>
            <a:ext cx="4288929" cy="192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Savanna's Law Revisions</a:t>
            </a:r>
            <a:endParaRPr lang="en-US" sz="1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69023" y="1860352"/>
            <a:ext cx="4634954" cy="75016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70611" y="2004789"/>
            <a:ext cx="4288929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1021</a:t>
            </a:r>
            <a:endParaRPr lang="en-US" sz="1250" dirty="0"/>
          </a:p>
        </p:txBody>
      </p:sp>
      <p:sp>
        <p:nvSpPr>
          <p:cNvPr id="9" name="Text 4"/>
          <p:cNvSpPr/>
          <p:nvPr/>
        </p:nvSpPr>
        <p:spPr>
          <a:xfrm>
            <a:off x="4170611" y="2274019"/>
            <a:ext cx="4288929" cy="1920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Creates the offense of Grooming of a Minor</a:t>
            </a:r>
            <a:endParaRPr lang="en-US" sz="1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9023" y="2720355"/>
            <a:ext cx="4634954" cy="94223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170611" y="2864793"/>
            <a:ext cx="4288929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886</a:t>
            </a:r>
            <a:endParaRPr lang="en-US" sz="1250" dirty="0"/>
          </a:p>
        </p:txBody>
      </p:sp>
      <p:sp>
        <p:nvSpPr>
          <p:cNvPr id="12" name="Text 6"/>
          <p:cNvSpPr/>
          <p:nvPr/>
        </p:nvSpPr>
        <p:spPr>
          <a:xfrm>
            <a:off x="4170611" y="3134023"/>
            <a:ext cx="4288929" cy="384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Human trafficking victim to use deadly force against human trafficking offender</a:t>
            </a:r>
            <a:endParaRPr lang="en-US" sz="1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69023" y="3772421"/>
            <a:ext cx="4634954" cy="94223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4170611" y="3916859"/>
            <a:ext cx="4288929" cy="2033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719</a:t>
            </a:r>
            <a:endParaRPr lang="en-US" sz="1250" dirty="0"/>
          </a:p>
        </p:txBody>
      </p:sp>
      <p:sp>
        <p:nvSpPr>
          <p:cNvPr id="15" name="Text 8"/>
          <p:cNvSpPr/>
          <p:nvPr/>
        </p:nvSpPr>
        <p:spPr>
          <a:xfrm>
            <a:off x="4170611" y="4186089"/>
            <a:ext cx="4288929" cy="3841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Expungement of certain violent offenses in which the Governor issued a pardon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449461"/>
            <a:ext cx="4634954" cy="452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Judges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540023" y="1104900"/>
            <a:ext cx="4634954" cy="2063055"/>
          </a:xfrm>
          <a:prstGeom prst="roundRect">
            <a:avLst>
              <a:gd name="adj" fmla="val 1052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84684" y="1249561"/>
            <a:ext cx="433983" cy="433983"/>
          </a:xfrm>
          <a:prstGeom prst="ellipse">
            <a:avLst/>
          </a:prstGeom>
          <a:solidFill>
            <a:srgbClr val="0A043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4044" y="1368921"/>
            <a:ext cx="195262" cy="1952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84684" y="1819126"/>
            <a:ext cx="4345632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953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684684" y="2126456"/>
            <a:ext cx="4345632" cy="896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Requires all courts in Tennessee to cooperate with federal immigration authorities; a judge who obstructs lawful operations may be referred to the board of judicial conduct and removed for judicial misconduct.</a:t>
            </a:r>
            <a:endParaRPr lang="en-US" sz="1100" dirty="0"/>
          </a:p>
        </p:txBody>
      </p:sp>
      <p:sp>
        <p:nvSpPr>
          <p:cNvPr id="9" name="Shape 5"/>
          <p:cNvSpPr/>
          <p:nvPr/>
        </p:nvSpPr>
        <p:spPr>
          <a:xfrm>
            <a:off x="540023" y="3303538"/>
            <a:ext cx="4634954" cy="1390427"/>
          </a:xfrm>
          <a:prstGeom prst="roundRect">
            <a:avLst>
              <a:gd name="adj" fmla="val 1561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684684" y="3448199"/>
            <a:ext cx="433983" cy="433983"/>
          </a:xfrm>
          <a:prstGeom prst="ellipse">
            <a:avLst/>
          </a:prstGeom>
          <a:solidFill>
            <a:srgbClr val="0A043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4044" y="3567559"/>
            <a:ext cx="195262" cy="195263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84684" y="4017764"/>
            <a:ext cx="4345632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1141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684684" y="4325094"/>
            <a:ext cx="4345632" cy="22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Authorizes judges to carry handguns during judicial proceedings.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1564109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Property and Housing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540023" y="2520925"/>
            <a:ext cx="3954810" cy="19050"/>
          </a:xfrm>
          <a:prstGeom prst="rect">
            <a:avLst/>
          </a:prstGeom>
          <a:solidFill>
            <a:srgbClr val="E5DAB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40023" y="2636118"/>
            <a:ext cx="3954810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1037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0023" y="2969791"/>
            <a:ext cx="3954810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Community Workforce Housing Innovation Pilot Program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649093" y="2520925"/>
            <a:ext cx="3954884" cy="19050"/>
          </a:xfrm>
          <a:prstGeom prst="rect">
            <a:avLst/>
          </a:prstGeom>
          <a:solidFill>
            <a:srgbClr val="E5DAB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649093" y="2636118"/>
            <a:ext cx="395488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1100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649093" y="2969791"/>
            <a:ext cx="395488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Lowers the standard for the use of deadly force to protect property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69023" y="2091482"/>
            <a:ext cx="4634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Pub. Ch. 809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69023" y="2805113"/>
            <a:ext cx="5092154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Removes the permit fee to own a pet raccoon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8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0023" y="2091482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000" b="1" dirty="0">
                <a:solidFill>
                  <a:srgbClr val="0A0431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2026 Elections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40023" y="2805113"/>
            <a:ext cx="8521154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2091482"/>
            <a:ext cx="4634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2026 Legislative Update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40023" y="2805113"/>
            <a:ext cx="5092154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August 27, 2026</a:t>
            </a:r>
            <a:endParaRPr lang="en-US" sz="1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997148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Elections Calendar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0023" y="1541041"/>
            <a:ext cx="8063954" cy="289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State and Federal General Elections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540023" y="2061716"/>
            <a:ext cx="806395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All candidates (including independents) for Governor, U.S. Senate, U.S. House, Tennessee Senate (odd-numbered districts), and Tennessee House.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0023" y="2729061"/>
            <a:ext cx="8063954" cy="621878"/>
          </a:xfrm>
          <a:prstGeom prst="roundRect">
            <a:avLst>
              <a:gd name="adj" fmla="val 3722"/>
            </a:avLst>
          </a:prstGeom>
          <a:solidFill>
            <a:srgbClr val="F2ED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694283" y="2921868"/>
            <a:ext cx="8212634" cy="251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📅 Early Voting: Wednesday, October 14 - Thursday, October 29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0023" y="3524473"/>
            <a:ext cx="8063954" cy="621878"/>
          </a:xfrm>
          <a:prstGeom prst="roundRect">
            <a:avLst>
              <a:gd name="adj" fmla="val 3722"/>
            </a:avLst>
          </a:prstGeom>
          <a:solidFill>
            <a:srgbClr val="F2EDD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94283" y="3717280"/>
            <a:ext cx="8212634" cy="251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🗳️ Election Day: Tuesday, November 3</a:t>
            </a:r>
            <a:endParaRPr lang="en-US" sz="1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52363"/>
            <a:ext cx="8063954" cy="444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Gubernatorial Candidates</a:t>
            </a:r>
            <a:endParaRPr lang="en-US" sz="28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7062" y="1242492"/>
            <a:ext cx="2117899" cy="268225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2228" y="4003402"/>
            <a:ext cx="4204767" cy="2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3151" y="1242492"/>
            <a:ext cx="1809676" cy="2714476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540023" y="4305523"/>
            <a:ext cx="4031977" cy="385539"/>
          </a:xfrm>
          <a:custGeom>
            <a:avLst/>
            <a:gdLst/>
            <a:ahLst/>
            <a:cxnLst/>
            <a:rect l="l" t="t" r="r" b="b"/>
            <a:pathLst>
              <a:path w="4031977" h="385539">
                <a:moveTo>
                  <a:pt x="0" y="0"/>
                </a:moveTo>
                <a:lnTo>
                  <a:pt x="4031977" y="0"/>
                </a:lnTo>
                <a:lnTo>
                  <a:pt x="4031977" y="385539"/>
                </a:lnTo>
                <a:lnTo>
                  <a:pt x="17781" y="385539"/>
                </a:lnTo>
                <a:arcTo wR="17781" hR="17781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453628" y="4388941"/>
            <a:ext cx="4204767" cy="2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10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Marsha Blackburn</a:t>
            </a:r>
            <a:endParaRPr lang="en-US" sz="1100" dirty="0"/>
          </a:p>
        </p:txBody>
      </p:sp>
      <p:sp>
        <p:nvSpPr>
          <p:cNvPr id="8" name="Shape 4"/>
          <p:cNvSpPr/>
          <p:nvPr/>
        </p:nvSpPr>
        <p:spPr>
          <a:xfrm>
            <a:off x="4572000" y="4305523"/>
            <a:ext cx="4031977" cy="385539"/>
          </a:xfrm>
          <a:custGeom>
            <a:avLst/>
            <a:gdLst/>
            <a:ahLst/>
            <a:cxnLst/>
            <a:rect l="l" t="t" r="r" b="b"/>
            <a:pathLst>
              <a:path w="4031977" h="385539">
                <a:moveTo>
                  <a:pt x="0" y="0"/>
                </a:moveTo>
                <a:lnTo>
                  <a:pt x="4031977" y="0"/>
                </a:lnTo>
                <a:lnTo>
                  <a:pt x="4031977" y="367758"/>
                </a:lnTo>
                <a:arcTo wR="17781" hR="17781" stAng="0" swAng="5400000"/>
                <a:lnTo>
                  <a:pt x="0" y="385539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4485605" y="4388941"/>
            <a:ext cx="4204767" cy="2187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10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Jerri Green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40457"/>
            <a:ext cx="8063954" cy="4670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U.S. House Candidates - District 5</a:t>
            </a:r>
            <a:endParaRPr lang="en-US" sz="2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5979" y="1287661"/>
            <a:ext cx="2117675" cy="264705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6556" y="1287661"/>
            <a:ext cx="2034629" cy="267087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60846" y="4375919"/>
            <a:ext cx="4190330" cy="235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115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Charlie Hatcher</a:t>
            </a:r>
            <a:endParaRPr lang="en-US" sz="1150" dirty="0"/>
          </a:p>
        </p:txBody>
      </p:sp>
      <p:sp>
        <p:nvSpPr>
          <p:cNvPr id="6" name="Text 2"/>
          <p:cNvSpPr/>
          <p:nvPr/>
        </p:nvSpPr>
        <p:spPr>
          <a:xfrm>
            <a:off x="4492823" y="4375919"/>
            <a:ext cx="4190330" cy="235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115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Chaz Molder</a:t>
            </a:r>
            <a:endParaRPr lang="en-US" sz="11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79747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U.S. House Candidates - District 6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8668" y="1367879"/>
            <a:ext cx="2614613" cy="2406997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9244" y="1367879"/>
            <a:ext cx="2417415" cy="241741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726260" y="3877866"/>
            <a:ext cx="4180656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200" dirty="0"/>
          </a:p>
        </p:txBody>
      </p:sp>
      <p:sp>
        <p:nvSpPr>
          <p:cNvPr id="6" name="Shape 2"/>
          <p:cNvSpPr/>
          <p:nvPr/>
        </p:nvSpPr>
        <p:spPr>
          <a:xfrm>
            <a:off x="540023" y="4222105"/>
            <a:ext cx="4031977" cy="441573"/>
          </a:xfrm>
          <a:custGeom>
            <a:avLst/>
            <a:gdLst/>
            <a:ahLst/>
            <a:cxnLst/>
            <a:rect l="l" t="t" r="r" b="b"/>
            <a:pathLst>
              <a:path w="4031977" h="441573">
                <a:moveTo>
                  <a:pt x="0" y="0"/>
                </a:moveTo>
                <a:lnTo>
                  <a:pt x="4031977" y="0"/>
                </a:lnTo>
                <a:lnTo>
                  <a:pt x="4031977" y="441573"/>
                </a:lnTo>
                <a:lnTo>
                  <a:pt x="19288" y="441573"/>
                </a:lnTo>
                <a:arcTo wR="19288" hR="19288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465683" y="4319439"/>
            <a:ext cx="4180656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Johnny Garrett</a:t>
            </a:r>
            <a:endParaRPr lang="en-US" sz="1200" dirty="0"/>
          </a:p>
        </p:txBody>
      </p:sp>
      <p:sp>
        <p:nvSpPr>
          <p:cNvPr id="8" name="Shape 4"/>
          <p:cNvSpPr/>
          <p:nvPr/>
        </p:nvSpPr>
        <p:spPr>
          <a:xfrm>
            <a:off x="4572000" y="4222105"/>
            <a:ext cx="4031977" cy="441573"/>
          </a:xfrm>
          <a:custGeom>
            <a:avLst/>
            <a:gdLst/>
            <a:ahLst/>
            <a:cxnLst/>
            <a:rect l="l" t="t" r="r" b="b"/>
            <a:pathLst>
              <a:path w="4031977" h="441573">
                <a:moveTo>
                  <a:pt x="0" y="0"/>
                </a:moveTo>
                <a:lnTo>
                  <a:pt x="4031977" y="0"/>
                </a:lnTo>
                <a:lnTo>
                  <a:pt x="4031977" y="422285"/>
                </a:lnTo>
                <a:arcTo wR="19288" hR="19288" stAng="0" swAng="5400000"/>
                <a:lnTo>
                  <a:pt x="0" y="44157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4497660" y="4319439"/>
            <a:ext cx="4180656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Mike Croley</a:t>
            </a:r>
            <a:endParaRPr lang="en-US" sz="1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27509"/>
            <a:ext cx="8063954" cy="4670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9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U.S. House Candidates - District 9</a:t>
            </a:r>
            <a:endParaRPr lang="en-US" sz="29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2165" y="1275829"/>
            <a:ext cx="2607618" cy="26076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9446" y="3970288"/>
            <a:ext cx="4190330" cy="235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endParaRPr lang="en-US" sz="11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314" y="1275829"/>
            <a:ext cx="3197275" cy="260806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540023" y="4297338"/>
            <a:ext cx="4031977" cy="418654"/>
          </a:xfrm>
          <a:custGeom>
            <a:avLst/>
            <a:gdLst/>
            <a:ahLst/>
            <a:cxnLst/>
            <a:rect l="l" t="t" r="r" b="b"/>
            <a:pathLst>
              <a:path w="4031977" h="418654">
                <a:moveTo>
                  <a:pt x="0" y="0"/>
                </a:moveTo>
                <a:lnTo>
                  <a:pt x="4031977" y="0"/>
                </a:lnTo>
                <a:lnTo>
                  <a:pt x="4031977" y="418654"/>
                </a:lnTo>
                <a:lnTo>
                  <a:pt x="18685" y="418654"/>
                </a:lnTo>
                <a:arcTo wR="18685" hR="18685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3"/>
          <p:cNvSpPr/>
          <p:nvPr/>
        </p:nvSpPr>
        <p:spPr>
          <a:xfrm>
            <a:off x="460846" y="4388941"/>
            <a:ext cx="4190330" cy="235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115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Brent Taylor</a:t>
            </a:r>
            <a:endParaRPr lang="en-US" sz="1150" dirty="0"/>
          </a:p>
        </p:txBody>
      </p:sp>
      <p:sp>
        <p:nvSpPr>
          <p:cNvPr id="8" name="Shape 4"/>
          <p:cNvSpPr/>
          <p:nvPr/>
        </p:nvSpPr>
        <p:spPr>
          <a:xfrm>
            <a:off x="4572000" y="4297338"/>
            <a:ext cx="4031977" cy="418654"/>
          </a:xfrm>
          <a:custGeom>
            <a:avLst/>
            <a:gdLst/>
            <a:ahLst/>
            <a:cxnLst/>
            <a:rect l="l" t="t" r="r" b="b"/>
            <a:pathLst>
              <a:path w="4031977" h="418654">
                <a:moveTo>
                  <a:pt x="0" y="0"/>
                </a:moveTo>
                <a:lnTo>
                  <a:pt x="4031977" y="0"/>
                </a:lnTo>
                <a:lnTo>
                  <a:pt x="4031977" y="399968"/>
                </a:lnTo>
                <a:arcTo wR="18685" hR="18685" stAng="0" swAng="5400000"/>
                <a:lnTo>
                  <a:pt x="0" y="418654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5"/>
          <p:cNvSpPr/>
          <p:nvPr/>
        </p:nvSpPr>
        <p:spPr>
          <a:xfrm>
            <a:off x="4492823" y="4388941"/>
            <a:ext cx="4190330" cy="2354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115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Justin Pearson</a:t>
            </a:r>
            <a:endParaRPr lang="en-US" sz="11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616074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Tennessee House Candidates - District 59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83" y="1504206"/>
            <a:ext cx="3723456" cy="248423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260" y="1504206"/>
            <a:ext cx="3723456" cy="2483495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540023" y="4085779"/>
            <a:ext cx="4031977" cy="441573"/>
          </a:xfrm>
          <a:custGeom>
            <a:avLst/>
            <a:gdLst/>
            <a:ahLst/>
            <a:cxnLst/>
            <a:rect l="l" t="t" r="r" b="b"/>
            <a:pathLst>
              <a:path w="4031977" h="441573">
                <a:moveTo>
                  <a:pt x="0" y="0"/>
                </a:moveTo>
                <a:lnTo>
                  <a:pt x="4031977" y="0"/>
                </a:lnTo>
                <a:lnTo>
                  <a:pt x="4031977" y="441573"/>
                </a:lnTo>
                <a:lnTo>
                  <a:pt x="19288" y="441573"/>
                </a:lnTo>
                <a:arcTo wR="19288" hR="19288" stAng="5400000" swAng="5400000"/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2"/>
          <p:cNvSpPr/>
          <p:nvPr/>
        </p:nvSpPr>
        <p:spPr>
          <a:xfrm>
            <a:off x="465683" y="4183112"/>
            <a:ext cx="4180656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Bill Hancock</a:t>
            </a:r>
            <a:endParaRPr lang="en-US" sz="1200" dirty="0"/>
          </a:p>
        </p:txBody>
      </p:sp>
      <p:sp>
        <p:nvSpPr>
          <p:cNvPr id="7" name="Shape 3"/>
          <p:cNvSpPr/>
          <p:nvPr/>
        </p:nvSpPr>
        <p:spPr>
          <a:xfrm>
            <a:off x="4572000" y="4085779"/>
            <a:ext cx="4031977" cy="441573"/>
          </a:xfrm>
          <a:custGeom>
            <a:avLst/>
            <a:gdLst/>
            <a:ahLst/>
            <a:cxnLst/>
            <a:rect l="l" t="t" r="r" b="b"/>
            <a:pathLst>
              <a:path w="4031977" h="441573">
                <a:moveTo>
                  <a:pt x="0" y="0"/>
                </a:moveTo>
                <a:lnTo>
                  <a:pt x="4031977" y="0"/>
                </a:lnTo>
                <a:lnTo>
                  <a:pt x="4031977" y="422285"/>
                </a:lnTo>
                <a:arcTo wR="19288" hR="19288" stAng="0" swAng="5400000"/>
                <a:lnTo>
                  <a:pt x="0" y="44157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4497660" y="4183112"/>
            <a:ext cx="4180656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0A0431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Mark Proctor</a:t>
            </a:r>
            <a:endParaRPr lang="en-US" sz="1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693093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Contact Information:</a:t>
            </a:r>
            <a:endParaRPr lang="en-US" sz="3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1483891"/>
            <a:ext cx="385763" cy="38576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0023" y="2062535"/>
            <a:ext cx="3935537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Call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540023" y="2396207"/>
            <a:ext cx="3935537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(865) 604-2053</a:t>
            </a: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8441" y="1483891"/>
            <a:ext cx="385763" cy="3857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8441" y="2062535"/>
            <a:ext cx="3935537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Email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4668441" y="2396207"/>
            <a:ext cx="3935537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lauren@webbgovernmentaffairs.com</a:t>
            </a:r>
            <a:endParaRPr lang="en-US" sz="1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23" y="2951708"/>
            <a:ext cx="385763" cy="38576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0023" y="3530352"/>
            <a:ext cx="3935537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Website</a:t>
            </a:r>
            <a:endParaRPr lang="en-US" sz="1500" dirty="0"/>
          </a:p>
        </p:txBody>
      </p:sp>
      <p:sp>
        <p:nvSpPr>
          <p:cNvPr id="11" name="Text 6"/>
          <p:cNvSpPr/>
          <p:nvPr/>
        </p:nvSpPr>
        <p:spPr>
          <a:xfrm>
            <a:off x="540023" y="3864025"/>
            <a:ext cx="3935537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www.WebbGovernmentAffairs.com</a:t>
            </a:r>
            <a:endParaRPr lang="en-US" sz="12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8441" y="2951708"/>
            <a:ext cx="385763" cy="38576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668441" y="3530352"/>
            <a:ext cx="3935537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Address</a:t>
            </a:r>
            <a:endParaRPr lang="en-US" sz="1500" dirty="0"/>
          </a:p>
        </p:txBody>
      </p:sp>
      <p:sp>
        <p:nvSpPr>
          <p:cNvPr id="14" name="Text 8"/>
          <p:cNvSpPr/>
          <p:nvPr/>
        </p:nvSpPr>
        <p:spPr>
          <a:xfrm>
            <a:off x="4668441" y="3864025"/>
            <a:ext cx="3935537" cy="5863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700"/>
              </a:spcAft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P.O. Box 154</a:t>
            </a:r>
            <a:endParaRPr lang="en-US" sz="12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Nolensville, TN  37135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875" y="1381125"/>
            <a:ext cx="2381250" cy="23812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69023" y="2378869"/>
            <a:ext cx="4634954" cy="385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dirty="0">
                <a:solidFill>
                  <a:srgbClr val="E5DAB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Thank you!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536823"/>
            <a:ext cx="8063954" cy="452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The Tennessee General Assembly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35918" y="1192262"/>
            <a:ext cx="4063752" cy="1765995"/>
          </a:xfrm>
          <a:prstGeom prst="roundRect">
            <a:avLst>
              <a:gd name="adj" fmla="val 1229"/>
            </a:avLst>
          </a:prstGeom>
          <a:solidFill>
            <a:srgbClr val="0A043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80579" y="1327845"/>
            <a:ext cx="3774430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E5DAB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Tennessee Constitution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80579" y="1689422"/>
            <a:ext cx="3774430" cy="1121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dirty="0">
                <a:solidFill>
                  <a:srgbClr val="E5DAB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Created under </a:t>
            </a:r>
            <a:r>
              <a:rPr lang="en-US" sz="1100" b="1" dirty="0">
                <a:solidFill>
                  <a:srgbClr val="E5DAB0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Article II, Section 3</a:t>
            </a:r>
            <a:r>
              <a:rPr lang="en-US" sz="1100" dirty="0">
                <a:solidFill>
                  <a:srgbClr val="E5DAB0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of the Tennessee State Constitution. Legislative authority is vested in the General Assembly, comprised of a Senate and a House of Representatives, both popularly elected. Elections are held every two years in November of even-numbered years.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4753198" y="1327845"/>
            <a:ext cx="3855541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The Members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53198" y="1706389"/>
            <a:ext cx="1859979" cy="1099319"/>
          </a:xfrm>
          <a:prstGeom prst="roundRect">
            <a:avLst>
              <a:gd name="adj" fmla="val 197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897859" y="1851050"/>
            <a:ext cx="1570658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Senate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897859" y="2212628"/>
            <a:ext cx="1570658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b="1" dirty="0">
                <a:solidFill>
                  <a:srgbClr val="736326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33 Members</a:t>
            </a:r>
            <a:r>
              <a:rPr lang="en-US" sz="11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- Elected to </a:t>
            </a:r>
            <a:r>
              <a:rPr lang="en-US" sz="1100" b="1" dirty="0">
                <a:solidFill>
                  <a:srgbClr val="736326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four-year</a:t>
            </a:r>
            <a:r>
              <a:rPr lang="en-US" sz="11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terms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748760" y="1706389"/>
            <a:ext cx="1859979" cy="1099319"/>
          </a:xfrm>
          <a:prstGeom prst="roundRect">
            <a:avLst>
              <a:gd name="adj" fmla="val 1974"/>
            </a:avLst>
          </a:prstGeom>
          <a:solidFill>
            <a:srgbClr val="F2EEE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893421" y="1851050"/>
            <a:ext cx="1570658" cy="2259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House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93421" y="2212628"/>
            <a:ext cx="1570658" cy="4484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1100" b="1" dirty="0">
                <a:solidFill>
                  <a:srgbClr val="736326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99 Members</a:t>
            </a:r>
            <a:r>
              <a:rPr lang="en-US" sz="11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- Elected to </a:t>
            </a:r>
            <a:r>
              <a:rPr lang="en-US" sz="1100" b="1" dirty="0">
                <a:solidFill>
                  <a:srgbClr val="736326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two-year</a:t>
            </a:r>
            <a:r>
              <a:rPr lang="en-US" sz="11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 terms</a:t>
            </a:r>
            <a:endParaRPr lang="en-US" sz="1100" dirty="0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000" y="3203823"/>
            <a:ext cx="2463105" cy="1265783"/>
          </a:xfrm>
          <a:prstGeom prst="rect">
            <a:avLst/>
          </a:prstGeom>
        </p:spPr>
      </p:pic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820" y="3203823"/>
            <a:ext cx="2463105" cy="126578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0023" y="792510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Function of the Legislature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40023" y="1506141"/>
            <a:ext cx="8521154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Tennessee General Assembly's function is to </a:t>
            </a:r>
            <a:r>
              <a:rPr lang="en-US" sz="1200" b="1" dirty="0">
                <a:solidFill>
                  <a:srgbClr val="736326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enact, amend, and repeal the laws of Tennessee</a:t>
            </a: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40023" y="2008584"/>
            <a:ext cx="77093" cy="77093"/>
          </a:xfrm>
          <a:prstGeom prst="ellipse">
            <a:avLst/>
          </a:prstGeom>
          <a:solidFill>
            <a:srgbClr val="E5DAB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71376" y="1926580"/>
            <a:ext cx="232804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Lawmaking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71376" y="2260253"/>
            <a:ext cx="2328044" cy="9876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Introduce, debate, amend, and pass legislation governing Tennessee residents and institutions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292301" y="2008584"/>
            <a:ext cx="77093" cy="77093"/>
          </a:xfrm>
          <a:prstGeom prst="ellipse">
            <a:avLst/>
          </a:prstGeom>
          <a:solidFill>
            <a:srgbClr val="E5DAB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3523655" y="1926580"/>
            <a:ext cx="232804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Appropriations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3523655" y="2260253"/>
            <a:ext cx="232804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Authorize all money paid from the state treasury and direct general fund expenditures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6044580" y="2008584"/>
            <a:ext cx="77093" cy="77093"/>
          </a:xfrm>
          <a:prstGeom prst="ellipse">
            <a:avLst/>
          </a:prstGeom>
          <a:solidFill>
            <a:srgbClr val="E5DAB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275933" y="1926580"/>
            <a:ext cx="232804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Taxation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6275933" y="2260253"/>
            <a:ext cx="2328044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Levy and collect taxes; authorize counties and municipalities to do the same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540023" y="3421410"/>
            <a:ext cx="8063954" cy="929506"/>
          </a:xfrm>
          <a:prstGeom prst="roundRect">
            <a:avLst>
              <a:gd name="adj" fmla="val 2490"/>
            </a:avLst>
          </a:prstGeom>
          <a:solidFill>
            <a:srgbClr val="0A043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94283" y="3614217"/>
            <a:ext cx="775543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E5DAB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Balanced Budget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694283" y="3917007"/>
            <a:ext cx="775543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E5DAB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Constitutional Requirement — the legislature </a:t>
            </a:r>
            <a:r>
              <a:rPr lang="en-US" sz="1500" b="1" dirty="0">
                <a:solidFill>
                  <a:srgbClr val="E5DAB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must pass a balanced budget each year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23" y="602456"/>
            <a:ext cx="2600623" cy="163911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86522" y="586680"/>
            <a:ext cx="5122143" cy="4369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The State Budget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486522" y="1150367"/>
            <a:ext cx="5122143" cy="6395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Each year, the single piece of legislation the General Assembly is constitutionally required to pass is a </a:t>
            </a:r>
            <a:r>
              <a:rPr lang="en-US" sz="1100" b="1" dirty="0">
                <a:solidFill>
                  <a:srgbClr val="736326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balanced state budget</a:t>
            </a:r>
            <a:r>
              <a:rPr lang="en-US" sz="11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. The budget bill appropriates all funds to be spent by state government and reflects the legislature's priorities.</a:t>
            </a:r>
            <a:endParaRPr lang="en-US" sz="11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7472" y="1913409"/>
            <a:ext cx="5141193" cy="80969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664446" y="1932459"/>
            <a:ext cx="4944219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Governor Proposes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3664446" y="2277666"/>
            <a:ext cx="4944219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Governor submits a budget proposal to the General Assembly at the start of session, outlining recommended spending priorities for the fiscal year.</a:t>
            </a:r>
            <a:endParaRPr lang="en-US" sz="11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7472" y="2938463"/>
            <a:ext cx="5141193" cy="80969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664446" y="2957513"/>
            <a:ext cx="4944219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Legislature Appropriates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3664446" y="3302719"/>
            <a:ext cx="4944219" cy="4263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House and Senate Finance Committees review the budget proposal, hold hearings, and ultimately the chambers pass the appropriations bill that becomes law.</a:t>
            </a:r>
            <a:endParaRPr lang="en-US" sz="11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67472" y="3963516"/>
            <a:ext cx="5141193" cy="59650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664446" y="3982566"/>
            <a:ext cx="4944219" cy="218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Must Balance</a:t>
            </a:r>
            <a:endParaRPr lang="en-US" sz="1350" dirty="0"/>
          </a:p>
        </p:txBody>
      </p:sp>
      <p:sp>
        <p:nvSpPr>
          <p:cNvPr id="13" name="Text 7"/>
          <p:cNvSpPr/>
          <p:nvPr/>
        </p:nvSpPr>
        <p:spPr>
          <a:xfrm>
            <a:off x="3664446" y="4327773"/>
            <a:ext cx="4944219" cy="2131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1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Tennessee Constitution mandates a balanced budget.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6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540023" y="1228055"/>
            <a:ext cx="1135856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1488728" y="1089199"/>
            <a:ext cx="3010942" cy="2965103"/>
          </a:xfrm>
          <a:prstGeom prst="roundRect">
            <a:avLst>
              <a:gd name="adj" fmla="val 781"/>
            </a:avLst>
          </a:prstGeom>
          <a:solidFill>
            <a:srgbClr val="1A274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874416" y="1416993"/>
            <a:ext cx="2470993" cy="2892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800" dirty="0">
                <a:solidFill>
                  <a:srgbClr val="E5DAB0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Golden Rule: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874416" y="1860500"/>
            <a:ext cx="2470993" cy="7407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For a bill to become a law, it must pass both the House and Senate in the </a:t>
            </a:r>
            <a:r>
              <a:rPr lang="en-US" sz="1200" b="1" dirty="0">
                <a:solidFill>
                  <a:srgbClr val="FFFFFF"/>
                </a:solidFill>
                <a:latin typeface="Heebo Bold" pitchFamily="34" charset="0"/>
                <a:ea typeface="Heebo Bold" pitchFamily="34" charset="-122"/>
                <a:cs typeface="Heebo Bold" pitchFamily="34" charset="-120"/>
              </a:rPr>
              <a:t>same exact form.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1642988" y="1262732"/>
            <a:ext cx="19050" cy="1477342"/>
          </a:xfrm>
          <a:prstGeom prst="roundRect">
            <a:avLst>
              <a:gd name="adj" fmla="val 50000"/>
            </a:avLst>
          </a:prstGeom>
          <a:solidFill>
            <a:srgbClr val="E5DAB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4658618" y="1089199"/>
            <a:ext cx="3010942" cy="2965103"/>
          </a:xfrm>
          <a:prstGeom prst="roundRect">
            <a:avLst>
              <a:gd name="adj" fmla="val 781"/>
            </a:avLst>
          </a:prstGeom>
          <a:solidFill>
            <a:srgbClr val="0A043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626" y="1262732"/>
            <a:ext cx="2066925" cy="261803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939608" y="1228055"/>
            <a:ext cx="1135856" cy="2469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40023" y="1968029"/>
            <a:ext cx="4634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Legislation of Interest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540023" y="2681660"/>
            <a:ext cx="4634954" cy="4938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20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A review of significant legislative activity and budget priorities from the Tennessee General Assembly's 2026 legislative session.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1089496"/>
            <a:ext cx="8063954" cy="4822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2026 Legislative Session Highlights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0023" y="1633389"/>
            <a:ext cx="8063954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Major Topics of the Session</a:t>
            </a:r>
            <a:endParaRPr lang="en-US" sz="15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023" y="2105918"/>
            <a:ext cx="385763" cy="38576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0023" y="2684562"/>
            <a:ext cx="3935537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Budget</a:t>
            </a:r>
            <a:endParaRPr lang="en-US" sz="15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8441" y="2105918"/>
            <a:ext cx="385763" cy="38576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68441" y="2684562"/>
            <a:ext cx="3935537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Healthcare</a:t>
            </a:r>
            <a:endParaRPr lang="en-US" sz="15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023" y="3234258"/>
            <a:ext cx="385763" cy="38576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0023" y="3812902"/>
            <a:ext cx="3935537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Immigration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8441" y="3234258"/>
            <a:ext cx="385763" cy="38576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668441" y="3812902"/>
            <a:ext cx="3935537" cy="2411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Education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023" y="476622"/>
            <a:ext cx="8063954" cy="3013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0A0431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Budget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540023" y="898550"/>
            <a:ext cx="8521154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7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The Tennessee General Assembly passed a $58.3 billion budget.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40023" y="1139875"/>
            <a:ext cx="3994324" cy="318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$400M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540023" y="1551533"/>
            <a:ext cx="3994324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Transportation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0023" y="1738387"/>
            <a:ext cx="3994324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7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One-time funds on road projects with an additional $25M recurring from the General Fund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4609654" y="1139875"/>
            <a:ext cx="3994324" cy="318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$1.5M</a:t>
            </a:r>
            <a:endParaRPr lang="en-US" sz="2500" dirty="0"/>
          </a:p>
        </p:txBody>
      </p:sp>
      <p:sp>
        <p:nvSpPr>
          <p:cNvPr id="8" name="Text 6"/>
          <p:cNvSpPr/>
          <p:nvPr/>
        </p:nvSpPr>
        <p:spPr>
          <a:xfrm>
            <a:off x="4609654" y="1551533"/>
            <a:ext cx="3994324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Aviation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609654" y="1738387"/>
            <a:ext cx="3994324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7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More nonstop international flights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540023" y="2032471"/>
            <a:ext cx="3994324" cy="318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$339M</a:t>
            </a:r>
            <a:endParaRPr lang="en-US" sz="2500" dirty="0"/>
          </a:p>
        </p:txBody>
      </p:sp>
      <p:sp>
        <p:nvSpPr>
          <p:cNvPr id="11" name="Text 9"/>
          <p:cNvSpPr/>
          <p:nvPr/>
        </p:nvSpPr>
        <p:spPr>
          <a:xfrm>
            <a:off x="540023" y="2444130"/>
            <a:ext cx="3994324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Public School Education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540023" y="2630984"/>
            <a:ext cx="3994324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7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Includes teacher raises, bringing the base teacher salary to $50,000/year</a:t>
            </a:r>
            <a:endParaRPr lang="en-US" sz="750" dirty="0"/>
          </a:p>
        </p:txBody>
      </p:sp>
      <p:sp>
        <p:nvSpPr>
          <p:cNvPr id="13" name="Text 11"/>
          <p:cNvSpPr/>
          <p:nvPr/>
        </p:nvSpPr>
        <p:spPr>
          <a:xfrm>
            <a:off x="4609654" y="2032471"/>
            <a:ext cx="3994324" cy="318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$155M</a:t>
            </a:r>
            <a:endParaRPr lang="en-US" sz="2500" dirty="0"/>
          </a:p>
        </p:txBody>
      </p:sp>
      <p:sp>
        <p:nvSpPr>
          <p:cNvPr id="14" name="Text 12"/>
          <p:cNvSpPr/>
          <p:nvPr/>
        </p:nvSpPr>
        <p:spPr>
          <a:xfrm>
            <a:off x="4609654" y="2444130"/>
            <a:ext cx="3994324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Private School Education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609654" y="2630984"/>
            <a:ext cx="3994324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7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Funds "Education Freedom Scholarships" for 35,000 participants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540023" y="2925068"/>
            <a:ext cx="3994324" cy="318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$230M</a:t>
            </a:r>
            <a:endParaRPr lang="en-US" sz="2500" dirty="0"/>
          </a:p>
        </p:txBody>
      </p:sp>
      <p:sp>
        <p:nvSpPr>
          <p:cNvPr id="17" name="Text 15"/>
          <p:cNvSpPr/>
          <p:nvPr/>
        </p:nvSpPr>
        <p:spPr>
          <a:xfrm>
            <a:off x="540023" y="3336727"/>
            <a:ext cx="3994324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TennCare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540023" y="3523580"/>
            <a:ext cx="3994324" cy="250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7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Covers increasing costs associated with medical inflation and increased utilization and services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4609654" y="2925068"/>
            <a:ext cx="3994324" cy="318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$125M</a:t>
            </a:r>
            <a:endParaRPr lang="en-US" sz="2500" dirty="0"/>
          </a:p>
        </p:txBody>
      </p:sp>
      <p:sp>
        <p:nvSpPr>
          <p:cNvPr id="20" name="Text 18"/>
          <p:cNvSpPr/>
          <p:nvPr/>
        </p:nvSpPr>
        <p:spPr>
          <a:xfrm>
            <a:off x="4609654" y="3336727"/>
            <a:ext cx="3994324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State Parks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609654" y="3523580"/>
            <a:ext cx="3994324" cy="2506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7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Creates two additional state parks and funds the reconstruction of the Davy Crockett State Park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2574801" y="3942978"/>
            <a:ext cx="3994324" cy="3182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25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$20M</a:t>
            </a:r>
            <a:endParaRPr lang="en-US" sz="2500" dirty="0"/>
          </a:p>
        </p:txBody>
      </p:sp>
      <p:sp>
        <p:nvSpPr>
          <p:cNvPr id="23" name="Text 21"/>
          <p:cNvSpPr/>
          <p:nvPr/>
        </p:nvSpPr>
        <p:spPr>
          <a:xfrm>
            <a:off x="2574801" y="4354637"/>
            <a:ext cx="3994324" cy="1506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900" dirty="0">
                <a:solidFill>
                  <a:srgbClr val="736326"/>
                </a:solidFill>
                <a:latin typeface="Crimson Pro SemiBold" pitchFamily="34" charset="0"/>
                <a:ea typeface="Crimson Pro SemiBold" pitchFamily="34" charset="-122"/>
                <a:cs typeface="Crimson Pro SemiBold" pitchFamily="34" charset="-120"/>
              </a:rPr>
              <a:t>Rainy Day Fund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574801" y="4541490"/>
            <a:ext cx="3994324" cy="1253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750" dirty="0">
                <a:solidFill>
                  <a:srgbClr val="736326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Totaling $2.2B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1310</Words>
  <Application>Microsoft Macintosh PowerPoint</Application>
  <PresentationFormat>On-screen Show (16:9)</PresentationFormat>
  <Paragraphs>199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Heebo Bold</vt:lpstr>
      <vt:lpstr>Crimson Pro SemiBold</vt:lpstr>
      <vt:lpstr>Heebo</vt:lpstr>
      <vt:lpstr>Arial</vt:lpstr>
      <vt:lpstr>Crimson Pro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Lauren Webb</cp:lastModifiedBy>
  <cp:revision>3</cp:revision>
  <dcterms:created xsi:type="dcterms:W3CDTF">2026-08-07T15:08:07Z</dcterms:created>
  <dcterms:modified xsi:type="dcterms:W3CDTF">2026-08-07T16:47:51Z</dcterms:modified>
</cp:coreProperties>
</file>