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</p:sldMasterIdLst>
  <p:notesMasterIdLst>
    <p:notesMasterId r:id="rId20"/>
  </p:notesMasterIdLst>
  <p:sldIdLst>
    <p:sldId id="256" r:id="rId2"/>
    <p:sldId id="272" r:id="rId3"/>
    <p:sldId id="27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74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AD1520-6EA4-445B-8B7F-5CA989133A59}" v="13" dt="2026-08-03T13:46:27.8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meka Petties Ramsey" userId="1fd20621-7bea-4da7-b655-177217a200e6" providerId="ADAL" clId="{F6D813AF-88BF-496A-8C01-5C9E4E27F489}"/>
    <pc:docChg chg="custSel addSld modSld modMainMaster">
      <pc:chgData name="Shemeka Petties Ramsey" userId="1fd20621-7bea-4da7-b655-177217a200e6" providerId="ADAL" clId="{F6D813AF-88BF-496A-8C01-5C9E4E27F489}" dt="2026-08-03T13:46:27.819" v="104"/>
      <pc:docMkLst>
        <pc:docMk/>
      </pc:docMkLst>
      <pc:sldChg chg="modSp mod">
        <pc:chgData name="Shemeka Petties Ramsey" userId="1fd20621-7bea-4da7-b655-177217a200e6" providerId="ADAL" clId="{F6D813AF-88BF-496A-8C01-5C9E4E27F489}" dt="2026-08-03T13:40:28.121" v="41" actId="20577"/>
        <pc:sldMkLst>
          <pc:docMk/>
          <pc:sldMk cId="0" sldId="256"/>
        </pc:sldMkLst>
        <pc:spChg chg="mod">
          <ac:chgData name="Shemeka Petties Ramsey" userId="1fd20621-7bea-4da7-b655-177217a200e6" providerId="ADAL" clId="{F6D813AF-88BF-496A-8C01-5C9E4E27F489}" dt="2026-08-03T13:40:28.121" v="41" actId="20577"/>
          <ac:spMkLst>
            <pc:docMk/>
            <pc:sldMk cId="0" sldId="256"/>
            <ac:spMk id="5" creationId="{00000000-0000-0000-0000-000000000000}"/>
          </ac:spMkLst>
        </pc:spChg>
      </pc:sldChg>
      <pc:sldChg chg="addSp delSp modSp mod">
        <pc:chgData name="Shemeka Petties Ramsey" userId="1fd20621-7bea-4da7-b655-177217a200e6" providerId="ADAL" clId="{F6D813AF-88BF-496A-8C01-5C9E4E27F489}" dt="2026-08-03T13:35:22.384" v="10" actId="478"/>
        <pc:sldMkLst>
          <pc:docMk/>
          <pc:sldMk cId="0" sldId="263"/>
        </pc:sldMkLst>
        <pc:spChg chg="add del mod">
          <ac:chgData name="Shemeka Petties Ramsey" userId="1fd20621-7bea-4da7-b655-177217a200e6" providerId="ADAL" clId="{F6D813AF-88BF-496A-8C01-5C9E4E27F489}" dt="2026-08-03T13:35:22.384" v="10" actId="478"/>
          <ac:spMkLst>
            <pc:docMk/>
            <pc:sldMk cId="0" sldId="263"/>
            <ac:spMk id="19" creationId="{D5F1A337-D8A6-481E-BD73-6CA819825C33}"/>
          </ac:spMkLst>
        </pc:spChg>
        <pc:picChg chg="add del mod">
          <ac:chgData name="Shemeka Petties Ramsey" userId="1fd20621-7bea-4da7-b655-177217a200e6" providerId="ADAL" clId="{F6D813AF-88BF-496A-8C01-5C9E4E27F489}" dt="2026-08-03T13:35:22.384" v="10" actId="478"/>
          <ac:picMkLst>
            <pc:docMk/>
            <pc:sldMk cId="0" sldId="263"/>
            <ac:picMk id="18" creationId="{2B3A4A6A-6020-462B-2D71-E0A0C7DDBA71}"/>
          </ac:picMkLst>
        </pc:picChg>
      </pc:sldChg>
      <pc:sldChg chg="addSp modSp mod modAnim">
        <pc:chgData name="Shemeka Petties Ramsey" userId="1fd20621-7bea-4da7-b655-177217a200e6" providerId="ADAL" clId="{F6D813AF-88BF-496A-8C01-5C9E4E27F489}" dt="2026-08-03T13:46:27.819" v="104"/>
        <pc:sldMkLst>
          <pc:docMk/>
          <pc:sldMk cId="0" sldId="264"/>
        </pc:sldMkLst>
        <pc:picChg chg="add mod">
          <ac:chgData name="Shemeka Petties Ramsey" userId="1fd20621-7bea-4da7-b655-177217a200e6" providerId="ADAL" clId="{F6D813AF-88BF-496A-8C01-5C9E4E27F489}" dt="2026-08-03T13:46:06.665" v="103" actId="14100"/>
          <ac:picMkLst>
            <pc:docMk/>
            <pc:sldMk cId="0" sldId="264"/>
            <ac:picMk id="20" creationId="{C3002458-4638-4A62-6F5B-5C2790F40829}"/>
          </ac:picMkLst>
        </pc:picChg>
      </pc:sldChg>
      <pc:sldChg chg="delSp modSp mod">
        <pc:chgData name="Shemeka Petties Ramsey" userId="1fd20621-7bea-4da7-b655-177217a200e6" providerId="ADAL" clId="{F6D813AF-88BF-496A-8C01-5C9E4E27F489}" dt="2026-08-03T13:32:34.790" v="6" actId="478"/>
        <pc:sldMkLst>
          <pc:docMk/>
          <pc:sldMk cId="0" sldId="267"/>
        </pc:sldMkLst>
        <pc:spChg chg="del mod">
          <ac:chgData name="Shemeka Petties Ramsey" userId="1fd20621-7bea-4da7-b655-177217a200e6" providerId="ADAL" clId="{F6D813AF-88BF-496A-8C01-5C9E4E27F489}" dt="2026-08-03T13:32:34.790" v="6" actId="478"/>
          <ac:spMkLst>
            <pc:docMk/>
            <pc:sldMk cId="0" sldId="267"/>
            <ac:spMk id="3" creationId="{00000000-0000-0000-0000-000000000000}"/>
          </ac:spMkLst>
        </pc:spChg>
      </pc:sldChg>
      <pc:sldChg chg="addSp delSp modSp new mod modClrScheme modAnim chgLayout">
        <pc:chgData name="Shemeka Petties Ramsey" userId="1fd20621-7bea-4da7-b655-177217a200e6" providerId="ADAL" clId="{F6D813AF-88BF-496A-8C01-5C9E4E27F489}" dt="2026-08-03T13:44:29.150" v="101" actId="931"/>
        <pc:sldMkLst>
          <pc:docMk/>
          <pc:sldMk cId="3595436998" sldId="274"/>
        </pc:sldMkLst>
        <pc:spChg chg="add mod">
          <ac:chgData name="Shemeka Petties Ramsey" userId="1fd20621-7bea-4da7-b655-177217a200e6" providerId="ADAL" clId="{F6D813AF-88BF-496A-8C01-5C9E4E27F489}" dt="2026-08-03T13:41:31.609" v="42" actId="26606"/>
          <ac:spMkLst>
            <pc:docMk/>
            <pc:sldMk cId="3595436998" sldId="274"/>
            <ac:spMk id="4" creationId="{24E7D0BA-9140-2EC1-107E-1C1F25F67CF5}"/>
          </ac:spMkLst>
        </pc:spChg>
        <pc:spChg chg="add mod">
          <ac:chgData name="Shemeka Petties Ramsey" userId="1fd20621-7bea-4da7-b655-177217a200e6" providerId="ADAL" clId="{F6D813AF-88BF-496A-8C01-5C9E4E27F489}" dt="2026-08-03T13:42:39.257" v="100" actId="20577"/>
          <ac:spMkLst>
            <pc:docMk/>
            <pc:sldMk cId="3595436998" sldId="274"/>
            <ac:spMk id="9" creationId="{0DAD42E5-7189-C461-9BB6-F290EF06A6D7}"/>
          </ac:spMkLst>
        </pc:spChg>
        <pc:spChg chg="add del mod">
          <ac:chgData name="Shemeka Petties Ramsey" userId="1fd20621-7bea-4da7-b655-177217a200e6" providerId="ADAL" clId="{F6D813AF-88BF-496A-8C01-5C9E4E27F489}" dt="2026-08-03T13:41:49.935" v="50" actId="26606"/>
          <ac:spMkLst>
            <pc:docMk/>
            <pc:sldMk cId="3595436998" sldId="274"/>
            <ac:spMk id="11" creationId="{F4E9227A-F008-D8E3-1E0F-54811D5935FC}"/>
          </ac:spMkLst>
        </pc:spChg>
        <pc:spChg chg="add del mod">
          <ac:chgData name="Shemeka Petties Ramsey" userId="1fd20621-7bea-4da7-b655-177217a200e6" providerId="ADAL" clId="{F6D813AF-88BF-496A-8C01-5C9E4E27F489}" dt="2026-08-03T13:44:29.150" v="101" actId="931"/>
          <ac:spMkLst>
            <pc:docMk/>
            <pc:sldMk cId="3595436998" sldId="274"/>
            <ac:spMk id="16" creationId="{7907250B-A4B9-D622-F7B1-AD31443B069E}"/>
          </ac:spMkLst>
        </pc:spChg>
        <pc:picChg chg="add mod">
          <ac:chgData name="Shemeka Petties Ramsey" userId="1fd20621-7bea-4da7-b655-177217a200e6" providerId="ADAL" clId="{F6D813AF-88BF-496A-8C01-5C9E4E27F489}" dt="2026-08-03T13:41:49.935" v="50" actId="26606"/>
          <ac:picMkLst>
            <pc:docMk/>
            <pc:sldMk cId="3595436998" sldId="274"/>
            <ac:picMk id="3" creationId="{50CCE60C-8FA2-FD1D-3F63-AA9FB650FDB1}"/>
          </ac:picMkLst>
        </pc:picChg>
        <pc:picChg chg="add mod">
          <ac:chgData name="Shemeka Petties Ramsey" userId="1fd20621-7bea-4da7-b655-177217a200e6" providerId="ADAL" clId="{F6D813AF-88BF-496A-8C01-5C9E4E27F489}" dt="2026-08-03T13:44:29.150" v="101" actId="931"/>
          <ac:picMkLst>
            <pc:docMk/>
            <pc:sldMk cId="3595436998" sldId="274"/>
            <ac:picMk id="6" creationId="{7039CEE0-3287-5076-FB2D-D30E3598E69D}"/>
          </ac:picMkLst>
        </pc:picChg>
      </pc:sldChg>
      <pc:sldMasterChg chg="modSldLayout">
        <pc:chgData name="Shemeka Petties Ramsey" userId="1fd20621-7bea-4da7-b655-177217a200e6" providerId="ADAL" clId="{F6D813AF-88BF-496A-8C01-5C9E4E27F489}" dt="2026-08-03T13:38:46.496" v="19"/>
        <pc:sldMasterMkLst>
          <pc:docMk/>
          <pc:sldMasterMk cId="4277571713" sldId="2147483651"/>
        </pc:sldMasterMkLst>
        <pc:sldLayoutChg chg="delSp">
          <pc:chgData name="Shemeka Petties Ramsey" userId="1fd20621-7bea-4da7-b655-177217a200e6" providerId="ADAL" clId="{F6D813AF-88BF-496A-8C01-5C9E4E27F489}" dt="2026-08-03T13:38:46.496" v="19"/>
          <pc:sldLayoutMkLst>
            <pc:docMk/>
            <pc:sldMasterMk cId="4277571713" sldId="2147483651"/>
            <pc:sldLayoutMk cId="3421404238" sldId="2147483680"/>
          </pc:sldLayoutMkLst>
          <pc:spChg chg="del">
            <ac:chgData name="Shemeka Petties Ramsey" userId="1fd20621-7bea-4da7-b655-177217a200e6" providerId="ADAL" clId="{F6D813AF-88BF-496A-8C01-5C9E4E27F489}" dt="2026-08-03T13:38:46.496" v="19"/>
            <ac:spMkLst>
              <pc:docMk/>
              <pc:sldMasterMk cId="4277571713" sldId="2147483651"/>
              <pc:sldLayoutMk cId="3421404238" sldId="2147483680"/>
              <ac:spMk id="2" creationId="{00000000-0000-0000-0000-000000000000}"/>
            </ac:spMkLst>
          </pc:spChg>
          <pc:spChg chg="del">
            <ac:chgData name="Shemeka Petties Ramsey" userId="1fd20621-7bea-4da7-b655-177217a200e6" providerId="ADAL" clId="{F6D813AF-88BF-496A-8C01-5C9E4E27F489}" dt="2026-08-03T13:38:46.496" v="19"/>
            <ac:spMkLst>
              <pc:docMk/>
              <pc:sldMasterMk cId="4277571713" sldId="2147483651"/>
              <pc:sldLayoutMk cId="3421404238" sldId="2147483680"/>
              <ac:spMk id="3" creationId="{00000000-0000-0000-0000-000000000000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Barriers</c:v>
                </c:pt>
              </c:strCache>
            </c:strRef>
          </c:tx>
          <c:spPr>
            <a:solidFill>
              <a:srgbClr val="C06A4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F2A38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Interrupting</c:v>
                </c:pt>
                <c:pt idx="1">
                  <c:v>Distraction</c:v>
                </c:pt>
                <c:pt idx="2">
                  <c:v>Assumptions</c:v>
                </c:pt>
                <c:pt idx="3">
                  <c:v>Rushing to solve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</c:v>
                </c:pt>
                <c:pt idx="1">
                  <c:v>6</c:v>
                </c:pt>
                <c:pt idx="2">
                  <c:v>7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DC-41CE-A8A2-1ABB48CE46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F2A3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"/>
          <c:min val="0"/>
        </c:scaling>
        <c:delete val="0"/>
        <c:axPos val="b"/>
        <c:majorGridlines>
          <c:spPr>
            <a:ln w="6350" cap="flat">
              <a:solidFill>
                <a:srgbClr val="DCCFB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7C78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80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EC014E-32E8-BC91-190E-85B3C74C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8" y="964075"/>
            <a:ext cx="4654297" cy="37398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4822842"/>
            <a:ext cx="4206240" cy="138074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2603722-CE80-C718-39E9-BB79F1F68C3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4C280F-E753-FE97-A722-F86168AC97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1248" y="964074"/>
            <a:ext cx="5403280" cy="5258929"/>
          </a:xfrm>
          <a:custGeom>
            <a:avLst/>
            <a:gdLst>
              <a:gd name="connsiteX0" fmla="*/ 2701640 w 5403280"/>
              <a:gd name="connsiteY0" fmla="*/ 0 h 5258929"/>
              <a:gd name="connsiteX1" fmla="*/ 5403280 w 5403280"/>
              <a:gd name="connsiteY1" fmla="*/ 2701640 h 5258929"/>
              <a:gd name="connsiteX2" fmla="*/ 5403280 w 5403280"/>
              <a:gd name="connsiteY2" fmla="*/ 5258929 h 5258929"/>
              <a:gd name="connsiteX3" fmla="*/ 0 w 5403280"/>
              <a:gd name="connsiteY3" fmla="*/ 5258929 h 5258929"/>
              <a:gd name="connsiteX4" fmla="*/ 0 w 5403280"/>
              <a:gd name="connsiteY4" fmla="*/ 2701640 h 5258929"/>
              <a:gd name="connsiteX5" fmla="*/ 2701640 w 5403280"/>
              <a:gd name="connsiteY5" fmla="*/ 0 h 525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3280" h="5258929">
                <a:moveTo>
                  <a:pt x="2701640" y="0"/>
                </a:moveTo>
                <a:cubicBezTo>
                  <a:pt x="4193715" y="0"/>
                  <a:pt x="5403280" y="1209565"/>
                  <a:pt x="5403280" y="2701640"/>
                </a:cubicBezTo>
                <a:lnTo>
                  <a:pt x="5403280" y="5258929"/>
                </a:lnTo>
                <a:lnTo>
                  <a:pt x="0" y="5258929"/>
                </a:lnTo>
                <a:lnTo>
                  <a:pt x="0" y="2701640"/>
                </a:lnTo>
                <a:cubicBezTo>
                  <a:pt x="0" y="1209565"/>
                  <a:pt x="1209565" y="0"/>
                  <a:pt x="2701640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noFill/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7A08-C834-F239-A3DF-2D1295F0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7DA2CEDE-2AB4-4FB8-9551-E0AA4222B1A3}" type="datetime1">
              <a:rPr lang="en-US" smtClean="0"/>
              <a:t>8/3/2026</a:t>
            </a:fld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E80C6A5-61FE-078D-49D9-31BD129401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4979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152" y="990511"/>
            <a:ext cx="2565593" cy="1858941"/>
          </a:xfrm>
        </p:spPr>
        <p:txBody>
          <a:bodyPr anchor="b"/>
          <a:lstStyle>
            <a:lvl1pPr>
              <a:def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326323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32271" y="3011335"/>
            <a:ext cx="2559977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BD5A515-9970-0784-7927-52F94C270B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292564" y="1592958"/>
            <a:ext cx="2973522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523CCEC-6BB2-B704-95E2-87FED823C5B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208465C-8C77-73BF-D18F-D01907BAC8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12296" y="6356350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E2A219-E459-07B3-1ED3-CBF7D239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2057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94069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548640"/>
            <a:ext cx="6093225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3520" y="1828800"/>
            <a:ext cx="6071616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483F68-3490-71E7-A7DA-DA46BC48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9715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45FA4-0621-D8F1-73D0-046B7F4D77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4C51678-E871-8AD4-08DA-BF7B7013A3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10292565" y="1592957"/>
            <a:ext cx="2973522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D01CE4-E064-7D2F-7D3A-9DA85E2777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1296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48640"/>
            <a:ext cx="6135624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28800"/>
            <a:ext cx="6135624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C07157-DE89-FE2F-0547-2E4055913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8202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A0C5A-6673-53CC-030B-67BA133D974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521688-F793-E4F2-732B-EEE6F58B758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BE29E-7417-B57C-BA94-1DBC14BE461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51416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6858000" cy="932688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6858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626C00-7A36-46A2-880D-F484910B3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77761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F6D8B-36A2-DF79-CDB9-885694DCA71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2396A-E38F-CC9C-7303-71F99D0820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B0E4B-031C-4F2A-1993-D824DD71F7D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19720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83413"/>
            <a:ext cx="4361688" cy="1262639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979461"/>
            <a:ext cx="4360863" cy="43292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45480" y="0"/>
            <a:ext cx="644652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81977D-48BC-F135-96F9-1655E4BEE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3212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A981C2C-E0DD-29A7-8209-50D66488152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05369F-8CCB-402F-9055-2BF12262B5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3591F2-4BD3-37D0-B00E-B2CD5F47A3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66159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4572000" cy="932688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4572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8BEB48-A052-9364-6EF6-F698004C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1172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17D8113-ECE6-D6F5-9CA4-C96A535F479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9A0137-F97A-8194-464D-3B7D4814A8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FE5686-63A9-B1A1-5734-F96A96514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30195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485E715F-A05B-F2BC-ABF4-447E9B58E0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499001" y="5684309"/>
            <a:ext cx="1709209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632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173959" y="5435073"/>
            <a:ext cx="121073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2B6090-1D21-5610-7943-4C4F96A6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463823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31138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82896"/>
            <a:ext cx="3657603" cy="1453896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38F5DE0-1AA8-5320-EBEC-7B2EEF3996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0" y="548642"/>
            <a:ext cx="3490175" cy="4041647"/>
          </a:xfrm>
          <a:custGeom>
            <a:avLst/>
            <a:gdLst>
              <a:gd name="connsiteX0" fmla="*/ 1745088 w 3490175"/>
              <a:gd name="connsiteY0" fmla="*/ 0 h 4041647"/>
              <a:gd name="connsiteX1" fmla="*/ 3490175 w 3490175"/>
              <a:gd name="connsiteY1" fmla="*/ 1745088 h 4041647"/>
              <a:gd name="connsiteX2" fmla="*/ 3490175 w 3490175"/>
              <a:gd name="connsiteY2" fmla="*/ 3141232 h 4041647"/>
              <a:gd name="connsiteX3" fmla="*/ 3490175 w 3490175"/>
              <a:gd name="connsiteY3" fmla="*/ 3490175 h 4041647"/>
              <a:gd name="connsiteX4" fmla="*/ 3490175 w 3490175"/>
              <a:gd name="connsiteY4" fmla="*/ 4041647 h 4041647"/>
              <a:gd name="connsiteX5" fmla="*/ 0 w 3490175"/>
              <a:gd name="connsiteY5" fmla="*/ 4041647 h 4041647"/>
              <a:gd name="connsiteX6" fmla="*/ 0 w 3490175"/>
              <a:gd name="connsiteY6" fmla="*/ 3490175 h 4041647"/>
              <a:gd name="connsiteX7" fmla="*/ 0 w 3490175"/>
              <a:gd name="connsiteY7" fmla="*/ 3141232 h 4041647"/>
              <a:gd name="connsiteX8" fmla="*/ 0 w 3490175"/>
              <a:gd name="connsiteY8" fmla="*/ 1745088 h 4041647"/>
              <a:gd name="connsiteX9" fmla="*/ 1745088 w 3490175"/>
              <a:gd name="connsiteY9" fmla="*/ 0 h 404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90175" h="4041647">
                <a:moveTo>
                  <a:pt x="1745088" y="0"/>
                </a:moveTo>
                <a:cubicBezTo>
                  <a:pt x="2708873" y="0"/>
                  <a:pt x="3490175" y="781302"/>
                  <a:pt x="3490175" y="1745088"/>
                </a:cubicBezTo>
                <a:lnTo>
                  <a:pt x="3490175" y="3141232"/>
                </a:lnTo>
                <a:lnTo>
                  <a:pt x="3490175" y="3490175"/>
                </a:lnTo>
                <a:lnTo>
                  <a:pt x="3490175" y="4041647"/>
                </a:lnTo>
                <a:lnTo>
                  <a:pt x="0" y="4041647"/>
                </a:lnTo>
                <a:lnTo>
                  <a:pt x="0" y="3490175"/>
                </a:lnTo>
                <a:lnTo>
                  <a:pt x="0" y="3141232"/>
                </a:lnTo>
                <a:lnTo>
                  <a:pt x="0" y="1745088"/>
                </a:lnTo>
                <a:cubicBezTo>
                  <a:pt x="0" y="781302"/>
                  <a:pt x="781302" y="0"/>
                  <a:pt x="1745088" y="0"/>
                </a:cubicBezTo>
                <a:close/>
              </a:path>
            </a:pathLst>
          </a:custGeom>
          <a:blipFill dpi="0" rotWithShape="1">
            <a:blip r:embed="rId2">
              <a:alphaModFix amt="8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7760" y="549275"/>
            <a:ext cx="6561138" cy="57594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9C3A72-7CAE-129F-7490-B687280EF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4611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5482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64" y="559341"/>
            <a:ext cx="1075567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C89FBB9-2C05-A4C1-ECB4-D6A5C4219E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BB07A11-50DE-6BC0-0514-6E2C14A4798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 flipH="1">
            <a:off x="-997746" y="4594946"/>
            <a:ext cx="270669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ED5F49-F9F7-05A9-62AC-C9C8DF2EAD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8569" y="6264201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1200" y="1713652"/>
            <a:ext cx="4387012" cy="46129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58927" y="1713653"/>
            <a:ext cx="6533071" cy="5144347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marL="285750" lvl="0" indent="-28575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549119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7BBF55A-D91F-143D-FBB6-73995F00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937761"/>
            <a:ext cx="6987537" cy="1353312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spcBef>
                <a:spcPts val="1000"/>
              </a:spcBef>
              <a:defRPr sz="2800" cap="none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A4B4E-0B2F-F1BB-322A-713D1FB5F2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57400" y="549021"/>
            <a:ext cx="9455150" cy="4333875"/>
          </a:xfrm>
        </p:spPr>
        <p:txBody>
          <a:bodyPr anchor="b">
            <a:normAutofit/>
          </a:bodyPr>
          <a:lstStyle>
            <a:lvl1pPr>
              <a:defRPr sz="23200"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46D47F-2AE5-2705-911C-52BBD6B7D8EA}"/>
              </a:ext>
            </a:extLst>
          </p:cNvPr>
          <p:cNvCxnSpPr>
            <a:cxnSpLocks/>
          </p:cNvCxnSpPr>
          <p:nvPr/>
        </p:nvCxnSpPr>
        <p:spPr>
          <a:xfrm flipV="1">
            <a:off x="137160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62122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4595-90D4-94E6-CEBA-8280745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658679"/>
            <a:ext cx="10780776" cy="4925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22722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-1228126"/>
            <a:ext cx="10652760" cy="1133856"/>
          </a:xfrm>
        </p:spPr>
        <p:txBody>
          <a:bodyPr/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4897F-B66E-DAD4-F56C-6152B417CC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24138" y="2268748"/>
            <a:ext cx="6943724" cy="395425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1pPr>
            <a:lvl2pPr marL="2286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2pPr>
            <a:lvl3pPr marL="4572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3pPr>
            <a:lvl4pPr marL="6858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4pPr>
            <a:lvl5pPr marL="9144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reeform: Shape 15">
            <a:extLst>
              <a:ext uri="{FF2B5EF4-FFF2-40B4-BE49-F238E27FC236}">
                <a16:creationId xmlns:a16="http://schemas.microsoft.com/office/drawing/2014/main" id="{8EFA7EFC-C6F9-B1D5-025F-824C1CE9A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057205" y="-1430380"/>
            <a:ext cx="6077590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67634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87B9B-22A3-322E-B7E8-223255AD0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0168" y="5669280"/>
            <a:ext cx="6311664" cy="46634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spcBef>
                <a:spcPts val="1000"/>
              </a:spcBef>
              <a:defRPr sz="1800" cap="all" baseline="0"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9BC83F-8FE5-5223-2B3A-6E122D336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97135" y="1744578"/>
            <a:ext cx="6997730" cy="350790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cap="all" baseline="0">
                <a:latin typeface="+mn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F353A57-FA3C-A68C-4908-E774A52C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811380" y="-1681974"/>
            <a:ext cx="6569242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BDAA3E-BE52-42BC-99E8-CCCB81A57ABD}" type="datetime1">
              <a:rPr lang="en-US" smtClean="0"/>
              <a:t>8/3/2026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571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2FE6B-A4D8-8ED7-89D7-5E7F2C5B8F5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103438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86405AE-ED31-677D-86D8-01EAD583735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84947" y="2103121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470922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A6F3D-6630-C2E0-DC0A-6D2C0AAC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38DBB1-A1FA-A460-88C8-B05F1570CA9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743200"/>
            <a:ext cx="5157187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2103120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2D763CC-A010-6A2B-FEF3-388EAC8417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09361" y="2743200"/>
            <a:ext cx="51831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851839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796BC8-E1B7-E6D6-E86F-4A5CAECD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123150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36574F-2CAD-411B-9EF3-12D0DF2C09EB}" type="datetime1">
              <a:rPr lang="en-US" smtClean="0"/>
              <a:t>8/3/2026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18425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7342307" cy="1133856"/>
          </a:xfrm>
          <a:noFill/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624328"/>
            <a:ext cx="10424160" cy="3200400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B1491A9-BF26-4517-AB22-6183D453A902}" type="datetime1">
              <a:rPr lang="en-US" smtClean="0"/>
              <a:t>8/3/2026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61799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E8CC034-C652-239B-0064-9B0543A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051F68D-E2E5-C625-0273-281CE6D493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2301836"/>
            <a:ext cx="10741150" cy="392116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99784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858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E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1338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5218032"/>
            <a:ext cx="10972800" cy="786384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972629"/>
            <a:ext cx="10972800" cy="48037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8BD73-E6AB-68A9-F41B-313E0C4477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396119" y="5787191"/>
            <a:ext cx="1503444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A6162-61A3-2C41-311C-F407FC4B4D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560963-1EEA-4BDE-8FF9-3FEE13B5D43C}" type="datetime1">
              <a:rPr lang="en-US" smtClean="0"/>
              <a:t>8/3/2026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ABF624-39B6-C7A2-98E7-26593626B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498994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B102F-64E7-9387-1F8F-DB4AC82577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8740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84C31D-CC85-27E5-FD9F-627C926D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8608"/>
            <a:ext cx="7879335" cy="3592629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B934F-7AD0-6CA4-BC4D-9CC30854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1714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6486-38AE-54F6-E2F3-8B944C3F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1BD916-71AE-106E-105D-01655950F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7800" y="368300"/>
            <a:ext cx="7375525" cy="1014413"/>
          </a:xfrm>
        </p:spPr>
        <p:txBody>
          <a:bodyPr anchor="ctr">
            <a:normAutofit/>
          </a:bodyPr>
          <a:lstStyle>
            <a:lvl1pPr algn="r"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0054-227E-4953-9BB1-7141F902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E0F1-15E9-E241-9959-A6D46B69E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44049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42852-3CDE-22AD-D5F0-AAF8279A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9536"/>
            <a:ext cx="9546336" cy="3675885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t>8/3/2026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D523C5-E38D-F0DE-48C0-B6B8404B6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45902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4EF7E11-76D4-64FA-465B-16540545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947" y="1296083"/>
            <a:ext cx="4353325" cy="4265835"/>
          </a:xfrm>
          <a:custGeom>
            <a:avLst/>
            <a:gdLst>
              <a:gd name="connsiteX0" fmla="*/ 2176663 w 4353325"/>
              <a:gd name="connsiteY0" fmla="*/ 0 h 4265835"/>
              <a:gd name="connsiteX1" fmla="*/ 4353325 w 4353325"/>
              <a:gd name="connsiteY1" fmla="*/ 2176662 h 4265835"/>
              <a:gd name="connsiteX2" fmla="*/ 4353325 w 4353325"/>
              <a:gd name="connsiteY2" fmla="*/ 2712923 h 4265835"/>
              <a:gd name="connsiteX3" fmla="*/ 4353325 w 4353325"/>
              <a:gd name="connsiteY3" fmla="*/ 3733873 h 4265835"/>
              <a:gd name="connsiteX4" fmla="*/ 4353325 w 4353325"/>
              <a:gd name="connsiteY4" fmla="*/ 4265835 h 4265835"/>
              <a:gd name="connsiteX5" fmla="*/ 0 w 4353325"/>
              <a:gd name="connsiteY5" fmla="*/ 4265835 h 4265835"/>
              <a:gd name="connsiteX6" fmla="*/ 0 w 4353325"/>
              <a:gd name="connsiteY6" fmla="*/ 3733873 h 4265835"/>
              <a:gd name="connsiteX7" fmla="*/ 0 w 4353325"/>
              <a:gd name="connsiteY7" fmla="*/ 2712923 h 4265835"/>
              <a:gd name="connsiteX8" fmla="*/ 0 w 4353325"/>
              <a:gd name="connsiteY8" fmla="*/ 2176662 h 4265835"/>
              <a:gd name="connsiteX9" fmla="*/ 2176663 w 4353325"/>
              <a:gd name="connsiteY9" fmla="*/ 0 h 426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53325" h="4265835">
                <a:moveTo>
                  <a:pt x="2176663" y="0"/>
                </a:moveTo>
                <a:cubicBezTo>
                  <a:pt x="3378800" y="0"/>
                  <a:pt x="4353325" y="974525"/>
                  <a:pt x="4353325" y="2176662"/>
                </a:cubicBezTo>
                <a:lnTo>
                  <a:pt x="4353325" y="2712923"/>
                </a:lnTo>
                <a:lnTo>
                  <a:pt x="4353325" y="3733873"/>
                </a:lnTo>
                <a:lnTo>
                  <a:pt x="4353325" y="4265835"/>
                </a:lnTo>
                <a:lnTo>
                  <a:pt x="0" y="4265835"/>
                </a:lnTo>
                <a:lnTo>
                  <a:pt x="0" y="3733873"/>
                </a:lnTo>
                <a:lnTo>
                  <a:pt x="0" y="2712923"/>
                </a:lnTo>
                <a:lnTo>
                  <a:pt x="0" y="2176662"/>
                </a:lnTo>
                <a:cubicBezTo>
                  <a:pt x="0" y="974525"/>
                  <a:pt x="974525" y="0"/>
                  <a:pt x="2176663" y="0"/>
                </a:cubicBezTo>
                <a:close/>
              </a:path>
            </a:pathLst>
          </a:custGeom>
          <a:ln w="6350">
            <a:solidFill>
              <a:schemeClr val="tx1"/>
            </a:solidFill>
          </a:ln>
        </p:spPr>
        <p:txBody>
          <a:bodyPr wrap="square" lIns="182880" tIns="914400" rIns="182880" anchor="ctr" anchorCtr="0">
            <a:no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35056" y="1296083"/>
            <a:ext cx="4325112" cy="4265835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t>8/3/2026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9582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4608576"/>
            <a:ext cx="4169664" cy="1609344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5AAB3D-814D-597A-6ADE-F522A8116DC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257301" y="1097280"/>
            <a:ext cx="3776470" cy="3168100"/>
          </a:xfrm>
          <a:custGeom>
            <a:avLst/>
            <a:gdLst>
              <a:gd name="connsiteX0" fmla="*/ 1888235 w 3776470"/>
              <a:gd name="connsiteY0" fmla="*/ 0 h 3168100"/>
              <a:gd name="connsiteX1" fmla="*/ 3776470 w 3776470"/>
              <a:gd name="connsiteY1" fmla="*/ 1888235 h 3168100"/>
              <a:gd name="connsiteX2" fmla="*/ 3776470 w 3776470"/>
              <a:gd name="connsiteY2" fmla="*/ 3168100 h 3168100"/>
              <a:gd name="connsiteX3" fmla="*/ 0 w 3776470"/>
              <a:gd name="connsiteY3" fmla="*/ 3168100 h 3168100"/>
              <a:gd name="connsiteX4" fmla="*/ 0 w 3776470"/>
              <a:gd name="connsiteY4" fmla="*/ 1888235 h 3168100"/>
              <a:gd name="connsiteX5" fmla="*/ 1888235 w 3776470"/>
              <a:gd name="connsiteY5" fmla="*/ 0 h 316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76470" h="3168100">
                <a:moveTo>
                  <a:pt x="1888235" y="0"/>
                </a:moveTo>
                <a:cubicBezTo>
                  <a:pt x="2931078" y="0"/>
                  <a:pt x="3776470" y="845392"/>
                  <a:pt x="3776470" y="1888235"/>
                </a:cubicBezTo>
                <a:lnTo>
                  <a:pt x="3776470" y="3168100"/>
                </a:lnTo>
                <a:lnTo>
                  <a:pt x="0" y="3168100"/>
                </a:lnTo>
                <a:lnTo>
                  <a:pt x="0" y="1888235"/>
                </a:lnTo>
                <a:cubicBezTo>
                  <a:pt x="0" y="845392"/>
                  <a:pt x="845392" y="0"/>
                  <a:pt x="1888235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464" y="841248"/>
            <a:ext cx="4215384" cy="533095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2C868-CE73-A5B1-1389-62A23B14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9708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63650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2615184"/>
            <a:ext cx="3813048" cy="355701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841248"/>
            <a:ext cx="4956175" cy="355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t>8/3/2026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4378AB-83E7-8777-F6CD-8F19BA4F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21819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841248"/>
            <a:ext cx="2999232" cy="5184648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66926" y="841248"/>
            <a:ext cx="6260154" cy="518464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3E08220-0958-4EB6-84AC-FBA5654D4035}" type="datetime1">
              <a:rPr lang="en-US" smtClean="0"/>
              <a:t>8/3/2026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293A07-68F2-BD10-B738-E87F3F3D8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18221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29126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 flipH="1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8/3/2026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000"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33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>
          <p15:clr>
            <a:srgbClr val="F26B43"/>
          </p15:clr>
        </p15:guide>
        <p15:guide id="2" pos="528">
          <p15:clr>
            <a:srgbClr val="F26B43"/>
          </p15:clr>
        </p15:guide>
        <p15:guide id="3" orient="horz" pos="3792">
          <p15:clr>
            <a:srgbClr val="F26B43"/>
          </p15:clr>
        </p15:guide>
        <p15:guide id="4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healthblog/50411133817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youtube.com/watch?v=-4EDhdAHrOg" TargetMode="Externa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34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777240"/>
            <a:ext cx="182880" cy="5212080"/>
          </a:xfrm>
          <a:prstGeom prst="rect">
            <a:avLst/>
          </a:prstGeom>
          <a:solidFill>
            <a:srgbClr val="C7A24B"/>
          </a:solidFill>
          <a:ln w="12700">
            <a:solidFill>
              <a:srgbClr val="C7A2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097280" y="1280160"/>
            <a:ext cx="5669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Active Listening,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097280" y="1874520"/>
            <a:ext cx="7132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F1E8D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Can you Hear me Now?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1115568" y="2788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DED8CE"/>
                </a:solidFill>
                <a:latin typeface="Aptos" pitchFamily="34" charset="0"/>
              </a:rPr>
              <a:t>Shemeka Petties-Ramsey, Outreach Coordinator, BS, MSW, West TN Legal Services</a:t>
            </a:r>
          </a:p>
        </p:txBody>
      </p:sp>
      <p:sp>
        <p:nvSpPr>
          <p:cNvPr id="6" name="Text 4"/>
          <p:cNvSpPr/>
          <p:nvPr/>
        </p:nvSpPr>
        <p:spPr>
          <a:xfrm>
            <a:off x="1115568" y="3273552"/>
            <a:ext cx="6217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BBB4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• empathy • nonverbal cues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Nonverbal cues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Communication is happening even when nobody is speaking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49808" y="1609344"/>
            <a:ext cx="3291840" cy="3611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71907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86968" y="1993392"/>
            <a:ext cx="3035808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Posture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Facial expression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Eye contact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Tone and pace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43400" y="1609344"/>
            <a:ext cx="3291840" cy="3611880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07992" y="1719072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 carefully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480560" y="1993392"/>
            <a:ext cx="3035808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 for patterns, not one isolated signal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Stress can look like irritation or withdrawal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Culture and personality affect expression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936992" y="1609344"/>
            <a:ext cx="2926080" cy="3611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101584" y="1719072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questions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074152" y="1993392"/>
            <a:ext cx="2670048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seem unsure.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notice a pause there.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coming up for you right now?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nonverbal cues do you notice first in other people?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DAD42E5-7189-C461-9BB6-F290EF06A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152" y="990511"/>
            <a:ext cx="2565593" cy="1858941"/>
          </a:xfrm>
        </p:spPr>
        <p:txBody>
          <a:bodyPr anchor="b">
            <a:normAutofit/>
          </a:bodyPr>
          <a:lstStyle/>
          <a:p>
            <a:r>
              <a:rPr lang="en-US" dirty="0"/>
              <a:t>The body never lies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CCE60C-8FA2-FD1D-3F63-AA9FB650F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2678" r="1" b="11430"/>
          <a:stretch>
            <a:fillRect/>
          </a:stretch>
        </p:blipFill>
        <p:spPr>
          <a:xfrm>
            <a:off x="20" y="10"/>
            <a:ext cx="8326303" cy="685799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50">
            <a:noFill/>
          </a:ln>
        </p:spPr>
      </p:pic>
      <p:pic>
        <p:nvPicPr>
          <p:cNvPr id="6" name="Content Placeholder 5" descr="Person holding hands over face">
            <a:extLst>
              <a:ext uri="{FF2B5EF4-FFF2-40B4-BE49-F238E27FC236}">
                <a16:creationId xmlns:a16="http://schemas.microsoft.com/office/drawing/2014/main" id="{7039CEE0-3287-5076-FB2D-D30E3598E69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8832850" y="3486415"/>
            <a:ext cx="2559050" cy="1706033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E7D0BA-9140-2EC1-107E-1C1F25F67CF5}"/>
              </a:ext>
            </a:extLst>
          </p:cNvPr>
          <p:cNvSpPr txBox="1"/>
          <p:nvPr/>
        </p:nvSpPr>
        <p:spPr>
          <a:xfrm>
            <a:off x="9806411" y="6657945"/>
            <a:ext cx="238558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flickr.com/photos/healthblog/50411133817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43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nonverbal cues to watch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cues as clues, not as proof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49808" y="1572768"/>
            <a:ext cx="5806440" cy="3749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Eyes: contact, looking away, blinking, scanning the room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Face: tension, confusion, surprise, relief, or discomfort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Body: leaning in, pulling back, turning away, crossing arms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Voice: faster pace, shaky tone, flat delivery, longer pauses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812280" y="1719072"/>
            <a:ext cx="4069080" cy="3310128"/>
          </a:xfrm>
          <a:prstGeom prst="rect">
            <a:avLst/>
          </a:prstGeom>
          <a:solidFill>
            <a:srgbClr val="EEE5D8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52360" y="2057400"/>
            <a:ext cx="628650" cy="628650"/>
          </a:xfrm>
          <a:prstGeom prst="ellipse">
            <a:avLst/>
          </a:prstGeom>
          <a:solidFill>
            <a:srgbClr val="C7A24B"/>
          </a:solidFill>
          <a:ln w="12700">
            <a:solidFill>
              <a:srgbClr val="C7A2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932420" y="2080260"/>
            <a:ext cx="662940" cy="662940"/>
          </a:xfrm>
          <a:prstGeom prst="arc">
            <a:avLst/>
          </a:prstGeom>
          <a:solidFill>
            <a:srgbClr val="F7F2E8">
              <a:alpha val="0"/>
            </a:srgbClr>
          </a:solidFill>
          <a:ln w="25400">
            <a:solidFill>
              <a:srgbClr val="5E7D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738110" y="2720340"/>
            <a:ext cx="0" cy="628650"/>
          </a:xfrm>
          <a:prstGeom prst="line">
            <a:avLst/>
          </a:prstGeom>
          <a:noFill/>
          <a:ln w="25400">
            <a:solidFill>
              <a:srgbClr val="5E7D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38110" y="2971800"/>
            <a:ext cx="0" cy="320040"/>
          </a:xfrm>
          <a:prstGeom prst="line">
            <a:avLst/>
          </a:prstGeom>
          <a:noFill/>
          <a:ln w="25400">
            <a:solidFill>
              <a:srgbClr val="5E7D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738110" y="2971800"/>
            <a:ext cx="320040" cy="320040"/>
          </a:xfrm>
          <a:prstGeom prst="line">
            <a:avLst/>
          </a:prstGeom>
          <a:noFill/>
          <a:ln w="25400">
            <a:solidFill>
              <a:srgbClr val="5E7D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7738110" y="3337560"/>
            <a:ext cx="0" cy="400050"/>
          </a:xfrm>
          <a:prstGeom prst="line">
            <a:avLst/>
          </a:prstGeom>
          <a:noFill/>
          <a:ln w="25400">
            <a:solidFill>
              <a:srgbClr val="5E7D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738110" y="3337560"/>
            <a:ext cx="285750" cy="400050"/>
          </a:xfrm>
          <a:prstGeom prst="line">
            <a:avLst/>
          </a:prstGeom>
          <a:noFill/>
          <a:ln w="25400">
            <a:solidFill>
              <a:srgbClr val="5E7D7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321040" y="1993392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Remember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8275320" y="2377440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cue is a clue to ask a better question, not a reason to assume motive or truthfulness.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cue is easiest to misread?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  <p:pic>
        <p:nvPicPr>
          <p:cNvPr id="20" name="Picture 19" descr="Yellow question mark">
            <a:extLst>
              <a:ext uri="{FF2B5EF4-FFF2-40B4-BE49-F238E27FC236}">
                <a16:creationId xmlns:a16="http://schemas.microsoft.com/office/drawing/2014/main" id="{C3002458-4638-4A62-6F5B-5C2790F40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14" y="3586480"/>
            <a:ext cx="5452806" cy="327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signals you send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body language affects trust, safety, and openness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04672" y="1645920"/>
            <a:ext cx="4681728" cy="3401568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9264" y="1755648"/>
            <a:ext cx="440740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Helpful signals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41832" y="2029968"/>
            <a:ext cx="4425696" cy="2944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Facing the person with an open posture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Nodding briefly without overdoing it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Using a calm pace and steady tone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Taking notes without disappearing behind them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742432" y="1645920"/>
            <a:ext cx="4681728" cy="3401568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907024" y="1755648"/>
            <a:ext cx="440740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Unhelpful signals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879592" y="2029968"/>
            <a:ext cx="4425696" cy="2944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Crossed arms and a closed stance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Looking at a phone or watch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Rapid-fire questions with no pause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face that shows impatience or disbelief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message does your posture send when you are stressed?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General population and legal examples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skills apply, but the context changes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86384" y="1627632"/>
            <a:ext cx="4663440" cy="35478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50976" y="1737360"/>
            <a:ext cx="4389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Everyday conversations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23544" y="2011680"/>
            <a:ext cx="4407408" cy="30906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Family disagreements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School or workplace tension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Medical, service, or support interactions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Moments when someone needs to feel safe enough to speak honestly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87568" y="1627632"/>
            <a:ext cx="4709160" cy="3547872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852160" y="1737360"/>
            <a:ext cx="4434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conversations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824728" y="2011680"/>
            <a:ext cx="4453128" cy="30906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Client interviews and intake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Witness meetings and statement clarification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Negotiations and difficult updates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Balancing empathy with boundaries and accuracy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does your setting demand the most patience?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practice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682496"/>
            <a:ext cx="457200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87552" y="1792224"/>
            <a:ext cx="4297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Round 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60120" y="2066544"/>
            <a:ext cx="4315968" cy="3017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 A speaks for 30 seconds about a frustrating situation.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 B only listens, nods, and gives one short reflection.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Switch roles.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23560" y="1682496"/>
            <a:ext cx="4572000" cy="3474720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788152" y="1792224"/>
            <a:ext cx="4297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Debrief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760720" y="2066544"/>
            <a:ext cx="4315968" cy="3017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made you feel listened to?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nonverbal behavior helped the most?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felt distracting or unhelpful?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activity now.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Discussion starters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 that open reflection and dialogue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49808" y="1609344"/>
            <a:ext cx="33832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719072"/>
            <a:ext cx="3108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general groups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86968" y="1993392"/>
            <a:ext cx="3127248" cy="3108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good listening look like here?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do people feel dismissed?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habits make others shut down?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89120" y="1609344"/>
            <a:ext cx="3383280" cy="3566160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53712" y="1719072"/>
            <a:ext cx="3108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legal teams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26280" y="1993392"/>
            <a:ext cx="3127248" cy="3108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we show clients we are listening?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a witness or client hold back?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 assumptions interfere with accuracy?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028432" y="1609344"/>
            <a:ext cx="29260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193024" y="1719072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self-reflection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165592" y="1993392"/>
            <a:ext cx="2670048" cy="3108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do I interrupt most?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stress show up in my body?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one habit I want to change?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one question and discuss it with a neighbor.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Three ideas worth remembering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68680" y="1755648"/>
            <a:ext cx="324612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480560" y="1755648"/>
            <a:ext cx="3246120" cy="2926080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92440" y="1755648"/>
            <a:ext cx="274320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029968" y="1993392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06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1143000" y="2761488"/>
            <a:ext cx="2697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 listen better when they feel respected and not rushed.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623560" y="1993392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5E7D7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736592" y="2761488"/>
            <a:ext cx="2697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Nonverbal cues are clues, not proof. Check them with curiosity.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098280" y="1993392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06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8247888" y="2743200"/>
            <a:ext cx="24231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Empathy and structure can exist together, even in high-stakes conversations.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takeaway will you use first?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References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Selected sources for active listening, empathy, and nonverbal communication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49808" y="1600200"/>
            <a:ext cx="996696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Gordon, T. (1975). Teacher Effectiveness Training.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Rogers, C. R., &amp; Farson, R. E. (1957). Active Listening.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Egan, G. (2013). The Skilled Helper.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Mehrabian, A. (1972). Nonverbal Communication.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American Bar Association resources on client counseling and communication.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HelpGuide.org. Nonverbal Communication and Body Language.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Massachusetts Lawyers Concerned for Lawyers. Active Listening: Soft Skills for Lawyers.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68096" y="557784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</a:rPr>
              <a:t>Shemeka Petties, MSW, August 2026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References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34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777240"/>
            <a:ext cx="182880" cy="5212080"/>
          </a:xfrm>
          <a:prstGeom prst="rect">
            <a:avLst/>
          </a:prstGeom>
          <a:solidFill>
            <a:srgbClr val="C7A24B"/>
          </a:solidFill>
          <a:ln w="12700">
            <a:solidFill>
              <a:srgbClr val="C7A2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Heading"/>
          <p:cNvSpPr/>
          <p:nvPr/>
        </p:nvSpPr>
        <p:spPr>
          <a:xfrm>
            <a:off x="1097280" y="1828800"/>
            <a:ext cx="429768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When "Listening" Looks Like This</a:t>
            </a:r>
            <a:endParaRPr lang="en-US" sz="3200"/>
          </a:p>
        </p:txBody>
      </p:sp>
      <p:sp>
        <p:nvSpPr>
          <p:cNvPr id="4" name="Caption"/>
          <p:cNvSpPr/>
          <p:nvPr/>
        </p:nvSpPr>
        <p:spPr>
          <a:xfrm>
            <a:off x="1097280" y="352044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F1E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We’ve all been on both sides of this. A light-hearted reminder of what active listening is definitely not.</a:t>
            </a:r>
            <a:endParaRPr lang="en-US" sz="1600" dirty="0"/>
          </a:p>
        </p:txBody>
      </p:sp>
      <p:pic>
        <p:nvPicPr>
          <p:cNvPr id="5" name="Not Listening 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0" y="1509000"/>
            <a:ext cx="5760720" cy="38404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34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777240"/>
            <a:ext cx="182880" cy="5212080"/>
          </a:xfrm>
          <a:prstGeom prst="rect">
            <a:avLst/>
          </a:prstGeom>
          <a:solidFill>
            <a:srgbClr val="C7A24B"/>
          </a:solidFill>
          <a:ln w="12700">
            <a:solidFill>
              <a:srgbClr val="C7A2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Heading"/>
          <p:cNvSpPr/>
          <p:nvPr/>
        </p:nvSpPr>
        <p:spPr>
          <a:xfrm>
            <a:off x="1097280" y="1645920"/>
            <a:ext cx="4297680" cy="13716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Watch: It’s Not About the Nail</a:t>
            </a:r>
            <a:endParaRPr lang="en-US" sz="3000"/>
          </a:p>
        </p:txBody>
      </p:sp>
      <p:sp>
        <p:nvSpPr>
          <p:cNvPr id="4" name="Caption"/>
          <p:cNvSpPr/>
          <p:nvPr/>
        </p:nvSpPr>
        <p:spPr>
          <a:xfrm>
            <a:off x="1097280" y="3108960"/>
            <a:ext cx="42976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i="1">
                <a:solidFill>
                  <a:srgbClr val="F1E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short comedy classic on what happens when we rush to fix instead of just listening. — Jason Headley</a:t>
            </a:r>
            <a:endParaRPr lang="en-US" sz="1500"/>
          </a:p>
        </p:txBody>
      </p:sp>
      <p:sp>
        <p:nvSpPr>
          <p:cNvPr id="8" name="Play Hint"/>
          <p:cNvSpPr/>
          <p:nvPr/>
        </p:nvSpPr>
        <p:spPr>
          <a:xfrm>
            <a:off x="1097280" y="4526280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C7A2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it on YouTube: “</a:t>
            </a:r>
            <a:r>
              <a:rPr lang="en-US" sz="1200" b="1">
                <a:solidFill>
                  <a:srgbClr val="C7A2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It’s Not About the Nail</a:t>
            </a:r>
            <a:r>
              <a:rPr lang="en-US" sz="1200" b="1" dirty="0">
                <a:solidFill>
                  <a:srgbClr val="C7A2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” (youtube.com/</a:t>
            </a:r>
            <a:r>
              <a:rPr lang="en-US" sz="1200" b="1" dirty="0" err="1">
                <a:solidFill>
                  <a:srgbClr val="C7A2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watch?v</a:t>
            </a:r>
            <a:r>
              <a:rPr lang="en-US" sz="1200" b="1">
                <a:solidFill>
                  <a:srgbClr val="C7A2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=-4EDhdAHrOg</a:t>
            </a:r>
            <a:r>
              <a:rPr lang="en-US" sz="1200" b="1" dirty="0">
                <a:solidFill>
                  <a:srgbClr val="C7A2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</a:t>
            </a:r>
            <a:endParaRPr lang="en-US" sz="1200" dirty="0"/>
          </a:p>
        </p:txBody>
      </p:sp>
      <p:pic>
        <p:nvPicPr>
          <p:cNvPr id="5" name="Active Listening Video Poster">
            <a:hlinkClick r:id="rId2" invalidUrl="https://www.youtube.com/watch?v=Enb1qkoAcXI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20" y="1763077"/>
            <a:ext cx="5760720" cy="3240405"/>
          </a:xfrm>
          <a:prstGeom prst="rect">
            <a:avLst/>
          </a:prstGeom>
        </p:spPr>
      </p:pic>
      <p:sp>
        <p:nvSpPr>
          <p:cNvPr id="6" name="Play Circle"/>
          <p:cNvSpPr/>
          <p:nvPr/>
        </p:nvSpPr>
        <p:spPr>
          <a:xfrm>
            <a:off x="8191080" y="3703320"/>
            <a:ext cx="900000" cy="900000"/>
          </a:xfrm>
          <a:prstGeom prst="ellipse">
            <a:avLst/>
          </a:prstGeom>
          <a:solidFill>
            <a:srgbClr val="000000">
              <a:alpha val="45000"/>
            </a:srgbClr>
          </a:solidFill>
          <a:ln w="19050">
            <a:solidFill>
              <a:srgbClr val="FFFFFF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Play Triangle"/>
          <p:cNvSpPr/>
          <p:nvPr/>
        </p:nvSpPr>
        <p:spPr>
          <a:xfrm rot="5400000">
            <a:off x="8524698" y="3108960"/>
            <a:ext cx="360000" cy="360000"/>
          </a:xfrm>
          <a:prstGeom prst="triangl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session for everyday interactions and professional settings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49808" y="1572768"/>
            <a:ext cx="5897880" cy="3931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active listening matters in daily life and legal practice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difference between hearing, listening, and empathizing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Nonverbal cues: what to notice and what to avoid overreading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your own body language affects trust and safety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Short, 1-minute discussion prompts and pair activities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Takeaways participants can use right away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525512" y="1682496"/>
            <a:ext cx="3383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498080" y="1956816"/>
            <a:ext cx="3401568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 people feel most unheard in your setting?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active listening matters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Being heard changes how much people say and how safe they feel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49808" y="1572768"/>
            <a:ext cx="5074920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682496"/>
            <a:ext cx="4800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general populations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86968" y="1956816"/>
            <a:ext cx="4818888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Improves relationships, trust, and conflict resolution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Helps people feel respected rather than judged or rushed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Reduces misunderstandings and repeated arguments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080760" y="1572768"/>
            <a:ext cx="4983480" cy="2971800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245352" y="1682496"/>
            <a:ext cx="4709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legal professionals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217920" y="1956816"/>
            <a:ext cx="4727448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Encourages fuller disclosure and better fact gathering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Improves client rapport and witness communication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clearer counseling, negotiation, and advocacy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68096" y="4846320"/>
            <a:ext cx="9966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E7D7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Listening well is not passive. It shapes what people reveal, what they remember, and what they trust.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Recall a time when someone visibly relaxed because they felt heard.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active listening is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than silence, it is focused, visible attention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49808" y="1572768"/>
            <a:ext cx="5577840" cy="3840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Giving full attention instead of preparing your next response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Using brief encouragers like "go on" or "tell me more"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Reflecting the main idea back to confirm understanding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Asking clarifying questions before solving or advising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Checking both facts and feelings when appropriate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675120" y="1664208"/>
            <a:ext cx="4343400" cy="3474720"/>
          </a:xfrm>
          <a:prstGeom prst="rect">
            <a:avLst/>
          </a:prstGeom>
          <a:solidFill>
            <a:srgbClr val="EEE5D8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995160" y="1901952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flow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059168" y="2331720"/>
            <a:ext cx="2743200" cy="2057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Listen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Pause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Reflect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Clarify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dirty="0">
                <a:solidFill>
                  <a:srgbClr val="2434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Respond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people know when you are only waiting to speak?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Empathy and listening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Empathy helps people feel understood without requiring agreement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645920"/>
            <a:ext cx="461772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87552" y="1755648"/>
            <a:ext cx="4343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Empathy sounds like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60120" y="2029968"/>
            <a:ext cx="4361688" cy="2926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That sounds frustrating.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see why that would be difficult.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have been carrying a lot.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0" y="1645920"/>
            <a:ext cx="4617720" cy="3383280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833872" y="1755648"/>
            <a:ext cx="4343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Empathy is not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806440" y="2029968"/>
            <a:ext cx="4361688" cy="2926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Agreeing with everything said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Promising a specific outcome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Taking over someone else’s emotional experience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5257800"/>
            <a:ext cx="9509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legal settings, empathy builds trust while preserving professional judgment. In everyday settings, it reduces defensiveness and opens real conversation.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empathy phrase feels natural to you, and which feels awkward?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Four habits of strong listeners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Small behaviors create big changes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77240" y="1627632"/>
            <a:ext cx="4864608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746504"/>
            <a:ext cx="1280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0120" y="2048256"/>
            <a:ext cx="43159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Leave a beat before replying so the speaker can add more.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17920" y="1627632"/>
            <a:ext cx="4864608" cy="1115568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746504"/>
            <a:ext cx="1280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Paraphrase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0" y="2048256"/>
            <a:ext cx="43159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Say back the point in your own words to confirm understanding.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77240" y="3291840"/>
            <a:ext cx="4864608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3410712"/>
            <a:ext cx="1280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0120" y="3712464"/>
            <a:ext cx="43159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one open question that invites detail or meaning.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17920" y="3291840"/>
            <a:ext cx="4864608" cy="1115568"/>
          </a:xfrm>
          <a:prstGeom prst="rect">
            <a:avLst/>
          </a:prstGeom>
          <a:solidFill>
            <a:srgbClr val="F4EEE3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0" y="3410712"/>
            <a:ext cx="1280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0" y="3712464"/>
            <a:ext cx="43159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what matters most instead of chasing every side issue.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listening habit is strongest for you right now?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gets in the way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978408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Most listening failures are predictable</a:t>
            </a:r>
            <a:endParaRPr lang="en-US" sz="14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841248" y="1664208"/>
          <a:ext cx="548640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6784848" y="1719072"/>
            <a:ext cx="4069080" cy="3364992"/>
          </a:xfrm>
          <a:prstGeom prst="rect">
            <a:avLst/>
          </a:prstGeom>
          <a:solidFill>
            <a:srgbClr val="FFFFFF"/>
          </a:solidFill>
          <a:ln w="12700">
            <a:solidFill>
              <a:srgbClr val="DCCF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949440" y="1828800"/>
            <a:ext cx="3794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 these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922008" y="2103120"/>
            <a:ext cx="3813048" cy="29077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Finishing other people's sentences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Looking at devices or around the room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Assuming you already know what they mean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A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Giving advice before the full story is clear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818120" y="5340096"/>
            <a:ext cx="3520440" cy="731520"/>
          </a:xfrm>
          <a:prstGeom prst="rect">
            <a:avLst/>
          </a:prstGeom>
          <a:solidFill>
            <a:srgbClr val="C06A4A"/>
          </a:solidFill>
          <a:ln w="12700">
            <a:solidFill>
              <a:srgbClr val="C0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065008" y="5468112"/>
            <a:ext cx="3017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1-minute discussion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8046720" y="5641848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barrier appears most often in your workplace or home life?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58368" y="6419088"/>
            <a:ext cx="51206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C78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Listening Workshop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chway">
  <a:themeElements>
    <a:clrScheme name="Archway">
      <a:dk1>
        <a:sysClr val="windowText" lastClr="000000"/>
      </a:dk1>
      <a:lt1>
        <a:sysClr val="window" lastClr="FFFFFF"/>
      </a:lt1>
      <a:dk2>
        <a:srgbClr val="424C4E"/>
      </a:dk2>
      <a:lt2>
        <a:srgbClr val="EDE9E7"/>
      </a:lt2>
      <a:accent1>
        <a:srgbClr val="9FA597"/>
      </a:accent1>
      <a:accent2>
        <a:srgbClr val="AEA67E"/>
      </a:accent2>
      <a:accent3>
        <a:srgbClr val="957D71"/>
      </a:accent3>
      <a:accent4>
        <a:srgbClr val="C88769"/>
      </a:accent4>
      <a:accent5>
        <a:srgbClr val="97A4AA"/>
      </a:accent5>
      <a:accent6>
        <a:srgbClr val="9FA4A5"/>
      </a:accent6>
      <a:hlink>
        <a:srgbClr val="8C9484"/>
      </a:hlink>
      <a:folHlink>
        <a:srgbClr val="C17957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" id="{CCBE687C-D9F1-4254-B066-5079611C2397}" vid="{9D57D580-D4A7-454F-BF49-8DDDB4A818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Archway</Template>
  <TotalTime>83</TotalTime>
  <Words>1281</Words>
  <Application>Microsoft Office PowerPoint</Application>
  <PresentationFormat>Widescreen</PresentationFormat>
  <Paragraphs>214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Felix Titling</vt:lpstr>
      <vt:lpstr>Goudy Old Style</vt:lpstr>
      <vt:lpstr>Archway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body never lies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Active Listening, Can you Hear me Now?</dc:title>
  <dc:subject>Active Listening for general populations and legal professionals</dc:subject>
  <dc:creator>OpenAI</dc:creator>
  <cp:lastModifiedBy>Shemeka Petties Ramsey</cp:lastModifiedBy>
  <cp:revision>4</cp:revision>
  <cp:lastPrinted>2026-08-03T13:32:12Z</cp:lastPrinted>
  <dcterms:created xsi:type="dcterms:W3CDTF">2026-06-30T19:24:20Z</dcterms:created>
  <dcterms:modified xsi:type="dcterms:W3CDTF">2026-08-03T13:46:31Z</dcterms:modified>
</cp:coreProperties>
</file>