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Mk+TlAOANk+IrKObjW39GPKKnz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Camp" initials="" lastIdx="1" clrIdx="0"/>
  <p:cmAuthor id="1" name="Kristin Haney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822960" y="1737360"/>
            <a:ext cx="1051560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mbria"/>
              <a:buNone/>
            </a:pPr>
            <a:r>
              <a:rPr lang="en-US" sz="64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GRACEFUL GOODBYES</a:t>
            </a:r>
            <a:endParaRPr sz="6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822960" y="2697480"/>
            <a:ext cx="10058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2400"/>
              <a:buFont typeface="Cambria"/>
              <a:buNone/>
            </a:pPr>
            <a:r>
              <a:rPr lang="en-US" sz="3200" b="0" i="1" u="none" strike="noStrike" cap="none">
                <a:solidFill>
                  <a:srgbClr val="EBEBEB"/>
                </a:solidFill>
                <a:latin typeface="Cambria"/>
                <a:ea typeface="Cambria"/>
                <a:cs typeface="Cambria"/>
                <a:sym typeface="Cambria"/>
              </a:rPr>
              <a:t>Compassionate HR Practices for Nonprofits</a:t>
            </a:r>
            <a:endParaRPr sz="3200" b="0" i="0" u="none" strike="noStrike" cap="none">
              <a:solidFill>
                <a:srgbClr val="EBEB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18;p1"/>
          <p:cNvCxnSpPr/>
          <p:nvPr/>
        </p:nvCxnSpPr>
        <p:spPr>
          <a:xfrm>
            <a:off x="868680" y="3337560"/>
            <a:ext cx="2926080" cy="0"/>
          </a:xfrm>
          <a:prstGeom prst="straightConnector1">
            <a:avLst/>
          </a:prstGeom>
          <a:noFill/>
          <a:ln w="2540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1"/>
          <p:cNvSpPr/>
          <p:nvPr/>
        </p:nvSpPr>
        <p:spPr>
          <a:xfrm>
            <a:off x="822960" y="347472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6E1F0"/>
              </a:buClr>
              <a:buSzPts val="1600"/>
              <a:buFont typeface="Calibri"/>
              <a:buNone/>
            </a:pPr>
            <a:r>
              <a:rPr lang="en-US" sz="2400" b="0" i="0" u="none" strike="noStrike" cap="none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Hiring, Firing, and Everything In Between</a:t>
            </a:r>
            <a:endParaRPr sz="2400">
              <a:solidFill>
                <a:srgbClr val="E6E1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6E1F0"/>
              </a:buClr>
              <a:buSzPts val="1600"/>
              <a:buFont typeface="Calibri"/>
              <a:buNone/>
            </a:pPr>
            <a:r>
              <a:rPr lang="en-US" sz="2400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US" sz="2400" b="0" i="0" u="none" strike="noStrike" cap="none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ith Wisdom, Empathy, and Integrity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0" y="5623560"/>
            <a:ext cx="12191695" cy="1234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Google Shape;21;p1"/>
          <p:cNvCxnSpPr/>
          <p:nvPr/>
        </p:nvCxnSpPr>
        <p:spPr>
          <a:xfrm>
            <a:off x="6095848" y="5623560"/>
            <a:ext cx="0" cy="1234500"/>
          </a:xfrm>
          <a:prstGeom prst="straightConnector1">
            <a:avLst/>
          </a:prstGeom>
          <a:noFill/>
          <a:ln w="127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" name="Google Shape;22;p1" descr="assets/alan_logo_trimm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3220" y="5951700"/>
            <a:ext cx="2377439" cy="57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11655" y="5828256"/>
            <a:ext cx="1645921" cy="82508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"/>
          <p:cNvSpPr/>
          <p:nvPr/>
        </p:nvSpPr>
        <p:spPr>
          <a:xfrm>
            <a:off x="822960" y="5074920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C3DA"/>
              </a:buClr>
              <a:buSzPts val="1300"/>
              <a:buFont typeface="Calibri"/>
              <a:buNone/>
            </a:pPr>
            <a:r>
              <a:rPr lang="en-US" sz="2400" b="0" i="0" u="none" strike="noStrike" cap="none">
                <a:solidFill>
                  <a:srgbClr val="C9C3DA"/>
                </a:solidFill>
                <a:latin typeface="Calibri"/>
                <a:ea typeface="Calibri"/>
                <a:cs typeface="Calibri"/>
                <a:sym typeface="Calibri"/>
              </a:rPr>
              <a:t>Alan D. Hall, Attorney at Law   |   </a:t>
            </a:r>
            <a:r>
              <a:rPr lang="en-US" sz="2400">
                <a:solidFill>
                  <a:srgbClr val="C9C3DA"/>
                </a:solidFill>
                <a:latin typeface="Calibri"/>
                <a:ea typeface="Calibri"/>
                <a:cs typeface="Calibri"/>
                <a:sym typeface="Calibri"/>
              </a:rPr>
              <a:t>Laura Camp</a:t>
            </a:r>
            <a:r>
              <a:rPr lang="en-US" sz="2400" b="0" i="0" u="none" strike="noStrike" cap="none">
                <a:solidFill>
                  <a:srgbClr val="C9C3DA"/>
                </a:solidFill>
                <a:latin typeface="Calibri"/>
                <a:ea typeface="Calibri"/>
                <a:cs typeface="Calibri"/>
                <a:sym typeface="Calibri"/>
              </a:rPr>
              <a:t>, Nashville HR  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 THE LANDING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Severance Beyond Dollars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640075" y="1965951"/>
            <a:ext cx="3520500" cy="37734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1988825" y="2318013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" name="Google Shape;186;p9" descr="assets/icon_bandage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1705" y="2500893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9"/>
          <p:cNvSpPr/>
          <p:nvPr/>
        </p:nvSpPr>
        <p:spPr>
          <a:xfrm>
            <a:off x="91440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Health Coverage Extension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91440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If the plan allows it, a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few extra weeks of paid coverage can ease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anxiety during a job search.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4434850" y="1965951"/>
            <a:ext cx="3520500" cy="37734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9"/>
          <p:cNvSpPr/>
          <p:nvPr/>
        </p:nvSpPr>
        <p:spPr>
          <a:xfrm>
            <a:off x="5684397" y="2318038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" name="Google Shape;191;p9" descr="assets/icon_briefcase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7277" y="2500918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9"/>
          <p:cNvSpPr/>
          <p:nvPr/>
        </p:nvSpPr>
        <p:spPr>
          <a:xfrm>
            <a:off x="470916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Resume &amp; Job Search Support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470916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Resume help, coaching, or networking introductions cost little but mean a lot.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8229600" y="1965950"/>
            <a:ext cx="3520500" cy="37734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 w="9525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9"/>
          <p:cNvSpPr/>
          <p:nvPr/>
        </p:nvSpPr>
        <p:spPr>
          <a:xfrm>
            <a:off x="9578482" y="2318038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" name="Google Shape;196;p9" descr="assets/icon_handshake_navy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1362" y="2500918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9"/>
          <p:cNvSpPr/>
          <p:nvPr/>
        </p:nvSpPr>
        <p:spPr>
          <a:xfrm>
            <a:off x="850392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References &amp; Dignity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850392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Agree on a fair, dignity-preserving narrative before anyone calls to check.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9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9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FOUR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THE LANDING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Severance Agreement Basics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640075" y="1920249"/>
            <a:ext cx="6309300" cy="3931800"/>
          </a:xfrm>
          <a:prstGeom prst="roundRect">
            <a:avLst>
              <a:gd name="adj" fmla="val 1739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9" name="Google Shape;209;p10" descr="assets/icon_scale_te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19456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0"/>
          <p:cNvSpPr/>
          <p:nvPr/>
        </p:nvSpPr>
        <p:spPr>
          <a:xfrm>
            <a:off x="1554480" y="2221992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Key Clauses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914400" y="2926080"/>
            <a:ext cx="576072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200"/>
              <a:buFont typeface="Calibri"/>
              <a:buChar char="▪"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Mutual release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200"/>
              <a:buFont typeface="Calibri"/>
              <a:buChar char="▪"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Confidentiality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200"/>
              <a:buFont typeface="Calibri"/>
              <a:buChar char="▪"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Non-disparagement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914400" y="4389120"/>
            <a:ext cx="576072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1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Voluntary resignation vs. termination changes the legal picture — word choice matters.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7178050" y="1920249"/>
            <a:ext cx="4389000" cy="3931800"/>
          </a:xfrm>
          <a:prstGeom prst="roundRect">
            <a:avLst>
              <a:gd name="adj" fmla="val 1739"/>
            </a:avLst>
          </a:prstGeom>
          <a:solidFill>
            <a:srgbClr val="00AC8C"/>
          </a:solidFill>
          <a:ln w="952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10" descr="Solid black silhouette of a balance scale or scales of justice icon on a white background."/>
          <p:cNvPicPr preferRelativeResize="0"/>
          <p:nvPr/>
        </p:nvPicPr>
        <p:blipFill rotWithShape="1">
          <a:blip r:embed="rId4">
            <a:alphaModFix/>
          </a:blip>
          <a:srcRect l="21870" r="21865"/>
          <a:stretch/>
        </p:blipFill>
        <p:spPr>
          <a:xfrm>
            <a:off x="7452360" y="2194560"/>
            <a:ext cx="502920" cy="502797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0"/>
          <p:cNvSpPr/>
          <p:nvPr/>
        </p:nvSpPr>
        <p:spPr>
          <a:xfrm>
            <a:off x="8138160" y="2221992"/>
            <a:ext cx="32918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to Consult Legal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7452360" y="3017520"/>
            <a:ext cx="384048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When in doubt</a:t>
            </a:r>
            <a:r>
              <a:rPr lang="en-US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ask. </a:t>
            </a:r>
            <a:endParaRPr sz="2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2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short legal review costs far less than a preventable claim.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10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0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FIVE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 THE RIPPLE EFFECT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Supporting Your Team Post-Termination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640080" y="187452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12" descr="assets/icon_megaphone_te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44" y="204368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/>
          <p:nvPr/>
        </p:nvSpPr>
        <p:spPr>
          <a:xfrm>
            <a:off x="1691640" y="182880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Communicate Internally, with Care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1691650" y="2222004"/>
            <a:ext cx="94182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Say enough to reassure the team without oversharing details that aren’t theirs to know.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2"/>
          <p:cNvSpPr/>
          <p:nvPr/>
        </p:nvSpPr>
        <p:spPr>
          <a:xfrm>
            <a:off x="640080" y="329184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1" name="Google Shape;231;p12" descr="assets/icon_shield_te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44" y="346100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1691640" y="324612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Set the Tone for Safety &amp; Clarity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2"/>
          <p:cNvSpPr/>
          <p:nvPr/>
        </p:nvSpPr>
        <p:spPr>
          <a:xfrm>
            <a:off x="1691640" y="363931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Your calm, steady presence tells the remaining team they’re safe too.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2"/>
          <p:cNvSpPr/>
          <p:nvPr/>
        </p:nvSpPr>
        <p:spPr>
          <a:xfrm>
            <a:off x="640080" y="470916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12" descr="assets/icon_heart_teal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244" y="487832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2"/>
          <p:cNvSpPr/>
          <p:nvPr/>
        </p:nvSpPr>
        <p:spPr>
          <a:xfrm>
            <a:off x="1691640" y="466344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Allow Space for Emotions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1691640" y="505663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Grief, relief, worry </a:t>
            </a:r>
            <a:r>
              <a:rPr lang="en-US" sz="2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are </a:t>
            </a: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all normal. Make room for the reaction, whatever it is.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2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2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LET’S TALK IT THROUGH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3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Real-Life Scenarios (for Discussion)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3"/>
          <p:cNvSpPr/>
          <p:nvPr/>
        </p:nvSpPr>
        <p:spPr>
          <a:xfrm>
            <a:off x="640075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3"/>
          <p:cNvSpPr/>
          <p:nvPr/>
        </p:nvSpPr>
        <p:spPr>
          <a:xfrm>
            <a:off x="1988825" y="2318013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9" name="Google Shape;249;p13" descr="assets/icon_userX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1655" y="250088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3"/>
          <p:cNvSpPr/>
          <p:nvPr/>
        </p:nvSpPr>
        <p:spPr>
          <a:xfrm>
            <a:off x="91440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Longtime Staff, Not Performing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3"/>
          <p:cNvSpPr/>
          <p:nvPr/>
        </p:nvSpPr>
        <p:spPr>
          <a:xfrm>
            <a:off x="91440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1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Years of loyalty, but the role has outgrown them. Now what?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3"/>
          <p:cNvSpPr/>
          <p:nvPr/>
        </p:nvSpPr>
        <p:spPr>
          <a:xfrm>
            <a:off x="4434850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"/>
          <p:cNvSpPr/>
          <p:nvPr/>
        </p:nvSpPr>
        <p:spPr>
          <a:xfrm>
            <a:off x="5684522" y="2318013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4" name="Google Shape;254;p13" descr="assets/icon_seedling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7402" y="2500893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3"/>
          <p:cNvSpPr/>
          <p:nvPr/>
        </p:nvSpPr>
        <p:spPr>
          <a:xfrm>
            <a:off x="470916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Mission Drift from “Nice” Hires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3"/>
          <p:cNvSpPr/>
          <p:nvPr/>
        </p:nvSpPr>
        <p:spPr>
          <a:xfrm>
            <a:off x="470916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1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Kind, well-liked, and quietly steering the org off course.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3"/>
          <p:cNvSpPr/>
          <p:nvPr/>
        </p:nvSpPr>
        <p:spPr>
          <a:xfrm>
            <a:off x="8229600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9578407" y="2318013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9" name="Google Shape;259;p13" descr="assets/icon_heartHandshake_navy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1287" y="2500893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3"/>
          <p:cNvSpPr/>
          <p:nvPr/>
        </p:nvSpPr>
        <p:spPr>
          <a:xfrm>
            <a:off x="850392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Right Heart, Wrong Fit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3"/>
          <p:cNvSpPr/>
          <p:nvPr/>
        </p:nvSpPr>
        <p:spPr>
          <a:xfrm>
            <a:off x="850392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1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No wrongdoing, no red flags</a:t>
            </a:r>
            <a:r>
              <a:rPr lang="en-US" sz="2000" i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2000" b="0" i="1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just the wrong seat on the bus.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p13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3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/>
          <p:nvPr/>
        </p:nvSpPr>
        <p:spPr>
          <a:xfrm>
            <a:off x="-150" y="5851850"/>
            <a:ext cx="12192000" cy="1051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4"/>
          <p:cNvSpPr/>
          <p:nvPr/>
        </p:nvSpPr>
        <p:spPr>
          <a:xfrm>
            <a:off x="5410048" y="457210"/>
            <a:ext cx="1371600" cy="1371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1" name="Google Shape;271;p14" descr="Large, bold black question mark centered on a square white background with a subtle textur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7676" y="710262"/>
            <a:ext cx="865500" cy="8654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4"/>
          <p:cNvSpPr/>
          <p:nvPr/>
        </p:nvSpPr>
        <p:spPr>
          <a:xfrm>
            <a:off x="-2137" y="2105528"/>
            <a:ext cx="1219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lang="en-US" sz="52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Q&amp;A / Discussion</a:t>
            </a:r>
            <a:endParaRPr sz="5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"/>
          <p:cNvSpPr/>
          <p:nvPr/>
        </p:nvSpPr>
        <p:spPr>
          <a:xfrm>
            <a:off x="2438" y="2997053"/>
            <a:ext cx="12191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1600"/>
              <a:buFont typeface="Calibri"/>
              <a:buNone/>
            </a:pPr>
            <a:r>
              <a:rPr lang="en-US" sz="3200" b="0" i="1" u="none" strike="noStrike" cap="none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Let’s hear your questions</a:t>
            </a:r>
            <a:r>
              <a:rPr lang="en-US" sz="3200" i="1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3200" b="0" i="0" u="none" strike="noStrike" cap="none">
              <a:solidFill>
                <a:srgbClr val="EBEB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4"/>
          <p:cNvSpPr/>
          <p:nvPr/>
        </p:nvSpPr>
        <p:spPr>
          <a:xfrm>
            <a:off x="2589376" y="3614300"/>
            <a:ext cx="7022100" cy="20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E6E1F0"/>
              </a:buClr>
              <a:buSzPts val="2200"/>
              <a:buFont typeface="Calibri"/>
              <a:buChar char="•"/>
            </a:pPr>
            <a:r>
              <a:rPr lang="en-US" sz="2200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Share </a:t>
            </a:r>
            <a:r>
              <a:rPr lang="en-US" sz="2200" b="0" i="0" u="none" strike="noStrike" cap="none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your real-life questions</a:t>
            </a:r>
            <a:r>
              <a:rPr lang="en-US" sz="2200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3050" algn="l" rtl="0">
              <a:spcBef>
                <a:spcPts val="1000"/>
              </a:spcBef>
              <a:spcAft>
                <a:spcPts val="0"/>
              </a:spcAft>
              <a:buClr>
                <a:srgbClr val="E6E1F0"/>
              </a:buClr>
              <a:buSzPts val="2200"/>
              <a:buFont typeface="Calibri"/>
              <a:buChar char="•"/>
            </a:pPr>
            <a:r>
              <a:rPr lang="en-US" sz="2200" b="0" i="0" u="none" strike="noStrike" cap="none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Reflect: where has your org avoided a hard conversation?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3050" algn="l" rtl="0">
              <a:spcBef>
                <a:spcPts val="1000"/>
              </a:spcBef>
              <a:spcAft>
                <a:spcPts val="0"/>
              </a:spcAft>
              <a:buClr>
                <a:srgbClr val="E6E1F0"/>
              </a:buClr>
              <a:buSzPts val="2200"/>
              <a:buFont typeface="Calibri"/>
              <a:buChar char="•"/>
            </a:pPr>
            <a:r>
              <a:rPr lang="en-US" sz="2200" b="0" i="0" u="none" strike="noStrike" cap="none">
                <a:solidFill>
                  <a:srgbClr val="E6E1F0"/>
                </a:solidFill>
                <a:latin typeface="Calibri"/>
                <a:ea typeface="Calibri"/>
                <a:cs typeface="Calibri"/>
                <a:sym typeface="Calibri"/>
              </a:rPr>
              <a:t>Group sharing or role play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14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4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/>
          <p:nvPr/>
        </p:nvSpPr>
        <p:spPr>
          <a:xfrm>
            <a:off x="822960" y="707610"/>
            <a:ext cx="9144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mbria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Thank You!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822960" y="1530570"/>
            <a:ext cx="10058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2000"/>
              <a:buFont typeface="Cambria"/>
              <a:buNone/>
            </a:pPr>
            <a:r>
              <a:rPr lang="en-US" sz="2400" b="0" i="1" u="none" strike="noStrike" cap="none">
                <a:solidFill>
                  <a:srgbClr val="EBEBEB"/>
                </a:solidFill>
                <a:latin typeface="Cambria"/>
                <a:ea typeface="Cambria"/>
                <a:cs typeface="Cambria"/>
                <a:sym typeface="Cambria"/>
              </a:rPr>
              <a:t>“Lead with courage, end with compassion.”</a:t>
            </a:r>
            <a:endParaRPr sz="2400" b="0" i="0" u="none" strike="noStrike" cap="none">
              <a:solidFill>
                <a:srgbClr val="EBEB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5"/>
          <p:cNvSpPr/>
          <p:nvPr/>
        </p:nvSpPr>
        <p:spPr>
          <a:xfrm>
            <a:off x="822960" y="2481650"/>
            <a:ext cx="5120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Alan D. Hall, Attorney at Law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822950" y="3154675"/>
            <a:ext cx="5817000" cy="21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Phone: (615) 473-9979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Email: alan.hall@alandhall.com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Web: alandhall.com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linkedin.com/in/alandhallattorneyatlaw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Twitter: @AlanAttyatLaw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5"/>
          <p:cNvSpPr/>
          <p:nvPr/>
        </p:nvSpPr>
        <p:spPr>
          <a:xfrm>
            <a:off x="6309335" y="2493238"/>
            <a:ext cx="5120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Laura Camp, MBA, SHRM-SCP, Founder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5"/>
          <p:cNvSpPr/>
          <p:nvPr/>
        </p:nvSpPr>
        <p:spPr>
          <a:xfrm>
            <a:off x="6309325" y="2929036"/>
            <a:ext cx="51207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Phone: </a:t>
            </a:r>
            <a:r>
              <a:rPr lang="en-US" sz="2400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(615) 200-7940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Email: </a:t>
            </a:r>
            <a:r>
              <a:rPr lang="en-US" sz="2400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laura.camp@nashvillehr.com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Web:</a:t>
            </a:r>
            <a:r>
              <a:rPr lang="en-US" sz="2400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 www.nashvillehr.com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D8D2E8"/>
              </a:buClr>
              <a:buSzPts val="1250"/>
              <a:buFont typeface="Calibri"/>
              <a:buNone/>
            </a:pPr>
            <a:r>
              <a:rPr lang="en-US" sz="2400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linkedin.com/in/laurabcamp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5"/>
          <p:cNvSpPr/>
          <p:nvPr/>
        </p:nvSpPr>
        <p:spPr>
          <a:xfrm>
            <a:off x="0" y="5623560"/>
            <a:ext cx="12191695" cy="1234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9" name="Google Shape;289;p15"/>
          <p:cNvCxnSpPr/>
          <p:nvPr/>
        </p:nvCxnSpPr>
        <p:spPr>
          <a:xfrm>
            <a:off x="6095848" y="5623560"/>
            <a:ext cx="0" cy="1234440"/>
          </a:xfrm>
          <a:prstGeom prst="straightConnector1">
            <a:avLst/>
          </a:prstGeom>
          <a:noFill/>
          <a:ln w="127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0" name="Google Shape;290;p15" descr="assets/alan_logo_trimm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1682" y="5989325"/>
            <a:ext cx="2377439" cy="57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5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21017" y="5828243"/>
            <a:ext cx="1645921" cy="825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SETTING THE STAGE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Why This Matters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640080" y="187452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EBEBEB"/>
              </a:highlight>
            </a:endParaRPr>
          </a:p>
        </p:txBody>
      </p:sp>
      <p:pic>
        <p:nvPicPr>
          <p:cNvPr id="33" name="Google Shape;33;p2" descr="assets/icon_puzzle_te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44" y="204368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/>
          <p:nvPr/>
        </p:nvSpPr>
        <p:spPr>
          <a:xfrm>
            <a:off x="1691640" y="182880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Unique HR dynamics in nonprofits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691650" y="2222005"/>
            <a:ext cx="9418200" cy="7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Small teams, mission-driven passion, and blurred lines between colleague and cause.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40080" y="329184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Google Shape;37;p2" descr="assets/icon_alertTriangle_te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44" y="346100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/>
          <p:nvPr/>
        </p:nvSpPr>
        <p:spPr>
          <a:xfrm>
            <a:off x="1691640" y="324612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The cost of avoidance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691640" y="363931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Legal exposure, relational fallout, and operational drag</a:t>
            </a:r>
            <a:r>
              <a:rPr lang="en-US" sz="2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40080" y="470916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Google Shape;41;p2" descr="assets/icon_heartHandshake_teal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244" y="487832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"/>
          <p:cNvSpPr/>
          <p:nvPr/>
        </p:nvSpPr>
        <p:spPr>
          <a:xfrm>
            <a:off x="1691640" y="466344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The formula for a healthy culture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1691640" y="505663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Compassion + Accountability = Healthy Culture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" name="Google Shape;44;p2"/>
          <p:cNvGrpSpPr/>
          <p:nvPr/>
        </p:nvGrpSpPr>
        <p:grpSpPr>
          <a:xfrm>
            <a:off x="7308875" y="4232100"/>
            <a:ext cx="4338600" cy="1600200"/>
            <a:chOff x="7228450" y="4663450"/>
            <a:chExt cx="4338600" cy="1600200"/>
          </a:xfrm>
        </p:grpSpPr>
        <p:sp>
          <p:nvSpPr>
            <p:cNvPr id="45" name="Google Shape;45;p2"/>
            <p:cNvSpPr/>
            <p:nvPr/>
          </p:nvSpPr>
          <p:spPr>
            <a:xfrm>
              <a:off x="7228450" y="4663450"/>
              <a:ext cx="4338600" cy="1600200"/>
            </a:xfrm>
            <a:prstGeom prst="roundRect">
              <a:avLst>
                <a:gd name="adj" fmla="val 9091"/>
              </a:avLst>
            </a:prstGeom>
            <a:solidFill>
              <a:srgbClr val="00A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highlight>
                  <a:srgbClr val="00AC8C"/>
                </a:highlight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635230" y="4905740"/>
              <a:ext cx="3474600" cy="41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C9A24B"/>
                </a:buClr>
                <a:buSzPts val="1400"/>
                <a:buFont typeface="Calibri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Compassion </a:t>
              </a:r>
              <a:r>
                <a:rPr lang="en-US"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+ </a:t>
              </a:r>
              <a:r>
                <a:rPr lang="en-US"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Accountability </a:t>
              </a:r>
              <a:r>
                <a:rPr lang="en-US"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635230" y="5317338"/>
              <a:ext cx="3474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mbria"/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rPr>
                <a:t>Healthy Culture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" name="Google Shape;48;p2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2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ONE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 HIRING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Hiring with the End in Mind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640075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EBEBEB"/>
              </a:highlight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1988825" y="2286000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3" descr="assets/icon_target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1705" y="246888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/>
          <p:nvPr/>
        </p:nvSpPr>
        <p:spPr>
          <a:xfrm>
            <a:off x="91440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Clear Roles &amp; Expectations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914400" y="3913615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Write job descriptions tied to mission and measurable outcomes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not just tasks.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4434850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EBEBEB"/>
              </a:highlight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5684522" y="2318013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3" descr="assets/icon_puzzle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7402" y="2500893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"/>
          <p:cNvSpPr/>
          <p:nvPr/>
        </p:nvSpPr>
        <p:spPr>
          <a:xfrm>
            <a:off x="470916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Culture vs. Character vs. Competency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4709160" y="3977640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Three different filters. A great culture fit with poor competency isn’t the right hire.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8229600" y="1965950"/>
            <a:ext cx="3520500" cy="3840600"/>
          </a:xfrm>
          <a:prstGeom prst="roundRect">
            <a:avLst>
              <a:gd name="adj" fmla="val 2078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EBEBEB"/>
              </a:highlight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9637157" y="2318025"/>
            <a:ext cx="822900" cy="8229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00AC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3" descr="assets/icon_seedling_navy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20037" y="250090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8503920" y="3246120"/>
            <a:ext cx="297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Onboarding as a Discernment Period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8503920" y="3854178"/>
            <a:ext cx="29718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None/>
            </a:pP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The first 90 days are a two-way trial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give it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and take it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seriously.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3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3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PART ONE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HIRING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Avoiding “Mission Creep”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640075" y="1965951"/>
            <a:ext cx="5120700" cy="3910500"/>
          </a:xfrm>
          <a:prstGeom prst="roundRect">
            <a:avLst>
              <a:gd name="adj" fmla="val 1778"/>
            </a:avLst>
          </a:prstGeom>
          <a:solidFill>
            <a:srgbClr val="FB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" name="Google Shape;82;p4" descr="Stacked documents icon with a light green page titled &quot;JOB DESCRIPTION&quot; and a four-pointed star."/>
          <p:cNvPicPr preferRelativeResize="0"/>
          <p:nvPr/>
        </p:nvPicPr>
        <p:blipFill rotWithShape="1">
          <a:blip r:embed="rId3">
            <a:alphaModFix/>
          </a:blip>
          <a:srcRect l="21870" r="21865"/>
          <a:stretch/>
        </p:blipFill>
        <p:spPr>
          <a:xfrm>
            <a:off x="914400" y="2240280"/>
            <a:ext cx="502920" cy="50279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4"/>
          <p:cNvSpPr/>
          <p:nvPr/>
        </p:nvSpPr>
        <p:spPr>
          <a:xfrm>
            <a:off x="1554480" y="2286000"/>
            <a:ext cx="4023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23A3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Vague Job Descriptions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972900" y="2682350"/>
            <a:ext cx="4907100" cy="2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B23A3A"/>
              </a:buClr>
              <a:buSzPts val="2200"/>
              <a:buFont typeface="Calibri"/>
              <a:buChar char="✗"/>
            </a:pP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The employee </a:t>
            </a:r>
            <a:r>
              <a:rPr lang="en-US" sz="2200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has </a:t>
            </a: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no clear finish line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9400" algn="l" rtl="0">
              <a:spcBef>
                <a:spcPts val="1000"/>
              </a:spcBef>
              <a:spcAft>
                <a:spcPts val="0"/>
              </a:spcAft>
              <a:buClr>
                <a:srgbClr val="B23A3A"/>
              </a:buClr>
              <a:buSzPts val="2200"/>
              <a:buFont typeface="Calibri"/>
              <a:buChar char="✗"/>
            </a:pP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The supervisor</a:t>
            </a:r>
            <a:r>
              <a:rPr lang="en-US" sz="2200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nothing to measure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9400" algn="l" rtl="0">
              <a:spcBef>
                <a:spcPts val="1000"/>
              </a:spcBef>
              <a:spcAft>
                <a:spcPts val="0"/>
              </a:spcAft>
              <a:buClr>
                <a:srgbClr val="B23A3A"/>
              </a:buClr>
              <a:buSzPts val="2200"/>
              <a:buFont typeface="Calibri"/>
              <a:buChar char="✗"/>
            </a:pP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The mission suffers</a:t>
            </a:r>
            <a:r>
              <a:rPr lang="en-US" sz="2200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 because each person’s </a:t>
            </a:r>
            <a:r>
              <a:rPr lang="en-US" sz="2200" b="0" i="0" u="none" strike="noStrike" cap="none">
                <a:solidFill>
                  <a:srgbClr val="B23A3A"/>
                </a:solidFill>
                <a:latin typeface="Calibri"/>
                <a:ea typeface="Calibri"/>
                <a:cs typeface="Calibri"/>
                <a:sym typeface="Calibri"/>
              </a:rPr>
              <a:t>energy is spread too thin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6035050" y="1965951"/>
            <a:ext cx="5532000" cy="3910500"/>
          </a:xfrm>
          <a:prstGeom prst="roundRect">
            <a:avLst>
              <a:gd name="adj" fmla="val 1778"/>
            </a:avLst>
          </a:prstGeom>
          <a:solidFill>
            <a:srgbClr val="E9F3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p4" descr="Stylized target or compass icon with concentric rings in shades of blue and teal, featuring a four-point star center."/>
          <p:cNvPicPr preferRelativeResize="0"/>
          <p:nvPr/>
        </p:nvPicPr>
        <p:blipFill rotWithShape="1">
          <a:blip r:embed="rId4">
            <a:alphaModFix/>
          </a:blip>
          <a:srcRect l="21870" r="21865"/>
          <a:stretch/>
        </p:blipFill>
        <p:spPr>
          <a:xfrm>
            <a:off x="6309360" y="2240280"/>
            <a:ext cx="502920" cy="50279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/>
          <p:nvPr/>
        </p:nvSpPr>
        <p:spPr>
          <a:xfrm>
            <a:off x="6949450" y="2286000"/>
            <a:ext cx="4480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C8858"/>
              </a:buClr>
              <a:buSzPts val="1800"/>
              <a:buFont typeface="Calibri"/>
              <a:buNone/>
            </a:pPr>
            <a:r>
              <a:rPr lang="en-US" sz="2400" b="1">
                <a:solidFill>
                  <a:srgbClr val="3C8858"/>
                </a:solidFill>
                <a:latin typeface="Calibri"/>
                <a:ea typeface="Calibri"/>
                <a:cs typeface="Calibri"/>
                <a:sym typeface="Calibri"/>
              </a:rPr>
              <a:t>Clear, Mission-Aligned Job Descriptions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6316300" y="2971800"/>
            <a:ext cx="4969500" cy="30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3C8858"/>
              </a:buClr>
              <a:buSzPts val="2200"/>
              <a:buFont typeface="Calibri"/>
              <a:buChar char="✓"/>
            </a:pPr>
            <a:r>
              <a:rPr lang="en-US" sz="2200">
                <a:solidFill>
                  <a:srgbClr val="3C8858"/>
                </a:solidFill>
                <a:latin typeface="Calibri"/>
                <a:ea typeface="Calibri"/>
                <a:cs typeface="Calibri"/>
                <a:sym typeface="Calibri"/>
              </a:rPr>
              <a:t>The role is anchored to a specific mission outcome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9400" algn="l" rtl="0">
              <a:spcBef>
                <a:spcPts val="1200"/>
              </a:spcBef>
              <a:spcAft>
                <a:spcPts val="0"/>
              </a:spcAft>
              <a:buClr>
                <a:srgbClr val="3C8858"/>
              </a:buClr>
              <a:buSzPts val="2200"/>
              <a:buFont typeface="Calibri"/>
              <a:buChar char="✓"/>
            </a:pPr>
            <a:r>
              <a:rPr lang="en-US" sz="2200">
                <a:solidFill>
                  <a:srgbClr val="3C8858"/>
                </a:solidFill>
                <a:latin typeface="Calibri"/>
                <a:ea typeface="Calibri"/>
                <a:cs typeface="Calibri"/>
                <a:sym typeface="Calibri"/>
              </a:rPr>
              <a:t>The scope is defined clearly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79400" algn="l" rtl="0">
              <a:spcBef>
                <a:spcPts val="1200"/>
              </a:spcBef>
              <a:spcAft>
                <a:spcPts val="0"/>
              </a:spcAft>
              <a:buClr>
                <a:srgbClr val="3C8858"/>
              </a:buClr>
              <a:buSzPts val="2200"/>
              <a:buFont typeface="Calibri"/>
              <a:buChar char="✓"/>
            </a:pPr>
            <a:r>
              <a:rPr lang="en-US" sz="2200">
                <a:solidFill>
                  <a:srgbClr val="3C8858"/>
                </a:solidFill>
                <a:latin typeface="Calibri"/>
                <a:ea typeface="Calibri"/>
                <a:cs typeface="Calibri"/>
                <a:sym typeface="Calibri"/>
              </a:rPr>
              <a:t>The assignment of responsibilities is deliberate rather than an accumulation of temporary duties that become permanent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4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TWO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ALONG THE WAY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Documentation Is Your Friend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640075" y="1920249"/>
            <a:ext cx="5212200" cy="3964200"/>
          </a:xfrm>
          <a:prstGeom prst="roundRect">
            <a:avLst>
              <a:gd name="adj" fmla="val 1739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1036320" y="2148858"/>
            <a:ext cx="4572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900"/>
              <a:buFont typeface="Cambria"/>
              <a:buNone/>
            </a:pPr>
            <a:r>
              <a:rPr lang="en-US" sz="2400" b="1" i="0" u="none" strike="noStrike" cap="none">
                <a:solidFill>
                  <a:srgbClr val="00AC8C"/>
                </a:solidFill>
                <a:latin typeface="Cambria"/>
                <a:ea typeface="Cambria"/>
                <a:cs typeface="Cambria"/>
                <a:sym typeface="Cambria"/>
              </a:rPr>
              <a:t>Regular feedback = fewer surprises</a:t>
            </a:r>
            <a:endParaRPr sz="24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726475" y="3163775"/>
            <a:ext cx="4820100" cy="18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400" b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If a termination conversation is the employee’s first real piece of critical feedback, something upstream has failed.</a:t>
            </a:r>
            <a:endParaRPr sz="2400" b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172200" y="1920249"/>
            <a:ext cx="5394900" cy="3964200"/>
          </a:xfrm>
          <a:prstGeom prst="roundRect">
            <a:avLst>
              <a:gd name="adj" fmla="val 1739"/>
            </a:avLst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6492240" y="2148840"/>
            <a:ext cx="4754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1600"/>
              <a:buFont typeface="Calibri"/>
              <a:buNone/>
            </a:pPr>
            <a:r>
              <a:rPr lang="en-US" sz="24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What to Document and When</a:t>
            </a:r>
            <a:endParaRPr sz="24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6997275" y="2971750"/>
            <a:ext cx="43890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Notes from 1:1s</a:t>
            </a: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right after the conversation</a:t>
            </a:r>
            <a:endParaRPr sz="2400" b="0" i="0" u="none" strike="noStrike" cap="none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6997275" y="3942007"/>
            <a:ext cx="43890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Emails confirming expectations in writing</a:t>
            </a:r>
            <a:endParaRPr sz="2400" b="0" i="0" u="none" strike="noStrike" cap="none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6997275" y="4912263"/>
            <a:ext cx="43890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Performance reviews, on a real schedule</a:t>
            </a:r>
            <a:endParaRPr sz="2400" b="0" i="0" u="none" strike="noStrike" cap="none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5" descr="Simple documentation icon: a light green document with a dark star symbol and the word &quot;DOCUMENTATION.&quot;"/>
          <p:cNvPicPr preferRelativeResize="0"/>
          <p:nvPr/>
        </p:nvPicPr>
        <p:blipFill rotWithShape="1">
          <a:blip r:embed="rId3">
            <a:alphaModFix/>
          </a:blip>
          <a:srcRect l="21870" r="21865"/>
          <a:stretch/>
        </p:blipFill>
        <p:spPr>
          <a:xfrm>
            <a:off x="5211577" y="3163775"/>
            <a:ext cx="1646426" cy="1646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5" descr="assets/nhr_logo_trimm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5" descr="assets/alan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/>
          <p:nvPr/>
        </p:nvSpPr>
        <p:spPr>
          <a:xfrm>
            <a:off x="822960" y="6400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A24B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r>
              <a:rPr lang="en-US" sz="2200" b="1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THE EXIT</a:t>
            </a:r>
            <a:endParaRPr sz="2200" b="0" i="0" u="none" strike="noStrike" cap="none">
              <a:solidFill>
                <a:srgbClr val="EBEB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822960" y="1005840"/>
            <a:ext cx="91440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Compassionate Exits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6" descr="White stylized hands holding a heart on a dark background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950" y="1932175"/>
            <a:ext cx="1496128" cy="14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6"/>
          <p:cNvSpPr/>
          <p:nvPr/>
        </p:nvSpPr>
        <p:spPr>
          <a:xfrm>
            <a:off x="822960" y="3200400"/>
            <a:ext cx="1033272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mbria"/>
              <a:buNone/>
            </a:pPr>
            <a:r>
              <a:rPr lang="en-US" sz="3200" b="1" i="1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“It’s not personal</a:t>
            </a:r>
            <a:r>
              <a:rPr lang="en-US" sz="3200" b="1" i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;</a:t>
            </a:r>
            <a:r>
              <a:rPr lang="en-US" sz="3200" b="1" i="1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it’s not a fit.”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822949" y="4343400"/>
            <a:ext cx="110031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D2E8"/>
              </a:buClr>
              <a:buSzPts val="160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A termination isn’t a punishment — it’s a redirection. </a:t>
            </a:r>
            <a:endParaRPr sz="2400" b="0" i="0" u="none" strike="noStrike" cap="none">
              <a:solidFill>
                <a:srgbClr val="D8D2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D2E8"/>
              </a:buClr>
              <a:buSzPts val="1600"/>
              <a:buFont typeface="Calibri"/>
              <a:buNone/>
            </a:pPr>
            <a:r>
              <a:rPr lang="en-US" sz="2400" b="0" i="0" u="none" strike="noStrike" cap="none">
                <a:solidFill>
                  <a:srgbClr val="D8D2E8"/>
                </a:solidFill>
                <a:latin typeface="Calibri"/>
                <a:ea typeface="Calibri"/>
                <a:cs typeface="Calibri"/>
                <a:sym typeface="Calibri"/>
              </a:rPr>
              <a:t>Plan the conversation with intention, not just courage.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0" y="5852100"/>
            <a:ext cx="12192000" cy="1005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p6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6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THREE: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EXIT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Firing Dos and Don’ts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1"/>
          <p:cNvSpPr/>
          <p:nvPr/>
        </p:nvSpPr>
        <p:spPr>
          <a:xfrm>
            <a:off x="640075" y="1920249"/>
            <a:ext cx="5257800" cy="3891600"/>
          </a:xfrm>
          <a:prstGeom prst="roundRect">
            <a:avLst>
              <a:gd name="adj" fmla="val 1739"/>
            </a:avLst>
          </a:prstGeom>
          <a:solidFill>
            <a:srgbClr val="E9F3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1"/>
          <p:cNvSpPr/>
          <p:nvPr/>
        </p:nvSpPr>
        <p:spPr>
          <a:xfrm>
            <a:off x="1554480" y="222199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C8858"/>
              </a:buClr>
              <a:buSzPts val="2200"/>
              <a:buFont typeface="Cambria"/>
              <a:buNone/>
            </a:pPr>
            <a:r>
              <a:rPr lang="en-US" sz="2200" b="1" i="0" u="none" strike="noStrike" cap="none" dirty="0">
                <a:solidFill>
                  <a:srgbClr val="3C8858"/>
                </a:solidFill>
                <a:latin typeface="Cambria"/>
                <a:ea typeface="Cambria"/>
                <a:cs typeface="Cambria"/>
                <a:sym typeface="Cambria"/>
              </a:rPr>
              <a:t>DO</a:t>
            </a:r>
            <a:endParaRPr sz="2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914400" y="2926080"/>
            <a:ext cx="466344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Prepare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Document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Follow policy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6263650" y="1920249"/>
            <a:ext cx="5303400" cy="3891600"/>
          </a:xfrm>
          <a:prstGeom prst="roundRect">
            <a:avLst>
              <a:gd name="adj" fmla="val 1739"/>
            </a:avLst>
          </a:prstGeom>
          <a:solidFill>
            <a:srgbClr val="FB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1"/>
          <p:cNvSpPr/>
          <p:nvPr/>
        </p:nvSpPr>
        <p:spPr>
          <a:xfrm>
            <a:off x="7178040" y="222199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23A3A"/>
              </a:buClr>
              <a:buSzPts val="2200"/>
              <a:buFont typeface="Cambria"/>
              <a:buNone/>
            </a:pPr>
            <a:r>
              <a:rPr lang="en-US" sz="2200" b="1" i="0" u="none" strike="noStrike" cap="none">
                <a:solidFill>
                  <a:srgbClr val="B23A3A"/>
                </a:solidFill>
                <a:latin typeface="Cambria"/>
                <a:ea typeface="Cambria"/>
                <a:cs typeface="Cambria"/>
                <a:sym typeface="Cambria"/>
              </a:rPr>
              <a:t>DON’T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1"/>
          <p:cNvSpPr/>
          <p:nvPr/>
        </p:nvSpPr>
        <p:spPr>
          <a:xfrm>
            <a:off x="6537960" y="2926080"/>
            <a:ext cx="484632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Wait too long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Act emotionally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Ignore red flags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11" descr="assets/icon_thumbsUp_charco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194560"/>
            <a:ext cx="502920" cy="50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1" descr="assets/icon_thumbsDown_charco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7960" y="2194560"/>
            <a:ext cx="502920" cy="50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1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1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THE EXIT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Termination Best Practices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640080" y="187452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7" descr="assets/icon_usersRound_te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44" y="204368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/>
          <p:nvPr/>
        </p:nvSpPr>
        <p:spPr>
          <a:xfrm>
            <a:off x="1691640" y="182880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Who Should Be Present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1691640" y="222199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 decision-maker and a witness/HR partner</a:t>
            </a:r>
            <a:r>
              <a:rPr lang="en-US" sz="2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ever a surprise crowd.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640080" y="329184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p7" descr="Two overlapping speech bubbles icon, black and white, symbolizing a conversation or chat exchange."/>
          <p:cNvPicPr preferRelativeResize="0"/>
          <p:nvPr/>
        </p:nvPicPr>
        <p:blipFill rotWithShape="1">
          <a:blip r:embed="rId4">
            <a:alphaModFix/>
          </a:blip>
          <a:srcRect l="21870" r="21865"/>
          <a:stretch/>
        </p:blipFill>
        <p:spPr>
          <a:xfrm>
            <a:off x="809244" y="3461004"/>
            <a:ext cx="438912" cy="43880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1691640" y="324612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Scripted vs. Conversational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1691640" y="363931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Know your key lines cold, but let your humanity show in the delivery.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640080" y="4709160"/>
            <a:ext cx="777240" cy="777240"/>
          </a:xfrm>
          <a:prstGeom prst="ellipse">
            <a:avLst/>
          </a:prstGeom>
          <a:solidFill>
            <a:srgbClr val="EBEBEB"/>
          </a:solidFill>
          <a:ln w="15875" cap="flat" cmpd="sng">
            <a:solidFill>
              <a:srgbClr val="0F6E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p7" descr="Black and white analog clock showing the time as exactly 3:00."/>
          <p:cNvPicPr preferRelativeResize="0"/>
          <p:nvPr/>
        </p:nvPicPr>
        <p:blipFill rotWithShape="1">
          <a:blip r:embed="rId5">
            <a:alphaModFix/>
          </a:blip>
          <a:srcRect l="21864" r="21858"/>
          <a:stretch/>
        </p:blipFill>
        <p:spPr>
          <a:xfrm>
            <a:off x="809244" y="4878324"/>
            <a:ext cx="438912" cy="43869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/>
          <p:nvPr/>
        </p:nvSpPr>
        <p:spPr>
          <a:xfrm>
            <a:off x="1691640" y="4663440"/>
            <a:ext cx="9418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1800"/>
              <a:buFont typeface="Calibri"/>
              <a:buNone/>
            </a:pPr>
            <a:r>
              <a:rPr lang="en-US" sz="2400" b="1" i="0" u="none" strike="noStrike" cap="none">
                <a:solidFill>
                  <a:srgbClr val="211E4A"/>
                </a:solidFill>
                <a:latin typeface="Calibri"/>
                <a:ea typeface="Calibri"/>
                <a:cs typeface="Calibri"/>
                <a:sym typeface="Calibri"/>
              </a:rPr>
              <a:t>Privacy, Timing &amp; Follow-Up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1691640" y="5056632"/>
            <a:ext cx="9418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Calibri"/>
              <a:buNone/>
            </a:pPr>
            <a:r>
              <a:rPr lang="en-US" sz="22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Private space, respectful timing, and a clear plan for what happens next.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7" descr="assets/nhr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7" descr="assets/alan_logo_trimm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6E5C"/>
              </a:buClr>
              <a:buSzPts val="1300"/>
              <a:buFont typeface="Calibri"/>
              <a:buNone/>
            </a:pP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PART THREE</a:t>
            </a:r>
            <a:r>
              <a:rPr lang="en-US" sz="2200" b="1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200" b="1" i="0" u="none" strike="noStrike" cap="none">
                <a:solidFill>
                  <a:srgbClr val="00AC8C"/>
                </a:solidFill>
                <a:latin typeface="Calibri"/>
                <a:ea typeface="Calibri"/>
                <a:cs typeface="Calibri"/>
                <a:sym typeface="Calibri"/>
              </a:rPr>
              <a:t> THE EXIT</a:t>
            </a:r>
            <a:endParaRPr sz="2200" b="0" i="0" u="none" strike="noStrike" cap="none">
              <a:solidFill>
                <a:srgbClr val="00AC8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11E4A"/>
              </a:buClr>
              <a:buSzPts val="3400"/>
              <a:buFont typeface="Cambria"/>
              <a:buNone/>
            </a:pPr>
            <a:r>
              <a:rPr lang="en-US" sz="3400" b="1" i="0" u="none" strike="noStrike" cap="none">
                <a:solidFill>
                  <a:srgbClr val="211E4A"/>
                </a:solidFill>
                <a:latin typeface="Cambria"/>
                <a:ea typeface="Cambria"/>
                <a:cs typeface="Cambria"/>
                <a:sym typeface="Cambria"/>
              </a:rPr>
              <a:t>What to Say (and Not Say)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40075" y="1920249"/>
            <a:ext cx="5257800" cy="3906300"/>
          </a:xfrm>
          <a:prstGeom prst="roundRect">
            <a:avLst>
              <a:gd name="adj" fmla="val 1739"/>
            </a:avLst>
          </a:prstGeom>
          <a:solidFill>
            <a:srgbClr val="E9F3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8" descr="assets/icon_thumbsUp_charco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19456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"/>
          <p:cNvSpPr/>
          <p:nvPr/>
        </p:nvSpPr>
        <p:spPr>
          <a:xfrm>
            <a:off x="1554480" y="222199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C8858"/>
              </a:buClr>
              <a:buSzPts val="2200"/>
              <a:buFont typeface="Cambria"/>
              <a:buNone/>
            </a:pPr>
            <a:r>
              <a:rPr lang="en-US" sz="2400" b="1" i="0" u="none" strike="noStrike" cap="none">
                <a:solidFill>
                  <a:srgbClr val="3C8858"/>
                </a:solidFill>
                <a:latin typeface="Cambria"/>
                <a:ea typeface="Cambria"/>
                <a:cs typeface="Cambria"/>
                <a:sym typeface="Cambria"/>
              </a:rPr>
              <a:t>DO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972900" y="2735980"/>
            <a:ext cx="4663500" cy="25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Be clear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Be kind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✓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Be concise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6263650" y="1920249"/>
            <a:ext cx="5303400" cy="3906300"/>
          </a:xfrm>
          <a:prstGeom prst="roundRect">
            <a:avLst>
              <a:gd name="adj" fmla="val 1739"/>
            </a:avLst>
          </a:prstGeom>
          <a:solidFill>
            <a:srgbClr val="FB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" name="Google Shape;172;p8" descr="assets/icon_thumbsDown_charco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7960" y="219456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/>
          <p:nvPr/>
        </p:nvSpPr>
        <p:spPr>
          <a:xfrm>
            <a:off x="7178040" y="2221992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23A3A"/>
              </a:buClr>
              <a:buSzPts val="2200"/>
              <a:buFont typeface="Cambria"/>
              <a:buNone/>
            </a:pPr>
            <a:r>
              <a:rPr lang="en-US" sz="2400" b="1" i="0" u="none" strike="noStrike" cap="none">
                <a:solidFill>
                  <a:srgbClr val="B23A3A"/>
                </a:solidFill>
                <a:latin typeface="Cambria"/>
                <a:ea typeface="Cambria"/>
                <a:cs typeface="Cambria"/>
                <a:sym typeface="Cambria"/>
              </a:rPr>
              <a:t>DON’T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6537960" y="2926080"/>
            <a:ext cx="484632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Apologize excessively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Blame others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92100" algn="l" rtl="0">
              <a:spcBef>
                <a:spcPts val="16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Calibri"/>
              <a:buChar char="✗"/>
            </a:pP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Get into an argument</a:t>
            </a: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or lengthy </a:t>
            </a:r>
            <a:r>
              <a:rPr lang="en-US" sz="2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8" descr="assets/nhr_logo_trimm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630" y="5968515"/>
            <a:ext cx="1340125" cy="67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" descr="assets/alan_logo_trimm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11870" y="6080769"/>
            <a:ext cx="2300849" cy="55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845</Words>
  <Application>Microsoft Macintosh PowerPoint</Application>
  <PresentationFormat>Widescreen</PresentationFormat>
  <Paragraphs>142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Alan D. Hall Attorney at Law PLC</cp:lastModifiedBy>
  <cp:revision>1</cp:revision>
  <dcterms:created xsi:type="dcterms:W3CDTF">2026-07-28T15:48:03Z</dcterms:created>
  <dcterms:modified xsi:type="dcterms:W3CDTF">2026-08-11T14:38:30Z</dcterms:modified>
</cp:coreProperties>
</file>