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26"/>
  </p:notesMasterIdLst>
  <p:handoutMasterIdLst>
    <p:handoutMasterId r:id="rId27"/>
  </p:handoutMasterIdLst>
  <p:sldIdLst>
    <p:sldId id="301" r:id="rId5"/>
    <p:sldId id="343" r:id="rId6"/>
    <p:sldId id="344" r:id="rId7"/>
    <p:sldId id="327" r:id="rId8"/>
    <p:sldId id="297" r:id="rId9"/>
    <p:sldId id="328" r:id="rId10"/>
    <p:sldId id="329" r:id="rId11"/>
    <p:sldId id="332" r:id="rId12"/>
    <p:sldId id="331" r:id="rId13"/>
    <p:sldId id="335" r:id="rId14"/>
    <p:sldId id="314" r:id="rId15"/>
    <p:sldId id="317" r:id="rId16"/>
    <p:sldId id="315" r:id="rId17"/>
    <p:sldId id="318" r:id="rId18"/>
    <p:sldId id="330" r:id="rId19"/>
    <p:sldId id="333" r:id="rId20"/>
    <p:sldId id="334" r:id="rId21"/>
    <p:sldId id="339" r:id="rId22"/>
    <p:sldId id="340" r:id="rId23"/>
    <p:sldId id="336" r:id="rId24"/>
    <p:sldId id="295" r:id="rId2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3C5566-A0F3-2987-BD43-D6990E9B2511}" name="Ryan Hicks" initials="RH" userId="S::rhicks@tn-elderlaw.com::9c762fb6-3438-4389-a49a-b4f5a94a4d5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4E6B"/>
    <a:srgbClr val="58585A"/>
    <a:srgbClr val="73FE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95" autoAdjust="0"/>
    <p:restoredTop sz="60000" autoAdjust="0"/>
  </p:normalViewPr>
  <p:slideViewPr>
    <p:cSldViewPr snapToGrid="0">
      <p:cViewPr varScale="1">
        <p:scale>
          <a:sx n="66" d="100"/>
          <a:sy n="66" d="100"/>
        </p:scale>
        <p:origin x="2022" y="72"/>
      </p:cViewPr>
      <p:guideLst/>
    </p:cSldViewPr>
  </p:slideViewPr>
  <p:notesTextViewPr>
    <p:cViewPr>
      <p:scale>
        <a:sx n="1" d="1"/>
        <a:sy n="1" d="1"/>
      </p:scale>
      <p:origin x="0" y="0"/>
    </p:cViewPr>
  </p:notesTextViewPr>
  <p:sorterViewPr>
    <p:cViewPr>
      <p:scale>
        <a:sx n="100" d="100"/>
        <a:sy n="100" d="100"/>
      </p:scale>
      <p:origin x="0" y="-284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a Hentschel" userId="b0fa8ca7-8ee7-488a-a353-0fcc96edb9fd" providerId="ADAL" clId="{BF39CCB6-4A69-4B20-A120-B07003546E4A}"/>
    <pc:docChg chg="modSld">
      <pc:chgData name="Dana Hentschel" userId="b0fa8ca7-8ee7-488a-a353-0fcc96edb9fd" providerId="ADAL" clId="{BF39CCB6-4A69-4B20-A120-B07003546E4A}" dt="2026-08-06T17:00:20.813" v="40" actId="20577"/>
      <pc:docMkLst>
        <pc:docMk/>
      </pc:docMkLst>
      <pc:sldChg chg="modSp mod">
        <pc:chgData name="Dana Hentschel" userId="b0fa8ca7-8ee7-488a-a353-0fcc96edb9fd" providerId="ADAL" clId="{BF39CCB6-4A69-4B20-A120-B07003546E4A}" dt="2026-08-06T17:00:20.813" v="40" actId="20577"/>
        <pc:sldMkLst>
          <pc:docMk/>
          <pc:sldMk cId="545531457" sldId="301"/>
        </pc:sldMkLst>
        <pc:spChg chg="mod">
          <ac:chgData name="Dana Hentschel" userId="b0fa8ca7-8ee7-488a-a353-0fcc96edb9fd" providerId="ADAL" clId="{BF39CCB6-4A69-4B20-A120-B07003546E4A}" dt="2026-08-06T17:00:20.813" v="40" actId="20577"/>
          <ac:spMkLst>
            <pc:docMk/>
            <pc:sldMk cId="545531457" sldId="301"/>
            <ac:spMk id="14" creationId="{67DF55A7-16F4-DBB8-7358-F18D96601335}"/>
          </ac:spMkLst>
        </pc:spChg>
      </pc:sldChg>
    </pc:docChg>
  </pc:docChgLst>
</pc:chgInfo>
</file>

<file path=ppt/diagrams/_rels/data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s>
</file>

<file path=ppt/diagrams/_rels/drawing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2C6C35-36F7-46BA-8E07-A5BF28175231}"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219EC450-8727-4F50-9FB3-D9604CC535FD}">
      <dgm:prSet/>
      <dgm:spPr/>
      <dgm:t>
        <a:bodyPr/>
        <a:lstStyle/>
        <a:p>
          <a:r>
            <a:rPr lang="en-US" b="0" i="0"/>
            <a:t>TennCare must pursue estate recovery after the death of individuals who are age 55 or older and for whom TennCare paid for services in a nursing facility or home/community based setting.</a:t>
          </a:r>
          <a:endParaRPr lang="en-US"/>
        </a:p>
      </dgm:t>
    </dgm:pt>
    <dgm:pt modelId="{8DCCDF3D-6236-42F6-BC41-D8CD6818513B}" type="parTrans" cxnId="{CF06389F-BAE1-4A4F-B5B6-AF3830BD5283}">
      <dgm:prSet/>
      <dgm:spPr/>
      <dgm:t>
        <a:bodyPr/>
        <a:lstStyle/>
        <a:p>
          <a:endParaRPr lang="en-US"/>
        </a:p>
      </dgm:t>
    </dgm:pt>
    <dgm:pt modelId="{C68BB09C-9CCA-4BD6-A94F-2A32637634F9}" type="sibTrans" cxnId="{CF06389F-BAE1-4A4F-B5B6-AF3830BD5283}">
      <dgm:prSet/>
      <dgm:spPr/>
      <dgm:t>
        <a:bodyPr/>
        <a:lstStyle/>
        <a:p>
          <a:endParaRPr lang="en-US"/>
        </a:p>
      </dgm:t>
    </dgm:pt>
    <dgm:pt modelId="{6162408A-4CFE-4E49-A864-EB6703790CC4}">
      <dgm:prSet/>
      <dgm:spPr/>
      <dgm:t>
        <a:bodyPr/>
        <a:lstStyle/>
        <a:p>
          <a:r>
            <a:rPr lang="en-US"/>
            <a:t>CHOICES 1, 2, or 3 </a:t>
          </a:r>
        </a:p>
      </dgm:t>
    </dgm:pt>
    <dgm:pt modelId="{B0B555B3-917F-492D-92D4-8BF1513604B2}" type="parTrans" cxnId="{43D983EC-D3DF-42BC-A944-5C3013A97636}">
      <dgm:prSet/>
      <dgm:spPr/>
      <dgm:t>
        <a:bodyPr/>
        <a:lstStyle/>
        <a:p>
          <a:endParaRPr lang="en-US"/>
        </a:p>
      </dgm:t>
    </dgm:pt>
    <dgm:pt modelId="{2B553BCF-11F2-4812-82C2-6F59C838B9C5}" type="sibTrans" cxnId="{43D983EC-D3DF-42BC-A944-5C3013A97636}">
      <dgm:prSet/>
      <dgm:spPr/>
      <dgm:t>
        <a:bodyPr/>
        <a:lstStyle/>
        <a:p>
          <a:endParaRPr lang="en-US"/>
        </a:p>
      </dgm:t>
    </dgm:pt>
    <dgm:pt modelId="{513EDC31-4D20-4084-AF7D-AD96904648C8}" type="pres">
      <dgm:prSet presAssocID="{3F2C6C35-36F7-46BA-8E07-A5BF28175231}" presName="hierChild1" presStyleCnt="0">
        <dgm:presLayoutVars>
          <dgm:chPref val="1"/>
          <dgm:dir/>
          <dgm:animOne val="branch"/>
          <dgm:animLvl val="lvl"/>
          <dgm:resizeHandles/>
        </dgm:presLayoutVars>
      </dgm:prSet>
      <dgm:spPr/>
    </dgm:pt>
    <dgm:pt modelId="{661106D9-B1DE-46DC-BE37-C95558DAC5B4}" type="pres">
      <dgm:prSet presAssocID="{219EC450-8727-4F50-9FB3-D9604CC535FD}" presName="hierRoot1" presStyleCnt="0"/>
      <dgm:spPr/>
    </dgm:pt>
    <dgm:pt modelId="{2C4F6BCA-7492-4771-84E9-3E36BEB45BEC}" type="pres">
      <dgm:prSet presAssocID="{219EC450-8727-4F50-9FB3-D9604CC535FD}" presName="composite" presStyleCnt="0"/>
      <dgm:spPr/>
    </dgm:pt>
    <dgm:pt modelId="{350E9D37-CA8E-4970-A35F-DB4EA7147B02}" type="pres">
      <dgm:prSet presAssocID="{219EC450-8727-4F50-9FB3-D9604CC535FD}" presName="background" presStyleLbl="node0" presStyleIdx="0" presStyleCnt="2"/>
      <dgm:spPr/>
    </dgm:pt>
    <dgm:pt modelId="{E58396A1-3584-47DC-A862-B30F44E30EC3}" type="pres">
      <dgm:prSet presAssocID="{219EC450-8727-4F50-9FB3-D9604CC535FD}" presName="text" presStyleLbl="fgAcc0" presStyleIdx="0" presStyleCnt="2">
        <dgm:presLayoutVars>
          <dgm:chPref val="3"/>
        </dgm:presLayoutVars>
      </dgm:prSet>
      <dgm:spPr/>
    </dgm:pt>
    <dgm:pt modelId="{F7BBB724-A1D7-407A-A1A1-7CDE1B94D7B0}" type="pres">
      <dgm:prSet presAssocID="{219EC450-8727-4F50-9FB3-D9604CC535FD}" presName="hierChild2" presStyleCnt="0"/>
      <dgm:spPr/>
    </dgm:pt>
    <dgm:pt modelId="{889EEE76-3059-41E1-B073-B08DCA6D9E38}" type="pres">
      <dgm:prSet presAssocID="{6162408A-4CFE-4E49-A864-EB6703790CC4}" presName="hierRoot1" presStyleCnt="0"/>
      <dgm:spPr/>
    </dgm:pt>
    <dgm:pt modelId="{02A14F56-81C8-447F-8D02-B6662FB6CCA5}" type="pres">
      <dgm:prSet presAssocID="{6162408A-4CFE-4E49-A864-EB6703790CC4}" presName="composite" presStyleCnt="0"/>
      <dgm:spPr/>
    </dgm:pt>
    <dgm:pt modelId="{7980451C-0DA7-4FC4-B984-32BA7C395999}" type="pres">
      <dgm:prSet presAssocID="{6162408A-4CFE-4E49-A864-EB6703790CC4}" presName="background" presStyleLbl="node0" presStyleIdx="1" presStyleCnt="2"/>
      <dgm:spPr/>
    </dgm:pt>
    <dgm:pt modelId="{934DC9CB-B456-4CEA-8737-1511AA1D9F77}" type="pres">
      <dgm:prSet presAssocID="{6162408A-4CFE-4E49-A864-EB6703790CC4}" presName="text" presStyleLbl="fgAcc0" presStyleIdx="1" presStyleCnt="2">
        <dgm:presLayoutVars>
          <dgm:chPref val="3"/>
        </dgm:presLayoutVars>
      </dgm:prSet>
      <dgm:spPr/>
    </dgm:pt>
    <dgm:pt modelId="{9FD3A18E-D135-4EAC-9B5C-775404E1A6BE}" type="pres">
      <dgm:prSet presAssocID="{6162408A-4CFE-4E49-A864-EB6703790CC4}" presName="hierChild2" presStyleCnt="0"/>
      <dgm:spPr/>
    </dgm:pt>
  </dgm:ptLst>
  <dgm:cxnLst>
    <dgm:cxn modelId="{FF22D51A-2A90-4796-BE0C-F08D854F7881}" type="presOf" srcId="{3F2C6C35-36F7-46BA-8E07-A5BF28175231}" destId="{513EDC31-4D20-4084-AF7D-AD96904648C8}" srcOrd="0" destOrd="0" presId="urn:microsoft.com/office/officeart/2005/8/layout/hierarchy1"/>
    <dgm:cxn modelId="{CF06389F-BAE1-4A4F-B5B6-AF3830BD5283}" srcId="{3F2C6C35-36F7-46BA-8E07-A5BF28175231}" destId="{219EC450-8727-4F50-9FB3-D9604CC535FD}" srcOrd="0" destOrd="0" parTransId="{8DCCDF3D-6236-42F6-BC41-D8CD6818513B}" sibTransId="{C68BB09C-9CCA-4BD6-A94F-2A32637634F9}"/>
    <dgm:cxn modelId="{ACD264A1-DB2A-4E2C-BDF9-BEC144DA3DA6}" type="presOf" srcId="{219EC450-8727-4F50-9FB3-D9604CC535FD}" destId="{E58396A1-3584-47DC-A862-B30F44E30EC3}" srcOrd="0" destOrd="0" presId="urn:microsoft.com/office/officeart/2005/8/layout/hierarchy1"/>
    <dgm:cxn modelId="{85899CBE-9441-419B-957A-049134BCF8E0}" type="presOf" srcId="{6162408A-4CFE-4E49-A864-EB6703790CC4}" destId="{934DC9CB-B456-4CEA-8737-1511AA1D9F77}" srcOrd="0" destOrd="0" presId="urn:microsoft.com/office/officeart/2005/8/layout/hierarchy1"/>
    <dgm:cxn modelId="{43D983EC-D3DF-42BC-A944-5C3013A97636}" srcId="{3F2C6C35-36F7-46BA-8E07-A5BF28175231}" destId="{6162408A-4CFE-4E49-A864-EB6703790CC4}" srcOrd="1" destOrd="0" parTransId="{B0B555B3-917F-492D-92D4-8BF1513604B2}" sibTransId="{2B553BCF-11F2-4812-82C2-6F59C838B9C5}"/>
    <dgm:cxn modelId="{8BC67478-A097-4561-8455-B1B0801F4EBE}" type="presParOf" srcId="{513EDC31-4D20-4084-AF7D-AD96904648C8}" destId="{661106D9-B1DE-46DC-BE37-C95558DAC5B4}" srcOrd="0" destOrd="0" presId="urn:microsoft.com/office/officeart/2005/8/layout/hierarchy1"/>
    <dgm:cxn modelId="{EE9768BE-47CE-4617-B6B4-3F3F7E64C4FD}" type="presParOf" srcId="{661106D9-B1DE-46DC-BE37-C95558DAC5B4}" destId="{2C4F6BCA-7492-4771-84E9-3E36BEB45BEC}" srcOrd="0" destOrd="0" presId="urn:microsoft.com/office/officeart/2005/8/layout/hierarchy1"/>
    <dgm:cxn modelId="{FBF94D98-BB0D-4495-B673-857E4AE7C6C9}" type="presParOf" srcId="{2C4F6BCA-7492-4771-84E9-3E36BEB45BEC}" destId="{350E9D37-CA8E-4970-A35F-DB4EA7147B02}" srcOrd="0" destOrd="0" presId="urn:microsoft.com/office/officeart/2005/8/layout/hierarchy1"/>
    <dgm:cxn modelId="{B0C9EFB5-EF35-4221-A672-76CF663F146B}" type="presParOf" srcId="{2C4F6BCA-7492-4771-84E9-3E36BEB45BEC}" destId="{E58396A1-3584-47DC-A862-B30F44E30EC3}" srcOrd="1" destOrd="0" presId="urn:microsoft.com/office/officeart/2005/8/layout/hierarchy1"/>
    <dgm:cxn modelId="{55E29ADB-D0EF-4047-844B-A33AC45105B1}" type="presParOf" srcId="{661106D9-B1DE-46DC-BE37-C95558DAC5B4}" destId="{F7BBB724-A1D7-407A-A1A1-7CDE1B94D7B0}" srcOrd="1" destOrd="0" presId="urn:microsoft.com/office/officeart/2005/8/layout/hierarchy1"/>
    <dgm:cxn modelId="{7789014B-67FD-4FF4-ABB8-C68371915774}" type="presParOf" srcId="{513EDC31-4D20-4084-AF7D-AD96904648C8}" destId="{889EEE76-3059-41E1-B073-B08DCA6D9E38}" srcOrd="1" destOrd="0" presId="urn:microsoft.com/office/officeart/2005/8/layout/hierarchy1"/>
    <dgm:cxn modelId="{84CD36C7-63B4-42A0-81D6-1E5D6C7B64EC}" type="presParOf" srcId="{889EEE76-3059-41E1-B073-B08DCA6D9E38}" destId="{02A14F56-81C8-447F-8D02-B6662FB6CCA5}" srcOrd="0" destOrd="0" presId="urn:microsoft.com/office/officeart/2005/8/layout/hierarchy1"/>
    <dgm:cxn modelId="{0D7CE6C5-24E6-4150-B179-B31C882055EA}" type="presParOf" srcId="{02A14F56-81C8-447F-8D02-B6662FB6CCA5}" destId="{7980451C-0DA7-4FC4-B984-32BA7C395999}" srcOrd="0" destOrd="0" presId="urn:microsoft.com/office/officeart/2005/8/layout/hierarchy1"/>
    <dgm:cxn modelId="{BDA1FF86-E8B4-413E-8B7A-20DD383C6D83}" type="presParOf" srcId="{02A14F56-81C8-447F-8D02-B6662FB6CCA5}" destId="{934DC9CB-B456-4CEA-8737-1511AA1D9F77}" srcOrd="1" destOrd="0" presId="urn:microsoft.com/office/officeart/2005/8/layout/hierarchy1"/>
    <dgm:cxn modelId="{F6D437E3-1913-4F91-A024-47683803210E}" type="presParOf" srcId="{889EEE76-3059-41E1-B073-B08DCA6D9E38}" destId="{9FD3A18E-D135-4EAC-9B5C-775404E1A6BE}"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2B963D-1F94-4D61-9482-4504CEDA0326}"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FD9C61AE-EFCA-48F6-B78E-69A174798E06}">
      <dgm:prSet/>
      <dgm:spPr/>
      <dgm:t>
        <a:bodyPr/>
        <a:lstStyle/>
        <a:p>
          <a:r>
            <a:rPr lang="en-US"/>
            <a:t>Survived by spouse</a:t>
          </a:r>
        </a:p>
      </dgm:t>
    </dgm:pt>
    <dgm:pt modelId="{9C99B0AE-41B4-493F-935E-85A3F6453D88}" type="parTrans" cxnId="{E6F354E8-7579-49D7-BD2B-C610C308547C}">
      <dgm:prSet/>
      <dgm:spPr/>
      <dgm:t>
        <a:bodyPr/>
        <a:lstStyle/>
        <a:p>
          <a:endParaRPr lang="en-US"/>
        </a:p>
      </dgm:t>
    </dgm:pt>
    <dgm:pt modelId="{55789EEA-938B-4BE7-B6D1-E077D7E1D660}" type="sibTrans" cxnId="{E6F354E8-7579-49D7-BD2B-C610C308547C}">
      <dgm:prSet/>
      <dgm:spPr/>
      <dgm:t>
        <a:bodyPr/>
        <a:lstStyle/>
        <a:p>
          <a:endParaRPr lang="en-US"/>
        </a:p>
      </dgm:t>
    </dgm:pt>
    <dgm:pt modelId="{307C857E-6B90-45A1-B9B6-5E47F69584D3}">
      <dgm:prSet/>
      <dgm:spPr/>
      <dgm:t>
        <a:bodyPr/>
        <a:lstStyle/>
        <a:p>
          <a:r>
            <a:rPr lang="en-US"/>
            <a:t>Survived by child under 21 </a:t>
          </a:r>
        </a:p>
      </dgm:t>
    </dgm:pt>
    <dgm:pt modelId="{0E20EFC7-BDFF-473B-AA89-C1583CB32BD2}" type="parTrans" cxnId="{8BBE891D-09F7-4534-B7D2-32A375DE4015}">
      <dgm:prSet/>
      <dgm:spPr/>
      <dgm:t>
        <a:bodyPr/>
        <a:lstStyle/>
        <a:p>
          <a:endParaRPr lang="en-US"/>
        </a:p>
      </dgm:t>
    </dgm:pt>
    <dgm:pt modelId="{609A7BCB-3B54-4041-9100-12329C627D17}" type="sibTrans" cxnId="{8BBE891D-09F7-4534-B7D2-32A375DE4015}">
      <dgm:prSet/>
      <dgm:spPr/>
      <dgm:t>
        <a:bodyPr/>
        <a:lstStyle/>
        <a:p>
          <a:endParaRPr lang="en-US"/>
        </a:p>
      </dgm:t>
    </dgm:pt>
    <dgm:pt modelId="{571063ED-35EA-429D-9D74-FBEABCC82BF1}">
      <dgm:prSet/>
      <dgm:spPr/>
      <dgm:t>
        <a:bodyPr/>
        <a:lstStyle/>
        <a:p>
          <a:r>
            <a:rPr lang="en-US"/>
            <a:t>Survived by child who is blind or disabled </a:t>
          </a:r>
        </a:p>
      </dgm:t>
    </dgm:pt>
    <dgm:pt modelId="{D4F36310-ECB2-494F-8113-5731C26FF0EA}" type="parTrans" cxnId="{F02FF522-06AB-47C6-AB10-77AAAB525E0F}">
      <dgm:prSet/>
      <dgm:spPr/>
      <dgm:t>
        <a:bodyPr/>
        <a:lstStyle/>
        <a:p>
          <a:endParaRPr lang="en-US"/>
        </a:p>
      </dgm:t>
    </dgm:pt>
    <dgm:pt modelId="{F9DD5145-B662-440D-98D3-5375A9E70E5B}" type="sibTrans" cxnId="{F02FF522-06AB-47C6-AB10-77AAAB525E0F}">
      <dgm:prSet/>
      <dgm:spPr/>
      <dgm:t>
        <a:bodyPr/>
        <a:lstStyle/>
        <a:p>
          <a:endParaRPr lang="en-US"/>
        </a:p>
      </dgm:t>
    </dgm:pt>
    <dgm:pt modelId="{0BD96239-B613-4CA0-9035-AB4F38F45AAC}" type="pres">
      <dgm:prSet presAssocID="{7E2B963D-1F94-4D61-9482-4504CEDA0326}" presName="hierChild1" presStyleCnt="0">
        <dgm:presLayoutVars>
          <dgm:chPref val="1"/>
          <dgm:dir/>
          <dgm:animOne val="branch"/>
          <dgm:animLvl val="lvl"/>
          <dgm:resizeHandles/>
        </dgm:presLayoutVars>
      </dgm:prSet>
      <dgm:spPr/>
    </dgm:pt>
    <dgm:pt modelId="{E0C82D1C-030B-4A9C-86BE-FD192A48F5B3}" type="pres">
      <dgm:prSet presAssocID="{FD9C61AE-EFCA-48F6-B78E-69A174798E06}" presName="hierRoot1" presStyleCnt="0"/>
      <dgm:spPr/>
    </dgm:pt>
    <dgm:pt modelId="{6CE5CEC5-0290-4D83-981F-7CD0C18E53C7}" type="pres">
      <dgm:prSet presAssocID="{FD9C61AE-EFCA-48F6-B78E-69A174798E06}" presName="composite" presStyleCnt="0"/>
      <dgm:spPr/>
    </dgm:pt>
    <dgm:pt modelId="{7F54C7CA-145C-42C4-8743-73D92F7229E1}" type="pres">
      <dgm:prSet presAssocID="{FD9C61AE-EFCA-48F6-B78E-69A174798E06}" presName="background" presStyleLbl="node0" presStyleIdx="0" presStyleCnt="3"/>
      <dgm:spPr/>
    </dgm:pt>
    <dgm:pt modelId="{AC0DE7E8-6071-46E6-9028-31F2C65C0A1D}" type="pres">
      <dgm:prSet presAssocID="{FD9C61AE-EFCA-48F6-B78E-69A174798E06}" presName="text" presStyleLbl="fgAcc0" presStyleIdx="0" presStyleCnt="3">
        <dgm:presLayoutVars>
          <dgm:chPref val="3"/>
        </dgm:presLayoutVars>
      </dgm:prSet>
      <dgm:spPr/>
    </dgm:pt>
    <dgm:pt modelId="{409C18E2-E754-4CFB-94B5-7E089F6656EF}" type="pres">
      <dgm:prSet presAssocID="{FD9C61AE-EFCA-48F6-B78E-69A174798E06}" presName="hierChild2" presStyleCnt="0"/>
      <dgm:spPr/>
    </dgm:pt>
    <dgm:pt modelId="{7D8AA291-15E4-4273-9E8A-11184796AE67}" type="pres">
      <dgm:prSet presAssocID="{307C857E-6B90-45A1-B9B6-5E47F69584D3}" presName="hierRoot1" presStyleCnt="0"/>
      <dgm:spPr/>
    </dgm:pt>
    <dgm:pt modelId="{9AFC21AE-3735-45AF-A7FB-18ABA6E18C3E}" type="pres">
      <dgm:prSet presAssocID="{307C857E-6B90-45A1-B9B6-5E47F69584D3}" presName="composite" presStyleCnt="0"/>
      <dgm:spPr/>
    </dgm:pt>
    <dgm:pt modelId="{943D7493-0E75-4235-A731-7F03905B30CF}" type="pres">
      <dgm:prSet presAssocID="{307C857E-6B90-45A1-B9B6-5E47F69584D3}" presName="background" presStyleLbl="node0" presStyleIdx="1" presStyleCnt="3"/>
      <dgm:spPr/>
    </dgm:pt>
    <dgm:pt modelId="{BD02B446-F8D2-4080-AEF6-89BAB6E4A31B}" type="pres">
      <dgm:prSet presAssocID="{307C857E-6B90-45A1-B9B6-5E47F69584D3}" presName="text" presStyleLbl="fgAcc0" presStyleIdx="1" presStyleCnt="3">
        <dgm:presLayoutVars>
          <dgm:chPref val="3"/>
        </dgm:presLayoutVars>
      </dgm:prSet>
      <dgm:spPr/>
    </dgm:pt>
    <dgm:pt modelId="{C7BE9511-4AC2-456A-8839-68A021BB969A}" type="pres">
      <dgm:prSet presAssocID="{307C857E-6B90-45A1-B9B6-5E47F69584D3}" presName="hierChild2" presStyleCnt="0"/>
      <dgm:spPr/>
    </dgm:pt>
    <dgm:pt modelId="{9008E975-79AF-4FB6-8809-30640F1C7F39}" type="pres">
      <dgm:prSet presAssocID="{571063ED-35EA-429D-9D74-FBEABCC82BF1}" presName="hierRoot1" presStyleCnt="0"/>
      <dgm:spPr/>
    </dgm:pt>
    <dgm:pt modelId="{B84D98C0-2D57-4F76-B0E5-43D61D616911}" type="pres">
      <dgm:prSet presAssocID="{571063ED-35EA-429D-9D74-FBEABCC82BF1}" presName="composite" presStyleCnt="0"/>
      <dgm:spPr/>
    </dgm:pt>
    <dgm:pt modelId="{DAFEA10A-7284-4D9F-91EC-10D2C337FFD6}" type="pres">
      <dgm:prSet presAssocID="{571063ED-35EA-429D-9D74-FBEABCC82BF1}" presName="background" presStyleLbl="node0" presStyleIdx="2" presStyleCnt="3"/>
      <dgm:spPr/>
    </dgm:pt>
    <dgm:pt modelId="{C1C7C662-F26D-4BCB-8AF1-EE57C7AB9DCA}" type="pres">
      <dgm:prSet presAssocID="{571063ED-35EA-429D-9D74-FBEABCC82BF1}" presName="text" presStyleLbl="fgAcc0" presStyleIdx="2" presStyleCnt="3">
        <dgm:presLayoutVars>
          <dgm:chPref val="3"/>
        </dgm:presLayoutVars>
      </dgm:prSet>
      <dgm:spPr/>
    </dgm:pt>
    <dgm:pt modelId="{C3972ED0-A6E6-4303-9096-C9B3833EA36B}" type="pres">
      <dgm:prSet presAssocID="{571063ED-35EA-429D-9D74-FBEABCC82BF1}" presName="hierChild2" presStyleCnt="0"/>
      <dgm:spPr/>
    </dgm:pt>
  </dgm:ptLst>
  <dgm:cxnLst>
    <dgm:cxn modelId="{8BBE891D-09F7-4534-B7D2-32A375DE4015}" srcId="{7E2B963D-1F94-4D61-9482-4504CEDA0326}" destId="{307C857E-6B90-45A1-B9B6-5E47F69584D3}" srcOrd="1" destOrd="0" parTransId="{0E20EFC7-BDFF-473B-AA89-C1583CB32BD2}" sibTransId="{609A7BCB-3B54-4041-9100-12329C627D17}"/>
    <dgm:cxn modelId="{F02FF522-06AB-47C6-AB10-77AAAB525E0F}" srcId="{7E2B963D-1F94-4D61-9482-4504CEDA0326}" destId="{571063ED-35EA-429D-9D74-FBEABCC82BF1}" srcOrd="2" destOrd="0" parTransId="{D4F36310-ECB2-494F-8113-5731C26FF0EA}" sibTransId="{F9DD5145-B662-440D-98D3-5375A9E70E5B}"/>
    <dgm:cxn modelId="{F3AD3D27-FA37-4133-B24E-3200A13882B5}" type="presOf" srcId="{7E2B963D-1F94-4D61-9482-4504CEDA0326}" destId="{0BD96239-B613-4CA0-9035-AB4F38F45AAC}" srcOrd="0" destOrd="0" presId="urn:microsoft.com/office/officeart/2005/8/layout/hierarchy1"/>
    <dgm:cxn modelId="{3EEF0146-F7C4-421C-93FA-E990C8259BF2}" type="presOf" srcId="{307C857E-6B90-45A1-B9B6-5E47F69584D3}" destId="{BD02B446-F8D2-4080-AEF6-89BAB6E4A31B}" srcOrd="0" destOrd="0" presId="urn:microsoft.com/office/officeart/2005/8/layout/hierarchy1"/>
    <dgm:cxn modelId="{2A818072-EBD3-49E0-A10F-30A834995C06}" type="presOf" srcId="{FD9C61AE-EFCA-48F6-B78E-69A174798E06}" destId="{AC0DE7E8-6071-46E6-9028-31F2C65C0A1D}" srcOrd="0" destOrd="0" presId="urn:microsoft.com/office/officeart/2005/8/layout/hierarchy1"/>
    <dgm:cxn modelId="{EA0509E5-E6B0-4A55-AC59-359B60EC04B8}" type="presOf" srcId="{571063ED-35EA-429D-9D74-FBEABCC82BF1}" destId="{C1C7C662-F26D-4BCB-8AF1-EE57C7AB9DCA}" srcOrd="0" destOrd="0" presId="urn:microsoft.com/office/officeart/2005/8/layout/hierarchy1"/>
    <dgm:cxn modelId="{E6F354E8-7579-49D7-BD2B-C610C308547C}" srcId="{7E2B963D-1F94-4D61-9482-4504CEDA0326}" destId="{FD9C61AE-EFCA-48F6-B78E-69A174798E06}" srcOrd="0" destOrd="0" parTransId="{9C99B0AE-41B4-493F-935E-85A3F6453D88}" sibTransId="{55789EEA-938B-4BE7-B6D1-E077D7E1D660}"/>
    <dgm:cxn modelId="{C8BF9B85-9E94-4D75-BECB-A1BB116282DE}" type="presParOf" srcId="{0BD96239-B613-4CA0-9035-AB4F38F45AAC}" destId="{E0C82D1C-030B-4A9C-86BE-FD192A48F5B3}" srcOrd="0" destOrd="0" presId="urn:microsoft.com/office/officeart/2005/8/layout/hierarchy1"/>
    <dgm:cxn modelId="{A65AAB49-3F3F-4B9F-848E-D0F4FA3F703B}" type="presParOf" srcId="{E0C82D1C-030B-4A9C-86BE-FD192A48F5B3}" destId="{6CE5CEC5-0290-4D83-981F-7CD0C18E53C7}" srcOrd="0" destOrd="0" presId="urn:microsoft.com/office/officeart/2005/8/layout/hierarchy1"/>
    <dgm:cxn modelId="{8DDE41E6-BEBB-46CE-9FE5-DED98E6914C4}" type="presParOf" srcId="{6CE5CEC5-0290-4D83-981F-7CD0C18E53C7}" destId="{7F54C7CA-145C-42C4-8743-73D92F7229E1}" srcOrd="0" destOrd="0" presId="urn:microsoft.com/office/officeart/2005/8/layout/hierarchy1"/>
    <dgm:cxn modelId="{2BE1F568-679F-4E54-8613-C907DBBAB501}" type="presParOf" srcId="{6CE5CEC5-0290-4D83-981F-7CD0C18E53C7}" destId="{AC0DE7E8-6071-46E6-9028-31F2C65C0A1D}" srcOrd="1" destOrd="0" presId="urn:microsoft.com/office/officeart/2005/8/layout/hierarchy1"/>
    <dgm:cxn modelId="{18B33701-14D6-4ECA-84BA-F33461036BE6}" type="presParOf" srcId="{E0C82D1C-030B-4A9C-86BE-FD192A48F5B3}" destId="{409C18E2-E754-4CFB-94B5-7E089F6656EF}" srcOrd="1" destOrd="0" presId="urn:microsoft.com/office/officeart/2005/8/layout/hierarchy1"/>
    <dgm:cxn modelId="{269D891D-58AB-48F6-B19F-4C0E9E47FDB7}" type="presParOf" srcId="{0BD96239-B613-4CA0-9035-AB4F38F45AAC}" destId="{7D8AA291-15E4-4273-9E8A-11184796AE67}" srcOrd="1" destOrd="0" presId="urn:microsoft.com/office/officeart/2005/8/layout/hierarchy1"/>
    <dgm:cxn modelId="{AF1B25CB-C5BB-4CFF-A47D-D5BA03D3445D}" type="presParOf" srcId="{7D8AA291-15E4-4273-9E8A-11184796AE67}" destId="{9AFC21AE-3735-45AF-A7FB-18ABA6E18C3E}" srcOrd="0" destOrd="0" presId="urn:microsoft.com/office/officeart/2005/8/layout/hierarchy1"/>
    <dgm:cxn modelId="{FD756E4F-636C-4FA6-888D-1FB746E6BA82}" type="presParOf" srcId="{9AFC21AE-3735-45AF-A7FB-18ABA6E18C3E}" destId="{943D7493-0E75-4235-A731-7F03905B30CF}" srcOrd="0" destOrd="0" presId="urn:microsoft.com/office/officeart/2005/8/layout/hierarchy1"/>
    <dgm:cxn modelId="{F51C8798-CC93-431F-A8F7-55B8E5BD35DB}" type="presParOf" srcId="{9AFC21AE-3735-45AF-A7FB-18ABA6E18C3E}" destId="{BD02B446-F8D2-4080-AEF6-89BAB6E4A31B}" srcOrd="1" destOrd="0" presId="urn:microsoft.com/office/officeart/2005/8/layout/hierarchy1"/>
    <dgm:cxn modelId="{5DB12471-A143-4C09-BDBE-91A5930F437C}" type="presParOf" srcId="{7D8AA291-15E4-4273-9E8A-11184796AE67}" destId="{C7BE9511-4AC2-456A-8839-68A021BB969A}" srcOrd="1" destOrd="0" presId="urn:microsoft.com/office/officeart/2005/8/layout/hierarchy1"/>
    <dgm:cxn modelId="{BB60423A-67A3-42B5-BB75-DED7C79CC4F0}" type="presParOf" srcId="{0BD96239-B613-4CA0-9035-AB4F38F45AAC}" destId="{9008E975-79AF-4FB6-8809-30640F1C7F39}" srcOrd="2" destOrd="0" presId="urn:microsoft.com/office/officeart/2005/8/layout/hierarchy1"/>
    <dgm:cxn modelId="{ED8C2E54-2FBE-47B2-834B-F952AC016E47}" type="presParOf" srcId="{9008E975-79AF-4FB6-8809-30640F1C7F39}" destId="{B84D98C0-2D57-4F76-B0E5-43D61D616911}" srcOrd="0" destOrd="0" presId="urn:microsoft.com/office/officeart/2005/8/layout/hierarchy1"/>
    <dgm:cxn modelId="{C26806D4-0E05-4024-9FD2-DE4D4B91423C}" type="presParOf" srcId="{B84D98C0-2D57-4F76-B0E5-43D61D616911}" destId="{DAFEA10A-7284-4D9F-91EC-10D2C337FFD6}" srcOrd="0" destOrd="0" presId="urn:microsoft.com/office/officeart/2005/8/layout/hierarchy1"/>
    <dgm:cxn modelId="{FC7C2B19-D26C-4594-A21E-F714E5A98B12}" type="presParOf" srcId="{B84D98C0-2D57-4F76-B0E5-43D61D616911}" destId="{C1C7C662-F26D-4BCB-8AF1-EE57C7AB9DCA}" srcOrd="1" destOrd="0" presId="urn:microsoft.com/office/officeart/2005/8/layout/hierarchy1"/>
    <dgm:cxn modelId="{6ADE346D-6B92-4DD8-A0B6-F28B6A1E6215}" type="presParOf" srcId="{9008E975-79AF-4FB6-8809-30640F1C7F39}" destId="{C3972ED0-A6E6-4303-9096-C9B3833EA36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75289C-AA06-43B5-88B0-E5D5DA4399C4}"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C6A69165-D491-450F-BA01-F4A1B50E3A26}">
      <dgm:prSet/>
      <dgm:spPr/>
      <dgm:t>
        <a:bodyPr/>
        <a:lstStyle/>
        <a:p>
          <a:pPr>
            <a:lnSpc>
              <a:spcPct val="100000"/>
            </a:lnSpc>
            <a:defRPr b="1"/>
          </a:pPr>
          <a:r>
            <a:rPr lang="en-US" b="0" i="0"/>
            <a:t>The property of the estate is the sole income-producing asset of the survivors, such as a family farm or other family business.</a:t>
          </a:r>
          <a:endParaRPr lang="en-US"/>
        </a:p>
      </dgm:t>
    </dgm:pt>
    <dgm:pt modelId="{8D5DECC8-A50B-4947-857B-1AA305D25590}" type="parTrans" cxnId="{E4AD8E17-EF98-40D7-B382-B2BB5048D2DA}">
      <dgm:prSet/>
      <dgm:spPr/>
      <dgm:t>
        <a:bodyPr/>
        <a:lstStyle/>
        <a:p>
          <a:endParaRPr lang="en-US"/>
        </a:p>
      </dgm:t>
    </dgm:pt>
    <dgm:pt modelId="{90E19787-F580-4F14-A491-64E7CC212EA5}" type="sibTrans" cxnId="{E4AD8E17-EF98-40D7-B382-B2BB5048D2DA}">
      <dgm:prSet/>
      <dgm:spPr/>
      <dgm:t>
        <a:bodyPr/>
        <a:lstStyle/>
        <a:p>
          <a:endParaRPr lang="en-US"/>
        </a:p>
      </dgm:t>
    </dgm:pt>
    <dgm:pt modelId="{E4D6A861-C235-4BCD-9954-77F35A83DB0D}">
      <dgm:prSet/>
      <dgm:spPr/>
      <dgm:t>
        <a:bodyPr/>
        <a:lstStyle/>
        <a:p>
          <a:pPr>
            <a:lnSpc>
              <a:spcPct val="100000"/>
            </a:lnSpc>
            <a:defRPr b="1"/>
          </a:pPr>
          <a:r>
            <a:rPr lang="en-US" b="0" i="0"/>
            <a:t>A sibling of the deceased individual meets the following criteria:</a:t>
          </a:r>
          <a:endParaRPr lang="en-US"/>
        </a:p>
      </dgm:t>
    </dgm:pt>
    <dgm:pt modelId="{B6BB507E-D43F-4D5B-97E2-DE22BDAC70D7}" type="parTrans" cxnId="{43F51D86-1072-4E13-BC06-0AC92433D0A5}">
      <dgm:prSet/>
      <dgm:spPr/>
      <dgm:t>
        <a:bodyPr/>
        <a:lstStyle/>
        <a:p>
          <a:endParaRPr lang="en-US"/>
        </a:p>
      </dgm:t>
    </dgm:pt>
    <dgm:pt modelId="{35C1B75F-3690-4E67-B1E1-FD3C8ED834B3}" type="sibTrans" cxnId="{43F51D86-1072-4E13-BC06-0AC92433D0A5}">
      <dgm:prSet/>
      <dgm:spPr/>
      <dgm:t>
        <a:bodyPr/>
        <a:lstStyle/>
        <a:p>
          <a:endParaRPr lang="en-US"/>
        </a:p>
      </dgm:t>
    </dgm:pt>
    <dgm:pt modelId="{FDA07642-864E-4580-9189-5A0384B736A3}">
      <dgm:prSet/>
      <dgm:spPr/>
      <dgm:t>
        <a:bodyPr/>
        <a:lstStyle/>
        <a:p>
          <a:pPr>
            <a:lnSpc>
              <a:spcPct val="100000"/>
            </a:lnSpc>
          </a:pPr>
          <a:r>
            <a:rPr lang="en-US" b="0" i="0"/>
            <a:t>He or she was lawfully residing in the individual’s home at least 1 year immediately before the individual’s admission to the medical institution;</a:t>
          </a:r>
          <a:endParaRPr lang="en-US"/>
        </a:p>
      </dgm:t>
    </dgm:pt>
    <dgm:pt modelId="{9D8714BA-A4A3-40DA-8BA2-EDC3F7ACCFBB}" type="parTrans" cxnId="{9D0F0E87-5AE4-47A1-8694-685863AE8185}">
      <dgm:prSet/>
      <dgm:spPr/>
      <dgm:t>
        <a:bodyPr/>
        <a:lstStyle/>
        <a:p>
          <a:endParaRPr lang="en-US"/>
        </a:p>
      </dgm:t>
    </dgm:pt>
    <dgm:pt modelId="{74780C06-EBF2-4AA3-BE33-1778FDAAEDA9}" type="sibTrans" cxnId="{9D0F0E87-5AE4-47A1-8694-685863AE8185}">
      <dgm:prSet/>
      <dgm:spPr/>
      <dgm:t>
        <a:bodyPr/>
        <a:lstStyle/>
        <a:p>
          <a:endParaRPr lang="en-US"/>
        </a:p>
      </dgm:t>
    </dgm:pt>
    <dgm:pt modelId="{29D86A4D-3C23-4B48-AA22-6AE8CE8EA1AD}">
      <dgm:prSet/>
      <dgm:spPr/>
      <dgm:t>
        <a:bodyPr/>
        <a:lstStyle/>
        <a:p>
          <a:pPr>
            <a:lnSpc>
              <a:spcPct val="100000"/>
            </a:lnSpc>
          </a:pPr>
          <a:r>
            <a:rPr lang="en-US" b="0" i="0"/>
            <a:t>He or she provided care to such individual for that 1 year, which permitted the individual to reside in the home rather than in an institution; and</a:t>
          </a:r>
          <a:endParaRPr lang="en-US"/>
        </a:p>
      </dgm:t>
    </dgm:pt>
    <dgm:pt modelId="{497E5E45-DE48-41BE-A81D-44490A663D6D}" type="parTrans" cxnId="{74540353-89A0-43E4-9711-19EC54552294}">
      <dgm:prSet/>
      <dgm:spPr/>
      <dgm:t>
        <a:bodyPr/>
        <a:lstStyle/>
        <a:p>
          <a:endParaRPr lang="en-US"/>
        </a:p>
      </dgm:t>
    </dgm:pt>
    <dgm:pt modelId="{171EE6B2-3A91-45A1-9958-A622FE1A818C}" type="sibTrans" cxnId="{74540353-89A0-43E4-9711-19EC54552294}">
      <dgm:prSet/>
      <dgm:spPr/>
      <dgm:t>
        <a:bodyPr/>
        <a:lstStyle/>
        <a:p>
          <a:endParaRPr lang="en-US"/>
        </a:p>
      </dgm:t>
    </dgm:pt>
    <dgm:pt modelId="{22E36FD3-DA70-4770-BA5E-6F7EFC58860F}">
      <dgm:prSet/>
      <dgm:spPr/>
      <dgm:t>
        <a:bodyPr/>
        <a:lstStyle/>
        <a:p>
          <a:pPr>
            <a:lnSpc>
              <a:spcPct val="100000"/>
            </a:lnSpc>
          </a:pPr>
          <a:r>
            <a:rPr lang="en-US" b="0" i="0"/>
            <a:t>He or she has lawfully resided in such home on a continuous basis since the date of the individual’s admission to the medical institution.</a:t>
          </a:r>
          <a:endParaRPr lang="en-US"/>
        </a:p>
      </dgm:t>
    </dgm:pt>
    <dgm:pt modelId="{AF1870BE-206A-4D1A-B284-32AAB9292DEA}" type="parTrans" cxnId="{243265AD-D318-4B58-A1F3-A06BA1010118}">
      <dgm:prSet/>
      <dgm:spPr/>
      <dgm:t>
        <a:bodyPr/>
        <a:lstStyle/>
        <a:p>
          <a:endParaRPr lang="en-US"/>
        </a:p>
      </dgm:t>
    </dgm:pt>
    <dgm:pt modelId="{CE653653-32D8-4C4C-BF79-0ECA40F2C87F}" type="sibTrans" cxnId="{243265AD-D318-4B58-A1F3-A06BA1010118}">
      <dgm:prSet/>
      <dgm:spPr/>
      <dgm:t>
        <a:bodyPr/>
        <a:lstStyle/>
        <a:p>
          <a:endParaRPr lang="en-US"/>
        </a:p>
      </dgm:t>
    </dgm:pt>
    <dgm:pt modelId="{3CED64B7-8B89-4863-B23D-95E5205CA47A}">
      <dgm:prSet/>
      <dgm:spPr/>
      <dgm:t>
        <a:bodyPr/>
        <a:lstStyle/>
        <a:p>
          <a:pPr>
            <a:lnSpc>
              <a:spcPct val="100000"/>
            </a:lnSpc>
            <a:defRPr b="1"/>
          </a:pPr>
          <a:r>
            <a:rPr lang="en-US" b="0" i="0"/>
            <a:t>A son or daughter of the individual meets the following criteria:</a:t>
          </a:r>
          <a:endParaRPr lang="en-US"/>
        </a:p>
      </dgm:t>
    </dgm:pt>
    <dgm:pt modelId="{775A6E7E-7604-4AB4-AB3F-FDEA51169C1D}" type="parTrans" cxnId="{8042469F-21D1-441B-B936-9A90A7E56F20}">
      <dgm:prSet/>
      <dgm:spPr/>
      <dgm:t>
        <a:bodyPr/>
        <a:lstStyle/>
        <a:p>
          <a:endParaRPr lang="en-US"/>
        </a:p>
      </dgm:t>
    </dgm:pt>
    <dgm:pt modelId="{CBDB1691-E0A2-4E50-961A-0BFEFEBC54F7}" type="sibTrans" cxnId="{8042469F-21D1-441B-B936-9A90A7E56F20}">
      <dgm:prSet/>
      <dgm:spPr/>
      <dgm:t>
        <a:bodyPr/>
        <a:lstStyle/>
        <a:p>
          <a:endParaRPr lang="en-US"/>
        </a:p>
      </dgm:t>
    </dgm:pt>
    <dgm:pt modelId="{FB44460B-42C7-4FD3-BEF7-F9E48783E06B}">
      <dgm:prSet/>
      <dgm:spPr/>
      <dgm:t>
        <a:bodyPr/>
        <a:lstStyle/>
        <a:p>
          <a:pPr>
            <a:lnSpc>
              <a:spcPct val="100000"/>
            </a:lnSpc>
          </a:pPr>
          <a:r>
            <a:rPr lang="en-US" b="0" i="0"/>
            <a:t>He or she was lawfully residing in the individual’s home for at least 2 years immediately before the individual’s admission to the medical institution;</a:t>
          </a:r>
          <a:endParaRPr lang="en-US"/>
        </a:p>
      </dgm:t>
    </dgm:pt>
    <dgm:pt modelId="{82D8A268-F54F-44FF-8248-C567B623C2E6}" type="parTrans" cxnId="{251AD25C-475F-458F-87EB-2E31ADA87F17}">
      <dgm:prSet/>
      <dgm:spPr/>
      <dgm:t>
        <a:bodyPr/>
        <a:lstStyle/>
        <a:p>
          <a:endParaRPr lang="en-US"/>
        </a:p>
      </dgm:t>
    </dgm:pt>
    <dgm:pt modelId="{FB7086B6-3AD6-4044-A978-E385BC0A5968}" type="sibTrans" cxnId="{251AD25C-475F-458F-87EB-2E31ADA87F17}">
      <dgm:prSet/>
      <dgm:spPr/>
      <dgm:t>
        <a:bodyPr/>
        <a:lstStyle/>
        <a:p>
          <a:endParaRPr lang="en-US"/>
        </a:p>
      </dgm:t>
    </dgm:pt>
    <dgm:pt modelId="{A0FAB9A1-3545-4A4C-9889-579B4604038D}">
      <dgm:prSet/>
      <dgm:spPr/>
      <dgm:t>
        <a:bodyPr/>
        <a:lstStyle/>
        <a:p>
          <a:pPr>
            <a:lnSpc>
              <a:spcPct val="100000"/>
            </a:lnSpc>
          </a:pPr>
          <a:r>
            <a:rPr lang="en-US" b="0" i="0"/>
            <a:t>He or she provided care to such individual for those 2 years, which permitted the individual to reside at home rather than in an institution; and</a:t>
          </a:r>
          <a:endParaRPr lang="en-US"/>
        </a:p>
      </dgm:t>
    </dgm:pt>
    <dgm:pt modelId="{E4A17FE7-6870-4BA4-B147-EA4B20E5555F}" type="parTrans" cxnId="{8C21EC05-F5CE-4388-BF63-3F2BCFB06377}">
      <dgm:prSet/>
      <dgm:spPr/>
      <dgm:t>
        <a:bodyPr/>
        <a:lstStyle/>
        <a:p>
          <a:endParaRPr lang="en-US"/>
        </a:p>
      </dgm:t>
    </dgm:pt>
    <dgm:pt modelId="{B2605551-D63E-498E-A2CF-9CD3E1B8D0CD}" type="sibTrans" cxnId="{8C21EC05-F5CE-4388-BF63-3F2BCFB06377}">
      <dgm:prSet/>
      <dgm:spPr/>
      <dgm:t>
        <a:bodyPr/>
        <a:lstStyle/>
        <a:p>
          <a:endParaRPr lang="en-US"/>
        </a:p>
      </dgm:t>
    </dgm:pt>
    <dgm:pt modelId="{AF0CF7B5-32F8-4B05-869D-0F5817B109EF}">
      <dgm:prSet/>
      <dgm:spPr/>
      <dgm:t>
        <a:bodyPr/>
        <a:lstStyle/>
        <a:p>
          <a:pPr>
            <a:lnSpc>
              <a:spcPct val="100000"/>
            </a:lnSpc>
          </a:pPr>
          <a:r>
            <a:rPr lang="en-US" b="0" i="0"/>
            <a:t>He or she has lawfully resided in such home on a continuous basis since the date of the individual’s admission to the medical institution.</a:t>
          </a:r>
          <a:endParaRPr lang="en-US"/>
        </a:p>
      </dgm:t>
    </dgm:pt>
    <dgm:pt modelId="{1CE0B4FC-73D5-42A1-80A5-A379B9AE80C2}" type="parTrans" cxnId="{9A87C498-6B53-4EDE-B8C0-A578F85D5604}">
      <dgm:prSet/>
      <dgm:spPr/>
      <dgm:t>
        <a:bodyPr/>
        <a:lstStyle/>
        <a:p>
          <a:endParaRPr lang="en-US"/>
        </a:p>
      </dgm:t>
    </dgm:pt>
    <dgm:pt modelId="{1382286E-601F-4960-91AF-662CC300CDE5}" type="sibTrans" cxnId="{9A87C498-6B53-4EDE-B8C0-A578F85D5604}">
      <dgm:prSet/>
      <dgm:spPr/>
      <dgm:t>
        <a:bodyPr/>
        <a:lstStyle/>
        <a:p>
          <a:endParaRPr lang="en-US"/>
        </a:p>
      </dgm:t>
    </dgm:pt>
    <dgm:pt modelId="{C3906921-D47C-4CEA-AD6C-E29FADD939F9}" type="pres">
      <dgm:prSet presAssocID="{6375289C-AA06-43B5-88B0-E5D5DA4399C4}" presName="root" presStyleCnt="0">
        <dgm:presLayoutVars>
          <dgm:dir/>
          <dgm:resizeHandles val="exact"/>
        </dgm:presLayoutVars>
      </dgm:prSet>
      <dgm:spPr/>
    </dgm:pt>
    <dgm:pt modelId="{CFFFF822-4336-4284-9068-DE0FA2871E99}" type="pres">
      <dgm:prSet presAssocID="{C6A69165-D491-450F-BA01-F4A1B50E3A26}" presName="compNode" presStyleCnt="0"/>
      <dgm:spPr/>
    </dgm:pt>
    <dgm:pt modelId="{5E5C9B38-C9BA-41E9-BF3A-3665C6AF02ED}" type="pres">
      <dgm:prSet presAssocID="{C6A69165-D491-450F-BA01-F4A1B50E3A26}"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Suburban scene"/>
        </a:ext>
      </dgm:extLst>
    </dgm:pt>
    <dgm:pt modelId="{7C795230-E6AD-4A20-B3CF-68A304EE81AD}" type="pres">
      <dgm:prSet presAssocID="{C6A69165-D491-450F-BA01-F4A1B50E3A26}" presName="iconSpace" presStyleCnt="0"/>
      <dgm:spPr/>
    </dgm:pt>
    <dgm:pt modelId="{8CFBAFC3-40B4-4EE8-A590-2350CC2BFBFB}" type="pres">
      <dgm:prSet presAssocID="{C6A69165-D491-450F-BA01-F4A1B50E3A26}" presName="parTx" presStyleLbl="revTx" presStyleIdx="0" presStyleCnt="6">
        <dgm:presLayoutVars>
          <dgm:chMax val="0"/>
          <dgm:chPref val="0"/>
        </dgm:presLayoutVars>
      </dgm:prSet>
      <dgm:spPr/>
    </dgm:pt>
    <dgm:pt modelId="{B3EFF7D5-882E-46EE-904E-8A449B601909}" type="pres">
      <dgm:prSet presAssocID="{C6A69165-D491-450F-BA01-F4A1B50E3A26}" presName="txSpace" presStyleCnt="0"/>
      <dgm:spPr/>
    </dgm:pt>
    <dgm:pt modelId="{7F43D5B0-698C-4995-AB5C-950DEF299570}" type="pres">
      <dgm:prSet presAssocID="{C6A69165-D491-450F-BA01-F4A1B50E3A26}" presName="desTx" presStyleLbl="revTx" presStyleIdx="1" presStyleCnt="6">
        <dgm:presLayoutVars/>
      </dgm:prSet>
      <dgm:spPr/>
    </dgm:pt>
    <dgm:pt modelId="{3D755343-27FD-4130-A479-4169509FCAF2}" type="pres">
      <dgm:prSet presAssocID="{90E19787-F580-4F14-A491-64E7CC212EA5}" presName="sibTrans" presStyleCnt="0"/>
      <dgm:spPr/>
    </dgm:pt>
    <dgm:pt modelId="{8AF07457-71A4-446B-88FD-9DFB4163A738}" type="pres">
      <dgm:prSet presAssocID="{E4D6A861-C235-4BCD-9954-77F35A83DB0D}" presName="compNode" presStyleCnt="0"/>
      <dgm:spPr/>
    </dgm:pt>
    <dgm:pt modelId="{2BA1BC92-2F64-4AFF-96C1-A0C32BEA2D8B}" type="pres">
      <dgm:prSet presAssocID="{E4D6A861-C235-4BCD-9954-77F35A83DB0D}"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Irritant"/>
        </a:ext>
      </dgm:extLst>
    </dgm:pt>
    <dgm:pt modelId="{2E2F21CF-3662-44FA-91A1-9A42ABB7D3CB}" type="pres">
      <dgm:prSet presAssocID="{E4D6A861-C235-4BCD-9954-77F35A83DB0D}" presName="iconSpace" presStyleCnt="0"/>
      <dgm:spPr/>
    </dgm:pt>
    <dgm:pt modelId="{98EB49CD-C602-4E08-80B3-CE9581797906}" type="pres">
      <dgm:prSet presAssocID="{E4D6A861-C235-4BCD-9954-77F35A83DB0D}" presName="parTx" presStyleLbl="revTx" presStyleIdx="2" presStyleCnt="6">
        <dgm:presLayoutVars>
          <dgm:chMax val="0"/>
          <dgm:chPref val="0"/>
        </dgm:presLayoutVars>
      </dgm:prSet>
      <dgm:spPr/>
    </dgm:pt>
    <dgm:pt modelId="{FA5D4C98-0C74-4DEF-9FC2-25FF0106627C}" type="pres">
      <dgm:prSet presAssocID="{E4D6A861-C235-4BCD-9954-77F35A83DB0D}" presName="txSpace" presStyleCnt="0"/>
      <dgm:spPr/>
    </dgm:pt>
    <dgm:pt modelId="{08284223-C78E-486F-B966-AC4183033B7E}" type="pres">
      <dgm:prSet presAssocID="{E4D6A861-C235-4BCD-9954-77F35A83DB0D}" presName="desTx" presStyleLbl="revTx" presStyleIdx="3" presStyleCnt="6">
        <dgm:presLayoutVars/>
      </dgm:prSet>
      <dgm:spPr/>
    </dgm:pt>
    <dgm:pt modelId="{DE366DDC-DC47-49C3-A6E2-C5FDF445831B}" type="pres">
      <dgm:prSet presAssocID="{35C1B75F-3690-4E67-B1E1-FD3C8ED834B3}" presName="sibTrans" presStyleCnt="0"/>
      <dgm:spPr/>
    </dgm:pt>
    <dgm:pt modelId="{143A99B8-51E2-4C8F-8118-8AB44FBAD4B7}" type="pres">
      <dgm:prSet presAssocID="{3CED64B7-8B89-4863-B23D-95E5205CA47A}" presName="compNode" presStyleCnt="0"/>
      <dgm:spPr/>
    </dgm:pt>
    <dgm:pt modelId="{146B4CAF-20E4-48C8-AE49-5C51CFE24D6E}" type="pres">
      <dgm:prSet presAssocID="{3CED64B7-8B89-4863-B23D-95E5205CA47A}"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Parent and Child"/>
        </a:ext>
      </dgm:extLst>
    </dgm:pt>
    <dgm:pt modelId="{67AA4F46-EDDF-4452-9ECC-2A6D22E2C427}" type="pres">
      <dgm:prSet presAssocID="{3CED64B7-8B89-4863-B23D-95E5205CA47A}" presName="iconSpace" presStyleCnt="0"/>
      <dgm:spPr/>
    </dgm:pt>
    <dgm:pt modelId="{FB81E026-FCDC-406C-8DCA-53BCD0C1F48A}" type="pres">
      <dgm:prSet presAssocID="{3CED64B7-8B89-4863-B23D-95E5205CA47A}" presName="parTx" presStyleLbl="revTx" presStyleIdx="4" presStyleCnt="6">
        <dgm:presLayoutVars>
          <dgm:chMax val="0"/>
          <dgm:chPref val="0"/>
        </dgm:presLayoutVars>
      </dgm:prSet>
      <dgm:spPr/>
    </dgm:pt>
    <dgm:pt modelId="{5063D807-ED4E-4742-9901-6E00A68075C2}" type="pres">
      <dgm:prSet presAssocID="{3CED64B7-8B89-4863-B23D-95E5205CA47A}" presName="txSpace" presStyleCnt="0"/>
      <dgm:spPr/>
    </dgm:pt>
    <dgm:pt modelId="{06329DE9-8D38-45AE-9D6D-7FD2F0C6A743}" type="pres">
      <dgm:prSet presAssocID="{3CED64B7-8B89-4863-B23D-95E5205CA47A}" presName="desTx" presStyleLbl="revTx" presStyleIdx="5" presStyleCnt="6">
        <dgm:presLayoutVars/>
      </dgm:prSet>
      <dgm:spPr/>
    </dgm:pt>
  </dgm:ptLst>
  <dgm:cxnLst>
    <dgm:cxn modelId="{8C21EC05-F5CE-4388-BF63-3F2BCFB06377}" srcId="{3CED64B7-8B89-4863-B23D-95E5205CA47A}" destId="{A0FAB9A1-3545-4A4C-9889-579B4604038D}" srcOrd="1" destOrd="0" parTransId="{E4A17FE7-6870-4BA4-B147-EA4B20E5555F}" sibTransId="{B2605551-D63E-498E-A2CF-9CD3E1B8D0CD}"/>
    <dgm:cxn modelId="{E4AD8E17-EF98-40D7-B382-B2BB5048D2DA}" srcId="{6375289C-AA06-43B5-88B0-E5D5DA4399C4}" destId="{C6A69165-D491-450F-BA01-F4A1B50E3A26}" srcOrd="0" destOrd="0" parTransId="{8D5DECC8-A50B-4947-857B-1AA305D25590}" sibTransId="{90E19787-F580-4F14-A491-64E7CC212EA5}"/>
    <dgm:cxn modelId="{E2CD9724-1C55-474E-AFE8-DFC5F843E563}" type="presOf" srcId="{6375289C-AA06-43B5-88B0-E5D5DA4399C4}" destId="{C3906921-D47C-4CEA-AD6C-E29FADD939F9}" srcOrd="0" destOrd="0" presId="urn:microsoft.com/office/officeart/2018/2/layout/IconLabelDescriptionList"/>
    <dgm:cxn modelId="{5214542B-7689-4A01-9A7A-F9FE27C2E0F6}" type="presOf" srcId="{22E36FD3-DA70-4770-BA5E-6F7EFC58860F}" destId="{08284223-C78E-486F-B966-AC4183033B7E}" srcOrd="0" destOrd="2" presId="urn:microsoft.com/office/officeart/2018/2/layout/IconLabelDescriptionList"/>
    <dgm:cxn modelId="{251AD25C-475F-458F-87EB-2E31ADA87F17}" srcId="{3CED64B7-8B89-4863-B23D-95E5205CA47A}" destId="{FB44460B-42C7-4FD3-BEF7-F9E48783E06B}" srcOrd="0" destOrd="0" parTransId="{82D8A268-F54F-44FF-8248-C567B623C2E6}" sibTransId="{FB7086B6-3AD6-4044-A978-E385BC0A5968}"/>
    <dgm:cxn modelId="{74540353-89A0-43E4-9711-19EC54552294}" srcId="{E4D6A861-C235-4BCD-9954-77F35A83DB0D}" destId="{29D86A4D-3C23-4B48-AA22-6AE8CE8EA1AD}" srcOrd="1" destOrd="0" parTransId="{497E5E45-DE48-41BE-A81D-44490A663D6D}" sibTransId="{171EE6B2-3A91-45A1-9958-A622FE1A818C}"/>
    <dgm:cxn modelId="{A1B49580-1379-46C6-99A6-98A85CEFE9D5}" type="presOf" srcId="{C6A69165-D491-450F-BA01-F4A1B50E3A26}" destId="{8CFBAFC3-40B4-4EE8-A590-2350CC2BFBFB}" srcOrd="0" destOrd="0" presId="urn:microsoft.com/office/officeart/2018/2/layout/IconLabelDescriptionList"/>
    <dgm:cxn modelId="{43F51D86-1072-4E13-BC06-0AC92433D0A5}" srcId="{6375289C-AA06-43B5-88B0-E5D5DA4399C4}" destId="{E4D6A861-C235-4BCD-9954-77F35A83DB0D}" srcOrd="1" destOrd="0" parTransId="{B6BB507E-D43F-4D5B-97E2-DE22BDAC70D7}" sibTransId="{35C1B75F-3690-4E67-B1E1-FD3C8ED834B3}"/>
    <dgm:cxn modelId="{9D0F0E87-5AE4-47A1-8694-685863AE8185}" srcId="{E4D6A861-C235-4BCD-9954-77F35A83DB0D}" destId="{FDA07642-864E-4580-9189-5A0384B736A3}" srcOrd="0" destOrd="0" parTransId="{9D8714BA-A4A3-40DA-8BA2-EDC3F7ACCFBB}" sibTransId="{74780C06-EBF2-4AA3-BE33-1778FDAAEDA9}"/>
    <dgm:cxn modelId="{9A87C498-6B53-4EDE-B8C0-A578F85D5604}" srcId="{3CED64B7-8B89-4863-B23D-95E5205CA47A}" destId="{AF0CF7B5-32F8-4B05-869D-0F5817B109EF}" srcOrd="2" destOrd="0" parTransId="{1CE0B4FC-73D5-42A1-80A5-A379B9AE80C2}" sibTransId="{1382286E-601F-4960-91AF-662CC300CDE5}"/>
    <dgm:cxn modelId="{8042469F-21D1-441B-B936-9A90A7E56F20}" srcId="{6375289C-AA06-43B5-88B0-E5D5DA4399C4}" destId="{3CED64B7-8B89-4863-B23D-95E5205CA47A}" srcOrd="2" destOrd="0" parTransId="{775A6E7E-7604-4AB4-AB3F-FDEA51169C1D}" sibTransId="{CBDB1691-E0A2-4E50-961A-0BFEFEBC54F7}"/>
    <dgm:cxn modelId="{4F0D01A6-766B-43CB-BA58-0E4A733662F6}" type="presOf" srcId="{29D86A4D-3C23-4B48-AA22-6AE8CE8EA1AD}" destId="{08284223-C78E-486F-B966-AC4183033B7E}" srcOrd="0" destOrd="1" presId="urn:microsoft.com/office/officeart/2018/2/layout/IconLabelDescriptionList"/>
    <dgm:cxn modelId="{243265AD-D318-4B58-A1F3-A06BA1010118}" srcId="{E4D6A861-C235-4BCD-9954-77F35A83DB0D}" destId="{22E36FD3-DA70-4770-BA5E-6F7EFC58860F}" srcOrd="2" destOrd="0" parTransId="{AF1870BE-206A-4D1A-B284-32AAB9292DEA}" sibTransId="{CE653653-32D8-4C4C-BF79-0ECA40F2C87F}"/>
    <dgm:cxn modelId="{A20701B3-DDA7-4EAE-993B-29624833F03A}" type="presOf" srcId="{E4D6A861-C235-4BCD-9954-77F35A83DB0D}" destId="{98EB49CD-C602-4E08-80B3-CE9581797906}" srcOrd="0" destOrd="0" presId="urn:microsoft.com/office/officeart/2018/2/layout/IconLabelDescriptionList"/>
    <dgm:cxn modelId="{B857BABB-825F-4F58-A833-DD4CCA0CFB9C}" type="presOf" srcId="{3CED64B7-8B89-4863-B23D-95E5205CA47A}" destId="{FB81E026-FCDC-406C-8DCA-53BCD0C1F48A}" srcOrd="0" destOrd="0" presId="urn:microsoft.com/office/officeart/2018/2/layout/IconLabelDescriptionList"/>
    <dgm:cxn modelId="{D3E796C0-B1DE-4B89-9B6D-153B133D71C8}" type="presOf" srcId="{AF0CF7B5-32F8-4B05-869D-0F5817B109EF}" destId="{06329DE9-8D38-45AE-9D6D-7FD2F0C6A743}" srcOrd="0" destOrd="2" presId="urn:microsoft.com/office/officeart/2018/2/layout/IconLabelDescriptionList"/>
    <dgm:cxn modelId="{4CF553C5-A39C-4DE6-ADB2-8EA1621F4144}" type="presOf" srcId="{FDA07642-864E-4580-9189-5A0384B736A3}" destId="{08284223-C78E-486F-B966-AC4183033B7E}" srcOrd="0" destOrd="0" presId="urn:microsoft.com/office/officeart/2018/2/layout/IconLabelDescriptionList"/>
    <dgm:cxn modelId="{FD710DE7-25FA-45AC-9071-80A8E93AAE4F}" type="presOf" srcId="{A0FAB9A1-3545-4A4C-9889-579B4604038D}" destId="{06329DE9-8D38-45AE-9D6D-7FD2F0C6A743}" srcOrd="0" destOrd="1" presId="urn:microsoft.com/office/officeart/2018/2/layout/IconLabelDescriptionList"/>
    <dgm:cxn modelId="{004602E8-8099-4B57-8C9D-9862DE66E5F8}" type="presOf" srcId="{FB44460B-42C7-4FD3-BEF7-F9E48783E06B}" destId="{06329DE9-8D38-45AE-9D6D-7FD2F0C6A743}" srcOrd="0" destOrd="0" presId="urn:microsoft.com/office/officeart/2018/2/layout/IconLabelDescriptionList"/>
    <dgm:cxn modelId="{B66DE87B-7BF2-4F4A-B97A-73551218443A}" type="presParOf" srcId="{C3906921-D47C-4CEA-AD6C-E29FADD939F9}" destId="{CFFFF822-4336-4284-9068-DE0FA2871E99}" srcOrd="0" destOrd="0" presId="urn:microsoft.com/office/officeart/2018/2/layout/IconLabelDescriptionList"/>
    <dgm:cxn modelId="{D38B348C-464F-4A17-8117-A31765C86140}" type="presParOf" srcId="{CFFFF822-4336-4284-9068-DE0FA2871E99}" destId="{5E5C9B38-C9BA-41E9-BF3A-3665C6AF02ED}" srcOrd="0" destOrd="0" presId="urn:microsoft.com/office/officeart/2018/2/layout/IconLabelDescriptionList"/>
    <dgm:cxn modelId="{7D97EC93-EF1E-404B-ABEE-460A9B29EA72}" type="presParOf" srcId="{CFFFF822-4336-4284-9068-DE0FA2871E99}" destId="{7C795230-E6AD-4A20-B3CF-68A304EE81AD}" srcOrd="1" destOrd="0" presId="urn:microsoft.com/office/officeart/2018/2/layout/IconLabelDescriptionList"/>
    <dgm:cxn modelId="{1A242B46-FE37-4A71-B5E8-1F24BAC8BD3A}" type="presParOf" srcId="{CFFFF822-4336-4284-9068-DE0FA2871E99}" destId="{8CFBAFC3-40B4-4EE8-A590-2350CC2BFBFB}" srcOrd="2" destOrd="0" presId="urn:microsoft.com/office/officeart/2018/2/layout/IconLabelDescriptionList"/>
    <dgm:cxn modelId="{CFFA1889-5A78-4892-A0FD-F8E346F44D5F}" type="presParOf" srcId="{CFFFF822-4336-4284-9068-DE0FA2871E99}" destId="{B3EFF7D5-882E-46EE-904E-8A449B601909}" srcOrd="3" destOrd="0" presId="urn:microsoft.com/office/officeart/2018/2/layout/IconLabelDescriptionList"/>
    <dgm:cxn modelId="{B0014BE2-D4B1-4FC0-9C0B-5FBA71AA2F13}" type="presParOf" srcId="{CFFFF822-4336-4284-9068-DE0FA2871E99}" destId="{7F43D5B0-698C-4995-AB5C-950DEF299570}" srcOrd="4" destOrd="0" presId="urn:microsoft.com/office/officeart/2018/2/layout/IconLabelDescriptionList"/>
    <dgm:cxn modelId="{6185C27E-2F04-4CFD-A58D-003768B25383}" type="presParOf" srcId="{C3906921-D47C-4CEA-AD6C-E29FADD939F9}" destId="{3D755343-27FD-4130-A479-4169509FCAF2}" srcOrd="1" destOrd="0" presId="urn:microsoft.com/office/officeart/2018/2/layout/IconLabelDescriptionList"/>
    <dgm:cxn modelId="{2B9AD78A-F780-4581-9F76-14C2CE476965}" type="presParOf" srcId="{C3906921-D47C-4CEA-AD6C-E29FADD939F9}" destId="{8AF07457-71A4-446B-88FD-9DFB4163A738}" srcOrd="2" destOrd="0" presId="urn:microsoft.com/office/officeart/2018/2/layout/IconLabelDescriptionList"/>
    <dgm:cxn modelId="{04BEB1B8-1F60-45C3-8A19-FA7BE8F75F32}" type="presParOf" srcId="{8AF07457-71A4-446B-88FD-9DFB4163A738}" destId="{2BA1BC92-2F64-4AFF-96C1-A0C32BEA2D8B}" srcOrd="0" destOrd="0" presId="urn:microsoft.com/office/officeart/2018/2/layout/IconLabelDescriptionList"/>
    <dgm:cxn modelId="{1FA0027A-8A30-41F5-AD7D-55AC609CA7AB}" type="presParOf" srcId="{8AF07457-71A4-446B-88FD-9DFB4163A738}" destId="{2E2F21CF-3662-44FA-91A1-9A42ABB7D3CB}" srcOrd="1" destOrd="0" presId="urn:microsoft.com/office/officeart/2018/2/layout/IconLabelDescriptionList"/>
    <dgm:cxn modelId="{797C6104-1720-4FF4-ABB7-D57501F91239}" type="presParOf" srcId="{8AF07457-71A4-446B-88FD-9DFB4163A738}" destId="{98EB49CD-C602-4E08-80B3-CE9581797906}" srcOrd="2" destOrd="0" presId="urn:microsoft.com/office/officeart/2018/2/layout/IconLabelDescriptionList"/>
    <dgm:cxn modelId="{1685E440-B687-45B2-A3B9-5637B1B0CCD7}" type="presParOf" srcId="{8AF07457-71A4-446B-88FD-9DFB4163A738}" destId="{FA5D4C98-0C74-4DEF-9FC2-25FF0106627C}" srcOrd="3" destOrd="0" presId="urn:microsoft.com/office/officeart/2018/2/layout/IconLabelDescriptionList"/>
    <dgm:cxn modelId="{9AA941B9-D557-4880-A65F-F94A07A6D462}" type="presParOf" srcId="{8AF07457-71A4-446B-88FD-9DFB4163A738}" destId="{08284223-C78E-486F-B966-AC4183033B7E}" srcOrd="4" destOrd="0" presId="urn:microsoft.com/office/officeart/2018/2/layout/IconLabelDescriptionList"/>
    <dgm:cxn modelId="{B35EEE2C-3BB1-4787-A047-A491F7B8E95A}" type="presParOf" srcId="{C3906921-D47C-4CEA-AD6C-E29FADD939F9}" destId="{DE366DDC-DC47-49C3-A6E2-C5FDF445831B}" srcOrd="3" destOrd="0" presId="urn:microsoft.com/office/officeart/2018/2/layout/IconLabelDescriptionList"/>
    <dgm:cxn modelId="{5E5BDDBE-8FBA-4927-BC3E-95A586851894}" type="presParOf" srcId="{C3906921-D47C-4CEA-AD6C-E29FADD939F9}" destId="{143A99B8-51E2-4C8F-8118-8AB44FBAD4B7}" srcOrd="4" destOrd="0" presId="urn:microsoft.com/office/officeart/2018/2/layout/IconLabelDescriptionList"/>
    <dgm:cxn modelId="{F7DED06C-C772-485F-B11B-7E822E63907D}" type="presParOf" srcId="{143A99B8-51E2-4C8F-8118-8AB44FBAD4B7}" destId="{146B4CAF-20E4-48C8-AE49-5C51CFE24D6E}" srcOrd="0" destOrd="0" presId="urn:microsoft.com/office/officeart/2018/2/layout/IconLabelDescriptionList"/>
    <dgm:cxn modelId="{232BC305-2096-48AC-BA47-A618FB844229}" type="presParOf" srcId="{143A99B8-51E2-4C8F-8118-8AB44FBAD4B7}" destId="{67AA4F46-EDDF-4452-9ECC-2A6D22E2C427}" srcOrd="1" destOrd="0" presId="urn:microsoft.com/office/officeart/2018/2/layout/IconLabelDescriptionList"/>
    <dgm:cxn modelId="{7C59B2BE-F091-44A6-BF33-DFE8A8AC569F}" type="presParOf" srcId="{143A99B8-51E2-4C8F-8118-8AB44FBAD4B7}" destId="{FB81E026-FCDC-406C-8DCA-53BCD0C1F48A}" srcOrd="2" destOrd="0" presId="urn:microsoft.com/office/officeart/2018/2/layout/IconLabelDescriptionList"/>
    <dgm:cxn modelId="{D2BBD0F1-CD2B-4734-8A20-63A271606AEE}" type="presParOf" srcId="{143A99B8-51E2-4C8F-8118-8AB44FBAD4B7}" destId="{5063D807-ED4E-4742-9901-6E00A68075C2}" srcOrd="3" destOrd="0" presId="urn:microsoft.com/office/officeart/2018/2/layout/IconLabelDescriptionList"/>
    <dgm:cxn modelId="{64FF06C7-7EBA-424D-B09C-C8717896DC57}" type="presParOf" srcId="{143A99B8-51E2-4C8F-8118-8AB44FBAD4B7}" destId="{06329DE9-8D38-45AE-9D6D-7FD2F0C6A743}"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DB9E0E7-18A9-4F07-BCF2-FC942429B04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B60375F-8480-481A-9DBE-26AC8436697F}">
      <dgm:prSet/>
      <dgm:spPr/>
      <dgm:t>
        <a:bodyPr/>
        <a:lstStyle/>
        <a:p>
          <a:r>
            <a:rPr lang="en-US" dirty="0"/>
            <a:t>Self settled special needs trust</a:t>
          </a:r>
        </a:p>
      </dgm:t>
    </dgm:pt>
    <dgm:pt modelId="{7502FB74-2BB7-4BA1-82B8-F595C4AE930C}" type="parTrans" cxnId="{55AEC32A-0FB5-4FDE-90D1-BD262B508FAB}">
      <dgm:prSet/>
      <dgm:spPr/>
      <dgm:t>
        <a:bodyPr/>
        <a:lstStyle/>
        <a:p>
          <a:endParaRPr lang="en-US"/>
        </a:p>
      </dgm:t>
    </dgm:pt>
    <dgm:pt modelId="{0C001D5C-AF2D-405E-94CF-1BC81E08C52E}" type="sibTrans" cxnId="{55AEC32A-0FB5-4FDE-90D1-BD262B508FAB}">
      <dgm:prSet/>
      <dgm:spPr/>
      <dgm:t>
        <a:bodyPr/>
        <a:lstStyle/>
        <a:p>
          <a:endParaRPr lang="en-US"/>
        </a:p>
      </dgm:t>
    </dgm:pt>
    <dgm:pt modelId="{BF835095-54C2-4002-BE9D-5E811F698E37}">
      <dgm:prSet/>
      <dgm:spPr/>
      <dgm:t>
        <a:bodyPr/>
        <a:lstStyle/>
        <a:p>
          <a:r>
            <a:rPr lang="en-US"/>
            <a:t>QIT</a:t>
          </a:r>
        </a:p>
      </dgm:t>
    </dgm:pt>
    <dgm:pt modelId="{EAA0DBBF-43B0-4635-A1E4-9F533AFE8F5A}" type="parTrans" cxnId="{6F6485ED-B9A0-4D85-884A-FE35D1D0260F}">
      <dgm:prSet/>
      <dgm:spPr/>
      <dgm:t>
        <a:bodyPr/>
        <a:lstStyle/>
        <a:p>
          <a:endParaRPr lang="en-US"/>
        </a:p>
      </dgm:t>
    </dgm:pt>
    <dgm:pt modelId="{653870FC-C7AF-432E-8067-013FF8BB8AE1}" type="sibTrans" cxnId="{6F6485ED-B9A0-4D85-884A-FE35D1D0260F}">
      <dgm:prSet/>
      <dgm:spPr/>
      <dgm:t>
        <a:bodyPr/>
        <a:lstStyle/>
        <a:p>
          <a:endParaRPr lang="en-US"/>
        </a:p>
      </dgm:t>
    </dgm:pt>
    <dgm:pt modelId="{23812412-62BE-4C90-8371-FD2FD7AF6AC8}">
      <dgm:prSet/>
      <dgm:spPr/>
      <dgm:t>
        <a:bodyPr/>
        <a:lstStyle/>
        <a:p>
          <a:r>
            <a:rPr lang="en-US" dirty="0"/>
            <a:t>Pooled trusts</a:t>
          </a:r>
        </a:p>
      </dgm:t>
    </dgm:pt>
    <dgm:pt modelId="{79C49F4D-B6EA-4B26-8DD4-516D692E8581}" type="parTrans" cxnId="{0E70C835-8BBF-4916-965E-7D3F9DE2D990}">
      <dgm:prSet/>
      <dgm:spPr/>
      <dgm:t>
        <a:bodyPr/>
        <a:lstStyle/>
        <a:p>
          <a:endParaRPr lang="en-US"/>
        </a:p>
      </dgm:t>
    </dgm:pt>
    <dgm:pt modelId="{01DE109F-3BE8-46C2-9336-6A54C4DD3A5F}" type="sibTrans" cxnId="{0E70C835-8BBF-4916-965E-7D3F9DE2D990}">
      <dgm:prSet/>
      <dgm:spPr/>
      <dgm:t>
        <a:bodyPr/>
        <a:lstStyle/>
        <a:p>
          <a:endParaRPr lang="en-US"/>
        </a:p>
      </dgm:t>
    </dgm:pt>
    <dgm:pt modelId="{69F26BBA-4565-451F-9389-42F8B7C09522}">
      <dgm:prSet/>
      <dgm:spPr/>
      <dgm:t>
        <a:bodyPr/>
        <a:lstStyle/>
        <a:p>
          <a:r>
            <a:rPr lang="en-US"/>
            <a:t>Anunities</a:t>
          </a:r>
          <a:endParaRPr lang="en-US" dirty="0"/>
        </a:p>
      </dgm:t>
    </dgm:pt>
    <dgm:pt modelId="{3D4E1549-F58C-43E5-9AC4-2EC108F7A546}" type="parTrans" cxnId="{4F808801-D094-44A1-8173-61B5D97547A7}">
      <dgm:prSet/>
      <dgm:spPr/>
    </dgm:pt>
    <dgm:pt modelId="{7FF9D569-18BC-44A7-B2C9-21D7BC8CCF11}" type="sibTrans" cxnId="{4F808801-D094-44A1-8173-61B5D97547A7}">
      <dgm:prSet/>
      <dgm:spPr/>
    </dgm:pt>
    <dgm:pt modelId="{A18A7BBC-1E43-48CD-B052-5B493EA67B51}" type="pres">
      <dgm:prSet presAssocID="{5DB9E0E7-18A9-4F07-BCF2-FC942429B04B}" presName="linear" presStyleCnt="0">
        <dgm:presLayoutVars>
          <dgm:animLvl val="lvl"/>
          <dgm:resizeHandles val="exact"/>
        </dgm:presLayoutVars>
      </dgm:prSet>
      <dgm:spPr/>
    </dgm:pt>
    <dgm:pt modelId="{B7656534-42AB-4D5B-BF6F-6CF73190DA2F}" type="pres">
      <dgm:prSet presAssocID="{4B60375F-8480-481A-9DBE-26AC8436697F}" presName="parentText" presStyleLbl="node1" presStyleIdx="0" presStyleCnt="4">
        <dgm:presLayoutVars>
          <dgm:chMax val="0"/>
          <dgm:bulletEnabled val="1"/>
        </dgm:presLayoutVars>
      </dgm:prSet>
      <dgm:spPr/>
    </dgm:pt>
    <dgm:pt modelId="{D92E5B25-306F-4C66-86B4-4994F6AED509}" type="pres">
      <dgm:prSet presAssocID="{0C001D5C-AF2D-405E-94CF-1BC81E08C52E}" presName="spacer" presStyleCnt="0"/>
      <dgm:spPr/>
    </dgm:pt>
    <dgm:pt modelId="{6B6964CD-2F49-40A7-A21C-1D1A457EA1C6}" type="pres">
      <dgm:prSet presAssocID="{BF835095-54C2-4002-BE9D-5E811F698E37}" presName="parentText" presStyleLbl="node1" presStyleIdx="1" presStyleCnt="4">
        <dgm:presLayoutVars>
          <dgm:chMax val="0"/>
          <dgm:bulletEnabled val="1"/>
        </dgm:presLayoutVars>
      </dgm:prSet>
      <dgm:spPr/>
    </dgm:pt>
    <dgm:pt modelId="{B96C3060-33BF-44AC-AC67-503DAE100193}" type="pres">
      <dgm:prSet presAssocID="{653870FC-C7AF-432E-8067-013FF8BB8AE1}" presName="spacer" presStyleCnt="0"/>
      <dgm:spPr/>
    </dgm:pt>
    <dgm:pt modelId="{A28AF496-9259-4B17-8601-732974EAC6E7}" type="pres">
      <dgm:prSet presAssocID="{23812412-62BE-4C90-8371-FD2FD7AF6AC8}" presName="parentText" presStyleLbl="node1" presStyleIdx="2" presStyleCnt="4">
        <dgm:presLayoutVars>
          <dgm:chMax val="0"/>
          <dgm:bulletEnabled val="1"/>
        </dgm:presLayoutVars>
      </dgm:prSet>
      <dgm:spPr/>
    </dgm:pt>
    <dgm:pt modelId="{E6EF8936-4C61-4E76-AE4D-882D7B9F09A4}" type="pres">
      <dgm:prSet presAssocID="{01DE109F-3BE8-46C2-9336-6A54C4DD3A5F}" presName="spacer" presStyleCnt="0"/>
      <dgm:spPr/>
    </dgm:pt>
    <dgm:pt modelId="{59129668-587E-4CF3-9FB6-6989C0CFAF67}" type="pres">
      <dgm:prSet presAssocID="{69F26BBA-4565-451F-9389-42F8B7C09522}" presName="parentText" presStyleLbl="node1" presStyleIdx="3" presStyleCnt="4">
        <dgm:presLayoutVars>
          <dgm:chMax val="0"/>
          <dgm:bulletEnabled val="1"/>
        </dgm:presLayoutVars>
      </dgm:prSet>
      <dgm:spPr/>
    </dgm:pt>
  </dgm:ptLst>
  <dgm:cxnLst>
    <dgm:cxn modelId="{4F808801-D094-44A1-8173-61B5D97547A7}" srcId="{5DB9E0E7-18A9-4F07-BCF2-FC942429B04B}" destId="{69F26BBA-4565-451F-9389-42F8B7C09522}" srcOrd="3" destOrd="0" parTransId="{3D4E1549-F58C-43E5-9AC4-2EC108F7A546}" sibTransId="{7FF9D569-18BC-44A7-B2C9-21D7BC8CCF11}"/>
    <dgm:cxn modelId="{55AEC32A-0FB5-4FDE-90D1-BD262B508FAB}" srcId="{5DB9E0E7-18A9-4F07-BCF2-FC942429B04B}" destId="{4B60375F-8480-481A-9DBE-26AC8436697F}" srcOrd="0" destOrd="0" parTransId="{7502FB74-2BB7-4BA1-82B8-F595C4AE930C}" sibTransId="{0C001D5C-AF2D-405E-94CF-1BC81E08C52E}"/>
    <dgm:cxn modelId="{0E70C835-8BBF-4916-965E-7D3F9DE2D990}" srcId="{5DB9E0E7-18A9-4F07-BCF2-FC942429B04B}" destId="{23812412-62BE-4C90-8371-FD2FD7AF6AC8}" srcOrd="2" destOrd="0" parTransId="{79C49F4D-B6EA-4B26-8DD4-516D692E8581}" sibTransId="{01DE109F-3BE8-46C2-9336-6A54C4DD3A5F}"/>
    <dgm:cxn modelId="{62A29E4A-D057-4017-96A0-58863E6D42B2}" type="presOf" srcId="{23812412-62BE-4C90-8371-FD2FD7AF6AC8}" destId="{A28AF496-9259-4B17-8601-732974EAC6E7}" srcOrd="0" destOrd="0" presId="urn:microsoft.com/office/officeart/2005/8/layout/vList2"/>
    <dgm:cxn modelId="{BC527150-9CF3-4B83-B739-9FF3F02F5702}" type="presOf" srcId="{5DB9E0E7-18A9-4F07-BCF2-FC942429B04B}" destId="{A18A7BBC-1E43-48CD-B052-5B493EA67B51}" srcOrd="0" destOrd="0" presId="urn:microsoft.com/office/officeart/2005/8/layout/vList2"/>
    <dgm:cxn modelId="{7C2658A6-465D-421A-A208-965389744E89}" type="presOf" srcId="{BF835095-54C2-4002-BE9D-5E811F698E37}" destId="{6B6964CD-2F49-40A7-A21C-1D1A457EA1C6}" srcOrd="0" destOrd="0" presId="urn:microsoft.com/office/officeart/2005/8/layout/vList2"/>
    <dgm:cxn modelId="{E7F323AE-CD81-44AB-8823-DFD278DCD53E}" type="presOf" srcId="{4B60375F-8480-481A-9DBE-26AC8436697F}" destId="{B7656534-42AB-4D5B-BF6F-6CF73190DA2F}" srcOrd="0" destOrd="0" presId="urn:microsoft.com/office/officeart/2005/8/layout/vList2"/>
    <dgm:cxn modelId="{BA62E3B4-8EAB-4450-B3D8-EB2EBCF64264}" type="presOf" srcId="{69F26BBA-4565-451F-9389-42F8B7C09522}" destId="{59129668-587E-4CF3-9FB6-6989C0CFAF67}" srcOrd="0" destOrd="0" presId="urn:microsoft.com/office/officeart/2005/8/layout/vList2"/>
    <dgm:cxn modelId="{6F6485ED-B9A0-4D85-884A-FE35D1D0260F}" srcId="{5DB9E0E7-18A9-4F07-BCF2-FC942429B04B}" destId="{BF835095-54C2-4002-BE9D-5E811F698E37}" srcOrd="1" destOrd="0" parTransId="{EAA0DBBF-43B0-4635-A1E4-9F533AFE8F5A}" sibTransId="{653870FC-C7AF-432E-8067-013FF8BB8AE1}"/>
    <dgm:cxn modelId="{F903EDBB-B541-45C3-A82A-14743E61FE30}" type="presParOf" srcId="{A18A7BBC-1E43-48CD-B052-5B493EA67B51}" destId="{B7656534-42AB-4D5B-BF6F-6CF73190DA2F}" srcOrd="0" destOrd="0" presId="urn:microsoft.com/office/officeart/2005/8/layout/vList2"/>
    <dgm:cxn modelId="{ADEB7A9E-FCED-4089-A237-3B44752A956E}" type="presParOf" srcId="{A18A7BBC-1E43-48CD-B052-5B493EA67B51}" destId="{D92E5B25-306F-4C66-86B4-4994F6AED509}" srcOrd="1" destOrd="0" presId="urn:microsoft.com/office/officeart/2005/8/layout/vList2"/>
    <dgm:cxn modelId="{2D91508B-9A4C-40F7-8D2B-B41D93E47894}" type="presParOf" srcId="{A18A7BBC-1E43-48CD-B052-5B493EA67B51}" destId="{6B6964CD-2F49-40A7-A21C-1D1A457EA1C6}" srcOrd="2" destOrd="0" presId="urn:microsoft.com/office/officeart/2005/8/layout/vList2"/>
    <dgm:cxn modelId="{92668357-A941-4032-B115-909722A1F2B4}" type="presParOf" srcId="{A18A7BBC-1E43-48CD-B052-5B493EA67B51}" destId="{B96C3060-33BF-44AC-AC67-503DAE100193}" srcOrd="3" destOrd="0" presId="urn:microsoft.com/office/officeart/2005/8/layout/vList2"/>
    <dgm:cxn modelId="{8BE5F18A-C8B6-40EA-9A3A-EBA132AD9BF5}" type="presParOf" srcId="{A18A7BBC-1E43-48CD-B052-5B493EA67B51}" destId="{A28AF496-9259-4B17-8601-732974EAC6E7}" srcOrd="4" destOrd="0" presId="urn:microsoft.com/office/officeart/2005/8/layout/vList2"/>
    <dgm:cxn modelId="{3F9A0E68-CF8B-4C76-8D5D-7B1EFE777598}" type="presParOf" srcId="{A18A7BBC-1E43-48CD-B052-5B493EA67B51}" destId="{E6EF8936-4C61-4E76-AE4D-882D7B9F09A4}" srcOrd="5" destOrd="0" presId="urn:microsoft.com/office/officeart/2005/8/layout/vList2"/>
    <dgm:cxn modelId="{B676640B-D1B1-4014-939C-AC49BB13CE06}" type="presParOf" srcId="{A18A7BBC-1E43-48CD-B052-5B493EA67B51}" destId="{59129668-587E-4CF3-9FB6-6989C0CFAF67}"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0E9D37-CA8E-4970-A35F-DB4EA7147B02}">
      <dsp:nvSpPr>
        <dsp:cNvPr id="0" name=""/>
        <dsp:cNvSpPr/>
      </dsp:nvSpPr>
      <dsp:spPr>
        <a:xfrm>
          <a:off x="134291" y="612"/>
          <a:ext cx="4332795" cy="2751325"/>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8396A1-3584-47DC-A862-B30F44E30EC3}">
      <dsp:nvSpPr>
        <dsp:cNvPr id="0" name=""/>
        <dsp:cNvSpPr/>
      </dsp:nvSpPr>
      <dsp:spPr>
        <a:xfrm>
          <a:off x="615713" y="457963"/>
          <a:ext cx="4332795" cy="2751325"/>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a:t>TennCare must pursue estate recovery after the death of individuals who are age 55 or older and for whom TennCare paid for services in a nursing facility or home/community based setting.</a:t>
          </a:r>
          <a:endParaRPr lang="en-US" sz="2400" kern="1200"/>
        </a:p>
      </dsp:txBody>
      <dsp:txXfrm>
        <a:off x="696297" y="538547"/>
        <a:ext cx="4171627" cy="2590157"/>
      </dsp:txXfrm>
    </dsp:sp>
    <dsp:sp modelId="{7980451C-0DA7-4FC4-B984-32BA7C395999}">
      <dsp:nvSpPr>
        <dsp:cNvPr id="0" name=""/>
        <dsp:cNvSpPr/>
      </dsp:nvSpPr>
      <dsp:spPr>
        <a:xfrm>
          <a:off x="5429930" y="612"/>
          <a:ext cx="4332795" cy="2751325"/>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4DC9CB-B456-4CEA-8737-1511AA1D9F77}">
      <dsp:nvSpPr>
        <dsp:cNvPr id="0" name=""/>
        <dsp:cNvSpPr/>
      </dsp:nvSpPr>
      <dsp:spPr>
        <a:xfrm>
          <a:off x="5911352" y="457963"/>
          <a:ext cx="4332795" cy="2751325"/>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CHOICES 1, 2, or 3 </a:t>
          </a:r>
        </a:p>
      </dsp:txBody>
      <dsp:txXfrm>
        <a:off x="5991936" y="538547"/>
        <a:ext cx="4171627" cy="25901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54C7CA-145C-42C4-8743-73D92F7229E1}">
      <dsp:nvSpPr>
        <dsp:cNvPr id="0" name=""/>
        <dsp:cNvSpPr/>
      </dsp:nvSpPr>
      <dsp:spPr>
        <a:xfrm>
          <a:off x="0" y="524133"/>
          <a:ext cx="2918936" cy="185352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0DE7E8-6071-46E6-9028-31F2C65C0A1D}">
      <dsp:nvSpPr>
        <dsp:cNvPr id="0" name=""/>
        <dsp:cNvSpPr/>
      </dsp:nvSpPr>
      <dsp:spPr>
        <a:xfrm>
          <a:off x="324326" y="832243"/>
          <a:ext cx="2918936" cy="1853524"/>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Survived by spouse</a:t>
          </a:r>
        </a:p>
      </dsp:txBody>
      <dsp:txXfrm>
        <a:off x="378614" y="886531"/>
        <a:ext cx="2810360" cy="1744948"/>
      </dsp:txXfrm>
    </dsp:sp>
    <dsp:sp modelId="{943D7493-0E75-4235-A731-7F03905B30CF}">
      <dsp:nvSpPr>
        <dsp:cNvPr id="0" name=""/>
        <dsp:cNvSpPr/>
      </dsp:nvSpPr>
      <dsp:spPr>
        <a:xfrm>
          <a:off x="3567588" y="524133"/>
          <a:ext cx="2918936" cy="185352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02B446-F8D2-4080-AEF6-89BAB6E4A31B}">
      <dsp:nvSpPr>
        <dsp:cNvPr id="0" name=""/>
        <dsp:cNvSpPr/>
      </dsp:nvSpPr>
      <dsp:spPr>
        <a:xfrm>
          <a:off x="3891915" y="832243"/>
          <a:ext cx="2918936" cy="1853524"/>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Survived by child under 21 </a:t>
          </a:r>
        </a:p>
      </dsp:txBody>
      <dsp:txXfrm>
        <a:off x="3946203" y="886531"/>
        <a:ext cx="2810360" cy="1744948"/>
      </dsp:txXfrm>
    </dsp:sp>
    <dsp:sp modelId="{DAFEA10A-7284-4D9F-91EC-10D2C337FFD6}">
      <dsp:nvSpPr>
        <dsp:cNvPr id="0" name=""/>
        <dsp:cNvSpPr/>
      </dsp:nvSpPr>
      <dsp:spPr>
        <a:xfrm>
          <a:off x="7135177" y="524133"/>
          <a:ext cx="2918936" cy="185352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C7C662-F26D-4BCB-8AF1-EE57C7AB9DCA}">
      <dsp:nvSpPr>
        <dsp:cNvPr id="0" name=""/>
        <dsp:cNvSpPr/>
      </dsp:nvSpPr>
      <dsp:spPr>
        <a:xfrm>
          <a:off x="7459503" y="832243"/>
          <a:ext cx="2918936" cy="1853524"/>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Survived by child who is blind or disabled </a:t>
          </a:r>
        </a:p>
      </dsp:txBody>
      <dsp:txXfrm>
        <a:off x="7513791" y="886531"/>
        <a:ext cx="2810360" cy="17449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5C9B38-C9BA-41E9-BF3A-3665C6AF02ED}">
      <dsp:nvSpPr>
        <dsp:cNvPr id="0" name=""/>
        <dsp:cNvSpPr/>
      </dsp:nvSpPr>
      <dsp:spPr>
        <a:xfrm>
          <a:off x="393" y="412633"/>
          <a:ext cx="1098562" cy="1098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FBAFC3-40B4-4EE8-A590-2350CC2BFBFB}">
      <dsp:nvSpPr>
        <dsp:cNvPr id="0" name=""/>
        <dsp:cNvSpPr/>
      </dsp:nvSpPr>
      <dsp:spPr>
        <a:xfrm>
          <a:off x="393" y="1678829"/>
          <a:ext cx="3138750" cy="877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b="0" i="0" kern="1200"/>
            <a:t>The property of the estate is the sole income-producing asset of the survivors, such as a family farm or other family business.</a:t>
          </a:r>
          <a:endParaRPr lang="en-US" sz="1400" kern="1200"/>
        </a:p>
      </dsp:txBody>
      <dsp:txXfrm>
        <a:off x="393" y="1678829"/>
        <a:ext cx="3138750" cy="877078"/>
      </dsp:txXfrm>
    </dsp:sp>
    <dsp:sp modelId="{7F43D5B0-698C-4995-AB5C-950DEF299570}">
      <dsp:nvSpPr>
        <dsp:cNvPr id="0" name=""/>
        <dsp:cNvSpPr/>
      </dsp:nvSpPr>
      <dsp:spPr>
        <a:xfrm>
          <a:off x="393" y="2633876"/>
          <a:ext cx="3138750" cy="1677209"/>
        </a:xfrm>
        <a:prstGeom prst="rect">
          <a:avLst/>
        </a:prstGeom>
        <a:noFill/>
        <a:ln>
          <a:noFill/>
        </a:ln>
        <a:effectLst/>
      </dsp:spPr>
      <dsp:style>
        <a:lnRef idx="0">
          <a:scrgbClr r="0" g="0" b="0"/>
        </a:lnRef>
        <a:fillRef idx="0">
          <a:scrgbClr r="0" g="0" b="0"/>
        </a:fillRef>
        <a:effectRef idx="0">
          <a:scrgbClr r="0" g="0" b="0"/>
        </a:effectRef>
        <a:fontRef idx="minor"/>
      </dsp:style>
    </dsp:sp>
    <dsp:sp modelId="{2BA1BC92-2F64-4AFF-96C1-A0C32BEA2D8B}">
      <dsp:nvSpPr>
        <dsp:cNvPr id="0" name=""/>
        <dsp:cNvSpPr/>
      </dsp:nvSpPr>
      <dsp:spPr>
        <a:xfrm>
          <a:off x="3688425" y="412633"/>
          <a:ext cx="1098562" cy="1098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EB49CD-C602-4E08-80B3-CE9581797906}">
      <dsp:nvSpPr>
        <dsp:cNvPr id="0" name=""/>
        <dsp:cNvSpPr/>
      </dsp:nvSpPr>
      <dsp:spPr>
        <a:xfrm>
          <a:off x="3688425" y="1678829"/>
          <a:ext cx="3138750" cy="877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b="0" i="0" kern="1200"/>
            <a:t>A sibling of the deceased individual meets the following criteria:</a:t>
          </a:r>
          <a:endParaRPr lang="en-US" sz="1400" kern="1200"/>
        </a:p>
      </dsp:txBody>
      <dsp:txXfrm>
        <a:off x="3688425" y="1678829"/>
        <a:ext cx="3138750" cy="877078"/>
      </dsp:txXfrm>
    </dsp:sp>
    <dsp:sp modelId="{08284223-C78E-486F-B966-AC4183033B7E}">
      <dsp:nvSpPr>
        <dsp:cNvPr id="0" name=""/>
        <dsp:cNvSpPr/>
      </dsp:nvSpPr>
      <dsp:spPr>
        <a:xfrm>
          <a:off x="3688425" y="2633876"/>
          <a:ext cx="3138750" cy="16772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100000"/>
            </a:lnSpc>
            <a:spcBef>
              <a:spcPct val="0"/>
            </a:spcBef>
            <a:spcAft>
              <a:spcPct val="35000"/>
            </a:spcAft>
            <a:buNone/>
          </a:pPr>
          <a:r>
            <a:rPr lang="en-US" sz="1100" b="0" i="0" kern="1200"/>
            <a:t>He or she was lawfully residing in the individual’s home at least 1 year immediately before the individual’s admission to the medical institution;</a:t>
          </a:r>
          <a:endParaRPr lang="en-US" sz="1100" kern="1200"/>
        </a:p>
        <a:p>
          <a:pPr marL="0" lvl="0" indent="0" algn="l" defTabSz="488950">
            <a:lnSpc>
              <a:spcPct val="100000"/>
            </a:lnSpc>
            <a:spcBef>
              <a:spcPct val="0"/>
            </a:spcBef>
            <a:spcAft>
              <a:spcPct val="35000"/>
            </a:spcAft>
            <a:buNone/>
          </a:pPr>
          <a:r>
            <a:rPr lang="en-US" sz="1100" b="0" i="0" kern="1200"/>
            <a:t>He or she provided care to such individual for that 1 year, which permitted the individual to reside in the home rather than in an institution; and</a:t>
          </a:r>
          <a:endParaRPr lang="en-US" sz="1100" kern="1200"/>
        </a:p>
        <a:p>
          <a:pPr marL="0" lvl="0" indent="0" algn="l" defTabSz="488950">
            <a:lnSpc>
              <a:spcPct val="100000"/>
            </a:lnSpc>
            <a:spcBef>
              <a:spcPct val="0"/>
            </a:spcBef>
            <a:spcAft>
              <a:spcPct val="35000"/>
            </a:spcAft>
            <a:buNone/>
          </a:pPr>
          <a:r>
            <a:rPr lang="en-US" sz="1100" b="0" i="0" kern="1200"/>
            <a:t>He or she has lawfully resided in such home on a continuous basis since the date of the individual’s admission to the medical institution.</a:t>
          </a:r>
          <a:endParaRPr lang="en-US" sz="1100" kern="1200"/>
        </a:p>
      </dsp:txBody>
      <dsp:txXfrm>
        <a:off x="3688425" y="2633876"/>
        <a:ext cx="3138750" cy="1677209"/>
      </dsp:txXfrm>
    </dsp:sp>
    <dsp:sp modelId="{146B4CAF-20E4-48C8-AE49-5C51CFE24D6E}">
      <dsp:nvSpPr>
        <dsp:cNvPr id="0" name=""/>
        <dsp:cNvSpPr/>
      </dsp:nvSpPr>
      <dsp:spPr>
        <a:xfrm>
          <a:off x="7376456" y="412633"/>
          <a:ext cx="1098562" cy="1098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81E026-FCDC-406C-8DCA-53BCD0C1F48A}">
      <dsp:nvSpPr>
        <dsp:cNvPr id="0" name=""/>
        <dsp:cNvSpPr/>
      </dsp:nvSpPr>
      <dsp:spPr>
        <a:xfrm>
          <a:off x="7376456" y="1678829"/>
          <a:ext cx="3138750" cy="877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b="0" i="0" kern="1200"/>
            <a:t>A son or daughter of the individual meets the following criteria:</a:t>
          </a:r>
          <a:endParaRPr lang="en-US" sz="1400" kern="1200"/>
        </a:p>
      </dsp:txBody>
      <dsp:txXfrm>
        <a:off x="7376456" y="1678829"/>
        <a:ext cx="3138750" cy="877078"/>
      </dsp:txXfrm>
    </dsp:sp>
    <dsp:sp modelId="{06329DE9-8D38-45AE-9D6D-7FD2F0C6A743}">
      <dsp:nvSpPr>
        <dsp:cNvPr id="0" name=""/>
        <dsp:cNvSpPr/>
      </dsp:nvSpPr>
      <dsp:spPr>
        <a:xfrm>
          <a:off x="7376456" y="2633876"/>
          <a:ext cx="3138750" cy="16772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100000"/>
            </a:lnSpc>
            <a:spcBef>
              <a:spcPct val="0"/>
            </a:spcBef>
            <a:spcAft>
              <a:spcPct val="35000"/>
            </a:spcAft>
            <a:buNone/>
          </a:pPr>
          <a:r>
            <a:rPr lang="en-US" sz="1100" b="0" i="0" kern="1200"/>
            <a:t>He or she was lawfully residing in the individual’s home for at least 2 years immediately before the individual’s admission to the medical institution;</a:t>
          </a:r>
          <a:endParaRPr lang="en-US" sz="1100" kern="1200"/>
        </a:p>
        <a:p>
          <a:pPr marL="0" lvl="0" indent="0" algn="l" defTabSz="488950">
            <a:lnSpc>
              <a:spcPct val="100000"/>
            </a:lnSpc>
            <a:spcBef>
              <a:spcPct val="0"/>
            </a:spcBef>
            <a:spcAft>
              <a:spcPct val="35000"/>
            </a:spcAft>
            <a:buNone/>
          </a:pPr>
          <a:r>
            <a:rPr lang="en-US" sz="1100" b="0" i="0" kern="1200"/>
            <a:t>He or she provided care to such individual for those 2 years, which permitted the individual to reside at home rather than in an institution; and</a:t>
          </a:r>
          <a:endParaRPr lang="en-US" sz="1100" kern="1200"/>
        </a:p>
        <a:p>
          <a:pPr marL="0" lvl="0" indent="0" algn="l" defTabSz="488950">
            <a:lnSpc>
              <a:spcPct val="100000"/>
            </a:lnSpc>
            <a:spcBef>
              <a:spcPct val="0"/>
            </a:spcBef>
            <a:spcAft>
              <a:spcPct val="35000"/>
            </a:spcAft>
            <a:buNone/>
          </a:pPr>
          <a:r>
            <a:rPr lang="en-US" sz="1100" b="0" i="0" kern="1200"/>
            <a:t>He or she has lawfully resided in such home on a continuous basis since the date of the individual’s admission to the medical institution.</a:t>
          </a:r>
          <a:endParaRPr lang="en-US" sz="1100" kern="1200"/>
        </a:p>
      </dsp:txBody>
      <dsp:txXfrm>
        <a:off x="7376456" y="2633876"/>
        <a:ext cx="3138750" cy="167720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656534-42AB-4D5B-BF6F-6CF73190DA2F}">
      <dsp:nvSpPr>
        <dsp:cNvPr id="0" name=""/>
        <dsp:cNvSpPr/>
      </dsp:nvSpPr>
      <dsp:spPr>
        <a:xfrm>
          <a:off x="0" y="37268"/>
          <a:ext cx="10515600" cy="982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Self settled special needs trust</a:t>
          </a:r>
        </a:p>
      </dsp:txBody>
      <dsp:txXfrm>
        <a:off x="47976" y="85244"/>
        <a:ext cx="10419648" cy="886848"/>
      </dsp:txXfrm>
    </dsp:sp>
    <dsp:sp modelId="{6B6964CD-2F49-40A7-A21C-1D1A457EA1C6}">
      <dsp:nvSpPr>
        <dsp:cNvPr id="0" name=""/>
        <dsp:cNvSpPr/>
      </dsp:nvSpPr>
      <dsp:spPr>
        <a:xfrm>
          <a:off x="0" y="1135269"/>
          <a:ext cx="10515600" cy="982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a:t>QIT</a:t>
          </a:r>
        </a:p>
      </dsp:txBody>
      <dsp:txXfrm>
        <a:off x="47976" y="1183245"/>
        <a:ext cx="10419648" cy="886848"/>
      </dsp:txXfrm>
    </dsp:sp>
    <dsp:sp modelId="{A28AF496-9259-4B17-8601-732974EAC6E7}">
      <dsp:nvSpPr>
        <dsp:cNvPr id="0" name=""/>
        <dsp:cNvSpPr/>
      </dsp:nvSpPr>
      <dsp:spPr>
        <a:xfrm>
          <a:off x="0" y="2233269"/>
          <a:ext cx="10515600" cy="982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Pooled trusts</a:t>
          </a:r>
        </a:p>
      </dsp:txBody>
      <dsp:txXfrm>
        <a:off x="47976" y="2281245"/>
        <a:ext cx="10419648" cy="886848"/>
      </dsp:txXfrm>
    </dsp:sp>
    <dsp:sp modelId="{59129668-587E-4CF3-9FB6-6989C0CFAF67}">
      <dsp:nvSpPr>
        <dsp:cNvPr id="0" name=""/>
        <dsp:cNvSpPr/>
      </dsp:nvSpPr>
      <dsp:spPr>
        <a:xfrm>
          <a:off x="0" y="3331269"/>
          <a:ext cx="10515600" cy="982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a:t>Anunities</a:t>
          </a:r>
          <a:endParaRPr lang="en-US" sz="4000" kern="1200" dirty="0"/>
        </a:p>
      </dsp:txBody>
      <dsp:txXfrm>
        <a:off x="47976" y="3379245"/>
        <a:ext cx="10419648" cy="88684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3"/>
            <a:ext cx="3038475" cy="466725"/>
          </a:xfrm>
          <a:prstGeom prst="rect">
            <a:avLst/>
          </a:prstGeom>
        </p:spPr>
        <p:txBody>
          <a:bodyPr vert="horz" lIns="91427" tIns="45713" rIns="91427" bIns="45713" rtlCol="0"/>
          <a:lstStyle>
            <a:lvl1pPr algn="l">
              <a:defRPr sz="1200"/>
            </a:lvl1pPr>
          </a:lstStyle>
          <a:p>
            <a:r>
              <a:rPr lang="en-US"/>
              <a:t>10 Asset Protection Mistakes</a:t>
            </a:r>
          </a:p>
        </p:txBody>
      </p:sp>
      <p:sp>
        <p:nvSpPr>
          <p:cNvPr id="3" name="Date Placeholder 2"/>
          <p:cNvSpPr>
            <a:spLocks noGrp="1"/>
          </p:cNvSpPr>
          <p:nvPr>
            <p:ph type="dt" sz="quarter" idx="1"/>
          </p:nvPr>
        </p:nvSpPr>
        <p:spPr>
          <a:xfrm>
            <a:off x="3970340" y="3"/>
            <a:ext cx="3038475" cy="466725"/>
          </a:xfrm>
          <a:prstGeom prst="rect">
            <a:avLst/>
          </a:prstGeom>
        </p:spPr>
        <p:txBody>
          <a:bodyPr vert="horz" lIns="91427" tIns="45713" rIns="91427" bIns="45713" rtlCol="0"/>
          <a:lstStyle>
            <a:lvl1pPr algn="r">
              <a:defRPr sz="1200"/>
            </a:lvl1pPr>
          </a:lstStyle>
          <a:p>
            <a:fld id="{B02C8C8D-5431-4B81-A82F-A42151FF93ED}" type="datetime4">
              <a:rPr lang="en-US" smtClean="0"/>
              <a:t>August 6, 2026</a:t>
            </a:fld>
            <a:endParaRPr lang="en-US"/>
          </a:p>
        </p:txBody>
      </p:sp>
      <p:sp>
        <p:nvSpPr>
          <p:cNvPr id="4" name="Footer Placeholder 3"/>
          <p:cNvSpPr>
            <a:spLocks noGrp="1"/>
          </p:cNvSpPr>
          <p:nvPr>
            <p:ph type="ftr" sz="quarter" idx="2"/>
          </p:nvPr>
        </p:nvSpPr>
        <p:spPr>
          <a:xfrm>
            <a:off x="2" y="8829678"/>
            <a:ext cx="3038475" cy="466725"/>
          </a:xfrm>
          <a:prstGeom prst="rect">
            <a:avLst/>
          </a:prstGeom>
        </p:spPr>
        <p:txBody>
          <a:bodyPr vert="horz" lIns="91427" tIns="45713" rIns="91427" bIns="45713" rtlCol="0" anchor="b"/>
          <a:lstStyle>
            <a:lvl1pPr algn="l">
              <a:defRPr sz="1200"/>
            </a:lvl1pPr>
          </a:lstStyle>
          <a:p>
            <a:r>
              <a:rPr lang="en-US"/>
              <a:t>Takacs McGinnis Elder Care Law PLLC     /     www.tn-elderlaw.com</a:t>
            </a:r>
          </a:p>
        </p:txBody>
      </p:sp>
      <p:sp>
        <p:nvSpPr>
          <p:cNvPr id="5" name="Slide Number Placeholder 4"/>
          <p:cNvSpPr>
            <a:spLocks noGrp="1"/>
          </p:cNvSpPr>
          <p:nvPr>
            <p:ph type="sldNum" sz="quarter" idx="3"/>
          </p:nvPr>
        </p:nvSpPr>
        <p:spPr>
          <a:xfrm>
            <a:off x="3970340" y="8829678"/>
            <a:ext cx="3038475" cy="466725"/>
          </a:xfrm>
          <a:prstGeom prst="rect">
            <a:avLst/>
          </a:prstGeom>
        </p:spPr>
        <p:txBody>
          <a:bodyPr vert="horz" lIns="91427" tIns="45713" rIns="91427" bIns="45713" rtlCol="0" anchor="b"/>
          <a:lstStyle>
            <a:lvl1pPr algn="r">
              <a:defRPr sz="1200"/>
            </a:lvl1pPr>
          </a:lstStyle>
          <a:p>
            <a:fld id="{4CAC2827-3D1C-4615-B1BB-7434BF1EA64F}" type="slidenum">
              <a:rPr lang="en-US" smtClean="0"/>
              <a:t>‹#›</a:t>
            </a:fld>
            <a:endParaRPr lang="en-US"/>
          </a:p>
        </p:txBody>
      </p:sp>
    </p:spTree>
    <p:extLst>
      <p:ext uri="{BB962C8B-B14F-4D97-AF65-F5344CB8AC3E}">
        <p14:creationId xmlns:p14="http://schemas.microsoft.com/office/powerpoint/2010/main" val="3535882804"/>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64" tIns="46582" rIns="93164" bIns="46582" rtlCol="0"/>
          <a:lstStyle>
            <a:lvl1pPr algn="l">
              <a:defRPr sz="1200"/>
            </a:lvl1pPr>
          </a:lstStyle>
          <a:p>
            <a:r>
              <a:rPr lang="en-US"/>
              <a:t>10 Asset Protection Mistakes</a:t>
            </a:r>
          </a:p>
        </p:txBody>
      </p:sp>
      <p:sp>
        <p:nvSpPr>
          <p:cNvPr id="3" name="Date Placeholder 2"/>
          <p:cNvSpPr>
            <a:spLocks noGrp="1"/>
          </p:cNvSpPr>
          <p:nvPr>
            <p:ph type="dt" idx="1"/>
          </p:nvPr>
        </p:nvSpPr>
        <p:spPr>
          <a:xfrm>
            <a:off x="3970938" y="1"/>
            <a:ext cx="3037840" cy="466434"/>
          </a:xfrm>
          <a:prstGeom prst="rect">
            <a:avLst/>
          </a:prstGeom>
        </p:spPr>
        <p:txBody>
          <a:bodyPr vert="horz" lIns="93164" tIns="46582" rIns="93164" bIns="46582" rtlCol="0"/>
          <a:lstStyle>
            <a:lvl1pPr algn="r">
              <a:defRPr sz="1200"/>
            </a:lvl1pPr>
          </a:lstStyle>
          <a:p>
            <a:fld id="{470DD007-CD79-4629-9317-C0C5606F5784}" type="datetime4">
              <a:rPr lang="en-US" smtClean="0"/>
              <a:t>August 6, 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64" tIns="46582" rIns="93164" bIns="46582"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64" tIns="46582" rIns="93164" bIns="4658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70"/>
            <a:ext cx="3037840" cy="466433"/>
          </a:xfrm>
          <a:prstGeom prst="rect">
            <a:avLst/>
          </a:prstGeom>
        </p:spPr>
        <p:txBody>
          <a:bodyPr vert="horz" lIns="93164" tIns="46582" rIns="93164" bIns="46582" rtlCol="0" anchor="b"/>
          <a:lstStyle>
            <a:lvl1pPr algn="l">
              <a:defRPr sz="1200"/>
            </a:lvl1pPr>
          </a:lstStyle>
          <a:p>
            <a:r>
              <a:rPr lang="en-US"/>
              <a:t>Takacs McGinnis Elder Care Law PLLC     /     www.tn-elderlaw.com</a:t>
            </a:r>
          </a:p>
        </p:txBody>
      </p:sp>
      <p:sp>
        <p:nvSpPr>
          <p:cNvPr id="7" name="Slide Number Placeholder 6"/>
          <p:cNvSpPr>
            <a:spLocks noGrp="1"/>
          </p:cNvSpPr>
          <p:nvPr>
            <p:ph type="sldNum" sz="quarter" idx="5"/>
          </p:nvPr>
        </p:nvSpPr>
        <p:spPr>
          <a:xfrm>
            <a:off x="3970938" y="8829970"/>
            <a:ext cx="3037840" cy="466433"/>
          </a:xfrm>
          <a:prstGeom prst="rect">
            <a:avLst/>
          </a:prstGeom>
        </p:spPr>
        <p:txBody>
          <a:bodyPr vert="horz" lIns="93164" tIns="46582" rIns="93164" bIns="46582" rtlCol="0" anchor="b"/>
          <a:lstStyle>
            <a:lvl1pPr algn="r">
              <a:defRPr sz="1200"/>
            </a:lvl1pPr>
          </a:lstStyle>
          <a:p>
            <a:fld id="{53626709-8D00-49B3-A140-CC6353AEBDF3}" type="slidenum">
              <a:rPr lang="en-US" smtClean="0"/>
              <a:t>‹#›</a:t>
            </a:fld>
            <a:endParaRPr lang="en-US"/>
          </a:p>
        </p:txBody>
      </p:sp>
    </p:spTree>
    <p:extLst>
      <p:ext uri="{BB962C8B-B14F-4D97-AF65-F5344CB8AC3E}">
        <p14:creationId xmlns:p14="http://schemas.microsoft.com/office/powerpoint/2010/main" val="3683589772"/>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tn.gov/content/dam/tn/tenncare/documents/releaseform.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C7929-8255-A771-7D48-7310958D4C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BC5E30-7184-4165-9A52-90349D1AD3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612070-855C-747F-D102-D7B962B9D24A}"/>
              </a:ext>
            </a:extLst>
          </p:cNvPr>
          <p:cNvSpPr>
            <a:spLocks noGrp="1"/>
          </p:cNvSpPr>
          <p:nvPr>
            <p:ph type="body" idx="1"/>
          </p:nvPr>
        </p:nvSpPr>
        <p:spPr/>
        <p:txBody>
          <a:bodyPr/>
          <a:lstStyle/>
          <a:p>
            <a:r>
              <a:rPr lang="en-US" dirty="0"/>
              <a:t>Intro:</a:t>
            </a:r>
          </a:p>
          <a:p>
            <a:r>
              <a:rPr lang="en-US" dirty="0"/>
              <a:t>Welcome to this session on TennCare Estate Recovery – </a:t>
            </a:r>
          </a:p>
          <a:p>
            <a:pPr marL="220348" indent="-220348">
              <a:buAutoNum type="arabicParenR"/>
            </a:pPr>
            <a:r>
              <a:rPr lang="en-US" dirty="0"/>
              <a:t>Who’s heard of it?</a:t>
            </a:r>
          </a:p>
          <a:p>
            <a:pPr marL="220348" indent="-220348">
              <a:buAutoNum type="arabicParenR"/>
            </a:pPr>
            <a:r>
              <a:rPr lang="en-US" dirty="0"/>
              <a:t>Do you understand it?</a:t>
            </a:r>
          </a:p>
          <a:p>
            <a:pPr marL="220348" indent="-220348">
              <a:buAutoNum type="arabicParenR"/>
            </a:pPr>
            <a:r>
              <a:rPr lang="en-US" dirty="0"/>
              <a:t>Medicaid estate recovery is a big deal to families – they are terrified, and there is loads of misinformation related to this topic. </a:t>
            </a:r>
          </a:p>
          <a:p>
            <a:pPr marL="220348" indent="-220348">
              <a:buAutoNum type="arabicParenR"/>
            </a:pPr>
            <a:r>
              <a:rPr lang="en-US" dirty="0"/>
              <a:t>Our challenge today is for each of you to learn 1 new fact about MER</a:t>
            </a:r>
          </a:p>
          <a:p>
            <a:pPr marL="220348" indent="-220348">
              <a:buAutoNum type="arabicParenR"/>
            </a:pPr>
            <a:r>
              <a:rPr lang="en-US" dirty="0"/>
              <a:t>I am ______________. </a:t>
            </a:r>
          </a:p>
          <a:p>
            <a:endParaRPr lang="en-US" dirty="0"/>
          </a:p>
          <a:p>
            <a:r>
              <a:rPr lang="en-US" dirty="0"/>
              <a:t>State Medicaid programs must attempt to recover certain Medicaid benefits paid on behalf of a Medicaid enrollee.  </a:t>
            </a:r>
          </a:p>
          <a:p>
            <a:endParaRPr lang="en-US" dirty="0">
              <a:highlight>
                <a:srgbClr val="FFFF00"/>
              </a:highlight>
            </a:endParaRPr>
          </a:p>
          <a:p>
            <a:r>
              <a:rPr lang="en-US" dirty="0">
                <a:highlight>
                  <a:srgbClr val="FFFF00"/>
                </a:highlight>
              </a:rPr>
              <a:t>See 42 USC 1396p(b) – handout </a:t>
            </a:r>
          </a:p>
          <a:p>
            <a:r>
              <a:rPr lang="en-US" dirty="0"/>
              <a:t>And is Actually mandated by OBRA 93 </a:t>
            </a:r>
          </a:p>
          <a:p>
            <a:r>
              <a:rPr lang="en-US" dirty="0"/>
              <a:t>Handouts :</a:t>
            </a:r>
          </a:p>
          <a:p>
            <a:r>
              <a:rPr lang="en-US" dirty="0" err="1"/>
              <a:t>STAte</a:t>
            </a:r>
            <a:r>
              <a:rPr lang="en-US" dirty="0"/>
              <a:t> Plan 24-0002 </a:t>
            </a:r>
          </a:p>
          <a:p>
            <a:r>
              <a:rPr lang="en-US" dirty="0"/>
              <a:t>Actual TN debt statement letter </a:t>
            </a:r>
          </a:p>
          <a:p>
            <a:r>
              <a:rPr lang="en-US" dirty="0"/>
              <a:t>TCA 30-2-310</a:t>
            </a:r>
          </a:p>
          <a:p>
            <a:r>
              <a:rPr lang="en-US" dirty="0"/>
              <a:t>TCA 71-5-116</a:t>
            </a:r>
          </a:p>
        </p:txBody>
      </p:sp>
      <p:sp>
        <p:nvSpPr>
          <p:cNvPr id="4" name="Slide Number Placeholder 3">
            <a:extLst>
              <a:ext uri="{FF2B5EF4-FFF2-40B4-BE49-F238E27FC236}">
                <a16:creationId xmlns:a16="http://schemas.microsoft.com/office/drawing/2014/main" id="{C3DE84B1-A0D5-D01E-FD52-06ACB5771098}"/>
              </a:ext>
            </a:extLst>
          </p:cNvPr>
          <p:cNvSpPr>
            <a:spLocks noGrp="1"/>
          </p:cNvSpPr>
          <p:nvPr>
            <p:ph type="sldNum" sz="quarter" idx="10"/>
          </p:nvPr>
        </p:nvSpPr>
        <p:spPr/>
        <p:txBody>
          <a:bodyPr/>
          <a:lstStyle/>
          <a:p>
            <a:fld id="{B6135663-049E-4C76-AEA4-D84201CDEE45}" type="slidenum">
              <a:rPr lang="en-US" smtClean="0">
                <a:solidFill>
                  <a:prstClr val="black"/>
                </a:solidFill>
              </a:rPr>
              <a:pPr/>
              <a:t>1</a:t>
            </a:fld>
            <a:endParaRPr lang="en-US">
              <a:solidFill>
                <a:prstClr val="black"/>
              </a:solidFill>
            </a:endParaRPr>
          </a:p>
        </p:txBody>
      </p:sp>
      <p:sp>
        <p:nvSpPr>
          <p:cNvPr id="5" name="Footer Placeholder 4">
            <a:extLst>
              <a:ext uri="{FF2B5EF4-FFF2-40B4-BE49-F238E27FC236}">
                <a16:creationId xmlns:a16="http://schemas.microsoft.com/office/drawing/2014/main" id="{B634766D-2722-F326-B11E-DBDD74E467DE}"/>
              </a:ext>
            </a:extLst>
          </p:cNvPr>
          <p:cNvSpPr>
            <a:spLocks noGrp="1"/>
          </p:cNvSpPr>
          <p:nvPr>
            <p:ph type="ftr" sz="quarter" idx="11"/>
          </p:nvPr>
        </p:nvSpPr>
        <p:spPr/>
        <p:txBody>
          <a:bodyPr/>
          <a:lstStyle/>
          <a:p>
            <a:r>
              <a:rPr lang="en-US">
                <a:solidFill>
                  <a:prstClr val="black"/>
                </a:solidFill>
              </a:rPr>
              <a:t>Takacs McGinnis Elder Care Law PLLC     /     www.tn-elderlaw.com</a:t>
            </a:r>
          </a:p>
        </p:txBody>
      </p:sp>
      <p:sp>
        <p:nvSpPr>
          <p:cNvPr id="6" name="Header Placeholder 5">
            <a:extLst>
              <a:ext uri="{FF2B5EF4-FFF2-40B4-BE49-F238E27FC236}">
                <a16:creationId xmlns:a16="http://schemas.microsoft.com/office/drawing/2014/main" id="{68A4E2D8-DABB-97EF-E792-DFCD9D894674}"/>
              </a:ext>
            </a:extLst>
          </p:cNvPr>
          <p:cNvSpPr>
            <a:spLocks noGrp="1"/>
          </p:cNvSpPr>
          <p:nvPr>
            <p:ph type="hdr" sz="quarter" idx="12"/>
          </p:nvPr>
        </p:nvSpPr>
        <p:spPr/>
        <p:txBody>
          <a:bodyPr/>
          <a:lstStyle/>
          <a:p>
            <a:r>
              <a:rPr lang="en-US">
                <a:solidFill>
                  <a:prstClr val="black"/>
                </a:solidFill>
              </a:rPr>
              <a:t>10 Asset Protection Mistakes</a:t>
            </a:r>
          </a:p>
        </p:txBody>
      </p:sp>
      <p:sp>
        <p:nvSpPr>
          <p:cNvPr id="7" name="Date Placeholder 6">
            <a:extLst>
              <a:ext uri="{FF2B5EF4-FFF2-40B4-BE49-F238E27FC236}">
                <a16:creationId xmlns:a16="http://schemas.microsoft.com/office/drawing/2014/main" id="{0269EBCC-5A3B-13EA-755F-BCDFD39875A7}"/>
              </a:ext>
            </a:extLst>
          </p:cNvPr>
          <p:cNvSpPr>
            <a:spLocks noGrp="1"/>
          </p:cNvSpPr>
          <p:nvPr>
            <p:ph type="dt" idx="13"/>
          </p:nvPr>
        </p:nvSpPr>
        <p:spPr/>
        <p:txBody>
          <a:bodyPr/>
          <a:lstStyle/>
          <a:p>
            <a:fld id="{F297FEF6-5924-4273-A2BD-9635C351FA8F}" type="datetime4">
              <a:rPr lang="en-US" smtClean="0"/>
              <a:t>August 6, 2026</a:t>
            </a:fld>
            <a:endParaRPr lang="en-US"/>
          </a:p>
        </p:txBody>
      </p:sp>
    </p:spTree>
    <p:extLst>
      <p:ext uri="{BB962C8B-B14F-4D97-AF65-F5344CB8AC3E}">
        <p14:creationId xmlns:p14="http://schemas.microsoft.com/office/powerpoint/2010/main" val="3834588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Ryan </a:t>
            </a:r>
          </a:p>
          <a:p>
            <a:r>
              <a:rPr lang="en-US" dirty="0"/>
              <a:t>Probate avoidance is a best practice to reduce risk of estate recovery</a:t>
            </a:r>
          </a:p>
          <a:p>
            <a:r>
              <a:rPr lang="en-US" dirty="0"/>
              <a:t>If no probate – 4 year creditor period SOL for TennCare  TCA 30-2-310</a:t>
            </a:r>
          </a:p>
        </p:txBody>
      </p:sp>
      <p:sp>
        <p:nvSpPr>
          <p:cNvPr id="4" name="Header Placeholder 3"/>
          <p:cNvSpPr>
            <a:spLocks noGrp="1"/>
          </p:cNvSpPr>
          <p:nvPr>
            <p:ph type="hdr" sz="quarter"/>
          </p:nvPr>
        </p:nvSpPr>
        <p:spPr/>
        <p:txBody>
          <a:bodyPr/>
          <a:lstStyle/>
          <a:p>
            <a:r>
              <a:rPr lang="en-US"/>
              <a:t>10 Asset Protection Mistakes</a:t>
            </a:r>
          </a:p>
        </p:txBody>
      </p:sp>
      <p:sp>
        <p:nvSpPr>
          <p:cNvPr id="5" name="Date Placeholder 4"/>
          <p:cNvSpPr>
            <a:spLocks noGrp="1"/>
          </p:cNvSpPr>
          <p:nvPr>
            <p:ph type="dt" idx="1"/>
          </p:nvPr>
        </p:nvSpPr>
        <p:spPr/>
        <p:txBody>
          <a:bodyPr/>
          <a:lstStyle/>
          <a:p>
            <a:fld id="{470DD007-CD79-4629-9317-C0C5606F5784}" type="datetime4">
              <a:rPr lang="en-US" smtClean="0"/>
              <a:t>August 6, 2026</a:t>
            </a:fld>
            <a:endParaRPr lang="en-US"/>
          </a:p>
        </p:txBody>
      </p:sp>
      <p:sp>
        <p:nvSpPr>
          <p:cNvPr id="6" name="Footer Placeholder 5"/>
          <p:cNvSpPr>
            <a:spLocks noGrp="1"/>
          </p:cNvSpPr>
          <p:nvPr>
            <p:ph type="ftr" sz="quarter" idx="4"/>
          </p:nvPr>
        </p:nvSpPr>
        <p:spPr/>
        <p:txBody>
          <a:bodyPr/>
          <a:lstStyle/>
          <a:p>
            <a:r>
              <a:rPr lang="en-US"/>
              <a:t>Takacs McGinnis Elder Care Law PLLC     /     www.tn-elderlaw.com</a:t>
            </a:r>
          </a:p>
        </p:txBody>
      </p:sp>
      <p:sp>
        <p:nvSpPr>
          <p:cNvPr id="7" name="Slide Number Placeholder 6"/>
          <p:cNvSpPr>
            <a:spLocks noGrp="1"/>
          </p:cNvSpPr>
          <p:nvPr>
            <p:ph type="sldNum" sz="quarter" idx="5"/>
          </p:nvPr>
        </p:nvSpPr>
        <p:spPr/>
        <p:txBody>
          <a:bodyPr/>
          <a:lstStyle/>
          <a:p>
            <a:fld id="{53626709-8D00-49B3-A140-CC6353AEBDF3}" type="slidenum">
              <a:rPr lang="en-US" smtClean="0"/>
              <a:t>10</a:t>
            </a:fld>
            <a:endParaRPr lang="en-US"/>
          </a:p>
        </p:txBody>
      </p:sp>
    </p:spTree>
    <p:extLst>
      <p:ext uri="{BB962C8B-B14F-4D97-AF65-F5344CB8AC3E}">
        <p14:creationId xmlns:p14="http://schemas.microsoft.com/office/powerpoint/2010/main" val="18494203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a:extLst>
            <a:ext uri="{FF2B5EF4-FFF2-40B4-BE49-F238E27FC236}">
              <a16:creationId xmlns:a16="http://schemas.microsoft.com/office/drawing/2014/main" id="{2C299A95-F89A-631D-54A4-48C400F19D27}"/>
            </a:ext>
          </a:extLst>
        </p:cNvPr>
        <p:cNvGrpSpPr/>
        <p:nvPr/>
      </p:nvGrpSpPr>
      <p:grpSpPr>
        <a:xfrm>
          <a:off x="0" y="0"/>
          <a:ext cx="0" cy="0"/>
          <a:chOff x="0" y="0"/>
          <a:chExt cx="0" cy="0"/>
        </a:xfrm>
      </p:grpSpPr>
      <p:sp>
        <p:nvSpPr>
          <p:cNvPr id="99" name="Google Shape;99;p3:notes">
            <a:extLst>
              <a:ext uri="{FF2B5EF4-FFF2-40B4-BE49-F238E27FC236}">
                <a16:creationId xmlns:a16="http://schemas.microsoft.com/office/drawing/2014/main" id="{4B90A3EE-0F45-C2E7-7617-BD0C9CBC2AD3}"/>
              </a:ext>
            </a:extLst>
          </p:cNvPr>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3:notes">
            <a:extLst>
              <a:ext uri="{FF2B5EF4-FFF2-40B4-BE49-F238E27FC236}">
                <a16:creationId xmlns:a16="http://schemas.microsoft.com/office/drawing/2014/main" id="{73A8B279-726F-C799-AFF6-957705AA499A}"/>
              </a:ext>
            </a:extLst>
          </p:cNvPr>
          <p:cNvSpPr txBox="1">
            <a:spLocks noGrp="1"/>
          </p:cNvSpPr>
          <p:nvPr>
            <p:ph type="body" idx="1"/>
          </p:nvPr>
        </p:nvSpPr>
        <p:spPr>
          <a:xfrm>
            <a:off x="701040" y="4473892"/>
            <a:ext cx="5608320" cy="3660458"/>
          </a:xfrm>
          <a:prstGeom prst="rect">
            <a:avLst/>
          </a:prstGeom>
          <a:noFill/>
          <a:ln>
            <a:noFill/>
          </a:ln>
        </p:spPr>
        <p:txBody>
          <a:bodyPr spcFirstLastPara="1" wrap="square" lIns="93161" tIns="46568" rIns="93161" bIns="46568" anchor="t" anchorCtr="0">
            <a:noAutofit/>
          </a:bodyPr>
          <a:lstStyle/>
          <a:p>
            <a:pPr defTabSz="931637">
              <a:defRPr/>
            </a:pPr>
            <a:r>
              <a:rPr lang="en-US" dirty="0"/>
              <a:t>You can avoid probate if you don’t have an estate when you die</a:t>
            </a:r>
          </a:p>
          <a:p>
            <a:pPr defTabSz="931637">
              <a:defRPr/>
            </a:pPr>
            <a:r>
              <a:rPr lang="en-US" dirty="0"/>
              <a:t>You are now halfway done –</a:t>
            </a:r>
          </a:p>
          <a:p>
            <a:pPr defTabSz="931637">
              <a:defRPr/>
            </a:pPr>
            <a:r>
              <a:rPr lang="en-US" dirty="0"/>
              <a:t>What about an ounce of  prevention is worth a pound of cure. </a:t>
            </a:r>
          </a:p>
          <a:p>
            <a:pPr defTabSz="931637">
              <a:defRPr/>
            </a:pPr>
            <a:r>
              <a:rPr lang="en-US" dirty="0"/>
              <a:t>Medicaid treats the transfer of the individuals </a:t>
            </a:r>
            <a:r>
              <a:rPr lang="en-US" b="1" dirty="0"/>
              <a:t>home</a:t>
            </a:r>
            <a:r>
              <a:rPr lang="en-US" dirty="0"/>
              <a:t> specially.  In addition to the previously listed exceptions, there is no period of Medicaid ineligibility imposed when the principal residence is transferred to the spouse of the individual, a child of the owner who is under age 21 (or trust for their benefit), a child who is blind, or a child who is permanently and totally disabled (or a trust for their benefit). Who thinks the 5 year lookback rule applies? It usually surprises people to learn that these transfers are not subject to the 5 year lookback.  </a:t>
            </a:r>
          </a:p>
          <a:p>
            <a:endParaRPr lang="en-US" dirty="0"/>
          </a:p>
          <a:p>
            <a:r>
              <a:rPr lang="en-US" dirty="0"/>
              <a:t>Since the home is considered an exempt resource, the title should be placed in the sole name of the community spouse, who then should execute a will passing the house to the trustee of the testamentary special needs trust for the benefit of the Institutionalized spouse.   </a:t>
            </a:r>
            <a:r>
              <a:rPr lang="en-US" dirty="0" err="1"/>
              <a:t>Tenncare</a:t>
            </a:r>
            <a:r>
              <a:rPr lang="en-US" dirty="0"/>
              <a:t> cannot trace through estate of community spouse to institutional spouse – Case Law – James Clifford Smith.  But if CS/IS jointly own property and die house is subject to ER. </a:t>
            </a:r>
          </a:p>
          <a:p>
            <a:endParaRPr lang="en-US" dirty="0"/>
          </a:p>
          <a:p>
            <a:endParaRPr lang="en-US" dirty="0"/>
          </a:p>
          <a:p>
            <a:r>
              <a:rPr lang="en-US" dirty="0"/>
              <a:t>Federal law and Policy :  Exempt Asset Transfers </a:t>
            </a:r>
          </a:p>
          <a:p>
            <a:r>
              <a:rPr lang="en-US" dirty="0"/>
              <a:t>Transfers of assets made under the following circumstances are not considered as transfers of assets for less than FMV: </a:t>
            </a:r>
          </a:p>
          <a:p>
            <a:pPr marL="296436" indent="-296436">
              <a:buAutoNum type="romanLcPeriod"/>
            </a:pPr>
            <a:r>
              <a:rPr lang="en-US" dirty="0"/>
              <a:t>The asset was transferred to the individual’s spouse or to another for the sole benefit of the individual’s spouse prior to establishment of Institutional Medicaid eligibility.</a:t>
            </a:r>
          </a:p>
          <a:p>
            <a:pPr marL="296436" indent="-296436">
              <a:buAutoNum type="romanLcPeriod"/>
            </a:pPr>
            <a:endParaRPr lang="en-US" dirty="0"/>
          </a:p>
          <a:p>
            <a:r>
              <a:rPr lang="en-US" dirty="0"/>
              <a:t> ii. The asset was transferred from the institutionalized or HCBS spouse to a community spouse during the 12-month transfer period after approval of TennCare Medicaid and was part of the Community Spouse Resource Maintenance Allowance (</a:t>
            </a:r>
            <a:r>
              <a:rPr lang="en-US" dirty="0" err="1"/>
              <a:t>CSRMA</a:t>
            </a:r>
            <a:r>
              <a:rPr lang="en-US" dirty="0"/>
              <a:t>). See the Resource Assessment policy. </a:t>
            </a:r>
          </a:p>
          <a:p>
            <a:r>
              <a:rPr lang="en-US" dirty="0"/>
              <a:t>iii. The asset was transferred to, or to a trust for the sole benefit of, the individual’s minor or adult child who is blind or disabled according to 42 USC 1382c. </a:t>
            </a:r>
          </a:p>
          <a:p>
            <a:r>
              <a:rPr lang="en-US" dirty="0"/>
              <a:t>iv. The asset was transferred to a trust established for the sole benefit of an individual under age 65 who is disabled according to 42 USC 1382c. See the ABD Trust policy. Contact the Policy Unit regarding assets transferred into a pooled trust for individuals age 65 and over. </a:t>
            </a:r>
          </a:p>
          <a:p>
            <a:r>
              <a:rPr lang="en-US" dirty="0"/>
              <a:t>v</a:t>
            </a:r>
            <a:r>
              <a:rPr lang="en-US" b="1" dirty="0"/>
              <a:t>. The asset transferred is the individual’s home and title to the home was transferred to: 1. The spouse of the owner</a:t>
            </a:r>
            <a:r>
              <a:rPr lang="en-US" dirty="0"/>
              <a:t>; 2. A child of the owner who is under age 21; 3. The owner’s adult child who is blind or disabled according to 42 USC 1382c; 4. A sibling of the owner who has equity interest in and has resided in the home for at least one year prior to the individual’s institutionalization; or 5. A child of the owner, regardless of age, who: a. Resided with the individual for two years immediately prior to the individual’s nursing home admission; and </a:t>
            </a:r>
            <a:r>
              <a:rPr lang="en-US" dirty="0" err="1"/>
              <a:t>b.</a:t>
            </a:r>
            <a:r>
              <a:rPr lang="en-US" dirty="0"/>
              <a:t> Provided care which permitted the individual to reside at home. vi. The asset was transferred exclusively for a purpose other than qualifying for TennCare Medicaid, such as satisfaction of legally enforceable debts. pt resource at any time – specifically the house </a:t>
            </a:r>
          </a:p>
          <a:p>
            <a:pPr lvl="1"/>
            <a:endParaRPr lang="en-US" dirty="0"/>
          </a:p>
        </p:txBody>
      </p:sp>
      <p:sp>
        <p:nvSpPr>
          <p:cNvPr id="101" name="Google Shape;101;p3:notes">
            <a:extLst>
              <a:ext uri="{FF2B5EF4-FFF2-40B4-BE49-F238E27FC236}">
                <a16:creationId xmlns:a16="http://schemas.microsoft.com/office/drawing/2014/main" id="{DEA092DE-70CD-22CF-DA92-A0966B67A129}"/>
              </a:ext>
            </a:extLst>
          </p:cNvPr>
          <p:cNvSpPr txBox="1">
            <a:spLocks noGrp="1"/>
          </p:cNvSpPr>
          <p:nvPr>
            <p:ph type="sldNum" idx="12"/>
          </p:nvPr>
        </p:nvSpPr>
        <p:spPr>
          <a:xfrm>
            <a:off x="3970938" y="8829968"/>
            <a:ext cx="3037840" cy="466433"/>
          </a:xfrm>
          <a:prstGeom prst="rect">
            <a:avLst/>
          </a:prstGeom>
          <a:noFill/>
          <a:ln>
            <a:noFill/>
          </a:ln>
        </p:spPr>
        <p:txBody>
          <a:bodyPr spcFirstLastPara="1" wrap="square" lIns="93161" tIns="46568" rIns="93161" bIns="46568" anchor="b" anchorCtr="0">
            <a:noAutofit/>
          </a:bodyPr>
          <a:lstStyle/>
          <a:p>
            <a:fld id="{00000000-1234-1234-1234-123412341234}" type="slidenum">
              <a:rPr lang="en-US"/>
              <a:pPr/>
              <a:t>11</a:t>
            </a:fld>
            <a:endParaRPr/>
          </a:p>
        </p:txBody>
      </p:sp>
    </p:spTree>
    <p:extLst>
      <p:ext uri="{BB962C8B-B14F-4D97-AF65-F5344CB8AC3E}">
        <p14:creationId xmlns:p14="http://schemas.microsoft.com/office/powerpoint/2010/main" val="40176429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a:extLst>
            <a:ext uri="{FF2B5EF4-FFF2-40B4-BE49-F238E27FC236}">
              <a16:creationId xmlns:a16="http://schemas.microsoft.com/office/drawing/2014/main" id="{5FECA220-FF1D-F531-A3EB-B6ADCF4E2F49}"/>
            </a:ext>
          </a:extLst>
        </p:cNvPr>
        <p:cNvGrpSpPr/>
        <p:nvPr/>
      </p:nvGrpSpPr>
      <p:grpSpPr>
        <a:xfrm>
          <a:off x="0" y="0"/>
          <a:ext cx="0" cy="0"/>
          <a:chOff x="0" y="0"/>
          <a:chExt cx="0" cy="0"/>
        </a:xfrm>
      </p:grpSpPr>
      <p:sp>
        <p:nvSpPr>
          <p:cNvPr id="99" name="Google Shape;99;p3:notes">
            <a:extLst>
              <a:ext uri="{FF2B5EF4-FFF2-40B4-BE49-F238E27FC236}">
                <a16:creationId xmlns:a16="http://schemas.microsoft.com/office/drawing/2014/main" id="{250EF05B-C6CD-DD36-9F76-F20C372D96DE}"/>
              </a:ext>
            </a:extLst>
          </p:cNvPr>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3:notes">
            <a:extLst>
              <a:ext uri="{FF2B5EF4-FFF2-40B4-BE49-F238E27FC236}">
                <a16:creationId xmlns:a16="http://schemas.microsoft.com/office/drawing/2014/main" id="{9F18A40F-A0CE-520A-F72D-C5FB45F4D1E4}"/>
              </a:ext>
            </a:extLst>
          </p:cNvPr>
          <p:cNvSpPr txBox="1">
            <a:spLocks noGrp="1"/>
          </p:cNvSpPr>
          <p:nvPr>
            <p:ph type="body" idx="1"/>
          </p:nvPr>
        </p:nvSpPr>
        <p:spPr>
          <a:xfrm>
            <a:off x="701040" y="4473892"/>
            <a:ext cx="5608320" cy="3660458"/>
          </a:xfrm>
          <a:prstGeom prst="rect">
            <a:avLst/>
          </a:prstGeom>
          <a:noFill/>
          <a:ln>
            <a:noFill/>
          </a:ln>
        </p:spPr>
        <p:txBody>
          <a:bodyPr spcFirstLastPara="1" wrap="square" lIns="93161" tIns="46568" rIns="93161" bIns="46568" anchor="t" anchorCtr="0">
            <a:noAutofit/>
          </a:bodyPr>
          <a:lstStyle/>
          <a:p>
            <a:pPr defTabSz="931637">
              <a:defRPr/>
            </a:pPr>
            <a:r>
              <a:rPr lang="en-US" dirty="0"/>
              <a:t>Barb</a:t>
            </a:r>
          </a:p>
          <a:p>
            <a:pPr defTabSz="931637">
              <a:defRPr/>
            </a:pPr>
            <a:r>
              <a:rPr lang="en-US" dirty="0"/>
              <a:t>4. A sibling of the owner who has equity interest in and has resided in the home for at least one year prior to the individual’s institutionalization </a:t>
            </a:r>
          </a:p>
          <a:p>
            <a:endParaRPr lang="en-US" dirty="0"/>
          </a:p>
          <a:p>
            <a:r>
              <a:rPr lang="en-US" dirty="0"/>
              <a:t>Gather proof – proof of residency, proof of equity interest (maybe they both inherited property)</a:t>
            </a:r>
          </a:p>
          <a:p>
            <a:pPr lvl="1"/>
            <a:endParaRPr lang="en-US" dirty="0"/>
          </a:p>
        </p:txBody>
      </p:sp>
      <p:sp>
        <p:nvSpPr>
          <p:cNvPr id="101" name="Google Shape;101;p3:notes">
            <a:extLst>
              <a:ext uri="{FF2B5EF4-FFF2-40B4-BE49-F238E27FC236}">
                <a16:creationId xmlns:a16="http://schemas.microsoft.com/office/drawing/2014/main" id="{47F31DEA-E943-A009-73F7-674D432F8F8F}"/>
              </a:ext>
            </a:extLst>
          </p:cNvPr>
          <p:cNvSpPr txBox="1">
            <a:spLocks noGrp="1"/>
          </p:cNvSpPr>
          <p:nvPr>
            <p:ph type="sldNum" idx="12"/>
          </p:nvPr>
        </p:nvSpPr>
        <p:spPr>
          <a:xfrm>
            <a:off x="3970938" y="8829968"/>
            <a:ext cx="3037840" cy="466433"/>
          </a:xfrm>
          <a:prstGeom prst="rect">
            <a:avLst/>
          </a:prstGeom>
          <a:noFill/>
          <a:ln>
            <a:noFill/>
          </a:ln>
        </p:spPr>
        <p:txBody>
          <a:bodyPr spcFirstLastPara="1" wrap="square" lIns="93161" tIns="46568" rIns="93161" bIns="46568" anchor="b" anchorCtr="0">
            <a:noAutofit/>
          </a:bodyPr>
          <a:lstStyle/>
          <a:p>
            <a:fld id="{00000000-1234-1234-1234-123412341234}" type="slidenum">
              <a:rPr lang="en-US"/>
              <a:pPr/>
              <a:t>12</a:t>
            </a:fld>
            <a:endParaRPr/>
          </a:p>
        </p:txBody>
      </p:sp>
    </p:spTree>
    <p:extLst>
      <p:ext uri="{BB962C8B-B14F-4D97-AF65-F5344CB8AC3E}">
        <p14:creationId xmlns:p14="http://schemas.microsoft.com/office/powerpoint/2010/main" val="24323233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a:extLst>
            <a:ext uri="{FF2B5EF4-FFF2-40B4-BE49-F238E27FC236}">
              <a16:creationId xmlns:a16="http://schemas.microsoft.com/office/drawing/2014/main" id="{54A46279-C83F-EC95-39AA-8E89095B6448}"/>
            </a:ext>
          </a:extLst>
        </p:cNvPr>
        <p:cNvGrpSpPr/>
        <p:nvPr/>
      </p:nvGrpSpPr>
      <p:grpSpPr>
        <a:xfrm>
          <a:off x="0" y="0"/>
          <a:ext cx="0" cy="0"/>
          <a:chOff x="0" y="0"/>
          <a:chExt cx="0" cy="0"/>
        </a:xfrm>
      </p:grpSpPr>
      <p:sp>
        <p:nvSpPr>
          <p:cNvPr id="99" name="Google Shape;99;p3:notes">
            <a:extLst>
              <a:ext uri="{FF2B5EF4-FFF2-40B4-BE49-F238E27FC236}">
                <a16:creationId xmlns:a16="http://schemas.microsoft.com/office/drawing/2014/main" id="{FCDC17FA-7FA9-CD58-E50F-0815E34E921B}"/>
              </a:ext>
            </a:extLst>
          </p:cNvPr>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3:notes">
            <a:extLst>
              <a:ext uri="{FF2B5EF4-FFF2-40B4-BE49-F238E27FC236}">
                <a16:creationId xmlns:a16="http://schemas.microsoft.com/office/drawing/2014/main" id="{40B118E9-F75E-E216-47E7-35703D04DABE}"/>
              </a:ext>
            </a:extLst>
          </p:cNvPr>
          <p:cNvSpPr txBox="1">
            <a:spLocks noGrp="1"/>
          </p:cNvSpPr>
          <p:nvPr>
            <p:ph type="body" idx="1"/>
          </p:nvPr>
        </p:nvSpPr>
        <p:spPr>
          <a:xfrm>
            <a:off x="701040" y="4473892"/>
            <a:ext cx="5608320" cy="3660458"/>
          </a:xfrm>
          <a:prstGeom prst="rect">
            <a:avLst/>
          </a:prstGeom>
          <a:noFill/>
          <a:ln>
            <a:noFill/>
          </a:ln>
        </p:spPr>
        <p:txBody>
          <a:bodyPr spcFirstLastPara="1" wrap="square" lIns="93161" tIns="46568" rIns="93161" bIns="46568" anchor="t" anchorCtr="0">
            <a:noAutofit/>
          </a:bodyPr>
          <a:lstStyle/>
          <a:p>
            <a:endParaRPr lang="en-US" dirty="0"/>
          </a:p>
          <a:p>
            <a:r>
              <a:rPr lang="en-US" dirty="0"/>
              <a:t>5. A child of the owner, regardless of age, who: </a:t>
            </a:r>
          </a:p>
          <a:p>
            <a:r>
              <a:rPr lang="en-US" dirty="0"/>
              <a:t>	a. Resided with the individual for two years immediately prior to the individual’s nursing home admission; and </a:t>
            </a:r>
          </a:p>
          <a:p>
            <a:r>
              <a:rPr lang="en-US" dirty="0"/>
              <a:t>	</a:t>
            </a:r>
            <a:r>
              <a:rPr lang="en-US" dirty="0" err="1"/>
              <a:t>b.</a:t>
            </a:r>
            <a:r>
              <a:rPr lang="en-US" dirty="0"/>
              <a:t> Provided care which permitted the individual to reside at home.</a:t>
            </a:r>
          </a:p>
          <a:p>
            <a:r>
              <a:rPr lang="en-US" dirty="0"/>
              <a:t>We collect proof of residency and a letter from the attending MD</a:t>
            </a:r>
          </a:p>
          <a:p>
            <a:pPr lvl="1"/>
            <a:endParaRPr lang="en-US" dirty="0"/>
          </a:p>
        </p:txBody>
      </p:sp>
      <p:sp>
        <p:nvSpPr>
          <p:cNvPr id="101" name="Google Shape;101;p3:notes">
            <a:extLst>
              <a:ext uri="{FF2B5EF4-FFF2-40B4-BE49-F238E27FC236}">
                <a16:creationId xmlns:a16="http://schemas.microsoft.com/office/drawing/2014/main" id="{DFD70048-EA31-42AD-8129-206E69FA3059}"/>
              </a:ext>
            </a:extLst>
          </p:cNvPr>
          <p:cNvSpPr txBox="1">
            <a:spLocks noGrp="1"/>
          </p:cNvSpPr>
          <p:nvPr>
            <p:ph type="sldNum" idx="12"/>
          </p:nvPr>
        </p:nvSpPr>
        <p:spPr>
          <a:xfrm>
            <a:off x="3970938" y="8829968"/>
            <a:ext cx="3037840" cy="466433"/>
          </a:xfrm>
          <a:prstGeom prst="rect">
            <a:avLst/>
          </a:prstGeom>
          <a:noFill/>
          <a:ln>
            <a:noFill/>
          </a:ln>
        </p:spPr>
        <p:txBody>
          <a:bodyPr spcFirstLastPara="1" wrap="square" lIns="93161" tIns="46568" rIns="93161" bIns="46568" anchor="b" anchorCtr="0">
            <a:noAutofit/>
          </a:bodyPr>
          <a:lstStyle/>
          <a:p>
            <a:fld id="{00000000-1234-1234-1234-123412341234}" type="slidenum">
              <a:rPr lang="en-US"/>
              <a:pPr/>
              <a:t>13</a:t>
            </a:fld>
            <a:endParaRPr/>
          </a:p>
        </p:txBody>
      </p:sp>
    </p:spTree>
    <p:extLst>
      <p:ext uri="{BB962C8B-B14F-4D97-AF65-F5344CB8AC3E}">
        <p14:creationId xmlns:p14="http://schemas.microsoft.com/office/powerpoint/2010/main" val="19283892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a:extLst>
            <a:ext uri="{FF2B5EF4-FFF2-40B4-BE49-F238E27FC236}">
              <a16:creationId xmlns:a16="http://schemas.microsoft.com/office/drawing/2014/main" id="{5E7F3244-CDC2-4E16-375F-7A5D240FB15A}"/>
            </a:ext>
          </a:extLst>
        </p:cNvPr>
        <p:cNvGrpSpPr/>
        <p:nvPr/>
      </p:nvGrpSpPr>
      <p:grpSpPr>
        <a:xfrm>
          <a:off x="0" y="0"/>
          <a:ext cx="0" cy="0"/>
          <a:chOff x="0" y="0"/>
          <a:chExt cx="0" cy="0"/>
        </a:xfrm>
      </p:grpSpPr>
      <p:sp>
        <p:nvSpPr>
          <p:cNvPr id="99" name="Google Shape;99;p3:notes">
            <a:extLst>
              <a:ext uri="{FF2B5EF4-FFF2-40B4-BE49-F238E27FC236}">
                <a16:creationId xmlns:a16="http://schemas.microsoft.com/office/drawing/2014/main" id="{0B1F3192-4C3D-D09A-C3D2-433206F60820}"/>
              </a:ext>
            </a:extLst>
          </p:cNvPr>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3:notes">
            <a:extLst>
              <a:ext uri="{FF2B5EF4-FFF2-40B4-BE49-F238E27FC236}">
                <a16:creationId xmlns:a16="http://schemas.microsoft.com/office/drawing/2014/main" id="{4D851597-61A0-6606-3860-8B2B9AAC271B}"/>
              </a:ext>
            </a:extLst>
          </p:cNvPr>
          <p:cNvSpPr txBox="1">
            <a:spLocks noGrp="1"/>
          </p:cNvSpPr>
          <p:nvPr>
            <p:ph type="body" idx="1"/>
          </p:nvPr>
        </p:nvSpPr>
        <p:spPr>
          <a:xfrm>
            <a:off x="701040" y="4473892"/>
            <a:ext cx="5608320" cy="3660458"/>
          </a:xfrm>
          <a:prstGeom prst="rect">
            <a:avLst/>
          </a:prstGeom>
          <a:noFill/>
          <a:ln>
            <a:noFill/>
          </a:ln>
        </p:spPr>
        <p:txBody>
          <a:bodyPr spcFirstLastPara="1" wrap="square" lIns="93161" tIns="46568" rIns="93161" bIns="46568" anchor="t" anchorCtr="0">
            <a:noAutofit/>
          </a:bodyPr>
          <a:lstStyle/>
          <a:p>
            <a:r>
              <a:rPr lang="en-US" dirty="0">
                <a:solidFill>
                  <a:srgbClr val="000000"/>
                </a:solidFill>
              </a:rPr>
              <a:t>Life Estates are a common probate avoidance tool. Remember </a:t>
            </a:r>
            <a:r>
              <a:rPr lang="en-US" dirty="0" err="1">
                <a:solidFill>
                  <a:srgbClr val="000000"/>
                </a:solidFill>
              </a:rPr>
              <a:t>Tenncare</a:t>
            </a:r>
            <a:r>
              <a:rPr lang="en-US" dirty="0">
                <a:solidFill>
                  <a:srgbClr val="000000"/>
                </a:solidFill>
              </a:rPr>
              <a:t> can only recover from Probate assets –  so does not recover from LE. A gift of the remainder interest is subject to the 5 year lookback rule. </a:t>
            </a:r>
          </a:p>
          <a:p>
            <a:endParaRPr lang="en-US" dirty="0">
              <a:solidFill>
                <a:srgbClr val="000000"/>
              </a:solidFill>
            </a:endParaRPr>
          </a:p>
          <a:p>
            <a:endParaRPr lang="en-US" dirty="0">
              <a:solidFill>
                <a:srgbClr val="000000"/>
              </a:solidFill>
            </a:endParaRPr>
          </a:p>
          <a:p>
            <a:r>
              <a:rPr lang="en-US" dirty="0">
                <a:solidFill>
                  <a:srgbClr val="000000"/>
                </a:solidFill>
              </a:rPr>
              <a:t>Aged, Blind and Disabled Manual	Section: Financial Eligibility Requirements	</a:t>
            </a:r>
          </a:p>
          <a:p>
            <a:r>
              <a:rPr lang="en-US" dirty="0">
                <a:solidFill>
                  <a:srgbClr val="000000"/>
                </a:solidFill>
              </a:rPr>
              <a:t>Policy Manual Number: 110.050	Chapter: ABD Countable and Excluded Resources</a:t>
            </a:r>
          </a:p>
          <a:p>
            <a:r>
              <a:rPr lang="en-US" dirty="0"/>
              <a:t>General Rule regarding a LE - A life estate is property right with a duration limited to the life of the party holding it or to the life of some other party. The holder of a life estate does not have title to the property and cannot sell the property. However, the holder of a life estate can sell his interest in the property, unless restricted by the terms of the contract, and is entitled to any income from the property. The income is deemed available to the holder, regardless of whether she actually receives the income.</a:t>
            </a:r>
          </a:p>
          <a:p>
            <a:endParaRPr lang="en-US" dirty="0"/>
          </a:p>
          <a:p>
            <a:r>
              <a:rPr lang="en-US" b="1" dirty="0"/>
              <a:t> Upon the death of the owner of a life estate, full title and ownership usually passes to the individual named on the deed as remainder interest owner.</a:t>
            </a:r>
          </a:p>
          <a:p>
            <a:r>
              <a:rPr lang="en-US" dirty="0"/>
              <a:t>Property in which an individual holds a life estate is subject to the same </a:t>
            </a:r>
            <a:r>
              <a:rPr lang="en-US" b="1" dirty="0"/>
              <a:t>exclusion</a:t>
            </a:r>
            <a:r>
              <a:rPr lang="en-US" dirty="0"/>
              <a:t> rules as property the individual owns by title. Ie homestead/</a:t>
            </a:r>
          </a:p>
          <a:p>
            <a:r>
              <a:rPr lang="en-US" dirty="0"/>
              <a:t>Additionally there are LE exceptions:</a:t>
            </a:r>
          </a:p>
          <a:p>
            <a:r>
              <a:rPr lang="en-US" dirty="0">
                <a:solidFill>
                  <a:srgbClr val="000000"/>
                </a:solidFill>
              </a:rPr>
              <a:t> A LE will be excluded as the home when the property meets the homestead exemption. </a:t>
            </a:r>
          </a:p>
          <a:p>
            <a:r>
              <a:rPr lang="en-US" dirty="0">
                <a:solidFill>
                  <a:srgbClr val="000000"/>
                </a:solidFill>
              </a:rPr>
              <a:t>If the property is used in the passive production of income, the  LE is subject to the rate of return test.  </a:t>
            </a:r>
          </a:p>
          <a:p>
            <a:r>
              <a:rPr lang="en-US" dirty="0">
                <a:solidFill>
                  <a:srgbClr val="000000"/>
                </a:solidFill>
              </a:rPr>
              <a:t>A LE will be excluded when ownership is necessary for the production of earned income.  Or </a:t>
            </a:r>
          </a:p>
          <a:p>
            <a:r>
              <a:rPr lang="en-US" dirty="0">
                <a:solidFill>
                  <a:srgbClr val="000000"/>
                </a:solidFill>
              </a:rPr>
              <a:t>The terms of the life estate contract prevents the holder from selling his interest in the property</a:t>
            </a:r>
          </a:p>
          <a:p>
            <a:r>
              <a:rPr lang="en-US" dirty="0">
                <a:solidFill>
                  <a:srgbClr val="000000"/>
                </a:solidFill>
              </a:rPr>
              <a:t>	</a:t>
            </a:r>
          </a:p>
          <a:p>
            <a:endParaRPr lang="en-US" dirty="0"/>
          </a:p>
          <a:p>
            <a:r>
              <a:rPr lang="en-US" dirty="0">
                <a:solidFill>
                  <a:srgbClr val="000000"/>
                </a:solidFill>
              </a:rPr>
              <a:t>The second way a LE can be used in TennCare planning is for the prospective HCBS applicant buying a life estate in the house of the child/sibling they live with.  There is a calculation </a:t>
            </a:r>
            <a:r>
              <a:rPr lang="en-US" dirty="0" err="1">
                <a:solidFill>
                  <a:srgbClr val="000000"/>
                </a:solidFill>
              </a:rPr>
              <a:t>ofvalue</a:t>
            </a:r>
            <a:r>
              <a:rPr lang="en-US" dirty="0">
                <a:solidFill>
                  <a:srgbClr val="000000"/>
                </a:solidFill>
              </a:rPr>
              <a:t> based on the value of the house and the age of the LE purchaser.  They must continue to live there for one year after purchasing the LE as a condition of the FMV exchange. </a:t>
            </a:r>
            <a:endParaRPr lang="en-US" dirty="0"/>
          </a:p>
        </p:txBody>
      </p:sp>
      <p:sp>
        <p:nvSpPr>
          <p:cNvPr id="101" name="Google Shape;101;p3:notes">
            <a:extLst>
              <a:ext uri="{FF2B5EF4-FFF2-40B4-BE49-F238E27FC236}">
                <a16:creationId xmlns:a16="http://schemas.microsoft.com/office/drawing/2014/main" id="{F631FABD-B276-43B4-41E6-678A05465BDC}"/>
              </a:ext>
            </a:extLst>
          </p:cNvPr>
          <p:cNvSpPr txBox="1">
            <a:spLocks noGrp="1"/>
          </p:cNvSpPr>
          <p:nvPr>
            <p:ph type="sldNum" idx="12"/>
          </p:nvPr>
        </p:nvSpPr>
        <p:spPr>
          <a:xfrm>
            <a:off x="3970938" y="8829968"/>
            <a:ext cx="3037840" cy="466433"/>
          </a:xfrm>
          <a:prstGeom prst="rect">
            <a:avLst/>
          </a:prstGeom>
          <a:noFill/>
          <a:ln>
            <a:noFill/>
          </a:ln>
        </p:spPr>
        <p:txBody>
          <a:bodyPr spcFirstLastPara="1" wrap="square" lIns="93161" tIns="46568" rIns="93161" bIns="46568" anchor="b" anchorCtr="0">
            <a:noAutofit/>
          </a:bodyPr>
          <a:lstStyle/>
          <a:p>
            <a:fld id="{00000000-1234-1234-1234-123412341234}" type="slidenum">
              <a:rPr lang="en-US"/>
              <a:pPr/>
              <a:t>14</a:t>
            </a:fld>
            <a:endParaRPr/>
          </a:p>
        </p:txBody>
      </p:sp>
    </p:spTree>
    <p:extLst>
      <p:ext uri="{BB962C8B-B14F-4D97-AF65-F5344CB8AC3E}">
        <p14:creationId xmlns:p14="http://schemas.microsoft.com/office/powerpoint/2010/main" val="1311263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750"/>
              </a:spcBef>
              <a:spcAft>
                <a:spcPts val="1500"/>
              </a:spcAft>
            </a:pPr>
            <a:r>
              <a:rPr lang="en-US" b="0" i="0" dirty="0">
                <a:solidFill>
                  <a:srgbClr val="3D3E40"/>
                </a:solidFill>
                <a:effectLst/>
                <a:latin typeface="Open Sans" panose="020B0606030504020204" pitchFamily="34" charset="0"/>
              </a:rPr>
              <a:t>Barb</a:t>
            </a:r>
          </a:p>
          <a:p>
            <a:pPr>
              <a:spcBef>
                <a:spcPts val="750"/>
              </a:spcBef>
              <a:spcAft>
                <a:spcPts val="1500"/>
              </a:spcAft>
            </a:pPr>
            <a:r>
              <a:rPr lang="en-US" b="0" i="0" dirty="0">
                <a:solidFill>
                  <a:srgbClr val="3D3E40"/>
                </a:solidFill>
                <a:effectLst/>
                <a:latin typeface="Open Sans" panose="020B0606030504020204" pitchFamily="34" charset="0"/>
              </a:rPr>
              <a:t>TennCare pays the Managed Care Organization a monthly payment for care they are contracted to provide. The payment is based on the kinds of services enrollees are expected to receive from the health plan. It takes into account things like age, disability, and if someone receives long-term services and supports. Part of that payment may be for long-term care services, which is the kind of care that must be paid back to TennCare.</a:t>
            </a:r>
          </a:p>
          <a:p>
            <a:pPr>
              <a:spcBef>
                <a:spcPts val="750"/>
              </a:spcBef>
              <a:spcAft>
                <a:spcPts val="1500"/>
              </a:spcAft>
            </a:pPr>
            <a:r>
              <a:rPr lang="en-US" b="1" i="0" dirty="0">
                <a:solidFill>
                  <a:srgbClr val="3D3E40"/>
                </a:solidFill>
                <a:effectLst/>
                <a:latin typeface="Open Sans" panose="020B0606030504020204" pitchFamily="34" charset="0"/>
              </a:rPr>
              <a:t>The payment made by TennCare to your MCO is the same each month, no matter what services you actually receive that month. There is not a single state wide rate.  It can also vary depending on which MCO you have and the part of the state you live in. These rates can change each year too.</a:t>
            </a:r>
          </a:p>
          <a:p>
            <a:pPr>
              <a:spcBef>
                <a:spcPts val="750"/>
              </a:spcBef>
              <a:spcAft>
                <a:spcPts val="1500"/>
              </a:spcAft>
            </a:pPr>
            <a:endParaRPr lang="en-US" b="0" i="0" dirty="0">
              <a:solidFill>
                <a:srgbClr val="3D3E40"/>
              </a:solidFill>
              <a:effectLst/>
              <a:latin typeface="Open Sans" panose="020B0606030504020204" pitchFamily="34" charset="0"/>
            </a:endParaRPr>
          </a:p>
          <a:p>
            <a:pPr>
              <a:spcBef>
                <a:spcPts val="750"/>
              </a:spcBef>
              <a:spcAft>
                <a:spcPts val="1500"/>
              </a:spcAft>
            </a:pPr>
            <a:endParaRPr lang="en-US" b="0" i="0" dirty="0">
              <a:solidFill>
                <a:srgbClr val="3D3E40"/>
              </a:solidFill>
              <a:effectLst/>
              <a:latin typeface="Open Sans" panose="020B0606030504020204" pitchFamily="34" charset="0"/>
            </a:endParaRPr>
          </a:p>
          <a:p>
            <a:endParaRPr lang="en-US" dirty="0"/>
          </a:p>
        </p:txBody>
      </p:sp>
      <p:sp>
        <p:nvSpPr>
          <p:cNvPr id="4" name="Header Placeholder 3"/>
          <p:cNvSpPr>
            <a:spLocks noGrp="1"/>
          </p:cNvSpPr>
          <p:nvPr>
            <p:ph type="hdr" sz="quarter"/>
          </p:nvPr>
        </p:nvSpPr>
        <p:spPr/>
        <p:txBody>
          <a:bodyPr/>
          <a:lstStyle/>
          <a:p>
            <a:r>
              <a:rPr lang="en-US"/>
              <a:t>10 Asset Protection Mistakes</a:t>
            </a:r>
          </a:p>
        </p:txBody>
      </p:sp>
      <p:sp>
        <p:nvSpPr>
          <p:cNvPr id="5" name="Date Placeholder 4"/>
          <p:cNvSpPr>
            <a:spLocks noGrp="1"/>
          </p:cNvSpPr>
          <p:nvPr>
            <p:ph type="dt" idx="1"/>
          </p:nvPr>
        </p:nvSpPr>
        <p:spPr/>
        <p:txBody>
          <a:bodyPr/>
          <a:lstStyle/>
          <a:p>
            <a:fld id="{470DD007-CD79-4629-9317-C0C5606F5784}" type="datetime4">
              <a:rPr lang="en-US" smtClean="0"/>
              <a:t>August 6, 2026</a:t>
            </a:fld>
            <a:endParaRPr lang="en-US"/>
          </a:p>
        </p:txBody>
      </p:sp>
      <p:sp>
        <p:nvSpPr>
          <p:cNvPr id="6" name="Footer Placeholder 5"/>
          <p:cNvSpPr>
            <a:spLocks noGrp="1"/>
          </p:cNvSpPr>
          <p:nvPr>
            <p:ph type="ftr" sz="quarter" idx="4"/>
          </p:nvPr>
        </p:nvSpPr>
        <p:spPr/>
        <p:txBody>
          <a:bodyPr/>
          <a:lstStyle/>
          <a:p>
            <a:r>
              <a:rPr lang="en-US"/>
              <a:t>Takacs McGinnis Elder Care Law PLLC     /     www.tn-elderlaw.com</a:t>
            </a:r>
          </a:p>
        </p:txBody>
      </p:sp>
      <p:sp>
        <p:nvSpPr>
          <p:cNvPr id="7" name="Slide Number Placeholder 6"/>
          <p:cNvSpPr>
            <a:spLocks noGrp="1"/>
          </p:cNvSpPr>
          <p:nvPr>
            <p:ph type="sldNum" sz="quarter" idx="5"/>
          </p:nvPr>
        </p:nvSpPr>
        <p:spPr/>
        <p:txBody>
          <a:bodyPr/>
          <a:lstStyle/>
          <a:p>
            <a:fld id="{53626709-8D00-49B3-A140-CC6353AEBDF3}" type="slidenum">
              <a:rPr lang="en-US" smtClean="0"/>
              <a:t>15</a:t>
            </a:fld>
            <a:endParaRPr lang="en-US"/>
          </a:p>
        </p:txBody>
      </p:sp>
    </p:spTree>
    <p:extLst>
      <p:ext uri="{BB962C8B-B14F-4D97-AF65-F5344CB8AC3E}">
        <p14:creationId xmlns:p14="http://schemas.microsoft.com/office/powerpoint/2010/main" val="29002724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most of the time – unless there is a d4 trust, and special pay back provisions such as full cost of care applies,  the capitated rate is the amount the </a:t>
            </a:r>
            <a:r>
              <a:rPr lang="en-US" dirty="0" err="1"/>
              <a:t>tenncare</a:t>
            </a:r>
            <a:r>
              <a:rPr lang="en-US" dirty="0"/>
              <a:t> debt grows monthly. </a:t>
            </a:r>
          </a:p>
          <a:p>
            <a:r>
              <a:rPr lang="en-US" dirty="0"/>
              <a:t>$4900 currently ? </a:t>
            </a:r>
          </a:p>
          <a:p>
            <a:r>
              <a:rPr lang="en-US" dirty="0"/>
              <a:t>And it Changes</a:t>
            </a:r>
          </a:p>
          <a:p>
            <a:r>
              <a:rPr lang="en-US" dirty="0"/>
              <a:t>Don’t know when,- roughly annually but that doesn’t mean January </a:t>
            </a:r>
          </a:p>
          <a:p>
            <a:r>
              <a:rPr lang="en-US" dirty="0"/>
              <a:t>I’ve tried getting a direct answer from TennCare but no luck. . </a:t>
            </a:r>
          </a:p>
          <a:p>
            <a:endParaRPr lang="en-US" dirty="0"/>
          </a:p>
          <a:p>
            <a:r>
              <a:rPr lang="en-US" dirty="0"/>
              <a:t>Why do we care – because legally can recover capitated rate even if it is more than actual care costs. Think HCBS – ALF or in home payments </a:t>
            </a:r>
          </a:p>
          <a:p>
            <a:endParaRPr lang="en-US" dirty="0"/>
          </a:p>
          <a:p>
            <a:endParaRPr lang="en-US" dirty="0"/>
          </a:p>
        </p:txBody>
      </p:sp>
      <p:sp>
        <p:nvSpPr>
          <p:cNvPr id="4" name="Header Placeholder 3"/>
          <p:cNvSpPr>
            <a:spLocks noGrp="1"/>
          </p:cNvSpPr>
          <p:nvPr>
            <p:ph type="hdr" sz="quarter"/>
          </p:nvPr>
        </p:nvSpPr>
        <p:spPr/>
        <p:txBody>
          <a:bodyPr/>
          <a:lstStyle/>
          <a:p>
            <a:r>
              <a:rPr lang="en-US"/>
              <a:t>10 Asset Protection Mistakes</a:t>
            </a:r>
          </a:p>
        </p:txBody>
      </p:sp>
      <p:sp>
        <p:nvSpPr>
          <p:cNvPr id="5" name="Date Placeholder 4"/>
          <p:cNvSpPr>
            <a:spLocks noGrp="1"/>
          </p:cNvSpPr>
          <p:nvPr>
            <p:ph type="dt" idx="1"/>
          </p:nvPr>
        </p:nvSpPr>
        <p:spPr/>
        <p:txBody>
          <a:bodyPr/>
          <a:lstStyle/>
          <a:p>
            <a:fld id="{470DD007-CD79-4629-9317-C0C5606F5784}" type="datetime4">
              <a:rPr lang="en-US" smtClean="0"/>
              <a:t>August 6, 2026</a:t>
            </a:fld>
            <a:endParaRPr lang="en-US"/>
          </a:p>
        </p:txBody>
      </p:sp>
      <p:sp>
        <p:nvSpPr>
          <p:cNvPr id="6" name="Footer Placeholder 5"/>
          <p:cNvSpPr>
            <a:spLocks noGrp="1"/>
          </p:cNvSpPr>
          <p:nvPr>
            <p:ph type="ftr" sz="quarter" idx="4"/>
          </p:nvPr>
        </p:nvSpPr>
        <p:spPr/>
        <p:txBody>
          <a:bodyPr/>
          <a:lstStyle/>
          <a:p>
            <a:r>
              <a:rPr lang="en-US"/>
              <a:t>Takacs McGinnis Elder Care Law PLLC     /     www.tn-elderlaw.com</a:t>
            </a:r>
          </a:p>
        </p:txBody>
      </p:sp>
      <p:sp>
        <p:nvSpPr>
          <p:cNvPr id="7" name="Slide Number Placeholder 6"/>
          <p:cNvSpPr>
            <a:spLocks noGrp="1"/>
          </p:cNvSpPr>
          <p:nvPr>
            <p:ph type="sldNum" sz="quarter" idx="5"/>
          </p:nvPr>
        </p:nvSpPr>
        <p:spPr/>
        <p:txBody>
          <a:bodyPr/>
          <a:lstStyle/>
          <a:p>
            <a:fld id="{53626709-8D00-49B3-A140-CC6353AEBDF3}" type="slidenum">
              <a:rPr lang="en-US" smtClean="0"/>
              <a:t>16</a:t>
            </a:fld>
            <a:endParaRPr lang="en-US"/>
          </a:p>
        </p:txBody>
      </p:sp>
    </p:spTree>
    <p:extLst>
      <p:ext uri="{BB962C8B-B14F-4D97-AF65-F5344CB8AC3E}">
        <p14:creationId xmlns:p14="http://schemas.microsoft.com/office/powerpoint/2010/main" val="39602446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Barb</a:t>
            </a:r>
          </a:p>
          <a:p>
            <a:r>
              <a:rPr lang="en-US" dirty="0"/>
              <a:t>Then it is based on actual costs – self settled special needs trusts (d4a), QITs, pooled trusts, or annuities. </a:t>
            </a:r>
          </a:p>
        </p:txBody>
      </p:sp>
      <p:sp>
        <p:nvSpPr>
          <p:cNvPr id="4" name="Header Placeholder 3"/>
          <p:cNvSpPr>
            <a:spLocks noGrp="1"/>
          </p:cNvSpPr>
          <p:nvPr>
            <p:ph type="hdr" sz="quarter"/>
          </p:nvPr>
        </p:nvSpPr>
        <p:spPr/>
        <p:txBody>
          <a:bodyPr/>
          <a:lstStyle/>
          <a:p>
            <a:r>
              <a:rPr lang="en-US"/>
              <a:t>10 Asset Protection Mistakes</a:t>
            </a:r>
          </a:p>
        </p:txBody>
      </p:sp>
      <p:sp>
        <p:nvSpPr>
          <p:cNvPr id="5" name="Date Placeholder 4"/>
          <p:cNvSpPr>
            <a:spLocks noGrp="1"/>
          </p:cNvSpPr>
          <p:nvPr>
            <p:ph type="dt" idx="1"/>
          </p:nvPr>
        </p:nvSpPr>
        <p:spPr/>
        <p:txBody>
          <a:bodyPr/>
          <a:lstStyle/>
          <a:p>
            <a:fld id="{470DD007-CD79-4629-9317-C0C5606F5784}" type="datetime4">
              <a:rPr lang="en-US" smtClean="0"/>
              <a:t>August 6, 2026</a:t>
            </a:fld>
            <a:endParaRPr lang="en-US"/>
          </a:p>
        </p:txBody>
      </p:sp>
      <p:sp>
        <p:nvSpPr>
          <p:cNvPr id="6" name="Footer Placeholder 5"/>
          <p:cNvSpPr>
            <a:spLocks noGrp="1"/>
          </p:cNvSpPr>
          <p:nvPr>
            <p:ph type="ftr" sz="quarter" idx="4"/>
          </p:nvPr>
        </p:nvSpPr>
        <p:spPr/>
        <p:txBody>
          <a:bodyPr/>
          <a:lstStyle/>
          <a:p>
            <a:r>
              <a:rPr lang="en-US"/>
              <a:t>Takacs McGinnis Elder Care Law PLLC     /     www.tn-elderlaw.com</a:t>
            </a:r>
          </a:p>
        </p:txBody>
      </p:sp>
      <p:sp>
        <p:nvSpPr>
          <p:cNvPr id="7" name="Slide Number Placeholder 6"/>
          <p:cNvSpPr>
            <a:spLocks noGrp="1"/>
          </p:cNvSpPr>
          <p:nvPr>
            <p:ph type="sldNum" sz="quarter" idx="5"/>
          </p:nvPr>
        </p:nvSpPr>
        <p:spPr/>
        <p:txBody>
          <a:bodyPr/>
          <a:lstStyle/>
          <a:p>
            <a:fld id="{53626709-8D00-49B3-A140-CC6353AEBDF3}" type="slidenum">
              <a:rPr lang="en-US" smtClean="0"/>
              <a:t>17</a:t>
            </a:fld>
            <a:endParaRPr lang="en-US"/>
          </a:p>
        </p:txBody>
      </p:sp>
    </p:spTree>
    <p:extLst>
      <p:ext uri="{BB962C8B-B14F-4D97-AF65-F5344CB8AC3E}">
        <p14:creationId xmlns:p14="http://schemas.microsoft.com/office/powerpoint/2010/main" val="41857625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This is a terrible slide – I know you can’t read it – but if you are interested in MER and public policy and the societal </a:t>
            </a:r>
            <a:r>
              <a:rPr lang="en-US" dirty="0" err="1"/>
              <a:t>interrsts</a:t>
            </a:r>
            <a:r>
              <a:rPr lang="en-US" dirty="0"/>
              <a:t>, you can scan the QR code to learn more.</a:t>
            </a:r>
          </a:p>
          <a:p>
            <a:endParaRPr lang="en-US" dirty="0"/>
          </a:p>
          <a:p>
            <a:r>
              <a:rPr lang="en-US" dirty="0"/>
              <a:t>Nutshell :</a:t>
            </a:r>
          </a:p>
          <a:p>
            <a:r>
              <a:rPr lang="en-US" dirty="0"/>
              <a:t>States are required to attempt recoupment through Estate Recovery departments</a:t>
            </a:r>
          </a:p>
          <a:p>
            <a:r>
              <a:rPr lang="en-US" dirty="0"/>
              <a:t>Mainly effects homestead secondary to home being the most significant “exempt” asset. </a:t>
            </a:r>
          </a:p>
          <a:p>
            <a:endParaRPr lang="en-US" dirty="0"/>
          </a:p>
          <a:p>
            <a:r>
              <a:rPr lang="en-US" dirty="0"/>
              <a:t>The ER program generally earns less than 1% back - @733million vs the 600 billion paid out</a:t>
            </a:r>
          </a:p>
          <a:p>
            <a:r>
              <a:rPr lang="en-US" dirty="0"/>
              <a:t>Many people affected were once middle class, LTC is expensive</a:t>
            </a:r>
          </a:p>
          <a:p>
            <a:r>
              <a:rPr lang="en-US" dirty="0"/>
              <a:t>People may hesitate to apply for the help they need – due to myths of ER.  Elder law attorneys can help protect families by understanding and applying the law and related policies and applying to the situations of the clients they serve. </a:t>
            </a:r>
          </a:p>
        </p:txBody>
      </p:sp>
      <p:sp>
        <p:nvSpPr>
          <p:cNvPr id="4" name="Header Placeholder 3"/>
          <p:cNvSpPr>
            <a:spLocks noGrp="1"/>
          </p:cNvSpPr>
          <p:nvPr>
            <p:ph type="hdr" sz="quarter"/>
          </p:nvPr>
        </p:nvSpPr>
        <p:spPr/>
        <p:txBody>
          <a:bodyPr/>
          <a:lstStyle/>
          <a:p>
            <a:r>
              <a:rPr lang="en-US"/>
              <a:t>10 Asset Protection Mistakes</a:t>
            </a:r>
          </a:p>
        </p:txBody>
      </p:sp>
      <p:sp>
        <p:nvSpPr>
          <p:cNvPr id="5" name="Date Placeholder 4"/>
          <p:cNvSpPr>
            <a:spLocks noGrp="1"/>
          </p:cNvSpPr>
          <p:nvPr>
            <p:ph type="dt" idx="1"/>
          </p:nvPr>
        </p:nvSpPr>
        <p:spPr/>
        <p:txBody>
          <a:bodyPr/>
          <a:lstStyle/>
          <a:p>
            <a:fld id="{470DD007-CD79-4629-9317-C0C5606F5784}" type="datetime4">
              <a:rPr lang="en-US" smtClean="0"/>
              <a:t>August 6, 2026</a:t>
            </a:fld>
            <a:endParaRPr lang="en-US"/>
          </a:p>
        </p:txBody>
      </p:sp>
      <p:sp>
        <p:nvSpPr>
          <p:cNvPr id="6" name="Footer Placeholder 5"/>
          <p:cNvSpPr>
            <a:spLocks noGrp="1"/>
          </p:cNvSpPr>
          <p:nvPr>
            <p:ph type="ftr" sz="quarter" idx="4"/>
          </p:nvPr>
        </p:nvSpPr>
        <p:spPr/>
        <p:txBody>
          <a:bodyPr/>
          <a:lstStyle/>
          <a:p>
            <a:r>
              <a:rPr lang="en-US"/>
              <a:t>Takacs McGinnis Elder Care Law PLLC     /     www.tn-elderlaw.com</a:t>
            </a:r>
          </a:p>
        </p:txBody>
      </p:sp>
      <p:sp>
        <p:nvSpPr>
          <p:cNvPr id="7" name="Slide Number Placeholder 6"/>
          <p:cNvSpPr>
            <a:spLocks noGrp="1"/>
          </p:cNvSpPr>
          <p:nvPr>
            <p:ph type="sldNum" sz="quarter" idx="5"/>
          </p:nvPr>
        </p:nvSpPr>
        <p:spPr/>
        <p:txBody>
          <a:bodyPr/>
          <a:lstStyle/>
          <a:p>
            <a:fld id="{53626709-8D00-49B3-A140-CC6353AEBDF3}" type="slidenum">
              <a:rPr lang="en-US" smtClean="0"/>
              <a:t>18</a:t>
            </a:fld>
            <a:endParaRPr lang="en-US"/>
          </a:p>
        </p:txBody>
      </p:sp>
    </p:spTree>
    <p:extLst>
      <p:ext uri="{BB962C8B-B14F-4D97-AF65-F5344CB8AC3E}">
        <p14:creationId xmlns:p14="http://schemas.microsoft.com/office/powerpoint/2010/main" val="27398794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a:extLst>
            <a:ext uri="{FF2B5EF4-FFF2-40B4-BE49-F238E27FC236}">
              <a16:creationId xmlns:a16="http://schemas.microsoft.com/office/drawing/2014/main" id="{E99ACF7B-CB08-93A3-34B7-F26784F87106}"/>
            </a:ext>
          </a:extLst>
        </p:cNvPr>
        <p:cNvGrpSpPr/>
        <p:nvPr/>
      </p:nvGrpSpPr>
      <p:grpSpPr>
        <a:xfrm>
          <a:off x="0" y="0"/>
          <a:ext cx="0" cy="0"/>
          <a:chOff x="0" y="0"/>
          <a:chExt cx="0" cy="0"/>
        </a:xfrm>
      </p:grpSpPr>
      <p:sp>
        <p:nvSpPr>
          <p:cNvPr id="99" name="Google Shape;99;p3:notes">
            <a:extLst>
              <a:ext uri="{FF2B5EF4-FFF2-40B4-BE49-F238E27FC236}">
                <a16:creationId xmlns:a16="http://schemas.microsoft.com/office/drawing/2014/main" id="{5ABD1C2F-C3BC-95DE-1D02-4455C550C42C}"/>
              </a:ext>
            </a:extLst>
          </p:cNvPr>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3:notes">
            <a:extLst>
              <a:ext uri="{FF2B5EF4-FFF2-40B4-BE49-F238E27FC236}">
                <a16:creationId xmlns:a16="http://schemas.microsoft.com/office/drawing/2014/main" id="{B4C21FFD-AED9-E96F-05AD-BC3C5BA0C99B}"/>
              </a:ext>
            </a:extLst>
          </p:cNvPr>
          <p:cNvSpPr txBox="1">
            <a:spLocks noGrp="1"/>
          </p:cNvSpPr>
          <p:nvPr>
            <p:ph type="body" idx="1"/>
          </p:nvPr>
        </p:nvSpPr>
        <p:spPr>
          <a:xfrm>
            <a:off x="701040" y="4473892"/>
            <a:ext cx="5608320" cy="3660458"/>
          </a:xfrm>
          <a:prstGeom prst="rect">
            <a:avLst/>
          </a:prstGeom>
          <a:noFill/>
          <a:ln>
            <a:noFill/>
          </a:ln>
        </p:spPr>
        <p:txBody>
          <a:bodyPr spcFirstLastPara="1" wrap="square" lIns="93161" tIns="46568" rIns="93161" bIns="46568" anchor="t" anchorCtr="0">
            <a:noAutofit/>
          </a:bodyPr>
          <a:lstStyle/>
          <a:p>
            <a:pPr lvl="1"/>
            <a:r>
              <a:rPr lang="en-US" dirty="0"/>
              <a:t>The Stop Unfair Medicaid Recoveries act – introduced in January 2026 – would end mandatory requirement and put limits on actual liens. </a:t>
            </a:r>
          </a:p>
          <a:p>
            <a:pPr lvl="1"/>
            <a:r>
              <a:rPr lang="en-US" dirty="0"/>
              <a:t>There are 19 co-sponsors on the bill</a:t>
            </a:r>
          </a:p>
          <a:p>
            <a:pPr lvl="1"/>
            <a:endParaRPr lang="en-US" dirty="0"/>
          </a:p>
          <a:p>
            <a:pPr lvl="1"/>
            <a:r>
              <a:rPr lang="en-US" dirty="0"/>
              <a:t>Estate Recovery as law – is dependent on federal govt change and then a state plan change in policy. H </a:t>
            </a:r>
            <a:r>
              <a:rPr lang="en-US" dirty="0" err="1"/>
              <a:t>Owever</a:t>
            </a:r>
            <a:r>
              <a:rPr lang="en-US" dirty="0"/>
              <a:t>, we can educate our patients, residents, and clients about legal steps they can take to avoid MER and secure the American dream. </a:t>
            </a:r>
          </a:p>
        </p:txBody>
      </p:sp>
      <p:sp>
        <p:nvSpPr>
          <p:cNvPr id="101" name="Google Shape;101;p3:notes">
            <a:extLst>
              <a:ext uri="{FF2B5EF4-FFF2-40B4-BE49-F238E27FC236}">
                <a16:creationId xmlns:a16="http://schemas.microsoft.com/office/drawing/2014/main" id="{D39BF4D2-CE5A-23B6-17CA-744242A01746}"/>
              </a:ext>
            </a:extLst>
          </p:cNvPr>
          <p:cNvSpPr txBox="1">
            <a:spLocks noGrp="1"/>
          </p:cNvSpPr>
          <p:nvPr>
            <p:ph type="sldNum" idx="12"/>
          </p:nvPr>
        </p:nvSpPr>
        <p:spPr>
          <a:xfrm>
            <a:off x="3970938" y="8829968"/>
            <a:ext cx="3037840" cy="466433"/>
          </a:xfrm>
          <a:prstGeom prst="rect">
            <a:avLst/>
          </a:prstGeom>
          <a:noFill/>
          <a:ln>
            <a:noFill/>
          </a:ln>
        </p:spPr>
        <p:txBody>
          <a:bodyPr spcFirstLastPara="1" wrap="square" lIns="93161" tIns="46568" rIns="93161" bIns="46568" anchor="b" anchorCtr="0">
            <a:noAutofit/>
          </a:bodyPr>
          <a:lstStyle/>
          <a:p>
            <a:fld id="{00000000-1234-1234-1234-123412341234}" type="slidenum">
              <a:rPr lang="en-US"/>
              <a:pPr/>
              <a:t>19</a:t>
            </a:fld>
            <a:endParaRPr/>
          </a:p>
        </p:txBody>
      </p:sp>
    </p:spTree>
    <p:extLst>
      <p:ext uri="{BB962C8B-B14F-4D97-AF65-F5344CB8AC3E}">
        <p14:creationId xmlns:p14="http://schemas.microsoft.com/office/powerpoint/2010/main" val="3406754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a:extLst>
            <a:ext uri="{FF2B5EF4-FFF2-40B4-BE49-F238E27FC236}">
              <a16:creationId xmlns:a16="http://schemas.microsoft.com/office/drawing/2014/main" id="{02AB2631-770B-D1FF-F8CE-AA79A8072428}"/>
            </a:ext>
          </a:extLst>
        </p:cNvPr>
        <p:cNvGrpSpPr/>
        <p:nvPr/>
      </p:nvGrpSpPr>
      <p:grpSpPr>
        <a:xfrm>
          <a:off x="0" y="0"/>
          <a:ext cx="0" cy="0"/>
          <a:chOff x="0" y="0"/>
          <a:chExt cx="0" cy="0"/>
        </a:xfrm>
      </p:grpSpPr>
      <p:sp>
        <p:nvSpPr>
          <p:cNvPr id="99" name="Google Shape;99;p3:notes">
            <a:extLst>
              <a:ext uri="{FF2B5EF4-FFF2-40B4-BE49-F238E27FC236}">
                <a16:creationId xmlns:a16="http://schemas.microsoft.com/office/drawing/2014/main" id="{F10A88B4-9BE9-6056-50FD-7BD985024C35}"/>
              </a:ext>
            </a:extLst>
          </p:cNvPr>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3:notes">
            <a:extLst>
              <a:ext uri="{FF2B5EF4-FFF2-40B4-BE49-F238E27FC236}">
                <a16:creationId xmlns:a16="http://schemas.microsoft.com/office/drawing/2014/main" id="{71459734-8D30-DA7A-C810-1D0961032F8A}"/>
              </a:ext>
            </a:extLst>
          </p:cNvPr>
          <p:cNvSpPr txBox="1">
            <a:spLocks noGrp="1"/>
          </p:cNvSpPr>
          <p:nvPr>
            <p:ph type="body" idx="1"/>
          </p:nvPr>
        </p:nvSpPr>
        <p:spPr>
          <a:xfrm>
            <a:off x="701040" y="4473892"/>
            <a:ext cx="5608320" cy="3660458"/>
          </a:xfrm>
          <a:prstGeom prst="rect">
            <a:avLst/>
          </a:prstGeom>
          <a:noFill/>
          <a:ln>
            <a:noFill/>
          </a:ln>
        </p:spPr>
        <p:txBody>
          <a:bodyPr spcFirstLastPara="1" wrap="square" lIns="93161" tIns="46568" rIns="93161" bIns="46568" anchor="t" anchorCtr="0">
            <a:noAutofit/>
          </a:bodyPr>
          <a:lstStyle/>
          <a:p>
            <a:pPr algn="l"/>
            <a:endParaRPr lang="en-US" b="0" i="0" dirty="0">
              <a:solidFill>
                <a:srgbClr val="3D3E40"/>
              </a:solidFill>
              <a:effectLst/>
              <a:latin typeface="Open Sans" panose="020B0606030504020204" pitchFamily="34" charset="0"/>
            </a:endParaRPr>
          </a:p>
          <a:p>
            <a:pPr lvl="1"/>
            <a:endParaRPr lang="en-US" dirty="0"/>
          </a:p>
        </p:txBody>
      </p:sp>
      <p:sp>
        <p:nvSpPr>
          <p:cNvPr id="101" name="Google Shape;101;p3:notes">
            <a:extLst>
              <a:ext uri="{FF2B5EF4-FFF2-40B4-BE49-F238E27FC236}">
                <a16:creationId xmlns:a16="http://schemas.microsoft.com/office/drawing/2014/main" id="{F84F1044-67D8-DC6F-A16C-D22ADBED0B90}"/>
              </a:ext>
            </a:extLst>
          </p:cNvPr>
          <p:cNvSpPr txBox="1">
            <a:spLocks noGrp="1"/>
          </p:cNvSpPr>
          <p:nvPr>
            <p:ph type="sldNum" idx="12"/>
          </p:nvPr>
        </p:nvSpPr>
        <p:spPr>
          <a:xfrm>
            <a:off x="3970938" y="8829968"/>
            <a:ext cx="3037840" cy="466433"/>
          </a:xfrm>
          <a:prstGeom prst="rect">
            <a:avLst/>
          </a:prstGeom>
          <a:noFill/>
          <a:ln>
            <a:noFill/>
          </a:ln>
        </p:spPr>
        <p:txBody>
          <a:bodyPr spcFirstLastPara="1" wrap="square" lIns="93161" tIns="46568" rIns="93161" bIns="46568" anchor="b" anchorCtr="0">
            <a:noAutofit/>
          </a:bodyPr>
          <a:lstStyle/>
          <a:p>
            <a:fld id="{00000000-1234-1234-1234-123412341234}" type="slidenum">
              <a:rPr lang="en-US"/>
              <a:pPr/>
              <a:t>2</a:t>
            </a:fld>
            <a:endParaRPr/>
          </a:p>
        </p:txBody>
      </p:sp>
    </p:spTree>
    <p:extLst>
      <p:ext uri="{BB962C8B-B14F-4D97-AF65-F5344CB8AC3E}">
        <p14:creationId xmlns:p14="http://schemas.microsoft.com/office/powerpoint/2010/main" val="34035816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Role of RLT vs TRIR?</a:t>
            </a:r>
          </a:p>
        </p:txBody>
      </p:sp>
      <p:sp>
        <p:nvSpPr>
          <p:cNvPr id="4" name="Header Placeholder 3"/>
          <p:cNvSpPr>
            <a:spLocks noGrp="1"/>
          </p:cNvSpPr>
          <p:nvPr>
            <p:ph type="hdr" sz="quarter"/>
          </p:nvPr>
        </p:nvSpPr>
        <p:spPr/>
        <p:txBody>
          <a:bodyPr/>
          <a:lstStyle/>
          <a:p>
            <a:r>
              <a:rPr lang="en-US"/>
              <a:t>10 Asset Protection Mistakes</a:t>
            </a:r>
          </a:p>
        </p:txBody>
      </p:sp>
      <p:sp>
        <p:nvSpPr>
          <p:cNvPr id="5" name="Date Placeholder 4"/>
          <p:cNvSpPr>
            <a:spLocks noGrp="1"/>
          </p:cNvSpPr>
          <p:nvPr>
            <p:ph type="dt" idx="1"/>
          </p:nvPr>
        </p:nvSpPr>
        <p:spPr/>
        <p:txBody>
          <a:bodyPr/>
          <a:lstStyle/>
          <a:p>
            <a:fld id="{470DD007-CD79-4629-9317-C0C5606F5784}" type="datetime4">
              <a:rPr lang="en-US" smtClean="0"/>
              <a:t>August 6, 2026</a:t>
            </a:fld>
            <a:endParaRPr lang="en-US"/>
          </a:p>
        </p:txBody>
      </p:sp>
      <p:sp>
        <p:nvSpPr>
          <p:cNvPr id="6" name="Footer Placeholder 5"/>
          <p:cNvSpPr>
            <a:spLocks noGrp="1"/>
          </p:cNvSpPr>
          <p:nvPr>
            <p:ph type="ftr" sz="quarter" idx="4"/>
          </p:nvPr>
        </p:nvSpPr>
        <p:spPr/>
        <p:txBody>
          <a:bodyPr/>
          <a:lstStyle/>
          <a:p>
            <a:r>
              <a:rPr lang="en-US"/>
              <a:t>Takacs McGinnis Elder Care Law PLLC     /     www.tn-elderlaw.com</a:t>
            </a:r>
          </a:p>
        </p:txBody>
      </p:sp>
      <p:sp>
        <p:nvSpPr>
          <p:cNvPr id="7" name="Slide Number Placeholder 6"/>
          <p:cNvSpPr>
            <a:spLocks noGrp="1"/>
          </p:cNvSpPr>
          <p:nvPr>
            <p:ph type="sldNum" sz="quarter" idx="5"/>
          </p:nvPr>
        </p:nvSpPr>
        <p:spPr/>
        <p:txBody>
          <a:bodyPr/>
          <a:lstStyle/>
          <a:p>
            <a:fld id="{53626709-8D00-49B3-A140-CC6353AEBDF3}" type="slidenum">
              <a:rPr lang="en-US" smtClean="0"/>
              <a:t>20</a:t>
            </a:fld>
            <a:endParaRPr lang="en-US"/>
          </a:p>
        </p:txBody>
      </p:sp>
    </p:spTree>
    <p:extLst>
      <p:ext uri="{BB962C8B-B14F-4D97-AF65-F5344CB8AC3E}">
        <p14:creationId xmlns:p14="http://schemas.microsoft.com/office/powerpoint/2010/main" val="18374063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7428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a:extLst>
            <a:ext uri="{FF2B5EF4-FFF2-40B4-BE49-F238E27FC236}">
              <a16:creationId xmlns:a16="http://schemas.microsoft.com/office/drawing/2014/main" id="{C9B688CF-59C1-4800-1C8A-55C83469F0FB}"/>
            </a:ext>
          </a:extLst>
        </p:cNvPr>
        <p:cNvGrpSpPr/>
        <p:nvPr/>
      </p:nvGrpSpPr>
      <p:grpSpPr>
        <a:xfrm>
          <a:off x="0" y="0"/>
          <a:ext cx="0" cy="0"/>
          <a:chOff x="0" y="0"/>
          <a:chExt cx="0" cy="0"/>
        </a:xfrm>
      </p:grpSpPr>
      <p:sp>
        <p:nvSpPr>
          <p:cNvPr id="99" name="Google Shape;99;p3:notes">
            <a:extLst>
              <a:ext uri="{FF2B5EF4-FFF2-40B4-BE49-F238E27FC236}">
                <a16:creationId xmlns:a16="http://schemas.microsoft.com/office/drawing/2014/main" id="{ED170A2C-629C-4D89-DB01-0068B684D3F9}"/>
              </a:ext>
            </a:extLst>
          </p:cNvPr>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3:notes">
            <a:extLst>
              <a:ext uri="{FF2B5EF4-FFF2-40B4-BE49-F238E27FC236}">
                <a16:creationId xmlns:a16="http://schemas.microsoft.com/office/drawing/2014/main" id="{1AFA310E-78EC-1CB4-1759-87B6D3FD7F29}"/>
              </a:ext>
            </a:extLst>
          </p:cNvPr>
          <p:cNvSpPr txBox="1">
            <a:spLocks noGrp="1"/>
          </p:cNvSpPr>
          <p:nvPr>
            <p:ph type="body" idx="1"/>
          </p:nvPr>
        </p:nvSpPr>
        <p:spPr>
          <a:xfrm>
            <a:off x="701040" y="4473892"/>
            <a:ext cx="5608320" cy="3660458"/>
          </a:xfrm>
          <a:prstGeom prst="rect">
            <a:avLst/>
          </a:prstGeom>
          <a:noFill/>
          <a:ln>
            <a:noFill/>
          </a:ln>
        </p:spPr>
        <p:txBody>
          <a:bodyPr spcFirstLastPara="1" wrap="square" lIns="93161" tIns="46568" rIns="93161" bIns="46568" anchor="t" anchorCtr="0">
            <a:noAutofit/>
          </a:bodyPr>
          <a:lstStyle/>
          <a:p>
            <a:pPr algn="l"/>
            <a:endParaRPr lang="en-US" b="0" i="0" dirty="0">
              <a:solidFill>
                <a:srgbClr val="3D3E40"/>
              </a:solidFill>
              <a:effectLst/>
              <a:latin typeface="Open Sans" panose="020B0606030504020204" pitchFamily="34" charset="0"/>
            </a:endParaRPr>
          </a:p>
          <a:p>
            <a:r>
              <a:rPr lang="en-US" dirty="0"/>
              <a:t>Estate Recovery is mandated by Federal law – true, OBRA 93 </a:t>
            </a:r>
          </a:p>
          <a:p>
            <a:endParaRPr lang="en-US" dirty="0"/>
          </a:p>
          <a:p>
            <a:pPr defTabSz="881390">
              <a:defRPr/>
            </a:pPr>
            <a:r>
              <a:rPr lang="en-US" dirty="0"/>
              <a:t>Estate Recovery applies to all TennCare recipients  - False – only 55 and older LTC – in facility or at Home . Does not apply to insurance only or MCS programs see 42 USC 1396p(b)</a:t>
            </a:r>
          </a:p>
          <a:p>
            <a:pPr defTabSz="881390">
              <a:defRPr/>
            </a:pPr>
            <a:endParaRPr lang="en-US" dirty="0"/>
          </a:p>
          <a:p>
            <a:pPr defTabSz="881390">
              <a:defRPr/>
            </a:pPr>
            <a:endParaRPr lang="en-US" dirty="0"/>
          </a:p>
          <a:p>
            <a:pPr defTabSz="881390">
              <a:defRPr/>
            </a:pPr>
            <a:r>
              <a:rPr lang="en-US" dirty="0"/>
              <a:t>TennCare may open probate on your estate to attempt to collect repayment for services provided – True, any creditor may open probate</a:t>
            </a:r>
          </a:p>
          <a:p>
            <a:endParaRPr lang="en-US" dirty="0"/>
          </a:p>
          <a:p>
            <a:pPr defTabSz="881390">
              <a:defRPr/>
            </a:pPr>
            <a:r>
              <a:rPr lang="en-US" dirty="0"/>
              <a:t>TennCare applies an actual lien on your property so it cannot be sold during your lifetime. False – no actual lien and cannot recover until death.  (conditional assistance is a variable) see TCA 71-5-116</a:t>
            </a:r>
          </a:p>
          <a:p>
            <a:pPr lvl="1"/>
            <a:endParaRPr lang="en-US" dirty="0"/>
          </a:p>
        </p:txBody>
      </p:sp>
      <p:sp>
        <p:nvSpPr>
          <p:cNvPr id="101" name="Google Shape;101;p3:notes">
            <a:extLst>
              <a:ext uri="{FF2B5EF4-FFF2-40B4-BE49-F238E27FC236}">
                <a16:creationId xmlns:a16="http://schemas.microsoft.com/office/drawing/2014/main" id="{A8DFF2CE-1461-7B1F-8570-07111C6215CD}"/>
              </a:ext>
            </a:extLst>
          </p:cNvPr>
          <p:cNvSpPr txBox="1">
            <a:spLocks noGrp="1"/>
          </p:cNvSpPr>
          <p:nvPr>
            <p:ph type="sldNum" idx="12"/>
          </p:nvPr>
        </p:nvSpPr>
        <p:spPr>
          <a:xfrm>
            <a:off x="3970938" y="8829968"/>
            <a:ext cx="3037840" cy="466433"/>
          </a:xfrm>
          <a:prstGeom prst="rect">
            <a:avLst/>
          </a:prstGeom>
          <a:noFill/>
          <a:ln>
            <a:noFill/>
          </a:ln>
        </p:spPr>
        <p:txBody>
          <a:bodyPr spcFirstLastPara="1" wrap="square" lIns="93161" tIns="46568" rIns="93161" bIns="46568" anchor="b" anchorCtr="0">
            <a:noAutofit/>
          </a:bodyPr>
          <a:lstStyle/>
          <a:p>
            <a:fld id="{00000000-1234-1234-1234-123412341234}" type="slidenum">
              <a:rPr lang="en-US"/>
              <a:pPr/>
              <a:t>3</a:t>
            </a:fld>
            <a:endParaRPr/>
          </a:p>
        </p:txBody>
      </p:sp>
    </p:spTree>
    <p:extLst>
      <p:ext uri="{BB962C8B-B14F-4D97-AF65-F5344CB8AC3E}">
        <p14:creationId xmlns:p14="http://schemas.microsoft.com/office/powerpoint/2010/main" val="24180300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a:extLst>
            <a:ext uri="{FF2B5EF4-FFF2-40B4-BE49-F238E27FC236}">
              <a16:creationId xmlns:a16="http://schemas.microsoft.com/office/drawing/2014/main" id="{968A8A11-A949-E1EB-8257-119F8CF97278}"/>
            </a:ext>
          </a:extLst>
        </p:cNvPr>
        <p:cNvGrpSpPr/>
        <p:nvPr/>
      </p:nvGrpSpPr>
      <p:grpSpPr>
        <a:xfrm>
          <a:off x="0" y="0"/>
          <a:ext cx="0" cy="0"/>
          <a:chOff x="0" y="0"/>
          <a:chExt cx="0" cy="0"/>
        </a:xfrm>
      </p:grpSpPr>
      <p:sp>
        <p:nvSpPr>
          <p:cNvPr id="99" name="Google Shape;99;p3:notes">
            <a:extLst>
              <a:ext uri="{FF2B5EF4-FFF2-40B4-BE49-F238E27FC236}">
                <a16:creationId xmlns:a16="http://schemas.microsoft.com/office/drawing/2014/main" id="{51764DAE-85FA-CECB-1EE4-751C72CAB060}"/>
              </a:ext>
            </a:extLst>
          </p:cNvPr>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3:notes">
            <a:extLst>
              <a:ext uri="{FF2B5EF4-FFF2-40B4-BE49-F238E27FC236}">
                <a16:creationId xmlns:a16="http://schemas.microsoft.com/office/drawing/2014/main" id="{D1878047-285D-57CF-9965-4D05FFAEEA91}"/>
              </a:ext>
            </a:extLst>
          </p:cNvPr>
          <p:cNvSpPr txBox="1">
            <a:spLocks noGrp="1"/>
          </p:cNvSpPr>
          <p:nvPr>
            <p:ph type="body" idx="1"/>
          </p:nvPr>
        </p:nvSpPr>
        <p:spPr>
          <a:xfrm>
            <a:off x="701040" y="4473892"/>
            <a:ext cx="5608320" cy="3660458"/>
          </a:xfrm>
          <a:prstGeom prst="rect">
            <a:avLst/>
          </a:prstGeom>
          <a:noFill/>
          <a:ln>
            <a:noFill/>
          </a:ln>
        </p:spPr>
        <p:txBody>
          <a:bodyPr spcFirstLastPara="1" wrap="square" lIns="93161" tIns="46568" rIns="93161" bIns="46568" anchor="t" anchorCtr="0">
            <a:noAutofit/>
          </a:bodyPr>
          <a:lstStyle/>
          <a:p>
            <a:r>
              <a:rPr lang="en-US" b="0" i="0" dirty="0">
                <a:solidFill>
                  <a:srgbClr val="202124"/>
                </a:solidFill>
                <a:effectLst/>
                <a:latin typeface="Roboto" panose="02000000000000000000" pitchFamily="2" charset="0"/>
              </a:rPr>
              <a:t>Ryan</a:t>
            </a:r>
          </a:p>
          <a:p>
            <a:r>
              <a:rPr lang="en-US" b="0" i="0" dirty="0">
                <a:solidFill>
                  <a:srgbClr val="202124"/>
                </a:solidFill>
                <a:effectLst/>
                <a:latin typeface="Roboto" panose="02000000000000000000" pitchFamily="2" charset="0"/>
              </a:rPr>
              <a:t>Estate Recovery is </a:t>
            </a:r>
            <a:r>
              <a:rPr lang="en-US" b="1" i="0" dirty="0">
                <a:solidFill>
                  <a:srgbClr val="202124"/>
                </a:solidFill>
                <a:effectLst/>
                <a:latin typeface="Roboto" panose="02000000000000000000" pitchFamily="2" charset="0"/>
              </a:rPr>
              <a:t>the way TennCare collects money from the estates of people who passed away and received TennCare long-term services and supports, such as nursing home care or home and community based services</a:t>
            </a:r>
            <a:r>
              <a:rPr lang="en-US" b="0" i="0" dirty="0">
                <a:solidFill>
                  <a:srgbClr val="202124"/>
                </a:solidFill>
                <a:effectLst/>
                <a:latin typeface="Roboto" panose="02000000000000000000" pitchFamily="2" charset="0"/>
              </a:rPr>
              <a:t>.</a:t>
            </a:r>
            <a:r>
              <a:rPr lang="en-US" b="0" i="0" dirty="0">
                <a:solidFill>
                  <a:srgbClr val="3D3E40"/>
                </a:solidFill>
                <a:effectLst/>
                <a:latin typeface="Open Sans" panose="020B0606030504020204" pitchFamily="34" charset="0"/>
              </a:rPr>
              <a:t> our “estate” is the property, belongings, money, and other assets that you own at the moment immediately preceding death. </a:t>
            </a:r>
            <a:r>
              <a:rPr lang="en-US" b="0" i="1" dirty="0">
                <a:solidFill>
                  <a:srgbClr val="3D3E40"/>
                </a:solidFill>
                <a:effectLst/>
                <a:latin typeface="Open Sans" panose="020B0606030504020204" pitchFamily="34" charset="0"/>
              </a:rPr>
              <a:t>Estate recovery only occurs after your death, and your family is not personally responsible for the debt.</a:t>
            </a:r>
          </a:p>
          <a:p>
            <a:endParaRPr lang="en-US" b="0" i="0" dirty="0">
              <a:solidFill>
                <a:srgbClr val="3D3E40"/>
              </a:solidFill>
              <a:effectLst/>
              <a:latin typeface="Open Sans" panose="020B0606030504020204" pitchFamily="34" charset="0"/>
            </a:endParaRPr>
          </a:p>
          <a:p>
            <a:r>
              <a:rPr lang="en-US" b="0" i="0" dirty="0">
                <a:solidFill>
                  <a:srgbClr val="3D3E40"/>
                </a:solidFill>
                <a:effectLst/>
                <a:latin typeface="Open Sans" panose="020B0606030504020204" pitchFamily="34" charset="0"/>
              </a:rPr>
              <a:t>TennCare must pursue estate recovery after the death of individuals who are age 55 or older and for whom TennCare paid for services in a nursing facility, </a:t>
            </a:r>
            <a:r>
              <a:rPr lang="en-US" b="0" i="0" dirty="0" err="1">
                <a:solidFill>
                  <a:srgbClr val="3D3E40"/>
                </a:solidFill>
                <a:effectLst/>
                <a:latin typeface="Open Sans" panose="020B0606030504020204" pitchFamily="34" charset="0"/>
              </a:rPr>
              <a:t>ICF</a:t>
            </a:r>
            <a:r>
              <a:rPr lang="en-US" b="0" i="0" dirty="0">
                <a:solidFill>
                  <a:srgbClr val="3D3E40"/>
                </a:solidFill>
                <a:effectLst/>
                <a:latin typeface="Open Sans" panose="020B0606030504020204" pitchFamily="34" charset="0"/>
              </a:rPr>
              <a:t>/IID, or home or community based setting.</a:t>
            </a:r>
          </a:p>
          <a:p>
            <a:endParaRPr lang="en-US" b="0" i="0" dirty="0">
              <a:solidFill>
                <a:srgbClr val="3D3E40"/>
              </a:solidFill>
              <a:effectLst/>
              <a:latin typeface="Open Sans" panose="020B0606030504020204" pitchFamily="34" charset="0"/>
            </a:endParaRPr>
          </a:p>
          <a:p>
            <a:pPr algn="l"/>
            <a:r>
              <a:rPr lang="en-US" b="0" i="0" dirty="0">
                <a:solidFill>
                  <a:srgbClr val="3D3E40"/>
                </a:solidFill>
                <a:effectLst/>
                <a:latin typeface="Open Sans" panose="020B0606030504020204" pitchFamily="34" charset="0"/>
              </a:rPr>
              <a:t>After you die, the law says that your estate must be used first to pay the debts you owe, (there is order of priority for creditors) </a:t>
            </a:r>
            <a:r>
              <a:rPr lang="en-US" b="0" i="0" dirty="0" err="1">
                <a:solidFill>
                  <a:srgbClr val="3D3E40"/>
                </a:solidFill>
                <a:effectLst/>
                <a:latin typeface="Open Sans" panose="020B0606030504020204" pitchFamily="34" charset="0"/>
              </a:rPr>
              <a:t>Tenncare</a:t>
            </a:r>
            <a:r>
              <a:rPr lang="en-US" b="0" i="0" dirty="0">
                <a:solidFill>
                  <a:srgbClr val="3D3E40"/>
                </a:solidFill>
                <a:effectLst/>
                <a:latin typeface="Open Sans" panose="020B0606030504020204" pitchFamily="34" charset="0"/>
              </a:rPr>
              <a:t> is third. and then the remainder may be distributed to your heirs.</a:t>
            </a:r>
          </a:p>
          <a:p>
            <a:pPr algn="l"/>
            <a:r>
              <a:rPr lang="en-US" b="0" i="0" dirty="0">
                <a:solidFill>
                  <a:srgbClr val="3D3E40"/>
                </a:solidFill>
                <a:effectLst/>
                <a:latin typeface="Open Sans" panose="020B0606030504020204" pitchFamily="34" charset="0"/>
              </a:rPr>
              <a:t>Your debts include any amount you must pay TennCare for care you received while you were living. The probate court cannot close your estate until your lawyer or executor of your estate gets a Release from TennCare. A Release says your estate does not owe TennCare any money.</a:t>
            </a:r>
          </a:p>
          <a:p>
            <a:pPr algn="l"/>
            <a:r>
              <a:rPr lang="en-US" b="0" i="0" dirty="0">
                <a:solidFill>
                  <a:srgbClr val="3D3E40"/>
                </a:solidFill>
                <a:effectLst/>
                <a:latin typeface="Open Sans" panose="020B0606030504020204" pitchFamily="34" charset="0"/>
              </a:rPr>
              <a:t>To find out if the estate owes money to TennCare, you must complete and submit a Request for Release Form. The form may be downloaded at: </a:t>
            </a:r>
            <a:r>
              <a:rPr lang="en-US" b="0" i="0" u="sng" dirty="0">
                <a:solidFill>
                  <a:srgbClr val="174A7C"/>
                </a:solidFill>
                <a:effectLst/>
                <a:latin typeface="Open Sans" panose="020B0606030504020204" pitchFamily="34" charset="0"/>
                <a:hlinkClick r:id="rId3"/>
              </a:rPr>
              <a:t>Release Form</a:t>
            </a:r>
            <a:r>
              <a:rPr lang="en-US" b="0" i="0" dirty="0">
                <a:solidFill>
                  <a:srgbClr val="3D3E40"/>
                </a:solidFill>
                <a:effectLst/>
                <a:latin typeface="Open Sans" panose="020B0606030504020204" pitchFamily="34" charset="0"/>
              </a:rPr>
              <a:t>. You may also request the form by mailing a letter to Division of TennCare, RFR Processing Unit, 310 Great Circle Road, 3rd Floor, Nashville, TN 37243 or a faxing a letter to (615) 413-1941.</a:t>
            </a:r>
          </a:p>
          <a:p>
            <a:pPr algn="l"/>
            <a:r>
              <a:rPr lang="en-US" b="0" i="0" dirty="0">
                <a:solidFill>
                  <a:srgbClr val="3D3E40"/>
                </a:solidFill>
                <a:effectLst/>
                <a:latin typeface="Open Sans" panose="020B0606030504020204" pitchFamily="34" charset="0"/>
              </a:rPr>
              <a:t>Follow all of the instructions on the Request for Release Form and transmit it to TennCare as directed on the form. You must include all of the information and additional documentation that is requested in the Request for Release Form.</a:t>
            </a:r>
          </a:p>
          <a:p>
            <a:pPr algn="l"/>
            <a:r>
              <a:rPr lang="en-US" b="0" i="0" dirty="0">
                <a:solidFill>
                  <a:srgbClr val="3D3E40"/>
                </a:solidFill>
                <a:effectLst/>
                <a:latin typeface="Open Sans" panose="020B0606030504020204" pitchFamily="34" charset="0"/>
              </a:rPr>
              <a:t>If the estate does not owe TennCare money, TennCare will send you a release. If the estate owes money to TennCare, TennCare will send you an itemized statement of the amounts due.</a:t>
            </a:r>
          </a:p>
          <a:p>
            <a:pPr algn="l"/>
            <a:r>
              <a:rPr lang="en-US" b="1" i="0" dirty="0">
                <a:solidFill>
                  <a:srgbClr val="3D3E40"/>
                </a:solidFill>
                <a:effectLst/>
                <a:latin typeface="Open Sans" panose="020B0606030504020204" pitchFamily="34" charset="0"/>
              </a:rPr>
              <a:t>What if you received an itemized statement from TennCare?</a:t>
            </a:r>
            <a:r>
              <a:rPr lang="en-US" b="0" i="0" dirty="0">
                <a:solidFill>
                  <a:srgbClr val="3D3E40"/>
                </a:solidFill>
                <a:effectLst/>
                <a:latin typeface="Open Sans" panose="020B0606030504020204" pitchFamily="34" charset="0"/>
              </a:rPr>
              <a:t> TennCare will file a claim against the estate. The claim will state the amount the estate must pay TennCare for care you received. The estate must pay TennCare before TennCare will provide a Release</a:t>
            </a:r>
          </a:p>
          <a:p>
            <a:pPr algn="l"/>
            <a:endParaRPr lang="en-US" b="0" i="0" dirty="0">
              <a:solidFill>
                <a:srgbClr val="3D3E40"/>
              </a:solidFill>
              <a:effectLst/>
              <a:latin typeface="Open Sans" panose="020B0606030504020204" pitchFamily="34" charset="0"/>
            </a:endParaRPr>
          </a:p>
          <a:p>
            <a:pPr algn="l"/>
            <a:endParaRPr lang="en-US" b="0" i="0" dirty="0">
              <a:solidFill>
                <a:srgbClr val="3D3E40"/>
              </a:solidFill>
              <a:effectLst/>
              <a:latin typeface="Open Sans" panose="020B0606030504020204" pitchFamily="34" charset="0"/>
            </a:endParaRPr>
          </a:p>
          <a:p>
            <a:endParaRPr lang="en-US" dirty="0">
              <a:highlight>
                <a:srgbClr val="FFFF00"/>
              </a:highlight>
            </a:endParaRPr>
          </a:p>
          <a:p>
            <a:r>
              <a:rPr lang="en-US" dirty="0">
                <a:highlight>
                  <a:srgbClr val="FFFF00"/>
                </a:highlight>
              </a:rPr>
              <a:t>Reference material </a:t>
            </a:r>
          </a:p>
          <a:p>
            <a:r>
              <a:rPr lang="en-US" dirty="0">
                <a:highlight>
                  <a:srgbClr val="FFFF00"/>
                </a:highlight>
              </a:rPr>
              <a:t>See 42 USC 1396p(b) – handout </a:t>
            </a:r>
          </a:p>
          <a:p>
            <a:r>
              <a:rPr lang="en-US" dirty="0"/>
              <a:t>And is Actually mandated by OBRA 93 </a:t>
            </a:r>
          </a:p>
          <a:p>
            <a:r>
              <a:rPr lang="en-US" dirty="0"/>
              <a:t>Handouts :</a:t>
            </a:r>
          </a:p>
          <a:p>
            <a:r>
              <a:rPr lang="en-US" dirty="0" err="1"/>
              <a:t>STAte</a:t>
            </a:r>
            <a:r>
              <a:rPr lang="en-US" dirty="0"/>
              <a:t> Plan 24-0002 </a:t>
            </a:r>
          </a:p>
          <a:p>
            <a:r>
              <a:rPr lang="en-US" dirty="0"/>
              <a:t>Actual TN debt statement letter </a:t>
            </a:r>
          </a:p>
          <a:p>
            <a:r>
              <a:rPr lang="en-US" dirty="0"/>
              <a:t>TCA 30-2-310</a:t>
            </a:r>
          </a:p>
          <a:p>
            <a:r>
              <a:rPr lang="en-US" dirty="0"/>
              <a:t>TCA 71-5-116</a:t>
            </a:r>
            <a:endParaRPr lang="en-US" b="0" i="0" dirty="0">
              <a:solidFill>
                <a:srgbClr val="3D3E40"/>
              </a:solidFill>
              <a:effectLst/>
              <a:latin typeface="Open Sans" panose="020B0606030504020204" pitchFamily="34" charset="0"/>
            </a:endParaRPr>
          </a:p>
          <a:p>
            <a:pPr algn="l"/>
            <a:endParaRPr lang="en-US" b="0" i="0" dirty="0">
              <a:solidFill>
                <a:srgbClr val="3D3E40"/>
              </a:solidFill>
              <a:effectLst/>
              <a:latin typeface="Open Sans" panose="020B0606030504020204" pitchFamily="34" charset="0"/>
            </a:endParaRPr>
          </a:p>
          <a:p>
            <a:pPr algn="l"/>
            <a:endParaRPr lang="en-US" b="0" i="0" dirty="0">
              <a:solidFill>
                <a:srgbClr val="3D3E40"/>
              </a:solidFill>
              <a:effectLst/>
              <a:latin typeface="Open Sans" panose="020B0606030504020204" pitchFamily="34" charset="0"/>
            </a:endParaRPr>
          </a:p>
          <a:p>
            <a:pPr lvl="1"/>
            <a:endParaRPr lang="en-US" dirty="0"/>
          </a:p>
        </p:txBody>
      </p:sp>
      <p:sp>
        <p:nvSpPr>
          <p:cNvPr id="101" name="Google Shape;101;p3:notes">
            <a:extLst>
              <a:ext uri="{FF2B5EF4-FFF2-40B4-BE49-F238E27FC236}">
                <a16:creationId xmlns:a16="http://schemas.microsoft.com/office/drawing/2014/main" id="{9AFD025C-60C0-A592-B5FD-251D42606EAA}"/>
              </a:ext>
            </a:extLst>
          </p:cNvPr>
          <p:cNvSpPr txBox="1">
            <a:spLocks noGrp="1"/>
          </p:cNvSpPr>
          <p:nvPr>
            <p:ph type="sldNum" idx="12"/>
          </p:nvPr>
        </p:nvSpPr>
        <p:spPr>
          <a:xfrm>
            <a:off x="3970938" y="8829968"/>
            <a:ext cx="3037840" cy="466433"/>
          </a:xfrm>
          <a:prstGeom prst="rect">
            <a:avLst/>
          </a:prstGeom>
          <a:noFill/>
          <a:ln>
            <a:noFill/>
          </a:ln>
        </p:spPr>
        <p:txBody>
          <a:bodyPr spcFirstLastPara="1" wrap="square" lIns="93161" tIns="46568" rIns="93161" bIns="46568" anchor="b" anchorCtr="0">
            <a:noAutofit/>
          </a:bodyPr>
          <a:lstStyle/>
          <a:p>
            <a:fld id="{00000000-1234-1234-1234-123412341234}" type="slidenum">
              <a:rPr lang="en-US"/>
              <a:pPr/>
              <a:t>4</a:t>
            </a:fld>
            <a:endParaRPr/>
          </a:p>
        </p:txBody>
      </p:sp>
    </p:spTree>
    <p:extLst>
      <p:ext uri="{BB962C8B-B14F-4D97-AF65-F5344CB8AC3E}">
        <p14:creationId xmlns:p14="http://schemas.microsoft.com/office/powerpoint/2010/main" val="43910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Ryan – Estate Recovery applies to </a:t>
            </a:r>
          </a:p>
          <a:p>
            <a:pPr marL="1028274" lvl="1" indent="-440695">
              <a:buFont typeface="Arial" panose="020B0604020202020204" pitchFamily="34" charset="0"/>
              <a:buChar char="•"/>
            </a:pPr>
            <a:r>
              <a:rPr lang="en-US" sz="2700" dirty="0">
                <a:solidFill>
                  <a:srgbClr val="2D4E6B"/>
                </a:solidFill>
              </a:rPr>
              <a:t>Institutional/Nursing Home Medicaid</a:t>
            </a:r>
          </a:p>
          <a:p>
            <a:pPr marL="1028274" lvl="1" indent="-440695" defTabSz="881390">
              <a:buFont typeface="Arial" panose="020B0604020202020204" pitchFamily="34" charset="0"/>
              <a:buChar char="•"/>
              <a:defRPr/>
            </a:pPr>
            <a:r>
              <a:rPr lang="en-US" sz="2700" dirty="0">
                <a:solidFill>
                  <a:srgbClr val="2D4E6B"/>
                </a:solidFill>
              </a:rPr>
              <a:t>Medicaid Waivers: Managed Care and Home and Community Based Services (HCBS)</a:t>
            </a:r>
            <a:r>
              <a:rPr lang="en-US" altLang="en-US" sz="2700" dirty="0"/>
              <a:t> - Medicaid waivers (allows </a:t>
            </a:r>
            <a:r>
              <a:rPr lang="en-US" altLang="en-US" sz="2700" i="1" dirty="0"/>
              <a:t>inter alia</a:t>
            </a:r>
            <a:r>
              <a:rPr lang="en-US" altLang="en-US" sz="2700" dirty="0"/>
              <a:t>, HCBS and managed care, e.g., TennCare)</a:t>
            </a:r>
          </a:p>
          <a:p>
            <a:pPr marL="1028274" lvl="1" indent="-440695">
              <a:buFont typeface="Arial" panose="020B0604020202020204" pitchFamily="34" charset="0"/>
              <a:buChar char="•"/>
            </a:pPr>
            <a:r>
              <a:rPr lang="en-US" sz="2700" dirty="0">
                <a:solidFill>
                  <a:srgbClr val="2D4E6B"/>
                </a:solidFill>
              </a:rPr>
              <a:t>Regular Medicaid/Aged, Blind, and Disabled</a:t>
            </a:r>
          </a:p>
          <a:p>
            <a:pPr eaLnBrk="1" hangingPunct="1"/>
            <a:endParaRPr lang="en-US" altLang="en-US" dirty="0"/>
          </a:p>
          <a:p>
            <a:pPr eaLnBrk="1" hangingPunct="1"/>
            <a:endParaRPr lang="en-US" altLang="en-US" dirty="0"/>
          </a:p>
          <a:p>
            <a:r>
              <a:rPr lang="en-US" dirty="0"/>
              <a:t>	Recovery does not apply to Medicare Costs Savings programs like QMB, SLMB etc..</a:t>
            </a:r>
          </a:p>
        </p:txBody>
      </p:sp>
      <p:sp>
        <p:nvSpPr>
          <p:cNvPr id="4" name="Header Placeholder 3"/>
          <p:cNvSpPr>
            <a:spLocks noGrp="1"/>
          </p:cNvSpPr>
          <p:nvPr>
            <p:ph type="hdr" sz="quarter"/>
          </p:nvPr>
        </p:nvSpPr>
        <p:spPr/>
        <p:txBody>
          <a:bodyPr/>
          <a:lstStyle/>
          <a:p>
            <a:r>
              <a:rPr lang="en-US"/>
              <a:t>10 Asset Protection Mistakes</a:t>
            </a:r>
          </a:p>
        </p:txBody>
      </p:sp>
      <p:sp>
        <p:nvSpPr>
          <p:cNvPr id="5" name="Date Placeholder 4"/>
          <p:cNvSpPr>
            <a:spLocks noGrp="1"/>
          </p:cNvSpPr>
          <p:nvPr>
            <p:ph type="dt" idx="1"/>
          </p:nvPr>
        </p:nvSpPr>
        <p:spPr/>
        <p:txBody>
          <a:bodyPr/>
          <a:lstStyle/>
          <a:p>
            <a:fld id="{470DD007-CD79-4629-9317-C0C5606F5784}" type="datetime4">
              <a:rPr lang="en-US" smtClean="0"/>
              <a:t>August 6, 2026</a:t>
            </a:fld>
            <a:endParaRPr lang="en-US"/>
          </a:p>
        </p:txBody>
      </p:sp>
      <p:sp>
        <p:nvSpPr>
          <p:cNvPr id="6" name="Footer Placeholder 5"/>
          <p:cNvSpPr>
            <a:spLocks noGrp="1"/>
          </p:cNvSpPr>
          <p:nvPr>
            <p:ph type="ftr" sz="quarter" idx="4"/>
          </p:nvPr>
        </p:nvSpPr>
        <p:spPr/>
        <p:txBody>
          <a:bodyPr/>
          <a:lstStyle/>
          <a:p>
            <a:r>
              <a:rPr lang="en-US"/>
              <a:t>Takacs McGinnis Elder Care Law PLLC     /     www.tn-elderlaw.com</a:t>
            </a:r>
          </a:p>
        </p:txBody>
      </p:sp>
      <p:sp>
        <p:nvSpPr>
          <p:cNvPr id="7" name="Slide Number Placeholder 6"/>
          <p:cNvSpPr>
            <a:spLocks noGrp="1"/>
          </p:cNvSpPr>
          <p:nvPr>
            <p:ph type="sldNum" sz="quarter" idx="5"/>
          </p:nvPr>
        </p:nvSpPr>
        <p:spPr/>
        <p:txBody>
          <a:bodyPr/>
          <a:lstStyle/>
          <a:p>
            <a:fld id="{53626709-8D00-49B3-A140-CC6353AEBDF3}" type="slidenum">
              <a:rPr lang="en-US" smtClean="0"/>
              <a:t>5</a:t>
            </a:fld>
            <a:endParaRPr lang="en-US"/>
          </a:p>
        </p:txBody>
      </p:sp>
    </p:spTree>
    <p:extLst>
      <p:ext uri="{BB962C8B-B14F-4D97-AF65-F5344CB8AC3E}">
        <p14:creationId xmlns:p14="http://schemas.microsoft.com/office/powerpoint/2010/main" val="37097922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Ryan</a:t>
            </a:r>
          </a:p>
          <a:p>
            <a:pPr algn="l"/>
            <a:r>
              <a:rPr lang="en-US" b="0" i="0" dirty="0">
                <a:solidFill>
                  <a:srgbClr val="3D3E40"/>
                </a:solidFill>
                <a:effectLst/>
                <a:latin typeface="Open Sans" panose="020B0606030504020204" pitchFamily="34" charset="0"/>
              </a:rPr>
              <a:t>TennCare is a managed care program. This means that TennCare contracts with health plans to provide the services enrollees need. This includes health and mental health services and some long-term services and supports (like care in a nursing home or some kinds of home care).</a:t>
            </a:r>
          </a:p>
          <a:p>
            <a:endParaRPr lang="en-US" dirty="0"/>
          </a:p>
          <a:p>
            <a:endParaRPr lang="en-US" dirty="0"/>
          </a:p>
          <a:p>
            <a:pPr defTabSz="914266">
              <a:defRPr/>
            </a:pPr>
            <a:r>
              <a:rPr lang="en-US" dirty="0">
                <a:latin typeface="Open Sans" panose="020B0606030504020204" pitchFamily="34" charset="0"/>
              </a:rPr>
              <a:t>Estate recovery only occurs after your death, and your family is not personally responsible for the debt. Probate assets only - </a:t>
            </a:r>
          </a:p>
          <a:p>
            <a:endParaRPr lang="en-US" dirty="0"/>
          </a:p>
        </p:txBody>
      </p:sp>
      <p:sp>
        <p:nvSpPr>
          <p:cNvPr id="4" name="Header Placeholder 3"/>
          <p:cNvSpPr>
            <a:spLocks noGrp="1"/>
          </p:cNvSpPr>
          <p:nvPr>
            <p:ph type="hdr" sz="quarter"/>
          </p:nvPr>
        </p:nvSpPr>
        <p:spPr/>
        <p:txBody>
          <a:bodyPr/>
          <a:lstStyle/>
          <a:p>
            <a:r>
              <a:rPr lang="en-US"/>
              <a:t>10 Asset Protection Mistakes</a:t>
            </a:r>
          </a:p>
        </p:txBody>
      </p:sp>
      <p:sp>
        <p:nvSpPr>
          <p:cNvPr id="5" name="Date Placeholder 4"/>
          <p:cNvSpPr>
            <a:spLocks noGrp="1"/>
          </p:cNvSpPr>
          <p:nvPr>
            <p:ph type="dt" idx="1"/>
          </p:nvPr>
        </p:nvSpPr>
        <p:spPr/>
        <p:txBody>
          <a:bodyPr/>
          <a:lstStyle/>
          <a:p>
            <a:fld id="{470DD007-CD79-4629-9317-C0C5606F5784}" type="datetime4">
              <a:rPr lang="en-US" smtClean="0"/>
              <a:t>August 6, 2026</a:t>
            </a:fld>
            <a:endParaRPr lang="en-US"/>
          </a:p>
        </p:txBody>
      </p:sp>
      <p:sp>
        <p:nvSpPr>
          <p:cNvPr id="6" name="Footer Placeholder 5"/>
          <p:cNvSpPr>
            <a:spLocks noGrp="1"/>
          </p:cNvSpPr>
          <p:nvPr>
            <p:ph type="ftr" sz="quarter" idx="4"/>
          </p:nvPr>
        </p:nvSpPr>
        <p:spPr/>
        <p:txBody>
          <a:bodyPr/>
          <a:lstStyle/>
          <a:p>
            <a:r>
              <a:rPr lang="en-US"/>
              <a:t>Takacs McGinnis Elder Care Law PLLC     /     www.tn-elderlaw.com</a:t>
            </a:r>
          </a:p>
        </p:txBody>
      </p:sp>
      <p:sp>
        <p:nvSpPr>
          <p:cNvPr id="7" name="Slide Number Placeholder 6"/>
          <p:cNvSpPr>
            <a:spLocks noGrp="1"/>
          </p:cNvSpPr>
          <p:nvPr>
            <p:ph type="sldNum" sz="quarter" idx="5"/>
          </p:nvPr>
        </p:nvSpPr>
        <p:spPr/>
        <p:txBody>
          <a:bodyPr/>
          <a:lstStyle/>
          <a:p>
            <a:fld id="{53626709-8D00-49B3-A140-CC6353AEBDF3}" type="slidenum">
              <a:rPr lang="en-US" smtClean="0"/>
              <a:t>6</a:t>
            </a:fld>
            <a:endParaRPr lang="en-US"/>
          </a:p>
        </p:txBody>
      </p:sp>
    </p:spTree>
    <p:extLst>
      <p:ext uri="{BB962C8B-B14F-4D97-AF65-F5344CB8AC3E}">
        <p14:creationId xmlns:p14="http://schemas.microsoft.com/office/powerpoint/2010/main" val="27996292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Ryan </a:t>
            </a:r>
          </a:p>
          <a:p>
            <a:r>
              <a:rPr lang="en-US" dirty="0"/>
              <a:t>No recovery until death of enrollee. </a:t>
            </a:r>
          </a:p>
        </p:txBody>
      </p:sp>
      <p:sp>
        <p:nvSpPr>
          <p:cNvPr id="4" name="Header Placeholder 3"/>
          <p:cNvSpPr>
            <a:spLocks noGrp="1"/>
          </p:cNvSpPr>
          <p:nvPr>
            <p:ph type="hdr" sz="quarter"/>
          </p:nvPr>
        </p:nvSpPr>
        <p:spPr/>
        <p:txBody>
          <a:bodyPr/>
          <a:lstStyle/>
          <a:p>
            <a:r>
              <a:rPr lang="en-US"/>
              <a:t>10 Asset Protection Mistakes</a:t>
            </a:r>
          </a:p>
        </p:txBody>
      </p:sp>
      <p:sp>
        <p:nvSpPr>
          <p:cNvPr id="5" name="Date Placeholder 4"/>
          <p:cNvSpPr>
            <a:spLocks noGrp="1"/>
          </p:cNvSpPr>
          <p:nvPr>
            <p:ph type="dt" idx="1"/>
          </p:nvPr>
        </p:nvSpPr>
        <p:spPr/>
        <p:txBody>
          <a:bodyPr/>
          <a:lstStyle/>
          <a:p>
            <a:fld id="{470DD007-CD79-4629-9317-C0C5606F5784}" type="datetime4">
              <a:rPr lang="en-US" smtClean="0"/>
              <a:t>August 6, 2026</a:t>
            </a:fld>
            <a:endParaRPr lang="en-US"/>
          </a:p>
        </p:txBody>
      </p:sp>
      <p:sp>
        <p:nvSpPr>
          <p:cNvPr id="6" name="Footer Placeholder 5"/>
          <p:cNvSpPr>
            <a:spLocks noGrp="1"/>
          </p:cNvSpPr>
          <p:nvPr>
            <p:ph type="ftr" sz="quarter" idx="4"/>
          </p:nvPr>
        </p:nvSpPr>
        <p:spPr/>
        <p:txBody>
          <a:bodyPr/>
          <a:lstStyle/>
          <a:p>
            <a:r>
              <a:rPr lang="en-US"/>
              <a:t>Takacs McGinnis Elder Care Law PLLC     /     www.tn-elderlaw.com</a:t>
            </a:r>
          </a:p>
        </p:txBody>
      </p:sp>
      <p:sp>
        <p:nvSpPr>
          <p:cNvPr id="7" name="Slide Number Placeholder 6"/>
          <p:cNvSpPr>
            <a:spLocks noGrp="1"/>
          </p:cNvSpPr>
          <p:nvPr>
            <p:ph type="sldNum" sz="quarter" idx="5"/>
          </p:nvPr>
        </p:nvSpPr>
        <p:spPr/>
        <p:txBody>
          <a:bodyPr/>
          <a:lstStyle/>
          <a:p>
            <a:fld id="{53626709-8D00-49B3-A140-CC6353AEBDF3}" type="slidenum">
              <a:rPr lang="en-US" smtClean="0"/>
              <a:t>7</a:t>
            </a:fld>
            <a:endParaRPr lang="en-US"/>
          </a:p>
        </p:txBody>
      </p:sp>
    </p:spTree>
    <p:extLst>
      <p:ext uri="{BB962C8B-B14F-4D97-AF65-F5344CB8AC3E}">
        <p14:creationId xmlns:p14="http://schemas.microsoft.com/office/powerpoint/2010/main" val="1250529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D3E40"/>
                </a:solidFill>
                <a:effectLst/>
                <a:latin typeface="Open Sans" panose="020B0606030504020204" pitchFamily="34" charset="0"/>
              </a:rPr>
              <a:t>Ryan </a:t>
            </a:r>
          </a:p>
          <a:p>
            <a:pPr algn="l"/>
            <a:r>
              <a:rPr lang="en-US" b="0" i="0" dirty="0">
                <a:solidFill>
                  <a:srgbClr val="3D3E40"/>
                </a:solidFill>
                <a:effectLst/>
                <a:latin typeface="Open Sans" panose="020B0606030504020204" pitchFamily="34" charset="0"/>
              </a:rPr>
              <a:t>In some situations, estate recovery is delayed or “deferred,” which means that it is not pursued until a later date. TennCare defers estate recovery for an individual’s estate when:</a:t>
            </a:r>
          </a:p>
          <a:p>
            <a:pPr algn="l">
              <a:buFont typeface="Arial" panose="020B0604020202020204" pitchFamily="34" charset="0"/>
              <a:buChar char="•"/>
            </a:pPr>
            <a:r>
              <a:rPr lang="en-US" b="0" i="0" dirty="0">
                <a:solidFill>
                  <a:srgbClr val="3D3E40"/>
                </a:solidFill>
                <a:effectLst/>
                <a:latin typeface="Open Sans" panose="020B0606030504020204" pitchFamily="34" charset="0"/>
              </a:rPr>
              <a:t>The individual is survived by a spouse; or</a:t>
            </a:r>
          </a:p>
          <a:p>
            <a:pPr algn="l">
              <a:buFont typeface="Arial" panose="020B0604020202020204" pitchFamily="34" charset="0"/>
              <a:buChar char="•"/>
            </a:pPr>
            <a:r>
              <a:rPr lang="en-US" b="0" i="0" dirty="0">
                <a:solidFill>
                  <a:srgbClr val="3D3E40"/>
                </a:solidFill>
                <a:effectLst/>
                <a:latin typeface="Open Sans" panose="020B0606030504020204" pitchFamily="34" charset="0"/>
              </a:rPr>
              <a:t>The individual is survived by a child under the age of 21; or</a:t>
            </a:r>
          </a:p>
          <a:p>
            <a:pPr algn="l">
              <a:buFont typeface="Arial" panose="020B0604020202020204" pitchFamily="34" charset="0"/>
              <a:buChar char="•"/>
            </a:pPr>
            <a:r>
              <a:rPr lang="en-US" b="0" i="0" dirty="0">
                <a:solidFill>
                  <a:srgbClr val="3D3E40"/>
                </a:solidFill>
                <a:effectLst/>
                <a:latin typeface="Open Sans" panose="020B0606030504020204" pitchFamily="34" charset="0"/>
              </a:rPr>
              <a:t>The individual is survived by a son or daughter who is blind or disabled.</a:t>
            </a:r>
          </a:p>
          <a:p>
            <a:pPr algn="l"/>
            <a:r>
              <a:rPr lang="en-US" b="0" i="0" dirty="0">
                <a:solidFill>
                  <a:srgbClr val="3D3E40"/>
                </a:solidFill>
                <a:effectLst/>
                <a:latin typeface="Open Sans" panose="020B0606030504020204" pitchFamily="34" charset="0"/>
              </a:rPr>
              <a:t>TennCare will not seek recovery from the estate until the spouse dies, until the child under 21 turns age 21, or until the son or daughter who is blind or disabled dies. For this deferral to take place, a Request for Release must be submitted to TennCare, and TennCare must file a Release in Probate Court.</a:t>
            </a:r>
          </a:p>
          <a:p>
            <a:endParaRPr lang="en-US" dirty="0"/>
          </a:p>
          <a:p>
            <a:endParaRPr lang="en-US" dirty="0"/>
          </a:p>
          <a:p>
            <a:r>
              <a:rPr lang="en-US" dirty="0"/>
              <a:t>Another exception – cost effective – claims less than 10K </a:t>
            </a:r>
          </a:p>
        </p:txBody>
      </p:sp>
      <p:sp>
        <p:nvSpPr>
          <p:cNvPr id="4" name="Header Placeholder 3"/>
          <p:cNvSpPr>
            <a:spLocks noGrp="1"/>
          </p:cNvSpPr>
          <p:nvPr>
            <p:ph type="hdr" sz="quarter"/>
          </p:nvPr>
        </p:nvSpPr>
        <p:spPr/>
        <p:txBody>
          <a:bodyPr/>
          <a:lstStyle/>
          <a:p>
            <a:r>
              <a:rPr lang="en-US"/>
              <a:t>10 Asset Protection Mistakes</a:t>
            </a:r>
          </a:p>
        </p:txBody>
      </p:sp>
      <p:sp>
        <p:nvSpPr>
          <p:cNvPr id="5" name="Date Placeholder 4"/>
          <p:cNvSpPr>
            <a:spLocks noGrp="1"/>
          </p:cNvSpPr>
          <p:nvPr>
            <p:ph type="dt" idx="1"/>
          </p:nvPr>
        </p:nvSpPr>
        <p:spPr/>
        <p:txBody>
          <a:bodyPr/>
          <a:lstStyle/>
          <a:p>
            <a:fld id="{470DD007-CD79-4629-9317-C0C5606F5784}" type="datetime4">
              <a:rPr lang="en-US" smtClean="0"/>
              <a:t>August 6, 2026</a:t>
            </a:fld>
            <a:endParaRPr lang="en-US"/>
          </a:p>
        </p:txBody>
      </p:sp>
      <p:sp>
        <p:nvSpPr>
          <p:cNvPr id="6" name="Footer Placeholder 5"/>
          <p:cNvSpPr>
            <a:spLocks noGrp="1"/>
          </p:cNvSpPr>
          <p:nvPr>
            <p:ph type="ftr" sz="quarter" idx="4"/>
          </p:nvPr>
        </p:nvSpPr>
        <p:spPr/>
        <p:txBody>
          <a:bodyPr/>
          <a:lstStyle/>
          <a:p>
            <a:r>
              <a:rPr lang="en-US"/>
              <a:t>Takacs McGinnis Elder Care Law PLLC     /     www.tn-elderlaw.com</a:t>
            </a:r>
          </a:p>
        </p:txBody>
      </p:sp>
      <p:sp>
        <p:nvSpPr>
          <p:cNvPr id="7" name="Slide Number Placeholder 6"/>
          <p:cNvSpPr>
            <a:spLocks noGrp="1"/>
          </p:cNvSpPr>
          <p:nvPr>
            <p:ph type="sldNum" sz="quarter" idx="5"/>
          </p:nvPr>
        </p:nvSpPr>
        <p:spPr/>
        <p:txBody>
          <a:bodyPr/>
          <a:lstStyle/>
          <a:p>
            <a:fld id="{53626709-8D00-49B3-A140-CC6353AEBDF3}" type="slidenum">
              <a:rPr lang="en-US" smtClean="0"/>
              <a:t>8</a:t>
            </a:fld>
            <a:endParaRPr lang="en-US"/>
          </a:p>
        </p:txBody>
      </p:sp>
    </p:spTree>
    <p:extLst>
      <p:ext uri="{BB962C8B-B14F-4D97-AF65-F5344CB8AC3E}">
        <p14:creationId xmlns:p14="http://schemas.microsoft.com/office/powerpoint/2010/main" val="1659437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D3E40"/>
                </a:solidFill>
                <a:effectLst/>
                <a:latin typeface="Open Sans" panose="020B0606030504020204" pitchFamily="34" charset="0"/>
              </a:rPr>
              <a:t>TennCare will not recover from an estate when the estate shows that it meets the criteria for an “undue hardship” exception. The “undue hardship” is defined by Tennessee as existing in the following three circumstances:</a:t>
            </a:r>
          </a:p>
          <a:p>
            <a:pPr algn="l">
              <a:buFont typeface="+mj-lt"/>
              <a:buAutoNum type="arabicPeriod"/>
            </a:pPr>
            <a:r>
              <a:rPr lang="en-US" b="0" i="0" dirty="0">
                <a:solidFill>
                  <a:srgbClr val="3D3E40"/>
                </a:solidFill>
                <a:effectLst/>
                <a:latin typeface="Open Sans" panose="020B0606030504020204" pitchFamily="34" charset="0"/>
              </a:rPr>
              <a:t>The property of the estate is the sole income-producing asset of the survivors, such as a family farm or other family business.</a:t>
            </a:r>
          </a:p>
          <a:p>
            <a:pPr algn="l">
              <a:buFont typeface="+mj-lt"/>
              <a:buAutoNum type="arabicPeriod"/>
            </a:pPr>
            <a:r>
              <a:rPr lang="en-US" b="0" i="0" dirty="0">
                <a:solidFill>
                  <a:srgbClr val="3D3E40"/>
                </a:solidFill>
                <a:effectLst/>
                <a:latin typeface="Open Sans" panose="020B0606030504020204" pitchFamily="34" charset="0"/>
              </a:rPr>
              <a:t>A sibling of the deceased individual meets the following criteria:</a:t>
            </a:r>
          </a:p>
          <a:p>
            <a:pPr marL="756955" lvl="1" indent="-291136">
              <a:buFont typeface="+mj-lt"/>
              <a:buAutoNum type="arabicPeriod"/>
            </a:pPr>
            <a:r>
              <a:rPr lang="en-US" b="0" i="0" dirty="0">
                <a:solidFill>
                  <a:srgbClr val="3D3E40"/>
                </a:solidFill>
                <a:effectLst/>
                <a:latin typeface="Open Sans" panose="020B0606030504020204" pitchFamily="34" charset="0"/>
              </a:rPr>
              <a:t>He or she was lawfully residing in the individual’s home at least 1 year immediately before the individual’s admission to the medical institution;</a:t>
            </a:r>
          </a:p>
          <a:p>
            <a:pPr marL="756955" lvl="1" indent="-291136">
              <a:buFont typeface="+mj-lt"/>
              <a:buAutoNum type="arabicPeriod"/>
            </a:pPr>
            <a:r>
              <a:rPr lang="en-US" b="0" i="0" dirty="0">
                <a:solidFill>
                  <a:srgbClr val="3D3E40"/>
                </a:solidFill>
                <a:effectLst/>
                <a:latin typeface="Open Sans" panose="020B0606030504020204" pitchFamily="34" charset="0"/>
              </a:rPr>
              <a:t>He or she provided care to such individual for that 1 year, which permitted the individual to reside in the home rather than in an institution; and</a:t>
            </a:r>
          </a:p>
          <a:p>
            <a:pPr marL="756955" lvl="1" indent="-291136">
              <a:buFont typeface="+mj-lt"/>
              <a:buAutoNum type="arabicPeriod"/>
            </a:pPr>
            <a:r>
              <a:rPr lang="en-US" b="0" i="0" dirty="0">
                <a:solidFill>
                  <a:srgbClr val="3D3E40"/>
                </a:solidFill>
                <a:effectLst/>
                <a:latin typeface="Open Sans" panose="020B0606030504020204" pitchFamily="34" charset="0"/>
              </a:rPr>
              <a:t>He or she has lawfully resided in such home on a continuous basis since the date of the individual’s admission to the medical institution.</a:t>
            </a:r>
          </a:p>
          <a:p>
            <a:pPr algn="l">
              <a:buFont typeface="+mj-lt"/>
              <a:buAutoNum type="arabicPeriod"/>
            </a:pPr>
            <a:r>
              <a:rPr lang="en-US" b="0" i="0" dirty="0">
                <a:solidFill>
                  <a:srgbClr val="3D3E40"/>
                </a:solidFill>
                <a:effectLst/>
                <a:latin typeface="Open Sans" panose="020B0606030504020204" pitchFamily="34" charset="0"/>
              </a:rPr>
              <a:t>A son or daughter of the individual meets the following criteria:</a:t>
            </a:r>
          </a:p>
          <a:p>
            <a:pPr marL="756955" lvl="1" indent="-291136" defTabSz="881390">
              <a:buFont typeface="+mj-lt"/>
              <a:buAutoNum type="arabicPeriod"/>
              <a:defRPr/>
            </a:pPr>
            <a:r>
              <a:rPr lang="en-US" b="0" i="0" dirty="0">
                <a:solidFill>
                  <a:srgbClr val="3D3E40"/>
                </a:solidFill>
                <a:effectLst/>
                <a:latin typeface="Open Sans" panose="020B0606030504020204" pitchFamily="34" charset="0"/>
              </a:rPr>
              <a:t>He or she was lawfully residing in the individual’s home for at least 2 years immediately before the individual’s admission to the medical institution;</a:t>
            </a:r>
            <a:r>
              <a:rPr lang="en-US" dirty="0">
                <a:solidFill>
                  <a:srgbClr val="3D3E40"/>
                </a:solidFill>
                <a:latin typeface="Open Sans" panose="020B0606030504020204" pitchFamily="34" charset="0"/>
              </a:rPr>
              <a:t> </a:t>
            </a:r>
            <a:r>
              <a:rPr lang="en-US" b="0" i="0" dirty="0">
                <a:solidFill>
                  <a:srgbClr val="3D3E40"/>
                </a:solidFill>
                <a:effectLst/>
                <a:latin typeface="Open Sans" panose="020B0606030504020204" pitchFamily="34" charset="0"/>
              </a:rPr>
              <a:t>He or she provided care to such individual for those 2 years, which permitted the individual to reside at home rather than in an institution; and</a:t>
            </a:r>
          </a:p>
          <a:p>
            <a:pPr marL="756955" lvl="1" indent="-291136">
              <a:buFont typeface="+mj-lt"/>
              <a:buAutoNum type="arabicPeriod"/>
            </a:pPr>
            <a:r>
              <a:rPr lang="en-US" b="0" i="0" dirty="0">
                <a:solidFill>
                  <a:srgbClr val="3D3E40"/>
                </a:solidFill>
                <a:effectLst/>
                <a:latin typeface="Open Sans" panose="020B0606030504020204" pitchFamily="34" charset="0"/>
              </a:rPr>
              <a:t>He or she has lawfully resided in such home on a continuous basis since the date of the individual’s admission to the medical institution.</a:t>
            </a:r>
          </a:p>
          <a:p>
            <a:pPr algn="l"/>
            <a:r>
              <a:rPr lang="en-US" b="0" i="0" dirty="0">
                <a:solidFill>
                  <a:srgbClr val="3D3E40"/>
                </a:solidFill>
                <a:effectLst/>
                <a:latin typeface="Open Sans" panose="020B0606030504020204" pitchFamily="34" charset="0"/>
              </a:rPr>
              <a:t>Note: For purposes of #2 and #3 above, the undue hardship shall be considered to no longer exist when sibling, son, or daughter of the deceased individual, as applicable, no longer resides in such home.</a:t>
            </a:r>
          </a:p>
          <a:p>
            <a:pPr algn="l"/>
            <a:r>
              <a:rPr lang="en-US" b="0" i="0" dirty="0">
                <a:solidFill>
                  <a:srgbClr val="3D3E40"/>
                </a:solidFill>
                <a:effectLst/>
                <a:latin typeface="Open Sans" panose="020B0606030504020204" pitchFamily="34" charset="0"/>
              </a:rPr>
              <a:t>For any of these undue hardship exceptions to take place, a Request for Release must be submitted to TennCare. TennCare will then determine whether the estate is eligible for the undue hardship exception and, if so, TennCare will file a Release/or deferral in Probate Court.</a:t>
            </a:r>
          </a:p>
          <a:p>
            <a:pPr algn="l"/>
            <a:endParaRPr lang="en-US" b="0" i="0" dirty="0">
              <a:solidFill>
                <a:srgbClr val="3D3E40"/>
              </a:solidFill>
              <a:effectLst/>
              <a:latin typeface="Open Sans" panose="020B0606030504020204" pitchFamily="34" charset="0"/>
            </a:endParaRPr>
          </a:p>
          <a:p>
            <a:endParaRPr lang="en-US" dirty="0"/>
          </a:p>
        </p:txBody>
      </p:sp>
      <p:sp>
        <p:nvSpPr>
          <p:cNvPr id="4" name="Header Placeholder 3"/>
          <p:cNvSpPr>
            <a:spLocks noGrp="1"/>
          </p:cNvSpPr>
          <p:nvPr>
            <p:ph type="hdr" sz="quarter"/>
          </p:nvPr>
        </p:nvSpPr>
        <p:spPr/>
        <p:txBody>
          <a:bodyPr/>
          <a:lstStyle/>
          <a:p>
            <a:r>
              <a:rPr lang="en-US"/>
              <a:t>10 Asset Protection Mistakes</a:t>
            </a:r>
          </a:p>
        </p:txBody>
      </p:sp>
      <p:sp>
        <p:nvSpPr>
          <p:cNvPr id="5" name="Date Placeholder 4"/>
          <p:cNvSpPr>
            <a:spLocks noGrp="1"/>
          </p:cNvSpPr>
          <p:nvPr>
            <p:ph type="dt" idx="1"/>
          </p:nvPr>
        </p:nvSpPr>
        <p:spPr/>
        <p:txBody>
          <a:bodyPr/>
          <a:lstStyle/>
          <a:p>
            <a:fld id="{470DD007-CD79-4629-9317-C0C5606F5784}" type="datetime4">
              <a:rPr lang="en-US" smtClean="0"/>
              <a:t>August 6, 2026</a:t>
            </a:fld>
            <a:endParaRPr lang="en-US"/>
          </a:p>
        </p:txBody>
      </p:sp>
      <p:sp>
        <p:nvSpPr>
          <p:cNvPr id="6" name="Footer Placeholder 5"/>
          <p:cNvSpPr>
            <a:spLocks noGrp="1"/>
          </p:cNvSpPr>
          <p:nvPr>
            <p:ph type="ftr" sz="quarter" idx="4"/>
          </p:nvPr>
        </p:nvSpPr>
        <p:spPr/>
        <p:txBody>
          <a:bodyPr/>
          <a:lstStyle/>
          <a:p>
            <a:r>
              <a:rPr lang="en-US"/>
              <a:t>Takacs McGinnis Elder Care Law PLLC     /     www.tn-elderlaw.com</a:t>
            </a:r>
          </a:p>
        </p:txBody>
      </p:sp>
      <p:sp>
        <p:nvSpPr>
          <p:cNvPr id="7" name="Slide Number Placeholder 6"/>
          <p:cNvSpPr>
            <a:spLocks noGrp="1"/>
          </p:cNvSpPr>
          <p:nvPr>
            <p:ph type="sldNum" sz="quarter" idx="5"/>
          </p:nvPr>
        </p:nvSpPr>
        <p:spPr/>
        <p:txBody>
          <a:bodyPr/>
          <a:lstStyle/>
          <a:p>
            <a:fld id="{53626709-8D00-49B3-A140-CC6353AEBDF3}" type="slidenum">
              <a:rPr lang="en-US" smtClean="0"/>
              <a:t>9</a:t>
            </a:fld>
            <a:endParaRPr lang="en-US"/>
          </a:p>
        </p:txBody>
      </p:sp>
    </p:spTree>
    <p:extLst>
      <p:ext uri="{BB962C8B-B14F-4D97-AF65-F5344CB8AC3E}">
        <p14:creationId xmlns:p14="http://schemas.microsoft.com/office/powerpoint/2010/main" val="435258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B14DB-20C4-A8C3-42B9-A329BA60103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F0E52F3-3B96-CA9F-B32C-8A55502B2E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50918A4-5613-5F29-E082-F0E7FA028B91}"/>
              </a:ext>
            </a:extLst>
          </p:cNvPr>
          <p:cNvSpPr>
            <a:spLocks noGrp="1"/>
          </p:cNvSpPr>
          <p:nvPr>
            <p:ph type="dt" sz="half" idx="10"/>
          </p:nvPr>
        </p:nvSpPr>
        <p:spPr/>
        <p:txBody>
          <a:bodyPr/>
          <a:lstStyle/>
          <a:p>
            <a:fld id="{CB6CB2ED-905B-4260-937E-96AEDDEFAF03}" type="datetime1">
              <a:rPr lang="en-US" smtClean="0">
                <a:solidFill>
                  <a:srgbClr val="1F497D"/>
                </a:solidFill>
              </a:rPr>
              <a:t>8/6/2026</a:t>
            </a:fld>
            <a:endParaRPr lang="en-US">
              <a:solidFill>
                <a:srgbClr val="1F497D"/>
              </a:solidFill>
            </a:endParaRPr>
          </a:p>
        </p:txBody>
      </p:sp>
      <p:sp>
        <p:nvSpPr>
          <p:cNvPr id="5" name="Footer Placeholder 4">
            <a:extLst>
              <a:ext uri="{FF2B5EF4-FFF2-40B4-BE49-F238E27FC236}">
                <a16:creationId xmlns:a16="http://schemas.microsoft.com/office/drawing/2014/main" id="{9D284795-C4AD-281D-1270-0B60E1552229}"/>
              </a:ext>
            </a:extLst>
          </p:cNvPr>
          <p:cNvSpPr>
            <a:spLocks noGrp="1"/>
          </p:cNvSpPr>
          <p:nvPr>
            <p:ph type="ftr" sz="quarter" idx="11"/>
          </p:nvPr>
        </p:nvSpPr>
        <p:spPr/>
        <p:txBody>
          <a:bodyPr/>
          <a:lstStyle/>
          <a:p>
            <a:r>
              <a:rPr lang="en-US">
                <a:solidFill>
                  <a:srgbClr val="1F497D"/>
                </a:solidFill>
              </a:rPr>
              <a:t>Takacs McGinnis Elder Care Law PLLC     /     www.tn-elderlaw.com</a:t>
            </a:r>
          </a:p>
        </p:txBody>
      </p:sp>
      <p:sp>
        <p:nvSpPr>
          <p:cNvPr id="6" name="Slide Number Placeholder 5">
            <a:extLst>
              <a:ext uri="{FF2B5EF4-FFF2-40B4-BE49-F238E27FC236}">
                <a16:creationId xmlns:a16="http://schemas.microsoft.com/office/drawing/2014/main" id="{7A4A2F9A-792E-C3FF-BA84-38D8C449C78C}"/>
              </a:ext>
            </a:extLst>
          </p:cNvPr>
          <p:cNvSpPr>
            <a:spLocks noGrp="1"/>
          </p:cNvSpPr>
          <p:nvPr>
            <p:ph type="sldNum" sz="quarter" idx="12"/>
          </p:nvPr>
        </p:nvSpPr>
        <p:spPr/>
        <p:txBody>
          <a:bodyPr/>
          <a:lstStyle/>
          <a:p>
            <a:fld id="{AB159A98-2ACC-4937-9BBA-32471FB8F70E}" type="slidenum">
              <a:rPr lang="en-US" smtClean="0">
                <a:solidFill>
                  <a:srgbClr val="1F497D"/>
                </a:solidFill>
              </a:rPr>
              <a:pPr/>
              <a:t>‹#›</a:t>
            </a:fld>
            <a:endParaRPr lang="en-US">
              <a:solidFill>
                <a:srgbClr val="1F497D"/>
              </a:solidFill>
            </a:endParaRPr>
          </a:p>
        </p:txBody>
      </p:sp>
    </p:spTree>
    <p:extLst>
      <p:ext uri="{BB962C8B-B14F-4D97-AF65-F5344CB8AC3E}">
        <p14:creationId xmlns:p14="http://schemas.microsoft.com/office/powerpoint/2010/main" val="91420615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E598E-6262-DDF9-2791-6C8C76F1EC0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F2D4076-9265-6EF8-2DE2-6DA20D41421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FFF6FB-1FC0-B609-036D-9E2907A5809B}"/>
              </a:ext>
            </a:extLst>
          </p:cNvPr>
          <p:cNvSpPr>
            <a:spLocks noGrp="1"/>
          </p:cNvSpPr>
          <p:nvPr>
            <p:ph type="dt" sz="half" idx="10"/>
          </p:nvPr>
        </p:nvSpPr>
        <p:spPr/>
        <p:txBody>
          <a:bodyPr/>
          <a:lstStyle/>
          <a:p>
            <a:fld id="{E1F46403-D0F9-46F7-AAE9-32B43049C71A}" type="datetime1">
              <a:rPr lang="en-US" smtClean="0">
                <a:solidFill>
                  <a:srgbClr val="1F497D"/>
                </a:solidFill>
              </a:rPr>
              <a:t>8/6/2026</a:t>
            </a:fld>
            <a:endParaRPr lang="en-US">
              <a:solidFill>
                <a:srgbClr val="1F497D"/>
              </a:solidFill>
            </a:endParaRPr>
          </a:p>
        </p:txBody>
      </p:sp>
      <p:sp>
        <p:nvSpPr>
          <p:cNvPr id="5" name="Footer Placeholder 4">
            <a:extLst>
              <a:ext uri="{FF2B5EF4-FFF2-40B4-BE49-F238E27FC236}">
                <a16:creationId xmlns:a16="http://schemas.microsoft.com/office/drawing/2014/main" id="{83E970C5-AA9F-2706-A68A-245569FB90A2}"/>
              </a:ext>
            </a:extLst>
          </p:cNvPr>
          <p:cNvSpPr>
            <a:spLocks noGrp="1"/>
          </p:cNvSpPr>
          <p:nvPr>
            <p:ph type="ftr" sz="quarter" idx="11"/>
          </p:nvPr>
        </p:nvSpPr>
        <p:spPr/>
        <p:txBody>
          <a:bodyPr/>
          <a:lstStyle/>
          <a:p>
            <a:r>
              <a:rPr lang="en-US">
                <a:solidFill>
                  <a:srgbClr val="1F497D"/>
                </a:solidFill>
              </a:rPr>
              <a:t>Takacs McGinnis Elder Care Law PLLC     /     www.tn-elderlaw.com</a:t>
            </a:r>
          </a:p>
        </p:txBody>
      </p:sp>
      <p:sp>
        <p:nvSpPr>
          <p:cNvPr id="6" name="Slide Number Placeholder 5">
            <a:extLst>
              <a:ext uri="{FF2B5EF4-FFF2-40B4-BE49-F238E27FC236}">
                <a16:creationId xmlns:a16="http://schemas.microsoft.com/office/drawing/2014/main" id="{B6296E23-08B8-29E1-6E11-46486F214D39}"/>
              </a:ext>
            </a:extLst>
          </p:cNvPr>
          <p:cNvSpPr>
            <a:spLocks noGrp="1"/>
          </p:cNvSpPr>
          <p:nvPr>
            <p:ph type="sldNum" sz="quarter" idx="12"/>
          </p:nvPr>
        </p:nvSpPr>
        <p:spPr/>
        <p:txBody>
          <a:bodyPr/>
          <a:lstStyle/>
          <a:p>
            <a:fld id="{AB159A98-2ACC-4937-9BBA-32471FB8F70E}" type="slidenum">
              <a:rPr lang="en-US" smtClean="0">
                <a:solidFill>
                  <a:srgbClr val="1F497D"/>
                </a:solidFill>
              </a:rPr>
              <a:pPr/>
              <a:t>‹#›</a:t>
            </a:fld>
            <a:endParaRPr lang="en-US">
              <a:solidFill>
                <a:srgbClr val="1F497D"/>
              </a:solidFill>
            </a:endParaRPr>
          </a:p>
        </p:txBody>
      </p:sp>
    </p:spTree>
    <p:extLst>
      <p:ext uri="{BB962C8B-B14F-4D97-AF65-F5344CB8AC3E}">
        <p14:creationId xmlns:p14="http://schemas.microsoft.com/office/powerpoint/2010/main" val="442103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27B27B-45C1-722B-3967-5369E2E13F4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BA8C7F2-A3F0-CDEE-4357-929AA1E7186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AA8797-D1F2-55C0-34E6-528A5FF668F6}"/>
              </a:ext>
            </a:extLst>
          </p:cNvPr>
          <p:cNvSpPr>
            <a:spLocks noGrp="1"/>
          </p:cNvSpPr>
          <p:nvPr>
            <p:ph type="dt" sz="half" idx="10"/>
          </p:nvPr>
        </p:nvSpPr>
        <p:spPr/>
        <p:txBody>
          <a:bodyPr/>
          <a:lstStyle/>
          <a:p>
            <a:fld id="{13C06A56-877E-4302-A257-497D5CEE712A}" type="datetime1">
              <a:rPr lang="en-US" smtClean="0">
                <a:solidFill>
                  <a:srgbClr val="1F497D"/>
                </a:solidFill>
              </a:rPr>
              <a:t>8/6/2026</a:t>
            </a:fld>
            <a:endParaRPr lang="en-US">
              <a:solidFill>
                <a:srgbClr val="1F497D"/>
              </a:solidFill>
            </a:endParaRPr>
          </a:p>
        </p:txBody>
      </p:sp>
      <p:sp>
        <p:nvSpPr>
          <p:cNvPr id="5" name="Footer Placeholder 4">
            <a:extLst>
              <a:ext uri="{FF2B5EF4-FFF2-40B4-BE49-F238E27FC236}">
                <a16:creationId xmlns:a16="http://schemas.microsoft.com/office/drawing/2014/main" id="{136973D6-8DD5-B563-9C3E-F145C339475F}"/>
              </a:ext>
            </a:extLst>
          </p:cNvPr>
          <p:cNvSpPr>
            <a:spLocks noGrp="1"/>
          </p:cNvSpPr>
          <p:nvPr>
            <p:ph type="ftr" sz="quarter" idx="11"/>
          </p:nvPr>
        </p:nvSpPr>
        <p:spPr/>
        <p:txBody>
          <a:bodyPr/>
          <a:lstStyle/>
          <a:p>
            <a:r>
              <a:rPr lang="en-US">
                <a:solidFill>
                  <a:srgbClr val="1F497D"/>
                </a:solidFill>
              </a:rPr>
              <a:t>Takacs McGinnis Elder Care Law PLLC     /     www.tn-elderlaw.com</a:t>
            </a:r>
          </a:p>
        </p:txBody>
      </p:sp>
      <p:sp>
        <p:nvSpPr>
          <p:cNvPr id="6" name="Slide Number Placeholder 5">
            <a:extLst>
              <a:ext uri="{FF2B5EF4-FFF2-40B4-BE49-F238E27FC236}">
                <a16:creationId xmlns:a16="http://schemas.microsoft.com/office/drawing/2014/main" id="{BEFA7C5F-33EB-D39A-A144-B83310BB1C7C}"/>
              </a:ext>
            </a:extLst>
          </p:cNvPr>
          <p:cNvSpPr>
            <a:spLocks noGrp="1"/>
          </p:cNvSpPr>
          <p:nvPr>
            <p:ph type="sldNum" sz="quarter" idx="12"/>
          </p:nvPr>
        </p:nvSpPr>
        <p:spPr/>
        <p:txBody>
          <a:bodyPr/>
          <a:lstStyle/>
          <a:p>
            <a:fld id="{AB159A98-2ACC-4937-9BBA-32471FB8F70E}" type="slidenum">
              <a:rPr lang="en-US" smtClean="0">
                <a:solidFill>
                  <a:srgbClr val="1F497D"/>
                </a:solidFill>
              </a:rPr>
              <a:pPr/>
              <a:t>‹#›</a:t>
            </a:fld>
            <a:endParaRPr lang="en-US">
              <a:solidFill>
                <a:srgbClr val="1F497D"/>
              </a:solidFill>
            </a:endParaRPr>
          </a:p>
        </p:txBody>
      </p:sp>
    </p:spTree>
    <p:extLst>
      <p:ext uri="{BB962C8B-B14F-4D97-AF65-F5344CB8AC3E}">
        <p14:creationId xmlns:p14="http://schemas.microsoft.com/office/powerpoint/2010/main" val="3728393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Images and Contents Layout">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3311691" y="404664"/>
            <a:ext cx="2592288" cy="6048672"/>
          </a:xfrm>
          <a:prstGeom prst="rect">
            <a:avLst/>
          </a:prstGeom>
          <a:solidFill>
            <a:schemeClr val="bg1">
              <a:lumMod val="9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ltLang="ko-KR" dirty="0"/>
              <a:t>Your Picture Here</a:t>
            </a:r>
            <a:endParaRPr lang="ko-KR" altLang="en-US" dirty="0"/>
          </a:p>
        </p:txBody>
      </p:sp>
      <p:sp>
        <p:nvSpPr>
          <p:cNvPr id="6" name="Picture Placeholder 2"/>
          <p:cNvSpPr>
            <a:spLocks noGrp="1"/>
          </p:cNvSpPr>
          <p:nvPr>
            <p:ph type="pic" idx="12" hasCustomPrompt="1"/>
          </p:nvPr>
        </p:nvSpPr>
        <p:spPr>
          <a:xfrm>
            <a:off x="6235700" y="404664"/>
            <a:ext cx="2592288" cy="6048672"/>
          </a:xfrm>
          <a:prstGeom prst="rect">
            <a:avLst/>
          </a:prstGeom>
          <a:solidFill>
            <a:schemeClr val="bg1">
              <a:lumMod val="9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ltLang="ko-KR" dirty="0"/>
              <a:t>Your Picture Here</a:t>
            </a:r>
            <a:endParaRPr lang="ko-KR" altLang="en-US" dirty="0"/>
          </a:p>
        </p:txBody>
      </p:sp>
    </p:spTree>
    <p:extLst>
      <p:ext uri="{BB962C8B-B14F-4D97-AF65-F5344CB8AC3E}">
        <p14:creationId xmlns:p14="http://schemas.microsoft.com/office/powerpoint/2010/main" val="1449048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A5B38-E2CA-B36B-3116-86EAE3B105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A9EC96-F377-CCCC-FE3C-2A8A636CBA0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EF8A24-7CAF-C420-636D-4F70565852C6}"/>
              </a:ext>
            </a:extLst>
          </p:cNvPr>
          <p:cNvSpPr>
            <a:spLocks noGrp="1"/>
          </p:cNvSpPr>
          <p:nvPr>
            <p:ph type="dt" sz="half" idx="10"/>
          </p:nvPr>
        </p:nvSpPr>
        <p:spPr/>
        <p:txBody>
          <a:bodyPr/>
          <a:lstStyle/>
          <a:p>
            <a:fld id="{E1DADCA2-DFFF-417E-A8F3-5978241ADDFA}" type="datetime1">
              <a:rPr lang="en-US" smtClean="0">
                <a:solidFill>
                  <a:srgbClr val="1F497D"/>
                </a:solidFill>
              </a:rPr>
              <a:t>8/6/2026</a:t>
            </a:fld>
            <a:endParaRPr lang="en-US">
              <a:solidFill>
                <a:srgbClr val="1F497D"/>
              </a:solidFill>
            </a:endParaRPr>
          </a:p>
        </p:txBody>
      </p:sp>
      <p:sp>
        <p:nvSpPr>
          <p:cNvPr id="5" name="Footer Placeholder 4">
            <a:extLst>
              <a:ext uri="{FF2B5EF4-FFF2-40B4-BE49-F238E27FC236}">
                <a16:creationId xmlns:a16="http://schemas.microsoft.com/office/drawing/2014/main" id="{1BCCC057-5BF8-AB8F-7A4C-B4B872CFAD11}"/>
              </a:ext>
            </a:extLst>
          </p:cNvPr>
          <p:cNvSpPr>
            <a:spLocks noGrp="1"/>
          </p:cNvSpPr>
          <p:nvPr>
            <p:ph type="ftr" sz="quarter" idx="11"/>
          </p:nvPr>
        </p:nvSpPr>
        <p:spPr/>
        <p:txBody>
          <a:bodyPr/>
          <a:lstStyle/>
          <a:p>
            <a:r>
              <a:rPr lang="en-US">
                <a:solidFill>
                  <a:srgbClr val="1F497D"/>
                </a:solidFill>
              </a:rPr>
              <a:t>Takacs McGinnis Elder Care Law PLLC     /     www.tn-elderlaw.com</a:t>
            </a:r>
          </a:p>
        </p:txBody>
      </p:sp>
      <p:sp>
        <p:nvSpPr>
          <p:cNvPr id="6" name="Slide Number Placeholder 5">
            <a:extLst>
              <a:ext uri="{FF2B5EF4-FFF2-40B4-BE49-F238E27FC236}">
                <a16:creationId xmlns:a16="http://schemas.microsoft.com/office/drawing/2014/main" id="{C3B1FEE2-34B0-2CAA-25E4-007F82E2B443}"/>
              </a:ext>
            </a:extLst>
          </p:cNvPr>
          <p:cNvSpPr>
            <a:spLocks noGrp="1"/>
          </p:cNvSpPr>
          <p:nvPr>
            <p:ph type="sldNum" sz="quarter" idx="12"/>
          </p:nvPr>
        </p:nvSpPr>
        <p:spPr/>
        <p:txBody>
          <a:bodyPr/>
          <a:lstStyle/>
          <a:p>
            <a:fld id="{AB159A98-2ACC-4937-9BBA-32471FB8F70E}" type="slidenum">
              <a:rPr lang="en-US" smtClean="0">
                <a:solidFill>
                  <a:srgbClr val="1F497D"/>
                </a:solidFill>
              </a:rPr>
              <a:pPr/>
              <a:t>‹#›</a:t>
            </a:fld>
            <a:endParaRPr lang="en-US">
              <a:solidFill>
                <a:srgbClr val="1F497D"/>
              </a:solidFill>
            </a:endParaRPr>
          </a:p>
        </p:txBody>
      </p:sp>
    </p:spTree>
    <p:extLst>
      <p:ext uri="{BB962C8B-B14F-4D97-AF65-F5344CB8AC3E}">
        <p14:creationId xmlns:p14="http://schemas.microsoft.com/office/powerpoint/2010/main" val="1470425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2880D-16C6-473A-25DC-2239B695F28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1A71E4-27D6-EE73-92AF-03878B65450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5BCCF7-2005-D2FC-A84A-3E9B4012FA18}"/>
              </a:ext>
            </a:extLst>
          </p:cNvPr>
          <p:cNvSpPr>
            <a:spLocks noGrp="1"/>
          </p:cNvSpPr>
          <p:nvPr>
            <p:ph type="dt" sz="half" idx="10"/>
          </p:nvPr>
        </p:nvSpPr>
        <p:spPr/>
        <p:txBody>
          <a:bodyPr/>
          <a:lstStyle/>
          <a:p>
            <a:fld id="{ABBE383D-0D74-4FC4-901D-7EDDDC7FC19D}" type="datetime1">
              <a:rPr lang="en-US" smtClean="0">
                <a:solidFill>
                  <a:srgbClr val="EEECE1"/>
                </a:solidFill>
              </a:rPr>
              <a:t>8/6/2026</a:t>
            </a:fld>
            <a:endParaRPr lang="en-US">
              <a:solidFill>
                <a:srgbClr val="EEECE1"/>
              </a:solidFill>
            </a:endParaRPr>
          </a:p>
        </p:txBody>
      </p:sp>
      <p:sp>
        <p:nvSpPr>
          <p:cNvPr id="5" name="Footer Placeholder 4">
            <a:extLst>
              <a:ext uri="{FF2B5EF4-FFF2-40B4-BE49-F238E27FC236}">
                <a16:creationId xmlns:a16="http://schemas.microsoft.com/office/drawing/2014/main" id="{BB21ED81-4F5A-14FC-982A-27A097B4C192}"/>
              </a:ext>
            </a:extLst>
          </p:cNvPr>
          <p:cNvSpPr>
            <a:spLocks noGrp="1"/>
          </p:cNvSpPr>
          <p:nvPr>
            <p:ph type="ftr" sz="quarter" idx="11"/>
          </p:nvPr>
        </p:nvSpPr>
        <p:spPr/>
        <p:txBody>
          <a:bodyPr/>
          <a:lstStyle/>
          <a:p>
            <a:r>
              <a:rPr lang="en-US">
                <a:solidFill>
                  <a:srgbClr val="EEECE1"/>
                </a:solidFill>
              </a:rPr>
              <a:t>Takacs McGinnis Elder Care Law PLLC     /     www.tn-elderlaw.com</a:t>
            </a:r>
          </a:p>
        </p:txBody>
      </p:sp>
      <p:sp>
        <p:nvSpPr>
          <p:cNvPr id="6" name="Slide Number Placeholder 5">
            <a:extLst>
              <a:ext uri="{FF2B5EF4-FFF2-40B4-BE49-F238E27FC236}">
                <a16:creationId xmlns:a16="http://schemas.microsoft.com/office/drawing/2014/main" id="{84EBF6FB-A044-57A8-AD53-2E5B8393AA3A}"/>
              </a:ext>
            </a:extLst>
          </p:cNvPr>
          <p:cNvSpPr>
            <a:spLocks noGrp="1"/>
          </p:cNvSpPr>
          <p:nvPr>
            <p:ph type="sldNum" sz="quarter" idx="12"/>
          </p:nvPr>
        </p:nvSpPr>
        <p:spPr/>
        <p:txBody>
          <a:bodyPr/>
          <a:lstStyle/>
          <a:p>
            <a:fld id="{AB159A98-2ACC-4937-9BBA-32471FB8F70E}" type="slidenum">
              <a:rPr lang="en-US" smtClean="0">
                <a:solidFill>
                  <a:srgbClr val="EEECE1"/>
                </a:solidFill>
              </a:rPr>
              <a:pPr/>
              <a:t>‹#›</a:t>
            </a:fld>
            <a:endParaRPr lang="en-US">
              <a:solidFill>
                <a:srgbClr val="EEECE1"/>
              </a:solidFill>
            </a:endParaRPr>
          </a:p>
        </p:txBody>
      </p:sp>
    </p:spTree>
    <p:extLst>
      <p:ext uri="{BB962C8B-B14F-4D97-AF65-F5344CB8AC3E}">
        <p14:creationId xmlns:p14="http://schemas.microsoft.com/office/powerpoint/2010/main" val="65936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3300C-37F8-B3E6-C5D4-AD1981526E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74EE92-1A09-39D6-3B1D-A18DCEBE8B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5883F6-A4F6-A18B-E7DF-8666941BCF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CF59D3E-A9E2-7CD1-868C-D0C2EB5C621A}"/>
              </a:ext>
            </a:extLst>
          </p:cNvPr>
          <p:cNvSpPr>
            <a:spLocks noGrp="1"/>
          </p:cNvSpPr>
          <p:nvPr>
            <p:ph type="dt" sz="half" idx="10"/>
          </p:nvPr>
        </p:nvSpPr>
        <p:spPr/>
        <p:txBody>
          <a:bodyPr/>
          <a:lstStyle/>
          <a:p>
            <a:fld id="{8DAEF4C1-A449-4DA0-97D1-7B5672308F66}" type="datetime1">
              <a:rPr lang="en-US" smtClean="0">
                <a:solidFill>
                  <a:srgbClr val="1F497D"/>
                </a:solidFill>
              </a:rPr>
              <a:t>8/6/2026</a:t>
            </a:fld>
            <a:endParaRPr lang="en-US">
              <a:solidFill>
                <a:srgbClr val="1F497D"/>
              </a:solidFill>
            </a:endParaRPr>
          </a:p>
        </p:txBody>
      </p:sp>
      <p:sp>
        <p:nvSpPr>
          <p:cNvPr id="6" name="Footer Placeholder 5">
            <a:extLst>
              <a:ext uri="{FF2B5EF4-FFF2-40B4-BE49-F238E27FC236}">
                <a16:creationId xmlns:a16="http://schemas.microsoft.com/office/drawing/2014/main" id="{63EE6963-7E86-383D-2B19-6514B05982F5}"/>
              </a:ext>
            </a:extLst>
          </p:cNvPr>
          <p:cNvSpPr>
            <a:spLocks noGrp="1"/>
          </p:cNvSpPr>
          <p:nvPr>
            <p:ph type="ftr" sz="quarter" idx="11"/>
          </p:nvPr>
        </p:nvSpPr>
        <p:spPr/>
        <p:txBody>
          <a:bodyPr/>
          <a:lstStyle/>
          <a:p>
            <a:r>
              <a:rPr lang="en-US">
                <a:solidFill>
                  <a:srgbClr val="1F497D"/>
                </a:solidFill>
              </a:rPr>
              <a:t>Takacs McGinnis Elder Care Law PLLC     /     www.tn-elderlaw.com</a:t>
            </a:r>
          </a:p>
        </p:txBody>
      </p:sp>
      <p:sp>
        <p:nvSpPr>
          <p:cNvPr id="7" name="Slide Number Placeholder 6">
            <a:extLst>
              <a:ext uri="{FF2B5EF4-FFF2-40B4-BE49-F238E27FC236}">
                <a16:creationId xmlns:a16="http://schemas.microsoft.com/office/drawing/2014/main" id="{15E3FF43-0EB8-A1AB-737F-E9552DB6EC71}"/>
              </a:ext>
            </a:extLst>
          </p:cNvPr>
          <p:cNvSpPr>
            <a:spLocks noGrp="1"/>
          </p:cNvSpPr>
          <p:nvPr>
            <p:ph type="sldNum" sz="quarter" idx="12"/>
          </p:nvPr>
        </p:nvSpPr>
        <p:spPr/>
        <p:txBody>
          <a:bodyPr/>
          <a:lstStyle/>
          <a:p>
            <a:fld id="{AB159A98-2ACC-4937-9BBA-32471FB8F70E}" type="slidenum">
              <a:rPr lang="en-US" smtClean="0">
                <a:solidFill>
                  <a:srgbClr val="1F497D"/>
                </a:solidFill>
              </a:rPr>
              <a:pPr/>
              <a:t>‹#›</a:t>
            </a:fld>
            <a:endParaRPr lang="en-US">
              <a:solidFill>
                <a:srgbClr val="1F497D"/>
              </a:solidFill>
            </a:endParaRPr>
          </a:p>
        </p:txBody>
      </p:sp>
    </p:spTree>
    <p:extLst>
      <p:ext uri="{BB962C8B-B14F-4D97-AF65-F5344CB8AC3E}">
        <p14:creationId xmlns:p14="http://schemas.microsoft.com/office/powerpoint/2010/main" val="2647838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447EF-539B-CA54-DF27-7BDAF49CDF5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3D5F46-47ED-1FF6-910A-6C025F563C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91919DF-F037-6BAD-8373-72F08A11D4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9814E3-6F4F-EE37-9304-3EE586D725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BF442FE-27F0-7F48-3C44-E6079F2C864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20B147A-D78A-6A73-ED1E-E1F96A952CB0}"/>
              </a:ext>
            </a:extLst>
          </p:cNvPr>
          <p:cNvSpPr>
            <a:spLocks noGrp="1"/>
          </p:cNvSpPr>
          <p:nvPr>
            <p:ph type="dt" sz="half" idx="10"/>
          </p:nvPr>
        </p:nvSpPr>
        <p:spPr/>
        <p:txBody>
          <a:bodyPr/>
          <a:lstStyle/>
          <a:p>
            <a:fld id="{C9BB722B-7D29-4E33-9CC9-D6B60D01A534}" type="datetime1">
              <a:rPr lang="en-US" smtClean="0">
                <a:solidFill>
                  <a:srgbClr val="1F497D"/>
                </a:solidFill>
              </a:rPr>
              <a:t>8/6/2026</a:t>
            </a:fld>
            <a:endParaRPr lang="en-US">
              <a:solidFill>
                <a:srgbClr val="1F497D"/>
              </a:solidFill>
            </a:endParaRPr>
          </a:p>
        </p:txBody>
      </p:sp>
      <p:sp>
        <p:nvSpPr>
          <p:cNvPr id="8" name="Footer Placeholder 7">
            <a:extLst>
              <a:ext uri="{FF2B5EF4-FFF2-40B4-BE49-F238E27FC236}">
                <a16:creationId xmlns:a16="http://schemas.microsoft.com/office/drawing/2014/main" id="{E135C78A-8C3B-F09C-D56B-684AE455264F}"/>
              </a:ext>
            </a:extLst>
          </p:cNvPr>
          <p:cNvSpPr>
            <a:spLocks noGrp="1"/>
          </p:cNvSpPr>
          <p:nvPr>
            <p:ph type="ftr" sz="quarter" idx="11"/>
          </p:nvPr>
        </p:nvSpPr>
        <p:spPr/>
        <p:txBody>
          <a:bodyPr/>
          <a:lstStyle/>
          <a:p>
            <a:r>
              <a:rPr lang="en-US">
                <a:solidFill>
                  <a:srgbClr val="1F497D"/>
                </a:solidFill>
              </a:rPr>
              <a:t>Takacs McGinnis Elder Care Law PLLC     /     www.tn-elderlaw.com</a:t>
            </a:r>
          </a:p>
        </p:txBody>
      </p:sp>
      <p:sp>
        <p:nvSpPr>
          <p:cNvPr id="9" name="Slide Number Placeholder 8">
            <a:extLst>
              <a:ext uri="{FF2B5EF4-FFF2-40B4-BE49-F238E27FC236}">
                <a16:creationId xmlns:a16="http://schemas.microsoft.com/office/drawing/2014/main" id="{B09EDB55-73D3-614E-85D5-FD4D7D3C6A6D}"/>
              </a:ext>
            </a:extLst>
          </p:cNvPr>
          <p:cNvSpPr>
            <a:spLocks noGrp="1"/>
          </p:cNvSpPr>
          <p:nvPr>
            <p:ph type="sldNum" sz="quarter" idx="12"/>
          </p:nvPr>
        </p:nvSpPr>
        <p:spPr/>
        <p:txBody>
          <a:bodyPr/>
          <a:lstStyle/>
          <a:p>
            <a:fld id="{AB159A98-2ACC-4937-9BBA-32471FB8F70E}" type="slidenum">
              <a:rPr lang="en-US" smtClean="0">
                <a:solidFill>
                  <a:srgbClr val="1F497D"/>
                </a:solidFill>
              </a:rPr>
              <a:pPr/>
              <a:t>‹#›</a:t>
            </a:fld>
            <a:endParaRPr lang="en-US">
              <a:solidFill>
                <a:srgbClr val="1F497D"/>
              </a:solidFill>
            </a:endParaRPr>
          </a:p>
        </p:txBody>
      </p:sp>
    </p:spTree>
    <p:extLst>
      <p:ext uri="{BB962C8B-B14F-4D97-AF65-F5344CB8AC3E}">
        <p14:creationId xmlns:p14="http://schemas.microsoft.com/office/powerpoint/2010/main" val="1502683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0581D-F3DA-55F2-BBC9-F2F365EB5F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138375E-4834-0866-4A7E-74FB7ED4E1F8}"/>
              </a:ext>
            </a:extLst>
          </p:cNvPr>
          <p:cNvSpPr>
            <a:spLocks noGrp="1"/>
          </p:cNvSpPr>
          <p:nvPr>
            <p:ph type="dt" sz="half" idx="10"/>
          </p:nvPr>
        </p:nvSpPr>
        <p:spPr/>
        <p:txBody>
          <a:bodyPr/>
          <a:lstStyle/>
          <a:p>
            <a:fld id="{E613F007-C4C7-44BA-B115-4601FE276436}" type="datetime1">
              <a:rPr lang="en-US" smtClean="0">
                <a:solidFill>
                  <a:srgbClr val="1F497D"/>
                </a:solidFill>
              </a:rPr>
              <a:t>8/6/2026</a:t>
            </a:fld>
            <a:endParaRPr lang="en-US">
              <a:solidFill>
                <a:srgbClr val="1F497D"/>
              </a:solidFill>
            </a:endParaRPr>
          </a:p>
        </p:txBody>
      </p:sp>
      <p:sp>
        <p:nvSpPr>
          <p:cNvPr id="4" name="Footer Placeholder 3">
            <a:extLst>
              <a:ext uri="{FF2B5EF4-FFF2-40B4-BE49-F238E27FC236}">
                <a16:creationId xmlns:a16="http://schemas.microsoft.com/office/drawing/2014/main" id="{5DFC90AE-AE1A-E172-4B64-C5480792952C}"/>
              </a:ext>
            </a:extLst>
          </p:cNvPr>
          <p:cNvSpPr>
            <a:spLocks noGrp="1"/>
          </p:cNvSpPr>
          <p:nvPr>
            <p:ph type="ftr" sz="quarter" idx="11"/>
          </p:nvPr>
        </p:nvSpPr>
        <p:spPr/>
        <p:txBody>
          <a:bodyPr/>
          <a:lstStyle/>
          <a:p>
            <a:r>
              <a:rPr lang="en-US">
                <a:solidFill>
                  <a:srgbClr val="1F497D"/>
                </a:solidFill>
              </a:rPr>
              <a:t>Takacs McGinnis Elder Care Law PLLC     /     www.tn-elderlaw.com</a:t>
            </a:r>
          </a:p>
        </p:txBody>
      </p:sp>
      <p:sp>
        <p:nvSpPr>
          <p:cNvPr id="5" name="Slide Number Placeholder 4">
            <a:extLst>
              <a:ext uri="{FF2B5EF4-FFF2-40B4-BE49-F238E27FC236}">
                <a16:creationId xmlns:a16="http://schemas.microsoft.com/office/drawing/2014/main" id="{F8C40B50-15FB-D689-AC8F-AA4C68F7FCD6}"/>
              </a:ext>
            </a:extLst>
          </p:cNvPr>
          <p:cNvSpPr>
            <a:spLocks noGrp="1"/>
          </p:cNvSpPr>
          <p:nvPr>
            <p:ph type="sldNum" sz="quarter" idx="12"/>
          </p:nvPr>
        </p:nvSpPr>
        <p:spPr/>
        <p:txBody>
          <a:bodyPr/>
          <a:lstStyle/>
          <a:p>
            <a:fld id="{AB159A98-2ACC-4937-9BBA-32471FB8F70E}" type="slidenum">
              <a:rPr lang="en-US" smtClean="0">
                <a:solidFill>
                  <a:srgbClr val="1F497D"/>
                </a:solidFill>
              </a:rPr>
              <a:pPr/>
              <a:t>‹#›</a:t>
            </a:fld>
            <a:endParaRPr lang="en-US">
              <a:solidFill>
                <a:srgbClr val="1F497D"/>
              </a:solidFill>
            </a:endParaRPr>
          </a:p>
        </p:txBody>
      </p:sp>
    </p:spTree>
    <p:extLst>
      <p:ext uri="{BB962C8B-B14F-4D97-AF65-F5344CB8AC3E}">
        <p14:creationId xmlns:p14="http://schemas.microsoft.com/office/powerpoint/2010/main" val="1474757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32765C-FDEC-89AE-7604-801ED18CB31A}"/>
              </a:ext>
            </a:extLst>
          </p:cNvPr>
          <p:cNvSpPr>
            <a:spLocks noGrp="1"/>
          </p:cNvSpPr>
          <p:nvPr>
            <p:ph type="dt" sz="half" idx="10"/>
          </p:nvPr>
        </p:nvSpPr>
        <p:spPr/>
        <p:txBody>
          <a:bodyPr/>
          <a:lstStyle/>
          <a:p>
            <a:fld id="{FBFFB916-6B3F-4B13-B570-66251EC4C39B}" type="datetime1">
              <a:rPr lang="en-US" smtClean="0">
                <a:solidFill>
                  <a:srgbClr val="1F497D"/>
                </a:solidFill>
              </a:rPr>
              <a:t>8/6/2026</a:t>
            </a:fld>
            <a:endParaRPr lang="en-US">
              <a:solidFill>
                <a:srgbClr val="1F497D"/>
              </a:solidFill>
            </a:endParaRPr>
          </a:p>
        </p:txBody>
      </p:sp>
      <p:sp>
        <p:nvSpPr>
          <p:cNvPr id="3" name="Footer Placeholder 2">
            <a:extLst>
              <a:ext uri="{FF2B5EF4-FFF2-40B4-BE49-F238E27FC236}">
                <a16:creationId xmlns:a16="http://schemas.microsoft.com/office/drawing/2014/main" id="{74968C48-87FF-1FA2-D725-6500B6926CF1}"/>
              </a:ext>
            </a:extLst>
          </p:cNvPr>
          <p:cNvSpPr>
            <a:spLocks noGrp="1"/>
          </p:cNvSpPr>
          <p:nvPr>
            <p:ph type="ftr" sz="quarter" idx="11"/>
          </p:nvPr>
        </p:nvSpPr>
        <p:spPr/>
        <p:txBody>
          <a:bodyPr/>
          <a:lstStyle/>
          <a:p>
            <a:r>
              <a:rPr lang="en-US">
                <a:solidFill>
                  <a:srgbClr val="1F497D"/>
                </a:solidFill>
              </a:rPr>
              <a:t>Takacs McGinnis Elder Care Law PLLC     /     www.tn-elderlaw.com</a:t>
            </a:r>
          </a:p>
        </p:txBody>
      </p:sp>
      <p:sp>
        <p:nvSpPr>
          <p:cNvPr id="4" name="Slide Number Placeholder 3">
            <a:extLst>
              <a:ext uri="{FF2B5EF4-FFF2-40B4-BE49-F238E27FC236}">
                <a16:creationId xmlns:a16="http://schemas.microsoft.com/office/drawing/2014/main" id="{86C30184-5541-100A-45DF-95058C87F86E}"/>
              </a:ext>
            </a:extLst>
          </p:cNvPr>
          <p:cNvSpPr>
            <a:spLocks noGrp="1"/>
          </p:cNvSpPr>
          <p:nvPr>
            <p:ph type="sldNum" sz="quarter" idx="12"/>
          </p:nvPr>
        </p:nvSpPr>
        <p:spPr/>
        <p:txBody>
          <a:bodyPr/>
          <a:lstStyle/>
          <a:p>
            <a:fld id="{AB159A98-2ACC-4937-9BBA-32471FB8F70E}" type="slidenum">
              <a:rPr lang="en-US" smtClean="0">
                <a:solidFill>
                  <a:srgbClr val="1F497D"/>
                </a:solidFill>
              </a:rPr>
              <a:pPr/>
              <a:t>‹#›</a:t>
            </a:fld>
            <a:endParaRPr lang="en-US">
              <a:solidFill>
                <a:srgbClr val="1F497D"/>
              </a:solidFill>
            </a:endParaRPr>
          </a:p>
        </p:txBody>
      </p:sp>
    </p:spTree>
    <p:extLst>
      <p:ext uri="{BB962C8B-B14F-4D97-AF65-F5344CB8AC3E}">
        <p14:creationId xmlns:p14="http://schemas.microsoft.com/office/powerpoint/2010/main" val="27638519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104CD-A680-ED4B-00DB-DCE557BBE3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D7B69CC-BAF9-EECD-F1BA-3999DFEF75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AF3D7BC-8108-865E-2956-4698B134D1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B8001C-8199-AF89-A2B5-E8A3C3622F8B}"/>
              </a:ext>
            </a:extLst>
          </p:cNvPr>
          <p:cNvSpPr>
            <a:spLocks noGrp="1"/>
          </p:cNvSpPr>
          <p:nvPr>
            <p:ph type="dt" sz="half" idx="10"/>
          </p:nvPr>
        </p:nvSpPr>
        <p:spPr/>
        <p:txBody>
          <a:bodyPr/>
          <a:lstStyle/>
          <a:p>
            <a:fld id="{EA24F002-6A37-40D7-97C5-60BC837F1780}" type="datetime1">
              <a:rPr lang="en-US" smtClean="0">
                <a:solidFill>
                  <a:srgbClr val="1F497D"/>
                </a:solidFill>
              </a:rPr>
              <a:t>8/6/2026</a:t>
            </a:fld>
            <a:endParaRPr lang="en-US">
              <a:solidFill>
                <a:srgbClr val="1F497D"/>
              </a:solidFill>
            </a:endParaRPr>
          </a:p>
        </p:txBody>
      </p:sp>
      <p:sp>
        <p:nvSpPr>
          <p:cNvPr id="6" name="Footer Placeholder 5">
            <a:extLst>
              <a:ext uri="{FF2B5EF4-FFF2-40B4-BE49-F238E27FC236}">
                <a16:creationId xmlns:a16="http://schemas.microsoft.com/office/drawing/2014/main" id="{3F1003C4-5BB5-623F-E57F-451EF13AD635}"/>
              </a:ext>
            </a:extLst>
          </p:cNvPr>
          <p:cNvSpPr>
            <a:spLocks noGrp="1"/>
          </p:cNvSpPr>
          <p:nvPr>
            <p:ph type="ftr" sz="quarter" idx="11"/>
          </p:nvPr>
        </p:nvSpPr>
        <p:spPr/>
        <p:txBody>
          <a:bodyPr/>
          <a:lstStyle/>
          <a:p>
            <a:r>
              <a:rPr lang="en-US">
                <a:solidFill>
                  <a:srgbClr val="1F497D"/>
                </a:solidFill>
              </a:rPr>
              <a:t>Takacs McGinnis Elder Care Law PLLC     /     www.tn-elderlaw.com</a:t>
            </a:r>
          </a:p>
        </p:txBody>
      </p:sp>
      <p:sp>
        <p:nvSpPr>
          <p:cNvPr id="7" name="Slide Number Placeholder 6">
            <a:extLst>
              <a:ext uri="{FF2B5EF4-FFF2-40B4-BE49-F238E27FC236}">
                <a16:creationId xmlns:a16="http://schemas.microsoft.com/office/drawing/2014/main" id="{E1035F8E-9828-3E1F-E786-6C22B4AEE6D1}"/>
              </a:ext>
            </a:extLst>
          </p:cNvPr>
          <p:cNvSpPr>
            <a:spLocks noGrp="1"/>
          </p:cNvSpPr>
          <p:nvPr>
            <p:ph type="sldNum" sz="quarter" idx="12"/>
          </p:nvPr>
        </p:nvSpPr>
        <p:spPr/>
        <p:txBody>
          <a:bodyPr/>
          <a:lstStyle/>
          <a:p>
            <a:fld id="{AB159A98-2ACC-4937-9BBA-32471FB8F70E}" type="slidenum">
              <a:rPr lang="en-US" smtClean="0">
                <a:solidFill>
                  <a:srgbClr val="1F497D"/>
                </a:solidFill>
              </a:rPr>
              <a:pPr/>
              <a:t>‹#›</a:t>
            </a:fld>
            <a:endParaRPr lang="en-US">
              <a:solidFill>
                <a:srgbClr val="1F497D"/>
              </a:solidFill>
            </a:endParaRPr>
          </a:p>
        </p:txBody>
      </p:sp>
    </p:spTree>
    <p:extLst>
      <p:ext uri="{BB962C8B-B14F-4D97-AF65-F5344CB8AC3E}">
        <p14:creationId xmlns:p14="http://schemas.microsoft.com/office/powerpoint/2010/main" val="286247055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34B69-EC6D-BB4C-E949-6C24184710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670128E-D7F0-3931-4C77-2137600508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9198C28-1E48-10B9-B329-AEC99C5774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544438-FBA0-16FB-5A05-27C65AFD6C9D}"/>
              </a:ext>
            </a:extLst>
          </p:cNvPr>
          <p:cNvSpPr>
            <a:spLocks noGrp="1"/>
          </p:cNvSpPr>
          <p:nvPr>
            <p:ph type="dt" sz="half" idx="10"/>
          </p:nvPr>
        </p:nvSpPr>
        <p:spPr/>
        <p:txBody>
          <a:bodyPr/>
          <a:lstStyle/>
          <a:p>
            <a:fld id="{FF97748B-E10D-4BD8-8DF3-4CD6B57CB20D}" type="datetime1">
              <a:rPr lang="en-US" smtClean="0">
                <a:solidFill>
                  <a:srgbClr val="1F497D"/>
                </a:solidFill>
              </a:rPr>
              <a:t>8/6/2026</a:t>
            </a:fld>
            <a:endParaRPr lang="en-US">
              <a:solidFill>
                <a:srgbClr val="1F497D"/>
              </a:solidFill>
            </a:endParaRPr>
          </a:p>
        </p:txBody>
      </p:sp>
      <p:sp>
        <p:nvSpPr>
          <p:cNvPr id="6" name="Footer Placeholder 5">
            <a:extLst>
              <a:ext uri="{FF2B5EF4-FFF2-40B4-BE49-F238E27FC236}">
                <a16:creationId xmlns:a16="http://schemas.microsoft.com/office/drawing/2014/main" id="{690DB388-EE8C-D0BB-C6C6-5185131E6F76}"/>
              </a:ext>
            </a:extLst>
          </p:cNvPr>
          <p:cNvSpPr>
            <a:spLocks noGrp="1"/>
          </p:cNvSpPr>
          <p:nvPr>
            <p:ph type="ftr" sz="quarter" idx="11"/>
          </p:nvPr>
        </p:nvSpPr>
        <p:spPr/>
        <p:txBody>
          <a:bodyPr/>
          <a:lstStyle/>
          <a:p>
            <a:r>
              <a:rPr lang="en-US">
                <a:solidFill>
                  <a:srgbClr val="1F497D"/>
                </a:solidFill>
              </a:rPr>
              <a:t>Takacs McGinnis Elder Care Law PLLC     /     www.tn-elderlaw.com</a:t>
            </a:r>
            <a:endParaRPr lang="en-US" dirty="0">
              <a:solidFill>
                <a:srgbClr val="1F497D"/>
              </a:solidFill>
            </a:endParaRPr>
          </a:p>
        </p:txBody>
      </p:sp>
      <p:sp>
        <p:nvSpPr>
          <p:cNvPr id="7" name="Slide Number Placeholder 6">
            <a:extLst>
              <a:ext uri="{FF2B5EF4-FFF2-40B4-BE49-F238E27FC236}">
                <a16:creationId xmlns:a16="http://schemas.microsoft.com/office/drawing/2014/main" id="{B4EA088F-2C2B-2B13-4723-2E74A4992DEA}"/>
              </a:ext>
            </a:extLst>
          </p:cNvPr>
          <p:cNvSpPr>
            <a:spLocks noGrp="1"/>
          </p:cNvSpPr>
          <p:nvPr>
            <p:ph type="sldNum" sz="quarter" idx="12"/>
          </p:nvPr>
        </p:nvSpPr>
        <p:spPr/>
        <p:txBody>
          <a:bodyPr/>
          <a:lstStyle/>
          <a:p>
            <a:fld id="{AB159A98-2ACC-4937-9BBA-32471FB8F70E}" type="slidenum">
              <a:rPr lang="en-US" smtClean="0">
                <a:solidFill>
                  <a:srgbClr val="1F497D"/>
                </a:solidFill>
              </a:rPr>
              <a:pPr/>
              <a:t>‹#›</a:t>
            </a:fld>
            <a:endParaRPr lang="en-US">
              <a:solidFill>
                <a:srgbClr val="1F497D"/>
              </a:solidFill>
            </a:endParaRPr>
          </a:p>
        </p:txBody>
      </p:sp>
    </p:spTree>
    <p:extLst>
      <p:ext uri="{BB962C8B-B14F-4D97-AF65-F5344CB8AC3E}">
        <p14:creationId xmlns:p14="http://schemas.microsoft.com/office/powerpoint/2010/main" val="1175673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A2189-73A1-F410-CCDF-C70159C5DA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25A88E4-3EA6-B050-5EE5-B1B6D3AECD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DDEA2D-51D9-69F6-B516-2CD5065B02C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161DEF3-90EA-4473-9F6A-E64728FEDD5D}" type="datetime1">
              <a:rPr lang="en-US" smtClean="0">
                <a:solidFill>
                  <a:srgbClr val="1F497D"/>
                </a:solidFill>
              </a:rPr>
              <a:t>8/6/2026</a:t>
            </a:fld>
            <a:endParaRPr lang="en-US">
              <a:solidFill>
                <a:srgbClr val="1F497D"/>
              </a:solidFill>
            </a:endParaRPr>
          </a:p>
        </p:txBody>
      </p:sp>
      <p:sp>
        <p:nvSpPr>
          <p:cNvPr id="5" name="Footer Placeholder 4">
            <a:extLst>
              <a:ext uri="{FF2B5EF4-FFF2-40B4-BE49-F238E27FC236}">
                <a16:creationId xmlns:a16="http://schemas.microsoft.com/office/drawing/2014/main" id="{98DF4620-8923-54C8-A7DE-7CBF28BD3D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solidFill>
                  <a:srgbClr val="1F497D"/>
                </a:solidFill>
              </a:rPr>
              <a:t>Takacs McGinnis Elder Care Law PLLC     /     www.tn-elderlaw.com</a:t>
            </a:r>
          </a:p>
        </p:txBody>
      </p:sp>
      <p:sp>
        <p:nvSpPr>
          <p:cNvPr id="6" name="Slide Number Placeholder 5">
            <a:extLst>
              <a:ext uri="{FF2B5EF4-FFF2-40B4-BE49-F238E27FC236}">
                <a16:creationId xmlns:a16="http://schemas.microsoft.com/office/drawing/2014/main" id="{2F68D608-C9F3-E934-A958-5252FACC74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B159A98-2ACC-4937-9BBA-32471FB8F70E}" type="slidenum">
              <a:rPr lang="en-US" smtClean="0">
                <a:solidFill>
                  <a:srgbClr val="1F497D"/>
                </a:solidFill>
              </a:rPr>
              <a:pPr/>
              <a:t>‹#›</a:t>
            </a:fld>
            <a:endParaRPr lang="en-US">
              <a:solidFill>
                <a:srgbClr val="1F497D"/>
              </a:solidFill>
            </a:endParaRPr>
          </a:p>
        </p:txBody>
      </p:sp>
    </p:spTree>
    <p:extLst>
      <p:ext uri="{BB962C8B-B14F-4D97-AF65-F5344CB8AC3E}">
        <p14:creationId xmlns:p14="http://schemas.microsoft.com/office/powerpoint/2010/main" val="39701736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hyperlink" Target="https://creativecommons.org/licenses/by/3.0/" TargetMode="External"/><Relationship Id="rId4" Type="http://schemas.openxmlformats.org/officeDocument/2006/relationships/hyperlink" Target="https://www.flickr.com/photos/dok1/7521004370/"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creativecommons.org/licenses/by-nc-sa/3.0/" TargetMode="External"/><Relationship Id="rId4" Type="http://schemas.openxmlformats.org/officeDocument/2006/relationships/hyperlink" Target="https://ohiostate.pressbooks.pub/swk3401/chapter/chapter-1-the-nature-of-social-work-research-question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D4E6B"/>
        </a:solidFill>
        <a:effectLst/>
      </p:bgPr>
    </p:bg>
    <p:spTree>
      <p:nvGrpSpPr>
        <p:cNvPr id="1" name="">
          <a:extLst>
            <a:ext uri="{FF2B5EF4-FFF2-40B4-BE49-F238E27FC236}">
              <a16:creationId xmlns:a16="http://schemas.microsoft.com/office/drawing/2014/main" id="{D56D2523-B125-F3C3-691B-FAC0C922BE56}"/>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A1787AEE-7602-9862-D2B2-59EAE91C0402}"/>
              </a:ext>
            </a:extLst>
          </p:cNvPr>
          <p:cNvSpPr>
            <a:spLocks noGrp="1"/>
          </p:cNvSpPr>
          <p:nvPr>
            <p:ph type="ctrTitle"/>
          </p:nvPr>
        </p:nvSpPr>
        <p:spPr>
          <a:xfrm>
            <a:off x="582592" y="2915739"/>
            <a:ext cx="7575888" cy="2674612"/>
          </a:xfrm>
        </p:spPr>
        <p:txBody>
          <a:bodyPr anchor="t">
            <a:noAutofit/>
          </a:bodyPr>
          <a:lstStyle/>
          <a:p>
            <a:pPr algn="l">
              <a:lnSpc>
                <a:spcPts val="6020"/>
              </a:lnSpc>
            </a:pPr>
            <a:r>
              <a:rPr lang="en-US" sz="6600" b="1" cap="none" dirty="0">
                <a:solidFill>
                  <a:schemeClr val="bg1"/>
                </a:solidFill>
                <a:effectLst/>
                <a:ea typeface="Calibri" panose="020F0502020204030204" pitchFamily="34" charset="0"/>
              </a:rPr>
              <a:t>TennCare Estate Recovery</a:t>
            </a:r>
            <a:endParaRPr lang="en-US" sz="6600" b="1" cap="small" dirty="0">
              <a:solidFill>
                <a:schemeClr val="bg1"/>
              </a:solidFill>
            </a:endParaRPr>
          </a:p>
        </p:txBody>
      </p:sp>
      <p:sp>
        <p:nvSpPr>
          <p:cNvPr id="14" name="Subtitle 2">
            <a:extLst>
              <a:ext uri="{FF2B5EF4-FFF2-40B4-BE49-F238E27FC236}">
                <a16:creationId xmlns:a16="http://schemas.microsoft.com/office/drawing/2014/main" id="{67DF55A7-16F4-DBB8-7358-F18D96601335}"/>
              </a:ext>
            </a:extLst>
          </p:cNvPr>
          <p:cNvSpPr>
            <a:spLocks noGrp="1"/>
          </p:cNvSpPr>
          <p:nvPr>
            <p:ph type="subTitle" idx="1"/>
          </p:nvPr>
        </p:nvSpPr>
        <p:spPr>
          <a:xfrm>
            <a:off x="612057" y="5590350"/>
            <a:ext cx="4910920" cy="783499"/>
          </a:xfrm>
        </p:spPr>
        <p:txBody>
          <a:bodyPr>
            <a:noAutofit/>
          </a:bodyPr>
          <a:lstStyle/>
          <a:p>
            <a:pPr algn="l"/>
            <a:r>
              <a:rPr lang="en-US" sz="1800" dirty="0">
                <a:solidFill>
                  <a:schemeClr val="bg1"/>
                </a:solidFill>
              </a:rPr>
              <a:t>Ryan Hicks, Esq</a:t>
            </a:r>
          </a:p>
          <a:p>
            <a:pPr algn="l"/>
            <a:r>
              <a:rPr lang="en-US" sz="1800" dirty="0">
                <a:solidFill>
                  <a:schemeClr val="bg1"/>
                </a:solidFill>
              </a:rPr>
              <a:t>Joshua Bey, Public </a:t>
            </a:r>
            <a:r>
              <a:rPr lang="en-US" sz="1800">
                <a:solidFill>
                  <a:schemeClr val="bg1"/>
                </a:solidFill>
              </a:rPr>
              <a:t>Benefits Specialist</a:t>
            </a:r>
            <a:endParaRPr lang="en-US" sz="1800" dirty="0">
              <a:solidFill>
                <a:schemeClr val="bg1"/>
              </a:solidFill>
            </a:endParaRPr>
          </a:p>
        </p:txBody>
      </p:sp>
      <p:grpSp>
        <p:nvGrpSpPr>
          <p:cNvPr id="2" name="Group 1">
            <a:extLst>
              <a:ext uri="{FF2B5EF4-FFF2-40B4-BE49-F238E27FC236}">
                <a16:creationId xmlns:a16="http://schemas.microsoft.com/office/drawing/2014/main" id="{6EC0E91D-AFDF-1F39-38C4-6C372980189E}"/>
              </a:ext>
            </a:extLst>
          </p:cNvPr>
          <p:cNvGrpSpPr/>
          <p:nvPr/>
        </p:nvGrpSpPr>
        <p:grpSpPr>
          <a:xfrm>
            <a:off x="707648" y="961743"/>
            <a:ext cx="2764796" cy="1348832"/>
            <a:chOff x="8839339" y="5204432"/>
            <a:chExt cx="2764796" cy="1348832"/>
          </a:xfrm>
        </p:grpSpPr>
        <p:pic>
          <p:nvPicPr>
            <p:cNvPr id="4" name="Picture 3">
              <a:extLst>
                <a:ext uri="{FF2B5EF4-FFF2-40B4-BE49-F238E27FC236}">
                  <a16:creationId xmlns:a16="http://schemas.microsoft.com/office/drawing/2014/main" id="{9B786DE5-355F-F6FE-3E6B-13F8CC2CEA2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839339" y="5204432"/>
              <a:ext cx="2764796" cy="1170497"/>
            </a:xfrm>
            <a:prstGeom prst="rect">
              <a:avLst/>
            </a:prstGeom>
          </p:spPr>
        </p:pic>
        <p:sp>
          <p:nvSpPr>
            <p:cNvPr id="5" name="Rectangle 4">
              <a:extLst>
                <a:ext uri="{FF2B5EF4-FFF2-40B4-BE49-F238E27FC236}">
                  <a16:creationId xmlns:a16="http://schemas.microsoft.com/office/drawing/2014/main" id="{57A174AE-FBBB-0E7E-4749-17212FB65EF5}"/>
                </a:ext>
              </a:extLst>
            </p:cNvPr>
            <p:cNvSpPr/>
            <p:nvPr/>
          </p:nvSpPr>
          <p:spPr>
            <a:xfrm rot="10800000">
              <a:off x="10003010" y="6507545"/>
              <a:ext cx="417134" cy="45719"/>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1" name="Picture 10" descr="A group of colorful circles&#10;&#10;Description automatically generated">
            <a:extLst>
              <a:ext uri="{FF2B5EF4-FFF2-40B4-BE49-F238E27FC236}">
                <a16:creationId xmlns:a16="http://schemas.microsoft.com/office/drawing/2014/main" id="{6CF0C46F-1559-0D20-0D69-25B9B53E1EB6}"/>
              </a:ext>
            </a:extLst>
          </p:cNvPr>
          <p:cNvPicPr>
            <a:picLocks noChangeAspect="1"/>
          </p:cNvPicPr>
          <p:nvPr/>
        </p:nvPicPr>
        <p:blipFill>
          <a:blip r:embed="rId4">
            <a:extLst>
              <a:ext uri="{28A0092B-C50C-407E-A947-70E740481C1C}">
                <a14:useLocalDpi xmlns:a14="http://schemas.microsoft.com/office/drawing/2010/main" val="0"/>
              </a:ext>
            </a:extLst>
          </a:blip>
          <a:srcRect r="8206" b="7371"/>
          <a:stretch/>
        </p:blipFill>
        <p:spPr>
          <a:xfrm>
            <a:off x="8062477" y="2915739"/>
            <a:ext cx="4129523" cy="3942261"/>
          </a:xfrm>
          <a:prstGeom prst="rect">
            <a:avLst/>
          </a:prstGeom>
        </p:spPr>
      </p:pic>
    </p:spTree>
    <p:extLst>
      <p:ext uri="{BB962C8B-B14F-4D97-AF65-F5344CB8AC3E}">
        <p14:creationId xmlns:p14="http://schemas.microsoft.com/office/powerpoint/2010/main" val="5455314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24060-C9BA-8C23-0C27-B400379FC047}"/>
              </a:ext>
            </a:extLst>
          </p:cNvPr>
          <p:cNvSpPr>
            <a:spLocks noGrp="1"/>
          </p:cNvSpPr>
          <p:nvPr>
            <p:ph type="title"/>
          </p:nvPr>
        </p:nvSpPr>
        <p:spPr/>
        <p:txBody>
          <a:bodyPr/>
          <a:lstStyle/>
          <a:p>
            <a:r>
              <a:rPr lang="en-US" dirty="0">
                <a:solidFill>
                  <a:srgbClr val="2D4E6B"/>
                </a:solidFill>
              </a:rPr>
              <a:t>What’s at Risk?</a:t>
            </a:r>
          </a:p>
        </p:txBody>
      </p:sp>
      <p:sp>
        <p:nvSpPr>
          <p:cNvPr id="3" name="Content Placeholder 2">
            <a:extLst>
              <a:ext uri="{FF2B5EF4-FFF2-40B4-BE49-F238E27FC236}">
                <a16:creationId xmlns:a16="http://schemas.microsoft.com/office/drawing/2014/main" id="{51DF36AF-F68A-C787-7834-02A191AC5E50}"/>
              </a:ext>
            </a:extLst>
          </p:cNvPr>
          <p:cNvSpPr>
            <a:spLocks noGrp="1"/>
          </p:cNvSpPr>
          <p:nvPr>
            <p:ph sz="half" idx="1"/>
          </p:nvPr>
        </p:nvSpPr>
        <p:spPr/>
        <p:txBody>
          <a:bodyPr/>
          <a:lstStyle/>
          <a:p>
            <a:r>
              <a:rPr lang="en-US" dirty="0">
                <a:solidFill>
                  <a:srgbClr val="2D4E6B"/>
                </a:solidFill>
              </a:rPr>
              <a:t>Probate estate :</a:t>
            </a:r>
          </a:p>
          <a:p>
            <a:pPr lvl="1"/>
            <a:r>
              <a:rPr lang="en-US" dirty="0">
                <a:solidFill>
                  <a:srgbClr val="2D4E6B"/>
                </a:solidFill>
              </a:rPr>
              <a:t>Car</a:t>
            </a:r>
          </a:p>
          <a:p>
            <a:pPr lvl="1"/>
            <a:r>
              <a:rPr lang="en-US" dirty="0">
                <a:solidFill>
                  <a:srgbClr val="2D4E6B"/>
                </a:solidFill>
              </a:rPr>
              <a:t>MCSPIA – annuity</a:t>
            </a:r>
          </a:p>
          <a:p>
            <a:pPr lvl="1"/>
            <a:r>
              <a:rPr lang="en-US" dirty="0">
                <a:solidFill>
                  <a:srgbClr val="2D4E6B"/>
                </a:solidFill>
              </a:rPr>
              <a:t>Promissory notes</a:t>
            </a:r>
          </a:p>
          <a:p>
            <a:pPr lvl="1"/>
            <a:r>
              <a:rPr lang="en-US" dirty="0">
                <a:solidFill>
                  <a:srgbClr val="2D4E6B"/>
                </a:solidFill>
              </a:rPr>
              <a:t>House</a:t>
            </a:r>
          </a:p>
          <a:p>
            <a:pPr lvl="1"/>
            <a:endParaRPr lang="en-US" dirty="0"/>
          </a:p>
        </p:txBody>
      </p:sp>
      <p:sp>
        <p:nvSpPr>
          <p:cNvPr id="4" name="Footer Placeholder 3">
            <a:extLst>
              <a:ext uri="{FF2B5EF4-FFF2-40B4-BE49-F238E27FC236}">
                <a16:creationId xmlns:a16="http://schemas.microsoft.com/office/drawing/2014/main" id="{466CD01C-D3BC-60CF-A36B-5C7EAC4E5914}"/>
              </a:ext>
            </a:extLst>
          </p:cNvPr>
          <p:cNvSpPr>
            <a:spLocks noGrp="1"/>
          </p:cNvSpPr>
          <p:nvPr>
            <p:ph type="ftr" sz="quarter" idx="11"/>
          </p:nvPr>
        </p:nvSpPr>
        <p:spPr>
          <a:xfrm>
            <a:off x="3392129" y="6356350"/>
            <a:ext cx="4761271" cy="365125"/>
          </a:xfrm>
        </p:spPr>
        <p:txBody>
          <a:bodyPr/>
          <a:lstStyle/>
          <a:p>
            <a:r>
              <a:rPr lang="en-US" dirty="0">
                <a:solidFill>
                  <a:srgbClr val="1F497D"/>
                </a:solidFill>
              </a:rPr>
              <a:t>Johnson McGinnis Elder Care Law PLLC     /     www.tn-elderlaw.com</a:t>
            </a:r>
          </a:p>
        </p:txBody>
      </p:sp>
      <p:pic>
        <p:nvPicPr>
          <p:cNvPr id="6" name="Content Placeholder 4" descr="A house with a tree in the front&#10;&#10;Description automatically generated with low confidence">
            <a:extLst>
              <a:ext uri="{FF2B5EF4-FFF2-40B4-BE49-F238E27FC236}">
                <a16:creationId xmlns:a16="http://schemas.microsoft.com/office/drawing/2014/main" id="{46CA85EC-4A5F-9EAB-AF7E-7FD100B82387}"/>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36" b="3697"/>
          <a:stretch/>
        </p:blipFill>
        <p:spPr>
          <a:xfrm>
            <a:off x="4941276" y="1095213"/>
            <a:ext cx="6850659" cy="4858686"/>
          </a:xfrm>
          <a:prstGeom prst="rect">
            <a:avLst/>
          </a:prstGeom>
        </p:spPr>
      </p:pic>
      <p:sp>
        <p:nvSpPr>
          <p:cNvPr id="7" name="TextBox 6">
            <a:extLst>
              <a:ext uri="{FF2B5EF4-FFF2-40B4-BE49-F238E27FC236}">
                <a16:creationId xmlns:a16="http://schemas.microsoft.com/office/drawing/2014/main" id="{75899F5B-7D95-10CA-AA28-FA5EA5BA2A52}"/>
              </a:ext>
            </a:extLst>
          </p:cNvPr>
          <p:cNvSpPr txBox="1"/>
          <p:nvPr/>
        </p:nvSpPr>
        <p:spPr>
          <a:xfrm>
            <a:off x="9743778" y="6156295"/>
            <a:ext cx="2058677" cy="307777"/>
          </a:xfrm>
          <a:prstGeom prst="rect">
            <a:avLst/>
          </a:prstGeom>
          <a:solidFill>
            <a:srgbClr val="000000"/>
          </a:solidFill>
        </p:spPr>
        <p:txBody>
          <a:bodyPr wrap="square" rtlCol="0">
            <a:spAutoFit/>
          </a:bodyPr>
          <a:lstStyle/>
          <a:p>
            <a:pPr algn="r">
              <a:spcAft>
                <a:spcPts val="600"/>
              </a:spcAft>
            </a:pPr>
            <a:r>
              <a:rPr lang="en-US" sz="700" dirty="0">
                <a:solidFill>
                  <a:srgbClr val="FFFFFF"/>
                </a:solidFill>
                <a:hlinkClick r:id="rId4" tooltip="https://www.flickr.com/photos/dok1/7521004370/">
                  <a:extLst>
                    <a:ext uri="{A12FA001-AC4F-418D-AE19-62706E023703}">
                      <ahyp:hlinkClr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5" tooltip="https://creativecommons.org/licenses/by/3.0/">
                  <a:extLst>
                    <a:ext uri="{A12FA001-AC4F-418D-AE19-62706E023703}">
                      <ahyp:hlinkClr xmlns:ahyp="http://schemas.microsoft.com/office/drawing/2018/hyperlinkcolor" val="tx"/>
                    </a:ext>
                  </a:extLst>
                </a:hlinkClick>
              </a:rPr>
              <a:t>CC BY</a:t>
            </a:r>
            <a:endParaRPr lang="en-US" sz="700" dirty="0">
              <a:solidFill>
                <a:srgbClr val="FFFFFF"/>
              </a:solidFill>
            </a:endParaRPr>
          </a:p>
        </p:txBody>
      </p:sp>
    </p:spTree>
    <p:extLst>
      <p:ext uri="{BB962C8B-B14F-4D97-AF65-F5344CB8AC3E}">
        <p14:creationId xmlns:p14="http://schemas.microsoft.com/office/powerpoint/2010/main" val="1171692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2">
          <a:extLst>
            <a:ext uri="{FF2B5EF4-FFF2-40B4-BE49-F238E27FC236}">
              <a16:creationId xmlns:a16="http://schemas.microsoft.com/office/drawing/2014/main" id="{DBC63ABA-5487-C8B2-1812-AE94DD63C295}"/>
            </a:ext>
          </a:extLst>
        </p:cNvPr>
        <p:cNvGrpSpPr/>
        <p:nvPr/>
      </p:nvGrpSpPr>
      <p:grpSpPr>
        <a:xfrm>
          <a:off x="0" y="0"/>
          <a:ext cx="0" cy="0"/>
          <a:chOff x="0" y="0"/>
          <a:chExt cx="0" cy="0"/>
        </a:xfrm>
      </p:grpSpPr>
      <p:sp>
        <p:nvSpPr>
          <p:cNvPr id="103" name="Google Shape;103;p3">
            <a:extLst>
              <a:ext uri="{FF2B5EF4-FFF2-40B4-BE49-F238E27FC236}">
                <a16:creationId xmlns:a16="http://schemas.microsoft.com/office/drawing/2014/main" id="{C8580F2A-D5CE-32A4-4691-04B179026174}"/>
              </a:ext>
            </a:extLst>
          </p:cNvPr>
          <p:cNvSpPr txBox="1">
            <a:spLocks noGrp="1"/>
          </p:cNvSpPr>
          <p:nvPr>
            <p:ph type="title"/>
          </p:nvPr>
        </p:nvSpPr>
        <p:spPr>
          <a:xfrm>
            <a:off x="3075939" y="685800"/>
            <a:ext cx="7940261" cy="1485900"/>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sz="4000" dirty="0">
                <a:solidFill>
                  <a:srgbClr val="2D4E6B"/>
                </a:solidFill>
              </a:rPr>
              <a:t>What About Transferring Assets?</a:t>
            </a:r>
            <a:endParaRPr lang="en-US" sz="4000" b="1" dirty="0">
              <a:solidFill>
                <a:srgbClr val="2D4E6B"/>
              </a:solidFill>
            </a:endParaRPr>
          </a:p>
        </p:txBody>
      </p:sp>
      <p:sp>
        <p:nvSpPr>
          <p:cNvPr id="104" name="Google Shape;104;p3">
            <a:extLst>
              <a:ext uri="{FF2B5EF4-FFF2-40B4-BE49-F238E27FC236}">
                <a16:creationId xmlns:a16="http://schemas.microsoft.com/office/drawing/2014/main" id="{E3EA8597-764D-8989-CC37-57122C214F7E}"/>
              </a:ext>
            </a:extLst>
          </p:cNvPr>
          <p:cNvSpPr txBox="1">
            <a:spLocks noGrp="1"/>
          </p:cNvSpPr>
          <p:nvPr>
            <p:ph idx="1"/>
          </p:nvPr>
        </p:nvSpPr>
        <p:spPr>
          <a:xfrm>
            <a:off x="3075939" y="2344552"/>
            <a:ext cx="7763053" cy="3581400"/>
          </a:xfrm>
          <a:prstGeom prst="rect">
            <a:avLst/>
          </a:prstGeom>
        </p:spPr>
        <p:txBody>
          <a:bodyPr spcFirstLastPara="1" lIns="91425" tIns="45700" rIns="91425" bIns="45700" anchorCtr="0">
            <a:noAutofit/>
          </a:bodyPr>
          <a:lstStyle/>
          <a:p>
            <a:r>
              <a:rPr lang="en-US" sz="2000" dirty="0">
                <a:solidFill>
                  <a:srgbClr val="2D4E6B"/>
                </a:solidFill>
              </a:rPr>
              <a:t>42 USC 1396p( c)(2)(A)</a:t>
            </a:r>
          </a:p>
          <a:p>
            <a:r>
              <a:rPr lang="en-US" sz="2000" dirty="0">
                <a:solidFill>
                  <a:srgbClr val="2D4E6B"/>
                </a:solidFill>
              </a:rPr>
              <a:t>125:010 Transfer of assets and Penalty Periods  (TennCare Policy)</a:t>
            </a:r>
          </a:p>
          <a:p>
            <a:pPr marL="0" indent="0">
              <a:buNone/>
            </a:pPr>
            <a:r>
              <a:rPr lang="en-US" sz="2000" dirty="0">
                <a:solidFill>
                  <a:srgbClr val="2D4E6B"/>
                </a:solidFill>
              </a:rPr>
              <a:t>       v. ………….And title to home was transferred to </a:t>
            </a:r>
          </a:p>
          <a:p>
            <a:pPr marL="914400" lvl="2" indent="0">
              <a:buNone/>
            </a:pPr>
            <a:r>
              <a:rPr lang="en-US" dirty="0">
                <a:solidFill>
                  <a:srgbClr val="2D4E6B"/>
                </a:solidFill>
              </a:rPr>
              <a:t>1. The spouse of the owner</a:t>
            </a:r>
          </a:p>
          <a:p>
            <a:pPr marL="914400" lvl="2" indent="0">
              <a:buNone/>
            </a:pPr>
            <a:r>
              <a:rPr lang="en-US" dirty="0">
                <a:solidFill>
                  <a:srgbClr val="2D4E6B"/>
                </a:solidFill>
              </a:rPr>
              <a:t>2. The child of the owner who is under age 21</a:t>
            </a:r>
          </a:p>
          <a:p>
            <a:pPr marL="0" lvl="0" indent="0">
              <a:lnSpc>
                <a:spcPct val="100000"/>
              </a:lnSpc>
              <a:spcBef>
                <a:spcPts val="0"/>
              </a:spcBef>
              <a:buNone/>
              <a:defRPr/>
            </a:pPr>
            <a:r>
              <a:rPr lang="en-US" sz="2000" dirty="0">
                <a:solidFill>
                  <a:srgbClr val="2D4E6B"/>
                </a:solidFill>
              </a:rPr>
              <a:t>	3. The owner’s adult child who is blind or disabled according to 42 USC 1382C</a:t>
            </a:r>
          </a:p>
        </p:txBody>
      </p:sp>
      <p:sp>
        <p:nvSpPr>
          <p:cNvPr id="4" name="Rectangle 3">
            <a:extLst>
              <a:ext uri="{FF2B5EF4-FFF2-40B4-BE49-F238E27FC236}">
                <a16:creationId xmlns:a16="http://schemas.microsoft.com/office/drawing/2014/main" id="{3146515C-9DA0-DFB6-4DF7-9E7BF90B6756}"/>
              </a:ext>
            </a:extLst>
          </p:cNvPr>
          <p:cNvSpPr/>
          <p:nvPr/>
        </p:nvSpPr>
        <p:spPr>
          <a:xfrm>
            <a:off x="0" y="0"/>
            <a:ext cx="2711302" cy="6858000"/>
          </a:xfrm>
          <a:prstGeom prst="rect">
            <a:avLst/>
          </a:prstGeom>
          <a:solidFill>
            <a:srgbClr val="2D4E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809E6C4-EA21-979F-9B9C-48EFDCD3C5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1145" y="2083098"/>
            <a:ext cx="1460500" cy="152400"/>
          </a:xfrm>
          <a:prstGeom prst="rect">
            <a:avLst/>
          </a:prstGeom>
        </p:spPr>
      </p:pic>
      <p:sp>
        <p:nvSpPr>
          <p:cNvPr id="12" name="TextBox 11">
            <a:extLst>
              <a:ext uri="{FF2B5EF4-FFF2-40B4-BE49-F238E27FC236}">
                <a16:creationId xmlns:a16="http://schemas.microsoft.com/office/drawing/2014/main" id="{3647AAB5-83F6-62A3-445C-869F79203487}"/>
              </a:ext>
            </a:extLst>
          </p:cNvPr>
          <p:cNvSpPr txBox="1"/>
          <p:nvPr/>
        </p:nvSpPr>
        <p:spPr>
          <a:xfrm>
            <a:off x="3171145" y="6162602"/>
            <a:ext cx="4584909" cy="261610"/>
          </a:xfrm>
          <a:prstGeom prst="rect">
            <a:avLst/>
          </a:prstGeom>
          <a:noFill/>
        </p:spPr>
        <p:txBody>
          <a:bodyPr wrap="none" rtlCol="0">
            <a:spAutoFit/>
          </a:bodyPr>
          <a:lstStyle/>
          <a:p>
            <a:r>
              <a:rPr lang="en-US" sz="1100" dirty="0">
                <a:solidFill>
                  <a:srgbClr val="2D4E6B"/>
                </a:solidFill>
              </a:rPr>
              <a:t>Johnson McGinnis Elder Care Law &amp; Estate Planning   |  </a:t>
            </a:r>
            <a:r>
              <a:rPr lang="en-US" sz="1100" b="1" dirty="0" err="1">
                <a:solidFill>
                  <a:srgbClr val="2D4E6B"/>
                </a:solidFill>
              </a:rPr>
              <a:t>tn-elderlaw.com</a:t>
            </a:r>
            <a:endParaRPr lang="en-US" sz="1100" b="1" dirty="0">
              <a:solidFill>
                <a:srgbClr val="2D4E6B"/>
              </a:solidFill>
            </a:endParaRPr>
          </a:p>
        </p:txBody>
      </p:sp>
      <p:pic>
        <p:nvPicPr>
          <p:cNvPr id="2" name="Picture 1" descr="Model suburban house with for sale sign">
            <a:extLst>
              <a:ext uri="{FF2B5EF4-FFF2-40B4-BE49-F238E27FC236}">
                <a16:creationId xmlns:a16="http://schemas.microsoft.com/office/drawing/2014/main" id="{9FD645EB-3EEC-F223-FEEA-0E219F90C967}"/>
              </a:ext>
            </a:extLst>
          </p:cNvPr>
          <p:cNvPicPr>
            <a:picLocks noChangeAspect="1"/>
          </p:cNvPicPr>
          <p:nvPr/>
        </p:nvPicPr>
        <p:blipFill>
          <a:blip r:embed="rId4" cstate="print">
            <a:extLst>
              <a:ext uri="{28A0092B-C50C-407E-A947-70E740481C1C}">
                <a14:useLocalDpi xmlns:a14="http://schemas.microsoft.com/office/drawing/2010/main" val="0"/>
              </a:ext>
            </a:extLst>
          </a:blip>
          <a:srcRect l="5257" t="39035" r="-5257" b="-2743"/>
          <a:stretch/>
        </p:blipFill>
        <p:spPr>
          <a:xfrm>
            <a:off x="66990" y="3296504"/>
            <a:ext cx="2874233" cy="274776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007837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2">
          <a:extLst>
            <a:ext uri="{FF2B5EF4-FFF2-40B4-BE49-F238E27FC236}">
              <a16:creationId xmlns:a16="http://schemas.microsoft.com/office/drawing/2014/main" id="{58AE64B7-BB09-E2EE-DC03-7E2A6D9A576E}"/>
            </a:ext>
          </a:extLst>
        </p:cNvPr>
        <p:cNvGrpSpPr/>
        <p:nvPr/>
      </p:nvGrpSpPr>
      <p:grpSpPr>
        <a:xfrm>
          <a:off x="0" y="0"/>
          <a:ext cx="0" cy="0"/>
          <a:chOff x="0" y="0"/>
          <a:chExt cx="0" cy="0"/>
        </a:xfrm>
      </p:grpSpPr>
      <p:sp>
        <p:nvSpPr>
          <p:cNvPr id="103" name="Google Shape;103;p3">
            <a:extLst>
              <a:ext uri="{FF2B5EF4-FFF2-40B4-BE49-F238E27FC236}">
                <a16:creationId xmlns:a16="http://schemas.microsoft.com/office/drawing/2014/main" id="{01476789-DDAD-D1CA-4818-555462142AF0}"/>
              </a:ext>
            </a:extLst>
          </p:cNvPr>
          <p:cNvSpPr txBox="1">
            <a:spLocks noGrp="1"/>
          </p:cNvSpPr>
          <p:nvPr>
            <p:ph type="title"/>
          </p:nvPr>
        </p:nvSpPr>
        <p:spPr>
          <a:xfrm>
            <a:off x="3075939" y="685800"/>
            <a:ext cx="7940261" cy="1485900"/>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sz="4000" dirty="0">
                <a:solidFill>
                  <a:srgbClr val="2D4E6B"/>
                </a:solidFill>
              </a:rPr>
              <a:t>Transfer to a Sibling</a:t>
            </a:r>
            <a:endParaRPr lang="en-US" sz="4000" b="1" dirty="0">
              <a:solidFill>
                <a:srgbClr val="2D4E6B"/>
              </a:solidFill>
            </a:endParaRPr>
          </a:p>
        </p:txBody>
      </p:sp>
      <p:sp>
        <p:nvSpPr>
          <p:cNvPr id="104" name="Google Shape;104;p3">
            <a:extLst>
              <a:ext uri="{FF2B5EF4-FFF2-40B4-BE49-F238E27FC236}">
                <a16:creationId xmlns:a16="http://schemas.microsoft.com/office/drawing/2014/main" id="{6FEEE02D-FE20-67DD-C618-C1BB9BE80E2B}"/>
              </a:ext>
            </a:extLst>
          </p:cNvPr>
          <p:cNvSpPr txBox="1">
            <a:spLocks noGrp="1"/>
          </p:cNvSpPr>
          <p:nvPr>
            <p:ph idx="1"/>
          </p:nvPr>
        </p:nvSpPr>
        <p:spPr>
          <a:xfrm>
            <a:off x="3075939" y="2344552"/>
            <a:ext cx="7763053" cy="3581400"/>
          </a:xfrm>
          <a:prstGeom prst="rect">
            <a:avLst/>
          </a:prstGeom>
        </p:spPr>
        <p:txBody>
          <a:bodyPr spcFirstLastPara="1" lIns="91425" tIns="45700" rIns="91425" bIns="45700" anchorCtr="0">
            <a:noAutofit/>
          </a:bodyPr>
          <a:lstStyle/>
          <a:p>
            <a:pPr marL="0" indent="0">
              <a:buNone/>
            </a:pPr>
            <a:r>
              <a:rPr lang="en-US" sz="1800" dirty="0">
                <a:solidFill>
                  <a:srgbClr val="2D4E6B"/>
                </a:solidFill>
              </a:rPr>
              <a:t>4.) A sibling of the owner who has equity interest in and has resided in the home for at least one year prior to the individual’s institutionalization </a:t>
            </a:r>
          </a:p>
        </p:txBody>
      </p:sp>
      <p:sp>
        <p:nvSpPr>
          <p:cNvPr id="4" name="Rectangle 3">
            <a:extLst>
              <a:ext uri="{FF2B5EF4-FFF2-40B4-BE49-F238E27FC236}">
                <a16:creationId xmlns:a16="http://schemas.microsoft.com/office/drawing/2014/main" id="{62E2ACB8-97D0-38BE-F099-214DC9D554E4}"/>
              </a:ext>
            </a:extLst>
          </p:cNvPr>
          <p:cNvSpPr/>
          <p:nvPr/>
        </p:nvSpPr>
        <p:spPr>
          <a:xfrm>
            <a:off x="0" y="0"/>
            <a:ext cx="2711302" cy="6858000"/>
          </a:xfrm>
          <a:prstGeom prst="rect">
            <a:avLst/>
          </a:prstGeom>
          <a:solidFill>
            <a:srgbClr val="2D4E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8912568-7AFD-7138-2D60-BC051246AB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1145" y="2083098"/>
            <a:ext cx="1460500" cy="152400"/>
          </a:xfrm>
          <a:prstGeom prst="rect">
            <a:avLst/>
          </a:prstGeom>
        </p:spPr>
      </p:pic>
      <p:sp>
        <p:nvSpPr>
          <p:cNvPr id="12" name="TextBox 11">
            <a:extLst>
              <a:ext uri="{FF2B5EF4-FFF2-40B4-BE49-F238E27FC236}">
                <a16:creationId xmlns:a16="http://schemas.microsoft.com/office/drawing/2014/main" id="{8FB60AB9-4FF7-DF19-508B-86E378844C54}"/>
              </a:ext>
            </a:extLst>
          </p:cNvPr>
          <p:cNvSpPr txBox="1"/>
          <p:nvPr/>
        </p:nvSpPr>
        <p:spPr>
          <a:xfrm>
            <a:off x="3171145" y="6162602"/>
            <a:ext cx="4584909" cy="261610"/>
          </a:xfrm>
          <a:prstGeom prst="rect">
            <a:avLst/>
          </a:prstGeom>
          <a:noFill/>
        </p:spPr>
        <p:txBody>
          <a:bodyPr wrap="none" rtlCol="0">
            <a:spAutoFit/>
          </a:bodyPr>
          <a:lstStyle/>
          <a:p>
            <a:r>
              <a:rPr lang="en-US" sz="1100" dirty="0">
                <a:solidFill>
                  <a:srgbClr val="2D4E6B"/>
                </a:solidFill>
              </a:rPr>
              <a:t>Johnson McGinnis Elder Care Law &amp; Estate Planning   |  </a:t>
            </a:r>
            <a:r>
              <a:rPr lang="en-US" sz="1100" b="1" dirty="0" err="1">
                <a:solidFill>
                  <a:srgbClr val="2D4E6B"/>
                </a:solidFill>
              </a:rPr>
              <a:t>tn-elderlaw.com</a:t>
            </a:r>
            <a:endParaRPr lang="en-US" sz="1100" b="1" dirty="0">
              <a:solidFill>
                <a:srgbClr val="2D4E6B"/>
              </a:solidFill>
            </a:endParaRPr>
          </a:p>
        </p:txBody>
      </p:sp>
    </p:spTree>
    <p:extLst>
      <p:ext uri="{BB962C8B-B14F-4D97-AF65-F5344CB8AC3E}">
        <p14:creationId xmlns:p14="http://schemas.microsoft.com/office/powerpoint/2010/main" val="25402036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2">
          <a:extLst>
            <a:ext uri="{FF2B5EF4-FFF2-40B4-BE49-F238E27FC236}">
              <a16:creationId xmlns:a16="http://schemas.microsoft.com/office/drawing/2014/main" id="{966DF7E4-1F10-FFC0-B050-0E742C998AB0}"/>
            </a:ext>
          </a:extLst>
        </p:cNvPr>
        <p:cNvGrpSpPr/>
        <p:nvPr/>
      </p:nvGrpSpPr>
      <p:grpSpPr>
        <a:xfrm>
          <a:off x="0" y="0"/>
          <a:ext cx="0" cy="0"/>
          <a:chOff x="0" y="0"/>
          <a:chExt cx="0" cy="0"/>
        </a:xfrm>
      </p:grpSpPr>
      <p:sp>
        <p:nvSpPr>
          <p:cNvPr id="103" name="Google Shape;103;p3">
            <a:extLst>
              <a:ext uri="{FF2B5EF4-FFF2-40B4-BE49-F238E27FC236}">
                <a16:creationId xmlns:a16="http://schemas.microsoft.com/office/drawing/2014/main" id="{17672206-A92D-C0FB-F276-D437BE5CADC8}"/>
              </a:ext>
            </a:extLst>
          </p:cNvPr>
          <p:cNvSpPr txBox="1">
            <a:spLocks noGrp="1"/>
          </p:cNvSpPr>
          <p:nvPr>
            <p:ph type="title"/>
          </p:nvPr>
        </p:nvSpPr>
        <p:spPr>
          <a:xfrm>
            <a:off x="3075939" y="685800"/>
            <a:ext cx="7940261" cy="1485900"/>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sz="4000" dirty="0">
                <a:solidFill>
                  <a:srgbClr val="2D4E6B"/>
                </a:solidFill>
              </a:rPr>
              <a:t>Transfer to a Caregiver Child</a:t>
            </a:r>
            <a:endParaRPr lang="en-US" sz="4000" b="1" dirty="0">
              <a:solidFill>
                <a:srgbClr val="2D4E6B"/>
              </a:solidFill>
            </a:endParaRPr>
          </a:p>
        </p:txBody>
      </p:sp>
      <p:sp>
        <p:nvSpPr>
          <p:cNvPr id="104" name="Google Shape;104;p3">
            <a:extLst>
              <a:ext uri="{FF2B5EF4-FFF2-40B4-BE49-F238E27FC236}">
                <a16:creationId xmlns:a16="http://schemas.microsoft.com/office/drawing/2014/main" id="{596688D4-D17C-0C6C-86E6-438A29F59ED3}"/>
              </a:ext>
            </a:extLst>
          </p:cNvPr>
          <p:cNvSpPr txBox="1">
            <a:spLocks noGrp="1"/>
          </p:cNvSpPr>
          <p:nvPr>
            <p:ph idx="1"/>
          </p:nvPr>
        </p:nvSpPr>
        <p:spPr>
          <a:xfrm>
            <a:off x="3075939" y="2344552"/>
            <a:ext cx="7763053" cy="3581400"/>
          </a:xfrm>
          <a:prstGeom prst="rect">
            <a:avLst/>
          </a:prstGeom>
        </p:spPr>
        <p:txBody>
          <a:bodyPr spcFirstLastPara="1" lIns="91425" tIns="45700" rIns="91425" bIns="45700" anchorCtr="0">
            <a:noAutofit/>
          </a:bodyPr>
          <a:lstStyle/>
          <a:p>
            <a:pPr marL="0" indent="0">
              <a:buNone/>
            </a:pPr>
            <a:r>
              <a:rPr lang="en-US" sz="1800" dirty="0">
                <a:solidFill>
                  <a:srgbClr val="2D4E6B"/>
                </a:solidFill>
              </a:rPr>
              <a:t>5.) A child of the owner, regardless of age, who: </a:t>
            </a:r>
          </a:p>
          <a:p>
            <a:pPr marL="0" indent="0">
              <a:buNone/>
            </a:pPr>
            <a:r>
              <a:rPr lang="en-US" sz="1800" dirty="0">
                <a:solidFill>
                  <a:srgbClr val="2D4E6B"/>
                </a:solidFill>
              </a:rPr>
              <a:t>	a. Resided with the individual for two years immediately prior to the individual’s nursing home admission; and </a:t>
            </a:r>
          </a:p>
          <a:p>
            <a:pPr marL="0" indent="0">
              <a:buNone/>
            </a:pPr>
            <a:r>
              <a:rPr lang="en-US" sz="1800" dirty="0">
                <a:solidFill>
                  <a:srgbClr val="2D4E6B"/>
                </a:solidFill>
              </a:rPr>
              <a:t>	</a:t>
            </a:r>
            <a:r>
              <a:rPr lang="en-US" sz="1800" dirty="0" err="1">
                <a:solidFill>
                  <a:srgbClr val="2D4E6B"/>
                </a:solidFill>
              </a:rPr>
              <a:t>b.</a:t>
            </a:r>
            <a:r>
              <a:rPr lang="en-US" sz="1800" dirty="0">
                <a:solidFill>
                  <a:srgbClr val="2D4E6B"/>
                </a:solidFill>
              </a:rPr>
              <a:t> Provided care which permitted the individual to reside at home.</a:t>
            </a:r>
          </a:p>
        </p:txBody>
      </p:sp>
      <p:sp>
        <p:nvSpPr>
          <p:cNvPr id="4" name="Rectangle 3">
            <a:extLst>
              <a:ext uri="{FF2B5EF4-FFF2-40B4-BE49-F238E27FC236}">
                <a16:creationId xmlns:a16="http://schemas.microsoft.com/office/drawing/2014/main" id="{52B088CE-2E3B-0FC4-D67B-C6700FBE5AF7}"/>
              </a:ext>
            </a:extLst>
          </p:cNvPr>
          <p:cNvSpPr/>
          <p:nvPr/>
        </p:nvSpPr>
        <p:spPr>
          <a:xfrm>
            <a:off x="0" y="0"/>
            <a:ext cx="2711302" cy="6858000"/>
          </a:xfrm>
          <a:prstGeom prst="rect">
            <a:avLst/>
          </a:prstGeom>
          <a:solidFill>
            <a:srgbClr val="2D4E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9148672-39E3-1FC8-1A75-506A415265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1145" y="2083098"/>
            <a:ext cx="1460500" cy="152400"/>
          </a:xfrm>
          <a:prstGeom prst="rect">
            <a:avLst/>
          </a:prstGeom>
        </p:spPr>
      </p:pic>
      <p:sp>
        <p:nvSpPr>
          <p:cNvPr id="12" name="TextBox 11">
            <a:extLst>
              <a:ext uri="{FF2B5EF4-FFF2-40B4-BE49-F238E27FC236}">
                <a16:creationId xmlns:a16="http://schemas.microsoft.com/office/drawing/2014/main" id="{64D49860-93EA-9039-93D4-51D5C654BD90}"/>
              </a:ext>
            </a:extLst>
          </p:cNvPr>
          <p:cNvSpPr txBox="1"/>
          <p:nvPr/>
        </p:nvSpPr>
        <p:spPr>
          <a:xfrm>
            <a:off x="3171145" y="6162602"/>
            <a:ext cx="4584909" cy="261610"/>
          </a:xfrm>
          <a:prstGeom prst="rect">
            <a:avLst/>
          </a:prstGeom>
          <a:noFill/>
        </p:spPr>
        <p:txBody>
          <a:bodyPr wrap="none" rtlCol="0">
            <a:spAutoFit/>
          </a:bodyPr>
          <a:lstStyle/>
          <a:p>
            <a:r>
              <a:rPr lang="en-US" sz="1100" dirty="0">
                <a:solidFill>
                  <a:srgbClr val="2D4E6B"/>
                </a:solidFill>
              </a:rPr>
              <a:t>Johnson McGinnis Elder Care Law &amp; Estate Planning   |  </a:t>
            </a:r>
            <a:r>
              <a:rPr lang="en-US" sz="1100" b="1" dirty="0" err="1">
                <a:solidFill>
                  <a:srgbClr val="2D4E6B"/>
                </a:solidFill>
              </a:rPr>
              <a:t>tn-elderlaw.com</a:t>
            </a:r>
            <a:endParaRPr lang="en-US" sz="1100" b="1" dirty="0">
              <a:solidFill>
                <a:srgbClr val="2D4E6B"/>
              </a:solidFill>
            </a:endParaRPr>
          </a:p>
        </p:txBody>
      </p:sp>
    </p:spTree>
    <p:extLst>
      <p:ext uri="{BB962C8B-B14F-4D97-AF65-F5344CB8AC3E}">
        <p14:creationId xmlns:p14="http://schemas.microsoft.com/office/powerpoint/2010/main" val="689966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2">
          <a:extLst>
            <a:ext uri="{FF2B5EF4-FFF2-40B4-BE49-F238E27FC236}">
              <a16:creationId xmlns:a16="http://schemas.microsoft.com/office/drawing/2014/main" id="{1ACDA410-EB23-F520-0174-02F9EECD9C30}"/>
            </a:ext>
          </a:extLst>
        </p:cNvPr>
        <p:cNvGrpSpPr/>
        <p:nvPr/>
      </p:nvGrpSpPr>
      <p:grpSpPr>
        <a:xfrm>
          <a:off x="0" y="0"/>
          <a:ext cx="0" cy="0"/>
          <a:chOff x="0" y="0"/>
          <a:chExt cx="0" cy="0"/>
        </a:xfrm>
      </p:grpSpPr>
      <p:sp>
        <p:nvSpPr>
          <p:cNvPr id="103" name="Google Shape;103;p3">
            <a:extLst>
              <a:ext uri="{FF2B5EF4-FFF2-40B4-BE49-F238E27FC236}">
                <a16:creationId xmlns:a16="http://schemas.microsoft.com/office/drawing/2014/main" id="{58058A43-D808-1EA2-6179-43F6126957D2}"/>
              </a:ext>
            </a:extLst>
          </p:cNvPr>
          <p:cNvSpPr txBox="1">
            <a:spLocks noGrp="1"/>
          </p:cNvSpPr>
          <p:nvPr>
            <p:ph type="title"/>
          </p:nvPr>
        </p:nvSpPr>
        <p:spPr>
          <a:xfrm>
            <a:off x="3075939" y="685800"/>
            <a:ext cx="7940261" cy="1485900"/>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sz="4000" dirty="0">
                <a:solidFill>
                  <a:srgbClr val="2D4E6B"/>
                </a:solidFill>
              </a:rPr>
              <a:t>Transfer Subject to Life Estates</a:t>
            </a:r>
            <a:endParaRPr lang="en-US" sz="4000" b="1" dirty="0">
              <a:solidFill>
                <a:srgbClr val="2D4E6B"/>
              </a:solidFill>
            </a:endParaRPr>
          </a:p>
        </p:txBody>
      </p:sp>
      <p:sp>
        <p:nvSpPr>
          <p:cNvPr id="104" name="Google Shape;104;p3">
            <a:extLst>
              <a:ext uri="{FF2B5EF4-FFF2-40B4-BE49-F238E27FC236}">
                <a16:creationId xmlns:a16="http://schemas.microsoft.com/office/drawing/2014/main" id="{FA42ECD7-9E13-DE38-B7CB-DDD5A865518A}"/>
              </a:ext>
            </a:extLst>
          </p:cNvPr>
          <p:cNvSpPr txBox="1">
            <a:spLocks noGrp="1"/>
          </p:cNvSpPr>
          <p:nvPr>
            <p:ph idx="1"/>
          </p:nvPr>
        </p:nvSpPr>
        <p:spPr>
          <a:xfrm>
            <a:off x="3075939" y="2344552"/>
            <a:ext cx="7763053" cy="3581400"/>
          </a:xfrm>
          <a:prstGeom prst="rect">
            <a:avLst/>
          </a:prstGeom>
        </p:spPr>
        <p:txBody>
          <a:bodyPr spcFirstLastPara="1" lIns="91425" tIns="45700" rIns="91425" bIns="45700" anchorCtr="0">
            <a:noAutofit/>
          </a:bodyPr>
          <a:lstStyle/>
          <a:p>
            <a:r>
              <a:rPr lang="en-US" dirty="0">
                <a:solidFill>
                  <a:srgbClr val="2D4E6B"/>
                </a:solidFill>
              </a:rPr>
              <a:t>General Rule re Life Estate</a:t>
            </a:r>
          </a:p>
          <a:p>
            <a:r>
              <a:rPr lang="en-US" dirty="0">
                <a:solidFill>
                  <a:srgbClr val="2D4E6B"/>
                </a:solidFill>
              </a:rPr>
              <a:t>Life Estate Exceptions</a:t>
            </a:r>
          </a:p>
          <a:p>
            <a:pPr lvl="1"/>
            <a:r>
              <a:rPr lang="en-US" sz="2400" dirty="0">
                <a:solidFill>
                  <a:srgbClr val="2D4E6B"/>
                </a:solidFill>
              </a:rPr>
              <a:t>Homestead exemption</a:t>
            </a:r>
          </a:p>
          <a:p>
            <a:pPr lvl="1"/>
            <a:r>
              <a:rPr lang="en-US" sz="2400" dirty="0">
                <a:solidFill>
                  <a:srgbClr val="2D4E6B"/>
                </a:solidFill>
              </a:rPr>
              <a:t>Passive production of income – rate of return test</a:t>
            </a:r>
          </a:p>
          <a:p>
            <a:pPr lvl="1"/>
            <a:r>
              <a:rPr lang="en-US" sz="2400" dirty="0">
                <a:solidFill>
                  <a:srgbClr val="2D4E6B"/>
                </a:solidFill>
              </a:rPr>
              <a:t>Production of earned income</a:t>
            </a:r>
          </a:p>
          <a:p>
            <a:pPr lvl="1"/>
            <a:r>
              <a:rPr lang="en-US" sz="2400" dirty="0">
                <a:solidFill>
                  <a:srgbClr val="2D4E6B"/>
                </a:solidFill>
              </a:rPr>
              <a:t>Terms of LE prevent selling of interest</a:t>
            </a:r>
          </a:p>
          <a:p>
            <a:r>
              <a:rPr lang="en-US" dirty="0">
                <a:solidFill>
                  <a:srgbClr val="2D4E6B"/>
                </a:solidFill>
              </a:rPr>
              <a:t>Countable Value</a:t>
            </a:r>
          </a:p>
          <a:p>
            <a:r>
              <a:rPr lang="en-US" dirty="0">
                <a:solidFill>
                  <a:srgbClr val="2D4E6B"/>
                </a:solidFill>
              </a:rPr>
              <a:t>Purchase of Life Estate </a:t>
            </a:r>
          </a:p>
        </p:txBody>
      </p:sp>
      <p:sp>
        <p:nvSpPr>
          <p:cNvPr id="4" name="Rectangle 3">
            <a:extLst>
              <a:ext uri="{FF2B5EF4-FFF2-40B4-BE49-F238E27FC236}">
                <a16:creationId xmlns:a16="http://schemas.microsoft.com/office/drawing/2014/main" id="{5F1B8697-EEB8-2E02-CEA2-BFB02564B8B5}"/>
              </a:ext>
            </a:extLst>
          </p:cNvPr>
          <p:cNvSpPr/>
          <p:nvPr/>
        </p:nvSpPr>
        <p:spPr>
          <a:xfrm>
            <a:off x="0" y="0"/>
            <a:ext cx="2711302" cy="6858000"/>
          </a:xfrm>
          <a:prstGeom prst="rect">
            <a:avLst/>
          </a:prstGeom>
          <a:solidFill>
            <a:srgbClr val="2D4E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AE2339A-FE1C-E291-9F44-09F376BEFA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1145" y="2083098"/>
            <a:ext cx="1460500" cy="152400"/>
          </a:xfrm>
          <a:prstGeom prst="rect">
            <a:avLst/>
          </a:prstGeom>
        </p:spPr>
      </p:pic>
      <p:sp>
        <p:nvSpPr>
          <p:cNvPr id="12" name="TextBox 11">
            <a:extLst>
              <a:ext uri="{FF2B5EF4-FFF2-40B4-BE49-F238E27FC236}">
                <a16:creationId xmlns:a16="http://schemas.microsoft.com/office/drawing/2014/main" id="{00763DB8-88C7-A39A-1383-FFFCB73C67D5}"/>
              </a:ext>
            </a:extLst>
          </p:cNvPr>
          <p:cNvSpPr txBox="1"/>
          <p:nvPr/>
        </p:nvSpPr>
        <p:spPr>
          <a:xfrm>
            <a:off x="3171145" y="6162602"/>
            <a:ext cx="4584909" cy="261610"/>
          </a:xfrm>
          <a:prstGeom prst="rect">
            <a:avLst/>
          </a:prstGeom>
          <a:noFill/>
        </p:spPr>
        <p:txBody>
          <a:bodyPr wrap="none" rtlCol="0">
            <a:spAutoFit/>
          </a:bodyPr>
          <a:lstStyle/>
          <a:p>
            <a:r>
              <a:rPr lang="en-US" sz="1100" dirty="0">
                <a:solidFill>
                  <a:srgbClr val="2D4E6B"/>
                </a:solidFill>
              </a:rPr>
              <a:t>Johnson McGinnis Elder Care Law &amp; Estate Planning   |  </a:t>
            </a:r>
            <a:r>
              <a:rPr lang="en-US" sz="1100" b="1" dirty="0" err="1">
                <a:solidFill>
                  <a:srgbClr val="2D4E6B"/>
                </a:solidFill>
              </a:rPr>
              <a:t>tn-elderlaw.com</a:t>
            </a:r>
            <a:endParaRPr lang="en-US" sz="1100" b="1" dirty="0">
              <a:solidFill>
                <a:srgbClr val="2D4E6B"/>
              </a:solidFill>
            </a:endParaRPr>
          </a:p>
        </p:txBody>
      </p:sp>
    </p:spTree>
    <p:extLst>
      <p:ext uri="{BB962C8B-B14F-4D97-AF65-F5344CB8AC3E}">
        <p14:creationId xmlns:p14="http://schemas.microsoft.com/office/powerpoint/2010/main" val="3012040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7F93A0-84C5-1B8B-4CF4-608FA10B46B2}"/>
              </a:ext>
            </a:extLst>
          </p:cNvPr>
          <p:cNvSpPr>
            <a:spLocks noGrp="1"/>
          </p:cNvSpPr>
          <p:nvPr>
            <p:ph type="title"/>
          </p:nvPr>
        </p:nvSpPr>
        <p:spPr>
          <a:xfrm>
            <a:off x="761803" y="350196"/>
            <a:ext cx="4646904" cy="1624520"/>
          </a:xfrm>
        </p:spPr>
        <p:txBody>
          <a:bodyPr anchor="ctr">
            <a:normAutofit/>
          </a:bodyPr>
          <a:lstStyle/>
          <a:p>
            <a:r>
              <a:rPr lang="en-US" sz="4000" dirty="0">
                <a:solidFill>
                  <a:srgbClr val="2D4E6B"/>
                </a:solidFill>
              </a:rPr>
              <a:t>Estate Recovery – How much?</a:t>
            </a:r>
          </a:p>
        </p:txBody>
      </p:sp>
      <p:sp>
        <p:nvSpPr>
          <p:cNvPr id="3" name="Content Placeholder 2">
            <a:extLst>
              <a:ext uri="{FF2B5EF4-FFF2-40B4-BE49-F238E27FC236}">
                <a16:creationId xmlns:a16="http://schemas.microsoft.com/office/drawing/2014/main" id="{EFE879D2-08D4-FDF9-6889-46E2519F054D}"/>
              </a:ext>
            </a:extLst>
          </p:cNvPr>
          <p:cNvSpPr>
            <a:spLocks noGrp="1"/>
          </p:cNvSpPr>
          <p:nvPr>
            <p:ph idx="1"/>
          </p:nvPr>
        </p:nvSpPr>
        <p:spPr>
          <a:xfrm>
            <a:off x="761802" y="2743200"/>
            <a:ext cx="4646905" cy="3613149"/>
          </a:xfrm>
        </p:spPr>
        <p:txBody>
          <a:bodyPr anchor="ctr">
            <a:normAutofit/>
          </a:bodyPr>
          <a:lstStyle/>
          <a:p>
            <a:r>
              <a:rPr lang="en-US" sz="2000" dirty="0">
                <a:solidFill>
                  <a:srgbClr val="2D4E6B"/>
                </a:solidFill>
              </a:rPr>
              <a:t>Capitated Rate – the amount established by the state for the purpose of providing payment to participating MCO operating under a risk-based contract. </a:t>
            </a:r>
          </a:p>
          <a:p>
            <a:r>
              <a:rPr lang="en-US" sz="2000" dirty="0">
                <a:solidFill>
                  <a:srgbClr val="2D4E6B"/>
                </a:solidFill>
              </a:rPr>
              <a:t>Huh?</a:t>
            </a:r>
          </a:p>
          <a:p>
            <a:endParaRPr lang="en-US" sz="2000" dirty="0"/>
          </a:p>
          <a:p>
            <a:endParaRPr lang="en-US" sz="2000" dirty="0"/>
          </a:p>
        </p:txBody>
      </p:sp>
      <p:pic>
        <p:nvPicPr>
          <p:cNvPr id="5" name="Picture 4" descr="Calculator, pen, compass, money and a paper with graphs printed on it">
            <a:extLst>
              <a:ext uri="{FF2B5EF4-FFF2-40B4-BE49-F238E27FC236}">
                <a16:creationId xmlns:a16="http://schemas.microsoft.com/office/drawing/2014/main" id="{C3DA841C-A475-8E87-91C6-20C9E9B44A61}"/>
              </a:ext>
            </a:extLst>
          </p:cNvPr>
          <p:cNvPicPr>
            <a:picLocks noChangeAspect="1"/>
          </p:cNvPicPr>
          <p:nvPr/>
        </p:nvPicPr>
        <p:blipFill>
          <a:blip r:embed="rId3"/>
          <a:srcRect l="25303" r="21080" b="-2"/>
          <a:stretch/>
        </p:blipFill>
        <p:spPr>
          <a:xfrm>
            <a:off x="6096000" y="1"/>
            <a:ext cx="6102825" cy="6858000"/>
          </a:xfrm>
          <a:prstGeom prst="rect">
            <a:avLst/>
          </a:prstGeom>
        </p:spPr>
      </p:pic>
      <p:pic>
        <p:nvPicPr>
          <p:cNvPr id="6" name="Picture 5">
            <a:extLst>
              <a:ext uri="{FF2B5EF4-FFF2-40B4-BE49-F238E27FC236}">
                <a16:creationId xmlns:a16="http://schemas.microsoft.com/office/drawing/2014/main" id="{D187D8A0-3E69-F04B-6DE8-BC32D45D0FB0}"/>
              </a:ext>
            </a:extLst>
          </p:cNvPr>
          <p:cNvPicPr>
            <a:picLocks noChangeAspect="1"/>
          </p:cNvPicPr>
          <p:nvPr/>
        </p:nvPicPr>
        <p:blipFill>
          <a:blip r:embed="rId4"/>
          <a:stretch>
            <a:fillRect/>
          </a:stretch>
        </p:blipFill>
        <p:spPr>
          <a:xfrm>
            <a:off x="598687" y="6356349"/>
            <a:ext cx="4584589" cy="298730"/>
          </a:xfrm>
          <a:prstGeom prst="rect">
            <a:avLst/>
          </a:prstGeom>
        </p:spPr>
      </p:pic>
    </p:spTree>
    <p:extLst>
      <p:ext uri="{BB962C8B-B14F-4D97-AF65-F5344CB8AC3E}">
        <p14:creationId xmlns:p14="http://schemas.microsoft.com/office/powerpoint/2010/main" val="289431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C59AB4C8-9178-4F7A-8404-6890510B59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7E4F80D-4FC3-1551-8CAB-D8CBD1F71CBA}"/>
              </a:ext>
            </a:extLst>
          </p:cNvPr>
          <p:cNvSpPr>
            <a:spLocks noGrp="1"/>
          </p:cNvSpPr>
          <p:nvPr>
            <p:ph type="title"/>
          </p:nvPr>
        </p:nvSpPr>
        <p:spPr>
          <a:xfrm>
            <a:off x="638881" y="457201"/>
            <a:ext cx="10909640" cy="1832654"/>
          </a:xfrm>
        </p:spPr>
        <p:txBody>
          <a:bodyPr vert="horz" lIns="91440" tIns="45720" rIns="91440" bIns="45720" rtlCol="0" anchor="b">
            <a:normAutofit/>
          </a:bodyPr>
          <a:lstStyle/>
          <a:p>
            <a:pPr algn="ctr"/>
            <a:r>
              <a:rPr lang="en-US" sz="6600" kern="1200" dirty="0">
                <a:solidFill>
                  <a:schemeClr val="tx1"/>
                </a:solidFill>
                <a:latin typeface="+mj-lt"/>
                <a:ea typeface="+mj-ea"/>
                <a:cs typeface="+mj-cs"/>
              </a:rPr>
              <a:t>Capitated Rate = Premium </a:t>
            </a:r>
          </a:p>
        </p:txBody>
      </p:sp>
      <p:sp>
        <p:nvSpPr>
          <p:cNvPr id="2057" name="sketch line">
            <a:extLst>
              <a:ext uri="{FF2B5EF4-FFF2-40B4-BE49-F238E27FC236}">
                <a16:creationId xmlns:a16="http://schemas.microsoft.com/office/drawing/2014/main" id="{4CFDFB37-4BC7-42C6-915D-A6609139B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2343912"/>
            <a:ext cx="4572000" cy="18288"/>
          </a:xfrm>
          <a:custGeom>
            <a:avLst/>
            <a:gdLst>
              <a:gd name="csX0" fmla="*/ 0 w 4572000"/>
              <a:gd name="csY0" fmla="*/ 0 h 18288"/>
              <a:gd name="csX1" fmla="*/ 515983 w 4572000"/>
              <a:gd name="csY1" fmla="*/ 0 h 18288"/>
              <a:gd name="csX2" fmla="*/ 1031966 w 4572000"/>
              <a:gd name="csY2" fmla="*/ 0 h 18288"/>
              <a:gd name="csX3" fmla="*/ 1639389 w 4572000"/>
              <a:gd name="csY3" fmla="*/ 0 h 18288"/>
              <a:gd name="csX4" fmla="*/ 2383971 w 4572000"/>
              <a:gd name="csY4" fmla="*/ 0 h 18288"/>
              <a:gd name="csX5" fmla="*/ 2945674 w 4572000"/>
              <a:gd name="csY5" fmla="*/ 0 h 18288"/>
              <a:gd name="csX6" fmla="*/ 3507377 w 4572000"/>
              <a:gd name="csY6" fmla="*/ 0 h 18288"/>
              <a:gd name="csX7" fmla="*/ 4572000 w 4572000"/>
              <a:gd name="csY7" fmla="*/ 0 h 18288"/>
              <a:gd name="csX8" fmla="*/ 4572000 w 4572000"/>
              <a:gd name="csY8" fmla="*/ 18288 h 18288"/>
              <a:gd name="csX9" fmla="*/ 3873137 w 4572000"/>
              <a:gd name="csY9" fmla="*/ 18288 h 18288"/>
              <a:gd name="csX10" fmla="*/ 3311434 w 4572000"/>
              <a:gd name="csY10" fmla="*/ 18288 h 18288"/>
              <a:gd name="csX11" fmla="*/ 2749731 w 4572000"/>
              <a:gd name="csY11" fmla="*/ 18288 h 18288"/>
              <a:gd name="csX12" fmla="*/ 2050869 w 4572000"/>
              <a:gd name="csY12" fmla="*/ 18288 h 18288"/>
              <a:gd name="csX13" fmla="*/ 1306286 w 4572000"/>
              <a:gd name="csY13" fmla="*/ 18288 h 18288"/>
              <a:gd name="csX14" fmla="*/ 790303 w 4572000"/>
              <a:gd name="csY14" fmla="*/ 18288 h 18288"/>
              <a:gd name="csX15" fmla="*/ 0 w 4572000"/>
              <a:gd name="csY15" fmla="*/ 18288 h 18288"/>
              <a:gd name="csX16" fmla="*/ 0 w 457200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a:extLst>
              <a:ext uri="{FF2B5EF4-FFF2-40B4-BE49-F238E27FC236}">
                <a16:creationId xmlns:a16="http://schemas.microsoft.com/office/drawing/2014/main" id="{E01906AC-A401-86F1-44F3-BE8A3C346C8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320040" y="3718373"/>
            <a:ext cx="11548872" cy="19145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a:extLst>
              <a:ext uri="{FF2B5EF4-FFF2-40B4-BE49-F238E27FC236}">
                <a16:creationId xmlns:a16="http://schemas.microsoft.com/office/drawing/2014/main" id="{E302C655-52C8-30FC-9D3E-7AAEEC51FC2B}"/>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lnSpc>
                <a:spcPct val="90000"/>
              </a:lnSpc>
              <a:spcAft>
                <a:spcPts val="600"/>
              </a:spcAft>
            </a:pPr>
            <a:r>
              <a:rPr lang="en-US" sz="1000" kern="1200" dirty="0">
                <a:solidFill>
                  <a:schemeClr val="tx1">
                    <a:tint val="75000"/>
                  </a:schemeClr>
                </a:solidFill>
                <a:latin typeface="+mn-lt"/>
                <a:ea typeface="+mn-ea"/>
                <a:cs typeface="+mn-cs"/>
              </a:rPr>
              <a:t>Johnson  McGinnis Elder Care Law PLLC     /     www.tn-elderlaw.com</a:t>
            </a:r>
          </a:p>
        </p:txBody>
      </p:sp>
    </p:spTree>
    <p:extLst>
      <p:ext uri="{BB962C8B-B14F-4D97-AF65-F5344CB8AC3E}">
        <p14:creationId xmlns:p14="http://schemas.microsoft.com/office/powerpoint/2010/main" val="3523525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9C4A3-DB66-E6DB-C970-6D24CC8EBFDB}"/>
              </a:ext>
            </a:extLst>
          </p:cNvPr>
          <p:cNvSpPr>
            <a:spLocks noGrp="1"/>
          </p:cNvSpPr>
          <p:nvPr>
            <p:ph type="title"/>
          </p:nvPr>
        </p:nvSpPr>
        <p:spPr/>
        <p:txBody>
          <a:bodyPr/>
          <a:lstStyle/>
          <a:p>
            <a:r>
              <a:rPr lang="en-US" dirty="0">
                <a:solidFill>
                  <a:srgbClr val="2D4E6B"/>
                </a:solidFill>
              </a:rPr>
              <a:t>When is it not based on capitated rate?</a:t>
            </a:r>
          </a:p>
        </p:txBody>
      </p:sp>
      <p:graphicFrame>
        <p:nvGraphicFramePr>
          <p:cNvPr id="6" name="Content Placeholder 2">
            <a:extLst>
              <a:ext uri="{FF2B5EF4-FFF2-40B4-BE49-F238E27FC236}">
                <a16:creationId xmlns:a16="http://schemas.microsoft.com/office/drawing/2014/main" id="{81035CFF-E71F-962A-3DA5-1911D2354ECD}"/>
              </a:ext>
            </a:extLst>
          </p:cNvPr>
          <p:cNvGraphicFramePr>
            <a:graphicFrameLocks noGrp="1"/>
          </p:cNvGraphicFramePr>
          <p:nvPr>
            <p:ph idx="1"/>
            <p:extLst>
              <p:ext uri="{D42A27DB-BD31-4B8C-83A1-F6EECF244321}">
                <p14:modId xmlns:p14="http://schemas.microsoft.com/office/powerpoint/2010/main" val="297001965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8AAB7E40-DAA5-A85F-9364-896B2539AE23}"/>
              </a:ext>
            </a:extLst>
          </p:cNvPr>
          <p:cNvSpPr>
            <a:spLocks noGrp="1"/>
          </p:cNvSpPr>
          <p:nvPr>
            <p:ph type="ftr" sz="quarter" idx="11"/>
          </p:nvPr>
        </p:nvSpPr>
        <p:spPr>
          <a:xfrm>
            <a:off x="4038600" y="6356350"/>
            <a:ext cx="5059218" cy="365125"/>
          </a:xfrm>
        </p:spPr>
        <p:txBody>
          <a:bodyPr/>
          <a:lstStyle/>
          <a:p>
            <a:r>
              <a:rPr lang="en-US" dirty="0">
                <a:solidFill>
                  <a:srgbClr val="1F497D"/>
                </a:solidFill>
              </a:rPr>
              <a:t>Johnson McGinnis Elder Care Law PLLC     /     www.tn-elderlaw.com</a:t>
            </a:r>
          </a:p>
        </p:txBody>
      </p:sp>
    </p:spTree>
    <p:extLst>
      <p:ext uri="{BB962C8B-B14F-4D97-AF65-F5344CB8AC3E}">
        <p14:creationId xmlns:p14="http://schemas.microsoft.com/office/powerpoint/2010/main" val="21096791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FF28388-EE44-C0F3-8C6E-982A63110539}"/>
              </a:ext>
            </a:extLst>
          </p:cNvPr>
          <p:cNvSpPr>
            <a:spLocks noGrp="1"/>
          </p:cNvSpPr>
          <p:nvPr>
            <p:ph type="title"/>
          </p:nvPr>
        </p:nvSpPr>
        <p:spPr/>
        <p:txBody>
          <a:bodyPr/>
          <a:lstStyle/>
          <a:p>
            <a:endParaRPr lang="en-US"/>
          </a:p>
        </p:txBody>
      </p:sp>
      <p:sp>
        <p:nvSpPr>
          <p:cNvPr id="9" name="Content Placeholder 8">
            <a:extLst>
              <a:ext uri="{FF2B5EF4-FFF2-40B4-BE49-F238E27FC236}">
                <a16:creationId xmlns:a16="http://schemas.microsoft.com/office/drawing/2014/main" id="{8CE4608C-8480-C558-5A43-09C018C68460}"/>
              </a:ext>
            </a:extLst>
          </p:cNvPr>
          <p:cNvSpPr>
            <a:spLocks noGrp="1"/>
          </p:cNvSpPr>
          <p:nvPr>
            <p:ph idx="1"/>
          </p:nvPr>
        </p:nvSpPr>
        <p:spPr>
          <a:xfrm>
            <a:off x="6805246" y="987425"/>
            <a:ext cx="4550142" cy="4873625"/>
          </a:xfrm>
        </p:spPr>
        <p:txBody>
          <a:bodyPr/>
          <a:lstStyle/>
          <a:p>
            <a:r>
              <a:rPr lang="en-US" dirty="0">
                <a:solidFill>
                  <a:srgbClr val="2D4E6B"/>
                </a:solidFill>
              </a:rPr>
              <a:t>The program generally earns less than 1% back</a:t>
            </a:r>
          </a:p>
          <a:p>
            <a:r>
              <a:rPr lang="en-US" dirty="0">
                <a:solidFill>
                  <a:srgbClr val="2D4E6B"/>
                </a:solidFill>
              </a:rPr>
              <a:t>Many people affected were once middle class</a:t>
            </a:r>
          </a:p>
          <a:p>
            <a:r>
              <a:rPr lang="en-US" dirty="0">
                <a:solidFill>
                  <a:srgbClr val="2D4E6B"/>
                </a:solidFill>
              </a:rPr>
              <a:t>People may hesitate to apply for the help they need.</a:t>
            </a:r>
          </a:p>
        </p:txBody>
      </p:sp>
      <p:sp>
        <p:nvSpPr>
          <p:cNvPr id="11" name="Text Placeholder 10">
            <a:extLst>
              <a:ext uri="{FF2B5EF4-FFF2-40B4-BE49-F238E27FC236}">
                <a16:creationId xmlns:a16="http://schemas.microsoft.com/office/drawing/2014/main" id="{55D727FB-E93C-6AC9-4FC5-AC28DA6C1994}"/>
              </a:ext>
            </a:extLst>
          </p:cNvPr>
          <p:cNvSpPr>
            <a:spLocks noGrp="1"/>
          </p:cNvSpPr>
          <p:nvPr>
            <p:ph type="body" sz="half" idx="2"/>
          </p:nvPr>
        </p:nvSpPr>
        <p:spPr/>
        <p:txBody>
          <a:bodyPr/>
          <a:lstStyle/>
          <a:p>
            <a:endParaRPr lang="en-US"/>
          </a:p>
        </p:txBody>
      </p:sp>
      <p:sp>
        <p:nvSpPr>
          <p:cNvPr id="5" name="Footer Placeholder 4">
            <a:extLst>
              <a:ext uri="{FF2B5EF4-FFF2-40B4-BE49-F238E27FC236}">
                <a16:creationId xmlns:a16="http://schemas.microsoft.com/office/drawing/2014/main" id="{E87D265D-9214-4E25-3832-A76DA3834F1B}"/>
              </a:ext>
            </a:extLst>
          </p:cNvPr>
          <p:cNvSpPr>
            <a:spLocks noGrp="1"/>
          </p:cNvSpPr>
          <p:nvPr>
            <p:ph type="ftr" sz="quarter" idx="11"/>
          </p:nvPr>
        </p:nvSpPr>
        <p:spPr/>
        <p:txBody>
          <a:bodyPr vert="horz" lIns="91440" tIns="45720" rIns="91440" bIns="45720" rtlCol="0" anchor="ctr">
            <a:normAutofit/>
          </a:bodyPr>
          <a:lstStyle/>
          <a:p>
            <a:pPr algn="l">
              <a:spcAft>
                <a:spcPts val="600"/>
              </a:spcAft>
            </a:pPr>
            <a:r>
              <a:rPr lang="en-US" sz="1000" kern="1200" dirty="0">
                <a:solidFill>
                  <a:srgbClr val="FFFFFF"/>
                </a:solidFill>
                <a:latin typeface="+mn-lt"/>
                <a:ea typeface="+mn-ea"/>
                <a:cs typeface="+mn-cs"/>
              </a:rPr>
              <a:t>Takacs McGinnis Elder Care Law PLLC     /     www.tn-elderlaw.com</a:t>
            </a:r>
          </a:p>
        </p:txBody>
      </p:sp>
      <p:pic>
        <p:nvPicPr>
          <p:cNvPr id="7" name="Picture 6">
            <a:extLst>
              <a:ext uri="{FF2B5EF4-FFF2-40B4-BE49-F238E27FC236}">
                <a16:creationId xmlns:a16="http://schemas.microsoft.com/office/drawing/2014/main" id="{9195BC47-7051-4FD9-BC17-686E1CCFF5EB}"/>
              </a:ext>
            </a:extLst>
          </p:cNvPr>
          <p:cNvPicPr>
            <a:picLocks noChangeAspect="1"/>
          </p:cNvPicPr>
          <p:nvPr/>
        </p:nvPicPr>
        <p:blipFill>
          <a:blip r:embed="rId3"/>
          <a:stretch>
            <a:fillRect/>
          </a:stretch>
        </p:blipFill>
        <p:spPr>
          <a:xfrm>
            <a:off x="795070" y="0"/>
            <a:ext cx="5300930" cy="6858000"/>
          </a:xfrm>
          <a:prstGeom prst="rect">
            <a:avLst/>
          </a:prstGeom>
        </p:spPr>
      </p:pic>
      <p:pic>
        <p:nvPicPr>
          <p:cNvPr id="3" name="Picture 2">
            <a:extLst>
              <a:ext uri="{FF2B5EF4-FFF2-40B4-BE49-F238E27FC236}">
                <a16:creationId xmlns:a16="http://schemas.microsoft.com/office/drawing/2014/main" id="{C24D59E1-F534-E34F-15AD-7350A3A69B83}"/>
              </a:ext>
            </a:extLst>
          </p:cNvPr>
          <p:cNvPicPr>
            <a:picLocks noChangeAspect="1"/>
          </p:cNvPicPr>
          <p:nvPr/>
        </p:nvPicPr>
        <p:blipFill>
          <a:blip r:embed="rId4"/>
          <a:stretch>
            <a:fillRect/>
          </a:stretch>
        </p:blipFill>
        <p:spPr>
          <a:xfrm>
            <a:off x="6812341" y="6199047"/>
            <a:ext cx="4584589" cy="298730"/>
          </a:xfrm>
          <a:prstGeom prst="rect">
            <a:avLst/>
          </a:prstGeom>
        </p:spPr>
      </p:pic>
    </p:spTree>
    <p:extLst>
      <p:ext uri="{BB962C8B-B14F-4D97-AF65-F5344CB8AC3E}">
        <p14:creationId xmlns:p14="http://schemas.microsoft.com/office/powerpoint/2010/main" val="25439258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2">
          <a:extLst>
            <a:ext uri="{FF2B5EF4-FFF2-40B4-BE49-F238E27FC236}">
              <a16:creationId xmlns:a16="http://schemas.microsoft.com/office/drawing/2014/main" id="{D939A21F-494D-BFBC-5332-A8B2C9EA8D66}"/>
            </a:ext>
          </a:extLst>
        </p:cNvPr>
        <p:cNvGrpSpPr/>
        <p:nvPr/>
      </p:nvGrpSpPr>
      <p:grpSpPr>
        <a:xfrm>
          <a:off x="0" y="0"/>
          <a:ext cx="0" cy="0"/>
          <a:chOff x="0" y="0"/>
          <a:chExt cx="0" cy="0"/>
        </a:xfrm>
      </p:grpSpPr>
      <p:sp>
        <p:nvSpPr>
          <p:cNvPr id="103" name="Google Shape;103;p3">
            <a:extLst>
              <a:ext uri="{FF2B5EF4-FFF2-40B4-BE49-F238E27FC236}">
                <a16:creationId xmlns:a16="http://schemas.microsoft.com/office/drawing/2014/main" id="{7BF5A9C1-1C04-A1AB-1DF5-6687DD4B95EA}"/>
              </a:ext>
            </a:extLst>
          </p:cNvPr>
          <p:cNvSpPr txBox="1">
            <a:spLocks noGrp="1"/>
          </p:cNvSpPr>
          <p:nvPr>
            <p:ph type="title"/>
          </p:nvPr>
        </p:nvSpPr>
        <p:spPr>
          <a:xfrm>
            <a:off x="3075939" y="685800"/>
            <a:ext cx="7940261" cy="1485900"/>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sz="4000" dirty="0">
                <a:solidFill>
                  <a:srgbClr val="2D4E6B"/>
                </a:solidFill>
              </a:rPr>
              <a:t>Estate Recovery Initiatives</a:t>
            </a:r>
            <a:endParaRPr lang="en-US" sz="4000" b="1" dirty="0">
              <a:solidFill>
                <a:srgbClr val="2D4E6B"/>
              </a:solidFill>
            </a:endParaRPr>
          </a:p>
        </p:txBody>
      </p:sp>
      <p:sp>
        <p:nvSpPr>
          <p:cNvPr id="104" name="Google Shape;104;p3">
            <a:extLst>
              <a:ext uri="{FF2B5EF4-FFF2-40B4-BE49-F238E27FC236}">
                <a16:creationId xmlns:a16="http://schemas.microsoft.com/office/drawing/2014/main" id="{3CEDC79B-1A4C-771B-D698-A41412D996EA}"/>
              </a:ext>
            </a:extLst>
          </p:cNvPr>
          <p:cNvSpPr txBox="1">
            <a:spLocks noGrp="1"/>
          </p:cNvSpPr>
          <p:nvPr>
            <p:ph idx="1"/>
          </p:nvPr>
        </p:nvSpPr>
        <p:spPr>
          <a:xfrm>
            <a:off x="3075939" y="2344552"/>
            <a:ext cx="7763053" cy="3581400"/>
          </a:xfrm>
          <a:prstGeom prst="rect">
            <a:avLst/>
          </a:prstGeom>
        </p:spPr>
        <p:txBody>
          <a:bodyPr spcFirstLastPara="1" lIns="91425" tIns="45700" rIns="91425" bIns="45700" anchorCtr="0">
            <a:noAutofit/>
          </a:bodyPr>
          <a:lstStyle/>
          <a:p>
            <a:r>
              <a:rPr lang="en-US" dirty="0">
                <a:solidFill>
                  <a:srgbClr val="2D4E6B"/>
                </a:solidFill>
              </a:rPr>
              <a:t>The Stop Unfair Medicaid Recoveries Act (H.R. 6951)</a:t>
            </a:r>
          </a:p>
          <a:p>
            <a:pPr lvl="1"/>
            <a:r>
              <a:rPr lang="en-US" dirty="0">
                <a:solidFill>
                  <a:srgbClr val="2D4E6B"/>
                </a:solidFill>
              </a:rPr>
              <a:t>Jan Schakowsky (D-Ill)</a:t>
            </a:r>
          </a:p>
        </p:txBody>
      </p:sp>
      <p:sp>
        <p:nvSpPr>
          <p:cNvPr id="4" name="Rectangle 3">
            <a:extLst>
              <a:ext uri="{FF2B5EF4-FFF2-40B4-BE49-F238E27FC236}">
                <a16:creationId xmlns:a16="http://schemas.microsoft.com/office/drawing/2014/main" id="{BD5BEF95-8C40-2F9F-33BE-63EC5F373DA8}"/>
              </a:ext>
            </a:extLst>
          </p:cNvPr>
          <p:cNvSpPr/>
          <p:nvPr/>
        </p:nvSpPr>
        <p:spPr>
          <a:xfrm>
            <a:off x="0" y="0"/>
            <a:ext cx="2711302" cy="6858000"/>
          </a:xfrm>
          <a:prstGeom prst="rect">
            <a:avLst/>
          </a:prstGeom>
          <a:solidFill>
            <a:srgbClr val="2D4E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BD9F032-34E4-C589-4BB7-65AE4D5090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1145" y="2083098"/>
            <a:ext cx="1460500" cy="152400"/>
          </a:xfrm>
          <a:prstGeom prst="rect">
            <a:avLst/>
          </a:prstGeom>
        </p:spPr>
      </p:pic>
      <p:sp>
        <p:nvSpPr>
          <p:cNvPr id="12" name="TextBox 11">
            <a:extLst>
              <a:ext uri="{FF2B5EF4-FFF2-40B4-BE49-F238E27FC236}">
                <a16:creationId xmlns:a16="http://schemas.microsoft.com/office/drawing/2014/main" id="{A53985E6-1B08-DF10-874E-2D095012E5CC}"/>
              </a:ext>
            </a:extLst>
          </p:cNvPr>
          <p:cNvSpPr txBox="1"/>
          <p:nvPr/>
        </p:nvSpPr>
        <p:spPr>
          <a:xfrm>
            <a:off x="3171145" y="6162602"/>
            <a:ext cx="4584909" cy="261610"/>
          </a:xfrm>
          <a:prstGeom prst="rect">
            <a:avLst/>
          </a:prstGeom>
          <a:noFill/>
        </p:spPr>
        <p:txBody>
          <a:bodyPr wrap="none" rtlCol="0">
            <a:spAutoFit/>
          </a:bodyPr>
          <a:lstStyle/>
          <a:p>
            <a:r>
              <a:rPr lang="en-US" sz="1100" dirty="0">
                <a:solidFill>
                  <a:srgbClr val="2D4E6B"/>
                </a:solidFill>
              </a:rPr>
              <a:t>Johnson McGinnis Elder Care Law &amp; Estate Planning   |  </a:t>
            </a:r>
            <a:r>
              <a:rPr lang="en-US" sz="1100" b="1" dirty="0" err="1">
                <a:solidFill>
                  <a:srgbClr val="2D4E6B"/>
                </a:solidFill>
              </a:rPr>
              <a:t>tn-elderlaw.com</a:t>
            </a:r>
            <a:endParaRPr lang="en-US" sz="1100" b="1" dirty="0">
              <a:solidFill>
                <a:srgbClr val="2D4E6B"/>
              </a:solidFill>
            </a:endParaRPr>
          </a:p>
        </p:txBody>
      </p:sp>
    </p:spTree>
    <p:extLst>
      <p:ext uri="{BB962C8B-B14F-4D97-AF65-F5344CB8AC3E}">
        <p14:creationId xmlns:p14="http://schemas.microsoft.com/office/powerpoint/2010/main" val="720264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a:extLst>
            <a:ext uri="{FF2B5EF4-FFF2-40B4-BE49-F238E27FC236}">
              <a16:creationId xmlns:a16="http://schemas.microsoft.com/office/drawing/2014/main" id="{B5366415-B6BF-3CC9-B07C-89174662C0A6}"/>
            </a:ext>
          </a:extLst>
        </p:cNvPr>
        <p:cNvGrpSpPr/>
        <p:nvPr/>
      </p:nvGrpSpPr>
      <p:grpSpPr>
        <a:xfrm>
          <a:off x="0" y="0"/>
          <a:ext cx="0" cy="0"/>
          <a:chOff x="0" y="0"/>
          <a:chExt cx="0" cy="0"/>
        </a:xfrm>
      </p:grpSpPr>
      <p:sp>
        <p:nvSpPr>
          <p:cNvPr id="103" name="Google Shape;103;p3">
            <a:extLst>
              <a:ext uri="{FF2B5EF4-FFF2-40B4-BE49-F238E27FC236}">
                <a16:creationId xmlns:a16="http://schemas.microsoft.com/office/drawing/2014/main" id="{515F3181-DEB2-598A-EE7F-868176E85F47}"/>
              </a:ext>
            </a:extLst>
          </p:cNvPr>
          <p:cNvSpPr txBox="1">
            <a:spLocks noGrp="1"/>
          </p:cNvSpPr>
          <p:nvPr>
            <p:ph type="title"/>
          </p:nvPr>
        </p:nvSpPr>
        <p:spPr>
          <a:xfrm>
            <a:off x="3075939" y="559098"/>
            <a:ext cx="7940261" cy="1485900"/>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sz="4000" dirty="0">
                <a:solidFill>
                  <a:srgbClr val="2D4E6B"/>
                </a:solidFill>
              </a:rPr>
              <a:t>Learning Objectives</a:t>
            </a:r>
            <a:endParaRPr lang="en-US" sz="4000" b="1" dirty="0">
              <a:solidFill>
                <a:srgbClr val="2D4E6B"/>
              </a:solidFill>
            </a:endParaRPr>
          </a:p>
        </p:txBody>
      </p:sp>
      <p:sp>
        <p:nvSpPr>
          <p:cNvPr id="104" name="Google Shape;104;p3">
            <a:extLst>
              <a:ext uri="{FF2B5EF4-FFF2-40B4-BE49-F238E27FC236}">
                <a16:creationId xmlns:a16="http://schemas.microsoft.com/office/drawing/2014/main" id="{C0FC2348-A9F0-14D0-BC8E-FCDB50016BA2}"/>
              </a:ext>
            </a:extLst>
          </p:cNvPr>
          <p:cNvSpPr txBox="1">
            <a:spLocks noGrp="1"/>
          </p:cNvSpPr>
          <p:nvPr>
            <p:ph idx="1"/>
          </p:nvPr>
        </p:nvSpPr>
        <p:spPr>
          <a:xfrm>
            <a:off x="3075939" y="2159298"/>
            <a:ext cx="7763053" cy="3581400"/>
          </a:xfrm>
          <a:prstGeom prst="rect">
            <a:avLst/>
          </a:prstGeom>
        </p:spPr>
        <p:txBody>
          <a:bodyPr spcFirstLastPara="1" lIns="91425" tIns="45700" rIns="91425" bIns="45700" anchorCtr="0">
            <a:noAutofit/>
          </a:bodyPr>
          <a:lstStyle/>
          <a:p>
            <a:r>
              <a:rPr lang="en-US" sz="1800" dirty="0"/>
              <a:t>#1 of the Session: Explain what estate recovery is and why it is required for long-term care Medicaid recipients </a:t>
            </a:r>
            <a:endParaRPr lang="en-US" sz="1800" b="1" dirty="0"/>
          </a:p>
          <a:p>
            <a:r>
              <a:rPr lang="en-US" sz="1800" dirty="0"/>
              <a:t>#2 of the Session: Identify protections for surviving spouses, minor children, and disabled children </a:t>
            </a:r>
            <a:endParaRPr lang="en-US" sz="1800" b="1" dirty="0"/>
          </a:p>
          <a:p>
            <a:r>
              <a:rPr lang="en-US" sz="1800" dirty="0"/>
              <a:t>#3 of the Session: Identify planning tools such as life estates, trusts, and exemptions that may reduce estate recovery exposure.</a:t>
            </a:r>
            <a:endParaRPr lang="en-US" sz="1800" b="1" dirty="0"/>
          </a:p>
          <a:p>
            <a:endParaRPr lang="en-US" dirty="0">
              <a:solidFill>
                <a:srgbClr val="2D4E6B"/>
              </a:solidFill>
            </a:endParaRPr>
          </a:p>
        </p:txBody>
      </p:sp>
      <p:sp>
        <p:nvSpPr>
          <p:cNvPr id="4" name="Rectangle 3">
            <a:extLst>
              <a:ext uri="{FF2B5EF4-FFF2-40B4-BE49-F238E27FC236}">
                <a16:creationId xmlns:a16="http://schemas.microsoft.com/office/drawing/2014/main" id="{BEF865E9-07E1-B932-9274-41B2EE910943}"/>
              </a:ext>
            </a:extLst>
          </p:cNvPr>
          <p:cNvSpPr/>
          <p:nvPr/>
        </p:nvSpPr>
        <p:spPr>
          <a:xfrm>
            <a:off x="0" y="0"/>
            <a:ext cx="2711302" cy="6858000"/>
          </a:xfrm>
          <a:prstGeom prst="rect">
            <a:avLst/>
          </a:prstGeom>
          <a:solidFill>
            <a:srgbClr val="2D4E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1AC304F-77D6-C802-F2C6-3140247B45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1145" y="1624496"/>
            <a:ext cx="1460500" cy="152400"/>
          </a:xfrm>
          <a:prstGeom prst="rect">
            <a:avLst/>
          </a:prstGeom>
        </p:spPr>
      </p:pic>
      <p:sp>
        <p:nvSpPr>
          <p:cNvPr id="12" name="TextBox 11">
            <a:extLst>
              <a:ext uri="{FF2B5EF4-FFF2-40B4-BE49-F238E27FC236}">
                <a16:creationId xmlns:a16="http://schemas.microsoft.com/office/drawing/2014/main" id="{F742D06A-4C6E-A667-A933-994568269A88}"/>
              </a:ext>
            </a:extLst>
          </p:cNvPr>
          <p:cNvSpPr txBox="1"/>
          <p:nvPr/>
        </p:nvSpPr>
        <p:spPr>
          <a:xfrm>
            <a:off x="3171145" y="6353102"/>
            <a:ext cx="4584909" cy="261610"/>
          </a:xfrm>
          <a:prstGeom prst="rect">
            <a:avLst/>
          </a:prstGeom>
          <a:noFill/>
        </p:spPr>
        <p:txBody>
          <a:bodyPr wrap="none" rtlCol="0">
            <a:spAutoFit/>
          </a:bodyPr>
          <a:lstStyle/>
          <a:p>
            <a:r>
              <a:rPr lang="en-US" sz="1100" dirty="0">
                <a:solidFill>
                  <a:srgbClr val="2D4E6B"/>
                </a:solidFill>
              </a:rPr>
              <a:t>Johnson McGinnis Elder Care Law &amp; Estate Planning   |  </a:t>
            </a:r>
            <a:r>
              <a:rPr lang="en-US" sz="1100" b="1" dirty="0" err="1">
                <a:solidFill>
                  <a:srgbClr val="2D4E6B"/>
                </a:solidFill>
              </a:rPr>
              <a:t>tn-elderlaw.com</a:t>
            </a:r>
            <a:endParaRPr lang="en-US" sz="1100" b="1" dirty="0">
              <a:solidFill>
                <a:srgbClr val="2D4E6B"/>
              </a:solidFill>
            </a:endParaRPr>
          </a:p>
        </p:txBody>
      </p:sp>
    </p:spTree>
    <p:extLst>
      <p:ext uri="{BB962C8B-B14F-4D97-AF65-F5344CB8AC3E}">
        <p14:creationId xmlns:p14="http://schemas.microsoft.com/office/powerpoint/2010/main" val="30706228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4CC7A-25C5-24E0-97F4-FF9E578F528B}"/>
              </a:ext>
            </a:extLst>
          </p:cNvPr>
          <p:cNvSpPr>
            <a:spLocks noGrp="1"/>
          </p:cNvSpPr>
          <p:nvPr>
            <p:ph type="title"/>
          </p:nvPr>
        </p:nvSpPr>
        <p:spPr>
          <a:xfrm>
            <a:off x="762001" y="5074024"/>
            <a:ext cx="10109199" cy="598032"/>
          </a:xfrm>
        </p:spPr>
        <p:txBody>
          <a:bodyPr vert="horz" lIns="91440" tIns="45720" rIns="91440" bIns="45720" rtlCol="0" anchor="ctr">
            <a:normAutofit/>
          </a:bodyPr>
          <a:lstStyle/>
          <a:p>
            <a:r>
              <a:rPr lang="en-US" sz="3600" dirty="0">
                <a:solidFill>
                  <a:srgbClr val="2D4E6B"/>
                </a:solidFill>
              </a:rPr>
              <a:t>Questions</a:t>
            </a:r>
          </a:p>
        </p:txBody>
      </p:sp>
      <p:pic>
        <p:nvPicPr>
          <p:cNvPr id="6" name="Content Placeholder 5" descr="The image features a vibrant, abstract composition of overlapping, multicolored circles with various shades, suggesting a dynamic, chaotic, and question-filled atmosphere.&#10;&#10;AI-generated content may be incorrect.">
            <a:extLst>
              <a:ext uri="{FF2B5EF4-FFF2-40B4-BE49-F238E27FC236}">
                <a16:creationId xmlns:a16="http://schemas.microsoft.com/office/drawing/2014/main" id="{FB3D25D8-6570-79AA-278E-B64FA0506847}"/>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8693"/>
          <a:stretch>
            <a:fillRect/>
          </a:stretch>
        </p:blipFill>
        <p:spPr>
          <a:xfrm>
            <a:off x="20" y="-39"/>
            <a:ext cx="12191980" cy="4172740"/>
          </a:xfrm>
          <a:prstGeom prst="rect">
            <a:avLst/>
          </a:prstGeom>
        </p:spPr>
      </p:pic>
      <p:cxnSp>
        <p:nvCxnSpPr>
          <p:cNvPr id="12" name="Straight Connector 11">
            <a:extLst>
              <a:ext uri="{FF2B5EF4-FFF2-40B4-BE49-F238E27FC236}">
                <a16:creationId xmlns:a16="http://schemas.microsoft.com/office/drawing/2014/main" id="{7667AA61-5C27-F30F-D229-06CBE5709F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1" y="4811517"/>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759B363-C39F-8B41-ED8E-4FF9BE173D77}"/>
              </a:ext>
            </a:extLst>
          </p:cNvPr>
          <p:cNvSpPr txBox="1"/>
          <p:nvPr/>
        </p:nvSpPr>
        <p:spPr>
          <a:xfrm>
            <a:off x="9602830" y="3972646"/>
            <a:ext cx="2589170"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ohiostate.pressbooks.pub/swk3401/chapter/chapter-1-the-nature-of-social-work-research-questions/">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pic>
        <p:nvPicPr>
          <p:cNvPr id="5" name="Picture 4">
            <a:extLst>
              <a:ext uri="{FF2B5EF4-FFF2-40B4-BE49-F238E27FC236}">
                <a16:creationId xmlns:a16="http://schemas.microsoft.com/office/drawing/2014/main" id="{8D6A88C4-6AB9-9019-635C-DA9C0D438B7A}"/>
              </a:ext>
            </a:extLst>
          </p:cNvPr>
          <p:cNvPicPr>
            <a:picLocks noChangeAspect="1"/>
          </p:cNvPicPr>
          <p:nvPr/>
        </p:nvPicPr>
        <p:blipFill>
          <a:blip r:embed="rId6"/>
          <a:stretch>
            <a:fillRect/>
          </a:stretch>
        </p:blipFill>
        <p:spPr>
          <a:xfrm>
            <a:off x="3524305" y="6274649"/>
            <a:ext cx="4584589" cy="298730"/>
          </a:xfrm>
          <a:prstGeom prst="rect">
            <a:avLst/>
          </a:prstGeom>
        </p:spPr>
      </p:pic>
    </p:spTree>
    <p:extLst>
      <p:ext uri="{BB962C8B-B14F-4D97-AF65-F5344CB8AC3E}">
        <p14:creationId xmlns:p14="http://schemas.microsoft.com/office/powerpoint/2010/main" val="32275599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2D4E6B"/>
        </a:solidFill>
        <a:effectLst/>
      </p:bgPr>
    </p:bg>
    <p:spTree>
      <p:nvGrpSpPr>
        <p:cNvPr id="1" name=""/>
        <p:cNvGrpSpPr/>
        <p:nvPr/>
      </p:nvGrpSpPr>
      <p:grpSpPr>
        <a:xfrm>
          <a:off x="0" y="0"/>
          <a:ext cx="0" cy="0"/>
          <a:chOff x="0" y="0"/>
          <a:chExt cx="0" cy="0"/>
        </a:xfrm>
      </p:grpSpPr>
      <p:sp>
        <p:nvSpPr>
          <p:cNvPr id="368" name="Shape 368"/>
          <p:cNvSpPr/>
          <p:nvPr/>
        </p:nvSpPr>
        <p:spPr>
          <a:xfrm>
            <a:off x="-188262" y="481361"/>
            <a:ext cx="12192000" cy="921791"/>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nSpc>
                <a:spcPct val="89000"/>
              </a:lnSpc>
              <a:defRPr sz="4400">
                <a:solidFill>
                  <a:srgbClr val="1F497D"/>
                </a:solidFill>
              </a:defRPr>
            </a:lvl1pPr>
          </a:lstStyle>
          <a:p>
            <a:pPr algn="ctr"/>
            <a:r>
              <a:rPr sz="6000" b="1" dirty="0">
                <a:solidFill>
                  <a:schemeClr val="bg1"/>
                </a:solidFill>
              </a:rPr>
              <a:t>Questions?</a:t>
            </a:r>
            <a:r>
              <a:rPr lang="en-US" sz="6000" b="1" dirty="0">
                <a:solidFill>
                  <a:schemeClr val="bg1"/>
                </a:solidFill>
              </a:rPr>
              <a:t> 615.824.2571</a:t>
            </a:r>
          </a:p>
        </p:txBody>
      </p:sp>
      <p:sp>
        <p:nvSpPr>
          <p:cNvPr id="4" name="TextBox 3">
            <a:extLst>
              <a:ext uri="{FF2B5EF4-FFF2-40B4-BE49-F238E27FC236}">
                <a16:creationId xmlns:a16="http://schemas.microsoft.com/office/drawing/2014/main" id="{8C9CE5B4-659F-67CE-EFAA-8D60EFFE2133}"/>
              </a:ext>
            </a:extLst>
          </p:cNvPr>
          <p:cNvSpPr txBox="1"/>
          <p:nvPr/>
        </p:nvSpPr>
        <p:spPr>
          <a:xfrm>
            <a:off x="1" y="6131694"/>
            <a:ext cx="12191999" cy="369332"/>
          </a:xfrm>
          <a:prstGeom prst="rect">
            <a:avLst/>
          </a:prstGeom>
          <a:noFill/>
        </p:spPr>
        <p:txBody>
          <a:bodyPr wrap="square" rtlCol="0">
            <a:spAutoFit/>
          </a:bodyPr>
          <a:lstStyle/>
          <a:p>
            <a:pPr algn="ctr"/>
            <a:r>
              <a:rPr lang="en-US" b="1" dirty="0" err="1">
                <a:solidFill>
                  <a:schemeClr val="bg1"/>
                </a:solidFill>
              </a:rPr>
              <a:t>tn-elderlaw.com</a:t>
            </a:r>
            <a:endParaRPr lang="en-US" b="1" dirty="0">
              <a:solidFill>
                <a:schemeClr val="bg1"/>
              </a:solidFill>
            </a:endParaRPr>
          </a:p>
        </p:txBody>
      </p:sp>
      <p:pic>
        <p:nvPicPr>
          <p:cNvPr id="5" name="Picture 4" descr="The image depicts a group of individuals seated in a formal, professional setting, arranged in rows with a polished, patterned carpet in the background.&#10;&#10;AI-generated content may be incorrect.">
            <a:extLst>
              <a:ext uri="{FF2B5EF4-FFF2-40B4-BE49-F238E27FC236}">
                <a16:creationId xmlns:a16="http://schemas.microsoft.com/office/drawing/2014/main" id="{D4C9F385-AC8C-77F8-63AF-A254ABAB0A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0218" y="1550909"/>
            <a:ext cx="6411564" cy="4275985"/>
          </a:xfrm>
          <a:prstGeom prst="rect">
            <a:avLst/>
          </a:prstGeom>
        </p:spPr>
      </p:pic>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a:extLst>
            <a:ext uri="{FF2B5EF4-FFF2-40B4-BE49-F238E27FC236}">
              <a16:creationId xmlns:a16="http://schemas.microsoft.com/office/drawing/2014/main" id="{E593ADB4-9429-064B-349B-D9E2F18DF967}"/>
            </a:ext>
          </a:extLst>
        </p:cNvPr>
        <p:cNvGrpSpPr/>
        <p:nvPr/>
      </p:nvGrpSpPr>
      <p:grpSpPr>
        <a:xfrm>
          <a:off x="0" y="0"/>
          <a:ext cx="0" cy="0"/>
          <a:chOff x="0" y="0"/>
          <a:chExt cx="0" cy="0"/>
        </a:xfrm>
      </p:grpSpPr>
      <p:sp>
        <p:nvSpPr>
          <p:cNvPr id="103" name="Google Shape;103;p3">
            <a:extLst>
              <a:ext uri="{FF2B5EF4-FFF2-40B4-BE49-F238E27FC236}">
                <a16:creationId xmlns:a16="http://schemas.microsoft.com/office/drawing/2014/main" id="{14ED34DF-64F7-951E-D0A3-48772E83C876}"/>
              </a:ext>
            </a:extLst>
          </p:cNvPr>
          <p:cNvSpPr txBox="1">
            <a:spLocks noGrp="1"/>
          </p:cNvSpPr>
          <p:nvPr>
            <p:ph type="title"/>
          </p:nvPr>
        </p:nvSpPr>
        <p:spPr>
          <a:xfrm>
            <a:off x="3075939" y="559098"/>
            <a:ext cx="7940261" cy="1485900"/>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sz="4000" dirty="0">
                <a:solidFill>
                  <a:srgbClr val="2D4E6B"/>
                </a:solidFill>
              </a:rPr>
              <a:t>True or False</a:t>
            </a:r>
            <a:endParaRPr lang="en-US" sz="4000" b="1" dirty="0">
              <a:solidFill>
                <a:srgbClr val="2D4E6B"/>
              </a:solidFill>
            </a:endParaRPr>
          </a:p>
        </p:txBody>
      </p:sp>
      <p:sp>
        <p:nvSpPr>
          <p:cNvPr id="104" name="Google Shape;104;p3">
            <a:extLst>
              <a:ext uri="{FF2B5EF4-FFF2-40B4-BE49-F238E27FC236}">
                <a16:creationId xmlns:a16="http://schemas.microsoft.com/office/drawing/2014/main" id="{FF10B4FC-006B-1FB4-5922-EE0B90F2D261}"/>
              </a:ext>
            </a:extLst>
          </p:cNvPr>
          <p:cNvSpPr txBox="1">
            <a:spLocks noGrp="1"/>
          </p:cNvSpPr>
          <p:nvPr>
            <p:ph idx="1"/>
          </p:nvPr>
        </p:nvSpPr>
        <p:spPr>
          <a:xfrm>
            <a:off x="3075939" y="2159298"/>
            <a:ext cx="7763053" cy="3581400"/>
          </a:xfrm>
          <a:prstGeom prst="rect">
            <a:avLst/>
          </a:prstGeom>
        </p:spPr>
        <p:txBody>
          <a:bodyPr spcFirstLastPara="1" lIns="91425" tIns="45700" rIns="91425" bIns="45700" anchorCtr="0">
            <a:noAutofit/>
          </a:bodyPr>
          <a:lstStyle/>
          <a:p>
            <a:r>
              <a:rPr lang="en-US" sz="1800" dirty="0"/>
              <a:t>Estate recovery is mandated by Federal Law.</a:t>
            </a:r>
          </a:p>
          <a:p>
            <a:endParaRPr lang="en-US" sz="1800" dirty="0"/>
          </a:p>
          <a:p>
            <a:r>
              <a:rPr lang="en-US" sz="1800" dirty="0"/>
              <a:t>Estate Recovery applies to all TennCare recipients </a:t>
            </a:r>
          </a:p>
          <a:p>
            <a:endParaRPr lang="en-US" sz="1800" dirty="0"/>
          </a:p>
          <a:p>
            <a:r>
              <a:rPr lang="en-US" sz="1800" dirty="0"/>
              <a:t>TennCare may open probate on your estate to attempt to collect repayment for services provided</a:t>
            </a:r>
          </a:p>
          <a:p>
            <a:endParaRPr lang="en-US" sz="1800" dirty="0"/>
          </a:p>
          <a:p>
            <a:r>
              <a:rPr lang="en-US" sz="1800" dirty="0"/>
              <a:t>TennCare applies an actual lien on your property so it cannot be sold during your lifetime. </a:t>
            </a:r>
          </a:p>
          <a:p>
            <a:endParaRPr lang="en-US" dirty="0">
              <a:solidFill>
                <a:srgbClr val="2D4E6B"/>
              </a:solidFill>
            </a:endParaRPr>
          </a:p>
        </p:txBody>
      </p:sp>
      <p:sp>
        <p:nvSpPr>
          <p:cNvPr id="4" name="Rectangle 3">
            <a:extLst>
              <a:ext uri="{FF2B5EF4-FFF2-40B4-BE49-F238E27FC236}">
                <a16:creationId xmlns:a16="http://schemas.microsoft.com/office/drawing/2014/main" id="{A756262D-ED29-A838-5E87-028B2C650E13}"/>
              </a:ext>
            </a:extLst>
          </p:cNvPr>
          <p:cNvSpPr/>
          <p:nvPr/>
        </p:nvSpPr>
        <p:spPr>
          <a:xfrm>
            <a:off x="0" y="0"/>
            <a:ext cx="2711302" cy="6858000"/>
          </a:xfrm>
          <a:prstGeom prst="rect">
            <a:avLst/>
          </a:prstGeom>
          <a:solidFill>
            <a:srgbClr val="2D4E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2AF26EB-E89D-B3B7-40AC-534CCED8E3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1145" y="1624496"/>
            <a:ext cx="1460500" cy="152400"/>
          </a:xfrm>
          <a:prstGeom prst="rect">
            <a:avLst/>
          </a:prstGeom>
        </p:spPr>
      </p:pic>
      <p:sp>
        <p:nvSpPr>
          <p:cNvPr id="12" name="TextBox 11">
            <a:extLst>
              <a:ext uri="{FF2B5EF4-FFF2-40B4-BE49-F238E27FC236}">
                <a16:creationId xmlns:a16="http://schemas.microsoft.com/office/drawing/2014/main" id="{D4E3ACC3-6684-790B-1910-47D7E9F704CB}"/>
              </a:ext>
            </a:extLst>
          </p:cNvPr>
          <p:cNvSpPr txBox="1"/>
          <p:nvPr/>
        </p:nvSpPr>
        <p:spPr>
          <a:xfrm>
            <a:off x="3171145" y="6353102"/>
            <a:ext cx="4584909" cy="261610"/>
          </a:xfrm>
          <a:prstGeom prst="rect">
            <a:avLst/>
          </a:prstGeom>
          <a:noFill/>
        </p:spPr>
        <p:txBody>
          <a:bodyPr wrap="none" rtlCol="0">
            <a:spAutoFit/>
          </a:bodyPr>
          <a:lstStyle/>
          <a:p>
            <a:r>
              <a:rPr lang="en-US" sz="1100" dirty="0">
                <a:solidFill>
                  <a:srgbClr val="2D4E6B"/>
                </a:solidFill>
              </a:rPr>
              <a:t>Johnson McGinnis Elder Care Law &amp; Estate Planning   |  </a:t>
            </a:r>
            <a:r>
              <a:rPr lang="en-US" sz="1100" b="1" dirty="0" err="1">
                <a:solidFill>
                  <a:srgbClr val="2D4E6B"/>
                </a:solidFill>
              </a:rPr>
              <a:t>tn-elderlaw.com</a:t>
            </a:r>
            <a:endParaRPr lang="en-US" sz="1100" b="1" dirty="0">
              <a:solidFill>
                <a:srgbClr val="2D4E6B"/>
              </a:solidFill>
            </a:endParaRPr>
          </a:p>
        </p:txBody>
      </p:sp>
    </p:spTree>
    <p:extLst>
      <p:ext uri="{BB962C8B-B14F-4D97-AF65-F5344CB8AC3E}">
        <p14:creationId xmlns:p14="http://schemas.microsoft.com/office/powerpoint/2010/main" val="1240252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
          <a:extLst>
            <a:ext uri="{FF2B5EF4-FFF2-40B4-BE49-F238E27FC236}">
              <a16:creationId xmlns:a16="http://schemas.microsoft.com/office/drawing/2014/main" id="{72EC8034-4381-6B4C-BA62-D389D7F73A6A}"/>
            </a:ext>
          </a:extLst>
        </p:cNvPr>
        <p:cNvGrpSpPr/>
        <p:nvPr/>
      </p:nvGrpSpPr>
      <p:grpSpPr>
        <a:xfrm>
          <a:off x="0" y="0"/>
          <a:ext cx="0" cy="0"/>
          <a:chOff x="0" y="0"/>
          <a:chExt cx="0" cy="0"/>
        </a:xfrm>
      </p:grpSpPr>
      <p:sp>
        <p:nvSpPr>
          <p:cNvPr id="103" name="Google Shape;103;p3">
            <a:extLst>
              <a:ext uri="{FF2B5EF4-FFF2-40B4-BE49-F238E27FC236}">
                <a16:creationId xmlns:a16="http://schemas.microsoft.com/office/drawing/2014/main" id="{79D44429-9E13-D0DD-F59A-4F9EEC030522}"/>
              </a:ext>
            </a:extLst>
          </p:cNvPr>
          <p:cNvSpPr txBox="1">
            <a:spLocks noGrp="1"/>
          </p:cNvSpPr>
          <p:nvPr>
            <p:ph type="title"/>
          </p:nvPr>
        </p:nvSpPr>
        <p:spPr>
          <a:xfrm>
            <a:off x="3075939" y="685800"/>
            <a:ext cx="7940261" cy="1485900"/>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sz="4000" dirty="0">
                <a:solidFill>
                  <a:srgbClr val="2D4E6B"/>
                </a:solidFill>
              </a:rPr>
              <a:t>Estate Recovery Basics</a:t>
            </a:r>
            <a:endParaRPr lang="en-US" sz="4000" b="1" dirty="0">
              <a:solidFill>
                <a:srgbClr val="2D4E6B"/>
              </a:solidFill>
            </a:endParaRPr>
          </a:p>
        </p:txBody>
      </p:sp>
      <p:sp>
        <p:nvSpPr>
          <p:cNvPr id="104" name="Google Shape;104;p3">
            <a:extLst>
              <a:ext uri="{FF2B5EF4-FFF2-40B4-BE49-F238E27FC236}">
                <a16:creationId xmlns:a16="http://schemas.microsoft.com/office/drawing/2014/main" id="{BC584017-1749-8BC8-2F47-67AB9B06A522}"/>
              </a:ext>
            </a:extLst>
          </p:cNvPr>
          <p:cNvSpPr txBox="1">
            <a:spLocks noGrp="1"/>
          </p:cNvSpPr>
          <p:nvPr>
            <p:ph idx="1"/>
          </p:nvPr>
        </p:nvSpPr>
        <p:spPr>
          <a:xfrm>
            <a:off x="3075939" y="2159298"/>
            <a:ext cx="7763053" cy="3581400"/>
          </a:xfrm>
          <a:prstGeom prst="rect">
            <a:avLst/>
          </a:prstGeom>
        </p:spPr>
        <p:txBody>
          <a:bodyPr spcFirstLastPara="1" lIns="91425" tIns="45700" rIns="91425" bIns="45700" anchorCtr="0">
            <a:noAutofit/>
          </a:bodyPr>
          <a:lstStyle/>
          <a:p>
            <a:r>
              <a:rPr lang="en-US" sz="1800" dirty="0">
                <a:solidFill>
                  <a:srgbClr val="2D4E6B"/>
                </a:solidFill>
              </a:rPr>
              <a:t>What is it ?</a:t>
            </a:r>
          </a:p>
          <a:p>
            <a:r>
              <a:rPr lang="en-US" sz="1800" dirty="0">
                <a:solidFill>
                  <a:srgbClr val="2D4E6B"/>
                </a:solidFill>
              </a:rPr>
              <a:t>Who does it apply to?</a:t>
            </a:r>
          </a:p>
          <a:p>
            <a:r>
              <a:rPr lang="en-US" sz="1800" dirty="0">
                <a:solidFill>
                  <a:srgbClr val="2D4E6B"/>
                </a:solidFill>
              </a:rPr>
              <a:t> “Estate” and probate</a:t>
            </a:r>
          </a:p>
          <a:p>
            <a:r>
              <a:rPr lang="en-US" sz="1800" dirty="0">
                <a:solidFill>
                  <a:srgbClr val="2D4E6B"/>
                </a:solidFill>
              </a:rPr>
              <a:t>Exceptions</a:t>
            </a:r>
          </a:p>
          <a:p>
            <a:pPr lvl="1"/>
            <a:r>
              <a:rPr lang="en-US" sz="1800" dirty="0">
                <a:solidFill>
                  <a:srgbClr val="2D4E6B"/>
                </a:solidFill>
              </a:rPr>
              <a:t>Surviving spouse</a:t>
            </a:r>
          </a:p>
          <a:p>
            <a:pPr lvl="1"/>
            <a:r>
              <a:rPr lang="en-US" sz="1800" dirty="0">
                <a:solidFill>
                  <a:srgbClr val="2D4E6B"/>
                </a:solidFill>
              </a:rPr>
              <a:t>Disabled child</a:t>
            </a:r>
          </a:p>
          <a:p>
            <a:pPr lvl="1"/>
            <a:r>
              <a:rPr lang="en-US" sz="1800" dirty="0">
                <a:solidFill>
                  <a:srgbClr val="2D4E6B"/>
                </a:solidFill>
              </a:rPr>
              <a:t>Child under 21</a:t>
            </a:r>
          </a:p>
          <a:p>
            <a:pPr lvl="1"/>
            <a:r>
              <a:rPr lang="en-US" sz="1800" dirty="0">
                <a:solidFill>
                  <a:srgbClr val="2D4E6B"/>
                </a:solidFill>
              </a:rPr>
              <a:t>Hardship </a:t>
            </a:r>
          </a:p>
          <a:p>
            <a:pPr lvl="2"/>
            <a:r>
              <a:rPr lang="en-US" sz="1800" dirty="0">
                <a:solidFill>
                  <a:srgbClr val="2D4E6B"/>
                </a:solidFill>
              </a:rPr>
              <a:t>Sole income producing asset</a:t>
            </a:r>
          </a:p>
          <a:p>
            <a:pPr lvl="2"/>
            <a:r>
              <a:rPr lang="en-US" sz="1800" dirty="0">
                <a:solidFill>
                  <a:srgbClr val="2D4E6B"/>
                </a:solidFill>
              </a:rPr>
              <a:t>Sibling with interest</a:t>
            </a:r>
          </a:p>
          <a:p>
            <a:pPr lvl="2"/>
            <a:r>
              <a:rPr lang="en-US" sz="1800" dirty="0">
                <a:solidFill>
                  <a:srgbClr val="2D4E6B"/>
                </a:solidFill>
              </a:rPr>
              <a:t>Caregiver</a:t>
            </a:r>
          </a:p>
          <a:p>
            <a:r>
              <a:rPr lang="en-US" sz="1800" dirty="0">
                <a:solidFill>
                  <a:srgbClr val="2D4E6B"/>
                </a:solidFill>
              </a:rPr>
              <a:t>How much?</a:t>
            </a:r>
          </a:p>
          <a:p>
            <a:endParaRPr lang="en-US" dirty="0">
              <a:solidFill>
                <a:srgbClr val="2D4E6B"/>
              </a:solidFill>
            </a:endParaRPr>
          </a:p>
        </p:txBody>
      </p:sp>
      <p:sp>
        <p:nvSpPr>
          <p:cNvPr id="4" name="Rectangle 3">
            <a:extLst>
              <a:ext uri="{FF2B5EF4-FFF2-40B4-BE49-F238E27FC236}">
                <a16:creationId xmlns:a16="http://schemas.microsoft.com/office/drawing/2014/main" id="{71D7AAD4-2C9F-B6A2-305B-3B1D24E9D9BF}"/>
              </a:ext>
            </a:extLst>
          </p:cNvPr>
          <p:cNvSpPr/>
          <p:nvPr/>
        </p:nvSpPr>
        <p:spPr>
          <a:xfrm>
            <a:off x="0" y="0"/>
            <a:ext cx="2711302" cy="6858000"/>
          </a:xfrm>
          <a:prstGeom prst="rect">
            <a:avLst/>
          </a:prstGeom>
          <a:solidFill>
            <a:srgbClr val="2D4E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F5B585A-8BC3-AFC3-9BA8-A11F7FD089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1145" y="2083098"/>
            <a:ext cx="1460500" cy="152400"/>
          </a:xfrm>
          <a:prstGeom prst="rect">
            <a:avLst/>
          </a:prstGeom>
        </p:spPr>
      </p:pic>
      <p:sp>
        <p:nvSpPr>
          <p:cNvPr id="12" name="TextBox 11">
            <a:extLst>
              <a:ext uri="{FF2B5EF4-FFF2-40B4-BE49-F238E27FC236}">
                <a16:creationId xmlns:a16="http://schemas.microsoft.com/office/drawing/2014/main" id="{502165DA-369D-7909-1DF9-632A05B798C0}"/>
              </a:ext>
            </a:extLst>
          </p:cNvPr>
          <p:cNvSpPr txBox="1"/>
          <p:nvPr/>
        </p:nvSpPr>
        <p:spPr>
          <a:xfrm>
            <a:off x="3171145" y="6353102"/>
            <a:ext cx="4584909" cy="261610"/>
          </a:xfrm>
          <a:prstGeom prst="rect">
            <a:avLst/>
          </a:prstGeom>
          <a:noFill/>
        </p:spPr>
        <p:txBody>
          <a:bodyPr wrap="none" rtlCol="0">
            <a:spAutoFit/>
          </a:bodyPr>
          <a:lstStyle/>
          <a:p>
            <a:r>
              <a:rPr lang="en-US" sz="1100" dirty="0">
                <a:solidFill>
                  <a:srgbClr val="2D4E6B"/>
                </a:solidFill>
              </a:rPr>
              <a:t>Johnson McGinnis Elder Care Law &amp; Estate Planning   |  </a:t>
            </a:r>
            <a:r>
              <a:rPr lang="en-US" sz="1100" b="1" dirty="0" err="1">
                <a:solidFill>
                  <a:srgbClr val="2D4E6B"/>
                </a:solidFill>
              </a:rPr>
              <a:t>tn-elderlaw.com</a:t>
            </a:r>
            <a:endParaRPr lang="en-US" sz="1100" b="1" dirty="0">
              <a:solidFill>
                <a:srgbClr val="2D4E6B"/>
              </a:solidFill>
            </a:endParaRPr>
          </a:p>
        </p:txBody>
      </p:sp>
    </p:spTree>
    <p:extLst>
      <p:ext uri="{BB962C8B-B14F-4D97-AF65-F5344CB8AC3E}">
        <p14:creationId xmlns:p14="http://schemas.microsoft.com/office/powerpoint/2010/main" val="3997226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56000">
              <a:schemeClr val="bg1"/>
            </a:gs>
            <a:gs pos="100000">
              <a:srgbClr val="73FEFF">
                <a:alpha val="15000"/>
              </a:srgbClr>
            </a:gs>
          </a:gsLst>
          <a:lin ang="5400000" scaled="1"/>
        </a:gradFill>
        <a:effectLst/>
      </p:bgPr>
    </p:bg>
    <p:spTree>
      <p:nvGrpSpPr>
        <p:cNvPr id="1" name="">
          <a:extLst>
            <a:ext uri="{FF2B5EF4-FFF2-40B4-BE49-F238E27FC236}">
              <a16:creationId xmlns:a16="http://schemas.microsoft.com/office/drawing/2014/main" id="{C532F859-CE62-6E75-74D2-310663809AEE}"/>
            </a:ext>
          </a:extLst>
        </p:cNvPr>
        <p:cNvGrpSpPr/>
        <p:nvPr/>
      </p:nvGrpSpPr>
      <p:grpSpPr>
        <a:xfrm>
          <a:off x="0" y="0"/>
          <a:ext cx="0" cy="0"/>
          <a:chOff x="0" y="0"/>
          <a:chExt cx="0" cy="0"/>
        </a:xfrm>
      </p:grpSpPr>
      <p:sp>
        <p:nvSpPr>
          <p:cNvPr id="2" name="Google Shape;138;p8">
            <a:extLst>
              <a:ext uri="{FF2B5EF4-FFF2-40B4-BE49-F238E27FC236}">
                <a16:creationId xmlns:a16="http://schemas.microsoft.com/office/drawing/2014/main" id="{A9D90EBD-608A-B179-861B-40C5DC201DAB}"/>
              </a:ext>
            </a:extLst>
          </p:cNvPr>
          <p:cNvSpPr txBox="1">
            <a:spLocks/>
          </p:cNvSpPr>
          <p:nvPr/>
        </p:nvSpPr>
        <p:spPr>
          <a:xfrm>
            <a:off x="3419856" y="973043"/>
            <a:ext cx="10515600" cy="1325563"/>
          </a:xfrm>
          <a:prstGeom prst="rect">
            <a:avLst/>
          </a:prstGeom>
          <a:noFill/>
          <a:ln>
            <a:noFill/>
          </a:ln>
        </p:spPr>
        <p:txBody>
          <a:bodyPr spcFirstLastPara="1" wrap="square" lIns="91425" tIns="45700" rIns="91425" bIns="4570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buClr>
                <a:schemeClr val="dk1"/>
              </a:buClr>
              <a:buSzPts val="4400"/>
              <a:buFont typeface="Calibri"/>
              <a:buNone/>
            </a:pPr>
            <a:r>
              <a:rPr lang="en-US" sz="4000" b="1" dirty="0">
                <a:solidFill>
                  <a:srgbClr val="2D4E6B"/>
                </a:solidFill>
              </a:rPr>
              <a:t>Tennessee Medicaid</a:t>
            </a:r>
          </a:p>
        </p:txBody>
      </p:sp>
      <p:sp>
        <p:nvSpPr>
          <p:cNvPr id="4" name="Google Shape;139;p8">
            <a:extLst>
              <a:ext uri="{FF2B5EF4-FFF2-40B4-BE49-F238E27FC236}">
                <a16:creationId xmlns:a16="http://schemas.microsoft.com/office/drawing/2014/main" id="{793CE948-2099-F497-7D5C-2DEF7864C5EB}"/>
              </a:ext>
            </a:extLst>
          </p:cNvPr>
          <p:cNvSpPr txBox="1">
            <a:spLocks/>
          </p:cNvSpPr>
          <p:nvPr/>
        </p:nvSpPr>
        <p:spPr>
          <a:xfrm>
            <a:off x="3419856" y="2197704"/>
            <a:ext cx="8331200" cy="2861976"/>
          </a:xfrm>
          <a:prstGeom prst="rect">
            <a:avLst/>
          </a:prstGeom>
          <a:noFill/>
          <a:ln>
            <a:noFill/>
          </a:ln>
        </p:spPr>
        <p:txBody>
          <a:bodyPr spcFirstLastPara="1" vert="horz" wrap="square" lIns="91425" tIns="45700" rIns="91425" bIns="45700"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600" kern="1200" baseline="0">
                <a:solidFill>
                  <a:schemeClr val="tx1">
                    <a:lumMod val="75000"/>
                    <a:lumOff val="25000"/>
                  </a:schemeClr>
                </a:solidFill>
                <a:latin typeface="+mn-lt"/>
                <a:ea typeface="+mn-ea"/>
                <a:cs typeface="Arial" pitchFamily="34" charset="0"/>
              </a:defRPr>
            </a:lvl1pPr>
            <a:lvl2pPr marL="609585" indent="0" algn="l" defTabSz="914400" rtl="0" eaLnBrk="1" latinLnBrk="0" hangingPunct="1">
              <a:lnSpc>
                <a:spcPct val="90000"/>
              </a:lnSpc>
              <a:spcBef>
                <a:spcPts val="500"/>
              </a:spcBef>
              <a:buFont typeface="Arial" panose="020B0604020202020204" pitchFamily="34" charset="0"/>
              <a:buNone/>
              <a:defRPr sz="3733" kern="1200">
                <a:solidFill>
                  <a:schemeClr val="tx1"/>
                </a:solidFill>
                <a:latin typeface="+mn-lt"/>
                <a:ea typeface="+mn-ea"/>
                <a:cs typeface="+mn-cs"/>
              </a:defRPr>
            </a:lvl2pPr>
            <a:lvl3pPr marL="1219170" indent="0" algn="l" defTabSz="914400" rtl="0" eaLnBrk="1" latinLnBrk="0" hangingPunct="1">
              <a:lnSpc>
                <a:spcPct val="90000"/>
              </a:lnSpc>
              <a:spcBef>
                <a:spcPts val="500"/>
              </a:spcBef>
              <a:buFont typeface="Arial" panose="020B0604020202020204" pitchFamily="34" charset="0"/>
              <a:buNone/>
              <a:defRPr sz="3200" kern="1200">
                <a:solidFill>
                  <a:schemeClr val="tx1"/>
                </a:solidFill>
                <a:latin typeface="+mn-lt"/>
                <a:ea typeface="+mn-ea"/>
                <a:cs typeface="+mn-cs"/>
              </a:defRPr>
            </a:lvl3pPr>
            <a:lvl4pPr marL="1828754" indent="0" algn="l" defTabSz="914400" rtl="0" eaLnBrk="1" latinLnBrk="0" hangingPunct="1">
              <a:lnSpc>
                <a:spcPct val="90000"/>
              </a:lnSpc>
              <a:spcBef>
                <a:spcPts val="500"/>
              </a:spcBef>
              <a:buFont typeface="Arial" panose="020B0604020202020204" pitchFamily="34" charset="0"/>
              <a:buNone/>
              <a:defRPr sz="2667" kern="1200">
                <a:solidFill>
                  <a:schemeClr val="tx1"/>
                </a:solidFill>
                <a:latin typeface="+mn-lt"/>
                <a:ea typeface="+mn-ea"/>
                <a:cs typeface="+mn-cs"/>
              </a:defRPr>
            </a:lvl4pPr>
            <a:lvl5pPr marL="2438339" indent="0" algn="l" defTabSz="914400" rtl="0" eaLnBrk="1" latinLnBrk="0" hangingPunct="1">
              <a:lnSpc>
                <a:spcPct val="90000"/>
              </a:lnSpc>
              <a:spcBef>
                <a:spcPts val="500"/>
              </a:spcBef>
              <a:buFont typeface="Arial" panose="020B0604020202020204" pitchFamily="34" charset="0"/>
              <a:buNone/>
              <a:defRPr sz="2667" kern="1200">
                <a:solidFill>
                  <a:schemeClr val="tx1"/>
                </a:solidFill>
                <a:latin typeface="+mn-lt"/>
                <a:ea typeface="+mn-ea"/>
                <a:cs typeface="+mn-cs"/>
              </a:defRPr>
            </a:lvl5pPr>
            <a:lvl6pPr marL="3047924" indent="0" algn="l" defTabSz="914400" rtl="0" eaLnBrk="1" latinLnBrk="0" hangingPunct="1">
              <a:lnSpc>
                <a:spcPct val="90000"/>
              </a:lnSpc>
              <a:spcBef>
                <a:spcPts val="500"/>
              </a:spcBef>
              <a:buFont typeface="Arial" panose="020B0604020202020204" pitchFamily="34" charset="0"/>
              <a:buNone/>
              <a:defRPr sz="2667" kern="1200">
                <a:solidFill>
                  <a:schemeClr val="tx1"/>
                </a:solidFill>
                <a:latin typeface="+mn-lt"/>
                <a:ea typeface="+mn-ea"/>
                <a:cs typeface="+mn-cs"/>
              </a:defRPr>
            </a:lvl6pPr>
            <a:lvl7pPr marL="3657509" indent="0" algn="l" defTabSz="914400" rtl="0" eaLnBrk="1" latinLnBrk="0" hangingPunct="1">
              <a:lnSpc>
                <a:spcPct val="90000"/>
              </a:lnSpc>
              <a:spcBef>
                <a:spcPts val="500"/>
              </a:spcBef>
              <a:buFont typeface="Arial" panose="020B0604020202020204" pitchFamily="34" charset="0"/>
              <a:buNone/>
              <a:defRPr sz="2667" kern="1200">
                <a:solidFill>
                  <a:schemeClr val="tx1"/>
                </a:solidFill>
                <a:latin typeface="+mn-lt"/>
                <a:ea typeface="+mn-ea"/>
                <a:cs typeface="+mn-cs"/>
              </a:defRPr>
            </a:lvl7pPr>
            <a:lvl8pPr marL="4267093" indent="0" algn="l" defTabSz="914400" rtl="0" eaLnBrk="1" latinLnBrk="0" hangingPunct="1">
              <a:lnSpc>
                <a:spcPct val="90000"/>
              </a:lnSpc>
              <a:spcBef>
                <a:spcPts val="500"/>
              </a:spcBef>
              <a:buFont typeface="Arial" panose="020B0604020202020204" pitchFamily="34" charset="0"/>
              <a:buNone/>
              <a:defRPr sz="2667" kern="1200">
                <a:solidFill>
                  <a:schemeClr val="tx1"/>
                </a:solidFill>
                <a:latin typeface="+mn-lt"/>
                <a:ea typeface="+mn-ea"/>
                <a:cs typeface="+mn-cs"/>
              </a:defRPr>
            </a:lvl8pPr>
            <a:lvl9pPr marL="4876678" indent="0" algn="l" defTabSz="914400" rtl="0" eaLnBrk="1" latinLnBrk="0" hangingPunct="1">
              <a:lnSpc>
                <a:spcPct val="90000"/>
              </a:lnSpc>
              <a:spcBef>
                <a:spcPts val="500"/>
              </a:spcBef>
              <a:buFont typeface="Arial" panose="020B0604020202020204" pitchFamily="34" charset="0"/>
              <a:buNone/>
              <a:defRPr sz="2667" kern="1200">
                <a:solidFill>
                  <a:schemeClr val="tx1"/>
                </a:solidFill>
                <a:latin typeface="+mn-lt"/>
                <a:ea typeface="+mn-ea"/>
                <a:cs typeface="+mn-cs"/>
              </a:defRPr>
            </a:lvl9pPr>
          </a:lstStyle>
          <a:p>
            <a:pPr algn="l"/>
            <a:r>
              <a:rPr lang="en-US" sz="2800" dirty="0">
                <a:solidFill>
                  <a:srgbClr val="2D4E6B"/>
                </a:solidFill>
              </a:rPr>
              <a:t>TennCare CHOICES in </a:t>
            </a:r>
            <a:r>
              <a:rPr lang="en-US" sz="2800" dirty="0" err="1">
                <a:solidFill>
                  <a:srgbClr val="2D4E6B"/>
                </a:solidFill>
              </a:rPr>
              <a:t>LTSS</a:t>
            </a:r>
            <a:endParaRPr lang="en-US" sz="2800" dirty="0">
              <a:solidFill>
                <a:srgbClr val="2D4E6B"/>
              </a:solidFill>
            </a:endParaRPr>
          </a:p>
          <a:p>
            <a:pPr algn="l"/>
            <a:endParaRPr lang="en-US" sz="2800" dirty="0">
              <a:solidFill>
                <a:srgbClr val="2D4E6B"/>
              </a:solidFill>
            </a:endParaRPr>
          </a:p>
          <a:p>
            <a:pPr marL="1066785" lvl="1" indent="-457200">
              <a:buFont typeface="Arial" panose="020B0604020202020204" pitchFamily="34" charset="0"/>
              <a:buChar char="•"/>
            </a:pPr>
            <a:r>
              <a:rPr lang="en-US" sz="2800" dirty="0">
                <a:solidFill>
                  <a:srgbClr val="2D4E6B"/>
                </a:solidFill>
              </a:rPr>
              <a:t>Institutional/Nursing Home Medicaid</a:t>
            </a:r>
          </a:p>
          <a:p>
            <a:pPr marL="1066785" lvl="1" indent="-457200">
              <a:buFont typeface="Arial" panose="020B0604020202020204" pitchFamily="34" charset="0"/>
              <a:buChar char="•"/>
            </a:pPr>
            <a:r>
              <a:rPr lang="en-US" sz="2800" dirty="0">
                <a:solidFill>
                  <a:srgbClr val="2D4E6B"/>
                </a:solidFill>
              </a:rPr>
              <a:t>Medicaid Waivers: Managed Care and Home and Community Based Services (HCBS)</a:t>
            </a:r>
          </a:p>
          <a:p>
            <a:pPr marL="1066785" lvl="1" indent="-457200">
              <a:buFont typeface="Arial" panose="020B0604020202020204" pitchFamily="34" charset="0"/>
              <a:buChar char="•"/>
            </a:pPr>
            <a:r>
              <a:rPr lang="en-US" sz="2800" dirty="0">
                <a:solidFill>
                  <a:srgbClr val="2D4E6B"/>
                </a:solidFill>
              </a:rPr>
              <a:t>Regular Medicaid/Aged, Blind, and Disabled</a:t>
            </a:r>
          </a:p>
        </p:txBody>
      </p:sp>
      <p:sp>
        <p:nvSpPr>
          <p:cNvPr id="5" name="TextBox 4">
            <a:extLst>
              <a:ext uri="{FF2B5EF4-FFF2-40B4-BE49-F238E27FC236}">
                <a16:creationId xmlns:a16="http://schemas.microsoft.com/office/drawing/2014/main" id="{57D5E5D3-2F5E-AA5B-DA0A-1317A7F929B4}"/>
              </a:ext>
            </a:extLst>
          </p:cNvPr>
          <p:cNvSpPr txBox="1"/>
          <p:nvPr/>
        </p:nvSpPr>
        <p:spPr>
          <a:xfrm>
            <a:off x="3419856" y="6162602"/>
            <a:ext cx="4584909" cy="261610"/>
          </a:xfrm>
          <a:prstGeom prst="rect">
            <a:avLst/>
          </a:prstGeom>
          <a:noFill/>
        </p:spPr>
        <p:txBody>
          <a:bodyPr wrap="none" rtlCol="0">
            <a:spAutoFit/>
          </a:bodyPr>
          <a:lstStyle/>
          <a:p>
            <a:r>
              <a:rPr lang="en-US" sz="1100" dirty="0">
                <a:solidFill>
                  <a:srgbClr val="2D4E6B"/>
                </a:solidFill>
              </a:rPr>
              <a:t>Johnson McGinnis Elder Care Law &amp; Estate Planning   |  </a:t>
            </a:r>
            <a:r>
              <a:rPr lang="en-US" sz="1100" b="1" dirty="0" err="1">
                <a:solidFill>
                  <a:srgbClr val="2D4E6B"/>
                </a:solidFill>
              </a:rPr>
              <a:t>tn-elderlaw.com</a:t>
            </a:r>
            <a:endParaRPr lang="en-US" sz="1100" b="1" dirty="0">
              <a:solidFill>
                <a:srgbClr val="2D4E6B"/>
              </a:solidFill>
            </a:endParaRPr>
          </a:p>
        </p:txBody>
      </p:sp>
      <p:pic>
        <p:nvPicPr>
          <p:cNvPr id="17" name="Picture 16" descr="A blue and green squares&#10;&#10;Description automatically generated">
            <a:extLst>
              <a:ext uri="{FF2B5EF4-FFF2-40B4-BE49-F238E27FC236}">
                <a16:creationId xmlns:a16="http://schemas.microsoft.com/office/drawing/2014/main" id="{C383EB5C-13DE-A5B9-8A65-50BD196CE4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143000" y="4565184"/>
            <a:ext cx="3759200" cy="355600"/>
          </a:xfrm>
          <a:prstGeom prst="rect">
            <a:avLst/>
          </a:prstGeom>
        </p:spPr>
      </p:pic>
      <p:pic>
        <p:nvPicPr>
          <p:cNvPr id="18" name="Picture 17">
            <a:extLst>
              <a:ext uri="{FF2B5EF4-FFF2-40B4-BE49-F238E27FC236}">
                <a16:creationId xmlns:a16="http://schemas.microsoft.com/office/drawing/2014/main" id="{51DE67E3-0141-E590-3B14-95471564C8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6376" y="2025683"/>
            <a:ext cx="1460500" cy="152400"/>
          </a:xfrm>
          <a:prstGeom prst="rect">
            <a:avLst/>
          </a:prstGeom>
        </p:spPr>
      </p:pic>
      <p:pic>
        <p:nvPicPr>
          <p:cNvPr id="10" name="Picture Placeholder 9">
            <a:extLst>
              <a:ext uri="{FF2B5EF4-FFF2-40B4-BE49-F238E27FC236}">
                <a16:creationId xmlns:a16="http://schemas.microsoft.com/office/drawing/2014/main" id="{183164F5-35AD-FFFF-59A1-0A21A964F91F}"/>
              </a:ext>
            </a:extLst>
          </p:cNvPr>
          <p:cNvPicPr>
            <a:picLocks noGrp="1" noChangeAspect="1"/>
          </p:cNvPicPr>
          <p:nvPr>
            <p:ph type="pic" idx="1"/>
          </p:nvPr>
        </p:nvPicPr>
        <p:blipFill>
          <a:blip r:embed="rId5"/>
          <a:srcRect l="17854" r="17854"/>
          <a:stretch>
            <a:fillRect/>
          </a:stretch>
        </p:blipFill>
        <p:spPr>
          <a:xfrm>
            <a:off x="147638" y="496888"/>
            <a:ext cx="2592387" cy="6048375"/>
          </a:xfrm>
          <a:prstGeom prst="rect">
            <a:avLst/>
          </a:prstGeom>
        </p:spPr>
      </p:pic>
    </p:spTree>
    <p:extLst>
      <p:ext uri="{BB962C8B-B14F-4D97-AF65-F5344CB8AC3E}">
        <p14:creationId xmlns:p14="http://schemas.microsoft.com/office/powerpoint/2010/main" val="900186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02A8B6D-BECC-9E91-AEDE-FF3251F5090C}"/>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Estate Recovery – What is it?</a:t>
            </a:r>
          </a:p>
        </p:txBody>
      </p:sp>
      <p:sp>
        <p:nvSpPr>
          <p:cNvPr id="3" name="Content Placeholder 2">
            <a:extLst>
              <a:ext uri="{FF2B5EF4-FFF2-40B4-BE49-F238E27FC236}">
                <a16:creationId xmlns:a16="http://schemas.microsoft.com/office/drawing/2014/main" id="{5E6D780B-9297-2C94-F09F-B9D1556BA594}"/>
              </a:ext>
            </a:extLst>
          </p:cNvPr>
          <p:cNvSpPr>
            <a:spLocks noGrp="1"/>
          </p:cNvSpPr>
          <p:nvPr>
            <p:ph idx="1"/>
          </p:nvPr>
        </p:nvSpPr>
        <p:spPr>
          <a:xfrm>
            <a:off x="6503158" y="649480"/>
            <a:ext cx="4862447" cy="5546047"/>
          </a:xfrm>
        </p:spPr>
        <p:txBody>
          <a:bodyPr anchor="ctr">
            <a:normAutofit/>
          </a:bodyPr>
          <a:lstStyle/>
          <a:p>
            <a:pPr>
              <a:spcBef>
                <a:spcPts val="750"/>
              </a:spcBef>
              <a:spcAft>
                <a:spcPts val="1500"/>
              </a:spcAft>
              <a:buNone/>
            </a:pPr>
            <a:r>
              <a:rPr lang="en-US" sz="1700" b="0" i="0" dirty="0">
                <a:effectLst/>
                <a:latin typeface="Open Sans" panose="020B0606030504020204" pitchFamily="34" charset="0"/>
              </a:rPr>
              <a:t>	</a:t>
            </a:r>
            <a:r>
              <a:rPr lang="en-US" sz="1700" b="0" i="0" dirty="0">
                <a:solidFill>
                  <a:srgbClr val="2D4E6B"/>
                </a:solidFill>
                <a:effectLst/>
                <a:latin typeface="Open Sans" panose="020B0606030504020204" pitchFamily="34" charset="0"/>
              </a:rPr>
              <a:t>Estate Recovery is the way TennCare collects money from the estates of people who passed away and received TennCare long-term services and supports, such as nursing home care or home and community-based services. If TennCare pays for nursing facility and other long term care services, TennCare is required by federal law to recoup these payments after the death of the recipient. This is referred to as “estate recovery.”</a:t>
            </a:r>
          </a:p>
        </p:txBody>
      </p:sp>
      <p:pic>
        <p:nvPicPr>
          <p:cNvPr id="5" name="Picture 4">
            <a:extLst>
              <a:ext uri="{FF2B5EF4-FFF2-40B4-BE49-F238E27FC236}">
                <a16:creationId xmlns:a16="http://schemas.microsoft.com/office/drawing/2014/main" id="{D55875EE-F71F-A6DD-CE68-81ECA862EDDA}"/>
              </a:ext>
            </a:extLst>
          </p:cNvPr>
          <p:cNvPicPr>
            <a:picLocks noChangeAspect="1"/>
          </p:cNvPicPr>
          <p:nvPr/>
        </p:nvPicPr>
        <p:blipFill>
          <a:blip r:embed="rId3"/>
          <a:stretch>
            <a:fillRect/>
          </a:stretch>
        </p:blipFill>
        <p:spPr>
          <a:xfrm>
            <a:off x="6611162" y="6356351"/>
            <a:ext cx="4584589" cy="298730"/>
          </a:xfrm>
          <a:prstGeom prst="rect">
            <a:avLst/>
          </a:prstGeom>
        </p:spPr>
      </p:pic>
    </p:spTree>
    <p:extLst>
      <p:ext uri="{BB962C8B-B14F-4D97-AF65-F5344CB8AC3E}">
        <p14:creationId xmlns:p14="http://schemas.microsoft.com/office/powerpoint/2010/main" val="1976503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3FF4BF-085A-0AAF-0F6C-6677C710BAF5}"/>
              </a:ext>
            </a:extLst>
          </p:cNvPr>
          <p:cNvSpPr>
            <a:spLocks noGrp="1"/>
          </p:cNvSpPr>
          <p:nvPr>
            <p:ph type="title"/>
          </p:nvPr>
        </p:nvSpPr>
        <p:spPr>
          <a:xfrm>
            <a:off x="1043631" y="809898"/>
            <a:ext cx="10173010" cy="1554480"/>
          </a:xfrm>
        </p:spPr>
        <p:txBody>
          <a:bodyPr anchor="ctr">
            <a:normAutofit/>
          </a:bodyPr>
          <a:lstStyle/>
          <a:p>
            <a:r>
              <a:rPr lang="en-US" sz="4800"/>
              <a:t>Estate Recovery – Who has to pay </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A0B4BB08-EDDD-F946-387A-40A9CB464A22}"/>
              </a:ext>
            </a:extLst>
          </p:cNvPr>
          <p:cNvGraphicFramePr>
            <a:graphicFrameLocks noGrp="1"/>
          </p:cNvGraphicFramePr>
          <p:nvPr>
            <p:ph idx="1"/>
            <p:extLst>
              <p:ext uri="{D42A27DB-BD31-4B8C-83A1-F6EECF244321}">
                <p14:modId xmlns:p14="http://schemas.microsoft.com/office/powerpoint/2010/main" val="3450671769"/>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826A112C-103D-204C-5864-2F4D6290E9AF}"/>
              </a:ext>
            </a:extLst>
          </p:cNvPr>
          <p:cNvPicPr>
            <a:picLocks noChangeAspect="1"/>
          </p:cNvPicPr>
          <p:nvPr/>
        </p:nvPicPr>
        <p:blipFill>
          <a:blip r:embed="rId8"/>
          <a:stretch>
            <a:fillRect/>
          </a:stretch>
        </p:blipFill>
        <p:spPr>
          <a:xfrm>
            <a:off x="3616669" y="6595295"/>
            <a:ext cx="4584589" cy="298730"/>
          </a:xfrm>
          <a:prstGeom prst="rect">
            <a:avLst/>
          </a:prstGeom>
        </p:spPr>
      </p:pic>
    </p:spTree>
    <p:extLst>
      <p:ext uri="{BB962C8B-B14F-4D97-AF65-F5344CB8AC3E}">
        <p14:creationId xmlns:p14="http://schemas.microsoft.com/office/powerpoint/2010/main" val="683749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3" name="Rectangle 12">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669E58-838D-488F-C80A-1B761BE09FDD}"/>
              </a:ext>
            </a:extLst>
          </p:cNvPr>
          <p:cNvSpPr>
            <a:spLocks noGrp="1"/>
          </p:cNvSpPr>
          <p:nvPr>
            <p:ph type="title"/>
          </p:nvPr>
        </p:nvSpPr>
        <p:spPr>
          <a:xfrm>
            <a:off x="1043631" y="809898"/>
            <a:ext cx="10173010" cy="1554480"/>
          </a:xfrm>
        </p:spPr>
        <p:txBody>
          <a:bodyPr anchor="ctr">
            <a:normAutofit/>
          </a:bodyPr>
          <a:lstStyle/>
          <a:p>
            <a:r>
              <a:rPr lang="en-US" sz="4800"/>
              <a:t>Unless there are exceptions applicable </a:t>
            </a:r>
          </a:p>
        </p:txBody>
      </p:sp>
      <p:cxnSp>
        <p:nvCxnSpPr>
          <p:cNvPr id="19" name="Straight Connector 18">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6" name="Content Placeholder 2">
            <a:extLst>
              <a:ext uri="{FF2B5EF4-FFF2-40B4-BE49-F238E27FC236}">
                <a16:creationId xmlns:a16="http://schemas.microsoft.com/office/drawing/2014/main" id="{1A1785B0-4859-DA54-5D9F-295EACC471D2}"/>
              </a:ext>
            </a:extLst>
          </p:cNvPr>
          <p:cNvGraphicFramePr>
            <a:graphicFrameLocks noGrp="1"/>
          </p:cNvGraphicFramePr>
          <p:nvPr>
            <p:ph idx="1"/>
            <p:extLst>
              <p:ext uri="{D42A27DB-BD31-4B8C-83A1-F6EECF244321}">
                <p14:modId xmlns:p14="http://schemas.microsoft.com/office/powerpoint/2010/main" val="1523529439"/>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5B79AC6F-A924-8039-BB31-67D9E971D8DC}"/>
              </a:ext>
            </a:extLst>
          </p:cNvPr>
          <p:cNvPicPr>
            <a:picLocks noChangeAspect="1"/>
          </p:cNvPicPr>
          <p:nvPr/>
        </p:nvPicPr>
        <p:blipFill>
          <a:blip r:embed="rId8"/>
          <a:stretch>
            <a:fillRect/>
          </a:stretch>
        </p:blipFill>
        <p:spPr>
          <a:xfrm>
            <a:off x="3533541" y="6559270"/>
            <a:ext cx="4584589" cy="298730"/>
          </a:xfrm>
          <a:prstGeom prst="rect">
            <a:avLst/>
          </a:prstGeom>
        </p:spPr>
      </p:pic>
    </p:spTree>
    <p:extLst>
      <p:ext uri="{BB962C8B-B14F-4D97-AF65-F5344CB8AC3E}">
        <p14:creationId xmlns:p14="http://schemas.microsoft.com/office/powerpoint/2010/main" val="3942214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8B7B8-15CF-F8F3-7F9A-2941961D6FD1}"/>
              </a:ext>
            </a:extLst>
          </p:cNvPr>
          <p:cNvSpPr>
            <a:spLocks noGrp="1"/>
          </p:cNvSpPr>
          <p:nvPr>
            <p:ph type="title"/>
          </p:nvPr>
        </p:nvSpPr>
        <p:spPr>
          <a:xfrm>
            <a:off x="838200" y="365125"/>
            <a:ext cx="10515600" cy="1664843"/>
          </a:xfrm>
        </p:spPr>
        <p:txBody>
          <a:bodyPr>
            <a:normAutofit/>
          </a:bodyPr>
          <a:lstStyle/>
          <a:p>
            <a:r>
              <a:rPr lang="en-US"/>
              <a:t>Estate Recovery – Undue Hardships </a:t>
            </a:r>
            <a:br>
              <a:rPr lang="en-US"/>
            </a:br>
            <a:endParaRPr lang="en-US" sz="2200" dirty="0"/>
          </a:p>
        </p:txBody>
      </p:sp>
      <p:graphicFrame>
        <p:nvGraphicFramePr>
          <p:cNvPr id="20" name="Content Placeholder 2">
            <a:extLst>
              <a:ext uri="{FF2B5EF4-FFF2-40B4-BE49-F238E27FC236}">
                <a16:creationId xmlns:a16="http://schemas.microsoft.com/office/drawing/2014/main" id="{7F4E6BC2-455C-A218-464B-F1115F53AF56}"/>
              </a:ext>
            </a:extLst>
          </p:cNvPr>
          <p:cNvGraphicFramePr>
            <a:graphicFrameLocks noGrp="1"/>
          </p:cNvGraphicFramePr>
          <p:nvPr>
            <p:ph idx="1"/>
          </p:nvPr>
        </p:nvGraphicFramePr>
        <p:xfrm>
          <a:off x="838200" y="1453244"/>
          <a:ext cx="10515600" cy="4723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843E0726-CBC1-DC67-05E4-4EE3929A8584}"/>
              </a:ext>
            </a:extLst>
          </p:cNvPr>
          <p:cNvPicPr>
            <a:picLocks noChangeAspect="1"/>
          </p:cNvPicPr>
          <p:nvPr/>
        </p:nvPicPr>
        <p:blipFill>
          <a:blip r:embed="rId8"/>
          <a:stretch>
            <a:fillRect/>
          </a:stretch>
        </p:blipFill>
        <p:spPr>
          <a:xfrm>
            <a:off x="3471195" y="6343510"/>
            <a:ext cx="4584589" cy="298730"/>
          </a:xfrm>
          <a:prstGeom prst="rect">
            <a:avLst/>
          </a:prstGeom>
        </p:spPr>
      </p:pic>
    </p:spTree>
    <p:extLst>
      <p:ext uri="{BB962C8B-B14F-4D97-AF65-F5344CB8AC3E}">
        <p14:creationId xmlns:p14="http://schemas.microsoft.com/office/powerpoint/2010/main" val="5733341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e1ac835-0e16-4f87-be5f-92b5983618ce" xsi:nil="true"/>
    <lcf76f155ced4ddcb4097134ff3c332f xmlns="b597e4bd-293a-44f0-916c-ffd8a038390e">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3806F228F09C84DBAE437AB572E2053" ma:contentTypeVersion="12" ma:contentTypeDescription="Create a new document." ma:contentTypeScope="" ma:versionID="125fd5c2646ba444347069916715f4e6">
  <xsd:schema xmlns:xsd="http://www.w3.org/2001/XMLSchema" xmlns:xs="http://www.w3.org/2001/XMLSchema" xmlns:p="http://schemas.microsoft.com/office/2006/metadata/properties" xmlns:ns2="b597e4bd-293a-44f0-916c-ffd8a038390e" xmlns:ns3="7e1ac835-0e16-4f87-be5f-92b5983618ce" targetNamespace="http://schemas.microsoft.com/office/2006/metadata/properties" ma:root="true" ma:fieldsID="2df5b6036e982bb6500050b69b096867" ns2:_="" ns3:_="">
    <xsd:import namespace="b597e4bd-293a-44f0-916c-ffd8a038390e"/>
    <xsd:import namespace="7e1ac835-0e16-4f87-be5f-92b5983618c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GenerationTime" minOccurs="0"/>
                <xsd:element ref="ns2:MediaServiceEventHashCode" minOccurs="0"/>
                <xsd:element ref="ns2:MediaLengthInSeconds" minOccurs="0"/>
                <xsd:element ref="ns2:MediaServiceDateTaken"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97e4bd-293a-44f0-916c-ffd8a03839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6d7347c-212e-48e7-82cb-5dfa2b2051f0"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e1ac835-0e16-4f87-be5f-92b5983618c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f5d04cbd-66bf-4c93-8f4b-8f286d2a0de4}" ma:internalName="TaxCatchAll" ma:showField="CatchAllData" ma:web="7e1ac835-0e16-4f87-be5f-92b5983618c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B71F802-AB8F-4B08-90B4-7F7803472A5D}">
  <ds:schemaRefs>
    <ds:schemaRef ds:uri="b597e4bd-293a-44f0-916c-ffd8a038390e"/>
    <ds:schemaRef ds:uri="http://schemas.openxmlformats.org/package/2006/metadata/core-properties"/>
    <ds:schemaRef ds:uri="http://schemas.microsoft.com/office/2006/documentManagement/types"/>
    <ds:schemaRef ds:uri="http://purl.org/dc/dcmitype/"/>
    <ds:schemaRef ds:uri="http://purl.org/dc/elements/1.1/"/>
    <ds:schemaRef ds:uri="http://schemas.microsoft.com/office/2006/metadata/properties"/>
    <ds:schemaRef ds:uri="7e1ac835-0e16-4f87-be5f-92b5983618ce"/>
    <ds:schemaRef ds:uri="http://www.w3.org/XML/1998/namespace"/>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CAC4E723-E2AC-42D7-92C1-0F2CF82F7A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597e4bd-293a-44f0-916c-ffd8a038390e"/>
    <ds:schemaRef ds:uri="7e1ac835-0e16-4f87-be5f-92b5983618c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3F2AF82-C791-47D6-8E62-B39C59689D5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3922</TotalTime>
  <Words>4169</Words>
  <Application>Microsoft Office PowerPoint</Application>
  <PresentationFormat>Widescreen</PresentationFormat>
  <Paragraphs>326</Paragraphs>
  <Slides>21</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Aptos</vt:lpstr>
      <vt:lpstr>Aptos Display</vt:lpstr>
      <vt:lpstr>Arial</vt:lpstr>
      <vt:lpstr>Calibri</vt:lpstr>
      <vt:lpstr>Open Sans</vt:lpstr>
      <vt:lpstr>Roboto</vt:lpstr>
      <vt:lpstr>Office Theme</vt:lpstr>
      <vt:lpstr>TennCare Estate Recovery</vt:lpstr>
      <vt:lpstr>Learning Objectives</vt:lpstr>
      <vt:lpstr>True or False</vt:lpstr>
      <vt:lpstr>Estate Recovery Basics</vt:lpstr>
      <vt:lpstr>PowerPoint Presentation</vt:lpstr>
      <vt:lpstr>Estate Recovery – What is it?</vt:lpstr>
      <vt:lpstr>Estate Recovery – Who has to pay </vt:lpstr>
      <vt:lpstr>Unless there are exceptions applicable </vt:lpstr>
      <vt:lpstr>Estate Recovery – Undue Hardships  </vt:lpstr>
      <vt:lpstr>What’s at Risk?</vt:lpstr>
      <vt:lpstr>What About Transferring Assets?</vt:lpstr>
      <vt:lpstr>Transfer to a Sibling</vt:lpstr>
      <vt:lpstr>Transfer to a Caregiver Child</vt:lpstr>
      <vt:lpstr>Transfer Subject to Life Estates</vt:lpstr>
      <vt:lpstr>Estate Recovery – How much?</vt:lpstr>
      <vt:lpstr>Capitated Rate = Premium </vt:lpstr>
      <vt:lpstr>When is it not based on capitated rate?</vt:lpstr>
      <vt:lpstr>PowerPoint Presentation</vt:lpstr>
      <vt:lpstr>Estate Recovery Initiatives</vt:lpstr>
      <vt:lpstr>Questions</vt:lpstr>
      <vt:lpstr>PowerPoint Presentation</vt:lpstr>
    </vt:vector>
  </TitlesOfParts>
  <Company>Takacs McGinnis Elder Care Law, PLLC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 Asset Protection Mistakes</dc:title>
  <dc:subject>Speaker's Corner Presentation</dc:subject>
  <dc:creator>Dana B. Hentschel</dc:creator>
  <cp:lastModifiedBy>Dana Hentschel</cp:lastModifiedBy>
  <cp:revision>78</cp:revision>
  <cp:lastPrinted>2026-06-02T19:23:21Z</cp:lastPrinted>
  <dcterms:created xsi:type="dcterms:W3CDTF">2018-03-12T15:16:08Z</dcterms:created>
  <dcterms:modified xsi:type="dcterms:W3CDTF">2026-08-06T17:00:26Z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0x01010023806F228F09C84DBAE437AB572E2053</vt:lpwstr>
  </property>
  <property fmtid="{D5CDD505-2E9C-101B-9397-08002B2CF9AE}" pid="3" name="Order">
    <vt:r8>18123200</vt:r8>
  </property>
  <property fmtid="{D5CDD505-2E9C-101B-9397-08002B2CF9AE}" pid="4" name="MediaServiceImageTags">
    <vt:lpwstr/>
  </property>
</Properties>
</file>