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4"/>
  </p:sldMasterIdLst>
  <p:notesMasterIdLst>
    <p:notesMasterId r:id="rId52"/>
  </p:notesMasterIdLst>
  <p:sldIdLst>
    <p:sldId id="2538" r:id="rId5"/>
    <p:sldId id="257" r:id="rId6"/>
    <p:sldId id="2539" r:id="rId7"/>
    <p:sldId id="2712" r:id="rId8"/>
    <p:sldId id="1479" r:id="rId9"/>
    <p:sldId id="1506" r:id="rId10"/>
    <p:sldId id="2515" r:id="rId11"/>
    <p:sldId id="2715" r:id="rId12"/>
    <p:sldId id="2714" r:id="rId13"/>
    <p:sldId id="2541" r:id="rId14"/>
    <p:sldId id="2542" r:id="rId15"/>
    <p:sldId id="2543" r:id="rId16"/>
    <p:sldId id="2720" r:id="rId17"/>
    <p:sldId id="2586" r:id="rId18"/>
    <p:sldId id="1327" r:id="rId19"/>
    <p:sldId id="1332" r:id="rId20"/>
    <p:sldId id="1269" r:id="rId21"/>
    <p:sldId id="1338" r:id="rId22"/>
    <p:sldId id="2505" r:id="rId23"/>
    <p:sldId id="2508" r:id="rId24"/>
    <p:sldId id="1517" r:id="rId25"/>
    <p:sldId id="2531" r:id="rId26"/>
    <p:sldId id="2558" r:id="rId27"/>
    <p:sldId id="2540" r:id="rId28"/>
    <p:sldId id="2557" r:id="rId29"/>
    <p:sldId id="2470" r:id="rId30"/>
    <p:sldId id="451" r:id="rId31"/>
    <p:sldId id="453" r:id="rId32"/>
    <p:sldId id="436" r:id="rId33"/>
    <p:sldId id="386" r:id="rId34"/>
    <p:sldId id="2716" r:id="rId35"/>
    <p:sldId id="2493" r:id="rId36"/>
    <p:sldId id="2495" r:id="rId37"/>
    <p:sldId id="2717" r:id="rId38"/>
    <p:sldId id="2546" r:id="rId39"/>
    <p:sldId id="1233" r:id="rId40"/>
    <p:sldId id="2583" r:id="rId41"/>
    <p:sldId id="2718" r:id="rId42"/>
    <p:sldId id="1239" r:id="rId43"/>
    <p:sldId id="1241" r:id="rId44"/>
    <p:sldId id="2719" r:id="rId45"/>
    <p:sldId id="1215" r:id="rId46"/>
    <p:sldId id="2713" r:id="rId47"/>
    <p:sldId id="1242" r:id="rId48"/>
    <p:sldId id="2585" r:id="rId49"/>
    <p:sldId id="2544" r:id="rId50"/>
    <p:sldId id="2534" r:id="rId51"/>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FE8830A-6661-E1B5-CF82-87D05B262857}" name="NICOLE STGERMAIN" initials="NS" userId="S::nicole.stgermain@eeoc.gov::a56d7a2e-48bd-4e13-b0c5-5199fba0d82e" providerId="AD"/>
  <p188:author id="{190DBF4C-317F-BE7C-DD17-3903BC4274EF}" name="MELISSA C BROWN" initials="MB" userId="S::MELISSA.BROWN@EEOC.GOV::df1a958f-7984-49da-a902-963b731ff67e" providerId="AD"/>
  <p188:author id="{E4695D8C-5996-D60C-8C02-46454A22FEF4}" name="NICOLE STGERMAIN" initials="NS" userId="S::NICOLE.STGERMAIN@EEOC.GOV::a56d7a2e-48bd-4e13-b0c5-5199fba0d82e" providerId="AD"/>
  <p188:author id="{778715CC-0125-0065-C952-7160A675D6E2}" name="THOMAS HARWARD" initials="TH" userId="S::thomas.harward@eeoc.gov::1b5aadb2-53c3-4fa4-9666-7154d42e82f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406D"/>
    <a:srgbClr val="BE0A1B"/>
    <a:srgbClr val="961212"/>
    <a:srgbClr val="A80000"/>
    <a:srgbClr val="26598C"/>
    <a:srgbClr val="E90189"/>
    <a:srgbClr val="224E99"/>
    <a:srgbClr val="006611"/>
    <a:srgbClr val="9D26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7731" autoAdjust="0"/>
  </p:normalViewPr>
  <p:slideViewPr>
    <p:cSldViewPr snapToGrid="0">
      <p:cViewPr varScale="1">
        <p:scale>
          <a:sx n="82" d="100"/>
          <a:sy n="82" d="100"/>
        </p:scale>
        <p:origin x="167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8/10/relationships/authors" Target="author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13A9AF-E02D-EE4C-A175-4BA1F075DD5A}" type="doc">
      <dgm:prSet loTypeId="urn:microsoft.com/office/officeart/2005/8/layout/radial4" loCatId="" qsTypeId="urn:microsoft.com/office/officeart/2005/8/quickstyle/simple1" qsCatId="simple" csTypeId="urn:microsoft.com/office/officeart/2005/8/colors/accent0_3" csCatId="mainScheme" phldr="1"/>
      <dgm:spPr/>
      <dgm:t>
        <a:bodyPr/>
        <a:lstStyle/>
        <a:p>
          <a:endParaRPr lang="en-US"/>
        </a:p>
      </dgm:t>
    </dgm:pt>
    <dgm:pt modelId="{37C13498-F6CE-7349-8750-EB16BE0F2D71}">
      <dgm:prSet phldrT="[Text]"/>
      <dgm:spPr/>
      <dgm:t>
        <a:bodyPr/>
        <a:lstStyle/>
        <a:p>
          <a:r>
            <a:rPr lang="en-US"/>
            <a:t>Hostile Work Environment</a:t>
          </a:r>
        </a:p>
      </dgm:t>
    </dgm:pt>
    <dgm:pt modelId="{A5A5D5EA-EE87-6249-B6D2-D658A127F3AA}" type="parTrans" cxnId="{E798EA58-01AD-E549-AE23-DA5ED5C3C520}">
      <dgm:prSet/>
      <dgm:spPr/>
      <dgm:t>
        <a:bodyPr/>
        <a:lstStyle/>
        <a:p>
          <a:endParaRPr lang="en-US"/>
        </a:p>
      </dgm:t>
    </dgm:pt>
    <dgm:pt modelId="{53941E10-82F9-5548-ACBF-E4CE50284473}" type="sibTrans" cxnId="{E798EA58-01AD-E549-AE23-DA5ED5C3C520}">
      <dgm:prSet/>
      <dgm:spPr/>
      <dgm:t>
        <a:bodyPr/>
        <a:lstStyle/>
        <a:p>
          <a:endParaRPr lang="en-US"/>
        </a:p>
      </dgm:t>
    </dgm:pt>
    <dgm:pt modelId="{2714F777-E51D-DB47-80B8-8F50182AEDBB}">
      <dgm:prSet phldrT="[Text]"/>
      <dgm:spPr/>
      <dgm:t>
        <a:bodyPr/>
        <a:lstStyle/>
        <a:p>
          <a:r>
            <a:rPr lang="en-US"/>
            <a:t>Unwelcome</a:t>
          </a:r>
        </a:p>
      </dgm:t>
    </dgm:pt>
    <dgm:pt modelId="{30B7A2C3-D1A6-EF47-80A3-03106D4E6666}" type="parTrans" cxnId="{694DF855-6298-EA40-9FDA-1B76E87935A9}">
      <dgm:prSet/>
      <dgm:spPr/>
      <dgm:t>
        <a:bodyPr/>
        <a:lstStyle/>
        <a:p>
          <a:endParaRPr lang="en-US"/>
        </a:p>
      </dgm:t>
    </dgm:pt>
    <dgm:pt modelId="{735CDEA9-172F-D745-8E87-C97046B5877D}" type="sibTrans" cxnId="{694DF855-6298-EA40-9FDA-1B76E87935A9}">
      <dgm:prSet/>
      <dgm:spPr/>
      <dgm:t>
        <a:bodyPr/>
        <a:lstStyle/>
        <a:p>
          <a:endParaRPr lang="en-US"/>
        </a:p>
      </dgm:t>
    </dgm:pt>
    <dgm:pt modelId="{A7E6B9B4-D06A-F047-BF64-E3F294C786FC}">
      <dgm:prSet phldrT="[Text]"/>
      <dgm:spPr/>
      <dgm:t>
        <a:bodyPr/>
        <a:lstStyle/>
        <a:p>
          <a:r>
            <a:rPr lang="en-US"/>
            <a:t>Severe or Pervasive</a:t>
          </a:r>
        </a:p>
      </dgm:t>
    </dgm:pt>
    <dgm:pt modelId="{F6DEC524-0398-DA4B-8599-BFDC06EB57B2}" type="parTrans" cxnId="{0E404044-0510-B14B-8EDA-C44337B482E5}">
      <dgm:prSet/>
      <dgm:spPr/>
      <dgm:t>
        <a:bodyPr/>
        <a:lstStyle/>
        <a:p>
          <a:endParaRPr lang="en-US"/>
        </a:p>
      </dgm:t>
    </dgm:pt>
    <dgm:pt modelId="{933DC5D7-D838-C440-A1BD-22128A27BF3B}" type="sibTrans" cxnId="{0E404044-0510-B14B-8EDA-C44337B482E5}">
      <dgm:prSet/>
      <dgm:spPr/>
      <dgm:t>
        <a:bodyPr/>
        <a:lstStyle/>
        <a:p>
          <a:endParaRPr lang="en-US"/>
        </a:p>
      </dgm:t>
    </dgm:pt>
    <dgm:pt modelId="{C71BC20E-3FE7-DA4A-84F8-AFEAFB42D84F}">
      <dgm:prSet phldrT="[Text]"/>
      <dgm:spPr/>
      <dgm:t>
        <a:bodyPr/>
        <a:lstStyle/>
        <a:p>
          <a:r>
            <a:rPr lang="en-US"/>
            <a:t>Offensive</a:t>
          </a:r>
        </a:p>
      </dgm:t>
    </dgm:pt>
    <dgm:pt modelId="{23630F6E-E369-E24B-81EF-5EF1BF3B96CE}" type="parTrans" cxnId="{BDBB1FFD-DC5C-0E4D-86DA-0AFCD3117005}">
      <dgm:prSet/>
      <dgm:spPr/>
      <dgm:t>
        <a:bodyPr/>
        <a:lstStyle/>
        <a:p>
          <a:endParaRPr lang="en-US"/>
        </a:p>
      </dgm:t>
    </dgm:pt>
    <dgm:pt modelId="{B0221FBB-DD97-4643-BA6F-F7C16A0DBF94}" type="sibTrans" cxnId="{BDBB1FFD-DC5C-0E4D-86DA-0AFCD3117005}">
      <dgm:prSet/>
      <dgm:spPr/>
      <dgm:t>
        <a:bodyPr/>
        <a:lstStyle/>
        <a:p>
          <a:endParaRPr lang="en-US"/>
        </a:p>
      </dgm:t>
    </dgm:pt>
    <dgm:pt modelId="{D45386C5-B518-1C42-AEF4-886636CCA2B2}" type="pres">
      <dgm:prSet presAssocID="{2813A9AF-E02D-EE4C-A175-4BA1F075DD5A}" presName="cycle" presStyleCnt="0">
        <dgm:presLayoutVars>
          <dgm:chMax val="1"/>
          <dgm:dir/>
          <dgm:animLvl val="ctr"/>
          <dgm:resizeHandles val="exact"/>
        </dgm:presLayoutVars>
      </dgm:prSet>
      <dgm:spPr/>
    </dgm:pt>
    <dgm:pt modelId="{0044132B-2112-BC48-B427-2667C9228FD4}" type="pres">
      <dgm:prSet presAssocID="{37C13498-F6CE-7349-8750-EB16BE0F2D71}" presName="centerShape" presStyleLbl="node0" presStyleIdx="0" presStyleCnt="1" custScaleX="141857" custScaleY="137340" custLinFactNeighborX="293" custLinFactNeighborY="-5521"/>
      <dgm:spPr/>
    </dgm:pt>
    <dgm:pt modelId="{727D8F9B-2B40-A04B-8246-2FB9915B40F4}" type="pres">
      <dgm:prSet presAssocID="{30B7A2C3-D1A6-EF47-80A3-03106D4E6666}" presName="parTrans" presStyleLbl="bgSibTrans2D1" presStyleIdx="0" presStyleCnt="3" custScaleX="125039" custLinFactNeighborX="-4085" custLinFactNeighborY="-43303"/>
      <dgm:spPr/>
    </dgm:pt>
    <dgm:pt modelId="{F62AC799-23C7-8B44-B18E-525324393260}" type="pres">
      <dgm:prSet presAssocID="{2714F777-E51D-DB47-80B8-8F50182AEDBB}" presName="node" presStyleLbl="node1" presStyleIdx="0" presStyleCnt="3" custScaleX="171259" custScaleY="49387" custRadScaleRad="139134" custRadScaleInc="-82665">
        <dgm:presLayoutVars>
          <dgm:bulletEnabled val="1"/>
        </dgm:presLayoutVars>
      </dgm:prSet>
      <dgm:spPr/>
    </dgm:pt>
    <dgm:pt modelId="{10DF3E32-20D2-B947-BC98-CC9ABC4F6086}" type="pres">
      <dgm:prSet presAssocID="{F6DEC524-0398-DA4B-8599-BFDC06EB57B2}" presName="parTrans" presStyleLbl="bgSibTrans2D1" presStyleIdx="1" presStyleCnt="3" custScaleX="142468" custLinFactNeighborX="1365" custLinFactNeighborY="2992"/>
      <dgm:spPr/>
    </dgm:pt>
    <dgm:pt modelId="{006C734F-10DB-0A4A-8CB9-88FBEFF33A48}" type="pres">
      <dgm:prSet presAssocID="{A7E6B9B4-D06A-F047-BF64-E3F294C786FC}" presName="node" presStyleLbl="node1" presStyleIdx="1" presStyleCnt="3" custScaleX="316257" custScaleY="55160" custRadScaleRad="99593" custRadScaleInc="562">
        <dgm:presLayoutVars>
          <dgm:bulletEnabled val="1"/>
        </dgm:presLayoutVars>
      </dgm:prSet>
      <dgm:spPr/>
    </dgm:pt>
    <dgm:pt modelId="{572416CE-5645-C149-894B-6042FA28F82E}" type="pres">
      <dgm:prSet presAssocID="{23630F6E-E369-E24B-81EF-5EF1BF3B96CE}" presName="parTrans" presStyleLbl="bgSibTrans2D1" presStyleIdx="2" presStyleCnt="3" custScaleX="146184" custLinFactNeighborX="13462" custLinFactNeighborY="-64012"/>
      <dgm:spPr/>
    </dgm:pt>
    <dgm:pt modelId="{0D032F1F-8D68-564C-B78D-7C46E77F3030}" type="pres">
      <dgm:prSet presAssocID="{C71BC20E-3FE7-DA4A-84F8-AFEAFB42D84F}" presName="node" presStyleLbl="node1" presStyleIdx="2" presStyleCnt="3" custScaleX="174499" custScaleY="57443" custRadScaleRad="127879" custRadScaleInc="84273">
        <dgm:presLayoutVars>
          <dgm:bulletEnabled val="1"/>
        </dgm:presLayoutVars>
      </dgm:prSet>
      <dgm:spPr/>
    </dgm:pt>
  </dgm:ptLst>
  <dgm:cxnLst>
    <dgm:cxn modelId="{496C1C00-984E-A54D-9B35-F1A8F186DFAB}" type="presOf" srcId="{C71BC20E-3FE7-DA4A-84F8-AFEAFB42D84F}" destId="{0D032F1F-8D68-564C-B78D-7C46E77F3030}" srcOrd="0" destOrd="0" presId="urn:microsoft.com/office/officeart/2005/8/layout/radial4"/>
    <dgm:cxn modelId="{6556E30B-79C3-8D47-9328-CDFE6AFD9B9C}" type="presOf" srcId="{30B7A2C3-D1A6-EF47-80A3-03106D4E6666}" destId="{727D8F9B-2B40-A04B-8246-2FB9915B40F4}" srcOrd="0" destOrd="0" presId="urn:microsoft.com/office/officeart/2005/8/layout/radial4"/>
    <dgm:cxn modelId="{0E404044-0510-B14B-8EDA-C44337B482E5}" srcId="{37C13498-F6CE-7349-8750-EB16BE0F2D71}" destId="{A7E6B9B4-D06A-F047-BF64-E3F294C786FC}" srcOrd="1" destOrd="0" parTransId="{F6DEC524-0398-DA4B-8599-BFDC06EB57B2}" sibTransId="{933DC5D7-D838-C440-A1BD-22128A27BF3B}"/>
    <dgm:cxn modelId="{EB85DC66-FFB1-C946-931D-E40B62159588}" type="presOf" srcId="{A7E6B9B4-D06A-F047-BF64-E3F294C786FC}" destId="{006C734F-10DB-0A4A-8CB9-88FBEFF33A48}" srcOrd="0" destOrd="0" presId="urn:microsoft.com/office/officeart/2005/8/layout/radial4"/>
    <dgm:cxn modelId="{694DF855-6298-EA40-9FDA-1B76E87935A9}" srcId="{37C13498-F6CE-7349-8750-EB16BE0F2D71}" destId="{2714F777-E51D-DB47-80B8-8F50182AEDBB}" srcOrd="0" destOrd="0" parTransId="{30B7A2C3-D1A6-EF47-80A3-03106D4E6666}" sibTransId="{735CDEA9-172F-D745-8E87-C97046B5877D}"/>
    <dgm:cxn modelId="{E798EA58-01AD-E549-AE23-DA5ED5C3C520}" srcId="{2813A9AF-E02D-EE4C-A175-4BA1F075DD5A}" destId="{37C13498-F6CE-7349-8750-EB16BE0F2D71}" srcOrd="0" destOrd="0" parTransId="{A5A5D5EA-EE87-6249-B6D2-D658A127F3AA}" sibTransId="{53941E10-82F9-5548-ACBF-E4CE50284473}"/>
    <dgm:cxn modelId="{AF4B2A90-2A64-154F-88F2-2749987FB616}" type="presOf" srcId="{2813A9AF-E02D-EE4C-A175-4BA1F075DD5A}" destId="{D45386C5-B518-1C42-AEF4-886636CCA2B2}" srcOrd="0" destOrd="0" presId="urn:microsoft.com/office/officeart/2005/8/layout/radial4"/>
    <dgm:cxn modelId="{830587A5-440F-C244-8562-02ACEA9A0862}" type="presOf" srcId="{37C13498-F6CE-7349-8750-EB16BE0F2D71}" destId="{0044132B-2112-BC48-B427-2667C9228FD4}" srcOrd="0" destOrd="0" presId="urn:microsoft.com/office/officeart/2005/8/layout/radial4"/>
    <dgm:cxn modelId="{DB74D2BD-FA5E-0F41-909B-2C6F42C67757}" type="presOf" srcId="{23630F6E-E369-E24B-81EF-5EF1BF3B96CE}" destId="{572416CE-5645-C149-894B-6042FA28F82E}" srcOrd="0" destOrd="0" presId="urn:microsoft.com/office/officeart/2005/8/layout/radial4"/>
    <dgm:cxn modelId="{366FC0C4-6D0F-644B-84BF-6AE943ADCCDF}" type="presOf" srcId="{F6DEC524-0398-DA4B-8599-BFDC06EB57B2}" destId="{10DF3E32-20D2-B947-BC98-CC9ABC4F6086}" srcOrd="0" destOrd="0" presId="urn:microsoft.com/office/officeart/2005/8/layout/radial4"/>
    <dgm:cxn modelId="{C681D5F6-ACB8-E145-9899-282E6DFF7417}" type="presOf" srcId="{2714F777-E51D-DB47-80B8-8F50182AEDBB}" destId="{F62AC799-23C7-8B44-B18E-525324393260}" srcOrd="0" destOrd="0" presId="urn:microsoft.com/office/officeart/2005/8/layout/radial4"/>
    <dgm:cxn modelId="{BDBB1FFD-DC5C-0E4D-86DA-0AFCD3117005}" srcId="{37C13498-F6CE-7349-8750-EB16BE0F2D71}" destId="{C71BC20E-3FE7-DA4A-84F8-AFEAFB42D84F}" srcOrd="2" destOrd="0" parTransId="{23630F6E-E369-E24B-81EF-5EF1BF3B96CE}" sibTransId="{B0221FBB-DD97-4643-BA6F-F7C16A0DBF94}"/>
    <dgm:cxn modelId="{B83B437A-1F44-1349-B6E4-CFA83F7EA777}" type="presParOf" srcId="{D45386C5-B518-1C42-AEF4-886636CCA2B2}" destId="{0044132B-2112-BC48-B427-2667C9228FD4}" srcOrd="0" destOrd="0" presId="urn:microsoft.com/office/officeart/2005/8/layout/radial4"/>
    <dgm:cxn modelId="{843BA875-EFDD-9F4B-A05F-618C6EB0859C}" type="presParOf" srcId="{D45386C5-B518-1C42-AEF4-886636CCA2B2}" destId="{727D8F9B-2B40-A04B-8246-2FB9915B40F4}" srcOrd="1" destOrd="0" presId="urn:microsoft.com/office/officeart/2005/8/layout/radial4"/>
    <dgm:cxn modelId="{B7D59C6F-A951-2E40-9B64-0448787A57A6}" type="presParOf" srcId="{D45386C5-B518-1C42-AEF4-886636CCA2B2}" destId="{F62AC799-23C7-8B44-B18E-525324393260}" srcOrd="2" destOrd="0" presId="urn:microsoft.com/office/officeart/2005/8/layout/radial4"/>
    <dgm:cxn modelId="{D6F0465A-9B59-0945-BCDB-CF7FF324CE39}" type="presParOf" srcId="{D45386C5-B518-1C42-AEF4-886636CCA2B2}" destId="{10DF3E32-20D2-B947-BC98-CC9ABC4F6086}" srcOrd="3" destOrd="0" presId="urn:microsoft.com/office/officeart/2005/8/layout/radial4"/>
    <dgm:cxn modelId="{173E0F3D-9576-8946-BE31-0F9A02AD2672}" type="presParOf" srcId="{D45386C5-B518-1C42-AEF4-886636CCA2B2}" destId="{006C734F-10DB-0A4A-8CB9-88FBEFF33A48}" srcOrd="4" destOrd="0" presId="urn:microsoft.com/office/officeart/2005/8/layout/radial4"/>
    <dgm:cxn modelId="{CC382784-D8E5-EA44-9C91-5CC03F933239}" type="presParOf" srcId="{D45386C5-B518-1C42-AEF4-886636CCA2B2}" destId="{572416CE-5645-C149-894B-6042FA28F82E}" srcOrd="5" destOrd="0" presId="urn:microsoft.com/office/officeart/2005/8/layout/radial4"/>
    <dgm:cxn modelId="{16CC5B83-78E8-6E45-8BA7-42643AE13CE3}" type="presParOf" srcId="{D45386C5-B518-1C42-AEF4-886636CCA2B2}" destId="{0D032F1F-8D68-564C-B78D-7C46E77F3030}"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44132B-2112-BC48-B427-2667C9228FD4}">
      <dsp:nvSpPr>
        <dsp:cNvPr id="0" name=""/>
        <dsp:cNvSpPr/>
      </dsp:nvSpPr>
      <dsp:spPr>
        <a:xfrm>
          <a:off x="3727761" y="1472092"/>
          <a:ext cx="3060047" cy="2962610"/>
        </a:xfrm>
        <a:prstGeom prst="ellipse">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US" sz="3000" kern="1200"/>
            <a:t>Hostile Work Environment</a:t>
          </a:r>
        </a:p>
      </dsp:txBody>
      <dsp:txXfrm>
        <a:off x="4175895" y="1905956"/>
        <a:ext cx="2163779" cy="2094882"/>
      </dsp:txXfrm>
    </dsp:sp>
    <dsp:sp modelId="{727D8F9B-2B40-A04B-8246-2FB9915B40F4}">
      <dsp:nvSpPr>
        <dsp:cNvPr id="0" name=""/>
        <dsp:cNvSpPr/>
      </dsp:nvSpPr>
      <dsp:spPr>
        <a:xfrm rot="9574024">
          <a:off x="1341493" y="3319560"/>
          <a:ext cx="2616544" cy="614783"/>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62AC799-23C7-8B44-B18E-525324393260}">
      <dsp:nvSpPr>
        <dsp:cNvPr id="0" name=""/>
        <dsp:cNvSpPr/>
      </dsp:nvSpPr>
      <dsp:spPr>
        <a:xfrm>
          <a:off x="0" y="3853613"/>
          <a:ext cx="3509574" cy="809661"/>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1866900">
            <a:lnSpc>
              <a:spcPct val="90000"/>
            </a:lnSpc>
            <a:spcBef>
              <a:spcPct val="0"/>
            </a:spcBef>
            <a:spcAft>
              <a:spcPct val="35000"/>
            </a:spcAft>
            <a:buNone/>
          </a:pPr>
          <a:r>
            <a:rPr lang="en-US" sz="4200" kern="1200"/>
            <a:t>Unwelcome</a:t>
          </a:r>
        </a:p>
      </dsp:txBody>
      <dsp:txXfrm>
        <a:off x="23714" y="3877327"/>
        <a:ext cx="3462146" cy="762233"/>
      </dsp:txXfrm>
    </dsp:sp>
    <dsp:sp modelId="{10DF3E32-20D2-B947-BC98-CC9ABC4F6086}">
      <dsp:nvSpPr>
        <dsp:cNvPr id="0" name=""/>
        <dsp:cNvSpPr/>
      </dsp:nvSpPr>
      <dsp:spPr>
        <a:xfrm rot="16200005">
          <a:off x="4581127" y="642493"/>
          <a:ext cx="1379762" cy="614783"/>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06C734F-10DB-0A4A-8CB9-88FBEFF33A48}">
      <dsp:nvSpPr>
        <dsp:cNvPr id="0" name=""/>
        <dsp:cNvSpPr/>
      </dsp:nvSpPr>
      <dsp:spPr>
        <a:xfrm>
          <a:off x="2017295" y="-4898"/>
          <a:ext cx="6480987" cy="904305"/>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1866900">
            <a:lnSpc>
              <a:spcPct val="90000"/>
            </a:lnSpc>
            <a:spcBef>
              <a:spcPct val="0"/>
            </a:spcBef>
            <a:spcAft>
              <a:spcPct val="35000"/>
            </a:spcAft>
            <a:buNone/>
          </a:pPr>
          <a:r>
            <a:rPr lang="en-US" sz="4200" kern="1200"/>
            <a:t>Severe or Pervasive</a:t>
          </a:r>
        </a:p>
      </dsp:txBody>
      <dsp:txXfrm>
        <a:off x="2043781" y="21588"/>
        <a:ext cx="6428015" cy="851333"/>
      </dsp:txXfrm>
    </dsp:sp>
    <dsp:sp modelId="{572416CE-5645-C149-894B-6042FA28F82E}">
      <dsp:nvSpPr>
        <dsp:cNvPr id="0" name=""/>
        <dsp:cNvSpPr/>
      </dsp:nvSpPr>
      <dsp:spPr>
        <a:xfrm rot="1218064">
          <a:off x="6537402" y="3179392"/>
          <a:ext cx="3005647" cy="614783"/>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D032F1F-8D68-564C-B78D-7C46E77F3030}">
      <dsp:nvSpPr>
        <dsp:cNvPr id="0" name=""/>
        <dsp:cNvSpPr/>
      </dsp:nvSpPr>
      <dsp:spPr>
        <a:xfrm>
          <a:off x="6939628" y="3766132"/>
          <a:ext cx="3575971" cy="941733"/>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1866900">
            <a:lnSpc>
              <a:spcPct val="90000"/>
            </a:lnSpc>
            <a:spcBef>
              <a:spcPct val="0"/>
            </a:spcBef>
            <a:spcAft>
              <a:spcPct val="35000"/>
            </a:spcAft>
            <a:buNone/>
          </a:pPr>
          <a:r>
            <a:rPr lang="en-US" sz="4200" kern="1200"/>
            <a:t>Offensive</a:t>
          </a:r>
        </a:p>
      </dsp:txBody>
      <dsp:txXfrm>
        <a:off x="6967210" y="3793714"/>
        <a:ext cx="3520807" cy="886569"/>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8EBCB756-4410-4718-A765-414D7AF7A7EB}" type="datetimeFigureOut">
              <a:rPr lang="en-US" smtClean="0"/>
              <a:t>8/10/2026</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D091FFAA-6A30-4F1C-8D24-996B532080EF}" type="slidenum">
              <a:rPr lang="en-US" smtClean="0"/>
              <a:t>‹#›</a:t>
            </a:fld>
            <a:endParaRPr lang="en-US"/>
          </a:p>
        </p:txBody>
      </p:sp>
    </p:spTree>
    <p:extLst>
      <p:ext uri="{BB962C8B-B14F-4D97-AF65-F5344CB8AC3E}">
        <p14:creationId xmlns:p14="http://schemas.microsoft.com/office/powerpoint/2010/main" val="761646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eeoc.gov/laws/guidance/section-2-threshold-issues#2-III-A-5"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091FFAA-6A30-4F1C-8D24-996B532080EF}" type="slidenum">
              <a:rPr lang="en-US" smtClean="0"/>
              <a:t>1</a:t>
            </a:fld>
            <a:endParaRPr lang="en-US"/>
          </a:p>
        </p:txBody>
      </p:sp>
    </p:spTree>
    <p:extLst>
      <p:ext uri="{BB962C8B-B14F-4D97-AF65-F5344CB8AC3E}">
        <p14:creationId xmlns:p14="http://schemas.microsoft.com/office/powerpoint/2010/main" val="6667584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091FFAA-6A30-4F1C-8D24-996B532080EF}" type="slidenum">
              <a:rPr lang="en-US" smtClean="0"/>
              <a:t>14</a:t>
            </a:fld>
            <a:endParaRPr lang="en-US"/>
          </a:p>
        </p:txBody>
      </p:sp>
    </p:spTree>
    <p:extLst>
      <p:ext uri="{BB962C8B-B14F-4D97-AF65-F5344CB8AC3E}">
        <p14:creationId xmlns:p14="http://schemas.microsoft.com/office/powerpoint/2010/main" val="23779849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Facts supporting a claim under the EPA can often also support a claim under Title VII.” </a:t>
            </a:r>
            <a:endParaRPr lang="en-US" dirty="0"/>
          </a:p>
        </p:txBody>
      </p:sp>
      <p:sp>
        <p:nvSpPr>
          <p:cNvPr id="4" name="Slide Number Placeholder 3"/>
          <p:cNvSpPr>
            <a:spLocks noGrp="1"/>
          </p:cNvSpPr>
          <p:nvPr>
            <p:ph type="sldNum" sz="quarter" idx="10"/>
          </p:nvPr>
        </p:nvSpPr>
        <p:spPr/>
        <p:txBody>
          <a:bodyPr/>
          <a:lstStyle/>
          <a:p>
            <a:pPr>
              <a:defRPr/>
            </a:pPr>
            <a:fld id="{272C159A-5341-4CB0-875A-685373254031}" type="slidenum">
              <a:rPr lang="en-US" smtClean="0"/>
              <a:pPr>
                <a:defRPr/>
              </a:pPr>
              <a:t>15</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p>
            <a:fld id="{4E494D3D-DB0C-4D01-A65E-8921B6058FA8}" type="slidenum">
              <a:rPr lang="en-US" smtClean="0">
                <a:latin typeface="Arial" charset="0"/>
              </a:rPr>
              <a:pPr/>
              <a:t>16</a:t>
            </a:fld>
            <a:endParaRPr lang="en-US">
              <a:latin typeface="Arial" charset="0"/>
            </a:endParaRPr>
          </a:p>
        </p:txBody>
      </p:sp>
      <p:sp>
        <p:nvSpPr>
          <p:cNvPr id="151555" name="Rectangle 2"/>
          <p:cNvSpPr>
            <a:spLocks noGrp="1" noRot="1" noChangeAspect="1" noChangeArrowheads="1" noTextEdit="1"/>
          </p:cNvSpPr>
          <p:nvPr>
            <p:ph type="sldImg"/>
          </p:nvPr>
        </p:nvSpPr>
        <p:spPr>
          <a:ln/>
        </p:spPr>
      </p:sp>
      <p:sp>
        <p:nvSpPr>
          <p:cNvPr id="151556" name="Rectangle 3"/>
          <p:cNvSpPr>
            <a:spLocks noGrp="1" noChangeArrowheads="1"/>
          </p:cNvSpPr>
          <p:nvPr>
            <p:ph type="body" idx="1"/>
          </p:nvPr>
        </p:nvSpPr>
        <p:spPr>
          <a:noFill/>
          <a:ln/>
        </p:spPr>
        <p:txBody>
          <a:bodyPr/>
          <a:lstStyle/>
          <a:p>
            <a:pPr eaLnBrk="1" hangingPunct="1"/>
            <a:endParaRPr lang="en-US" dirty="0">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Discrimination can occur when the claimant and the person who inflicted the discrimination are both over 40.</a:t>
            </a:r>
          </a:p>
          <a:p>
            <a:endParaRPr lang="en-US" dirty="0"/>
          </a:p>
          <a:p>
            <a:r>
              <a:rPr lang="en-US" dirty="0"/>
              <a:t>It is not illegal for an employer or other covered entity to favor an older worker over a younger one, even if both workers are age 40 or older.</a:t>
            </a:r>
          </a:p>
          <a:p>
            <a:endParaRPr lang="en-US" dirty="0"/>
          </a:p>
        </p:txBody>
      </p:sp>
      <p:sp>
        <p:nvSpPr>
          <p:cNvPr id="4" name="Slide Number Placeholder 3"/>
          <p:cNvSpPr>
            <a:spLocks noGrp="1"/>
          </p:cNvSpPr>
          <p:nvPr>
            <p:ph type="sldNum" sz="quarter" idx="10"/>
          </p:nvPr>
        </p:nvSpPr>
        <p:spPr/>
        <p:txBody>
          <a:bodyPr/>
          <a:lstStyle/>
          <a:p>
            <a:pPr>
              <a:defRPr/>
            </a:pPr>
            <a:fld id="{272C159A-5341-4CB0-875A-685373254031}" type="slidenum">
              <a:rPr lang="en-US" smtClean="0"/>
              <a:pPr>
                <a:defRPr/>
              </a:pPr>
              <a:t>17</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Next – let’s explore the three prongs of “disability”</a:t>
            </a:r>
          </a:p>
        </p:txBody>
      </p:sp>
      <p:sp>
        <p:nvSpPr>
          <p:cNvPr id="4" name="Slide Number Placeholder 3"/>
          <p:cNvSpPr>
            <a:spLocks noGrp="1"/>
          </p:cNvSpPr>
          <p:nvPr>
            <p:ph type="sldNum" sz="quarter" idx="10"/>
          </p:nvPr>
        </p:nvSpPr>
        <p:spPr/>
        <p:txBody>
          <a:bodyPr/>
          <a:lstStyle/>
          <a:p>
            <a:pPr>
              <a:defRPr/>
            </a:pPr>
            <a:fld id="{272C159A-5341-4CB0-875A-685373254031}" type="slidenum">
              <a:rPr lang="en-US" smtClean="0"/>
              <a:pPr>
                <a:defRPr/>
              </a:pPr>
              <a:t>18</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p>
          <a:p>
            <a:r>
              <a:rPr lang="en-US"/>
              <a:t>Major Life Activities</a:t>
            </a:r>
            <a:br>
              <a:rPr lang="en-US"/>
            </a:br>
            <a:r>
              <a:rPr lang="en-US" sz="1000"/>
              <a:t>(non-exhaustive)</a:t>
            </a:r>
          </a:p>
          <a:p>
            <a:r>
              <a:rPr lang="en-US"/>
              <a:t>Caring for oneself, Performing manual tasks, Seeing, Hearing, Eating, Sleeping, Walking, Standing, Sitting, Reaching  , Lifting, Bending, Speaking, Breathing, Learning, Reading, Concentrating, Thinking, Communicating, Interacting with others, Working</a:t>
            </a:r>
          </a:p>
          <a:p>
            <a:pPr marL="246230" indent="-246230"/>
            <a:endParaRPr lang="en-US">
              <a:latin typeface="Arial" charset="0"/>
            </a:endParaRPr>
          </a:p>
          <a:p>
            <a:pPr marL="246230" indent="-246230"/>
            <a:endParaRPr lang="en-US">
              <a:latin typeface="Arial" charset="0"/>
            </a:endParaRPr>
          </a:p>
          <a:p>
            <a:r>
              <a:rPr lang="en-US"/>
              <a:t>Major Bodily Functions</a:t>
            </a:r>
          </a:p>
          <a:p>
            <a:r>
              <a:rPr lang="en-US"/>
              <a:t>Functions of the immune system, special sense organs and skin, normal cell growth, digestive, genitourinary, bowel, bladder, neurological, brain, respiratory, circulatory, cardiovascular, endocrine, hemic, lymphatic, musculoskeletal, reproductive</a:t>
            </a:r>
          </a:p>
          <a:p>
            <a:r>
              <a:rPr lang="en-US"/>
              <a:t>Operations of an individual organ within a body system, such as the operation of kidney, liver, or pancreas</a:t>
            </a:r>
          </a:p>
          <a:p>
            <a:endParaRPr lang="en-US"/>
          </a:p>
        </p:txBody>
      </p:sp>
      <p:sp>
        <p:nvSpPr>
          <p:cNvPr id="4" name="Slide Number Placeholder 3"/>
          <p:cNvSpPr>
            <a:spLocks noGrp="1"/>
          </p:cNvSpPr>
          <p:nvPr>
            <p:ph type="sldNum" sz="quarter" idx="5"/>
          </p:nvPr>
        </p:nvSpPr>
        <p:spPr/>
        <p:txBody>
          <a:bodyPr/>
          <a:lstStyle/>
          <a:p>
            <a:fld id="{D091FFAA-6A30-4F1C-8D24-996B532080EF}" type="slidenum">
              <a:rPr lang="en-US" smtClean="0"/>
              <a:t>19</a:t>
            </a:fld>
            <a:endParaRPr lang="en-US"/>
          </a:p>
        </p:txBody>
      </p:sp>
    </p:spTree>
    <p:extLst>
      <p:ext uri="{BB962C8B-B14F-4D97-AF65-F5344CB8AC3E}">
        <p14:creationId xmlns:p14="http://schemas.microsoft.com/office/powerpoint/2010/main" val="40810359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Main component of ADA</a:t>
            </a:r>
          </a:p>
          <a:p>
            <a:endParaRPr lang="en-US"/>
          </a:p>
          <a:p>
            <a:r>
              <a:rPr lang="en-US"/>
              <a:t>-COVID-19 consideration – vaccine requirements are permitted, but if worker has disability, must consider if accommodation is available</a:t>
            </a:r>
          </a:p>
        </p:txBody>
      </p:sp>
      <p:sp>
        <p:nvSpPr>
          <p:cNvPr id="4" name="Slide Number Placeholder 3"/>
          <p:cNvSpPr>
            <a:spLocks noGrp="1"/>
          </p:cNvSpPr>
          <p:nvPr>
            <p:ph type="sldNum" sz="quarter" idx="10"/>
          </p:nvPr>
        </p:nvSpPr>
        <p:spPr/>
        <p:txBody>
          <a:bodyPr/>
          <a:lstStyle/>
          <a:p>
            <a:pPr>
              <a:defRPr/>
            </a:pPr>
            <a:fld id="{272C159A-5341-4CB0-875A-685373254031}" type="slidenum">
              <a:rPr lang="en-US" smtClean="0"/>
              <a:pPr>
                <a:defRPr/>
              </a:pPr>
              <a:t>20</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Essential functions = why the job exists</a:t>
            </a:r>
          </a:p>
          <a:p>
            <a:endParaRPr lang="en-US" dirty="0"/>
          </a:p>
          <a:p>
            <a:r>
              <a:rPr lang="en-US" dirty="0"/>
              <a:t>Does not include side duties tasks (marginal functions)</a:t>
            </a:r>
          </a:p>
        </p:txBody>
      </p:sp>
      <p:sp>
        <p:nvSpPr>
          <p:cNvPr id="4" name="Slide Number Placeholder 3"/>
          <p:cNvSpPr>
            <a:spLocks noGrp="1"/>
          </p:cNvSpPr>
          <p:nvPr>
            <p:ph type="sldNum" sz="quarter" idx="5"/>
          </p:nvPr>
        </p:nvSpPr>
        <p:spPr/>
        <p:txBody>
          <a:bodyPr/>
          <a:lstStyle/>
          <a:p>
            <a:fld id="{D1F426FF-F05D-4712-9467-1010C5504984}" type="slidenum">
              <a:rPr lang="en-US" smtClean="0"/>
              <a:t>21</a:t>
            </a:fld>
            <a:endParaRPr lang="en-US"/>
          </a:p>
        </p:txBody>
      </p:sp>
    </p:spTree>
    <p:extLst>
      <p:ext uri="{BB962C8B-B14F-4D97-AF65-F5344CB8AC3E}">
        <p14:creationId xmlns:p14="http://schemas.microsoft.com/office/powerpoint/2010/main" val="4166048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9" name="Rectangle 2"/>
          <p:cNvSpPr>
            <a:spLocks noGrp="1" noRot="1" noChangeAspect="1" noChangeArrowheads="1" noTextEdit="1"/>
          </p:cNvSpPr>
          <p:nvPr>
            <p:ph type="sldImg"/>
          </p:nvPr>
        </p:nvSpPr>
        <p:spPr>
          <a:xfrm>
            <a:off x="738188" y="833438"/>
            <a:ext cx="7407275" cy="4167187"/>
          </a:xfrm>
          <a:ln/>
        </p:spPr>
      </p:sp>
      <p:sp>
        <p:nvSpPr>
          <p:cNvPr id="157700" name="Rectangle 3"/>
          <p:cNvSpPr>
            <a:spLocks noGrp="1" noChangeArrowheads="1"/>
          </p:cNvSpPr>
          <p:nvPr>
            <p:ph type="body" idx="1"/>
          </p:nvPr>
        </p:nvSpPr>
        <p:spPr>
          <a:noFill/>
          <a:ln/>
        </p:spPr>
        <p:txBody>
          <a:bodyPr/>
          <a:lstStyle/>
          <a:p>
            <a:pPr eaLnBrk="1" hangingPunct="1"/>
            <a:endParaRPr lang="en-US"/>
          </a:p>
        </p:txBody>
      </p:sp>
      <p:sp>
        <p:nvSpPr>
          <p:cNvPr id="2" name="Date Placeholder 1">
            <a:extLst>
              <a:ext uri="{FF2B5EF4-FFF2-40B4-BE49-F238E27FC236}">
                <a16:creationId xmlns:a16="http://schemas.microsoft.com/office/drawing/2014/main" id="{51C21F29-083A-4443-994D-89967D8D60A9}"/>
              </a:ext>
            </a:extLst>
          </p:cNvPr>
          <p:cNvSpPr>
            <a:spLocks noGrp="1"/>
          </p:cNvSpPr>
          <p:nvPr>
            <p:ph type="dt" idx="1"/>
          </p:nvPr>
        </p:nvSpPr>
        <p:spPr/>
        <p:txBody>
          <a:bodyPr/>
          <a:lstStyle/>
          <a:p>
            <a:r>
              <a:rPr lang="en-US"/>
              <a:t>December 2023</a:t>
            </a:r>
          </a:p>
        </p:txBody>
      </p:sp>
    </p:spTree>
    <p:extLst>
      <p:ext uri="{BB962C8B-B14F-4D97-AF65-F5344CB8AC3E}">
        <p14:creationId xmlns:p14="http://schemas.microsoft.com/office/powerpoint/2010/main" val="22609041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Remember – emphasis should be on the accommodation, not on assessing “disability”</a:t>
            </a:r>
          </a:p>
        </p:txBody>
      </p:sp>
      <p:sp>
        <p:nvSpPr>
          <p:cNvPr id="4" name="Slide Number Placeholder 3"/>
          <p:cNvSpPr>
            <a:spLocks noGrp="1"/>
          </p:cNvSpPr>
          <p:nvPr>
            <p:ph type="sldNum" sz="quarter" idx="5"/>
          </p:nvPr>
        </p:nvSpPr>
        <p:spPr/>
        <p:txBody>
          <a:bodyPr/>
          <a:lstStyle/>
          <a:p>
            <a:fld id="{D32552A3-377B-4445-BB6B-3BCFFC891309}" type="slidenum">
              <a:rPr lang="en-US" smtClean="0"/>
              <a:t>23</a:t>
            </a:fld>
            <a:endParaRPr lang="en-US"/>
          </a:p>
        </p:txBody>
      </p:sp>
    </p:spTree>
    <p:extLst>
      <p:ext uri="{BB962C8B-B14F-4D97-AF65-F5344CB8AC3E}">
        <p14:creationId xmlns:p14="http://schemas.microsoft.com/office/powerpoint/2010/main" val="32503307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FontTx/>
              <a:buNone/>
            </a:pPr>
            <a:endParaRPr lang="en-US" dirty="0"/>
          </a:p>
          <a:p>
            <a:endParaRPr lang="en-US" dirty="0"/>
          </a:p>
          <a:p>
            <a:endParaRPr lang="en-US" dirty="0"/>
          </a:p>
          <a:p>
            <a:r>
              <a:rPr lang="en-US" dirty="0"/>
              <a:t>Our mission is to promote equal opportunity in employment through:</a:t>
            </a:r>
          </a:p>
          <a:p>
            <a:pPr lvl="1"/>
            <a:r>
              <a:rPr lang="en-US" dirty="0"/>
              <a:t>outreach and education, </a:t>
            </a:r>
          </a:p>
          <a:p>
            <a:pPr lvl="1"/>
            <a:r>
              <a:rPr lang="en-US" dirty="0"/>
              <a:t>compliance and/or voluntary settlement, and, where necessary, </a:t>
            </a:r>
          </a:p>
          <a:p>
            <a:pPr lvl="1"/>
            <a:r>
              <a:rPr lang="en-US" dirty="0"/>
              <a:t>the rigorous enforcement of the federal civil rights employment laws through administrative and judicial actions.</a:t>
            </a:r>
          </a:p>
          <a:p>
            <a:pPr lvl="1"/>
            <a:endParaRPr lang="en-US" dirty="0"/>
          </a:p>
          <a:p>
            <a:pPr lvl="0"/>
            <a:endParaRPr lang="en-US" dirty="0"/>
          </a:p>
          <a:p>
            <a:pPr lvl="1"/>
            <a:endParaRPr lang="en-US" dirty="0"/>
          </a:p>
          <a:p>
            <a:pPr lvl="1"/>
            <a:endParaRPr lang="en-US" dirty="0"/>
          </a:p>
          <a:p>
            <a:pPr lvl="0"/>
            <a:endParaRPr lang="en-US" dirty="0"/>
          </a:p>
          <a:p>
            <a:endParaRPr lang="en-US" dirty="0"/>
          </a:p>
        </p:txBody>
      </p:sp>
      <p:sp>
        <p:nvSpPr>
          <p:cNvPr id="4" name="Slide Number Placeholder 3"/>
          <p:cNvSpPr>
            <a:spLocks noGrp="1"/>
          </p:cNvSpPr>
          <p:nvPr>
            <p:ph type="sldNum" sz="quarter" idx="10"/>
          </p:nvPr>
        </p:nvSpPr>
        <p:spPr/>
        <p:txBody>
          <a:bodyPr/>
          <a:lstStyle/>
          <a:p>
            <a:pPr>
              <a:defRPr/>
            </a:pPr>
            <a:fld id="{272C159A-5341-4CB0-875A-685373254031}" type="slidenum">
              <a:rPr lang="en-US" smtClean="0"/>
              <a:pPr>
                <a:defRPr/>
              </a:pPr>
              <a:t>3</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COVID 19 – if someone has been diagnosed, you may not disclose their identity to other employees.  BUT, you may provide descriptive information to help others determine if they were potentially exposed.</a:t>
            </a:r>
          </a:p>
        </p:txBody>
      </p:sp>
      <p:sp>
        <p:nvSpPr>
          <p:cNvPr id="4" name="Slide Number Placeholder 3"/>
          <p:cNvSpPr>
            <a:spLocks noGrp="1"/>
          </p:cNvSpPr>
          <p:nvPr>
            <p:ph type="sldNum" sz="quarter" idx="10"/>
          </p:nvPr>
        </p:nvSpPr>
        <p:spPr/>
        <p:txBody>
          <a:bodyPr/>
          <a:lstStyle/>
          <a:p>
            <a:pPr>
              <a:defRPr/>
            </a:pPr>
            <a:fld id="{272C159A-5341-4CB0-875A-685373254031}" type="slidenum">
              <a:rPr lang="en-US" smtClean="0"/>
              <a:pPr>
                <a:defRPr/>
              </a:pPr>
              <a:t>24</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COVID-19 consideration – asking if anyone in worker’s family has been exposed to COVID is a violation; better to ask if they’ve been exposed to anyone</a:t>
            </a:r>
          </a:p>
          <a:p>
            <a:endParaRPr lang="en-US"/>
          </a:p>
          <a:p>
            <a:r>
              <a:rPr lang="en-US"/>
              <a:t>Genetic Information means information about:</a:t>
            </a:r>
          </a:p>
          <a:p>
            <a:pPr lvl="1"/>
            <a:r>
              <a:rPr lang="en-US"/>
              <a:t>An individual’s genetic tests (1635.3(f))</a:t>
            </a:r>
          </a:p>
          <a:p>
            <a:pPr lvl="1"/>
            <a:r>
              <a:rPr lang="en-US"/>
              <a:t>Genetic tests of family members (1635.3(a))</a:t>
            </a:r>
          </a:p>
          <a:p>
            <a:pPr lvl="1"/>
            <a:r>
              <a:rPr lang="en-US"/>
              <a:t>The manifestation of a disease or disorder in family members (family medical history) –  all conditions - not limited to conditions currently known to be inheritable - 1635.3(b))</a:t>
            </a:r>
          </a:p>
          <a:p>
            <a:r>
              <a:rPr lang="en-US"/>
              <a:t>Genetic information includes:</a:t>
            </a:r>
          </a:p>
          <a:p>
            <a:pPr lvl="1"/>
            <a:r>
              <a:rPr lang="en-US"/>
              <a:t>Request for or receipt of genetic services   by an individual or family member</a:t>
            </a:r>
          </a:p>
          <a:p>
            <a:pPr lvl="2"/>
            <a:r>
              <a:rPr lang="en-US"/>
              <a:t>Meaning: genetic test, counseling, education</a:t>
            </a:r>
          </a:p>
          <a:p>
            <a:pPr lvl="1"/>
            <a:r>
              <a:rPr lang="en-US"/>
              <a:t>Genetic information of a fetus carried by an individual or family member or of an embryo legally held by the individual or family member using an assisted reproductive technology. </a:t>
            </a:r>
          </a:p>
          <a:p>
            <a:pPr lvl="1"/>
            <a:endParaRPr lang="en-US"/>
          </a:p>
          <a:p>
            <a:endParaRPr lang="en-US"/>
          </a:p>
        </p:txBody>
      </p:sp>
      <p:sp>
        <p:nvSpPr>
          <p:cNvPr id="4" name="Slide Number Placeholder 3"/>
          <p:cNvSpPr>
            <a:spLocks noGrp="1"/>
          </p:cNvSpPr>
          <p:nvPr>
            <p:ph type="sldNum" sz="quarter" idx="10"/>
          </p:nvPr>
        </p:nvSpPr>
        <p:spPr/>
        <p:txBody>
          <a:bodyPr/>
          <a:lstStyle/>
          <a:p>
            <a:pPr>
              <a:defRPr/>
            </a:pPr>
            <a:fld id="{272C159A-5341-4CB0-875A-685373254031}" type="slidenum">
              <a:rPr lang="en-US" smtClean="0"/>
              <a:pPr>
                <a:defRPr/>
              </a:pPr>
              <a:t>26</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86069" y="3296873"/>
            <a:ext cx="7388225" cy="3548428"/>
          </a:xfrm>
        </p:spPr>
        <p:txBody>
          <a:bodyPr/>
          <a:lstStyle/>
          <a:p>
            <a:pPr marL="0" marR="0">
              <a:lnSpc>
                <a:spcPct val="107000"/>
              </a:lnSpc>
              <a:spcBef>
                <a:spcPts val="0"/>
              </a:spcBef>
              <a:spcAft>
                <a:spcPts val="800"/>
              </a:spcAft>
            </a:pPr>
            <a:r>
              <a:rPr lang="en-US" dirty="0">
                <a:effectLst/>
                <a:latin typeface="Times New Roman" panose="02020603050405020304" pitchFamily="18" charset="0"/>
                <a:cs typeface="Times New Roman" panose="02020603050405020304" pitchFamily="18" charset="0"/>
              </a:rPr>
              <a:t>Before I talk about this new law, I want to explain briefly how other laws enforced by the EEOC protect pregnant workers.</a:t>
            </a:r>
          </a:p>
          <a:p>
            <a:pPr marL="0" marR="0">
              <a:lnSpc>
                <a:spcPct val="107000"/>
              </a:lnSpc>
              <a:spcBef>
                <a:spcPts val="0"/>
              </a:spcBef>
              <a:spcAft>
                <a:spcPts val="800"/>
              </a:spcAft>
            </a:pPr>
            <a:r>
              <a:rPr lang="en-US" dirty="0">
                <a:effectLst/>
                <a:latin typeface="Times New Roman" panose="02020603050405020304" pitchFamily="18" charset="0"/>
                <a:cs typeface="Times New Roman" panose="02020603050405020304" pitchFamily="18" charset="0"/>
              </a:rPr>
              <a:t>Pregnancy discrimination is against the law. I</a:t>
            </a:r>
            <a:r>
              <a:rPr lang="en-US" b="0" i="0" u="none" strike="noStrike" dirty="0">
                <a:solidFill>
                  <a:srgbClr val="000000"/>
                </a:solidFill>
                <a:effectLst/>
                <a:latin typeface="Times New Roman" panose="02020603050405020304" pitchFamily="18" charset="0"/>
                <a:cs typeface="Times New Roman" panose="02020603050405020304" pitchFamily="18" charset="0"/>
              </a:rPr>
              <a:t>t is unlawful for a worker to be fired because they may become pregnant, because they are pregnant, or because they asked for an accommodation or modification at work related to their pregnancy. </a:t>
            </a:r>
            <a:r>
              <a:rPr lang="en-US" sz="1800" b="0" i="0" u="none" strike="noStrike" dirty="0">
                <a:solidFill>
                  <a:srgbClr val="000000"/>
                </a:solidFill>
                <a:effectLst/>
                <a:latin typeface="Times New Roman" panose="02020603050405020304" pitchFamily="18" charset="0"/>
                <a:cs typeface="Times New Roman" panose="02020603050405020304" pitchFamily="18" charset="0"/>
              </a:rPr>
              <a:t> </a:t>
            </a:r>
            <a:r>
              <a:rPr lang="en-US" sz="1800" b="0" i="0" dirty="0">
                <a:solidFill>
                  <a:srgbClr val="000000"/>
                </a:solidFill>
                <a:effectLst/>
                <a:latin typeface="Times New Roman" panose="02020603050405020304" pitchFamily="18" charset="0"/>
                <a:cs typeface="Times New Roman" panose="02020603050405020304" pitchFamily="18" charset="0"/>
              </a:rPr>
              <a:t>​</a:t>
            </a:r>
          </a:p>
          <a:p>
            <a:pPr marL="0" marR="0" lvl="0" indent="0" algn="l" defTabSz="914400" rtl="0" eaLnBrk="1" fontAlgn="auto" latinLnBrk="0" hangingPunct="1">
              <a:lnSpc>
                <a:spcPct val="107000"/>
              </a:lnSpc>
              <a:spcBef>
                <a:spcPts val="0"/>
              </a:spcBef>
              <a:spcAft>
                <a:spcPts val="800"/>
              </a:spcAft>
              <a:buClrTx/>
              <a:buSzTx/>
              <a:buFontTx/>
              <a:buNone/>
              <a:tabLst/>
              <a:defRPr/>
            </a:pPr>
            <a:r>
              <a:rPr lang="en-US" b="0" i="0" u="none" strike="noStrike" dirty="0">
                <a:solidFill>
                  <a:srgbClr val="000000"/>
                </a:solidFill>
                <a:effectLst/>
                <a:latin typeface="Times New Roman" panose="02020603050405020304" pitchFamily="18" charset="0"/>
                <a:cs typeface="Times New Roman" panose="02020603050405020304" pitchFamily="18" charset="0"/>
              </a:rPr>
              <a:t>Pregnant workers have a right to be treated the same as non-pregnant job applicants or employees who are similar in their ability or inability to work.  The laws the EEOC enforces prohibit discrimination based on pregnancy with respect to all aspects of employment, including pay, job assignments, hiring, firing, promotions, training, and fringe benefits (such as leave and health insurance).  </a:t>
            </a:r>
            <a:r>
              <a:rPr lang="en-US" b="0" i="0" dirty="0">
                <a:solidFill>
                  <a:srgbClr val="000000"/>
                </a:solidFill>
                <a:effectLst/>
                <a:latin typeface="Times New Roman" panose="02020603050405020304" pitchFamily="18" charset="0"/>
                <a:cs typeface="Times New Roman" panose="02020603050405020304" pitchFamily="18" charset="0"/>
              </a:rPr>
              <a:t>​The laws the EEOC enforces also protect workers from being harassed at work because of pregnancy, childbirth, or related medical conditions. </a:t>
            </a:r>
            <a:endParaRPr lang="en-US" b="0" i="0" dirty="0">
              <a:solidFill>
                <a:srgbClr val="444444"/>
              </a:solidFill>
              <a:effectLst/>
              <a:latin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EEOC also enforces laws that protect workers from being discriminated against because they have a pregnancy-related disability. A disability is something that substantially limits a major life activity. So, for example, if a pregnant worker had gestational diabetes, the worker may have a pregnancy-related disability. That worker would be protected against discrimination based on their pregnancy-related disability. </a:t>
            </a:r>
            <a:endParaRPr lang="en-US"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br>
              <a:rPr lang="en-US" dirty="0">
                <a:effectLst/>
                <a:latin typeface="Times New Roman" panose="02020603050405020304" pitchFamily="18" charset="0"/>
                <a:cs typeface="Times New Roman" panose="02020603050405020304" pitchFamily="18" charset="0"/>
              </a:rPr>
            </a:b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p>
          <a:p>
            <a:pPr rtl="0" fontAlgn="base"/>
            <a:r>
              <a:rPr lang="en-US" sz="1200" b="0" i="0" u="none" strike="noStrike" kern="1200" dirty="0">
                <a:solidFill>
                  <a:schemeClr val="tx1"/>
                </a:solidFill>
                <a:effectLst/>
                <a:latin typeface="+mn-lt"/>
                <a:ea typeface="+mn-ea"/>
                <a:cs typeface="+mn-cs"/>
              </a:rPr>
              <a:t>Under the PWFA, a worker must be “qualified” to receive the accommodation. </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“Qualified” has two possible definitions.</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1" i="0" u="none" strike="noStrike" kern="1200" dirty="0">
                <a:solidFill>
                  <a:schemeClr val="tx1"/>
                </a:solidFill>
                <a:effectLst/>
                <a:latin typeface="+mn-lt"/>
                <a:ea typeface="+mn-ea"/>
                <a:cs typeface="+mn-cs"/>
              </a:rPr>
              <a:t>First,</a:t>
            </a:r>
            <a:r>
              <a:rPr lang="en-US" sz="1200" b="0" i="0" u="none" strike="noStrike" kern="1200" dirty="0">
                <a:solidFill>
                  <a:schemeClr val="tx1"/>
                </a:solidFill>
                <a:effectLst/>
                <a:latin typeface="+mn-lt"/>
                <a:ea typeface="+mn-ea"/>
                <a:cs typeface="+mn-cs"/>
              </a:rPr>
              <a:t> it can be that the worker can do the essential functions – fundamental duties – of their </a:t>
            </a:r>
            <a:r>
              <a:rPr lang="en-US" sz="1200" b="1" i="0" u="none" strike="noStrike" kern="1200" dirty="0">
                <a:solidFill>
                  <a:schemeClr val="tx1"/>
                </a:solidFill>
                <a:effectLst/>
                <a:latin typeface="+mn-lt"/>
                <a:ea typeface="+mn-ea"/>
                <a:cs typeface="+mn-cs"/>
              </a:rPr>
              <a:t>job with or without a reasonable accommodation</a:t>
            </a:r>
            <a:r>
              <a:rPr lang="en-US" sz="1200" b="0" i="0" u="none" strike="noStrike"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If, for example, a cashier who normally stands at work asks for a reasonable accommodation of sitting because they are pregnant and cannot stand all day, the worker could be “qualified” under this definition because they can do the essential functions of the casher job with the reasonable accommodation of a stool for sitting. </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1" i="0" u="none" strike="noStrike" kern="1200" dirty="0">
                <a:solidFill>
                  <a:schemeClr val="tx1"/>
                </a:solidFill>
                <a:effectLst/>
                <a:latin typeface="+mn-lt"/>
                <a:ea typeface="+mn-ea"/>
                <a:cs typeface="+mn-cs"/>
              </a:rPr>
              <a:t>Second</a:t>
            </a:r>
            <a:r>
              <a:rPr lang="en-US" sz="1200" b="0" i="0" u="none" strike="noStrike" kern="1200" dirty="0">
                <a:solidFill>
                  <a:schemeClr val="tx1"/>
                </a:solidFill>
                <a:effectLst/>
                <a:latin typeface="+mn-lt"/>
                <a:ea typeface="+mn-ea"/>
                <a:cs typeface="+mn-cs"/>
              </a:rPr>
              <a:t>, if the worker </a:t>
            </a:r>
            <a:r>
              <a:rPr lang="en-US" sz="1200" b="1" i="0" u="none" strike="noStrike" kern="1200" dirty="0">
                <a:solidFill>
                  <a:schemeClr val="tx1"/>
                </a:solidFill>
                <a:effectLst/>
                <a:latin typeface="+mn-lt"/>
                <a:ea typeface="+mn-ea"/>
                <a:cs typeface="+mn-cs"/>
              </a:rPr>
              <a:t>cannot do the essential functions </a:t>
            </a:r>
            <a:r>
              <a:rPr lang="en-US" sz="1200" b="0" i="0" u="none" strike="noStrike" kern="1200" dirty="0">
                <a:solidFill>
                  <a:schemeClr val="tx1"/>
                </a:solidFill>
                <a:effectLst/>
                <a:latin typeface="+mn-lt"/>
                <a:ea typeface="+mn-ea"/>
                <a:cs typeface="+mn-cs"/>
              </a:rPr>
              <a:t>of the job </a:t>
            </a:r>
            <a:r>
              <a:rPr lang="en-US" sz="1200" b="1" i="0" u="none" strike="noStrike" kern="1200" dirty="0">
                <a:solidFill>
                  <a:schemeClr val="tx1"/>
                </a:solidFill>
                <a:effectLst/>
                <a:latin typeface="+mn-lt"/>
                <a:ea typeface="+mn-ea"/>
                <a:cs typeface="+mn-cs"/>
              </a:rPr>
              <a:t>even with a reasonable accommodation</a:t>
            </a:r>
            <a:r>
              <a:rPr lang="en-US" sz="1200" b="0" i="0" u="none" strike="noStrike" kern="1200" dirty="0">
                <a:solidFill>
                  <a:schemeClr val="tx1"/>
                </a:solidFill>
                <a:effectLst/>
                <a:latin typeface="+mn-lt"/>
                <a:ea typeface="+mn-ea"/>
                <a:cs typeface="+mn-cs"/>
              </a:rPr>
              <a:t>, the worker </a:t>
            </a:r>
            <a:r>
              <a:rPr lang="en-US" sz="1200" b="1" i="0" u="none" strike="noStrike" kern="1200" dirty="0">
                <a:solidFill>
                  <a:schemeClr val="tx1"/>
                </a:solidFill>
                <a:effectLst/>
                <a:latin typeface="+mn-lt"/>
                <a:ea typeface="+mn-ea"/>
                <a:cs typeface="+mn-cs"/>
              </a:rPr>
              <a:t>can still be qualified if </a:t>
            </a:r>
            <a:r>
              <a:rPr lang="en-US" sz="1200" b="0" i="0" u="none" strike="noStrike" kern="1200" dirty="0">
                <a:solidFill>
                  <a:schemeClr val="tx1"/>
                </a:solidFill>
                <a:effectLst/>
                <a:latin typeface="+mn-lt"/>
                <a:ea typeface="+mn-ea"/>
                <a:cs typeface="+mn-cs"/>
              </a:rPr>
              <a:t>the inability is </a:t>
            </a:r>
            <a:r>
              <a:rPr lang="en-US" sz="1200" b="0" i="0" u="sng" kern="1200" dirty="0">
                <a:solidFill>
                  <a:schemeClr val="tx1"/>
                </a:solidFill>
                <a:effectLst/>
                <a:latin typeface="+mn-lt"/>
                <a:ea typeface="+mn-ea"/>
                <a:cs typeface="+mn-cs"/>
              </a:rPr>
              <a:t>temporary</a:t>
            </a:r>
            <a:r>
              <a:rPr lang="en-US" sz="1200" b="0" i="0" u="none" strike="noStrike" kern="1200" dirty="0">
                <a:solidFill>
                  <a:schemeClr val="tx1"/>
                </a:solidFill>
                <a:effectLst/>
                <a:latin typeface="+mn-lt"/>
                <a:ea typeface="+mn-ea"/>
                <a:cs typeface="+mn-cs"/>
              </a:rPr>
              <a:t>, they can do the essential functions </a:t>
            </a:r>
            <a:r>
              <a:rPr lang="en-US" sz="1200" b="0" i="0" u="sng" kern="1200" dirty="0">
                <a:solidFill>
                  <a:schemeClr val="tx1"/>
                </a:solidFill>
                <a:effectLst/>
                <a:latin typeface="+mn-lt"/>
                <a:ea typeface="+mn-ea"/>
                <a:cs typeface="+mn-cs"/>
              </a:rPr>
              <a:t>in the near future</a:t>
            </a:r>
            <a:r>
              <a:rPr lang="en-US" sz="1200" b="0" i="0" u="none" strike="noStrike" kern="1200" dirty="0">
                <a:solidFill>
                  <a:schemeClr val="tx1"/>
                </a:solidFill>
                <a:effectLst/>
                <a:latin typeface="+mn-lt"/>
                <a:ea typeface="+mn-ea"/>
                <a:cs typeface="+mn-cs"/>
              </a:rPr>
              <a:t>, and the inability can be </a:t>
            </a:r>
            <a:r>
              <a:rPr lang="en-US" sz="1200" b="0" i="0" u="sng" kern="1200" dirty="0">
                <a:solidFill>
                  <a:schemeClr val="tx1"/>
                </a:solidFill>
                <a:effectLst/>
                <a:latin typeface="+mn-lt"/>
                <a:ea typeface="+mn-ea"/>
                <a:cs typeface="+mn-cs"/>
              </a:rPr>
              <a:t>reasonably accommodated</a:t>
            </a:r>
            <a:r>
              <a:rPr lang="en-US" sz="1200" b="0" i="0" u="none" strike="noStrike" kern="1200" dirty="0">
                <a:solidFill>
                  <a:schemeClr val="tx1"/>
                </a:solidFill>
                <a:effectLst/>
                <a:latin typeface="+mn-lt"/>
                <a:ea typeface="+mn-ea"/>
                <a:cs typeface="+mn-cs"/>
              </a:rPr>
              <a:t>.</a:t>
            </a:r>
          </a:p>
          <a:p>
            <a:pPr rtl="0" fontAlgn="base"/>
            <a:endParaRPr lang="en-US" sz="1200" b="0" i="0" u="none" strike="noStrike" kern="1200" dirty="0">
              <a:solidFill>
                <a:schemeClr val="tx1"/>
              </a:solidFill>
              <a:effectLst/>
              <a:latin typeface="+mn-lt"/>
              <a:ea typeface="+mn-ea"/>
              <a:cs typeface="+mn-cs"/>
            </a:endParaRPr>
          </a:p>
          <a:p>
            <a:pPr rtl="0" fontAlgn="base"/>
            <a:r>
              <a:rPr lang="en-US" sz="1200" b="0" i="0" u="none" strike="noStrike" kern="1200" dirty="0">
                <a:solidFill>
                  <a:schemeClr val="tx1"/>
                </a:solidFill>
                <a:effectLst/>
                <a:latin typeface="+mn-lt"/>
                <a:ea typeface="+mn-ea"/>
                <a:cs typeface="+mn-cs"/>
              </a:rPr>
              <a:t>Limitation: In keeping with the types of problems the PWFA was meant to address (i.e., from problems that arise in an uncomplicated pregnancy to more serious problems), the final rule defines “limitation” quite broadly. </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The “limitation” may be a modest, minor, or episodic impediment or problem. The final rule also states that the limitation may be that the worker is seeking to maintain their health or the health of their pregnancy. Finally, the final rule states that a limitation includes when the worker is seeking health care related to the pregnancy, childbirth, or related medical condition itself. </a:t>
            </a:r>
            <a:r>
              <a:rPr lang="en-US" sz="1200" b="0" i="0" kern="1200" dirty="0">
                <a:solidFill>
                  <a:schemeClr val="tx1"/>
                </a:solidFill>
                <a:effectLst/>
                <a:latin typeface="+mn-lt"/>
                <a:ea typeface="+mn-ea"/>
                <a:cs typeface="+mn-cs"/>
              </a:rPr>
              <a:t>​</a:t>
            </a:r>
          </a:p>
          <a:p>
            <a:pPr rtl="0" fontAlgn="base"/>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8E64E9A-02CB-4054-B724-BF4E8FD88BAF}" type="slidenum">
              <a:rPr lang="en-US" smtClean="0"/>
              <a:t>27</a:t>
            </a:fld>
            <a:endParaRPr lang="en-US"/>
          </a:p>
        </p:txBody>
      </p:sp>
    </p:spTree>
    <p:extLst>
      <p:ext uri="{BB962C8B-B14F-4D97-AF65-F5344CB8AC3E}">
        <p14:creationId xmlns:p14="http://schemas.microsoft.com/office/powerpoint/2010/main" val="14585847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86069" y="3296872"/>
            <a:ext cx="7388225" cy="4892087"/>
          </a:xfrm>
        </p:spPr>
        <p:txBody>
          <a:bodyPr/>
          <a:lstStyle/>
          <a:p>
            <a:r>
              <a:rPr lang="en-US">
                <a:latin typeface="Times New Roman" panose="02020603050405020304" pitchFamily="18" charset="0"/>
                <a:cs typeface="Times New Roman" panose="02020603050405020304" pitchFamily="18" charset="0"/>
              </a:rPr>
              <a:t>As I said, the PWFA requires employers to make reasonable accommodations for workers with known limitations related to pregnancy, childbirth, or related medical conditions.  Reasonable accommodations are a change in the work environment or how things are done. </a:t>
            </a:r>
          </a:p>
          <a:p>
            <a:endParaRPr lang="en-US">
              <a:latin typeface="Times New Roman" panose="02020603050405020304" pitchFamily="18" charset="0"/>
              <a:cs typeface="Times New Roman" panose="02020603050405020304" pitchFamily="18" charset="0"/>
            </a:endParaRPr>
          </a:p>
          <a:p>
            <a:r>
              <a:rPr lang="en-US">
                <a:latin typeface="Times New Roman" panose="02020603050405020304" pitchFamily="18" charset="0"/>
                <a:cs typeface="Times New Roman" panose="02020603050405020304" pitchFamily="18" charset="0"/>
              </a:rPr>
              <a:t>A worker may need a reasonable accommodation under the PWFA to apply for a job; to do an essential function of their job; to allow them to enjoy equal terms, conditions or privileges of employment; or because they need one or more essential functions of their job temporarily suspended. </a:t>
            </a:r>
          </a:p>
          <a:p>
            <a:endParaRPr lang="en-US">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atin typeface="Times New Roman" panose="02020603050405020304" pitchFamily="18" charset="0"/>
                <a:cs typeface="Times New Roman" panose="02020603050405020304" pitchFamily="18" charset="0"/>
              </a:rPr>
              <a:t>The type of accommodation a worker may need depends on the job and the worker.</a:t>
            </a:r>
          </a:p>
          <a:p>
            <a:endParaRPr lang="en-US">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atin typeface="Times New Roman" panose="02020603050405020304" pitchFamily="18" charset="0"/>
                <a:cs typeface="Times New Roman" panose="02020603050405020304" pitchFamily="18" charset="0"/>
              </a:rPr>
              <a:t>The PWFA regulation and Interpretive Guidance contain many examples of possible reasonable accommodations. </a:t>
            </a:r>
            <a:r>
              <a:rPr lang="en-US" sz="1800" i="1" kern="1200">
                <a:effectLst/>
                <a:latin typeface="Times New Roman" panose="02020603050405020304" pitchFamily="18" charset="0"/>
                <a:ea typeface="Calibri" panose="020F0502020204030204" pitchFamily="34" charset="0"/>
                <a:cs typeface="Times New Roman" panose="02020603050405020304" pitchFamily="18" charset="0"/>
              </a:rPr>
              <a:t>(See Interpretive Guidance Examples #26-44 for examples of reasonable accommodations and how they can be analyzed)</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p>
            <a:endParaRPr lang="en-US">
              <a:latin typeface="Times New Roman" panose="02020603050405020304" pitchFamily="18" charset="0"/>
              <a:cs typeface="Times New Roman" panose="02020603050405020304" pitchFamily="18" charset="0"/>
            </a:endParaRPr>
          </a:p>
          <a:p>
            <a:r>
              <a:rPr lang="en-US">
                <a:latin typeface="Times New Roman" panose="02020603050405020304" pitchFamily="18" charset="0"/>
                <a:cs typeface="Times New Roman" panose="02020603050405020304" pitchFamily="18" charset="0"/>
              </a:rPr>
              <a:t>Some examples of reasonable accommodations under the PWFA include: breaks to use the restroom, eat, or drink; changes in uniforms or safety gear; changes in work schedules; telework; light duty; or leave. </a:t>
            </a:r>
          </a:p>
          <a:p>
            <a:endParaRPr lang="en-US">
              <a:latin typeface="Times New Roman" panose="02020603050405020304" pitchFamily="18" charset="0"/>
              <a:cs typeface="Times New Roman" panose="02020603050405020304" pitchFamily="18" charset="0"/>
            </a:endParaRPr>
          </a:p>
          <a:p>
            <a:r>
              <a:rPr lang="en-US">
                <a:latin typeface="Times New Roman" panose="02020603050405020304" pitchFamily="18" charset="0"/>
                <a:cs typeface="Times New Roman" panose="02020603050405020304" pitchFamily="18" charset="0"/>
              </a:rPr>
              <a:t>It is important to keep in mind that these are just examples – there are many others. </a:t>
            </a:r>
          </a:p>
          <a:p>
            <a:endParaRPr lang="en-US">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effectLst/>
                <a:latin typeface="Times New Roman" panose="02020603050405020304" pitchFamily="18" charset="0"/>
                <a:ea typeface="Calibri" panose="020F0502020204030204" pitchFamily="34" charset="0"/>
                <a:cs typeface="Times New Roman" panose="02020603050405020304" pitchFamily="18" charset="0"/>
              </a:rPr>
              <a:t> 29 CFR 1636.3(h) and (i).</a:t>
            </a:r>
          </a:p>
          <a:p>
            <a:endParaRPr lang="en-US">
              <a:latin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a:latin typeface="Times New Roman" panose="02020603050405020304" pitchFamily="18" charset="0"/>
                <a:cs typeface="Times New Roman" panose="02020603050405020304" pitchFamily="18" charset="0"/>
              </a:rPr>
              <a:t>And it is also important to remember that an employer does not have to make a reasonable accommodation that causes an undue hardship.</a:t>
            </a:r>
            <a:r>
              <a:rPr lang="en-US" sz="1800" kern="12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br>
              <a:rPr lang="en-US">
                <a:effectLst/>
                <a:latin typeface="Times New Roman" panose="02020603050405020304" pitchFamily="18" charset="0"/>
                <a:cs typeface="Times New Roman" panose="02020603050405020304" pitchFamily="18" charset="0"/>
              </a:rPr>
            </a:br>
            <a:r>
              <a:rPr lang="en-US">
                <a:effectLst/>
                <a:latin typeface="Times New Roman" panose="02020603050405020304" pitchFamily="18" charset="0"/>
                <a:ea typeface="Calibri" panose="020F0502020204030204" pitchFamily="34" charset="0"/>
                <a:cs typeface="Times New Roman" panose="02020603050405020304" pitchFamily="18" charset="0"/>
              </a:rPr>
              <a:t> 29 CFR 1636.3(j).</a:t>
            </a:r>
          </a:p>
          <a:p>
            <a:pPr marL="0" marR="0">
              <a:spcBef>
                <a:spcPts val="0"/>
              </a:spcBef>
              <a:spcAft>
                <a:spcPts val="0"/>
              </a:spcAft>
            </a:pPr>
            <a:endParaRPr lang="en-US">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8E64E9A-02CB-4054-B724-BF4E8FD88BAF}" type="slidenum">
              <a:rPr lang="en-US" smtClean="0"/>
              <a:t>28</a:t>
            </a:fld>
            <a:endParaRPr lang="en-US"/>
          </a:p>
        </p:txBody>
      </p:sp>
    </p:spTree>
    <p:extLst>
      <p:ext uri="{BB962C8B-B14F-4D97-AF65-F5344CB8AC3E}">
        <p14:creationId xmlns:p14="http://schemas.microsoft.com/office/powerpoint/2010/main" val="41295389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Limitation: In keeping with the types of problems the PWFA was meant to address (i.e., from problems that arise in an uncomplicated pregnancy to more serious problems), the final rule defines “limitation” quite broadly. </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The “limitation” may be a modest, minor, or episodic impediment or problem. The final rule also states that the limitation may be that the worker is seeking to maintain their health or the health of their pregnancy. Finally, the final rule states that a limitation includes when the worker is seeking health care related to the pregnancy, childbirth, or related medical condition itself. </a:t>
            </a:r>
            <a:r>
              <a:rPr lang="en-US" sz="1200" b="0" i="0" kern="1200" dirty="0">
                <a:solidFill>
                  <a:schemeClr val="tx1"/>
                </a:solidFill>
                <a:effectLst/>
                <a:latin typeface="+mn-lt"/>
                <a:ea typeface="+mn-ea"/>
                <a:cs typeface="+mn-cs"/>
              </a:rPr>
              <a:t>​</a:t>
            </a:r>
          </a:p>
          <a:p>
            <a:pPr marL="0" marR="0">
              <a:lnSpc>
                <a:spcPct val="107000"/>
              </a:lnSpc>
              <a:spcBef>
                <a:spcPts val="0"/>
              </a:spcBef>
              <a:spcAft>
                <a:spcPts val="0"/>
              </a:spcAft>
            </a:pPr>
            <a:endParaRPr lang="en-US" sz="1800" kern="12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800" kern="12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800" kern="12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1200" dirty="0">
                <a:effectLst/>
                <a:latin typeface="Times New Roman" panose="02020603050405020304" pitchFamily="18" charset="0"/>
                <a:ea typeface="Calibri" panose="020F0502020204030204" pitchFamily="34" charset="0"/>
                <a:cs typeface="Times New Roman" panose="02020603050405020304" pitchFamily="18" charset="0"/>
              </a:rPr>
              <a:t>The final rule explains that an employer d</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oes </a:t>
            </a:r>
            <a:r>
              <a:rPr lang="en-US" sz="1800" u="sng" dirty="0">
                <a:effectLst/>
                <a:latin typeface="Times New Roman" panose="02020603050405020304" pitchFamily="18" charset="0"/>
                <a:ea typeface="Calibri" panose="020F0502020204030204" pitchFamily="34" charset="0"/>
                <a:cs typeface="Times New Roman" panose="02020603050405020304" pitchFamily="18" charset="0"/>
              </a:rPr>
              <a:t>not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have to seek supporting documentation. The PWFA does not set out when an employer can ask for supporting documentation. </a:t>
            </a:r>
            <a:r>
              <a:rPr lang="en-US" sz="1800" u="sng" dirty="0">
                <a:effectLst/>
                <a:latin typeface="Times New Roman" panose="02020603050405020304" pitchFamily="18" charset="0"/>
                <a:ea typeface="Calibri" panose="020F0502020204030204" pitchFamily="34" charset="0"/>
                <a:cs typeface="Times New Roman" panose="02020603050405020304" pitchFamily="18" charset="0"/>
              </a:rPr>
              <a:t>If</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the employer </a:t>
            </a:r>
            <a:r>
              <a:rPr lang="en-US" sz="1800" u="sng" dirty="0">
                <a:effectLst/>
                <a:latin typeface="Times New Roman" panose="02020603050405020304" pitchFamily="18" charset="0"/>
                <a:ea typeface="Calibri" panose="020F0502020204030204" pitchFamily="34" charset="0"/>
                <a:cs typeface="Times New Roman" panose="02020603050405020304" pitchFamily="18" charset="0"/>
              </a:rPr>
              <a:t>does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seek supporting documentation, it can only be if it is </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reasonable under the circumstances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and the rule provides examples of what that means.</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0" marR="0" lvl="0" indent="0">
              <a:lnSpc>
                <a:spcPct val="107000"/>
              </a:lnSpc>
              <a:spcBef>
                <a:spcPts val="0"/>
              </a:spcBef>
              <a:spcAft>
                <a:spcPts val="0"/>
              </a:spcAft>
              <a:buFont typeface="Arial" panose="020B0604020202020204" pitchFamily="34" charset="0"/>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There are </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5</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examples of when seeking documentation is </a:t>
            </a:r>
            <a:r>
              <a:rPr lang="en-US" sz="1800" b="1" u="sng" dirty="0">
                <a:effectLst/>
                <a:latin typeface="Times New Roman" panose="02020603050405020304" pitchFamily="18" charset="0"/>
                <a:ea typeface="Calibri" panose="020F0502020204030204" pitchFamily="34" charset="0"/>
                <a:cs typeface="Times New Roman" panose="02020603050405020304" pitchFamily="18" charset="0"/>
              </a:rPr>
              <a:t>not reasonable</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under the final rule:</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Arial" panose="020B0604020202020204" pitchFamily="34" charset="0"/>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1) when the physical or mental condition and the needed adjustment or change at work are obvious and the employee provides self</a:t>
            </a:r>
            <a:r>
              <a:rPr lang="en-US" sz="1800" kern="1200" dirty="0">
                <a:effectLst/>
                <a:latin typeface="Times New Roman" panose="02020603050405020304" pitchFamily="18" charset="0"/>
                <a:ea typeface="Calibri" panose="020F0502020204030204" pitchFamily="34" charset="0"/>
                <a:cs typeface="Times New Roman" panose="02020603050405020304" pitchFamily="18" charset="0"/>
              </a:rPr>
              <a:t>-confirmation (for example, an obviously pregnant worker who needs a uniform that fits);</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Arial" panose="020B0604020202020204" pitchFamily="34" charset="0"/>
              <a:buChar char="*"/>
            </a:pPr>
            <a:r>
              <a:rPr lang="en-US" sz="1800" kern="1200" dirty="0">
                <a:effectLst/>
                <a:latin typeface="Times New Roman" panose="02020603050405020304" pitchFamily="18" charset="0"/>
                <a:ea typeface="Calibri" panose="020F0502020204030204" pitchFamily="34" charset="0"/>
                <a:cs typeface="Times New Roman" panose="02020603050405020304" pitchFamily="18" charset="0"/>
              </a:rPr>
              <a:t>2) when the employer already has sufficient information;</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Arial" panose="020B0604020202020204" pitchFamily="34" charset="0"/>
              <a:buChar char="*"/>
            </a:pPr>
            <a:r>
              <a:rPr lang="en-US" sz="1800" kern="1200" dirty="0">
                <a:effectLst/>
                <a:latin typeface="Times New Roman" panose="02020603050405020304" pitchFamily="18" charset="0"/>
                <a:ea typeface="Calibri" panose="020F0502020204030204" pitchFamily="34" charset="0"/>
                <a:cs typeface="Times New Roman" panose="02020603050405020304" pitchFamily="18" charset="0"/>
              </a:rPr>
              <a:t>3) when the employee is pregnant and seeks a predicable assessment at any time during the pregnancy (carrying and drinking water, breaks for the bathroom, breaks to eat or drink, sitting if the job requires standing and standing if the job requires sitting;</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Arial" panose="020B0604020202020204" pitchFamily="34" charset="0"/>
              <a:buChar char="*"/>
            </a:pPr>
            <a:r>
              <a:rPr lang="en-US" sz="1800" kern="1200" dirty="0">
                <a:effectLst/>
                <a:latin typeface="Times New Roman" panose="02020603050405020304" pitchFamily="18" charset="0"/>
                <a:ea typeface="Calibri" panose="020F0502020204030204" pitchFamily="34" charset="0"/>
                <a:cs typeface="Times New Roman" panose="02020603050405020304" pitchFamily="18" charset="0"/>
              </a:rPr>
              <a:t>4) when the accommodation is related to pumping at work or time to nurse during work hours (where the regular location of the employee’s workplace makes nursing possible because the child is in close proximity)</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Arial" panose="020B0604020202020204" pitchFamily="34" charset="0"/>
              <a:buChar char="*"/>
            </a:pPr>
            <a:r>
              <a:rPr lang="en-US" sz="1800" kern="1200" dirty="0">
                <a:effectLst/>
                <a:latin typeface="Times New Roman" panose="02020603050405020304" pitchFamily="18" charset="0"/>
                <a:ea typeface="Calibri" panose="020F0502020204030204" pitchFamily="34" charset="0"/>
                <a:cs typeface="Times New Roman" panose="02020603050405020304" pitchFamily="18" charset="0"/>
              </a:rPr>
              <a:t>5) when the requested accommodation is available to employees without known limitations under the PWFA pursuant to the employer’s policies or practices without submitting supporting documentation.</a:t>
            </a:r>
          </a:p>
          <a:p>
            <a:pPr marL="342900" marR="0" lvl="0" indent="-342900">
              <a:lnSpc>
                <a:spcPct val="107000"/>
              </a:lnSpc>
              <a:spcBef>
                <a:spcPts val="0"/>
              </a:spcBef>
              <a:spcAft>
                <a:spcPts val="0"/>
              </a:spcAft>
              <a:buFont typeface="Arial" panose="020B0604020202020204" pitchFamily="34" charset="0"/>
              <a:buChar char="*"/>
            </a:pPr>
            <a:endParaRPr lang="en-US" sz="1800" kern="12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Font typeface="Arial" panose="020B0604020202020204" pitchFamily="34" charset="0"/>
              <a:buNone/>
            </a:pPr>
            <a:r>
              <a:rPr lang="en-US" sz="1800" kern="1200" dirty="0">
                <a:effectLst/>
                <a:latin typeface="Times New Roman" panose="02020603050405020304" pitchFamily="18" charset="0"/>
                <a:ea typeface="Calibri" panose="020F0502020204030204" pitchFamily="34" charset="0"/>
                <a:cs typeface="Times New Roman" panose="02020603050405020304" pitchFamily="18" charset="0"/>
              </a:rPr>
              <a:t>Under the final rule, reasonable documentation is the minimum sufficient to:</a:t>
            </a:r>
          </a:p>
          <a:p>
            <a:pPr marL="0" marR="0" lvl="0" indent="0">
              <a:lnSpc>
                <a:spcPct val="107000"/>
              </a:lnSpc>
              <a:spcBef>
                <a:spcPts val="0"/>
              </a:spcBef>
              <a:spcAft>
                <a:spcPts val="0"/>
              </a:spcAft>
              <a:buFont typeface="Arial" panose="020B0604020202020204" pitchFamily="34" charset="0"/>
              <a:buNone/>
            </a:pPr>
            <a:r>
              <a:rPr lang="en-US" sz="1800" kern="1200" dirty="0">
                <a:effectLst/>
                <a:latin typeface="Times New Roman" panose="02020603050405020304" pitchFamily="18" charset="0"/>
                <a:ea typeface="Calibri" panose="020F0502020204030204" pitchFamily="34" charset="0"/>
                <a:cs typeface="Times New Roman" panose="02020603050405020304" pitchFamily="18" charset="0"/>
              </a:rPr>
              <a:t>Confirm the physical or mental condition – this can be a simple statement of the condition.</a:t>
            </a:r>
          </a:p>
          <a:p>
            <a:pPr marL="0" marR="0" lvl="0" indent="0">
              <a:lnSpc>
                <a:spcPct val="107000"/>
              </a:lnSpc>
              <a:spcBef>
                <a:spcPts val="0"/>
              </a:spcBef>
              <a:spcAft>
                <a:spcPts val="0"/>
              </a:spcAft>
              <a:buFont typeface="Arial" panose="020B0604020202020204" pitchFamily="34" charset="0"/>
              <a:buNone/>
            </a:pPr>
            <a:r>
              <a:rPr lang="en-US" sz="1800" kern="1200" dirty="0">
                <a:effectLst/>
                <a:latin typeface="Times New Roman" panose="02020603050405020304" pitchFamily="18" charset="0"/>
                <a:ea typeface="Calibri" panose="020F0502020204030204" pitchFamily="34" charset="0"/>
                <a:cs typeface="Times New Roman" panose="02020603050405020304" pitchFamily="18" charset="0"/>
              </a:rPr>
              <a:t>Confirm that the physical or mental condition is related to, affected by, arising out of pregnancy, childbirth, or related medical conditions. Pregnancy, childbirth, or related medical conditions does not have to be the sole, original or substantial cause of the condition.</a:t>
            </a:r>
          </a:p>
          <a:p>
            <a:pPr marL="0" marR="0" lvl="0" indent="0">
              <a:lnSpc>
                <a:spcPct val="107000"/>
              </a:lnSpc>
              <a:spcBef>
                <a:spcPts val="0"/>
              </a:spcBef>
              <a:spcAft>
                <a:spcPts val="0"/>
              </a:spcAft>
              <a:buFont typeface="Arial" panose="020B0604020202020204" pitchFamily="34" charset="0"/>
              <a:buNone/>
            </a:pPr>
            <a:r>
              <a:rPr lang="en-US" sz="1800" kern="1200" dirty="0">
                <a:effectLst/>
                <a:latin typeface="Times New Roman" panose="02020603050405020304" pitchFamily="18" charset="0"/>
                <a:ea typeface="Calibri" panose="020F0502020204030204" pitchFamily="34" charset="0"/>
                <a:cs typeface="Times New Roman" panose="02020603050405020304" pitchFamily="18" charset="0"/>
              </a:rPr>
              <a:t>Describe the change needed at work because of the limitation (the physical or mental condition related to, affected by, or arising out of pregnancy, childbirth, or related medical conditions)</a:t>
            </a:r>
          </a:p>
          <a:p>
            <a:pPr marL="0" marR="0" lvl="0" indent="0">
              <a:lnSpc>
                <a:spcPct val="107000"/>
              </a:lnSpc>
              <a:spcBef>
                <a:spcPts val="0"/>
              </a:spcBef>
              <a:spcAft>
                <a:spcPts val="0"/>
              </a:spcAft>
              <a:buFont typeface="Arial" panose="020B0604020202020204" pitchFamily="34" charset="0"/>
              <a:buNone/>
            </a:pP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rtl="0" fontAlgn="base"/>
            <a:r>
              <a:rPr lang="en-US" sz="1800" b="0" i="0" u="none" strike="noStrike" kern="1200" dirty="0">
                <a:solidFill>
                  <a:schemeClr val="tx1"/>
                </a:solidFill>
                <a:effectLst/>
                <a:latin typeface="+mn-lt"/>
                <a:ea typeface="+mn-ea"/>
                <a:cs typeface="+mn-cs"/>
              </a:rPr>
              <a:t>The final rule identifies four simple accommodations that will almost always be considered reasonable when they are sought for pregnancy – these are called “predictable assessments.”</a:t>
            </a:r>
            <a:r>
              <a:rPr lang="en-US" sz="1800" b="0" i="0" kern="1200" dirty="0">
                <a:solidFill>
                  <a:schemeClr val="tx1"/>
                </a:solidFill>
                <a:effectLst/>
                <a:latin typeface="+mn-lt"/>
                <a:ea typeface="+mn-ea"/>
                <a:cs typeface="+mn-cs"/>
              </a:rPr>
              <a:t>​</a:t>
            </a:r>
          </a:p>
          <a:p>
            <a:pPr rtl="0" fontAlgn="base"/>
            <a:r>
              <a:rPr lang="en-US" sz="1800" b="0" i="0" u="none" strike="noStrike" kern="1200" dirty="0">
                <a:solidFill>
                  <a:schemeClr val="tx1"/>
                </a:solidFill>
                <a:effectLst/>
                <a:latin typeface="+mn-lt"/>
                <a:ea typeface="+mn-ea"/>
                <a:cs typeface="+mn-cs"/>
              </a:rPr>
              <a:t> </a:t>
            </a:r>
            <a:r>
              <a:rPr lang="en-US" sz="1800" b="0" i="0" kern="1200" dirty="0">
                <a:solidFill>
                  <a:schemeClr val="tx1"/>
                </a:solidFill>
                <a:effectLst/>
                <a:latin typeface="+mn-lt"/>
                <a:ea typeface="+mn-ea"/>
                <a:cs typeface="+mn-cs"/>
              </a:rPr>
              <a:t>​</a:t>
            </a:r>
          </a:p>
          <a:p>
            <a:pPr rtl="0" fontAlgn="base"/>
            <a:r>
              <a:rPr lang="en-US" sz="1800" b="0" i="0" u="none" strike="noStrike" kern="1200" dirty="0">
                <a:solidFill>
                  <a:schemeClr val="tx1"/>
                </a:solidFill>
                <a:effectLst/>
                <a:latin typeface="+mn-lt"/>
                <a:ea typeface="+mn-ea"/>
                <a:cs typeface="+mn-cs"/>
              </a:rPr>
              <a:t>These are: (1) allowing an employee to carry or keep water near and drink, as needed; (2) allowing an employee additional restroom breaks, as needed; (3) allowing an employee whose work requires standing to sit and whose work requires sitting to stand, as needed and (4) allowing an employee breaks, as needed, to eat and drink. </a:t>
            </a:r>
            <a:r>
              <a:rPr lang="en-US" sz="1800" b="0" i="0" kern="1200" dirty="0">
                <a:solidFill>
                  <a:schemeClr val="tx1"/>
                </a:solidFill>
                <a:effectLst/>
                <a:latin typeface="+mn-lt"/>
                <a:ea typeface="+mn-ea"/>
                <a:cs typeface="+mn-cs"/>
              </a:rPr>
              <a:t>​</a:t>
            </a:r>
          </a:p>
          <a:p>
            <a:pPr marL="0" marR="0" lvl="0" indent="0">
              <a:lnSpc>
                <a:spcPct val="107000"/>
              </a:lnSpc>
              <a:spcBef>
                <a:spcPts val="0"/>
              </a:spcBef>
              <a:spcAft>
                <a:spcPts val="0"/>
              </a:spcAft>
              <a:buFont typeface="Arial" panose="020B0604020202020204" pitchFamily="34" charset="0"/>
              <a:buNone/>
            </a:pP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228600" indent="-228600">
              <a:buAutoNum type="arabicPeriod"/>
            </a:pPr>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29 CFR </a:t>
            </a:r>
            <a:r>
              <a:rPr lang="en-US" sz="1200" kern="1200" dirty="0">
                <a:effectLst/>
                <a:latin typeface="Times New Roman" panose="02020603050405020304" pitchFamily="18" charset="0"/>
                <a:ea typeface="Calibri" panose="020F0502020204030204" pitchFamily="34" charset="0"/>
                <a:cs typeface="Times New Roman" panose="02020603050405020304" pitchFamily="18" charset="0"/>
              </a:rPr>
              <a:t>§ 1636.3(l)</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8E64E9A-02CB-4054-B724-BF4E8FD88BAF}" type="slidenum">
              <a:rPr lang="en-US" smtClean="0"/>
              <a:t>29</a:t>
            </a:fld>
            <a:endParaRPr lang="en-US"/>
          </a:p>
        </p:txBody>
      </p:sp>
    </p:spTree>
    <p:extLst>
      <p:ext uri="{BB962C8B-B14F-4D97-AF65-F5344CB8AC3E}">
        <p14:creationId xmlns:p14="http://schemas.microsoft.com/office/powerpoint/2010/main" val="32591997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23925" y="3344863"/>
            <a:ext cx="7388225" cy="4397057"/>
          </a:xfrm>
        </p:spPr>
        <p:txBody>
          <a:bodyPr/>
          <a:lstStyle/>
          <a:p>
            <a:pPr marL="0" marR="0">
              <a:lnSpc>
                <a:spcPct val="107000"/>
              </a:lnSpc>
              <a:spcBef>
                <a:spcPts val="0"/>
              </a:spcBef>
              <a:spcAft>
                <a:spcPts val="0"/>
              </a:spcAft>
            </a:pPr>
            <a:endParaRPr lang="en-US" sz="1800" kern="120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a:effectLst/>
                <a:latin typeface="Times New Roman" panose="02020603050405020304" pitchFamily="18" charset="0"/>
                <a:ea typeface="Calibri" panose="020F0502020204030204" pitchFamily="34" charset="0"/>
                <a:cs typeface="Times New Roman" panose="02020603050405020304" pitchFamily="18" charset="0"/>
              </a:rPr>
              <a:t>Under the PWFA, an employer must not:</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200" kern="12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Arial" panose="020B0604020202020204" pitchFamily="34" charset="0"/>
              <a:buChar char="*"/>
            </a:pPr>
            <a:r>
              <a:rPr lang="en-US" sz="1200" kern="1200">
                <a:effectLst/>
                <a:latin typeface="Times New Roman" panose="02020603050405020304" pitchFamily="18" charset="0"/>
                <a:ea typeface="Calibri" panose="020F0502020204030204" pitchFamily="34" charset="0"/>
                <a:cs typeface="Times New Roman" panose="02020603050405020304" pitchFamily="18" charset="0"/>
              </a:rPr>
              <a:t>Fail to make reasonable accommodation for a qualified employee’s known limitations related to, affected by, or arising out of pregnancy, childbirth, or related medical conditions, absent undue hardship. 29 CFR 1636.4(a).</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200" kern="12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Arial" panose="020B0604020202020204" pitchFamily="34" charset="0"/>
              <a:buChar char="*"/>
            </a:pPr>
            <a:r>
              <a:rPr lang="en-US" sz="1200" kern="1200">
                <a:effectLst/>
                <a:latin typeface="Times New Roman" panose="02020603050405020304" pitchFamily="18" charset="0"/>
                <a:ea typeface="Calibri" panose="020F0502020204030204" pitchFamily="34" charset="0"/>
                <a:cs typeface="Times New Roman" panose="02020603050405020304" pitchFamily="18" charset="0"/>
              </a:rPr>
              <a:t>Require a qualified employee to accept an accommodation other than one arrived at through the interactive process. This provision addresses a situation where an employer requires a pregnant worker to accept an accommodation they may not need.  For example, If an employment agency, without discussing the situation with the candidate, decided that a candidate recovering from a miscarriage needed an accommodation in the form of not being sent to certain jobs that the agency viewed as too physical.  See also</a:t>
            </a:r>
            <a:r>
              <a:rPr lang="en-US" sz="1200" kern="1200">
                <a:effectLst/>
                <a:latin typeface="Times New Roman" panose="02020603050405020304" pitchFamily="18" charset="0"/>
                <a:ea typeface="Calibri" panose="020F0502020204030204" pitchFamily="34" charset="0"/>
                <a:cs typeface="Arial" panose="020B0604020202020204" pitchFamily="34" charset="0"/>
              </a:rPr>
              <a:t> </a:t>
            </a:r>
            <a:r>
              <a:rPr lang="en-US" sz="1200" kern="1200">
                <a:effectLst/>
                <a:latin typeface="Times New Roman" panose="02020603050405020304" pitchFamily="18" charset="0"/>
                <a:ea typeface="Calibri" panose="020F0502020204030204" pitchFamily="34" charset="0"/>
                <a:cs typeface="Times New Roman" panose="02020603050405020304" pitchFamily="18" charset="0"/>
              </a:rPr>
              <a:t>Example </a:t>
            </a:r>
            <a:r>
              <a:rPr lang="en-US" sz="1200">
                <a:effectLst/>
                <a:latin typeface="Times New Roman" panose="02020603050405020304" pitchFamily="18" charset="0"/>
                <a:ea typeface="Calibri" panose="020F0502020204030204" pitchFamily="34" charset="0"/>
                <a:cs typeface="Times New Roman" panose="02020603050405020304" pitchFamily="18" charset="0"/>
              </a:rPr>
              <a:t>#57 of the Interpretive Guidance.</a:t>
            </a:r>
            <a:r>
              <a:rPr lang="en-US" sz="1200" kern="1200">
                <a:effectLst/>
                <a:latin typeface="Times New Roman" panose="02020603050405020304" pitchFamily="18" charset="0"/>
                <a:ea typeface="Calibri" panose="020F0502020204030204" pitchFamily="34" charset="0"/>
                <a:cs typeface="Arial" panose="020B0604020202020204" pitchFamily="34" charset="0"/>
              </a:rPr>
              <a:t> </a:t>
            </a:r>
            <a:r>
              <a:rPr lang="en-US" sz="1200" kern="1200">
                <a:effectLst/>
                <a:latin typeface="Times New Roman" panose="02020603050405020304" pitchFamily="18" charset="0"/>
                <a:ea typeface="Calibri" panose="020F0502020204030204" pitchFamily="34" charset="0"/>
                <a:cs typeface="Times New Roman" panose="02020603050405020304" pitchFamily="18" charset="0"/>
              </a:rPr>
              <a:t>29 CFR 1636.4(b).</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p>
            <a:pPr marL="228600" marR="0" indent="-228600">
              <a:lnSpc>
                <a:spcPct val="107000"/>
              </a:lnSpc>
              <a:spcBef>
                <a:spcPts val="0"/>
              </a:spcBef>
              <a:spcAft>
                <a:spcPts val="0"/>
              </a:spcAft>
            </a:pPr>
            <a:r>
              <a:rPr lang="en-US" sz="1200" kern="12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sz="1200" kern="1200">
                <a:effectLst/>
                <a:latin typeface="Times New Roman" panose="02020603050405020304" pitchFamily="18" charset="0"/>
                <a:ea typeface="Calibri" panose="020F0502020204030204" pitchFamily="34" charset="0"/>
                <a:cs typeface="Times New Roman" panose="02020603050405020304" pitchFamily="18" charset="0"/>
              </a:rPr>
              <a:t>Deny an employment opportunity to a qualified employee because that person </a:t>
            </a:r>
            <a:r>
              <a:rPr lang="en-US" sz="1200">
                <a:effectLst/>
                <a:latin typeface="Times New Roman" panose="02020603050405020304" pitchFamily="18" charset="0"/>
                <a:ea typeface="Calibri" panose="020F0502020204030204" pitchFamily="34" charset="0"/>
                <a:cs typeface="Times New Roman" panose="02020603050405020304" pitchFamily="18" charset="0"/>
              </a:rPr>
              <a:t>needs or </a:t>
            </a:r>
            <a:r>
              <a:rPr lang="en-US" sz="1200" kern="1200">
                <a:effectLst/>
                <a:latin typeface="Times New Roman" panose="02020603050405020304" pitchFamily="18" charset="0"/>
                <a:ea typeface="Calibri" panose="020F0502020204030204" pitchFamily="34" charset="0"/>
                <a:cs typeface="Times New Roman" panose="02020603050405020304" pitchFamily="18" charset="0"/>
              </a:rPr>
              <a:t>will need a reasonable accommodation. An employee’s or applicant’s known limitation and/or need for accommodation cannot be part of a covered entity’s decision regarding hiring, discharge, promotion, or other employment decisions unless the reasonable accommodation would impose an undue hardship on the covered entity. </a:t>
            </a:r>
            <a:r>
              <a:rPr lang="en-US" sz="1200">
                <a:effectLst/>
                <a:latin typeface="Times New Roman" panose="02020603050405020304" pitchFamily="18" charset="0"/>
                <a:ea typeface="Calibri" panose="020F0502020204030204" pitchFamily="34" charset="0"/>
                <a:cs typeface="Arial" panose="020B0604020202020204" pitchFamily="34" charset="0"/>
              </a:rPr>
              <a:t>For </a:t>
            </a:r>
            <a:r>
              <a:rPr lang="en-US" sz="1200" kern="1200">
                <a:effectLst/>
                <a:latin typeface="Times New Roman" panose="02020603050405020304" pitchFamily="18" charset="0"/>
                <a:ea typeface="Calibri" panose="020F0502020204030204" pitchFamily="34" charset="0"/>
                <a:cs typeface="Times New Roman" panose="02020603050405020304" pitchFamily="18" charset="0"/>
              </a:rPr>
              <a:t>example:  a covered entity refuses to hire a pregnant applicant because the covered entity believes that the applicant will need leave to recover from childbirth, even if the covered entity does not know the exact amount of leave the applicant will require, or the applicant has not mentioned the need for leave as a reasonable accommodation to the covered entity. 29 CFR 1636.4(c).</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200" kern="12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Arial" panose="020B0604020202020204" pitchFamily="34" charset="0"/>
              <a:buChar char="*"/>
            </a:pPr>
            <a:r>
              <a:rPr lang="en-US" sz="1200" kern="1200">
                <a:effectLst/>
                <a:latin typeface="Times New Roman" panose="02020603050405020304" pitchFamily="18" charset="0"/>
                <a:ea typeface="Times New Roman" panose="02020603050405020304" pitchFamily="18" charset="0"/>
                <a:cs typeface="Times New Roman" panose="02020603050405020304" pitchFamily="18" charset="0"/>
              </a:rPr>
              <a:t>Require a qualified employee to take leave if another reasonable accommodation can be provided</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absent undue hardship</a:t>
            </a:r>
            <a:r>
              <a:rPr lang="en-US" sz="1200" kern="1200">
                <a:effectLst/>
                <a:latin typeface="Times New Roman" panose="02020603050405020304" pitchFamily="18" charset="0"/>
                <a:ea typeface="Times New Roman" panose="02020603050405020304" pitchFamily="18" charset="0"/>
                <a:cs typeface="Times New Roman" panose="02020603050405020304" pitchFamily="18" charset="0"/>
              </a:rPr>
              <a:t>. This provision gets at situations where, rather than provide an accommodation that would allow a worker to remain on the job, </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the </a:t>
            </a:r>
            <a:r>
              <a:rPr lang="en-US" sz="1200" kern="1200">
                <a:effectLst/>
                <a:latin typeface="Times New Roman" panose="02020603050405020304" pitchFamily="18" charset="0"/>
                <a:ea typeface="Times New Roman" panose="02020603050405020304" pitchFamily="18" charset="0"/>
                <a:cs typeface="Times New Roman" panose="02020603050405020304" pitchFamily="18" charset="0"/>
              </a:rPr>
              <a:t>employer require</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s</a:t>
            </a:r>
            <a:r>
              <a:rPr lang="en-US" sz="1200" kern="1200">
                <a:effectLst/>
                <a:latin typeface="Times New Roman" panose="02020603050405020304" pitchFamily="18" charset="0"/>
                <a:ea typeface="Times New Roman" panose="02020603050405020304" pitchFamily="18" charset="0"/>
                <a:cs typeface="Times New Roman" panose="02020603050405020304" pitchFamily="18" charset="0"/>
              </a:rPr>
              <a:t> them to go on leave. However,</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leave can be a reasonable accommodation if it is requested or selected by the employee or if it is the only reasonable accommodation that does not cause an undue hardship. 29 CFR 1636.4(d).</a:t>
            </a:r>
          </a:p>
          <a:p>
            <a:pPr marL="342900" marR="0" lvl="0" indent="-342900">
              <a:lnSpc>
                <a:spcPct val="107000"/>
              </a:lnSpc>
              <a:spcBef>
                <a:spcPts val="0"/>
              </a:spcBef>
              <a:spcAft>
                <a:spcPts val="0"/>
              </a:spcAft>
              <a:buFont typeface="Arial" panose="020B0604020202020204" pitchFamily="34" charset="0"/>
              <a:buChar char="*"/>
            </a:pPr>
            <a:endParaRPr lang="en-US" sz="1200" kern="120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Arial" panose="020B0604020202020204" pitchFamily="34" charset="0"/>
              <a:buChar char="*"/>
            </a:pPr>
            <a:r>
              <a:rPr lang="en-US" sz="1200" kern="1200">
                <a:effectLst/>
                <a:latin typeface="Times New Roman" panose="02020603050405020304" pitchFamily="18" charset="0"/>
                <a:ea typeface="Calibri" panose="020F0502020204030204" pitchFamily="34" charset="0"/>
                <a:cs typeface="Times New Roman" panose="02020603050405020304" pitchFamily="18" charset="0"/>
              </a:rPr>
              <a:t>Take adverse actions in the terms, conditions, or privileges of employment against qualified employees on account of the employee asking for or using  an accommodation under the PWFA.  This provision is likely to have significant overlap with the anti-retaliation provisions of the PWFA.  This provision may be violated if, for example, an employer grants a reasonable accommodation but then penalizes an employee for using it.</a:t>
            </a:r>
            <a:r>
              <a:rPr lang="en-US" sz="1200">
                <a:effectLst/>
                <a:latin typeface="Times New Roman" panose="02020603050405020304" pitchFamily="18" charset="0"/>
                <a:ea typeface="Calibri" panose="020F0502020204030204" pitchFamily="34" charset="0"/>
                <a:cs typeface="Arial" panose="020B0604020202020204" pitchFamily="34" charset="0"/>
              </a:rPr>
              <a:t> For an example of this, see Example #58 in the Interpretive Guidance</a:t>
            </a:r>
            <a:r>
              <a:rPr lang="en-US" sz="1200" kern="1200">
                <a:effectLst/>
                <a:latin typeface="Times New Roman" panose="02020603050405020304" pitchFamily="18" charset="0"/>
                <a:ea typeface="Calibri" panose="020F0502020204030204" pitchFamily="34" charset="0"/>
                <a:cs typeface="Times New Roman" panose="02020603050405020304" pitchFamily="18" charset="0"/>
              </a:rPr>
              <a:t>. 29 CFR 1636.4(e).</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200" kern="12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200" kern="1200">
                <a:effectLst/>
                <a:latin typeface="Times New Roman" panose="02020603050405020304" pitchFamily="18" charset="0"/>
                <a:ea typeface="Calibri" panose="020F0502020204030204" pitchFamily="34" charset="0"/>
                <a:cs typeface="Times New Roman" panose="02020603050405020304" pitchFamily="18" charset="0"/>
              </a:rPr>
              <a:t>PWFA, 42 U.S.C. 2000gg-1; 29 CFR 1636.4.</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200" kern="12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p>
            <a:pPr marL="0" indent="0">
              <a:buNone/>
            </a:pPr>
            <a:endParaRPr lang="en-US" sz="1200">
              <a:latin typeface="Times New Roman" panose="02020603050405020304" pitchFamily="18" charset="0"/>
              <a:cs typeface="Times New Roman" panose="02020603050405020304" pitchFamily="18" charset="0"/>
            </a:endParaRPr>
          </a:p>
          <a:p>
            <a:endParaRPr lang="en-US">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8E64E9A-02CB-4054-B724-BF4E8FD88BAF}" type="slidenum">
              <a:rPr lang="en-US" smtClean="0"/>
              <a:t>30</a:t>
            </a:fld>
            <a:endParaRPr lang="en-US"/>
          </a:p>
        </p:txBody>
      </p:sp>
    </p:spTree>
    <p:extLst>
      <p:ext uri="{BB962C8B-B14F-4D97-AF65-F5344CB8AC3E}">
        <p14:creationId xmlns:p14="http://schemas.microsoft.com/office/powerpoint/2010/main" val="19255750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a:t>“Protected activity” </a:t>
            </a:r>
          </a:p>
          <a:p>
            <a:endParaRPr lang="en-US"/>
          </a:p>
          <a:p>
            <a:r>
              <a:rPr lang="en-US"/>
              <a:t>Elements of Retaliation</a:t>
            </a:r>
          </a:p>
          <a:p>
            <a:pPr lvl="1"/>
            <a:r>
              <a:rPr lang="en-US"/>
              <a:t>Engage in protected activity + adverse employment action </a:t>
            </a:r>
          </a:p>
          <a:p>
            <a:pPr lvl="1"/>
            <a:r>
              <a:rPr lang="en-US"/>
              <a:t>Causal connection between the protected activity and the adverse action</a:t>
            </a:r>
          </a:p>
          <a:p>
            <a:pPr lvl="1"/>
            <a:endParaRPr lang="en-US"/>
          </a:p>
          <a:p>
            <a:pPr>
              <a:spcAft>
                <a:spcPts val="634"/>
              </a:spcAft>
            </a:pPr>
            <a:r>
              <a:rPr lang="en-US"/>
              <a:t>Covered individuals include:</a:t>
            </a:r>
          </a:p>
          <a:p>
            <a:pPr marL="664546" lvl="1" indent="-181240">
              <a:spcAft>
                <a:spcPts val="634"/>
              </a:spcAft>
              <a:buFont typeface="Arial" panose="020B0604020202020204" pitchFamily="34" charset="0"/>
              <a:buChar char="•"/>
            </a:pPr>
            <a:r>
              <a:rPr lang="en-US"/>
              <a:t>People who have opposed unlawful practices, participated in proceedings, or requested accommodations related to employment discrimination based on federally protected basis.</a:t>
            </a:r>
          </a:p>
          <a:p>
            <a:pPr marL="664546" lvl="1" indent="-181240">
              <a:spcAft>
                <a:spcPts val="634"/>
              </a:spcAft>
              <a:buFont typeface="Arial" panose="020B0604020202020204" pitchFamily="34" charset="0"/>
              <a:buChar char="•"/>
            </a:pPr>
            <a:r>
              <a:rPr lang="en-US"/>
              <a:t>Individuals who have a close association with someone who has engaged in such protected activity also are covered individuals.  For example, it is illegal to terminate an employee because his spouse participated in employment discrimination litigation.</a:t>
            </a:r>
          </a:p>
          <a:p>
            <a:pPr>
              <a:spcAft>
                <a:spcPts val="634"/>
              </a:spcAft>
            </a:pPr>
            <a:endParaRPr lang="en-US"/>
          </a:p>
          <a:p>
            <a:pPr>
              <a:spcAft>
                <a:spcPts val="634"/>
              </a:spcAft>
            </a:pPr>
            <a:r>
              <a:rPr lang="en-US"/>
              <a:t>Note: Individuals who have brought attention to violations of law other than employment discrimination are NOT covered individuals for purposes of anti-discrimination retaliation laws. </a:t>
            </a:r>
          </a:p>
          <a:p>
            <a:pPr lvl="1">
              <a:spcAft>
                <a:spcPts val="634"/>
              </a:spcAft>
            </a:pPr>
            <a:r>
              <a:rPr lang="en-US"/>
              <a:t>For example, "whistleblowers" who raise ethical, financial, or other concerns unrelated to employment discrimination are not protected by the EEOC enforced laws.</a:t>
            </a:r>
          </a:p>
          <a:p>
            <a:pPr lvl="1"/>
            <a:endParaRPr lang="en-US"/>
          </a:p>
          <a:p>
            <a:endParaRPr lang="en-US"/>
          </a:p>
        </p:txBody>
      </p:sp>
      <p:sp>
        <p:nvSpPr>
          <p:cNvPr id="4" name="Slide Number Placeholder 3"/>
          <p:cNvSpPr>
            <a:spLocks noGrp="1"/>
          </p:cNvSpPr>
          <p:nvPr>
            <p:ph type="sldNum" sz="quarter" idx="10"/>
          </p:nvPr>
        </p:nvSpPr>
        <p:spPr/>
        <p:txBody>
          <a:bodyPr/>
          <a:lstStyle/>
          <a:p>
            <a:pPr>
              <a:defRPr/>
            </a:pPr>
            <a:fld id="{272C159A-5341-4CB0-875A-685373254031}" type="slidenum">
              <a:rPr lang="en-US" smtClean="0"/>
              <a:pPr>
                <a:defRPr/>
              </a:pPr>
              <a:t>32</a:t>
            </a:fld>
            <a:endParaRPr lang="en-US"/>
          </a:p>
        </p:txBody>
      </p:sp>
    </p:spTree>
    <p:extLst>
      <p:ext uri="{BB962C8B-B14F-4D97-AF65-F5344CB8AC3E}">
        <p14:creationId xmlns:p14="http://schemas.microsoft.com/office/powerpoint/2010/main" val="18904557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272C159A-5341-4CB0-875A-685373254031}" type="slidenum">
              <a:rPr lang="en-US" smtClean="0"/>
              <a:pPr>
                <a:defRPr/>
              </a:pPr>
              <a:t>33</a:t>
            </a:fld>
            <a:endParaRPr lang="en-US"/>
          </a:p>
        </p:txBody>
      </p:sp>
    </p:spTree>
    <p:extLst>
      <p:ext uri="{BB962C8B-B14F-4D97-AF65-F5344CB8AC3E}">
        <p14:creationId xmlns:p14="http://schemas.microsoft.com/office/powerpoint/2010/main" val="18439909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r>
              <a:rPr lang="en-US"/>
              <a:t>7/27/2024</a:t>
            </a:r>
          </a:p>
        </p:txBody>
      </p:sp>
      <p:sp>
        <p:nvSpPr>
          <p:cNvPr id="5" name="Footer Placeholder 4"/>
          <p:cNvSpPr>
            <a:spLocks noGrp="1"/>
          </p:cNvSpPr>
          <p:nvPr>
            <p:ph type="ftr" sz="quarter" idx="4"/>
          </p:nvPr>
        </p:nvSpPr>
        <p:spPr/>
        <p:txBody>
          <a:bodyPr/>
          <a:lstStyle/>
          <a:p>
            <a:r>
              <a:rPr lang="en-US"/>
              <a:t>Choosing Our Roots</a:t>
            </a:r>
          </a:p>
        </p:txBody>
      </p:sp>
      <p:sp>
        <p:nvSpPr>
          <p:cNvPr id="6" name="Slide Number Placeholder 5"/>
          <p:cNvSpPr>
            <a:spLocks noGrp="1"/>
          </p:cNvSpPr>
          <p:nvPr>
            <p:ph type="sldNum" sz="quarter" idx="5"/>
          </p:nvPr>
        </p:nvSpPr>
        <p:spPr/>
        <p:txBody>
          <a:bodyPr/>
          <a:lstStyle/>
          <a:p>
            <a:fld id="{D091FFAA-6A30-4F1C-8D24-996B532080EF}" type="slidenum">
              <a:rPr lang="en-US" smtClean="0"/>
              <a:t>35</a:t>
            </a:fld>
            <a:endParaRPr lang="en-US"/>
          </a:p>
        </p:txBody>
      </p:sp>
    </p:spTree>
    <p:extLst>
      <p:ext uri="{BB962C8B-B14F-4D97-AF65-F5344CB8AC3E}">
        <p14:creationId xmlns:p14="http://schemas.microsoft.com/office/powerpoint/2010/main" val="11535490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a:extLst>
              <a:ext uri="{FF2B5EF4-FFF2-40B4-BE49-F238E27FC236}">
                <a16:creationId xmlns:a16="http://schemas.microsoft.com/office/drawing/2014/main" id="{ACD62341-05FB-4ABB-8261-85FD96F5587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1647">
              <a:defRPr>
                <a:solidFill>
                  <a:schemeClr val="tx1"/>
                </a:solidFill>
                <a:latin typeface="Tahoma" panose="020B0604030504040204" pitchFamily="34" charset="0"/>
              </a:defRPr>
            </a:lvl1pPr>
            <a:lvl2pPr marL="785372" indent="-302066" defTabSz="971647">
              <a:defRPr>
                <a:solidFill>
                  <a:schemeClr val="tx1"/>
                </a:solidFill>
                <a:latin typeface="Tahoma" panose="020B0604030504040204" pitchFamily="34" charset="0"/>
              </a:defRPr>
            </a:lvl2pPr>
            <a:lvl3pPr marL="1208265" indent="-241653" defTabSz="971647">
              <a:defRPr>
                <a:solidFill>
                  <a:schemeClr val="tx1"/>
                </a:solidFill>
                <a:latin typeface="Tahoma" panose="020B0604030504040204" pitchFamily="34" charset="0"/>
              </a:defRPr>
            </a:lvl3pPr>
            <a:lvl4pPr marL="1691571" indent="-241653" defTabSz="971647">
              <a:defRPr>
                <a:solidFill>
                  <a:schemeClr val="tx1"/>
                </a:solidFill>
                <a:latin typeface="Tahoma" panose="020B0604030504040204" pitchFamily="34" charset="0"/>
              </a:defRPr>
            </a:lvl4pPr>
            <a:lvl5pPr marL="2174878" indent="-241653" defTabSz="971647">
              <a:defRPr>
                <a:solidFill>
                  <a:schemeClr val="tx1"/>
                </a:solidFill>
                <a:latin typeface="Tahoma" panose="020B0604030504040204" pitchFamily="34" charset="0"/>
              </a:defRPr>
            </a:lvl5pPr>
            <a:lvl6pPr marL="2658184" indent="-241653" defTabSz="971647" eaLnBrk="0" fontAlgn="base" hangingPunct="0">
              <a:spcBef>
                <a:spcPct val="0"/>
              </a:spcBef>
              <a:spcAft>
                <a:spcPct val="0"/>
              </a:spcAft>
              <a:defRPr>
                <a:solidFill>
                  <a:schemeClr val="tx1"/>
                </a:solidFill>
                <a:latin typeface="Tahoma" panose="020B0604030504040204" pitchFamily="34" charset="0"/>
              </a:defRPr>
            </a:lvl6pPr>
            <a:lvl7pPr marL="3141490" indent="-241653" defTabSz="971647" eaLnBrk="0" fontAlgn="base" hangingPunct="0">
              <a:spcBef>
                <a:spcPct val="0"/>
              </a:spcBef>
              <a:spcAft>
                <a:spcPct val="0"/>
              </a:spcAft>
              <a:defRPr>
                <a:solidFill>
                  <a:schemeClr val="tx1"/>
                </a:solidFill>
                <a:latin typeface="Tahoma" panose="020B0604030504040204" pitchFamily="34" charset="0"/>
              </a:defRPr>
            </a:lvl7pPr>
            <a:lvl8pPr marL="3624796" indent="-241653" defTabSz="971647" eaLnBrk="0" fontAlgn="base" hangingPunct="0">
              <a:spcBef>
                <a:spcPct val="0"/>
              </a:spcBef>
              <a:spcAft>
                <a:spcPct val="0"/>
              </a:spcAft>
              <a:defRPr>
                <a:solidFill>
                  <a:schemeClr val="tx1"/>
                </a:solidFill>
                <a:latin typeface="Tahoma" panose="020B0604030504040204" pitchFamily="34" charset="0"/>
              </a:defRPr>
            </a:lvl8pPr>
            <a:lvl9pPr marL="4108102" indent="-241653" defTabSz="971647" eaLnBrk="0" fontAlgn="base" hangingPunct="0">
              <a:spcBef>
                <a:spcPct val="0"/>
              </a:spcBef>
              <a:spcAft>
                <a:spcPct val="0"/>
              </a:spcAft>
              <a:defRPr>
                <a:solidFill>
                  <a:schemeClr val="tx1"/>
                </a:solidFill>
                <a:latin typeface="Tahoma" panose="020B0604030504040204" pitchFamily="34" charset="0"/>
              </a:defRPr>
            </a:lvl9pPr>
          </a:lstStyle>
          <a:p>
            <a:fld id="{44D0D6C4-A64A-4BB5-A0F3-5F4EA30C9DFA}" type="slidenum">
              <a:rPr lang="en-US" altLang="en-US">
                <a:latin typeface="Arial" panose="020B0604020202020204" pitchFamily="34" charset="0"/>
              </a:rPr>
              <a:pPr/>
              <a:t>36</a:t>
            </a:fld>
            <a:endParaRPr lang="en-US" altLang="en-US">
              <a:latin typeface="Arial" panose="020B0604020202020204" pitchFamily="34" charset="0"/>
            </a:endParaRPr>
          </a:p>
        </p:txBody>
      </p:sp>
      <p:sp>
        <p:nvSpPr>
          <p:cNvPr id="74755" name="Rectangle 2">
            <a:extLst>
              <a:ext uri="{FF2B5EF4-FFF2-40B4-BE49-F238E27FC236}">
                <a16:creationId xmlns:a16="http://schemas.microsoft.com/office/drawing/2014/main" id="{86027E1A-E39B-4C2E-9121-836DABFD3D71}"/>
              </a:ext>
            </a:extLst>
          </p:cNvPr>
          <p:cNvSpPr>
            <a:spLocks noGrp="1" noRot="1" noChangeAspect="1" noChangeArrowheads="1" noTextEdit="1"/>
          </p:cNvSpPr>
          <p:nvPr>
            <p:ph type="sldImg"/>
          </p:nvPr>
        </p:nvSpPr>
        <p:spPr>
          <a:ln/>
        </p:spPr>
      </p:sp>
      <p:sp>
        <p:nvSpPr>
          <p:cNvPr id="74756" name="Rectangle 3">
            <a:extLst>
              <a:ext uri="{FF2B5EF4-FFF2-40B4-BE49-F238E27FC236}">
                <a16:creationId xmlns:a16="http://schemas.microsoft.com/office/drawing/2014/main" id="{4B352020-8F40-4B23-AA28-F64E7DC5450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 name="Footer Placeholder 1">
            <a:extLst>
              <a:ext uri="{FF2B5EF4-FFF2-40B4-BE49-F238E27FC236}">
                <a16:creationId xmlns:a16="http://schemas.microsoft.com/office/drawing/2014/main" id="{60998947-3404-F1B8-8197-80A44F6F156B}"/>
              </a:ext>
            </a:extLst>
          </p:cNvPr>
          <p:cNvSpPr>
            <a:spLocks noGrp="1"/>
          </p:cNvSpPr>
          <p:nvPr>
            <p:ph type="ftr" sz="quarter" idx="4"/>
          </p:nvPr>
        </p:nvSpPr>
        <p:spPr/>
        <p:txBody>
          <a:bodyPr/>
          <a:lstStyle/>
          <a:p>
            <a:r>
              <a:rPr lang="en-US"/>
              <a:t>Choosing Our Roots</a:t>
            </a:r>
          </a:p>
        </p:txBody>
      </p:sp>
      <p:sp>
        <p:nvSpPr>
          <p:cNvPr id="3" name="Date Placeholder 2">
            <a:extLst>
              <a:ext uri="{FF2B5EF4-FFF2-40B4-BE49-F238E27FC236}">
                <a16:creationId xmlns:a16="http://schemas.microsoft.com/office/drawing/2014/main" id="{BFADB443-7E48-3235-76D2-84EBDFB37230}"/>
              </a:ext>
            </a:extLst>
          </p:cNvPr>
          <p:cNvSpPr>
            <a:spLocks noGrp="1"/>
          </p:cNvSpPr>
          <p:nvPr>
            <p:ph type="dt" idx="1"/>
          </p:nvPr>
        </p:nvSpPr>
        <p:spPr/>
        <p:txBody>
          <a:bodyPr/>
          <a:lstStyle/>
          <a:p>
            <a:r>
              <a:rPr lang="en-US"/>
              <a:t>7/27/2024</a:t>
            </a:r>
          </a:p>
        </p:txBody>
      </p:sp>
    </p:spTree>
    <p:extLst>
      <p:ext uri="{BB962C8B-B14F-4D97-AF65-F5344CB8AC3E}">
        <p14:creationId xmlns:p14="http://schemas.microsoft.com/office/powerpoint/2010/main" val="972519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Acronyms:  Title VII (or T7), PDA, EPA, ADEA, ADA or ADAAA, GINA, and PWFA</a:t>
            </a:r>
          </a:p>
        </p:txBody>
      </p:sp>
      <p:sp>
        <p:nvSpPr>
          <p:cNvPr id="4" name="Slide Number Placeholder 3"/>
          <p:cNvSpPr>
            <a:spLocks noGrp="1"/>
          </p:cNvSpPr>
          <p:nvPr>
            <p:ph type="sldNum" sz="quarter" idx="5"/>
          </p:nvPr>
        </p:nvSpPr>
        <p:spPr/>
        <p:txBody>
          <a:bodyPr/>
          <a:lstStyle/>
          <a:p>
            <a:fld id="{D091FFAA-6A30-4F1C-8D24-996B532080EF}" type="slidenum">
              <a:rPr lang="en-US" smtClean="0"/>
              <a:t>4</a:t>
            </a:fld>
            <a:endParaRPr lang="en-US"/>
          </a:p>
        </p:txBody>
      </p:sp>
    </p:spTree>
    <p:extLst>
      <p:ext uri="{BB962C8B-B14F-4D97-AF65-F5344CB8AC3E}">
        <p14:creationId xmlns:p14="http://schemas.microsoft.com/office/powerpoint/2010/main" val="3974703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8FD4E1-27FC-4C5C-9569-9CBE20A17FEB}" type="slidenum">
              <a:rPr lang="en-US" smtClean="0"/>
              <a:t>37</a:t>
            </a:fld>
            <a:endParaRPr lang="en-US"/>
          </a:p>
        </p:txBody>
      </p:sp>
      <p:sp>
        <p:nvSpPr>
          <p:cNvPr id="5" name="Date Placeholder 4">
            <a:extLst>
              <a:ext uri="{FF2B5EF4-FFF2-40B4-BE49-F238E27FC236}">
                <a16:creationId xmlns:a16="http://schemas.microsoft.com/office/drawing/2014/main" id="{CF01B85F-A15D-684E-0161-3678476BD30A}"/>
              </a:ext>
            </a:extLst>
          </p:cNvPr>
          <p:cNvSpPr>
            <a:spLocks noGrp="1"/>
          </p:cNvSpPr>
          <p:nvPr>
            <p:ph type="dt" idx="1"/>
          </p:nvPr>
        </p:nvSpPr>
        <p:spPr/>
        <p:txBody>
          <a:bodyPr/>
          <a:lstStyle/>
          <a:p>
            <a:r>
              <a:rPr lang="en-US"/>
              <a:t>7/27/2024</a:t>
            </a:r>
          </a:p>
        </p:txBody>
      </p:sp>
    </p:spTree>
    <p:extLst>
      <p:ext uri="{BB962C8B-B14F-4D97-AF65-F5344CB8AC3E}">
        <p14:creationId xmlns:p14="http://schemas.microsoft.com/office/powerpoint/2010/main" val="11759885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A supervisor is someone authorized to take a tangible employment action with respect to the claimant.</a:t>
            </a:r>
          </a:p>
          <a:p>
            <a:pPr lvl="0"/>
            <a:r>
              <a:rPr lang="en-US" sz="1200" kern="1200" dirty="0">
                <a:solidFill>
                  <a:schemeClr val="tx1"/>
                </a:solidFill>
                <a:effectLst/>
                <a:latin typeface="+mn-lt"/>
                <a:ea typeface="+mn-ea"/>
                <a:cs typeface="+mn-cs"/>
              </a:rPr>
              <a:t>A tangible employment action is a significant change in employment status, such as hiring, demotion, termination. </a:t>
            </a:r>
          </a:p>
          <a:p>
            <a:endParaRPr lang="en-US" dirty="0"/>
          </a:p>
        </p:txBody>
      </p:sp>
      <p:sp>
        <p:nvSpPr>
          <p:cNvPr id="4" name="Slide Number Placeholder 3"/>
          <p:cNvSpPr>
            <a:spLocks noGrp="1"/>
          </p:cNvSpPr>
          <p:nvPr>
            <p:ph type="sldNum" sz="quarter" idx="5"/>
          </p:nvPr>
        </p:nvSpPr>
        <p:spPr/>
        <p:txBody>
          <a:bodyPr/>
          <a:lstStyle/>
          <a:p>
            <a:fld id="{D091FFAA-6A30-4F1C-8D24-996B532080EF}" type="slidenum">
              <a:rPr lang="en-US" smtClean="0"/>
              <a:t>38</a:t>
            </a:fld>
            <a:endParaRPr lang="en-US"/>
          </a:p>
        </p:txBody>
      </p:sp>
    </p:spTree>
    <p:extLst>
      <p:ext uri="{BB962C8B-B14F-4D97-AF65-F5344CB8AC3E}">
        <p14:creationId xmlns:p14="http://schemas.microsoft.com/office/powerpoint/2010/main" val="31343970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a:extLst>
              <a:ext uri="{FF2B5EF4-FFF2-40B4-BE49-F238E27FC236}">
                <a16:creationId xmlns:a16="http://schemas.microsoft.com/office/drawing/2014/main" id="{304B3647-8AC3-47AB-AD1E-07D3398714D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1647">
              <a:defRPr>
                <a:solidFill>
                  <a:schemeClr val="tx1"/>
                </a:solidFill>
                <a:latin typeface="Tahoma" panose="020B0604030504040204" pitchFamily="34" charset="0"/>
              </a:defRPr>
            </a:lvl1pPr>
            <a:lvl2pPr marL="785372" indent="-302066" defTabSz="971647">
              <a:defRPr>
                <a:solidFill>
                  <a:schemeClr val="tx1"/>
                </a:solidFill>
                <a:latin typeface="Tahoma" panose="020B0604030504040204" pitchFamily="34" charset="0"/>
              </a:defRPr>
            </a:lvl2pPr>
            <a:lvl3pPr marL="1208265" indent="-241653" defTabSz="971647">
              <a:defRPr>
                <a:solidFill>
                  <a:schemeClr val="tx1"/>
                </a:solidFill>
                <a:latin typeface="Tahoma" panose="020B0604030504040204" pitchFamily="34" charset="0"/>
              </a:defRPr>
            </a:lvl3pPr>
            <a:lvl4pPr marL="1691571" indent="-241653" defTabSz="971647">
              <a:defRPr>
                <a:solidFill>
                  <a:schemeClr val="tx1"/>
                </a:solidFill>
                <a:latin typeface="Tahoma" panose="020B0604030504040204" pitchFamily="34" charset="0"/>
              </a:defRPr>
            </a:lvl4pPr>
            <a:lvl5pPr marL="2174878" indent="-241653" defTabSz="971647">
              <a:defRPr>
                <a:solidFill>
                  <a:schemeClr val="tx1"/>
                </a:solidFill>
                <a:latin typeface="Tahoma" panose="020B0604030504040204" pitchFamily="34" charset="0"/>
              </a:defRPr>
            </a:lvl5pPr>
            <a:lvl6pPr marL="2658184" indent="-241653" defTabSz="971647" eaLnBrk="0" fontAlgn="base" hangingPunct="0">
              <a:spcBef>
                <a:spcPct val="0"/>
              </a:spcBef>
              <a:spcAft>
                <a:spcPct val="0"/>
              </a:spcAft>
              <a:defRPr>
                <a:solidFill>
                  <a:schemeClr val="tx1"/>
                </a:solidFill>
                <a:latin typeface="Tahoma" panose="020B0604030504040204" pitchFamily="34" charset="0"/>
              </a:defRPr>
            </a:lvl6pPr>
            <a:lvl7pPr marL="3141490" indent="-241653" defTabSz="971647" eaLnBrk="0" fontAlgn="base" hangingPunct="0">
              <a:spcBef>
                <a:spcPct val="0"/>
              </a:spcBef>
              <a:spcAft>
                <a:spcPct val="0"/>
              </a:spcAft>
              <a:defRPr>
                <a:solidFill>
                  <a:schemeClr val="tx1"/>
                </a:solidFill>
                <a:latin typeface="Tahoma" panose="020B0604030504040204" pitchFamily="34" charset="0"/>
              </a:defRPr>
            </a:lvl7pPr>
            <a:lvl8pPr marL="3624796" indent="-241653" defTabSz="971647" eaLnBrk="0" fontAlgn="base" hangingPunct="0">
              <a:spcBef>
                <a:spcPct val="0"/>
              </a:spcBef>
              <a:spcAft>
                <a:spcPct val="0"/>
              </a:spcAft>
              <a:defRPr>
                <a:solidFill>
                  <a:schemeClr val="tx1"/>
                </a:solidFill>
                <a:latin typeface="Tahoma" panose="020B0604030504040204" pitchFamily="34" charset="0"/>
              </a:defRPr>
            </a:lvl8pPr>
            <a:lvl9pPr marL="4108102" indent="-241653" defTabSz="971647" eaLnBrk="0" fontAlgn="base" hangingPunct="0">
              <a:spcBef>
                <a:spcPct val="0"/>
              </a:spcBef>
              <a:spcAft>
                <a:spcPct val="0"/>
              </a:spcAft>
              <a:defRPr>
                <a:solidFill>
                  <a:schemeClr val="tx1"/>
                </a:solidFill>
                <a:latin typeface="Tahoma" panose="020B0604030504040204" pitchFamily="34" charset="0"/>
              </a:defRPr>
            </a:lvl9pPr>
          </a:lstStyle>
          <a:p>
            <a:fld id="{DA25026B-ECC8-409B-93D5-7824F30E2877}" type="slidenum">
              <a:rPr lang="en-US" altLang="en-US">
                <a:latin typeface="Arial" panose="020B0604020202020204" pitchFamily="34" charset="0"/>
              </a:rPr>
              <a:pPr/>
              <a:t>39</a:t>
            </a:fld>
            <a:endParaRPr lang="en-US" altLang="en-US">
              <a:latin typeface="Arial" panose="020B0604020202020204" pitchFamily="34" charset="0"/>
            </a:endParaRPr>
          </a:p>
        </p:txBody>
      </p:sp>
      <p:sp>
        <p:nvSpPr>
          <p:cNvPr id="86019" name="Rectangle 2">
            <a:extLst>
              <a:ext uri="{FF2B5EF4-FFF2-40B4-BE49-F238E27FC236}">
                <a16:creationId xmlns:a16="http://schemas.microsoft.com/office/drawing/2014/main" id="{4B9D0470-90C1-4811-AC7E-51176E90E90B}"/>
              </a:ext>
            </a:extLst>
          </p:cNvPr>
          <p:cNvSpPr>
            <a:spLocks noGrp="1" noRot="1" noChangeAspect="1" noChangeArrowheads="1" noTextEdit="1"/>
          </p:cNvSpPr>
          <p:nvPr>
            <p:ph type="sldImg"/>
          </p:nvPr>
        </p:nvSpPr>
        <p:spPr>
          <a:ln/>
        </p:spPr>
      </p:sp>
      <p:sp>
        <p:nvSpPr>
          <p:cNvPr id="86020" name="Rectangle 3">
            <a:extLst>
              <a:ext uri="{FF2B5EF4-FFF2-40B4-BE49-F238E27FC236}">
                <a16:creationId xmlns:a16="http://schemas.microsoft.com/office/drawing/2014/main" id="{2E36D936-7893-4D4A-ACE6-C2199493C0C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Employer is liable for co-worker or third party harassment if it knew or should have known that harassment occurred.</a:t>
            </a:r>
          </a:p>
          <a:p>
            <a:endParaRPr lang="en-US" altLang="en-US">
              <a:latin typeface="Arial" panose="020B0604020202020204" pitchFamily="34" charset="0"/>
            </a:endParaRPr>
          </a:p>
          <a:p>
            <a:r>
              <a:rPr lang="en-US" altLang="en-US"/>
              <a:t>The Employer...</a:t>
            </a:r>
          </a:p>
          <a:p>
            <a:r>
              <a:rPr lang="es-ES" altLang="en-US" err="1"/>
              <a:t>Knew</a:t>
            </a:r>
            <a:r>
              <a:rPr lang="es-ES" altLang="en-US"/>
              <a:t>– </a:t>
            </a:r>
            <a:r>
              <a:rPr lang="es-ES" altLang="en-US" err="1"/>
              <a:t>or</a:t>
            </a:r>
            <a:r>
              <a:rPr lang="es-ES" altLang="en-US"/>
              <a:t> </a:t>
            </a:r>
            <a:r>
              <a:rPr lang="es-ES" altLang="en-US" err="1"/>
              <a:t>should</a:t>
            </a:r>
            <a:r>
              <a:rPr lang="es-ES" altLang="en-US"/>
              <a:t> </a:t>
            </a:r>
            <a:r>
              <a:rPr lang="es-ES" altLang="en-US" err="1"/>
              <a:t>have</a:t>
            </a:r>
            <a:r>
              <a:rPr lang="es-ES" altLang="en-US"/>
              <a:t> </a:t>
            </a:r>
            <a:r>
              <a:rPr lang="es-ES" altLang="en-US" err="1"/>
              <a:t>known</a:t>
            </a:r>
            <a:r>
              <a:rPr lang="es-ES" altLang="en-US"/>
              <a:t>–</a:t>
            </a:r>
            <a:br>
              <a:rPr lang="en-US" altLang="en-US"/>
            </a:br>
            <a:r>
              <a:rPr lang="es-ES" altLang="en-US" err="1"/>
              <a:t>about</a:t>
            </a:r>
            <a:r>
              <a:rPr lang="es-ES" altLang="en-US"/>
              <a:t> </a:t>
            </a:r>
            <a:r>
              <a:rPr lang="es-ES" altLang="en-US" err="1"/>
              <a:t>harassment</a:t>
            </a:r>
            <a:r>
              <a:rPr lang="es-ES" altLang="en-US"/>
              <a:t>   and</a:t>
            </a:r>
            <a:r>
              <a:rPr lang="en-US" altLang="en-US"/>
              <a:t> </a:t>
            </a:r>
          </a:p>
          <a:p>
            <a:r>
              <a:rPr lang="en-US" altLang="en-US"/>
              <a:t>Failed to take immediate action </a:t>
            </a:r>
            <a:br>
              <a:rPr lang="en-US" altLang="en-US"/>
            </a:br>
            <a:r>
              <a:rPr lang="en-US" altLang="en-US"/>
              <a:t>to correct and stop it</a:t>
            </a:r>
          </a:p>
          <a:p>
            <a:endParaRPr lang="en-US" altLang="en-US">
              <a:latin typeface="Arial" panose="020B0604020202020204" pitchFamily="34" charset="0"/>
            </a:endParaRPr>
          </a:p>
          <a:p>
            <a:endParaRPr lang="en-US" altLang="en-US">
              <a:latin typeface="Arial" panose="020B0604020202020204" pitchFamily="34" charset="0"/>
            </a:endParaRPr>
          </a:p>
        </p:txBody>
      </p:sp>
    </p:spTree>
    <p:extLst>
      <p:ext uri="{BB962C8B-B14F-4D97-AF65-F5344CB8AC3E}">
        <p14:creationId xmlns:p14="http://schemas.microsoft.com/office/powerpoint/2010/main" val="36650588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a:extLst>
              <a:ext uri="{FF2B5EF4-FFF2-40B4-BE49-F238E27FC236}">
                <a16:creationId xmlns:a16="http://schemas.microsoft.com/office/drawing/2014/main" id="{FC93FB57-E3C3-44AE-865F-4ADA4A203E3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1647">
              <a:defRPr>
                <a:solidFill>
                  <a:schemeClr val="tx1"/>
                </a:solidFill>
                <a:latin typeface="Tahoma" panose="020B0604030504040204" pitchFamily="34" charset="0"/>
              </a:defRPr>
            </a:lvl1pPr>
            <a:lvl2pPr marL="785372" indent="-302066" defTabSz="971647">
              <a:defRPr>
                <a:solidFill>
                  <a:schemeClr val="tx1"/>
                </a:solidFill>
                <a:latin typeface="Tahoma" panose="020B0604030504040204" pitchFamily="34" charset="0"/>
              </a:defRPr>
            </a:lvl2pPr>
            <a:lvl3pPr marL="1208265" indent="-241653" defTabSz="971647">
              <a:defRPr>
                <a:solidFill>
                  <a:schemeClr val="tx1"/>
                </a:solidFill>
                <a:latin typeface="Tahoma" panose="020B0604030504040204" pitchFamily="34" charset="0"/>
              </a:defRPr>
            </a:lvl3pPr>
            <a:lvl4pPr marL="1691571" indent="-241653" defTabSz="971647">
              <a:defRPr>
                <a:solidFill>
                  <a:schemeClr val="tx1"/>
                </a:solidFill>
                <a:latin typeface="Tahoma" panose="020B0604030504040204" pitchFamily="34" charset="0"/>
              </a:defRPr>
            </a:lvl4pPr>
            <a:lvl5pPr marL="2174878" indent="-241653" defTabSz="971647">
              <a:defRPr>
                <a:solidFill>
                  <a:schemeClr val="tx1"/>
                </a:solidFill>
                <a:latin typeface="Tahoma" panose="020B0604030504040204" pitchFamily="34" charset="0"/>
              </a:defRPr>
            </a:lvl5pPr>
            <a:lvl6pPr marL="2658184" indent="-241653" defTabSz="971647" eaLnBrk="0" fontAlgn="base" hangingPunct="0">
              <a:spcBef>
                <a:spcPct val="0"/>
              </a:spcBef>
              <a:spcAft>
                <a:spcPct val="0"/>
              </a:spcAft>
              <a:defRPr>
                <a:solidFill>
                  <a:schemeClr val="tx1"/>
                </a:solidFill>
                <a:latin typeface="Tahoma" panose="020B0604030504040204" pitchFamily="34" charset="0"/>
              </a:defRPr>
            </a:lvl6pPr>
            <a:lvl7pPr marL="3141490" indent="-241653" defTabSz="971647" eaLnBrk="0" fontAlgn="base" hangingPunct="0">
              <a:spcBef>
                <a:spcPct val="0"/>
              </a:spcBef>
              <a:spcAft>
                <a:spcPct val="0"/>
              </a:spcAft>
              <a:defRPr>
                <a:solidFill>
                  <a:schemeClr val="tx1"/>
                </a:solidFill>
                <a:latin typeface="Tahoma" panose="020B0604030504040204" pitchFamily="34" charset="0"/>
              </a:defRPr>
            </a:lvl7pPr>
            <a:lvl8pPr marL="3624796" indent="-241653" defTabSz="971647" eaLnBrk="0" fontAlgn="base" hangingPunct="0">
              <a:spcBef>
                <a:spcPct val="0"/>
              </a:spcBef>
              <a:spcAft>
                <a:spcPct val="0"/>
              </a:spcAft>
              <a:defRPr>
                <a:solidFill>
                  <a:schemeClr val="tx1"/>
                </a:solidFill>
                <a:latin typeface="Tahoma" panose="020B0604030504040204" pitchFamily="34" charset="0"/>
              </a:defRPr>
            </a:lvl8pPr>
            <a:lvl9pPr marL="4108102" indent="-241653" defTabSz="971647" eaLnBrk="0" fontAlgn="base" hangingPunct="0">
              <a:spcBef>
                <a:spcPct val="0"/>
              </a:spcBef>
              <a:spcAft>
                <a:spcPct val="0"/>
              </a:spcAft>
              <a:defRPr>
                <a:solidFill>
                  <a:schemeClr val="tx1"/>
                </a:solidFill>
                <a:latin typeface="Tahoma" panose="020B0604030504040204" pitchFamily="34" charset="0"/>
              </a:defRPr>
            </a:lvl9pPr>
          </a:lstStyle>
          <a:p>
            <a:fld id="{DE4202B8-7759-4495-8C91-C99E6B2C8EF9}" type="slidenum">
              <a:rPr lang="en-US" altLang="en-US">
                <a:latin typeface="Arial" panose="020B0604020202020204" pitchFamily="34" charset="0"/>
              </a:rPr>
              <a:pPr/>
              <a:t>40</a:t>
            </a:fld>
            <a:endParaRPr lang="en-US" altLang="en-US">
              <a:latin typeface="Arial" panose="020B0604020202020204" pitchFamily="34" charset="0"/>
            </a:endParaRPr>
          </a:p>
        </p:txBody>
      </p:sp>
      <p:sp>
        <p:nvSpPr>
          <p:cNvPr id="88067" name="Rectangle 2">
            <a:extLst>
              <a:ext uri="{FF2B5EF4-FFF2-40B4-BE49-F238E27FC236}">
                <a16:creationId xmlns:a16="http://schemas.microsoft.com/office/drawing/2014/main" id="{A3115F54-552E-4466-9B0D-D049B7EE93CB}"/>
              </a:ext>
            </a:extLst>
          </p:cNvPr>
          <p:cNvSpPr>
            <a:spLocks noGrp="1" noRot="1" noChangeAspect="1" noChangeArrowheads="1" noTextEdit="1"/>
          </p:cNvSpPr>
          <p:nvPr>
            <p:ph type="sldImg"/>
          </p:nvPr>
        </p:nvSpPr>
        <p:spPr>
          <a:ln/>
        </p:spPr>
      </p:sp>
      <p:sp>
        <p:nvSpPr>
          <p:cNvPr id="88068" name="Rectangle 3">
            <a:extLst>
              <a:ext uri="{FF2B5EF4-FFF2-40B4-BE49-F238E27FC236}">
                <a16:creationId xmlns:a16="http://schemas.microsoft.com/office/drawing/2014/main" id="{7EF7BABB-906C-4A21-A69E-793583CC1FF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Employer is liable for co-worker or third party harassment if it knew or should have known that harassment occurred.</a:t>
            </a:r>
          </a:p>
          <a:p>
            <a:pPr>
              <a:buFontTx/>
              <a:buChar char="•"/>
            </a:pPr>
            <a:r>
              <a:rPr lang="en-US" altLang="en-US">
                <a:latin typeface="Arial" panose="020B0604020202020204" pitchFamily="34" charset="0"/>
              </a:rPr>
              <a:t>Customers</a:t>
            </a:r>
          </a:p>
          <a:p>
            <a:pPr>
              <a:buFontTx/>
              <a:buChar char="•"/>
            </a:pPr>
            <a:r>
              <a:rPr lang="en-US" altLang="en-US">
                <a:latin typeface="Arial" panose="020B0604020202020204" pitchFamily="34" charset="0"/>
              </a:rPr>
              <a:t>Delivery people</a:t>
            </a:r>
          </a:p>
          <a:p>
            <a:pPr>
              <a:buFontTx/>
              <a:buChar char="•"/>
            </a:pPr>
            <a:r>
              <a:rPr lang="en-US" altLang="en-US">
                <a:latin typeface="Arial" panose="020B0604020202020204" pitchFamily="34" charset="0"/>
              </a:rPr>
              <a:t>Contractor or temp staff</a:t>
            </a:r>
          </a:p>
          <a:p>
            <a:endParaRPr lang="en-US" altLang="en-US">
              <a:latin typeface="Arial" panose="020B0604020202020204" pitchFamily="34" charset="0"/>
            </a:endParaRPr>
          </a:p>
        </p:txBody>
      </p:sp>
    </p:spTree>
    <p:extLst>
      <p:ext uri="{BB962C8B-B14F-4D97-AF65-F5344CB8AC3E}">
        <p14:creationId xmlns:p14="http://schemas.microsoft.com/office/powerpoint/2010/main" val="6401109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9CBF8E03-FDF3-4B94-8792-76CF1FA55674}"/>
              </a:ext>
            </a:extLst>
          </p:cNvPr>
          <p:cNvSpPr>
            <a:spLocks noGrp="1" noRot="1" noChangeAspect="1" noChangeArrowheads="1" noTextEdit="1"/>
          </p:cNvSpPr>
          <p:nvPr>
            <p:ph type="sldImg"/>
          </p:nvPr>
        </p:nvSpPr>
        <p:spPr>
          <a:ln/>
        </p:spPr>
      </p:sp>
      <p:sp>
        <p:nvSpPr>
          <p:cNvPr id="77827" name="Rectangle 3">
            <a:extLst>
              <a:ext uri="{FF2B5EF4-FFF2-40B4-BE49-F238E27FC236}">
                <a16:creationId xmlns:a16="http://schemas.microsoft.com/office/drawing/2014/main" id="{DBC095CC-B430-47E9-B67D-5C2B34015B2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Supervisors are representatives of the company and must take steps to stop and correct harassment whether they realize it is happening</a:t>
            </a:r>
          </a:p>
          <a:p>
            <a:r>
              <a:rPr lang="en-US" altLang="en-US"/>
              <a:t>Companies should have policies and procedures to prevent and correct harassment, and workers must receive training</a:t>
            </a:r>
          </a:p>
          <a:p>
            <a:r>
              <a:rPr lang="en-US" altLang="en-US"/>
              <a:t>When the harasser is a supervisor, the company has even more legal responsibility</a:t>
            </a:r>
          </a:p>
          <a:p>
            <a:endParaRPr lang="en-US" altLang="en-US">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a:t>Requests for confidentiality </a:t>
            </a:r>
          </a:p>
          <a:p>
            <a:endParaRPr lang="en-US" altLang="en-US">
              <a:latin typeface="Arial" panose="020B0604020202020204" pitchFamily="34" charset="0"/>
            </a:endParaRPr>
          </a:p>
        </p:txBody>
      </p:sp>
    </p:spTree>
    <p:extLst>
      <p:ext uri="{BB962C8B-B14F-4D97-AF65-F5344CB8AC3E}">
        <p14:creationId xmlns:p14="http://schemas.microsoft.com/office/powerpoint/2010/main" val="9746839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1A4470"/>
                </a:solidFill>
              </a:rPr>
              <a:t>An effective policy is easily accessible by all employees, contains plain language definitions and descriptions, includes effective complaint procedures, preferably multiple ways to bring forward complaints, protects individuals who complain from retaliation, identifies consequences for violations, and holds management accountable for enforcing the policy, including promptly investigating complaints and issuing prompt, appropriate, and effective remedial action. </a:t>
            </a:r>
            <a:endParaRPr lang="en-US" dirty="0"/>
          </a:p>
        </p:txBody>
      </p:sp>
      <p:sp>
        <p:nvSpPr>
          <p:cNvPr id="4" name="Slide Number Placeholder 3"/>
          <p:cNvSpPr>
            <a:spLocks noGrp="1"/>
          </p:cNvSpPr>
          <p:nvPr>
            <p:ph type="sldNum" sz="quarter" idx="5"/>
          </p:nvPr>
        </p:nvSpPr>
        <p:spPr/>
        <p:txBody>
          <a:bodyPr/>
          <a:lstStyle/>
          <a:p>
            <a:fld id="{D091FFAA-6A30-4F1C-8D24-996B532080EF}" type="slidenum">
              <a:rPr lang="en-US" smtClean="0"/>
              <a:t>43</a:t>
            </a:fld>
            <a:endParaRPr lang="en-US"/>
          </a:p>
        </p:txBody>
      </p:sp>
    </p:spTree>
    <p:extLst>
      <p:ext uri="{BB962C8B-B14F-4D97-AF65-F5344CB8AC3E}">
        <p14:creationId xmlns:p14="http://schemas.microsoft.com/office/powerpoint/2010/main" val="25805369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a:extLst>
              <a:ext uri="{FF2B5EF4-FFF2-40B4-BE49-F238E27FC236}">
                <a16:creationId xmlns:a16="http://schemas.microsoft.com/office/drawing/2014/main" id="{9D85F30D-2FAE-45D6-91B0-C029E71D629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1647">
              <a:defRPr>
                <a:solidFill>
                  <a:schemeClr val="tx1"/>
                </a:solidFill>
                <a:latin typeface="Tahoma" panose="020B0604030504040204" pitchFamily="34" charset="0"/>
              </a:defRPr>
            </a:lvl1pPr>
            <a:lvl2pPr marL="785372" indent="-302066" defTabSz="971647">
              <a:defRPr>
                <a:solidFill>
                  <a:schemeClr val="tx1"/>
                </a:solidFill>
                <a:latin typeface="Tahoma" panose="020B0604030504040204" pitchFamily="34" charset="0"/>
              </a:defRPr>
            </a:lvl2pPr>
            <a:lvl3pPr marL="1208265" indent="-241653" defTabSz="971647">
              <a:defRPr>
                <a:solidFill>
                  <a:schemeClr val="tx1"/>
                </a:solidFill>
                <a:latin typeface="Tahoma" panose="020B0604030504040204" pitchFamily="34" charset="0"/>
              </a:defRPr>
            </a:lvl3pPr>
            <a:lvl4pPr marL="1691571" indent="-241653" defTabSz="971647">
              <a:defRPr>
                <a:solidFill>
                  <a:schemeClr val="tx1"/>
                </a:solidFill>
                <a:latin typeface="Tahoma" panose="020B0604030504040204" pitchFamily="34" charset="0"/>
              </a:defRPr>
            </a:lvl4pPr>
            <a:lvl5pPr marL="2174878" indent="-241653" defTabSz="971647">
              <a:defRPr>
                <a:solidFill>
                  <a:schemeClr val="tx1"/>
                </a:solidFill>
                <a:latin typeface="Tahoma" panose="020B0604030504040204" pitchFamily="34" charset="0"/>
              </a:defRPr>
            </a:lvl5pPr>
            <a:lvl6pPr marL="2658184" indent="-241653" defTabSz="971647" eaLnBrk="0" fontAlgn="base" hangingPunct="0">
              <a:spcBef>
                <a:spcPct val="0"/>
              </a:spcBef>
              <a:spcAft>
                <a:spcPct val="0"/>
              </a:spcAft>
              <a:defRPr>
                <a:solidFill>
                  <a:schemeClr val="tx1"/>
                </a:solidFill>
                <a:latin typeface="Tahoma" panose="020B0604030504040204" pitchFamily="34" charset="0"/>
              </a:defRPr>
            </a:lvl6pPr>
            <a:lvl7pPr marL="3141490" indent="-241653" defTabSz="971647" eaLnBrk="0" fontAlgn="base" hangingPunct="0">
              <a:spcBef>
                <a:spcPct val="0"/>
              </a:spcBef>
              <a:spcAft>
                <a:spcPct val="0"/>
              </a:spcAft>
              <a:defRPr>
                <a:solidFill>
                  <a:schemeClr val="tx1"/>
                </a:solidFill>
                <a:latin typeface="Tahoma" panose="020B0604030504040204" pitchFamily="34" charset="0"/>
              </a:defRPr>
            </a:lvl7pPr>
            <a:lvl8pPr marL="3624796" indent="-241653" defTabSz="971647" eaLnBrk="0" fontAlgn="base" hangingPunct="0">
              <a:spcBef>
                <a:spcPct val="0"/>
              </a:spcBef>
              <a:spcAft>
                <a:spcPct val="0"/>
              </a:spcAft>
              <a:defRPr>
                <a:solidFill>
                  <a:schemeClr val="tx1"/>
                </a:solidFill>
                <a:latin typeface="Tahoma" panose="020B0604030504040204" pitchFamily="34" charset="0"/>
              </a:defRPr>
            </a:lvl8pPr>
            <a:lvl9pPr marL="4108102" indent="-241653" defTabSz="971647" eaLnBrk="0" fontAlgn="base" hangingPunct="0">
              <a:spcBef>
                <a:spcPct val="0"/>
              </a:spcBef>
              <a:spcAft>
                <a:spcPct val="0"/>
              </a:spcAft>
              <a:defRPr>
                <a:solidFill>
                  <a:schemeClr val="tx1"/>
                </a:solidFill>
                <a:latin typeface="Tahoma" panose="020B0604030504040204" pitchFamily="34" charset="0"/>
              </a:defRPr>
            </a:lvl9pPr>
          </a:lstStyle>
          <a:p>
            <a:fld id="{C19DECD1-F439-42CC-843A-651C62F28927}" type="slidenum">
              <a:rPr lang="en-US" altLang="en-US">
                <a:latin typeface="Arial" panose="020B0604020202020204" pitchFamily="34" charset="0"/>
              </a:rPr>
              <a:pPr/>
              <a:t>44</a:t>
            </a:fld>
            <a:endParaRPr lang="en-US" altLang="en-US">
              <a:latin typeface="Arial" panose="020B0604020202020204" pitchFamily="34" charset="0"/>
            </a:endParaRPr>
          </a:p>
        </p:txBody>
      </p:sp>
      <p:sp>
        <p:nvSpPr>
          <p:cNvPr id="89091" name="Rectangle 2">
            <a:extLst>
              <a:ext uri="{FF2B5EF4-FFF2-40B4-BE49-F238E27FC236}">
                <a16:creationId xmlns:a16="http://schemas.microsoft.com/office/drawing/2014/main" id="{DF87BB89-2E5D-4CA1-9955-B6C2269DD218}"/>
              </a:ext>
            </a:extLst>
          </p:cNvPr>
          <p:cNvSpPr>
            <a:spLocks noGrp="1" noRot="1" noChangeAspect="1" noChangeArrowheads="1" noTextEdit="1"/>
          </p:cNvSpPr>
          <p:nvPr>
            <p:ph type="sldImg"/>
          </p:nvPr>
        </p:nvSpPr>
        <p:spPr>
          <a:ln/>
        </p:spPr>
      </p:sp>
      <p:sp>
        <p:nvSpPr>
          <p:cNvPr id="89092" name="Rectangle 3">
            <a:extLst>
              <a:ext uri="{FF2B5EF4-FFF2-40B4-BE49-F238E27FC236}">
                <a16:creationId xmlns:a16="http://schemas.microsoft.com/office/drawing/2014/main" id="{93697ABE-67E6-4445-9D45-8604B0DF167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extLst>
      <p:ext uri="{BB962C8B-B14F-4D97-AF65-F5344CB8AC3E}">
        <p14:creationId xmlns:p14="http://schemas.microsoft.com/office/powerpoint/2010/main" val="10593247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Free</a:t>
            </a:r>
            <a:r>
              <a:rPr lang="en-US" dirty="0"/>
              <a:t> and </a:t>
            </a:r>
            <a:r>
              <a:rPr lang="en-US" b="1" dirty="0"/>
              <a:t>completely voluntary</a:t>
            </a:r>
            <a:r>
              <a:rPr lang="en-US" dirty="0"/>
              <a:t>.</a:t>
            </a:r>
          </a:p>
          <a:p>
            <a:r>
              <a:rPr lang="en-US" b="1" dirty="0"/>
              <a:t>Informal</a:t>
            </a:r>
            <a:r>
              <a:rPr lang="en-US" dirty="0"/>
              <a:t>. The goal is not fact finding, but to discuss the charge and reach an agreement that is satisfactory to all parties.</a:t>
            </a:r>
          </a:p>
          <a:p>
            <a:r>
              <a:rPr lang="en-US" dirty="0"/>
              <a:t>Mediators are </a:t>
            </a:r>
            <a:r>
              <a:rPr lang="en-US" b="1" dirty="0"/>
              <a:t>neutral</a:t>
            </a:r>
            <a:r>
              <a:rPr lang="en-US" dirty="0"/>
              <a:t> and have no interest in the outcome.  Mediation is </a:t>
            </a:r>
            <a:r>
              <a:rPr lang="en-US" b="1" dirty="0"/>
              <a:t>confidential, s</a:t>
            </a:r>
            <a:r>
              <a:rPr lang="en-US" dirty="0"/>
              <a:t>essions are not recorded or transcribed.  Information learned during the mediation can not be used during an EEOC investigation if the mediation is unsuccessful.</a:t>
            </a:r>
          </a:p>
          <a:p>
            <a:r>
              <a:rPr lang="en-US" b="1" dirty="0"/>
              <a:t>Efficient.</a:t>
            </a:r>
            <a:r>
              <a:rPr lang="en-US" dirty="0"/>
              <a:t> Avoids lengthy and unnecessary litigation. The process is initiated before an investigation begins and most mediations are completed in one session, which usually lasts for one to five hours</a:t>
            </a:r>
            <a:r>
              <a:rPr lang="en-US" b="1" dirty="0"/>
              <a:t>. The average processing time for mediation is 84 days.</a:t>
            </a:r>
          </a:p>
          <a:p>
            <a:r>
              <a:rPr lang="en-US" b="1" dirty="0"/>
              <a:t>Successful</a:t>
            </a:r>
            <a:r>
              <a:rPr lang="en-US" dirty="0"/>
              <a:t>. The overwhelming majority of employers and charging parties participating are satisfied with the process and would use it again. Mediation can help the parties understand why the employment relationship broke down and identify ways to repair an ongoing relationship.</a:t>
            </a:r>
          </a:p>
          <a:p>
            <a:endParaRPr lang="en-US" dirty="0"/>
          </a:p>
        </p:txBody>
      </p:sp>
      <p:sp>
        <p:nvSpPr>
          <p:cNvPr id="4" name="Slide Number Placeholder 3"/>
          <p:cNvSpPr>
            <a:spLocks noGrp="1"/>
          </p:cNvSpPr>
          <p:nvPr>
            <p:ph type="sldNum" sz="quarter" idx="5"/>
          </p:nvPr>
        </p:nvSpPr>
        <p:spPr/>
        <p:txBody>
          <a:bodyPr/>
          <a:lstStyle/>
          <a:p>
            <a:fld id="{D091FFAA-6A30-4F1C-8D24-996B532080EF}" type="slidenum">
              <a:rPr lang="en-US" smtClean="0"/>
              <a:t>45</a:t>
            </a:fld>
            <a:endParaRPr lang="en-US"/>
          </a:p>
        </p:txBody>
      </p:sp>
    </p:spTree>
    <p:extLst>
      <p:ext uri="{BB962C8B-B14F-4D97-AF65-F5344CB8AC3E}">
        <p14:creationId xmlns:p14="http://schemas.microsoft.com/office/powerpoint/2010/main" val="27106988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91FFAA-6A30-4F1C-8D24-996B532080EF}" type="slidenum">
              <a:rPr lang="en-US" smtClean="0"/>
              <a:t>46</a:t>
            </a:fld>
            <a:endParaRPr lang="en-US"/>
          </a:p>
        </p:txBody>
      </p:sp>
    </p:spTree>
    <p:extLst>
      <p:ext uri="{BB962C8B-B14F-4D97-AF65-F5344CB8AC3E}">
        <p14:creationId xmlns:p14="http://schemas.microsoft.com/office/powerpoint/2010/main" val="3144469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41E09E-907B-4500-BBD4-03D84BFC623D}" type="slidenum">
              <a:rPr lang="en-US" smtClean="0"/>
              <a:t>47</a:t>
            </a:fld>
            <a:endParaRPr lang="en-US"/>
          </a:p>
        </p:txBody>
      </p:sp>
    </p:spTree>
    <p:extLst>
      <p:ext uri="{BB962C8B-B14F-4D97-AF65-F5344CB8AC3E}">
        <p14:creationId xmlns:p14="http://schemas.microsoft.com/office/powerpoint/2010/main" val="32235939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a:t>Applicant, current, or past employee</a:t>
            </a:r>
          </a:p>
          <a:p>
            <a:endParaRPr lang="en-US"/>
          </a:p>
          <a:p>
            <a:endParaRPr lang="en-US"/>
          </a:p>
          <a:p>
            <a:r>
              <a:rPr lang="en-US" b="0" i="0">
                <a:solidFill>
                  <a:srgbClr val="1B1B1B"/>
                </a:solidFill>
                <a:effectLst/>
                <a:latin typeface="Source Sans Pro Web"/>
              </a:rPr>
              <a:t>These time limits are: 300 days to file with the Alaska State Commission for Human Rights, 180 days to file with the Anchorage Equal Rights Commission,</a:t>
            </a:r>
            <a:endParaRPr lang="en-US"/>
          </a:p>
        </p:txBody>
      </p:sp>
      <p:sp>
        <p:nvSpPr>
          <p:cNvPr id="4" name="Slide Number Placeholder 3"/>
          <p:cNvSpPr>
            <a:spLocks noGrp="1"/>
          </p:cNvSpPr>
          <p:nvPr>
            <p:ph type="sldNum" sz="quarter" idx="5"/>
          </p:nvPr>
        </p:nvSpPr>
        <p:spPr/>
        <p:txBody>
          <a:bodyPr/>
          <a:lstStyle/>
          <a:p>
            <a:fld id="{D091FFAA-6A30-4F1C-8D24-996B532080EF}" type="slidenum">
              <a:rPr lang="en-US" smtClean="0"/>
              <a:t>5</a:t>
            </a:fld>
            <a:endParaRPr lang="en-US"/>
          </a:p>
        </p:txBody>
      </p:sp>
    </p:spTree>
    <p:extLst>
      <p:ext uri="{BB962C8B-B14F-4D97-AF65-F5344CB8AC3E}">
        <p14:creationId xmlns:p14="http://schemas.microsoft.com/office/powerpoint/2010/main" val="12195056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**Elected Officials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rgbClr val="26598C"/>
                </a:solidFill>
                <a:effectLst/>
                <a:latin typeface="Helvetica" panose="020B0604020202020204" pitchFamily="34" charset="0"/>
                <a:cs typeface="Helvetica" panose="020B0604020202020204" pitchFamily="34" charset="0"/>
              </a:rPr>
              <a:t>**Note: Elected officials are specifically excluded from coverage under Title VII, the ADEA, and the EPA. The ADA does not exclude elected officials from coverage. </a:t>
            </a:r>
            <a:r>
              <a:rPr lang="en-US" sz="1200" b="0" i="0" dirty="0">
                <a:solidFill>
                  <a:srgbClr val="26598C"/>
                </a:solidFill>
                <a:effectLst/>
                <a:latin typeface="Helvetica" panose="020B0604020202020204" pitchFamily="34" charset="0"/>
                <a:cs typeface="Helvetica" panose="020B0604020202020204" pitchFamily="34" charset="0"/>
                <a:hlinkClick r:id="rId3"/>
              </a:rPr>
              <a:t>Click for more info.</a:t>
            </a:r>
            <a:endParaRPr lang="en-US" sz="1200" dirty="0">
              <a:solidFill>
                <a:srgbClr val="26598C"/>
              </a:solidFill>
              <a:latin typeface="Helvetica" panose="020B0604020202020204" pitchFamily="34" charset="0"/>
              <a:cs typeface="Helvetica"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D091FFAA-6A30-4F1C-8D24-996B532080EF}" type="slidenum">
              <a:rPr lang="en-US" smtClean="0"/>
              <a:t>6</a:t>
            </a:fld>
            <a:endParaRPr lang="en-US"/>
          </a:p>
        </p:txBody>
      </p:sp>
    </p:spTree>
    <p:extLst>
      <p:ext uri="{BB962C8B-B14F-4D97-AF65-F5344CB8AC3E}">
        <p14:creationId xmlns:p14="http://schemas.microsoft.com/office/powerpoint/2010/main" val="4905523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EEOC has the authority to investigate charges of discrimination against employers who are covered by the law. </a:t>
            </a:r>
          </a:p>
          <a:p>
            <a:r>
              <a:rPr lang="en-US"/>
              <a:t>Our role in an investigation is to fairly and accurately assess the allegations in the charge and then make a finding. </a:t>
            </a:r>
          </a:p>
          <a:p>
            <a:pPr lvl="1"/>
            <a:r>
              <a:rPr lang="en-US"/>
              <a:t>If we find that discrimination has occurred, we will try to settle the charge. </a:t>
            </a:r>
          </a:p>
          <a:p>
            <a:pPr lvl="1"/>
            <a:r>
              <a:rPr lang="en-US"/>
              <a:t>If we aren't successful, we have the authority to file a lawsuit to protect the rights of individuals and the interests of the public.  We do not, however, file lawsuits in all cases where we find discrimination.</a:t>
            </a:r>
          </a:p>
          <a:p>
            <a:endParaRPr lang="en-US"/>
          </a:p>
          <a:p>
            <a:r>
              <a:rPr lang="en-US"/>
              <a:t>Violations can be costly, from tens of thousands to millions, depending on the size of the employer, the severity of the violation, and the number of individuals harmed.  If we file a lawsuit, there can be reputational damage from any press or media regarding the violation.</a:t>
            </a:r>
          </a:p>
          <a:p>
            <a:endParaRPr lang="en-US"/>
          </a:p>
          <a:p>
            <a:r>
              <a:rPr lang="en-US"/>
              <a:t>There’s also a strong business case for being vigilant and working hard to prevent discrimination and promptly resolve issues when they arise.  Aside from avoiding penalties, workers feel safer and protected, they will work better.  Productivity increases, people work smarter and safer, this has a direct correlation to your bottom line.</a:t>
            </a:r>
          </a:p>
        </p:txBody>
      </p:sp>
      <p:sp>
        <p:nvSpPr>
          <p:cNvPr id="4" name="Slide Number Placeholder 3"/>
          <p:cNvSpPr>
            <a:spLocks noGrp="1"/>
          </p:cNvSpPr>
          <p:nvPr>
            <p:ph type="sldNum" sz="quarter" idx="5"/>
          </p:nvPr>
        </p:nvSpPr>
        <p:spPr/>
        <p:txBody>
          <a:bodyPr/>
          <a:lstStyle/>
          <a:p>
            <a:fld id="{D091FFAA-6A30-4F1C-8D24-996B532080EF}" type="slidenum">
              <a:rPr lang="en-US" smtClean="0"/>
              <a:t>7</a:t>
            </a:fld>
            <a:endParaRPr lang="en-US"/>
          </a:p>
        </p:txBody>
      </p:sp>
    </p:spTree>
    <p:extLst>
      <p:ext uri="{BB962C8B-B14F-4D97-AF65-F5344CB8AC3E}">
        <p14:creationId xmlns:p14="http://schemas.microsoft.com/office/powerpoint/2010/main" val="40619100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033C2A-0497-1155-6E59-29146AECD2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5A96D7-9FB4-ACC6-CC88-6D36EF5D03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7BFA21-39DD-7EEC-F6E8-977305869D8C}"/>
              </a:ext>
            </a:extLst>
          </p:cNvPr>
          <p:cNvSpPr>
            <a:spLocks noGrp="1"/>
          </p:cNvSpPr>
          <p:nvPr>
            <p:ph type="body" idx="1"/>
          </p:nvPr>
        </p:nvSpPr>
        <p:spPr/>
        <p:txBody>
          <a:bodyPr/>
          <a:lstStyle/>
          <a:p>
            <a:endParaRPr lang="en-US" dirty="0">
              <a:cs typeface="Calibri"/>
            </a:endParaRPr>
          </a:p>
          <a:p>
            <a:r>
              <a:rPr lang="en-US" dirty="0"/>
              <a:t>The process begins when a person, or Charging Party, files a Charge of Discrimination with EEOC. After the Charge is filed, a copy of the charge is sent to the employer. Then, EEOC determines if it should be directed to Mediation, Investigation, or be dismissed from further processing, meaning the agency would issue the Charging Party a Notice of Right to Sue, allowing them to file a lawsuit in federal court based on their allegations in their charge. Once a Right to Sue is issued, the EEOC administrative process is concluded. There are strict time limits for filing a lawsuit in federal court after the Charging Party receives the notice of Right to Sue.</a:t>
            </a:r>
          </a:p>
          <a:p>
            <a:endParaRPr lang="en-US" dirty="0"/>
          </a:p>
          <a:p>
            <a:r>
              <a:rPr lang="en-US" dirty="0"/>
              <a:t>If a Charge is directed to Mediation, the parties have an opportunity to resolve their issues utilizing a neutral mediator.  If that process is successful, the Charge is closed by settlement or withdrawal and no further action is taken by the agency.  If that process is unsuccessful, the Charge is directed to Investigation.</a:t>
            </a:r>
          </a:p>
          <a:p>
            <a:r>
              <a:rPr lang="en-US" dirty="0"/>
              <a:t>Sometimes, Charges are sent directly to Investigation.  During this time, EEOC gathers information and evidence to determine whether there is reasonable cause to believe the employer violated the Charging Party’s civil rights. Sometimes, during an investigation, an investigator can facilitate settlement discussions and help the parties resolve the complaint with a formal settlement agreement.  If the investigation does not find sufficient evidence to support a likely violation of the law, the Charge is dismissed from investigation with a No Cause finding and a Notice of Right to Sue is issued to the Charging Party.  At any point during an investigation, a Charging Party can also request that EEOC discontinue its investigation and issue a Right to Sue so they can proceed to federal court on their own.</a:t>
            </a:r>
          </a:p>
          <a:p>
            <a:endParaRPr lang="en-US" dirty="0"/>
          </a:p>
          <a:p>
            <a:r>
              <a:rPr lang="en-US" dirty="0"/>
              <a:t>If the Investigation find sufficient evidence for the agency to show that there is reasonable cause to believe the employer violated the civil rights of the Charging Party, EEOC will issue a Cause Finding and begin Conciliation, an opportunity for the parties to resolve the complaint prior to litigation.  If the parties are able to reach a successful agreement, the matter is considered resolved based on the terms agreed upon by the parties.  If the conciliation negotiations fail, EEOC has the option to sue the employer on behalf of the Charging Party or issue a Right to Sue so the Charging Party can file a lawsuit on their own. </a:t>
            </a:r>
          </a:p>
          <a:p>
            <a:endParaRPr lang="en-US" dirty="0"/>
          </a:p>
          <a:p>
            <a:r>
              <a:rPr lang="en-US" dirty="0"/>
              <a:t>The EEOC process is confidential, including conciliation which may be the last opportunity for a confidential resolution. However, once the courts are involved, confidentiality is no longer afforded. This include subpoena enforcement by the EEOC.</a:t>
            </a:r>
          </a:p>
          <a:p>
            <a:endParaRPr lang="en-US" dirty="0">
              <a:cs typeface="Calibri"/>
            </a:endParaRPr>
          </a:p>
        </p:txBody>
      </p:sp>
      <p:sp>
        <p:nvSpPr>
          <p:cNvPr id="4" name="Slide Number Placeholder 3">
            <a:extLst>
              <a:ext uri="{FF2B5EF4-FFF2-40B4-BE49-F238E27FC236}">
                <a16:creationId xmlns:a16="http://schemas.microsoft.com/office/drawing/2014/main" id="{F42D02E5-3024-871D-9DDF-BDC56C5AE71C}"/>
              </a:ext>
            </a:extLst>
          </p:cNvPr>
          <p:cNvSpPr>
            <a:spLocks noGrp="1"/>
          </p:cNvSpPr>
          <p:nvPr>
            <p:ph type="sldNum" sz="quarter" idx="5"/>
          </p:nvPr>
        </p:nvSpPr>
        <p:spPr/>
        <p:txBody>
          <a:bodyPr/>
          <a:lstStyle/>
          <a:p>
            <a:fld id="{7C41965D-2A13-4CB1-9A84-C3F746735E4D}" type="slidenum">
              <a:rPr lang="en-US" smtClean="0"/>
              <a:t>8</a:t>
            </a:fld>
            <a:endParaRPr lang="en-US"/>
          </a:p>
        </p:txBody>
      </p:sp>
      <p:sp>
        <p:nvSpPr>
          <p:cNvPr id="5" name="Footer Placeholder 4">
            <a:extLst>
              <a:ext uri="{FF2B5EF4-FFF2-40B4-BE49-F238E27FC236}">
                <a16:creationId xmlns:a16="http://schemas.microsoft.com/office/drawing/2014/main" id="{E244EF2C-6817-36AB-A452-739FFDA4370A}"/>
              </a:ext>
            </a:extLst>
          </p:cNvPr>
          <p:cNvSpPr>
            <a:spLocks noGrp="1"/>
          </p:cNvSpPr>
          <p:nvPr>
            <p:ph type="ftr" sz="quarter" idx="4"/>
          </p:nvPr>
        </p:nvSpPr>
        <p:spPr/>
        <p:txBody>
          <a:bodyPr/>
          <a:lstStyle/>
          <a:p>
            <a:r>
              <a:rPr lang="en-US"/>
              <a:t>Choosing Our Roots</a:t>
            </a:r>
          </a:p>
        </p:txBody>
      </p:sp>
      <p:sp>
        <p:nvSpPr>
          <p:cNvPr id="6" name="Date Placeholder 5">
            <a:extLst>
              <a:ext uri="{FF2B5EF4-FFF2-40B4-BE49-F238E27FC236}">
                <a16:creationId xmlns:a16="http://schemas.microsoft.com/office/drawing/2014/main" id="{1230804C-EF9F-CCDC-2943-78EBC41CB6E9}"/>
              </a:ext>
            </a:extLst>
          </p:cNvPr>
          <p:cNvSpPr>
            <a:spLocks noGrp="1"/>
          </p:cNvSpPr>
          <p:nvPr>
            <p:ph type="dt" idx="1"/>
          </p:nvPr>
        </p:nvSpPr>
        <p:spPr/>
        <p:txBody>
          <a:bodyPr/>
          <a:lstStyle/>
          <a:p>
            <a:r>
              <a:rPr lang="en-US"/>
              <a:t>7/27/2024</a:t>
            </a:r>
          </a:p>
        </p:txBody>
      </p:sp>
    </p:spTree>
    <p:extLst>
      <p:ext uri="{BB962C8B-B14F-4D97-AF65-F5344CB8AC3E}">
        <p14:creationId xmlns:p14="http://schemas.microsoft.com/office/powerpoint/2010/main" val="6782305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Use slide for print materials only.</a:t>
            </a:r>
          </a:p>
        </p:txBody>
      </p:sp>
      <p:sp>
        <p:nvSpPr>
          <p:cNvPr id="4" name="Slide Number Placeholder 3"/>
          <p:cNvSpPr>
            <a:spLocks noGrp="1"/>
          </p:cNvSpPr>
          <p:nvPr>
            <p:ph type="sldNum" sz="quarter" idx="5"/>
          </p:nvPr>
        </p:nvSpPr>
        <p:spPr/>
        <p:txBody>
          <a:bodyPr/>
          <a:lstStyle/>
          <a:p>
            <a:fld id="{D091FFAA-6A30-4F1C-8D24-996B532080EF}" type="slidenum">
              <a:rPr lang="en-US" smtClean="0"/>
              <a:t>9</a:t>
            </a:fld>
            <a:endParaRPr lang="en-US"/>
          </a:p>
        </p:txBody>
      </p:sp>
    </p:spTree>
    <p:extLst>
      <p:ext uri="{BB962C8B-B14F-4D97-AF65-F5344CB8AC3E}">
        <p14:creationId xmlns:p14="http://schemas.microsoft.com/office/powerpoint/2010/main" val="1671768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72C159A-5341-4CB0-875A-685373254031}" type="slidenum">
              <a:rPr lang="en-US" smtClean="0"/>
              <a:pPr>
                <a:defRPr/>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2844809-7FA4-AFEA-3757-30A31151337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353EAEA-3C17-7A37-131B-7AB2DCEEDC0E}"/>
              </a:ext>
            </a:extLst>
          </p:cNvPr>
          <p:cNvSpPr>
            <a:spLocks noGrp="1"/>
          </p:cNvSpPr>
          <p:nvPr>
            <p:ph type="ctrTitle"/>
          </p:nvPr>
        </p:nvSpPr>
        <p:spPr>
          <a:xfrm>
            <a:off x="3460830" y="1238491"/>
            <a:ext cx="8252750" cy="256958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3B1C373-96FA-92C7-2950-7612F8B3605C}"/>
              </a:ext>
            </a:extLst>
          </p:cNvPr>
          <p:cNvSpPr>
            <a:spLocks noGrp="1"/>
          </p:cNvSpPr>
          <p:nvPr>
            <p:ph type="subTitle" idx="1"/>
          </p:nvPr>
        </p:nvSpPr>
        <p:spPr>
          <a:xfrm>
            <a:off x="3460830" y="4033777"/>
            <a:ext cx="8252750" cy="158573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4392EBD0-8193-A20C-B781-5B56249F125F}"/>
              </a:ext>
            </a:extLst>
          </p:cNvPr>
          <p:cNvSpPr>
            <a:spLocks noGrp="1"/>
          </p:cNvSpPr>
          <p:nvPr>
            <p:ph type="ftr" sz="quarter" idx="11"/>
          </p:nvPr>
        </p:nvSpPr>
        <p:spPr>
          <a:xfrm>
            <a:off x="5334000" y="6487267"/>
            <a:ext cx="4114800" cy="365125"/>
          </a:xfrm>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DD50E61D-08F4-F2B9-3588-2E74EF598E91}"/>
              </a:ext>
            </a:extLst>
          </p:cNvPr>
          <p:cNvSpPr>
            <a:spLocks noGrp="1"/>
          </p:cNvSpPr>
          <p:nvPr>
            <p:ph type="sldNum" sz="quarter" idx="12"/>
          </p:nvPr>
        </p:nvSpPr>
        <p:spPr/>
        <p:txBody>
          <a:bodyPr/>
          <a:lstStyle/>
          <a:p>
            <a:fld id="{D60FD9D2-5D8D-4986-8F90-E68388A9FDD0}" type="slidenum">
              <a:rPr lang="en-US" smtClean="0"/>
              <a:t>‹#›</a:t>
            </a:fld>
            <a:endParaRPr lang="en-US"/>
          </a:p>
        </p:txBody>
      </p:sp>
    </p:spTree>
    <p:extLst>
      <p:ext uri="{BB962C8B-B14F-4D97-AF65-F5344CB8AC3E}">
        <p14:creationId xmlns:p14="http://schemas.microsoft.com/office/powerpoint/2010/main" val="26530633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pic>
        <p:nvPicPr>
          <p:cNvPr id="21" name="Picture 20" descr="Shape&#10;&#10;AI-generated content may be incorrect.">
            <a:extLst>
              <a:ext uri="{FF2B5EF4-FFF2-40B4-BE49-F238E27FC236}">
                <a16:creationId xmlns:a16="http://schemas.microsoft.com/office/drawing/2014/main" id="{250454D5-24A6-EB3B-AC6B-CB6C242D03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19B5B7D-FAE1-153C-1D51-E295C174ACB5}"/>
              </a:ext>
            </a:extLst>
          </p:cNvPr>
          <p:cNvSpPr>
            <a:spLocks noGrp="1"/>
          </p:cNvSpPr>
          <p:nvPr>
            <p:ph type="title"/>
          </p:nvPr>
        </p:nvSpPr>
        <p:spPr>
          <a:xfrm>
            <a:off x="537029" y="457200"/>
            <a:ext cx="6183085" cy="560127"/>
          </a:xfrm>
        </p:spPr>
        <p:txBody>
          <a:bodyPr anchor="b"/>
          <a:lstStyle>
            <a:lvl1pPr algn="ct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D9F7DD-6144-015B-42B7-C6A8DEE135F3}"/>
              </a:ext>
            </a:extLst>
          </p:cNvPr>
          <p:cNvSpPr>
            <a:spLocks noGrp="1"/>
          </p:cNvSpPr>
          <p:nvPr>
            <p:ph type="pic" idx="1"/>
          </p:nvPr>
        </p:nvSpPr>
        <p:spPr>
          <a:xfrm>
            <a:off x="6961208" y="774834"/>
            <a:ext cx="4809878" cy="289705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DFB3458C-09FD-D0B4-199C-E4C0627D3E6A}"/>
              </a:ext>
            </a:extLst>
          </p:cNvPr>
          <p:cNvSpPr>
            <a:spLocks noGrp="1"/>
          </p:cNvSpPr>
          <p:nvPr>
            <p:ph type="body" sz="half" idx="2"/>
          </p:nvPr>
        </p:nvSpPr>
        <p:spPr>
          <a:xfrm>
            <a:off x="537029" y="1232034"/>
            <a:ext cx="6424179" cy="5168766"/>
          </a:xfrm>
        </p:spPr>
        <p:txBody>
          <a:bodyPr>
            <a:normAutofit/>
          </a:bodyPr>
          <a:lstStyle>
            <a:lvl1pPr marL="285750" indent="-285750">
              <a:buFont typeface="Arial" panose="020B0604020202020204" pitchFamily="34" charset="0"/>
              <a:buChar char="•"/>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A2DD97D9-694E-73A6-2793-9F1477BCB6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330EBD-FDA3-B84B-4EB4-C1151600E5C8}"/>
              </a:ext>
            </a:extLst>
          </p:cNvPr>
          <p:cNvSpPr>
            <a:spLocks noGrp="1"/>
          </p:cNvSpPr>
          <p:nvPr>
            <p:ph type="sldNum" sz="quarter" idx="12"/>
          </p:nvPr>
        </p:nvSpPr>
        <p:spPr/>
        <p:txBody>
          <a:bodyPr/>
          <a:lstStyle/>
          <a:p>
            <a:fld id="{D60FD9D2-5D8D-4986-8F90-E68388A9FDD0}" type="slidenum">
              <a:rPr lang="en-US" smtClean="0"/>
              <a:t>‹#›</a:t>
            </a:fld>
            <a:endParaRPr lang="en-US"/>
          </a:p>
        </p:txBody>
      </p:sp>
      <p:sp>
        <p:nvSpPr>
          <p:cNvPr id="9" name="Picture Placeholder 8">
            <a:extLst>
              <a:ext uri="{FF2B5EF4-FFF2-40B4-BE49-F238E27FC236}">
                <a16:creationId xmlns:a16="http://schemas.microsoft.com/office/drawing/2014/main" id="{71F1D726-FA26-377F-A548-ABE30FFEC9CB}"/>
              </a:ext>
            </a:extLst>
          </p:cNvPr>
          <p:cNvSpPr>
            <a:spLocks noGrp="1"/>
          </p:cNvSpPr>
          <p:nvPr>
            <p:ph type="pic" sz="quarter" idx="13"/>
          </p:nvPr>
        </p:nvSpPr>
        <p:spPr>
          <a:xfrm>
            <a:off x="7966301" y="4254501"/>
            <a:ext cx="1975984" cy="1975984"/>
          </a:xfrm>
          <a:ln w="38100">
            <a:noFill/>
          </a:ln>
        </p:spPr>
        <p:txBody>
          <a:bodyPr/>
          <a:lstStyle/>
          <a:p>
            <a:r>
              <a:rPr lang="en-US"/>
              <a:t>Click icon to add picture</a:t>
            </a:r>
          </a:p>
        </p:txBody>
      </p:sp>
    </p:spTree>
    <p:extLst>
      <p:ext uri="{BB962C8B-B14F-4D97-AF65-F5344CB8AC3E}">
        <p14:creationId xmlns:p14="http://schemas.microsoft.com/office/powerpoint/2010/main" val="4004533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2D52B7F-B779-46E6-9DEC-0701B38C8B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 y="0"/>
            <a:ext cx="12190095" cy="6858000"/>
          </a:xfrm>
          <a:prstGeom prst="rect">
            <a:avLst/>
          </a:prstGeom>
        </p:spPr>
      </p:pic>
      <p:sp>
        <p:nvSpPr>
          <p:cNvPr id="2" name="Title 1">
            <a:extLst>
              <a:ext uri="{FF2B5EF4-FFF2-40B4-BE49-F238E27FC236}">
                <a16:creationId xmlns:a16="http://schemas.microsoft.com/office/drawing/2014/main" id="{85650C53-B3DA-4682-AC73-25285B086F4E}"/>
              </a:ext>
            </a:extLst>
          </p:cNvPr>
          <p:cNvSpPr>
            <a:spLocks noGrp="1"/>
          </p:cNvSpPr>
          <p:nvPr>
            <p:ph type="ctrTitle"/>
          </p:nvPr>
        </p:nvSpPr>
        <p:spPr>
          <a:xfrm>
            <a:off x="2552700" y="1122363"/>
            <a:ext cx="7810500" cy="2387600"/>
          </a:xfrm>
        </p:spPr>
        <p:txBody>
          <a:bodyPr anchor="b"/>
          <a:lstStyle>
            <a:lvl1pPr algn="ctr">
              <a:defRPr sz="6000" b="1"/>
            </a:lvl1pPr>
          </a:lstStyle>
          <a:p>
            <a:r>
              <a:rPr lang="en-US"/>
              <a:t>Click to edit Master title style</a:t>
            </a:r>
          </a:p>
        </p:txBody>
      </p:sp>
      <p:sp>
        <p:nvSpPr>
          <p:cNvPr id="3" name="Subtitle 2">
            <a:extLst>
              <a:ext uri="{FF2B5EF4-FFF2-40B4-BE49-F238E27FC236}">
                <a16:creationId xmlns:a16="http://schemas.microsoft.com/office/drawing/2014/main" id="{B0D31786-31CE-4A1E-88C9-C994D9A24BF8}"/>
              </a:ext>
            </a:extLst>
          </p:cNvPr>
          <p:cNvSpPr>
            <a:spLocks noGrp="1"/>
          </p:cNvSpPr>
          <p:nvPr>
            <p:ph type="subTitle" idx="1"/>
          </p:nvPr>
        </p:nvSpPr>
        <p:spPr>
          <a:xfrm>
            <a:off x="2552700" y="3602038"/>
            <a:ext cx="7810500" cy="881062"/>
          </a:xfrm>
        </p:spPr>
        <p:txBody>
          <a:bodyPr>
            <a:normAutofit/>
          </a:bodyPr>
          <a:lstStyle>
            <a:lvl1pPr marL="0" indent="0" algn="ctr">
              <a:buNone/>
              <a:defRPr sz="32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90788AC-E847-4DFD-863F-D52A8D27C4FB}"/>
              </a:ext>
            </a:extLst>
          </p:cNvPr>
          <p:cNvSpPr>
            <a:spLocks noGrp="1"/>
          </p:cNvSpPr>
          <p:nvPr>
            <p:ph type="dt" sz="half" idx="10"/>
          </p:nvPr>
        </p:nvSpPr>
        <p:spPr>
          <a:xfrm>
            <a:off x="0" y="6574055"/>
            <a:ext cx="2743200" cy="263264"/>
          </a:xfrm>
          <a:prstGeom prst="rect">
            <a:avLst/>
          </a:prstGeom>
        </p:spPr>
        <p:txBody>
          <a:bodyPr/>
          <a:lstStyle/>
          <a:p>
            <a:fld id="{50AB41FF-690C-486D-825C-458C9C42F874}" type="datetimeFigureOut">
              <a:rPr lang="en-US" smtClean="0"/>
              <a:t>8/10/2026</a:t>
            </a:fld>
            <a:endParaRPr lang="en-US"/>
          </a:p>
        </p:txBody>
      </p:sp>
      <p:sp>
        <p:nvSpPr>
          <p:cNvPr id="5" name="Footer Placeholder 4">
            <a:extLst>
              <a:ext uri="{FF2B5EF4-FFF2-40B4-BE49-F238E27FC236}">
                <a16:creationId xmlns:a16="http://schemas.microsoft.com/office/drawing/2014/main" id="{F425B9AF-C386-4727-9B2F-45A79A7D50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C1F370-9D3C-46E5-A851-C45C61538768}"/>
              </a:ext>
            </a:extLst>
          </p:cNvPr>
          <p:cNvSpPr>
            <a:spLocks noGrp="1"/>
          </p:cNvSpPr>
          <p:nvPr>
            <p:ph type="sldNum" sz="quarter" idx="12"/>
          </p:nvPr>
        </p:nvSpPr>
        <p:spPr/>
        <p:txBody>
          <a:bodyPr/>
          <a:lstStyle/>
          <a:p>
            <a:fld id="{D60FD9D2-5D8D-4986-8F90-E68388A9FDD0}" type="slidenum">
              <a:rPr lang="en-US" smtClean="0"/>
              <a:t>‹#›</a:t>
            </a:fld>
            <a:endParaRPr lang="en-US"/>
          </a:p>
        </p:txBody>
      </p:sp>
      <p:sp>
        <p:nvSpPr>
          <p:cNvPr id="10" name="Text Placeholder 9">
            <a:extLst>
              <a:ext uri="{FF2B5EF4-FFF2-40B4-BE49-F238E27FC236}">
                <a16:creationId xmlns:a16="http://schemas.microsoft.com/office/drawing/2014/main" id="{60BEFFF1-D290-4BBC-BAA7-CC826F20CABB}"/>
              </a:ext>
            </a:extLst>
          </p:cNvPr>
          <p:cNvSpPr>
            <a:spLocks noGrp="1"/>
          </p:cNvSpPr>
          <p:nvPr>
            <p:ph type="body" sz="quarter" idx="13" hasCustomPrompt="1"/>
          </p:nvPr>
        </p:nvSpPr>
        <p:spPr>
          <a:xfrm>
            <a:off x="2552700" y="4597400"/>
            <a:ext cx="7810500" cy="1041400"/>
          </a:xfrm>
        </p:spPr>
        <p:txBody>
          <a:bodyPr>
            <a:normAutofit/>
          </a:bodyPr>
          <a:lstStyle>
            <a:lvl1pPr marL="0" indent="0" algn="ctr">
              <a:buNone/>
              <a:defRPr sz="2400"/>
            </a:lvl1pPr>
          </a:lstStyle>
          <a:p>
            <a:pPr lvl="0"/>
            <a:r>
              <a:rPr lang="en-US"/>
              <a:t>Add Presenter Name and Title</a:t>
            </a:r>
          </a:p>
        </p:txBody>
      </p:sp>
    </p:spTree>
    <p:extLst>
      <p:ext uri="{BB962C8B-B14F-4D97-AF65-F5344CB8AC3E}">
        <p14:creationId xmlns:p14="http://schemas.microsoft.com/office/powerpoint/2010/main" val="28456107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F0EBD-94D7-48EF-9BA8-0AB07126DB4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B0CF992-4F36-4E75-88DB-3A007F8C3AC6}"/>
              </a:ext>
            </a:extLst>
          </p:cNvPr>
          <p:cNvSpPr>
            <a:spLocks noGrp="1"/>
          </p:cNvSpPr>
          <p:nvPr>
            <p:ph type="dt" sz="half" idx="10"/>
          </p:nvPr>
        </p:nvSpPr>
        <p:spPr>
          <a:xfrm>
            <a:off x="0" y="6574055"/>
            <a:ext cx="2743200" cy="263264"/>
          </a:xfrm>
          <a:prstGeom prst="rect">
            <a:avLst/>
          </a:prstGeom>
        </p:spPr>
        <p:txBody>
          <a:bodyPr/>
          <a:lstStyle/>
          <a:p>
            <a:fld id="{50AB41FF-690C-486D-825C-458C9C42F874}" type="datetimeFigureOut">
              <a:rPr lang="en-US" smtClean="0"/>
              <a:t>8/10/2026</a:t>
            </a:fld>
            <a:endParaRPr lang="en-US"/>
          </a:p>
        </p:txBody>
      </p:sp>
      <p:sp>
        <p:nvSpPr>
          <p:cNvPr id="4" name="Footer Placeholder 3">
            <a:extLst>
              <a:ext uri="{FF2B5EF4-FFF2-40B4-BE49-F238E27FC236}">
                <a16:creationId xmlns:a16="http://schemas.microsoft.com/office/drawing/2014/main" id="{FC283C25-B0D2-46B5-8811-F3BBDBBF7BF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B0CA88C-EC67-4ED5-90B1-4DC94CFA9B0C}"/>
              </a:ext>
            </a:extLst>
          </p:cNvPr>
          <p:cNvSpPr>
            <a:spLocks noGrp="1"/>
          </p:cNvSpPr>
          <p:nvPr>
            <p:ph type="sldNum" sz="quarter" idx="12"/>
          </p:nvPr>
        </p:nvSpPr>
        <p:spPr/>
        <p:txBody>
          <a:bodyPr/>
          <a:lstStyle/>
          <a:p>
            <a:fld id="{D60FD9D2-5D8D-4986-8F90-E68388A9FDD0}" type="slidenum">
              <a:rPr lang="en-US" smtClean="0"/>
              <a:t>‹#›</a:t>
            </a:fld>
            <a:endParaRPr lang="en-US"/>
          </a:p>
        </p:txBody>
      </p:sp>
    </p:spTree>
    <p:extLst>
      <p:ext uri="{BB962C8B-B14F-4D97-AF65-F5344CB8AC3E}">
        <p14:creationId xmlns:p14="http://schemas.microsoft.com/office/powerpoint/2010/main" val="36386112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E35F45E-1AD1-4EE9-B682-CBDEAF4EC18A}"/>
              </a:ext>
            </a:extLst>
          </p:cNvPr>
          <p:cNvPicPr>
            <a:picLocks noChangeAspect="1"/>
          </p:cNvPicPr>
          <p:nvPr/>
        </p:nvPicPr>
        <p:blipFill>
          <a:blip r:embed="rId2">
            <a:extLst>
              <a:ext uri="{28A0092B-C50C-407E-A947-70E740481C1C}">
                <a14:useLocalDpi xmlns:a14="http://schemas.microsoft.com/office/drawing/2010/main" val="0"/>
              </a:ext>
            </a:extLst>
          </a:blip>
          <a:srcRect t="4190" b="4190"/>
          <a:stretch/>
        </p:blipFill>
        <p:spPr>
          <a:xfrm>
            <a:off x="0" y="-6724"/>
            <a:ext cx="12198726" cy="6306671"/>
          </a:xfrm>
          <a:prstGeom prst="rect">
            <a:avLst/>
          </a:prstGeom>
        </p:spPr>
      </p:pic>
      <p:sp>
        <p:nvSpPr>
          <p:cNvPr id="4" name="Rectangle: Rounded Corners 3">
            <a:extLst>
              <a:ext uri="{FF2B5EF4-FFF2-40B4-BE49-F238E27FC236}">
                <a16:creationId xmlns:a16="http://schemas.microsoft.com/office/drawing/2014/main" id="{3C9E6816-6119-6536-F788-B1DAAF001384}"/>
              </a:ext>
            </a:extLst>
          </p:cNvPr>
          <p:cNvSpPr/>
          <p:nvPr userDrawn="1"/>
        </p:nvSpPr>
        <p:spPr>
          <a:xfrm>
            <a:off x="333375" y="317686"/>
            <a:ext cx="11525250" cy="5657850"/>
          </a:xfrm>
          <a:prstGeom prst="roundRect">
            <a:avLst/>
          </a:prstGeom>
          <a:solidFill>
            <a:srgbClr val="000000">
              <a:alpha val="10196"/>
            </a:srgbClr>
          </a:solidFill>
          <a:ln w="762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734575-38A6-4616-866F-ACC82A8C5B98}"/>
              </a:ext>
            </a:extLst>
          </p:cNvPr>
          <p:cNvSpPr>
            <a:spLocks noGrp="1"/>
          </p:cNvSpPr>
          <p:nvPr>
            <p:ph type="title"/>
          </p:nvPr>
        </p:nvSpPr>
        <p:spPr/>
        <p:txBody>
          <a:bodyPr/>
          <a:lstStyle>
            <a:lvl1pPr>
              <a:defRPr>
                <a:solidFill>
                  <a:schemeClr val="bg1"/>
                </a:solidFill>
                <a:effectLst>
                  <a:outerShdw blurRad="38100" dist="38100" dir="2700000" algn="tl">
                    <a:srgbClr val="000000">
                      <a:alpha val="43137"/>
                    </a:srgbClr>
                  </a:outerShdw>
                </a:effectLst>
              </a:defRPr>
            </a:lvl1pPr>
          </a:lstStyle>
          <a:p>
            <a:r>
              <a:rPr lang="en-US"/>
              <a:t>Click to edit Master title style</a:t>
            </a:r>
          </a:p>
        </p:txBody>
      </p:sp>
      <p:sp>
        <p:nvSpPr>
          <p:cNvPr id="3" name="Content Placeholder 2">
            <a:extLst>
              <a:ext uri="{FF2B5EF4-FFF2-40B4-BE49-F238E27FC236}">
                <a16:creationId xmlns:a16="http://schemas.microsoft.com/office/drawing/2014/main" id="{6D052C62-3230-4AFB-BAFD-EFFCA8504DB3}"/>
              </a:ext>
            </a:extLst>
          </p:cNvPr>
          <p:cNvSpPr>
            <a:spLocks noGrp="1"/>
          </p:cNvSpPr>
          <p:nvPr>
            <p:ph idx="1" hasCustomPrompt="1"/>
          </p:nvPr>
        </p:nvSpPr>
        <p:spPr>
          <a:xfrm>
            <a:off x="838200" y="1825626"/>
            <a:ext cx="10515600" cy="2239776"/>
          </a:xfrm>
        </p:spPr>
        <p:txBody>
          <a:bodyPr/>
          <a:lstStyle>
            <a:lvl1pPr>
              <a:defRPr b="1">
                <a:solidFill>
                  <a:schemeClr val="bg1"/>
                </a:solidFill>
                <a:effectLst>
                  <a:outerShdw blurRad="38100" dist="38100" dir="2700000" algn="tl">
                    <a:srgbClr val="000000">
                      <a:alpha val="43137"/>
                    </a:srgbClr>
                  </a:outerShdw>
                </a:effectLst>
              </a:defRPr>
            </a:lvl1pPr>
            <a:lvl2pPr>
              <a:defRPr b="1">
                <a:solidFill>
                  <a:schemeClr val="bg1"/>
                </a:solidFill>
                <a:effectLst>
                  <a:outerShdw blurRad="38100" dist="38100" dir="2700000" algn="tl">
                    <a:srgbClr val="000000">
                      <a:alpha val="43137"/>
                    </a:srgbClr>
                  </a:outerShdw>
                </a:effectLst>
              </a:defRPr>
            </a:lvl2pPr>
          </a:lstStyle>
          <a:p>
            <a:pPr lvl="0"/>
            <a:r>
              <a:rPr lang="en-US"/>
              <a:t>Edit Master text styles</a:t>
            </a:r>
          </a:p>
          <a:p>
            <a:pPr lvl="1"/>
            <a:r>
              <a:rPr lang="en-US"/>
              <a:t>Second level</a:t>
            </a:r>
          </a:p>
        </p:txBody>
      </p:sp>
    </p:spTree>
    <p:extLst>
      <p:ext uri="{BB962C8B-B14F-4D97-AF65-F5344CB8AC3E}">
        <p14:creationId xmlns:p14="http://schemas.microsoft.com/office/powerpoint/2010/main" val="641981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CA81A-CAC7-DCC2-9D69-3731BE5964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EB7852-0F65-D8F0-DB2D-EB44F2CE544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0F36CE4D-B04D-AB3D-4F39-ED7438856F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29A8C4-37AD-62BF-C855-BC75440A85B4}"/>
              </a:ext>
            </a:extLst>
          </p:cNvPr>
          <p:cNvSpPr>
            <a:spLocks noGrp="1"/>
          </p:cNvSpPr>
          <p:nvPr>
            <p:ph type="sldNum" sz="quarter" idx="12"/>
          </p:nvPr>
        </p:nvSpPr>
        <p:spPr/>
        <p:txBody>
          <a:bodyPr/>
          <a:lstStyle/>
          <a:p>
            <a:fld id="{D60FD9D2-5D8D-4986-8F90-E68388A9FDD0}" type="slidenum">
              <a:rPr lang="en-US" smtClean="0"/>
              <a:t>‹#›</a:t>
            </a:fld>
            <a:endParaRPr lang="en-US"/>
          </a:p>
        </p:txBody>
      </p:sp>
    </p:spTree>
    <p:extLst>
      <p:ext uri="{BB962C8B-B14F-4D97-AF65-F5344CB8AC3E}">
        <p14:creationId xmlns:p14="http://schemas.microsoft.com/office/powerpoint/2010/main" val="4056397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807F7CE-C98A-FE17-EAF5-FD6C55022B5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4EC17C1-C458-D123-D9A6-24C91367BAFB}"/>
              </a:ext>
            </a:extLst>
          </p:cNvPr>
          <p:cNvSpPr>
            <a:spLocks noGrp="1"/>
          </p:cNvSpPr>
          <p:nvPr>
            <p:ph type="title"/>
          </p:nvPr>
        </p:nvSpPr>
        <p:spPr>
          <a:xfrm>
            <a:off x="1782500" y="1709738"/>
            <a:ext cx="10069976" cy="209833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E304AA5-EFD9-25B9-C7C0-EE56D93AC0EF}"/>
              </a:ext>
            </a:extLst>
          </p:cNvPr>
          <p:cNvSpPr>
            <a:spLocks noGrp="1"/>
          </p:cNvSpPr>
          <p:nvPr>
            <p:ph type="body" idx="1"/>
          </p:nvPr>
        </p:nvSpPr>
        <p:spPr>
          <a:xfrm>
            <a:off x="1782500" y="3927107"/>
            <a:ext cx="10069976" cy="1221155"/>
          </a:xfrm>
        </p:spPr>
        <p:txBody>
          <a:bodyPr/>
          <a:lstStyle>
            <a:lvl1pPr marL="0" indent="0">
              <a:buNone/>
              <a:defRPr sz="2400">
                <a:solidFill>
                  <a:srgbClr val="1A4470"/>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390AC9C6-7892-BC08-5D38-052D34A9AB0F}"/>
              </a:ext>
            </a:extLst>
          </p:cNvPr>
          <p:cNvSpPr>
            <a:spLocks noGrp="1"/>
          </p:cNvSpPr>
          <p:nvPr>
            <p:ph type="ftr" sz="quarter" idx="11"/>
          </p:nvPr>
        </p:nvSpPr>
        <p:spPr>
          <a:xfrm>
            <a:off x="3425142" y="6523124"/>
            <a:ext cx="4114800" cy="365125"/>
          </a:xfrm>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EDE073AC-5B87-4E45-6D5E-0DB308FD567B}"/>
              </a:ext>
            </a:extLst>
          </p:cNvPr>
          <p:cNvSpPr>
            <a:spLocks noGrp="1"/>
          </p:cNvSpPr>
          <p:nvPr>
            <p:ph type="sldNum" sz="quarter" idx="12"/>
          </p:nvPr>
        </p:nvSpPr>
        <p:spPr/>
        <p:txBody>
          <a:bodyPr/>
          <a:lstStyle/>
          <a:p>
            <a:fld id="{D60FD9D2-5D8D-4986-8F90-E68388A9FDD0}" type="slidenum">
              <a:rPr lang="en-US" smtClean="0"/>
              <a:t>‹#›</a:t>
            </a:fld>
            <a:endParaRPr lang="en-US"/>
          </a:p>
        </p:txBody>
      </p:sp>
    </p:spTree>
    <p:extLst>
      <p:ext uri="{BB962C8B-B14F-4D97-AF65-F5344CB8AC3E}">
        <p14:creationId xmlns:p14="http://schemas.microsoft.com/office/powerpoint/2010/main" val="1124759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807F7CE-C98A-FE17-EAF5-FD6C55022B5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7999"/>
          </a:xfrm>
          <a:prstGeom prst="rect">
            <a:avLst/>
          </a:prstGeom>
        </p:spPr>
      </p:pic>
      <p:sp>
        <p:nvSpPr>
          <p:cNvPr id="2" name="Title 1">
            <a:extLst>
              <a:ext uri="{FF2B5EF4-FFF2-40B4-BE49-F238E27FC236}">
                <a16:creationId xmlns:a16="http://schemas.microsoft.com/office/drawing/2014/main" id="{44EC17C1-C458-D123-D9A6-24C91367BAFB}"/>
              </a:ext>
            </a:extLst>
          </p:cNvPr>
          <p:cNvSpPr>
            <a:spLocks noGrp="1"/>
          </p:cNvSpPr>
          <p:nvPr>
            <p:ph type="title"/>
          </p:nvPr>
        </p:nvSpPr>
        <p:spPr>
          <a:xfrm>
            <a:off x="946759" y="832560"/>
            <a:ext cx="5149241" cy="3739440"/>
          </a:xfrm>
        </p:spPr>
        <p:txBody>
          <a:bodyPr anchor="b"/>
          <a:lstStyle>
            <a:lvl1pPr>
              <a:defRPr sz="60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CE304AA5-EFD9-25B9-C7C0-EE56D93AC0EF}"/>
              </a:ext>
            </a:extLst>
          </p:cNvPr>
          <p:cNvSpPr>
            <a:spLocks noGrp="1"/>
          </p:cNvSpPr>
          <p:nvPr>
            <p:ph type="body" idx="1"/>
          </p:nvPr>
        </p:nvSpPr>
        <p:spPr>
          <a:xfrm>
            <a:off x="946759" y="4756604"/>
            <a:ext cx="5149241" cy="1221155"/>
          </a:xfrm>
        </p:spPr>
        <p:txBody>
          <a:bodyPr/>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390AC9C6-7892-BC08-5D38-052D34A9AB0F}"/>
              </a:ext>
            </a:extLst>
          </p:cNvPr>
          <p:cNvSpPr>
            <a:spLocks noGrp="1"/>
          </p:cNvSpPr>
          <p:nvPr>
            <p:ph type="ftr" sz="quarter" idx="11"/>
          </p:nvPr>
        </p:nvSpPr>
        <p:spPr>
          <a:xfrm>
            <a:off x="3425142" y="6523124"/>
            <a:ext cx="4114800" cy="365125"/>
          </a:xfrm>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EDE073AC-5B87-4E45-6D5E-0DB308FD567B}"/>
              </a:ext>
            </a:extLst>
          </p:cNvPr>
          <p:cNvSpPr>
            <a:spLocks noGrp="1"/>
          </p:cNvSpPr>
          <p:nvPr>
            <p:ph type="sldNum" sz="quarter" idx="12"/>
          </p:nvPr>
        </p:nvSpPr>
        <p:spPr/>
        <p:txBody>
          <a:bodyPr/>
          <a:lstStyle/>
          <a:p>
            <a:fld id="{D60FD9D2-5D8D-4986-8F90-E68388A9FDD0}" type="slidenum">
              <a:rPr lang="en-US" smtClean="0"/>
              <a:t>‹#›</a:t>
            </a:fld>
            <a:endParaRPr lang="en-US"/>
          </a:p>
        </p:txBody>
      </p:sp>
    </p:spTree>
    <p:extLst>
      <p:ext uri="{BB962C8B-B14F-4D97-AF65-F5344CB8AC3E}">
        <p14:creationId xmlns:p14="http://schemas.microsoft.com/office/powerpoint/2010/main" val="1068112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982C7-8DD2-510A-8592-E8E4324A4F9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B5FA02-9C0B-BD6C-E8A7-D29C4D8AD61F}"/>
              </a:ext>
            </a:extLst>
          </p:cNvPr>
          <p:cNvSpPr>
            <a:spLocks noGrp="1"/>
          </p:cNvSpPr>
          <p:nvPr>
            <p:ph sz="half" idx="1"/>
          </p:nvPr>
        </p:nvSpPr>
        <p:spPr>
          <a:xfrm>
            <a:off x="555585" y="1825625"/>
            <a:ext cx="546421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032B3D1-DD0B-353F-F066-0C80B21C4A3E}"/>
              </a:ext>
            </a:extLst>
          </p:cNvPr>
          <p:cNvSpPr>
            <a:spLocks noGrp="1"/>
          </p:cNvSpPr>
          <p:nvPr>
            <p:ph sz="half" idx="2"/>
          </p:nvPr>
        </p:nvSpPr>
        <p:spPr>
          <a:xfrm>
            <a:off x="6172199" y="1825625"/>
            <a:ext cx="5460357"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9A370DD7-D661-BBFF-316B-CF016C0D4F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105A64-CCF3-76A5-31AD-13A54AE68F1B}"/>
              </a:ext>
            </a:extLst>
          </p:cNvPr>
          <p:cNvSpPr>
            <a:spLocks noGrp="1"/>
          </p:cNvSpPr>
          <p:nvPr>
            <p:ph type="sldNum" sz="quarter" idx="12"/>
          </p:nvPr>
        </p:nvSpPr>
        <p:spPr/>
        <p:txBody>
          <a:bodyPr/>
          <a:lstStyle/>
          <a:p>
            <a:fld id="{D60FD9D2-5D8D-4986-8F90-E68388A9FDD0}" type="slidenum">
              <a:rPr lang="en-US" smtClean="0"/>
              <a:t>‹#›</a:t>
            </a:fld>
            <a:endParaRPr lang="en-US"/>
          </a:p>
        </p:txBody>
      </p:sp>
    </p:spTree>
    <p:extLst>
      <p:ext uri="{BB962C8B-B14F-4D97-AF65-F5344CB8AC3E}">
        <p14:creationId xmlns:p14="http://schemas.microsoft.com/office/powerpoint/2010/main" val="1554148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99166-4BD2-BA7C-0EB0-B411409D2716}"/>
              </a:ext>
            </a:extLst>
          </p:cNvPr>
          <p:cNvSpPr>
            <a:spLocks noGrp="1"/>
          </p:cNvSpPr>
          <p:nvPr>
            <p:ph type="title"/>
          </p:nvPr>
        </p:nvSpPr>
        <p:spPr>
          <a:xfrm>
            <a:off x="563301" y="416689"/>
            <a:ext cx="11065397" cy="1180617"/>
          </a:xfrm>
        </p:spPr>
        <p:txBody>
          <a:bodyPr/>
          <a:lstStyle/>
          <a:p>
            <a:r>
              <a:rPr lang="en-US"/>
              <a:t>Click to edit Master title style</a:t>
            </a:r>
          </a:p>
        </p:txBody>
      </p:sp>
      <p:sp>
        <p:nvSpPr>
          <p:cNvPr id="3" name="Text Placeholder 2">
            <a:extLst>
              <a:ext uri="{FF2B5EF4-FFF2-40B4-BE49-F238E27FC236}">
                <a16:creationId xmlns:a16="http://schemas.microsoft.com/office/drawing/2014/main" id="{920301F1-F9A2-FC17-6F53-705FFA7BFA0D}"/>
              </a:ext>
            </a:extLst>
          </p:cNvPr>
          <p:cNvSpPr>
            <a:spLocks noGrp="1"/>
          </p:cNvSpPr>
          <p:nvPr>
            <p:ph type="body" idx="1"/>
          </p:nvPr>
        </p:nvSpPr>
        <p:spPr>
          <a:xfrm>
            <a:off x="563302" y="1681163"/>
            <a:ext cx="5434274"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732F9A1-18E3-F83E-A62C-2695E1CC865E}"/>
              </a:ext>
            </a:extLst>
          </p:cNvPr>
          <p:cNvSpPr>
            <a:spLocks noGrp="1"/>
          </p:cNvSpPr>
          <p:nvPr>
            <p:ph sz="half" idx="2"/>
          </p:nvPr>
        </p:nvSpPr>
        <p:spPr>
          <a:xfrm>
            <a:off x="563302" y="2505075"/>
            <a:ext cx="5434274"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7B295B0-7FBC-8400-E113-A13C0BFDC60C}"/>
              </a:ext>
            </a:extLst>
          </p:cNvPr>
          <p:cNvSpPr>
            <a:spLocks noGrp="1"/>
          </p:cNvSpPr>
          <p:nvPr>
            <p:ph type="body" sz="quarter" idx="3"/>
          </p:nvPr>
        </p:nvSpPr>
        <p:spPr>
          <a:xfrm>
            <a:off x="6172200" y="1681163"/>
            <a:ext cx="5434274"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DC6B244-0E46-0918-961F-D2F012D2878C}"/>
              </a:ext>
            </a:extLst>
          </p:cNvPr>
          <p:cNvSpPr>
            <a:spLocks noGrp="1"/>
          </p:cNvSpPr>
          <p:nvPr>
            <p:ph sz="quarter" idx="4"/>
          </p:nvPr>
        </p:nvSpPr>
        <p:spPr>
          <a:xfrm>
            <a:off x="6172200" y="2505075"/>
            <a:ext cx="5434274"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A07B66F9-4AA3-894E-A66B-85C6634543E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D356148-038D-EAB7-2D14-50828698498A}"/>
              </a:ext>
            </a:extLst>
          </p:cNvPr>
          <p:cNvSpPr>
            <a:spLocks noGrp="1"/>
          </p:cNvSpPr>
          <p:nvPr>
            <p:ph type="sldNum" sz="quarter" idx="12"/>
          </p:nvPr>
        </p:nvSpPr>
        <p:spPr/>
        <p:txBody>
          <a:bodyPr/>
          <a:lstStyle/>
          <a:p>
            <a:fld id="{D60FD9D2-5D8D-4986-8F90-E68388A9FDD0}" type="slidenum">
              <a:rPr lang="en-US" smtClean="0"/>
              <a:t>‹#›</a:t>
            </a:fld>
            <a:endParaRPr lang="en-US"/>
          </a:p>
        </p:txBody>
      </p:sp>
    </p:spTree>
    <p:extLst>
      <p:ext uri="{BB962C8B-B14F-4D97-AF65-F5344CB8AC3E}">
        <p14:creationId xmlns:p14="http://schemas.microsoft.com/office/powerpoint/2010/main" val="4272569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F64D1-EBEA-4F0C-C3F1-7DB26A7F4B95}"/>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602D54EE-7BF0-AC98-E8FD-DD6428CBD05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9A41ADD-E2AC-968D-2C55-69E5B0E0C89E}"/>
              </a:ext>
            </a:extLst>
          </p:cNvPr>
          <p:cNvSpPr>
            <a:spLocks noGrp="1"/>
          </p:cNvSpPr>
          <p:nvPr>
            <p:ph type="sldNum" sz="quarter" idx="12"/>
          </p:nvPr>
        </p:nvSpPr>
        <p:spPr/>
        <p:txBody>
          <a:bodyPr/>
          <a:lstStyle/>
          <a:p>
            <a:fld id="{D60FD9D2-5D8D-4986-8F90-E68388A9FDD0}" type="slidenum">
              <a:rPr lang="en-US" smtClean="0"/>
              <a:t>‹#›</a:t>
            </a:fld>
            <a:endParaRPr lang="en-US"/>
          </a:p>
        </p:txBody>
      </p:sp>
    </p:spTree>
    <p:extLst>
      <p:ext uri="{BB962C8B-B14F-4D97-AF65-F5344CB8AC3E}">
        <p14:creationId xmlns:p14="http://schemas.microsoft.com/office/powerpoint/2010/main" val="1658348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9A6AB768-E675-94E0-5674-2BA2BE8CA02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2531801-6EC0-0CDC-9EAF-5F6C2F64B4D8}"/>
              </a:ext>
            </a:extLst>
          </p:cNvPr>
          <p:cNvSpPr>
            <a:spLocks noGrp="1"/>
          </p:cNvSpPr>
          <p:nvPr>
            <p:ph type="sldNum" sz="quarter" idx="12"/>
          </p:nvPr>
        </p:nvSpPr>
        <p:spPr/>
        <p:txBody>
          <a:bodyPr/>
          <a:lstStyle/>
          <a:p>
            <a:fld id="{D60FD9D2-5D8D-4986-8F90-E68388A9FDD0}" type="slidenum">
              <a:rPr lang="en-US" smtClean="0"/>
              <a:t>‹#›</a:t>
            </a:fld>
            <a:endParaRPr lang="en-US"/>
          </a:p>
        </p:txBody>
      </p:sp>
    </p:spTree>
    <p:extLst>
      <p:ext uri="{BB962C8B-B14F-4D97-AF65-F5344CB8AC3E}">
        <p14:creationId xmlns:p14="http://schemas.microsoft.com/office/powerpoint/2010/main" val="3280538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EB23C-0E4F-A6E3-BC80-BFC8C192468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9B93A00-DE34-E0F5-EBA0-B27C2F3BBD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ACD3555-F5C9-BCD2-1B5C-429CA5DC08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BAE3C076-1B83-9291-72EC-C10EF66E24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82A4A2-62A0-71CC-3843-1B7D9447E8DB}"/>
              </a:ext>
            </a:extLst>
          </p:cNvPr>
          <p:cNvSpPr>
            <a:spLocks noGrp="1"/>
          </p:cNvSpPr>
          <p:nvPr>
            <p:ph type="sldNum" sz="quarter" idx="12"/>
          </p:nvPr>
        </p:nvSpPr>
        <p:spPr/>
        <p:txBody>
          <a:bodyPr/>
          <a:lstStyle/>
          <a:p>
            <a:fld id="{D60FD9D2-5D8D-4986-8F90-E68388A9FDD0}" type="slidenum">
              <a:rPr lang="en-US" smtClean="0"/>
              <a:t>‹#›</a:t>
            </a:fld>
            <a:endParaRPr lang="en-US"/>
          </a:p>
        </p:txBody>
      </p:sp>
    </p:spTree>
    <p:extLst>
      <p:ext uri="{BB962C8B-B14F-4D97-AF65-F5344CB8AC3E}">
        <p14:creationId xmlns:p14="http://schemas.microsoft.com/office/powerpoint/2010/main" val="3882461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DDFC4C6-2280-6470-A45B-C9D1484F8025}"/>
              </a:ext>
              <a:ext uri="{C183D7F6-B498-43B3-948B-1728B52AA6E4}">
                <adec:decorative xmlns:adec="http://schemas.microsoft.com/office/drawing/2017/decorative" val="1"/>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D2F938C6-4DEA-F529-3D9A-9111FF81DD04}"/>
              </a:ext>
            </a:extLst>
          </p:cNvPr>
          <p:cNvSpPr>
            <a:spLocks noGrp="1"/>
          </p:cNvSpPr>
          <p:nvPr>
            <p:ph type="title"/>
          </p:nvPr>
        </p:nvSpPr>
        <p:spPr>
          <a:xfrm>
            <a:off x="555585" y="451413"/>
            <a:ext cx="11076972" cy="12392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F6CEBE2-6180-000D-8433-1094325887E1}"/>
              </a:ext>
            </a:extLst>
          </p:cNvPr>
          <p:cNvSpPr>
            <a:spLocks noGrp="1"/>
          </p:cNvSpPr>
          <p:nvPr>
            <p:ph type="body" idx="1"/>
          </p:nvPr>
        </p:nvSpPr>
        <p:spPr>
          <a:xfrm>
            <a:off x="555585" y="1690688"/>
            <a:ext cx="11076972" cy="471589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97C5B288-4B82-4C6C-A42D-1EF2488B524A}"/>
              </a:ext>
            </a:extLst>
          </p:cNvPr>
          <p:cNvSpPr>
            <a:spLocks noGrp="1"/>
          </p:cNvSpPr>
          <p:nvPr>
            <p:ph type="ftr" sz="quarter" idx="3"/>
          </p:nvPr>
        </p:nvSpPr>
        <p:spPr>
          <a:xfrm>
            <a:off x="2846408" y="6523124"/>
            <a:ext cx="4114800" cy="365125"/>
          </a:xfrm>
          <a:prstGeom prst="rect">
            <a:avLst/>
          </a:prstGeom>
        </p:spPr>
        <p:txBody>
          <a:bodyPr vert="horz" lIns="91440" tIns="45720" rIns="91440" bIns="45720" rtlCol="0" anchor="ctr"/>
          <a:lstStyle>
            <a:lvl1pPr algn="ctr">
              <a:defRPr sz="1200">
                <a:solidFill>
                  <a:srgbClr val="1A4470"/>
                </a:solidFill>
              </a:defRPr>
            </a:lvl1pPr>
          </a:lstStyle>
          <a:p>
            <a:endParaRPr lang="en-US"/>
          </a:p>
        </p:txBody>
      </p:sp>
      <p:sp>
        <p:nvSpPr>
          <p:cNvPr id="6" name="Slide Number Placeholder 5">
            <a:extLst>
              <a:ext uri="{FF2B5EF4-FFF2-40B4-BE49-F238E27FC236}">
                <a16:creationId xmlns:a16="http://schemas.microsoft.com/office/drawing/2014/main" id="{7D1AA2B6-8740-D1F7-AD92-6A8B72724DEF}"/>
              </a:ext>
            </a:extLst>
          </p:cNvPr>
          <p:cNvSpPr>
            <a:spLocks noGrp="1"/>
          </p:cNvSpPr>
          <p:nvPr>
            <p:ph type="sldNum" sz="quarter" idx="4"/>
          </p:nvPr>
        </p:nvSpPr>
        <p:spPr>
          <a:xfrm>
            <a:off x="9448800" y="6574055"/>
            <a:ext cx="2743200" cy="278337"/>
          </a:xfrm>
          <a:prstGeom prst="rect">
            <a:avLst/>
          </a:prstGeom>
        </p:spPr>
        <p:txBody>
          <a:bodyPr vert="horz" lIns="91440" tIns="45720" rIns="91440" bIns="45720" rtlCol="0" anchor="ctr"/>
          <a:lstStyle>
            <a:lvl1pPr algn="r">
              <a:defRPr sz="1200">
                <a:solidFill>
                  <a:schemeClr val="bg1"/>
                </a:solidFill>
              </a:defRPr>
            </a:lvl1pPr>
          </a:lstStyle>
          <a:p>
            <a:fld id="{D60FD9D2-5D8D-4986-8F90-E68388A9FDD0}" type="slidenum">
              <a:rPr lang="en-US" smtClean="0"/>
              <a:t>‹#›</a:t>
            </a:fld>
            <a:endParaRPr lang="en-US"/>
          </a:p>
        </p:txBody>
      </p:sp>
    </p:spTree>
    <p:extLst>
      <p:ext uri="{BB962C8B-B14F-4D97-AF65-F5344CB8AC3E}">
        <p14:creationId xmlns:p14="http://schemas.microsoft.com/office/powerpoint/2010/main" val="1145648282"/>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684" r:id="rId12"/>
    <p:sldLayoutId id="2147483698" r:id="rId13"/>
  </p:sldLayoutIdLst>
  <p:txStyles>
    <p:titleStyle>
      <a:lvl1pPr algn="l" defTabSz="914400" rtl="0" eaLnBrk="1" latinLnBrk="0" hangingPunct="1">
        <a:lnSpc>
          <a:spcPct val="90000"/>
        </a:lnSpc>
        <a:spcBef>
          <a:spcPct val="0"/>
        </a:spcBef>
        <a:buNone/>
        <a:defRPr sz="4400" kern="1200">
          <a:solidFill>
            <a:srgbClr val="1A4470"/>
          </a:solidFill>
          <a:latin typeface="Franklin Gothic Demi" panose="020B0703020102020204" pitchFamily="34" charset="0"/>
          <a:ea typeface="Verdana" panose="020B060403050404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A4470"/>
          </a:solidFill>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A4470"/>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A4470"/>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A4470"/>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A4470"/>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19.png"/><Relationship Id="rId18" Type="http://schemas.openxmlformats.org/officeDocument/2006/relationships/hyperlink" Target="https://en.wikipedia.org/wiki/Jefferson_nickel" TargetMode="External"/><Relationship Id="rId3" Type="http://schemas.openxmlformats.org/officeDocument/2006/relationships/image" Target="../media/image8.jpeg"/><Relationship Id="rId7" Type="http://schemas.openxmlformats.org/officeDocument/2006/relationships/image" Target="../media/image10.jpeg"/><Relationship Id="rId12" Type="http://schemas.openxmlformats.org/officeDocument/2006/relationships/hyperlink" Target="https://www.newscientist.com/article/2163484-found-more-than-500-genes-that-are-linked-to-intelligence/" TargetMode="External"/><Relationship Id="rId17" Type="http://schemas.openxmlformats.org/officeDocument/2006/relationships/image" Target="../media/image23.png"/><Relationship Id="rId2" Type="http://schemas.openxmlformats.org/officeDocument/2006/relationships/notesSlide" Target="../notesSlides/notesSlide10.xml"/><Relationship Id="rId16" Type="http://schemas.openxmlformats.org/officeDocument/2006/relationships/image" Target="../media/image22.png"/><Relationship Id="rId1" Type="http://schemas.openxmlformats.org/officeDocument/2006/relationships/slideLayout" Target="../slideLayouts/slideLayout5.xml"/><Relationship Id="rId6" Type="http://schemas.openxmlformats.org/officeDocument/2006/relationships/image" Target="../media/image11.jpeg"/><Relationship Id="rId11" Type="http://schemas.openxmlformats.org/officeDocument/2006/relationships/image" Target="../media/image13.jpeg"/><Relationship Id="rId5" Type="http://schemas.openxmlformats.org/officeDocument/2006/relationships/image" Target="../media/image15.png"/><Relationship Id="rId15" Type="http://schemas.openxmlformats.org/officeDocument/2006/relationships/image" Target="../media/image21.png"/><Relationship Id="rId10" Type="http://schemas.openxmlformats.org/officeDocument/2006/relationships/image" Target="../media/image18.png"/><Relationship Id="rId19" Type="http://schemas.openxmlformats.org/officeDocument/2006/relationships/image" Target="../media/image24.png"/><Relationship Id="rId4" Type="http://schemas.openxmlformats.org/officeDocument/2006/relationships/image" Target="../media/image9.jpeg"/><Relationship Id="rId9" Type="http://schemas.openxmlformats.org/officeDocument/2006/relationships/image" Target="../media/image12.png"/><Relationship Id="rId1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12.png"/><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www.huffingtonpost.com/sean-c-lucan-md/sirius-about-overcoming-obstacles-to-healthy-eating_b_7542724.html"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30.png"/><Relationship Id="rId7"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hyperlink" Target="https://ilgconference.com/2018/portfolio-items/vizient-2/"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6.sv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s://www.newscientist.com/article/2163484-found-more-than-500-genes-that-are-linked-to-intelligence/"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png"/><Relationship Id="rId12"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1.jpeg"/><Relationship Id="rId11" Type="http://schemas.openxmlformats.org/officeDocument/2006/relationships/image" Target="../media/image15.png"/><Relationship Id="rId5" Type="http://schemas.openxmlformats.org/officeDocument/2006/relationships/image" Target="../media/image10.jpeg"/><Relationship Id="rId10" Type="http://schemas.openxmlformats.org/officeDocument/2006/relationships/image" Target="../media/image14.png"/><Relationship Id="rId4" Type="http://schemas.openxmlformats.org/officeDocument/2006/relationships/image" Target="../media/image9.jpeg"/><Relationship Id="rId9" Type="http://schemas.openxmlformats.org/officeDocument/2006/relationships/hyperlink" Target="https://www.newscientist.com/article/2163484-found-more-than-500-genes-that-are-linked-to-intelligence/"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hyperlink" Target="mailto:Melissa.brown@eeoc.gov" TargetMode="External"/><Relationship Id="rId7" Type="http://schemas.openxmlformats.org/officeDocument/2006/relationships/image" Target="../media/image42.svg"/><Relationship Id="rId2" Type="http://schemas.openxmlformats.org/officeDocument/2006/relationships/notesSlide" Target="../notesSlides/notesSlide39.xml"/><Relationship Id="rId1" Type="http://schemas.openxmlformats.org/officeDocument/2006/relationships/slideLayout" Target="../slideLayouts/slideLayout3.xml"/><Relationship Id="rId6" Type="http://schemas.openxmlformats.org/officeDocument/2006/relationships/image" Target="../media/image41.png"/><Relationship Id="rId5" Type="http://schemas.openxmlformats.org/officeDocument/2006/relationships/image" Target="../media/image40.svg"/><Relationship Id="rId4" Type="http://schemas.openxmlformats.org/officeDocument/2006/relationships/image" Target="../media/image39.png"/><Relationship Id="rId9" Type="http://schemas.openxmlformats.org/officeDocument/2006/relationships/image" Target="../media/image44.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3A5FC-19CE-461D-9EFE-F7053249BB5C}"/>
              </a:ext>
            </a:extLst>
          </p:cNvPr>
          <p:cNvSpPr>
            <a:spLocks noGrp="1"/>
          </p:cNvSpPr>
          <p:nvPr>
            <p:ph type="ctrTitle"/>
          </p:nvPr>
        </p:nvSpPr>
        <p:spPr>
          <a:xfrm>
            <a:off x="3026979" y="1623675"/>
            <a:ext cx="8687184" cy="2570163"/>
          </a:xfrm>
        </p:spPr>
        <p:txBody>
          <a:bodyPr vert="horz" lIns="91440" tIns="45720" rIns="91440" bIns="45720" rtlCol="0" anchor="b">
            <a:noAutofit/>
          </a:bodyPr>
          <a:lstStyle/>
          <a:p>
            <a:r>
              <a:rPr lang="en-US" sz="5400" b="1">
                <a:latin typeface="Franklin Gothic Demi"/>
                <a:ea typeface="Verdana"/>
              </a:rPr>
              <a:t>Understanding Workplace Discrimination Laws: A Guide for Employees and Employers</a:t>
            </a:r>
            <a:endParaRPr lang="en-US" sz="5400" b="1">
              <a:ea typeface="Verdana"/>
            </a:endParaRPr>
          </a:p>
        </p:txBody>
      </p:sp>
      <p:sp>
        <p:nvSpPr>
          <p:cNvPr id="3" name="Subtitle 2">
            <a:extLst>
              <a:ext uri="{FF2B5EF4-FFF2-40B4-BE49-F238E27FC236}">
                <a16:creationId xmlns:a16="http://schemas.microsoft.com/office/drawing/2014/main" id="{78C5B501-C170-4FD2-AC05-BE498D7B59B5}"/>
              </a:ext>
            </a:extLst>
          </p:cNvPr>
          <p:cNvSpPr>
            <a:spLocks noGrp="1"/>
          </p:cNvSpPr>
          <p:nvPr>
            <p:ph type="subTitle" idx="1"/>
          </p:nvPr>
        </p:nvSpPr>
        <p:spPr>
          <a:xfrm>
            <a:off x="3460750" y="4516473"/>
            <a:ext cx="8253413" cy="1435703"/>
          </a:xfrm>
        </p:spPr>
        <p:txBody>
          <a:bodyPr vert="horz" lIns="91440" tIns="45720" rIns="91440" bIns="45720" rtlCol="0" anchor="t">
            <a:normAutofit/>
          </a:bodyPr>
          <a:lstStyle/>
          <a:p>
            <a:r>
              <a:rPr lang="en-US" b="1" dirty="0">
                <a:latin typeface="Franklin Gothic Book"/>
              </a:rPr>
              <a:t>Melissa Brown</a:t>
            </a:r>
          </a:p>
          <a:p>
            <a:r>
              <a:rPr lang="en-US" b="1" dirty="0">
                <a:latin typeface="Franklin Gothic Book"/>
              </a:rPr>
              <a:t>Outreach &amp; Education Coordinator</a:t>
            </a:r>
          </a:p>
        </p:txBody>
      </p:sp>
    </p:spTree>
    <p:extLst>
      <p:ext uri="{BB962C8B-B14F-4D97-AF65-F5344CB8AC3E}">
        <p14:creationId xmlns:p14="http://schemas.microsoft.com/office/powerpoint/2010/main" val="10574694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AE934-B6F4-4107-BAF3-2A49CF8DB5A4}"/>
              </a:ext>
            </a:extLst>
          </p:cNvPr>
          <p:cNvSpPr>
            <a:spLocks noGrp="1"/>
          </p:cNvSpPr>
          <p:nvPr>
            <p:ph type="title"/>
          </p:nvPr>
        </p:nvSpPr>
        <p:spPr/>
        <p:txBody>
          <a:bodyPr/>
          <a:lstStyle/>
          <a:p>
            <a:r>
              <a:rPr lang="en-US"/>
              <a:t>What is discrimination?</a:t>
            </a:r>
          </a:p>
        </p:txBody>
      </p:sp>
      <p:sp>
        <p:nvSpPr>
          <p:cNvPr id="3" name="Content Placeholder 2">
            <a:extLst>
              <a:ext uri="{FF2B5EF4-FFF2-40B4-BE49-F238E27FC236}">
                <a16:creationId xmlns:a16="http://schemas.microsoft.com/office/drawing/2014/main" id="{54143C7A-177D-4589-81D1-7FAB7B2393EC}"/>
              </a:ext>
            </a:extLst>
          </p:cNvPr>
          <p:cNvSpPr>
            <a:spLocks noGrp="1"/>
          </p:cNvSpPr>
          <p:nvPr>
            <p:ph idx="1"/>
          </p:nvPr>
        </p:nvSpPr>
        <p:spPr/>
        <p:txBody>
          <a:bodyPr vert="horz" lIns="91440" tIns="45720" rIns="91440" bIns="45720" rtlCol="0" anchor="t">
            <a:normAutofit/>
          </a:bodyPr>
          <a:lstStyle/>
          <a:p>
            <a:pPr marL="0" indent="0">
              <a:buNone/>
            </a:pPr>
            <a:endParaRPr lang="en-US" dirty="0"/>
          </a:p>
          <a:p>
            <a:pPr marL="0" indent="0">
              <a:buNone/>
            </a:pPr>
            <a:endParaRPr lang="en-US" sz="3200" dirty="0"/>
          </a:p>
          <a:p>
            <a:pPr marL="0" indent="0">
              <a:buNone/>
            </a:pPr>
            <a:r>
              <a:rPr lang="en-US" sz="3200" dirty="0">
                <a:latin typeface="Franklin Gothic Book"/>
              </a:rPr>
              <a:t>Unlawful discrimination is when someone is treated differently or less favorably, due to their protected basis or protected activity.</a:t>
            </a:r>
          </a:p>
          <a:p>
            <a:endParaRPr lang="en-US" altLang="en-US" dirty="0">
              <a:latin typeface="Arial" panose="020B0604020202020204" pitchFamily="34" charset="0"/>
            </a:endParaRPr>
          </a:p>
          <a:p>
            <a:endParaRPr lang="en-US" dirty="0"/>
          </a:p>
          <a:p>
            <a:endParaRPr lang="en-US" dirty="0"/>
          </a:p>
        </p:txBody>
      </p:sp>
    </p:spTree>
    <p:extLst>
      <p:ext uri="{BB962C8B-B14F-4D97-AF65-F5344CB8AC3E}">
        <p14:creationId xmlns:p14="http://schemas.microsoft.com/office/powerpoint/2010/main" val="3113839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rmAutofit fontScale="90000"/>
          </a:bodyPr>
          <a:lstStyle/>
          <a:p>
            <a:r>
              <a:rPr lang="en-US"/>
              <a:t>What are some examples of workplace discrimination?</a:t>
            </a:r>
          </a:p>
        </p:txBody>
      </p:sp>
      <p:sp>
        <p:nvSpPr>
          <p:cNvPr id="22531" name="Rectangle 3"/>
          <p:cNvSpPr>
            <a:spLocks noGrp="1" noChangeArrowheads="1"/>
          </p:cNvSpPr>
          <p:nvPr>
            <p:ph idx="1"/>
          </p:nvPr>
        </p:nvSpPr>
        <p:spPr/>
        <p:txBody>
          <a:bodyPr>
            <a:normAutofit/>
          </a:bodyPr>
          <a:lstStyle/>
          <a:p>
            <a:r>
              <a:rPr lang="en-US" dirty="0"/>
              <a:t>Unfair treatment</a:t>
            </a:r>
          </a:p>
          <a:p>
            <a:pPr lvl="1"/>
            <a:r>
              <a:rPr lang="en-US" dirty="0"/>
              <a:t>Hire/Fire</a:t>
            </a:r>
          </a:p>
          <a:p>
            <a:pPr lvl="1"/>
            <a:r>
              <a:rPr lang="en-US" dirty="0"/>
              <a:t>Wages</a:t>
            </a:r>
          </a:p>
          <a:p>
            <a:pPr lvl="1"/>
            <a:r>
              <a:rPr lang="en-US" dirty="0"/>
              <a:t>Promotion/Demotion</a:t>
            </a:r>
          </a:p>
          <a:p>
            <a:pPr lvl="1"/>
            <a:r>
              <a:rPr lang="en-US" dirty="0"/>
              <a:t>Different Terms and Conditions: i.e. Job Assignments, Benefits, Leave, Training</a:t>
            </a:r>
          </a:p>
          <a:p>
            <a:r>
              <a:rPr lang="en-US" dirty="0"/>
              <a:t>Harassment, including sexual harassment</a:t>
            </a:r>
          </a:p>
          <a:p>
            <a:r>
              <a:rPr lang="en-US" dirty="0"/>
              <a:t>Failure to provide a reasonable accommodation </a:t>
            </a:r>
          </a:p>
          <a:p>
            <a:pPr marL="457200" lvl="1" indent="0">
              <a:buNone/>
            </a:pPr>
            <a:r>
              <a:rPr lang="en-US" dirty="0"/>
              <a:t>(pregnancy, disability, religion)</a:t>
            </a:r>
          </a:p>
          <a:p>
            <a:r>
              <a:rPr lang="en-US" dirty="0"/>
              <a:t>Retaliation</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500"/>
                                  </p:stCondLst>
                                  <p:childTnLst>
                                    <p:set>
                                      <p:cBhvr>
                                        <p:cTn id="9" dur="1" fill="hold">
                                          <p:stCondLst>
                                            <p:cond delay="0"/>
                                          </p:stCondLst>
                                        </p:cTn>
                                        <p:tgtEl>
                                          <p:spTgt spid="22531">
                                            <p:txEl>
                                              <p:pRg st="1" end="1"/>
                                            </p:txEl>
                                          </p:spTgt>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nodeType="afterEffect">
                                  <p:stCondLst>
                                    <p:cond delay="500"/>
                                  </p:stCondLst>
                                  <p:childTnLst>
                                    <p:set>
                                      <p:cBhvr>
                                        <p:cTn id="12" dur="1" fill="hold">
                                          <p:stCondLst>
                                            <p:cond delay="0"/>
                                          </p:stCondLst>
                                        </p:cTn>
                                        <p:tgtEl>
                                          <p:spTgt spid="22531">
                                            <p:txEl>
                                              <p:pRg st="2" end="2"/>
                                            </p:txEl>
                                          </p:spTgt>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nodeType="afterEffect">
                                  <p:stCondLst>
                                    <p:cond delay="500"/>
                                  </p:stCondLst>
                                  <p:childTnLst>
                                    <p:set>
                                      <p:cBhvr>
                                        <p:cTn id="15" dur="1" fill="hold">
                                          <p:stCondLst>
                                            <p:cond delay="0"/>
                                          </p:stCondLst>
                                        </p:cTn>
                                        <p:tgtEl>
                                          <p:spTgt spid="22531">
                                            <p:txEl>
                                              <p:pRg st="3" end="3"/>
                                            </p:txEl>
                                          </p:spTgt>
                                        </p:tgtEl>
                                        <p:attrNameLst>
                                          <p:attrName>style.visibility</p:attrName>
                                        </p:attrNameLst>
                                      </p:cBhvr>
                                      <p:to>
                                        <p:strVal val="visible"/>
                                      </p:to>
                                    </p:set>
                                  </p:childTnLst>
                                </p:cTn>
                              </p:par>
                            </p:childTnLst>
                          </p:cTn>
                        </p:par>
                        <p:par>
                          <p:cTn id="16" fill="hold">
                            <p:stCondLst>
                              <p:cond delay="1500"/>
                            </p:stCondLst>
                            <p:childTnLst>
                              <p:par>
                                <p:cTn id="17" presetID="1" presetClass="entr" presetSubtype="0" fill="hold" nodeType="afterEffect">
                                  <p:stCondLst>
                                    <p:cond delay="500"/>
                                  </p:stCondLst>
                                  <p:childTnLst>
                                    <p:set>
                                      <p:cBhvr>
                                        <p:cTn id="18" dur="1" fill="hold">
                                          <p:stCondLst>
                                            <p:cond delay="0"/>
                                          </p:stCondLst>
                                        </p:cTn>
                                        <p:tgtEl>
                                          <p:spTgt spid="2253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531">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531">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531">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53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B991F-7AB6-4ABD-8757-CC07F828BA9E}"/>
              </a:ext>
            </a:extLst>
          </p:cNvPr>
          <p:cNvSpPr>
            <a:spLocks noGrp="1"/>
          </p:cNvSpPr>
          <p:nvPr>
            <p:ph type="title"/>
          </p:nvPr>
        </p:nvSpPr>
        <p:spPr/>
        <p:txBody>
          <a:bodyPr>
            <a:normAutofit fontScale="90000"/>
          </a:bodyPr>
          <a:lstStyle/>
          <a:p>
            <a:r>
              <a:rPr lang="en-US"/>
              <a:t>What does every employee have the right to expect from their employer?</a:t>
            </a:r>
          </a:p>
        </p:txBody>
      </p:sp>
      <p:sp>
        <p:nvSpPr>
          <p:cNvPr id="3" name="Content Placeholder 2">
            <a:extLst>
              <a:ext uri="{FF2B5EF4-FFF2-40B4-BE49-F238E27FC236}">
                <a16:creationId xmlns:a16="http://schemas.microsoft.com/office/drawing/2014/main" id="{6449E5C2-6AF6-4104-B66A-56684FE79EB6}"/>
              </a:ext>
            </a:extLst>
          </p:cNvPr>
          <p:cNvSpPr>
            <a:spLocks noGrp="1"/>
          </p:cNvSpPr>
          <p:nvPr>
            <p:ph idx="1"/>
          </p:nvPr>
        </p:nvSpPr>
        <p:spPr>
          <a:xfrm>
            <a:off x="838200" y="2394857"/>
            <a:ext cx="10515600" cy="3782106"/>
          </a:xfrm>
        </p:spPr>
        <p:txBody>
          <a:bodyPr/>
          <a:lstStyle/>
          <a:p>
            <a:r>
              <a:rPr lang="en-US" dirty="0"/>
              <a:t>A workplace free of unlawful discrimination and harassment</a:t>
            </a:r>
          </a:p>
          <a:p>
            <a:r>
              <a:rPr lang="en-US" dirty="0"/>
              <a:t>The ability to safely bring forward complaints of discrimination and harassment without fear of retaliation</a:t>
            </a:r>
          </a:p>
          <a:p>
            <a:r>
              <a:rPr lang="en-US" dirty="0"/>
              <a:t>Prompt and confidential investigation of complaints</a:t>
            </a:r>
          </a:p>
          <a:p>
            <a:r>
              <a:rPr lang="en-US" dirty="0"/>
              <a:t>Prompt, appropriate, and effective remedial action when the employers knows or should have known that discrimination may have occurred. </a:t>
            </a:r>
          </a:p>
        </p:txBody>
      </p:sp>
    </p:spTree>
    <p:extLst>
      <p:ext uri="{BB962C8B-B14F-4D97-AF65-F5344CB8AC3E}">
        <p14:creationId xmlns:p14="http://schemas.microsoft.com/office/powerpoint/2010/main" val="3765806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5710D16-A8B5-A938-4761-D45852A36C3A}"/>
              </a:ext>
            </a:extLst>
          </p:cNvPr>
          <p:cNvSpPr>
            <a:spLocks noGrp="1"/>
          </p:cNvSpPr>
          <p:nvPr>
            <p:ph type="title"/>
          </p:nvPr>
        </p:nvSpPr>
        <p:spPr/>
        <p:txBody>
          <a:bodyPr/>
          <a:lstStyle/>
          <a:p>
            <a:r>
              <a:rPr lang="en-US" dirty="0"/>
              <a:t>Laws Enforced by the EEOC</a:t>
            </a:r>
          </a:p>
        </p:txBody>
      </p:sp>
      <p:sp>
        <p:nvSpPr>
          <p:cNvPr id="5" name="Text Placeholder 4">
            <a:extLst>
              <a:ext uri="{FF2B5EF4-FFF2-40B4-BE49-F238E27FC236}">
                <a16:creationId xmlns:a16="http://schemas.microsoft.com/office/drawing/2014/main" id="{C129814C-E105-D0AF-5026-87270E1FBF5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9371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39109F3B-E436-4B13-93A7-CB1716CFF1E1}"/>
              </a:ext>
            </a:extLst>
          </p:cNvPr>
          <p:cNvSpPr>
            <a:spLocks noGrp="1"/>
          </p:cNvSpPr>
          <p:nvPr>
            <p:ph type="title"/>
          </p:nvPr>
        </p:nvSpPr>
        <p:spPr>
          <a:xfrm>
            <a:off x="6172200" y="365125"/>
            <a:ext cx="5181600" cy="1325563"/>
          </a:xfrm>
        </p:spPr>
        <p:txBody>
          <a:bodyPr>
            <a:normAutofit/>
          </a:bodyPr>
          <a:lstStyle/>
          <a:p>
            <a:pPr algn="ctr"/>
            <a:r>
              <a:rPr lang="en-US" sz="3200" dirty="0"/>
              <a:t>Laws enforced by EEOC</a:t>
            </a:r>
          </a:p>
        </p:txBody>
      </p:sp>
      <p:pic>
        <p:nvPicPr>
          <p:cNvPr id="7" name="Picture 6" descr="Composite photo of six faces, demonstrating &quot;race&quot;">
            <a:extLst>
              <a:ext uri="{FF2B5EF4-FFF2-40B4-BE49-F238E27FC236}">
                <a16:creationId xmlns:a16="http://schemas.microsoft.com/office/drawing/2014/main" id="{B2870B69-C4D8-4526-9AE6-4C256FA5803A}"/>
              </a:ext>
            </a:extLst>
          </p:cNvPr>
          <p:cNvPicPr>
            <a:picLocks noChangeAspect="1"/>
          </p:cNvPicPr>
          <p:nvPr/>
        </p:nvPicPr>
        <p:blipFill>
          <a:blip r:embed="rId3" cstate="print"/>
          <a:srcRect l="8136" r="11390" b="3700"/>
          <a:stretch>
            <a:fillRect/>
          </a:stretch>
        </p:blipFill>
        <p:spPr>
          <a:xfrm>
            <a:off x="644740" y="846799"/>
            <a:ext cx="1444303" cy="1444257"/>
          </a:xfrm>
          <a:prstGeom prst="rect">
            <a:avLst/>
          </a:prstGeom>
          <a:ln>
            <a:noFill/>
          </a:ln>
          <a:effectLst/>
        </p:spPr>
      </p:pic>
      <p:pic>
        <p:nvPicPr>
          <p:cNvPr id="4" name="Picture 3" descr="Image demonstrating shades of skin tone color, from dark to light.">
            <a:extLst>
              <a:ext uri="{FF2B5EF4-FFF2-40B4-BE49-F238E27FC236}">
                <a16:creationId xmlns:a16="http://schemas.microsoft.com/office/drawing/2014/main" id="{490C314E-4C0B-4ABE-9DC4-C46E584EAD39}"/>
              </a:ext>
            </a:extLst>
          </p:cNvPr>
          <p:cNvPicPr>
            <a:picLocks noChangeAspect="1"/>
          </p:cNvPicPr>
          <p:nvPr/>
        </p:nvPicPr>
        <p:blipFill>
          <a:blip r:embed="rId4" cstate="print"/>
          <a:srcRect l="34550" t="6222" r="12500"/>
          <a:stretch>
            <a:fillRect/>
          </a:stretch>
        </p:blipFill>
        <p:spPr>
          <a:xfrm>
            <a:off x="2381893" y="844874"/>
            <a:ext cx="1449597" cy="1444089"/>
          </a:xfrm>
          <a:prstGeom prst="rect">
            <a:avLst/>
          </a:prstGeom>
          <a:ln>
            <a:noFill/>
          </a:ln>
          <a:effectLst/>
        </p:spPr>
      </p:pic>
      <p:pic>
        <p:nvPicPr>
          <p:cNvPr id="6" name="Picture 5" descr="Disability symbols">
            <a:extLst>
              <a:ext uri="{FF2B5EF4-FFF2-40B4-BE49-F238E27FC236}">
                <a16:creationId xmlns:a16="http://schemas.microsoft.com/office/drawing/2014/main" id="{91FE5417-A6E6-4B16-AAA4-B0BF2525BD19}"/>
              </a:ext>
            </a:extLst>
          </p:cNvPr>
          <p:cNvPicPr>
            <a:picLocks noChangeAspect="1"/>
          </p:cNvPicPr>
          <p:nvPr/>
        </p:nvPicPr>
        <p:blipFill>
          <a:blip r:embed="rId5" cstate="print"/>
          <a:stretch>
            <a:fillRect/>
          </a:stretch>
        </p:blipFill>
        <p:spPr>
          <a:xfrm>
            <a:off x="4080224" y="844874"/>
            <a:ext cx="1446182" cy="1446182"/>
          </a:xfrm>
          <a:prstGeom prst="rect">
            <a:avLst/>
          </a:prstGeom>
          <a:ln>
            <a:noFill/>
          </a:ln>
          <a:effectLst/>
        </p:spPr>
      </p:pic>
      <p:pic>
        <p:nvPicPr>
          <p:cNvPr id="10" name="Picture 9" descr="Various religions symbols and icons">
            <a:extLst>
              <a:ext uri="{FF2B5EF4-FFF2-40B4-BE49-F238E27FC236}">
                <a16:creationId xmlns:a16="http://schemas.microsoft.com/office/drawing/2014/main" id="{A757CB47-7766-4A58-9308-DC1DDC9A9CA8}"/>
              </a:ext>
            </a:extLst>
          </p:cNvPr>
          <p:cNvPicPr>
            <a:picLocks/>
          </p:cNvPicPr>
          <p:nvPr/>
        </p:nvPicPr>
        <p:blipFill>
          <a:blip r:embed="rId6" cstate="print"/>
          <a:srcRect l="13714" r="24686" b="9277"/>
          <a:stretch>
            <a:fillRect/>
          </a:stretch>
        </p:blipFill>
        <p:spPr>
          <a:xfrm>
            <a:off x="644740" y="2499791"/>
            <a:ext cx="1443492" cy="1445649"/>
          </a:xfrm>
          <a:prstGeom prst="rect">
            <a:avLst/>
          </a:prstGeom>
          <a:ln>
            <a:noFill/>
          </a:ln>
          <a:effectLst/>
        </p:spPr>
      </p:pic>
      <p:pic>
        <p:nvPicPr>
          <p:cNvPr id="8" name="Picture 7" descr="National flags from several countries">
            <a:extLst>
              <a:ext uri="{FF2B5EF4-FFF2-40B4-BE49-F238E27FC236}">
                <a16:creationId xmlns:a16="http://schemas.microsoft.com/office/drawing/2014/main" id="{A79BCCE6-7569-422E-8D71-73989C416483}"/>
              </a:ext>
            </a:extLst>
          </p:cNvPr>
          <p:cNvPicPr>
            <a:picLocks noChangeAspect="1"/>
          </p:cNvPicPr>
          <p:nvPr/>
        </p:nvPicPr>
        <p:blipFill>
          <a:blip r:embed="rId7" cstate="print"/>
          <a:srcRect l="37200"/>
          <a:stretch>
            <a:fillRect/>
          </a:stretch>
        </p:blipFill>
        <p:spPr>
          <a:xfrm>
            <a:off x="2378364" y="2499258"/>
            <a:ext cx="1453126" cy="1446182"/>
          </a:xfrm>
          <a:prstGeom prst="rect">
            <a:avLst/>
          </a:prstGeom>
          <a:ln>
            <a:noFill/>
          </a:ln>
          <a:effectLst/>
        </p:spPr>
      </p:pic>
      <p:pic>
        <p:nvPicPr>
          <p:cNvPr id="17" name="Picture 16" descr="A white cake with a four and a zero candle for a 40th birthday">
            <a:extLst>
              <a:ext uri="{FF2B5EF4-FFF2-40B4-BE49-F238E27FC236}">
                <a16:creationId xmlns:a16="http://schemas.microsoft.com/office/drawing/2014/main" id="{20579A8A-0D10-6091-A415-415E7EB0649A}"/>
              </a:ext>
            </a:extLst>
          </p:cNvPr>
          <p:cNvPicPr>
            <a:picLocks noChangeAspect="1"/>
          </p:cNvPicPr>
          <p:nvPr/>
        </p:nvPicPr>
        <p:blipFill>
          <a:blip r:embed="rId8">
            <a:extLst>
              <a:ext uri="{28A0092B-C50C-407E-A947-70E740481C1C}">
                <a14:useLocalDpi xmlns:a14="http://schemas.microsoft.com/office/drawing/2010/main" val="0"/>
              </a:ext>
            </a:extLst>
          </a:blip>
          <a:srcRect t="140" b="140"/>
          <a:stretch/>
        </p:blipFill>
        <p:spPr>
          <a:xfrm>
            <a:off x="4080224" y="2534444"/>
            <a:ext cx="1453126" cy="1457419"/>
          </a:xfrm>
          <a:prstGeom prst="rect">
            <a:avLst/>
          </a:prstGeom>
          <a:ln>
            <a:noFill/>
          </a:ln>
          <a:effectLst/>
        </p:spPr>
      </p:pic>
      <p:pic>
        <p:nvPicPr>
          <p:cNvPr id="11" name="Picture 2" descr="Symbols representing sex">
            <a:extLst>
              <a:ext uri="{FF2B5EF4-FFF2-40B4-BE49-F238E27FC236}">
                <a16:creationId xmlns:a16="http://schemas.microsoft.com/office/drawing/2014/main" id="{107D1CFF-E9A1-484E-BA9D-41453A4BFF0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l="753" r="753"/>
          <a:stretch/>
        </p:blipFill>
        <p:spPr bwMode="auto">
          <a:xfrm>
            <a:off x="669932" y="4162592"/>
            <a:ext cx="1424398" cy="1446182"/>
          </a:xfrm>
          <a:prstGeom prst="rect">
            <a:avLst/>
          </a:prstGeom>
          <a:ln>
            <a:noFill/>
          </a:ln>
          <a:effectLst/>
        </p:spPr>
      </p:pic>
      <p:pic>
        <p:nvPicPr>
          <p:cNvPr id="5" name="Picture 4" descr="A graphic of a pregnant woman">
            <a:extLst>
              <a:ext uri="{FF2B5EF4-FFF2-40B4-BE49-F238E27FC236}">
                <a16:creationId xmlns:a16="http://schemas.microsoft.com/office/drawing/2014/main" id="{73808EC7-20A8-8191-1B81-EC896740B7AB}"/>
              </a:ext>
            </a:extLst>
          </p:cNvPr>
          <p:cNvPicPr>
            <a:picLocks noChangeAspect="1"/>
          </p:cNvPicPr>
          <p:nvPr/>
        </p:nvPicPr>
        <p:blipFill>
          <a:blip r:embed="rId10"/>
          <a:stretch>
            <a:fillRect/>
          </a:stretch>
        </p:blipFill>
        <p:spPr>
          <a:xfrm>
            <a:off x="2306043" y="4163126"/>
            <a:ext cx="1464266" cy="1445648"/>
          </a:xfrm>
          <a:prstGeom prst="rect">
            <a:avLst/>
          </a:prstGeom>
        </p:spPr>
      </p:pic>
      <p:pic>
        <p:nvPicPr>
          <p:cNvPr id="13" name="Picture 12" descr="Computer illustration - a double helix in the background, and a person's head with indication of an active brain in the foreground">
            <a:extLst>
              <a:ext uri="{FF2B5EF4-FFF2-40B4-BE49-F238E27FC236}">
                <a16:creationId xmlns:a16="http://schemas.microsoft.com/office/drawing/2014/main" id="{41AB7A03-9F60-4FA3-AD2E-5D89B2D38158}"/>
              </a:ext>
            </a:extLst>
          </p:cNvPr>
          <p:cNvPicPr>
            <a:picLocks noChangeAspect="1"/>
          </p:cNvPicPr>
          <p:nvPr/>
        </p:nvPicPr>
        <p:blipFill rotWithShape="1">
          <a:blip r:embed="rId11">
            <a:extLst>
              <a:ext uri="{28A0092B-C50C-407E-A947-70E740481C1C}">
                <a14:useLocalDpi xmlns:a14="http://schemas.microsoft.com/office/drawing/2010/main" val="0"/>
              </a:ext>
              <a:ext uri="{837473B0-CC2E-450A-ABE3-18F120FF3D39}">
                <a1611:picAttrSrcUrl xmlns:a1611="http://schemas.microsoft.com/office/drawing/2016/11/main" r:id="rId12"/>
              </a:ext>
            </a:extLst>
          </a:blip>
          <a:srcRect l="-1" t="-1" r="34591" b="1532"/>
          <a:stretch/>
        </p:blipFill>
        <p:spPr>
          <a:xfrm>
            <a:off x="4085939" y="4153642"/>
            <a:ext cx="1440467" cy="1445648"/>
          </a:xfrm>
          <a:prstGeom prst="rect">
            <a:avLst/>
          </a:prstGeom>
          <a:effectLst/>
        </p:spPr>
      </p:pic>
      <p:pic>
        <p:nvPicPr>
          <p:cNvPr id="26" name="Picture 15" descr="A one dollar bill.">
            <a:extLst>
              <a:ext uri="{FF2B5EF4-FFF2-40B4-BE49-F238E27FC236}">
                <a16:creationId xmlns:a16="http://schemas.microsoft.com/office/drawing/2014/main" id="{FC44DA1B-5711-4A07-B37A-BADF6876E08E}"/>
              </a:ext>
            </a:extLst>
          </p:cNvPr>
          <p:cNvPicPr>
            <a:picLocks noGrp="1" noChangeAspect="1" noChangeArrowheads="1"/>
          </p:cNvPicPr>
          <p:nvPr>
            <p:ph sz="half" idx="1"/>
          </p:nvPr>
        </p:nvPicPr>
        <p:blipFill>
          <a:blip r:embed="rId13" cstate="print">
            <a:lum bright="-5000" contrast="39000"/>
          </a:blip>
          <a:stretch>
            <a:fillRect/>
          </a:stretch>
        </p:blipFill>
        <p:spPr bwMode="auto">
          <a:xfrm rot="3125546">
            <a:off x="-153943" y="5266819"/>
            <a:ext cx="1449598" cy="632359"/>
          </a:xfrm>
          <a:prstGeom prst="rect">
            <a:avLst/>
          </a:prstGeom>
          <a:noFill/>
          <a:effectLst/>
        </p:spPr>
      </p:pic>
      <p:pic>
        <p:nvPicPr>
          <p:cNvPr id="20" name="Picture 4" descr="A quarter">
            <a:extLst>
              <a:ext uri="{FF2B5EF4-FFF2-40B4-BE49-F238E27FC236}">
                <a16:creationId xmlns:a16="http://schemas.microsoft.com/office/drawing/2014/main" id="{4AADE60F-E776-4EFE-9605-10699E25CFF2}"/>
              </a:ext>
            </a:extLst>
          </p:cNvPr>
          <p:cNvPicPr>
            <a:picLocks noChangeAspect="1" noChangeArrowheads="1"/>
          </p:cNvPicPr>
          <p:nvPr/>
        </p:nvPicPr>
        <p:blipFill>
          <a:blip r:embed="rId14" cstate="print">
            <a:lum bright="-16000" contrast="40000"/>
          </a:blip>
          <a:srcRect/>
          <a:stretch>
            <a:fillRect/>
          </a:stretch>
        </p:blipFill>
        <p:spPr bwMode="auto">
          <a:xfrm rot="20700000">
            <a:off x="1397394" y="5488536"/>
            <a:ext cx="322173" cy="345604"/>
          </a:xfrm>
          <a:prstGeom prst="rect">
            <a:avLst/>
          </a:prstGeom>
          <a:noFill/>
          <a:effectLst/>
        </p:spPr>
      </p:pic>
      <p:pic>
        <p:nvPicPr>
          <p:cNvPr id="21" name="Picture 20" descr="A quarter">
            <a:extLst>
              <a:ext uri="{FF2B5EF4-FFF2-40B4-BE49-F238E27FC236}">
                <a16:creationId xmlns:a16="http://schemas.microsoft.com/office/drawing/2014/main" id="{F71AB791-7380-4BD5-9872-9252F6EAAB78}"/>
              </a:ext>
            </a:extLst>
          </p:cNvPr>
          <p:cNvPicPr>
            <a:picLocks noChangeAspect="1"/>
          </p:cNvPicPr>
          <p:nvPr/>
        </p:nvPicPr>
        <p:blipFill>
          <a:blip r:embed="rId15" cstate="print"/>
          <a:stretch>
            <a:fillRect/>
          </a:stretch>
        </p:blipFill>
        <p:spPr>
          <a:xfrm rot="1423636">
            <a:off x="1849063" y="5321853"/>
            <a:ext cx="313674" cy="312106"/>
          </a:xfrm>
          <a:prstGeom prst="rect">
            <a:avLst/>
          </a:prstGeom>
          <a:effectLst/>
        </p:spPr>
      </p:pic>
      <p:pic>
        <p:nvPicPr>
          <p:cNvPr id="22" name="Picture 21" descr="A quarter">
            <a:extLst>
              <a:ext uri="{FF2B5EF4-FFF2-40B4-BE49-F238E27FC236}">
                <a16:creationId xmlns:a16="http://schemas.microsoft.com/office/drawing/2014/main" id="{E7BBA970-008C-482D-8215-C9FF3CD30729}"/>
              </a:ext>
            </a:extLst>
          </p:cNvPr>
          <p:cNvPicPr>
            <a:picLocks noChangeAspect="1"/>
          </p:cNvPicPr>
          <p:nvPr/>
        </p:nvPicPr>
        <p:blipFill>
          <a:blip r:embed="rId15" cstate="print"/>
          <a:stretch>
            <a:fillRect/>
          </a:stretch>
        </p:blipFill>
        <p:spPr>
          <a:xfrm rot="524039">
            <a:off x="1392467" y="6033207"/>
            <a:ext cx="313674" cy="312106"/>
          </a:xfrm>
          <a:prstGeom prst="rect">
            <a:avLst/>
          </a:prstGeom>
          <a:effectLst/>
        </p:spPr>
      </p:pic>
      <p:pic>
        <p:nvPicPr>
          <p:cNvPr id="23" name="Picture 6" descr="A penny">
            <a:extLst>
              <a:ext uri="{FF2B5EF4-FFF2-40B4-BE49-F238E27FC236}">
                <a16:creationId xmlns:a16="http://schemas.microsoft.com/office/drawing/2014/main" id="{D67C2D54-D35E-4F73-92E8-A6405D3516B2}"/>
              </a:ext>
            </a:extLst>
          </p:cNvPr>
          <p:cNvPicPr>
            <a:picLocks noChangeAspect="1" noChangeArrowheads="1"/>
          </p:cNvPicPr>
          <p:nvPr/>
        </p:nvPicPr>
        <p:blipFill>
          <a:blip r:embed="rId16" cstate="print"/>
          <a:srcRect/>
          <a:stretch>
            <a:fillRect/>
          </a:stretch>
        </p:blipFill>
        <p:spPr bwMode="auto">
          <a:xfrm rot="16315091">
            <a:off x="1300297" y="5407698"/>
            <a:ext cx="235547" cy="234284"/>
          </a:xfrm>
          <a:prstGeom prst="rect">
            <a:avLst/>
          </a:prstGeom>
          <a:noFill/>
          <a:effectLst/>
        </p:spPr>
      </p:pic>
      <p:pic>
        <p:nvPicPr>
          <p:cNvPr id="24" name="Picture 23" descr="A nickel">
            <a:extLst>
              <a:ext uri="{FF2B5EF4-FFF2-40B4-BE49-F238E27FC236}">
                <a16:creationId xmlns:a16="http://schemas.microsoft.com/office/drawing/2014/main" id="{AC383CD8-3DE4-442E-9A04-D615BE9CFD8C}"/>
              </a:ext>
            </a:extLst>
          </p:cNvPr>
          <p:cNvPicPr>
            <a:picLocks noChangeAspect="1"/>
          </p:cNvPicPr>
          <p:nvPr/>
        </p:nvPicPr>
        <p:blipFill>
          <a:blip r:embed="rId17">
            <a:extLst>
              <a:ext uri="{28A0092B-C50C-407E-A947-70E740481C1C}">
                <a14:useLocalDpi xmlns:a14="http://schemas.microsoft.com/office/drawing/2010/main" val="0"/>
              </a:ext>
              <a:ext uri="{837473B0-CC2E-450A-ABE3-18F120FF3D39}">
                <a1611:picAttrSrcUrl xmlns:a1611="http://schemas.microsoft.com/office/drawing/2016/11/main" r:id="rId18"/>
              </a:ext>
            </a:extLst>
          </a:blip>
          <a:stretch>
            <a:fillRect/>
          </a:stretch>
        </p:blipFill>
        <p:spPr>
          <a:xfrm rot="6469341">
            <a:off x="2015708" y="5752965"/>
            <a:ext cx="261787" cy="261787"/>
          </a:xfrm>
          <a:prstGeom prst="rect">
            <a:avLst/>
          </a:prstGeom>
          <a:effectLst/>
        </p:spPr>
      </p:pic>
      <p:pic>
        <p:nvPicPr>
          <p:cNvPr id="25" name="Picture 24" descr="A penny">
            <a:extLst>
              <a:ext uri="{FF2B5EF4-FFF2-40B4-BE49-F238E27FC236}">
                <a16:creationId xmlns:a16="http://schemas.microsoft.com/office/drawing/2014/main" id="{1E470C9E-1AA3-437D-B0FB-92942B08847D}"/>
              </a:ext>
            </a:extLst>
          </p:cNvPr>
          <p:cNvPicPr>
            <a:picLocks noChangeAspect="1"/>
          </p:cNvPicPr>
          <p:nvPr/>
        </p:nvPicPr>
        <p:blipFill>
          <a:blip r:embed="rId19" cstate="print"/>
          <a:stretch>
            <a:fillRect/>
          </a:stretch>
        </p:blipFill>
        <p:spPr>
          <a:xfrm rot="2957292">
            <a:off x="1899549" y="6031958"/>
            <a:ext cx="235565" cy="235565"/>
          </a:xfrm>
          <a:prstGeom prst="rect">
            <a:avLst/>
          </a:prstGeom>
          <a:effectLst/>
        </p:spPr>
      </p:pic>
      <p:pic>
        <p:nvPicPr>
          <p:cNvPr id="27" name="Picture 26" descr="A penny">
            <a:extLst>
              <a:ext uri="{FF2B5EF4-FFF2-40B4-BE49-F238E27FC236}">
                <a16:creationId xmlns:a16="http://schemas.microsoft.com/office/drawing/2014/main" id="{571CDC03-0C9F-4D02-B400-C712FE4339DE}"/>
              </a:ext>
            </a:extLst>
          </p:cNvPr>
          <p:cNvPicPr>
            <a:picLocks noChangeAspect="1"/>
          </p:cNvPicPr>
          <p:nvPr/>
        </p:nvPicPr>
        <p:blipFill>
          <a:blip r:embed="rId19" cstate="print"/>
          <a:stretch>
            <a:fillRect/>
          </a:stretch>
        </p:blipFill>
        <p:spPr>
          <a:xfrm rot="8242201">
            <a:off x="2172165" y="5481508"/>
            <a:ext cx="235565" cy="235565"/>
          </a:xfrm>
          <a:prstGeom prst="rect">
            <a:avLst/>
          </a:prstGeom>
          <a:effectLst/>
        </p:spPr>
      </p:pic>
      <p:pic>
        <p:nvPicPr>
          <p:cNvPr id="19" name="Picture 6" descr="A penny">
            <a:extLst>
              <a:ext uri="{FF2B5EF4-FFF2-40B4-BE49-F238E27FC236}">
                <a16:creationId xmlns:a16="http://schemas.microsoft.com/office/drawing/2014/main" id="{6F2ECB47-3984-4EED-B2CA-8CEE6DECD24D}"/>
              </a:ext>
            </a:extLst>
          </p:cNvPr>
          <p:cNvPicPr>
            <a:picLocks noChangeAspect="1" noChangeArrowheads="1"/>
          </p:cNvPicPr>
          <p:nvPr/>
        </p:nvPicPr>
        <p:blipFill>
          <a:blip r:embed="rId16" cstate="print"/>
          <a:srcRect/>
          <a:stretch>
            <a:fillRect/>
          </a:stretch>
        </p:blipFill>
        <p:spPr bwMode="auto">
          <a:xfrm>
            <a:off x="1629971" y="5866495"/>
            <a:ext cx="235547" cy="234284"/>
          </a:xfrm>
          <a:prstGeom prst="rect">
            <a:avLst/>
          </a:prstGeom>
          <a:noFill/>
          <a:effectLst/>
        </p:spPr>
      </p:pic>
      <p:sp>
        <p:nvSpPr>
          <p:cNvPr id="3" name="Content Placeholder 2">
            <a:extLst>
              <a:ext uri="{FF2B5EF4-FFF2-40B4-BE49-F238E27FC236}">
                <a16:creationId xmlns:a16="http://schemas.microsoft.com/office/drawing/2014/main" id="{5AE9FDAC-F077-4992-B681-2AFAE5BE4872}"/>
              </a:ext>
            </a:extLst>
          </p:cNvPr>
          <p:cNvSpPr>
            <a:spLocks noGrp="1"/>
          </p:cNvSpPr>
          <p:nvPr>
            <p:ph sz="half" idx="2"/>
          </p:nvPr>
        </p:nvSpPr>
        <p:spPr>
          <a:xfrm>
            <a:off x="6172200" y="1517172"/>
            <a:ext cx="5181600" cy="4445963"/>
          </a:xfrm>
        </p:spPr>
        <p:txBody>
          <a:bodyPr>
            <a:normAutofit fontScale="92500" lnSpcReduction="20000"/>
          </a:bodyPr>
          <a:lstStyle/>
          <a:p>
            <a:r>
              <a:rPr lang="en-US"/>
              <a:t>The Equal Pay Act of 1963, as amended</a:t>
            </a:r>
          </a:p>
          <a:p>
            <a:r>
              <a:rPr lang="en-US"/>
              <a:t>Title VII of the Civil Rights Act of 1964, as amended</a:t>
            </a:r>
          </a:p>
          <a:p>
            <a:r>
              <a:rPr lang="en-US"/>
              <a:t>The Age Discrimination in Employment Act of 1967, as amended</a:t>
            </a:r>
          </a:p>
          <a:p>
            <a:r>
              <a:rPr lang="en-US"/>
              <a:t>The Americans with Disabilities Act of 1990, as amended</a:t>
            </a:r>
          </a:p>
          <a:p>
            <a:r>
              <a:rPr lang="en-US"/>
              <a:t>The Genetic Information Nondiscrimination Act of 2009</a:t>
            </a:r>
          </a:p>
          <a:p>
            <a:r>
              <a:rPr lang="en-US"/>
              <a:t>Pregnant Workers Fairness Act of 2022</a:t>
            </a:r>
          </a:p>
        </p:txBody>
      </p:sp>
    </p:spTree>
    <p:extLst>
      <p:ext uri="{BB962C8B-B14F-4D97-AF65-F5344CB8AC3E}">
        <p14:creationId xmlns:p14="http://schemas.microsoft.com/office/powerpoint/2010/main" val="31726691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26" presetClass="emph" presetSubtype="0" fill="hold" nodeType="withEffect">
                                  <p:stCondLst>
                                    <p:cond delay="0"/>
                                  </p:stCondLst>
                                  <p:childTnLst>
                                    <p:animEffect transition="out" filter="fade">
                                      <p:cBhvr>
                                        <p:cTn id="12" dur="500" tmFilter="0, 0; .2, .5; .8, .5; 1, 0"/>
                                        <p:tgtEl>
                                          <p:spTgt spid="7"/>
                                        </p:tgtEl>
                                      </p:cBhvr>
                                    </p:animEffect>
                                    <p:animScale>
                                      <p:cBhvr>
                                        <p:cTn id="13" dur="250" autoRev="1" fill="hold"/>
                                        <p:tgtEl>
                                          <p:spTgt spid="7"/>
                                        </p:tgtEl>
                                      </p:cBhvr>
                                      <p:by x="105000" y="105000"/>
                                    </p:animScale>
                                  </p:childTnLst>
                                </p:cTn>
                              </p:par>
                              <p:par>
                                <p:cTn id="14" presetID="26" presetClass="emph" presetSubtype="0" fill="hold" nodeType="withEffect">
                                  <p:stCondLst>
                                    <p:cond delay="0"/>
                                  </p:stCondLst>
                                  <p:childTnLst>
                                    <p:animEffect transition="out" filter="fade">
                                      <p:cBhvr>
                                        <p:cTn id="15" dur="500" tmFilter="0, 0; .2, .5; .8, .5; 1, 0"/>
                                        <p:tgtEl>
                                          <p:spTgt spid="4"/>
                                        </p:tgtEl>
                                      </p:cBhvr>
                                    </p:animEffect>
                                    <p:animScale>
                                      <p:cBhvr>
                                        <p:cTn id="16" dur="250" autoRev="1" fill="hold"/>
                                        <p:tgtEl>
                                          <p:spTgt spid="4"/>
                                        </p:tgtEl>
                                      </p:cBhvr>
                                      <p:by x="105000" y="105000"/>
                                    </p:animScale>
                                  </p:childTnLst>
                                </p:cTn>
                              </p:par>
                              <p:par>
                                <p:cTn id="17" presetID="26" presetClass="emph" presetSubtype="0" fill="hold" nodeType="withEffect">
                                  <p:stCondLst>
                                    <p:cond delay="0"/>
                                  </p:stCondLst>
                                  <p:childTnLst>
                                    <p:animEffect transition="out" filter="fade">
                                      <p:cBhvr>
                                        <p:cTn id="18" dur="500" tmFilter="0, 0; .2, .5; .8, .5; 1, 0"/>
                                        <p:tgtEl>
                                          <p:spTgt spid="8"/>
                                        </p:tgtEl>
                                      </p:cBhvr>
                                    </p:animEffect>
                                    <p:animScale>
                                      <p:cBhvr>
                                        <p:cTn id="19" dur="250" autoRev="1" fill="hold"/>
                                        <p:tgtEl>
                                          <p:spTgt spid="8"/>
                                        </p:tgtEl>
                                      </p:cBhvr>
                                      <p:by x="105000" y="105000"/>
                                    </p:animScale>
                                  </p:childTnLst>
                                </p:cTn>
                              </p:par>
                              <p:par>
                                <p:cTn id="20" presetID="26" presetClass="emph" presetSubtype="0" fill="hold" nodeType="withEffect">
                                  <p:stCondLst>
                                    <p:cond delay="0"/>
                                  </p:stCondLst>
                                  <p:childTnLst>
                                    <p:animEffect transition="out" filter="fade">
                                      <p:cBhvr>
                                        <p:cTn id="21" dur="500" tmFilter="0, 0; .2, .5; .8, .5; 1, 0"/>
                                        <p:tgtEl>
                                          <p:spTgt spid="10"/>
                                        </p:tgtEl>
                                      </p:cBhvr>
                                    </p:animEffect>
                                    <p:animScale>
                                      <p:cBhvr>
                                        <p:cTn id="22" dur="250" autoRev="1" fill="hold"/>
                                        <p:tgtEl>
                                          <p:spTgt spid="10"/>
                                        </p:tgtEl>
                                      </p:cBhvr>
                                      <p:by x="105000" y="105000"/>
                                    </p:animScale>
                                  </p:childTnLst>
                                </p:cTn>
                              </p:par>
                              <p:par>
                                <p:cTn id="23" presetID="26" presetClass="emph" presetSubtype="0" fill="hold" nodeType="withEffect">
                                  <p:stCondLst>
                                    <p:cond delay="0"/>
                                  </p:stCondLst>
                                  <p:childTnLst>
                                    <p:animEffect transition="out" filter="fade">
                                      <p:cBhvr>
                                        <p:cTn id="24" dur="500" tmFilter="0, 0; .2, .5; .8, .5; 1, 0"/>
                                        <p:tgtEl>
                                          <p:spTgt spid="11"/>
                                        </p:tgtEl>
                                      </p:cBhvr>
                                    </p:animEffect>
                                    <p:animScale>
                                      <p:cBhvr>
                                        <p:cTn id="25" dur="250" autoRev="1" fill="hold"/>
                                        <p:tgtEl>
                                          <p:spTgt spid="11"/>
                                        </p:tgtEl>
                                      </p:cBhvr>
                                      <p:by x="105000" y="105000"/>
                                    </p:animScale>
                                  </p:childTnLst>
                                </p:cTn>
                              </p:par>
                              <p:par>
                                <p:cTn id="26" presetID="49" presetClass="entr" presetSubtype="0" decel="100000" fill="hold" nodeType="withEffect">
                                  <p:stCondLst>
                                    <p:cond delay="0"/>
                                  </p:stCondLst>
                                  <p:childTnLst>
                                    <p:set>
                                      <p:cBhvr>
                                        <p:cTn id="27" dur="1" fill="hold">
                                          <p:stCondLst>
                                            <p:cond delay="0"/>
                                          </p:stCondLst>
                                        </p:cTn>
                                        <p:tgtEl>
                                          <p:spTgt spid="27"/>
                                        </p:tgtEl>
                                        <p:attrNameLst>
                                          <p:attrName>style.visibility</p:attrName>
                                        </p:attrNameLst>
                                      </p:cBhvr>
                                      <p:to>
                                        <p:strVal val="visible"/>
                                      </p:to>
                                    </p:set>
                                    <p:anim calcmode="lin" valueType="num">
                                      <p:cBhvr>
                                        <p:cTn id="28" dur="500" fill="hold"/>
                                        <p:tgtEl>
                                          <p:spTgt spid="27"/>
                                        </p:tgtEl>
                                        <p:attrNameLst>
                                          <p:attrName>ppt_w</p:attrName>
                                        </p:attrNameLst>
                                      </p:cBhvr>
                                      <p:tavLst>
                                        <p:tav tm="0">
                                          <p:val>
                                            <p:fltVal val="0"/>
                                          </p:val>
                                        </p:tav>
                                        <p:tav tm="100000">
                                          <p:val>
                                            <p:strVal val="#ppt_w"/>
                                          </p:val>
                                        </p:tav>
                                      </p:tavLst>
                                    </p:anim>
                                    <p:anim calcmode="lin" valueType="num">
                                      <p:cBhvr>
                                        <p:cTn id="29" dur="500" fill="hold"/>
                                        <p:tgtEl>
                                          <p:spTgt spid="27"/>
                                        </p:tgtEl>
                                        <p:attrNameLst>
                                          <p:attrName>ppt_h</p:attrName>
                                        </p:attrNameLst>
                                      </p:cBhvr>
                                      <p:tavLst>
                                        <p:tav tm="0">
                                          <p:val>
                                            <p:fltVal val="0"/>
                                          </p:val>
                                        </p:tav>
                                        <p:tav tm="100000">
                                          <p:val>
                                            <p:strVal val="#ppt_h"/>
                                          </p:val>
                                        </p:tav>
                                      </p:tavLst>
                                    </p:anim>
                                    <p:anim calcmode="lin" valueType="num">
                                      <p:cBhvr>
                                        <p:cTn id="30" dur="500" fill="hold"/>
                                        <p:tgtEl>
                                          <p:spTgt spid="27"/>
                                        </p:tgtEl>
                                        <p:attrNameLst>
                                          <p:attrName>style.rotation</p:attrName>
                                        </p:attrNameLst>
                                      </p:cBhvr>
                                      <p:tavLst>
                                        <p:tav tm="0">
                                          <p:val>
                                            <p:fltVal val="360"/>
                                          </p:val>
                                        </p:tav>
                                        <p:tav tm="100000">
                                          <p:val>
                                            <p:fltVal val="0"/>
                                          </p:val>
                                        </p:tav>
                                      </p:tavLst>
                                    </p:anim>
                                    <p:animEffect transition="in" filter="fade">
                                      <p:cBhvr>
                                        <p:cTn id="31" dur="500"/>
                                        <p:tgtEl>
                                          <p:spTgt spid="27"/>
                                        </p:tgtEl>
                                      </p:cBhvr>
                                    </p:animEffect>
                                  </p:childTnLst>
                                </p:cTn>
                              </p:par>
                              <p:par>
                                <p:cTn id="32" presetID="49" presetClass="entr" presetSubtype="0" decel="100000" fill="hold" nodeType="withEffect">
                                  <p:stCondLst>
                                    <p:cond delay="0"/>
                                  </p:stCondLst>
                                  <p:childTnLst>
                                    <p:set>
                                      <p:cBhvr>
                                        <p:cTn id="33" dur="1" fill="hold">
                                          <p:stCondLst>
                                            <p:cond delay="0"/>
                                          </p:stCondLst>
                                        </p:cTn>
                                        <p:tgtEl>
                                          <p:spTgt spid="19"/>
                                        </p:tgtEl>
                                        <p:attrNameLst>
                                          <p:attrName>style.visibility</p:attrName>
                                        </p:attrNameLst>
                                      </p:cBhvr>
                                      <p:to>
                                        <p:strVal val="visible"/>
                                      </p:to>
                                    </p:set>
                                    <p:anim calcmode="lin" valueType="num">
                                      <p:cBhvr>
                                        <p:cTn id="34" dur="500" fill="hold"/>
                                        <p:tgtEl>
                                          <p:spTgt spid="19"/>
                                        </p:tgtEl>
                                        <p:attrNameLst>
                                          <p:attrName>ppt_w</p:attrName>
                                        </p:attrNameLst>
                                      </p:cBhvr>
                                      <p:tavLst>
                                        <p:tav tm="0">
                                          <p:val>
                                            <p:fltVal val="0"/>
                                          </p:val>
                                        </p:tav>
                                        <p:tav tm="100000">
                                          <p:val>
                                            <p:strVal val="#ppt_w"/>
                                          </p:val>
                                        </p:tav>
                                      </p:tavLst>
                                    </p:anim>
                                    <p:anim calcmode="lin" valueType="num">
                                      <p:cBhvr>
                                        <p:cTn id="35" dur="500" fill="hold"/>
                                        <p:tgtEl>
                                          <p:spTgt spid="19"/>
                                        </p:tgtEl>
                                        <p:attrNameLst>
                                          <p:attrName>ppt_h</p:attrName>
                                        </p:attrNameLst>
                                      </p:cBhvr>
                                      <p:tavLst>
                                        <p:tav tm="0">
                                          <p:val>
                                            <p:fltVal val="0"/>
                                          </p:val>
                                        </p:tav>
                                        <p:tav tm="100000">
                                          <p:val>
                                            <p:strVal val="#ppt_h"/>
                                          </p:val>
                                        </p:tav>
                                      </p:tavLst>
                                    </p:anim>
                                    <p:anim calcmode="lin" valueType="num">
                                      <p:cBhvr>
                                        <p:cTn id="36" dur="500" fill="hold"/>
                                        <p:tgtEl>
                                          <p:spTgt spid="19"/>
                                        </p:tgtEl>
                                        <p:attrNameLst>
                                          <p:attrName>style.rotation</p:attrName>
                                        </p:attrNameLst>
                                      </p:cBhvr>
                                      <p:tavLst>
                                        <p:tav tm="0">
                                          <p:val>
                                            <p:fltVal val="360"/>
                                          </p:val>
                                        </p:tav>
                                        <p:tav tm="100000">
                                          <p:val>
                                            <p:fltVal val="0"/>
                                          </p:val>
                                        </p:tav>
                                      </p:tavLst>
                                    </p:anim>
                                    <p:animEffect transition="in" filter="fade">
                                      <p:cBhvr>
                                        <p:cTn id="37" dur="500"/>
                                        <p:tgtEl>
                                          <p:spTgt spid="19"/>
                                        </p:tgtEl>
                                      </p:cBhvr>
                                    </p:animEffect>
                                  </p:childTnLst>
                                </p:cTn>
                              </p:par>
                              <p:par>
                                <p:cTn id="38" presetID="49" presetClass="entr" presetSubtype="0" decel="100000" fill="hold" nodeType="withEffect">
                                  <p:stCondLst>
                                    <p:cond delay="0"/>
                                  </p:stCondLst>
                                  <p:childTnLst>
                                    <p:set>
                                      <p:cBhvr>
                                        <p:cTn id="39" dur="1" fill="hold">
                                          <p:stCondLst>
                                            <p:cond delay="0"/>
                                          </p:stCondLst>
                                        </p:cTn>
                                        <p:tgtEl>
                                          <p:spTgt spid="24"/>
                                        </p:tgtEl>
                                        <p:attrNameLst>
                                          <p:attrName>style.visibility</p:attrName>
                                        </p:attrNameLst>
                                      </p:cBhvr>
                                      <p:to>
                                        <p:strVal val="visible"/>
                                      </p:to>
                                    </p:set>
                                    <p:anim calcmode="lin" valueType="num">
                                      <p:cBhvr>
                                        <p:cTn id="40" dur="500" fill="hold"/>
                                        <p:tgtEl>
                                          <p:spTgt spid="24"/>
                                        </p:tgtEl>
                                        <p:attrNameLst>
                                          <p:attrName>ppt_w</p:attrName>
                                        </p:attrNameLst>
                                      </p:cBhvr>
                                      <p:tavLst>
                                        <p:tav tm="0">
                                          <p:val>
                                            <p:fltVal val="0"/>
                                          </p:val>
                                        </p:tav>
                                        <p:tav tm="100000">
                                          <p:val>
                                            <p:strVal val="#ppt_w"/>
                                          </p:val>
                                        </p:tav>
                                      </p:tavLst>
                                    </p:anim>
                                    <p:anim calcmode="lin" valueType="num">
                                      <p:cBhvr>
                                        <p:cTn id="41" dur="500" fill="hold"/>
                                        <p:tgtEl>
                                          <p:spTgt spid="24"/>
                                        </p:tgtEl>
                                        <p:attrNameLst>
                                          <p:attrName>ppt_h</p:attrName>
                                        </p:attrNameLst>
                                      </p:cBhvr>
                                      <p:tavLst>
                                        <p:tav tm="0">
                                          <p:val>
                                            <p:fltVal val="0"/>
                                          </p:val>
                                        </p:tav>
                                        <p:tav tm="100000">
                                          <p:val>
                                            <p:strVal val="#ppt_h"/>
                                          </p:val>
                                        </p:tav>
                                      </p:tavLst>
                                    </p:anim>
                                    <p:anim calcmode="lin" valueType="num">
                                      <p:cBhvr>
                                        <p:cTn id="42" dur="500" fill="hold"/>
                                        <p:tgtEl>
                                          <p:spTgt spid="24"/>
                                        </p:tgtEl>
                                        <p:attrNameLst>
                                          <p:attrName>style.rotation</p:attrName>
                                        </p:attrNameLst>
                                      </p:cBhvr>
                                      <p:tavLst>
                                        <p:tav tm="0">
                                          <p:val>
                                            <p:fltVal val="360"/>
                                          </p:val>
                                        </p:tav>
                                        <p:tav tm="100000">
                                          <p:val>
                                            <p:fltVal val="0"/>
                                          </p:val>
                                        </p:tav>
                                      </p:tavLst>
                                    </p:anim>
                                    <p:animEffect transition="in" filter="fade">
                                      <p:cBhvr>
                                        <p:cTn id="43" dur="500"/>
                                        <p:tgtEl>
                                          <p:spTgt spid="24"/>
                                        </p:tgtEl>
                                      </p:cBhvr>
                                    </p:animEffect>
                                  </p:childTnLst>
                                </p:cTn>
                              </p:par>
                              <p:par>
                                <p:cTn id="44" presetID="49" presetClass="entr" presetSubtype="0" decel="100000" fill="hold" nodeType="withEffect">
                                  <p:stCondLst>
                                    <p:cond delay="0"/>
                                  </p:stCondLst>
                                  <p:childTnLst>
                                    <p:set>
                                      <p:cBhvr>
                                        <p:cTn id="45" dur="1" fill="hold">
                                          <p:stCondLst>
                                            <p:cond delay="0"/>
                                          </p:stCondLst>
                                        </p:cTn>
                                        <p:tgtEl>
                                          <p:spTgt spid="22"/>
                                        </p:tgtEl>
                                        <p:attrNameLst>
                                          <p:attrName>style.visibility</p:attrName>
                                        </p:attrNameLst>
                                      </p:cBhvr>
                                      <p:to>
                                        <p:strVal val="visible"/>
                                      </p:to>
                                    </p:set>
                                    <p:anim calcmode="lin" valueType="num">
                                      <p:cBhvr>
                                        <p:cTn id="46" dur="500" fill="hold"/>
                                        <p:tgtEl>
                                          <p:spTgt spid="22"/>
                                        </p:tgtEl>
                                        <p:attrNameLst>
                                          <p:attrName>ppt_w</p:attrName>
                                        </p:attrNameLst>
                                      </p:cBhvr>
                                      <p:tavLst>
                                        <p:tav tm="0">
                                          <p:val>
                                            <p:fltVal val="0"/>
                                          </p:val>
                                        </p:tav>
                                        <p:tav tm="100000">
                                          <p:val>
                                            <p:strVal val="#ppt_w"/>
                                          </p:val>
                                        </p:tav>
                                      </p:tavLst>
                                    </p:anim>
                                    <p:anim calcmode="lin" valueType="num">
                                      <p:cBhvr>
                                        <p:cTn id="47" dur="500" fill="hold"/>
                                        <p:tgtEl>
                                          <p:spTgt spid="22"/>
                                        </p:tgtEl>
                                        <p:attrNameLst>
                                          <p:attrName>ppt_h</p:attrName>
                                        </p:attrNameLst>
                                      </p:cBhvr>
                                      <p:tavLst>
                                        <p:tav tm="0">
                                          <p:val>
                                            <p:fltVal val="0"/>
                                          </p:val>
                                        </p:tav>
                                        <p:tav tm="100000">
                                          <p:val>
                                            <p:strVal val="#ppt_h"/>
                                          </p:val>
                                        </p:tav>
                                      </p:tavLst>
                                    </p:anim>
                                    <p:anim calcmode="lin" valueType="num">
                                      <p:cBhvr>
                                        <p:cTn id="48" dur="500" fill="hold"/>
                                        <p:tgtEl>
                                          <p:spTgt spid="22"/>
                                        </p:tgtEl>
                                        <p:attrNameLst>
                                          <p:attrName>style.rotation</p:attrName>
                                        </p:attrNameLst>
                                      </p:cBhvr>
                                      <p:tavLst>
                                        <p:tav tm="0">
                                          <p:val>
                                            <p:fltVal val="360"/>
                                          </p:val>
                                        </p:tav>
                                        <p:tav tm="100000">
                                          <p:val>
                                            <p:fltVal val="0"/>
                                          </p:val>
                                        </p:tav>
                                      </p:tavLst>
                                    </p:anim>
                                    <p:animEffect transition="in" filter="fade">
                                      <p:cBhvr>
                                        <p:cTn id="49" dur="500"/>
                                        <p:tgtEl>
                                          <p:spTgt spid="22"/>
                                        </p:tgtEl>
                                      </p:cBhvr>
                                    </p:animEffect>
                                  </p:childTnLst>
                                </p:cTn>
                              </p:par>
                              <p:par>
                                <p:cTn id="50" presetID="49" presetClass="entr" presetSubtype="0" decel="100000" fill="hold" nodeType="withEffect">
                                  <p:stCondLst>
                                    <p:cond delay="0"/>
                                  </p:stCondLst>
                                  <p:childTnLst>
                                    <p:set>
                                      <p:cBhvr>
                                        <p:cTn id="51" dur="1" fill="hold">
                                          <p:stCondLst>
                                            <p:cond delay="0"/>
                                          </p:stCondLst>
                                        </p:cTn>
                                        <p:tgtEl>
                                          <p:spTgt spid="21"/>
                                        </p:tgtEl>
                                        <p:attrNameLst>
                                          <p:attrName>style.visibility</p:attrName>
                                        </p:attrNameLst>
                                      </p:cBhvr>
                                      <p:to>
                                        <p:strVal val="visible"/>
                                      </p:to>
                                    </p:set>
                                    <p:anim calcmode="lin" valueType="num">
                                      <p:cBhvr>
                                        <p:cTn id="52" dur="500" fill="hold"/>
                                        <p:tgtEl>
                                          <p:spTgt spid="21"/>
                                        </p:tgtEl>
                                        <p:attrNameLst>
                                          <p:attrName>ppt_w</p:attrName>
                                        </p:attrNameLst>
                                      </p:cBhvr>
                                      <p:tavLst>
                                        <p:tav tm="0">
                                          <p:val>
                                            <p:fltVal val="0"/>
                                          </p:val>
                                        </p:tav>
                                        <p:tav tm="100000">
                                          <p:val>
                                            <p:strVal val="#ppt_w"/>
                                          </p:val>
                                        </p:tav>
                                      </p:tavLst>
                                    </p:anim>
                                    <p:anim calcmode="lin" valueType="num">
                                      <p:cBhvr>
                                        <p:cTn id="53" dur="500" fill="hold"/>
                                        <p:tgtEl>
                                          <p:spTgt spid="21"/>
                                        </p:tgtEl>
                                        <p:attrNameLst>
                                          <p:attrName>ppt_h</p:attrName>
                                        </p:attrNameLst>
                                      </p:cBhvr>
                                      <p:tavLst>
                                        <p:tav tm="0">
                                          <p:val>
                                            <p:fltVal val="0"/>
                                          </p:val>
                                        </p:tav>
                                        <p:tav tm="100000">
                                          <p:val>
                                            <p:strVal val="#ppt_h"/>
                                          </p:val>
                                        </p:tav>
                                      </p:tavLst>
                                    </p:anim>
                                    <p:anim calcmode="lin" valueType="num">
                                      <p:cBhvr>
                                        <p:cTn id="54" dur="500" fill="hold"/>
                                        <p:tgtEl>
                                          <p:spTgt spid="21"/>
                                        </p:tgtEl>
                                        <p:attrNameLst>
                                          <p:attrName>style.rotation</p:attrName>
                                        </p:attrNameLst>
                                      </p:cBhvr>
                                      <p:tavLst>
                                        <p:tav tm="0">
                                          <p:val>
                                            <p:fltVal val="360"/>
                                          </p:val>
                                        </p:tav>
                                        <p:tav tm="100000">
                                          <p:val>
                                            <p:fltVal val="0"/>
                                          </p:val>
                                        </p:tav>
                                      </p:tavLst>
                                    </p:anim>
                                    <p:animEffect transition="in" filter="fade">
                                      <p:cBhvr>
                                        <p:cTn id="55" dur="500"/>
                                        <p:tgtEl>
                                          <p:spTgt spid="21"/>
                                        </p:tgtEl>
                                      </p:cBhvr>
                                    </p:animEffect>
                                  </p:childTnLst>
                                </p:cTn>
                              </p:par>
                              <p:par>
                                <p:cTn id="56" presetID="49" presetClass="entr" presetSubtype="0" decel="100000" fill="hold" nodeType="withEffect">
                                  <p:stCondLst>
                                    <p:cond delay="0"/>
                                  </p:stCondLst>
                                  <p:childTnLst>
                                    <p:set>
                                      <p:cBhvr>
                                        <p:cTn id="57" dur="1" fill="hold">
                                          <p:stCondLst>
                                            <p:cond delay="0"/>
                                          </p:stCondLst>
                                        </p:cTn>
                                        <p:tgtEl>
                                          <p:spTgt spid="20"/>
                                        </p:tgtEl>
                                        <p:attrNameLst>
                                          <p:attrName>style.visibility</p:attrName>
                                        </p:attrNameLst>
                                      </p:cBhvr>
                                      <p:to>
                                        <p:strVal val="visible"/>
                                      </p:to>
                                    </p:set>
                                    <p:anim calcmode="lin" valueType="num">
                                      <p:cBhvr>
                                        <p:cTn id="58" dur="500" fill="hold"/>
                                        <p:tgtEl>
                                          <p:spTgt spid="20"/>
                                        </p:tgtEl>
                                        <p:attrNameLst>
                                          <p:attrName>ppt_w</p:attrName>
                                        </p:attrNameLst>
                                      </p:cBhvr>
                                      <p:tavLst>
                                        <p:tav tm="0">
                                          <p:val>
                                            <p:fltVal val="0"/>
                                          </p:val>
                                        </p:tav>
                                        <p:tav tm="100000">
                                          <p:val>
                                            <p:strVal val="#ppt_w"/>
                                          </p:val>
                                        </p:tav>
                                      </p:tavLst>
                                    </p:anim>
                                    <p:anim calcmode="lin" valueType="num">
                                      <p:cBhvr>
                                        <p:cTn id="59" dur="500" fill="hold"/>
                                        <p:tgtEl>
                                          <p:spTgt spid="20"/>
                                        </p:tgtEl>
                                        <p:attrNameLst>
                                          <p:attrName>ppt_h</p:attrName>
                                        </p:attrNameLst>
                                      </p:cBhvr>
                                      <p:tavLst>
                                        <p:tav tm="0">
                                          <p:val>
                                            <p:fltVal val="0"/>
                                          </p:val>
                                        </p:tav>
                                        <p:tav tm="100000">
                                          <p:val>
                                            <p:strVal val="#ppt_h"/>
                                          </p:val>
                                        </p:tav>
                                      </p:tavLst>
                                    </p:anim>
                                    <p:anim calcmode="lin" valueType="num">
                                      <p:cBhvr>
                                        <p:cTn id="60" dur="500" fill="hold"/>
                                        <p:tgtEl>
                                          <p:spTgt spid="20"/>
                                        </p:tgtEl>
                                        <p:attrNameLst>
                                          <p:attrName>style.rotation</p:attrName>
                                        </p:attrNameLst>
                                      </p:cBhvr>
                                      <p:tavLst>
                                        <p:tav tm="0">
                                          <p:val>
                                            <p:fltVal val="360"/>
                                          </p:val>
                                        </p:tav>
                                        <p:tav tm="100000">
                                          <p:val>
                                            <p:fltVal val="0"/>
                                          </p:val>
                                        </p:tav>
                                      </p:tavLst>
                                    </p:anim>
                                    <p:animEffect transition="in" filter="fade">
                                      <p:cBhvr>
                                        <p:cTn id="61" dur="500"/>
                                        <p:tgtEl>
                                          <p:spTgt spid="20"/>
                                        </p:tgtEl>
                                      </p:cBhvr>
                                    </p:animEffect>
                                  </p:childTnLst>
                                </p:cTn>
                              </p:par>
                              <p:par>
                                <p:cTn id="62" presetID="49" presetClass="entr" presetSubtype="0" decel="100000" fill="hold" nodeType="withEffect">
                                  <p:stCondLst>
                                    <p:cond delay="0"/>
                                  </p:stCondLst>
                                  <p:childTnLst>
                                    <p:set>
                                      <p:cBhvr>
                                        <p:cTn id="63" dur="1" fill="hold">
                                          <p:stCondLst>
                                            <p:cond delay="0"/>
                                          </p:stCondLst>
                                        </p:cTn>
                                        <p:tgtEl>
                                          <p:spTgt spid="25"/>
                                        </p:tgtEl>
                                        <p:attrNameLst>
                                          <p:attrName>style.visibility</p:attrName>
                                        </p:attrNameLst>
                                      </p:cBhvr>
                                      <p:to>
                                        <p:strVal val="visible"/>
                                      </p:to>
                                    </p:set>
                                    <p:anim calcmode="lin" valueType="num">
                                      <p:cBhvr>
                                        <p:cTn id="64" dur="500" fill="hold"/>
                                        <p:tgtEl>
                                          <p:spTgt spid="25"/>
                                        </p:tgtEl>
                                        <p:attrNameLst>
                                          <p:attrName>ppt_w</p:attrName>
                                        </p:attrNameLst>
                                      </p:cBhvr>
                                      <p:tavLst>
                                        <p:tav tm="0">
                                          <p:val>
                                            <p:fltVal val="0"/>
                                          </p:val>
                                        </p:tav>
                                        <p:tav tm="100000">
                                          <p:val>
                                            <p:strVal val="#ppt_w"/>
                                          </p:val>
                                        </p:tav>
                                      </p:tavLst>
                                    </p:anim>
                                    <p:anim calcmode="lin" valueType="num">
                                      <p:cBhvr>
                                        <p:cTn id="65" dur="500" fill="hold"/>
                                        <p:tgtEl>
                                          <p:spTgt spid="25"/>
                                        </p:tgtEl>
                                        <p:attrNameLst>
                                          <p:attrName>ppt_h</p:attrName>
                                        </p:attrNameLst>
                                      </p:cBhvr>
                                      <p:tavLst>
                                        <p:tav tm="0">
                                          <p:val>
                                            <p:fltVal val="0"/>
                                          </p:val>
                                        </p:tav>
                                        <p:tav tm="100000">
                                          <p:val>
                                            <p:strVal val="#ppt_h"/>
                                          </p:val>
                                        </p:tav>
                                      </p:tavLst>
                                    </p:anim>
                                    <p:anim calcmode="lin" valueType="num">
                                      <p:cBhvr>
                                        <p:cTn id="66" dur="500" fill="hold"/>
                                        <p:tgtEl>
                                          <p:spTgt spid="25"/>
                                        </p:tgtEl>
                                        <p:attrNameLst>
                                          <p:attrName>style.rotation</p:attrName>
                                        </p:attrNameLst>
                                      </p:cBhvr>
                                      <p:tavLst>
                                        <p:tav tm="0">
                                          <p:val>
                                            <p:fltVal val="360"/>
                                          </p:val>
                                        </p:tav>
                                        <p:tav tm="100000">
                                          <p:val>
                                            <p:fltVal val="0"/>
                                          </p:val>
                                        </p:tav>
                                      </p:tavLst>
                                    </p:anim>
                                    <p:animEffect transition="in" filter="fade">
                                      <p:cBhvr>
                                        <p:cTn id="67" dur="500"/>
                                        <p:tgtEl>
                                          <p:spTgt spid="25"/>
                                        </p:tgtEl>
                                      </p:cBhvr>
                                    </p:animEffect>
                                  </p:childTnLst>
                                </p:cTn>
                              </p:par>
                              <p:par>
                                <p:cTn id="68" presetID="49" presetClass="entr" presetSubtype="0" decel="100000" fill="hold" nodeType="withEffect">
                                  <p:stCondLst>
                                    <p:cond delay="0"/>
                                  </p:stCondLst>
                                  <p:childTnLst>
                                    <p:set>
                                      <p:cBhvr>
                                        <p:cTn id="69" dur="1" fill="hold">
                                          <p:stCondLst>
                                            <p:cond delay="0"/>
                                          </p:stCondLst>
                                        </p:cTn>
                                        <p:tgtEl>
                                          <p:spTgt spid="23"/>
                                        </p:tgtEl>
                                        <p:attrNameLst>
                                          <p:attrName>style.visibility</p:attrName>
                                        </p:attrNameLst>
                                      </p:cBhvr>
                                      <p:to>
                                        <p:strVal val="visible"/>
                                      </p:to>
                                    </p:set>
                                    <p:anim calcmode="lin" valueType="num">
                                      <p:cBhvr>
                                        <p:cTn id="70" dur="500" fill="hold"/>
                                        <p:tgtEl>
                                          <p:spTgt spid="23"/>
                                        </p:tgtEl>
                                        <p:attrNameLst>
                                          <p:attrName>ppt_w</p:attrName>
                                        </p:attrNameLst>
                                      </p:cBhvr>
                                      <p:tavLst>
                                        <p:tav tm="0">
                                          <p:val>
                                            <p:fltVal val="0"/>
                                          </p:val>
                                        </p:tav>
                                        <p:tav tm="100000">
                                          <p:val>
                                            <p:strVal val="#ppt_w"/>
                                          </p:val>
                                        </p:tav>
                                      </p:tavLst>
                                    </p:anim>
                                    <p:anim calcmode="lin" valueType="num">
                                      <p:cBhvr>
                                        <p:cTn id="71" dur="500" fill="hold"/>
                                        <p:tgtEl>
                                          <p:spTgt spid="23"/>
                                        </p:tgtEl>
                                        <p:attrNameLst>
                                          <p:attrName>ppt_h</p:attrName>
                                        </p:attrNameLst>
                                      </p:cBhvr>
                                      <p:tavLst>
                                        <p:tav tm="0">
                                          <p:val>
                                            <p:fltVal val="0"/>
                                          </p:val>
                                        </p:tav>
                                        <p:tav tm="100000">
                                          <p:val>
                                            <p:strVal val="#ppt_h"/>
                                          </p:val>
                                        </p:tav>
                                      </p:tavLst>
                                    </p:anim>
                                    <p:anim calcmode="lin" valueType="num">
                                      <p:cBhvr>
                                        <p:cTn id="72" dur="500" fill="hold"/>
                                        <p:tgtEl>
                                          <p:spTgt spid="23"/>
                                        </p:tgtEl>
                                        <p:attrNameLst>
                                          <p:attrName>style.rotation</p:attrName>
                                        </p:attrNameLst>
                                      </p:cBhvr>
                                      <p:tavLst>
                                        <p:tav tm="0">
                                          <p:val>
                                            <p:fltVal val="360"/>
                                          </p:val>
                                        </p:tav>
                                        <p:tav tm="100000">
                                          <p:val>
                                            <p:fltVal val="0"/>
                                          </p:val>
                                        </p:tav>
                                      </p:tavLst>
                                    </p:anim>
                                    <p:animEffect transition="in" filter="fade">
                                      <p:cBhvr>
                                        <p:cTn id="73" dur="500"/>
                                        <p:tgtEl>
                                          <p:spTgt spid="23"/>
                                        </p:tgtEl>
                                      </p:cBhvr>
                                    </p:animEffect>
                                  </p:childTnLst>
                                </p:cTn>
                              </p:par>
                              <p:par>
                                <p:cTn id="74" presetID="49" presetClass="entr" presetSubtype="0" decel="100000" fill="hold" nodeType="withEffect">
                                  <p:stCondLst>
                                    <p:cond delay="0"/>
                                  </p:stCondLst>
                                  <p:childTnLst>
                                    <p:set>
                                      <p:cBhvr>
                                        <p:cTn id="75" dur="1" fill="hold">
                                          <p:stCondLst>
                                            <p:cond delay="0"/>
                                          </p:stCondLst>
                                        </p:cTn>
                                        <p:tgtEl>
                                          <p:spTgt spid="26"/>
                                        </p:tgtEl>
                                        <p:attrNameLst>
                                          <p:attrName>style.visibility</p:attrName>
                                        </p:attrNameLst>
                                      </p:cBhvr>
                                      <p:to>
                                        <p:strVal val="visible"/>
                                      </p:to>
                                    </p:set>
                                    <p:anim calcmode="lin" valueType="num">
                                      <p:cBhvr>
                                        <p:cTn id="76" dur="500" fill="hold"/>
                                        <p:tgtEl>
                                          <p:spTgt spid="26"/>
                                        </p:tgtEl>
                                        <p:attrNameLst>
                                          <p:attrName>ppt_w</p:attrName>
                                        </p:attrNameLst>
                                      </p:cBhvr>
                                      <p:tavLst>
                                        <p:tav tm="0">
                                          <p:val>
                                            <p:fltVal val="0"/>
                                          </p:val>
                                        </p:tav>
                                        <p:tav tm="100000">
                                          <p:val>
                                            <p:strVal val="#ppt_w"/>
                                          </p:val>
                                        </p:tav>
                                      </p:tavLst>
                                    </p:anim>
                                    <p:anim calcmode="lin" valueType="num">
                                      <p:cBhvr>
                                        <p:cTn id="77" dur="500" fill="hold"/>
                                        <p:tgtEl>
                                          <p:spTgt spid="26"/>
                                        </p:tgtEl>
                                        <p:attrNameLst>
                                          <p:attrName>ppt_h</p:attrName>
                                        </p:attrNameLst>
                                      </p:cBhvr>
                                      <p:tavLst>
                                        <p:tav tm="0">
                                          <p:val>
                                            <p:fltVal val="0"/>
                                          </p:val>
                                        </p:tav>
                                        <p:tav tm="100000">
                                          <p:val>
                                            <p:strVal val="#ppt_h"/>
                                          </p:val>
                                        </p:tav>
                                      </p:tavLst>
                                    </p:anim>
                                    <p:anim calcmode="lin" valueType="num">
                                      <p:cBhvr>
                                        <p:cTn id="78" dur="500" fill="hold"/>
                                        <p:tgtEl>
                                          <p:spTgt spid="26"/>
                                        </p:tgtEl>
                                        <p:attrNameLst>
                                          <p:attrName>style.rotation</p:attrName>
                                        </p:attrNameLst>
                                      </p:cBhvr>
                                      <p:tavLst>
                                        <p:tav tm="0">
                                          <p:val>
                                            <p:fltVal val="360"/>
                                          </p:val>
                                        </p:tav>
                                        <p:tav tm="100000">
                                          <p:val>
                                            <p:fltVal val="0"/>
                                          </p:val>
                                        </p:tav>
                                      </p:tavLst>
                                    </p:anim>
                                    <p:animEffect transition="in" filter="fade">
                                      <p:cBhvr>
                                        <p:cTn id="79" dur="500"/>
                                        <p:tgtEl>
                                          <p:spTgt spid="26"/>
                                        </p:tgtEl>
                                      </p:cBhvr>
                                    </p:animEffect>
                                  </p:childTnLst>
                                </p:cTn>
                              </p:par>
                            </p:childTnLst>
                          </p:cTn>
                        </p:par>
                      </p:childTnLst>
                    </p:cTn>
                  </p:par>
                  <p:par>
                    <p:cTn id="80" fill="hold">
                      <p:stCondLst>
                        <p:cond delay="indefinite"/>
                      </p:stCondLst>
                      <p:childTnLst>
                        <p:par>
                          <p:cTn id="81" fill="hold">
                            <p:stCondLst>
                              <p:cond delay="0"/>
                            </p:stCondLst>
                            <p:childTnLst>
                              <p:par>
                                <p:cTn id="82" presetID="1" presetClass="entr" presetSubtype="0" fill="hold" nodeType="clickEffect">
                                  <p:stCondLst>
                                    <p:cond delay="0"/>
                                  </p:stCondLst>
                                  <p:childTnLst>
                                    <p:set>
                                      <p:cBhvr>
                                        <p:cTn id="83"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84" fill="hold">
                      <p:stCondLst>
                        <p:cond delay="indefinite"/>
                      </p:stCondLst>
                      <p:childTnLst>
                        <p:par>
                          <p:cTn id="85" fill="hold">
                            <p:stCondLst>
                              <p:cond delay="0"/>
                            </p:stCondLst>
                            <p:childTnLst>
                              <p:par>
                                <p:cTn id="86" presetID="1" presetClass="entr" presetSubtype="0" fill="hold" nodeType="clickEffect">
                                  <p:stCondLst>
                                    <p:cond delay="0"/>
                                  </p:stCondLst>
                                  <p:childTnLst>
                                    <p:set>
                                      <p:cBhvr>
                                        <p:cTn id="87" dur="1" fill="hold">
                                          <p:stCondLst>
                                            <p:cond delay="0"/>
                                          </p:stCondLst>
                                        </p:cTn>
                                        <p:tgtEl>
                                          <p:spTgt spid="3">
                                            <p:txEl>
                                              <p:pRg st="2" end="2"/>
                                            </p:txEl>
                                          </p:spTgt>
                                        </p:tgtEl>
                                        <p:attrNameLst>
                                          <p:attrName>style.visibility</p:attrName>
                                        </p:attrNameLst>
                                      </p:cBhvr>
                                      <p:to>
                                        <p:strVal val="visible"/>
                                      </p:to>
                                    </p:set>
                                  </p:childTnLst>
                                </p:cTn>
                              </p:par>
                              <p:par>
                                <p:cTn id="88" presetID="26" presetClass="emph" presetSubtype="0" fill="hold" nodeType="withEffect">
                                  <p:stCondLst>
                                    <p:cond delay="0"/>
                                  </p:stCondLst>
                                  <p:childTnLst>
                                    <p:animEffect transition="out" filter="fade">
                                      <p:cBhvr>
                                        <p:cTn id="89" dur="500" tmFilter="0, 0; .2, .5; .8, .5; 1, 0"/>
                                        <p:tgtEl>
                                          <p:spTgt spid="6"/>
                                        </p:tgtEl>
                                      </p:cBhvr>
                                    </p:animEffect>
                                    <p:animScale>
                                      <p:cBhvr>
                                        <p:cTn id="90" dur="250" autoRev="1" fill="hold"/>
                                        <p:tgtEl>
                                          <p:spTgt spid="6"/>
                                        </p:tgtEl>
                                      </p:cBhvr>
                                      <p:by x="105000" y="105000"/>
                                    </p:animScale>
                                  </p:childTnLst>
                                </p:cTn>
                              </p:par>
                              <p:par>
                                <p:cTn id="91" presetID="26" presetClass="emph" presetSubtype="0" fill="hold" nodeType="withEffect">
                                  <p:stCondLst>
                                    <p:cond delay="0"/>
                                  </p:stCondLst>
                                  <p:childTnLst>
                                    <p:animEffect transition="out" filter="fade">
                                      <p:cBhvr>
                                        <p:cTn id="92" dur="500" tmFilter="0, 0; .2, .5; .8, .5; 1, 0"/>
                                        <p:tgtEl>
                                          <p:spTgt spid="17"/>
                                        </p:tgtEl>
                                      </p:cBhvr>
                                    </p:animEffect>
                                    <p:animScale>
                                      <p:cBhvr>
                                        <p:cTn id="93" dur="250" autoRev="1" fill="hold"/>
                                        <p:tgtEl>
                                          <p:spTgt spid="17"/>
                                        </p:tgtEl>
                                      </p:cBhvr>
                                      <p:by x="105000" y="105000"/>
                                    </p:animScale>
                                  </p:childTnLst>
                                </p:cTn>
                              </p:par>
                            </p:childTnLst>
                          </p:cTn>
                        </p:par>
                      </p:childTnLst>
                    </p:cTn>
                  </p:par>
                  <p:par>
                    <p:cTn id="94" fill="hold">
                      <p:stCondLst>
                        <p:cond delay="indefinite"/>
                      </p:stCondLst>
                      <p:childTnLst>
                        <p:par>
                          <p:cTn id="95" fill="hold">
                            <p:stCondLst>
                              <p:cond delay="0"/>
                            </p:stCondLst>
                            <p:childTnLst>
                              <p:par>
                                <p:cTn id="96" presetID="1" presetClass="entr" presetSubtype="0" fill="hold" nodeType="clickEffect">
                                  <p:stCondLst>
                                    <p:cond delay="0"/>
                                  </p:stCondLst>
                                  <p:childTnLst>
                                    <p:set>
                                      <p:cBhvr>
                                        <p:cTn id="97" dur="1" fill="hold">
                                          <p:stCondLst>
                                            <p:cond delay="0"/>
                                          </p:stCondLst>
                                        </p:cTn>
                                        <p:tgtEl>
                                          <p:spTgt spid="3">
                                            <p:txEl>
                                              <p:pRg st="4" end="4"/>
                                            </p:txEl>
                                          </p:spTgt>
                                        </p:tgtEl>
                                        <p:attrNameLst>
                                          <p:attrName>style.visibility</p:attrName>
                                        </p:attrNameLst>
                                      </p:cBhvr>
                                      <p:to>
                                        <p:strVal val="visible"/>
                                      </p:to>
                                    </p:set>
                                  </p:childTnLst>
                                </p:cTn>
                              </p:par>
                              <p:par>
                                <p:cTn id="98" presetID="26" presetClass="emph" presetSubtype="0" fill="hold" nodeType="withEffect">
                                  <p:stCondLst>
                                    <p:cond delay="0"/>
                                  </p:stCondLst>
                                  <p:childTnLst>
                                    <p:animEffect transition="out" filter="fade">
                                      <p:cBhvr>
                                        <p:cTn id="99" dur="500" tmFilter="0, 0; .2, .5; .8, .5; 1, 0"/>
                                        <p:tgtEl>
                                          <p:spTgt spid="13"/>
                                        </p:tgtEl>
                                      </p:cBhvr>
                                    </p:animEffect>
                                    <p:animScale>
                                      <p:cBhvr>
                                        <p:cTn id="100" dur="250" autoRev="1" fill="hold"/>
                                        <p:tgtEl>
                                          <p:spTgt spid="13"/>
                                        </p:tgtEl>
                                      </p:cBhvr>
                                      <p:by x="105000" y="105000"/>
                                    </p:animScale>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nodeType="clickEffect">
                                  <p:stCondLst>
                                    <p:cond delay="0"/>
                                  </p:stCondLst>
                                  <p:childTnLst>
                                    <p:set>
                                      <p:cBhvr>
                                        <p:cTn id="10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dirty="0"/>
              <a:t> The Equal Pay Act of 1963 (EPA)</a:t>
            </a:r>
          </a:p>
        </p:txBody>
      </p:sp>
      <p:sp>
        <p:nvSpPr>
          <p:cNvPr id="2020355" name="Rectangle 3"/>
          <p:cNvSpPr>
            <a:spLocks noGrp="1" noChangeArrowheads="1"/>
          </p:cNvSpPr>
          <p:nvPr>
            <p:ph idx="1"/>
          </p:nvPr>
        </p:nvSpPr>
        <p:spPr>
          <a:xfrm>
            <a:off x="838200" y="1825625"/>
            <a:ext cx="4902200" cy="4351338"/>
          </a:xfrm>
        </p:spPr>
        <p:txBody>
          <a:bodyPr>
            <a:normAutofit fontScale="92500" lnSpcReduction="20000"/>
          </a:bodyPr>
          <a:lstStyle/>
          <a:p>
            <a:r>
              <a:rPr lang="en-US" dirty="0"/>
              <a:t>Prohibits unequal pay between employees of the opposite sex performing similar work</a:t>
            </a:r>
          </a:p>
          <a:p>
            <a:r>
              <a:rPr lang="en-US" dirty="0"/>
              <a:t>Includes fringe benefits</a:t>
            </a:r>
          </a:p>
          <a:p>
            <a:r>
              <a:rPr lang="en-US" dirty="0"/>
              <a:t>Applies when men and women in the same establishment/location who perform substantially equal work requiring similar skill, effort and responsibility under similar working conditions</a:t>
            </a:r>
          </a:p>
          <a:p>
            <a:r>
              <a:rPr lang="en-US" dirty="0"/>
              <a:t>Both men and women are covered under this law</a:t>
            </a:r>
          </a:p>
        </p:txBody>
      </p:sp>
      <p:pic>
        <p:nvPicPr>
          <p:cNvPr id="128002" name="Picture 2" descr="&quot;Equal Work Deserves Equal Pay!&quot;"/>
          <p:cNvPicPr>
            <a:picLocks noChangeAspect="1" noChangeArrowheads="1"/>
          </p:cNvPicPr>
          <p:nvPr/>
        </p:nvPicPr>
        <p:blipFill>
          <a:blip r:embed="rId3" cstate="print"/>
          <a:srcRect/>
          <a:stretch>
            <a:fillRect/>
          </a:stretch>
        </p:blipFill>
        <p:spPr bwMode="auto">
          <a:xfrm>
            <a:off x="6096000" y="1690688"/>
            <a:ext cx="5435600" cy="3776943"/>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normAutofit fontScale="90000"/>
          </a:bodyPr>
          <a:lstStyle/>
          <a:p>
            <a:r>
              <a:rPr lang="en-US" dirty="0"/>
              <a:t>Title VII of the Civil Rights Act of 1964 (Title VII)</a:t>
            </a:r>
            <a:br>
              <a:rPr lang="en-US" dirty="0"/>
            </a:br>
            <a:endParaRPr lang="en-US" dirty="0"/>
          </a:p>
        </p:txBody>
      </p:sp>
      <p:pic>
        <p:nvPicPr>
          <p:cNvPr id="13" name="Picture 12" descr="Various religions symbols and icons"/>
          <p:cNvPicPr>
            <a:picLocks/>
          </p:cNvPicPr>
          <p:nvPr/>
        </p:nvPicPr>
        <p:blipFill>
          <a:blip r:embed="rId3" cstate="print"/>
          <a:srcRect l="13714" r="24686" b="9277"/>
          <a:stretch>
            <a:fillRect/>
          </a:stretch>
        </p:blipFill>
        <p:spPr>
          <a:xfrm>
            <a:off x="838199" y="2335018"/>
            <a:ext cx="1946007" cy="1948916"/>
          </a:xfrm>
          <a:prstGeom prst="rect">
            <a:avLst/>
          </a:prstGeom>
          <a:ln>
            <a:noFill/>
          </a:ln>
          <a:effectLst/>
        </p:spPr>
      </p:pic>
      <p:pic>
        <p:nvPicPr>
          <p:cNvPr id="12" name="Picture 11" descr="National flags from several countries"/>
          <p:cNvPicPr>
            <a:picLocks noChangeAspect="1"/>
          </p:cNvPicPr>
          <p:nvPr/>
        </p:nvPicPr>
        <p:blipFill>
          <a:blip r:embed="rId4" cstate="print"/>
          <a:srcRect l="37200"/>
          <a:stretch>
            <a:fillRect/>
          </a:stretch>
        </p:blipFill>
        <p:spPr>
          <a:xfrm>
            <a:off x="1690234" y="3968175"/>
            <a:ext cx="1958996" cy="1949635"/>
          </a:xfrm>
          <a:prstGeom prst="rect">
            <a:avLst/>
          </a:prstGeom>
          <a:ln>
            <a:noFill/>
          </a:ln>
          <a:effectLst/>
        </p:spPr>
      </p:pic>
      <p:pic>
        <p:nvPicPr>
          <p:cNvPr id="77826" name="Picture 2" descr="Symbols representing sex"/>
          <p:cNvPicPr>
            <a:picLocks noChangeAspect="1" noChangeArrowheads="1"/>
          </p:cNvPicPr>
          <p:nvPr/>
        </p:nvPicPr>
        <p:blipFill>
          <a:blip r:embed="rId5">
            <a:extLst>
              <a:ext uri="{28A0092B-C50C-407E-A947-70E740481C1C}">
                <a14:useLocalDpi xmlns:a14="http://schemas.microsoft.com/office/drawing/2010/main" val="0"/>
              </a:ext>
            </a:extLst>
          </a:blip>
          <a:srcRect l="753" r="753"/>
          <a:stretch/>
        </p:blipFill>
        <p:spPr bwMode="auto">
          <a:xfrm>
            <a:off x="3522478" y="3733370"/>
            <a:ext cx="1949635" cy="1979451"/>
          </a:xfrm>
          <a:prstGeom prst="rect">
            <a:avLst/>
          </a:prstGeom>
          <a:ln>
            <a:noFill/>
          </a:ln>
          <a:effectLst/>
        </p:spPr>
      </p:pic>
      <p:pic>
        <p:nvPicPr>
          <p:cNvPr id="10" name="Picture 9" descr="Image demonstrating shades of skin tone color, from dark to light."/>
          <p:cNvPicPr>
            <a:picLocks noChangeAspect="1"/>
          </p:cNvPicPr>
          <p:nvPr/>
        </p:nvPicPr>
        <p:blipFill>
          <a:blip r:embed="rId6" cstate="print"/>
          <a:srcRect l="34550" t="6222" r="12500"/>
          <a:stretch>
            <a:fillRect/>
          </a:stretch>
        </p:blipFill>
        <p:spPr>
          <a:xfrm>
            <a:off x="3991709" y="2105574"/>
            <a:ext cx="1954240" cy="1946816"/>
          </a:xfrm>
          <a:prstGeom prst="rect">
            <a:avLst/>
          </a:prstGeom>
          <a:ln>
            <a:noFill/>
          </a:ln>
          <a:effectLst/>
        </p:spPr>
      </p:pic>
      <p:sp>
        <p:nvSpPr>
          <p:cNvPr id="2" name="Content Placeholder 1">
            <a:extLst>
              <a:ext uri="{FF2B5EF4-FFF2-40B4-BE49-F238E27FC236}">
                <a16:creationId xmlns:a16="http://schemas.microsoft.com/office/drawing/2014/main" id="{6586BB6F-E58C-41C1-8711-495BB12409B9}"/>
              </a:ext>
            </a:extLst>
          </p:cNvPr>
          <p:cNvSpPr>
            <a:spLocks noGrp="1"/>
          </p:cNvSpPr>
          <p:nvPr>
            <p:ph idx="1"/>
          </p:nvPr>
        </p:nvSpPr>
        <p:spPr>
          <a:xfrm>
            <a:off x="6096000" y="1825625"/>
            <a:ext cx="5257800" cy="4351338"/>
          </a:xfrm>
        </p:spPr>
        <p:txBody>
          <a:bodyPr>
            <a:normAutofit/>
          </a:bodyPr>
          <a:lstStyle/>
          <a:p>
            <a:r>
              <a:rPr lang="en-US" dirty="0"/>
              <a:t>Prohibits discrimination, including harassment, based on race, color, religion, national origin, and sex</a:t>
            </a:r>
          </a:p>
          <a:p>
            <a:r>
              <a:rPr lang="en-US" dirty="0"/>
              <a:t>Requires reasonable accommodation based on religion</a:t>
            </a:r>
          </a:p>
          <a:p>
            <a:pPr marL="0" indent="0">
              <a:buNone/>
            </a:pPr>
            <a:endParaRPr lang="en-US" dirty="0"/>
          </a:p>
        </p:txBody>
      </p:sp>
      <p:pic>
        <p:nvPicPr>
          <p:cNvPr id="11" name="Picture 10" descr="Composite photo of six faces, demonstrating &quot;race&quot;"/>
          <p:cNvPicPr>
            <a:picLocks noChangeAspect="1"/>
          </p:cNvPicPr>
          <p:nvPr/>
        </p:nvPicPr>
        <p:blipFill>
          <a:blip r:embed="rId7" cstate="print"/>
          <a:srcRect l="8136" r="11390" b="3700"/>
          <a:stretch>
            <a:fillRect/>
          </a:stretch>
        </p:blipFill>
        <p:spPr>
          <a:xfrm>
            <a:off x="2414550" y="1569731"/>
            <a:ext cx="1947101" cy="1947039"/>
          </a:xfrm>
          <a:prstGeom prst="rect">
            <a:avLst/>
          </a:prstGeom>
          <a:ln>
            <a:noFill/>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normAutofit fontScale="90000"/>
          </a:bodyPr>
          <a:lstStyle/>
          <a:p>
            <a:r>
              <a:rPr lang="en-US" dirty="0"/>
              <a:t>Age Discrimination in Employment Act of 1967 (ADEA)                    </a:t>
            </a:r>
          </a:p>
        </p:txBody>
      </p:sp>
      <p:sp>
        <p:nvSpPr>
          <p:cNvPr id="1933315" name="Rectangle 3"/>
          <p:cNvSpPr>
            <a:spLocks noGrp="1" noChangeArrowheads="1"/>
          </p:cNvSpPr>
          <p:nvPr>
            <p:ph idx="1"/>
          </p:nvPr>
        </p:nvSpPr>
        <p:spPr>
          <a:xfrm>
            <a:off x="838200" y="1825625"/>
            <a:ext cx="4780280" cy="4351338"/>
          </a:xfrm>
        </p:spPr>
        <p:txBody>
          <a:bodyPr/>
          <a:lstStyle/>
          <a:p>
            <a:pPr marL="0" indent="0">
              <a:buNone/>
            </a:pPr>
            <a:endParaRPr lang="en-US" dirty="0"/>
          </a:p>
          <a:p>
            <a:r>
              <a:rPr lang="en-US" dirty="0"/>
              <a:t>Prohibits age-based discrimination, including harassment</a:t>
            </a:r>
          </a:p>
          <a:p>
            <a:r>
              <a:rPr lang="en-US" dirty="0"/>
              <a:t>Coverage begins at age 40</a:t>
            </a:r>
          </a:p>
          <a:p>
            <a:pPr lvl="1"/>
            <a:r>
              <a:rPr lang="en-US" dirty="0"/>
              <a:t>No coverage under ADEA for employees under age 40.</a:t>
            </a:r>
          </a:p>
        </p:txBody>
      </p:sp>
      <p:pic>
        <p:nvPicPr>
          <p:cNvPr id="5" name="Picture 4" descr="A white cake with a four and a zero candle for a 40th birthday"/>
          <p:cNvPicPr>
            <a:picLocks noChangeAspect="1"/>
          </p:cNvPicPr>
          <p:nvPr/>
        </p:nvPicPr>
        <p:blipFill>
          <a:blip r:embed="rId3">
            <a:extLst>
              <a:ext uri="{28A0092B-C50C-407E-A947-70E740481C1C}">
                <a14:useLocalDpi xmlns:a14="http://schemas.microsoft.com/office/drawing/2010/main" val="0"/>
              </a:ext>
            </a:extLst>
          </a:blip>
          <a:srcRect/>
          <a:stretch/>
        </p:blipFill>
        <p:spPr>
          <a:xfrm>
            <a:off x="7263237" y="1905317"/>
            <a:ext cx="3301154" cy="3320236"/>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normAutofit/>
          </a:bodyPr>
          <a:lstStyle/>
          <a:p>
            <a:r>
              <a:rPr lang="en-US" sz="4000" dirty="0"/>
              <a:t>The Americans With Disabilities Act of 1990, as Amended in 2008 (ADA)</a:t>
            </a:r>
          </a:p>
        </p:txBody>
      </p:sp>
      <p:sp>
        <p:nvSpPr>
          <p:cNvPr id="32771" name="Rectangle 3"/>
          <p:cNvSpPr>
            <a:spLocks noGrp="1" noChangeArrowheads="1"/>
          </p:cNvSpPr>
          <p:nvPr>
            <p:ph sz="half" idx="1"/>
          </p:nvPr>
        </p:nvSpPr>
        <p:spPr>
          <a:xfrm>
            <a:off x="4459705" y="1706236"/>
            <a:ext cx="7373706" cy="4738368"/>
          </a:xfrm>
        </p:spPr>
        <p:txBody>
          <a:bodyPr>
            <a:normAutofit lnSpcReduction="10000"/>
          </a:bodyPr>
          <a:lstStyle/>
          <a:p>
            <a:r>
              <a:rPr lang="en-US" dirty="0"/>
              <a:t>Prohibits discrimination against individuals with:</a:t>
            </a:r>
          </a:p>
          <a:p>
            <a:pPr lvl="1"/>
            <a:r>
              <a:rPr lang="en-US" dirty="0"/>
              <a:t>Mental and/or physical disabilities</a:t>
            </a:r>
          </a:p>
          <a:p>
            <a:pPr lvl="1"/>
            <a:r>
              <a:rPr lang="en-US" dirty="0"/>
              <a:t>A record of a disability</a:t>
            </a:r>
          </a:p>
          <a:p>
            <a:pPr lvl="1"/>
            <a:r>
              <a:rPr lang="en-US" dirty="0"/>
              <a:t>A perceived disability</a:t>
            </a:r>
          </a:p>
          <a:p>
            <a:pPr lvl="1"/>
            <a:r>
              <a:rPr lang="en-US" dirty="0"/>
              <a:t>Association with individual/s with a disability</a:t>
            </a:r>
          </a:p>
          <a:p>
            <a:r>
              <a:rPr lang="en-US" dirty="0"/>
              <a:t>Requires employers to provide reasonable accommodations to qualified individuals with disabilities </a:t>
            </a:r>
          </a:p>
          <a:p>
            <a:pPr lvl="1"/>
            <a:r>
              <a:rPr lang="en-US" dirty="0"/>
              <a:t>Emphasis is on the </a:t>
            </a:r>
            <a:r>
              <a:rPr lang="en-US" i="1" dirty="0"/>
              <a:t>accommodation, </a:t>
            </a:r>
            <a:r>
              <a:rPr lang="en-US" dirty="0"/>
              <a:t>not determining if the condition constitutes a disability under the statute</a:t>
            </a:r>
          </a:p>
        </p:txBody>
      </p:sp>
      <p:pic>
        <p:nvPicPr>
          <p:cNvPr id="6" name="Content Placeholder 5" descr="Disability Symbols">
            <a:extLst>
              <a:ext uri="{FF2B5EF4-FFF2-40B4-BE49-F238E27FC236}">
                <a16:creationId xmlns:a16="http://schemas.microsoft.com/office/drawing/2014/main" id="{15EE4884-7F66-4B93-9FAA-758BCED59E0B}"/>
              </a:ext>
            </a:extLst>
          </p:cNvPr>
          <p:cNvPicPr>
            <a:picLocks noGrp="1" noChangeAspect="1"/>
          </p:cNvPicPr>
          <p:nvPr>
            <p:ph sz="half" idx="2"/>
          </p:nvPr>
        </p:nvPicPr>
        <p:blipFill>
          <a:blip r:embed="rId3" cstate="print"/>
          <a:stretch>
            <a:fillRect/>
          </a:stretch>
        </p:blipFill>
        <p:spPr>
          <a:xfrm>
            <a:off x="838200" y="2250412"/>
            <a:ext cx="3231889" cy="3231889"/>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79D29-2BBE-4363-A9AC-0EC3DCE2214D}"/>
              </a:ext>
            </a:extLst>
          </p:cNvPr>
          <p:cNvSpPr>
            <a:spLocks noGrp="1"/>
          </p:cNvSpPr>
          <p:nvPr>
            <p:ph type="title"/>
          </p:nvPr>
        </p:nvSpPr>
        <p:spPr/>
        <p:txBody>
          <a:bodyPr/>
          <a:lstStyle/>
          <a:p>
            <a:r>
              <a:rPr lang="en-US" dirty="0"/>
              <a:t>What does disability mean?</a:t>
            </a:r>
          </a:p>
        </p:txBody>
      </p:sp>
      <p:sp>
        <p:nvSpPr>
          <p:cNvPr id="3" name="Content Placeholder 2">
            <a:extLst>
              <a:ext uri="{FF2B5EF4-FFF2-40B4-BE49-F238E27FC236}">
                <a16:creationId xmlns:a16="http://schemas.microsoft.com/office/drawing/2014/main" id="{8AEB243F-6397-43DA-9CDD-59422F16F0E3}"/>
              </a:ext>
            </a:extLst>
          </p:cNvPr>
          <p:cNvSpPr>
            <a:spLocks noGrp="1"/>
          </p:cNvSpPr>
          <p:nvPr>
            <p:ph idx="1"/>
          </p:nvPr>
        </p:nvSpPr>
        <p:spPr>
          <a:xfrm>
            <a:off x="4471988" y="1825625"/>
            <a:ext cx="6881812" cy="4351338"/>
          </a:xfrm>
        </p:spPr>
        <p:txBody>
          <a:bodyPr/>
          <a:lstStyle/>
          <a:p>
            <a:r>
              <a:rPr lang="en-US" dirty="0"/>
              <a:t>Disability</a:t>
            </a:r>
          </a:p>
          <a:p>
            <a:pPr lvl="1"/>
            <a:r>
              <a:rPr lang="en-US" dirty="0"/>
              <a:t>Impairment that substantially limits a major life activity or bodily function</a:t>
            </a:r>
          </a:p>
          <a:p>
            <a:r>
              <a:rPr lang="en-US" dirty="0"/>
              <a:t>Record of Disability</a:t>
            </a:r>
          </a:p>
          <a:p>
            <a:pPr lvl="1"/>
            <a:r>
              <a:rPr lang="en-US" dirty="0"/>
              <a:t>Record of physical or mental impairment that substantially limits a major life activity</a:t>
            </a:r>
          </a:p>
          <a:p>
            <a:pPr marL="0" indent="0">
              <a:buNone/>
            </a:pPr>
            <a:r>
              <a:rPr lang="en-US" dirty="0"/>
              <a:t>Regarded as Disabled</a:t>
            </a:r>
          </a:p>
          <a:p>
            <a:pPr lvl="1"/>
            <a:r>
              <a:rPr lang="en-US" dirty="0"/>
              <a:t>Action taken because of actual or perceived impairment that is not both transitory and minor</a:t>
            </a:r>
          </a:p>
          <a:p>
            <a:endParaRPr lang="en-US" dirty="0"/>
          </a:p>
        </p:txBody>
      </p:sp>
      <p:pic>
        <p:nvPicPr>
          <p:cNvPr id="5" name="Content Placeholder 5" descr="Disability Symbols">
            <a:extLst>
              <a:ext uri="{FF2B5EF4-FFF2-40B4-BE49-F238E27FC236}">
                <a16:creationId xmlns:a16="http://schemas.microsoft.com/office/drawing/2014/main" id="{3E6DAF46-E535-4336-A3BC-DCB822015C5C}"/>
              </a:ext>
            </a:extLst>
          </p:cNvPr>
          <p:cNvPicPr>
            <a:picLocks noChangeAspect="1"/>
          </p:cNvPicPr>
          <p:nvPr/>
        </p:nvPicPr>
        <p:blipFill>
          <a:blip r:embed="rId3" cstate="print"/>
          <a:stretch>
            <a:fillRect/>
          </a:stretch>
        </p:blipFill>
        <p:spPr>
          <a:xfrm>
            <a:off x="838200" y="2250412"/>
            <a:ext cx="3231889" cy="323188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93040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31796C-FD43-448A-1CB1-414521BA4377}"/>
              </a:ext>
            </a:extLst>
          </p:cNvPr>
          <p:cNvSpPr>
            <a:spLocks noGrp="1"/>
          </p:cNvSpPr>
          <p:nvPr>
            <p:ph type="title"/>
          </p:nvPr>
        </p:nvSpPr>
        <p:spPr/>
        <p:txBody>
          <a:bodyPr/>
          <a:lstStyle/>
          <a:p>
            <a:r>
              <a:rPr lang="en-US"/>
              <a:t>Disclaimer</a:t>
            </a:r>
          </a:p>
        </p:txBody>
      </p:sp>
      <p:sp>
        <p:nvSpPr>
          <p:cNvPr id="3" name="Content Placeholder 2">
            <a:extLst>
              <a:ext uri="{FF2B5EF4-FFF2-40B4-BE49-F238E27FC236}">
                <a16:creationId xmlns:a16="http://schemas.microsoft.com/office/drawing/2014/main" id="{AC0DE500-6F8A-952C-E742-74D9C7356BCA}"/>
              </a:ext>
            </a:extLst>
          </p:cNvPr>
          <p:cNvSpPr>
            <a:spLocks noGrp="1"/>
          </p:cNvSpPr>
          <p:nvPr>
            <p:ph idx="1"/>
          </p:nvPr>
        </p:nvSpPr>
        <p:spPr>
          <a:xfrm>
            <a:off x="622570" y="1378078"/>
            <a:ext cx="10953344" cy="4663796"/>
          </a:xfrm>
        </p:spPr>
        <p:txBody>
          <a:bodyPr vert="horz" lIns="91440" tIns="45720" rIns="91440" bIns="45720" rtlCol="0" anchor="t">
            <a:normAutofit fontScale="92500" lnSpcReduction="10000"/>
          </a:bodyPr>
          <a:lstStyle/>
          <a:p>
            <a:pPr marL="0" indent="0">
              <a:lnSpc>
                <a:spcPct val="110000"/>
              </a:lnSpc>
              <a:buNone/>
            </a:pPr>
            <a:r>
              <a:rPr lang="en-US" dirty="0">
                <a:latin typeface="Franklin Gothic Book"/>
              </a:rPr>
              <a:t>This presentation is intended for general informational purposes only. It is not intended to provide legal advice to any individual or entity.  The EEOC is providing this information as a public service. This information and related materials are presented to give the public access to information on EEOC programs and equal employment opportunity laws. While the EEOC strives to make this information as timely and accurate as possible, the EEOC makes no claims, promises, or guarantees about the accuracy, completeness, or adequacy of the contents of this presentation and expressly disclaims liability for errors and omissions in the contents of this presentation. No warranty of any kind, implied, expressed, or statutory, is given with respect to the contents of this presentation.</a:t>
            </a:r>
          </a:p>
          <a:p>
            <a:pPr marL="0" indent="0">
              <a:buNone/>
            </a:pPr>
            <a:endParaRPr lang="en-US"/>
          </a:p>
        </p:txBody>
      </p:sp>
      <p:sp>
        <p:nvSpPr>
          <p:cNvPr id="4" name="Slide Number Placeholder 3">
            <a:extLst>
              <a:ext uri="{FF2B5EF4-FFF2-40B4-BE49-F238E27FC236}">
                <a16:creationId xmlns:a16="http://schemas.microsoft.com/office/drawing/2014/main" id="{56AD071F-FCD0-20AD-1987-BF6249C5E370}"/>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050E962-E864-491E-96EB-4E88755ABD7E}" type="slidenum">
              <a:rPr lang="en-US" smtClean="0"/>
              <a:pPr/>
              <a:t>2</a:t>
            </a:fld>
            <a:endParaRPr lang="en-US"/>
          </a:p>
        </p:txBody>
      </p:sp>
    </p:spTree>
    <p:extLst>
      <p:ext uri="{BB962C8B-B14F-4D97-AF65-F5344CB8AC3E}">
        <p14:creationId xmlns:p14="http://schemas.microsoft.com/office/powerpoint/2010/main" val="9287914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US" dirty="0"/>
              <a:t>Reasonable accommodation</a:t>
            </a:r>
          </a:p>
        </p:txBody>
      </p:sp>
      <p:sp>
        <p:nvSpPr>
          <p:cNvPr id="38915" name="Rectangle 3"/>
          <p:cNvSpPr>
            <a:spLocks noGrp="1" noChangeArrowheads="1"/>
          </p:cNvSpPr>
          <p:nvPr>
            <p:ph idx="1"/>
          </p:nvPr>
        </p:nvSpPr>
        <p:spPr>
          <a:xfrm>
            <a:off x="4444678" y="1825625"/>
            <a:ext cx="6909122" cy="4351338"/>
          </a:xfrm>
        </p:spPr>
        <p:txBody>
          <a:bodyPr>
            <a:normAutofit/>
          </a:bodyPr>
          <a:lstStyle/>
          <a:p>
            <a:r>
              <a:rPr lang="en-US" dirty="0"/>
              <a:t>The ADA requires employers to provide adjustments or modifications to enable people with disabilities to enjoy equal employment opportunities unless doing so would be an undue hardship (i.e., a significant difficulty or expense).  </a:t>
            </a:r>
          </a:p>
          <a:p>
            <a:r>
              <a:rPr lang="en-US" dirty="0"/>
              <a:t>Accommodations vary depending on the needs of an individual with a disability.</a:t>
            </a:r>
          </a:p>
          <a:p>
            <a:r>
              <a:rPr lang="en-US" dirty="0"/>
              <a:t>Includes disabilities associated with pregnancy</a:t>
            </a:r>
          </a:p>
        </p:txBody>
      </p:sp>
      <p:pic>
        <p:nvPicPr>
          <p:cNvPr id="3" name="Picture 2" descr="Illustration of arrows navigating past a wall - one goes over, one goes under, one goes through a break in the wall.">
            <a:extLst>
              <a:ext uri="{FF2B5EF4-FFF2-40B4-BE49-F238E27FC236}">
                <a16:creationId xmlns:a16="http://schemas.microsoft.com/office/drawing/2014/main" id="{A4FD2785-E3DB-4B15-A05C-D2D33965B9F3}"/>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38200" y="2196557"/>
            <a:ext cx="3286513" cy="246488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9023E-BC66-4980-AE84-F44B693C9BD2}"/>
              </a:ext>
            </a:extLst>
          </p:cNvPr>
          <p:cNvSpPr>
            <a:spLocks noGrp="1"/>
          </p:cNvSpPr>
          <p:nvPr>
            <p:ph type="title"/>
          </p:nvPr>
        </p:nvSpPr>
        <p:spPr/>
        <p:txBody>
          <a:bodyPr>
            <a:normAutofit fontScale="90000"/>
          </a:bodyPr>
          <a:lstStyle/>
          <a:p>
            <a:r>
              <a:rPr lang="en-US" dirty="0"/>
              <a:t>When can an employer deny a request for accommodation?</a:t>
            </a:r>
          </a:p>
        </p:txBody>
      </p:sp>
      <p:sp>
        <p:nvSpPr>
          <p:cNvPr id="3" name="Content Placeholder 2">
            <a:extLst>
              <a:ext uri="{FF2B5EF4-FFF2-40B4-BE49-F238E27FC236}">
                <a16:creationId xmlns:a16="http://schemas.microsoft.com/office/drawing/2014/main" id="{81483AA9-DC26-4DF1-B3F0-6C8D6B2FFDAE}"/>
              </a:ext>
            </a:extLst>
          </p:cNvPr>
          <p:cNvSpPr>
            <a:spLocks noGrp="1"/>
          </p:cNvSpPr>
          <p:nvPr>
            <p:ph idx="1"/>
          </p:nvPr>
        </p:nvSpPr>
        <p:spPr/>
        <p:txBody>
          <a:bodyPr>
            <a:normAutofit/>
          </a:bodyPr>
          <a:lstStyle/>
          <a:p>
            <a:pPr marL="0" indent="0">
              <a:buNone/>
            </a:pPr>
            <a:r>
              <a:rPr lang="en-US" sz="3200" dirty="0"/>
              <a:t>An employer can deny a request for an accommodation if: </a:t>
            </a:r>
          </a:p>
          <a:p>
            <a:pPr lvl="1"/>
            <a:r>
              <a:rPr lang="en-US" sz="2800" dirty="0"/>
              <a:t>The accommodation would eliminate an essential function of the job</a:t>
            </a:r>
          </a:p>
          <a:p>
            <a:pPr lvl="1"/>
            <a:r>
              <a:rPr lang="en-US" sz="2800" dirty="0"/>
              <a:t>The accommodation would cause an undue hardship</a:t>
            </a:r>
          </a:p>
          <a:p>
            <a:pPr lvl="1"/>
            <a:endParaRPr lang="en-US" sz="2800" dirty="0"/>
          </a:p>
          <a:p>
            <a:pPr marL="0" indent="0">
              <a:buNone/>
            </a:pPr>
            <a:r>
              <a:rPr lang="en-US" sz="3200" dirty="0"/>
              <a:t>Excellent resource:</a:t>
            </a:r>
          </a:p>
          <a:p>
            <a:pPr lvl="1"/>
            <a:r>
              <a:rPr lang="en-US" sz="2800" dirty="0"/>
              <a:t>The Job Accommodation Network (askjan.org)</a:t>
            </a:r>
          </a:p>
        </p:txBody>
      </p:sp>
    </p:spTree>
    <p:extLst>
      <p:ext uri="{BB962C8B-B14F-4D97-AF65-F5344CB8AC3E}">
        <p14:creationId xmlns:p14="http://schemas.microsoft.com/office/powerpoint/2010/main" val="36601729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p:txBody>
          <a:bodyPr/>
          <a:lstStyle/>
          <a:p>
            <a:r>
              <a:rPr lang="en-US" dirty="0"/>
              <a:t>A great resource</a:t>
            </a:r>
          </a:p>
        </p:txBody>
      </p:sp>
      <p:sp>
        <p:nvSpPr>
          <p:cNvPr id="118787" name="Rectangle 3"/>
          <p:cNvSpPr>
            <a:spLocks noGrp="1" noChangeArrowheads="1"/>
          </p:cNvSpPr>
          <p:nvPr>
            <p:ph idx="1"/>
          </p:nvPr>
        </p:nvSpPr>
        <p:spPr>
          <a:xfrm>
            <a:off x="920131" y="1690688"/>
            <a:ext cx="10712426" cy="4715899"/>
          </a:xfrm>
        </p:spPr>
        <p:txBody>
          <a:bodyPr/>
          <a:lstStyle/>
          <a:p>
            <a:pPr marL="0" indent="0">
              <a:buNone/>
            </a:pPr>
            <a:r>
              <a:rPr lang="en-US"/>
              <a:t>Need help figuring out an accommodation?  Ask JAN:</a:t>
            </a:r>
          </a:p>
          <a:p>
            <a:endParaRPr lang="en-US"/>
          </a:p>
          <a:p>
            <a:pPr marL="0" indent="0">
              <a:buNone/>
            </a:pPr>
            <a:endParaRPr lang="en-US"/>
          </a:p>
          <a:p>
            <a:pPr marL="0" indent="0">
              <a:buNone/>
            </a:pPr>
            <a:r>
              <a:rPr lang="en-US"/>
              <a:t>         	 1(800) 526-7234</a:t>
            </a:r>
          </a:p>
          <a:p>
            <a:pPr marL="0" indent="0">
              <a:buNone/>
            </a:pPr>
            <a:r>
              <a:rPr lang="en-US"/>
              <a:t>  </a:t>
            </a:r>
          </a:p>
          <a:p>
            <a:pPr marL="0" indent="0">
              <a:buNone/>
            </a:pPr>
            <a:r>
              <a:rPr lang="en-US"/>
              <a:t>           www.askjan.org</a:t>
            </a:r>
          </a:p>
        </p:txBody>
      </p:sp>
      <p:pic>
        <p:nvPicPr>
          <p:cNvPr id="3" name="Picture 2" descr="&quot;JAN Job Accommodation Network: Practical Solutions, Workplace Success&quot;">
            <a:extLst>
              <a:ext uri="{FF2B5EF4-FFF2-40B4-BE49-F238E27FC236}">
                <a16:creationId xmlns:a16="http://schemas.microsoft.com/office/drawing/2014/main" id="{8A06F655-FC65-47A6-B2A4-35FD0630BFEC}"/>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5087"/>
          <a:stretch/>
        </p:blipFill>
        <p:spPr>
          <a:xfrm>
            <a:off x="5100399" y="2773673"/>
            <a:ext cx="6378308" cy="2549927"/>
          </a:xfrm>
          <a:prstGeom prst="rect">
            <a:avLst/>
          </a:prstGeom>
        </p:spPr>
      </p:pic>
      <p:pic>
        <p:nvPicPr>
          <p:cNvPr id="5" name="Graphic 4" descr="Smart Phone with solid fill">
            <a:extLst>
              <a:ext uri="{FF2B5EF4-FFF2-40B4-BE49-F238E27FC236}">
                <a16:creationId xmlns:a16="http://schemas.microsoft.com/office/drawing/2014/main" id="{E34C3595-8318-4397-82E5-5058D24FD49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510664">
            <a:off x="1071200" y="3169188"/>
            <a:ext cx="914400" cy="914400"/>
          </a:xfrm>
          <a:prstGeom prst="rect">
            <a:avLst/>
          </a:prstGeom>
        </p:spPr>
      </p:pic>
      <p:pic>
        <p:nvPicPr>
          <p:cNvPr id="8" name="Graphic 7" descr="Laptop with solid fill">
            <a:extLst>
              <a:ext uri="{FF2B5EF4-FFF2-40B4-BE49-F238E27FC236}">
                <a16:creationId xmlns:a16="http://schemas.microsoft.com/office/drawing/2014/main" id="{2BC01CAB-A727-46EA-A775-C7B17343386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71200" y="4234656"/>
            <a:ext cx="914400" cy="914400"/>
          </a:xfrm>
          <a:prstGeom prst="rect">
            <a:avLst/>
          </a:prstGeom>
        </p:spPr>
      </p:pic>
    </p:spTree>
    <p:extLst>
      <p:ext uri="{BB962C8B-B14F-4D97-AF65-F5344CB8AC3E}">
        <p14:creationId xmlns:p14="http://schemas.microsoft.com/office/powerpoint/2010/main" val="1915951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Title 1"/>
          <p:cNvSpPr>
            <a:spLocks noGrp="1"/>
          </p:cNvSpPr>
          <p:nvPr>
            <p:ph type="title"/>
          </p:nvPr>
        </p:nvSpPr>
        <p:spPr/>
        <p:txBody>
          <a:bodyPr/>
          <a:lstStyle/>
          <a:p>
            <a:r>
              <a:rPr lang="en-US" altLang="en-US" dirty="0"/>
              <a:t>The interactive process</a:t>
            </a:r>
          </a:p>
        </p:txBody>
      </p:sp>
      <p:sp>
        <p:nvSpPr>
          <p:cNvPr id="155651" name="Content Placeholder 2"/>
          <p:cNvSpPr>
            <a:spLocks noGrp="1"/>
          </p:cNvSpPr>
          <p:nvPr>
            <p:ph idx="1"/>
          </p:nvPr>
        </p:nvSpPr>
        <p:spPr>
          <a:xfrm>
            <a:off x="2929376" y="1542716"/>
            <a:ext cx="8454736" cy="4351338"/>
          </a:xfrm>
        </p:spPr>
        <p:txBody>
          <a:bodyPr>
            <a:normAutofit/>
          </a:bodyPr>
          <a:lstStyle/>
          <a:p>
            <a:r>
              <a:rPr lang="en-US" altLang="en-US" dirty="0"/>
              <a:t>A request for reasonable accommodation is the first step in an informal negotiation between the individual and the employer.</a:t>
            </a:r>
          </a:p>
          <a:p>
            <a:r>
              <a:rPr lang="en-US" dirty="0"/>
              <a:t>The goal of the interactive process is to find an accommodation that will allow the individual to perform an essential function of the job, apply for a job, or enjoy the benefits and privileges of employment.</a:t>
            </a:r>
          </a:p>
          <a:p>
            <a:r>
              <a:rPr lang="en-US" altLang="en-US" dirty="0"/>
              <a:t>Usually initiated by the person needing an accommodation, unless the need is apparent</a:t>
            </a:r>
          </a:p>
          <a:p>
            <a:endParaRPr lang="en-US" altLang="en-US" dirty="0"/>
          </a:p>
        </p:txBody>
      </p:sp>
      <p:pic>
        <p:nvPicPr>
          <p:cNvPr id="4" name="Graphic 3" descr="Two arrows making a circular formation">
            <a:extLst>
              <a:ext uri="{FF2B5EF4-FFF2-40B4-BE49-F238E27FC236}">
                <a16:creationId xmlns:a16="http://schemas.microsoft.com/office/drawing/2014/main" id="{66651292-DA3C-4A1F-93C6-A431810AA79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6491" y="2012373"/>
            <a:ext cx="2209800" cy="2209800"/>
          </a:xfrm>
          <a:prstGeom prst="rect">
            <a:avLst/>
          </a:prstGeom>
        </p:spPr>
      </p:pic>
    </p:spTree>
    <p:extLst>
      <p:ext uri="{BB962C8B-B14F-4D97-AF65-F5344CB8AC3E}">
        <p14:creationId xmlns:p14="http://schemas.microsoft.com/office/powerpoint/2010/main" val="298320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dirty="0"/>
              <a:t>Medical confidentiality</a:t>
            </a:r>
          </a:p>
        </p:txBody>
      </p:sp>
      <p:sp>
        <p:nvSpPr>
          <p:cNvPr id="41987" name="Rectangle 3"/>
          <p:cNvSpPr>
            <a:spLocks noGrp="1" noChangeArrowheads="1"/>
          </p:cNvSpPr>
          <p:nvPr>
            <p:ph idx="1"/>
          </p:nvPr>
        </p:nvSpPr>
        <p:spPr>
          <a:xfrm>
            <a:off x="673101" y="1524289"/>
            <a:ext cx="10680700" cy="4351338"/>
          </a:xfrm>
        </p:spPr>
        <p:txBody>
          <a:bodyPr>
            <a:normAutofit/>
          </a:bodyPr>
          <a:lstStyle/>
          <a:p>
            <a:pPr>
              <a:spcAft>
                <a:spcPts val="600"/>
              </a:spcAft>
            </a:pPr>
            <a:r>
              <a:rPr lang="en-US" dirty="0"/>
              <a:t>Employers may not ask job applicants about the existence, nature, or severity of a disability. Applicants may be asked about their ability to perform specific job functions. </a:t>
            </a:r>
          </a:p>
          <a:p>
            <a:pPr>
              <a:spcAft>
                <a:spcPts val="600"/>
              </a:spcAft>
            </a:pPr>
            <a:r>
              <a:rPr lang="en-US" dirty="0"/>
              <a:t>A job offer may be conditioned on the results of a medical examination, but only if the examination is required for all entering employees in similar jobs. </a:t>
            </a:r>
          </a:p>
          <a:p>
            <a:pPr>
              <a:spcAft>
                <a:spcPts val="600"/>
              </a:spcAft>
            </a:pPr>
            <a:r>
              <a:rPr lang="en-US" dirty="0"/>
              <a:t>Medical examinations of employees must be job related and consistent with the employer’s business needs.</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D322B-65A3-40BB-B68F-4D91607CBCBF}"/>
              </a:ext>
            </a:extLst>
          </p:cNvPr>
          <p:cNvSpPr>
            <a:spLocks noGrp="1"/>
          </p:cNvSpPr>
          <p:nvPr>
            <p:ph type="title"/>
          </p:nvPr>
        </p:nvSpPr>
        <p:spPr/>
        <p:txBody>
          <a:bodyPr/>
          <a:lstStyle/>
          <a:p>
            <a:r>
              <a:rPr lang="en-US" dirty="0"/>
              <a:t>Medical confidentiality (cont.)</a:t>
            </a:r>
          </a:p>
        </p:txBody>
      </p:sp>
      <p:sp>
        <p:nvSpPr>
          <p:cNvPr id="3" name="Content Placeholder 2">
            <a:extLst>
              <a:ext uri="{FF2B5EF4-FFF2-40B4-BE49-F238E27FC236}">
                <a16:creationId xmlns:a16="http://schemas.microsoft.com/office/drawing/2014/main" id="{DF9964B6-200F-4F3B-84F6-79B22ED753F2}"/>
              </a:ext>
            </a:extLst>
          </p:cNvPr>
          <p:cNvSpPr>
            <a:spLocks noGrp="1"/>
          </p:cNvSpPr>
          <p:nvPr>
            <p:ph idx="1"/>
          </p:nvPr>
        </p:nvSpPr>
        <p:spPr>
          <a:xfrm>
            <a:off x="838200" y="1825625"/>
            <a:ext cx="7339445" cy="4351338"/>
          </a:xfrm>
        </p:spPr>
        <p:txBody>
          <a:bodyPr/>
          <a:lstStyle/>
          <a:p>
            <a:pPr>
              <a:spcAft>
                <a:spcPts val="600"/>
              </a:spcAft>
            </a:pPr>
            <a:r>
              <a:rPr lang="en-US" dirty="0"/>
              <a:t>Medical information must be kept confidential and out of personnel files</a:t>
            </a:r>
          </a:p>
          <a:p>
            <a:pPr>
              <a:spcAft>
                <a:spcPts val="600"/>
              </a:spcAft>
            </a:pPr>
            <a:r>
              <a:rPr lang="en-US" dirty="0"/>
              <a:t>Medical information must be kept confidential, with only limited access to by those that must have access to it.</a:t>
            </a:r>
          </a:p>
          <a:p>
            <a:endParaRPr lang="en-US" dirty="0"/>
          </a:p>
        </p:txBody>
      </p:sp>
      <p:pic>
        <p:nvPicPr>
          <p:cNvPr id="4" name="Picture 3" descr="Yellow file folder wrapped by a chain and lock">
            <a:extLst>
              <a:ext uri="{FF2B5EF4-FFF2-40B4-BE49-F238E27FC236}">
                <a16:creationId xmlns:a16="http://schemas.microsoft.com/office/drawing/2014/main" id="{CE0B0C1D-CD6E-4A43-B5F9-94080852B8C4}"/>
              </a:ext>
            </a:extLst>
          </p:cNvPr>
          <p:cNvPicPr>
            <a:picLocks noChangeAspect="1"/>
          </p:cNvPicPr>
          <p:nvPr/>
        </p:nvPicPr>
        <p:blipFill>
          <a:blip r:embed="rId2"/>
          <a:stretch>
            <a:fillRect/>
          </a:stretch>
        </p:blipFill>
        <p:spPr>
          <a:xfrm>
            <a:off x="7784210" y="1670151"/>
            <a:ext cx="4407790" cy="3517697"/>
          </a:xfrm>
          <a:prstGeom prst="rect">
            <a:avLst/>
          </a:prstGeom>
        </p:spPr>
      </p:pic>
    </p:spTree>
    <p:extLst>
      <p:ext uri="{BB962C8B-B14F-4D97-AF65-F5344CB8AC3E}">
        <p14:creationId xmlns:p14="http://schemas.microsoft.com/office/powerpoint/2010/main" val="27295535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9" name="Picture 8" descr="Computer illustration - a double helix in the background, and a person's head with indication of an active brain in the foreground">
            <a:extLst>
              <a:ext uri="{FF2B5EF4-FFF2-40B4-BE49-F238E27FC236}">
                <a16:creationId xmlns:a16="http://schemas.microsoft.com/office/drawing/2014/main" id="{32173C67-EDEC-4D4F-8C2A-A4D58B67945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441406" y="2435225"/>
            <a:ext cx="3912394" cy="2608262"/>
          </a:xfrm>
          <a:prstGeom prst="rect">
            <a:avLst/>
          </a:prstGeom>
          <a:effectLst>
            <a:outerShdw blurRad="50800" dist="38100" dir="2700000" algn="tl" rotWithShape="0">
              <a:prstClr val="black">
                <a:alpha val="40000"/>
              </a:prstClr>
            </a:outerShdw>
          </a:effectLst>
        </p:spPr>
      </p:pic>
      <p:sp>
        <p:nvSpPr>
          <p:cNvPr id="43010" name="Rectangle 2"/>
          <p:cNvSpPr>
            <a:spLocks noGrp="1" noChangeArrowheads="1"/>
          </p:cNvSpPr>
          <p:nvPr>
            <p:ph type="title"/>
          </p:nvPr>
        </p:nvSpPr>
        <p:spPr/>
        <p:txBody>
          <a:bodyPr>
            <a:normAutofit fontScale="90000"/>
          </a:bodyPr>
          <a:lstStyle/>
          <a:p>
            <a:r>
              <a:rPr lang="en-US" dirty="0"/>
              <a:t>The Genetic Information Nondiscrimination Act of 2008 (GINA)</a:t>
            </a:r>
          </a:p>
        </p:txBody>
      </p:sp>
      <p:sp>
        <p:nvSpPr>
          <p:cNvPr id="2028547" name="Rectangle 3"/>
          <p:cNvSpPr>
            <a:spLocks noGrp="1" noChangeArrowheads="1"/>
          </p:cNvSpPr>
          <p:nvPr>
            <p:ph idx="1"/>
          </p:nvPr>
        </p:nvSpPr>
        <p:spPr>
          <a:xfrm>
            <a:off x="838199" y="1825625"/>
            <a:ext cx="6555059" cy="4351338"/>
          </a:xfrm>
        </p:spPr>
        <p:txBody>
          <a:bodyPr>
            <a:normAutofit lnSpcReduction="10000"/>
          </a:bodyPr>
          <a:lstStyle/>
          <a:p>
            <a:r>
              <a:rPr lang="en-US" dirty="0"/>
              <a:t>Prohibits use of genetic information in making employment decisions</a:t>
            </a:r>
          </a:p>
          <a:p>
            <a:pPr lvl="1"/>
            <a:r>
              <a:rPr lang="en-US" dirty="0"/>
              <a:t>Includes prohibition on harassment and retaliation</a:t>
            </a:r>
          </a:p>
          <a:p>
            <a:r>
              <a:rPr lang="en-US" dirty="0"/>
              <a:t>Restricts employers and other entities covered by GINA from requesting, requiring, or purchasing genetic information</a:t>
            </a:r>
          </a:p>
          <a:p>
            <a:r>
              <a:rPr lang="en-US" dirty="0"/>
              <a:t>Requires that covered entities keep genetic information confidential, subject to limited exceptions</a:t>
            </a:r>
          </a:p>
          <a:p>
            <a:endParaRPr lang="en-US" dirty="0"/>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242F2-9672-40E8-BDCE-3789816FCEF5}"/>
              </a:ext>
            </a:extLst>
          </p:cNvPr>
          <p:cNvSpPr>
            <a:spLocks noGrp="1"/>
          </p:cNvSpPr>
          <p:nvPr>
            <p:ph type="title"/>
          </p:nvPr>
        </p:nvSpPr>
        <p:spPr>
          <a:xfrm>
            <a:off x="555585" y="451413"/>
            <a:ext cx="11076972" cy="1239275"/>
          </a:xfrm>
        </p:spPr>
        <p:txBody>
          <a:bodyPr>
            <a:normAutofit fontScale="90000"/>
          </a:bodyPr>
          <a:lstStyle/>
          <a:p>
            <a:r>
              <a:rPr lang="en-US" dirty="0">
                <a:latin typeface="Franklin Gothic Demi"/>
                <a:ea typeface="Verdana"/>
              </a:rPr>
              <a:t>Pregnant Workers Fairness Act of 2022 (PWFA)</a:t>
            </a:r>
          </a:p>
        </p:txBody>
      </p:sp>
      <p:sp>
        <p:nvSpPr>
          <p:cNvPr id="3" name="Content Placeholder 2">
            <a:extLst>
              <a:ext uri="{FF2B5EF4-FFF2-40B4-BE49-F238E27FC236}">
                <a16:creationId xmlns:a16="http://schemas.microsoft.com/office/drawing/2014/main" id="{DD1E68B0-2790-4866-B722-340117D65BD3}"/>
              </a:ext>
            </a:extLst>
          </p:cNvPr>
          <p:cNvSpPr>
            <a:spLocks noGrp="1"/>
          </p:cNvSpPr>
          <p:nvPr>
            <p:ph idx="1"/>
          </p:nvPr>
        </p:nvSpPr>
        <p:spPr>
          <a:xfrm>
            <a:off x="5102087" y="1690688"/>
            <a:ext cx="6531113" cy="4716462"/>
          </a:xfrm>
        </p:spPr>
        <p:txBody>
          <a:bodyPr>
            <a:normAutofit/>
          </a:bodyPr>
          <a:lstStyle/>
          <a:p>
            <a:pPr marL="0" indent="0">
              <a:buNone/>
            </a:pPr>
            <a:r>
              <a:rPr lang="en-US" dirty="0"/>
              <a:t>Requires covered employers to provide reasonable accommodations to a qualified employee’s or applicant’s known limitations related to, affected by, or arising out of pregnancy, childbirth, or related medical conditions, unless the accommodation will cause the employer an undue hardship.</a:t>
            </a:r>
            <a:br>
              <a:rPr lang="en-US" dirty="0"/>
            </a:br>
            <a:endParaRPr lang="en-US" dirty="0"/>
          </a:p>
        </p:txBody>
      </p:sp>
      <p:pic>
        <p:nvPicPr>
          <p:cNvPr id="6" name="Picture 5" descr="A graphic of a pregnant woman">
            <a:extLst>
              <a:ext uri="{FF2B5EF4-FFF2-40B4-BE49-F238E27FC236}">
                <a16:creationId xmlns:a16="http://schemas.microsoft.com/office/drawing/2014/main" id="{1ED906FB-BC4F-0AA8-35E7-90594C20FE1F}"/>
              </a:ext>
            </a:extLst>
          </p:cNvPr>
          <p:cNvPicPr>
            <a:picLocks noChangeAspect="1"/>
          </p:cNvPicPr>
          <p:nvPr/>
        </p:nvPicPr>
        <p:blipFill>
          <a:blip r:embed="rId3"/>
          <a:srcRect l="4393" t="6847" r="1014"/>
          <a:stretch/>
        </p:blipFill>
        <p:spPr>
          <a:xfrm>
            <a:off x="555625" y="1797642"/>
            <a:ext cx="4271996" cy="3958707"/>
          </a:xfrm>
          <a:prstGeom prst="rect">
            <a:avLst/>
          </a:prstGeom>
          <a:effectLst/>
        </p:spPr>
      </p:pic>
    </p:spTree>
    <p:extLst>
      <p:ext uri="{BB962C8B-B14F-4D97-AF65-F5344CB8AC3E}">
        <p14:creationId xmlns:p14="http://schemas.microsoft.com/office/powerpoint/2010/main" val="33434137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242F2-9672-40E8-BDCE-3789816FCEF5}"/>
              </a:ext>
            </a:extLst>
          </p:cNvPr>
          <p:cNvSpPr>
            <a:spLocks noGrp="1"/>
          </p:cNvSpPr>
          <p:nvPr>
            <p:ph type="title"/>
          </p:nvPr>
        </p:nvSpPr>
        <p:spPr>
          <a:xfrm>
            <a:off x="555585" y="451413"/>
            <a:ext cx="11076972" cy="1239275"/>
          </a:xfrm>
        </p:spPr>
        <p:txBody>
          <a:bodyPr>
            <a:normAutofit fontScale="90000"/>
          </a:bodyPr>
          <a:lstStyle/>
          <a:p>
            <a:r>
              <a:rPr lang="en-US">
                <a:latin typeface="Franklin Gothic Demi"/>
                <a:ea typeface="Verdana"/>
              </a:rPr>
              <a:t>PWFA – some examples of possible reasonable accommodations</a:t>
            </a:r>
          </a:p>
        </p:txBody>
      </p:sp>
      <p:sp>
        <p:nvSpPr>
          <p:cNvPr id="3" name="Content Placeholder 2">
            <a:extLst>
              <a:ext uri="{FF2B5EF4-FFF2-40B4-BE49-F238E27FC236}">
                <a16:creationId xmlns:a16="http://schemas.microsoft.com/office/drawing/2014/main" id="{DD1E68B0-2790-4866-B722-340117D65BD3}"/>
              </a:ext>
            </a:extLst>
          </p:cNvPr>
          <p:cNvSpPr>
            <a:spLocks noGrp="1"/>
          </p:cNvSpPr>
          <p:nvPr>
            <p:ph idx="1"/>
          </p:nvPr>
        </p:nvSpPr>
        <p:spPr>
          <a:xfrm>
            <a:off x="555585" y="1690688"/>
            <a:ext cx="11076972" cy="4715899"/>
          </a:xfrm>
        </p:spPr>
        <p:txBody>
          <a:bodyPr>
            <a:normAutofit fontScale="85000" lnSpcReduction="20000"/>
          </a:bodyPr>
          <a:lstStyle/>
          <a:p>
            <a:r>
              <a:rPr lang="en-US"/>
              <a:t>Additional, longer, or more flexible breaks to drink water, eat, rest, or use the restroom</a:t>
            </a:r>
          </a:p>
          <a:p>
            <a:r>
              <a:rPr lang="en-US"/>
              <a:t>Changing food or drink policies to allow a worker to have a water bottle or food</a:t>
            </a:r>
          </a:p>
          <a:p>
            <a:r>
              <a:rPr lang="en-US"/>
              <a:t>Changing equipment, devices, or workstations such as providing a stool to sit on, or a way to do work while standing</a:t>
            </a:r>
          </a:p>
          <a:p>
            <a:r>
              <a:rPr lang="en-US"/>
              <a:t>Changing a uniform or dress code or providing safety equipment that fits</a:t>
            </a:r>
          </a:p>
          <a:p>
            <a:r>
              <a:rPr lang="en-US"/>
              <a:t>Changing a work schedule, such as having shorter hours, part-time work, or a later start time</a:t>
            </a:r>
          </a:p>
          <a:p>
            <a:r>
              <a:rPr lang="en-US"/>
              <a:t>Telework</a:t>
            </a:r>
          </a:p>
          <a:p>
            <a:r>
              <a:rPr lang="en-US"/>
              <a:t>Temporary reassignment </a:t>
            </a:r>
          </a:p>
          <a:p>
            <a:r>
              <a:rPr lang="en-US"/>
              <a:t>Leave for appointments with health care providers</a:t>
            </a:r>
          </a:p>
          <a:p>
            <a:r>
              <a:rPr lang="en-US"/>
              <a:t>Light duty or help with lifting or other manual labor</a:t>
            </a:r>
          </a:p>
          <a:p>
            <a:r>
              <a:rPr lang="en-US"/>
              <a:t>Leave to recover from childbirth</a:t>
            </a:r>
          </a:p>
          <a:p>
            <a:endParaRPr lang="en-US"/>
          </a:p>
        </p:txBody>
      </p:sp>
    </p:spTree>
    <p:extLst>
      <p:ext uri="{BB962C8B-B14F-4D97-AF65-F5344CB8AC3E}">
        <p14:creationId xmlns:p14="http://schemas.microsoft.com/office/powerpoint/2010/main" val="526685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D43F6-419D-4A71-9990-20A05FCAEE54}"/>
              </a:ext>
            </a:extLst>
          </p:cNvPr>
          <p:cNvSpPr>
            <a:spLocks noGrp="1"/>
          </p:cNvSpPr>
          <p:nvPr>
            <p:ph type="title"/>
          </p:nvPr>
        </p:nvSpPr>
        <p:spPr>
          <a:xfrm>
            <a:off x="555585" y="451413"/>
            <a:ext cx="11076972" cy="1239275"/>
          </a:xfrm>
        </p:spPr>
        <p:txBody>
          <a:bodyPr>
            <a:normAutofit fontScale="90000"/>
          </a:bodyPr>
          <a:lstStyle/>
          <a:p>
            <a:r>
              <a:rPr lang="en-US">
                <a:latin typeface="Franklin Gothic Demi"/>
                <a:ea typeface="Verdana"/>
              </a:rPr>
              <a:t>PWFA – limitations on supporting documentation</a:t>
            </a:r>
          </a:p>
        </p:txBody>
      </p:sp>
      <p:sp>
        <p:nvSpPr>
          <p:cNvPr id="3" name="Content Placeholder 2">
            <a:extLst>
              <a:ext uri="{FF2B5EF4-FFF2-40B4-BE49-F238E27FC236}">
                <a16:creationId xmlns:a16="http://schemas.microsoft.com/office/drawing/2014/main" id="{DA0635BB-A710-4D0F-A9C7-5119EBA68D60}"/>
              </a:ext>
            </a:extLst>
          </p:cNvPr>
          <p:cNvSpPr>
            <a:spLocks noGrp="1"/>
          </p:cNvSpPr>
          <p:nvPr>
            <p:ph idx="1"/>
          </p:nvPr>
        </p:nvSpPr>
        <p:spPr>
          <a:xfrm>
            <a:off x="555585" y="1690688"/>
            <a:ext cx="11076972" cy="4715899"/>
          </a:xfrm>
        </p:spPr>
        <p:txBody>
          <a:bodyPr vert="horz" lIns="91440" tIns="45720" rIns="91440" bIns="45720" rtlCol="0" anchor="t">
            <a:normAutofit/>
          </a:bodyPr>
          <a:lstStyle/>
          <a:p>
            <a:r>
              <a:rPr lang="en-US" dirty="0">
                <a:latin typeface="Franklin Gothic Book"/>
              </a:rPr>
              <a:t>Under the final rule, </a:t>
            </a:r>
          </a:p>
          <a:p>
            <a:pPr lvl="1"/>
            <a:r>
              <a:rPr lang="en-US" dirty="0">
                <a:latin typeface="Franklin Gothic Book"/>
              </a:rPr>
              <a:t>an employer is not required to seek supporting documentation from an employee who seeks an accommodation. </a:t>
            </a:r>
          </a:p>
          <a:p>
            <a:pPr lvl="1"/>
            <a:r>
              <a:rPr lang="en-US" dirty="0">
                <a:latin typeface="Franklin Gothic Book"/>
              </a:rPr>
              <a:t>if an employer decides to seek supporting documentation, it is only permitted to do so if it is reasonable, under the circumstances, to require documentation.</a:t>
            </a:r>
          </a:p>
          <a:p>
            <a:pPr lvl="1"/>
            <a:r>
              <a:rPr lang="en-US" dirty="0"/>
              <a:t>if requiring documentation is reasonable, the employer may only require documentation that is itself reasonable. Reasonable documentation is the minimum that is sufficient to confirm the physical or mental condition, that it arises out of pregnancy, childbirth or related medical conditions, and what changes are needed at work due to the limitation.</a:t>
            </a:r>
          </a:p>
        </p:txBody>
      </p:sp>
    </p:spTree>
    <p:extLst>
      <p:ext uri="{BB962C8B-B14F-4D97-AF65-F5344CB8AC3E}">
        <p14:creationId xmlns:p14="http://schemas.microsoft.com/office/powerpoint/2010/main" val="83087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6674" name="Rectangle 2"/>
          <p:cNvSpPr>
            <a:spLocks noGrp="1" noChangeArrowheads="1"/>
          </p:cNvSpPr>
          <p:nvPr>
            <p:ph type="title"/>
          </p:nvPr>
        </p:nvSpPr>
        <p:spPr>
          <a:xfrm>
            <a:off x="429461" y="993228"/>
            <a:ext cx="11076972" cy="2435772"/>
          </a:xfrm>
        </p:spPr>
        <p:txBody>
          <a:bodyPr>
            <a:noAutofit/>
          </a:bodyPr>
          <a:lstStyle/>
          <a:p>
            <a:pPr algn="ctr"/>
            <a:r>
              <a:rPr lang="en-US" sz="6000"/>
              <a:t>U.S. Equal Employment Opportunity Commission </a:t>
            </a:r>
            <a:br>
              <a:rPr lang="en-US" sz="6000"/>
            </a:br>
            <a:endParaRPr lang="en-US" sz="6000"/>
          </a:p>
        </p:txBody>
      </p:sp>
      <p:sp>
        <p:nvSpPr>
          <p:cNvPr id="4" name="Content Placeholder 3">
            <a:extLst>
              <a:ext uri="{FF2B5EF4-FFF2-40B4-BE49-F238E27FC236}">
                <a16:creationId xmlns:a16="http://schemas.microsoft.com/office/drawing/2014/main" id="{16EB4EB3-4C55-4D68-8A21-E531D007BE6C}"/>
              </a:ext>
            </a:extLst>
          </p:cNvPr>
          <p:cNvSpPr>
            <a:spLocks noGrp="1"/>
          </p:cNvSpPr>
          <p:nvPr>
            <p:ph idx="1"/>
          </p:nvPr>
        </p:nvSpPr>
        <p:spPr>
          <a:xfrm>
            <a:off x="1169243" y="2910834"/>
            <a:ext cx="9597408" cy="3553028"/>
          </a:xfrm>
        </p:spPr>
        <p:txBody>
          <a:bodyPr>
            <a:normAutofit/>
          </a:bodyPr>
          <a:lstStyle/>
          <a:p>
            <a:pPr marL="0" indent="0" algn="ctr">
              <a:buNone/>
            </a:pPr>
            <a:r>
              <a:rPr lang="en-US" dirty="0"/>
              <a:t>The EEOC is the sole federal agency authorized to investigate and litigate against businesses and other private sector employers for violations of federal laws prohibiting employment discrimination.</a:t>
            </a:r>
          </a:p>
          <a:p>
            <a:pPr marL="0" indent="0" algn="ctr">
              <a:buNone/>
            </a:pPr>
            <a:endParaRPr lang="en-US" dirty="0"/>
          </a:p>
          <a:p>
            <a:pPr marL="0" indent="0" algn="ctr">
              <a:buNone/>
            </a:pPr>
            <a:r>
              <a:rPr lang="en-US" dirty="0"/>
              <a:t>www.eeoc.gov</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E52D9-3ABA-4771-A72F-2C493D6B7378}"/>
              </a:ext>
            </a:extLst>
          </p:cNvPr>
          <p:cNvSpPr>
            <a:spLocks noGrp="1"/>
          </p:cNvSpPr>
          <p:nvPr>
            <p:ph type="title"/>
          </p:nvPr>
        </p:nvSpPr>
        <p:spPr>
          <a:xfrm>
            <a:off x="555585" y="451413"/>
            <a:ext cx="11076972" cy="1239275"/>
          </a:xfrm>
        </p:spPr>
        <p:txBody>
          <a:bodyPr/>
          <a:lstStyle/>
          <a:p>
            <a:r>
              <a:rPr lang="en-US">
                <a:latin typeface="Franklin Gothic Demi"/>
                <a:ea typeface="Verdana"/>
              </a:rPr>
              <a:t>PWFA – prohibited practices</a:t>
            </a:r>
          </a:p>
        </p:txBody>
      </p:sp>
      <p:sp>
        <p:nvSpPr>
          <p:cNvPr id="3" name="Content Placeholder 2">
            <a:extLst>
              <a:ext uri="{FF2B5EF4-FFF2-40B4-BE49-F238E27FC236}">
                <a16:creationId xmlns:a16="http://schemas.microsoft.com/office/drawing/2014/main" id="{AC82477C-3115-40C3-934E-1F3BB5F6F99A}"/>
              </a:ext>
            </a:extLst>
          </p:cNvPr>
          <p:cNvSpPr>
            <a:spLocks noGrp="1"/>
          </p:cNvSpPr>
          <p:nvPr>
            <p:ph idx="1"/>
          </p:nvPr>
        </p:nvSpPr>
        <p:spPr bwMode="gray">
          <a:xfrm>
            <a:off x="555585" y="1690688"/>
            <a:ext cx="11076972" cy="4715899"/>
          </a:xfrm>
        </p:spPr>
        <p:txBody>
          <a:bodyPr>
            <a:normAutofit fontScale="92500" lnSpcReduction="10000"/>
          </a:bodyPr>
          <a:lstStyle/>
          <a:p>
            <a:r>
              <a:rPr lang="en-US" dirty="0"/>
              <a:t>In addition, employers may not: </a:t>
            </a:r>
          </a:p>
          <a:p>
            <a:pPr lvl="1"/>
            <a:r>
              <a:rPr lang="en-US" dirty="0"/>
              <a:t>Fail to make reasonable accommodation for a qualified employee’s known limitations related to, affected by, or arising out of pregnancy, childbirth, or related medical conditions, absent undue hardship.</a:t>
            </a:r>
          </a:p>
          <a:p>
            <a:pPr lvl="1"/>
            <a:r>
              <a:rPr lang="en-US" dirty="0"/>
              <a:t>Require a qualified employee affected by pregnancy, childbirth, or related medical conditions to accept an accommodation other than any reasonable accommodation arrived at through the interactive process. </a:t>
            </a:r>
          </a:p>
          <a:p>
            <a:pPr lvl="1"/>
            <a:r>
              <a:rPr lang="en-US" dirty="0"/>
              <a:t>Deny an employment opportunity to a qualified employee because it has or will have to provide a reasonable accommodation. </a:t>
            </a:r>
          </a:p>
          <a:p>
            <a:pPr lvl="1"/>
            <a:r>
              <a:rPr lang="en-US" dirty="0"/>
              <a:t>Require a qualified employee to take leave, whether paid or unpaid, if another reasonable accommodation can be provided, absent undue hardship, to the known limitations under the PWFA.</a:t>
            </a:r>
          </a:p>
          <a:p>
            <a:pPr lvl="1"/>
            <a:r>
              <a:rPr lang="en-US" dirty="0"/>
              <a:t>Take an adverse action in terms, conditions, or privileges of employment against a qualified employee on account of the employee requesting or using a reasonable accommodation under the PWFA.</a:t>
            </a:r>
          </a:p>
          <a:p>
            <a:pPr lvl="1"/>
            <a:endParaRPr lang="en-US" dirty="0"/>
          </a:p>
        </p:txBody>
      </p:sp>
    </p:spTree>
    <p:extLst>
      <p:ext uri="{BB962C8B-B14F-4D97-AF65-F5344CB8AC3E}">
        <p14:creationId xmlns:p14="http://schemas.microsoft.com/office/powerpoint/2010/main" val="10477062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B58387F-F835-446F-CB10-5AD79F1453F4}"/>
              </a:ext>
            </a:extLst>
          </p:cNvPr>
          <p:cNvSpPr>
            <a:spLocks noGrp="1"/>
          </p:cNvSpPr>
          <p:nvPr>
            <p:ph type="title"/>
          </p:nvPr>
        </p:nvSpPr>
        <p:spPr/>
        <p:txBody>
          <a:bodyPr/>
          <a:lstStyle/>
          <a:p>
            <a:r>
              <a:rPr lang="en-US" dirty="0"/>
              <a:t>Retaliation</a:t>
            </a:r>
          </a:p>
        </p:txBody>
      </p:sp>
      <p:sp>
        <p:nvSpPr>
          <p:cNvPr id="5" name="Text Placeholder 4">
            <a:extLst>
              <a:ext uri="{FF2B5EF4-FFF2-40B4-BE49-F238E27FC236}">
                <a16:creationId xmlns:a16="http://schemas.microsoft.com/office/drawing/2014/main" id="{188554FA-9A7E-7878-3606-F20254DE8DC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6933749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555585" y="451413"/>
            <a:ext cx="11076972" cy="1239275"/>
          </a:xfrm>
        </p:spPr>
        <p:txBody>
          <a:bodyPr/>
          <a:lstStyle/>
          <a:p>
            <a:r>
              <a:rPr lang="en-US" dirty="0"/>
              <a:t>Protected activity</a:t>
            </a:r>
          </a:p>
        </p:txBody>
      </p:sp>
      <p:pic>
        <p:nvPicPr>
          <p:cNvPr id="63489" name="Picture 1" descr="Circle with a slash through the middle, indicating &quot;prohibited&quot;"/>
          <p:cNvPicPr>
            <a:picLocks noChangeAspect="1" noChangeArrowheads="1"/>
          </p:cNvPicPr>
          <p:nvPr/>
        </p:nvPicPr>
        <p:blipFill>
          <a:blip r:embed="rId3" cstate="print"/>
          <a:srcRect/>
          <a:stretch>
            <a:fillRect/>
          </a:stretch>
        </p:blipFill>
        <p:spPr bwMode="auto">
          <a:xfrm>
            <a:off x="1127747" y="2077866"/>
            <a:ext cx="2702268" cy="2702268"/>
          </a:xfrm>
          <a:prstGeom prst="rect">
            <a:avLst/>
          </a:prstGeom>
          <a:noFill/>
        </p:spPr>
      </p:pic>
      <p:sp>
        <p:nvSpPr>
          <p:cNvPr id="63491" name="Rectangle 3"/>
          <p:cNvSpPr>
            <a:spLocks noGrp="1" noChangeArrowheads="1"/>
          </p:cNvSpPr>
          <p:nvPr>
            <p:ph idx="1"/>
          </p:nvPr>
        </p:nvSpPr>
        <p:spPr>
          <a:xfrm>
            <a:off x="3941379" y="1690688"/>
            <a:ext cx="7691821" cy="4716462"/>
          </a:xfrm>
        </p:spPr>
        <p:txBody>
          <a:bodyPr vert="horz" lIns="91440" tIns="45720" rIns="91440" bIns="45720" rtlCol="0" anchor="t">
            <a:normAutofit/>
          </a:bodyPr>
          <a:lstStyle/>
          <a:p>
            <a:r>
              <a:rPr lang="en-US" dirty="0"/>
              <a:t>It is unlawful for an employer to take an adverse action because an applicant or employee engages in </a:t>
            </a:r>
            <a:r>
              <a:rPr lang="en-US" b="1" dirty="0"/>
              <a:t>protected activity</a:t>
            </a:r>
          </a:p>
          <a:p>
            <a:r>
              <a:rPr lang="en-US" b="1" dirty="0"/>
              <a:t>Protected activity</a:t>
            </a:r>
            <a:r>
              <a:rPr lang="en-US" dirty="0"/>
              <a:t> is either participating in an EEO process or reasonably opposing conduct that is unlawful under a law enforced by the EEOC</a:t>
            </a:r>
          </a:p>
          <a:p>
            <a:r>
              <a:rPr lang="en-US" dirty="0">
                <a:latin typeface="Franklin Gothic Book"/>
              </a:rPr>
              <a:t>Retaliation for engaging in protected activity is prohibited by all statutes</a:t>
            </a:r>
          </a:p>
          <a:p>
            <a:endParaRPr lang="en-US" dirty="0"/>
          </a:p>
        </p:txBody>
      </p:sp>
    </p:spTree>
    <p:extLst>
      <p:ext uri="{BB962C8B-B14F-4D97-AF65-F5344CB8AC3E}">
        <p14:creationId xmlns:p14="http://schemas.microsoft.com/office/powerpoint/2010/main" val="40745072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r>
              <a:rPr lang="en-US" dirty="0"/>
              <a:t>Examples of protected activities</a:t>
            </a:r>
          </a:p>
        </p:txBody>
      </p:sp>
      <p:sp>
        <p:nvSpPr>
          <p:cNvPr id="67587" name="Rectangle 3"/>
          <p:cNvSpPr>
            <a:spLocks noGrp="1" noChangeArrowheads="1"/>
          </p:cNvSpPr>
          <p:nvPr>
            <p:ph idx="1"/>
          </p:nvPr>
        </p:nvSpPr>
        <p:spPr>
          <a:xfrm>
            <a:off x="555585" y="1579546"/>
            <a:ext cx="11076972" cy="4715899"/>
          </a:xfrm>
        </p:spPr>
        <p:txBody>
          <a:bodyPr>
            <a:normAutofit fontScale="92500" lnSpcReduction="10000"/>
          </a:bodyPr>
          <a:lstStyle/>
          <a:p>
            <a:r>
              <a:rPr lang="en-US" dirty="0"/>
              <a:t>Threatening to file or assist in filing a charge, complaint, grievance and/or lawsuit alleging discrimination</a:t>
            </a:r>
          </a:p>
          <a:p>
            <a:r>
              <a:rPr lang="en-US" dirty="0"/>
              <a:t>Complaining about discrimination to management, union, employees and/or newspapers</a:t>
            </a:r>
          </a:p>
          <a:p>
            <a:r>
              <a:rPr lang="en-US" dirty="0"/>
              <a:t>Organizing or participating in a group which opposes unlawful employment discrimination</a:t>
            </a:r>
          </a:p>
          <a:p>
            <a:r>
              <a:rPr lang="en-US" dirty="0"/>
              <a:t>Refusing to obey an order because of a belief that it constitutes unlawful employment discrimination </a:t>
            </a:r>
          </a:p>
          <a:p>
            <a:r>
              <a:rPr lang="en-US" dirty="0"/>
              <a:t>Requesting an accommodation for a disability, pregnancy, or religion</a:t>
            </a:r>
          </a:p>
          <a:p>
            <a:r>
              <a:rPr lang="en-US" dirty="0"/>
              <a:t>Participating in an investigation regarding employment discrimination or harassment</a:t>
            </a:r>
          </a:p>
          <a:p>
            <a:r>
              <a:rPr lang="en-US" dirty="0"/>
              <a:t>Being associated with anyone who has done one of the above</a:t>
            </a:r>
          </a:p>
        </p:txBody>
      </p:sp>
    </p:spTree>
    <p:extLst>
      <p:ext uri="{BB962C8B-B14F-4D97-AF65-F5344CB8AC3E}">
        <p14:creationId xmlns:p14="http://schemas.microsoft.com/office/powerpoint/2010/main" val="12913397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F3E7160-A3AE-8280-A4A3-609B5C67E3E8}"/>
              </a:ext>
            </a:extLst>
          </p:cNvPr>
          <p:cNvSpPr>
            <a:spLocks noGrp="1"/>
          </p:cNvSpPr>
          <p:nvPr>
            <p:ph type="title"/>
          </p:nvPr>
        </p:nvSpPr>
        <p:spPr/>
        <p:txBody>
          <a:bodyPr/>
          <a:lstStyle/>
          <a:p>
            <a:r>
              <a:rPr lang="en-US" dirty="0"/>
              <a:t>Harassment</a:t>
            </a:r>
          </a:p>
        </p:txBody>
      </p:sp>
      <p:sp>
        <p:nvSpPr>
          <p:cNvPr id="5" name="Text Placeholder 4">
            <a:extLst>
              <a:ext uri="{FF2B5EF4-FFF2-40B4-BE49-F238E27FC236}">
                <a16:creationId xmlns:a16="http://schemas.microsoft.com/office/drawing/2014/main" id="{CC91911A-FB4F-BC09-C0C2-848934BC987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721966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3D529-F8B4-4CB7-BFC3-7843D73EC010}"/>
              </a:ext>
            </a:extLst>
          </p:cNvPr>
          <p:cNvSpPr>
            <a:spLocks noGrp="1"/>
          </p:cNvSpPr>
          <p:nvPr>
            <p:ph type="title"/>
          </p:nvPr>
        </p:nvSpPr>
        <p:spPr/>
        <p:txBody>
          <a:bodyPr/>
          <a:lstStyle/>
          <a:p>
            <a:r>
              <a:rPr lang="en-US"/>
              <a:t>Harassment </a:t>
            </a:r>
          </a:p>
        </p:txBody>
      </p:sp>
      <p:sp>
        <p:nvSpPr>
          <p:cNvPr id="3" name="Content Placeholder 2">
            <a:extLst>
              <a:ext uri="{FF2B5EF4-FFF2-40B4-BE49-F238E27FC236}">
                <a16:creationId xmlns:a16="http://schemas.microsoft.com/office/drawing/2014/main" id="{53A14F1C-E1AC-492A-9509-EFF84047E50B}"/>
              </a:ext>
            </a:extLst>
          </p:cNvPr>
          <p:cNvSpPr>
            <a:spLocks noGrp="1"/>
          </p:cNvSpPr>
          <p:nvPr>
            <p:ph idx="1"/>
          </p:nvPr>
        </p:nvSpPr>
        <p:spPr>
          <a:xfrm>
            <a:off x="838200" y="1690688"/>
            <a:ext cx="10515600" cy="4351338"/>
          </a:xfrm>
        </p:spPr>
        <p:txBody>
          <a:bodyPr vert="horz" lIns="91440" tIns="45720" rIns="91440" bIns="45720" rtlCol="0" anchor="t">
            <a:normAutofit/>
          </a:bodyPr>
          <a:lstStyle/>
          <a:p>
            <a:pPr marL="0" indent="0">
              <a:buNone/>
            </a:pPr>
            <a:r>
              <a:rPr lang="en-US" b="1" dirty="0">
                <a:latin typeface="Franklin Gothic Book"/>
              </a:rPr>
              <a:t>Explicit change to terms or conditions of employment</a:t>
            </a:r>
            <a:endParaRPr lang="en-US" b="1" dirty="0"/>
          </a:p>
          <a:p>
            <a:r>
              <a:rPr lang="en-US" altLang="en-US" dirty="0">
                <a:latin typeface="Franklin Gothic Book"/>
              </a:rPr>
              <a:t>Example: an employee is denied a promotion because they rejected the sexual advances of their supervisor</a:t>
            </a:r>
          </a:p>
          <a:p>
            <a:endParaRPr lang="en-US" b="1" dirty="0"/>
          </a:p>
          <a:p>
            <a:pPr marL="0" indent="0">
              <a:buNone/>
            </a:pPr>
            <a:r>
              <a:rPr lang="en-US" b="1" dirty="0">
                <a:latin typeface="Franklin Gothic Book"/>
              </a:rPr>
              <a:t>Hostile Work Environment</a:t>
            </a:r>
          </a:p>
          <a:p>
            <a:r>
              <a:rPr lang="en-US" altLang="en-US" dirty="0">
                <a:latin typeface="Franklin Gothic Book"/>
              </a:rPr>
              <a:t>Unwanted conduct either so </a:t>
            </a:r>
            <a:r>
              <a:rPr lang="en-US" altLang="en-US" b="1" dirty="0">
                <a:latin typeface="Franklin Gothic Book"/>
              </a:rPr>
              <a:t>severe</a:t>
            </a:r>
            <a:r>
              <a:rPr lang="en-US" altLang="en-US" dirty="0">
                <a:latin typeface="Franklin Gothic Book"/>
              </a:rPr>
              <a:t> or </a:t>
            </a:r>
            <a:r>
              <a:rPr lang="en-US" altLang="en-US" b="1" dirty="0">
                <a:latin typeface="Franklin Gothic Book"/>
              </a:rPr>
              <a:t>pervasive</a:t>
            </a:r>
            <a:r>
              <a:rPr lang="en-US" altLang="en-US" dirty="0">
                <a:latin typeface="Franklin Gothic Book"/>
              </a:rPr>
              <a:t> it unreasonably interferes with a person's work or creates an intimidating, hostile or offensive work environment.</a:t>
            </a:r>
            <a:endParaRPr lang="en-US" b="1" dirty="0">
              <a:latin typeface="Franklin Gothic Book"/>
            </a:endParaRPr>
          </a:p>
        </p:txBody>
      </p:sp>
    </p:spTree>
    <p:extLst>
      <p:ext uri="{BB962C8B-B14F-4D97-AF65-F5344CB8AC3E}">
        <p14:creationId xmlns:p14="http://schemas.microsoft.com/office/powerpoint/2010/main" val="17155296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CB3DC548-1384-4EA8-BBA0-1E3FA8A55662}"/>
              </a:ext>
            </a:extLst>
          </p:cNvPr>
          <p:cNvSpPr>
            <a:spLocks noGrp="1" noChangeArrowheads="1"/>
          </p:cNvSpPr>
          <p:nvPr>
            <p:ph type="title"/>
          </p:nvPr>
        </p:nvSpPr>
        <p:spPr/>
        <p:txBody>
          <a:bodyPr/>
          <a:lstStyle/>
          <a:p>
            <a:r>
              <a:rPr lang="en-US" dirty="0"/>
              <a:t>Examples of harassment</a:t>
            </a:r>
          </a:p>
        </p:txBody>
      </p:sp>
      <p:sp>
        <p:nvSpPr>
          <p:cNvPr id="39939" name="Rectangle 3">
            <a:extLst>
              <a:ext uri="{FF2B5EF4-FFF2-40B4-BE49-F238E27FC236}">
                <a16:creationId xmlns:a16="http://schemas.microsoft.com/office/drawing/2014/main" id="{28D5F902-94CD-4F85-BEBD-38AD0853F369}"/>
              </a:ext>
            </a:extLst>
          </p:cNvPr>
          <p:cNvSpPr>
            <a:spLocks noGrp="1" noChangeArrowheads="1"/>
          </p:cNvSpPr>
          <p:nvPr>
            <p:ph idx="1"/>
          </p:nvPr>
        </p:nvSpPr>
        <p:spPr>
          <a:xfrm>
            <a:off x="838200" y="1546412"/>
            <a:ext cx="10515600" cy="4543463"/>
          </a:xfrm>
        </p:spPr>
        <p:txBody>
          <a:bodyPr vert="horz" lIns="91440" tIns="45720" rIns="91440" bIns="45720" rtlCol="0" anchor="t">
            <a:normAutofit/>
          </a:bodyPr>
          <a:lstStyle/>
          <a:p>
            <a:r>
              <a:rPr lang="en-US" altLang="en-US" dirty="0">
                <a:latin typeface="Franklin Gothic Book"/>
              </a:rPr>
              <a:t>Gross and objectifying descriptions of a person’s body, sexually explicit comments, unwanted touching and groping</a:t>
            </a:r>
          </a:p>
          <a:p>
            <a:r>
              <a:rPr lang="en-US" altLang="en-US">
                <a:latin typeface="Franklin Gothic Book"/>
              </a:rPr>
              <a:t>Abuse for being male or female</a:t>
            </a:r>
            <a:r>
              <a:rPr lang="en-US" altLang="en-US" dirty="0">
                <a:latin typeface="Franklin Gothic Book"/>
              </a:rPr>
              <a:t> or because of sex-based stereotypes (not necessarily </a:t>
            </a:r>
            <a:r>
              <a:rPr lang="en-US" altLang="en-US" i="1" dirty="0">
                <a:latin typeface="Franklin Gothic Book"/>
              </a:rPr>
              <a:t>sexual</a:t>
            </a:r>
            <a:r>
              <a:rPr lang="en-US" altLang="en-US" dirty="0">
                <a:latin typeface="Franklin Gothic Book"/>
              </a:rPr>
              <a:t>)</a:t>
            </a:r>
          </a:p>
          <a:p>
            <a:r>
              <a:rPr lang="en-US" altLang="en-US" dirty="0">
                <a:latin typeface="Franklin Gothic Book"/>
              </a:rPr>
              <a:t>Offensive photos, drawing, or images based on sex, religion, race, national origin, etc. </a:t>
            </a:r>
          </a:p>
          <a:p>
            <a:r>
              <a:rPr lang="en-US" altLang="en-US" dirty="0">
                <a:latin typeface="Franklin Gothic Book"/>
              </a:rPr>
              <a:t>Offensive comments or racial/ethnic slurs</a:t>
            </a:r>
          </a:p>
          <a:p>
            <a:r>
              <a:rPr lang="en-US" altLang="en-US" dirty="0">
                <a:latin typeface="Franklin Gothic Book"/>
              </a:rPr>
              <a:t>Mocking disability, age or religion</a:t>
            </a:r>
          </a:p>
          <a:p>
            <a:pPr marL="0" indent="0">
              <a:buNone/>
            </a:pPr>
            <a:endParaRPr lang="en-US" altLang="en-US" dirty="0"/>
          </a:p>
        </p:txBody>
      </p:sp>
    </p:spTree>
    <p:extLst>
      <p:ext uri="{BB962C8B-B14F-4D97-AF65-F5344CB8AC3E}">
        <p14:creationId xmlns:p14="http://schemas.microsoft.com/office/powerpoint/2010/main" val="38418163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2F907C-F5F6-7425-D6A8-7012631FE99B}"/>
              </a:ext>
            </a:extLst>
          </p:cNvPr>
          <p:cNvSpPr>
            <a:spLocks noGrp="1"/>
          </p:cNvSpPr>
          <p:nvPr>
            <p:ph type="title"/>
          </p:nvPr>
        </p:nvSpPr>
        <p:spPr>
          <a:xfrm>
            <a:off x="0" y="5464847"/>
            <a:ext cx="12192000" cy="1239275"/>
          </a:xfrm>
        </p:spPr>
        <p:txBody>
          <a:bodyPr/>
          <a:lstStyle/>
          <a:p>
            <a:pPr algn="ctr"/>
            <a:r>
              <a:rPr lang="en-US"/>
              <a:t>Proving Hostile Work Environment</a:t>
            </a:r>
          </a:p>
        </p:txBody>
      </p:sp>
      <p:graphicFrame>
        <p:nvGraphicFramePr>
          <p:cNvPr id="6" name="Content Placeholder 5" descr="Three blocks point toward a center circle.  The blocks say severe or pervasive, unwelcome, offensive.  The center circle says hostile work environment.">
            <a:extLst>
              <a:ext uri="{FF2B5EF4-FFF2-40B4-BE49-F238E27FC236}">
                <a16:creationId xmlns:a16="http://schemas.microsoft.com/office/drawing/2014/main" id="{BB653A62-4A19-35F4-2564-C202A7560B05}"/>
              </a:ext>
            </a:extLst>
          </p:cNvPr>
          <p:cNvGraphicFramePr>
            <a:graphicFrameLocks noGrp="1"/>
          </p:cNvGraphicFramePr>
          <p:nvPr>
            <p:ph idx="4294967295"/>
          </p:nvPr>
        </p:nvGraphicFramePr>
        <p:xfrm>
          <a:off x="838200" y="734097"/>
          <a:ext cx="10515600" cy="4730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630816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3734C-3300-00CF-1CF8-FA6B72D317BA}"/>
              </a:ext>
            </a:extLst>
          </p:cNvPr>
          <p:cNvSpPr>
            <a:spLocks noGrp="1"/>
          </p:cNvSpPr>
          <p:nvPr>
            <p:ph type="title"/>
          </p:nvPr>
        </p:nvSpPr>
        <p:spPr/>
        <p:txBody>
          <a:bodyPr/>
          <a:lstStyle/>
          <a:p>
            <a:r>
              <a:rPr lang="en-US" dirty="0"/>
              <a:t>Supervisor as the harasser</a:t>
            </a:r>
          </a:p>
        </p:txBody>
      </p:sp>
      <p:sp>
        <p:nvSpPr>
          <p:cNvPr id="3" name="Content Placeholder 2">
            <a:extLst>
              <a:ext uri="{FF2B5EF4-FFF2-40B4-BE49-F238E27FC236}">
                <a16:creationId xmlns:a16="http://schemas.microsoft.com/office/drawing/2014/main" id="{33CE194D-7DF4-1BE0-2825-87D6C96282F5}"/>
              </a:ext>
            </a:extLst>
          </p:cNvPr>
          <p:cNvSpPr>
            <a:spLocks noGrp="1"/>
          </p:cNvSpPr>
          <p:nvPr>
            <p:ph idx="1"/>
          </p:nvPr>
        </p:nvSpPr>
        <p:spPr/>
        <p:txBody>
          <a:bodyPr/>
          <a:lstStyle/>
          <a:p>
            <a:pPr lvl="0"/>
            <a:r>
              <a:rPr lang="en-US" dirty="0"/>
              <a:t>Employer is automatically liable for unlawful hostile work environment harassment by a supervisor if it includes an explicit change to terms and conditions of employment.</a:t>
            </a:r>
          </a:p>
          <a:p>
            <a:pPr lvl="0"/>
            <a:r>
              <a:rPr lang="en-US" dirty="0"/>
              <a:t>If the hostile work environment does not include a constructive change to employment, the employer can avoid or limit liability by establishing both prongs of an affirmative defense:</a:t>
            </a:r>
          </a:p>
          <a:p>
            <a:pPr lvl="1"/>
            <a:r>
              <a:rPr lang="en-US" dirty="0"/>
              <a:t>Employer acted reasonably to prevent and correct harassment; and </a:t>
            </a:r>
          </a:p>
          <a:p>
            <a:pPr lvl="1"/>
            <a:r>
              <a:rPr lang="en-US" dirty="0"/>
              <a:t>Employee acted unreasonably to report or avoid harm from harassment.</a:t>
            </a:r>
          </a:p>
          <a:p>
            <a:endParaRPr lang="en-US" dirty="0"/>
          </a:p>
        </p:txBody>
      </p:sp>
    </p:spTree>
    <p:extLst>
      <p:ext uri="{BB962C8B-B14F-4D97-AF65-F5344CB8AC3E}">
        <p14:creationId xmlns:p14="http://schemas.microsoft.com/office/powerpoint/2010/main" val="176386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0D52F708-DD93-49C2-890C-C69F553D35C3}"/>
              </a:ext>
            </a:extLst>
          </p:cNvPr>
          <p:cNvSpPr>
            <a:spLocks noGrp="1" noChangeArrowheads="1"/>
          </p:cNvSpPr>
          <p:nvPr>
            <p:ph type="title"/>
          </p:nvPr>
        </p:nvSpPr>
        <p:spPr/>
        <p:txBody>
          <a:bodyPr/>
          <a:lstStyle/>
          <a:p>
            <a:r>
              <a:rPr lang="en-US" altLang="en-US" dirty="0"/>
              <a:t>Co-Workers as harassers</a:t>
            </a:r>
          </a:p>
        </p:txBody>
      </p:sp>
      <p:sp>
        <p:nvSpPr>
          <p:cNvPr id="55299" name="Rectangle 3">
            <a:extLst>
              <a:ext uri="{FF2B5EF4-FFF2-40B4-BE49-F238E27FC236}">
                <a16:creationId xmlns:a16="http://schemas.microsoft.com/office/drawing/2014/main" id="{53B47CB2-8113-4819-8844-79B9D49F41EA}"/>
              </a:ext>
            </a:extLst>
          </p:cNvPr>
          <p:cNvSpPr>
            <a:spLocks noGrp="1" noChangeArrowheads="1"/>
          </p:cNvSpPr>
          <p:nvPr>
            <p:ph idx="1"/>
          </p:nvPr>
        </p:nvSpPr>
        <p:spPr/>
        <p:txBody>
          <a:bodyPr vert="horz" lIns="91440" tIns="45720" rIns="91440" bIns="45720" rtlCol="0" anchor="t">
            <a:normAutofit/>
          </a:bodyPr>
          <a:lstStyle/>
          <a:p>
            <a:r>
              <a:rPr lang="en-US" dirty="0">
                <a:latin typeface="Franklin Gothic Book"/>
              </a:rPr>
              <a:t>The company may be legally liable for coworker (non-supervisor) harassment</a:t>
            </a:r>
          </a:p>
          <a:p>
            <a:r>
              <a:rPr lang="en-US" dirty="0">
                <a:latin typeface="Franklin Gothic Book"/>
              </a:rPr>
              <a:t>It is the legal duty of the company to take prompt, appropriate, and effective steps to correct harassment if they knew or should have known about the harassment.</a:t>
            </a:r>
          </a:p>
          <a:p>
            <a:endParaRPr lang="en-US" dirty="0"/>
          </a:p>
          <a:p>
            <a:pPr marL="0" indent="0">
              <a:buNone/>
            </a:pPr>
            <a:endParaRPr lang="en-US" dirty="0"/>
          </a:p>
        </p:txBody>
      </p:sp>
    </p:spTree>
    <p:extLst>
      <p:ext uri="{BB962C8B-B14F-4D97-AF65-F5344CB8AC3E}">
        <p14:creationId xmlns:p14="http://schemas.microsoft.com/office/powerpoint/2010/main" val="238486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39109F3B-E436-4B13-93A7-CB1716CFF1E1}"/>
              </a:ext>
            </a:extLst>
          </p:cNvPr>
          <p:cNvSpPr>
            <a:spLocks noGrp="1"/>
          </p:cNvSpPr>
          <p:nvPr>
            <p:ph type="title"/>
          </p:nvPr>
        </p:nvSpPr>
        <p:spPr>
          <a:xfrm>
            <a:off x="555585" y="451413"/>
            <a:ext cx="11076972" cy="342965"/>
          </a:xfrm>
        </p:spPr>
        <p:txBody>
          <a:bodyPr>
            <a:normAutofit fontScale="90000"/>
          </a:bodyPr>
          <a:lstStyle/>
          <a:p>
            <a:pPr algn="ctr"/>
            <a:r>
              <a:rPr lang="en-US"/>
              <a:t>Protected Groups</a:t>
            </a:r>
          </a:p>
        </p:txBody>
      </p:sp>
      <p:pic>
        <p:nvPicPr>
          <p:cNvPr id="7" name="Picture 6" descr="Composite photo of six faces, demonstrating &quot;race&quot;">
            <a:extLst>
              <a:ext uri="{FF2B5EF4-FFF2-40B4-BE49-F238E27FC236}">
                <a16:creationId xmlns:a16="http://schemas.microsoft.com/office/drawing/2014/main" id="{B2870B69-C4D8-4526-9AE6-4C256FA5803A}"/>
              </a:ext>
            </a:extLst>
          </p:cNvPr>
          <p:cNvPicPr>
            <a:picLocks noChangeAspect="1"/>
          </p:cNvPicPr>
          <p:nvPr/>
        </p:nvPicPr>
        <p:blipFill>
          <a:blip r:embed="rId3" cstate="print"/>
          <a:srcRect l="8136" r="11390" b="3700"/>
          <a:stretch>
            <a:fillRect/>
          </a:stretch>
        </p:blipFill>
        <p:spPr>
          <a:xfrm>
            <a:off x="598886" y="935509"/>
            <a:ext cx="1970681" cy="1970618"/>
          </a:xfrm>
          <a:prstGeom prst="rect">
            <a:avLst/>
          </a:prstGeom>
          <a:ln>
            <a:noFill/>
          </a:ln>
          <a:effectLst/>
        </p:spPr>
      </p:pic>
      <p:sp>
        <p:nvSpPr>
          <p:cNvPr id="17" name="Rectangle 16">
            <a:extLst>
              <a:ext uri="{FF2B5EF4-FFF2-40B4-BE49-F238E27FC236}">
                <a16:creationId xmlns:a16="http://schemas.microsoft.com/office/drawing/2014/main" id="{A0E5E87B-54C5-4A6F-BA7B-02B4C6D3E3EB}"/>
              </a:ext>
            </a:extLst>
          </p:cNvPr>
          <p:cNvSpPr/>
          <p:nvPr/>
        </p:nvSpPr>
        <p:spPr>
          <a:xfrm>
            <a:off x="861656" y="2817435"/>
            <a:ext cx="1436276" cy="4872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rgbClr val="15406D"/>
                </a:solidFill>
                <a:latin typeface="Helvetica" panose="020B0604020202020204" pitchFamily="34" charset="0"/>
                <a:cs typeface="Helvetica" panose="020B0604020202020204" pitchFamily="34" charset="0"/>
              </a:rPr>
              <a:t>RACE</a:t>
            </a:r>
          </a:p>
        </p:txBody>
      </p:sp>
      <p:pic>
        <p:nvPicPr>
          <p:cNvPr id="4" name="Picture 3" descr="Image demonstrating shades of skin tone color, from dark to light.">
            <a:extLst>
              <a:ext uri="{FF2B5EF4-FFF2-40B4-BE49-F238E27FC236}">
                <a16:creationId xmlns:a16="http://schemas.microsoft.com/office/drawing/2014/main" id="{490C314E-4C0B-4ABE-9DC4-C46E584EAD39}"/>
              </a:ext>
            </a:extLst>
          </p:cNvPr>
          <p:cNvPicPr>
            <a:picLocks noChangeAspect="1"/>
          </p:cNvPicPr>
          <p:nvPr/>
        </p:nvPicPr>
        <p:blipFill>
          <a:blip r:embed="rId4" cstate="print"/>
          <a:srcRect l="34550" t="6222" r="12500"/>
          <a:stretch>
            <a:fillRect/>
          </a:stretch>
        </p:blipFill>
        <p:spPr>
          <a:xfrm>
            <a:off x="2838626" y="929626"/>
            <a:ext cx="1977904" cy="1970389"/>
          </a:xfrm>
          <a:prstGeom prst="rect">
            <a:avLst/>
          </a:prstGeom>
          <a:ln>
            <a:noFill/>
          </a:ln>
          <a:effectLst/>
        </p:spPr>
      </p:pic>
      <p:sp>
        <p:nvSpPr>
          <p:cNvPr id="14" name="Rectangle 13">
            <a:extLst>
              <a:ext uri="{FF2B5EF4-FFF2-40B4-BE49-F238E27FC236}">
                <a16:creationId xmlns:a16="http://schemas.microsoft.com/office/drawing/2014/main" id="{8F515443-39C7-7935-0ABF-47CD7AA55307}"/>
              </a:ext>
            </a:extLst>
          </p:cNvPr>
          <p:cNvSpPr/>
          <p:nvPr/>
        </p:nvSpPr>
        <p:spPr>
          <a:xfrm>
            <a:off x="3116013" y="2877380"/>
            <a:ext cx="1436276" cy="4872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rgbClr val="15406D"/>
                </a:solidFill>
                <a:latin typeface="Helvetica" panose="020B0604020202020204" pitchFamily="34" charset="0"/>
                <a:cs typeface="Helvetica" panose="020B0604020202020204" pitchFamily="34" charset="0"/>
              </a:rPr>
              <a:t>COLOR</a:t>
            </a:r>
          </a:p>
        </p:txBody>
      </p:sp>
      <p:pic>
        <p:nvPicPr>
          <p:cNvPr id="8" name="Picture 7" descr="National flags from several countries">
            <a:extLst>
              <a:ext uri="{FF2B5EF4-FFF2-40B4-BE49-F238E27FC236}">
                <a16:creationId xmlns:a16="http://schemas.microsoft.com/office/drawing/2014/main" id="{A79BCCE6-7569-422E-8D71-73989C416483}"/>
              </a:ext>
            </a:extLst>
          </p:cNvPr>
          <p:cNvPicPr>
            <a:picLocks noChangeAspect="1"/>
          </p:cNvPicPr>
          <p:nvPr/>
        </p:nvPicPr>
        <p:blipFill>
          <a:blip r:embed="rId5" cstate="print"/>
          <a:srcRect l="37200"/>
          <a:stretch>
            <a:fillRect/>
          </a:stretch>
        </p:blipFill>
        <p:spPr>
          <a:xfrm>
            <a:off x="5085589" y="926771"/>
            <a:ext cx="1982719" cy="1973244"/>
          </a:xfrm>
          <a:prstGeom prst="rect">
            <a:avLst/>
          </a:prstGeom>
          <a:ln>
            <a:noFill/>
          </a:ln>
          <a:effectLst/>
        </p:spPr>
      </p:pic>
      <p:sp>
        <p:nvSpPr>
          <p:cNvPr id="15" name="Rectangle 14">
            <a:extLst>
              <a:ext uri="{FF2B5EF4-FFF2-40B4-BE49-F238E27FC236}">
                <a16:creationId xmlns:a16="http://schemas.microsoft.com/office/drawing/2014/main" id="{55130E9E-DBBD-CAA2-17C4-A4073B7AB8DD}"/>
              </a:ext>
            </a:extLst>
          </p:cNvPr>
          <p:cNvSpPr/>
          <p:nvPr/>
        </p:nvSpPr>
        <p:spPr>
          <a:xfrm>
            <a:off x="5362976" y="2995626"/>
            <a:ext cx="1573852" cy="4872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rgbClr val="15406D"/>
                </a:solidFill>
                <a:latin typeface="Helvetica" panose="020B0604020202020204" pitchFamily="34" charset="0"/>
                <a:cs typeface="Helvetica" panose="020B0604020202020204" pitchFamily="34" charset="0"/>
              </a:rPr>
              <a:t>NATIONAL ORIGIN</a:t>
            </a:r>
          </a:p>
        </p:txBody>
      </p:sp>
      <p:pic>
        <p:nvPicPr>
          <p:cNvPr id="10" name="Picture 9" descr="Various religions symbols and icons">
            <a:extLst>
              <a:ext uri="{FF2B5EF4-FFF2-40B4-BE49-F238E27FC236}">
                <a16:creationId xmlns:a16="http://schemas.microsoft.com/office/drawing/2014/main" id="{A757CB47-7766-4A58-9308-DC1DDC9A9CA8}"/>
              </a:ext>
            </a:extLst>
          </p:cNvPr>
          <p:cNvPicPr>
            <a:picLocks/>
          </p:cNvPicPr>
          <p:nvPr/>
        </p:nvPicPr>
        <p:blipFill>
          <a:blip r:embed="rId6" cstate="print"/>
          <a:srcRect l="13714" r="24686" b="2410"/>
          <a:stretch/>
        </p:blipFill>
        <p:spPr>
          <a:xfrm>
            <a:off x="7337367" y="933079"/>
            <a:ext cx="1969574" cy="1966936"/>
          </a:xfrm>
          <a:prstGeom prst="rect">
            <a:avLst/>
          </a:prstGeom>
          <a:ln>
            <a:noFill/>
          </a:ln>
          <a:effectLst/>
        </p:spPr>
      </p:pic>
      <p:sp>
        <p:nvSpPr>
          <p:cNvPr id="16" name="Rectangle 15">
            <a:extLst>
              <a:ext uri="{FF2B5EF4-FFF2-40B4-BE49-F238E27FC236}">
                <a16:creationId xmlns:a16="http://schemas.microsoft.com/office/drawing/2014/main" id="{28F47C51-AEA2-4DE3-FB70-84343F849081}"/>
              </a:ext>
            </a:extLst>
          </p:cNvPr>
          <p:cNvSpPr/>
          <p:nvPr/>
        </p:nvSpPr>
        <p:spPr>
          <a:xfrm>
            <a:off x="7624495" y="2877380"/>
            <a:ext cx="1436276" cy="4872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rgbClr val="15406D"/>
                </a:solidFill>
                <a:latin typeface="Helvetica" panose="020B0604020202020204" pitchFamily="34" charset="0"/>
                <a:cs typeface="Helvetica" panose="020B0604020202020204" pitchFamily="34" charset="0"/>
              </a:rPr>
              <a:t>RELIGION</a:t>
            </a:r>
          </a:p>
        </p:txBody>
      </p:sp>
      <p:pic>
        <p:nvPicPr>
          <p:cNvPr id="11" name="Picture 2" descr="Symbols representing sex">
            <a:extLst>
              <a:ext uri="{FF2B5EF4-FFF2-40B4-BE49-F238E27FC236}">
                <a16:creationId xmlns:a16="http://schemas.microsoft.com/office/drawing/2014/main" id="{107D1CFF-E9A1-484E-BA9D-41453A4BFF0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753" r="753"/>
          <a:stretch/>
        </p:blipFill>
        <p:spPr bwMode="auto">
          <a:xfrm>
            <a:off x="9576000" y="982256"/>
            <a:ext cx="1943521" cy="1973244"/>
          </a:xfrm>
          <a:prstGeom prst="rect">
            <a:avLst/>
          </a:prstGeom>
          <a:ln>
            <a:noFill/>
          </a:ln>
          <a:effectLst/>
        </p:spPr>
      </p:pic>
      <p:sp>
        <p:nvSpPr>
          <p:cNvPr id="18" name="Rectangle 17">
            <a:extLst>
              <a:ext uri="{FF2B5EF4-FFF2-40B4-BE49-F238E27FC236}">
                <a16:creationId xmlns:a16="http://schemas.microsoft.com/office/drawing/2014/main" id="{1C1302DC-7669-32F8-A6E5-8724CC9F1107}"/>
              </a:ext>
            </a:extLst>
          </p:cNvPr>
          <p:cNvSpPr/>
          <p:nvPr/>
        </p:nvSpPr>
        <p:spPr>
          <a:xfrm>
            <a:off x="9890784" y="2907898"/>
            <a:ext cx="1436276" cy="4872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15406D"/>
                </a:solidFill>
                <a:latin typeface="Helvetica" panose="020B0604020202020204" pitchFamily="34" charset="0"/>
                <a:cs typeface="Helvetica" panose="020B0604020202020204" pitchFamily="34" charset="0"/>
              </a:rPr>
              <a:t>SEX</a:t>
            </a:r>
          </a:p>
        </p:txBody>
      </p:sp>
      <p:pic>
        <p:nvPicPr>
          <p:cNvPr id="13" name="Picture 12" descr="Computer illustration - a double helix in the background, and a person's head with indication of an active brain in the foreground">
            <a:extLst>
              <a:ext uri="{FF2B5EF4-FFF2-40B4-BE49-F238E27FC236}">
                <a16:creationId xmlns:a16="http://schemas.microsoft.com/office/drawing/2014/main" id="{41AB7A03-9F60-4FA3-AD2E-5D89B2D38158}"/>
              </a:ext>
            </a:extLst>
          </p:cNvPr>
          <p:cNvPicPr>
            <a:picLocks noChangeAspect="1"/>
          </p:cNvPicPr>
          <p:nvPr/>
        </p:nvPicPr>
        <p:blipFill rotWithShape="1">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rcRect l="-1" t="-1" r="34591" b="1532"/>
          <a:stretch/>
        </p:blipFill>
        <p:spPr>
          <a:xfrm>
            <a:off x="1584226" y="3829318"/>
            <a:ext cx="1965446" cy="1972515"/>
          </a:xfrm>
          <a:prstGeom prst="rect">
            <a:avLst/>
          </a:prstGeom>
          <a:effectLst/>
        </p:spPr>
      </p:pic>
      <p:sp>
        <p:nvSpPr>
          <p:cNvPr id="19" name="Rectangle 18">
            <a:extLst>
              <a:ext uri="{FF2B5EF4-FFF2-40B4-BE49-F238E27FC236}">
                <a16:creationId xmlns:a16="http://schemas.microsoft.com/office/drawing/2014/main" id="{364DC652-FEA8-3241-3D60-26657493BA12}"/>
              </a:ext>
            </a:extLst>
          </p:cNvPr>
          <p:cNvSpPr/>
          <p:nvPr/>
        </p:nvSpPr>
        <p:spPr>
          <a:xfrm>
            <a:off x="1584226" y="5839144"/>
            <a:ext cx="1965446" cy="4872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rgbClr val="15406D"/>
                </a:solidFill>
                <a:latin typeface="Helvetica" panose="020B0604020202020204" pitchFamily="34" charset="0"/>
                <a:cs typeface="Helvetica" panose="020B0604020202020204" pitchFamily="34" charset="0"/>
              </a:rPr>
              <a:t>GENETIC INFORMATION</a:t>
            </a:r>
          </a:p>
        </p:txBody>
      </p:sp>
      <p:pic>
        <p:nvPicPr>
          <p:cNvPr id="3" name="Picture 2" descr="A graphic of a pregnant woman">
            <a:extLst>
              <a:ext uri="{FF2B5EF4-FFF2-40B4-BE49-F238E27FC236}">
                <a16:creationId xmlns:a16="http://schemas.microsoft.com/office/drawing/2014/main" id="{69842C43-96FD-6DD7-8BBC-E61E3A2FC943}"/>
              </a:ext>
            </a:extLst>
          </p:cNvPr>
          <p:cNvPicPr>
            <a:picLocks noChangeAspect="1"/>
          </p:cNvPicPr>
          <p:nvPr/>
        </p:nvPicPr>
        <p:blipFill>
          <a:blip r:embed="rId10"/>
          <a:srcRect l="4393" t="6847" r="1014"/>
          <a:stretch/>
        </p:blipFill>
        <p:spPr>
          <a:xfrm>
            <a:off x="3970856" y="3901308"/>
            <a:ext cx="1973245" cy="1828536"/>
          </a:xfrm>
          <a:prstGeom prst="rect">
            <a:avLst/>
          </a:prstGeom>
          <a:effectLst/>
        </p:spPr>
      </p:pic>
      <p:sp>
        <p:nvSpPr>
          <p:cNvPr id="20" name="Rectangle 19">
            <a:extLst>
              <a:ext uri="{FF2B5EF4-FFF2-40B4-BE49-F238E27FC236}">
                <a16:creationId xmlns:a16="http://schemas.microsoft.com/office/drawing/2014/main" id="{363B0000-8CE9-90C3-962B-4322654ED405}"/>
              </a:ext>
            </a:extLst>
          </p:cNvPr>
          <p:cNvSpPr/>
          <p:nvPr/>
        </p:nvSpPr>
        <p:spPr>
          <a:xfrm>
            <a:off x="4069788" y="5801833"/>
            <a:ext cx="1842921" cy="4872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rgbClr val="15406D"/>
                </a:solidFill>
                <a:latin typeface="Helvetica" panose="020B0604020202020204" pitchFamily="34" charset="0"/>
                <a:cs typeface="Helvetica" panose="020B0604020202020204" pitchFamily="34" charset="0"/>
              </a:rPr>
              <a:t>PREGNANCY</a:t>
            </a:r>
          </a:p>
        </p:txBody>
      </p:sp>
      <p:pic>
        <p:nvPicPr>
          <p:cNvPr id="6" name="Picture 5" descr="Disability symbols">
            <a:extLst>
              <a:ext uri="{FF2B5EF4-FFF2-40B4-BE49-F238E27FC236}">
                <a16:creationId xmlns:a16="http://schemas.microsoft.com/office/drawing/2014/main" id="{91FE5417-A6E6-4B16-AAA4-B0BF2525BD19}"/>
              </a:ext>
            </a:extLst>
          </p:cNvPr>
          <p:cNvPicPr>
            <a:picLocks noChangeAspect="1"/>
          </p:cNvPicPr>
          <p:nvPr/>
        </p:nvPicPr>
        <p:blipFill>
          <a:blip r:embed="rId11" cstate="print"/>
          <a:stretch>
            <a:fillRect/>
          </a:stretch>
        </p:blipFill>
        <p:spPr>
          <a:xfrm>
            <a:off x="6282067" y="3901308"/>
            <a:ext cx="1973244" cy="1973244"/>
          </a:xfrm>
          <a:prstGeom prst="rect">
            <a:avLst/>
          </a:prstGeom>
          <a:ln>
            <a:noFill/>
          </a:ln>
          <a:effectLst/>
        </p:spPr>
      </p:pic>
      <p:sp>
        <p:nvSpPr>
          <p:cNvPr id="21" name="Rectangle 20">
            <a:extLst>
              <a:ext uri="{FF2B5EF4-FFF2-40B4-BE49-F238E27FC236}">
                <a16:creationId xmlns:a16="http://schemas.microsoft.com/office/drawing/2014/main" id="{7FB9F352-3420-5886-38ED-A2C3779DC119}"/>
              </a:ext>
            </a:extLst>
          </p:cNvPr>
          <p:cNvSpPr/>
          <p:nvPr/>
        </p:nvSpPr>
        <p:spPr>
          <a:xfrm>
            <a:off x="6450648" y="5832625"/>
            <a:ext cx="1636082" cy="4872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rgbClr val="15406D"/>
                </a:solidFill>
                <a:latin typeface="Helvetica" panose="020B0604020202020204" pitchFamily="34" charset="0"/>
                <a:cs typeface="Helvetica" panose="020B0604020202020204" pitchFamily="34" charset="0"/>
              </a:rPr>
              <a:t>DISABILITY</a:t>
            </a:r>
          </a:p>
        </p:txBody>
      </p:sp>
      <p:pic>
        <p:nvPicPr>
          <p:cNvPr id="9" name="Picture 8" descr="A white cake with a four and a zero candle for a 40th birthday">
            <a:extLst>
              <a:ext uri="{FF2B5EF4-FFF2-40B4-BE49-F238E27FC236}">
                <a16:creationId xmlns:a16="http://schemas.microsoft.com/office/drawing/2014/main" id="{5DD99399-B24F-4CD1-A853-BABB521C8523}"/>
              </a:ext>
            </a:extLst>
          </p:cNvPr>
          <p:cNvPicPr>
            <a:picLocks noChangeAspect="1"/>
          </p:cNvPicPr>
          <p:nvPr/>
        </p:nvPicPr>
        <p:blipFill>
          <a:blip r:embed="rId12">
            <a:extLst>
              <a:ext uri="{28A0092B-C50C-407E-A947-70E740481C1C}">
                <a14:useLocalDpi xmlns:a14="http://schemas.microsoft.com/office/drawing/2010/main" val="0"/>
              </a:ext>
            </a:extLst>
          </a:blip>
          <a:srcRect t="140" b="140"/>
          <a:stretch/>
        </p:blipFill>
        <p:spPr>
          <a:xfrm>
            <a:off x="8670370" y="3915146"/>
            <a:ext cx="1967431" cy="1973244"/>
          </a:xfrm>
          <a:prstGeom prst="rect">
            <a:avLst/>
          </a:prstGeom>
          <a:ln>
            <a:noFill/>
          </a:ln>
          <a:effectLst/>
        </p:spPr>
      </p:pic>
      <p:sp>
        <p:nvSpPr>
          <p:cNvPr id="22" name="Rectangle 21">
            <a:extLst>
              <a:ext uri="{FF2B5EF4-FFF2-40B4-BE49-F238E27FC236}">
                <a16:creationId xmlns:a16="http://schemas.microsoft.com/office/drawing/2014/main" id="{FCD9D949-2F7A-A2E0-E401-FED023922625}"/>
              </a:ext>
            </a:extLst>
          </p:cNvPr>
          <p:cNvSpPr/>
          <p:nvPr/>
        </p:nvSpPr>
        <p:spPr>
          <a:xfrm>
            <a:off x="8935947" y="5832625"/>
            <a:ext cx="1436276" cy="4872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rgbClr val="15406D"/>
                </a:solidFill>
                <a:latin typeface="Helvetica" panose="020B0604020202020204" pitchFamily="34" charset="0"/>
                <a:cs typeface="Helvetica" panose="020B0604020202020204" pitchFamily="34" charset="0"/>
              </a:rPr>
              <a:t>AGE</a:t>
            </a:r>
          </a:p>
        </p:txBody>
      </p:sp>
    </p:spTree>
    <p:extLst>
      <p:ext uri="{BB962C8B-B14F-4D97-AF65-F5344CB8AC3E}">
        <p14:creationId xmlns:p14="http://schemas.microsoft.com/office/powerpoint/2010/main" val="9076949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7"/>
                                        </p:tgtEl>
                                      </p:cBhvr>
                                    </p:animEffect>
                                    <p:animScale>
                                      <p:cBhvr>
                                        <p:cTn id="7" dur="250" autoRev="1" fill="hold"/>
                                        <p:tgtEl>
                                          <p:spTgt spid="7"/>
                                        </p:tgtEl>
                                      </p:cBhvr>
                                      <p:by x="105000" y="105000"/>
                                    </p:animScale>
                                  </p:childTnLst>
                                </p:cTn>
                              </p:par>
                              <p:par>
                                <p:cTn id="8" presetID="26" presetClass="emph" presetSubtype="0" fill="hold" nodeType="withEffect">
                                  <p:stCondLst>
                                    <p:cond delay="0"/>
                                  </p:stCondLst>
                                  <p:childTnLst>
                                    <p:animEffect transition="out" filter="fade">
                                      <p:cBhvr>
                                        <p:cTn id="9" dur="500" tmFilter="0, 0; .2, .5; .8, .5; 1, 0"/>
                                        <p:tgtEl>
                                          <p:spTgt spid="4"/>
                                        </p:tgtEl>
                                      </p:cBhvr>
                                    </p:animEffect>
                                    <p:animScale>
                                      <p:cBhvr>
                                        <p:cTn id="10" dur="250" autoRev="1" fill="hold"/>
                                        <p:tgtEl>
                                          <p:spTgt spid="4"/>
                                        </p:tgtEl>
                                      </p:cBhvr>
                                      <p:by x="105000" y="105000"/>
                                    </p:animScale>
                                  </p:childTnLst>
                                </p:cTn>
                              </p:par>
                              <p:par>
                                <p:cTn id="11" presetID="26" presetClass="emph" presetSubtype="0" fill="hold" nodeType="withEffect">
                                  <p:stCondLst>
                                    <p:cond delay="0"/>
                                  </p:stCondLst>
                                  <p:childTnLst>
                                    <p:animEffect transition="out" filter="fade">
                                      <p:cBhvr>
                                        <p:cTn id="12" dur="500" tmFilter="0, 0; .2, .5; .8, .5; 1, 0"/>
                                        <p:tgtEl>
                                          <p:spTgt spid="8"/>
                                        </p:tgtEl>
                                      </p:cBhvr>
                                    </p:animEffect>
                                    <p:animScale>
                                      <p:cBhvr>
                                        <p:cTn id="13" dur="250" autoRev="1" fill="hold"/>
                                        <p:tgtEl>
                                          <p:spTgt spid="8"/>
                                        </p:tgtEl>
                                      </p:cBhvr>
                                      <p:by x="105000" y="105000"/>
                                    </p:animScale>
                                  </p:childTnLst>
                                </p:cTn>
                              </p:par>
                              <p:par>
                                <p:cTn id="14" presetID="26" presetClass="emph" presetSubtype="0" fill="hold" nodeType="withEffect">
                                  <p:stCondLst>
                                    <p:cond delay="0"/>
                                  </p:stCondLst>
                                  <p:childTnLst>
                                    <p:animEffect transition="out" filter="fade">
                                      <p:cBhvr>
                                        <p:cTn id="15" dur="500" tmFilter="0, 0; .2, .5; .8, .5; 1, 0"/>
                                        <p:tgtEl>
                                          <p:spTgt spid="10"/>
                                        </p:tgtEl>
                                      </p:cBhvr>
                                    </p:animEffect>
                                    <p:animScale>
                                      <p:cBhvr>
                                        <p:cTn id="16" dur="250" autoRev="1" fill="hold"/>
                                        <p:tgtEl>
                                          <p:spTgt spid="10"/>
                                        </p:tgtEl>
                                      </p:cBhvr>
                                      <p:by x="105000" y="105000"/>
                                    </p:animScale>
                                  </p:childTnLst>
                                </p:cTn>
                              </p:par>
                              <p:par>
                                <p:cTn id="17" presetID="26" presetClass="emph" presetSubtype="0" fill="hold" nodeType="withEffect">
                                  <p:stCondLst>
                                    <p:cond delay="0"/>
                                  </p:stCondLst>
                                  <p:childTnLst>
                                    <p:animEffect transition="out" filter="fade">
                                      <p:cBhvr>
                                        <p:cTn id="18" dur="500" tmFilter="0, 0; .2, .5; .8, .5; 1, 0"/>
                                        <p:tgtEl>
                                          <p:spTgt spid="11"/>
                                        </p:tgtEl>
                                      </p:cBhvr>
                                    </p:animEffect>
                                    <p:animScale>
                                      <p:cBhvr>
                                        <p:cTn id="19" dur="250" autoRev="1" fill="hold"/>
                                        <p:tgtEl>
                                          <p:spTgt spid="11"/>
                                        </p:tgtEl>
                                      </p:cBhvr>
                                      <p:by x="105000" y="105000"/>
                                    </p:animScale>
                                  </p:childTnLst>
                                </p:cTn>
                              </p:par>
                              <p:par>
                                <p:cTn id="20" presetID="26" presetClass="emph" presetSubtype="0" fill="hold" nodeType="withEffect">
                                  <p:stCondLst>
                                    <p:cond delay="0"/>
                                  </p:stCondLst>
                                  <p:childTnLst>
                                    <p:animEffect transition="out" filter="fade">
                                      <p:cBhvr>
                                        <p:cTn id="21" dur="500" tmFilter="0, 0; .2, .5; .8, .5; 1, 0"/>
                                        <p:tgtEl>
                                          <p:spTgt spid="6"/>
                                        </p:tgtEl>
                                      </p:cBhvr>
                                    </p:animEffect>
                                    <p:animScale>
                                      <p:cBhvr>
                                        <p:cTn id="22" dur="250" autoRev="1" fill="hold"/>
                                        <p:tgtEl>
                                          <p:spTgt spid="6"/>
                                        </p:tgtEl>
                                      </p:cBhvr>
                                      <p:by x="105000" y="105000"/>
                                    </p:animScale>
                                  </p:childTnLst>
                                </p:cTn>
                              </p:par>
                              <p:par>
                                <p:cTn id="23" presetID="26" presetClass="emph" presetSubtype="0" fill="hold" nodeType="withEffect">
                                  <p:stCondLst>
                                    <p:cond delay="0"/>
                                  </p:stCondLst>
                                  <p:childTnLst>
                                    <p:animEffect transition="out" filter="fade">
                                      <p:cBhvr>
                                        <p:cTn id="24" dur="500" tmFilter="0, 0; .2, .5; .8, .5; 1, 0"/>
                                        <p:tgtEl>
                                          <p:spTgt spid="9"/>
                                        </p:tgtEl>
                                      </p:cBhvr>
                                    </p:animEffect>
                                    <p:animScale>
                                      <p:cBhvr>
                                        <p:cTn id="25" dur="250" autoRev="1" fill="hold"/>
                                        <p:tgtEl>
                                          <p:spTgt spid="9"/>
                                        </p:tgtEl>
                                      </p:cBhvr>
                                      <p:by x="105000" y="105000"/>
                                    </p:animScale>
                                  </p:childTnLst>
                                </p:cTn>
                              </p:par>
                              <p:par>
                                <p:cTn id="26" presetID="26" presetClass="emph" presetSubtype="0" fill="hold" nodeType="withEffect">
                                  <p:stCondLst>
                                    <p:cond delay="0"/>
                                  </p:stCondLst>
                                  <p:childTnLst>
                                    <p:animEffect transition="out" filter="fade">
                                      <p:cBhvr>
                                        <p:cTn id="27" dur="500" tmFilter="0, 0; .2, .5; .8, .5; 1, 0"/>
                                        <p:tgtEl>
                                          <p:spTgt spid="13"/>
                                        </p:tgtEl>
                                      </p:cBhvr>
                                    </p:animEffect>
                                    <p:animScale>
                                      <p:cBhvr>
                                        <p:cTn id="28" dur="250" autoRev="1" fill="hold"/>
                                        <p:tgtEl>
                                          <p:spTgt spid="1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a:extLst>
              <a:ext uri="{FF2B5EF4-FFF2-40B4-BE49-F238E27FC236}">
                <a16:creationId xmlns:a16="http://schemas.microsoft.com/office/drawing/2014/main" id="{47628942-D48A-4E43-B8DE-6DB26798FA5C}"/>
              </a:ext>
            </a:extLst>
          </p:cNvPr>
          <p:cNvSpPr>
            <a:spLocks noGrp="1" noChangeArrowheads="1"/>
          </p:cNvSpPr>
          <p:nvPr>
            <p:ph type="title"/>
          </p:nvPr>
        </p:nvSpPr>
        <p:spPr/>
        <p:txBody>
          <a:bodyPr>
            <a:normAutofit/>
          </a:bodyPr>
          <a:lstStyle/>
          <a:p>
            <a:pPr>
              <a:defRPr/>
            </a:pPr>
            <a:r>
              <a:rPr lang="en-US" sz="3600" dirty="0">
                <a:latin typeface="Franklin Gothic Demi"/>
                <a:ea typeface="Verdana"/>
              </a:rPr>
              <a:t>Harassment by a Non-Employee</a:t>
            </a:r>
          </a:p>
        </p:txBody>
      </p:sp>
      <p:sp>
        <p:nvSpPr>
          <p:cNvPr id="2" name="Content Placeholder 1">
            <a:extLst>
              <a:ext uri="{FF2B5EF4-FFF2-40B4-BE49-F238E27FC236}">
                <a16:creationId xmlns:a16="http://schemas.microsoft.com/office/drawing/2014/main" id="{D370FCD6-DFA4-4BF3-9D60-A48F0057847E}"/>
              </a:ext>
            </a:extLst>
          </p:cNvPr>
          <p:cNvSpPr>
            <a:spLocks noGrp="1"/>
          </p:cNvSpPr>
          <p:nvPr>
            <p:ph idx="1"/>
          </p:nvPr>
        </p:nvSpPr>
        <p:spPr/>
        <p:txBody>
          <a:bodyPr vert="horz" lIns="91440" tIns="45720" rIns="91440" bIns="45720" rtlCol="0" anchor="t">
            <a:normAutofit/>
          </a:bodyPr>
          <a:lstStyle/>
          <a:p>
            <a:r>
              <a:rPr lang="en-US" dirty="0">
                <a:latin typeface="Franklin Gothic Book"/>
              </a:rPr>
              <a:t>Employer may be liable for third-party harassment if it knew or should have known that harassment occurred and failed to take prompt corrective action.</a:t>
            </a:r>
          </a:p>
          <a:p>
            <a:pPr lvl="1"/>
            <a:r>
              <a:rPr lang="en-US" dirty="0">
                <a:latin typeface="Franklin Gothic Book"/>
              </a:rPr>
              <a:t>Customers</a:t>
            </a:r>
          </a:p>
          <a:p>
            <a:pPr lvl="1"/>
            <a:r>
              <a:rPr lang="en-US" dirty="0">
                <a:latin typeface="Franklin Gothic Book"/>
              </a:rPr>
              <a:t>Delivery people</a:t>
            </a:r>
          </a:p>
          <a:p>
            <a:pPr lvl="1"/>
            <a:r>
              <a:rPr lang="en-US" dirty="0">
                <a:latin typeface="Franklin Gothic Book"/>
              </a:rPr>
              <a:t>Contractor or temp staff</a:t>
            </a:r>
          </a:p>
          <a:p>
            <a:endParaRPr lang="en-US" dirty="0"/>
          </a:p>
        </p:txBody>
      </p:sp>
    </p:spTree>
    <p:extLst>
      <p:ext uri="{BB962C8B-B14F-4D97-AF65-F5344CB8AC3E}">
        <p14:creationId xmlns:p14="http://schemas.microsoft.com/office/powerpoint/2010/main" val="14358768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CFE7C86-E776-F18A-B751-20C3809E7137}"/>
              </a:ext>
            </a:extLst>
          </p:cNvPr>
          <p:cNvSpPr>
            <a:spLocks noGrp="1"/>
          </p:cNvSpPr>
          <p:nvPr>
            <p:ph type="title"/>
          </p:nvPr>
        </p:nvSpPr>
        <p:spPr/>
        <p:txBody>
          <a:bodyPr/>
          <a:lstStyle/>
          <a:p>
            <a:r>
              <a:rPr lang="en-US" dirty="0"/>
              <a:t>Key Takeaways</a:t>
            </a:r>
          </a:p>
        </p:txBody>
      </p:sp>
      <p:sp>
        <p:nvSpPr>
          <p:cNvPr id="5" name="Text Placeholder 4">
            <a:extLst>
              <a:ext uri="{FF2B5EF4-FFF2-40B4-BE49-F238E27FC236}">
                <a16:creationId xmlns:a16="http://schemas.microsoft.com/office/drawing/2014/main" id="{43652461-3D27-FC90-2666-EDCC982FAFD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399874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7D3931F0-7E1B-4944-8E90-BE7D20F5F47E}"/>
              </a:ext>
            </a:extLst>
          </p:cNvPr>
          <p:cNvSpPr>
            <a:spLocks noGrp="1" noRot="1" noChangeArrowheads="1"/>
          </p:cNvSpPr>
          <p:nvPr>
            <p:ph type="title"/>
          </p:nvPr>
        </p:nvSpPr>
        <p:spPr/>
        <p:txBody>
          <a:bodyPr/>
          <a:lstStyle/>
          <a:p>
            <a:r>
              <a:rPr lang="en-US" altLang="en-US" dirty="0"/>
              <a:t>Supervisors frequently equal the employer</a:t>
            </a:r>
          </a:p>
        </p:txBody>
      </p:sp>
      <p:sp>
        <p:nvSpPr>
          <p:cNvPr id="541699" name="Rectangle 3">
            <a:extLst>
              <a:ext uri="{FF2B5EF4-FFF2-40B4-BE49-F238E27FC236}">
                <a16:creationId xmlns:a16="http://schemas.microsoft.com/office/drawing/2014/main" id="{3F198F0D-75B6-4C31-BFC5-F357BA35F2ED}"/>
              </a:ext>
            </a:extLst>
          </p:cNvPr>
          <p:cNvSpPr>
            <a:spLocks noGrp="1" noRot="1" noChangeArrowheads="1"/>
          </p:cNvSpPr>
          <p:nvPr>
            <p:ph idx="1"/>
          </p:nvPr>
        </p:nvSpPr>
        <p:spPr/>
        <p:txBody>
          <a:bodyPr vert="horz" lIns="91440" tIns="45720" rIns="91440" bIns="45720" rtlCol="0" anchor="t">
            <a:normAutofit/>
          </a:bodyPr>
          <a:lstStyle/>
          <a:p>
            <a:r>
              <a:rPr lang="en-US" altLang="en-US" dirty="0"/>
              <a:t>Supervisors act on behalf of the employer. What they do (or don’t do) makes all the difference.</a:t>
            </a:r>
          </a:p>
          <a:p>
            <a:pPr lvl="1"/>
            <a:r>
              <a:rPr lang="en-US" altLang="en-US" dirty="0"/>
              <a:t>This includes harassment and discrimination</a:t>
            </a:r>
          </a:p>
          <a:p>
            <a:r>
              <a:rPr lang="en-US" altLang="en-US" dirty="0"/>
              <a:t>Failure to take action when the supervisor knew or should have known about an issue results in employer liability.</a:t>
            </a:r>
          </a:p>
          <a:p>
            <a:r>
              <a:rPr lang="en-US" altLang="en-US">
                <a:latin typeface="Franklin Gothic Book"/>
              </a:rPr>
              <a:t>The employer has a narrower defense when the supervisor is the harasser.</a:t>
            </a:r>
          </a:p>
          <a:p>
            <a:r>
              <a:rPr lang="en-US" altLang="en-US" dirty="0"/>
              <a:t>If the harasser is not a supervisor, liability determined by assessing negligence.</a:t>
            </a:r>
          </a:p>
          <a:p>
            <a:endParaRPr lang="en-US" altLang="en-US" dirty="0"/>
          </a:p>
          <a:p>
            <a:pPr lvl="1"/>
            <a:endParaRPr lang="en-US" altLang="en-US" dirty="0"/>
          </a:p>
        </p:txBody>
      </p:sp>
    </p:spTree>
    <p:extLst>
      <p:ext uri="{BB962C8B-B14F-4D97-AF65-F5344CB8AC3E}">
        <p14:creationId xmlns:p14="http://schemas.microsoft.com/office/powerpoint/2010/main" val="13614243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169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41699">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41699">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41699">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4169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1699"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7EF45-745B-EA91-2BA1-D9E4FA14B5C0}"/>
              </a:ext>
            </a:extLst>
          </p:cNvPr>
          <p:cNvSpPr>
            <a:spLocks noGrp="1"/>
          </p:cNvSpPr>
          <p:nvPr>
            <p:ph type="title"/>
          </p:nvPr>
        </p:nvSpPr>
        <p:spPr/>
        <p:txBody>
          <a:bodyPr/>
          <a:lstStyle/>
          <a:p>
            <a:r>
              <a:rPr lang="en-US" dirty="0">
                <a:latin typeface="Franklin Gothic Demi"/>
                <a:ea typeface="Verdana"/>
              </a:rPr>
              <a:t>Policies and training as prevention</a:t>
            </a:r>
          </a:p>
        </p:txBody>
      </p:sp>
      <p:sp>
        <p:nvSpPr>
          <p:cNvPr id="3" name="Content Placeholder 2">
            <a:extLst>
              <a:ext uri="{FF2B5EF4-FFF2-40B4-BE49-F238E27FC236}">
                <a16:creationId xmlns:a16="http://schemas.microsoft.com/office/drawing/2014/main" id="{2E5E3BF4-1132-9CC9-4A1A-EC72CF040E5C}"/>
              </a:ext>
            </a:extLst>
          </p:cNvPr>
          <p:cNvSpPr>
            <a:spLocks noGrp="1"/>
          </p:cNvSpPr>
          <p:nvPr>
            <p:ph idx="1"/>
          </p:nvPr>
        </p:nvSpPr>
        <p:spPr>
          <a:xfrm>
            <a:off x="555585" y="1690688"/>
            <a:ext cx="11076972" cy="4552457"/>
          </a:xfrm>
        </p:spPr>
        <p:txBody>
          <a:bodyPr vert="horz" lIns="91440" tIns="45720" rIns="91440" bIns="45720" rtlCol="0" anchor="t">
            <a:normAutofit/>
          </a:bodyPr>
          <a:lstStyle/>
          <a:p>
            <a:r>
              <a:rPr lang="en-US" dirty="0">
                <a:latin typeface="Franklin Gothic Book"/>
              </a:rPr>
              <a:t>Maintaining effective policies on harassment and discrimination are broadly considered to be essential components of the harassment/discrimination prevention toolkit.</a:t>
            </a:r>
          </a:p>
          <a:p>
            <a:pPr lvl="1"/>
            <a:endParaRPr lang="en-US" dirty="0"/>
          </a:p>
          <a:p>
            <a:r>
              <a:rPr lang="en-US" dirty="0">
                <a:latin typeface="Franklin Gothic Book"/>
              </a:rPr>
              <a:t>Training on employee rights and employer policies is another critical prevention tool. Provide regular, interactive, accessible training so employees and supervisors know what to do when problems arise. </a:t>
            </a:r>
          </a:p>
        </p:txBody>
      </p:sp>
    </p:spTree>
    <p:extLst>
      <p:ext uri="{BB962C8B-B14F-4D97-AF65-F5344CB8AC3E}">
        <p14:creationId xmlns:p14="http://schemas.microsoft.com/office/powerpoint/2010/main" val="4849744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a:extLst>
              <a:ext uri="{FF2B5EF4-FFF2-40B4-BE49-F238E27FC236}">
                <a16:creationId xmlns:a16="http://schemas.microsoft.com/office/drawing/2014/main" id="{4CB3DADC-281C-4F44-9F51-35CC1626CBC9}"/>
              </a:ext>
            </a:extLst>
          </p:cNvPr>
          <p:cNvSpPr>
            <a:spLocks noGrp="1" noChangeArrowheads="1"/>
          </p:cNvSpPr>
          <p:nvPr>
            <p:ph type="title"/>
          </p:nvPr>
        </p:nvSpPr>
        <p:spPr/>
        <p:txBody>
          <a:bodyPr>
            <a:normAutofit/>
          </a:bodyPr>
          <a:lstStyle/>
          <a:p>
            <a:r>
              <a:rPr lang="en-US" altLang="en-US"/>
              <a:t>Protect your employees… and yourselves</a:t>
            </a:r>
          </a:p>
        </p:txBody>
      </p:sp>
      <p:sp>
        <p:nvSpPr>
          <p:cNvPr id="56324" name="Rectangle 3">
            <a:extLst>
              <a:ext uri="{FF2B5EF4-FFF2-40B4-BE49-F238E27FC236}">
                <a16:creationId xmlns:a16="http://schemas.microsoft.com/office/drawing/2014/main" id="{120890AD-1C65-4775-86EE-EAC5B8B8983A}"/>
              </a:ext>
            </a:extLst>
          </p:cNvPr>
          <p:cNvSpPr>
            <a:spLocks noGrp="1" noChangeArrowheads="1"/>
          </p:cNvSpPr>
          <p:nvPr>
            <p:ph idx="1"/>
          </p:nvPr>
        </p:nvSpPr>
        <p:spPr/>
        <p:txBody>
          <a:bodyPr vert="horz" lIns="91440" tIns="45720" rIns="91440" bIns="45720" rtlCol="0" anchor="t">
            <a:normAutofit lnSpcReduction="10000"/>
          </a:bodyPr>
          <a:lstStyle/>
          <a:p>
            <a:pPr marL="0" indent="0">
              <a:buNone/>
            </a:pPr>
            <a:r>
              <a:rPr lang="en-US" altLang="en-US" b="1" dirty="0">
                <a:latin typeface="Franklin Gothic Book"/>
              </a:rPr>
              <a:t>Pro Tips:</a:t>
            </a:r>
          </a:p>
          <a:p>
            <a:r>
              <a:rPr lang="en-US" altLang="en-US" dirty="0">
                <a:latin typeface="Franklin Gothic Book"/>
              </a:rPr>
              <a:t>Be proactive</a:t>
            </a:r>
          </a:p>
          <a:p>
            <a:r>
              <a:rPr lang="en-US" altLang="en-US" dirty="0">
                <a:latin typeface="Franklin Gothic Book"/>
              </a:rPr>
              <a:t>Ensure managers and supervisors are well trained, understand their responsibilities to employees</a:t>
            </a:r>
          </a:p>
          <a:p>
            <a:r>
              <a:rPr lang="en-US" altLang="en-US" dirty="0">
                <a:latin typeface="Franklin Gothic Book"/>
              </a:rPr>
              <a:t>Ensure policies for recognizing, reporting, and responding to harassment, discrimination, and retaliation are in plain language, which may require ensuring they are in the language(s) spoken by employees</a:t>
            </a:r>
          </a:p>
          <a:p>
            <a:r>
              <a:rPr lang="en-US" altLang="en-US" dirty="0">
                <a:latin typeface="Franklin Gothic Book"/>
              </a:rPr>
              <a:t>Have effective complaint procedures with alternative processes </a:t>
            </a:r>
            <a:endParaRPr lang="en-US" altLang="en-US" dirty="0"/>
          </a:p>
          <a:p>
            <a:r>
              <a:rPr lang="en-US" altLang="en-US" dirty="0">
                <a:latin typeface="Franklin Gothic Book"/>
              </a:rPr>
              <a:t>Take prompt, appropriate, effective remedial action in response to complaints</a:t>
            </a:r>
          </a:p>
        </p:txBody>
      </p:sp>
    </p:spTree>
    <p:extLst>
      <p:ext uri="{BB962C8B-B14F-4D97-AF65-F5344CB8AC3E}">
        <p14:creationId xmlns:p14="http://schemas.microsoft.com/office/powerpoint/2010/main" val="11847073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AA77DF-62F6-9DDC-E1E8-93F9D2B106B4}"/>
              </a:ext>
            </a:extLst>
          </p:cNvPr>
          <p:cNvSpPr>
            <a:spLocks noGrp="1"/>
          </p:cNvSpPr>
          <p:nvPr>
            <p:ph type="title"/>
          </p:nvPr>
        </p:nvSpPr>
        <p:spPr>
          <a:xfrm>
            <a:off x="537882" y="547408"/>
            <a:ext cx="10815918" cy="925793"/>
          </a:xfrm>
        </p:spPr>
        <p:txBody>
          <a:bodyPr/>
          <a:lstStyle/>
          <a:p>
            <a:r>
              <a:rPr lang="en-US" dirty="0"/>
              <a:t>EEOC’s mediation program </a:t>
            </a:r>
          </a:p>
        </p:txBody>
      </p:sp>
      <p:sp>
        <p:nvSpPr>
          <p:cNvPr id="4" name="Content Placeholder 3">
            <a:extLst>
              <a:ext uri="{FF2B5EF4-FFF2-40B4-BE49-F238E27FC236}">
                <a16:creationId xmlns:a16="http://schemas.microsoft.com/office/drawing/2014/main" id="{0E68CEE8-A732-24D5-E1AF-5137AE1B88E6}"/>
              </a:ext>
            </a:extLst>
          </p:cNvPr>
          <p:cNvSpPr>
            <a:spLocks noGrp="1"/>
          </p:cNvSpPr>
          <p:nvPr>
            <p:ph idx="1"/>
          </p:nvPr>
        </p:nvSpPr>
        <p:spPr>
          <a:xfrm>
            <a:off x="537882" y="1473201"/>
            <a:ext cx="11187953" cy="5019674"/>
          </a:xfrm>
        </p:spPr>
        <p:txBody>
          <a:bodyPr>
            <a:normAutofit/>
          </a:bodyPr>
          <a:lstStyle/>
          <a:p>
            <a:r>
              <a:rPr lang="en-US" b="1" dirty="0"/>
              <a:t>Free</a:t>
            </a:r>
            <a:r>
              <a:rPr lang="en-US" dirty="0"/>
              <a:t> and </a:t>
            </a:r>
            <a:r>
              <a:rPr lang="en-US" b="1" dirty="0"/>
              <a:t>completely voluntary</a:t>
            </a:r>
            <a:r>
              <a:rPr lang="en-US" dirty="0"/>
              <a:t>.</a:t>
            </a:r>
          </a:p>
          <a:p>
            <a:r>
              <a:rPr lang="en-US" b="1" dirty="0"/>
              <a:t>Informal</a:t>
            </a:r>
            <a:r>
              <a:rPr lang="en-US" dirty="0"/>
              <a:t>. The goal is not fact finding, but to discuss the charge and reach an agreement that is satisfactory to all parties.</a:t>
            </a:r>
          </a:p>
          <a:p>
            <a:r>
              <a:rPr lang="en-US" dirty="0"/>
              <a:t>Mediators are </a:t>
            </a:r>
            <a:r>
              <a:rPr lang="en-US" b="1" dirty="0"/>
              <a:t>neutral</a:t>
            </a:r>
            <a:r>
              <a:rPr lang="en-US" dirty="0"/>
              <a:t> and have no interest in the outcome. Mediation is </a:t>
            </a:r>
            <a:r>
              <a:rPr lang="en-US" b="1" dirty="0"/>
              <a:t>confidential, s</a:t>
            </a:r>
            <a:r>
              <a:rPr lang="en-US" dirty="0"/>
              <a:t>essions are not recorded or transcribed. </a:t>
            </a:r>
          </a:p>
          <a:p>
            <a:r>
              <a:rPr lang="en-US" b="1" dirty="0"/>
              <a:t>Efficient.</a:t>
            </a:r>
            <a:r>
              <a:rPr lang="en-US" dirty="0"/>
              <a:t> Avoids lengthy and unnecessary litigation.</a:t>
            </a:r>
          </a:p>
          <a:p>
            <a:r>
              <a:rPr lang="en-US" b="1" dirty="0"/>
              <a:t>Successful</a:t>
            </a:r>
            <a:r>
              <a:rPr lang="en-US" dirty="0"/>
              <a:t>. The overwhelming majority of those participating are satisfied with the process and would use it again. </a:t>
            </a:r>
          </a:p>
        </p:txBody>
      </p:sp>
    </p:spTree>
    <p:extLst>
      <p:ext uri="{BB962C8B-B14F-4D97-AF65-F5344CB8AC3E}">
        <p14:creationId xmlns:p14="http://schemas.microsoft.com/office/powerpoint/2010/main" val="20876626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E579A-DB0F-4566-9D9E-E2E67A55EDC9}"/>
              </a:ext>
            </a:extLst>
          </p:cNvPr>
          <p:cNvSpPr>
            <a:spLocks noGrp="1"/>
          </p:cNvSpPr>
          <p:nvPr>
            <p:ph type="title"/>
          </p:nvPr>
        </p:nvSpPr>
        <p:spPr>
          <a:xfrm>
            <a:off x="1782500" y="1709738"/>
            <a:ext cx="10069976" cy="2098333"/>
          </a:xfrm>
        </p:spPr>
        <p:txBody>
          <a:bodyPr/>
          <a:lstStyle/>
          <a:p>
            <a:r>
              <a:rPr lang="en-US" dirty="0"/>
              <a:t>Questions?</a:t>
            </a:r>
          </a:p>
        </p:txBody>
      </p:sp>
      <p:sp>
        <p:nvSpPr>
          <p:cNvPr id="4" name="Text Placeholder 3">
            <a:extLst>
              <a:ext uri="{FF2B5EF4-FFF2-40B4-BE49-F238E27FC236}">
                <a16:creationId xmlns:a16="http://schemas.microsoft.com/office/drawing/2014/main" id="{69BB816F-914F-2CEB-60E7-E9D85A72659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1701670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932F8-ADAD-40C4-9658-03DA5F113BF6}"/>
              </a:ext>
            </a:extLst>
          </p:cNvPr>
          <p:cNvSpPr>
            <a:spLocks noGrp="1"/>
          </p:cNvSpPr>
          <p:nvPr>
            <p:ph type="title"/>
          </p:nvPr>
        </p:nvSpPr>
        <p:spPr>
          <a:xfrm>
            <a:off x="1782500" y="1709738"/>
            <a:ext cx="10069976" cy="2098333"/>
          </a:xfrm>
        </p:spPr>
        <p:txBody>
          <a:bodyPr/>
          <a:lstStyle/>
          <a:p>
            <a:r>
              <a:rPr lang="en-US"/>
              <a:t>Thank you!</a:t>
            </a:r>
          </a:p>
        </p:txBody>
      </p:sp>
      <p:sp>
        <p:nvSpPr>
          <p:cNvPr id="3" name="Subtitle 2">
            <a:extLst>
              <a:ext uri="{FF2B5EF4-FFF2-40B4-BE49-F238E27FC236}">
                <a16:creationId xmlns:a16="http://schemas.microsoft.com/office/drawing/2014/main" id="{2CA8E605-C2D3-485F-BB5E-1D47C69B187B}"/>
              </a:ext>
            </a:extLst>
          </p:cNvPr>
          <p:cNvSpPr>
            <a:spLocks noGrp="1"/>
          </p:cNvSpPr>
          <p:nvPr>
            <p:ph idx="4294967295"/>
          </p:nvPr>
        </p:nvSpPr>
        <p:spPr>
          <a:xfrm>
            <a:off x="1782500" y="1632402"/>
            <a:ext cx="7040562" cy="4351337"/>
          </a:xfrm>
        </p:spPr>
        <p:txBody>
          <a:bodyPr>
            <a:normAutofit/>
          </a:bodyPr>
          <a:lstStyle/>
          <a:p>
            <a:pPr marL="0" indent="0" algn="l">
              <a:buNone/>
            </a:pPr>
            <a:r>
              <a:rPr lang="en-US" sz="2400" i="0"/>
              <a:t>Please contact us if you have questions regarding EEOC, our processes, or the laws we enforce.  </a:t>
            </a:r>
          </a:p>
        </p:txBody>
      </p:sp>
      <p:sp>
        <p:nvSpPr>
          <p:cNvPr id="5" name="Content Placeholder 4">
            <a:extLst>
              <a:ext uri="{FF2B5EF4-FFF2-40B4-BE49-F238E27FC236}">
                <a16:creationId xmlns:a16="http://schemas.microsoft.com/office/drawing/2014/main" id="{1FDB44CD-E011-4EC7-96FF-3E8F8F562A07}"/>
              </a:ext>
            </a:extLst>
          </p:cNvPr>
          <p:cNvSpPr>
            <a:spLocks noGrp="1"/>
          </p:cNvSpPr>
          <p:nvPr>
            <p:ph type="body" idx="1"/>
          </p:nvPr>
        </p:nvSpPr>
        <p:spPr>
          <a:xfrm>
            <a:off x="1782763" y="3927475"/>
            <a:ext cx="10069512" cy="1422478"/>
          </a:xfrm>
        </p:spPr>
        <p:txBody>
          <a:bodyPr vert="horz" lIns="91440" tIns="45720" rIns="91440" bIns="45720" rtlCol="0" anchor="t">
            <a:normAutofit/>
          </a:bodyPr>
          <a:lstStyle/>
          <a:p>
            <a:r>
              <a:rPr lang="en-US" sz="1800">
                <a:latin typeface="Franklin Gothic Book"/>
              </a:rPr>
              <a:t>Melissa Brown </a:t>
            </a:r>
            <a:endParaRPr lang="en-US" sz="1800" dirty="0"/>
          </a:p>
          <a:p>
            <a:r>
              <a:rPr lang="en-US" sz="1800" dirty="0">
                <a:latin typeface="Franklin Gothic Book"/>
                <a:hlinkClick r:id="rId3"/>
              </a:rPr>
              <a:t>Melissa.brown@eeoc.gov</a:t>
            </a:r>
            <a:endParaRPr lang="en-US" sz="1800" dirty="0">
              <a:latin typeface="Franklin Gothic Book"/>
            </a:endParaRPr>
          </a:p>
          <a:p>
            <a:r>
              <a:rPr lang="en-US" sz="1800">
                <a:latin typeface="Franklin Gothic Book"/>
              </a:rPr>
              <a:t>(629) 236-2252</a:t>
            </a:r>
            <a:endParaRPr lang="en-US" sz="1800" dirty="0">
              <a:latin typeface="Franklin Gothic Book"/>
            </a:endParaRPr>
          </a:p>
        </p:txBody>
      </p:sp>
      <p:pic>
        <p:nvPicPr>
          <p:cNvPr id="7" name="Graphic 6" descr="Speaker Phone">
            <a:extLst>
              <a:ext uri="{FF2B5EF4-FFF2-40B4-BE49-F238E27FC236}">
                <a16:creationId xmlns:a16="http://schemas.microsoft.com/office/drawing/2014/main" id="{F2223E1E-E9BA-4F81-B16A-1992903394F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87822" y="2880107"/>
            <a:ext cx="1097789" cy="1097789"/>
          </a:xfrm>
          <a:prstGeom prst="rect">
            <a:avLst/>
          </a:prstGeom>
        </p:spPr>
      </p:pic>
      <p:pic>
        <p:nvPicPr>
          <p:cNvPr id="9" name="Graphic 8" descr="Smart Phone">
            <a:extLst>
              <a:ext uri="{FF2B5EF4-FFF2-40B4-BE49-F238E27FC236}">
                <a16:creationId xmlns:a16="http://schemas.microsoft.com/office/drawing/2014/main" id="{9B693FCB-5D7D-4FD4-81DD-3A9C81A8097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711792">
            <a:off x="9860342" y="2880106"/>
            <a:ext cx="1097789" cy="1097789"/>
          </a:xfrm>
          <a:prstGeom prst="rect">
            <a:avLst/>
          </a:prstGeom>
        </p:spPr>
      </p:pic>
      <p:pic>
        <p:nvPicPr>
          <p:cNvPr id="11" name="Graphic 10" descr="Email">
            <a:extLst>
              <a:ext uri="{FF2B5EF4-FFF2-40B4-BE49-F238E27FC236}">
                <a16:creationId xmlns:a16="http://schemas.microsoft.com/office/drawing/2014/main" id="{D7AA164E-0DE4-42E4-92A0-A82E3896BE3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636927" y="2980680"/>
            <a:ext cx="896641" cy="896641"/>
          </a:xfrm>
          <a:prstGeom prst="rect">
            <a:avLst/>
          </a:prstGeom>
        </p:spPr>
      </p:pic>
    </p:spTree>
    <p:extLst>
      <p:ext uri="{BB962C8B-B14F-4D97-AF65-F5344CB8AC3E}">
        <p14:creationId xmlns:p14="http://schemas.microsoft.com/office/powerpoint/2010/main" val="40172938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555585" y="451413"/>
            <a:ext cx="11076972" cy="1239275"/>
          </a:xfrm>
        </p:spPr>
        <p:txBody>
          <a:bodyPr/>
          <a:lstStyle/>
          <a:p>
            <a:r>
              <a:rPr lang="en-US"/>
              <a:t>Jurisdiction</a:t>
            </a:r>
          </a:p>
        </p:txBody>
      </p:sp>
      <p:sp>
        <p:nvSpPr>
          <p:cNvPr id="66563" name="Rectangle 3"/>
          <p:cNvSpPr>
            <a:spLocks noGrp="1" noChangeArrowheads="1"/>
          </p:cNvSpPr>
          <p:nvPr>
            <p:ph idx="1"/>
          </p:nvPr>
        </p:nvSpPr>
        <p:spPr>
          <a:xfrm>
            <a:off x="555585" y="1690688"/>
            <a:ext cx="11076972" cy="4715899"/>
          </a:xfrm>
        </p:spPr>
        <p:txBody>
          <a:bodyPr>
            <a:normAutofit/>
          </a:bodyPr>
          <a:lstStyle/>
          <a:p>
            <a:r>
              <a:rPr lang="en-US" dirty="0"/>
              <a:t>Employer-Employee Relationship </a:t>
            </a:r>
          </a:p>
          <a:p>
            <a:r>
              <a:rPr lang="en-US" dirty="0"/>
              <a:t>Minimum Number of Employees Company-wide:</a:t>
            </a:r>
          </a:p>
          <a:p>
            <a:pPr lvl="1"/>
            <a:r>
              <a:rPr lang="en-US" dirty="0"/>
              <a:t>15 Employees (Title VII, ADA, GINA) </a:t>
            </a:r>
          </a:p>
          <a:p>
            <a:pPr lvl="1"/>
            <a:r>
              <a:rPr lang="en-US" dirty="0"/>
              <a:t>20 employees (ADEA)</a:t>
            </a:r>
          </a:p>
          <a:p>
            <a:pPr lvl="1"/>
            <a:r>
              <a:rPr lang="en-US" dirty="0"/>
              <a:t>1 employee (sex-based equal pay claim under the EPA)</a:t>
            </a:r>
          </a:p>
          <a:p>
            <a:r>
              <a:rPr lang="en-US" dirty="0"/>
              <a:t>Timeliness</a:t>
            </a:r>
          </a:p>
          <a:p>
            <a:pPr lvl="1"/>
            <a:r>
              <a:rPr lang="en-US" dirty="0"/>
              <a:t>Charges must be filed with EEOC within 180 days from the last date of alleged discrimination. </a:t>
            </a:r>
          </a:p>
          <a:p>
            <a:pPr lvl="1"/>
            <a:r>
              <a:rPr lang="en-US" dirty="0"/>
              <a:t>In some areas, time frame may be extended to 300 days if there is a fair employment practices agency there. </a:t>
            </a:r>
          </a:p>
          <a:p>
            <a:pPr lvl="1"/>
            <a:r>
              <a:rPr lang="en-US" dirty="0"/>
              <a:t>Equal Pay Act: 2-3 years to file in court, deadline not impacted by charge</a:t>
            </a:r>
          </a:p>
          <a:p>
            <a:endParaRPr lang="en-US" dirty="0"/>
          </a:p>
          <a:p>
            <a:pPr lvl="1"/>
            <a:endParaRPr lang="en-US" dirty="0"/>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Charge filing parameters</a:t>
            </a:r>
          </a:p>
        </p:txBody>
      </p:sp>
      <p:sp>
        <p:nvSpPr>
          <p:cNvPr id="4" name="Text Placeholder 3"/>
          <p:cNvSpPr>
            <a:spLocks noGrp="1"/>
          </p:cNvSpPr>
          <p:nvPr>
            <p:ph type="body" sz="quarter" idx="3"/>
          </p:nvPr>
        </p:nvSpPr>
        <p:spPr>
          <a:xfrm>
            <a:off x="912812" y="1338748"/>
            <a:ext cx="5183188" cy="823912"/>
          </a:xfrm>
        </p:spPr>
        <p:txBody>
          <a:bodyPr>
            <a:normAutofit lnSpcReduction="10000"/>
          </a:bodyPr>
          <a:lstStyle/>
          <a:p>
            <a:r>
              <a:rPr lang="en-US" sz="2800" dirty="0"/>
              <a:t>Who can file a charge?</a:t>
            </a:r>
          </a:p>
        </p:txBody>
      </p:sp>
      <p:sp>
        <p:nvSpPr>
          <p:cNvPr id="22534" name="Content Placeholder 5"/>
          <p:cNvSpPr>
            <a:spLocks noGrp="1"/>
          </p:cNvSpPr>
          <p:nvPr>
            <p:ph sz="quarter" idx="4"/>
          </p:nvPr>
        </p:nvSpPr>
        <p:spPr>
          <a:xfrm>
            <a:off x="912812" y="2360780"/>
            <a:ext cx="5183188" cy="3684588"/>
          </a:xfrm>
        </p:spPr>
        <p:txBody>
          <a:bodyPr vert="horz" lIns="91440" tIns="45720" rIns="91440" bIns="45720" rtlCol="0" anchor="t">
            <a:normAutofit fontScale="92500" lnSpcReduction="10000"/>
          </a:bodyPr>
          <a:lstStyle/>
          <a:p>
            <a:r>
              <a:rPr lang="en-US" dirty="0">
                <a:latin typeface="Franklin Gothic Book"/>
              </a:rPr>
              <a:t>An employee</a:t>
            </a:r>
          </a:p>
          <a:p>
            <a:r>
              <a:rPr lang="en-US" dirty="0">
                <a:latin typeface="Franklin Gothic Book"/>
              </a:rPr>
              <a:t>A temporary employee</a:t>
            </a:r>
          </a:p>
          <a:p>
            <a:r>
              <a:rPr lang="en-US" dirty="0">
                <a:latin typeface="Franklin Gothic Book"/>
              </a:rPr>
              <a:t>A job applicant</a:t>
            </a:r>
          </a:p>
          <a:p>
            <a:r>
              <a:rPr lang="en-US" dirty="0">
                <a:latin typeface="Franklin Gothic Book"/>
              </a:rPr>
              <a:t>A former employee</a:t>
            </a:r>
          </a:p>
          <a:p>
            <a:r>
              <a:rPr lang="en-US" dirty="0">
                <a:latin typeface="Franklin Gothic Book"/>
              </a:rPr>
              <a:t>Union members</a:t>
            </a:r>
            <a:endParaRPr lang="en-US" dirty="0"/>
          </a:p>
          <a:p>
            <a:endParaRPr lang="en-US" dirty="0"/>
          </a:p>
          <a:p>
            <a:pPr marL="0" indent="0">
              <a:buNone/>
            </a:pPr>
            <a:endParaRPr lang="en-US" dirty="0"/>
          </a:p>
          <a:p>
            <a:endParaRPr lang="en-US" dirty="0"/>
          </a:p>
        </p:txBody>
      </p:sp>
      <p:sp>
        <p:nvSpPr>
          <p:cNvPr id="3" name="Text Placeholder 2"/>
          <p:cNvSpPr>
            <a:spLocks noGrp="1"/>
          </p:cNvSpPr>
          <p:nvPr>
            <p:ph type="body" idx="1"/>
          </p:nvPr>
        </p:nvSpPr>
        <p:spPr>
          <a:xfrm>
            <a:off x="6496595" y="1338748"/>
            <a:ext cx="5157787" cy="823912"/>
          </a:xfrm>
        </p:spPr>
        <p:txBody>
          <a:bodyPr>
            <a:normAutofit lnSpcReduction="10000"/>
          </a:bodyPr>
          <a:lstStyle/>
          <a:p>
            <a:r>
              <a:rPr lang="en-US" sz="2800" dirty="0"/>
              <a:t>Who can a charge be filed against?</a:t>
            </a:r>
          </a:p>
        </p:txBody>
      </p:sp>
      <p:sp>
        <p:nvSpPr>
          <p:cNvPr id="22533" name="Content Placeholder 4"/>
          <p:cNvSpPr>
            <a:spLocks noGrp="1"/>
          </p:cNvSpPr>
          <p:nvPr>
            <p:ph sz="half" idx="2"/>
          </p:nvPr>
        </p:nvSpPr>
        <p:spPr>
          <a:xfrm>
            <a:off x="6496595" y="2360780"/>
            <a:ext cx="5157787" cy="3684588"/>
          </a:xfrm>
        </p:spPr>
        <p:txBody>
          <a:bodyPr>
            <a:normAutofit fontScale="92500" lnSpcReduction="10000"/>
          </a:bodyPr>
          <a:lstStyle/>
          <a:p>
            <a:r>
              <a:rPr lang="en-US" dirty="0"/>
              <a:t>Private employers</a:t>
            </a:r>
          </a:p>
          <a:p>
            <a:r>
              <a:rPr lang="en-US" dirty="0"/>
              <a:t>Educational institutions</a:t>
            </a:r>
          </a:p>
          <a:p>
            <a:r>
              <a:rPr lang="en-US" dirty="0"/>
              <a:t>Labor organizations</a:t>
            </a:r>
          </a:p>
          <a:p>
            <a:r>
              <a:rPr lang="en-US" dirty="0"/>
              <a:t>Joint labor-management apprenticeship and training committees (Title VII &amp; ADA)</a:t>
            </a:r>
          </a:p>
          <a:p>
            <a:r>
              <a:rPr lang="en-US" dirty="0"/>
              <a:t>Employment agencies serving covered employers</a:t>
            </a:r>
          </a:p>
          <a:p>
            <a:r>
              <a:rPr lang="en-US" dirty="0"/>
              <a:t>State and local governments</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2324C0F-5817-4828-BBC6-4064B805638B}"/>
              </a:ext>
            </a:extLst>
          </p:cNvPr>
          <p:cNvSpPr>
            <a:spLocks noGrp="1"/>
          </p:cNvSpPr>
          <p:nvPr>
            <p:ph type="title"/>
          </p:nvPr>
        </p:nvSpPr>
        <p:spPr>
          <a:xfrm>
            <a:off x="555585" y="451413"/>
            <a:ext cx="11076972" cy="1239275"/>
          </a:xfrm>
        </p:spPr>
        <p:txBody>
          <a:bodyPr/>
          <a:lstStyle/>
          <a:p>
            <a:r>
              <a:rPr lang="en-US" dirty="0"/>
              <a:t>Charges of discrimination	</a:t>
            </a:r>
          </a:p>
        </p:txBody>
      </p:sp>
      <p:sp>
        <p:nvSpPr>
          <p:cNvPr id="8" name="Content Placeholder 7">
            <a:extLst>
              <a:ext uri="{FF2B5EF4-FFF2-40B4-BE49-F238E27FC236}">
                <a16:creationId xmlns:a16="http://schemas.microsoft.com/office/drawing/2014/main" id="{5AACAE08-CC39-44BB-8154-A9F788BA6DC6}"/>
              </a:ext>
            </a:extLst>
          </p:cNvPr>
          <p:cNvSpPr>
            <a:spLocks noGrp="1"/>
          </p:cNvSpPr>
          <p:nvPr>
            <p:ph idx="1"/>
          </p:nvPr>
        </p:nvSpPr>
        <p:spPr>
          <a:xfrm>
            <a:off x="555585" y="1690688"/>
            <a:ext cx="11076972" cy="4715899"/>
          </a:xfrm>
        </p:spPr>
        <p:txBody>
          <a:bodyPr>
            <a:normAutofit/>
          </a:bodyPr>
          <a:lstStyle/>
          <a:p>
            <a:r>
              <a:rPr lang="en-US" dirty="0"/>
              <a:t>When an employee or applicant believes they have been subjected to employment discrimination, they may file a charge with EEOC.</a:t>
            </a:r>
          </a:p>
          <a:p>
            <a:r>
              <a:rPr lang="en-US" dirty="0"/>
              <a:t>Charges are statements of allegations; a summary of the harm the employee believes they have been subjected to by their employer.  </a:t>
            </a:r>
          </a:p>
          <a:p>
            <a:r>
              <a:rPr lang="en-US" dirty="0"/>
              <a:t>EEOC takes charges, serves them on the employers, conducts investigations, mediates disputes, negotiates resolutions, and may litigate on behalf of the harmed person/class.</a:t>
            </a:r>
          </a:p>
          <a:p>
            <a:r>
              <a:rPr lang="en-US" dirty="0"/>
              <a:t>Filing a charge is a right.  So is the employee’s right to file a lawsuit based on that charge. </a:t>
            </a:r>
          </a:p>
        </p:txBody>
      </p:sp>
    </p:spTree>
    <p:extLst>
      <p:ext uri="{BB962C8B-B14F-4D97-AF65-F5344CB8AC3E}">
        <p14:creationId xmlns:p14="http://schemas.microsoft.com/office/powerpoint/2010/main" val="30488339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24715-B2D0-85E3-B08C-AB9278F82189}"/>
            </a:ext>
          </a:extLst>
        </p:cNvPr>
        <p:cNvGrpSpPr/>
        <p:nvPr/>
      </p:nvGrpSpPr>
      <p:grpSpPr>
        <a:xfrm>
          <a:off x="0" y="0"/>
          <a:ext cx="0" cy="0"/>
          <a:chOff x="0" y="0"/>
          <a:chExt cx="0" cy="0"/>
        </a:xfrm>
      </p:grpSpPr>
      <p:sp>
        <p:nvSpPr>
          <p:cNvPr id="10" name="Rectangle 9" descr="Charge Process Flowchart&#10;The process begins when a person, or Charging Party, files a Charge of Discrimination with EEOC. After the Charge is filed, it can be directed to Mediation, Investigation, or be dismissed from further EEOC processing resulting in the agency issuing a Notice of Right to Sue, allowing the person to file a lawsuit in federal court based on their allegations in their charge. Once a Right to Sue is issued, the EEOC administrative process is concluded.&#10;If a Charge is directed to Mediation, the parties have an opportunity to resolve their issues utilizing a neutral mediator.  If that process is successful, the Charge is closed by settlement or withdrawal and no further action is taken by the agency.  If that process is unsuccessful, the Charge is directed to Investigation.&#10;Sometimes, Charges are sent directly to Investigation.  During this time, EEOC gathers information and evidence to determine whether there is reasonable cause to believe the employer violated the Charging Party’s civil rights. Sometimes, during an investigation, an investigator can facilitate settlement discussions and help the parties resolve the complaint with a formal settlement agreement.  If the investigation does not find sufficient evidence to support a likely violation of the law, the Charge is dismissed from investigation with a No Cause finding and a Notice of Right to Sue is issued to the Charging Party.  At any point during an investigation, a Charging Party can also request that EEOC discontinue its investigation and issue a Right to Sue so they can proceed to federal court on their own.&#10;If the Investigation find sufficient evidence for the agency to show that there is reasonable cause to believe the employer violated the civil rights of the Charging Party, EEOC will issue a Cause Finding and begin Conciliation, an opportunity for the parties to resolve the complaint prior to litigation.  If the parties are able to reach a successful agreement, the matter is considered resolved based on the terms agreed upon by the parties.  If the conciliation negotiations fail, EEOC has the option to sue the employer on behalf of the Charging Party or issue a Right to Sue so the Charging Party can file a lawsuit on their own. &#10;">
            <a:extLst>
              <a:ext uri="{FF2B5EF4-FFF2-40B4-BE49-F238E27FC236}">
                <a16:creationId xmlns:a16="http://schemas.microsoft.com/office/drawing/2014/main" id="{E7A5690C-2816-FA3E-B0D8-9AD2D679C77C}"/>
              </a:ext>
            </a:extLst>
          </p:cNvPr>
          <p:cNvSpPr/>
          <p:nvPr/>
        </p:nvSpPr>
        <p:spPr>
          <a:xfrm>
            <a:off x="6096000" y="749508"/>
            <a:ext cx="1878767" cy="77948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descr="The process begins when a person, or Charging Party, files a Charge of Discrimination with EEOC. After the Charge is filed, a copy of the charge is sent to the employer. Then, EEOC determines if it should be directed to Mediation, Investigation, or be dismissed from further processing, meaning the agency would issue the Charging Party a Notice of Right to Sue, allowing them to file a lawsuit in federal court based on their allegations in their charge. Once a Right to Sue is issued, the EEOC administrative process is concluded.&#10;If a Charge is directed to Mediation, the parties have an opportunity to resolve their issues utilizing a neutral mediator.  If that process is successful, the Charge is closed by settlement or withdrawal and no further action is taken by the agency.  If that process is unsuccessful, the Charge is directed to Investigation.&#10;Sometimes, Charges are sent directly to Investigation.  During this time, EEOC gathers information and evidence to determine whether there is reasonable cause to believe the employer violated the Charging Party’s civil rights. Sometimes, during an investigation, an investigator can facilitate settlement discussions and help the parties resolve the complaint with a formal settlement agreement.  If the investigation does not find sufficient evidence to support a likely violation of the law, the Charge is dismissed from investigation with a No Cause finding and a Notice of Right to Sue is issued to the Charging Party.  At any point during an investigation, a Charging Party can also request that EEOC discontinue its investigation and issue a Right to Sue so they can proceed to federal court on their own.&#10;If the Investigation find sufficient evidence for the agency to show that there is reasonable cause to believe the employer violated the civil rights of the Charging Party, EEOC will issue a Cause Finding and begin Conciliation, an opportunity for the parties to resolve the complaint prior to litigation.  If the parties are able to reach a successful agreement, the matter is considered resolved based on the terms agreed upon by the parties.  If the conciliation negotiations fail, EEOC has the option to sue the employer on behalf of the Charging Party or issue a Right to Sue so the Charging Party can file a lawsuit on their own. &#10;">
            <a:extLst>
              <a:ext uri="{FF2B5EF4-FFF2-40B4-BE49-F238E27FC236}">
                <a16:creationId xmlns:a16="http://schemas.microsoft.com/office/drawing/2014/main" id="{D4B90734-0D85-BDE7-3741-4B8C605D27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B5D33B5-C01B-4F02-8041-08D7232EFB8F}"/>
              </a:ext>
            </a:extLst>
          </p:cNvPr>
          <p:cNvSpPr>
            <a:spLocks noGrp="1"/>
          </p:cNvSpPr>
          <p:nvPr>
            <p:ph type="title"/>
          </p:nvPr>
        </p:nvSpPr>
        <p:spPr>
          <a:xfrm>
            <a:off x="0" y="5488573"/>
            <a:ext cx="14675370" cy="1239838"/>
          </a:xfrm>
        </p:spPr>
        <p:txBody>
          <a:bodyPr>
            <a:noAutofit/>
          </a:bodyPr>
          <a:lstStyle/>
          <a:p>
            <a:pPr algn="ctr"/>
            <a:r>
              <a:rPr lang="en-US"/>
              <a:t>CHARGE PROCESS</a:t>
            </a:r>
          </a:p>
        </p:txBody>
      </p:sp>
    </p:spTree>
    <p:extLst>
      <p:ext uri="{BB962C8B-B14F-4D97-AF65-F5344CB8AC3E}">
        <p14:creationId xmlns:p14="http://schemas.microsoft.com/office/powerpoint/2010/main" val="20840946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AD732-4F90-D4AF-DF20-CAC664DC5C0B}"/>
              </a:ext>
            </a:extLst>
          </p:cNvPr>
          <p:cNvSpPr>
            <a:spLocks noGrp="1"/>
          </p:cNvSpPr>
          <p:nvPr>
            <p:ph type="title"/>
          </p:nvPr>
        </p:nvSpPr>
        <p:spPr>
          <a:xfrm>
            <a:off x="555585" y="451413"/>
            <a:ext cx="11076972" cy="792771"/>
          </a:xfrm>
        </p:spPr>
        <p:txBody>
          <a:bodyPr/>
          <a:lstStyle/>
          <a:p>
            <a:r>
              <a:rPr lang="en-US"/>
              <a:t>Charge Process Flowchart (alt text slide)</a:t>
            </a:r>
          </a:p>
        </p:txBody>
      </p:sp>
      <p:sp>
        <p:nvSpPr>
          <p:cNvPr id="3" name="Content Placeholder 2">
            <a:extLst>
              <a:ext uri="{FF2B5EF4-FFF2-40B4-BE49-F238E27FC236}">
                <a16:creationId xmlns:a16="http://schemas.microsoft.com/office/drawing/2014/main" id="{5C3EB8CA-EB79-CE58-A77D-4AE92FF2F0F9}"/>
              </a:ext>
            </a:extLst>
          </p:cNvPr>
          <p:cNvSpPr>
            <a:spLocks noGrp="1"/>
          </p:cNvSpPr>
          <p:nvPr>
            <p:ph idx="1"/>
          </p:nvPr>
        </p:nvSpPr>
        <p:spPr>
          <a:xfrm>
            <a:off x="555584" y="1244184"/>
            <a:ext cx="10732009" cy="5276537"/>
          </a:xfrm>
        </p:spPr>
        <p:txBody>
          <a:bodyPr>
            <a:normAutofit fontScale="62500" lnSpcReduction="20000"/>
          </a:bodyPr>
          <a:lstStyle/>
          <a:p>
            <a:r>
              <a:rPr lang="en-US"/>
              <a:t>The process begins when a person, or Charging Party, files a Charge of Discrimination with EEOC. After the Charge is filed, a copy of the charge is sent to the employer. Then, EEOC determines if it should be directed to Mediation, Investigation, or be dismissed from further processing, meaning the agency would issue the Charging Party a Notice of Right to Sue, allowing them to file a lawsuit in federal court based on their allegations in their charge. Once a Right to Sue is issued, the EEOC administrative process is concluded.</a:t>
            </a:r>
          </a:p>
          <a:p>
            <a:r>
              <a:rPr lang="en-US"/>
              <a:t>If a Charge is directed to Mediation, the parties have an opportunity to resolve their issues utilizing a neutral mediator.  If that process is successful, the Charge is closed by settlement or withdrawal and no further action is taken by the agency.  If that process is unsuccessful, the Charge is directed to Investigation.</a:t>
            </a:r>
          </a:p>
          <a:p>
            <a:r>
              <a:rPr lang="en-US"/>
              <a:t>Sometimes, Charges are sent directly to Investigation.  During this time, EEOC gathers information and evidence to determine whether there is reasonable cause to believe the employer violated the Charging Party’s civil rights. Sometimes, during an investigation, an investigator can facilitate settlement discussions and help the parties resolve the complaint with a formal settlement agreement.  If the investigation does not find sufficient evidence to support a likely violation of the law, the Charge is dismissed from investigation with a No Cause finding and a Notice of Right to Sue is issued to the Charging Party.  At any point during an investigation, a Charging Party can also request that EEOC discontinue its investigation and issue a Right to Sue so they can proceed to federal court on their own.</a:t>
            </a:r>
          </a:p>
          <a:p>
            <a:r>
              <a:rPr lang="en-US"/>
              <a:t>If the Investigation find sufficient evidence for the agency to show that there is reasonable cause to believe the employer violated the civil rights of the Charging Party, EEOC will issue a Cause Finding and begin Conciliation, an opportunity for the parties to resolve the complaint prior to litigation.  If the parties are able to reach a successful agreement, the matter is considered resolved based on the terms agreed upon by the parties.  If the conciliation negotiations fail, EEOC has the option to sue the employer on behalf of the Charging Party or issue a Right to Sue so the Charging Party can file a lawsuit on their own. </a:t>
            </a:r>
          </a:p>
        </p:txBody>
      </p:sp>
    </p:spTree>
    <p:extLst>
      <p:ext uri="{BB962C8B-B14F-4D97-AF65-F5344CB8AC3E}">
        <p14:creationId xmlns:p14="http://schemas.microsoft.com/office/powerpoint/2010/main" val="3644582352"/>
      </p:ext>
    </p:extLst>
  </p:cSld>
  <p:clrMapOvr>
    <a:masterClrMapping/>
  </p:clrMapOvr>
</p:sld>
</file>

<file path=ppt/theme/theme1.xml><?xml version="1.0" encoding="utf-8"?>
<a:theme xmlns:a="http://schemas.openxmlformats.org/drawingml/2006/main" name="FY2026 Outreach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FY2026 Outreach Theme" id="{E796F00B-A6BC-43F8-B23F-97B0AA6D6846}" vid="{A2E80C05-BBFF-4CD4-97F6-0777C1E6E0E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BA6AA5AEC209D43A082F5F3FC6E8AC3" ma:contentTypeVersion="3" ma:contentTypeDescription="Create a new document." ma:contentTypeScope="" ma:versionID="c54bdd00af53e3e5a94a01a60140fe8e">
  <xsd:schema xmlns:xsd="http://www.w3.org/2001/XMLSchema" xmlns:xs="http://www.w3.org/2001/XMLSchema" xmlns:p="http://schemas.microsoft.com/office/2006/metadata/properties" xmlns:ns2="8e4962b5-e019-417a-825f-f6f541294f63" targetNamespace="http://schemas.microsoft.com/office/2006/metadata/properties" ma:root="true" ma:fieldsID="082c46d5047784b68895e1cdb8620597" ns2:_="">
    <xsd:import namespace="8e4962b5-e019-417a-825f-f6f541294f63"/>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4962b5-e019-417a-825f-f6f541294f6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E9036F3-C245-4DC6-8040-FB1AC795AE63}">
  <ds:schemaRefs>
    <ds:schemaRef ds:uri="http://schemas.openxmlformats.org/package/2006/metadata/core-properties"/>
    <ds:schemaRef ds:uri="http://purl.org/dc/dcmitype/"/>
    <ds:schemaRef ds:uri="http://purl.org/dc/elements/1.1/"/>
    <ds:schemaRef ds:uri="8e4962b5-e019-417a-825f-f6f541294f63"/>
    <ds:schemaRef ds:uri="http://www.w3.org/XML/1998/namespace"/>
    <ds:schemaRef ds:uri="http://schemas.microsoft.com/office/2006/documentManagement/types"/>
    <ds:schemaRef ds:uri="http://schemas.microsoft.com/office/infopath/2007/PartnerControls"/>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4D100365-0B10-4DF6-BBC7-837A8337D4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e4962b5-e019-417a-825f-f6f541294f6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8A48402-BFCF-40D1-A511-9D2E98B28C4A}">
  <ds:schemaRefs>
    <ds:schemaRef ds:uri="http://schemas.microsoft.com/sharepoint/v3/contenttype/forms"/>
  </ds:schemaRefs>
</ds:datastoreItem>
</file>

<file path=docMetadata/LabelInfo.xml><?xml version="1.0" encoding="utf-8"?>
<clbl:labelList xmlns:clbl="http://schemas.microsoft.com/office/2020/mipLabelMetadata">
  <clbl:label id="{7195c964-c6b0-4db6-a0cc-f84e450a94ac}" enabled="1" method="Standard" siteId="{3ba5b943-4e56-4a2f-9b91-b1f1c37d645b}" removed="0"/>
</clbl:labelList>
</file>

<file path=docProps/app.xml><?xml version="1.0" encoding="utf-8"?>
<Properties xmlns="http://schemas.openxmlformats.org/officeDocument/2006/extended-properties" xmlns:vt="http://schemas.openxmlformats.org/officeDocument/2006/docPropsVTypes">
  <Template>FY2026 Outreach Theme</Template>
  <TotalTime>111</TotalTime>
  <Words>6656</Words>
  <Application>Microsoft Office PowerPoint</Application>
  <PresentationFormat>Widescreen</PresentationFormat>
  <Paragraphs>464</Paragraphs>
  <Slides>47</Slides>
  <Notes>39</Notes>
  <HiddenSlides>1</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47</vt:i4>
      </vt:variant>
    </vt:vector>
  </HeadingPairs>
  <TitlesOfParts>
    <vt:vector size="57" baseType="lpstr">
      <vt:lpstr>Aptos</vt:lpstr>
      <vt:lpstr>Arial</vt:lpstr>
      <vt:lpstr>Calibri</vt:lpstr>
      <vt:lpstr>Franklin Gothic Book</vt:lpstr>
      <vt:lpstr>Franklin Gothic Demi</vt:lpstr>
      <vt:lpstr>Helvetica</vt:lpstr>
      <vt:lpstr>Source Sans Pro Web</vt:lpstr>
      <vt:lpstr>Times New Roman</vt:lpstr>
      <vt:lpstr>Verdana</vt:lpstr>
      <vt:lpstr>FY2026 Outreach Theme</vt:lpstr>
      <vt:lpstr>Understanding Workplace Discrimination Laws: A Guide for Employees and Employers</vt:lpstr>
      <vt:lpstr>Disclaimer</vt:lpstr>
      <vt:lpstr>U.S. Equal Employment Opportunity Commission  </vt:lpstr>
      <vt:lpstr>Protected Groups</vt:lpstr>
      <vt:lpstr>Jurisdiction</vt:lpstr>
      <vt:lpstr>Charge filing parameters</vt:lpstr>
      <vt:lpstr>Charges of discrimination </vt:lpstr>
      <vt:lpstr>CHARGE PROCESS</vt:lpstr>
      <vt:lpstr>Charge Process Flowchart (alt text slide)</vt:lpstr>
      <vt:lpstr>What is discrimination?</vt:lpstr>
      <vt:lpstr>What are some examples of workplace discrimination?</vt:lpstr>
      <vt:lpstr>What does every employee have the right to expect from their employer?</vt:lpstr>
      <vt:lpstr>Laws Enforced by the EEOC</vt:lpstr>
      <vt:lpstr>Laws enforced by EEOC</vt:lpstr>
      <vt:lpstr> The Equal Pay Act of 1963 (EPA)</vt:lpstr>
      <vt:lpstr>Title VII of the Civil Rights Act of 1964 (Title VII) </vt:lpstr>
      <vt:lpstr>Age Discrimination in Employment Act of 1967 (ADEA)                    </vt:lpstr>
      <vt:lpstr>The Americans With Disabilities Act of 1990, as Amended in 2008 (ADA)</vt:lpstr>
      <vt:lpstr>What does disability mean?</vt:lpstr>
      <vt:lpstr>Reasonable accommodation</vt:lpstr>
      <vt:lpstr>When can an employer deny a request for accommodation?</vt:lpstr>
      <vt:lpstr>A great resource</vt:lpstr>
      <vt:lpstr>The interactive process</vt:lpstr>
      <vt:lpstr>Medical confidentiality</vt:lpstr>
      <vt:lpstr>Medical confidentiality (cont.)</vt:lpstr>
      <vt:lpstr>The Genetic Information Nondiscrimination Act of 2008 (GINA)</vt:lpstr>
      <vt:lpstr>Pregnant Workers Fairness Act of 2022 (PWFA)</vt:lpstr>
      <vt:lpstr>PWFA – some examples of possible reasonable accommodations</vt:lpstr>
      <vt:lpstr>PWFA – limitations on supporting documentation</vt:lpstr>
      <vt:lpstr>PWFA – prohibited practices</vt:lpstr>
      <vt:lpstr>Retaliation</vt:lpstr>
      <vt:lpstr>Protected activity</vt:lpstr>
      <vt:lpstr>Examples of protected activities</vt:lpstr>
      <vt:lpstr>Harassment</vt:lpstr>
      <vt:lpstr>Harassment </vt:lpstr>
      <vt:lpstr>Examples of harassment</vt:lpstr>
      <vt:lpstr>Proving Hostile Work Environment</vt:lpstr>
      <vt:lpstr>Supervisor as the harasser</vt:lpstr>
      <vt:lpstr>Co-Workers as harassers</vt:lpstr>
      <vt:lpstr>Harassment by a Non-Employee</vt:lpstr>
      <vt:lpstr>Key Takeaways</vt:lpstr>
      <vt:lpstr>Supervisors frequently equal the employer</vt:lpstr>
      <vt:lpstr>Policies and training as prevention</vt:lpstr>
      <vt:lpstr>Protect your employees… and yourselves</vt:lpstr>
      <vt:lpstr>EEOC’s mediation program </vt:lpstr>
      <vt:lpstr>Questions?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Your Rights in the Workplace</dc:title>
  <dc:creator>ZACHARY FLORENT</dc:creator>
  <cp:lastModifiedBy>MELISSA C BROWN</cp:lastModifiedBy>
  <cp:revision>90</cp:revision>
  <cp:lastPrinted>2024-02-21T23:43:58Z</cp:lastPrinted>
  <dcterms:created xsi:type="dcterms:W3CDTF">2021-02-02T20:33:13Z</dcterms:created>
  <dcterms:modified xsi:type="dcterms:W3CDTF">2026-08-10T18:42:56Z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0x010100ABA6AA5AEC209D43A082F5F3FC6E8AC3</vt:lpwstr>
  </property>
  <property fmtid="{D5CDD505-2E9C-101B-9397-08002B2CF9AE}" pid="3" name="MediaServiceImageTags">
    <vt:lpwstr/>
  </property>
</Properties>
</file>