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22"/>
  </p:notesMasterIdLst>
  <p:sldIdLst>
    <p:sldId id="256" r:id="rId5"/>
    <p:sldId id="271" r:id="rId6"/>
    <p:sldId id="284" r:id="rId7"/>
    <p:sldId id="283" r:id="rId8"/>
    <p:sldId id="282" r:id="rId9"/>
    <p:sldId id="287" r:id="rId10"/>
    <p:sldId id="288" r:id="rId11"/>
    <p:sldId id="290" r:id="rId12"/>
    <p:sldId id="292" r:id="rId13"/>
    <p:sldId id="291" r:id="rId14"/>
    <p:sldId id="297" r:id="rId15"/>
    <p:sldId id="295" r:id="rId16"/>
    <p:sldId id="299" r:id="rId17"/>
    <p:sldId id="300" r:id="rId18"/>
    <p:sldId id="302" r:id="rId19"/>
    <p:sldId id="303" r:id="rId20"/>
    <p:sldId id="262" r:id="rId21"/>
  </p:sldIdLst>
  <p:sldSz cx="18288000" cy="10287000"/>
  <p:notesSz cx="7010400" cy="9296400"/>
  <p:embeddedFontLst>
    <p:embeddedFont>
      <p:font typeface="Georgia Pro" panose="02040502050405020303" pitchFamily="18" charset="0"/>
      <p:regular r:id="rId23"/>
      <p:bold r:id="rId24"/>
      <p:italic r:id="rId25"/>
      <p:boldItalic r:id="rId26"/>
    </p:embeddedFont>
    <p:embeddedFont>
      <p:font typeface="Kannada MN" panose="020B0604020202020204" charset="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6FCFB1-78AF-471B-8CEE-65F0137E5333}">
          <p14:sldIdLst>
            <p14:sldId id="256"/>
            <p14:sldId id="271"/>
            <p14:sldId id="284"/>
            <p14:sldId id="283"/>
            <p14:sldId id="282"/>
            <p14:sldId id="287"/>
            <p14:sldId id="288"/>
            <p14:sldId id="290"/>
            <p14:sldId id="292"/>
            <p14:sldId id="291"/>
            <p14:sldId id="297"/>
            <p14:sldId id="295"/>
            <p14:sldId id="299"/>
            <p14:sldId id="300"/>
            <p14:sldId id="302"/>
            <p14:sldId id="303"/>
            <p14:sldId id="26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45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9A6D3BD-7E69-4A4B-BD07-C48042CDEEFE}" v="3" dt="2026-08-07T21:33:03.3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299" autoAdjust="0"/>
  </p:normalViewPr>
  <p:slideViewPr>
    <p:cSldViewPr snapToGrid="0">
      <p:cViewPr varScale="1">
        <p:scale>
          <a:sx n="47" d="100"/>
          <a:sy n="47" d="100"/>
        </p:scale>
        <p:origin x="840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4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3.fntdata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2.fntdata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1.fntdata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athan Steen" userId="ff8bc038-b677-4b5b-a854-2a6876809874" providerId="ADAL" clId="{7303B943-75F7-4665-9EAB-3F4991164D79}"/>
    <pc:docChg chg="undo redo custSel modSld">
      <pc:chgData name="Jonathan Steen" userId="ff8bc038-b677-4b5b-a854-2a6876809874" providerId="ADAL" clId="{7303B943-75F7-4665-9EAB-3F4991164D79}" dt="2026-08-07T21:37:57.573" v="577" actId="20577"/>
      <pc:docMkLst>
        <pc:docMk/>
      </pc:docMkLst>
      <pc:sldChg chg="modSp mod">
        <pc:chgData name="Jonathan Steen" userId="ff8bc038-b677-4b5b-a854-2a6876809874" providerId="ADAL" clId="{7303B943-75F7-4665-9EAB-3F4991164D79}" dt="2026-08-07T21:29:23.620" v="21" actId="20577"/>
        <pc:sldMkLst>
          <pc:docMk/>
          <pc:sldMk cId="0" sldId="256"/>
        </pc:sldMkLst>
        <pc:spChg chg="mod">
          <ac:chgData name="Jonathan Steen" userId="ff8bc038-b677-4b5b-a854-2a6876809874" providerId="ADAL" clId="{7303B943-75F7-4665-9EAB-3F4991164D79}" dt="2026-08-07T21:29:23.620" v="21" actId="20577"/>
          <ac:spMkLst>
            <pc:docMk/>
            <pc:sldMk cId="0" sldId="256"/>
            <ac:spMk id="8" creationId="{00000000-0000-0000-0000-000000000000}"/>
          </ac:spMkLst>
        </pc:spChg>
      </pc:sldChg>
      <pc:sldChg chg="modNotesTx">
        <pc:chgData name="Jonathan Steen" userId="ff8bc038-b677-4b5b-a854-2a6876809874" providerId="ADAL" clId="{7303B943-75F7-4665-9EAB-3F4991164D79}" dt="2026-08-07T21:35:27.063" v="351" actId="20577"/>
        <pc:sldMkLst>
          <pc:docMk/>
          <pc:sldMk cId="941993245" sldId="283"/>
        </pc:sldMkLst>
      </pc:sldChg>
      <pc:sldChg chg="modSp mod modNotesTx">
        <pc:chgData name="Jonathan Steen" userId="ff8bc038-b677-4b5b-a854-2a6876809874" providerId="ADAL" clId="{7303B943-75F7-4665-9EAB-3F4991164D79}" dt="2026-08-07T21:31:59.064" v="45" actId="20577"/>
        <pc:sldMkLst>
          <pc:docMk/>
          <pc:sldMk cId="2599023360" sldId="284"/>
        </pc:sldMkLst>
        <pc:spChg chg="mod">
          <ac:chgData name="Jonathan Steen" userId="ff8bc038-b677-4b5b-a854-2a6876809874" providerId="ADAL" clId="{7303B943-75F7-4665-9EAB-3F4991164D79}" dt="2026-08-07T21:30:35.096" v="25" actId="20577"/>
          <ac:spMkLst>
            <pc:docMk/>
            <pc:sldMk cId="2599023360" sldId="284"/>
            <ac:spMk id="15" creationId="{865C04FB-E237-A2E7-8BF2-EDAEADE6E26E}"/>
          </ac:spMkLst>
        </pc:spChg>
      </pc:sldChg>
      <pc:sldChg chg="modNotesTx">
        <pc:chgData name="Jonathan Steen" userId="ff8bc038-b677-4b5b-a854-2a6876809874" providerId="ADAL" clId="{7303B943-75F7-4665-9EAB-3F4991164D79}" dt="2026-08-07T21:37:57.573" v="577" actId="20577"/>
        <pc:sldMkLst>
          <pc:docMk/>
          <pc:sldMk cId="1165354373" sldId="30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EE69E35-866B-4C9B-9F29-E07EC6602C32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72051F3-09AE-4145-A3F9-14EA41CEB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023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2051F3-09AE-4145-A3F9-14EA41CEBC9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2402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2051F3-09AE-4145-A3F9-14EA41CEBC9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9055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Example – ICU will</a:t>
            </a:r>
          </a:p>
          <a:p>
            <a:r>
              <a:rPr lang="en-US" dirty="0"/>
              <a:t>Consider remote execution issues in spending time alone with client</a:t>
            </a:r>
          </a:p>
          <a:p>
            <a:r>
              <a:rPr lang="en-US" dirty="0"/>
              <a:t>Issues with omitting spouse or children – potential conflict to be aware of – omitted spouse</a:t>
            </a:r>
          </a:p>
          <a:p>
            <a:r>
              <a:rPr lang="en-US" dirty="0"/>
              <a:t>Advise of consequences of omitting family members (e.g., elective share, will contest)</a:t>
            </a:r>
          </a:p>
          <a:p>
            <a:r>
              <a:rPr lang="en-US" dirty="0"/>
              <a:t>Issue of not mentioning all children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2051F3-09AE-4145-A3F9-14EA41CEBC9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7258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habits in case you can’t remember the people in a will contest – habit evidence is admissible under the Rules of Evidence</a:t>
            </a:r>
          </a:p>
          <a:p>
            <a:r>
              <a:rPr lang="en-US" dirty="0"/>
              <a:t>Create case handling guidelines / checklist / standard operating procedures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2051F3-09AE-4145-A3F9-14EA41CEBC9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0375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Freeform 6"/>
          <p:cNvSpPr/>
          <p:nvPr/>
        </p:nvSpPr>
        <p:spPr>
          <a:xfrm>
            <a:off x="5230107" y="7364320"/>
            <a:ext cx="7126232" cy="1997841"/>
          </a:xfrm>
          <a:custGeom>
            <a:avLst/>
            <a:gdLst/>
            <a:ahLst/>
            <a:cxnLst/>
            <a:rect l="l" t="t" r="r" b="b"/>
            <a:pathLst>
              <a:path w="5517896" h="1358251">
                <a:moveTo>
                  <a:pt x="0" y="0"/>
                </a:moveTo>
                <a:lnTo>
                  <a:pt x="5517896" y="0"/>
                </a:lnTo>
                <a:lnTo>
                  <a:pt x="5517896" y="1358252"/>
                </a:lnTo>
                <a:lnTo>
                  <a:pt x="0" y="13582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1608657" y="975674"/>
            <a:ext cx="13731177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7200" b="1" dirty="0">
                <a:solidFill>
                  <a:srgbClr val="2B4570"/>
                </a:solidFill>
                <a:latin typeface="Kannada MN"/>
              </a:rPr>
              <a:t>Tennessee Simple Will Preparation &amp; Execution</a:t>
            </a:r>
            <a:endParaRPr lang="en-US" sz="7200" b="1" i="1" dirty="0">
              <a:solidFill>
                <a:srgbClr val="2B4570"/>
              </a:solidFill>
              <a:latin typeface="Kannada MN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2763401" y="3094241"/>
            <a:ext cx="11421687" cy="40010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3600" dirty="0">
                <a:solidFill>
                  <a:srgbClr val="2B4570"/>
                </a:solidFill>
                <a:latin typeface="Georgia Pro"/>
              </a:rPr>
              <a:t> presented by</a:t>
            </a:r>
          </a:p>
          <a:p>
            <a:pPr algn="ctr">
              <a:lnSpc>
                <a:spcPts val="3919"/>
              </a:lnSpc>
            </a:pPr>
            <a:r>
              <a:rPr lang="en-US" sz="3600" dirty="0">
                <a:solidFill>
                  <a:srgbClr val="2B4570"/>
                </a:solidFill>
                <a:latin typeface="Georgia Pro"/>
              </a:rPr>
              <a:t>Sara E. Barnett</a:t>
            </a:r>
          </a:p>
          <a:p>
            <a:pPr algn="ctr">
              <a:lnSpc>
                <a:spcPts val="3919"/>
              </a:lnSpc>
            </a:pPr>
            <a:r>
              <a:rPr lang="en-US" sz="3600" dirty="0">
                <a:solidFill>
                  <a:srgbClr val="2B4570"/>
                </a:solidFill>
                <a:latin typeface="Georgia Pro"/>
              </a:rPr>
              <a:t>Spragins, Barnett &amp; Cobb, PLC</a:t>
            </a:r>
          </a:p>
          <a:p>
            <a:pPr algn="ctr">
              <a:lnSpc>
                <a:spcPts val="3919"/>
              </a:lnSpc>
            </a:pPr>
            <a:r>
              <a:rPr lang="en-US" sz="3600" dirty="0">
                <a:solidFill>
                  <a:srgbClr val="2B4570"/>
                </a:solidFill>
                <a:latin typeface="Georgia Pro"/>
              </a:rPr>
              <a:t>and</a:t>
            </a:r>
          </a:p>
          <a:p>
            <a:pPr algn="ctr">
              <a:lnSpc>
                <a:spcPts val="3919"/>
              </a:lnSpc>
            </a:pPr>
            <a:r>
              <a:rPr lang="en-US" sz="3600" dirty="0">
                <a:solidFill>
                  <a:srgbClr val="2B4570"/>
                </a:solidFill>
                <a:latin typeface="Georgia Pro"/>
              </a:rPr>
              <a:t>Jonathan O. Steen</a:t>
            </a:r>
          </a:p>
          <a:p>
            <a:pPr algn="ctr">
              <a:lnSpc>
                <a:spcPts val="3919"/>
              </a:lnSpc>
            </a:pPr>
            <a:r>
              <a:rPr lang="en-US" sz="3600" dirty="0">
                <a:solidFill>
                  <a:srgbClr val="2B4570"/>
                </a:solidFill>
                <a:latin typeface="Georgia Pro"/>
              </a:rPr>
              <a:t>West Tennessee Legal Services, Inc.</a:t>
            </a:r>
          </a:p>
          <a:p>
            <a:pPr algn="ctr">
              <a:lnSpc>
                <a:spcPts val="3919"/>
              </a:lnSpc>
            </a:pPr>
            <a:endParaRPr lang="en-US" sz="3600" dirty="0">
              <a:solidFill>
                <a:srgbClr val="2B4570"/>
              </a:solidFill>
              <a:latin typeface="Georgia Pro"/>
            </a:endParaRPr>
          </a:p>
          <a:p>
            <a:pPr algn="ctr">
              <a:lnSpc>
                <a:spcPts val="3919"/>
              </a:lnSpc>
            </a:pPr>
            <a:r>
              <a:rPr lang="en-US" sz="3600" dirty="0">
                <a:solidFill>
                  <a:srgbClr val="2B4570"/>
                </a:solidFill>
                <a:latin typeface="Georgia Pro"/>
              </a:rPr>
              <a:t>Equal Justice University – August 26,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ED27D-6E61-B68F-8FA1-C3FBD95EE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7FA9629C-24F3-C135-D03F-B7F87037C6AE}"/>
              </a:ext>
            </a:extLst>
          </p:cNvPr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BAF6FFEF-31F3-31B7-1FF3-A1330DDB918D}"/>
                </a:ext>
              </a:extLst>
            </p:cNvPr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62FAC8E6-A2DF-4457-923F-97A0705A40BE}"/>
              </a:ext>
            </a:extLst>
          </p:cNvPr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8659E386-3A1A-492F-B14B-2B0D6EB6F858}"/>
                </a:ext>
              </a:extLst>
            </p:cNvPr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CF7E9FAB-4545-DF5C-765A-BAF8A4D59B65}"/>
              </a:ext>
            </a:extLst>
          </p:cNvPr>
          <p:cNvSpPr txBox="1"/>
          <p:nvPr/>
        </p:nvSpPr>
        <p:spPr>
          <a:xfrm>
            <a:off x="1502224" y="1665483"/>
            <a:ext cx="14745813" cy="1538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2B4570"/>
                </a:solidFill>
                <a:effectLst/>
                <a:uLnTx/>
                <a:uFillTx/>
                <a:latin typeface="Kannada MN"/>
                <a:ea typeface="+mn-ea"/>
                <a:cs typeface="+mn-cs"/>
              </a:rPr>
              <a:t>Execution Mechanics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C3E1B954-3AC6-6519-CA6A-3D0AA5ED9811}"/>
              </a:ext>
            </a:extLst>
          </p:cNvPr>
          <p:cNvSpPr/>
          <p:nvPr/>
        </p:nvSpPr>
        <p:spPr>
          <a:xfrm>
            <a:off x="17324961" y="9350879"/>
            <a:ext cx="705037" cy="705037"/>
          </a:xfrm>
          <a:custGeom>
            <a:avLst/>
            <a:gdLst/>
            <a:ahLst/>
            <a:cxnLst/>
            <a:rect l="l" t="t" r="r" b="b"/>
            <a:pathLst>
              <a:path w="705037" h="705037">
                <a:moveTo>
                  <a:pt x="0" y="0"/>
                </a:moveTo>
                <a:lnTo>
                  <a:pt x="705036" y="0"/>
                </a:lnTo>
                <a:lnTo>
                  <a:pt x="705036" y="705037"/>
                </a:lnTo>
                <a:lnTo>
                  <a:pt x="0" y="7050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F5C31A1-29CA-A6C9-EDEC-49F0B3B9DF1E}"/>
              </a:ext>
            </a:extLst>
          </p:cNvPr>
          <p:cNvSpPr txBox="1"/>
          <p:nvPr/>
        </p:nvSpPr>
        <p:spPr>
          <a:xfrm>
            <a:off x="2374040" y="3595457"/>
            <a:ext cx="13002180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Introduce testator to witnesses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Confirm this is the client's will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Confirm witnesses are acceptable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Ask if signing voluntarily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Testator signs, witnesses sign, witnesses sign attestation clause, then notary signs for witnesses on attestation clause</a:t>
            </a:r>
          </a:p>
        </p:txBody>
      </p:sp>
    </p:spTree>
    <p:extLst>
      <p:ext uri="{BB962C8B-B14F-4D97-AF65-F5344CB8AC3E}">
        <p14:creationId xmlns:p14="http://schemas.microsoft.com/office/powerpoint/2010/main" val="34568844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7F4737-3B32-0181-ABD8-702DE95C2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E484C40B-FB53-6A9E-2139-D31057560039}"/>
              </a:ext>
            </a:extLst>
          </p:cNvPr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089A0F44-827C-97E1-6A69-DDEDE6B67F02}"/>
                </a:ext>
              </a:extLst>
            </p:cNvPr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F785C164-BD4B-8FFD-89D8-6618A8A32FFD}"/>
              </a:ext>
            </a:extLst>
          </p:cNvPr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0379767E-A751-CEF2-EEB8-871EDA27C714}"/>
                </a:ext>
              </a:extLst>
            </p:cNvPr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C113D685-CBC2-7223-2688-C6A5B3905E24}"/>
              </a:ext>
            </a:extLst>
          </p:cNvPr>
          <p:cNvSpPr txBox="1"/>
          <p:nvPr/>
        </p:nvSpPr>
        <p:spPr>
          <a:xfrm>
            <a:off x="1523489" y="2105592"/>
            <a:ext cx="14745813" cy="1538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2B4570"/>
                </a:solidFill>
                <a:effectLst/>
                <a:uLnTx/>
                <a:uFillTx/>
                <a:latin typeface="Kannada MN"/>
                <a:ea typeface="+mn-ea"/>
                <a:cs typeface="+mn-cs"/>
              </a:rPr>
              <a:t>Self-Proving Affidavit &amp; Notary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4A058CB3-0114-8DF9-E951-F57557334CB1}"/>
              </a:ext>
            </a:extLst>
          </p:cNvPr>
          <p:cNvSpPr/>
          <p:nvPr/>
        </p:nvSpPr>
        <p:spPr>
          <a:xfrm>
            <a:off x="17324961" y="9350879"/>
            <a:ext cx="705037" cy="705037"/>
          </a:xfrm>
          <a:custGeom>
            <a:avLst/>
            <a:gdLst/>
            <a:ahLst/>
            <a:cxnLst/>
            <a:rect l="l" t="t" r="r" b="b"/>
            <a:pathLst>
              <a:path w="705037" h="705037">
                <a:moveTo>
                  <a:pt x="0" y="0"/>
                </a:moveTo>
                <a:lnTo>
                  <a:pt x="705036" y="0"/>
                </a:lnTo>
                <a:lnTo>
                  <a:pt x="705036" y="705037"/>
                </a:lnTo>
                <a:lnTo>
                  <a:pt x="0" y="7050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D9A7E51-33FA-3DEE-D5CD-E3185E5DDCFF}"/>
              </a:ext>
            </a:extLst>
          </p:cNvPr>
          <p:cNvSpPr txBox="1"/>
          <p:nvPr/>
        </p:nvSpPr>
        <p:spPr>
          <a:xfrm>
            <a:off x="1523489" y="4305372"/>
            <a:ext cx="11844612" cy="349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Allows probate without later witness testimony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Notary verifies identity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4400" dirty="0">
                <a:solidFill>
                  <a:prstClr val="black"/>
                </a:solidFill>
                <a:latin typeface="Calibri"/>
              </a:rPr>
              <a:t>Observes witness signatures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Complete jurat and apply seal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40321774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76A2F-790A-4652-3C7C-C45896E23B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C94E3C69-2BD6-36C7-68D0-F19BCB4092F7}"/>
              </a:ext>
            </a:extLst>
          </p:cNvPr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2FB9081E-4C93-03A6-E0E8-1A01AACF88D9}"/>
                </a:ext>
              </a:extLst>
            </p:cNvPr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B7A09DCC-4F99-FFE8-BD56-7CB6E1D1C11D}"/>
              </a:ext>
            </a:extLst>
          </p:cNvPr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5E833B93-D3ED-678E-9E58-6DDA784E6385}"/>
                </a:ext>
              </a:extLst>
            </p:cNvPr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F0A115FE-683D-9A2C-EB53-01F8AA42794D}"/>
              </a:ext>
            </a:extLst>
          </p:cNvPr>
          <p:cNvSpPr txBox="1"/>
          <p:nvPr/>
        </p:nvSpPr>
        <p:spPr>
          <a:xfrm>
            <a:off x="1523489" y="2105592"/>
            <a:ext cx="14745813" cy="1538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2B4570"/>
                </a:solidFill>
                <a:effectLst/>
                <a:uLnTx/>
                <a:uFillTx/>
                <a:latin typeface="Kannada MN"/>
                <a:ea typeface="+mn-ea"/>
                <a:cs typeface="+mn-cs"/>
              </a:rPr>
              <a:t>Duties of Witnesses (Staff)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50EC5DE0-53B1-8CCC-ABDD-1214B1C25F7B}"/>
              </a:ext>
            </a:extLst>
          </p:cNvPr>
          <p:cNvSpPr/>
          <p:nvPr/>
        </p:nvSpPr>
        <p:spPr>
          <a:xfrm>
            <a:off x="17324961" y="9350879"/>
            <a:ext cx="705037" cy="705037"/>
          </a:xfrm>
          <a:custGeom>
            <a:avLst/>
            <a:gdLst/>
            <a:ahLst/>
            <a:cxnLst/>
            <a:rect l="l" t="t" r="r" b="b"/>
            <a:pathLst>
              <a:path w="705037" h="705037">
                <a:moveTo>
                  <a:pt x="0" y="0"/>
                </a:moveTo>
                <a:lnTo>
                  <a:pt x="705036" y="0"/>
                </a:lnTo>
                <a:lnTo>
                  <a:pt x="705036" y="705037"/>
                </a:lnTo>
                <a:lnTo>
                  <a:pt x="0" y="7050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E30E775-E8B3-4196-5CDD-D423D9A11A5B}"/>
              </a:ext>
            </a:extLst>
          </p:cNvPr>
          <p:cNvSpPr txBox="1"/>
          <p:nvPr/>
        </p:nvSpPr>
        <p:spPr>
          <a:xfrm>
            <a:off x="1833294" y="4322775"/>
            <a:ext cx="11925236" cy="349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 are attesting to capacity and voluntariness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 may be called to testify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Pay attention and speak up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Refuse if something feels wrong</a:t>
            </a:r>
          </a:p>
        </p:txBody>
      </p:sp>
    </p:spTree>
    <p:extLst>
      <p:ext uri="{BB962C8B-B14F-4D97-AF65-F5344CB8AC3E}">
        <p14:creationId xmlns:p14="http://schemas.microsoft.com/office/powerpoint/2010/main" val="34374815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1FAB6-3BB6-7B9B-FA76-A136ACA19B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A5D45534-9E9A-B16A-A60A-C32FBD8137E3}"/>
              </a:ext>
            </a:extLst>
          </p:cNvPr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6BBD1D21-C571-A762-9CF0-AC1568E68463}"/>
                </a:ext>
              </a:extLst>
            </p:cNvPr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F63BE80F-A776-6148-1395-2A6341BE4F6D}"/>
              </a:ext>
            </a:extLst>
          </p:cNvPr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44D2250D-B008-5D23-3C08-4488402B43E5}"/>
                </a:ext>
              </a:extLst>
            </p:cNvPr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37EC44E4-E21E-AF9C-F24C-29A885FC296E}"/>
              </a:ext>
            </a:extLst>
          </p:cNvPr>
          <p:cNvSpPr txBox="1"/>
          <p:nvPr/>
        </p:nvSpPr>
        <p:spPr>
          <a:xfrm>
            <a:off x="1523489" y="2105592"/>
            <a:ext cx="14745813" cy="1538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2B4570"/>
                </a:solidFill>
                <a:effectLst/>
                <a:uLnTx/>
                <a:uFillTx/>
                <a:latin typeface="Kannada MN"/>
                <a:ea typeface="+mn-ea"/>
                <a:cs typeface="+mn-cs"/>
              </a:rPr>
              <a:t>After the Ceremony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234C0A49-27BD-FFC8-DD49-535139A16B52}"/>
              </a:ext>
            </a:extLst>
          </p:cNvPr>
          <p:cNvSpPr/>
          <p:nvPr/>
        </p:nvSpPr>
        <p:spPr>
          <a:xfrm>
            <a:off x="17324961" y="9350879"/>
            <a:ext cx="705037" cy="705037"/>
          </a:xfrm>
          <a:custGeom>
            <a:avLst/>
            <a:gdLst/>
            <a:ahLst/>
            <a:cxnLst/>
            <a:rect l="l" t="t" r="r" b="b"/>
            <a:pathLst>
              <a:path w="705037" h="705037">
                <a:moveTo>
                  <a:pt x="0" y="0"/>
                </a:moveTo>
                <a:lnTo>
                  <a:pt x="705036" y="0"/>
                </a:lnTo>
                <a:lnTo>
                  <a:pt x="705036" y="705037"/>
                </a:lnTo>
                <a:lnTo>
                  <a:pt x="0" y="7050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C98D07B-EB30-B6FB-B26A-7E4B031FDC40}"/>
              </a:ext>
            </a:extLst>
          </p:cNvPr>
          <p:cNvSpPr txBox="1"/>
          <p:nvPr/>
        </p:nvSpPr>
        <p:spPr>
          <a:xfrm>
            <a:off x="4783842" y="4496758"/>
            <a:ext cx="8225106" cy="349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Provide copies per policy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Explain storage of original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Document who attended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Memo unusual circumstances</a:t>
            </a:r>
          </a:p>
        </p:txBody>
      </p:sp>
    </p:spTree>
    <p:extLst>
      <p:ext uri="{BB962C8B-B14F-4D97-AF65-F5344CB8AC3E}">
        <p14:creationId xmlns:p14="http://schemas.microsoft.com/office/powerpoint/2010/main" val="37400389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95AF7-0FFE-0BF4-F8D9-569E0189DF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344371C2-766E-E25D-2554-74BEA939CDB5}"/>
              </a:ext>
            </a:extLst>
          </p:cNvPr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08DCE57-AFCC-721A-A9E2-F0FB2E559B8B}"/>
                </a:ext>
              </a:extLst>
            </p:cNvPr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6C5FD254-CDC9-1D12-8D53-6E5A8ABE4298}"/>
              </a:ext>
            </a:extLst>
          </p:cNvPr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CC5C7DFA-1B02-F36F-3257-7019890876F3}"/>
                </a:ext>
              </a:extLst>
            </p:cNvPr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C70A67FC-F966-D5AF-2608-85387DCD8D34}"/>
              </a:ext>
            </a:extLst>
          </p:cNvPr>
          <p:cNvSpPr txBox="1"/>
          <p:nvPr/>
        </p:nvSpPr>
        <p:spPr>
          <a:xfrm>
            <a:off x="1523489" y="2105592"/>
            <a:ext cx="14745813" cy="1538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2B4570"/>
                </a:solidFill>
                <a:effectLst/>
                <a:uLnTx/>
                <a:uFillTx/>
                <a:latin typeface="Kannada MN"/>
                <a:ea typeface="+mn-ea"/>
                <a:cs typeface="+mn-cs"/>
              </a:rPr>
              <a:t>Risk Management Habits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DDAA958A-D26F-89E5-8C52-C9F7A2DB3910}"/>
              </a:ext>
            </a:extLst>
          </p:cNvPr>
          <p:cNvSpPr/>
          <p:nvPr/>
        </p:nvSpPr>
        <p:spPr>
          <a:xfrm>
            <a:off x="17324961" y="9350879"/>
            <a:ext cx="705037" cy="705037"/>
          </a:xfrm>
          <a:custGeom>
            <a:avLst/>
            <a:gdLst/>
            <a:ahLst/>
            <a:cxnLst/>
            <a:rect l="l" t="t" r="r" b="b"/>
            <a:pathLst>
              <a:path w="705037" h="705037">
                <a:moveTo>
                  <a:pt x="0" y="0"/>
                </a:moveTo>
                <a:lnTo>
                  <a:pt x="705036" y="0"/>
                </a:lnTo>
                <a:lnTo>
                  <a:pt x="705036" y="705037"/>
                </a:lnTo>
                <a:lnTo>
                  <a:pt x="0" y="70503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4B4E63C-23FD-AF13-CABA-11CE0273C6D0}"/>
              </a:ext>
            </a:extLst>
          </p:cNvPr>
          <p:cNvSpPr txBox="1"/>
          <p:nvPr/>
        </p:nvSpPr>
        <p:spPr>
          <a:xfrm>
            <a:off x="4411702" y="4688144"/>
            <a:ext cx="8969385" cy="349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Good notes defeat bad claims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Record capacity observations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Document who was present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Explain reasons for unusual gifts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1653543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2698F5-E1F4-E71C-430B-CBB5F5B0F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40C859DE-F392-57EA-23A6-641A9C31316E}"/>
              </a:ext>
            </a:extLst>
          </p:cNvPr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B08AF2B1-F48F-51D0-2778-7DF81FF124D2}"/>
                </a:ext>
              </a:extLst>
            </p:cNvPr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4BC2C16F-88C5-1323-D29C-2CC47C8B59EA}"/>
              </a:ext>
            </a:extLst>
          </p:cNvPr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F22DE3D8-E700-2BF2-D190-6E2DC9BA6C28}"/>
                </a:ext>
              </a:extLst>
            </p:cNvPr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C4F17954-DC5F-76FB-7328-18F5B39C329E}"/>
              </a:ext>
            </a:extLst>
          </p:cNvPr>
          <p:cNvSpPr txBox="1"/>
          <p:nvPr/>
        </p:nvSpPr>
        <p:spPr>
          <a:xfrm>
            <a:off x="1653158" y="1978001"/>
            <a:ext cx="14745813" cy="1538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2B4570"/>
                </a:solidFill>
                <a:effectLst/>
                <a:uLnTx/>
                <a:uFillTx/>
                <a:latin typeface="Kannada MN"/>
                <a:ea typeface="+mn-ea"/>
                <a:cs typeface="+mn-cs"/>
              </a:rPr>
              <a:t>POAs and Healthcare Directives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2D9C8605-AA97-C709-7080-C0761E47570D}"/>
              </a:ext>
            </a:extLst>
          </p:cNvPr>
          <p:cNvSpPr/>
          <p:nvPr/>
        </p:nvSpPr>
        <p:spPr>
          <a:xfrm>
            <a:off x="17324961" y="9350879"/>
            <a:ext cx="705037" cy="705037"/>
          </a:xfrm>
          <a:custGeom>
            <a:avLst/>
            <a:gdLst/>
            <a:ahLst/>
            <a:cxnLst/>
            <a:rect l="l" t="t" r="r" b="b"/>
            <a:pathLst>
              <a:path w="705037" h="705037">
                <a:moveTo>
                  <a:pt x="0" y="0"/>
                </a:moveTo>
                <a:lnTo>
                  <a:pt x="705036" y="0"/>
                </a:lnTo>
                <a:lnTo>
                  <a:pt x="705036" y="705037"/>
                </a:lnTo>
                <a:lnTo>
                  <a:pt x="0" y="7050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E086DFC-3148-17D0-8458-2F795F83F18F}"/>
              </a:ext>
            </a:extLst>
          </p:cNvPr>
          <p:cNvSpPr txBox="1"/>
          <p:nvPr/>
        </p:nvSpPr>
        <p:spPr>
          <a:xfrm>
            <a:off x="1771089" y="4258980"/>
            <a:ext cx="14509949" cy="4050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dirty="0"/>
              <a:t>•	Same capacity and volition considerations as for wills</a:t>
            </a:r>
          </a:p>
          <a:p>
            <a:pPr>
              <a:lnSpc>
                <a:spcPct val="150000"/>
              </a:lnSpc>
            </a:pPr>
            <a:r>
              <a:rPr lang="en-US" sz="4400" dirty="0"/>
              <a:t>•	Full names, no empty blanks</a:t>
            </a:r>
          </a:p>
          <a:p>
            <a:pPr>
              <a:lnSpc>
                <a:spcPct val="150000"/>
              </a:lnSpc>
            </a:pPr>
            <a:r>
              <a:rPr lang="en-US" sz="4400" dirty="0"/>
              <a:t>•	Consider timing for elderly clients</a:t>
            </a:r>
          </a:p>
          <a:p>
            <a:pPr>
              <a:lnSpc>
                <a:spcPct val="150000"/>
              </a:lnSpc>
            </a:pPr>
            <a:r>
              <a:rPr lang="en-US" sz="4400" dirty="0"/>
              <a:t>•	Make notes of capacity discussion, who was present</a:t>
            </a:r>
          </a:p>
        </p:txBody>
      </p:sp>
    </p:spTree>
    <p:extLst>
      <p:ext uri="{BB962C8B-B14F-4D97-AF65-F5344CB8AC3E}">
        <p14:creationId xmlns:p14="http://schemas.microsoft.com/office/powerpoint/2010/main" val="41311577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1994AD-739F-2AE7-2D74-63381E62C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BE5DDA1C-F189-ACAC-C82F-68E30B41A282}"/>
              </a:ext>
            </a:extLst>
          </p:cNvPr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6131F83A-B833-5C93-A146-6B8A2F6BD4CA}"/>
                </a:ext>
              </a:extLst>
            </p:cNvPr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97A44552-3571-F3E5-F5FB-7C1E3F846B47}"/>
              </a:ext>
            </a:extLst>
          </p:cNvPr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BF690DA2-B170-AFB1-8A94-4AA8B9C87289}"/>
                </a:ext>
              </a:extLst>
            </p:cNvPr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3CC348FC-42D0-0FF0-73D3-9090E98D13E9}"/>
              </a:ext>
            </a:extLst>
          </p:cNvPr>
          <p:cNvSpPr txBox="1"/>
          <p:nvPr/>
        </p:nvSpPr>
        <p:spPr>
          <a:xfrm>
            <a:off x="2197381" y="4374058"/>
            <a:ext cx="12434005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2B4570"/>
                </a:solidFill>
                <a:effectLst/>
                <a:uLnTx/>
                <a:uFillTx/>
                <a:latin typeface="Kannada MN"/>
                <a:ea typeface="+mn-ea"/>
                <a:cs typeface="+mn-cs"/>
              </a:rPr>
              <a:t>Questions?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0AA1D73A-04E0-4BAB-B4E2-22936DEC4D6D}"/>
              </a:ext>
            </a:extLst>
          </p:cNvPr>
          <p:cNvSpPr/>
          <p:nvPr/>
        </p:nvSpPr>
        <p:spPr>
          <a:xfrm>
            <a:off x="17324961" y="9350879"/>
            <a:ext cx="705037" cy="705037"/>
          </a:xfrm>
          <a:custGeom>
            <a:avLst/>
            <a:gdLst/>
            <a:ahLst/>
            <a:cxnLst/>
            <a:rect l="l" t="t" r="r" b="b"/>
            <a:pathLst>
              <a:path w="705037" h="705037">
                <a:moveTo>
                  <a:pt x="0" y="0"/>
                </a:moveTo>
                <a:lnTo>
                  <a:pt x="705036" y="0"/>
                </a:lnTo>
                <a:lnTo>
                  <a:pt x="705036" y="705037"/>
                </a:lnTo>
                <a:lnTo>
                  <a:pt x="0" y="7050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5363F25-AD0D-7F8E-AA7B-B82F5B34F057}"/>
              </a:ext>
            </a:extLst>
          </p:cNvPr>
          <p:cNvSpPr txBox="1"/>
          <p:nvPr/>
        </p:nvSpPr>
        <p:spPr>
          <a:xfrm>
            <a:off x="929539" y="7163130"/>
            <a:ext cx="14969691" cy="12100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2530534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Freeform 6"/>
          <p:cNvSpPr/>
          <p:nvPr/>
        </p:nvSpPr>
        <p:spPr>
          <a:xfrm>
            <a:off x="4307408" y="5143500"/>
            <a:ext cx="8188398" cy="2015606"/>
          </a:xfrm>
          <a:custGeom>
            <a:avLst/>
            <a:gdLst/>
            <a:ahLst/>
            <a:cxnLst/>
            <a:rect l="l" t="t" r="r" b="b"/>
            <a:pathLst>
              <a:path w="8188398" h="2015606">
                <a:moveTo>
                  <a:pt x="0" y="0"/>
                </a:moveTo>
                <a:lnTo>
                  <a:pt x="8188398" y="0"/>
                </a:lnTo>
                <a:lnTo>
                  <a:pt x="8188398" y="2015606"/>
                </a:lnTo>
                <a:lnTo>
                  <a:pt x="0" y="20156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1028700" y="2699123"/>
            <a:ext cx="14745813" cy="1657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000"/>
              </a:lnSpc>
            </a:pPr>
            <a:r>
              <a:rPr lang="en-US" sz="12000" b="1" dirty="0">
                <a:solidFill>
                  <a:srgbClr val="2B4570"/>
                </a:solidFill>
                <a:latin typeface="Kannada MN"/>
              </a:rPr>
              <a:t>Thank You!</a:t>
            </a:r>
          </a:p>
        </p:txBody>
      </p:sp>
      <p:sp>
        <p:nvSpPr>
          <p:cNvPr id="8" name="Freeform 8"/>
          <p:cNvSpPr/>
          <p:nvPr/>
        </p:nvSpPr>
        <p:spPr>
          <a:xfrm>
            <a:off x="17324961" y="9350879"/>
            <a:ext cx="705037" cy="705037"/>
          </a:xfrm>
          <a:custGeom>
            <a:avLst/>
            <a:gdLst/>
            <a:ahLst/>
            <a:cxnLst/>
            <a:rect l="l" t="t" r="r" b="b"/>
            <a:pathLst>
              <a:path w="705037" h="705037">
                <a:moveTo>
                  <a:pt x="0" y="0"/>
                </a:moveTo>
                <a:lnTo>
                  <a:pt x="705036" y="0"/>
                </a:lnTo>
                <a:lnTo>
                  <a:pt x="705036" y="705037"/>
                </a:lnTo>
                <a:lnTo>
                  <a:pt x="0" y="70503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DFFD51-7949-2784-C7BE-40F63F8B0F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C10A3611-8E41-C29D-76B8-FFF17E3865E1}"/>
              </a:ext>
            </a:extLst>
          </p:cNvPr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30F0FC6-1F86-A23B-516D-36B6A3E5ED5F}"/>
                </a:ext>
              </a:extLst>
            </p:cNvPr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0847D3C3-45C5-9240-1AD4-7BE9A674406D}"/>
              </a:ext>
            </a:extLst>
          </p:cNvPr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E8A2E796-538C-8EC3-6ACF-FA7BD5CCB726}"/>
                </a:ext>
              </a:extLst>
            </p:cNvPr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334080F2-569A-3BC1-D163-3610691C4D4C}"/>
              </a:ext>
            </a:extLst>
          </p:cNvPr>
          <p:cNvSpPr txBox="1"/>
          <p:nvPr/>
        </p:nvSpPr>
        <p:spPr>
          <a:xfrm>
            <a:off x="1101339" y="1383797"/>
            <a:ext cx="14745813" cy="1538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2B4570"/>
                </a:solidFill>
                <a:effectLst/>
                <a:uLnTx/>
                <a:uFillTx/>
                <a:latin typeface="Kannada MN"/>
                <a:ea typeface="+mn-ea"/>
                <a:cs typeface="+mn-cs"/>
              </a:rPr>
              <a:t>Goals of the Training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0DC6C973-F3BC-FA05-2E35-62B1B43D005F}"/>
              </a:ext>
            </a:extLst>
          </p:cNvPr>
          <p:cNvSpPr/>
          <p:nvPr/>
        </p:nvSpPr>
        <p:spPr>
          <a:xfrm>
            <a:off x="17324961" y="9350879"/>
            <a:ext cx="705037" cy="705037"/>
          </a:xfrm>
          <a:custGeom>
            <a:avLst/>
            <a:gdLst/>
            <a:ahLst/>
            <a:cxnLst/>
            <a:rect l="l" t="t" r="r" b="b"/>
            <a:pathLst>
              <a:path w="705037" h="705037">
                <a:moveTo>
                  <a:pt x="0" y="0"/>
                </a:moveTo>
                <a:lnTo>
                  <a:pt x="705036" y="0"/>
                </a:lnTo>
                <a:lnTo>
                  <a:pt x="705036" y="705037"/>
                </a:lnTo>
                <a:lnTo>
                  <a:pt x="0" y="7050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FB920D6-367D-98EC-A5E0-9D9527144E4A}"/>
              </a:ext>
            </a:extLst>
          </p:cNvPr>
          <p:cNvSpPr txBox="1"/>
          <p:nvPr/>
        </p:nvSpPr>
        <p:spPr>
          <a:xfrm>
            <a:off x="1101339" y="3546534"/>
            <a:ext cx="14745813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/>
              <a:t>•	Protect the client's intent</a:t>
            </a:r>
          </a:p>
          <a:p>
            <a:endParaRPr lang="en-US" sz="4400" dirty="0"/>
          </a:p>
          <a:p>
            <a:r>
              <a:rPr lang="en-US" sz="4400" dirty="0"/>
              <a:t>•	Prevent contests and ethics complaints</a:t>
            </a:r>
          </a:p>
          <a:p>
            <a:endParaRPr lang="en-US" sz="4400" dirty="0"/>
          </a:p>
          <a:p>
            <a:r>
              <a:rPr lang="en-US" sz="4400" dirty="0"/>
              <a:t>•	Create a clean probate record</a:t>
            </a:r>
          </a:p>
          <a:p>
            <a:endParaRPr lang="en-US" sz="4400" dirty="0"/>
          </a:p>
          <a:p>
            <a:r>
              <a:rPr lang="en-US" sz="4400" dirty="0"/>
              <a:t>•	Ensure staff understand their responsibilities</a:t>
            </a:r>
          </a:p>
        </p:txBody>
      </p:sp>
    </p:spTree>
    <p:extLst>
      <p:ext uri="{BB962C8B-B14F-4D97-AF65-F5344CB8AC3E}">
        <p14:creationId xmlns:p14="http://schemas.microsoft.com/office/powerpoint/2010/main" val="1489034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1353F4-52D9-6DDE-9674-CA4972B01E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89854AD3-71B1-052E-A0E8-C1870B197529}"/>
              </a:ext>
            </a:extLst>
          </p:cNvPr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19ADA924-63EB-D474-3FE4-530DDE1BCB71}"/>
                </a:ext>
              </a:extLst>
            </p:cNvPr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EE629381-2ED8-5A4F-831F-F12E23F30AAF}"/>
              </a:ext>
            </a:extLst>
          </p:cNvPr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417C2AF1-9796-7F61-142B-B8526561D62B}"/>
                </a:ext>
              </a:extLst>
            </p:cNvPr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DEBC9A1F-13DA-38BD-3C2F-75E715E53B44}"/>
              </a:ext>
            </a:extLst>
          </p:cNvPr>
          <p:cNvSpPr txBox="1"/>
          <p:nvPr/>
        </p:nvSpPr>
        <p:spPr>
          <a:xfrm>
            <a:off x="1101339" y="1383797"/>
            <a:ext cx="14745813" cy="1538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2B4570"/>
                </a:solidFill>
                <a:effectLst/>
                <a:uLnTx/>
                <a:uFillTx/>
                <a:latin typeface="Kannada MN"/>
                <a:ea typeface="+mn-ea"/>
                <a:cs typeface="+mn-cs"/>
              </a:rPr>
              <a:t>Governing Framework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8524B0EB-7F09-ACB6-CEE9-C22B9C4C8C2F}"/>
              </a:ext>
            </a:extLst>
          </p:cNvPr>
          <p:cNvSpPr/>
          <p:nvPr/>
        </p:nvSpPr>
        <p:spPr>
          <a:xfrm>
            <a:off x="17324961" y="9350879"/>
            <a:ext cx="705037" cy="705037"/>
          </a:xfrm>
          <a:custGeom>
            <a:avLst/>
            <a:gdLst/>
            <a:ahLst/>
            <a:cxnLst/>
            <a:rect l="l" t="t" r="r" b="b"/>
            <a:pathLst>
              <a:path w="705037" h="705037">
                <a:moveTo>
                  <a:pt x="0" y="0"/>
                </a:moveTo>
                <a:lnTo>
                  <a:pt x="705036" y="0"/>
                </a:lnTo>
                <a:lnTo>
                  <a:pt x="705036" y="705037"/>
                </a:lnTo>
                <a:lnTo>
                  <a:pt x="0" y="70503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65C04FB-E237-A2E7-8BF2-EDAEADE6E26E}"/>
              </a:ext>
            </a:extLst>
          </p:cNvPr>
          <p:cNvSpPr txBox="1"/>
          <p:nvPr/>
        </p:nvSpPr>
        <p:spPr>
          <a:xfrm>
            <a:off x="1796998" y="3594057"/>
            <a:ext cx="13354493" cy="53091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Tennessee requirements for an attested will – 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4400" dirty="0">
                <a:solidFill>
                  <a:prstClr val="black"/>
                </a:solidFill>
                <a:latin typeface="Calibri"/>
              </a:rPr>
              <a:t>	T.C.A. §§ 32-1-101 - 113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Testator must be 18+ and have capacity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Two witnesses 18+ required</a:t>
            </a:r>
          </a:p>
          <a:p>
            <a:pPr marL="342900" lvl="0" indent="-342900" defTabSz="457200">
              <a:spcBef>
                <a:spcPts val="1800"/>
              </a:spcBef>
              <a:buFont typeface="Arial"/>
              <a:buChar char="•"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Self-proving affidavit - </a:t>
            </a:r>
            <a:r>
              <a:rPr lang="en-US" sz="4400" dirty="0">
                <a:solidFill>
                  <a:prstClr val="black"/>
                </a:solidFill>
              </a:rPr>
              <a:t>T.C.A. §§ 32-2-110 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4400" dirty="0">
                <a:solidFill>
                  <a:prstClr val="black"/>
                </a:solidFill>
                <a:latin typeface="Calibri"/>
              </a:rPr>
              <a:t>Wi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tnesses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must sign twice – the will and the affidavit</a:t>
            </a:r>
          </a:p>
        </p:txBody>
      </p:sp>
    </p:spTree>
    <p:extLst>
      <p:ext uri="{BB962C8B-B14F-4D97-AF65-F5344CB8AC3E}">
        <p14:creationId xmlns:p14="http://schemas.microsoft.com/office/powerpoint/2010/main" val="2599023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BD1B21-3419-2CD0-C032-11BFD8B97A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B06BDCB9-5DBC-2C3C-D92F-895B5DF933A6}"/>
              </a:ext>
            </a:extLst>
          </p:cNvPr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3119A32F-E13D-19BD-2E62-5D34194D97D9}"/>
                </a:ext>
              </a:extLst>
            </p:cNvPr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5B4C7E5D-4F84-5ED3-CEED-C3ACF965820C}"/>
              </a:ext>
            </a:extLst>
          </p:cNvPr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FD94371F-F4C0-EDBE-796B-DE7EA1E27047}"/>
                </a:ext>
              </a:extLst>
            </p:cNvPr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9A5878B6-ECA0-B4AA-07EB-B397A2DB0222}"/>
              </a:ext>
            </a:extLst>
          </p:cNvPr>
          <p:cNvSpPr txBox="1"/>
          <p:nvPr/>
        </p:nvSpPr>
        <p:spPr>
          <a:xfrm>
            <a:off x="1670113" y="2085546"/>
            <a:ext cx="14745813" cy="1538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2B4570"/>
                </a:solidFill>
                <a:effectLst/>
                <a:uLnTx/>
                <a:uFillTx/>
                <a:latin typeface="Kannada MN"/>
                <a:ea typeface="+mn-ea"/>
                <a:cs typeface="+mn-cs"/>
              </a:rPr>
              <a:t>Who Is the Client?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AA8AFD6F-BCD2-6BC1-4829-C1B235671E60}"/>
              </a:ext>
            </a:extLst>
          </p:cNvPr>
          <p:cNvSpPr/>
          <p:nvPr/>
        </p:nvSpPr>
        <p:spPr>
          <a:xfrm>
            <a:off x="17324961" y="9350879"/>
            <a:ext cx="705037" cy="705037"/>
          </a:xfrm>
          <a:custGeom>
            <a:avLst/>
            <a:gdLst/>
            <a:ahLst/>
            <a:cxnLst/>
            <a:rect l="l" t="t" r="r" b="b"/>
            <a:pathLst>
              <a:path w="705037" h="705037">
                <a:moveTo>
                  <a:pt x="0" y="0"/>
                </a:moveTo>
                <a:lnTo>
                  <a:pt x="705036" y="0"/>
                </a:lnTo>
                <a:lnTo>
                  <a:pt x="705036" y="705037"/>
                </a:lnTo>
                <a:lnTo>
                  <a:pt x="0" y="70503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FF47B93-AA8C-5D63-EBCF-A7C205C32E3B}"/>
              </a:ext>
            </a:extLst>
          </p:cNvPr>
          <p:cNvSpPr txBox="1"/>
          <p:nvPr/>
        </p:nvSpPr>
        <p:spPr>
          <a:xfrm>
            <a:off x="2238888" y="4482199"/>
            <a:ext cx="13608264" cy="349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testator is the client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Not the person scheduling or paying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Duties of loyalty and confidentiality run to the testator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Best practice: spend time alone with the client</a:t>
            </a:r>
          </a:p>
        </p:txBody>
      </p:sp>
    </p:spTree>
    <p:extLst>
      <p:ext uri="{BB962C8B-B14F-4D97-AF65-F5344CB8AC3E}">
        <p14:creationId xmlns:p14="http://schemas.microsoft.com/office/powerpoint/2010/main" val="941993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6A156F-0DBF-FF57-ADB3-CDD40C7EE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AC2DFEE4-D9B9-B968-CD77-0C2F68AF4045}"/>
              </a:ext>
            </a:extLst>
          </p:cNvPr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1C2B3AFE-EB22-75D9-8A87-3B791C2D7D3A}"/>
                </a:ext>
              </a:extLst>
            </p:cNvPr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F3893D04-9AAE-0735-9568-45D6FB784A20}"/>
              </a:ext>
            </a:extLst>
          </p:cNvPr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EC8CC8A4-755F-CA6B-551B-922E2EF4D8A3}"/>
                </a:ext>
              </a:extLst>
            </p:cNvPr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EFA6F5B8-2EB2-41A5-FEE4-C1B3ACCB2A90}"/>
              </a:ext>
            </a:extLst>
          </p:cNvPr>
          <p:cNvSpPr txBox="1"/>
          <p:nvPr/>
        </p:nvSpPr>
        <p:spPr>
          <a:xfrm>
            <a:off x="1101339" y="1383797"/>
            <a:ext cx="14745813" cy="1538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2B4570"/>
                </a:solidFill>
                <a:effectLst/>
                <a:uLnTx/>
                <a:uFillTx/>
                <a:latin typeface="Kannada MN"/>
                <a:ea typeface="+mn-ea"/>
                <a:cs typeface="+mn-cs"/>
              </a:rPr>
              <a:t>Intake &amp; Drafting Guardrails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85672024-BC28-4BE2-C0EA-1A932750EEBC}"/>
              </a:ext>
            </a:extLst>
          </p:cNvPr>
          <p:cNvSpPr/>
          <p:nvPr/>
        </p:nvSpPr>
        <p:spPr>
          <a:xfrm>
            <a:off x="17324961" y="9350879"/>
            <a:ext cx="705037" cy="705037"/>
          </a:xfrm>
          <a:custGeom>
            <a:avLst/>
            <a:gdLst/>
            <a:ahLst/>
            <a:cxnLst/>
            <a:rect l="l" t="t" r="r" b="b"/>
            <a:pathLst>
              <a:path w="705037" h="705037">
                <a:moveTo>
                  <a:pt x="0" y="0"/>
                </a:moveTo>
                <a:lnTo>
                  <a:pt x="705036" y="0"/>
                </a:lnTo>
                <a:lnTo>
                  <a:pt x="705036" y="705037"/>
                </a:lnTo>
                <a:lnTo>
                  <a:pt x="0" y="7050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DB5F5E9-2C3D-EB9D-3E2C-6DFFB5F84D4E}"/>
              </a:ext>
            </a:extLst>
          </p:cNvPr>
          <p:cNvSpPr txBox="1"/>
          <p:nvPr/>
        </p:nvSpPr>
        <p:spPr>
          <a:xfrm>
            <a:off x="2796459" y="3147781"/>
            <a:ext cx="10536769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Confirm family tree and prior wills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Watch for blended families and divorces; consider who “kids” are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Identify special needs or benefit issues; may not be a “simple” will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4400" dirty="0">
                <a:solidFill>
                  <a:prstClr val="black"/>
                </a:solidFill>
                <a:latin typeface="Calibri"/>
              </a:rPr>
              <a:t>Minor beneficiary – designate guardian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Avoid taking directions from relatives</a:t>
            </a:r>
          </a:p>
        </p:txBody>
      </p:sp>
    </p:spTree>
    <p:extLst>
      <p:ext uri="{BB962C8B-B14F-4D97-AF65-F5344CB8AC3E}">
        <p14:creationId xmlns:p14="http://schemas.microsoft.com/office/powerpoint/2010/main" val="4002221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C28B96-FEDF-04C6-175D-19D9FBA209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93059DFE-81F9-471C-2AAA-2FDD62B28C86}"/>
              </a:ext>
            </a:extLst>
          </p:cNvPr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F0C2D3A6-EB7F-E599-A62A-12C3421287FD}"/>
                </a:ext>
              </a:extLst>
            </p:cNvPr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D63D08F5-FA50-A7C9-64D0-D6B6D0780A65}"/>
              </a:ext>
            </a:extLst>
          </p:cNvPr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720485B5-3A57-1E73-68E9-25281C968B1C}"/>
                </a:ext>
              </a:extLst>
            </p:cNvPr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F25557D0-358B-EF9C-C84D-0629DA8E4E05}"/>
              </a:ext>
            </a:extLst>
          </p:cNvPr>
          <p:cNvSpPr txBox="1"/>
          <p:nvPr/>
        </p:nvSpPr>
        <p:spPr>
          <a:xfrm>
            <a:off x="1523489" y="2105592"/>
            <a:ext cx="14745813" cy="1538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12000"/>
              </a:lnSpc>
              <a:defRPr/>
            </a:pPr>
            <a:r>
              <a:rPr lang="en-US" sz="7200" dirty="0">
                <a:solidFill>
                  <a:srgbClr val="2B4570"/>
                </a:solidFill>
                <a:latin typeface="Kannada MN"/>
              </a:rPr>
              <a:t>Testamentary Capacity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AAC0205A-AE6D-2576-CDBD-32F60D20D563}"/>
              </a:ext>
            </a:extLst>
          </p:cNvPr>
          <p:cNvSpPr/>
          <p:nvPr/>
        </p:nvSpPr>
        <p:spPr>
          <a:xfrm>
            <a:off x="17324961" y="9350879"/>
            <a:ext cx="705037" cy="705037"/>
          </a:xfrm>
          <a:custGeom>
            <a:avLst/>
            <a:gdLst/>
            <a:ahLst/>
            <a:cxnLst/>
            <a:rect l="l" t="t" r="r" b="b"/>
            <a:pathLst>
              <a:path w="705037" h="705037">
                <a:moveTo>
                  <a:pt x="0" y="0"/>
                </a:moveTo>
                <a:lnTo>
                  <a:pt x="705036" y="0"/>
                </a:lnTo>
                <a:lnTo>
                  <a:pt x="705036" y="705037"/>
                </a:lnTo>
                <a:lnTo>
                  <a:pt x="0" y="7050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7A118CE-BD50-CD68-9486-267F8811274F}"/>
              </a:ext>
            </a:extLst>
          </p:cNvPr>
          <p:cNvSpPr txBox="1"/>
          <p:nvPr/>
        </p:nvSpPr>
        <p:spPr>
          <a:xfrm>
            <a:off x="1670749" y="4287433"/>
            <a:ext cx="14451291" cy="349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Client must understand they are making a will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General knowledge of property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Know the natural objects of their bounty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Understand the distribution plan</a:t>
            </a:r>
          </a:p>
        </p:txBody>
      </p:sp>
    </p:spTree>
    <p:extLst>
      <p:ext uri="{BB962C8B-B14F-4D97-AF65-F5344CB8AC3E}">
        <p14:creationId xmlns:p14="http://schemas.microsoft.com/office/powerpoint/2010/main" val="797773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0DA209-E40D-E933-B1AE-4182AEA12C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19DE05AD-A732-0B8B-AFCB-EA743A35A7B1}"/>
              </a:ext>
            </a:extLst>
          </p:cNvPr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DCD3BCBE-3EA7-460D-1B0C-A5A56601C7DA}"/>
                </a:ext>
              </a:extLst>
            </p:cNvPr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B8B8EA36-E72F-8E76-CDC0-1C1E47B54764}"/>
              </a:ext>
            </a:extLst>
          </p:cNvPr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3A2500C7-0CC2-67E0-572C-C93A616E55FA}"/>
                </a:ext>
              </a:extLst>
            </p:cNvPr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012910D8-0985-47F8-6096-B003F049F821}"/>
              </a:ext>
            </a:extLst>
          </p:cNvPr>
          <p:cNvSpPr txBox="1"/>
          <p:nvPr/>
        </p:nvSpPr>
        <p:spPr>
          <a:xfrm>
            <a:off x="1523487" y="1850411"/>
            <a:ext cx="14745813" cy="1538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2B4570"/>
                </a:solidFill>
                <a:effectLst/>
                <a:uLnTx/>
                <a:uFillTx/>
                <a:latin typeface="Kannada MN"/>
                <a:ea typeface="+mn-ea"/>
                <a:cs typeface="+mn-cs"/>
              </a:rPr>
              <a:t>How to Assess Capacity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2133257D-400C-DC86-602C-875A13622386}"/>
              </a:ext>
            </a:extLst>
          </p:cNvPr>
          <p:cNvSpPr/>
          <p:nvPr/>
        </p:nvSpPr>
        <p:spPr>
          <a:xfrm>
            <a:off x="17324961" y="9350879"/>
            <a:ext cx="705037" cy="705037"/>
          </a:xfrm>
          <a:custGeom>
            <a:avLst/>
            <a:gdLst/>
            <a:ahLst/>
            <a:cxnLst/>
            <a:rect l="l" t="t" r="r" b="b"/>
            <a:pathLst>
              <a:path w="705037" h="705037">
                <a:moveTo>
                  <a:pt x="0" y="0"/>
                </a:moveTo>
                <a:lnTo>
                  <a:pt x="705036" y="0"/>
                </a:lnTo>
                <a:lnTo>
                  <a:pt x="705036" y="705037"/>
                </a:lnTo>
                <a:lnTo>
                  <a:pt x="0" y="7050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6263FD5-5EB7-9FEF-761D-53CAC0340ADB}"/>
              </a:ext>
            </a:extLst>
          </p:cNvPr>
          <p:cNvSpPr txBox="1"/>
          <p:nvPr/>
        </p:nvSpPr>
        <p:spPr>
          <a:xfrm>
            <a:off x="2618586" y="4220312"/>
            <a:ext cx="12555613" cy="349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Use open-ended questions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Have client describe assets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Have client identify family members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Have client explain the plan in their own words</a:t>
            </a:r>
          </a:p>
        </p:txBody>
      </p:sp>
    </p:spTree>
    <p:extLst>
      <p:ext uri="{BB962C8B-B14F-4D97-AF65-F5344CB8AC3E}">
        <p14:creationId xmlns:p14="http://schemas.microsoft.com/office/powerpoint/2010/main" val="3500008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92E5DE-39ED-780C-D4D0-4AAC7CA905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CF557CE0-C23D-C387-E10F-4660947FD7B4}"/>
              </a:ext>
            </a:extLst>
          </p:cNvPr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3F411C4E-EEE6-014C-9C07-29BD6120DA83}"/>
                </a:ext>
              </a:extLst>
            </p:cNvPr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3E08E744-A297-861F-074F-DD97E3396609}"/>
              </a:ext>
            </a:extLst>
          </p:cNvPr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592055F1-9729-3A90-A87C-3BF71461399E}"/>
                </a:ext>
              </a:extLst>
            </p:cNvPr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A5EA6176-5B42-0ED6-F379-A99F812E1902}"/>
              </a:ext>
            </a:extLst>
          </p:cNvPr>
          <p:cNvSpPr txBox="1"/>
          <p:nvPr/>
        </p:nvSpPr>
        <p:spPr>
          <a:xfrm>
            <a:off x="1523489" y="2105592"/>
            <a:ext cx="14745813" cy="1538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2B4570"/>
                </a:solidFill>
                <a:effectLst/>
                <a:uLnTx/>
                <a:uFillTx/>
                <a:latin typeface="Kannada MN"/>
                <a:ea typeface="+mn-ea"/>
                <a:cs typeface="+mn-cs"/>
              </a:rPr>
              <a:t>Undue Influence Red Flags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3C607400-C84C-4F8E-4013-FE919CF1E2F6}"/>
              </a:ext>
            </a:extLst>
          </p:cNvPr>
          <p:cNvSpPr/>
          <p:nvPr/>
        </p:nvSpPr>
        <p:spPr>
          <a:xfrm>
            <a:off x="17324961" y="9350879"/>
            <a:ext cx="705037" cy="705037"/>
          </a:xfrm>
          <a:custGeom>
            <a:avLst/>
            <a:gdLst/>
            <a:ahLst/>
            <a:cxnLst/>
            <a:rect l="l" t="t" r="r" b="b"/>
            <a:pathLst>
              <a:path w="705037" h="705037">
                <a:moveTo>
                  <a:pt x="0" y="0"/>
                </a:moveTo>
                <a:lnTo>
                  <a:pt x="705036" y="0"/>
                </a:lnTo>
                <a:lnTo>
                  <a:pt x="705036" y="705037"/>
                </a:lnTo>
                <a:lnTo>
                  <a:pt x="0" y="7050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C73B14A-A22F-3D15-9A77-D0E496498CDF}"/>
              </a:ext>
            </a:extLst>
          </p:cNvPr>
          <p:cNvSpPr txBox="1"/>
          <p:nvPr/>
        </p:nvSpPr>
        <p:spPr>
          <a:xfrm>
            <a:off x="3086421" y="4326637"/>
            <a:ext cx="11619948" cy="349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Beneficiary speaks for the client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Isolation from others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Sudden dramatic changes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Fearful or hesitant behavior</a:t>
            </a:r>
          </a:p>
        </p:txBody>
      </p:sp>
    </p:spTree>
    <p:extLst>
      <p:ext uri="{BB962C8B-B14F-4D97-AF65-F5344CB8AC3E}">
        <p14:creationId xmlns:p14="http://schemas.microsoft.com/office/powerpoint/2010/main" val="34148772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B5483A-C24A-11F8-ED92-2B8C7247B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8E5986B1-68D3-664C-FE9B-DBD362D75ABC}"/>
              </a:ext>
            </a:extLst>
          </p:cNvPr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773F8F40-5552-8D4F-4AFA-A64CE1E452E0}"/>
                </a:ext>
              </a:extLst>
            </p:cNvPr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33CA1BDB-C200-C378-5E1C-9F11BE627A2A}"/>
              </a:ext>
            </a:extLst>
          </p:cNvPr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0F8CD23F-80FF-A320-383D-03893D122C71}"/>
                </a:ext>
              </a:extLst>
            </p:cNvPr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28DAEE7B-A0E3-31C7-3C7E-980AB248C5F3}"/>
              </a:ext>
            </a:extLst>
          </p:cNvPr>
          <p:cNvSpPr txBox="1"/>
          <p:nvPr/>
        </p:nvSpPr>
        <p:spPr>
          <a:xfrm>
            <a:off x="1523489" y="1471878"/>
            <a:ext cx="14745813" cy="1538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2B4570"/>
                </a:solidFill>
                <a:effectLst/>
                <a:uLnTx/>
                <a:uFillTx/>
                <a:latin typeface="Kannada MN"/>
                <a:ea typeface="+mn-ea"/>
                <a:cs typeface="+mn-cs"/>
              </a:rPr>
              <a:t>Preparing for the Ceremony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AC75B9D8-1310-F4E2-2524-1AEB0B70621E}"/>
              </a:ext>
            </a:extLst>
          </p:cNvPr>
          <p:cNvSpPr/>
          <p:nvPr/>
        </p:nvSpPr>
        <p:spPr>
          <a:xfrm>
            <a:off x="17324961" y="9350879"/>
            <a:ext cx="705037" cy="705037"/>
          </a:xfrm>
          <a:custGeom>
            <a:avLst/>
            <a:gdLst/>
            <a:ahLst/>
            <a:cxnLst/>
            <a:rect l="l" t="t" r="r" b="b"/>
            <a:pathLst>
              <a:path w="705037" h="705037">
                <a:moveTo>
                  <a:pt x="0" y="0"/>
                </a:moveTo>
                <a:lnTo>
                  <a:pt x="705036" y="0"/>
                </a:lnTo>
                <a:lnTo>
                  <a:pt x="705036" y="705037"/>
                </a:lnTo>
                <a:lnTo>
                  <a:pt x="0" y="7050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51DC5D1-2F96-2AD3-9250-E9C8678C1640}"/>
              </a:ext>
            </a:extLst>
          </p:cNvPr>
          <p:cNvSpPr txBox="1"/>
          <p:nvPr/>
        </p:nvSpPr>
        <p:spPr>
          <a:xfrm>
            <a:off x="3095512" y="3364625"/>
            <a:ext cx="10663018" cy="59862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 blanks in the document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4400" dirty="0">
                <a:solidFill>
                  <a:prstClr val="black"/>
                </a:solidFill>
                <a:latin typeface="Calibri"/>
              </a:rPr>
              <a:t>Correct, full names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Witnesses and notary ready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Keep beneficiaries out unless approved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Everyone remains in the room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4400" dirty="0">
                <a:solidFill>
                  <a:prstClr val="black"/>
                </a:solidFill>
                <a:latin typeface="Calibri"/>
              </a:rPr>
              <a:t>Consider timing for elderly clients (sundowning)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56622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81e3b00-a188-479b-8917-2cbc0f1d9d7c">
      <Terms xmlns="http://schemas.microsoft.com/office/infopath/2007/PartnerControls"/>
    </lcf76f155ced4ddcb4097134ff3c332f>
    <DocumentNotes xmlns="781e3b00-a188-479b-8917-2cbc0f1d9d7c" xsi:nil="true"/>
    <TaxCatchAll xmlns="010f37dd-a7af-468f-8a92-1cb0a2978209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AAFDD32648A74294BB113F4C8DED61" ma:contentTypeVersion="18" ma:contentTypeDescription="Create a new document." ma:contentTypeScope="" ma:versionID="ccf09459dfb366d130595d6fe39e37d8">
  <xsd:schema xmlns:xsd="http://www.w3.org/2001/XMLSchema" xmlns:xs="http://www.w3.org/2001/XMLSchema" xmlns:p="http://schemas.microsoft.com/office/2006/metadata/properties" xmlns:ns2="781e3b00-a188-479b-8917-2cbc0f1d9d7c" xmlns:ns3="010f37dd-a7af-468f-8a92-1cb0a2978209" targetNamespace="http://schemas.microsoft.com/office/2006/metadata/properties" ma:root="true" ma:fieldsID="5384d5fb622ebd826161f4bdd23db210" ns2:_="" ns3:_="">
    <xsd:import namespace="781e3b00-a188-479b-8917-2cbc0f1d9d7c"/>
    <xsd:import namespace="010f37dd-a7af-468f-8a92-1cb0a297820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DocumentNotes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1e3b00-a188-479b-8917-2cbc0f1d9d7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DocumentNotes" ma:index="10" nillable="true" ma:displayName="Document Notes" ma:format="Dropdown" ma:internalName="DocumentNotes">
      <xsd:simpleType>
        <xsd:restriction base="dms:Note">
          <xsd:maxLength value="255"/>
        </xsd:restriction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5009e0f1-34e8-40d0-8bd3-6a5ecb9dc07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0f37dd-a7af-468f-8a92-1cb0a2978209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ca8ce275-2b30-4464-b6da-5ca78d1529ef}" ma:internalName="TaxCatchAll" ma:showField="CatchAllData" ma:web="010f37dd-a7af-468f-8a92-1cb0a297820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086FAA7-28BF-497F-B30C-679EBBFD395B}">
  <ds:schemaRefs>
    <ds:schemaRef ds:uri="781e3b00-a188-479b-8917-2cbc0f1d9d7c"/>
    <ds:schemaRef ds:uri="http://www.w3.org/XML/1998/namespace"/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010f37dd-a7af-468f-8a92-1cb0a2978209"/>
  </ds:schemaRefs>
</ds:datastoreItem>
</file>

<file path=customXml/itemProps2.xml><?xml version="1.0" encoding="utf-8"?>
<ds:datastoreItem xmlns:ds="http://schemas.openxmlformats.org/officeDocument/2006/customXml" ds:itemID="{8307F492-72E2-493C-A8BD-A372CA5CB8C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1733E08-21DB-4FED-832D-B37439D96F74}">
  <ds:schemaRefs>
    <ds:schemaRef ds:uri="010f37dd-a7af-468f-8a92-1cb0a2978209"/>
    <ds:schemaRef ds:uri="781e3b00-a188-479b-8917-2cbc0f1d9d7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2695</TotalTime>
  <Words>573</Words>
  <Application>Microsoft Office PowerPoint</Application>
  <PresentationFormat>Custom</PresentationFormat>
  <Paragraphs>101</Paragraphs>
  <Slides>17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Kannada MN</vt:lpstr>
      <vt:lpstr>Arial</vt:lpstr>
      <vt:lpstr>Calibri</vt:lpstr>
      <vt:lpstr>Georgia Pro</vt:lpstr>
      <vt:lpstr>Aptos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Branded PowerPoint 1</dc:title>
  <dc:creator>Allison Shull;Jenni@wtls.org;Andy@wtls.org;Carita@wtls.org</dc:creator>
  <cp:lastModifiedBy>Jonathan Steen</cp:lastModifiedBy>
  <cp:revision>5</cp:revision>
  <cp:lastPrinted>2025-11-18T18:42:44Z</cp:lastPrinted>
  <dcterms:created xsi:type="dcterms:W3CDTF">2006-08-16T00:00:00Z</dcterms:created>
  <dcterms:modified xsi:type="dcterms:W3CDTF">2026-08-07T21:38:23Z</dcterms:modified>
  <dc:identifier>DAF-wDR5DAk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0x0101007CAAFDD32648A74294BB113F4C8DED61</vt:lpwstr>
  </property>
  <property fmtid="{D5CDD505-2E9C-101B-9397-08002B2CF9AE}" pid="3" name="MediaServiceImageTags">
    <vt:lpwstr/>
  </property>
</Properties>
</file>