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7"/>
  </p:notesMasterIdLst>
  <p:sldIdLst>
    <p:sldId id="256" r:id="rId5"/>
    <p:sldId id="271" r:id="rId6"/>
    <p:sldId id="284" r:id="rId7"/>
    <p:sldId id="283" r:id="rId8"/>
    <p:sldId id="282" r:id="rId9"/>
    <p:sldId id="287" r:id="rId10"/>
    <p:sldId id="288" r:id="rId11"/>
    <p:sldId id="290" r:id="rId12"/>
    <p:sldId id="292" r:id="rId13"/>
    <p:sldId id="291" r:id="rId14"/>
    <p:sldId id="303" r:id="rId15"/>
    <p:sldId id="262" r:id="rId16"/>
  </p:sldIdLst>
  <p:sldSz cx="18288000" cy="10287000"/>
  <p:notesSz cx="7010400" cy="9296400"/>
  <p:embeddedFontLst>
    <p:embeddedFont>
      <p:font typeface="Georgia Pro" panose="02040502050405020303" pitchFamily="18" charset="0"/>
      <p:regular r:id="rId18"/>
      <p:bold r:id="rId19"/>
      <p:italic r:id="rId20"/>
      <p:boldItalic r:id="rId21"/>
    </p:embeddedFont>
    <p:embeddedFont>
      <p:font typeface="Kannada MN" panose="020B0604020202020204" charset="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6FCFB1-78AF-471B-8CEE-65F0137E5333}">
          <p14:sldIdLst>
            <p14:sldId id="256"/>
            <p14:sldId id="271"/>
            <p14:sldId id="284"/>
            <p14:sldId id="283"/>
            <p14:sldId id="282"/>
            <p14:sldId id="287"/>
            <p14:sldId id="288"/>
            <p14:sldId id="290"/>
            <p14:sldId id="292"/>
            <p14:sldId id="291"/>
            <p14:sldId id="303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45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869756-3D60-4A6F-870F-44BDEA282CAA}" v="1" dt="2026-07-30T16:57:49.3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24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3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EE69E35-866B-4C9B-9F29-E07EC6602C32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72051F3-09AE-4145-A3F9-14EA41CEB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023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2051F3-09AE-4145-A3F9-14EA41CEBC9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240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Freeform 6"/>
          <p:cNvSpPr/>
          <p:nvPr/>
        </p:nvSpPr>
        <p:spPr>
          <a:xfrm>
            <a:off x="4911129" y="7820936"/>
            <a:ext cx="7126232" cy="1997841"/>
          </a:xfrm>
          <a:custGeom>
            <a:avLst/>
            <a:gdLst/>
            <a:ahLst/>
            <a:cxnLst/>
            <a:rect l="l" t="t" r="r" b="b"/>
            <a:pathLst>
              <a:path w="5517896" h="1358251">
                <a:moveTo>
                  <a:pt x="0" y="0"/>
                </a:moveTo>
                <a:lnTo>
                  <a:pt x="5517896" y="0"/>
                </a:lnTo>
                <a:lnTo>
                  <a:pt x="5517896" y="1358252"/>
                </a:lnTo>
                <a:lnTo>
                  <a:pt x="0" y="13582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608657" y="975674"/>
            <a:ext cx="13731177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7200" b="1" dirty="0">
                <a:solidFill>
                  <a:srgbClr val="2B4570"/>
                </a:solidFill>
                <a:latin typeface="Kannada MN"/>
              </a:rPr>
              <a:t>Why It’s Called the Practice of Law: Lessons from Practice</a:t>
            </a:r>
            <a:endParaRPr lang="en-US" sz="7200" b="1" i="1" dirty="0">
              <a:solidFill>
                <a:srgbClr val="2B4570"/>
              </a:solidFill>
              <a:latin typeface="Kannada MN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70432" y="5407656"/>
            <a:ext cx="15070685" cy="21391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3200" dirty="0">
                <a:solidFill>
                  <a:srgbClr val="2B4570"/>
                </a:solidFill>
                <a:latin typeface="Georgia Pro"/>
              </a:rPr>
              <a:t>and</a:t>
            </a:r>
          </a:p>
          <a:p>
            <a:pPr algn="ctr">
              <a:lnSpc>
                <a:spcPts val="3919"/>
              </a:lnSpc>
            </a:pPr>
            <a:r>
              <a:rPr lang="en-US" sz="3200" dirty="0">
                <a:solidFill>
                  <a:srgbClr val="2B4570"/>
                </a:solidFill>
                <a:latin typeface="Georgia Pro"/>
              </a:rPr>
              <a:t>Jonathan O. Steen</a:t>
            </a:r>
          </a:p>
          <a:p>
            <a:pPr algn="ctr">
              <a:lnSpc>
                <a:spcPts val="3919"/>
              </a:lnSpc>
            </a:pPr>
            <a:r>
              <a:rPr lang="en-US" sz="3200" dirty="0">
                <a:solidFill>
                  <a:srgbClr val="2B4570"/>
                </a:solidFill>
                <a:latin typeface="Georgia Pro"/>
              </a:rPr>
              <a:t>West Tennessee Legal Services, Inc.</a:t>
            </a:r>
          </a:p>
          <a:p>
            <a:pPr algn="ctr">
              <a:lnSpc>
                <a:spcPts val="3919"/>
              </a:lnSpc>
              <a:spcBef>
                <a:spcPts val="1200"/>
              </a:spcBef>
            </a:pPr>
            <a:r>
              <a:rPr lang="en-US" sz="3200" dirty="0">
                <a:solidFill>
                  <a:srgbClr val="2B4570"/>
                </a:solidFill>
                <a:latin typeface="Georgia Pro"/>
              </a:rPr>
              <a:t>Equal Justice University – August 28, 2026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508FBA-BA84-8BE6-4E57-EACC49CE7333}"/>
              </a:ext>
            </a:extLst>
          </p:cNvPr>
          <p:cNvSpPr txBox="1"/>
          <p:nvPr/>
        </p:nvSpPr>
        <p:spPr>
          <a:xfrm>
            <a:off x="25667" y="3191663"/>
            <a:ext cx="5363755" cy="1869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919"/>
              </a:lnSpc>
            </a:pPr>
            <a:endParaRPr lang="en-US" dirty="0">
              <a:solidFill>
                <a:srgbClr val="2B4570"/>
              </a:solidFill>
              <a:latin typeface="Georgia Pro"/>
            </a:endParaRPr>
          </a:p>
          <a:p>
            <a:pPr algn="ctr">
              <a:lnSpc>
                <a:spcPts val="3919"/>
              </a:lnSpc>
            </a:pPr>
            <a:r>
              <a:rPr lang="en-US" sz="3200" dirty="0">
                <a:solidFill>
                  <a:srgbClr val="2B4570"/>
                </a:solidFill>
                <a:latin typeface="Georgia Pro"/>
              </a:rPr>
              <a:t>Charles L. “Chuck” Holliday</a:t>
            </a:r>
          </a:p>
          <a:p>
            <a:pPr algn="ctr">
              <a:lnSpc>
                <a:spcPts val="3919"/>
              </a:lnSpc>
            </a:pPr>
            <a:r>
              <a:rPr lang="en-US" sz="3200" dirty="0">
                <a:solidFill>
                  <a:srgbClr val="2B4570"/>
                </a:solidFill>
                <a:latin typeface="Georgia Pro"/>
              </a:rPr>
              <a:t>Holliday Law</a:t>
            </a:r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E29D1B-8B22-BD02-3E35-DE1C9F608EB7}"/>
              </a:ext>
            </a:extLst>
          </p:cNvPr>
          <p:cNvSpPr txBox="1"/>
          <p:nvPr/>
        </p:nvSpPr>
        <p:spPr>
          <a:xfrm>
            <a:off x="5389422" y="3030625"/>
            <a:ext cx="5966341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919"/>
              </a:lnSpc>
              <a:spcAft>
                <a:spcPts val="1200"/>
              </a:spcAft>
            </a:pPr>
            <a:r>
              <a:rPr lang="en-US" sz="3200" dirty="0">
                <a:solidFill>
                  <a:srgbClr val="2B4570"/>
                </a:solidFill>
                <a:latin typeface="Georgia Pro"/>
              </a:rPr>
              <a:t> presented by</a:t>
            </a:r>
          </a:p>
          <a:p>
            <a:pPr algn="ctr">
              <a:lnSpc>
                <a:spcPts val="3919"/>
              </a:lnSpc>
            </a:pPr>
            <a:r>
              <a:rPr lang="en-US" sz="3200" dirty="0">
                <a:solidFill>
                  <a:srgbClr val="2B4570"/>
                </a:solidFill>
                <a:latin typeface="Georgia Pro"/>
              </a:rPr>
              <a:t>Megan Allen</a:t>
            </a:r>
          </a:p>
          <a:p>
            <a:pPr algn="ctr">
              <a:lnSpc>
                <a:spcPts val="3919"/>
              </a:lnSpc>
            </a:pPr>
            <a:r>
              <a:rPr lang="en-US" sz="3200" dirty="0">
                <a:solidFill>
                  <a:srgbClr val="2B4570"/>
                </a:solidFill>
                <a:latin typeface="Georgia Pro"/>
              </a:rPr>
              <a:t>West Tennessee Legal Services, Inc.</a:t>
            </a:r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2C2FAF-89A7-544D-BAF7-F3F8BC7880D8}"/>
              </a:ext>
            </a:extLst>
          </p:cNvPr>
          <p:cNvSpPr txBox="1"/>
          <p:nvPr/>
        </p:nvSpPr>
        <p:spPr>
          <a:xfrm>
            <a:off x="11355763" y="3191663"/>
            <a:ext cx="5567061" cy="1869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919"/>
              </a:lnSpc>
            </a:pPr>
            <a:endParaRPr lang="en-US" dirty="0">
              <a:solidFill>
                <a:srgbClr val="2B4570"/>
              </a:solidFill>
              <a:latin typeface="Georgia Pro"/>
            </a:endParaRPr>
          </a:p>
          <a:p>
            <a:pPr algn="ctr">
              <a:lnSpc>
                <a:spcPts val="3919"/>
              </a:lnSpc>
            </a:pPr>
            <a:r>
              <a:rPr lang="en-US" sz="3200" dirty="0">
                <a:solidFill>
                  <a:srgbClr val="2B4570"/>
                </a:solidFill>
                <a:latin typeface="Georgia Pro"/>
              </a:rPr>
              <a:t>Garrah Carter-Mason</a:t>
            </a:r>
          </a:p>
          <a:p>
            <a:pPr algn="ctr">
              <a:lnSpc>
                <a:spcPts val="3919"/>
              </a:lnSpc>
            </a:pPr>
            <a:r>
              <a:rPr lang="en-US" sz="3200" dirty="0">
                <a:solidFill>
                  <a:srgbClr val="2B4570"/>
                </a:solidFill>
                <a:latin typeface="Georgia Pro"/>
              </a:rPr>
              <a:t>Bass, Berry &amp; Sims, PLC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ED27D-6E61-B68F-8FA1-C3FBD95EE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FA9629C-24F3-C135-D03F-B7F87037C6AE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AF6FFEF-31F3-31B7-1FF3-A1330DDB918D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62FAC8E6-A2DF-4457-923F-97A0705A40BE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8659E386-3A1A-492F-B14B-2B0D6EB6F858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CF7E9FAB-4545-DF5C-765A-BAF8A4D59B65}"/>
              </a:ext>
            </a:extLst>
          </p:cNvPr>
          <p:cNvSpPr txBox="1"/>
          <p:nvPr/>
        </p:nvSpPr>
        <p:spPr>
          <a:xfrm>
            <a:off x="1502224" y="1665483"/>
            <a:ext cx="14745813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2B4570"/>
                </a:solidFill>
                <a:effectLst/>
                <a:uLnTx/>
                <a:uFillTx/>
                <a:latin typeface="Kannada MN"/>
                <a:ea typeface="+mn-ea"/>
                <a:cs typeface="+mn-cs"/>
              </a:rPr>
              <a:t>Key Takeaways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C3E1B954-3AC6-6519-CA6A-3D0AA5ED9811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5C31A1-29CA-A6C9-EDEC-49F0B3B9DF1E}"/>
              </a:ext>
            </a:extLst>
          </p:cNvPr>
          <p:cNvSpPr txBox="1"/>
          <p:nvPr/>
        </p:nvSpPr>
        <p:spPr>
          <a:xfrm>
            <a:off x="2118858" y="3912536"/>
            <a:ext cx="1300218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Practice differs from law school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Relationships matter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Mistakes are part of growth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Manage client expectations</a:t>
            </a:r>
          </a:p>
        </p:txBody>
      </p:sp>
    </p:spTree>
    <p:extLst>
      <p:ext uri="{BB962C8B-B14F-4D97-AF65-F5344CB8AC3E}">
        <p14:creationId xmlns:p14="http://schemas.microsoft.com/office/powerpoint/2010/main" val="3456884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994AD-739F-2AE7-2D74-63381E62C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E5DDA1C-F189-ACAC-C82F-68E30B41A282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131F83A-B833-5C93-A146-6B8A2F6BD4CA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97A44552-3571-F3E5-F5FB-7C1E3F846B47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BF690DA2-B170-AFB1-8A94-4AA8B9C87289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3CC348FC-42D0-0FF0-73D3-9090E98D13E9}"/>
              </a:ext>
            </a:extLst>
          </p:cNvPr>
          <p:cNvSpPr txBox="1"/>
          <p:nvPr/>
        </p:nvSpPr>
        <p:spPr>
          <a:xfrm>
            <a:off x="2197381" y="3395862"/>
            <a:ext cx="12434005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2B4570"/>
                </a:solidFill>
                <a:effectLst/>
                <a:uLnTx/>
                <a:uFillTx/>
                <a:latin typeface="Kannada MN"/>
                <a:ea typeface="+mn-ea"/>
                <a:cs typeface="+mn-cs"/>
              </a:rPr>
              <a:t>Questions?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0AA1D73A-04E0-4BAB-B4E2-22936DEC4D6D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363F25-AD0D-7F8E-AA7B-B82F5B34F057}"/>
              </a:ext>
            </a:extLst>
          </p:cNvPr>
          <p:cNvSpPr txBox="1"/>
          <p:nvPr/>
        </p:nvSpPr>
        <p:spPr>
          <a:xfrm>
            <a:off x="929539" y="7163130"/>
            <a:ext cx="14969691" cy="12100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2530534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Freeform 6"/>
          <p:cNvSpPr/>
          <p:nvPr/>
        </p:nvSpPr>
        <p:spPr>
          <a:xfrm>
            <a:off x="4307408" y="5143500"/>
            <a:ext cx="8188398" cy="2015606"/>
          </a:xfrm>
          <a:custGeom>
            <a:avLst/>
            <a:gdLst/>
            <a:ahLst/>
            <a:cxnLst/>
            <a:rect l="l" t="t" r="r" b="b"/>
            <a:pathLst>
              <a:path w="8188398" h="2015606">
                <a:moveTo>
                  <a:pt x="0" y="0"/>
                </a:moveTo>
                <a:lnTo>
                  <a:pt x="8188398" y="0"/>
                </a:lnTo>
                <a:lnTo>
                  <a:pt x="8188398" y="2015606"/>
                </a:lnTo>
                <a:lnTo>
                  <a:pt x="0" y="20156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028700" y="2699123"/>
            <a:ext cx="14745813" cy="1657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00"/>
              </a:lnSpc>
            </a:pPr>
            <a:r>
              <a:rPr lang="en-US" sz="12000" b="1" dirty="0">
                <a:solidFill>
                  <a:srgbClr val="2B4570"/>
                </a:solidFill>
                <a:latin typeface="Kannada MN"/>
              </a:rPr>
              <a:t>Thank You!</a:t>
            </a:r>
          </a:p>
        </p:txBody>
      </p:sp>
      <p:sp>
        <p:nvSpPr>
          <p:cNvPr id="8" name="Freeform 8"/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FFD51-7949-2784-C7BE-40F63F8B0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10A3611-8E41-C29D-76B8-FFF17E3865E1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30F0FC6-1F86-A23B-516D-36B6A3E5ED5F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0847D3C3-45C5-9240-1AD4-7BE9A674406D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E8A2E796-538C-8EC3-6ACF-FA7BD5CCB726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334080F2-569A-3BC1-D163-3610691C4D4C}"/>
              </a:ext>
            </a:extLst>
          </p:cNvPr>
          <p:cNvSpPr txBox="1"/>
          <p:nvPr/>
        </p:nvSpPr>
        <p:spPr>
          <a:xfrm>
            <a:off x="1101339" y="1383797"/>
            <a:ext cx="14745813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2B4570"/>
                </a:solidFill>
                <a:effectLst/>
                <a:uLnTx/>
                <a:uFillTx/>
                <a:latin typeface="Kannada MN"/>
                <a:ea typeface="+mn-ea"/>
                <a:cs typeface="+mn-cs"/>
              </a:rPr>
              <a:t>Goals of the Training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0DC6C973-F3BC-FA05-2E35-62B1B43D005F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B920D6-367D-98EC-A5E0-9D9527144E4A}"/>
              </a:ext>
            </a:extLst>
          </p:cNvPr>
          <p:cNvSpPr txBox="1"/>
          <p:nvPr/>
        </p:nvSpPr>
        <p:spPr>
          <a:xfrm>
            <a:off x="1101339" y="4078162"/>
            <a:ext cx="14745813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Bridge gap between law school and practice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Share real-world experiences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Provide practical tips</a:t>
            </a:r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489034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353F4-52D9-6DDE-9674-CA4972B01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9854AD3-71B1-052E-A0E8-C1870B197529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9ADA924-63EB-D474-3FE4-530DDE1BCB71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EE629381-2ED8-5A4F-831F-F12E23F30AAF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417C2AF1-9796-7F61-142B-B8526561D62B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DEBC9A1F-13DA-38BD-3C2F-75E715E53B44}"/>
              </a:ext>
            </a:extLst>
          </p:cNvPr>
          <p:cNvSpPr txBox="1"/>
          <p:nvPr/>
        </p:nvSpPr>
        <p:spPr>
          <a:xfrm>
            <a:off x="1101339" y="1383797"/>
            <a:ext cx="14745813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2B4570"/>
                </a:solidFill>
                <a:effectLst/>
                <a:uLnTx/>
                <a:uFillTx/>
                <a:latin typeface="Kannada MN"/>
                <a:ea typeface="+mn-ea"/>
                <a:cs typeface="+mn-cs"/>
              </a:rPr>
              <a:t>Law School vs Practice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8524B0EB-7F09-ACB6-CEE9-C22B9C4C8C2F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5C04FB-E237-A2E7-8BF2-EDAEADE6E26E}"/>
              </a:ext>
            </a:extLst>
          </p:cNvPr>
          <p:cNvSpPr txBox="1"/>
          <p:nvPr/>
        </p:nvSpPr>
        <p:spPr>
          <a:xfrm>
            <a:off x="1796998" y="3764178"/>
            <a:ext cx="13354493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Law school: analytical thinking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Practice: persuasive thinking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 single right answer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Learning curve is normal</a:t>
            </a:r>
          </a:p>
        </p:txBody>
      </p:sp>
    </p:spTree>
    <p:extLst>
      <p:ext uri="{BB962C8B-B14F-4D97-AF65-F5344CB8AC3E}">
        <p14:creationId xmlns:p14="http://schemas.microsoft.com/office/powerpoint/2010/main" val="2599023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D1B21-3419-2CD0-C032-11BFD8B97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06BDCB9-5DBC-2C3C-D92F-895B5DF933A6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119A32F-E13D-19BD-2E62-5D34194D97D9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5B4C7E5D-4F84-5ED3-CEED-C3ACF965820C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FD94371F-F4C0-EDBE-796B-DE7EA1E27047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9A5878B6-ECA0-B4AA-07EB-B397A2DB0222}"/>
              </a:ext>
            </a:extLst>
          </p:cNvPr>
          <p:cNvSpPr txBox="1"/>
          <p:nvPr/>
        </p:nvSpPr>
        <p:spPr>
          <a:xfrm>
            <a:off x="1670113" y="1627448"/>
            <a:ext cx="14745813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2B4570"/>
                </a:solidFill>
                <a:effectLst/>
                <a:uLnTx/>
                <a:uFillTx/>
                <a:latin typeface="Kannada MN"/>
                <a:ea typeface="+mn-ea"/>
                <a:cs typeface="+mn-cs"/>
              </a:rPr>
              <a:t>Judges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AA8AFD6F-BCD2-6BC1-4829-C1B235671E60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F47B93-AA8C-5D63-EBCF-A7C205C32E3B}"/>
              </a:ext>
            </a:extLst>
          </p:cNvPr>
          <p:cNvSpPr txBox="1"/>
          <p:nvPr/>
        </p:nvSpPr>
        <p:spPr>
          <a:xfrm>
            <a:off x="1670113" y="3950571"/>
            <a:ext cx="13608264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 not assume familiarity with your case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Know local rules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Understand judge preferences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 prepared to explain law clearly</a:t>
            </a:r>
          </a:p>
        </p:txBody>
      </p:sp>
    </p:spTree>
    <p:extLst>
      <p:ext uri="{BB962C8B-B14F-4D97-AF65-F5344CB8AC3E}">
        <p14:creationId xmlns:p14="http://schemas.microsoft.com/office/powerpoint/2010/main" val="941993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A156F-0DBF-FF57-ADB3-CDD40C7EE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C2DFEE4-D9B9-B968-CD77-0C2F68AF4045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C2B3AFE-EB22-75D9-8A87-3B791C2D7D3A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F3893D04-9AAE-0735-9568-45D6FB784A20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EC8CC8A4-755F-CA6B-551B-922E2EF4D8A3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EFA6F5B8-2EB2-41A5-FEE4-C1B3ACCB2A90}"/>
              </a:ext>
            </a:extLst>
          </p:cNvPr>
          <p:cNvSpPr txBox="1"/>
          <p:nvPr/>
        </p:nvSpPr>
        <p:spPr>
          <a:xfrm>
            <a:off x="1101339" y="1383797"/>
            <a:ext cx="14745813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2B4570"/>
                </a:solidFill>
                <a:effectLst/>
                <a:uLnTx/>
                <a:uFillTx/>
                <a:latin typeface="Kannada MN"/>
                <a:ea typeface="+mn-ea"/>
                <a:cs typeface="+mn-cs"/>
              </a:rPr>
              <a:t>Opposing Counsel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85672024-BC28-4BE2-C0EA-1A932750EEBC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DB5F5E9-2C3D-EB9D-3E2C-6DFFB5F84D4E}"/>
              </a:ext>
            </a:extLst>
          </p:cNvPr>
          <p:cNvSpPr txBox="1"/>
          <p:nvPr/>
        </p:nvSpPr>
        <p:spPr>
          <a:xfrm>
            <a:off x="3205860" y="3981571"/>
            <a:ext cx="10536769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Maintain professionalism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 not match hostility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Reputation matters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Not everyone will like you</a:t>
            </a:r>
          </a:p>
        </p:txBody>
      </p:sp>
    </p:spTree>
    <p:extLst>
      <p:ext uri="{BB962C8B-B14F-4D97-AF65-F5344CB8AC3E}">
        <p14:creationId xmlns:p14="http://schemas.microsoft.com/office/powerpoint/2010/main" val="4002221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28B96-FEDF-04C6-175D-19D9FBA20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3059DFE-81F9-471C-2AAA-2FDD62B28C86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0C2D3A6-EB7F-E599-A62A-12C3421287FD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D63D08F5-FA50-A7C9-64D0-D6B6D0780A65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720485B5-3A57-1E73-68E9-25281C968B1C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F25557D0-358B-EF9C-C84D-0629DA8E4E05}"/>
              </a:ext>
            </a:extLst>
          </p:cNvPr>
          <p:cNvSpPr txBox="1"/>
          <p:nvPr/>
        </p:nvSpPr>
        <p:spPr>
          <a:xfrm>
            <a:off x="1670749" y="1829146"/>
            <a:ext cx="14745813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12000"/>
              </a:lnSpc>
              <a:defRPr/>
            </a:pPr>
            <a:r>
              <a:rPr lang="en-US" sz="7200" dirty="0">
                <a:solidFill>
                  <a:srgbClr val="2B4570"/>
                </a:solidFill>
                <a:latin typeface="Kannada MN"/>
              </a:rPr>
              <a:t>Pleadings &amp; Mistakes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AAC0205A-AE6D-2576-CDBD-32F60D20D563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7A118CE-BD50-CD68-9486-267F8811274F}"/>
              </a:ext>
            </a:extLst>
          </p:cNvPr>
          <p:cNvSpPr txBox="1"/>
          <p:nvPr/>
        </p:nvSpPr>
        <p:spPr>
          <a:xfrm>
            <a:off x="2734006" y="3897729"/>
            <a:ext cx="11896395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Use prior work as models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Collaboration is key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Mistakes will happen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Own, fix, and learn</a:t>
            </a:r>
          </a:p>
        </p:txBody>
      </p:sp>
    </p:spTree>
    <p:extLst>
      <p:ext uri="{BB962C8B-B14F-4D97-AF65-F5344CB8AC3E}">
        <p14:creationId xmlns:p14="http://schemas.microsoft.com/office/powerpoint/2010/main" val="797773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DA209-E40D-E933-B1AE-4182AEA12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9DE05AD-A732-0B8B-AFCB-EA743A35A7B1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CD3BCBE-3EA7-460D-1B0C-A5A56601C7DA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B8B8EA36-E72F-8E76-CDC0-1C1E47B54764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3A2500C7-0CC2-67E0-572C-C93A616E55FA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012910D8-0985-47F8-6096-B003F049F821}"/>
              </a:ext>
            </a:extLst>
          </p:cNvPr>
          <p:cNvSpPr txBox="1"/>
          <p:nvPr/>
        </p:nvSpPr>
        <p:spPr>
          <a:xfrm>
            <a:off x="1523485" y="1570358"/>
            <a:ext cx="14745813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2B4570"/>
                </a:solidFill>
                <a:effectLst/>
                <a:uLnTx/>
                <a:uFillTx/>
                <a:latin typeface="Kannada MN"/>
                <a:ea typeface="+mn-ea"/>
                <a:cs typeface="+mn-cs"/>
              </a:rPr>
              <a:t>Clients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2133257D-400C-DC86-602C-875A13622386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263FD5-5EB7-9FEF-761D-53CAC0340ADB}"/>
              </a:ext>
            </a:extLst>
          </p:cNvPr>
          <p:cNvSpPr txBox="1"/>
          <p:nvPr/>
        </p:nvSpPr>
        <p:spPr>
          <a:xfrm>
            <a:off x="2618584" y="3837540"/>
            <a:ext cx="12555613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It’s okay to say 'I don’t know'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 not promise outcomes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Avoid false hope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Clients may not tell everything</a:t>
            </a:r>
          </a:p>
        </p:txBody>
      </p:sp>
    </p:spTree>
    <p:extLst>
      <p:ext uri="{BB962C8B-B14F-4D97-AF65-F5344CB8AC3E}">
        <p14:creationId xmlns:p14="http://schemas.microsoft.com/office/powerpoint/2010/main" val="3500008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2E5DE-39ED-780C-D4D0-4AAC7CA90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F557CE0-C23D-C387-E10F-4660947FD7B4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F411C4E-EEE6-014C-9C07-29BD6120DA83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3E08E744-A297-861F-074F-DD97E3396609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592055F1-9729-3A90-A87C-3BF71461399E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A5EA6176-5B42-0ED6-F379-A99F812E1902}"/>
              </a:ext>
            </a:extLst>
          </p:cNvPr>
          <p:cNvSpPr txBox="1"/>
          <p:nvPr/>
        </p:nvSpPr>
        <p:spPr>
          <a:xfrm>
            <a:off x="1374633" y="1527536"/>
            <a:ext cx="14745813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2B4570"/>
                </a:solidFill>
                <a:effectLst/>
                <a:uLnTx/>
                <a:uFillTx/>
                <a:latin typeface="Kannada MN"/>
                <a:ea typeface="+mn-ea"/>
                <a:cs typeface="+mn-cs"/>
              </a:rPr>
              <a:t>Wins &amp; Losses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3C607400-C84C-4F8E-4013-FE919CF1E2F6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73B14A-A22F-3D15-9A77-D0E496498CDF}"/>
              </a:ext>
            </a:extLst>
          </p:cNvPr>
          <p:cNvSpPr txBox="1"/>
          <p:nvPr/>
        </p:nvSpPr>
        <p:spPr>
          <a:xfrm>
            <a:off x="2937565" y="4086844"/>
            <a:ext cx="11619948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Success is not binary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Client-centered outcomes matter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Losses are learning tools</a:t>
            </a:r>
          </a:p>
        </p:txBody>
      </p:sp>
    </p:spTree>
    <p:extLst>
      <p:ext uri="{BB962C8B-B14F-4D97-AF65-F5344CB8AC3E}">
        <p14:creationId xmlns:p14="http://schemas.microsoft.com/office/powerpoint/2010/main" val="3414877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5483A-C24A-11F8-ED92-2B8C7247B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E5986B1-68D3-664C-FE9B-DBD362D75ABC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73F8F40-5552-8D4F-4AFA-A64CE1E452E0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33CA1BDB-C200-C378-5E1C-9F11BE627A2A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0F8CD23F-80FF-A320-383D-03893D122C71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28DAEE7B-A0E3-31C7-3C7E-980AB248C5F3}"/>
              </a:ext>
            </a:extLst>
          </p:cNvPr>
          <p:cNvSpPr txBox="1"/>
          <p:nvPr/>
        </p:nvSpPr>
        <p:spPr>
          <a:xfrm>
            <a:off x="1523489" y="1471878"/>
            <a:ext cx="14745813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2B4570"/>
                </a:solidFill>
                <a:effectLst/>
                <a:uLnTx/>
                <a:uFillTx/>
                <a:latin typeface="Kannada MN"/>
                <a:ea typeface="+mn-ea"/>
                <a:cs typeface="+mn-cs"/>
              </a:rPr>
              <a:t>Postmortem vs Rumination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AC75B9D8-1310-F4E2-2524-1AEB0B70621E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1DC5D1-2F96-2AD3-9250-E9C8678C1640}"/>
              </a:ext>
            </a:extLst>
          </p:cNvPr>
          <p:cNvSpPr txBox="1"/>
          <p:nvPr/>
        </p:nvSpPr>
        <p:spPr>
          <a:xfrm>
            <a:off x="3564886" y="4236495"/>
            <a:ext cx="10663018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Postmortem: structured learning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Rumination: unproductive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Talk it out and move forward</a:t>
            </a:r>
          </a:p>
        </p:txBody>
      </p:sp>
    </p:spTree>
    <p:extLst>
      <p:ext uri="{BB962C8B-B14F-4D97-AF65-F5344CB8AC3E}">
        <p14:creationId xmlns:p14="http://schemas.microsoft.com/office/powerpoint/2010/main" val="1135662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AAFDD32648A74294BB113F4C8DED61" ma:contentTypeVersion="18" ma:contentTypeDescription="Create a new document." ma:contentTypeScope="" ma:versionID="ccf09459dfb366d130595d6fe39e37d8">
  <xsd:schema xmlns:xsd="http://www.w3.org/2001/XMLSchema" xmlns:xs="http://www.w3.org/2001/XMLSchema" xmlns:p="http://schemas.microsoft.com/office/2006/metadata/properties" xmlns:ns2="781e3b00-a188-479b-8917-2cbc0f1d9d7c" xmlns:ns3="010f37dd-a7af-468f-8a92-1cb0a2978209" targetNamespace="http://schemas.microsoft.com/office/2006/metadata/properties" ma:root="true" ma:fieldsID="5384d5fb622ebd826161f4bdd23db210" ns2:_="" ns3:_="">
    <xsd:import namespace="781e3b00-a188-479b-8917-2cbc0f1d9d7c"/>
    <xsd:import namespace="010f37dd-a7af-468f-8a92-1cb0a29782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DocumentNotes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1e3b00-a188-479b-8917-2cbc0f1d9d7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DocumentNotes" ma:index="10" nillable="true" ma:displayName="Document Notes" ma:format="Dropdown" ma:internalName="DocumentNotes">
      <xsd:simpleType>
        <xsd:restriction base="dms:Note">
          <xsd:maxLength value="255"/>
        </xsd:restriction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5009e0f1-34e8-40d0-8bd3-6a5ecb9dc07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0f37dd-a7af-468f-8a92-1cb0a2978209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ca8ce275-2b30-4464-b6da-5ca78d1529ef}" ma:internalName="TaxCatchAll" ma:showField="CatchAllData" ma:web="010f37dd-a7af-468f-8a92-1cb0a29782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81e3b00-a188-479b-8917-2cbc0f1d9d7c">
      <Terms xmlns="http://schemas.microsoft.com/office/infopath/2007/PartnerControls"/>
    </lcf76f155ced4ddcb4097134ff3c332f>
    <DocumentNotes xmlns="781e3b00-a188-479b-8917-2cbc0f1d9d7c" xsi:nil="true"/>
    <TaxCatchAll xmlns="010f37dd-a7af-468f-8a92-1cb0a297820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1733E08-21DB-4FED-832D-B37439D96F74}">
  <ds:schemaRefs>
    <ds:schemaRef ds:uri="010f37dd-a7af-468f-8a92-1cb0a2978209"/>
    <ds:schemaRef ds:uri="781e3b00-a188-479b-8917-2cbc0f1d9d7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086FAA7-28BF-497F-B30C-679EBBFD395B}">
  <ds:schemaRefs>
    <ds:schemaRef ds:uri="781e3b00-a188-479b-8917-2cbc0f1d9d7c"/>
    <ds:schemaRef ds:uri="http://www.w3.org/XML/1998/namespace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010f37dd-a7af-468f-8a92-1cb0a2978209"/>
  </ds:schemaRefs>
</ds:datastoreItem>
</file>

<file path=customXml/itemProps3.xml><?xml version="1.0" encoding="utf-8"?>
<ds:datastoreItem xmlns:ds="http://schemas.openxmlformats.org/officeDocument/2006/customXml" ds:itemID="{8307F492-72E2-493C-A8BD-A372CA5CB8C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2763</TotalTime>
  <Words>228</Words>
  <Application>Microsoft Office PowerPoint</Application>
  <PresentationFormat>Custom</PresentationFormat>
  <Paragraphs>59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Georgia Pro</vt:lpstr>
      <vt:lpstr>Calibri</vt:lpstr>
      <vt:lpstr>Aptos</vt:lpstr>
      <vt:lpstr>Kannada MN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Branded PowerPoint 1</dc:title>
  <dc:creator>Allison Shull;Jenni@wtls.org;Andy@wtls.org;Carita@wtls.org</dc:creator>
  <cp:lastModifiedBy>Jonathan Steen</cp:lastModifiedBy>
  <cp:revision>6</cp:revision>
  <cp:lastPrinted>2025-11-18T18:42:44Z</cp:lastPrinted>
  <dcterms:created xsi:type="dcterms:W3CDTF">2006-08-16T00:00:00Z</dcterms:created>
  <dcterms:modified xsi:type="dcterms:W3CDTF">2026-07-30T16:57:58Z</dcterms:modified>
  <dc:identifier>DAF-wDR5DAk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0x0101007CAAFDD32648A74294BB113F4C8DED61</vt:lpwstr>
  </property>
  <property fmtid="{D5CDD505-2E9C-101B-9397-08002B2CF9AE}" pid="3" name="MediaServiceImageTags">
    <vt:lpwstr/>
  </property>
</Properties>
</file>