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6"/>
  </p:notesMasterIdLst>
  <p:sldIdLst>
    <p:sldId id="264" r:id="rId2"/>
    <p:sldId id="281" r:id="rId3"/>
    <p:sldId id="268" r:id="rId4"/>
    <p:sldId id="266" r:id="rId5"/>
    <p:sldId id="267" r:id="rId6"/>
    <p:sldId id="269" r:id="rId7"/>
    <p:sldId id="271" r:id="rId8"/>
    <p:sldId id="270" r:id="rId9"/>
    <p:sldId id="272" r:id="rId10"/>
    <p:sldId id="273" r:id="rId11"/>
    <p:sldId id="287" r:id="rId12"/>
    <p:sldId id="274" r:id="rId13"/>
    <p:sldId id="275" r:id="rId14"/>
    <p:sldId id="262" r:id="rId15"/>
    <p:sldId id="286" r:id="rId16"/>
    <p:sldId id="276" r:id="rId17"/>
    <p:sldId id="257" r:id="rId18"/>
    <p:sldId id="258" r:id="rId19"/>
    <p:sldId id="259" r:id="rId20"/>
    <p:sldId id="288" r:id="rId21"/>
    <p:sldId id="260" r:id="rId22"/>
    <p:sldId id="263" r:id="rId23"/>
    <p:sldId id="261" r:id="rId24"/>
    <p:sldId id="289" r:id="rId25"/>
    <p:sldId id="277" r:id="rId26"/>
    <p:sldId id="279" r:id="rId27"/>
    <p:sldId id="280" r:id="rId28"/>
    <p:sldId id="278" r:id="rId29"/>
    <p:sldId id="282" r:id="rId30"/>
    <p:sldId id="283" r:id="rId31"/>
    <p:sldId id="290" r:id="rId32"/>
    <p:sldId id="284" r:id="rId33"/>
    <p:sldId id="291" r:id="rId34"/>
    <p:sldId id="285" r:id="rId3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5AD021E-CF75-4066-A9C4-209F0C0DDA42}" v="19" dt="2026-08-10T23:37:11.8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0" d="100"/>
          <a:sy n="70" d="100"/>
        </p:scale>
        <p:origin x="536"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Jones" userId="5e4aa7fe-28fe-4885-a32e-e5eed5690e32" providerId="ADAL" clId="{D4693678-17CD-4E5F-B220-5D5AA72B3BC2}"/>
    <pc:docChg chg="addSld modSld sldOrd">
      <pc:chgData name="Allison Jones" userId="5e4aa7fe-28fe-4885-a32e-e5eed5690e32" providerId="ADAL" clId="{D4693678-17CD-4E5F-B220-5D5AA72B3BC2}" dt="2026-08-10T23:33:00.705" v="18"/>
      <pc:docMkLst>
        <pc:docMk/>
      </pc:docMkLst>
      <pc:sldChg chg="ord">
        <pc:chgData name="Allison Jones" userId="5e4aa7fe-28fe-4885-a32e-e5eed5690e32" providerId="ADAL" clId="{D4693678-17CD-4E5F-B220-5D5AA72B3BC2}" dt="2026-08-10T21:34:09.299" v="4"/>
        <pc:sldMkLst>
          <pc:docMk/>
          <pc:sldMk cId="3865789401" sldId="262"/>
        </pc:sldMkLst>
      </pc:sldChg>
      <pc:sldChg chg="ord">
        <pc:chgData name="Allison Jones" userId="5e4aa7fe-28fe-4885-a32e-e5eed5690e32" providerId="ADAL" clId="{D4693678-17CD-4E5F-B220-5D5AA72B3BC2}" dt="2026-08-10T21:58:13.335" v="5"/>
        <pc:sldMkLst>
          <pc:docMk/>
          <pc:sldMk cId="3976969526" sldId="276"/>
        </pc:sldMkLst>
      </pc:sldChg>
      <pc:sldChg chg="ord">
        <pc:chgData name="Allison Jones" userId="5e4aa7fe-28fe-4885-a32e-e5eed5690e32" providerId="ADAL" clId="{D4693678-17CD-4E5F-B220-5D5AA72B3BC2}" dt="2026-08-10T21:58:49.466" v="7"/>
        <pc:sldMkLst>
          <pc:docMk/>
          <pc:sldMk cId="3970263939" sldId="277"/>
        </pc:sldMkLst>
      </pc:sldChg>
      <pc:sldChg chg="modSp">
        <pc:chgData name="Allison Jones" userId="5e4aa7fe-28fe-4885-a32e-e5eed5690e32" providerId="ADAL" clId="{D4693678-17CD-4E5F-B220-5D5AA72B3BC2}" dt="2026-08-10T23:30:13.885" v="16"/>
        <pc:sldMkLst>
          <pc:docMk/>
          <pc:sldMk cId="1734784979" sldId="284"/>
        </pc:sldMkLst>
        <pc:spChg chg="mod">
          <ac:chgData name="Allison Jones" userId="5e4aa7fe-28fe-4885-a32e-e5eed5690e32" providerId="ADAL" clId="{D4693678-17CD-4E5F-B220-5D5AA72B3BC2}" dt="2026-08-10T23:30:13.885" v="16"/>
          <ac:spMkLst>
            <pc:docMk/>
            <pc:sldMk cId="1734784979" sldId="284"/>
            <ac:spMk id="3" creationId="{AF752878-1B44-7468-24EF-C7F6DBDC407A}"/>
          </ac:spMkLst>
        </pc:spChg>
      </pc:sldChg>
      <pc:sldChg chg="ord">
        <pc:chgData name="Allison Jones" userId="5e4aa7fe-28fe-4885-a32e-e5eed5690e32" providerId="ADAL" clId="{D4693678-17CD-4E5F-B220-5D5AA72B3BC2}" dt="2026-08-10T21:33:39.460" v="3"/>
        <pc:sldMkLst>
          <pc:docMk/>
          <pc:sldMk cId="970880226" sldId="286"/>
        </pc:sldMkLst>
      </pc:sldChg>
      <pc:sldChg chg="modSp add">
        <pc:chgData name="Allison Jones" userId="5e4aa7fe-28fe-4885-a32e-e5eed5690e32" providerId="ADAL" clId="{D4693678-17CD-4E5F-B220-5D5AA72B3BC2}" dt="2026-08-10T21:19:21.185" v="2"/>
        <pc:sldMkLst>
          <pc:docMk/>
          <pc:sldMk cId="660252416" sldId="287"/>
        </pc:sldMkLst>
        <pc:spChg chg="mod">
          <ac:chgData name="Allison Jones" userId="5e4aa7fe-28fe-4885-a32e-e5eed5690e32" providerId="ADAL" clId="{D4693678-17CD-4E5F-B220-5D5AA72B3BC2}" dt="2026-08-10T21:19:21.185" v="2"/>
          <ac:spMkLst>
            <pc:docMk/>
            <pc:sldMk cId="660252416" sldId="287"/>
            <ac:spMk id="3" creationId="{51BD6B3D-9A50-FDDA-67C4-C7D4DFF8CAFE}"/>
          </ac:spMkLst>
        </pc:spChg>
      </pc:sldChg>
      <pc:sldChg chg="modSp add">
        <pc:chgData name="Allison Jones" userId="5e4aa7fe-28fe-4885-a32e-e5eed5690e32" providerId="ADAL" clId="{D4693678-17CD-4E5F-B220-5D5AA72B3BC2}" dt="2026-08-10T22:09:40.428" v="12"/>
        <pc:sldMkLst>
          <pc:docMk/>
          <pc:sldMk cId="1540647928" sldId="288"/>
        </pc:sldMkLst>
        <pc:spChg chg="mod">
          <ac:chgData name="Allison Jones" userId="5e4aa7fe-28fe-4885-a32e-e5eed5690e32" providerId="ADAL" clId="{D4693678-17CD-4E5F-B220-5D5AA72B3BC2}" dt="2026-08-10T22:09:40.428" v="12"/>
          <ac:spMkLst>
            <pc:docMk/>
            <pc:sldMk cId="1540647928" sldId="288"/>
            <ac:spMk id="3" creationId="{92C987CD-5EE6-7CD8-44B0-41F15ACFF849}"/>
          </ac:spMkLst>
        </pc:spChg>
      </pc:sldChg>
      <pc:sldChg chg="add">
        <pc:chgData name="Allison Jones" userId="5e4aa7fe-28fe-4885-a32e-e5eed5690e32" providerId="ADAL" clId="{D4693678-17CD-4E5F-B220-5D5AA72B3BC2}" dt="2026-08-10T22:48:34.645" v="13"/>
        <pc:sldMkLst>
          <pc:docMk/>
          <pc:sldMk cId="2771744834" sldId="289"/>
        </pc:sldMkLst>
      </pc:sldChg>
      <pc:sldChg chg="add">
        <pc:chgData name="Allison Jones" userId="5e4aa7fe-28fe-4885-a32e-e5eed5690e32" providerId="ADAL" clId="{D4693678-17CD-4E5F-B220-5D5AA72B3BC2}" dt="2026-08-10T23:04:24.995" v="14"/>
        <pc:sldMkLst>
          <pc:docMk/>
          <pc:sldMk cId="186206744" sldId="290"/>
        </pc:sldMkLst>
      </pc:sldChg>
      <pc:sldChg chg="modSp add">
        <pc:chgData name="Allison Jones" userId="5e4aa7fe-28fe-4885-a32e-e5eed5690e32" providerId="ADAL" clId="{D4693678-17CD-4E5F-B220-5D5AA72B3BC2}" dt="2026-08-10T23:33:00.705" v="18"/>
        <pc:sldMkLst>
          <pc:docMk/>
          <pc:sldMk cId="3458977762" sldId="291"/>
        </pc:sldMkLst>
        <pc:spChg chg="mod">
          <ac:chgData name="Allison Jones" userId="5e4aa7fe-28fe-4885-a32e-e5eed5690e32" providerId="ADAL" clId="{D4693678-17CD-4E5F-B220-5D5AA72B3BC2}" dt="2026-08-10T23:33:00.705" v="18"/>
          <ac:spMkLst>
            <pc:docMk/>
            <pc:sldMk cId="3458977762" sldId="291"/>
            <ac:spMk id="3" creationId="{20BFEDC4-CC9D-F494-2824-EA26BC4148A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A38049-8D4D-415D-8DA7-4EAF68E8555F}" type="datetimeFigureOut">
              <a:rPr lang="en-US" smtClean="0"/>
              <a:t>8/10/2026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BEC285-9066-4051-885A-211C28EE91DA}" type="slidenum">
              <a:rPr lang="en-US" smtClean="0"/>
              <a:t>‹#›</a:t>
            </a:fld>
            <a:endParaRPr lang="en-US"/>
          </a:p>
        </p:txBody>
      </p:sp>
    </p:spTree>
    <p:extLst>
      <p:ext uri="{BB962C8B-B14F-4D97-AF65-F5344CB8AC3E}">
        <p14:creationId xmlns:p14="http://schemas.microsoft.com/office/powerpoint/2010/main" val="1704894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A10D025-4E5A-487D-8642-BB14D63E5B1B}" type="slidenum">
              <a:rPr lang="en-US" smtClean="0"/>
              <a:t>4</a:t>
            </a:fld>
            <a:endParaRPr lang="en-US"/>
          </a:p>
        </p:txBody>
      </p:sp>
    </p:spTree>
    <p:extLst>
      <p:ext uri="{BB962C8B-B14F-4D97-AF65-F5344CB8AC3E}">
        <p14:creationId xmlns:p14="http://schemas.microsoft.com/office/powerpoint/2010/main" val="36549977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370693" y="359833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EF84DDC-E6C6-4D2F-966B-A78FB1CE6875}" type="datetime1">
              <a:rPr lang="en-US" smtClean="0"/>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978707-452F-4A92-A7E3-1B7B93677C83}" type="slidenum">
              <a:rPr lang="en-US" smtClean="0"/>
              <a:t>‹#›</a:t>
            </a:fld>
            <a:endParaRPr lang="en-US"/>
          </a:p>
        </p:txBody>
      </p:sp>
    </p:spTree>
    <p:extLst>
      <p:ext uri="{BB962C8B-B14F-4D97-AF65-F5344CB8AC3E}">
        <p14:creationId xmlns:p14="http://schemas.microsoft.com/office/powerpoint/2010/main" val="28663474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108728"/>
            <a:ext cx="1035376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7CD4107-8623-4162-B6E2-397CE1349F46}" type="datetime1">
              <a:rPr lang="en-US" smtClean="0"/>
              <a:t>8/10/2026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978707-452F-4A92-A7E3-1B7B93677C83}" type="slidenum">
              <a:rPr lang="en-US" smtClean="0"/>
              <a:t>‹#›</a:t>
            </a:fld>
            <a:endParaRPr lang="en-US"/>
          </a:p>
        </p:txBody>
      </p:sp>
    </p:spTree>
    <p:extLst>
      <p:ext uri="{BB962C8B-B14F-4D97-AF65-F5344CB8AC3E}">
        <p14:creationId xmlns:p14="http://schemas.microsoft.com/office/powerpoint/2010/main" val="23424303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A94DE1D-8FFF-4A07-BD7D-E9E6704A83B5}" type="datetime1">
              <a:rPr lang="en-US" smtClean="0"/>
              <a:t>8/10/2026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978707-452F-4A92-A7E3-1B7B93677C83}" type="slidenum">
              <a:rPr lang="en-US" smtClean="0"/>
              <a:t>‹#›</a:t>
            </a:fld>
            <a:endParaRPr lang="en-US"/>
          </a:p>
        </p:txBody>
      </p:sp>
    </p:spTree>
    <p:extLst>
      <p:ext uri="{BB962C8B-B14F-4D97-AF65-F5344CB8AC3E}">
        <p14:creationId xmlns:p14="http://schemas.microsoft.com/office/powerpoint/2010/main" val="39338578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9C4DBD4-199B-493C-B581-90A485BD1A26}" type="datetime1">
              <a:rPr lang="en-US" smtClean="0"/>
              <a:t>8/10/2026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978707-452F-4A92-A7E3-1B7B93677C83}" type="slidenum">
              <a:rPr lang="en-US" smtClean="0"/>
              <a:t>‹#›</a:t>
            </a:fld>
            <a:endParaRPr lang="en-US"/>
          </a:p>
        </p:txBody>
      </p:sp>
      <p:sp>
        <p:nvSpPr>
          <p:cNvPr id="11" name="TextBox 10"/>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5486544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CEAD036-F44E-4A0E-8638-4FD69D5C58A5}" type="datetime1">
              <a:rPr lang="en-US" smtClean="0"/>
              <a:t>8/10/2026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978707-452F-4A92-A7E3-1B7B93677C83}" type="slidenum">
              <a:rPr lang="en-US" smtClean="0"/>
              <a:t>‹#›</a:t>
            </a:fld>
            <a:endParaRPr lang="en-US"/>
          </a:p>
        </p:txBody>
      </p:sp>
    </p:spTree>
    <p:extLst>
      <p:ext uri="{BB962C8B-B14F-4D97-AF65-F5344CB8AC3E}">
        <p14:creationId xmlns:p14="http://schemas.microsoft.com/office/powerpoint/2010/main" val="32650192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5"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6711"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43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66572"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66572"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6A4065D3-7823-4C69-A258-110AF07CCF06}" type="datetime1">
              <a:rPr lang="en-US" smtClean="0"/>
              <a:t>8/10/2026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C978707-452F-4A92-A7E3-1B7B93677C83}" type="slidenum">
              <a:rPr lang="en-US" smtClean="0"/>
              <a:t>‹#›</a:t>
            </a:fld>
            <a:endParaRPr lang="en-US"/>
          </a:p>
        </p:txBody>
      </p:sp>
    </p:spTree>
    <p:extLst>
      <p:ext uri="{BB962C8B-B14F-4D97-AF65-F5344CB8AC3E}">
        <p14:creationId xmlns:p14="http://schemas.microsoft.com/office/powerpoint/2010/main" val="21740439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480368"/>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435" y="4480367"/>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66572" y="4480365"/>
            <a:ext cx="3300984"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7F017DE7-ED71-4DE5-BD09-36AA4F99C31D}" type="datetime1">
              <a:rPr lang="en-US" smtClean="0"/>
              <a:t>8/10/2026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C978707-452F-4A92-A7E3-1B7B93677C83}" type="slidenum">
              <a:rPr lang="en-US" smtClean="0"/>
              <a:t>‹#›</a:t>
            </a:fld>
            <a:endParaRPr lang="en-US"/>
          </a:p>
        </p:txBody>
      </p:sp>
    </p:spTree>
    <p:extLst>
      <p:ext uri="{BB962C8B-B14F-4D97-AF65-F5344CB8AC3E}">
        <p14:creationId xmlns:p14="http://schemas.microsoft.com/office/powerpoint/2010/main" val="34040639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9C359AD-61F9-49A4-A19C-C0B3FF634341}" type="datetime1">
              <a:rPr lang="en-US" smtClean="0"/>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978707-452F-4A92-A7E3-1B7B93677C83}" type="slidenum">
              <a:rPr lang="en-US" smtClean="0"/>
              <a:t>‹#›</a:t>
            </a:fld>
            <a:endParaRPr lang="en-US"/>
          </a:p>
        </p:txBody>
      </p:sp>
    </p:spTree>
    <p:extLst>
      <p:ext uri="{BB962C8B-B14F-4D97-AF65-F5344CB8AC3E}">
        <p14:creationId xmlns:p14="http://schemas.microsoft.com/office/powerpoint/2010/main" val="21885592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E728EA-AC5A-4AD0-A06A-4A8B4F8AC56E}" type="datetime1">
              <a:rPr lang="en-US" smtClean="0"/>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978707-452F-4A92-A7E3-1B7B93677C83}" type="slidenum">
              <a:rPr lang="en-US" smtClean="0"/>
              <a:t>‹#›</a:t>
            </a:fld>
            <a:endParaRPr lang="en-US"/>
          </a:p>
        </p:txBody>
      </p:sp>
    </p:spTree>
    <p:extLst>
      <p:ext uri="{BB962C8B-B14F-4D97-AF65-F5344CB8AC3E}">
        <p14:creationId xmlns:p14="http://schemas.microsoft.com/office/powerpoint/2010/main" val="24545102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3D6B231-AFFC-4E4A-B7A7-B05B0005E0D0}" type="datetime1">
              <a:rPr lang="en-US" smtClean="0"/>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978707-452F-4A92-A7E3-1B7B93677C83}" type="slidenum">
              <a:rPr lang="en-US" smtClean="0"/>
              <a:t>‹#›</a:t>
            </a:fld>
            <a:endParaRPr lang="en-US"/>
          </a:p>
        </p:txBody>
      </p:sp>
    </p:spTree>
    <p:extLst>
      <p:ext uri="{BB962C8B-B14F-4D97-AF65-F5344CB8AC3E}">
        <p14:creationId xmlns:p14="http://schemas.microsoft.com/office/powerpoint/2010/main" val="29793643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3589879"/>
            <a:ext cx="9590550"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AC9D5EF-E2C7-48B4-BFB1-B00B13C9B12A}" type="datetime1">
              <a:rPr lang="en-US" smtClean="0"/>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978707-452F-4A92-A7E3-1B7B93677C83}" type="slidenum">
              <a:rPr lang="en-US" smtClean="0"/>
              <a:t>‹#›</a:t>
            </a:fld>
            <a:endParaRPr lang="en-US"/>
          </a:p>
        </p:txBody>
      </p:sp>
    </p:spTree>
    <p:extLst>
      <p:ext uri="{BB962C8B-B14F-4D97-AF65-F5344CB8AC3E}">
        <p14:creationId xmlns:p14="http://schemas.microsoft.com/office/powerpoint/2010/main" val="589369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1732449"/>
            <a:ext cx="5060497" cy="4058750"/>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2892" y="1732449"/>
            <a:ext cx="5064665" cy="4058751"/>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AAED87D-DD98-4BD1-9F90-3D462C491EF5}" type="datetime1">
              <a:rPr lang="en-US" smtClean="0"/>
              <a:t>8/10/2026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978707-452F-4A92-A7E3-1B7B93677C83}" type="slidenum">
              <a:rPr lang="en-US" smtClean="0"/>
              <a:t>‹#›</a:t>
            </a:fld>
            <a:endParaRPr lang="en-US"/>
          </a:p>
        </p:txBody>
      </p:sp>
    </p:spTree>
    <p:extLst>
      <p:ext uri="{BB962C8B-B14F-4D97-AF65-F5344CB8AC3E}">
        <p14:creationId xmlns:p14="http://schemas.microsoft.com/office/powerpoint/2010/main" val="2780196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89072" cy="4148769"/>
          </a:xfrm>
          <a:prstGeom prst="rect">
            <a:avLst/>
          </a:prstGeom>
        </p:spPr>
      </p:pic>
      <p:pic>
        <p:nvPicPr>
          <p:cNvPr id="21" name="Picture 20"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8485" y="1734506"/>
            <a:ext cx="5089072" cy="4148769"/>
          </a:xfrm>
          <a:prstGeom prst="rect">
            <a:avLst/>
          </a:prstGeom>
        </p:spPr>
      </p:pic>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005872" y="1835254"/>
            <a:ext cx="4876344"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05872" y="2380137"/>
            <a:ext cx="4876344"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94967" y="1835254"/>
            <a:ext cx="4895330"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94967" y="2380137"/>
            <a:ext cx="4895330"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732C30C-0051-4254-9233-655A22131F57}" type="datetime1">
              <a:rPr lang="en-US" smtClean="0"/>
              <a:t>8/10/2026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C978707-452F-4A92-A7E3-1B7B93677C83}" type="slidenum">
              <a:rPr lang="en-US" smtClean="0"/>
              <a:t>‹#›</a:t>
            </a:fld>
            <a:endParaRPr lang="en-US"/>
          </a:p>
        </p:txBody>
      </p:sp>
    </p:spTree>
    <p:extLst>
      <p:ext uri="{BB962C8B-B14F-4D97-AF65-F5344CB8AC3E}">
        <p14:creationId xmlns:p14="http://schemas.microsoft.com/office/powerpoint/2010/main" val="4250893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D854649-612A-4AAA-A1B7-D4BAAB563C8B}" type="datetime1">
              <a:rPr lang="en-US" smtClean="0"/>
              <a:t>8/10/2026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C978707-452F-4A92-A7E3-1B7B93677C83}" type="slidenum">
              <a:rPr lang="en-US" smtClean="0"/>
              <a:t>‹#›</a:t>
            </a:fld>
            <a:endParaRPr lang="en-US"/>
          </a:p>
        </p:txBody>
      </p:sp>
    </p:spTree>
    <p:extLst>
      <p:ext uri="{BB962C8B-B14F-4D97-AF65-F5344CB8AC3E}">
        <p14:creationId xmlns:p14="http://schemas.microsoft.com/office/powerpoint/2010/main" val="27003335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233CC1-4CB4-4CB5-A81D-8811767AA35A}" type="datetime1">
              <a:rPr lang="en-US" smtClean="0"/>
              <a:t>8/10/2026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C978707-452F-4A92-A7E3-1B7B93677C83}" type="slidenum">
              <a:rPr lang="en-US" smtClean="0"/>
              <a:t>‹#›</a:t>
            </a:fld>
            <a:endParaRPr lang="en-US"/>
          </a:p>
        </p:txBody>
      </p:sp>
    </p:spTree>
    <p:extLst>
      <p:ext uri="{BB962C8B-B14F-4D97-AF65-F5344CB8AC3E}">
        <p14:creationId xmlns:p14="http://schemas.microsoft.com/office/powerpoint/2010/main" val="19122075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4855633" y="609600"/>
            <a:ext cx="6411924" cy="51816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95" y="2431518"/>
            <a:ext cx="3706889"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0DC6FA7-57A7-467E-95C4-7F4E1D11DCA8}" type="datetime1">
              <a:rPr lang="en-US" smtClean="0"/>
              <a:t>8/10/2026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978707-452F-4A92-A7E3-1B7B93677C83}" type="slidenum">
              <a:rPr lang="en-US" smtClean="0"/>
              <a:t>‹#›</a:t>
            </a:fld>
            <a:endParaRPr lang="en-US"/>
          </a:p>
        </p:txBody>
      </p:sp>
    </p:spTree>
    <p:extLst>
      <p:ext uri="{BB962C8B-B14F-4D97-AF65-F5344CB8AC3E}">
        <p14:creationId xmlns:p14="http://schemas.microsoft.com/office/powerpoint/2010/main" val="794909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609923"/>
            <a:ext cx="5934949" cy="1829338"/>
          </a:xfrm>
        </p:spPr>
        <p:txBody>
          <a:bodyPr anchor="b">
            <a:noAutofit/>
          </a:bodyPr>
          <a:lstStyle>
            <a:lvl1pPr algn="ct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913795" y="2439261"/>
            <a:ext cx="5934949"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51D2BE8-81B1-4F8E-AFE4-E4DB5F2FAA74}" type="datetime1">
              <a:rPr lang="en-US" smtClean="0"/>
              <a:t>8/10/2026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978707-452F-4A92-A7E3-1B7B93677C83}" type="slidenum">
              <a:rPr lang="en-US" smtClean="0"/>
              <a:t>‹#›</a:t>
            </a:fld>
            <a:endParaRPr lang="en-US"/>
          </a:p>
        </p:txBody>
      </p:sp>
    </p:spTree>
    <p:extLst>
      <p:ext uri="{BB962C8B-B14F-4D97-AF65-F5344CB8AC3E}">
        <p14:creationId xmlns:p14="http://schemas.microsoft.com/office/powerpoint/2010/main" val="25048148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1732449"/>
            <a:ext cx="1035376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FF3DE851-9F70-4AED-96C6-5B13AB320D72}" type="datetime1">
              <a:rPr lang="en-US" smtClean="0"/>
              <a:t>8/10/2026</a:t>
            </a:fld>
            <a:endParaRPr lang="en-US"/>
          </a:p>
        </p:txBody>
      </p:sp>
      <p:sp>
        <p:nvSpPr>
          <p:cNvPr id="5" name="Footer Placeholder 4"/>
          <p:cNvSpPr>
            <a:spLocks noGrp="1"/>
          </p:cNvSpPr>
          <p:nvPr>
            <p:ph type="ftr" sz="quarter" idx="3"/>
          </p:nvPr>
        </p:nvSpPr>
        <p:spPr>
          <a:xfrm>
            <a:off x="913795" y="5883275"/>
            <a:ext cx="6672865"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endParaRPr lang="en-US"/>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3C978707-452F-4A92-A7E3-1B7B93677C83}" type="slidenum">
              <a:rPr lang="en-US" smtClean="0"/>
              <a:t>‹#›</a:t>
            </a:fld>
            <a:endParaRPr lang="en-US"/>
          </a:p>
        </p:txBody>
      </p:sp>
    </p:spTree>
    <p:extLst>
      <p:ext uri="{BB962C8B-B14F-4D97-AF65-F5344CB8AC3E}">
        <p14:creationId xmlns:p14="http://schemas.microsoft.com/office/powerpoint/2010/main" val="389841439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hdr="0" ftr="0" dt="0"/>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www.socialsecurity.gov/OP_Home/cfr20/404/404-1574a.htm"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s://secure.ssa.gov/apps10/poms.nsf/Home?readform"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ssa.gov/pubs/EN-05-11011.pdf" TargetMode="External"/><Relationship Id="rId2" Type="http://schemas.openxmlformats.org/officeDocument/2006/relationships/hyperlink" Target="https://www.ssa.gov/pubs/EN-05-10153.pdf"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mailto:cole@wtls.org" TargetMode="External"/><Relationship Id="rId2" Type="http://schemas.openxmlformats.org/officeDocument/2006/relationships/hyperlink" Target="mailto:ajones@las.org" TargetMode="Externa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image" Target="../media/image9.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1.svg"/><Relationship Id="rId11" Type="http://schemas.openxmlformats.org/officeDocument/2006/relationships/image" Target="../media/image16.svg"/><Relationship Id="rId5" Type="http://schemas.openxmlformats.org/officeDocument/2006/relationships/image" Target="../media/image10.png"/><Relationship Id="rId10" Type="http://schemas.openxmlformats.org/officeDocument/2006/relationships/image" Target="../media/image15.png"/><Relationship Id="rId4" Type="http://schemas.microsoft.com/office/2007/relationships/hdphoto" Target="../media/hdphoto1.wdp"/><Relationship Id="rId9"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80000"/>
                <a:lumMod val="80000"/>
              </a:schemeClr>
              <a:schemeClr val="bg2">
                <a:tint val="98000"/>
              </a:schemeClr>
            </a:duotone>
          </a:blip>
          <a:stretch/>
        </a:blip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DAB482FD-C684-4DAA-AC4C-1739F51A98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13A9262-B55F-F56D-4BCE-D3CED6112EEF}"/>
              </a:ext>
            </a:extLst>
          </p:cNvPr>
          <p:cNvSpPr>
            <a:spLocks noGrp="1"/>
          </p:cNvSpPr>
          <p:nvPr>
            <p:ph type="ctrTitle"/>
          </p:nvPr>
        </p:nvSpPr>
        <p:spPr>
          <a:xfrm>
            <a:off x="5139236" y="1097280"/>
            <a:ext cx="6043875" cy="4626864"/>
          </a:xfrm>
        </p:spPr>
        <p:txBody>
          <a:bodyPr anchor="ctr">
            <a:normAutofit/>
          </a:bodyPr>
          <a:lstStyle/>
          <a:p>
            <a:pPr algn="l"/>
            <a:r>
              <a:rPr lang="en-US" sz="6000" b="1" dirty="0"/>
              <a:t>Social Security Work Incentives</a:t>
            </a:r>
          </a:p>
        </p:txBody>
      </p:sp>
      <p:sp>
        <p:nvSpPr>
          <p:cNvPr id="3" name="Subtitle 2">
            <a:extLst>
              <a:ext uri="{FF2B5EF4-FFF2-40B4-BE49-F238E27FC236}">
                <a16:creationId xmlns:a16="http://schemas.microsoft.com/office/drawing/2014/main" id="{DDC09A25-A7CD-93E3-6F9B-164B853C40C5}"/>
              </a:ext>
            </a:extLst>
          </p:cNvPr>
          <p:cNvSpPr>
            <a:spLocks noGrp="1"/>
          </p:cNvSpPr>
          <p:nvPr>
            <p:ph type="subTitle" idx="1"/>
          </p:nvPr>
        </p:nvSpPr>
        <p:spPr>
          <a:xfrm>
            <a:off x="913795" y="1097280"/>
            <a:ext cx="3256177" cy="4626863"/>
          </a:xfrm>
        </p:spPr>
        <p:txBody>
          <a:bodyPr anchor="ctr">
            <a:normAutofit/>
          </a:bodyPr>
          <a:lstStyle/>
          <a:p>
            <a:pPr algn="r"/>
            <a:r>
              <a:rPr lang="en-US" b="1" dirty="0"/>
              <a:t>Using Work Rules to Advocate for Your Clients</a:t>
            </a:r>
          </a:p>
          <a:p>
            <a:pPr algn="r">
              <a:spcAft>
                <a:spcPts val="0"/>
              </a:spcAft>
            </a:pPr>
            <a:r>
              <a:rPr lang="en-US" dirty="0"/>
              <a:t>Cole Adams</a:t>
            </a:r>
          </a:p>
          <a:p>
            <a:pPr algn="r">
              <a:spcAft>
                <a:spcPts val="0"/>
              </a:spcAft>
            </a:pPr>
            <a:r>
              <a:rPr lang="en-US" dirty="0"/>
              <a:t>&amp; Allison Jones</a:t>
            </a:r>
          </a:p>
        </p:txBody>
      </p:sp>
      <p:cxnSp>
        <p:nvCxnSpPr>
          <p:cNvPr id="15" name="Straight Connector 14">
            <a:extLst>
              <a:ext uri="{FF2B5EF4-FFF2-40B4-BE49-F238E27FC236}">
                <a16:creationId xmlns:a16="http://schemas.microsoft.com/office/drawing/2014/main" id="{2DAA738B-EDF5-4694-B25A-3488245BC87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605" y="2057399"/>
            <a:ext cx="0" cy="274320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F154E9D5-F9A9-A859-01DE-DD2A621B6823}"/>
              </a:ext>
            </a:extLst>
          </p:cNvPr>
          <p:cNvSpPr>
            <a:spLocks noGrp="1"/>
          </p:cNvSpPr>
          <p:nvPr>
            <p:ph type="sldNum" sz="quarter" idx="12"/>
          </p:nvPr>
        </p:nvSpPr>
        <p:spPr/>
        <p:txBody>
          <a:bodyPr/>
          <a:lstStyle/>
          <a:p>
            <a:fld id="{3C978707-452F-4A92-A7E3-1B7B93677C83}" type="slidenum">
              <a:rPr lang="en-US" smtClean="0"/>
              <a:t>1</a:t>
            </a:fld>
            <a:endParaRPr lang="en-US"/>
          </a:p>
        </p:txBody>
      </p:sp>
    </p:spTree>
    <p:extLst>
      <p:ext uri="{BB962C8B-B14F-4D97-AF65-F5344CB8AC3E}">
        <p14:creationId xmlns:p14="http://schemas.microsoft.com/office/powerpoint/2010/main" val="2075334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1000"/>
                                  </p:stCondLst>
                                  <p:iterate>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7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1000"/>
                                  </p:stCondLst>
                                  <p:iterate>
                                    <p:tmPct val="10000"/>
                                  </p:iterate>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7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3E9978-575B-0ACA-2A08-6E79087FD57F}"/>
              </a:ext>
            </a:extLst>
          </p:cNvPr>
          <p:cNvSpPr>
            <a:spLocks noGrp="1"/>
          </p:cNvSpPr>
          <p:nvPr>
            <p:ph type="title"/>
          </p:nvPr>
        </p:nvSpPr>
        <p:spPr/>
        <p:txBody>
          <a:bodyPr/>
          <a:lstStyle/>
          <a:p>
            <a:r>
              <a:rPr lang="en-US" b="1" dirty="0"/>
              <a:t>Substantial Gainful Activity (SGA)</a:t>
            </a:r>
          </a:p>
        </p:txBody>
      </p:sp>
      <p:sp>
        <p:nvSpPr>
          <p:cNvPr id="3" name="Content Placeholder 2">
            <a:extLst>
              <a:ext uri="{FF2B5EF4-FFF2-40B4-BE49-F238E27FC236}">
                <a16:creationId xmlns:a16="http://schemas.microsoft.com/office/drawing/2014/main" id="{8C1E7A2F-EF0D-8968-5861-FB6FFEB2EAFA}"/>
              </a:ext>
            </a:extLst>
          </p:cNvPr>
          <p:cNvSpPr>
            <a:spLocks noGrp="1"/>
          </p:cNvSpPr>
          <p:nvPr>
            <p:ph idx="1"/>
          </p:nvPr>
        </p:nvSpPr>
        <p:spPr/>
        <p:txBody>
          <a:bodyPr/>
          <a:lstStyle/>
          <a:p>
            <a:r>
              <a:rPr lang="en-US" dirty="0"/>
              <a:t>Presumed at $1690 per month for nonblind; $2830 per month for statutory blindness</a:t>
            </a:r>
          </a:p>
          <a:p>
            <a:pPr lvl="1"/>
            <a:r>
              <a:rPr lang="en-US" dirty="0"/>
              <a:t>This is a cliff; earning $1691 for a month will mean the person is ineligible to receive benefits</a:t>
            </a:r>
          </a:p>
          <a:p>
            <a:r>
              <a:rPr lang="en-US" dirty="0"/>
              <a:t>Rebutting the presumption</a:t>
            </a:r>
          </a:p>
          <a:p>
            <a:pPr lvl="1"/>
            <a:r>
              <a:rPr lang="en-US" dirty="0"/>
              <a:t>Usually involves disabled person employed competitively, but not expected to produce at output level of nondisabled person</a:t>
            </a:r>
          </a:p>
          <a:p>
            <a:pPr lvl="1"/>
            <a:r>
              <a:rPr lang="en-US" dirty="0"/>
              <a:t>When proving disability, this argument usually requires an Administrative Law Judge hearing</a:t>
            </a:r>
          </a:p>
          <a:p>
            <a:r>
              <a:rPr lang="en-US" dirty="0"/>
              <a:t>When applying for disability, the individual will generally have to be below this amount while the application is pending</a:t>
            </a:r>
          </a:p>
          <a:p>
            <a:r>
              <a:rPr lang="en-US" dirty="0"/>
              <a:t>After approval, SGA continues to apply to Title II benefits, but not SSI</a:t>
            </a:r>
          </a:p>
        </p:txBody>
      </p:sp>
      <p:sp>
        <p:nvSpPr>
          <p:cNvPr id="4" name="Slide Number Placeholder 3">
            <a:extLst>
              <a:ext uri="{FF2B5EF4-FFF2-40B4-BE49-F238E27FC236}">
                <a16:creationId xmlns:a16="http://schemas.microsoft.com/office/drawing/2014/main" id="{4DA3C10D-B196-692D-088B-416554D2328C}"/>
              </a:ext>
            </a:extLst>
          </p:cNvPr>
          <p:cNvSpPr>
            <a:spLocks noGrp="1"/>
          </p:cNvSpPr>
          <p:nvPr>
            <p:ph type="sldNum" sz="quarter" idx="12"/>
          </p:nvPr>
        </p:nvSpPr>
        <p:spPr/>
        <p:txBody>
          <a:bodyPr/>
          <a:lstStyle/>
          <a:p>
            <a:fld id="{3C978707-452F-4A92-A7E3-1B7B93677C83}" type="slidenum">
              <a:rPr lang="en-US" smtClean="0"/>
              <a:t>10</a:t>
            </a:fld>
            <a:endParaRPr lang="en-US"/>
          </a:p>
        </p:txBody>
      </p:sp>
    </p:spTree>
    <p:extLst>
      <p:ext uri="{BB962C8B-B14F-4D97-AF65-F5344CB8AC3E}">
        <p14:creationId xmlns:p14="http://schemas.microsoft.com/office/powerpoint/2010/main" val="36991206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076872-1C14-C112-6062-286B682990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1BA776-DD8A-E610-50EA-62138D0EDFFD}"/>
              </a:ext>
            </a:extLst>
          </p:cNvPr>
          <p:cNvSpPr>
            <a:spLocks noGrp="1"/>
          </p:cNvSpPr>
          <p:nvPr>
            <p:ph type="title"/>
          </p:nvPr>
        </p:nvSpPr>
        <p:spPr/>
        <p:txBody>
          <a:bodyPr/>
          <a:lstStyle/>
          <a:p>
            <a:r>
              <a:rPr lang="en-US" b="1" dirty="0"/>
              <a:t>Calculating Monthly Earnings</a:t>
            </a:r>
          </a:p>
        </p:txBody>
      </p:sp>
      <p:sp>
        <p:nvSpPr>
          <p:cNvPr id="3" name="Content Placeholder 2">
            <a:extLst>
              <a:ext uri="{FF2B5EF4-FFF2-40B4-BE49-F238E27FC236}">
                <a16:creationId xmlns:a16="http://schemas.microsoft.com/office/drawing/2014/main" id="{51BD6B3D-9A50-FDDA-67C4-C7D4DFF8CAFE}"/>
              </a:ext>
            </a:extLst>
          </p:cNvPr>
          <p:cNvSpPr>
            <a:spLocks noGrp="1"/>
          </p:cNvSpPr>
          <p:nvPr>
            <p:ph idx="1"/>
          </p:nvPr>
        </p:nvSpPr>
        <p:spPr/>
        <p:txBody>
          <a:bodyPr>
            <a:normAutofit/>
          </a:bodyPr>
          <a:lstStyle/>
          <a:p>
            <a:r>
              <a:rPr lang="en-US" dirty="0"/>
              <a:t>Note for earnings paid weekly or biweekly:</a:t>
            </a:r>
          </a:p>
          <a:p>
            <a:pPr lvl="1"/>
            <a:r>
              <a:rPr lang="en-US" dirty="0"/>
              <a:t>Some months will have 5 paychecks (weekly) or 3 paychecks (biweekly)</a:t>
            </a:r>
          </a:p>
          <a:p>
            <a:pPr lvl="1"/>
            <a:r>
              <a:rPr lang="en-US" dirty="0"/>
              <a:t>These months could create an issue since there is an additional check</a:t>
            </a:r>
          </a:p>
          <a:p>
            <a:pPr lvl="1"/>
            <a:r>
              <a:rPr lang="en-US" dirty="0"/>
              <a:t>Possible overpayment/cessation action against these months if earned amount exceeds reduction</a:t>
            </a:r>
          </a:p>
          <a:p>
            <a:r>
              <a:rPr lang="en-US" dirty="0">
                <a:effectLst/>
              </a:rPr>
              <a:t> </a:t>
            </a:r>
            <a:r>
              <a:rPr lang="en-US" b="1" dirty="0">
                <a:effectLst/>
                <a:hlinkClick r:id="rId2"/>
              </a:rPr>
              <a:t>§ 404.1574a</a:t>
            </a:r>
            <a:r>
              <a:rPr lang="en-US" dirty="0">
                <a:effectLst/>
              </a:rPr>
              <a:t>  requires SSA to average earnings if:</a:t>
            </a:r>
          </a:p>
          <a:p>
            <a:pPr lvl="1"/>
            <a:r>
              <a:rPr lang="en-US" dirty="0">
                <a:effectLst/>
              </a:rPr>
              <a:t>an employee or self-employed person’s work was continuous; without significant change in work patterns or earnings;</a:t>
            </a:r>
          </a:p>
          <a:p>
            <a:pPr lvl="1"/>
            <a:r>
              <a:rPr lang="en-US" dirty="0">
                <a:effectLst/>
              </a:rPr>
              <a:t>there has not been a change in the SGA level; and</a:t>
            </a:r>
          </a:p>
          <a:p>
            <a:pPr lvl="1"/>
            <a:r>
              <a:rPr lang="en-US" dirty="0">
                <a:effectLst/>
              </a:rPr>
              <a:t>monthly earnings fluctuate from above to below the SGA threshold.</a:t>
            </a:r>
          </a:p>
          <a:p>
            <a:endParaRPr lang="en-US" dirty="0"/>
          </a:p>
          <a:p>
            <a:endParaRPr lang="en-US" dirty="0"/>
          </a:p>
        </p:txBody>
      </p:sp>
      <p:sp>
        <p:nvSpPr>
          <p:cNvPr id="4" name="Slide Number Placeholder 3">
            <a:extLst>
              <a:ext uri="{FF2B5EF4-FFF2-40B4-BE49-F238E27FC236}">
                <a16:creationId xmlns:a16="http://schemas.microsoft.com/office/drawing/2014/main" id="{5EECD621-37A8-B4F2-0AD6-DEB6DF2739C4}"/>
              </a:ext>
            </a:extLst>
          </p:cNvPr>
          <p:cNvSpPr>
            <a:spLocks noGrp="1"/>
          </p:cNvSpPr>
          <p:nvPr>
            <p:ph type="sldNum" sz="quarter" idx="12"/>
          </p:nvPr>
        </p:nvSpPr>
        <p:spPr/>
        <p:txBody>
          <a:bodyPr/>
          <a:lstStyle/>
          <a:p>
            <a:fld id="{3C978707-452F-4A92-A7E3-1B7B93677C83}" type="slidenum">
              <a:rPr lang="en-US" smtClean="0"/>
              <a:t>11</a:t>
            </a:fld>
            <a:endParaRPr lang="en-US"/>
          </a:p>
        </p:txBody>
      </p:sp>
    </p:spTree>
    <p:extLst>
      <p:ext uri="{BB962C8B-B14F-4D97-AF65-F5344CB8AC3E}">
        <p14:creationId xmlns:p14="http://schemas.microsoft.com/office/powerpoint/2010/main" val="6602524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81505-490B-970B-2974-A9478272D438}"/>
              </a:ext>
            </a:extLst>
          </p:cNvPr>
          <p:cNvSpPr>
            <a:spLocks noGrp="1"/>
          </p:cNvSpPr>
          <p:nvPr>
            <p:ph type="title"/>
          </p:nvPr>
        </p:nvSpPr>
        <p:spPr/>
        <p:txBody>
          <a:bodyPr/>
          <a:lstStyle/>
          <a:p>
            <a:r>
              <a:rPr lang="en-US" b="1" dirty="0"/>
              <a:t>Work Incentives</a:t>
            </a:r>
          </a:p>
        </p:txBody>
      </p:sp>
      <p:sp>
        <p:nvSpPr>
          <p:cNvPr id="3" name="Text Placeholder 2">
            <a:extLst>
              <a:ext uri="{FF2B5EF4-FFF2-40B4-BE49-F238E27FC236}">
                <a16:creationId xmlns:a16="http://schemas.microsoft.com/office/drawing/2014/main" id="{2E0AC500-A1B8-2381-BA1E-80855067B509}"/>
              </a:ext>
            </a:extLst>
          </p:cNvPr>
          <p:cNvSpPr>
            <a:spLocks noGrp="1"/>
          </p:cNvSpPr>
          <p:nvPr>
            <p:ph type="body" idx="1"/>
          </p:nvPr>
        </p:nvSpPr>
        <p:spPr/>
        <p:txBody>
          <a:bodyPr/>
          <a:lstStyle/>
          <a:p>
            <a:r>
              <a:rPr lang="en-US" dirty="0"/>
              <a:t>What are the different types of work incentives?</a:t>
            </a:r>
          </a:p>
          <a:p>
            <a:r>
              <a:rPr lang="en-US" dirty="0"/>
              <a:t>What programs would be best for my client(s)?</a:t>
            </a:r>
          </a:p>
          <a:p>
            <a:r>
              <a:rPr lang="en-US" dirty="0"/>
              <a:t>What are the eligibility criteria?</a:t>
            </a:r>
          </a:p>
        </p:txBody>
      </p:sp>
      <p:sp>
        <p:nvSpPr>
          <p:cNvPr id="4" name="Slide Number Placeholder 3">
            <a:extLst>
              <a:ext uri="{FF2B5EF4-FFF2-40B4-BE49-F238E27FC236}">
                <a16:creationId xmlns:a16="http://schemas.microsoft.com/office/drawing/2014/main" id="{4EFC43B7-F55E-3AB6-F2D2-C240898FD1DF}"/>
              </a:ext>
            </a:extLst>
          </p:cNvPr>
          <p:cNvSpPr>
            <a:spLocks noGrp="1"/>
          </p:cNvSpPr>
          <p:nvPr>
            <p:ph type="sldNum" sz="quarter" idx="12"/>
          </p:nvPr>
        </p:nvSpPr>
        <p:spPr/>
        <p:txBody>
          <a:bodyPr/>
          <a:lstStyle/>
          <a:p>
            <a:fld id="{3C978707-452F-4A92-A7E3-1B7B93677C83}" type="slidenum">
              <a:rPr lang="en-US" smtClean="0"/>
              <a:t>12</a:t>
            </a:fld>
            <a:endParaRPr lang="en-US"/>
          </a:p>
        </p:txBody>
      </p:sp>
    </p:spTree>
    <p:extLst>
      <p:ext uri="{BB962C8B-B14F-4D97-AF65-F5344CB8AC3E}">
        <p14:creationId xmlns:p14="http://schemas.microsoft.com/office/powerpoint/2010/main" val="10810962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4F3B5E-73F3-6190-0FD7-17A7B36E74A9}"/>
              </a:ext>
            </a:extLst>
          </p:cNvPr>
          <p:cNvSpPr>
            <a:spLocks noGrp="1"/>
          </p:cNvSpPr>
          <p:nvPr>
            <p:ph type="title"/>
          </p:nvPr>
        </p:nvSpPr>
        <p:spPr/>
        <p:txBody>
          <a:bodyPr/>
          <a:lstStyle/>
          <a:p>
            <a:r>
              <a:rPr lang="en-US" b="1" dirty="0"/>
              <a:t>SSI Earned Income Exclusion</a:t>
            </a:r>
          </a:p>
        </p:txBody>
      </p:sp>
      <p:sp>
        <p:nvSpPr>
          <p:cNvPr id="3" name="Content Placeholder 2">
            <a:extLst>
              <a:ext uri="{FF2B5EF4-FFF2-40B4-BE49-F238E27FC236}">
                <a16:creationId xmlns:a16="http://schemas.microsoft.com/office/drawing/2014/main" id="{B12F4DB8-C15D-0D42-CA9F-55F72BBA7126}"/>
              </a:ext>
            </a:extLst>
          </p:cNvPr>
          <p:cNvSpPr>
            <a:spLocks noGrp="1"/>
          </p:cNvSpPr>
          <p:nvPr>
            <p:ph idx="1"/>
          </p:nvPr>
        </p:nvSpPr>
        <p:spPr/>
        <p:txBody>
          <a:bodyPr/>
          <a:lstStyle/>
          <a:p>
            <a:r>
              <a:rPr lang="en-US" dirty="0"/>
              <a:t>SSI income counting starts with a $20 general exclusion</a:t>
            </a:r>
          </a:p>
          <a:p>
            <a:r>
              <a:rPr lang="en-US" dirty="0"/>
              <a:t>There is also a $65 earned income exclusion for work income</a:t>
            </a:r>
          </a:p>
          <a:p>
            <a:r>
              <a:rPr lang="en-US" dirty="0"/>
              <a:t>So $85 total is not counted at all for income</a:t>
            </a:r>
          </a:p>
          <a:p>
            <a:r>
              <a:rPr lang="en-US" dirty="0"/>
              <a:t>After this deduction, SSI income is reduced $1 for every $2 in income earned</a:t>
            </a:r>
          </a:p>
          <a:p>
            <a:pPr lvl="1"/>
            <a:r>
              <a:rPr lang="en-US" dirty="0"/>
              <a:t>Income adjustments run on a 2-month delay (e.g. income earned in March will reduce the May SSI payment)</a:t>
            </a:r>
          </a:p>
        </p:txBody>
      </p:sp>
      <p:sp>
        <p:nvSpPr>
          <p:cNvPr id="4" name="Slide Number Placeholder 3">
            <a:extLst>
              <a:ext uri="{FF2B5EF4-FFF2-40B4-BE49-F238E27FC236}">
                <a16:creationId xmlns:a16="http://schemas.microsoft.com/office/drawing/2014/main" id="{AB0CC062-8D70-21C1-E8BF-AC4C3A2DC9FA}"/>
              </a:ext>
            </a:extLst>
          </p:cNvPr>
          <p:cNvSpPr>
            <a:spLocks noGrp="1"/>
          </p:cNvSpPr>
          <p:nvPr>
            <p:ph type="sldNum" sz="quarter" idx="12"/>
          </p:nvPr>
        </p:nvSpPr>
        <p:spPr/>
        <p:txBody>
          <a:bodyPr/>
          <a:lstStyle/>
          <a:p>
            <a:fld id="{3C978707-452F-4A92-A7E3-1B7B93677C83}" type="slidenum">
              <a:rPr lang="en-US" smtClean="0"/>
              <a:t>13</a:t>
            </a:fld>
            <a:endParaRPr lang="en-US"/>
          </a:p>
        </p:txBody>
      </p:sp>
    </p:spTree>
    <p:extLst>
      <p:ext uri="{BB962C8B-B14F-4D97-AF65-F5344CB8AC3E}">
        <p14:creationId xmlns:p14="http://schemas.microsoft.com/office/powerpoint/2010/main" val="30929826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A0D26C-64C3-F034-5215-00CEAB75E253}"/>
              </a:ext>
            </a:extLst>
          </p:cNvPr>
          <p:cNvSpPr>
            <a:spLocks noGrp="1"/>
          </p:cNvSpPr>
          <p:nvPr>
            <p:ph type="title"/>
          </p:nvPr>
        </p:nvSpPr>
        <p:spPr/>
        <p:txBody>
          <a:bodyPr>
            <a:normAutofit fontScale="90000"/>
          </a:bodyPr>
          <a:lstStyle/>
          <a:p>
            <a:r>
              <a:rPr lang="en-US" b="1" dirty="0"/>
              <a:t>1619(a) – Keeping SSI when working over SGA</a:t>
            </a:r>
          </a:p>
        </p:txBody>
      </p:sp>
      <p:sp>
        <p:nvSpPr>
          <p:cNvPr id="3" name="Content Placeholder 2">
            <a:extLst>
              <a:ext uri="{FF2B5EF4-FFF2-40B4-BE49-F238E27FC236}">
                <a16:creationId xmlns:a16="http://schemas.microsoft.com/office/drawing/2014/main" id="{0F40CD81-1A6A-F02B-94F8-521B5985C015}"/>
              </a:ext>
            </a:extLst>
          </p:cNvPr>
          <p:cNvSpPr>
            <a:spLocks noGrp="1"/>
          </p:cNvSpPr>
          <p:nvPr>
            <p:ph idx="1"/>
          </p:nvPr>
        </p:nvSpPr>
        <p:spPr/>
        <p:txBody>
          <a:bodyPr/>
          <a:lstStyle/>
          <a:p>
            <a:r>
              <a:rPr lang="en-US" dirty="0"/>
              <a:t>Most states, including Tennessee, opt into 1619(a)</a:t>
            </a:r>
          </a:p>
          <a:p>
            <a:r>
              <a:rPr lang="en-US" dirty="0"/>
              <a:t>Allows people with earnings above SGA to still get a partial SSI payment, up to the “break even” amount (i.e., the amount that reduces the SSI payment to $0)</a:t>
            </a:r>
          </a:p>
          <a:p>
            <a:r>
              <a:rPr lang="en-US" dirty="0"/>
              <a:t>SSI recipient does not need do anything to take advantage of 1619(a). SSA will move them into 1619(a) the first month earnings exceed SGA but are lower than the break even amount</a:t>
            </a:r>
          </a:p>
        </p:txBody>
      </p:sp>
      <p:sp>
        <p:nvSpPr>
          <p:cNvPr id="4" name="Slide Number Placeholder 3">
            <a:extLst>
              <a:ext uri="{FF2B5EF4-FFF2-40B4-BE49-F238E27FC236}">
                <a16:creationId xmlns:a16="http://schemas.microsoft.com/office/drawing/2014/main" id="{9D25AE1F-653E-3CC9-F3F2-61579A6B1848}"/>
              </a:ext>
            </a:extLst>
          </p:cNvPr>
          <p:cNvSpPr>
            <a:spLocks noGrp="1"/>
          </p:cNvSpPr>
          <p:nvPr>
            <p:ph type="sldNum" sz="quarter" idx="12"/>
          </p:nvPr>
        </p:nvSpPr>
        <p:spPr/>
        <p:txBody>
          <a:bodyPr/>
          <a:lstStyle/>
          <a:p>
            <a:fld id="{3C978707-452F-4A92-A7E3-1B7B93677C83}" type="slidenum">
              <a:rPr lang="en-US" smtClean="0"/>
              <a:t>14</a:t>
            </a:fld>
            <a:endParaRPr lang="en-US"/>
          </a:p>
        </p:txBody>
      </p:sp>
    </p:spTree>
    <p:extLst>
      <p:ext uri="{BB962C8B-B14F-4D97-AF65-F5344CB8AC3E}">
        <p14:creationId xmlns:p14="http://schemas.microsoft.com/office/powerpoint/2010/main" val="38657894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BA756F-E2CD-09C2-3E5E-2DA8E1D13036}"/>
              </a:ext>
            </a:extLst>
          </p:cNvPr>
          <p:cNvSpPr>
            <a:spLocks noGrp="1"/>
          </p:cNvSpPr>
          <p:nvPr>
            <p:ph type="title"/>
          </p:nvPr>
        </p:nvSpPr>
        <p:spPr/>
        <p:txBody>
          <a:bodyPr/>
          <a:lstStyle/>
          <a:p>
            <a:r>
              <a:rPr lang="en-US" b="1" dirty="0"/>
              <a:t>Trial Work Period</a:t>
            </a:r>
          </a:p>
        </p:txBody>
      </p:sp>
      <p:sp>
        <p:nvSpPr>
          <p:cNvPr id="3" name="Content Placeholder 2">
            <a:extLst>
              <a:ext uri="{FF2B5EF4-FFF2-40B4-BE49-F238E27FC236}">
                <a16:creationId xmlns:a16="http://schemas.microsoft.com/office/drawing/2014/main" id="{F5ED0B9F-BB3F-9C04-20F5-000AE2951902}"/>
              </a:ext>
            </a:extLst>
          </p:cNvPr>
          <p:cNvSpPr>
            <a:spLocks noGrp="1"/>
          </p:cNvSpPr>
          <p:nvPr>
            <p:ph idx="1"/>
          </p:nvPr>
        </p:nvSpPr>
        <p:spPr/>
        <p:txBody>
          <a:bodyPr/>
          <a:lstStyle/>
          <a:p>
            <a:r>
              <a:rPr lang="en-US" dirty="0"/>
              <a:t>9-months (non-consecutive) where earnings will not impact SSDI eligibility</a:t>
            </a:r>
          </a:p>
          <a:p>
            <a:r>
              <a:rPr lang="en-US" dirty="0"/>
              <a:t>Starts the first month individual earns above the TWP threshold amount set annually by SSA</a:t>
            </a:r>
          </a:p>
          <a:p>
            <a:pPr lvl="1"/>
            <a:r>
              <a:rPr lang="en-US" dirty="0"/>
              <a:t>In 2026, that amount is $1,210 per month</a:t>
            </a:r>
          </a:p>
          <a:p>
            <a:r>
              <a:rPr lang="en-US" dirty="0"/>
              <a:t>Subsequent months counted in period if earning over the threshold amount</a:t>
            </a:r>
          </a:p>
          <a:p>
            <a:r>
              <a:rPr lang="en-US" dirty="0"/>
              <a:t>Must exhaust TWP within a 60-month period</a:t>
            </a:r>
          </a:p>
          <a:p>
            <a:r>
              <a:rPr lang="en-US" dirty="0"/>
              <a:t>Once TWP months expire, individual enters extended period of eligibility (EPE)</a:t>
            </a:r>
          </a:p>
        </p:txBody>
      </p:sp>
      <p:sp>
        <p:nvSpPr>
          <p:cNvPr id="4" name="Slide Number Placeholder 3">
            <a:extLst>
              <a:ext uri="{FF2B5EF4-FFF2-40B4-BE49-F238E27FC236}">
                <a16:creationId xmlns:a16="http://schemas.microsoft.com/office/drawing/2014/main" id="{3D1C3A27-C4DF-2E93-BD48-6B39E48DCD82}"/>
              </a:ext>
            </a:extLst>
          </p:cNvPr>
          <p:cNvSpPr>
            <a:spLocks noGrp="1"/>
          </p:cNvSpPr>
          <p:nvPr>
            <p:ph type="sldNum" sz="quarter" idx="12"/>
          </p:nvPr>
        </p:nvSpPr>
        <p:spPr/>
        <p:txBody>
          <a:bodyPr/>
          <a:lstStyle/>
          <a:p>
            <a:fld id="{3C978707-452F-4A92-A7E3-1B7B93677C83}" type="slidenum">
              <a:rPr lang="en-US" smtClean="0"/>
              <a:t>15</a:t>
            </a:fld>
            <a:endParaRPr lang="en-US"/>
          </a:p>
        </p:txBody>
      </p:sp>
    </p:spTree>
    <p:extLst>
      <p:ext uri="{BB962C8B-B14F-4D97-AF65-F5344CB8AC3E}">
        <p14:creationId xmlns:p14="http://schemas.microsoft.com/office/powerpoint/2010/main" val="9708802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4665B-DAB7-1649-8B54-DBE87F2BEF53}"/>
              </a:ext>
            </a:extLst>
          </p:cNvPr>
          <p:cNvSpPr>
            <a:spLocks noGrp="1"/>
          </p:cNvSpPr>
          <p:nvPr>
            <p:ph type="title"/>
          </p:nvPr>
        </p:nvSpPr>
        <p:spPr/>
        <p:txBody>
          <a:bodyPr>
            <a:normAutofit/>
          </a:bodyPr>
          <a:lstStyle/>
          <a:p>
            <a:r>
              <a:rPr lang="en-US" b="1" dirty="0"/>
              <a:t>Ticket to Work</a:t>
            </a:r>
          </a:p>
        </p:txBody>
      </p:sp>
      <p:pic>
        <p:nvPicPr>
          <p:cNvPr id="6" name="Content Placeholder 5">
            <a:extLst>
              <a:ext uri="{FF2B5EF4-FFF2-40B4-BE49-F238E27FC236}">
                <a16:creationId xmlns:a16="http://schemas.microsoft.com/office/drawing/2014/main" id="{7364BBEC-B523-ABA9-1D6A-EE332ED4BA1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285835" y="170688"/>
            <a:ext cx="2456352" cy="2151888"/>
          </a:xfrm>
          <a:prstGeom prst="rect">
            <a:avLst/>
          </a:prstGeom>
          <a:effectLst>
            <a:outerShdw blurRad="25400" dir="17880000">
              <a:srgbClr val="000000">
                <a:alpha val="46000"/>
              </a:srgbClr>
            </a:outerShdw>
          </a:effectLst>
        </p:spPr>
      </p:pic>
      <p:sp>
        <p:nvSpPr>
          <p:cNvPr id="4" name="Slide Number Placeholder 3">
            <a:extLst>
              <a:ext uri="{FF2B5EF4-FFF2-40B4-BE49-F238E27FC236}">
                <a16:creationId xmlns:a16="http://schemas.microsoft.com/office/drawing/2014/main" id="{B532DAB2-46D7-F2C3-EAEF-08BA8814D4A1}"/>
              </a:ext>
            </a:extLst>
          </p:cNvPr>
          <p:cNvSpPr>
            <a:spLocks noGrp="1"/>
          </p:cNvSpPr>
          <p:nvPr>
            <p:ph type="sldNum" sz="quarter" idx="12"/>
          </p:nvPr>
        </p:nvSpPr>
        <p:spPr/>
        <p:txBody>
          <a:bodyPr/>
          <a:lstStyle/>
          <a:p>
            <a:fld id="{3C978707-452F-4A92-A7E3-1B7B93677C83}" type="slidenum">
              <a:rPr lang="en-US" smtClean="0"/>
              <a:t>16</a:t>
            </a:fld>
            <a:endParaRPr lang="en-US"/>
          </a:p>
        </p:txBody>
      </p:sp>
      <p:sp>
        <p:nvSpPr>
          <p:cNvPr id="3" name="TextBox 2">
            <a:extLst>
              <a:ext uri="{FF2B5EF4-FFF2-40B4-BE49-F238E27FC236}">
                <a16:creationId xmlns:a16="http://schemas.microsoft.com/office/drawing/2014/main" id="{34FED120-BBF2-F0D3-857A-80167B17E0F6}"/>
              </a:ext>
            </a:extLst>
          </p:cNvPr>
          <p:cNvSpPr txBox="1"/>
          <p:nvPr/>
        </p:nvSpPr>
        <p:spPr>
          <a:xfrm>
            <a:off x="466344" y="1728216"/>
            <a:ext cx="8613648" cy="4524315"/>
          </a:xfrm>
          <a:prstGeom prst="rect">
            <a:avLst/>
          </a:prstGeom>
          <a:noFill/>
        </p:spPr>
        <p:txBody>
          <a:bodyPr wrap="square" rtlCol="0">
            <a:spAutoFit/>
          </a:bodyPr>
          <a:lstStyle/>
          <a:p>
            <a:pPr marL="285750" indent="-285750">
              <a:buFont typeface="Arial" panose="020B0604020202020204" pitchFamily="34" charset="0"/>
              <a:buChar char="•"/>
            </a:pPr>
            <a:r>
              <a:rPr lang="en-US" dirty="0"/>
              <a:t>Program designed to promote financial independence by encouraging SSDI/SSI beneficiaries to work</a:t>
            </a:r>
          </a:p>
          <a:p>
            <a:pPr marL="285750" indent="-285750">
              <a:buFont typeface="Arial" panose="020B0604020202020204" pitchFamily="34" charset="0"/>
              <a:buChar char="•"/>
            </a:pPr>
            <a:r>
              <a:rPr lang="en-US" dirty="0"/>
              <a:t>Services</a:t>
            </a:r>
          </a:p>
          <a:p>
            <a:pPr marL="742950" lvl="1" indent="-285750">
              <a:buFont typeface="Arial" panose="020B0604020202020204" pitchFamily="34" charset="0"/>
              <a:buChar char="•"/>
            </a:pPr>
            <a:r>
              <a:rPr lang="en-US" dirty="0"/>
              <a:t>Provided by either the state’s vocational rehabilitation program or an Employment Network (public or private contractors)</a:t>
            </a:r>
          </a:p>
          <a:p>
            <a:pPr marL="742950" lvl="1" indent="-285750">
              <a:buFont typeface="Arial" panose="020B0604020202020204" pitchFamily="34" charset="0"/>
              <a:buChar char="•"/>
            </a:pPr>
            <a:r>
              <a:rPr lang="en-US" dirty="0"/>
              <a:t>Job counseling/coaching; possibly placement; other services to promote employment</a:t>
            </a:r>
          </a:p>
          <a:p>
            <a:pPr marL="285750" indent="-285750">
              <a:buFont typeface="Arial" panose="020B0604020202020204" pitchFamily="34" charset="0"/>
              <a:buChar char="•"/>
            </a:pPr>
            <a:r>
              <a:rPr lang="en-US" dirty="0"/>
              <a:t>Benefits to recipient</a:t>
            </a:r>
          </a:p>
          <a:p>
            <a:pPr marL="742950" lvl="1" indent="-285750">
              <a:buFont typeface="Arial" panose="020B0604020202020204" pitchFamily="34" charset="0"/>
              <a:buChar char="•"/>
            </a:pPr>
            <a:r>
              <a:rPr lang="en-US" dirty="0"/>
              <a:t>Can work without losing benefits immediately (Trial Work Period months apply); participation in program can allow additional TWPs as well</a:t>
            </a:r>
          </a:p>
          <a:p>
            <a:pPr marL="742950" lvl="1" indent="-285750">
              <a:buFont typeface="Arial" panose="020B0604020202020204" pitchFamily="34" charset="0"/>
              <a:buChar char="•"/>
            </a:pPr>
            <a:r>
              <a:rPr lang="en-US" dirty="0"/>
              <a:t>Medicare continues while on program</a:t>
            </a:r>
          </a:p>
          <a:p>
            <a:pPr marL="742950" lvl="1" indent="-285750">
              <a:buFont typeface="Arial" panose="020B0604020202020204" pitchFamily="34" charset="0"/>
              <a:buChar char="•"/>
            </a:pPr>
            <a:r>
              <a:rPr lang="en-US" dirty="0"/>
              <a:t>Protected from CDRs while working towards achieving program goals</a:t>
            </a:r>
          </a:p>
          <a:p>
            <a:pPr marL="285750" indent="-285750">
              <a:buFont typeface="Arial" panose="020B0604020202020204" pitchFamily="34" charset="0"/>
              <a:buChar char="•"/>
            </a:pPr>
            <a:r>
              <a:rPr lang="en-US" dirty="0"/>
              <a:t>Not the best program for everyone</a:t>
            </a:r>
          </a:p>
          <a:p>
            <a:pPr marL="742950" lvl="1" indent="-285750">
              <a:buFont typeface="Arial" panose="020B0604020202020204" pitchFamily="34" charset="0"/>
              <a:buChar char="•"/>
            </a:pPr>
            <a:r>
              <a:rPr lang="en-US" dirty="0"/>
              <a:t>Those working under SGA</a:t>
            </a:r>
          </a:p>
          <a:p>
            <a:pPr marL="742950" lvl="1" indent="-285750">
              <a:buFont typeface="Arial" panose="020B0604020202020204" pitchFamily="34" charset="0"/>
              <a:buChar char="•"/>
            </a:pPr>
            <a:r>
              <a:rPr lang="en-US" dirty="0"/>
              <a:t>Those who cannot work due to impairments or otherwise do not want to work</a:t>
            </a:r>
          </a:p>
          <a:p>
            <a:pPr marL="742950" lvl="1" indent="-285750">
              <a:buFont typeface="Arial" panose="020B0604020202020204" pitchFamily="34" charset="0"/>
              <a:buChar char="•"/>
            </a:pPr>
            <a:r>
              <a:rPr lang="en-US" dirty="0"/>
              <a:t>Beneficiaries can decline participation in the program</a:t>
            </a:r>
          </a:p>
        </p:txBody>
      </p:sp>
    </p:spTree>
    <p:extLst>
      <p:ext uri="{BB962C8B-B14F-4D97-AF65-F5344CB8AC3E}">
        <p14:creationId xmlns:p14="http://schemas.microsoft.com/office/powerpoint/2010/main" val="39769695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5E7ECE-6F40-3329-A2C2-CE2042B9BCA9}"/>
              </a:ext>
            </a:extLst>
          </p:cNvPr>
          <p:cNvSpPr>
            <a:spLocks noGrp="1"/>
          </p:cNvSpPr>
          <p:nvPr>
            <p:ph type="title"/>
          </p:nvPr>
        </p:nvSpPr>
        <p:spPr/>
        <p:txBody>
          <a:bodyPr/>
          <a:lstStyle/>
          <a:p>
            <a:r>
              <a:rPr lang="en-US" b="1" dirty="0"/>
              <a:t>Income Related Work Expenses (IRWEs)</a:t>
            </a:r>
          </a:p>
        </p:txBody>
      </p:sp>
      <p:sp>
        <p:nvSpPr>
          <p:cNvPr id="3" name="Content Placeholder 2">
            <a:extLst>
              <a:ext uri="{FF2B5EF4-FFF2-40B4-BE49-F238E27FC236}">
                <a16:creationId xmlns:a16="http://schemas.microsoft.com/office/drawing/2014/main" id="{718CD659-EB6F-9664-9759-CCD7D5E0F5DA}"/>
              </a:ext>
            </a:extLst>
          </p:cNvPr>
          <p:cNvSpPr>
            <a:spLocks noGrp="1"/>
          </p:cNvSpPr>
          <p:nvPr>
            <p:ph idx="1"/>
          </p:nvPr>
        </p:nvSpPr>
        <p:spPr/>
        <p:txBody>
          <a:bodyPr>
            <a:normAutofit/>
          </a:bodyPr>
          <a:lstStyle/>
          <a:p>
            <a:r>
              <a:rPr lang="en-US" dirty="0"/>
              <a:t>IRWEs are out-of-pocket costs for items or services that people with disabilities need in order to work, such as medical devices, specialized transportation, or attendant care. </a:t>
            </a:r>
          </a:p>
          <a:p>
            <a:r>
              <a:rPr lang="en-US" dirty="0"/>
              <a:t>SSA subtracts these costs from gross earnings when calculating eligibility and benefit amounts for SSI or SSDI.</a:t>
            </a:r>
          </a:p>
          <a:p>
            <a:pPr lvl="1"/>
            <a:r>
              <a:rPr lang="en-US" b="1" dirty="0"/>
              <a:t>For SSI: </a:t>
            </a:r>
            <a:r>
              <a:rPr lang="en-US" dirty="0"/>
              <a:t>Social Security will deduct the IRWE from gross income when they determine the payment amount.</a:t>
            </a:r>
          </a:p>
          <a:p>
            <a:pPr lvl="1"/>
            <a:r>
              <a:rPr lang="en-US" b="1" dirty="0"/>
              <a:t>For SSDI: </a:t>
            </a:r>
            <a:r>
              <a:rPr lang="en-US" dirty="0"/>
              <a:t>the IRWE will be deducted from gross earnings when Social Security determines if the work level is enough to meet Substantial Gainful Activity (SGA)</a:t>
            </a:r>
          </a:p>
        </p:txBody>
      </p:sp>
      <p:sp>
        <p:nvSpPr>
          <p:cNvPr id="4" name="Slide Number Placeholder 3">
            <a:extLst>
              <a:ext uri="{FF2B5EF4-FFF2-40B4-BE49-F238E27FC236}">
                <a16:creationId xmlns:a16="http://schemas.microsoft.com/office/drawing/2014/main" id="{5F14B0E4-9D1B-F4D6-B717-B040C704B010}"/>
              </a:ext>
            </a:extLst>
          </p:cNvPr>
          <p:cNvSpPr>
            <a:spLocks noGrp="1"/>
          </p:cNvSpPr>
          <p:nvPr>
            <p:ph type="sldNum" sz="quarter" idx="12"/>
          </p:nvPr>
        </p:nvSpPr>
        <p:spPr/>
        <p:txBody>
          <a:bodyPr/>
          <a:lstStyle/>
          <a:p>
            <a:fld id="{3C978707-452F-4A92-A7E3-1B7B93677C83}" type="slidenum">
              <a:rPr lang="en-US" smtClean="0"/>
              <a:t>17</a:t>
            </a:fld>
            <a:endParaRPr lang="en-US"/>
          </a:p>
        </p:txBody>
      </p:sp>
    </p:spTree>
    <p:extLst>
      <p:ext uri="{BB962C8B-B14F-4D97-AF65-F5344CB8AC3E}">
        <p14:creationId xmlns:p14="http://schemas.microsoft.com/office/powerpoint/2010/main" val="27560447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5DC3DD-AAC5-442B-7EF4-371204D5C9FC}"/>
              </a:ext>
            </a:extLst>
          </p:cNvPr>
          <p:cNvSpPr>
            <a:spLocks noGrp="1"/>
          </p:cNvSpPr>
          <p:nvPr>
            <p:ph type="title"/>
          </p:nvPr>
        </p:nvSpPr>
        <p:spPr/>
        <p:txBody>
          <a:bodyPr/>
          <a:lstStyle/>
          <a:p>
            <a:r>
              <a:rPr lang="en-US" b="1" dirty="0"/>
              <a:t>IRWE Requirements</a:t>
            </a:r>
          </a:p>
        </p:txBody>
      </p:sp>
      <p:sp>
        <p:nvSpPr>
          <p:cNvPr id="3" name="Content Placeholder 2">
            <a:extLst>
              <a:ext uri="{FF2B5EF4-FFF2-40B4-BE49-F238E27FC236}">
                <a16:creationId xmlns:a16="http://schemas.microsoft.com/office/drawing/2014/main" id="{B253FDBE-6B12-115B-1BFD-5170704D6059}"/>
              </a:ext>
            </a:extLst>
          </p:cNvPr>
          <p:cNvSpPr>
            <a:spLocks noGrp="1"/>
          </p:cNvSpPr>
          <p:nvPr>
            <p:ph idx="1"/>
          </p:nvPr>
        </p:nvSpPr>
        <p:spPr/>
        <p:txBody>
          <a:bodyPr>
            <a:normAutofit/>
          </a:bodyPr>
          <a:lstStyle/>
          <a:p>
            <a:pPr marL="0" indent="0">
              <a:buNone/>
            </a:pPr>
            <a:r>
              <a:rPr lang="en-US" b="1" dirty="0"/>
              <a:t>An IRWE must meet all of the following criteria: </a:t>
            </a:r>
            <a:endParaRPr lang="en-US" dirty="0"/>
          </a:p>
          <a:p>
            <a:pPr lvl="1"/>
            <a:r>
              <a:rPr lang="en-US" dirty="0"/>
              <a:t>The item(s) or service(s) enables the person to work;</a:t>
            </a:r>
          </a:p>
          <a:p>
            <a:pPr lvl="1"/>
            <a:r>
              <a:rPr lang="en-US" dirty="0"/>
              <a:t>The item or service is needed because of a physical or mental impairment;</a:t>
            </a:r>
          </a:p>
          <a:p>
            <a:pPr lvl="1"/>
            <a:r>
              <a:rPr lang="en-US" dirty="0"/>
              <a:t>The item is not reimbursed by another source (such as Medicare, Medicaid, or a private insurance carrier); and</a:t>
            </a:r>
          </a:p>
          <a:p>
            <a:pPr lvl="1"/>
            <a:r>
              <a:rPr lang="en-US" dirty="0"/>
              <a:t>The cost is "reasonable", meaning that the cost represents the standard charge for the item or service in your community.</a:t>
            </a:r>
          </a:p>
          <a:p>
            <a:pPr lvl="1"/>
            <a:endParaRPr lang="en-US" dirty="0"/>
          </a:p>
          <a:p>
            <a:pPr marL="0" indent="0">
              <a:buNone/>
            </a:pPr>
            <a:r>
              <a:rPr lang="en-US" dirty="0"/>
              <a:t>The disabled worker must provide proof that they paid for the item or service. Proof can be a signed self-attestation, copies of cancelled checks or paid receipts as proof of payment.</a:t>
            </a:r>
          </a:p>
          <a:p>
            <a:endParaRPr lang="en-US" dirty="0"/>
          </a:p>
        </p:txBody>
      </p:sp>
      <p:sp>
        <p:nvSpPr>
          <p:cNvPr id="4" name="Slide Number Placeholder 3">
            <a:extLst>
              <a:ext uri="{FF2B5EF4-FFF2-40B4-BE49-F238E27FC236}">
                <a16:creationId xmlns:a16="http://schemas.microsoft.com/office/drawing/2014/main" id="{9F0B0F69-CECA-5276-025D-754A88A6814A}"/>
              </a:ext>
            </a:extLst>
          </p:cNvPr>
          <p:cNvSpPr>
            <a:spLocks noGrp="1"/>
          </p:cNvSpPr>
          <p:nvPr>
            <p:ph type="sldNum" sz="quarter" idx="12"/>
          </p:nvPr>
        </p:nvSpPr>
        <p:spPr/>
        <p:txBody>
          <a:bodyPr/>
          <a:lstStyle/>
          <a:p>
            <a:fld id="{3C978707-452F-4A92-A7E3-1B7B93677C83}" type="slidenum">
              <a:rPr lang="en-US" smtClean="0"/>
              <a:t>18</a:t>
            </a:fld>
            <a:endParaRPr lang="en-US"/>
          </a:p>
        </p:txBody>
      </p:sp>
    </p:spTree>
    <p:extLst>
      <p:ext uri="{BB962C8B-B14F-4D97-AF65-F5344CB8AC3E}">
        <p14:creationId xmlns:p14="http://schemas.microsoft.com/office/powerpoint/2010/main" val="1041751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AC1E5-3DA3-2388-B0AE-0823BCA794AA}"/>
              </a:ext>
            </a:extLst>
          </p:cNvPr>
          <p:cNvSpPr>
            <a:spLocks noGrp="1"/>
          </p:cNvSpPr>
          <p:nvPr>
            <p:ph type="title"/>
          </p:nvPr>
        </p:nvSpPr>
        <p:spPr/>
        <p:txBody>
          <a:bodyPr/>
          <a:lstStyle/>
          <a:p>
            <a:r>
              <a:rPr lang="en-US" b="1" dirty="0"/>
              <a:t>Blind Work Expenses (BWEs)</a:t>
            </a:r>
          </a:p>
        </p:txBody>
      </p:sp>
      <p:sp>
        <p:nvSpPr>
          <p:cNvPr id="3" name="Content Placeholder 2">
            <a:extLst>
              <a:ext uri="{FF2B5EF4-FFF2-40B4-BE49-F238E27FC236}">
                <a16:creationId xmlns:a16="http://schemas.microsoft.com/office/drawing/2014/main" id="{A3E88E05-B4E8-59A1-F702-3D99AC4BF2A9}"/>
              </a:ext>
            </a:extLst>
          </p:cNvPr>
          <p:cNvSpPr>
            <a:spLocks noGrp="1"/>
          </p:cNvSpPr>
          <p:nvPr>
            <p:ph idx="1"/>
          </p:nvPr>
        </p:nvSpPr>
        <p:spPr/>
        <p:txBody>
          <a:bodyPr>
            <a:normAutofit/>
          </a:bodyPr>
          <a:lstStyle/>
          <a:p>
            <a:r>
              <a:rPr lang="en-US" dirty="0"/>
              <a:t>Applies to SSI </a:t>
            </a:r>
            <a:r>
              <a:rPr lang="en-US" b="1" dirty="0"/>
              <a:t>only</a:t>
            </a:r>
          </a:p>
          <a:p>
            <a:r>
              <a:rPr lang="en-US" dirty="0"/>
              <a:t>This rule allows a blind person to exclude from earned income all expenses that enable the person to work. The expense does not need to be related to the blindness.</a:t>
            </a:r>
          </a:p>
          <a:p>
            <a:r>
              <a:rPr lang="en-US" dirty="0"/>
              <a:t>Expenses that can qualify include:</a:t>
            </a:r>
          </a:p>
          <a:p>
            <a:pPr lvl="1"/>
            <a:r>
              <a:rPr lang="en-US" dirty="0"/>
              <a:t>Service animals, transportation to work, </a:t>
            </a:r>
            <a:r>
              <a:rPr lang="en-US" b="1" dirty="0"/>
              <a:t>taxes</a:t>
            </a:r>
            <a:r>
              <a:rPr lang="en-US" dirty="0"/>
              <a:t>, meals eaten during work, medical/non-medical equipment and supplies, attendant care.</a:t>
            </a:r>
          </a:p>
          <a:p>
            <a:r>
              <a:rPr lang="en-US" dirty="0"/>
              <a:t>To use BWEs, the Social Security record must show proof of blindness</a:t>
            </a:r>
          </a:p>
          <a:p>
            <a:pPr lvl="1"/>
            <a:r>
              <a:rPr lang="en-US" dirty="0"/>
              <a:t>SSA defines blindness as no better than 20/200 or visual field of 20 degrees or less, corrected, in the better eye.</a:t>
            </a:r>
          </a:p>
          <a:p>
            <a:pPr marL="0" indent="0">
              <a:buNone/>
            </a:pPr>
            <a:endParaRPr lang="en-US" dirty="0"/>
          </a:p>
        </p:txBody>
      </p:sp>
      <p:sp>
        <p:nvSpPr>
          <p:cNvPr id="4" name="Slide Number Placeholder 3">
            <a:extLst>
              <a:ext uri="{FF2B5EF4-FFF2-40B4-BE49-F238E27FC236}">
                <a16:creationId xmlns:a16="http://schemas.microsoft.com/office/drawing/2014/main" id="{0DA4EA89-A1BD-C50C-3D94-8EF7218A6A1C}"/>
              </a:ext>
            </a:extLst>
          </p:cNvPr>
          <p:cNvSpPr>
            <a:spLocks noGrp="1"/>
          </p:cNvSpPr>
          <p:nvPr>
            <p:ph type="sldNum" sz="quarter" idx="12"/>
          </p:nvPr>
        </p:nvSpPr>
        <p:spPr/>
        <p:txBody>
          <a:bodyPr/>
          <a:lstStyle/>
          <a:p>
            <a:fld id="{3C978707-452F-4A92-A7E3-1B7B93677C83}" type="slidenum">
              <a:rPr lang="en-US" smtClean="0"/>
              <a:t>19</a:t>
            </a:fld>
            <a:endParaRPr lang="en-US"/>
          </a:p>
        </p:txBody>
      </p:sp>
    </p:spTree>
    <p:extLst>
      <p:ext uri="{BB962C8B-B14F-4D97-AF65-F5344CB8AC3E}">
        <p14:creationId xmlns:p14="http://schemas.microsoft.com/office/powerpoint/2010/main" val="7384767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6"/>
          <p:cNvGrpSpPr/>
          <p:nvPr/>
        </p:nvGrpSpPr>
        <p:grpSpPr>
          <a:xfrm>
            <a:off x="77926" y="0"/>
            <a:ext cx="3631959" cy="6858000"/>
            <a:chOff x="0" y="0"/>
            <a:chExt cx="1434848" cy="2709333"/>
          </a:xfrm>
        </p:grpSpPr>
        <p:sp>
          <p:nvSpPr>
            <p:cNvPr id="7" name="Freeform 7"/>
            <p:cNvSpPr/>
            <p:nvPr/>
          </p:nvSpPr>
          <p:spPr>
            <a:xfrm>
              <a:off x="0" y="0"/>
              <a:ext cx="1434848" cy="2709333"/>
            </a:xfrm>
            <a:custGeom>
              <a:avLst/>
              <a:gdLst/>
              <a:ahLst/>
              <a:cxnLst/>
              <a:rect l="l" t="t" r="r" b="b"/>
              <a:pathLst>
                <a:path w="1434848" h="2709333">
                  <a:moveTo>
                    <a:pt x="0" y="0"/>
                  </a:moveTo>
                  <a:lnTo>
                    <a:pt x="1434848" y="0"/>
                  </a:lnTo>
                  <a:lnTo>
                    <a:pt x="1434848" y="2709333"/>
                  </a:lnTo>
                  <a:lnTo>
                    <a:pt x="0" y="2709333"/>
                  </a:lnTo>
                  <a:close/>
                </a:path>
              </a:pathLst>
            </a:custGeom>
            <a:solidFill>
              <a:srgbClr val="FFFFFF"/>
            </a:solidFill>
          </p:spPr>
          <p:txBody>
            <a:bodyPr/>
            <a:lstStyle/>
            <a:p>
              <a:endParaRPr lang="en-US" sz="1200" dirty="0"/>
            </a:p>
          </p:txBody>
        </p:sp>
        <p:sp>
          <p:nvSpPr>
            <p:cNvPr id="8" name="TextBox 8"/>
            <p:cNvSpPr txBox="1"/>
            <p:nvPr/>
          </p:nvSpPr>
          <p:spPr>
            <a:xfrm>
              <a:off x="0" y="-38100"/>
              <a:ext cx="1434848" cy="2747433"/>
            </a:xfrm>
            <a:prstGeom prst="rect">
              <a:avLst/>
            </a:prstGeom>
          </p:spPr>
          <p:txBody>
            <a:bodyPr lIns="33867" tIns="33867" rIns="33867" bIns="33867" rtlCol="0" anchor="ctr"/>
            <a:lstStyle/>
            <a:p>
              <a:pPr algn="ctr">
                <a:lnSpc>
                  <a:spcPts val="1773"/>
                </a:lnSpc>
              </a:pPr>
              <a:endParaRPr sz="1200" dirty="0"/>
            </a:p>
          </p:txBody>
        </p:sp>
      </p:grpSp>
      <p:sp>
        <p:nvSpPr>
          <p:cNvPr id="10" name="Freeform 10"/>
          <p:cNvSpPr/>
          <p:nvPr/>
        </p:nvSpPr>
        <p:spPr>
          <a:xfrm>
            <a:off x="320013" y="-906663"/>
            <a:ext cx="2743200" cy="27432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dirty="0"/>
          </a:p>
        </p:txBody>
      </p:sp>
      <p:sp>
        <p:nvSpPr>
          <p:cNvPr id="11" name="TextBox 11"/>
          <p:cNvSpPr txBox="1"/>
          <p:nvPr/>
        </p:nvSpPr>
        <p:spPr>
          <a:xfrm>
            <a:off x="7129091" y="367077"/>
            <a:ext cx="4632131" cy="718145"/>
          </a:xfrm>
          <a:prstGeom prst="rect">
            <a:avLst/>
          </a:prstGeom>
        </p:spPr>
        <p:txBody>
          <a:bodyPr lIns="0" tIns="0" rIns="0" bIns="0" rtlCol="0" anchor="t">
            <a:spAutoFit/>
          </a:bodyPr>
          <a:lstStyle/>
          <a:p>
            <a:pPr>
              <a:lnSpc>
                <a:spcPts val="5600"/>
              </a:lnSpc>
            </a:pPr>
            <a:r>
              <a:rPr lang="en-US" sz="4800" b="1" dirty="0">
                <a:solidFill>
                  <a:srgbClr val="2B4570"/>
                </a:solidFill>
                <a:latin typeface="Kannada MN Bold"/>
                <a:sym typeface="PT Serif Bold"/>
              </a:rPr>
              <a:t>About LAS</a:t>
            </a:r>
          </a:p>
        </p:txBody>
      </p:sp>
      <p:sp>
        <p:nvSpPr>
          <p:cNvPr id="12" name="TextBox 12"/>
          <p:cNvSpPr txBox="1"/>
          <p:nvPr/>
        </p:nvSpPr>
        <p:spPr>
          <a:xfrm>
            <a:off x="6096000" y="1554786"/>
            <a:ext cx="5665222" cy="5745484"/>
          </a:xfrm>
          <a:prstGeom prst="rect">
            <a:avLst/>
          </a:prstGeom>
        </p:spPr>
        <p:txBody>
          <a:bodyPr wrap="square" lIns="0" tIns="0" rIns="0" bIns="0" rtlCol="0" anchor="t">
            <a:spAutoFit/>
          </a:bodyPr>
          <a:lstStyle/>
          <a:p>
            <a:pPr>
              <a:lnSpc>
                <a:spcPts val="2987"/>
              </a:lnSpc>
            </a:pPr>
            <a:r>
              <a:rPr lang="en-US" sz="2000" dirty="0">
                <a:solidFill>
                  <a:srgbClr val="FFFFFF"/>
                </a:solidFill>
                <a:latin typeface="PT Serif"/>
                <a:ea typeface="PT Serif"/>
                <a:cs typeface="PT Serif"/>
                <a:sym typeface="PT Serif"/>
              </a:rPr>
              <a:t>To advance, defend, and enforce the legal rights of low-income and vulnerable people in order to secure for them the basic necessities of life. ​</a:t>
            </a:r>
          </a:p>
          <a:p>
            <a:pPr>
              <a:lnSpc>
                <a:spcPts val="2987"/>
              </a:lnSpc>
            </a:pPr>
            <a:endParaRPr lang="en-US" sz="600" dirty="0">
              <a:solidFill>
                <a:srgbClr val="FFFFFF"/>
              </a:solidFill>
              <a:latin typeface="PT Serif"/>
              <a:ea typeface="PT Serif"/>
              <a:cs typeface="PT Serif"/>
              <a:sym typeface="PT Serif"/>
            </a:endParaRPr>
          </a:p>
          <a:p>
            <a:pPr>
              <a:lnSpc>
                <a:spcPts val="2987"/>
              </a:lnSpc>
            </a:pPr>
            <a:r>
              <a:rPr lang="en-US" sz="2000" dirty="0">
                <a:solidFill>
                  <a:srgbClr val="FFFFFF"/>
                </a:solidFill>
                <a:latin typeface="PT Serif"/>
                <a:ea typeface="PT Serif"/>
                <a:cs typeface="PT Serif"/>
                <a:sym typeface="PT Serif"/>
              </a:rPr>
              <a:t>We handle a variety of civil legal cases:​</a:t>
            </a:r>
            <a:endParaRPr lang="en-US" sz="500" dirty="0">
              <a:solidFill>
                <a:srgbClr val="FFFFFF"/>
              </a:solidFill>
              <a:latin typeface="PT Serif"/>
              <a:ea typeface="PT Serif"/>
              <a:cs typeface="PT Serif"/>
              <a:sym typeface="PT Serif"/>
            </a:endParaRPr>
          </a:p>
          <a:p>
            <a:pPr marL="460610" lvl="1" indent="-230305">
              <a:lnSpc>
                <a:spcPts val="2987"/>
              </a:lnSpc>
              <a:buFont typeface="Arial"/>
              <a:buChar char="•"/>
            </a:pPr>
            <a:r>
              <a:rPr lang="en-US" sz="2000" dirty="0">
                <a:solidFill>
                  <a:srgbClr val="FFFFFF"/>
                </a:solidFill>
                <a:latin typeface="PT Serif"/>
                <a:ea typeface="PT Serif"/>
                <a:cs typeface="PT Serif"/>
                <a:sym typeface="PT Serif"/>
              </a:rPr>
              <a:t>Health​, Benefits, and Education</a:t>
            </a:r>
          </a:p>
          <a:p>
            <a:pPr marL="460610" lvl="1" indent="-230305">
              <a:lnSpc>
                <a:spcPts val="2987"/>
              </a:lnSpc>
              <a:buFont typeface="Arial"/>
              <a:buChar char="•"/>
            </a:pPr>
            <a:r>
              <a:rPr lang="en-US" sz="2000" dirty="0">
                <a:solidFill>
                  <a:srgbClr val="FFFFFF"/>
                </a:solidFill>
                <a:latin typeface="PT Serif"/>
                <a:ea typeface="PT Serif"/>
                <a:cs typeface="PT Serif"/>
                <a:sym typeface="PT Serif"/>
              </a:rPr>
              <a:t>Housing​</a:t>
            </a:r>
          </a:p>
          <a:p>
            <a:pPr marL="460610" lvl="1" indent="-230305">
              <a:lnSpc>
                <a:spcPts val="2987"/>
              </a:lnSpc>
              <a:buFont typeface="Arial"/>
              <a:buChar char="•"/>
            </a:pPr>
            <a:r>
              <a:rPr lang="en-US" sz="2000" dirty="0">
                <a:solidFill>
                  <a:srgbClr val="FFFFFF"/>
                </a:solidFill>
                <a:latin typeface="PT Serif"/>
                <a:ea typeface="PT Serif"/>
                <a:cs typeface="PT Serif"/>
                <a:sym typeface="PT Serif"/>
              </a:rPr>
              <a:t>Consumer​</a:t>
            </a:r>
          </a:p>
          <a:p>
            <a:pPr marL="460610" lvl="1" indent="-230305">
              <a:lnSpc>
                <a:spcPts val="2987"/>
              </a:lnSpc>
              <a:buFont typeface="Arial"/>
              <a:buChar char="•"/>
            </a:pPr>
            <a:r>
              <a:rPr lang="en-US" sz="2000" dirty="0">
                <a:solidFill>
                  <a:srgbClr val="FFFFFF"/>
                </a:solidFill>
                <a:latin typeface="PT Serif"/>
                <a:ea typeface="PT Serif"/>
                <a:cs typeface="PT Serif"/>
                <a:sym typeface="PT Serif"/>
              </a:rPr>
              <a:t>Family​</a:t>
            </a:r>
          </a:p>
          <a:p>
            <a:pPr marL="460610" lvl="1" indent="-230305">
              <a:lnSpc>
                <a:spcPts val="2987"/>
              </a:lnSpc>
              <a:buFont typeface="Arial"/>
              <a:buChar char="•"/>
            </a:pPr>
            <a:r>
              <a:rPr lang="en-US" sz="2000" dirty="0">
                <a:solidFill>
                  <a:srgbClr val="FFFFFF"/>
                </a:solidFill>
                <a:latin typeface="PT Serif"/>
                <a:ea typeface="PT Serif"/>
                <a:cs typeface="PT Serif"/>
                <a:sym typeface="PT Serif"/>
              </a:rPr>
              <a:t>Immigration​</a:t>
            </a:r>
          </a:p>
          <a:p>
            <a:pPr marL="460610" lvl="1" indent="-230305">
              <a:lnSpc>
                <a:spcPts val="2987"/>
              </a:lnSpc>
              <a:buFont typeface="Arial"/>
              <a:buChar char="•"/>
            </a:pPr>
            <a:r>
              <a:rPr lang="en-US" sz="2000" dirty="0">
                <a:solidFill>
                  <a:srgbClr val="FFFFFF"/>
                </a:solidFill>
                <a:latin typeface="PT Serif"/>
                <a:ea typeface="PT Serif"/>
                <a:cs typeface="PT Serif"/>
                <a:sym typeface="PT Serif"/>
              </a:rPr>
              <a:t>Federal Income Tax</a:t>
            </a:r>
          </a:p>
          <a:p>
            <a:pPr marL="460610" lvl="1" indent="-230305">
              <a:lnSpc>
                <a:spcPts val="2987"/>
              </a:lnSpc>
              <a:buFont typeface="Arial"/>
              <a:buChar char="•"/>
            </a:pPr>
            <a:r>
              <a:rPr lang="en-US" sz="2000" dirty="0">
                <a:solidFill>
                  <a:srgbClr val="FFFFFF"/>
                </a:solidFill>
                <a:latin typeface="PT Serif"/>
                <a:ea typeface="PT Serif"/>
                <a:cs typeface="PT Serif"/>
                <a:sym typeface="PT Serif"/>
              </a:rPr>
              <a:t>Employment</a:t>
            </a:r>
          </a:p>
          <a:p>
            <a:pPr marL="460610" lvl="1" indent="-230305">
              <a:lnSpc>
                <a:spcPts val="2987"/>
              </a:lnSpc>
              <a:buFont typeface="Arial"/>
              <a:buChar char="•"/>
            </a:pPr>
            <a:r>
              <a:rPr lang="en-US" sz="2000" dirty="0">
                <a:solidFill>
                  <a:srgbClr val="FFFFFF"/>
                </a:solidFill>
                <a:latin typeface="PT Serif"/>
                <a:ea typeface="PT Serif"/>
                <a:cs typeface="PT Serif"/>
                <a:sym typeface="PT Serif"/>
              </a:rPr>
              <a:t>Reentry</a:t>
            </a:r>
          </a:p>
          <a:p>
            <a:pPr marL="460610" lvl="1" indent="-230305">
              <a:lnSpc>
                <a:spcPts val="2987"/>
              </a:lnSpc>
              <a:buFont typeface="Arial"/>
              <a:buChar char="•"/>
            </a:pPr>
            <a:endParaRPr lang="en-US" sz="2133" dirty="0">
              <a:solidFill>
                <a:srgbClr val="FFFFFF"/>
              </a:solidFill>
              <a:latin typeface="PT Serif"/>
              <a:ea typeface="PT Serif"/>
              <a:cs typeface="PT Serif"/>
              <a:sym typeface="PT Serif"/>
            </a:endParaRPr>
          </a:p>
          <a:p>
            <a:pPr>
              <a:lnSpc>
                <a:spcPts val="2987"/>
              </a:lnSpc>
              <a:spcBef>
                <a:spcPct val="0"/>
              </a:spcBef>
            </a:pPr>
            <a:endParaRPr lang="en-US" sz="2133" dirty="0">
              <a:solidFill>
                <a:srgbClr val="FFFFFF"/>
              </a:solidFill>
              <a:latin typeface="PT Serif"/>
              <a:ea typeface="PT Serif"/>
              <a:cs typeface="PT Serif"/>
              <a:sym typeface="PT Serif"/>
            </a:endParaRPr>
          </a:p>
        </p:txBody>
      </p:sp>
      <p:pic>
        <p:nvPicPr>
          <p:cNvPr id="14" name="Picture 13">
            <a:extLst>
              <a:ext uri="{FF2B5EF4-FFF2-40B4-BE49-F238E27FC236}">
                <a16:creationId xmlns:a16="http://schemas.microsoft.com/office/drawing/2014/main" id="{4D9E207C-31AA-458C-AF7A-3535CD9537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5944" y="1651227"/>
            <a:ext cx="5457958" cy="4217513"/>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3CA2E5-154D-CE2D-B140-CE8D22DAF4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1739DF-FFB0-80FA-BFF4-1BAE8C7C896C}"/>
              </a:ext>
            </a:extLst>
          </p:cNvPr>
          <p:cNvSpPr>
            <a:spLocks noGrp="1"/>
          </p:cNvSpPr>
          <p:nvPr>
            <p:ph type="title"/>
          </p:nvPr>
        </p:nvSpPr>
        <p:spPr/>
        <p:txBody>
          <a:bodyPr/>
          <a:lstStyle/>
          <a:p>
            <a:r>
              <a:rPr lang="en-US" b="1" dirty="0"/>
              <a:t>Section 301</a:t>
            </a:r>
          </a:p>
        </p:txBody>
      </p:sp>
      <p:sp>
        <p:nvSpPr>
          <p:cNvPr id="3" name="Content Placeholder 2">
            <a:extLst>
              <a:ext uri="{FF2B5EF4-FFF2-40B4-BE49-F238E27FC236}">
                <a16:creationId xmlns:a16="http://schemas.microsoft.com/office/drawing/2014/main" id="{92C987CD-5EE6-7CD8-44B0-41F15ACFF849}"/>
              </a:ext>
            </a:extLst>
          </p:cNvPr>
          <p:cNvSpPr>
            <a:spLocks noGrp="1"/>
          </p:cNvSpPr>
          <p:nvPr>
            <p:ph idx="1"/>
          </p:nvPr>
        </p:nvSpPr>
        <p:spPr>
          <a:xfrm>
            <a:off x="913795" y="1732449"/>
            <a:ext cx="10353762" cy="4515951"/>
          </a:xfrm>
        </p:spPr>
        <p:txBody>
          <a:bodyPr>
            <a:normAutofit/>
          </a:bodyPr>
          <a:lstStyle/>
          <a:p>
            <a:r>
              <a:rPr lang="en-US" dirty="0"/>
              <a:t>Requires the Social Security Administration (SSA) to continue providing benefits for SSI and SSDI recipients even when recipients no longer meet the SSA disability standard if:</a:t>
            </a:r>
          </a:p>
          <a:p>
            <a:pPr lvl="1"/>
            <a:r>
              <a:rPr lang="en-US" dirty="0"/>
              <a:t>The recipient is enrolled in an approved employment or education program prior to the month in which the recipient was found not disabled, and </a:t>
            </a:r>
          </a:p>
          <a:p>
            <a:pPr lvl="1"/>
            <a:r>
              <a:rPr lang="en-US" dirty="0"/>
              <a:t>SSA determines that participation in the program increases the likelihood the recipient will not have to return to the disability or blindness benefit rolls</a:t>
            </a:r>
          </a:p>
          <a:p>
            <a:r>
              <a:rPr lang="en-US" dirty="0"/>
              <a:t>Common fact pattern – age 18 redeterminations</a:t>
            </a:r>
          </a:p>
          <a:p>
            <a:pPr lvl="1"/>
            <a:r>
              <a:rPr lang="en-US" dirty="0"/>
              <a:t>Automatically satisfied if the individual is a student age 18 to 21 who is participating in an IEP</a:t>
            </a:r>
          </a:p>
          <a:p>
            <a:pPr lvl="1"/>
            <a:r>
              <a:rPr lang="en-US" dirty="0"/>
              <a:t>A student age 18 through 21who has an IEP will remain eligible for Section 301 even after leaving high school if the student enrolls in an eligible employment or vocational rehabilitation program within 3 months of leaving high school</a:t>
            </a:r>
          </a:p>
          <a:p>
            <a:r>
              <a:rPr lang="en-US" dirty="0"/>
              <a:t>Still must meet all non-medical requirements (e.g., income and resources for SSI)</a:t>
            </a:r>
          </a:p>
        </p:txBody>
      </p:sp>
      <p:sp>
        <p:nvSpPr>
          <p:cNvPr id="4" name="Slide Number Placeholder 3">
            <a:extLst>
              <a:ext uri="{FF2B5EF4-FFF2-40B4-BE49-F238E27FC236}">
                <a16:creationId xmlns:a16="http://schemas.microsoft.com/office/drawing/2014/main" id="{B6BA3854-1AEE-B6F7-A1B6-285034AD70B0}"/>
              </a:ext>
            </a:extLst>
          </p:cNvPr>
          <p:cNvSpPr>
            <a:spLocks noGrp="1"/>
          </p:cNvSpPr>
          <p:nvPr>
            <p:ph type="sldNum" sz="quarter" idx="12"/>
          </p:nvPr>
        </p:nvSpPr>
        <p:spPr/>
        <p:txBody>
          <a:bodyPr/>
          <a:lstStyle/>
          <a:p>
            <a:fld id="{3C978707-452F-4A92-A7E3-1B7B93677C83}" type="slidenum">
              <a:rPr lang="en-US" smtClean="0"/>
              <a:t>20</a:t>
            </a:fld>
            <a:endParaRPr lang="en-US"/>
          </a:p>
        </p:txBody>
      </p:sp>
    </p:spTree>
    <p:extLst>
      <p:ext uri="{BB962C8B-B14F-4D97-AF65-F5344CB8AC3E}">
        <p14:creationId xmlns:p14="http://schemas.microsoft.com/office/powerpoint/2010/main" val="15406479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818030-FB02-4061-4931-9E433126124C}"/>
              </a:ext>
            </a:extLst>
          </p:cNvPr>
          <p:cNvSpPr>
            <a:spLocks noGrp="1"/>
          </p:cNvSpPr>
          <p:nvPr>
            <p:ph type="title"/>
          </p:nvPr>
        </p:nvSpPr>
        <p:spPr/>
        <p:txBody>
          <a:bodyPr/>
          <a:lstStyle/>
          <a:p>
            <a:r>
              <a:rPr lang="en-US" b="1" dirty="0"/>
              <a:t>Plan to Achieve Self-Support (PASS)</a:t>
            </a:r>
          </a:p>
        </p:txBody>
      </p:sp>
      <p:sp>
        <p:nvSpPr>
          <p:cNvPr id="3" name="Content Placeholder 2">
            <a:extLst>
              <a:ext uri="{FF2B5EF4-FFF2-40B4-BE49-F238E27FC236}">
                <a16:creationId xmlns:a16="http://schemas.microsoft.com/office/drawing/2014/main" id="{701AAE80-8888-76A2-AAE3-4FF622F2619D}"/>
              </a:ext>
            </a:extLst>
          </p:cNvPr>
          <p:cNvSpPr>
            <a:spLocks noGrp="1"/>
          </p:cNvSpPr>
          <p:nvPr>
            <p:ph idx="1"/>
          </p:nvPr>
        </p:nvSpPr>
        <p:spPr/>
        <p:txBody>
          <a:bodyPr>
            <a:normAutofit/>
          </a:bodyPr>
          <a:lstStyle/>
          <a:p>
            <a:r>
              <a:rPr lang="en-US" dirty="0"/>
              <a:t>A PASS is a written plan that allows a worker to set aside income and resources for a specified time to help reach a work goal.</a:t>
            </a:r>
          </a:p>
          <a:p>
            <a:pPr lvl="1"/>
            <a:r>
              <a:rPr lang="en-US" dirty="0"/>
              <a:t>The goal should allow the worker to earn enough to reduce or eliminate their SSI or SSDI benefit.</a:t>
            </a:r>
          </a:p>
          <a:p>
            <a:r>
              <a:rPr lang="en-US" dirty="0"/>
              <a:t>Start by submitting an application (Form SSA-545-BK)</a:t>
            </a:r>
          </a:p>
          <a:p>
            <a:r>
              <a:rPr lang="en-US" dirty="0"/>
              <a:t>Earned income can be set aside to avoid SSI reduction.</a:t>
            </a:r>
          </a:p>
          <a:p>
            <a:r>
              <a:rPr lang="en-US" dirty="0"/>
              <a:t>Entirety of SSDI payment can be set aside, making the worker eligible for SSI.</a:t>
            </a:r>
          </a:p>
          <a:p>
            <a:r>
              <a:rPr lang="en-US" dirty="0"/>
              <a:t>Resources can be set aside from the $2,000 limit.</a:t>
            </a:r>
          </a:p>
          <a:p>
            <a:pPr lvl="1"/>
            <a:r>
              <a:rPr lang="en-US" dirty="0"/>
              <a:t>PASS may allow a household to have a second vehicle. </a:t>
            </a:r>
          </a:p>
          <a:p>
            <a:pPr marL="457200" lvl="1" indent="0">
              <a:buNone/>
            </a:pPr>
            <a:r>
              <a:rPr lang="en-US" dirty="0"/>
              <a:t>    (See POMS SI 01130.200)</a:t>
            </a:r>
          </a:p>
          <a:p>
            <a:pPr lvl="1"/>
            <a:endParaRPr lang="en-US" dirty="0"/>
          </a:p>
          <a:p>
            <a:endParaRPr lang="en-US" dirty="0"/>
          </a:p>
        </p:txBody>
      </p:sp>
      <p:sp>
        <p:nvSpPr>
          <p:cNvPr id="4" name="Slide Number Placeholder 3">
            <a:extLst>
              <a:ext uri="{FF2B5EF4-FFF2-40B4-BE49-F238E27FC236}">
                <a16:creationId xmlns:a16="http://schemas.microsoft.com/office/drawing/2014/main" id="{56EEE167-9817-C27F-55D9-AD6CDE950C25}"/>
              </a:ext>
            </a:extLst>
          </p:cNvPr>
          <p:cNvSpPr>
            <a:spLocks noGrp="1"/>
          </p:cNvSpPr>
          <p:nvPr>
            <p:ph type="sldNum" sz="quarter" idx="12"/>
          </p:nvPr>
        </p:nvSpPr>
        <p:spPr/>
        <p:txBody>
          <a:bodyPr/>
          <a:lstStyle/>
          <a:p>
            <a:fld id="{3C978707-452F-4A92-A7E3-1B7B93677C83}" type="slidenum">
              <a:rPr lang="en-US" smtClean="0"/>
              <a:t>21</a:t>
            </a:fld>
            <a:endParaRPr lang="en-US"/>
          </a:p>
        </p:txBody>
      </p:sp>
    </p:spTree>
    <p:extLst>
      <p:ext uri="{BB962C8B-B14F-4D97-AF65-F5344CB8AC3E}">
        <p14:creationId xmlns:p14="http://schemas.microsoft.com/office/powerpoint/2010/main" val="38227226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E6C87D-7FBA-C8A9-A8AA-F6F0EA56B765}"/>
              </a:ext>
            </a:extLst>
          </p:cNvPr>
          <p:cNvSpPr>
            <a:spLocks noGrp="1"/>
          </p:cNvSpPr>
          <p:nvPr>
            <p:ph type="title"/>
          </p:nvPr>
        </p:nvSpPr>
        <p:spPr/>
        <p:txBody>
          <a:bodyPr>
            <a:normAutofit fontScale="90000"/>
          </a:bodyPr>
          <a:lstStyle/>
          <a:p>
            <a:r>
              <a:rPr lang="en-US" b="1" dirty="0"/>
              <a:t>1619(b) – Keeping Medicaid when SSI payments end</a:t>
            </a:r>
          </a:p>
        </p:txBody>
      </p:sp>
      <p:sp>
        <p:nvSpPr>
          <p:cNvPr id="3" name="Content Placeholder 2">
            <a:extLst>
              <a:ext uri="{FF2B5EF4-FFF2-40B4-BE49-F238E27FC236}">
                <a16:creationId xmlns:a16="http://schemas.microsoft.com/office/drawing/2014/main" id="{B0E6E927-3FEA-A3D8-B3B4-92BC7C392D05}"/>
              </a:ext>
            </a:extLst>
          </p:cNvPr>
          <p:cNvSpPr>
            <a:spLocks noGrp="1"/>
          </p:cNvSpPr>
          <p:nvPr>
            <p:ph idx="1"/>
          </p:nvPr>
        </p:nvSpPr>
        <p:spPr/>
        <p:txBody>
          <a:bodyPr/>
          <a:lstStyle/>
          <a:p>
            <a:pPr marL="0" indent="0">
              <a:buNone/>
            </a:pPr>
            <a:r>
              <a:rPr lang="en-US" dirty="0"/>
              <a:t>To qualify for continuing Medicaid coverage, a person must:</a:t>
            </a:r>
          </a:p>
          <a:p>
            <a:pPr lvl="1"/>
            <a:r>
              <a:rPr lang="en-US" dirty="0"/>
              <a:t>Have been eligible for an SSI cash payment for at least 1 month;</a:t>
            </a:r>
          </a:p>
          <a:p>
            <a:pPr lvl="1"/>
            <a:r>
              <a:rPr lang="en-US" dirty="0"/>
              <a:t>Still meet the disability requirement; and</a:t>
            </a:r>
          </a:p>
          <a:p>
            <a:pPr lvl="1"/>
            <a:r>
              <a:rPr lang="en-US" dirty="0"/>
              <a:t>Still meet all other non-disability SSI requirements; and</a:t>
            </a:r>
          </a:p>
          <a:p>
            <a:pPr lvl="1"/>
            <a:r>
              <a:rPr lang="en-US" dirty="0"/>
              <a:t>Need Medicaid benefits to continue to work; and</a:t>
            </a:r>
          </a:p>
          <a:p>
            <a:pPr lvl="1"/>
            <a:r>
              <a:rPr lang="en-US" dirty="0"/>
              <a:t>Have gross earnings that are insufficient to replace SSI, Medicaid and publicly funded attendant care services.</a:t>
            </a:r>
          </a:p>
          <a:p>
            <a:pPr lvl="2"/>
            <a:r>
              <a:rPr lang="en-US" dirty="0"/>
              <a:t>Gross earnings threshold in TN in 2026: $41,797</a:t>
            </a:r>
          </a:p>
          <a:p>
            <a:pPr lvl="2"/>
            <a:r>
              <a:rPr lang="en-US" dirty="0"/>
              <a:t>Earnings above the threshold can be reduced through IRWEs, BWEs, PASS</a:t>
            </a:r>
          </a:p>
          <a:p>
            <a:r>
              <a:rPr lang="en-US" dirty="0"/>
              <a:t>Common issues: resource limit, confusion about notices</a:t>
            </a:r>
          </a:p>
          <a:p>
            <a:endParaRPr lang="en-US" dirty="0"/>
          </a:p>
        </p:txBody>
      </p:sp>
      <p:sp>
        <p:nvSpPr>
          <p:cNvPr id="4" name="Slide Number Placeholder 3">
            <a:extLst>
              <a:ext uri="{FF2B5EF4-FFF2-40B4-BE49-F238E27FC236}">
                <a16:creationId xmlns:a16="http://schemas.microsoft.com/office/drawing/2014/main" id="{E45A3A7E-38E4-DA39-5DCF-604E033258F8}"/>
              </a:ext>
            </a:extLst>
          </p:cNvPr>
          <p:cNvSpPr>
            <a:spLocks noGrp="1"/>
          </p:cNvSpPr>
          <p:nvPr>
            <p:ph type="sldNum" sz="quarter" idx="12"/>
          </p:nvPr>
        </p:nvSpPr>
        <p:spPr/>
        <p:txBody>
          <a:bodyPr/>
          <a:lstStyle/>
          <a:p>
            <a:fld id="{3C978707-452F-4A92-A7E3-1B7B93677C83}" type="slidenum">
              <a:rPr lang="en-US" smtClean="0"/>
              <a:t>22</a:t>
            </a:fld>
            <a:endParaRPr lang="en-US"/>
          </a:p>
        </p:txBody>
      </p:sp>
    </p:spTree>
    <p:extLst>
      <p:ext uri="{BB962C8B-B14F-4D97-AF65-F5344CB8AC3E}">
        <p14:creationId xmlns:p14="http://schemas.microsoft.com/office/powerpoint/2010/main" val="35350588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7CD125-EE30-5EA7-5CFC-2A4EAE7A3D40}"/>
              </a:ext>
            </a:extLst>
          </p:cNvPr>
          <p:cNvSpPr>
            <a:spLocks noGrp="1"/>
          </p:cNvSpPr>
          <p:nvPr>
            <p:ph type="title"/>
          </p:nvPr>
        </p:nvSpPr>
        <p:spPr/>
        <p:txBody>
          <a:bodyPr/>
          <a:lstStyle/>
          <a:p>
            <a:r>
              <a:rPr lang="en-US" b="1" dirty="0"/>
              <a:t>Medicaid Buy In</a:t>
            </a:r>
          </a:p>
        </p:txBody>
      </p:sp>
      <p:sp>
        <p:nvSpPr>
          <p:cNvPr id="3" name="Content Placeholder 2">
            <a:extLst>
              <a:ext uri="{FF2B5EF4-FFF2-40B4-BE49-F238E27FC236}">
                <a16:creationId xmlns:a16="http://schemas.microsoft.com/office/drawing/2014/main" id="{8DBC7D0C-FF79-8C09-FECF-0D990FF972D5}"/>
              </a:ext>
            </a:extLst>
          </p:cNvPr>
          <p:cNvSpPr>
            <a:spLocks noGrp="1"/>
          </p:cNvSpPr>
          <p:nvPr>
            <p:ph idx="1"/>
          </p:nvPr>
        </p:nvSpPr>
        <p:spPr/>
        <p:txBody>
          <a:bodyPr/>
          <a:lstStyle/>
          <a:p>
            <a:r>
              <a:rPr lang="en-US" dirty="0"/>
              <a:t>Medicaid Buy In (authorized in 1999 by the Ticket to Work and Work Incentives Improvement Act) provides people with disabilities an opportunity to work and earn wages while simultaneously maintaining their Medicaid eligibility and coverage. </a:t>
            </a:r>
          </a:p>
          <a:p>
            <a:pPr lvl="1"/>
            <a:r>
              <a:rPr lang="en-US" dirty="0"/>
              <a:t>Creates a more inclusive workforce.</a:t>
            </a:r>
          </a:p>
          <a:p>
            <a:pPr lvl="1"/>
            <a:r>
              <a:rPr lang="en-US" dirty="0"/>
              <a:t>Reduces administrative churn.</a:t>
            </a:r>
          </a:p>
          <a:p>
            <a:r>
              <a:rPr lang="en-US" dirty="0"/>
              <a:t>Tennessee is one of only 4 states (with Alabama, Oklahoma, and the District of Columbia) that does </a:t>
            </a:r>
            <a:r>
              <a:rPr lang="en-US" b="1" dirty="0"/>
              <a:t>not </a:t>
            </a:r>
            <a:r>
              <a:rPr lang="en-US" dirty="0"/>
              <a:t>offer this program.</a:t>
            </a:r>
          </a:p>
        </p:txBody>
      </p:sp>
      <p:sp>
        <p:nvSpPr>
          <p:cNvPr id="4" name="Slide Number Placeholder 3">
            <a:extLst>
              <a:ext uri="{FF2B5EF4-FFF2-40B4-BE49-F238E27FC236}">
                <a16:creationId xmlns:a16="http://schemas.microsoft.com/office/drawing/2014/main" id="{22687ED9-9AE0-BB35-3F18-5F67660FE723}"/>
              </a:ext>
            </a:extLst>
          </p:cNvPr>
          <p:cNvSpPr>
            <a:spLocks noGrp="1"/>
          </p:cNvSpPr>
          <p:nvPr>
            <p:ph type="sldNum" sz="quarter" idx="12"/>
          </p:nvPr>
        </p:nvSpPr>
        <p:spPr/>
        <p:txBody>
          <a:bodyPr/>
          <a:lstStyle/>
          <a:p>
            <a:fld id="{3C978707-452F-4A92-A7E3-1B7B93677C83}" type="slidenum">
              <a:rPr lang="en-US" smtClean="0"/>
              <a:t>23</a:t>
            </a:fld>
            <a:endParaRPr lang="en-US"/>
          </a:p>
        </p:txBody>
      </p:sp>
    </p:spTree>
    <p:extLst>
      <p:ext uri="{BB962C8B-B14F-4D97-AF65-F5344CB8AC3E}">
        <p14:creationId xmlns:p14="http://schemas.microsoft.com/office/powerpoint/2010/main" val="2377678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0F6D0-D0B7-AD7C-4F97-95126DAB55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E0BE55-9D46-7C8C-0C55-781A01B0CDF8}"/>
              </a:ext>
            </a:extLst>
          </p:cNvPr>
          <p:cNvSpPr>
            <a:spLocks noGrp="1"/>
          </p:cNvSpPr>
          <p:nvPr>
            <p:ph type="title"/>
          </p:nvPr>
        </p:nvSpPr>
        <p:spPr/>
        <p:txBody>
          <a:bodyPr/>
          <a:lstStyle/>
          <a:p>
            <a:r>
              <a:rPr lang="en-US" b="1" dirty="0"/>
              <a:t>Extended Medicare Eligibility</a:t>
            </a:r>
          </a:p>
        </p:txBody>
      </p:sp>
      <p:sp>
        <p:nvSpPr>
          <p:cNvPr id="3" name="Content Placeholder 2">
            <a:extLst>
              <a:ext uri="{FF2B5EF4-FFF2-40B4-BE49-F238E27FC236}">
                <a16:creationId xmlns:a16="http://schemas.microsoft.com/office/drawing/2014/main" id="{15F41DEB-E2E8-BA60-62EC-0A814CBE61BA}"/>
              </a:ext>
            </a:extLst>
          </p:cNvPr>
          <p:cNvSpPr>
            <a:spLocks noGrp="1"/>
          </p:cNvSpPr>
          <p:nvPr>
            <p:ph idx="1"/>
          </p:nvPr>
        </p:nvSpPr>
        <p:spPr/>
        <p:txBody>
          <a:bodyPr/>
          <a:lstStyle/>
          <a:p>
            <a:r>
              <a:rPr lang="en-US" dirty="0"/>
              <a:t>Title II recipients who continue to meet the medical disability rules can retain Medicare coverage for 7 years and 9 months (93 months) after they return to work</a:t>
            </a:r>
          </a:p>
          <a:p>
            <a:pPr lvl="1"/>
            <a:r>
              <a:rPr lang="en-US" dirty="0"/>
              <a:t>Return to work for this purpose is triggered by the end of the 9-month Trial Work Period</a:t>
            </a:r>
          </a:p>
          <a:p>
            <a:r>
              <a:rPr lang="en-US" dirty="0"/>
              <a:t>Issue—if no longer receiving disability payments, Medicare premiums will need to be paid out of pocket</a:t>
            </a:r>
          </a:p>
          <a:p>
            <a:pPr lvl="1"/>
            <a:r>
              <a:rPr lang="en-US" dirty="0"/>
              <a:t>Premiums are billed quarterly</a:t>
            </a:r>
          </a:p>
          <a:p>
            <a:pPr lvl="1"/>
            <a:r>
              <a:rPr lang="en-US" dirty="0"/>
              <a:t>Screen clients for Medicare Savings Program eligibility</a:t>
            </a:r>
          </a:p>
          <a:p>
            <a:pPr lvl="2"/>
            <a:r>
              <a:rPr lang="en-US" dirty="0"/>
              <a:t>Reminder! MSP countable income rules use the SSI earned income exclusions</a:t>
            </a:r>
          </a:p>
        </p:txBody>
      </p:sp>
      <p:sp>
        <p:nvSpPr>
          <p:cNvPr id="4" name="Slide Number Placeholder 3">
            <a:extLst>
              <a:ext uri="{FF2B5EF4-FFF2-40B4-BE49-F238E27FC236}">
                <a16:creationId xmlns:a16="http://schemas.microsoft.com/office/drawing/2014/main" id="{34357E49-B69E-B87E-1C59-30D2C15C4AE6}"/>
              </a:ext>
            </a:extLst>
          </p:cNvPr>
          <p:cNvSpPr>
            <a:spLocks noGrp="1"/>
          </p:cNvSpPr>
          <p:nvPr>
            <p:ph type="sldNum" sz="quarter" idx="12"/>
          </p:nvPr>
        </p:nvSpPr>
        <p:spPr/>
        <p:txBody>
          <a:bodyPr/>
          <a:lstStyle/>
          <a:p>
            <a:fld id="{3C978707-452F-4A92-A7E3-1B7B93677C83}" type="slidenum">
              <a:rPr lang="en-US" smtClean="0"/>
              <a:t>24</a:t>
            </a:fld>
            <a:endParaRPr lang="en-US"/>
          </a:p>
        </p:txBody>
      </p:sp>
    </p:spTree>
    <p:extLst>
      <p:ext uri="{BB962C8B-B14F-4D97-AF65-F5344CB8AC3E}">
        <p14:creationId xmlns:p14="http://schemas.microsoft.com/office/powerpoint/2010/main" val="27717448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80000"/>
                <a:lumMod val="80000"/>
              </a:schemeClr>
              <a:schemeClr val="bg2">
                <a:tint val="98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3F8239-0007-2558-3E1B-E5384C6F1189}"/>
              </a:ext>
            </a:extLst>
          </p:cNvPr>
          <p:cNvSpPr>
            <a:spLocks noGrp="1"/>
          </p:cNvSpPr>
          <p:nvPr>
            <p:ph type="title"/>
          </p:nvPr>
        </p:nvSpPr>
        <p:spPr>
          <a:xfrm>
            <a:off x="810428" y="3589524"/>
            <a:ext cx="3946393" cy="1850651"/>
          </a:xfrm>
        </p:spPr>
        <p:txBody>
          <a:bodyPr>
            <a:normAutofit/>
          </a:bodyPr>
          <a:lstStyle/>
          <a:p>
            <a:pPr algn="l"/>
            <a:r>
              <a:rPr lang="en-US" sz="3300" b="1" dirty="0"/>
              <a:t>Work Incentives Planning and Assistance (WIPAs)</a:t>
            </a:r>
          </a:p>
        </p:txBody>
      </p:sp>
      <p:pic>
        <p:nvPicPr>
          <p:cNvPr id="10" name="Content Placeholder 9">
            <a:extLst>
              <a:ext uri="{FF2B5EF4-FFF2-40B4-BE49-F238E27FC236}">
                <a16:creationId xmlns:a16="http://schemas.microsoft.com/office/drawing/2014/main" id="{34E738AB-D4A6-E1F0-7C0A-ECFCDAF743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7482" y="729193"/>
            <a:ext cx="4712286" cy="1613958"/>
          </a:xfrm>
          <a:prstGeom prst="rect">
            <a:avLst/>
          </a:prstGeom>
        </p:spPr>
      </p:pic>
      <p:sp>
        <p:nvSpPr>
          <p:cNvPr id="14" name="Content Placeholder 13">
            <a:extLst>
              <a:ext uri="{FF2B5EF4-FFF2-40B4-BE49-F238E27FC236}">
                <a16:creationId xmlns:a16="http://schemas.microsoft.com/office/drawing/2014/main" id="{7A8FEE26-1DBF-075E-5C71-1D2F72B41C31}"/>
              </a:ext>
            </a:extLst>
          </p:cNvPr>
          <p:cNvSpPr>
            <a:spLocks noGrp="1"/>
          </p:cNvSpPr>
          <p:nvPr>
            <p:ph idx="1"/>
          </p:nvPr>
        </p:nvSpPr>
        <p:spPr>
          <a:xfrm>
            <a:off x="5435043" y="729193"/>
            <a:ext cx="6430560" cy="5928782"/>
          </a:xfrm>
        </p:spPr>
        <p:txBody>
          <a:bodyPr anchor="ctr">
            <a:normAutofit/>
          </a:bodyPr>
          <a:lstStyle/>
          <a:p>
            <a:pPr>
              <a:buClr>
                <a:srgbClr val="80E9FF"/>
              </a:buClr>
            </a:pPr>
            <a:r>
              <a:rPr lang="en-US" dirty="0"/>
              <a:t>Contracted Agencies that can assist beneficiaries who are working or plan to work</a:t>
            </a:r>
          </a:p>
          <a:p>
            <a:pPr>
              <a:buClr>
                <a:srgbClr val="80E9FF"/>
              </a:buClr>
            </a:pPr>
            <a:r>
              <a:rPr lang="en-US" dirty="0"/>
              <a:t>Provide advice and guidance about the Social Security income rules and work incentives</a:t>
            </a:r>
          </a:p>
          <a:p>
            <a:pPr>
              <a:buClr>
                <a:srgbClr val="80E9FF"/>
              </a:buClr>
            </a:pPr>
            <a:r>
              <a:rPr lang="en-US" dirty="0"/>
              <a:t>Information should be tailored to an individual’s circumstances and goals</a:t>
            </a:r>
          </a:p>
          <a:p>
            <a:pPr>
              <a:buClr>
                <a:srgbClr val="80E9FF"/>
              </a:buClr>
            </a:pPr>
            <a:r>
              <a:rPr lang="en-US" dirty="0"/>
              <a:t>Referrals received by calling the Ticket to Work Help Line 1-866-968-7842</a:t>
            </a:r>
          </a:p>
        </p:txBody>
      </p:sp>
      <p:sp>
        <p:nvSpPr>
          <p:cNvPr id="4" name="Slide Number Placeholder 3">
            <a:extLst>
              <a:ext uri="{FF2B5EF4-FFF2-40B4-BE49-F238E27FC236}">
                <a16:creationId xmlns:a16="http://schemas.microsoft.com/office/drawing/2014/main" id="{BA5299A6-3B69-6B8F-81C4-7731E88BF4A8}"/>
              </a:ext>
            </a:extLst>
          </p:cNvPr>
          <p:cNvSpPr>
            <a:spLocks noGrp="1"/>
          </p:cNvSpPr>
          <p:nvPr>
            <p:ph type="sldNum" sz="quarter" idx="12"/>
          </p:nvPr>
        </p:nvSpPr>
        <p:spPr>
          <a:xfrm>
            <a:off x="10514011" y="6177593"/>
            <a:ext cx="753545" cy="365125"/>
          </a:xfrm>
        </p:spPr>
        <p:txBody>
          <a:bodyPr>
            <a:normAutofit/>
          </a:bodyPr>
          <a:lstStyle/>
          <a:p>
            <a:pPr>
              <a:spcAft>
                <a:spcPts val="600"/>
              </a:spcAft>
            </a:pPr>
            <a:fld id="{3C978707-452F-4A92-A7E3-1B7B93677C83}" type="slidenum">
              <a:rPr lang="en-US" smtClean="0"/>
              <a:pPr>
                <a:spcAft>
                  <a:spcPts val="600"/>
                </a:spcAft>
              </a:pPr>
              <a:t>25</a:t>
            </a:fld>
            <a:endParaRPr lang="en-US"/>
          </a:p>
        </p:txBody>
      </p:sp>
    </p:spTree>
    <p:extLst>
      <p:ext uri="{BB962C8B-B14F-4D97-AF65-F5344CB8AC3E}">
        <p14:creationId xmlns:p14="http://schemas.microsoft.com/office/powerpoint/2010/main" val="39702639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2FD496-1E69-5E47-C549-948B18B53A73}"/>
              </a:ext>
            </a:extLst>
          </p:cNvPr>
          <p:cNvSpPr>
            <a:spLocks noGrp="1"/>
          </p:cNvSpPr>
          <p:nvPr>
            <p:ph type="title"/>
          </p:nvPr>
        </p:nvSpPr>
        <p:spPr/>
        <p:txBody>
          <a:bodyPr/>
          <a:lstStyle/>
          <a:p>
            <a:r>
              <a:rPr lang="en-US" b="1" dirty="0"/>
              <a:t>Pathways to Receiving Benefits Again</a:t>
            </a:r>
          </a:p>
        </p:txBody>
      </p:sp>
      <p:sp>
        <p:nvSpPr>
          <p:cNvPr id="3" name="Text Placeholder 2">
            <a:extLst>
              <a:ext uri="{FF2B5EF4-FFF2-40B4-BE49-F238E27FC236}">
                <a16:creationId xmlns:a16="http://schemas.microsoft.com/office/drawing/2014/main" id="{AFF11DFC-6C71-291B-66FB-E8049AEF6E9B}"/>
              </a:ext>
            </a:extLst>
          </p:cNvPr>
          <p:cNvSpPr>
            <a:spLocks noGrp="1"/>
          </p:cNvSpPr>
          <p:nvPr>
            <p:ph type="body" idx="1"/>
          </p:nvPr>
        </p:nvSpPr>
        <p:spPr/>
        <p:txBody>
          <a:bodyPr/>
          <a:lstStyle/>
          <a:p>
            <a:r>
              <a:rPr lang="en-US" dirty="0"/>
              <a:t>What happens when someone goes over SGA or income limits?</a:t>
            </a:r>
          </a:p>
          <a:p>
            <a:r>
              <a:rPr lang="en-US" dirty="0"/>
              <a:t>What options are available for someone to get back on SSI or SSDI if they stop receiving a check because of working?</a:t>
            </a:r>
          </a:p>
        </p:txBody>
      </p:sp>
      <p:sp>
        <p:nvSpPr>
          <p:cNvPr id="4" name="Slide Number Placeholder 3">
            <a:extLst>
              <a:ext uri="{FF2B5EF4-FFF2-40B4-BE49-F238E27FC236}">
                <a16:creationId xmlns:a16="http://schemas.microsoft.com/office/drawing/2014/main" id="{4DA92649-5046-72D3-3E90-850D71EAB6AD}"/>
              </a:ext>
            </a:extLst>
          </p:cNvPr>
          <p:cNvSpPr>
            <a:spLocks noGrp="1"/>
          </p:cNvSpPr>
          <p:nvPr>
            <p:ph type="sldNum" sz="quarter" idx="12"/>
          </p:nvPr>
        </p:nvSpPr>
        <p:spPr/>
        <p:txBody>
          <a:bodyPr/>
          <a:lstStyle/>
          <a:p>
            <a:fld id="{3C978707-452F-4A92-A7E3-1B7B93677C83}" type="slidenum">
              <a:rPr lang="en-US" smtClean="0"/>
              <a:t>26</a:t>
            </a:fld>
            <a:endParaRPr lang="en-US"/>
          </a:p>
        </p:txBody>
      </p:sp>
    </p:spTree>
    <p:extLst>
      <p:ext uri="{BB962C8B-B14F-4D97-AF65-F5344CB8AC3E}">
        <p14:creationId xmlns:p14="http://schemas.microsoft.com/office/powerpoint/2010/main" val="17462068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E5B40-D5FD-694D-DF3E-2511B3D0A58E}"/>
              </a:ext>
            </a:extLst>
          </p:cNvPr>
          <p:cNvSpPr>
            <a:spLocks noGrp="1"/>
          </p:cNvSpPr>
          <p:nvPr>
            <p:ph type="title"/>
          </p:nvPr>
        </p:nvSpPr>
        <p:spPr/>
        <p:txBody>
          <a:bodyPr/>
          <a:lstStyle/>
          <a:p>
            <a:r>
              <a:rPr lang="en-US" b="1" dirty="0"/>
              <a:t>SSI Suspensions/Terminations (Title XVI)</a:t>
            </a:r>
          </a:p>
        </p:txBody>
      </p:sp>
      <p:sp>
        <p:nvSpPr>
          <p:cNvPr id="3" name="Content Placeholder 2">
            <a:extLst>
              <a:ext uri="{FF2B5EF4-FFF2-40B4-BE49-F238E27FC236}">
                <a16:creationId xmlns:a16="http://schemas.microsoft.com/office/drawing/2014/main" id="{E624BF21-A8B2-ECB6-D1E3-540C27B06EC1}"/>
              </a:ext>
            </a:extLst>
          </p:cNvPr>
          <p:cNvSpPr>
            <a:spLocks noGrp="1"/>
          </p:cNvSpPr>
          <p:nvPr>
            <p:ph idx="1"/>
          </p:nvPr>
        </p:nvSpPr>
        <p:spPr/>
        <p:txBody>
          <a:bodyPr/>
          <a:lstStyle/>
          <a:p>
            <a:r>
              <a:rPr lang="en-US" dirty="0"/>
              <a:t>Months where other income (or resources) reduce the SSI payment to $0</a:t>
            </a:r>
          </a:p>
          <a:p>
            <a:pPr lvl="1"/>
            <a:r>
              <a:rPr lang="en-US" dirty="0"/>
              <a:t>Placed in “suspension”</a:t>
            </a:r>
          </a:p>
          <a:p>
            <a:pPr lvl="1"/>
            <a:r>
              <a:rPr lang="en-US" dirty="0"/>
              <a:t>“Suspension” for twelve consecutive months places someone in “termination”</a:t>
            </a:r>
          </a:p>
          <a:p>
            <a:r>
              <a:rPr lang="en-US" dirty="0"/>
              <a:t>Individual can start receiving SSI again once income or resource change makes them eligible for payment again within twelve months</a:t>
            </a:r>
          </a:p>
          <a:p>
            <a:r>
              <a:rPr lang="en-US" dirty="0"/>
              <a:t>Termination: individual must reapply for SSI</a:t>
            </a:r>
          </a:p>
          <a:p>
            <a:r>
              <a:rPr lang="en-US" dirty="0"/>
              <a:t>Note—there is not a uniform “income limit” for SSI. The amount of other income that will reduce an individual’s payment to $0 depends on whether the other income is earned, unearned, or in kind, whether there is spousal or parental deeming, the number of other people in the household, whether those people receive public benefits, etc.</a:t>
            </a:r>
          </a:p>
        </p:txBody>
      </p:sp>
      <p:sp>
        <p:nvSpPr>
          <p:cNvPr id="4" name="Slide Number Placeholder 3">
            <a:extLst>
              <a:ext uri="{FF2B5EF4-FFF2-40B4-BE49-F238E27FC236}">
                <a16:creationId xmlns:a16="http://schemas.microsoft.com/office/drawing/2014/main" id="{88EC5D40-2B72-8306-D22A-2444C1C860A2}"/>
              </a:ext>
            </a:extLst>
          </p:cNvPr>
          <p:cNvSpPr>
            <a:spLocks noGrp="1"/>
          </p:cNvSpPr>
          <p:nvPr>
            <p:ph type="sldNum" sz="quarter" idx="12"/>
          </p:nvPr>
        </p:nvSpPr>
        <p:spPr/>
        <p:txBody>
          <a:bodyPr/>
          <a:lstStyle/>
          <a:p>
            <a:fld id="{3C978707-452F-4A92-A7E3-1B7B93677C83}" type="slidenum">
              <a:rPr lang="en-US" smtClean="0"/>
              <a:t>27</a:t>
            </a:fld>
            <a:endParaRPr lang="en-US"/>
          </a:p>
        </p:txBody>
      </p:sp>
    </p:spTree>
    <p:extLst>
      <p:ext uri="{BB962C8B-B14F-4D97-AF65-F5344CB8AC3E}">
        <p14:creationId xmlns:p14="http://schemas.microsoft.com/office/powerpoint/2010/main" val="35213327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E71EF-7153-9A25-712E-645CB926ECFA}"/>
              </a:ext>
            </a:extLst>
          </p:cNvPr>
          <p:cNvSpPr>
            <a:spLocks noGrp="1"/>
          </p:cNvSpPr>
          <p:nvPr>
            <p:ph type="title"/>
          </p:nvPr>
        </p:nvSpPr>
        <p:spPr/>
        <p:txBody>
          <a:bodyPr/>
          <a:lstStyle/>
          <a:p>
            <a:r>
              <a:rPr lang="en-US" b="1" dirty="0"/>
              <a:t>Working over SGA—Title II/SSDI</a:t>
            </a:r>
          </a:p>
        </p:txBody>
      </p:sp>
      <p:sp>
        <p:nvSpPr>
          <p:cNvPr id="3" name="Content Placeholder 2">
            <a:extLst>
              <a:ext uri="{FF2B5EF4-FFF2-40B4-BE49-F238E27FC236}">
                <a16:creationId xmlns:a16="http://schemas.microsoft.com/office/drawing/2014/main" id="{600E55D8-BC1D-74D2-3451-8F86B2426DD9}"/>
              </a:ext>
            </a:extLst>
          </p:cNvPr>
          <p:cNvSpPr>
            <a:spLocks noGrp="1"/>
          </p:cNvSpPr>
          <p:nvPr>
            <p:ph idx="1"/>
          </p:nvPr>
        </p:nvSpPr>
        <p:spPr/>
        <p:txBody>
          <a:bodyPr/>
          <a:lstStyle/>
          <a:p>
            <a:r>
              <a:rPr lang="en-US" dirty="0"/>
              <a:t>Trial Work Period: if in TWP, no issues; will still receive check; month will count as TWP month</a:t>
            </a:r>
          </a:p>
          <a:p>
            <a:r>
              <a:rPr lang="en-US" dirty="0"/>
              <a:t>Outside TWP: </a:t>
            </a:r>
          </a:p>
          <a:p>
            <a:pPr lvl="1"/>
            <a:r>
              <a:rPr lang="en-US" dirty="0"/>
              <a:t>Benefits placed in suspension while over SGA</a:t>
            </a:r>
          </a:p>
          <a:p>
            <a:pPr lvl="2"/>
            <a:r>
              <a:rPr lang="en-US" dirty="0"/>
              <a:t>Is individual in Extended Period of Eligibility (EPE)?</a:t>
            </a:r>
          </a:p>
          <a:p>
            <a:pPr lvl="2"/>
            <a:r>
              <a:rPr lang="en-US" dirty="0"/>
              <a:t>Is the individual eligible for Expedited Reinstatement (EXR)?</a:t>
            </a:r>
          </a:p>
          <a:p>
            <a:endParaRPr lang="en-US" dirty="0"/>
          </a:p>
        </p:txBody>
      </p:sp>
      <p:sp>
        <p:nvSpPr>
          <p:cNvPr id="4" name="Slide Number Placeholder 3">
            <a:extLst>
              <a:ext uri="{FF2B5EF4-FFF2-40B4-BE49-F238E27FC236}">
                <a16:creationId xmlns:a16="http://schemas.microsoft.com/office/drawing/2014/main" id="{30202CFF-5EA9-1785-E409-B677FC15D11C}"/>
              </a:ext>
            </a:extLst>
          </p:cNvPr>
          <p:cNvSpPr>
            <a:spLocks noGrp="1"/>
          </p:cNvSpPr>
          <p:nvPr>
            <p:ph type="sldNum" sz="quarter" idx="12"/>
          </p:nvPr>
        </p:nvSpPr>
        <p:spPr/>
        <p:txBody>
          <a:bodyPr/>
          <a:lstStyle/>
          <a:p>
            <a:fld id="{3C978707-452F-4A92-A7E3-1B7B93677C83}" type="slidenum">
              <a:rPr lang="en-US" smtClean="0"/>
              <a:t>28</a:t>
            </a:fld>
            <a:endParaRPr lang="en-US"/>
          </a:p>
        </p:txBody>
      </p:sp>
    </p:spTree>
    <p:extLst>
      <p:ext uri="{BB962C8B-B14F-4D97-AF65-F5344CB8AC3E}">
        <p14:creationId xmlns:p14="http://schemas.microsoft.com/office/powerpoint/2010/main" val="39138145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85E0F6-3C3D-C5BC-FCDA-08CCB13551D3}"/>
              </a:ext>
            </a:extLst>
          </p:cNvPr>
          <p:cNvSpPr>
            <a:spLocks noGrp="1"/>
          </p:cNvSpPr>
          <p:nvPr>
            <p:ph type="title"/>
          </p:nvPr>
        </p:nvSpPr>
        <p:spPr/>
        <p:txBody>
          <a:bodyPr/>
          <a:lstStyle/>
          <a:p>
            <a:r>
              <a:rPr lang="en-US" b="1" dirty="0"/>
              <a:t>Extended Period of Eligibility (EPE)</a:t>
            </a:r>
          </a:p>
        </p:txBody>
      </p:sp>
      <p:sp>
        <p:nvSpPr>
          <p:cNvPr id="3" name="Content Placeholder 2">
            <a:extLst>
              <a:ext uri="{FF2B5EF4-FFF2-40B4-BE49-F238E27FC236}">
                <a16:creationId xmlns:a16="http://schemas.microsoft.com/office/drawing/2014/main" id="{DCC3B507-F5F9-D8B4-B178-20907B85A012}"/>
              </a:ext>
            </a:extLst>
          </p:cNvPr>
          <p:cNvSpPr>
            <a:spLocks noGrp="1"/>
          </p:cNvSpPr>
          <p:nvPr>
            <p:ph idx="1"/>
          </p:nvPr>
        </p:nvSpPr>
        <p:spPr/>
        <p:txBody>
          <a:bodyPr/>
          <a:lstStyle/>
          <a:p>
            <a:r>
              <a:rPr lang="en-US" dirty="0"/>
              <a:t>36-month (consecutive) period following Trial Work Period</a:t>
            </a:r>
          </a:p>
          <a:p>
            <a:r>
              <a:rPr lang="en-US" dirty="0"/>
              <a:t>If individual exceeds SGA during this period and their benefits are suspended, they can get back on by earning under SGA again</a:t>
            </a:r>
          </a:p>
          <a:p>
            <a:r>
              <a:rPr lang="en-US" dirty="0"/>
              <a:t>Medicare continues during this time</a:t>
            </a:r>
          </a:p>
          <a:p>
            <a:r>
              <a:rPr lang="en-US" dirty="0"/>
              <a:t>Receiving benefits again does not automatically address any overpayments that may have occurred</a:t>
            </a:r>
          </a:p>
          <a:p>
            <a:r>
              <a:rPr lang="en-US" dirty="0"/>
              <a:t>The first month of work over SGA after the end of the EPE, benefit eligibility is terminated.</a:t>
            </a:r>
          </a:p>
          <a:p>
            <a:pPr lvl="1"/>
            <a:r>
              <a:rPr lang="en-US" dirty="0"/>
              <a:t>2 months of grace period payments</a:t>
            </a:r>
          </a:p>
        </p:txBody>
      </p:sp>
      <p:sp>
        <p:nvSpPr>
          <p:cNvPr id="4" name="Slide Number Placeholder 3">
            <a:extLst>
              <a:ext uri="{FF2B5EF4-FFF2-40B4-BE49-F238E27FC236}">
                <a16:creationId xmlns:a16="http://schemas.microsoft.com/office/drawing/2014/main" id="{14AC8687-6AAF-8E5F-1E0E-874358ED0660}"/>
              </a:ext>
            </a:extLst>
          </p:cNvPr>
          <p:cNvSpPr>
            <a:spLocks noGrp="1"/>
          </p:cNvSpPr>
          <p:nvPr>
            <p:ph type="sldNum" sz="quarter" idx="12"/>
          </p:nvPr>
        </p:nvSpPr>
        <p:spPr/>
        <p:txBody>
          <a:bodyPr/>
          <a:lstStyle/>
          <a:p>
            <a:fld id="{3C978707-452F-4A92-A7E3-1B7B93677C83}" type="slidenum">
              <a:rPr lang="en-US" smtClean="0"/>
              <a:t>29</a:t>
            </a:fld>
            <a:endParaRPr lang="en-US"/>
          </a:p>
        </p:txBody>
      </p:sp>
    </p:spTree>
    <p:extLst>
      <p:ext uri="{BB962C8B-B14F-4D97-AF65-F5344CB8AC3E}">
        <p14:creationId xmlns:p14="http://schemas.microsoft.com/office/powerpoint/2010/main" val="10553802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8A4C3-B4C4-501A-C283-E5E845914DE9}"/>
            </a:ext>
          </a:extLst>
        </p:cNvPr>
        <p:cNvGrpSpPr/>
        <p:nvPr/>
      </p:nvGrpSpPr>
      <p:grpSpPr>
        <a:xfrm>
          <a:off x="0" y="0"/>
          <a:ext cx="0" cy="0"/>
          <a:chOff x="0" y="0"/>
          <a:chExt cx="0" cy="0"/>
        </a:xfrm>
      </p:grpSpPr>
      <p:sp>
        <p:nvSpPr>
          <p:cNvPr id="7" name="TextBox 7">
            <a:extLst>
              <a:ext uri="{FF2B5EF4-FFF2-40B4-BE49-F238E27FC236}">
                <a16:creationId xmlns:a16="http://schemas.microsoft.com/office/drawing/2014/main" id="{EF2248C3-5ACF-52B7-883D-A96922E90384}"/>
              </a:ext>
            </a:extLst>
          </p:cNvPr>
          <p:cNvSpPr txBox="1"/>
          <p:nvPr/>
        </p:nvSpPr>
        <p:spPr>
          <a:xfrm>
            <a:off x="517478" y="971551"/>
            <a:ext cx="7052481" cy="5892062"/>
          </a:xfrm>
          <a:prstGeom prst="rect">
            <a:avLst/>
          </a:prstGeom>
        </p:spPr>
        <p:txBody>
          <a:bodyPr wrap="square" lIns="0" tIns="0" rIns="0" bIns="0" rtlCol="0" anchor="t">
            <a:spAutoFit/>
          </a:bodyPr>
          <a:lstStyle/>
          <a:p>
            <a:pPr algn="just">
              <a:lnSpc>
                <a:spcPts val="2533"/>
              </a:lnSpc>
            </a:pPr>
            <a:endParaRPr lang="en-US" sz="1667" dirty="0">
              <a:solidFill>
                <a:schemeClr val="tx2"/>
              </a:solidFill>
              <a:latin typeface="Georgia Pro" panose="02040502050405020303" pitchFamily="18" charset="0"/>
            </a:endParaRPr>
          </a:p>
          <a:p>
            <a:pPr algn="just">
              <a:lnSpc>
                <a:spcPts val="2533"/>
              </a:lnSpc>
            </a:pPr>
            <a:r>
              <a:rPr lang="en-US" sz="1600" dirty="0"/>
              <a:t>Allison Jones is the lead attorney for the Health, Benefits, and Education Practice Group at Legal Aid Society of Middle Tennessee and the Cumberlands. She also co-directs Legal Aid Society’s medical-legal partnership with Shade Tree Clinic, a comprehensive, free medical clinic staffed by Vanderbilt medical and nursing students. Allison is a legal services veteran, having worked as a consumer law paralegal at Legal Aid Chicago, and then as a housing law clerk and social work practicum student at Legal Services of Eastern Missouri throughout graduate school. She also served as a judicial clerk for the Honorable Laura Denvir Stith of the Supreme Court of Missouri, and for Senior Judge John T. Nixon of the U.S. District Court for the Middle District of Tennessee. She currently co-chairs the TALS Health and Benefits statewide task force. Allison has been with Legal Aid Society since 2016.</a:t>
            </a:r>
            <a:r>
              <a:rPr lang="en-US" sz="1667" dirty="0">
                <a:solidFill>
                  <a:schemeClr val="tx2"/>
                </a:solidFill>
                <a:latin typeface="Georgia Pro" panose="02040502050405020303" pitchFamily="18" charset="0"/>
              </a:rPr>
              <a:t>      </a:t>
            </a:r>
          </a:p>
          <a:p>
            <a:pPr algn="just">
              <a:lnSpc>
                <a:spcPts val="2533"/>
              </a:lnSpc>
            </a:pPr>
            <a:r>
              <a:rPr lang="en-US" sz="1667" dirty="0">
                <a:solidFill>
                  <a:schemeClr val="tx2"/>
                </a:solidFill>
                <a:latin typeface="Georgia Pro" panose="02040502050405020303" pitchFamily="18" charset="0"/>
              </a:rPr>
              <a:t>      </a:t>
            </a:r>
          </a:p>
          <a:p>
            <a:pPr algn="just">
              <a:lnSpc>
                <a:spcPts val="2799"/>
              </a:lnSpc>
            </a:pPr>
            <a:endParaRPr lang="en-US" sz="1667" dirty="0">
              <a:solidFill>
                <a:schemeClr val="tx2"/>
              </a:solidFill>
              <a:latin typeface="Georgia Pro" panose="02040502050405020303" pitchFamily="18" charset="0"/>
            </a:endParaRPr>
          </a:p>
          <a:p>
            <a:pPr algn="just">
              <a:lnSpc>
                <a:spcPts val="2799"/>
              </a:lnSpc>
            </a:pPr>
            <a:endParaRPr lang="en-US" sz="1667" b="1" dirty="0">
              <a:solidFill>
                <a:srgbClr val="2B4570"/>
              </a:solidFill>
              <a:latin typeface="Georgia Pro"/>
            </a:endParaRPr>
          </a:p>
          <a:p>
            <a:pPr algn="just">
              <a:lnSpc>
                <a:spcPts val="2799"/>
              </a:lnSpc>
            </a:pPr>
            <a:endParaRPr lang="en-US" sz="1667" dirty="0">
              <a:solidFill>
                <a:srgbClr val="2B4570"/>
              </a:solidFill>
              <a:latin typeface="Georgia Pro"/>
            </a:endParaRPr>
          </a:p>
          <a:p>
            <a:pPr algn="just">
              <a:lnSpc>
                <a:spcPts val="2799"/>
              </a:lnSpc>
            </a:pPr>
            <a:endParaRPr lang="en-US" sz="1667" dirty="0">
              <a:solidFill>
                <a:srgbClr val="2B4570"/>
              </a:solidFill>
              <a:latin typeface="Georgia Pro"/>
            </a:endParaRPr>
          </a:p>
        </p:txBody>
      </p:sp>
      <p:sp>
        <p:nvSpPr>
          <p:cNvPr id="8" name="TextBox 8">
            <a:extLst>
              <a:ext uri="{FF2B5EF4-FFF2-40B4-BE49-F238E27FC236}">
                <a16:creationId xmlns:a16="http://schemas.microsoft.com/office/drawing/2014/main" id="{C6C1F390-C4A0-B01E-946C-808DA38D38D8}"/>
              </a:ext>
            </a:extLst>
          </p:cNvPr>
          <p:cNvSpPr txBox="1"/>
          <p:nvPr/>
        </p:nvSpPr>
        <p:spPr>
          <a:xfrm>
            <a:off x="477504" y="253405"/>
            <a:ext cx="9149687" cy="718145"/>
          </a:xfrm>
          <a:prstGeom prst="rect">
            <a:avLst/>
          </a:prstGeom>
        </p:spPr>
        <p:txBody>
          <a:bodyPr wrap="square" lIns="0" tIns="0" rIns="0" bIns="0" rtlCol="0" anchor="t">
            <a:spAutoFit/>
          </a:bodyPr>
          <a:lstStyle/>
          <a:p>
            <a:pPr>
              <a:lnSpc>
                <a:spcPts val="5600"/>
              </a:lnSpc>
            </a:pPr>
            <a:r>
              <a:rPr lang="en-US" sz="4800" b="1" dirty="0">
                <a:solidFill>
                  <a:srgbClr val="2B4570"/>
                </a:solidFill>
                <a:latin typeface="Kannada MN Bold"/>
              </a:rPr>
              <a:t>About Allison</a:t>
            </a:r>
          </a:p>
        </p:txBody>
      </p:sp>
      <p:pic>
        <p:nvPicPr>
          <p:cNvPr id="11" name="Picture 10">
            <a:extLst>
              <a:ext uri="{FF2B5EF4-FFF2-40B4-BE49-F238E27FC236}">
                <a16:creationId xmlns:a16="http://schemas.microsoft.com/office/drawing/2014/main" id="{2D9BA6A7-C9F5-3419-96B5-BE39AFFBD3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66774" y="1320631"/>
            <a:ext cx="3563023" cy="3686386"/>
          </a:xfrm>
          <a:prstGeom prst="rect">
            <a:avLst/>
          </a:prstGeom>
        </p:spPr>
      </p:pic>
    </p:spTree>
    <p:extLst>
      <p:ext uri="{BB962C8B-B14F-4D97-AF65-F5344CB8AC3E}">
        <p14:creationId xmlns:p14="http://schemas.microsoft.com/office/powerpoint/2010/main" val="9469672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CF83B8-8084-4104-0F95-13458C3BAD0D}"/>
              </a:ext>
            </a:extLst>
          </p:cNvPr>
          <p:cNvSpPr>
            <a:spLocks noGrp="1"/>
          </p:cNvSpPr>
          <p:nvPr>
            <p:ph type="title"/>
          </p:nvPr>
        </p:nvSpPr>
        <p:spPr/>
        <p:txBody>
          <a:bodyPr/>
          <a:lstStyle/>
          <a:p>
            <a:r>
              <a:rPr lang="en-US" b="1" dirty="0"/>
              <a:t>Expedited Reinstatement (EXR)</a:t>
            </a:r>
          </a:p>
        </p:txBody>
      </p:sp>
      <p:sp>
        <p:nvSpPr>
          <p:cNvPr id="3" name="Content Placeholder 2">
            <a:extLst>
              <a:ext uri="{FF2B5EF4-FFF2-40B4-BE49-F238E27FC236}">
                <a16:creationId xmlns:a16="http://schemas.microsoft.com/office/drawing/2014/main" id="{1B2351EF-36DB-BA18-67E0-3741CEA76247}"/>
              </a:ext>
            </a:extLst>
          </p:cNvPr>
          <p:cNvSpPr>
            <a:spLocks noGrp="1"/>
          </p:cNvSpPr>
          <p:nvPr>
            <p:ph idx="1"/>
          </p:nvPr>
        </p:nvSpPr>
        <p:spPr>
          <a:xfrm>
            <a:off x="913795" y="1732449"/>
            <a:ext cx="10353762" cy="4515951"/>
          </a:xfrm>
        </p:spPr>
        <p:txBody>
          <a:bodyPr/>
          <a:lstStyle/>
          <a:p>
            <a:r>
              <a:rPr lang="en-US" dirty="0"/>
              <a:t>Period of 60 months following end of Trial Work Period and end of EPE</a:t>
            </a:r>
          </a:p>
          <a:p>
            <a:r>
              <a:rPr lang="en-US" dirty="0"/>
              <a:t>If income drops below SGA while in EXR timeline, can reapply for benefits using EXR pathway</a:t>
            </a:r>
          </a:p>
          <a:p>
            <a:r>
              <a:rPr lang="en-US" dirty="0"/>
              <a:t>Abbreviated application and claim is sent to DDS</a:t>
            </a:r>
          </a:p>
          <a:p>
            <a:r>
              <a:rPr lang="en-US" dirty="0"/>
              <a:t>Individual is eligible for six months of provisional payments while claim is pending</a:t>
            </a:r>
          </a:p>
          <a:p>
            <a:r>
              <a:rPr lang="en-US" dirty="0"/>
              <a:t>Advocacy avenues:</a:t>
            </a:r>
          </a:p>
          <a:p>
            <a:pPr lvl="1"/>
            <a:r>
              <a:rPr lang="en-US" dirty="0"/>
              <a:t>Push for a field office to process a claim as an EXR</a:t>
            </a:r>
          </a:p>
          <a:p>
            <a:pPr lvl="1"/>
            <a:r>
              <a:rPr lang="en-US" dirty="0"/>
              <a:t>Push for a faster processing time if the six-month period of provisional benefits is about to end</a:t>
            </a:r>
          </a:p>
          <a:p>
            <a:r>
              <a:rPr lang="en-US" dirty="0"/>
              <a:t>EXR is available for both SSDI and SSI</a:t>
            </a:r>
          </a:p>
          <a:p>
            <a:r>
              <a:rPr lang="en-US" dirty="0"/>
              <a:t>Does not apply to medical cessations</a:t>
            </a:r>
          </a:p>
        </p:txBody>
      </p:sp>
      <p:sp>
        <p:nvSpPr>
          <p:cNvPr id="4" name="Slide Number Placeholder 3">
            <a:extLst>
              <a:ext uri="{FF2B5EF4-FFF2-40B4-BE49-F238E27FC236}">
                <a16:creationId xmlns:a16="http://schemas.microsoft.com/office/drawing/2014/main" id="{066399F9-1094-133E-08DE-5209D4A8B5FE}"/>
              </a:ext>
            </a:extLst>
          </p:cNvPr>
          <p:cNvSpPr>
            <a:spLocks noGrp="1"/>
          </p:cNvSpPr>
          <p:nvPr>
            <p:ph type="sldNum" sz="quarter" idx="12"/>
          </p:nvPr>
        </p:nvSpPr>
        <p:spPr/>
        <p:txBody>
          <a:bodyPr/>
          <a:lstStyle/>
          <a:p>
            <a:fld id="{3C978707-452F-4A92-A7E3-1B7B93677C83}" type="slidenum">
              <a:rPr lang="en-US" smtClean="0"/>
              <a:t>30</a:t>
            </a:fld>
            <a:endParaRPr lang="en-US"/>
          </a:p>
        </p:txBody>
      </p:sp>
    </p:spTree>
    <p:extLst>
      <p:ext uri="{BB962C8B-B14F-4D97-AF65-F5344CB8AC3E}">
        <p14:creationId xmlns:p14="http://schemas.microsoft.com/office/powerpoint/2010/main" val="7618757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B4C563-BDC9-BA7C-C272-91D56E75C5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2D648C-4C72-0DFE-7F9F-1EA6F7BBA4EE}"/>
              </a:ext>
            </a:extLst>
          </p:cNvPr>
          <p:cNvSpPr>
            <a:spLocks noGrp="1"/>
          </p:cNvSpPr>
          <p:nvPr>
            <p:ph type="title"/>
          </p:nvPr>
        </p:nvSpPr>
        <p:spPr/>
        <p:txBody>
          <a:bodyPr/>
          <a:lstStyle/>
          <a:p>
            <a:r>
              <a:rPr lang="en-US" b="1" dirty="0"/>
              <a:t>Overpayments</a:t>
            </a:r>
          </a:p>
        </p:txBody>
      </p:sp>
      <p:sp>
        <p:nvSpPr>
          <p:cNvPr id="3" name="Content Placeholder 2">
            <a:extLst>
              <a:ext uri="{FF2B5EF4-FFF2-40B4-BE49-F238E27FC236}">
                <a16:creationId xmlns:a16="http://schemas.microsoft.com/office/drawing/2014/main" id="{1D2B9553-4933-3040-00B0-863B52E58CA0}"/>
              </a:ext>
            </a:extLst>
          </p:cNvPr>
          <p:cNvSpPr>
            <a:spLocks noGrp="1"/>
          </p:cNvSpPr>
          <p:nvPr>
            <p:ph idx="1"/>
          </p:nvPr>
        </p:nvSpPr>
        <p:spPr>
          <a:xfrm>
            <a:off x="913795" y="1580049"/>
            <a:ext cx="10353762" cy="4668351"/>
          </a:xfrm>
        </p:spPr>
        <p:txBody>
          <a:bodyPr>
            <a:normAutofit fontScale="92500" lnSpcReduction="20000"/>
          </a:bodyPr>
          <a:lstStyle/>
          <a:p>
            <a:r>
              <a:rPr lang="en-US" dirty="0"/>
              <a:t>People who work while drawing disability will most likely have overpayments</a:t>
            </a:r>
          </a:p>
          <a:p>
            <a:r>
              <a:rPr lang="en-US" dirty="0"/>
              <a:t>Common fact patterns:</a:t>
            </a:r>
          </a:p>
          <a:p>
            <a:pPr lvl="1"/>
            <a:r>
              <a:rPr lang="en-US" dirty="0"/>
              <a:t>Title II—worked over SGA after end of Extended Period of Eligibility, income is either not reported or not processed by SSA until years later, client has an overpayment for all payments received after the end of the EPE and the 2 grace period months</a:t>
            </a:r>
          </a:p>
          <a:p>
            <a:pPr lvl="1"/>
            <a:r>
              <a:rPr lang="en-US" dirty="0"/>
              <a:t>SSI—client with fluctuating income (or with a spouse or parent with fluctuating income) receives overpayment notices and adjustments every month for the earnings 2 months prior</a:t>
            </a:r>
          </a:p>
          <a:p>
            <a:r>
              <a:rPr lang="en-US" dirty="0"/>
              <a:t>What to do?</a:t>
            </a:r>
          </a:p>
          <a:p>
            <a:pPr lvl="1"/>
            <a:r>
              <a:rPr lang="en-US" dirty="0"/>
              <a:t>Appeal</a:t>
            </a:r>
          </a:p>
          <a:p>
            <a:pPr lvl="2"/>
            <a:r>
              <a:rPr lang="en-US" dirty="0"/>
              <a:t>Remember—an overpayment is a reopening of the eligibility decision; can only go back 4 years for Title II and 2 years for SSI, absent fraud</a:t>
            </a:r>
          </a:p>
          <a:p>
            <a:pPr lvl="1"/>
            <a:r>
              <a:rPr lang="en-US" dirty="0"/>
              <a:t>Waiver</a:t>
            </a:r>
          </a:p>
          <a:p>
            <a:pPr lvl="2"/>
            <a:r>
              <a:rPr lang="en-US" dirty="0"/>
              <a:t>Payroll Information Exchange (PIE)</a:t>
            </a:r>
          </a:p>
          <a:p>
            <a:pPr lvl="1"/>
            <a:r>
              <a:rPr lang="en-US" dirty="0"/>
              <a:t>Repayment rate change</a:t>
            </a:r>
          </a:p>
          <a:p>
            <a:pPr lvl="2"/>
            <a:r>
              <a:rPr lang="en-US" dirty="0"/>
              <a:t>Default for Title II is 50%; default for SSI is 10% of federal benefit rate ($99.40 in 2026)</a:t>
            </a:r>
          </a:p>
        </p:txBody>
      </p:sp>
      <p:sp>
        <p:nvSpPr>
          <p:cNvPr id="4" name="Slide Number Placeholder 3">
            <a:extLst>
              <a:ext uri="{FF2B5EF4-FFF2-40B4-BE49-F238E27FC236}">
                <a16:creationId xmlns:a16="http://schemas.microsoft.com/office/drawing/2014/main" id="{CF017BA3-BEA6-E772-7335-9F939C79B2DF}"/>
              </a:ext>
            </a:extLst>
          </p:cNvPr>
          <p:cNvSpPr>
            <a:spLocks noGrp="1"/>
          </p:cNvSpPr>
          <p:nvPr>
            <p:ph type="sldNum" sz="quarter" idx="12"/>
          </p:nvPr>
        </p:nvSpPr>
        <p:spPr/>
        <p:txBody>
          <a:bodyPr/>
          <a:lstStyle/>
          <a:p>
            <a:fld id="{3C978707-452F-4A92-A7E3-1B7B93677C83}" type="slidenum">
              <a:rPr lang="en-US" smtClean="0"/>
              <a:t>31</a:t>
            </a:fld>
            <a:endParaRPr lang="en-US"/>
          </a:p>
        </p:txBody>
      </p:sp>
    </p:spTree>
    <p:extLst>
      <p:ext uri="{BB962C8B-B14F-4D97-AF65-F5344CB8AC3E}">
        <p14:creationId xmlns:p14="http://schemas.microsoft.com/office/powerpoint/2010/main" val="1862067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7997F-8FEB-4A64-18EA-FC2FCDB76954}"/>
              </a:ext>
            </a:extLst>
          </p:cNvPr>
          <p:cNvSpPr>
            <a:spLocks noGrp="1"/>
          </p:cNvSpPr>
          <p:nvPr>
            <p:ph type="title"/>
          </p:nvPr>
        </p:nvSpPr>
        <p:spPr/>
        <p:txBody>
          <a:bodyPr>
            <a:normAutofit fontScale="90000"/>
          </a:bodyPr>
          <a:lstStyle/>
          <a:p>
            <a:r>
              <a:rPr lang="en-US" b="1" dirty="0"/>
              <a:t>Ethics and Advising Your Clients about Work</a:t>
            </a:r>
          </a:p>
        </p:txBody>
      </p:sp>
      <p:sp>
        <p:nvSpPr>
          <p:cNvPr id="3" name="Content Placeholder 2">
            <a:extLst>
              <a:ext uri="{FF2B5EF4-FFF2-40B4-BE49-F238E27FC236}">
                <a16:creationId xmlns:a16="http://schemas.microsoft.com/office/drawing/2014/main" id="{AF752878-1B44-7468-24EF-C7F6DBDC407A}"/>
              </a:ext>
            </a:extLst>
          </p:cNvPr>
          <p:cNvSpPr>
            <a:spLocks noGrp="1"/>
          </p:cNvSpPr>
          <p:nvPr>
            <p:ph idx="1"/>
          </p:nvPr>
        </p:nvSpPr>
        <p:spPr/>
        <p:txBody>
          <a:bodyPr/>
          <a:lstStyle/>
          <a:p>
            <a:r>
              <a:rPr lang="en-US" dirty="0"/>
              <a:t>Rule 1.1: Competence: “</a:t>
            </a:r>
            <a:r>
              <a:rPr lang="en-US" dirty="0">
                <a:effectLst/>
              </a:rPr>
              <a:t>A lawyer shall provide competent representation to a client. Competent representation requires the legal knowledge, skill, thoroughness, and preparation reasonably necessary for the representation.”</a:t>
            </a:r>
          </a:p>
          <a:p>
            <a:pPr lvl="1"/>
            <a:r>
              <a:rPr lang="en-US" dirty="0">
                <a:effectLst/>
              </a:rPr>
              <a:t>Includes an obligation to maintain competence</a:t>
            </a:r>
          </a:p>
          <a:p>
            <a:pPr lvl="2"/>
            <a:r>
              <a:rPr lang="en-US" dirty="0">
                <a:effectLst/>
              </a:rPr>
              <a:t>SSA publishes frequent updates/revisions to its Program Operations Manual System (POMS) and Emergency Messages with respect to policy and procedural changes </a:t>
            </a:r>
            <a:r>
              <a:rPr lang="en-US" dirty="0">
                <a:effectLst/>
                <a:hlinkClick r:id="rId2"/>
              </a:rPr>
              <a:t>here</a:t>
            </a:r>
            <a:r>
              <a:rPr lang="en-US" dirty="0">
                <a:effectLst/>
              </a:rPr>
              <a:t>. </a:t>
            </a:r>
          </a:p>
          <a:p>
            <a:pPr lvl="2"/>
            <a:r>
              <a:rPr lang="en-US" dirty="0">
                <a:effectLst/>
              </a:rPr>
              <a:t>SSA customer service representatives may not be knowledgeable about the POMS applicable to your client’s situation. You will need to educate the agency to provide zealous representation. </a:t>
            </a:r>
          </a:p>
        </p:txBody>
      </p:sp>
      <p:sp>
        <p:nvSpPr>
          <p:cNvPr id="4" name="Slide Number Placeholder 3">
            <a:extLst>
              <a:ext uri="{FF2B5EF4-FFF2-40B4-BE49-F238E27FC236}">
                <a16:creationId xmlns:a16="http://schemas.microsoft.com/office/drawing/2014/main" id="{87509798-24F7-556C-0405-E36DBC7E93BD}"/>
              </a:ext>
            </a:extLst>
          </p:cNvPr>
          <p:cNvSpPr>
            <a:spLocks noGrp="1"/>
          </p:cNvSpPr>
          <p:nvPr>
            <p:ph type="sldNum" sz="quarter" idx="12"/>
          </p:nvPr>
        </p:nvSpPr>
        <p:spPr/>
        <p:txBody>
          <a:bodyPr/>
          <a:lstStyle/>
          <a:p>
            <a:fld id="{3C978707-452F-4A92-A7E3-1B7B93677C83}" type="slidenum">
              <a:rPr lang="en-US" smtClean="0"/>
              <a:t>32</a:t>
            </a:fld>
            <a:endParaRPr lang="en-US"/>
          </a:p>
        </p:txBody>
      </p:sp>
    </p:spTree>
    <p:extLst>
      <p:ext uri="{BB962C8B-B14F-4D97-AF65-F5344CB8AC3E}">
        <p14:creationId xmlns:p14="http://schemas.microsoft.com/office/powerpoint/2010/main" val="17347849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8D2609-1470-92BD-7C19-82663066CD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4CCCA4-0DAC-43BE-E9EF-05B567C0964B}"/>
              </a:ext>
            </a:extLst>
          </p:cNvPr>
          <p:cNvSpPr>
            <a:spLocks noGrp="1"/>
          </p:cNvSpPr>
          <p:nvPr>
            <p:ph type="title"/>
          </p:nvPr>
        </p:nvSpPr>
        <p:spPr/>
        <p:txBody>
          <a:bodyPr>
            <a:normAutofit/>
          </a:bodyPr>
          <a:lstStyle/>
          <a:p>
            <a:r>
              <a:rPr lang="en-US" b="1" dirty="0"/>
              <a:t>Ethics (cont’d)</a:t>
            </a:r>
          </a:p>
        </p:txBody>
      </p:sp>
      <p:sp>
        <p:nvSpPr>
          <p:cNvPr id="3" name="Content Placeholder 2">
            <a:extLst>
              <a:ext uri="{FF2B5EF4-FFF2-40B4-BE49-F238E27FC236}">
                <a16:creationId xmlns:a16="http://schemas.microsoft.com/office/drawing/2014/main" id="{20BFEDC4-CC9D-F494-2824-EA26BC4148A1}"/>
              </a:ext>
            </a:extLst>
          </p:cNvPr>
          <p:cNvSpPr>
            <a:spLocks noGrp="1"/>
          </p:cNvSpPr>
          <p:nvPr>
            <p:ph idx="1"/>
          </p:nvPr>
        </p:nvSpPr>
        <p:spPr/>
        <p:txBody>
          <a:bodyPr/>
          <a:lstStyle/>
          <a:p>
            <a:r>
              <a:rPr lang="en-US" dirty="0"/>
              <a:t>Rule 2.1: Advisor: “</a:t>
            </a:r>
            <a:r>
              <a:rPr lang="en-US" dirty="0">
                <a:effectLst/>
              </a:rPr>
              <a:t>In representing a client, a lawyer shall exercise independent professional judgment and render candid advice. In rendering advice, a lawyer may refer not only to law but to other considerations such as moral, economic, social, and political factors that may be relevant to the client's situation.”</a:t>
            </a:r>
          </a:p>
          <a:p>
            <a:pPr lvl="1"/>
            <a:r>
              <a:rPr lang="en-US" dirty="0">
                <a:effectLst/>
              </a:rPr>
              <a:t>Everyone approved for disability should receive the SSA publication </a:t>
            </a:r>
            <a:r>
              <a:rPr lang="en-US" dirty="0">
                <a:effectLst/>
                <a:hlinkClick r:id="rId2"/>
              </a:rPr>
              <a:t>What You Need to Know When You Get Social Security Disability Benefits</a:t>
            </a:r>
            <a:r>
              <a:rPr lang="en-US" dirty="0">
                <a:effectLst/>
              </a:rPr>
              <a:t> or </a:t>
            </a:r>
            <a:r>
              <a:rPr lang="en-US" dirty="0">
                <a:effectLst/>
                <a:hlinkClick r:id="rId3"/>
              </a:rPr>
              <a:t>What you Need to Know When You Get Supplemental Security Income</a:t>
            </a:r>
            <a:endParaRPr lang="en-US" dirty="0">
              <a:effectLst/>
            </a:endParaRPr>
          </a:p>
          <a:p>
            <a:pPr lvl="2"/>
            <a:r>
              <a:rPr lang="en-US" dirty="0">
                <a:effectLst/>
              </a:rPr>
              <a:t>These are 28 and 32 pages respectively, do not comprehensively explain the impact of working, but are treated by SSA as adequate notice for purposes of pursuing overpayments later on</a:t>
            </a:r>
          </a:p>
          <a:p>
            <a:pPr lvl="1"/>
            <a:r>
              <a:rPr lang="en-US" dirty="0">
                <a:effectLst/>
              </a:rPr>
              <a:t>Disabled clients may need us to clarify these rules and requirements, and provide advice on the common pitfalls of work incentive programs/</a:t>
            </a:r>
            <a:r>
              <a:rPr lang="en-US">
                <a:effectLst/>
              </a:rPr>
              <a:t>working generally</a:t>
            </a:r>
            <a:endParaRPr lang="en-US" dirty="0">
              <a:effectLst/>
            </a:endParaRPr>
          </a:p>
        </p:txBody>
      </p:sp>
      <p:sp>
        <p:nvSpPr>
          <p:cNvPr id="4" name="Slide Number Placeholder 3">
            <a:extLst>
              <a:ext uri="{FF2B5EF4-FFF2-40B4-BE49-F238E27FC236}">
                <a16:creationId xmlns:a16="http://schemas.microsoft.com/office/drawing/2014/main" id="{7CB8865A-424D-4B8C-653C-7529384B8926}"/>
              </a:ext>
            </a:extLst>
          </p:cNvPr>
          <p:cNvSpPr>
            <a:spLocks noGrp="1"/>
          </p:cNvSpPr>
          <p:nvPr>
            <p:ph type="sldNum" sz="quarter" idx="12"/>
          </p:nvPr>
        </p:nvSpPr>
        <p:spPr/>
        <p:txBody>
          <a:bodyPr/>
          <a:lstStyle/>
          <a:p>
            <a:fld id="{3C978707-452F-4A92-A7E3-1B7B93677C83}" type="slidenum">
              <a:rPr lang="en-US" smtClean="0"/>
              <a:t>33</a:t>
            </a:fld>
            <a:endParaRPr lang="en-US"/>
          </a:p>
        </p:txBody>
      </p:sp>
    </p:spTree>
    <p:extLst>
      <p:ext uri="{BB962C8B-B14F-4D97-AF65-F5344CB8AC3E}">
        <p14:creationId xmlns:p14="http://schemas.microsoft.com/office/powerpoint/2010/main" val="34589777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F794C9-1328-AEBB-20D0-509F9E0053D6}"/>
              </a:ext>
            </a:extLst>
          </p:cNvPr>
          <p:cNvSpPr>
            <a:spLocks noGrp="1"/>
          </p:cNvSpPr>
          <p:nvPr>
            <p:ph type="ctrTitle"/>
          </p:nvPr>
        </p:nvSpPr>
        <p:spPr>
          <a:xfrm>
            <a:off x="1375983" y="717980"/>
            <a:ext cx="9440034" cy="1828801"/>
          </a:xfrm>
        </p:spPr>
        <p:txBody>
          <a:bodyPr/>
          <a:lstStyle/>
          <a:p>
            <a:r>
              <a:rPr lang="en-US" dirty="0"/>
              <a:t>Questions?</a:t>
            </a:r>
          </a:p>
        </p:txBody>
      </p:sp>
      <p:sp>
        <p:nvSpPr>
          <p:cNvPr id="3" name="Subtitle 2">
            <a:extLst>
              <a:ext uri="{FF2B5EF4-FFF2-40B4-BE49-F238E27FC236}">
                <a16:creationId xmlns:a16="http://schemas.microsoft.com/office/drawing/2014/main" id="{568B56CA-EF51-37F1-FE83-A13B54F54C01}"/>
              </a:ext>
            </a:extLst>
          </p:cNvPr>
          <p:cNvSpPr>
            <a:spLocks noGrp="1"/>
          </p:cNvSpPr>
          <p:nvPr>
            <p:ph type="subTitle" idx="1"/>
          </p:nvPr>
        </p:nvSpPr>
        <p:spPr>
          <a:xfrm>
            <a:off x="1283891" y="3621378"/>
            <a:ext cx="3667651" cy="1049865"/>
          </a:xfrm>
        </p:spPr>
        <p:txBody>
          <a:bodyPr/>
          <a:lstStyle/>
          <a:p>
            <a:r>
              <a:rPr lang="en-US" dirty="0">
                <a:hlinkClick r:id="rId2"/>
              </a:rPr>
              <a:t>ajones@las.org</a:t>
            </a:r>
            <a:endParaRPr lang="en-US" dirty="0"/>
          </a:p>
          <a:p>
            <a:r>
              <a:rPr lang="en-US" dirty="0"/>
              <a:t>615-780-7105</a:t>
            </a:r>
          </a:p>
          <a:p>
            <a:endParaRPr lang="en-US" dirty="0"/>
          </a:p>
        </p:txBody>
      </p:sp>
      <p:sp>
        <p:nvSpPr>
          <p:cNvPr id="4" name="Slide Number Placeholder 3">
            <a:extLst>
              <a:ext uri="{FF2B5EF4-FFF2-40B4-BE49-F238E27FC236}">
                <a16:creationId xmlns:a16="http://schemas.microsoft.com/office/drawing/2014/main" id="{55F52AEB-1234-C8C4-3DD0-AD251B53CBF2}"/>
              </a:ext>
            </a:extLst>
          </p:cNvPr>
          <p:cNvSpPr>
            <a:spLocks noGrp="1"/>
          </p:cNvSpPr>
          <p:nvPr>
            <p:ph type="sldNum" sz="quarter" idx="12"/>
          </p:nvPr>
        </p:nvSpPr>
        <p:spPr/>
        <p:txBody>
          <a:bodyPr/>
          <a:lstStyle/>
          <a:p>
            <a:fld id="{3C978707-452F-4A92-A7E3-1B7B93677C83}" type="slidenum">
              <a:rPr lang="en-US" smtClean="0"/>
              <a:t>34</a:t>
            </a:fld>
            <a:endParaRPr lang="en-US"/>
          </a:p>
        </p:txBody>
      </p:sp>
      <p:sp>
        <p:nvSpPr>
          <p:cNvPr id="5" name="TextBox 4">
            <a:extLst>
              <a:ext uri="{FF2B5EF4-FFF2-40B4-BE49-F238E27FC236}">
                <a16:creationId xmlns:a16="http://schemas.microsoft.com/office/drawing/2014/main" id="{04FED59E-15E3-685B-CB57-CF8D6F428F90}"/>
              </a:ext>
            </a:extLst>
          </p:cNvPr>
          <p:cNvSpPr txBox="1"/>
          <p:nvPr/>
        </p:nvSpPr>
        <p:spPr>
          <a:xfrm>
            <a:off x="7240459" y="3598341"/>
            <a:ext cx="3273552" cy="846386"/>
          </a:xfrm>
          <a:prstGeom prst="rect">
            <a:avLst/>
          </a:prstGeom>
          <a:noFill/>
        </p:spPr>
        <p:txBody>
          <a:bodyPr wrap="square" rtlCol="0">
            <a:spAutoFit/>
          </a:bodyPr>
          <a:lstStyle/>
          <a:p>
            <a:pPr algn="ctr">
              <a:spcBef>
                <a:spcPct val="20000"/>
              </a:spcBef>
              <a:spcAft>
                <a:spcPts val="600"/>
              </a:spcAft>
              <a:buClr>
                <a:schemeClr val="tx2"/>
              </a:buClr>
              <a:buSzPct val="70000"/>
            </a:pPr>
            <a:r>
              <a:rPr lang="en-US" sz="2000" dirty="0">
                <a:ln>
                  <a:solidFill>
                    <a:schemeClr val="bg1">
                      <a:lumMod val="75000"/>
                      <a:lumOff val="25000"/>
                      <a:alpha val="10000"/>
                    </a:schemeClr>
                  </a:solidFill>
                </a:ln>
                <a:effectLst>
                  <a:outerShdw blurRad="9525" dist="25400" dir="14640000" algn="tl" rotWithShape="0">
                    <a:schemeClr val="bg1">
                      <a:alpha val="30000"/>
                    </a:schemeClr>
                  </a:outerShdw>
                </a:effectLst>
                <a:hlinkClick r:id="rId3"/>
              </a:rPr>
              <a:t>cole@wtls.org</a:t>
            </a:r>
            <a:r>
              <a:rPr lang="en-US" sz="2000" dirty="0">
                <a:ln>
                  <a:solidFill>
                    <a:schemeClr val="bg1">
                      <a:lumMod val="75000"/>
                      <a:lumOff val="25000"/>
                      <a:alpha val="10000"/>
                    </a:schemeClr>
                  </a:solidFill>
                </a:ln>
                <a:effectLst>
                  <a:outerShdw blurRad="9525" dist="25400" dir="14640000" algn="tl" rotWithShape="0">
                    <a:schemeClr val="bg1">
                      <a:alpha val="30000"/>
                    </a:schemeClr>
                  </a:outerShdw>
                </a:effectLst>
              </a:rPr>
              <a:t> </a:t>
            </a:r>
          </a:p>
          <a:p>
            <a:pPr algn="ctr">
              <a:spcBef>
                <a:spcPct val="20000"/>
              </a:spcBef>
              <a:spcAft>
                <a:spcPts val="600"/>
              </a:spcAft>
              <a:buClr>
                <a:schemeClr val="tx2"/>
              </a:buClr>
              <a:buSzPct val="70000"/>
            </a:pPr>
            <a:r>
              <a:rPr lang="en-US" sz="2000" dirty="0">
                <a:ln>
                  <a:solidFill>
                    <a:schemeClr val="bg1">
                      <a:lumMod val="75000"/>
                      <a:lumOff val="25000"/>
                      <a:alpha val="10000"/>
                    </a:schemeClr>
                  </a:solidFill>
                </a:ln>
                <a:effectLst>
                  <a:outerShdw blurRad="9525" dist="25400" dir="14640000" algn="tl" rotWithShape="0">
                    <a:schemeClr val="bg1">
                      <a:alpha val="30000"/>
                    </a:schemeClr>
                  </a:outerShdw>
                </a:effectLst>
              </a:rPr>
              <a:t>731-426-1393</a:t>
            </a:r>
          </a:p>
        </p:txBody>
      </p:sp>
    </p:spTree>
    <p:extLst>
      <p:ext uri="{BB962C8B-B14F-4D97-AF65-F5344CB8AC3E}">
        <p14:creationId xmlns:p14="http://schemas.microsoft.com/office/powerpoint/2010/main" val="37257604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7B0EAE83-FCE0-9E5A-8DA4-28164F2EBD81}"/>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4182" r="96364">
                        <a14:foregroundMark x1="94000" y1="30727" x2="94000" y2="30727"/>
                        <a14:foregroundMark x1="94727" y1="45091" x2="94727" y2="45091"/>
                        <a14:foregroundMark x1="96727" y1="31091" x2="96727" y2="31091"/>
                        <a14:foregroundMark x1="74000" y1="34727" x2="74000" y2="34727"/>
                        <a14:foregroundMark x1="73455" y1="38545" x2="73455" y2="38545"/>
                        <a14:foregroundMark x1="60364" y1="53636" x2="60364" y2="53636"/>
                        <a14:foregroundMark x1="59818" y1="56000" x2="59818" y2="56000"/>
                        <a14:foregroundMark x1="71091" y1="74000" x2="71091" y2="74000"/>
                        <a14:foregroundMark x1="20364" y1="73091" x2="20364" y2="73091"/>
                        <a14:foregroundMark x1="19273" y1="74182" x2="19273" y2="74182"/>
                        <a14:foregroundMark x1="41818" y1="32182" x2="41818" y2="32182"/>
                        <a14:foregroundMark x1="8545" y1="84182" x2="8545" y2="84182"/>
                        <a14:foregroundMark x1="4182" y1="85091" x2="4182" y2="85091"/>
                        <a14:foregroundMark x1="70182" y1="73636" x2="70182" y2="73636"/>
                        <a14:foregroundMark x1="70182" y1="71818" x2="70182" y2="71818"/>
                        <a14:foregroundMark x1="71455" y1="73273" x2="71455" y2="73273"/>
                      </a14:backgroundRemoval>
                    </a14:imgEffect>
                    <a14:imgEffect>
                      <a14:artisticTexturizer/>
                    </a14:imgEffect>
                  </a14:imgLayer>
                </a14:imgProps>
              </a:ext>
              <a:ext uri="{28A0092B-C50C-407E-A947-70E740481C1C}">
                <a14:useLocalDpi xmlns:a14="http://schemas.microsoft.com/office/drawing/2010/main" val="0"/>
              </a:ext>
            </a:extLst>
          </a:blip>
          <a:srcRect/>
          <a:stretch>
            <a:fillRect/>
          </a:stretch>
        </p:blipFill>
        <p:spPr bwMode="auto">
          <a:xfrm>
            <a:off x="5734898" y="831608"/>
            <a:ext cx="5359758" cy="6164597"/>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 name="TextBox 2"/>
          <p:cNvSpPr txBox="1"/>
          <p:nvPr/>
        </p:nvSpPr>
        <p:spPr>
          <a:xfrm>
            <a:off x="11418392" y="6134100"/>
            <a:ext cx="515739" cy="350802"/>
          </a:xfrm>
          <a:prstGeom prst="rect">
            <a:avLst/>
          </a:prstGeom>
        </p:spPr>
        <p:txBody>
          <a:bodyPr lIns="0" tIns="0" rIns="0" bIns="0" rtlCol="0" anchor="t">
            <a:spAutoFit/>
          </a:bodyPr>
          <a:lstStyle/>
          <a:p>
            <a:pPr algn="ctr">
              <a:lnSpc>
                <a:spcPts val="2987"/>
              </a:lnSpc>
            </a:pPr>
            <a:r>
              <a:rPr lang="en-US" sz="2133">
                <a:solidFill>
                  <a:srgbClr val="804F3B"/>
                </a:solidFill>
                <a:latin typeface="Prata"/>
              </a:rPr>
              <a:t>2</a:t>
            </a:r>
          </a:p>
        </p:txBody>
      </p:sp>
      <p:grpSp>
        <p:nvGrpSpPr>
          <p:cNvPr id="3" name="Group 3"/>
          <p:cNvGrpSpPr/>
          <p:nvPr/>
        </p:nvGrpSpPr>
        <p:grpSpPr>
          <a:xfrm>
            <a:off x="11160523" y="0"/>
            <a:ext cx="1031477" cy="6858000"/>
            <a:chOff x="0" y="0"/>
            <a:chExt cx="523379" cy="3479800"/>
          </a:xfrm>
        </p:grpSpPr>
        <p:sp>
          <p:nvSpPr>
            <p:cNvPr id="4" name="Freeform 4"/>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sz="1200"/>
            </a:p>
          </p:txBody>
        </p:sp>
      </p:grpSp>
      <p:grpSp>
        <p:nvGrpSpPr>
          <p:cNvPr id="5" name="Group 5"/>
          <p:cNvGrpSpPr/>
          <p:nvPr/>
        </p:nvGrpSpPr>
        <p:grpSpPr>
          <a:xfrm>
            <a:off x="11377972" y="0"/>
            <a:ext cx="814028" cy="6858000"/>
            <a:chOff x="0" y="0"/>
            <a:chExt cx="413044" cy="3479800"/>
          </a:xfrm>
        </p:grpSpPr>
        <p:sp>
          <p:nvSpPr>
            <p:cNvPr id="6" name="Freeform 6"/>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sz="1200"/>
            </a:p>
          </p:txBody>
        </p:sp>
      </p:grpSp>
      <p:sp>
        <p:nvSpPr>
          <p:cNvPr id="8" name="Freeform 8"/>
          <p:cNvSpPr/>
          <p:nvPr/>
        </p:nvSpPr>
        <p:spPr>
          <a:xfrm>
            <a:off x="11549974" y="6233920"/>
            <a:ext cx="470025" cy="470025"/>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5"/>
            <a:stretch>
              <a:fillRect/>
            </a:stretch>
          </a:blipFill>
        </p:spPr>
        <p:txBody>
          <a:bodyPr/>
          <a:lstStyle/>
          <a:p>
            <a:endParaRPr lang="en-US" sz="1200"/>
          </a:p>
        </p:txBody>
      </p:sp>
      <p:sp>
        <p:nvSpPr>
          <p:cNvPr id="9" name="TextBox 9"/>
          <p:cNvSpPr txBox="1"/>
          <p:nvPr/>
        </p:nvSpPr>
        <p:spPr>
          <a:xfrm>
            <a:off x="532386" y="608747"/>
            <a:ext cx="9423400" cy="683072"/>
          </a:xfrm>
          <a:prstGeom prst="rect">
            <a:avLst/>
          </a:prstGeom>
        </p:spPr>
        <p:txBody>
          <a:bodyPr wrap="square" lIns="0" tIns="0" rIns="0" bIns="0" rtlCol="0" anchor="t">
            <a:spAutoFit/>
          </a:bodyPr>
          <a:lstStyle/>
          <a:p>
            <a:pPr>
              <a:lnSpc>
                <a:spcPts val="5600"/>
              </a:lnSpc>
            </a:pPr>
            <a:r>
              <a:rPr lang="en-US" sz="4267" b="1" dirty="0">
                <a:solidFill>
                  <a:srgbClr val="2B4570"/>
                </a:solidFill>
                <a:latin typeface="Kannada MN Bold"/>
              </a:rPr>
              <a:t>About WTLS</a:t>
            </a:r>
          </a:p>
        </p:txBody>
      </p:sp>
      <p:sp>
        <p:nvSpPr>
          <p:cNvPr id="10" name="TextBox 10"/>
          <p:cNvSpPr txBox="1"/>
          <p:nvPr/>
        </p:nvSpPr>
        <p:spPr>
          <a:xfrm>
            <a:off x="152400" y="1266148"/>
            <a:ext cx="10855723" cy="337849"/>
          </a:xfrm>
          <a:prstGeom prst="rect">
            <a:avLst/>
          </a:prstGeom>
        </p:spPr>
        <p:txBody>
          <a:bodyPr wrap="square" lIns="0" tIns="0" rIns="0" bIns="0" rtlCol="0" anchor="t">
            <a:spAutoFit/>
          </a:bodyPr>
          <a:lstStyle/>
          <a:p>
            <a:pPr algn="just">
              <a:lnSpc>
                <a:spcPts val="2799"/>
              </a:lnSpc>
            </a:pPr>
            <a:endParaRPr lang="en-US" sz="2000" b="1">
              <a:solidFill>
                <a:srgbClr val="2B4570"/>
              </a:solidFill>
              <a:latin typeface="Georgia Pro Bold"/>
            </a:endParaRPr>
          </a:p>
        </p:txBody>
      </p:sp>
      <p:sp>
        <p:nvSpPr>
          <p:cNvPr id="11" name="TextBox 11"/>
          <p:cNvSpPr txBox="1"/>
          <p:nvPr/>
        </p:nvSpPr>
        <p:spPr>
          <a:xfrm>
            <a:off x="532386" y="1656479"/>
            <a:ext cx="6296476" cy="1049646"/>
          </a:xfrm>
          <a:prstGeom prst="rect">
            <a:avLst/>
          </a:prstGeom>
        </p:spPr>
        <p:txBody>
          <a:bodyPr wrap="square" lIns="0" tIns="0" rIns="0" bIns="0" rtlCol="0" anchor="t">
            <a:spAutoFit/>
          </a:bodyPr>
          <a:lstStyle/>
          <a:p>
            <a:pPr algn="just">
              <a:lnSpc>
                <a:spcPts val="2799"/>
              </a:lnSpc>
            </a:pPr>
            <a:r>
              <a:rPr lang="en-US" sz="1867">
                <a:solidFill>
                  <a:schemeClr val="tx2"/>
                </a:solidFill>
                <a:latin typeface="Georgia" panose="02040502050405020303" pitchFamily="18" charset="0"/>
              </a:rPr>
              <a:t>WTLS offers no-cost civil legal aid to West Tennesseans in 21 counties, focusing on issues that affect family safety, cohesiveness, and stability. </a:t>
            </a:r>
            <a:r>
              <a:rPr lang="en-US" sz="1867">
                <a:solidFill>
                  <a:schemeClr val="tx2"/>
                </a:solidFill>
                <a:latin typeface="Georgia Pro"/>
              </a:rPr>
              <a:t>Our legal practice areas include:</a:t>
            </a:r>
          </a:p>
        </p:txBody>
      </p:sp>
      <p:grpSp>
        <p:nvGrpSpPr>
          <p:cNvPr id="7" name="Group 6">
            <a:extLst>
              <a:ext uri="{FF2B5EF4-FFF2-40B4-BE49-F238E27FC236}">
                <a16:creationId xmlns:a16="http://schemas.microsoft.com/office/drawing/2014/main" id="{870BFA78-3AF0-ADBE-8E23-08E86A08B888}"/>
              </a:ext>
            </a:extLst>
          </p:cNvPr>
          <p:cNvGrpSpPr/>
          <p:nvPr/>
        </p:nvGrpSpPr>
        <p:grpSpPr>
          <a:xfrm>
            <a:off x="558800" y="2993004"/>
            <a:ext cx="5842001" cy="3148298"/>
            <a:chOff x="838200" y="4882430"/>
            <a:chExt cx="8763001" cy="4722448"/>
          </a:xfrm>
        </p:grpSpPr>
        <p:sp>
          <p:nvSpPr>
            <p:cNvPr id="12" name="TextBox 11">
              <a:extLst>
                <a:ext uri="{FF2B5EF4-FFF2-40B4-BE49-F238E27FC236}">
                  <a16:creationId xmlns:a16="http://schemas.microsoft.com/office/drawing/2014/main" id="{E5B78C7A-9D6D-B92E-4369-100CE3F5CBE4}"/>
                </a:ext>
              </a:extLst>
            </p:cNvPr>
            <p:cNvSpPr txBox="1"/>
            <p:nvPr/>
          </p:nvSpPr>
          <p:spPr>
            <a:xfrm>
              <a:off x="1683386" y="4882430"/>
              <a:ext cx="3254304" cy="4722448"/>
            </a:xfrm>
            <a:prstGeom prst="rect">
              <a:avLst/>
            </a:prstGeom>
            <a:noFill/>
          </p:spPr>
          <p:txBody>
            <a:bodyPr wrap="square" rtlCol="0">
              <a:spAutoFit/>
            </a:bodyPr>
            <a:lstStyle/>
            <a:p>
              <a:pPr algn="just">
                <a:lnSpc>
                  <a:spcPct val="250000"/>
                </a:lnSpc>
              </a:pPr>
              <a:r>
                <a:rPr lang="en-US" sz="1866">
                  <a:solidFill>
                    <a:srgbClr val="2B4570"/>
                  </a:solidFill>
                  <a:latin typeface="Georgia Pro"/>
                </a:rPr>
                <a:t>Benefits</a:t>
              </a:r>
            </a:p>
            <a:p>
              <a:pPr algn="just">
                <a:lnSpc>
                  <a:spcPct val="250000"/>
                </a:lnSpc>
              </a:pPr>
              <a:r>
                <a:rPr lang="en-US" sz="1866">
                  <a:solidFill>
                    <a:srgbClr val="2B4570"/>
                  </a:solidFill>
                  <a:latin typeface="Georgia Pro"/>
                </a:rPr>
                <a:t>Fair Housing</a:t>
              </a:r>
            </a:p>
            <a:p>
              <a:pPr algn="just">
                <a:lnSpc>
                  <a:spcPct val="250000"/>
                </a:lnSpc>
              </a:pPr>
              <a:r>
                <a:rPr lang="en-US" sz="1866">
                  <a:solidFill>
                    <a:srgbClr val="2B4570"/>
                  </a:solidFill>
                  <a:latin typeface="Georgia Pro"/>
                </a:rPr>
                <a:t>Reentry</a:t>
              </a:r>
            </a:p>
            <a:p>
              <a:pPr algn="just">
                <a:lnSpc>
                  <a:spcPct val="250000"/>
                </a:lnSpc>
              </a:pPr>
              <a:r>
                <a:rPr lang="en-US" sz="1866">
                  <a:solidFill>
                    <a:srgbClr val="2B4570"/>
                  </a:solidFill>
                  <a:latin typeface="Georgia Pro"/>
                </a:rPr>
                <a:t>Elder Law</a:t>
              </a:r>
            </a:p>
            <a:p>
              <a:endParaRPr lang="en-US" sz="1200"/>
            </a:p>
          </p:txBody>
        </p:sp>
        <p:sp>
          <p:nvSpPr>
            <p:cNvPr id="13" name="Freeform 12">
              <a:extLst>
                <a:ext uri="{FF2B5EF4-FFF2-40B4-BE49-F238E27FC236}">
                  <a16:creationId xmlns:a16="http://schemas.microsoft.com/office/drawing/2014/main" id="{F75B8318-5666-F1B5-1DD3-6013336D5F56}"/>
                </a:ext>
              </a:extLst>
            </p:cNvPr>
            <p:cNvSpPr/>
            <p:nvPr/>
          </p:nvSpPr>
          <p:spPr>
            <a:xfrm>
              <a:off x="4999984" y="5263430"/>
              <a:ext cx="715016" cy="685800"/>
            </a:xfrm>
            <a:custGeom>
              <a:avLst/>
              <a:gdLst/>
              <a:ahLst/>
              <a:cxnLst/>
              <a:rect l="l" t="t" r="r" b="b"/>
              <a:pathLst>
                <a:path w="563094" h="563094">
                  <a:moveTo>
                    <a:pt x="0" y="0"/>
                  </a:moveTo>
                  <a:lnTo>
                    <a:pt x="563093" y="0"/>
                  </a:lnTo>
                  <a:lnTo>
                    <a:pt x="563093" y="563094"/>
                  </a:lnTo>
                  <a:lnTo>
                    <a:pt x="0" y="563094"/>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sz="1200"/>
            </a:p>
          </p:txBody>
        </p:sp>
        <p:sp>
          <p:nvSpPr>
            <p:cNvPr id="15" name="TextBox 14">
              <a:extLst>
                <a:ext uri="{FF2B5EF4-FFF2-40B4-BE49-F238E27FC236}">
                  <a16:creationId xmlns:a16="http://schemas.microsoft.com/office/drawing/2014/main" id="{ED7DE150-FE0A-D574-D5D7-33C4AD7E64FE}"/>
                </a:ext>
              </a:extLst>
            </p:cNvPr>
            <p:cNvSpPr txBox="1"/>
            <p:nvPr/>
          </p:nvSpPr>
          <p:spPr>
            <a:xfrm>
              <a:off x="5797370" y="4905862"/>
              <a:ext cx="3803831" cy="4272229"/>
            </a:xfrm>
            <a:prstGeom prst="rect">
              <a:avLst/>
            </a:prstGeom>
            <a:noFill/>
          </p:spPr>
          <p:txBody>
            <a:bodyPr wrap="square">
              <a:spAutoFit/>
            </a:bodyPr>
            <a:lstStyle/>
            <a:p>
              <a:pPr algn="just">
                <a:lnSpc>
                  <a:spcPct val="250000"/>
                </a:lnSpc>
              </a:pPr>
              <a:r>
                <a:rPr lang="en-US" sz="1866">
                  <a:solidFill>
                    <a:srgbClr val="2B4570"/>
                  </a:solidFill>
                  <a:latin typeface="Georgia Pro"/>
                </a:rPr>
                <a:t>Victims Rights</a:t>
              </a:r>
            </a:p>
            <a:p>
              <a:pPr algn="just">
                <a:lnSpc>
                  <a:spcPct val="250000"/>
                </a:lnSpc>
              </a:pPr>
              <a:r>
                <a:rPr lang="en-US" sz="1866">
                  <a:solidFill>
                    <a:srgbClr val="2B4570"/>
                  </a:solidFill>
                  <a:latin typeface="Georgia Pro"/>
                </a:rPr>
                <a:t>Disaster Assistance</a:t>
              </a:r>
            </a:p>
            <a:p>
              <a:pPr algn="just">
                <a:lnSpc>
                  <a:spcPct val="250000"/>
                </a:lnSpc>
              </a:pPr>
              <a:r>
                <a:rPr lang="en-US" sz="1866">
                  <a:solidFill>
                    <a:srgbClr val="2B4570"/>
                  </a:solidFill>
                  <a:latin typeface="Georgia Pro"/>
                </a:rPr>
                <a:t>Family Law</a:t>
              </a:r>
            </a:p>
            <a:p>
              <a:pPr algn="just">
                <a:lnSpc>
                  <a:spcPct val="250000"/>
                </a:lnSpc>
              </a:pPr>
              <a:r>
                <a:rPr lang="en-US" sz="1866">
                  <a:solidFill>
                    <a:srgbClr val="2B4570"/>
                  </a:solidFill>
                  <a:latin typeface="Georgia Pro"/>
                </a:rPr>
                <a:t>Consumer Debt</a:t>
              </a:r>
            </a:p>
          </p:txBody>
        </p:sp>
        <p:pic>
          <p:nvPicPr>
            <p:cNvPr id="17" name="Picture 6">
              <a:extLst>
                <a:ext uri="{FF2B5EF4-FFF2-40B4-BE49-F238E27FC236}">
                  <a16:creationId xmlns:a16="http://schemas.microsoft.com/office/drawing/2014/main" id="{84A9FC75-5B54-6F68-D7AC-3786189E9EC8}"/>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38200" y="7299938"/>
              <a:ext cx="782892" cy="78289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84405679-D9BF-74C2-CF05-E69F46F15758}"/>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flipH="1">
              <a:off x="5029200" y="7320830"/>
              <a:ext cx="685800" cy="6858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7D5B0E5C-E261-6358-07A7-805EB6CDA03E}"/>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69777" y="8419207"/>
              <a:ext cx="730423" cy="730423"/>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50D7035B-087C-CBCF-9F90-BC6A2A0FF1D0}"/>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869777" y="6245933"/>
              <a:ext cx="714374" cy="714374"/>
            </a:xfrm>
            <a:prstGeom prst="rect">
              <a:avLst/>
            </a:prstGeom>
            <a:noFill/>
            <a:extLst>
              <a:ext uri="{909E8E84-426E-40DD-AFC4-6F175D3DCCD1}">
                <a14:hiddenFill xmlns:a14="http://schemas.microsoft.com/office/drawing/2010/main">
                  <a:solidFill>
                    <a:srgbClr val="FFFFFF"/>
                  </a:solidFill>
                </a14:hiddenFill>
              </a:ext>
            </a:extLst>
          </p:spPr>
        </p:pic>
        <p:sp>
          <p:nvSpPr>
            <p:cNvPr id="18" name="Freeform 10">
              <a:extLst>
                <a:ext uri="{FF2B5EF4-FFF2-40B4-BE49-F238E27FC236}">
                  <a16:creationId xmlns:a16="http://schemas.microsoft.com/office/drawing/2014/main" id="{260ED3FD-9116-1A06-3DAF-0F8CAD23D319}"/>
                </a:ext>
              </a:extLst>
            </p:cNvPr>
            <p:cNvSpPr/>
            <p:nvPr/>
          </p:nvSpPr>
          <p:spPr>
            <a:xfrm>
              <a:off x="869777" y="5305783"/>
              <a:ext cx="806974" cy="633922"/>
            </a:xfrm>
            <a:custGeom>
              <a:avLst/>
              <a:gdLst/>
              <a:ahLst/>
              <a:cxnLst/>
              <a:rect l="l" t="t" r="r" b="b"/>
              <a:pathLst>
                <a:path w="971190" h="633922">
                  <a:moveTo>
                    <a:pt x="0" y="0"/>
                  </a:moveTo>
                  <a:lnTo>
                    <a:pt x="971190" y="0"/>
                  </a:lnTo>
                  <a:lnTo>
                    <a:pt x="971190" y="633923"/>
                  </a:lnTo>
                  <a:lnTo>
                    <a:pt x="0" y="633923"/>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en-US" sz="1200"/>
            </a:p>
          </p:txBody>
        </p:sp>
        <p:pic>
          <p:nvPicPr>
            <p:cNvPr id="1042" name="Picture 18">
              <a:extLst>
                <a:ext uri="{FF2B5EF4-FFF2-40B4-BE49-F238E27FC236}">
                  <a16:creationId xmlns:a16="http://schemas.microsoft.com/office/drawing/2014/main" id="{08A5E220-0C30-4EDA-5F58-F7E6DEB490FC}"/>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990396" y="8422873"/>
              <a:ext cx="790575" cy="790575"/>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D5399CF5-A892-4F92-5566-02A985BEDF90}"/>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flipH="1">
              <a:off x="4940929" y="6245933"/>
              <a:ext cx="866775" cy="866775"/>
            </a:xfrm>
            <a:prstGeom prst="rect">
              <a:avLst/>
            </a:prstGeom>
            <a:noFill/>
            <a:extLst>
              <a:ext uri="{909E8E84-426E-40DD-AFC4-6F175D3DCCD1}">
                <a14:hiddenFill xmlns:a14="http://schemas.microsoft.com/office/drawing/2010/main">
                  <a:solidFill>
                    <a:srgbClr val="FFFFFF"/>
                  </a:solidFill>
                </a14:hiddenFill>
              </a:ext>
            </a:extLst>
          </p:spPr>
        </p:pic>
      </p:grpSp>
      <p:sp>
        <p:nvSpPr>
          <p:cNvPr id="24" name="TextBox 23">
            <a:extLst>
              <a:ext uri="{FF2B5EF4-FFF2-40B4-BE49-F238E27FC236}">
                <a16:creationId xmlns:a16="http://schemas.microsoft.com/office/drawing/2014/main" id="{B3096D43-FC68-96DD-A31A-BEE8BC733A09}"/>
              </a:ext>
            </a:extLst>
          </p:cNvPr>
          <p:cNvSpPr txBox="1"/>
          <p:nvPr/>
        </p:nvSpPr>
        <p:spPr>
          <a:xfrm>
            <a:off x="3048000" y="3284379"/>
            <a:ext cx="6096000" cy="276999"/>
          </a:xfrm>
          <a:prstGeom prst="rect">
            <a:avLst/>
          </a:prstGeom>
          <a:noFill/>
        </p:spPr>
        <p:txBody>
          <a:bodyPr wrap="square">
            <a:spAutoFit/>
          </a:bodyPr>
          <a:lstStyle/>
          <a:p>
            <a:endParaRPr lang="en-US" sz="1200"/>
          </a:p>
        </p:txBody>
      </p:sp>
      <p:sp>
        <p:nvSpPr>
          <p:cNvPr id="25" name="Rectangle 23">
            <a:extLst>
              <a:ext uri="{FF2B5EF4-FFF2-40B4-BE49-F238E27FC236}">
                <a16:creationId xmlns:a16="http://schemas.microsoft.com/office/drawing/2014/main" id="{B8A7422D-4395-5C05-A3F2-5AFBF99B03D2}"/>
              </a:ext>
            </a:extLst>
          </p:cNvPr>
          <p:cNvSpPr>
            <a:spLocks noChangeArrowheads="1"/>
          </p:cNvSpPr>
          <p:nvPr/>
        </p:nvSpPr>
        <p:spPr bwMode="auto">
          <a:xfrm>
            <a:off x="0" y="-123109"/>
            <a:ext cx="12317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0960" tIns="30480" rIns="60960" bIns="30480" numCol="1" anchor="ctr" anchorCtr="0" compatLnSpc="1">
            <a:prstTxWarp prst="textNoShape">
              <a:avLst/>
            </a:prstTxWarp>
            <a:spAutoFit/>
          </a:bodyPr>
          <a:lstStyle/>
          <a:p>
            <a:endParaRPr lang="en-US" sz="1200"/>
          </a:p>
        </p:txBody>
      </p:sp>
      <p:sp>
        <p:nvSpPr>
          <p:cNvPr id="26" name="Rectangle 24">
            <a:extLst>
              <a:ext uri="{FF2B5EF4-FFF2-40B4-BE49-F238E27FC236}">
                <a16:creationId xmlns:a16="http://schemas.microsoft.com/office/drawing/2014/main" id="{D1BFE7C3-BCF9-655B-7046-9B4F64362DA1}"/>
              </a:ext>
            </a:extLst>
          </p:cNvPr>
          <p:cNvSpPr>
            <a:spLocks noChangeArrowheads="1"/>
          </p:cNvSpPr>
          <p:nvPr/>
        </p:nvSpPr>
        <p:spPr bwMode="auto">
          <a:xfrm>
            <a:off x="101600" y="-21509"/>
            <a:ext cx="12317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0960" tIns="30480" rIns="60960" bIns="30480" numCol="1" anchor="ctr" anchorCtr="0" compatLnSpc="1">
            <a:prstTxWarp prst="textNoShape">
              <a:avLst/>
            </a:prstTxWarp>
            <a:spAutoFit/>
          </a:bodyPr>
          <a:lstStyle/>
          <a:p>
            <a:endParaRPr lang="en-US" sz="1200"/>
          </a:p>
        </p:txBody>
      </p:sp>
      <p:sp>
        <p:nvSpPr>
          <p:cNvPr id="27" name="Rectangle 25">
            <a:extLst>
              <a:ext uri="{FF2B5EF4-FFF2-40B4-BE49-F238E27FC236}">
                <a16:creationId xmlns:a16="http://schemas.microsoft.com/office/drawing/2014/main" id="{417E3029-9829-95EF-5C25-AEEC2ED9562A}"/>
              </a:ext>
            </a:extLst>
          </p:cNvPr>
          <p:cNvSpPr>
            <a:spLocks noChangeArrowheads="1"/>
          </p:cNvSpPr>
          <p:nvPr/>
        </p:nvSpPr>
        <p:spPr bwMode="auto">
          <a:xfrm>
            <a:off x="203200" y="80091"/>
            <a:ext cx="12317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0960" tIns="30480" rIns="60960" bIns="30480" numCol="1" anchor="ctr" anchorCtr="0" compatLnSpc="1">
            <a:prstTxWarp prst="textNoShape">
              <a:avLst/>
            </a:prstTxWarp>
            <a:spAutoFit/>
          </a:bodyPr>
          <a:lstStyle/>
          <a:p>
            <a:endParaRPr lang="en-US" sz="1200"/>
          </a:p>
        </p:txBody>
      </p:sp>
      <p:sp>
        <p:nvSpPr>
          <p:cNvPr id="28" name="Rectangle 26">
            <a:extLst>
              <a:ext uri="{FF2B5EF4-FFF2-40B4-BE49-F238E27FC236}">
                <a16:creationId xmlns:a16="http://schemas.microsoft.com/office/drawing/2014/main" id="{7E61AF95-4DAC-50D5-A47C-17A038808283}"/>
              </a:ext>
            </a:extLst>
          </p:cNvPr>
          <p:cNvSpPr>
            <a:spLocks noChangeArrowheads="1"/>
          </p:cNvSpPr>
          <p:nvPr/>
        </p:nvSpPr>
        <p:spPr bwMode="auto">
          <a:xfrm>
            <a:off x="304800" y="181691"/>
            <a:ext cx="12317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0960" tIns="30480" rIns="60960" bIns="30480" numCol="1" anchor="ctr" anchorCtr="0" compatLnSpc="1">
            <a:prstTxWarp prst="textNoShape">
              <a:avLst/>
            </a:prstTxWarp>
            <a:spAutoFit/>
          </a:bodyPr>
          <a:lstStyle/>
          <a:p>
            <a:endParaRPr lang="en-US" sz="1200"/>
          </a:p>
        </p:txBody>
      </p:sp>
      <p:sp>
        <p:nvSpPr>
          <p:cNvPr id="29" name="Rectangle 27">
            <a:extLst>
              <a:ext uri="{FF2B5EF4-FFF2-40B4-BE49-F238E27FC236}">
                <a16:creationId xmlns:a16="http://schemas.microsoft.com/office/drawing/2014/main" id="{1CAD0E69-E6D5-C670-3C5E-2CAFD069A9CB}"/>
              </a:ext>
            </a:extLst>
          </p:cNvPr>
          <p:cNvSpPr>
            <a:spLocks noChangeArrowheads="1"/>
          </p:cNvSpPr>
          <p:nvPr/>
        </p:nvSpPr>
        <p:spPr bwMode="auto">
          <a:xfrm>
            <a:off x="406400" y="283291"/>
            <a:ext cx="12317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0960" tIns="30480" rIns="60960" bIns="30480" numCol="1" anchor="ctr" anchorCtr="0" compatLnSpc="1">
            <a:prstTxWarp prst="textNoShape">
              <a:avLst/>
            </a:prstTxWarp>
            <a:spAutoFit/>
          </a:bodyPr>
          <a:lstStyle/>
          <a:p>
            <a:endParaRPr lang="en-US" sz="12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74C702-C273-C2A6-0924-DBF1C97B51A7}"/>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F98D0C90-D4EF-27D7-CF46-61AB8ADD3984}"/>
              </a:ext>
            </a:extLst>
          </p:cNvPr>
          <p:cNvSpPr txBox="1"/>
          <p:nvPr/>
        </p:nvSpPr>
        <p:spPr>
          <a:xfrm>
            <a:off x="11418392" y="6134100"/>
            <a:ext cx="515739" cy="350802"/>
          </a:xfrm>
          <a:prstGeom prst="rect">
            <a:avLst/>
          </a:prstGeom>
        </p:spPr>
        <p:txBody>
          <a:bodyPr lIns="0" tIns="0" rIns="0" bIns="0" rtlCol="0" anchor="t">
            <a:spAutoFit/>
          </a:bodyPr>
          <a:lstStyle/>
          <a:p>
            <a:pPr algn="ctr">
              <a:lnSpc>
                <a:spcPts val="2987"/>
              </a:lnSpc>
            </a:pPr>
            <a:r>
              <a:rPr lang="en-US" sz="2133">
                <a:solidFill>
                  <a:srgbClr val="804F3B"/>
                </a:solidFill>
                <a:latin typeface="Prata"/>
              </a:rPr>
              <a:t>2</a:t>
            </a:r>
          </a:p>
        </p:txBody>
      </p:sp>
      <p:grpSp>
        <p:nvGrpSpPr>
          <p:cNvPr id="3" name="Group 3">
            <a:extLst>
              <a:ext uri="{FF2B5EF4-FFF2-40B4-BE49-F238E27FC236}">
                <a16:creationId xmlns:a16="http://schemas.microsoft.com/office/drawing/2014/main" id="{22F7BFC7-2648-4047-440F-010452D9D0F7}"/>
              </a:ext>
            </a:extLst>
          </p:cNvPr>
          <p:cNvGrpSpPr/>
          <p:nvPr/>
        </p:nvGrpSpPr>
        <p:grpSpPr>
          <a:xfrm>
            <a:off x="11160523" y="0"/>
            <a:ext cx="1031477" cy="6858000"/>
            <a:chOff x="0" y="0"/>
            <a:chExt cx="523379" cy="3479800"/>
          </a:xfrm>
        </p:grpSpPr>
        <p:sp>
          <p:nvSpPr>
            <p:cNvPr id="4" name="Freeform 4">
              <a:extLst>
                <a:ext uri="{FF2B5EF4-FFF2-40B4-BE49-F238E27FC236}">
                  <a16:creationId xmlns:a16="http://schemas.microsoft.com/office/drawing/2014/main" id="{7F51E5F3-7C42-B554-F625-81903E772AF6}"/>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sz="1200"/>
            </a:p>
          </p:txBody>
        </p:sp>
      </p:grpSp>
      <p:grpSp>
        <p:nvGrpSpPr>
          <p:cNvPr id="5" name="Group 5">
            <a:extLst>
              <a:ext uri="{FF2B5EF4-FFF2-40B4-BE49-F238E27FC236}">
                <a16:creationId xmlns:a16="http://schemas.microsoft.com/office/drawing/2014/main" id="{2A52D206-B44F-59CF-3E8D-0B454A424A69}"/>
              </a:ext>
            </a:extLst>
          </p:cNvPr>
          <p:cNvGrpSpPr/>
          <p:nvPr/>
        </p:nvGrpSpPr>
        <p:grpSpPr>
          <a:xfrm>
            <a:off x="11377972" y="0"/>
            <a:ext cx="814028" cy="6858000"/>
            <a:chOff x="0" y="0"/>
            <a:chExt cx="413044" cy="3479800"/>
          </a:xfrm>
        </p:grpSpPr>
        <p:sp>
          <p:nvSpPr>
            <p:cNvPr id="6" name="Freeform 6">
              <a:extLst>
                <a:ext uri="{FF2B5EF4-FFF2-40B4-BE49-F238E27FC236}">
                  <a16:creationId xmlns:a16="http://schemas.microsoft.com/office/drawing/2014/main" id="{91F8B35F-787C-0047-C1E5-BFAFD75FCA1D}"/>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sz="1200"/>
            </a:p>
          </p:txBody>
        </p:sp>
      </p:grpSp>
      <p:sp>
        <p:nvSpPr>
          <p:cNvPr id="7" name="TextBox 7">
            <a:extLst>
              <a:ext uri="{FF2B5EF4-FFF2-40B4-BE49-F238E27FC236}">
                <a16:creationId xmlns:a16="http://schemas.microsoft.com/office/drawing/2014/main" id="{5E70A1DF-116A-D4E0-9FBD-7B17DA625609}"/>
              </a:ext>
            </a:extLst>
          </p:cNvPr>
          <p:cNvSpPr txBox="1"/>
          <p:nvPr/>
        </p:nvSpPr>
        <p:spPr>
          <a:xfrm>
            <a:off x="3936041" y="861823"/>
            <a:ext cx="7052481" cy="7495065"/>
          </a:xfrm>
          <a:prstGeom prst="rect">
            <a:avLst/>
          </a:prstGeom>
        </p:spPr>
        <p:txBody>
          <a:bodyPr wrap="square" lIns="0" tIns="0" rIns="0" bIns="0" rtlCol="0" anchor="t">
            <a:spAutoFit/>
          </a:bodyPr>
          <a:lstStyle/>
          <a:p>
            <a:pPr algn="just">
              <a:lnSpc>
                <a:spcPts val="2533"/>
              </a:lnSpc>
            </a:pPr>
            <a:endParaRPr lang="en-US" sz="1667" dirty="0">
              <a:solidFill>
                <a:schemeClr val="tx2"/>
              </a:solidFill>
              <a:latin typeface="Georgia Pro" panose="02040502050405020303" pitchFamily="18" charset="0"/>
            </a:endParaRPr>
          </a:p>
          <a:p>
            <a:pPr algn="just">
              <a:lnSpc>
                <a:spcPts val="2533"/>
              </a:lnSpc>
            </a:pPr>
            <a:r>
              <a:rPr lang="en-US" sz="1600" dirty="0"/>
              <a:t>Cole Adams (he/him) is a Staff Attorney in the Public Benefits Unit in the Memphis Office of West Tennessee Legal Services. In his practice, he represents and advises clients on Veterans’ Benefits, Social Security, Medicaid, SNAP, Families First, and Unemployment Compensation issues. He co-chairs the TALS Health and Benefits Taskforce. Previously, Cole worked at Disability Rights Delaware (formerly the Disabilities Law Program at Community Legal Aid Society, Inc.), the Protection &amp; Advocacy System for the State of Delaware, where he represented individuals with disabilities with Social Security, Medicaid, Americans with Disabilities Act, and other disability-related issues. Cole graduated from the University of Alabama School of Law in May of 2023. While in Law School, Cole worked at the Alabama Disabilities Advocacy Program (the Protection &amp; Advocacy System for the State of Alabama), Justice in Aging, the American Civil Liberties Union of Alabama, and West Tennessee Legal Services. Prior to law school, Cole received his B.A.C. in Communication Studies with a second major in history and a minor in Social Welfare from the University of Alabama.</a:t>
            </a:r>
            <a:endParaRPr lang="en-US" sz="1667" dirty="0"/>
          </a:p>
          <a:p>
            <a:pPr algn="just">
              <a:lnSpc>
                <a:spcPts val="2533"/>
              </a:lnSpc>
            </a:pPr>
            <a:r>
              <a:rPr lang="en-US" sz="1667" dirty="0">
                <a:solidFill>
                  <a:schemeClr val="tx2"/>
                </a:solidFill>
                <a:latin typeface="Georgia Pro" panose="02040502050405020303" pitchFamily="18" charset="0"/>
              </a:rPr>
              <a:t>      </a:t>
            </a:r>
          </a:p>
          <a:p>
            <a:pPr algn="just">
              <a:lnSpc>
                <a:spcPts val="2533"/>
              </a:lnSpc>
            </a:pPr>
            <a:r>
              <a:rPr lang="en-US" sz="1667" dirty="0">
                <a:solidFill>
                  <a:schemeClr val="tx2"/>
                </a:solidFill>
                <a:latin typeface="Georgia Pro" panose="02040502050405020303" pitchFamily="18" charset="0"/>
              </a:rPr>
              <a:t>      </a:t>
            </a:r>
          </a:p>
          <a:p>
            <a:pPr algn="just">
              <a:lnSpc>
                <a:spcPts val="2799"/>
              </a:lnSpc>
            </a:pPr>
            <a:endParaRPr lang="en-US" sz="1667" dirty="0">
              <a:solidFill>
                <a:schemeClr val="tx2"/>
              </a:solidFill>
              <a:latin typeface="Georgia Pro" panose="02040502050405020303" pitchFamily="18" charset="0"/>
            </a:endParaRPr>
          </a:p>
          <a:p>
            <a:pPr algn="just">
              <a:lnSpc>
                <a:spcPts val="2799"/>
              </a:lnSpc>
            </a:pPr>
            <a:endParaRPr lang="en-US" sz="1667" b="1" dirty="0">
              <a:solidFill>
                <a:srgbClr val="2B4570"/>
              </a:solidFill>
              <a:latin typeface="Georgia Pro"/>
            </a:endParaRPr>
          </a:p>
          <a:p>
            <a:pPr algn="just">
              <a:lnSpc>
                <a:spcPts val="2799"/>
              </a:lnSpc>
            </a:pPr>
            <a:endParaRPr lang="en-US" sz="1667" dirty="0">
              <a:solidFill>
                <a:srgbClr val="2B4570"/>
              </a:solidFill>
              <a:latin typeface="Georgia Pro"/>
            </a:endParaRPr>
          </a:p>
          <a:p>
            <a:pPr algn="just">
              <a:lnSpc>
                <a:spcPts val="2799"/>
              </a:lnSpc>
            </a:pPr>
            <a:endParaRPr lang="en-US" sz="1667" dirty="0">
              <a:solidFill>
                <a:srgbClr val="2B4570"/>
              </a:solidFill>
              <a:latin typeface="Georgia Pro"/>
            </a:endParaRPr>
          </a:p>
        </p:txBody>
      </p:sp>
      <p:sp>
        <p:nvSpPr>
          <p:cNvPr id="8" name="TextBox 8">
            <a:extLst>
              <a:ext uri="{FF2B5EF4-FFF2-40B4-BE49-F238E27FC236}">
                <a16:creationId xmlns:a16="http://schemas.microsoft.com/office/drawing/2014/main" id="{6E440690-6DD9-A9A2-8C66-852148A9F336}"/>
              </a:ext>
            </a:extLst>
          </p:cNvPr>
          <p:cNvSpPr txBox="1"/>
          <p:nvPr/>
        </p:nvSpPr>
        <p:spPr>
          <a:xfrm>
            <a:off x="477504" y="253405"/>
            <a:ext cx="9149687" cy="718145"/>
          </a:xfrm>
          <a:prstGeom prst="rect">
            <a:avLst/>
          </a:prstGeom>
        </p:spPr>
        <p:txBody>
          <a:bodyPr wrap="square" lIns="0" tIns="0" rIns="0" bIns="0" rtlCol="0" anchor="t">
            <a:spAutoFit/>
          </a:bodyPr>
          <a:lstStyle/>
          <a:p>
            <a:pPr>
              <a:lnSpc>
                <a:spcPts val="5600"/>
              </a:lnSpc>
            </a:pPr>
            <a:r>
              <a:rPr lang="en-US" sz="4800" b="1" dirty="0">
                <a:solidFill>
                  <a:srgbClr val="2B4570"/>
                </a:solidFill>
                <a:latin typeface="Kannada MN Bold"/>
              </a:rPr>
              <a:t>About Cole</a:t>
            </a:r>
          </a:p>
        </p:txBody>
      </p:sp>
      <p:sp>
        <p:nvSpPr>
          <p:cNvPr id="9" name="Freeform 9">
            <a:extLst>
              <a:ext uri="{FF2B5EF4-FFF2-40B4-BE49-F238E27FC236}">
                <a16:creationId xmlns:a16="http://schemas.microsoft.com/office/drawing/2014/main" id="{1CE06A5D-786F-90D6-B071-07F8836C0018}"/>
              </a:ext>
            </a:extLst>
          </p:cNvPr>
          <p:cNvSpPr/>
          <p:nvPr/>
        </p:nvSpPr>
        <p:spPr>
          <a:xfrm>
            <a:off x="11549974" y="6233920"/>
            <a:ext cx="470025" cy="470025"/>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2"/>
            <a:stretch>
              <a:fillRect/>
            </a:stretch>
          </a:blipFill>
        </p:spPr>
        <p:txBody>
          <a:bodyPr/>
          <a:lstStyle/>
          <a:p>
            <a:endParaRPr lang="en-US" sz="1200"/>
          </a:p>
        </p:txBody>
      </p:sp>
      <p:pic>
        <p:nvPicPr>
          <p:cNvPr id="16" name="Picture 15" descr="A person in a suit and tie&#10;&#10;AI-generated content may be incorrect.">
            <a:extLst>
              <a:ext uri="{FF2B5EF4-FFF2-40B4-BE49-F238E27FC236}">
                <a16:creationId xmlns:a16="http://schemas.microsoft.com/office/drawing/2014/main" id="{C7BD248C-DD27-FFE7-A20E-6915D9CF51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5956" y="2026503"/>
            <a:ext cx="2804994" cy="2804994"/>
          </a:xfrm>
          <a:prstGeom prst="rect">
            <a:avLst/>
          </a:prstGeom>
        </p:spPr>
      </p:pic>
    </p:spTree>
    <p:extLst>
      <p:ext uri="{BB962C8B-B14F-4D97-AF65-F5344CB8AC3E}">
        <p14:creationId xmlns:p14="http://schemas.microsoft.com/office/powerpoint/2010/main" val="28042737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3FB54-9F7B-5F4B-D7B4-CAB5E186733E}"/>
              </a:ext>
            </a:extLst>
          </p:cNvPr>
          <p:cNvSpPr>
            <a:spLocks noGrp="1"/>
          </p:cNvSpPr>
          <p:nvPr>
            <p:ph type="title"/>
          </p:nvPr>
        </p:nvSpPr>
        <p:spPr/>
        <p:txBody>
          <a:bodyPr/>
          <a:lstStyle/>
          <a:p>
            <a:r>
              <a:rPr lang="en-US" b="1" dirty="0"/>
              <a:t>Objectives and Roadmap</a:t>
            </a:r>
          </a:p>
        </p:txBody>
      </p:sp>
      <p:sp>
        <p:nvSpPr>
          <p:cNvPr id="3" name="Content Placeholder 2">
            <a:extLst>
              <a:ext uri="{FF2B5EF4-FFF2-40B4-BE49-F238E27FC236}">
                <a16:creationId xmlns:a16="http://schemas.microsoft.com/office/drawing/2014/main" id="{B87119A0-ACF2-CF0B-CC90-41D0F7B60588}"/>
              </a:ext>
            </a:extLst>
          </p:cNvPr>
          <p:cNvSpPr>
            <a:spLocks noGrp="1"/>
          </p:cNvSpPr>
          <p:nvPr>
            <p:ph idx="1"/>
          </p:nvPr>
        </p:nvSpPr>
        <p:spPr/>
        <p:txBody>
          <a:bodyPr/>
          <a:lstStyle/>
          <a:p>
            <a:r>
              <a:rPr lang="en-US" dirty="0"/>
              <a:t>Discuss Social Security Disability and Supplemental Security Income benefits and working</a:t>
            </a:r>
          </a:p>
          <a:p>
            <a:r>
              <a:rPr lang="en-US" dirty="0"/>
              <a:t>Understand the work incentives, programs, and rules Social Security has in place for beneficiaries who choose to work</a:t>
            </a:r>
          </a:p>
          <a:p>
            <a:r>
              <a:rPr lang="en-US" dirty="0"/>
              <a:t>Interpret an advocate’s ethical duties regarding clients who were approved for benefits and are considering working</a:t>
            </a:r>
          </a:p>
          <a:p>
            <a:r>
              <a:rPr lang="en-US" dirty="0"/>
              <a:t>Explore scenarios where advocates are likely to encounter work incentives and their consequences</a:t>
            </a:r>
          </a:p>
          <a:p>
            <a:r>
              <a:rPr lang="en-US" dirty="0"/>
              <a:t>Reinforce the pathways to receiving benefits again if a client is cutoff or terminated due to working</a:t>
            </a:r>
          </a:p>
        </p:txBody>
      </p:sp>
      <p:sp>
        <p:nvSpPr>
          <p:cNvPr id="4" name="Slide Number Placeholder 3">
            <a:extLst>
              <a:ext uri="{FF2B5EF4-FFF2-40B4-BE49-F238E27FC236}">
                <a16:creationId xmlns:a16="http://schemas.microsoft.com/office/drawing/2014/main" id="{2852A9E2-1183-DC6A-805B-56B6875FB0BC}"/>
              </a:ext>
            </a:extLst>
          </p:cNvPr>
          <p:cNvSpPr>
            <a:spLocks noGrp="1"/>
          </p:cNvSpPr>
          <p:nvPr>
            <p:ph type="sldNum" sz="quarter" idx="12"/>
          </p:nvPr>
        </p:nvSpPr>
        <p:spPr/>
        <p:txBody>
          <a:bodyPr/>
          <a:lstStyle/>
          <a:p>
            <a:fld id="{3C978707-452F-4A92-A7E3-1B7B93677C83}" type="slidenum">
              <a:rPr lang="en-US" smtClean="0"/>
              <a:t>6</a:t>
            </a:fld>
            <a:endParaRPr lang="en-US"/>
          </a:p>
        </p:txBody>
      </p:sp>
    </p:spTree>
    <p:extLst>
      <p:ext uri="{BB962C8B-B14F-4D97-AF65-F5344CB8AC3E}">
        <p14:creationId xmlns:p14="http://schemas.microsoft.com/office/powerpoint/2010/main" val="9915390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0D98E1-3AB8-4FA6-6B38-E586CEE5C720}"/>
              </a:ext>
            </a:extLst>
          </p:cNvPr>
          <p:cNvSpPr>
            <a:spLocks noGrp="1"/>
          </p:cNvSpPr>
          <p:nvPr>
            <p:ph type="title"/>
          </p:nvPr>
        </p:nvSpPr>
        <p:spPr>
          <a:xfrm>
            <a:off x="1295401" y="1761067"/>
            <a:ext cx="9590550" cy="1828811"/>
          </a:xfrm>
        </p:spPr>
        <p:txBody>
          <a:bodyPr/>
          <a:lstStyle/>
          <a:p>
            <a:r>
              <a:rPr lang="en-US" b="1" dirty="0"/>
              <a:t>Background Information</a:t>
            </a:r>
          </a:p>
        </p:txBody>
      </p:sp>
      <p:sp>
        <p:nvSpPr>
          <p:cNvPr id="3" name="Text Placeholder 2">
            <a:extLst>
              <a:ext uri="{FF2B5EF4-FFF2-40B4-BE49-F238E27FC236}">
                <a16:creationId xmlns:a16="http://schemas.microsoft.com/office/drawing/2014/main" id="{499FD946-308D-9429-8114-53EE7E84ABA2}"/>
              </a:ext>
            </a:extLst>
          </p:cNvPr>
          <p:cNvSpPr>
            <a:spLocks noGrp="1"/>
          </p:cNvSpPr>
          <p:nvPr>
            <p:ph type="body" idx="1"/>
          </p:nvPr>
        </p:nvSpPr>
        <p:spPr/>
        <p:txBody>
          <a:bodyPr/>
          <a:lstStyle/>
          <a:p>
            <a:r>
              <a:rPr lang="en-US" dirty="0"/>
              <a:t>What benefits programs are we talking about today?</a:t>
            </a:r>
          </a:p>
          <a:p>
            <a:r>
              <a:rPr lang="en-US" dirty="0"/>
              <a:t>What is substantial gainful activity?</a:t>
            </a:r>
          </a:p>
          <a:p>
            <a:r>
              <a:rPr lang="en-US" dirty="0"/>
              <a:t>At what stages of receiving benefits is this important?</a:t>
            </a:r>
          </a:p>
        </p:txBody>
      </p:sp>
      <p:sp>
        <p:nvSpPr>
          <p:cNvPr id="4" name="Slide Number Placeholder 3">
            <a:extLst>
              <a:ext uri="{FF2B5EF4-FFF2-40B4-BE49-F238E27FC236}">
                <a16:creationId xmlns:a16="http://schemas.microsoft.com/office/drawing/2014/main" id="{B2937A8C-12C4-0ADA-A5E7-97F3A56861EB}"/>
              </a:ext>
            </a:extLst>
          </p:cNvPr>
          <p:cNvSpPr>
            <a:spLocks noGrp="1"/>
          </p:cNvSpPr>
          <p:nvPr>
            <p:ph type="sldNum" sz="quarter" idx="12"/>
          </p:nvPr>
        </p:nvSpPr>
        <p:spPr/>
        <p:txBody>
          <a:bodyPr/>
          <a:lstStyle/>
          <a:p>
            <a:fld id="{3C978707-452F-4A92-A7E3-1B7B93677C83}" type="slidenum">
              <a:rPr lang="en-US" smtClean="0"/>
              <a:t>7</a:t>
            </a:fld>
            <a:endParaRPr lang="en-US"/>
          </a:p>
        </p:txBody>
      </p:sp>
    </p:spTree>
    <p:extLst>
      <p:ext uri="{BB962C8B-B14F-4D97-AF65-F5344CB8AC3E}">
        <p14:creationId xmlns:p14="http://schemas.microsoft.com/office/powerpoint/2010/main" val="6963503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F36DA-7589-9F63-FFAD-30B0B7313E91}"/>
              </a:ext>
            </a:extLst>
          </p:cNvPr>
          <p:cNvSpPr>
            <a:spLocks noGrp="1"/>
          </p:cNvSpPr>
          <p:nvPr>
            <p:ph type="title"/>
          </p:nvPr>
        </p:nvSpPr>
        <p:spPr/>
        <p:txBody>
          <a:bodyPr/>
          <a:lstStyle/>
          <a:p>
            <a:r>
              <a:rPr lang="en-US" b="1" dirty="0"/>
              <a:t>Title II Benefits</a:t>
            </a:r>
          </a:p>
        </p:txBody>
      </p:sp>
      <p:sp>
        <p:nvSpPr>
          <p:cNvPr id="3" name="Content Placeholder 2">
            <a:extLst>
              <a:ext uri="{FF2B5EF4-FFF2-40B4-BE49-F238E27FC236}">
                <a16:creationId xmlns:a16="http://schemas.microsoft.com/office/drawing/2014/main" id="{70F672AA-DD87-E8B9-F88D-E9EE3D5C9A9A}"/>
              </a:ext>
            </a:extLst>
          </p:cNvPr>
          <p:cNvSpPr>
            <a:spLocks noGrp="1"/>
          </p:cNvSpPr>
          <p:nvPr>
            <p:ph idx="1"/>
          </p:nvPr>
        </p:nvSpPr>
        <p:spPr/>
        <p:txBody>
          <a:bodyPr>
            <a:normAutofit fontScale="92500" lnSpcReduction="10000"/>
          </a:bodyPr>
          <a:lstStyle/>
          <a:p>
            <a:r>
              <a:rPr lang="en-US" dirty="0"/>
              <a:t>Social Security Disability Insurance (SSDI)</a:t>
            </a:r>
          </a:p>
          <a:p>
            <a:pPr lvl="1"/>
            <a:r>
              <a:rPr lang="en-US" dirty="0"/>
              <a:t>Other Title II benefits include auxiliary, survivors, and retirement benefits</a:t>
            </a:r>
          </a:p>
          <a:p>
            <a:pPr lvl="1"/>
            <a:r>
              <a:rPr lang="en-US" dirty="0"/>
              <a:t>These are all based on work history</a:t>
            </a:r>
          </a:p>
          <a:p>
            <a:r>
              <a:rPr lang="en-US" dirty="0"/>
              <a:t>Eligibility</a:t>
            </a:r>
          </a:p>
          <a:p>
            <a:pPr lvl="1"/>
            <a:r>
              <a:rPr lang="en-US" dirty="0"/>
              <a:t>Be found “disabled” within meaning of the Social Security Act</a:t>
            </a:r>
          </a:p>
          <a:p>
            <a:pPr lvl="2"/>
            <a:r>
              <a:rPr lang="en-US" dirty="0"/>
              <a:t>Disability is a severe physical or mental condition that stops you from doing </a:t>
            </a:r>
            <a:r>
              <a:rPr lang="en-US" dirty="0">
                <a:effectLst/>
              </a:rPr>
              <a:t>substantial gainful activity (SGA)</a:t>
            </a:r>
            <a:r>
              <a:rPr lang="en-US" dirty="0"/>
              <a:t>. The condition must have lasted—or be expected to last—for at least 12 straight months or result in death. </a:t>
            </a:r>
          </a:p>
          <a:p>
            <a:pPr lvl="1"/>
            <a:r>
              <a:rPr lang="en-US" dirty="0"/>
              <a:t>Meet “insured” status by earning enough “credits” (formerly “quarters”) through working, OR</a:t>
            </a:r>
          </a:p>
          <a:p>
            <a:pPr lvl="2"/>
            <a:r>
              <a:rPr lang="en-US" dirty="0"/>
              <a:t>Be eligible to receive auxiliary benefits based on someone else’s work history</a:t>
            </a:r>
          </a:p>
          <a:p>
            <a:r>
              <a:rPr lang="en-US" dirty="0"/>
              <a:t>General income limit: cannot earn above substantial gainful activity (SGA) amount</a:t>
            </a:r>
          </a:p>
          <a:p>
            <a:pPr lvl="1"/>
            <a:r>
              <a:rPr lang="en-US" dirty="0"/>
              <a:t>Presumed at $1690 for 2026</a:t>
            </a:r>
          </a:p>
        </p:txBody>
      </p:sp>
      <p:sp>
        <p:nvSpPr>
          <p:cNvPr id="4" name="Slide Number Placeholder 3">
            <a:extLst>
              <a:ext uri="{FF2B5EF4-FFF2-40B4-BE49-F238E27FC236}">
                <a16:creationId xmlns:a16="http://schemas.microsoft.com/office/drawing/2014/main" id="{BA39A024-FDE2-966E-4E21-0D3D00CC2661}"/>
              </a:ext>
            </a:extLst>
          </p:cNvPr>
          <p:cNvSpPr>
            <a:spLocks noGrp="1"/>
          </p:cNvSpPr>
          <p:nvPr>
            <p:ph type="sldNum" sz="quarter" idx="12"/>
          </p:nvPr>
        </p:nvSpPr>
        <p:spPr/>
        <p:txBody>
          <a:bodyPr/>
          <a:lstStyle/>
          <a:p>
            <a:fld id="{3C978707-452F-4A92-A7E3-1B7B93677C83}" type="slidenum">
              <a:rPr lang="en-US" smtClean="0"/>
              <a:t>8</a:t>
            </a:fld>
            <a:endParaRPr lang="en-US"/>
          </a:p>
        </p:txBody>
      </p:sp>
    </p:spTree>
    <p:extLst>
      <p:ext uri="{BB962C8B-B14F-4D97-AF65-F5344CB8AC3E}">
        <p14:creationId xmlns:p14="http://schemas.microsoft.com/office/powerpoint/2010/main" val="20082344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6A6C07-CD35-85CA-FA58-99CE1697CAC8}"/>
              </a:ext>
            </a:extLst>
          </p:cNvPr>
          <p:cNvSpPr>
            <a:spLocks noGrp="1"/>
          </p:cNvSpPr>
          <p:nvPr>
            <p:ph type="title"/>
          </p:nvPr>
        </p:nvSpPr>
        <p:spPr/>
        <p:txBody>
          <a:bodyPr/>
          <a:lstStyle/>
          <a:p>
            <a:r>
              <a:rPr lang="en-US" b="1" dirty="0"/>
              <a:t>Title XVI Benefits</a:t>
            </a:r>
          </a:p>
        </p:txBody>
      </p:sp>
      <p:sp>
        <p:nvSpPr>
          <p:cNvPr id="3" name="Content Placeholder 2">
            <a:extLst>
              <a:ext uri="{FF2B5EF4-FFF2-40B4-BE49-F238E27FC236}">
                <a16:creationId xmlns:a16="http://schemas.microsoft.com/office/drawing/2014/main" id="{E41B1F8B-DE99-400C-C187-0DA288E37A82}"/>
              </a:ext>
            </a:extLst>
          </p:cNvPr>
          <p:cNvSpPr>
            <a:spLocks noGrp="1"/>
          </p:cNvSpPr>
          <p:nvPr>
            <p:ph idx="1"/>
          </p:nvPr>
        </p:nvSpPr>
        <p:spPr/>
        <p:txBody>
          <a:bodyPr/>
          <a:lstStyle/>
          <a:p>
            <a:r>
              <a:rPr lang="en-US" dirty="0"/>
              <a:t>Supplemental Security Income (SSI)</a:t>
            </a:r>
          </a:p>
          <a:p>
            <a:pPr lvl="1"/>
            <a:r>
              <a:rPr lang="en-US" dirty="0"/>
              <a:t>Indigency benefits, do not require work history</a:t>
            </a:r>
          </a:p>
          <a:p>
            <a:r>
              <a:rPr lang="en-US" dirty="0"/>
              <a:t>Eligibility</a:t>
            </a:r>
          </a:p>
          <a:p>
            <a:pPr lvl="1"/>
            <a:r>
              <a:rPr lang="en-US" dirty="0"/>
              <a:t>Same definition of “disabled”</a:t>
            </a:r>
          </a:p>
          <a:p>
            <a:pPr lvl="2"/>
            <a:r>
              <a:rPr lang="en-US" dirty="0"/>
              <a:t>Also eligible for SSI at age 65 without disability</a:t>
            </a:r>
          </a:p>
          <a:p>
            <a:pPr lvl="1"/>
            <a:r>
              <a:rPr lang="en-US" dirty="0"/>
              <a:t>Meet income and asset limits</a:t>
            </a:r>
          </a:p>
          <a:p>
            <a:pPr lvl="2"/>
            <a:r>
              <a:rPr lang="en-US" dirty="0"/>
              <a:t>Asset limit: $2000 for individual or $3000 for married couple</a:t>
            </a:r>
          </a:p>
          <a:p>
            <a:pPr lvl="2"/>
            <a:r>
              <a:rPr lang="en-US" dirty="0"/>
              <a:t>For approval: income limit is SGA</a:t>
            </a:r>
          </a:p>
          <a:p>
            <a:endParaRPr lang="en-US" dirty="0"/>
          </a:p>
          <a:p>
            <a:pPr lvl="1"/>
            <a:endParaRPr lang="en-US" dirty="0"/>
          </a:p>
        </p:txBody>
      </p:sp>
      <p:sp>
        <p:nvSpPr>
          <p:cNvPr id="4" name="Slide Number Placeholder 3">
            <a:extLst>
              <a:ext uri="{FF2B5EF4-FFF2-40B4-BE49-F238E27FC236}">
                <a16:creationId xmlns:a16="http://schemas.microsoft.com/office/drawing/2014/main" id="{F9BC4ADC-FB86-36F4-7E55-544782F1AD88}"/>
              </a:ext>
            </a:extLst>
          </p:cNvPr>
          <p:cNvSpPr>
            <a:spLocks noGrp="1"/>
          </p:cNvSpPr>
          <p:nvPr>
            <p:ph type="sldNum" sz="quarter" idx="12"/>
          </p:nvPr>
        </p:nvSpPr>
        <p:spPr/>
        <p:txBody>
          <a:bodyPr/>
          <a:lstStyle/>
          <a:p>
            <a:fld id="{3C978707-452F-4A92-A7E3-1B7B93677C83}" type="slidenum">
              <a:rPr lang="en-US" smtClean="0"/>
              <a:t>9</a:t>
            </a:fld>
            <a:endParaRPr lang="en-US"/>
          </a:p>
        </p:txBody>
      </p:sp>
    </p:spTree>
    <p:extLst>
      <p:ext uri="{BB962C8B-B14F-4D97-AF65-F5344CB8AC3E}">
        <p14:creationId xmlns:p14="http://schemas.microsoft.com/office/powerpoint/2010/main" val="6963239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ate">
  <a:themeElements>
    <a:clrScheme name="Slate">
      <a:dk1>
        <a:sysClr val="windowText" lastClr="000000"/>
      </a:dk1>
      <a:lt1>
        <a:sysClr val="window" lastClr="FFFFFF"/>
      </a:lt1>
      <a:dk2>
        <a:srgbClr val="212123"/>
      </a:dk2>
      <a:lt2>
        <a:srgbClr val="DADADA"/>
      </a:lt2>
      <a:accent1>
        <a:srgbClr val="BC451B"/>
      </a:accent1>
      <a:accent2>
        <a:srgbClr val="D3BA68"/>
      </a:accent2>
      <a:accent3>
        <a:srgbClr val="BB8640"/>
      </a:accent3>
      <a:accent4>
        <a:srgbClr val="AD9277"/>
      </a:accent4>
      <a:accent5>
        <a:srgbClr val="A55A43"/>
      </a:accent5>
      <a:accent6>
        <a:srgbClr val="AD9D7B"/>
      </a:accent6>
      <a:hlink>
        <a:srgbClr val="E98052"/>
      </a:hlink>
      <a:folHlink>
        <a:srgbClr val="F4B69B"/>
      </a:folHlink>
    </a:clrScheme>
    <a:fontScheme name="Slate">
      <a:maj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 id="{C3F70B94-7CE9-428E-ADC1-3269CC2C3385}" vid="{3F2DE9A5-64E6-437C-A389-CC4477E817E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TM04033929[[fn=Slate]]</Template>
  <TotalTime>2015</TotalTime>
  <Words>3245</Words>
  <Application>Microsoft Office PowerPoint</Application>
  <PresentationFormat>Widescreen</PresentationFormat>
  <Paragraphs>277</Paragraphs>
  <Slides>34</Slides>
  <Notes>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34</vt:i4>
      </vt:variant>
    </vt:vector>
  </HeadingPairs>
  <TitlesOfParts>
    <vt:vector size="45" baseType="lpstr">
      <vt:lpstr>Aptos</vt:lpstr>
      <vt:lpstr>Arial</vt:lpstr>
      <vt:lpstr>Calisto MT</vt:lpstr>
      <vt:lpstr>Georgia</vt:lpstr>
      <vt:lpstr>Georgia Pro</vt:lpstr>
      <vt:lpstr>Georgia Pro Bold</vt:lpstr>
      <vt:lpstr>Kannada MN Bold</vt:lpstr>
      <vt:lpstr>Prata</vt:lpstr>
      <vt:lpstr>PT Serif</vt:lpstr>
      <vt:lpstr>Wingdings 2</vt:lpstr>
      <vt:lpstr>Slate</vt:lpstr>
      <vt:lpstr>Social Security Work Incentives</vt:lpstr>
      <vt:lpstr>PowerPoint Presentation</vt:lpstr>
      <vt:lpstr>PowerPoint Presentation</vt:lpstr>
      <vt:lpstr>PowerPoint Presentation</vt:lpstr>
      <vt:lpstr>PowerPoint Presentation</vt:lpstr>
      <vt:lpstr>Objectives and Roadmap</vt:lpstr>
      <vt:lpstr>Background Information</vt:lpstr>
      <vt:lpstr>Title II Benefits</vt:lpstr>
      <vt:lpstr>Title XVI Benefits</vt:lpstr>
      <vt:lpstr>Substantial Gainful Activity (SGA)</vt:lpstr>
      <vt:lpstr>Calculating Monthly Earnings</vt:lpstr>
      <vt:lpstr>Work Incentives</vt:lpstr>
      <vt:lpstr>SSI Earned Income Exclusion</vt:lpstr>
      <vt:lpstr>1619(a) – Keeping SSI when working over SGA</vt:lpstr>
      <vt:lpstr>Trial Work Period</vt:lpstr>
      <vt:lpstr>Ticket to Work</vt:lpstr>
      <vt:lpstr>Income Related Work Expenses (IRWEs)</vt:lpstr>
      <vt:lpstr>IRWE Requirements</vt:lpstr>
      <vt:lpstr>Blind Work Expenses (BWEs)</vt:lpstr>
      <vt:lpstr>Section 301</vt:lpstr>
      <vt:lpstr>Plan to Achieve Self-Support (PASS)</vt:lpstr>
      <vt:lpstr>1619(b) – Keeping Medicaid when SSI payments end</vt:lpstr>
      <vt:lpstr>Medicaid Buy In</vt:lpstr>
      <vt:lpstr>Extended Medicare Eligibility</vt:lpstr>
      <vt:lpstr>Work Incentives Planning and Assistance (WIPAs)</vt:lpstr>
      <vt:lpstr>Pathways to Receiving Benefits Again</vt:lpstr>
      <vt:lpstr>SSI Suspensions/Terminations (Title XVI)</vt:lpstr>
      <vt:lpstr>Working over SGA—Title II/SSDI</vt:lpstr>
      <vt:lpstr>Extended Period of Eligibility (EPE)</vt:lpstr>
      <vt:lpstr>Expedited Reinstatement (EXR)</vt:lpstr>
      <vt:lpstr>Overpayments</vt:lpstr>
      <vt:lpstr>Ethics and Advising Your Clients about Work</vt:lpstr>
      <vt:lpstr>Ethics (cont’d)</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Allison Jones</dc:creator>
  <cp:lastModifiedBy>Allison Jones</cp:lastModifiedBy>
  <cp:revision>3</cp:revision>
  <dcterms:created xsi:type="dcterms:W3CDTF">2026-08-04T15:24:24Z</dcterms:created>
  <dcterms:modified xsi:type="dcterms:W3CDTF">2026-08-10T23:44:44Z</dcterms:modified>
</cp:coreProperties>
</file>