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omments/modernComment_1C0_14061BF8.xml" ContentType="application/vnd.ms-powerpoint.comment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23" r:id="rId1"/>
  </p:sldMasterIdLst>
  <p:notesMasterIdLst>
    <p:notesMasterId r:id="rId56"/>
  </p:notesMasterIdLst>
  <p:sldIdLst>
    <p:sldId id="256" r:id="rId2"/>
    <p:sldId id="257" r:id="rId3"/>
    <p:sldId id="444" r:id="rId4"/>
    <p:sldId id="438" r:id="rId5"/>
    <p:sldId id="406" r:id="rId6"/>
    <p:sldId id="413" r:id="rId7"/>
    <p:sldId id="407" r:id="rId8"/>
    <p:sldId id="458" r:id="rId9"/>
    <p:sldId id="459" r:id="rId10"/>
    <p:sldId id="408" r:id="rId11"/>
    <p:sldId id="409" r:id="rId12"/>
    <p:sldId id="415" r:id="rId13"/>
    <p:sldId id="448" r:id="rId14"/>
    <p:sldId id="463" r:id="rId15"/>
    <p:sldId id="446" r:id="rId16"/>
    <p:sldId id="417" r:id="rId17"/>
    <p:sldId id="445" r:id="rId18"/>
    <p:sldId id="411" r:id="rId19"/>
    <p:sldId id="418" r:id="rId20"/>
    <p:sldId id="419" r:id="rId21"/>
    <p:sldId id="429" r:id="rId22"/>
    <p:sldId id="451" r:id="rId23"/>
    <p:sldId id="452" r:id="rId24"/>
    <p:sldId id="420" r:id="rId25"/>
    <p:sldId id="423" r:id="rId26"/>
    <p:sldId id="449" r:id="rId27"/>
    <p:sldId id="450" r:id="rId28"/>
    <p:sldId id="434" r:id="rId29"/>
    <p:sldId id="398" r:id="rId30"/>
    <p:sldId id="456" r:id="rId31"/>
    <p:sldId id="403" r:id="rId32"/>
    <p:sldId id="455" r:id="rId33"/>
    <p:sldId id="453" r:id="rId34"/>
    <p:sldId id="462" r:id="rId35"/>
    <p:sldId id="400" r:id="rId36"/>
    <p:sldId id="399" r:id="rId37"/>
    <p:sldId id="461" r:id="rId38"/>
    <p:sldId id="433" r:id="rId39"/>
    <p:sldId id="435" r:id="rId40"/>
    <p:sldId id="464" r:id="rId41"/>
    <p:sldId id="432" r:id="rId42"/>
    <p:sldId id="397" r:id="rId43"/>
    <p:sldId id="401" r:id="rId44"/>
    <p:sldId id="402" r:id="rId45"/>
    <p:sldId id="440" r:id="rId46"/>
    <p:sldId id="443" r:id="rId47"/>
    <p:sldId id="425" r:id="rId48"/>
    <p:sldId id="431" r:id="rId49"/>
    <p:sldId id="424" r:id="rId50"/>
    <p:sldId id="457" r:id="rId51"/>
    <p:sldId id="426" r:id="rId52"/>
    <p:sldId id="460" r:id="rId53"/>
    <p:sldId id="436" r:id="rId54"/>
    <p:sldId id="439"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93FF9616-015A-0EBA-3044-9F63EF07031B}" name="Michael Davis" initials="MD" userId="S::mdavis@laet.org::809d3e27-d72a-4a48-8711-7c7c5e1457ac" providerId="AD"/>
  <p188:author id="{2500A84E-2F00-2701-4FB9-65DCA3160392}" name="Emily Cala" initials="EC" userId="S::ecala@laet.org::19ea59d3-9ddc-4774-847e-dab29e47a5da" providerId="AD"/>
  <p188:author id="{D01BD065-DAF1-D78F-2580-CC92C94A1DCC}" name="Kimberly Riddett" initials="KR" userId="S::kriddett@laet.org::26f0abe5-38f2-4c2f-b6e4-5aaf2183f1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144F5A-59CA-A74B-99CC-CDC074A20FB1}" v="15524" dt="2026-08-10T13:58:42.503"/>
    <p1510:client id="{865E9C92-2E95-93A5-A79F-872E4E4D5BC3}" v="121" dt="2026-08-10T13:48:50.827"/>
    <p1510:client id="{C6DE306E-AA80-C8B4-0DA6-D05E737CBD59}" v="3085" dt="2026-08-10T06:59:25.735"/>
    <p1510:client id="{FEC5B15E-7EE8-4D54-B9C3-DD6FFF8C8B67}" v="732" dt="2026-08-10T13:40:19.6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582"/>
    <p:restoredTop sz="74113"/>
  </p:normalViewPr>
  <p:slideViewPr>
    <p:cSldViewPr snapToGrid="0">
      <p:cViewPr>
        <p:scale>
          <a:sx n="89" d="100"/>
          <a:sy n="89" d="100"/>
        </p:scale>
        <p:origin x="960"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comments/modernComment_1C0_14061BF8.xml><?xml version="1.0" encoding="utf-8"?>
<p188:cmLst xmlns:a="http://schemas.openxmlformats.org/drawingml/2006/main" xmlns:r="http://schemas.openxmlformats.org/officeDocument/2006/relationships" xmlns:p188="http://schemas.microsoft.com/office/powerpoint/2018/8/main">
  <p188:cm id="{5C190FA0-7FA3-4F47-B2A7-BEB6B23EA034}" authorId="{93FF9616-015A-0EBA-3044-9F63EF07031B}" status="resolved" created="2026-08-09T21:53:27.326" complete="100000">
    <ac:txMkLst xmlns:ac="http://schemas.microsoft.com/office/drawing/2013/main/command">
      <pc:docMk xmlns:pc="http://schemas.microsoft.com/office/powerpoint/2013/main/command"/>
      <pc:sldMk xmlns:pc="http://schemas.microsoft.com/office/powerpoint/2013/main/command" cId="335944696" sldId="448"/>
      <ac:spMk id="4" creationId="{AB546E54-1DF8-275D-AEBF-6E14AE0FB63E}"/>
      <ac:txMk cp="823" len="13">
        <ac:context len="913" hash="2285734174"/>
      </ac:txMk>
    </ac:txMkLst>
    <p188:replyLst>
      <p188:reply id="{43171EB8-2968-284C-B14D-2B2D5B8484D6}" authorId="{2500A84E-2F00-2701-4FB9-65DCA3160392}" created="2026-08-10T01:25:39.937">
        <p188:txBody>
          <a:bodyPr/>
          <a:lstStyle/>
          <a:p>
            <a:r>
              <a:rPr lang="en-US"/>
              <a:t>Yes I am finishing this part!
</a:t>
            </a:r>
          </a:p>
        </p188:txBody>
      </p188:reply>
    </p188:replyLst>
    <p188:txBody>
      <a:bodyPr/>
      <a:lstStyle/>
      <a:p>
        <a:r>
          <a:rPr lang="en-US"/>
          <a:t>Is there a cite for this? </a:t>
        </a:r>
      </a:p>
    </p188:txBody>
  </p188:cm>
</p188:cmLst>
</file>

<file path=ppt/diagrams/colors1.xml><?xml version="1.0" encoding="utf-8"?>
<dgm:colorsDef xmlns:dgm="http://schemas.openxmlformats.org/drawingml/2006/diagram" xmlns:a="http://schemas.openxmlformats.org/drawingml/2006/main" uniqueId="urn:microsoft.com/office/officeart/2005/8/colors/accent3_2#1">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E874BC-EB92-49CC-9250-D783C9E1E98E}" type="doc">
      <dgm:prSet loTypeId="urn:microsoft.com/office/officeart/2005/8/layout/default" loCatId="list" qsTypeId="urn:microsoft.com/office/officeart/2005/8/quickstyle/simple4#1" qsCatId="simple" csTypeId="urn:microsoft.com/office/officeart/2005/8/colors/accent3_2#1" csCatId="accent3" phldr="1"/>
      <dgm:spPr/>
      <dgm:t>
        <a:bodyPr/>
        <a:lstStyle/>
        <a:p>
          <a:endParaRPr lang="en-US"/>
        </a:p>
      </dgm:t>
    </dgm:pt>
    <dgm:pt modelId="{9C77A393-FEA9-4F5F-8C74-C3E62F5338F6}">
      <dgm:prSet/>
      <dgm:spPr>
        <a:solidFill>
          <a:schemeClr val="accent6">
            <a:lumMod val="75000"/>
          </a:schemeClr>
        </a:solidFill>
      </dgm:spPr>
      <dgm:t>
        <a:bodyPr/>
        <a:lstStyle/>
        <a:p>
          <a:r>
            <a:rPr lang="en-US" dirty="0"/>
            <a:t>What Constitutes “Criminal Activity” in Landlord-Tenant Law?</a:t>
          </a:r>
        </a:p>
      </dgm:t>
    </dgm:pt>
    <dgm:pt modelId="{0D99593C-70DB-4598-8B82-1E3548298231}" type="parTrans" cxnId="{A4909817-4F48-42AA-887F-9A92AA1AC294}">
      <dgm:prSet/>
      <dgm:spPr/>
      <dgm:t>
        <a:bodyPr/>
        <a:lstStyle/>
        <a:p>
          <a:endParaRPr lang="en-US"/>
        </a:p>
      </dgm:t>
    </dgm:pt>
    <dgm:pt modelId="{E0BCE723-B8DD-4602-81CF-907B6B883748}" type="sibTrans" cxnId="{A4909817-4F48-42AA-887F-9A92AA1AC294}">
      <dgm:prSet/>
      <dgm:spPr/>
      <dgm:t>
        <a:bodyPr/>
        <a:lstStyle/>
        <a:p>
          <a:endParaRPr lang="en-US"/>
        </a:p>
      </dgm:t>
    </dgm:pt>
    <dgm:pt modelId="{E01506CA-60E8-4219-A9A2-3086CE9CD004}">
      <dgm:prSet/>
      <dgm:spPr>
        <a:solidFill>
          <a:schemeClr val="accent6">
            <a:lumMod val="75000"/>
          </a:schemeClr>
        </a:solidFill>
      </dgm:spPr>
      <dgm:t>
        <a:bodyPr/>
        <a:lstStyle/>
        <a:p>
          <a:r>
            <a:rPr lang="en-US" dirty="0"/>
            <a:t>How to Handle Common Fact-Patterns</a:t>
          </a:r>
        </a:p>
      </dgm:t>
    </dgm:pt>
    <dgm:pt modelId="{2EEE5947-7529-4567-B1C9-A06D79E841CA}" type="parTrans" cxnId="{B3D856E0-842C-468E-884A-AE644D3F5AD5}">
      <dgm:prSet/>
      <dgm:spPr/>
      <dgm:t>
        <a:bodyPr/>
        <a:lstStyle/>
        <a:p>
          <a:endParaRPr lang="en-US"/>
        </a:p>
      </dgm:t>
    </dgm:pt>
    <dgm:pt modelId="{237A9679-C8F4-44BB-AC80-2C9010E9C0FC}" type="sibTrans" cxnId="{B3D856E0-842C-468E-884A-AE644D3F5AD5}">
      <dgm:prSet/>
      <dgm:spPr/>
      <dgm:t>
        <a:bodyPr/>
        <a:lstStyle/>
        <a:p>
          <a:endParaRPr lang="en-US"/>
        </a:p>
      </dgm:t>
    </dgm:pt>
    <dgm:pt modelId="{10F74CCF-84E8-43F9-9B52-328B5B0B7E4A}">
      <dgm:prSet/>
      <dgm:spPr>
        <a:solidFill>
          <a:schemeClr val="accent6">
            <a:lumMod val="75000"/>
          </a:schemeClr>
        </a:solidFill>
      </dgm:spPr>
      <dgm:t>
        <a:bodyPr/>
        <a:lstStyle/>
        <a:p>
          <a:r>
            <a:rPr lang="en-US" dirty="0"/>
            <a:t>What Laws Apply?</a:t>
          </a:r>
        </a:p>
      </dgm:t>
    </dgm:pt>
    <dgm:pt modelId="{F2D77577-4FE4-43FF-AD1A-5CE0937CB54A}" type="parTrans" cxnId="{C1542928-380B-4C1A-9B6A-642FB91374E8}">
      <dgm:prSet/>
      <dgm:spPr/>
      <dgm:t>
        <a:bodyPr/>
        <a:lstStyle/>
        <a:p>
          <a:endParaRPr lang="en-US"/>
        </a:p>
      </dgm:t>
    </dgm:pt>
    <dgm:pt modelId="{F9988B7D-FC3B-49CD-A464-365FA03F1EE7}" type="sibTrans" cxnId="{C1542928-380B-4C1A-9B6A-642FB91374E8}">
      <dgm:prSet/>
      <dgm:spPr/>
      <dgm:t>
        <a:bodyPr/>
        <a:lstStyle/>
        <a:p>
          <a:endParaRPr lang="en-US"/>
        </a:p>
      </dgm:t>
    </dgm:pt>
    <dgm:pt modelId="{845DE83D-2E7E-489E-B06D-64AC1BE70E25}">
      <dgm:prSet/>
      <dgm:spPr>
        <a:solidFill>
          <a:schemeClr val="accent6">
            <a:lumMod val="75000"/>
          </a:schemeClr>
        </a:solidFill>
      </dgm:spPr>
      <dgm:t>
        <a:bodyPr/>
        <a:lstStyle/>
        <a:p>
          <a:r>
            <a:rPr lang="en-US" dirty="0"/>
            <a:t>Fair Housing Act</a:t>
          </a:r>
        </a:p>
      </dgm:t>
    </dgm:pt>
    <dgm:pt modelId="{7E730B4A-E050-4B06-AA8E-DC2A5D7A12F3}" type="parTrans" cxnId="{FC3341D1-125A-4E0C-A81A-2C545E7EC573}">
      <dgm:prSet/>
      <dgm:spPr/>
      <dgm:t>
        <a:bodyPr/>
        <a:lstStyle/>
        <a:p>
          <a:endParaRPr lang="en-US"/>
        </a:p>
      </dgm:t>
    </dgm:pt>
    <dgm:pt modelId="{C8067AEC-9DE5-43D9-BB1B-A8A314F65679}" type="sibTrans" cxnId="{FC3341D1-125A-4E0C-A81A-2C545E7EC573}">
      <dgm:prSet/>
      <dgm:spPr/>
      <dgm:t>
        <a:bodyPr/>
        <a:lstStyle/>
        <a:p>
          <a:endParaRPr lang="en-US"/>
        </a:p>
      </dgm:t>
    </dgm:pt>
    <dgm:pt modelId="{B781257C-D780-40DC-8B33-4F16DDF8452C}">
      <dgm:prSet/>
      <dgm:spPr>
        <a:solidFill>
          <a:schemeClr val="accent6">
            <a:lumMod val="75000"/>
          </a:schemeClr>
        </a:solidFill>
      </dgm:spPr>
      <dgm:t>
        <a:bodyPr/>
        <a:lstStyle/>
        <a:p>
          <a:r>
            <a:rPr lang="en-US" dirty="0"/>
            <a:t>HUD Regulations</a:t>
          </a:r>
        </a:p>
      </dgm:t>
    </dgm:pt>
    <dgm:pt modelId="{1A4197FB-CA6C-407A-8D70-D22C2224DC95}" type="parTrans" cxnId="{9F4030DF-953F-49FA-BDAB-3E3E2A1EB1B9}">
      <dgm:prSet/>
      <dgm:spPr/>
      <dgm:t>
        <a:bodyPr/>
        <a:lstStyle/>
        <a:p>
          <a:endParaRPr lang="en-US"/>
        </a:p>
      </dgm:t>
    </dgm:pt>
    <dgm:pt modelId="{A6E65C21-764A-400B-8114-3593476589A0}" type="sibTrans" cxnId="{9F4030DF-953F-49FA-BDAB-3E3E2A1EB1B9}">
      <dgm:prSet/>
      <dgm:spPr/>
      <dgm:t>
        <a:bodyPr/>
        <a:lstStyle/>
        <a:p>
          <a:endParaRPr lang="en-US"/>
        </a:p>
      </dgm:t>
    </dgm:pt>
    <dgm:pt modelId="{ADD8A9C8-F7BD-4302-89DF-2C41E5D84551}">
      <dgm:prSet/>
      <dgm:spPr>
        <a:solidFill>
          <a:schemeClr val="accent6">
            <a:lumMod val="75000"/>
          </a:schemeClr>
        </a:solidFill>
      </dgm:spPr>
      <dgm:t>
        <a:bodyPr/>
        <a:lstStyle/>
        <a:p>
          <a:r>
            <a:rPr lang="en-US" dirty="0"/>
            <a:t>TN State Law</a:t>
          </a:r>
        </a:p>
      </dgm:t>
    </dgm:pt>
    <dgm:pt modelId="{4FB2B703-B8A2-43EB-8DE0-2F10D4A6C034}" type="parTrans" cxnId="{122C9F3A-8DFD-45DD-A43C-E89FF1D165D5}">
      <dgm:prSet/>
      <dgm:spPr/>
      <dgm:t>
        <a:bodyPr/>
        <a:lstStyle/>
        <a:p>
          <a:endParaRPr lang="en-US"/>
        </a:p>
      </dgm:t>
    </dgm:pt>
    <dgm:pt modelId="{B8DFF2EB-A41A-473A-A52C-4D8F42412BDB}" type="sibTrans" cxnId="{122C9F3A-8DFD-45DD-A43C-E89FF1D165D5}">
      <dgm:prSet/>
      <dgm:spPr/>
      <dgm:t>
        <a:bodyPr/>
        <a:lstStyle/>
        <a:p>
          <a:endParaRPr lang="en-US"/>
        </a:p>
      </dgm:t>
    </dgm:pt>
    <dgm:pt modelId="{F3A0E729-D16C-480C-9D00-706C68442ABD}">
      <dgm:prSet/>
      <dgm:spPr>
        <a:solidFill>
          <a:schemeClr val="accent6">
            <a:lumMod val="75000"/>
          </a:schemeClr>
        </a:solidFill>
      </dgm:spPr>
      <dgm:t>
        <a:bodyPr/>
        <a:lstStyle/>
        <a:p>
          <a:r>
            <a:rPr lang="en-US" dirty="0"/>
            <a:t>Pre-Litigation and Litigation Advocacy Strategies</a:t>
          </a:r>
        </a:p>
      </dgm:t>
    </dgm:pt>
    <dgm:pt modelId="{CC6E1329-25CB-49F4-9B23-A2F218D88C39}" type="parTrans" cxnId="{B76822F9-9A4C-4325-9B4E-F4F0A169EF8E}">
      <dgm:prSet/>
      <dgm:spPr/>
      <dgm:t>
        <a:bodyPr/>
        <a:lstStyle/>
        <a:p>
          <a:endParaRPr lang="en-US"/>
        </a:p>
      </dgm:t>
    </dgm:pt>
    <dgm:pt modelId="{F7319BD8-644F-4AE4-90D2-740CD51E5955}" type="sibTrans" cxnId="{B76822F9-9A4C-4325-9B4E-F4F0A169EF8E}">
      <dgm:prSet/>
      <dgm:spPr/>
      <dgm:t>
        <a:bodyPr/>
        <a:lstStyle/>
        <a:p>
          <a:endParaRPr lang="en-US"/>
        </a:p>
      </dgm:t>
    </dgm:pt>
    <dgm:pt modelId="{3A3695BE-438B-4E1A-8445-51D0EBEAE4CC}">
      <dgm:prSet/>
      <dgm:spPr>
        <a:solidFill>
          <a:schemeClr val="accent6">
            <a:lumMod val="75000"/>
          </a:schemeClr>
        </a:solidFill>
      </dgm:spPr>
      <dgm:t>
        <a:bodyPr/>
        <a:lstStyle/>
        <a:p>
          <a:r>
            <a:rPr lang="en-US" dirty="0"/>
            <a:t>Ethical Considerations</a:t>
          </a:r>
        </a:p>
      </dgm:t>
    </dgm:pt>
    <dgm:pt modelId="{3F436858-CC84-48BF-9C64-068637DFC22D}" type="parTrans" cxnId="{B623D82C-6382-44B1-8734-87788D93C49E}">
      <dgm:prSet/>
      <dgm:spPr/>
      <dgm:t>
        <a:bodyPr/>
        <a:lstStyle/>
        <a:p>
          <a:endParaRPr lang="en-US"/>
        </a:p>
      </dgm:t>
    </dgm:pt>
    <dgm:pt modelId="{E2D072A2-6180-4B30-9DB0-775A996C52C7}" type="sibTrans" cxnId="{B623D82C-6382-44B1-8734-87788D93C49E}">
      <dgm:prSet/>
      <dgm:spPr/>
      <dgm:t>
        <a:bodyPr/>
        <a:lstStyle/>
        <a:p>
          <a:endParaRPr lang="en-US"/>
        </a:p>
      </dgm:t>
    </dgm:pt>
    <dgm:pt modelId="{F107AB6C-64DF-4715-85AB-192B81F5E41E}">
      <dgm:prSet/>
      <dgm:spPr>
        <a:solidFill>
          <a:schemeClr val="accent6">
            <a:lumMod val="75000"/>
          </a:schemeClr>
        </a:solidFill>
      </dgm:spPr>
      <dgm:t>
        <a:bodyPr/>
        <a:lstStyle/>
        <a:p>
          <a:r>
            <a:rPr lang="en-US" dirty="0"/>
            <a:t>Application to Hypothetical Clients</a:t>
          </a:r>
        </a:p>
      </dgm:t>
    </dgm:pt>
    <dgm:pt modelId="{A40F644B-7ECE-4E57-9F0B-057508549FD2}" type="parTrans" cxnId="{EC2EDD25-F5DA-4E75-855A-83689381664C}">
      <dgm:prSet/>
      <dgm:spPr/>
      <dgm:t>
        <a:bodyPr/>
        <a:lstStyle/>
        <a:p>
          <a:endParaRPr lang="en-US"/>
        </a:p>
      </dgm:t>
    </dgm:pt>
    <dgm:pt modelId="{DFBCF620-A1E1-4063-A93C-19AF9211EB31}" type="sibTrans" cxnId="{EC2EDD25-F5DA-4E75-855A-83689381664C}">
      <dgm:prSet/>
      <dgm:spPr/>
      <dgm:t>
        <a:bodyPr/>
        <a:lstStyle/>
        <a:p>
          <a:endParaRPr lang="en-US"/>
        </a:p>
      </dgm:t>
    </dgm:pt>
    <dgm:pt modelId="{E4F4EE71-DBE6-2B48-86F5-1C1467C68E6F}">
      <dgm:prSet/>
      <dgm:spPr>
        <a:solidFill>
          <a:schemeClr val="accent6">
            <a:lumMod val="75000"/>
          </a:schemeClr>
        </a:solidFill>
      </dgm:spPr>
      <dgm:t>
        <a:bodyPr/>
        <a:lstStyle/>
        <a:p>
          <a:r>
            <a:rPr lang="en-US" dirty="0"/>
            <a:t>Rules of Evidence</a:t>
          </a:r>
        </a:p>
      </dgm:t>
    </dgm:pt>
    <dgm:pt modelId="{0827A423-7E0C-7A45-AD31-9FA9877DB2EE}" type="parTrans" cxnId="{55B47787-1981-664F-A4C1-C5606CCA1256}">
      <dgm:prSet/>
      <dgm:spPr/>
      <dgm:t>
        <a:bodyPr/>
        <a:lstStyle/>
        <a:p>
          <a:endParaRPr lang="en-US"/>
        </a:p>
      </dgm:t>
    </dgm:pt>
    <dgm:pt modelId="{8CD3298A-AE4C-AC44-95F8-59DCC238A0CA}" type="sibTrans" cxnId="{55B47787-1981-664F-A4C1-C5606CCA1256}">
      <dgm:prSet/>
      <dgm:spPr/>
      <dgm:t>
        <a:bodyPr/>
        <a:lstStyle/>
        <a:p>
          <a:endParaRPr lang="en-US"/>
        </a:p>
      </dgm:t>
    </dgm:pt>
    <dgm:pt modelId="{E270E685-4C8B-D34C-93F6-D6BF1B92D74F}" type="pres">
      <dgm:prSet presAssocID="{6EE874BC-EB92-49CC-9250-D783C9E1E98E}" presName="diagram" presStyleCnt="0">
        <dgm:presLayoutVars>
          <dgm:dir/>
          <dgm:resizeHandles val="exact"/>
        </dgm:presLayoutVars>
      </dgm:prSet>
      <dgm:spPr/>
    </dgm:pt>
    <dgm:pt modelId="{D94A8F29-7208-2D4F-A48E-1877E7A7E6A9}" type="pres">
      <dgm:prSet presAssocID="{9C77A393-FEA9-4F5F-8C74-C3E62F5338F6}" presName="node" presStyleLbl="node1" presStyleIdx="0" presStyleCnt="6">
        <dgm:presLayoutVars>
          <dgm:bulletEnabled val="1"/>
        </dgm:presLayoutVars>
      </dgm:prSet>
      <dgm:spPr/>
    </dgm:pt>
    <dgm:pt modelId="{93BFEE80-46A6-B646-A26C-C76219682B29}" type="pres">
      <dgm:prSet presAssocID="{E0BCE723-B8DD-4602-81CF-907B6B883748}" presName="sibTrans" presStyleCnt="0"/>
      <dgm:spPr/>
    </dgm:pt>
    <dgm:pt modelId="{47640D29-6DDB-E444-99DD-D8554D22CF73}" type="pres">
      <dgm:prSet presAssocID="{10F74CCF-84E8-43F9-9B52-328B5B0B7E4A}" presName="node" presStyleLbl="node1" presStyleIdx="1" presStyleCnt="6" custLinFactNeighborX="-3954" custLinFactNeighborY="824">
        <dgm:presLayoutVars>
          <dgm:bulletEnabled val="1"/>
        </dgm:presLayoutVars>
      </dgm:prSet>
      <dgm:spPr/>
    </dgm:pt>
    <dgm:pt modelId="{AAA63CFA-AFC9-864B-AA72-0A25512CC6F3}" type="pres">
      <dgm:prSet presAssocID="{F9988B7D-FC3B-49CD-A464-365FA03F1EE7}" presName="sibTrans" presStyleCnt="0"/>
      <dgm:spPr/>
    </dgm:pt>
    <dgm:pt modelId="{860502C3-4186-4B40-94EC-4CB91572EC85}" type="pres">
      <dgm:prSet presAssocID="{E01506CA-60E8-4219-A9A2-3086CE9CD004}" presName="node" presStyleLbl="node1" presStyleIdx="2" presStyleCnt="6">
        <dgm:presLayoutVars>
          <dgm:bulletEnabled val="1"/>
        </dgm:presLayoutVars>
      </dgm:prSet>
      <dgm:spPr/>
    </dgm:pt>
    <dgm:pt modelId="{CEA0E2C5-83E1-1841-AB41-6750873FAA6F}" type="pres">
      <dgm:prSet presAssocID="{237A9679-C8F4-44BB-AC80-2C9010E9C0FC}" presName="sibTrans" presStyleCnt="0"/>
      <dgm:spPr/>
    </dgm:pt>
    <dgm:pt modelId="{2C80AF13-9CEC-4A42-BCD2-C7993553533C}" type="pres">
      <dgm:prSet presAssocID="{F3A0E729-D16C-480C-9D00-706C68442ABD}" presName="node" presStyleLbl="node1" presStyleIdx="3" presStyleCnt="6">
        <dgm:presLayoutVars>
          <dgm:bulletEnabled val="1"/>
        </dgm:presLayoutVars>
      </dgm:prSet>
      <dgm:spPr/>
    </dgm:pt>
    <dgm:pt modelId="{E25E84B4-09BA-DB46-A3E8-DDD7500F0917}" type="pres">
      <dgm:prSet presAssocID="{F7319BD8-644F-4AE4-90D2-740CD51E5955}" presName="sibTrans" presStyleCnt="0"/>
      <dgm:spPr/>
    </dgm:pt>
    <dgm:pt modelId="{774A8941-F41D-6643-9F7A-07805F15B3F4}" type="pres">
      <dgm:prSet presAssocID="{3A3695BE-438B-4E1A-8445-51D0EBEAE4CC}" presName="node" presStyleLbl="node1" presStyleIdx="4" presStyleCnt="6">
        <dgm:presLayoutVars>
          <dgm:bulletEnabled val="1"/>
        </dgm:presLayoutVars>
      </dgm:prSet>
      <dgm:spPr/>
    </dgm:pt>
    <dgm:pt modelId="{71ECE1A7-D284-294C-B2BB-8BA3826EFFAF}" type="pres">
      <dgm:prSet presAssocID="{E2D072A2-6180-4B30-9DB0-775A996C52C7}" presName="sibTrans" presStyleCnt="0"/>
      <dgm:spPr/>
    </dgm:pt>
    <dgm:pt modelId="{C79D299E-2874-EB4F-88AA-EB91E9EAE645}" type="pres">
      <dgm:prSet presAssocID="{F107AB6C-64DF-4715-85AB-192B81F5E41E}" presName="node" presStyleLbl="node1" presStyleIdx="5" presStyleCnt="6">
        <dgm:presLayoutVars>
          <dgm:bulletEnabled val="1"/>
        </dgm:presLayoutVars>
      </dgm:prSet>
      <dgm:spPr/>
    </dgm:pt>
  </dgm:ptLst>
  <dgm:cxnLst>
    <dgm:cxn modelId="{DF0DD406-9F8F-0E42-A797-5247B9DB44D8}" type="presOf" srcId="{B781257C-D780-40DC-8B33-4F16DDF8452C}" destId="{47640D29-6DDB-E444-99DD-D8554D22CF73}" srcOrd="0" destOrd="2" presId="urn:microsoft.com/office/officeart/2005/8/layout/default"/>
    <dgm:cxn modelId="{A4909817-4F48-42AA-887F-9A92AA1AC294}" srcId="{6EE874BC-EB92-49CC-9250-D783C9E1E98E}" destId="{9C77A393-FEA9-4F5F-8C74-C3E62F5338F6}" srcOrd="0" destOrd="0" parTransId="{0D99593C-70DB-4598-8B82-1E3548298231}" sibTransId="{E0BCE723-B8DD-4602-81CF-907B6B883748}"/>
    <dgm:cxn modelId="{8E5E4D20-E081-9544-8ACF-A01AF98D3BD8}" type="presOf" srcId="{F3A0E729-D16C-480C-9D00-706C68442ABD}" destId="{2C80AF13-9CEC-4A42-BCD2-C7993553533C}" srcOrd="0" destOrd="0" presId="urn:microsoft.com/office/officeart/2005/8/layout/default"/>
    <dgm:cxn modelId="{EC2EDD25-F5DA-4E75-855A-83689381664C}" srcId="{6EE874BC-EB92-49CC-9250-D783C9E1E98E}" destId="{F107AB6C-64DF-4715-85AB-192B81F5E41E}" srcOrd="5" destOrd="0" parTransId="{A40F644B-7ECE-4E57-9F0B-057508549FD2}" sibTransId="{DFBCF620-A1E1-4063-A93C-19AF9211EB31}"/>
    <dgm:cxn modelId="{C1542928-380B-4C1A-9B6A-642FB91374E8}" srcId="{6EE874BC-EB92-49CC-9250-D783C9E1E98E}" destId="{10F74CCF-84E8-43F9-9B52-328B5B0B7E4A}" srcOrd="1" destOrd="0" parTransId="{F2D77577-4FE4-43FF-AD1A-5CE0937CB54A}" sibTransId="{F9988B7D-FC3B-49CD-A464-365FA03F1EE7}"/>
    <dgm:cxn modelId="{B623D82C-6382-44B1-8734-87788D93C49E}" srcId="{6EE874BC-EB92-49CC-9250-D783C9E1E98E}" destId="{3A3695BE-438B-4E1A-8445-51D0EBEAE4CC}" srcOrd="4" destOrd="0" parTransId="{3F436858-CC84-48BF-9C64-068637DFC22D}" sibTransId="{E2D072A2-6180-4B30-9DB0-775A996C52C7}"/>
    <dgm:cxn modelId="{1C9D8730-B930-9A47-BB9D-8A8B212C5873}" type="presOf" srcId="{845DE83D-2E7E-489E-B06D-64AC1BE70E25}" destId="{47640D29-6DDB-E444-99DD-D8554D22CF73}" srcOrd="0" destOrd="1" presId="urn:microsoft.com/office/officeart/2005/8/layout/default"/>
    <dgm:cxn modelId="{B6D68437-4F17-9045-91F0-396ACF2BAD5D}" type="presOf" srcId="{3A3695BE-438B-4E1A-8445-51D0EBEAE4CC}" destId="{774A8941-F41D-6643-9F7A-07805F15B3F4}" srcOrd="0" destOrd="0" presId="urn:microsoft.com/office/officeart/2005/8/layout/default"/>
    <dgm:cxn modelId="{122C9F3A-8DFD-45DD-A43C-E89FF1D165D5}" srcId="{10F74CCF-84E8-43F9-9B52-328B5B0B7E4A}" destId="{ADD8A9C8-F7BD-4302-89DF-2C41E5D84551}" srcOrd="2" destOrd="0" parTransId="{4FB2B703-B8A2-43EB-8DE0-2F10D4A6C034}" sibTransId="{B8DFF2EB-A41A-473A-A52C-4D8F42412BDB}"/>
    <dgm:cxn modelId="{ECE9CD48-8E11-D64F-9F5E-D7C2CA8DAC43}" type="presOf" srcId="{6EE874BC-EB92-49CC-9250-D783C9E1E98E}" destId="{E270E685-4C8B-D34C-93F6-D6BF1B92D74F}" srcOrd="0" destOrd="0" presId="urn:microsoft.com/office/officeart/2005/8/layout/default"/>
    <dgm:cxn modelId="{289C0C4D-26A2-014E-9839-F74212C025C5}" type="presOf" srcId="{F107AB6C-64DF-4715-85AB-192B81F5E41E}" destId="{C79D299E-2874-EB4F-88AA-EB91E9EAE645}" srcOrd="0" destOrd="0" presId="urn:microsoft.com/office/officeart/2005/8/layout/default"/>
    <dgm:cxn modelId="{751F2150-24DD-D04A-8FF8-2E885C26216D}" type="presOf" srcId="{E4F4EE71-DBE6-2B48-86F5-1C1467C68E6F}" destId="{47640D29-6DDB-E444-99DD-D8554D22CF73}" srcOrd="0" destOrd="4" presId="urn:microsoft.com/office/officeart/2005/8/layout/default"/>
    <dgm:cxn modelId="{B7B4EF60-DB18-1F46-8A3F-926E6184514C}" type="presOf" srcId="{10F74CCF-84E8-43F9-9B52-328B5B0B7E4A}" destId="{47640D29-6DDB-E444-99DD-D8554D22CF73}" srcOrd="0" destOrd="0" presId="urn:microsoft.com/office/officeart/2005/8/layout/default"/>
    <dgm:cxn modelId="{DA60FD7C-8D55-FC4D-A718-314B957BEBE1}" type="presOf" srcId="{E01506CA-60E8-4219-A9A2-3086CE9CD004}" destId="{860502C3-4186-4B40-94EC-4CB91572EC85}" srcOrd="0" destOrd="0" presId="urn:microsoft.com/office/officeart/2005/8/layout/default"/>
    <dgm:cxn modelId="{55B47787-1981-664F-A4C1-C5606CCA1256}" srcId="{10F74CCF-84E8-43F9-9B52-328B5B0B7E4A}" destId="{E4F4EE71-DBE6-2B48-86F5-1C1467C68E6F}" srcOrd="3" destOrd="0" parTransId="{0827A423-7E0C-7A45-AD31-9FA9877DB2EE}" sibTransId="{8CD3298A-AE4C-AC44-95F8-59DCC238A0CA}"/>
    <dgm:cxn modelId="{FC3341D1-125A-4E0C-A81A-2C545E7EC573}" srcId="{10F74CCF-84E8-43F9-9B52-328B5B0B7E4A}" destId="{845DE83D-2E7E-489E-B06D-64AC1BE70E25}" srcOrd="0" destOrd="0" parTransId="{7E730B4A-E050-4B06-AA8E-DC2A5D7A12F3}" sibTransId="{C8067AEC-9DE5-43D9-BB1B-A8A314F65679}"/>
    <dgm:cxn modelId="{FE861EDF-C9CB-9F47-8258-48D79158CB02}" type="presOf" srcId="{9C77A393-FEA9-4F5F-8C74-C3E62F5338F6}" destId="{D94A8F29-7208-2D4F-A48E-1877E7A7E6A9}" srcOrd="0" destOrd="0" presId="urn:microsoft.com/office/officeart/2005/8/layout/default"/>
    <dgm:cxn modelId="{9F4030DF-953F-49FA-BDAB-3E3E2A1EB1B9}" srcId="{10F74CCF-84E8-43F9-9B52-328B5B0B7E4A}" destId="{B781257C-D780-40DC-8B33-4F16DDF8452C}" srcOrd="1" destOrd="0" parTransId="{1A4197FB-CA6C-407A-8D70-D22C2224DC95}" sibTransId="{A6E65C21-764A-400B-8114-3593476589A0}"/>
    <dgm:cxn modelId="{B3D856E0-842C-468E-884A-AE644D3F5AD5}" srcId="{6EE874BC-EB92-49CC-9250-D783C9E1E98E}" destId="{E01506CA-60E8-4219-A9A2-3086CE9CD004}" srcOrd="2" destOrd="0" parTransId="{2EEE5947-7529-4567-B1C9-A06D79E841CA}" sibTransId="{237A9679-C8F4-44BB-AC80-2C9010E9C0FC}"/>
    <dgm:cxn modelId="{B76822F9-9A4C-4325-9B4E-F4F0A169EF8E}" srcId="{6EE874BC-EB92-49CC-9250-D783C9E1E98E}" destId="{F3A0E729-D16C-480C-9D00-706C68442ABD}" srcOrd="3" destOrd="0" parTransId="{CC6E1329-25CB-49F4-9B23-A2F218D88C39}" sibTransId="{F7319BD8-644F-4AE4-90D2-740CD51E5955}"/>
    <dgm:cxn modelId="{251CB9FA-466F-0C42-B26E-1FF083A0B1FA}" type="presOf" srcId="{ADD8A9C8-F7BD-4302-89DF-2C41E5D84551}" destId="{47640D29-6DDB-E444-99DD-D8554D22CF73}" srcOrd="0" destOrd="3" presId="urn:microsoft.com/office/officeart/2005/8/layout/default"/>
    <dgm:cxn modelId="{EF90CA26-8972-724B-8510-5B5A75563FA7}" type="presParOf" srcId="{E270E685-4C8B-D34C-93F6-D6BF1B92D74F}" destId="{D94A8F29-7208-2D4F-A48E-1877E7A7E6A9}" srcOrd="0" destOrd="0" presId="urn:microsoft.com/office/officeart/2005/8/layout/default"/>
    <dgm:cxn modelId="{7444A932-333A-644F-AABD-9DBB99A942C8}" type="presParOf" srcId="{E270E685-4C8B-D34C-93F6-D6BF1B92D74F}" destId="{93BFEE80-46A6-B646-A26C-C76219682B29}" srcOrd="1" destOrd="0" presId="urn:microsoft.com/office/officeart/2005/8/layout/default"/>
    <dgm:cxn modelId="{85D9499E-7DEF-534B-B31A-837D445C0B79}" type="presParOf" srcId="{E270E685-4C8B-D34C-93F6-D6BF1B92D74F}" destId="{47640D29-6DDB-E444-99DD-D8554D22CF73}" srcOrd="2" destOrd="0" presId="urn:microsoft.com/office/officeart/2005/8/layout/default"/>
    <dgm:cxn modelId="{1D83E593-2EAA-5548-9C09-6F5ED1BA3318}" type="presParOf" srcId="{E270E685-4C8B-D34C-93F6-D6BF1B92D74F}" destId="{AAA63CFA-AFC9-864B-AA72-0A25512CC6F3}" srcOrd="3" destOrd="0" presId="urn:microsoft.com/office/officeart/2005/8/layout/default"/>
    <dgm:cxn modelId="{09B7947E-01ED-2843-A01D-C172AC0C483E}" type="presParOf" srcId="{E270E685-4C8B-D34C-93F6-D6BF1B92D74F}" destId="{860502C3-4186-4B40-94EC-4CB91572EC85}" srcOrd="4" destOrd="0" presId="urn:microsoft.com/office/officeart/2005/8/layout/default"/>
    <dgm:cxn modelId="{EFD2DF6E-621A-FC4C-847D-E6D54D46EB89}" type="presParOf" srcId="{E270E685-4C8B-D34C-93F6-D6BF1B92D74F}" destId="{CEA0E2C5-83E1-1841-AB41-6750873FAA6F}" srcOrd="5" destOrd="0" presId="urn:microsoft.com/office/officeart/2005/8/layout/default"/>
    <dgm:cxn modelId="{793CDF5A-8845-5249-9369-42326588797F}" type="presParOf" srcId="{E270E685-4C8B-D34C-93F6-D6BF1B92D74F}" destId="{2C80AF13-9CEC-4A42-BCD2-C7993553533C}" srcOrd="6" destOrd="0" presId="urn:microsoft.com/office/officeart/2005/8/layout/default"/>
    <dgm:cxn modelId="{89F16016-E715-F640-A4EE-BE4B89C38E29}" type="presParOf" srcId="{E270E685-4C8B-D34C-93F6-D6BF1B92D74F}" destId="{E25E84B4-09BA-DB46-A3E8-DDD7500F0917}" srcOrd="7" destOrd="0" presId="urn:microsoft.com/office/officeart/2005/8/layout/default"/>
    <dgm:cxn modelId="{7EF3523F-A67A-7748-A411-00E2F30F468A}" type="presParOf" srcId="{E270E685-4C8B-D34C-93F6-D6BF1B92D74F}" destId="{774A8941-F41D-6643-9F7A-07805F15B3F4}" srcOrd="8" destOrd="0" presId="urn:microsoft.com/office/officeart/2005/8/layout/default"/>
    <dgm:cxn modelId="{FD750E2D-F5EF-D44B-AB48-B730D6663E39}" type="presParOf" srcId="{E270E685-4C8B-D34C-93F6-D6BF1B92D74F}" destId="{71ECE1A7-D284-294C-B2BB-8BA3826EFFAF}" srcOrd="9" destOrd="0" presId="urn:microsoft.com/office/officeart/2005/8/layout/default"/>
    <dgm:cxn modelId="{D5264C8A-FD18-E142-B621-AC788D29DE36}" type="presParOf" srcId="{E270E685-4C8B-D34C-93F6-D6BF1B92D74F}" destId="{C79D299E-2874-EB4F-88AA-EB91E9EAE645}"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4A8F29-7208-2D4F-A48E-1877E7A7E6A9}">
      <dsp:nvSpPr>
        <dsp:cNvPr id="0" name=""/>
        <dsp:cNvSpPr/>
      </dsp:nvSpPr>
      <dsp:spPr>
        <a:xfrm>
          <a:off x="0" y="29883"/>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What Constitutes “Criminal Activity” in Landlord-Tenant Law?</a:t>
          </a:r>
        </a:p>
      </dsp:txBody>
      <dsp:txXfrm>
        <a:off x="0" y="29883"/>
        <a:ext cx="3426142" cy="2055685"/>
      </dsp:txXfrm>
    </dsp:sp>
    <dsp:sp modelId="{47640D29-6DDB-E444-99DD-D8554D22CF73}">
      <dsp:nvSpPr>
        <dsp:cNvPr id="0" name=""/>
        <dsp:cNvSpPr/>
      </dsp:nvSpPr>
      <dsp:spPr>
        <a:xfrm>
          <a:off x="3633287" y="46822"/>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t" anchorCtr="0">
          <a:noAutofit/>
        </a:bodyPr>
        <a:lstStyle/>
        <a:p>
          <a:pPr marL="0" lvl="0" indent="0" algn="l" defTabSz="1200150">
            <a:lnSpc>
              <a:spcPct val="90000"/>
            </a:lnSpc>
            <a:spcBef>
              <a:spcPct val="0"/>
            </a:spcBef>
            <a:spcAft>
              <a:spcPct val="35000"/>
            </a:spcAft>
            <a:buNone/>
          </a:pPr>
          <a:r>
            <a:rPr lang="en-US" sz="2700" kern="1200" dirty="0"/>
            <a:t>What Laws Apply?</a:t>
          </a:r>
        </a:p>
        <a:p>
          <a:pPr marL="228600" lvl="1" indent="-228600" algn="l" defTabSz="933450">
            <a:lnSpc>
              <a:spcPct val="90000"/>
            </a:lnSpc>
            <a:spcBef>
              <a:spcPct val="0"/>
            </a:spcBef>
            <a:spcAft>
              <a:spcPct val="15000"/>
            </a:spcAft>
            <a:buChar char="•"/>
          </a:pPr>
          <a:r>
            <a:rPr lang="en-US" sz="2100" kern="1200" dirty="0"/>
            <a:t>Fair Housing Act</a:t>
          </a:r>
        </a:p>
        <a:p>
          <a:pPr marL="228600" lvl="1" indent="-228600" algn="l" defTabSz="933450">
            <a:lnSpc>
              <a:spcPct val="90000"/>
            </a:lnSpc>
            <a:spcBef>
              <a:spcPct val="0"/>
            </a:spcBef>
            <a:spcAft>
              <a:spcPct val="15000"/>
            </a:spcAft>
            <a:buChar char="•"/>
          </a:pPr>
          <a:r>
            <a:rPr lang="en-US" sz="2100" kern="1200" dirty="0"/>
            <a:t>HUD Regulations</a:t>
          </a:r>
        </a:p>
        <a:p>
          <a:pPr marL="228600" lvl="1" indent="-228600" algn="l" defTabSz="933450">
            <a:lnSpc>
              <a:spcPct val="90000"/>
            </a:lnSpc>
            <a:spcBef>
              <a:spcPct val="0"/>
            </a:spcBef>
            <a:spcAft>
              <a:spcPct val="15000"/>
            </a:spcAft>
            <a:buChar char="•"/>
          </a:pPr>
          <a:r>
            <a:rPr lang="en-US" sz="2100" kern="1200" dirty="0"/>
            <a:t>TN State Law</a:t>
          </a:r>
        </a:p>
        <a:p>
          <a:pPr marL="228600" lvl="1" indent="-228600" algn="l" defTabSz="933450">
            <a:lnSpc>
              <a:spcPct val="90000"/>
            </a:lnSpc>
            <a:spcBef>
              <a:spcPct val="0"/>
            </a:spcBef>
            <a:spcAft>
              <a:spcPct val="15000"/>
            </a:spcAft>
            <a:buChar char="•"/>
          </a:pPr>
          <a:r>
            <a:rPr lang="en-US" sz="2100" kern="1200" dirty="0"/>
            <a:t>Rules of Evidence</a:t>
          </a:r>
        </a:p>
      </dsp:txBody>
      <dsp:txXfrm>
        <a:off x="3633287" y="46822"/>
        <a:ext cx="3426142" cy="2055685"/>
      </dsp:txXfrm>
    </dsp:sp>
    <dsp:sp modelId="{860502C3-4186-4B40-94EC-4CB91572EC85}">
      <dsp:nvSpPr>
        <dsp:cNvPr id="0" name=""/>
        <dsp:cNvSpPr/>
      </dsp:nvSpPr>
      <dsp:spPr>
        <a:xfrm>
          <a:off x="7537513" y="29883"/>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How to Handle Common Fact-Patterns</a:t>
          </a:r>
        </a:p>
      </dsp:txBody>
      <dsp:txXfrm>
        <a:off x="7537513" y="29883"/>
        <a:ext cx="3426142" cy="2055685"/>
      </dsp:txXfrm>
    </dsp:sp>
    <dsp:sp modelId="{2C80AF13-9CEC-4A42-BCD2-C7993553533C}">
      <dsp:nvSpPr>
        <dsp:cNvPr id="0" name=""/>
        <dsp:cNvSpPr/>
      </dsp:nvSpPr>
      <dsp:spPr>
        <a:xfrm>
          <a:off x="0" y="2428183"/>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Pre-Litigation and Litigation Advocacy Strategies</a:t>
          </a:r>
        </a:p>
      </dsp:txBody>
      <dsp:txXfrm>
        <a:off x="0" y="2428183"/>
        <a:ext cx="3426142" cy="2055685"/>
      </dsp:txXfrm>
    </dsp:sp>
    <dsp:sp modelId="{774A8941-F41D-6643-9F7A-07805F15B3F4}">
      <dsp:nvSpPr>
        <dsp:cNvPr id="0" name=""/>
        <dsp:cNvSpPr/>
      </dsp:nvSpPr>
      <dsp:spPr>
        <a:xfrm>
          <a:off x="3768756" y="2428183"/>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Ethical Considerations</a:t>
          </a:r>
        </a:p>
      </dsp:txBody>
      <dsp:txXfrm>
        <a:off x="3768756" y="2428183"/>
        <a:ext cx="3426142" cy="2055685"/>
      </dsp:txXfrm>
    </dsp:sp>
    <dsp:sp modelId="{C79D299E-2874-EB4F-88AA-EB91E9EAE645}">
      <dsp:nvSpPr>
        <dsp:cNvPr id="0" name=""/>
        <dsp:cNvSpPr/>
      </dsp:nvSpPr>
      <dsp:spPr>
        <a:xfrm>
          <a:off x="7537513" y="2428183"/>
          <a:ext cx="3426142" cy="2055685"/>
        </a:xfrm>
        <a:prstGeom prst="rect">
          <a:avLst/>
        </a:prstGeom>
        <a:solidFill>
          <a:schemeClr val="accent6">
            <a:lumMod val="75000"/>
          </a:schemeClr>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a:t>Application to Hypothetical Clients</a:t>
          </a:r>
        </a:p>
      </dsp:txBody>
      <dsp:txXfrm>
        <a:off x="7537513" y="2428183"/>
        <a:ext cx="3426142" cy="205568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1">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3DD8F3-B301-4A12-8D74-E23F2D8A3398}" type="datetimeFigureOut">
              <a:rPr lang="en-US"/>
              <a:t>8/9/26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90AC7AA-ABFC-4F75-AC1B-6DD4CDACA921}" type="slidenum">
              <a:rPr/>
              <a:t>‹#›</a:t>
            </a:fld>
            <a:endParaRPr lang="en-US" dirty="0"/>
          </a:p>
        </p:txBody>
      </p:sp>
    </p:spTree>
    <p:extLst>
      <p:ext uri="{BB962C8B-B14F-4D97-AF65-F5344CB8AC3E}">
        <p14:creationId xmlns:p14="http://schemas.microsoft.com/office/powerpoint/2010/main" val="2508018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advance.lexis.com/document/documentslider/?pdmfid=1000516&amp;crid=2d72a190-e616-42af-800f-be2fc7f149c7&amp;pdistocdocslideraccess=true&amp;config=&amp;pddocfullpath=%2Fshared%2Fdocument%2Fstatutes-legislation%2Furn%3AcontentItem%3A631H-MR80-R03K-N110-00000-00&amp;pdcomponentid=247599&amp;pdtocnodeidentifier=ACOAAHAAM&amp;ecomp=grsyk&amp;prid=002dd734-7d65-40f5-8269-d615d4d6a8ab"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facebook.com/sharer/sharer.php?u=https%3A%2F%2Fwww.americanbar.org%2Fgroups%2Fprofessional_responsibility%2Fpublications%2Fmodel_rules_of_professional_conduct%2Frule_1_6_confidentiality_of_information%2Fcomment_on_rule_1_6%2F" TargetMode="External"/><Relationship Id="rId2" Type="http://schemas.openxmlformats.org/officeDocument/2006/relationships/slide" Target="../slides/slide50.xml"/><Relationship Id="rId1" Type="http://schemas.openxmlformats.org/officeDocument/2006/relationships/notesMaster" Target="../notesMasters/notesMaster1.xml"/><Relationship Id="rId6" Type="http://schemas.openxmlformats.org/officeDocument/2006/relationships/hyperlink" Target="mailto:?subject=Rule%201.6%20Confidentiality%20of%20Information%20-%20Comment%20%7C%20American%20Bar%20Association&amp;body=I%20thought%20you%20might%20like%20this%20post.%0D%0A%0D%0A-----%0D%0A%0D%0AThis%20Rule%20governs%20the%20disclosure%20by%20a%20lawyer%20of%20information%20relating%20to%20the%20representation%20of%20a%20client%20during%20the%20lawyer%27s%20representation%20of%20the%20client.%20%0D%0A%0D%0ACheck%20out%20the%20full%20post%3A%20https://www.americanbar.org/groups/professional_responsibility/publications/model_rules_of_professional_conduct/rule_1_6_confidentiality_of_information/comment_on_rule_1_6/" TargetMode="External"/><Relationship Id="rId5" Type="http://schemas.openxmlformats.org/officeDocument/2006/relationships/hyperlink" Target="https://www.linkedin.com/shareArticle?title=Rule+1.6+Confidentiality+of+Information+-+Comment&amp;mini=true&amp;url=https%3A%2F%2Fwww.americanbar.org%2Fgroups%2Fprofessional_responsibility%2Fpublications%2Fmodel_rules_of_professional_conduct%2Frule_1_6_confidentiality_of_information%2Fcomment_on_rule_1_6%2F" TargetMode="External"/><Relationship Id="rId4" Type="http://schemas.openxmlformats.org/officeDocument/2006/relationships/hyperlink" Target="https://twitter.com/intent/tweet?text=Rule+1.6+Confidentiality+of+Information+-+Comment&amp;url=https%3A%2F%2Fwww.americanbar.org%2Fgroups%2Fprofessional_responsibility%2Fpublications%2Fmodel_rules_of_professional_conduct%2Frule_1_6_confidentiality_of_information%2Fcomment_on_rule_1_6%2F"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a:t>
            </a:fld>
            <a:endParaRPr lang="en-US" dirty="0"/>
          </a:p>
        </p:txBody>
      </p:sp>
    </p:spTree>
    <p:extLst>
      <p:ext uri="{BB962C8B-B14F-4D97-AF65-F5344CB8AC3E}">
        <p14:creationId xmlns:p14="http://schemas.microsoft.com/office/powerpoint/2010/main" val="41811308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5AB4A-07A0-20D6-FCD4-8408D85876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55297F-0115-858B-4BAC-DE24F98E6A4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A9181CE-60FF-1C2D-9D0E-B06414DF325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F0B03C-9A63-A72B-4342-E99D5A046AB5}"/>
              </a:ext>
            </a:extLst>
          </p:cNvPr>
          <p:cNvSpPr>
            <a:spLocks noGrp="1"/>
          </p:cNvSpPr>
          <p:nvPr>
            <p:ph type="sldNum" sz="quarter" idx="5"/>
          </p:nvPr>
        </p:nvSpPr>
        <p:spPr/>
        <p:txBody>
          <a:bodyPr/>
          <a:lstStyle/>
          <a:p>
            <a:fld id="{190AC7AA-ABFC-4F75-AC1B-6DD4CDACA921}" type="slidenum">
              <a:rPr lang="en-US" smtClean="0"/>
              <a:t>14</a:t>
            </a:fld>
            <a:endParaRPr lang="en-US"/>
          </a:p>
        </p:txBody>
      </p:sp>
    </p:spTree>
    <p:extLst>
      <p:ext uri="{BB962C8B-B14F-4D97-AF65-F5344CB8AC3E}">
        <p14:creationId xmlns:p14="http://schemas.microsoft.com/office/powerpoint/2010/main" val="2652841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15</a:t>
            </a:fld>
            <a:endParaRPr lang="en-US" dirty="0"/>
          </a:p>
        </p:txBody>
      </p:sp>
    </p:spTree>
    <p:extLst>
      <p:ext uri="{BB962C8B-B14F-4D97-AF65-F5344CB8AC3E}">
        <p14:creationId xmlns:p14="http://schemas.microsoft.com/office/powerpoint/2010/main" val="361347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16</a:t>
            </a:fld>
            <a:endParaRPr lang="en-US" dirty="0"/>
          </a:p>
        </p:txBody>
      </p:sp>
    </p:spTree>
    <p:extLst>
      <p:ext uri="{BB962C8B-B14F-4D97-AF65-F5344CB8AC3E}">
        <p14:creationId xmlns:p14="http://schemas.microsoft.com/office/powerpoint/2010/main" val="16004523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18</a:t>
            </a:fld>
            <a:endParaRPr lang="en-US" dirty="0"/>
          </a:p>
        </p:txBody>
      </p:sp>
    </p:spTree>
    <p:extLst>
      <p:ext uri="{BB962C8B-B14F-4D97-AF65-F5344CB8AC3E}">
        <p14:creationId xmlns:p14="http://schemas.microsoft.com/office/powerpoint/2010/main" val="2670079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22</a:t>
            </a:fld>
            <a:endParaRPr lang="en-US" dirty="0"/>
          </a:p>
        </p:txBody>
      </p:sp>
    </p:spTree>
    <p:extLst>
      <p:ext uri="{BB962C8B-B14F-4D97-AF65-F5344CB8AC3E}">
        <p14:creationId xmlns:p14="http://schemas.microsoft.com/office/powerpoint/2010/main" val="17315456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23</a:t>
            </a:fld>
            <a:endParaRPr lang="en-US" dirty="0"/>
          </a:p>
        </p:txBody>
      </p:sp>
    </p:spTree>
    <p:extLst>
      <p:ext uri="{BB962C8B-B14F-4D97-AF65-F5344CB8AC3E}">
        <p14:creationId xmlns:p14="http://schemas.microsoft.com/office/powerpoint/2010/main" val="39523057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25</a:t>
            </a:fld>
            <a:endParaRPr lang="en-US" dirty="0"/>
          </a:p>
        </p:txBody>
      </p:sp>
    </p:spTree>
    <p:extLst>
      <p:ext uri="{BB962C8B-B14F-4D97-AF65-F5344CB8AC3E}">
        <p14:creationId xmlns:p14="http://schemas.microsoft.com/office/powerpoint/2010/main" val="28824057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fontAlgn="base"/>
            <a:r>
              <a:rPr lang="en-US" sz="1200" b="0" i="0" kern="1200" dirty="0">
                <a:solidFill>
                  <a:schemeClr val="tx1"/>
                </a:solidFill>
                <a:effectLst/>
                <a:latin typeface="+mn-lt"/>
                <a:ea typeface="+mn-ea"/>
                <a:cs typeface="+mn-cs"/>
              </a:rPr>
              <a:t>66-28-517</a:t>
            </a:r>
          </a:p>
          <a:p>
            <a:pPr fontAlgn="base"/>
            <a:r>
              <a:rPr lang="en-US" sz="1200" b="1" i="0" kern="1200" dirty="0">
                <a:solidFill>
                  <a:schemeClr val="tx1"/>
                </a:solidFill>
                <a:effectLst/>
                <a:latin typeface="+mn-lt"/>
                <a:ea typeface="+mn-ea"/>
                <a:cs typeface="+mn-cs"/>
              </a:rPr>
              <a:t>(g)</a:t>
            </a:r>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If domestic abuse, as defined in § 36-3-601, is the underlying offense for which a tenancy is terminated, only the perpetrator may be evicted. The landlord shall not evict the victims, minor children under eighteen (18) years of age, or innocent occupants, any of whom occupy the subject premises under a lease agreement, based solely on the domestic abuse. Even if evicted or removed from the lease, the perpetrator shall remain financially liable for all amounts due under all terms and conditions of the present lease agreement.</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If a lease agreement is in effect at the time that the domestic abuse is committed, the landlord may remove the perpetrator from the lease agreement and require the remaining adult tenants to qualify for and enter into a new agreement for the remainder of the present lease term. The landlord shall not be responsible for any and all damages suffered by the perpetrator due to the bifurcation and termination of the lease agreement in accordance with this section.</a:t>
            </a:r>
          </a:p>
          <a:p>
            <a:pPr fontAlgn="base"/>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If domestic abuse, as defined in § 36-3-601, is the underlying offense for which tenancy could be terminated, the victim and all adult tenants shall agree, in writing, not to allow the perpetrator to return to the subject premises or any part of the community property, and to immediately report the perpetrator's return to the proper authority, for the remainder of the tenancy. A violation of such agreement shall be cause to terminate tenancy as to any victim and all other tenants.</a:t>
            </a:r>
          </a:p>
          <a:p>
            <a:pPr fontAlgn="base"/>
            <a:r>
              <a:rPr lang="en-US" sz="1200" b="1" i="0" kern="12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 The rights under this section shall not apply until the victim has been judicially granted an order of protection against the perpetrator for the specific incident for which tenancy is being terminated, a copy of such order has been provided to the landlord, and the order:</a:t>
            </a:r>
          </a:p>
          <a:p>
            <a:pPr fontAlgn="base"/>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Provides for the perpetrator to move out or vacate immediately;</a:t>
            </a:r>
          </a:p>
          <a:p>
            <a:pPr fontAlgn="base"/>
            <a:r>
              <a:rPr lang="en-US" sz="1200" b="1" i="0" kern="1200" dirty="0">
                <a:solidFill>
                  <a:schemeClr val="tx1"/>
                </a:solidFill>
                <a:effectLst/>
                <a:latin typeface="+mn-lt"/>
                <a:ea typeface="+mn-ea"/>
                <a:cs typeface="+mn-cs"/>
              </a:rPr>
              <a:t>(B)</a:t>
            </a:r>
            <a:r>
              <a:rPr lang="en-US" sz="1200" b="0" i="0" kern="1200" dirty="0">
                <a:solidFill>
                  <a:schemeClr val="tx1"/>
                </a:solidFill>
                <a:effectLst/>
                <a:latin typeface="+mn-lt"/>
                <a:ea typeface="+mn-ea"/>
                <a:cs typeface="+mn-cs"/>
              </a:rPr>
              <a:t> Prohibits the perpetrator from coming by or to a shared residence;</a:t>
            </a:r>
          </a:p>
          <a:p>
            <a:pPr fontAlgn="base"/>
            <a:r>
              <a:rPr lang="en-US" sz="1200" b="1" i="0" kern="1200" dirty="0">
                <a:solidFill>
                  <a:schemeClr val="tx1"/>
                </a:solidFill>
                <a:effectLst/>
                <a:latin typeface="+mn-lt"/>
                <a:ea typeface="+mn-ea"/>
                <a:cs typeface="+mn-cs"/>
              </a:rPr>
              <a:t>(C)</a:t>
            </a:r>
            <a:r>
              <a:rPr lang="en-US" sz="1200" b="0" i="0" kern="1200" dirty="0">
                <a:solidFill>
                  <a:schemeClr val="tx1"/>
                </a:solidFill>
                <a:effectLst/>
                <a:latin typeface="+mn-lt"/>
                <a:ea typeface="+mn-ea"/>
                <a:cs typeface="+mn-cs"/>
              </a:rPr>
              <a:t> Requires that the perpetrator stay away from the victim's residence; or</a:t>
            </a:r>
          </a:p>
          <a:p>
            <a:pPr fontAlgn="base"/>
            <a:r>
              <a:rPr lang="en-US" sz="1200" b="1" i="0" kern="1200" dirty="0">
                <a:solidFill>
                  <a:schemeClr val="tx1"/>
                </a:solidFill>
                <a:effectLst/>
                <a:latin typeface="+mn-lt"/>
                <a:ea typeface="+mn-ea"/>
                <a:cs typeface="+mn-cs"/>
              </a:rPr>
              <a:t>(D)</a:t>
            </a:r>
            <a:r>
              <a:rPr lang="en-US" sz="1200" b="0" i="0" kern="1200" dirty="0">
                <a:solidFill>
                  <a:schemeClr val="tx1"/>
                </a:solidFill>
                <a:effectLst/>
                <a:latin typeface="+mn-lt"/>
                <a:ea typeface="+mn-ea"/>
                <a:cs typeface="+mn-cs"/>
              </a:rPr>
              <a:t> Finds that the perpetrator's continuing to reside in the rented or leased premises may jeopardize the life, health, and safety of the victim or the victim's minor children.</a:t>
            </a:r>
          </a:p>
          <a:p>
            <a:pPr fontAlgn="base"/>
            <a:r>
              <a:rPr lang="en-US" sz="1200" b="1" i="0" kern="1200" dirty="0">
                <a:solidFill>
                  <a:schemeClr val="tx1"/>
                </a:solidFill>
                <a:effectLst/>
                <a:latin typeface="+mn-lt"/>
                <a:ea typeface="+mn-ea"/>
                <a:cs typeface="+mn-cs"/>
              </a:rPr>
              <a:t>(5)</a:t>
            </a:r>
            <a:r>
              <a:rPr lang="en-US" sz="1200" b="0" i="0" kern="1200" dirty="0">
                <a:solidFill>
                  <a:schemeClr val="tx1"/>
                </a:solidFill>
                <a:effectLst/>
                <a:latin typeface="+mn-lt"/>
                <a:ea typeface="+mn-ea"/>
                <a:cs typeface="+mn-cs"/>
              </a:rPr>
              <a:t> Failure to comply with this section, or dismissal of an order of protection that allows application of this section, abrogates the rights provided to the victim, minor children, and innocent occupants under this section.</a:t>
            </a:r>
          </a:p>
          <a:p>
            <a:pPr fontAlgn="base"/>
            <a:r>
              <a:rPr lang="en-US" sz="1200" b="1" i="0" kern="1200" dirty="0">
                <a:solidFill>
                  <a:schemeClr val="tx1"/>
                </a:solidFill>
                <a:effectLst/>
                <a:latin typeface="+mn-lt"/>
                <a:ea typeface="+mn-ea"/>
                <a:cs typeface="+mn-cs"/>
              </a:rPr>
              <a:t>(6)</a:t>
            </a:r>
            <a:r>
              <a:rPr lang="en-US" sz="1200" b="0" i="0" kern="1200" dirty="0">
                <a:solidFill>
                  <a:schemeClr val="tx1"/>
                </a:solidFill>
                <a:effectLst/>
                <a:latin typeface="+mn-lt"/>
                <a:ea typeface="+mn-ea"/>
                <a:cs typeface="+mn-cs"/>
              </a:rPr>
              <a:t> The rights granted in this section shall not apply in any situation where the perpetrator is a child or dependent of any tenant.</a:t>
            </a:r>
          </a:p>
          <a:p>
            <a:pPr fontAlgn="base"/>
            <a:r>
              <a:rPr lang="en-US" sz="1200" b="1" i="0" kern="1200" dirty="0">
                <a:solidFill>
                  <a:schemeClr val="tx1"/>
                </a:solidFill>
                <a:effectLst/>
                <a:latin typeface="+mn-lt"/>
                <a:ea typeface="+mn-ea"/>
                <a:cs typeface="+mn-cs"/>
              </a:rPr>
              <a:t>(7)</a:t>
            </a:r>
            <a:r>
              <a:rPr lang="en-US" sz="1200" b="0" i="0" kern="1200" dirty="0">
                <a:solidFill>
                  <a:schemeClr val="tx1"/>
                </a:solidFill>
                <a:effectLst/>
                <a:latin typeface="+mn-lt"/>
                <a:ea typeface="+mn-ea"/>
                <a:cs typeface="+mn-cs"/>
              </a:rPr>
              <a:t> Nothing in this section shall prohibit the eviction of a victim of domestic abuse for nonpayment of rent, a lease violation, or any violation of this chapter.</a:t>
            </a:r>
          </a:p>
          <a:p>
            <a:pPr fontAlgn="base"/>
            <a:endParaRPr lang="en-US" sz="1200" b="0" i="0" kern="1200" dirty="0">
              <a:solidFill>
                <a:schemeClr val="tx1"/>
              </a:solidFill>
              <a:effectLst/>
              <a:latin typeface="+mn-lt"/>
              <a:ea typeface="+mn-ea"/>
              <a:cs typeface="+mn-cs"/>
            </a:endParaRPr>
          </a:p>
          <a:p>
            <a:pPr fontAlgn="base"/>
            <a:endParaRPr lang="en-US" sz="1200" b="0" i="0" kern="1200" dirty="0">
              <a:solidFill>
                <a:schemeClr val="tx1"/>
              </a:solidFill>
              <a:effectLst/>
              <a:latin typeface="+mn-lt"/>
              <a:ea typeface="+mn-ea"/>
              <a:cs typeface="+mn-cs"/>
            </a:endParaRPr>
          </a:p>
          <a:p>
            <a:pPr fontAlgn="base"/>
            <a:r>
              <a:rPr lang="en-US" sz="1200" b="0" i="0" kern="1200" dirty="0">
                <a:solidFill>
                  <a:schemeClr val="tx1"/>
                </a:solidFill>
                <a:effectLst/>
                <a:latin typeface="+mn-lt"/>
                <a:ea typeface="+mn-ea"/>
                <a:cs typeface="+mn-cs"/>
              </a:rPr>
              <a:t>66-7-112. Termination of residential lease by domestic abuse victim, sexual assault victim, or stalking victim.</a:t>
            </a:r>
          </a:p>
          <a:p>
            <a:pPr fontAlgn="base"/>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As used in this section:</a:t>
            </a: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“Domestic abuse victim” has the same meaning as defined in </a:t>
            </a:r>
            <a:r>
              <a:rPr lang="en-US" sz="1200" b="0" i="0" kern="1200" dirty="0">
                <a:solidFill>
                  <a:schemeClr val="tx1"/>
                </a:solidFill>
                <a:effectLst/>
                <a:latin typeface="+mn-lt"/>
                <a:ea typeface="+mn-ea"/>
                <a:cs typeface="+mn-cs"/>
                <a:hlinkClick r:id="rId3"/>
              </a:rPr>
              <a:t>§ 36-3- 601</a:t>
            </a:r>
            <a:r>
              <a:rPr lang="en-US" sz="1200" b="0" i="0" kern="1200" dirty="0">
                <a:solidFill>
                  <a:schemeClr val="tx1"/>
                </a:solidFill>
                <a:effectLst/>
                <a:latin typeface="+mn-lt"/>
                <a:ea typeface="+mn-ea"/>
                <a:cs typeface="+mn-cs"/>
              </a:rPr>
              <a:t>;</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“Household member” means a member of the tenant's family who lives in the same household as the tenant;</a:t>
            </a:r>
          </a:p>
          <a:p>
            <a:pPr fontAlgn="base"/>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“Sexual assault victim” has the same meaning as defined in </a:t>
            </a:r>
            <a:r>
              <a:rPr lang="en-US" sz="1200" b="0" i="0" kern="1200" dirty="0">
                <a:solidFill>
                  <a:schemeClr val="tx1"/>
                </a:solidFill>
                <a:effectLst/>
                <a:latin typeface="+mn-lt"/>
                <a:ea typeface="+mn-ea"/>
                <a:cs typeface="+mn-cs"/>
                <a:hlinkClick r:id="rId3"/>
              </a:rPr>
              <a:t>§ 36-3- 601</a:t>
            </a:r>
            <a:r>
              <a:rPr lang="en-US" sz="1200" b="0" i="0" kern="1200" dirty="0">
                <a:solidFill>
                  <a:schemeClr val="tx1"/>
                </a:solidFill>
                <a:effectLst/>
                <a:latin typeface="+mn-lt"/>
                <a:ea typeface="+mn-ea"/>
                <a:cs typeface="+mn-cs"/>
              </a:rPr>
              <a:t>; and</a:t>
            </a:r>
          </a:p>
          <a:p>
            <a:pPr fontAlgn="base"/>
            <a:r>
              <a:rPr lang="en-US" sz="1200" b="1" i="0" kern="12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 “Stalking victim” has the same meaning as defined in </a:t>
            </a:r>
            <a:r>
              <a:rPr lang="en-US" sz="1200" b="0" i="0" kern="1200" dirty="0">
                <a:solidFill>
                  <a:schemeClr val="tx1"/>
                </a:solidFill>
                <a:effectLst/>
                <a:latin typeface="+mn-lt"/>
                <a:ea typeface="+mn-ea"/>
                <a:cs typeface="+mn-cs"/>
                <a:hlinkClick r:id="rId3"/>
              </a:rPr>
              <a:t>§ 36-3-601</a:t>
            </a:r>
            <a:r>
              <a:rPr lang="en-US" sz="1200" b="0" i="0" kern="1200" dirty="0">
                <a:solidFill>
                  <a:schemeClr val="tx1"/>
                </a:solidFill>
                <a:effectLst/>
                <a:latin typeface="+mn-lt"/>
                <a:ea typeface="+mn-ea"/>
                <a:cs typeface="+mn-cs"/>
              </a:rPr>
              <a:t>.</a:t>
            </a:r>
          </a:p>
          <a:p>
            <a:pPr fontAlgn="base"/>
            <a:r>
              <a:rPr lang="en-US" sz="1200" b="1" i="0" kern="1200" dirty="0">
                <a:solidFill>
                  <a:schemeClr val="tx1"/>
                </a:solidFill>
                <a:effectLst/>
                <a:latin typeface="+mn-lt"/>
                <a:ea typeface="+mn-ea"/>
                <a:cs typeface="+mn-cs"/>
              </a:rPr>
              <a:t>(b)</a:t>
            </a:r>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A tenant who meets the requirements established in this subsection (b) may terminate a residential rental or lease agreement entered into or renewed on or after July 1, 2021, upon the tenant providing the landlord with written notice stating that the tenant or household member is a domestic abuse victim, sexual assault victim, or stalking victim, regardless of whether the victim is an adult or a child. In order for a tenant to terminate the tenant's rights and obligations under the rental or lease agreement and vacate the dwelling without liability for future rent and early termination penalties or fees, the tenant must provide the landlord with:</a:t>
            </a:r>
          </a:p>
          <a:p>
            <a:pPr fontAlgn="base"/>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Written notice requesting release from the rental or lease agreement;</a:t>
            </a:r>
          </a:p>
          <a:p>
            <a:pPr fontAlgn="base"/>
            <a:r>
              <a:rPr lang="en-US" sz="1200" b="1" i="0" kern="1200" dirty="0">
                <a:solidFill>
                  <a:schemeClr val="tx1"/>
                </a:solidFill>
                <a:effectLst/>
                <a:latin typeface="+mn-lt"/>
                <a:ea typeface="+mn-ea"/>
                <a:cs typeface="+mn-cs"/>
              </a:rPr>
              <a:t>(B)</a:t>
            </a:r>
            <a:r>
              <a:rPr lang="en-US" sz="1200" b="0" i="0" kern="1200" dirty="0">
                <a:solidFill>
                  <a:schemeClr val="tx1"/>
                </a:solidFill>
                <a:effectLst/>
                <a:latin typeface="+mn-lt"/>
                <a:ea typeface="+mn-ea"/>
                <a:cs typeface="+mn-cs"/>
              </a:rPr>
              <a:t> A mutually agreed upon release date within the next thirty (30) days from the date of the written notice; and</a:t>
            </a:r>
          </a:p>
          <a:p>
            <a:pPr fontAlgn="base"/>
            <a:r>
              <a:rPr lang="en-US" sz="1200" b="1" i="0" kern="1200" dirty="0">
                <a:solidFill>
                  <a:schemeClr val="tx1"/>
                </a:solidFill>
                <a:effectLst/>
                <a:latin typeface="+mn-lt"/>
                <a:ea typeface="+mn-ea"/>
                <a:cs typeface="+mn-cs"/>
              </a:rPr>
              <a:t>(C)</a:t>
            </a:r>
            <a:r>
              <a:rPr lang="en-US" sz="1200" b="0" i="0" kern="1200" dirty="0">
                <a:solidFill>
                  <a:schemeClr val="tx1"/>
                </a:solidFill>
                <a:effectLst/>
                <a:latin typeface="+mn-lt"/>
                <a:ea typeface="+mn-ea"/>
                <a:cs typeface="+mn-cs"/>
              </a:rPr>
              <a:t> One (1) of the following:</a:t>
            </a:r>
          </a:p>
          <a:p>
            <a:pPr fontAlgn="base"/>
            <a:r>
              <a:rPr lang="en-US" sz="1200" b="1" i="0" kern="1200" dirty="0">
                <a:solidFill>
                  <a:schemeClr val="tx1"/>
                </a:solidFill>
                <a:effectLst/>
                <a:latin typeface="+mn-lt"/>
                <a:ea typeface="+mn-ea"/>
                <a:cs typeface="+mn-cs"/>
              </a:rPr>
              <a:t>(i)</a:t>
            </a:r>
            <a:r>
              <a:rPr lang="en-US" sz="1200" b="0" i="0" kern="1200" dirty="0">
                <a:solidFill>
                  <a:schemeClr val="tx1"/>
                </a:solidFill>
                <a:effectLst/>
                <a:latin typeface="+mn-lt"/>
                <a:ea typeface="+mn-ea"/>
                <a:cs typeface="+mn-cs"/>
              </a:rPr>
              <a:t> A copy of a valid order of protection issued or extended pursuant to </a:t>
            </a:r>
            <a:r>
              <a:rPr lang="en-US" sz="1200" b="0" i="0" kern="1200" dirty="0">
                <a:solidFill>
                  <a:schemeClr val="tx1"/>
                </a:solidFill>
                <a:effectLst/>
                <a:latin typeface="+mn-lt"/>
                <a:ea typeface="+mn-ea"/>
                <a:cs typeface="+mn-cs"/>
                <a:hlinkClick r:id="rId3"/>
              </a:rPr>
              <a:t>§ 36-3-605</a:t>
            </a:r>
            <a:r>
              <a:rPr lang="en-US" sz="1200" b="0" i="0" kern="1200" dirty="0">
                <a:solidFill>
                  <a:schemeClr val="tx1"/>
                </a:solidFill>
                <a:effectLst/>
                <a:latin typeface="+mn-lt"/>
                <a:ea typeface="+mn-ea"/>
                <a:cs typeface="+mn-cs"/>
              </a:rPr>
              <a:t>, following a hearing at which the court found by a preponderance of the evidence that the tenant or household member is a domestic abuse victim, sexual assault victim, or stalking victim, regardless of whether the victim is an adult or child; or</a:t>
            </a:r>
          </a:p>
          <a:p>
            <a:pPr fontAlgn="base"/>
            <a:r>
              <a:rPr lang="en-US" sz="1200" b="1" i="0" kern="1200" dirty="0">
                <a:solidFill>
                  <a:schemeClr val="tx1"/>
                </a:solidFill>
                <a:effectLst/>
                <a:latin typeface="+mn-lt"/>
                <a:ea typeface="+mn-ea"/>
                <a:cs typeface="+mn-cs"/>
              </a:rPr>
              <a:t>(ii)</a:t>
            </a:r>
            <a:r>
              <a:rPr lang="en-US" sz="1200" b="0" i="0" kern="1200" dirty="0">
                <a:solidFill>
                  <a:schemeClr val="tx1"/>
                </a:solidFill>
                <a:effectLst/>
                <a:latin typeface="+mn-lt"/>
                <a:ea typeface="+mn-ea"/>
                <a:cs typeface="+mn-cs"/>
              </a:rPr>
              <a:t> Documentation evidencing a criminal charge of domestic abuse, sexual assault, or stalking, based on a police report reflecting that the tenant or household member was subject to domestic abuse, sexual assault, or stalking, regardless of whether the alleged victim is an adult or a child.</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The documentation the tenant offers in support of the termination request must be dated no more than sixty (60) days prior to the tenant's notice to the landlord.</a:t>
            </a:r>
          </a:p>
          <a:p>
            <a:pPr fontAlgn="base"/>
            <a:r>
              <a:rPr lang="en-US" sz="1200" b="1" i="0" kern="1200" dirty="0">
                <a:solidFill>
                  <a:schemeClr val="tx1"/>
                </a:solidFill>
                <a:effectLst/>
                <a:latin typeface="+mn-lt"/>
                <a:ea typeface="+mn-ea"/>
                <a:cs typeface="+mn-cs"/>
              </a:rPr>
              <a:t>(3)</a:t>
            </a:r>
            <a:endParaRPr lang="en-US" sz="1200" b="0" i="0" kern="1200" dirty="0">
              <a:solidFill>
                <a:schemeClr val="tx1"/>
              </a:solidFill>
              <a:effectLst/>
              <a:latin typeface="+mn-lt"/>
              <a:ea typeface="+mn-ea"/>
              <a:cs typeface="+mn-cs"/>
            </a:endParaRPr>
          </a:p>
          <a:p>
            <a:pPr fontAlgn="base"/>
            <a:r>
              <a:rPr lang="en-US" sz="1200" b="1" i="0" kern="1200" dirty="0">
                <a:solidFill>
                  <a:schemeClr val="tx1"/>
                </a:solidFill>
                <a:effectLst/>
                <a:latin typeface="+mn-lt"/>
                <a:ea typeface="+mn-ea"/>
                <a:cs typeface="+mn-cs"/>
              </a:rPr>
              <a:t>(A)</a:t>
            </a:r>
            <a:r>
              <a:rPr lang="en-US" sz="1200" b="0" i="0" kern="1200" dirty="0">
                <a:solidFill>
                  <a:schemeClr val="tx1"/>
                </a:solidFill>
                <a:effectLst/>
                <a:latin typeface="+mn-lt"/>
                <a:ea typeface="+mn-ea"/>
                <a:cs typeface="+mn-cs"/>
              </a:rPr>
              <a:t> Unless otherwise required by law or a court of competent jurisdiction, a landlord shall not reveal any identifying information concerning a tenant who has terminated a rental or lease agreement pursuant to this subsection (b) without the written consent of the tenant.</a:t>
            </a:r>
          </a:p>
          <a:p>
            <a:pPr fontAlgn="base"/>
            <a:r>
              <a:rPr lang="en-US" sz="1200" b="1" i="0" kern="1200" dirty="0">
                <a:solidFill>
                  <a:schemeClr val="tx1"/>
                </a:solidFill>
                <a:effectLst/>
                <a:latin typeface="+mn-lt"/>
                <a:ea typeface="+mn-ea"/>
                <a:cs typeface="+mn-cs"/>
              </a:rPr>
              <a:t>(B)</a:t>
            </a:r>
            <a:r>
              <a:rPr lang="en-US" sz="1200" b="0" i="0" kern="1200" dirty="0">
                <a:solidFill>
                  <a:schemeClr val="tx1"/>
                </a:solidFill>
                <a:effectLst/>
                <a:latin typeface="+mn-lt"/>
                <a:ea typeface="+mn-ea"/>
                <a:cs typeface="+mn-cs"/>
              </a:rPr>
              <a:t> As used in this subdivision (b)(3), “identifying information” means any information that could reasonably be used to locate the former tenant or household member, including a home or work address, telephone number, or social security number.</a:t>
            </a:r>
          </a:p>
          <a:p>
            <a:pPr fontAlgn="base"/>
            <a:r>
              <a:rPr lang="en-US" sz="1200" b="1" i="0" kern="1200" dirty="0">
                <a:solidFill>
                  <a:schemeClr val="tx1"/>
                </a:solidFill>
                <a:effectLst/>
                <a:latin typeface="+mn-lt"/>
                <a:ea typeface="+mn-ea"/>
                <a:cs typeface="+mn-cs"/>
              </a:rPr>
              <a:t>(4)</a:t>
            </a:r>
            <a:r>
              <a:rPr lang="en-US" sz="1200" b="0" i="0" kern="1200" dirty="0">
                <a:solidFill>
                  <a:schemeClr val="tx1"/>
                </a:solidFill>
                <a:effectLst/>
                <a:latin typeface="+mn-lt"/>
                <a:ea typeface="+mn-ea"/>
                <a:cs typeface="+mn-cs"/>
              </a:rPr>
              <a:t> The tenant shall vacate the premises within thirty (30) days of giving notice to the landlord or at another time as may be agreed upon by the landlord and the tenant.</a:t>
            </a:r>
          </a:p>
          <a:p>
            <a:pPr fontAlgn="base"/>
            <a:r>
              <a:rPr lang="en-US" sz="1200" b="1" i="0" kern="1200" dirty="0">
                <a:solidFill>
                  <a:schemeClr val="tx1"/>
                </a:solidFill>
                <a:effectLst/>
                <a:latin typeface="+mn-lt"/>
                <a:ea typeface="+mn-ea"/>
                <a:cs typeface="+mn-cs"/>
              </a:rPr>
              <a:t>(c)</a:t>
            </a:r>
            <a:r>
              <a:rPr lang="en-US" sz="1200" b="0" i="0" kern="1200" dirty="0">
                <a:solidFill>
                  <a:schemeClr val="tx1"/>
                </a:solidFill>
                <a:effectLst/>
                <a:latin typeface="+mn-lt"/>
                <a:ea typeface="+mn-ea"/>
                <a:cs typeface="+mn-cs"/>
              </a:rPr>
              <a:t> A tenant terminating the rental or lease agreement pursuant to this section is responsible for:</a:t>
            </a: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The rent payment for the full month in which the tenancy terminates; and</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The previous obligations outstanding on the termination date.</a:t>
            </a:r>
          </a:p>
          <a:p>
            <a:pPr fontAlgn="base"/>
            <a:r>
              <a:rPr lang="en-US" sz="1200" b="1" i="0" kern="1200" dirty="0">
                <a:solidFill>
                  <a:schemeClr val="tx1"/>
                </a:solidFill>
                <a:effectLst/>
                <a:latin typeface="+mn-lt"/>
                <a:ea typeface="+mn-ea"/>
                <a:cs typeface="+mn-cs"/>
              </a:rPr>
              <a:t>(d)</a:t>
            </a:r>
            <a:r>
              <a:rPr lang="en-US" sz="1200" b="0" i="0" kern="1200" dirty="0">
                <a:solidFill>
                  <a:schemeClr val="tx1"/>
                </a:solidFill>
                <a:effectLst/>
                <a:latin typeface="+mn-lt"/>
                <a:ea typeface="+mn-ea"/>
                <a:cs typeface="+mn-cs"/>
              </a:rPr>
              <a:t> This section does not:</a:t>
            </a:r>
          </a:p>
          <a:p>
            <a:pPr fontAlgn="base"/>
            <a:r>
              <a:rPr lang="en-US" sz="1200" b="1" i="0" kern="1200" dirty="0">
                <a:solidFill>
                  <a:schemeClr val="tx1"/>
                </a:solidFill>
                <a:effectLst/>
                <a:latin typeface="+mn-lt"/>
                <a:ea typeface="+mn-ea"/>
                <a:cs typeface="+mn-cs"/>
              </a:rPr>
              <a:t>(1)</a:t>
            </a:r>
            <a:r>
              <a:rPr lang="en-US" sz="1200" b="0" i="0" kern="1200" dirty="0">
                <a:solidFill>
                  <a:schemeClr val="tx1"/>
                </a:solidFill>
                <a:effectLst/>
                <a:latin typeface="+mn-lt"/>
                <a:ea typeface="+mn-ea"/>
                <a:cs typeface="+mn-cs"/>
              </a:rPr>
              <a:t> Release other parties to the rental or lease agreement from the obligations under the rental or lease agreement;</a:t>
            </a:r>
          </a:p>
          <a:p>
            <a:pPr fontAlgn="base"/>
            <a:r>
              <a:rPr lang="en-US" sz="1200" b="1" i="0" kern="1200" dirty="0">
                <a:solidFill>
                  <a:schemeClr val="tx1"/>
                </a:solidFill>
                <a:effectLst/>
                <a:latin typeface="+mn-lt"/>
                <a:ea typeface="+mn-ea"/>
                <a:cs typeface="+mn-cs"/>
              </a:rPr>
              <a:t>(2)</a:t>
            </a:r>
            <a:r>
              <a:rPr lang="en-US" sz="1200" b="0" i="0" kern="1200" dirty="0">
                <a:solidFill>
                  <a:schemeClr val="tx1"/>
                </a:solidFill>
                <a:effectLst/>
                <a:latin typeface="+mn-lt"/>
                <a:ea typeface="+mn-ea"/>
                <a:cs typeface="+mn-cs"/>
              </a:rPr>
              <a:t> Authorize the landlord to terminate the tenancy and cause the eviction of a residential tenant solely because the tenant or a household member is a domestic abuse victim, sexual assault victim, or stalking victim, regardless of whether the victim is an adult or child; or</a:t>
            </a:r>
          </a:p>
          <a:p>
            <a:pPr fontAlgn="base"/>
            <a:r>
              <a:rPr lang="en-US" sz="1200" b="1" i="0" kern="1200" dirty="0">
                <a:solidFill>
                  <a:schemeClr val="tx1"/>
                </a:solidFill>
                <a:effectLst/>
                <a:latin typeface="+mn-lt"/>
                <a:ea typeface="+mn-ea"/>
                <a:cs typeface="+mn-cs"/>
              </a:rPr>
              <a:t>(3)</a:t>
            </a:r>
            <a:r>
              <a:rPr lang="en-US" sz="1200" b="0" i="0" kern="1200" dirty="0">
                <a:solidFill>
                  <a:schemeClr val="tx1"/>
                </a:solidFill>
                <a:effectLst/>
                <a:latin typeface="+mn-lt"/>
                <a:ea typeface="+mn-ea"/>
                <a:cs typeface="+mn-cs"/>
              </a:rPr>
              <a:t> Authorize the landlord or tenant, by agreement, to waive or modify any provision of this section other than subdivision (b)(4).</a:t>
            </a:r>
          </a:p>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26</a:t>
            </a:fld>
            <a:endParaRPr lang="en-US" dirty="0"/>
          </a:p>
        </p:txBody>
      </p:sp>
    </p:spTree>
    <p:extLst>
      <p:ext uri="{BB962C8B-B14F-4D97-AF65-F5344CB8AC3E}">
        <p14:creationId xmlns:p14="http://schemas.microsoft.com/office/powerpoint/2010/main" val="3894671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27</a:t>
            </a:fld>
            <a:endParaRPr lang="en-US" dirty="0"/>
          </a:p>
        </p:txBody>
      </p:sp>
    </p:spTree>
    <p:extLst>
      <p:ext uri="{BB962C8B-B14F-4D97-AF65-F5344CB8AC3E}">
        <p14:creationId xmlns:p14="http://schemas.microsoft.com/office/powerpoint/2010/main" val="362927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u="sng" dirty="0">
                <a:highlight>
                  <a:srgbClr val="00FFFF"/>
                </a:highlight>
              </a:rPr>
              <a:t>[this case is old, and likely would not be persuasive now, but it is not overturned: </a:t>
            </a:r>
            <a:r>
              <a:rPr lang="en-US" sz="1200" u="sng" dirty="0">
                <a:highlight>
                  <a:srgbClr val="00FFFF"/>
                </a:highlight>
              </a:rPr>
              <a:t>Gallatin Housing Authority v. Gifford</a:t>
            </a:r>
            <a:r>
              <a:rPr lang="en-US" sz="1200" dirty="0">
                <a:highlight>
                  <a:srgbClr val="00FFFF"/>
                </a:highlight>
              </a:rPr>
              <a:t>, 1989 Tenn. App. LEXIS 572, 1989 WL 100268 – T was not evicted because person charged with selling drugs was not a boarder or tenant, even though they stayed overnight as a frequent guest – maybe useful, maybe not]</a:t>
            </a:r>
            <a:endParaRPr lang="en-US" sz="1800" b="1" u="sng" dirty="0">
              <a:highlight>
                <a:srgbClr val="00FFFF"/>
              </a:highlight>
            </a:endParaRPr>
          </a:p>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28</a:t>
            </a:fld>
            <a:endParaRPr lang="en-US" dirty="0"/>
          </a:p>
        </p:txBody>
      </p:sp>
    </p:spTree>
    <p:extLst>
      <p:ext uri="{BB962C8B-B14F-4D97-AF65-F5344CB8AC3E}">
        <p14:creationId xmlns:p14="http://schemas.microsoft.com/office/powerpoint/2010/main" val="29580936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3</a:t>
            </a:fld>
            <a:endParaRPr lang="en-US" dirty="0"/>
          </a:p>
        </p:txBody>
      </p:sp>
    </p:spTree>
    <p:extLst>
      <p:ext uri="{BB962C8B-B14F-4D97-AF65-F5344CB8AC3E}">
        <p14:creationId xmlns:p14="http://schemas.microsoft.com/office/powerpoint/2010/main" val="4062971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FCCE69-C7F8-44EF-0BE3-70F14CDB7E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6F7513-EEDD-FD1A-DAFD-CF3C5A8F6EA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BC0AA3E-7EB0-F1A1-343A-4A22AA66CA1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997427-BB51-6FF3-BBA9-867241DFCF3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44862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ECB86-0D39-AD79-B7D2-6B84C9A9FB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814559-4530-0913-3F16-38FE8BF6D8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14A589-1A98-6565-F269-FDC5511FEF5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339644-E42C-A509-7D84-B6DB1C3982C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12876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FE2ED2-7690-8C50-FFCB-20D0857A2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DA63CA-06A8-4FF0-6958-E4D6C086EF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31E58D-C538-2F60-BAAD-ADDCBD9FEE1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8360BD-34B1-C517-2A4C-C6615C59F9DC}"/>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35952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A5E7D4-CEE6-0D30-846E-E0800EFEA21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09B67B-31B6-9DF4-34ED-1337E8861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1160B9-50AE-0A5D-A3D2-25FF9E5452A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34BECF9-81D0-3694-91CB-21330572271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448899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25F80-3607-3BDE-18C7-F8E61EF60A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86EABF-B567-291A-E4DC-C317E8A8D3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E5521E4-F68F-F6B0-60F5-7446948A259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845AF4-91B7-50C5-E728-FF0742337C9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41077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9CFB4-B27B-9618-92E9-3B26CA7041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3AEEE9-EDC8-160C-B245-CCAE36DB5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C23891-E27F-51B4-ECE1-EB743278BA0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A706A8-C305-FB00-F504-DA24B5F346D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14824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BA4045-6211-3BE9-FBEF-4CAD2C31E2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2DDE0-F346-DBE6-5D0C-9B6F38BE3E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A76C983-AA61-D57B-9FEB-012024F9B3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B378A4-7C76-7DC1-9A93-0A7DC58DA25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69976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FB64FF-97EE-5E67-6BAD-F0019015B3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ABBD5F-0B97-C554-1D49-4A810B7D39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A361D2-B922-B6CB-FC52-EBB421256FA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C4BA2E8-3E66-71C7-2CD2-ACD552C93F1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255589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136B9-BEBA-6D4B-D351-E6619A0BC2B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158518-8590-A095-3D4C-24D62B1831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1EA05-C538-20E7-D9A5-68DBE0DC565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9B7465B-58C7-6380-ABF4-45872140D78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8273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38</a:t>
            </a:fld>
            <a:endParaRPr lang="en-US" dirty="0"/>
          </a:p>
        </p:txBody>
      </p:sp>
    </p:spTree>
    <p:extLst>
      <p:ext uri="{BB962C8B-B14F-4D97-AF65-F5344CB8AC3E}">
        <p14:creationId xmlns:p14="http://schemas.microsoft.com/office/powerpoint/2010/main" val="4982388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4</a:t>
            </a:fld>
            <a:endParaRPr lang="en-US" dirty="0"/>
          </a:p>
        </p:txBody>
      </p:sp>
    </p:spTree>
    <p:extLst>
      <p:ext uri="{BB962C8B-B14F-4D97-AF65-F5344CB8AC3E}">
        <p14:creationId xmlns:p14="http://schemas.microsoft.com/office/powerpoint/2010/main" val="17516424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39</a:t>
            </a:fld>
            <a:endParaRPr lang="en-US" dirty="0"/>
          </a:p>
        </p:txBody>
      </p:sp>
    </p:spTree>
    <p:extLst>
      <p:ext uri="{BB962C8B-B14F-4D97-AF65-F5344CB8AC3E}">
        <p14:creationId xmlns:p14="http://schemas.microsoft.com/office/powerpoint/2010/main" val="326869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607C6-6F51-07AB-6886-8911103D6E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840D6C-73D1-2B32-84D4-527EB4DA46E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FC53F2-A7B0-F6FA-44D5-334EDD0CEA2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F16FDDA-6A77-D987-12C7-1EBD1EBB135B}"/>
              </a:ext>
            </a:extLst>
          </p:cNvPr>
          <p:cNvSpPr>
            <a:spLocks noGrp="1"/>
          </p:cNvSpPr>
          <p:nvPr>
            <p:ph type="sldNum" sz="quarter" idx="5"/>
          </p:nvPr>
        </p:nvSpPr>
        <p:spPr/>
        <p:txBody>
          <a:bodyPr/>
          <a:lstStyle/>
          <a:p>
            <a:fld id="{190AC7AA-ABFC-4F75-AC1B-6DD4CDACA921}" type="slidenum">
              <a:rPr lang="en-US" smtClean="0"/>
              <a:t>40</a:t>
            </a:fld>
            <a:endParaRPr lang="en-US"/>
          </a:p>
        </p:txBody>
      </p:sp>
    </p:spTree>
    <p:extLst>
      <p:ext uri="{BB962C8B-B14F-4D97-AF65-F5344CB8AC3E}">
        <p14:creationId xmlns:p14="http://schemas.microsoft.com/office/powerpoint/2010/main" val="194542604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208FFC-0F75-8DB9-3B0B-3AF55C7BD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A30D28-9A73-5802-F91F-203968DE21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F6C254-5E35-B8E9-152A-C2076E864A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779CCD2-2975-11E0-A5CB-6C0B5E8C5B21}"/>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096634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106B3-5047-55B3-E1F8-0C925492B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BBF96D-A1EB-756F-5859-36E0F4F8B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0BE234-EAA8-4B66-3035-801BBBD027A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AA4BE48-91E1-8A63-8C86-0446902F593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327996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1A81-6E9B-90CB-C481-1410572FDB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93247A-D58C-30CE-8AC6-414A9AAAD5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247D9A-293F-9E8A-DEC6-41DDDD49F2A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DF6DC1B-8A58-1449-9686-5BE279E3923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06549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5951D4-BDCE-2CE3-1491-1A89A80CA2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DF4845-EF11-797E-2043-29F0C414C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86AA53-B7A9-E828-F603-B7136D75296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C04DAB-B06C-8C2A-8605-3F5EF655B66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B6039D5-9119-4C2A-87C5-029C8B6BFFE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3628615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46</a:t>
            </a:fld>
            <a:endParaRPr lang="en-US" dirty="0"/>
          </a:p>
        </p:txBody>
      </p:sp>
    </p:spTree>
    <p:extLst>
      <p:ext uri="{BB962C8B-B14F-4D97-AF65-F5344CB8AC3E}">
        <p14:creationId xmlns:p14="http://schemas.microsoft.com/office/powerpoint/2010/main" val="3224902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48</a:t>
            </a:fld>
            <a:endParaRPr lang="en-US" dirty="0"/>
          </a:p>
        </p:txBody>
      </p:sp>
    </p:spTree>
    <p:extLst>
      <p:ext uri="{BB962C8B-B14F-4D97-AF65-F5344CB8AC3E}">
        <p14:creationId xmlns:p14="http://schemas.microsoft.com/office/powerpoint/2010/main" val="2404416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**Underlying purpose of lawyers in criminal proceedings: use this to gauge your level of confidentiality. </a:t>
            </a:r>
          </a:p>
          <a:p>
            <a:r>
              <a:rPr lang="en-US" sz="1200" b="1" i="0" kern="1200" dirty="0">
                <a:solidFill>
                  <a:schemeClr val="tx1"/>
                </a:solidFill>
                <a:effectLst/>
                <a:latin typeface="+mn-lt"/>
                <a:ea typeface="+mn-ea"/>
                <a:cs typeface="+mn-cs"/>
              </a:rPr>
              <a:t>EXAMPLE: SEX OFFENDER REGISTRY CLIENT STORY. (move us into next slide, comments state this)</a:t>
            </a:r>
          </a:p>
          <a:p>
            <a:endParaRPr lang="en-US" sz="1200" b="0" i="1"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Client-Lawyer Relationship</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 A lawyer shall not reveal information relating to the representation of a client unless the client gives informed consent, the disclosure is impliedly authorized in order to carry out the representation or the disclosure is permitted by paragraph (b).</a:t>
            </a:r>
          </a:p>
          <a:p>
            <a:r>
              <a:rPr lang="en-US" sz="1200" b="0" i="0" kern="1200" dirty="0">
                <a:solidFill>
                  <a:schemeClr val="tx1"/>
                </a:solidFill>
                <a:effectLst/>
                <a:latin typeface="+mn-lt"/>
                <a:ea typeface="+mn-ea"/>
                <a:cs typeface="+mn-cs"/>
              </a:rPr>
              <a:t>(b) A lawyer may reveal information relating to the representation of a client to the extent the lawyer reasonably believes necessary:</a:t>
            </a:r>
          </a:p>
          <a:p>
            <a:r>
              <a:rPr lang="en-US" sz="1200" b="0" i="0" kern="1200" dirty="0">
                <a:solidFill>
                  <a:schemeClr val="tx1"/>
                </a:solidFill>
                <a:effectLst/>
                <a:latin typeface="+mn-lt"/>
                <a:ea typeface="+mn-ea"/>
                <a:cs typeface="+mn-cs"/>
              </a:rPr>
              <a:t>(1) to prevent reasonably certain death or substantial bodily harm;</a:t>
            </a:r>
          </a:p>
          <a:p>
            <a:r>
              <a:rPr lang="en-US" sz="1200" b="0" i="0" kern="1200" dirty="0">
                <a:solidFill>
                  <a:schemeClr val="tx1"/>
                </a:solidFill>
                <a:effectLst/>
                <a:latin typeface="+mn-lt"/>
                <a:ea typeface="+mn-ea"/>
                <a:cs typeface="+mn-cs"/>
              </a:rPr>
              <a:t>(2) to prevent the client from committing a crime or fraud that is reasonably certain to result in substantial injury to the financial interests or property of another and in furtherance of which the client has used or is using the lawyer's services;</a:t>
            </a:r>
          </a:p>
          <a:p>
            <a:r>
              <a:rPr lang="en-US" sz="1200" b="0" i="0" kern="1200" dirty="0">
                <a:solidFill>
                  <a:schemeClr val="tx1"/>
                </a:solidFill>
                <a:effectLst/>
                <a:latin typeface="+mn-lt"/>
                <a:ea typeface="+mn-ea"/>
                <a:cs typeface="+mn-cs"/>
              </a:rPr>
              <a:t>(3) to prevent, mitigate or rectify substantial injury to the financial interests or property of another that is reasonably certain to result or has resulted from the client's commission of a crime or fraud in furtherance of which the client has used the lawyer's services;</a:t>
            </a:r>
          </a:p>
          <a:p>
            <a:r>
              <a:rPr lang="en-US" sz="1200" b="0" i="0" kern="1200" dirty="0">
                <a:solidFill>
                  <a:schemeClr val="tx1"/>
                </a:solidFill>
                <a:effectLst/>
                <a:latin typeface="+mn-lt"/>
                <a:ea typeface="+mn-ea"/>
                <a:cs typeface="+mn-cs"/>
              </a:rPr>
              <a:t>(4) to secure legal advice about the lawyer's compliance with these Rules;</a:t>
            </a:r>
          </a:p>
          <a:p>
            <a:r>
              <a:rPr lang="en-US" sz="1200" b="0" i="0" kern="1200" dirty="0">
                <a:solidFill>
                  <a:schemeClr val="tx1"/>
                </a:solidFill>
                <a:effectLst/>
                <a:latin typeface="+mn-lt"/>
                <a:ea typeface="+mn-ea"/>
                <a:cs typeface="+mn-cs"/>
              </a:rPr>
              <a:t>(5) to establish a claim or defense on behalf of the lawyer in a controversy between the lawyer and the client, to establish a defense to a criminal charge or civil claim against the lawyer based upon conduct in which the client was involved, or to respond to allegations in any proceeding concerning the lawyer's representation of the client; </a:t>
            </a:r>
          </a:p>
          <a:p>
            <a:r>
              <a:rPr lang="en-US" sz="1200" b="0" i="0" kern="1200" dirty="0">
                <a:solidFill>
                  <a:schemeClr val="tx1"/>
                </a:solidFill>
                <a:effectLst/>
                <a:latin typeface="+mn-lt"/>
                <a:ea typeface="+mn-ea"/>
                <a:cs typeface="+mn-cs"/>
              </a:rPr>
              <a:t>(6) to comply with other law or a court order; or</a:t>
            </a:r>
          </a:p>
          <a:p>
            <a:r>
              <a:rPr lang="en-US" sz="1200" b="0" i="0" kern="1200" dirty="0">
                <a:solidFill>
                  <a:schemeClr val="tx1"/>
                </a:solidFill>
                <a:effectLst/>
                <a:latin typeface="+mn-lt"/>
                <a:ea typeface="+mn-ea"/>
                <a:cs typeface="+mn-cs"/>
              </a:rPr>
              <a:t>(7) to detect and resolve conflicts of interest arising from the lawyer’s change of employment or from changes in the composition or ownership of a firm, but only if the revealed information would not compromise the attorney-client privilege or otherwise prejudice the client. </a:t>
            </a:r>
          </a:p>
          <a:p>
            <a:r>
              <a:rPr lang="en-US" sz="1200" b="0" i="0" kern="1200" dirty="0">
                <a:solidFill>
                  <a:schemeClr val="tx1"/>
                </a:solidFill>
                <a:effectLst/>
                <a:latin typeface="+mn-lt"/>
                <a:ea typeface="+mn-ea"/>
                <a:cs typeface="+mn-cs"/>
              </a:rPr>
              <a:t>(c)  A lawyer shall make reasonable efforts to prevent the inadvertent or unauthorized disclosure of, or unauthorized access to, information relating to the representation of a client.</a:t>
            </a:r>
          </a:p>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49</a:t>
            </a:fld>
            <a:endParaRPr lang="en-US" dirty="0"/>
          </a:p>
        </p:txBody>
      </p:sp>
    </p:spTree>
    <p:extLst>
      <p:ext uri="{BB962C8B-B14F-4D97-AF65-F5344CB8AC3E}">
        <p14:creationId xmlns:p14="http://schemas.microsoft.com/office/powerpoint/2010/main" val="24732930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Rule 1.6 Confidentiality of Information - Comment</a:t>
            </a:r>
          </a:p>
          <a:p>
            <a:r>
              <a:rPr lang="en-US" sz="1200" b="0" i="0" kern="1200" dirty="0">
                <a:solidFill>
                  <a:schemeClr val="tx1"/>
                </a:solidFill>
                <a:effectLst/>
                <a:latin typeface="+mn-lt"/>
                <a:ea typeface="+mn-ea"/>
                <a:cs typeface="+mn-cs"/>
              </a:rPr>
              <a:t>Share:</a:t>
            </a:r>
          </a:p>
          <a:p>
            <a:r>
              <a:rPr lang="en-US" sz="1200" b="0" i="0" u="none" strike="noStrike" kern="1200" dirty="0">
                <a:solidFill>
                  <a:schemeClr val="tx1"/>
                </a:solidFill>
                <a:effectLst/>
                <a:latin typeface="+mn-lt"/>
                <a:ea typeface="+mn-ea"/>
                <a:cs typeface="+mn-cs"/>
                <a:hlinkClick r:id="rId3" tooltip="Share via Facebook"/>
              </a:rPr>
              <a:t> </a:t>
            </a:r>
            <a:r>
              <a:rPr lang="en-US" sz="1200" b="0" i="0" u="none" strike="noStrike" kern="1200" dirty="0">
                <a:solidFill>
                  <a:schemeClr val="tx1"/>
                </a:solidFill>
                <a:effectLst/>
                <a:latin typeface="+mn-lt"/>
                <a:ea typeface="+mn-ea"/>
                <a:cs typeface="+mn-cs"/>
                <a:hlinkClick r:id="rId4" tooltip="Share via Twitter}"/>
              </a:rPr>
              <a:t> </a:t>
            </a:r>
            <a:r>
              <a:rPr lang="en-US" sz="1200" b="0" i="0" u="none" strike="noStrike" kern="1200" dirty="0">
                <a:solidFill>
                  <a:schemeClr val="tx1"/>
                </a:solidFill>
                <a:effectLst/>
                <a:latin typeface="+mn-lt"/>
                <a:ea typeface="+mn-ea"/>
                <a:cs typeface="+mn-cs"/>
                <a:hlinkClick r:id="rId5" tooltip="Share via LinkedIn"/>
              </a:rPr>
              <a:t> </a:t>
            </a:r>
            <a:r>
              <a:rPr lang="en-US" sz="1200" b="0" i="0" u="none" strike="noStrike" kern="1200" dirty="0">
                <a:solidFill>
                  <a:schemeClr val="tx1"/>
                </a:solidFill>
                <a:effectLst/>
                <a:latin typeface="+mn-lt"/>
                <a:ea typeface="+mn-ea"/>
                <a:cs typeface="+mn-cs"/>
                <a:hlinkClick r:id="rId6" tooltip="Share via email"/>
              </a:rPr>
              <a:t> </a:t>
            </a:r>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Client-Lawyer Relationship</a:t>
            </a:r>
            <a:br>
              <a:rPr lang="en-US" sz="1200" b="0" i="0" kern="1200" dirty="0">
                <a:solidFill>
                  <a:schemeClr val="tx1"/>
                </a:solidFill>
                <a:effectLst/>
                <a:latin typeface="+mn-lt"/>
                <a:ea typeface="+mn-ea"/>
                <a:cs typeface="+mn-cs"/>
              </a:rPr>
            </a:b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  This Rule governs the disclosure by a lawyer of information relating to the representation of a client during the lawyer's representation of the client. See Rule 1.18 for the lawyer's duties with respect to information provided to the lawyer by a prospective client, Rule 1.9(c)(2) for the lawyer's duty not to reveal information relating to the lawyer's prior representation of a former client and Rules 1.8(b) and 1.9(c)(1) for the lawyer's duties with respect to the use of such information to the disadvantage of clients and former clients.</a:t>
            </a:r>
          </a:p>
          <a:p>
            <a:r>
              <a:rPr lang="en-US" sz="1200" b="0" i="0" kern="1200" dirty="0">
                <a:solidFill>
                  <a:schemeClr val="tx1"/>
                </a:solidFill>
                <a:effectLst/>
                <a:latin typeface="+mn-lt"/>
                <a:ea typeface="+mn-ea"/>
                <a:cs typeface="+mn-cs"/>
              </a:rPr>
              <a:t>[2]  A fundamental principle in the client-lawyer relationship is that, in the absence of the client's informed consent, the lawyer must not reveal information relating to the representation. See Rule 1.0(e) for the definition of informed consent. This contributes to the trust that is the hallmark of the client-lawyer relationship. The client is thereby encouraged to seek legal assistance and to communicate fully and frankly with the lawyer even as to embarrassing or legally damaging subject matter. The lawyer needs this information to represent the client effectively and, if necessary, to advise the client to refrain from wrongful conduct. Almost without exception, clients come to lawyers in order to determine their rights and what is, in the complex of laws and regulations, deemed to be legal and correct. Based upon experience, lawyers know that almost all clients follow the advice given, and the law is upheld.</a:t>
            </a:r>
          </a:p>
          <a:p>
            <a:r>
              <a:rPr lang="en-US" sz="1200" b="0" i="0" kern="1200" dirty="0">
                <a:solidFill>
                  <a:schemeClr val="tx1"/>
                </a:solidFill>
                <a:effectLst/>
                <a:latin typeface="+mn-lt"/>
                <a:ea typeface="+mn-ea"/>
                <a:cs typeface="+mn-cs"/>
              </a:rPr>
              <a:t>[3]  The principle of client-lawyer confidentiality is given effect by related bodies of law: the attorney-client privilege, the work product doctrine and the rule of confidentiality established in professional ethics. The attorney-client privilege and work product doctrine apply in judicial and other proceedings in which a lawyer may be called as a witness or otherwise required to produce evidence concerning a client. The rule of client-lawyer confidentiality applies in situations other than those where evidence is sought from the lawyer through compulsion of law. The confidentiality rule, for example, applies not only to matters communicated in confidence by the client but also to all information relating to the representation, whatever its source. A lawyer may not disclose such information except as authorized or required by the Rules of Professional Conduct or other law. See also Scope.</a:t>
            </a:r>
          </a:p>
          <a:p>
            <a:r>
              <a:rPr lang="en-US" sz="1200" b="0" i="0" kern="1200" dirty="0">
                <a:solidFill>
                  <a:schemeClr val="tx1"/>
                </a:solidFill>
                <a:effectLst/>
                <a:latin typeface="+mn-lt"/>
                <a:ea typeface="+mn-ea"/>
                <a:cs typeface="+mn-cs"/>
              </a:rPr>
              <a:t>[4]  Paragraph (a) prohibits a lawyer from revealing information relating to the representation of a client. This prohibition also applies to disclosures by a lawyer that do not in themselves reveal protected information but could reasonably lead to the discovery of such information by a third person. A lawyer's use of a hypothetical to discuss issues relating to the representation is permissible so long as there is no reasonable likelihood that the listener will be able to ascertain the identity of the client or the situation involved.</a:t>
            </a:r>
          </a:p>
          <a:p>
            <a:r>
              <a:rPr lang="en-US" sz="1200" b="0" i="0" kern="1200" dirty="0">
                <a:solidFill>
                  <a:schemeClr val="tx1"/>
                </a:solidFill>
                <a:effectLst/>
                <a:latin typeface="+mn-lt"/>
                <a:ea typeface="+mn-ea"/>
                <a:cs typeface="+mn-cs"/>
              </a:rPr>
              <a:t>Authorized Disclosure</a:t>
            </a:r>
          </a:p>
          <a:p>
            <a:r>
              <a:rPr lang="en-US" sz="1200" b="0" i="0" kern="1200" dirty="0">
                <a:solidFill>
                  <a:schemeClr val="tx1"/>
                </a:solidFill>
                <a:effectLst/>
                <a:latin typeface="+mn-lt"/>
                <a:ea typeface="+mn-ea"/>
                <a:cs typeface="+mn-cs"/>
              </a:rPr>
              <a:t>[5]  Except to the extent that the client's instructions or special circumstances limit that authority, a lawyer is impliedly authorized to make disclosures about a client when appropriate in carrying out the representation. In some situations, for example, a lawyer may be impliedly authorized to admit a fact that cannot properly be disputed or to make a disclosure that facilitates a satisfactory conclusion to a matter. Lawyers in a firm may, in the course of the firm's practice, disclose to each other information relating to a client of the firm, unless the client has instructed that particular information be confined to specified lawyers.</a:t>
            </a:r>
          </a:p>
          <a:p>
            <a:r>
              <a:rPr lang="en-US" sz="1200" b="0" i="0" kern="1200" dirty="0">
                <a:solidFill>
                  <a:schemeClr val="tx1"/>
                </a:solidFill>
                <a:effectLst/>
                <a:latin typeface="+mn-lt"/>
                <a:ea typeface="+mn-ea"/>
                <a:cs typeface="+mn-cs"/>
              </a:rPr>
              <a:t>Disclosure Adverse to Client</a:t>
            </a:r>
          </a:p>
          <a:p>
            <a:r>
              <a:rPr lang="en-US" sz="1200" b="0" i="0" kern="1200" dirty="0">
                <a:solidFill>
                  <a:schemeClr val="tx1"/>
                </a:solidFill>
                <a:effectLst/>
                <a:latin typeface="+mn-lt"/>
                <a:ea typeface="+mn-ea"/>
                <a:cs typeface="+mn-cs"/>
              </a:rPr>
              <a:t>[6]  Although the public interest is usually best served by a strict rule requiring lawyers to preserve the confidentiality of information relating to the representation of their clients, the confidentiality rule is subject to limited exceptions. Paragraph (b)(1) recognizes the overriding value of life and physical integrity and permits disclosure reasonably necessary to prevent reasonably certain death or substantial bodily harm. Such harm is reasonably certain to occur if it will be suffered imminently or if there is a present and substantial threat that a person will suffer such harm at a later date if the lawyer fails to take action necessary to eliminate the threat. Thus, a lawyer who knows that a client has accidentally discharged toxic waste into a town's water supply may reveal this information to the authorities if there is a present and substantial risk that a person who drinks the water will contract a life-threatening or debilitating disease and the lawyer's disclosure is necessary to eliminate the threat or reduce the number of victims.</a:t>
            </a:r>
          </a:p>
          <a:p>
            <a:r>
              <a:rPr lang="en-US" sz="1200" b="0" i="0" kern="1200" dirty="0">
                <a:solidFill>
                  <a:schemeClr val="tx1"/>
                </a:solidFill>
                <a:effectLst/>
                <a:latin typeface="+mn-lt"/>
                <a:ea typeface="+mn-ea"/>
                <a:cs typeface="+mn-cs"/>
              </a:rPr>
              <a:t>[7]  Paragraph (b)(2) is a limited exception to the rule of confidentiality that permits the lawyer to reveal information to the extent necessary to enable affected persons or appropriate authorities to prevent the client from committing a crime or fraud, as defined in Rule 1.0(d), that is reasonably certain to result in substantial injury to the financial or property interests of another and in furtherance of which the client has used or is using the lawyer’s services. Such a serious abuse of the client-lawyer relationship by the client forfeits the protection of this Rule. The client can, of course, prevent such disclosure by refraining from the wrongful conduct. Although paragraph (b)(2) does not require the lawyer to reveal the client’s misconduct, the lawyer may not counsel or assist the client in conduct the lawyer knows is criminal or fraudulent. See Rule 1.2(d). See also Rule 1.16 with respect to the lawyer’s obligation or right to withdraw from the representation of the client in such circumstances, and Rule 1.13(c), which permits the lawyer, where the client is an organization, to reveal information relating to the representation in limited circumstances.</a:t>
            </a:r>
          </a:p>
          <a:p>
            <a:r>
              <a:rPr lang="en-US" sz="1200" b="0" i="0" kern="1200" dirty="0">
                <a:solidFill>
                  <a:schemeClr val="tx1"/>
                </a:solidFill>
                <a:effectLst/>
                <a:latin typeface="+mn-lt"/>
                <a:ea typeface="+mn-ea"/>
                <a:cs typeface="+mn-cs"/>
              </a:rPr>
              <a:t>[8]  Paragraph (b)(3) addresses the situation in which the lawyer does not learn of the client’s crime or fraud until after it has been consummated. Although the client no longer has the option of preventing disclosure by refraining from the wrongful conduct, there will be situations in which the loss suffered by the affected person can be prevented, rectified or mitigated. In such situations, the lawyer may disclose information relating to the representation to the extent necessary to enable the affected persons to prevent or mitigate reasonably certain losses or to attempt to recoup their losses. Paragraph (b)(3) does not apply when a person who has committed a crime or fraud thereafter employs a lawyer for representation concerning that offense.</a:t>
            </a:r>
          </a:p>
          <a:p>
            <a:r>
              <a:rPr lang="en-US" sz="1200" b="0" i="0" kern="1200" dirty="0">
                <a:solidFill>
                  <a:schemeClr val="tx1"/>
                </a:solidFill>
                <a:effectLst/>
                <a:latin typeface="+mn-lt"/>
                <a:ea typeface="+mn-ea"/>
                <a:cs typeface="+mn-cs"/>
              </a:rPr>
              <a:t>[9]  A lawyer's confidentiality obligations do not preclude a lawyer from securing confidential legal advice about the lawyer's personal responsibility to comply with these Rules. In most situations, disclosing information to secure such advice will be impliedly authorized for the lawyer to carry out the representation. Even when the disclosure is not impliedly authorized, paragraph (b)(4) permits such disclosure because of the importance of a lawyer's compliance with the Rules of Professional Conduct.</a:t>
            </a:r>
          </a:p>
          <a:p>
            <a:r>
              <a:rPr lang="en-US" sz="1200" b="0" i="0" kern="1200" dirty="0">
                <a:solidFill>
                  <a:schemeClr val="tx1"/>
                </a:solidFill>
                <a:effectLst/>
                <a:latin typeface="+mn-lt"/>
                <a:ea typeface="+mn-ea"/>
                <a:cs typeface="+mn-cs"/>
              </a:rPr>
              <a:t>[10]  Where a legal claim or disciplinary charge alleges complicity of the lawyer in a client's conduct or other misconduct of the lawyer involving representation of the client, the lawyer may respond to the extent the lawyer reasonably believes necessary to establish a defense. The same is true with respect to a claim involving the conduct or representation of a former client. Such a charge can arise in a civil, criminal, disciplinary or other proceeding and can be based on a wrong allegedly committed by the lawyer against the client or on a wrong alleged by a third person, for example, a person claiming to have been defrauded by the lawyer and client acting together. The lawyer's right to respond arises when an assertion of such complicity has been made. Paragraph (b)(5) does not require the lawyer to await the commencement of an action or proceeding that charges such complicity, so that the defense may be established by responding directly to a third party who has made such an assertion. The right to defend also applies, of course, where a proceeding has been commenced.</a:t>
            </a:r>
          </a:p>
          <a:p>
            <a:r>
              <a:rPr lang="en-US" sz="1200" b="0" i="0" kern="1200" dirty="0">
                <a:solidFill>
                  <a:schemeClr val="tx1"/>
                </a:solidFill>
                <a:effectLst/>
                <a:latin typeface="+mn-lt"/>
                <a:ea typeface="+mn-ea"/>
                <a:cs typeface="+mn-cs"/>
              </a:rPr>
              <a:t>[11]   A lawyer entitled to a fee is permitted by paragraph (b)(5) to prove the services rendered in an action to collect it. This aspect of the rule expresses the principle that the beneficiary of a fiduciary relationship may not exploit it to the detriment of the fiduciary.</a:t>
            </a:r>
          </a:p>
          <a:p>
            <a:r>
              <a:rPr lang="en-US" sz="1200" b="0" i="0" kern="1200" dirty="0">
                <a:solidFill>
                  <a:schemeClr val="tx1"/>
                </a:solidFill>
                <a:effectLst/>
                <a:latin typeface="+mn-lt"/>
                <a:ea typeface="+mn-ea"/>
                <a:cs typeface="+mn-cs"/>
              </a:rPr>
              <a:t>[12]   Other law may require that a lawyer disclose information about a client. Whether such a law supersedes Rule 1.6 is a question of law beyond the scope of these Rules. When disclosure of information relating to the representation appears to be required by other law, the lawyer must discuss the matter with the client to the extent required by Rule 1.4. If, however, the other law supersedes this Rule and requires disclosure, paragraph (b)(6) permits the lawyer to make such disclosures as are necessary to comply with the law.</a:t>
            </a:r>
          </a:p>
          <a:p>
            <a:r>
              <a:rPr lang="en-US" sz="1200" b="0" i="0" kern="1200" dirty="0">
                <a:solidFill>
                  <a:schemeClr val="tx1"/>
                </a:solidFill>
                <a:effectLst/>
                <a:latin typeface="+mn-lt"/>
                <a:ea typeface="+mn-ea"/>
                <a:cs typeface="+mn-cs"/>
              </a:rPr>
              <a:t>Detection of Conflicts of Interest</a:t>
            </a:r>
          </a:p>
          <a:p>
            <a:r>
              <a:rPr lang="en-US" sz="1200" b="0" i="0" kern="1200" dirty="0">
                <a:solidFill>
                  <a:schemeClr val="tx1"/>
                </a:solidFill>
                <a:effectLst/>
                <a:latin typeface="+mn-lt"/>
                <a:ea typeface="+mn-ea"/>
                <a:cs typeface="+mn-cs"/>
              </a:rPr>
              <a:t>[13]   Paragraph (b)(7) recognizes that lawyers in different firms may need to disclose limited information to each other to detect and resolve conflicts of interest, such as when a lawyer is considering an association with another firm, two or more firms are considering a merger, or a lawyer is considering the purchase of a law practice.  See Rule 1.17, Comment [7].  Under these circumstances, lawyers and law firms are permitted to disclose limited information, but only once substantive discussions regarding the new relationship have occurred.  Any such disclosure should ordinarily include no more than the identity of the persons and entities involved in a matter, a brief summary of the general issues involved, and information about whether the matter has terminated.  Even this limited information, however, should be disclosed only to the extent reasonably necessary to detect and resolve conflicts of interest that might arise from the possible new relationship.  Moreover, the disclosure of any information is prohibited if it would compromise the attorney-client privilege or otherwise prejudice the client (e.g., the fact that a corporate client is seeking advice on a corporate takeover that has not been publicly announced; that a person has consulted a lawyer about the possibility of divorce before the person's intentions are known to the person's spouse; or that a person has consulted a lawyer about a criminal investigation that has not led to a public charge).  Under those circumstances, paragraph (a) prohibits disclosure unless the client or former client gives informed consent.  A lawyer’s fiduciary duty to the lawyer’s firm may also govern a lawyer’s conduct when exploring an association with another firm and is beyond the scope of these Rules.</a:t>
            </a:r>
          </a:p>
          <a:p>
            <a:r>
              <a:rPr lang="en-US" sz="1200" b="0" i="0" kern="1200" dirty="0">
                <a:solidFill>
                  <a:schemeClr val="tx1"/>
                </a:solidFill>
                <a:effectLst/>
                <a:latin typeface="+mn-lt"/>
                <a:ea typeface="+mn-ea"/>
                <a:cs typeface="+mn-cs"/>
              </a:rPr>
              <a:t>[14]   Any information disclosed pursuant to paragraph (b)(7) may be used or further disclosed only to the extent necessary to detect and resolve conflicts of interest.  Paragraph (b)(7) does not restrict the use of information acquired by means independent of any disclosure pursuant to paragraph (b)(7).  Paragraph (b)(7) also does not affect the disclosure of information within a law firm when the disclosure is otherwise authorized, see Comment [5], such as when a lawyer in a firm discloses information to another lawyer in the same firm to detect and resolve conflicts of interest that could arise in connection with undertaking a new representation.</a:t>
            </a:r>
          </a:p>
          <a:p>
            <a:r>
              <a:rPr lang="en-US" sz="1200" b="0" i="0" kern="1200" dirty="0">
                <a:solidFill>
                  <a:schemeClr val="tx1"/>
                </a:solidFill>
                <a:effectLst/>
                <a:latin typeface="+mn-lt"/>
                <a:ea typeface="+mn-ea"/>
                <a:cs typeface="+mn-cs"/>
              </a:rPr>
              <a:t>[15]   A lawyer may be ordered to reveal information relating to the representation of a client by a court or by another tribunal or governmental entity claiming authority pursuant to other law to compel the disclosure. Absent informed consent of the client to do otherwise, the lawyer should assert on behalf of the client all nonfrivolous claims that the order is not authorized by other law or that the information sought is protected against disclosure by the attorney-client privilege or other applicable law. In the event of an adverse ruling, the lawyer must consult with the client about the possibility of appeal to the extent required by Rule 1.4. Unless review is sought, however, paragraph (b)(6) permits the lawyer to comply with the court's order.</a:t>
            </a:r>
          </a:p>
          <a:p>
            <a:r>
              <a:rPr lang="en-US" sz="1200" b="0" i="0" kern="1200" dirty="0">
                <a:solidFill>
                  <a:schemeClr val="tx1"/>
                </a:solidFill>
                <a:effectLst/>
                <a:latin typeface="+mn-lt"/>
                <a:ea typeface="+mn-ea"/>
                <a:cs typeface="+mn-cs"/>
              </a:rPr>
              <a:t>[16]   Paragraph (b) permits disclosure only to the extent the lawyer reasonably believes the disclosure is necessary to accomplish one of the purposes specified. Where practicable, the lawyer should first seek to persuade the client to take suitable action to obviate the need for disclosure. In any case, a disclosure adverse to the client's interest should be no greater than the lawyer reasonably believes necessary to accomplish the purpose. If the disclosure will be made in connection with a judicial proceeding, the disclosure should be made in a manner that limits access to the information to the tribunal or other persons having a need to know it and appropriate protective orders or other arrangements should be sought by the lawyer to the fullest extent practicable.</a:t>
            </a:r>
          </a:p>
          <a:p>
            <a:r>
              <a:rPr lang="en-US" sz="1200" b="0" i="0" kern="1200" dirty="0">
                <a:solidFill>
                  <a:schemeClr val="tx1"/>
                </a:solidFill>
                <a:effectLst/>
                <a:latin typeface="+mn-lt"/>
                <a:ea typeface="+mn-ea"/>
                <a:cs typeface="+mn-cs"/>
              </a:rPr>
              <a:t>[17]   Paragraph (b) permits but does not require the disclosure of information relating to a client's representation to accomplish the purposes specified in paragraphs (b)(1) through (b)(6). In exercising the discretion conferred by this Rule, the lawyer may consider such factors as the nature of the lawyer's relationship with the client and with those who might be injured by the client, the lawyer's own involvement in the transaction and factors that may extenuate the conduct in question. A lawyer's decision not to disclose as permitted by paragraph (b) does not violate this Rule. Disclosure may be required, however, by other Rules. Some Rules require disclosure only if such disclosure would be permitted by paragraph (b). See Rules 1.2(d), 4.1(b), 8.1 and 8.3. Rule 3.3, on the other hand, requires disclosure in some circumstances regardless of whether such disclosure is permitted by this Rule. See Rule 3.3(c).</a:t>
            </a:r>
          </a:p>
          <a:p>
            <a:r>
              <a:rPr lang="en-US" sz="1200" b="0" i="0" kern="1200" dirty="0">
                <a:solidFill>
                  <a:schemeClr val="tx1"/>
                </a:solidFill>
                <a:effectLst/>
                <a:latin typeface="+mn-lt"/>
                <a:ea typeface="+mn-ea"/>
                <a:cs typeface="+mn-cs"/>
              </a:rPr>
              <a:t>Acting Competently to Preserve Confidentiality</a:t>
            </a:r>
          </a:p>
          <a:p>
            <a:r>
              <a:rPr lang="en-US" sz="1200" b="0" i="0" kern="1200" dirty="0">
                <a:solidFill>
                  <a:schemeClr val="tx1"/>
                </a:solidFill>
                <a:effectLst/>
                <a:latin typeface="+mn-lt"/>
                <a:ea typeface="+mn-ea"/>
                <a:cs typeface="+mn-cs"/>
              </a:rPr>
              <a:t>[18]   Paragraph (c) requires a lawyer to act competently to safeguard information relating to the representation of a client against unauthorized access by third parties and against inadvertent or unauthorized disclosure by the lawyer or other persons who are participating in the representation of the client or who are subject to the lawyer’s supervision. See Rules 1.1, 5.1 and 5.3.  The unauthorized access to, or the inadvertent or unauthorized disclosure of, information relating to the representation of a client does not constitute a violation of paragraph (c) if the lawyer has made reasonable efforts to prevent the access or disclosure.  Factors to be considered in determining the reasonableness of the lawyer’s efforts include, but are not limited to, the sensitivity of the information, the likelihood of disclosure if additional safeguards are not employed, the cost of employing additional safeguards, the difficulty of implementing the safeguards, and the extent to which the safeguards adversely affect the lawyer’s ability to represent clients (e.g., by making a device or important piece of software excessively difficult to use). A client may require the lawyer to implement special security measures not required by this Rule or may give informed consent to forgo security measures that would otherwise be required by this Rule.  Whether a lawyer may be required to take additional steps to safeguard a client’s information in order to comply with other law, such as state and federal laws that govern data privacy or that impose notification requirements upon the loss of, or unauthorized access to, electronic information, is beyond the scope of these Rules.  For a lawyer’s duties when sharing information with nonlawyers outside the lawyer’s own firm, see Rule 5.3, Comments [3]-[4].   </a:t>
            </a:r>
            <a:r>
              <a:rPr lang="en-US" sz="1200" b="0" i="0" u="sng"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  </a:t>
            </a:r>
          </a:p>
          <a:p>
            <a:r>
              <a:rPr lang="en-US" sz="1200" b="0" i="0" kern="1200" dirty="0">
                <a:solidFill>
                  <a:schemeClr val="tx1"/>
                </a:solidFill>
                <a:effectLst/>
                <a:latin typeface="+mn-lt"/>
                <a:ea typeface="+mn-ea"/>
                <a:cs typeface="+mn-cs"/>
              </a:rPr>
              <a:t>[19]   When transmitting a communication that includes information relating to the representation of a client, the lawyer must take reasonable precautions to prevent the information from coming into the hands of unintended recipients. This duty, however, does not require that the lawyer use special security measures if the method of communication affords a reasonable expectation of privacy. Special circumstances, however, may warrant special precautions. Factors to be considered in determining the reasonableness of the lawyer's expectation of confidentiality include the sensitivity of the information and the extent to which the privacy of the communication is protected by law or by a confidentiality agreement. A client may require the lawyer to implement special security measures not required by this Rule or may give informed consent to the use of a means of communication that would otherwise be prohibited by this Rule.  Whether a lawyer may be required to take additional steps in order to comply with other law, such as state and federal laws that govern data privacy, is beyond the scope of these Rules.</a:t>
            </a:r>
          </a:p>
          <a:p>
            <a:r>
              <a:rPr lang="en-US" sz="1200" b="0" i="0" kern="1200" dirty="0">
                <a:solidFill>
                  <a:schemeClr val="tx1"/>
                </a:solidFill>
                <a:effectLst/>
                <a:latin typeface="+mn-lt"/>
                <a:ea typeface="+mn-ea"/>
                <a:cs typeface="+mn-cs"/>
              </a:rPr>
              <a:t>Former Client</a:t>
            </a:r>
          </a:p>
          <a:p>
            <a:r>
              <a:rPr lang="en-US" sz="1200" b="0" i="0" kern="1200" dirty="0">
                <a:solidFill>
                  <a:schemeClr val="tx1"/>
                </a:solidFill>
                <a:effectLst/>
                <a:latin typeface="+mn-lt"/>
                <a:ea typeface="+mn-ea"/>
                <a:cs typeface="+mn-cs"/>
              </a:rPr>
              <a:t>[20]   The duty of confidentiality continues after the client-lawyer relationship has terminated. See Rule 1.9(c)(2). See Rule 1.9(c)(1) for the prohibition against using such information to the disadvantage of the former client.</a:t>
            </a:r>
          </a:p>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50</a:t>
            </a:fld>
            <a:endParaRPr lang="en-US" dirty="0"/>
          </a:p>
        </p:txBody>
      </p:sp>
    </p:spTree>
    <p:extLst>
      <p:ext uri="{BB962C8B-B14F-4D97-AF65-F5344CB8AC3E}">
        <p14:creationId xmlns:p14="http://schemas.microsoft.com/office/powerpoint/2010/main" val="656637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6</a:t>
            </a:fld>
            <a:endParaRPr lang="en-US" dirty="0"/>
          </a:p>
        </p:txBody>
      </p:sp>
    </p:spTree>
    <p:extLst>
      <p:ext uri="{BB962C8B-B14F-4D97-AF65-F5344CB8AC3E}">
        <p14:creationId xmlns:p14="http://schemas.microsoft.com/office/powerpoint/2010/main" val="3663854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52</a:t>
            </a:fld>
            <a:endParaRPr lang="en-US" dirty="0"/>
          </a:p>
        </p:txBody>
      </p:sp>
    </p:spTree>
    <p:extLst>
      <p:ext uri="{BB962C8B-B14F-4D97-AF65-F5344CB8AC3E}">
        <p14:creationId xmlns:p14="http://schemas.microsoft.com/office/powerpoint/2010/main" val="12636337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7</a:t>
            </a:fld>
            <a:endParaRPr lang="en-US" dirty="0"/>
          </a:p>
        </p:txBody>
      </p:sp>
    </p:spTree>
    <p:extLst>
      <p:ext uri="{BB962C8B-B14F-4D97-AF65-F5344CB8AC3E}">
        <p14:creationId xmlns:p14="http://schemas.microsoft.com/office/powerpoint/2010/main" val="1387186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8</a:t>
            </a:fld>
            <a:endParaRPr lang="en-US" dirty="0"/>
          </a:p>
        </p:txBody>
      </p:sp>
    </p:spTree>
    <p:extLst>
      <p:ext uri="{BB962C8B-B14F-4D97-AF65-F5344CB8AC3E}">
        <p14:creationId xmlns:p14="http://schemas.microsoft.com/office/powerpoint/2010/main" val="20300381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dirty="0"/>
              <a:t>HUD Model Lease and its attachments are mandated for recipients of federal funds (Forms HUD-90105a-d)</a:t>
            </a:r>
          </a:p>
          <a:p>
            <a:pPr marL="628650" lvl="1" indent="-171450">
              <a:buFont typeface="Wingdings" pitchFamily="2" charset="2"/>
              <a:buChar char="Ø"/>
            </a:pPr>
            <a:r>
              <a:rPr lang="en-US" sz="1200" dirty="0"/>
              <a:t>Separate versions for certain subsidies, such as Section 8 202 and 811 funds, but very similar</a:t>
            </a:r>
          </a:p>
          <a:p>
            <a:pPr marL="171450" indent="-171450">
              <a:buFont typeface="Arial" panose="020B0604020202020204" pitchFamily="34" charset="0"/>
              <a:buChar char="•"/>
            </a:pPr>
            <a:r>
              <a:rPr lang="en-US" sz="1200" dirty="0"/>
              <a:t>Any lease amendments or house rules incorporated into the lease must be approved by HUD</a:t>
            </a:r>
          </a:p>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9</a:t>
            </a:fld>
            <a:endParaRPr lang="en-US" dirty="0"/>
          </a:p>
        </p:txBody>
      </p:sp>
    </p:spTree>
    <p:extLst>
      <p:ext uri="{BB962C8B-B14F-4D97-AF65-F5344CB8AC3E}">
        <p14:creationId xmlns:p14="http://schemas.microsoft.com/office/powerpoint/2010/main" val="1357132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12</a:t>
            </a:fld>
            <a:endParaRPr lang="en-US" dirty="0"/>
          </a:p>
        </p:txBody>
      </p:sp>
    </p:spTree>
    <p:extLst>
      <p:ext uri="{BB962C8B-B14F-4D97-AF65-F5344CB8AC3E}">
        <p14:creationId xmlns:p14="http://schemas.microsoft.com/office/powerpoint/2010/main" val="2424310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90AC7AA-ABFC-4F75-AC1B-6DD4CDACA921}" type="slidenum">
              <a:rPr lang="en-US" smtClean="0"/>
              <a:t>13</a:t>
            </a:fld>
            <a:endParaRPr lang="en-US" dirty="0"/>
          </a:p>
        </p:txBody>
      </p:sp>
    </p:spTree>
    <p:extLst>
      <p:ext uri="{BB962C8B-B14F-4D97-AF65-F5344CB8AC3E}">
        <p14:creationId xmlns:p14="http://schemas.microsoft.com/office/powerpoint/2010/main" val="32146394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6642" y="97104"/>
            <a:ext cx="4134357" cy="3331896"/>
          </a:xfrm>
        </p:spPr>
        <p:txBody>
          <a:bodyPr vert="horz" lIns="91440" tIns="45720" rIns="91440" bIns="45720" rtlCol="0" anchor="t">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8" y="4492488"/>
            <a:ext cx="3349751" cy="1411356"/>
          </a:xfrm>
        </p:spPr>
        <p:txBody>
          <a:bodyPr vert="horz" lIns="91440" tIns="45720" rIns="91440" bIns="45720" rtlCol="0" anchor="b">
            <a:normAutofit/>
          </a:bodyPr>
          <a:lstStyle>
            <a:lvl1pPr marL="0" indent="0">
              <a:buNone/>
              <a:defRPr lang="en-US" sz="1600" dirty="0"/>
            </a:lvl1pPr>
          </a:lstStyle>
          <a:p>
            <a:pPr lvl="0"/>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4373880" y="0"/>
            <a:ext cx="781812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56644" y="6338703"/>
            <a:ext cx="2196699" cy="365125"/>
          </a:xfrm>
        </p:spPr>
        <p:txBody>
          <a:bodyPr/>
          <a:lstStyle/>
          <a:p>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2383669" y="6338703"/>
            <a:ext cx="1392578" cy="365125"/>
          </a:xfrm>
        </p:spPr>
        <p:txBody>
          <a:bodyPr/>
          <a:lstStyle/>
          <a:p>
            <a:fld id="{A4DDFCE0-78E7-4B3B-A221-8BE23A55C69F}" type="datetimeFigureOut">
              <a:rPr lang="en-US" smtClean="0"/>
              <a:t>8/9/26</a:t>
            </a:fld>
            <a:endParaRPr lang="en-US" dirty="0"/>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3776247" y="6342301"/>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296642981"/>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156011" y="612648"/>
            <a:ext cx="6426389" cy="114300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4" name="Picture Placeholder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0" y="1"/>
            <a:ext cx="4560454" cy="6858000"/>
          </a:xfrm>
          <a:custGeom>
            <a:avLst/>
            <a:gdLst>
              <a:gd name="connsiteX0" fmla="*/ 0 w 4560454"/>
              <a:gd name="connsiteY0" fmla="*/ 0 h 6858000"/>
              <a:gd name="connsiteX1" fmla="*/ 4560454 w 4560454"/>
              <a:gd name="connsiteY1" fmla="*/ 0 h 6858000"/>
              <a:gd name="connsiteX2" fmla="*/ 4560454 w 4560454"/>
              <a:gd name="connsiteY2" fmla="*/ 6858000 h 6858000"/>
              <a:gd name="connsiteX3" fmla="*/ 0 w 456045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0454" h="6858000">
                <a:moveTo>
                  <a:pt x="0" y="0"/>
                </a:moveTo>
                <a:lnTo>
                  <a:pt x="4560454" y="0"/>
                </a:lnTo>
                <a:lnTo>
                  <a:pt x="4560454"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157368" y="1978488"/>
            <a:ext cx="6418935" cy="4285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56010" y="6343955"/>
            <a:ext cx="3364903" cy="365125"/>
          </a:xfrm>
        </p:spPr>
        <p:txBody>
          <a:bodyPr/>
          <a:lstStyle/>
          <a:p>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9030713" y="6343955"/>
            <a:ext cx="2060808" cy="365125"/>
          </a:xfrm>
        </p:spPr>
        <p:txBody>
          <a:bodyPr/>
          <a:lstStyle/>
          <a:p>
            <a:fld id="{A4DDFCE0-78E7-4B3B-A221-8BE23A55C69F}" type="datetimeFigureOut">
              <a:rPr lang="en-US" smtClean="0"/>
              <a:t>8/9/26</a:t>
            </a:fld>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47096" y="6343955"/>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944042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632168" y="474177"/>
            <a:ext cx="6950232"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023360"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632168" y="1627632"/>
            <a:ext cx="6950232" cy="46862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4632168" y="6343955"/>
            <a:ext cx="3422906" cy="365125"/>
          </a:xfrm>
        </p:spPr>
        <p:txBody>
          <a:bodyPr/>
          <a:lstStyle/>
          <a:p>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8945699" y="6343955"/>
            <a:ext cx="2150873" cy="365125"/>
          </a:xfrm>
        </p:spPr>
        <p:txBody>
          <a:bodyPr/>
          <a:lstStyle/>
          <a:p>
            <a:fld id="{A4DDFCE0-78E7-4B3B-A221-8BE23A55C69F}" type="datetimeFigureOut">
              <a:rPr lang="en-US" smtClean="0"/>
              <a:t>8/9/26</a:t>
            </a:fld>
            <a:endParaRPr lang="en-US" dirty="0"/>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147096" y="6343955"/>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542240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475488"/>
            <a:ext cx="6858000"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627632"/>
            <a:ext cx="6858000" cy="453537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6870"/>
            <a:ext cx="2805405" cy="365125"/>
          </a:xfrm>
        </p:spPr>
        <p:txBody>
          <a:bodyPr/>
          <a:lstStyle/>
          <a:p>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4115853" y="6346870"/>
            <a:ext cx="2925587" cy="365125"/>
          </a:xfrm>
        </p:spPr>
        <p:txBody>
          <a:bodyPr/>
          <a:lstStyle/>
          <a:p>
            <a:fld id="{A4DDFCE0-78E7-4B3B-A221-8BE23A55C69F}" type="datetimeFigureOut">
              <a:rPr lang="en-US" smtClean="0"/>
              <a:t>8/9/26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346870"/>
            <a:ext cx="429207" cy="365125"/>
          </a:xfrm>
        </p:spPr>
        <p:txBody>
          <a:bodyPr/>
          <a:lstStyle/>
          <a:p>
            <a:fld id="{60980B41-00B4-4CAA-B13D-761BE14FE9CC}"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8091732" y="0"/>
            <a:ext cx="4100267"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53603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9" y="420623"/>
            <a:ext cx="4494189" cy="132588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2775" y="1975104"/>
            <a:ext cx="4494063" cy="4156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612776" y="6343955"/>
            <a:ext cx="2098620" cy="365125"/>
          </a:xfrm>
        </p:spPr>
        <p:txBody>
          <a:bodyPr/>
          <a:lstStyle>
            <a:lvl1pPr>
              <a:defRPr>
                <a:solidFill>
                  <a:schemeClr val="tx1"/>
                </a:solidFill>
                <a:effectLst/>
              </a:defRPr>
            </a:lvl1p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213651" y="6343955"/>
            <a:ext cx="1573037" cy="365125"/>
          </a:xfrm>
        </p:spPr>
        <p:txBody>
          <a:bodyPr/>
          <a:lstStyle/>
          <a:p>
            <a:fld id="{A4DDFCE0-78E7-4B3B-A221-8BE23A55C69F}" type="datetimeFigureOut">
              <a:rPr lang="en-US" smtClean="0"/>
              <a:t>8/9/26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796658" y="6343955"/>
            <a:ext cx="429207" cy="365125"/>
          </a:xfrm>
        </p:spPr>
        <p:txBody>
          <a:bodyPr/>
          <a:lstStyle>
            <a:lvl1pPr>
              <a:defRPr>
                <a:solidFill>
                  <a:schemeClr val="tx1"/>
                </a:solidFill>
                <a:effectLst/>
              </a:defRPr>
            </a:lvl1pPr>
          </a:lstStyle>
          <a:p>
            <a:fld id="{60980B41-00B4-4CAA-B13D-761BE14FE9CC}"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658928" y="0"/>
            <a:ext cx="653307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5935394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5697" y="429768"/>
            <a:ext cx="3657600" cy="1667226"/>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615823" y="2315569"/>
            <a:ext cx="3657600" cy="38148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615697" y="6343955"/>
            <a:ext cx="1637337" cy="365125"/>
          </a:xfrm>
        </p:spPr>
        <p:txBody>
          <a:bodyPr/>
          <a:lstStyle/>
          <a:p>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2703447" y="6343955"/>
            <a:ext cx="949766" cy="365125"/>
          </a:xfrm>
        </p:spPr>
        <p:txBody>
          <a:bodyPr/>
          <a:lstStyle/>
          <a:p>
            <a:fld id="{A4DDFCE0-78E7-4B3B-A221-8BE23A55C69F}" type="datetimeFigureOut">
              <a:rPr lang="en-US" smtClean="0"/>
              <a:t>8/9/26</a:t>
            </a:fld>
            <a:endParaRPr lang="en-US" dirty="0"/>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3653213" y="6343955"/>
            <a:ext cx="429207" cy="365125"/>
          </a:xfrm>
        </p:spPr>
        <p:txBody>
          <a:bodyPr/>
          <a:lstStyle/>
          <a:p>
            <a:fld id="{60980B41-00B4-4CAA-B13D-761BE14FE9CC}" type="slidenum">
              <a:rPr lang="en-US" smtClean="0"/>
              <a:t>‹#›</a:t>
            </a:fld>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895088" y="0"/>
            <a:ext cx="7296912" cy="6858000"/>
          </a:xfrm>
          <a:blipFill dpi="0" rotWithShape="1">
            <a:blip r:embed="rId2">
              <a:alphaModFix amt="60000"/>
            </a:blip>
            <a:srcRect/>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2203984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88061" y="929554"/>
            <a:ext cx="2699254" cy="1858941"/>
          </a:xfrm>
        </p:spPr>
        <p:txBody>
          <a:bodyPr vert="horz" lIns="91440" tIns="45720" rIns="91440" bIns="45720" rtlCol="0" anchor="b">
            <a:normAutofit/>
          </a:bodyPr>
          <a:lstStyle>
            <a:lvl1pPr>
              <a:defRPr lang="en-US" sz="2500" dirty="0"/>
            </a:lvl1pPr>
          </a:lstStyle>
          <a:p>
            <a:pPr lvl="0"/>
            <a:r>
              <a:rPr lang="en-US"/>
              <a:t>Click to edit Master title style</a:t>
            </a:r>
            <a:endParaRPr lang="en-US" dirty="0"/>
          </a:p>
        </p:txBody>
      </p:sp>
      <p:sp>
        <p:nvSpPr>
          <p:cNvPr id="10" name="Picture Placeholder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0"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89055" y="3011335"/>
            <a:ext cx="2693346" cy="2656250"/>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88061" y="6343955"/>
            <a:ext cx="1404460" cy="365125"/>
          </a:xfrm>
        </p:spPr>
        <p:txBody>
          <a:bodyPr/>
          <a:lstStyle/>
          <a:p>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0292522" y="6343955"/>
            <a:ext cx="854573" cy="365125"/>
          </a:xfrm>
        </p:spPr>
        <p:txBody>
          <a:bodyPr/>
          <a:lstStyle>
            <a:lvl1pPr>
              <a:defRPr>
                <a:solidFill>
                  <a:schemeClr val="tx1"/>
                </a:solidFill>
                <a:effectLst/>
              </a:defRPr>
            </a:lvl1pPr>
          </a:lstStyle>
          <a:p>
            <a:fld id="{A4DDFCE0-78E7-4B3B-A221-8BE23A55C69F}" type="datetimeFigureOut">
              <a:rPr lang="en-US" smtClean="0"/>
              <a:t>8/9/26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147096" y="6343955"/>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394419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4162318"/>
            <a:ext cx="3044954" cy="1892808"/>
          </a:xfrm>
        </p:spPr>
        <p:txBody>
          <a:bodyPr vert="horz" lIns="91440" tIns="45720" rIns="91440" bIns="45720" rtlCol="0" anchor="t">
            <a:normAutofit/>
          </a:bodyPr>
          <a:lstStyle>
            <a:lvl1pPr>
              <a:defRPr lang="en-US" sz="2500"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 y="0"/>
            <a:ext cx="12192000" cy="3778270"/>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122370" y="4162318"/>
            <a:ext cx="7460029" cy="2091525"/>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5070939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7" y="559341"/>
            <a:ext cx="10969753" cy="932688"/>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612647" y="1912398"/>
            <a:ext cx="4637269" cy="42076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612647" y="6343955"/>
            <a:ext cx="2642932" cy="365125"/>
          </a:xfrm>
        </p:spPr>
        <p:txBody>
          <a:bodyPr/>
          <a:lstStyle/>
          <a:p>
            <a:endParaRPr lang="en-US" dirty="0"/>
          </a:p>
        </p:txBody>
      </p:sp>
      <p:sp>
        <p:nvSpPr>
          <p:cNvPr id="5" name="Picture Placeholder 4">
            <a:extLst>
              <a:ext uri="{FF2B5EF4-FFF2-40B4-BE49-F238E27FC236}">
                <a16:creationId xmlns:a16="http://schemas.microsoft.com/office/drawing/2014/main" id="{EC8422D5-19BC-1CA0-FD0B-D86260BAA322}"/>
              </a:ext>
            </a:extLst>
          </p:cNvPr>
          <p:cNvSpPr>
            <a:spLocks noGrp="1"/>
          </p:cNvSpPr>
          <p:nvPr>
            <p:ph type="pic" sz="quarter" idx="18" hasCustomPrompt="1"/>
          </p:nvPr>
        </p:nvSpPr>
        <p:spPr>
          <a:xfrm>
            <a:off x="5737221" y="1912938"/>
            <a:ext cx="5741992" cy="4224337"/>
          </a:xfrm>
          <a:blipFill>
            <a:blip r:embed="rId2">
              <a:alphaModFix amt="60000"/>
            </a:blip>
            <a:stretch>
              <a:fillRect/>
            </a:stretch>
          </a:blipFill>
        </p:spPr>
        <p:txBody>
          <a:bodyPr/>
          <a:lstStyle>
            <a:lvl1pPr marL="0" indent="0">
              <a:buNone/>
              <a:defRPr/>
            </a:lvl1pPr>
          </a:lstStyle>
          <a:p>
            <a:r>
              <a:rPr lang="en-US" dirty="0"/>
              <a:t> </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9686595" y="6343955"/>
            <a:ext cx="1449697" cy="365125"/>
          </a:xfrm>
        </p:spPr>
        <p:txBody>
          <a:bodyPr/>
          <a:lstStyle/>
          <a:p>
            <a:fld id="{A4DDFCE0-78E7-4B3B-A221-8BE23A55C69F}" type="datetimeFigureOut">
              <a:rPr lang="en-US" smtClean="0"/>
              <a:t>8/9/26</a:t>
            </a:fld>
            <a:endParaRPr lang="en-US" dirty="0"/>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1136293" y="6343955"/>
            <a:ext cx="443060"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0791907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706802"/>
            <a:ext cx="4672584" cy="1269482"/>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20468" y="2173850"/>
            <a:ext cx="4564763" cy="3963682"/>
          </a:xfrm>
          <a:blipFill dpi="0" rotWithShape="1">
            <a:blip r:embed="rId2">
              <a:alphaModFix amt="60000"/>
            </a:blip>
            <a:srcRect/>
            <a:stretch>
              <a:fillRect/>
            </a:stretch>
          </a:blipFill>
        </p:spPr>
        <p:txBody>
          <a:bodyPr/>
          <a:lstStyle>
            <a:lvl1pPr marL="0" indent="0">
              <a:buNone/>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5905563" y="732155"/>
            <a:ext cx="5676838" cy="540537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1586271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1219199" y="4893733"/>
            <a:ext cx="9762068" cy="1059806"/>
          </a:xfrm>
        </p:spPr>
        <p:txBody>
          <a:bodyPr anchor="ctr">
            <a:normAutofit/>
          </a:bodyPr>
          <a:lstStyle>
            <a:lvl1pPr algn="ctr">
              <a:lnSpc>
                <a:spcPct val="110000"/>
              </a:lnSpc>
              <a:defRPr sz="2600"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484094"/>
            <a:ext cx="10543032" cy="4536141"/>
          </a:xfrm>
        </p:spPr>
        <p:txBody>
          <a:bodyPr anchor="b">
            <a:normAutofit/>
          </a:bodyPr>
          <a:lstStyle>
            <a:lvl1pPr marL="0" indent="0" algn="ctr">
              <a:lnSpc>
                <a:spcPct val="90000"/>
              </a:lnSpc>
              <a:buNone/>
              <a:defRPr sz="27000" b="1">
                <a:solidFill>
                  <a:schemeClr val="tx1"/>
                </a:solidFill>
                <a:latin typeface="+mj-lt"/>
              </a:defRPr>
            </a:lvl1pPr>
          </a:lstStyle>
          <a:p>
            <a:pPr lvl="0"/>
            <a:r>
              <a:rPr lang="en-US" dirty="0"/>
              <a:t>##%</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lvl1pPr>
              <a:defRPr>
                <a:solidFill>
                  <a:schemeClr val="tx1"/>
                </a:solidFill>
              </a:defRPr>
            </a:lvl1pPr>
          </a:lstStyle>
          <a:p>
            <a:endParaRPr lang="en-US" dirty="0"/>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lvl1pPr>
              <a:defRPr>
                <a:solidFill>
                  <a:schemeClr val="tx1"/>
                </a:solidFill>
              </a:defRPr>
            </a:lvl1p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lvl1pPr>
              <a:defRPr>
                <a:solidFill>
                  <a:schemeClr val="tx1"/>
                </a:solidFill>
              </a:defRPr>
            </a:lvl1pPr>
          </a:lstStyle>
          <a:p>
            <a:fld id="{60980B41-00B4-4CAA-B13D-761BE14FE9CC}" type="slidenum">
              <a:rPr lang="en-US" smtClean="0"/>
              <a:t>‹#›</a:t>
            </a:fld>
            <a:endParaRPr lang="en-US" dirty="0"/>
          </a:p>
        </p:txBody>
      </p:sp>
    </p:spTree>
    <p:extLst>
      <p:ext uri="{BB962C8B-B14F-4D97-AF65-F5344CB8AC3E}">
        <p14:creationId xmlns:p14="http://schemas.microsoft.com/office/powerpoint/2010/main" val="2183220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7" y="1709862"/>
            <a:ext cx="10963656" cy="45137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66524463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59264" y="42335"/>
            <a:ext cx="11517039" cy="6172200"/>
          </a:xfrm>
        </p:spPr>
        <p:txBody>
          <a:bodyPr anchor="t">
            <a:normAutofit/>
          </a:bodyPr>
          <a:lstStyle>
            <a:lvl1pPr marL="0" indent="0">
              <a:lnSpc>
                <a:spcPct val="90000"/>
              </a:lnSpc>
              <a:buNone/>
              <a:defRPr sz="8000" b="1"/>
            </a:lvl1pPr>
            <a:lvl2pPr marL="228600" indent="0">
              <a:lnSpc>
                <a:spcPct val="90000"/>
              </a:lnSpc>
              <a:buNone/>
              <a:defRPr sz="7200" b="1"/>
            </a:lvl2pPr>
            <a:lvl3pPr marL="457200" indent="0">
              <a:lnSpc>
                <a:spcPct val="90000"/>
              </a:lnSpc>
              <a:buNone/>
              <a:defRPr sz="6600" b="1"/>
            </a:lvl3pPr>
            <a:lvl4pPr marL="685800" indent="0">
              <a:lnSpc>
                <a:spcPct val="90000"/>
              </a:lnSpc>
              <a:buNone/>
              <a:defRPr sz="6000" b="1"/>
            </a:lvl4pPr>
            <a:lvl5pPr marL="914400" indent="0">
              <a:lnSpc>
                <a:spcPct val="90000"/>
              </a:lnSpc>
              <a:buNone/>
              <a:defRPr sz="5400" b="1"/>
            </a:lvl5pPr>
          </a:lstStyle>
          <a:p>
            <a:pPr lvl="0"/>
            <a:r>
              <a:rPr lang="en-US" dirty="0"/>
              <a:t>Click to edit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97027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499616" y="5029200"/>
            <a:ext cx="9198864" cy="640080"/>
          </a:xfrm>
        </p:spPr>
        <p:txBody>
          <a:bodyPr anchor="ctr">
            <a:normAutofit/>
          </a:bodyPr>
          <a:lstStyle>
            <a:lvl1pPr>
              <a:lnSpc>
                <a:spcPct val="120000"/>
              </a:lnSpc>
              <a:defRPr sz="2000" spc="0">
                <a:solidFill>
                  <a:schemeClr val="accent1">
                    <a:lumMod val="75000"/>
                  </a:schemeClr>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188720"/>
            <a:ext cx="9198864" cy="3332480"/>
          </a:xfrm>
        </p:spPr>
        <p:txBody>
          <a:bodyPr anchor="ctr">
            <a:normAutofit/>
          </a:bodyPr>
          <a:lstStyle>
            <a:lvl1pPr marL="164592" indent="-164592">
              <a:lnSpc>
                <a:spcPct val="100000"/>
              </a:lnSpc>
              <a:spcBef>
                <a:spcPts val="0"/>
              </a:spcBef>
              <a:buNone/>
              <a:defRPr sz="4800">
                <a:latin typeface="+mj-lt"/>
              </a:defRPr>
            </a:lvl1pPr>
          </a:lstStyle>
          <a:p>
            <a:pPr lvl="0"/>
            <a:r>
              <a:rPr lang="en-US" dirty="0"/>
              <a:t>Click to edit Quote</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743935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12064"/>
            <a:ext cx="10741152"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4" name="Content Placeholder 3">
            <a:extLst>
              <a:ext uri="{FF2B5EF4-FFF2-40B4-BE49-F238E27FC236}">
                <a16:creationId xmlns:a16="http://schemas.microsoft.com/office/drawing/2014/main" id="{6627D5A5-84C3-7EDE-A8EB-2DE057DE46AB}"/>
              </a:ext>
            </a:extLst>
          </p:cNvPr>
          <p:cNvSpPr>
            <a:spLocks noGrp="1"/>
          </p:cNvSpPr>
          <p:nvPr>
            <p:ph sz="quarter" idx="15"/>
          </p:nvPr>
        </p:nvSpPr>
        <p:spPr>
          <a:xfrm>
            <a:off x="612775" y="1825625"/>
            <a:ext cx="507492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endParaRPr lang="en-US" dirty="0"/>
          </a:p>
        </p:txBody>
      </p:sp>
      <p:sp>
        <p:nvSpPr>
          <p:cNvPr id="10" name="Content Placeholder 9">
            <a:extLst>
              <a:ext uri="{FF2B5EF4-FFF2-40B4-BE49-F238E27FC236}">
                <a16:creationId xmlns:a16="http://schemas.microsoft.com/office/drawing/2014/main" id="{D54150AE-A7C6-D328-35D7-F5B840930E3B}"/>
              </a:ext>
            </a:extLst>
          </p:cNvPr>
          <p:cNvSpPr>
            <a:spLocks noGrp="1"/>
          </p:cNvSpPr>
          <p:nvPr>
            <p:ph sz="quarter" idx="16"/>
          </p:nvPr>
        </p:nvSpPr>
        <p:spPr>
          <a:xfrm>
            <a:off x="6278563" y="1825625"/>
            <a:ext cx="5075237"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9281052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09600" y="512064"/>
            <a:ext cx="10745788" cy="969264"/>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09600"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776AAF7-C632-FCD0-6A60-E0EA4A52F229}"/>
              </a:ext>
            </a:extLst>
          </p:cNvPr>
          <p:cNvSpPr>
            <a:spLocks noGrp="1"/>
          </p:cNvSpPr>
          <p:nvPr>
            <p:ph sz="quarter" idx="15"/>
          </p:nvPr>
        </p:nvSpPr>
        <p:spPr>
          <a:xfrm>
            <a:off x="609600" y="2387600"/>
            <a:ext cx="5075238"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endParaRPr lang="en-US" dirty="0"/>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0468" y="1685735"/>
            <a:ext cx="5074920" cy="559834"/>
          </a:xfrm>
        </p:spPr>
        <p:txBody>
          <a:bodyPr anchor="b">
            <a:normAutofit/>
          </a:bodyPr>
          <a:lstStyle>
            <a:lvl1pPr marL="0" indent="0">
              <a:lnSpc>
                <a:spcPct val="90000"/>
              </a:lnSpc>
              <a:buNone/>
              <a:defRPr sz="16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11">
            <a:extLst>
              <a:ext uri="{FF2B5EF4-FFF2-40B4-BE49-F238E27FC236}">
                <a16:creationId xmlns:a16="http://schemas.microsoft.com/office/drawing/2014/main" id="{CD998360-6973-27D8-8B08-ACAE10572B32}"/>
              </a:ext>
            </a:extLst>
          </p:cNvPr>
          <p:cNvSpPr>
            <a:spLocks noGrp="1"/>
          </p:cNvSpPr>
          <p:nvPr>
            <p:ph sz="quarter" idx="16"/>
          </p:nvPr>
        </p:nvSpPr>
        <p:spPr>
          <a:xfrm>
            <a:off x="6279832" y="2387600"/>
            <a:ext cx="5075556" cy="37861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8965498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12648" y="512064"/>
            <a:ext cx="10963656" cy="969264"/>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1821995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endParaRPr lang="en-US" dirty="0"/>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5723797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14299" y="89808"/>
            <a:ext cx="11462003" cy="2514600"/>
          </a:xfrm>
        </p:spPr>
        <p:txBody>
          <a:bodyPr anchor="t">
            <a:normAutofit/>
          </a:bodyPr>
          <a:lstStyle>
            <a:lvl1pPr>
              <a:defRPr sz="7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612775" y="3118757"/>
            <a:ext cx="10963528" cy="2620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99565467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clusion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7" y="1627318"/>
            <a:ext cx="8430767" cy="1842020"/>
          </a:xfrm>
        </p:spPr>
        <p:txBody>
          <a:bodyPr anchor="b">
            <a:noAutofit/>
          </a:bodyPr>
          <a:lstStyle>
            <a:lvl1pPr>
              <a:defRPr sz="7200"/>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612775" y="3622674"/>
            <a:ext cx="8430639" cy="1608008"/>
          </a:xfrm>
        </p:spPr>
        <p:txBody>
          <a:bodyPr>
            <a:normAutofit/>
          </a:bodyPr>
          <a:lstStyle>
            <a:lvl1pPr marL="0" indent="0">
              <a:buNone/>
              <a:defRPr sz="1800"/>
            </a:lvl1pPr>
            <a:lvl2pPr marL="228600" indent="0">
              <a:buNone/>
              <a:defRPr sz="1600"/>
            </a:lvl2pPr>
            <a:lvl3pPr marL="457200" indent="0">
              <a:buNone/>
              <a:defRPr sz="1400"/>
            </a:lvl3pPr>
            <a:lvl4pPr marL="685800" indent="0">
              <a:buNone/>
              <a:defRPr sz="1400"/>
            </a:lvl4pPr>
            <a:lvl5pPr marL="914400"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160910043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6EF7B-A671-2E97-DA79-E017E83284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57875BC-0AC2-6A6E-FDA8-6704757C28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F2641CE-0532-1E3B-1649-84993B7D7F18}"/>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5" name="Footer Placeholder 4">
            <a:extLst>
              <a:ext uri="{FF2B5EF4-FFF2-40B4-BE49-F238E27FC236}">
                <a16:creationId xmlns:a16="http://schemas.microsoft.com/office/drawing/2014/main" id="{6912C35F-537B-715F-011C-7916E197EB7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2A3F722-0DEF-F313-E707-A9F11847AD01}"/>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1590269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cSld name="1_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1EFBC-3603-C618-BF31-7E22CC1F3BA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D008EF-D2DC-1EF6-3B4E-157BE07735F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7642D5-EAE9-31E2-394D-C12F6E52FC2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390ADA3-B516-338A-DDBF-818282EB26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694F621-6EF6-92A8-2266-9C0EAC31CAC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81E170-3B53-A07E-4A9E-A86E9D6022D7}"/>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8" name="Footer Placeholder 7">
            <a:extLst>
              <a:ext uri="{FF2B5EF4-FFF2-40B4-BE49-F238E27FC236}">
                <a16:creationId xmlns:a16="http://schemas.microsoft.com/office/drawing/2014/main" id="{6202806B-71B7-6C05-4892-391F5003C18A}"/>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F4559F9C-E214-CFB2-7797-96C885CF56BA}"/>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371277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846390" y="1411358"/>
            <a:ext cx="3888410" cy="2845567"/>
          </a:xfrm>
        </p:spPr>
        <p:txBody>
          <a:bodyPr vert="horz" lIns="91440" tIns="45720" rIns="91440" bIns="45720" rtlCol="0" anchor="b">
            <a:normAutofit/>
          </a:bodyPr>
          <a:lstStyle>
            <a:lvl1pPr>
              <a:defRPr lang="en-US" sz="44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846388" y="4403039"/>
            <a:ext cx="3888410" cy="1123122"/>
          </a:xfrm>
        </p:spPr>
        <p:txBody>
          <a:bodyPr vert="horz" lIns="91440" tIns="45720" rIns="91440" bIns="45720" rtlCol="0">
            <a:normAutofit/>
          </a:bodyPr>
          <a:lstStyle>
            <a:lvl1pPr marL="0" indent="0">
              <a:buNone/>
              <a:defRPr lang="en-US" sz="1600" dirty="0"/>
            </a:lvl1pPr>
          </a:lstStyle>
          <a:p>
            <a:pPr lvl="0"/>
            <a:r>
              <a:rPr lang="en-US"/>
              <a:t>Click to edit Master subtitle style</a:t>
            </a:r>
            <a:endParaRPr lang="en-US" dirty="0"/>
          </a:p>
        </p:txBody>
      </p:sp>
      <p:sp>
        <p:nvSpPr>
          <p:cNvPr id="14" name="Picture Placeholder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 y="0"/>
            <a:ext cx="742427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846388" y="6343955"/>
            <a:ext cx="2100482" cy="365125"/>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767853" y="6343955"/>
            <a:ext cx="1475163" cy="365125"/>
          </a:xfrm>
        </p:spPr>
        <p:txBody>
          <a:bodyPr/>
          <a:lstStyle>
            <a:lvl1pPr>
              <a:defRPr>
                <a:solidFill>
                  <a:schemeClr val="tx1"/>
                </a:solidFill>
                <a:effectLst/>
              </a:defRPr>
            </a:lvl1p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6066" y="6343955"/>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97129694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E594AB-EF90-9591-5954-F617B83D139F}"/>
              </a:ext>
            </a:extLst>
          </p:cNvPr>
          <p:cNvSpPr>
            <a:spLocks noGrp="1"/>
          </p:cNvSpPr>
          <p:nvPr>
            <p:ph type="title"/>
          </p:nvPr>
        </p:nvSpPr>
        <p:spPr>
          <a:xfrm>
            <a:off x="320559" y="685800"/>
            <a:ext cx="11253668" cy="665690"/>
          </a:xfrm>
        </p:spPr>
        <p:txBody>
          <a:bodyPr vert="horz" lIns="91440" tIns="45720" rIns="91440" bIns="45720" rtlCol="0" anchor="b">
            <a:normAutofit/>
          </a:bodyPr>
          <a:lstStyle>
            <a:lvl1pPr>
              <a:defRPr lang="en-US" dirty="0"/>
            </a:lvl1pPr>
          </a:lstStyle>
          <a:p>
            <a:pPr lvl="0"/>
            <a:r>
              <a:rPr lang="en-US"/>
              <a:t>Click to edit Master title style</a:t>
            </a:r>
            <a:endParaRPr lang="en-US" dirty="0"/>
          </a:p>
        </p:txBody>
      </p:sp>
      <p:sp>
        <p:nvSpPr>
          <p:cNvPr id="10" name="Footer Placeholder 9">
            <a:extLst>
              <a:ext uri="{FF2B5EF4-FFF2-40B4-BE49-F238E27FC236}">
                <a16:creationId xmlns:a16="http://schemas.microsoft.com/office/drawing/2014/main" id="{96A57BED-3AFE-6AA9-E0D5-586748D61F6A}"/>
              </a:ext>
            </a:extLst>
          </p:cNvPr>
          <p:cNvSpPr>
            <a:spLocks noGrp="1"/>
          </p:cNvSpPr>
          <p:nvPr>
            <p:ph type="ftr" sz="quarter" idx="11"/>
          </p:nvPr>
        </p:nvSpPr>
        <p:spPr/>
        <p:txBody>
          <a:bodyPr/>
          <a:lstStyle/>
          <a:p>
            <a:endParaRPr lang="en-US" dirty="0"/>
          </a:p>
        </p:txBody>
      </p:sp>
      <p:sp>
        <p:nvSpPr>
          <p:cNvPr id="9" name="Date Placeholder 8">
            <a:extLst>
              <a:ext uri="{FF2B5EF4-FFF2-40B4-BE49-F238E27FC236}">
                <a16:creationId xmlns:a16="http://schemas.microsoft.com/office/drawing/2014/main" id="{47C21221-DC95-273B-0C4F-43B35ADA1C0E}"/>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11" name="Slide Number Placeholder 10">
            <a:extLst>
              <a:ext uri="{FF2B5EF4-FFF2-40B4-BE49-F238E27FC236}">
                <a16:creationId xmlns:a16="http://schemas.microsoft.com/office/drawing/2014/main" id="{2E44E859-99AA-D46F-1AD8-4C0F287F3783}"/>
              </a:ext>
            </a:extLst>
          </p:cNvPr>
          <p:cNvSpPr>
            <a:spLocks noGrp="1"/>
          </p:cNvSpPr>
          <p:nvPr>
            <p:ph type="sldNum" sz="quarter" idx="12"/>
          </p:nvPr>
        </p:nvSpPr>
        <p:spPr/>
        <p:txBody>
          <a:bodyPr/>
          <a:lstStyle/>
          <a:p>
            <a:fld id="{60980B41-00B4-4CAA-B13D-761BE14FE9CC}" type="slidenum">
              <a:rPr lang="en-US" smtClean="0"/>
              <a:t>‹#›</a:t>
            </a:fld>
            <a:endParaRPr lang="en-US" dirty="0"/>
          </a:p>
        </p:txBody>
      </p:sp>
      <p:sp>
        <p:nvSpPr>
          <p:cNvPr id="3" name="Content Placeholder 2">
            <a:extLst>
              <a:ext uri="{FF2B5EF4-FFF2-40B4-BE49-F238E27FC236}">
                <a16:creationId xmlns:a16="http://schemas.microsoft.com/office/drawing/2014/main" id="{F2C3231F-0FFC-E2BB-36F8-9816E4DECEB6}"/>
              </a:ext>
            </a:extLst>
          </p:cNvPr>
          <p:cNvSpPr>
            <a:spLocks noGrp="1"/>
          </p:cNvSpPr>
          <p:nvPr>
            <p:ph sz="half" idx="1"/>
          </p:nvPr>
        </p:nvSpPr>
        <p:spPr>
          <a:xfrm>
            <a:off x="317773" y="1773857"/>
            <a:ext cx="5349240" cy="4453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193CC2C1-ED8C-D52E-BEF5-671EDC62385A}"/>
              </a:ext>
            </a:extLst>
          </p:cNvPr>
          <p:cNvSpPr>
            <a:spLocks noGrp="1"/>
          </p:cNvSpPr>
          <p:nvPr>
            <p:ph sz="half" idx="2"/>
          </p:nvPr>
        </p:nvSpPr>
        <p:spPr>
          <a:xfrm>
            <a:off x="6224987" y="1773858"/>
            <a:ext cx="5349240" cy="44531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045314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2647" y="1143000"/>
            <a:ext cx="8683753" cy="3095149"/>
          </a:xfrm>
        </p:spPr>
        <p:txBody>
          <a:bodyPr vert="horz" lIns="91440" tIns="45720" rIns="91440" bIns="45720" rtlCol="0" anchor="b">
            <a:normAutofit/>
          </a:bodyPr>
          <a:lstStyle>
            <a:lvl1pPr>
              <a:defRPr lang="en-US" sz="6000" dirty="0"/>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12647" y="4498848"/>
            <a:ext cx="6881457" cy="1014984"/>
          </a:xfrm>
        </p:spPr>
        <p:txBody>
          <a:bodyPr vert="horz" lIns="91440" tIns="45720" rIns="91440" bIns="45720" rtlCol="0">
            <a:normAutofit/>
          </a:bodyPr>
          <a:lstStyle>
            <a:lvl1pPr marL="0" indent="0">
              <a:buNone/>
              <a:defRPr lang="en-US" sz="1800" dirty="0"/>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6343955"/>
            <a:ext cx="2805405" cy="365125"/>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221509" y="6343955"/>
            <a:ext cx="2875064" cy="365125"/>
          </a:xfrm>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65727827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7AC53C90-8C33-0C80-CBD4-B3BEE604E231}"/>
              </a:ext>
            </a:extLst>
          </p:cNvPr>
          <p:cNvSpPr>
            <a:spLocks noGrp="1"/>
          </p:cNvSpPr>
          <p:nvPr>
            <p:ph type="title"/>
          </p:nvPr>
        </p:nvSpPr>
        <p:spPr>
          <a:xfrm>
            <a:off x="111758" y="1869103"/>
            <a:ext cx="9337042" cy="4906929"/>
          </a:xfrm>
        </p:spPr>
        <p:txBody>
          <a:bodyPr>
            <a:normAutofit/>
          </a:bodyPr>
          <a:lstStyle>
            <a:lvl1pPr>
              <a:defRPr sz="7400"/>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12647" y="137388"/>
            <a:ext cx="2805405" cy="365125"/>
          </a:xfrm>
        </p:spPr>
        <p:txBody>
          <a:bodyPr/>
          <a:lstStyle/>
          <a:p>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93929" y="137388"/>
            <a:ext cx="2202644" cy="365125"/>
          </a:xfrm>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147096" y="137388"/>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56457237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65111" y="105196"/>
            <a:ext cx="9023561" cy="2113392"/>
          </a:xfrm>
        </p:spPr>
        <p:txBody>
          <a:bodyPr anchor="t">
            <a:normAutofit/>
          </a:bodyPr>
          <a:lstStyle>
            <a:lvl1pPr>
              <a:defRPr sz="7200"/>
            </a:lvl1pPr>
          </a:lstStyle>
          <a:p>
            <a:r>
              <a:rPr lang="en-US" dirty="0"/>
              <a:t>Agenda</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484255"/>
            <a:ext cx="8467558" cy="3539514"/>
          </a:xfrm>
        </p:spPr>
        <p:txBody>
          <a:bodyPr>
            <a:normAutofit/>
          </a:bodyPr>
          <a:lstStyle>
            <a:lvl1pPr marL="457200" indent="-457200">
              <a:buFont typeface="+mj-lt"/>
              <a:buAutoNum type="arabicPeriod"/>
              <a:defRPr sz="1800"/>
            </a:lvl1pPr>
            <a:lvl2pPr marL="685800" indent="-457200">
              <a:buFont typeface="+mj-lt"/>
              <a:buAutoNum type="arabicPeriod"/>
              <a:defRPr sz="16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2564364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hasCustomPrompt="1"/>
          </p:nvPr>
        </p:nvSpPr>
        <p:spPr>
          <a:xfrm>
            <a:off x="4641011" y="73742"/>
            <a:ext cx="6863496" cy="2220726"/>
          </a:xfrm>
        </p:spPr>
        <p:txBody>
          <a:bodyPr anchor="t">
            <a:normAutofit/>
          </a:bodyPr>
          <a:lstStyle>
            <a:lvl1pPr>
              <a:defRPr sz="7200"/>
            </a:lvl1pPr>
          </a:lstStyle>
          <a:p>
            <a:r>
              <a:rPr lang="en-US" dirty="0"/>
              <a:t>Agenda</a:t>
            </a:r>
          </a:p>
        </p:txBody>
      </p:sp>
      <p:sp>
        <p:nvSpPr>
          <p:cNvPr id="10" name="Picture Placeholder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 y="0"/>
            <a:ext cx="4565591" cy="6858000"/>
          </a:xfrm>
          <a:custGeom>
            <a:avLst/>
            <a:gdLst>
              <a:gd name="connsiteX0" fmla="*/ 0 w 4565591"/>
              <a:gd name="connsiteY0" fmla="*/ 0 h 6858000"/>
              <a:gd name="connsiteX1" fmla="*/ 4565591 w 4565591"/>
              <a:gd name="connsiteY1" fmla="*/ 0 h 6858000"/>
              <a:gd name="connsiteX2" fmla="*/ 4565591 w 4565591"/>
              <a:gd name="connsiteY2" fmla="*/ 6858000 h 6858000"/>
              <a:gd name="connsiteX3" fmla="*/ 0 w 4565591"/>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565591" h="6858000">
                <a:moveTo>
                  <a:pt x="0" y="0"/>
                </a:moveTo>
                <a:lnTo>
                  <a:pt x="4565591" y="0"/>
                </a:lnTo>
                <a:lnTo>
                  <a:pt x="4565591"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dirty="0"/>
              <a:t> </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5588000" y="2726267"/>
            <a:ext cx="5916507" cy="3436789"/>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5588000" y="6343955"/>
            <a:ext cx="2985400" cy="365125"/>
          </a:xfrm>
        </p:spPr>
        <p:txBody>
          <a:bodyPr/>
          <a:lstStyle/>
          <a:p>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9535886" y="6343955"/>
            <a:ext cx="1553108" cy="365125"/>
          </a:xfrm>
        </p:spPr>
        <p:txBody>
          <a:bodyPr/>
          <a:lstStyle/>
          <a:p>
            <a:fld id="{A4DDFCE0-78E7-4B3B-A221-8BE23A55C69F}" type="datetimeFigureOut">
              <a:rPr lang="en-US" smtClean="0"/>
              <a:t>8/9/26</a:t>
            </a:fld>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147096" y="6343955"/>
            <a:ext cx="429207" cy="365125"/>
          </a:xfrm>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879684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388700"/>
            <a:ext cx="3923455" cy="4083580"/>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156011" y="1389134"/>
            <a:ext cx="6045390" cy="4083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32293466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707549"/>
            <a:ext cx="3349754" cy="2721451"/>
          </a:xfrm>
        </p:spPr>
        <p:txBody>
          <a:bodyPr vert="horz" lIns="91440" tIns="45720" rIns="91440" bIns="45720" rtlCol="0" anchor="t">
            <a:normAutofit/>
          </a:bodyPr>
          <a:lstStyle>
            <a:lvl1pPr>
              <a:defRPr lang="en-US" sz="2500" dirty="0"/>
            </a:lvl1pPr>
          </a:lstStyle>
          <a:p>
            <a:pPr lvl="0"/>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648200" y="708184"/>
            <a:ext cx="6928103" cy="55148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60980B41-00B4-4CAA-B13D-761BE14FE9CC}" type="slidenum">
              <a:rPr lang="en-US" smtClean="0"/>
              <a:t>‹#›</a:t>
            </a:fld>
            <a:endParaRPr lang="en-US" dirty="0"/>
          </a:p>
        </p:txBody>
      </p:sp>
    </p:spTree>
    <p:extLst>
      <p:ext uri="{BB962C8B-B14F-4D97-AF65-F5344CB8AC3E}">
        <p14:creationId xmlns:p14="http://schemas.microsoft.com/office/powerpoint/2010/main" val="4412356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14649"/>
            <a:ext cx="10963655" cy="97237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09862"/>
            <a:ext cx="10963656" cy="451375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612647" y="6343955"/>
            <a:ext cx="2805405" cy="365125"/>
          </a:xfrm>
          <a:prstGeom prst="rect">
            <a:avLst/>
          </a:prstGeom>
        </p:spPr>
        <p:txBody>
          <a:bodyPr vert="horz" lIns="91440" tIns="45720" rIns="91440" bIns="45720" rtlCol="0" anchor="ctr"/>
          <a:lstStyle>
            <a:lvl1pPr algn="l">
              <a:defRPr sz="800">
                <a:solidFill>
                  <a:schemeClr val="tx1"/>
                </a:solidFill>
              </a:defRPr>
            </a:lvl1pPr>
          </a:lstStyle>
          <a:p>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93929" y="6343955"/>
            <a:ext cx="2202644" cy="365125"/>
          </a:xfrm>
          <a:prstGeom prst="rect">
            <a:avLst/>
          </a:prstGeom>
        </p:spPr>
        <p:txBody>
          <a:bodyPr vert="horz" lIns="91440" tIns="45720" rIns="91440" bIns="45720" rtlCol="0" anchor="ctr"/>
          <a:lstStyle>
            <a:lvl1pPr algn="r">
              <a:defRPr sz="800">
                <a:solidFill>
                  <a:schemeClr val="tx1"/>
                </a:solidFill>
              </a:defRPr>
            </a:lvl1pPr>
          </a:lstStyle>
          <a:p>
            <a:fld id="{A4DDFCE0-78E7-4B3B-A221-8BE23A55C69F}" type="datetimeFigureOut">
              <a:rPr lang="en-US" smtClean="0"/>
              <a:t>8/9/26</a:t>
            </a:fld>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147096" y="6343955"/>
            <a:ext cx="429207" cy="365125"/>
          </a:xfrm>
          <a:prstGeom prst="rect">
            <a:avLst/>
          </a:prstGeom>
        </p:spPr>
        <p:txBody>
          <a:bodyPr vert="horz" lIns="91440" tIns="45720" rIns="91440" bIns="45720" rtlCol="0" anchor="ctr"/>
          <a:lstStyle>
            <a:lvl1pPr algn="r">
              <a:defRPr sz="800">
                <a:solidFill>
                  <a:schemeClr val="tx1"/>
                </a:solidFill>
              </a:defRPr>
            </a:lvl1pPr>
          </a:lstStyle>
          <a:p>
            <a:fld id="{60980B41-00B4-4CAA-B13D-761BE14FE9CC}" type="slidenum">
              <a:rPr lang="en-US" smtClean="0"/>
              <a:t>‹#›</a:t>
            </a:fld>
            <a:endParaRPr lang="en-US" dirty="0"/>
          </a:p>
        </p:txBody>
      </p:sp>
    </p:spTree>
    <p:extLst>
      <p:ext uri="{BB962C8B-B14F-4D97-AF65-F5344CB8AC3E}">
        <p14:creationId xmlns:p14="http://schemas.microsoft.com/office/powerpoint/2010/main" val="918289513"/>
      </p:ext>
    </p:extLst>
  </p:cSld>
  <p:clrMap bg1="lt1" tx1="dk1" bg2="lt2" tx2="dk2" accent1="accent1" accent2="accent2" accent3="accent3" accent4="accent4" accent5="accent5" accent6="accent6" hlink="hlink" folHlink="folHlink"/>
  <p:sldLayoutIdLst>
    <p:sldLayoutId id="2147484424" r:id="rId1"/>
    <p:sldLayoutId id="2147484425" r:id="rId2"/>
    <p:sldLayoutId id="2147484426" r:id="rId3"/>
    <p:sldLayoutId id="2147484427" r:id="rId4"/>
    <p:sldLayoutId id="2147484428" r:id="rId5"/>
    <p:sldLayoutId id="2147484429" r:id="rId6"/>
    <p:sldLayoutId id="2147484430" r:id="rId7"/>
    <p:sldLayoutId id="2147484431" r:id="rId8"/>
    <p:sldLayoutId id="2147484432" r:id="rId9"/>
    <p:sldLayoutId id="2147484433" r:id="rId10"/>
    <p:sldLayoutId id="2147484434" r:id="rId11"/>
    <p:sldLayoutId id="2147484435" r:id="rId12"/>
    <p:sldLayoutId id="2147484436" r:id="rId13"/>
    <p:sldLayoutId id="2147484437" r:id="rId14"/>
    <p:sldLayoutId id="2147484438" r:id="rId15"/>
    <p:sldLayoutId id="2147484439" r:id="rId16"/>
    <p:sldLayoutId id="2147484440" r:id="rId17"/>
    <p:sldLayoutId id="2147484441" r:id="rId18"/>
    <p:sldLayoutId id="2147484442" r:id="rId19"/>
    <p:sldLayoutId id="2147484443" r:id="rId20"/>
    <p:sldLayoutId id="2147484444" r:id="rId21"/>
    <p:sldLayoutId id="2147484445" r:id="rId22"/>
    <p:sldLayoutId id="2147484446" r:id="rId23"/>
    <p:sldLayoutId id="2147484447" r:id="rId24"/>
    <p:sldLayoutId id="2147484448" r:id="rId25"/>
    <p:sldLayoutId id="2147484449" r:id="rId26"/>
    <p:sldLayoutId id="2147484450" r:id="rId27"/>
    <p:sldLayoutId id="2147484451" r:id="rId28"/>
    <p:sldLayoutId id="2147484452" r:id="rId29"/>
    <p:sldLayoutId id="2147484453" r:id="rId30"/>
  </p:sldLayoutIdLst>
  <p:txStyles>
    <p:titleStyle>
      <a:lvl1pPr algn="l" defTabSz="914400" rtl="0" eaLnBrk="1" latinLnBrk="0" hangingPunct="1">
        <a:lnSpc>
          <a:spcPct val="95000"/>
        </a:lnSpc>
        <a:spcBef>
          <a:spcPct val="0"/>
        </a:spcBef>
        <a:buNone/>
        <a:defRPr sz="2800" b="1" kern="1200" spc="-3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p15:clr>
            <a:srgbClr val="F26B43"/>
          </p15:clr>
        </p15:guide>
        <p15:guide id="8" pos="3840">
          <p15:clr>
            <a:srgbClr val="F26B43"/>
          </p15:clr>
        </p15:guide>
        <p15:guide id="9" pos="7296">
          <p15:clr>
            <a:srgbClr val="F26B43"/>
          </p15:clr>
        </p15:guide>
        <p15:guide id="10" pos="38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microsoft.com/office/2018/10/relationships/comments" Target="../comments/modernComment_1C0_14061BF8.xml"/><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advance.lexis.com/document/documentlink/?pdmfid=1000516&amp;crid=afd18cf9-849e-4e6e-8b57-c0a19f54e8fe&amp;pddocfullpath=%2Fshared%2Fdocument%2Fstatutes-legislation%2Furn%3AcontentItem%3A8SHT-0722-D6RV-H1F9-00000-00&amp;pdpinpoint=_f_1&amp;pdcontentcomponentid=6362&amp;pddoctitle=42+U.S.C.S.+%C2%A7+3604(f)(1)&amp;pdproductcontenttypeid=urn%3Apct%3A83&amp;pdiskwicview=false&amp;ecomp=grsyk&amp;prid=41069305-9baa-4117-881c-281dec8f3eda" TargetMode="External"/><Relationship Id="rId2" Type="http://schemas.openxmlformats.org/officeDocument/2006/relationships/notesSlide" Target="../notesSlides/notesSlide20.xml"/><Relationship Id="rId1" Type="http://schemas.openxmlformats.org/officeDocument/2006/relationships/slideLayout" Target="../slideLayouts/slideLayout30.xml"/><Relationship Id="rId4" Type="http://schemas.openxmlformats.org/officeDocument/2006/relationships/hyperlink" Target="https://advance.lexis.com/document/midlinetitle/?pdmfid=1000516&amp;crid=3567c401-187c-46ed-830c-ed3b99d2e3bc&amp;pddocfullpath=%2Fshared%2Fdocument%2Fcases%2Furn%3AcontentItem%3A6974-M911-F7ND-G2MS-00000-00&amp;pdcomponentid=6412&amp;ecomp=_cxdk&amp;earg=sr2&amp;prid=1693fead-a77a-4b4b-b454-7b5126aa4daf"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8.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3" Type="http://schemas.openxmlformats.org/officeDocument/2006/relationships/hyperlink" Target="mailto:ecala@laet.org" TargetMode="External"/><Relationship Id="rId2" Type="http://schemas.openxmlformats.org/officeDocument/2006/relationships/hyperlink" Target="mailto:mdavis@laet.org" TargetMode="External"/><Relationship Id="rId1" Type="http://schemas.openxmlformats.org/officeDocument/2006/relationships/slideLayout" Target="../slideLayouts/slideLayout2.xml"/><Relationship Id="rId4" Type="http://schemas.openxmlformats.org/officeDocument/2006/relationships/hyperlink" Target="mailto:kriddett@laet.org"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EF1B8-A781-538D-A018-2EA554D03340}"/>
              </a:ext>
            </a:extLst>
          </p:cNvPr>
          <p:cNvSpPr>
            <a:spLocks noGrp="1"/>
          </p:cNvSpPr>
          <p:nvPr>
            <p:ph type="ctrTitle"/>
          </p:nvPr>
        </p:nvSpPr>
        <p:spPr>
          <a:xfrm>
            <a:off x="2537924" y="1960280"/>
            <a:ext cx="7127248" cy="2151645"/>
          </a:xfrm>
        </p:spPr>
        <p:txBody>
          <a:bodyPr anchor="ctr">
            <a:normAutofit fontScale="90000"/>
          </a:bodyPr>
          <a:lstStyle/>
          <a:p>
            <a:r>
              <a:rPr lang="en-US" sz="4800" dirty="0">
                <a:solidFill>
                  <a:schemeClr val="tx1">
                    <a:lumMod val="85000"/>
                    <a:lumOff val="15000"/>
                  </a:schemeClr>
                </a:solidFill>
              </a:rPr>
              <a:t>Defending Criminal Activity and Drug-Related Evictions</a:t>
            </a:r>
          </a:p>
        </p:txBody>
      </p:sp>
      <p:sp>
        <p:nvSpPr>
          <p:cNvPr id="3" name="Subtitle 2">
            <a:extLst>
              <a:ext uri="{FF2B5EF4-FFF2-40B4-BE49-F238E27FC236}">
                <a16:creationId xmlns:a16="http://schemas.microsoft.com/office/drawing/2014/main" id="{4C240352-E04C-F787-4737-471B23BB41BF}"/>
              </a:ext>
            </a:extLst>
          </p:cNvPr>
          <p:cNvSpPr>
            <a:spLocks noGrp="1"/>
          </p:cNvSpPr>
          <p:nvPr>
            <p:ph type="subTitle" idx="1"/>
          </p:nvPr>
        </p:nvSpPr>
        <p:spPr>
          <a:xfrm>
            <a:off x="2537924" y="4384679"/>
            <a:ext cx="7076141" cy="604223"/>
          </a:xfrm>
        </p:spPr>
        <p:txBody>
          <a:bodyPr vert="horz" lIns="91440" tIns="45720" rIns="91440" bIns="45720" rtlCol="0" anchor="t">
            <a:noAutofit/>
          </a:bodyPr>
          <a:lstStyle/>
          <a:p>
            <a:endParaRPr lang="en-US" sz="2000" dirty="0">
              <a:solidFill>
                <a:schemeClr val="tx1">
                  <a:lumMod val="85000"/>
                  <a:lumOff val="15000"/>
                </a:schemeClr>
              </a:solidFill>
            </a:endParaRPr>
          </a:p>
          <a:p>
            <a:r>
              <a:rPr lang="en-US" sz="2000" dirty="0">
                <a:solidFill>
                  <a:schemeClr val="tx1">
                    <a:lumMod val="85000"/>
                    <a:lumOff val="15000"/>
                  </a:schemeClr>
                </a:solidFill>
              </a:rPr>
              <a:t>Legal Aid of East Tennessee</a:t>
            </a:r>
          </a:p>
          <a:p>
            <a:r>
              <a:rPr lang="en-US" sz="1600">
                <a:solidFill>
                  <a:schemeClr val="tx1">
                    <a:lumMod val="85000"/>
                    <a:lumOff val="15000"/>
                  </a:schemeClr>
                </a:solidFill>
              </a:rPr>
              <a:t>Emily Cala and </a:t>
            </a:r>
            <a:r>
              <a:rPr lang="en-US" sz="1600" dirty="0">
                <a:solidFill>
                  <a:schemeClr val="tx1">
                    <a:lumMod val="85000"/>
                    <a:lumOff val="15000"/>
                  </a:schemeClr>
                </a:solidFill>
              </a:rPr>
              <a:t>Michael Davis, Eviction Prevention Program </a:t>
            </a:r>
            <a:endParaRPr lang="en-US">
              <a:solidFill>
                <a:schemeClr val="tx1">
                  <a:lumMod val="85000"/>
                  <a:lumOff val="15000"/>
                </a:schemeClr>
              </a:solidFill>
            </a:endParaRPr>
          </a:p>
          <a:p>
            <a:r>
              <a:rPr lang="en-US" sz="1600" dirty="0">
                <a:solidFill>
                  <a:schemeClr val="tx1">
                    <a:lumMod val="85000"/>
                    <a:lumOff val="15000"/>
                  </a:schemeClr>
                </a:solidFill>
              </a:rPr>
              <a:t>Kim Riddett, Legal Recovery Project</a:t>
            </a:r>
          </a:p>
        </p:txBody>
      </p:sp>
    </p:spTree>
    <p:extLst>
      <p:ext uri="{BB962C8B-B14F-4D97-AF65-F5344CB8AC3E}">
        <p14:creationId xmlns:p14="http://schemas.microsoft.com/office/powerpoint/2010/main" val="7037685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9B29C2-6A2A-5225-DDDD-2A3E34C0727C}"/>
              </a:ext>
            </a:extLst>
          </p:cNvPr>
          <p:cNvSpPr>
            <a:spLocks noGrp="1"/>
          </p:cNvSpPr>
          <p:nvPr>
            <p:ph type="title"/>
          </p:nvPr>
        </p:nvSpPr>
        <p:spPr>
          <a:xfrm>
            <a:off x="612648" y="514649"/>
            <a:ext cx="10963655" cy="526897"/>
          </a:xfrm>
        </p:spPr>
        <p:txBody>
          <a:bodyPr/>
          <a:lstStyle/>
          <a:p>
            <a:r>
              <a:rPr lang="en-US" dirty="0"/>
              <a:t>Remember: As an Advocate...</a:t>
            </a:r>
          </a:p>
        </p:txBody>
      </p:sp>
      <p:sp>
        <p:nvSpPr>
          <p:cNvPr id="3" name="Content Placeholder 2">
            <a:extLst>
              <a:ext uri="{FF2B5EF4-FFF2-40B4-BE49-F238E27FC236}">
                <a16:creationId xmlns:a16="http://schemas.microsoft.com/office/drawing/2014/main" id="{A261301B-03E4-DB0C-A0A4-52203F0F83A7}"/>
              </a:ext>
            </a:extLst>
          </p:cNvPr>
          <p:cNvSpPr>
            <a:spLocks noGrp="1"/>
          </p:cNvSpPr>
          <p:nvPr>
            <p:ph idx="1"/>
          </p:nvPr>
        </p:nvSpPr>
        <p:spPr>
          <a:xfrm>
            <a:off x="754613" y="1232452"/>
            <a:ext cx="10515600" cy="5275021"/>
          </a:xfrm>
        </p:spPr>
        <p:txBody>
          <a:bodyPr vert="horz" lIns="91440" tIns="45720" rIns="91440" bIns="45720" rtlCol="0" anchor="t">
            <a:noAutofit/>
          </a:bodyPr>
          <a:lstStyle/>
          <a:p>
            <a:r>
              <a:rPr lang="en-US" sz="2200" dirty="0"/>
              <a:t>A landlord or opposing counsel calling something “criminal activity” does not automatically make it so!</a:t>
            </a:r>
          </a:p>
          <a:p>
            <a:endParaRPr lang="en-US" sz="2200" dirty="0"/>
          </a:p>
          <a:p>
            <a:r>
              <a:rPr lang="en-US" sz="2200" dirty="0"/>
              <a:t>Not every disturbance, lease violation, or incident is “criminal activity</a:t>
            </a:r>
            <a:r>
              <a:rPr lang="en-US" sz="2200"/>
              <a:t>.”</a:t>
            </a:r>
            <a:endParaRPr lang="en-US" dirty="0"/>
          </a:p>
          <a:p>
            <a:pPr marL="0" indent="0">
              <a:buNone/>
            </a:pPr>
            <a:endParaRPr lang="en-US" sz="2200" dirty="0"/>
          </a:p>
          <a:p>
            <a:r>
              <a:rPr lang="en-US" sz="2200" dirty="0"/>
              <a:t>Charges and arrests do not equate to conviction – this distinction is crucial to effectively advocate for your client.</a:t>
            </a:r>
          </a:p>
          <a:p>
            <a:pPr marL="0" indent="0">
              <a:buNone/>
            </a:pPr>
            <a:endParaRPr lang="en-US" sz="2200" dirty="0"/>
          </a:p>
          <a:p>
            <a:r>
              <a:rPr lang="en-US" sz="2200" dirty="0"/>
              <a:t>Some circumstances, such as self-defense and mental-health related behaviors, may negate the criminal nature of what would otherwise be a crime.</a:t>
            </a:r>
          </a:p>
          <a:p>
            <a:endParaRPr lang="en-US" sz="2200" dirty="0"/>
          </a:p>
        </p:txBody>
      </p:sp>
    </p:spTree>
    <p:extLst>
      <p:ext uri="{BB962C8B-B14F-4D97-AF65-F5344CB8AC3E}">
        <p14:creationId xmlns:p14="http://schemas.microsoft.com/office/powerpoint/2010/main" val="32359039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CA2BC-E978-0471-5FA7-CF1E5F87D732}"/>
              </a:ext>
            </a:extLst>
          </p:cNvPr>
          <p:cNvSpPr>
            <a:spLocks noGrp="1"/>
          </p:cNvSpPr>
          <p:nvPr>
            <p:ph type="title"/>
          </p:nvPr>
        </p:nvSpPr>
        <p:spPr>
          <a:xfrm>
            <a:off x="612647" y="477716"/>
            <a:ext cx="10963655" cy="972373"/>
          </a:xfrm>
        </p:spPr>
        <p:txBody>
          <a:bodyPr/>
          <a:lstStyle/>
          <a:p>
            <a:r>
              <a:rPr lang="en-US" dirty="0"/>
              <a:t>Civil Court vs. Criminal Court</a:t>
            </a:r>
          </a:p>
        </p:txBody>
      </p:sp>
      <p:sp>
        <p:nvSpPr>
          <p:cNvPr id="3" name="Content Placeholder 2">
            <a:extLst>
              <a:ext uri="{FF2B5EF4-FFF2-40B4-BE49-F238E27FC236}">
                <a16:creationId xmlns:a16="http://schemas.microsoft.com/office/drawing/2014/main" id="{B3EB1DF9-E868-7BB5-479F-78AB02E4BA71}"/>
              </a:ext>
            </a:extLst>
          </p:cNvPr>
          <p:cNvSpPr>
            <a:spLocks noGrp="1"/>
          </p:cNvSpPr>
          <p:nvPr>
            <p:ph idx="1"/>
          </p:nvPr>
        </p:nvSpPr>
        <p:spPr>
          <a:xfrm>
            <a:off x="612647" y="1709861"/>
            <a:ext cx="10963656" cy="4937123"/>
          </a:xfrm>
        </p:spPr>
        <p:txBody>
          <a:bodyPr vert="horz" lIns="91440" tIns="45720" rIns="91440" bIns="45720" rtlCol="0" anchor="t">
            <a:normAutofit/>
          </a:bodyPr>
          <a:lstStyle/>
          <a:p>
            <a:r>
              <a:rPr lang="en-US" sz="2000" dirty="0"/>
              <a:t>Tenant is </a:t>
            </a:r>
            <a:r>
              <a:rPr lang="en-US" sz="2000" u="sng" dirty="0"/>
              <a:t>not</a:t>
            </a:r>
            <a:r>
              <a:rPr lang="en-US" sz="2000" dirty="0"/>
              <a:t> be presumed guilty just because the burden of proof is lower in a Civil Court</a:t>
            </a:r>
          </a:p>
          <a:p>
            <a:pPr lvl="1">
              <a:buFont typeface="Wingdings" pitchFamily="2" charset="2"/>
              <a:buChar char="§"/>
            </a:pPr>
            <a:r>
              <a:rPr lang="en-US" sz="2000"/>
              <a:t>Burden still on Plaintiff/landlord</a:t>
            </a:r>
          </a:p>
          <a:p>
            <a:pPr lvl="1">
              <a:buFont typeface="Wingdings" pitchFamily="2" charset="2"/>
              <a:buChar char="§"/>
            </a:pPr>
            <a:r>
              <a:rPr lang="en-US" sz="2000" dirty="0"/>
              <a:t>Advocate must strive to prevent unstated reversal of Plaintiff’s burden in an eviction</a:t>
            </a:r>
            <a:endParaRPr lang="en-US"/>
          </a:p>
          <a:p>
            <a:pPr lvl="1">
              <a:buFont typeface="Wingdings" pitchFamily="2" charset="2"/>
              <a:buChar char="§"/>
            </a:pPr>
            <a:r>
              <a:rPr lang="en-US" sz="2000" dirty="0"/>
              <a:t>The existence of an arrest or charges in criminal court do not necessarily make the allegations more likely to be true – as an advocate, you can disprove them in civil court</a:t>
            </a:r>
          </a:p>
          <a:p>
            <a:pPr marL="228600" lvl="1" indent="0">
              <a:buNone/>
            </a:pPr>
            <a:endParaRPr lang="en-US" sz="2000" dirty="0"/>
          </a:p>
          <a:p>
            <a:r>
              <a:rPr lang="en-US" sz="2000" dirty="0"/>
              <a:t>The Rules of Evidence are constructed to preserve rights of the accused – advocate to keep them that way!</a:t>
            </a:r>
          </a:p>
          <a:p>
            <a:pPr lvl="1">
              <a:buFont typeface="Wingdings" pitchFamily="2" charset="2"/>
              <a:buChar char="§"/>
            </a:pPr>
            <a:r>
              <a:rPr lang="en-US" sz="2000" dirty="0"/>
              <a:t>Ensure that you are taking your client’s criminal case into consideration </a:t>
            </a:r>
          </a:p>
          <a:p>
            <a:pPr marL="228600" lvl="1" indent="0">
              <a:buNone/>
            </a:pPr>
            <a:r>
              <a:rPr lang="en-US" sz="2000" dirty="0"/>
              <a:t>	(</a:t>
            </a:r>
            <a:r>
              <a:rPr lang="en-US" sz="2000" i="1" dirty="0"/>
              <a:t>for example</a:t>
            </a:r>
            <a:r>
              <a:rPr lang="en-US" sz="2000" dirty="0"/>
              <a:t>: 5</a:t>
            </a:r>
            <a:r>
              <a:rPr lang="en-US" sz="2000" baseline="30000" dirty="0"/>
              <a:t>th</a:t>
            </a:r>
            <a:r>
              <a:rPr lang="en-US" sz="2000" dirty="0"/>
              <a:t> amendment rights; reaching out to tenant’s criminal defense lawyer 	lawyer to ensure you aren’t ruining their case strategy by revealing details; etc.)</a:t>
            </a:r>
          </a:p>
          <a:p>
            <a:endParaRPr lang="en-US" sz="2000" dirty="0"/>
          </a:p>
        </p:txBody>
      </p:sp>
    </p:spTree>
    <p:extLst>
      <p:ext uri="{BB962C8B-B14F-4D97-AF65-F5344CB8AC3E}">
        <p14:creationId xmlns:p14="http://schemas.microsoft.com/office/powerpoint/2010/main" val="7001063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64390A-208F-36D4-613B-63BFADD5469B}"/>
              </a:ext>
            </a:extLst>
          </p:cNvPr>
          <p:cNvSpPr>
            <a:spLocks noGrp="1"/>
          </p:cNvSpPr>
          <p:nvPr>
            <p:ph type="title"/>
          </p:nvPr>
        </p:nvSpPr>
        <p:spPr>
          <a:xfrm>
            <a:off x="839788" y="5555"/>
            <a:ext cx="10515600" cy="1325563"/>
          </a:xfrm>
        </p:spPr>
        <p:txBody>
          <a:bodyPr>
            <a:normAutofit/>
          </a:bodyPr>
          <a:lstStyle/>
          <a:p>
            <a:r>
              <a:rPr lang="en-US" sz="3200" dirty="0"/>
              <a:t>Notice of Termination of Tenancy: Overview</a:t>
            </a:r>
          </a:p>
        </p:txBody>
      </p:sp>
      <p:sp>
        <p:nvSpPr>
          <p:cNvPr id="3" name="Text Placeholder 2">
            <a:extLst>
              <a:ext uri="{FF2B5EF4-FFF2-40B4-BE49-F238E27FC236}">
                <a16:creationId xmlns:a16="http://schemas.microsoft.com/office/drawing/2014/main" id="{9757F796-1181-8CEF-31A8-7E5A8B3B7420}"/>
              </a:ext>
            </a:extLst>
          </p:cNvPr>
          <p:cNvSpPr>
            <a:spLocks noGrp="1"/>
          </p:cNvSpPr>
          <p:nvPr>
            <p:ph type="body" idx="1"/>
          </p:nvPr>
        </p:nvSpPr>
        <p:spPr>
          <a:xfrm>
            <a:off x="839788" y="1300163"/>
            <a:ext cx="5157787" cy="823912"/>
          </a:xfrm>
        </p:spPr>
        <p:txBody>
          <a:bodyPr/>
          <a:lstStyle/>
          <a:p>
            <a:r>
              <a:rPr lang="en-US" dirty="0"/>
              <a:t>Privately Owned</a:t>
            </a:r>
          </a:p>
        </p:txBody>
      </p:sp>
      <p:sp>
        <p:nvSpPr>
          <p:cNvPr id="4" name="Content Placeholder 3">
            <a:extLst>
              <a:ext uri="{FF2B5EF4-FFF2-40B4-BE49-F238E27FC236}">
                <a16:creationId xmlns:a16="http://schemas.microsoft.com/office/drawing/2014/main" id="{A48D7BF4-4711-3765-B48A-7EC233895E37}"/>
              </a:ext>
            </a:extLst>
          </p:cNvPr>
          <p:cNvSpPr>
            <a:spLocks noGrp="1"/>
          </p:cNvSpPr>
          <p:nvPr>
            <p:ph sz="half" idx="2"/>
          </p:nvPr>
        </p:nvSpPr>
        <p:spPr>
          <a:xfrm>
            <a:off x="333404" y="2222045"/>
            <a:ext cx="5948714" cy="4333132"/>
          </a:xfrm>
        </p:spPr>
        <p:txBody>
          <a:bodyPr vert="horz" lIns="91440" tIns="45720" rIns="91440" bIns="45720" rtlCol="0" anchor="t">
            <a:normAutofit lnSpcReduction="10000"/>
          </a:bodyPr>
          <a:lstStyle/>
          <a:p>
            <a:r>
              <a:rPr lang="en-US" sz="1800" dirty="0"/>
              <a:t>Authority comes from lease agreement and State law (statutory) in the Tennessee Code</a:t>
            </a:r>
          </a:p>
          <a:p>
            <a:r>
              <a:rPr lang="en-US" sz="1800" dirty="0"/>
              <a:t>Uniform Residential Landlord-Tenant Act (</a:t>
            </a:r>
            <a:r>
              <a:rPr lang="en-US" sz="1800" b="1" dirty="0"/>
              <a:t>URLTA</a:t>
            </a:r>
            <a:r>
              <a:rPr lang="en-US" sz="1800" dirty="0"/>
              <a:t>) Counties: </a:t>
            </a:r>
            <a:br>
              <a:rPr lang="en-US" sz="1800" dirty="0"/>
            </a:br>
            <a:br>
              <a:rPr lang="en-US" sz="1800" dirty="0"/>
            </a:br>
            <a:r>
              <a:rPr lang="en-US" sz="1800" dirty="0"/>
              <a:t>Anderson, Blount, Bradley, Davidson, Greene, Hamilton, Knox, Madison, Maury, Montgomery, Rutherford, Sevier, Shelby, Sullivan,  Sumner,  Washington, Williamson, Wilson</a:t>
            </a:r>
          </a:p>
          <a:p>
            <a:pPr marL="0" indent="0">
              <a:buNone/>
            </a:pPr>
            <a:endParaRPr lang="en-US" sz="1800" dirty="0"/>
          </a:p>
          <a:p>
            <a:r>
              <a:rPr lang="en-US" sz="1800" dirty="0"/>
              <a:t>Common Law (</a:t>
            </a:r>
            <a:r>
              <a:rPr lang="en-US" sz="1800" b="1" dirty="0"/>
              <a:t>Non-URLTA</a:t>
            </a:r>
            <a:r>
              <a:rPr lang="en-US" sz="1800" dirty="0"/>
              <a:t>) Counties: </a:t>
            </a:r>
            <a:br>
              <a:rPr lang="en-US" sz="1800" dirty="0"/>
            </a:br>
            <a:r>
              <a:rPr lang="en-US" sz="1800" dirty="0"/>
              <a:t>All other Counties in Tennessee</a:t>
            </a:r>
          </a:p>
        </p:txBody>
      </p:sp>
      <p:sp>
        <p:nvSpPr>
          <p:cNvPr id="5" name="Text Placeholder 4">
            <a:extLst>
              <a:ext uri="{FF2B5EF4-FFF2-40B4-BE49-F238E27FC236}">
                <a16:creationId xmlns:a16="http://schemas.microsoft.com/office/drawing/2014/main" id="{4BE0C36B-51DF-7FAE-9210-34C6EEFA70B6}"/>
              </a:ext>
            </a:extLst>
          </p:cNvPr>
          <p:cNvSpPr>
            <a:spLocks noGrp="1"/>
          </p:cNvSpPr>
          <p:nvPr>
            <p:ph type="body" sz="quarter" idx="3"/>
          </p:nvPr>
        </p:nvSpPr>
        <p:spPr>
          <a:xfrm>
            <a:off x="6675408" y="1300163"/>
            <a:ext cx="5183188" cy="823912"/>
          </a:xfrm>
        </p:spPr>
        <p:txBody>
          <a:bodyPr/>
          <a:lstStyle/>
          <a:p>
            <a:r>
              <a:rPr lang="en-US" dirty="0"/>
              <a:t>HUD-Subsidized</a:t>
            </a:r>
          </a:p>
        </p:txBody>
      </p:sp>
      <p:sp>
        <p:nvSpPr>
          <p:cNvPr id="6" name="Content Placeholder 5">
            <a:extLst>
              <a:ext uri="{FF2B5EF4-FFF2-40B4-BE49-F238E27FC236}">
                <a16:creationId xmlns:a16="http://schemas.microsoft.com/office/drawing/2014/main" id="{9CDD51EA-92C4-ADCF-D2AC-D4721D360B43}"/>
              </a:ext>
            </a:extLst>
          </p:cNvPr>
          <p:cNvSpPr>
            <a:spLocks noGrp="1"/>
          </p:cNvSpPr>
          <p:nvPr>
            <p:ph sz="quarter" idx="4"/>
          </p:nvPr>
        </p:nvSpPr>
        <p:spPr>
          <a:xfrm>
            <a:off x="6282118" y="2222045"/>
            <a:ext cx="5576478" cy="4333131"/>
          </a:xfrm>
        </p:spPr>
        <p:txBody>
          <a:bodyPr vert="horz" lIns="91440" tIns="45720" rIns="91440" bIns="45720" rtlCol="0" anchor="t">
            <a:normAutofit lnSpcReduction="10000"/>
          </a:bodyPr>
          <a:lstStyle/>
          <a:p>
            <a:r>
              <a:rPr lang="en-US" sz="2000" dirty="0"/>
              <a:t>Federal authority preempts State statutes and illegal lease provisions</a:t>
            </a:r>
          </a:p>
          <a:p>
            <a:r>
              <a:rPr lang="en-US" sz="2000" dirty="0"/>
              <a:t>Authority comes from the lease agreement (approved by HUD) and Federal regulations</a:t>
            </a:r>
          </a:p>
          <a:p>
            <a:r>
              <a:rPr lang="en-US" sz="2000" dirty="0"/>
              <a:t>HUD Guidance such as the HUD Handbook and PIH Notices may provide helpful guidance</a:t>
            </a:r>
          </a:p>
          <a:p>
            <a:r>
              <a:rPr lang="en-US" sz="2000" dirty="0"/>
              <a:t>Tenants have due process protections</a:t>
            </a:r>
          </a:p>
        </p:txBody>
      </p:sp>
    </p:spTree>
    <p:extLst>
      <p:ext uri="{BB962C8B-B14F-4D97-AF65-F5344CB8AC3E}">
        <p14:creationId xmlns:p14="http://schemas.microsoft.com/office/powerpoint/2010/main" val="277631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F75AE-CD65-A89C-DB9E-A975FBB7CB94}"/>
              </a:ext>
            </a:extLst>
          </p:cNvPr>
          <p:cNvSpPr>
            <a:spLocks noGrp="1"/>
          </p:cNvSpPr>
          <p:nvPr>
            <p:ph type="title"/>
          </p:nvPr>
        </p:nvSpPr>
        <p:spPr>
          <a:xfrm>
            <a:off x="612775" y="0"/>
            <a:ext cx="10741152" cy="969264"/>
          </a:xfrm>
        </p:spPr>
        <p:txBody>
          <a:bodyPr/>
          <a:lstStyle/>
          <a:p>
            <a:r>
              <a:rPr lang="en-US" dirty="0"/>
              <a:t>Notice of Termination of Tenancy: Privately-Owned</a:t>
            </a:r>
          </a:p>
        </p:txBody>
      </p:sp>
      <p:sp>
        <p:nvSpPr>
          <p:cNvPr id="3" name="Content Placeholder 2">
            <a:extLst>
              <a:ext uri="{FF2B5EF4-FFF2-40B4-BE49-F238E27FC236}">
                <a16:creationId xmlns:a16="http://schemas.microsoft.com/office/drawing/2014/main" id="{7E82E99F-6276-EE8D-F51C-27DE9E7E286B}"/>
              </a:ext>
            </a:extLst>
          </p:cNvPr>
          <p:cNvSpPr>
            <a:spLocks noGrp="1"/>
          </p:cNvSpPr>
          <p:nvPr>
            <p:ph sz="quarter" idx="15"/>
          </p:nvPr>
        </p:nvSpPr>
        <p:spPr>
          <a:xfrm>
            <a:off x="612775" y="1351722"/>
            <a:ext cx="11335043" cy="5506278"/>
          </a:xfrm>
        </p:spPr>
        <p:txBody>
          <a:bodyPr vert="horz" lIns="91440" tIns="45720" rIns="91440" bIns="45720" rtlCol="0" anchor="t">
            <a:normAutofit/>
          </a:bodyPr>
          <a:lstStyle/>
          <a:p>
            <a:pPr marL="0" indent="0">
              <a:buNone/>
            </a:pPr>
            <a:r>
              <a:rPr lang="en-US" sz="1800" b="1" u="sng" dirty="0"/>
              <a:t>URLTA Counties</a:t>
            </a:r>
          </a:p>
          <a:p>
            <a:r>
              <a:rPr lang="en-US" sz="1800" dirty="0"/>
              <a:t>3-day notice for conduct of tenant, household member, or guest: who</a:t>
            </a:r>
            <a:br>
              <a:rPr lang="en-US" sz="1800" dirty="0"/>
            </a:br>
            <a:r>
              <a:rPr lang="en-US" sz="1800" b="1" dirty="0"/>
              <a:t>(1)</a:t>
            </a:r>
            <a:r>
              <a:rPr lang="en-US" sz="1800" dirty="0"/>
              <a:t> Willfully or intentionally commits a violent act;</a:t>
            </a:r>
          </a:p>
          <a:p>
            <a:pPr marL="228600" lvl="1" indent="0" fontAlgn="base">
              <a:buNone/>
            </a:pPr>
            <a:r>
              <a:rPr lang="en-US" sz="1800" b="1" dirty="0"/>
              <a:t>(2)</a:t>
            </a:r>
            <a:r>
              <a:rPr lang="en-US" sz="1800" dirty="0"/>
              <a:t> Behaves in a manner which constitutes or threatens to be a real and present danger to the health, safety or welfare of the life or property of other tenants or persons on the premises;</a:t>
            </a:r>
          </a:p>
          <a:p>
            <a:pPr marL="228600" lvl="1" indent="0" fontAlgn="base">
              <a:buNone/>
            </a:pPr>
            <a:r>
              <a:rPr lang="en-US" sz="1800" b="1" dirty="0"/>
              <a:t>(3)</a:t>
            </a:r>
            <a:r>
              <a:rPr lang="en-US" sz="1800" dirty="0"/>
              <a:t> Creates a hazardous or unsanitary condition on the property that affects the health, safety or welfare or the life or property of other tenants or persons on the premises; or</a:t>
            </a:r>
          </a:p>
          <a:p>
            <a:pPr marL="228600" lvl="1" indent="0" fontAlgn="base">
              <a:buNone/>
            </a:pPr>
            <a:r>
              <a:rPr lang="en-US" sz="1800" b="1" dirty="0"/>
              <a:t>(4)</a:t>
            </a:r>
            <a:r>
              <a:rPr lang="en-US" sz="1800" dirty="0"/>
              <a:t> Refuses to vacate the premises after entering the premises as an unauthorized subtenant or other unauthorized occupant. </a:t>
            </a:r>
            <a:r>
              <a:rPr lang="en-US" sz="1800" b="1" dirty="0"/>
              <a:t>TCA  §  66-28-517</a:t>
            </a:r>
            <a:endParaRPr lang="en-US" sz="1800" dirty="0"/>
          </a:p>
          <a:p>
            <a:pPr marL="228600" lvl="1" indent="0" fontAlgn="base">
              <a:buNone/>
            </a:pPr>
            <a:endParaRPr lang="en-US" sz="1800" dirty="0"/>
          </a:p>
          <a:p>
            <a:r>
              <a:rPr lang="en-US" sz="1800" dirty="0"/>
              <a:t>Landlord may opt not to take the 3-day route, and evict with a 14-day notice for “substantial noncompliance” with lease. </a:t>
            </a:r>
            <a:r>
              <a:rPr lang="en-US" sz="1800" b="1" dirty="0"/>
              <a:t>TCA  §  66-28-505</a:t>
            </a:r>
            <a:endParaRPr lang="en-US" sz="1800" dirty="0"/>
          </a:p>
          <a:p>
            <a:endParaRPr lang="en-US" sz="1600" dirty="0"/>
          </a:p>
        </p:txBody>
      </p:sp>
    </p:spTree>
    <p:extLst>
      <p:ext uri="{BB962C8B-B14F-4D97-AF65-F5344CB8AC3E}">
        <p14:creationId xmlns:p14="http://schemas.microsoft.com/office/powerpoint/2010/main" val="335944696"/>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31F03-81BF-2698-B743-3E7BD720F7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5EE3D1-5A7F-C8FD-E208-0BC361BFA025}"/>
              </a:ext>
            </a:extLst>
          </p:cNvPr>
          <p:cNvSpPr>
            <a:spLocks noGrp="1"/>
          </p:cNvSpPr>
          <p:nvPr>
            <p:ph type="title"/>
          </p:nvPr>
        </p:nvSpPr>
        <p:spPr>
          <a:xfrm>
            <a:off x="612775" y="0"/>
            <a:ext cx="10741152" cy="969264"/>
          </a:xfrm>
        </p:spPr>
        <p:txBody>
          <a:bodyPr/>
          <a:lstStyle/>
          <a:p>
            <a:r>
              <a:rPr lang="en-US" dirty="0"/>
              <a:t>Notice of Termination of Tenancy: Privately-Owned</a:t>
            </a:r>
          </a:p>
        </p:txBody>
      </p:sp>
      <p:sp>
        <p:nvSpPr>
          <p:cNvPr id="4" name="Content Placeholder 3">
            <a:extLst>
              <a:ext uri="{FF2B5EF4-FFF2-40B4-BE49-F238E27FC236}">
                <a16:creationId xmlns:a16="http://schemas.microsoft.com/office/drawing/2014/main" id="{40D81EC5-E572-40F8-230C-9E3DCCFE13A0}"/>
              </a:ext>
            </a:extLst>
          </p:cNvPr>
          <p:cNvSpPr>
            <a:spLocks noGrp="1"/>
          </p:cNvSpPr>
          <p:nvPr>
            <p:ph sz="quarter" idx="16"/>
          </p:nvPr>
        </p:nvSpPr>
        <p:spPr>
          <a:xfrm>
            <a:off x="508675" y="1451113"/>
            <a:ext cx="11388113" cy="5025816"/>
          </a:xfrm>
        </p:spPr>
        <p:txBody>
          <a:bodyPr vert="horz" lIns="91440" tIns="45720" rIns="91440" bIns="45720" rtlCol="0" anchor="t">
            <a:noAutofit/>
          </a:bodyPr>
          <a:lstStyle/>
          <a:p>
            <a:pPr marL="0" indent="0">
              <a:buNone/>
            </a:pPr>
            <a:r>
              <a:rPr lang="en-US" sz="1800" b="1" u="sng" dirty="0"/>
              <a:t>Common Law (Non-URLTA) Counties</a:t>
            </a:r>
          </a:p>
          <a:p>
            <a:r>
              <a:rPr lang="en-US" sz="1800" dirty="0"/>
              <a:t>14-day notice: tenant or guest “willfully or intentionally commits a violent act or behaves in a manner which constitutes or threatens to be a real and present danger to the health, safety or welfare of the life or property of other tenants, the landlord, the landlord's representatives or other persons on the premises.” </a:t>
            </a:r>
            <a:r>
              <a:rPr lang="en-US" sz="1800" b="1" dirty="0"/>
              <a:t>TCA § 66-7-109(a)(1)(C)</a:t>
            </a:r>
            <a:endParaRPr lang="en-US" sz="1800" dirty="0"/>
          </a:p>
          <a:p>
            <a:r>
              <a:rPr lang="en-US" sz="1800" dirty="0"/>
              <a:t>3-day notice: tenant who (1) lives in a housing authority </a:t>
            </a:r>
            <a:r>
              <a:rPr lang="en-US" sz="1800" dirty="0">
                <a:ea typeface="+mn-lt"/>
                <a:cs typeface="+mn-lt"/>
              </a:rPr>
              <a:t>or a rental property located in any county not governed by the Uniform Residential Landlord and Tenant Act</a:t>
            </a:r>
            <a:r>
              <a:rPr lang="en-US" sz="1800" dirty="0"/>
              <a:t>(2) is not mentally or physically disabled, and (3) “commits a violent act, engages in any drug-related criminal activity, or behaves in a matter that constitutes or threatens to be a real and present danger to the health, safety, or welfare of the life or property of other tenants, the landlord, the landlord's representatives, or other persons on the premises.” </a:t>
            </a:r>
            <a:r>
              <a:rPr lang="en-US" sz="1800" b="1" dirty="0"/>
              <a:t>TCA § 66-7-109(d)</a:t>
            </a:r>
          </a:p>
          <a:p>
            <a:r>
              <a:rPr lang="en-US" sz="1800" dirty="0"/>
              <a:t>30-day notice for anything not addressed by statute or lease agreement</a:t>
            </a:r>
            <a:r>
              <a:rPr lang="en-US" sz="1800" b="1" dirty="0"/>
              <a:t> TCA § 66-7-109(b)</a:t>
            </a:r>
            <a:endParaRPr lang="en-US" sz="1800" dirty="0"/>
          </a:p>
        </p:txBody>
      </p:sp>
    </p:spTree>
    <p:extLst>
      <p:ext uri="{BB962C8B-B14F-4D97-AF65-F5344CB8AC3E}">
        <p14:creationId xmlns:p14="http://schemas.microsoft.com/office/powerpoint/2010/main" val="37696157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DE3A3-07E4-AA2E-5256-0A82A3A3E83C}"/>
              </a:ext>
            </a:extLst>
          </p:cNvPr>
          <p:cNvSpPr>
            <a:spLocks noGrp="1"/>
          </p:cNvSpPr>
          <p:nvPr>
            <p:ph type="title"/>
          </p:nvPr>
        </p:nvSpPr>
        <p:spPr>
          <a:xfrm>
            <a:off x="612648" y="514649"/>
            <a:ext cx="10963655" cy="562066"/>
          </a:xfrm>
        </p:spPr>
        <p:txBody>
          <a:bodyPr/>
          <a:lstStyle/>
          <a:p>
            <a:r>
              <a:rPr lang="en-US" dirty="0"/>
              <a:t>Notice of Termination of Tenancy: HUD-Subsidized</a:t>
            </a:r>
          </a:p>
        </p:txBody>
      </p:sp>
      <p:sp>
        <p:nvSpPr>
          <p:cNvPr id="3" name="Content Placeholder 2">
            <a:extLst>
              <a:ext uri="{FF2B5EF4-FFF2-40B4-BE49-F238E27FC236}">
                <a16:creationId xmlns:a16="http://schemas.microsoft.com/office/drawing/2014/main" id="{EEB3183C-9DE8-0A62-6C25-DFC89AA1ACC7}"/>
              </a:ext>
            </a:extLst>
          </p:cNvPr>
          <p:cNvSpPr>
            <a:spLocks noGrp="1"/>
          </p:cNvSpPr>
          <p:nvPr>
            <p:ph idx="1"/>
          </p:nvPr>
        </p:nvSpPr>
        <p:spPr>
          <a:xfrm>
            <a:off x="612647" y="1131709"/>
            <a:ext cx="10963656" cy="5579641"/>
          </a:xfrm>
        </p:spPr>
        <p:txBody>
          <a:bodyPr vert="horz" lIns="91440" tIns="45720" rIns="91440" bIns="45720" rtlCol="0" anchor="t">
            <a:normAutofit lnSpcReduction="10000"/>
          </a:bodyPr>
          <a:lstStyle/>
          <a:p>
            <a:r>
              <a:rPr lang="en-US" sz="1800" dirty="0"/>
              <a:t>Higher specificity requirements</a:t>
            </a:r>
          </a:p>
          <a:p>
            <a:pPr lvl="1">
              <a:buFont typeface="Wingdings" pitchFamily="2" charset="2"/>
              <a:buChar char="§"/>
            </a:pPr>
            <a:r>
              <a:rPr lang="en-US" sz="1800" dirty="0"/>
              <a:t>Who, what, where, when, why?</a:t>
            </a:r>
          </a:p>
          <a:p>
            <a:pPr lvl="0"/>
            <a:r>
              <a:rPr lang="en-US" sz="1800" dirty="0"/>
              <a:t>“The landlord’s determination to terminate the tenancy </a:t>
            </a:r>
            <a:r>
              <a:rPr lang="en-US" sz="1800" i="1" dirty="0"/>
              <a:t>shall </a:t>
            </a:r>
            <a:r>
              <a:rPr lang="en-US" sz="1800" dirty="0"/>
              <a:t>be in writing and </a:t>
            </a:r>
            <a:r>
              <a:rPr lang="en-US" sz="1800" i="1" dirty="0"/>
              <a:t>shall</a:t>
            </a:r>
            <a:r>
              <a:rPr lang="en-US" sz="1800" dirty="0"/>
              <a:t>: …. (2) state the reasons for the landlord’s action </a:t>
            </a:r>
            <a:r>
              <a:rPr lang="en-US" sz="1800" b="1" dirty="0"/>
              <a:t>with enough specificity so as to enable the tenant to prepare a defense….”  </a:t>
            </a:r>
            <a:r>
              <a:rPr lang="en-US" sz="1700" dirty="0"/>
              <a:t>24 C.F.R. § 247.4(a)</a:t>
            </a:r>
            <a:endParaRPr lang="en-US" sz="1800" dirty="0"/>
          </a:p>
          <a:p>
            <a:pPr lvl="0"/>
            <a:r>
              <a:rPr lang="en-US" sz="1800" dirty="0"/>
              <a:t>Examples: </a:t>
            </a:r>
          </a:p>
          <a:p>
            <a:pPr lvl="1">
              <a:buFont typeface="Wingdings" pitchFamily="2" charset="2"/>
              <a:buChar char="§"/>
            </a:pPr>
            <a:r>
              <a:rPr lang="en-US" dirty="0"/>
              <a:t>Notices have been found insufficient when they “contain only one sentence, are framed in vague and conclusory language, or fail to set forth a factual statement to justify termination.”</a:t>
            </a:r>
          </a:p>
          <a:p>
            <a:pPr lvl="4">
              <a:buFont typeface="Wingdings" pitchFamily="2" charset="2"/>
              <a:buChar char="Ø"/>
            </a:pPr>
            <a:r>
              <a:rPr lang="en-US" u="sng" dirty="0"/>
              <a:t>Moon v. Spring Creek Apartments</a:t>
            </a:r>
            <a:r>
              <a:rPr lang="en-US" dirty="0"/>
              <a:t>, 11 S.W.3d 427 (Tex. App. 2000)</a:t>
            </a:r>
          </a:p>
          <a:p>
            <a:pPr lvl="1">
              <a:buFont typeface="Wingdings" pitchFamily="2" charset="2"/>
              <a:buChar char="§"/>
            </a:pPr>
            <a:r>
              <a:rPr lang="en-US" dirty="0"/>
              <a:t>Notice must set forth each incident including date, location, and description. </a:t>
            </a:r>
          </a:p>
          <a:p>
            <a:pPr lvl="4">
              <a:buFont typeface="Wingdings" pitchFamily="2" charset="2"/>
              <a:buChar char="Ø"/>
            </a:pPr>
            <a:r>
              <a:rPr lang="en-US" u="sng" dirty="0"/>
              <a:t>Brinton Manor Apartments v. McKinley</a:t>
            </a:r>
            <a:r>
              <a:rPr lang="en-US" dirty="0"/>
              <a:t>, 142 Pittsburgh Legal J. 51 (1994)</a:t>
            </a:r>
          </a:p>
          <a:p>
            <a:pPr lvl="1">
              <a:buFont typeface="Wingdings" pitchFamily="2" charset="2"/>
              <a:buChar char="§"/>
            </a:pPr>
            <a:r>
              <a:rPr lang="en-US" dirty="0"/>
              <a:t>Notice noncompliant if:  </a:t>
            </a:r>
          </a:p>
          <a:p>
            <a:pPr lvl="2">
              <a:buFont typeface="Wingdings" pitchFamily="2" charset="2"/>
              <a:buChar char="Ø"/>
            </a:pPr>
            <a:r>
              <a:rPr lang="en-US" b="1" dirty="0"/>
              <a:t>Fatally vague </a:t>
            </a:r>
            <a:r>
              <a:rPr lang="en-US" dirty="0"/>
              <a:t>- devoid of facts and mandates abatement of undescribed conduct of third parties</a:t>
            </a:r>
          </a:p>
          <a:p>
            <a:pPr lvl="2">
              <a:buFont typeface="Wingdings" pitchFamily="2" charset="2"/>
              <a:buChar char="Ø"/>
            </a:pPr>
            <a:r>
              <a:rPr lang="en-US" dirty="0"/>
              <a:t>Relies on Tenant's </a:t>
            </a:r>
            <a:r>
              <a:rPr lang="en-US" b="1" dirty="0"/>
              <a:t>perceived knowledge of unacceptable conduct of guests  </a:t>
            </a:r>
          </a:p>
          <a:p>
            <a:pPr lvl="2">
              <a:buFont typeface="Wingdings" pitchFamily="2" charset="2"/>
              <a:buChar char="Ø"/>
            </a:pPr>
            <a:r>
              <a:rPr lang="en-US" dirty="0"/>
              <a:t>Subsequent ten-day notice of noncompliance without opportunity to cure lacks names of guests, dates , reference to rules violated, and complete descriptions of misconduct </a:t>
            </a:r>
          </a:p>
          <a:p>
            <a:pPr lvl="4">
              <a:buFont typeface="Wingdings" pitchFamily="2" charset="2"/>
              <a:buChar char="Ø"/>
            </a:pPr>
            <a:r>
              <a:rPr lang="en-US" u="sng" dirty="0"/>
              <a:t>Enterprise Hous. Lake Wales, Inc. v. Woodard</a:t>
            </a:r>
            <a:r>
              <a:rPr lang="en-US" dirty="0"/>
              <a:t>, 18 Fla. L. Weekly Supp. 1044a (Fla. Polk County Ct. Apr. 18, 2011) </a:t>
            </a:r>
          </a:p>
          <a:p>
            <a:pPr lvl="2"/>
            <a:endParaRPr lang="en-US" dirty="0"/>
          </a:p>
        </p:txBody>
      </p:sp>
    </p:spTree>
    <p:extLst>
      <p:ext uri="{BB962C8B-B14F-4D97-AF65-F5344CB8AC3E}">
        <p14:creationId xmlns:p14="http://schemas.microsoft.com/office/powerpoint/2010/main" val="7122107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8B88B-7519-D3DF-C9D1-0C8A1140E5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2279A-B3F8-7A53-0C34-4C252272CEBF}"/>
              </a:ext>
            </a:extLst>
          </p:cNvPr>
          <p:cNvSpPr>
            <a:spLocks noGrp="1"/>
          </p:cNvSpPr>
          <p:nvPr>
            <p:ph type="title"/>
          </p:nvPr>
        </p:nvSpPr>
        <p:spPr>
          <a:xfrm>
            <a:off x="839788" y="270122"/>
            <a:ext cx="10515600" cy="622179"/>
          </a:xfrm>
        </p:spPr>
        <p:txBody>
          <a:bodyPr>
            <a:normAutofit/>
          </a:bodyPr>
          <a:lstStyle/>
          <a:p>
            <a:r>
              <a:rPr lang="en-US" dirty="0"/>
              <a:t>Next Steps: After Termination of Tenancy</a:t>
            </a:r>
          </a:p>
        </p:txBody>
      </p:sp>
      <p:sp>
        <p:nvSpPr>
          <p:cNvPr id="3" name="Text Placeholder 2">
            <a:extLst>
              <a:ext uri="{FF2B5EF4-FFF2-40B4-BE49-F238E27FC236}">
                <a16:creationId xmlns:a16="http://schemas.microsoft.com/office/drawing/2014/main" id="{77163B63-5AE8-6F04-919D-F20F2DC2FFA6}"/>
              </a:ext>
            </a:extLst>
          </p:cNvPr>
          <p:cNvSpPr>
            <a:spLocks noGrp="1"/>
          </p:cNvSpPr>
          <p:nvPr>
            <p:ph type="body" idx="1"/>
          </p:nvPr>
        </p:nvSpPr>
        <p:spPr>
          <a:xfrm>
            <a:off x="839788" y="895931"/>
            <a:ext cx="5157787" cy="823912"/>
          </a:xfrm>
        </p:spPr>
        <p:txBody>
          <a:bodyPr/>
          <a:lstStyle/>
          <a:p>
            <a:r>
              <a:rPr lang="en-US" dirty="0"/>
              <a:t>Privately Owned</a:t>
            </a:r>
          </a:p>
        </p:txBody>
      </p:sp>
      <p:sp>
        <p:nvSpPr>
          <p:cNvPr id="4" name="Content Placeholder 3">
            <a:extLst>
              <a:ext uri="{FF2B5EF4-FFF2-40B4-BE49-F238E27FC236}">
                <a16:creationId xmlns:a16="http://schemas.microsoft.com/office/drawing/2014/main" id="{09D750C1-9FF8-F852-6EC4-D4016CD80B74}"/>
              </a:ext>
            </a:extLst>
          </p:cNvPr>
          <p:cNvSpPr>
            <a:spLocks noGrp="1"/>
          </p:cNvSpPr>
          <p:nvPr>
            <p:ph sz="half" idx="2"/>
          </p:nvPr>
        </p:nvSpPr>
        <p:spPr>
          <a:xfrm>
            <a:off x="680761" y="1729429"/>
            <a:ext cx="5835620" cy="4591857"/>
          </a:xfrm>
        </p:spPr>
        <p:txBody>
          <a:bodyPr vert="horz" lIns="91440" tIns="45720" rIns="91440" bIns="45720" rtlCol="0" anchor="t">
            <a:noAutofit/>
          </a:bodyPr>
          <a:lstStyle/>
          <a:p>
            <a:r>
              <a:rPr lang="en-US" sz="1500" dirty="0"/>
              <a:t>Upon receipt of a 3-day termination notice under 66-28-517, “the tenant shall be entitled to immediate access to any court of competent jurisdiction for the purpose of obtaining a temporary or permanent injunction against such termination by the landlord.”</a:t>
            </a:r>
          </a:p>
          <a:p>
            <a:r>
              <a:rPr lang="en-US" sz="1500" dirty="0"/>
              <a:t>Assess: Is a permanent injunction proper?</a:t>
            </a:r>
          </a:p>
          <a:p>
            <a:pPr lvl="1">
              <a:buFont typeface="Wingdings" pitchFamily="2" charset="2"/>
              <a:buChar char="§"/>
            </a:pPr>
            <a:r>
              <a:rPr lang="en-US" sz="1500" dirty="0"/>
              <a:t>Plaintiff must meet their burden, but consider risks of loss and discuss in-depth with your client</a:t>
            </a:r>
          </a:p>
          <a:p>
            <a:pPr lvl="2">
              <a:buFont typeface="Wingdings" pitchFamily="2" charset="2"/>
              <a:buChar char="Ø"/>
            </a:pPr>
            <a:r>
              <a:rPr lang="en-US" sz="1500" dirty="0"/>
              <a:t>Costs incurred to practice in higher courts, if applicable</a:t>
            </a:r>
          </a:p>
          <a:p>
            <a:pPr lvl="2">
              <a:buFont typeface="Wingdings" pitchFamily="2" charset="2"/>
              <a:buChar char="Ø"/>
            </a:pPr>
            <a:r>
              <a:rPr lang="en-US" sz="1500" dirty="0"/>
              <a:t>Potential for civil finding that conduct = crime committed</a:t>
            </a:r>
          </a:p>
          <a:p>
            <a:pPr lvl="1">
              <a:buFont typeface="Wingdings" pitchFamily="2" charset="2"/>
              <a:buChar char="§"/>
            </a:pPr>
            <a:r>
              <a:rPr lang="en-US" sz="1500" dirty="0"/>
              <a:t>Reality of 3-day turnaround time</a:t>
            </a:r>
          </a:p>
          <a:p>
            <a:r>
              <a:rPr lang="en-US" sz="1500" dirty="0"/>
              <a:t>Failure to bring an injunction </a:t>
            </a:r>
            <a:r>
              <a:rPr lang="en-US" sz="1500" u="sng" dirty="0"/>
              <a:t>cannot</a:t>
            </a:r>
            <a:r>
              <a:rPr lang="en-US" sz="1500" dirty="0"/>
              <a:t> be used against the tenant in a hearing. </a:t>
            </a:r>
            <a:r>
              <a:rPr lang="en-US" sz="1500" b="1" dirty="0"/>
              <a:t>TCA  §  66-28-517(f)</a:t>
            </a:r>
            <a:endParaRPr lang="en-US" sz="1500" dirty="0"/>
          </a:p>
        </p:txBody>
      </p:sp>
      <p:sp>
        <p:nvSpPr>
          <p:cNvPr id="5" name="Text Placeholder 4">
            <a:extLst>
              <a:ext uri="{FF2B5EF4-FFF2-40B4-BE49-F238E27FC236}">
                <a16:creationId xmlns:a16="http://schemas.microsoft.com/office/drawing/2014/main" id="{0AA44F1B-7B96-F5DA-6CE1-1149EBDA2D7C}"/>
              </a:ext>
            </a:extLst>
          </p:cNvPr>
          <p:cNvSpPr>
            <a:spLocks noGrp="1"/>
          </p:cNvSpPr>
          <p:nvPr>
            <p:ph type="body" sz="quarter" idx="3"/>
          </p:nvPr>
        </p:nvSpPr>
        <p:spPr>
          <a:xfrm>
            <a:off x="6523008" y="895931"/>
            <a:ext cx="5183188" cy="823912"/>
          </a:xfrm>
        </p:spPr>
        <p:txBody>
          <a:bodyPr/>
          <a:lstStyle/>
          <a:p>
            <a:r>
              <a:rPr lang="en-US" dirty="0"/>
              <a:t>HUD-Subsidized</a:t>
            </a:r>
          </a:p>
        </p:txBody>
      </p:sp>
      <p:sp>
        <p:nvSpPr>
          <p:cNvPr id="6" name="Content Placeholder 5">
            <a:extLst>
              <a:ext uri="{FF2B5EF4-FFF2-40B4-BE49-F238E27FC236}">
                <a16:creationId xmlns:a16="http://schemas.microsoft.com/office/drawing/2014/main" id="{14BC8E45-C2EF-510A-9EA8-A71454ADAAE8}"/>
              </a:ext>
            </a:extLst>
          </p:cNvPr>
          <p:cNvSpPr>
            <a:spLocks noGrp="1"/>
          </p:cNvSpPr>
          <p:nvPr>
            <p:ph sz="quarter" idx="4"/>
          </p:nvPr>
        </p:nvSpPr>
        <p:spPr>
          <a:xfrm>
            <a:off x="6628516" y="1731351"/>
            <a:ext cx="5183188" cy="4589935"/>
          </a:xfrm>
        </p:spPr>
        <p:txBody>
          <a:bodyPr>
            <a:normAutofit fontScale="92500"/>
          </a:bodyPr>
          <a:lstStyle/>
          <a:p>
            <a:r>
              <a:rPr lang="en-US" sz="1800" dirty="0"/>
              <a:t>Notice may include the option to request an Informal Hearing within 10-14 days.</a:t>
            </a:r>
          </a:p>
          <a:p>
            <a:pPr lvl="1">
              <a:buFont typeface="Wingdings" pitchFamily="2" charset="2"/>
              <a:buChar char="§"/>
            </a:pPr>
            <a:r>
              <a:rPr lang="en-US" sz="1800" dirty="0"/>
              <a:t>“One Strike” policy may prevent this.</a:t>
            </a:r>
          </a:p>
          <a:p>
            <a:r>
              <a:rPr lang="en-US" sz="1800" dirty="0"/>
              <a:t>ALWAYS request an informal hearing if possible!</a:t>
            </a:r>
          </a:p>
          <a:p>
            <a:r>
              <a:rPr lang="en-US" sz="1800" dirty="0"/>
              <a:t>Potential outcomes include withdraw of termination of tenancy, probationary agreements, other settlements that involve avoiding litigation, or termination upheld, where you proceed to court, and can start your advocacy all over with a better perspective.</a:t>
            </a:r>
            <a:endParaRPr lang="en-US" dirty="0"/>
          </a:p>
          <a:p>
            <a:r>
              <a:rPr lang="en-US" sz="2200" b="1" dirty="0"/>
              <a:t>More tips on advocacy in next slide </a:t>
            </a:r>
            <a:r>
              <a:rPr lang="en-US" sz="2200" b="1" dirty="0">
                <a:sym typeface="Symbol" panose="05050102010706020507" pitchFamily="18" charset="2"/>
              </a:rPr>
              <a:t></a:t>
            </a:r>
            <a:endParaRPr lang="en-US" sz="2200" b="1" dirty="0"/>
          </a:p>
        </p:txBody>
      </p:sp>
    </p:spTree>
    <p:extLst>
      <p:ext uri="{BB962C8B-B14F-4D97-AF65-F5344CB8AC3E}">
        <p14:creationId xmlns:p14="http://schemas.microsoft.com/office/powerpoint/2010/main" val="2702771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C61F6-FE19-CCC2-0AD3-3434F6CF23AD}"/>
              </a:ext>
            </a:extLst>
          </p:cNvPr>
          <p:cNvSpPr>
            <a:spLocks noGrp="1"/>
          </p:cNvSpPr>
          <p:nvPr>
            <p:ph type="title"/>
          </p:nvPr>
        </p:nvSpPr>
        <p:spPr>
          <a:xfrm>
            <a:off x="612648" y="221572"/>
            <a:ext cx="10963655" cy="972373"/>
          </a:xfrm>
        </p:spPr>
        <p:txBody>
          <a:bodyPr/>
          <a:lstStyle/>
          <a:p>
            <a:r>
              <a:rPr lang="en-US" dirty="0"/>
              <a:t>Benefits of Preventing Detainer Warrant Filing Through Advocacy &amp; Negotiations</a:t>
            </a:r>
          </a:p>
        </p:txBody>
      </p:sp>
      <p:sp>
        <p:nvSpPr>
          <p:cNvPr id="3" name="Content Placeholder 2">
            <a:extLst>
              <a:ext uri="{FF2B5EF4-FFF2-40B4-BE49-F238E27FC236}">
                <a16:creationId xmlns:a16="http://schemas.microsoft.com/office/drawing/2014/main" id="{E7F3A9A3-41A2-16DD-4EC8-9C88587164A7}"/>
              </a:ext>
            </a:extLst>
          </p:cNvPr>
          <p:cNvSpPr>
            <a:spLocks noGrp="1"/>
          </p:cNvSpPr>
          <p:nvPr>
            <p:ph idx="1"/>
          </p:nvPr>
        </p:nvSpPr>
        <p:spPr>
          <a:xfrm>
            <a:off x="612647" y="1351722"/>
            <a:ext cx="10963656" cy="5250958"/>
          </a:xfrm>
        </p:spPr>
        <p:txBody>
          <a:bodyPr vert="horz" lIns="91440" tIns="45720" rIns="91440" bIns="45720" rtlCol="0" anchor="t">
            <a:noAutofit/>
          </a:bodyPr>
          <a:lstStyle/>
          <a:p>
            <a:r>
              <a:rPr lang="en-US" sz="1800" dirty="0"/>
              <a:t>Detainer Warrant </a:t>
            </a:r>
            <a:r>
              <a:rPr lang="en-US" sz="1800" b="1" i="1" dirty="0"/>
              <a:t>filings </a:t>
            </a:r>
            <a:r>
              <a:rPr lang="en-US" sz="1800" dirty="0"/>
              <a:t>are public record and never sealed or expungable. </a:t>
            </a:r>
          </a:p>
          <a:p>
            <a:pPr lvl="2">
              <a:buFont typeface="Wingdings" pitchFamily="2" charset="2"/>
              <a:buChar char="§"/>
            </a:pPr>
            <a:r>
              <a:rPr lang="en-US" sz="1800" dirty="0"/>
              <a:t>Even if the parties to the case do not have a landlord-tenant relationship</a:t>
            </a:r>
          </a:p>
          <a:p>
            <a:pPr lvl="2">
              <a:buFont typeface="Wingdings" pitchFamily="2" charset="2"/>
              <a:buChar char="§"/>
            </a:pPr>
            <a:r>
              <a:rPr lang="en-US" sz="1800" dirty="0"/>
              <a:t>Even if the tenant wins the case in court</a:t>
            </a:r>
          </a:p>
          <a:p>
            <a:pPr lvl="2">
              <a:buFont typeface="Wingdings" pitchFamily="2" charset="2"/>
              <a:buChar char="§"/>
            </a:pPr>
            <a:r>
              <a:rPr lang="en-US" sz="1800" dirty="0"/>
              <a:t>Even if...you get the point</a:t>
            </a:r>
          </a:p>
          <a:p>
            <a:pPr lvl="2">
              <a:buFont typeface="Wingdings" pitchFamily="2" charset="2"/>
              <a:buChar char="§"/>
            </a:pPr>
            <a:r>
              <a:rPr lang="en-US" sz="1800" dirty="0"/>
              <a:t>Privately Owned and HUD-Subsidized tenants are affected equally</a:t>
            </a:r>
          </a:p>
          <a:p>
            <a:pPr marL="457200" lvl="2" indent="0">
              <a:buNone/>
            </a:pPr>
            <a:endParaRPr lang="en-US" sz="1800" dirty="0"/>
          </a:p>
          <a:p>
            <a:r>
              <a:rPr lang="en-US" sz="1800" dirty="0"/>
              <a:t>AI has begun to screen tenant applications for housing, and detainer warrant filings are often mistaken for eviction judgments (remediable, but takes time and resources).</a:t>
            </a:r>
          </a:p>
          <a:p>
            <a:pPr lvl="1">
              <a:buFont typeface="Wingdings" pitchFamily="2" charset="2"/>
              <a:buChar char="§"/>
            </a:pPr>
            <a:r>
              <a:rPr lang="en-US" sz="1800" dirty="0"/>
              <a:t>This is why it is VITAL to prevent detainer warrant filings whenever possible.</a:t>
            </a:r>
          </a:p>
          <a:p>
            <a:pPr lvl="1"/>
            <a:endParaRPr lang="en-US" sz="1800" dirty="0"/>
          </a:p>
          <a:p>
            <a:r>
              <a:rPr lang="en-US" sz="1800" b="1" dirty="0"/>
              <a:t>The stakes are heightened for tenants when criminal allegations are involved.</a:t>
            </a:r>
          </a:p>
          <a:p>
            <a:pPr marL="0" indent="0">
              <a:buNone/>
            </a:pPr>
            <a:endParaRPr lang="en-US" sz="1800" dirty="0"/>
          </a:p>
          <a:p>
            <a:r>
              <a:rPr lang="en-US" sz="1800" dirty="0"/>
              <a:t>Normal negotiation considerations: ALWAYS strive for clients to under-offer and over-perform.</a:t>
            </a:r>
          </a:p>
          <a:p>
            <a:endParaRPr lang="en-US" dirty="0"/>
          </a:p>
        </p:txBody>
      </p:sp>
    </p:spTree>
    <p:extLst>
      <p:ext uri="{BB962C8B-B14F-4D97-AF65-F5344CB8AC3E}">
        <p14:creationId xmlns:p14="http://schemas.microsoft.com/office/powerpoint/2010/main" val="16547270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EA01C-ED14-5E6D-7808-F44034477E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45D03C-AFFC-9D50-1FC5-3961794ED4C0}"/>
              </a:ext>
            </a:extLst>
          </p:cNvPr>
          <p:cNvSpPr>
            <a:spLocks noGrp="1"/>
          </p:cNvSpPr>
          <p:nvPr>
            <p:ph type="title"/>
          </p:nvPr>
        </p:nvSpPr>
        <p:spPr/>
        <p:txBody>
          <a:bodyPr>
            <a:normAutofit/>
          </a:bodyPr>
          <a:lstStyle/>
          <a:p>
            <a:r>
              <a:rPr lang="en-US" dirty="0"/>
              <a:t>Advocating in an Informal Hearing for HUD-Subsidized Housing Tenants</a:t>
            </a:r>
          </a:p>
        </p:txBody>
      </p:sp>
      <p:sp>
        <p:nvSpPr>
          <p:cNvPr id="3" name="Content Placeholder 2">
            <a:extLst>
              <a:ext uri="{FF2B5EF4-FFF2-40B4-BE49-F238E27FC236}">
                <a16:creationId xmlns:a16="http://schemas.microsoft.com/office/drawing/2014/main" id="{BAD6C852-6143-07F8-252D-B04BB8173A31}"/>
              </a:ext>
            </a:extLst>
          </p:cNvPr>
          <p:cNvSpPr>
            <a:spLocks noGrp="1"/>
          </p:cNvSpPr>
          <p:nvPr>
            <p:ph idx="1"/>
          </p:nvPr>
        </p:nvSpPr>
        <p:spPr>
          <a:xfrm>
            <a:off x="612647" y="1615044"/>
            <a:ext cx="10963656" cy="5106390"/>
          </a:xfrm>
        </p:spPr>
        <p:txBody>
          <a:bodyPr vert="horz" lIns="91440" tIns="45720" rIns="91440" bIns="45720" rtlCol="0" anchor="t">
            <a:normAutofit fontScale="92500" lnSpcReduction="20000"/>
          </a:bodyPr>
          <a:lstStyle/>
          <a:p>
            <a:r>
              <a:rPr lang="en-US" sz="1800" dirty="0"/>
              <a:t>When advocating for tenants living in subsidized housing, </a:t>
            </a:r>
            <a:r>
              <a:rPr lang="en-US" sz="1800" i="1" dirty="0"/>
              <a:t>preserving</a:t>
            </a:r>
            <a:r>
              <a:rPr lang="en-US" sz="1800" dirty="0"/>
              <a:t> current housing whenever possible should always be the goal.</a:t>
            </a:r>
          </a:p>
          <a:p>
            <a:pPr marL="0" indent="0">
              <a:buNone/>
            </a:pPr>
            <a:endParaRPr lang="en-US" sz="1800" dirty="0"/>
          </a:p>
          <a:p>
            <a:r>
              <a:rPr lang="en-US" sz="1800" dirty="0"/>
              <a:t>It is very important to explain the reasons behind prioritizing preservation to your client so they can make an informed decision without the risk of unknown long-term consequences.</a:t>
            </a:r>
          </a:p>
          <a:p>
            <a:pPr lvl="1">
              <a:buFont typeface="Wingdings" pitchFamily="2" charset="2"/>
              <a:buChar char="§"/>
            </a:pPr>
            <a:r>
              <a:rPr lang="en-US" sz="1800" b="1" i="1" dirty="0"/>
              <a:t>We will discuss important long-term considerations to support these attorney-client conversations including the HUD Debt Database and No Trespass List later in this presentation.</a:t>
            </a:r>
          </a:p>
          <a:p>
            <a:pPr marL="457200" lvl="2" indent="0">
              <a:buNone/>
            </a:pPr>
            <a:endParaRPr lang="en-US" sz="1800" dirty="0"/>
          </a:p>
          <a:p>
            <a:r>
              <a:rPr lang="en-US" sz="1800" dirty="0"/>
              <a:t>Community safety and management vs. Tenant’s rights and rights of the accused</a:t>
            </a:r>
          </a:p>
          <a:p>
            <a:pPr lvl="1">
              <a:buFont typeface="Wingdings" pitchFamily="2" charset="2"/>
              <a:buChar char="§"/>
            </a:pPr>
            <a:r>
              <a:rPr lang="en-US" sz="1800" dirty="0"/>
              <a:t>Sometimes, property management does not have the mentality that supports the underlying purpose of subsidized housing. (For example: “One Strike” mentality; active policing of tenants).</a:t>
            </a:r>
          </a:p>
          <a:p>
            <a:pPr lvl="1"/>
            <a:endParaRPr lang="en-US" sz="1800" dirty="0"/>
          </a:p>
          <a:p>
            <a:r>
              <a:rPr lang="en-US" sz="1800" dirty="0"/>
              <a:t>Client's testimony can be a liability in informal hearings – discuss with client first, and know their responses and story. Sometimes, it’s best for you to tell the story for them. Prepare them for this, and ensure they understand you are protecting their rights.</a:t>
            </a:r>
          </a:p>
          <a:p>
            <a:pPr lvl="1">
              <a:buFont typeface="Wingdings" panose="05000000000000000000" pitchFamily="2" charset="2"/>
              <a:buChar char="q"/>
            </a:pPr>
            <a:endParaRPr lang="en-US" sz="1800" dirty="0"/>
          </a:p>
          <a:p>
            <a:pPr>
              <a:buFont typeface="Wingdings" panose="05000000000000000000" pitchFamily="2" charset="2"/>
              <a:buChar char="q"/>
            </a:pPr>
            <a:endParaRPr lang="en-US" sz="1800" dirty="0"/>
          </a:p>
        </p:txBody>
      </p:sp>
    </p:spTree>
    <p:extLst>
      <p:ext uri="{BB962C8B-B14F-4D97-AF65-F5344CB8AC3E}">
        <p14:creationId xmlns:p14="http://schemas.microsoft.com/office/powerpoint/2010/main" val="29449214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60882-C40A-BD4A-DE52-65BAF0550A7B}"/>
              </a:ext>
            </a:extLst>
          </p:cNvPr>
          <p:cNvSpPr>
            <a:spLocks noGrp="1"/>
          </p:cNvSpPr>
          <p:nvPr>
            <p:ph type="title"/>
          </p:nvPr>
        </p:nvSpPr>
        <p:spPr>
          <a:xfrm>
            <a:off x="831850" y="2278214"/>
            <a:ext cx="10515600" cy="1776261"/>
          </a:xfrm>
        </p:spPr>
        <p:txBody>
          <a:bodyPr>
            <a:normAutofit fontScale="90000"/>
          </a:bodyPr>
          <a:lstStyle/>
          <a:p>
            <a:r>
              <a:rPr lang="en-US" dirty="0"/>
              <a:t>Court Advocacy for Criminal Activity-Related Evictions</a:t>
            </a:r>
          </a:p>
        </p:txBody>
      </p:sp>
    </p:spTree>
    <p:extLst>
      <p:ext uri="{BB962C8B-B14F-4D97-AF65-F5344CB8AC3E}">
        <p14:creationId xmlns:p14="http://schemas.microsoft.com/office/powerpoint/2010/main" val="213230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708E9-5605-FE5B-34F4-5221F4673D47}"/>
              </a:ext>
            </a:extLst>
          </p:cNvPr>
          <p:cNvSpPr>
            <a:spLocks noGrp="1"/>
          </p:cNvSpPr>
          <p:nvPr>
            <p:ph type="title"/>
          </p:nvPr>
        </p:nvSpPr>
        <p:spPr/>
        <p:txBody>
          <a:bodyPr/>
          <a:lstStyle/>
          <a:p>
            <a:r>
              <a:rPr lang="en-US" dirty="0"/>
              <a:t>DISCLAIMERS</a:t>
            </a:r>
          </a:p>
        </p:txBody>
      </p:sp>
      <p:sp>
        <p:nvSpPr>
          <p:cNvPr id="3" name="Content Placeholder 2">
            <a:extLst>
              <a:ext uri="{FF2B5EF4-FFF2-40B4-BE49-F238E27FC236}">
                <a16:creationId xmlns:a16="http://schemas.microsoft.com/office/drawing/2014/main" id="{2D79BD11-6766-9F8C-9695-D35705D61FB9}"/>
              </a:ext>
            </a:extLst>
          </p:cNvPr>
          <p:cNvSpPr>
            <a:spLocks noGrp="1"/>
          </p:cNvSpPr>
          <p:nvPr>
            <p:ph idx="1"/>
          </p:nvPr>
        </p:nvSpPr>
        <p:spPr>
          <a:xfrm>
            <a:off x="838200" y="1667474"/>
            <a:ext cx="10515600" cy="4883300"/>
          </a:xfrm>
        </p:spPr>
        <p:txBody>
          <a:bodyPr vert="horz" lIns="91440" tIns="45720" rIns="91440" bIns="45720" rtlCol="0" anchor="t">
            <a:noAutofit/>
          </a:bodyPr>
          <a:lstStyle/>
          <a:p>
            <a:r>
              <a:rPr lang="en-US" sz="2000" dirty="0"/>
              <a:t>This presentation is </a:t>
            </a:r>
            <a:r>
              <a:rPr lang="en-US" sz="2000" u="sng" dirty="0"/>
              <a:t>not</a:t>
            </a:r>
            <a:r>
              <a:rPr lang="en-US" sz="2000" dirty="0"/>
              <a:t> a basic overview of the eviction process – most of our discussion will assume that you have a basic underlying understanding of the eviction process.</a:t>
            </a:r>
          </a:p>
          <a:p>
            <a:pPr marL="0" indent="0">
              <a:buNone/>
            </a:pPr>
            <a:endParaRPr lang="en-US" sz="2000" dirty="0"/>
          </a:p>
          <a:p>
            <a:r>
              <a:rPr lang="en-US" sz="2000" dirty="0"/>
              <a:t>The law is ever-changing especially in the Federal regulation/HUD policy spaces. </a:t>
            </a:r>
            <a:r>
              <a:rPr lang="en-US" sz="2000" u="sng" dirty="0"/>
              <a:t>Please</a:t>
            </a:r>
            <a:r>
              <a:rPr lang="en-US" sz="2000" dirty="0"/>
              <a:t> consult proper legal authority, rather than relying solely on the materials from this presentation. </a:t>
            </a:r>
          </a:p>
          <a:p>
            <a:pPr marL="0" indent="0">
              <a:buNone/>
            </a:pPr>
            <a:endParaRPr lang="en-US" sz="2000" dirty="0"/>
          </a:p>
          <a:p>
            <a:r>
              <a:rPr lang="en-US" sz="2000" dirty="0"/>
              <a:t>Civil legal service providers funded by the Legal Services Corporation are </a:t>
            </a:r>
            <a:r>
              <a:rPr lang="en-US" sz="2000" u="sng" dirty="0"/>
              <a:t>prohibited</a:t>
            </a:r>
            <a:r>
              <a:rPr lang="en-US" sz="2000" dirty="0"/>
              <a:t> from handling criminal cases, in addition to certain criminal-related civil cases, or defendants involved in certain criminal proceedings.</a:t>
            </a:r>
          </a:p>
        </p:txBody>
      </p:sp>
    </p:spTree>
    <p:extLst>
      <p:ext uri="{BB962C8B-B14F-4D97-AF65-F5344CB8AC3E}">
        <p14:creationId xmlns:p14="http://schemas.microsoft.com/office/powerpoint/2010/main" val="17381606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E39DF-C7BE-F74A-DC49-2DF5A56F159B}"/>
              </a:ext>
            </a:extLst>
          </p:cNvPr>
          <p:cNvSpPr>
            <a:spLocks noGrp="1"/>
          </p:cNvSpPr>
          <p:nvPr>
            <p:ph type="title"/>
          </p:nvPr>
        </p:nvSpPr>
        <p:spPr/>
        <p:txBody>
          <a:bodyPr>
            <a:normAutofit/>
          </a:bodyPr>
          <a:lstStyle/>
          <a:p>
            <a:r>
              <a:rPr lang="en-US" dirty="0"/>
              <a:t>Common Defenses to Criminal-Related Evictions</a:t>
            </a:r>
          </a:p>
        </p:txBody>
      </p:sp>
      <p:sp>
        <p:nvSpPr>
          <p:cNvPr id="3" name="Content Placeholder 2">
            <a:extLst>
              <a:ext uri="{FF2B5EF4-FFF2-40B4-BE49-F238E27FC236}">
                <a16:creationId xmlns:a16="http://schemas.microsoft.com/office/drawing/2014/main" id="{DC2706A3-677D-3515-8AA8-C875A5EFA471}"/>
              </a:ext>
            </a:extLst>
          </p:cNvPr>
          <p:cNvSpPr>
            <a:spLocks noGrp="1"/>
          </p:cNvSpPr>
          <p:nvPr>
            <p:ph idx="1"/>
          </p:nvPr>
        </p:nvSpPr>
        <p:spPr>
          <a:xfrm>
            <a:off x="838200" y="1580322"/>
            <a:ext cx="10515600" cy="4850093"/>
          </a:xfrm>
        </p:spPr>
        <p:txBody>
          <a:bodyPr vert="horz" lIns="91440" tIns="45720" rIns="91440" bIns="45720" rtlCol="0" anchor="t">
            <a:normAutofit/>
          </a:bodyPr>
          <a:lstStyle/>
          <a:p>
            <a:r>
              <a:rPr lang="en-US" sz="1800" dirty="0"/>
              <a:t>Insufficient Notice</a:t>
            </a:r>
          </a:p>
          <a:p>
            <a:r>
              <a:rPr lang="en-US" sz="1800" dirty="0"/>
              <a:t>Waiver</a:t>
            </a:r>
          </a:p>
          <a:p>
            <a:r>
              <a:rPr lang="en-US" sz="1800" dirty="0"/>
              <a:t>Not criminal activity</a:t>
            </a:r>
          </a:p>
          <a:p>
            <a:pPr lvl="1"/>
            <a:r>
              <a:rPr lang="en-US" sz="1800" dirty="0"/>
              <a:t>Domestic Violence</a:t>
            </a:r>
          </a:p>
          <a:p>
            <a:r>
              <a:rPr lang="en-US" sz="1800" dirty="0"/>
              <a:t>Location of alleged criminal activity</a:t>
            </a:r>
          </a:p>
          <a:p>
            <a:r>
              <a:rPr lang="en-US" sz="1800" dirty="0"/>
              <a:t>Knowledge and ability to prevent</a:t>
            </a:r>
          </a:p>
          <a:p>
            <a:r>
              <a:rPr lang="en-US" sz="1800" dirty="0"/>
              <a:t>Drug-Related</a:t>
            </a:r>
          </a:p>
          <a:p>
            <a:pPr>
              <a:buFont typeface="Wingdings" pitchFamily="2" charset="2"/>
              <a:buChar char="§"/>
            </a:pPr>
            <a:r>
              <a:rPr lang="en-US" sz="1800" dirty="0"/>
              <a:t>Mental Health, Disability, and the Fair Housing Act</a:t>
            </a:r>
          </a:p>
          <a:p>
            <a:r>
              <a:rPr lang="en-US" sz="1800" dirty="0"/>
              <a:t>Self-Defense</a:t>
            </a:r>
          </a:p>
          <a:p>
            <a:r>
              <a:rPr lang="en-US" sz="1800" dirty="0"/>
              <a:t>Other Discrimination</a:t>
            </a:r>
          </a:p>
          <a:p>
            <a:endParaRPr lang="en-US" sz="1800" dirty="0"/>
          </a:p>
          <a:p>
            <a:pPr marL="0" indent="0">
              <a:buNone/>
            </a:pPr>
            <a:endParaRPr lang="en-US" dirty="0"/>
          </a:p>
        </p:txBody>
      </p:sp>
    </p:spTree>
    <p:extLst>
      <p:ext uri="{BB962C8B-B14F-4D97-AF65-F5344CB8AC3E}">
        <p14:creationId xmlns:p14="http://schemas.microsoft.com/office/powerpoint/2010/main" val="17028129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061EC-B969-F970-2B55-74A3F77DA3C9}"/>
              </a:ext>
            </a:extLst>
          </p:cNvPr>
          <p:cNvSpPr>
            <a:spLocks noGrp="1"/>
          </p:cNvSpPr>
          <p:nvPr>
            <p:ph type="title"/>
          </p:nvPr>
        </p:nvSpPr>
        <p:spPr>
          <a:xfrm>
            <a:off x="612648" y="514649"/>
            <a:ext cx="10963655" cy="585512"/>
          </a:xfrm>
        </p:spPr>
        <p:txBody>
          <a:bodyPr/>
          <a:lstStyle/>
          <a:p>
            <a:r>
              <a:rPr lang="en-US" dirty="0"/>
              <a:t>Practical Considerations</a:t>
            </a:r>
          </a:p>
        </p:txBody>
      </p:sp>
      <p:sp>
        <p:nvSpPr>
          <p:cNvPr id="3" name="Content Placeholder 2">
            <a:extLst>
              <a:ext uri="{FF2B5EF4-FFF2-40B4-BE49-F238E27FC236}">
                <a16:creationId xmlns:a16="http://schemas.microsoft.com/office/drawing/2014/main" id="{27612F81-4605-3B49-4AFF-36DEAF3EBA4D}"/>
              </a:ext>
            </a:extLst>
          </p:cNvPr>
          <p:cNvSpPr>
            <a:spLocks noGrp="1"/>
          </p:cNvSpPr>
          <p:nvPr>
            <p:ph idx="1"/>
          </p:nvPr>
        </p:nvSpPr>
        <p:spPr>
          <a:xfrm>
            <a:off x="838200" y="1174873"/>
            <a:ext cx="10515600" cy="5318002"/>
          </a:xfrm>
        </p:spPr>
        <p:txBody>
          <a:bodyPr vert="horz" lIns="91440" tIns="45720" rIns="91440" bIns="45720" rtlCol="0" anchor="t">
            <a:normAutofit/>
          </a:bodyPr>
          <a:lstStyle/>
          <a:p>
            <a:r>
              <a:rPr lang="en-US" sz="1800"/>
              <a:t>5</a:t>
            </a:r>
            <a:r>
              <a:rPr lang="en-US" sz="1800" baseline="30000"/>
              <a:t>th</a:t>
            </a:r>
            <a:r>
              <a:rPr lang="en-US" sz="1800"/>
              <a:t> Amendment Rights</a:t>
            </a:r>
          </a:p>
          <a:p>
            <a:pPr marL="0" indent="0">
              <a:buNone/>
            </a:pPr>
            <a:endParaRPr lang="en-US" sz="1800"/>
          </a:p>
          <a:p>
            <a:r>
              <a:rPr lang="en-US" sz="1800"/>
              <a:t>Rules of Evidence -</a:t>
            </a:r>
            <a:endParaRPr lang="en-US" sz="1800">
              <a:highlight>
                <a:srgbClr val="FFFF00"/>
              </a:highlight>
            </a:endParaRPr>
          </a:p>
          <a:p>
            <a:pPr lvl="1"/>
            <a:r>
              <a:rPr lang="en-US" sz="1800"/>
              <a:t>Civil court can be used against you in criminal court </a:t>
            </a:r>
            <a:endParaRPr lang="en-US" sz="1800">
              <a:highlight>
                <a:srgbClr val="FFFF00"/>
              </a:highlight>
            </a:endParaRPr>
          </a:p>
          <a:p>
            <a:pPr lvl="1"/>
            <a:r>
              <a:rPr lang="en-US" sz="1800"/>
              <a:t>Police reports are NOT admissible </a:t>
            </a:r>
            <a:endParaRPr lang="en-US" sz="1800">
              <a:highlight>
                <a:srgbClr val="FFFF00"/>
              </a:highlight>
            </a:endParaRPr>
          </a:p>
          <a:p>
            <a:pPr lvl="1"/>
            <a:r>
              <a:rPr lang="en-US" sz="1800"/>
              <a:t>Plaintiff CAN call your client as a witness </a:t>
            </a:r>
            <a:endParaRPr lang="en-US" sz="1800">
              <a:highlight>
                <a:srgbClr val="FFFF00"/>
              </a:highlight>
            </a:endParaRPr>
          </a:p>
          <a:p>
            <a:pPr lvl="1"/>
            <a:r>
              <a:rPr lang="en-US" sz="1800"/>
              <a:t>You CAN rest without presenting evidence!</a:t>
            </a:r>
            <a:endParaRPr lang="en-US" sz="1800">
              <a:highlight>
                <a:srgbClr val="FFFF00"/>
              </a:highlight>
            </a:endParaRPr>
          </a:p>
          <a:p>
            <a:pPr lvl="1"/>
            <a:r>
              <a:rPr lang="en-US" sz="1800"/>
              <a:t>Anticipate hearsay issues - Witnesses must have personal knowledge </a:t>
            </a:r>
            <a:endParaRPr lang="en-US" sz="1800">
              <a:highlight>
                <a:srgbClr val="FFFF00"/>
              </a:highlight>
            </a:endParaRPr>
          </a:p>
          <a:p>
            <a:pPr marL="0" indent="0">
              <a:buNone/>
            </a:pPr>
            <a:endParaRPr lang="en-US" sz="1800"/>
          </a:p>
          <a:p>
            <a:r>
              <a:rPr lang="en-US" sz="1800"/>
              <a:t>Subsidized Housing </a:t>
            </a:r>
          </a:p>
          <a:p>
            <a:pPr lvl="1"/>
            <a:r>
              <a:rPr lang="en-US" sz="1800"/>
              <a:t>No Trespass List</a:t>
            </a:r>
          </a:p>
          <a:p>
            <a:pPr lvl="1"/>
            <a:r>
              <a:rPr lang="en-US" sz="1800"/>
              <a:t>HUD Debt Database</a:t>
            </a:r>
          </a:p>
        </p:txBody>
      </p:sp>
    </p:spTree>
    <p:extLst>
      <p:ext uri="{BB962C8B-B14F-4D97-AF65-F5344CB8AC3E}">
        <p14:creationId xmlns:p14="http://schemas.microsoft.com/office/powerpoint/2010/main" val="37506797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EACB7-2C68-BF33-5E69-57E6B35A4AA5}"/>
              </a:ext>
            </a:extLst>
          </p:cNvPr>
          <p:cNvSpPr>
            <a:spLocks noGrp="1"/>
          </p:cNvSpPr>
          <p:nvPr>
            <p:ph type="title"/>
          </p:nvPr>
        </p:nvSpPr>
        <p:spPr>
          <a:xfrm>
            <a:off x="612648" y="218662"/>
            <a:ext cx="10963655" cy="972373"/>
          </a:xfrm>
        </p:spPr>
        <p:txBody>
          <a:bodyPr/>
          <a:lstStyle/>
          <a:p>
            <a:r>
              <a:rPr lang="en-US" dirty="0"/>
              <a:t>Insufficient Notice</a:t>
            </a:r>
          </a:p>
        </p:txBody>
      </p:sp>
      <p:sp>
        <p:nvSpPr>
          <p:cNvPr id="3" name="Content Placeholder 2">
            <a:extLst>
              <a:ext uri="{FF2B5EF4-FFF2-40B4-BE49-F238E27FC236}">
                <a16:creationId xmlns:a16="http://schemas.microsoft.com/office/drawing/2014/main" id="{2A7C01E4-CCEE-0D3E-F02C-B758055E99D3}"/>
              </a:ext>
            </a:extLst>
          </p:cNvPr>
          <p:cNvSpPr>
            <a:spLocks noGrp="1"/>
          </p:cNvSpPr>
          <p:nvPr>
            <p:ph idx="1"/>
          </p:nvPr>
        </p:nvSpPr>
        <p:spPr>
          <a:xfrm>
            <a:off x="612647" y="1391809"/>
            <a:ext cx="10963656" cy="5247529"/>
          </a:xfrm>
        </p:spPr>
        <p:txBody>
          <a:bodyPr vert="horz" lIns="91440" tIns="45720" rIns="91440" bIns="45720" rtlCol="0" anchor="t">
            <a:normAutofit lnSpcReduction="10000"/>
          </a:bodyPr>
          <a:lstStyle/>
          <a:p>
            <a:r>
              <a:rPr lang="en-US" sz="2000" dirty="0"/>
              <a:t>We discussed sufficiency of notice earlier in the presentation, but </a:t>
            </a:r>
            <a:r>
              <a:rPr lang="en-US" sz="2000" b="1" dirty="0"/>
              <a:t>WHY is this relevant</a:t>
            </a:r>
            <a:r>
              <a:rPr lang="en-US" sz="2000" dirty="0"/>
              <a:t>?</a:t>
            </a:r>
            <a:br>
              <a:rPr lang="en-US" sz="2000" dirty="0"/>
            </a:br>
            <a:endParaRPr lang="en-US" sz="2000" dirty="0"/>
          </a:p>
          <a:p>
            <a:r>
              <a:rPr lang="en-US" sz="2000" dirty="0"/>
              <a:t>Complete the same notice analysis that you would in any type of detainer case</a:t>
            </a:r>
          </a:p>
          <a:p>
            <a:pPr lvl="1">
              <a:buFont typeface="Wingdings" pitchFamily="2" charset="2"/>
              <a:buChar char="§"/>
            </a:pPr>
            <a:r>
              <a:rPr lang="en-US" sz="2000" dirty="0"/>
              <a:t>Insufficient notice (</a:t>
            </a:r>
            <a:r>
              <a:rPr lang="en-US" sz="2000" b="1" i="1" dirty="0"/>
              <a:t>see prior slides</a:t>
            </a:r>
            <a:r>
              <a:rPr lang="en-US" sz="2000" dirty="0"/>
              <a:t>)</a:t>
            </a:r>
          </a:p>
          <a:p>
            <a:pPr lvl="1">
              <a:buFont typeface="Wingdings" pitchFamily="2" charset="2"/>
              <a:buChar char="§"/>
            </a:pPr>
            <a:r>
              <a:rPr lang="en-US" sz="2000" dirty="0"/>
              <a:t>No lawful termination of tenancy</a:t>
            </a:r>
          </a:p>
          <a:p>
            <a:pPr lvl="1">
              <a:buFont typeface="Wingdings" pitchFamily="2" charset="2"/>
              <a:buChar char="§"/>
            </a:pPr>
            <a:r>
              <a:rPr lang="en-US" sz="2000" dirty="0">
                <a:sym typeface="Wingdings" pitchFamily="2" charset="2"/>
              </a:rPr>
              <a:t>Tenant is not detaining the premises and is not holding over</a:t>
            </a:r>
          </a:p>
          <a:p>
            <a:pPr lvl="1">
              <a:buFont typeface="Wingdings" pitchFamily="2" charset="2"/>
              <a:buChar char="§"/>
            </a:pPr>
            <a:r>
              <a:rPr lang="en-US" sz="2000" dirty="0">
                <a:sym typeface="Wingdings" pitchFamily="2" charset="2"/>
              </a:rPr>
              <a:t>No legal authority for the court to grant landlord possession through a detainer warrant</a:t>
            </a:r>
          </a:p>
          <a:p>
            <a:pPr lvl="1">
              <a:buFont typeface="Wingdings" pitchFamily="2" charset="2"/>
              <a:buChar char="§"/>
            </a:pPr>
            <a:r>
              <a:rPr lang="en-US" sz="2000" dirty="0">
                <a:sym typeface="Wingdings" pitchFamily="2" charset="2"/>
              </a:rPr>
              <a:t>Dismiss case and landlord must start over</a:t>
            </a:r>
            <a:br>
              <a:rPr lang="en-US" sz="2000" dirty="0"/>
            </a:br>
            <a:endParaRPr lang="en-US" sz="2000" dirty="0">
              <a:sym typeface="Wingdings" pitchFamily="2" charset="2"/>
            </a:endParaRPr>
          </a:p>
          <a:p>
            <a:r>
              <a:rPr lang="en-US" sz="2000" dirty="0"/>
              <a:t>Court should dismiss any case where the tenant is not unlawfully detaining the residence</a:t>
            </a:r>
          </a:p>
          <a:p>
            <a:pPr lvl="1">
              <a:buFont typeface="Wingdings" pitchFamily="2" charset="2"/>
              <a:buChar char="§"/>
            </a:pPr>
            <a:r>
              <a:rPr lang="en-US" sz="2000" b="1" dirty="0"/>
              <a:t>Practical Considerations:</a:t>
            </a:r>
            <a:r>
              <a:rPr lang="en-US" sz="2000" dirty="0"/>
              <a:t> dismissal would buy time – but how much? Use notice deficiency as leverage; no guarantee landlord will work with tenant once properly noticed; dismissal may frustrate landlord leading to poorer outcome or poor reference</a:t>
            </a:r>
          </a:p>
        </p:txBody>
      </p:sp>
    </p:spTree>
    <p:extLst>
      <p:ext uri="{BB962C8B-B14F-4D97-AF65-F5344CB8AC3E}">
        <p14:creationId xmlns:p14="http://schemas.microsoft.com/office/powerpoint/2010/main" val="29676715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51514-92BD-76FB-8635-9F8EDD20FC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36D517-F522-EAB8-0E23-56C1ACB0EE49}"/>
              </a:ext>
            </a:extLst>
          </p:cNvPr>
          <p:cNvSpPr>
            <a:spLocks noGrp="1"/>
          </p:cNvSpPr>
          <p:nvPr>
            <p:ph type="title"/>
          </p:nvPr>
        </p:nvSpPr>
        <p:spPr>
          <a:xfrm>
            <a:off x="612648" y="178904"/>
            <a:ext cx="10963655" cy="597235"/>
          </a:xfrm>
        </p:spPr>
        <p:txBody>
          <a:bodyPr/>
          <a:lstStyle/>
          <a:p>
            <a:r>
              <a:rPr lang="en-US" dirty="0"/>
              <a:t>Waiver</a:t>
            </a:r>
          </a:p>
        </p:txBody>
      </p:sp>
      <p:sp>
        <p:nvSpPr>
          <p:cNvPr id="3" name="Content Placeholder 2">
            <a:extLst>
              <a:ext uri="{FF2B5EF4-FFF2-40B4-BE49-F238E27FC236}">
                <a16:creationId xmlns:a16="http://schemas.microsoft.com/office/drawing/2014/main" id="{4BF2DB3E-D57E-4088-C747-73F02AAEF3F5}"/>
              </a:ext>
            </a:extLst>
          </p:cNvPr>
          <p:cNvSpPr>
            <a:spLocks noGrp="1"/>
          </p:cNvSpPr>
          <p:nvPr>
            <p:ph idx="1"/>
          </p:nvPr>
        </p:nvSpPr>
        <p:spPr>
          <a:xfrm>
            <a:off x="612647" y="784427"/>
            <a:ext cx="10963656" cy="5894669"/>
          </a:xfrm>
        </p:spPr>
        <p:txBody>
          <a:bodyPr>
            <a:normAutofit lnSpcReduction="10000"/>
          </a:bodyPr>
          <a:lstStyle/>
          <a:p>
            <a:r>
              <a:rPr lang="en-US" sz="1800" b="1" dirty="0"/>
              <a:t>TCA  § 66-28-508</a:t>
            </a:r>
            <a:r>
              <a:rPr lang="en-US" sz="1800" dirty="0"/>
              <a:t>: </a:t>
            </a:r>
            <a:r>
              <a:rPr lang="en-US" sz="1800" b="1" dirty="0"/>
              <a:t>Waiver of landlord’s right to terminate </a:t>
            </a:r>
            <a:r>
              <a:rPr lang="en-US" sz="1800" dirty="0"/>
              <a:t>(by acceptance rent payment)</a:t>
            </a:r>
            <a:br>
              <a:rPr lang="en-US" sz="1800" dirty="0"/>
            </a:br>
            <a:r>
              <a:rPr lang="en-US" sz="1800" dirty="0"/>
              <a:t>“If the landlord accepts rent </a:t>
            </a:r>
            <a:r>
              <a:rPr lang="en-US" sz="1800" b="1" dirty="0"/>
              <a:t>without reservation </a:t>
            </a:r>
            <a:r>
              <a:rPr lang="en-US" sz="1800" dirty="0"/>
              <a:t>and </a:t>
            </a:r>
            <a:r>
              <a:rPr lang="en-US" sz="1800" b="1" dirty="0"/>
              <a:t>with knowledge of a tenant default</a:t>
            </a:r>
            <a:r>
              <a:rPr lang="en-US" sz="1800" dirty="0"/>
              <a:t>, the landlord by such acceptance condones the default and thereby waives such landlord's right and is estopped from terminating the rental agreement as to that breach.”</a:t>
            </a:r>
          </a:p>
          <a:p>
            <a:r>
              <a:rPr lang="en-US" sz="1800" b="1" u="sng" dirty="0"/>
              <a:t>Gallatin Hous. Auth. v. </a:t>
            </a:r>
            <a:r>
              <a:rPr lang="en-US" sz="1800" b="1" u="sng" dirty="0" err="1"/>
              <a:t>Montesillo</a:t>
            </a:r>
            <a:r>
              <a:rPr lang="en-US" sz="1800" dirty="0"/>
              <a:t>: “If a landlord has </a:t>
            </a:r>
            <a:r>
              <a:rPr lang="en-US" sz="1800" b="1" dirty="0"/>
              <a:t>knowledge of a tenant's breach of a lease</a:t>
            </a:r>
            <a:r>
              <a:rPr lang="en-US" sz="1800" dirty="0"/>
              <a:t>, and her </a:t>
            </a:r>
            <a:r>
              <a:rPr lang="en-US" sz="1800" b="1" dirty="0"/>
              <a:t>actions are inconsistent with an intention to declare the tenant in breach of the lease</a:t>
            </a:r>
            <a:r>
              <a:rPr lang="en-US" sz="1800" dirty="0"/>
              <a:t>, those actions may amount to a </a:t>
            </a:r>
            <a:r>
              <a:rPr lang="en-US" sz="1800" b="1" dirty="0"/>
              <a:t>waiver of the breach regardless of her subjective intentions</a:t>
            </a:r>
            <a:r>
              <a:rPr lang="en-US" sz="1800" dirty="0"/>
              <a:t>.”  2002 Tenn. App. LEXIS 574; 2002 WL 1800968.</a:t>
            </a:r>
          </a:p>
          <a:p>
            <a:endParaRPr lang="en-US" sz="1800" b="1" dirty="0"/>
          </a:p>
          <a:p>
            <a:r>
              <a:rPr lang="en-US" sz="1800" dirty="0"/>
              <a:t>Reservation of right (to evict) can extinguish this defense</a:t>
            </a:r>
          </a:p>
          <a:p>
            <a:pPr lvl="1">
              <a:buFont typeface="Wingdings" pitchFamily="2" charset="2"/>
              <a:buChar char="§"/>
            </a:pPr>
            <a:r>
              <a:rPr lang="en-US" sz="1800" dirty="0"/>
              <a:t>Reservation of right can come at rent acceptance, in notice, or in lease agreement</a:t>
            </a:r>
          </a:p>
          <a:p>
            <a:pPr lvl="1">
              <a:buFont typeface="Wingdings" pitchFamily="2" charset="2"/>
              <a:buChar char="§"/>
            </a:pPr>
            <a:r>
              <a:rPr lang="en-US" sz="1800" dirty="0"/>
              <a:t>Reservation of rights provision in the lease agreement is valid and enforceable. </a:t>
            </a:r>
            <a:br>
              <a:rPr lang="en-US" sz="1800" dirty="0"/>
            </a:br>
            <a:r>
              <a:rPr lang="en-US" sz="1800" u="sng" dirty="0"/>
              <a:t>McKeever v. Matlock</a:t>
            </a:r>
            <a:r>
              <a:rPr lang="en-US" sz="1800" dirty="0"/>
              <a:t>, 2005 Tenn. App. LEXIS 640; 2005 WL 2477526</a:t>
            </a:r>
          </a:p>
          <a:p>
            <a:r>
              <a:rPr lang="en-US" sz="1800" dirty="0"/>
              <a:t>In public housing, the underlying public policy to keep subsidized housing communities safe renders the waiver argument under the TCA unusable.</a:t>
            </a:r>
            <a:br>
              <a:rPr lang="en-US" sz="1800" dirty="0"/>
            </a:br>
            <a:r>
              <a:rPr lang="en-US" sz="1800" u="sng" dirty="0"/>
              <a:t>Ross v. Broadway Towers</a:t>
            </a:r>
            <a:r>
              <a:rPr lang="en-US" sz="1800" dirty="0"/>
              <a:t>, 228 S.W.3d 113.</a:t>
            </a:r>
            <a:endParaRPr lang="en-US" sz="1800" b="1" dirty="0"/>
          </a:p>
        </p:txBody>
      </p:sp>
    </p:spTree>
    <p:extLst>
      <p:ext uri="{BB962C8B-B14F-4D97-AF65-F5344CB8AC3E}">
        <p14:creationId xmlns:p14="http://schemas.microsoft.com/office/powerpoint/2010/main" val="813128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88B259-E362-1F94-061D-866CF4B3A207}"/>
              </a:ext>
            </a:extLst>
          </p:cNvPr>
          <p:cNvSpPr>
            <a:spLocks noGrp="1"/>
          </p:cNvSpPr>
          <p:nvPr>
            <p:ph type="title"/>
          </p:nvPr>
        </p:nvSpPr>
        <p:spPr>
          <a:xfrm>
            <a:off x="612648" y="514649"/>
            <a:ext cx="10963655" cy="562066"/>
          </a:xfrm>
        </p:spPr>
        <p:txBody>
          <a:bodyPr/>
          <a:lstStyle/>
          <a:p>
            <a:r>
              <a:rPr lang="en-US" dirty="0"/>
              <a:t>Not Criminal Activity</a:t>
            </a:r>
          </a:p>
        </p:txBody>
      </p:sp>
      <p:sp>
        <p:nvSpPr>
          <p:cNvPr id="3" name="Content Placeholder 2">
            <a:extLst>
              <a:ext uri="{FF2B5EF4-FFF2-40B4-BE49-F238E27FC236}">
                <a16:creationId xmlns:a16="http://schemas.microsoft.com/office/drawing/2014/main" id="{52ECDC4C-1E86-6489-317D-8E0A7F5FD235}"/>
              </a:ext>
            </a:extLst>
          </p:cNvPr>
          <p:cNvSpPr>
            <a:spLocks noGrp="1"/>
          </p:cNvSpPr>
          <p:nvPr>
            <p:ph idx="1"/>
          </p:nvPr>
        </p:nvSpPr>
        <p:spPr>
          <a:xfrm>
            <a:off x="838200" y="1075349"/>
            <a:ext cx="10515600" cy="5403994"/>
          </a:xfrm>
        </p:spPr>
        <p:txBody>
          <a:bodyPr vert="horz" lIns="91440" tIns="45720" rIns="91440" bIns="45720" rtlCol="0" anchor="t">
            <a:normAutofit/>
          </a:bodyPr>
          <a:lstStyle/>
          <a:p>
            <a:r>
              <a:rPr lang="en-US" sz="1800" dirty="0"/>
              <a:t>Activity does not constitute elements of crime in Tennessee or Federal Law</a:t>
            </a:r>
          </a:p>
          <a:p>
            <a:r>
              <a:rPr lang="en-US" sz="1800" dirty="0">
                <a:ea typeface="+mn-lt"/>
                <a:cs typeface="+mn-lt"/>
              </a:rPr>
              <a:t>Sometimes violations are characterized as criminal violations when they are another type of lease violation, or no violation at all</a:t>
            </a:r>
          </a:p>
          <a:p>
            <a:pPr lvl="1">
              <a:buFont typeface="Wingdings" pitchFamily="2" charset="2"/>
              <a:buChar char="§"/>
            </a:pPr>
            <a:r>
              <a:rPr lang="en-US" sz="1800" dirty="0">
                <a:ea typeface="+mn-lt"/>
                <a:cs typeface="+mn-lt"/>
              </a:rPr>
              <a:t>Disturbance: Raised voices, name calling, cursing, frequent complaining</a:t>
            </a:r>
          </a:p>
          <a:p>
            <a:pPr lvl="1">
              <a:buFont typeface="Wingdings" pitchFamily="2" charset="2"/>
              <a:buChar char="§"/>
            </a:pPr>
            <a:r>
              <a:rPr lang="en-US" sz="1800" dirty="0">
                <a:ea typeface="+mn-lt"/>
                <a:cs typeface="+mn-lt"/>
              </a:rPr>
              <a:t>Mistakes: Taking others’ packages from mail room</a:t>
            </a:r>
          </a:p>
          <a:p>
            <a:pPr lvl="1">
              <a:buFont typeface="Wingdings" pitchFamily="2" charset="2"/>
              <a:buChar char="§"/>
            </a:pPr>
            <a:r>
              <a:rPr lang="en-US" sz="1800" dirty="0">
                <a:ea typeface="+mn-lt"/>
                <a:cs typeface="+mn-lt"/>
              </a:rPr>
              <a:t>Accidents: Child or pet's destruction of property, car accidents, etc.</a:t>
            </a:r>
          </a:p>
          <a:p>
            <a:pPr lvl="1">
              <a:buFont typeface="Wingdings" pitchFamily="2" charset="2"/>
              <a:buChar char="§"/>
            </a:pPr>
            <a:r>
              <a:rPr lang="en-US" sz="1800" dirty="0">
                <a:ea typeface="+mn-lt"/>
                <a:cs typeface="+mn-lt"/>
              </a:rPr>
              <a:t>Weapons: lawful use or possession of weapon cannot be violations - </a:t>
            </a:r>
            <a:r>
              <a:rPr lang="en-US" sz="1800" i="1" dirty="0">
                <a:ea typeface="+mn-lt"/>
                <a:cs typeface="+mn-lt"/>
              </a:rPr>
              <a:t>even in public and subsidized housing in Tennessee. </a:t>
            </a:r>
            <a:endParaRPr lang="en-US" sz="1800" dirty="0">
              <a:ea typeface="+mn-lt"/>
              <a:cs typeface="+mn-lt"/>
            </a:endParaRPr>
          </a:p>
          <a:p>
            <a:pPr lvl="2">
              <a:buFont typeface="Wingdings" pitchFamily="2" charset="2"/>
              <a:buChar char="Ø"/>
            </a:pPr>
            <a:r>
              <a:rPr lang="en-US" sz="1800" u="sng" dirty="0"/>
              <a:t>Columbia Hous. &amp; Redevelopment Corp. v. Braden</a:t>
            </a:r>
            <a:r>
              <a:rPr lang="en-US" sz="1800" dirty="0"/>
              <a:t>, 663 S.W.3d 561 (Tenn. Ct. App. 2022)</a:t>
            </a:r>
            <a:endParaRPr lang="en-US" sz="1800" dirty="0">
              <a:ea typeface="+mn-lt"/>
              <a:cs typeface="+mn-lt"/>
            </a:endParaRPr>
          </a:p>
          <a:p>
            <a:pPr lvl="2">
              <a:buFont typeface="Wingdings" pitchFamily="2" charset="2"/>
              <a:buChar char="Ø"/>
            </a:pPr>
            <a:r>
              <a:rPr lang="en-US" sz="1800" dirty="0">
                <a:ea typeface="+mn-lt"/>
                <a:cs typeface="+mn-lt"/>
              </a:rPr>
              <a:t>TCA </a:t>
            </a:r>
            <a:r>
              <a:rPr lang="en-US" sz="1800" dirty="0"/>
              <a:t> §  </a:t>
            </a:r>
            <a:r>
              <a:rPr lang="en-US" sz="1800" dirty="0">
                <a:ea typeface="+mn-lt"/>
                <a:cs typeface="+mn-lt"/>
              </a:rPr>
              <a:t>66-7-113 (effective Jan. 1, 2027)</a:t>
            </a:r>
          </a:p>
          <a:p>
            <a:r>
              <a:rPr lang="en-US" sz="1800" dirty="0">
                <a:ea typeface="+mn-lt"/>
                <a:cs typeface="+mn-lt"/>
              </a:rPr>
              <a:t>If arrest without conviction, or no arrest, landlord must prove by </a:t>
            </a:r>
            <a:r>
              <a:rPr lang="en-US" sz="1800" i="1" dirty="0">
                <a:ea typeface="+mn-lt"/>
                <a:cs typeface="+mn-lt"/>
              </a:rPr>
              <a:t>preponderance of the evidence</a:t>
            </a:r>
            <a:r>
              <a:rPr lang="en-US" sz="1800" dirty="0">
                <a:ea typeface="+mn-lt"/>
                <a:cs typeface="+mn-lt"/>
              </a:rPr>
              <a:t> that the alleged activity occurred and that it was criminal</a:t>
            </a:r>
            <a:endParaRPr lang="en-US" sz="1800" dirty="0"/>
          </a:p>
          <a:p>
            <a:pPr lvl="1">
              <a:buFont typeface="Wingdings" pitchFamily="2" charset="2"/>
              <a:buChar char="§"/>
            </a:pPr>
            <a:r>
              <a:rPr lang="en-US" sz="1800" u="sng" dirty="0">
                <a:ea typeface="+mn-lt"/>
                <a:cs typeface="+mn-lt"/>
              </a:rPr>
              <a:t>Miles v. Fleming</a:t>
            </a:r>
            <a:r>
              <a:rPr lang="en-US" sz="1800" dirty="0">
                <a:ea typeface="+mn-lt"/>
                <a:cs typeface="+mn-lt"/>
              </a:rPr>
              <a:t>, 214 P.3d 1054 (Colo. 2009)</a:t>
            </a:r>
            <a:endParaRPr lang="en-US" sz="1800" dirty="0"/>
          </a:p>
          <a:p>
            <a:pPr lvl="1"/>
            <a:endParaRPr lang="en-US" sz="1800" dirty="0"/>
          </a:p>
          <a:p>
            <a:pPr lvl="1"/>
            <a:endParaRPr lang="en-US" sz="1600" dirty="0"/>
          </a:p>
        </p:txBody>
      </p:sp>
    </p:spTree>
    <p:extLst>
      <p:ext uri="{BB962C8B-B14F-4D97-AF65-F5344CB8AC3E}">
        <p14:creationId xmlns:p14="http://schemas.microsoft.com/office/powerpoint/2010/main" val="17612445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AF2FD-509C-760D-9270-E8C4A7AC29B9}"/>
              </a:ext>
            </a:extLst>
          </p:cNvPr>
          <p:cNvSpPr>
            <a:spLocks noGrp="1"/>
          </p:cNvSpPr>
          <p:nvPr>
            <p:ph type="title"/>
          </p:nvPr>
        </p:nvSpPr>
        <p:spPr>
          <a:xfrm>
            <a:off x="839788" y="365125"/>
            <a:ext cx="10527323" cy="587010"/>
          </a:xfrm>
        </p:spPr>
        <p:txBody>
          <a:bodyPr>
            <a:normAutofit/>
          </a:bodyPr>
          <a:lstStyle/>
          <a:p>
            <a:r>
              <a:rPr lang="en-US" dirty="0"/>
              <a:t>Domestic Violence</a:t>
            </a:r>
          </a:p>
        </p:txBody>
      </p:sp>
      <p:sp>
        <p:nvSpPr>
          <p:cNvPr id="3" name="Text Placeholder 2">
            <a:extLst>
              <a:ext uri="{FF2B5EF4-FFF2-40B4-BE49-F238E27FC236}">
                <a16:creationId xmlns:a16="http://schemas.microsoft.com/office/drawing/2014/main" id="{84A8CB91-D7C7-94E7-7392-C4A28E3CA315}"/>
              </a:ext>
            </a:extLst>
          </p:cNvPr>
          <p:cNvSpPr>
            <a:spLocks noGrp="1"/>
          </p:cNvSpPr>
          <p:nvPr>
            <p:ph type="body" idx="1"/>
          </p:nvPr>
        </p:nvSpPr>
        <p:spPr>
          <a:xfrm>
            <a:off x="839788" y="954332"/>
            <a:ext cx="5157787" cy="823912"/>
          </a:xfrm>
        </p:spPr>
        <p:txBody>
          <a:bodyPr/>
          <a:lstStyle/>
          <a:p>
            <a:r>
              <a:rPr lang="en-US" dirty="0"/>
              <a:t>Privately Owned</a:t>
            </a:r>
          </a:p>
        </p:txBody>
      </p:sp>
      <p:sp>
        <p:nvSpPr>
          <p:cNvPr id="4" name="Content Placeholder 3">
            <a:extLst>
              <a:ext uri="{FF2B5EF4-FFF2-40B4-BE49-F238E27FC236}">
                <a16:creationId xmlns:a16="http://schemas.microsoft.com/office/drawing/2014/main" id="{0337EB48-A325-07DF-ED80-610CDCB4FF04}"/>
              </a:ext>
            </a:extLst>
          </p:cNvPr>
          <p:cNvSpPr>
            <a:spLocks noGrp="1"/>
          </p:cNvSpPr>
          <p:nvPr>
            <p:ph sz="half" idx="2"/>
          </p:nvPr>
        </p:nvSpPr>
        <p:spPr>
          <a:xfrm>
            <a:off x="839788" y="1883752"/>
            <a:ext cx="5157787" cy="4305911"/>
          </a:xfrm>
        </p:spPr>
        <p:txBody>
          <a:bodyPr>
            <a:normAutofit/>
          </a:bodyPr>
          <a:lstStyle/>
          <a:p>
            <a:r>
              <a:rPr lang="en-US" sz="1800" dirty="0"/>
              <a:t>Authority comes from lease agreement and State law (statutory) in the Tennessee Code</a:t>
            </a:r>
          </a:p>
          <a:p>
            <a:r>
              <a:rPr lang="en-US" sz="1800" dirty="0"/>
              <a:t>URLTA and Common Law (Non-URLTA) counties rely on similar statutory language</a:t>
            </a:r>
          </a:p>
          <a:p>
            <a:r>
              <a:rPr lang="en-US" sz="1800" dirty="0"/>
              <a:t>Relatively less protections to tenants</a:t>
            </a:r>
          </a:p>
          <a:p>
            <a:r>
              <a:rPr lang="en-US" sz="1800" dirty="0"/>
              <a:t>May be preempted by the Fair Housing Act, if applicable</a:t>
            </a:r>
          </a:p>
        </p:txBody>
      </p:sp>
      <p:sp>
        <p:nvSpPr>
          <p:cNvPr id="5" name="Text Placeholder 4">
            <a:extLst>
              <a:ext uri="{FF2B5EF4-FFF2-40B4-BE49-F238E27FC236}">
                <a16:creationId xmlns:a16="http://schemas.microsoft.com/office/drawing/2014/main" id="{01826A34-ECD0-DE2A-2B61-4C06D72D57A4}"/>
              </a:ext>
            </a:extLst>
          </p:cNvPr>
          <p:cNvSpPr>
            <a:spLocks noGrp="1"/>
          </p:cNvSpPr>
          <p:nvPr>
            <p:ph type="body" sz="quarter" idx="3"/>
          </p:nvPr>
        </p:nvSpPr>
        <p:spPr>
          <a:xfrm>
            <a:off x="6172200" y="954332"/>
            <a:ext cx="5183188" cy="823912"/>
          </a:xfrm>
        </p:spPr>
        <p:txBody>
          <a:bodyPr/>
          <a:lstStyle/>
          <a:p>
            <a:r>
              <a:rPr lang="en-US" dirty="0"/>
              <a:t>HUD-Subsidized</a:t>
            </a:r>
          </a:p>
        </p:txBody>
      </p:sp>
      <p:sp>
        <p:nvSpPr>
          <p:cNvPr id="6" name="Content Placeholder 5">
            <a:extLst>
              <a:ext uri="{FF2B5EF4-FFF2-40B4-BE49-F238E27FC236}">
                <a16:creationId xmlns:a16="http://schemas.microsoft.com/office/drawing/2014/main" id="{2C604D1E-85F0-1C8A-523E-1E51FCFA21F3}"/>
              </a:ext>
            </a:extLst>
          </p:cNvPr>
          <p:cNvSpPr>
            <a:spLocks noGrp="1"/>
          </p:cNvSpPr>
          <p:nvPr>
            <p:ph sz="quarter" idx="4"/>
          </p:nvPr>
        </p:nvSpPr>
        <p:spPr>
          <a:xfrm>
            <a:off x="6172200" y="1789968"/>
            <a:ext cx="5183188" cy="4399695"/>
          </a:xfrm>
        </p:spPr>
        <p:txBody>
          <a:bodyPr vert="horz" lIns="91440" tIns="45720" rIns="91440" bIns="45720" rtlCol="0" anchor="t">
            <a:normAutofit/>
          </a:bodyPr>
          <a:lstStyle/>
          <a:p>
            <a:r>
              <a:rPr lang="en-US" sz="1800" dirty="0"/>
              <a:t>Federal authority preempts State statutes and illegal lease provisions</a:t>
            </a:r>
          </a:p>
          <a:p>
            <a:r>
              <a:rPr lang="en-US" sz="1800" dirty="0"/>
              <a:t>Authority comes from the lease agreement (approved by HUD) and Federal regulations</a:t>
            </a:r>
          </a:p>
          <a:p>
            <a:pPr lvl="1">
              <a:buFont typeface="Wingdings" pitchFamily="2" charset="2"/>
              <a:buChar char="§"/>
            </a:pPr>
            <a:r>
              <a:rPr lang="en-US" sz="1800" dirty="0"/>
              <a:t>Violence Against Women Act (VAWA)</a:t>
            </a:r>
          </a:p>
          <a:p>
            <a:pPr lvl="1">
              <a:buFont typeface="Wingdings" pitchFamily="2" charset="2"/>
              <a:buChar char="§"/>
            </a:pPr>
            <a:r>
              <a:rPr lang="en-US" sz="1800" dirty="0"/>
              <a:t>Fair Housing Act (FHA)</a:t>
            </a:r>
          </a:p>
          <a:p>
            <a:r>
              <a:rPr lang="en-US" sz="1800" dirty="0"/>
              <a:t>HUD Guidance such as the HUD Handbook and PIH Notices may provide helpful guidance</a:t>
            </a:r>
          </a:p>
          <a:p>
            <a:r>
              <a:rPr lang="en-US" sz="1800" dirty="0"/>
              <a:t>Tenants have due process protections</a:t>
            </a:r>
          </a:p>
          <a:p>
            <a:endParaRPr lang="en-US" sz="1600" dirty="0"/>
          </a:p>
        </p:txBody>
      </p:sp>
    </p:spTree>
    <p:extLst>
      <p:ext uri="{BB962C8B-B14F-4D97-AF65-F5344CB8AC3E}">
        <p14:creationId xmlns:p14="http://schemas.microsoft.com/office/powerpoint/2010/main" val="13343775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45A91-28BD-C132-E7B9-E33BD746D0F2}"/>
              </a:ext>
            </a:extLst>
          </p:cNvPr>
          <p:cNvSpPr>
            <a:spLocks noGrp="1"/>
          </p:cNvSpPr>
          <p:nvPr>
            <p:ph type="title"/>
          </p:nvPr>
        </p:nvSpPr>
        <p:spPr>
          <a:xfrm>
            <a:off x="609600" y="340554"/>
            <a:ext cx="10745788" cy="547234"/>
          </a:xfrm>
        </p:spPr>
        <p:txBody>
          <a:bodyPr/>
          <a:lstStyle/>
          <a:p>
            <a:r>
              <a:rPr lang="en-US" dirty="0"/>
              <a:t>Domestic Violence: Privately Owned</a:t>
            </a:r>
          </a:p>
        </p:txBody>
      </p:sp>
      <p:sp>
        <p:nvSpPr>
          <p:cNvPr id="3" name="Text Placeholder 2">
            <a:extLst>
              <a:ext uri="{FF2B5EF4-FFF2-40B4-BE49-F238E27FC236}">
                <a16:creationId xmlns:a16="http://schemas.microsoft.com/office/drawing/2014/main" id="{258682A2-4FBD-82B9-E44D-B5D6767C927E}"/>
              </a:ext>
            </a:extLst>
          </p:cNvPr>
          <p:cNvSpPr>
            <a:spLocks noGrp="1"/>
          </p:cNvSpPr>
          <p:nvPr>
            <p:ph type="body" idx="1"/>
          </p:nvPr>
        </p:nvSpPr>
        <p:spPr>
          <a:xfrm>
            <a:off x="609600" y="903479"/>
            <a:ext cx="5372894" cy="559834"/>
          </a:xfrm>
        </p:spPr>
        <p:txBody>
          <a:bodyPr>
            <a:normAutofit/>
          </a:bodyPr>
          <a:lstStyle/>
          <a:p>
            <a:r>
              <a:rPr lang="en-US" sz="1800" b="0" u="sng" dirty="0"/>
              <a:t>URLTA: TCA </a:t>
            </a:r>
            <a:r>
              <a:rPr lang="en-US" sz="1800" u="sng" dirty="0"/>
              <a:t>§ 66-28-517</a:t>
            </a:r>
          </a:p>
        </p:txBody>
      </p:sp>
      <p:sp>
        <p:nvSpPr>
          <p:cNvPr id="6" name="Content Placeholder 5">
            <a:extLst>
              <a:ext uri="{FF2B5EF4-FFF2-40B4-BE49-F238E27FC236}">
                <a16:creationId xmlns:a16="http://schemas.microsoft.com/office/drawing/2014/main" id="{AB721965-CE85-C1AE-F1D1-6F03926652DF}"/>
              </a:ext>
            </a:extLst>
          </p:cNvPr>
          <p:cNvSpPr>
            <a:spLocks noGrp="1"/>
          </p:cNvSpPr>
          <p:nvPr>
            <p:ph sz="quarter" idx="16"/>
          </p:nvPr>
        </p:nvSpPr>
        <p:spPr>
          <a:xfrm>
            <a:off x="609600" y="1673581"/>
            <a:ext cx="10972800" cy="5387009"/>
          </a:xfrm>
        </p:spPr>
        <p:txBody>
          <a:bodyPr vert="horz" lIns="91440" tIns="45720" rIns="91440" bIns="45720" rtlCol="0" anchor="t">
            <a:noAutofit/>
          </a:bodyPr>
          <a:lstStyle/>
          <a:p>
            <a:pPr fontAlgn="base"/>
            <a:r>
              <a:rPr lang="en-US" sz="1600" dirty="0"/>
              <a:t>Same text found in two different statutes</a:t>
            </a:r>
          </a:p>
          <a:p>
            <a:pPr fontAlgn="base"/>
            <a:r>
              <a:rPr lang="en-US" sz="1600" dirty="0"/>
              <a:t>Valid defense to eviction directly related to DV</a:t>
            </a:r>
          </a:p>
          <a:p>
            <a:pPr fontAlgn="base"/>
            <a:r>
              <a:rPr lang="en-US" sz="1600" b="1" dirty="0"/>
              <a:t>Victim CANNOT be evicted </a:t>
            </a:r>
            <a:r>
              <a:rPr lang="en-US" sz="1600" dirty="0"/>
              <a:t>but Perpetrator can be removed and still held financially liable beyond date apartment is vacated</a:t>
            </a:r>
          </a:p>
          <a:p>
            <a:pPr fontAlgn="base"/>
            <a:r>
              <a:rPr lang="en-US" sz="1600" dirty="0"/>
              <a:t>Perpetrator CANNOT be a minor or dependent of victim in this statute</a:t>
            </a:r>
          </a:p>
          <a:p>
            <a:pPr fontAlgn="base"/>
            <a:r>
              <a:rPr lang="en-US" sz="1600" dirty="0"/>
              <a:t>Remaining adult(s) may need to re-qualify for unit to continue renting</a:t>
            </a:r>
          </a:p>
          <a:p>
            <a:pPr fontAlgn="base"/>
            <a:endParaRPr lang="en-US" sz="1600" dirty="0"/>
          </a:p>
          <a:p>
            <a:pPr marL="0" indent="0" fontAlgn="base">
              <a:buNone/>
            </a:pPr>
            <a:r>
              <a:rPr lang="en-US" sz="1600" dirty="0"/>
              <a:t>“The rights under this section shall not apply until: </a:t>
            </a:r>
            <a:r>
              <a:rPr lang="en-US" sz="1600" b="1" dirty="0"/>
              <a:t>(1) </a:t>
            </a:r>
            <a:r>
              <a:rPr lang="en-US" sz="1600" dirty="0"/>
              <a:t>the victim has been </a:t>
            </a:r>
            <a:r>
              <a:rPr lang="en-US" sz="1600" b="1" u="sng" dirty="0"/>
              <a:t>judicially granted </a:t>
            </a:r>
            <a:r>
              <a:rPr lang="en-US" sz="1600" dirty="0"/>
              <a:t>an order of protection against the perpetrator </a:t>
            </a:r>
            <a:r>
              <a:rPr lang="en-US" sz="1600" b="1" dirty="0"/>
              <a:t>for the specific incident for which tenancy is being terminated</a:t>
            </a:r>
            <a:r>
              <a:rPr lang="en-US" sz="1600" dirty="0"/>
              <a:t>, </a:t>
            </a:r>
            <a:r>
              <a:rPr lang="en-US" sz="1600" b="1" dirty="0"/>
              <a:t>(2) </a:t>
            </a:r>
            <a:r>
              <a:rPr lang="en-US" sz="1600" dirty="0"/>
              <a:t>a copy of such order has been provided to the landlord, </a:t>
            </a:r>
            <a:r>
              <a:rPr lang="en-US" sz="1600" b="1" u="sng" dirty="0"/>
              <a:t>and</a:t>
            </a:r>
            <a:r>
              <a:rPr lang="en-US" sz="1600" dirty="0"/>
              <a:t> </a:t>
            </a:r>
            <a:r>
              <a:rPr lang="en-US" sz="1600" b="1" dirty="0"/>
              <a:t>(3) </a:t>
            </a:r>
            <a:r>
              <a:rPr lang="en-US" sz="1600" dirty="0"/>
              <a:t>the order: </a:t>
            </a:r>
            <a:r>
              <a:rPr lang="en-US" sz="1600" b="1" dirty="0"/>
              <a:t>(A) </a:t>
            </a:r>
            <a:r>
              <a:rPr lang="en-US" sz="1600" dirty="0"/>
              <a:t>Provides for the perpetrator to move out or vacate immediately; </a:t>
            </a:r>
            <a:r>
              <a:rPr lang="en-US" sz="1600" b="1" dirty="0"/>
              <a:t>(B) </a:t>
            </a:r>
            <a:r>
              <a:rPr lang="en-US" sz="1600" dirty="0"/>
              <a:t>Prohibits the perpetrator from coming by or to a shared residence; (</a:t>
            </a:r>
            <a:r>
              <a:rPr lang="en-US" sz="1600" b="1" dirty="0"/>
              <a:t>C) </a:t>
            </a:r>
            <a:r>
              <a:rPr lang="en-US" sz="1600" dirty="0"/>
              <a:t>Requires that the perpetrator stay away from the victim's residence; </a:t>
            </a:r>
            <a:r>
              <a:rPr lang="en-US" sz="1600" b="1" u="sng" dirty="0"/>
              <a:t>or</a:t>
            </a:r>
            <a:r>
              <a:rPr lang="en-US" sz="1600" dirty="0"/>
              <a:t> </a:t>
            </a:r>
            <a:r>
              <a:rPr lang="en-US" sz="1600" b="1" dirty="0"/>
              <a:t>(D) </a:t>
            </a:r>
            <a:r>
              <a:rPr lang="en-US" sz="1600" dirty="0"/>
              <a:t>Finds that the perpetrator's continuing to reside in the rented or leased premises may jeopardize the life, health, and safety of the victim or the victim's minor children.”</a:t>
            </a:r>
          </a:p>
        </p:txBody>
      </p:sp>
      <p:sp>
        <p:nvSpPr>
          <p:cNvPr id="9" name="Text Placeholder 2">
            <a:extLst>
              <a:ext uri="{FF2B5EF4-FFF2-40B4-BE49-F238E27FC236}">
                <a16:creationId xmlns:a16="http://schemas.microsoft.com/office/drawing/2014/main" id="{3B8ABA07-C3D5-08E8-1036-456992EBBE44}"/>
              </a:ext>
            </a:extLst>
          </p:cNvPr>
          <p:cNvSpPr txBox="1">
            <a:spLocks/>
          </p:cNvSpPr>
          <p:nvPr/>
        </p:nvSpPr>
        <p:spPr>
          <a:xfrm>
            <a:off x="6221231" y="896902"/>
            <a:ext cx="5599906" cy="559834"/>
          </a:xfrm>
          <a:prstGeom prst="rect">
            <a:avLst/>
          </a:prstGeom>
        </p:spPr>
        <p:txBody>
          <a:bodyPr vert="horz" lIns="91440" tIns="45720" rIns="91440" bIns="45720" rtlCol="0" anchor="b">
            <a:noAutofit/>
          </a:bodyPr>
          <a:lstStyle>
            <a:lvl1pPr marL="0" indent="0" algn="l" defTabSz="914400" rtl="0" eaLnBrk="1" latinLnBrk="0" hangingPunct="1">
              <a:lnSpc>
                <a:spcPct val="90000"/>
              </a:lnSpc>
              <a:spcBef>
                <a:spcPts val="1000"/>
              </a:spcBef>
              <a:buFont typeface="Arial" panose="020B0604020202020204" pitchFamily="34" charset="0"/>
              <a:buNone/>
              <a:defRPr sz="1600" b="1" kern="1200" cap="all" baseline="0">
                <a:solidFill>
                  <a:schemeClr val="tx1"/>
                </a:solidFill>
                <a:latin typeface="+mn-lt"/>
                <a:ea typeface="+mn-ea"/>
                <a:cs typeface="+mn-cs"/>
              </a:defRPr>
            </a:lvl1pPr>
            <a:lvl2pPr marL="457200" indent="0" algn="l" defTabSz="914400" rtl="0" eaLnBrk="1" latinLnBrk="0" hangingPunct="1">
              <a:lnSpc>
                <a:spcPct val="12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12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12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12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1800" b="0" u="sng" dirty="0"/>
              <a:t>Common Law (non-</a:t>
            </a:r>
            <a:r>
              <a:rPr lang="en-US" sz="1800" b="0" u="sng" dirty="0" err="1"/>
              <a:t>urlta</a:t>
            </a:r>
            <a:r>
              <a:rPr lang="en-US" sz="1800" b="0" u="sng" dirty="0"/>
              <a:t>): </a:t>
            </a:r>
            <a:r>
              <a:rPr lang="en-US" sz="1800" u="sng" dirty="0"/>
              <a:t>TCA § 66-7-112</a:t>
            </a:r>
          </a:p>
        </p:txBody>
      </p:sp>
    </p:spTree>
    <p:extLst>
      <p:ext uri="{BB962C8B-B14F-4D97-AF65-F5344CB8AC3E}">
        <p14:creationId xmlns:p14="http://schemas.microsoft.com/office/powerpoint/2010/main" val="2696338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FE0C0-2EC9-1E1D-56C4-EBD5FD06DEF9}"/>
              </a:ext>
            </a:extLst>
          </p:cNvPr>
          <p:cNvSpPr>
            <a:spLocks noGrp="1"/>
          </p:cNvSpPr>
          <p:nvPr>
            <p:ph type="title"/>
          </p:nvPr>
        </p:nvSpPr>
        <p:spPr>
          <a:xfrm>
            <a:off x="612648" y="209849"/>
            <a:ext cx="10963655" cy="573789"/>
          </a:xfrm>
        </p:spPr>
        <p:txBody>
          <a:bodyPr/>
          <a:lstStyle/>
          <a:p>
            <a:r>
              <a:rPr lang="en-US" dirty="0"/>
              <a:t>Domestic Violence: HUD-Subsidized</a:t>
            </a:r>
          </a:p>
        </p:txBody>
      </p:sp>
      <p:sp>
        <p:nvSpPr>
          <p:cNvPr id="3" name="Content Placeholder 2">
            <a:extLst>
              <a:ext uri="{FF2B5EF4-FFF2-40B4-BE49-F238E27FC236}">
                <a16:creationId xmlns:a16="http://schemas.microsoft.com/office/drawing/2014/main" id="{A87795FC-648A-CB67-ECED-1508524CC93D}"/>
              </a:ext>
            </a:extLst>
          </p:cNvPr>
          <p:cNvSpPr>
            <a:spLocks noGrp="1"/>
          </p:cNvSpPr>
          <p:nvPr>
            <p:ph idx="1"/>
          </p:nvPr>
        </p:nvSpPr>
        <p:spPr>
          <a:xfrm>
            <a:off x="612647" y="854077"/>
            <a:ext cx="10963656" cy="5805139"/>
          </a:xfrm>
        </p:spPr>
        <p:txBody>
          <a:bodyPr vert="horz" lIns="91440" tIns="45720" rIns="91440" bIns="45720" rtlCol="0" anchor="t">
            <a:noAutofit/>
          </a:bodyPr>
          <a:lstStyle/>
          <a:p>
            <a:r>
              <a:rPr lang="en-US" sz="1800" dirty="0"/>
              <a:t>Violence Against Women Act (VAWA)</a:t>
            </a:r>
          </a:p>
          <a:p>
            <a:pPr lvl="1">
              <a:buFont typeface="Wingdings" pitchFamily="2" charset="2"/>
              <a:buChar char="§"/>
            </a:pPr>
            <a:r>
              <a:rPr lang="en-US" sz="1800" dirty="0"/>
              <a:t>Does not only protect women – it protects </a:t>
            </a:r>
            <a:r>
              <a:rPr lang="en-US" sz="1800" i="1" dirty="0"/>
              <a:t>everybody</a:t>
            </a:r>
          </a:p>
          <a:p>
            <a:pPr lvl="1">
              <a:buFont typeface="Wingdings" pitchFamily="2" charset="2"/>
              <a:buChar char="§"/>
            </a:pPr>
            <a:r>
              <a:rPr lang="en-US" sz="1800" dirty="0"/>
              <a:t>Landlord must be receiving some kind of Federal subsidy (i.e. housing voucher, low-income housing tax credit program, rural housing subsidy, Freddie Mac/Fannie Mae mortgage, etc.)</a:t>
            </a:r>
          </a:p>
          <a:p>
            <a:pPr lvl="1">
              <a:buFont typeface="Wingdings" pitchFamily="2" charset="2"/>
              <a:buChar char="§"/>
            </a:pPr>
            <a:r>
              <a:rPr lang="en-US" sz="1800" dirty="0"/>
              <a:t>Defense to any alleged violation in which the client was the victim of:</a:t>
            </a:r>
          </a:p>
          <a:p>
            <a:pPr lvl="2">
              <a:buFont typeface="Wingdings" pitchFamily="2" charset="2"/>
              <a:buChar char="Ø"/>
            </a:pPr>
            <a:r>
              <a:rPr lang="en-US" sz="1800" dirty="0"/>
              <a:t>Domestic Violence</a:t>
            </a:r>
          </a:p>
          <a:p>
            <a:pPr lvl="2">
              <a:buFont typeface="Wingdings" pitchFamily="2" charset="2"/>
              <a:buChar char="Ø"/>
            </a:pPr>
            <a:r>
              <a:rPr lang="en-US" sz="1800" dirty="0"/>
              <a:t>Dating Violence</a:t>
            </a:r>
          </a:p>
          <a:p>
            <a:pPr lvl="2">
              <a:buFont typeface="Wingdings" pitchFamily="2" charset="2"/>
              <a:buChar char="Ø"/>
            </a:pPr>
            <a:r>
              <a:rPr lang="en-US" sz="1800" dirty="0"/>
              <a:t>Stalking</a:t>
            </a:r>
          </a:p>
          <a:p>
            <a:pPr lvl="2">
              <a:buFont typeface="Wingdings" pitchFamily="2" charset="2"/>
              <a:buChar char="Ø"/>
            </a:pPr>
            <a:r>
              <a:rPr lang="en-US" sz="1800" dirty="0"/>
              <a:t>Sexual Assault</a:t>
            </a:r>
          </a:p>
          <a:p>
            <a:r>
              <a:rPr lang="en-US" sz="1800" dirty="0"/>
              <a:t>Landlord cannot impose “adverse housing actions” on a tenant in a situation where tenant is a victim of domestic violence, dating violence, stalking, or sexual assault</a:t>
            </a:r>
          </a:p>
          <a:p>
            <a:r>
              <a:rPr lang="en-US" sz="1800" dirty="0"/>
              <a:t>No Order of Protection is required to be protected by VAWA</a:t>
            </a:r>
          </a:p>
          <a:p>
            <a:r>
              <a:rPr lang="en-US" sz="1800" dirty="0"/>
              <a:t>Bifurcate or early termination of lease; avoid eviction for lease violations such as police involvement or arguments or damage to unit during altercations, etc.; transfer from unit; get individual put on “No Trespass” List; remove liability (civil) for damages caused during VAWA-covered altercation</a:t>
            </a:r>
          </a:p>
          <a:p>
            <a:pPr lvl="1">
              <a:buFont typeface="Wingdings" pitchFamily="2" charset="2"/>
              <a:buChar char="§"/>
            </a:pPr>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a:p>
            <a:endParaRPr lang="en-US" sz="1800" dirty="0"/>
          </a:p>
        </p:txBody>
      </p:sp>
    </p:spTree>
    <p:extLst>
      <p:ext uri="{BB962C8B-B14F-4D97-AF65-F5344CB8AC3E}">
        <p14:creationId xmlns:p14="http://schemas.microsoft.com/office/powerpoint/2010/main" val="23292658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D8D3F-D216-9BC5-02C2-70C7D754F447}"/>
              </a:ext>
            </a:extLst>
          </p:cNvPr>
          <p:cNvSpPr>
            <a:spLocks noGrp="1"/>
          </p:cNvSpPr>
          <p:nvPr>
            <p:ph type="title"/>
          </p:nvPr>
        </p:nvSpPr>
        <p:spPr>
          <a:xfrm>
            <a:off x="612648" y="198126"/>
            <a:ext cx="10963655" cy="972373"/>
          </a:xfrm>
        </p:spPr>
        <p:txBody>
          <a:bodyPr>
            <a:normAutofit/>
          </a:bodyPr>
          <a:lstStyle/>
          <a:p>
            <a:r>
              <a:rPr lang="en-US" dirty="0"/>
              <a:t>Advocacy Strategy: </a:t>
            </a:r>
            <a:br>
              <a:rPr lang="en-US" dirty="0"/>
            </a:br>
            <a:r>
              <a:rPr lang="en-US" dirty="0"/>
              <a:t>Separating the Individual Causing Violations from Your Client</a:t>
            </a:r>
          </a:p>
        </p:txBody>
      </p:sp>
      <p:sp>
        <p:nvSpPr>
          <p:cNvPr id="3" name="Content Placeholder 2">
            <a:extLst>
              <a:ext uri="{FF2B5EF4-FFF2-40B4-BE49-F238E27FC236}">
                <a16:creationId xmlns:a16="http://schemas.microsoft.com/office/drawing/2014/main" id="{65BE5C4C-F224-78B7-1CA9-69885217CC1E}"/>
              </a:ext>
            </a:extLst>
          </p:cNvPr>
          <p:cNvSpPr>
            <a:spLocks noGrp="1"/>
          </p:cNvSpPr>
          <p:nvPr>
            <p:ph idx="1"/>
          </p:nvPr>
        </p:nvSpPr>
        <p:spPr>
          <a:xfrm>
            <a:off x="612647" y="1170601"/>
            <a:ext cx="10963656" cy="5687399"/>
          </a:xfrm>
        </p:spPr>
        <p:txBody>
          <a:bodyPr vert="horz" lIns="91440" tIns="45720" rIns="91440" bIns="45720" rtlCol="0" anchor="t">
            <a:normAutofit fontScale="92500"/>
          </a:bodyPr>
          <a:lstStyle/>
          <a:p>
            <a:r>
              <a:rPr lang="en-US" sz="1800" b="1" dirty="0"/>
              <a:t>Strategy: </a:t>
            </a:r>
            <a:r>
              <a:rPr lang="en-US" sz="1800" dirty="0"/>
              <a:t>Separate the perpetrator from your client to allow your client to remain stably housed.</a:t>
            </a:r>
          </a:p>
          <a:p>
            <a:pPr lvl="1">
              <a:buFont typeface="Wingdings" pitchFamily="2" charset="2"/>
              <a:buChar char="§"/>
            </a:pPr>
            <a:r>
              <a:rPr lang="en-US" sz="1600" dirty="0"/>
              <a:t>Form HUD-5382 (notification that tenant is in a protected situation)</a:t>
            </a:r>
          </a:p>
          <a:p>
            <a:pPr lvl="1">
              <a:buFont typeface="Wingdings" pitchFamily="2" charset="2"/>
              <a:buChar char="§"/>
            </a:pPr>
            <a:r>
              <a:rPr lang="en-US" sz="1600" dirty="0"/>
              <a:t>Form HUD-5383 (transfer request related to VAWA)</a:t>
            </a:r>
          </a:p>
          <a:p>
            <a:r>
              <a:rPr lang="en-US" sz="1800" b="1" dirty="0"/>
              <a:t>Possible Settlement Negotiations</a:t>
            </a:r>
            <a:r>
              <a:rPr lang="en-US" sz="1800" dirty="0"/>
              <a:t>: Perpetrator agrees to move out on their own; Client agrees not to invite Perpetrator back on the premises and will call police if the Perpetrator returns; etc. </a:t>
            </a:r>
          </a:p>
          <a:p>
            <a:r>
              <a:rPr lang="en-US" sz="1800" dirty="0"/>
              <a:t>Removes the source of problem to fit the “community safety” analysis – if you remove the source of the problem, the risk of future problems is lessened</a:t>
            </a:r>
          </a:p>
          <a:p>
            <a:r>
              <a:rPr lang="en-US" sz="1800" dirty="0"/>
              <a:t>Changes the narrative: distances client from the issue</a:t>
            </a:r>
          </a:p>
          <a:p>
            <a:r>
              <a:rPr lang="en-US" sz="1800" dirty="0"/>
              <a:t>Limits your client’s responsibility</a:t>
            </a:r>
          </a:p>
          <a:p>
            <a:r>
              <a:rPr lang="en-US" sz="1800" dirty="0"/>
              <a:t>Ethical and moral consideration: What happens if the other person is also a tenant at-risk of eviction? </a:t>
            </a:r>
          </a:p>
          <a:p>
            <a:pPr lvl="1">
              <a:buFont typeface="Wingdings" pitchFamily="2" charset="2"/>
              <a:buChar char="§"/>
            </a:pPr>
            <a:r>
              <a:rPr lang="en-US" sz="1800" dirty="0"/>
              <a:t>Ethical: Was I retained by both of these individuals previously? Can I help draft an agreement that would benefit them?</a:t>
            </a:r>
          </a:p>
          <a:p>
            <a:pPr lvl="1">
              <a:buFont typeface="Wingdings" pitchFamily="2" charset="2"/>
              <a:buChar char="§"/>
            </a:pPr>
            <a:r>
              <a:rPr lang="en-US" sz="1800" dirty="0"/>
              <a:t>Moral: Though it may be hard to think that you are making somebody else’s housing unstable, just remember that you are bound to ethically and zealously represent YOUR client, even if you feel bad. </a:t>
            </a:r>
          </a:p>
          <a:p>
            <a:r>
              <a:rPr lang="en-US" sz="1800" b="1" u="sng" dirty="0"/>
              <a:t>Effective related to other issues outside of domestic violence</a:t>
            </a:r>
            <a:r>
              <a:rPr lang="en-US" sz="1800" dirty="0"/>
              <a:t>, for example: grandchild, friend, etc.</a:t>
            </a:r>
          </a:p>
        </p:txBody>
      </p:sp>
    </p:spTree>
    <p:extLst>
      <p:ext uri="{BB962C8B-B14F-4D97-AF65-F5344CB8AC3E}">
        <p14:creationId xmlns:p14="http://schemas.microsoft.com/office/powerpoint/2010/main" val="15043001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DBED42-8398-3701-1547-0DC5FFC428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BB5137-8B50-3CE0-D28B-6E8A8EAC06AE}"/>
              </a:ext>
            </a:extLst>
          </p:cNvPr>
          <p:cNvSpPr>
            <a:spLocks noGrp="1"/>
          </p:cNvSpPr>
          <p:nvPr>
            <p:ph type="title"/>
          </p:nvPr>
        </p:nvSpPr>
        <p:spPr>
          <a:xfrm>
            <a:off x="833608" y="438156"/>
            <a:ext cx="10058400" cy="702303"/>
          </a:xfrm>
        </p:spPr>
        <p:txBody>
          <a:bodyPr>
            <a:normAutofit/>
          </a:bodyPr>
          <a:lstStyle/>
          <a:p>
            <a:r>
              <a:rPr lang="en-US" dirty="0"/>
              <a:t>Mental Health, Disability, and the Fair Housing Act</a:t>
            </a:r>
          </a:p>
        </p:txBody>
      </p:sp>
      <p:sp>
        <p:nvSpPr>
          <p:cNvPr id="3" name="Content Placeholder 2">
            <a:extLst>
              <a:ext uri="{FF2B5EF4-FFF2-40B4-BE49-F238E27FC236}">
                <a16:creationId xmlns:a16="http://schemas.microsoft.com/office/drawing/2014/main" id="{8E59A6A3-1E5F-3A7B-6BA1-5B979CD944EF}"/>
              </a:ext>
            </a:extLst>
          </p:cNvPr>
          <p:cNvSpPr>
            <a:spLocks noGrp="1"/>
          </p:cNvSpPr>
          <p:nvPr>
            <p:ph sz="half" idx="1"/>
          </p:nvPr>
        </p:nvSpPr>
        <p:spPr>
          <a:xfrm>
            <a:off x="576470" y="1140459"/>
            <a:ext cx="10781922" cy="5578393"/>
          </a:xfrm>
        </p:spPr>
        <p:txBody>
          <a:bodyPr vert="horz" lIns="91440" tIns="45720" rIns="91440" bIns="45720" rtlCol="0" anchor="t">
            <a:noAutofit/>
          </a:bodyPr>
          <a:lstStyle/>
          <a:p>
            <a:r>
              <a:rPr lang="en-US" sz="1700" b="1" dirty="0"/>
              <a:t>If criminal activity or disturbance is linked to mental-health disorder or disability, reasonable accommodation request under the Fair Housing Act may assist in defense.</a:t>
            </a:r>
          </a:p>
          <a:p>
            <a:r>
              <a:rPr lang="en-US" sz="1700" dirty="0"/>
              <a:t>Legal Authority</a:t>
            </a:r>
          </a:p>
          <a:p>
            <a:pPr lvl="1">
              <a:buFont typeface="Wingdings" pitchFamily="2" charset="2"/>
              <a:buChar char="§"/>
            </a:pPr>
            <a:r>
              <a:rPr lang="en-US" sz="1700" dirty="0"/>
              <a:t>Federal Code</a:t>
            </a:r>
          </a:p>
          <a:p>
            <a:pPr lvl="2">
              <a:buFont typeface="Wingdings" pitchFamily="2" charset="2"/>
              <a:buChar char="Ø"/>
            </a:pPr>
            <a:r>
              <a:rPr lang="en-US" sz="1700" dirty="0"/>
              <a:t>Fair Housing Act, </a:t>
            </a:r>
            <a:r>
              <a:rPr lang="en-US" sz="1700" dirty="0">
                <a:hlinkClick r:id="rId3">
                  <a:extLst>
                    <a:ext uri="{A12FA001-AC4F-418D-AE19-62706E023703}">
                      <ahyp:hlinkClr xmlns:ahyp="http://schemas.microsoft.com/office/drawing/2018/hyperlinkcolor" val="tx"/>
                    </a:ext>
                  </a:extLst>
                </a:hlinkClick>
              </a:rPr>
              <a:t>42 U.S.C.S. § 3602(h), 3604(f)(1)</a:t>
            </a:r>
            <a:endParaRPr lang="en-US" sz="1700" dirty="0"/>
          </a:p>
          <a:p>
            <a:pPr lvl="3">
              <a:buFont typeface="Courier New" panose="02070309020205020404" pitchFamily="49" charset="0"/>
              <a:buChar char="o"/>
            </a:pPr>
            <a:r>
              <a:rPr lang="en-US" sz="1700" dirty="0"/>
              <a:t>Defines handicap as including any physical or mental impairment which substantially limits one or more major life activities.</a:t>
            </a:r>
          </a:p>
          <a:p>
            <a:pPr lvl="3">
              <a:buFont typeface="Courier New" panose="02070309020205020404" pitchFamily="49" charset="0"/>
              <a:buChar char="o"/>
            </a:pPr>
            <a:r>
              <a:rPr lang="en-US" sz="1700" dirty="0"/>
              <a:t>Reasonable Accommodations: changes </a:t>
            </a:r>
            <a:r>
              <a:rPr lang="en-US" sz="1700" dirty="0">
                <a:ea typeface="+mn-lt"/>
                <a:cs typeface="+mn-lt"/>
              </a:rPr>
              <a:t> in rules, policies, practices, or services" when necessary to allow a disabled individual "equal opportunity to use and enjoy a dwelling." </a:t>
            </a:r>
            <a:r>
              <a:rPr lang="en-US" sz="1700" u="sng" dirty="0">
                <a:ea typeface="+mn-lt"/>
                <a:cs typeface="+mn-lt"/>
              </a:rPr>
              <a:t>42 USC </a:t>
            </a:r>
            <a:r>
              <a:rPr lang="en-US" sz="1700" u="sng" dirty="0">
                <a:ea typeface="+mn-lt"/>
                <a:cs typeface="+mn-lt"/>
                <a:hlinkClick r:id="rId4">
                  <a:extLst>
                    <a:ext uri="{A12FA001-AC4F-418D-AE19-62706E023703}">
                      <ahyp:hlinkClr xmlns:ahyp="http://schemas.microsoft.com/office/drawing/2018/hyperlinkcolor" val="tx"/>
                    </a:ext>
                  </a:extLst>
                </a:hlinkClick>
              </a:rPr>
              <a:t>§ 3604(f)(3)(B)</a:t>
            </a:r>
            <a:endParaRPr lang="en-US" sz="1700" u="sng" dirty="0">
              <a:hlinkClick r:id="" action="ppaction://noaction">
                <a:extLst>
                  <a:ext uri="{A12FA001-AC4F-418D-AE19-62706E023703}">
                    <ahyp:hlinkClr xmlns:ahyp="http://schemas.microsoft.com/office/drawing/2018/hyperlinkcolor" val="tx"/>
                  </a:ext>
                </a:extLst>
              </a:hlinkClick>
            </a:endParaRPr>
          </a:p>
          <a:p>
            <a:pPr lvl="3">
              <a:buFont typeface="Courier New" panose="02070309020205020404" pitchFamily="49" charset="0"/>
              <a:buChar char="o"/>
            </a:pPr>
            <a:r>
              <a:rPr lang="en-US" sz="1700" dirty="0"/>
              <a:t>Cannot interfere with a disabled person's right to enjoyment of the property. </a:t>
            </a:r>
            <a:r>
              <a:rPr lang="en-US" sz="1700" u="sng" dirty="0"/>
              <a:t>42 USCS § 3617</a:t>
            </a:r>
          </a:p>
          <a:p>
            <a:pPr lvl="2">
              <a:buFont typeface="Wingdings" pitchFamily="2" charset="2"/>
              <a:buChar char="Ø"/>
            </a:pPr>
            <a:r>
              <a:rPr lang="en-US" sz="1700" dirty="0"/>
              <a:t>Department of Housing and Urban Development (HUD) Regulations</a:t>
            </a:r>
          </a:p>
          <a:p>
            <a:pPr lvl="3">
              <a:buFont typeface="Courier New" panose="02070309020205020404" pitchFamily="49" charset="0"/>
              <a:buChar char="o"/>
            </a:pPr>
            <a:r>
              <a:rPr lang="en-US" sz="1700" dirty="0"/>
              <a:t>Defining Criminal Activity - 24 C.F.R. § 966.4(</a:t>
            </a:r>
            <a:r>
              <a:rPr lang="en-US" sz="1700" i="1" dirty="0"/>
              <a:t>l</a:t>
            </a:r>
            <a:r>
              <a:rPr lang="en-US" sz="1700" dirty="0"/>
              <a:t>)(2) (2023), </a:t>
            </a:r>
            <a:r>
              <a:rPr lang="en-US" sz="1700" i="1" dirty="0"/>
              <a:t>as amended by</a:t>
            </a:r>
            <a:r>
              <a:rPr lang="en-US" sz="1700" dirty="0"/>
              <a:t> 66 Fed. Reg. 28,776, 28,802–28,804 (May 24, 2001).</a:t>
            </a:r>
          </a:p>
          <a:p>
            <a:pPr lvl="3">
              <a:buFont typeface="Courier New" panose="02070309020205020404" pitchFamily="49" charset="0"/>
              <a:buChar char="o"/>
            </a:pPr>
            <a:r>
              <a:rPr lang="en-US" sz="1700" dirty="0"/>
              <a:t>HUD Housing Programs: Tenant’s Rights (The Green Book, National Housing Law Project)</a:t>
            </a:r>
          </a:p>
          <a:p>
            <a:pPr marL="228600" lvl="1" indent="0">
              <a:buNone/>
            </a:pPr>
            <a:endParaRPr lang="en-US" sz="1700" dirty="0"/>
          </a:p>
          <a:p>
            <a:endParaRPr lang="en-US" sz="1700" dirty="0"/>
          </a:p>
          <a:p>
            <a:endParaRPr lang="en-US" sz="1700" dirty="0"/>
          </a:p>
          <a:p>
            <a:pPr lvl="2"/>
            <a:endParaRPr lang="en-US" sz="1700" dirty="0"/>
          </a:p>
          <a:p>
            <a:pPr lvl="3"/>
            <a:endParaRPr lang="en-US" sz="1700" dirty="0"/>
          </a:p>
          <a:p>
            <a:pPr marL="852678" lvl="3" indent="-285750"/>
            <a:endParaRPr lang="en-US" sz="1700" dirty="0"/>
          </a:p>
        </p:txBody>
      </p:sp>
    </p:spTree>
    <p:extLst>
      <p:ext uri="{BB962C8B-B14F-4D97-AF65-F5344CB8AC3E}">
        <p14:creationId xmlns:p14="http://schemas.microsoft.com/office/powerpoint/2010/main" val="32023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F68BC-74E7-04F2-AA91-4B982F9033EF}"/>
              </a:ext>
            </a:extLst>
          </p:cNvPr>
          <p:cNvSpPr>
            <a:spLocks noGrp="1"/>
          </p:cNvSpPr>
          <p:nvPr>
            <p:ph type="title"/>
          </p:nvPr>
        </p:nvSpPr>
        <p:spPr>
          <a:xfrm>
            <a:off x="612647" y="181688"/>
            <a:ext cx="10963655" cy="972373"/>
          </a:xfrm>
        </p:spPr>
        <p:txBody>
          <a:bodyPr/>
          <a:lstStyle/>
          <a:p>
            <a:r>
              <a:rPr lang="en-US" dirty="0"/>
              <a:t>DISCLAIMERS FOR LSC-FUNDED ORGANIZATIONS</a:t>
            </a:r>
          </a:p>
        </p:txBody>
      </p:sp>
      <p:sp>
        <p:nvSpPr>
          <p:cNvPr id="3" name="Content Placeholder 2">
            <a:extLst>
              <a:ext uri="{FF2B5EF4-FFF2-40B4-BE49-F238E27FC236}">
                <a16:creationId xmlns:a16="http://schemas.microsoft.com/office/drawing/2014/main" id="{B25BDB00-6C96-3C9F-55DF-8CA5A0D39A44}"/>
              </a:ext>
            </a:extLst>
          </p:cNvPr>
          <p:cNvSpPr>
            <a:spLocks noGrp="1"/>
          </p:cNvSpPr>
          <p:nvPr>
            <p:ph idx="1"/>
          </p:nvPr>
        </p:nvSpPr>
        <p:spPr>
          <a:xfrm>
            <a:off x="612647" y="1363905"/>
            <a:ext cx="11096754" cy="5293651"/>
          </a:xfrm>
        </p:spPr>
        <p:txBody>
          <a:bodyPr vert="horz" lIns="91440" tIns="45720" rIns="91440" bIns="45720" rtlCol="0" anchor="t">
            <a:noAutofit/>
          </a:bodyPr>
          <a:lstStyle/>
          <a:p>
            <a:r>
              <a:rPr lang="en-US" sz="1700" b="1" dirty="0"/>
              <a:t>45 CFR § 1633.3 Prohibition.</a:t>
            </a:r>
            <a:endParaRPr lang="en-US" sz="1700" dirty="0"/>
          </a:p>
          <a:p>
            <a:pPr marL="228600" lvl="1" indent="0">
              <a:buNone/>
            </a:pPr>
            <a:r>
              <a:rPr lang="en-US" sz="1700" dirty="0"/>
              <a:t>“Recipients are prohibited from defending any person in a proceeding to evict that person from a public housing project if:</a:t>
            </a:r>
          </a:p>
          <a:p>
            <a:pPr marL="457200" lvl="2" indent="0">
              <a:buNone/>
            </a:pPr>
            <a:r>
              <a:rPr lang="en-US" sz="1700" dirty="0"/>
              <a:t>(a) The person has been </a:t>
            </a:r>
            <a:r>
              <a:rPr lang="en-US" sz="1700" b="1" dirty="0"/>
              <a:t>charged with </a:t>
            </a:r>
            <a:r>
              <a:rPr lang="en-US" sz="1700" dirty="0"/>
              <a:t>or has been </a:t>
            </a:r>
            <a:r>
              <a:rPr lang="en-US" sz="1700" b="1" dirty="0"/>
              <a:t>convicted</a:t>
            </a:r>
            <a:r>
              <a:rPr lang="en-US" sz="1700" dirty="0"/>
              <a:t> of the </a:t>
            </a:r>
            <a:r>
              <a:rPr lang="en-US" sz="1700" b="1" dirty="0"/>
              <a:t>illegal sale, distribution, or manufacture of a controlled substance</a:t>
            </a:r>
            <a:r>
              <a:rPr lang="en-US" sz="1700" dirty="0"/>
              <a:t>, </a:t>
            </a:r>
            <a:r>
              <a:rPr lang="en-US" sz="1700" b="1" u="sng" dirty="0"/>
              <a:t>or</a:t>
            </a:r>
            <a:r>
              <a:rPr lang="en-US" sz="1700" dirty="0"/>
              <a:t> </a:t>
            </a:r>
            <a:r>
              <a:rPr lang="en-US" sz="1700" b="1" dirty="0"/>
              <a:t>possession </a:t>
            </a:r>
            <a:r>
              <a:rPr lang="en-US" sz="1700" dirty="0"/>
              <a:t>of a controlled substance </a:t>
            </a:r>
            <a:r>
              <a:rPr lang="en-US" sz="1700" b="1" dirty="0"/>
              <a:t>with the intent to sell </a:t>
            </a:r>
            <a:r>
              <a:rPr lang="en-US" sz="1700" b="1" u="sng" dirty="0"/>
              <a:t>or</a:t>
            </a:r>
            <a:r>
              <a:rPr lang="en-US" sz="1700" b="1" dirty="0"/>
              <a:t> distribute</a:t>
            </a:r>
            <a:r>
              <a:rPr lang="en-US" sz="1700" dirty="0"/>
              <a:t>; </a:t>
            </a:r>
            <a:r>
              <a:rPr lang="en-US" sz="1700" b="1" u="sng" dirty="0"/>
              <a:t>and</a:t>
            </a:r>
          </a:p>
          <a:p>
            <a:pPr marL="457200" lvl="2" indent="0">
              <a:buNone/>
            </a:pPr>
            <a:r>
              <a:rPr lang="en-US" sz="1700" dirty="0"/>
              <a:t>(b) The </a:t>
            </a:r>
            <a:r>
              <a:rPr lang="en-US" sz="1700" b="1" dirty="0"/>
              <a:t>eviction proceeding is brought by a public housing agency </a:t>
            </a:r>
            <a:r>
              <a:rPr lang="en-US" sz="1700" dirty="0"/>
              <a:t>on </a:t>
            </a:r>
            <a:r>
              <a:rPr lang="en-US" sz="1700" b="1" dirty="0"/>
              <a:t>the basis</a:t>
            </a:r>
            <a:r>
              <a:rPr lang="en-US" sz="1700" dirty="0"/>
              <a:t> that </a:t>
            </a:r>
            <a:r>
              <a:rPr lang="en-US" sz="1700" b="1" dirty="0"/>
              <a:t>the illegal drug activity </a:t>
            </a:r>
            <a:r>
              <a:rPr lang="en-US" sz="1700" dirty="0"/>
              <a:t>for which the person has been charged or for which the person has been convicted </a:t>
            </a:r>
            <a:r>
              <a:rPr lang="en-US" sz="1700" b="1" dirty="0"/>
              <a:t>threatens the health or safety of other tenants </a:t>
            </a:r>
            <a:r>
              <a:rPr lang="en-US" sz="1700" dirty="0"/>
              <a:t>residing in the public housing project </a:t>
            </a:r>
            <a:r>
              <a:rPr lang="en-US" sz="1700" b="1" dirty="0"/>
              <a:t>or employees </a:t>
            </a:r>
            <a:r>
              <a:rPr lang="en-US" sz="1700" dirty="0"/>
              <a:t>of the public housing agency.”</a:t>
            </a:r>
          </a:p>
          <a:p>
            <a:pPr fontAlgn="base"/>
            <a:r>
              <a:rPr lang="en-US" sz="1700" b="1" dirty="0"/>
              <a:t>24 CFR § 1637.3 Prohibition.</a:t>
            </a:r>
          </a:p>
          <a:p>
            <a:pPr marL="228600" lvl="1" indent="0" fontAlgn="base">
              <a:buNone/>
            </a:pPr>
            <a:r>
              <a:rPr lang="en-US" sz="1700" dirty="0"/>
              <a:t>“A recipient may not participate in any civil litigation on behalf of a person who is incarcerated in a Federal, State or local prison, whether as a plaintiff or as a defendant, nor may a recipient participate on behalf of such an incarcerated person in any administrative proceeding challenging the conditions of incarceration.”</a:t>
            </a:r>
          </a:p>
          <a:p>
            <a:endParaRPr lang="en-US" sz="1700" dirty="0"/>
          </a:p>
        </p:txBody>
      </p:sp>
    </p:spTree>
    <p:extLst>
      <p:ext uri="{BB962C8B-B14F-4D97-AF65-F5344CB8AC3E}">
        <p14:creationId xmlns:p14="http://schemas.microsoft.com/office/powerpoint/2010/main" val="35021951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7F48E-5EB9-EBF6-B399-283E517FF6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D83AA1-B04D-41A2-4CB9-9FCACA0E74C4}"/>
              </a:ext>
            </a:extLst>
          </p:cNvPr>
          <p:cNvSpPr>
            <a:spLocks noGrp="1"/>
          </p:cNvSpPr>
          <p:nvPr>
            <p:ph type="title"/>
          </p:nvPr>
        </p:nvSpPr>
        <p:spPr>
          <a:xfrm>
            <a:off x="640080" y="723925"/>
            <a:ext cx="10058400" cy="702303"/>
          </a:xfrm>
        </p:spPr>
        <p:txBody>
          <a:bodyPr>
            <a:normAutofit/>
          </a:bodyPr>
          <a:lstStyle/>
          <a:p>
            <a:r>
              <a:rPr lang="en-US"/>
              <a:t>Mental Health, Disability, and the Fair Housing Act - Cont'd</a:t>
            </a:r>
          </a:p>
        </p:txBody>
      </p:sp>
      <p:sp>
        <p:nvSpPr>
          <p:cNvPr id="3" name="Content Placeholder 2">
            <a:extLst>
              <a:ext uri="{FF2B5EF4-FFF2-40B4-BE49-F238E27FC236}">
                <a16:creationId xmlns:a16="http://schemas.microsoft.com/office/drawing/2014/main" id="{DC86E502-96B3-68E5-5BA5-F61EC6AB9900}"/>
              </a:ext>
            </a:extLst>
          </p:cNvPr>
          <p:cNvSpPr>
            <a:spLocks noGrp="1"/>
          </p:cNvSpPr>
          <p:nvPr>
            <p:ph sz="half" idx="1"/>
          </p:nvPr>
        </p:nvSpPr>
        <p:spPr>
          <a:xfrm>
            <a:off x="640080" y="1729410"/>
            <a:ext cx="10261112" cy="5337312"/>
          </a:xfrm>
        </p:spPr>
        <p:txBody>
          <a:bodyPr vert="horz" lIns="91440" tIns="45720" rIns="91440" bIns="45720" rtlCol="0" anchor="t">
            <a:normAutofit/>
          </a:bodyPr>
          <a:lstStyle/>
          <a:p>
            <a:r>
              <a:rPr lang="en-US" sz="2000" dirty="0"/>
              <a:t>Federal case law</a:t>
            </a:r>
          </a:p>
          <a:p>
            <a:pPr lvl="1">
              <a:buFont typeface="Wingdings" pitchFamily="2" charset="2"/>
              <a:buChar char="§"/>
            </a:pPr>
            <a:r>
              <a:rPr lang="en-US" sz="2000" i="1" dirty="0"/>
              <a:t>See: </a:t>
            </a:r>
            <a:r>
              <a:rPr lang="en-US" sz="2000" u="sng" dirty="0" err="1"/>
              <a:t>Sinisgallo</a:t>
            </a:r>
            <a:r>
              <a:rPr lang="en-US" sz="2000" u="sng" dirty="0"/>
              <a:t> v. Town of Islip </a:t>
            </a:r>
            <a:r>
              <a:rPr lang="en-US" sz="2000" u="sng" dirty="0" err="1"/>
              <a:t>Hous</a:t>
            </a:r>
            <a:r>
              <a:rPr lang="en-US" sz="2000" u="sng" dirty="0"/>
              <a:t>. Auth</a:t>
            </a:r>
            <a:r>
              <a:rPr lang="en-US" sz="2000" i="1" dirty="0"/>
              <a:t>.</a:t>
            </a:r>
            <a:r>
              <a:rPr lang="en-US" sz="2000" dirty="0"/>
              <a:t>, 865 F. Supp. 2d 307, 338, 2012 U.S. Dist. LEXIS 72123; - Tenant not evicted for assault due to mental illness</a:t>
            </a:r>
          </a:p>
          <a:p>
            <a:pPr lvl="2">
              <a:buFont typeface="Wingdings" pitchFamily="2" charset="2"/>
              <a:buChar char="Ø"/>
            </a:pPr>
            <a:r>
              <a:rPr lang="en-US" sz="2000" i="1" dirty="0"/>
              <a:t>But See </a:t>
            </a:r>
            <a:r>
              <a:rPr lang="en-US" sz="2000" u="sng" dirty="0">
                <a:ea typeface="+mn-lt"/>
                <a:cs typeface="+mn-lt"/>
              </a:rPr>
              <a:t>Blitz v. BLDG Mgmt. Co.</a:t>
            </a:r>
            <a:r>
              <a:rPr lang="en-US" sz="2000" dirty="0">
                <a:ea typeface="+mn-lt"/>
                <a:cs typeface="+mn-lt"/>
              </a:rPr>
              <a:t>, 2023 U.S. Dist. LEXIS 168281, 2023 WL 6162295 – If RA offered, landlord's duty likely satisfied</a:t>
            </a:r>
            <a:endParaRPr lang="en-US" dirty="0"/>
          </a:p>
          <a:p>
            <a:r>
              <a:rPr lang="en-US" sz="2000" dirty="0"/>
              <a:t>State case law – use caution!</a:t>
            </a:r>
          </a:p>
          <a:p>
            <a:pPr lvl="1">
              <a:buFont typeface="Wingdings" pitchFamily="2" charset="2"/>
              <a:buChar char="§"/>
            </a:pPr>
            <a:r>
              <a:rPr lang="en-US" sz="2000" u="sng" dirty="0"/>
              <a:t>Harris v. Metro. Dev. &amp; Hous. Agency</a:t>
            </a:r>
            <a:r>
              <a:rPr lang="en-US" sz="2000" dirty="0"/>
              <a:t>, 2014 Tenn. App. LEXIS 242, 2014 WL 1713329 – Tenant could not prove failure of landlord to offer RA</a:t>
            </a:r>
          </a:p>
          <a:p>
            <a:pPr lvl="1">
              <a:buFont typeface="Wingdings" pitchFamily="2" charset="2"/>
              <a:buChar char="§"/>
            </a:pPr>
            <a:r>
              <a:rPr lang="en-US" sz="2000" u="sng" dirty="0">
                <a:ea typeface="+mn-lt"/>
                <a:cs typeface="+mn-lt"/>
              </a:rPr>
              <a:t>Gallatin Housing Authority v. Gifford</a:t>
            </a:r>
            <a:r>
              <a:rPr lang="en-US" sz="2000" dirty="0">
                <a:ea typeface="+mn-lt"/>
                <a:cs typeface="+mn-lt"/>
              </a:rPr>
              <a:t>, 1989 Tenn. App. LEXIS 572, 1989 WL 100268 – If not a boarder or tenant, no threat to safety; Refers to RA, but not for disability</a:t>
            </a:r>
            <a:endParaRPr lang="en-US" sz="2000" dirty="0"/>
          </a:p>
          <a:p>
            <a:pPr lvl="2"/>
            <a:endParaRPr lang="en-US" sz="2000" dirty="0"/>
          </a:p>
          <a:p>
            <a:endParaRPr lang="en-US" sz="2000" dirty="0"/>
          </a:p>
          <a:p>
            <a:endParaRPr lang="en-US" sz="2000" dirty="0"/>
          </a:p>
          <a:p>
            <a:pPr lvl="2"/>
            <a:endParaRPr lang="en-US" sz="2000" dirty="0"/>
          </a:p>
          <a:p>
            <a:pPr lvl="3"/>
            <a:endParaRPr lang="en-US" sz="2000" dirty="0"/>
          </a:p>
          <a:p>
            <a:pPr marL="852678" lvl="3" indent="-285750"/>
            <a:endParaRPr lang="en-US" sz="2000" dirty="0"/>
          </a:p>
        </p:txBody>
      </p:sp>
    </p:spTree>
    <p:extLst>
      <p:ext uri="{BB962C8B-B14F-4D97-AF65-F5344CB8AC3E}">
        <p14:creationId xmlns:p14="http://schemas.microsoft.com/office/powerpoint/2010/main" val="35183111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CC950-7C82-672D-2C52-8252CE7493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513B20-1DA0-A97B-7372-574A775274AB}"/>
              </a:ext>
            </a:extLst>
          </p:cNvPr>
          <p:cNvSpPr>
            <a:spLocks noGrp="1"/>
          </p:cNvSpPr>
          <p:nvPr>
            <p:ph type="title"/>
          </p:nvPr>
        </p:nvSpPr>
        <p:spPr>
          <a:xfrm>
            <a:off x="1062111" y="341716"/>
            <a:ext cx="10058400" cy="702303"/>
          </a:xfrm>
        </p:spPr>
        <p:txBody>
          <a:bodyPr>
            <a:normAutofit/>
          </a:bodyPr>
          <a:lstStyle/>
          <a:p>
            <a:r>
              <a:rPr lang="en-US"/>
              <a:t>Mental Health and Disability: When Applicable?</a:t>
            </a:r>
          </a:p>
        </p:txBody>
      </p:sp>
      <p:sp>
        <p:nvSpPr>
          <p:cNvPr id="3" name="Content Placeholder 2">
            <a:extLst>
              <a:ext uri="{FF2B5EF4-FFF2-40B4-BE49-F238E27FC236}">
                <a16:creationId xmlns:a16="http://schemas.microsoft.com/office/drawing/2014/main" id="{4C6CB7CB-091C-9F82-B937-38E7A8F6D38B}"/>
              </a:ext>
            </a:extLst>
          </p:cNvPr>
          <p:cNvSpPr>
            <a:spLocks noGrp="1"/>
          </p:cNvSpPr>
          <p:nvPr>
            <p:ph sz="half" idx="1"/>
          </p:nvPr>
        </p:nvSpPr>
        <p:spPr>
          <a:xfrm>
            <a:off x="258417" y="1113693"/>
            <a:ext cx="10850371" cy="5429611"/>
          </a:xfrm>
        </p:spPr>
        <p:txBody>
          <a:bodyPr vert="horz" lIns="91440" tIns="45720" rIns="91440" bIns="45720" rtlCol="0" anchor="t">
            <a:noAutofit/>
          </a:bodyPr>
          <a:lstStyle/>
          <a:p>
            <a:pPr lvl="1"/>
            <a:r>
              <a:rPr lang="en-US" sz="1800">
                <a:ea typeface="+mn-lt"/>
                <a:cs typeface="+mn-lt"/>
              </a:rPr>
              <a:t>Individual qualifies if they can show they are “disabled” pursuant to one of the following:</a:t>
            </a:r>
            <a:endParaRPr lang="en-US" sz="1800" dirty="0">
              <a:ea typeface="+mn-lt"/>
              <a:cs typeface="+mn-lt"/>
            </a:endParaRPr>
          </a:p>
          <a:p>
            <a:pPr lvl="2">
              <a:buFont typeface="Wingdings" pitchFamily="2" charset="2"/>
              <a:buChar char="§"/>
            </a:pPr>
            <a:r>
              <a:rPr lang="en-US" sz="1800">
                <a:ea typeface="+mn-lt"/>
                <a:cs typeface="+mn-lt"/>
              </a:rPr>
              <a:t>(1) has "a physical or mental impairment that substantially limits one or more of the major life activities of such individual” OR</a:t>
            </a:r>
            <a:endParaRPr lang="en-US" sz="1800" dirty="0">
              <a:ea typeface="+mn-lt"/>
              <a:cs typeface="+mn-lt"/>
            </a:endParaRPr>
          </a:p>
          <a:p>
            <a:pPr lvl="2">
              <a:buFont typeface="Wingdings" pitchFamily="2" charset="2"/>
              <a:buChar char="§"/>
            </a:pPr>
            <a:r>
              <a:rPr lang="en-US" sz="1800">
                <a:ea typeface="+mn-lt"/>
                <a:cs typeface="+mn-lt"/>
              </a:rPr>
              <a:t>(2) is a person "regarded as having such an impairment." </a:t>
            </a:r>
            <a:endParaRPr lang="en-US" sz="1800" dirty="0">
              <a:ea typeface="+mn-lt"/>
              <a:cs typeface="+mn-lt"/>
            </a:endParaRPr>
          </a:p>
          <a:p>
            <a:pPr lvl="1"/>
            <a:r>
              <a:rPr lang="en-US" sz="1800"/>
              <a:t>Social Security Disability (SSDI) May be all the proof you need</a:t>
            </a:r>
            <a:endParaRPr lang="en-US" sz="1800" dirty="0"/>
          </a:p>
          <a:p>
            <a:pPr lvl="2">
              <a:buFont typeface="Wingdings" pitchFamily="2" charset="2"/>
              <a:buChar char="§"/>
            </a:pPr>
            <a:r>
              <a:rPr lang="en-US" sz="1800" u="sng">
                <a:ea typeface="+mn-lt"/>
                <a:cs typeface="+mn-lt"/>
              </a:rPr>
              <a:t>Wiesner v. 321 W. 16th St. Assocs</a:t>
            </a:r>
            <a:r>
              <a:rPr lang="en-US" sz="1800">
                <a:ea typeface="+mn-lt"/>
                <a:cs typeface="+mn-lt"/>
              </a:rPr>
              <a:t>., No. 00-CV-1423, 2000 U.S. Dist. LEXIS 12000, 2000 WL 1191075, at *10 (S.D.N.Y. Aug. 22, 2000) ("[Tenant], who suffers from a psychological illness [**77] and is entitled to Social Security Disability Income payments, is deemed to be a disabled individual within the meaning of the Fair Housing Act")</a:t>
            </a:r>
            <a:endParaRPr lang="en-US" sz="1800" dirty="0">
              <a:ea typeface="+mn-lt"/>
              <a:cs typeface="+mn-lt"/>
            </a:endParaRPr>
          </a:p>
          <a:p>
            <a:pPr lvl="1"/>
            <a:r>
              <a:rPr lang="en-US" sz="1800"/>
              <a:t>Must show disability caused alleged behavior subject to violation</a:t>
            </a:r>
            <a:endParaRPr lang="en-US" sz="1800" dirty="0"/>
          </a:p>
          <a:p>
            <a:pPr lvl="1"/>
            <a:r>
              <a:rPr lang="en-US" sz="1800"/>
              <a:t>Must show that RA will reasonably mitigate or stop the behavior – think effectiveness</a:t>
            </a:r>
            <a:endParaRPr lang="en-US" sz="1800" dirty="0"/>
          </a:p>
          <a:p>
            <a:pPr lvl="1"/>
            <a:r>
              <a:rPr lang="en-US" sz="1800" i="1" dirty="0"/>
              <a:t>See: </a:t>
            </a:r>
            <a:r>
              <a:rPr lang="en-US" sz="1800" dirty="0">
                <a:ea typeface="+mn-lt"/>
                <a:cs typeface="+mn-lt"/>
              </a:rPr>
              <a:t>42 U.S.C. § 3604, et seq.; </a:t>
            </a:r>
            <a:r>
              <a:rPr lang="en-US" sz="1800" dirty="0"/>
              <a:t>42 U.S.C. § 12102(2) (ADA); 42 U.S.C. § 3602(h) (FHA). </a:t>
            </a:r>
            <a:r>
              <a:rPr lang="en-US" sz="1800" u="sng" dirty="0" err="1"/>
              <a:t>Sinisgallo</a:t>
            </a:r>
            <a:r>
              <a:rPr lang="en-US" sz="1800" u="sng" dirty="0"/>
              <a:t> v. Town of Islip </a:t>
            </a:r>
            <a:r>
              <a:rPr lang="en-US" sz="1800" u="sng" dirty="0" err="1"/>
              <a:t>Hous</a:t>
            </a:r>
            <a:r>
              <a:rPr lang="en-US" sz="1800" u="sng" dirty="0"/>
              <a:t>. Auth</a:t>
            </a:r>
            <a:r>
              <a:rPr lang="en-US" sz="1800" i="1"/>
              <a:t>.</a:t>
            </a:r>
            <a:endParaRPr lang="en-US" sz="1800"/>
          </a:p>
          <a:p>
            <a:endParaRPr lang="en-US" sz="1700"/>
          </a:p>
          <a:p>
            <a:pPr lvl="2"/>
            <a:endParaRPr lang="en-US" sz="1700"/>
          </a:p>
          <a:p>
            <a:pPr lvl="3"/>
            <a:endParaRPr lang="en-US" sz="1700"/>
          </a:p>
          <a:p>
            <a:pPr marL="852678" lvl="3" indent="-285750"/>
            <a:endParaRPr lang="en-US" sz="1700"/>
          </a:p>
        </p:txBody>
      </p:sp>
    </p:spTree>
    <p:extLst>
      <p:ext uri="{BB962C8B-B14F-4D97-AF65-F5344CB8AC3E}">
        <p14:creationId xmlns:p14="http://schemas.microsoft.com/office/powerpoint/2010/main" val="13318025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537FC-3DBF-B9E8-1645-6FA2432976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2281FF-AA1A-087B-93C4-A3C386F7903E}"/>
              </a:ext>
            </a:extLst>
          </p:cNvPr>
          <p:cNvSpPr>
            <a:spLocks noGrp="1"/>
          </p:cNvSpPr>
          <p:nvPr>
            <p:ph type="title"/>
          </p:nvPr>
        </p:nvSpPr>
        <p:spPr>
          <a:xfrm>
            <a:off x="894568" y="316231"/>
            <a:ext cx="10058400" cy="702303"/>
          </a:xfrm>
        </p:spPr>
        <p:txBody>
          <a:bodyPr>
            <a:normAutofit/>
          </a:bodyPr>
          <a:lstStyle/>
          <a:p>
            <a:r>
              <a:rPr lang="en-US"/>
              <a:t>Mental Health and Disability: Examples</a:t>
            </a:r>
          </a:p>
        </p:txBody>
      </p:sp>
      <p:sp>
        <p:nvSpPr>
          <p:cNvPr id="3" name="Content Placeholder 2">
            <a:extLst>
              <a:ext uri="{FF2B5EF4-FFF2-40B4-BE49-F238E27FC236}">
                <a16:creationId xmlns:a16="http://schemas.microsoft.com/office/drawing/2014/main" id="{DDB1935C-EAB7-D691-7F38-2037C113AE32}"/>
              </a:ext>
            </a:extLst>
          </p:cNvPr>
          <p:cNvSpPr>
            <a:spLocks noGrp="1"/>
          </p:cNvSpPr>
          <p:nvPr>
            <p:ph sz="half" idx="1"/>
          </p:nvPr>
        </p:nvSpPr>
        <p:spPr>
          <a:xfrm>
            <a:off x="894568" y="1137139"/>
            <a:ext cx="10261112" cy="5406165"/>
          </a:xfrm>
        </p:spPr>
        <p:txBody>
          <a:bodyPr vert="horz" lIns="91440" tIns="45720" rIns="91440" bIns="45720" rtlCol="0" anchor="t">
            <a:normAutofit lnSpcReduction="10000"/>
          </a:bodyPr>
          <a:lstStyle/>
          <a:p>
            <a:r>
              <a:rPr lang="en-US" sz="1800"/>
              <a:t>Likely remedied with Reasonable Accommodation Request:</a:t>
            </a:r>
          </a:p>
          <a:p>
            <a:pPr lvl="1">
              <a:buFont typeface="Wingdings" pitchFamily="2" charset="2"/>
              <a:buChar char="§"/>
            </a:pPr>
            <a:r>
              <a:rPr lang="en-US" sz="1800"/>
              <a:t> Person with Tourette’s uttering uncontrollable vague threats </a:t>
            </a:r>
          </a:p>
          <a:p>
            <a:pPr lvl="1">
              <a:buFont typeface="Wingdings" pitchFamily="2" charset="2"/>
              <a:buChar char="§"/>
            </a:pPr>
            <a:r>
              <a:rPr lang="en-US" sz="1800"/>
              <a:t> Person with Alzheimer’s dementia reacting with threats </a:t>
            </a:r>
          </a:p>
          <a:p>
            <a:pPr lvl="1">
              <a:buFont typeface="Wingdings" pitchFamily="2" charset="2"/>
              <a:buChar char="§"/>
            </a:pPr>
            <a:r>
              <a:rPr lang="en-US" sz="1800"/>
              <a:t>Person with schizophrenia who has occasional threatening outburst</a:t>
            </a:r>
          </a:p>
          <a:p>
            <a:pPr marL="228600" lvl="1" indent="0">
              <a:buNone/>
            </a:pPr>
            <a:endParaRPr lang="en-US" sz="1800"/>
          </a:p>
          <a:p>
            <a:r>
              <a:rPr lang="en-US" sz="1800"/>
              <a:t>Less likely remedied with RA Request:</a:t>
            </a:r>
          </a:p>
          <a:p>
            <a:pPr lvl="1">
              <a:buFont typeface="Wingdings" pitchFamily="2" charset="2"/>
              <a:buChar char="§"/>
            </a:pPr>
            <a:r>
              <a:rPr lang="en-US" sz="1800"/>
              <a:t>Person with Tourette’s assaulting and physically contacting another onsite</a:t>
            </a:r>
          </a:p>
          <a:p>
            <a:pPr lvl="1">
              <a:buFont typeface="Wingdings" pitchFamily="2" charset="2"/>
              <a:buChar char="§"/>
            </a:pPr>
            <a:r>
              <a:rPr lang="en-US" sz="1800"/>
              <a:t>Person with Schizophrenia constantly screaming and banging on walls</a:t>
            </a:r>
          </a:p>
          <a:p>
            <a:pPr lvl="2">
              <a:buFont typeface="Wingdings" pitchFamily="2" charset="2"/>
              <a:buChar char="Ø"/>
            </a:pPr>
            <a:r>
              <a:rPr lang="en-US" sz="1800" u="sng"/>
              <a:t>Groner v. Golden Gate Gardens Apts</a:t>
            </a:r>
            <a:r>
              <a:rPr lang="en-US" sz="1800"/>
              <a:t>., 250 F.3d 1039 </a:t>
            </a:r>
          </a:p>
          <a:p>
            <a:pPr lvl="1">
              <a:buFont typeface="Wingdings" pitchFamily="2" charset="2"/>
              <a:buChar char="§"/>
            </a:pPr>
            <a:r>
              <a:rPr lang="en-US" sz="1800"/>
              <a:t>Person with Schizophrenia severely damaging property or repeatedly showing lewd conduct in common areas</a:t>
            </a:r>
          </a:p>
          <a:p>
            <a:pPr lvl="1">
              <a:buFont typeface="Wingdings" pitchFamily="2" charset="2"/>
              <a:buChar char="§"/>
            </a:pPr>
            <a:r>
              <a:rPr lang="en-US" sz="1800"/>
              <a:t>Generally, any assaultive, destructive, or severely disruptive </a:t>
            </a:r>
            <a:r>
              <a:rPr lang="en-US" sz="1800" b="1" i="1"/>
              <a:t>repeated</a:t>
            </a:r>
            <a:r>
              <a:rPr lang="en-US" sz="1800"/>
              <a:t> behavior that happens </a:t>
            </a:r>
            <a:r>
              <a:rPr lang="en-US" sz="1800" b="1"/>
              <a:t>on-site</a:t>
            </a:r>
          </a:p>
          <a:p>
            <a:pPr lvl="1">
              <a:buFont typeface="Wingdings" pitchFamily="2" charset="2"/>
              <a:buChar char="§"/>
            </a:pPr>
            <a:r>
              <a:rPr lang="en-US" sz="1800"/>
              <a:t>Person with psychosis using illicit drugs onsite to self-medicate</a:t>
            </a:r>
          </a:p>
          <a:p>
            <a:endParaRPr lang="en-US" sz="1600"/>
          </a:p>
          <a:p>
            <a:endParaRPr lang="en-US" sz="1600"/>
          </a:p>
          <a:p>
            <a:pPr lvl="2"/>
            <a:endParaRPr lang="en-US" sz="1600"/>
          </a:p>
          <a:p>
            <a:pPr lvl="3"/>
            <a:endParaRPr lang="en-US" sz="1600"/>
          </a:p>
          <a:p>
            <a:pPr marL="852678" lvl="3" indent="-285750"/>
            <a:endParaRPr lang="en-US" sz="1600"/>
          </a:p>
        </p:txBody>
      </p:sp>
    </p:spTree>
    <p:extLst>
      <p:ext uri="{BB962C8B-B14F-4D97-AF65-F5344CB8AC3E}">
        <p14:creationId xmlns:p14="http://schemas.microsoft.com/office/powerpoint/2010/main" val="23224839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DE388-665F-18F0-DC67-B5AF734CB75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42DABC-5C0F-64AE-5619-81BC46952923}"/>
              </a:ext>
            </a:extLst>
          </p:cNvPr>
          <p:cNvSpPr>
            <a:spLocks noGrp="1"/>
          </p:cNvSpPr>
          <p:nvPr>
            <p:ph type="title"/>
          </p:nvPr>
        </p:nvSpPr>
        <p:spPr>
          <a:xfrm>
            <a:off x="1101969" y="395607"/>
            <a:ext cx="10023231" cy="635613"/>
          </a:xfrm>
        </p:spPr>
        <p:txBody>
          <a:bodyPr>
            <a:normAutofit/>
          </a:bodyPr>
          <a:lstStyle/>
          <a:p>
            <a:r>
              <a:rPr lang="en-US"/>
              <a:t>Alleged On-Site Activity</a:t>
            </a:r>
            <a:endParaRPr lang="en-US">
              <a:highlight>
                <a:srgbClr val="00FFFF"/>
              </a:highlight>
            </a:endParaRPr>
          </a:p>
        </p:txBody>
      </p:sp>
      <p:sp>
        <p:nvSpPr>
          <p:cNvPr id="3" name="Content Placeholder 2">
            <a:extLst>
              <a:ext uri="{FF2B5EF4-FFF2-40B4-BE49-F238E27FC236}">
                <a16:creationId xmlns:a16="http://schemas.microsoft.com/office/drawing/2014/main" id="{94764677-5A35-1672-5A19-5413E5FCBBBE}"/>
              </a:ext>
            </a:extLst>
          </p:cNvPr>
          <p:cNvSpPr>
            <a:spLocks noGrp="1"/>
          </p:cNvSpPr>
          <p:nvPr>
            <p:ph sz="half" idx="1"/>
          </p:nvPr>
        </p:nvSpPr>
        <p:spPr>
          <a:xfrm>
            <a:off x="1097278" y="1160585"/>
            <a:ext cx="10261112" cy="5399241"/>
          </a:xfrm>
        </p:spPr>
        <p:txBody>
          <a:bodyPr vert="horz" lIns="91440" tIns="45720" rIns="91440" bIns="45720" rtlCol="0" anchor="t">
            <a:normAutofit/>
          </a:bodyPr>
          <a:lstStyle/>
          <a:p>
            <a:r>
              <a:rPr lang="en-US" sz="1800" dirty="0"/>
              <a:t>Analysis is more straightforward when allegations are on-site</a:t>
            </a:r>
          </a:p>
          <a:p>
            <a:r>
              <a:rPr lang="en-US" sz="1800" dirty="0"/>
              <a:t>Drug-related allegations on HUD-subsidized property have a stricter standard of scrutiny</a:t>
            </a:r>
            <a:br>
              <a:rPr lang="en-US" sz="1800" dirty="0"/>
            </a:br>
            <a:r>
              <a:rPr lang="en-US" sz="1800" dirty="0"/>
              <a:t>(</a:t>
            </a:r>
            <a:r>
              <a:rPr lang="en-US" sz="1800" b="1" i="1" dirty="0"/>
              <a:t>we will discuss this in-detail momentarily</a:t>
            </a:r>
            <a:r>
              <a:rPr lang="en-US" sz="1800" dirty="0"/>
              <a:t>)</a:t>
            </a:r>
          </a:p>
          <a:p>
            <a:endParaRPr lang="en-US" sz="1800" dirty="0"/>
          </a:p>
          <a:p>
            <a:r>
              <a:rPr lang="en-US" sz="1800" b="1" dirty="0"/>
              <a:t>Advocacy Tips:</a:t>
            </a:r>
          </a:p>
          <a:p>
            <a:pPr lvl="1">
              <a:buFont typeface="Wingdings" pitchFamily="2" charset="2"/>
              <a:buChar char="§"/>
            </a:pPr>
            <a:r>
              <a:rPr lang="en-US" sz="1800" dirty="0"/>
              <a:t>Request all police reports or 9-1-1 calls (leave plenty of time)</a:t>
            </a:r>
          </a:p>
          <a:p>
            <a:pPr lvl="1">
              <a:buFont typeface="Wingdings" pitchFamily="2" charset="2"/>
              <a:buChar char="§"/>
            </a:pPr>
            <a:r>
              <a:rPr lang="en-US" sz="1800" dirty="0"/>
              <a:t>Subpoena witnesses, even if they might appear voluntarily (leave plenty of time)</a:t>
            </a:r>
          </a:p>
          <a:p>
            <a:pPr lvl="1">
              <a:buFont typeface="Wingdings" pitchFamily="2" charset="2"/>
              <a:buChar char="§"/>
            </a:pPr>
            <a:r>
              <a:rPr lang="en-US" sz="1800" dirty="0"/>
              <a:t>Disputes with neighbors or their guest(s) are common</a:t>
            </a:r>
          </a:p>
          <a:p>
            <a:pPr lvl="2">
              <a:buFont typeface="Wingdings" pitchFamily="2" charset="2"/>
              <a:buChar char="Ø"/>
            </a:pPr>
            <a:r>
              <a:rPr lang="en-US" sz="1800" dirty="0"/>
              <a:t>Check </a:t>
            </a:r>
            <a:r>
              <a:rPr lang="en-US" sz="1800" u="sng" dirty="0"/>
              <a:t>vigorously</a:t>
            </a:r>
            <a:r>
              <a:rPr lang="en-US" sz="1800" dirty="0"/>
              <a:t> for conflicts of interest</a:t>
            </a:r>
          </a:p>
          <a:p>
            <a:pPr lvl="2">
              <a:buFont typeface="Wingdings" pitchFamily="2" charset="2"/>
              <a:buChar char="Ø"/>
            </a:pPr>
            <a:r>
              <a:rPr lang="en-US" sz="1800" dirty="0"/>
              <a:t>Ensure you can authenticate all evidence (possibly through Cl even if 3</a:t>
            </a:r>
            <a:r>
              <a:rPr lang="en-US" sz="1800" baseline="30000" dirty="0"/>
              <a:t>rd</a:t>
            </a:r>
            <a:r>
              <a:rPr lang="en-US" sz="1800" dirty="0"/>
              <a:t> </a:t>
            </a:r>
            <a:r>
              <a:rPr lang="en-US" sz="1800" dirty="0" err="1"/>
              <a:t>pty’s</a:t>
            </a:r>
            <a:r>
              <a:rPr lang="en-US" sz="1800" dirty="0"/>
              <a:t>)</a:t>
            </a:r>
          </a:p>
          <a:p>
            <a:pPr lvl="2">
              <a:buFont typeface="Wingdings" pitchFamily="2" charset="2"/>
              <a:buChar char="§"/>
            </a:pPr>
            <a:endParaRPr lang="en-US" sz="1800" dirty="0"/>
          </a:p>
          <a:p>
            <a:pPr lvl="1"/>
            <a:endParaRPr lang="en-US" sz="1800" dirty="0"/>
          </a:p>
        </p:txBody>
      </p:sp>
    </p:spTree>
    <p:extLst>
      <p:ext uri="{BB962C8B-B14F-4D97-AF65-F5344CB8AC3E}">
        <p14:creationId xmlns:p14="http://schemas.microsoft.com/office/powerpoint/2010/main" val="30163711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6F0AB-5CCB-9098-837E-3418777D133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2CFD7C-9DAA-EB25-1C6D-E65A65765828}"/>
              </a:ext>
            </a:extLst>
          </p:cNvPr>
          <p:cNvSpPr>
            <a:spLocks noGrp="1"/>
          </p:cNvSpPr>
          <p:nvPr>
            <p:ph type="title"/>
          </p:nvPr>
        </p:nvSpPr>
        <p:spPr>
          <a:xfrm>
            <a:off x="820308" y="306736"/>
            <a:ext cx="10058400" cy="653197"/>
          </a:xfrm>
        </p:spPr>
        <p:txBody>
          <a:bodyPr>
            <a:normAutofit/>
          </a:bodyPr>
          <a:lstStyle/>
          <a:p>
            <a:r>
              <a:rPr lang="en-US" dirty="0"/>
              <a:t>Alleged Off-Site Activity </a:t>
            </a:r>
            <a:endParaRPr lang="en-US" dirty="0">
              <a:highlight>
                <a:srgbClr val="00FFFF"/>
              </a:highlight>
            </a:endParaRPr>
          </a:p>
        </p:txBody>
      </p:sp>
      <p:sp>
        <p:nvSpPr>
          <p:cNvPr id="3" name="Content Placeholder 2">
            <a:extLst>
              <a:ext uri="{FF2B5EF4-FFF2-40B4-BE49-F238E27FC236}">
                <a16:creationId xmlns:a16="http://schemas.microsoft.com/office/drawing/2014/main" id="{64F5F488-A8E3-BC52-A4F1-0DF33898A084}"/>
              </a:ext>
            </a:extLst>
          </p:cNvPr>
          <p:cNvSpPr>
            <a:spLocks noGrp="1"/>
          </p:cNvSpPr>
          <p:nvPr>
            <p:ph sz="half" idx="1"/>
          </p:nvPr>
        </p:nvSpPr>
        <p:spPr>
          <a:xfrm>
            <a:off x="573816" y="959933"/>
            <a:ext cx="10551383" cy="5636864"/>
          </a:xfrm>
        </p:spPr>
        <p:txBody>
          <a:bodyPr vert="horz" lIns="91440" tIns="45720" rIns="91440" bIns="45720" rtlCol="0" anchor="t">
            <a:noAutofit/>
          </a:bodyPr>
          <a:lstStyle/>
          <a:p>
            <a:r>
              <a:rPr lang="en-US" sz="1800" dirty="0">
                <a:solidFill>
                  <a:srgbClr val="000000"/>
                </a:solidFill>
                <a:latin typeface="Neue Haas Grotesk Text Pro"/>
                <a:ea typeface="Arial"/>
                <a:cs typeface="Arial"/>
              </a:rPr>
              <a:t>Criminal activity must </a:t>
            </a:r>
            <a:r>
              <a:rPr lang="en-US" sz="1800" i="1" dirty="0">
                <a:solidFill>
                  <a:srgbClr val="000000"/>
                </a:solidFill>
                <a:latin typeface="Neue Haas Grotesk Text Pro"/>
                <a:ea typeface="Arial"/>
                <a:cs typeface="Arial"/>
              </a:rPr>
              <a:t>threaten</a:t>
            </a:r>
            <a:r>
              <a:rPr lang="en-US" sz="1800" dirty="0">
                <a:solidFill>
                  <a:srgbClr val="000000"/>
                </a:solidFill>
                <a:latin typeface="Neue Haas Grotesk Text Pro"/>
                <a:ea typeface="Arial"/>
                <a:cs typeface="Arial"/>
              </a:rPr>
              <a:t> the health, safety, or right to peaceful enjoyment of the premises of other tenants, or be drug-related</a:t>
            </a:r>
            <a:r>
              <a:rPr lang="en-US" sz="1800" dirty="0">
                <a:latin typeface="Neue Haas Grotesk Text Pro"/>
                <a:ea typeface="Arial"/>
                <a:cs typeface="Arial"/>
              </a:rPr>
              <a:t>.</a:t>
            </a:r>
            <a:endParaRPr lang="en-US" sz="1800" b="0" i="0" dirty="0">
              <a:latin typeface="Neue Haas Grotesk Text Pro"/>
              <a:ea typeface="Arial"/>
              <a:cs typeface="Arial"/>
            </a:endParaRPr>
          </a:p>
          <a:p>
            <a:r>
              <a:rPr lang="en-US" sz="1800" dirty="0"/>
              <a:t>Legal Authority</a:t>
            </a:r>
          </a:p>
          <a:p>
            <a:pPr lvl="1"/>
            <a:r>
              <a:rPr lang="en-US" sz="1800" i="1" dirty="0"/>
              <a:t>See</a:t>
            </a:r>
            <a:r>
              <a:rPr lang="en-US" sz="1800" dirty="0"/>
              <a:t> 42 U.S.C.A. §§ 1437d(l)(6) (Public Housing), 1437f(d)(1)(B)(iii) (Section 8 Certificates), 1437f(o)(7)(D) (Section 8 Vouchers)</a:t>
            </a:r>
          </a:p>
          <a:p>
            <a:pPr lvl="2"/>
            <a:r>
              <a:rPr lang="pt-BR" sz="1800" i="1" dirty="0"/>
              <a:t>NOTE: </a:t>
            </a:r>
            <a:r>
              <a:rPr lang="pt-BR" sz="1800" i="1" dirty="0" err="1"/>
              <a:t>Previous</a:t>
            </a:r>
            <a:r>
              <a:rPr lang="pt-BR" sz="1800" i="1" dirty="0"/>
              <a:t> </a:t>
            </a:r>
            <a:r>
              <a:rPr lang="pt-BR" sz="1800" i="1" dirty="0" err="1"/>
              <a:t>Guidance</a:t>
            </a:r>
            <a:r>
              <a:rPr lang="pt-BR" sz="1800" i="1" dirty="0"/>
              <a:t>, </a:t>
            </a:r>
            <a:r>
              <a:rPr lang="pt-BR" sz="1800" i="1" dirty="0" err="1"/>
              <a:t>Notice</a:t>
            </a:r>
            <a:r>
              <a:rPr lang="pt-BR" sz="1800" i="1" dirty="0"/>
              <a:t> PIH 2015-19 / H 2015-10, </a:t>
            </a:r>
            <a:r>
              <a:rPr lang="pt-BR" sz="1800" i="1" dirty="0" err="1"/>
              <a:t>was</a:t>
            </a:r>
            <a:r>
              <a:rPr lang="pt-BR" sz="1800" i="1" dirty="0"/>
              <a:t> </a:t>
            </a:r>
            <a:r>
              <a:rPr lang="pt-BR" sz="1800" i="1" dirty="0" err="1"/>
              <a:t>rescinded</a:t>
            </a:r>
            <a:r>
              <a:rPr lang="pt-BR" sz="1800" i="1" dirty="0"/>
              <a:t> </a:t>
            </a:r>
            <a:r>
              <a:rPr lang="pt-BR" sz="1800" i="1" dirty="0" err="1"/>
              <a:t>by</a:t>
            </a:r>
            <a:r>
              <a:rPr lang="pt-BR" sz="1800" i="1" dirty="0"/>
              <a:t> HUD in 2025</a:t>
            </a:r>
          </a:p>
          <a:p>
            <a:r>
              <a:rPr lang="en-US" sz="1800" dirty="0"/>
              <a:t>Case law</a:t>
            </a:r>
          </a:p>
          <a:p>
            <a:pPr lvl="1"/>
            <a:r>
              <a:rPr lang="en-US" sz="1800" u="sng" dirty="0"/>
              <a:t>Memphis </a:t>
            </a:r>
            <a:r>
              <a:rPr lang="en-US" sz="1800" u="sng" dirty="0" err="1"/>
              <a:t>Hous</a:t>
            </a:r>
            <a:r>
              <a:rPr lang="en-US" sz="1800" u="sng" dirty="0"/>
              <a:t>. Auth. v. Thompson</a:t>
            </a:r>
            <a:r>
              <a:rPr lang="en-US" sz="1800" dirty="0"/>
              <a:t>, (Tenn., 2001) </a:t>
            </a:r>
          </a:p>
          <a:p>
            <a:pPr lvl="1"/>
            <a:r>
              <a:rPr lang="en-US" sz="1800" u="sng" dirty="0">
                <a:ea typeface="+mn-lt"/>
                <a:cs typeface="+mn-lt"/>
              </a:rPr>
              <a:t>Richmond Tenants Org., Inc. v. Richmond Redevelopment &amp; Housing Auth.</a:t>
            </a:r>
            <a:r>
              <a:rPr lang="en-US" sz="1800" dirty="0">
                <a:ea typeface="+mn-lt"/>
                <a:cs typeface="+mn-lt"/>
              </a:rPr>
              <a:t>, (E.D. VA, 1990) - Lease restrictions on off-site activity and "any weapon" too broad</a:t>
            </a:r>
            <a:endParaRPr lang="en-US" sz="1800" dirty="0"/>
          </a:p>
          <a:p>
            <a:pPr lvl="1"/>
            <a:r>
              <a:rPr lang="en-US" sz="1800" u="sng" dirty="0">
                <a:ea typeface="+mn-lt"/>
                <a:cs typeface="+mn-lt"/>
              </a:rPr>
              <a:t>Cabrini-Green Local Advisory Council v. Chicago </a:t>
            </a:r>
            <a:r>
              <a:rPr lang="en-US" sz="1800" u="sng" dirty="0" err="1">
                <a:ea typeface="+mn-lt"/>
                <a:cs typeface="+mn-lt"/>
              </a:rPr>
              <a:t>Hous</a:t>
            </a:r>
            <a:r>
              <a:rPr lang="en-US" sz="1800" u="sng" dirty="0">
                <a:ea typeface="+mn-lt"/>
                <a:cs typeface="+mn-lt"/>
              </a:rPr>
              <a:t>. Auth.</a:t>
            </a:r>
            <a:r>
              <a:rPr lang="en-US" sz="1800" dirty="0">
                <a:ea typeface="+mn-lt"/>
                <a:cs typeface="+mn-lt"/>
              </a:rPr>
              <a:t>, (N.D. IL, 2007) - Eviction for any felony conviction too broad and is unenforceable</a:t>
            </a:r>
            <a:endParaRPr lang="en-US" sz="1800" dirty="0"/>
          </a:p>
          <a:p>
            <a:r>
              <a:rPr lang="en-US" sz="1800" dirty="0"/>
              <a:t>Greenbook says: </a:t>
            </a:r>
            <a:r>
              <a:rPr lang="en-US" sz="1800" dirty="0">
                <a:ea typeface="+mn-lt"/>
                <a:cs typeface="+mn-lt"/>
              </a:rPr>
              <a:t>Criminal activity that is neither drug-related not adversely affects others who live in the development or neighbors in the immediate vicinity should not be grounds for eviction.</a:t>
            </a:r>
            <a:endParaRPr lang="en-US" sz="1800" dirty="0"/>
          </a:p>
          <a:p>
            <a:pPr marL="457200" lvl="2" indent="0">
              <a:buNone/>
            </a:pPr>
            <a:endParaRPr lang="en-US" sz="1600" dirty="0">
              <a:highlight>
                <a:srgbClr val="00FF00"/>
              </a:highlight>
            </a:endParaRPr>
          </a:p>
          <a:p>
            <a:pPr lvl="3">
              <a:buFont typeface="Wingdings" panose="05000000000000000000" pitchFamily="2" charset="2"/>
              <a:buChar char="q"/>
            </a:pPr>
            <a:endParaRPr lang="en-US" dirty="0"/>
          </a:p>
          <a:p>
            <a:pPr lvl="2">
              <a:buFont typeface="Wingdings" panose="05000000000000000000" pitchFamily="2" charset="2"/>
              <a:buChar char="q"/>
            </a:pPr>
            <a:endParaRPr lang="en-US" dirty="0"/>
          </a:p>
        </p:txBody>
      </p:sp>
    </p:spTree>
    <p:extLst>
      <p:ext uri="{BB962C8B-B14F-4D97-AF65-F5344CB8AC3E}">
        <p14:creationId xmlns:p14="http://schemas.microsoft.com/office/powerpoint/2010/main" val="943057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DC9749-445A-D82C-CC9C-0C9696D861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B8D17F-8ACB-5492-8959-47F73E0E7C82}"/>
              </a:ext>
            </a:extLst>
          </p:cNvPr>
          <p:cNvSpPr>
            <a:spLocks noGrp="1"/>
          </p:cNvSpPr>
          <p:nvPr>
            <p:ph type="title"/>
          </p:nvPr>
        </p:nvSpPr>
        <p:spPr>
          <a:xfrm>
            <a:off x="1097280" y="286603"/>
            <a:ext cx="10058400" cy="600444"/>
          </a:xfrm>
        </p:spPr>
        <p:txBody>
          <a:bodyPr/>
          <a:lstStyle/>
          <a:p>
            <a:r>
              <a:rPr lang="en-US" dirty="0"/>
              <a:t>Alleged Off-Site Activity: Advocacy</a:t>
            </a:r>
          </a:p>
        </p:txBody>
      </p:sp>
      <p:sp>
        <p:nvSpPr>
          <p:cNvPr id="3" name="Content Placeholder 2">
            <a:extLst>
              <a:ext uri="{FF2B5EF4-FFF2-40B4-BE49-F238E27FC236}">
                <a16:creationId xmlns:a16="http://schemas.microsoft.com/office/drawing/2014/main" id="{C31F140A-0D4A-257B-51B0-8B28110ED427}"/>
              </a:ext>
            </a:extLst>
          </p:cNvPr>
          <p:cNvSpPr>
            <a:spLocks noGrp="1"/>
          </p:cNvSpPr>
          <p:nvPr>
            <p:ph sz="half" idx="1"/>
          </p:nvPr>
        </p:nvSpPr>
        <p:spPr>
          <a:xfrm>
            <a:off x="735496" y="1212573"/>
            <a:ext cx="10517388" cy="5089297"/>
          </a:xfrm>
        </p:spPr>
        <p:txBody>
          <a:bodyPr vert="horz" lIns="91440" tIns="45720" rIns="91440" bIns="45720" rtlCol="0" anchor="t">
            <a:noAutofit/>
          </a:bodyPr>
          <a:lstStyle/>
          <a:p>
            <a:pPr lvl="1"/>
            <a:r>
              <a:rPr lang="en-US" sz="1800" dirty="0"/>
              <a:t>Keep 5</a:t>
            </a:r>
            <a:r>
              <a:rPr lang="en-US" sz="1800" baseline="30000" dirty="0"/>
              <a:t>th</a:t>
            </a:r>
            <a:r>
              <a:rPr lang="en-US" sz="1800" dirty="0"/>
              <a:t> Amendment issues in mind (</a:t>
            </a:r>
            <a:r>
              <a:rPr lang="en-US" sz="1800" b="1" i="1" dirty="0"/>
              <a:t>as previously discussed in presentation</a:t>
            </a:r>
            <a:r>
              <a:rPr lang="en-US" sz="1800" dirty="0"/>
              <a:t>)</a:t>
            </a:r>
          </a:p>
          <a:p>
            <a:pPr lvl="1"/>
            <a:r>
              <a:rPr lang="en-US" sz="1800" dirty="0"/>
              <a:t>Argue for and build case around:</a:t>
            </a:r>
          </a:p>
          <a:p>
            <a:pPr lvl="2">
              <a:buFont typeface="Wingdings" pitchFamily="2" charset="2"/>
              <a:buChar char="§"/>
            </a:pPr>
            <a:r>
              <a:rPr lang="en-US" sz="1800" dirty="0"/>
              <a:t>Lack of connection to property or neighbors</a:t>
            </a:r>
          </a:p>
          <a:p>
            <a:pPr lvl="2">
              <a:buFont typeface="Wingdings" pitchFamily="2" charset="2"/>
              <a:buChar char="§"/>
            </a:pPr>
            <a:r>
              <a:rPr lang="en-US" sz="1800" dirty="0"/>
              <a:t>Lack of threat to property or neighbors</a:t>
            </a:r>
          </a:p>
          <a:p>
            <a:pPr lvl="2">
              <a:buFont typeface="Wingdings" pitchFamily="2" charset="2"/>
              <a:buChar char="§"/>
            </a:pPr>
            <a:r>
              <a:rPr lang="en-US" sz="1800" dirty="0"/>
              <a:t>Lack of actual harm to property or neighbors</a:t>
            </a:r>
          </a:p>
          <a:p>
            <a:pPr lvl="1"/>
            <a:r>
              <a:rPr lang="en-US" sz="1800" dirty="0"/>
              <a:t>Scrutinize Notice</a:t>
            </a:r>
          </a:p>
          <a:p>
            <a:pPr lvl="2">
              <a:buFont typeface="Wingdings" pitchFamily="2" charset="2"/>
              <a:buChar char="§"/>
            </a:pPr>
            <a:r>
              <a:rPr lang="en-US" sz="1800" dirty="0"/>
              <a:t>Too vague or sparse</a:t>
            </a:r>
          </a:p>
          <a:p>
            <a:pPr lvl="2">
              <a:buFont typeface="Wingdings" pitchFamily="2" charset="2"/>
              <a:buChar char="§"/>
            </a:pPr>
            <a:r>
              <a:rPr lang="en-US" sz="1800" dirty="0"/>
              <a:t>Unable to prepare defense</a:t>
            </a:r>
          </a:p>
          <a:p>
            <a:pPr lvl="2">
              <a:buFont typeface="Wingdings" pitchFamily="2" charset="2"/>
              <a:buChar char="§"/>
            </a:pPr>
            <a:r>
              <a:rPr lang="en-US" sz="1800" dirty="0"/>
              <a:t>Inaccurate statement of facts</a:t>
            </a:r>
          </a:p>
          <a:p>
            <a:pPr lvl="1"/>
            <a:r>
              <a:rPr lang="en-US" sz="1800" dirty="0"/>
              <a:t>Hold case to evidentiary standards</a:t>
            </a:r>
          </a:p>
          <a:p>
            <a:pPr lvl="2">
              <a:buFont typeface="Wingdings" pitchFamily="2" charset="2"/>
              <a:buChar char="§"/>
            </a:pPr>
            <a:r>
              <a:rPr lang="en-US" sz="1800" dirty="0"/>
              <a:t>Hearsay</a:t>
            </a:r>
          </a:p>
          <a:p>
            <a:pPr lvl="2">
              <a:buFont typeface="Wingdings" pitchFamily="2" charset="2"/>
              <a:buChar char="§"/>
            </a:pPr>
            <a:r>
              <a:rPr lang="en-US" sz="1800" dirty="0"/>
              <a:t>Relevance</a:t>
            </a:r>
          </a:p>
          <a:p>
            <a:pPr lvl="2">
              <a:buFont typeface="Wingdings" pitchFamily="2" charset="2"/>
              <a:buChar char="§"/>
            </a:pPr>
            <a:r>
              <a:rPr lang="en-US" sz="1800" dirty="0"/>
              <a:t>Authentication (records, videos, photos)</a:t>
            </a:r>
          </a:p>
          <a:p>
            <a:pPr lvl="2"/>
            <a:endParaRPr lang="en-US" dirty="0"/>
          </a:p>
          <a:p>
            <a:pPr lvl="1"/>
            <a:endParaRPr lang="en-US" dirty="0"/>
          </a:p>
          <a:p>
            <a:pPr lvl="3"/>
            <a:endParaRPr lang="en-US" dirty="0"/>
          </a:p>
          <a:p>
            <a:pPr lvl="2"/>
            <a:endParaRPr lang="en-US" dirty="0"/>
          </a:p>
        </p:txBody>
      </p:sp>
    </p:spTree>
    <p:extLst>
      <p:ext uri="{BB962C8B-B14F-4D97-AF65-F5344CB8AC3E}">
        <p14:creationId xmlns:p14="http://schemas.microsoft.com/office/powerpoint/2010/main" val="328307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262BC1-B70F-9FA3-D3AF-670D2AC226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98C167-B151-1EE4-4444-0716B3D4180F}"/>
              </a:ext>
            </a:extLst>
          </p:cNvPr>
          <p:cNvSpPr>
            <a:spLocks noGrp="1"/>
          </p:cNvSpPr>
          <p:nvPr>
            <p:ph type="title"/>
          </p:nvPr>
        </p:nvSpPr>
        <p:spPr>
          <a:xfrm>
            <a:off x="845333" y="286603"/>
            <a:ext cx="10310347" cy="612167"/>
          </a:xfrm>
        </p:spPr>
        <p:txBody>
          <a:bodyPr>
            <a:normAutofit/>
          </a:bodyPr>
          <a:lstStyle/>
          <a:p>
            <a:r>
              <a:rPr lang="en-US"/>
              <a:t>On-Site vs. Off-Site: HUD-Subsidized Housing</a:t>
            </a:r>
          </a:p>
        </p:txBody>
      </p:sp>
      <p:sp>
        <p:nvSpPr>
          <p:cNvPr id="3" name="Content Placeholder 2">
            <a:extLst>
              <a:ext uri="{FF2B5EF4-FFF2-40B4-BE49-F238E27FC236}">
                <a16:creationId xmlns:a16="http://schemas.microsoft.com/office/drawing/2014/main" id="{22B21F51-D2CC-D5D9-028C-88771A10C4A3}"/>
              </a:ext>
            </a:extLst>
          </p:cNvPr>
          <p:cNvSpPr>
            <a:spLocks noGrp="1"/>
          </p:cNvSpPr>
          <p:nvPr>
            <p:ph sz="half" idx="1"/>
          </p:nvPr>
        </p:nvSpPr>
        <p:spPr>
          <a:xfrm>
            <a:off x="848068" y="1004277"/>
            <a:ext cx="10510322" cy="5519229"/>
          </a:xfrm>
        </p:spPr>
        <p:txBody>
          <a:bodyPr vert="horz" lIns="91440" tIns="45720" rIns="91440" bIns="45720" rtlCol="0" anchor="t">
            <a:noAutofit/>
          </a:bodyPr>
          <a:lstStyle/>
          <a:p>
            <a:r>
              <a:rPr lang="en-US" sz="1800"/>
              <a:t>Commonly cited HUD guidance and case law provide that criminal activity must have happened on-site, reasonably proximal to the site, or reasonably involve or relate to the site</a:t>
            </a:r>
          </a:p>
          <a:p>
            <a:r>
              <a:rPr lang="en-US" sz="1800"/>
              <a:t>Key principle for analysis in </a:t>
            </a:r>
            <a:r>
              <a:rPr lang="en-US" sz="1800" b="1"/>
              <a:t>HUD-subsidized housing </a:t>
            </a:r>
            <a:r>
              <a:rPr lang="en-US" sz="1800"/>
              <a:t>is the nexus of threat to health and safety of residents and neighbors</a:t>
            </a:r>
          </a:p>
          <a:p>
            <a:pPr lvl="1">
              <a:buFont typeface="Wingdings,sans-serif" pitchFamily="2" charset="2"/>
              <a:buChar char="§"/>
            </a:pPr>
            <a:r>
              <a:rPr lang="en-US" sz="1800" u="sng"/>
              <a:t>Memphis </a:t>
            </a:r>
            <a:r>
              <a:rPr lang="en-US" sz="1800" u="sng" dirty="0" err="1"/>
              <a:t>Hous</a:t>
            </a:r>
            <a:r>
              <a:rPr lang="en-US" sz="1800" u="sng"/>
              <a:t>. Auth. v. Thompson</a:t>
            </a:r>
            <a:r>
              <a:rPr lang="en-US" sz="1800"/>
              <a:t>, (Tenn., 2001) Tenn.</a:t>
            </a:r>
          </a:p>
          <a:p>
            <a:pPr lvl="2">
              <a:buFont typeface="Wingdings,sans-serif" pitchFamily="2" charset="2"/>
              <a:buChar char="Ø"/>
            </a:pPr>
            <a:r>
              <a:rPr lang="en-US" sz="1800"/>
              <a:t>Neither federal law nor the lease provisions imposed a standard of strict liability for the off-site drug-related criminal activities of appellant's guests or other persons under her control. </a:t>
            </a:r>
          </a:p>
          <a:p>
            <a:pPr lvl="1">
              <a:buFont typeface="Wingdings" pitchFamily="2" charset="2"/>
              <a:buChar char="§"/>
            </a:pPr>
            <a:r>
              <a:rPr lang="en-US" sz="1800"/>
              <a:t>Other </a:t>
            </a:r>
            <a:r>
              <a:rPr lang="en-US" sz="1800" err="1"/>
              <a:t>jursidictions</a:t>
            </a:r>
            <a:r>
              <a:rPr lang="en-US" sz="1800"/>
              <a:t>:</a:t>
            </a:r>
            <a:r>
              <a:rPr lang="en-US" sz="1800">
                <a:ea typeface="+mn-lt"/>
                <a:cs typeface="+mn-lt"/>
              </a:rPr>
              <a:t> </a:t>
            </a:r>
          </a:p>
          <a:p>
            <a:pPr lvl="1">
              <a:buFont typeface="Wingdings" pitchFamily="2" charset="2"/>
              <a:buChar char="§"/>
            </a:pPr>
            <a:r>
              <a:rPr lang="en-US" sz="1800" u="sng" err="1">
                <a:ea typeface="+mn-lt"/>
                <a:cs typeface="+mn-lt"/>
              </a:rPr>
              <a:t>Kolio</a:t>
            </a:r>
            <a:r>
              <a:rPr lang="en-US" sz="1800" u="sng">
                <a:ea typeface="+mn-lt"/>
                <a:cs typeface="+mn-lt"/>
              </a:rPr>
              <a:t> v. Hawai'i Pub. </a:t>
            </a:r>
            <a:r>
              <a:rPr lang="en-US" sz="1800" u="sng" err="1">
                <a:ea typeface="+mn-lt"/>
                <a:cs typeface="+mn-lt"/>
              </a:rPr>
              <a:t>Hous</a:t>
            </a:r>
            <a:r>
              <a:rPr lang="en-US" sz="1800" u="sng">
                <a:ea typeface="+mn-lt"/>
                <a:cs typeface="+mn-lt"/>
              </a:rPr>
              <a:t>. Auth.</a:t>
            </a:r>
            <a:r>
              <a:rPr lang="en-US" sz="1800">
                <a:ea typeface="+mn-lt"/>
                <a:cs typeface="+mn-lt"/>
              </a:rPr>
              <a:t>, (Haw., 2015)</a:t>
            </a:r>
            <a:endParaRPr lang="en-US" sz="1800"/>
          </a:p>
          <a:p>
            <a:pPr lvl="2">
              <a:buFont typeface="Wingdings,sans-serif" pitchFamily="2" charset="2"/>
              <a:buChar char="Ø"/>
            </a:pPr>
            <a:r>
              <a:rPr lang="en-US" sz="1800"/>
              <a:t>Tenant not evicted for misappropriation of funds; no </a:t>
            </a:r>
            <a:r>
              <a:rPr lang="en-US" sz="1800">
                <a:ea typeface="+mn-lt"/>
                <a:cs typeface="+mn-lt"/>
              </a:rPr>
              <a:t>threat to health, safety, or peaceful enjoyment</a:t>
            </a:r>
            <a:endParaRPr lang="en-US" sz="1800"/>
          </a:p>
          <a:p>
            <a:pPr lvl="1">
              <a:buFont typeface="Wingdings" pitchFamily="2" charset="2"/>
              <a:buChar char="§"/>
            </a:pPr>
            <a:r>
              <a:rPr lang="en-US" sz="1800" u="sng"/>
              <a:t>Carroll v. Chi. </a:t>
            </a:r>
            <a:r>
              <a:rPr lang="en-US" sz="1800" u="sng" err="1"/>
              <a:t>Hous</a:t>
            </a:r>
            <a:r>
              <a:rPr lang="en-US" sz="1800" u="sng"/>
              <a:t>. Auth</a:t>
            </a:r>
            <a:r>
              <a:rPr lang="en-US" sz="1800"/>
              <a:t>. (IL App. 2015)  </a:t>
            </a:r>
          </a:p>
          <a:p>
            <a:pPr lvl="2">
              <a:buFont typeface="Wingdings,sans-serif" pitchFamily="2" charset="2"/>
              <a:buChar char="Ø"/>
            </a:pPr>
            <a:r>
              <a:rPr lang="en-US" sz="1800"/>
              <a:t>Tenant not evicted for recently discovered, but four-year old DUI conviction</a:t>
            </a:r>
          </a:p>
          <a:p>
            <a:pPr lvl="2">
              <a:buFont typeface="Wingdings,sans-serif" pitchFamily="2" charset="2"/>
              <a:buChar char="Ø"/>
            </a:pPr>
            <a:endParaRPr lang="en-US" sz="1800"/>
          </a:p>
          <a:p>
            <a:pPr marL="457200" lvl="2" indent="0">
              <a:buNone/>
            </a:pPr>
            <a:endParaRPr lang="en-US" sz="1800"/>
          </a:p>
        </p:txBody>
      </p:sp>
    </p:spTree>
    <p:extLst>
      <p:ext uri="{BB962C8B-B14F-4D97-AF65-F5344CB8AC3E}">
        <p14:creationId xmlns:p14="http://schemas.microsoft.com/office/powerpoint/2010/main" val="34820524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7A8A4E-CA98-3EAD-1174-225991F47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FA5466-50AF-0874-F872-6BF266DDEBE1}"/>
              </a:ext>
            </a:extLst>
          </p:cNvPr>
          <p:cNvSpPr>
            <a:spLocks noGrp="1"/>
          </p:cNvSpPr>
          <p:nvPr>
            <p:ph type="title"/>
          </p:nvPr>
        </p:nvSpPr>
        <p:spPr>
          <a:xfrm>
            <a:off x="845333" y="286603"/>
            <a:ext cx="10310347" cy="612167"/>
          </a:xfrm>
        </p:spPr>
        <p:txBody>
          <a:bodyPr>
            <a:normAutofit/>
          </a:bodyPr>
          <a:lstStyle/>
          <a:p>
            <a:r>
              <a:rPr lang="en-US"/>
              <a:t>On-Site vs. Off-Site: HUD-Subsidized Housing</a:t>
            </a:r>
          </a:p>
        </p:txBody>
      </p:sp>
      <p:sp>
        <p:nvSpPr>
          <p:cNvPr id="3" name="Content Placeholder 2">
            <a:extLst>
              <a:ext uri="{FF2B5EF4-FFF2-40B4-BE49-F238E27FC236}">
                <a16:creationId xmlns:a16="http://schemas.microsoft.com/office/drawing/2014/main" id="{82F324A0-6B42-6F0A-F448-41DE91C90BB6}"/>
              </a:ext>
            </a:extLst>
          </p:cNvPr>
          <p:cNvSpPr>
            <a:spLocks noGrp="1"/>
          </p:cNvSpPr>
          <p:nvPr>
            <p:ph sz="half" idx="1"/>
          </p:nvPr>
        </p:nvSpPr>
        <p:spPr>
          <a:xfrm>
            <a:off x="848068" y="1004277"/>
            <a:ext cx="10510322" cy="5519229"/>
          </a:xfrm>
        </p:spPr>
        <p:txBody>
          <a:bodyPr vert="horz" lIns="91440" tIns="45720" rIns="91440" bIns="45720" rtlCol="0" anchor="t">
            <a:noAutofit/>
          </a:bodyPr>
          <a:lstStyle/>
          <a:p>
            <a:r>
              <a:rPr lang="en-US" sz="2400" u="sng"/>
              <a:t>Examples that may be grounds for eviction:</a:t>
            </a:r>
          </a:p>
          <a:p>
            <a:pPr lvl="1">
              <a:buFont typeface="Wingdings" pitchFamily="2" charset="2"/>
              <a:buChar char="§"/>
            </a:pPr>
            <a:r>
              <a:rPr lang="en-US" sz="2400"/>
              <a:t>Assault and battery in apartment or within bounds of property</a:t>
            </a:r>
          </a:p>
          <a:p>
            <a:pPr lvl="1">
              <a:buFont typeface="Wingdings" pitchFamily="2" charset="2"/>
              <a:buChar char="§"/>
            </a:pPr>
            <a:r>
              <a:rPr lang="en-US" sz="2400"/>
              <a:t>Assault of neighbor on sidewalk close to property</a:t>
            </a:r>
          </a:p>
          <a:p>
            <a:pPr lvl="1">
              <a:buFont typeface="Wingdings" pitchFamily="2" charset="2"/>
              <a:buChar char="§"/>
            </a:pPr>
            <a:r>
              <a:rPr lang="en-US" sz="2400"/>
              <a:t>Drug sales or manufacturing off-site</a:t>
            </a:r>
          </a:p>
          <a:p>
            <a:r>
              <a:rPr lang="en-US" sz="2400" u="sng"/>
              <a:t>Examples that would likely not be grounds for eviction:</a:t>
            </a:r>
          </a:p>
          <a:p>
            <a:pPr lvl="1">
              <a:buFont typeface="Wingdings" pitchFamily="2" charset="2"/>
              <a:buChar char="§"/>
            </a:pPr>
            <a:r>
              <a:rPr lang="en-US" sz="2400"/>
              <a:t>Assault and battery of non-resident two miles away </a:t>
            </a:r>
          </a:p>
          <a:p>
            <a:pPr lvl="1">
              <a:buFont typeface="Wingdings" pitchFamily="2" charset="2"/>
              <a:buChar char="§"/>
            </a:pPr>
            <a:r>
              <a:rPr lang="en-US" sz="2400"/>
              <a:t>Arrest for writing worthless checks </a:t>
            </a:r>
          </a:p>
          <a:p>
            <a:pPr lvl="1">
              <a:buFont typeface="Wingdings" pitchFamily="2" charset="2"/>
              <a:buChar char="§"/>
            </a:pPr>
            <a:r>
              <a:rPr lang="en-US" sz="2400"/>
              <a:t>Older shoplifting conviction while driving off-site</a:t>
            </a:r>
          </a:p>
          <a:p>
            <a:pPr marL="457200" lvl="2" indent="0">
              <a:buNone/>
            </a:pPr>
            <a:endParaRPr lang="en-US" sz="1800"/>
          </a:p>
        </p:txBody>
      </p:sp>
    </p:spTree>
    <p:extLst>
      <p:ext uri="{BB962C8B-B14F-4D97-AF65-F5344CB8AC3E}">
        <p14:creationId xmlns:p14="http://schemas.microsoft.com/office/powerpoint/2010/main" val="27815496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29DAD-C8D5-206A-4226-11AD92B61617}"/>
              </a:ext>
            </a:extLst>
          </p:cNvPr>
          <p:cNvSpPr>
            <a:spLocks noGrp="1"/>
          </p:cNvSpPr>
          <p:nvPr>
            <p:ph type="title"/>
          </p:nvPr>
        </p:nvSpPr>
        <p:spPr>
          <a:xfrm>
            <a:off x="614172" y="395895"/>
            <a:ext cx="10963655" cy="608958"/>
          </a:xfrm>
        </p:spPr>
        <p:txBody>
          <a:bodyPr>
            <a:normAutofit/>
          </a:bodyPr>
          <a:lstStyle/>
          <a:p>
            <a:r>
              <a:rPr lang="en-US" dirty="0"/>
              <a:t>Knowledge </a:t>
            </a:r>
            <a:r>
              <a:rPr lang="en-US"/>
              <a:t>of </a:t>
            </a:r>
            <a:r>
              <a:rPr lang="en-US" dirty="0"/>
              <a:t>and Ability to Prevent</a:t>
            </a:r>
            <a:r>
              <a:rPr lang="en-US"/>
              <a:t> Criminal Activity</a:t>
            </a:r>
            <a:endParaRPr lang="en-US" dirty="0"/>
          </a:p>
        </p:txBody>
      </p:sp>
      <p:sp>
        <p:nvSpPr>
          <p:cNvPr id="3" name="Content Placeholder 2">
            <a:extLst>
              <a:ext uri="{FF2B5EF4-FFF2-40B4-BE49-F238E27FC236}">
                <a16:creationId xmlns:a16="http://schemas.microsoft.com/office/drawing/2014/main" id="{AB55E1DF-A6EF-7174-7C7E-1EFD68C4A398}"/>
              </a:ext>
            </a:extLst>
          </p:cNvPr>
          <p:cNvSpPr>
            <a:spLocks noGrp="1"/>
          </p:cNvSpPr>
          <p:nvPr>
            <p:ph idx="1"/>
          </p:nvPr>
        </p:nvSpPr>
        <p:spPr>
          <a:xfrm>
            <a:off x="838200" y="1177264"/>
            <a:ext cx="10515600" cy="5374837"/>
          </a:xfrm>
        </p:spPr>
        <p:txBody>
          <a:bodyPr vert="horz" lIns="91440" tIns="45720" rIns="91440" bIns="45720" rtlCol="0" anchor="t">
            <a:normAutofit/>
          </a:bodyPr>
          <a:lstStyle/>
          <a:p>
            <a:r>
              <a:rPr lang="en-US" sz="1800" dirty="0"/>
              <a:t>TENNESSEE CASE LAW:</a:t>
            </a:r>
          </a:p>
          <a:p>
            <a:pPr lvl="1">
              <a:buFont typeface="Wingdings" panose="020B0604020202020204" pitchFamily="34" charset="0"/>
              <a:buChar char="§"/>
            </a:pPr>
            <a:r>
              <a:rPr lang="en-US" sz="1800" u="sng" dirty="0">
                <a:ea typeface="+mn-lt"/>
                <a:cs typeface="+mn-lt"/>
              </a:rPr>
              <a:t>Investors Diversified Property Management, Inc. v. Brown</a:t>
            </a:r>
            <a:r>
              <a:rPr lang="en-US" sz="1800" dirty="0">
                <a:ea typeface="+mn-lt"/>
                <a:cs typeface="+mn-lt"/>
              </a:rPr>
              <a:t>, 1988 Tenn. App. LEXIS 621; 1988 WL 102781.</a:t>
            </a:r>
          </a:p>
          <a:p>
            <a:pPr lvl="2">
              <a:buFont typeface="Wingdings" pitchFamily="2" charset="2"/>
              <a:buChar char="Ø"/>
            </a:pPr>
            <a:r>
              <a:rPr lang="en-US" sz="1800" dirty="0">
                <a:ea typeface="+mn-lt"/>
                <a:cs typeface="+mn-lt"/>
              </a:rPr>
              <a:t>Family not evicted for sexual assault by 11-yr old son because no knowledge of risk or ability to have prevented single incident. </a:t>
            </a:r>
            <a:r>
              <a:rPr lang="en-US" sz="1800" b="1" dirty="0"/>
              <a:t>(</a:t>
            </a:r>
            <a:r>
              <a:rPr lang="en-US" sz="1800" b="1" i="1" dirty="0"/>
              <a:t>will discuss in-depth momentarily)</a:t>
            </a:r>
            <a:endParaRPr lang="en-US" sz="1800" dirty="0">
              <a:ea typeface="+mn-lt"/>
              <a:cs typeface="+mn-lt"/>
            </a:endParaRPr>
          </a:p>
          <a:p>
            <a:pPr lvl="1">
              <a:buFont typeface="Wingdings" panose="020B0604020202020204" pitchFamily="34" charset="0"/>
              <a:buChar char="§"/>
            </a:pPr>
            <a:r>
              <a:rPr lang="en-US" sz="1800" u="sng" dirty="0">
                <a:ea typeface="+mn-lt"/>
                <a:cs typeface="+mn-lt"/>
              </a:rPr>
              <a:t>Wessington House Apts. v. Clinard</a:t>
            </a:r>
            <a:r>
              <a:rPr lang="en-US" sz="1800" dirty="0">
                <a:ea typeface="+mn-lt"/>
                <a:cs typeface="+mn-lt"/>
              </a:rPr>
              <a:t>, 2001 Tenn. App. LEXIS 420; 2001 WL 605105.</a:t>
            </a:r>
          </a:p>
          <a:p>
            <a:pPr lvl="2">
              <a:buFont typeface="Wingdings" pitchFamily="2" charset="2"/>
              <a:buChar char="Ø"/>
            </a:pPr>
            <a:r>
              <a:rPr lang="en-US" sz="1800" dirty="0"/>
              <a:t>Tenant not evicted for guest found with drugs in unit while visiting because she did not know, nor should she have known. </a:t>
            </a:r>
            <a:r>
              <a:rPr lang="en-US" sz="1800" b="1" dirty="0"/>
              <a:t>(</a:t>
            </a:r>
            <a:r>
              <a:rPr lang="en-US" sz="1800" b="1" i="1" dirty="0"/>
              <a:t>will discuss in-depth momentarily)</a:t>
            </a:r>
            <a:endParaRPr lang="en-US" sz="1800" dirty="0"/>
          </a:p>
          <a:p>
            <a:r>
              <a:rPr lang="en-US" sz="1800" dirty="0"/>
              <a:t>BEWARE: You down with OPTC? </a:t>
            </a:r>
            <a:endParaRPr lang="en-US" dirty="0"/>
          </a:p>
          <a:p>
            <a:pPr lvl="1">
              <a:buFont typeface="Wingdings" pitchFamily="2" charset="2"/>
              <a:buChar char="§"/>
            </a:pPr>
            <a:r>
              <a:rPr lang="en-US" sz="1800" dirty="0"/>
              <a:t>Where</a:t>
            </a:r>
            <a:r>
              <a:rPr lang="en-US" sz="1800" dirty="0">
                <a:ea typeface="+mn-lt"/>
                <a:cs typeface="+mn-lt"/>
              </a:rPr>
              <a:t> a guest at a Public Housing tenant's birthday party committed a fatal shooting, he qualified as an “</a:t>
            </a:r>
            <a:r>
              <a:rPr lang="en-US" sz="1800" b="1" dirty="0">
                <a:ea typeface="+mn-lt"/>
                <a:cs typeface="+mn-lt"/>
              </a:rPr>
              <a:t>Other Person Under the Tenant's Control</a:t>
            </a:r>
            <a:r>
              <a:rPr lang="en-US" sz="1800" dirty="0">
                <a:ea typeface="+mn-lt"/>
                <a:cs typeface="+mn-lt"/>
              </a:rPr>
              <a:t>” (OPTC) under the lease because he was in the unit at the time of the criminal activity </a:t>
            </a:r>
            <a:r>
              <a:rPr lang="en-US" sz="1800" i="1" dirty="0">
                <a:ea typeface="+mn-lt"/>
                <a:cs typeface="+mn-lt"/>
              </a:rPr>
              <a:t>due to the tenant's invitation. </a:t>
            </a:r>
          </a:p>
          <a:p>
            <a:pPr lvl="2">
              <a:buFont typeface="Wingdings" pitchFamily="2" charset="2"/>
              <a:buChar char="Ø"/>
            </a:pPr>
            <a:r>
              <a:rPr lang="en-US" sz="1800" u="sng" dirty="0">
                <a:ea typeface="+mn-lt"/>
                <a:cs typeface="+mn-lt"/>
              </a:rPr>
              <a:t>Hous. Auth. v. Nash</a:t>
            </a:r>
            <a:r>
              <a:rPr lang="en-US" sz="1800" dirty="0">
                <a:ea typeface="+mn-lt"/>
                <a:cs typeface="+mn-lt"/>
              </a:rPr>
              <a:t>, 343 A.3d 1134, 1135, 2025 Pa. LEXIS 1496, *1, 2025 LX 439080, 2025 WL 2732608.</a:t>
            </a:r>
          </a:p>
          <a:p>
            <a:pPr lvl="2">
              <a:buFont typeface="Wingdings" pitchFamily="2" charset="2"/>
              <a:buChar char="Ø"/>
            </a:pPr>
            <a:endParaRPr lang="en-US" sz="1800" u="sng" dirty="0">
              <a:highlight>
                <a:srgbClr val="00FF00"/>
              </a:highlight>
              <a:ea typeface="+mn-lt"/>
              <a:cs typeface="+mn-lt"/>
            </a:endParaRPr>
          </a:p>
        </p:txBody>
      </p:sp>
    </p:spTree>
    <p:extLst>
      <p:ext uri="{BB962C8B-B14F-4D97-AF65-F5344CB8AC3E}">
        <p14:creationId xmlns:p14="http://schemas.microsoft.com/office/powerpoint/2010/main" val="21418389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89723-FB82-1D2C-69CE-9889BC32ED5C}"/>
              </a:ext>
            </a:extLst>
          </p:cNvPr>
          <p:cNvSpPr>
            <a:spLocks noGrp="1"/>
          </p:cNvSpPr>
          <p:nvPr>
            <p:ph type="title"/>
          </p:nvPr>
        </p:nvSpPr>
        <p:spPr>
          <a:xfrm>
            <a:off x="612648" y="514649"/>
            <a:ext cx="10963655" cy="550343"/>
          </a:xfrm>
        </p:spPr>
        <p:txBody>
          <a:bodyPr/>
          <a:lstStyle/>
          <a:p>
            <a:r>
              <a:rPr lang="en-US" dirty="0"/>
              <a:t>Drug-Related Criminal Activity</a:t>
            </a:r>
          </a:p>
        </p:txBody>
      </p:sp>
      <p:sp>
        <p:nvSpPr>
          <p:cNvPr id="3" name="Content Placeholder 2">
            <a:extLst>
              <a:ext uri="{FF2B5EF4-FFF2-40B4-BE49-F238E27FC236}">
                <a16:creationId xmlns:a16="http://schemas.microsoft.com/office/drawing/2014/main" id="{09996F4E-3146-3C6B-A2BD-FA0A2256063E}"/>
              </a:ext>
            </a:extLst>
          </p:cNvPr>
          <p:cNvSpPr>
            <a:spLocks noGrp="1"/>
          </p:cNvSpPr>
          <p:nvPr>
            <p:ph idx="1"/>
          </p:nvPr>
        </p:nvSpPr>
        <p:spPr>
          <a:xfrm>
            <a:off x="542310" y="1183093"/>
            <a:ext cx="10949353" cy="5013747"/>
          </a:xfrm>
        </p:spPr>
        <p:txBody>
          <a:bodyPr vert="horz" lIns="91440" tIns="45720" rIns="91440" bIns="45720" rtlCol="0" anchor="t">
            <a:normAutofit/>
          </a:bodyPr>
          <a:lstStyle/>
          <a:p>
            <a:r>
              <a:rPr lang="en-US" sz="1800" dirty="0"/>
              <a:t>The authority to evict for drug-related activity is broader, subjecting the public housing tenant to eviction even though the activity—whether by the tenant, household member or guest—may have occurred off the premises. </a:t>
            </a:r>
          </a:p>
          <a:p>
            <a:pPr lvl="1">
              <a:buFont typeface="Wingdings" pitchFamily="2" charset="2"/>
              <a:buChar char="§"/>
            </a:pPr>
            <a:r>
              <a:rPr lang="en-US" sz="1800" dirty="0"/>
              <a:t>24 C.F.R. § 966.4(</a:t>
            </a:r>
            <a:r>
              <a:rPr lang="en-US" sz="1800" i="1" dirty="0"/>
              <a:t>l</a:t>
            </a:r>
            <a:r>
              <a:rPr lang="en-US" sz="1800" dirty="0"/>
              <a:t>)(5)(ii)(A); 24 C.F.R. § 966.4(</a:t>
            </a:r>
            <a:r>
              <a:rPr lang="en-US" sz="1800" i="1" dirty="0"/>
              <a:t>l</a:t>
            </a:r>
            <a:r>
              <a:rPr lang="en-US" sz="1800" dirty="0"/>
              <a:t>)(5)(</a:t>
            </a:r>
            <a:r>
              <a:rPr lang="en-US" sz="1800" dirty="0" err="1"/>
              <a:t>i</a:t>
            </a:r>
            <a:r>
              <a:rPr lang="en-US" sz="1800" dirty="0"/>
              <a:t>)(B)</a:t>
            </a:r>
          </a:p>
          <a:p>
            <a:pPr marL="228600" lvl="1" indent="0">
              <a:buNone/>
            </a:pPr>
            <a:endParaRPr lang="en-US" sz="1800" dirty="0"/>
          </a:p>
          <a:p>
            <a:r>
              <a:rPr lang="en-US" sz="1800" dirty="0">
                <a:ea typeface="+mn-lt"/>
                <a:cs typeface="+mn-lt"/>
              </a:rPr>
              <a:t>There are no statutory requirements for drug and criminal activity evictions from HUD-subsidized multifamily or Project-Based Section 8 properties, but HUD regulations require owners in these programs to use leases which make certain forms of criminal activity grounds for eviction.</a:t>
            </a:r>
            <a:br>
              <a:rPr lang="en-US" sz="1800" dirty="0">
                <a:ea typeface="+mn-lt"/>
                <a:cs typeface="+mn-lt"/>
              </a:rPr>
            </a:br>
            <a:endParaRPr lang="en-US" sz="1800" dirty="0">
              <a:ea typeface="+mn-lt"/>
              <a:cs typeface="+mn-lt"/>
            </a:endParaRPr>
          </a:p>
          <a:p>
            <a:pPr lvl="1">
              <a:buFont typeface="Wingdings" pitchFamily="2" charset="2"/>
              <a:buChar char="§"/>
            </a:pPr>
            <a:r>
              <a:rPr lang="en-US" sz="1800" i="1" dirty="0">
                <a:ea typeface="+mn-lt"/>
                <a:cs typeface="+mn-lt"/>
              </a:rPr>
              <a:t>See</a:t>
            </a:r>
            <a:r>
              <a:rPr lang="en-US" sz="1800" dirty="0">
                <a:ea typeface="+mn-lt"/>
                <a:cs typeface="+mn-lt"/>
              </a:rPr>
              <a:t> 24 C.F.R. §§ 5.100, 5.850-.861, 247.3(a)(3), 884.216, 886.128, 886.328, 891.430, 891.770. </a:t>
            </a:r>
          </a:p>
          <a:p>
            <a:pPr lvl="1">
              <a:buFont typeface="Wingdings" pitchFamily="2" charset="2"/>
              <a:buChar char="§"/>
            </a:pPr>
            <a:r>
              <a:rPr lang="en-US" sz="1800" dirty="0">
                <a:ea typeface="+mn-lt"/>
                <a:cs typeface="+mn-lt"/>
              </a:rPr>
              <a:t>The regulations for Section 8 Moderate Rehabilitation have no express provision on eviction for criminal conduct, but the Part 5 regulations apparently apply because “federally assisted housing” includes housing receiving Project-Based Section 8 assistance.</a:t>
            </a:r>
            <a:endParaRPr lang="en-US" sz="1800" dirty="0"/>
          </a:p>
        </p:txBody>
      </p:sp>
    </p:spTree>
    <p:extLst>
      <p:ext uri="{BB962C8B-B14F-4D97-AF65-F5344CB8AC3E}">
        <p14:creationId xmlns:p14="http://schemas.microsoft.com/office/powerpoint/2010/main" val="3901587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4846A-BA74-7EFF-E969-21D606A12CB0}"/>
              </a:ext>
            </a:extLst>
          </p:cNvPr>
          <p:cNvSpPr>
            <a:spLocks noGrp="1"/>
          </p:cNvSpPr>
          <p:nvPr>
            <p:ph type="title"/>
          </p:nvPr>
        </p:nvSpPr>
        <p:spPr>
          <a:xfrm>
            <a:off x="831850" y="576263"/>
            <a:ext cx="10515600" cy="1410799"/>
          </a:xfrm>
        </p:spPr>
        <p:txBody>
          <a:bodyPr/>
          <a:lstStyle/>
          <a:p>
            <a:r>
              <a:rPr lang="en-US" dirty="0"/>
              <a:t>Client Scenarios</a:t>
            </a:r>
          </a:p>
        </p:txBody>
      </p:sp>
      <p:sp>
        <p:nvSpPr>
          <p:cNvPr id="3" name="Text Placeholder 2">
            <a:extLst>
              <a:ext uri="{FF2B5EF4-FFF2-40B4-BE49-F238E27FC236}">
                <a16:creationId xmlns:a16="http://schemas.microsoft.com/office/drawing/2014/main" id="{C6FC2E50-8B47-58DB-2AB1-540A5731667B}"/>
              </a:ext>
            </a:extLst>
          </p:cNvPr>
          <p:cNvSpPr>
            <a:spLocks noGrp="1"/>
          </p:cNvSpPr>
          <p:nvPr>
            <p:ph type="body" idx="1"/>
          </p:nvPr>
        </p:nvSpPr>
        <p:spPr>
          <a:xfrm>
            <a:off x="831850" y="2110155"/>
            <a:ext cx="10515600" cy="3979496"/>
          </a:xfrm>
        </p:spPr>
        <p:txBody>
          <a:bodyPr vert="horz" lIns="91440" tIns="45720" rIns="91440" bIns="45720" rtlCol="0" anchor="t">
            <a:normAutofit/>
          </a:bodyPr>
          <a:lstStyle/>
          <a:p>
            <a:r>
              <a:rPr lang="en-US">
                <a:solidFill>
                  <a:schemeClr val="tx1"/>
                </a:solidFill>
              </a:rPr>
              <a:t>Review three hypothetical clients on your handout. </a:t>
            </a:r>
          </a:p>
          <a:p>
            <a:endParaRPr lang="en-US">
              <a:solidFill>
                <a:schemeClr val="tx1"/>
              </a:solidFill>
            </a:endParaRPr>
          </a:p>
          <a:p>
            <a:r>
              <a:rPr lang="en-US">
                <a:solidFill>
                  <a:schemeClr val="tx1"/>
                </a:solidFill>
              </a:rPr>
              <a:t>We will come back to their stories at the end of the presentation, so be sure to have their stories in the back of your mind, and consider how you might advocate for them as we move through the presentation.</a:t>
            </a:r>
          </a:p>
        </p:txBody>
      </p:sp>
    </p:spTree>
    <p:extLst>
      <p:ext uri="{BB962C8B-B14F-4D97-AF65-F5344CB8AC3E}">
        <p14:creationId xmlns:p14="http://schemas.microsoft.com/office/powerpoint/2010/main" val="26595152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05E7-8C61-0A43-03F6-EC07C85B9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C2A2CC-5A77-79B7-99FA-80A01CC4576D}"/>
              </a:ext>
            </a:extLst>
          </p:cNvPr>
          <p:cNvSpPr>
            <a:spLocks noGrp="1"/>
          </p:cNvSpPr>
          <p:nvPr>
            <p:ph type="title"/>
          </p:nvPr>
        </p:nvSpPr>
        <p:spPr>
          <a:xfrm>
            <a:off x="612648" y="514649"/>
            <a:ext cx="10963655" cy="550343"/>
          </a:xfrm>
        </p:spPr>
        <p:txBody>
          <a:bodyPr/>
          <a:lstStyle/>
          <a:p>
            <a:r>
              <a:rPr lang="en-US" dirty="0"/>
              <a:t>Drug-Related Criminal Activity: Case Law</a:t>
            </a:r>
          </a:p>
        </p:txBody>
      </p:sp>
      <p:sp>
        <p:nvSpPr>
          <p:cNvPr id="3" name="Content Placeholder 2">
            <a:extLst>
              <a:ext uri="{FF2B5EF4-FFF2-40B4-BE49-F238E27FC236}">
                <a16:creationId xmlns:a16="http://schemas.microsoft.com/office/drawing/2014/main" id="{8BDC293B-FFF4-5B52-3B1A-33E51A265C3C}"/>
              </a:ext>
            </a:extLst>
          </p:cNvPr>
          <p:cNvSpPr>
            <a:spLocks noGrp="1"/>
          </p:cNvSpPr>
          <p:nvPr>
            <p:ph idx="1"/>
          </p:nvPr>
        </p:nvSpPr>
        <p:spPr>
          <a:xfrm>
            <a:off x="542310" y="1183093"/>
            <a:ext cx="10949353" cy="5013747"/>
          </a:xfrm>
        </p:spPr>
        <p:txBody>
          <a:bodyPr vert="horz" lIns="91440" tIns="45720" rIns="91440" bIns="45720" rtlCol="0" anchor="t">
            <a:noAutofit/>
          </a:bodyPr>
          <a:lstStyle/>
          <a:p>
            <a:r>
              <a:rPr lang="en-US" sz="1700" u="sng" dirty="0">
                <a:ea typeface="+mn-lt"/>
                <a:cs typeface="+mn-lt"/>
              </a:rPr>
              <a:t>Investors Diversified Property Management, Inc. v. Brown</a:t>
            </a:r>
            <a:r>
              <a:rPr lang="en-US" sz="1700" dirty="0">
                <a:ea typeface="+mn-lt"/>
                <a:cs typeface="+mn-lt"/>
              </a:rPr>
              <a:t>, 1988 Tenn. App. LEXIS 621; 1988 WL 102781.</a:t>
            </a:r>
          </a:p>
          <a:p>
            <a:pPr lvl="1">
              <a:buFont typeface="Wingdings" pitchFamily="2" charset="2"/>
              <a:buChar char="§"/>
            </a:pPr>
            <a:r>
              <a:rPr lang="en-US" sz="1700" dirty="0"/>
              <a:t>Found that a tenant was not to be evicted because it was not “good cause” to evict where the tenant “did not know, nor did he have cause to know” about the criminal activity that occurred. Court also noted that the tenant had “no warning of the act, no opportunity to stop it, and no chance to remedy” the action. </a:t>
            </a:r>
            <a:r>
              <a:rPr lang="en-US" sz="1700" i="1" dirty="0"/>
              <a:t>Court weighed specific facts and harm to tenants vs. harm to property in its evaluation.</a:t>
            </a:r>
          </a:p>
          <a:p>
            <a:r>
              <a:rPr lang="en-US" sz="1700" u="sng" dirty="0">
                <a:ea typeface="+mn-lt"/>
                <a:cs typeface="+mn-lt"/>
              </a:rPr>
              <a:t>Wessington House Apts. v. Clinard</a:t>
            </a:r>
            <a:r>
              <a:rPr lang="en-US" sz="1700" dirty="0">
                <a:ea typeface="+mn-lt"/>
                <a:cs typeface="+mn-lt"/>
              </a:rPr>
              <a:t>, 2001 Tenn. App. LEXIS 420; 2001 WL 605105.</a:t>
            </a:r>
          </a:p>
          <a:p>
            <a:pPr lvl="1">
              <a:buFont typeface="Wingdings" pitchFamily="2" charset="2"/>
              <a:buChar char="§"/>
            </a:pPr>
            <a:r>
              <a:rPr lang="en-US" sz="1700" dirty="0"/>
              <a:t>Found that in order to evict a tenant for someone else’s drug use- the Landlord/property/plaintiff must show that the tenant knew or should have known about the drugs/drug use and factors whether the drug related activity constituted a “violent act” or “a real and present danger to the health, safety or welfare of the life or property of other tenants or persons.” </a:t>
            </a:r>
            <a:endParaRPr lang="en-US" sz="1700" dirty="0">
              <a:ea typeface="+mn-lt"/>
              <a:cs typeface="+mn-lt"/>
            </a:endParaRPr>
          </a:p>
          <a:p>
            <a:r>
              <a:rPr lang="en-US" sz="1700" u="sng" dirty="0"/>
              <a:t>HUD v. Rucker</a:t>
            </a:r>
            <a:r>
              <a:rPr lang="en-US" sz="1700" dirty="0"/>
              <a:t>, 535 U.S. 125 (2002)</a:t>
            </a:r>
          </a:p>
          <a:p>
            <a:pPr lvl="1">
              <a:buFont typeface="Wingdings" pitchFamily="2" charset="2"/>
              <a:buChar char="§"/>
            </a:pPr>
            <a:r>
              <a:rPr lang="en-US" sz="1700" dirty="0"/>
              <a:t>Congress acted constitutionally in mandating lease terms that give PHAs the discretion to terminate tenant’s lease when household member or guest engages in drug-related activity, regardless of whether tenant knew or should have known of drug-related activity.</a:t>
            </a:r>
            <a:endParaRPr lang="en-US" sz="1700" i="1" dirty="0"/>
          </a:p>
          <a:p>
            <a:pPr lvl="3"/>
            <a:endParaRPr lang="en-US" sz="1700" i="1" dirty="0"/>
          </a:p>
        </p:txBody>
      </p:sp>
    </p:spTree>
    <p:extLst>
      <p:ext uri="{BB962C8B-B14F-4D97-AF65-F5344CB8AC3E}">
        <p14:creationId xmlns:p14="http://schemas.microsoft.com/office/powerpoint/2010/main" val="30514357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F043F-94F5-7D81-7E26-70AB23F839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CA5B6E-3978-6E39-A438-775C4EDA60B7}"/>
              </a:ext>
            </a:extLst>
          </p:cNvPr>
          <p:cNvSpPr>
            <a:spLocks noGrp="1"/>
          </p:cNvSpPr>
          <p:nvPr>
            <p:ph type="title"/>
          </p:nvPr>
        </p:nvSpPr>
        <p:spPr>
          <a:xfrm>
            <a:off x="546296" y="175225"/>
            <a:ext cx="10609384" cy="619982"/>
          </a:xfrm>
        </p:spPr>
        <p:txBody>
          <a:bodyPr>
            <a:normAutofit/>
          </a:bodyPr>
          <a:lstStyle/>
          <a:p>
            <a:r>
              <a:rPr lang="en-US" dirty="0"/>
              <a:t>Drug-Related Criminal Activity: Navigating </a:t>
            </a:r>
            <a:r>
              <a:rPr lang="en-US" i="1" dirty="0"/>
              <a:t>Rucker</a:t>
            </a:r>
            <a:endParaRPr lang="en-US" dirty="0"/>
          </a:p>
        </p:txBody>
      </p:sp>
      <p:sp>
        <p:nvSpPr>
          <p:cNvPr id="3" name="Content Placeholder 2">
            <a:extLst>
              <a:ext uri="{FF2B5EF4-FFF2-40B4-BE49-F238E27FC236}">
                <a16:creationId xmlns:a16="http://schemas.microsoft.com/office/drawing/2014/main" id="{D94C1217-ED5A-A8E2-BB9D-2FA0550999B4}"/>
              </a:ext>
            </a:extLst>
          </p:cNvPr>
          <p:cNvSpPr>
            <a:spLocks noGrp="1"/>
          </p:cNvSpPr>
          <p:nvPr>
            <p:ph sz="half" idx="1"/>
          </p:nvPr>
        </p:nvSpPr>
        <p:spPr>
          <a:xfrm>
            <a:off x="546296" y="839135"/>
            <a:ext cx="11270974" cy="5533649"/>
          </a:xfrm>
        </p:spPr>
        <p:txBody>
          <a:bodyPr vert="horz" lIns="91440" tIns="45720" rIns="91440" bIns="45720" rtlCol="0" anchor="t">
            <a:noAutofit/>
          </a:bodyPr>
          <a:lstStyle/>
          <a:p>
            <a:r>
              <a:rPr lang="en-US" sz="1800" b="1" u="sng" dirty="0"/>
              <a:t>IMPORTANT</a:t>
            </a:r>
            <a:r>
              <a:rPr lang="en-US" sz="1800" b="1" dirty="0"/>
              <a:t>: Supreme Court’s decision in </a:t>
            </a:r>
            <a:r>
              <a:rPr lang="en-US" sz="1800" b="1" u="sng" dirty="0"/>
              <a:t>Rucker</a:t>
            </a:r>
            <a:r>
              <a:rPr lang="en-US" sz="1800" b="1" dirty="0"/>
              <a:t> </a:t>
            </a:r>
            <a:r>
              <a:rPr lang="en-US" sz="1800" b="1" i="1" dirty="0"/>
              <a:t>may </a:t>
            </a:r>
            <a:r>
              <a:rPr lang="en-US" sz="1800" b="1" dirty="0"/>
              <a:t>contradict </a:t>
            </a:r>
            <a:r>
              <a:rPr lang="en-US" sz="1800" b="1" u="sng" dirty="0"/>
              <a:t>Memphis HA</a:t>
            </a:r>
            <a:r>
              <a:rPr lang="en-US" sz="1800" b="1" dirty="0"/>
              <a:t> and </a:t>
            </a:r>
            <a:r>
              <a:rPr lang="en-US" sz="1800" b="1" u="sng" dirty="0"/>
              <a:t>Brown</a:t>
            </a:r>
            <a:r>
              <a:rPr lang="en-US" sz="1800" b="1" dirty="0"/>
              <a:t> cases and in subsidized housing</a:t>
            </a:r>
            <a:endParaRPr lang="en-US" sz="1800" dirty="0"/>
          </a:p>
          <a:p>
            <a:r>
              <a:rPr lang="en-US" sz="1800" u="sng" dirty="0"/>
              <a:t>HUD v. Rucker</a:t>
            </a:r>
            <a:r>
              <a:rPr lang="en-US" sz="1800" dirty="0"/>
              <a:t>, 535 U.S. 125 (2002)</a:t>
            </a:r>
          </a:p>
          <a:p>
            <a:pPr lvl="1">
              <a:buFont typeface="Wingdings" pitchFamily="2" charset="2"/>
              <a:buChar char="§"/>
            </a:pPr>
            <a:r>
              <a:rPr lang="en-US" sz="1800" i="1" dirty="0"/>
              <a:t>Rucker </a:t>
            </a:r>
            <a:r>
              <a:rPr lang="en-US" sz="1800" dirty="0"/>
              <a:t>focuses primarily on whether these lease provisions are allowed. </a:t>
            </a:r>
          </a:p>
          <a:p>
            <a:pPr lvl="1">
              <a:buFont typeface="Wingdings" pitchFamily="2" charset="2"/>
              <a:buChar char="§"/>
            </a:pPr>
            <a:r>
              <a:rPr lang="en-US" sz="1800" dirty="0"/>
              <a:t>“The statute does not </a:t>
            </a:r>
            <a:r>
              <a:rPr lang="en-US" sz="1800" i="1" dirty="0"/>
              <a:t>require</a:t>
            </a:r>
            <a:r>
              <a:rPr lang="en-US" sz="1800" dirty="0"/>
              <a:t> the eviction of any tenant who violated the lease provision. Instead, it entrusts that decision to the local public housing authorities, who are in the best position to take account of, among other things, the degree to which the project suffers from ‘rampant drug-related or violent crime’… ‘the seriousness of the offending action’… , and ‘the extent to which the leaseholder has … taken all reasonable steps to present of mitigate the offending action’.” </a:t>
            </a:r>
            <a:r>
              <a:rPr lang="en-US" sz="1800" i="1" dirty="0"/>
              <a:t>(Internal cites omitted.) </a:t>
            </a:r>
          </a:p>
          <a:p>
            <a:r>
              <a:rPr lang="en-US" sz="1800" i="1" dirty="0"/>
              <a:t>However, </a:t>
            </a:r>
            <a:r>
              <a:rPr lang="en-US" sz="1800" dirty="0"/>
              <a:t>24 C.F.R. § 5.852 re: federally assisted housing stated:</a:t>
            </a:r>
          </a:p>
          <a:p>
            <a:pPr lvl="1">
              <a:buFont typeface="Wingdings" pitchFamily="2" charset="2"/>
              <a:buChar char="§"/>
            </a:pPr>
            <a:r>
              <a:rPr lang="en-US" sz="1800" dirty="0"/>
              <a:t>Landlords may or </a:t>
            </a:r>
            <a:r>
              <a:rPr lang="en-US" sz="1800" b="1" dirty="0"/>
              <a:t>may not </a:t>
            </a:r>
            <a:r>
              <a:rPr lang="en-US" sz="1800" dirty="0"/>
              <a:t>evict</a:t>
            </a:r>
          </a:p>
          <a:p>
            <a:pPr lvl="1">
              <a:buFont typeface="Wingdings" pitchFamily="2" charset="2"/>
              <a:buChar char="§"/>
            </a:pPr>
            <a:r>
              <a:rPr lang="en-US" sz="1800" dirty="0"/>
              <a:t>Landlords </a:t>
            </a:r>
            <a:r>
              <a:rPr lang="en-US" sz="1800" b="1" dirty="0"/>
              <a:t>may consider all the circumstances </a:t>
            </a:r>
            <a:r>
              <a:rPr lang="en-US" sz="1800" dirty="0"/>
              <a:t>before evicting</a:t>
            </a:r>
          </a:p>
          <a:p>
            <a:r>
              <a:rPr lang="en-US" sz="1800" u="sng" dirty="0"/>
              <a:t>Oakwood Plaza Apartments v. Smith</a:t>
            </a:r>
            <a:r>
              <a:rPr lang="en-US" sz="1800" dirty="0"/>
              <a:t>, the appellate court noted that “Rucker </a:t>
            </a:r>
            <a:r>
              <a:rPr lang="en-US" sz="1800" b="1" dirty="0"/>
              <a:t>does not mandate eviction</a:t>
            </a:r>
            <a:r>
              <a:rPr lang="en-US" sz="1800" dirty="0"/>
              <a:t>; it permits it after suitable weighing of positive and negative factors such as those enumerated in federal regulations[.]”</a:t>
            </a:r>
          </a:p>
          <a:p>
            <a:pPr lvl="3"/>
            <a:endParaRPr lang="en-US" sz="1800" dirty="0"/>
          </a:p>
          <a:p>
            <a:pPr marL="852678" lvl="3" indent="-285750"/>
            <a:endParaRPr lang="en-US" sz="1600" dirty="0"/>
          </a:p>
        </p:txBody>
      </p:sp>
    </p:spTree>
    <p:extLst>
      <p:ext uri="{BB962C8B-B14F-4D97-AF65-F5344CB8AC3E}">
        <p14:creationId xmlns:p14="http://schemas.microsoft.com/office/powerpoint/2010/main" val="59621521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016710-FDE2-D5D1-6214-4DDC33F21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4E1F76-8A88-3B0F-BA2E-FBC866DB0802}"/>
              </a:ext>
            </a:extLst>
          </p:cNvPr>
          <p:cNvSpPr>
            <a:spLocks noGrp="1"/>
          </p:cNvSpPr>
          <p:nvPr>
            <p:ph type="title"/>
          </p:nvPr>
        </p:nvSpPr>
        <p:spPr>
          <a:xfrm>
            <a:off x="1062109" y="282622"/>
            <a:ext cx="10058400" cy="702303"/>
          </a:xfrm>
        </p:spPr>
        <p:txBody>
          <a:bodyPr>
            <a:normAutofit/>
          </a:bodyPr>
          <a:lstStyle/>
          <a:p>
            <a:r>
              <a:rPr lang="en-US"/>
              <a:t>Self-Defense: Legal Authority</a:t>
            </a:r>
          </a:p>
        </p:txBody>
      </p:sp>
      <p:sp>
        <p:nvSpPr>
          <p:cNvPr id="3" name="Content Placeholder 2">
            <a:extLst>
              <a:ext uri="{FF2B5EF4-FFF2-40B4-BE49-F238E27FC236}">
                <a16:creationId xmlns:a16="http://schemas.microsoft.com/office/drawing/2014/main" id="{66E77A28-795C-1DDB-A1FE-C53A9E6BD44B}"/>
              </a:ext>
            </a:extLst>
          </p:cNvPr>
          <p:cNvSpPr>
            <a:spLocks noGrp="1"/>
          </p:cNvSpPr>
          <p:nvPr>
            <p:ph sz="half" idx="1"/>
          </p:nvPr>
        </p:nvSpPr>
        <p:spPr>
          <a:xfrm>
            <a:off x="578498" y="1069731"/>
            <a:ext cx="10779892" cy="5232103"/>
          </a:xfrm>
        </p:spPr>
        <p:txBody>
          <a:bodyPr vert="horz" lIns="91440" tIns="45720" rIns="91440" bIns="45720" rtlCol="0" anchor="t">
            <a:normAutofit/>
          </a:bodyPr>
          <a:lstStyle/>
          <a:p>
            <a:r>
              <a:rPr lang="en-US" sz="1800" dirty="0"/>
              <a:t>Generally, same rights of self-defense apply on rented property as owned property. </a:t>
            </a:r>
          </a:p>
          <a:p>
            <a:pPr lvl="1">
              <a:buFont typeface="Wingdings,sans-serif" panose="020B0604020202020204" pitchFamily="34" charset="0"/>
              <a:buChar char="§"/>
            </a:pPr>
            <a:r>
              <a:rPr lang="en-US" sz="1800" dirty="0"/>
              <a:t>Must be lawfully present in place and acting lawfully</a:t>
            </a:r>
          </a:p>
          <a:p>
            <a:pPr lvl="1">
              <a:buFont typeface="Wingdings,sans-serif" panose="020B0604020202020204" pitchFamily="34" charset="0"/>
              <a:buChar char="§"/>
            </a:pPr>
            <a:r>
              <a:rPr lang="en-US" sz="1800" dirty="0"/>
              <a:t>Must not have escalated or invoked the threat from their own actions</a:t>
            </a:r>
          </a:p>
          <a:p>
            <a:pPr lvl="1">
              <a:buFont typeface="Wingdings,sans-serif" panose="020B0604020202020204" pitchFamily="34" charset="0"/>
              <a:buChar char="§"/>
            </a:pPr>
            <a:r>
              <a:rPr lang="en-US" sz="1800" dirty="0"/>
              <a:t>Must be in reasonable fear of serious bodily injury of self or others</a:t>
            </a:r>
          </a:p>
          <a:p>
            <a:pPr lvl="1">
              <a:buFont typeface="Wingdings,sans-serif" panose="020B0604020202020204" pitchFamily="34" charset="0"/>
              <a:buChar char="§"/>
            </a:pPr>
            <a:r>
              <a:rPr lang="en-US" sz="1800" dirty="0"/>
              <a:t>Must only use enough force to ensure reasonable deterrence or stop to the attack</a:t>
            </a:r>
          </a:p>
          <a:p>
            <a:pPr lvl="1">
              <a:buFont typeface="Wingdings,sans-serif" panose="020B0604020202020204" pitchFamily="34" charset="0"/>
              <a:buChar char="§"/>
            </a:pPr>
            <a:r>
              <a:rPr lang="en-US" sz="1800" dirty="0"/>
              <a:t>Must stop and not re-engage after person is no longer under threat</a:t>
            </a:r>
          </a:p>
          <a:p>
            <a:r>
              <a:rPr lang="en-US" sz="1800" dirty="0"/>
              <a:t>Legal Authority:</a:t>
            </a:r>
          </a:p>
          <a:p>
            <a:pPr lvl="1">
              <a:buFont typeface="Wingdings" pitchFamily="2" charset="2"/>
              <a:buChar char="§"/>
            </a:pPr>
            <a:r>
              <a:rPr lang="en-US" sz="1800" dirty="0"/>
              <a:t>State (Tennessee)</a:t>
            </a:r>
          </a:p>
          <a:p>
            <a:pPr lvl="2">
              <a:buFont typeface="Wingdings" pitchFamily="2" charset="2"/>
              <a:buChar char="Ø"/>
            </a:pPr>
            <a:r>
              <a:rPr lang="en-US" sz="1800" dirty="0">
                <a:ea typeface="+mn-lt"/>
                <a:cs typeface="+mn-lt"/>
              </a:rPr>
              <a:t>TCA §  36-11-611</a:t>
            </a:r>
          </a:p>
          <a:p>
            <a:pPr lvl="2">
              <a:buFont typeface="Wingdings" pitchFamily="2" charset="2"/>
              <a:buChar char="Ø"/>
            </a:pPr>
            <a:r>
              <a:rPr lang="en-US" sz="1800" u="sng" dirty="0">
                <a:ea typeface="+mn-lt"/>
                <a:cs typeface="+mn-lt"/>
              </a:rPr>
              <a:t>Bitner v. State</a:t>
            </a:r>
            <a:r>
              <a:rPr lang="en-US" sz="1800" dirty="0">
                <a:ea typeface="+mn-lt"/>
                <a:cs typeface="+mn-lt"/>
              </a:rPr>
              <a:t>, 130 Tenn. 144, 169 S.W. 565, 1914 Tenn. LEXIS 10, 3 Thompson 144</a:t>
            </a:r>
            <a:endParaRPr lang="en-US" sz="1800" dirty="0"/>
          </a:p>
          <a:p>
            <a:pPr lvl="2">
              <a:buFont typeface="Wingdings" pitchFamily="2" charset="2"/>
              <a:buChar char="Ø"/>
            </a:pPr>
            <a:r>
              <a:rPr lang="en-US" sz="1800" u="sng" dirty="0">
                <a:ea typeface="+mn-lt"/>
                <a:cs typeface="+mn-lt"/>
              </a:rPr>
              <a:t>State v. Mathis</a:t>
            </a:r>
            <a:r>
              <a:rPr lang="en-US" sz="1800" dirty="0">
                <a:ea typeface="+mn-lt"/>
                <a:cs typeface="+mn-lt"/>
              </a:rPr>
              <a:t>, 2002 Tenn. Crim. App. LEXIS 28, 2002 WL 1558496</a:t>
            </a:r>
            <a:endParaRPr lang="en-US" sz="1800" dirty="0"/>
          </a:p>
          <a:p>
            <a:pPr lvl="2">
              <a:buFont typeface="Wingdings" panose="05000000000000000000" pitchFamily="2" charset="2"/>
              <a:buChar char="q"/>
            </a:pPr>
            <a:endParaRPr lang="en-US" sz="1700" dirty="0"/>
          </a:p>
          <a:p>
            <a:pPr marL="566928" lvl="3" indent="0">
              <a:buNone/>
            </a:pPr>
            <a:endParaRPr lang="en-US" sz="1700" dirty="0"/>
          </a:p>
        </p:txBody>
      </p:sp>
    </p:spTree>
    <p:extLst>
      <p:ext uri="{BB962C8B-B14F-4D97-AF65-F5344CB8AC3E}">
        <p14:creationId xmlns:p14="http://schemas.microsoft.com/office/powerpoint/2010/main" val="35764369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5FAE4E-B28B-5B6B-7C48-97392A3066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C18847-C919-28AA-63D5-7D2B92BF5D80}"/>
              </a:ext>
            </a:extLst>
          </p:cNvPr>
          <p:cNvSpPr>
            <a:spLocks noGrp="1"/>
          </p:cNvSpPr>
          <p:nvPr>
            <p:ph type="title"/>
          </p:nvPr>
        </p:nvSpPr>
        <p:spPr>
          <a:xfrm>
            <a:off x="979357" y="846439"/>
            <a:ext cx="10058400" cy="558183"/>
          </a:xfrm>
        </p:spPr>
        <p:txBody>
          <a:bodyPr/>
          <a:lstStyle/>
          <a:p>
            <a:r>
              <a:rPr lang="en-US"/>
              <a:t>Self-Defense: Important Considerations</a:t>
            </a:r>
          </a:p>
        </p:txBody>
      </p:sp>
      <p:sp>
        <p:nvSpPr>
          <p:cNvPr id="3" name="Content Placeholder 2">
            <a:extLst>
              <a:ext uri="{FF2B5EF4-FFF2-40B4-BE49-F238E27FC236}">
                <a16:creationId xmlns:a16="http://schemas.microsoft.com/office/drawing/2014/main" id="{CF717DF1-CC89-5CD4-F05E-AAF266C9C790}"/>
              </a:ext>
            </a:extLst>
          </p:cNvPr>
          <p:cNvSpPr>
            <a:spLocks noGrp="1"/>
          </p:cNvSpPr>
          <p:nvPr>
            <p:ph sz="half" idx="1"/>
          </p:nvPr>
        </p:nvSpPr>
        <p:spPr>
          <a:xfrm>
            <a:off x="776645" y="1698171"/>
            <a:ext cx="10261112" cy="4726379"/>
          </a:xfrm>
        </p:spPr>
        <p:txBody>
          <a:bodyPr vert="horz" lIns="91440" tIns="45720" rIns="91440" bIns="45720" rtlCol="0" anchor="t">
            <a:normAutofit fontScale="92500" lnSpcReduction="20000"/>
          </a:bodyPr>
          <a:lstStyle/>
          <a:p>
            <a:r>
              <a:rPr lang="en-US" sz="2000" dirty="0"/>
              <a:t>Major concerns affecting client outcomes</a:t>
            </a:r>
          </a:p>
          <a:p>
            <a:pPr lvl="2">
              <a:buFont typeface="Wingdings" pitchFamily="2" charset="2"/>
              <a:buChar char="§"/>
            </a:pPr>
            <a:r>
              <a:rPr lang="en-US" sz="2000" dirty="0"/>
              <a:t>Ensure that you discuss all possible outcomes and the risks that might come up during a trial, because your client will be on the spot – how they respond will be key to the outcome of their case</a:t>
            </a:r>
          </a:p>
          <a:p>
            <a:pPr marL="457200" lvl="2" indent="0">
              <a:buNone/>
            </a:pPr>
            <a:endParaRPr lang="en-US" sz="2000" dirty="0"/>
          </a:p>
          <a:p>
            <a:pPr lvl="2">
              <a:buFont typeface="Wingdings" pitchFamily="2" charset="2"/>
              <a:buChar char="§"/>
            </a:pPr>
            <a:r>
              <a:rPr lang="en-US" sz="2000" dirty="0"/>
              <a:t>Even if self-defense was eventually warranted, and not due to the Tenant’s escalation, still could be under violation for disturbance</a:t>
            </a:r>
          </a:p>
          <a:p>
            <a:pPr lvl="3">
              <a:buFont typeface="Wingdings" pitchFamily="2" charset="2"/>
              <a:buChar char="Ø"/>
            </a:pPr>
            <a:r>
              <a:rPr lang="en-US" sz="2000" dirty="0"/>
              <a:t>Especially if ongoing</a:t>
            </a:r>
          </a:p>
          <a:p>
            <a:pPr lvl="2">
              <a:buFont typeface="Wingdings" pitchFamily="2" charset="2"/>
              <a:buChar char="§"/>
            </a:pPr>
            <a:r>
              <a:rPr lang="en-US" sz="2000" dirty="0"/>
              <a:t>Video more and more common, and may help or hinder in court</a:t>
            </a:r>
          </a:p>
          <a:p>
            <a:pPr lvl="2">
              <a:buFont typeface="Wingdings" pitchFamily="2" charset="2"/>
              <a:buChar char="§"/>
            </a:pPr>
            <a:r>
              <a:rPr lang="en-US" sz="2000" dirty="0"/>
              <a:t>Be wary of improper burden shifting in Court</a:t>
            </a:r>
          </a:p>
          <a:p>
            <a:pPr lvl="3">
              <a:buFont typeface="Wingdings" pitchFamily="2" charset="2"/>
              <a:buChar char="Ø"/>
            </a:pPr>
            <a:r>
              <a:rPr lang="en-US" sz="2000" dirty="0"/>
              <a:t>Risk even greater if tenant is unrepresented</a:t>
            </a:r>
          </a:p>
          <a:p>
            <a:pPr lvl="2">
              <a:buFont typeface="Wingdings" pitchFamily="2" charset="2"/>
              <a:buChar char="§"/>
            </a:pPr>
            <a:r>
              <a:rPr lang="en-US" sz="2000" dirty="0"/>
              <a:t>Tenant’s future references to other landlords</a:t>
            </a:r>
          </a:p>
          <a:p>
            <a:pPr lvl="3">
              <a:buFont typeface="Wingdings" pitchFamily="2" charset="2"/>
              <a:buChar char="Ø"/>
            </a:pPr>
            <a:r>
              <a:rPr lang="en-US" sz="2000" dirty="0"/>
              <a:t>Seek neutral references </a:t>
            </a:r>
          </a:p>
          <a:p>
            <a:pPr marL="852678" lvl="3" indent="-285750"/>
            <a:endParaRPr lang="en-US" sz="2000" dirty="0"/>
          </a:p>
        </p:txBody>
      </p:sp>
    </p:spTree>
    <p:extLst>
      <p:ext uri="{BB962C8B-B14F-4D97-AF65-F5344CB8AC3E}">
        <p14:creationId xmlns:p14="http://schemas.microsoft.com/office/powerpoint/2010/main" val="12092338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8C875B-F9C0-F295-3D2A-9BC6B71691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8468D4-E64F-A735-13CC-E647B4E1F875}"/>
              </a:ext>
            </a:extLst>
          </p:cNvPr>
          <p:cNvSpPr>
            <a:spLocks noGrp="1"/>
          </p:cNvSpPr>
          <p:nvPr>
            <p:ph type="title"/>
          </p:nvPr>
        </p:nvSpPr>
        <p:spPr>
          <a:xfrm>
            <a:off x="790169" y="375503"/>
            <a:ext cx="10058400" cy="502751"/>
          </a:xfrm>
        </p:spPr>
        <p:txBody>
          <a:bodyPr/>
          <a:lstStyle/>
          <a:p>
            <a:r>
              <a:rPr lang="en-US"/>
              <a:t>Self-Defense: Advocacy Tips</a:t>
            </a:r>
          </a:p>
        </p:txBody>
      </p:sp>
      <p:sp>
        <p:nvSpPr>
          <p:cNvPr id="3" name="Content Placeholder 2">
            <a:extLst>
              <a:ext uri="{FF2B5EF4-FFF2-40B4-BE49-F238E27FC236}">
                <a16:creationId xmlns:a16="http://schemas.microsoft.com/office/drawing/2014/main" id="{1DCFA4ED-714C-4BA6-416E-AAF1FE70FEDD}"/>
              </a:ext>
            </a:extLst>
          </p:cNvPr>
          <p:cNvSpPr>
            <a:spLocks noGrp="1"/>
          </p:cNvSpPr>
          <p:nvPr>
            <p:ph sz="half" idx="1"/>
          </p:nvPr>
        </p:nvSpPr>
        <p:spPr>
          <a:xfrm>
            <a:off x="790169" y="969760"/>
            <a:ext cx="10261112" cy="5512737"/>
          </a:xfrm>
        </p:spPr>
        <p:txBody>
          <a:bodyPr vert="horz" lIns="91440" tIns="45720" rIns="91440" bIns="45720" rtlCol="0" anchor="t">
            <a:noAutofit/>
          </a:bodyPr>
          <a:lstStyle/>
          <a:p>
            <a:pPr>
              <a:buFont typeface="Wingdings" pitchFamily="2" charset="2"/>
              <a:buChar char="§"/>
            </a:pPr>
            <a:r>
              <a:rPr lang="en-US" sz="1800" dirty="0"/>
              <a:t>Know as many details as possible – listen to client’s story</a:t>
            </a:r>
          </a:p>
          <a:p>
            <a:pPr>
              <a:buFont typeface="Wingdings" pitchFamily="2" charset="2"/>
              <a:buChar char="§"/>
            </a:pPr>
            <a:r>
              <a:rPr lang="en-US" sz="1800" dirty="0"/>
              <a:t>Examine Notice for inconsistencies and problematic facts or allegations</a:t>
            </a:r>
          </a:p>
          <a:p>
            <a:pPr>
              <a:buFont typeface="Wingdings" pitchFamily="2" charset="2"/>
              <a:buChar char="§"/>
            </a:pPr>
            <a:r>
              <a:rPr lang="en-US" sz="1800" dirty="0"/>
              <a:t>Interview witnesses</a:t>
            </a:r>
          </a:p>
          <a:p>
            <a:pPr lvl="1"/>
            <a:r>
              <a:rPr lang="en-US" sz="1800" dirty="0"/>
              <a:t>Subpoena quickly – BUT</a:t>
            </a:r>
          </a:p>
          <a:p>
            <a:pPr lvl="1"/>
            <a:r>
              <a:rPr lang="en-US" sz="1800" dirty="0"/>
              <a:t>Speak to client about doing so – sometimes creates problems for their life</a:t>
            </a:r>
          </a:p>
          <a:p>
            <a:pPr>
              <a:buFont typeface="Wingdings" pitchFamily="2" charset="2"/>
              <a:buChar char="§"/>
            </a:pPr>
            <a:r>
              <a:rPr lang="en-US" sz="1800" dirty="0"/>
              <a:t>Request all records, documents, videos, photos, notices, etc. as soon as possible</a:t>
            </a:r>
          </a:p>
          <a:p>
            <a:pPr lvl="1"/>
            <a:r>
              <a:rPr lang="en-US" sz="1800" dirty="0"/>
              <a:t>From Tenant</a:t>
            </a:r>
          </a:p>
          <a:p>
            <a:pPr lvl="1"/>
            <a:r>
              <a:rPr lang="en-US" sz="1800" dirty="0"/>
              <a:t>From landlord</a:t>
            </a:r>
          </a:p>
          <a:p>
            <a:pPr>
              <a:buFont typeface="Wingdings" pitchFamily="2" charset="2"/>
              <a:buChar char="§"/>
            </a:pPr>
            <a:r>
              <a:rPr lang="en-US" sz="1800" dirty="0"/>
              <a:t>Be aware of criminal history for parties and witnesses (impeachment)</a:t>
            </a:r>
          </a:p>
          <a:p>
            <a:r>
              <a:rPr lang="en-US" sz="1800" dirty="0"/>
              <a:t>Be aware of lease violation history</a:t>
            </a:r>
          </a:p>
          <a:p>
            <a:pPr lvl="1"/>
            <a:r>
              <a:rPr lang="en-US" sz="1800" dirty="0"/>
              <a:t>Request from landlord prior to hearing</a:t>
            </a:r>
          </a:p>
          <a:p>
            <a:r>
              <a:rPr lang="en-US" sz="1800" dirty="0"/>
              <a:t>Disabilities/special predispositions of client</a:t>
            </a:r>
          </a:p>
          <a:p>
            <a:pPr lvl="1"/>
            <a:r>
              <a:rPr lang="en-US" sz="1800" dirty="0"/>
              <a:t>“Take your victim with all their unknown risks”</a:t>
            </a:r>
          </a:p>
          <a:p>
            <a:pPr lvl="1"/>
            <a:endParaRPr lang="en-US" sz="1800" dirty="0"/>
          </a:p>
          <a:p>
            <a:pPr lvl="2"/>
            <a:endParaRPr lang="en-US" dirty="0"/>
          </a:p>
          <a:p>
            <a:pPr lvl="3"/>
            <a:endParaRPr lang="en-US" dirty="0"/>
          </a:p>
          <a:p>
            <a:pPr marL="852678" lvl="3" indent="-285750"/>
            <a:endParaRPr lang="en-US" dirty="0"/>
          </a:p>
        </p:txBody>
      </p:sp>
    </p:spTree>
    <p:extLst>
      <p:ext uri="{BB962C8B-B14F-4D97-AF65-F5344CB8AC3E}">
        <p14:creationId xmlns:p14="http://schemas.microsoft.com/office/powerpoint/2010/main" val="3132267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DB7CF-B966-0FA0-96B4-77112AC62D64}"/>
              </a:ext>
            </a:extLst>
          </p:cNvPr>
          <p:cNvSpPr>
            <a:spLocks noGrp="1"/>
          </p:cNvSpPr>
          <p:nvPr>
            <p:ph type="title"/>
          </p:nvPr>
        </p:nvSpPr>
        <p:spPr>
          <a:xfrm>
            <a:off x="588361" y="316797"/>
            <a:ext cx="10515600" cy="514025"/>
          </a:xfrm>
        </p:spPr>
        <p:txBody>
          <a:bodyPr>
            <a:normAutofit/>
          </a:bodyPr>
          <a:lstStyle/>
          <a:p>
            <a:r>
              <a:rPr lang="en-US" dirty="0"/>
              <a:t>Other Discrimination</a:t>
            </a:r>
          </a:p>
        </p:txBody>
      </p:sp>
      <p:sp>
        <p:nvSpPr>
          <p:cNvPr id="3" name="Content Placeholder 2">
            <a:extLst>
              <a:ext uri="{FF2B5EF4-FFF2-40B4-BE49-F238E27FC236}">
                <a16:creationId xmlns:a16="http://schemas.microsoft.com/office/drawing/2014/main" id="{820F4865-E9A9-C256-C95A-3AE03D97FF88}"/>
              </a:ext>
            </a:extLst>
          </p:cNvPr>
          <p:cNvSpPr>
            <a:spLocks noGrp="1"/>
          </p:cNvSpPr>
          <p:nvPr>
            <p:ph sz="half" idx="1"/>
          </p:nvPr>
        </p:nvSpPr>
        <p:spPr>
          <a:xfrm>
            <a:off x="437322" y="896924"/>
            <a:ext cx="5658678" cy="5644279"/>
          </a:xfrm>
        </p:spPr>
        <p:txBody>
          <a:bodyPr vert="horz" lIns="91440" tIns="45720" rIns="91440" bIns="45720" rtlCol="0" anchor="t">
            <a:noAutofit/>
          </a:bodyPr>
          <a:lstStyle/>
          <a:p>
            <a:r>
              <a:rPr lang="en-US" sz="1700" dirty="0"/>
              <a:t>“Undesirable Tenant” too vague.</a:t>
            </a:r>
          </a:p>
          <a:p>
            <a:pPr lvl="1">
              <a:buFont typeface="Wingdings" pitchFamily="2" charset="2"/>
              <a:buChar char="§"/>
            </a:pPr>
            <a:r>
              <a:rPr lang="en-US" sz="1700" dirty="0"/>
              <a:t>Eviction must be supported by specific facts.</a:t>
            </a:r>
          </a:p>
          <a:p>
            <a:pPr lvl="1">
              <a:buFont typeface="Wingdings" pitchFamily="2" charset="2"/>
              <a:buChar char="§"/>
            </a:pPr>
            <a:r>
              <a:rPr lang="en-US" sz="1700" dirty="0"/>
              <a:t>Cannot be based upon mere landlord opinion.</a:t>
            </a:r>
          </a:p>
          <a:p>
            <a:pPr lvl="2">
              <a:buFont typeface="Wingdings" pitchFamily="2" charset="2"/>
              <a:buChar char="Ø"/>
            </a:pPr>
            <a:r>
              <a:rPr lang="en-US" sz="1700" u="sng" dirty="0"/>
              <a:t>Nashville Hous. Auth. v. Taylor</a:t>
            </a:r>
            <a:r>
              <a:rPr lang="en-US" sz="1700" dirty="0"/>
              <a:t>, 442 S.W.2d 668 (Tenn. Ct. App. 1968).</a:t>
            </a:r>
          </a:p>
          <a:p>
            <a:pPr lvl="2">
              <a:buFont typeface="Wingdings" pitchFamily="2" charset="2"/>
              <a:buChar char="Ø"/>
            </a:pPr>
            <a:r>
              <a:rPr lang="en-US" sz="1700" u="sng" dirty="0"/>
              <a:t>Summers v. Christian</a:t>
            </a:r>
            <a:r>
              <a:rPr lang="en-US" sz="1700" dirty="0"/>
              <a:t>, 400 N.Y.S.2d 175 (N.Y. App. Div. 1977).</a:t>
            </a:r>
          </a:p>
          <a:p>
            <a:r>
              <a:rPr lang="en-US" sz="1700" dirty="0">
                <a:ea typeface="+mn-lt"/>
                <a:cs typeface="+mn-lt"/>
              </a:rPr>
              <a:t>Landlords must treat all similarly situated tenants equally.</a:t>
            </a:r>
          </a:p>
          <a:p>
            <a:pPr lvl="1">
              <a:buFont typeface="Wingdings" pitchFamily="2" charset="2"/>
              <a:buChar char="§"/>
            </a:pPr>
            <a:r>
              <a:rPr lang="en-US" sz="1700" u="sng" dirty="0">
                <a:ea typeface="+mn-lt"/>
                <a:cs typeface="+mn-lt"/>
              </a:rPr>
              <a:t>Vill. of </a:t>
            </a:r>
            <a:r>
              <a:rPr lang="en-US" sz="1700" u="sng" dirty="0" err="1">
                <a:ea typeface="+mn-lt"/>
                <a:cs typeface="+mn-lt"/>
              </a:rPr>
              <a:t>Willowbrook</a:t>
            </a:r>
            <a:r>
              <a:rPr lang="en-US" sz="1700" u="sng" dirty="0">
                <a:ea typeface="+mn-lt"/>
                <a:cs typeface="+mn-lt"/>
              </a:rPr>
              <a:t> v. Olech</a:t>
            </a:r>
            <a:r>
              <a:rPr lang="en-US" sz="1700" dirty="0">
                <a:ea typeface="+mn-lt"/>
                <a:cs typeface="+mn-lt"/>
              </a:rPr>
              <a:t>, 528 U.S. 562 (2000) </a:t>
            </a:r>
            <a:br>
              <a:rPr lang="en-US" sz="1700" dirty="0">
                <a:ea typeface="+mn-lt"/>
                <a:cs typeface="+mn-lt"/>
              </a:rPr>
            </a:br>
            <a:br>
              <a:rPr lang="en-US" sz="1700" dirty="0">
                <a:ea typeface="+mn-lt"/>
                <a:cs typeface="+mn-lt"/>
              </a:rPr>
            </a:br>
            <a:r>
              <a:rPr lang="en-US" sz="1700" dirty="0">
                <a:ea typeface="+mn-lt"/>
                <a:cs typeface="+mn-lt"/>
              </a:rPr>
              <a:t>(equal protection claim may be brought by “class of one” where plaintiff alleges intentionally different treatment from others similarly situated without a rational basis for difference).</a:t>
            </a:r>
            <a:endParaRPr lang="en-US" sz="1700" i="1" dirty="0"/>
          </a:p>
        </p:txBody>
      </p:sp>
      <p:sp>
        <p:nvSpPr>
          <p:cNvPr id="4" name="Content Placeholder 3">
            <a:extLst>
              <a:ext uri="{FF2B5EF4-FFF2-40B4-BE49-F238E27FC236}">
                <a16:creationId xmlns:a16="http://schemas.microsoft.com/office/drawing/2014/main" id="{FFAEEBC7-B68A-7198-64A1-9C7CBB7E04F2}"/>
              </a:ext>
            </a:extLst>
          </p:cNvPr>
          <p:cNvSpPr>
            <a:spLocks noGrp="1"/>
          </p:cNvSpPr>
          <p:nvPr>
            <p:ph sz="half" idx="2"/>
          </p:nvPr>
        </p:nvSpPr>
        <p:spPr>
          <a:xfrm>
            <a:off x="6345840" y="830822"/>
            <a:ext cx="5582478" cy="5644279"/>
          </a:xfrm>
        </p:spPr>
        <p:txBody>
          <a:bodyPr vert="horz" lIns="91440" tIns="45720" rIns="91440" bIns="45720" rtlCol="0" anchor="t">
            <a:noAutofit/>
          </a:bodyPr>
          <a:lstStyle/>
          <a:p>
            <a:pPr marL="0" indent="0">
              <a:buNone/>
            </a:pPr>
            <a:r>
              <a:rPr lang="en-US" sz="1700" u="sng" dirty="0"/>
              <a:t>Fair Housing Act - Protected Classes </a:t>
            </a:r>
          </a:p>
          <a:p>
            <a:pPr marL="0" indent="0">
              <a:buNone/>
            </a:pPr>
            <a:r>
              <a:rPr lang="en-US" sz="1700" dirty="0"/>
              <a:t>1. National Origin</a:t>
            </a:r>
            <a:endParaRPr lang="en-US" sz="1700" u="sng" dirty="0"/>
          </a:p>
          <a:p>
            <a:pPr marL="0" indent="0">
              <a:buNone/>
            </a:pPr>
            <a:r>
              <a:rPr lang="en-US" sz="1700" dirty="0"/>
              <a:t>2. Race</a:t>
            </a:r>
          </a:p>
          <a:p>
            <a:pPr marL="0" indent="0">
              <a:buNone/>
            </a:pPr>
            <a:r>
              <a:rPr lang="en-US" sz="1700" dirty="0"/>
              <a:t>3. Religion</a:t>
            </a:r>
          </a:p>
          <a:p>
            <a:pPr marL="0" indent="0">
              <a:buNone/>
            </a:pPr>
            <a:r>
              <a:rPr lang="en-US" sz="1700" dirty="0"/>
              <a:t>4. Disability</a:t>
            </a:r>
          </a:p>
          <a:p>
            <a:pPr marL="0" indent="0">
              <a:buNone/>
            </a:pPr>
            <a:r>
              <a:rPr lang="en-US" sz="1700" dirty="0"/>
              <a:t>5. Sex</a:t>
            </a:r>
          </a:p>
          <a:p>
            <a:pPr marL="0" indent="0">
              <a:buNone/>
            </a:pPr>
            <a:r>
              <a:rPr lang="en-US" sz="1700" dirty="0"/>
              <a:t>6. Color</a:t>
            </a:r>
          </a:p>
          <a:p>
            <a:pPr marL="0" indent="0">
              <a:buNone/>
            </a:pPr>
            <a:r>
              <a:rPr lang="en-US" sz="1700" dirty="0"/>
              <a:t>7. Familial Status</a:t>
            </a:r>
          </a:p>
          <a:p>
            <a:pPr marL="0" indent="0">
              <a:buNone/>
            </a:pPr>
            <a:r>
              <a:rPr lang="en-US" sz="1700" u="sng" dirty="0"/>
              <a:t>Other Possible Bases for Discrimination</a:t>
            </a:r>
            <a:endParaRPr lang="en-US" sz="1700" dirty="0"/>
          </a:p>
          <a:p>
            <a:pPr marL="285750" indent="-285750">
              <a:buFont typeface="Calibri"/>
              <a:buChar char="-"/>
            </a:pPr>
            <a:r>
              <a:rPr lang="en-US" sz="1700" dirty="0"/>
              <a:t>Age </a:t>
            </a:r>
          </a:p>
          <a:p>
            <a:pPr marL="285750" indent="-285750">
              <a:buFont typeface="Calibri"/>
              <a:buChar char="-"/>
            </a:pPr>
            <a:r>
              <a:rPr lang="en-US" sz="1700" dirty="0"/>
              <a:t>Ethnicity</a:t>
            </a:r>
          </a:p>
          <a:p>
            <a:pPr marL="0" indent="0">
              <a:buNone/>
            </a:pPr>
            <a:r>
              <a:rPr lang="en-US" sz="1700" u="sng" dirty="0"/>
              <a:t>State-Exclusive Protected Class</a:t>
            </a:r>
          </a:p>
          <a:p>
            <a:pPr marL="285750" indent="-285750">
              <a:buFont typeface="Calibri"/>
              <a:buChar char="-"/>
            </a:pPr>
            <a:r>
              <a:rPr lang="en-US" sz="1700" dirty="0"/>
              <a:t>Creed</a:t>
            </a:r>
          </a:p>
          <a:p>
            <a:pPr lvl="1"/>
            <a:endParaRPr lang="en-US" sz="1700" dirty="0"/>
          </a:p>
        </p:txBody>
      </p:sp>
    </p:spTree>
    <p:extLst>
      <p:ext uri="{BB962C8B-B14F-4D97-AF65-F5344CB8AC3E}">
        <p14:creationId xmlns:p14="http://schemas.microsoft.com/office/powerpoint/2010/main" val="133435489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D63F-52B4-BD09-97A0-FE6A1AB004CD}"/>
              </a:ext>
            </a:extLst>
          </p:cNvPr>
          <p:cNvSpPr>
            <a:spLocks noGrp="1"/>
          </p:cNvSpPr>
          <p:nvPr>
            <p:ph type="title"/>
          </p:nvPr>
        </p:nvSpPr>
        <p:spPr>
          <a:xfrm>
            <a:off x="831850" y="0"/>
            <a:ext cx="10515600" cy="1427059"/>
          </a:xfrm>
        </p:spPr>
        <p:txBody>
          <a:bodyPr>
            <a:normAutofit/>
          </a:bodyPr>
          <a:lstStyle/>
          <a:p>
            <a:r>
              <a:rPr lang="en-US" sz="3000" dirty="0"/>
              <a:t>Summary: Analyzing Possible Defenses</a:t>
            </a:r>
          </a:p>
        </p:txBody>
      </p:sp>
      <p:sp>
        <p:nvSpPr>
          <p:cNvPr id="3" name="Text Placeholder 2">
            <a:extLst>
              <a:ext uri="{FF2B5EF4-FFF2-40B4-BE49-F238E27FC236}">
                <a16:creationId xmlns:a16="http://schemas.microsoft.com/office/drawing/2014/main" id="{091DCCD3-8D54-9E51-C9F3-25514C693D71}"/>
              </a:ext>
            </a:extLst>
          </p:cNvPr>
          <p:cNvSpPr>
            <a:spLocks noGrp="1"/>
          </p:cNvSpPr>
          <p:nvPr>
            <p:ph type="body" idx="1"/>
          </p:nvPr>
        </p:nvSpPr>
        <p:spPr>
          <a:xfrm>
            <a:off x="831850" y="1652076"/>
            <a:ext cx="10515600" cy="4437574"/>
          </a:xfrm>
        </p:spPr>
        <p:txBody>
          <a:bodyPr vert="horz" lIns="91440" tIns="45720" rIns="91440" bIns="45720" rtlCol="0" anchor="t">
            <a:normAutofit fontScale="77500" lnSpcReduction="20000"/>
          </a:bodyPr>
          <a:lstStyle/>
          <a:p>
            <a:r>
              <a:rPr lang="en-US" dirty="0">
                <a:solidFill>
                  <a:schemeClr val="tx1"/>
                </a:solidFill>
              </a:rPr>
              <a:t>(1) Is alleged activity even “criminal?” </a:t>
            </a:r>
          </a:p>
          <a:p>
            <a:r>
              <a:rPr lang="en-US" dirty="0">
                <a:solidFill>
                  <a:schemeClr val="tx1"/>
                </a:solidFill>
              </a:rPr>
              <a:t>(2) If criminal,  was it is drug-related?</a:t>
            </a:r>
          </a:p>
          <a:p>
            <a:r>
              <a:rPr lang="en-US" dirty="0">
                <a:solidFill>
                  <a:schemeClr val="tx1"/>
                </a:solidFill>
              </a:rPr>
              <a:t>(3) If not drug-related, what was the location of the activity and its effect on the property? </a:t>
            </a:r>
          </a:p>
          <a:p>
            <a:r>
              <a:rPr lang="en-US" dirty="0">
                <a:solidFill>
                  <a:schemeClr val="tx1"/>
                </a:solidFill>
              </a:rPr>
              <a:t>(4) What was the timing of the activity?</a:t>
            </a:r>
          </a:p>
          <a:p>
            <a:r>
              <a:rPr lang="en-US" dirty="0">
                <a:solidFill>
                  <a:schemeClr val="tx1"/>
                </a:solidFill>
              </a:rPr>
              <a:t>(4) Was the offender was a “guest” (temporarily staying in the unit) or “other person under tenant's control” (OPTC)?</a:t>
            </a:r>
          </a:p>
          <a:p>
            <a:r>
              <a:rPr lang="en-US" dirty="0">
                <a:solidFill>
                  <a:schemeClr val="tx1"/>
                </a:solidFill>
              </a:rPr>
              <a:t>(5) Has landlord waived the right to evict? (such as through acceptance of the rent or by signing a new lease) </a:t>
            </a:r>
          </a:p>
          <a:p>
            <a:r>
              <a:rPr lang="en-US" dirty="0">
                <a:solidFill>
                  <a:schemeClr val="tx1"/>
                </a:solidFill>
              </a:rPr>
              <a:t>(6) Is there an applicable statute of limitations? </a:t>
            </a:r>
          </a:p>
          <a:p>
            <a:r>
              <a:rPr lang="en-US" dirty="0">
                <a:solidFill>
                  <a:schemeClr val="tx1"/>
                </a:solidFill>
              </a:rPr>
              <a:t>(7) Is there basis for reasonable accommodation? </a:t>
            </a:r>
          </a:p>
          <a:p>
            <a:r>
              <a:rPr lang="en-US" dirty="0">
                <a:solidFill>
                  <a:schemeClr val="tx1"/>
                </a:solidFill>
              </a:rPr>
              <a:t>(8) Is there and equal protection or unlawful discrimination violation? </a:t>
            </a:r>
          </a:p>
        </p:txBody>
      </p:sp>
    </p:spTree>
    <p:extLst>
      <p:ext uri="{BB962C8B-B14F-4D97-AF65-F5344CB8AC3E}">
        <p14:creationId xmlns:p14="http://schemas.microsoft.com/office/powerpoint/2010/main" val="59869411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BF253-9C46-A9E4-8D93-99E262B707A3}"/>
              </a:ext>
            </a:extLst>
          </p:cNvPr>
          <p:cNvSpPr>
            <a:spLocks noGrp="1"/>
          </p:cNvSpPr>
          <p:nvPr>
            <p:ph type="title"/>
          </p:nvPr>
        </p:nvSpPr>
        <p:spPr>
          <a:xfrm>
            <a:off x="831850" y="1722028"/>
            <a:ext cx="10515600" cy="1881802"/>
          </a:xfrm>
        </p:spPr>
        <p:txBody>
          <a:bodyPr/>
          <a:lstStyle/>
          <a:p>
            <a:r>
              <a:rPr lang="en-US" dirty="0"/>
              <a:t>Ethical Considerations</a:t>
            </a:r>
          </a:p>
        </p:txBody>
      </p:sp>
    </p:spTree>
    <p:extLst>
      <p:ext uri="{BB962C8B-B14F-4D97-AF65-F5344CB8AC3E}">
        <p14:creationId xmlns:p14="http://schemas.microsoft.com/office/powerpoint/2010/main" val="24283664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A0AAEB-3FC7-8124-F3C3-26E1970DB832}"/>
              </a:ext>
            </a:extLst>
          </p:cNvPr>
          <p:cNvSpPr>
            <a:spLocks noGrp="1"/>
          </p:cNvSpPr>
          <p:nvPr>
            <p:ph type="title"/>
          </p:nvPr>
        </p:nvSpPr>
        <p:spPr/>
        <p:txBody>
          <a:bodyPr/>
          <a:lstStyle/>
          <a:p>
            <a:r>
              <a:rPr lang="en-US" dirty="0"/>
              <a:t>MPC Rule 4.4: Respect for Rights of Third Persons</a:t>
            </a:r>
          </a:p>
        </p:txBody>
      </p:sp>
      <p:sp>
        <p:nvSpPr>
          <p:cNvPr id="3" name="Content Placeholder 2">
            <a:extLst>
              <a:ext uri="{FF2B5EF4-FFF2-40B4-BE49-F238E27FC236}">
                <a16:creationId xmlns:a16="http://schemas.microsoft.com/office/drawing/2014/main" id="{E819C623-A7D5-E598-9215-032DBE1D8657}"/>
              </a:ext>
            </a:extLst>
          </p:cNvPr>
          <p:cNvSpPr>
            <a:spLocks noGrp="1"/>
          </p:cNvSpPr>
          <p:nvPr>
            <p:ph idx="1"/>
          </p:nvPr>
        </p:nvSpPr>
        <p:spPr/>
        <p:txBody>
          <a:bodyPr>
            <a:normAutofit/>
          </a:bodyPr>
          <a:lstStyle/>
          <a:p>
            <a:r>
              <a:rPr lang="en-US" sz="2000" dirty="0"/>
              <a:t>(a) In representing a client, a lawyer shall not use means that have no substantial purpose other than to embarrass, delay, or burden a third person, or use methods of obtaining evidence that violate the legal rights of such a person.</a:t>
            </a:r>
          </a:p>
          <a:p>
            <a:pPr lvl="1">
              <a:buFont typeface="Wingdings" pitchFamily="2" charset="2"/>
              <a:buChar char="§"/>
            </a:pPr>
            <a:r>
              <a:rPr lang="en-US" sz="2000" i="1" dirty="0"/>
              <a:t>Example: Threatening criminal or civil action improperly to coerce a settlement or gain leverage</a:t>
            </a:r>
          </a:p>
          <a:p>
            <a:pPr marL="228600" lvl="1" indent="0">
              <a:buNone/>
            </a:pPr>
            <a:endParaRPr lang="en-US" sz="2000" dirty="0"/>
          </a:p>
          <a:p>
            <a:r>
              <a:rPr lang="en-US" sz="2000" dirty="0"/>
              <a:t>This rule is intended to prevent counsel from being able to use the existence of potential criminal activity or actual criminal charges without a legitimate purpose. </a:t>
            </a:r>
          </a:p>
          <a:p>
            <a:r>
              <a:rPr lang="en-US" sz="2000" dirty="0"/>
              <a:t>No extensive comment on this, so a case-by-case analysis and conversation with the BPR would likely be most helpful if you feel that opposing counsel is trying to use this against you and your client to force them out of their housing.</a:t>
            </a:r>
          </a:p>
        </p:txBody>
      </p:sp>
    </p:spTree>
    <p:extLst>
      <p:ext uri="{BB962C8B-B14F-4D97-AF65-F5344CB8AC3E}">
        <p14:creationId xmlns:p14="http://schemas.microsoft.com/office/powerpoint/2010/main" val="20609096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0B73F5-BEAE-CA52-8810-8EA1E9B56682}"/>
              </a:ext>
            </a:extLst>
          </p:cNvPr>
          <p:cNvSpPr>
            <a:spLocks noGrp="1"/>
          </p:cNvSpPr>
          <p:nvPr>
            <p:ph type="title"/>
          </p:nvPr>
        </p:nvSpPr>
        <p:spPr>
          <a:xfrm>
            <a:off x="612648" y="178904"/>
            <a:ext cx="10963655" cy="972373"/>
          </a:xfrm>
        </p:spPr>
        <p:txBody>
          <a:bodyPr>
            <a:normAutofit/>
          </a:bodyPr>
          <a:lstStyle/>
          <a:p>
            <a:r>
              <a:rPr lang="en-US" dirty="0"/>
              <a:t>MPC Rule 1.6: Confidential Information</a:t>
            </a:r>
          </a:p>
        </p:txBody>
      </p:sp>
      <p:sp>
        <p:nvSpPr>
          <p:cNvPr id="3" name="Content Placeholder 2">
            <a:extLst>
              <a:ext uri="{FF2B5EF4-FFF2-40B4-BE49-F238E27FC236}">
                <a16:creationId xmlns:a16="http://schemas.microsoft.com/office/drawing/2014/main" id="{19692E30-10E7-DCC3-0EFB-60472189862A}"/>
              </a:ext>
            </a:extLst>
          </p:cNvPr>
          <p:cNvSpPr>
            <a:spLocks noGrp="1"/>
          </p:cNvSpPr>
          <p:nvPr>
            <p:ph idx="1"/>
          </p:nvPr>
        </p:nvSpPr>
        <p:spPr>
          <a:xfrm>
            <a:off x="612647" y="1292087"/>
            <a:ext cx="11234796" cy="5387009"/>
          </a:xfrm>
        </p:spPr>
        <p:txBody>
          <a:bodyPr>
            <a:noAutofit/>
          </a:bodyPr>
          <a:lstStyle/>
          <a:p>
            <a:pPr marL="0" indent="0">
              <a:buNone/>
            </a:pPr>
            <a:r>
              <a:rPr lang="en-US" sz="1900" dirty="0"/>
              <a:t>(a) A lawyer shall not reveal information relating to the representation of a client unless the client gives informed consent, the disclosure is impliedly authorized in order to carry out the representation or the disclosure is permitted by paragraph (b).</a:t>
            </a:r>
          </a:p>
          <a:p>
            <a:pPr marL="0" indent="0">
              <a:buNone/>
            </a:pPr>
            <a:r>
              <a:rPr lang="en-US" sz="1900" dirty="0"/>
              <a:t>(b) A lawyer may reveal information relating to the representation of a client to the extent the lawyer reasonably believes necessary:</a:t>
            </a:r>
          </a:p>
          <a:p>
            <a:pPr marL="685800" lvl="3" indent="0">
              <a:buNone/>
            </a:pPr>
            <a:r>
              <a:rPr lang="en-US" sz="1900" dirty="0"/>
              <a:t>(1) to </a:t>
            </a:r>
            <a:r>
              <a:rPr lang="en-US" sz="1900" b="1" dirty="0"/>
              <a:t>prevent</a:t>
            </a:r>
            <a:r>
              <a:rPr lang="en-US" sz="1900" dirty="0"/>
              <a:t> reasonably certain </a:t>
            </a:r>
            <a:r>
              <a:rPr lang="en-US" sz="1900" b="1" dirty="0"/>
              <a:t>death or substantial bodily harm</a:t>
            </a:r>
            <a:r>
              <a:rPr lang="en-US" sz="1900" dirty="0"/>
              <a:t>; </a:t>
            </a:r>
          </a:p>
          <a:p>
            <a:pPr marL="685800" lvl="3" indent="0">
              <a:buNone/>
            </a:pPr>
            <a:r>
              <a:rPr lang="en-US" sz="1900" dirty="0"/>
              <a:t>(2) to </a:t>
            </a:r>
            <a:r>
              <a:rPr lang="en-US" sz="1900" b="1" dirty="0"/>
              <a:t>prevent the client </a:t>
            </a:r>
            <a:r>
              <a:rPr lang="en-US" sz="1900" dirty="0"/>
              <a:t>from </a:t>
            </a:r>
            <a:r>
              <a:rPr lang="en-US" sz="1900" b="1" dirty="0"/>
              <a:t>committing a crime or fraud </a:t>
            </a:r>
            <a:r>
              <a:rPr lang="en-US" sz="1900" dirty="0"/>
              <a:t>that is reasonably certain to result in </a:t>
            </a:r>
            <a:r>
              <a:rPr lang="en-US" sz="1900" b="1" dirty="0"/>
              <a:t>substantial injury to the financial interests or property of another </a:t>
            </a:r>
            <a:r>
              <a:rPr lang="en-US" sz="1900" b="1" u="sng" dirty="0"/>
              <a:t>and</a:t>
            </a:r>
            <a:r>
              <a:rPr lang="en-US" sz="1900" b="1" dirty="0"/>
              <a:t> </a:t>
            </a:r>
            <a:r>
              <a:rPr lang="en-US" sz="1900" dirty="0"/>
              <a:t>in furtherance of which </a:t>
            </a:r>
            <a:r>
              <a:rPr lang="en-US" sz="1900" b="1" dirty="0"/>
              <a:t>the client has used or is using the lawyer’s services</a:t>
            </a:r>
            <a:r>
              <a:rPr lang="en-US" sz="1900" dirty="0"/>
              <a:t>;</a:t>
            </a:r>
          </a:p>
          <a:p>
            <a:pPr marL="685800" lvl="3" indent="0">
              <a:buNone/>
            </a:pPr>
            <a:r>
              <a:rPr lang="en-US" sz="1900" dirty="0"/>
              <a:t>(3) to </a:t>
            </a:r>
            <a:r>
              <a:rPr lang="en-US" sz="1900" b="1" dirty="0"/>
              <a:t>prevent, mitigate or rectify </a:t>
            </a:r>
            <a:r>
              <a:rPr lang="en-US" sz="1900" b="1" u="sng" dirty="0"/>
              <a:t>substantial</a:t>
            </a:r>
            <a:r>
              <a:rPr lang="en-US" sz="1900" b="1" dirty="0"/>
              <a:t> injury</a:t>
            </a:r>
            <a:r>
              <a:rPr lang="en-US" sz="1900" dirty="0"/>
              <a:t> to the </a:t>
            </a:r>
            <a:r>
              <a:rPr lang="en-US" sz="1900" b="1" dirty="0"/>
              <a:t>financial interests or property of another </a:t>
            </a:r>
            <a:r>
              <a:rPr lang="en-US" sz="1900" dirty="0"/>
              <a:t>that is reasonably certain to result or has resulted </a:t>
            </a:r>
            <a:r>
              <a:rPr lang="en-US" sz="1900" b="1" dirty="0"/>
              <a:t>from the client's commission of a crime or fraud</a:t>
            </a:r>
            <a:r>
              <a:rPr lang="en-US" sz="1900" dirty="0"/>
              <a:t> in furtherance of which </a:t>
            </a:r>
            <a:r>
              <a:rPr lang="en-US" sz="1900" b="1" dirty="0"/>
              <a:t>the client has used the lawyer’s services</a:t>
            </a:r>
            <a:r>
              <a:rPr lang="en-US" sz="1900" dirty="0"/>
              <a:t>; ...	</a:t>
            </a:r>
          </a:p>
          <a:p>
            <a:pPr marL="685800" lvl="3" indent="0">
              <a:buNone/>
            </a:pPr>
            <a:r>
              <a:rPr lang="en-US" sz="1900" dirty="0"/>
              <a:t>(6) to </a:t>
            </a:r>
            <a:r>
              <a:rPr lang="en-US" sz="1900" b="1" dirty="0"/>
              <a:t>comply with other law</a:t>
            </a:r>
            <a:r>
              <a:rPr lang="en-US" sz="1900" b="1" u="sng" dirty="0"/>
              <a:t> or </a:t>
            </a:r>
            <a:r>
              <a:rPr lang="en-US" sz="1900" dirty="0"/>
              <a:t>a</a:t>
            </a:r>
            <a:r>
              <a:rPr lang="en-US" sz="1900" b="1" dirty="0"/>
              <a:t> court order</a:t>
            </a:r>
            <a:r>
              <a:rPr lang="en-US" sz="1900" dirty="0"/>
              <a:t>; ...</a:t>
            </a:r>
          </a:p>
        </p:txBody>
      </p:sp>
    </p:spTree>
    <p:extLst>
      <p:ext uri="{BB962C8B-B14F-4D97-AF65-F5344CB8AC3E}">
        <p14:creationId xmlns:p14="http://schemas.microsoft.com/office/powerpoint/2010/main" val="3130414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266AD-8090-5701-5282-DEA396175480}"/>
              </a:ext>
            </a:extLst>
          </p:cNvPr>
          <p:cNvSpPr>
            <a:spLocks noGrp="1"/>
          </p:cNvSpPr>
          <p:nvPr>
            <p:ph type="title"/>
          </p:nvPr>
        </p:nvSpPr>
        <p:spPr>
          <a:xfrm>
            <a:off x="612648" y="514649"/>
            <a:ext cx="10963655" cy="972373"/>
          </a:xfrm>
        </p:spPr>
        <p:txBody>
          <a:bodyPr anchor="b">
            <a:normAutofit/>
          </a:bodyPr>
          <a:lstStyle/>
          <a:p>
            <a:r>
              <a:rPr lang="en-US" dirty="0"/>
              <a:t>Overview</a:t>
            </a:r>
          </a:p>
        </p:txBody>
      </p:sp>
      <p:graphicFrame>
        <p:nvGraphicFramePr>
          <p:cNvPr id="5" name="Content Placeholder 2">
            <a:extLst>
              <a:ext uri="{FF2B5EF4-FFF2-40B4-BE49-F238E27FC236}">
                <a16:creationId xmlns:a16="http://schemas.microsoft.com/office/drawing/2014/main" id="{959B6D57-AA70-CA26-061B-72E5CDA89B7F}"/>
              </a:ext>
            </a:extLst>
          </p:cNvPr>
          <p:cNvGraphicFramePr>
            <a:graphicFrameLocks noGrp="1"/>
          </p:cNvGraphicFramePr>
          <p:nvPr>
            <p:ph idx="1"/>
            <p:extLst>
              <p:ext uri="{D42A27DB-BD31-4B8C-83A1-F6EECF244321}">
                <p14:modId xmlns:p14="http://schemas.microsoft.com/office/powerpoint/2010/main" val="2344258400"/>
              </p:ext>
            </p:extLst>
          </p:nvPr>
        </p:nvGraphicFramePr>
        <p:xfrm>
          <a:off x="612647" y="1709862"/>
          <a:ext cx="10963656" cy="45137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270955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CA4564-AA4A-AF14-293F-DABCADC4EAA8}"/>
              </a:ext>
            </a:extLst>
          </p:cNvPr>
          <p:cNvSpPr>
            <a:spLocks noGrp="1"/>
          </p:cNvSpPr>
          <p:nvPr>
            <p:ph type="title"/>
          </p:nvPr>
        </p:nvSpPr>
        <p:spPr>
          <a:xfrm>
            <a:off x="304798" y="0"/>
            <a:ext cx="10963655" cy="972373"/>
          </a:xfrm>
        </p:spPr>
        <p:txBody>
          <a:bodyPr/>
          <a:lstStyle/>
          <a:p>
            <a:r>
              <a:rPr lang="en-US" dirty="0"/>
              <a:t>MPC Rule 1.6: Comments</a:t>
            </a:r>
          </a:p>
        </p:txBody>
      </p:sp>
      <p:sp>
        <p:nvSpPr>
          <p:cNvPr id="3" name="Content Placeholder 2">
            <a:extLst>
              <a:ext uri="{FF2B5EF4-FFF2-40B4-BE49-F238E27FC236}">
                <a16:creationId xmlns:a16="http://schemas.microsoft.com/office/drawing/2014/main" id="{12556A58-FD3F-EC5D-8341-D7B0CB2A93FD}"/>
              </a:ext>
            </a:extLst>
          </p:cNvPr>
          <p:cNvSpPr>
            <a:spLocks noGrp="1"/>
          </p:cNvSpPr>
          <p:nvPr>
            <p:ph idx="1"/>
          </p:nvPr>
        </p:nvSpPr>
        <p:spPr>
          <a:xfrm>
            <a:off x="304798" y="1245482"/>
            <a:ext cx="11887202" cy="5430613"/>
          </a:xfrm>
        </p:spPr>
        <p:txBody>
          <a:bodyPr>
            <a:noAutofit/>
          </a:bodyPr>
          <a:lstStyle/>
          <a:p>
            <a:r>
              <a:rPr lang="en-US" sz="1900" dirty="0"/>
              <a:t>[2]  A fundamental principle in the client-lawyer relationship is that, in the absence of the client's informed consent, </a:t>
            </a:r>
            <a:r>
              <a:rPr lang="en-US" sz="1900" b="1" dirty="0"/>
              <a:t>the lawyer must not reveal information relating to the representation</a:t>
            </a:r>
            <a:r>
              <a:rPr lang="en-US" sz="1900" dirty="0"/>
              <a:t>. ... This contributes to the trust that is the hallmark of the client-lawyer relationship. The client is thereby encouraged to seek legal assistance and to </a:t>
            </a:r>
            <a:r>
              <a:rPr lang="en-US" sz="1900" b="1" dirty="0"/>
              <a:t>communicate fully and frankly </a:t>
            </a:r>
            <a:r>
              <a:rPr lang="en-US" sz="1900" dirty="0"/>
              <a:t>with the lawyer </a:t>
            </a:r>
            <a:r>
              <a:rPr lang="en-US" sz="1900" b="1" dirty="0"/>
              <a:t>even as to embarrassing or legally damaging subject matter</a:t>
            </a:r>
            <a:r>
              <a:rPr lang="en-US" sz="1900" dirty="0"/>
              <a:t>. </a:t>
            </a:r>
          </a:p>
          <a:p>
            <a:pPr marL="0" indent="0">
              <a:buNone/>
            </a:pPr>
            <a:endParaRPr lang="en-US" sz="1900" dirty="0"/>
          </a:p>
          <a:p>
            <a:r>
              <a:rPr lang="en-US" sz="1900" b="1" u="sng" dirty="0"/>
              <a:t>Disclosure Adverse to Client</a:t>
            </a:r>
            <a:br>
              <a:rPr lang="en-US" sz="1900" b="1" u="sng" dirty="0"/>
            </a:br>
            <a:br>
              <a:rPr lang="en-US" sz="1900" b="1" u="sng" dirty="0"/>
            </a:br>
            <a:r>
              <a:rPr lang="en-US" sz="1900" dirty="0"/>
              <a:t>[12]  </a:t>
            </a:r>
            <a:r>
              <a:rPr lang="en-US" sz="1900" b="1" dirty="0"/>
              <a:t> Other law may require that a lawyer disclose information about a client.</a:t>
            </a:r>
            <a:r>
              <a:rPr lang="en-US" sz="1900" dirty="0"/>
              <a:t> Whether such a law supersedes Rule 1.6 is a question of law beyond the scope of these Rules. When disclosure of information relating to the representation </a:t>
            </a:r>
            <a:r>
              <a:rPr lang="en-US" sz="1900" i="1" dirty="0"/>
              <a:t>appears to be required</a:t>
            </a:r>
            <a:r>
              <a:rPr lang="en-US" sz="1900" dirty="0"/>
              <a:t> by other law, the lawyer must discuss the matter with the client to the extent required by Rule 1.4. </a:t>
            </a:r>
            <a:r>
              <a:rPr lang="en-US" sz="1900" b="1" dirty="0"/>
              <a:t>If, however, the other law supersedes this Rule and</a:t>
            </a:r>
            <a:r>
              <a:rPr lang="en-US" sz="1900" b="1" i="1" dirty="0"/>
              <a:t> requires</a:t>
            </a:r>
            <a:r>
              <a:rPr lang="en-US" sz="1900" b="1" dirty="0"/>
              <a:t> disclosure, paragraph (b)(6) permits the lawyer to make such disclosures as are necessary to comply with the law.</a:t>
            </a:r>
            <a:endParaRPr lang="en-US" sz="1900" dirty="0"/>
          </a:p>
        </p:txBody>
      </p:sp>
    </p:spTree>
    <p:extLst>
      <p:ext uri="{BB962C8B-B14F-4D97-AF65-F5344CB8AC3E}">
        <p14:creationId xmlns:p14="http://schemas.microsoft.com/office/powerpoint/2010/main" val="31206990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B3746-BE58-C9E1-5BD8-C77FA3323046}"/>
              </a:ext>
            </a:extLst>
          </p:cNvPr>
          <p:cNvSpPr>
            <a:spLocks noGrp="1"/>
          </p:cNvSpPr>
          <p:nvPr>
            <p:ph type="title"/>
          </p:nvPr>
        </p:nvSpPr>
        <p:spPr>
          <a:xfrm>
            <a:off x="612648" y="256231"/>
            <a:ext cx="10963655" cy="972373"/>
          </a:xfrm>
        </p:spPr>
        <p:txBody>
          <a:bodyPr>
            <a:normAutofit/>
          </a:bodyPr>
          <a:lstStyle/>
          <a:p>
            <a:r>
              <a:rPr lang="en-US" dirty="0"/>
              <a:t>MPC Rule 1.16: Prohibition Against Furthering Criminal Activity</a:t>
            </a:r>
          </a:p>
        </p:txBody>
      </p:sp>
      <p:sp>
        <p:nvSpPr>
          <p:cNvPr id="3" name="Content Placeholder 2">
            <a:extLst>
              <a:ext uri="{FF2B5EF4-FFF2-40B4-BE49-F238E27FC236}">
                <a16:creationId xmlns:a16="http://schemas.microsoft.com/office/drawing/2014/main" id="{3D60B9A1-A349-FBD4-0A63-BEF5AFAF197D}"/>
              </a:ext>
            </a:extLst>
          </p:cNvPr>
          <p:cNvSpPr>
            <a:spLocks noGrp="1"/>
          </p:cNvSpPr>
          <p:nvPr>
            <p:ph idx="1"/>
          </p:nvPr>
        </p:nvSpPr>
        <p:spPr>
          <a:xfrm>
            <a:off x="612647" y="1669774"/>
            <a:ext cx="10963656" cy="5188226"/>
          </a:xfrm>
        </p:spPr>
        <p:txBody>
          <a:bodyPr>
            <a:normAutofit/>
          </a:bodyPr>
          <a:lstStyle/>
          <a:p>
            <a:pPr marL="342900" indent="-342900">
              <a:buAutoNum type="alphaLcParenBoth"/>
            </a:pPr>
            <a:r>
              <a:rPr lang="en-US" sz="1700" dirty="0"/>
              <a:t>A lawyer shall inquire into and assess the facts and circumstances of each representation to determine whether the lawyer may accept or continue the representation. Except as stated in paragraph (c), a lawyer </a:t>
            </a:r>
            <a:r>
              <a:rPr lang="en-US" sz="1700" b="1" u="sng" dirty="0"/>
              <a:t>shall not </a:t>
            </a:r>
            <a:r>
              <a:rPr lang="en-US" sz="1700" b="1" dirty="0"/>
              <a:t>represent a client </a:t>
            </a:r>
            <a:r>
              <a:rPr lang="en-US" sz="1700" dirty="0"/>
              <a:t>or, where representation has commenced, shall withdraw from the representation of a client if: ...</a:t>
            </a:r>
            <a:br>
              <a:rPr lang="en-US" sz="1700" dirty="0"/>
            </a:br>
            <a:br>
              <a:rPr lang="en-US" sz="1700" dirty="0"/>
            </a:br>
            <a:r>
              <a:rPr lang="en-US" sz="1700" dirty="0"/>
              <a:t>(4) the client or prospective client </a:t>
            </a:r>
            <a:r>
              <a:rPr lang="en-US" sz="1700" b="1" dirty="0"/>
              <a:t>seeks to use or persists in using the lawyer’s services to commit or further a crime or fraud</a:t>
            </a:r>
            <a:r>
              <a:rPr lang="en-US" sz="1700" dirty="0"/>
              <a:t>, despite the lawyer’s discussion pursuant to Rules 1.2(d) and 1.4(a)(5) regarding the limitations on the lawyer assisting with the proposed conduct.</a:t>
            </a:r>
          </a:p>
          <a:p>
            <a:pPr marL="0" indent="0">
              <a:buNone/>
            </a:pPr>
            <a:endParaRPr lang="en-US" sz="1700" dirty="0"/>
          </a:p>
          <a:p>
            <a:pPr marL="0" indent="0">
              <a:buNone/>
            </a:pPr>
            <a:r>
              <a:rPr lang="en-US" sz="1700" dirty="0"/>
              <a:t>(b) Except as stated in paragraph (c), a lawyer </a:t>
            </a:r>
            <a:r>
              <a:rPr lang="en-US" sz="1700" b="1" u="sng" dirty="0"/>
              <a:t>may</a:t>
            </a:r>
            <a:r>
              <a:rPr lang="en-US" sz="1700" b="1" dirty="0"/>
              <a:t> withdraw </a:t>
            </a:r>
            <a:r>
              <a:rPr lang="en-US" sz="1700" dirty="0"/>
              <a:t>from representing a client if:</a:t>
            </a:r>
          </a:p>
          <a:p>
            <a:pPr marL="228600" lvl="1" indent="0">
              <a:buNone/>
            </a:pPr>
            <a:r>
              <a:rPr lang="en-US" sz="1700" dirty="0"/>
              <a:t>(1) withdrawal can be accomplished </a:t>
            </a:r>
            <a:r>
              <a:rPr lang="en-US" sz="1700" b="1" dirty="0"/>
              <a:t>without material adverse effect </a:t>
            </a:r>
            <a:r>
              <a:rPr lang="en-US" sz="1700" dirty="0"/>
              <a:t>on the interests of the client;</a:t>
            </a:r>
          </a:p>
          <a:p>
            <a:pPr marL="228600" lvl="1" indent="0">
              <a:buNone/>
            </a:pPr>
            <a:r>
              <a:rPr lang="en-US" sz="1700" dirty="0"/>
              <a:t>(2) the client </a:t>
            </a:r>
            <a:r>
              <a:rPr lang="en-US" sz="1700" b="1" dirty="0"/>
              <a:t>persists</a:t>
            </a:r>
            <a:r>
              <a:rPr lang="en-US" sz="1700" dirty="0"/>
              <a:t> in a course of action </a:t>
            </a:r>
            <a:r>
              <a:rPr lang="en-US" sz="1700" b="1" dirty="0"/>
              <a:t>involving the lawyer's services </a:t>
            </a:r>
            <a:r>
              <a:rPr lang="en-US" sz="1700" dirty="0"/>
              <a:t>that the </a:t>
            </a:r>
            <a:r>
              <a:rPr lang="en-US" sz="1700" b="1" dirty="0"/>
              <a:t>lawyer reasonably believes is criminal or fraudulent</a:t>
            </a:r>
            <a:r>
              <a:rPr lang="en-US" sz="1700" dirty="0"/>
              <a:t>;</a:t>
            </a:r>
          </a:p>
          <a:p>
            <a:pPr marL="228600" lvl="1" indent="0">
              <a:buNone/>
            </a:pPr>
            <a:r>
              <a:rPr lang="en-US" sz="1700" dirty="0"/>
              <a:t>(3) the client </a:t>
            </a:r>
            <a:r>
              <a:rPr lang="en-US" sz="1700" b="1" u="sng" dirty="0"/>
              <a:t>has used </a:t>
            </a:r>
            <a:r>
              <a:rPr lang="en-US" sz="1700" b="1" dirty="0"/>
              <a:t>the lawyer's services </a:t>
            </a:r>
            <a:r>
              <a:rPr lang="en-US" sz="1700" dirty="0"/>
              <a:t>to perpetrate a </a:t>
            </a:r>
            <a:r>
              <a:rPr lang="en-US" sz="1700" b="1" dirty="0"/>
              <a:t>crime or fraud</a:t>
            </a:r>
            <a:r>
              <a:rPr lang="en-US" sz="1700" dirty="0"/>
              <a:t>;</a:t>
            </a:r>
          </a:p>
          <a:p>
            <a:pPr marL="342900" indent="-342900">
              <a:buAutoNum type="alphaLcParenBoth"/>
            </a:pPr>
            <a:endParaRPr lang="en-US" sz="1700" dirty="0"/>
          </a:p>
        </p:txBody>
      </p:sp>
    </p:spTree>
    <p:extLst>
      <p:ext uri="{BB962C8B-B14F-4D97-AF65-F5344CB8AC3E}">
        <p14:creationId xmlns:p14="http://schemas.microsoft.com/office/powerpoint/2010/main" val="426623016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356982-A22A-4C17-C04C-B8D655C60305}"/>
              </a:ext>
            </a:extLst>
          </p:cNvPr>
          <p:cNvSpPr>
            <a:spLocks noGrp="1"/>
          </p:cNvSpPr>
          <p:nvPr>
            <p:ph type="title"/>
          </p:nvPr>
        </p:nvSpPr>
        <p:spPr/>
        <p:txBody>
          <a:bodyPr/>
          <a:lstStyle/>
          <a:p>
            <a:r>
              <a:rPr lang="en-US" dirty="0"/>
              <a:t>MPC Rule 1.16: Comments</a:t>
            </a:r>
          </a:p>
        </p:txBody>
      </p:sp>
      <p:sp>
        <p:nvSpPr>
          <p:cNvPr id="3" name="Content Placeholder 2">
            <a:extLst>
              <a:ext uri="{FF2B5EF4-FFF2-40B4-BE49-F238E27FC236}">
                <a16:creationId xmlns:a16="http://schemas.microsoft.com/office/drawing/2014/main" id="{887BBA2C-5526-21E9-E375-07B312231A8F}"/>
              </a:ext>
            </a:extLst>
          </p:cNvPr>
          <p:cNvSpPr>
            <a:spLocks noGrp="1"/>
          </p:cNvSpPr>
          <p:nvPr>
            <p:ph sz="quarter" idx="15"/>
          </p:nvPr>
        </p:nvSpPr>
        <p:spPr>
          <a:xfrm>
            <a:off x="612648" y="1647713"/>
            <a:ext cx="5074920" cy="3203575"/>
          </a:xfrm>
        </p:spPr>
        <p:txBody>
          <a:bodyPr>
            <a:noAutofit/>
          </a:bodyPr>
          <a:lstStyle/>
          <a:p>
            <a:r>
              <a:rPr lang="en-US" sz="1800" u="sng" dirty="0"/>
              <a:t>Mandatory Withdrawal</a:t>
            </a:r>
            <a:br>
              <a:rPr lang="en-US" sz="1600" dirty="0"/>
            </a:br>
            <a:r>
              <a:rPr lang="en-US" sz="1600" dirty="0"/>
              <a:t>[2] A lawyer ordinarily </a:t>
            </a:r>
            <a:r>
              <a:rPr lang="en-US" sz="1600" b="1" dirty="0"/>
              <a:t>must</a:t>
            </a:r>
            <a:r>
              <a:rPr lang="en-US" sz="1600" dirty="0"/>
              <a:t> decline or withdraw from representation if the client demands that the lawyer engage in conduct that is illegal or violates the Rules of Professional Conduct or other law. The lawyer is not obliged to decline or withdraw simply because the client suggests such a course of conduct; a client may make such a suggestion in the hope that a lawyer will not be constrained by a professional obligation. </a:t>
            </a:r>
          </a:p>
        </p:txBody>
      </p:sp>
      <p:sp>
        <p:nvSpPr>
          <p:cNvPr id="4" name="Content Placeholder 3">
            <a:extLst>
              <a:ext uri="{FF2B5EF4-FFF2-40B4-BE49-F238E27FC236}">
                <a16:creationId xmlns:a16="http://schemas.microsoft.com/office/drawing/2014/main" id="{4BAB9E06-540D-8EED-159B-D0457648CC6A}"/>
              </a:ext>
            </a:extLst>
          </p:cNvPr>
          <p:cNvSpPr>
            <a:spLocks noGrp="1"/>
          </p:cNvSpPr>
          <p:nvPr>
            <p:ph sz="quarter" idx="16"/>
          </p:nvPr>
        </p:nvSpPr>
        <p:spPr>
          <a:xfrm>
            <a:off x="5954017" y="1557666"/>
            <a:ext cx="5943733" cy="3839679"/>
          </a:xfrm>
        </p:spPr>
        <p:txBody>
          <a:bodyPr>
            <a:noAutofit/>
          </a:bodyPr>
          <a:lstStyle/>
          <a:p>
            <a:r>
              <a:rPr lang="en-US" sz="1800" u="sng" dirty="0"/>
              <a:t>Optional Withdrawal</a:t>
            </a:r>
            <a:br>
              <a:rPr lang="en-US" sz="1600" dirty="0"/>
            </a:br>
            <a:r>
              <a:rPr lang="en-US" sz="1600" dirty="0"/>
              <a:t>[7] A lawyer </a:t>
            </a:r>
            <a:r>
              <a:rPr lang="en-US" sz="1600" b="1" dirty="0"/>
              <a:t>may</a:t>
            </a:r>
            <a:r>
              <a:rPr lang="en-US" sz="1600" dirty="0"/>
              <a:t> withdraw from representation in some circumstances. The lawyer has the option to withdraw if it can be accomplished without material adverse effect on the client's interests. Withdrawal is also justified if the client persists in a course of action that the lawyer reasonably believes is criminal or fraudulent, for a lawyer is not required to be associated with such conduct even if the lawyer does not further it. Withdrawal is also permitted if the lawyer's services were misused in the past even if that would materially prejudice the client. The lawyer may also withdraw where the client insists on taking action that the lawyer considers repugnant or with which the lawyer has a fundamental disagreement.</a:t>
            </a:r>
          </a:p>
          <a:p>
            <a:pPr marL="0" indent="0">
              <a:buNone/>
            </a:pPr>
            <a:endParaRPr lang="en-US" sz="1600" dirty="0"/>
          </a:p>
          <a:p>
            <a:endParaRPr lang="en-US" sz="1600" dirty="0"/>
          </a:p>
        </p:txBody>
      </p:sp>
      <p:sp>
        <p:nvSpPr>
          <p:cNvPr id="5" name="Content Placeholder 2">
            <a:extLst>
              <a:ext uri="{FF2B5EF4-FFF2-40B4-BE49-F238E27FC236}">
                <a16:creationId xmlns:a16="http://schemas.microsoft.com/office/drawing/2014/main" id="{0AB1BDE6-62D0-A14C-71A5-A33A58783D3A}"/>
              </a:ext>
            </a:extLst>
          </p:cNvPr>
          <p:cNvSpPr txBox="1">
            <a:spLocks/>
          </p:cNvSpPr>
          <p:nvPr/>
        </p:nvSpPr>
        <p:spPr>
          <a:xfrm>
            <a:off x="1203643" y="5017673"/>
            <a:ext cx="5074920" cy="320357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sp>
        <p:nvSpPr>
          <p:cNvPr id="6" name="Content Placeholder 2">
            <a:extLst>
              <a:ext uri="{FF2B5EF4-FFF2-40B4-BE49-F238E27FC236}">
                <a16:creationId xmlns:a16="http://schemas.microsoft.com/office/drawing/2014/main" id="{2C89621B-5BEC-2C4F-5FC2-B8E7A1D1B093}"/>
              </a:ext>
            </a:extLst>
          </p:cNvPr>
          <p:cNvSpPr txBox="1">
            <a:spLocks/>
          </p:cNvSpPr>
          <p:nvPr/>
        </p:nvSpPr>
        <p:spPr>
          <a:xfrm>
            <a:off x="1356043" y="4744148"/>
            <a:ext cx="5074920" cy="3203575"/>
          </a:xfrm>
          <a:prstGeom prst="rect">
            <a:avLst/>
          </a:prstGeom>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600" dirty="0"/>
          </a:p>
        </p:txBody>
      </p:sp>
      <p:sp>
        <p:nvSpPr>
          <p:cNvPr id="7" name="Content Placeholder 2">
            <a:extLst>
              <a:ext uri="{FF2B5EF4-FFF2-40B4-BE49-F238E27FC236}">
                <a16:creationId xmlns:a16="http://schemas.microsoft.com/office/drawing/2014/main" id="{C4291F33-466F-5B84-B28C-FE04CF291849}"/>
              </a:ext>
            </a:extLst>
          </p:cNvPr>
          <p:cNvSpPr txBox="1">
            <a:spLocks/>
          </p:cNvSpPr>
          <p:nvPr/>
        </p:nvSpPr>
        <p:spPr>
          <a:xfrm>
            <a:off x="937194" y="4959031"/>
            <a:ext cx="4750374" cy="1386905"/>
          </a:xfrm>
          <a:prstGeom prst="rect">
            <a:avLst/>
          </a:prstGeom>
          <a:ln>
            <a:solidFill>
              <a:schemeClr val="tx1"/>
            </a:solidFill>
          </a:ln>
        </p:spPr>
        <p:txBody>
          <a:bodyPr vert="horz" lIns="91440" tIns="45720" rIns="91440" bIns="45720" rtlCol="0">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dirty="0"/>
              <a:t>***</a:t>
            </a:r>
            <a:r>
              <a:rPr lang="en-US" sz="1600" u="sng" dirty="0"/>
              <a:t>Assisting the Client upon Withdrawal</a:t>
            </a:r>
            <a:r>
              <a:rPr lang="en-US" sz="1600" dirty="0"/>
              <a:t>***</a:t>
            </a:r>
            <a:br>
              <a:rPr lang="en-US" dirty="0"/>
            </a:br>
            <a:r>
              <a:rPr lang="en-US" dirty="0"/>
              <a:t>[9] Even if the lawyer has been unfairly discharged by the client, a </a:t>
            </a:r>
            <a:r>
              <a:rPr lang="en-US" b="1" dirty="0"/>
              <a:t>lawyer must take all reasonable steps to mitigate the consequences to the client</a:t>
            </a:r>
            <a:r>
              <a:rPr lang="en-US" dirty="0"/>
              <a:t>. </a:t>
            </a:r>
            <a:endParaRPr lang="en-US" sz="1600" dirty="0"/>
          </a:p>
        </p:txBody>
      </p:sp>
    </p:spTree>
    <p:extLst>
      <p:ext uri="{BB962C8B-B14F-4D97-AF65-F5344CB8AC3E}">
        <p14:creationId xmlns:p14="http://schemas.microsoft.com/office/powerpoint/2010/main" val="69090327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18007-DFF9-7300-75C2-423DF1E824B6}"/>
              </a:ext>
            </a:extLst>
          </p:cNvPr>
          <p:cNvSpPr>
            <a:spLocks noGrp="1"/>
          </p:cNvSpPr>
          <p:nvPr>
            <p:ph type="title"/>
          </p:nvPr>
        </p:nvSpPr>
        <p:spPr>
          <a:xfrm>
            <a:off x="831850" y="0"/>
            <a:ext cx="10515600" cy="2852737"/>
          </a:xfrm>
        </p:spPr>
        <p:txBody>
          <a:bodyPr>
            <a:normAutofit/>
          </a:bodyPr>
          <a:lstStyle/>
          <a:p>
            <a:r>
              <a:rPr lang="en-US" sz="5000" dirty="0"/>
              <a:t>Return to Your Handout…</a:t>
            </a:r>
          </a:p>
        </p:txBody>
      </p:sp>
      <p:sp>
        <p:nvSpPr>
          <p:cNvPr id="3" name="Subtitle 2">
            <a:extLst>
              <a:ext uri="{FF2B5EF4-FFF2-40B4-BE49-F238E27FC236}">
                <a16:creationId xmlns:a16="http://schemas.microsoft.com/office/drawing/2014/main" id="{859A7BBF-9CEE-DCF4-38FB-914CF3D41399}"/>
              </a:ext>
            </a:extLst>
          </p:cNvPr>
          <p:cNvSpPr>
            <a:spLocks noGrp="1"/>
          </p:cNvSpPr>
          <p:nvPr>
            <p:ph type="body" idx="1"/>
          </p:nvPr>
        </p:nvSpPr>
        <p:spPr>
          <a:xfrm>
            <a:off x="844550" y="2852737"/>
            <a:ext cx="10515600" cy="1500187"/>
          </a:xfrm>
        </p:spPr>
        <p:txBody>
          <a:bodyPr vert="horz" lIns="91440" tIns="45720" rIns="91440" bIns="45720" rtlCol="0" anchor="t">
            <a:noAutofit/>
          </a:bodyPr>
          <a:lstStyle/>
          <a:p>
            <a:endParaRPr lang="en-US" sz="2600" dirty="0"/>
          </a:p>
          <a:p>
            <a:pPr marL="457200" indent="-457200">
              <a:buFont typeface="Arial" panose="020B0604020202020204" pitchFamily="34" charset="0"/>
              <a:buChar char="•"/>
            </a:pPr>
            <a:r>
              <a:rPr lang="en-US" sz="2600" dirty="0"/>
              <a:t>Issue spotting</a:t>
            </a:r>
          </a:p>
          <a:p>
            <a:pPr marL="457200" indent="-457200">
              <a:buFont typeface="Arial" panose="020B0604020202020204" pitchFamily="34" charset="0"/>
              <a:buChar char="•"/>
            </a:pPr>
            <a:r>
              <a:rPr lang="en-US" sz="2600" dirty="0"/>
              <a:t>Potential defenses</a:t>
            </a:r>
          </a:p>
          <a:p>
            <a:pPr marL="457200" indent="-457200">
              <a:buFont typeface="Arial" panose="020B0604020202020204" pitchFamily="34" charset="0"/>
              <a:buChar char="•"/>
            </a:pPr>
            <a:r>
              <a:rPr lang="en-US" sz="2600" dirty="0"/>
              <a:t>Advocacy strategy</a:t>
            </a:r>
          </a:p>
          <a:p>
            <a:pPr marL="457200" indent="-457200">
              <a:buFont typeface="Arial" panose="020B0604020202020204" pitchFamily="34" charset="0"/>
              <a:buChar char="•"/>
            </a:pPr>
            <a:r>
              <a:rPr lang="en-US" sz="2600" dirty="0"/>
              <a:t>What do you think the Court would rule if you went to trial?</a:t>
            </a:r>
          </a:p>
        </p:txBody>
      </p:sp>
    </p:spTree>
    <p:extLst>
      <p:ext uri="{BB962C8B-B14F-4D97-AF65-F5344CB8AC3E}">
        <p14:creationId xmlns:p14="http://schemas.microsoft.com/office/powerpoint/2010/main" val="41824541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25D690-F458-A5DB-E994-5F514C7E12D4}"/>
              </a:ext>
            </a:extLst>
          </p:cNvPr>
          <p:cNvSpPr>
            <a:spLocks noGrp="1"/>
          </p:cNvSpPr>
          <p:nvPr>
            <p:ph type="title"/>
          </p:nvPr>
        </p:nvSpPr>
        <p:spPr>
          <a:xfrm>
            <a:off x="398892" y="0"/>
            <a:ext cx="10963655" cy="972373"/>
          </a:xfrm>
        </p:spPr>
        <p:txBody>
          <a:bodyPr/>
          <a:lstStyle/>
          <a:p>
            <a:pPr algn="ctr"/>
            <a:r>
              <a:rPr lang="en-US" dirty="0"/>
              <a:t>Questions?</a:t>
            </a:r>
          </a:p>
        </p:txBody>
      </p:sp>
      <p:sp>
        <p:nvSpPr>
          <p:cNvPr id="3" name="Content Placeholder 2">
            <a:extLst>
              <a:ext uri="{FF2B5EF4-FFF2-40B4-BE49-F238E27FC236}">
                <a16:creationId xmlns:a16="http://schemas.microsoft.com/office/drawing/2014/main" id="{45994F7F-967B-708C-838A-E09DD533E9B8}"/>
              </a:ext>
            </a:extLst>
          </p:cNvPr>
          <p:cNvSpPr>
            <a:spLocks noGrp="1"/>
          </p:cNvSpPr>
          <p:nvPr>
            <p:ph idx="1"/>
          </p:nvPr>
        </p:nvSpPr>
        <p:spPr>
          <a:xfrm>
            <a:off x="306324" y="1231859"/>
            <a:ext cx="11579352" cy="4778375"/>
          </a:xfrm>
        </p:spPr>
        <p:txBody>
          <a:bodyPr>
            <a:noAutofit/>
          </a:bodyPr>
          <a:lstStyle/>
          <a:p>
            <a:pPr marL="0" indent="0" algn="ctr">
              <a:buNone/>
            </a:pPr>
            <a:r>
              <a:rPr lang="en-US" sz="1600" b="1" dirty="0"/>
              <a:t>Legal Aid of East Tennessee, Knoxville Office</a:t>
            </a:r>
          </a:p>
          <a:p>
            <a:pPr marL="0" indent="0" algn="ctr">
              <a:buNone/>
            </a:pPr>
            <a:endParaRPr lang="en-US" sz="1600" dirty="0"/>
          </a:p>
          <a:p>
            <a:pPr marL="0" indent="0" algn="ctr">
              <a:buNone/>
            </a:pPr>
            <a:r>
              <a:rPr lang="en-US" sz="1600" b="1" dirty="0"/>
              <a:t>Michael Davis</a:t>
            </a:r>
            <a:r>
              <a:rPr lang="en-US" sz="1600" dirty="0"/>
              <a:t>, Managing Attorney, Eviction Prevention Program</a:t>
            </a:r>
          </a:p>
          <a:p>
            <a:pPr marL="0" indent="0" algn="ctr">
              <a:buNone/>
            </a:pPr>
            <a:r>
              <a:rPr lang="en-US" sz="1600" b="1" dirty="0">
                <a:hlinkClick r:id="rId2"/>
              </a:rPr>
              <a:t>mdavis@laet.org</a:t>
            </a:r>
            <a:r>
              <a:rPr lang="en-US" sz="1600" b="1" dirty="0"/>
              <a:t> </a:t>
            </a:r>
          </a:p>
          <a:p>
            <a:pPr marL="0" indent="0" algn="ctr">
              <a:buNone/>
            </a:pPr>
            <a:r>
              <a:rPr lang="en-US" sz="1600" b="1" dirty="0"/>
              <a:t>(865) 251-4963</a:t>
            </a:r>
          </a:p>
          <a:p>
            <a:pPr marL="0" indent="0" algn="ctr">
              <a:buNone/>
            </a:pPr>
            <a:endParaRPr lang="en-US" sz="1600" dirty="0"/>
          </a:p>
          <a:p>
            <a:pPr marL="0" indent="0" algn="ctr">
              <a:buNone/>
            </a:pPr>
            <a:r>
              <a:rPr lang="en-US" sz="1600" b="1" dirty="0"/>
              <a:t>Emily Cala</a:t>
            </a:r>
            <a:r>
              <a:rPr lang="en-US" sz="1600" dirty="0"/>
              <a:t>, Staff Attorney, Eviction Prevention Program</a:t>
            </a:r>
          </a:p>
          <a:p>
            <a:pPr marL="0" indent="0" algn="ctr">
              <a:buNone/>
            </a:pPr>
            <a:r>
              <a:rPr lang="en-US" sz="1600" b="1" dirty="0">
                <a:hlinkClick r:id="rId3"/>
              </a:rPr>
              <a:t>ecala@laet.org</a:t>
            </a:r>
            <a:endParaRPr lang="en-US" sz="1600" b="1" dirty="0"/>
          </a:p>
          <a:p>
            <a:pPr marL="0" indent="0" algn="ctr">
              <a:buNone/>
            </a:pPr>
            <a:r>
              <a:rPr lang="en-US" sz="1600" b="1" dirty="0"/>
              <a:t>(865) 224-3619</a:t>
            </a:r>
          </a:p>
          <a:p>
            <a:pPr marL="0" indent="0" algn="ctr">
              <a:buNone/>
            </a:pPr>
            <a:endParaRPr lang="en-US" sz="1600" dirty="0"/>
          </a:p>
          <a:p>
            <a:pPr marL="0" indent="0" algn="ctr">
              <a:buNone/>
            </a:pPr>
            <a:r>
              <a:rPr lang="en-US" sz="1600" b="1" dirty="0"/>
              <a:t>Kim Riddett</a:t>
            </a:r>
            <a:r>
              <a:rPr lang="en-US" sz="1600" dirty="0"/>
              <a:t>, Staff Attorney, Legal Recovery Project</a:t>
            </a:r>
          </a:p>
          <a:p>
            <a:pPr marL="0" indent="0" algn="ctr">
              <a:buNone/>
            </a:pPr>
            <a:r>
              <a:rPr lang="en-US" sz="1600" b="1" dirty="0">
                <a:hlinkClick r:id="rId4"/>
              </a:rPr>
              <a:t>kriddett@laet.org</a:t>
            </a:r>
            <a:endParaRPr lang="en-US" sz="1600" b="1" dirty="0"/>
          </a:p>
          <a:p>
            <a:pPr marL="0" indent="0" algn="ctr">
              <a:buNone/>
            </a:pPr>
            <a:r>
              <a:rPr lang="en-US" sz="1600" b="1" dirty="0"/>
              <a:t>(865) 637-0484 x 1546</a:t>
            </a:r>
          </a:p>
          <a:p>
            <a:pPr marL="0" indent="0" algn="ctr">
              <a:buNone/>
            </a:pPr>
            <a:endParaRPr lang="en-US" sz="1600" dirty="0"/>
          </a:p>
          <a:p>
            <a:pPr marL="0" indent="0" algn="ctr">
              <a:buNone/>
            </a:pPr>
            <a:endParaRPr lang="en-US" sz="1600" dirty="0"/>
          </a:p>
          <a:p>
            <a:pPr marL="0" indent="0" algn="ctr">
              <a:buNone/>
            </a:pPr>
            <a:endParaRPr lang="en-US" sz="1600" dirty="0"/>
          </a:p>
        </p:txBody>
      </p:sp>
    </p:spTree>
    <p:extLst>
      <p:ext uri="{BB962C8B-B14F-4D97-AF65-F5344CB8AC3E}">
        <p14:creationId xmlns:p14="http://schemas.microsoft.com/office/powerpoint/2010/main" val="42661053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694A50-DDCF-2F80-178B-CAF6D47ED13C}"/>
              </a:ext>
            </a:extLst>
          </p:cNvPr>
          <p:cNvSpPr>
            <a:spLocks noGrp="1"/>
          </p:cNvSpPr>
          <p:nvPr>
            <p:ph type="title"/>
          </p:nvPr>
        </p:nvSpPr>
        <p:spPr>
          <a:xfrm>
            <a:off x="603898" y="2891631"/>
            <a:ext cx="10515600" cy="1074738"/>
          </a:xfrm>
        </p:spPr>
        <p:txBody>
          <a:bodyPr/>
          <a:lstStyle/>
          <a:p>
            <a:r>
              <a:rPr lang="en-US" dirty="0"/>
              <a:t>Basis for Eviction</a:t>
            </a:r>
          </a:p>
        </p:txBody>
      </p:sp>
    </p:spTree>
    <p:extLst>
      <p:ext uri="{BB962C8B-B14F-4D97-AF65-F5344CB8AC3E}">
        <p14:creationId xmlns:p14="http://schemas.microsoft.com/office/powerpoint/2010/main" val="3332633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F7D93-87A3-22D1-71E8-FC7D56ADBA3B}"/>
              </a:ext>
            </a:extLst>
          </p:cNvPr>
          <p:cNvSpPr>
            <a:spLocks noGrp="1"/>
          </p:cNvSpPr>
          <p:nvPr>
            <p:ph type="title"/>
          </p:nvPr>
        </p:nvSpPr>
        <p:spPr>
          <a:xfrm>
            <a:off x="612647" y="287375"/>
            <a:ext cx="10963655" cy="597235"/>
          </a:xfrm>
        </p:spPr>
        <p:txBody>
          <a:bodyPr/>
          <a:lstStyle/>
          <a:p>
            <a:r>
              <a:rPr lang="en-US" dirty="0"/>
              <a:t>What is “Criminal Activity” in Landlord-Tenant Law?</a:t>
            </a:r>
          </a:p>
        </p:txBody>
      </p:sp>
      <p:sp>
        <p:nvSpPr>
          <p:cNvPr id="3" name="Content Placeholder 2">
            <a:extLst>
              <a:ext uri="{FF2B5EF4-FFF2-40B4-BE49-F238E27FC236}">
                <a16:creationId xmlns:a16="http://schemas.microsoft.com/office/drawing/2014/main" id="{EE3C75B1-1047-71B9-92CA-E7DD7BBA65E8}"/>
              </a:ext>
            </a:extLst>
          </p:cNvPr>
          <p:cNvSpPr>
            <a:spLocks noGrp="1"/>
          </p:cNvSpPr>
          <p:nvPr>
            <p:ph idx="1"/>
          </p:nvPr>
        </p:nvSpPr>
        <p:spPr>
          <a:xfrm>
            <a:off x="417574" y="998491"/>
            <a:ext cx="11353800" cy="5323114"/>
          </a:xfrm>
        </p:spPr>
        <p:txBody>
          <a:bodyPr vert="horz" lIns="91440" tIns="45720" rIns="91440" bIns="45720" rtlCol="0" anchor="t">
            <a:noAutofit/>
          </a:bodyPr>
          <a:lstStyle/>
          <a:p>
            <a:r>
              <a:rPr lang="en-US" sz="1800" dirty="0"/>
              <a:t>Conduct that contains elements of, or relates to, a chargeable offense in Tennessee or under Federal Law.</a:t>
            </a:r>
            <a:endParaRPr lang="en-US"/>
          </a:p>
          <a:p>
            <a:pPr lvl="1">
              <a:buFont typeface="Wingdings" pitchFamily="2" charset="2"/>
              <a:buChar char="§"/>
            </a:pPr>
            <a:r>
              <a:rPr lang="en-US" sz="1800" dirty="0"/>
              <a:t>Legal definition (elements) vs. Lease definitions</a:t>
            </a:r>
          </a:p>
          <a:p>
            <a:pPr marL="228600" lvl="1" indent="0">
              <a:buNone/>
            </a:pPr>
            <a:endParaRPr lang="en-US" sz="1800" dirty="0"/>
          </a:p>
          <a:p>
            <a:r>
              <a:rPr lang="en-US" sz="1800" dirty="0"/>
              <a:t>For purposes of eviction, a tenant is</a:t>
            </a:r>
            <a:r>
              <a:rPr lang="en-US" sz="1800" i="1" dirty="0"/>
              <a:t> generally </a:t>
            </a:r>
            <a:r>
              <a:rPr lang="en-US" sz="1800" dirty="0"/>
              <a:t>responsible for the actions of themselves, the other members of their household, and invited guests.</a:t>
            </a:r>
          </a:p>
          <a:p>
            <a:endParaRPr lang="en-US" sz="1800" dirty="0"/>
          </a:p>
          <a:p>
            <a:r>
              <a:rPr lang="en-US" sz="1800" dirty="0"/>
              <a:t>Complaint vs. Arrest vs. Charges vs. Convictions</a:t>
            </a:r>
            <a:endParaRPr lang="en-US" sz="1800"/>
          </a:p>
          <a:p>
            <a:endParaRPr lang="en-US" sz="1800" dirty="0"/>
          </a:p>
          <a:p>
            <a:r>
              <a:rPr lang="en-US" sz="1800" dirty="0"/>
              <a:t>Anything drug-related</a:t>
            </a:r>
            <a:r>
              <a:rPr lang="en-US" sz="1800"/>
              <a:t> (illicit drug use and abuse of legal drugs)</a:t>
            </a:r>
            <a:r>
              <a:rPr lang="en-US" sz="1800" dirty="0"/>
              <a:t> is inherently “criminal”</a:t>
            </a:r>
            <a:endParaRPr lang="en-US"/>
          </a:p>
          <a:p>
            <a:pPr marL="0" indent="0">
              <a:buNone/>
            </a:pPr>
            <a:endParaRPr lang="en-US" sz="1800" dirty="0"/>
          </a:p>
          <a:p>
            <a:r>
              <a:rPr lang="en-US" sz="1800" dirty="0"/>
              <a:t>Distinction between allegations on-property or off-property (</a:t>
            </a:r>
            <a:r>
              <a:rPr lang="en-US" sz="1800" b="1" i="1" dirty="0"/>
              <a:t>we will discuss this in-detail later in the presentation</a:t>
            </a:r>
            <a:r>
              <a:rPr lang="en-US" sz="1800" dirty="0"/>
              <a:t>)</a:t>
            </a:r>
          </a:p>
          <a:p>
            <a:pPr marL="0" indent="0">
              <a:buNone/>
            </a:pPr>
            <a:endParaRPr lang="en-US" sz="1800" dirty="0"/>
          </a:p>
          <a:p>
            <a:endParaRPr lang="en-US" sz="1800" dirty="0"/>
          </a:p>
          <a:p>
            <a:endParaRPr lang="en-US" sz="1800" dirty="0"/>
          </a:p>
        </p:txBody>
      </p:sp>
    </p:spTree>
    <p:extLst>
      <p:ext uri="{BB962C8B-B14F-4D97-AF65-F5344CB8AC3E}">
        <p14:creationId xmlns:p14="http://schemas.microsoft.com/office/powerpoint/2010/main" val="4045282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A0E702-3D15-FDA5-B462-35EDCE543BA5}"/>
              </a:ext>
            </a:extLst>
          </p:cNvPr>
          <p:cNvSpPr>
            <a:spLocks noGrp="1"/>
          </p:cNvSpPr>
          <p:nvPr>
            <p:ph type="title"/>
          </p:nvPr>
        </p:nvSpPr>
        <p:spPr>
          <a:xfrm>
            <a:off x="612647" y="0"/>
            <a:ext cx="10963655" cy="972373"/>
          </a:xfrm>
        </p:spPr>
        <p:txBody>
          <a:bodyPr/>
          <a:lstStyle/>
          <a:p>
            <a:r>
              <a:rPr lang="en-US" dirty="0"/>
              <a:t>Common Lease Language: Privately Owned</a:t>
            </a:r>
          </a:p>
        </p:txBody>
      </p:sp>
      <p:sp>
        <p:nvSpPr>
          <p:cNvPr id="3" name="Content Placeholder 2">
            <a:extLst>
              <a:ext uri="{FF2B5EF4-FFF2-40B4-BE49-F238E27FC236}">
                <a16:creationId xmlns:a16="http://schemas.microsoft.com/office/drawing/2014/main" id="{F74E9E9B-17F6-CC7F-60A6-18EF18E31C83}"/>
              </a:ext>
            </a:extLst>
          </p:cNvPr>
          <p:cNvSpPr>
            <a:spLocks noGrp="1"/>
          </p:cNvSpPr>
          <p:nvPr>
            <p:ph idx="1"/>
          </p:nvPr>
        </p:nvSpPr>
        <p:spPr>
          <a:xfrm>
            <a:off x="473498" y="1171155"/>
            <a:ext cx="10963655" cy="5907691"/>
          </a:xfrm>
        </p:spPr>
        <p:txBody>
          <a:bodyPr>
            <a:noAutofit/>
          </a:bodyPr>
          <a:lstStyle/>
          <a:p>
            <a:pPr marL="0" indent="0">
              <a:buNone/>
            </a:pPr>
            <a:r>
              <a:rPr lang="en-US" sz="1500" dirty="0"/>
              <a:t>“You and all guests and occupants must comply with any written dwelling unit rules and community policies.”</a:t>
            </a:r>
          </a:p>
          <a:p>
            <a:pPr marL="0" indent="0">
              <a:buNone/>
            </a:pPr>
            <a:r>
              <a:rPr lang="en-US" sz="1500" dirty="0"/>
              <a:t>“You agree to communicate and conduct yourself in a lawful, courteous, and reasonable manner at all times ... Any acts of unlawful, discourteous, or unreasonable communication by you, your occupants, or your guests is a breach of this lease.”</a:t>
            </a:r>
          </a:p>
          <a:p>
            <a:pPr marL="0" indent="0">
              <a:buNone/>
            </a:pPr>
            <a:r>
              <a:rPr lang="en-US" sz="1500" dirty="0"/>
              <a:t>“You, your occupants or guests, or the guests of any occupants, may not engage in the following activities: behaving in a loud or obnoxious manner; disturbing or threatening the rights, comfort, health, safety, or convenience of others (including our agents and employees) in or near the community; ... manufacturing, delivering, possessing with intent to deliver, or otherwise possessing a controlled substance or drug paraphernalia; engaging in or threatening violence; possessing a weapon prohibited by state law; discharging a firearm in the community; displaying or possessing a gun, knife, or other weapon in the common area in a way that may alarm others; ... bringing hazardous materials into the community... ”</a:t>
            </a:r>
            <a:endParaRPr lang="en-US" sz="1500" b="1" dirty="0"/>
          </a:p>
          <a:p>
            <a:pPr marL="0" indent="0">
              <a:buNone/>
            </a:pPr>
            <a:r>
              <a:rPr lang="en-US" sz="1500" dirty="0"/>
              <a:t>“You’ll be in default if you or any guest or occupant violates any terms of this Lease Contract or statutory obligations including but not limited to the following violations: ... (2) you or any guest or occupant violates the dwelling unit rules, or fire, safety, health, or criminal laws, regardless of whether or where arrest or conviction occurs; ... (5) you or any occupant is arrested, convicted, or given deferred adjudication for a felony offense involving actual or potential physical harm to a person, or involving possession, manufacture, or delivery of a controlled substance, marijuana, or drug paraphernalia under state statute (6) any illegal drugs or paraphernalia are found in your dwelling unit;(7) you or any guest or occupant engages in any of the prohibited conduct described in paragraph 21 ...”</a:t>
            </a:r>
          </a:p>
          <a:p>
            <a:pPr marL="0" indent="0">
              <a:buNone/>
            </a:pPr>
            <a:r>
              <a:rPr lang="en-US" sz="1500" b="1" dirty="0"/>
              <a:t>(NATIONAL APARTMENT ASSOCIATION LEASE AGREEMENT)</a:t>
            </a:r>
          </a:p>
        </p:txBody>
      </p:sp>
    </p:spTree>
    <p:extLst>
      <p:ext uri="{BB962C8B-B14F-4D97-AF65-F5344CB8AC3E}">
        <p14:creationId xmlns:p14="http://schemas.microsoft.com/office/powerpoint/2010/main" val="2132262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FF6CA-2492-F539-B35F-57AFA602883E}"/>
              </a:ext>
            </a:extLst>
          </p:cNvPr>
          <p:cNvSpPr>
            <a:spLocks noGrp="1"/>
          </p:cNvSpPr>
          <p:nvPr>
            <p:ph type="title"/>
          </p:nvPr>
        </p:nvSpPr>
        <p:spPr>
          <a:xfrm>
            <a:off x="398334" y="14949"/>
            <a:ext cx="10963655" cy="972373"/>
          </a:xfrm>
        </p:spPr>
        <p:txBody>
          <a:bodyPr/>
          <a:lstStyle/>
          <a:p>
            <a:r>
              <a:rPr lang="en-US" dirty="0"/>
              <a:t>Common Lease Language: HUD-Subsidized</a:t>
            </a:r>
          </a:p>
        </p:txBody>
      </p:sp>
      <p:sp>
        <p:nvSpPr>
          <p:cNvPr id="3" name="Content Placeholder 2">
            <a:extLst>
              <a:ext uri="{FF2B5EF4-FFF2-40B4-BE49-F238E27FC236}">
                <a16:creationId xmlns:a16="http://schemas.microsoft.com/office/drawing/2014/main" id="{3EF5CD4A-E676-6BEF-11F4-633A8B7D46CA}"/>
              </a:ext>
            </a:extLst>
          </p:cNvPr>
          <p:cNvSpPr>
            <a:spLocks noGrp="1"/>
          </p:cNvSpPr>
          <p:nvPr>
            <p:ph idx="1"/>
          </p:nvPr>
        </p:nvSpPr>
        <p:spPr>
          <a:xfrm>
            <a:off x="284893" y="1018533"/>
            <a:ext cx="11373707" cy="4820934"/>
          </a:xfrm>
        </p:spPr>
        <p:txBody>
          <a:bodyPr>
            <a:noAutofit/>
          </a:bodyPr>
          <a:lstStyle/>
          <a:p>
            <a:pPr marL="0" indent="0">
              <a:buNone/>
            </a:pPr>
            <a:r>
              <a:rPr lang="en-US" sz="1200" dirty="0"/>
              <a:t>“The Landlord </a:t>
            </a:r>
            <a:r>
              <a:rPr lang="en-US" sz="1200" b="1" dirty="0"/>
              <a:t>may</a:t>
            </a:r>
            <a:r>
              <a:rPr lang="en-US" sz="1200" dirty="0"/>
              <a:t> terminate this Agreement for the following reasons:</a:t>
            </a:r>
          </a:p>
          <a:p>
            <a:pPr marL="0" indent="0">
              <a:buNone/>
            </a:pPr>
            <a:r>
              <a:rPr lang="en-US" sz="1200" dirty="0"/>
              <a:t>1. the Tenant’s </a:t>
            </a:r>
            <a:r>
              <a:rPr lang="en-US" sz="1200" b="1" dirty="0"/>
              <a:t>material noncompliance </a:t>
            </a:r>
            <a:r>
              <a:rPr lang="en-US" sz="1200" dirty="0"/>
              <a:t>with the </a:t>
            </a:r>
            <a:r>
              <a:rPr lang="en-US" sz="1200" b="1" dirty="0"/>
              <a:t>terms of this Agreement</a:t>
            </a:r>
            <a:r>
              <a:rPr lang="en-US" sz="1200" dirty="0"/>
              <a:t>; </a:t>
            </a:r>
          </a:p>
          <a:p>
            <a:pPr marL="0" indent="0">
              <a:buNone/>
            </a:pPr>
            <a:r>
              <a:rPr lang="en-US" sz="1200" dirty="0"/>
              <a:t>2. the Tenant’s </a:t>
            </a:r>
            <a:r>
              <a:rPr lang="en-US" sz="1200" b="1" dirty="0"/>
              <a:t>material failure to carry out obligations </a:t>
            </a:r>
            <a:r>
              <a:rPr lang="en-US" sz="1200" dirty="0"/>
              <a:t>under any State </a:t>
            </a:r>
            <a:r>
              <a:rPr lang="en-US" sz="1200" b="1" dirty="0"/>
              <a:t>Landlord and Tenant Act</a:t>
            </a:r>
            <a:r>
              <a:rPr lang="en-US" sz="1200" dirty="0"/>
              <a:t>; </a:t>
            </a:r>
          </a:p>
          <a:p>
            <a:pPr marL="0" indent="0">
              <a:buNone/>
            </a:pPr>
            <a:r>
              <a:rPr lang="en-US" sz="1200" dirty="0"/>
              <a:t>3. </a:t>
            </a:r>
            <a:r>
              <a:rPr lang="en-US" sz="1200" b="1" dirty="0"/>
              <a:t>drug related criminal </a:t>
            </a:r>
            <a:r>
              <a:rPr lang="en-US" sz="1200" dirty="0"/>
              <a:t>activity engaged in </a:t>
            </a:r>
            <a:r>
              <a:rPr lang="en-US" sz="1200" b="1" dirty="0"/>
              <a:t>on or near the premises</a:t>
            </a:r>
            <a:r>
              <a:rPr lang="en-US" sz="1200" dirty="0"/>
              <a:t>, by </a:t>
            </a:r>
            <a:r>
              <a:rPr lang="en-US" sz="1200" b="1" dirty="0"/>
              <a:t>any tenant, household member, or guest</a:t>
            </a:r>
            <a:r>
              <a:rPr lang="en-US" sz="1200" dirty="0"/>
              <a:t>, and any such activity engaged in </a:t>
            </a:r>
            <a:r>
              <a:rPr lang="en-US" sz="1200" b="1" dirty="0"/>
              <a:t>on the premises by any other person under the tenant’s control</a:t>
            </a:r>
            <a:r>
              <a:rPr lang="en-US" sz="1200" dirty="0"/>
              <a:t>;</a:t>
            </a:r>
          </a:p>
          <a:p>
            <a:pPr marL="0" indent="0">
              <a:buNone/>
            </a:pPr>
            <a:r>
              <a:rPr lang="en-US" sz="1200" dirty="0"/>
              <a:t>4. </a:t>
            </a:r>
            <a:r>
              <a:rPr lang="en-US" sz="1200" b="1" dirty="0"/>
              <a:t>determination made by the Landlord </a:t>
            </a:r>
            <a:r>
              <a:rPr lang="en-US" sz="1200" dirty="0"/>
              <a:t>that a </a:t>
            </a:r>
            <a:r>
              <a:rPr lang="en-US" sz="1200" b="1" dirty="0"/>
              <a:t>household member </a:t>
            </a:r>
            <a:r>
              <a:rPr lang="en-US" sz="1200" dirty="0"/>
              <a:t>is </a:t>
            </a:r>
            <a:r>
              <a:rPr lang="en-US" sz="1200" b="1" dirty="0"/>
              <a:t>illegally using a drug</a:t>
            </a:r>
            <a:r>
              <a:rPr lang="en-US" sz="1200" dirty="0"/>
              <a:t>; </a:t>
            </a:r>
          </a:p>
          <a:p>
            <a:pPr marL="0" indent="0">
              <a:buNone/>
            </a:pPr>
            <a:r>
              <a:rPr lang="en-US" sz="1200" dirty="0"/>
              <a:t>5. </a:t>
            </a:r>
            <a:r>
              <a:rPr lang="en-US" sz="1200" b="1" dirty="0"/>
              <a:t>determination made by the Landlord </a:t>
            </a:r>
            <a:r>
              <a:rPr lang="en-US" sz="1200" dirty="0"/>
              <a:t>that a pattern of illegal use of a drug interferes with the health, safety, or right to peaceful enjoyment of the premises by other residents; </a:t>
            </a:r>
          </a:p>
          <a:p>
            <a:pPr marL="0" indent="0">
              <a:buNone/>
            </a:pPr>
            <a:r>
              <a:rPr lang="en-US" sz="1200" dirty="0"/>
              <a:t>6. </a:t>
            </a:r>
            <a:r>
              <a:rPr lang="en-US" sz="1200" b="1" dirty="0"/>
              <a:t>criminal </a:t>
            </a:r>
            <a:r>
              <a:rPr lang="en-US" sz="1200" dirty="0"/>
              <a:t>activity by a </a:t>
            </a:r>
            <a:r>
              <a:rPr lang="en-US" sz="1200" b="1" dirty="0"/>
              <a:t>tenant, any member of the tenant’s household, a guest or another person under the tenant’s control</a:t>
            </a:r>
            <a:r>
              <a:rPr lang="en-US" sz="1200" dirty="0"/>
              <a:t>: (a) that </a:t>
            </a:r>
            <a:r>
              <a:rPr lang="en-US" sz="1200" b="1" dirty="0"/>
              <a:t>threatens the health, safety, or right to peaceful enjoyment </a:t>
            </a:r>
            <a:r>
              <a:rPr lang="en-US" sz="1200" dirty="0"/>
              <a:t>of the premises by </a:t>
            </a:r>
            <a:r>
              <a:rPr lang="en-US" sz="1200" b="1" dirty="0"/>
              <a:t>other residents </a:t>
            </a:r>
            <a:r>
              <a:rPr lang="en-US" sz="1200" dirty="0"/>
              <a:t>(including property management staff residing on the premises); or (b) that </a:t>
            </a:r>
            <a:r>
              <a:rPr lang="en-US" sz="1200" b="1" dirty="0"/>
              <a:t>threatens the health, safety, or right to peaceful enjoyment </a:t>
            </a:r>
            <a:r>
              <a:rPr lang="en-US" sz="1200" dirty="0"/>
              <a:t>of their residences by </a:t>
            </a:r>
            <a:r>
              <a:rPr lang="en-US" sz="1200" b="1" dirty="0"/>
              <a:t>persons residing in the immediate vicinity of the premises</a:t>
            </a:r>
            <a:r>
              <a:rPr lang="en-US" sz="1200" dirty="0"/>
              <a:t>; </a:t>
            </a:r>
          </a:p>
          <a:p>
            <a:pPr marL="0" indent="0">
              <a:buNone/>
            </a:pPr>
            <a:r>
              <a:rPr lang="en-US" sz="1200" dirty="0"/>
              <a:t>7. if the </a:t>
            </a:r>
            <a:r>
              <a:rPr lang="en-US" sz="1200" b="1" dirty="0"/>
              <a:t>tenant is fleeing to avoid prosecution</a:t>
            </a:r>
            <a:r>
              <a:rPr lang="en-US" sz="1200" dirty="0"/>
              <a:t>, </a:t>
            </a:r>
            <a:r>
              <a:rPr lang="en-US" sz="1200" b="1" dirty="0"/>
              <a:t>or custody or confinement </a:t>
            </a:r>
            <a:r>
              <a:rPr lang="en-US" sz="1200" dirty="0"/>
              <a:t>after conviction, for a crime, or attempt to commit a crime, </a:t>
            </a:r>
            <a:r>
              <a:rPr lang="en-US" sz="1200" b="1" dirty="0"/>
              <a:t>that is a felony </a:t>
            </a:r>
            <a:r>
              <a:rPr lang="en-US" sz="1200" dirty="0"/>
              <a:t>under   the laws of the place from which the individual flees, or that in the case of the State of [Tennessee], is a </a:t>
            </a:r>
            <a:r>
              <a:rPr lang="en-US" sz="1200" b="1" dirty="0"/>
              <a:t>high misdemeanor</a:t>
            </a:r>
            <a:r>
              <a:rPr lang="en-US" sz="1200" dirty="0"/>
              <a:t>;</a:t>
            </a:r>
          </a:p>
          <a:p>
            <a:pPr marL="0" indent="0">
              <a:buNone/>
            </a:pPr>
            <a:r>
              <a:rPr lang="en-US" sz="1200" dirty="0"/>
              <a:t>8. if the tenant is </a:t>
            </a:r>
            <a:r>
              <a:rPr lang="en-US" sz="1200" b="1" dirty="0"/>
              <a:t>violating a condition of probation or parole </a:t>
            </a:r>
            <a:r>
              <a:rPr lang="en-US" sz="1200" dirty="0"/>
              <a:t>under </a:t>
            </a:r>
            <a:r>
              <a:rPr lang="en-US" sz="1200" b="1" dirty="0"/>
              <a:t>Federal or State law</a:t>
            </a:r>
            <a:r>
              <a:rPr lang="en-US" sz="1200" dirty="0"/>
              <a:t>;</a:t>
            </a:r>
          </a:p>
          <a:p>
            <a:pPr marL="0" indent="0">
              <a:buNone/>
            </a:pPr>
            <a:r>
              <a:rPr lang="en-US" sz="1200" dirty="0"/>
              <a:t>9.  </a:t>
            </a:r>
            <a:r>
              <a:rPr lang="en-US" sz="1200" b="1" dirty="0"/>
              <a:t>determination made by the Landlord </a:t>
            </a:r>
            <a:r>
              <a:rPr lang="en-US" sz="1200" dirty="0"/>
              <a:t>that a </a:t>
            </a:r>
            <a:r>
              <a:rPr lang="en-US" sz="1200" b="1" dirty="0"/>
              <a:t>household member’s </a:t>
            </a:r>
            <a:r>
              <a:rPr lang="en-US" sz="1200" dirty="0"/>
              <a:t>abuse or pattern of </a:t>
            </a:r>
            <a:r>
              <a:rPr lang="en-US" sz="1200" b="1" dirty="0"/>
              <a:t>abuse of alcohol </a:t>
            </a:r>
            <a:r>
              <a:rPr lang="en-US" sz="1200" dirty="0"/>
              <a:t>threatens the </a:t>
            </a:r>
            <a:r>
              <a:rPr lang="en-US" sz="1200" b="1" dirty="0"/>
              <a:t>health, safety, or right to peaceful enjoyment</a:t>
            </a:r>
            <a:r>
              <a:rPr lang="en-US" sz="1200" dirty="0"/>
              <a:t> of the premises by </a:t>
            </a:r>
            <a:r>
              <a:rPr lang="en-US" sz="1200" b="1" dirty="0"/>
              <a:t>other residents</a:t>
            </a:r>
            <a:r>
              <a:rPr lang="en-US" sz="1200" dirty="0"/>
              <a:t>; </a:t>
            </a:r>
          </a:p>
          <a:p>
            <a:pPr marL="0" indent="0">
              <a:buNone/>
            </a:pPr>
            <a:r>
              <a:rPr lang="en-US" sz="1200" dirty="0"/>
              <a:t>10. </a:t>
            </a:r>
            <a:r>
              <a:rPr lang="en-US" sz="1200" b="1" dirty="0"/>
              <a:t>if the Landlord determines</a:t>
            </a:r>
            <a:r>
              <a:rPr lang="en-US" sz="1200" dirty="0"/>
              <a:t> that </a:t>
            </a:r>
            <a:r>
              <a:rPr lang="en-US" sz="1200" b="1" dirty="0"/>
              <a:t>the tenant, any member of the tenant’s household, a guest or another person under the tenant’s control </a:t>
            </a:r>
            <a:r>
              <a:rPr lang="en-US" sz="1200" dirty="0"/>
              <a:t>has </a:t>
            </a:r>
            <a:r>
              <a:rPr lang="en-US" sz="1200" b="1" dirty="0"/>
              <a:t>engaged in the</a:t>
            </a:r>
            <a:r>
              <a:rPr lang="en-US" sz="1200" dirty="0"/>
              <a:t> </a:t>
            </a:r>
            <a:r>
              <a:rPr lang="en-US" sz="1200" b="1" dirty="0"/>
              <a:t>criminal activity</a:t>
            </a:r>
            <a:r>
              <a:rPr lang="en-US" sz="1200" dirty="0"/>
              <a:t>, </a:t>
            </a:r>
            <a:r>
              <a:rPr lang="en-US" sz="1200" b="1" dirty="0"/>
              <a:t>regardless of </a:t>
            </a:r>
            <a:r>
              <a:rPr lang="en-US" sz="1200" dirty="0"/>
              <a:t>whether the tenant, any member of the tenant’s household, a guest or another person under the tenant’s control has been </a:t>
            </a:r>
            <a:r>
              <a:rPr lang="en-US" sz="1200" b="1" dirty="0"/>
              <a:t>arrested or convicted </a:t>
            </a:r>
            <a:r>
              <a:rPr lang="en-US" sz="1200" dirty="0"/>
              <a:t>for such activity.   </a:t>
            </a:r>
          </a:p>
          <a:p>
            <a:endParaRPr lang="en-US" sz="1200" dirty="0"/>
          </a:p>
          <a:p>
            <a:endParaRPr lang="en-US" sz="1200" dirty="0"/>
          </a:p>
          <a:p>
            <a:endParaRPr lang="en-US" sz="1200" dirty="0"/>
          </a:p>
          <a:p>
            <a:endParaRPr lang="en-US" sz="1200" dirty="0"/>
          </a:p>
          <a:p>
            <a:endParaRPr lang="en-US" sz="1200" dirty="0"/>
          </a:p>
          <a:p>
            <a:endParaRPr lang="en-US" sz="1200" dirty="0"/>
          </a:p>
        </p:txBody>
      </p:sp>
    </p:spTree>
    <p:extLst>
      <p:ext uri="{BB962C8B-B14F-4D97-AF65-F5344CB8AC3E}">
        <p14:creationId xmlns:p14="http://schemas.microsoft.com/office/powerpoint/2010/main" val="1972220577"/>
      </p:ext>
    </p:extLst>
  </p:cSld>
  <p:clrMapOvr>
    <a:masterClrMapping/>
  </p:clrMapOvr>
</p:sld>
</file>

<file path=ppt/theme/theme1.xml><?xml version="1.0" encoding="utf-8"?>
<a:theme xmlns:a="http://schemas.openxmlformats.org/drawingml/2006/main" name="Helena">
  <a:themeElements>
    <a:clrScheme name="Helen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lena" id="{83B93026-B8A4-4FE9-8E48-8009734911E7}" vid="{E43B60F7-EC4F-4A08-AFF5-BDC94162E53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Helena</Template>
  <TotalTime>0</TotalTime>
  <Words>12984</Words>
  <Application>Microsoft Macintosh PowerPoint</Application>
  <PresentationFormat>Widescreen</PresentationFormat>
  <Paragraphs>656</Paragraphs>
  <Slides>54</Slides>
  <Notes>40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54</vt:i4>
      </vt:variant>
    </vt:vector>
  </HeadingPairs>
  <TitlesOfParts>
    <vt:vector size="62" baseType="lpstr">
      <vt:lpstr>Arial</vt:lpstr>
      <vt:lpstr>Calibri</vt:lpstr>
      <vt:lpstr>Courier New</vt:lpstr>
      <vt:lpstr>Neue Haas Grotesk Text Pro</vt:lpstr>
      <vt:lpstr>Symbol</vt:lpstr>
      <vt:lpstr>Wingdings</vt:lpstr>
      <vt:lpstr>Wingdings,sans-serif</vt:lpstr>
      <vt:lpstr>Helena</vt:lpstr>
      <vt:lpstr>Defending Criminal Activity and Drug-Related Evictions</vt:lpstr>
      <vt:lpstr>DISCLAIMERS</vt:lpstr>
      <vt:lpstr>DISCLAIMERS FOR LSC-FUNDED ORGANIZATIONS</vt:lpstr>
      <vt:lpstr>Client Scenarios</vt:lpstr>
      <vt:lpstr>Overview</vt:lpstr>
      <vt:lpstr>Basis for Eviction</vt:lpstr>
      <vt:lpstr>What is “Criminal Activity” in Landlord-Tenant Law?</vt:lpstr>
      <vt:lpstr>Common Lease Language: Privately Owned</vt:lpstr>
      <vt:lpstr>Common Lease Language: HUD-Subsidized</vt:lpstr>
      <vt:lpstr>Remember: As an Advocate...</vt:lpstr>
      <vt:lpstr>Civil Court vs. Criminal Court</vt:lpstr>
      <vt:lpstr>Notice of Termination of Tenancy: Overview</vt:lpstr>
      <vt:lpstr>Notice of Termination of Tenancy: Privately-Owned</vt:lpstr>
      <vt:lpstr>Notice of Termination of Tenancy: Privately-Owned</vt:lpstr>
      <vt:lpstr>Notice of Termination of Tenancy: HUD-Subsidized</vt:lpstr>
      <vt:lpstr>Next Steps: After Termination of Tenancy</vt:lpstr>
      <vt:lpstr>Benefits of Preventing Detainer Warrant Filing Through Advocacy &amp; Negotiations</vt:lpstr>
      <vt:lpstr>Advocating in an Informal Hearing for HUD-Subsidized Housing Tenants</vt:lpstr>
      <vt:lpstr>Court Advocacy for Criminal Activity-Related Evictions</vt:lpstr>
      <vt:lpstr>Common Defenses to Criminal-Related Evictions</vt:lpstr>
      <vt:lpstr>Practical Considerations</vt:lpstr>
      <vt:lpstr>Insufficient Notice</vt:lpstr>
      <vt:lpstr>Waiver</vt:lpstr>
      <vt:lpstr>Not Criminal Activity</vt:lpstr>
      <vt:lpstr>Domestic Violence</vt:lpstr>
      <vt:lpstr>Domestic Violence: Privately Owned</vt:lpstr>
      <vt:lpstr>Domestic Violence: HUD-Subsidized</vt:lpstr>
      <vt:lpstr>Advocacy Strategy:  Separating the Individual Causing Violations from Your Client</vt:lpstr>
      <vt:lpstr>Mental Health, Disability, and the Fair Housing Act</vt:lpstr>
      <vt:lpstr>Mental Health, Disability, and the Fair Housing Act - Cont'd</vt:lpstr>
      <vt:lpstr>Mental Health and Disability: When Applicable?</vt:lpstr>
      <vt:lpstr>Mental Health and Disability: Examples</vt:lpstr>
      <vt:lpstr>Alleged On-Site Activity</vt:lpstr>
      <vt:lpstr>Alleged Off-Site Activity </vt:lpstr>
      <vt:lpstr>Alleged Off-Site Activity: Advocacy</vt:lpstr>
      <vt:lpstr>On-Site vs. Off-Site: HUD-Subsidized Housing</vt:lpstr>
      <vt:lpstr>On-Site vs. Off-Site: HUD-Subsidized Housing</vt:lpstr>
      <vt:lpstr>Knowledge of and Ability to Prevent Criminal Activity</vt:lpstr>
      <vt:lpstr>Drug-Related Criminal Activity</vt:lpstr>
      <vt:lpstr>Drug-Related Criminal Activity: Case Law</vt:lpstr>
      <vt:lpstr>Drug-Related Criminal Activity: Navigating Rucker</vt:lpstr>
      <vt:lpstr>Self-Defense: Legal Authority</vt:lpstr>
      <vt:lpstr>Self-Defense: Important Considerations</vt:lpstr>
      <vt:lpstr>Self-Defense: Advocacy Tips</vt:lpstr>
      <vt:lpstr>Other Discrimination</vt:lpstr>
      <vt:lpstr>Summary: Analyzing Possible Defenses</vt:lpstr>
      <vt:lpstr>Ethical Considerations</vt:lpstr>
      <vt:lpstr>MPC Rule 4.4: Respect for Rights of Third Persons</vt:lpstr>
      <vt:lpstr>MPC Rule 1.6: Confidential Information</vt:lpstr>
      <vt:lpstr>MPC Rule 1.6: Comments</vt:lpstr>
      <vt:lpstr>MPC Rule 1.16: Prohibition Against Furthering Criminal Activity</vt:lpstr>
      <vt:lpstr>MPC Rule 1.16: Comments</vt:lpstr>
      <vt:lpstr>Return to Your Handout…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Cala</dc:creator>
  <cp:lastModifiedBy>Emily Cala</cp:lastModifiedBy>
  <cp:revision>107</cp:revision>
  <dcterms:created xsi:type="dcterms:W3CDTF">2026-08-04T16:32:00Z</dcterms:created>
  <dcterms:modified xsi:type="dcterms:W3CDTF">2026-08-10T13:58:42Z</dcterms:modified>
</cp:coreProperties>
</file>