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6" r:id="rId5"/>
    <p:sldId id="270" r:id="rId6"/>
    <p:sldId id="259" r:id="rId7"/>
    <p:sldId id="266" r:id="rId8"/>
    <p:sldId id="267" r:id="rId9"/>
    <p:sldId id="260" r:id="rId10"/>
    <p:sldId id="262" r:id="rId11"/>
    <p:sldId id="263" r:id="rId12"/>
    <p:sldId id="277" r:id="rId13"/>
    <p:sldId id="279" r:id="rId14"/>
    <p:sldId id="271" r:id="rId15"/>
    <p:sldId id="278" r:id="rId16"/>
    <p:sldId id="272" r:id="rId17"/>
    <p:sldId id="273" r:id="rId18"/>
    <p:sldId id="274" r:id="rId19"/>
    <p:sldId id="280" r:id="rId20"/>
    <p:sldId id="275" r:id="rId21"/>
    <p:sldId id="269" r:id="rId22"/>
    <p:sldId id="276" r:id="rId23"/>
    <p:sldId id="26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9EDD"/>
    <a:srgbClr val="92D050"/>
    <a:srgbClr val="C3D8D9"/>
    <a:srgbClr val="D1E1E6"/>
    <a:srgbClr val="F6C6AD"/>
    <a:srgbClr val="944B8C"/>
    <a:srgbClr val="DCEAF7"/>
    <a:srgbClr val="00B0F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A816B0-8FC2-57DF-1BC2-C1292C653F99}" v="1309" dt="2025-08-15T15:04:27.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05752C-D936-4888-A60A-693408E8AE1F}" type="doc">
      <dgm:prSet loTypeId="urn:microsoft.com/office/officeart/2005/8/layout/vList2" loCatId="list" qsTypeId="urn:microsoft.com/office/officeart/2005/8/quickstyle/simple1#1" qsCatId="simple" csTypeId="urn:microsoft.com/office/officeart/2005/8/colors/accent1_2#1" csCatId="accent1"/>
      <dgm:spPr/>
      <dgm:t>
        <a:bodyPr/>
        <a:lstStyle/>
        <a:p>
          <a:endParaRPr lang="en-US"/>
        </a:p>
      </dgm:t>
    </dgm:pt>
    <dgm:pt modelId="{B17D4D67-8DAA-4E87-B103-203B12A0BF1E}">
      <dgm:prSet/>
      <dgm:spPr/>
      <dgm:t>
        <a:bodyPr/>
        <a:lstStyle/>
        <a:p>
          <a:r>
            <a:rPr lang="en-US"/>
            <a:t>Deliberate and Intentional</a:t>
          </a:r>
        </a:p>
      </dgm:t>
    </dgm:pt>
    <dgm:pt modelId="{352566AB-F847-4642-AC41-18BDD17A6872}" type="parTrans" cxnId="{F20536C1-4460-4567-86F0-5F6DF1402872}">
      <dgm:prSet/>
      <dgm:spPr/>
      <dgm:t>
        <a:bodyPr/>
        <a:lstStyle/>
        <a:p>
          <a:endParaRPr lang="en-US"/>
        </a:p>
      </dgm:t>
    </dgm:pt>
    <dgm:pt modelId="{135F24EF-15F2-4357-9999-752B919C02FA}" type="sibTrans" cxnId="{F20536C1-4460-4567-86F0-5F6DF1402872}">
      <dgm:prSet/>
      <dgm:spPr/>
      <dgm:t>
        <a:bodyPr/>
        <a:lstStyle/>
        <a:p>
          <a:endParaRPr lang="en-US"/>
        </a:p>
      </dgm:t>
    </dgm:pt>
    <dgm:pt modelId="{A658B754-6FF8-4159-A324-1B12E229CDB7}">
      <dgm:prSet/>
      <dgm:spPr/>
      <dgm:t>
        <a:bodyPr/>
        <a:lstStyle/>
        <a:p>
          <a:r>
            <a:rPr lang="en-US"/>
            <a:t>Logical</a:t>
          </a:r>
        </a:p>
      </dgm:t>
    </dgm:pt>
    <dgm:pt modelId="{390855D1-3F67-49C1-AD32-620D217D7481}" type="parTrans" cxnId="{E432D726-BE94-409A-899A-990AFE75CAC6}">
      <dgm:prSet/>
      <dgm:spPr/>
      <dgm:t>
        <a:bodyPr/>
        <a:lstStyle/>
        <a:p>
          <a:endParaRPr lang="en-US"/>
        </a:p>
      </dgm:t>
    </dgm:pt>
    <dgm:pt modelId="{53BB502A-2FD4-448E-9549-6A26F12665E9}" type="sibTrans" cxnId="{E432D726-BE94-409A-899A-990AFE75CAC6}">
      <dgm:prSet/>
      <dgm:spPr/>
      <dgm:t>
        <a:bodyPr/>
        <a:lstStyle/>
        <a:p>
          <a:endParaRPr lang="en-US"/>
        </a:p>
      </dgm:t>
    </dgm:pt>
    <dgm:pt modelId="{56AFF97B-B022-4BF9-BE5B-C71C2A1AFDA4}">
      <dgm:prSet/>
      <dgm:spPr/>
      <dgm:t>
        <a:bodyPr/>
        <a:lstStyle/>
        <a:p>
          <a:r>
            <a:rPr lang="en-US"/>
            <a:t>Conscientious of time</a:t>
          </a:r>
        </a:p>
      </dgm:t>
    </dgm:pt>
    <dgm:pt modelId="{E3AC4ABD-3DA8-4BF0-88B9-5DA57B83635C}" type="parTrans" cxnId="{6687DD0E-B9FF-4819-9952-1FFE0F45B3C7}">
      <dgm:prSet/>
      <dgm:spPr/>
      <dgm:t>
        <a:bodyPr/>
        <a:lstStyle/>
        <a:p>
          <a:endParaRPr lang="en-US"/>
        </a:p>
      </dgm:t>
    </dgm:pt>
    <dgm:pt modelId="{676BDA47-A5EF-48CF-959C-3B1661F38205}" type="sibTrans" cxnId="{6687DD0E-B9FF-4819-9952-1FFE0F45B3C7}">
      <dgm:prSet/>
      <dgm:spPr/>
      <dgm:t>
        <a:bodyPr/>
        <a:lstStyle/>
        <a:p>
          <a:endParaRPr lang="en-US"/>
        </a:p>
      </dgm:t>
    </dgm:pt>
    <dgm:pt modelId="{B7E4EBA7-29F4-41C7-BEF2-B359C2F5EBEB}">
      <dgm:prSet/>
      <dgm:spPr/>
      <dgm:t>
        <a:bodyPr/>
        <a:lstStyle/>
        <a:p>
          <a:r>
            <a:rPr lang="en-US"/>
            <a:t>Analytical</a:t>
          </a:r>
        </a:p>
      </dgm:t>
    </dgm:pt>
    <dgm:pt modelId="{11654472-252D-4B19-8235-621267AB9E89}" type="parTrans" cxnId="{10278381-E407-43B2-B0DF-EF5B16634A1A}">
      <dgm:prSet/>
      <dgm:spPr/>
      <dgm:t>
        <a:bodyPr/>
        <a:lstStyle/>
        <a:p>
          <a:endParaRPr lang="en-US"/>
        </a:p>
      </dgm:t>
    </dgm:pt>
    <dgm:pt modelId="{6E2EBFBE-C94D-4FC5-954B-F7CC68C72DC2}" type="sibTrans" cxnId="{10278381-E407-43B2-B0DF-EF5B16634A1A}">
      <dgm:prSet/>
      <dgm:spPr/>
      <dgm:t>
        <a:bodyPr/>
        <a:lstStyle/>
        <a:p>
          <a:endParaRPr lang="en-US"/>
        </a:p>
      </dgm:t>
    </dgm:pt>
    <dgm:pt modelId="{B3AA30BF-188A-43DE-8DB9-5DDF5AAC9D6A}">
      <dgm:prSet/>
      <dgm:spPr/>
      <dgm:t>
        <a:bodyPr/>
        <a:lstStyle/>
        <a:p>
          <a:r>
            <a:rPr lang="en-US"/>
            <a:t>Competitive/ Argumentative</a:t>
          </a:r>
        </a:p>
      </dgm:t>
    </dgm:pt>
    <dgm:pt modelId="{CFC8671C-974F-4533-935D-21AE544BE798}" type="parTrans" cxnId="{5C810739-84ED-433F-A55C-CA4A27BEBC6A}">
      <dgm:prSet/>
      <dgm:spPr/>
      <dgm:t>
        <a:bodyPr/>
        <a:lstStyle/>
        <a:p>
          <a:endParaRPr lang="en-US"/>
        </a:p>
      </dgm:t>
    </dgm:pt>
    <dgm:pt modelId="{A395AD79-AAEE-47B2-B324-B8372DEBF640}" type="sibTrans" cxnId="{5C810739-84ED-433F-A55C-CA4A27BEBC6A}">
      <dgm:prSet/>
      <dgm:spPr/>
      <dgm:t>
        <a:bodyPr/>
        <a:lstStyle/>
        <a:p>
          <a:endParaRPr lang="en-US"/>
        </a:p>
      </dgm:t>
    </dgm:pt>
    <dgm:pt modelId="{F3487239-6828-4EFD-B63D-A11806FC4E31}">
      <dgm:prSet/>
      <dgm:spPr/>
      <dgm:t>
        <a:bodyPr/>
        <a:lstStyle/>
        <a:p>
          <a:r>
            <a:rPr lang="en-US"/>
            <a:t>Solve the client’s problem</a:t>
          </a:r>
        </a:p>
      </dgm:t>
    </dgm:pt>
    <dgm:pt modelId="{F15676D5-0E82-401E-AEA2-9A0C6B788669}" type="parTrans" cxnId="{910E4348-98F4-46C6-A537-7D564D0A2A03}">
      <dgm:prSet/>
      <dgm:spPr/>
      <dgm:t>
        <a:bodyPr/>
        <a:lstStyle/>
        <a:p>
          <a:endParaRPr lang="en-US"/>
        </a:p>
      </dgm:t>
    </dgm:pt>
    <dgm:pt modelId="{6F86CFF8-35E4-4B26-9EB8-FF22B30E1AAC}" type="sibTrans" cxnId="{910E4348-98F4-46C6-A537-7D564D0A2A03}">
      <dgm:prSet/>
      <dgm:spPr/>
      <dgm:t>
        <a:bodyPr/>
        <a:lstStyle/>
        <a:p>
          <a:endParaRPr lang="en-US"/>
        </a:p>
      </dgm:t>
    </dgm:pt>
    <dgm:pt modelId="{789002E3-8683-4C86-8938-EB98517D8B21}" type="pres">
      <dgm:prSet presAssocID="{1B05752C-D936-4888-A60A-693408E8AE1F}" presName="linear" presStyleCnt="0">
        <dgm:presLayoutVars>
          <dgm:animLvl val="lvl"/>
          <dgm:resizeHandles val="exact"/>
        </dgm:presLayoutVars>
      </dgm:prSet>
      <dgm:spPr/>
    </dgm:pt>
    <dgm:pt modelId="{B2A2074E-01BF-4DF7-912B-054403F369C5}" type="pres">
      <dgm:prSet presAssocID="{B17D4D67-8DAA-4E87-B103-203B12A0BF1E}" presName="parentText" presStyleLbl="node1" presStyleIdx="0" presStyleCnt="6">
        <dgm:presLayoutVars>
          <dgm:chMax val="0"/>
          <dgm:bulletEnabled val="1"/>
        </dgm:presLayoutVars>
      </dgm:prSet>
      <dgm:spPr/>
    </dgm:pt>
    <dgm:pt modelId="{D13965CE-DED2-4F4F-80FD-9FD474D0EA8C}" type="pres">
      <dgm:prSet presAssocID="{135F24EF-15F2-4357-9999-752B919C02FA}" presName="spacer" presStyleCnt="0"/>
      <dgm:spPr/>
    </dgm:pt>
    <dgm:pt modelId="{0A94241E-30B7-49B7-AD30-31EC4F16B0F5}" type="pres">
      <dgm:prSet presAssocID="{A658B754-6FF8-4159-A324-1B12E229CDB7}" presName="parentText" presStyleLbl="node1" presStyleIdx="1" presStyleCnt="6">
        <dgm:presLayoutVars>
          <dgm:chMax val="0"/>
          <dgm:bulletEnabled val="1"/>
        </dgm:presLayoutVars>
      </dgm:prSet>
      <dgm:spPr/>
    </dgm:pt>
    <dgm:pt modelId="{746B4803-866B-4E3D-9386-42A5A9F761CB}" type="pres">
      <dgm:prSet presAssocID="{53BB502A-2FD4-448E-9549-6A26F12665E9}" presName="spacer" presStyleCnt="0"/>
      <dgm:spPr/>
    </dgm:pt>
    <dgm:pt modelId="{4B969B60-8C17-42AE-BA38-6B28A4FA92D6}" type="pres">
      <dgm:prSet presAssocID="{56AFF97B-B022-4BF9-BE5B-C71C2A1AFDA4}" presName="parentText" presStyleLbl="node1" presStyleIdx="2" presStyleCnt="6">
        <dgm:presLayoutVars>
          <dgm:chMax val="0"/>
          <dgm:bulletEnabled val="1"/>
        </dgm:presLayoutVars>
      </dgm:prSet>
      <dgm:spPr/>
    </dgm:pt>
    <dgm:pt modelId="{65561C7C-1CA2-41A4-A752-D8C9641CAE85}" type="pres">
      <dgm:prSet presAssocID="{676BDA47-A5EF-48CF-959C-3B1661F38205}" presName="spacer" presStyleCnt="0"/>
      <dgm:spPr/>
    </dgm:pt>
    <dgm:pt modelId="{32D11D2B-1EF1-41BC-BB47-7825045773E5}" type="pres">
      <dgm:prSet presAssocID="{B7E4EBA7-29F4-41C7-BEF2-B359C2F5EBEB}" presName="parentText" presStyleLbl="node1" presStyleIdx="3" presStyleCnt="6">
        <dgm:presLayoutVars>
          <dgm:chMax val="0"/>
          <dgm:bulletEnabled val="1"/>
        </dgm:presLayoutVars>
      </dgm:prSet>
      <dgm:spPr/>
    </dgm:pt>
    <dgm:pt modelId="{A42C6775-0AE6-4748-958C-5C89449036C5}" type="pres">
      <dgm:prSet presAssocID="{6E2EBFBE-C94D-4FC5-954B-F7CC68C72DC2}" presName="spacer" presStyleCnt="0"/>
      <dgm:spPr/>
    </dgm:pt>
    <dgm:pt modelId="{E80F83A1-CA27-49BD-AD6D-2E404C93D680}" type="pres">
      <dgm:prSet presAssocID="{B3AA30BF-188A-43DE-8DB9-5DDF5AAC9D6A}" presName="parentText" presStyleLbl="node1" presStyleIdx="4" presStyleCnt="6">
        <dgm:presLayoutVars>
          <dgm:chMax val="0"/>
          <dgm:bulletEnabled val="1"/>
        </dgm:presLayoutVars>
      </dgm:prSet>
      <dgm:spPr/>
    </dgm:pt>
    <dgm:pt modelId="{5F68B6E5-72C1-447D-9273-F1CB7648C151}" type="pres">
      <dgm:prSet presAssocID="{A395AD79-AAEE-47B2-B324-B8372DEBF640}" presName="spacer" presStyleCnt="0"/>
      <dgm:spPr/>
    </dgm:pt>
    <dgm:pt modelId="{4B6767A4-322A-45C9-A2C2-C1A399906380}" type="pres">
      <dgm:prSet presAssocID="{F3487239-6828-4EFD-B63D-A11806FC4E31}" presName="parentText" presStyleLbl="node1" presStyleIdx="5" presStyleCnt="6">
        <dgm:presLayoutVars>
          <dgm:chMax val="0"/>
          <dgm:bulletEnabled val="1"/>
        </dgm:presLayoutVars>
      </dgm:prSet>
      <dgm:spPr/>
    </dgm:pt>
  </dgm:ptLst>
  <dgm:cxnLst>
    <dgm:cxn modelId="{6687DD0E-B9FF-4819-9952-1FFE0F45B3C7}" srcId="{1B05752C-D936-4888-A60A-693408E8AE1F}" destId="{56AFF97B-B022-4BF9-BE5B-C71C2A1AFDA4}" srcOrd="2" destOrd="0" parTransId="{E3AC4ABD-3DA8-4BF0-88B9-5DA57B83635C}" sibTransId="{676BDA47-A5EF-48CF-959C-3B1661F38205}"/>
    <dgm:cxn modelId="{2358561D-C76F-45B6-B1C4-0E989043B3A2}" type="presOf" srcId="{56AFF97B-B022-4BF9-BE5B-C71C2A1AFDA4}" destId="{4B969B60-8C17-42AE-BA38-6B28A4FA92D6}" srcOrd="0" destOrd="0" presId="urn:microsoft.com/office/officeart/2005/8/layout/vList2"/>
    <dgm:cxn modelId="{E7BBCC20-0A3F-4AE0-B734-D432680E18C6}" type="presOf" srcId="{B17D4D67-8DAA-4E87-B103-203B12A0BF1E}" destId="{B2A2074E-01BF-4DF7-912B-054403F369C5}" srcOrd="0" destOrd="0" presId="urn:microsoft.com/office/officeart/2005/8/layout/vList2"/>
    <dgm:cxn modelId="{5A722E26-9BFD-4714-B90B-16AA95A88EE5}" type="presOf" srcId="{B3AA30BF-188A-43DE-8DB9-5DDF5AAC9D6A}" destId="{E80F83A1-CA27-49BD-AD6D-2E404C93D680}" srcOrd="0" destOrd="0" presId="urn:microsoft.com/office/officeart/2005/8/layout/vList2"/>
    <dgm:cxn modelId="{E432D726-BE94-409A-899A-990AFE75CAC6}" srcId="{1B05752C-D936-4888-A60A-693408E8AE1F}" destId="{A658B754-6FF8-4159-A324-1B12E229CDB7}" srcOrd="1" destOrd="0" parTransId="{390855D1-3F67-49C1-AD32-620D217D7481}" sibTransId="{53BB502A-2FD4-448E-9549-6A26F12665E9}"/>
    <dgm:cxn modelId="{B86A432B-3FDF-4184-9BEE-A4592E02AF73}" type="presOf" srcId="{F3487239-6828-4EFD-B63D-A11806FC4E31}" destId="{4B6767A4-322A-45C9-A2C2-C1A399906380}" srcOrd="0" destOrd="0" presId="urn:microsoft.com/office/officeart/2005/8/layout/vList2"/>
    <dgm:cxn modelId="{5C810739-84ED-433F-A55C-CA4A27BEBC6A}" srcId="{1B05752C-D936-4888-A60A-693408E8AE1F}" destId="{B3AA30BF-188A-43DE-8DB9-5DDF5AAC9D6A}" srcOrd="4" destOrd="0" parTransId="{CFC8671C-974F-4533-935D-21AE544BE798}" sibTransId="{A395AD79-AAEE-47B2-B324-B8372DEBF640}"/>
    <dgm:cxn modelId="{F9E90D66-626C-4373-8466-BA75B07DB335}" type="presOf" srcId="{A658B754-6FF8-4159-A324-1B12E229CDB7}" destId="{0A94241E-30B7-49B7-AD30-31EC4F16B0F5}" srcOrd="0" destOrd="0" presId="urn:microsoft.com/office/officeart/2005/8/layout/vList2"/>
    <dgm:cxn modelId="{910E4348-98F4-46C6-A537-7D564D0A2A03}" srcId="{1B05752C-D936-4888-A60A-693408E8AE1F}" destId="{F3487239-6828-4EFD-B63D-A11806FC4E31}" srcOrd="5" destOrd="0" parTransId="{F15676D5-0E82-401E-AEA2-9A0C6B788669}" sibTransId="{6F86CFF8-35E4-4B26-9EB8-FF22B30E1AAC}"/>
    <dgm:cxn modelId="{10278381-E407-43B2-B0DF-EF5B16634A1A}" srcId="{1B05752C-D936-4888-A60A-693408E8AE1F}" destId="{B7E4EBA7-29F4-41C7-BEF2-B359C2F5EBEB}" srcOrd="3" destOrd="0" parTransId="{11654472-252D-4B19-8235-621267AB9E89}" sibTransId="{6E2EBFBE-C94D-4FC5-954B-F7CC68C72DC2}"/>
    <dgm:cxn modelId="{F20536C1-4460-4567-86F0-5F6DF1402872}" srcId="{1B05752C-D936-4888-A60A-693408E8AE1F}" destId="{B17D4D67-8DAA-4E87-B103-203B12A0BF1E}" srcOrd="0" destOrd="0" parTransId="{352566AB-F847-4642-AC41-18BDD17A6872}" sibTransId="{135F24EF-15F2-4357-9999-752B919C02FA}"/>
    <dgm:cxn modelId="{9A6C98CC-64FB-4E8D-AF33-4129FEFEF98F}" type="presOf" srcId="{B7E4EBA7-29F4-41C7-BEF2-B359C2F5EBEB}" destId="{32D11D2B-1EF1-41BC-BB47-7825045773E5}" srcOrd="0" destOrd="0" presId="urn:microsoft.com/office/officeart/2005/8/layout/vList2"/>
    <dgm:cxn modelId="{754FE2EC-CF2D-45E8-B23D-5926F670E47B}" type="presOf" srcId="{1B05752C-D936-4888-A60A-693408E8AE1F}" destId="{789002E3-8683-4C86-8938-EB98517D8B21}" srcOrd="0" destOrd="0" presId="urn:microsoft.com/office/officeart/2005/8/layout/vList2"/>
    <dgm:cxn modelId="{850C964E-D8BD-4525-8BB3-0D0A0608E3C5}" type="presParOf" srcId="{789002E3-8683-4C86-8938-EB98517D8B21}" destId="{B2A2074E-01BF-4DF7-912B-054403F369C5}" srcOrd="0" destOrd="0" presId="urn:microsoft.com/office/officeart/2005/8/layout/vList2"/>
    <dgm:cxn modelId="{27F2C75E-2C53-453B-B322-EE60ED4A3362}" type="presParOf" srcId="{789002E3-8683-4C86-8938-EB98517D8B21}" destId="{D13965CE-DED2-4F4F-80FD-9FD474D0EA8C}" srcOrd="1" destOrd="0" presId="urn:microsoft.com/office/officeart/2005/8/layout/vList2"/>
    <dgm:cxn modelId="{1FF396D3-3D5B-48AB-8D8D-1EED56952F00}" type="presParOf" srcId="{789002E3-8683-4C86-8938-EB98517D8B21}" destId="{0A94241E-30B7-49B7-AD30-31EC4F16B0F5}" srcOrd="2" destOrd="0" presId="urn:microsoft.com/office/officeart/2005/8/layout/vList2"/>
    <dgm:cxn modelId="{3C6C1F86-9A1C-4A58-BC20-5B1983090ED8}" type="presParOf" srcId="{789002E3-8683-4C86-8938-EB98517D8B21}" destId="{746B4803-866B-4E3D-9386-42A5A9F761CB}" srcOrd="3" destOrd="0" presId="urn:microsoft.com/office/officeart/2005/8/layout/vList2"/>
    <dgm:cxn modelId="{A292E7E2-08FA-41F3-9DFC-C29B1CCC4266}" type="presParOf" srcId="{789002E3-8683-4C86-8938-EB98517D8B21}" destId="{4B969B60-8C17-42AE-BA38-6B28A4FA92D6}" srcOrd="4" destOrd="0" presId="urn:microsoft.com/office/officeart/2005/8/layout/vList2"/>
    <dgm:cxn modelId="{543C34DE-8DB5-4B85-B5AF-F50B705B5D29}" type="presParOf" srcId="{789002E3-8683-4C86-8938-EB98517D8B21}" destId="{65561C7C-1CA2-41A4-A752-D8C9641CAE85}" srcOrd="5" destOrd="0" presId="urn:microsoft.com/office/officeart/2005/8/layout/vList2"/>
    <dgm:cxn modelId="{1965EF32-067A-4F63-B644-D87F97D69454}" type="presParOf" srcId="{789002E3-8683-4C86-8938-EB98517D8B21}" destId="{32D11D2B-1EF1-41BC-BB47-7825045773E5}" srcOrd="6" destOrd="0" presId="urn:microsoft.com/office/officeart/2005/8/layout/vList2"/>
    <dgm:cxn modelId="{F6723182-C3C8-4C6D-95DF-E2BA73645B47}" type="presParOf" srcId="{789002E3-8683-4C86-8938-EB98517D8B21}" destId="{A42C6775-0AE6-4748-958C-5C89449036C5}" srcOrd="7" destOrd="0" presId="urn:microsoft.com/office/officeart/2005/8/layout/vList2"/>
    <dgm:cxn modelId="{8B12136F-7D85-41E0-8813-B6A7991E916E}" type="presParOf" srcId="{789002E3-8683-4C86-8938-EB98517D8B21}" destId="{E80F83A1-CA27-49BD-AD6D-2E404C93D680}" srcOrd="8" destOrd="0" presId="urn:microsoft.com/office/officeart/2005/8/layout/vList2"/>
    <dgm:cxn modelId="{8BA0350D-0DE9-4DAD-80E4-E17F8DB552C1}" type="presParOf" srcId="{789002E3-8683-4C86-8938-EB98517D8B21}" destId="{5F68B6E5-72C1-447D-9273-F1CB7648C151}" srcOrd="9" destOrd="0" presId="urn:microsoft.com/office/officeart/2005/8/layout/vList2"/>
    <dgm:cxn modelId="{1A4315E7-605C-44E3-AA01-33777B2FC509}" type="presParOf" srcId="{789002E3-8683-4C86-8938-EB98517D8B21}" destId="{4B6767A4-322A-45C9-A2C2-C1A399906380}"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05752C-D936-4888-A60A-693408E8AE1F}"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n-US"/>
        </a:p>
      </dgm:t>
    </dgm:pt>
    <dgm:pt modelId="{B17D4D67-8DAA-4E87-B103-203B12A0BF1E}">
      <dgm:prSet/>
      <dgm:spPr/>
      <dgm:t>
        <a:bodyPr/>
        <a:lstStyle/>
        <a:p>
          <a:pPr rtl="0"/>
          <a:r>
            <a:rPr lang="en-US" dirty="0">
              <a:latin typeface="Aptos Display" panose="02110004020202020204"/>
            </a:rPr>
            <a:t>Emotion based, overthinking</a:t>
          </a:r>
          <a:endParaRPr lang="en-US" dirty="0"/>
        </a:p>
      </dgm:t>
    </dgm:pt>
    <dgm:pt modelId="{352566AB-F847-4642-AC41-18BDD17A6872}" type="parTrans" cxnId="{F20536C1-4460-4567-86F0-5F6DF1402872}">
      <dgm:prSet/>
      <dgm:spPr/>
      <dgm:t>
        <a:bodyPr/>
        <a:lstStyle/>
        <a:p>
          <a:endParaRPr lang="en-US"/>
        </a:p>
      </dgm:t>
    </dgm:pt>
    <dgm:pt modelId="{135F24EF-15F2-4357-9999-752B919C02FA}" type="sibTrans" cxnId="{F20536C1-4460-4567-86F0-5F6DF1402872}">
      <dgm:prSet/>
      <dgm:spPr/>
      <dgm:t>
        <a:bodyPr/>
        <a:lstStyle/>
        <a:p>
          <a:endParaRPr lang="en-US"/>
        </a:p>
      </dgm:t>
    </dgm:pt>
    <dgm:pt modelId="{A658B754-6FF8-4159-A324-1B12E229CDB7}">
      <dgm:prSet/>
      <dgm:spPr/>
      <dgm:t>
        <a:bodyPr/>
        <a:lstStyle/>
        <a:p>
          <a:pPr rtl="0"/>
          <a:r>
            <a:rPr lang="en-US" dirty="0">
              <a:latin typeface="Aptos Display" panose="02110004020202020204"/>
            </a:rPr>
            <a:t>Self-destructive, hypervigilant </a:t>
          </a:r>
          <a:endParaRPr lang="en-US" dirty="0"/>
        </a:p>
      </dgm:t>
    </dgm:pt>
    <dgm:pt modelId="{390855D1-3F67-49C1-AD32-620D217D7481}" type="parTrans" cxnId="{E432D726-BE94-409A-899A-990AFE75CAC6}">
      <dgm:prSet/>
      <dgm:spPr/>
      <dgm:t>
        <a:bodyPr/>
        <a:lstStyle/>
        <a:p>
          <a:endParaRPr lang="en-US"/>
        </a:p>
      </dgm:t>
    </dgm:pt>
    <dgm:pt modelId="{53BB502A-2FD4-448E-9549-6A26F12665E9}" type="sibTrans" cxnId="{E432D726-BE94-409A-899A-990AFE75CAC6}">
      <dgm:prSet/>
      <dgm:spPr/>
      <dgm:t>
        <a:bodyPr/>
        <a:lstStyle/>
        <a:p>
          <a:endParaRPr lang="en-US"/>
        </a:p>
      </dgm:t>
    </dgm:pt>
    <dgm:pt modelId="{56AFF97B-B022-4BF9-BE5B-C71C2A1AFDA4}">
      <dgm:prSet/>
      <dgm:spPr/>
      <dgm:t>
        <a:bodyPr/>
        <a:lstStyle/>
        <a:p>
          <a:pPr rtl="0"/>
          <a:r>
            <a:rPr lang="en-US" dirty="0">
              <a:latin typeface="Aptos Display" panose="02110004020202020204"/>
            </a:rPr>
            <a:t>Heightened anxiety, poor concentration, dissociation </a:t>
          </a:r>
          <a:endParaRPr lang="en-US" dirty="0"/>
        </a:p>
      </dgm:t>
    </dgm:pt>
    <dgm:pt modelId="{E3AC4ABD-3DA8-4BF0-88B9-5DA57B83635C}" type="parTrans" cxnId="{6687DD0E-B9FF-4819-9952-1FFE0F45B3C7}">
      <dgm:prSet/>
      <dgm:spPr/>
      <dgm:t>
        <a:bodyPr/>
        <a:lstStyle/>
        <a:p>
          <a:endParaRPr lang="en-US"/>
        </a:p>
      </dgm:t>
    </dgm:pt>
    <dgm:pt modelId="{676BDA47-A5EF-48CF-959C-3B1661F38205}" type="sibTrans" cxnId="{6687DD0E-B9FF-4819-9952-1FFE0F45B3C7}">
      <dgm:prSet/>
      <dgm:spPr/>
      <dgm:t>
        <a:bodyPr/>
        <a:lstStyle/>
        <a:p>
          <a:endParaRPr lang="en-US"/>
        </a:p>
      </dgm:t>
    </dgm:pt>
    <dgm:pt modelId="{B7E4EBA7-29F4-41C7-BEF2-B359C2F5EBEB}">
      <dgm:prSet/>
      <dgm:spPr/>
      <dgm:t>
        <a:bodyPr/>
        <a:lstStyle/>
        <a:p>
          <a:pPr rtl="0"/>
          <a:r>
            <a:rPr lang="en-US" dirty="0">
              <a:latin typeface="Aptos Display" panose="02110004020202020204"/>
            </a:rPr>
            <a:t>Instinctual, impulsive</a:t>
          </a:r>
          <a:endParaRPr lang="en-US" dirty="0"/>
        </a:p>
      </dgm:t>
    </dgm:pt>
    <dgm:pt modelId="{11654472-252D-4B19-8235-621267AB9E89}" type="parTrans" cxnId="{10278381-E407-43B2-B0DF-EF5B16634A1A}">
      <dgm:prSet/>
      <dgm:spPr/>
      <dgm:t>
        <a:bodyPr/>
        <a:lstStyle/>
        <a:p>
          <a:endParaRPr lang="en-US"/>
        </a:p>
      </dgm:t>
    </dgm:pt>
    <dgm:pt modelId="{6E2EBFBE-C94D-4FC5-954B-F7CC68C72DC2}" type="sibTrans" cxnId="{10278381-E407-43B2-B0DF-EF5B16634A1A}">
      <dgm:prSet/>
      <dgm:spPr/>
      <dgm:t>
        <a:bodyPr/>
        <a:lstStyle/>
        <a:p>
          <a:endParaRPr lang="en-US"/>
        </a:p>
      </dgm:t>
    </dgm:pt>
    <dgm:pt modelId="{F3487239-6828-4EFD-B63D-A11806FC4E31}">
      <dgm:prSet phldr="0"/>
      <dgm:spPr/>
      <dgm:t>
        <a:bodyPr/>
        <a:lstStyle/>
        <a:p>
          <a:pPr rtl="0"/>
          <a:r>
            <a:rPr lang="en-US" dirty="0">
              <a:latin typeface="Aptos Display" panose="02110004020202020204"/>
            </a:rPr>
            <a:t>Fight, flight, freeze</a:t>
          </a:r>
          <a:endParaRPr lang="en-US" dirty="0"/>
        </a:p>
      </dgm:t>
    </dgm:pt>
    <dgm:pt modelId="{F15676D5-0E82-401E-AEA2-9A0C6B788669}" type="parTrans" cxnId="{910E4348-98F4-46C6-A537-7D564D0A2A03}">
      <dgm:prSet/>
      <dgm:spPr/>
      <dgm:t>
        <a:bodyPr/>
        <a:lstStyle/>
        <a:p>
          <a:endParaRPr lang="en-US"/>
        </a:p>
      </dgm:t>
    </dgm:pt>
    <dgm:pt modelId="{6F86CFF8-35E4-4B26-9EB8-FF22B30E1AAC}" type="sibTrans" cxnId="{910E4348-98F4-46C6-A537-7D564D0A2A03}">
      <dgm:prSet/>
      <dgm:spPr/>
      <dgm:t>
        <a:bodyPr/>
        <a:lstStyle/>
        <a:p>
          <a:endParaRPr lang="en-US"/>
        </a:p>
      </dgm:t>
    </dgm:pt>
    <dgm:pt modelId="{00235E2E-4890-4C26-ACC7-748E68CF1C5E}">
      <dgm:prSet phldr="0"/>
      <dgm:spPr/>
      <dgm:t>
        <a:bodyPr/>
        <a:lstStyle/>
        <a:p>
          <a:pPr rtl="0"/>
          <a:r>
            <a:rPr lang="en-US" dirty="0">
              <a:latin typeface="Aptos Display" panose="02110004020202020204"/>
            </a:rPr>
            <a:t>Unwilling/unable to see the problem, need for control, avoidance</a:t>
          </a:r>
        </a:p>
      </dgm:t>
    </dgm:pt>
    <dgm:pt modelId="{FB942E9E-9D19-428F-BB46-2F769FC50367}" type="parTrans" cxnId="{DE276C2C-FB15-4C8C-8674-517CCBEB6182}">
      <dgm:prSet/>
      <dgm:spPr/>
    </dgm:pt>
    <dgm:pt modelId="{C6AA2B71-6B26-4CC7-981B-679EC00B0959}" type="sibTrans" cxnId="{DE276C2C-FB15-4C8C-8674-517CCBEB6182}">
      <dgm:prSet/>
      <dgm:spPr/>
    </dgm:pt>
    <dgm:pt modelId="{789002E3-8683-4C86-8938-EB98517D8B21}" type="pres">
      <dgm:prSet presAssocID="{1B05752C-D936-4888-A60A-693408E8AE1F}" presName="linear" presStyleCnt="0">
        <dgm:presLayoutVars>
          <dgm:animLvl val="lvl"/>
          <dgm:resizeHandles val="exact"/>
        </dgm:presLayoutVars>
      </dgm:prSet>
      <dgm:spPr/>
    </dgm:pt>
    <dgm:pt modelId="{B2A2074E-01BF-4DF7-912B-054403F369C5}" type="pres">
      <dgm:prSet presAssocID="{B17D4D67-8DAA-4E87-B103-203B12A0BF1E}" presName="parentText" presStyleLbl="node1" presStyleIdx="0" presStyleCnt="6">
        <dgm:presLayoutVars>
          <dgm:chMax val="0"/>
          <dgm:bulletEnabled val="1"/>
        </dgm:presLayoutVars>
      </dgm:prSet>
      <dgm:spPr/>
    </dgm:pt>
    <dgm:pt modelId="{D13965CE-DED2-4F4F-80FD-9FD474D0EA8C}" type="pres">
      <dgm:prSet presAssocID="{135F24EF-15F2-4357-9999-752B919C02FA}" presName="spacer" presStyleCnt="0"/>
      <dgm:spPr/>
    </dgm:pt>
    <dgm:pt modelId="{0A94241E-30B7-49B7-AD30-31EC4F16B0F5}" type="pres">
      <dgm:prSet presAssocID="{A658B754-6FF8-4159-A324-1B12E229CDB7}" presName="parentText" presStyleLbl="node1" presStyleIdx="1" presStyleCnt="6">
        <dgm:presLayoutVars>
          <dgm:chMax val="0"/>
          <dgm:bulletEnabled val="1"/>
        </dgm:presLayoutVars>
      </dgm:prSet>
      <dgm:spPr/>
    </dgm:pt>
    <dgm:pt modelId="{746B4803-866B-4E3D-9386-42A5A9F761CB}" type="pres">
      <dgm:prSet presAssocID="{53BB502A-2FD4-448E-9549-6A26F12665E9}" presName="spacer" presStyleCnt="0"/>
      <dgm:spPr/>
    </dgm:pt>
    <dgm:pt modelId="{4B969B60-8C17-42AE-BA38-6B28A4FA92D6}" type="pres">
      <dgm:prSet presAssocID="{56AFF97B-B022-4BF9-BE5B-C71C2A1AFDA4}" presName="parentText" presStyleLbl="node1" presStyleIdx="2" presStyleCnt="6">
        <dgm:presLayoutVars>
          <dgm:chMax val="0"/>
          <dgm:bulletEnabled val="1"/>
        </dgm:presLayoutVars>
      </dgm:prSet>
      <dgm:spPr/>
    </dgm:pt>
    <dgm:pt modelId="{65561C7C-1CA2-41A4-A752-D8C9641CAE85}" type="pres">
      <dgm:prSet presAssocID="{676BDA47-A5EF-48CF-959C-3B1661F38205}" presName="spacer" presStyleCnt="0"/>
      <dgm:spPr/>
    </dgm:pt>
    <dgm:pt modelId="{32D11D2B-1EF1-41BC-BB47-7825045773E5}" type="pres">
      <dgm:prSet presAssocID="{B7E4EBA7-29F4-41C7-BEF2-B359C2F5EBEB}" presName="parentText" presStyleLbl="node1" presStyleIdx="3" presStyleCnt="6">
        <dgm:presLayoutVars>
          <dgm:chMax val="0"/>
          <dgm:bulletEnabled val="1"/>
        </dgm:presLayoutVars>
      </dgm:prSet>
      <dgm:spPr/>
    </dgm:pt>
    <dgm:pt modelId="{A42C6775-0AE6-4748-958C-5C89449036C5}" type="pres">
      <dgm:prSet presAssocID="{6E2EBFBE-C94D-4FC5-954B-F7CC68C72DC2}" presName="spacer" presStyleCnt="0"/>
      <dgm:spPr/>
    </dgm:pt>
    <dgm:pt modelId="{4B6767A4-322A-45C9-A2C2-C1A399906380}" type="pres">
      <dgm:prSet presAssocID="{F3487239-6828-4EFD-B63D-A11806FC4E31}" presName="parentText" presStyleLbl="node1" presStyleIdx="4" presStyleCnt="6">
        <dgm:presLayoutVars>
          <dgm:chMax val="0"/>
          <dgm:bulletEnabled val="1"/>
        </dgm:presLayoutVars>
      </dgm:prSet>
      <dgm:spPr/>
    </dgm:pt>
    <dgm:pt modelId="{60B95D91-6D37-44E9-AC82-80DA1D0F3BB2}" type="pres">
      <dgm:prSet presAssocID="{6F86CFF8-35E4-4B26-9EB8-FF22B30E1AAC}" presName="spacer" presStyleCnt="0"/>
      <dgm:spPr/>
    </dgm:pt>
    <dgm:pt modelId="{5F8899F6-9AD9-4752-A496-C9620AC84073}" type="pres">
      <dgm:prSet presAssocID="{00235E2E-4890-4C26-ACC7-748E68CF1C5E}" presName="parentText" presStyleLbl="node1" presStyleIdx="5" presStyleCnt="6">
        <dgm:presLayoutVars>
          <dgm:chMax val="0"/>
          <dgm:bulletEnabled val="1"/>
        </dgm:presLayoutVars>
      </dgm:prSet>
      <dgm:spPr/>
    </dgm:pt>
  </dgm:ptLst>
  <dgm:cxnLst>
    <dgm:cxn modelId="{6687DD0E-B9FF-4819-9952-1FFE0F45B3C7}" srcId="{1B05752C-D936-4888-A60A-693408E8AE1F}" destId="{56AFF97B-B022-4BF9-BE5B-C71C2A1AFDA4}" srcOrd="2" destOrd="0" parTransId="{E3AC4ABD-3DA8-4BF0-88B9-5DA57B83635C}" sibTransId="{676BDA47-A5EF-48CF-959C-3B1661F38205}"/>
    <dgm:cxn modelId="{E432D726-BE94-409A-899A-990AFE75CAC6}" srcId="{1B05752C-D936-4888-A60A-693408E8AE1F}" destId="{A658B754-6FF8-4159-A324-1B12E229CDB7}" srcOrd="1" destOrd="0" parTransId="{390855D1-3F67-49C1-AD32-620D217D7481}" sibTransId="{53BB502A-2FD4-448E-9549-6A26F12665E9}"/>
    <dgm:cxn modelId="{DE276C2C-FB15-4C8C-8674-517CCBEB6182}" srcId="{1B05752C-D936-4888-A60A-693408E8AE1F}" destId="{00235E2E-4890-4C26-ACC7-748E68CF1C5E}" srcOrd="5" destOrd="0" parTransId="{FB942E9E-9D19-428F-BB46-2F769FC50367}" sibTransId="{C6AA2B71-6B26-4CC7-981B-679EC00B0959}"/>
    <dgm:cxn modelId="{B3017F2D-99B6-4502-B667-E5AB2673EA0E}" type="presOf" srcId="{B17D4D67-8DAA-4E87-B103-203B12A0BF1E}" destId="{B2A2074E-01BF-4DF7-912B-054403F369C5}" srcOrd="0" destOrd="0" presId="urn:microsoft.com/office/officeart/2005/8/layout/vList2"/>
    <dgm:cxn modelId="{E91B5040-A4CE-4BA5-AA20-1C50E2AE0AC4}" type="presOf" srcId="{56AFF97B-B022-4BF9-BE5B-C71C2A1AFDA4}" destId="{4B969B60-8C17-42AE-BA38-6B28A4FA92D6}" srcOrd="0" destOrd="0" presId="urn:microsoft.com/office/officeart/2005/8/layout/vList2"/>
    <dgm:cxn modelId="{7B960343-2686-439A-888D-E71343917838}" type="presOf" srcId="{A658B754-6FF8-4159-A324-1B12E229CDB7}" destId="{0A94241E-30B7-49B7-AD30-31EC4F16B0F5}" srcOrd="0" destOrd="0" presId="urn:microsoft.com/office/officeart/2005/8/layout/vList2"/>
    <dgm:cxn modelId="{74430566-7D4A-43CD-8D59-DEF936604D93}" type="presOf" srcId="{F3487239-6828-4EFD-B63D-A11806FC4E31}" destId="{4B6767A4-322A-45C9-A2C2-C1A399906380}" srcOrd="0" destOrd="0" presId="urn:microsoft.com/office/officeart/2005/8/layout/vList2"/>
    <dgm:cxn modelId="{DFC09B67-D81C-4298-950D-1E7CA39201BD}" type="presOf" srcId="{00235E2E-4890-4C26-ACC7-748E68CF1C5E}" destId="{5F8899F6-9AD9-4752-A496-C9620AC84073}" srcOrd="0" destOrd="0" presId="urn:microsoft.com/office/officeart/2005/8/layout/vList2"/>
    <dgm:cxn modelId="{910E4348-98F4-46C6-A537-7D564D0A2A03}" srcId="{1B05752C-D936-4888-A60A-693408E8AE1F}" destId="{F3487239-6828-4EFD-B63D-A11806FC4E31}" srcOrd="4" destOrd="0" parTransId="{F15676D5-0E82-401E-AEA2-9A0C6B788669}" sibTransId="{6F86CFF8-35E4-4B26-9EB8-FF22B30E1AAC}"/>
    <dgm:cxn modelId="{5FC6A25A-E030-47D8-92E3-B47066A47ADB}" type="presOf" srcId="{B7E4EBA7-29F4-41C7-BEF2-B359C2F5EBEB}" destId="{32D11D2B-1EF1-41BC-BB47-7825045773E5}" srcOrd="0" destOrd="0" presId="urn:microsoft.com/office/officeart/2005/8/layout/vList2"/>
    <dgm:cxn modelId="{10278381-E407-43B2-B0DF-EF5B16634A1A}" srcId="{1B05752C-D936-4888-A60A-693408E8AE1F}" destId="{B7E4EBA7-29F4-41C7-BEF2-B359C2F5EBEB}" srcOrd="3" destOrd="0" parTransId="{11654472-252D-4B19-8235-621267AB9E89}" sibTransId="{6E2EBFBE-C94D-4FC5-954B-F7CC68C72DC2}"/>
    <dgm:cxn modelId="{F20536C1-4460-4567-86F0-5F6DF1402872}" srcId="{1B05752C-D936-4888-A60A-693408E8AE1F}" destId="{B17D4D67-8DAA-4E87-B103-203B12A0BF1E}" srcOrd="0" destOrd="0" parTransId="{352566AB-F847-4642-AC41-18BDD17A6872}" sibTransId="{135F24EF-15F2-4357-9999-752B919C02FA}"/>
    <dgm:cxn modelId="{754FE2EC-CF2D-45E8-B23D-5926F670E47B}" type="presOf" srcId="{1B05752C-D936-4888-A60A-693408E8AE1F}" destId="{789002E3-8683-4C86-8938-EB98517D8B21}" srcOrd="0" destOrd="0" presId="urn:microsoft.com/office/officeart/2005/8/layout/vList2"/>
    <dgm:cxn modelId="{CF581AFA-F997-41AE-88B3-564BA9FFA2E3}" type="presParOf" srcId="{789002E3-8683-4C86-8938-EB98517D8B21}" destId="{B2A2074E-01BF-4DF7-912B-054403F369C5}" srcOrd="0" destOrd="0" presId="urn:microsoft.com/office/officeart/2005/8/layout/vList2"/>
    <dgm:cxn modelId="{45E0F88E-38DA-4A5A-94FF-B5B1C14E8816}" type="presParOf" srcId="{789002E3-8683-4C86-8938-EB98517D8B21}" destId="{D13965CE-DED2-4F4F-80FD-9FD474D0EA8C}" srcOrd="1" destOrd="0" presId="urn:microsoft.com/office/officeart/2005/8/layout/vList2"/>
    <dgm:cxn modelId="{0B48F3D0-E1FD-42FC-8431-FC20F63087DC}" type="presParOf" srcId="{789002E3-8683-4C86-8938-EB98517D8B21}" destId="{0A94241E-30B7-49B7-AD30-31EC4F16B0F5}" srcOrd="2" destOrd="0" presId="urn:microsoft.com/office/officeart/2005/8/layout/vList2"/>
    <dgm:cxn modelId="{A1BD063E-DF19-4D22-87D0-0CFDC0B60093}" type="presParOf" srcId="{789002E3-8683-4C86-8938-EB98517D8B21}" destId="{746B4803-866B-4E3D-9386-42A5A9F761CB}" srcOrd="3" destOrd="0" presId="urn:microsoft.com/office/officeart/2005/8/layout/vList2"/>
    <dgm:cxn modelId="{2FF0F742-1995-4E91-B917-0FD3558316E5}" type="presParOf" srcId="{789002E3-8683-4C86-8938-EB98517D8B21}" destId="{4B969B60-8C17-42AE-BA38-6B28A4FA92D6}" srcOrd="4" destOrd="0" presId="urn:microsoft.com/office/officeart/2005/8/layout/vList2"/>
    <dgm:cxn modelId="{F0315D54-FFD6-45E7-8C19-225E23E056AC}" type="presParOf" srcId="{789002E3-8683-4C86-8938-EB98517D8B21}" destId="{65561C7C-1CA2-41A4-A752-D8C9641CAE85}" srcOrd="5" destOrd="0" presId="urn:microsoft.com/office/officeart/2005/8/layout/vList2"/>
    <dgm:cxn modelId="{6A9E5AC4-C999-47B2-BC00-8BECAF260011}" type="presParOf" srcId="{789002E3-8683-4C86-8938-EB98517D8B21}" destId="{32D11D2B-1EF1-41BC-BB47-7825045773E5}" srcOrd="6" destOrd="0" presId="urn:microsoft.com/office/officeart/2005/8/layout/vList2"/>
    <dgm:cxn modelId="{B15602A6-FCE7-478A-8DE2-A9247665BB99}" type="presParOf" srcId="{789002E3-8683-4C86-8938-EB98517D8B21}" destId="{A42C6775-0AE6-4748-958C-5C89449036C5}" srcOrd="7" destOrd="0" presId="urn:microsoft.com/office/officeart/2005/8/layout/vList2"/>
    <dgm:cxn modelId="{36B01F7C-5C9A-4CD5-B5B2-46AB9E5B64F4}" type="presParOf" srcId="{789002E3-8683-4C86-8938-EB98517D8B21}" destId="{4B6767A4-322A-45C9-A2C2-C1A399906380}" srcOrd="8" destOrd="0" presId="urn:microsoft.com/office/officeart/2005/8/layout/vList2"/>
    <dgm:cxn modelId="{3F09607B-C06C-4D2E-ADBB-B1A477E47D44}" type="presParOf" srcId="{789002E3-8683-4C86-8938-EB98517D8B21}" destId="{60B95D91-6D37-44E9-AC82-80DA1D0F3BB2}" srcOrd="9" destOrd="0" presId="urn:microsoft.com/office/officeart/2005/8/layout/vList2"/>
    <dgm:cxn modelId="{03282F0F-A2A7-473B-9834-68C78BDD09DB}" type="presParOf" srcId="{789002E3-8683-4C86-8938-EB98517D8B21}" destId="{5F8899F6-9AD9-4752-A496-C9620AC84073}" srcOrd="1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2074E-01BF-4DF7-912B-054403F369C5}">
      <dsp:nvSpPr>
        <dsp:cNvPr id="0" name=""/>
        <dsp:cNvSpPr/>
      </dsp:nvSpPr>
      <dsp:spPr>
        <a:xfrm>
          <a:off x="0" y="62273"/>
          <a:ext cx="5157787"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Deliberate and Intentional</a:t>
          </a:r>
        </a:p>
      </dsp:txBody>
      <dsp:txXfrm>
        <a:off x="26387" y="88660"/>
        <a:ext cx="5105013" cy="487766"/>
      </dsp:txXfrm>
    </dsp:sp>
    <dsp:sp modelId="{0A94241E-30B7-49B7-AD30-31EC4F16B0F5}">
      <dsp:nvSpPr>
        <dsp:cNvPr id="0" name=""/>
        <dsp:cNvSpPr/>
      </dsp:nvSpPr>
      <dsp:spPr>
        <a:xfrm>
          <a:off x="0" y="666173"/>
          <a:ext cx="5157787"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Logical</a:t>
          </a:r>
        </a:p>
      </dsp:txBody>
      <dsp:txXfrm>
        <a:off x="26387" y="692560"/>
        <a:ext cx="5105013" cy="487766"/>
      </dsp:txXfrm>
    </dsp:sp>
    <dsp:sp modelId="{4B969B60-8C17-42AE-BA38-6B28A4FA92D6}">
      <dsp:nvSpPr>
        <dsp:cNvPr id="0" name=""/>
        <dsp:cNvSpPr/>
      </dsp:nvSpPr>
      <dsp:spPr>
        <a:xfrm>
          <a:off x="0" y="1270073"/>
          <a:ext cx="5157787"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Conscientious of time</a:t>
          </a:r>
        </a:p>
      </dsp:txBody>
      <dsp:txXfrm>
        <a:off x="26387" y="1296460"/>
        <a:ext cx="5105013" cy="487766"/>
      </dsp:txXfrm>
    </dsp:sp>
    <dsp:sp modelId="{32D11D2B-1EF1-41BC-BB47-7825045773E5}">
      <dsp:nvSpPr>
        <dsp:cNvPr id="0" name=""/>
        <dsp:cNvSpPr/>
      </dsp:nvSpPr>
      <dsp:spPr>
        <a:xfrm>
          <a:off x="0" y="1873973"/>
          <a:ext cx="5157787"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Analytical</a:t>
          </a:r>
        </a:p>
      </dsp:txBody>
      <dsp:txXfrm>
        <a:off x="26387" y="1900360"/>
        <a:ext cx="5105013" cy="487766"/>
      </dsp:txXfrm>
    </dsp:sp>
    <dsp:sp modelId="{E80F83A1-CA27-49BD-AD6D-2E404C93D680}">
      <dsp:nvSpPr>
        <dsp:cNvPr id="0" name=""/>
        <dsp:cNvSpPr/>
      </dsp:nvSpPr>
      <dsp:spPr>
        <a:xfrm>
          <a:off x="0" y="2477874"/>
          <a:ext cx="5157787"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Competitive/ Argumentative</a:t>
          </a:r>
        </a:p>
      </dsp:txBody>
      <dsp:txXfrm>
        <a:off x="26387" y="2504261"/>
        <a:ext cx="5105013" cy="487766"/>
      </dsp:txXfrm>
    </dsp:sp>
    <dsp:sp modelId="{4B6767A4-322A-45C9-A2C2-C1A399906380}">
      <dsp:nvSpPr>
        <dsp:cNvPr id="0" name=""/>
        <dsp:cNvSpPr/>
      </dsp:nvSpPr>
      <dsp:spPr>
        <a:xfrm>
          <a:off x="0" y="3081774"/>
          <a:ext cx="5157787" cy="5405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Solve the client’s problem</a:t>
          </a:r>
        </a:p>
      </dsp:txBody>
      <dsp:txXfrm>
        <a:off x="26387" y="3108161"/>
        <a:ext cx="5105013" cy="4877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2074E-01BF-4DF7-912B-054403F369C5}">
      <dsp:nvSpPr>
        <dsp:cNvPr id="0" name=""/>
        <dsp:cNvSpPr/>
      </dsp:nvSpPr>
      <dsp:spPr>
        <a:xfrm>
          <a:off x="0" y="81199"/>
          <a:ext cx="5246134" cy="638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ptos Display" panose="02110004020202020204"/>
            </a:rPr>
            <a:t>Emotion based, overthinking</a:t>
          </a:r>
          <a:endParaRPr lang="en-US" sz="1600" kern="1200" dirty="0"/>
        </a:p>
      </dsp:txBody>
      <dsp:txXfrm>
        <a:off x="31185" y="112384"/>
        <a:ext cx="5183764" cy="576450"/>
      </dsp:txXfrm>
    </dsp:sp>
    <dsp:sp modelId="{0A94241E-30B7-49B7-AD30-31EC4F16B0F5}">
      <dsp:nvSpPr>
        <dsp:cNvPr id="0" name=""/>
        <dsp:cNvSpPr/>
      </dsp:nvSpPr>
      <dsp:spPr>
        <a:xfrm>
          <a:off x="0" y="766099"/>
          <a:ext cx="5246134" cy="638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ptos Display" panose="02110004020202020204"/>
            </a:rPr>
            <a:t>Self-destructive, hypervigilant </a:t>
          </a:r>
          <a:endParaRPr lang="en-US" sz="1600" kern="1200" dirty="0"/>
        </a:p>
      </dsp:txBody>
      <dsp:txXfrm>
        <a:off x="31185" y="797284"/>
        <a:ext cx="5183764" cy="576450"/>
      </dsp:txXfrm>
    </dsp:sp>
    <dsp:sp modelId="{4B969B60-8C17-42AE-BA38-6B28A4FA92D6}">
      <dsp:nvSpPr>
        <dsp:cNvPr id="0" name=""/>
        <dsp:cNvSpPr/>
      </dsp:nvSpPr>
      <dsp:spPr>
        <a:xfrm>
          <a:off x="0" y="1450999"/>
          <a:ext cx="5246134" cy="638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ptos Display" panose="02110004020202020204"/>
            </a:rPr>
            <a:t>Heightened anxiety, poor concentration, dissociation </a:t>
          </a:r>
          <a:endParaRPr lang="en-US" sz="1600" kern="1200" dirty="0"/>
        </a:p>
      </dsp:txBody>
      <dsp:txXfrm>
        <a:off x="31185" y="1482184"/>
        <a:ext cx="5183764" cy="576450"/>
      </dsp:txXfrm>
    </dsp:sp>
    <dsp:sp modelId="{32D11D2B-1EF1-41BC-BB47-7825045773E5}">
      <dsp:nvSpPr>
        <dsp:cNvPr id="0" name=""/>
        <dsp:cNvSpPr/>
      </dsp:nvSpPr>
      <dsp:spPr>
        <a:xfrm>
          <a:off x="0" y="2135900"/>
          <a:ext cx="5246134" cy="638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ptos Display" panose="02110004020202020204"/>
            </a:rPr>
            <a:t>Instinctual, impulsive</a:t>
          </a:r>
          <a:endParaRPr lang="en-US" sz="1600" kern="1200" dirty="0"/>
        </a:p>
      </dsp:txBody>
      <dsp:txXfrm>
        <a:off x="31185" y="2167085"/>
        <a:ext cx="5183764" cy="576450"/>
      </dsp:txXfrm>
    </dsp:sp>
    <dsp:sp modelId="{4B6767A4-322A-45C9-A2C2-C1A399906380}">
      <dsp:nvSpPr>
        <dsp:cNvPr id="0" name=""/>
        <dsp:cNvSpPr/>
      </dsp:nvSpPr>
      <dsp:spPr>
        <a:xfrm>
          <a:off x="0" y="2820800"/>
          <a:ext cx="5246134" cy="638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ptos Display" panose="02110004020202020204"/>
            </a:rPr>
            <a:t>Fight, flight, freeze</a:t>
          </a:r>
          <a:endParaRPr lang="en-US" sz="1600" kern="1200" dirty="0"/>
        </a:p>
      </dsp:txBody>
      <dsp:txXfrm>
        <a:off x="31185" y="2851985"/>
        <a:ext cx="5183764" cy="576450"/>
      </dsp:txXfrm>
    </dsp:sp>
    <dsp:sp modelId="{5F8899F6-9AD9-4752-A496-C9620AC84073}">
      <dsp:nvSpPr>
        <dsp:cNvPr id="0" name=""/>
        <dsp:cNvSpPr/>
      </dsp:nvSpPr>
      <dsp:spPr>
        <a:xfrm>
          <a:off x="0" y="3505700"/>
          <a:ext cx="5246134" cy="638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dirty="0">
              <a:latin typeface="Aptos Display" panose="02110004020202020204"/>
            </a:rPr>
            <a:t>Unwilling/unable to see the problem, need for control, avoidance</a:t>
          </a:r>
        </a:p>
      </dsp:txBody>
      <dsp:txXfrm>
        <a:off x="31185" y="3536885"/>
        <a:ext cx="5183764" cy="5764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1AB2B6-4A95-40D7-BE6F-C2A17B1E3A76}"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E099AC-6080-4B5D-96E8-68555B7B8EE1}" type="slidenum">
              <a:rPr lang="en-US" smtClean="0"/>
              <a:t>‹#›</a:t>
            </a:fld>
            <a:endParaRPr lang="en-US"/>
          </a:p>
        </p:txBody>
      </p:sp>
    </p:spTree>
    <p:extLst>
      <p:ext uri="{BB962C8B-B14F-4D97-AF65-F5344CB8AC3E}">
        <p14:creationId xmlns:p14="http://schemas.microsoft.com/office/powerpoint/2010/main" val="571083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A0E099AC-6080-4B5D-96E8-68555B7B8EE1}" type="slidenum">
              <a:rPr lang="en-US" smtClean="0"/>
              <a:t>1</a:t>
            </a:fld>
            <a:endParaRPr lang="en-US"/>
          </a:p>
        </p:txBody>
      </p:sp>
    </p:spTree>
    <p:extLst>
      <p:ext uri="{BB962C8B-B14F-4D97-AF65-F5344CB8AC3E}">
        <p14:creationId xmlns:p14="http://schemas.microsoft.com/office/powerpoint/2010/main" val="2628331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is this training called the blame game and how do we win?</a:t>
            </a:r>
          </a:p>
        </p:txBody>
      </p:sp>
      <p:sp>
        <p:nvSpPr>
          <p:cNvPr id="4" name="Slide Number Placeholder 3"/>
          <p:cNvSpPr>
            <a:spLocks noGrp="1"/>
          </p:cNvSpPr>
          <p:nvPr>
            <p:ph type="sldNum" sz="quarter" idx="5"/>
          </p:nvPr>
        </p:nvSpPr>
        <p:spPr/>
        <p:txBody>
          <a:bodyPr/>
          <a:lstStyle/>
          <a:p>
            <a:fld id="{A0E099AC-6080-4B5D-96E8-68555B7B8EE1}" type="slidenum">
              <a:rPr lang="en-US" smtClean="0"/>
              <a:t>2</a:t>
            </a:fld>
            <a:endParaRPr lang="en-US"/>
          </a:p>
        </p:txBody>
      </p:sp>
    </p:spTree>
    <p:extLst>
      <p:ext uri="{BB962C8B-B14F-4D97-AF65-F5344CB8AC3E}">
        <p14:creationId xmlns:p14="http://schemas.microsoft.com/office/powerpoint/2010/main" val="3555842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trauma response mode? How do I identify it? Where does it come from? (External factors). What does it do? Anything can be traumatic but we don’t get to decide why it’s traumatic. How trauma affects the brain. How long can it last? It can be inconsistent, even in one person. Lasting impact of traumatic experiences over time. Symptoms of trauma responses. Hold the emotions for them. </a:t>
            </a:r>
          </a:p>
        </p:txBody>
      </p:sp>
      <p:sp>
        <p:nvSpPr>
          <p:cNvPr id="4" name="Slide Number Placeholder 3"/>
          <p:cNvSpPr>
            <a:spLocks noGrp="1"/>
          </p:cNvSpPr>
          <p:nvPr>
            <p:ph type="sldNum" sz="quarter" idx="5"/>
          </p:nvPr>
        </p:nvSpPr>
        <p:spPr/>
        <p:txBody>
          <a:bodyPr/>
          <a:lstStyle/>
          <a:p>
            <a:fld id="{A0E099AC-6080-4B5D-96E8-68555B7B8EE1}" type="slidenum">
              <a:rPr lang="en-US" smtClean="0"/>
              <a:t>3</a:t>
            </a:fld>
            <a:endParaRPr lang="en-US"/>
          </a:p>
        </p:txBody>
      </p:sp>
    </p:spTree>
    <p:extLst>
      <p:ext uri="{BB962C8B-B14F-4D97-AF65-F5344CB8AC3E}">
        <p14:creationId xmlns:p14="http://schemas.microsoft.com/office/powerpoint/2010/main" val="171266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endParaRPr lang="en-US"/>
          </a:p>
          <a:p>
            <a:pPr marL="171450" indent="-171450">
              <a:lnSpc>
                <a:spcPct val="90000"/>
              </a:lnSpc>
              <a:spcBef>
                <a:spcPts val="1000"/>
              </a:spcBef>
              <a:buFont typeface="Arial"/>
              <a:buChar char="•"/>
            </a:pPr>
            <a:r>
              <a:rPr lang="en-US"/>
              <a:t>If you engage your client in a competitive or argumentative way, you are unlikely to get meaningful engagement, rather a fight flight or freeze response.</a:t>
            </a:r>
          </a:p>
          <a:p>
            <a:pPr marL="171450" indent="-171450">
              <a:lnSpc>
                <a:spcPct val="90000"/>
              </a:lnSpc>
              <a:spcBef>
                <a:spcPts val="1000"/>
              </a:spcBef>
              <a:buFont typeface="Arial"/>
              <a:buChar char="•"/>
            </a:pPr>
            <a:r>
              <a:rPr lang="en-US"/>
              <a:t>Transposing problems. Dog story</a:t>
            </a:r>
          </a:p>
          <a:p>
            <a:r>
              <a:rPr lang="en-US"/>
              <a:t>**Goal oriented. Lose the person and get to finish line without them. Focused on solving the problem. Three-Legged Race.</a:t>
            </a:r>
          </a:p>
          <a:p>
            <a:r>
              <a:rPr lang="en-US"/>
              <a:t>Two columns. Personality types of lawyers. Common symptom of trauma response that is adverse to the personality type. Competitiveness; will get shut down and if engaged, it will not be productive. Not playing the same game. </a:t>
            </a:r>
          </a:p>
          <a:p>
            <a:r>
              <a:rPr lang="en-US"/>
              <a:t>I’m suffering and I want you to suffer with me…..antagonizing (I can get the better of this). If they’re trying to escalate, you don’t go with them. </a:t>
            </a:r>
          </a:p>
        </p:txBody>
      </p:sp>
      <p:sp>
        <p:nvSpPr>
          <p:cNvPr id="4" name="Slide Number Placeholder 3"/>
          <p:cNvSpPr>
            <a:spLocks noGrp="1"/>
          </p:cNvSpPr>
          <p:nvPr>
            <p:ph type="sldNum" sz="quarter" idx="5"/>
          </p:nvPr>
        </p:nvSpPr>
        <p:spPr/>
        <p:txBody>
          <a:bodyPr/>
          <a:lstStyle/>
          <a:p>
            <a:fld id="{A0E099AC-6080-4B5D-96E8-68555B7B8EE1}" type="slidenum">
              <a:rPr lang="en-US" smtClean="0"/>
              <a:t>6</a:t>
            </a:fld>
            <a:endParaRPr lang="en-US"/>
          </a:p>
        </p:txBody>
      </p:sp>
    </p:spTree>
    <p:extLst>
      <p:ext uri="{BB962C8B-B14F-4D97-AF65-F5344CB8AC3E}">
        <p14:creationId xmlns:p14="http://schemas.microsoft.com/office/powerpoint/2010/main" val="2922223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People will do things that offend you. Could be something small and is never when you want it to be but it’s always going to be a problem. Self-awareness. </a:t>
            </a:r>
          </a:p>
          <a:p>
            <a:r>
              <a:rPr lang="en-US"/>
              <a:t>Facing people at some of the worst times of their lives, brings out the worst in them. Pride yourself in working with people during the worst time of their life, will experience least motivation, worst behaviors. Take the bad with the bad. </a:t>
            </a:r>
          </a:p>
        </p:txBody>
      </p:sp>
      <p:sp>
        <p:nvSpPr>
          <p:cNvPr id="4" name="Slide Number Placeholder 3"/>
          <p:cNvSpPr>
            <a:spLocks noGrp="1"/>
          </p:cNvSpPr>
          <p:nvPr>
            <p:ph type="sldNum" sz="quarter" idx="5"/>
          </p:nvPr>
        </p:nvSpPr>
        <p:spPr/>
        <p:txBody>
          <a:bodyPr/>
          <a:lstStyle/>
          <a:p>
            <a:fld id="{A0E099AC-6080-4B5D-96E8-68555B7B8EE1}" type="slidenum">
              <a:rPr lang="en-US" smtClean="0"/>
              <a:t>7</a:t>
            </a:fld>
            <a:endParaRPr lang="en-US"/>
          </a:p>
        </p:txBody>
      </p:sp>
    </p:spTree>
    <p:extLst>
      <p:ext uri="{BB962C8B-B14F-4D97-AF65-F5344CB8AC3E}">
        <p14:creationId xmlns:p14="http://schemas.microsoft.com/office/powerpoint/2010/main" val="882525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the intention behind your questions? If someone missing a deadline, asking them “what happened?” Need to problem solve being reflexive as a lawyer. Lawyers want to take excuses away but this is not productive approach. Don’t ask why but ask, “is there anything I can do to make it easier for you?” Give them the power and choice. </a:t>
            </a:r>
          </a:p>
          <a:p>
            <a:endParaRPr lang="en-US"/>
          </a:p>
          <a:p>
            <a:r>
              <a:rPr lang="en-US"/>
              <a:t>For example, if we truly cannot provide any choice in a </a:t>
            </a:r>
            <a:r>
              <a:rPr lang="en-US" err="1"/>
              <a:t>specifc</a:t>
            </a:r>
            <a:r>
              <a:rPr lang="en-US"/>
              <a:t> mandated situation, how can we at least let the individual know what to expect (trustworthiness) and/or ensure emotional safety during the process? Having a good understanding of each of the values and principles is critical for being able to be deliberate in their use. </a:t>
            </a:r>
          </a:p>
          <a:p>
            <a:endParaRPr lang="en-US"/>
          </a:p>
          <a:p>
            <a:r>
              <a:rPr lang="en-US"/>
              <a:t>Do I want this answer for me or do I want this answer for them? </a:t>
            </a:r>
          </a:p>
        </p:txBody>
      </p:sp>
      <p:sp>
        <p:nvSpPr>
          <p:cNvPr id="4" name="Slide Number Placeholder 3"/>
          <p:cNvSpPr>
            <a:spLocks noGrp="1"/>
          </p:cNvSpPr>
          <p:nvPr>
            <p:ph type="sldNum" sz="quarter" idx="5"/>
          </p:nvPr>
        </p:nvSpPr>
        <p:spPr/>
        <p:txBody>
          <a:bodyPr/>
          <a:lstStyle/>
          <a:p>
            <a:fld id="{A0E099AC-6080-4B5D-96E8-68555B7B8EE1}" type="slidenum">
              <a:rPr lang="en-US" smtClean="0"/>
              <a:t>8</a:t>
            </a:fld>
            <a:endParaRPr lang="en-US"/>
          </a:p>
        </p:txBody>
      </p:sp>
    </p:spTree>
    <p:extLst>
      <p:ext uri="{BB962C8B-B14F-4D97-AF65-F5344CB8AC3E}">
        <p14:creationId xmlns:p14="http://schemas.microsoft.com/office/powerpoint/2010/main" val="634740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CE86D-2E57-957C-4923-64956C792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45784-17B3-CF89-BD95-0E4FB76635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9ABD8-B6C8-A706-58E6-46C713D44EA3}"/>
              </a:ext>
            </a:extLst>
          </p:cNvPr>
          <p:cNvSpPr>
            <a:spLocks noGrp="1"/>
          </p:cNvSpPr>
          <p:nvPr>
            <p:ph type="body" idx="1"/>
          </p:nvPr>
        </p:nvSpPr>
        <p:spPr/>
        <p:txBody>
          <a:bodyPr/>
          <a:lstStyle/>
          <a:p>
            <a:r>
              <a:rPr lang="en-US"/>
              <a:t>What is the intention behind your questions? If someone missing a deadline, asking them “what happened?” Need to problem solve being reflexive as a lawyer. Lawyers want to take excuses away but this is not productive approach. Don’t ask why but ask, “is there anything I can do to make it easier for you?” Give them the power and choice. </a:t>
            </a:r>
          </a:p>
          <a:p>
            <a:endParaRPr lang="en-US"/>
          </a:p>
          <a:p>
            <a:r>
              <a:rPr lang="en-US"/>
              <a:t>For example, if we truly cannot provide any choice in a </a:t>
            </a:r>
            <a:r>
              <a:rPr lang="en-US" err="1"/>
              <a:t>specifc</a:t>
            </a:r>
            <a:r>
              <a:rPr lang="en-US"/>
              <a:t> mandated situation, how can we at least let the individual know what to expect (trustworthiness) and/or ensure emotional safety during the process? Having a good understanding of each of the values and principles is critical for being able to be deliberate in their use. </a:t>
            </a:r>
          </a:p>
          <a:p>
            <a:endParaRPr lang="en-US"/>
          </a:p>
          <a:p>
            <a:r>
              <a:rPr lang="en-US"/>
              <a:t>Do I want this answer for me or do I want this answer for them? </a:t>
            </a:r>
          </a:p>
        </p:txBody>
      </p:sp>
      <p:sp>
        <p:nvSpPr>
          <p:cNvPr id="4" name="Slide Number Placeholder 3">
            <a:extLst>
              <a:ext uri="{FF2B5EF4-FFF2-40B4-BE49-F238E27FC236}">
                <a16:creationId xmlns:a16="http://schemas.microsoft.com/office/drawing/2014/main" id="{66A94E80-BCD7-EDD1-C475-256D2B85304F}"/>
              </a:ext>
            </a:extLst>
          </p:cNvPr>
          <p:cNvSpPr>
            <a:spLocks noGrp="1"/>
          </p:cNvSpPr>
          <p:nvPr>
            <p:ph type="sldNum" sz="quarter" idx="5"/>
          </p:nvPr>
        </p:nvSpPr>
        <p:spPr/>
        <p:txBody>
          <a:bodyPr/>
          <a:lstStyle/>
          <a:p>
            <a:fld id="{A0E099AC-6080-4B5D-96E8-68555B7B8EE1}" type="slidenum">
              <a:rPr lang="en-US" smtClean="0"/>
              <a:t>10</a:t>
            </a:fld>
            <a:endParaRPr lang="en-US"/>
          </a:p>
        </p:txBody>
      </p:sp>
    </p:spTree>
    <p:extLst>
      <p:ext uri="{BB962C8B-B14F-4D97-AF65-F5344CB8AC3E}">
        <p14:creationId xmlns:p14="http://schemas.microsoft.com/office/powerpoint/2010/main" val="3942851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762464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01415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4063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43187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4439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76326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3330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9644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00768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6030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373424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8/13/2026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1915028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mailto:Violet.gau@mhc-tn.org" TargetMode="External"/><Relationship Id="rId2" Type="http://schemas.openxmlformats.org/officeDocument/2006/relationships/hyperlink" Target="mailto:Ngau@tals.org"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48B348-0A24-3FD9-91C2-135A5AF91BD8}"/>
              </a:ext>
            </a:extLst>
          </p:cNvPr>
          <p:cNvSpPr>
            <a:spLocks noGrp="1"/>
          </p:cNvSpPr>
          <p:nvPr>
            <p:ph type="ctrTitle"/>
          </p:nvPr>
        </p:nvSpPr>
        <p:spPr>
          <a:xfrm>
            <a:off x="6590662" y="4267832"/>
            <a:ext cx="4805996" cy="1297115"/>
          </a:xfrm>
        </p:spPr>
        <p:txBody>
          <a:bodyPr anchor="t">
            <a:normAutofit/>
          </a:bodyPr>
          <a:lstStyle/>
          <a:p>
            <a:pPr algn="l"/>
            <a:r>
              <a:rPr lang="en-US" sz="3100">
                <a:solidFill>
                  <a:schemeClr val="tx2"/>
                </a:solidFill>
              </a:rPr>
              <a:t>Trauma Informed Lawyering</a:t>
            </a:r>
            <a:br>
              <a:rPr lang="en-US" sz="3100">
                <a:solidFill>
                  <a:schemeClr val="tx2"/>
                </a:solidFill>
              </a:rPr>
            </a:br>
            <a:r>
              <a:rPr lang="en-US" sz="3100">
                <a:solidFill>
                  <a:schemeClr val="tx2"/>
                </a:solidFill>
              </a:rPr>
              <a:t>The Blame Game</a:t>
            </a:r>
          </a:p>
        </p:txBody>
      </p:sp>
      <p:sp>
        <p:nvSpPr>
          <p:cNvPr id="3" name="Subtitle 2">
            <a:extLst>
              <a:ext uri="{FF2B5EF4-FFF2-40B4-BE49-F238E27FC236}">
                <a16:creationId xmlns:a16="http://schemas.microsoft.com/office/drawing/2014/main" id="{836EB3F0-596A-8127-6D88-51DE2F58D9C4}"/>
              </a:ext>
            </a:extLst>
          </p:cNvPr>
          <p:cNvSpPr>
            <a:spLocks noGrp="1"/>
          </p:cNvSpPr>
          <p:nvPr>
            <p:ph type="subTitle" idx="1"/>
          </p:nvPr>
        </p:nvSpPr>
        <p:spPr>
          <a:xfrm>
            <a:off x="6590966" y="3428999"/>
            <a:ext cx="4805691" cy="838831"/>
          </a:xfrm>
        </p:spPr>
        <p:txBody>
          <a:bodyPr vert="horz" lIns="91440" tIns="45720" rIns="91440" bIns="45720" rtlCol="0" anchor="b">
            <a:normAutofit/>
          </a:bodyPr>
          <a:lstStyle/>
          <a:p>
            <a:pPr algn="l"/>
            <a:r>
              <a:rPr lang="en-US" sz="2000">
                <a:solidFill>
                  <a:schemeClr val="tx2"/>
                </a:solidFill>
              </a:rPr>
              <a:t>Nick Gau, J.D. </a:t>
            </a:r>
          </a:p>
          <a:p>
            <a:pPr algn="l"/>
            <a:r>
              <a:rPr lang="en-US" sz="2000">
                <a:solidFill>
                  <a:schemeClr val="tx2"/>
                </a:solidFill>
              </a:rPr>
              <a:t>Violet Gau, LPC-MHSP </a:t>
            </a:r>
          </a:p>
          <a:p>
            <a:pPr algn="l"/>
            <a:endParaRPr lang="en-US" sz="2000">
              <a:solidFill>
                <a:schemeClr val="tx2"/>
              </a:solidFill>
            </a:endParaRPr>
          </a:p>
        </p:txBody>
      </p:sp>
      <p:pic>
        <p:nvPicPr>
          <p:cNvPr id="7" name="Graphic 6" descr="Head with Gears">
            <a:extLst>
              <a:ext uri="{FF2B5EF4-FFF2-40B4-BE49-F238E27FC236}">
                <a16:creationId xmlns:a16="http://schemas.microsoft.com/office/drawing/2014/main" id="{26881712-58F9-177A-13EF-A9710E00A7A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6" name="Group 1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7" name="Freeform: Shape 1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731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EFF0F7-18DF-CC39-2A99-7CE13618A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D46BCF-1962-739A-C448-B8A17B000E45}"/>
              </a:ext>
            </a:extLst>
          </p:cNvPr>
          <p:cNvSpPr>
            <a:spLocks noGrp="1"/>
          </p:cNvSpPr>
          <p:nvPr>
            <p:ph type="title"/>
          </p:nvPr>
        </p:nvSpPr>
        <p:spPr>
          <a:xfrm>
            <a:off x="838200" y="314325"/>
            <a:ext cx="10515600" cy="1122363"/>
          </a:xfrm>
        </p:spPr>
        <p:txBody>
          <a:bodyPr>
            <a:normAutofit fontScale="90000"/>
          </a:bodyPr>
          <a:lstStyle/>
          <a:p>
            <a:br>
              <a:rPr lang="en-US" dirty="0"/>
            </a:br>
            <a:r>
              <a:rPr lang="en-US" dirty="0"/>
              <a:t>Motivational Interviewing</a:t>
            </a:r>
          </a:p>
        </p:txBody>
      </p:sp>
      <p:sp>
        <p:nvSpPr>
          <p:cNvPr id="3" name="Content Placeholder 2">
            <a:extLst>
              <a:ext uri="{FF2B5EF4-FFF2-40B4-BE49-F238E27FC236}">
                <a16:creationId xmlns:a16="http://schemas.microsoft.com/office/drawing/2014/main" id="{CCD7CBDC-CCE9-FBDD-38A5-A993A90EBC23}"/>
              </a:ext>
            </a:extLst>
          </p:cNvPr>
          <p:cNvSpPr>
            <a:spLocks noGrp="1"/>
          </p:cNvSpPr>
          <p:nvPr>
            <p:ph idx="1"/>
          </p:nvPr>
        </p:nvSpPr>
        <p:spPr>
          <a:xfrm>
            <a:off x="1346200" y="1720289"/>
            <a:ext cx="9499600" cy="2259574"/>
          </a:xfrm>
        </p:spPr>
        <p:txBody>
          <a:bodyPr vert="horz" lIns="91440" tIns="45720" rIns="91440" bIns="45720" rtlCol="0" anchor="t">
            <a:normAutofit/>
          </a:bodyPr>
          <a:lstStyle/>
          <a:p>
            <a:pPr marL="0" indent="0">
              <a:buNone/>
            </a:pPr>
            <a:r>
              <a:rPr lang="en-US" sz="4000" dirty="0">
                <a:solidFill>
                  <a:srgbClr val="666666"/>
                </a:solidFill>
                <a:ea typeface="+mn-lt"/>
                <a:cs typeface="+mn-lt"/>
              </a:rPr>
              <a:t>A collaborative conversation style for strengthening a person's own motivation and commitment to change. </a:t>
            </a:r>
          </a:p>
          <a:p>
            <a:pPr marL="0" indent="0">
              <a:buNone/>
            </a:pPr>
            <a:endParaRPr lang="en-US" sz="4000" dirty="0">
              <a:solidFill>
                <a:srgbClr val="666666"/>
              </a:solidFill>
            </a:endParaRPr>
          </a:p>
          <a:p>
            <a:pPr marL="0" indent="0">
              <a:buNone/>
            </a:pPr>
            <a:endParaRPr lang="en-US" sz="4000" dirty="0">
              <a:solidFill>
                <a:srgbClr val="666666"/>
              </a:solidFill>
            </a:endParaRPr>
          </a:p>
          <a:p>
            <a:pPr marL="0" indent="0">
              <a:buNone/>
            </a:pPr>
            <a:endParaRPr lang="en-US">
              <a:solidFill>
                <a:srgbClr val="000000"/>
              </a:solidFill>
            </a:endParaRPr>
          </a:p>
          <a:p>
            <a:pPr marL="0" indent="0">
              <a:buNone/>
            </a:pPr>
            <a:endParaRPr lang="en-US"/>
          </a:p>
          <a:p>
            <a:pPr marL="0" indent="0">
              <a:buNone/>
            </a:pPr>
            <a:endParaRPr lang="en-US"/>
          </a:p>
          <a:p>
            <a:pPr marL="0" indent="0">
              <a:buNone/>
            </a:pPr>
            <a:endParaRPr lang="en-US"/>
          </a:p>
          <a:p>
            <a:pPr marL="0" indent="0">
              <a:buNone/>
            </a:pPr>
            <a:endParaRPr lang="en-US"/>
          </a:p>
        </p:txBody>
      </p:sp>
      <p:sp>
        <p:nvSpPr>
          <p:cNvPr id="5" name="Oval 4">
            <a:extLst>
              <a:ext uri="{FF2B5EF4-FFF2-40B4-BE49-F238E27FC236}">
                <a16:creationId xmlns:a16="http://schemas.microsoft.com/office/drawing/2014/main" id="{34820391-CEF1-AA38-1A18-5F695F02A1C7}"/>
              </a:ext>
            </a:extLst>
          </p:cNvPr>
          <p:cNvSpPr/>
          <p:nvPr/>
        </p:nvSpPr>
        <p:spPr>
          <a:xfrm>
            <a:off x="4946329" y="3624088"/>
            <a:ext cx="4057650" cy="1090385"/>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dirty="0"/>
              <a:t>Open Ended Questions </a:t>
            </a:r>
          </a:p>
        </p:txBody>
      </p:sp>
      <p:sp>
        <p:nvSpPr>
          <p:cNvPr id="6" name="Oval 5">
            <a:extLst>
              <a:ext uri="{FF2B5EF4-FFF2-40B4-BE49-F238E27FC236}">
                <a16:creationId xmlns:a16="http://schemas.microsoft.com/office/drawing/2014/main" id="{018F8386-AEC9-4C85-54D2-71A143B85BFC}"/>
              </a:ext>
            </a:extLst>
          </p:cNvPr>
          <p:cNvSpPr/>
          <p:nvPr/>
        </p:nvSpPr>
        <p:spPr>
          <a:xfrm>
            <a:off x="539428" y="4170188"/>
            <a:ext cx="4057650" cy="1090385"/>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dirty="0"/>
              <a:t>Affirmations </a:t>
            </a:r>
          </a:p>
        </p:txBody>
      </p:sp>
      <p:sp>
        <p:nvSpPr>
          <p:cNvPr id="7" name="Oval 6">
            <a:extLst>
              <a:ext uri="{FF2B5EF4-FFF2-40B4-BE49-F238E27FC236}">
                <a16:creationId xmlns:a16="http://schemas.microsoft.com/office/drawing/2014/main" id="{2C300408-5119-5428-B93C-8263954E9F2F}"/>
              </a:ext>
            </a:extLst>
          </p:cNvPr>
          <p:cNvSpPr/>
          <p:nvPr/>
        </p:nvSpPr>
        <p:spPr>
          <a:xfrm>
            <a:off x="3333428" y="5262388"/>
            <a:ext cx="4057650" cy="1090385"/>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dirty="0"/>
              <a:t>Reflections </a:t>
            </a:r>
          </a:p>
        </p:txBody>
      </p:sp>
      <p:sp>
        <p:nvSpPr>
          <p:cNvPr id="8" name="Oval 7">
            <a:extLst>
              <a:ext uri="{FF2B5EF4-FFF2-40B4-BE49-F238E27FC236}">
                <a16:creationId xmlns:a16="http://schemas.microsoft.com/office/drawing/2014/main" id="{B23C57BE-23E1-96D0-E816-F2FC69A31BD8}"/>
              </a:ext>
            </a:extLst>
          </p:cNvPr>
          <p:cNvSpPr/>
          <p:nvPr/>
        </p:nvSpPr>
        <p:spPr>
          <a:xfrm>
            <a:off x="7651428" y="4716288"/>
            <a:ext cx="4057650" cy="1090385"/>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dirty="0"/>
              <a:t>Summarizing</a:t>
            </a:r>
          </a:p>
        </p:txBody>
      </p:sp>
    </p:spTree>
    <p:extLst>
      <p:ext uri="{BB962C8B-B14F-4D97-AF65-F5344CB8AC3E}">
        <p14:creationId xmlns:p14="http://schemas.microsoft.com/office/powerpoint/2010/main" val="3205343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652E2C-0653-518B-9F34-8E2FDCC46BF0}"/>
              </a:ext>
            </a:extLst>
          </p:cNvPr>
          <p:cNvSpPr>
            <a:spLocks noGrp="1"/>
          </p:cNvSpPr>
          <p:nvPr>
            <p:ph type="title"/>
          </p:nvPr>
        </p:nvSpPr>
        <p:spPr>
          <a:xfrm>
            <a:off x="640080" y="1188010"/>
            <a:ext cx="2197622" cy="1094200"/>
          </a:xfrm>
          <a:solidFill>
            <a:srgbClr val="E59EDD"/>
          </a:solidFill>
          <a:ln>
            <a:solidFill>
              <a:srgbClr val="4472C4"/>
            </a:solidFill>
          </a:ln>
        </p:spPr>
        <p:txBody>
          <a:bodyPr anchor="b">
            <a:normAutofit/>
          </a:bodyPr>
          <a:lstStyle/>
          <a:p>
            <a:r>
              <a:rPr lang="en-US" sz="5400" dirty="0"/>
              <a:t>Safety </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C83CD8-2131-6893-B89D-48661D333F06}"/>
              </a:ext>
            </a:extLst>
          </p:cNvPr>
          <p:cNvSpPr>
            <a:spLocks noGrp="1"/>
          </p:cNvSpPr>
          <p:nvPr>
            <p:ph idx="1"/>
          </p:nvPr>
        </p:nvSpPr>
        <p:spPr>
          <a:xfrm>
            <a:off x="640080" y="2872899"/>
            <a:ext cx="4573852" cy="3320668"/>
          </a:xfrm>
        </p:spPr>
        <p:txBody>
          <a:bodyPr vert="horz" lIns="91440" tIns="45720" rIns="91440" bIns="45720" rtlCol="0" anchor="t">
            <a:normAutofit/>
          </a:bodyPr>
          <a:lstStyle/>
          <a:p>
            <a:r>
              <a:rPr lang="en-US" sz="2600"/>
              <a:t>Create a welcoming environment </a:t>
            </a:r>
          </a:p>
          <a:p>
            <a:r>
              <a:rPr lang="en-US" sz="2600"/>
              <a:t>Embrace diversity and inclusion </a:t>
            </a:r>
          </a:p>
          <a:p>
            <a:r>
              <a:rPr lang="en-US" sz="2600"/>
              <a:t>Give consequences using supportive, non-confrontational language </a:t>
            </a:r>
          </a:p>
        </p:txBody>
      </p:sp>
      <p:pic>
        <p:nvPicPr>
          <p:cNvPr id="6" name="Picture 5" descr="A glass of water with a blue outline&#10;&#10;Description automatically generated">
            <a:extLst>
              <a:ext uri="{FF2B5EF4-FFF2-40B4-BE49-F238E27FC236}">
                <a16:creationId xmlns:a16="http://schemas.microsoft.com/office/drawing/2014/main" id="{88F4DEDE-9194-69B6-A978-9ECEE05EF0CF}"/>
              </a:ext>
            </a:extLst>
          </p:cNvPr>
          <p:cNvPicPr>
            <a:picLocks noChangeAspect="1"/>
          </p:cNvPicPr>
          <p:nvPr/>
        </p:nvPicPr>
        <p:blipFill>
          <a:blip r:embed="rId2"/>
          <a:srcRect r="2" b="304"/>
          <a:stretch/>
        </p:blipFill>
        <p:spPr>
          <a:xfrm>
            <a:off x="2928872" y="581887"/>
            <a:ext cx="1945327" cy="1976034"/>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Oval 4">
            <a:extLst>
              <a:ext uri="{FF2B5EF4-FFF2-40B4-BE49-F238E27FC236}">
                <a16:creationId xmlns:a16="http://schemas.microsoft.com/office/drawing/2014/main" id="{CEB873A8-557C-198E-11CD-9B66E85E316F}"/>
              </a:ext>
            </a:extLst>
          </p:cNvPr>
          <p:cNvSpPr/>
          <p:nvPr/>
        </p:nvSpPr>
        <p:spPr>
          <a:xfrm>
            <a:off x="5219017" y="578724"/>
            <a:ext cx="6483590" cy="5618295"/>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2800" b="1" dirty="0"/>
              <a:t>Summarizing</a:t>
            </a:r>
          </a:p>
          <a:p>
            <a:pPr algn="ctr"/>
            <a:r>
              <a:rPr lang="en-US" sz="2800" b="1" dirty="0"/>
              <a:t>"Let me see if I have this right..." </a:t>
            </a:r>
            <a:endParaRPr lang="en-US" sz="2800" dirty="0"/>
          </a:p>
          <a:p>
            <a:pPr marL="457200" indent="-457200" algn="ctr">
              <a:buFont typeface="Arial"/>
              <a:buChar char="•"/>
            </a:pPr>
            <a:r>
              <a:rPr lang="en-US" sz="2800" dirty="0"/>
              <a:t>Shows you're genuinely listening</a:t>
            </a:r>
          </a:p>
          <a:p>
            <a:pPr marL="457200" indent="-457200" algn="ctr">
              <a:buFont typeface="Arial"/>
              <a:buChar char="•"/>
            </a:pPr>
            <a:r>
              <a:rPr lang="en-US" sz="2800" dirty="0"/>
              <a:t>Invites further exploration</a:t>
            </a:r>
          </a:p>
          <a:p>
            <a:pPr marL="457200" indent="-457200" algn="ctr">
              <a:buFont typeface="Arial"/>
              <a:buChar char="•"/>
            </a:pPr>
            <a:r>
              <a:rPr lang="en-US" sz="2800" dirty="0"/>
              <a:t>Client experience is </a:t>
            </a:r>
          </a:p>
          <a:p>
            <a:pPr algn="ctr"/>
            <a:r>
              <a:rPr lang="en-US" sz="2800" dirty="0"/>
              <a:t>"you get it"</a:t>
            </a:r>
            <a:endParaRPr lang="en-US"/>
          </a:p>
          <a:p>
            <a:pPr marL="457200" indent="-457200" algn="ctr">
              <a:buFont typeface="Arial"/>
              <a:buChar char="•"/>
            </a:pPr>
            <a:r>
              <a:rPr lang="en-US" sz="2800" dirty="0"/>
              <a:t>Gives client time for their own reflection  </a:t>
            </a:r>
          </a:p>
          <a:p>
            <a:pPr marL="457200" indent="-457200" algn="ctr">
              <a:buFont typeface="Arial"/>
              <a:buChar char="•"/>
            </a:pPr>
            <a:endParaRPr lang="en-US" sz="3000" dirty="0"/>
          </a:p>
          <a:p>
            <a:pPr marL="457200" indent="-457200" algn="ctr">
              <a:buFont typeface="Arial"/>
              <a:buChar char="•"/>
            </a:pPr>
            <a:endParaRPr lang="en-US" sz="3000" dirty="0"/>
          </a:p>
        </p:txBody>
      </p:sp>
    </p:spTree>
    <p:extLst>
      <p:ext uri="{BB962C8B-B14F-4D97-AF65-F5344CB8AC3E}">
        <p14:creationId xmlns:p14="http://schemas.microsoft.com/office/powerpoint/2010/main" val="3953623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4DC82C7-D562-0B33-4320-C410A6784357}"/>
              </a:ext>
            </a:extLst>
          </p:cNvPr>
          <p:cNvPicPr>
            <a:picLocks noChangeAspect="1"/>
          </p:cNvPicPr>
          <p:nvPr/>
        </p:nvPicPr>
        <p:blipFill>
          <a:blip r:embed="rId2"/>
          <a:srcRect l="3152" r="2924" b="-1"/>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2148365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CCC4BA0-1298-4DBD-86F1-B51D8C9D3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499851-8964-1A4C-4D99-BCE113E82DA1}"/>
              </a:ext>
            </a:extLst>
          </p:cNvPr>
          <p:cNvSpPr>
            <a:spLocks noGrp="1"/>
          </p:cNvSpPr>
          <p:nvPr>
            <p:ph type="title"/>
          </p:nvPr>
        </p:nvSpPr>
        <p:spPr>
          <a:xfrm>
            <a:off x="1136398" y="1206511"/>
            <a:ext cx="3774130" cy="963507"/>
          </a:xfrm>
          <a:solidFill>
            <a:srgbClr val="E59EDD"/>
          </a:solidFill>
          <a:ln>
            <a:solidFill>
              <a:srgbClr val="4472C4"/>
            </a:solidFill>
          </a:ln>
        </p:spPr>
        <p:txBody>
          <a:bodyPr anchor="b">
            <a:normAutofit/>
          </a:bodyPr>
          <a:lstStyle/>
          <a:p>
            <a:r>
              <a:rPr lang="en-US" sz="4000"/>
              <a:t>Trustworthiness</a:t>
            </a:r>
          </a:p>
        </p:txBody>
      </p:sp>
      <p:sp>
        <p:nvSpPr>
          <p:cNvPr id="3" name="Content Placeholder 2">
            <a:extLst>
              <a:ext uri="{FF2B5EF4-FFF2-40B4-BE49-F238E27FC236}">
                <a16:creationId xmlns:a16="http://schemas.microsoft.com/office/drawing/2014/main" id="{F7F131DB-6457-3695-A054-6179A8A1BD9A}"/>
              </a:ext>
            </a:extLst>
          </p:cNvPr>
          <p:cNvSpPr>
            <a:spLocks noGrp="1"/>
          </p:cNvSpPr>
          <p:nvPr>
            <p:ph idx="1"/>
          </p:nvPr>
        </p:nvSpPr>
        <p:spPr>
          <a:xfrm>
            <a:off x="1136398" y="2405467"/>
            <a:ext cx="3774130" cy="3592592"/>
          </a:xfrm>
        </p:spPr>
        <p:txBody>
          <a:bodyPr vert="horz" lIns="91440" tIns="45720" rIns="91440" bIns="45720" rtlCol="0" anchor="t">
            <a:normAutofit lnSpcReduction="10000"/>
          </a:bodyPr>
          <a:lstStyle/>
          <a:p>
            <a:r>
              <a:rPr lang="en-US"/>
              <a:t>Provide clear information about expectations </a:t>
            </a:r>
          </a:p>
          <a:p>
            <a:r>
              <a:rPr lang="en-US"/>
              <a:t>Inform others of transitions and process ahead of time </a:t>
            </a:r>
          </a:p>
          <a:p>
            <a:r>
              <a:rPr lang="en-US"/>
              <a:t>Express patience and acceptance </a:t>
            </a:r>
          </a:p>
        </p:txBody>
      </p:sp>
      <p:sp>
        <p:nvSpPr>
          <p:cNvPr id="21" name="Rectangle 2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CA8E65B6-B49F-8707-E2AF-D99F8C417B38}"/>
              </a:ext>
            </a:extLst>
          </p:cNvPr>
          <p:cNvSpPr/>
          <p:nvPr/>
        </p:nvSpPr>
        <p:spPr>
          <a:xfrm>
            <a:off x="5190262" y="463705"/>
            <a:ext cx="6339817" cy="5532031"/>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b="1" dirty="0"/>
              <a:t>Reflections </a:t>
            </a:r>
          </a:p>
          <a:p>
            <a:pPr marL="457200" indent="-457200" algn="ctr">
              <a:buFont typeface="Arial"/>
              <a:buChar char="•"/>
            </a:pPr>
            <a:r>
              <a:rPr lang="en-US" sz="3000" dirty="0"/>
              <a:t>Allows people to hear thoughts and feelings </a:t>
            </a:r>
          </a:p>
          <a:p>
            <a:pPr marL="457200" indent="-457200" algn="ctr">
              <a:buFont typeface="Arial"/>
              <a:buChar char="•"/>
            </a:pPr>
            <a:r>
              <a:rPr lang="en-US" sz="3000" dirty="0"/>
              <a:t>Shows understanding of the client narrative </a:t>
            </a:r>
          </a:p>
          <a:p>
            <a:pPr marL="457200" indent="-457200" algn="ctr">
              <a:buFont typeface="Arial"/>
              <a:buChar char="•"/>
            </a:pPr>
            <a:r>
              <a:rPr lang="en-US" sz="3000" dirty="0"/>
              <a:t>Builds trust </a:t>
            </a:r>
          </a:p>
        </p:txBody>
      </p:sp>
    </p:spTree>
    <p:extLst>
      <p:ext uri="{BB962C8B-B14F-4D97-AF65-F5344CB8AC3E}">
        <p14:creationId xmlns:p14="http://schemas.microsoft.com/office/powerpoint/2010/main" val="3448988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reteen Ministry Lessons on Making Good Choices | Preteen Ministry Bible  Lessons">
            <a:extLst>
              <a:ext uri="{FF2B5EF4-FFF2-40B4-BE49-F238E27FC236}">
                <a16:creationId xmlns:a16="http://schemas.microsoft.com/office/drawing/2014/main" id="{1D78C204-FBAA-337A-D313-34148D45B62D}"/>
              </a:ext>
            </a:extLst>
          </p:cNvPr>
          <p:cNvPicPr>
            <a:picLocks noChangeAspect="1"/>
          </p:cNvPicPr>
          <p:nvPr/>
        </p:nvPicPr>
        <p:blipFill>
          <a:blip r:embed="rId2"/>
          <a:srcRect l="18581" r="23336" b="1"/>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1" name="Freeform: Shape 10">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3F39E26-EBCE-8CE9-AF07-98EDA7E14012}"/>
              </a:ext>
            </a:extLst>
          </p:cNvPr>
          <p:cNvSpPr>
            <a:spLocks noGrp="1"/>
          </p:cNvSpPr>
          <p:nvPr>
            <p:ph type="title"/>
          </p:nvPr>
        </p:nvSpPr>
        <p:spPr>
          <a:xfrm>
            <a:off x="418036" y="856488"/>
            <a:ext cx="2189040" cy="1315470"/>
          </a:xfrm>
          <a:solidFill>
            <a:srgbClr val="E59EDD"/>
          </a:solidFill>
          <a:ln>
            <a:solidFill>
              <a:srgbClr val="4472C4"/>
            </a:solidFill>
          </a:ln>
        </p:spPr>
        <p:txBody>
          <a:bodyPr anchor="ctr">
            <a:normAutofit/>
          </a:bodyPr>
          <a:lstStyle/>
          <a:p>
            <a:r>
              <a:rPr lang="en-US" sz="4200"/>
              <a:t>Choices</a:t>
            </a:r>
          </a:p>
        </p:txBody>
      </p:sp>
      <p:sp>
        <p:nvSpPr>
          <p:cNvPr id="15" name="Rectangle 14">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2573FC7-B65C-EC41-F5AF-982BDA1CAA7B}"/>
              </a:ext>
            </a:extLst>
          </p:cNvPr>
          <p:cNvSpPr>
            <a:spLocks noGrp="1"/>
          </p:cNvSpPr>
          <p:nvPr>
            <p:ph idx="1"/>
          </p:nvPr>
        </p:nvSpPr>
        <p:spPr>
          <a:xfrm>
            <a:off x="374904" y="2522949"/>
            <a:ext cx="5065776" cy="3402363"/>
          </a:xfrm>
        </p:spPr>
        <p:txBody>
          <a:bodyPr vert="horz" lIns="91440" tIns="45720" rIns="91440" bIns="45720" rtlCol="0" anchor="t">
            <a:normAutofit/>
          </a:bodyPr>
          <a:lstStyle/>
          <a:p>
            <a:r>
              <a:rPr lang="en-US" sz="2600" dirty="0"/>
              <a:t>Inform others about options available to them </a:t>
            </a:r>
          </a:p>
          <a:p>
            <a:r>
              <a:rPr lang="en-US" sz="2600" dirty="0"/>
              <a:t>Balance flexibility while defining parameters</a:t>
            </a:r>
          </a:p>
          <a:p>
            <a:r>
              <a:rPr lang="en-US" sz="2600" dirty="0"/>
              <a:t>Reflect options regarding race, gender, culture, etc. </a:t>
            </a:r>
          </a:p>
        </p:txBody>
      </p:sp>
    </p:spTree>
    <p:extLst>
      <p:ext uri="{BB962C8B-B14F-4D97-AF65-F5344CB8AC3E}">
        <p14:creationId xmlns:p14="http://schemas.microsoft.com/office/powerpoint/2010/main" val="171316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378BE58-AAEB-C1B8-9721-5E88AD0F6573}"/>
              </a:ext>
            </a:extLst>
          </p:cNvPr>
          <p:cNvSpPr>
            <a:spLocks noGrp="1"/>
          </p:cNvSpPr>
          <p:nvPr>
            <p:ph type="title"/>
          </p:nvPr>
        </p:nvSpPr>
        <p:spPr>
          <a:xfrm>
            <a:off x="6714472" y="1011454"/>
            <a:ext cx="3934838" cy="966130"/>
          </a:xfrm>
          <a:solidFill>
            <a:srgbClr val="E59EDD"/>
          </a:solidFill>
          <a:ln>
            <a:solidFill>
              <a:srgbClr val="4472C4"/>
            </a:solidFill>
          </a:ln>
        </p:spPr>
        <p:txBody>
          <a:bodyPr>
            <a:normAutofit/>
          </a:bodyPr>
          <a:lstStyle/>
          <a:p>
            <a:r>
              <a:rPr lang="en-US"/>
              <a:t>Empowerment </a:t>
            </a:r>
          </a:p>
        </p:txBody>
      </p:sp>
      <p:sp>
        <p:nvSpPr>
          <p:cNvPr id="13"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7A9744E0-D263-5A87-DC59-AFCA6FEE547B}"/>
              </a:ext>
            </a:extLst>
          </p:cNvPr>
          <p:cNvSpPr>
            <a:spLocks noGrp="1"/>
          </p:cNvSpPr>
          <p:nvPr>
            <p:ph idx="1"/>
          </p:nvPr>
        </p:nvSpPr>
        <p:spPr>
          <a:xfrm>
            <a:off x="7246432" y="2286366"/>
            <a:ext cx="4308650" cy="3056710"/>
          </a:xfrm>
        </p:spPr>
        <p:txBody>
          <a:bodyPr vert="horz" lIns="91440" tIns="45720" rIns="91440" bIns="45720" rtlCol="0">
            <a:normAutofit/>
          </a:bodyPr>
          <a:lstStyle/>
          <a:p>
            <a:r>
              <a:rPr lang="en-US"/>
              <a:t>Build on strengths and capacities </a:t>
            </a:r>
          </a:p>
          <a:p>
            <a:r>
              <a:rPr lang="en-US"/>
              <a:t>Ensure interactions are validating and affirming </a:t>
            </a:r>
          </a:p>
          <a:p>
            <a:r>
              <a:rPr lang="en-US"/>
              <a:t>Use person-first and inclusive language </a:t>
            </a:r>
          </a:p>
        </p:txBody>
      </p:sp>
      <p:sp>
        <p:nvSpPr>
          <p:cNvPr id="6" name="Oval 5">
            <a:extLst>
              <a:ext uri="{FF2B5EF4-FFF2-40B4-BE49-F238E27FC236}">
                <a16:creationId xmlns:a16="http://schemas.microsoft.com/office/drawing/2014/main" id="{CFC5C44D-2719-A11A-883E-A4A81D79E8A5}"/>
              </a:ext>
            </a:extLst>
          </p:cNvPr>
          <p:cNvSpPr/>
          <p:nvPr/>
        </p:nvSpPr>
        <p:spPr>
          <a:xfrm>
            <a:off x="373847" y="866271"/>
            <a:ext cx="6339817" cy="5532031"/>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b="1" dirty="0"/>
              <a:t>Affirmations </a:t>
            </a:r>
          </a:p>
          <a:p>
            <a:pPr marL="457200" indent="-457200" algn="ctr">
              <a:buFont typeface="Arial"/>
              <a:buChar char="•"/>
            </a:pPr>
            <a:r>
              <a:rPr lang="en-US" sz="3000" dirty="0"/>
              <a:t>Recognizes and acknowledges inherent worth</a:t>
            </a:r>
          </a:p>
          <a:p>
            <a:pPr marL="457200" indent="-457200" algn="ctr">
              <a:buFont typeface="Arial"/>
              <a:buChar char="•"/>
            </a:pPr>
            <a:r>
              <a:rPr lang="en-US" sz="3000" dirty="0"/>
              <a:t>Supports engagement</a:t>
            </a:r>
          </a:p>
          <a:p>
            <a:pPr marL="457200" indent="-457200" algn="ctr">
              <a:buFont typeface="Arial"/>
              <a:buChar char="•"/>
            </a:pPr>
            <a:r>
              <a:rPr lang="en-US" sz="3000" dirty="0"/>
              <a:t>Reduces threat and notices competence</a:t>
            </a:r>
          </a:p>
          <a:p>
            <a:pPr marL="457200" indent="-457200" algn="ctr">
              <a:buFont typeface="Arial"/>
              <a:buChar char="•"/>
            </a:pPr>
            <a:r>
              <a:rPr lang="en-US" sz="3000" dirty="0"/>
              <a:t>Not the same as praise</a:t>
            </a:r>
          </a:p>
        </p:txBody>
      </p:sp>
    </p:spTree>
    <p:extLst>
      <p:ext uri="{BB962C8B-B14F-4D97-AF65-F5344CB8AC3E}">
        <p14:creationId xmlns:p14="http://schemas.microsoft.com/office/powerpoint/2010/main" val="3516322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1131D11-3871-1684-3851-9BE8F5A83D46}"/>
              </a:ext>
            </a:extLst>
          </p:cNvPr>
          <p:cNvSpPr>
            <a:spLocks noGrp="1"/>
          </p:cNvSpPr>
          <p:nvPr>
            <p:ph type="title"/>
          </p:nvPr>
        </p:nvSpPr>
        <p:spPr>
          <a:xfrm>
            <a:off x="838200" y="365125"/>
            <a:ext cx="5393361" cy="1325563"/>
          </a:xfrm>
        </p:spPr>
        <p:txBody>
          <a:bodyPr>
            <a:normAutofit/>
          </a:bodyPr>
          <a:lstStyle/>
          <a:p>
            <a:r>
              <a:rPr lang="en-US" dirty="0"/>
              <a:t>Say "Yes, and..." </a:t>
            </a:r>
          </a:p>
        </p:txBody>
      </p:sp>
      <p:sp>
        <p:nvSpPr>
          <p:cNvPr id="3" name="Content Placeholder 2">
            <a:extLst>
              <a:ext uri="{FF2B5EF4-FFF2-40B4-BE49-F238E27FC236}">
                <a16:creationId xmlns:a16="http://schemas.microsoft.com/office/drawing/2014/main" id="{D164A323-FCAC-4906-1543-976A77EB29E3}"/>
              </a:ext>
            </a:extLst>
          </p:cNvPr>
          <p:cNvSpPr>
            <a:spLocks noGrp="1"/>
          </p:cNvSpPr>
          <p:nvPr>
            <p:ph idx="1"/>
          </p:nvPr>
        </p:nvSpPr>
        <p:spPr>
          <a:xfrm>
            <a:off x="636917" y="1724985"/>
            <a:ext cx="6054719" cy="4451978"/>
          </a:xfrm>
        </p:spPr>
        <p:txBody>
          <a:bodyPr vert="horz" lIns="91440" tIns="45720" rIns="91440" bIns="45720" rtlCol="0" anchor="t">
            <a:noAutofit/>
          </a:bodyPr>
          <a:lstStyle/>
          <a:p>
            <a:pPr marL="0" indent="0">
              <a:buNone/>
            </a:pPr>
            <a:r>
              <a:rPr lang="en-US" sz="2000" dirty="0"/>
              <a:t>"It sounds simple, but in fact you could capture all my research findings with a metaphor of a saltshaker.</a:t>
            </a:r>
          </a:p>
          <a:p>
            <a:pPr marL="0" indent="0">
              <a:buNone/>
            </a:pPr>
            <a:endParaRPr lang="en-US" sz="2000" dirty="0"/>
          </a:p>
          <a:p>
            <a:pPr marL="0" indent="0">
              <a:buNone/>
            </a:pPr>
            <a:r>
              <a:rPr lang="en-US" sz="2000" dirty="0"/>
              <a:t>Instead of filling it with salt, fill it with all the ways you can say yes, and that's what a good relationship is. You sprinkle "yeses" throughout your interactions." </a:t>
            </a:r>
          </a:p>
          <a:p>
            <a:pPr marL="0" indent="0">
              <a:buNone/>
            </a:pPr>
            <a:endParaRPr lang="en-US" sz="2000" dirty="0"/>
          </a:p>
          <a:p>
            <a:pPr marL="0" indent="0">
              <a:buNone/>
            </a:pPr>
            <a:r>
              <a:rPr lang="en-US" sz="2000" dirty="0"/>
              <a:t>"Yes, that is a good idea" </a:t>
            </a:r>
          </a:p>
          <a:p>
            <a:pPr marL="0" indent="0">
              <a:buNone/>
            </a:pPr>
            <a:r>
              <a:rPr lang="en-US" sz="2000" dirty="0"/>
              <a:t>"Yes, that's a great point. I never thought of that." </a:t>
            </a:r>
          </a:p>
          <a:p>
            <a:pPr marL="0" indent="0">
              <a:buNone/>
            </a:pPr>
            <a:r>
              <a:rPr lang="en-US" sz="2000" dirty="0"/>
              <a:t>"Yes, let's do that if you think it's important." </a:t>
            </a:r>
          </a:p>
          <a:p>
            <a:pPr marL="0" indent="0">
              <a:buNone/>
            </a:pPr>
            <a:endParaRPr lang="en-US" sz="2000" dirty="0"/>
          </a:p>
          <a:p>
            <a:pPr marL="285750" indent="-285750">
              <a:buFont typeface="Calibri" panose="020B0604020202020204" pitchFamily="34" charset="0"/>
              <a:buChar char="-"/>
            </a:pPr>
            <a:r>
              <a:rPr lang="en-US" sz="2000" dirty="0"/>
              <a:t>John Gottman (2007 Harvard Business Review) </a:t>
            </a:r>
          </a:p>
        </p:txBody>
      </p:sp>
      <p:pic>
        <p:nvPicPr>
          <p:cNvPr id="4" name="Picture 3" descr="A salt shaker pouring out of a salt shaker&#10;&#10;AI-generated content may be incorrect.">
            <a:extLst>
              <a:ext uri="{FF2B5EF4-FFF2-40B4-BE49-F238E27FC236}">
                <a16:creationId xmlns:a16="http://schemas.microsoft.com/office/drawing/2014/main" id="{70C58FCD-FC50-A2E7-4C94-B394405661D1}"/>
              </a:ext>
            </a:extLst>
          </p:cNvPr>
          <p:cNvPicPr>
            <a:picLocks noChangeAspect="1"/>
          </p:cNvPicPr>
          <p:nvPr/>
        </p:nvPicPr>
        <p:blipFill>
          <a:blip r:embed="rId2"/>
          <a:srcRect l="11000" r="-2" b="-2"/>
          <a:stretch>
            <a:fillRect/>
          </a:stretch>
        </p:blipFill>
        <p:spPr>
          <a:xfrm>
            <a:off x="6906882" y="1031684"/>
            <a:ext cx="4619031" cy="4590276"/>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7479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B48E9D-CFD4-1206-DD92-FF335E5C6A3A}"/>
              </a:ext>
            </a:extLst>
          </p:cNvPr>
          <p:cNvSpPr>
            <a:spLocks noGrp="1"/>
          </p:cNvSpPr>
          <p:nvPr>
            <p:ph type="title"/>
          </p:nvPr>
        </p:nvSpPr>
        <p:spPr>
          <a:xfrm>
            <a:off x="643636" y="1414220"/>
            <a:ext cx="3416300" cy="944372"/>
          </a:xfrm>
          <a:solidFill>
            <a:srgbClr val="E59EDD"/>
          </a:solidFill>
          <a:ln>
            <a:solidFill>
              <a:srgbClr val="4472C4"/>
            </a:solidFill>
          </a:ln>
        </p:spPr>
        <p:txBody>
          <a:bodyPr anchor="b">
            <a:normAutofit/>
          </a:bodyPr>
          <a:lstStyle/>
          <a:p>
            <a:r>
              <a:rPr lang="en-US" sz="4600"/>
              <a:t>Collaboration  </a:t>
            </a:r>
          </a:p>
        </p:txBody>
      </p:sp>
      <p:sp>
        <p:nvSpPr>
          <p:cNvPr id="34"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36A741-E070-7E4D-0E35-B2834F5C45B3}"/>
              </a:ext>
            </a:extLst>
          </p:cNvPr>
          <p:cNvSpPr>
            <a:spLocks noGrp="1"/>
          </p:cNvSpPr>
          <p:nvPr>
            <p:ph idx="1"/>
          </p:nvPr>
        </p:nvSpPr>
        <p:spPr>
          <a:xfrm>
            <a:off x="643636" y="2807208"/>
            <a:ext cx="4229100" cy="3410712"/>
          </a:xfrm>
        </p:spPr>
        <p:txBody>
          <a:bodyPr vert="horz" lIns="91440" tIns="45720" rIns="91440" bIns="45720" rtlCol="0" anchor="t">
            <a:normAutofit/>
          </a:bodyPr>
          <a:lstStyle/>
          <a:p>
            <a:r>
              <a:rPr lang="en-US" sz="2600" dirty="0"/>
              <a:t>Seek ideas and feedback </a:t>
            </a:r>
          </a:p>
          <a:p>
            <a:r>
              <a:rPr lang="en-US" sz="2600" dirty="0"/>
              <a:t>Explore others' circumstances from their perspectives</a:t>
            </a:r>
          </a:p>
          <a:p>
            <a:r>
              <a:rPr lang="en-US" sz="2600" dirty="0"/>
              <a:t>Acknowledge power dynamics </a:t>
            </a:r>
          </a:p>
        </p:txBody>
      </p:sp>
      <p:sp>
        <p:nvSpPr>
          <p:cNvPr id="6" name="Oval 5">
            <a:extLst>
              <a:ext uri="{FF2B5EF4-FFF2-40B4-BE49-F238E27FC236}">
                <a16:creationId xmlns:a16="http://schemas.microsoft.com/office/drawing/2014/main" id="{999C353C-058D-A3D9-5F93-DF03CACF5813}"/>
              </a:ext>
            </a:extLst>
          </p:cNvPr>
          <p:cNvSpPr/>
          <p:nvPr/>
        </p:nvSpPr>
        <p:spPr>
          <a:xfrm>
            <a:off x="5276528" y="664988"/>
            <a:ext cx="5937250" cy="5560785"/>
          </a:xfrm>
          <a:prstGeom prst="ellipse">
            <a:avLst/>
          </a:prstGeom>
          <a:solidFill>
            <a:srgbClr val="92D050"/>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b="1" dirty="0"/>
              <a:t>Open Ended Questions</a:t>
            </a:r>
          </a:p>
          <a:p>
            <a:pPr algn="ctr"/>
            <a:r>
              <a:rPr lang="en-US" sz="3000" b="1" dirty="0"/>
              <a:t>"what...?" "how...?" "when...?" </a:t>
            </a:r>
          </a:p>
          <a:p>
            <a:pPr marL="457200" indent="-457200" algn="ctr">
              <a:buFont typeface="Arial"/>
              <a:buChar char="•"/>
            </a:pPr>
            <a:r>
              <a:rPr lang="en-US" sz="3000" dirty="0"/>
              <a:t>Gives control of dialogue to the client </a:t>
            </a:r>
          </a:p>
          <a:p>
            <a:pPr marL="457200" indent="-457200" algn="ctr">
              <a:buFont typeface="Arial"/>
              <a:buChar char="•"/>
            </a:pPr>
            <a:r>
              <a:rPr lang="en-US" sz="3000" dirty="0"/>
              <a:t>Invites conversation</a:t>
            </a:r>
          </a:p>
          <a:p>
            <a:pPr marL="457200" indent="-457200" algn="ctr">
              <a:buFont typeface="Arial"/>
              <a:buChar char="•"/>
            </a:pPr>
            <a:r>
              <a:rPr lang="en-US" sz="3000" dirty="0"/>
              <a:t>Better understanding of client perception and experience </a:t>
            </a:r>
          </a:p>
        </p:txBody>
      </p:sp>
    </p:spTree>
    <p:extLst>
      <p:ext uri="{BB962C8B-B14F-4D97-AF65-F5344CB8AC3E}">
        <p14:creationId xmlns:p14="http://schemas.microsoft.com/office/powerpoint/2010/main" val="1767034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2CE521-F029-6921-D0F2-02F463066336}"/>
              </a:ext>
            </a:extLst>
          </p:cNvPr>
          <p:cNvSpPr>
            <a:spLocks noGrp="1"/>
          </p:cNvSpPr>
          <p:nvPr>
            <p:ph type="title"/>
          </p:nvPr>
        </p:nvSpPr>
        <p:spPr>
          <a:xfrm>
            <a:off x="686834" y="1153572"/>
            <a:ext cx="3200400" cy="4461163"/>
          </a:xfrm>
        </p:spPr>
        <p:txBody>
          <a:bodyPr>
            <a:normAutofit/>
          </a:bodyPr>
          <a:lstStyle/>
          <a:p>
            <a:r>
              <a:rPr lang="en-US" sz="3700">
                <a:solidFill>
                  <a:srgbClr val="FFFFFF"/>
                </a:solidFill>
              </a:rPr>
              <a:t>Additional Considerations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332037-B611-9B79-1C7E-F69544C17A04}"/>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en-US" dirty="0"/>
              <a:t>Organization Wide Approach </a:t>
            </a:r>
          </a:p>
          <a:p>
            <a:r>
              <a:rPr lang="en-US" dirty="0"/>
              <a:t>Time</a:t>
            </a:r>
          </a:p>
          <a:p>
            <a:r>
              <a:rPr lang="en-US" dirty="0"/>
              <a:t>Ongoing development, reflection, and challenging self </a:t>
            </a:r>
          </a:p>
          <a:p>
            <a:r>
              <a:rPr lang="en-US" dirty="0"/>
              <a:t>Intentionality </a:t>
            </a:r>
          </a:p>
          <a:p>
            <a:r>
              <a:rPr lang="en-US" dirty="0"/>
              <a:t>Self-Care</a:t>
            </a:r>
          </a:p>
        </p:txBody>
      </p:sp>
    </p:spTree>
    <p:extLst>
      <p:ext uri="{BB962C8B-B14F-4D97-AF65-F5344CB8AC3E}">
        <p14:creationId xmlns:p14="http://schemas.microsoft.com/office/powerpoint/2010/main" val="3582506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C3862298-AF85-4572-BED3-52E573EB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03E485DD-0C12-45BC-A361-28152A03B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207"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tx1">
              <a:lumMod val="50000"/>
              <a:lumOff val="5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Ben Pennings - Ben Pennings added a new photo.">
            <a:extLst>
              <a:ext uri="{FF2B5EF4-FFF2-40B4-BE49-F238E27FC236}">
                <a16:creationId xmlns:a16="http://schemas.microsoft.com/office/drawing/2014/main" id="{74B259EF-8091-EB04-0310-C48A1BBEBB63}"/>
              </a:ext>
            </a:extLst>
          </p:cNvPr>
          <p:cNvPicPr>
            <a:picLocks noChangeAspect="1"/>
          </p:cNvPicPr>
          <p:nvPr/>
        </p:nvPicPr>
        <p:blipFill>
          <a:blip r:embed="rId2">
            <a:duotone>
              <a:prstClr val="black"/>
              <a:prstClr val="white"/>
            </a:duotone>
          </a:blip>
          <a:stretch>
            <a:fillRect/>
          </a:stretch>
        </p:blipFill>
        <p:spPr>
          <a:xfrm>
            <a:off x="4754753" y="1114425"/>
            <a:ext cx="4311268" cy="4629150"/>
          </a:xfrm>
          <a:prstGeom prst="rect">
            <a:avLst/>
          </a:prstGeom>
        </p:spPr>
      </p:pic>
      <p:sp>
        <p:nvSpPr>
          <p:cNvPr id="11" name="Freeform: Shape 10">
            <a:extLst>
              <a:ext uri="{FF2B5EF4-FFF2-40B4-BE49-F238E27FC236}">
                <a16:creationId xmlns:a16="http://schemas.microsoft.com/office/drawing/2014/main" id="{6D6B998F-CA62-4EE6-B7E7-046377D4F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55508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9FDA42-2E10-EB70-E323-AFF4E92EDA29}"/>
              </a:ext>
            </a:extLst>
          </p:cNvPr>
          <p:cNvSpPr>
            <a:spLocks noGrp="1"/>
          </p:cNvSpPr>
          <p:nvPr>
            <p:ph type="title"/>
          </p:nvPr>
        </p:nvSpPr>
        <p:spPr>
          <a:xfrm>
            <a:off x="838200" y="620742"/>
            <a:ext cx="10515600" cy="1325563"/>
          </a:xfrm>
        </p:spPr>
        <p:txBody>
          <a:bodyPr>
            <a:normAutofit/>
          </a:bodyPr>
          <a:lstStyle/>
          <a:p>
            <a:r>
              <a:rPr lang="en-US">
                <a:solidFill>
                  <a:srgbClr val="FFFFFF"/>
                </a:solidFill>
              </a:rPr>
              <a:t>          Agenda                                    Objectives </a:t>
            </a:r>
          </a:p>
        </p:txBody>
      </p:sp>
      <p:cxnSp>
        <p:nvCxnSpPr>
          <p:cNvPr id="13" name="Straight Connector 12">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942861C-8B35-9640-19F9-12B9508515F2}"/>
              </a:ext>
            </a:extLst>
          </p:cNvPr>
          <p:cNvSpPr>
            <a:spLocks noGrp="1"/>
          </p:cNvSpPr>
          <p:nvPr>
            <p:ph sz="half" idx="1"/>
          </p:nvPr>
        </p:nvSpPr>
        <p:spPr>
          <a:xfrm>
            <a:off x="838200" y="2266345"/>
            <a:ext cx="5097780" cy="3910617"/>
          </a:xfrm>
        </p:spPr>
        <p:txBody>
          <a:bodyPr vert="horz" lIns="91440" tIns="45720" rIns="91440" bIns="45720" rtlCol="0">
            <a:normAutofit/>
          </a:bodyPr>
          <a:lstStyle/>
          <a:p>
            <a:pPr marL="514350" indent="-514350">
              <a:buAutoNum type="arabicPeriod"/>
            </a:pPr>
            <a:r>
              <a:rPr lang="en-US" sz="2400">
                <a:solidFill>
                  <a:srgbClr val="FFFFFF"/>
                </a:solidFill>
              </a:rPr>
              <a:t>Introduce trauma informed care</a:t>
            </a:r>
          </a:p>
          <a:p>
            <a:pPr marL="514350" indent="-514350">
              <a:buAutoNum type="arabicPeriod"/>
            </a:pPr>
            <a:endParaRPr lang="en-US" sz="2400">
              <a:solidFill>
                <a:srgbClr val="FFFFFF"/>
              </a:solidFill>
            </a:endParaRPr>
          </a:p>
          <a:p>
            <a:pPr marL="514350" indent="-514350">
              <a:buAutoNum type="arabicPeriod"/>
            </a:pPr>
            <a:endParaRPr lang="en-US" sz="2400">
              <a:solidFill>
                <a:srgbClr val="FFFFFF"/>
              </a:solidFill>
            </a:endParaRPr>
          </a:p>
          <a:p>
            <a:pPr marL="514350" indent="-514350">
              <a:buAutoNum type="arabicPeriod"/>
            </a:pPr>
            <a:r>
              <a:rPr lang="en-US" sz="2400">
                <a:solidFill>
                  <a:srgbClr val="FFFFFF"/>
                </a:solidFill>
              </a:rPr>
              <a:t>Name the problem</a:t>
            </a:r>
          </a:p>
          <a:p>
            <a:pPr marL="514350" indent="-514350">
              <a:buAutoNum type="arabicPeriod"/>
            </a:pPr>
            <a:endParaRPr lang="en-US" sz="2400">
              <a:solidFill>
                <a:srgbClr val="FFFFFF"/>
              </a:solidFill>
            </a:endParaRPr>
          </a:p>
          <a:p>
            <a:pPr marL="514350" indent="-514350">
              <a:buAutoNum type="arabicPeriod"/>
            </a:pPr>
            <a:endParaRPr lang="en-US" sz="2400">
              <a:solidFill>
                <a:srgbClr val="FFFFFF"/>
              </a:solidFill>
            </a:endParaRPr>
          </a:p>
          <a:p>
            <a:pPr marL="514350" indent="-514350">
              <a:buAutoNum type="arabicPeriod"/>
            </a:pPr>
            <a:r>
              <a:rPr lang="en-US" sz="2400">
                <a:solidFill>
                  <a:srgbClr val="FFFFFF"/>
                </a:solidFill>
              </a:rPr>
              <a:t>Explore best practices </a:t>
            </a:r>
          </a:p>
          <a:p>
            <a:pPr marL="0" indent="0">
              <a:buNone/>
            </a:pPr>
            <a:endParaRPr lang="en-US" sz="2400">
              <a:solidFill>
                <a:srgbClr val="FFFFFF"/>
              </a:solidFill>
            </a:endParaRPr>
          </a:p>
          <a:p>
            <a:pPr marL="0" indent="0">
              <a:buNone/>
            </a:pPr>
            <a:endParaRPr lang="en-US" sz="2400">
              <a:solidFill>
                <a:srgbClr val="FFFFFF"/>
              </a:solidFill>
            </a:endParaRPr>
          </a:p>
        </p:txBody>
      </p:sp>
      <p:sp>
        <p:nvSpPr>
          <p:cNvPr id="6" name="Content Placeholder 5">
            <a:extLst>
              <a:ext uri="{FF2B5EF4-FFF2-40B4-BE49-F238E27FC236}">
                <a16:creationId xmlns:a16="http://schemas.microsoft.com/office/drawing/2014/main" id="{D101997A-F3FB-FCB9-27EB-7393242599CC}"/>
              </a:ext>
            </a:extLst>
          </p:cNvPr>
          <p:cNvSpPr>
            <a:spLocks noGrp="1"/>
          </p:cNvSpPr>
          <p:nvPr>
            <p:ph sz="half" idx="2"/>
          </p:nvPr>
        </p:nvSpPr>
        <p:spPr>
          <a:xfrm>
            <a:off x="6256020" y="2266345"/>
            <a:ext cx="5097780" cy="3910618"/>
          </a:xfrm>
        </p:spPr>
        <p:txBody>
          <a:bodyPr vert="horz" lIns="91440" tIns="45720" rIns="91440" bIns="45720" rtlCol="0">
            <a:normAutofit/>
          </a:bodyPr>
          <a:lstStyle/>
          <a:p>
            <a:pPr marL="514350" indent="-514350">
              <a:buAutoNum type="arabicPeriod"/>
            </a:pPr>
            <a:r>
              <a:rPr lang="en-US" sz="2400">
                <a:solidFill>
                  <a:srgbClr val="FFFFFF"/>
                </a:solidFill>
              </a:rPr>
              <a:t>Establish a basic foundation of shared understanding</a:t>
            </a:r>
          </a:p>
          <a:p>
            <a:pPr marL="514350" indent="-514350">
              <a:buAutoNum type="arabicPeriod"/>
            </a:pPr>
            <a:endParaRPr lang="en-US" sz="2400">
              <a:solidFill>
                <a:srgbClr val="FFFFFF"/>
              </a:solidFill>
            </a:endParaRPr>
          </a:p>
          <a:p>
            <a:pPr marL="514350" indent="-514350">
              <a:buAutoNum type="arabicPeriod"/>
            </a:pPr>
            <a:r>
              <a:rPr lang="en-US" sz="2400">
                <a:solidFill>
                  <a:srgbClr val="FFFFFF"/>
                </a:solidFill>
              </a:rPr>
              <a:t>Improve awareness in the moment</a:t>
            </a:r>
          </a:p>
          <a:p>
            <a:pPr marL="514350" indent="-514350">
              <a:buAutoNum type="arabicPeriod"/>
            </a:pPr>
            <a:endParaRPr lang="en-US" sz="2400">
              <a:solidFill>
                <a:srgbClr val="FFFFFF"/>
              </a:solidFill>
            </a:endParaRPr>
          </a:p>
          <a:p>
            <a:pPr marL="514350" indent="-514350">
              <a:buAutoNum type="arabicPeriod"/>
            </a:pPr>
            <a:r>
              <a:rPr lang="en-US" sz="2400">
                <a:solidFill>
                  <a:srgbClr val="FFFFFF"/>
                </a:solidFill>
              </a:rPr>
              <a:t>Gain skills and tools for implementation </a:t>
            </a:r>
          </a:p>
        </p:txBody>
      </p:sp>
    </p:spTree>
    <p:extLst>
      <p:ext uri="{BB962C8B-B14F-4D97-AF65-F5344CB8AC3E}">
        <p14:creationId xmlns:p14="http://schemas.microsoft.com/office/powerpoint/2010/main" val="359296428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2A15B5-5666-EC43-52C0-3A88BCE07097}"/>
              </a:ext>
            </a:extLst>
          </p:cNvPr>
          <p:cNvSpPr>
            <a:spLocks noGrp="1"/>
          </p:cNvSpPr>
          <p:nvPr>
            <p:ph type="title"/>
          </p:nvPr>
        </p:nvSpPr>
        <p:spPr>
          <a:xfrm>
            <a:off x="612648" y="1078992"/>
            <a:ext cx="6268770" cy="1536192"/>
          </a:xfrm>
        </p:spPr>
        <p:txBody>
          <a:bodyPr anchor="b">
            <a:normAutofit/>
          </a:bodyPr>
          <a:lstStyle/>
          <a:p>
            <a:r>
              <a:rPr lang="en-US" sz="5200"/>
              <a:t>Questions? </a:t>
            </a:r>
          </a:p>
        </p:txBody>
      </p:sp>
      <p:sp>
        <p:nvSpPr>
          <p:cNvPr id="26" name="!!accent">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D13B24B-8AC8-A94C-FC8C-35C5E2CCCC06}"/>
              </a:ext>
            </a:extLst>
          </p:cNvPr>
          <p:cNvSpPr>
            <a:spLocks noGrp="1"/>
          </p:cNvSpPr>
          <p:nvPr>
            <p:ph idx="1"/>
          </p:nvPr>
        </p:nvSpPr>
        <p:spPr>
          <a:xfrm>
            <a:off x="615458" y="3355848"/>
            <a:ext cx="6268770" cy="2825496"/>
          </a:xfrm>
        </p:spPr>
        <p:txBody>
          <a:bodyPr vert="horz" lIns="91440" tIns="45720" rIns="91440" bIns="45720" rtlCol="0" anchor="t">
            <a:normAutofit fontScale="92500" lnSpcReduction="10000"/>
          </a:bodyPr>
          <a:lstStyle/>
          <a:p>
            <a:pPr marL="0" indent="0">
              <a:buNone/>
            </a:pPr>
            <a:r>
              <a:rPr lang="en-US" sz="2000" dirty="0"/>
              <a:t>Nick Gau</a:t>
            </a:r>
          </a:p>
          <a:p>
            <a:pPr marL="0" indent="0">
              <a:buNone/>
            </a:pPr>
            <a:r>
              <a:rPr lang="en-US" sz="2000" dirty="0"/>
              <a:t>Equal Justice Works Disaster Resilience Fellow </a:t>
            </a:r>
          </a:p>
          <a:p>
            <a:pPr marL="0" indent="0">
              <a:buNone/>
            </a:pPr>
            <a:r>
              <a:rPr lang="en-US" sz="2000" dirty="0">
                <a:hlinkClick r:id="rId2"/>
              </a:rPr>
              <a:t>Ngau@tals.org</a:t>
            </a:r>
            <a:endParaRPr lang="en-US" sz="2000" dirty="0"/>
          </a:p>
          <a:p>
            <a:pPr marL="0" indent="0">
              <a:buNone/>
            </a:pPr>
            <a:endParaRPr lang="en-US" sz="1500"/>
          </a:p>
          <a:p>
            <a:pPr marL="0" indent="0">
              <a:buNone/>
            </a:pPr>
            <a:r>
              <a:rPr lang="en-US" sz="2000" dirty="0"/>
              <a:t>Violet Gau </a:t>
            </a:r>
          </a:p>
          <a:p>
            <a:pPr marL="0" indent="0">
              <a:buNone/>
            </a:pPr>
            <a:r>
              <a:rPr lang="en-US" sz="2000" dirty="0"/>
              <a:t>Mental Health Cooperative </a:t>
            </a:r>
          </a:p>
          <a:p>
            <a:pPr marL="0" indent="0">
              <a:buNone/>
            </a:pPr>
            <a:r>
              <a:rPr lang="en-US" sz="2000" dirty="0"/>
              <a:t>Partners in Care Co-Response Supervisor</a:t>
            </a:r>
          </a:p>
          <a:p>
            <a:pPr marL="0" indent="0">
              <a:buNone/>
            </a:pPr>
            <a:r>
              <a:rPr lang="en-US" sz="2000" dirty="0">
                <a:hlinkClick r:id="rId3"/>
              </a:rPr>
              <a:t>violet.gau@mhc-tn.org</a:t>
            </a:r>
          </a:p>
          <a:p>
            <a:pPr marL="0" indent="0">
              <a:buNone/>
            </a:pPr>
            <a:endParaRPr lang="en-US" sz="1500"/>
          </a:p>
        </p:txBody>
      </p:sp>
      <p:pic>
        <p:nvPicPr>
          <p:cNvPr id="4" name="Picture 3" descr="Amazon.com: Motivational Interviewing: Helping People Change and Grow  (Applications of Motivational Interviewing Series) eBook : Miller PhD,  William R., Rollnick PhD, Stephen: Kindle Store">
            <a:extLst>
              <a:ext uri="{FF2B5EF4-FFF2-40B4-BE49-F238E27FC236}">
                <a16:creationId xmlns:a16="http://schemas.microsoft.com/office/drawing/2014/main" id="{BDF9FDED-867F-E7E7-82B1-D0597E51C273}"/>
              </a:ext>
            </a:extLst>
          </p:cNvPr>
          <p:cNvPicPr>
            <a:picLocks noChangeAspect="1"/>
          </p:cNvPicPr>
          <p:nvPr/>
        </p:nvPicPr>
        <p:blipFill>
          <a:blip r:embed="rId4"/>
          <a:srcRect t="735"/>
          <a:stretch>
            <a:fillRect/>
          </a:stretch>
        </p:blipFill>
        <p:spPr>
          <a:xfrm>
            <a:off x="7684006" y="10"/>
            <a:ext cx="4507993" cy="6857990"/>
          </a:xfrm>
          <a:prstGeom prst="rect">
            <a:avLst/>
          </a:prstGeom>
        </p:spPr>
      </p:pic>
    </p:spTree>
    <p:extLst>
      <p:ext uri="{BB962C8B-B14F-4D97-AF65-F5344CB8AC3E}">
        <p14:creationId xmlns:p14="http://schemas.microsoft.com/office/powerpoint/2010/main" val="3828290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DB9898-FBED-940B-B8F7-3C936020FA48}"/>
              </a:ext>
            </a:extLst>
          </p:cNvPr>
          <p:cNvSpPr>
            <a:spLocks noGrp="1"/>
          </p:cNvSpPr>
          <p:nvPr>
            <p:ph type="title"/>
          </p:nvPr>
        </p:nvSpPr>
        <p:spPr>
          <a:xfrm>
            <a:off x="1171074" y="1396686"/>
            <a:ext cx="3240506" cy="4064628"/>
          </a:xfrm>
        </p:spPr>
        <p:txBody>
          <a:bodyPr>
            <a:normAutofit/>
          </a:bodyPr>
          <a:lstStyle/>
          <a:p>
            <a:r>
              <a:rPr lang="en-US" sz="3700">
                <a:solidFill>
                  <a:srgbClr val="FFFFFF"/>
                </a:solidFill>
              </a:rPr>
              <a:t>Understanding Trauma</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3191B48-17F7-5F8B-73AA-490BAC591B22}"/>
              </a:ext>
            </a:extLst>
          </p:cNvPr>
          <p:cNvSpPr>
            <a:spLocks noGrp="1"/>
          </p:cNvSpPr>
          <p:nvPr>
            <p:ph idx="1"/>
          </p:nvPr>
        </p:nvSpPr>
        <p:spPr>
          <a:xfrm>
            <a:off x="5370153" y="1526033"/>
            <a:ext cx="5536397" cy="3935281"/>
          </a:xfrm>
        </p:spPr>
        <p:txBody>
          <a:bodyPr vert="horz" lIns="91440" tIns="45720" rIns="91440" bIns="45720" rtlCol="0">
            <a:normAutofit/>
          </a:bodyPr>
          <a:lstStyle/>
          <a:p>
            <a:pPr marL="0" indent="0">
              <a:buNone/>
            </a:pPr>
            <a:r>
              <a:rPr lang="en-US" sz="2400">
                <a:ea typeface="+mn-lt"/>
                <a:cs typeface="+mn-lt"/>
              </a:rPr>
              <a:t>“Individual trauma results from an event, series of events, or set of circumstances that is experienced by an individual as physically or emotionally harmful or life threatening and that has lasting adverse effects on the individual’s functioning and mental, physical, social, emotional, or spiritual well-being.”</a:t>
            </a:r>
          </a:p>
          <a:p>
            <a:pPr marL="0" indent="0">
              <a:buNone/>
            </a:pPr>
            <a:r>
              <a:rPr lang="en-US" sz="2400">
                <a:ea typeface="+mn-lt"/>
                <a:cs typeface="+mn-lt"/>
              </a:rPr>
              <a:t>(Substance Abuse and Mental Health Services Administration). </a:t>
            </a:r>
          </a:p>
          <a:p>
            <a:pPr marL="0" indent="0">
              <a:buNone/>
            </a:pPr>
            <a:endParaRPr lang="en-US" sz="2400"/>
          </a:p>
          <a:p>
            <a:pPr marL="0" indent="0">
              <a:buNone/>
            </a:pPr>
            <a:endParaRPr lang="en-US" sz="2400"/>
          </a:p>
        </p:txBody>
      </p:sp>
    </p:spTree>
    <p:extLst>
      <p:ext uri="{BB962C8B-B14F-4D97-AF65-F5344CB8AC3E}">
        <p14:creationId xmlns:p14="http://schemas.microsoft.com/office/powerpoint/2010/main" val="2848155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3EF4FF-E38E-EB57-A9A7-A7F0E5E3C558}"/>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What Shapes Trauma</a:t>
            </a:r>
          </a:p>
        </p:txBody>
      </p:sp>
      <p:sp>
        <p:nvSpPr>
          <p:cNvPr id="5" name="Rectangle: Rounded Corners 4">
            <a:extLst>
              <a:ext uri="{FF2B5EF4-FFF2-40B4-BE49-F238E27FC236}">
                <a16:creationId xmlns:a16="http://schemas.microsoft.com/office/drawing/2014/main" id="{45848E4F-9278-0338-A719-8D8D37D1444B}"/>
              </a:ext>
            </a:extLst>
          </p:cNvPr>
          <p:cNvSpPr/>
          <p:nvPr/>
        </p:nvSpPr>
        <p:spPr>
          <a:xfrm>
            <a:off x="644056" y="3985804"/>
            <a:ext cx="1880087" cy="10590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886968">
              <a:spcAft>
                <a:spcPts val="600"/>
              </a:spcAft>
            </a:pPr>
            <a:r>
              <a:rPr lang="en-US" sz="2300" kern="1200">
                <a:solidFill>
                  <a:schemeClr val="bg1"/>
                </a:solidFill>
                <a:latin typeface="+mn-lt"/>
                <a:ea typeface="+mn-ea"/>
                <a:cs typeface="+mn-cs"/>
              </a:rPr>
              <a:t>Worldview</a:t>
            </a:r>
            <a:endParaRPr lang="en-US" sz="2300">
              <a:solidFill>
                <a:schemeClr val="bg1"/>
              </a:solidFill>
            </a:endParaRPr>
          </a:p>
        </p:txBody>
      </p:sp>
      <p:sp>
        <p:nvSpPr>
          <p:cNvPr id="7" name="Rectangle: Rounded Corners 6">
            <a:extLst>
              <a:ext uri="{FF2B5EF4-FFF2-40B4-BE49-F238E27FC236}">
                <a16:creationId xmlns:a16="http://schemas.microsoft.com/office/drawing/2014/main" id="{4EA1D735-481D-35BF-4448-7F53C1F20D56}"/>
              </a:ext>
            </a:extLst>
          </p:cNvPr>
          <p:cNvSpPr/>
          <p:nvPr/>
        </p:nvSpPr>
        <p:spPr>
          <a:xfrm>
            <a:off x="3242435" y="3985804"/>
            <a:ext cx="1880087" cy="10590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886968">
              <a:spcAft>
                <a:spcPts val="600"/>
              </a:spcAft>
            </a:pPr>
            <a:r>
              <a:rPr lang="en-US" sz="2300" kern="1200">
                <a:solidFill>
                  <a:schemeClr val="bg1"/>
                </a:solidFill>
                <a:latin typeface="+mn-lt"/>
                <a:ea typeface="+mn-ea"/>
                <a:cs typeface="+mn-cs"/>
              </a:rPr>
              <a:t>Experience</a:t>
            </a:r>
            <a:endParaRPr lang="en-US" sz="2300">
              <a:solidFill>
                <a:schemeClr val="bg1"/>
              </a:solidFill>
            </a:endParaRPr>
          </a:p>
        </p:txBody>
      </p:sp>
      <p:sp>
        <p:nvSpPr>
          <p:cNvPr id="8" name="Rectangle: Rounded Corners 7">
            <a:extLst>
              <a:ext uri="{FF2B5EF4-FFF2-40B4-BE49-F238E27FC236}">
                <a16:creationId xmlns:a16="http://schemas.microsoft.com/office/drawing/2014/main" id="{6BF3D4D1-C68A-DE52-13A6-7894170451C2}"/>
              </a:ext>
            </a:extLst>
          </p:cNvPr>
          <p:cNvSpPr/>
          <p:nvPr/>
        </p:nvSpPr>
        <p:spPr>
          <a:xfrm>
            <a:off x="5936806" y="3986744"/>
            <a:ext cx="1880087" cy="10590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886968">
              <a:spcAft>
                <a:spcPts val="600"/>
              </a:spcAft>
            </a:pPr>
            <a:r>
              <a:rPr lang="en-US" sz="2300" kern="1200">
                <a:solidFill>
                  <a:schemeClr val="bg1"/>
                </a:solidFill>
                <a:latin typeface="+mn-lt"/>
                <a:ea typeface="+mn-ea"/>
                <a:cs typeface="+mn-cs"/>
              </a:rPr>
              <a:t>Perception</a:t>
            </a:r>
            <a:endParaRPr lang="en-US" sz="2300">
              <a:solidFill>
                <a:schemeClr val="bg1"/>
              </a:solidFill>
            </a:endParaRPr>
          </a:p>
        </p:txBody>
      </p:sp>
      <p:sp>
        <p:nvSpPr>
          <p:cNvPr id="9" name="Rectangle: Rounded Corners 8">
            <a:extLst>
              <a:ext uri="{FF2B5EF4-FFF2-40B4-BE49-F238E27FC236}">
                <a16:creationId xmlns:a16="http://schemas.microsoft.com/office/drawing/2014/main" id="{E8B549E5-8367-5098-13E1-3DF54E40914E}"/>
              </a:ext>
            </a:extLst>
          </p:cNvPr>
          <p:cNvSpPr/>
          <p:nvPr/>
        </p:nvSpPr>
        <p:spPr>
          <a:xfrm>
            <a:off x="8511658" y="3561367"/>
            <a:ext cx="3060227" cy="17940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886968">
              <a:spcAft>
                <a:spcPts val="600"/>
              </a:spcAft>
            </a:pPr>
            <a:r>
              <a:rPr lang="en-US" sz="4850" kern="1200">
                <a:solidFill>
                  <a:schemeClr val="bg1"/>
                </a:solidFill>
                <a:latin typeface="+mn-lt"/>
                <a:ea typeface="+mn-ea"/>
                <a:cs typeface="+mn-cs"/>
              </a:rPr>
              <a:t>Trauma</a:t>
            </a:r>
            <a:endParaRPr lang="en-US" sz="5000">
              <a:solidFill>
                <a:schemeClr val="bg1"/>
              </a:solidFill>
            </a:endParaRPr>
          </a:p>
        </p:txBody>
      </p:sp>
      <p:sp>
        <p:nvSpPr>
          <p:cNvPr id="10" name="Arrow: Right 9">
            <a:extLst>
              <a:ext uri="{FF2B5EF4-FFF2-40B4-BE49-F238E27FC236}">
                <a16:creationId xmlns:a16="http://schemas.microsoft.com/office/drawing/2014/main" id="{309D8E25-056A-2288-237D-B9C8296BF7AE}"/>
              </a:ext>
            </a:extLst>
          </p:cNvPr>
          <p:cNvSpPr/>
          <p:nvPr/>
        </p:nvSpPr>
        <p:spPr>
          <a:xfrm>
            <a:off x="2689305" y="4440983"/>
            <a:ext cx="362481" cy="155348"/>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E723F61C-84DB-9D2D-9512-26D61D95D143}"/>
              </a:ext>
            </a:extLst>
          </p:cNvPr>
          <p:cNvSpPr/>
          <p:nvPr/>
        </p:nvSpPr>
        <p:spPr>
          <a:xfrm>
            <a:off x="5380852" y="4440982"/>
            <a:ext cx="362481" cy="155348"/>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a:extLst>
              <a:ext uri="{FF2B5EF4-FFF2-40B4-BE49-F238E27FC236}">
                <a16:creationId xmlns:a16="http://schemas.microsoft.com/office/drawing/2014/main" id="{B8865B83-F5C5-96FE-6A3A-C45BFCC088F3}"/>
              </a:ext>
            </a:extLst>
          </p:cNvPr>
          <p:cNvSpPr/>
          <p:nvPr/>
        </p:nvSpPr>
        <p:spPr>
          <a:xfrm>
            <a:off x="7999935" y="4440981"/>
            <a:ext cx="362481" cy="155348"/>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C26408CC-7F15-C239-03B0-805BB51617ED}"/>
              </a:ext>
            </a:extLst>
          </p:cNvPr>
          <p:cNvSpPr/>
          <p:nvPr/>
        </p:nvSpPr>
        <p:spPr>
          <a:xfrm>
            <a:off x="5454575" y="3699518"/>
            <a:ext cx="2716393" cy="166047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68439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black and white outline of a person&#10;&#10;Description automatically generated">
            <a:extLst>
              <a:ext uri="{FF2B5EF4-FFF2-40B4-BE49-F238E27FC236}">
                <a16:creationId xmlns:a16="http://schemas.microsoft.com/office/drawing/2014/main" id="{89D9AE4C-1501-E054-71BD-2D59D3683CE5}"/>
              </a:ext>
            </a:extLst>
          </p:cNvPr>
          <p:cNvPicPr>
            <a:picLocks noGrp="1" noChangeAspect="1"/>
          </p:cNvPicPr>
          <p:nvPr>
            <p:ph idx="1"/>
          </p:nvPr>
        </p:nvPicPr>
        <p:blipFill>
          <a:blip r:embed="rId2"/>
          <a:srcRect l="22481" r="20930" b="1289"/>
          <a:stretch/>
        </p:blipFill>
        <p:spPr>
          <a:xfrm>
            <a:off x="4561296" y="643466"/>
            <a:ext cx="3152623" cy="5499279"/>
          </a:xfrm>
          <a:prstGeom prst="rect">
            <a:avLst/>
          </a:prstGeom>
        </p:spPr>
      </p:pic>
      <p:sp>
        <p:nvSpPr>
          <p:cNvPr id="7" name="Arrow: Right 6">
            <a:extLst>
              <a:ext uri="{FF2B5EF4-FFF2-40B4-BE49-F238E27FC236}">
                <a16:creationId xmlns:a16="http://schemas.microsoft.com/office/drawing/2014/main" id="{A09489FD-AFA9-B328-60E1-0C02E74C7415}"/>
              </a:ext>
            </a:extLst>
          </p:cNvPr>
          <p:cNvSpPr/>
          <p:nvPr/>
        </p:nvSpPr>
        <p:spPr>
          <a:xfrm>
            <a:off x="1013090" y="1248747"/>
            <a:ext cx="4923426" cy="92340"/>
          </a:xfrm>
          <a:prstGeom prst="rightArrow">
            <a:avLst/>
          </a:prstGeom>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4A0D2F3-28E4-D7FB-D7E3-F087EC80E219}"/>
              </a:ext>
            </a:extLst>
          </p:cNvPr>
          <p:cNvSpPr txBox="1"/>
          <p:nvPr/>
        </p:nvSpPr>
        <p:spPr>
          <a:xfrm>
            <a:off x="1008065" y="1764115"/>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4" name="TextBox 13">
            <a:extLst>
              <a:ext uri="{FF2B5EF4-FFF2-40B4-BE49-F238E27FC236}">
                <a16:creationId xmlns:a16="http://schemas.microsoft.com/office/drawing/2014/main" id="{896F3A93-D23F-5412-1140-6141567E4AB0}"/>
              </a:ext>
            </a:extLst>
          </p:cNvPr>
          <p:cNvSpPr txBox="1"/>
          <p:nvPr/>
        </p:nvSpPr>
        <p:spPr>
          <a:xfrm>
            <a:off x="1010397" y="1402808"/>
            <a:ext cx="3527611" cy="1200329"/>
          </a:xfrm>
          <a:prstGeom prst="rect">
            <a:avLst/>
          </a:prstGeom>
          <a:ln w="28575"/>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Form memories</a:t>
            </a:r>
          </a:p>
          <a:p>
            <a:pPr marL="285750" indent="-285750">
              <a:buFont typeface="Arial"/>
              <a:buChar char="•"/>
            </a:pPr>
            <a:r>
              <a:rPr lang="en-US"/>
              <a:t>Learn and concentrate</a:t>
            </a:r>
          </a:p>
          <a:p>
            <a:pPr marL="285750" indent="-285750">
              <a:buFont typeface="Arial"/>
              <a:buChar char="•"/>
            </a:pPr>
            <a:r>
              <a:rPr lang="en-US"/>
              <a:t>Make decisions </a:t>
            </a:r>
          </a:p>
          <a:p>
            <a:pPr marL="285750" indent="-285750">
              <a:buFont typeface="Arial"/>
              <a:buChar char="•"/>
            </a:pPr>
            <a:r>
              <a:rPr lang="en-US"/>
              <a:t>Process and express language </a:t>
            </a:r>
          </a:p>
        </p:txBody>
      </p:sp>
      <p:sp>
        <p:nvSpPr>
          <p:cNvPr id="16" name="Heart 15">
            <a:extLst>
              <a:ext uri="{FF2B5EF4-FFF2-40B4-BE49-F238E27FC236}">
                <a16:creationId xmlns:a16="http://schemas.microsoft.com/office/drawing/2014/main" id="{4EC044EE-C8B9-DDF3-3952-1CA18C358B90}"/>
              </a:ext>
            </a:extLst>
          </p:cNvPr>
          <p:cNvSpPr/>
          <p:nvPr/>
        </p:nvSpPr>
        <p:spPr>
          <a:xfrm>
            <a:off x="6100430" y="2351534"/>
            <a:ext cx="701488" cy="611842"/>
          </a:xfrm>
          <a:prstGeom prst="hear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E9F5135F-184C-2466-9289-C7A41BEB27BD}"/>
              </a:ext>
            </a:extLst>
          </p:cNvPr>
          <p:cNvSpPr/>
          <p:nvPr/>
        </p:nvSpPr>
        <p:spPr>
          <a:xfrm rot="10800000">
            <a:off x="6907384" y="2604658"/>
            <a:ext cx="4923426" cy="92340"/>
          </a:xfrm>
          <a:prstGeom prst="rightArrow">
            <a:avLst/>
          </a:prstGeom>
          <a:solidFill>
            <a:srgbClr val="C0000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6A35930-B8A6-BB4F-D27D-B51B7F25EC0A}"/>
              </a:ext>
            </a:extLst>
          </p:cNvPr>
          <p:cNvSpPr txBox="1"/>
          <p:nvPr/>
        </p:nvSpPr>
        <p:spPr>
          <a:xfrm>
            <a:off x="7711514" y="2725102"/>
            <a:ext cx="4110316" cy="1200329"/>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Control impulses</a:t>
            </a:r>
          </a:p>
          <a:p>
            <a:pPr marL="285750" indent="-285750">
              <a:buFont typeface="Arial"/>
              <a:buChar char="•"/>
            </a:pPr>
            <a:r>
              <a:rPr lang="en-US"/>
              <a:t>Interpret emotional cues</a:t>
            </a:r>
          </a:p>
          <a:p>
            <a:pPr marL="285750" indent="-285750">
              <a:buFont typeface="Arial"/>
              <a:buChar char="•"/>
            </a:pPr>
            <a:r>
              <a:rPr lang="en-US"/>
              <a:t>Trust in the reliability of others</a:t>
            </a:r>
          </a:p>
          <a:p>
            <a:pPr marL="285750" indent="-285750">
              <a:buFont typeface="Arial"/>
              <a:buChar char="•"/>
            </a:pPr>
            <a:r>
              <a:rPr lang="en-US"/>
              <a:t>Establish a predictable sense of self</a:t>
            </a:r>
          </a:p>
        </p:txBody>
      </p:sp>
      <p:sp>
        <p:nvSpPr>
          <p:cNvPr id="22" name="TextBox 21">
            <a:extLst>
              <a:ext uri="{FF2B5EF4-FFF2-40B4-BE49-F238E27FC236}">
                <a16:creationId xmlns:a16="http://schemas.microsoft.com/office/drawing/2014/main" id="{6A73892F-83FD-1978-DFFF-EDF4C77371F9}"/>
              </a:ext>
            </a:extLst>
          </p:cNvPr>
          <p:cNvSpPr txBox="1"/>
          <p:nvPr/>
        </p:nvSpPr>
        <p:spPr>
          <a:xfrm>
            <a:off x="7445549" y="4399237"/>
            <a:ext cx="3919817" cy="1477328"/>
          </a:xfrm>
          <a:prstGeom prst="rect">
            <a:avLst/>
          </a:prstGeom>
          <a:ln w="28575"/>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Identify and form healthy relationships </a:t>
            </a:r>
          </a:p>
          <a:p>
            <a:pPr marL="285750" indent="-285750">
              <a:buFont typeface="Arial"/>
              <a:buChar char="•"/>
            </a:pPr>
            <a:r>
              <a:rPr lang="en-US"/>
              <a:t>Trust others </a:t>
            </a:r>
          </a:p>
          <a:p>
            <a:pPr marL="285750" indent="-285750">
              <a:buFont typeface="Arial"/>
              <a:buChar char="•"/>
            </a:pPr>
            <a:r>
              <a:rPr lang="en-US"/>
              <a:t>Express needs and wants to others </a:t>
            </a:r>
          </a:p>
          <a:p>
            <a:pPr marL="285750" indent="-285750">
              <a:buFont typeface="Arial"/>
              <a:buChar char="•"/>
            </a:pPr>
            <a:r>
              <a:rPr lang="en-US"/>
              <a:t>Set boundaries</a:t>
            </a:r>
          </a:p>
        </p:txBody>
      </p:sp>
      <p:sp>
        <p:nvSpPr>
          <p:cNvPr id="23" name="TextBox 22">
            <a:extLst>
              <a:ext uri="{FF2B5EF4-FFF2-40B4-BE49-F238E27FC236}">
                <a16:creationId xmlns:a16="http://schemas.microsoft.com/office/drawing/2014/main" id="{5F0A45E5-F1A4-C02B-4390-EDC6EB4B16DA}"/>
              </a:ext>
            </a:extLst>
          </p:cNvPr>
          <p:cNvSpPr txBox="1"/>
          <p:nvPr/>
        </p:nvSpPr>
        <p:spPr>
          <a:xfrm>
            <a:off x="553931" y="3054531"/>
            <a:ext cx="3987052" cy="1754326"/>
          </a:xfrm>
          <a:prstGeom prst="rect">
            <a:avLst/>
          </a:prstGeom>
          <a:ln w="28575"/>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Developing diabetes, heart disease, cancer, and other ailments </a:t>
            </a:r>
          </a:p>
          <a:p>
            <a:pPr marL="285750" indent="-285750">
              <a:buFont typeface="Arial"/>
              <a:buChar char="•"/>
            </a:pPr>
            <a:r>
              <a:rPr lang="en-US"/>
              <a:t>Engaging in substance abuse</a:t>
            </a:r>
          </a:p>
          <a:p>
            <a:pPr marL="285750" indent="-285750">
              <a:buFont typeface="Arial"/>
              <a:buChar char="•"/>
            </a:pPr>
            <a:r>
              <a:rPr lang="en-US"/>
              <a:t>Attempting suicide </a:t>
            </a:r>
          </a:p>
          <a:p>
            <a:pPr marL="285750" indent="-285750">
              <a:buFont typeface="Arial"/>
              <a:buChar char="•"/>
            </a:pPr>
            <a:r>
              <a:rPr lang="en-US"/>
              <a:t>Developing a sexually transmitted disease</a:t>
            </a:r>
          </a:p>
        </p:txBody>
      </p:sp>
      <p:sp>
        <p:nvSpPr>
          <p:cNvPr id="24" name="TextBox 23">
            <a:extLst>
              <a:ext uri="{FF2B5EF4-FFF2-40B4-BE49-F238E27FC236}">
                <a16:creationId xmlns:a16="http://schemas.microsoft.com/office/drawing/2014/main" id="{2318A4A1-64D4-DFFF-190B-D9AA70E600CB}"/>
              </a:ext>
            </a:extLst>
          </p:cNvPr>
          <p:cNvSpPr txBox="1"/>
          <p:nvPr/>
        </p:nvSpPr>
        <p:spPr>
          <a:xfrm>
            <a:off x="7445549" y="1216765"/>
            <a:ext cx="3258670" cy="923330"/>
          </a:xfrm>
          <a:prstGeom prst="rect">
            <a:avLst/>
          </a:prstGeom>
          <a:ln w="28575"/>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Core beliefs about self, others, and the world </a:t>
            </a:r>
          </a:p>
          <a:p>
            <a:pPr marL="285750" indent="-285750">
              <a:buFont typeface="Arial"/>
              <a:buChar char="•"/>
            </a:pPr>
            <a:r>
              <a:rPr lang="en-US"/>
              <a:t>Ability to hope </a:t>
            </a:r>
          </a:p>
        </p:txBody>
      </p:sp>
      <p:sp>
        <p:nvSpPr>
          <p:cNvPr id="26" name="TextBox 25">
            <a:extLst>
              <a:ext uri="{FF2B5EF4-FFF2-40B4-BE49-F238E27FC236}">
                <a16:creationId xmlns:a16="http://schemas.microsoft.com/office/drawing/2014/main" id="{4C1DF309-2541-2013-2F42-2BFB93C2470B}"/>
              </a:ext>
            </a:extLst>
          </p:cNvPr>
          <p:cNvSpPr txBox="1"/>
          <p:nvPr/>
        </p:nvSpPr>
        <p:spPr>
          <a:xfrm>
            <a:off x="161854" y="6378694"/>
            <a:ext cx="1120351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2020 Institute on Trauma and Trauma Informed Care -https://socialwork.buffalo.edu/social-research/institutes-centers/institute-on-trauma-and-trauma-informed-care/what-is-trauma-informed-care.html </a:t>
            </a:r>
          </a:p>
          <a:p>
            <a:r>
              <a:rPr lang="en-US" sz="1400"/>
              <a:t> </a:t>
            </a:r>
          </a:p>
        </p:txBody>
      </p:sp>
      <p:sp>
        <p:nvSpPr>
          <p:cNvPr id="3" name="TextBox 2">
            <a:extLst>
              <a:ext uri="{FF2B5EF4-FFF2-40B4-BE49-F238E27FC236}">
                <a16:creationId xmlns:a16="http://schemas.microsoft.com/office/drawing/2014/main" id="{6E61B1E6-1AEC-26F1-A301-9D2D17A2D020}"/>
              </a:ext>
            </a:extLst>
          </p:cNvPr>
          <p:cNvSpPr txBox="1"/>
          <p:nvPr/>
        </p:nvSpPr>
        <p:spPr>
          <a:xfrm>
            <a:off x="557481" y="283047"/>
            <a:ext cx="4902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a:latin typeface="Aptos Display"/>
              </a:rPr>
              <a:t>What Happens...</a:t>
            </a:r>
          </a:p>
        </p:txBody>
      </p:sp>
    </p:spTree>
    <p:extLst>
      <p:ext uri="{BB962C8B-B14F-4D97-AF65-F5344CB8AC3E}">
        <p14:creationId xmlns:p14="http://schemas.microsoft.com/office/powerpoint/2010/main" val="1130471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1E1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B5C9-E83B-7423-86D5-5EE263FAAA0C}"/>
              </a:ext>
            </a:extLst>
          </p:cNvPr>
          <p:cNvSpPr>
            <a:spLocks noGrp="1"/>
          </p:cNvSpPr>
          <p:nvPr>
            <p:ph type="title"/>
          </p:nvPr>
        </p:nvSpPr>
        <p:spPr/>
        <p:txBody>
          <a:bodyPr/>
          <a:lstStyle/>
          <a:p>
            <a:r>
              <a:rPr lang="en-US"/>
              <a:t>Naming the problem</a:t>
            </a:r>
          </a:p>
        </p:txBody>
      </p:sp>
      <p:sp>
        <p:nvSpPr>
          <p:cNvPr id="4" name="Text Placeholder 3">
            <a:extLst>
              <a:ext uri="{FF2B5EF4-FFF2-40B4-BE49-F238E27FC236}">
                <a16:creationId xmlns:a16="http://schemas.microsoft.com/office/drawing/2014/main" id="{3EFD93F4-C2E6-CAD9-6E70-038071624E52}"/>
              </a:ext>
            </a:extLst>
          </p:cNvPr>
          <p:cNvSpPr>
            <a:spLocks noGrp="1"/>
          </p:cNvSpPr>
          <p:nvPr>
            <p:ph type="body" idx="1"/>
          </p:nvPr>
        </p:nvSpPr>
        <p:spPr/>
        <p:txBody>
          <a:bodyPr/>
          <a:lstStyle/>
          <a:p>
            <a:r>
              <a:rPr lang="en-US"/>
              <a:t>Tenets of Practicing Law &amp; Personality Traits of Lawyers</a:t>
            </a:r>
          </a:p>
        </p:txBody>
      </p:sp>
      <p:graphicFrame>
        <p:nvGraphicFramePr>
          <p:cNvPr id="9" name="Content Placeholder 4">
            <a:extLst>
              <a:ext uri="{FF2B5EF4-FFF2-40B4-BE49-F238E27FC236}">
                <a16:creationId xmlns:a16="http://schemas.microsoft.com/office/drawing/2014/main" id="{E360D300-3235-7F89-0FAD-4D263ACDCD9E}"/>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5">
            <a:extLst>
              <a:ext uri="{FF2B5EF4-FFF2-40B4-BE49-F238E27FC236}">
                <a16:creationId xmlns:a16="http://schemas.microsoft.com/office/drawing/2014/main" id="{79CA9A03-01C4-697F-5CD8-29F137245D19}"/>
              </a:ext>
            </a:extLst>
          </p:cNvPr>
          <p:cNvSpPr>
            <a:spLocks noGrp="1"/>
          </p:cNvSpPr>
          <p:nvPr>
            <p:ph type="body" sz="quarter" idx="3"/>
          </p:nvPr>
        </p:nvSpPr>
        <p:spPr>
          <a:xfrm>
            <a:off x="6094896" y="1405076"/>
            <a:ext cx="5183188" cy="823912"/>
          </a:xfrm>
        </p:spPr>
        <p:txBody>
          <a:bodyPr/>
          <a:lstStyle/>
          <a:p>
            <a:r>
              <a:rPr lang="en-US"/>
              <a:t>Trauma Symptoms </a:t>
            </a:r>
          </a:p>
        </p:txBody>
      </p:sp>
      <p:graphicFrame>
        <p:nvGraphicFramePr>
          <p:cNvPr id="16" name="Content Placeholder 4">
            <a:extLst>
              <a:ext uri="{FF2B5EF4-FFF2-40B4-BE49-F238E27FC236}">
                <a16:creationId xmlns:a16="http://schemas.microsoft.com/office/drawing/2014/main" id="{B7CBFA18-8003-244E-3A30-9CA2FBD64F19}"/>
              </a:ext>
            </a:extLst>
          </p:cNvPr>
          <p:cNvGraphicFramePr>
            <a:graphicFrameLocks/>
          </p:cNvGraphicFramePr>
          <p:nvPr>
            <p:extLst>
              <p:ext uri="{D42A27DB-BD31-4B8C-83A1-F6EECF244321}">
                <p14:modId xmlns:p14="http://schemas.microsoft.com/office/powerpoint/2010/main" val="2603850197"/>
              </p:ext>
            </p:extLst>
          </p:nvPr>
        </p:nvGraphicFramePr>
        <p:xfrm>
          <a:off x="6204711" y="2237820"/>
          <a:ext cx="5246134" cy="42257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628491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5" name="Group 14">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6" name="Freeform: Shape 15">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Title 4">
            <a:extLst>
              <a:ext uri="{FF2B5EF4-FFF2-40B4-BE49-F238E27FC236}">
                <a16:creationId xmlns:a16="http://schemas.microsoft.com/office/drawing/2014/main" id="{FFE72F79-284B-C0D8-9B6A-0909086412F3}"/>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Examples </a:t>
            </a:r>
          </a:p>
        </p:txBody>
      </p:sp>
      <p:sp>
        <p:nvSpPr>
          <p:cNvPr id="6" name="Content Placeholder 5">
            <a:extLst>
              <a:ext uri="{FF2B5EF4-FFF2-40B4-BE49-F238E27FC236}">
                <a16:creationId xmlns:a16="http://schemas.microsoft.com/office/drawing/2014/main" id="{A1BF5CBD-4E22-D8B3-C232-BA26840C2474}"/>
              </a:ext>
            </a:extLst>
          </p:cNvPr>
          <p:cNvSpPr>
            <a:spLocks noGrp="1"/>
          </p:cNvSpPr>
          <p:nvPr>
            <p:ph idx="1"/>
          </p:nvPr>
        </p:nvSpPr>
        <p:spPr>
          <a:xfrm>
            <a:off x="5829853" y="804672"/>
            <a:ext cx="5563571" cy="5230368"/>
          </a:xfrm>
        </p:spPr>
        <p:txBody>
          <a:bodyPr anchor="ctr">
            <a:normAutofit/>
          </a:bodyPr>
          <a:lstStyle/>
          <a:p>
            <a:r>
              <a:rPr lang="en-US" sz="2400">
                <a:solidFill>
                  <a:schemeClr val="tx2"/>
                </a:solidFill>
              </a:rPr>
              <a:t>Missing a deadline.</a:t>
            </a:r>
          </a:p>
          <a:p>
            <a:r>
              <a:rPr lang="en-US" sz="2400">
                <a:solidFill>
                  <a:schemeClr val="tx2"/>
                </a:solidFill>
              </a:rPr>
              <a:t>Missing a scheduled appointment.</a:t>
            </a:r>
          </a:p>
          <a:p>
            <a:r>
              <a:rPr lang="en-US" sz="2400">
                <a:solidFill>
                  <a:schemeClr val="tx2"/>
                </a:solidFill>
              </a:rPr>
              <a:t>Not following through on assignments.</a:t>
            </a:r>
          </a:p>
          <a:p>
            <a:r>
              <a:rPr lang="en-US" sz="2400">
                <a:solidFill>
                  <a:schemeClr val="tx2"/>
                </a:solidFill>
              </a:rPr>
              <a:t>Misrepresenting the facts of a case. </a:t>
            </a:r>
          </a:p>
          <a:p>
            <a:r>
              <a:rPr lang="en-US" sz="2400">
                <a:solidFill>
                  <a:schemeClr val="tx2"/>
                </a:solidFill>
              </a:rPr>
              <a:t>Exacerbating issues especially by not following express advice.</a:t>
            </a:r>
          </a:p>
          <a:p>
            <a:r>
              <a:rPr lang="en-US" sz="2400">
                <a:solidFill>
                  <a:schemeClr val="tx2"/>
                </a:solidFill>
              </a:rPr>
              <a:t>Blaming everyone else, including you.</a:t>
            </a:r>
          </a:p>
          <a:p>
            <a:r>
              <a:rPr lang="en-US" sz="2400">
                <a:solidFill>
                  <a:schemeClr val="tx2"/>
                </a:solidFill>
              </a:rPr>
              <a:t>Last but certainly not least… trying to offend you.</a:t>
            </a:r>
          </a:p>
        </p:txBody>
      </p:sp>
    </p:spTree>
    <p:extLst>
      <p:ext uri="{BB962C8B-B14F-4D97-AF65-F5344CB8AC3E}">
        <p14:creationId xmlns:p14="http://schemas.microsoft.com/office/powerpoint/2010/main" val="1482310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E0092-F3F7-5FB5-A291-ABEF96DB5932}"/>
              </a:ext>
            </a:extLst>
          </p:cNvPr>
          <p:cNvSpPr>
            <a:spLocks noGrp="1"/>
          </p:cNvSpPr>
          <p:nvPr>
            <p:ph type="title"/>
          </p:nvPr>
        </p:nvSpPr>
        <p:spPr/>
        <p:txBody>
          <a:bodyPr/>
          <a:lstStyle/>
          <a:p>
            <a:r>
              <a:rPr lang="en-US" dirty="0"/>
              <a:t>Trauma Informed Approach </a:t>
            </a:r>
          </a:p>
        </p:txBody>
      </p:sp>
      <p:sp>
        <p:nvSpPr>
          <p:cNvPr id="3" name="Content Placeholder 2">
            <a:extLst>
              <a:ext uri="{FF2B5EF4-FFF2-40B4-BE49-F238E27FC236}">
                <a16:creationId xmlns:a16="http://schemas.microsoft.com/office/drawing/2014/main" id="{D6CA29AA-0728-0DDD-6F2D-3A26E730BDE1}"/>
              </a:ext>
            </a:extLst>
          </p:cNvPr>
          <p:cNvSpPr>
            <a:spLocks noGrp="1"/>
          </p:cNvSpPr>
          <p:nvPr>
            <p:ph idx="1"/>
          </p:nvPr>
        </p:nvSpPr>
        <p:spPr>
          <a:xfrm>
            <a:off x="1125748" y="1567170"/>
            <a:ext cx="10515600" cy="4812274"/>
          </a:xfrm>
        </p:spPr>
        <p:txBody>
          <a:bodyPr vert="horz" lIns="91440" tIns="45720" rIns="91440" bIns="45720" rtlCol="0" anchor="t">
            <a:normAutofit/>
          </a:bodyPr>
          <a:lstStyle/>
          <a:p>
            <a:pPr marL="0" indent="0">
              <a:buNone/>
            </a:pPr>
            <a:r>
              <a:rPr lang="en-US" sz="3000">
                <a:solidFill>
                  <a:srgbClr val="666666"/>
                </a:solidFill>
                <a:ea typeface="+mn-lt"/>
                <a:cs typeface="+mn-lt"/>
              </a:rPr>
              <a:t>Trauma-Informed Care understands and considers the pervasive nature of trauma and promotes environments of healing and recovery rather than practices and services that may inadvertently re-traumatize.</a:t>
            </a:r>
            <a:endParaRPr lang="en-US" sz="3000">
              <a:solidFill>
                <a:srgbClr val="000000"/>
              </a:solidFill>
              <a:ea typeface="+mn-lt"/>
              <a:cs typeface="+mn-lt"/>
            </a:endParaRPr>
          </a:p>
          <a:p>
            <a:pPr marL="0" indent="0">
              <a:buNone/>
            </a:pPr>
            <a:endParaRPr lang="en-US" sz="4000">
              <a:solidFill>
                <a:srgbClr val="666666"/>
              </a:solidFill>
            </a:endParaRPr>
          </a:p>
          <a:p>
            <a:endParaRPr lang="en-US"/>
          </a:p>
          <a:p>
            <a:pPr marL="0" indent="0">
              <a:buNone/>
            </a:pPr>
            <a:endParaRPr lang="en-US"/>
          </a:p>
          <a:p>
            <a:pPr marL="0" indent="0">
              <a:buNone/>
            </a:pPr>
            <a:endParaRPr lang="en-US"/>
          </a:p>
          <a:p>
            <a:pPr marL="0" indent="0">
              <a:buNone/>
            </a:pPr>
            <a:endParaRPr lang="en-US"/>
          </a:p>
          <a:p>
            <a:pPr marL="0" indent="0">
              <a:buNone/>
            </a:pPr>
            <a:endParaRPr lang="en-US"/>
          </a:p>
        </p:txBody>
      </p:sp>
      <p:sp>
        <p:nvSpPr>
          <p:cNvPr id="4" name="Oval 3">
            <a:extLst>
              <a:ext uri="{FF2B5EF4-FFF2-40B4-BE49-F238E27FC236}">
                <a16:creationId xmlns:a16="http://schemas.microsoft.com/office/drawing/2014/main" id="{3887C344-DB87-B266-C2B6-0B692B8A8C6F}"/>
              </a:ext>
            </a:extLst>
          </p:cNvPr>
          <p:cNvSpPr/>
          <p:nvPr/>
        </p:nvSpPr>
        <p:spPr>
          <a:xfrm>
            <a:off x="719470" y="3716724"/>
            <a:ext cx="2457450" cy="1115785"/>
          </a:xfrm>
          <a:prstGeom prst="ellipse">
            <a:avLst/>
          </a:prstGeom>
          <a:solidFill>
            <a:srgbClr val="E59EDD"/>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3000"/>
              <a:t>Safety</a:t>
            </a:r>
          </a:p>
        </p:txBody>
      </p:sp>
      <p:sp>
        <p:nvSpPr>
          <p:cNvPr id="5" name="Oval 4">
            <a:extLst>
              <a:ext uri="{FF2B5EF4-FFF2-40B4-BE49-F238E27FC236}">
                <a16:creationId xmlns:a16="http://schemas.microsoft.com/office/drawing/2014/main" id="{ED95C208-0376-D52B-00E1-D2B3B6F02CDC}"/>
              </a:ext>
            </a:extLst>
          </p:cNvPr>
          <p:cNvSpPr/>
          <p:nvPr/>
        </p:nvSpPr>
        <p:spPr>
          <a:xfrm>
            <a:off x="3828729" y="3712988"/>
            <a:ext cx="4057650" cy="1090385"/>
          </a:xfrm>
          <a:prstGeom prst="ellipse">
            <a:avLst/>
          </a:prstGeom>
          <a:solidFill>
            <a:srgbClr val="E59EDD"/>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dirty="0"/>
              <a:t>Trustworthiness</a:t>
            </a:r>
          </a:p>
        </p:txBody>
      </p:sp>
      <p:sp>
        <p:nvSpPr>
          <p:cNvPr id="6" name="Oval 5">
            <a:extLst>
              <a:ext uri="{FF2B5EF4-FFF2-40B4-BE49-F238E27FC236}">
                <a16:creationId xmlns:a16="http://schemas.microsoft.com/office/drawing/2014/main" id="{1FB410AA-76CC-8988-F221-8E6FF7DFB2D0}"/>
              </a:ext>
            </a:extLst>
          </p:cNvPr>
          <p:cNvSpPr/>
          <p:nvPr/>
        </p:nvSpPr>
        <p:spPr>
          <a:xfrm>
            <a:off x="8590482" y="3716723"/>
            <a:ext cx="2457450" cy="1115785"/>
          </a:xfrm>
          <a:prstGeom prst="ellipse">
            <a:avLst/>
          </a:prstGeom>
          <a:solidFill>
            <a:srgbClr val="E59EDD"/>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a:t>Choice</a:t>
            </a:r>
          </a:p>
        </p:txBody>
      </p:sp>
      <p:sp>
        <p:nvSpPr>
          <p:cNvPr id="7" name="Oval 6">
            <a:extLst>
              <a:ext uri="{FF2B5EF4-FFF2-40B4-BE49-F238E27FC236}">
                <a16:creationId xmlns:a16="http://schemas.microsoft.com/office/drawing/2014/main" id="{CC2743A0-2614-8F2B-0056-29ED0D599B86}"/>
              </a:ext>
            </a:extLst>
          </p:cNvPr>
          <p:cNvSpPr/>
          <p:nvPr/>
        </p:nvSpPr>
        <p:spPr>
          <a:xfrm>
            <a:off x="6790070" y="5207105"/>
            <a:ext cx="3867150" cy="1179285"/>
          </a:xfrm>
          <a:prstGeom prst="ellipse">
            <a:avLst/>
          </a:prstGeom>
          <a:solidFill>
            <a:schemeClr val="accent5">
              <a:lumMod val="40000"/>
              <a:lumOff val="60000"/>
            </a:schemeClr>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a:t>Collaboration</a:t>
            </a:r>
          </a:p>
        </p:txBody>
      </p:sp>
      <p:sp>
        <p:nvSpPr>
          <p:cNvPr id="8" name="Oval 7">
            <a:extLst>
              <a:ext uri="{FF2B5EF4-FFF2-40B4-BE49-F238E27FC236}">
                <a16:creationId xmlns:a16="http://schemas.microsoft.com/office/drawing/2014/main" id="{AE9B73B7-39D5-6FC4-9639-C4C5D65C0D80}"/>
              </a:ext>
            </a:extLst>
          </p:cNvPr>
          <p:cNvSpPr/>
          <p:nvPr/>
        </p:nvSpPr>
        <p:spPr>
          <a:xfrm>
            <a:off x="1776559" y="5207105"/>
            <a:ext cx="3841750" cy="1179285"/>
          </a:xfrm>
          <a:prstGeom prst="ellipse">
            <a:avLst/>
          </a:prstGeom>
          <a:solidFill>
            <a:srgbClr val="E59EDD"/>
          </a:solidFill>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US" sz="3000"/>
              <a:t>Empowerment </a:t>
            </a:r>
          </a:p>
        </p:txBody>
      </p:sp>
    </p:spTree>
    <p:extLst>
      <p:ext uri="{BB962C8B-B14F-4D97-AF65-F5344CB8AC3E}">
        <p14:creationId xmlns:p14="http://schemas.microsoft.com/office/powerpoint/2010/main" val="77085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line on a black background&#10;&#10;AI-generated content may be incorrect.">
            <a:extLst>
              <a:ext uri="{FF2B5EF4-FFF2-40B4-BE49-F238E27FC236}">
                <a16:creationId xmlns:a16="http://schemas.microsoft.com/office/drawing/2014/main" id="{B8E162AD-9878-C300-AD64-02362A541099}"/>
              </a:ext>
            </a:extLst>
          </p:cNvPr>
          <p:cNvPicPr>
            <a:picLocks noChangeAspect="1"/>
          </p:cNvPicPr>
          <p:nvPr/>
        </p:nvPicPr>
        <p:blipFill>
          <a:blip r:embed="rId2"/>
          <a:stretch>
            <a:fillRect/>
          </a:stretch>
        </p:blipFill>
        <p:spPr>
          <a:xfrm>
            <a:off x="643467" y="400266"/>
            <a:ext cx="9726123" cy="4504712"/>
          </a:xfrm>
          <a:prstGeom prst="rect">
            <a:avLst/>
          </a:prstGeom>
          <a:ln>
            <a:noFill/>
          </a:ln>
        </p:spPr>
      </p:pic>
      <p:sp>
        <p:nvSpPr>
          <p:cNvPr id="3" name="TextBox 2">
            <a:extLst>
              <a:ext uri="{FF2B5EF4-FFF2-40B4-BE49-F238E27FC236}">
                <a16:creationId xmlns:a16="http://schemas.microsoft.com/office/drawing/2014/main" id="{8432B077-EABB-BA1F-F530-A4C8238468A5}"/>
              </a:ext>
            </a:extLst>
          </p:cNvPr>
          <p:cNvSpPr txBox="1"/>
          <p:nvPr/>
        </p:nvSpPr>
        <p:spPr>
          <a:xfrm>
            <a:off x="5834987" y="4941333"/>
            <a:ext cx="570493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The goal of Motivational Interviewing is to help clients become aware of how current behaviors may lead them away from, rather than toward, their goals.  </a:t>
            </a:r>
          </a:p>
        </p:txBody>
      </p:sp>
    </p:spTree>
    <p:extLst>
      <p:ext uri="{BB962C8B-B14F-4D97-AF65-F5344CB8AC3E}">
        <p14:creationId xmlns:p14="http://schemas.microsoft.com/office/powerpoint/2010/main" val="42021196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340C9B90ADB5E46BB6CE9595DCA5FB6" ma:contentTypeVersion="21" ma:contentTypeDescription="Create a new document." ma:contentTypeScope="" ma:versionID="177b34580d11a63db260ab1febdc348c">
  <xsd:schema xmlns:xsd="http://www.w3.org/2001/XMLSchema" xmlns:xs="http://www.w3.org/2001/XMLSchema" xmlns:p="http://schemas.microsoft.com/office/2006/metadata/properties" xmlns:ns2="4de4abfd-53f5-43bb-96ab-5842d08f581c" xmlns:ns3="91328b03-8ff5-4351-9cc7-829ceed2dd6d" targetNamespace="http://schemas.microsoft.com/office/2006/metadata/properties" ma:root="true" ma:fieldsID="4ad9e9514c7661d996d6e3e4649bd2b1" ns2:_="" ns3:_="">
    <xsd:import namespace="4de4abfd-53f5-43bb-96ab-5842d08f581c"/>
    <xsd:import namespace="91328b03-8ff5-4351-9cc7-829ceed2dd6d"/>
    <xsd:element name="properties">
      <xsd:complexType>
        <xsd:sequence>
          <xsd:element name="documentManagement">
            <xsd:complexType>
              <xsd:all>
                <xsd:element ref="ns2:MediaServiceMetadata" minOccurs="0"/>
                <xsd:element ref="ns2:MediaServiceFastMetadata" minOccurs="0"/>
                <xsd:element ref="ns2:Inactive" minOccurs="0"/>
                <xsd:element ref="ns2:MediaServiceDateTaken" minOccurs="0"/>
                <xsd:element ref="ns2:Folder_x0020_Name"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4abfd-53f5-43bb-96ab-5842d08f58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Inactive" ma:index="10" nillable="true" ma:displayName="Inactive" ma:default="0" ma:description="Check this box to mark the document as inactive, and hide it from view." ma:internalName="Inactive">
      <xsd:simpleType>
        <xsd:restriction base="dms:Boolean"/>
      </xsd:simpleType>
    </xsd:element>
    <xsd:element name="MediaServiceDateTaken" ma:index="11" nillable="true" ma:displayName="MediaServiceDateTaken" ma:hidden="true" ma:internalName="MediaServiceDateTaken" ma:readOnly="true">
      <xsd:simpleType>
        <xsd:restriction base="dms:Text"/>
      </xsd:simpleType>
    </xsd:element>
    <xsd:element name="Folder_x0020_Name" ma:index="12" nillable="true" ma:displayName="Folder Name" ma:internalName="Folder_x0020_Name">
      <xsd:simpleType>
        <xsd:restriction base="dms:Text">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0c3aa6b-a2da-49d6-b9c8-2de0e077a7ea"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328b03-8ff5-4351-9cc7-829ceed2dd6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36baad4-53db-4601-8758-3ceca7aa182f}" ma:internalName="TaxCatchAll" ma:showField="CatchAllData" ma:web="91328b03-8ff5-4351-9cc7-829ceed2dd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nactive xmlns="4de4abfd-53f5-43bb-96ab-5842d08f581c">false</Inactive>
    <lcf76f155ced4ddcb4097134ff3c332f xmlns="4de4abfd-53f5-43bb-96ab-5842d08f581c">
      <Terms xmlns="http://schemas.microsoft.com/office/infopath/2007/PartnerControls"/>
    </lcf76f155ced4ddcb4097134ff3c332f>
    <Folder_x0020_Name xmlns="4de4abfd-53f5-43bb-96ab-5842d08f581c" xsi:nil="true"/>
    <TaxCatchAll xmlns="91328b03-8ff5-4351-9cc7-829ceed2dd6d" xsi:nil="true"/>
  </documentManagement>
</p:properties>
</file>

<file path=customXml/itemProps1.xml><?xml version="1.0" encoding="utf-8"?>
<ds:datastoreItem xmlns:ds="http://schemas.openxmlformats.org/officeDocument/2006/customXml" ds:itemID="{16696E02-DFFA-48B8-90F9-F77642D749DF}">
  <ds:schemaRefs>
    <ds:schemaRef ds:uri="http://schemas.microsoft.com/sharepoint/v3/contenttype/forms"/>
  </ds:schemaRefs>
</ds:datastoreItem>
</file>

<file path=customXml/itemProps2.xml><?xml version="1.0" encoding="utf-8"?>
<ds:datastoreItem xmlns:ds="http://schemas.openxmlformats.org/officeDocument/2006/customXml" ds:itemID="{9C500AE8-3B02-407A-9F5B-574A851977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e4abfd-53f5-43bb-96ab-5842d08f581c"/>
    <ds:schemaRef ds:uri="91328b03-8ff5-4351-9cc7-829ceed2dd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BEFAB5-DD87-41E1-B61B-948428DF778D}">
  <ds:schemaRefs>
    <ds:schemaRef ds:uri="http://schemas.microsoft.com/office/2006/metadata/properties"/>
    <ds:schemaRef ds:uri="http://schemas.microsoft.com/office/infopath/2007/PartnerControls"/>
    <ds:schemaRef ds:uri="4de4abfd-53f5-43bb-96ab-5842d08f581c"/>
    <ds:schemaRef ds:uri="91328b03-8ff5-4351-9cc7-829ceed2dd6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20</Slides>
  <Notes>7</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Trauma Informed Lawyering The Blame Game</vt:lpstr>
      <vt:lpstr>          Agenda                                    Objectives </vt:lpstr>
      <vt:lpstr>Understanding Trauma</vt:lpstr>
      <vt:lpstr>What Shapes Trauma</vt:lpstr>
      <vt:lpstr>PowerPoint Presentation</vt:lpstr>
      <vt:lpstr>Naming the problem</vt:lpstr>
      <vt:lpstr>Examples </vt:lpstr>
      <vt:lpstr>Trauma Informed Approach </vt:lpstr>
      <vt:lpstr>PowerPoint Presentation</vt:lpstr>
      <vt:lpstr> Motivational Interviewing</vt:lpstr>
      <vt:lpstr>Safety </vt:lpstr>
      <vt:lpstr>PowerPoint Presentation</vt:lpstr>
      <vt:lpstr>Trustworthiness</vt:lpstr>
      <vt:lpstr>Choices</vt:lpstr>
      <vt:lpstr>Empowerment </vt:lpstr>
      <vt:lpstr>Say "Yes, and..." </vt:lpstr>
      <vt:lpstr>Collaboration  </vt:lpstr>
      <vt:lpstr>Additional Considerations </vt:lpstr>
      <vt:lpstr>PowerPoint Presentation</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 Informed Lawyering The Blame Game</dc:title>
  <dc:creator>Nicholas Gau</dc:creator>
  <cp:revision>318</cp:revision>
  <dcterms:created xsi:type="dcterms:W3CDTF">2024-08-07T01:29:44Z</dcterms:created>
  <dcterms:modified xsi:type="dcterms:W3CDTF">2026-08-13T16:06:50Z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0x010100A340C9B90ADB5E46BB6CE9595DCA5FB6</vt:lpwstr>
  </property>
</Properties>
</file>