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3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embeddedFontLst>
    <p:embeddedFont>
      <p:font typeface="League Spartan" pitchFamily="2" charset="77"/>
      <p:regular r:id="rId35"/>
      <p:bold r:id="rId36"/>
    </p:embeddedFont>
    <p:embeddedFont>
      <p:font typeface="League Spartan Black" pitchFamily="2" charset="77"/>
      <p:bold r:id="rId37"/>
    </p:embeddedFont>
    <p:embeddedFont>
      <p:font typeface="Nunito" pitchFamily="2" charset="77"/>
      <p:regular r:id="rId38"/>
      <p:bold r:id="rId39"/>
      <p:italic r:id="rId40"/>
      <p:boldItalic r:id="rId41"/>
    </p:embeddedFont>
    <p:embeddedFont>
      <p:font typeface="Nunito Sans" pitchFamily="2" charset="77"/>
      <p:regular r:id="rId42"/>
      <p:bold r:id="rId43"/>
      <p:italic r:id="rId44"/>
      <p:boldItalic r:id="rId45"/>
    </p:embeddedFont>
    <p:embeddedFont>
      <p:font typeface="Roboto" panose="02000000000000000000" pitchFamily="2" charset="0"/>
      <p:regular r:id="rId46"/>
      <p:bold r:id="rId47"/>
      <p:italic r:id="rId48"/>
      <p:boldItalic r:id="rId49"/>
    </p:embeddedFont>
    <p:embeddedFont>
      <p:font typeface="Tilt Warp" panose="02000000000000000000" pitchFamily="2" charset="77"/>
      <p:regular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C6ED8A8-58C9-4A2B-BB40-4D360F26A1EE}">
  <a:tblStyle styleId="{7C6ED8A8-58C9-4A2B-BB40-4D360F26A1E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p:cViewPr varScale="1">
        <p:scale>
          <a:sx n="165" d="100"/>
          <a:sy n="165" d="100"/>
        </p:scale>
        <p:origin x="664" y="1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5.fntdata"/><Relationship Id="rId21" Type="http://schemas.openxmlformats.org/officeDocument/2006/relationships/slide" Target="slides/slide19.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0.fntdata"/><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8.xml"/><Relationship Id="rId41" Type="http://schemas.openxmlformats.org/officeDocument/2006/relationships/font" Target="fonts/font7.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2.fntdata"/><Relationship Id="rId49"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youtu.be/k6YL_lL1yg4"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youtu.be/k6YL_lL1yg4"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be5341592e_17_5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3be5341592e_17_5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be5341592e_17_5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be5341592e_17_5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be5341592e_17_5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3be5341592e_17_5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3be5341592e_17_6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3be5341592e_17_6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be5341592e_17_6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be5341592e_17_6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3be5341592e_17_6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1" name="Google Shape;201;g3be5341592e_17_61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be5341592e_17_6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g3be5341592e_17_62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3be5341592e_17_6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g3be5341592e_17_63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be5341592e_17_6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0" name="Google Shape;240;g3be5341592e_17_65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be5341592e_17_6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5" name="Google Shape;255;g3be5341592e_17_66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be5341592e_17_6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7" name="Google Shape;267;g3be5341592e_17_67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ec35aad50b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3ec35aad50b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3be5341592e_17_6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9" name="Google Shape;279;g3be5341592e_17_68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3be5341592e_17_6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3be5341592e_17_6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be5341592e_17_7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3be5341592e_17_7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3be5341592e_17_7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3be5341592e_17_7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3be5341592e_17_7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3be5341592e_17_7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3be5341592e_17_7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3be5341592e_17_7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3be5341592e_17_7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3be5341592e_17_7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be5341592e_17_7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3be5341592e_17_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3ec35aad50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3ec35aad50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ec35aad50b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3ec35aad50b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be5341592e_17_5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be5341592e_17_5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3ec35aad50b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3ec35aad50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a:latin typeface="Nunito"/>
              <a:ea typeface="Nunito"/>
              <a:cs typeface="Nunito"/>
              <a:sym typeface="Nunito"/>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3ec35aad50b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3ec35aad50b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be5341592e_17_5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3be5341592e_17_5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be5341592e_17_5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be5341592e_17_5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be5341592e_17_5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be5341592e_17_5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dk1"/>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endParaRPr>
          </a:p>
          <a:p>
            <a:pPr marL="0" lvl="0" indent="0" algn="l" rtl="0">
              <a:spcBef>
                <a:spcPts val="0"/>
              </a:spcBef>
              <a:spcAft>
                <a:spcPts val="0"/>
              </a:spcAft>
              <a:buNone/>
            </a:pPr>
            <a:r>
              <a:rPr lang="en" sz="2000" b="1">
                <a:solidFill>
                  <a:schemeClr val="dk1"/>
                </a:solidFill>
                <a:highlight>
                  <a:srgbClr val="FFD966"/>
                </a:highlight>
                <a:latin typeface="Nunito"/>
                <a:ea typeface="Nunito"/>
                <a:cs typeface="Nunito"/>
                <a:sym typeface="Nunito"/>
              </a:rPr>
              <a:t> </a:t>
            </a:r>
            <a:endParaRPr sz="2000" b="1">
              <a:solidFill>
                <a:schemeClr val="dk1"/>
              </a:solidFill>
              <a:highlight>
                <a:srgbClr val="FFD966"/>
              </a:highlight>
              <a:latin typeface="Nunito"/>
              <a:ea typeface="Nunito"/>
              <a:cs typeface="Nunito"/>
              <a:sym typeface="Nunito"/>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3be5341592e_17_5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3be5341592e_17_5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dk1"/>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endParaRPr>
          </a:p>
          <a:p>
            <a:pPr marL="0" lvl="0" indent="0" algn="l" rtl="0">
              <a:spcBef>
                <a:spcPts val="0"/>
              </a:spcBef>
              <a:spcAft>
                <a:spcPts val="0"/>
              </a:spcAft>
              <a:buNone/>
            </a:pPr>
            <a:r>
              <a:rPr lang="en" sz="2000" b="1">
                <a:solidFill>
                  <a:schemeClr val="dk1"/>
                </a:solidFill>
                <a:highlight>
                  <a:srgbClr val="FFD966"/>
                </a:highlight>
                <a:latin typeface="Nunito"/>
                <a:ea typeface="Nunito"/>
                <a:cs typeface="Nunito"/>
                <a:sym typeface="Nunito"/>
              </a:rPr>
              <a:t> </a:t>
            </a:r>
            <a:endParaRPr sz="2000" b="1">
              <a:solidFill>
                <a:schemeClr val="dk1"/>
              </a:solidFill>
              <a:highlight>
                <a:srgbClr val="FFD966"/>
              </a:highlight>
              <a:latin typeface="Nunito"/>
              <a:ea typeface="Nunito"/>
              <a:cs typeface="Nunito"/>
              <a:sym typeface="Nunito"/>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be5341592e_17_5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be5341592e_17_5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Stop at 2:32</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be5341592e_17_5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3be5341592e_17_5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4" name="Google Shape;14;p2"/>
          <p:cNvPicPr preferRelativeResize="0"/>
          <p:nvPr/>
        </p:nvPicPr>
        <p:blipFill>
          <a:blip r:embed="rId2">
            <a:alphaModFix/>
          </a:blip>
          <a:stretch>
            <a:fillRect/>
          </a:stretch>
        </p:blipFill>
        <p:spPr>
          <a:xfrm>
            <a:off x="7792502" y="128451"/>
            <a:ext cx="1228652" cy="69112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8" name="Google Shape;48;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9" name="Google Shape;4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7"/>
        <p:cNvGrpSpPr/>
        <p:nvPr/>
      </p:nvGrpSpPr>
      <p:grpSpPr>
        <a:xfrm>
          <a:off x="0" y="0"/>
          <a:ext cx="0" cy="0"/>
          <a:chOff x="0" y="0"/>
          <a:chExt cx="0" cy="0"/>
        </a:xfrm>
      </p:grpSpPr>
      <p:sp>
        <p:nvSpPr>
          <p:cNvPr id="58" name="Google Shape;58;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59" name="Google Shape;59;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60" name="Google Shape;60;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1"/>
        <p:cNvGrpSpPr/>
        <p:nvPr/>
      </p:nvGrpSpPr>
      <p:grpSpPr>
        <a:xfrm>
          <a:off x="0" y="0"/>
          <a:ext cx="0" cy="0"/>
          <a:chOff x="0" y="0"/>
          <a:chExt cx="0" cy="0"/>
        </a:xfrm>
      </p:grpSpPr>
      <p:sp>
        <p:nvSpPr>
          <p:cNvPr id="62" name="Google Shape;62;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63" name="Google Shape;63;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4"/>
        <p:cNvGrpSpPr/>
        <p:nvPr/>
      </p:nvGrpSpPr>
      <p:grpSpPr>
        <a:xfrm>
          <a:off x="0" y="0"/>
          <a:ext cx="0" cy="0"/>
          <a:chOff x="0" y="0"/>
          <a:chExt cx="0" cy="0"/>
        </a:xfrm>
      </p:grpSpPr>
      <p:sp>
        <p:nvSpPr>
          <p:cNvPr id="65" name="Google Shape;65;p16"/>
          <p:cNvSpPr txBox="1">
            <a:spLocks noGrp="1"/>
          </p:cNvSpPr>
          <p:nvPr>
            <p:ph type="title"/>
          </p:nvPr>
        </p:nvSpPr>
        <p:spPr>
          <a:xfrm>
            <a:off x="233700" y="13397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3100"/>
              <a:buNone/>
              <a:defRPr/>
            </a:lvl1pPr>
            <a:lvl2pPr lvl="1">
              <a:spcBef>
                <a:spcPts val="0"/>
              </a:spcBef>
              <a:spcAft>
                <a:spcPts val="0"/>
              </a:spcAft>
              <a:buSzPts val="3100"/>
              <a:buNone/>
              <a:defRPr/>
            </a:lvl2pPr>
            <a:lvl3pPr lvl="2">
              <a:spcBef>
                <a:spcPts val="0"/>
              </a:spcBef>
              <a:spcAft>
                <a:spcPts val="0"/>
              </a:spcAft>
              <a:buSzPts val="3100"/>
              <a:buNone/>
              <a:defRPr/>
            </a:lvl3pPr>
            <a:lvl4pPr lvl="3">
              <a:spcBef>
                <a:spcPts val="0"/>
              </a:spcBef>
              <a:spcAft>
                <a:spcPts val="0"/>
              </a:spcAft>
              <a:buSzPts val="3100"/>
              <a:buNone/>
              <a:defRPr/>
            </a:lvl4pPr>
            <a:lvl5pPr lvl="4">
              <a:spcBef>
                <a:spcPts val="0"/>
              </a:spcBef>
              <a:spcAft>
                <a:spcPts val="0"/>
              </a:spcAft>
              <a:buSzPts val="3100"/>
              <a:buNone/>
              <a:defRPr/>
            </a:lvl5pPr>
            <a:lvl6pPr lvl="5">
              <a:spcBef>
                <a:spcPts val="0"/>
              </a:spcBef>
              <a:spcAft>
                <a:spcPts val="0"/>
              </a:spcAft>
              <a:buSzPts val="3100"/>
              <a:buNone/>
              <a:defRPr/>
            </a:lvl6pPr>
            <a:lvl7pPr lvl="6">
              <a:spcBef>
                <a:spcPts val="0"/>
              </a:spcBef>
              <a:spcAft>
                <a:spcPts val="0"/>
              </a:spcAft>
              <a:buSzPts val="3100"/>
              <a:buNone/>
              <a:defRPr/>
            </a:lvl7pPr>
            <a:lvl8pPr lvl="7">
              <a:spcBef>
                <a:spcPts val="0"/>
              </a:spcBef>
              <a:spcAft>
                <a:spcPts val="0"/>
              </a:spcAft>
              <a:buSzPts val="3100"/>
              <a:buNone/>
              <a:defRPr/>
            </a:lvl8pPr>
            <a:lvl9pPr lvl="8">
              <a:spcBef>
                <a:spcPts val="0"/>
              </a:spcBef>
              <a:spcAft>
                <a:spcPts val="0"/>
              </a:spcAft>
              <a:buSzPts val="3100"/>
              <a:buNone/>
              <a:defRPr/>
            </a:lvl9pPr>
          </a:lstStyle>
          <a:p>
            <a:endParaRPr/>
          </a:p>
        </p:txBody>
      </p:sp>
      <p:sp>
        <p:nvSpPr>
          <p:cNvPr id="66" name="Google Shape;66;p16"/>
          <p:cNvSpPr txBox="1">
            <a:spLocks noGrp="1"/>
          </p:cNvSpPr>
          <p:nvPr>
            <p:ph type="body" idx="1"/>
          </p:nvPr>
        </p:nvSpPr>
        <p:spPr>
          <a:xfrm>
            <a:off x="311700" y="800950"/>
            <a:ext cx="8520600" cy="3768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67" name="Google Shape;67;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8"/>
        <p:cNvGrpSpPr/>
        <p:nvPr/>
      </p:nvGrpSpPr>
      <p:grpSpPr>
        <a:xfrm>
          <a:off x="0" y="0"/>
          <a:ext cx="0" cy="0"/>
          <a:chOff x="0" y="0"/>
          <a:chExt cx="0" cy="0"/>
        </a:xfrm>
      </p:grpSpPr>
      <p:sp>
        <p:nvSpPr>
          <p:cNvPr id="69" name="Google Shape;69;p17"/>
          <p:cNvSpPr txBox="1">
            <a:spLocks noGrp="1"/>
          </p:cNvSpPr>
          <p:nvPr>
            <p:ph type="title"/>
          </p:nvPr>
        </p:nvSpPr>
        <p:spPr>
          <a:xfrm>
            <a:off x="233700" y="13397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3100"/>
              <a:buNone/>
              <a:defRPr>
                <a:solidFill>
                  <a:schemeClr val="lt1"/>
                </a:solidFill>
                <a:highlight>
                  <a:srgbClr val="10B981"/>
                </a:highlight>
              </a:defRPr>
            </a:lvl1pPr>
            <a:lvl2pPr lvl="1">
              <a:spcBef>
                <a:spcPts val="0"/>
              </a:spcBef>
              <a:spcAft>
                <a:spcPts val="0"/>
              </a:spcAft>
              <a:buSzPts val="3100"/>
              <a:buNone/>
              <a:defRPr/>
            </a:lvl2pPr>
            <a:lvl3pPr lvl="2">
              <a:spcBef>
                <a:spcPts val="0"/>
              </a:spcBef>
              <a:spcAft>
                <a:spcPts val="0"/>
              </a:spcAft>
              <a:buSzPts val="3100"/>
              <a:buNone/>
              <a:defRPr/>
            </a:lvl3pPr>
            <a:lvl4pPr lvl="3">
              <a:spcBef>
                <a:spcPts val="0"/>
              </a:spcBef>
              <a:spcAft>
                <a:spcPts val="0"/>
              </a:spcAft>
              <a:buSzPts val="3100"/>
              <a:buNone/>
              <a:defRPr/>
            </a:lvl4pPr>
            <a:lvl5pPr lvl="4">
              <a:spcBef>
                <a:spcPts val="0"/>
              </a:spcBef>
              <a:spcAft>
                <a:spcPts val="0"/>
              </a:spcAft>
              <a:buSzPts val="3100"/>
              <a:buNone/>
              <a:defRPr/>
            </a:lvl5pPr>
            <a:lvl6pPr lvl="5">
              <a:spcBef>
                <a:spcPts val="0"/>
              </a:spcBef>
              <a:spcAft>
                <a:spcPts val="0"/>
              </a:spcAft>
              <a:buSzPts val="3100"/>
              <a:buNone/>
              <a:defRPr/>
            </a:lvl6pPr>
            <a:lvl7pPr lvl="6">
              <a:spcBef>
                <a:spcPts val="0"/>
              </a:spcBef>
              <a:spcAft>
                <a:spcPts val="0"/>
              </a:spcAft>
              <a:buSzPts val="3100"/>
              <a:buNone/>
              <a:defRPr/>
            </a:lvl7pPr>
            <a:lvl8pPr lvl="7">
              <a:spcBef>
                <a:spcPts val="0"/>
              </a:spcBef>
              <a:spcAft>
                <a:spcPts val="0"/>
              </a:spcAft>
              <a:buSzPts val="3100"/>
              <a:buNone/>
              <a:defRPr/>
            </a:lvl8pPr>
            <a:lvl9pPr lvl="8">
              <a:spcBef>
                <a:spcPts val="0"/>
              </a:spcBef>
              <a:spcAft>
                <a:spcPts val="0"/>
              </a:spcAft>
              <a:buSzPts val="3100"/>
              <a:buNone/>
              <a:defRPr/>
            </a:lvl9pPr>
          </a:lstStyle>
          <a:p>
            <a:endParaRPr/>
          </a:p>
        </p:txBody>
      </p:sp>
      <p:sp>
        <p:nvSpPr>
          <p:cNvPr id="70" name="Google Shape;70;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71" name="Google Shape;71;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72" name="Google Shape;72;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233700" y="13397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3100"/>
              <a:buNone/>
              <a:defRPr/>
            </a:lvl1pPr>
            <a:lvl2pPr lvl="1">
              <a:spcBef>
                <a:spcPts val="0"/>
              </a:spcBef>
              <a:spcAft>
                <a:spcPts val="0"/>
              </a:spcAft>
              <a:buSzPts val="3100"/>
              <a:buNone/>
              <a:defRPr/>
            </a:lvl2pPr>
            <a:lvl3pPr lvl="2">
              <a:spcBef>
                <a:spcPts val="0"/>
              </a:spcBef>
              <a:spcAft>
                <a:spcPts val="0"/>
              </a:spcAft>
              <a:buSzPts val="3100"/>
              <a:buNone/>
              <a:defRPr/>
            </a:lvl3pPr>
            <a:lvl4pPr lvl="3">
              <a:spcBef>
                <a:spcPts val="0"/>
              </a:spcBef>
              <a:spcAft>
                <a:spcPts val="0"/>
              </a:spcAft>
              <a:buSzPts val="3100"/>
              <a:buNone/>
              <a:defRPr/>
            </a:lvl4pPr>
            <a:lvl5pPr lvl="4">
              <a:spcBef>
                <a:spcPts val="0"/>
              </a:spcBef>
              <a:spcAft>
                <a:spcPts val="0"/>
              </a:spcAft>
              <a:buSzPts val="3100"/>
              <a:buNone/>
              <a:defRPr/>
            </a:lvl5pPr>
            <a:lvl6pPr lvl="5">
              <a:spcBef>
                <a:spcPts val="0"/>
              </a:spcBef>
              <a:spcAft>
                <a:spcPts val="0"/>
              </a:spcAft>
              <a:buSzPts val="3100"/>
              <a:buNone/>
              <a:defRPr/>
            </a:lvl6pPr>
            <a:lvl7pPr lvl="6">
              <a:spcBef>
                <a:spcPts val="0"/>
              </a:spcBef>
              <a:spcAft>
                <a:spcPts val="0"/>
              </a:spcAft>
              <a:buSzPts val="3100"/>
              <a:buNone/>
              <a:defRPr/>
            </a:lvl7pPr>
            <a:lvl8pPr lvl="7">
              <a:spcBef>
                <a:spcPts val="0"/>
              </a:spcBef>
              <a:spcAft>
                <a:spcPts val="0"/>
              </a:spcAft>
              <a:buSzPts val="3100"/>
              <a:buNone/>
              <a:defRPr/>
            </a:lvl8pPr>
            <a:lvl9pPr lvl="8">
              <a:spcBef>
                <a:spcPts val="0"/>
              </a:spcBef>
              <a:spcAft>
                <a:spcPts val="0"/>
              </a:spcAft>
              <a:buSzPts val="3100"/>
              <a:buNone/>
              <a:defRPr/>
            </a:lvl9pPr>
          </a:lstStyle>
          <a:p>
            <a:endParaRPr/>
          </a:p>
        </p:txBody>
      </p:sp>
      <p:sp>
        <p:nvSpPr>
          <p:cNvPr id="75" name="Google Shape;75;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6"/>
        <p:cNvGrpSpPr/>
        <p:nvPr/>
      </p:nvGrpSpPr>
      <p:grpSpPr>
        <a:xfrm>
          <a:off x="0" y="0"/>
          <a:ext cx="0" cy="0"/>
          <a:chOff x="0" y="0"/>
          <a:chExt cx="0" cy="0"/>
        </a:xfrm>
      </p:grpSpPr>
      <p:sp>
        <p:nvSpPr>
          <p:cNvPr id="77" name="Google Shape;77;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78" name="Google Shape;78;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79" name="Google Shape;79;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0"/>
        <p:cNvGrpSpPr/>
        <p:nvPr/>
      </p:nvGrpSpPr>
      <p:grpSpPr>
        <a:xfrm>
          <a:off x="0" y="0"/>
          <a:ext cx="0" cy="0"/>
          <a:chOff x="0" y="0"/>
          <a:chExt cx="0" cy="0"/>
        </a:xfrm>
      </p:grpSpPr>
      <p:sp>
        <p:nvSpPr>
          <p:cNvPr id="81" name="Google Shape;81;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82" name="Google Shape;82;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3"/>
        <p:cNvGrpSpPr/>
        <p:nvPr/>
      </p:nvGrpSpPr>
      <p:grpSpPr>
        <a:xfrm>
          <a:off x="0" y="0"/>
          <a:ext cx="0" cy="0"/>
          <a:chOff x="0" y="0"/>
          <a:chExt cx="0" cy="0"/>
        </a:xfrm>
      </p:grpSpPr>
      <p:sp>
        <p:nvSpPr>
          <p:cNvPr id="84" name="Google Shape;84;p21"/>
          <p:cNvSpPr/>
          <p:nvPr/>
        </p:nvSpPr>
        <p:spPr>
          <a:xfrm>
            <a:off x="4572000" y="-125"/>
            <a:ext cx="4572000" cy="5143500"/>
          </a:xfrm>
          <a:prstGeom prst="rect">
            <a:avLst/>
          </a:prstGeom>
          <a:solidFill>
            <a:srgbClr val="ECFD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86" name="Google Shape;86;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7" name="Google Shape;87;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88" name="Google Shape;88;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7" name="Google Shape;17;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9"/>
        <p:cNvGrpSpPr/>
        <p:nvPr/>
      </p:nvGrpSpPr>
      <p:grpSpPr>
        <a:xfrm>
          <a:off x="0" y="0"/>
          <a:ext cx="0" cy="0"/>
          <a:chOff x="0" y="0"/>
          <a:chExt cx="0" cy="0"/>
        </a:xfrm>
      </p:grpSpPr>
      <p:sp>
        <p:nvSpPr>
          <p:cNvPr id="90" name="Google Shape;90;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91" name="Google Shape;91;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2"/>
        <p:cNvGrpSpPr/>
        <p:nvPr/>
      </p:nvGrpSpPr>
      <p:grpSpPr>
        <a:xfrm>
          <a:off x="0" y="0"/>
          <a:ext cx="0" cy="0"/>
          <a:chOff x="0" y="0"/>
          <a:chExt cx="0" cy="0"/>
        </a:xfrm>
      </p:grpSpPr>
      <p:sp>
        <p:nvSpPr>
          <p:cNvPr id="93" name="Google Shape;93;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94" name="Google Shape;94;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95" name="Google Shape;95;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6"/>
        <p:cNvGrpSpPr/>
        <p:nvPr/>
      </p:nvGrpSpPr>
      <p:grpSpPr>
        <a:xfrm>
          <a:off x="0" y="0"/>
          <a:ext cx="0" cy="0"/>
          <a:chOff x="0" y="0"/>
          <a:chExt cx="0" cy="0"/>
        </a:xfrm>
      </p:grpSpPr>
      <p:sp>
        <p:nvSpPr>
          <p:cNvPr id="97" name="Google Shape;97;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 name="Google Shape;20;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1" name="Google Shape;21;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5" name="Google Shape;25;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6" name="Google Shape;26;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9" name="Google Shape;29;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2" name="Google Shape;32;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3" name="Google Shape;33;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6" name="Google Shape;36;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
        <p:cNvGrpSpPr/>
        <p:nvPr/>
      </p:nvGrpSpPr>
      <p:grpSpPr>
        <a:xfrm>
          <a:off x="0" y="0"/>
          <a:ext cx="0" cy="0"/>
          <a:chOff x="0" y="0"/>
          <a:chExt cx="0" cy="0"/>
        </a:xfrm>
      </p:grpSpPr>
      <p:sp>
        <p:nvSpPr>
          <p:cNvPr id="38" name="Google Shape;38;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0" name="Google Shape;40;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1" name="Google Shape;41;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2" name="Google Shape;4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5" name="Google Shape;4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Tilt Warp"/>
              <a:buNone/>
              <a:defRPr sz="2800">
                <a:solidFill>
                  <a:schemeClr val="dk1"/>
                </a:solidFill>
                <a:latin typeface="Tilt Warp"/>
                <a:ea typeface="Tilt Warp"/>
                <a:cs typeface="Tilt Warp"/>
                <a:sym typeface="Tilt Warp"/>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Nunito"/>
              <a:buChar char="●"/>
              <a:defRPr sz="1800">
                <a:solidFill>
                  <a:schemeClr val="dk1"/>
                </a:solidFill>
                <a:latin typeface="Nunito"/>
                <a:ea typeface="Nunito"/>
                <a:cs typeface="Nunito"/>
                <a:sym typeface="Nunito"/>
              </a:defRPr>
            </a:lvl1pPr>
            <a:lvl2pPr marL="914400" lvl="1" indent="-31750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3">
            <a:alphaModFix/>
          </a:blip>
          <a:stretch>
            <a:fillRect/>
          </a:stretch>
        </p:blipFill>
        <p:spPr>
          <a:xfrm>
            <a:off x="7792502" y="128451"/>
            <a:ext cx="1228652" cy="6911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2"/>
        <p:cNvGrpSpPr/>
        <p:nvPr/>
      </p:nvGrpSpPr>
      <p:grpSpPr>
        <a:xfrm>
          <a:off x="0" y="0"/>
          <a:ext cx="0" cy="0"/>
          <a:chOff x="0" y="0"/>
          <a:chExt cx="0" cy="0"/>
        </a:xfrm>
      </p:grpSpPr>
      <p:sp>
        <p:nvSpPr>
          <p:cNvPr id="53" name="Google Shape;53;p13"/>
          <p:cNvSpPr txBox="1">
            <a:spLocks noGrp="1"/>
          </p:cNvSpPr>
          <p:nvPr>
            <p:ph type="title"/>
          </p:nvPr>
        </p:nvSpPr>
        <p:spPr>
          <a:xfrm>
            <a:off x="233700" y="13397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0B981"/>
              </a:buClr>
              <a:buSzPts val="3100"/>
              <a:buFont typeface="League Spartan Black"/>
              <a:buNone/>
              <a:defRPr sz="3100">
                <a:solidFill>
                  <a:srgbClr val="10B981"/>
                </a:solidFill>
                <a:latin typeface="League Spartan Black"/>
                <a:ea typeface="League Spartan Black"/>
                <a:cs typeface="League Spartan Black"/>
                <a:sym typeface="League Spartan Black"/>
              </a:defRPr>
            </a:lvl1pPr>
            <a:lvl2pPr lvl="1">
              <a:spcBef>
                <a:spcPts val="0"/>
              </a:spcBef>
              <a:spcAft>
                <a:spcPts val="0"/>
              </a:spcAft>
              <a:buClr>
                <a:srgbClr val="10B981"/>
              </a:buClr>
              <a:buSzPts val="3100"/>
              <a:buFont typeface="League Spartan Black"/>
              <a:buNone/>
              <a:defRPr sz="3100">
                <a:solidFill>
                  <a:srgbClr val="10B981"/>
                </a:solidFill>
                <a:latin typeface="League Spartan Black"/>
                <a:ea typeface="League Spartan Black"/>
                <a:cs typeface="League Spartan Black"/>
                <a:sym typeface="League Spartan Black"/>
              </a:defRPr>
            </a:lvl2pPr>
            <a:lvl3pPr lvl="2">
              <a:spcBef>
                <a:spcPts val="0"/>
              </a:spcBef>
              <a:spcAft>
                <a:spcPts val="0"/>
              </a:spcAft>
              <a:buClr>
                <a:srgbClr val="10B981"/>
              </a:buClr>
              <a:buSzPts val="3100"/>
              <a:buFont typeface="League Spartan Black"/>
              <a:buNone/>
              <a:defRPr sz="3100">
                <a:solidFill>
                  <a:srgbClr val="10B981"/>
                </a:solidFill>
                <a:latin typeface="League Spartan Black"/>
                <a:ea typeface="League Spartan Black"/>
                <a:cs typeface="League Spartan Black"/>
                <a:sym typeface="League Spartan Black"/>
              </a:defRPr>
            </a:lvl3pPr>
            <a:lvl4pPr lvl="3">
              <a:spcBef>
                <a:spcPts val="0"/>
              </a:spcBef>
              <a:spcAft>
                <a:spcPts val="0"/>
              </a:spcAft>
              <a:buClr>
                <a:srgbClr val="10B981"/>
              </a:buClr>
              <a:buSzPts val="3100"/>
              <a:buFont typeface="League Spartan Black"/>
              <a:buNone/>
              <a:defRPr sz="3100">
                <a:solidFill>
                  <a:srgbClr val="10B981"/>
                </a:solidFill>
                <a:latin typeface="League Spartan Black"/>
                <a:ea typeface="League Spartan Black"/>
                <a:cs typeface="League Spartan Black"/>
                <a:sym typeface="League Spartan Black"/>
              </a:defRPr>
            </a:lvl4pPr>
            <a:lvl5pPr lvl="4">
              <a:spcBef>
                <a:spcPts val="0"/>
              </a:spcBef>
              <a:spcAft>
                <a:spcPts val="0"/>
              </a:spcAft>
              <a:buClr>
                <a:srgbClr val="10B981"/>
              </a:buClr>
              <a:buSzPts val="3100"/>
              <a:buFont typeface="League Spartan Black"/>
              <a:buNone/>
              <a:defRPr sz="3100">
                <a:solidFill>
                  <a:srgbClr val="10B981"/>
                </a:solidFill>
                <a:latin typeface="League Spartan Black"/>
                <a:ea typeface="League Spartan Black"/>
                <a:cs typeface="League Spartan Black"/>
                <a:sym typeface="League Spartan Black"/>
              </a:defRPr>
            </a:lvl5pPr>
            <a:lvl6pPr lvl="5">
              <a:spcBef>
                <a:spcPts val="0"/>
              </a:spcBef>
              <a:spcAft>
                <a:spcPts val="0"/>
              </a:spcAft>
              <a:buClr>
                <a:srgbClr val="10B981"/>
              </a:buClr>
              <a:buSzPts val="3100"/>
              <a:buFont typeface="League Spartan Black"/>
              <a:buNone/>
              <a:defRPr sz="3100">
                <a:solidFill>
                  <a:srgbClr val="10B981"/>
                </a:solidFill>
                <a:latin typeface="League Spartan Black"/>
                <a:ea typeface="League Spartan Black"/>
                <a:cs typeface="League Spartan Black"/>
                <a:sym typeface="League Spartan Black"/>
              </a:defRPr>
            </a:lvl6pPr>
            <a:lvl7pPr lvl="6">
              <a:spcBef>
                <a:spcPts val="0"/>
              </a:spcBef>
              <a:spcAft>
                <a:spcPts val="0"/>
              </a:spcAft>
              <a:buClr>
                <a:srgbClr val="10B981"/>
              </a:buClr>
              <a:buSzPts val="3100"/>
              <a:buFont typeface="League Spartan Black"/>
              <a:buNone/>
              <a:defRPr sz="3100">
                <a:solidFill>
                  <a:srgbClr val="10B981"/>
                </a:solidFill>
                <a:latin typeface="League Spartan Black"/>
                <a:ea typeface="League Spartan Black"/>
                <a:cs typeface="League Spartan Black"/>
                <a:sym typeface="League Spartan Black"/>
              </a:defRPr>
            </a:lvl7pPr>
            <a:lvl8pPr lvl="7">
              <a:spcBef>
                <a:spcPts val="0"/>
              </a:spcBef>
              <a:spcAft>
                <a:spcPts val="0"/>
              </a:spcAft>
              <a:buClr>
                <a:srgbClr val="10B981"/>
              </a:buClr>
              <a:buSzPts val="3100"/>
              <a:buFont typeface="League Spartan Black"/>
              <a:buNone/>
              <a:defRPr sz="3100">
                <a:solidFill>
                  <a:srgbClr val="10B981"/>
                </a:solidFill>
                <a:latin typeface="League Spartan Black"/>
                <a:ea typeface="League Spartan Black"/>
                <a:cs typeface="League Spartan Black"/>
                <a:sym typeface="League Spartan Black"/>
              </a:defRPr>
            </a:lvl8pPr>
            <a:lvl9pPr lvl="8">
              <a:spcBef>
                <a:spcPts val="0"/>
              </a:spcBef>
              <a:spcAft>
                <a:spcPts val="0"/>
              </a:spcAft>
              <a:buClr>
                <a:srgbClr val="10B981"/>
              </a:buClr>
              <a:buSzPts val="3100"/>
              <a:buFont typeface="League Spartan Black"/>
              <a:buNone/>
              <a:defRPr sz="3100">
                <a:solidFill>
                  <a:srgbClr val="10B981"/>
                </a:solidFill>
                <a:latin typeface="League Spartan Black"/>
                <a:ea typeface="League Spartan Black"/>
                <a:cs typeface="League Spartan Black"/>
                <a:sym typeface="League Spartan Black"/>
              </a:defRPr>
            </a:lvl9pPr>
          </a:lstStyle>
          <a:p>
            <a:endParaRPr/>
          </a:p>
        </p:txBody>
      </p:sp>
      <p:sp>
        <p:nvSpPr>
          <p:cNvPr id="54" name="Google Shape;54;p13"/>
          <p:cNvSpPr txBox="1">
            <a:spLocks noGrp="1"/>
          </p:cNvSpPr>
          <p:nvPr>
            <p:ph type="body" idx="1"/>
          </p:nvPr>
        </p:nvSpPr>
        <p:spPr>
          <a:xfrm>
            <a:off x="311700" y="800950"/>
            <a:ext cx="8520600" cy="3768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Nunito"/>
              <a:buChar char="●"/>
              <a:defRPr sz="1800">
                <a:solidFill>
                  <a:schemeClr val="dk1"/>
                </a:solidFill>
                <a:latin typeface="Nunito"/>
                <a:ea typeface="Nunito"/>
                <a:cs typeface="Nunito"/>
                <a:sym typeface="Nunito"/>
              </a:defRPr>
            </a:lvl1pPr>
            <a:lvl2pPr marL="914400" lvl="1" indent="-31750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
        <p:nvSpPr>
          <p:cNvPr id="55" name="Google Shape;55;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56" name="Google Shape;56;p13" title="Diffit logo_ main green (primary).png"/>
          <p:cNvPicPr preferRelativeResize="0"/>
          <p:nvPr/>
        </p:nvPicPr>
        <p:blipFill>
          <a:blip r:embed="rId13">
            <a:alphaModFix/>
          </a:blip>
          <a:stretch>
            <a:fillRect/>
          </a:stretch>
        </p:blipFill>
        <p:spPr>
          <a:xfrm>
            <a:off x="8237296" y="16658"/>
            <a:ext cx="833126" cy="46862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https://library.diffit.me/" TargetMode="External"/><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hyperlink" Target="https://wakelet.com/wake/o7tzfIalc23KLwacaSOEU"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2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2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2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8" Type="http://schemas.openxmlformats.org/officeDocument/2006/relationships/hyperlink" Target="https://web.diffit.me/professional-development#one-pagers" TargetMode="External"/><Relationship Id="rId3" Type="http://schemas.openxmlformats.org/officeDocument/2006/relationships/slide" Target="slide4.xml"/><Relationship Id="rId7" Type="http://schemas.openxmlformats.org/officeDocument/2006/relationships/hyperlink" Target="https://youtu.be/ELZ6TUTVJto?si=lc3EpFFHfnRec_3C" TargetMode="External"/><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slide" Target="slide21.xml"/><Relationship Id="rId5" Type="http://schemas.openxmlformats.org/officeDocument/2006/relationships/slide" Target="slide13.xml"/><Relationship Id="rId4" Type="http://schemas.openxmlformats.org/officeDocument/2006/relationships/slide" Target="slide1.xml"/><Relationship Id="rId9" Type="http://schemas.openxmlformats.org/officeDocument/2006/relationships/hyperlink" Target="https://www.youtube.com/@DiffitForTeacher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2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9.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DiffitForTeachers" TargetMode="External"/><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8" Type="http://schemas.openxmlformats.org/officeDocument/2006/relationships/hyperlink" Target="https://web.diffit.me/professional-development#one-pagers" TargetMode="External"/><Relationship Id="rId3" Type="http://schemas.openxmlformats.org/officeDocument/2006/relationships/slide" Target="slide4.xml"/><Relationship Id="rId7" Type="http://schemas.openxmlformats.org/officeDocument/2006/relationships/hyperlink" Target="https://youtu.be/ELZ6TUTVJto?si=lc3EpFFHfnRec_3C" TargetMode="External"/><Relationship Id="rId2" Type="http://schemas.openxmlformats.org/officeDocument/2006/relationships/notesSlide" Target="../notesSlides/notesSlide31.xml"/><Relationship Id="rId1" Type="http://schemas.openxmlformats.org/officeDocument/2006/relationships/slideLayout" Target="../slideLayouts/slideLayout15.xml"/><Relationship Id="rId6" Type="http://schemas.openxmlformats.org/officeDocument/2006/relationships/slide" Target="slide21.xml"/><Relationship Id="rId5" Type="http://schemas.openxmlformats.org/officeDocument/2006/relationships/slide" Target="slide13.xml"/><Relationship Id="rId10" Type="http://schemas.openxmlformats.org/officeDocument/2006/relationships/hyperlink" Target="https://form.typeform.com/to/eKr9KW3u" TargetMode="External"/><Relationship Id="rId4" Type="http://schemas.openxmlformats.org/officeDocument/2006/relationships/slide" Target="slide1.xml"/><Relationship Id="rId9" Type="http://schemas.openxmlformats.org/officeDocument/2006/relationships/hyperlink" Target="https://www.youtube.com/@DiffitForTeacher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hyperlink" Target="http://app.diffit.me"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hyperlink" Target="https://youtu.be/NWMxEZUmgmQ?si=WAbofv_AP87Qji_s"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0B981"/>
        </a:solidFill>
        <a:effectLst/>
      </p:bgPr>
    </p:bg>
    <p:spTree>
      <p:nvGrpSpPr>
        <p:cNvPr id="1" name="Shape 101"/>
        <p:cNvGrpSpPr/>
        <p:nvPr/>
      </p:nvGrpSpPr>
      <p:grpSpPr>
        <a:xfrm>
          <a:off x="0" y="0"/>
          <a:ext cx="0" cy="0"/>
          <a:chOff x="0" y="0"/>
          <a:chExt cx="0" cy="0"/>
        </a:xfrm>
      </p:grpSpPr>
      <p:pic>
        <p:nvPicPr>
          <p:cNvPr id="102" name="Google Shape;102;p25"/>
          <p:cNvPicPr preferRelativeResize="0"/>
          <p:nvPr/>
        </p:nvPicPr>
        <p:blipFill>
          <a:blip r:embed="rId3">
            <a:alphaModFix/>
          </a:blip>
          <a:stretch>
            <a:fillRect/>
          </a:stretch>
        </p:blipFill>
        <p:spPr>
          <a:xfrm>
            <a:off x="219075" y="121925"/>
            <a:ext cx="8705849" cy="489965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4"/>
          <p:cNvSpPr txBox="1">
            <a:spLocks noGrp="1"/>
          </p:cNvSpPr>
          <p:nvPr>
            <p:ph type="title"/>
          </p:nvPr>
        </p:nvSpPr>
        <p:spPr>
          <a:xfrm>
            <a:off x="228600" y="113100"/>
            <a:ext cx="59688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SzPts val="990"/>
              <a:buNone/>
            </a:pPr>
            <a:r>
              <a:rPr lang="en" sz="3020" b="0">
                <a:solidFill>
                  <a:srgbClr val="10B981"/>
                </a:solidFill>
                <a:latin typeface="League Spartan Black"/>
                <a:ea typeface="League Spartan Black"/>
                <a:cs typeface="League Spartan Black"/>
                <a:sym typeface="League Spartan Black"/>
              </a:rPr>
              <a:t>Export to </a:t>
            </a:r>
            <a:r>
              <a:rPr lang="en" sz="3020"/>
              <a:t>s</a:t>
            </a:r>
            <a:r>
              <a:rPr lang="en" sz="3020" b="0">
                <a:solidFill>
                  <a:srgbClr val="10B981"/>
                </a:solidFill>
                <a:latin typeface="League Spartan Black"/>
                <a:ea typeface="League Spartan Black"/>
                <a:cs typeface="League Spartan Black"/>
                <a:sym typeface="League Spartan Black"/>
              </a:rPr>
              <a:t>hare with </a:t>
            </a:r>
            <a:r>
              <a:rPr lang="en" sz="3020"/>
              <a:t>s</a:t>
            </a:r>
            <a:r>
              <a:rPr lang="en" sz="3020" b="0">
                <a:solidFill>
                  <a:srgbClr val="10B981"/>
                </a:solidFill>
                <a:latin typeface="League Spartan Black"/>
                <a:ea typeface="League Spartan Black"/>
                <a:cs typeface="League Spartan Black"/>
                <a:sym typeface="League Spartan Black"/>
              </a:rPr>
              <a:t>tudents</a:t>
            </a:r>
            <a:endParaRPr sz="3020" b="0">
              <a:solidFill>
                <a:srgbClr val="10B981"/>
              </a:solidFill>
              <a:latin typeface="League Spartan Black"/>
              <a:ea typeface="League Spartan Black"/>
              <a:cs typeface="League Spartan Black"/>
              <a:sym typeface="League Spartan Black"/>
            </a:endParaRPr>
          </a:p>
        </p:txBody>
      </p:sp>
      <p:sp>
        <p:nvSpPr>
          <p:cNvPr id="174" name="Google Shape;174;p34"/>
          <p:cNvSpPr txBox="1">
            <a:spLocks noGrp="1"/>
          </p:cNvSpPr>
          <p:nvPr>
            <p:ph type="body" idx="1"/>
          </p:nvPr>
        </p:nvSpPr>
        <p:spPr>
          <a:xfrm>
            <a:off x="228600" y="587100"/>
            <a:ext cx="4543800" cy="3451500"/>
          </a:xfrm>
          <a:prstGeom prst="rect">
            <a:avLst/>
          </a:prstGeom>
        </p:spPr>
        <p:txBody>
          <a:bodyPr spcFirstLastPara="1" wrap="square" lIns="91425" tIns="91425" rIns="91425" bIns="91425" anchor="t" anchorCtr="0">
            <a:normAutofit/>
          </a:bodyPr>
          <a:lstStyle/>
          <a:p>
            <a:pPr marL="0" lvl="0" indent="0" algn="l" rtl="0">
              <a:lnSpc>
                <a:spcPct val="95000"/>
              </a:lnSpc>
              <a:spcBef>
                <a:spcPts val="1200"/>
              </a:spcBef>
              <a:spcAft>
                <a:spcPts val="0"/>
              </a:spcAft>
              <a:buNone/>
            </a:pPr>
            <a:r>
              <a:rPr lang="en" sz="1700" b="1"/>
              <a:t>To share with students click </a:t>
            </a:r>
            <a:r>
              <a:rPr lang="en" sz="1700" b="1">
                <a:solidFill>
                  <a:schemeClr val="lt1"/>
                </a:solidFill>
                <a:highlight>
                  <a:srgbClr val="10B981"/>
                </a:highlight>
              </a:rPr>
              <a:t>“Export.”</a:t>
            </a:r>
            <a:r>
              <a:rPr lang="en" sz="1700" b="1"/>
              <a:t> From there you can: </a:t>
            </a:r>
            <a:endParaRPr sz="1700" b="1"/>
          </a:p>
          <a:p>
            <a:pPr marL="457200" lvl="0" indent="-336550" algn="l" rtl="0">
              <a:lnSpc>
                <a:spcPct val="95000"/>
              </a:lnSpc>
              <a:spcBef>
                <a:spcPts val="1000"/>
              </a:spcBef>
              <a:spcAft>
                <a:spcPts val="0"/>
              </a:spcAft>
              <a:buSzPts val="1700"/>
              <a:buChar char="💚"/>
            </a:pPr>
            <a:r>
              <a:rPr lang="en" sz="1700"/>
              <a:t>Export to Google Docs</a:t>
            </a:r>
            <a:endParaRPr sz="1700"/>
          </a:p>
          <a:p>
            <a:pPr marL="457200" lvl="0" indent="-336550" algn="l" rtl="0">
              <a:lnSpc>
                <a:spcPct val="95000"/>
              </a:lnSpc>
              <a:spcBef>
                <a:spcPts val="1000"/>
              </a:spcBef>
              <a:spcAft>
                <a:spcPts val="0"/>
              </a:spcAft>
              <a:buSzPts val="1700"/>
              <a:buChar char="💚"/>
            </a:pPr>
            <a:r>
              <a:rPr lang="en" sz="1700"/>
              <a:t>Download as a PDF</a:t>
            </a:r>
            <a:endParaRPr sz="1700"/>
          </a:p>
          <a:p>
            <a:pPr marL="457200" lvl="0" indent="-336550" algn="l" rtl="0">
              <a:lnSpc>
                <a:spcPct val="95000"/>
              </a:lnSpc>
              <a:spcBef>
                <a:spcPts val="1000"/>
              </a:spcBef>
              <a:spcAft>
                <a:spcPts val="0"/>
              </a:spcAft>
              <a:buSzPts val="1700"/>
              <a:buChar char="💚"/>
            </a:pPr>
            <a:r>
              <a:rPr lang="en" sz="1700"/>
              <a:t>Export to Google Forms</a:t>
            </a:r>
            <a:endParaRPr sz="1700"/>
          </a:p>
          <a:p>
            <a:pPr marL="457200" lvl="0" indent="-336550" algn="l" rtl="0">
              <a:lnSpc>
                <a:spcPct val="95000"/>
              </a:lnSpc>
              <a:spcBef>
                <a:spcPts val="1000"/>
              </a:spcBef>
              <a:spcAft>
                <a:spcPts val="0"/>
              </a:spcAft>
              <a:buSzPts val="1700"/>
              <a:buChar char="💚"/>
            </a:pPr>
            <a:r>
              <a:rPr lang="en" sz="1700"/>
              <a:t>Export to Microsoft Word  </a:t>
            </a:r>
            <a:endParaRPr sz="1700"/>
          </a:p>
          <a:p>
            <a:pPr marL="457200" lvl="0" indent="-336550" algn="l" rtl="0">
              <a:lnSpc>
                <a:spcPct val="95000"/>
              </a:lnSpc>
              <a:spcBef>
                <a:spcPts val="1000"/>
              </a:spcBef>
              <a:spcAft>
                <a:spcPts val="0"/>
              </a:spcAft>
              <a:buSzPts val="1700"/>
              <a:buChar char="💚"/>
            </a:pPr>
            <a:r>
              <a:rPr lang="en" sz="1700"/>
              <a:t>Export to Google Slides</a:t>
            </a:r>
            <a:endParaRPr sz="1700" b="1" i="1"/>
          </a:p>
          <a:p>
            <a:pPr marL="457200" lvl="0" indent="-336550" algn="l" rtl="0">
              <a:lnSpc>
                <a:spcPct val="95000"/>
              </a:lnSpc>
              <a:spcBef>
                <a:spcPts val="1000"/>
              </a:spcBef>
              <a:spcAft>
                <a:spcPts val="0"/>
              </a:spcAft>
              <a:buSzPts val="1700"/>
              <a:buChar char="💚"/>
            </a:pPr>
            <a:r>
              <a:rPr lang="en" sz="1700"/>
              <a:t>Share to Google Classroom</a:t>
            </a:r>
            <a:endParaRPr sz="1700"/>
          </a:p>
          <a:p>
            <a:pPr marL="457200" lvl="0" indent="-336550" algn="l" rtl="0">
              <a:lnSpc>
                <a:spcPct val="95000"/>
              </a:lnSpc>
              <a:spcBef>
                <a:spcPts val="1200"/>
              </a:spcBef>
              <a:spcAft>
                <a:spcPts val="1000"/>
              </a:spcAft>
              <a:buSzPts val="1700"/>
              <a:buChar char="💚"/>
            </a:pPr>
            <a:r>
              <a:rPr lang="en" sz="1700"/>
              <a:t>Print </a:t>
            </a:r>
            <a:endParaRPr sz="1700"/>
          </a:p>
        </p:txBody>
      </p:sp>
      <p:sp>
        <p:nvSpPr>
          <p:cNvPr id="175" name="Google Shape;175;p34"/>
          <p:cNvSpPr/>
          <p:nvPr/>
        </p:nvSpPr>
        <p:spPr>
          <a:xfrm>
            <a:off x="228600" y="4010130"/>
            <a:ext cx="5259000" cy="914400"/>
          </a:xfrm>
          <a:prstGeom prst="rect">
            <a:avLst/>
          </a:prstGeom>
          <a:solidFill>
            <a:srgbClr val="D1FAE5"/>
          </a:solidFill>
          <a:ln w="28575" cap="flat" cmpd="sng">
            <a:solidFill>
              <a:srgbClr val="10B98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100" b="1">
                <a:solidFill>
                  <a:schemeClr val="dk1"/>
                </a:solidFill>
                <a:latin typeface="Nunito"/>
                <a:ea typeface="Nunito"/>
                <a:cs typeface="Nunito"/>
                <a:sym typeface="Nunito"/>
              </a:rPr>
              <a:t>Let’s Try It: </a:t>
            </a:r>
            <a:r>
              <a:rPr lang="en" sz="2100">
                <a:solidFill>
                  <a:schemeClr val="dk1"/>
                </a:solidFill>
                <a:latin typeface="Nunito"/>
                <a:ea typeface="Nunito"/>
                <a:cs typeface="Nunito"/>
                <a:sym typeface="Nunito"/>
              </a:rPr>
              <a:t>Export to the format of your choice and send it to the colleague.</a:t>
            </a:r>
            <a:endParaRPr sz="2100" b="1">
              <a:solidFill>
                <a:schemeClr val="dk1"/>
              </a:solidFill>
              <a:latin typeface="Nunito"/>
              <a:ea typeface="Nunito"/>
              <a:cs typeface="Nunito"/>
              <a:sym typeface="Nunito"/>
            </a:endParaRPr>
          </a:p>
        </p:txBody>
      </p:sp>
      <p:pic>
        <p:nvPicPr>
          <p:cNvPr id="176" name="Google Shape;176;p34" title="3.png"/>
          <p:cNvPicPr preferRelativeResize="0"/>
          <p:nvPr/>
        </p:nvPicPr>
        <p:blipFill>
          <a:blip r:embed="rId3">
            <a:alphaModFix/>
          </a:blip>
          <a:stretch>
            <a:fillRect/>
          </a:stretch>
        </p:blipFill>
        <p:spPr>
          <a:xfrm>
            <a:off x="3569881" y="1090047"/>
            <a:ext cx="5467001" cy="273630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5"/>
          <p:cNvSpPr txBox="1"/>
          <p:nvPr/>
        </p:nvSpPr>
        <p:spPr>
          <a:xfrm>
            <a:off x="228600" y="762000"/>
            <a:ext cx="5354400" cy="4056600"/>
          </a:xfrm>
          <a:prstGeom prst="rect">
            <a:avLst/>
          </a:prstGeom>
          <a:noFill/>
          <a:ln>
            <a:noFill/>
          </a:ln>
        </p:spPr>
        <p:txBody>
          <a:bodyPr spcFirstLastPara="1" wrap="square" lIns="91425" tIns="91425" rIns="91425" bIns="91425" anchor="t" anchorCtr="0">
            <a:noAutofit/>
          </a:bodyPr>
          <a:lstStyle/>
          <a:p>
            <a:pPr marL="457200" lvl="0" indent="-374650" algn="l" rtl="0">
              <a:spcBef>
                <a:spcPts val="0"/>
              </a:spcBef>
              <a:spcAft>
                <a:spcPts val="0"/>
              </a:spcAft>
              <a:buClr>
                <a:schemeClr val="dk1"/>
              </a:buClr>
              <a:buSzPts val="2300"/>
              <a:buFont typeface="Nunito"/>
              <a:buChar char="💚"/>
            </a:pPr>
            <a:r>
              <a:rPr lang="en" sz="2300">
                <a:solidFill>
                  <a:schemeClr val="dk1"/>
                </a:solidFill>
                <a:latin typeface="Nunito"/>
                <a:ea typeface="Nunito"/>
                <a:cs typeface="Nunito"/>
                <a:sym typeface="Nunito"/>
              </a:rPr>
              <a:t>Quickly create supplemental materials that engage students and reinforce learning</a:t>
            </a:r>
            <a:endParaRPr sz="2300">
              <a:solidFill>
                <a:schemeClr val="dk1"/>
              </a:solidFill>
              <a:latin typeface="Nunito"/>
              <a:ea typeface="Nunito"/>
              <a:cs typeface="Nunito"/>
              <a:sym typeface="Nunito"/>
            </a:endParaRPr>
          </a:p>
          <a:p>
            <a:pPr marL="457200" lvl="0" indent="-374650" algn="l" rtl="0">
              <a:spcBef>
                <a:spcPts val="1000"/>
              </a:spcBef>
              <a:spcAft>
                <a:spcPts val="0"/>
              </a:spcAft>
              <a:buClr>
                <a:schemeClr val="dk1"/>
              </a:buClr>
              <a:buSzPts val="2300"/>
              <a:buFont typeface="Nunito"/>
              <a:buChar char="💚"/>
            </a:pPr>
            <a:r>
              <a:rPr lang="en" sz="2300">
                <a:solidFill>
                  <a:schemeClr val="dk1"/>
                </a:solidFill>
                <a:latin typeface="Nunito"/>
                <a:ea typeface="Nunito"/>
                <a:cs typeface="Nunito"/>
                <a:sym typeface="Nunito"/>
              </a:rPr>
              <a:t>Support project-based learning and generate activities tied to student interests</a:t>
            </a:r>
            <a:endParaRPr sz="2300">
              <a:solidFill>
                <a:schemeClr val="dk1"/>
              </a:solidFill>
              <a:latin typeface="Nunito"/>
              <a:ea typeface="Nunito"/>
              <a:cs typeface="Nunito"/>
              <a:sym typeface="Nunito"/>
            </a:endParaRPr>
          </a:p>
          <a:p>
            <a:pPr marL="457200" lvl="0" indent="-374650" algn="l" rtl="0">
              <a:spcBef>
                <a:spcPts val="1000"/>
              </a:spcBef>
              <a:spcAft>
                <a:spcPts val="1000"/>
              </a:spcAft>
              <a:buClr>
                <a:schemeClr val="dk1"/>
              </a:buClr>
              <a:buSzPts val="2300"/>
              <a:buFont typeface="Nunito"/>
              <a:buChar char="💚"/>
            </a:pPr>
            <a:r>
              <a:rPr lang="en" sz="2300">
                <a:solidFill>
                  <a:schemeClr val="dk1"/>
                </a:solidFill>
                <a:latin typeface="Nunito"/>
                <a:ea typeface="Nunito"/>
                <a:cs typeface="Nunito"/>
                <a:sym typeface="Nunito"/>
              </a:rPr>
              <a:t>Create or adapt materials when existing materials don’t meet students’ needs or interests</a:t>
            </a:r>
            <a:endParaRPr sz="2300">
              <a:solidFill>
                <a:schemeClr val="dk1"/>
              </a:solidFill>
              <a:latin typeface="Nunito"/>
              <a:ea typeface="Nunito"/>
              <a:cs typeface="Nunito"/>
              <a:sym typeface="Nunito"/>
            </a:endParaRPr>
          </a:p>
        </p:txBody>
      </p:sp>
      <p:sp>
        <p:nvSpPr>
          <p:cNvPr id="182" name="Google Shape;182;p35"/>
          <p:cNvSpPr txBox="1"/>
          <p:nvPr/>
        </p:nvSpPr>
        <p:spPr>
          <a:xfrm>
            <a:off x="123000" y="113225"/>
            <a:ext cx="80433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a:solidFill>
                  <a:srgbClr val="10B981"/>
                </a:solidFill>
                <a:latin typeface="League Spartan Black"/>
                <a:ea typeface="League Spartan Black"/>
                <a:cs typeface="League Spartan Black"/>
                <a:sym typeface="League Spartan Black"/>
              </a:rPr>
              <a:t>Teachers use Diffit to…</a:t>
            </a:r>
            <a:endParaRPr sz="3000">
              <a:solidFill>
                <a:srgbClr val="10B981"/>
              </a:solidFill>
              <a:latin typeface="League Spartan Black"/>
              <a:ea typeface="League Spartan Black"/>
              <a:cs typeface="League Spartan Black"/>
              <a:sym typeface="League Spartan Black"/>
            </a:endParaRPr>
          </a:p>
        </p:txBody>
      </p:sp>
      <p:sp>
        <p:nvSpPr>
          <p:cNvPr id="183" name="Google Shape;183;p35"/>
          <p:cNvSpPr/>
          <p:nvPr/>
        </p:nvSpPr>
        <p:spPr>
          <a:xfrm>
            <a:off x="5562600" y="990600"/>
            <a:ext cx="3124200" cy="3429000"/>
          </a:xfrm>
          <a:prstGeom prst="rect">
            <a:avLst/>
          </a:prstGeom>
          <a:solidFill>
            <a:srgbClr val="D1FAE5"/>
          </a:solidFill>
          <a:ln w="38100" cap="flat" cmpd="sng">
            <a:solidFill>
              <a:srgbClr val="10B98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3500" b="1">
                <a:solidFill>
                  <a:schemeClr val="dk1"/>
                </a:solidFill>
                <a:latin typeface="Nunito"/>
                <a:ea typeface="Nunito"/>
                <a:cs typeface="Nunito"/>
                <a:sym typeface="Nunito"/>
              </a:rPr>
              <a:t>Turn and Talk: </a:t>
            </a:r>
            <a:endParaRPr sz="3500" b="1">
              <a:solidFill>
                <a:schemeClr val="dk1"/>
              </a:solidFill>
              <a:latin typeface="Nunito"/>
              <a:ea typeface="Nunito"/>
              <a:cs typeface="Nunito"/>
              <a:sym typeface="Nunito"/>
            </a:endParaRPr>
          </a:p>
          <a:p>
            <a:pPr marL="0" lvl="0" indent="0" algn="ctr" rtl="0">
              <a:spcBef>
                <a:spcPts val="0"/>
              </a:spcBef>
              <a:spcAft>
                <a:spcPts val="0"/>
              </a:spcAft>
              <a:buNone/>
            </a:pPr>
            <a:r>
              <a:rPr lang="en" sz="3100">
                <a:solidFill>
                  <a:schemeClr val="dk1"/>
                </a:solidFill>
                <a:latin typeface="Nunito"/>
                <a:ea typeface="Nunito"/>
                <a:cs typeface="Nunito"/>
                <a:sym typeface="Nunito"/>
              </a:rPr>
              <a:t>How might you use Diffit to generate resources for your students? </a:t>
            </a:r>
            <a:endParaRPr sz="3100">
              <a:solidFill>
                <a:schemeClr val="dk1"/>
              </a:solidFill>
              <a:latin typeface="Nunito"/>
              <a:ea typeface="Nunito"/>
              <a:cs typeface="Nunito"/>
              <a:sym typeface="Nuni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6"/>
          <p:cNvSpPr txBox="1"/>
          <p:nvPr/>
        </p:nvSpPr>
        <p:spPr>
          <a:xfrm>
            <a:off x="261300" y="347900"/>
            <a:ext cx="5715000" cy="2316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1000"/>
              </a:spcAft>
              <a:buNone/>
            </a:pPr>
            <a:r>
              <a:rPr lang="en" sz="2400">
                <a:solidFill>
                  <a:schemeClr val="dk1"/>
                </a:solidFill>
                <a:latin typeface="Nunito"/>
                <a:ea typeface="Nunito"/>
                <a:cs typeface="Nunito"/>
                <a:sym typeface="Nunito"/>
              </a:rPr>
              <a:t>See examples of teacher-created content in our </a:t>
            </a:r>
            <a:r>
              <a:rPr lang="en" sz="2400" b="1" u="sng">
                <a:solidFill>
                  <a:srgbClr val="10B981"/>
                </a:solidFill>
                <a:latin typeface="Nunito"/>
                <a:ea typeface="Nunito"/>
                <a:cs typeface="Nunito"/>
                <a:sym typeface="Nunito"/>
                <a:hlinkClick r:id="rId3">
                  <a:extLst>
                    <a:ext uri="{A12FA001-AC4F-418D-AE19-62706E023703}">
                      <ahyp:hlinkClr xmlns:ahyp="http://schemas.microsoft.com/office/drawing/2018/hyperlinkcolor" val="tx"/>
                    </a:ext>
                  </a:extLst>
                </a:hlinkClick>
              </a:rPr>
              <a:t>Diffit Resource Library</a:t>
            </a:r>
            <a:r>
              <a:rPr lang="en" sz="2400">
                <a:solidFill>
                  <a:srgbClr val="10B981"/>
                </a:solidFill>
                <a:latin typeface="Nunito"/>
                <a:ea typeface="Nunito"/>
                <a:cs typeface="Nunito"/>
                <a:sym typeface="Nunito"/>
              </a:rPr>
              <a:t>. </a:t>
            </a:r>
            <a:r>
              <a:rPr lang="en" sz="2400" b="1" u="sng">
                <a:solidFill>
                  <a:schemeClr val="accent5"/>
                </a:solidFill>
                <a:latin typeface="Nunito"/>
                <a:ea typeface="Nunito"/>
                <a:cs typeface="Nunito"/>
                <a:sym typeface="Nunito"/>
                <a:hlinkClick r:id="rId4">
                  <a:extLst>
                    <a:ext uri="{A12FA001-AC4F-418D-AE19-62706E023703}">
                      <ahyp:hlinkClr xmlns:ahyp="http://schemas.microsoft.com/office/drawing/2018/hyperlinkcolor" val="tx"/>
                    </a:ext>
                  </a:extLst>
                </a:hlinkClick>
              </a:rPr>
              <a:t> </a:t>
            </a:r>
            <a:endParaRPr sz="2400">
              <a:solidFill>
                <a:schemeClr val="dk1"/>
              </a:solidFill>
              <a:latin typeface="Nunito"/>
              <a:ea typeface="Nunito"/>
              <a:cs typeface="Nunito"/>
              <a:sym typeface="Nunito"/>
            </a:endParaRPr>
          </a:p>
        </p:txBody>
      </p:sp>
      <p:pic>
        <p:nvPicPr>
          <p:cNvPr id="189" name="Google Shape;189;p36"/>
          <p:cNvPicPr preferRelativeResize="0"/>
          <p:nvPr/>
        </p:nvPicPr>
        <p:blipFill>
          <a:blip r:embed="rId5">
            <a:alphaModFix/>
          </a:blip>
          <a:stretch>
            <a:fillRect/>
          </a:stretch>
        </p:blipFill>
        <p:spPr>
          <a:xfrm>
            <a:off x="5805412" y="868270"/>
            <a:ext cx="3222626" cy="1624757"/>
          </a:xfrm>
          <a:prstGeom prst="rect">
            <a:avLst/>
          </a:prstGeom>
          <a:noFill/>
          <a:ln>
            <a:noFill/>
          </a:ln>
          <a:effectLst>
            <a:outerShdw blurRad="57150" dist="19050" dir="5400000" algn="bl" rotWithShape="0">
              <a:srgbClr val="000000">
                <a:alpha val="50000"/>
              </a:srgbClr>
            </a:outerShdw>
          </a:effectLst>
        </p:spPr>
      </p:pic>
      <p:pic>
        <p:nvPicPr>
          <p:cNvPr id="190" name="Google Shape;190;p36"/>
          <p:cNvPicPr preferRelativeResize="0"/>
          <p:nvPr/>
        </p:nvPicPr>
        <p:blipFill>
          <a:blip r:embed="rId6">
            <a:alphaModFix/>
          </a:blip>
          <a:stretch>
            <a:fillRect/>
          </a:stretch>
        </p:blipFill>
        <p:spPr>
          <a:xfrm>
            <a:off x="5612389" y="2129975"/>
            <a:ext cx="2604375" cy="2448124"/>
          </a:xfrm>
          <a:prstGeom prst="rect">
            <a:avLst/>
          </a:prstGeom>
          <a:noFill/>
          <a:ln>
            <a:noFill/>
          </a:ln>
          <a:effectLst>
            <a:outerShdw blurRad="57150" dist="19050" dir="5400000" algn="bl" rotWithShape="0">
              <a:srgbClr val="000000">
                <a:alpha val="50000"/>
              </a:srgbClr>
            </a:outerShdw>
          </a:effectLst>
        </p:spPr>
      </p:pic>
      <p:pic>
        <p:nvPicPr>
          <p:cNvPr id="191" name="Google Shape;191;p36"/>
          <p:cNvPicPr preferRelativeResize="0"/>
          <p:nvPr/>
        </p:nvPicPr>
        <p:blipFill>
          <a:blip r:embed="rId7">
            <a:alphaModFix/>
          </a:blip>
          <a:stretch>
            <a:fillRect/>
          </a:stretch>
        </p:blipFill>
        <p:spPr>
          <a:xfrm>
            <a:off x="6934636" y="3014675"/>
            <a:ext cx="1989325" cy="1707524"/>
          </a:xfrm>
          <a:prstGeom prst="rect">
            <a:avLst/>
          </a:prstGeom>
          <a:noFill/>
          <a:ln>
            <a:noFill/>
          </a:ln>
          <a:effectLst>
            <a:outerShdw blurRad="57150" dist="19050" dir="5400000" algn="bl" rotWithShape="0">
              <a:srgbClr val="000000">
                <a:alpha val="50000"/>
              </a:srgbClr>
            </a:outerShdw>
          </a:effectLst>
        </p:spPr>
      </p:pic>
      <p:sp>
        <p:nvSpPr>
          <p:cNvPr id="192" name="Google Shape;192;p36"/>
          <p:cNvSpPr txBox="1"/>
          <p:nvPr/>
        </p:nvSpPr>
        <p:spPr>
          <a:xfrm>
            <a:off x="152400" y="146400"/>
            <a:ext cx="76971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 sz="3000" b="1">
                <a:solidFill>
                  <a:srgbClr val="10B981"/>
                </a:solidFill>
                <a:latin typeface="League Spartan"/>
                <a:ea typeface="League Spartan"/>
                <a:cs typeface="League Spartan"/>
                <a:sym typeface="League Spartan"/>
              </a:rPr>
              <a:t>What does Diffit look like in the classroom? </a:t>
            </a:r>
            <a:endParaRPr sz="3000" b="1">
              <a:solidFill>
                <a:srgbClr val="10B981"/>
              </a:solidFill>
              <a:latin typeface="League Spartan"/>
              <a:ea typeface="League Spartan"/>
              <a:cs typeface="League Spartan"/>
              <a:sym typeface="League Spartan"/>
            </a:endParaRPr>
          </a:p>
        </p:txBody>
      </p:sp>
      <p:pic>
        <p:nvPicPr>
          <p:cNvPr id="193" name="Google Shape;193;p36"/>
          <p:cNvPicPr preferRelativeResize="0"/>
          <p:nvPr/>
        </p:nvPicPr>
        <p:blipFill>
          <a:blip r:embed="rId8">
            <a:alphaModFix/>
          </a:blip>
          <a:stretch>
            <a:fillRect/>
          </a:stretch>
        </p:blipFill>
        <p:spPr>
          <a:xfrm>
            <a:off x="924400" y="2129975"/>
            <a:ext cx="3647601" cy="282810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0B981"/>
        </a:solidFill>
        <a:effectLst/>
      </p:bgPr>
    </p:bg>
    <p:spTree>
      <p:nvGrpSpPr>
        <p:cNvPr id="1" name="Shape 197"/>
        <p:cNvGrpSpPr/>
        <p:nvPr/>
      </p:nvGrpSpPr>
      <p:grpSpPr>
        <a:xfrm>
          <a:off x="0" y="0"/>
          <a:ext cx="0" cy="0"/>
          <a:chOff x="0" y="0"/>
          <a:chExt cx="0" cy="0"/>
        </a:xfrm>
      </p:grpSpPr>
      <p:sp>
        <p:nvSpPr>
          <p:cNvPr id="198" name="Google Shape;198;p37"/>
          <p:cNvSpPr txBox="1">
            <a:spLocks noGrp="1"/>
          </p:cNvSpPr>
          <p:nvPr>
            <p:ph type="ctrTitle"/>
          </p:nvPr>
        </p:nvSpPr>
        <p:spPr>
          <a:xfrm>
            <a:off x="311700" y="1369525"/>
            <a:ext cx="8520600" cy="16269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b" anchorCtr="0">
            <a:noAutofit/>
          </a:bodyPr>
          <a:lstStyle/>
          <a:p>
            <a:pPr marL="0" lvl="0" indent="0" algn="ctr" rtl="0">
              <a:lnSpc>
                <a:spcPct val="80000"/>
              </a:lnSpc>
              <a:spcBef>
                <a:spcPts val="0"/>
              </a:spcBef>
              <a:spcAft>
                <a:spcPts val="0"/>
              </a:spcAft>
              <a:buNone/>
            </a:pPr>
            <a:r>
              <a:rPr lang="en" sz="6300">
                <a:solidFill>
                  <a:schemeClr val="lt1"/>
                </a:solidFill>
              </a:rPr>
              <a:t>Inspiration: Diffit in Your Classroom</a:t>
            </a:r>
            <a:endParaRPr sz="6300">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8"/>
          <p:cNvSpPr/>
          <p:nvPr/>
        </p:nvSpPr>
        <p:spPr>
          <a:xfrm>
            <a:off x="1410694" y="1844681"/>
            <a:ext cx="1364098" cy="963394"/>
          </a:xfrm>
          <a:custGeom>
            <a:avLst/>
            <a:gdLst/>
            <a:ahLst/>
            <a:cxnLst/>
            <a:rect l="l" t="t" r="r" b="b"/>
            <a:pathLst>
              <a:path w="2728195" h="1926788" extrusionOk="0">
                <a:moveTo>
                  <a:pt x="0" y="0"/>
                </a:moveTo>
                <a:lnTo>
                  <a:pt x="2728195" y="0"/>
                </a:lnTo>
                <a:lnTo>
                  <a:pt x="2728195" y="1926788"/>
                </a:lnTo>
                <a:lnTo>
                  <a:pt x="0" y="1926788"/>
                </a:lnTo>
                <a:lnTo>
                  <a:pt x="0" y="0"/>
                </a:lnTo>
                <a:close/>
              </a:path>
            </a:pathLst>
          </a:custGeom>
          <a:blipFill rotWithShape="1">
            <a:blip r:embed="rId3">
              <a:alphaModFix/>
            </a:blip>
            <a:stretch>
              <a:fillRect/>
            </a:stretch>
          </a:blipFill>
          <a:ln>
            <a:noFill/>
          </a:ln>
        </p:spPr>
      </p:sp>
      <p:sp>
        <p:nvSpPr>
          <p:cNvPr id="204" name="Google Shape;204;p38"/>
          <p:cNvSpPr/>
          <p:nvPr/>
        </p:nvSpPr>
        <p:spPr>
          <a:xfrm>
            <a:off x="1410694" y="2902453"/>
            <a:ext cx="1364098" cy="896845"/>
          </a:xfrm>
          <a:custGeom>
            <a:avLst/>
            <a:gdLst/>
            <a:ahLst/>
            <a:cxnLst/>
            <a:rect l="l" t="t" r="r" b="b"/>
            <a:pathLst>
              <a:path w="2728195" h="1793690" extrusionOk="0">
                <a:moveTo>
                  <a:pt x="0" y="0"/>
                </a:moveTo>
                <a:lnTo>
                  <a:pt x="2728195" y="0"/>
                </a:lnTo>
                <a:lnTo>
                  <a:pt x="2728195" y="1793690"/>
                </a:lnTo>
                <a:lnTo>
                  <a:pt x="0" y="1793690"/>
                </a:lnTo>
                <a:lnTo>
                  <a:pt x="0" y="0"/>
                </a:lnTo>
                <a:close/>
              </a:path>
            </a:pathLst>
          </a:custGeom>
          <a:blipFill rotWithShape="1">
            <a:blip r:embed="rId4">
              <a:alphaModFix/>
            </a:blip>
            <a:stretch>
              <a:fillRect/>
            </a:stretch>
          </a:blipFill>
          <a:ln>
            <a:noFill/>
          </a:ln>
        </p:spPr>
      </p:sp>
      <p:sp>
        <p:nvSpPr>
          <p:cNvPr id="205" name="Google Shape;205;p38"/>
          <p:cNvSpPr/>
          <p:nvPr/>
        </p:nvSpPr>
        <p:spPr>
          <a:xfrm>
            <a:off x="2584191" y="141987"/>
            <a:ext cx="476310" cy="476310"/>
          </a:xfrm>
          <a:custGeom>
            <a:avLst/>
            <a:gdLst/>
            <a:ahLst/>
            <a:cxnLst/>
            <a:rect l="l" t="t" r="r" b="b"/>
            <a:pathLst>
              <a:path w="952620" h="952620" extrusionOk="0">
                <a:moveTo>
                  <a:pt x="0" y="0"/>
                </a:moveTo>
                <a:lnTo>
                  <a:pt x="952620" y="0"/>
                </a:lnTo>
                <a:lnTo>
                  <a:pt x="952620" y="952620"/>
                </a:lnTo>
                <a:lnTo>
                  <a:pt x="0" y="952620"/>
                </a:lnTo>
                <a:lnTo>
                  <a:pt x="0" y="0"/>
                </a:lnTo>
                <a:close/>
              </a:path>
            </a:pathLst>
          </a:custGeom>
          <a:blipFill rotWithShape="1">
            <a:blip r:embed="rId5">
              <a:alphaModFix/>
            </a:blip>
            <a:stretch>
              <a:fillRect/>
            </a:stretch>
          </a:blipFill>
          <a:ln>
            <a:noFill/>
          </a:ln>
        </p:spPr>
      </p:sp>
      <p:sp>
        <p:nvSpPr>
          <p:cNvPr id="206" name="Google Shape;206;p38"/>
          <p:cNvSpPr txBox="1"/>
          <p:nvPr/>
        </p:nvSpPr>
        <p:spPr>
          <a:xfrm>
            <a:off x="3093826" y="88826"/>
            <a:ext cx="3488400" cy="569400"/>
          </a:xfrm>
          <a:prstGeom prst="rect">
            <a:avLst/>
          </a:prstGeom>
          <a:noFill/>
          <a:ln>
            <a:noFill/>
          </a:ln>
        </p:spPr>
        <p:txBody>
          <a:bodyPr spcFirstLastPara="1" wrap="square" lIns="0" tIns="0" rIns="0" bIns="0" anchor="t" anchorCtr="0">
            <a:spAutoFit/>
          </a:bodyPr>
          <a:lstStyle/>
          <a:p>
            <a:pPr marL="0" marR="0" lvl="0" indent="0" algn="ctr" rtl="0">
              <a:lnSpc>
                <a:spcPct val="139994"/>
              </a:lnSpc>
              <a:spcBef>
                <a:spcPts val="0"/>
              </a:spcBef>
              <a:spcAft>
                <a:spcPts val="0"/>
              </a:spcAft>
              <a:buNone/>
            </a:pPr>
            <a:r>
              <a:rPr lang="en" sz="3700" b="1" i="0" u="none" strike="noStrike" cap="none">
                <a:solidFill>
                  <a:srgbClr val="10B981"/>
                </a:solidFill>
                <a:latin typeface="League Spartan"/>
                <a:ea typeface="League Spartan"/>
                <a:cs typeface="League Spartan"/>
                <a:sym typeface="League Spartan"/>
              </a:rPr>
              <a:t>Diffit for Math</a:t>
            </a:r>
            <a:endParaRPr sz="700"/>
          </a:p>
        </p:txBody>
      </p:sp>
      <p:sp>
        <p:nvSpPr>
          <p:cNvPr id="207" name="Google Shape;207;p38"/>
          <p:cNvSpPr/>
          <p:nvPr/>
        </p:nvSpPr>
        <p:spPr>
          <a:xfrm>
            <a:off x="1420163" y="789163"/>
            <a:ext cx="1387843" cy="961872"/>
          </a:xfrm>
          <a:custGeom>
            <a:avLst/>
            <a:gdLst/>
            <a:ahLst/>
            <a:cxnLst/>
            <a:rect l="l" t="t" r="r" b="b"/>
            <a:pathLst>
              <a:path w="2775687" h="1923743" extrusionOk="0">
                <a:moveTo>
                  <a:pt x="0" y="0"/>
                </a:moveTo>
                <a:lnTo>
                  <a:pt x="2775687" y="0"/>
                </a:lnTo>
                <a:lnTo>
                  <a:pt x="2775687" y="1923743"/>
                </a:lnTo>
                <a:lnTo>
                  <a:pt x="0" y="1923743"/>
                </a:lnTo>
                <a:lnTo>
                  <a:pt x="0" y="0"/>
                </a:lnTo>
                <a:close/>
              </a:path>
            </a:pathLst>
          </a:custGeom>
          <a:blipFill rotWithShape="1">
            <a:blip r:embed="rId6">
              <a:alphaModFix/>
            </a:blip>
            <a:stretch>
              <a:fillRect/>
            </a:stretch>
          </a:blipFill>
          <a:ln>
            <a:noFill/>
          </a:ln>
        </p:spPr>
      </p:sp>
      <p:sp>
        <p:nvSpPr>
          <p:cNvPr id="208" name="Google Shape;208;p38"/>
          <p:cNvSpPr/>
          <p:nvPr/>
        </p:nvSpPr>
        <p:spPr>
          <a:xfrm>
            <a:off x="1528973" y="3905187"/>
            <a:ext cx="1127538" cy="1096326"/>
          </a:xfrm>
          <a:custGeom>
            <a:avLst/>
            <a:gdLst/>
            <a:ahLst/>
            <a:cxnLst/>
            <a:rect l="l" t="t" r="r" b="b"/>
            <a:pathLst>
              <a:path w="2255076" h="2192652" extrusionOk="0">
                <a:moveTo>
                  <a:pt x="0" y="0"/>
                </a:moveTo>
                <a:lnTo>
                  <a:pt x="2255076" y="0"/>
                </a:lnTo>
                <a:lnTo>
                  <a:pt x="2255076" y="2192652"/>
                </a:lnTo>
                <a:lnTo>
                  <a:pt x="0" y="2192652"/>
                </a:lnTo>
                <a:lnTo>
                  <a:pt x="0" y="0"/>
                </a:lnTo>
                <a:close/>
              </a:path>
            </a:pathLst>
          </a:custGeom>
          <a:blipFill rotWithShape="1">
            <a:blip r:embed="rId7">
              <a:alphaModFix/>
            </a:blip>
            <a:stretch>
              <a:fillRect/>
            </a:stretch>
          </a:blipFill>
          <a:ln>
            <a:noFill/>
          </a:ln>
        </p:spPr>
      </p:sp>
      <p:sp>
        <p:nvSpPr>
          <p:cNvPr id="209" name="Google Shape;209;p38"/>
          <p:cNvSpPr txBox="1"/>
          <p:nvPr/>
        </p:nvSpPr>
        <p:spPr>
          <a:xfrm>
            <a:off x="2968595" y="3047242"/>
            <a:ext cx="4764900" cy="664800"/>
          </a:xfrm>
          <a:prstGeom prst="rect">
            <a:avLst/>
          </a:prstGeom>
          <a:noFill/>
          <a:ln>
            <a:noFill/>
          </a:ln>
        </p:spPr>
        <p:txBody>
          <a:bodyPr spcFirstLastPara="1" wrap="square" lIns="0" tIns="0" rIns="0" bIns="0" anchor="t" anchorCtr="0">
            <a:spAutoFit/>
          </a:bodyPr>
          <a:lstStyle/>
          <a:p>
            <a:pPr marL="0" marR="0" lvl="0" indent="0" algn="l" rtl="0">
              <a:lnSpc>
                <a:spcPct val="139994"/>
              </a:lnSpc>
              <a:spcBef>
                <a:spcPts val="0"/>
              </a:spcBef>
              <a:spcAft>
                <a:spcPts val="0"/>
              </a:spcAft>
              <a:buNone/>
            </a:pPr>
            <a:r>
              <a:rPr lang="en" sz="1800" b="0" i="0" u="none" strike="noStrike" cap="none">
                <a:solidFill>
                  <a:srgbClr val="000000"/>
                </a:solidFill>
                <a:latin typeface="Nunito Sans"/>
                <a:ea typeface="Nunito Sans"/>
                <a:cs typeface="Nunito Sans"/>
                <a:sym typeface="Nunito Sans"/>
              </a:rPr>
              <a:t>Add step-by-step problem explanations for students (or families, or colleagues).</a:t>
            </a:r>
            <a:endParaRPr sz="700"/>
          </a:p>
        </p:txBody>
      </p:sp>
      <p:sp>
        <p:nvSpPr>
          <p:cNvPr id="210" name="Google Shape;210;p38"/>
          <p:cNvSpPr txBox="1"/>
          <p:nvPr/>
        </p:nvSpPr>
        <p:spPr>
          <a:xfrm>
            <a:off x="2968595" y="942188"/>
            <a:ext cx="4318800" cy="664800"/>
          </a:xfrm>
          <a:prstGeom prst="rect">
            <a:avLst/>
          </a:prstGeom>
          <a:noFill/>
          <a:ln>
            <a:noFill/>
          </a:ln>
        </p:spPr>
        <p:txBody>
          <a:bodyPr spcFirstLastPara="1" wrap="square" lIns="0" tIns="0" rIns="0" bIns="0" anchor="t" anchorCtr="0">
            <a:spAutoFit/>
          </a:bodyPr>
          <a:lstStyle/>
          <a:p>
            <a:pPr marL="0" marR="0" lvl="0" indent="0" algn="l" rtl="0">
              <a:lnSpc>
                <a:spcPct val="139994"/>
              </a:lnSpc>
              <a:spcBef>
                <a:spcPts val="0"/>
              </a:spcBef>
              <a:spcAft>
                <a:spcPts val="0"/>
              </a:spcAft>
              <a:buNone/>
            </a:pPr>
            <a:r>
              <a:rPr lang="en" sz="1800" b="0" i="0" u="none" strike="noStrike" cap="none">
                <a:solidFill>
                  <a:srgbClr val="000000"/>
                </a:solidFill>
                <a:latin typeface="Nunito Sans"/>
                <a:ea typeface="Nunito Sans"/>
                <a:cs typeface="Nunito Sans"/>
                <a:sym typeface="Nunito Sans"/>
              </a:rPr>
              <a:t>Add differentiated skills practice for any concept.</a:t>
            </a:r>
            <a:endParaRPr sz="700"/>
          </a:p>
        </p:txBody>
      </p:sp>
      <p:sp>
        <p:nvSpPr>
          <p:cNvPr id="211" name="Google Shape;211;p38"/>
          <p:cNvSpPr txBox="1"/>
          <p:nvPr/>
        </p:nvSpPr>
        <p:spPr>
          <a:xfrm>
            <a:off x="2968595" y="2020385"/>
            <a:ext cx="4764900" cy="664800"/>
          </a:xfrm>
          <a:prstGeom prst="rect">
            <a:avLst/>
          </a:prstGeom>
          <a:noFill/>
          <a:ln>
            <a:noFill/>
          </a:ln>
        </p:spPr>
        <p:txBody>
          <a:bodyPr spcFirstLastPara="1" wrap="square" lIns="0" tIns="0" rIns="0" bIns="0" anchor="t" anchorCtr="0">
            <a:spAutoFit/>
          </a:bodyPr>
          <a:lstStyle/>
          <a:p>
            <a:pPr marL="0" marR="0" lvl="0" indent="0" algn="l" rtl="0">
              <a:lnSpc>
                <a:spcPct val="139994"/>
              </a:lnSpc>
              <a:spcBef>
                <a:spcPts val="0"/>
              </a:spcBef>
              <a:spcAft>
                <a:spcPts val="0"/>
              </a:spcAft>
              <a:buNone/>
            </a:pPr>
            <a:r>
              <a:rPr lang="en" sz="1800" b="0" i="0" u="none" strike="noStrike" cap="none">
                <a:solidFill>
                  <a:srgbClr val="000000"/>
                </a:solidFill>
                <a:latin typeface="Nunito Sans"/>
                <a:ea typeface="Nunito Sans"/>
                <a:cs typeface="Nunito Sans"/>
                <a:sym typeface="Nunito Sans"/>
              </a:rPr>
              <a:t>Connect math to real life with relevant examples and story problems.</a:t>
            </a:r>
            <a:endParaRPr sz="700"/>
          </a:p>
        </p:txBody>
      </p:sp>
      <p:sp>
        <p:nvSpPr>
          <p:cNvPr id="212" name="Google Shape;212;p38"/>
          <p:cNvSpPr txBox="1"/>
          <p:nvPr/>
        </p:nvSpPr>
        <p:spPr>
          <a:xfrm>
            <a:off x="2968595" y="4125439"/>
            <a:ext cx="4764900" cy="664800"/>
          </a:xfrm>
          <a:prstGeom prst="rect">
            <a:avLst/>
          </a:prstGeom>
          <a:noFill/>
          <a:ln>
            <a:noFill/>
          </a:ln>
        </p:spPr>
        <p:txBody>
          <a:bodyPr spcFirstLastPara="1" wrap="square" lIns="0" tIns="0" rIns="0" bIns="0" anchor="t" anchorCtr="0">
            <a:spAutoFit/>
          </a:bodyPr>
          <a:lstStyle/>
          <a:p>
            <a:pPr marL="0" marR="0" lvl="0" indent="0" algn="l" rtl="0">
              <a:lnSpc>
                <a:spcPct val="139994"/>
              </a:lnSpc>
              <a:spcBef>
                <a:spcPts val="0"/>
              </a:spcBef>
              <a:spcAft>
                <a:spcPts val="0"/>
              </a:spcAft>
              <a:buNone/>
            </a:pPr>
            <a:r>
              <a:rPr lang="en" sz="1800" b="0" i="0" u="none" strike="noStrike" cap="none">
                <a:solidFill>
                  <a:srgbClr val="000000"/>
                </a:solidFill>
                <a:latin typeface="Nunito Sans"/>
                <a:ea typeface="Nunito Sans"/>
                <a:cs typeface="Nunito Sans"/>
                <a:sym typeface="Nunito Sans"/>
              </a:rPr>
              <a:t>Incorporate graphing, data analysis, and other visuals into materials.</a:t>
            </a:r>
            <a:endParaRPr sz="7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9"/>
          <p:cNvSpPr/>
          <p:nvPr/>
        </p:nvSpPr>
        <p:spPr>
          <a:xfrm>
            <a:off x="2168700" y="136344"/>
            <a:ext cx="614440" cy="614440"/>
          </a:xfrm>
          <a:custGeom>
            <a:avLst/>
            <a:gdLst/>
            <a:ahLst/>
            <a:cxnLst/>
            <a:rect l="l" t="t" r="r" b="b"/>
            <a:pathLst>
              <a:path w="1228879" h="1228879" extrusionOk="0">
                <a:moveTo>
                  <a:pt x="0" y="0"/>
                </a:moveTo>
                <a:lnTo>
                  <a:pt x="1228879" y="0"/>
                </a:lnTo>
                <a:lnTo>
                  <a:pt x="1228879" y="1228880"/>
                </a:lnTo>
                <a:lnTo>
                  <a:pt x="0" y="1228880"/>
                </a:lnTo>
                <a:lnTo>
                  <a:pt x="0" y="0"/>
                </a:lnTo>
                <a:close/>
              </a:path>
            </a:pathLst>
          </a:custGeom>
          <a:blipFill rotWithShape="1">
            <a:blip r:embed="rId3">
              <a:alphaModFix/>
            </a:blip>
            <a:stretch>
              <a:fillRect/>
            </a:stretch>
          </a:blipFill>
          <a:ln>
            <a:noFill/>
          </a:ln>
        </p:spPr>
      </p:sp>
      <p:sp>
        <p:nvSpPr>
          <p:cNvPr id="218" name="Google Shape;218;p39"/>
          <p:cNvSpPr/>
          <p:nvPr/>
        </p:nvSpPr>
        <p:spPr>
          <a:xfrm rot="-604460">
            <a:off x="2172231" y="1126086"/>
            <a:ext cx="1895564" cy="2263729"/>
          </a:xfrm>
          <a:custGeom>
            <a:avLst/>
            <a:gdLst/>
            <a:ahLst/>
            <a:cxnLst/>
            <a:rect l="l" t="t" r="r" b="b"/>
            <a:pathLst>
              <a:path w="3789518" h="4521527" extrusionOk="0">
                <a:moveTo>
                  <a:pt x="0" y="0"/>
                </a:moveTo>
                <a:lnTo>
                  <a:pt x="3789517" y="0"/>
                </a:lnTo>
                <a:lnTo>
                  <a:pt x="3789517" y="4521527"/>
                </a:lnTo>
                <a:lnTo>
                  <a:pt x="0" y="4521527"/>
                </a:lnTo>
                <a:lnTo>
                  <a:pt x="0" y="0"/>
                </a:lnTo>
                <a:close/>
              </a:path>
            </a:pathLst>
          </a:custGeom>
          <a:blipFill rotWithShape="1">
            <a:blip r:embed="rId4">
              <a:alphaModFix/>
            </a:blip>
            <a:stretch>
              <a:fillRect/>
            </a:stretch>
          </a:blipFill>
          <a:ln>
            <a:noFill/>
          </a:ln>
        </p:spPr>
      </p:sp>
      <p:sp>
        <p:nvSpPr>
          <p:cNvPr id="219" name="Google Shape;219;p39"/>
          <p:cNvSpPr/>
          <p:nvPr/>
        </p:nvSpPr>
        <p:spPr>
          <a:xfrm rot="482944">
            <a:off x="5201222" y="1163659"/>
            <a:ext cx="1898462" cy="2250695"/>
          </a:xfrm>
          <a:custGeom>
            <a:avLst/>
            <a:gdLst/>
            <a:ahLst/>
            <a:cxnLst/>
            <a:rect l="l" t="t" r="r" b="b"/>
            <a:pathLst>
              <a:path w="3797494" h="4505164" extrusionOk="0">
                <a:moveTo>
                  <a:pt x="0" y="0"/>
                </a:moveTo>
                <a:lnTo>
                  <a:pt x="3797494" y="0"/>
                </a:lnTo>
                <a:lnTo>
                  <a:pt x="3797494" y="4505164"/>
                </a:lnTo>
                <a:lnTo>
                  <a:pt x="0" y="4505164"/>
                </a:lnTo>
                <a:lnTo>
                  <a:pt x="0" y="0"/>
                </a:lnTo>
                <a:close/>
              </a:path>
            </a:pathLst>
          </a:custGeom>
          <a:blipFill rotWithShape="1">
            <a:blip r:embed="rId5">
              <a:alphaModFix/>
            </a:blip>
            <a:stretch>
              <a:fillRect/>
            </a:stretch>
          </a:blipFill>
          <a:ln>
            <a:noFill/>
          </a:ln>
        </p:spPr>
      </p:sp>
      <p:sp>
        <p:nvSpPr>
          <p:cNvPr id="220" name="Google Shape;220;p39"/>
          <p:cNvSpPr/>
          <p:nvPr/>
        </p:nvSpPr>
        <p:spPr>
          <a:xfrm>
            <a:off x="3517648" y="974538"/>
            <a:ext cx="2020519" cy="2363180"/>
          </a:xfrm>
          <a:custGeom>
            <a:avLst/>
            <a:gdLst/>
            <a:ahLst/>
            <a:cxnLst/>
            <a:rect l="l" t="t" r="r" b="b"/>
            <a:pathLst>
              <a:path w="4041038" h="4726360" extrusionOk="0">
                <a:moveTo>
                  <a:pt x="0" y="0"/>
                </a:moveTo>
                <a:lnTo>
                  <a:pt x="4041038" y="0"/>
                </a:lnTo>
                <a:lnTo>
                  <a:pt x="4041038" y="4726360"/>
                </a:lnTo>
                <a:lnTo>
                  <a:pt x="0" y="4726360"/>
                </a:lnTo>
                <a:lnTo>
                  <a:pt x="0" y="0"/>
                </a:lnTo>
                <a:close/>
              </a:path>
            </a:pathLst>
          </a:custGeom>
          <a:blipFill rotWithShape="1">
            <a:blip r:embed="rId6">
              <a:alphaModFix/>
            </a:blip>
            <a:stretch>
              <a:fillRect/>
            </a:stretch>
          </a:blipFill>
          <a:ln>
            <a:noFill/>
          </a:ln>
        </p:spPr>
      </p:sp>
      <p:sp>
        <p:nvSpPr>
          <p:cNvPr id="221" name="Google Shape;221;p39"/>
          <p:cNvSpPr txBox="1"/>
          <p:nvPr/>
        </p:nvSpPr>
        <p:spPr>
          <a:xfrm>
            <a:off x="2784557" y="221884"/>
            <a:ext cx="4141500" cy="585000"/>
          </a:xfrm>
          <a:prstGeom prst="rect">
            <a:avLst/>
          </a:prstGeom>
          <a:noFill/>
          <a:ln>
            <a:noFill/>
          </a:ln>
        </p:spPr>
        <p:txBody>
          <a:bodyPr spcFirstLastPara="1" wrap="square" lIns="0" tIns="0" rIns="0" bIns="0" anchor="t" anchorCtr="0">
            <a:spAutoFit/>
          </a:bodyPr>
          <a:lstStyle/>
          <a:p>
            <a:pPr marL="0" marR="0" lvl="0" indent="0" algn="ctr" rtl="0">
              <a:lnSpc>
                <a:spcPct val="140002"/>
              </a:lnSpc>
              <a:spcBef>
                <a:spcPts val="0"/>
              </a:spcBef>
              <a:spcAft>
                <a:spcPts val="0"/>
              </a:spcAft>
              <a:buNone/>
            </a:pPr>
            <a:r>
              <a:rPr lang="en" sz="3800" b="1" i="0" u="none" strike="noStrike" cap="none">
                <a:solidFill>
                  <a:srgbClr val="10B981"/>
                </a:solidFill>
                <a:latin typeface="League Spartan"/>
                <a:ea typeface="League Spartan"/>
                <a:cs typeface="League Spartan"/>
                <a:sym typeface="League Spartan"/>
              </a:rPr>
              <a:t>Diffit for Science</a:t>
            </a:r>
            <a:endParaRPr sz="700"/>
          </a:p>
        </p:txBody>
      </p:sp>
      <p:sp>
        <p:nvSpPr>
          <p:cNvPr id="222" name="Google Shape;222;p39"/>
          <p:cNvSpPr txBox="1"/>
          <p:nvPr/>
        </p:nvSpPr>
        <p:spPr>
          <a:xfrm>
            <a:off x="1291618" y="3721421"/>
            <a:ext cx="6560700" cy="1440900"/>
          </a:xfrm>
          <a:prstGeom prst="rect">
            <a:avLst/>
          </a:prstGeom>
          <a:noFill/>
          <a:ln>
            <a:noFill/>
          </a:ln>
        </p:spPr>
        <p:txBody>
          <a:bodyPr spcFirstLastPara="1" wrap="square" lIns="0" tIns="0" rIns="0" bIns="0" anchor="t" anchorCtr="0">
            <a:spAutoFit/>
          </a:bodyPr>
          <a:lstStyle/>
          <a:p>
            <a:pPr marL="393700" marR="0" lvl="1" indent="-190500" algn="l" rtl="0">
              <a:lnSpc>
                <a:spcPct val="140016"/>
              </a:lnSpc>
              <a:spcBef>
                <a:spcPts val="0"/>
              </a:spcBef>
              <a:spcAft>
                <a:spcPts val="0"/>
              </a:spcAft>
              <a:buClr>
                <a:srgbClr val="000000"/>
              </a:buClr>
              <a:buSzPts val="1800"/>
              <a:buFont typeface="Arial"/>
              <a:buChar char="•"/>
            </a:pPr>
            <a:r>
              <a:rPr lang="en" sz="1800" b="0" i="0" u="none" strike="noStrike" cap="none">
                <a:solidFill>
                  <a:srgbClr val="000000"/>
                </a:solidFill>
                <a:latin typeface="Nunito Sans"/>
                <a:ea typeface="Nunito Sans"/>
                <a:cs typeface="Nunito Sans"/>
                <a:sym typeface="Nunito Sans"/>
              </a:rPr>
              <a:t>Get lab sheets, mini-lessons, and more in minutes.</a:t>
            </a:r>
            <a:endParaRPr sz="700"/>
          </a:p>
          <a:p>
            <a:pPr marL="393700" marR="0" lvl="1" indent="-190500" algn="l" rtl="0">
              <a:lnSpc>
                <a:spcPct val="140016"/>
              </a:lnSpc>
              <a:spcBef>
                <a:spcPts val="0"/>
              </a:spcBef>
              <a:spcAft>
                <a:spcPts val="0"/>
              </a:spcAft>
              <a:buClr>
                <a:srgbClr val="000000"/>
              </a:buClr>
              <a:buSzPts val="1800"/>
              <a:buFont typeface="Arial"/>
              <a:buChar char="•"/>
            </a:pPr>
            <a:r>
              <a:rPr lang="en" sz="1800" b="0" i="0" u="none" strike="noStrike" cap="none">
                <a:solidFill>
                  <a:srgbClr val="000000"/>
                </a:solidFill>
                <a:latin typeface="Nunito Sans"/>
                <a:ea typeface="Nunito Sans"/>
                <a:cs typeface="Nunito Sans"/>
                <a:sym typeface="Nunito Sans"/>
              </a:rPr>
              <a:t>Add tables and graphs for data collection and analysis.</a:t>
            </a:r>
            <a:endParaRPr sz="700"/>
          </a:p>
          <a:p>
            <a:pPr marL="393700" marR="0" lvl="1" indent="-190500" algn="l" rtl="0">
              <a:lnSpc>
                <a:spcPct val="140016"/>
              </a:lnSpc>
              <a:spcBef>
                <a:spcPts val="0"/>
              </a:spcBef>
              <a:spcAft>
                <a:spcPts val="0"/>
              </a:spcAft>
              <a:buClr>
                <a:srgbClr val="000000"/>
              </a:buClr>
              <a:buSzPts val="1800"/>
              <a:buFont typeface="Arial"/>
              <a:buChar char="•"/>
            </a:pPr>
            <a:r>
              <a:rPr lang="en" sz="1800" b="0" i="0" u="none" strike="noStrike" cap="none">
                <a:solidFill>
                  <a:srgbClr val="000000"/>
                </a:solidFill>
                <a:latin typeface="Nunito Sans"/>
                <a:ea typeface="Nunito Sans"/>
                <a:cs typeface="Nunito Sans"/>
                <a:sym typeface="Nunito Sans"/>
              </a:rPr>
              <a:t>Prep hands-on or concept-driven lessons faster.</a:t>
            </a:r>
            <a:endParaRPr sz="700"/>
          </a:p>
          <a:p>
            <a:pPr marL="393700" marR="0" lvl="1" indent="-190500" algn="l" rtl="0">
              <a:lnSpc>
                <a:spcPct val="140016"/>
              </a:lnSpc>
              <a:spcBef>
                <a:spcPts val="0"/>
              </a:spcBef>
              <a:spcAft>
                <a:spcPts val="0"/>
              </a:spcAft>
              <a:buClr>
                <a:srgbClr val="000000"/>
              </a:buClr>
              <a:buSzPts val="1800"/>
              <a:buFont typeface="Arial"/>
              <a:buChar char="•"/>
            </a:pPr>
            <a:r>
              <a:rPr lang="en" sz="1800" b="0" i="0" u="none" strike="noStrike" cap="none">
                <a:solidFill>
                  <a:srgbClr val="000000"/>
                </a:solidFill>
                <a:latin typeface="Nunito Sans"/>
                <a:ea typeface="Nunito Sans"/>
                <a:cs typeface="Nunito Sans"/>
                <a:sym typeface="Nunito Sans"/>
              </a:rPr>
              <a:t>Incorporate multiple literacies in one science lesson.</a:t>
            </a:r>
            <a:endParaRPr sz="7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grpSp>
        <p:nvGrpSpPr>
          <p:cNvPr id="227" name="Google Shape;227;p40"/>
          <p:cNvGrpSpPr/>
          <p:nvPr/>
        </p:nvGrpSpPr>
        <p:grpSpPr>
          <a:xfrm>
            <a:off x="1487879" y="62727"/>
            <a:ext cx="6168277" cy="614362"/>
            <a:chOff x="0" y="0"/>
            <a:chExt cx="16448740" cy="1638298"/>
          </a:xfrm>
        </p:grpSpPr>
        <p:sp>
          <p:nvSpPr>
            <p:cNvPr id="228" name="Google Shape;228;p40"/>
            <p:cNvSpPr/>
            <p:nvPr/>
          </p:nvSpPr>
          <p:spPr>
            <a:xfrm>
              <a:off x="0" y="0"/>
              <a:ext cx="1514440" cy="1514440"/>
            </a:xfrm>
            <a:custGeom>
              <a:avLst/>
              <a:gdLst/>
              <a:ahLst/>
              <a:cxnLst/>
              <a:rect l="l" t="t" r="r" b="b"/>
              <a:pathLst>
                <a:path w="1514440" h="1514440" extrusionOk="0">
                  <a:moveTo>
                    <a:pt x="0" y="0"/>
                  </a:moveTo>
                  <a:lnTo>
                    <a:pt x="1514440" y="0"/>
                  </a:lnTo>
                  <a:lnTo>
                    <a:pt x="1514440" y="1514440"/>
                  </a:lnTo>
                  <a:lnTo>
                    <a:pt x="0" y="1514440"/>
                  </a:lnTo>
                  <a:lnTo>
                    <a:pt x="0" y="0"/>
                  </a:lnTo>
                  <a:close/>
                </a:path>
              </a:pathLst>
            </a:custGeom>
            <a:blipFill rotWithShape="1">
              <a:blip r:embed="rId3">
                <a:alphaModFix/>
              </a:blip>
              <a:stretch>
                <a:fillRect/>
              </a:stretch>
            </a:blipFill>
            <a:ln>
              <a:noFill/>
            </a:ln>
          </p:spPr>
        </p:sp>
        <p:sp>
          <p:nvSpPr>
            <p:cNvPr id="229" name="Google Shape;229;p40"/>
            <p:cNvSpPr txBox="1"/>
            <p:nvPr/>
          </p:nvSpPr>
          <p:spPr>
            <a:xfrm>
              <a:off x="1514440" y="119698"/>
              <a:ext cx="14934300" cy="1518600"/>
            </a:xfrm>
            <a:prstGeom prst="rect">
              <a:avLst/>
            </a:prstGeom>
            <a:noFill/>
            <a:ln>
              <a:noFill/>
            </a:ln>
          </p:spPr>
          <p:txBody>
            <a:bodyPr spcFirstLastPara="1" wrap="square" lIns="0" tIns="0" rIns="0" bIns="0" anchor="t" anchorCtr="0">
              <a:spAutoFit/>
            </a:bodyPr>
            <a:lstStyle/>
            <a:p>
              <a:pPr marL="0" marR="0" lvl="0" indent="0" algn="ctr" rtl="0">
                <a:lnSpc>
                  <a:spcPct val="140002"/>
                </a:lnSpc>
                <a:spcBef>
                  <a:spcPts val="0"/>
                </a:spcBef>
                <a:spcAft>
                  <a:spcPts val="0"/>
                </a:spcAft>
                <a:buNone/>
              </a:pPr>
              <a:r>
                <a:rPr lang="en" sz="3700" b="1" i="0" u="none" strike="noStrike" cap="none">
                  <a:solidFill>
                    <a:srgbClr val="10B981"/>
                  </a:solidFill>
                  <a:latin typeface="League Spartan"/>
                  <a:ea typeface="League Spartan"/>
                  <a:cs typeface="League Spartan"/>
                  <a:sym typeface="League Spartan"/>
                </a:rPr>
                <a:t>Diffit for Social Studies</a:t>
              </a:r>
              <a:endParaRPr sz="700"/>
            </a:p>
          </p:txBody>
        </p:sp>
      </p:grpSp>
      <p:sp>
        <p:nvSpPr>
          <p:cNvPr id="230" name="Google Shape;230;p40"/>
          <p:cNvSpPr/>
          <p:nvPr/>
        </p:nvSpPr>
        <p:spPr>
          <a:xfrm>
            <a:off x="1310747" y="763007"/>
            <a:ext cx="1176968" cy="1503233"/>
          </a:xfrm>
          <a:custGeom>
            <a:avLst/>
            <a:gdLst/>
            <a:ahLst/>
            <a:cxnLst/>
            <a:rect l="l" t="t" r="r" b="b"/>
            <a:pathLst>
              <a:path w="2353936" h="3006465" extrusionOk="0">
                <a:moveTo>
                  <a:pt x="0" y="0"/>
                </a:moveTo>
                <a:lnTo>
                  <a:pt x="2353937" y="0"/>
                </a:lnTo>
                <a:lnTo>
                  <a:pt x="2353937" y="3006465"/>
                </a:lnTo>
                <a:lnTo>
                  <a:pt x="0" y="3006465"/>
                </a:lnTo>
                <a:lnTo>
                  <a:pt x="0" y="0"/>
                </a:lnTo>
                <a:close/>
              </a:path>
            </a:pathLst>
          </a:custGeom>
          <a:blipFill rotWithShape="1">
            <a:blip r:embed="rId4">
              <a:alphaModFix/>
            </a:blip>
            <a:stretch>
              <a:fillRect/>
            </a:stretch>
          </a:blipFill>
          <a:ln>
            <a:noFill/>
          </a:ln>
        </p:spPr>
      </p:sp>
      <p:sp>
        <p:nvSpPr>
          <p:cNvPr id="231" name="Google Shape;231;p40"/>
          <p:cNvSpPr/>
          <p:nvPr/>
        </p:nvSpPr>
        <p:spPr>
          <a:xfrm>
            <a:off x="1702452" y="1705328"/>
            <a:ext cx="1157050" cy="1518628"/>
          </a:xfrm>
          <a:custGeom>
            <a:avLst/>
            <a:gdLst/>
            <a:ahLst/>
            <a:cxnLst/>
            <a:rect l="l" t="t" r="r" b="b"/>
            <a:pathLst>
              <a:path w="2314099" h="3037255" extrusionOk="0">
                <a:moveTo>
                  <a:pt x="0" y="0"/>
                </a:moveTo>
                <a:lnTo>
                  <a:pt x="2314099" y="0"/>
                </a:lnTo>
                <a:lnTo>
                  <a:pt x="2314099" y="3037255"/>
                </a:lnTo>
                <a:lnTo>
                  <a:pt x="0" y="3037255"/>
                </a:lnTo>
                <a:lnTo>
                  <a:pt x="0" y="0"/>
                </a:lnTo>
                <a:close/>
              </a:path>
            </a:pathLst>
          </a:custGeom>
          <a:blipFill rotWithShape="1">
            <a:blip r:embed="rId5">
              <a:alphaModFix/>
            </a:blip>
            <a:stretch>
              <a:fillRect/>
            </a:stretch>
          </a:blipFill>
          <a:ln>
            <a:noFill/>
          </a:ln>
        </p:spPr>
      </p:sp>
      <p:sp>
        <p:nvSpPr>
          <p:cNvPr id="232" name="Google Shape;232;p40"/>
          <p:cNvSpPr/>
          <p:nvPr/>
        </p:nvSpPr>
        <p:spPr>
          <a:xfrm>
            <a:off x="1310747" y="2762064"/>
            <a:ext cx="1176968" cy="1453761"/>
          </a:xfrm>
          <a:custGeom>
            <a:avLst/>
            <a:gdLst/>
            <a:ahLst/>
            <a:cxnLst/>
            <a:rect l="l" t="t" r="r" b="b"/>
            <a:pathLst>
              <a:path w="2353936" h="2907521" extrusionOk="0">
                <a:moveTo>
                  <a:pt x="0" y="0"/>
                </a:moveTo>
                <a:lnTo>
                  <a:pt x="2353937" y="0"/>
                </a:lnTo>
                <a:lnTo>
                  <a:pt x="2353937" y="2907520"/>
                </a:lnTo>
                <a:lnTo>
                  <a:pt x="0" y="2907520"/>
                </a:lnTo>
                <a:lnTo>
                  <a:pt x="0" y="0"/>
                </a:lnTo>
                <a:close/>
              </a:path>
            </a:pathLst>
          </a:custGeom>
          <a:blipFill rotWithShape="1">
            <a:blip r:embed="rId6">
              <a:alphaModFix/>
            </a:blip>
            <a:stretch>
              <a:fillRect/>
            </a:stretch>
          </a:blipFill>
          <a:ln>
            <a:noFill/>
          </a:ln>
        </p:spPr>
      </p:sp>
      <p:sp>
        <p:nvSpPr>
          <p:cNvPr id="233" name="Google Shape;233;p40"/>
          <p:cNvSpPr/>
          <p:nvPr/>
        </p:nvSpPr>
        <p:spPr>
          <a:xfrm>
            <a:off x="1714951" y="3712082"/>
            <a:ext cx="1144550" cy="1368692"/>
          </a:xfrm>
          <a:custGeom>
            <a:avLst/>
            <a:gdLst/>
            <a:ahLst/>
            <a:cxnLst/>
            <a:rect l="l" t="t" r="r" b="b"/>
            <a:pathLst>
              <a:path w="2289100" h="2737383" extrusionOk="0">
                <a:moveTo>
                  <a:pt x="0" y="0"/>
                </a:moveTo>
                <a:lnTo>
                  <a:pt x="2289101" y="0"/>
                </a:lnTo>
                <a:lnTo>
                  <a:pt x="2289101" y="2737383"/>
                </a:lnTo>
                <a:lnTo>
                  <a:pt x="0" y="2737383"/>
                </a:lnTo>
                <a:lnTo>
                  <a:pt x="0" y="0"/>
                </a:lnTo>
                <a:close/>
              </a:path>
            </a:pathLst>
          </a:custGeom>
          <a:blipFill rotWithShape="1">
            <a:blip r:embed="rId7">
              <a:alphaModFix/>
            </a:blip>
            <a:stretch>
              <a:fillRect/>
            </a:stretch>
          </a:blipFill>
          <a:ln>
            <a:noFill/>
          </a:ln>
        </p:spPr>
      </p:sp>
      <p:sp>
        <p:nvSpPr>
          <p:cNvPr id="234" name="Google Shape;234;p40"/>
          <p:cNvSpPr txBox="1"/>
          <p:nvPr/>
        </p:nvSpPr>
        <p:spPr>
          <a:xfrm>
            <a:off x="2986083" y="3083900"/>
            <a:ext cx="4810800" cy="665100"/>
          </a:xfrm>
          <a:prstGeom prst="rect">
            <a:avLst/>
          </a:prstGeom>
          <a:noFill/>
          <a:ln>
            <a:noFill/>
          </a:ln>
        </p:spPr>
        <p:txBody>
          <a:bodyPr spcFirstLastPara="1" wrap="square" lIns="0" tIns="0" rIns="0" bIns="0" anchor="t" anchorCtr="0">
            <a:spAutoFit/>
          </a:bodyPr>
          <a:lstStyle/>
          <a:p>
            <a:pPr marL="0" marR="0" lvl="0" indent="0" algn="l" rtl="0">
              <a:lnSpc>
                <a:spcPct val="140033"/>
              </a:lnSpc>
              <a:spcBef>
                <a:spcPts val="0"/>
              </a:spcBef>
              <a:spcAft>
                <a:spcPts val="0"/>
              </a:spcAft>
              <a:buNone/>
            </a:pPr>
            <a:r>
              <a:rPr lang="en" sz="1800" b="0" i="0" u="none" strike="noStrike" cap="none">
                <a:solidFill>
                  <a:srgbClr val="000000"/>
                </a:solidFill>
                <a:latin typeface="Nunito Sans"/>
                <a:ea typeface="Nunito Sans"/>
                <a:cs typeface="Nunito Sans"/>
                <a:sym typeface="Nunito Sans"/>
              </a:rPr>
              <a:t>Generate discussion, debates, writing prompts, and more.</a:t>
            </a:r>
            <a:endParaRPr sz="700"/>
          </a:p>
        </p:txBody>
      </p:sp>
      <p:sp>
        <p:nvSpPr>
          <p:cNvPr id="235" name="Google Shape;235;p40"/>
          <p:cNvSpPr txBox="1"/>
          <p:nvPr/>
        </p:nvSpPr>
        <p:spPr>
          <a:xfrm>
            <a:off x="2986083" y="1183864"/>
            <a:ext cx="4360500" cy="665100"/>
          </a:xfrm>
          <a:prstGeom prst="rect">
            <a:avLst/>
          </a:prstGeom>
          <a:noFill/>
          <a:ln>
            <a:noFill/>
          </a:ln>
        </p:spPr>
        <p:txBody>
          <a:bodyPr spcFirstLastPara="1" wrap="square" lIns="0" tIns="0" rIns="0" bIns="0" anchor="t" anchorCtr="0">
            <a:spAutoFit/>
          </a:bodyPr>
          <a:lstStyle/>
          <a:p>
            <a:pPr marL="0" marR="0" lvl="0" indent="0" algn="l" rtl="0">
              <a:lnSpc>
                <a:spcPct val="140033"/>
              </a:lnSpc>
              <a:spcBef>
                <a:spcPts val="0"/>
              </a:spcBef>
              <a:spcAft>
                <a:spcPts val="0"/>
              </a:spcAft>
              <a:buNone/>
            </a:pPr>
            <a:r>
              <a:rPr lang="en" sz="1800" b="0" i="0" u="none" strike="noStrike" cap="none">
                <a:solidFill>
                  <a:srgbClr val="000000"/>
                </a:solidFill>
                <a:latin typeface="Nunito Sans"/>
                <a:ea typeface="Nunito Sans"/>
                <a:cs typeface="Nunito Sans"/>
                <a:sym typeface="Nunito Sans"/>
              </a:rPr>
              <a:t>Build relevance with custom extension activities and project guides.</a:t>
            </a:r>
            <a:endParaRPr sz="700"/>
          </a:p>
        </p:txBody>
      </p:sp>
      <p:sp>
        <p:nvSpPr>
          <p:cNvPr id="236" name="Google Shape;236;p40"/>
          <p:cNvSpPr txBox="1"/>
          <p:nvPr/>
        </p:nvSpPr>
        <p:spPr>
          <a:xfrm>
            <a:off x="2986083" y="2133882"/>
            <a:ext cx="4810800" cy="665100"/>
          </a:xfrm>
          <a:prstGeom prst="rect">
            <a:avLst/>
          </a:prstGeom>
          <a:noFill/>
          <a:ln>
            <a:noFill/>
          </a:ln>
        </p:spPr>
        <p:txBody>
          <a:bodyPr spcFirstLastPara="1" wrap="square" lIns="0" tIns="0" rIns="0" bIns="0" anchor="t" anchorCtr="0">
            <a:spAutoFit/>
          </a:bodyPr>
          <a:lstStyle/>
          <a:p>
            <a:pPr marL="0" marR="0" lvl="0" indent="0" algn="l" rtl="0">
              <a:lnSpc>
                <a:spcPct val="140033"/>
              </a:lnSpc>
              <a:spcBef>
                <a:spcPts val="0"/>
              </a:spcBef>
              <a:spcAft>
                <a:spcPts val="0"/>
              </a:spcAft>
              <a:buNone/>
            </a:pPr>
            <a:r>
              <a:rPr lang="en" sz="1800" b="0" i="0" u="none" strike="noStrike" cap="none">
                <a:solidFill>
                  <a:srgbClr val="000000"/>
                </a:solidFill>
                <a:latin typeface="Nunito Sans"/>
                <a:ea typeface="Nunito Sans"/>
                <a:cs typeface="Nunito Sans"/>
                <a:sym typeface="Nunito Sans"/>
              </a:rPr>
              <a:t>Challenge students to think critically when reading primary sources.</a:t>
            </a:r>
            <a:endParaRPr sz="700"/>
          </a:p>
        </p:txBody>
      </p:sp>
      <p:sp>
        <p:nvSpPr>
          <p:cNvPr id="237" name="Google Shape;237;p40"/>
          <p:cNvSpPr txBox="1"/>
          <p:nvPr/>
        </p:nvSpPr>
        <p:spPr>
          <a:xfrm>
            <a:off x="3022471" y="4033918"/>
            <a:ext cx="4810800" cy="665100"/>
          </a:xfrm>
          <a:prstGeom prst="rect">
            <a:avLst/>
          </a:prstGeom>
          <a:noFill/>
          <a:ln>
            <a:noFill/>
          </a:ln>
        </p:spPr>
        <p:txBody>
          <a:bodyPr spcFirstLastPara="1" wrap="square" lIns="0" tIns="0" rIns="0" bIns="0" anchor="t" anchorCtr="0">
            <a:spAutoFit/>
          </a:bodyPr>
          <a:lstStyle/>
          <a:p>
            <a:pPr marL="0" marR="0" lvl="0" indent="0" algn="l" rtl="0">
              <a:lnSpc>
                <a:spcPct val="140033"/>
              </a:lnSpc>
              <a:spcBef>
                <a:spcPts val="0"/>
              </a:spcBef>
              <a:spcAft>
                <a:spcPts val="0"/>
              </a:spcAft>
              <a:buNone/>
            </a:pPr>
            <a:r>
              <a:rPr lang="en" sz="1800" b="0" i="0" u="none" strike="noStrike" cap="none">
                <a:solidFill>
                  <a:srgbClr val="000000"/>
                </a:solidFill>
                <a:latin typeface="Nunito Sans"/>
                <a:ea typeface="Nunito Sans"/>
                <a:cs typeface="Nunito Sans"/>
                <a:sym typeface="Nunito Sans"/>
              </a:rPr>
              <a:t>Incorporate visuals alongside text-based sources for synthesis and deeper thinking.</a:t>
            </a:r>
            <a:endParaRPr sz="7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1"/>
          <p:cNvSpPr/>
          <p:nvPr/>
        </p:nvSpPr>
        <p:spPr>
          <a:xfrm>
            <a:off x="2743266" y="30899"/>
            <a:ext cx="518595" cy="518595"/>
          </a:xfrm>
          <a:custGeom>
            <a:avLst/>
            <a:gdLst/>
            <a:ahLst/>
            <a:cxnLst/>
            <a:rect l="l" t="t" r="r" b="b"/>
            <a:pathLst>
              <a:path w="1037190" h="1037190" extrusionOk="0">
                <a:moveTo>
                  <a:pt x="0" y="0"/>
                </a:moveTo>
                <a:lnTo>
                  <a:pt x="1037190" y="0"/>
                </a:lnTo>
                <a:lnTo>
                  <a:pt x="1037190" y="1037189"/>
                </a:lnTo>
                <a:lnTo>
                  <a:pt x="0" y="1037189"/>
                </a:lnTo>
                <a:lnTo>
                  <a:pt x="0" y="0"/>
                </a:lnTo>
                <a:close/>
              </a:path>
            </a:pathLst>
          </a:custGeom>
          <a:blipFill rotWithShape="1">
            <a:blip r:embed="rId3">
              <a:alphaModFix/>
            </a:blip>
            <a:stretch>
              <a:fillRect/>
            </a:stretch>
          </a:blipFill>
          <a:ln>
            <a:noFill/>
          </a:ln>
        </p:spPr>
      </p:sp>
      <p:sp>
        <p:nvSpPr>
          <p:cNvPr id="243" name="Google Shape;243;p41"/>
          <p:cNvSpPr txBox="1"/>
          <p:nvPr/>
        </p:nvSpPr>
        <p:spPr>
          <a:xfrm>
            <a:off x="3311673" y="7361"/>
            <a:ext cx="3143700" cy="569400"/>
          </a:xfrm>
          <a:prstGeom prst="rect">
            <a:avLst/>
          </a:prstGeom>
          <a:noFill/>
          <a:ln>
            <a:noFill/>
          </a:ln>
        </p:spPr>
        <p:txBody>
          <a:bodyPr spcFirstLastPara="1" wrap="square" lIns="0" tIns="0" rIns="0" bIns="0" anchor="t" anchorCtr="0">
            <a:spAutoFit/>
          </a:bodyPr>
          <a:lstStyle/>
          <a:p>
            <a:pPr marL="0" marR="0" lvl="0" indent="0" algn="ctr" rtl="0">
              <a:lnSpc>
                <a:spcPct val="139994"/>
              </a:lnSpc>
              <a:spcBef>
                <a:spcPts val="0"/>
              </a:spcBef>
              <a:spcAft>
                <a:spcPts val="0"/>
              </a:spcAft>
              <a:buNone/>
            </a:pPr>
            <a:r>
              <a:rPr lang="en" sz="3700" b="1" i="0" u="none" strike="noStrike" cap="none">
                <a:solidFill>
                  <a:srgbClr val="10B981"/>
                </a:solidFill>
                <a:latin typeface="League Spartan"/>
                <a:ea typeface="League Spartan"/>
                <a:cs typeface="League Spartan"/>
                <a:sym typeface="League Spartan"/>
              </a:rPr>
              <a:t>Diffit for ELA</a:t>
            </a:r>
            <a:endParaRPr sz="700"/>
          </a:p>
        </p:txBody>
      </p:sp>
      <p:grpSp>
        <p:nvGrpSpPr>
          <p:cNvPr id="244" name="Google Shape;244;p41"/>
          <p:cNvGrpSpPr/>
          <p:nvPr/>
        </p:nvGrpSpPr>
        <p:grpSpPr>
          <a:xfrm>
            <a:off x="1354355" y="728613"/>
            <a:ext cx="6435324" cy="4414887"/>
            <a:chOff x="0" y="0"/>
            <a:chExt cx="17160864" cy="11773031"/>
          </a:xfrm>
        </p:grpSpPr>
        <p:sp>
          <p:nvSpPr>
            <p:cNvPr id="245" name="Google Shape;245;p41"/>
            <p:cNvSpPr/>
            <p:nvPr/>
          </p:nvSpPr>
          <p:spPr>
            <a:xfrm>
              <a:off x="758691" y="0"/>
              <a:ext cx="3216961" cy="4378827"/>
            </a:xfrm>
            <a:custGeom>
              <a:avLst/>
              <a:gdLst/>
              <a:ahLst/>
              <a:cxnLst/>
              <a:rect l="l" t="t" r="r" b="b"/>
              <a:pathLst>
                <a:path w="3216961" h="4378827" extrusionOk="0">
                  <a:moveTo>
                    <a:pt x="0" y="0"/>
                  </a:moveTo>
                  <a:lnTo>
                    <a:pt x="3216960" y="0"/>
                  </a:lnTo>
                  <a:lnTo>
                    <a:pt x="3216960" y="4378827"/>
                  </a:lnTo>
                  <a:lnTo>
                    <a:pt x="0" y="4378827"/>
                  </a:lnTo>
                  <a:lnTo>
                    <a:pt x="0" y="0"/>
                  </a:lnTo>
                  <a:close/>
                </a:path>
              </a:pathLst>
            </a:custGeom>
            <a:blipFill rotWithShape="1">
              <a:blip r:embed="rId4">
                <a:alphaModFix/>
              </a:blip>
              <a:stretch>
                <a:fillRect/>
              </a:stretch>
            </a:blipFill>
            <a:ln>
              <a:noFill/>
            </a:ln>
          </p:spPr>
        </p:sp>
        <p:sp>
          <p:nvSpPr>
            <p:cNvPr id="246" name="Google Shape;246;p41"/>
            <p:cNvSpPr/>
            <p:nvPr/>
          </p:nvSpPr>
          <p:spPr>
            <a:xfrm>
              <a:off x="0" y="2376157"/>
              <a:ext cx="3311657" cy="4494878"/>
            </a:xfrm>
            <a:custGeom>
              <a:avLst/>
              <a:gdLst/>
              <a:ahLst/>
              <a:cxnLst/>
              <a:rect l="l" t="t" r="r" b="b"/>
              <a:pathLst>
                <a:path w="3311657" h="4494878" extrusionOk="0">
                  <a:moveTo>
                    <a:pt x="0" y="0"/>
                  </a:moveTo>
                  <a:lnTo>
                    <a:pt x="3311657" y="0"/>
                  </a:lnTo>
                  <a:lnTo>
                    <a:pt x="3311657" y="4494878"/>
                  </a:lnTo>
                  <a:lnTo>
                    <a:pt x="0" y="4494878"/>
                  </a:lnTo>
                  <a:lnTo>
                    <a:pt x="0" y="0"/>
                  </a:lnTo>
                  <a:close/>
                </a:path>
              </a:pathLst>
            </a:custGeom>
            <a:blipFill rotWithShape="1">
              <a:blip r:embed="rId5">
                <a:alphaModFix/>
              </a:blip>
              <a:stretch>
                <a:fillRect/>
              </a:stretch>
            </a:blipFill>
            <a:ln>
              <a:noFill/>
            </a:ln>
          </p:spPr>
        </p:sp>
        <p:sp>
          <p:nvSpPr>
            <p:cNvPr id="247" name="Google Shape;247;p41"/>
            <p:cNvSpPr/>
            <p:nvPr/>
          </p:nvSpPr>
          <p:spPr>
            <a:xfrm>
              <a:off x="660954" y="4802155"/>
              <a:ext cx="3314697" cy="4357445"/>
            </a:xfrm>
            <a:custGeom>
              <a:avLst/>
              <a:gdLst/>
              <a:ahLst/>
              <a:cxnLst/>
              <a:rect l="l" t="t" r="r" b="b"/>
              <a:pathLst>
                <a:path w="3314697" h="4357445" extrusionOk="0">
                  <a:moveTo>
                    <a:pt x="0" y="0"/>
                  </a:moveTo>
                  <a:lnTo>
                    <a:pt x="3314697" y="0"/>
                  </a:lnTo>
                  <a:lnTo>
                    <a:pt x="3314697" y="4357445"/>
                  </a:lnTo>
                  <a:lnTo>
                    <a:pt x="0" y="4357445"/>
                  </a:lnTo>
                  <a:lnTo>
                    <a:pt x="0" y="0"/>
                  </a:lnTo>
                  <a:close/>
                </a:path>
              </a:pathLst>
            </a:custGeom>
            <a:blipFill rotWithShape="1">
              <a:blip r:embed="rId6">
                <a:alphaModFix/>
              </a:blip>
              <a:stretch>
                <a:fillRect/>
              </a:stretch>
            </a:blipFill>
            <a:ln>
              <a:noFill/>
            </a:ln>
          </p:spPr>
        </p:sp>
        <p:sp>
          <p:nvSpPr>
            <p:cNvPr id="248" name="Google Shape;248;p41"/>
            <p:cNvSpPr/>
            <p:nvPr/>
          </p:nvSpPr>
          <p:spPr>
            <a:xfrm>
              <a:off x="0" y="7331865"/>
              <a:ext cx="3412986" cy="4441166"/>
            </a:xfrm>
            <a:custGeom>
              <a:avLst/>
              <a:gdLst/>
              <a:ahLst/>
              <a:cxnLst/>
              <a:rect l="l" t="t" r="r" b="b"/>
              <a:pathLst>
                <a:path w="3412986" h="4441166" extrusionOk="0">
                  <a:moveTo>
                    <a:pt x="0" y="0"/>
                  </a:moveTo>
                  <a:lnTo>
                    <a:pt x="3412986" y="0"/>
                  </a:lnTo>
                  <a:lnTo>
                    <a:pt x="3412986" y="4441166"/>
                  </a:lnTo>
                  <a:lnTo>
                    <a:pt x="0" y="4441166"/>
                  </a:lnTo>
                  <a:lnTo>
                    <a:pt x="0" y="0"/>
                  </a:lnTo>
                  <a:close/>
                </a:path>
              </a:pathLst>
            </a:custGeom>
            <a:blipFill rotWithShape="1">
              <a:blip r:embed="rId7">
                <a:alphaModFix/>
              </a:blip>
              <a:stretch>
                <a:fillRect/>
              </a:stretch>
            </a:blipFill>
            <a:ln>
              <a:noFill/>
            </a:ln>
          </p:spPr>
        </p:sp>
        <p:sp>
          <p:nvSpPr>
            <p:cNvPr id="249" name="Google Shape;249;p41"/>
            <p:cNvSpPr txBox="1"/>
            <p:nvPr/>
          </p:nvSpPr>
          <p:spPr>
            <a:xfrm>
              <a:off x="4265964" y="5997626"/>
              <a:ext cx="12894900" cy="1773300"/>
            </a:xfrm>
            <a:prstGeom prst="rect">
              <a:avLst/>
            </a:prstGeom>
            <a:noFill/>
            <a:ln>
              <a:noFill/>
            </a:ln>
          </p:spPr>
          <p:txBody>
            <a:bodyPr spcFirstLastPara="1" wrap="square" lIns="0" tIns="0" rIns="0" bIns="0" anchor="t" anchorCtr="0">
              <a:spAutoFit/>
            </a:bodyPr>
            <a:lstStyle/>
            <a:p>
              <a:pPr marL="0" marR="0" lvl="0" indent="0" algn="l" rtl="0">
                <a:lnSpc>
                  <a:spcPct val="140016"/>
                </a:lnSpc>
                <a:spcBef>
                  <a:spcPts val="0"/>
                </a:spcBef>
                <a:spcAft>
                  <a:spcPts val="0"/>
                </a:spcAft>
                <a:buNone/>
              </a:pPr>
              <a:r>
                <a:rPr lang="en" sz="1800" b="0" i="0" u="none" strike="noStrike" cap="none">
                  <a:solidFill>
                    <a:srgbClr val="000000"/>
                  </a:solidFill>
                  <a:latin typeface="Nunito Sans"/>
                  <a:ea typeface="Nunito Sans"/>
                  <a:cs typeface="Nunito Sans"/>
                  <a:sym typeface="Nunito Sans"/>
                </a:rPr>
                <a:t>Craft writing prompts, graphic organizers, and rubrics – all in one packet.</a:t>
              </a:r>
              <a:endParaRPr sz="700"/>
            </a:p>
          </p:txBody>
        </p:sp>
        <p:sp>
          <p:nvSpPr>
            <p:cNvPr id="250" name="Google Shape;250;p41"/>
            <p:cNvSpPr txBox="1"/>
            <p:nvPr/>
          </p:nvSpPr>
          <p:spPr>
            <a:xfrm>
              <a:off x="4265964" y="300689"/>
              <a:ext cx="12593400" cy="1773300"/>
            </a:xfrm>
            <a:prstGeom prst="rect">
              <a:avLst/>
            </a:prstGeom>
            <a:noFill/>
            <a:ln>
              <a:noFill/>
            </a:ln>
          </p:spPr>
          <p:txBody>
            <a:bodyPr spcFirstLastPara="1" wrap="square" lIns="0" tIns="0" rIns="0" bIns="0" anchor="t" anchorCtr="0">
              <a:spAutoFit/>
            </a:bodyPr>
            <a:lstStyle/>
            <a:p>
              <a:pPr marL="0" marR="0" lvl="0" indent="0" algn="l" rtl="0">
                <a:lnSpc>
                  <a:spcPct val="140016"/>
                </a:lnSpc>
                <a:spcBef>
                  <a:spcPts val="0"/>
                </a:spcBef>
                <a:spcAft>
                  <a:spcPts val="0"/>
                </a:spcAft>
                <a:buNone/>
              </a:pPr>
              <a:r>
                <a:rPr lang="en" sz="1800" b="0" i="0" u="none" strike="noStrike" cap="none">
                  <a:solidFill>
                    <a:srgbClr val="000000"/>
                  </a:solidFill>
                  <a:latin typeface="Nunito Sans"/>
                  <a:ea typeface="Nunito Sans"/>
                  <a:cs typeface="Nunito Sans"/>
                  <a:sym typeface="Nunito Sans"/>
                </a:rPr>
                <a:t>Enhance skills practice with relevant examples and differentiated assessment.</a:t>
              </a:r>
              <a:endParaRPr sz="700"/>
            </a:p>
          </p:txBody>
        </p:sp>
        <p:sp>
          <p:nvSpPr>
            <p:cNvPr id="251" name="Google Shape;251;p41"/>
            <p:cNvSpPr txBox="1"/>
            <p:nvPr/>
          </p:nvSpPr>
          <p:spPr>
            <a:xfrm>
              <a:off x="4265964" y="3218629"/>
              <a:ext cx="12894900" cy="1773300"/>
            </a:xfrm>
            <a:prstGeom prst="rect">
              <a:avLst/>
            </a:prstGeom>
            <a:noFill/>
            <a:ln>
              <a:noFill/>
            </a:ln>
          </p:spPr>
          <p:txBody>
            <a:bodyPr spcFirstLastPara="1" wrap="square" lIns="0" tIns="0" rIns="0" bIns="0" anchor="t" anchorCtr="0">
              <a:spAutoFit/>
            </a:bodyPr>
            <a:lstStyle/>
            <a:p>
              <a:pPr marL="0" marR="0" lvl="0" indent="0" algn="l" rtl="0">
                <a:lnSpc>
                  <a:spcPct val="140016"/>
                </a:lnSpc>
                <a:spcBef>
                  <a:spcPts val="0"/>
                </a:spcBef>
                <a:spcAft>
                  <a:spcPts val="0"/>
                </a:spcAft>
                <a:buNone/>
              </a:pPr>
              <a:r>
                <a:rPr lang="en" sz="1800" b="0" i="0" u="none" strike="noStrike" cap="none">
                  <a:solidFill>
                    <a:srgbClr val="000000"/>
                  </a:solidFill>
                  <a:latin typeface="Nunito Sans"/>
                  <a:ea typeface="Nunito Sans"/>
                  <a:cs typeface="Nunito Sans"/>
                  <a:sym typeface="Nunito Sans"/>
                </a:rPr>
                <a:t>Adapt, annotate, and chunk passages to build comprehension and analysis.</a:t>
              </a:r>
              <a:endParaRPr sz="700"/>
            </a:p>
          </p:txBody>
        </p:sp>
        <p:sp>
          <p:nvSpPr>
            <p:cNvPr id="252" name="Google Shape;252;p41"/>
            <p:cNvSpPr txBox="1"/>
            <p:nvPr/>
          </p:nvSpPr>
          <p:spPr>
            <a:xfrm>
              <a:off x="4265964" y="8915566"/>
              <a:ext cx="12894900" cy="1773300"/>
            </a:xfrm>
            <a:prstGeom prst="rect">
              <a:avLst/>
            </a:prstGeom>
            <a:noFill/>
            <a:ln>
              <a:noFill/>
            </a:ln>
          </p:spPr>
          <p:txBody>
            <a:bodyPr spcFirstLastPara="1" wrap="square" lIns="0" tIns="0" rIns="0" bIns="0" anchor="t" anchorCtr="0">
              <a:spAutoFit/>
            </a:bodyPr>
            <a:lstStyle/>
            <a:p>
              <a:pPr marL="0" marR="0" lvl="0" indent="0" algn="l" rtl="0">
                <a:lnSpc>
                  <a:spcPct val="140016"/>
                </a:lnSpc>
                <a:spcBef>
                  <a:spcPts val="0"/>
                </a:spcBef>
                <a:spcAft>
                  <a:spcPts val="0"/>
                </a:spcAft>
                <a:buNone/>
              </a:pPr>
              <a:r>
                <a:rPr lang="en" sz="1800" b="0" i="0" u="none" strike="noStrike" cap="none">
                  <a:solidFill>
                    <a:srgbClr val="000000"/>
                  </a:solidFill>
                  <a:latin typeface="Nunito Sans"/>
                  <a:ea typeface="Nunito Sans"/>
                  <a:cs typeface="Nunito Sans"/>
                  <a:sym typeface="Nunito Sans"/>
                </a:rPr>
                <a:t>Integrate multiple texts in one lesson for synthesis and genre-based practice.</a:t>
              </a:r>
              <a:endParaRPr sz="700"/>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grpSp>
        <p:nvGrpSpPr>
          <p:cNvPr id="257" name="Google Shape;257;p42"/>
          <p:cNvGrpSpPr/>
          <p:nvPr/>
        </p:nvGrpSpPr>
        <p:grpSpPr>
          <a:xfrm>
            <a:off x="1690379" y="98729"/>
            <a:ext cx="5804790" cy="600300"/>
            <a:chOff x="0" y="-22758"/>
            <a:chExt cx="15479440" cy="1600800"/>
          </a:xfrm>
        </p:grpSpPr>
        <p:sp>
          <p:nvSpPr>
            <p:cNvPr id="258" name="Google Shape;258;p42"/>
            <p:cNvSpPr/>
            <p:nvPr/>
          </p:nvSpPr>
          <p:spPr>
            <a:xfrm>
              <a:off x="0" y="0"/>
              <a:ext cx="1408097" cy="1408097"/>
            </a:xfrm>
            <a:custGeom>
              <a:avLst/>
              <a:gdLst/>
              <a:ahLst/>
              <a:cxnLst/>
              <a:rect l="l" t="t" r="r" b="b"/>
              <a:pathLst>
                <a:path w="1408097" h="1408097" extrusionOk="0">
                  <a:moveTo>
                    <a:pt x="0" y="0"/>
                  </a:moveTo>
                  <a:lnTo>
                    <a:pt x="1408097" y="0"/>
                  </a:lnTo>
                  <a:lnTo>
                    <a:pt x="1408097" y="1408097"/>
                  </a:lnTo>
                  <a:lnTo>
                    <a:pt x="0" y="1408097"/>
                  </a:lnTo>
                  <a:lnTo>
                    <a:pt x="0" y="0"/>
                  </a:lnTo>
                  <a:close/>
                </a:path>
              </a:pathLst>
            </a:custGeom>
            <a:blipFill rotWithShape="1">
              <a:blip r:embed="rId3">
                <a:alphaModFix/>
              </a:blip>
              <a:stretch>
                <a:fillRect/>
              </a:stretch>
            </a:blipFill>
            <a:ln>
              <a:noFill/>
            </a:ln>
          </p:spPr>
        </p:sp>
        <p:sp>
          <p:nvSpPr>
            <p:cNvPr id="259" name="Google Shape;259;p42"/>
            <p:cNvSpPr txBox="1"/>
            <p:nvPr/>
          </p:nvSpPr>
          <p:spPr>
            <a:xfrm>
              <a:off x="1509940" y="-22758"/>
              <a:ext cx="13969500" cy="1600800"/>
            </a:xfrm>
            <a:prstGeom prst="rect">
              <a:avLst/>
            </a:prstGeom>
            <a:noFill/>
            <a:ln>
              <a:noFill/>
            </a:ln>
          </p:spPr>
          <p:txBody>
            <a:bodyPr spcFirstLastPara="1" wrap="square" lIns="0" tIns="0" rIns="0" bIns="0" anchor="t" anchorCtr="0">
              <a:spAutoFit/>
            </a:bodyPr>
            <a:lstStyle/>
            <a:p>
              <a:pPr marL="0" marR="0" lvl="0" indent="0" algn="ctr" rtl="0">
                <a:lnSpc>
                  <a:spcPct val="140020"/>
                </a:lnSpc>
                <a:spcBef>
                  <a:spcPts val="0"/>
                </a:spcBef>
                <a:spcAft>
                  <a:spcPts val="0"/>
                </a:spcAft>
                <a:buNone/>
              </a:pPr>
              <a:r>
                <a:rPr lang="en" sz="3900" b="1" i="0" u="none" strike="noStrike" cap="none">
                  <a:solidFill>
                    <a:srgbClr val="10B981"/>
                  </a:solidFill>
                  <a:latin typeface="League Spartan"/>
                  <a:ea typeface="League Spartan"/>
                  <a:cs typeface="League Spartan"/>
                  <a:sym typeface="League Spartan"/>
                </a:rPr>
                <a:t>Diffit for Elementary</a:t>
              </a:r>
              <a:endParaRPr sz="700"/>
            </a:p>
          </p:txBody>
        </p:sp>
      </p:grpSp>
      <p:grpSp>
        <p:nvGrpSpPr>
          <p:cNvPr id="260" name="Google Shape;260;p42"/>
          <p:cNvGrpSpPr/>
          <p:nvPr/>
        </p:nvGrpSpPr>
        <p:grpSpPr>
          <a:xfrm>
            <a:off x="1712955" y="791076"/>
            <a:ext cx="5760927" cy="3002563"/>
            <a:chOff x="1" y="0"/>
            <a:chExt cx="15362472" cy="8006836"/>
          </a:xfrm>
        </p:grpSpPr>
        <p:sp>
          <p:nvSpPr>
            <p:cNvPr id="261" name="Google Shape;261;p42"/>
            <p:cNvSpPr/>
            <p:nvPr/>
          </p:nvSpPr>
          <p:spPr>
            <a:xfrm rot="-683654">
              <a:off x="635977" y="590897"/>
              <a:ext cx="5269499" cy="6964048"/>
            </a:xfrm>
            <a:custGeom>
              <a:avLst/>
              <a:gdLst/>
              <a:ahLst/>
              <a:cxnLst/>
              <a:rect l="l" t="t" r="r" b="b"/>
              <a:pathLst>
                <a:path w="5271064" h="6966116" extrusionOk="0">
                  <a:moveTo>
                    <a:pt x="0" y="0"/>
                  </a:moveTo>
                  <a:lnTo>
                    <a:pt x="5271064" y="0"/>
                  </a:lnTo>
                  <a:lnTo>
                    <a:pt x="5271064" y="6966116"/>
                  </a:lnTo>
                  <a:lnTo>
                    <a:pt x="0" y="6966116"/>
                  </a:lnTo>
                  <a:lnTo>
                    <a:pt x="0" y="0"/>
                  </a:lnTo>
                  <a:close/>
                </a:path>
              </a:pathLst>
            </a:custGeom>
            <a:blipFill rotWithShape="1">
              <a:blip r:embed="rId4">
                <a:alphaModFix/>
              </a:blip>
              <a:stretch>
                <a:fillRect/>
              </a:stretch>
            </a:blipFill>
            <a:ln>
              <a:noFill/>
            </a:ln>
          </p:spPr>
        </p:sp>
        <p:sp>
          <p:nvSpPr>
            <p:cNvPr id="262" name="Google Shape;262;p42"/>
            <p:cNvSpPr/>
            <p:nvPr/>
          </p:nvSpPr>
          <p:spPr>
            <a:xfrm rot="439219">
              <a:off x="9311158" y="466616"/>
              <a:ext cx="5630170" cy="6970686"/>
            </a:xfrm>
            <a:custGeom>
              <a:avLst/>
              <a:gdLst/>
              <a:ahLst/>
              <a:cxnLst/>
              <a:rect l="l" t="t" r="r" b="b"/>
              <a:pathLst>
                <a:path w="5626479" h="6966116" extrusionOk="0">
                  <a:moveTo>
                    <a:pt x="0" y="0"/>
                  </a:moveTo>
                  <a:lnTo>
                    <a:pt x="5626478" y="0"/>
                  </a:lnTo>
                  <a:lnTo>
                    <a:pt x="5626478" y="6966116"/>
                  </a:lnTo>
                  <a:lnTo>
                    <a:pt x="0" y="6966116"/>
                  </a:lnTo>
                  <a:lnTo>
                    <a:pt x="0" y="0"/>
                  </a:lnTo>
                  <a:close/>
                </a:path>
              </a:pathLst>
            </a:custGeom>
            <a:blipFill rotWithShape="1">
              <a:blip r:embed="rId5">
                <a:alphaModFix/>
              </a:blip>
              <a:stretch>
                <a:fillRect/>
              </a:stretch>
            </a:blipFill>
            <a:ln>
              <a:noFill/>
            </a:ln>
          </p:spPr>
        </p:sp>
        <p:sp>
          <p:nvSpPr>
            <p:cNvPr id="263" name="Google Shape;263;p42"/>
            <p:cNvSpPr/>
            <p:nvPr/>
          </p:nvSpPr>
          <p:spPr>
            <a:xfrm>
              <a:off x="4819880" y="0"/>
              <a:ext cx="5475003" cy="6966116"/>
            </a:xfrm>
            <a:custGeom>
              <a:avLst/>
              <a:gdLst/>
              <a:ahLst/>
              <a:cxnLst/>
              <a:rect l="l" t="t" r="r" b="b"/>
              <a:pathLst>
                <a:path w="5475003" h="6966116" extrusionOk="0">
                  <a:moveTo>
                    <a:pt x="0" y="0"/>
                  </a:moveTo>
                  <a:lnTo>
                    <a:pt x="5475003" y="0"/>
                  </a:lnTo>
                  <a:lnTo>
                    <a:pt x="5475003" y="6966116"/>
                  </a:lnTo>
                  <a:lnTo>
                    <a:pt x="0" y="6966116"/>
                  </a:lnTo>
                  <a:lnTo>
                    <a:pt x="0" y="0"/>
                  </a:lnTo>
                  <a:close/>
                </a:path>
              </a:pathLst>
            </a:custGeom>
            <a:blipFill rotWithShape="1">
              <a:blip r:embed="rId6">
                <a:alphaModFix/>
              </a:blip>
              <a:stretch>
                <a:fillRect/>
              </a:stretch>
            </a:blipFill>
            <a:ln>
              <a:noFill/>
            </a:ln>
          </p:spPr>
        </p:sp>
      </p:grpSp>
      <p:sp>
        <p:nvSpPr>
          <p:cNvPr id="264" name="Google Shape;264;p42"/>
          <p:cNvSpPr txBox="1"/>
          <p:nvPr/>
        </p:nvSpPr>
        <p:spPr>
          <a:xfrm>
            <a:off x="915150" y="3702600"/>
            <a:ext cx="7313700" cy="1440900"/>
          </a:xfrm>
          <a:prstGeom prst="rect">
            <a:avLst/>
          </a:prstGeom>
          <a:noFill/>
          <a:ln>
            <a:noFill/>
          </a:ln>
        </p:spPr>
        <p:txBody>
          <a:bodyPr spcFirstLastPara="1" wrap="square" lIns="0" tIns="0" rIns="0" bIns="0" anchor="t" anchorCtr="0">
            <a:spAutoFit/>
          </a:bodyPr>
          <a:lstStyle/>
          <a:p>
            <a:pPr marL="393700" marR="0" lvl="1" indent="-203200" algn="l" rtl="0">
              <a:lnSpc>
                <a:spcPct val="140033"/>
              </a:lnSpc>
              <a:spcBef>
                <a:spcPts val="0"/>
              </a:spcBef>
              <a:spcAft>
                <a:spcPts val="0"/>
              </a:spcAft>
              <a:buClr>
                <a:srgbClr val="000000"/>
              </a:buClr>
              <a:buSzPts val="1800"/>
              <a:buFont typeface="Arial"/>
              <a:buChar char="•"/>
            </a:pPr>
            <a:r>
              <a:rPr lang="en" sz="1800" b="0" i="0" u="none" strike="noStrike" cap="none">
                <a:solidFill>
                  <a:srgbClr val="000000"/>
                </a:solidFill>
                <a:latin typeface="Nunito Sans"/>
                <a:ea typeface="Nunito Sans"/>
                <a:cs typeface="Nunito Sans"/>
                <a:sym typeface="Nunito Sans"/>
              </a:rPr>
              <a:t>Create high-impact activities like stations learning.</a:t>
            </a:r>
            <a:endParaRPr sz="700"/>
          </a:p>
          <a:p>
            <a:pPr marL="393700" marR="0" lvl="1" indent="-203200" algn="l" rtl="0">
              <a:lnSpc>
                <a:spcPct val="140033"/>
              </a:lnSpc>
              <a:spcBef>
                <a:spcPts val="0"/>
              </a:spcBef>
              <a:spcAft>
                <a:spcPts val="0"/>
              </a:spcAft>
              <a:buClr>
                <a:srgbClr val="000000"/>
              </a:buClr>
              <a:buSzPts val="1800"/>
              <a:buFont typeface="Arial"/>
              <a:buChar char="•"/>
            </a:pPr>
            <a:r>
              <a:rPr lang="en" sz="1800" b="0" i="0" u="none" strike="noStrike" cap="none">
                <a:solidFill>
                  <a:srgbClr val="000000"/>
                </a:solidFill>
                <a:latin typeface="Nunito Sans"/>
                <a:ea typeface="Nunito Sans"/>
                <a:cs typeface="Nunito Sans"/>
                <a:sym typeface="Nunito Sans"/>
              </a:rPr>
              <a:t>Adapt easy-to-follow learning routines for writing practice.</a:t>
            </a:r>
            <a:endParaRPr sz="700"/>
          </a:p>
          <a:p>
            <a:pPr marL="393700" marR="0" lvl="1" indent="-203200" algn="l" rtl="0">
              <a:lnSpc>
                <a:spcPct val="140033"/>
              </a:lnSpc>
              <a:spcBef>
                <a:spcPts val="0"/>
              </a:spcBef>
              <a:spcAft>
                <a:spcPts val="0"/>
              </a:spcAft>
              <a:buClr>
                <a:srgbClr val="000000"/>
              </a:buClr>
              <a:buSzPts val="1800"/>
              <a:buFont typeface="Arial"/>
              <a:buChar char="•"/>
            </a:pPr>
            <a:r>
              <a:rPr lang="en" sz="1800" b="0" i="0" u="none" strike="noStrike" cap="none">
                <a:solidFill>
                  <a:srgbClr val="000000"/>
                </a:solidFill>
                <a:latin typeface="Nunito Sans"/>
                <a:ea typeface="Nunito Sans"/>
                <a:cs typeface="Nunito Sans"/>
                <a:sym typeface="Nunito Sans"/>
              </a:rPr>
              <a:t>Include key visuals like graphs and number lines for math.</a:t>
            </a:r>
            <a:endParaRPr sz="700"/>
          </a:p>
          <a:p>
            <a:pPr marL="393700" marR="0" lvl="1" indent="-203200" algn="l" rtl="0">
              <a:lnSpc>
                <a:spcPct val="140033"/>
              </a:lnSpc>
              <a:spcBef>
                <a:spcPts val="0"/>
              </a:spcBef>
              <a:spcAft>
                <a:spcPts val="0"/>
              </a:spcAft>
              <a:buClr>
                <a:srgbClr val="000000"/>
              </a:buClr>
              <a:buSzPts val="1800"/>
              <a:buFont typeface="Arial"/>
              <a:buChar char="•"/>
            </a:pPr>
            <a:r>
              <a:rPr lang="en" sz="1800" b="0" i="0" u="none" strike="noStrike" cap="none">
                <a:solidFill>
                  <a:srgbClr val="000000"/>
                </a:solidFill>
                <a:latin typeface="Nunito Sans"/>
                <a:ea typeface="Nunito Sans"/>
                <a:cs typeface="Nunito Sans"/>
                <a:sym typeface="Nunito Sans"/>
              </a:rPr>
              <a:t>Create interdisciplinary learning opportunities within one packet.</a:t>
            </a:r>
            <a:endParaRPr sz="7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grpSp>
        <p:nvGrpSpPr>
          <p:cNvPr id="269" name="Google Shape;269;p43"/>
          <p:cNvGrpSpPr/>
          <p:nvPr/>
        </p:nvGrpSpPr>
        <p:grpSpPr>
          <a:xfrm>
            <a:off x="1340477" y="72057"/>
            <a:ext cx="6449912" cy="615469"/>
            <a:chOff x="0" y="0"/>
            <a:chExt cx="17199765" cy="1641251"/>
          </a:xfrm>
        </p:grpSpPr>
        <p:sp>
          <p:nvSpPr>
            <p:cNvPr id="270" name="Google Shape;270;p43"/>
            <p:cNvSpPr/>
            <p:nvPr/>
          </p:nvSpPr>
          <p:spPr>
            <a:xfrm>
              <a:off x="0" y="0"/>
              <a:ext cx="1641251" cy="1641251"/>
            </a:xfrm>
            <a:custGeom>
              <a:avLst/>
              <a:gdLst/>
              <a:ahLst/>
              <a:cxnLst/>
              <a:rect l="l" t="t" r="r" b="b"/>
              <a:pathLst>
                <a:path w="1641251" h="1641251" extrusionOk="0">
                  <a:moveTo>
                    <a:pt x="0" y="0"/>
                  </a:moveTo>
                  <a:lnTo>
                    <a:pt x="1641251" y="0"/>
                  </a:lnTo>
                  <a:lnTo>
                    <a:pt x="1641251" y="1641251"/>
                  </a:lnTo>
                  <a:lnTo>
                    <a:pt x="0" y="1641251"/>
                  </a:lnTo>
                  <a:lnTo>
                    <a:pt x="0" y="0"/>
                  </a:lnTo>
                  <a:close/>
                </a:path>
              </a:pathLst>
            </a:custGeom>
            <a:blipFill rotWithShape="1">
              <a:blip r:embed="rId3">
                <a:alphaModFix/>
              </a:blip>
              <a:stretch>
                <a:fillRect/>
              </a:stretch>
            </a:blipFill>
            <a:ln>
              <a:noFill/>
            </a:ln>
          </p:spPr>
        </p:sp>
        <p:sp>
          <p:nvSpPr>
            <p:cNvPr id="271" name="Google Shape;271;p43"/>
            <p:cNvSpPr txBox="1"/>
            <p:nvPr/>
          </p:nvSpPr>
          <p:spPr>
            <a:xfrm>
              <a:off x="1568865" y="184012"/>
              <a:ext cx="15630900" cy="1354500"/>
            </a:xfrm>
            <a:prstGeom prst="rect">
              <a:avLst/>
            </a:prstGeom>
            <a:noFill/>
            <a:ln>
              <a:noFill/>
            </a:ln>
          </p:spPr>
          <p:txBody>
            <a:bodyPr spcFirstLastPara="1" wrap="square" lIns="0" tIns="0" rIns="0" bIns="0" anchor="t" anchorCtr="0">
              <a:spAutoFit/>
            </a:bodyPr>
            <a:lstStyle/>
            <a:p>
              <a:pPr marL="0" marR="0" lvl="0" indent="0" algn="ctr" rtl="0">
                <a:lnSpc>
                  <a:spcPct val="140027"/>
                </a:lnSpc>
                <a:spcBef>
                  <a:spcPts val="0"/>
                </a:spcBef>
                <a:spcAft>
                  <a:spcPts val="0"/>
                </a:spcAft>
                <a:buNone/>
              </a:pPr>
              <a:r>
                <a:rPr lang="en" sz="3300" b="1" i="0" u="none" strike="noStrike" cap="none">
                  <a:solidFill>
                    <a:srgbClr val="10B981"/>
                  </a:solidFill>
                  <a:latin typeface="League Spartan"/>
                  <a:ea typeface="League Spartan"/>
                  <a:cs typeface="League Spartan"/>
                  <a:sym typeface="League Spartan"/>
                </a:rPr>
                <a:t>Diffit for Special Education</a:t>
              </a:r>
              <a:endParaRPr sz="700"/>
            </a:p>
          </p:txBody>
        </p:sp>
      </p:grpSp>
      <p:grpSp>
        <p:nvGrpSpPr>
          <p:cNvPr id="272" name="Google Shape;272;p43"/>
          <p:cNvGrpSpPr/>
          <p:nvPr/>
        </p:nvGrpSpPr>
        <p:grpSpPr>
          <a:xfrm>
            <a:off x="1552150" y="756138"/>
            <a:ext cx="6039675" cy="2729023"/>
            <a:chOff x="0" y="0"/>
            <a:chExt cx="14616832" cy="6604606"/>
          </a:xfrm>
        </p:grpSpPr>
        <p:sp>
          <p:nvSpPr>
            <p:cNvPr id="273" name="Google Shape;273;p43"/>
            <p:cNvSpPr/>
            <p:nvPr/>
          </p:nvSpPr>
          <p:spPr>
            <a:xfrm rot="516939">
              <a:off x="9094595" y="349332"/>
              <a:ext cx="5108691" cy="5905942"/>
            </a:xfrm>
            <a:custGeom>
              <a:avLst/>
              <a:gdLst/>
              <a:ahLst/>
              <a:cxnLst/>
              <a:rect l="l" t="t" r="r" b="b"/>
              <a:pathLst>
                <a:path w="5102063" h="5898279" extrusionOk="0">
                  <a:moveTo>
                    <a:pt x="0" y="0"/>
                  </a:moveTo>
                  <a:lnTo>
                    <a:pt x="5102064" y="0"/>
                  </a:lnTo>
                  <a:lnTo>
                    <a:pt x="5102064" y="5898279"/>
                  </a:lnTo>
                  <a:lnTo>
                    <a:pt x="0" y="5898279"/>
                  </a:lnTo>
                  <a:lnTo>
                    <a:pt x="0" y="0"/>
                  </a:lnTo>
                  <a:close/>
                </a:path>
              </a:pathLst>
            </a:custGeom>
            <a:blipFill rotWithShape="1">
              <a:blip r:embed="rId4">
                <a:alphaModFix/>
              </a:blip>
              <a:stretch>
                <a:fillRect/>
              </a:stretch>
            </a:blipFill>
            <a:ln>
              <a:noFill/>
            </a:ln>
          </p:spPr>
        </p:sp>
        <p:sp>
          <p:nvSpPr>
            <p:cNvPr id="274" name="Google Shape;274;p43"/>
            <p:cNvSpPr/>
            <p:nvPr/>
          </p:nvSpPr>
          <p:spPr>
            <a:xfrm rot="-543719">
              <a:off x="419705" y="378182"/>
              <a:ext cx="4399166" cy="5678099"/>
            </a:xfrm>
            <a:custGeom>
              <a:avLst/>
              <a:gdLst/>
              <a:ahLst/>
              <a:cxnLst/>
              <a:rect l="l" t="t" r="r" b="b"/>
              <a:pathLst>
                <a:path w="4399248" h="5678205" extrusionOk="0">
                  <a:moveTo>
                    <a:pt x="0" y="0"/>
                  </a:moveTo>
                  <a:lnTo>
                    <a:pt x="4399248" y="0"/>
                  </a:lnTo>
                  <a:lnTo>
                    <a:pt x="4399248" y="5678205"/>
                  </a:lnTo>
                  <a:lnTo>
                    <a:pt x="0" y="5678205"/>
                  </a:lnTo>
                  <a:lnTo>
                    <a:pt x="0" y="0"/>
                  </a:lnTo>
                  <a:close/>
                </a:path>
              </a:pathLst>
            </a:custGeom>
            <a:blipFill rotWithShape="1">
              <a:blip r:embed="rId5">
                <a:alphaModFix/>
              </a:blip>
              <a:stretch>
                <a:fillRect/>
              </a:stretch>
            </a:blipFill>
            <a:ln>
              <a:noFill/>
            </a:ln>
          </p:spPr>
        </p:sp>
        <p:sp>
          <p:nvSpPr>
            <p:cNvPr id="275" name="Google Shape;275;p43"/>
            <p:cNvSpPr/>
            <p:nvPr/>
          </p:nvSpPr>
          <p:spPr>
            <a:xfrm>
              <a:off x="4248564" y="72425"/>
              <a:ext cx="5304337" cy="5480050"/>
            </a:xfrm>
            <a:custGeom>
              <a:avLst/>
              <a:gdLst/>
              <a:ahLst/>
              <a:cxnLst/>
              <a:rect l="l" t="t" r="r" b="b"/>
              <a:pathLst>
                <a:path w="5304337" h="5480050" extrusionOk="0">
                  <a:moveTo>
                    <a:pt x="0" y="0"/>
                  </a:moveTo>
                  <a:lnTo>
                    <a:pt x="5304337" y="0"/>
                  </a:lnTo>
                  <a:lnTo>
                    <a:pt x="5304337" y="5480050"/>
                  </a:lnTo>
                  <a:lnTo>
                    <a:pt x="0" y="5480050"/>
                  </a:lnTo>
                  <a:lnTo>
                    <a:pt x="0" y="0"/>
                  </a:lnTo>
                  <a:close/>
                </a:path>
              </a:pathLst>
            </a:custGeom>
            <a:blipFill rotWithShape="1">
              <a:blip r:embed="rId6">
                <a:alphaModFix/>
              </a:blip>
              <a:stretch>
                <a:fillRect/>
              </a:stretch>
            </a:blipFill>
            <a:ln>
              <a:noFill/>
            </a:ln>
          </p:spPr>
        </p:sp>
      </p:grpSp>
      <p:sp>
        <p:nvSpPr>
          <p:cNvPr id="276" name="Google Shape;276;p43"/>
          <p:cNvSpPr txBox="1"/>
          <p:nvPr/>
        </p:nvSpPr>
        <p:spPr>
          <a:xfrm>
            <a:off x="392900" y="3553775"/>
            <a:ext cx="8370000" cy="1360800"/>
          </a:xfrm>
          <a:prstGeom prst="rect">
            <a:avLst/>
          </a:prstGeom>
          <a:noFill/>
          <a:ln>
            <a:noFill/>
          </a:ln>
        </p:spPr>
        <p:txBody>
          <a:bodyPr spcFirstLastPara="1" wrap="square" lIns="0" tIns="0" rIns="0" bIns="0" anchor="t" anchorCtr="0">
            <a:spAutoFit/>
          </a:bodyPr>
          <a:lstStyle/>
          <a:p>
            <a:pPr marL="317500" marR="0" lvl="1" indent="-171450" algn="l" rtl="0">
              <a:lnSpc>
                <a:spcPct val="140020"/>
              </a:lnSpc>
              <a:spcBef>
                <a:spcPts val="0"/>
              </a:spcBef>
              <a:spcAft>
                <a:spcPts val="0"/>
              </a:spcAft>
              <a:buClr>
                <a:srgbClr val="000000"/>
              </a:buClr>
              <a:buSzPts val="1700"/>
              <a:buFont typeface="Arial"/>
              <a:buChar char="•"/>
            </a:pPr>
            <a:r>
              <a:rPr lang="en" sz="1700" b="0" i="0" u="none" strike="noStrike" cap="none">
                <a:solidFill>
                  <a:srgbClr val="000000"/>
                </a:solidFill>
                <a:latin typeface="Nunito Sans"/>
                <a:ea typeface="Nunito Sans"/>
                <a:cs typeface="Nunito Sans"/>
                <a:sym typeface="Nunito Sans"/>
              </a:rPr>
              <a:t>Generate multiple versions of one resource for various student needs.</a:t>
            </a:r>
            <a:endParaRPr sz="900"/>
          </a:p>
          <a:p>
            <a:pPr marL="317500" marR="0" lvl="1" indent="-171450" algn="l" rtl="0">
              <a:lnSpc>
                <a:spcPct val="140020"/>
              </a:lnSpc>
              <a:spcBef>
                <a:spcPts val="0"/>
              </a:spcBef>
              <a:spcAft>
                <a:spcPts val="0"/>
              </a:spcAft>
              <a:buClr>
                <a:srgbClr val="000000"/>
              </a:buClr>
              <a:buSzPts val="1700"/>
              <a:buFont typeface="Arial"/>
              <a:buChar char="•"/>
            </a:pPr>
            <a:r>
              <a:rPr lang="en" sz="1700" b="0" i="0" u="none" strike="noStrike" cap="none">
                <a:solidFill>
                  <a:srgbClr val="000000"/>
                </a:solidFill>
                <a:latin typeface="Nunito Sans"/>
                <a:ea typeface="Nunito Sans"/>
                <a:cs typeface="Nunito Sans"/>
                <a:sym typeface="Nunito Sans"/>
              </a:rPr>
              <a:t>Adapt and scaffold assignments to help students access grade-level content.</a:t>
            </a:r>
            <a:endParaRPr sz="900"/>
          </a:p>
          <a:p>
            <a:pPr marL="317500" marR="0" lvl="1" indent="-171450" algn="l" rtl="0">
              <a:lnSpc>
                <a:spcPct val="140020"/>
              </a:lnSpc>
              <a:spcBef>
                <a:spcPts val="0"/>
              </a:spcBef>
              <a:spcAft>
                <a:spcPts val="0"/>
              </a:spcAft>
              <a:buClr>
                <a:srgbClr val="000000"/>
              </a:buClr>
              <a:buSzPts val="1700"/>
              <a:buFont typeface="Arial"/>
              <a:buChar char="•"/>
            </a:pPr>
            <a:r>
              <a:rPr lang="en" sz="1700" b="0" i="0" u="none" strike="noStrike" cap="none">
                <a:solidFill>
                  <a:srgbClr val="000000"/>
                </a:solidFill>
                <a:latin typeface="Nunito Sans"/>
                <a:ea typeface="Nunito Sans"/>
                <a:cs typeface="Nunito Sans"/>
                <a:sym typeface="Nunito Sans"/>
              </a:rPr>
              <a:t>Easily personalize collaborative learning to ensure all students can participate.</a:t>
            </a:r>
            <a:endParaRPr sz="900"/>
          </a:p>
          <a:p>
            <a:pPr marL="317500" marR="0" lvl="1" indent="-171450" algn="l" rtl="0">
              <a:lnSpc>
                <a:spcPct val="140020"/>
              </a:lnSpc>
              <a:spcBef>
                <a:spcPts val="0"/>
              </a:spcBef>
              <a:spcAft>
                <a:spcPts val="0"/>
              </a:spcAft>
              <a:buClr>
                <a:srgbClr val="000000"/>
              </a:buClr>
              <a:buSzPts val="1700"/>
              <a:buFont typeface="Arial"/>
              <a:buChar char="•"/>
            </a:pPr>
            <a:r>
              <a:rPr lang="en" sz="1700" b="0" i="0" u="none" strike="noStrike" cap="none">
                <a:solidFill>
                  <a:srgbClr val="000000"/>
                </a:solidFill>
                <a:latin typeface="Nunito Sans"/>
                <a:ea typeface="Nunito Sans"/>
                <a:cs typeface="Nunito Sans"/>
                <a:sym typeface="Nunito Sans"/>
              </a:rPr>
              <a:t>Quickly add support materials, background learning, and alternative assessments.</a:t>
            </a:r>
            <a:endParaRPr sz="9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6"/>
          <p:cNvSpPr txBox="1">
            <a:spLocks noGrp="1"/>
          </p:cNvSpPr>
          <p:nvPr>
            <p:ph type="title"/>
          </p:nvPr>
        </p:nvSpPr>
        <p:spPr>
          <a:xfrm>
            <a:off x="138450" y="31255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10B981"/>
                </a:solidFill>
              </a:rPr>
              <a:t>Table of Contents &amp; Resources to Get You Started </a:t>
            </a:r>
            <a:endParaRPr>
              <a:solidFill>
                <a:srgbClr val="10B981"/>
              </a:solidFill>
            </a:endParaRPr>
          </a:p>
        </p:txBody>
      </p:sp>
      <p:sp>
        <p:nvSpPr>
          <p:cNvPr id="108" name="Google Shape;108;p26"/>
          <p:cNvSpPr txBox="1">
            <a:spLocks noGrp="1"/>
          </p:cNvSpPr>
          <p:nvPr>
            <p:ph type="body" idx="1"/>
          </p:nvPr>
        </p:nvSpPr>
        <p:spPr>
          <a:xfrm>
            <a:off x="311700" y="1152475"/>
            <a:ext cx="4748400" cy="3812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1800" b="1"/>
              <a:t>In this Deck </a:t>
            </a:r>
            <a:endParaRPr sz="1800" b="1"/>
          </a:p>
          <a:p>
            <a:pPr marL="457200" lvl="0" indent="-342900" algn="l" rtl="0">
              <a:lnSpc>
                <a:spcPct val="100000"/>
              </a:lnSpc>
              <a:spcBef>
                <a:spcPts val="1000"/>
              </a:spcBef>
              <a:spcAft>
                <a:spcPts val="0"/>
              </a:spcAft>
              <a:buSzPts val="1800"/>
              <a:buChar char="💚"/>
            </a:pPr>
            <a:r>
              <a:rPr lang="en" sz="1800" u="sng">
                <a:solidFill>
                  <a:srgbClr val="10B981"/>
                </a:solidFill>
                <a:hlinkClick r:id="rId3" action="ppaction://hlinksldjump">
                  <a:extLst>
                    <a:ext uri="{A12FA001-AC4F-418D-AE19-62706E023703}">
                      <ahyp:hlinkClr xmlns:ahyp="http://schemas.microsoft.com/office/drawing/2018/hyperlinkcolor" val="tx"/>
                    </a:ext>
                  </a:extLst>
                </a:hlinkClick>
              </a:rPr>
              <a:t>Single Slide to add to any presentation</a:t>
            </a:r>
            <a:r>
              <a:rPr lang="en" sz="1800" u="sng">
                <a:solidFill>
                  <a:schemeClr val="accent5"/>
                </a:solidFill>
                <a:hlinkClick r:id="rId3" action="ppaction://hlinksldjump">
                  <a:extLst>
                    <a:ext uri="{A12FA001-AC4F-418D-AE19-62706E023703}">
                      <ahyp:hlinkClr xmlns:ahyp="http://schemas.microsoft.com/office/drawing/2018/hyperlinkcolor" val="tx"/>
                    </a:ext>
                  </a:extLst>
                </a:hlinkClick>
              </a:rPr>
              <a:t> </a:t>
            </a:r>
            <a:endParaRPr sz="1800">
              <a:solidFill>
                <a:srgbClr val="10B981"/>
              </a:solidFill>
            </a:endParaRPr>
          </a:p>
          <a:p>
            <a:pPr marL="457200" lvl="0" indent="-342900" algn="l" rtl="0">
              <a:lnSpc>
                <a:spcPct val="100000"/>
              </a:lnSpc>
              <a:spcBef>
                <a:spcPts val="1000"/>
              </a:spcBef>
              <a:spcAft>
                <a:spcPts val="0"/>
              </a:spcAft>
              <a:buSzPts val="1800"/>
              <a:buChar char="💚"/>
            </a:pPr>
            <a:r>
              <a:rPr lang="en" sz="1800" u="sng">
                <a:solidFill>
                  <a:srgbClr val="10B981"/>
                </a:solidFill>
                <a:hlinkClick r:id="rId4" action="ppaction://hlinksldjump">
                  <a:extLst>
                    <a:ext uri="{A12FA001-AC4F-418D-AE19-62706E023703}">
                      <ahyp:hlinkClr xmlns:ahyp="http://schemas.microsoft.com/office/drawing/2018/hyperlinkcolor" val="tx"/>
                    </a:ext>
                  </a:extLst>
                </a:hlinkClick>
              </a:rPr>
              <a:t>Full training deck</a:t>
            </a:r>
            <a:r>
              <a:rPr lang="en" sz="1800"/>
              <a:t> to host your own Diffit Professional Development</a:t>
            </a:r>
            <a:endParaRPr sz="1800" u="sng"/>
          </a:p>
          <a:p>
            <a:pPr marL="457200" lvl="0" indent="-342900" algn="l" rtl="0">
              <a:lnSpc>
                <a:spcPct val="100000"/>
              </a:lnSpc>
              <a:spcBef>
                <a:spcPts val="1000"/>
              </a:spcBef>
              <a:spcAft>
                <a:spcPts val="0"/>
              </a:spcAft>
              <a:buClr>
                <a:srgbClr val="10B981"/>
              </a:buClr>
              <a:buSzPts val="1800"/>
              <a:buChar char="💚"/>
            </a:pPr>
            <a:r>
              <a:rPr lang="en" sz="1800" u="sng">
                <a:solidFill>
                  <a:srgbClr val="10B981"/>
                </a:solidFill>
                <a:hlinkClick r:id="rId5" action="ppaction://hlinksldjump">
                  <a:extLst>
                    <a:ext uri="{A12FA001-AC4F-418D-AE19-62706E023703}">
                      <ahyp:hlinkClr xmlns:ahyp="http://schemas.microsoft.com/office/drawing/2018/hyperlinkcolor" val="tx"/>
                    </a:ext>
                  </a:extLst>
                </a:hlinkClick>
              </a:rPr>
              <a:t>Content Area Specific Slides</a:t>
            </a:r>
            <a:endParaRPr sz="1800" u="sng">
              <a:solidFill>
                <a:srgbClr val="10B981"/>
              </a:solidFill>
            </a:endParaRPr>
          </a:p>
          <a:p>
            <a:pPr marL="457200" lvl="0" indent="-342900" algn="l" rtl="0">
              <a:lnSpc>
                <a:spcPct val="100000"/>
              </a:lnSpc>
              <a:spcBef>
                <a:spcPts val="1000"/>
              </a:spcBef>
              <a:spcAft>
                <a:spcPts val="1000"/>
              </a:spcAft>
              <a:buClr>
                <a:srgbClr val="10B981"/>
              </a:buClr>
              <a:buSzPts val="1800"/>
              <a:buChar char="💚"/>
            </a:pPr>
            <a:r>
              <a:rPr lang="en" sz="1800" u="sng">
                <a:solidFill>
                  <a:srgbClr val="10B981"/>
                </a:solidFill>
                <a:hlinkClick r:id="rId6" action="ppaction://hlinksldjump">
                  <a:extLst>
                    <a:ext uri="{A12FA001-AC4F-418D-AE19-62706E023703}">
                      <ahyp:hlinkClr xmlns:ahyp="http://schemas.microsoft.com/office/drawing/2018/hyperlinkcolor" val="tx"/>
                    </a:ext>
                  </a:extLst>
                </a:hlinkClick>
              </a:rPr>
              <a:t>Instructional Frameworks &amp; Strategies</a:t>
            </a:r>
            <a:endParaRPr sz="1600"/>
          </a:p>
        </p:txBody>
      </p:sp>
      <p:sp>
        <p:nvSpPr>
          <p:cNvPr id="109" name="Google Shape;109;p26"/>
          <p:cNvSpPr txBox="1">
            <a:spLocks noGrp="1"/>
          </p:cNvSpPr>
          <p:nvPr>
            <p:ph type="body" idx="2"/>
          </p:nvPr>
        </p:nvSpPr>
        <p:spPr>
          <a:xfrm>
            <a:off x="5323825" y="1152475"/>
            <a:ext cx="3558300" cy="34164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1800" b="1"/>
              <a:t>Resources to Get You Started: </a:t>
            </a:r>
            <a:endParaRPr sz="1800" b="1"/>
          </a:p>
          <a:p>
            <a:pPr marL="457200" lvl="0" indent="-342900" algn="l" rtl="0">
              <a:lnSpc>
                <a:spcPct val="100000"/>
              </a:lnSpc>
              <a:spcBef>
                <a:spcPts val="1000"/>
              </a:spcBef>
              <a:spcAft>
                <a:spcPts val="0"/>
              </a:spcAft>
              <a:buSzPts val="1800"/>
              <a:buChar char="💚"/>
            </a:pPr>
            <a:r>
              <a:rPr lang="en" sz="1800" u="sng">
                <a:solidFill>
                  <a:schemeClr val="accent5"/>
                </a:solidFill>
                <a:hlinkClick r:id="rId7">
                  <a:extLst>
                    <a:ext uri="{A12FA001-AC4F-418D-AE19-62706E023703}">
                      <ahyp:hlinkClr xmlns:ahyp="http://schemas.microsoft.com/office/drawing/2018/hyperlinkcolor" val="tx"/>
                    </a:ext>
                  </a:extLst>
                </a:hlinkClick>
              </a:rPr>
              <a:t>What is Diffit</a:t>
            </a:r>
            <a:r>
              <a:rPr lang="en" sz="1800"/>
              <a:t> Video </a:t>
            </a:r>
            <a:endParaRPr sz="1800"/>
          </a:p>
          <a:p>
            <a:pPr marL="457200" lvl="0" indent="-342900" algn="l" rtl="0">
              <a:lnSpc>
                <a:spcPct val="100000"/>
              </a:lnSpc>
              <a:spcBef>
                <a:spcPts val="1000"/>
              </a:spcBef>
              <a:spcAft>
                <a:spcPts val="0"/>
              </a:spcAft>
              <a:buSzPts val="1800"/>
              <a:buChar char="💚"/>
            </a:pPr>
            <a:r>
              <a:rPr lang="en" sz="1800"/>
              <a:t>Shareable </a:t>
            </a:r>
            <a:r>
              <a:rPr lang="en" sz="1800" u="sng">
                <a:solidFill>
                  <a:schemeClr val="accent5"/>
                </a:solidFill>
                <a:hlinkClick r:id="rId8">
                  <a:extLst>
                    <a:ext uri="{A12FA001-AC4F-418D-AE19-62706E023703}">
                      <ahyp:hlinkClr xmlns:ahyp="http://schemas.microsoft.com/office/drawing/2018/hyperlinkcolor" val="tx"/>
                    </a:ext>
                  </a:extLst>
                </a:hlinkClick>
              </a:rPr>
              <a:t>One Pagers </a:t>
            </a:r>
            <a:endParaRPr sz="1800">
              <a:solidFill>
                <a:srgbClr val="10B981"/>
              </a:solidFill>
            </a:endParaRPr>
          </a:p>
          <a:p>
            <a:pPr marL="457200" lvl="0" indent="-342900" algn="l" rtl="0">
              <a:lnSpc>
                <a:spcPct val="100000"/>
              </a:lnSpc>
              <a:spcBef>
                <a:spcPts val="1000"/>
              </a:spcBef>
              <a:spcAft>
                <a:spcPts val="1000"/>
              </a:spcAft>
              <a:buClr>
                <a:srgbClr val="10B981"/>
              </a:buClr>
              <a:buSzPts val="1800"/>
              <a:buChar char="💚"/>
            </a:pPr>
            <a:r>
              <a:rPr lang="en" sz="1800" u="sng">
                <a:solidFill>
                  <a:schemeClr val="accent5"/>
                </a:solidFill>
                <a:hlinkClick r:id="rId9">
                  <a:extLst>
                    <a:ext uri="{A12FA001-AC4F-418D-AE19-62706E023703}">
                      <ahyp:hlinkClr xmlns:ahyp="http://schemas.microsoft.com/office/drawing/2018/hyperlinkcolor" val="tx"/>
                    </a:ext>
                  </a:extLst>
                </a:hlinkClick>
              </a:rPr>
              <a:t>Diffit YouTube Channel</a:t>
            </a:r>
            <a:endParaRPr sz="16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44"/>
          <p:cNvSpPr/>
          <p:nvPr/>
        </p:nvSpPr>
        <p:spPr>
          <a:xfrm>
            <a:off x="1608542" y="82265"/>
            <a:ext cx="576508" cy="576508"/>
          </a:xfrm>
          <a:custGeom>
            <a:avLst/>
            <a:gdLst/>
            <a:ahLst/>
            <a:cxnLst/>
            <a:rect l="l" t="t" r="r" b="b"/>
            <a:pathLst>
              <a:path w="1153017" h="1153017" extrusionOk="0">
                <a:moveTo>
                  <a:pt x="0" y="0"/>
                </a:moveTo>
                <a:lnTo>
                  <a:pt x="1153017" y="0"/>
                </a:lnTo>
                <a:lnTo>
                  <a:pt x="1153017" y="1153017"/>
                </a:lnTo>
                <a:lnTo>
                  <a:pt x="0" y="1153017"/>
                </a:lnTo>
                <a:lnTo>
                  <a:pt x="0" y="0"/>
                </a:lnTo>
                <a:close/>
              </a:path>
            </a:pathLst>
          </a:custGeom>
          <a:blipFill rotWithShape="1">
            <a:blip r:embed="rId3">
              <a:alphaModFix/>
            </a:blip>
            <a:stretch>
              <a:fillRect/>
            </a:stretch>
          </a:blipFill>
          <a:ln>
            <a:noFill/>
          </a:ln>
        </p:spPr>
      </p:sp>
      <p:grpSp>
        <p:nvGrpSpPr>
          <p:cNvPr id="282" name="Google Shape;282;p44"/>
          <p:cNvGrpSpPr/>
          <p:nvPr/>
        </p:nvGrpSpPr>
        <p:grpSpPr>
          <a:xfrm>
            <a:off x="2063705" y="750634"/>
            <a:ext cx="5059876" cy="2548385"/>
            <a:chOff x="0" y="0"/>
            <a:chExt cx="13493001" cy="6795694"/>
          </a:xfrm>
        </p:grpSpPr>
        <p:sp>
          <p:nvSpPr>
            <p:cNvPr id="283" name="Google Shape;283;p44"/>
            <p:cNvSpPr/>
            <p:nvPr/>
          </p:nvSpPr>
          <p:spPr>
            <a:xfrm rot="-482944">
              <a:off x="378648" y="585437"/>
              <a:ext cx="4643668" cy="5735170"/>
            </a:xfrm>
            <a:custGeom>
              <a:avLst/>
              <a:gdLst/>
              <a:ahLst/>
              <a:cxnLst/>
              <a:rect l="l" t="t" r="r" b="b"/>
              <a:pathLst>
                <a:path w="4644365" h="5736030" extrusionOk="0">
                  <a:moveTo>
                    <a:pt x="0" y="0"/>
                  </a:moveTo>
                  <a:lnTo>
                    <a:pt x="4644365" y="0"/>
                  </a:lnTo>
                  <a:lnTo>
                    <a:pt x="4644365" y="5736029"/>
                  </a:lnTo>
                  <a:lnTo>
                    <a:pt x="0" y="5736029"/>
                  </a:lnTo>
                  <a:lnTo>
                    <a:pt x="0" y="0"/>
                  </a:lnTo>
                  <a:close/>
                </a:path>
              </a:pathLst>
            </a:custGeom>
            <a:blipFill rotWithShape="1">
              <a:blip r:embed="rId4">
                <a:alphaModFix/>
              </a:blip>
              <a:stretch>
                <a:fillRect/>
              </a:stretch>
            </a:blipFill>
            <a:ln>
              <a:noFill/>
            </a:ln>
          </p:spPr>
        </p:sp>
        <p:sp>
          <p:nvSpPr>
            <p:cNvPr id="284" name="Google Shape;284;p44"/>
            <p:cNvSpPr/>
            <p:nvPr/>
          </p:nvSpPr>
          <p:spPr>
            <a:xfrm rot="508449">
              <a:off x="8295961" y="438869"/>
              <a:ext cx="4778255" cy="6037714"/>
            </a:xfrm>
            <a:custGeom>
              <a:avLst/>
              <a:gdLst/>
              <a:ahLst/>
              <a:cxnLst/>
              <a:rect l="l" t="t" r="r" b="b"/>
              <a:pathLst>
                <a:path w="4773826" h="6032118" extrusionOk="0">
                  <a:moveTo>
                    <a:pt x="0" y="0"/>
                  </a:moveTo>
                  <a:lnTo>
                    <a:pt x="4773826" y="0"/>
                  </a:lnTo>
                  <a:lnTo>
                    <a:pt x="4773826" y="6032117"/>
                  </a:lnTo>
                  <a:lnTo>
                    <a:pt x="0" y="6032117"/>
                  </a:lnTo>
                  <a:lnTo>
                    <a:pt x="0" y="0"/>
                  </a:lnTo>
                  <a:close/>
                </a:path>
              </a:pathLst>
            </a:custGeom>
            <a:blipFill rotWithShape="1">
              <a:blip r:embed="rId5">
                <a:alphaModFix/>
              </a:blip>
              <a:stretch>
                <a:fillRect/>
              </a:stretch>
            </a:blipFill>
            <a:ln>
              <a:noFill/>
            </a:ln>
          </p:spPr>
        </p:sp>
        <p:sp>
          <p:nvSpPr>
            <p:cNvPr id="285" name="Google Shape;285;p44"/>
            <p:cNvSpPr/>
            <p:nvPr/>
          </p:nvSpPr>
          <p:spPr>
            <a:xfrm>
              <a:off x="4384759" y="0"/>
              <a:ext cx="4625974" cy="6139585"/>
            </a:xfrm>
            <a:custGeom>
              <a:avLst/>
              <a:gdLst/>
              <a:ahLst/>
              <a:cxnLst/>
              <a:rect l="l" t="t" r="r" b="b"/>
              <a:pathLst>
                <a:path w="4625974" h="6139585" extrusionOk="0">
                  <a:moveTo>
                    <a:pt x="0" y="0"/>
                  </a:moveTo>
                  <a:lnTo>
                    <a:pt x="4625974" y="0"/>
                  </a:lnTo>
                  <a:lnTo>
                    <a:pt x="4625974" y="6139585"/>
                  </a:lnTo>
                  <a:lnTo>
                    <a:pt x="0" y="6139585"/>
                  </a:lnTo>
                  <a:lnTo>
                    <a:pt x="0" y="0"/>
                  </a:lnTo>
                  <a:close/>
                </a:path>
              </a:pathLst>
            </a:custGeom>
            <a:blipFill rotWithShape="1">
              <a:blip r:embed="rId6">
                <a:alphaModFix/>
              </a:blip>
              <a:stretch>
                <a:fillRect/>
              </a:stretch>
            </a:blipFill>
            <a:ln>
              <a:noFill/>
            </a:ln>
          </p:spPr>
        </p:sp>
      </p:grpSp>
      <p:sp>
        <p:nvSpPr>
          <p:cNvPr id="286" name="Google Shape;286;p44"/>
          <p:cNvSpPr txBox="1"/>
          <p:nvPr/>
        </p:nvSpPr>
        <p:spPr>
          <a:xfrm>
            <a:off x="1963965" y="129968"/>
            <a:ext cx="5844000" cy="5079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 sz="3300" b="1" i="0" u="none" strike="noStrike" cap="none">
                <a:solidFill>
                  <a:srgbClr val="10B981"/>
                </a:solidFill>
                <a:latin typeface="League Spartan"/>
                <a:ea typeface="League Spartan"/>
                <a:cs typeface="League Spartan"/>
                <a:sym typeface="League Spartan"/>
              </a:rPr>
              <a:t>Diffit for English Learners</a:t>
            </a:r>
            <a:endParaRPr sz="700"/>
          </a:p>
        </p:txBody>
      </p:sp>
      <p:sp>
        <p:nvSpPr>
          <p:cNvPr id="287" name="Google Shape;287;p44"/>
          <p:cNvSpPr txBox="1"/>
          <p:nvPr/>
        </p:nvSpPr>
        <p:spPr>
          <a:xfrm>
            <a:off x="833451" y="3500450"/>
            <a:ext cx="7611300" cy="1440600"/>
          </a:xfrm>
          <a:prstGeom prst="rect">
            <a:avLst/>
          </a:prstGeom>
          <a:noFill/>
          <a:ln>
            <a:noFill/>
          </a:ln>
        </p:spPr>
        <p:txBody>
          <a:bodyPr spcFirstLastPara="1" wrap="square" lIns="0" tIns="0" rIns="0" bIns="0" anchor="t" anchorCtr="0">
            <a:spAutoFit/>
          </a:bodyPr>
          <a:lstStyle/>
          <a:p>
            <a:pPr marL="368300" marR="0" lvl="1" indent="-190500" algn="l" rtl="0">
              <a:lnSpc>
                <a:spcPct val="140000"/>
              </a:lnSpc>
              <a:spcBef>
                <a:spcPts val="0"/>
              </a:spcBef>
              <a:spcAft>
                <a:spcPts val="0"/>
              </a:spcAft>
              <a:buClr>
                <a:srgbClr val="000000"/>
              </a:buClr>
              <a:buSzPts val="1800"/>
              <a:buFont typeface="Arial"/>
              <a:buChar char="•"/>
            </a:pPr>
            <a:r>
              <a:rPr lang="en" sz="1800" b="0" i="0" u="none" strike="noStrike" cap="none">
                <a:solidFill>
                  <a:srgbClr val="000000"/>
                </a:solidFill>
                <a:latin typeface="Nunito Sans"/>
                <a:ea typeface="Nunito Sans"/>
                <a:cs typeface="Nunito Sans"/>
                <a:sym typeface="Nunito Sans"/>
              </a:rPr>
              <a:t>Easily support speaking, listening, and writing.</a:t>
            </a:r>
            <a:endParaRPr sz="800"/>
          </a:p>
          <a:p>
            <a:pPr marL="368300" marR="0" lvl="1" indent="-190500" algn="l" rtl="0">
              <a:lnSpc>
                <a:spcPct val="140000"/>
              </a:lnSpc>
              <a:spcBef>
                <a:spcPts val="0"/>
              </a:spcBef>
              <a:spcAft>
                <a:spcPts val="0"/>
              </a:spcAft>
              <a:buClr>
                <a:srgbClr val="000000"/>
              </a:buClr>
              <a:buSzPts val="1800"/>
              <a:buFont typeface="Arial"/>
              <a:buChar char="•"/>
            </a:pPr>
            <a:r>
              <a:rPr lang="en" sz="1800" b="0" i="0" u="none" strike="noStrike" cap="none">
                <a:solidFill>
                  <a:srgbClr val="000000"/>
                </a:solidFill>
                <a:latin typeface="Nunito Sans"/>
                <a:ea typeface="Nunito Sans"/>
                <a:cs typeface="Nunito Sans"/>
                <a:sym typeface="Nunito Sans"/>
              </a:rPr>
              <a:t>Get scaffolded texts for all content areas.</a:t>
            </a:r>
            <a:endParaRPr sz="800"/>
          </a:p>
          <a:p>
            <a:pPr marL="368300" marR="0" lvl="1" indent="-190500" algn="l" rtl="0">
              <a:lnSpc>
                <a:spcPct val="140000"/>
              </a:lnSpc>
              <a:spcBef>
                <a:spcPts val="0"/>
              </a:spcBef>
              <a:spcAft>
                <a:spcPts val="0"/>
              </a:spcAft>
              <a:buClr>
                <a:srgbClr val="000000"/>
              </a:buClr>
              <a:buSzPts val="1800"/>
              <a:buFont typeface="Arial"/>
              <a:buChar char="•"/>
            </a:pPr>
            <a:r>
              <a:rPr lang="en" sz="1800" b="0" i="0" u="none" strike="noStrike" cap="none">
                <a:solidFill>
                  <a:srgbClr val="000000"/>
                </a:solidFill>
                <a:latin typeface="Nunito Sans"/>
                <a:ea typeface="Nunito Sans"/>
                <a:cs typeface="Nunito Sans"/>
                <a:sym typeface="Nunito Sans"/>
              </a:rPr>
              <a:t>Add summaries glossaries, and visuals to support language learning.</a:t>
            </a:r>
            <a:endParaRPr sz="800"/>
          </a:p>
          <a:p>
            <a:pPr marL="368300" marR="0" lvl="1" indent="-190500" algn="l" rtl="0">
              <a:lnSpc>
                <a:spcPct val="140000"/>
              </a:lnSpc>
              <a:spcBef>
                <a:spcPts val="0"/>
              </a:spcBef>
              <a:spcAft>
                <a:spcPts val="0"/>
              </a:spcAft>
              <a:buClr>
                <a:srgbClr val="000000"/>
              </a:buClr>
              <a:buSzPts val="1800"/>
              <a:buFont typeface="Arial"/>
              <a:buChar char="•"/>
            </a:pPr>
            <a:r>
              <a:rPr lang="en" sz="1800" b="0" i="0" u="none" strike="noStrike" cap="none">
                <a:solidFill>
                  <a:srgbClr val="000000"/>
                </a:solidFill>
                <a:latin typeface="Nunito Sans"/>
                <a:ea typeface="Nunito Sans"/>
                <a:cs typeface="Nunito Sans"/>
                <a:sym typeface="Nunito Sans"/>
              </a:rPr>
              <a:t>Translate when necessary, including for at-home support materials.</a:t>
            </a:r>
            <a:endParaRPr sz="8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B981"/>
        </a:solidFill>
        <a:effectLst/>
      </p:bgPr>
    </p:bg>
    <p:spTree>
      <p:nvGrpSpPr>
        <p:cNvPr id="1" name="Shape 291"/>
        <p:cNvGrpSpPr/>
        <p:nvPr/>
      </p:nvGrpSpPr>
      <p:grpSpPr>
        <a:xfrm>
          <a:off x="0" y="0"/>
          <a:ext cx="0" cy="0"/>
          <a:chOff x="0" y="0"/>
          <a:chExt cx="0" cy="0"/>
        </a:xfrm>
      </p:grpSpPr>
      <p:sp>
        <p:nvSpPr>
          <p:cNvPr id="292" name="Google Shape;292;p45"/>
          <p:cNvSpPr txBox="1">
            <a:spLocks noGrp="1"/>
          </p:cNvSpPr>
          <p:nvPr>
            <p:ph type="ctrTitle"/>
          </p:nvPr>
        </p:nvSpPr>
        <p:spPr>
          <a:xfrm>
            <a:off x="311700" y="1369525"/>
            <a:ext cx="8520600" cy="16269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b" anchorCtr="0">
            <a:noAutofit/>
          </a:bodyPr>
          <a:lstStyle/>
          <a:p>
            <a:pPr marL="0" lvl="0" indent="0" algn="ctr" rtl="0">
              <a:lnSpc>
                <a:spcPct val="80000"/>
              </a:lnSpc>
              <a:spcBef>
                <a:spcPts val="0"/>
              </a:spcBef>
              <a:spcAft>
                <a:spcPts val="0"/>
              </a:spcAft>
              <a:buNone/>
            </a:pPr>
            <a:r>
              <a:rPr lang="en" sz="5600" b="1">
                <a:solidFill>
                  <a:schemeClr val="lt1"/>
                </a:solidFill>
                <a:latin typeface="League Spartan"/>
                <a:ea typeface="League Spartan"/>
                <a:cs typeface="League Spartan"/>
                <a:sym typeface="League Spartan"/>
              </a:rPr>
              <a:t>Diffit for Instructional  Frameworks &amp; Strategies</a:t>
            </a:r>
            <a:endParaRPr sz="5600" b="1">
              <a:solidFill>
                <a:schemeClr val="lt1"/>
              </a:solidFill>
              <a:latin typeface="League Spartan"/>
              <a:ea typeface="League Spartan"/>
              <a:cs typeface="League Spartan"/>
              <a:sym typeface="League Spartan"/>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46"/>
          <p:cNvSpPr txBox="1">
            <a:spLocks noGrp="1"/>
          </p:cNvSpPr>
          <p:nvPr>
            <p:ph type="title"/>
          </p:nvPr>
        </p:nvSpPr>
        <p:spPr>
          <a:xfrm>
            <a:off x="576738" y="459838"/>
            <a:ext cx="7990500" cy="740400"/>
          </a:xfrm>
          <a:prstGeom prst="rect">
            <a:avLst/>
          </a:prstGeom>
          <a:noFill/>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5090"/>
              <a:t>Diffit for Differentiation</a:t>
            </a:r>
            <a:endParaRPr sz="5090"/>
          </a:p>
        </p:txBody>
      </p:sp>
      <p:graphicFrame>
        <p:nvGraphicFramePr>
          <p:cNvPr id="298" name="Google Shape;298;p46"/>
          <p:cNvGraphicFramePr/>
          <p:nvPr/>
        </p:nvGraphicFramePr>
        <p:xfrm>
          <a:off x="213788" y="1347025"/>
          <a:ext cx="3000000" cy="3000000"/>
        </p:xfrm>
        <a:graphic>
          <a:graphicData uri="http://schemas.openxmlformats.org/drawingml/2006/table">
            <a:tbl>
              <a:tblPr>
                <a:noFill/>
                <a:tableStyleId>{7C6ED8A8-58C9-4A2B-BB40-4D360F26A1EE}</a:tableStyleId>
              </a:tblPr>
              <a:tblGrid>
                <a:gridCol w="2926225">
                  <a:extLst>
                    <a:ext uri="{9D8B030D-6E8A-4147-A177-3AD203B41FA5}">
                      <a16:colId xmlns:a16="http://schemas.microsoft.com/office/drawing/2014/main" val="20000"/>
                    </a:ext>
                  </a:extLst>
                </a:gridCol>
                <a:gridCol w="2926225">
                  <a:extLst>
                    <a:ext uri="{9D8B030D-6E8A-4147-A177-3AD203B41FA5}">
                      <a16:colId xmlns:a16="http://schemas.microsoft.com/office/drawing/2014/main" val="20001"/>
                    </a:ext>
                  </a:extLst>
                </a:gridCol>
                <a:gridCol w="2926225">
                  <a:extLst>
                    <a:ext uri="{9D8B030D-6E8A-4147-A177-3AD203B41FA5}">
                      <a16:colId xmlns:a16="http://schemas.microsoft.com/office/drawing/2014/main" val="20002"/>
                    </a:ext>
                  </a:extLst>
                </a:gridCol>
              </a:tblGrid>
              <a:tr h="496575">
                <a:tc>
                  <a:txBody>
                    <a:bodyPr/>
                    <a:lstStyle/>
                    <a:p>
                      <a:pPr marL="0" lvl="0" indent="0" algn="ctr" rtl="0">
                        <a:spcBef>
                          <a:spcPts val="0"/>
                        </a:spcBef>
                        <a:spcAft>
                          <a:spcPts val="1000"/>
                        </a:spcAft>
                        <a:buNone/>
                      </a:pPr>
                      <a:r>
                        <a:rPr lang="en" sz="2000" b="1">
                          <a:solidFill>
                            <a:schemeClr val="dk1"/>
                          </a:solidFill>
                          <a:latin typeface="League Spartan"/>
                          <a:ea typeface="League Spartan"/>
                          <a:cs typeface="League Spartan"/>
                          <a:sym typeface="League Spartan"/>
                        </a:rPr>
                        <a:t>Adapting Core Texts: </a:t>
                      </a:r>
                      <a:endParaRPr sz="1700"/>
                    </a:p>
                  </a:txBody>
                  <a:tcPr marL="91425" marR="91425" marT="91425" marB="91425">
                    <a:lnL w="9525" cap="flat" cmpd="sng">
                      <a:solidFill>
                        <a:schemeClr val="lt1"/>
                      </a:solidFill>
                      <a:prstDash val="solid"/>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spcBef>
                          <a:spcPts val="0"/>
                        </a:spcBef>
                        <a:spcAft>
                          <a:spcPts val="1000"/>
                        </a:spcAft>
                        <a:buNone/>
                      </a:pPr>
                      <a:r>
                        <a:rPr lang="en" sz="2000" b="1">
                          <a:solidFill>
                            <a:schemeClr val="dk1"/>
                          </a:solidFill>
                          <a:latin typeface="League Spartan"/>
                          <a:ea typeface="League Spartan"/>
                          <a:cs typeface="League Spartan"/>
                          <a:sym typeface="League Spartan"/>
                        </a:rPr>
                        <a:t>Personalizing Learning: </a:t>
                      </a:r>
                      <a:endParaRPr sz="1700"/>
                    </a:p>
                  </a:txBody>
                  <a:tcPr marL="91425" marR="91425" marT="91425" marB="91425">
                    <a:lnL w="19050" cap="flat" cmpd="sng">
                      <a:solidFill>
                        <a:srgbClr val="10B981"/>
                      </a:solidFill>
                      <a:prstDash val="dash"/>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spcBef>
                          <a:spcPts val="0"/>
                        </a:spcBef>
                        <a:spcAft>
                          <a:spcPts val="1000"/>
                        </a:spcAft>
                        <a:buNone/>
                      </a:pPr>
                      <a:r>
                        <a:rPr lang="en" sz="2000" b="1">
                          <a:solidFill>
                            <a:schemeClr val="dk1"/>
                          </a:solidFill>
                          <a:latin typeface="League Spartan"/>
                          <a:ea typeface="League Spartan"/>
                          <a:cs typeface="League Spartan"/>
                          <a:sym typeface="League Spartan"/>
                        </a:rPr>
                        <a:t>Meeting Diverse Needs: </a:t>
                      </a:r>
                      <a:endParaRPr sz="1700"/>
                    </a:p>
                  </a:txBody>
                  <a:tcPr marL="91425" marR="91425" marT="91425" marB="91425">
                    <a:lnL w="19050" cap="flat" cmpd="sng">
                      <a:solidFill>
                        <a:srgbClr val="10B981"/>
                      </a:solidFill>
                      <a:prstDash val="dash"/>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0"/>
                  </a:ext>
                </a:extLst>
              </a:tr>
              <a:tr h="2645525">
                <a:tc>
                  <a:txBody>
                    <a:bodyPr/>
                    <a:lstStyle/>
                    <a:p>
                      <a:pPr marL="0" lvl="0" indent="0" algn="ctr" rtl="0">
                        <a:spcBef>
                          <a:spcPts val="0"/>
                        </a:spcBef>
                        <a:spcAft>
                          <a:spcPts val="0"/>
                        </a:spcAft>
                        <a:buClr>
                          <a:schemeClr val="dk1"/>
                        </a:buClr>
                        <a:buSzPts val="1100"/>
                        <a:buFont typeface="Arial"/>
                        <a:buNone/>
                      </a:pPr>
                      <a:r>
                        <a:rPr lang="en" sz="1700">
                          <a:solidFill>
                            <a:schemeClr val="dk1"/>
                          </a:solidFill>
                          <a:latin typeface="Nunito"/>
                          <a:ea typeface="Nunito"/>
                          <a:cs typeface="Nunito"/>
                          <a:sym typeface="Nunito"/>
                        </a:rPr>
                        <a:t>Take a single article and instantly generate multiple versions at different reading levels, ensuring all students can access the same content.</a:t>
                      </a:r>
                      <a:endParaRPr sz="1700">
                        <a:solidFill>
                          <a:schemeClr val="dk1"/>
                        </a:solidFill>
                        <a:latin typeface="Nunito"/>
                        <a:ea typeface="Nunito"/>
                        <a:cs typeface="Nunito"/>
                        <a:sym typeface="Nunito"/>
                      </a:endParaRPr>
                    </a:p>
                    <a:p>
                      <a:pPr marL="0" lvl="0" indent="0" algn="ctr" rtl="0">
                        <a:spcBef>
                          <a:spcPts val="1000"/>
                        </a:spcBef>
                        <a:spcAft>
                          <a:spcPts val="0"/>
                        </a:spcAft>
                        <a:buNone/>
                      </a:pPr>
                      <a:endParaRPr sz="1500"/>
                    </a:p>
                  </a:txBody>
                  <a:tcPr marL="91425" marR="91425" marT="91425" marB="91425">
                    <a:lnL w="9525" cap="flat" cmpd="sng">
                      <a:solidFill>
                        <a:schemeClr val="lt1"/>
                      </a:solidFill>
                      <a:prstDash val="solid"/>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spcBef>
                          <a:spcPts val="0"/>
                        </a:spcBef>
                        <a:spcAft>
                          <a:spcPts val="1000"/>
                        </a:spcAft>
                        <a:buNone/>
                      </a:pPr>
                      <a:r>
                        <a:rPr lang="en" sz="1700">
                          <a:solidFill>
                            <a:schemeClr val="dk1"/>
                          </a:solidFill>
                          <a:latin typeface="Nunito"/>
                          <a:ea typeface="Nunito"/>
                          <a:cs typeface="Nunito"/>
                          <a:sym typeface="Nunito"/>
                        </a:rPr>
                        <a:t>Quickly create differentiated assignments, modifications, and accommodations tailored to individual student achievement levels, fostering success and confidence.</a:t>
                      </a:r>
                      <a:endParaRPr sz="1500"/>
                    </a:p>
                  </a:txBody>
                  <a:tcPr marL="91425" marR="91425" marT="91425" marB="91425">
                    <a:lnL w="19050" cap="flat" cmpd="sng">
                      <a:solidFill>
                        <a:srgbClr val="10B981"/>
                      </a:solidFill>
                      <a:prstDash val="dash"/>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1700">
                          <a:solidFill>
                            <a:schemeClr val="dk1"/>
                          </a:solidFill>
                          <a:latin typeface="Nunito"/>
                          <a:ea typeface="Nunito"/>
                          <a:cs typeface="Nunito"/>
                          <a:sym typeface="Nunito"/>
                        </a:rPr>
                        <a:t>Adapt lessons on a daily basis to meet the varied learning needs within a single classroom.</a:t>
                      </a:r>
                      <a:endParaRPr sz="1700">
                        <a:solidFill>
                          <a:schemeClr val="dk1"/>
                        </a:solidFill>
                        <a:latin typeface="Nunito"/>
                        <a:ea typeface="Nunito"/>
                        <a:cs typeface="Nunito"/>
                        <a:sym typeface="Nunito"/>
                      </a:endParaRPr>
                    </a:p>
                    <a:p>
                      <a:pPr marL="0" lvl="0" indent="0" algn="ctr" rtl="0">
                        <a:spcBef>
                          <a:spcPts val="1000"/>
                        </a:spcBef>
                        <a:spcAft>
                          <a:spcPts val="0"/>
                        </a:spcAft>
                        <a:buNone/>
                      </a:pPr>
                      <a:endParaRPr sz="1500"/>
                    </a:p>
                  </a:txBody>
                  <a:tcPr marL="91425" marR="91425" marT="91425" marB="91425">
                    <a:lnL w="19050" cap="flat" cmpd="sng">
                      <a:solidFill>
                        <a:srgbClr val="10B981"/>
                      </a:solidFill>
                      <a:prstDash val="dash"/>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47"/>
          <p:cNvSpPr txBox="1">
            <a:spLocks noGrp="1"/>
          </p:cNvSpPr>
          <p:nvPr>
            <p:ph type="title"/>
          </p:nvPr>
        </p:nvSpPr>
        <p:spPr>
          <a:xfrm>
            <a:off x="311700" y="453000"/>
            <a:ext cx="8520600" cy="971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5000"/>
              <a:t>Diffit for Scaffolding</a:t>
            </a:r>
            <a:endParaRPr sz="5000"/>
          </a:p>
        </p:txBody>
      </p:sp>
      <p:graphicFrame>
        <p:nvGraphicFramePr>
          <p:cNvPr id="304" name="Google Shape;304;p47"/>
          <p:cNvGraphicFramePr/>
          <p:nvPr/>
        </p:nvGraphicFramePr>
        <p:xfrm>
          <a:off x="356850" y="1261625"/>
          <a:ext cx="3000000" cy="3000000"/>
        </p:xfrm>
        <a:graphic>
          <a:graphicData uri="http://schemas.openxmlformats.org/drawingml/2006/table">
            <a:tbl>
              <a:tblPr>
                <a:noFill/>
                <a:tableStyleId>{7C6ED8A8-58C9-4A2B-BB40-4D360F26A1EE}</a:tableStyleId>
              </a:tblPr>
              <a:tblGrid>
                <a:gridCol w="2810100">
                  <a:extLst>
                    <a:ext uri="{9D8B030D-6E8A-4147-A177-3AD203B41FA5}">
                      <a16:colId xmlns:a16="http://schemas.microsoft.com/office/drawing/2014/main" val="20000"/>
                    </a:ext>
                  </a:extLst>
                </a:gridCol>
                <a:gridCol w="2810100">
                  <a:extLst>
                    <a:ext uri="{9D8B030D-6E8A-4147-A177-3AD203B41FA5}">
                      <a16:colId xmlns:a16="http://schemas.microsoft.com/office/drawing/2014/main" val="20001"/>
                    </a:ext>
                  </a:extLst>
                </a:gridCol>
                <a:gridCol w="2810100">
                  <a:extLst>
                    <a:ext uri="{9D8B030D-6E8A-4147-A177-3AD203B41FA5}">
                      <a16:colId xmlns:a16="http://schemas.microsoft.com/office/drawing/2014/main" val="20002"/>
                    </a:ext>
                  </a:extLst>
                </a:gridCol>
              </a:tblGrid>
              <a:tr h="355950">
                <a:tc>
                  <a:txBody>
                    <a:bodyPr/>
                    <a:lstStyle/>
                    <a:p>
                      <a:pPr marL="0" lvl="0" indent="0" algn="ctr" rtl="0">
                        <a:lnSpc>
                          <a:spcPct val="115000"/>
                        </a:lnSpc>
                        <a:spcBef>
                          <a:spcPts val="0"/>
                        </a:spcBef>
                        <a:spcAft>
                          <a:spcPts val="0"/>
                        </a:spcAft>
                        <a:buNone/>
                      </a:pPr>
                      <a:r>
                        <a:rPr lang="en" sz="1900" b="1">
                          <a:solidFill>
                            <a:schemeClr val="dk1"/>
                          </a:solidFill>
                          <a:latin typeface="League Spartan"/>
                          <a:ea typeface="League Spartan"/>
                          <a:cs typeface="League Spartan"/>
                          <a:sym typeface="League Spartan"/>
                        </a:rPr>
                        <a:t>Gradual Release: </a:t>
                      </a:r>
                      <a:endParaRPr b="1">
                        <a:latin typeface="League Spartan"/>
                        <a:ea typeface="League Spartan"/>
                        <a:cs typeface="League Spartan"/>
                        <a:sym typeface="League Spartan"/>
                      </a:endParaRPr>
                    </a:p>
                  </a:txBody>
                  <a:tcPr marL="91425" marR="91425" marT="91425" marB="91425">
                    <a:lnL w="9525" cap="flat" cmpd="sng">
                      <a:solidFill>
                        <a:schemeClr val="lt1"/>
                      </a:solidFill>
                      <a:prstDash val="solid"/>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900" b="1">
                          <a:solidFill>
                            <a:schemeClr val="dk1"/>
                          </a:solidFill>
                          <a:latin typeface="League Spartan"/>
                          <a:ea typeface="League Spartan"/>
                          <a:cs typeface="League Spartan"/>
                          <a:sym typeface="League Spartan"/>
                        </a:rPr>
                        <a:t>Chunking Content: </a:t>
                      </a:r>
                      <a:endParaRPr b="1">
                        <a:latin typeface="League Spartan"/>
                        <a:ea typeface="League Spartan"/>
                        <a:cs typeface="League Spartan"/>
                        <a:sym typeface="League Spartan"/>
                      </a:endParaRPr>
                    </a:p>
                  </a:txBody>
                  <a:tcPr marL="91425" marR="91425" marT="91425" marB="91425">
                    <a:lnL w="19050" cap="flat" cmpd="sng">
                      <a:solidFill>
                        <a:srgbClr val="10B981"/>
                      </a:solidFill>
                      <a:prstDash val="dash"/>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900" b="1">
                          <a:solidFill>
                            <a:schemeClr val="dk1"/>
                          </a:solidFill>
                          <a:latin typeface="League Spartan"/>
                          <a:ea typeface="League Spartan"/>
                          <a:cs typeface="League Spartan"/>
                          <a:sym typeface="League Spartan"/>
                        </a:rPr>
                        <a:t>Foundational Skills: </a:t>
                      </a:r>
                      <a:endParaRPr b="1">
                        <a:latin typeface="League Spartan"/>
                        <a:ea typeface="League Spartan"/>
                        <a:cs typeface="League Spartan"/>
                        <a:sym typeface="League Spartan"/>
                      </a:endParaRPr>
                    </a:p>
                  </a:txBody>
                  <a:tcPr marL="91425" marR="91425" marT="91425" marB="91425">
                    <a:lnL w="19050" cap="flat" cmpd="sng">
                      <a:solidFill>
                        <a:srgbClr val="10B981"/>
                      </a:solidFill>
                      <a:prstDash val="dash"/>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0"/>
                  </a:ext>
                </a:extLst>
              </a:tr>
              <a:tr h="2386600">
                <a:tc>
                  <a:txBody>
                    <a:bodyPr/>
                    <a:lstStyle/>
                    <a:p>
                      <a:pPr marL="0" lvl="0" indent="0" algn="ctr" rtl="0">
                        <a:lnSpc>
                          <a:spcPct val="115000"/>
                        </a:lnSpc>
                        <a:spcBef>
                          <a:spcPts val="0"/>
                        </a:spcBef>
                        <a:spcAft>
                          <a:spcPts val="0"/>
                        </a:spcAft>
                        <a:buClr>
                          <a:schemeClr val="dk1"/>
                        </a:buClr>
                        <a:buSzPts val="1100"/>
                        <a:buFont typeface="Arial"/>
                        <a:buNone/>
                      </a:pPr>
                      <a:r>
                        <a:rPr lang="en" sz="1700">
                          <a:solidFill>
                            <a:schemeClr val="dk1"/>
                          </a:solidFill>
                          <a:latin typeface="Nunito"/>
                          <a:ea typeface="Nunito"/>
                          <a:cs typeface="Nunito"/>
                          <a:sym typeface="Nunito"/>
                        </a:rPr>
                        <a:t>Create resources that support the gradual release model, moving students from guided practice to independent application.</a:t>
                      </a:r>
                      <a:endParaRPr sz="1700"/>
                    </a:p>
                  </a:txBody>
                  <a:tcPr marL="91425" marR="91425" marT="91425" marB="91425">
                    <a:lnL w="9525" cap="flat" cmpd="sng">
                      <a:solidFill>
                        <a:schemeClr val="lt1"/>
                      </a:solidFill>
                      <a:prstDash val="solid"/>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lnSpc>
                          <a:spcPct val="115000"/>
                        </a:lnSpc>
                        <a:spcBef>
                          <a:spcPts val="0"/>
                        </a:spcBef>
                        <a:spcAft>
                          <a:spcPts val="0"/>
                        </a:spcAft>
                        <a:buClr>
                          <a:schemeClr val="dk1"/>
                        </a:buClr>
                        <a:buSzPts val="1100"/>
                        <a:buFont typeface="Arial"/>
                        <a:buNone/>
                      </a:pPr>
                      <a:r>
                        <a:rPr lang="en" sz="1700">
                          <a:solidFill>
                            <a:schemeClr val="dk1"/>
                          </a:solidFill>
                          <a:latin typeface="Nunito"/>
                          <a:ea typeface="Nunito"/>
                          <a:cs typeface="Nunito"/>
                          <a:sym typeface="Nunito"/>
                        </a:rPr>
                        <a:t>Break down complex topics into smaller, more manageable parts with accompanying activities.</a:t>
                      </a:r>
                      <a:endParaRPr sz="1700">
                        <a:solidFill>
                          <a:schemeClr val="dk1"/>
                        </a:solidFill>
                        <a:latin typeface="Nunito"/>
                        <a:ea typeface="Nunito"/>
                        <a:cs typeface="Nunito"/>
                        <a:sym typeface="Nunito"/>
                      </a:endParaRPr>
                    </a:p>
                    <a:p>
                      <a:pPr marL="0" lvl="0" indent="0" algn="ctr" rtl="0">
                        <a:spcBef>
                          <a:spcPts val="0"/>
                        </a:spcBef>
                        <a:spcAft>
                          <a:spcPts val="0"/>
                        </a:spcAft>
                        <a:buNone/>
                      </a:pPr>
                      <a:endParaRPr sz="1700"/>
                    </a:p>
                  </a:txBody>
                  <a:tcPr marL="91425" marR="91425" marT="91425" marB="91425">
                    <a:lnL w="19050" cap="flat" cmpd="sng">
                      <a:solidFill>
                        <a:srgbClr val="10B981"/>
                      </a:solidFill>
                      <a:prstDash val="dash"/>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lnSpc>
                          <a:spcPct val="115000"/>
                        </a:lnSpc>
                        <a:spcBef>
                          <a:spcPts val="0"/>
                        </a:spcBef>
                        <a:spcAft>
                          <a:spcPts val="0"/>
                        </a:spcAft>
                        <a:buClr>
                          <a:schemeClr val="dk1"/>
                        </a:buClr>
                        <a:buSzPts val="1100"/>
                        <a:buFont typeface="Arial"/>
                        <a:buNone/>
                      </a:pPr>
                      <a:r>
                        <a:rPr lang="en" sz="1700">
                          <a:solidFill>
                            <a:schemeClr val="dk1"/>
                          </a:solidFill>
                          <a:latin typeface="Nunito"/>
                          <a:ea typeface="Nunito"/>
                          <a:cs typeface="Nunito"/>
                          <a:sym typeface="Nunito"/>
                        </a:rPr>
                        <a:t>Generate vocabulary lists and summaries that provide foundational understanding before diving into deeper content.</a:t>
                      </a:r>
                      <a:endParaRPr sz="1700">
                        <a:solidFill>
                          <a:schemeClr val="dk1"/>
                        </a:solidFill>
                        <a:latin typeface="Nunito"/>
                        <a:ea typeface="Nunito"/>
                        <a:cs typeface="Nunito"/>
                        <a:sym typeface="Nunito"/>
                      </a:endParaRPr>
                    </a:p>
                    <a:p>
                      <a:pPr marL="0" lvl="0" indent="0" algn="ctr" rtl="0">
                        <a:spcBef>
                          <a:spcPts val="0"/>
                        </a:spcBef>
                        <a:spcAft>
                          <a:spcPts val="0"/>
                        </a:spcAft>
                        <a:buNone/>
                      </a:pPr>
                      <a:endParaRPr sz="1700"/>
                    </a:p>
                  </a:txBody>
                  <a:tcPr marL="91425" marR="91425" marT="91425" marB="91425">
                    <a:lnL w="19050" cap="flat" cmpd="sng">
                      <a:solidFill>
                        <a:srgbClr val="10B981"/>
                      </a:solidFill>
                      <a:prstDash val="dash"/>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Shape 308"/>
        <p:cNvGrpSpPr/>
        <p:nvPr/>
      </p:nvGrpSpPr>
      <p:grpSpPr>
        <a:xfrm>
          <a:off x="0" y="0"/>
          <a:ext cx="0" cy="0"/>
          <a:chOff x="0" y="0"/>
          <a:chExt cx="0" cy="0"/>
        </a:xfrm>
      </p:grpSpPr>
      <p:sp>
        <p:nvSpPr>
          <p:cNvPr id="309" name="Google Shape;309;p48"/>
          <p:cNvSpPr txBox="1">
            <a:spLocks noGrp="1"/>
          </p:cNvSpPr>
          <p:nvPr>
            <p:ph type="title"/>
          </p:nvPr>
        </p:nvSpPr>
        <p:spPr>
          <a:xfrm>
            <a:off x="74850" y="450775"/>
            <a:ext cx="9100200" cy="572700"/>
          </a:xfrm>
          <a:prstGeom prst="rect">
            <a:avLst/>
          </a:prstGeom>
          <a:noFill/>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3790"/>
              <a:t>Diffit &amp; Universal Design for Learning</a:t>
            </a:r>
            <a:endParaRPr sz="3790"/>
          </a:p>
        </p:txBody>
      </p:sp>
      <p:graphicFrame>
        <p:nvGraphicFramePr>
          <p:cNvPr id="310" name="Google Shape;310;p48"/>
          <p:cNvGraphicFramePr/>
          <p:nvPr/>
        </p:nvGraphicFramePr>
        <p:xfrm>
          <a:off x="225600" y="1142250"/>
          <a:ext cx="3000000" cy="3000000"/>
        </p:xfrm>
        <a:graphic>
          <a:graphicData uri="http://schemas.openxmlformats.org/drawingml/2006/table">
            <a:tbl>
              <a:tblPr>
                <a:noFill/>
                <a:tableStyleId>{7C6ED8A8-58C9-4A2B-BB40-4D360F26A1EE}</a:tableStyleId>
              </a:tblPr>
              <a:tblGrid>
                <a:gridCol w="2932900">
                  <a:extLst>
                    <a:ext uri="{9D8B030D-6E8A-4147-A177-3AD203B41FA5}">
                      <a16:colId xmlns:a16="http://schemas.microsoft.com/office/drawing/2014/main" val="20000"/>
                    </a:ext>
                  </a:extLst>
                </a:gridCol>
                <a:gridCol w="2932900">
                  <a:extLst>
                    <a:ext uri="{9D8B030D-6E8A-4147-A177-3AD203B41FA5}">
                      <a16:colId xmlns:a16="http://schemas.microsoft.com/office/drawing/2014/main" val="20001"/>
                    </a:ext>
                  </a:extLst>
                </a:gridCol>
                <a:gridCol w="2932900">
                  <a:extLst>
                    <a:ext uri="{9D8B030D-6E8A-4147-A177-3AD203B41FA5}">
                      <a16:colId xmlns:a16="http://schemas.microsoft.com/office/drawing/2014/main" val="20002"/>
                    </a:ext>
                  </a:extLst>
                </a:gridCol>
              </a:tblGrid>
              <a:tr h="355950">
                <a:tc>
                  <a:txBody>
                    <a:bodyPr/>
                    <a:lstStyle/>
                    <a:p>
                      <a:pPr marL="0" lvl="0" indent="0" algn="ctr" rtl="0">
                        <a:lnSpc>
                          <a:spcPct val="115000"/>
                        </a:lnSpc>
                        <a:spcBef>
                          <a:spcPts val="0"/>
                        </a:spcBef>
                        <a:spcAft>
                          <a:spcPts val="0"/>
                        </a:spcAft>
                        <a:buNone/>
                      </a:pPr>
                      <a:r>
                        <a:rPr lang="en" sz="1900" b="1">
                          <a:solidFill>
                            <a:schemeClr val="dk1"/>
                          </a:solidFill>
                          <a:latin typeface="League Spartan"/>
                          <a:ea typeface="League Spartan"/>
                          <a:cs typeface="League Spartan"/>
                          <a:sym typeface="League Spartan"/>
                        </a:rPr>
                        <a:t>Multiple Representations: </a:t>
                      </a:r>
                      <a:endParaRPr sz="1900" b="1">
                        <a:solidFill>
                          <a:schemeClr val="dk1"/>
                        </a:solidFill>
                        <a:latin typeface="League Spartan"/>
                        <a:ea typeface="League Spartan"/>
                        <a:cs typeface="League Spartan"/>
                        <a:sym typeface="League Spartan"/>
                      </a:endParaRPr>
                    </a:p>
                  </a:txBody>
                  <a:tcPr marL="91425" marR="91425" marT="91425" marB="91425">
                    <a:lnL w="9525" cap="flat" cmpd="sng">
                      <a:solidFill>
                        <a:schemeClr val="lt1"/>
                      </a:solidFill>
                      <a:prstDash val="solid"/>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900" b="1">
                          <a:solidFill>
                            <a:schemeClr val="dk1"/>
                          </a:solidFill>
                          <a:latin typeface="League Spartan"/>
                          <a:ea typeface="League Spartan"/>
                          <a:cs typeface="League Spartan"/>
                          <a:sym typeface="League Spartan"/>
                        </a:rPr>
                        <a:t>Flexible Engagement: </a:t>
                      </a:r>
                      <a:endParaRPr sz="1900" b="1">
                        <a:solidFill>
                          <a:schemeClr val="dk1"/>
                        </a:solidFill>
                        <a:latin typeface="League Spartan"/>
                        <a:ea typeface="League Spartan"/>
                        <a:cs typeface="League Spartan"/>
                        <a:sym typeface="League Spartan"/>
                      </a:endParaRPr>
                    </a:p>
                  </a:txBody>
                  <a:tcPr marL="91425" marR="91425" marT="91425" marB="91425">
                    <a:lnL w="19050" cap="flat" cmpd="sng">
                      <a:solidFill>
                        <a:srgbClr val="10B981"/>
                      </a:solidFill>
                      <a:prstDash val="dash"/>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900" b="1">
                          <a:solidFill>
                            <a:schemeClr val="dk1"/>
                          </a:solidFill>
                          <a:latin typeface="League Spartan"/>
                          <a:ea typeface="League Spartan"/>
                          <a:cs typeface="League Spartan"/>
                          <a:sym typeface="League Spartan"/>
                        </a:rPr>
                        <a:t>Varied Expression: </a:t>
                      </a:r>
                      <a:endParaRPr sz="1900" b="1">
                        <a:solidFill>
                          <a:schemeClr val="dk1"/>
                        </a:solidFill>
                        <a:latin typeface="League Spartan"/>
                        <a:ea typeface="League Spartan"/>
                        <a:cs typeface="League Spartan"/>
                        <a:sym typeface="League Spartan"/>
                      </a:endParaRPr>
                    </a:p>
                  </a:txBody>
                  <a:tcPr marL="91425" marR="91425" marT="91425" marB="91425">
                    <a:lnL w="19050" cap="flat" cmpd="sng">
                      <a:solidFill>
                        <a:srgbClr val="10B981"/>
                      </a:solidFill>
                      <a:prstDash val="dash"/>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0"/>
                  </a:ext>
                </a:extLst>
              </a:tr>
              <a:tr h="2386600">
                <a:tc>
                  <a:txBody>
                    <a:bodyPr/>
                    <a:lstStyle/>
                    <a:p>
                      <a:pPr marL="0" lvl="0" indent="0" algn="ctr" rtl="0">
                        <a:lnSpc>
                          <a:spcPct val="115000"/>
                        </a:lnSpc>
                        <a:spcBef>
                          <a:spcPts val="0"/>
                        </a:spcBef>
                        <a:spcAft>
                          <a:spcPts val="0"/>
                        </a:spcAft>
                        <a:buNone/>
                      </a:pPr>
                      <a:r>
                        <a:rPr lang="en" sz="1700">
                          <a:solidFill>
                            <a:schemeClr val="dk1"/>
                          </a:solidFill>
                          <a:latin typeface="Nunito"/>
                          <a:ea typeface="Nunito"/>
                          <a:cs typeface="Nunito"/>
                          <a:sym typeface="Nunito"/>
                        </a:rPr>
                        <a:t>Use Diffit to offer content at different reading levels and in various formats (text, summaries, graphic organizers) to represent information in diverse ways.</a:t>
                      </a:r>
                      <a:endParaRPr sz="1700">
                        <a:solidFill>
                          <a:schemeClr val="dk1"/>
                        </a:solidFill>
                        <a:latin typeface="Nunito"/>
                        <a:ea typeface="Nunito"/>
                        <a:cs typeface="Nunito"/>
                        <a:sym typeface="Nunito"/>
                      </a:endParaRPr>
                    </a:p>
                  </a:txBody>
                  <a:tcPr marL="91425" marR="91425" marT="91425" marB="91425">
                    <a:lnL w="9525" cap="flat" cmpd="sng">
                      <a:solidFill>
                        <a:schemeClr val="lt1"/>
                      </a:solidFill>
                      <a:prstDash val="solid"/>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700">
                          <a:solidFill>
                            <a:schemeClr val="dk1"/>
                          </a:solidFill>
                          <a:latin typeface="Nunito"/>
                          <a:ea typeface="Nunito"/>
                          <a:cs typeface="Nunito"/>
                          <a:sym typeface="Nunito"/>
                        </a:rPr>
                        <a:t>Create activities that cater to different student interests and learning preferences, increasing motivation and engagement.</a:t>
                      </a:r>
                      <a:endParaRPr sz="1700">
                        <a:solidFill>
                          <a:schemeClr val="dk1"/>
                        </a:solidFill>
                        <a:latin typeface="Nunito"/>
                        <a:ea typeface="Nunito"/>
                        <a:cs typeface="Nunito"/>
                        <a:sym typeface="Nunito"/>
                      </a:endParaRPr>
                    </a:p>
                    <a:p>
                      <a:pPr marL="0" lvl="0" indent="0" algn="ctr" rtl="0">
                        <a:spcBef>
                          <a:spcPts val="0"/>
                        </a:spcBef>
                        <a:spcAft>
                          <a:spcPts val="0"/>
                        </a:spcAft>
                        <a:buNone/>
                      </a:pPr>
                      <a:endParaRPr sz="1700"/>
                    </a:p>
                  </a:txBody>
                  <a:tcPr marL="91425" marR="91425" marT="91425" marB="91425">
                    <a:lnL w="19050" cap="flat" cmpd="sng">
                      <a:solidFill>
                        <a:srgbClr val="10B981"/>
                      </a:solidFill>
                      <a:prstDash val="dash"/>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700">
                          <a:solidFill>
                            <a:schemeClr val="dk1"/>
                          </a:solidFill>
                          <a:latin typeface="Nunito"/>
                          <a:ea typeface="Nunito"/>
                          <a:cs typeface="Nunito"/>
                          <a:sym typeface="Nunito"/>
                        </a:rPr>
                        <a:t>Use Diffit to provide options for students to demonstrate their understanding, such as through written responses, discussions, or creative tasks.</a:t>
                      </a:r>
                      <a:endParaRPr sz="1700">
                        <a:solidFill>
                          <a:schemeClr val="dk1"/>
                        </a:solidFill>
                        <a:latin typeface="Nunito"/>
                        <a:ea typeface="Nunito"/>
                        <a:cs typeface="Nunito"/>
                        <a:sym typeface="Nunito"/>
                      </a:endParaRPr>
                    </a:p>
                    <a:p>
                      <a:pPr marL="0" lvl="0" indent="0" algn="ctr" rtl="0">
                        <a:spcBef>
                          <a:spcPts val="0"/>
                        </a:spcBef>
                        <a:spcAft>
                          <a:spcPts val="0"/>
                        </a:spcAft>
                        <a:buNone/>
                      </a:pPr>
                      <a:endParaRPr sz="1700"/>
                    </a:p>
                  </a:txBody>
                  <a:tcPr marL="91425" marR="91425" marT="91425" marB="91425">
                    <a:lnL w="19050" cap="flat" cmpd="sng">
                      <a:solidFill>
                        <a:srgbClr val="10B981"/>
                      </a:solidFill>
                      <a:prstDash val="dash"/>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49"/>
          <p:cNvSpPr txBox="1">
            <a:spLocks noGrp="1"/>
          </p:cNvSpPr>
          <p:nvPr>
            <p:ph type="title"/>
          </p:nvPr>
        </p:nvSpPr>
        <p:spPr>
          <a:xfrm>
            <a:off x="311700" y="46080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5000"/>
              <a:t>Diffit for MTSS and RTI</a:t>
            </a:r>
            <a:endParaRPr sz="5000"/>
          </a:p>
        </p:txBody>
      </p:sp>
      <p:graphicFrame>
        <p:nvGraphicFramePr>
          <p:cNvPr id="316" name="Google Shape;316;p49"/>
          <p:cNvGraphicFramePr/>
          <p:nvPr/>
        </p:nvGraphicFramePr>
        <p:xfrm>
          <a:off x="172650" y="1399025"/>
          <a:ext cx="3000000" cy="3000000"/>
        </p:xfrm>
        <a:graphic>
          <a:graphicData uri="http://schemas.openxmlformats.org/drawingml/2006/table">
            <a:tbl>
              <a:tblPr>
                <a:noFill/>
                <a:tableStyleId>{7C6ED8A8-58C9-4A2B-BB40-4D360F26A1EE}</a:tableStyleId>
              </a:tblPr>
              <a:tblGrid>
                <a:gridCol w="2932900">
                  <a:extLst>
                    <a:ext uri="{9D8B030D-6E8A-4147-A177-3AD203B41FA5}">
                      <a16:colId xmlns:a16="http://schemas.microsoft.com/office/drawing/2014/main" val="20000"/>
                    </a:ext>
                  </a:extLst>
                </a:gridCol>
                <a:gridCol w="2932900">
                  <a:extLst>
                    <a:ext uri="{9D8B030D-6E8A-4147-A177-3AD203B41FA5}">
                      <a16:colId xmlns:a16="http://schemas.microsoft.com/office/drawing/2014/main" val="20001"/>
                    </a:ext>
                  </a:extLst>
                </a:gridCol>
                <a:gridCol w="2932900">
                  <a:extLst>
                    <a:ext uri="{9D8B030D-6E8A-4147-A177-3AD203B41FA5}">
                      <a16:colId xmlns:a16="http://schemas.microsoft.com/office/drawing/2014/main" val="20002"/>
                    </a:ext>
                  </a:extLst>
                </a:gridCol>
              </a:tblGrid>
              <a:tr h="424825">
                <a:tc>
                  <a:txBody>
                    <a:bodyPr/>
                    <a:lstStyle/>
                    <a:p>
                      <a:pPr marL="0" lvl="0" indent="0" algn="ctr" rtl="0">
                        <a:lnSpc>
                          <a:spcPct val="115000"/>
                        </a:lnSpc>
                        <a:spcBef>
                          <a:spcPts val="0"/>
                        </a:spcBef>
                        <a:spcAft>
                          <a:spcPts val="0"/>
                        </a:spcAft>
                        <a:buNone/>
                      </a:pPr>
                      <a:r>
                        <a:rPr lang="en" sz="1900" b="1">
                          <a:solidFill>
                            <a:schemeClr val="dk1"/>
                          </a:solidFill>
                          <a:latin typeface="League Spartan"/>
                          <a:ea typeface="League Spartan"/>
                          <a:cs typeface="League Spartan"/>
                          <a:sym typeface="League Spartan"/>
                        </a:rPr>
                        <a:t>Targeted Interventions: </a:t>
                      </a:r>
                      <a:endParaRPr sz="1900" b="1">
                        <a:solidFill>
                          <a:schemeClr val="dk1"/>
                        </a:solidFill>
                        <a:latin typeface="League Spartan"/>
                        <a:ea typeface="League Spartan"/>
                        <a:cs typeface="League Spartan"/>
                        <a:sym typeface="League Spartan"/>
                      </a:endParaRPr>
                    </a:p>
                  </a:txBody>
                  <a:tcPr marL="91425" marR="91425" marT="91425" marB="91425">
                    <a:lnL w="9525" cap="flat" cmpd="sng">
                      <a:solidFill>
                        <a:schemeClr val="lt1"/>
                      </a:solidFill>
                      <a:prstDash val="solid"/>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900" b="1">
                          <a:solidFill>
                            <a:schemeClr val="dk1"/>
                          </a:solidFill>
                          <a:latin typeface="League Spartan"/>
                          <a:ea typeface="League Spartan"/>
                          <a:cs typeface="League Spartan"/>
                          <a:sym typeface="League Spartan"/>
                        </a:rPr>
                        <a:t>Progress Monitoring: </a:t>
                      </a:r>
                      <a:endParaRPr sz="1900" b="1">
                        <a:solidFill>
                          <a:schemeClr val="dk1"/>
                        </a:solidFill>
                        <a:latin typeface="League Spartan"/>
                        <a:ea typeface="League Spartan"/>
                        <a:cs typeface="League Spartan"/>
                        <a:sym typeface="League Spartan"/>
                      </a:endParaRPr>
                    </a:p>
                  </a:txBody>
                  <a:tcPr marL="91425" marR="91425" marT="91425" marB="91425">
                    <a:lnL w="19050" cap="flat" cmpd="sng">
                      <a:solidFill>
                        <a:srgbClr val="10B981"/>
                      </a:solidFill>
                      <a:prstDash val="dash"/>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900" b="1">
                          <a:solidFill>
                            <a:schemeClr val="dk1"/>
                          </a:solidFill>
                          <a:latin typeface="League Spartan"/>
                          <a:ea typeface="League Spartan"/>
                          <a:cs typeface="League Spartan"/>
                          <a:sym typeface="League Spartan"/>
                        </a:rPr>
                        <a:t>Scaffolded Support: </a:t>
                      </a:r>
                      <a:endParaRPr sz="1900" b="1">
                        <a:solidFill>
                          <a:schemeClr val="dk1"/>
                        </a:solidFill>
                        <a:latin typeface="League Spartan"/>
                        <a:ea typeface="League Spartan"/>
                        <a:cs typeface="League Spartan"/>
                        <a:sym typeface="League Spartan"/>
                      </a:endParaRPr>
                    </a:p>
                  </a:txBody>
                  <a:tcPr marL="91425" marR="91425" marT="91425" marB="91425">
                    <a:lnL w="19050" cap="flat" cmpd="sng">
                      <a:solidFill>
                        <a:srgbClr val="10B981"/>
                      </a:solidFill>
                      <a:prstDash val="dash"/>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0"/>
                  </a:ext>
                </a:extLst>
              </a:tr>
              <a:tr h="2146250">
                <a:tc>
                  <a:txBody>
                    <a:bodyPr/>
                    <a:lstStyle/>
                    <a:p>
                      <a:pPr marL="0" lvl="0" indent="0" algn="ctr" rtl="0">
                        <a:lnSpc>
                          <a:spcPct val="115000"/>
                        </a:lnSpc>
                        <a:spcBef>
                          <a:spcPts val="0"/>
                        </a:spcBef>
                        <a:spcAft>
                          <a:spcPts val="0"/>
                        </a:spcAft>
                        <a:buNone/>
                      </a:pPr>
                      <a:r>
                        <a:rPr lang="en" sz="1700">
                          <a:solidFill>
                            <a:schemeClr val="dk1"/>
                          </a:solidFill>
                          <a:latin typeface="Nunito"/>
                          <a:ea typeface="Nunito"/>
                          <a:cs typeface="Nunito"/>
                          <a:sym typeface="Nunito"/>
                        </a:rPr>
                        <a:t>Quickly create materials for small group instruction or individual interventions, addressing specific student needs identified through MTSS/RTI data.</a:t>
                      </a:r>
                      <a:endParaRPr sz="1700">
                        <a:solidFill>
                          <a:schemeClr val="dk1"/>
                        </a:solidFill>
                        <a:latin typeface="Nunito"/>
                        <a:ea typeface="Nunito"/>
                        <a:cs typeface="Nunito"/>
                        <a:sym typeface="Nunito"/>
                      </a:endParaRPr>
                    </a:p>
                  </a:txBody>
                  <a:tcPr marL="91425" marR="91425" marT="91425" marB="91425">
                    <a:lnL w="9525" cap="flat" cmpd="sng">
                      <a:solidFill>
                        <a:schemeClr val="lt1"/>
                      </a:solidFill>
                      <a:prstDash val="solid"/>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700">
                          <a:solidFill>
                            <a:schemeClr val="dk1"/>
                          </a:solidFill>
                          <a:latin typeface="Nunito"/>
                          <a:ea typeface="Nunito"/>
                          <a:cs typeface="Nunito"/>
                          <a:sym typeface="Nunito"/>
                        </a:rPr>
                        <a:t>Use Diffit's varied activities and assessment formats to monitor student progress at different tiers of support.</a:t>
                      </a:r>
                      <a:endParaRPr sz="1700">
                        <a:solidFill>
                          <a:schemeClr val="dk1"/>
                        </a:solidFill>
                        <a:latin typeface="Nunito"/>
                        <a:ea typeface="Nunito"/>
                        <a:cs typeface="Nunito"/>
                        <a:sym typeface="Nunito"/>
                      </a:endParaRPr>
                    </a:p>
                    <a:p>
                      <a:pPr marL="0" lvl="0" indent="0" algn="ctr" rtl="0">
                        <a:spcBef>
                          <a:spcPts val="0"/>
                        </a:spcBef>
                        <a:spcAft>
                          <a:spcPts val="0"/>
                        </a:spcAft>
                        <a:buNone/>
                      </a:pPr>
                      <a:endParaRPr sz="1700"/>
                    </a:p>
                  </a:txBody>
                  <a:tcPr marL="91425" marR="91425" marT="91425" marB="91425">
                    <a:lnL w="19050" cap="flat" cmpd="sng">
                      <a:solidFill>
                        <a:srgbClr val="10B981"/>
                      </a:solidFill>
                      <a:prstDash val="dash"/>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700">
                          <a:solidFill>
                            <a:schemeClr val="dk1"/>
                          </a:solidFill>
                          <a:latin typeface="Nunito"/>
                          <a:ea typeface="Nunito"/>
                          <a:cs typeface="Nunito"/>
                          <a:sym typeface="Nunito"/>
                        </a:rPr>
                        <a:t>Use Diffit to provide scaffolded resources that help struggling learners access grade-level content within the MTSS framework.</a:t>
                      </a:r>
                      <a:endParaRPr sz="1700"/>
                    </a:p>
                  </a:txBody>
                  <a:tcPr marL="91425" marR="91425" marT="91425" marB="91425">
                    <a:lnL w="19050" cap="flat" cmpd="sng">
                      <a:solidFill>
                        <a:srgbClr val="10B981"/>
                      </a:solidFill>
                      <a:prstDash val="dash"/>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50"/>
          <p:cNvSpPr txBox="1">
            <a:spLocks noGrp="1"/>
          </p:cNvSpPr>
          <p:nvPr>
            <p:ph type="title"/>
          </p:nvPr>
        </p:nvSpPr>
        <p:spPr>
          <a:xfrm>
            <a:off x="140700" y="730650"/>
            <a:ext cx="90033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3890"/>
              <a:t>Diffit and Standards Based Learning </a:t>
            </a:r>
            <a:endParaRPr sz="3890"/>
          </a:p>
        </p:txBody>
      </p:sp>
      <p:graphicFrame>
        <p:nvGraphicFramePr>
          <p:cNvPr id="322" name="Google Shape;322;p50"/>
          <p:cNvGraphicFramePr/>
          <p:nvPr/>
        </p:nvGraphicFramePr>
        <p:xfrm>
          <a:off x="234300" y="1554588"/>
          <a:ext cx="3000000" cy="3000000"/>
        </p:xfrm>
        <a:graphic>
          <a:graphicData uri="http://schemas.openxmlformats.org/drawingml/2006/table">
            <a:tbl>
              <a:tblPr>
                <a:noFill/>
                <a:tableStyleId>{7C6ED8A8-58C9-4A2B-BB40-4D360F26A1EE}</a:tableStyleId>
              </a:tblPr>
              <a:tblGrid>
                <a:gridCol w="2891800">
                  <a:extLst>
                    <a:ext uri="{9D8B030D-6E8A-4147-A177-3AD203B41FA5}">
                      <a16:colId xmlns:a16="http://schemas.microsoft.com/office/drawing/2014/main" val="20000"/>
                    </a:ext>
                  </a:extLst>
                </a:gridCol>
                <a:gridCol w="2891800">
                  <a:extLst>
                    <a:ext uri="{9D8B030D-6E8A-4147-A177-3AD203B41FA5}">
                      <a16:colId xmlns:a16="http://schemas.microsoft.com/office/drawing/2014/main" val="20001"/>
                    </a:ext>
                  </a:extLst>
                </a:gridCol>
                <a:gridCol w="2891800">
                  <a:extLst>
                    <a:ext uri="{9D8B030D-6E8A-4147-A177-3AD203B41FA5}">
                      <a16:colId xmlns:a16="http://schemas.microsoft.com/office/drawing/2014/main" val="20002"/>
                    </a:ext>
                  </a:extLst>
                </a:gridCol>
              </a:tblGrid>
              <a:tr h="287425">
                <a:tc>
                  <a:txBody>
                    <a:bodyPr/>
                    <a:lstStyle/>
                    <a:p>
                      <a:pPr marL="0" lvl="0" indent="0" algn="ctr" rtl="0">
                        <a:lnSpc>
                          <a:spcPct val="115000"/>
                        </a:lnSpc>
                        <a:spcBef>
                          <a:spcPts val="0"/>
                        </a:spcBef>
                        <a:spcAft>
                          <a:spcPts val="0"/>
                        </a:spcAft>
                        <a:buNone/>
                      </a:pPr>
                      <a:r>
                        <a:rPr lang="en" sz="1600" b="1">
                          <a:solidFill>
                            <a:schemeClr val="dk1"/>
                          </a:solidFill>
                          <a:latin typeface="League Spartan"/>
                          <a:ea typeface="League Spartan"/>
                          <a:cs typeface="League Spartan"/>
                          <a:sym typeface="League Spartan"/>
                        </a:rPr>
                        <a:t>Standards-Aligned Resources: </a:t>
                      </a:r>
                      <a:endParaRPr sz="1600" b="1">
                        <a:solidFill>
                          <a:schemeClr val="dk1"/>
                        </a:solidFill>
                        <a:latin typeface="League Spartan"/>
                        <a:ea typeface="League Spartan"/>
                        <a:cs typeface="League Spartan"/>
                        <a:sym typeface="League Spartan"/>
                      </a:endParaRPr>
                    </a:p>
                  </a:txBody>
                  <a:tcPr marL="91425" marR="91425" marT="91425" marB="91425" anchor="b">
                    <a:lnL w="9525" cap="flat" cmpd="sng">
                      <a:solidFill>
                        <a:schemeClr val="lt1"/>
                      </a:solidFill>
                      <a:prstDash val="solid"/>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600" b="1">
                          <a:solidFill>
                            <a:schemeClr val="dk1"/>
                          </a:solidFill>
                          <a:latin typeface="League Spartan"/>
                          <a:ea typeface="League Spartan"/>
                          <a:cs typeface="League Spartan"/>
                          <a:sym typeface="League Spartan"/>
                        </a:rPr>
                        <a:t>Targeted Practice: </a:t>
                      </a:r>
                      <a:endParaRPr sz="1600" b="1">
                        <a:solidFill>
                          <a:schemeClr val="dk1"/>
                        </a:solidFill>
                        <a:latin typeface="League Spartan"/>
                        <a:ea typeface="League Spartan"/>
                        <a:cs typeface="League Spartan"/>
                        <a:sym typeface="League Spartan"/>
                      </a:endParaRPr>
                    </a:p>
                  </a:txBody>
                  <a:tcPr marL="91425" marR="91425" marT="91425" marB="91425" anchor="b">
                    <a:lnL w="19050" cap="flat" cmpd="sng">
                      <a:solidFill>
                        <a:srgbClr val="10B981"/>
                      </a:solidFill>
                      <a:prstDash val="dash"/>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600" b="1">
                          <a:solidFill>
                            <a:schemeClr val="dk1"/>
                          </a:solidFill>
                          <a:latin typeface="League Spartan"/>
                          <a:ea typeface="League Spartan"/>
                          <a:cs typeface="League Spartan"/>
                          <a:sym typeface="League Spartan"/>
                        </a:rPr>
                        <a:t>Curriculum Integration: </a:t>
                      </a:r>
                      <a:endParaRPr sz="1600" b="1">
                        <a:solidFill>
                          <a:schemeClr val="dk1"/>
                        </a:solidFill>
                        <a:latin typeface="League Spartan"/>
                        <a:ea typeface="League Spartan"/>
                        <a:cs typeface="League Spartan"/>
                        <a:sym typeface="League Spartan"/>
                      </a:endParaRPr>
                    </a:p>
                  </a:txBody>
                  <a:tcPr marL="91425" marR="91425" marT="91425" marB="91425" anchor="b">
                    <a:lnL w="19050" cap="flat" cmpd="sng">
                      <a:solidFill>
                        <a:srgbClr val="10B981"/>
                      </a:solidFill>
                      <a:prstDash val="dash"/>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0"/>
                  </a:ext>
                </a:extLst>
              </a:tr>
              <a:tr h="1607650">
                <a:tc>
                  <a:txBody>
                    <a:bodyPr/>
                    <a:lstStyle/>
                    <a:p>
                      <a:pPr marL="0" lvl="0" indent="0" algn="ctr" rtl="0">
                        <a:lnSpc>
                          <a:spcPct val="115000"/>
                        </a:lnSpc>
                        <a:spcBef>
                          <a:spcPts val="0"/>
                        </a:spcBef>
                        <a:spcAft>
                          <a:spcPts val="0"/>
                        </a:spcAft>
                        <a:buNone/>
                      </a:pPr>
                      <a:r>
                        <a:rPr lang="en" sz="1500">
                          <a:solidFill>
                            <a:schemeClr val="dk1"/>
                          </a:solidFill>
                          <a:latin typeface="Nunito"/>
                          <a:ea typeface="Nunito"/>
                          <a:cs typeface="Nunito"/>
                          <a:sym typeface="Nunito"/>
                        </a:rPr>
                        <a:t>Generate resources that aligned to state standards. Add standard-aligned questions for assessment and more. </a:t>
                      </a:r>
                      <a:endParaRPr sz="1500">
                        <a:solidFill>
                          <a:schemeClr val="dk1"/>
                        </a:solidFill>
                        <a:latin typeface="Nunito"/>
                        <a:ea typeface="Nunito"/>
                        <a:cs typeface="Nunito"/>
                        <a:sym typeface="Nunito"/>
                      </a:endParaRPr>
                    </a:p>
                  </a:txBody>
                  <a:tcPr marL="91425" marR="91425" marT="91425" marB="91425">
                    <a:lnL w="9525" cap="flat" cmpd="sng">
                      <a:solidFill>
                        <a:schemeClr val="lt1"/>
                      </a:solidFill>
                      <a:prstDash val="solid"/>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500">
                          <a:solidFill>
                            <a:schemeClr val="dk1"/>
                          </a:solidFill>
                          <a:latin typeface="Nunito"/>
                          <a:ea typeface="Nunito"/>
                          <a:cs typeface="Nunito"/>
                          <a:sym typeface="Nunito"/>
                        </a:rPr>
                        <a:t>Create activities and questions that help students practice skills and demonstrate understanding of specific standards.</a:t>
                      </a:r>
                      <a:endParaRPr sz="1500"/>
                    </a:p>
                  </a:txBody>
                  <a:tcPr marL="91425" marR="91425" marT="91425" marB="91425">
                    <a:lnL w="19050" cap="flat" cmpd="sng">
                      <a:solidFill>
                        <a:srgbClr val="10B981"/>
                      </a:solidFill>
                      <a:prstDash val="dash"/>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500">
                          <a:solidFill>
                            <a:schemeClr val="dk1"/>
                          </a:solidFill>
                          <a:latin typeface="Nunito"/>
                          <a:ea typeface="Nunito"/>
                          <a:cs typeface="Nunito"/>
                          <a:sym typeface="Nunito"/>
                        </a:rPr>
                        <a:t>Use Diffit to integrate standards into various subjects, making it easier to ensure comprehensive coverage.</a:t>
                      </a:r>
                      <a:endParaRPr sz="1500">
                        <a:solidFill>
                          <a:schemeClr val="dk1"/>
                        </a:solidFill>
                        <a:latin typeface="Nunito"/>
                        <a:ea typeface="Nunito"/>
                        <a:cs typeface="Nunito"/>
                        <a:sym typeface="Nunito"/>
                      </a:endParaRPr>
                    </a:p>
                    <a:p>
                      <a:pPr marL="0" lvl="0" indent="0" algn="ctr" rtl="0">
                        <a:spcBef>
                          <a:spcPts val="0"/>
                        </a:spcBef>
                        <a:spcAft>
                          <a:spcPts val="0"/>
                        </a:spcAft>
                        <a:buNone/>
                      </a:pPr>
                      <a:endParaRPr sz="1500"/>
                    </a:p>
                  </a:txBody>
                  <a:tcPr marL="91425" marR="91425" marT="91425" marB="91425">
                    <a:lnL w="19050" cap="flat" cmpd="sng">
                      <a:solidFill>
                        <a:srgbClr val="10B981"/>
                      </a:solidFill>
                      <a:prstDash val="dash"/>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Shape 326"/>
        <p:cNvGrpSpPr/>
        <p:nvPr/>
      </p:nvGrpSpPr>
      <p:grpSpPr>
        <a:xfrm>
          <a:off x="0" y="0"/>
          <a:ext cx="0" cy="0"/>
          <a:chOff x="0" y="0"/>
          <a:chExt cx="0" cy="0"/>
        </a:xfrm>
      </p:grpSpPr>
      <p:sp>
        <p:nvSpPr>
          <p:cNvPr id="327" name="Google Shape;327;p51"/>
          <p:cNvSpPr txBox="1">
            <a:spLocks noGrp="1"/>
          </p:cNvSpPr>
          <p:nvPr>
            <p:ph type="title"/>
          </p:nvPr>
        </p:nvSpPr>
        <p:spPr>
          <a:xfrm>
            <a:off x="311700" y="460800"/>
            <a:ext cx="85206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a:t>Diffit and The Four C’s </a:t>
            </a:r>
            <a:endParaRPr sz="5000"/>
          </a:p>
        </p:txBody>
      </p:sp>
      <p:graphicFrame>
        <p:nvGraphicFramePr>
          <p:cNvPr id="328" name="Google Shape;328;p51"/>
          <p:cNvGraphicFramePr/>
          <p:nvPr/>
        </p:nvGraphicFramePr>
        <p:xfrm>
          <a:off x="234300" y="1095550"/>
          <a:ext cx="3000000" cy="3000000"/>
        </p:xfrm>
        <a:graphic>
          <a:graphicData uri="http://schemas.openxmlformats.org/drawingml/2006/table">
            <a:tbl>
              <a:tblPr>
                <a:noFill/>
                <a:tableStyleId>{7C6ED8A8-58C9-4A2B-BB40-4D360F26A1EE}</a:tableStyleId>
              </a:tblPr>
              <a:tblGrid>
                <a:gridCol w="2168850">
                  <a:extLst>
                    <a:ext uri="{9D8B030D-6E8A-4147-A177-3AD203B41FA5}">
                      <a16:colId xmlns:a16="http://schemas.microsoft.com/office/drawing/2014/main" val="20000"/>
                    </a:ext>
                  </a:extLst>
                </a:gridCol>
                <a:gridCol w="2168850">
                  <a:extLst>
                    <a:ext uri="{9D8B030D-6E8A-4147-A177-3AD203B41FA5}">
                      <a16:colId xmlns:a16="http://schemas.microsoft.com/office/drawing/2014/main" val="20001"/>
                    </a:ext>
                  </a:extLst>
                </a:gridCol>
                <a:gridCol w="2168850">
                  <a:extLst>
                    <a:ext uri="{9D8B030D-6E8A-4147-A177-3AD203B41FA5}">
                      <a16:colId xmlns:a16="http://schemas.microsoft.com/office/drawing/2014/main" val="20002"/>
                    </a:ext>
                  </a:extLst>
                </a:gridCol>
                <a:gridCol w="2168850">
                  <a:extLst>
                    <a:ext uri="{9D8B030D-6E8A-4147-A177-3AD203B41FA5}">
                      <a16:colId xmlns:a16="http://schemas.microsoft.com/office/drawing/2014/main" val="20003"/>
                    </a:ext>
                  </a:extLst>
                </a:gridCol>
              </a:tblGrid>
              <a:tr h="388375">
                <a:tc>
                  <a:txBody>
                    <a:bodyPr/>
                    <a:lstStyle/>
                    <a:p>
                      <a:pPr marL="0" lvl="0" indent="0" algn="ctr" rtl="0">
                        <a:lnSpc>
                          <a:spcPct val="115000"/>
                        </a:lnSpc>
                        <a:spcBef>
                          <a:spcPts val="0"/>
                        </a:spcBef>
                        <a:spcAft>
                          <a:spcPts val="0"/>
                        </a:spcAft>
                        <a:buNone/>
                      </a:pPr>
                      <a:r>
                        <a:rPr lang="en" sz="1600" b="1">
                          <a:solidFill>
                            <a:schemeClr val="dk1"/>
                          </a:solidFill>
                          <a:latin typeface="League Spartan"/>
                          <a:ea typeface="League Spartan"/>
                          <a:cs typeface="League Spartan"/>
                          <a:sym typeface="League Spartan"/>
                        </a:rPr>
                        <a:t>Communication</a:t>
                      </a:r>
                      <a:endParaRPr sz="1600" b="1">
                        <a:solidFill>
                          <a:schemeClr val="dk1"/>
                        </a:solidFill>
                        <a:latin typeface="League Spartan"/>
                        <a:ea typeface="League Spartan"/>
                        <a:cs typeface="League Spartan"/>
                        <a:sym typeface="League Spartan"/>
                      </a:endParaRPr>
                    </a:p>
                  </a:txBody>
                  <a:tcPr marL="91425" marR="91425" marT="91425" marB="91425" anchor="b">
                    <a:lnL w="9525" cap="flat" cmpd="sng">
                      <a:solidFill>
                        <a:schemeClr val="lt1"/>
                      </a:solidFill>
                      <a:prstDash val="solid"/>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600" b="1">
                          <a:solidFill>
                            <a:schemeClr val="dk1"/>
                          </a:solidFill>
                          <a:latin typeface="League Spartan"/>
                          <a:ea typeface="League Spartan"/>
                          <a:cs typeface="League Spartan"/>
                          <a:sym typeface="League Spartan"/>
                        </a:rPr>
                        <a:t>Collaboration</a:t>
                      </a:r>
                      <a:endParaRPr sz="1600" b="1">
                        <a:solidFill>
                          <a:schemeClr val="dk1"/>
                        </a:solidFill>
                        <a:latin typeface="League Spartan"/>
                        <a:ea typeface="League Spartan"/>
                        <a:cs typeface="League Spartan"/>
                        <a:sym typeface="League Spartan"/>
                      </a:endParaRPr>
                    </a:p>
                  </a:txBody>
                  <a:tcPr marL="91425" marR="91425" marT="91425" marB="91425" anchor="b">
                    <a:lnL w="19050" cap="flat" cmpd="sng">
                      <a:solidFill>
                        <a:srgbClr val="10B981"/>
                      </a:solidFill>
                      <a:prstDash val="dash"/>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600" b="1">
                          <a:solidFill>
                            <a:schemeClr val="dk1"/>
                          </a:solidFill>
                          <a:latin typeface="League Spartan"/>
                          <a:ea typeface="League Spartan"/>
                          <a:cs typeface="League Spartan"/>
                          <a:sym typeface="League Spartan"/>
                        </a:rPr>
                        <a:t>Critical Thinking: </a:t>
                      </a:r>
                      <a:endParaRPr sz="1600" b="1">
                        <a:solidFill>
                          <a:schemeClr val="dk1"/>
                        </a:solidFill>
                        <a:latin typeface="League Spartan"/>
                        <a:ea typeface="League Spartan"/>
                        <a:cs typeface="League Spartan"/>
                        <a:sym typeface="League Spartan"/>
                      </a:endParaRPr>
                    </a:p>
                  </a:txBody>
                  <a:tcPr marL="91425" marR="91425" marT="91425" marB="91425" anchor="b">
                    <a:lnL w="19050" cap="flat" cmpd="sng">
                      <a:solidFill>
                        <a:srgbClr val="10B981"/>
                      </a:solidFill>
                      <a:prstDash val="dash"/>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600" b="1">
                          <a:solidFill>
                            <a:schemeClr val="dk1"/>
                          </a:solidFill>
                          <a:latin typeface="League Spartan"/>
                          <a:ea typeface="League Spartan"/>
                          <a:cs typeface="League Spartan"/>
                          <a:sym typeface="League Spartan"/>
                        </a:rPr>
                        <a:t>Creativity</a:t>
                      </a:r>
                      <a:endParaRPr sz="1600" b="1">
                        <a:solidFill>
                          <a:schemeClr val="dk1"/>
                        </a:solidFill>
                        <a:latin typeface="League Spartan"/>
                        <a:ea typeface="League Spartan"/>
                        <a:cs typeface="League Spartan"/>
                        <a:sym typeface="League Spartan"/>
                      </a:endParaRPr>
                    </a:p>
                  </a:txBody>
                  <a:tcPr marL="91425" marR="91425" marT="91425" marB="91425" anchor="b">
                    <a:lnL w="19050" cap="flat" cmpd="sng">
                      <a:solidFill>
                        <a:srgbClr val="10B981"/>
                      </a:solidFill>
                      <a:prstDash val="dash"/>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0"/>
                  </a:ext>
                </a:extLst>
              </a:tr>
              <a:tr h="2767400">
                <a:tc>
                  <a:txBody>
                    <a:bodyPr/>
                    <a:lstStyle/>
                    <a:p>
                      <a:pPr marL="0" lvl="0" indent="0" algn="ctr" rtl="0">
                        <a:lnSpc>
                          <a:spcPct val="115000"/>
                        </a:lnSpc>
                        <a:spcBef>
                          <a:spcPts val="0"/>
                        </a:spcBef>
                        <a:spcAft>
                          <a:spcPts val="0"/>
                        </a:spcAft>
                        <a:buNone/>
                      </a:pPr>
                      <a:r>
                        <a:rPr lang="en" sz="1500">
                          <a:solidFill>
                            <a:schemeClr val="dk1"/>
                          </a:solidFill>
                          <a:latin typeface="Nunito"/>
                          <a:ea typeface="Nunito"/>
                          <a:cs typeface="Nunito"/>
                          <a:sym typeface="Nunito"/>
                        </a:rPr>
                        <a:t>Diffit has graphic organizers that help students articulate ideas effectively, both in writing and as preparation for verbal discussions.</a:t>
                      </a:r>
                      <a:endParaRPr sz="1500">
                        <a:solidFill>
                          <a:schemeClr val="dk1"/>
                        </a:solidFill>
                        <a:latin typeface="Nunito"/>
                        <a:ea typeface="Nunito"/>
                        <a:cs typeface="Nunito"/>
                        <a:sym typeface="Nunito"/>
                      </a:endParaRPr>
                    </a:p>
                  </a:txBody>
                  <a:tcPr marL="91425" marR="91425" marT="91425" marB="91425">
                    <a:lnL w="9525" cap="flat" cmpd="sng">
                      <a:solidFill>
                        <a:schemeClr val="lt1"/>
                      </a:solidFill>
                      <a:prstDash val="solid"/>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500">
                          <a:solidFill>
                            <a:schemeClr val="dk1"/>
                          </a:solidFill>
                          <a:latin typeface="Nunito"/>
                          <a:ea typeface="Nunito"/>
                          <a:cs typeface="Nunito"/>
                          <a:sym typeface="Nunito"/>
                        </a:rPr>
                        <a:t>Provide differentiated materials for group projects, ensuring all students can contribute meaningfully regardless of their reading level, fostering effective teamwork.</a:t>
                      </a:r>
                      <a:endParaRPr sz="1500">
                        <a:solidFill>
                          <a:schemeClr val="dk1"/>
                        </a:solidFill>
                        <a:latin typeface="Nunito"/>
                        <a:ea typeface="Nunito"/>
                        <a:cs typeface="Nunito"/>
                        <a:sym typeface="Nunito"/>
                      </a:endParaRPr>
                    </a:p>
                    <a:p>
                      <a:pPr marL="0" lvl="0" indent="0" algn="ctr" rtl="0">
                        <a:spcBef>
                          <a:spcPts val="0"/>
                        </a:spcBef>
                        <a:spcAft>
                          <a:spcPts val="0"/>
                        </a:spcAft>
                        <a:buNone/>
                      </a:pPr>
                      <a:endParaRPr sz="1500"/>
                    </a:p>
                  </a:txBody>
                  <a:tcPr marL="91425" marR="91425" marT="91425" marB="91425">
                    <a:lnL w="19050" cap="flat" cmpd="sng">
                      <a:solidFill>
                        <a:srgbClr val="10B981"/>
                      </a:solidFill>
                      <a:prstDash val="dash"/>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500">
                          <a:solidFill>
                            <a:schemeClr val="dk1"/>
                          </a:solidFill>
                          <a:latin typeface="Nunito"/>
                          <a:ea typeface="Nunito"/>
                          <a:cs typeface="Nunito"/>
                          <a:sym typeface="Nunito"/>
                        </a:rPr>
                        <a:t>Generate more than just comprehension questions. Diffit can create activities that encourage students to analyze information, evaluate claims, and form well-reasoned judgments on complex topics.</a:t>
                      </a:r>
                      <a:endParaRPr sz="1500"/>
                    </a:p>
                  </a:txBody>
                  <a:tcPr marL="91425" marR="91425" marT="91425" marB="91425">
                    <a:lnL w="19050" cap="flat" cmpd="sng">
                      <a:solidFill>
                        <a:srgbClr val="10B981"/>
                      </a:solidFill>
                      <a:prstDash val="dash"/>
                      <a:round/>
                      <a:headEnd type="none" w="sm" len="sm"/>
                      <a:tailEnd type="none" w="sm" len="sm"/>
                    </a:lnL>
                    <a:lnR w="19050" cap="flat" cmpd="sng">
                      <a:solidFill>
                        <a:srgbClr val="10B981"/>
                      </a:solidFill>
                      <a:prstDash val="dash"/>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500">
                          <a:solidFill>
                            <a:schemeClr val="dk1"/>
                          </a:solidFill>
                          <a:latin typeface="Nunito"/>
                          <a:ea typeface="Nunito"/>
                          <a:cs typeface="Nunito"/>
                          <a:sym typeface="Nunito"/>
                        </a:rPr>
                        <a:t>Diffit has creative ways for students to summarize and document learning from Draw and Explain to Social Media Summary.</a:t>
                      </a:r>
                      <a:endParaRPr sz="1500">
                        <a:solidFill>
                          <a:schemeClr val="dk1"/>
                        </a:solidFill>
                        <a:latin typeface="Nunito"/>
                        <a:ea typeface="Nunito"/>
                        <a:cs typeface="Nunito"/>
                        <a:sym typeface="Nunito"/>
                      </a:endParaRPr>
                    </a:p>
                  </a:txBody>
                  <a:tcPr marL="91425" marR="91425" marT="91425" marB="91425">
                    <a:lnL w="19050" cap="flat" cmpd="sng">
                      <a:solidFill>
                        <a:srgbClr val="10B981"/>
                      </a:solidFill>
                      <a:prstDash val="dash"/>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52"/>
          <p:cNvSpPr txBox="1">
            <a:spLocks noGrp="1"/>
          </p:cNvSpPr>
          <p:nvPr>
            <p:ph type="title"/>
          </p:nvPr>
        </p:nvSpPr>
        <p:spPr>
          <a:xfrm>
            <a:off x="233700" y="0"/>
            <a:ext cx="8520600" cy="53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3590"/>
              <a:t>Diffit &amp; Spring Test Prep </a:t>
            </a:r>
            <a:endParaRPr sz="3590"/>
          </a:p>
        </p:txBody>
      </p:sp>
      <p:graphicFrame>
        <p:nvGraphicFramePr>
          <p:cNvPr id="334" name="Google Shape;334;p52"/>
          <p:cNvGraphicFramePr/>
          <p:nvPr/>
        </p:nvGraphicFramePr>
        <p:xfrm>
          <a:off x="133100" y="729500"/>
          <a:ext cx="3000000" cy="3000000"/>
        </p:xfrm>
        <a:graphic>
          <a:graphicData uri="http://schemas.openxmlformats.org/drawingml/2006/table">
            <a:tbl>
              <a:tblPr>
                <a:noFill/>
                <a:tableStyleId>{7C6ED8A8-58C9-4A2B-BB40-4D360F26A1EE}</a:tableStyleId>
              </a:tblPr>
              <a:tblGrid>
                <a:gridCol w="2219450">
                  <a:extLst>
                    <a:ext uri="{9D8B030D-6E8A-4147-A177-3AD203B41FA5}">
                      <a16:colId xmlns:a16="http://schemas.microsoft.com/office/drawing/2014/main" val="20000"/>
                    </a:ext>
                  </a:extLst>
                </a:gridCol>
                <a:gridCol w="2219450">
                  <a:extLst>
                    <a:ext uri="{9D8B030D-6E8A-4147-A177-3AD203B41FA5}">
                      <a16:colId xmlns:a16="http://schemas.microsoft.com/office/drawing/2014/main" val="20001"/>
                    </a:ext>
                  </a:extLst>
                </a:gridCol>
                <a:gridCol w="2219450">
                  <a:extLst>
                    <a:ext uri="{9D8B030D-6E8A-4147-A177-3AD203B41FA5}">
                      <a16:colId xmlns:a16="http://schemas.microsoft.com/office/drawing/2014/main" val="20002"/>
                    </a:ext>
                  </a:extLst>
                </a:gridCol>
                <a:gridCol w="2219450">
                  <a:extLst>
                    <a:ext uri="{9D8B030D-6E8A-4147-A177-3AD203B41FA5}">
                      <a16:colId xmlns:a16="http://schemas.microsoft.com/office/drawing/2014/main" val="20003"/>
                    </a:ext>
                  </a:extLst>
                </a:gridCol>
              </a:tblGrid>
              <a:tr h="5087750">
                <a:tc>
                  <a:txBody>
                    <a:bodyPr/>
                    <a:lstStyle/>
                    <a:p>
                      <a:pPr marL="0" lvl="0" indent="0" algn="ctr" rtl="0">
                        <a:spcBef>
                          <a:spcPts val="0"/>
                        </a:spcBef>
                        <a:spcAft>
                          <a:spcPts val="0"/>
                        </a:spcAft>
                        <a:buNone/>
                      </a:pPr>
                      <a:r>
                        <a:rPr lang="en" b="1">
                          <a:latin typeface="League Spartan"/>
                          <a:ea typeface="League Spartan"/>
                          <a:cs typeface="League Spartan"/>
                          <a:sym typeface="League Spartan"/>
                        </a:rPr>
                        <a:t>Provides ACT/PSAT Style Reading Practice at Multiple Levels</a:t>
                      </a:r>
                      <a:endParaRPr b="1">
                        <a:latin typeface="League Spartan"/>
                        <a:ea typeface="League Spartan"/>
                        <a:cs typeface="League Spartan"/>
                        <a:sym typeface="League Spartan"/>
                      </a:endParaRPr>
                    </a:p>
                    <a:p>
                      <a:pPr marL="0" lvl="0" indent="0" algn="l" rtl="0">
                        <a:spcBef>
                          <a:spcPts val="0"/>
                        </a:spcBef>
                        <a:spcAft>
                          <a:spcPts val="0"/>
                        </a:spcAft>
                        <a:buNone/>
                      </a:pPr>
                      <a:endParaRPr/>
                    </a:p>
                    <a:p>
                      <a:pPr marL="0" lvl="0" indent="0" algn="l" rtl="0">
                        <a:spcBef>
                          <a:spcPts val="0"/>
                        </a:spcBef>
                        <a:spcAft>
                          <a:spcPts val="0"/>
                        </a:spcAft>
                        <a:buNone/>
                      </a:pPr>
                      <a:r>
                        <a:rPr lang="en" sz="1600">
                          <a:latin typeface="Nunito"/>
                          <a:ea typeface="Nunito"/>
                          <a:cs typeface="Nunito"/>
                          <a:sym typeface="Nunito"/>
                        </a:rPr>
                        <a:t>Reading in volume</a:t>
                      </a:r>
                      <a:endParaRPr sz="1600">
                        <a:latin typeface="Nunito"/>
                        <a:ea typeface="Nunito"/>
                        <a:cs typeface="Nunito"/>
                        <a:sym typeface="Nunito"/>
                      </a:endParaRPr>
                    </a:p>
                    <a:p>
                      <a:pPr marL="0" lvl="0" indent="0" algn="l" rtl="0">
                        <a:spcBef>
                          <a:spcPts val="0"/>
                        </a:spcBef>
                        <a:spcAft>
                          <a:spcPts val="0"/>
                        </a:spcAft>
                        <a:buNone/>
                      </a:pPr>
                      <a:endParaRPr sz="1600">
                        <a:latin typeface="Nunito"/>
                        <a:ea typeface="Nunito"/>
                        <a:cs typeface="Nunito"/>
                        <a:sym typeface="Nunito"/>
                      </a:endParaRPr>
                    </a:p>
                    <a:p>
                      <a:pPr marL="0" lvl="0" indent="0" algn="l" rtl="0">
                        <a:spcBef>
                          <a:spcPts val="0"/>
                        </a:spcBef>
                        <a:spcAft>
                          <a:spcPts val="0"/>
                        </a:spcAft>
                        <a:buNone/>
                      </a:pPr>
                      <a:r>
                        <a:rPr lang="en" sz="1600">
                          <a:latin typeface="Nunito"/>
                          <a:ea typeface="Nunito"/>
                          <a:cs typeface="Nunito"/>
                          <a:sym typeface="Nunito"/>
                        </a:rPr>
                        <a:t>This allows struggling readers to practice the same skills as their peers while accessing text they can actually comprehend.</a:t>
                      </a:r>
                      <a:endParaRPr sz="1600">
                        <a:latin typeface="Nunito"/>
                        <a:ea typeface="Nunito"/>
                        <a:cs typeface="Nunito"/>
                        <a:sym typeface="Nunito"/>
                      </a:endParaRPr>
                    </a:p>
                  </a:txBody>
                  <a:tcPr marL="91425" marR="91425" marT="91425" marB="91425">
                    <a:lnR w="19050" cap="flat" cmpd="sng">
                      <a:solidFill>
                        <a:srgbClr val="10B981"/>
                      </a:solidFill>
                      <a:prstDash val="dash"/>
                      <a:round/>
                      <a:headEnd type="none" w="sm" len="sm"/>
                      <a:tailEnd type="none" w="sm" len="sm"/>
                    </a:lnR>
                  </a:tcPr>
                </a:tc>
                <a:tc>
                  <a:txBody>
                    <a:bodyPr/>
                    <a:lstStyle/>
                    <a:p>
                      <a:pPr marL="0" lvl="0" indent="0" algn="ctr" rtl="0">
                        <a:spcBef>
                          <a:spcPts val="0"/>
                        </a:spcBef>
                        <a:spcAft>
                          <a:spcPts val="0"/>
                        </a:spcAft>
                        <a:buNone/>
                      </a:pPr>
                      <a:r>
                        <a:rPr lang="en" b="1">
                          <a:latin typeface="League Spartan"/>
                          <a:ea typeface="League Spartan"/>
                          <a:cs typeface="League Spartan"/>
                          <a:sym typeface="League Spartan"/>
                        </a:rPr>
                        <a:t>Targets the Exact Reading Skills Tested</a:t>
                      </a:r>
                      <a:endParaRPr b="1">
                        <a:latin typeface="League Spartan"/>
                        <a:ea typeface="League Spartan"/>
                        <a:cs typeface="League Spartan"/>
                        <a:sym typeface="League Spartan"/>
                      </a:endParaRPr>
                    </a:p>
                    <a:p>
                      <a:pPr marL="0" lvl="0" indent="0" algn="l" rtl="0">
                        <a:lnSpc>
                          <a:spcPct val="115000"/>
                        </a:lnSpc>
                        <a:spcBef>
                          <a:spcPts val="1200"/>
                        </a:spcBef>
                        <a:spcAft>
                          <a:spcPts val="0"/>
                        </a:spcAft>
                        <a:buClr>
                          <a:schemeClr val="dk1"/>
                        </a:buClr>
                        <a:buSzPts val="1100"/>
                        <a:buFont typeface="Arial"/>
                        <a:buNone/>
                      </a:pPr>
                      <a:r>
                        <a:rPr lang="en" sz="1500">
                          <a:latin typeface="Nunito"/>
                          <a:ea typeface="Nunito"/>
                          <a:cs typeface="Nunito"/>
                          <a:sym typeface="Nunito"/>
                        </a:rPr>
                        <a:t>The ACT and PSAT reading sections assess:</a:t>
                      </a:r>
                      <a:endParaRPr sz="1500">
                        <a:latin typeface="Nunito"/>
                        <a:ea typeface="Nunito"/>
                        <a:cs typeface="Nunito"/>
                        <a:sym typeface="Nunito"/>
                      </a:endParaRPr>
                    </a:p>
                    <a:p>
                      <a:pPr marL="457200" lvl="0" indent="-304800" algn="l" rtl="0">
                        <a:lnSpc>
                          <a:spcPct val="115000"/>
                        </a:lnSpc>
                        <a:spcBef>
                          <a:spcPts val="1200"/>
                        </a:spcBef>
                        <a:spcAft>
                          <a:spcPts val="0"/>
                        </a:spcAft>
                        <a:buClr>
                          <a:schemeClr val="dk1"/>
                        </a:buClr>
                        <a:buSzPts val="1200"/>
                        <a:buFont typeface="Nunito"/>
                        <a:buChar char="●"/>
                      </a:pPr>
                      <a:r>
                        <a:rPr lang="en" sz="1500">
                          <a:latin typeface="Nunito"/>
                          <a:ea typeface="Nunito"/>
                          <a:cs typeface="Nunito"/>
                          <a:sym typeface="Nunito"/>
                        </a:rPr>
                        <a:t>Main idea</a:t>
                      </a:r>
                      <a:endParaRPr sz="1500">
                        <a:latin typeface="Nunito"/>
                        <a:ea typeface="Nunito"/>
                        <a:cs typeface="Nunito"/>
                        <a:sym typeface="Nunito"/>
                      </a:endParaRPr>
                    </a:p>
                    <a:p>
                      <a:pPr marL="457200" lvl="0" indent="-304800" algn="l" rtl="0">
                        <a:lnSpc>
                          <a:spcPct val="115000"/>
                        </a:lnSpc>
                        <a:spcBef>
                          <a:spcPts val="0"/>
                        </a:spcBef>
                        <a:spcAft>
                          <a:spcPts val="0"/>
                        </a:spcAft>
                        <a:buClr>
                          <a:schemeClr val="dk1"/>
                        </a:buClr>
                        <a:buSzPts val="1200"/>
                        <a:buFont typeface="Nunito"/>
                        <a:buChar char="●"/>
                      </a:pPr>
                      <a:r>
                        <a:rPr lang="en" sz="1500">
                          <a:latin typeface="Nunito"/>
                          <a:ea typeface="Nunito"/>
                          <a:cs typeface="Nunito"/>
                          <a:sym typeface="Nunito"/>
                        </a:rPr>
                        <a:t>Inference</a:t>
                      </a:r>
                      <a:endParaRPr sz="1500">
                        <a:latin typeface="Nunito"/>
                        <a:ea typeface="Nunito"/>
                        <a:cs typeface="Nunito"/>
                        <a:sym typeface="Nunito"/>
                      </a:endParaRPr>
                    </a:p>
                    <a:p>
                      <a:pPr marL="457200" lvl="0" indent="-304800" algn="l" rtl="0">
                        <a:lnSpc>
                          <a:spcPct val="115000"/>
                        </a:lnSpc>
                        <a:spcBef>
                          <a:spcPts val="0"/>
                        </a:spcBef>
                        <a:spcAft>
                          <a:spcPts val="0"/>
                        </a:spcAft>
                        <a:buClr>
                          <a:schemeClr val="dk1"/>
                        </a:buClr>
                        <a:buSzPts val="1200"/>
                        <a:buFont typeface="Nunito"/>
                        <a:buChar char="●"/>
                      </a:pPr>
                      <a:r>
                        <a:rPr lang="en" sz="1500">
                          <a:latin typeface="Nunito"/>
                          <a:ea typeface="Nunito"/>
                          <a:cs typeface="Nunito"/>
                          <a:sym typeface="Nunito"/>
                        </a:rPr>
                        <a:t>Vocabulary in context</a:t>
                      </a:r>
                      <a:endParaRPr sz="1500">
                        <a:latin typeface="Nunito"/>
                        <a:ea typeface="Nunito"/>
                        <a:cs typeface="Nunito"/>
                        <a:sym typeface="Nunito"/>
                      </a:endParaRPr>
                    </a:p>
                    <a:p>
                      <a:pPr marL="457200" lvl="0" indent="-304800" algn="l" rtl="0">
                        <a:lnSpc>
                          <a:spcPct val="115000"/>
                        </a:lnSpc>
                        <a:spcBef>
                          <a:spcPts val="0"/>
                        </a:spcBef>
                        <a:spcAft>
                          <a:spcPts val="0"/>
                        </a:spcAft>
                        <a:buClr>
                          <a:schemeClr val="dk1"/>
                        </a:buClr>
                        <a:buSzPts val="1200"/>
                        <a:buFont typeface="Nunito"/>
                        <a:buChar char="●"/>
                      </a:pPr>
                      <a:r>
                        <a:rPr lang="en" sz="1500">
                          <a:latin typeface="Nunito"/>
                          <a:ea typeface="Nunito"/>
                          <a:cs typeface="Nunito"/>
                          <a:sym typeface="Nunito"/>
                        </a:rPr>
                        <a:t>Author's purpose</a:t>
                      </a:r>
                      <a:endParaRPr sz="1500">
                        <a:latin typeface="Nunito"/>
                        <a:ea typeface="Nunito"/>
                        <a:cs typeface="Nunito"/>
                        <a:sym typeface="Nunito"/>
                      </a:endParaRPr>
                    </a:p>
                    <a:p>
                      <a:pPr marL="457200" lvl="0" indent="-304800" algn="l" rtl="0">
                        <a:lnSpc>
                          <a:spcPct val="115000"/>
                        </a:lnSpc>
                        <a:spcBef>
                          <a:spcPts val="0"/>
                        </a:spcBef>
                        <a:spcAft>
                          <a:spcPts val="0"/>
                        </a:spcAft>
                        <a:buClr>
                          <a:schemeClr val="dk1"/>
                        </a:buClr>
                        <a:buSzPts val="1200"/>
                        <a:buFont typeface="Nunito"/>
                        <a:buChar char="●"/>
                      </a:pPr>
                      <a:r>
                        <a:rPr lang="en" sz="1500">
                          <a:latin typeface="Nunito"/>
                          <a:ea typeface="Nunito"/>
                          <a:cs typeface="Nunito"/>
                          <a:sym typeface="Nunito"/>
                        </a:rPr>
                        <a:t>Evidence-based reasoning</a:t>
                      </a:r>
                      <a:endParaRPr sz="1500">
                        <a:latin typeface="Nunito"/>
                        <a:ea typeface="Nunito"/>
                        <a:cs typeface="Nunito"/>
                        <a:sym typeface="Nunito"/>
                      </a:endParaRPr>
                    </a:p>
                    <a:p>
                      <a:pPr marL="457200" lvl="0" indent="-304800" algn="l" rtl="0">
                        <a:lnSpc>
                          <a:spcPct val="115000"/>
                        </a:lnSpc>
                        <a:spcBef>
                          <a:spcPts val="0"/>
                        </a:spcBef>
                        <a:spcAft>
                          <a:spcPts val="0"/>
                        </a:spcAft>
                        <a:buClr>
                          <a:schemeClr val="dk1"/>
                        </a:buClr>
                        <a:buSzPts val="1200"/>
                        <a:buFont typeface="Nunito"/>
                        <a:buChar char="●"/>
                      </a:pPr>
                      <a:r>
                        <a:rPr lang="en" sz="1500">
                          <a:latin typeface="Nunito"/>
                          <a:ea typeface="Nunito"/>
                          <a:cs typeface="Nunito"/>
                          <a:sym typeface="Nunito"/>
                        </a:rPr>
                        <a:t>Compare/contrast</a:t>
                      </a:r>
                      <a:endParaRPr sz="1500">
                        <a:latin typeface="Nunito"/>
                        <a:ea typeface="Nunito"/>
                        <a:cs typeface="Nunito"/>
                        <a:sym typeface="Nunito"/>
                      </a:endParaRPr>
                    </a:p>
                    <a:p>
                      <a:pPr marL="457200" lvl="0" indent="-304800" algn="l" rtl="0">
                        <a:lnSpc>
                          <a:spcPct val="115000"/>
                        </a:lnSpc>
                        <a:spcBef>
                          <a:spcPts val="0"/>
                        </a:spcBef>
                        <a:spcAft>
                          <a:spcPts val="0"/>
                        </a:spcAft>
                        <a:buClr>
                          <a:schemeClr val="dk1"/>
                        </a:buClr>
                        <a:buSzPts val="1200"/>
                        <a:buFont typeface="Nunito"/>
                        <a:buChar char="●"/>
                      </a:pPr>
                      <a:r>
                        <a:rPr lang="en" sz="1500">
                          <a:latin typeface="Nunito"/>
                          <a:ea typeface="Nunito"/>
                          <a:cs typeface="Nunito"/>
                          <a:sym typeface="Nunito"/>
                        </a:rPr>
                        <a:t>Analysis of informational text</a:t>
                      </a:r>
                      <a:endParaRPr sz="1500">
                        <a:latin typeface="Nunito"/>
                        <a:ea typeface="Nunito"/>
                        <a:cs typeface="Nunito"/>
                        <a:sym typeface="Nunito"/>
                      </a:endParaRPr>
                    </a:p>
                  </a:txBody>
                  <a:tcPr marL="91425" marR="91425" marT="91425" marB="91425">
                    <a:lnL w="19050" cap="flat" cmpd="sng">
                      <a:solidFill>
                        <a:srgbClr val="10B981"/>
                      </a:solidFill>
                      <a:prstDash val="dash"/>
                      <a:round/>
                      <a:headEnd type="none" w="sm" len="sm"/>
                      <a:tailEnd type="none" w="sm" len="sm"/>
                    </a:lnL>
                    <a:lnR w="19050" cap="flat" cmpd="sng">
                      <a:solidFill>
                        <a:srgbClr val="10B981"/>
                      </a:solidFill>
                      <a:prstDash val="dash"/>
                      <a:round/>
                      <a:headEnd type="none" w="sm" len="sm"/>
                      <a:tailEnd type="none" w="sm" len="sm"/>
                    </a:lnR>
                  </a:tcPr>
                </a:tc>
                <a:tc>
                  <a:txBody>
                    <a:bodyPr/>
                    <a:lstStyle/>
                    <a:p>
                      <a:pPr marL="0" lvl="0" indent="0" algn="ctr" rtl="0">
                        <a:spcBef>
                          <a:spcPts val="0"/>
                        </a:spcBef>
                        <a:spcAft>
                          <a:spcPts val="0"/>
                        </a:spcAft>
                        <a:buNone/>
                      </a:pPr>
                      <a:r>
                        <a:rPr lang="en" b="1">
                          <a:latin typeface="League Spartan"/>
                          <a:ea typeface="League Spartan"/>
                          <a:cs typeface="League Spartan"/>
                          <a:sym typeface="League Spartan"/>
                        </a:rPr>
                        <a:t>Builds Academic Vocabulary</a:t>
                      </a:r>
                      <a:endParaRPr b="1">
                        <a:latin typeface="League Spartan"/>
                        <a:ea typeface="League Spartan"/>
                        <a:cs typeface="League Spartan"/>
                        <a:sym typeface="League Spartan"/>
                      </a:endParaRPr>
                    </a:p>
                    <a:p>
                      <a:pPr marL="0" lvl="0" indent="0" algn="l" rtl="0">
                        <a:lnSpc>
                          <a:spcPct val="100000"/>
                        </a:lnSpc>
                        <a:spcBef>
                          <a:spcPts val="1200"/>
                        </a:spcBef>
                        <a:spcAft>
                          <a:spcPts val="0"/>
                        </a:spcAft>
                        <a:buNone/>
                      </a:pPr>
                      <a:r>
                        <a:rPr lang="en" sz="1600">
                          <a:latin typeface="League Spartan"/>
                          <a:ea typeface="League Spartan"/>
                          <a:cs typeface="League Spartan"/>
                          <a:sym typeface="League Spartan"/>
                        </a:rPr>
                        <a:t>Vocabulary is often a barrier to success on standardized tests. Diffit can:</a:t>
                      </a:r>
                      <a:endParaRPr sz="1600">
                        <a:latin typeface="League Spartan"/>
                        <a:ea typeface="League Spartan"/>
                        <a:cs typeface="League Spartan"/>
                        <a:sym typeface="League Spartan"/>
                      </a:endParaRPr>
                    </a:p>
                    <a:p>
                      <a:pPr marL="0" lvl="0" indent="0" algn="l" rtl="0">
                        <a:lnSpc>
                          <a:spcPct val="100000"/>
                        </a:lnSpc>
                        <a:spcBef>
                          <a:spcPts val="1200"/>
                        </a:spcBef>
                        <a:spcAft>
                          <a:spcPts val="0"/>
                        </a:spcAft>
                        <a:buNone/>
                      </a:pPr>
                      <a:r>
                        <a:rPr lang="en" sz="1600">
                          <a:latin typeface="League Spartan"/>
                          <a:ea typeface="League Spartan"/>
                          <a:cs typeface="League Spartan"/>
                          <a:sym typeface="League Spartan"/>
                        </a:rPr>
                        <a:t>Highlight critical vocabulary</a:t>
                      </a:r>
                      <a:endParaRPr sz="1600">
                        <a:latin typeface="League Spartan"/>
                        <a:ea typeface="League Spartan"/>
                        <a:cs typeface="League Spartan"/>
                        <a:sym typeface="League Spartan"/>
                      </a:endParaRPr>
                    </a:p>
                    <a:p>
                      <a:pPr marL="457200" lvl="0" indent="-311150" algn="l" rtl="0">
                        <a:lnSpc>
                          <a:spcPct val="100000"/>
                        </a:lnSpc>
                        <a:spcBef>
                          <a:spcPts val="1200"/>
                        </a:spcBef>
                        <a:spcAft>
                          <a:spcPts val="0"/>
                        </a:spcAft>
                        <a:buClr>
                          <a:schemeClr val="dk1"/>
                        </a:buClr>
                        <a:buSzPts val="1300"/>
                        <a:buChar char="●"/>
                      </a:pPr>
                      <a:r>
                        <a:rPr lang="en" sz="1600">
                          <a:latin typeface="League Spartan"/>
                          <a:ea typeface="League Spartan"/>
                          <a:cs typeface="League Spartan"/>
                          <a:sym typeface="League Spartan"/>
                        </a:rPr>
                        <a:t>Provide student-friendly definitions</a:t>
                      </a:r>
                      <a:endParaRPr sz="1600">
                        <a:latin typeface="League Spartan"/>
                        <a:ea typeface="League Spartan"/>
                        <a:cs typeface="League Spartan"/>
                        <a:sym typeface="League Spartan"/>
                      </a:endParaRPr>
                    </a:p>
                    <a:p>
                      <a:pPr marL="457200" lvl="0" indent="-311150" algn="l" rtl="0">
                        <a:lnSpc>
                          <a:spcPct val="100000"/>
                        </a:lnSpc>
                        <a:spcBef>
                          <a:spcPts val="0"/>
                        </a:spcBef>
                        <a:spcAft>
                          <a:spcPts val="0"/>
                        </a:spcAft>
                        <a:buClr>
                          <a:schemeClr val="dk1"/>
                        </a:buClr>
                        <a:buSzPts val="1300"/>
                        <a:buChar char="●"/>
                      </a:pPr>
                      <a:r>
                        <a:rPr lang="en" sz="1600">
                          <a:latin typeface="League Spartan"/>
                          <a:ea typeface="League Spartan"/>
                          <a:cs typeface="League Spartan"/>
                          <a:sym typeface="League Spartan"/>
                        </a:rPr>
                        <a:t>Add visual supports</a:t>
                      </a:r>
                      <a:endParaRPr sz="1600">
                        <a:latin typeface="League Spartan"/>
                        <a:ea typeface="League Spartan"/>
                        <a:cs typeface="League Spartan"/>
                        <a:sym typeface="League Spartan"/>
                      </a:endParaRPr>
                    </a:p>
                    <a:p>
                      <a:pPr marL="457200" lvl="0" indent="-311150" algn="l" rtl="0">
                        <a:lnSpc>
                          <a:spcPct val="100000"/>
                        </a:lnSpc>
                        <a:spcBef>
                          <a:spcPts val="0"/>
                        </a:spcBef>
                        <a:spcAft>
                          <a:spcPts val="0"/>
                        </a:spcAft>
                        <a:buClr>
                          <a:schemeClr val="dk1"/>
                        </a:buClr>
                        <a:buSzPts val="1300"/>
                        <a:buChar char="●"/>
                      </a:pPr>
                      <a:r>
                        <a:rPr lang="en" sz="1600">
                          <a:latin typeface="League Spartan"/>
                          <a:ea typeface="League Spartan"/>
                          <a:cs typeface="League Spartan"/>
                          <a:sym typeface="League Spartan"/>
                        </a:rPr>
                        <a:t>Create vocabulary practice activities</a:t>
                      </a:r>
                      <a:endParaRPr sz="1600">
                        <a:latin typeface="League Spartan"/>
                        <a:ea typeface="League Spartan"/>
                        <a:cs typeface="League Spartan"/>
                        <a:sym typeface="League Spartan"/>
                      </a:endParaRPr>
                    </a:p>
                    <a:p>
                      <a:pPr marL="0" lvl="0" indent="0" algn="l" rtl="0">
                        <a:spcBef>
                          <a:spcPts val="1200"/>
                        </a:spcBef>
                        <a:spcAft>
                          <a:spcPts val="0"/>
                        </a:spcAft>
                        <a:buNone/>
                      </a:pPr>
                      <a:endParaRPr>
                        <a:latin typeface="League Spartan"/>
                        <a:ea typeface="League Spartan"/>
                        <a:cs typeface="League Spartan"/>
                        <a:sym typeface="League Spartan"/>
                      </a:endParaRPr>
                    </a:p>
                  </a:txBody>
                  <a:tcPr marL="91425" marR="91425" marT="91425" marB="91425">
                    <a:lnL w="19050" cap="flat" cmpd="sng">
                      <a:solidFill>
                        <a:srgbClr val="10B981"/>
                      </a:solidFill>
                      <a:prstDash val="dash"/>
                      <a:round/>
                      <a:headEnd type="none" w="sm" len="sm"/>
                      <a:tailEnd type="none" w="sm" len="sm"/>
                    </a:lnL>
                    <a:lnR w="19050" cap="flat" cmpd="sng">
                      <a:solidFill>
                        <a:srgbClr val="10B981"/>
                      </a:solidFill>
                      <a:prstDash val="dash"/>
                      <a:round/>
                      <a:headEnd type="none" w="sm" len="sm"/>
                      <a:tailEnd type="none" w="sm" len="sm"/>
                    </a:lnR>
                  </a:tcPr>
                </a:tc>
                <a:tc>
                  <a:txBody>
                    <a:bodyPr/>
                    <a:lstStyle/>
                    <a:p>
                      <a:pPr marL="0" lvl="0" indent="0" algn="ctr" rtl="0">
                        <a:spcBef>
                          <a:spcPts val="0"/>
                        </a:spcBef>
                        <a:spcAft>
                          <a:spcPts val="0"/>
                        </a:spcAft>
                        <a:buNone/>
                      </a:pPr>
                      <a:r>
                        <a:rPr lang="en" b="1">
                          <a:latin typeface="League Spartan"/>
                          <a:ea typeface="League Spartan"/>
                          <a:cs typeface="League Spartan"/>
                          <a:sym typeface="League Spartan"/>
                        </a:rPr>
                        <a:t>Creates Annotation and Close Reading Practice</a:t>
                      </a:r>
                      <a:endParaRPr b="1">
                        <a:latin typeface="League Spartan"/>
                        <a:ea typeface="League Spartan"/>
                        <a:cs typeface="League Spartan"/>
                        <a:sym typeface="League Spartan"/>
                      </a:endParaRPr>
                    </a:p>
                    <a:p>
                      <a:pPr marL="0" lvl="0" indent="0" algn="l" rtl="0">
                        <a:lnSpc>
                          <a:spcPct val="100000"/>
                        </a:lnSpc>
                        <a:spcBef>
                          <a:spcPts val="1200"/>
                        </a:spcBef>
                        <a:spcAft>
                          <a:spcPts val="0"/>
                        </a:spcAft>
                        <a:buClr>
                          <a:schemeClr val="dk1"/>
                        </a:buClr>
                        <a:buSzPts val="1100"/>
                        <a:buFont typeface="Arial"/>
                        <a:buNone/>
                      </a:pPr>
                      <a:r>
                        <a:rPr lang="en" sz="1500">
                          <a:latin typeface="League Spartan"/>
                          <a:ea typeface="League Spartan"/>
                          <a:cs typeface="League Spartan"/>
                          <a:sym typeface="League Spartan"/>
                        </a:rPr>
                        <a:t>Successful standardized test readers actively interact with text. Diffit includes activities such as:</a:t>
                      </a:r>
                      <a:endParaRPr sz="1500">
                        <a:latin typeface="League Spartan"/>
                        <a:ea typeface="League Spartan"/>
                        <a:cs typeface="League Spartan"/>
                        <a:sym typeface="League Spartan"/>
                      </a:endParaRPr>
                    </a:p>
                    <a:p>
                      <a:pPr marL="457200" lvl="0" indent="-304800" algn="l" rtl="0">
                        <a:lnSpc>
                          <a:spcPct val="100000"/>
                        </a:lnSpc>
                        <a:spcBef>
                          <a:spcPts val="1200"/>
                        </a:spcBef>
                        <a:spcAft>
                          <a:spcPts val="0"/>
                        </a:spcAft>
                        <a:buClr>
                          <a:schemeClr val="dk1"/>
                        </a:buClr>
                        <a:buSzPts val="1200"/>
                        <a:buChar char="●"/>
                      </a:pPr>
                      <a:r>
                        <a:rPr lang="en" sz="1500">
                          <a:latin typeface="League Spartan"/>
                          <a:ea typeface="League Spartan"/>
                          <a:cs typeface="League Spartan"/>
                          <a:sym typeface="League Spartan"/>
                        </a:rPr>
                        <a:t>Read &amp; Annotate</a:t>
                      </a:r>
                      <a:endParaRPr sz="1500">
                        <a:latin typeface="League Spartan"/>
                        <a:ea typeface="League Spartan"/>
                        <a:cs typeface="League Spartan"/>
                        <a:sym typeface="League Spartan"/>
                      </a:endParaRPr>
                    </a:p>
                    <a:p>
                      <a:pPr marL="457200" lvl="0" indent="-304800" algn="l" rtl="0">
                        <a:lnSpc>
                          <a:spcPct val="100000"/>
                        </a:lnSpc>
                        <a:spcBef>
                          <a:spcPts val="0"/>
                        </a:spcBef>
                        <a:spcAft>
                          <a:spcPts val="0"/>
                        </a:spcAft>
                        <a:buClr>
                          <a:schemeClr val="dk1"/>
                        </a:buClr>
                        <a:buSzPts val="1200"/>
                        <a:buChar char="●"/>
                      </a:pPr>
                      <a:r>
                        <a:rPr lang="en" sz="1500">
                          <a:latin typeface="League Spartan"/>
                          <a:ea typeface="League Spartan"/>
                          <a:cs typeface="League Spartan"/>
                          <a:sym typeface="League Spartan"/>
                        </a:rPr>
                        <a:t>Main Idea by Paragraph</a:t>
                      </a:r>
                      <a:endParaRPr sz="1500">
                        <a:latin typeface="League Spartan"/>
                        <a:ea typeface="League Spartan"/>
                        <a:cs typeface="League Spartan"/>
                        <a:sym typeface="League Spartan"/>
                      </a:endParaRPr>
                    </a:p>
                    <a:p>
                      <a:pPr marL="457200" lvl="0" indent="-304800" algn="l" rtl="0">
                        <a:lnSpc>
                          <a:spcPct val="100000"/>
                        </a:lnSpc>
                        <a:spcBef>
                          <a:spcPts val="0"/>
                        </a:spcBef>
                        <a:spcAft>
                          <a:spcPts val="0"/>
                        </a:spcAft>
                        <a:buClr>
                          <a:schemeClr val="dk1"/>
                        </a:buClr>
                        <a:buSzPts val="1200"/>
                        <a:buChar char="●"/>
                      </a:pPr>
                      <a:r>
                        <a:rPr lang="en" sz="1500">
                          <a:latin typeface="League Spartan"/>
                          <a:ea typeface="League Spartan"/>
                          <a:cs typeface="League Spartan"/>
                          <a:sym typeface="League Spartan"/>
                        </a:rPr>
                        <a:t>Making Inferences</a:t>
                      </a:r>
                      <a:endParaRPr sz="1500">
                        <a:latin typeface="League Spartan"/>
                        <a:ea typeface="League Spartan"/>
                        <a:cs typeface="League Spartan"/>
                        <a:sym typeface="League Spartan"/>
                      </a:endParaRPr>
                    </a:p>
                    <a:p>
                      <a:pPr marL="457200" lvl="0" indent="-304800" algn="l" rtl="0">
                        <a:lnSpc>
                          <a:spcPct val="100000"/>
                        </a:lnSpc>
                        <a:spcBef>
                          <a:spcPts val="0"/>
                        </a:spcBef>
                        <a:spcAft>
                          <a:spcPts val="0"/>
                        </a:spcAft>
                        <a:buClr>
                          <a:schemeClr val="dk1"/>
                        </a:buClr>
                        <a:buSzPts val="1200"/>
                        <a:buChar char="●"/>
                      </a:pPr>
                      <a:r>
                        <a:rPr lang="en" sz="1500">
                          <a:latin typeface="League Spartan"/>
                          <a:ea typeface="League Spartan"/>
                          <a:cs typeface="League Spartan"/>
                          <a:sym typeface="League Spartan"/>
                        </a:rPr>
                        <a:t>Compare &amp; Contrast</a:t>
                      </a:r>
                      <a:endParaRPr sz="1500">
                        <a:latin typeface="League Spartan"/>
                        <a:ea typeface="League Spartan"/>
                        <a:cs typeface="League Spartan"/>
                        <a:sym typeface="League Spartan"/>
                      </a:endParaRPr>
                    </a:p>
                    <a:p>
                      <a:pPr marL="457200" lvl="0" indent="-304800" algn="l" rtl="0">
                        <a:lnSpc>
                          <a:spcPct val="100000"/>
                        </a:lnSpc>
                        <a:spcBef>
                          <a:spcPts val="0"/>
                        </a:spcBef>
                        <a:spcAft>
                          <a:spcPts val="0"/>
                        </a:spcAft>
                        <a:buClr>
                          <a:schemeClr val="dk1"/>
                        </a:buClr>
                        <a:buSzPts val="1200"/>
                        <a:buChar char="●"/>
                      </a:pPr>
                      <a:r>
                        <a:rPr lang="en" sz="1500">
                          <a:latin typeface="League Spartan"/>
                          <a:ea typeface="League Spartan"/>
                          <a:cs typeface="League Spartan"/>
                          <a:sym typeface="League Spartan"/>
                        </a:rPr>
                        <a:t>Cause and Effect</a:t>
                      </a:r>
                      <a:endParaRPr sz="1500">
                        <a:latin typeface="League Spartan"/>
                        <a:ea typeface="League Spartan"/>
                        <a:cs typeface="League Spartan"/>
                        <a:sym typeface="League Spartan"/>
                      </a:endParaRPr>
                    </a:p>
                    <a:p>
                      <a:pPr marL="0" lvl="0" indent="0" algn="l" rtl="0">
                        <a:lnSpc>
                          <a:spcPct val="100000"/>
                        </a:lnSpc>
                        <a:spcBef>
                          <a:spcPts val="1200"/>
                        </a:spcBef>
                        <a:spcAft>
                          <a:spcPts val="0"/>
                        </a:spcAft>
                        <a:buClr>
                          <a:schemeClr val="dk1"/>
                        </a:buClr>
                        <a:buSzPts val="1100"/>
                        <a:buFont typeface="Arial"/>
                        <a:buNone/>
                      </a:pPr>
                      <a:r>
                        <a:rPr lang="en" sz="1500">
                          <a:latin typeface="League Spartan"/>
                          <a:ea typeface="League Spartan"/>
                          <a:cs typeface="League Spartan"/>
                          <a:sym typeface="League Spartan"/>
                        </a:rPr>
                        <a:t>These activities mirror the close-reading habits strong test-takers use.</a:t>
                      </a:r>
                      <a:endParaRPr sz="1500">
                        <a:latin typeface="League Spartan"/>
                        <a:ea typeface="League Spartan"/>
                        <a:cs typeface="League Spartan"/>
                        <a:sym typeface="League Spartan"/>
                      </a:endParaRPr>
                    </a:p>
                    <a:p>
                      <a:pPr marL="0" lvl="0" indent="0" algn="ctr" rtl="0">
                        <a:spcBef>
                          <a:spcPts val="1200"/>
                        </a:spcBef>
                        <a:spcAft>
                          <a:spcPts val="0"/>
                        </a:spcAft>
                        <a:buNone/>
                      </a:pPr>
                      <a:endParaRPr b="1">
                        <a:latin typeface="League Spartan"/>
                        <a:ea typeface="League Spartan"/>
                        <a:cs typeface="League Spartan"/>
                        <a:sym typeface="League Spartan"/>
                      </a:endParaRPr>
                    </a:p>
                  </a:txBody>
                  <a:tcPr marL="91425" marR="91425" marT="91425" marB="91425">
                    <a:lnL w="19050" cap="flat" cmpd="sng">
                      <a:solidFill>
                        <a:srgbClr val="10B981"/>
                      </a:solidFill>
                      <a:prstDash val="dash"/>
                      <a:round/>
                      <a:headEnd type="none" w="sm" len="sm"/>
                      <a:tailEnd type="none" w="sm" len="sm"/>
                    </a:lnL>
                  </a:tcPr>
                </a:tc>
                <a:extLst>
                  <a:ext uri="{0D108BD9-81ED-4DB2-BD59-A6C34878D82A}">
                    <a16:rowId xmlns:a16="http://schemas.microsoft.com/office/drawing/2014/main" val="10000"/>
                  </a:ext>
                </a:extLst>
              </a:tr>
            </a:tbl>
          </a:graphicData>
        </a:graphic>
      </p:graphicFrame>
      <p:cxnSp>
        <p:nvCxnSpPr>
          <p:cNvPr id="335" name="Google Shape;335;p52"/>
          <p:cNvCxnSpPr/>
          <p:nvPr/>
        </p:nvCxnSpPr>
        <p:spPr>
          <a:xfrm>
            <a:off x="2555150" y="1326375"/>
            <a:ext cx="1797900" cy="0"/>
          </a:xfrm>
          <a:prstGeom prst="straightConnector1">
            <a:avLst/>
          </a:prstGeom>
          <a:noFill/>
          <a:ln w="9525" cap="flat" cmpd="sng">
            <a:solidFill>
              <a:schemeClr val="dk2"/>
            </a:solidFill>
            <a:prstDash val="solid"/>
            <a:round/>
            <a:headEnd type="none" w="med" len="med"/>
            <a:tailEnd type="none" w="med" len="med"/>
          </a:ln>
        </p:spPr>
      </p:cxnSp>
      <p:cxnSp>
        <p:nvCxnSpPr>
          <p:cNvPr id="336" name="Google Shape;336;p52"/>
          <p:cNvCxnSpPr/>
          <p:nvPr/>
        </p:nvCxnSpPr>
        <p:spPr>
          <a:xfrm>
            <a:off x="4795856" y="1326369"/>
            <a:ext cx="1797900" cy="0"/>
          </a:xfrm>
          <a:prstGeom prst="straightConnector1">
            <a:avLst/>
          </a:prstGeom>
          <a:noFill/>
          <a:ln w="9525" cap="flat" cmpd="sng">
            <a:solidFill>
              <a:schemeClr val="dk2"/>
            </a:solidFill>
            <a:prstDash val="solid"/>
            <a:round/>
            <a:headEnd type="none" w="med" len="med"/>
            <a:tailEnd type="none" w="med" len="med"/>
          </a:ln>
        </p:spPr>
      </p:cxnSp>
      <p:cxnSp>
        <p:nvCxnSpPr>
          <p:cNvPr id="337" name="Google Shape;337;p52"/>
          <p:cNvCxnSpPr/>
          <p:nvPr/>
        </p:nvCxnSpPr>
        <p:spPr>
          <a:xfrm>
            <a:off x="352425" y="1540675"/>
            <a:ext cx="1797900" cy="0"/>
          </a:xfrm>
          <a:prstGeom prst="straightConnector1">
            <a:avLst/>
          </a:prstGeom>
          <a:noFill/>
          <a:ln w="9525" cap="flat" cmpd="sng">
            <a:solidFill>
              <a:schemeClr val="dk2"/>
            </a:solidFill>
            <a:prstDash val="solid"/>
            <a:round/>
            <a:headEnd type="none" w="med" len="med"/>
            <a:tailEnd type="none" w="med" len="med"/>
          </a:ln>
        </p:spPr>
      </p:cxnSp>
      <p:cxnSp>
        <p:nvCxnSpPr>
          <p:cNvPr id="338" name="Google Shape;338;p52"/>
          <p:cNvCxnSpPr/>
          <p:nvPr/>
        </p:nvCxnSpPr>
        <p:spPr>
          <a:xfrm>
            <a:off x="7053275" y="1326375"/>
            <a:ext cx="1797900" cy="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343" name="Google Shape;343;p53" descr="Make this slide prettier"/>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7"/>
          <p:cNvSpPr txBox="1"/>
          <p:nvPr/>
        </p:nvSpPr>
        <p:spPr>
          <a:xfrm>
            <a:off x="228600" y="685800"/>
            <a:ext cx="5659200" cy="4266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800" b="1">
                <a:solidFill>
                  <a:schemeClr val="dk1"/>
                </a:solidFill>
                <a:latin typeface="Nunito"/>
                <a:ea typeface="Nunito"/>
                <a:cs typeface="Nunito"/>
                <a:sym typeface="Nunito"/>
              </a:rPr>
              <a:t>Objective</a:t>
            </a:r>
            <a:r>
              <a:rPr lang="en" sz="1800">
                <a:solidFill>
                  <a:schemeClr val="dk1"/>
                </a:solidFill>
                <a:latin typeface="Nunito"/>
                <a:ea typeface="Nunito"/>
                <a:cs typeface="Nunito"/>
                <a:sym typeface="Nunito"/>
              </a:rPr>
              <a:t>: Explore and learn how Diffit can create student-ready resources for your classroom.</a:t>
            </a:r>
            <a:endParaRPr sz="1800">
              <a:solidFill>
                <a:schemeClr val="dk1"/>
              </a:solidFill>
              <a:latin typeface="Nunito"/>
              <a:ea typeface="Nunito"/>
              <a:cs typeface="Nunito"/>
              <a:sym typeface="Nunito"/>
            </a:endParaRPr>
          </a:p>
          <a:p>
            <a:pPr marL="0" lvl="0" indent="0" algn="l" rtl="0">
              <a:lnSpc>
                <a:spcPct val="115000"/>
              </a:lnSpc>
              <a:spcBef>
                <a:spcPts val="1000"/>
              </a:spcBef>
              <a:spcAft>
                <a:spcPts val="0"/>
              </a:spcAft>
              <a:buNone/>
            </a:pPr>
            <a:endParaRPr sz="1800" b="1">
              <a:solidFill>
                <a:schemeClr val="dk1"/>
              </a:solidFill>
              <a:latin typeface="Nunito"/>
              <a:ea typeface="Nunito"/>
              <a:cs typeface="Nunito"/>
              <a:sym typeface="Nunito"/>
            </a:endParaRPr>
          </a:p>
          <a:p>
            <a:pPr marL="0" lvl="0" indent="0" algn="l" rtl="0">
              <a:lnSpc>
                <a:spcPct val="115000"/>
              </a:lnSpc>
              <a:spcBef>
                <a:spcPts val="1000"/>
              </a:spcBef>
              <a:spcAft>
                <a:spcPts val="0"/>
              </a:spcAft>
              <a:buNone/>
            </a:pPr>
            <a:r>
              <a:rPr lang="en" sz="1800" b="1">
                <a:solidFill>
                  <a:schemeClr val="dk1"/>
                </a:solidFill>
                <a:latin typeface="Nunito"/>
                <a:ea typeface="Nunito"/>
                <a:cs typeface="Nunito"/>
                <a:sym typeface="Nunito"/>
              </a:rPr>
              <a:t>Agenda: </a:t>
            </a:r>
            <a:endParaRPr sz="1800" b="1">
              <a:solidFill>
                <a:schemeClr val="dk1"/>
              </a:solidFill>
              <a:latin typeface="Nunito"/>
              <a:ea typeface="Nunito"/>
              <a:cs typeface="Nunito"/>
              <a:sym typeface="Nunito"/>
            </a:endParaRPr>
          </a:p>
          <a:p>
            <a:pPr marL="457200" lvl="0" indent="-342900" algn="l" rtl="0">
              <a:lnSpc>
                <a:spcPct val="115000"/>
              </a:lnSpc>
              <a:spcBef>
                <a:spcPts val="1000"/>
              </a:spcBef>
              <a:spcAft>
                <a:spcPts val="0"/>
              </a:spcAft>
              <a:buClr>
                <a:schemeClr val="dk1"/>
              </a:buClr>
              <a:buSzPts val="1800"/>
              <a:buFont typeface="Nunito"/>
              <a:buChar char="💚"/>
            </a:pPr>
            <a:r>
              <a:rPr lang="en" sz="1800">
                <a:solidFill>
                  <a:schemeClr val="dk1"/>
                </a:solidFill>
                <a:latin typeface="Nunito"/>
                <a:ea typeface="Nunito"/>
                <a:cs typeface="Nunito"/>
                <a:sym typeface="Nunito"/>
              </a:rPr>
              <a:t>What does Diffit do? </a:t>
            </a:r>
            <a:endParaRPr sz="1800">
              <a:solidFill>
                <a:schemeClr val="dk1"/>
              </a:solidFill>
              <a:latin typeface="Nunito"/>
              <a:ea typeface="Nunito"/>
              <a:cs typeface="Nunito"/>
              <a:sym typeface="Nunito"/>
            </a:endParaRPr>
          </a:p>
          <a:p>
            <a:pPr marL="457200" lvl="0" indent="-342900" algn="l" rtl="0">
              <a:lnSpc>
                <a:spcPct val="115000"/>
              </a:lnSpc>
              <a:spcBef>
                <a:spcPts val="1000"/>
              </a:spcBef>
              <a:spcAft>
                <a:spcPts val="0"/>
              </a:spcAft>
              <a:buClr>
                <a:schemeClr val="dk1"/>
              </a:buClr>
              <a:buSzPts val="1800"/>
              <a:buFont typeface="Nunito"/>
              <a:buChar char="💚"/>
            </a:pPr>
            <a:r>
              <a:rPr lang="en" sz="1800">
                <a:solidFill>
                  <a:schemeClr val="dk1"/>
                </a:solidFill>
                <a:latin typeface="Nunito"/>
                <a:ea typeface="Nunito"/>
                <a:cs typeface="Nunito"/>
                <a:sym typeface="Nunito"/>
              </a:rPr>
              <a:t>Generate a student-ready resource</a:t>
            </a:r>
            <a:endParaRPr sz="1800">
              <a:solidFill>
                <a:schemeClr val="dk1"/>
              </a:solidFill>
              <a:latin typeface="Nunito"/>
              <a:ea typeface="Nunito"/>
              <a:cs typeface="Nunito"/>
              <a:sym typeface="Nunito"/>
            </a:endParaRPr>
          </a:p>
          <a:p>
            <a:pPr marL="457200" lvl="0" indent="-342900" algn="l" rtl="0">
              <a:lnSpc>
                <a:spcPct val="115000"/>
              </a:lnSpc>
              <a:spcBef>
                <a:spcPts val="1000"/>
              </a:spcBef>
              <a:spcAft>
                <a:spcPts val="0"/>
              </a:spcAft>
              <a:buClr>
                <a:schemeClr val="dk1"/>
              </a:buClr>
              <a:buSzPts val="1800"/>
              <a:buFont typeface="Nunito"/>
              <a:buChar char="💚"/>
            </a:pPr>
            <a:r>
              <a:rPr lang="en" sz="1800">
                <a:solidFill>
                  <a:schemeClr val="dk1"/>
                </a:solidFill>
                <a:latin typeface="Nunito"/>
                <a:ea typeface="Nunito"/>
                <a:cs typeface="Nunito"/>
                <a:sym typeface="Nunito"/>
              </a:rPr>
              <a:t>Edit, customize, &amp; add to your resource</a:t>
            </a:r>
            <a:endParaRPr sz="1800">
              <a:solidFill>
                <a:schemeClr val="dk1"/>
              </a:solidFill>
              <a:latin typeface="Nunito"/>
              <a:ea typeface="Nunito"/>
              <a:cs typeface="Nunito"/>
              <a:sym typeface="Nunito"/>
            </a:endParaRPr>
          </a:p>
          <a:p>
            <a:pPr marL="457200" lvl="0" indent="-342900" algn="l" rtl="0">
              <a:lnSpc>
                <a:spcPct val="115000"/>
              </a:lnSpc>
              <a:spcBef>
                <a:spcPts val="1000"/>
              </a:spcBef>
              <a:spcAft>
                <a:spcPts val="1000"/>
              </a:spcAft>
              <a:buClr>
                <a:schemeClr val="dk1"/>
              </a:buClr>
              <a:buSzPts val="1800"/>
              <a:buFont typeface="Nunito"/>
              <a:buChar char="💚"/>
            </a:pPr>
            <a:r>
              <a:rPr lang="en" sz="1800">
                <a:solidFill>
                  <a:schemeClr val="dk1"/>
                </a:solidFill>
                <a:latin typeface="Nunito"/>
                <a:ea typeface="Nunito"/>
                <a:cs typeface="Nunito"/>
                <a:sym typeface="Nunito"/>
              </a:rPr>
              <a:t>Explore how teachers use Diffit</a:t>
            </a:r>
            <a:endParaRPr sz="1800">
              <a:solidFill>
                <a:schemeClr val="dk1"/>
              </a:solidFill>
              <a:latin typeface="Nunito"/>
              <a:ea typeface="Nunito"/>
              <a:cs typeface="Nunito"/>
              <a:sym typeface="Nunito"/>
            </a:endParaRPr>
          </a:p>
        </p:txBody>
      </p:sp>
      <p:sp>
        <p:nvSpPr>
          <p:cNvPr id="115" name="Google Shape;115;p27"/>
          <p:cNvSpPr txBox="1"/>
          <p:nvPr/>
        </p:nvSpPr>
        <p:spPr>
          <a:xfrm>
            <a:off x="243000" y="113100"/>
            <a:ext cx="7681800" cy="572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2900">
                <a:solidFill>
                  <a:srgbClr val="10B981"/>
                </a:solidFill>
                <a:latin typeface="League Spartan Black"/>
                <a:ea typeface="League Spartan Black"/>
                <a:cs typeface="League Spartan Black"/>
                <a:sym typeface="League Spartan Black"/>
              </a:rPr>
              <a:t>Objective and Agenda</a:t>
            </a:r>
            <a:endParaRPr sz="2900">
              <a:solidFill>
                <a:srgbClr val="10B981"/>
              </a:solidFill>
              <a:latin typeface="League Spartan Black"/>
              <a:ea typeface="League Spartan Black"/>
              <a:cs typeface="League Spartan Black"/>
              <a:sym typeface="League Spartan Black"/>
            </a:endParaRPr>
          </a:p>
        </p:txBody>
      </p:sp>
      <p:pic>
        <p:nvPicPr>
          <p:cNvPr id="116" name="Google Shape;116;p27" title="Diffit logo_ main green (primary) (1).png"/>
          <p:cNvPicPr preferRelativeResize="0"/>
          <p:nvPr/>
        </p:nvPicPr>
        <p:blipFill>
          <a:blip r:embed="rId3">
            <a:alphaModFix/>
          </a:blip>
          <a:stretch>
            <a:fillRect/>
          </a:stretch>
        </p:blipFill>
        <p:spPr>
          <a:xfrm>
            <a:off x="5029200" y="1524000"/>
            <a:ext cx="3886051" cy="2185904"/>
          </a:xfrm>
          <a:prstGeom prst="rect">
            <a:avLst/>
          </a:prstGeom>
          <a:noFill/>
          <a:ln>
            <a:noFill/>
          </a:ln>
        </p:spPr>
      </p:pic>
      <p:sp>
        <p:nvSpPr>
          <p:cNvPr id="117" name="Google Shape;117;p27"/>
          <p:cNvSpPr/>
          <p:nvPr/>
        </p:nvSpPr>
        <p:spPr>
          <a:xfrm>
            <a:off x="8001000" y="0"/>
            <a:ext cx="1143000" cy="6096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a:ea typeface="Nunito"/>
              <a:cs typeface="Nunito"/>
              <a:sym typeface="Nunito"/>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Shape 347"/>
        <p:cNvGrpSpPr/>
        <p:nvPr/>
      </p:nvGrpSpPr>
      <p:grpSpPr>
        <a:xfrm>
          <a:off x="0" y="0"/>
          <a:ext cx="0" cy="0"/>
          <a:chOff x="0" y="0"/>
          <a:chExt cx="0" cy="0"/>
        </a:xfrm>
      </p:grpSpPr>
      <p:sp>
        <p:nvSpPr>
          <p:cNvPr id="348" name="Google Shape;348;p54"/>
          <p:cNvSpPr txBox="1">
            <a:spLocks noGrp="1"/>
          </p:cNvSpPr>
          <p:nvPr>
            <p:ph type="body" idx="1"/>
          </p:nvPr>
        </p:nvSpPr>
        <p:spPr>
          <a:xfrm>
            <a:off x="290200" y="609600"/>
            <a:ext cx="8724600" cy="43926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Clr>
                <a:schemeClr val="dk1"/>
              </a:buClr>
              <a:buSzPts val="1100"/>
              <a:buFont typeface="Arial"/>
              <a:buNone/>
            </a:pPr>
            <a:r>
              <a:rPr lang="en" sz="1500" b="1"/>
              <a:t>Welcome, Educators!</a:t>
            </a:r>
            <a:endParaRPr sz="1500" b="1"/>
          </a:p>
          <a:p>
            <a:pPr marL="0" lvl="0" indent="0" algn="l" rtl="0">
              <a:spcBef>
                <a:spcPts val="1200"/>
              </a:spcBef>
              <a:spcAft>
                <a:spcPts val="0"/>
              </a:spcAft>
              <a:buClr>
                <a:schemeClr val="dk1"/>
              </a:buClr>
              <a:buSzPts val="1100"/>
              <a:buFont typeface="Arial"/>
              <a:buNone/>
            </a:pPr>
            <a:r>
              <a:rPr lang="en" sz="1500"/>
              <a:t>This Diffit Professional Development Deck is built to help you introduce Diffit and support teachers in using it confidently in the classroom. Every school is different, so we’ve designed this deck to be flexible and easy to adapt.</a:t>
            </a:r>
            <a:endParaRPr sz="1500"/>
          </a:p>
          <a:p>
            <a:pPr marL="0" lvl="0" indent="0" algn="l" rtl="0">
              <a:spcBef>
                <a:spcPts val="1200"/>
              </a:spcBef>
              <a:spcAft>
                <a:spcPts val="0"/>
              </a:spcAft>
              <a:buClr>
                <a:schemeClr val="dk1"/>
              </a:buClr>
              <a:buSzPts val="1100"/>
              <a:buFont typeface="Arial"/>
              <a:buNone/>
            </a:pPr>
            <a:r>
              <a:rPr lang="en" sz="1500" b="1"/>
              <a:t>Here’s how you can use it:</a:t>
            </a:r>
            <a:endParaRPr sz="1500" b="1"/>
          </a:p>
          <a:p>
            <a:pPr marL="457200" lvl="0" indent="-323850" algn="l" rtl="0">
              <a:spcBef>
                <a:spcPts val="0"/>
              </a:spcBef>
              <a:spcAft>
                <a:spcPts val="0"/>
              </a:spcAft>
              <a:buSzPts val="1500"/>
              <a:buFont typeface="Arial"/>
              <a:buChar char="💚"/>
            </a:pPr>
            <a:r>
              <a:rPr lang="en" sz="1500" b="1"/>
              <a:t>No-Prep PD</a:t>
            </a:r>
            <a:r>
              <a:rPr lang="en" sz="1500"/>
              <a:t>: Use slides 4–14 to lead a ready-to-go training session. Best if teachers have devices and can follow along.</a:t>
            </a:r>
            <a:endParaRPr sz="1500"/>
          </a:p>
          <a:p>
            <a:pPr marL="457200" lvl="0" indent="-323850" algn="l" rtl="0">
              <a:spcBef>
                <a:spcPts val="0"/>
              </a:spcBef>
              <a:spcAft>
                <a:spcPts val="0"/>
              </a:spcAft>
              <a:buSzPts val="1500"/>
              <a:buFont typeface="Arial"/>
              <a:buChar char="💚"/>
            </a:pPr>
            <a:r>
              <a:rPr lang="en" sz="1500" b="1"/>
              <a:t>Customize Your Session</a:t>
            </a:r>
            <a:r>
              <a:rPr lang="en" sz="1500"/>
              <a:t>: Pick the slides that best fit your team’s needs. Share what resonates most.</a:t>
            </a:r>
            <a:endParaRPr sz="1500"/>
          </a:p>
          <a:p>
            <a:pPr marL="457200" lvl="0" indent="-323850" algn="l" rtl="0">
              <a:spcBef>
                <a:spcPts val="0"/>
              </a:spcBef>
              <a:spcAft>
                <a:spcPts val="0"/>
              </a:spcAft>
              <a:buSzPts val="1500"/>
              <a:buFont typeface="Arial"/>
              <a:buChar char="💚"/>
            </a:pPr>
            <a:r>
              <a:rPr lang="en" sz="1500" b="1"/>
              <a:t>Spread the Word</a:t>
            </a:r>
            <a:r>
              <a:rPr lang="en" sz="1500"/>
              <a:t>: Send slides or videos via email or post on social media to support other educators.</a:t>
            </a:r>
            <a:endParaRPr sz="1500"/>
          </a:p>
          <a:p>
            <a:pPr marL="0" lvl="0" indent="0" algn="l" rtl="0">
              <a:spcBef>
                <a:spcPts val="1200"/>
              </a:spcBef>
              <a:spcAft>
                <a:spcPts val="0"/>
              </a:spcAft>
              <a:buSzPts val="1100"/>
              <a:buNone/>
            </a:pPr>
            <a:r>
              <a:rPr lang="en" sz="1500"/>
              <a:t>We’ll keep updating this deck with new content as features roll out. You can always find linked videos on our </a:t>
            </a:r>
            <a:r>
              <a:rPr lang="en" sz="1500" u="sng">
                <a:solidFill>
                  <a:schemeClr val="hlink"/>
                </a:solidFill>
                <a:hlinkClick r:id="rId3"/>
              </a:rPr>
              <a:t>YouTube Channel</a:t>
            </a:r>
            <a:r>
              <a:rPr lang="en" sz="1500"/>
              <a:t>. </a:t>
            </a:r>
            <a:endParaRPr sz="1500"/>
          </a:p>
          <a:p>
            <a:pPr marL="0" lvl="0" indent="0" algn="ctr" rtl="0">
              <a:spcBef>
                <a:spcPts val="1000"/>
              </a:spcBef>
              <a:spcAft>
                <a:spcPts val="1000"/>
              </a:spcAft>
              <a:buSzPts val="1100"/>
              <a:buNone/>
            </a:pPr>
            <a:r>
              <a:rPr lang="en" sz="1500" b="1"/>
              <a:t>Got feedback or ideas? </a:t>
            </a:r>
            <a:r>
              <a:rPr lang="en" sz="1500"/>
              <a:t>We’d love to hear from you: </a:t>
            </a:r>
            <a:r>
              <a:rPr lang="en" sz="1500" b="1"/>
              <a:t>weloveteachers@diffit.me</a:t>
            </a:r>
            <a:endParaRPr sz="1988"/>
          </a:p>
        </p:txBody>
      </p:sp>
      <p:sp>
        <p:nvSpPr>
          <p:cNvPr id="349" name="Google Shape;349;p54"/>
          <p:cNvSpPr txBox="1">
            <a:spLocks noGrp="1"/>
          </p:cNvSpPr>
          <p:nvPr>
            <p:ph type="title"/>
          </p:nvPr>
        </p:nvSpPr>
        <p:spPr>
          <a:xfrm>
            <a:off x="214500" y="113100"/>
            <a:ext cx="8548500" cy="572700"/>
          </a:xfrm>
          <a:prstGeom prst="rect">
            <a:avLst/>
          </a:prstGeom>
          <a:ln>
            <a:noFill/>
          </a:ln>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10B981"/>
                </a:solidFill>
              </a:rPr>
              <a:t>Professional Development Deck</a:t>
            </a:r>
            <a:endParaRPr>
              <a:solidFill>
                <a:srgbClr val="10B98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Shape 353"/>
        <p:cNvGrpSpPr/>
        <p:nvPr/>
      </p:nvGrpSpPr>
      <p:grpSpPr>
        <a:xfrm>
          <a:off x="0" y="0"/>
          <a:ext cx="0" cy="0"/>
          <a:chOff x="0" y="0"/>
          <a:chExt cx="0" cy="0"/>
        </a:xfrm>
      </p:grpSpPr>
      <p:sp>
        <p:nvSpPr>
          <p:cNvPr id="354" name="Google Shape;354;p55"/>
          <p:cNvSpPr txBox="1">
            <a:spLocks noGrp="1"/>
          </p:cNvSpPr>
          <p:nvPr>
            <p:ph type="title"/>
          </p:nvPr>
        </p:nvSpPr>
        <p:spPr>
          <a:xfrm>
            <a:off x="233700" y="76200"/>
            <a:ext cx="4185900" cy="572700"/>
          </a:xfrm>
          <a:prstGeom prst="rect">
            <a:avLst/>
          </a:prstGeom>
          <a:ln>
            <a:noFill/>
          </a:ln>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10B981"/>
                </a:solidFill>
              </a:rPr>
              <a:t>Table of Contents </a:t>
            </a:r>
            <a:endParaRPr>
              <a:solidFill>
                <a:srgbClr val="10B981"/>
              </a:solidFill>
            </a:endParaRPr>
          </a:p>
        </p:txBody>
      </p:sp>
      <p:sp>
        <p:nvSpPr>
          <p:cNvPr id="355" name="Google Shape;355;p55"/>
          <p:cNvSpPr txBox="1">
            <a:spLocks noGrp="1"/>
          </p:cNvSpPr>
          <p:nvPr>
            <p:ph type="body" idx="2"/>
          </p:nvPr>
        </p:nvSpPr>
        <p:spPr>
          <a:xfrm>
            <a:off x="242375" y="541425"/>
            <a:ext cx="4177200" cy="4483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800" b="1"/>
              <a:t>In this Deck </a:t>
            </a:r>
            <a:endParaRPr sz="1800" b="1"/>
          </a:p>
          <a:p>
            <a:pPr marL="457200" lvl="0" indent="-330200" algn="l" rtl="0">
              <a:lnSpc>
                <a:spcPct val="100000"/>
              </a:lnSpc>
              <a:spcBef>
                <a:spcPts val="1000"/>
              </a:spcBef>
              <a:spcAft>
                <a:spcPts val="0"/>
              </a:spcAft>
              <a:buSzPts val="1600"/>
              <a:buChar char="💚"/>
            </a:pPr>
            <a:r>
              <a:rPr lang="en" sz="1600" u="sng">
                <a:solidFill>
                  <a:srgbClr val="10B981"/>
                </a:solidFill>
                <a:hlinkClick r:id="rId3" action="ppaction://hlinksldjump">
                  <a:extLst>
                    <a:ext uri="{A12FA001-AC4F-418D-AE19-62706E023703}">
                      <ahyp:hlinkClr xmlns:ahyp="http://schemas.microsoft.com/office/drawing/2018/hyperlinkcolor" val="tx"/>
                    </a:ext>
                  </a:extLst>
                </a:hlinkClick>
              </a:rPr>
              <a:t>Single Slide to add to any presentation</a:t>
            </a:r>
            <a:r>
              <a:rPr lang="en" sz="1600" u="sng">
                <a:solidFill>
                  <a:schemeClr val="hlink"/>
                </a:solidFill>
                <a:hlinkClick r:id="rId3" action="ppaction://hlinksldjump"/>
              </a:rPr>
              <a:t> </a:t>
            </a:r>
            <a:endParaRPr sz="1600">
              <a:solidFill>
                <a:srgbClr val="10B981"/>
              </a:solidFill>
            </a:endParaRPr>
          </a:p>
          <a:p>
            <a:pPr marL="457200" lvl="0" indent="-330200" algn="l" rtl="0">
              <a:lnSpc>
                <a:spcPct val="100000"/>
              </a:lnSpc>
              <a:spcBef>
                <a:spcPts val="1000"/>
              </a:spcBef>
              <a:spcAft>
                <a:spcPts val="0"/>
              </a:spcAft>
              <a:buSzPts val="1600"/>
              <a:buChar char="💚"/>
            </a:pPr>
            <a:r>
              <a:rPr lang="en" sz="1600" u="sng">
                <a:solidFill>
                  <a:srgbClr val="10B981"/>
                </a:solidFill>
                <a:hlinkClick r:id="rId4" action="ppaction://hlinksldjump">
                  <a:extLst>
                    <a:ext uri="{A12FA001-AC4F-418D-AE19-62706E023703}">
                      <ahyp:hlinkClr xmlns:ahyp="http://schemas.microsoft.com/office/drawing/2018/hyperlinkcolor" val="tx"/>
                    </a:ext>
                  </a:extLst>
                </a:hlinkClick>
              </a:rPr>
              <a:t>Full training deck</a:t>
            </a:r>
            <a:r>
              <a:rPr lang="en" sz="1600"/>
              <a:t> to host your own Diffit Professional Development</a:t>
            </a:r>
            <a:endParaRPr sz="1600" u="sng"/>
          </a:p>
          <a:p>
            <a:pPr marL="457200" lvl="0" indent="-330200" algn="l" rtl="0">
              <a:lnSpc>
                <a:spcPct val="100000"/>
              </a:lnSpc>
              <a:spcBef>
                <a:spcPts val="1000"/>
              </a:spcBef>
              <a:spcAft>
                <a:spcPts val="0"/>
              </a:spcAft>
              <a:buClr>
                <a:srgbClr val="10B981"/>
              </a:buClr>
              <a:buSzPts val="1600"/>
              <a:buChar char="💚"/>
            </a:pPr>
            <a:r>
              <a:rPr lang="en" sz="1600" u="sng">
                <a:solidFill>
                  <a:srgbClr val="10B981"/>
                </a:solidFill>
                <a:hlinkClick r:id="rId5" action="ppaction://hlinksldjump">
                  <a:extLst>
                    <a:ext uri="{A12FA001-AC4F-418D-AE19-62706E023703}">
                      <ahyp:hlinkClr xmlns:ahyp="http://schemas.microsoft.com/office/drawing/2018/hyperlinkcolor" val="tx"/>
                    </a:ext>
                  </a:extLst>
                </a:hlinkClick>
              </a:rPr>
              <a:t>Content Area Specific Slides</a:t>
            </a:r>
            <a:endParaRPr sz="1600" u="sng">
              <a:solidFill>
                <a:srgbClr val="10B981"/>
              </a:solidFill>
            </a:endParaRPr>
          </a:p>
          <a:p>
            <a:pPr marL="457200" lvl="0" indent="-330200" algn="l" rtl="0">
              <a:lnSpc>
                <a:spcPct val="100000"/>
              </a:lnSpc>
              <a:spcBef>
                <a:spcPts val="1000"/>
              </a:spcBef>
              <a:spcAft>
                <a:spcPts val="0"/>
              </a:spcAft>
              <a:buClr>
                <a:srgbClr val="10B981"/>
              </a:buClr>
              <a:buSzPts val="1600"/>
              <a:buChar char="💚"/>
            </a:pPr>
            <a:r>
              <a:rPr lang="en" sz="1600" u="sng">
                <a:solidFill>
                  <a:srgbClr val="10B981"/>
                </a:solidFill>
                <a:hlinkClick r:id="rId6" action="ppaction://hlinksldjump">
                  <a:extLst>
                    <a:ext uri="{A12FA001-AC4F-418D-AE19-62706E023703}">
                      <ahyp:hlinkClr xmlns:ahyp="http://schemas.microsoft.com/office/drawing/2018/hyperlinkcolor" val="tx"/>
                    </a:ext>
                  </a:extLst>
                </a:hlinkClick>
              </a:rPr>
              <a:t>Instructional Frameworks &amp; Strategies</a:t>
            </a:r>
            <a:endParaRPr sz="1600" u="sng">
              <a:solidFill>
                <a:srgbClr val="10B981"/>
              </a:solidFill>
            </a:endParaRPr>
          </a:p>
          <a:p>
            <a:pPr marL="0" lvl="0" indent="0" algn="l" rtl="0">
              <a:lnSpc>
                <a:spcPct val="100000"/>
              </a:lnSpc>
              <a:spcBef>
                <a:spcPts val="1000"/>
              </a:spcBef>
              <a:spcAft>
                <a:spcPts val="0"/>
              </a:spcAft>
              <a:buNone/>
            </a:pPr>
            <a:endParaRPr sz="1600" u="sng">
              <a:solidFill>
                <a:srgbClr val="10B981"/>
              </a:solidFill>
            </a:endParaRPr>
          </a:p>
          <a:p>
            <a:pPr marL="0" lvl="0" indent="0" algn="l" rtl="0">
              <a:lnSpc>
                <a:spcPct val="100000"/>
              </a:lnSpc>
              <a:spcBef>
                <a:spcPts val="1000"/>
              </a:spcBef>
              <a:spcAft>
                <a:spcPts val="0"/>
              </a:spcAft>
              <a:buNone/>
            </a:pPr>
            <a:r>
              <a:rPr lang="en" sz="1600" b="1"/>
              <a:t>Resources to Get You Started: </a:t>
            </a:r>
            <a:endParaRPr sz="1600" b="1"/>
          </a:p>
          <a:p>
            <a:pPr marL="457200" lvl="0" indent="-330200" algn="l" rtl="0">
              <a:lnSpc>
                <a:spcPct val="100000"/>
              </a:lnSpc>
              <a:spcBef>
                <a:spcPts val="1000"/>
              </a:spcBef>
              <a:spcAft>
                <a:spcPts val="0"/>
              </a:spcAft>
              <a:buSzPts val="1600"/>
              <a:buChar char="💚"/>
            </a:pPr>
            <a:r>
              <a:rPr lang="en" sz="1600" u="sng">
                <a:solidFill>
                  <a:schemeClr val="hlink"/>
                </a:solidFill>
                <a:hlinkClick r:id="rId7"/>
              </a:rPr>
              <a:t>What is Diffit</a:t>
            </a:r>
            <a:r>
              <a:rPr lang="en" sz="1600"/>
              <a:t> Video </a:t>
            </a:r>
            <a:endParaRPr sz="1600"/>
          </a:p>
          <a:p>
            <a:pPr marL="457200" lvl="0" indent="-330200" algn="l" rtl="0">
              <a:lnSpc>
                <a:spcPct val="100000"/>
              </a:lnSpc>
              <a:spcBef>
                <a:spcPts val="1000"/>
              </a:spcBef>
              <a:spcAft>
                <a:spcPts val="0"/>
              </a:spcAft>
              <a:buSzPts val="1600"/>
              <a:buChar char="💚"/>
            </a:pPr>
            <a:r>
              <a:rPr lang="en" sz="1600"/>
              <a:t>Shareable </a:t>
            </a:r>
            <a:r>
              <a:rPr lang="en" sz="1600" u="sng">
                <a:solidFill>
                  <a:schemeClr val="hlink"/>
                </a:solidFill>
                <a:hlinkClick r:id="rId8"/>
              </a:rPr>
              <a:t>One Pagers </a:t>
            </a:r>
            <a:endParaRPr sz="1600">
              <a:solidFill>
                <a:srgbClr val="10B981"/>
              </a:solidFill>
            </a:endParaRPr>
          </a:p>
          <a:p>
            <a:pPr marL="457200" lvl="0" indent="-330200" algn="l" rtl="0">
              <a:lnSpc>
                <a:spcPct val="100000"/>
              </a:lnSpc>
              <a:spcBef>
                <a:spcPts val="1000"/>
              </a:spcBef>
              <a:spcAft>
                <a:spcPts val="1000"/>
              </a:spcAft>
              <a:buClr>
                <a:srgbClr val="10B981"/>
              </a:buClr>
              <a:buSzPts val="1600"/>
              <a:buChar char="💚"/>
            </a:pPr>
            <a:r>
              <a:rPr lang="en" sz="1600" u="sng">
                <a:solidFill>
                  <a:schemeClr val="hlink"/>
                </a:solidFill>
                <a:hlinkClick r:id="rId9"/>
              </a:rPr>
              <a:t>Diffit YouTube Channel</a:t>
            </a:r>
            <a:endParaRPr sz="1600"/>
          </a:p>
        </p:txBody>
      </p:sp>
      <p:sp>
        <p:nvSpPr>
          <p:cNvPr id="356" name="Google Shape;356;p55"/>
          <p:cNvSpPr txBox="1"/>
          <p:nvPr/>
        </p:nvSpPr>
        <p:spPr>
          <a:xfrm>
            <a:off x="4724400" y="685800"/>
            <a:ext cx="4267200" cy="1563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600" b="1">
                <a:solidFill>
                  <a:srgbClr val="202124"/>
                </a:solidFill>
                <a:highlight>
                  <a:schemeClr val="lt1"/>
                </a:highlight>
                <a:latin typeface="Nunito"/>
                <a:ea typeface="Nunito"/>
                <a:cs typeface="Nunito"/>
                <a:sym typeface="Nunito"/>
              </a:rPr>
              <a:t>Host a Donuts with Diffit: </a:t>
            </a:r>
            <a:r>
              <a:rPr lang="en" sz="1600">
                <a:solidFill>
                  <a:srgbClr val="202124"/>
                </a:solidFill>
                <a:highlight>
                  <a:schemeClr val="lt1"/>
                </a:highlight>
                <a:latin typeface="Nunito"/>
                <a:ea typeface="Nunito"/>
                <a:cs typeface="Nunito"/>
                <a:sym typeface="Nunito"/>
              </a:rPr>
              <a:t>Lead a short Professional Development session for teachers, and we will send you a </a:t>
            </a:r>
            <a:r>
              <a:rPr lang="en" sz="1600" b="1">
                <a:solidFill>
                  <a:srgbClr val="202124"/>
                </a:solidFill>
                <a:highlight>
                  <a:schemeClr val="lt1"/>
                </a:highlight>
                <a:latin typeface="Nunito"/>
                <a:ea typeface="Nunito"/>
                <a:cs typeface="Nunito"/>
                <a:sym typeface="Nunito"/>
              </a:rPr>
              <a:t>$25 Gift Card for snacks </a:t>
            </a:r>
            <a:r>
              <a:rPr lang="en" sz="1600">
                <a:solidFill>
                  <a:srgbClr val="202124"/>
                </a:solidFill>
                <a:highlight>
                  <a:schemeClr val="lt1"/>
                </a:highlight>
                <a:latin typeface="Nunito"/>
                <a:ea typeface="Nunito"/>
                <a:cs typeface="Nunito"/>
                <a:sym typeface="Nunito"/>
              </a:rPr>
              <a:t>and all the training materials you need!</a:t>
            </a:r>
            <a:endParaRPr sz="1500">
              <a:solidFill>
                <a:srgbClr val="202124"/>
              </a:solidFill>
              <a:highlight>
                <a:schemeClr val="lt1"/>
              </a:highlight>
              <a:latin typeface="Nunito"/>
              <a:ea typeface="Nunito"/>
              <a:cs typeface="Nunito"/>
              <a:sym typeface="Nunito"/>
            </a:endParaRPr>
          </a:p>
        </p:txBody>
      </p:sp>
      <p:cxnSp>
        <p:nvCxnSpPr>
          <p:cNvPr id="357" name="Google Shape;357;p55"/>
          <p:cNvCxnSpPr/>
          <p:nvPr/>
        </p:nvCxnSpPr>
        <p:spPr>
          <a:xfrm>
            <a:off x="4495800" y="228600"/>
            <a:ext cx="0" cy="4648200"/>
          </a:xfrm>
          <a:prstGeom prst="straightConnector1">
            <a:avLst/>
          </a:prstGeom>
          <a:noFill/>
          <a:ln w="28575" cap="flat" cmpd="sng">
            <a:solidFill>
              <a:srgbClr val="10B981"/>
            </a:solidFill>
            <a:prstDash val="solid"/>
            <a:round/>
            <a:headEnd type="none" w="med" len="med"/>
            <a:tailEnd type="none" w="med" len="med"/>
          </a:ln>
        </p:spPr>
      </p:cxnSp>
      <p:sp>
        <p:nvSpPr>
          <p:cNvPr id="358" name="Google Shape;358;p55">
            <a:hlinkClick r:id="rId10"/>
          </p:cNvPr>
          <p:cNvSpPr txBox="1"/>
          <p:nvPr/>
        </p:nvSpPr>
        <p:spPr>
          <a:xfrm>
            <a:off x="5219700" y="2362200"/>
            <a:ext cx="3276600" cy="461700"/>
          </a:xfrm>
          <a:prstGeom prst="rect">
            <a:avLst/>
          </a:prstGeom>
          <a:solidFill>
            <a:srgbClr val="D1FAE5"/>
          </a:solidFill>
          <a:ln w="9525" cap="flat" cmpd="sng">
            <a:solidFill>
              <a:srgbClr val="10B98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lnSpc>
                <a:spcPct val="115000"/>
              </a:lnSpc>
              <a:spcBef>
                <a:spcPts val="0"/>
              </a:spcBef>
              <a:spcAft>
                <a:spcPts val="1000"/>
              </a:spcAft>
              <a:buNone/>
            </a:pPr>
            <a:r>
              <a:rPr lang="en" sz="1800" b="1">
                <a:solidFill>
                  <a:schemeClr val="dk1"/>
                </a:solidFill>
                <a:uFill>
                  <a:noFill/>
                </a:uFill>
                <a:latin typeface="Nunito"/>
                <a:ea typeface="Nunito"/>
                <a:cs typeface="Nunito"/>
                <a:sym typeface="Nunito"/>
                <a:hlinkClick r:id="rId10">
                  <a:extLst>
                    <a:ext uri="{A12FA001-AC4F-418D-AE19-62706E023703}">
                      <ahyp:hlinkClr xmlns:ahyp="http://schemas.microsoft.com/office/drawing/2018/hyperlinkcolor" val="tx"/>
                    </a:ext>
                  </a:extLst>
                </a:hlinkClick>
              </a:rPr>
              <a:t>Host a Donuts with Diffit</a:t>
            </a:r>
            <a:endParaRPr sz="1800">
              <a:solidFill>
                <a:schemeClr val="dk1"/>
              </a:solidFill>
            </a:endParaRPr>
          </a:p>
        </p:txBody>
      </p:sp>
      <p:sp>
        <p:nvSpPr>
          <p:cNvPr id="359" name="Google Shape;359;p55"/>
          <p:cNvSpPr txBox="1">
            <a:spLocks noGrp="1"/>
          </p:cNvSpPr>
          <p:nvPr>
            <p:ph type="title"/>
          </p:nvPr>
        </p:nvSpPr>
        <p:spPr>
          <a:xfrm>
            <a:off x="4648200" y="76200"/>
            <a:ext cx="4185900" cy="572700"/>
          </a:xfrm>
          <a:prstGeom prst="rect">
            <a:avLst/>
          </a:prstGeom>
          <a:ln>
            <a:noFill/>
          </a:ln>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10B981"/>
                </a:solidFill>
              </a:rPr>
              <a:t>Resources</a:t>
            </a:r>
            <a:endParaRPr>
              <a:solidFill>
                <a:srgbClr val="10B981"/>
              </a:solidFill>
            </a:endParaRPr>
          </a:p>
        </p:txBody>
      </p:sp>
      <p:sp>
        <p:nvSpPr>
          <p:cNvPr id="360" name="Google Shape;360;p55"/>
          <p:cNvSpPr txBox="1"/>
          <p:nvPr/>
        </p:nvSpPr>
        <p:spPr>
          <a:xfrm>
            <a:off x="5358000" y="3582800"/>
            <a:ext cx="3000000" cy="9465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000"/>
              </a:spcAft>
              <a:buNone/>
            </a:pPr>
            <a:r>
              <a:rPr lang="en" sz="1500" b="1">
                <a:solidFill>
                  <a:schemeClr val="dk1"/>
                </a:solidFill>
                <a:latin typeface="Nunito"/>
                <a:ea typeface="Nunito"/>
                <a:cs typeface="Nunito"/>
                <a:sym typeface="Nunito"/>
              </a:rPr>
              <a:t>Got feedback or ideas? </a:t>
            </a:r>
            <a:r>
              <a:rPr lang="en" sz="1500">
                <a:solidFill>
                  <a:schemeClr val="dk1"/>
                </a:solidFill>
                <a:latin typeface="Nunito"/>
                <a:ea typeface="Nunito"/>
                <a:cs typeface="Nunito"/>
                <a:sym typeface="Nunito"/>
              </a:rPr>
              <a:t>We’d love to hear from you: </a:t>
            </a:r>
            <a:r>
              <a:rPr lang="en" sz="1500" b="1">
                <a:solidFill>
                  <a:schemeClr val="dk1"/>
                </a:solidFill>
                <a:latin typeface="Nunito"/>
                <a:ea typeface="Nunito"/>
                <a:cs typeface="Nunito"/>
                <a:sym typeface="Nunito"/>
              </a:rPr>
              <a:t>weloveteachers@diffit.me</a:t>
            </a:r>
            <a:endParaRPr sz="1988">
              <a:solidFill>
                <a:schemeClr val="dk1"/>
              </a:solidFill>
              <a:latin typeface="Nunito"/>
              <a:ea typeface="Nunito"/>
              <a:cs typeface="Nunito"/>
              <a:sym typeface="Nuni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8"/>
          <p:cNvSpPr txBox="1"/>
          <p:nvPr/>
        </p:nvSpPr>
        <p:spPr>
          <a:xfrm>
            <a:off x="228600" y="113100"/>
            <a:ext cx="5561700" cy="572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3100">
                <a:solidFill>
                  <a:srgbClr val="10B981"/>
                </a:solidFill>
                <a:latin typeface="League Spartan Black"/>
                <a:ea typeface="League Spartan Black"/>
                <a:cs typeface="League Spartan Black"/>
                <a:sym typeface="League Spartan Black"/>
              </a:rPr>
              <a:t>What does Diffit do?</a:t>
            </a:r>
            <a:endParaRPr sz="3100">
              <a:solidFill>
                <a:srgbClr val="10B981"/>
              </a:solidFill>
              <a:latin typeface="League Spartan Black"/>
              <a:ea typeface="League Spartan Black"/>
              <a:cs typeface="League Spartan Black"/>
              <a:sym typeface="League Spartan Black"/>
            </a:endParaRPr>
          </a:p>
        </p:txBody>
      </p:sp>
      <p:sp>
        <p:nvSpPr>
          <p:cNvPr id="123" name="Google Shape;123;p28"/>
          <p:cNvSpPr txBox="1"/>
          <p:nvPr/>
        </p:nvSpPr>
        <p:spPr>
          <a:xfrm>
            <a:off x="228600" y="685800"/>
            <a:ext cx="4524600" cy="4046100"/>
          </a:xfrm>
          <a:prstGeom prst="rect">
            <a:avLst/>
          </a:prstGeom>
          <a:noFill/>
          <a:ln>
            <a:noFill/>
          </a:ln>
        </p:spPr>
        <p:txBody>
          <a:bodyPr spcFirstLastPara="1" wrap="square" lIns="91425" tIns="91425" rIns="91425" bIns="91425" anchor="t" anchorCtr="0">
            <a:noAutofit/>
          </a:bodyPr>
          <a:lstStyle/>
          <a:p>
            <a:pPr marL="0" lvl="0" indent="0" algn="l" rtl="0">
              <a:lnSpc>
                <a:spcPct val="105000"/>
              </a:lnSpc>
              <a:spcBef>
                <a:spcPts val="0"/>
              </a:spcBef>
              <a:spcAft>
                <a:spcPts val="0"/>
              </a:spcAft>
              <a:buSzPts val="853"/>
              <a:buNone/>
            </a:pPr>
            <a:r>
              <a:rPr lang="en" sz="1895">
                <a:latin typeface="Nunito"/>
                <a:ea typeface="Nunito"/>
                <a:cs typeface="Nunito"/>
                <a:sym typeface="Nunito"/>
              </a:rPr>
              <a:t>Diffit helps you create differentiated, standards-aligned content and flexible activities—fast.</a:t>
            </a:r>
            <a:endParaRPr sz="1895" b="1">
              <a:latin typeface="Nunito"/>
              <a:ea typeface="Nunito"/>
              <a:cs typeface="Nunito"/>
              <a:sym typeface="Nunito"/>
            </a:endParaRPr>
          </a:p>
          <a:p>
            <a:pPr marL="457200" lvl="0" indent="-348933" algn="l" rtl="0">
              <a:lnSpc>
                <a:spcPct val="105000"/>
              </a:lnSpc>
              <a:spcBef>
                <a:spcPts val="1000"/>
              </a:spcBef>
              <a:spcAft>
                <a:spcPts val="0"/>
              </a:spcAft>
              <a:buSzPts val="1895"/>
              <a:buFont typeface="Nunito"/>
              <a:buChar char="💚"/>
            </a:pPr>
            <a:r>
              <a:rPr lang="en" sz="1895">
                <a:latin typeface="Nunito"/>
                <a:ea typeface="Nunito"/>
                <a:cs typeface="Nunito"/>
                <a:sym typeface="Nunito"/>
              </a:rPr>
              <a:t>Start with any topic, standard, or content you already have, and Diffit will generate ready-to-use activities in minutes.</a:t>
            </a:r>
            <a:endParaRPr sz="1895">
              <a:latin typeface="Nunito"/>
              <a:ea typeface="Nunito"/>
              <a:cs typeface="Nunito"/>
              <a:sym typeface="Nunito"/>
            </a:endParaRPr>
          </a:p>
          <a:p>
            <a:pPr marL="457200" lvl="0" indent="-348933" algn="l" rtl="0">
              <a:lnSpc>
                <a:spcPct val="105000"/>
              </a:lnSpc>
              <a:spcBef>
                <a:spcPts val="1000"/>
              </a:spcBef>
              <a:spcAft>
                <a:spcPts val="0"/>
              </a:spcAft>
              <a:buSzPts val="1895"/>
              <a:buFont typeface="Nunito"/>
              <a:buChar char="💚"/>
            </a:pPr>
            <a:r>
              <a:rPr lang="en" sz="1895">
                <a:latin typeface="Nunito"/>
                <a:ea typeface="Nunito"/>
                <a:cs typeface="Nunito"/>
                <a:sym typeface="Nunito"/>
              </a:rPr>
              <a:t>Customize and adapt to meet your students where they are.</a:t>
            </a:r>
            <a:endParaRPr sz="1895">
              <a:latin typeface="Nunito"/>
              <a:ea typeface="Nunito"/>
              <a:cs typeface="Nunito"/>
              <a:sym typeface="Nunito"/>
            </a:endParaRPr>
          </a:p>
          <a:p>
            <a:pPr marL="457200" lvl="0" indent="-348933" algn="l" rtl="0">
              <a:lnSpc>
                <a:spcPct val="105000"/>
              </a:lnSpc>
              <a:spcBef>
                <a:spcPts val="1000"/>
              </a:spcBef>
              <a:spcAft>
                <a:spcPts val="1000"/>
              </a:spcAft>
              <a:buSzPts val="1895"/>
              <a:buFont typeface="Nunito"/>
              <a:buChar char="💚"/>
            </a:pPr>
            <a:r>
              <a:rPr lang="en" sz="1895">
                <a:latin typeface="Nunito"/>
                <a:ea typeface="Nunito"/>
                <a:cs typeface="Nunito"/>
                <a:sym typeface="Nunito"/>
              </a:rPr>
              <a:t>Differentiate by grade level and language.</a:t>
            </a:r>
            <a:endParaRPr sz="1895">
              <a:latin typeface="Nunito"/>
              <a:ea typeface="Nunito"/>
              <a:cs typeface="Nunito"/>
              <a:sym typeface="Nunito"/>
            </a:endParaRPr>
          </a:p>
        </p:txBody>
      </p:sp>
      <p:pic>
        <p:nvPicPr>
          <p:cNvPr id="124" name="Google Shape;124;p28" title="Screenshot 2026-02-05 210419.png"/>
          <p:cNvPicPr preferRelativeResize="0"/>
          <p:nvPr/>
        </p:nvPicPr>
        <p:blipFill>
          <a:blip r:embed="rId3">
            <a:alphaModFix/>
          </a:blip>
          <a:stretch>
            <a:fillRect/>
          </a:stretch>
        </p:blipFill>
        <p:spPr>
          <a:xfrm>
            <a:off x="4897427" y="505141"/>
            <a:ext cx="1925625" cy="2284451"/>
          </a:xfrm>
          <a:prstGeom prst="rect">
            <a:avLst/>
          </a:prstGeom>
          <a:noFill/>
          <a:ln>
            <a:noFill/>
          </a:ln>
          <a:effectLst>
            <a:outerShdw blurRad="57150" dist="19050" dir="5400000" algn="bl" rotWithShape="0">
              <a:srgbClr val="000000">
                <a:alpha val="50000"/>
              </a:srgbClr>
            </a:outerShdw>
          </a:effectLst>
        </p:spPr>
      </p:pic>
      <p:pic>
        <p:nvPicPr>
          <p:cNvPr id="125" name="Google Shape;125;p28" title="Screenshot 2026-02-05 175030.png"/>
          <p:cNvPicPr preferRelativeResize="0"/>
          <p:nvPr/>
        </p:nvPicPr>
        <p:blipFill>
          <a:blip r:embed="rId4">
            <a:alphaModFix/>
          </a:blip>
          <a:stretch>
            <a:fillRect/>
          </a:stretch>
        </p:blipFill>
        <p:spPr>
          <a:xfrm>
            <a:off x="5702826" y="1285041"/>
            <a:ext cx="1974199" cy="2333826"/>
          </a:xfrm>
          <a:prstGeom prst="rect">
            <a:avLst/>
          </a:prstGeom>
          <a:noFill/>
          <a:ln>
            <a:noFill/>
          </a:ln>
          <a:effectLst>
            <a:outerShdw blurRad="57150" dist="19050" dir="5400000" algn="bl" rotWithShape="0">
              <a:srgbClr val="000000">
                <a:alpha val="50000"/>
              </a:srgbClr>
            </a:outerShdw>
          </a:effectLst>
        </p:spPr>
      </p:pic>
      <p:pic>
        <p:nvPicPr>
          <p:cNvPr id="126" name="Google Shape;126;p28" title="Screenshot 2026-02-05 160201.png"/>
          <p:cNvPicPr preferRelativeResize="0"/>
          <p:nvPr/>
        </p:nvPicPr>
        <p:blipFill>
          <a:blip r:embed="rId5">
            <a:alphaModFix/>
          </a:blip>
          <a:stretch>
            <a:fillRect/>
          </a:stretch>
        </p:blipFill>
        <p:spPr>
          <a:xfrm>
            <a:off x="6747428" y="2789591"/>
            <a:ext cx="2183390" cy="2122950"/>
          </a:xfrm>
          <a:prstGeom prst="rect">
            <a:avLst/>
          </a:prstGeom>
          <a:noFill/>
          <a:ln>
            <a:noFill/>
          </a:ln>
          <a:effectLst>
            <a:outerShdw blurRad="57150" dist="19050" dir="5400000" algn="bl" rotWithShape="0">
              <a:srgbClr val="000000">
                <a:alpha val="50000"/>
              </a:srgbClr>
            </a:outerShdw>
          </a:effectLst>
        </p:spPr>
      </p:pic>
      <p:sp>
        <p:nvSpPr>
          <p:cNvPr id="127" name="Google Shape;127;p28"/>
          <p:cNvSpPr txBox="1"/>
          <p:nvPr/>
        </p:nvSpPr>
        <p:spPr>
          <a:xfrm>
            <a:off x="2322125" y="4462600"/>
            <a:ext cx="3593700" cy="568800"/>
          </a:xfrm>
          <a:prstGeom prst="rect">
            <a:avLst/>
          </a:prstGeom>
          <a:noFill/>
          <a:ln>
            <a:noFill/>
          </a:ln>
        </p:spPr>
        <p:txBody>
          <a:bodyPr spcFirstLastPara="1" wrap="square" lIns="91425" tIns="91425" rIns="91425" bIns="91425" anchor="t" anchorCtr="0">
            <a:spAutoFit/>
          </a:bodyPr>
          <a:lstStyle/>
          <a:p>
            <a:pPr marL="0" lvl="0" indent="0" algn="l" rtl="0">
              <a:lnSpc>
                <a:spcPct val="105000"/>
              </a:lnSpc>
              <a:spcBef>
                <a:spcPts val="0"/>
              </a:spcBef>
              <a:spcAft>
                <a:spcPts val="1000"/>
              </a:spcAft>
              <a:buNone/>
            </a:pPr>
            <a:r>
              <a:rPr lang="en" sz="2495" b="1">
                <a:solidFill>
                  <a:schemeClr val="dk1"/>
                </a:solidFill>
                <a:latin typeface="Nunito"/>
                <a:ea typeface="Nunito"/>
                <a:cs typeface="Nunito"/>
                <a:sym typeface="Nunito"/>
              </a:rPr>
              <a:t> Try it! ➡️ </a:t>
            </a:r>
            <a:r>
              <a:rPr lang="en" sz="2495" b="1" u="sng">
                <a:solidFill>
                  <a:schemeClr val="dk1"/>
                </a:solidFill>
                <a:latin typeface="Nunito"/>
                <a:ea typeface="Nunito"/>
                <a:cs typeface="Nunito"/>
                <a:sym typeface="Nunito"/>
              </a:rPr>
              <a:t>app.diffit.me</a:t>
            </a:r>
            <a:endParaRPr sz="2495" b="1" u="sng">
              <a:solidFill>
                <a:schemeClr val="dk1"/>
              </a:solidFill>
              <a:latin typeface="Nunito"/>
              <a:ea typeface="Nunito"/>
              <a:cs typeface="Nunito"/>
              <a:sym typeface="Nuni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9"/>
          <p:cNvSpPr txBox="1">
            <a:spLocks noGrp="1"/>
          </p:cNvSpPr>
          <p:nvPr>
            <p:ph type="title"/>
          </p:nvPr>
        </p:nvSpPr>
        <p:spPr>
          <a:xfrm>
            <a:off x="228600" y="76200"/>
            <a:ext cx="78753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SzPts val="990"/>
              <a:buNone/>
            </a:pPr>
            <a:r>
              <a:rPr lang="en" sz="3120" b="0">
                <a:solidFill>
                  <a:srgbClr val="10B981"/>
                </a:solidFill>
                <a:latin typeface="League Spartan Black"/>
                <a:ea typeface="League Spartan Black"/>
                <a:cs typeface="League Spartan Black"/>
                <a:sym typeface="League Spartan Black"/>
              </a:rPr>
              <a:t>What does </a:t>
            </a:r>
            <a:r>
              <a:rPr lang="en" sz="3120"/>
              <a:t>Diffit</a:t>
            </a:r>
            <a:r>
              <a:rPr lang="en" sz="3120" b="0">
                <a:solidFill>
                  <a:srgbClr val="10B981"/>
                </a:solidFill>
                <a:latin typeface="League Spartan Black"/>
                <a:ea typeface="League Spartan Black"/>
                <a:cs typeface="League Spartan Black"/>
                <a:sym typeface="League Spartan Black"/>
              </a:rPr>
              <a:t> generate?</a:t>
            </a:r>
            <a:endParaRPr sz="3120" b="0">
              <a:solidFill>
                <a:srgbClr val="10B981"/>
              </a:solidFill>
              <a:latin typeface="League Spartan Black"/>
              <a:ea typeface="League Spartan Black"/>
              <a:cs typeface="League Spartan Black"/>
              <a:sym typeface="League Spartan Black"/>
            </a:endParaRPr>
          </a:p>
        </p:txBody>
      </p:sp>
      <p:sp>
        <p:nvSpPr>
          <p:cNvPr id="133" name="Google Shape;133;p29"/>
          <p:cNvSpPr txBox="1">
            <a:spLocks noGrp="1"/>
          </p:cNvSpPr>
          <p:nvPr>
            <p:ph type="body" idx="1"/>
          </p:nvPr>
        </p:nvSpPr>
        <p:spPr>
          <a:xfrm>
            <a:off x="228600" y="762000"/>
            <a:ext cx="4082100" cy="3890100"/>
          </a:xfrm>
          <a:prstGeom prst="rect">
            <a:avLst/>
          </a:prstGeom>
        </p:spPr>
        <p:txBody>
          <a:bodyPr spcFirstLastPara="1" wrap="square" lIns="91425" tIns="91425" rIns="91425" bIns="91425" anchor="t" anchorCtr="0">
            <a:normAutofit fontScale="77500" lnSpcReduction="20000"/>
          </a:bodyPr>
          <a:lstStyle/>
          <a:p>
            <a:pPr marL="0" lvl="0" indent="0" algn="l" rtl="0">
              <a:lnSpc>
                <a:spcPct val="100000"/>
              </a:lnSpc>
              <a:spcBef>
                <a:spcPts val="0"/>
              </a:spcBef>
              <a:spcAft>
                <a:spcPts val="0"/>
              </a:spcAft>
              <a:buNone/>
            </a:pPr>
            <a:r>
              <a:rPr lang="en" sz="2200" b="1"/>
              <a:t>Each Diffit resource is customized to the grade level, subject area, and learning goals identified by the teacher. You can create:</a:t>
            </a:r>
            <a:endParaRPr sz="2200" b="1"/>
          </a:p>
          <a:p>
            <a:pPr marL="457200" lvl="0" indent="-336868" algn="l" rtl="0">
              <a:lnSpc>
                <a:spcPct val="100000"/>
              </a:lnSpc>
              <a:spcBef>
                <a:spcPts val="1000"/>
              </a:spcBef>
              <a:spcAft>
                <a:spcPts val="0"/>
              </a:spcAft>
              <a:buSzPct val="100000"/>
              <a:buFont typeface="Nunito"/>
              <a:buChar char="💚"/>
            </a:pPr>
            <a:r>
              <a:rPr lang="en" sz="2200"/>
              <a:t>A comparison activity with multiple texts</a:t>
            </a:r>
            <a:endParaRPr sz="2200"/>
          </a:p>
          <a:p>
            <a:pPr marL="457200" lvl="0" indent="-336868" algn="l" rtl="0">
              <a:lnSpc>
                <a:spcPct val="100000"/>
              </a:lnSpc>
              <a:spcBef>
                <a:spcPts val="1000"/>
              </a:spcBef>
              <a:spcAft>
                <a:spcPts val="0"/>
              </a:spcAft>
              <a:buSzPct val="100000"/>
              <a:buFont typeface="Arial"/>
              <a:buChar char="💚"/>
            </a:pPr>
            <a:r>
              <a:rPr lang="en" sz="2200"/>
              <a:t>A primary source analysis activity</a:t>
            </a:r>
            <a:endParaRPr sz="2200"/>
          </a:p>
          <a:p>
            <a:pPr marL="457200" lvl="0" indent="-336868" algn="l" rtl="0">
              <a:lnSpc>
                <a:spcPct val="100000"/>
              </a:lnSpc>
              <a:spcBef>
                <a:spcPts val="1000"/>
              </a:spcBef>
              <a:spcAft>
                <a:spcPts val="0"/>
              </a:spcAft>
              <a:buSzPct val="100000"/>
              <a:buFont typeface="Arial"/>
              <a:buChar char="💚"/>
            </a:pPr>
            <a:r>
              <a:rPr lang="en" sz="2200"/>
              <a:t>A station rotations lesson plan</a:t>
            </a:r>
            <a:endParaRPr sz="2200"/>
          </a:p>
          <a:p>
            <a:pPr marL="457200" lvl="0" indent="-336868" algn="l" rtl="0">
              <a:lnSpc>
                <a:spcPct val="100000"/>
              </a:lnSpc>
              <a:spcBef>
                <a:spcPts val="1000"/>
              </a:spcBef>
              <a:spcAft>
                <a:spcPts val="0"/>
              </a:spcAft>
              <a:buSzPct val="100000"/>
              <a:buFont typeface="Nunito"/>
              <a:buChar char="💚"/>
            </a:pPr>
            <a:r>
              <a:rPr lang="en" sz="2200"/>
              <a:t>Test prep and skills practice</a:t>
            </a:r>
            <a:endParaRPr sz="2200"/>
          </a:p>
          <a:p>
            <a:pPr marL="457200" lvl="0" indent="-336868" algn="l" rtl="0">
              <a:lnSpc>
                <a:spcPct val="100000"/>
              </a:lnSpc>
              <a:spcBef>
                <a:spcPts val="1000"/>
              </a:spcBef>
              <a:spcAft>
                <a:spcPts val="0"/>
              </a:spcAft>
              <a:buSzPct val="100000"/>
              <a:buFont typeface="Nunito"/>
              <a:buChar char="💚"/>
            </a:pPr>
            <a:r>
              <a:rPr lang="en" sz="2200"/>
              <a:t>A hands-on science lab</a:t>
            </a:r>
            <a:endParaRPr sz="2200"/>
          </a:p>
          <a:p>
            <a:pPr marL="457200" lvl="0" indent="-336868" algn="l" rtl="0">
              <a:lnSpc>
                <a:spcPct val="100000"/>
              </a:lnSpc>
              <a:spcBef>
                <a:spcPts val="1000"/>
              </a:spcBef>
              <a:spcAft>
                <a:spcPts val="0"/>
              </a:spcAft>
              <a:buSzPct val="100000"/>
              <a:buFont typeface="Arial"/>
              <a:buChar char="💚"/>
            </a:pPr>
            <a:r>
              <a:rPr lang="en" sz="2200"/>
              <a:t>A family resource for at-home math practice</a:t>
            </a:r>
            <a:endParaRPr sz="2200"/>
          </a:p>
          <a:p>
            <a:pPr marL="457200" lvl="0" indent="-336868" algn="l" rtl="0">
              <a:lnSpc>
                <a:spcPct val="100000"/>
              </a:lnSpc>
              <a:spcBef>
                <a:spcPts val="1000"/>
              </a:spcBef>
              <a:spcAft>
                <a:spcPts val="1000"/>
              </a:spcAft>
              <a:buSzPct val="100000"/>
              <a:buFont typeface="Arial"/>
              <a:buChar char="💚"/>
            </a:pPr>
            <a:r>
              <a:rPr lang="en" sz="2200"/>
              <a:t>And so much more!</a:t>
            </a:r>
            <a:endParaRPr sz="2200"/>
          </a:p>
        </p:txBody>
      </p:sp>
      <p:pic>
        <p:nvPicPr>
          <p:cNvPr id="134" name="Google Shape;134;p29" title="resourcegif.gif"/>
          <p:cNvPicPr preferRelativeResize="0"/>
          <p:nvPr/>
        </p:nvPicPr>
        <p:blipFill>
          <a:blip r:embed="rId3">
            <a:alphaModFix/>
          </a:blip>
          <a:stretch>
            <a:fillRect/>
          </a:stretch>
        </p:blipFill>
        <p:spPr>
          <a:xfrm>
            <a:off x="4329262" y="1073088"/>
            <a:ext cx="4567374" cy="299732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30"/>
          <p:cNvSpPr txBox="1"/>
          <p:nvPr/>
        </p:nvSpPr>
        <p:spPr>
          <a:xfrm>
            <a:off x="228600" y="762000"/>
            <a:ext cx="4384800" cy="3200400"/>
          </a:xfrm>
          <a:prstGeom prst="rect">
            <a:avLst/>
          </a:prstGeom>
          <a:noFill/>
          <a:ln>
            <a:noFill/>
          </a:ln>
        </p:spPr>
        <p:txBody>
          <a:bodyPr spcFirstLastPara="1" wrap="square" lIns="91425" tIns="91425" rIns="91425" bIns="91425" anchor="t" anchorCtr="0">
            <a:noAutofit/>
          </a:bodyPr>
          <a:lstStyle/>
          <a:p>
            <a:pPr marL="457200" lvl="0" indent="-368300" algn="l" rtl="0">
              <a:spcBef>
                <a:spcPts val="0"/>
              </a:spcBef>
              <a:spcAft>
                <a:spcPts val="0"/>
              </a:spcAft>
              <a:buClr>
                <a:schemeClr val="dk1"/>
              </a:buClr>
              <a:buSzPts val="2200"/>
              <a:buFont typeface="Nunito"/>
              <a:buAutoNum type="arabicPeriod"/>
            </a:pPr>
            <a:r>
              <a:rPr lang="en" sz="2200">
                <a:solidFill>
                  <a:schemeClr val="dk1"/>
                </a:solidFill>
                <a:latin typeface="Nunito"/>
                <a:ea typeface="Nunito"/>
                <a:cs typeface="Nunito"/>
                <a:sym typeface="Nunito"/>
              </a:rPr>
              <a:t>Go to</a:t>
            </a:r>
            <a:r>
              <a:rPr lang="en" sz="2200" b="1">
                <a:solidFill>
                  <a:schemeClr val="dk1"/>
                </a:solidFill>
                <a:latin typeface="Nunito"/>
                <a:ea typeface="Nunito"/>
                <a:cs typeface="Nunito"/>
                <a:sym typeface="Nunito"/>
              </a:rPr>
              <a:t> </a:t>
            </a:r>
            <a:r>
              <a:rPr lang="en" sz="2200" b="1" u="sng">
                <a:solidFill>
                  <a:schemeClr val="dk1"/>
                </a:solidFill>
                <a:highlight>
                  <a:srgbClr val="10B981"/>
                </a:highlight>
                <a:latin typeface="Nunito"/>
                <a:ea typeface="Nunito"/>
                <a:cs typeface="Nunito"/>
                <a:sym typeface="Nunito"/>
                <a:hlinkClick r:id="rId3">
                  <a:extLst>
                    <a:ext uri="{A12FA001-AC4F-418D-AE19-62706E023703}">
                      <ahyp:hlinkClr xmlns:ahyp="http://schemas.microsoft.com/office/drawing/2018/hyperlinkcolor" val="tx"/>
                    </a:ext>
                  </a:extLst>
                </a:hlinkClick>
              </a:rPr>
              <a:t>app.diffit.me</a:t>
            </a:r>
            <a:r>
              <a:rPr lang="en" sz="2200" b="1">
                <a:solidFill>
                  <a:schemeClr val="dk1"/>
                </a:solidFill>
                <a:latin typeface="Nunito"/>
                <a:ea typeface="Nunito"/>
                <a:cs typeface="Nunito"/>
                <a:sym typeface="Nunito"/>
              </a:rPr>
              <a:t> </a:t>
            </a:r>
            <a:endParaRPr sz="2200">
              <a:solidFill>
                <a:schemeClr val="dk1"/>
              </a:solidFill>
              <a:latin typeface="Nunito"/>
              <a:ea typeface="Nunito"/>
              <a:cs typeface="Nunito"/>
              <a:sym typeface="Nunito"/>
            </a:endParaRPr>
          </a:p>
          <a:p>
            <a:pPr marL="457200" lvl="0" indent="-368300" algn="l" rtl="0">
              <a:spcBef>
                <a:spcPts val="1000"/>
              </a:spcBef>
              <a:spcAft>
                <a:spcPts val="0"/>
              </a:spcAft>
              <a:buClr>
                <a:schemeClr val="dk1"/>
              </a:buClr>
              <a:buSzPts val="2200"/>
              <a:buFont typeface="Nunito"/>
              <a:buAutoNum type="arabicPeriod"/>
            </a:pPr>
            <a:r>
              <a:rPr lang="en" sz="2200" i="1">
                <a:solidFill>
                  <a:schemeClr val="dk1"/>
                </a:solidFill>
                <a:latin typeface="Nunito"/>
                <a:ea typeface="Nunito"/>
                <a:cs typeface="Nunito"/>
                <a:sym typeface="Nunito"/>
              </a:rPr>
              <a:t>Start new</a:t>
            </a:r>
            <a:r>
              <a:rPr lang="en" sz="2200">
                <a:solidFill>
                  <a:schemeClr val="dk1"/>
                </a:solidFill>
                <a:latin typeface="Nunito"/>
                <a:ea typeface="Nunito"/>
                <a:cs typeface="Nunito"/>
                <a:sym typeface="Nunito"/>
              </a:rPr>
              <a:t>: </a:t>
            </a:r>
            <a:r>
              <a:rPr lang="en" sz="1800">
                <a:solidFill>
                  <a:schemeClr val="dk1"/>
                </a:solidFill>
                <a:latin typeface="Nunito"/>
                <a:ea typeface="Nunito"/>
                <a:cs typeface="Nunito"/>
                <a:sym typeface="Nunito"/>
              </a:rPr>
              <a:t>Enter a topic or click an option below to either upload your content, adapt the content, select a book or standard you plan to teach.</a:t>
            </a:r>
            <a:endParaRPr sz="1800">
              <a:solidFill>
                <a:schemeClr val="dk1"/>
              </a:solidFill>
              <a:latin typeface="Nunito"/>
              <a:ea typeface="Nunito"/>
              <a:cs typeface="Nunito"/>
              <a:sym typeface="Nunito"/>
            </a:endParaRPr>
          </a:p>
          <a:p>
            <a:pPr marL="457200" lvl="0" indent="0" algn="l" rtl="0">
              <a:spcBef>
                <a:spcPts val="1000"/>
              </a:spcBef>
              <a:spcAft>
                <a:spcPts val="0"/>
              </a:spcAft>
              <a:buNone/>
            </a:pPr>
            <a:endParaRPr sz="1700" i="1">
              <a:solidFill>
                <a:schemeClr val="dk1"/>
              </a:solidFill>
              <a:latin typeface="Nunito"/>
              <a:ea typeface="Nunito"/>
              <a:cs typeface="Nunito"/>
              <a:sym typeface="Nunito"/>
            </a:endParaRPr>
          </a:p>
          <a:p>
            <a:pPr marL="457200" lvl="0" indent="0" algn="l" rtl="0">
              <a:spcBef>
                <a:spcPts val="1000"/>
              </a:spcBef>
              <a:spcAft>
                <a:spcPts val="1000"/>
              </a:spcAft>
              <a:buNone/>
            </a:pPr>
            <a:r>
              <a:rPr lang="en" sz="1900" i="1">
                <a:solidFill>
                  <a:schemeClr val="dk1"/>
                </a:solidFill>
                <a:latin typeface="Nunito"/>
                <a:ea typeface="Nunito"/>
                <a:cs typeface="Nunito"/>
                <a:sym typeface="Nunito"/>
              </a:rPr>
              <a:t>Start with what you have</a:t>
            </a:r>
            <a:r>
              <a:rPr lang="en" sz="1900">
                <a:solidFill>
                  <a:schemeClr val="dk1"/>
                </a:solidFill>
                <a:latin typeface="Nunito"/>
                <a:ea typeface="Nunito"/>
                <a:cs typeface="Nunito"/>
                <a:sym typeface="Nunito"/>
              </a:rPr>
              <a:t>: upload a PDF, select a book, or link an article or YouTube video</a:t>
            </a:r>
            <a:endParaRPr sz="1900">
              <a:solidFill>
                <a:schemeClr val="dk1"/>
              </a:solidFill>
              <a:latin typeface="Nunito"/>
              <a:ea typeface="Nunito"/>
              <a:cs typeface="Nunito"/>
              <a:sym typeface="Nunito"/>
            </a:endParaRPr>
          </a:p>
        </p:txBody>
      </p:sp>
      <p:sp>
        <p:nvSpPr>
          <p:cNvPr id="140" name="Google Shape;140;p30"/>
          <p:cNvSpPr txBox="1"/>
          <p:nvPr/>
        </p:nvSpPr>
        <p:spPr>
          <a:xfrm>
            <a:off x="232500" y="76200"/>
            <a:ext cx="8073300" cy="646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10B981"/>
                </a:solidFill>
                <a:latin typeface="League Spartan Black"/>
                <a:ea typeface="League Spartan Black"/>
                <a:cs typeface="League Spartan Black"/>
                <a:sym typeface="League Spartan Black"/>
              </a:rPr>
              <a:t>Let’s make a student-ready resource…</a:t>
            </a:r>
            <a:endParaRPr sz="3000">
              <a:solidFill>
                <a:srgbClr val="10B981"/>
              </a:solidFill>
              <a:latin typeface="League Spartan Black"/>
              <a:ea typeface="League Spartan Black"/>
              <a:cs typeface="League Spartan Black"/>
              <a:sym typeface="League Spartan Black"/>
            </a:endParaRPr>
          </a:p>
        </p:txBody>
      </p:sp>
      <p:sp>
        <p:nvSpPr>
          <p:cNvPr id="141" name="Google Shape;141;p30"/>
          <p:cNvSpPr/>
          <p:nvPr/>
        </p:nvSpPr>
        <p:spPr>
          <a:xfrm>
            <a:off x="1640250" y="4001712"/>
            <a:ext cx="5257800" cy="914400"/>
          </a:xfrm>
          <a:prstGeom prst="rect">
            <a:avLst/>
          </a:prstGeom>
          <a:solidFill>
            <a:srgbClr val="D1FAE5"/>
          </a:solidFill>
          <a:ln w="28575" cap="flat" cmpd="sng">
            <a:solidFill>
              <a:srgbClr val="10B98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100" b="1">
                <a:solidFill>
                  <a:schemeClr val="dk1"/>
                </a:solidFill>
                <a:latin typeface="Nunito"/>
                <a:ea typeface="Nunito"/>
                <a:cs typeface="Nunito"/>
                <a:sym typeface="Nunito"/>
              </a:rPr>
              <a:t>Let’s try it!</a:t>
            </a:r>
            <a:r>
              <a:rPr lang="en" sz="2100">
                <a:solidFill>
                  <a:schemeClr val="dk1"/>
                </a:solidFill>
                <a:latin typeface="Nunito"/>
                <a:ea typeface="Nunito"/>
                <a:cs typeface="Nunito"/>
                <a:sym typeface="Nunito"/>
              </a:rPr>
              <a:t> Create a resource for your classroom.</a:t>
            </a:r>
            <a:endParaRPr sz="2100">
              <a:solidFill>
                <a:schemeClr val="dk1"/>
              </a:solidFill>
              <a:latin typeface="Nunito"/>
              <a:ea typeface="Nunito"/>
              <a:cs typeface="Nunito"/>
              <a:sym typeface="Nunito"/>
            </a:endParaRPr>
          </a:p>
        </p:txBody>
      </p:sp>
      <p:pic>
        <p:nvPicPr>
          <p:cNvPr id="142" name="Google Shape;142;p30"/>
          <p:cNvPicPr preferRelativeResize="0"/>
          <p:nvPr/>
        </p:nvPicPr>
        <p:blipFill>
          <a:blip r:embed="rId4">
            <a:alphaModFix/>
          </a:blip>
          <a:stretch>
            <a:fillRect/>
          </a:stretch>
        </p:blipFill>
        <p:spPr>
          <a:xfrm>
            <a:off x="4623600" y="1546014"/>
            <a:ext cx="4384859" cy="2051475"/>
          </a:xfrm>
          <a:prstGeom prst="rect">
            <a:avLst/>
          </a:prstGeom>
          <a:noFill/>
          <a:ln>
            <a:noFill/>
          </a:ln>
          <a:effectLst>
            <a:outerShdw blurRad="57150" dist="19050" dir="5400000" algn="bl" rotWithShape="0">
              <a:srgbClr val="000000">
                <a:alpha val="50000"/>
              </a:srgbClr>
            </a:outerShdw>
          </a:effectLst>
        </p:spPr>
      </p:pic>
      <p:pic>
        <p:nvPicPr>
          <p:cNvPr id="143" name="Google Shape;143;p30"/>
          <p:cNvPicPr preferRelativeResize="0"/>
          <p:nvPr/>
        </p:nvPicPr>
        <p:blipFill>
          <a:blip r:embed="rId5">
            <a:alphaModFix/>
          </a:blip>
          <a:stretch>
            <a:fillRect/>
          </a:stretch>
        </p:blipFill>
        <p:spPr>
          <a:xfrm>
            <a:off x="0" y="2571750"/>
            <a:ext cx="4584349" cy="324775"/>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31"/>
          <p:cNvSpPr txBox="1"/>
          <p:nvPr/>
        </p:nvSpPr>
        <p:spPr>
          <a:xfrm>
            <a:off x="228600" y="115500"/>
            <a:ext cx="6656400" cy="646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10B981"/>
                </a:solidFill>
                <a:latin typeface="League Spartan Black"/>
                <a:ea typeface="League Spartan Black"/>
                <a:cs typeface="League Spartan Black"/>
                <a:sym typeface="League Spartan Black"/>
              </a:rPr>
              <a:t>Try it with content you already have</a:t>
            </a:r>
            <a:endParaRPr sz="3000">
              <a:solidFill>
                <a:srgbClr val="10B981"/>
              </a:solidFill>
              <a:latin typeface="League Spartan Black"/>
              <a:ea typeface="League Spartan Black"/>
              <a:cs typeface="League Spartan Black"/>
              <a:sym typeface="League Spartan Black"/>
            </a:endParaRPr>
          </a:p>
        </p:txBody>
      </p:sp>
      <p:sp>
        <p:nvSpPr>
          <p:cNvPr id="149" name="Google Shape;149;p31"/>
          <p:cNvSpPr/>
          <p:nvPr/>
        </p:nvSpPr>
        <p:spPr>
          <a:xfrm>
            <a:off x="424700" y="3517150"/>
            <a:ext cx="3643800" cy="883800"/>
          </a:xfrm>
          <a:prstGeom prst="rect">
            <a:avLst/>
          </a:prstGeom>
          <a:solidFill>
            <a:srgbClr val="D1FAE5"/>
          </a:solidFill>
          <a:ln w="28575" cap="flat" cmpd="sng">
            <a:solidFill>
              <a:srgbClr val="10B98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100" b="1">
                <a:solidFill>
                  <a:schemeClr val="dk1"/>
                </a:solidFill>
                <a:latin typeface="Nunito"/>
                <a:ea typeface="Nunito"/>
                <a:cs typeface="Nunito"/>
                <a:sym typeface="Nunito"/>
              </a:rPr>
              <a:t>Let’s try it: </a:t>
            </a:r>
            <a:r>
              <a:rPr lang="en" sz="2100">
                <a:solidFill>
                  <a:schemeClr val="dk1"/>
                </a:solidFill>
                <a:latin typeface="Nunito"/>
                <a:ea typeface="Nunito"/>
                <a:cs typeface="Nunito"/>
                <a:sym typeface="Nunito"/>
              </a:rPr>
              <a:t>Refine your request and generate!</a:t>
            </a:r>
            <a:endParaRPr sz="2100" b="1">
              <a:solidFill>
                <a:schemeClr val="dk1"/>
              </a:solidFill>
              <a:latin typeface="Nunito"/>
              <a:ea typeface="Nunito"/>
              <a:cs typeface="Nunito"/>
              <a:sym typeface="Nunito"/>
            </a:endParaRPr>
          </a:p>
        </p:txBody>
      </p:sp>
      <p:sp>
        <p:nvSpPr>
          <p:cNvPr id="150" name="Google Shape;150;p31"/>
          <p:cNvSpPr txBox="1"/>
          <p:nvPr/>
        </p:nvSpPr>
        <p:spPr>
          <a:xfrm>
            <a:off x="424700" y="939150"/>
            <a:ext cx="3000000" cy="20676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Nunito"/>
              <a:buAutoNum type="arabicPeriod" startAt="3"/>
            </a:pPr>
            <a:r>
              <a:rPr lang="en" sz="2200">
                <a:solidFill>
                  <a:schemeClr val="dk1"/>
                </a:solidFill>
                <a:latin typeface="Nunito"/>
                <a:ea typeface="Nunito"/>
                <a:cs typeface="Nunito"/>
                <a:sym typeface="Nunito"/>
              </a:rPr>
              <a:t>Click the green </a:t>
            </a:r>
            <a:r>
              <a:rPr lang="en" sz="2600" b="1">
                <a:solidFill>
                  <a:schemeClr val="dk1"/>
                </a:solidFill>
                <a:latin typeface="Nunito"/>
                <a:ea typeface="Nunito"/>
                <a:cs typeface="Nunito"/>
                <a:sym typeface="Nunito"/>
              </a:rPr>
              <a:t>→</a:t>
            </a:r>
            <a:endParaRPr sz="2600" b="1">
              <a:solidFill>
                <a:schemeClr val="dk1"/>
              </a:solidFill>
              <a:latin typeface="Nunito"/>
              <a:ea typeface="Nunito"/>
              <a:cs typeface="Nunito"/>
              <a:sym typeface="Nunito"/>
            </a:endParaRPr>
          </a:p>
          <a:p>
            <a:pPr marL="457200" lvl="0" indent="-368300" algn="l" rtl="0">
              <a:spcBef>
                <a:spcPts val="1000"/>
              </a:spcBef>
              <a:spcAft>
                <a:spcPts val="1000"/>
              </a:spcAft>
              <a:buClr>
                <a:schemeClr val="dk1"/>
              </a:buClr>
              <a:buSzPts val="2200"/>
              <a:buFont typeface="Nunito"/>
              <a:buAutoNum type="arabicPeriod" startAt="3"/>
            </a:pPr>
            <a:r>
              <a:rPr lang="en" sz="2200">
                <a:solidFill>
                  <a:schemeClr val="dk1"/>
                </a:solidFill>
                <a:latin typeface="Nunito"/>
                <a:ea typeface="Nunito"/>
                <a:cs typeface="Nunito"/>
                <a:sym typeface="Nunito"/>
              </a:rPr>
              <a:t>Respond to the lesson planning prompts or select “skip all”</a:t>
            </a:r>
            <a:endParaRPr/>
          </a:p>
        </p:txBody>
      </p:sp>
      <p:pic>
        <p:nvPicPr>
          <p:cNvPr id="151" name="Google Shape;151;p31"/>
          <p:cNvPicPr preferRelativeResize="0"/>
          <p:nvPr/>
        </p:nvPicPr>
        <p:blipFill>
          <a:blip r:embed="rId3">
            <a:alphaModFix/>
          </a:blip>
          <a:stretch>
            <a:fillRect/>
          </a:stretch>
        </p:blipFill>
        <p:spPr>
          <a:xfrm>
            <a:off x="4423375" y="939150"/>
            <a:ext cx="4157001" cy="366795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32"/>
          <p:cNvSpPr txBox="1">
            <a:spLocks noGrp="1"/>
          </p:cNvSpPr>
          <p:nvPr>
            <p:ph type="title"/>
          </p:nvPr>
        </p:nvSpPr>
        <p:spPr>
          <a:xfrm>
            <a:off x="228600" y="76200"/>
            <a:ext cx="78753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SzPts val="990"/>
              <a:buNone/>
            </a:pPr>
            <a:r>
              <a:rPr lang="en" sz="3120"/>
              <a:t>Customize Your Resource</a:t>
            </a:r>
            <a:endParaRPr sz="3120" b="0">
              <a:solidFill>
                <a:srgbClr val="10B981"/>
              </a:solidFill>
              <a:latin typeface="League Spartan Black"/>
              <a:ea typeface="League Spartan Black"/>
              <a:cs typeface="League Spartan Black"/>
              <a:sym typeface="League Spartan Black"/>
            </a:endParaRPr>
          </a:p>
        </p:txBody>
      </p:sp>
      <p:sp>
        <p:nvSpPr>
          <p:cNvPr id="157" name="Google Shape;157;p32"/>
          <p:cNvSpPr txBox="1">
            <a:spLocks noGrp="1"/>
          </p:cNvSpPr>
          <p:nvPr>
            <p:ph type="body" idx="1"/>
          </p:nvPr>
        </p:nvSpPr>
        <p:spPr>
          <a:xfrm>
            <a:off x="228600" y="762000"/>
            <a:ext cx="4082100" cy="4328100"/>
          </a:xfrm>
          <a:prstGeom prst="rect">
            <a:avLst/>
          </a:prstGeom>
        </p:spPr>
        <p:txBody>
          <a:bodyPr spcFirstLastPara="1" wrap="square" lIns="91425" tIns="91425" rIns="91425" bIns="91425" anchor="t" anchorCtr="0">
            <a:normAutofit fontScale="92500" lnSpcReduction="10000"/>
          </a:bodyPr>
          <a:lstStyle/>
          <a:p>
            <a:pPr marL="0" lvl="0" indent="0" algn="l" rtl="0">
              <a:lnSpc>
                <a:spcPct val="100000"/>
              </a:lnSpc>
              <a:spcBef>
                <a:spcPts val="0"/>
              </a:spcBef>
              <a:spcAft>
                <a:spcPts val="0"/>
              </a:spcAft>
              <a:buNone/>
            </a:pPr>
            <a:r>
              <a:rPr lang="en" sz="2200" b="1" u="sng">
                <a:solidFill>
                  <a:schemeClr val="hlink"/>
                </a:solidFill>
                <a:hlinkClick r:id="rId3"/>
              </a:rPr>
              <a:t>Diffit Chat </a:t>
            </a:r>
            <a:r>
              <a:rPr lang="en" sz="2200" b="1"/>
              <a:t>is a chat assistant that helps teachers create, adapt, and enhance classroom materials in seconds.</a:t>
            </a:r>
            <a:endParaRPr sz="2200" b="1"/>
          </a:p>
          <a:p>
            <a:pPr marL="0" lvl="0" indent="0" algn="l" rtl="0">
              <a:spcBef>
                <a:spcPts val="1200"/>
              </a:spcBef>
              <a:spcAft>
                <a:spcPts val="0"/>
              </a:spcAft>
              <a:buNone/>
            </a:pPr>
            <a:r>
              <a:rPr lang="en" sz="2200"/>
              <a:t>Customize resources by asking a question, making a direct request, or choosing a suggestion.</a:t>
            </a:r>
            <a:endParaRPr sz="2200"/>
          </a:p>
          <a:p>
            <a:pPr marL="0" lvl="0" indent="0" algn="l" rtl="0">
              <a:spcBef>
                <a:spcPts val="1200"/>
              </a:spcBef>
              <a:spcAft>
                <a:spcPts val="0"/>
              </a:spcAft>
              <a:buNone/>
            </a:pPr>
            <a:endParaRPr sz="2200"/>
          </a:p>
          <a:p>
            <a:pPr marL="0" lvl="0" indent="0" algn="l" rtl="0">
              <a:spcBef>
                <a:spcPts val="1200"/>
              </a:spcBef>
              <a:spcAft>
                <a:spcPts val="0"/>
              </a:spcAft>
              <a:buNone/>
            </a:pPr>
            <a:endParaRPr sz="2200"/>
          </a:p>
          <a:p>
            <a:pPr marL="0" lvl="0" indent="0" algn="l" rtl="0">
              <a:spcBef>
                <a:spcPts val="1200"/>
              </a:spcBef>
              <a:spcAft>
                <a:spcPts val="0"/>
              </a:spcAft>
              <a:buNone/>
            </a:pPr>
            <a:endParaRPr sz="2200"/>
          </a:p>
          <a:p>
            <a:pPr marL="0" lvl="0" indent="0" algn="l" rtl="0">
              <a:spcBef>
                <a:spcPts val="1200"/>
              </a:spcBef>
              <a:spcAft>
                <a:spcPts val="1200"/>
              </a:spcAft>
              <a:buNone/>
            </a:pPr>
            <a:endParaRPr sz="2200"/>
          </a:p>
        </p:txBody>
      </p:sp>
      <p:pic>
        <p:nvPicPr>
          <p:cNvPr id="158" name="Google Shape;158;p32" title="Body (3).png"/>
          <p:cNvPicPr preferRelativeResize="0"/>
          <p:nvPr/>
        </p:nvPicPr>
        <p:blipFill>
          <a:blip r:embed="rId4">
            <a:alphaModFix/>
          </a:blip>
          <a:stretch>
            <a:fillRect/>
          </a:stretch>
        </p:blipFill>
        <p:spPr>
          <a:xfrm>
            <a:off x="5037587" y="1195413"/>
            <a:ext cx="3261925" cy="3461275"/>
          </a:xfrm>
          <a:prstGeom prst="rect">
            <a:avLst/>
          </a:prstGeom>
          <a:noFill/>
          <a:ln>
            <a:noFill/>
          </a:ln>
          <a:effectLst>
            <a:outerShdw blurRad="57150" dist="19050" dir="5400000" algn="bl" rotWithShape="0">
              <a:srgbClr val="000000">
                <a:alpha val="50000"/>
              </a:srgbClr>
            </a:outerShdw>
          </a:effectLst>
        </p:spPr>
      </p:pic>
      <p:sp>
        <p:nvSpPr>
          <p:cNvPr id="159" name="Google Shape;159;p32"/>
          <p:cNvSpPr txBox="1"/>
          <p:nvPr/>
        </p:nvSpPr>
        <p:spPr>
          <a:xfrm>
            <a:off x="4710604" y="762000"/>
            <a:ext cx="3915900" cy="71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1"/>
                </a:solidFill>
                <a:latin typeface="Nunito"/>
                <a:ea typeface="Nunito"/>
                <a:cs typeface="Nunito"/>
                <a:sym typeface="Nunito"/>
              </a:rPr>
              <a:t>Look for chat to the right of any resource!</a:t>
            </a:r>
            <a:endParaRPr sz="1600">
              <a:solidFill>
                <a:schemeClr val="dk1"/>
              </a:solidFill>
              <a:latin typeface="Nunito"/>
              <a:ea typeface="Nunito"/>
              <a:cs typeface="Nunito"/>
              <a:sym typeface="Nunito"/>
            </a:endParaRPr>
          </a:p>
        </p:txBody>
      </p:sp>
      <p:sp>
        <p:nvSpPr>
          <p:cNvPr id="160" name="Google Shape;160;p32"/>
          <p:cNvSpPr/>
          <p:nvPr/>
        </p:nvSpPr>
        <p:spPr>
          <a:xfrm>
            <a:off x="454050" y="3822825"/>
            <a:ext cx="4118100" cy="914400"/>
          </a:xfrm>
          <a:prstGeom prst="rect">
            <a:avLst/>
          </a:prstGeom>
          <a:solidFill>
            <a:srgbClr val="D1FAE5"/>
          </a:solidFill>
          <a:ln w="28575" cap="flat" cmpd="sng">
            <a:solidFill>
              <a:srgbClr val="10B98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100" b="1">
                <a:solidFill>
                  <a:schemeClr val="dk1"/>
                </a:solidFill>
                <a:latin typeface="Nunito"/>
                <a:ea typeface="Nunito"/>
                <a:cs typeface="Nunito"/>
                <a:sym typeface="Nunito"/>
              </a:rPr>
              <a:t>Let’s Try It: </a:t>
            </a:r>
            <a:r>
              <a:rPr lang="en" sz="2100">
                <a:solidFill>
                  <a:schemeClr val="dk1"/>
                </a:solidFill>
                <a:latin typeface="Nunito"/>
                <a:ea typeface="Nunito"/>
                <a:cs typeface="Nunito"/>
                <a:sym typeface="Nunito"/>
              </a:rPr>
              <a:t>Edit, modify, and add content to your resource and activities using Diffit Chat.</a:t>
            </a:r>
            <a:endParaRPr sz="2100" b="1">
              <a:solidFill>
                <a:schemeClr val="dk1"/>
              </a:solidFill>
              <a:latin typeface="Nunito"/>
              <a:ea typeface="Nunito"/>
              <a:cs typeface="Nunito"/>
              <a:sym typeface="Nuni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33"/>
          <p:cNvSpPr txBox="1">
            <a:spLocks noGrp="1"/>
          </p:cNvSpPr>
          <p:nvPr>
            <p:ph type="title"/>
          </p:nvPr>
        </p:nvSpPr>
        <p:spPr>
          <a:xfrm>
            <a:off x="228600" y="113100"/>
            <a:ext cx="78753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SzPts val="990"/>
              <a:buNone/>
            </a:pPr>
            <a:r>
              <a:rPr lang="en" sz="3020"/>
              <a:t>Get Inspiration</a:t>
            </a:r>
            <a:endParaRPr sz="3020" b="0">
              <a:solidFill>
                <a:srgbClr val="10B981"/>
              </a:solidFill>
              <a:latin typeface="League Spartan Black"/>
              <a:ea typeface="League Spartan Black"/>
              <a:cs typeface="League Spartan Black"/>
              <a:sym typeface="League Spartan Black"/>
            </a:endParaRPr>
          </a:p>
        </p:txBody>
      </p:sp>
      <p:sp>
        <p:nvSpPr>
          <p:cNvPr id="166" name="Google Shape;166;p33"/>
          <p:cNvSpPr txBox="1">
            <a:spLocks noGrp="1"/>
          </p:cNvSpPr>
          <p:nvPr>
            <p:ph type="body" idx="1"/>
          </p:nvPr>
        </p:nvSpPr>
        <p:spPr>
          <a:xfrm>
            <a:off x="228600" y="741000"/>
            <a:ext cx="4398600" cy="3221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900" b="1"/>
              <a:t>You can browse student activities and add ready-to-use templates.</a:t>
            </a:r>
            <a:endParaRPr sz="1900" b="1"/>
          </a:p>
          <a:p>
            <a:pPr marL="457200" lvl="0" indent="-349250" algn="l" rtl="0">
              <a:lnSpc>
                <a:spcPct val="100000"/>
              </a:lnSpc>
              <a:spcBef>
                <a:spcPts val="1000"/>
              </a:spcBef>
              <a:spcAft>
                <a:spcPts val="0"/>
              </a:spcAft>
              <a:buSzPts val="1900"/>
              <a:buFont typeface="Nunito"/>
              <a:buChar char="💚"/>
            </a:pPr>
            <a:r>
              <a:rPr lang="en" sz="1900"/>
              <a:t>Click </a:t>
            </a:r>
            <a:r>
              <a:rPr lang="en" sz="1900" b="1"/>
              <a:t>“Browse Activities”</a:t>
            </a:r>
            <a:r>
              <a:rPr lang="en" sz="1900"/>
              <a:t> to explore a library of graphic organizers and activities</a:t>
            </a:r>
            <a:endParaRPr sz="1900"/>
          </a:p>
          <a:p>
            <a:pPr marL="457200" lvl="0" indent="-349250" algn="l" rtl="0">
              <a:lnSpc>
                <a:spcPct val="100000"/>
              </a:lnSpc>
              <a:spcBef>
                <a:spcPts val="1000"/>
              </a:spcBef>
              <a:spcAft>
                <a:spcPts val="1000"/>
              </a:spcAft>
              <a:buSzPts val="1900"/>
              <a:buFont typeface="Arial"/>
              <a:buChar char="💚"/>
            </a:pPr>
            <a:r>
              <a:rPr lang="en" sz="1900"/>
              <a:t>Click ‘+’ in your table of contents</a:t>
            </a:r>
            <a:endParaRPr sz="1900"/>
          </a:p>
        </p:txBody>
      </p:sp>
      <p:pic>
        <p:nvPicPr>
          <p:cNvPr id="167" name="Google Shape;167;p33" title="Screenshot 2025-06-16 at 3.28.10 PM.png"/>
          <p:cNvPicPr preferRelativeResize="0"/>
          <p:nvPr/>
        </p:nvPicPr>
        <p:blipFill rotWithShape="1">
          <a:blip r:embed="rId3">
            <a:alphaModFix/>
          </a:blip>
          <a:srcRect l="24852"/>
          <a:stretch/>
        </p:blipFill>
        <p:spPr>
          <a:xfrm>
            <a:off x="4572000" y="1121806"/>
            <a:ext cx="4441124" cy="3633144"/>
          </a:xfrm>
          <a:prstGeom prst="rect">
            <a:avLst/>
          </a:prstGeom>
          <a:noFill/>
          <a:ln>
            <a:noFill/>
          </a:ln>
          <a:effectLst>
            <a:outerShdw blurRad="57150" dist="19050" dir="5400000" algn="bl" rotWithShape="0">
              <a:srgbClr val="000000">
                <a:alpha val="50000"/>
              </a:srgbClr>
            </a:outerShdw>
          </a:effectLst>
        </p:spPr>
      </p:pic>
      <p:sp>
        <p:nvSpPr>
          <p:cNvPr id="168" name="Google Shape;168;p33"/>
          <p:cNvSpPr/>
          <p:nvPr/>
        </p:nvSpPr>
        <p:spPr>
          <a:xfrm>
            <a:off x="238200" y="4010412"/>
            <a:ext cx="5248200" cy="914400"/>
          </a:xfrm>
          <a:prstGeom prst="rect">
            <a:avLst/>
          </a:prstGeom>
          <a:solidFill>
            <a:srgbClr val="D1FAE5"/>
          </a:solidFill>
          <a:ln w="28575" cap="flat" cmpd="sng">
            <a:solidFill>
              <a:srgbClr val="10B98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100" b="1">
                <a:solidFill>
                  <a:schemeClr val="dk1"/>
                </a:solidFill>
                <a:latin typeface="Nunito"/>
                <a:ea typeface="Nunito"/>
                <a:cs typeface="Nunito"/>
                <a:sym typeface="Nunito"/>
              </a:rPr>
              <a:t>Let’s Try It: </a:t>
            </a:r>
            <a:r>
              <a:rPr lang="en" sz="2100">
                <a:solidFill>
                  <a:schemeClr val="dk1"/>
                </a:solidFill>
                <a:latin typeface="Nunito"/>
                <a:ea typeface="Nunito"/>
                <a:cs typeface="Nunito"/>
                <a:sym typeface="Nunito"/>
              </a:rPr>
              <a:t>Click </a:t>
            </a:r>
            <a:r>
              <a:rPr lang="en" sz="2100" b="1">
                <a:solidFill>
                  <a:schemeClr val="dk1"/>
                </a:solidFill>
                <a:latin typeface="Nunito"/>
                <a:ea typeface="Nunito"/>
                <a:cs typeface="Nunito"/>
                <a:sym typeface="Nunito"/>
              </a:rPr>
              <a:t>“Browse Activities”</a:t>
            </a:r>
            <a:r>
              <a:rPr lang="en" sz="2100">
                <a:solidFill>
                  <a:schemeClr val="dk1"/>
                </a:solidFill>
                <a:latin typeface="Nunito"/>
                <a:ea typeface="Nunito"/>
                <a:cs typeface="Nunito"/>
                <a:sym typeface="Nunito"/>
              </a:rPr>
              <a:t> and select an activity for your students.</a:t>
            </a:r>
            <a:endParaRPr sz="2100" b="1">
              <a:solidFill>
                <a:schemeClr val="dk1"/>
              </a:solidFill>
              <a:latin typeface="Nunito"/>
              <a:ea typeface="Nunito"/>
              <a:cs typeface="Nunito"/>
              <a:sym typeface="Nunito"/>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1792</Words>
  <Application>Microsoft Macintosh PowerPoint</Application>
  <PresentationFormat>On-screen Show (16:9)</PresentationFormat>
  <Paragraphs>212</Paragraphs>
  <Slides>31</Slides>
  <Notes>31</Notes>
  <HiddenSlides>4</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31</vt:i4>
      </vt:variant>
    </vt:vector>
  </HeadingPairs>
  <TitlesOfParts>
    <vt:vector size="40" baseType="lpstr">
      <vt:lpstr>Arial</vt:lpstr>
      <vt:lpstr>Nunito</vt:lpstr>
      <vt:lpstr>Nunito Sans</vt:lpstr>
      <vt:lpstr>Tilt Warp</vt:lpstr>
      <vt:lpstr>Roboto</vt:lpstr>
      <vt:lpstr>League Spartan Black</vt:lpstr>
      <vt:lpstr>League Spartan</vt:lpstr>
      <vt:lpstr>Simple Light</vt:lpstr>
      <vt:lpstr>Simple Light</vt:lpstr>
      <vt:lpstr>PowerPoint Presentation</vt:lpstr>
      <vt:lpstr>Table of Contents &amp; Resources to Get You Started </vt:lpstr>
      <vt:lpstr>PowerPoint Presentation</vt:lpstr>
      <vt:lpstr>PowerPoint Presentation</vt:lpstr>
      <vt:lpstr>What does Diffit generate?</vt:lpstr>
      <vt:lpstr>PowerPoint Presentation</vt:lpstr>
      <vt:lpstr>PowerPoint Presentation</vt:lpstr>
      <vt:lpstr>Customize Your Resource</vt:lpstr>
      <vt:lpstr>Get Inspiration</vt:lpstr>
      <vt:lpstr>Export to share with students</vt:lpstr>
      <vt:lpstr>PowerPoint Presentation</vt:lpstr>
      <vt:lpstr>PowerPoint Presentation</vt:lpstr>
      <vt:lpstr>Inspiration: Diffit in Your Classroom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Diffit for Instructional  Frameworks &amp; Strategies</vt:lpstr>
      <vt:lpstr>Diffit for Differentiation</vt:lpstr>
      <vt:lpstr>Diffit for Scaffolding</vt:lpstr>
      <vt:lpstr>Diffit &amp; Universal Design for Learning</vt:lpstr>
      <vt:lpstr>Diffit for MTSS and RTI</vt:lpstr>
      <vt:lpstr>Diffit and Standards Based Learning </vt:lpstr>
      <vt:lpstr>Diffit and The Four C’s </vt:lpstr>
      <vt:lpstr>Diffit &amp; Spring Test Prep </vt:lpstr>
      <vt:lpstr>PowerPoint Presentation</vt:lpstr>
      <vt:lpstr>Professional Development Deck</vt:lpstr>
      <vt:lpstr>Table of Contents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Office User</cp:lastModifiedBy>
  <cp:revision>1</cp:revision>
  <dcterms:modified xsi:type="dcterms:W3CDTF">2026-06-18T14:56:48Z</dcterms:modified>
</cp:coreProperties>
</file>