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13"/>
  </p:notesMasterIdLst>
  <p:sldIdLst>
    <p:sldId id="256" r:id="rId2"/>
    <p:sldId id="265" r:id="rId3"/>
    <p:sldId id="267" r:id="rId4"/>
    <p:sldId id="273" r:id="rId5"/>
    <p:sldId id="272" r:id="rId6"/>
    <p:sldId id="266" r:id="rId7"/>
    <p:sldId id="275" r:id="rId8"/>
    <p:sldId id="269" r:id="rId9"/>
    <p:sldId id="276" r:id="rId10"/>
    <p:sldId id="271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4C3F3B-FD84-4DBE-27AE-FF60A7B80E8D}" v="3" dt="2026-04-10T18:12:41.832"/>
    <p1510:client id="{4026910D-C997-83D4-9FD7-A281AF19D705}" v="2" dt="2026-04-08T18:31:39.972"/>
    <p1510:client id="{AA5FD88C-26C1-9898-790E-CD41A4651253}" v="181" dt="2026-04-08T19:27:05.895"/>
    <p1510:client id="{EA02888E-73F3-3D76-E699-11D0A5BEF301}" v="7" dt="2026-04-09T20:44:47.8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365C4-22D6-4138-A671-1CD0EB29A209}" type="datetimeFigureOut">
              <a:t>4/10/2026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83F95-D48F-45D4-A4A0-2CCFC7808B4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56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83F95-D48F-45D4-A4A0-2CCFC7808B42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70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3CDAC-A26D-AE13-EA52-D561C2678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424D1B-BB93-B97C-FE64-4BC74E4716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F25C7B-EEA2-2C64-D338-0A61CE828A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>
              <a:ea typeface="Calibri"/>
              <a:cs typeface="Calibri"/>
            </a:endParaRPr>
          </a:p>
          <a:p>
            <a:endParaRPr lang="en-GB">
              <a:highlight>
                <a:srgbClr val="FFFFFF"/>
              </a:highlight>
              <a:ea typeface="Calibri"/>
              <a:cs typeface="Calibri"/>
            </a:endParaRPr>
          </a:p>
          <a:p>
            <a:endParaRPr lang="en-GB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50AE5-CF1E-B5D9-9BFA-6B68AC7D58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B3338-C19F-4957-8E59-C499F700327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203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4B361-65BE-BC27-11B7-F01D1C3B4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563EBB-D8FC-4C2F-D837-E0CD7B1472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BDF377-1C23-FC63-180A-6E656433F2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>
              <a:ea typeface="Calibri"/>
              <a:cs typeface="Calibri"/>
            </a:endParaRPr>
          </a:p>
          <a:p>
            <a:endParaRPr lang="en-GB">
              <a:highlight>
                <a:srgbClr val="FFFFFF"/>
              </a:highlight>
              <a:ea typeface="Calibri"/>
              <a:cs typeface="Calibri"/>
            </a:endParaRPr>
          </a:p>
          <a:p>
            <a:endParaRPr lang="en-GB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F3F6F-8CA1-FD06-7E75-D345CFB308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B3338-C19F-4957-8E59-C499F700327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246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highlight>
                <a:srgbClr val="FFFFFF"/>
              </a:highlight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B3338-C19F-4957-8E59-C499F700327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203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F75F7-5D21-BBA7-BF65-C65B3778E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568FFC-9A3B-A3FF-B866-D3062AA158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EF23B9-724E-C871-D713-7C0F47EB3B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76E48-8CB1-B8DB-0AAE-E95DEF56FA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B3338-C19F-4957-8E59-C499F700327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97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A6653-B017-C61C-1EFF-E7CEED5E2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A32E51-C66A-9B1C-DF90-32FBAD6D53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51C9C7-1EF8-7E74-284B-AAED98D380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  <a:p>
            <a:endParaRPr lang="en-GB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D7AA7-8A6C-6943-3589-CE7D2897DB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B3338-C19F-4957-8E59-C499F700327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706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3D5CC-9DCC-37B0-C401-29381B049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157569-DD5A-0ADD-DFF0-C7F961FAB3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CAEDBE-A289-DDF2-8021-DB97A314A1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>
              <a:ea typeface="Calibri"/>
              <a:cs typeface="Calibri"/>
            </a:endParaRPr>
          </a:p>
          <a:p>
            <a:endParaRPr lang="en-GB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GB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2DEE7-B5DD-C5DC-4C59-AA1B5934DA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B3338-C19F-4957-8E59-C499F700327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083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E2667-3383-7E36-8516-CC2536588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CEB710-EFBD-32C2-7976-818227EE46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F93CC1-68FB-DEF0-5102-FD09E62BC1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>
              <a:ea typeface="Calibri"/>
              <a:cs typeface="Calibri"/>
            </a:endParaRPr>
          </a:p>
          <a:p>
            <a:endParaRPr lang="en-GB" b="1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79068-E57E-C1A4-7E2D-16FA95E8EA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B3338-C19F-4957-8E59-C499F700327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809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CF5C3-FFC3-2E23-858F-1CD26ACC8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C906CB-EF5C-1846-BFEF-D7627D5ECF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66519A-8118-2184-6E15-199A554FF5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>
              <a:ea typeface="Calibri"/>
              <a:cs typeface="Calibri"/>
            </a:endParaRPr>
          </a:p>
          <a:p>
            <a:endParaRPr lang="en-GB" b="1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1D2D9-FC06-5341-F959-208388374F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B3338-C19F-4957-8E59-C499F700327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886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3C5B5-8900-C3FA-5D3E-9FAC9996B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DEBF4C-7EF1-1CA8-C7EA-8448803177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7756F6-D2F6-31C4-1A85-A9C569E6F5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  <a:p>
            <a:endParaRPr lang="en-GB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A573A8-2774-9AAA-B174-477D1BDB23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B3338-C19F-4957-8E59-C499F700327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242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04A3D-5821-CEA7-DD53-9BFDAF493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C3F291-15B7-5B3D-A707-5F2E3268C5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A9639F-ED11-57C7-E24A-756AAF06AC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F9262-97E1-3B4A-4AB7-68944DCDC0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B3338-C19F-4957-8E59-C499F700327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577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98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52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0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99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78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44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4/10/2026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40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4/10/2026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64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4/10/2026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0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16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70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2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78" r:id="rId6"/>
    <p:sldLayoutId id="2147483774" r:id="rId7"/>
    <p:sldLayoutId id="2147483775" r:id="rId8"/>
    <p:sldLayoutId id="2147483776" r:id="rId9"/>
    <p:sldLayoutId id="2147483777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80/13504622.2017.1325452" TargetMode="External"/><Relationship Id="rId3" Type="http://schemas.openxmlformats.org/officeDocument/2006/relationships/hyperlink" Target="https://gov.uk/government/publications/final-report-the-economics-of-biodiversity-the-dasgupta-review" TargetMode="External"/><Relationship Id="rId7" Type="http://schemas.openxmlformats.org/officeDocument/2006/relationships/hyperlink" Target="https://doi.org/10.1080/13504622.2021.1896679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80/13504622.2024.2367022" TargetMode="External"/><Relationship Id="rId5" Type="http://schemas.openxmlformats.org/officeDocument/2006/relationships/hyperlink" Target="https://doi.org/10.1177/0013916506298794" TargetMode="External"/><Relationship Id="rId4" Type="http://schemas.openxmlformats.org/officeDocument/2006/relationships/hyperlink" Target="https://www.gov.uk/government/publications/sustainability-and-climate-change-strategy/sustainability-and-climate-change-a-strategy-for-the-education-and-childrens-services-systems#content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90/su1304176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3389/fpsyg.2013.0081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1BA7680-B1FB-4B6B-2155-45DD5D6C4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1AFE51-8D1C-A633-F501-2DB55CC10F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466" r="9091"/>
          <a:stretch>
            <a:fillRect/>
          </a:stretch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9CCD9CD-49AE-3D3E-923B-81ECD3FBF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332383"/>
            <a:ext cx="12192000" cy="4525617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5000">
                <a:srgbClr val="000000">
                  <a:alpha val="35000"/>
                </a:srgbClr>
              </a:gs>
              <a:gs pos="100000">
                <a:srgbClr val="000000">
                  <a:alpha val="4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506" y="1715697"/>
            <a:ext cx="8837546" cy="1415957"/>
          </a:xfrm>
        </p:spPr>
        <p:txBody>
          <a:bodyPr>
            <a:normAutofit/>
          </a:bodyPr>
          <a:lstStyle/>
          <a:p>
            <a:pPr algn="l"/>
            <a:r>
              <a:rPr lang="en-US" sz="4400" b="0">
                <a:solidFill>
                  <a:srgbClr val="FFFFFF"/>
                </a:solidFill>
                <a:latin typeface="Neue Haas Grotesk Text Pro"/>
                <a:ea typeface="Roboto"/>
                <a:cs typeface="Roboto"/>
              </a:rPr>
              <a:t>Exploring Connections to Nature through Geography Fieldwork</a:t>
            </a:r>
            <a:endParaRPr lang="en-US" sz="4400" b="0">
              <a:solidFill>
                <a:srgbClr val="FFFFFF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B94673-BC1A-1BD9-FAB1-639D1CC81B64}"/>
              </a:ext>
            </a:extLst>
          </p:cNvPr>
          <p:cNvSpPr txBox="1">
            <a:spLocks/>
          </p:cNvSpPr>
          <p:nvPr/>
        </p:nvSpPr>
        <p:spPr>
          <a:xfrm>
            <a:off x="563011" y="4598427"/>
            <a:ext cx="8837546" cy="14159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0">
                <a:solidFill>
                  <a:srgbClr val="FFFFFF"/>
                </a:solidFill>
                <a:latin typeface="Neue Haas Grotesk Text Pro"/>
                <a:ea typeface="Roboto"/>
                <a:cs typeface="Roboto"/>
              </a:rPr>
              <a:t>Lauren </a:t>
            </a:r>
            <a:r>
              <a:rPr lang="en-US" sz="4400" b="0" err="1">
                <a:solidFill>
                  <a:srgbClr val="FFFFFF"/>
                </a:solidFill>
                <a:latin typeface="Neue Haas Grotesk Text Pro"/>
                <a:ea typeface="Roboto"/>
                <a:cs typeface="Roboto"/>
              </a:rPr>
              <a:t>Satsi</a:t>
            </a:r>
            <a:endParaRPr lang="en-US" sz="4400" b="0">
              <a:solidFill>
                <a:srgbClr val="FFFFFF"/>
              </a:solidFill>
              <a:latin typeface="Neue Haas Grotesk Text Pro"/>
              <a:ea typeface="Roboto"/>
              <a:cs typeface="Roboto"/>
            </a:endParaRPr>
          </a:p>
          <a:p>
            <a:pPr algn="l"/>
            <a:endParaRPr lang="en-US" sz="4400" b="0">
              <a:ea typeface="Roboto"/>
              <a:cs typeface="Roboto"/>
            </a:endParaRPr>
          </a:p>
          <a:p>
            <a:pPr algn="l"/>
            <a:r>
              <a:rPr lang="en-US" sz="2800" b="0">
                <a:ea typeface="Roboto"/>
                <a:cs typeface="Roboto"/>
              </a:rPr>
              <a:t>ECT Geography Teacher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0D310-CFD1-17F2-2288-8DFCCAC29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7A1A298-510E-2EE0-0C63-E8FB79CF92AB}"/>
              </a:ext>
            </a:extLst>
          </p:cNvPr>
          <p:cNvSpPr txBox="1">
            <a:spLocks/>
          </p:cNvSpPr>
          <p:nvPr/>
        </p:nvSpPr>
        <p:spPr>
          <a:xfrm>
            <a:off x="8055" y="-5897"/>
            <a:ext cx="12201654" cy="4665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800"/>
              </a:spcAft>
            </a:pPr>
            <a:r>
              <a:rPr lang="en-GB" sz="2800" b="1">
                <a:solidFill>
                  <a:schemeClr val="tx2">
                    <a:lumMod val="75000"/>
                    <a:lumOff val="25000"/>
                  </a:schemeClr>
                </a:solidFill>
                <a:latin typeface="Neue Haas Grotesk Text Pro"/>
                <a:ea typeface="Calibri"/>
                <a:cs typeface="Calibri"/>
              </a:rPr>
              <a:t>References</a:t>
            </a:r>
            <a:endParaRPr lang="en-GB" sz="2800" b="1">
              <a:solidFill>
                <a:schemeClr val="tx2">
                  <a:lumMod val="75000"/>
                  <a:lumOff val="25000"/>
                </a:schemeClr>
              </a:solidFill>
              <a:latin typeface="Neue Haas Grotesk Text Pro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461BE6-6A84-DC85-C948-C132EB5AEE66}"/>
              </a:ext>
            </a:extLst>
          </p:cNvPr>
          <p:cNvCxnSpPr>
            <a:cxnSpLocks/>
          </p:cNvCxnSpPr>
          <p:nvPr/>
        </p:nvCxnSpPr>
        <p:spPr>
          <a:xfrm>
            <a:off x="7318952" y="6485874"/>
            <a:ext cx="4733879" cy="24580"/>
          </a:xfrm>
          <a:prstGeom prst="line">
            <a:avLst/>
          </a:prstGeom>
          <a:ln w="76200">
            <a:prstDash val="dash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707CF13-7FFC-41D1-6522-E62451BBE349}"/>
              </a:ext>
            </a:extLst>
          </p:cNvPr>
          <p:cNvSpPr txBox="1"/>
          <p:nvPr/>
        </p:nvSpPr>
        <p:spPr>
          <a:xfrm>
            <a:off x="-540" y="440615"/>
            <a:ext cx="12189728" cy="64121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57150">
              <a:lnSpc>
                <a:spcPct val="90000"/>
              </a:lnSpc>
              <a:spcAft>
                <a:spcPts val="200"/>
              </a:spcAft>
            </a:pPr>
            <a:r>
              <a:rPr lang="en-GB">
                <a:solidFill>
                  <a:srgbClr val="000000"/>
                </a:solidFill>
                <a:latin typeface="Cambria"/>
                <a:ea typeface="Cambria"/>
              </a:rPr>
              <a:t>Dasgupta, P. (2021) </a:t>
            </a:r>
            <a:r>
              <a:rPr lang="en-GB" i="1">
                <a:solidFill>
                  <a:srgbClr val="000000"/>
                </a:solidFill>
                <a:latin typeface="Cambria"/>
                <a:ea typeface="Cambria"/>
              </a:rPr>
              <a:t>The Economics of Biodiversity: The Dasgupta Review</a:t>
            </a:r>
            <a:r>
              <a:rPr lang="en-GB">
                <a:solidFill>
                  <a:srgbClr val="000000"/>
                </a:solidFill>
                <a:latin typeface="Cambria"/>
                <a:ea typeface="Cambria"/>
              </a:rPr>
              <a:t>. HM Treasury (London). Available at: </a:t>
            </a:r>
            <a:r>
              <a:rPr lang="en-GB">
                <a:solidFill>
                  <a:srgbClr val="000000"/>
                </a:solidFill>
                <a:latin typeface="Cambria"/>
                <a:ea typeface="Cambria"/>
                <a:hlinkClick r:id="rId3"/>
              </a:rPr>
              <a:t>https://gov.uk/government/publications/final-report-the-economics-of-biodiversity-the-dasgupta-review</a:t>
            </a:r>
            <a:endParaRPr lang="en-GB">
              <a:latin typeface="Cambria"/>
              <a:ea typeface="Cambria"/>
            </a:endParaRPr>
          </a:p>
          <a:p>
            <a:pPr marL="57150">
              <a:lnSpc>
                <a:spcPct val="90000"/>
              </a:lnSpc>
              <a:spcAft>
                <a:spcPts val="200"/>
              </a:spcAft>
            </a:pPr>
            <a:endParaRPr lang="en-GB">
              <a:solidFill>
                <a:srgbClr val="000000"/>
              </a:solidFill>
              <a:latin typeface="Cambria"/>
              <a:ea typeface="Cambria"/>
            </a:endParaRPr>
          </a:p>
          <a:p>
            <a:pPr marL="57150">
              <a:lnSpc>
                <a:spcPct val="90000"/>
              </a:lnSpc>
              <a:spcAft>
                <a:spcPts val="200"/>
              </a:spcAft>
            </a:pPr>
            <a:r>
              <a:rPr lang="en-GB">
                <a:solidFill>
                  <a:srgbClr val="000000"/>
                </a:solidFill>
                <a:latin typeface="Cambria"/>
                <a:ea typeface="Cambria"/>
              </a:rPr>
              <a:t>Department for Education (2023) </a:t>
            </a:r>
            <a:r>
              <a:rPr lang="en-GB" i="1">
                <a:solidFill>
                  <a:srgbClr val="000000"/>
                </a:solidFill>
                <a:latin typeface="Cambria"/>
                <a:ea typeface="Cambria"/>
              </a:rPr>
              <a:t>Sustainability and climate change: a strategy for the education and children’s services systems. </a:t>
            </a:r>
            <a:r>
              <a:rPr lang="en-GB">
                <a:solidFill>
                  <a:srgbClr val="000000"/>
                </a:solidFill>
                <a:latin typeface="Cambria"/>
                <a:ea typeface="Cambria"/>
              </a:rPr>
              <a:t>Available at: </a:t>
            </a:r>
            <a:r>
              <a:rPr lang="en-GB">
                <a:solidFill>
                  <a:srgbClr val="000000"/>
                </a:solidFill>
                <a:latin typeface="Cambria"/>
                <a:ea typeface="Cambria"/>
                <a:hlinkClick r:id="rId4"/>
              </a:rPr>
              <a:t>https://www.gov.uk/government/publications/sustainability-and-climate-change-strategy/sustainability-and-climate-change-a-strategy-for-the-education-and-childrens-services-systems#contents</a:t>
            </a:r>
            <a:r>
              <a:rPr lang="en-GB">
                <a:solidFill>
                  <a:srgbClr val="000000"/>
                </a:solidFill>
                <a:latin typeface="Cambria"/>
                <a:ea typeface="Cambria"/>
              </a:rPr>
              <a:t> </a:t>
            </a:r>
            <a:endParaRPr lang="en-US">
              <a:latin typeface="Cambria"/>
              <a:ea typeface="Cambria"/>
            </a:endParaRPr>
          </a:p>
          <a:p>
            <a:pPr marL="57150">
              <a:lnSpc>
                <a:spcPct val="90000"/>
              </a:lnSpc>
              <a:spcAft>
                <a:spcPts val="200"/>
              </a:spcAft>
            </a:pPr>
            <a:endParaRPr lang="en-GB">
              <a:solidFill>
                <a:srgbClr val="000000"/>
              </a:solidFill>
              <a:latin typeface="Cambria"/>
              <a:ea typeface="Cambria"/>
            </a:endParaRPr>
          </a:p>
          <a:p>
            <a:pPr marL="57150">
              <a:lnSpc>
                <a:spcPct val="90000"/>
              </a:lnSpc>
              <a:spcAft>
                <a:spcPts val="200"/>
              </a:spcAft>
            </a:pPr>
            <a:r>
              <a:rPr lang="en-GB">
                <a:solidFill>
                  <a:srgbClr val="000000"/>
                </a:solidFill>
                <a:latin typeface="Cambria"/>
                <a:ea typeface="Cambria"/>
              </a:rPr>
              <a:t>Dutcher, D. D.</a:t>
            </a:r>
            <a:r>
              <a:rPr lang="en-GB">
                <a:solidFill>
                  <a:srgbClr val="000000"/>
                </a:solidFill>
                <a:latin typeface="Cambria"/>
                <a:ea typeface="Cambria"/>
                <a:cs typeface="+mn-lt"/>
              </a:rPr>
              <a:t>, Finley, J. C., Luloff, A. E. and Johnson, J. B.</a:t>
            </a:r>
            <a:r>
              <a:rPr lang="en-GB">
                <a:solidFill>
                  <a:srgbClr val="000000"/>
                </a:solidFill>
                <a:latin typeface="Cambria"/>
                <a:ea typeface="Cambria"/>
              </a:rPr>
              <a:t> (2007) ‘Connectivity With Nature as a Measure of Environmental Values’, </a:t>
            </a:r>
            <a:r>
              <a:rPr lang="en-GB" i="1">
                <a:solidFill>
                  <a:srgbClr val="000000"/>
                </a:solidFill>
                <a:latin typeface="Cambria"/>
                <a:ea typeface="Cambria"/>
              </a:rPr>
              <a:t>Environment and </a:t>
            </a:r>
            <a:r>
              <a:rPr lang="en-GB" i="1" err="1">
                <a:solidFill>
                  <a:srgbClr val="000000"/>
                </a:solidFill>
                <a:latin typeface="Cambria"/>
                <a:ea typeface="Cambria"/>
              </a:rPr>
              <a:t>behavior</a:t>
            </a:r>
            <a:r>
              <a:rPr lang="en-GB">
                <a:solidFill>
                  <a:srgbClr val="000000"/>
                </a:solidFill>
                <a:latin typeface="Cambria"/>
                <a:ea typeface="Cambria"/>
              </a:rPr>
              <a:t>, 39(4), pp. 474–493. </a:t>
            </a:r>
            <a:r>
              <a:rPr lang="en-GB" err="1">
                <a:solidFill>
                  <a:srgbClr val="000000"/>
                </a:solidFill>
                <a:latin typeface="Cambria"/>
                <a:ea typeface="Cambria"/>
              </a:rPr>
              <a:t>doi</a:t>
            </a:r>
            <a:r>
              <a:rPr lang="en-GB">
                <a:solidFill>
                  <a:srgbClr val="000000"/>
                </a:solidFill>
                <a:latin typeface="Cambria"/>
                <a:ea typeface="Cambria"/>
              </a:rPr>
              <a:t>: </a:t>
            </a:r>
            <a:r>
              <a:rPr lang="en-GB">
                <a:solidFill>
                  <a:srgbClr val="000000"/>
                </a:solidFill>
                <a:latin typeface="Cambria"/>
                <a:ea typeface="Cambria"/>
                <a:hlinkClick r:id="rId5"/>
              </a:rPr>
              <a:t>https://doi.org/10.1177/0013916506298794</a:t>
            </a:r>
            <a:r>
              <a:rPr lang="en-US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endParaRPr lang="en-GB">
              <a:latin typeface="Cambria"/>
              <a:ea typeface="Cambria"/>
            </a:endParaRPr>
          </a:p>
          <a:p>
            <a:pPr marL="57150">
              <a:lnSpc>
                <a:spcPct val="90000"/>
              </a:lnSpc>
              <a:spcAft>
                <a:spcPts val="200"/>
              </a:spcAft>
            </a:pPr>
            <a:endParaRPr lang="en-GB">
              <a:solidFill>
                <a:srgbClr val="000000"/>
              </a:solidFill>
              <a:latin typeface="Cambria"/>
              <a:ea typeface="Cambria"/>
            </a:endParaRPr>
          </a:p>
          <a:p>
            <a:pPr marL="57150">
              <a:lnSpc>
                <a:spcPct val="90000"/>
              </a:lnSpc>
              <a:spcAft>
                <a:spcPts val="200"/>
              </a:spcAft>
            </a:pPr>
            <a:r>
              <a:rPr lang="en-GB">
                <a:solidFill>
                  <a:srgbClr val="000000"/>
                </a:solidFill>
                <a:latin typeface="Cambria"/>
                <a:ea typeface="Cambria"/>
              </a:rPr>
              <a:t>Gienger, A</a:t>
            </a:r>
            <a:r>
              <a:rPr lang="en-GB" i="1">
                <a:solidFill>
                  <a:srgbClr val="000000"/>
                </a:solidFill>
                <a:latin typeface="Cambria"/>
                <a:ea typeface="Cambria"/>
                <a:cs typeface="+mn-lt"/>
              </a:rPr>
              <a:t>, </a:t>
            </a:r>
            <a:r>
              <a:rPr lang="en-GB">
                <a:solidFill>
                  <a:srgbClr val="000000"/>
                </a:solidFill>
                <a:latin typeface="Cambria"/>
                <a:ea typeface="Cambria"/>
                <a:cs typeface="+mn-lt"/>
              </a:rPr>
              <a:t>Nursery-Bray, M., Rodger, D., </a:t>
            </a:r>
            <a:r>
              <a:rPr lang="en-GB" err="1">
                <a:solidFill>
                  <a:srgbClr val="000000"/>
                </a:solidFill>
                <a:latin typeface="Cambria"/>
                <a:ea typeface="Cambria"/>
                <a:cs typeface="+mn-lt"/>
              </a:rPr>
              <a:t>Szorenyi</a:t>
            </a:r>
            <a:r>
              <a:rPr lang="en-GB">
                <a:solidFill>
                  <a:srgbClr val="000000"/>
                </a:solidFill>
                <a:latin typeface="Cambria"/>
                <a:ea typeface="Cambria"/>
                <a:cs typeface="+mn-lt"/>
              </a:rPr>
              <a:t>, A., Weinstein, P., Hanson-Easey, S., Fordham, D., Lemieux, D., Hill, C. and Yoneyama, S. </a:t>
            </a:r>
            <a:r>
              <a:rPr lang="en-GB">
                <a:solidFill>
                  <a:srgbClr val="000000"/>
                </a:solidFill>
                <a:latin typeface="Cambria"/>
                <a:ea typeface="Cambria"/>
              </a:rPr>
              <a:t> (2024) ‘Responsible environmental education in the Anthropocene: understanding and responding to young people’s experiences of nature disconnection, eco-anxiety and ontological insecurity’, </a:t>
            </a:r>
            <a:r>
              <a:rPr lang="en-GB" i="1">
                <a:solidFill>
                  <a:srgbClr val="000000"/>
                </a:solidFill>
                <a:latin typeface="Cambria"/>
                <a:ea typeface="Cambria"/>
              </a:rPr>
              <a:t>Environmental education research</a:t>
            </a:r>
            <a:r>
              <a:rPr lang="en-GB">
                <a:solidFill>
                  <a:srgbClr val="000000"/>
                </a:solidFill>
                <a:latin typeface="Cambria"/>
                <a:ea typeface="Cambria"/>
              </a:rPr>
              <a:t>, 30(9), pp. 1619–1649. </a:t>
            </a:r>
            <a:r>
              <a:rPr lang="en-GB" err="1">
                <a:solidFill>
                  <a:srgbClr val="000000"/>
                </a:solidFill>
                <a:latin typeface="Cambria"/>
                <a:ea typeface="Cambria"/>
              </a:rPr>
              <a:t>doi</a:t>
            </a:r>
            <a:r>
              <a:rPr lang="en-GB">
                <a:solidFill>
                  <a:srgbClr val="000000"/>
                </a:solidFill>
                <a:latin typeface="Cambria"/>
                <a:ea typeface="Cambria"/>
              </a:rPr>
              <a:t>: </a:t>
            </a:r>
            <a:r>
              <a:rPr lang="en-GB">
                <a:solidFill>
                  <a:srgbClr val="000000"/>
                </a:solidFill>
                <a:latin typeface="Cambria"/>
                <a:ea typeface="Cambria"/>
                <a:hlinkClick r:id="rId6"/>
              </a:rPr>
              <a:t>https://doi.org/10.1080/13504622.2024.2367022</a:t>
            </a:r>
            <a:r>
              <a:rPr lang="en-US">
                <a:solidFill>
                  <a:srgbClr val="597365"/>
                </a:solidFill>
                <a:latin typeface="Cambria"/>
                <a:ea typeface="Cambria"/>
              </a:rPr>
              <a:t> </a:t>
            </a:r>
            <a:endParaRPr lang="en-GB">
              <a:solidFill>
                <a:srgbClr val="000000"/>
              </a:solidFill>
              <a:latin typeface="Cambria"/>
              <a:ea typeface="Cambria"/>
            </a:endParaRPr>
          </a:p>
          <a:p>
            <a:pPr marL="57150">
              <a:lnSpc>
                <a:spcPct val="90000"/>
              </a:lnSpc>
              <a:spcAft>
                <a:spcPts val="200"/>
              </a:spcAft>
            </a:pPr>
            <a:endParaRPr lang="en-GB">
              <a:solidFill>
                <a:srgbClr val="000000"/>
              </a:solidFill>
              <a:latin typeface="Cambria"/>
              <a:ea typeface="Cambria"/>
              <a:cs typeface="+mn-lt"/>
            </a:endParaRPr>
          </a:p>
          <a:p>
            <a:pPr marL="57150">
              <a:lnSpc>
                <a:spcPct val="90000"/>
              </a:lnSpc>
              <a:spcAft>
                <a:spcPts val="200"/>
              </a:spcAft>
            </a:pPr>
            <a:r>
              <a:rPr lang="en-US">
                <a:solidFill>
                  <a:srgbClr val="000000"/>
                </a:solidFill>
                <a:latin typeface="Cambria"/>
                <a:ea typeface="Cambria"/>
                <a:cs typeface="+mn-lt"/>
              </a:rPr>
              <a:t>Harris, F. (2021) ‘Developing a relationship with nature and place: the potential role of forest school’, Environmental education research, 27(8), pp. 1214–1228. doi: </a:t>
            </a:r>
            <a:r>
              <a:rPr lang="en-US" u="sng">
                <a:solidFill>
                  <a:srgbClr val="000000"/>
                </a:solidFill>
                <a:latin typeface="Cambria"/>
                <a:ea typeface="Cambria"/>
                <a:cs typeface="+mn-lt"/>
                <a:hlinkClick r:id="rId7"/>
              </a:rPr>
              <a:t>https://doi.org/10.1080/13504622.2021.1896679</a:t>
            </a:r>
            <a:endParaRPr lang="en-GB">
              <a:solidFill>
                <a:srgbClr val="000000"/>
              </a:solidFill>
              <a:latin typeface="Cambria"/>
              <a:ea typeface="Cambria"/>
              <a:cs typeface="+mn-lt"/>
            </a:endParaRPr>
          </a:p>
          <a:p>
            <a:pPr marL="57150">
              <a:lnSpc>
                <a:spcPct val="90000"/>
              </a:lnSpc>
              <a:spcAft>
                <a:spcPts val="200"/>
              </a:spcAft>
            </a:pPr>
            <a:endParaRPr lang="en-GB">
              <a:solidFill>
                <a:srgbClr val="000000"/>
              </a:solidFill>
              <a:latin typeface="Cambria"/>
              <a:ea typeface="Cambria"/>
            </a:endParaRPr>
          </a:p>
          <a:p>
            <a:pPr marL="57150">
              <a:lnSpc>
                <a:spcPct val="90000"/>
              </a:lnSpc>
              <a:spcAft>
                <a:spcPts val="200"/>
              </a:spcAft>
            </a:pPr>
            <a:r>
              <a:rPr lang="en-GB">
                <a:solidFill>
                  <a:srgbClr val="000000"/>
                </a:solidFill>
                <a:latin typeface="Cambria"/>
                <a:ea typeface="Cambria"/>
              </a:rPr>
              <a:t>Taylor, A. (2017) ‘Beyond stewardship: common world pedagogies for the Anthropocene’, </a:t>
            </a:r>
            <a:r>
              <a:rPr lang="en-GB" i="1">
                <a:solidFill>
                  <a:srgbClr val="000000"/>
                </a:solidFill>
                <a:latin typeface="Cambria"/>
                <a:ea typeface="Cambria"/>
              </a:rPr>
              <a:t>Environmental education research</a:t>
            </a:r>
            <a:r>
              <a:rPr lang="en-GB">
                <a:solidFill>
                  <a:srgbClr val="000000"/>
                </a:solidFill>
                <a:latin typeface="Cambria"/>
                <a:ea typeface="Cambria"/>
              </a:rPr>
              <a:t>, 23(10), pp. 1448–1461. </a:t>
            </a:r>
            <a:r>
              <a:rPr lang="en-GB" err="1">
                <a:solidFill>
                  <a:srgbClr val="000000"/>
                </a:solidFill>
                <a:latin typeface="Cambria"/>
                <a:ea typeface="Cambria"/>
              </a:rPr>
              <a:t>doi</a:t>
            </a:r>
            <a:r>
              <a:rPr lang="en-GB">
                <a:solidFill>
                  <a:srgbClr val="000000"/>
                </a:solidFill>
                <a:latin typeface="Cambria"/>
                <a:ea typeface="Cambria"/>
              </a:rPr>
              <a:t>: </a:t>
            </a:r>
            <a:r>
              <a:rPr lang="en-GB">
                <a:solidFill>
                  <a:srgbClr val="000000"/>
                </a:solidFill>
                <a:latin typeface="Cambria"/>
                <a:ea typeface="Cambria"/>
                <a:hlinkClick r:id="rId8"/>
              </a:rPr>
              <a:t>https://doi.org/10.1080/13504622.2017.1325452</a:t>
            </a:r>
            <a:r>
              <a:rPr lang="en-GB">
                <a:solidFill>
                  <a:srgbClr val="000000"/>
                </a:solidFill>
                <a:latin typeface="Cambria"/>
                <a:ea typeface="Cambria"/>
              </a:rPr>
              <a:t> </a:t>
            </a:r>
          </a:p>
          <a:p>
            <a:pPr marL="57150">
              <a:lnSpc>
                <a:spcPct val="90000"/>
              </a:lnSpc>
              <a:spcAft>
                <a:spcPts val="200"/>
              </a:spcAft>
            </a:pPr>
            <a:endParaRPr lang="en-GB">
              <a:solidFill>
                <a:srgbClr val="000000"/>
              </a:solidFill>
              <a:latin typeface="Cambria"/>
              <a:ea typeface="Cambria"/>
            </a:endParaRPr>
          </a:p>
          <a:p>
            <a:pPr marL="57150">
              <a:lnSpc>
                <a:spcPct val="90000"/>
              </a:lnSpc>
              <a:spcAft>
                <a:spcPts val="200"/>
              </a:spcAft>
            </a:pPr>
            <a:r>
              <a:rPr lang="en-GB">
                <a:solidFill>
                  <a:srgbClr val="000000"/>
                </a:solidFill>
                <a:latin typeface="Cambria"/>
                <a:ea typeface="Cambria"/>
              </a:rPr>
              <a:t>Walshe, N., and Perry, J. (2022) ‘Transformative geography education: Developing eco-capabilities for a flourishing and sustainable future’, </a:t>
            </a:r>
            <a:r>
              <a:rPr lang="en-GB" i="1">
                <a:solidFill>
                  <a:srgbClr val="000000"/>
                </a:solidFill>
                <a:latin typeface="Cambria"/>
                <a:ea typeface="Cambria"/>
              </a:rPr>
              <a:t>Teaching Geography, 47</a:t>
            </a:r>
            <a:r>
              <a:rPr lang="en-GB">
                <a:solidFill>
                  <a:srgbClr val="000000"/>
                </a:solidFill>
                <a:latin typeface="Cambria"/>
                <a:ea typeface="Cambria"/>
              </a:rPr>
              <a:t>(3), pp. 94-97.</a:t>
            </a:r>
          </a:p>
          <a:p>
            <a:pPr marL="57150">
              <a:lnSpc>
                <a:spcPct val="90000"/>
              </a:lnSpc>
              <a:spcAft>
                <a:spcPts val="200"/>
              </a:spcAft>
            </a:pPr>
            <a:endParaRPr lang="en-GB" sz="1200">
              <a:solidFill>
                <a:srgbClr val="000000"/>
              </a:solidFill>
              <a:highlight>
                <a:srgbClr val="FFFFFF"/>
              </a:highlight>
              <a:latin typeface="Cambria"/>
              <a:ea typeface="Cambria"/>
            </a:endParaRPr>
          </a:p>
          <a:p>
            <a:pPr marL="57150">
              <a:lnSpc>
                <a:spcPct val="90000"/>
              </a:lnSpc>
              <a:spcAft>
                <a:spcPts val="200"/>
              </a:spcAft>
            </a:pPr>
            <a:r>
              <a:rPr lang="en-GB" b="1" i="1">
                <a:solidFill>
                  <a:srgbClr val="000000"/>
                </a:solidFill>
                <a:highlight>
                  <a:srgbClr val="FFFFFF"/>
                </a:highlight>
                <a:latin typeface="Cambria"/>
                <a:ea typeface="Cambria"/>
              </a:rPr>
              <a:t>All references accessed and up to data as of 31st March 2026</a:t>
            </a:r>
          </a:p>
        </p:txBody>
      </p:sp>
    </p:spTree>
    <p:extLst>
      <p:ext uri="{BB962C8B-B14F-4D97-AF65-F5344CB8AC3E}">
        <p14:creationId xmlns:p14="http://schemas.microsoft.com/office/powerpoint/2010/main" val="868562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50B9E-6ECF-E282-6FF0-4FA212401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B4ADBE-159C-163F-A910-3A03A7504B28}"/>
              </a:ext>
            </a:extLst>
          </p:cNvPr>
          <p:cNvCxnSpPr>
            <a:cxnSpLocks/>
          </p:cNvCxnSpPr>
          <p:nvPr/>
        </p:nvCxnSpPr>
        <p:spPr>
          <a:xfrm>
            <a:off x="340507" y="6510454"/>
            <a:ext cx="11712324" cy="0"/>
          </a:xfrm>
          <a:prstGeom prst="line">
            <a:avLst/>
          </a:prstGeom>
          <a:ln w="76200">
            <a:prstDash val="dash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D4C1A65-93F4-6081-CB76-817F3819A444}"/>
              </a:ext>
            </a:extLst>
          </p:cNvPr>
          <p:cNvSpPr txBox="1"/>
          <p:nvPr/>
        </p:nvSpPr>
        <p:spPr>
          <a:xfrm>
            <a:off x="333963" y="1716903"/>
            <a:ext cx="11706396" cy="45586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GB" sz="2000" b="1">
                <a:solidFill>
                  <a:srgbClr val="000000"/>
                </a:solidFill>
                <a:latin typeface="Neue Haas Grotesk Text Pro"/>
                <a:ea typeface="Cambria"/>
              </a:rPr>
              <a:t>Illustrated Inclusion of Nature in Self Scale: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GB" sz="2000">
                <a:solidFill>
                  <a:srgbClr val="000000"/>
                </a:solidFill>
                <a:latin typeface="Neue Haas Grotesk Text Pro"/>
                <a:ea typeface="Cambria"/>
              </a:rPr>
              <a:t>Kleespies, M. W.,</a:t>
            </a:r>
            <a:r>
              <a:rPr lang="en-GB" sz="2000">
                <a:solidFill>
                  <a:srgbClr val="000000"/>
                </a:solidFill>
                <a:latin typeface="Neue Haas Grotesk Text Pro"/>
                <a:ea typeface="Cambria"/>
                <a:cs typeface="+mn-lt"/>
              </a:rPr>
              <a:t> Braun, T., Dierkes, P. W., and Wenzel, V. </a:t>
            </a:r>
            <a:r>
              <a:rPr lang="en-GB" sz="2000">
                <a:solidFill>
                  <a:srgbClr val="000000"/>
                </a:solidFill>
                <a:latin typeface="Neue Haas Grotesk Text Pro"/>
                <a:ea typeface="Cambria"/>
              </a:rPr>
              <a:t>(2021) ‘Measuring Connection to Nature—A Illustrated Extension of the Inclusion of Nature in Self Scale’, </a:t>
            </a:r>
            <a:r>
              <a:rPr lang="en-GB" sz="2000" i="1">
                <a:solidFill>
                  <a:srgbClr val="000000"/>
                </a:solidFill>
                <a:latin typeface="Neue Haas Grotesk Text Pro"/>
                <a:ea typeface="Cambria"/>
              </a:rPr>
              <a:t>Sustainability</a:t>
            </a:r>
            <a:r>
              <a:rPr lang="en-GB" sz="2000">
                <a:solidFill>
                  <a:srgbClr val="000000"/>
                </a:solidFill>
                <a:latin typeface="Neue Haas Grotesk Text Pro"/>
                <a:ea typeface="Cambria"/>
              </a:rPr>
              <a:t>, </a:t>
            </a:r>
            <a:r>
              <a:rPr lang="en-GB" sz="2000" i="1">
                <a:solidFill>
                  <a:srgbClr val="000000"/>
                </a:solidFill>
                <a:latin typeface="Neue Haas Grotesk Text Pro"/>
                <a:ea typeface="Cambria"/>
              </a:rPr>
              <a:t>13</a:t>
            </a:r>
            <a:r>
              <a:rPr lang="en-GB" sz="2000">
                <a:solidFill>
                  <a:srgbClr val="000000"/>
                </a:solidFill>
                <a:latin typeface="Neue Haas Grotesk Text Pro"/>
                <a:ea typeface="Cambria"/>
              </a:rPr>
              <a:t>(4), pp. 1761. </a:t>
            </a:r>
            <a:r>
              <a:rPr lang="en-GB" sz="2000" err="1">
                <a:solidFill>
                  <a:srgbClr val="000000"/>
                </a:solidFill>
                <a:latin typeface="Neue Haas Grotesk Text Pro"/>
                <a:ea typeface="Cambria"/>
              </a:rPr>
              <a:t>doi</a:t>
            </a:r>
            <a:r>
              <a:rPr lang="en-GB" sz="2000">
                <a:solidFill>
                  <a:srgbClr val="000000"/>
                </a:solidFill>
                <a:latin typeface="Neue Haas Grotesk Text Pro"/>
                <a:ea typeface="Cambria"/>
              </a:rPr>
              <a:t>: </a:t>
            </a:r>
            <a:r>
              <a:rPr lang="en-GB" sz="2000">
                <a:solidFill>
                  <a:srgbClr val="000000"/>
                </a:solidFill>
                <a:latin typeface="Neue Haas Grotesk Text Pro"/>
                <a:ea typeface="Cambria"/>
                <a:hlinkClick r:id="rId3"/>
              </a:rPr>
              <a:t>https://doi.org/10.3390/su13041761</a:t>
            </a:r>
            <a:r>
              <a:rPr lang="en-US" sz="2000">
                <a:solidFill>
                  <a:srgbClr val="000000"/>
                </a:solidFill>
                <a:latin typeface="Neue Haas Grotesk Text Pro"/>
                <a:ea typeface="Cambria"/>
              </a:rPr>
              <a:t> </a:t>
            </a:r>
            <a:r>
              <a:rPr lang="en-US" sz="2000">
                <a:latin typeface="Neue Haas Grotesk Text Pro"/>
                <a:ea typeface="Cambria"/>
                <a:cs typeface="+mn-lt"/>
              </a:rPr>
              <a:t>  </a:t>
            </a:r>
            <a:r>
              <a:rPr lang="en-GB" sz="2000">
                <a:latin typeface="Neue Haas Grotesk Text Pro"/>
                <a:ea typeface="Cambria"/>
                <a:cs typeface="+mn-lt"/>
              </a:rPr>
              <a:t>(Accessed: 31 March 2026)</a:t>
            </a:r>
            <a:endParaRPr lang="en-US" sz="2000">
              <a:latin typeface="Neue Haas Grotesk Text Pro"/>
              <a:ea typeface="Cambria"/>
              <a:cs typeface="+mn-lt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GB" sz="2000">
              <a:solidFill>
                <a:srgbClr val="000000"/>
              </a:solidFill>
              <a:latin typeface="Neue Haas Grotesk Text Pro"/>
              <a:ea typeface="Cambria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GB" sz="2000" b="1">
                <a:solidFill>
                  <a:srgbClr val="000000"/>
                </a:solidFill>
                <a:latin typeface="Neue Haas Grotesk Text Pro"/>
                <a:ea typeface="Cambria"/>
              </a:rPr>
              <a:t>Inclusion of Nature in Self Scale: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GB" sz="2000">
                <a:solidFill>
                  <a:srgbClr val="000000"/>
                </a:solidFill>
                <a:latin typeface="Neue Haas Grotesk Text Pro"/>
                <a:ea typeface="Cambria"/>
              </a:rPr>
              <a:t>Schultz, P. W. (2002) ‘Inclusion with Nature: The Psychology of Human-Nature Relations’, in Schmuck, P. and Schultz, P. W (eds) </a:t>
            </a:r>
            <a:r>
              <a:rPr lang="en-GB" sz="2000" i="1">
                <a:solidFill>
                  <a:srgbClr val="000000"/>
                </a:solidFill>
                <a:latin typeface="Neue Haas Grotesk Text Pro"/>
                <a:ea typeface="Cambria"/>
              </a:rPr>
              <a:t>Psychology of Sustainable Development. </a:t>
            </a:r>
            <a:r>
              <a:rPr lang="en-GB" sz="2000">
                <a:solidFill>
                  <a:srgbClr val="000000"/>
                </a:solidFill>
                <a:latin typeface="Neue Haas Grotesk Text Pro"/>
                <a:ea typeface="Cambria"/>
              </a:rPr>
              <a:t>Dordrecht, Netherlands: Kluwer Academic Publishers,</a:t>
            </a:r>
            <a:r>
              <a:rPr lang="en-GB" sz="2000" i="1">
                <a:solidFill>
                  <a:srgbClr val="000000"/>
                </a:solidFill>
                <a:latin typeface="Neue Haas Grotesk Text Pro"/>
                <a:ea typeface="Cambria"/>
              </a:rPr>
              <a:t> </a:t>
            </a:r>
            <a:r>
              <a:rPr lang="en-GB" sz="2000">
                <a:solidFill>
                  <a:srgbClr val="000000"/>
                </a:solidFill>
                <a:latin typeface="Neue Haas Grotesk Text Pro"/>
                <a:ea typeface="Cambria"/>
              </a:rPr>
              <a:t>pp. 61-78.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GB" sz="2000">
              <a:solidFill>
                <a:srgbClr val="000000"/>
              </a:solidFill>
              <a:latin typeface="Neue Haas Grotesk Text Pro"/>
              <a:ea typeface="Cambria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GB" sz="2000" b="1">
                <a:solidFill>
                  <a:srgbClr val="000000"/>
                </a:solidFill>
                <a:latin typeface="Neue Haas Grotesk Text Pro"/>
                <a:ea typeface="Cambria"/>
              </a:rPr>
              <a:t>NR-6: Short-form Nature Relatedness Scale: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GB" sz="2000">
                <a:solidFill>
                  <a:srgbClr val="000000"/>
                </a:solidFill>
                <a:ea typeface="+mn-lt"/>
                <a:cs typeface="+mn-lt"/>
              </a:rPr>
              <a:t>Nisbet E. K. and Zelenski J. M. (2013) The NR-6: a new brief measure of nature relatedness. Frontiers of Psychology. 4:813. </a:t>
            </a:r>
            <a:r>
              <a:rPr lang="en-GB" sz="2000" err="1">
                <a:solidFill>
                  <a:srgbClr val="000000"/>
                </a:solidFill>
                <a:ea typeface="+mn-lt"/>
                <a:cs typeface="+mn-lt"/>
              </a:rPr>
              <a:t>doi</a:t>
            </a:r>
            <a:r>
              <a:rPr lang="en-GB" sz="2000">
                <a:solidFill>
                  <a:srgbClr val="000000"/>
                </a:solidFill>
                <a:ea typeface="+mn-lt"/>
                <a:cs typeface="+mn-lt"/>
              </a:rPr>
              <a:t>: </a:t>
            </a:r>
            <a:r>
              <a:rPr lang="en-GB" sz="2000">
                <a:solidFill>
                  <a:srgbClr val="000000"/>
                </a:solidFill>
                <a:ea typeface="+mn-lt"/>
                <a:cs typeface="+mn-lt"/>
                <a:hlinkClick r:id="rId4"/>
              </a:rPr>
              <a:t>https://doi.org/10.3389/fpsyg.2013.00813</a:t>
            </a:r>
            <a:r>
              <a:rPr lang="en-GB" sz="2000">
                <a:solidFill>
                  <a:srgbClr val="000000"/>
                </a:solidFill>
                <a:ea typeface="+mn-lt"/>
                <a:cs typeface="+mn-lt"/>
              </a:rPr>
              <a:t>  (Accessed: 31 March 2026)</a:t>
            </a:r>
            <a:endParaRPr lang="en-GB">
              <a:ea typeface="+mn-lt"/>
              <a:cs typeface="+mn-lt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GB" sz="1200">
              <a:solidFill>
                <a:srgbClr val="000000"/>
              </a:solidFill>
              <a:highlight>
                <a:srgbClr val="FFFFFF"/>
              </a:highlight>
              <a:latin typeface="Cambria"/>
              <a:ea typeface="Cambria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GB" sz="1200">
              <a:solidFill>
                <a:srgbClr val="000000"/>
              </a:solidFill>
              <a:highlight>
                <a:srgbClr val="FFFFFF"/>
              </a:highlight>
              <a:latin typeface="Cambria"/>
              <a:ea typeface="Cambria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2B7869-4612-CB1E-BCBA-57B963755FC3}"/>
              </a:ext>
            </a:extLst>
          </p:cNvPr>
          <p:cNvCxnSpPr>
            <a:cxnSpLocks/>
          </p:cNvCxnSpPr>
          <p:nvPr/>
        </p:nvCxnSpPr>
        <p:spPr>
          <a:xfrm>
            <a:off x="340506" y="927072"/>
            <a:ext cx="11712324" cy="0"/>
          </a:xfrm>
          <a:prstGeom prst="line">
            <a:avLst/>
          </a:prstGeom>
          <a:ln w="76200">
            <a:prstDash val="dash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1B4157F-E7D6-1424-3617-E91DC9EC884A}"/>
              </a:ext>
            </a:extLst>
          </p:cNvPr>
          <p:cNvSpPr txBox="1">
            <a:spLocks/>
          </p:cNvSpPr>
          <p:nvPr/>
        </p:nvSpPr>
        <p:spPr>
          <a:xfrm>
            <a:off x="4025479" y="652573"/>
            <a:ext cx="4132116" cy="5438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800"/>
              </a:spcAft>
            </a:pPr>
            <a:r>
              <a:rPr lang="en-GB" sz="3200" b="1">
                <a:solidFill>
                  <a:schemeClr val="tx2">
                    <a:lumMod val="75000"/>
                    <a:lumOff val="25000"/>
                  </a:schemeClr>
                </a:solidFill>
                <a:latin typeface="Neue Haas Grotesk Text Pro"/>
                <a:ea typeface="Calibri"/>
                <a:cs typeface="Calibri"/>
              </a:rPr>
              <a:t>Measures of connection to nature</a:t>
            </a:r>
            <a:endParaRPr lang="en-GB" sz="3200" b="1">
              <a:solidFill>
                <a:schemeClr val="tx2">
                  <a:lumMod val="75000"/>
                  <a:lumOff val="25000"/>
                </a:schemeClr>
              </a:solidFill>
              <a:latin typeface="Neue Haas Grotesk Text Pro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434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C402E1-3830-710C-77DD-400730C89F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0" r="27520"/>
          <a:stretch/>
        </p:blipFill>
        <p:spPr>
          <a:xfrm>
            <a:off x="208581" y="108332"/>
            <a:ext cx="2518290" cy="45360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C2878B-7D24-83CB-9B69-B7EC92C12143}"/>
              </a:ext>
            </a:extLst>
          </p:cNvPr>
          <p:cNvSpPr txBox="1"/>
          <p:nvPr/>
        </p:nvSpPr>
        <p:spPr>
          <a:xfrm>
            <a:off x="2922814" y="108332"/>
            <a:ext cx="9095217" cy="42573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57150" algn="ctr">
              <a:lnSpc>
                <a:spcPct val="90000"/>
              </a:lnSpc>
              <a:spcAft>
                <a:spcPts val="600"/>
              </a:spcAft>
            </a:pPr>
            <a:r>
              <a:rPr lang="en-US" sz="3200" b="1">
                <a:solidFill>
                  <a:schemeClr val="tx2">
                    <a:lumMod val="75000"/>
                    <a:lumOff val="25000"/>
                  </a:schemeClr>
                </a:solidFill>
              </a:rPr>
              <a:t>"Learning from and connecting with nature - creating an environment from an early age where we are able to connect to nature is essential for self-enforcement in protecting and valuing nature." </a:t>
            </a:r>
            <a:endParaRPr lang="en-US" sz="320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57150" algn="ctr">
              <a:lnSpc>
                <a:spcPct val="90000"/>
              </a:lnSpc>
              <a:spcAft>
                <a:spcPts val="600"/>
              </a:spcAft>
            </a:pPr>
            <a:endParaRPr lang="en-US" sz="3200" b="1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57150" algn="ctr">
              <a:lnSpc>
                <a:spcPct val="90000"/>
              </a:lnSpc>
              <a:spcAft>
                <a:spcPts val="600"/>
              </a:spcAft>
            </a:pPr>
            <a:r>
              <a:rPr lang="en-US" sz="3200">
                <a:solidFill>
                  <a:schemeClr val="tx2">
                    <a:lumMod val="75000"/>
                    <a:lumOff val="25000"/>
                  </a:schemeClr>
                </a:solidFill>
              </a:rPr>
              <a:t>- DfE's Sustainability and Climate Change Strategy paper </a:t>
            </a:r>
            <a:endParaRPr lang="en-US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57150" algn="ctr">
              <a:lnSpc>
                <a:spcPct val="90000"/>
              </a:lnSpc>
              <a:spcAft>
                <a:spcPts val="600"/>
              </a:spcAft>
            </a:pPr>
            <a:r>
              <a:rPr lang="en-US" sz="3200">
                <a:solidFill>
                  <a:schemeClr val="tx2">
                    <a:lumMod val="75000"/>
                    <a:lumOff val="25000"/>
                  </a:schemeClr>
                </a:solidFill>
              </a:rPr>
              <a:t>(2023; Section 3)</a:t>
            </a:r>
            <a:endParaRPr lang="en-US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8D1445-FC9E-9D21-528F-884C61F2C197}"/>
              </a:ext>
            </a:extLst>
          </p:cNvPr>
          <p:cNvSpPr txBox="1">
            <a:spLocks/>
          </p:cNvSpPr>
          <p:nvPr/>
        </p:nvSpPr>
        <p:spPr>
          <a:xfrm>
            <a:off x="208580" y="4833256"/>
            <a:ext cx="11809452" cy="19633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800"/>
              </a:spcAft>
            </a:pPr>
            <a:r>
              <a:rPr lang="en-GB" sz="3200" b="1">
                <a:solidFill>
                  <a:schemeClr val="tx2">
                    <a:lumMod val="75000"/>
                    <a:lumOff val="25000"/>
                  </a:schemeClr>
                </a:solidFill>
                <a:latin typeface="Neue Haas Grotesk Text Pro"/>
                <a:ea typeface="Calibri"/>
                <a:cs typeface="Calibri"/>
              </a:rPr>
              <a:t>Connection with nature declines in childhood to an overall low in the mid-teens</a:t>
            </a:r>
          </a:p>
          <a:p>
            <a:pPr marL="457200" indent="-457200" algn="ctr">
              <a:spcAft>
                <a:spcPts val="800"/>
              </a:spcAft>
              <a:buFont typeface="Calibri"/>
              <a:buChar char="-"/>
            </a:pPr>
            <a:r>
              <a:rPr lang="en-GB" sz="3200">
                <a:solidFill>
                  <a:schemeClr val="tx2">
                    <a:lumMod val="75000"/>
                    <a:lumOff val="25000"/>
                  </a:schemeClr>
                </a:solidFill>
                <a:latin typeface="Neue Haas Grotesk Text Pro"/>
                <a:ea typeface="Calibri"/>
                <a:cs typeface="Calibri"/>
              </a:rPr>
              <a:t>Dasgupta, 2021</a:t>
            </a:r>
            <a:endParaRPr lang="en-GB" sz="3200">
              <a:solidFill>
                <a:schemeClr val="tx2">
                  <a:lumMod val="75000"/>
                  <a:lumOff val="25000"/>
                </a:schemeClr>
              </a:solidFill>
              <a:latin typeface="Neue Haas Grotesk Text Pro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C343DE-E2E8-3688-76EA-CD68490F1167}"/>
              </a:ext>
            </a:extLst>
          </p:cNvPr>
          <p:cNvCxnSpPr>
            <a:cxnSpLocks/>
          </p:cNvCxnSpPr>
          <p:nvPr/>
        </p:nvCxnSpPr>
        <p:spPr>
          <a:xfrm>
            <a:off x="2922814" y="4588327"/>
            <a:ext cx="9095217" cy="0"/>
          </a:xfrm>
          <a:prstGeom prst="line">
            <a:avLst/>
          </a:prstGeom>
          <a:ln w="76200">
            <a:prstDash val="dash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14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E7C5E-A0AD-FAB1-5212-FFBCEB947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0617FC1-6C11-B468-DB1B-19DB7984AEB9}"/>
              </a:ext>
            </a:extLst>
          </p:cNvPr>
          <p:cNvSpPr txBox="1">
            <a:spLocks/>
          </p:cNvSpPr>
          <p:nvPr/>
        </p:nvSpPr>
        <p:spPr>
          <a:xfrm>
            <a:off x="2139" y="146920"/>
            <a:ext cx="12182216" cy="8250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800"/>
              </a:spcAft>
            </a:pPr>
            <a:r>
              <a:rPr lang="en-GB" sz="3200" b="1">
                <a:solidFill>
                  <a:schemeClr val="tx2">
                    <a:lumMod val="75000"/>
                    <a:lumOff val="25000"/>
                  </a:schemeClr>
                </a:solidFill>
                <a:latin typeface="Neue Haas Grotesk Text Pro"/>
                <a:ea typeface="Calibri"/>
                <a:cs typeface="Calibri"/>
              </a:rPr>
              <a:t> Opportunities for Change</a:t>
            </a:r>
            <a:endParaRPr lang="en-GB" sz="3200" b="1">
              <a:solidFill>
                <a:schemeClr val="tx2">
                  <a:lumMod val="75000"/>
                  <a:lumOff val="25000"/>
                </a:schemeClr>
              </a:solidFill>
              <a:latin typeface="Neue Haas Grotesk Text Pro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63B826-44F7-9D1C-C1FB-E0555E23D633}"/>
              </a:ext>
            </a:extLst>
          </p:cNvPr>
          <p:cNvCxnSpPr>
            <a:cxnSpLocks/>
          </p:cNvCxnSpPr>
          <p:nvPr/>
        </p:nvCxnSpPr>
        <p:spPr>
          <a:xfrm flipV="1">
            <a:off x="-2874" y="4160157"/>
            <a:ext cx="12201989" cy="57509"/>
          </a:xfrm>
          <a:prstGeom prst="line">
            <a:avLst/>
          </a:prstGeom>
          <a:ln w="76200">
            <a:prstDash val="dash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9A1140C-C637-2F59-3D14-196027540DDF}"/>
              </a:ext>
            </a:extLst>
          </p:cNvPr>
          <p:cNvSpPr txBox="1"/>
          <p:nvPr/>
        </p:nvSpPr>
        <p:spPr>
          <a:xfrm>
            <a:off x="-965" y="1148779"/>
            <a:ext cx="12174131" cy="29233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514350" indent="-457200" algn="ctr">
              <a:lnSpc>
                <a:spcPct val="90000"/>
              </a:lnSpc>
              <a:spcAft>
                <a:spcPts val="600"/>
              </a:spcAft>
              <a:buFont typeface="Calibri"/>
              <a:buChar char="-"/>
            </a:pPr>
            <a:r>
              <a:rPr lang="en-US" sz="3200" err="1">
                <a:solidFill>
                  <a:schemeClr val="tx2">
                    <a:lumMod val="75000"/>
                    <a:lumOff val="25000"/>
                  </a:schemeClr>
                </a:solidFill>
              </a:rPr>
              <a:t>Prioritising</a:t>
            </a:r>
            <a:r>
              <a:rPr lang="en-US" sz="3200">
                <a:solidFill>
                  <a:schemeClr val="tx2">
                    <a:lumMod val="75000"/>
                    <a:lumOff val="25000"/>
                  </a:schemeClr>
                </a:solidFill>
              </a:rPr>
              <a:t> increased connection to nature</a:t>
            </a:r>
            <a:endParaRPr lang="en-US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514350" indent="-457200" algn="ctr">
              <a:lnSpc>
                <a:spcPct val="90000"/>
              </a:lnSpc>
              <a:spcAft>
                <a:spcPts val="600"/>
              </a:spcAft>
              <a:buFont typeface="Calibri"/>
              <a:buChar char="-"/>
            </a:pPr>
            <a:endParaRPr lang="en-US" sz="320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514350" indent="-457200" algn="ctr">
              <a:lnSpc>
                <a:spcPct val="90000"/>
              </a:lnSpc>
              <a:spcAft>
                <a:spcPts val="600"/>
              </a:spcAft>
              <a:buFont typeface="Calibri"/>
              <a:buChar char="-"/>
            </a:pPr>
            <a:r>
              <a:rPr lang="en-US" sz="3200" err="1">
                <a:solidFill>
                  <a:schemeClr val="tx2">
                    <a:lumMod val="75000"/>
                    <a:lumOff val="25000"/>
                  </a:schemeClr>
                </a:solidFill>
              </a:rPr>
              <a:t>Recognising</a:t>
            </a:r>
            <a:r>
              <a:rPr lang="en-US" sz="3200">
                <a:solidFill>
                  <a:schemeClr val="tx2">
                    <a:lumMod val="75000"/>
                    <a:lumOff val="25000"/>
                  </a:schemeClr>
                </a:solidFill>
              </a:rPr>
              <a:t> the role of schools in environmental protection</a:t>
            </a:r>
          </a:p>
          <a:p>
            <a:pPr marL="514350" indent="-457200" algn="ctr">
              <a:lnSpc>
                <a:spcPct val="90000"/>
              </a:lnSpc>
              <a:spcAft>
                <a:spcPts val="600"/>
              </a:spcAft>
              <a:buFont typeface="Calibri"/>
              <a:buChar char="-"/>
            </a:pPr>
            <a:endParaRPr lang="en-US" sz="320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514350" indent="-457200" algn="ctr">
              <a:lnSpc>
                <a:spcPct val="90000"/>
              </a:lnSpc>
              <a:spcAft>
                <a:spcPts val="600"/>
              </a:spcAft>
              <a:buFont typeface="Calibri"/>
              <a:buChar char="-"/>
            </a:pPr>
            <a:r>
              <a:rPr lang="en-US" sz="3200">
                <a:solidFill>
                  <a:schemeClr val="tx2">
                    <a:lumMod val="75000"/>
                    <a:lumOff val="25000"/>
                  </a:schemeClr>
                </a:solidFill>
              </a:rPr>
              <a:t>Acknowledging the need to model sustainable practice</a:t>
            </a:r>
          </a:p>
          <a:p>
            <a:pPr marL="514350" indent="-457200" algn="ctr">
              <a:lnSpc>
                <a:spcPct val="90000"/>
              </a:lnSpc>
              <a:spcAft>
                <a:spcPts val="600"/>
              </a:spcAft>
              <a:buFont typeface="Calibri"/>
              <a:buChar char="-"/>
            </a:pPr>
            <a:endParaRPr lang="en-US" sz="32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7FC3770-9FEF-50D7-7631-0E588E83EBD3}"/>
              </a:ext>
            </a:extLst>
          </p:cNvPr>
          <p:cNvSpPr txBox="1">
            <a:spLocks/>
          </p:cNvSpPr>
          <p:nvPr/>
        </p:nvSpPr>
        <p:spPr>
          <a:xfrm>
            <a:off x="2140" y="4478912"/>
            <a:ext cx="12196592" cy="22224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800"/>
              </a:spcAft>
            </a:pPr>
            <a:r>
              <a:rPr lang="en-GB" sz="3200" i="1">
                <a:solidFill>
                  <a:schemeClr val="tx2">
                    <a:lumMod val="75000"/>
                    <a:lumOff val="25000"/>
                  </a:schemeClr>
                </a:solidFill>
                <a:latin typeface="Neue Haas Grotesk Text Pro"/>
                <a:ea typeface="Calibri"/>
                <a:cs typeface="Calibri"/>
              </a:rPr>
              <a:t> Focus on areas of education </a:t>
            </a:r>
            <a:r>
              <a:rPr lang="en-GB" sz="3200" i="1" err="1">
                <a:solidFill>
                  <a:schemeClr val="tx2">
                    <a:lumMod val="75000"/>
                    <a:lumOff val="25000"/>
                  </a:schemeClr>
                </a:solidFill>
                <a:latin typeface="Neue Haas Grotesk Text Pro"/>
                <a:ea typeface="Calibri"/>
                <a:cs typeface="Calibri"/>
              </a:rPr>
              <a:t>where</a:t>
            </a:r>
            <a:r>
              <a:rPr lang="en-GB" sz="3200" i="1">
                <a:solidFill>
                  <a:schemeClr val="tx2">
                    <a:lumMod val="75000"/>
                    <a:lumOff val="25000"/>
                  </a:schemeClr>
                </a:solidFill>
                <a:latin typeface="Neue Haas Grotesk Text Pro"/>
                <a:ea typeface="Calibri"/>
                <a:cs typeface="Calibri"/>
              </a:rPr>
              <a:t> students already</a:t>
            </a:r>
            <a:endParaRPr lang="en-GB" sz="3200" i="1">
              <a:solidFill>
                <a:schemeClr val="tx2">
                  <a:lumMod val="75000"/>
                  <a:lumOff val="25000"/>
                </a:schemeClr>
              </a:solidFill>
              <a:latin typeface="Neue Haas Grotesk Text Pro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n-GB" sz="3200" i="1">
                <a:solidFill>
                  <a:schemeClr val="tx2">
                    <a:lumMod val="75000"/>
                    <a:lumOff val="25000"/>
                  </a:schemeClr>
                </a:solidFill>
                <a:latin typeface="Neue Haas Grotesk Text Pro"/>
                <a:ea typeface="Calibri"/>
                <a:cs typeface="Calibri"/>
              </a:rPr>
              <a:t> "develop an understanding of the world and the natural environment"</a:t>
            </a:r>
            <a:endParaRPr lang="en-GB" sz="3200" i="1">
              <a:solidFill>
                <a:schemeClr val="tx2">
                  <a:lumMod val="75000"/>
                  <a:lumOff val="25000"/>
                </a:schemeClr>
              </a:solidFill>
              <a:latin typeface="Neue Haas Grotesk Text Pro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n-GB" sz="2400" i="1">
                <a:solidFill>
                  <a:schemeClr val="tx2">
                    <a:lumMod val="75000"/>
                    <a:lumOff val="25000"/>
                  </a:schemeClr>
                </a:solidFill>
                <a:latin typeface="Neue Haas Grotesk Text Pro"/>
                <a:ea typeface="Calibri"/>
                <a:cs typeface="Calibri"/>
              </a:rPr>
              <a:t>(DfE SCC, 2023; Action Area 1.1: Learning about the Natural Environment)</a:t>
            </a:r>
            <a:endParaRPr lang="en-GB" sz="2400" i="1">
              <a:solidFill>
                <a:schemeClr val="tx2">
                  <a:lumMod val="75000"/>
                  <a:lumOff val="25000"/>
                </a:schemeClr>
              </a:solidFill>
              <a:latin typeface="Neue Haas Grotesk Text Pro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52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0AD32-D409-003F-991B-DB3BD7995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2B90A06-4134-4D21-A3BA-6FDE97694479}"/>
              </a:ext>
            </a:extLst>
          </p:cNvPr>
          <p:cNvSpPr txBox="1">
            <a:spLocks/>
          </p:cNvSpPr>
          <p:nvPr/>
        </p:nvSpPr>
        <p:spPr>
          <a:xfrm>
            <a:off x="141738" y="301361"/>
            <a:ext cx="7063878" cy="8538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800"/>
              </a:spcAft>
            </a:pPr>
            <a:r>
              <a:rPr lang="en-GB" sz="3200" b="1">
                <a:solidFill>
                  <a:schemeClr val="tx2">
                    <a:lumMod val="75000"/>
                    <a:lumOff val="25000"/>
                  </a:schemeClr>
                </a:solidFill>
                <a:latin typeface="Neue Haas Grotesk Text Pro"/>
                <a:ea typeface="Calibri"/>
                <a:cs typeface="Calibri"/>
              </a:rPr>
              <a:t>Increasing Connection to Nature</a:t>
            </a:r>
            <a:endParaRPr lang="en-GB" sz="3200" b="1">
              <a:solidFill>
                <a:schemeClr val="tx2">
                  <a:lumMod val="75000"/>
                  <a:lumOff val="25000"/>
                </a:schemeClr>
              </a:solidFill>
              <a:latin typeface="Neue Haas Grotesk Text Pro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B7B8C2-5B14-79A6-5992-C4F75FAE4C46}"/>
              </a:ext>
            </a:extLst>
          </p:cNvPr>
          <p:cNvCxnSpPr>
            <a:cxnSpLocks/>
          </p:cNvCxnSpPr>
          <p:nvPr/>
        </p:nvCxnSpPr>
        <p:spPr>
          <a:xfrm flipV="1">
            <a:off x="7401233" y="6507330"/>
            <a:ext cx="4697009" cy="0"/>
          </a:xfrm>
          <a:prstGeom prst="line">
            <a:avLst/>
          </a:prstGeom>
          <a:ln w="76200">
            <a:prstDash val="dash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9E4552E-A0A8-EB45-B3C1-E9775652E4A4}"/>
              </a:ext>
            </a:extLst>
          </p:cNvPr>
          <p:cNvSpPr txBox="1"/>
          <p:nvPr/>
        </p:nvSpPr>
        <p:spPr>
          <a:xfrm>
            <a:off x="141491" y="1362177"/>
            <a:ext cx="7055024" cy="52036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571500" indent="-514350" algn="ctr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3200">
                <a:solidFill>
                  <a:schemeClr val="tx2">
                    <a:lumMod val="75000"/>
                    <a:lumOff val="25000"/>
                  </a:schemeClr>
                </a:solidFill>
              </a:rPr>
              <a:t>Apply learning to natural environments</a:t>
            </a:r>
          </a:p>
          <a:p>
            <a:pPr marL="571500" indent="-514350" algn="ctr">
              <a:lnSpc>
                <a:spcPct val="90000"/>
              </a:lnSpc>
              <a:spcAft>
                <a:spcPts val="600"/>
              </a:spcAft>
              <a:buAutoNum type="arabicPeriod"/>
            </a:pPr>
            <a:endParaRPr lang="en-US" sz="320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571500" indent="-514350" algn="ctr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3200">
                <a:solidFill>
                  <a:schemeClr val="tx2">
                    <a:lumMod val="75000"/>
                    <a:lumOff val="25000"/>
                  </a:schemeClr>
                </a:solidFill>
              </a:rPr>
              <a:t>Have positive experiences outside</a:t>
            </a:r>
          </a:p>
          <a:p>
            <a:pPr marL="57150" algn="ctr">
              <a:lnSpc>
                <a:spcPct val="90000"/>
              </a:lnSpc>
              <a:spcAft>
                <a:spcPts val="600"/>
              </a:spcAft>
            </a:pPr>
            <a:endParaRPr lang="en-US" sz="3200" i="1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57150" algn="ctr">
              <a:lnSpc>
                <a:spcPct val="90000"/>
              </a:lnSpc>
              <a:spcAft>
                <a:spcPts val="600"/>
              </a:spcAft>
            </a:pPr>
            <a:r>
              <a:rPr lang="en-US" sz="3200">
                <a:solidFill>
                  <a:schemeClr val="tx2">
                    <a:lumMod val="75000"/>
                    <a:lumOff val="25000"/>
                  </a:schemeClr>
                </a:solidFill>
              </a:rPr>
              <a:t>3. Challenge student perceptions of nature</a:t>
            </a:r>
          </a:p>
          <a:p>
            <a:pPr marL="57150" algn="ctr">
              <a:lnSpc>
                <a:spcPct val="90000"/>
              </a:lnSpc>
              <a:spcAft>
                <a:spcPts val="600"/>
              </a:spcAft>
            </a:pPr>
            <a:endParaRPr lang="en-US" sz="320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57150" algn="ctr">
              <a:lnSpc>
                <a:spcPct val="90000"/>
              </a:lnSpc>
              <a:spcAft>
                <a:spcPts val="600"/>
              </a:spcAft>
            </a:pPr>
            <a:r>
              <a:rPr lang="en-US" sz="3200">
                <a:solidFill>
                  <a:schemeClr val="tx2">
                    <a:lumMod val="75000"/>
                    <a:lumOff val="25000"/>
                  </a:schemeClr>
                </a:solidFill>
              </a:rPr>
              <a:t>4. Allow free exploration of nature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45F2E13-03C7-4C35-6205-EE3C639244CE}"/>
              </a:ext>
            </a:extLst>
          </p:cNvPr>
          <p:cNvSpPr txBox="1">
            <a:spLocks/>
          </p:cNvSpPr>
          <p:nvPr/>
        </p:nvSpPr>
        <p:spPr>
          <a:xfrm>
            <a:off x="7644281" y="1254895"/>
            <a:ext cx="4230076" cy="43538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800"/>
              </a:spcAft>
            </a:pPr>
            <a:r>
              <a:rPr lang="en-GB" sz="3200" i="1">
                <a:solidFill>
                  <a:schemeClr val="tx2">
                    <a:lumMod val="75000"/>
                    <a:lumOff val="25000"/>
                  </a:schemeClr>
                </a:solidFill>
                <a:latin typeface="Neue Haas Grotesk Text Pro"/>
                <a:ea typeface="Calibri"/>
                <a:cs typeface="Calibri"/>
              </a:rPr>
              <a:t>As a subject with a "multi-layered holistic education framework" (Walshe and Perry, 2022; p 94) geography is well positioned to allow students to explore and re-explore their environment from different perspectives.</a:t>
            </a:r>
            <a:endParaRPr lang="en-GB" sz="3200" i="1">
              <a:solidFill>
                <a:schemeClr val="tx2">
                  <a:lumMod val="75000"/>
                  <a:lumOff val="25000"/>
                </a:schemeClr>
              </a:solidFill>
              <a:latin typeface="Neue Haas Grotesk Text Pro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98243EA-5776-AC4A-3F80-9482730C5637}"/>
              </a:ext>
            </a:extLst>
          </p:cNvPr>
          <p:cNvCxnSpPr>
            <a:cxnSpLocks/>
          </p:cNvCxnSpPr>
          <p:nvPr/>
        </p:nvCxnSpPr>
        <p:spPr>
          <a:xfrm flipV="1">
            <a:off x="7491639" y="359668"/>
            <a:ext cx="4697009" cy="0"/>
          </a:xfrm>
          <a:prstGeom prst="line">
            <a:avLst/>
          </a:prstGeom>
          <a:ln w="76200">
            <a:prstDash val="dash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45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7C37C-9BE2-07AE-B133-C8E563887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847F12F-A764-2EBC-9E2D-BF05CC5FB529}"/>
              </a:ext>
            </a:extLst>
          </p:cNvPr>
          <p:cNvSpPr txBox="1">
            <a:spLocks/>
          </p:cNvSpPr>
          <p:nvPr/>
        </p:nvSpPr>
        <p:spPr>
          <a:xfrm>
            <a:off x="141738" y="301361"/>
            <a:ext cx="7063878" cy="8538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800"/>
              </a:spcAft>
            </a:pPr>
            <a:r>
              <a:rPr lang="en-GB" sz="3200" b="1">
                <a:solidFill>
                  <a:schemeClr val="tx2">
                    <a:lumMod val="75000"/>
                    <a:lumOff val="25000"/>
                  </a:schemeClr>
                </a:solidFill>
                <a:latin typeface="Neue Haas Grotesk Text Pro"/>
                <a:ea typeface="Calibri"/>
                <a:cs typeface="Calibri"/>
              </a:rPr>
              <a:t>Research Activities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A8E93F-EB53-6522-924A-3E5CFA04198F}"/>
              </a:ext>
            </a:extLst>
          </p:cNvPr>
          <p:cNvCxnSpPr>
            <a:cxnSpLocks/>
          </p:cNvCxnSpPr>
          <p:nvPr/>
        </p:nvCxnSpPr>
        <p:spPr>
          <a:xfrm flipV="1">
            <a:off x="7321023" y="4145877"/>
            <a:ext cx="4875756" cy="24580"/>
          </a:xfrm>
          <a:prstGeom prst="line">
            <a:avLst/>
          </a:prstGeom>
          <a:ln w="76200">
            <a:prstDash val="dash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365AD93-B190-6A0C-1613-279D4EF6B133}"/>
              </a:ext>
            </a:extLst>
          </p:cNvPr>
          <p:cNvSpPr txBox="1"/>
          <p:nvPr/>
        </p:nvSpPr>
        <p:spPr>
          <a:xfrm>
            <a:off x="141491" y="1362177"/>
            <a:ext cx="7055024" cy="2880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571500" indent="-514350" algn="ctr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3200">
                <a:solidFill>
                  <a:schemeClr val="tx2">
                    <a:lumMod val="75000"/>
                    <a:lumOff val="25000"/>
                  </a:schemeClr>
                </a:solidFill>
              </a:rPr>
              <a:t>Increased knowledge about biodiversity</a:t>
            </a:r>
          </a:p>
          <a:p>
            <a:pPr marL="571500" indent="-514350" algn="ctr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3200">
                <a:solidFill>
                  <a:schemeClr val="tx2">
                    <a:lumMod val="75000"/>
                    <a:lumOff val="25000"/>
                  </a:schemeClr>
                </a:solidFill>
              </a:rPr>
              <a:t>Application of knowledge through fieldwork activities</a:t>
            </a:r>
          </a:p>
          <a:p>
            <a:pPr marL="571500" indent="-514350" algn="ctr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3200">
                <a:solidFill>
                  <a:schemeClr val="tx2">
                    <a:lumMod val="75000"/>
                    <a:lumOff val="25000"/>
                  </a:schemeClr>
                </a:solidFill>
              </a:rPr>
              <a:t>Free exploration through challenges</a:t>
            </a:r>
          </a:p>
        </p:txBody>
      </p:sp>
      <p:pic>
        <p:nvPicPr>
          <p:cNvPr id="4" name="Picture 3" descr="A poster of a plant&#10;&#10;AI-generated content may be incorrect.">
            <a:extLst>
              <a:ext uri="{FF2B5EF4-FFF2-40B4-BE49-F238E27FC236}">
                <a16:creationId xmlns:a16="http://schemas.microsoft.com/office/drawing/2014/main" id="{DA5DE9C6-5F4C-8615-73E3-F34B8146A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60000">
            <a:off x="7404458" y="161311"/>
            <a:ext cx="2717084" cy="3438218"/>
          </a:xfrm>
          <a:prstGeom prst="rect">
            <a:avLst/>
          </a:prstGeom>
        </p:spPr>
      </p:pic>
      <p:pic>
        <p:nvPicPr>
          <p:cNvPr id="7" name="Picture 6" descr="A screenshot of a leaf identification&#10;&#10;AI-generated content may be incorrect.">
            <a:extLst>
              <a:ext uri="{FF2B5EF4-FFF2-40B4-BE49-F238E27FC236}">
                <a16:creationId xmlns:a16="http://schemas.microsoft.com/office/drawing/2014/main" id="{0F866243-EE0B-EFB5-76E4-198D017BA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60000">
            <a:off x="9035078" y="444911"/>
            <a:ext cx="3155234" cy="3227438"/>
          </a:xfrm>
          <a:prstGeom prst="rect">
            <a:avLst/>
          </a:prstGeom>
        </p:spPr>
      </p:pic>
      <p:pic>
        <p:nvPicPr>
          <p:cNvPr id="2" name="Picture 1" descr="A diagram of two people&#10;&#10;Description automatically generated">
            <a:extLst>
              <a:ext uri="{FF2B5EF4-FFF2-40B4-BE49-F238E27FC236}">
                <a16:creationId xmlns:a16="http://schemas.microsoft.com/office/drawing/2014/main" id="{B69BE797-D39A-BAAB-5321-C6EA1C24A87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963" t="5050" r="3815" b="505"/>
          <a:stretch>
            <a:fillRect/>
          </a:stretch>
        </p:blipFill>
        <p:spPr>
          <a:xfrm>
            <a:off x="145633" y="4369051"/>
            <a:ext cx="5279312" cy="2491848"/>
          </a:xfrm>
          <a:prstGeom prst="rect">
            <a:avLst/>
          </a:prstGeom>
        </p:spPr>
      </p:pic>
      <p:pic>
        <p:nvPicPr>
          <p:cNvPr id="5" name="Picture 4" descr="A white rectangular grid with black text&#10;&#10;AI-generated content may be incorrect.">
            <a:extLst>
              <a:ext uri="{FF2B5EF4-FFF2-40B4-BE49-F238E27FC236}">
                <a16:creationId xmlns:a16="http://schemas.microsoft.com/office/drawing/2014/main" id="{7A2731C1-19D3-DB0F-D394-AEC9C05A9F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970" y="4532482"/>
            <a:ext cx="6767428" cy="215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9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C8120-1BD5-76D1-24B2-30968BC9A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F9BA3E3-0E7A-D6EC-5D72-C056A04C753D}"/>
              </a:ext>
            </a:extLst>
          </p:cNvPr>
          <p:cNvSpPr txBox="1">
            <a:spLocks/>
          </p:cNvSpPr>
          <p:nvPr/>
        </p:nvSpPr>
        <p:spPr>
          <a:xfrm>
            <a:off x="141738" y="301361"/>
            <a:ext cx="11943136" cy="8538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800"/>
              </a:spcAft>
            </a:pPr>
            <a:r>
              <a:rPr lang="en-GB" sz="3200" b="1">
                <a:solidFill>
                  <a:schemeClr val="tx2">
                    <a:lumMod val="75000"/>
                    <a:lumOff val="25000"/>
                  </a:schemeClr>
                </a:solidFill>
                <a:latin typeface="Neue Haas Grotesk Text Pro"/>
                <a:ea typeface="Calibri"/>
                <a:cs typeface="Calibri"/>
              </a:rPr>
              <a:t>Conceptualising Connection to Nature</a:t>
            </a:r>
            <a:endParaRPr lang="en-GB" sz="3200" b="1">
              <a:solidFill>
                <a:schemeClr val="tx2">
                  <a:lumMod val="75000"/>
                  <a:lumOff val="25000"/>
                </a:schemeClr>
              </a:solidFill>
              <a:latin typeface="Neue Haas Grotesk Text Pro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ED7E88-5FE5-486A-66FE-E409203120AF}"/>
              </a:ext>
            </a:extLst>
          </p:cNvPr>
          <p:cNvSpPr txBox="1"/>
          <p:nvPr/>
        </p:nvSpPr>
        <p:spPr>
          <a:xfrm>
            <a:off x="157708" y="1158616"/>
            <a:ext cx="7301691" cy="55331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57150" algn="ctr">
              <a:lnSpc>
                <a:spcPct val="90000"/>
              </a:lnSpc>
              <a:spcAft>
                <a:spcPts val="600"/>
              </a:spcAft>
            </a:pPr>
            <a:endParaRPr lang="en-US" sz="3200" b="1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 descr="A screenshot of a question&#10;&#10;AI-generated content may be incorrect.">
            <a:extLst>
              <a:ext uri="{FF2B5EF4-FFF2-40B4-BE49-F238E27FC236}">
                <a16:creationId xmlns:a16="http://schemas.microsoft.com/office/drawing/2014/main" id="{DAACE25A-A35B-5CC7-DD3B-A6D2D4AC1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93" y="1293206"/>
            <a:ext cx="7312435" cy="526947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7176BFC-D275-522A-C363-05D0135AF22A}"/>
              </a:ext>
            </a:extLst>
          </p:cNvPr>
          <p:cNvSpPr txBox="1">
            <a:spLocks/>
          </p:cNvSpPr>
          <p:nvPr/>
        </p:nvSpPr>
        <p:spPr>
          <a:xfrm>
            <a:off x="7601963" y="2095750"/>
            <a:ext cx="4482908" cy="37789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800"/>
              </a:spcAft>
            </a:pPr>
            <a:r>
              <a:rPr lang="en-GB" sz="2800">
                <a:solidFill>
                  <a:schemeClr val="accent6">
                    <a:lumMod val="76000"/>
                  </a:schemeClr>
                </a:solidFill>
                <a:ea typeface="+mj-lt"/>
                <a:cs typeface="+mj-lt"/>
              </a:rPr>
              <a:t>Connection to Nature as</a:t>
            </a:r>
            <a:r>
              <a:rPr lang="en-GB" sz="2800" i="1">
                <a:solidFill>
                  <a:schemeClr val="accent6">
                    <a:lumMod val="76000"/>
                  </a:schemeClr>
                </a:solidFill>
                <a:ea typeface="+mj-lt"/>
                <a:cs typeface="+mj-lt"/>
              </a:rPr>
              <a:t> “seeing the environment as part of ourselves … [and] seeing ourselves as part of the environment”</a:t>
            </a:r>
            <a:endParaRPr lang="en-US" sz="2800">
              <a:solidFill>
                <a:schemeClr val="accent6">
                  <a:lumMod val="76000"/>
                </a:schemeClr>
              </a:solidFill>
              <a:ea typeface="+mj-lt"/>
              <a:cs typeface="+mj-lt"/>
            </a:endParaRPr>
          </a:p>
          <a:p>
            <a:pPr algn="ctr">
              <a:spcAft>
                <a:spcPts val="800"/>
              </a:spcAft>
            </a:pPr>
            <a:r>
              <a:rPr lang="en-GB" sz="2800" i="1">
                <a:solidFill>
                  <a:schemeClr val="accent6">
                    <a:lumMod val="76000"/>
                  </a:schemeClr>
                </a:solidFill>
                <a:ea typeface="+mj-lt"/>
                <a:cs typeface="+mj-lt"/>
              </a:rPr>
              <a:t> (Dutcher et al, 2007, p. 489)</a:t>
            </a:r>
            <a:endParaRPr lang="en-US" sz="2800">
              <a:solidFill>
                <a:schemeClr val="accent6">
                  <a:lumMod val="76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B9ABFEF-FD59-FE36-88AF-9263B5666C78}"/>
              </a:ext>
            </a:extLst>
          </p:cNvPr>
          <p:cNvCxnSpPr>
            <a:cxnSpLocks/>
          </p:cNvCxnSpPr>
          <p:nvPr/>
        </p:nvCxnSpPr>
        <p:spPr>
          <a:xfrm flipV="1">
            <a:off x="7597878" y="1775138"/>
            <a:ext cx="4697009" cy="0"/>
          </a:xfrm>
          <a:prstGeom prst="line">
            <a:avLst/>
          </a:prstGeom>
          <a:ln w="76200">
            <a:prstDash val="dash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C48A03-AF14-BAE7-8FD0-C2CFC5D334FF}"/>
              </a:ext>
            </a:extLst>
          </p:cNvPr>
          <p:cNvCxnSpPr>
            <a:cxnSpLocks/>
          </p:cNvCxnSpPr>
          <p:nvPr/>
        </p:nvCxnSpPr>
        <p:spPr>
          <a:xfrm flipV="1">
            <a:off x="7597878" y="6310267"/>
            <a:ext cx="4697009" cy="0"/>
          </a:xfrm>
          <a:prstGeom prst="line">
            <a:avLst/>
          </a:prstGeom>
          <a:ln w="76200">
            <a:prstDash val="dash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07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CAE33-22D8-E1D2-7EEF-4A65E4CB9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2D5CD2D-9D33-DCDD-5180-CF1B15D03DFA}"/>
              </a:ext>
            </a:extLst>
          </p:cNvPr>
          <p:cNvSpPr txBox="1">
            <a:spLocks/>
          </p:cNvSpPr>
          <p:nvPr/>
        </p:nvSpPr>
        <p:spPr>
          <a:xfrm>
            <a:off x="129448" y="190748"/>
            <a:ext cx="11943136" cy="8538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800"/>
              </a:spcAft>
            </a:pPr>
            <a:r>
              <a:rPr lang="en-GB" sz="3200" b="1">
                <a:solidFill>
                  <a:schemeClr val="tx2">
                    <a:lumMod val="75000"/>
                    <a:lumOff val="25000"/>
                  </a:schemeClr>
                </a:solidFill>
                <a:latin typeface="Neue Haas Grotesk Text Pro"/>
                <a:ea typeface="Calibri"/>
                <a:cs typeface="Calibri"/>
              </a:rPr>
              <a:t>Measuring Connection to Nature</a:t>
            </a:r>
            <a:endParaRPr lang="en-GB" sz="3200" b="1">
              <a:solidFill>
                <a:schemeClr val="tx2">
                  <a:lumMod val="75000"/>
                  <a:lumOff val="25000"/>
                </a:schemeClr>
              </a:solidFill>
              <a:latin typeface="Neue Haas Grotesk Text Pro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D8222B-3BA6-65BC-5FF8-00F40DBCD782}"/>
              </a:ext>
            </a:extLst>
          </p:cNvPr>
          <p:cNvSpPr txBox="1"/>
          <p:nvPr/>
        </p:nvSpPr>
        <p:spPr>
          <a:xfrm>
            <a:off x="145416" y="3606546"/>
            <a:ext cx="5377935" cy="6152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57150" algn="ctr">
              <a:lnSpc>
                <a:spcPct val="90000"/>
              </a:lnSpc>
              <a:spcAft>
                <a:spcPts val="600"/>
              </a:spcAft>
            </a:pPr>
            <a:r>
              <a:rPr lang="en-US" sz="2000">
                <a:solidFill>
                  <a:schemeClr val="tx2">
                    <a:lumMod val="75000"/>
                    <a:lumOff val="25000"/>
                  </a:schemeClr>
                </a:solidFill>
              </a:rPr>
              <a:t>Illustrated Inclusion of Nature in Self Scale (Kleespies et al, 2021; p5)</a:t>
            </a:r>
          </a:p>
        </p:txBody>
      </p:sp>
      <p:pic>
        <p:nvPicPr>
          <p:cNvPr id="8" name="Picture 7" descr="A screenshot of a question&#10;&#10;AI-generated content may be incorrect.">
            <a:extLst>
              <a:ext uri="{FF2B5EF4-FFF2-40B4-BE49-F238E27FC236}">
                <a16:creationId xmlns:a16="http://schemas.microsoft.com/office/drawing/2014/main" id="{31F4F9CC-BF9D-A0DD-11F7-2AA605F6B1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024" t="41930" r="4683" b="279"/>
          <a:stretch>
            <a:fillRect/>
          </a:stretch>
        </p:blipFill>
        <p:spPr>
          <a:xfrm>
            <a:off x="160847" y="1062680"/>
            <a:ext cx="5356604" cy="255150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71C8035-3FDC-EB9E-8772-F4FE3646B4E1}"/>
              </a:ext>
            </a:extLst>
          </p:cNvPr>
          <p:cNvSpPr txBox="1">
            <a:spLocks/>
          </p:cNvSpPr>
          <p:nvPr/>
        </p:nvSpPr>
        <p:spPr>
          <a:xfrm>
            <a:off x="158557" y="6040081"/>
            <a:ext cx="5288892" cy="6679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800"/>
              </a:spcAft>
            </a:pPr>
            <a:r>
              <a:rPr lang="en-GB" sz="2000">
                <a:solidFill>
                  <a:schemeClr val="accent6">
                    <a:lumMod val="76000"/>
                  </a:schemeClr>
                </a:solidFill>
                <a:ea typeface="+mj-lt"/>
                <a:cs typeface="+mj-lt"/>
              </a:rPr>
              <a:t>Inclusion of Nature in Self Scale</a:t>
            </a:r>
            <a:endParaRPr lang="en-US" sz="2000">
              <a:solidFill>
                <a:schemeClr val="accent6">
                  <a:lumMod val="76000"/>
                </a:schemeClr>
              </a:solidFill>
              <a:ea typeface="+mj-lt"/>
              <a:cs typeface="+mj-lt"/>
            </a:endParaRPr>
          </a:p>
          <a:p>
            <a:pPr algn="ctr">
              <a:spcAft>
                <a:spcPts val="800"/>
              </a:spcAft>
            </a:pPr>
            <a:r>
              <a:rPr lang="en-GB" sz="2000">
                <a:solidFill>
                  <a:schemeClr val="accent6">
                    <a:lumMod val="76000"/>
                  </a:schemeClr>
                </a:solidFill>
                <a:ea typeface="+mj-lt"/>
                <a:cs typeface="+mj-lt"/>
              </a:rPr>
              <a:t>(Schultz, 2002; p72)</a:t>
            </a:r>
            <a:endParaRPr lang="en-US" sz="2000">
              <a:solidFill>
                <a:schemeClr val="accent6">
                  <a:lumMod val="76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1CCF71E-511F-866A-D958-322C30C35613}"/>
              </a:ext>
            </a:extLst>
          </p:cNvPr>
          <p:cNvCxnSpPr>
            <a:cxnSpLocks/>
          </p:cNvCxnSpPr>
          <p:nvPr/>
        </p:nvCxnSpPr>
        <p:spPr>
          <a:xfrm>
            <a:off x="7075002" y="1282663"/>
            <a:ext cx="4991975" cy="12290"/>
          </a:xfrm>
          <a:prstGeom prst="line">
            <a:avLst/>
          </a:prstGeom>
          <a:ln w="76200">
            <a:prstDash val="dash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2B531A-0C43-728E-01C8-6E0024A89846}"/>
              </a:ext>
            </a:extLst>
          </p:cNvPr>
          <p:cNvCxnSpPr>
            <a:cxnSpLocks/>
          </p:cNvCxnSpPr>
          <p:nvPr/>
        </p:nvCxnSpPr>
        <p:spPr>
          <a:xfrm flipV="1">
            <a:off x="166114" y="4444080"/>
            <a:ext cx="5315407" cy="13368"/>
          </a:xfrm>
          <a:prstGeom prst="line">
            <a:avLst/>
          </a:prstGeom>
          <a:ln w="76200">
            <a:prstDash val="dash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" name="Picture 1" descr="A diagram of different types of circles&#10;&#10;AI-generated content may be incorrect.">
            <a:extLst>
              <a:ext uri="{FF2B5EF4-FFF2-40B4-BE49-F238E27FC236}">
                <a16:creationId xmlns:a16="http://schemas.microsoft.com/office/drawing/2014/main" id="{16C7527C-4B5C-922F-0E9F-407A661297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9" t="10000" r="3016" b="1667"/>
          <a:stretch>
            <a:fillRect/>
          </a:stretch>
        </p:blipFill>
        <p:spPr>
          <a:xfrm>
            <a:off x="164187" y="4752587"/>
            <a:ext cx="5128835" cy="1295715"/>
          </a:xfrm>
          <a:prstGeom prst="rect">
            <a:avLst/>
          </a:prstGeom>
        </p:spPr>
      </p:pic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77C2FE3-4048-EC7B-D342-4EC0D3F5D0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9980" y="1335414"/>
            <a:ext cx="4988642" cy="45535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76589AD-9F08-BEF5-6F66-FC6351FAF329}"/>
              </a:ext>
            </a:extLst>
          </p:cNvPr>
          <p:cNvSpPr txBox="1"/>
          <p:nvPr/>
        </p:nvSpPr>
        <p:spPr>
          <a:xfrm>
            <a:off x="6954254" y="6040029"/>
            <a:ext cx="4996935" cy="6644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57150" algn="ctr">
              <a:lnSpc>
                <a:spcPct val="90000"/>
              </a:lnSpc>
              <a:spcAft>
                <a:spcPts val="600"/>
              </a:spcAft>
            </a:pPr>
            <a:r>
              <a:rPr lang="en-US" sz="2000">
                <a:solidFill>
                  <a:schemeClr val="tx2">
                    <a:lumMod val="75000"/>
                    <a:lumOff val="25000"/>
                  </a:schemeClr>
                </a:solidFill>
              </a:rPr>
              <a:t>Nature Relatedness Scale (NR-6) </a:t>
            </a:r>
            <a:endParaRPr lang="en-US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57150" algn="ctr">
              <a:lnSpc>
                <a:spcPct val="90000"/>
              </a:lnSpc>
              <a:spcAft>
                <a:spcPts val="600"/>
              </a:spcAft>
            </a:pPr>
            <a:r>
              <a:rPr lang="en-US" sz="2000">
                <a:solidFill>
                  <a:schemeClr val="tx2">
                    <a:lumMod val="75000"/>
                    <a:lumOff val="25000"/>
                  </a:schemeClr>
                </a:solidFill>
              </a:rPr>
              <a:t>(Nisbet and Zelenski, 2013; p11)</a:t>
            </a:r>
            <a:endParaRPr lang="en-US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75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15CFC-09FF-F09F-13C5-F401D20F2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1AC875-4A58-AD5A-8052-D5358A9A8FEE}"/>
              </a:ext>
            </a:extLst>
          </p:cNvPr>
          <p:cNvSpPr txBox="1"/>
          <p:nvPr/>
        </p:nvSpPr>
        <p:spPr>
          <a:xfrm>
            <a:off x="204031" y="230174"/>
            <a:ext cx="11792556" cy="42680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57150" algn="ctr">
              <a:lnSpc>
                <a:spcPct val="90000"/>
              </a:lnSpc>
              <a:spcAft>
                <a:spcPts val="600"/>
              </a:spcAft>
            </a:pPr>
            <a:r>
              <a:rPr lang="en-US" sz="3200" b="1">
                <a:solidFill>
                  <a:srgbClr val="597365"/>
                </a:solidFill>
                <a:latin typeface="Neue Haas Grotesk Text Pro"/>
              </a:rPr>
              <a:t>Reframing fieldwork</a:t>
            </a:r>
          </a:p>
          <a:p>
            <a:pPr marL="57150" algn="ctr">
              <a:lnSpc>
                <a:spcPct val="90000"/>
              </a:lnSpc>
              <a:spcAft>
                <a:spcPts val="600"/>
              </a:spcAft>
            </a:pPr>
            <a:endParaRPr lang="en-US" sz="3200" b="1">
              <a:solidFill>
                <a:srgbClr val="597365"/>
              </a:solidFill>
              <a:latin typeface="Neue Haas Grotesk Text Pro"/>
              <a:ea typeface="Calibri"/>
              <a:cs typeface="Calibri"/>
            </a:endParaRPr>
          </a:p>
          <a:p>
            <a:pPr marL="57150" algn="ctr">
              <a:lnSpc>
                <a:spcPct val="90000"/>
              </a:lnSpc>
              <a:spcAft>
                <a:spcPts val="600"/>
              </a:spcAft>
            </a:pPr>
            <a:r>
              <a:rPr lang="en-US" sz="3200">
                <a:solidFill>
                  <a:srgbClr val="597365"/>
                </a:solidFill>
                <a:latin typeface="Neue Haas Grotesk Text Pro"/>
                <a:ea typeface="Calibri"/>
                <a:cs typeface="Calibri"/>
              </a:rPr>
              <a:t>Fieldwork can be a way for students to </a:t>
            </a:r>
            <a:r>
              <a:rPr lang="en-US" sz="3200" b="1" i="1">
                <a:solidFill>
                  <a:srgbClr val="597365"/>
                </a:solidFill>
                <a:latin typeface="Neue Haas Grotesk Text Pro"/>
                <a:ea typeface="Calibri"/>
                <a:cs typeface="Calibri"/>
              </a:rPr>
              <a:t>explore</a:t>
            </a:r>
            <a:r>
              <a:rPr lang="en-US" sz="3200">
                <a:solidFill>
                  <a:srgbClr val="597365"/>
                </a:solidFill>
                <a:latin typeface="Neue Haas Grotesk Text Pro"/>
                <a:ea typeface="Calibri"/>
                <a:cs typeface="Calibri"/>
              </a:rPr>
              <a:t> existent relationships and connections with nature.</a:t>
            </a:r>
          </a:p>
          <a:p>
            <a:pPr marL="57150" algn="ctr">
              <a:lnSpc>
                <a:spcPct val="90000"/>
              </a:lnSpc>
              <a:spcAft>
                <a:spcPts val="600"/>
              </a:spcAft>
            </a:pPr>
            <a:endParaRPr lang="en-US" sz="3200">
              <a:solidFill>
                <a:srgbClr val="597365"/>
              </a:solidFill>
              <a:latin typeface="Neue Haas Grotesk Text Pro"/>
              <a:ea typeface="Calibri"/>
              <a:cs typeface="Calibri"/>
            </a:endParaRPr>
          </a:p>
          <a:p>
            <a:pPr marL="57150" algn="ctr">
              <a:lnSpc>
                <a:spcPct val="90000"/>
              </a:lnSpc>
              <a:spcAft>
                <a:spcPts val="600"/>
              </a:spcAft>
            </a:pPr>
            <a:r>
              <a:rPr lang="en-US" sz="3200">
                <a:solidFill>
                  <a:srgbClr val="597365"/>
                </a:solidFill>
                <a:latin typeface="Neue Haas Grotesk Text Pro"/>
                <a:ea typeface="Calibri"/>
                <a:cs typeface="Calibri"/>
              </a:rPr>
              <a:t>Educational spaces can act as </a:t>
            </a:r>
            <a:r>
              <a:rPr lang="en-US" sz="3200" b="1">
                <a:solidFill>
                  <a:srgbClr val="597365"/>
                </a:solidFill>
                <a:latin typeface="Neue Haas Grotesk Text Pro"/>
                <a:ea typeface="Calibri"/>
                <a:cs typeface="Calibri"/>
              </a:rPr>
              <a:t>safe spaces</a:t>
            </a:r>
            <a:r>
              <a:rPr lang="en-US" sz="3200">
                <a:solidFill>
                  <a:srgbClr val="597365"/>
                </a:solidFill>
                <a:latin typeface="Neue Haas Grotesk Text Pro"/>
                <a:ea typeface="Calibri"/>
                <a:cs typeface="Calibri"/>
              </a:rPr>
              <a:t> for students to </a:t>
            </a:r>
            <a:r>
              <a:rPr lang="en-US" sz="3200" b="1" i="1">
                <a:solidFill>
                  <a:srgbClr val="597365"/>
                </a:solidFill>
                <a:latin typeface="Neue Haas Grotesk Text Pro"/>
                <a:ea typeface="Calibri"/>
                <a:cs typeface="Calibri"/>
              </a:rPr>
              <a:t>explore</a:t>
            </a:r>
            <a:r>
              <a:rPr lang="en-US" sz="3200" i="1">
                <a:solidFill>
                  <a:srgbClr val="597365"/>
                </a:solidFill>
                <a:latin typeface="Neue Haas Grotesk Text Pro"/>
                <a:ea typeface="Calibri"/>
                <a:cs typeface="Calibri"/>
              </a:rPr>
              <a:t>,</a:t>
            </a:r>
            <a:r>
              <a:rPr lang="en-US" sz="3200" b="1" i="1">
                <a:solidFill>
                  <a:srgbClr val="597365"/>
                </a:solidFill>
                <a:latin typeface="Neue Haas Grotesk Text Pro"/>
                <a:ea typeface="Calibri"/>
                <a:cs typeface="Calibri"/>
              </a:rPr>
              <a:t> understand</a:t>
            </a:r>
            <a:r>
              <a:rPr lang="en-US" sz="3200">
                <a:solidFill>
                  <a:srgbClr val="597365"/>
                </a:solidFill>
                <a:latin typeface="Neue Haas Grotesk Text Pro"/>
                <a:ea typeface="Calibri"/>
                <a:cs typeface="Calibri"/>
              </a:rPr>
              <a:t> and </a:t>
            </a:r>
            <a:r>
              <a:rPr lang="en-US" sz="3200" b="1" i="1">
                <a:solidFill>
                  <a:srgbClr val="597365"/>
                </a:solidFill>
                <a:latin typeface="Neue Haas Grotesk Text Pro"/>
                <a:ea typeface="Calibri"/>
                <a:cs typeface="Calibri"/>
              </a:rPr>
              <a:t>grow</a:t>
            </a:r>
            <a:r>
              <a:rPr lang="en-US" sz="3200">
                <a:solidFill>
                  <a:srgbClr val="597365"/>
                </a:solidFill>
                <a:latin typeface="Neue Haas Grotesk Text Pro"/>
                <a:ea typeface="Calibri"/>
                <a:cs typeface="Calibri"/>
              </a:rPr>
              <a:t> their relationships with their natural surroundings.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0DB952B-3804-6808-06E4-9767F5301F2D}"/>
              </a:ext>
            </a:extLst>
          </p:cNvPr>
          <p:cNvSpPr txBox="1">
            <a:spLocks/>
          </p:cNvSpPr>
          <p:nvPr/>
        </p:nvSpPr>
        <p:spPr>
          <a:xfrm>
            <a:off x="2430004" y="4807426"/>
            <a:ext cx="9510537" cy="19892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800"/>
              </a:spcAft>
            </a:pPr>
            <a:r>
              <a:rPr lang="en-GB" sz="3200">
                <a:solidFill>
                  <a:schemeClr val="tx2">
                    <a:lumMod val="75000"/>
                    <a:lumOff val="25000"/>
                  </a:schemeClr>
                </a:solidFill>
                <a:latin typeface="Neue Haas Grotesk Text Pro"/>
                <a:ea typeface="Calibri"/>
                <a:cs typeface="Calibri"/>
              </a:rPr>
              <a:t>In the context of a rapidly changing world, where human-nature relations are being consistently challenged (Taylor, 2017), spaces to explore connections to nature will be vital.</a:t>
            </a:r>
            <a:endParaRPr lang="en-GB" sz="3200">
              <a:solidFill>
                <a:schemeClr val="tx2">
                  <a:lumMod val="75000"/>
                  <a:lumOff val="25000"/>
                </a:schemeClr>
              </a:solidFill>
              <a:latin typeface="Neue Haas Grotesk Text Pro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F6C657-9466-2A2E-6385-878D4C0F522B}"/>
              </a:ext>
            </a:extLst>
          </p:cNvPr>
          <p:cNvCxnSpPr>
            <a:cxnSpLocks/>
          </p:cNvCxnSpPr>
          <p:nvPr/>
        </p:nvCxnSpPr>
        <p:spPr>
          <a:xfrm flipV="1">
            <a:off x="421154" y="4602704"/>
            <a:ext cx="11596877" cy="28755"/>
          </a:xfrm>
          <a:prstGeom prst="line">
            <a:avLst/>
          </a:prstGeom>
          <a:ln w="76200">
            <a:prstDash val="dash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" name="Picture 3" descr="A collection of different colored leaves&#10;&#10;AI-generated content may be incorrect.">
            <a:extLst>
              <a:ext uri="{FF2B5EF4-FFF2-40B4-BE49-F238E27FC236}">
                <a16:creationId xmlns:a16="http://schemas.microsoft.com/office/drawing/2014/main" id="{3A26F6CF-41AC-B8A5-0599-A1F557339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19" y="4802456"/>
            <a:ext cx="2213675" cy="199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7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D4B77-152A-F331-D879-377956E0E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2BA4EF5-0A3C-AAE9-6EDE-49C791A3A72D}"/>
              </a:ext>
            </a:extLst>
          </p:cNvPr>
          <p:cNvSpPr txBox="1"/>
          <p:nvPr/>
        </p:nvSpPr>
        <p:spPr>
          <a:xfrm>
            <a:off x="2922814" y="108332"/>
            <a:ext cx="9095217" cy="42573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57150" algn="ctr">
              <a:lnSpc>
                <a:spcPct val="90000"/>
              </a:lnSpc>
              <a:spcAft>
                <a:spcPts val="600"/>
              </a:spcAft>
            </a:pPr>
            <a:r>
              <a:rPr lang="en-US" sz="3200" b="1">
                <a:solidFill>
                  <a:schemeClr val="tx2">
                    <a:lumMod val="75000"/>
                    <a:lumOff val="25000"/>
                  </a:schemeClr>
                </a:solidFill>
              </a:rPr>
              <a:t>Creating space for connection with nature</a:t>
            </a:r>
          </a:p>
          <a:p>
            <a:pPr marL="571500" indent="-514350" algn="ctr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2800">
                <a:solidFill>
                  <a:schemeClr val="tx2">
                    <a:lumMod val="75000"/>
                    <a:lumOff val="25000"/>
                  </a:schemeClr>
                </a:solidFill>
              </a:rPr>
              <a:t>Combine deep reflection with the multilayered framework of geography </a:t>
            </a:r>
            <a:r>
              <a:rPr lang="en-US" sz="2000" i="1">
                <a:solidFill>
                  <a:schemeClr val="tx2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000" i="1" err="1">
                <a:solidFill>
                  <a:schemeClr val="tx2">
                    <a:lumMod val="75000"/>
                    <a:lumOff val="25000"/>
                  </a:schemeClr>
                </a:solidFill>
              </a:rPr>
              <a:t>Giengar</a:t>
            </a:r>
            <a:r>
              <a:rPr lang="en-US" sz="2000" i="1">
                <a:solidFill>
                  <a:schemeClr val="tx2">
                    <a:lumMod val="75000"/>
                    <a:lumOff val="25000"/>
                  </a:schemeClr>
                </a:solidFill>
              </a:rPr>
              <a:t> et al, 2024)</a:t>
            </a:r>
            <a:endParaRPr lang="en-US" sz="280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571500" indent="-514350" algn="ctr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2800">
                <a:solidFill>
                  <a:schemeClr val="tx2">
                    <a:lumMod val="75000"/>
                    <a:lumOff val="25000"/>
                  </a:schemeClr>
                </a:solidFill>
              </a:rPr>
              <a:t>Give students a sense of protection over their school/local environment </a:t>
            </a:r>
            <a:r>
              <a:rPr lang="en-US" sz="2000" i="1">
                <a:solidFill>
                  <a:schemeClr val="tx2">
                    <a:lumMod val="75000"/>
                    <a:lumOff val="25000"/>
                  </a:schemeClr>
                </a:solidFill>
              </a:rPr>
              <a:t>(Harris, 2021)</a:t>
            </a:r>
          </a:p>
          <a:p>
            <a:pPr marL="571500" indent="-514350" algn="ctr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2800" err="1">
                <a:solidFill>
                  <a:schemeClr val="tx2">
                    <a:lumMod val="75000"/>
                    <a:lumOff val="25000"/>
                  </a:schemeClr>
                </a:solidFill>
              </a:rPr>
              <a:t>Analyse</a:t>
            </a:r>
            <a:r>
              <a:rPr lang="en-US" sz="2800">
                <a:solidFill>
                  <a:schemeClr val="tx2">
                    <a:lumMod val="75000"/>
                    <a:lumOff val="25000"/>
                  </a:schemeClr>
                </a:solidFill>
              </a:rPr>
              <a:t> local issues from human and non-human perspectives </a:t>
            </a:r>
            <a:r>
              <a:rPr lang="en-US" sz="2000" i="1">
                <a:solidFill>
                  <a:schemeClr val="tx2">
                    <a:lumMod val="75000"/>
                    <a:lumOff val="25000"/>
                  </a:schemeClr>
                </a:solidFill>
              </a:rPr>
              <a:t>(Taylor, 2017)</a:t>
            </a:r>
          </a:p>
          <a:p>
            <a:pPr marL="571500" indent="-514350" algn="ctr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2800">
                <a:solidFill>
                  <a:schemeClr val="tx2">
                    <a:lumMod val="75000"/>
                    <a:lumOff val="25000"/>
                  </a:schemeClr>
                </a:solidFill>
              </a:rPr>
              <a:t>Explore school environments in novel ways</a:t>
            </a:r>
            <a:endParaRPr lang="en-US" sz="200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571500" indent="-514350" algn="ctr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2800">
                <a:solidFill>
                  <a:schemeClr val="tx2">
                    <a:lumMod val="75000"/>
                    <a:lumOff val="25000"/>
                  </a:schemeClr>
                </a:solidFill>
              </a:rPr>
              <a:t>Encourage free exploration of nature </a:t>
            </a:r>
            <a:r>
              <a:rPr lang="en-US" sz="2000" i="1">
                <a:solidFill>
                  <a:schemeClr val="tx2">
                    <a:lumMod val="75000"/>
                    <a:lumOff val="25000"/>
                  </a:schemeClr>
                </a:solidFill>
              </a:rPr>
              <a:t>(Harris, 2021)</a:t>
            </a:r>
            <a:endParaRPr lang="en-US" sz="28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B2353F-8775-B656-588B-89037AFBF514}"/>
              </a:ext>
            </a:extLst>
          </p:cNvPr>
          <p:cNvSpPr txBox="1">
            <a:spLocks/>
          </p:cNvSpPr>
          <p:nvPr/>
        </p:nvSpPr>
        <p:spPr>
          <a:xfrm>
            <a:off x="208580" y="4807426"/>
            <a:ext cx="6307554" cy="19892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b="1">
              <a:solidFill>
                <a:schemeClr val="tx2">
                  <a:lumMod val="75000"/>
                  <a:lumOff val="25000"/>
                </a:schemeClr>
              </a:solidFill>
              <a:latin typeface="Neue Haas Grotesk Text Pro"/>
              <a:ea typeface="Calibri" panose="020F0502020204030204" pitchFamily="34" charset="0"/>
              <a:cs typeface="Segoe UI"/>
            </a:endParaRPr>
          </a:p>
          <a:p>
            <a:endParaRPr lang="en-GB" sz="3200" b="1">
              <a:solidFill>
                <a:schemeClr val="tx2">
                  <a:lumMod val="75000"/>
                  <a:lumOff val="25000"/>
                </a:schemeClr>
              </a:solidFill>
              <a:latin typeface="Neue Haas Grotesk Text Pro"/>
              <a:ea typeface="Calibri" panose="020F0502020204030204" pitchFamily="34" charset="0"/>
              <a:cs typeface="Segoe UI"/>
            </a:endParaRPr>
          </a:p>
          <a:p>
            <a:endParaRPr lang="en-GB" sz="3200" b="1">
              <a:solidFill>
                <a:schemeClr val="tx2">
                  <a:lumMod val="75000"/>
                  <a:lumOff val="25000"/>
                </a:schemeClr>
              </a:solidFill>
              <a:latin typeface="Neue Haas Grotesk Text Pro"/>
              <a:ea typeface="Calibri" panose="020F0502020204030204" pitchFamily="34" charset="0"/>
              <a:cs typeface="Segoe UI"/>
            </a:endParaRPr>
          </a:p>
          <a:p>
            <a:r>
              <a:rPr lang="en-GB" sz="3200" b="1" i="1">
                <a:solidFill>
                  <a:schemeClr val="tx2">
                    <a:lumMod val="75000"/>
                    <a:lumOff val="25000"/>
                  </a:schemeClr>
                </a:solidFill>
                <a:latin typeface="Neue Haas Grotesk Text Pro"/>
                <a:ea typeface="Calibri"/>
                <a:cs typeface="Segoe UI"/>
              </a:rPr>
              <a:t>                                     </a:t>
            </a:r>
            <a:r>
              <a:rPr lang="en-GB" sz="3600" b="1" i="1">
                <a:solidFill>
                  <a:schemeClr val="tx2">
                    <a:lumMod val="75000"/>
                    <a:lumOff val="25000"/>
                  </a:schemeClr>
                </a:solidFill>
                <a:latin typeface="Neue Haas Grotesk Text Pro"/>
                <a:ea typeface="Calibri"/>
                <a:cs typeface="Segoe UI"/>
              </a:rPr>
              <a:t>Thankyou....</a:t>
            </a:r>
            <a:endParaRPr lang="en-GB" sz="3600" b="1" i="1">
              <a:solidFill>
                <a:schemeClr val="tx2">
                  <a:lumMod val="75000"/>
                  <a:lumOff val="25000"/>
                </a:schemeClr>
              </a:solidFill>
              <a:latin typeface="Neue Haas Grotesk Text Pro"/>
              <a:ea typeface="Calibri" panose="020F0502020204030204" pitchFamily="34" charset="0"/>
              <a:cs typeface="Segoe UI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BED67F-9D90-3BA7-B2CB-2C38334AC81B}"/>
              </a:ext>
            </a:extLst>
          </p:cNvPr>
          <p:cNvCxnSpPr>
            <a:cxnSpLocks/>
          </p:cNvCxnSpPr>
          <p:nvPr/>
        </p:nvCxnSpPr>
        <p:spPr>
          <a:xfrm>
            <a:off x="2922814" y="4588327"/>
            <a:ext cx="9095217" cy="0"/>
          </a:xfrm>
          <a:prstGeom prst="line">
            <a:avLst/>
          </a:prstGeom>
          <a:ln w="76200">
            <a:prstDash val="dash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" name="Picture 1" descr="A path through a forest&#10;&#10;AI-generated content may be incorrect.">
            <a:extLst>
              <a:ext uri="{FF2B5EF4-FFF2-40B4-BE49-F238E27FC236}">
                <a16:creationId xmlns:a16="http://schemas.microsoft.com/office/drawing/2014/main" id="{57CD8ADA-A321-D20E-C7D7-73470FECDD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899" t="-169" r="3237" b="369"/>
          <a:stretch>
            <a:fillRect/>
          </a:stretch>
        </p:blipFill>
        <p:spPr>
          <a:xfrm>
            <a:off x="210114" y="111965"/>
            <a:ext cx="2571559" cy="4623584"/>
          </a:xfrm>
          <a:prstGeom prst="rect">
            <a:avLst/>
          </a:prstGeom>
        </p:spPr>
      </p:pic>
      <p:pic>
        <p:nvPicPr>
          <p:cNvPr id="4" name="Picture 3" descr="A collection of different colored leaves&#10;&#10;AI-generated content may be incorrect.">
            <a:extLst>
              <a:ext uri="{FF2B5EF4-FFF2-40B4-BE49-F238E27FC236}">
                <a16:creationId xmlns:a16="http://schemas.microsoft.com/office/drawing/2014/main" id="{D91F9524-3861-CA7A-1C91-FBD09DA24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163" y="4802456"/>
            <a:ext cx="2213675" cy="199298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2D66FC0-A69A-31E5-2C09-A9B43E95F01F}"/>
              </a:ext>
            </a:extLst>
          </p:cNvPr>
          <p:cNvSpPr txBox="1">
            <a:spLocks/>
          </p:cNvSpPr>
          <p:nvPr/>
        </p:nvSpPr>
        <p:spPr>
          <a:xfrm>
            <a:off x="8704234" y="4740267"/>
            <a:ext cx="3324131" cy="20279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b="1">
              <a:solidFill>
                <a:schemeClr val="tx2">
                  <a:lumMod val="75000"/>
                  <a:lumOff val="25000"/>
                </a:schemeClr>
              </a:solidFill>
              <a:latin typeface="Neue Haas Grotesk Text Pro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b="1">
                <a:solidFill>
                  <a:schemeClr val="tx2">
                    <a:lumMod val="75000"/>
                    <a:lumOff val="25000"/>
                  </a:schemeClr>
                </a:solidFill>
                <a:latin typeface="Neue Haas Grotesk Text Pro"/>
                <a:ea typeface="Calibri"/>
                <a:cs typeface="Calibri"/>
              </a:rPr>
              <a:t>Lauren </a:t>
            </a:r>
            <a:r>
              <a:rPr lang="en-GB" sz="3200" b="1" err="1">
                <a:solidFill>
                  <a:schemeClr val="tx2">
                    <a:lumMod val="75000"/>
                    <a:lumOff val="25000"/>
                  </a:schemeClr>
                </a:solidFill>
                <a:latin typeface="Neue Haas Grotesk Text Pro"/>
                <a:ea typeface="Calibri"/>
                <a:cs typeface="Calibri"/>
              </a:rPr>
              <a:t>Satsi</a:t>
            </a:r>
            <a:endParaRPr lang="en-GB" sz="3200" b="1">
              <a:solidFill>
                <a:schemeClr val="tx2">
                  <a:lumMod val="75000"/>
                  <a:lumOff val="25000"/>
                </a:schemeClr>
              </a:solidFill>
              <a:latin typeface="Neue Haas Grotesk Text Pro"/>
              <a:ea typeface="Calibri"/>
              <a:cs typeface="Calibri"/>
            </a:endParaRPr>
          </a:p>
          <a:p>
            <a:endParaRPr lang="en-GB" sz="3200" b="1">
              <a:solidFill>
                <a:schemeClr val="tx2">
                  <a:lumMod val="75000"/>
                  <a:lumOff val="25000"/>
                </a:schemeClr>
              </a:solidFill>
              <a:latin typeface="Neue Haas Grotesk Text Pro"/>
              <a:ea typeface="Calibri"/>
              <a:cs typeface="Calibri"/>
            </a:endParaRPr>
          </a:p>
          <a:p>
            <a:r>
              <a:rPr lang="en-GB" sz="3200" b="1" err="1">
                <a:solidFill>
                  <a:schemeClr val="tx2">
                    <a:lumMod val="75000"/>
                    <a:lumOff val="25000"/>
                  </a:schemeClr>
                </a:solidFill>
                <a:latin typeface="Neue Haas Grotesk Text Pro"/>
                <a:ea typeface="Calibri"/>
                <a:cs typeface="Calibri"/>
              </a:rPr>
              <a:t>laurenhsatsi</a:t>
            </a:r>
            <a:r>
              <a:rPr lang="en-GB" sz="3200" b="1">
                <a:solidFill>
                  <a:schemeClr val="tx2">
                    <a:lumMod val="75000"/>
                    <a:lumOff val="25000"/>
                  </a:schemeClr>
                </a:solidFill>
                <a:latin typeface="Neue Haas Grotesk Text Pro"/>
                <a:ea typeface="Calibri"/>
                <a:cs typeface="Calibri"/>
              </a:rPr>
              <a:t>@</a:t>
            </a:r>
          </a:p>
          <a:p>
            <a:r>
              <a:rPr lang="en-GB" sz="3200" b="1">
                <a:solidFill>
                  <a:schemeClr val="tx2">
                    <a:lumMod val="75000"/>
                    <a:lumOff val="25000"/>
                  </a:schemeClr>
                </a:solidFill>
                <a:latin typeface="Neue Haas Grotesk Text Pro"/>
                <a:ea typeface="Calibri"/>
                <a:cs typeface="Calibri"/>
              </a:rPr>
              <a:t>gmail.com</a:t>
            </a:r>
            <a:endParaRPr lang="en-GB">
              <a:solidFill>
                <a:schemeClr val="tx2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  <a:p>
            <a:pPr algn="ctr">
              <a:spcAft>
                <a:spcPts val="800"/>
              </a:spcAft>
            </a:pPr>
            <a:endParaRPr lang="en-GB" sz="3200" b="1">
              <a:solidFill>
                <a:schemeClr val="tx2">
                  <a:lumMod val="75000"/>
                  <a:lumOff val="25000"/>
                </a:schemeClr>
              </a:solidFill>
              <a:latin typeface="Neue Haas Grotesk Text Pro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14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11</Slides>
  <Notes>11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VanillaVTI</vt:lpstr>
      <vt:lpstr>Exploring Connections to Nature through Geography Fieldwork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16</cp:revision>
  <dcterms:created xsi:type="dcterms:W3CDTF">2026-03-19T13:27:33Z</dcterms:created>
  <dcterms:modified xsi:type="dcterms:W3CDTF">2026-04-10T18:15:18Z</dcterms:modified>
</cp:coreProperties>
</file>