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Montserrat"/>
      <p:regular r:id="rId33"/>
      <p:bold r:id="rId34"/>
      <p:italic r:id="rId35"/>
      <p:boldItalic r:id="rId36"/>
    </p:embeddedFon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OpenSans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OpenSans-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c7e3d1f56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c7e3d1f56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c7e3d1f56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c7e3d1f56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86019a83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c86019a83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7e3d1f56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c7e3d1f56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7e3d1f56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7e3d1f56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c7e3d1f56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c7e3d1f56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c7e3d1f56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c7e3d1f56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c7e3d1f56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c7e3d1f56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7e3d1f56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7e3d1f56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c7e3d1f56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c7e3d1f56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c7e3d1f56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c7e3d1f56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c7e3d1f56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c7e3d1f56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c7e3d1f56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c7e3d1f56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7e3d1f56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c7e3d1f56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7e3d1f56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c7e3d1f56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c7e3d1f56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c7e3d1f56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c7e3d1f56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c7e3d1f56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c7e3d1f56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c7e3d1f56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cb10a210d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cb10a210d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4026faf6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94026faf6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c7e3d1f56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c7e3d1f56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cb9dd3480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cb9dd3480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c7e3d1f56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c7e3d1f56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c7e3d1f56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c7e3d1f56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7e3d1f56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7e3d1f56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c7e3d1f56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c7e3d1f56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c7e3d1f56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c7e3d1f56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" name="Google Shape;2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0FFC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 rot="-2230319">
            <a:off x="-294471" y="1963460"/>
            <a:ext cx="764628" cy="667041"/>
            <a:chOff x="0" y="0"/>
            <a:chExt cx="812800" cy="711200"/>
          </a:xfrm>
        </p:grpSpPr>
        <p:sp>
          <p:nvSpPr>
            <p:cNvPr id="10" name="Google Shape;10;p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AE76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"/>
            <p:cNvSpPr txBox="1"/>
            <p:nvPr/>
          </p:nvSpPr>
          <p:spPr>
            <a:xfrm>
              <a:off x="127000" y="12700"/>
              <a:ext cx="5589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12;p1"/>
          <p:cNvGrpSpPr/>
          <p:nvPr/>
        </p:nvGrpSpPr>
        <p:grpSpPr>
          <a:xfrm rot="-567655">
            <a:off x="7141029" y="4699795"/>
            <a:ext cx="949711" cy="872723"/>
            <a:chOff x="0" y="-38100"/>
            <a:chExt cx="711200" cy="647700"/>
          </a:xfrm>
        </p:grpSpPr>
        <p:sp>
          <p:nvSpPr>
            <p:cNvPr id="13" name="Google Shape;13;p1"/>
            <p:cNvSpPr/>
            <p:nvPr/>
          </p:nvSpPr>
          <p:spPr>
            <a:xfrm>
              <a:off x="0" y="0"/>
              <a:ext cx="406400" cy="609600"/>
            </a:xfrm>
            <a:custGeom>
              <a:rect b="b" l="l" r="r" t="t"/>
              <a:pathLst>
                <a:path extrusionOk="0"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2F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1"/>
          <p:cNvGrpSpPr/>
          <p:nvPr/>
        </p:nvGrpSpPr>
        <p:grpSpPr>
          <a:xfrm rot="-1778322">
            <a:off x="677474" y="-460307"/>
            <a:ext cx="956792" cy="866306"/>
            <a:chOff x="0" y="-38100"/>
            <a:chExt cx="711200" cy="647700"/>
          </a:xfrm>
        </p:grpSpPr>
        <p:sp>
          <p:nvSpPr>
            <p:cNvPr id="16" name="Google Shape;16;p1"/>
            <p:cNvSpPr/>
            <p:nvPr/>
          </p:nvSpPr>
          <p:spPr>
            <a:xfrm>
              <a:off x="0" y="0"/>
              <a:ext cx="406400" cy="609600"/>
            </a:xfrm>
            <a:custGeom>
              <a:rect b="b" l="l" r="r" t="t"/>
              <a:pathLst>
                <a:path extrusionOk="0"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B2F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1"/>
          <p:cNvGrpSpPr/>
          <p:nvPr/>
        </p:nvGrpSpPr>
        <p:grpSpPr>
          <a:xfrm rot="-1761208">
            <a:off x="7580545" y="-318021"/>
            <a:ext cx="768867" cy="764255"/>
            <a:chOff x="0" y="0"/>
            <a:chExt cx="812800" cy="812800"/>
          </a:xfrm>
        </p:grpSpPr>
        <p:sp>
          <p:nvSpPr>
            <p:cNvPr id="19" name="Google Shape;19;p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310462"/>
                  </a:lnTo>
                  <a:lnTo>
                    <a:pt x="657569" y="812800"/>
                  </a:lnTo>
                  <a:lnTo>
                    <a:pt x="155231" y="812800"/>
                  </a:lnTo>
                  <a:lnTo>
                    <a:pt x="0" y="31046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2F53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 txBox="1"/>
            <p:nvPr/>
          </p:nvSpPr>
          <p:spPr>
            <a:xfrm>
              <a:off x="127000" y="165100"/>
              <a:ext cx="558900" cy="59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1"/>
          <p:cNvGrpSpPr/>
          <p:nvPr/>
        </p:nvGrpSpPr>
        <p:grpSpPr>
          <a:xfrm rot="3647963">
            <a:off x="8587342" y="2647825"/>
            <a:ext cx="765203" cy="666430"/>
            <a:chOff x="0" y="0"/>
            <a:chExt cx="812800" cy="711200"/>
          </a:xfrm>
        </p:grpSpPr>
        <p:sp>
          <p:nvSpPr>
            <p:cNvPr id="22" name="Google Shape;22;p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3AE76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"/>
            <p:cNvSpPr txBox="1"/>
            <p:nvPr/>
          </p:nvSpPr>
          <p:spPr>
            <a:xfrm>
              <a:off x="127000" y="12700"/>
              <a:ext cx="558900" cy="36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" name="Google Shape;24;p1" title="MEE transparent.png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92475" y="4237400"/>
            <a:ext cx="1648174" cy="8194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podbean.com/ew/pb-fydc2-136bc27" TargetMode="External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/>
        </p:nvSpPr>
        <p:spPr>
          <a:xfrm>
            <a:off x="0" y="500475"/>
            <a:ext cx="9144000" cy="19524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3"/>
          <p:cNvSpPr txBox="1"/>
          <p:nvPr/>
        </p:nvSpPr>
        <p:spPr>
          <a:xfrm>
            <a:off x="48750" y="455475"/>
            <a:ext cx="9046500" cy="3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is Geography the glue for Transformative Sustainability Education?</a:t>
            </a:r>
            <a:endParaRPr b="1" sz="4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 </a:t>
            </a:r>
            <a:r>
              <a:rPr i="1" lang="en" sz="2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Interactive </a:t>
            </a:r>
            <a:r>
              <a:rPr lang="en" sz="2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Workshop for Primary Geographers</a:t>
            </a:r>
            <a:endParaRPr sz="2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Meryl Batchelder</a:t>
            </a:r>
            <a:r>
              <a:rPr lang="en" sz="2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&amp; </a:t>
            </a:r>
            <a:r>
              <a:rPr b="1" lang="en" sz="2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Hannah Tombling</a:t>
            </a:r>
            <a:endParaRPr b="1" sz="2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7349" y="3935700"/>
            <a:ext cx="929150" cy="111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/>
          <p:nvPr/>
        </p:nvSpPr>
        <p:spPr>
          <a:xfrm>
            <a:off x="0" y="2681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2"/>
          <p:cNvSpPr txBox="1"/>
          <p:nvPr/>
        </p:nvSpPr>
        <p:spPr>
          <a:xfrm>
            <a:off x="94784" y="247700"/>
            <a:ext cx="9358500" cy="4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Progression Through Primary</a:t>
            </a:r>
            <a:endParaRPr b="1" sz="29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Building Climate Literacy through geography:</a:t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Year 6: </a:t>
            </a: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Preparing for global citizenship and green careers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Upper KS2: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Analysing climate, trade, sustainability systems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Lower KS2: </a:t>
            </a: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Connecting UK geography to global patterns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KS1: </a:t>
            </a: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Understanding our school, community, and seasons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Early Years: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Exploring our local environment and nature</a:t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350" y="2155025"/>
            <a:ext cx="2611898" cy="215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/>
          <p:nvPr/>
        </p:nvSpPr>
        <p:spPr>
          <a:xfrm>
            <a:off x="0" y="2681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361950" y="241350"/>
            <a:ext cx="8420100" cy="23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Mapping task</a:t>
            </a:r>
            <a:endParaRPr b="1" sz="29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4B55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 your tables, </a:t>
            </a: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the Post Its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write down where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climate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sustainability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nature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in your curriculum and how they link together/ build on each other. 	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0559">
            <a:off x="479756" y="1967067"/>
            <a:ext cx="2637887" cy="275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500" y="2571750"/>
            <a:ext cx="2611898" cy="2156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2479651" y="4585300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Early Years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3601025" y="4057400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Year 1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3979111" y="3592558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Year 2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4350498" y="3190450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Year 3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4768386" y="2811910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Year 4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5186261" y="2426710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Year 5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5677111" y="2001710"/>
            <a:ext cx="3822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047857"/>
                </a:solidFill>
                <a:latin typeface="Calibri"/>
                <a:ea typeface="Calibri"/>
                <a:cs typeface="Calibri"/>
                <a:sym typeface="Calibri"/>
              </a:rPr>
              <a:t>Year 6 and transition</a:t>
            </a:r>
            <a:endParaRPr b="1" sz="2900">
              <a:solidFill>
                <a:srgbClr val="04785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/>
          <p:nvPr/>
        </p:nvSpPr>
        <p:spPr>
          <a:xfrm>
            <a:off x="0" y="1381325"/>
            <a:ext cx="9144000" cy="24072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4"/>
          <p:cNvSpPr txBox="1"/>
          <p:nvPr/>
        </p:nvSpPr>
        <p:spPr>
          <a:xfrm>
            <a:off x="0" y="1338600"/>
            <a:ext cx="9144000" cy="23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059669"/>
                </a:solidFill>
                <a:latin typeface="Open Sans"/>
                <a:ea typeface="Open Sans"/>
                <a:cs typeface="Open Sans"/>
                <a:sym typeface="Open Sans"/>
              </a:rPr>
              <a:t>Part 2</a:t>
            </a:r>
            <a:endParaRPr b="1" sz="4600">
              <a:solidFill>
                <a:srgbClr val="05966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None/>
            </a:pPr>
            <a:r>
              <a:rPr b="1" lang="en" sz="4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Accessing </a:t>
            </a:r>
            <a:r>
              <a:rPr b="1" lang="en" sz="4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Ministry of Eco Education Framework</a:t>
            </a:r>
            <a:endParaRPr b="1" sz="4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/>
          <p:nvPr/>
        </p:nvSpPr>
        <p:spPr>
          <a:xfrm>
            <a:off x="0" y="2681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5"/>
          <p:cNvSpPr txBox="1"/>
          <p:nvPr/>
        </p:nvSpPr>
        <p:spPr>
          <a:xfrm>
            <a:off x="182675" y="252625"/>
            <a:ext cx="8473800" cy="11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Ministry of Eco Education Framework</a:t>
            </a:r>
            <a:endParaRPr b="1" sz="31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Featured in Primary Geography Magazine, Summer 2025</a:t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5661" l="8607" r="5319" t="3040"/>
          <a:stretch/>
        </p:blipFill>
        <p:spPr>
          <a:xfrm rot="465766">
            <a:off x="6760066" y="1669244"/>
            <a:ext cx="2386889" cy="33623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4" name="Google Shape;164;p25"/>
          <p:cNvSpPr txBox="1"/>
          <p:nvPr/>
        </p:nvSpPr>
        <p:spPr>
          <a:xfrm>
            <a:off x="249675" y="1370725"/>
            <a:ext cx="65463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Enquiry-based approach to sustainability education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Resources and opportunities from 100’s of organisations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Place-based learning that connects local to global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Practical, adaptable activities for EY to KS3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Free school accreditation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/>
          <p:nvPr/>
        </p:nvSpPr>
        <p:spPr>
          <a:xfrm>
            <a:off x="0" y="0"/>
            <a:ext cx="9144000" cy="9573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6"/>
          <p:cNvSpPr/>
          <p:nvPr/>
        </p:nvSpPr>
        <p:spPr>
          <a:xfrm>
            <a:off x="312075" y="1029600"/>
            <a:ext cx="3882000" cy="1302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D4ED8"/>
                </a:solidFill>
                <a:latin typeface="Montserrat"/>
                <a:ea typeface="Montserrat"/>
                <a:cs typeface="Montserrat"/>
                <a:sym typeface="Montserrat"/>
              </a:rPr>
              <a:t>Enquiry Questions</a:t>
            </a:r>
            <a:endParaRPr b="1" sz="1600">
              <a:solidFill>
                <a:srgbClr val="1D4E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Where does tea grow?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How does it reach us?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What impact does this have?</a:t>
            </a:r>
            <a:endParaRPr b="1" sz="1600">
              <a:solidFill>
                <a:srgbClr val="1D4E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0" y="0"/>
            <a:ext cx="8685300" cy="10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1F2937"/>
                </a:solidFill>
                <a:latin typeface="Montserrat"/>
                <a:ea typeface="Montserrat"/>
                <a:cs typeface="Montserrat"/>
                <a:sym typeface="Montserrat"/>
              </a:rPr>
              <a:t>Case Study</a:t>
            </a:r>
            <a:endParaRPr b="1" sz="2600">
              <a:solidFill>
                <a:srgbClr val="1F293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Does It Take to Make a Cup of Tea?</a:t>
            </a:r>
            <a:endParaRPr sz="20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6"/>
          <p:cNvSpPr/>
          <p:nvPr/>
        </p:nvSpPr>
        <p:spPr>
          <a:xfrm>
            <a:off x="873775" y="2232125"/>
            <a:ext cx="3698100" cy="1302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D4ED8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Themes</a:t>
            </a:r>
            <a:endParaRPr b="1" sz="1600">
              <a:solidFill>
                <a:srgbClr val="1D4E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Fair trade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Carbon and water impact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Supply chains</a:t>
            </a:r>
            <a:endParaRPr b="1" sz="1600">
              <a:solidFill>
                <a:srgbClr val="1D4E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6"/>
          <p:cNvSpPr/>
          <p:nvPr/>
        </p:nvSpPr>
        <p:spPr>
          <a:xfrm>
            <a:off x="1834175" y="3468950"/>
            <a:ext cx="3315600" cy="1446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1D4ED8"/>
                </a:solidFill>
                <a:latin typeface="Montserrat"/>
                <a:ea typeface="Montserrat"/>
                <a:cs typeface="Montserrat"/>
                <a:sym typeface="Montserrat"/>
              </a:rPr>
              <a:t>Geography Concepts</a:t>
            </a:r>
            <a:endParaRPr b="1" sz="1600">
              <a:solidFill>
                <a:srgbClr val="1D4E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Global trade routes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Climate zones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Water systems</a:t>
            </a:r>
            <a:endParaRPr sz="1600">
              <a:solidFill>
                <a:srgbClr val="37415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</a:pPr>
            <a:r>
              <a:rPr lang="en" sz="1600">
                <a:solidFill>
                  <a:srgbClr val="374151"/>
                </a:solidFill>
                <a:latin typeface="Montserrat"/>
                <a:ea typeface="Montserrat"/>
                <a:cs typeface="Montserrat"/>
                <a:sym typeface="Montserrat"/>
              </a:rPr>
              <a:t>Food miles/ transport</a:t>
            </a:r>
            <a:endParaRPr b="1" sz="1600">
              <a:solidFill>
                <a:srgbClr val="0478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66675"/>
            <a:ext cx="4572000" cy="32278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/>
          <p:nvPr/>
        </p:nvSpPr>
        <p:spPr>
          <a:xfrm>
            <a:off x="5549225" y="3635625"/>
            <a:ext cx="3509100" cy="1446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1D4ED8"/>
                </a:solidFill>
                <a:latin typeface="Montserrat"/>
                <a:ea typeface="Montserrat"/>
                <a:cs typeface="Montserrat"/>
                <a:sym typeface="Montserrat"/>
              </a:rPr>
              <a:t>Other curriculum links</a:t>
            </a:r>
            <a:endParaRPr b="1" sz="1500">
              <a:solidFill>
                <a:srgbClr val="1D4E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Writing, composition and storytelling (English)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Statistics (Maths)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Safety and energy (Science)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/>
          <p:nvPr/>
        </p:nvSpPr>
        <p:spPr>
          <a:xfrm>
            <a:off x="0" y="388025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429125" y="348600"/>
            <a:ext cx="8549100" cy="35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Hands-On Activity</a:t>
            </a:r>
            <a:endParaRPr b="1" sz="3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 Minutes: Choose a BIG Question</a:t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AutoNum type="arabicPeriod"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geographical knowledge does it require?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AutoNum type="arabicPeriod"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sustainability themes does it connect to?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AutoNum type="arabicPeriod"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local contexts could you incorporate?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AutoNum type="arabicPeriod"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Which cohort could you use it with? 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7825" y="109650"/>
            <a:ext cx="1924625" cy="19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>
            <a:off x="0" y="4750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8"/>
          <p:cNvSpPr txBox="1"/>
          <p:nvPr/>
        </p:nvSpPr>
        <p:spPr>
          <a:xfrm>
            <a:off x="268250" y="475050"/>
            <a:ext cx="7921500" cy="35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Adapting Your Curriculum</a:t>
            </a:r>
            <a:endParaRPr b="1" sz="29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Practical Integration Strategies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Audit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existing geography units for sustainability links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local geographical contexts for place-based learning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MEE enquiry questions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or design your own, that bridge geography and sustainability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Connect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to: science, literacy, numeracy, art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Build progression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from familiar places to 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global connections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b="5282" l="9168" r="10478" t="5345"/>
          <a:stretch/>
        </p:blipFill>
        <p:spPr>
          <a:xfrm rot="-10197479">
            <a:off x="6652173" y="2612557"/>
            <a:ext cx="1629832" cy="24072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/>
          <p:nvPr/>
        </p:nvSpPr>
        <p:spPr>
          <a:xfrm>
            <a:off x="0" y="0"/>
            <a:ext cx="9144000" cy="11571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9"/>
          <p:cNvSpPr txBox="1"/>
          <p:nvPr/>
        </p:nvSpPr>
        <p:spPr>
          <a:xfrm>
            <a:off x="245225" y="105025"/>
            <a:ext cx="90873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Place-Based Learning</a:t>
            </a:r>
            <a:endParaRPr b="1" sz="28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Connecting Local to Global</a:t>
            </a:r>
            <a:endParaRPr i="1" sz="23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217250" y="1216225"/>
            <a:ext cx="4060200" cy="11844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School Grounds</a:t>
            </a:r>
            <a:endParaRPr b="1" sz="20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Habitat, water, energy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29"/>
          <p:cNvSpPr/>
          <p:nvPr/>
        </p:nvSpPr>
        <p:spPr>
          <a:xfrm>
            <a:off x="4666075" y="1243525"/>
            <a:ext cx="4060200" cy="11571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Local Community</a:t>
            </a:r>
            <a:endParaRPr b="1" sz="20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Transport, food, waste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29"/>
          <p:cNvSpPr/>
          <p:nvPr/>
        </p:nvSpPr>
        <p:spPr>
          <a:xfrm>
            <a:off x="4572000" y="2901050"/>
            <a:ext cx="4060200" cy="11571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Global Connections</a:t>
            </a:r>
            <a:endParaRPr b="1" sz="24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Trade, migration, climate</a:t>
            </a:r>
            <a:endParaRPr b="1" sz="24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29"/>
          <p:cNvSpPr/>
          <p:nvPr/>
        </p:nvSpPr>
        <p:spPr>
          <a:xfrm>
            <a:off x="217250" y="2901050"/>
            <a:ext cx="4060200" cy="11571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Regional Context</a:t>
            </a:r>
            <a:endParaRPr b="1" sz="20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Landscapes, climate, industry</a:t>
            </a:r>
            <a:endParaRPr b="1" sz="20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69507">
            <a:off x="3291163" y="1579194"/>
            <a:ext cx="2173125" cy="2173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>
            <a:off x="0" y="479375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0"/>
          <p:cNvSpPr txBox="1"/>
          <p:nvPr/>
        </p:nvSpPr>
        <p:spPr>
          <a:xfrm>
            <a:off x="375500" y="444235"/>
            <a:ext cx="8732100" cy="3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Cross-Curricular Opportunities</a:t>
            </a:r>
            <a:endParaRPr b="1" sz="31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B55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Geography as the Connecting Thread</a:t>
            </a:r>
            <a:endParaRPr i="1"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Science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Climate systems, ecosystems, materials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Maths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Data analysis, carbon calculations, mapping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English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Persuasive writing, debate, storytelling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Art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Environmental art, photography, design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Computing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GIS, data visualisation, research skills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350" y="1630700"/>
            <a:ext cx="3580199" cy="346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0" y="467292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348600" y="455875"/>
            <a:ext cx="9053100" cy="3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Collaborative Planning</a:t>
            </a:r>
            <a:endParaRPr b="1" sz="3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 Minutes: Work together In small groups:</a:t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arabicPeriod"/>
            </a:pP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Choose a </a:t>
            </a:r>
            <a:r>
              <a:rPr b="1"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geography topic</a:t>
            </a: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from your</a:t>
            </a:r>
            <a:r>
              <a:rPr b="1"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current curriculum</a:t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arabicPeriod"/>
            </a:pP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 </a:t>
            </a:r>
            <a:r>
              <a:rPr b="1"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 sustainability themes</a:t>
            </a: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you could integrate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arabicPeriod"/>
            </a:pP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Develop </a:t>
            </a:r>
            <a:r>
              <a:rPr b="1"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powerful enquiry question</a:t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Open Sans"/>
              <a:buAutoNum type="arabicPeriod"/>
            </a:pPr>
            <a:r>
              <a:rPr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Share </a:t>
            </a:r>
            <a:r>
              <a:rPr b="1"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idea with the wider group</a:t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600" y="123525"/>
            <a:ext cx="2065500" cy="20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/>
          <p:nvPr/>
        </p:nvSpPr>
        <p:spPr>
          <a:xfrm>
            <a:off x="0" y="397700"/>
            <a:ext cx="9144000" cy="5367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540425" y="348600"/>
            <a:ext cx="7923600" cy="3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Welcome</a:t>
            </a:r>
            <a:endParaRPr b="1" sz="2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to expect in this session:</a:t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Explore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geography connects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climate, nature, and sustainability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Discover the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Ministry of Eco Education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framework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Use some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creative thinking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develop strategies for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place-based learning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Build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networks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with fellow educators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Leave with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ready-to-use resources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your classroom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/>
          <p:nvPr/>
        </p:nvSpPr>
        <p:spPr>
          <a:xfrm>
            <a:off x="0" y="2681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241325" y="241325"/>
            <a:ext cx="9087300" cy="3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Resources &amp; Support</a:t>
            </a:r>
            <a:endParaRPr b="1" sz="30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B55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You'll Take Away Today</a:t>
            </a:r>
            <a:endParaRPr i="1"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Full access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Ministry of Eco Education framework and approach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Ready-to-use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lesson plans for immediate implementation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Enquiry question bank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all key stages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Place-based learning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planning templates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</a:pPr>
            <a:r>
              <a:rPr b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Contact network</a:t>
            </a:r>
            <a: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ongoing collaboration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/>
          <p:nvPr/>
        </p:nvSpPr>
        <p:spPr>
          <a:xfrm>
            <a:off x="0" y="450837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3"/>
          <p:cNvSpPr txBox="1"/>
          <p:nvPr/>
        </p:nvSpPr>
        <p:spPr>
          <a:xfrm>
            <a:off x="241350" y="429050"/>
            <a:ext cx="9094200" cy="3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Making the Case</a:t>
            </a:r>
            <a:endParaRPr b="1" sz="31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Advocating for Geography's central role to sustainability education:</a:t>
            </a:r>
            <a:endParaRPr i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Share 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evidence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impact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with senior leaders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Demonstrate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cross-curricular 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connections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Highlight 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development of critical thinking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skills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Show 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alignment 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with curriculum and Ofsted priorities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Connect to 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green careers</a:t>
            </a: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</a:t>
            </a: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future-ready education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/>
          <p:nvPr/>
        </p:nvSpPr>
        <p:spPr>
          <a:xfrm>
            <a:off x="0" y="1600600"/>
            <a:ext cx="9144000" cy="17508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4"/>
          <p:cNvSpPr txBox="1"/>
          <p:nvPr/>
        </p:nvSpPr>
        <p:spPr>
          <a:xfrm>
            <a:off x="0" y="1600600"/>
            <a:ext cx="9144000" cy="16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059669"/>
                </a:solidFill>
                <a:latin typeface="Open Sans"/>
                <a:ea typeface="Open Sans"/>
                <a:cs typeface="Open Sans"/>
                <a:sym typeface="Open Sans"/>
              </a:rPr>
              <a:t>Moving Forward</a:t>
            </a:r>
            <a:endParaRPr b="1" sz="4600">
              <a:solidFill>
                <a:srgbClr val="05966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400"/>
              </a:spcBef>
              <a:spcAft>
                <a:spcPts val="1200"/>
              </a:spcAft>
              <a:buNone/>
            </a:pPr>
            <a:r>
              <a:rPr b="1" lang="en" sz="46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Your Journey Continues</a:t>
            </a:r>
            <a:endParaRPr b="1" sz="46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0" y="402225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5"/>
          <p:cNvSpPr txBox="1"/>
          <p:nvPr/>
        </p:nvSpPr>
        <p:spPr>
          <a:xfrm>
            <a:off x="294975" y="402225"/>
            <a:ext cx="9073500" cy="3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Personal Action Planning</a:t>
            </a:r>
            <a:endParaRPr b="1" sz="3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i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Minutes: Individual Reflection</a:t>
            </a:r>
            <a:endParaRPr i="1"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Before you leave:</a:t>
            </a:r>
            <a:endParaRPr i="1"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AutoNum type="arabicPeriod"/>
            </a:pP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is ONE thing you will implement in the next 2 weeks?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AutoNum type="arabicPeriod"/>
            </a:pP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Who in your school could you collaborate with?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AutoNum type="arabicPeriod"/>
            </a:pP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support or resources do you need?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AutoNum type="arabicPeriod"/>
            </a:pPr>
            <a:r>
              <a:rPr b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will you measure impact?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9975" y="2698600"/>
            <a:ext cx="2283525" cy="22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>
            <a:off x="0" y="2960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6"/>
          <p:cNvSpPr txBox="1"/>
          <p:nvPr/>
        </p:nvSpPr>
        <p:spPr>
          <a:xfrm>
            <a:off x="248000" y="296050"/>
            <a:ext cx="7927200" cy="3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Key Takeaways</a:t>
            </a:r>
            <a:endParaRPr b="1" sz="30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Geography is the </a:t>
            </a: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glue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 that binds sustainability education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Systems thinking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 is essential for climate literacy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Place-based learning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 connects local action to global challenges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Every geography lesson 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can contribute to a sustainable future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Every subject can use geographical links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 to make it relevant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9343">
            <a:off x="6761902" y="2637002"/>
            <a:ext cx="3418971" cy="3418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0" y="382325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7"/>
          <p:cNvSpPr txBox="1"/>
          <p:nvPr/>
        </p:nvSpPr>
        <p:spPr>
          <a:xfrm>
            <a:off x="308700" y="351000"/>
            <a:ext cx="75444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Stay Connected</a:t>
            </a:r>
            <a:endParaRPr b="1" sz="32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Join the </a:t>
            </a: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Network of Activators</a:t>
            </a:r>
            <a:endParaRPr b="1"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Exchange contact details with colleagues today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Access shared resources 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through the MEE framework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Join communities such as the </a:t>
            </a: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MEE WhatsApp group</a:t>
            </a:r>
            <a:endParaRPr b="1"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Share 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your successes and challenges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●"/>
            </a:pP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Continue the conversation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 beyond this workshop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Come to </a:t>
            </a:r>
            <a:r>
              <a:rPr b="1"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GroundEd</a:t>
            </a:r>
            <a:r>
              <a:rPr lang="en" sz="2000">
                <a:solidFill>
                  <a:srgbClr val="374151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endParaRPr sz="20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537" y="3045550"/>
            <a:ext cx="3479288" cy="27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 title="Qq2pkxb8CKExSY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2525" y="140800"/>
            <a:ext cx="1755425" cy="17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8" title="9781529612196_Image3.jpg"/>
          <p:cNvPicPr preferRelativeResize="0"/>
          <p:nvPr/>
        </p:nvPicPr>
        <p:blipFill rotWithShape="1">
          <a:blip r:embed="rId3">
            <a:alphaModFix/>
          </a:blip>
          <a:srcRect b="3411" l="1827" r="3512" t="2098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484" y="1"/>
            <a:ext cx="7533028" cy="5143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800" y="114400"/>
            <a:ext cx="3392250" cy="49147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725" y="114400"/>
            <a:ext cx="3458762" cy="49147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b="5661" l="8607" r="5319" t="3040"/>
          <a:stretch/>
        </p:blipFill>
        <p:spPr>
          <a:xfrm rot="465764">
            <a:off x="5550312" y="337437"/>
            <a:ext cx="3172253" cy="44686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4">
            <a:alphaModFix/>
          </a:blip>
          <a:srcRect b="0" l="9420" r="0" t="3577"/>
          <a:stretch/>
        </p:blipFill>
        <p:spPr>
          <a:xfrm rot="-639094">
            <a:off x="2349558" y="396924"/>
            <a:ext cx="3064559" cy="43496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1" name="Google Shape;91;p16"/>
          <p:cNvSpPr txBox="1"/>
          <p:nvPr/>
        </p:nvSpPr>
        <p:spPr>
          <a:xfrm>
            <a:off x="106200" y="2727725"/>
            <a:ext cx="23493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Featured in Primary Geography Magazine, Spring 2023 and Summer 2025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0" y="1899100"/>
            <a:ext cx="9144000" cy="1569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0" y="1016475"/>
            <a:ext cx="9144000" cy="24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>
                <a:solidFill>
                  <a:srgbClr val="059669"/>
                </a:solidFill>
                <a:latin typeface="Montserrat"/>
                <a:ea typeface="Montserrat"/>
                <a:cs typeface="Montserrat"/>
                <a:sym typeface="Montserrat"/>
              </a:rPr>
              <a:t>Part 1</a:t>
            </a:r>
            <a:endParaRPr b="1" sz="5200">
              <a:solidFill>
                <a:srgbClr val="05966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None/>
            </a:pPr>
            <a:r>
              <a:rPr b="1" lang="en" sz="4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Geography as the Foundation for Climate Literacy</a:t>
            </a:r>
            <a:endParaRPr b="1" sz="4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9344">
            <a:off x="6050971" y="2123397"/>
            <a:ext cx="4486932" cy="4486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/>
          <p:nvPr/>
        </p:nvSpPr>
        <p:spPr>
          <a:xfrm>
            <a:off x="0" y="277825"/>
            <a:ext cx="9144000" cy="5481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159300" y="187700"/>
            <a:ext cx="7188300" cy="3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Why Geography?</a:t>
            </a:r>
            <a:endParaRPr b="1" sz="3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Connects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environmental science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with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social justice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Links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local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contexts to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global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citizenship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Develops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systems thinking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essential for climate and sustainability challenges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Builds understanding of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interconnected world systems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Prepares students for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green careers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sustainable futures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0" y="0"/>
            <a:ext cx="9144000" cy="10485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0" y="0"/>
            <a:ext cx="9087300" cy="26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Geography's Superpowers</a:t>
            </a:r>
            <a:endParaRPr b="1" sz="28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Makes Geography Essential?</a:t>
            </a:r>
            <a:endParaRPr i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37415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37415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37415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37415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511800" y="1114500"/>
            <a:ext cx="4060200" cy="1554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Systems Thinking</a:t>
            </a:r>
            <a:endParaRPr b="1" sz="24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Understanding interconnections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4884100" y="1141800"/>
            <a:ext cx="4060200" cy="15000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Spatial Awareness</a:t>
            </a:r>
            <a:endParaRPr b="1" sz="24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Seeing patterns across places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9"/>
          <p:cNvSpPr/>
          <p:nvPr/>
        </p:nvSpPr>
        <p:spPr>
          <a:xfrm>
            <a:off x="4884100" y="2782300"/>
            <a:ext cx="4060200" cy="15546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Place-Based Learning</a:t>
            </a:r>
            <a:endParaRPr b="1" sz="24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Connecting local to global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374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511800" y="2836450"/>
            <a:ext cx="4060200" cy="1446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47857"/>
                </a:solidFill>
                <a:latin typeface="Open Sans"/>
                <a:ea typeface="Open Sans"/>
                <a:cs typeface="Open Sans"/>
                <a:sym typeface="Open Sans"/>
              </a:rPr>
              <a:t>Critical Analysis</a:t>
            </a:r>
            <a:endParaRPr b="1" sz="2400">
              <a:solidFill>
                <a:srgbClr val="04785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Questioning causes and effects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98467">
            <a:off x="3457088" y="1592469"/>
            <a:ext cx="2173125" cy="2173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0" y="2681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268225" y="268150"/>
            <a:ext cx="8259900" cy="3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Reflection Activity</a:t>
            </a:r>
            <a:endParaRPr b="1" sz="2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 Minutes: Share your experience</a:t>
            </a:r>
            <a:endParaRPr i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Think about your own practice: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geography-centered sustainability initiatives have you implemented?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impact have you observed from Early Years to Year 6?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has geography helped develop critical thinking about sustainability?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AutoNum type="arabicPeriod"/>
            </a:pP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Share one example with a neighbour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100" y="3482350"/>
            <a:ext cx="1519800" cy="15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/>
          <p:nvPr/>
        </p:nvSpPr>
        <p:spPr>
          <a:xfrm>
            <a:off x="0" y="268150"/>
            <a:ext cx="9144000" cy="591900"/>
          </a:xfrm>
          <a:prstGeom prst="rect">
            <a:avLst/>
          </a:prstGeom>
          <a:solidFill>
            <a:srgbClr val="F2F5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361950" y="241350"/>
            <a:ext cx="8393100" cy="30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F2937"/>
                </a:solidFill>
                <a:latin typeface="Open Sans"/>
                <a:ea typeface="Open Sans"/>
                <a:cs typeface="Open Sans"/>
                <a:sym typeface="Open Sans"/>
              </a:rPr>
              <a:t>Developing Critical Thinking</a:t>
            </a:r>
            <a:endParaRPr b="1" sz="2900">
              <a:solidFill>
                <a:srgbClr val="1F293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B55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Skills for Sustainable Decision-Making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Analysing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cause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effect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environmental systems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Evaluating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multiple perspectives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on sustainability challenges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Making connections between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actions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consequences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Questioning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assumptions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about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consumption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resources</a:t>
            </a:r>
            <a:endParaRPr b="1"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Proposing</a:t>
            </a:r>
            <a:r>
              <a:rPr b="1"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solutions </a:t>
            </a:r>
            <a:r>
              <a:rPr lang="en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based on geographical evidence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