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9" r:id="rId4"/>
    <p:sldId id="270" r:id="rId5"/>
    <p:sldId id="258" r:id="rId6"/>
    <p:sldId id="265" r:id="rId7"/>
    <p:sldId id="266" r:id="rId8"/>
    <p:sldId id="271" r:id="rId9"/>
    <p:sldId id="260" r:id="rId10"/>
    <p:sldId id="261" r:id="rId11"/>
    <p:sldId id="272" r:id="rId12"/>
    <p:sldId id="273" r:id="rId13"/>
    <p:sldId id="279" r:id="rId14"/>
    <p:sldId id="262" r:id="rId15"/>
    <p:sldId id="274" r:id="rId16"/>
    <p:sldId id="275" r:id="rId17"/>
    <p:sldId id="277" r:id="rId18"/>
    <p:sldId id="276" r:id="rId19"/>
    <p:sldId id="263" r:id="rId20"/>
    <p:sldId id="264" r:id="rId21"/>
    <p:sldId id="267" r:id="rId22"/>
    <p:sldId id="268" r:id="rId23"/>
    <p:sldId id="278" r:id="rId24"/>
    <p:sldId id="26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4B7394-746F-4C87-AC0E-5D3E62A99A85}" v="61" dt="2026-04-01T14:28:15.5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7582" autoAdjust="0"/>
  </p:normalViewPr>
  <p:slideViewPr>
    <p:cSldViewPr snapToGrid="0">
      <p:cViewPr varScale="1">
        <p:scale>
          <a:sx n="55" d="100"/>
          <a:sy n="55" d="100"/>
        </p:scale>
        <p:origin x="174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A Hesslewood" userId="9c87a3e5-8510-4da9-b94d-a59b04e98ea4" providerId="ADAL" clId="{239DEE75-E976-4D5B-A188-9C8B6C5FCA3B}"/>
    <pc:docChg chg="undo custSel addSld modSld sldOrd">
      <pc:chgData name="Dr A Hesslewood" userId="9c87a3e5-8510-4da9-b94d-a59b04e98ea4" providerId="ADAL" clId="{239DEE75-E976-4D5B-A188-9C8B6C5FCA3B}" dt="2026-04-02T08:49:17.791" v="4262" actId="20577"/>
      <pc:docMkLst>
        <pc:docMk/>
      </pc:docMkLst>
      <pc:sldChg chg="ord">
        <pc:chgData name="Dr A Hesslewood" userId="9c87a3e5-8510-4da9-b94d-a59b04e98ea4" providerId="ADAL" clId="{239DEE75-E976-4D5B-A188-9C8B6C5FCA3B}" dt="2026-03-20T09:18:08.151" v="4117"/>
        <pc:sldMkLst>
          <pc:docMk/>
          <pc:sldMk cId="630175524" sldId="257"/>
        </pc:sldMkLst>
      </pc:sldChg>
      <pc:sldChg chg="modSp mod modAnim">
        <pc:chgData name="Dr A Hesslewood" userId="9c87a3e5-8510-4da9-b94d-a59b04e98ea4" providerId="ADAL" clId="{239DEE75-E976-4D5B-A188-9C8B6C5FCA3B}" dt="2026-03-20T09:24:54.387" v="4156" actId="20577"/>
        <pc:sldMkLst>
          <pc:docMk/>
          <pc:sldMk cId="587186619" sldId="258"/>
        </pc:sldMkLst>
        <pc:spChg chg="mod">
          <ac:chgData name="Dr A Hesslewood" userId="9c87a3e5-8510-4da9-b94d-a59b04e98ea4" providerId="ADAL" clId="{239DEE75-E976-4D5B-A188-9C8B6C5FCA3B}" dt="2026-03-04T10:56:30.931" v="238" actId="20577"/>
          <ac:spMkLst>
            <pc:docMk/>
            <pc:sldMk cId="587186619" sldId="258"/>
            <ac:spMk id="2" creationId="{F2531C68-87F5-6B55-5304-B3DB7C1EF565}"/>
          </ac:spMkLst>
        </pc:spChg>
        <pc:spChg chg="mod">
          <ac:chgData name="Dr A Hesslewood" userId="9c87a3e5-8510-4da9-b94d-a59b04e98ea4" providerId="ADAL" clId="{239DEE75-E976-4D5B-A188-9C8B6C5FCA3B}" dt="2026-03-20T09:24:54.387" v="4156" actId="20577"/>
          <ac:spMkLst>
            <pc:docMk/>
            <pc:sldMk cId="587186619" sldId="258"/>
            <ac:spMk id="3" creationId="{ECC3B79D-37BC-DE8A-16F6-5C4B1CB5FF0D}"/>
          </ac:spMkLst>
        </pc:spChg>
      </pc:sldChg>
      <pc:sldChg chg="modSp mod">
        <pc:chgData name="Dr A Hesslewood" userId="9c87a3e5-8510-4da9-b94d-a59b04e98ea4" providerId="ADAL" clId="{239DEE75-E976-4D5B-A188-9C8B6C5FCA3B}" dt="2026-03-20T10:12:17.868" v="4224" actId="20577"/>
        <pc:sldMkLst>
          <pc:docMk/>
          <pc:sldMk cId="1388597949" sldId="259"/>
        </pc:sldMkLst>
        <pc:spChg chg="mod">
          <ac:chgData name="Dr A Hesslewood" userId="9c87a3e5-8510-4da9-b94d-a59b04e98ea4" providerId="ADAL" clId="{239DEE75-E976-4D5B-A188-9C8B6C5FCA3B}" dt="2026-03-20T10:12:17.868" v="4224" actId="20577"/>
          <ac:spMkLst>
            <pc:docMk/>
            <pc:sldMk cId="1388597949" sldId="259"/>
            <ac:spMk id="3" creationId="{F64593A7-E3CC-2270-E277-22D0342D2FDE}"/>
          </ac:spMkLst>
        </pc:spChg>
      </pc:sldChg>
      <pc:sldChg chg="modSp mod modAnim modNotesTx">
        <pc:chgData name="Dr A Hesslewood" userId="9c87a3e5-8510-4da9-b94d-a59b04e98ea4" providerId="ADAL" clId="{239DEE75-E976-4D5B-A188-9C8B6C5FCA3B}" dt="2026-04-02T08:48:12.924" v="4235" actId="20577"/>
        <pc:sldMkLst>
          <pc:docMk/>
          <pc:sldMk cId="3969859087" sldId="260"/>
        </pc:sldMkLst>
        <pc:spChg chg="mod">
          <ac:chgData name="Dr A Hesslewood" userId="9c87a3e5-8510-4da9-b94d-a59b04e98ea4" providerId="ADAL" clId="{239DEE75-E976-4D5B-A188-9C8B6C5FCA3B}" dt="2026-03-04T10:56:43.876" v="239" actId="113"/>
          <ac:spMkLst>
            <pc:docMk/>
            <pc:sldMk cId="3969859087" sldId="260"/>
            <ac:spMk id="2" creationId="{F0602098-2626-D678-1677-FD737C482C68}"/>
          </ac:spMkLst>
        </pc:spChg>
        <pc:spChg chg="mod">
          <ac:chgData name="Dr A Hesslewood" userId="9c87a3e5-8510-4da9-b94d-a59b04e98ea4" providerId="ADAL" clId="{239DEE75-E976-4D5B-A188-9C8B6C5FCA3B}" dt="2026-03-19T14:35:47.926" v="2593" actId="114"/>
          <ac:spMkLst>
            <pc:docMk/>
            <pc:sldMk cId="3969859087" sldId="260"/>
            <ac:spMk id="3" creationId="{74964930-3B71-AE52-7114-AE3EA04C5F47}"/>
          </ac:spMkLst>
        </pc:spChg>
      </pc:sldChg>
      <pc:sldChg chg="modSp mod">
        <pc:chgData name="Dr A Hesslewood" userId="9c87a3e5-8510-4da9-b94d-a59b04e98ea4" providerId="ADAL" clId="{239DEE75-E976-4D5B-A188-9C8B6C5FCA3B}" dt="2026-03-20T08:20:15.163" v="2736" actId="20577"/>
        <pc:sldMkLst>
          <pc:docMk/>
          <pc:sldMk cId="2517037599" sldId="261"/>
        </pc:sldMkLst>
        <pc:spChg chg="mod">
          <ac:chgData name="Dr A Hesslewood" userId="9c87a3e5-8510-4da9-b94d-a59b04e98ea4" providerId="ADAL" clId="{239DEE75-E976-4D5B-A188-9C8B6C5FCA3B}" dt="2026-03-04T10:56:54.316" v="272" actId="20577"/>
          <ac:spMkLst>
            <pc:docMk/>
            <pc:sldMk cId="2517037599" sldId="261"/>
            <ac:spMk id="2" creationId="{3A4D6766-C049-F82A-95EB-1DFA67AFD1C6}"/>
          </ac:spMkLst>
        </pc:spChg>
        <pc:spChg chg="mod">
          <ac:chgData name="Dr A Hesslewood" userId="9c87a3e5-8510-4da9-b94d-a59b04e98ea4" providerId="ADAL" clId="{239DEE75-E976-4D5B-A188-9C8B6C5FCA3B}" dt="2026-03-20T08:20:15.163" v="2736" actId="20577"/>
          <ac:spMkLst>
            <pc:docMk/>
            <pc:sldMk cId="2517037599" sldId="261"/>
            <ac:spMk id="3" creationId="{78044769-0A23-D1E9-B365-2A3149AD5B9B}"/>
          </ac:spMkLst>
        </pc:spChg>
      </pc:sldChg>
      <pc:sldChg chg="modSp mod">
        <pc:chgData name="Dr A Hesslewood" userId="9c87a3e5-8510-4da9-b94d-a59b04e98ea4" providerId="ADAL" clId="{239DEE75-E976-4D5B-A188-9C8B6C5FCA3B}" dt="2026-03-20T08:26:27.072" v="3081" actId="20577"/>
        <pc:sldMkLst>
          <pc:docMk/>
          <pc:sldMk cId="2654750399" sldId="262"/>
        </pc:sldMkLst>
        <pc:spChg chg="mod">
          <ac:chgData name="Dr A Hesslewood" userId="9c87a3e5-8510-4da9-b94d-a59b04e98ea4" providerId="ADAL" clId="{239DEE75-E976-4D5B-A188-9C8B6C5FCA3B}" dt="2026-03-04T10:57:01.988" v="282" actId="20577"/>
          <ac:spMkLst>
            <pc:docMk/>
            <pc:sldMk cId="2654750399" sldId="262"/>
            <ac:spMk id="2" creationId="{956F8B5C-D76C-B230-254F-AF80CEB39BC5}"/>
          </ac:spMkLst>
        </pc:spChg>
        <pc:spChg chg="mod">
          <ac:chgData name="Dr A Hesslewood" userId="9c87a3e5-8510-4da9-b94d-a59b04e98ea4" providerId="ADAL" clId="{239DEE75-E976-4D5B-A188-9C8B6C5FCA3B}" dt="2026-03-20T08:26:27.072" v="3081" actId="20577"/>
          <ac:spMkLst>
            <pc:docMk/>
            <pc:sldMk cId="2654750399" sldId="262"/>
            <ac:spMk id="3" creationId="{CAD3F27B-F7F8-042B-82BD-BF9072C9132B}"/>
          </ac:spMkLst>
        </pc:spChg>
      </pc:sldChg>
      <pc:sldChg chg="modSp mod ord">
        <pc:chgData name="Dr A Hesslewood" userId="9c87a3e5-8510-4da9-b94d-a59b04e98ea4" providerId="ADAL" clId="{239DEE75-E976-4D5B-A188-9C8B6C5FCA3B}" dt="2026-03-20T08:35:38.469" v="3781" actId="20577"/>
        <pc:sldMkLst>
          <pc:docMk/>
          <pc:sldMk cId="3751901104" sldId="263"/>
        </pc:sldMkLst>
        <pc:spChg chg="mod">
          <ac:chgData name="Dr A Hesslewood" userId="9c87a3e5-8510-4da9-b94d-a59b04e98ea4" providerId="ADAL" clId="{239DEE75-E976-4D5B-A188-9C8B6C5FCA3B}" dt="2026-03-04T10:57:05.153" v="283" actId="113"/>
          <ac:spMkLst>
            <pc:docMk/>
            <pc:sldMk cId="3751901104" sldId="263"/>
            <ac:spMk id="2" creationId="{AED98DF1-0240-C03C-8E5D-60726C0F7CFB}"/>
          </ac:spMkLst>
        </pc:spChg>
        <pc:spChg chg="mod">
          <ac:chgData name="Dr A Hesslewood" userId="9c87a3e5-8510-4da9-b94d-a59b04e98ea4" providerId="ADAL" clId="{239DEE75-E976-4D5B-A188-9C8B6C5FCA3B}" dt="2026-03-20T08:35:38.469" v="3781" actId="20577"/>
          <ac:spMkLst>
            <pc:docMk/>
            <pc:sldMk cId="3751901104" sldId="263"/>
            <ac:spMk id="3" creationId="{B2B387E6-E81B-7692-CA94-7E77EB0B0EAF}"/>
          </ac:spMkLst>
        </pc:spChg>
      </pc:sldChg>
      <pc:sldChg chg="addSp delSp modSp mod ord">
        <pc:chgData name="Dr A Hesslewood" userId="9c87a3e5-8510-4da9-b94d-a59b04e98ea4" providerId="ADAL" clId="{239DEE75-E976-4D5B-A188-9C8B6C5FCA3B}" dt="2026-03-20T08:39:40.216" v="4022" actId="1076"/>
        <pc:sldMkLst>
          <pc:docMk/>
          <pc:sldMk cId="775094721" sldId="264"/>
        </pc:sldMkLst>
        <pc:spChg chg="mod">
          <ac:chgData name="Dr A Hesslewood" userId="9c87a3e5-8510-4da9-b94d-a59b04e98ea4" providerId="ADAL" clId="{239DEE75-E976-4D5B-A188-9C8B6C5FCA3B}" dt="2026-03-20T08:39:40.216" v="4022" actId="1076"/>
          <ac:spMkLst>
            <pc:docMk/>
            <pc:sldMk cId="775094721" sldId="264"/>
            <ac:spMk id="2" creationId="{5D85A6BC-7701-4614-97F1-5556E69240BD}"/>
          </ac:spMkLst>
        </pc:spChg>
        <pc:spChg chg="add mod">
          <ac:chgData name="Dr A Hesslewood" userId="9c87a3e5-8510-4da9-b94d-a59b04e98ea4" providerId="ADAL" clId="{239DEE75-E976-4D5B-A188-9C8B6C5FCA3B}" dt="2026-03-20T08:39:37.089" v="4021" actId="1076"/>
          <ac:spMkLst>
            <pc:docMk/>
            <pc:sldMk cId="775094721" sldId="264"/>
            <ac:spMk id="4" creationId="{D203F3E9-E409-F3B7-9398-61E73267FC2A}"/>
          </ac:spMkLst>
        </pc:spChg>
      </pc:sldChg>
      <pc:sldChg chg="addSp delSp modSp mod modNotesTx">
        <pc:chgData name="Dr A Hesslewood" userId="9c87a3e5-8510-4da9-b94d-a59b04e98ea4" providerId="ADAL" clId="{239DEE75-E976-4D5B-A188-9C8B6C5FCA3B}" dt="2026-03-04T15:04:52.872" v="1471" actId="20577"/>
        <pc:sldMkLst>
          <pc:docMk/>
          <pc:sldMk cId="1642471654" sldId="265"/>
        </pc:sldMkLst>
        <pc:spChg chg="mod">
          <ac:chgData name="Dr A Hesslewood" userId="9c87a3e5-8510-4da9-b94d-a59b04e98ea4" providerId="ADAL" clId="{239DEE75-E976-4D5B-A188-9C8B6C5FCA3B}" dt="2026-03-04T10:55:08.835" v="94" actId="1076"/>
          <ac:spMkLst>
            <pc:docMk/>
            <pc:sldMk cId="1642471654" sldId="265"/>
            <ac:spMk id="6" creationId="{8570D1D8-D915-5F01-9ED4-5E1999C7AFE9}"/>
          </ac:spMkLst>
        </pc:spChg>
        <pc:spChg chg="mod">
          <ac:chgData name="Dr A Hesslewood" userId="9c87a3e5-8510-4da9-b94d-a59b04e98ea4" providerId="ADAL" clId="{239DEE75-E976-4D5B-A188-9C8B6C5FCA3B}" dt="2026-03-04T10:54:59.613" v="91" actId="1076"/>
          <ac:spMkLst>
            <pc:docMk/>
            <pc:sldMk cId="1642471654" sldId="265"/>
            <ac:spMk id="11" creationId="{2839D44B-C445-29B1-588A-08DDB14BDE7B}"/>
          </ac:spMkLst>
        </pc:spChg>
        <pc:spChg chg="mod">
          <ac:chgData name="Dr A Hesslewood" userId="9c87a3e5-8510-4da9-b94d-a59b04e98ea4" providerId="ADAL" clId="{239DEE75-E976-4D5B-A188-9C8B6C5FCA3B}" dt="2026-03-04T10:55:02.603" v="92" actId="1076"/>
          <ac:spMkLst>
            <pc:docMk/>
            <pc:sldMk cId="1642471654" sldId="265"/>
            <ac:spMk id="13" creationId="{60B95532-52D9-059E-D691-A70B3301A9C5}"/>
          </ac:spMkLst>
        </pc:spChg>
        <pc:spChg chg="mod">
          <ac:chgData name="Dr A Hesslewood" userId="9c87a3e5-8510-4da9-b94d-a59b04e98ea4" providerId="ADAL" clId="{239DEE75-E976-4D5B-A188-9C8B6C5FCA3B}" dt="2026-03-04T10:55:05.642" v="93" actId="1076"/>
          <ac:spMkLst>
            <pc:docMk/>
            <pc:sldMk cId="1642471654" sldId="265"/>
            <ac:spMk id="15" creationId="{08C73FDE-6F5E-CE02-E689-FFF9DB2BBB3F}"/>
          </ac:spMkLst>
        </pc:spChg>
        <pc:grpChg chg="mod">
          <ac:chgData name="Dr A Hesslewood" userId="9c87a3e5-8510-4da9-b94d-a59b04e98ea4" providerId="ADAL" clId="{239DEE75-E976-4D5B-A188-9C8B6C5FCA3B}" dt="2026-03-04T10:54:50.318" v="90" actId="1076"/>
          <ac:grpSpMkLst>
            <pc:docMk/>
            <pc:sldMk cId="1642471654" sldId="265"/>
            <ac:grpSpMk id="4" creationId="{01EE47B4-756A-6204-E095-C008BEEFCAE8}"/>
          </ac:grpSpMkLst>
        </pc:grpChg>
      </pc:sldChg>
      <pc:sldChg chg="modSp mod modAnim modNotesTx">
        <pc:chgData name="Dr A Hesslewood" userId="9c87a3e5-8510-4da9-b94d-a59b04e98ea4" providerId="ADAL" clId="{239DEE75-E976-4D5B-A188-9C8B6C5FCA3B}" dt="2026-03-19T14:35:26.295" v="2586"/>
        <pc:sldMkLst>
          <pc:docMk/>
          <pc:sldMk cId="3936256831" sldId="266"/>
        </pc:sldMkLst>
        <pc:spChg chg="mod">
          <ac:chgData name="Dr A Hesslewood" userId="9c87a3e5-8510-4da9-b94d-a59b04e98ea4" providerId="ADAL" clId="{239DEE75-E976-4D5B-A188-9C8B6C5FCA3B}" dt="2026-03-04T10:54:06.899" v="82" actId="113"/>
          <ac:spMkLst>
            <pc:docMk/>
            <pc:sldMk cId="3936256831" sldId="266"/>
            <ac:spMk id="3" creationId="{FB42BC98-57AF-679B-24C8-D7CA070C296C}"/>
          </ac:spMkLst>
        </pc:spChg>
      </pc:sldChg>
      <pc:sldChg chg="modSp mod ord">
        <pc:chgData name="Dr A Hesslewood" userId="9c87a3e5-8510-4da9-b94d-a59b04e98ea4" providerId="ADAL" clId="{239DEE75-E976-4D5B-A188-9C8B6C5FCA3B}" dt="2026-03-04T10:53:10.304" v="15" actId="20577"/>
        <pc:sldMkLst>
          <pc:docMk/>
          <pc:sldMk cId="3665863294" sldId="267"/>
        </pc:sldMkLst>
        <pc:spChg chg="mod">
          <ac:chgData name="Dr A Hesslewood" userId="9c87a3e5-8510-4da9-b94d-a59b04e98ea4" providerId="ADAL" clId="{239DEE75-E976-4D5B-A188-9C8B6C5FCA3B}" dt="2026-03-04T10:53:10.304" v="15" actId="20577"/>
          <ac:spMkLst>
            <pc:docMk/>
            <pc:sldMk cId="3665863294" sldId="267"/>
            <ac:spMk id="2" creationId="{2C11ED5D-8BD4-58E3-D33A-10E9864CFC9E}"/>
          </ac:spMkLst>
        </pc:spChg>
      </pc:sldChg>
      <pc:sldChg chg="modSp add mod">
        <pc:chgData name="Dr A Hesslewood" userId="9c87a3e5-8510-4da9-b94d-a59b04e98ea4" providerId="ADAL" clId="{239DEE75-E976-4D5B-A188-9C8B6C5FCA3B}" dt="2026-03-20T09:10:18.556" v="4115" actId="20577"/>
        <pc:sldMkLst>
          <pc:docMk/>
          <pc:sldMk cId="2023454922" sldId="268"/>
        </pc:sldMkLst>
        <pc:spChg chg="mod">
          <ac:chgData name="Dr A Hesslewood" userId="9c87a3e5-8510-4da9-b94d-a59b04e98ea4" providerId="ADAL" clId="{239DEE75-E976-4D5B-A188-9C8B6C5FCA3B}" dt="2026-03-04T10:53:12.743" v="17" actId="20577"/>
          <ac:spMkLst>
            <pc:docMk/>
            <pc:sldMk cId="2023454922" sldId="268"/>
            <ac:spMk id="2" creationId="{54013892-A318-3D45-5954-258EFC37B838}"/>
          </ac:spMkLst>
        </pc:spChg>
        <pc:spChg chg="mod">
          <ac:chgData name="Dr A Hesslewood" userId="9c87a3e5-8510-4da9-b94d-a59b04e98ea4" providerId="ADAL" clId="{239DEE75-E976-4D5B-A188-9C8B6C5FCA3B}" dt="2026-03-20T09:10:18.556" v="4115" actId="20577"/>
          <ac:spMkLst>
            <pc:docMk/>
            <pc:sldMk cId="2023454922" sldId="268"/>
            <ac:spMk id="3" creationId="{8A9311D5-F510-2A48-C2C3-6B95A46EE8C7}"/>
          </ac:spMkLst>
        </pc:spChg>
      </pc:sldChg>
      <pc:sldChg chg="modSp add mod">
        <pc:chgData name="Dr A Hesslewood" userId="9c87a3e5-8510-4da9-b94d-a59b04e98ea4" providerId="ADAL" clId="{239DEE75-E976-4D5B-A188-9C8B6C5FCA3B}" dt="2026-03-20T09:09:56.354" v="4106" actId="27636"/>
        <pc:sldMkLst>
          <pc:docMk/>
          <pc:sldMk cId="2166874973" sldId="269"/>
        </pc:sldMkLst>
        <pc:spChg chg="mod">
          <ac:chgData name="Dr A Hesslewood" userId="9c87a3e5-8510-4da9-b94d-a59b04e98ea4" providerId="ADAL" clId="{239DEE75-E976-4D5B-A188-9C8B6C5FCA3B}" dt="2026-03-04T10:53:15.743" v="19" actId="20577"/>
          <ac:spMkLst>
            <pc:docMk/>
            <pc:sldMk cId="2166874973" sldId="269"/>
            <ac:spMk id="2" creationId="{31D7E584-0752-7207-DBA9-DE7F37DC3A90}"/>
          </ac:spMkLst>
        </pc:spChg>
        <pc:spChg chg="mod">
          <ac:chgData name="Dr A Hesslewood" userId="9c87a3e5-8510-4da9-b94d-a59b04e98ea4" providerId="ADAL" clId="{239DEE75-E976-4D5B-A188-9C8B6C5FCA3B}" dt="2026-03-20T09:09:56.354" v="4106" actId="27636"/>
          <ac:spMkLst>
            <pc:docMk/>
            <pc:sldMk cId="2166874973" sldId="269"/>
            <ac:spMk id="3" creationId="{C09AFDDF-2625-FA20-8A3A-AF9C9F11C79E}"/>
          </ac:spMkLst>
        </pc:spChg>
      </pc:sldChg>
      <pc:sldChg chg="modSp new mod">
        <pc:chgData name="Dr A Hesslewood" userId="9c87a3e5-8510-4da9-b94d-a59b04e98ea4" providerId="ADAL" clId="{239DEE75-E976-4D5B-A188-9C8B6C5FCA3B}" dt="2026-04-01T14:26:55.712" v="4226" actId="207"/>
        <pc:sldMkLst>
          <pc:docMk/>
          <pc:sldMk cId="2451112479" sldId="270"/>
        </pc:sldMkLst>
        <pc:spChg chg="mod">
          <ac:chgData name="Dr A Hesslewood" userId="9c87a3e5-8510-4da9-b94d-a59b04e98ea4" providerId="ADAL" clId="{239DEE75-E976-4D5B-A188-9C8B6C5FCA3B}" dt="2026-03-04T11:05:20.188" v="612" actId="20577"/>
          <ac:spMkLst>
            <pc:docMk/>
            <pc:sldMk cId="2451112479" sldId="270"/>
            <ac:spMk id="2" creationId="{A9C8562C-DF5C-CA3C-A11E-05E0AF17BDC8}"/>
          </ac:spMkLst>
        </pc:spChg>
        <pc:spChg chg="mod">
          <ac:chgData name="Dr A Hesslewood" userId="9c87a3e5-8510-4da9-b94d-a59b04e98ea4" providerId="ADAL" clId="{239DEE75-E976-4D5B-A188-9C8B6C5FCA3B}" dt="2026-04-01T14:26:55.712" v="4226" actId="207"/>
          <ac:spMkLst>
            <pc:docMk/>
            <pc:sldMk cId="2451112479" sldId="270"/>
            <ac:spMk id="3" creationId="{3D814798-BB01-EC32-E8CD-A975ECBFCAD5}"/>
          </ac:spMkLst>
        </pc:spChg>
      </pc:sldChg>
      <pc:sldChg chg="delSp modSp new mod modAnim modNotesTx">
        <pc:chgData name="Dr A Hesslewood" userId="9c87a3e5-8510-4da9-b94d-a59b04e98ea4" providerId="ADAL" clId="{239DEE75-E976-4D5B-A188-9C8B6C5FCA3B}" dt="2026-04-02T08:48:09.563" v="4234" actId="20577"/>
        <pc:sldMkLst>
          <pc:docMk/>
          <pc:sldMk cId="44172662" sldId="271"/>
        </pc:sldMkLst>
        <pc:spChg chg="mod">
          <ac:chgData name="Dr A Hesslewood" userId="9c87a3e5-8510-4da9-b94d-a59b04e98ea4" providerId="ADAL" clId="{239DEE75-E976-4D5B-A188-9C8B6C5FCA3B}" dt="2026-04-01T14:28:15.545" v="4233" actId="113"/>
          <ac:spMkLst>
            <pc:docMk/>
            <pc:sldMk cId="44172662" sldId="271"/>
            <ac:spMk id="3" creationId="{ACE865F7-05BB-6F31-CB20-3BDF351328EB}"/>
          </ac:spMkLst>
        </pc:spChg>
      </pc:sldChg>
      <pc:sldChg chg="modSp new mod">
        <pc:chgData name="Dr A Hesslewood" userId="9c87a3e5-8510-4da9-b94d-a59b04e98ea4" providerId="ADAL" clId="{239DEE75-E976-4D5B-A188-9C8B6C5FCA3B}" dt="2026-03-20T08:23:38.335" v="2770" actId="20577"/>
        <pc:sldMkLst>
          <pc:docMk/>
          <pc:sldMk cId="2555608011" sldId="272"/>
        </pc:sldMkLst>
        <pc:spChg chg="mod">
          <ac:chgData name="Dr A Hesslewood" userId="9c87a3e5-8510-4da9-b94d-a59b04e98ea4" providerId="ADAL" clId="{239DEE75-E976-4D5B-A188-9C8B6C5FCA3B}" dt="2026-03-20T08:22:21.318" v="2761" actId="113"/>
          <ac:spMkLst>
            <pc:docMk/>
            <pc:sldMk cId="2555608011" sldId="272"/>
            <ac:spMk id="2" creationId="{2E669635-556E-FB16-4F06-8B6811A8DCC1}"/>
          </ac:spMkLst>
        </pc:spChg>
        <pc:spChg chg="mod">
          <ac:chgData name="Dr A Hesslewood" userId="9c87a3e5-8510-4da9-b94d-a59b04e98ea4" providerId="ADAL" clId="{239DEE75-E976-4D5B-A188-9C8B6C5FCA3B}" dt="2026-03-20T08:23:38.335" v="2770" actId="20577"/>
          <ac:spMkLst>
            <pc:docMk/>
            <pc:sldMk cId="2555608011" sldId="272"/>
            <ac:spMk id="3" creationId="{290872FB-3EC2-172A-5997-2482CC0ACEF6}"/>
          </ac:spMkLst>
        </pc:spChg>
      </pc:sldChg>
      <pc:sldChg chg="addSp delSp modSp new mod">
        <pc:chgData name="Dr A Hesslewood" userId="9c87a3e5-8510-4da9-b94d-a59b04e98ea4" providerId="ADAL" clId="{239DEE75-E976-4D5B-A188-9C8B6C5FCA3B}" dt="2026-03-20T08:23:27.605" v="2768" actId="14100"/>
        <pc:sldMkLst>
          <pc:docMk/>
          <pc:sldMk cId="3141590188" sldId="273"/>
        </pc:sldMkLst>
        <pc:picChg chg="add mod">
          <ac:chgData name="Dr A Hesslewood" userId="9c87a3e5-8510-4da9-b94d-a59b04e98ea4" providerId="ADAL" clId="{239DEE75-E976-4D5B-A188-9C8B6C5FCA3B}" dt="2026-03-20T08:23:27.605" v="2768" actId="14100"/>
          <ac:picMkLst>
            <pc:docMk/>
            <pc:sldMk cId="3141590188" sldId="273"/>
            <ac:picMk id="4" creationId="{7CEFAD9E-3CB6-E39D-431E-EEC1B3B6ED69}"/>
          </ac:picMkLst>
        </pc:picChg>
      </pc:sldChg>
      <pc:sldChg chg="addSp delSp modSp new mod modNotesTx">
        <pc:chgData name="Dr A Hesslewood" userId="9c87a3e5-8510-4da9-b94d-a59b04e98ea4" providerId="ADAL" clId="{239DEE75-E976-4D5B-A188-9C8B6C5FCA3B}" dt="2026-04-02T08:49:01.498" v="4252" actId="20577"/>
        <pc:sldMkLst>
          <pc:docMk/>
          <pc:sldMk cId="1108938542" sldId="274"/>
        </pc:sldMkLst>
        <pc:picChg chg="add mod">
          <ac:chgData name="Dr A Hesslewood" userId="9c87a3e5-8510-4da9-b94d-a59b04e98ea4" providerId="ADAL" clId="{239DEE75-E976-4D5B-A188-9C8B6C5FCA3B}" dt="2026-03-20T08:27:00.352" v="3087" actId="1076"/>
          <ac:picMkLst>
            <pc:docMk/>
            <pc:sldMk cId="1108938542" sldId="274"/>
            <ac:picMk id="4" creationId="{C304FBEF-3205-D524-4875-BE97AE1C6841}"/>
          </ac:picMkLst>
        </pc:picChg>
      </pc:sldChg>
      <pc:sldChg chg="modSp new mod">
        <pc:chgData name="Dr A Hesslewood" userId="9c87a3e5-8510-4da9-b94d-a59b04e98ea4" providerId="ADAL" clId="{239DEE75-E976-4D5B-A188-9C8B6C5FCA3B}" dt="2026-03-20T08:33:07.648" v="3614" actId="20577"/>
        <pc:sldMkLst>
          <pc:docMk/>
          <pc:sldMk cId="2200201553" sldId="275"/>
        </pc:sldMkLst>
        <pc:spChg chg="mod">
          <ac:chgData name="Dr A Hesslewood" userId="9c87a3e5-8510-4da9-b94d-a59b04e98ea4" providerId="ADAL" clId="{239DEE75-E976-4D5B-A188-9C8B6C5FCA3B}" dt="2026-03-20T08:27:32.834" v="3089"/>
          <ac:spMkLst>
            <pc:docMk/>
            <pc:sldMk cId="2200201553" sldId="275"/>
            <ac:spMk id="2" creationId="{F1F1BAFE-7094-0A80-C9CB-8FBB7FEF4C3E}"/>
          </ac:spMkLst>
        </pc:spChg>
        <pc:spChg chg="mod">
          <ac:chgData name="Dr A Hesslewood" userId="9c87a3e5-8510-4da9-b94d-a59b04e98ea4" providerId="ADAL" clId="{239DEE75-E976-4D5B-A188-9C8B6C5FCA3B}" dt="2026-03-20T08:33:07.648" v="3614" actId="20577"/>
          <ac:spMkLst>
            <pc:docMk/>
            <pc:sldMk cId="2200201553" sldId="275"/>
            <ac:spMk id="3" creationId="{316754C9-13F2-C4C2-474B-3E3E6EF5A4EF}"/>
          </ac:spMkLst>
        </pc:spChg>
      </pc:sldChg>
      <pc:sldChg chg="modSp new mod">
        <pc:chgData name="Dr A Hesslewood" userId="9c87a3e5-8510-4da9-b94d-a59b04e98ea4" providerId="ADAL" clId="{239DEE75-E976-4D5B-A188-9C8B6C5FCA3B}" dt="2026-03-20T08:34:11.133" v="3654" actId="20577"/>
        <pc:sldMkLst>
          <pc:docMk/>
          <pc:sldMk cId="4167793195" sldId="276"/>
        </pc:sldMkLst>
        <pc:spChg chg="mod">
          <ac:chgData name="Dr A Hesslewood" userId="9c87a3e5-8510-4da9-b94d-a59b04e98ea4" providerId="ADAL" clId="{239DEE75-E976-4D5B-A188-9C8B6C5FCA3B}" dt="2026-03-20T08:33:39.874" v="3616"/>
          <ac:spMkLst>
            <pc:docMk/>
            <pc:sldMk cId="4167793195" sldId="276"/>
            <ac:spMk id="2" creationId="{0FC2E884-667D-D264-7871-98C381A2E265}"/>
          </ac:spMkLst>
        </pc:spChg>
        <pc:spChg chg="mod">
          <ac:chgData name="Dr A Hesslewood" userId="9c87a3e5-8510-4da9-b94d-a59b04e98ea4" providerId="ADAL" clId="{239DEE75-E976-4D5B-A188-9C8B6C5FCA3B}" dt="2026-03-20T08:34:11.133" v="3654" actId="20577"/>
          <ac:spMkLst>
            <pc:docMk/>
            <pc:sldMk cId="4167793195" sldId="276"/>
            <ac:spMk id="3" creationId="{C99CEC3E-97CB-41FB-4F82-8A1A38914DA9}"/>
          </ac:spMkLst>
        </pc:spChg>
      </pc:sldChg>
      <pc:sldChg chg="modSp new mod">
        <pc:chgData name="Dr A Hesslewood" userId="9c87a3e5-8510-4da9-b94d-a59b04e98ea4" providerId="ADAL" clId="{239DEE75-E976-4D5B-A188-9C8B6C5FCA3B}" dt="2026-04-02T08:49:17.791" v="4262" actId="20577"/>
        <pc:sldMkLst>
          <pc:docMk/>
          <pc:sldMk cId="3554876585" sldId="277"/>
        </pc:sldMkLst>
        <pc:spChg chg="mod">
          <ac:chgData name="Dr A Hesslewood" userId="9c87a3e5-8510-4da9-b94d-a59b04e98ea4" providerId="ADAL" clId="{239DEE75-E976-4D5B-A188-9C8B6C5FCA3B}" dt="2026-04-02T08:49:17.791" v="4262" actId="20577"/>
          <ac:spMkLst>
            <pc:docMk/>
            <pc:sldMk cId="3554876585" sldId="277"/>
            <ac:spMk id="2" creationId="{C2A8E98D-BEE4-0D72-048E-BF3706DE45D4}"/>
          </ac:spMkLst>
        </pc:spChg>
        <pc:spChg chg="mod">
          <ac:chgData name="Dr A Hesslewood" userId="9c87a3e5-8510-4da9-b94d-a59b04e98ea4" providerId="ADAL" clId="{239DEE75-E976-4D5B-A188-9C8B6C5FCA3B}" dt="2026-03-20T08:40:51.991" v="4025" actId="27636"/>
          <ac:spMkLst>
            <pc:docMk/>
            <pc:sldMk cId="3554876585" sldId="277"/>
            <ac:spMk id="3" creationId="{0FAF728D-0AAE-877E-0487-A6D437D827C2}"/>
          </ac:spMkLst>
        </pc:spChg>
      </pc:sldChg>
      <pc:sldChg chg="addSp delSp modSp new mod">
        <pc:chgData name="Dr A Hesslewood" userId="9c87a3e5-8510-4da9-b94d-a59b04e98ea4" providerId="ADAL" clId="{239DEE75-E976-4D5B-A188-9C8B6C5FCA3B}" dt="2026-03-20T09:09:24.735" v="4096" actId="2062"/>
        <pc:sldMkLst>
          <pc:docMk/>
          <pc:sldMk cId="1949224626" sldId="278"/>
        </pc:sldMkLst>
        <pc:graphicFrameChg chg="add mod modGraphic">
          <ac:chgData name="Dr A Hesslewood" userId="9c87a3e5-8510-4da9-b94d-a59b04e98ea4" providerId="ADAL" clId="{239DEE75-E976-4D5B-A188-9C8B6C5FCA3B}" dt="2026-03-20T09:09:24.735" v="4096" actId="2062"/>
          <ac:graphicFrameMkLst>
            <pc:docMk/>
            <pc:sldMk cId="1949224626" sldId="278"/>
            <ac:graphicFrameMk id="4" creationId="{1AEC60DD-6D89-7BF5-B8C6-CAD3C40489A7}"/>
          </ac:graphicFrameMkLst>
        </pc:graphicFrameChg>
      </pc:sldChg>
      <pc:sldChg chg="addSp delSp modSp new mod modNotesTx">
        <pc:chgData name="Dr A Hesslewood" userId="9c87a3e5-8510-4da9-b94d-a59b04e98ea4" providerId="ADAL" clId="{239DEE75-E976-4D5B-A188-9C8B6C5FCA3B}" dt="2026-03-20T09:44:57.864" v="4211" actId="20577"/>
        <pc:sldMkLst>
          <pc:docMk/>
          <pc:sldMk cId="1845354094" sldId="279"/>
        </pc:sldMkLst>
        <pc:picChg chg="add mod">
          <ac:chgData name="Dr A Hesslewood" userId="9c87a3e5-8510-4da9-b94d-a59b04e98ea4" providerId="ADAL" clId="{239DEE75-E976-4D5B-A188-9C8B6C5FCA3B}" dt="2026-03-20T09:44:44.179" v="4161" actId="14100"/>
          <ac:picMkLst>
            <pc:docMk/>
            <pc:sldMk cId="1845354094" sldId="279"/>
            <ac:picMk id="4" creationId="{9CEB02A0-63F6-6441-662B-16FD042344B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30B3A3-5A89-4354-A232-2E7CA5E15FE2}" type="datetimeFigureOut">
              <a:rPr lang="en-GB" smtClean="0"/>
              <a:t>01/04/2026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BEC2FB-E8EC-4093-9ED0-02D9C2EB997E}" type="slidenum">
              <a:rPr lang="en-GB" smtClean="0"/>
              <a:t>‹#›</a:t>
            </a:fld>
            <a:endParaRPr lang="en-GB"/>
          </a:p>
        </p:txBody>
      </p:sp>
    </p:spTree>
    <p:extLst>
      <p:ext uri="{BB962C8B-B14F-4D97-AF65-F5344CB8AC3E}">
        <p14:creationId xmlns:p14="http://schemas.microsoft.com/office/powerpoint/2010/main" val="2497169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DBEC2FB-E8EC-4093-9ED0-02D9C2EB997E}" type="slidenum">
              <a:rPr lang="en-GB" smtClean="0"/>
              <a:t>6</a:t>
            </a:fld>
            <a:endParaRPr lang="en-GB"/>
          </a:p>
        </p:txBody>
      </p:sp>
    </p:spTree>
    <p:extLst>
      <p:ext uri="{BB962C8B-B14F-4D97-AF65-F5344CB8AC3E}">
        <p14:creationId xmlns:p14="http://schemas.microsoft.com/office/powerpoint/2010/main" val="63878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DBEC2FB-E8EC-4093-9ED0-02D9C2EB997E}" type="slidenum">
              <a:rPr lang="en-GB" smtClean="0"/>
              <a:t>7</a:t>
            </a:fld>
            <a:endParaRPr lang="en-GB"/>
          </a:p>
        </p:txBody>
      </p:sp>
    </p:spTree>
    <p:extLst>
      <p:ext uri="{BB962C8B-B14F-4D97-AF65-F5344CB8AC3E}">
        <p14:creationId xmlns:p14="http://schemas.microsoft.com/office/powerpoint/2010/main" val="131868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DBEC2FB-E8EC-4093-9ED0-02D9C2EB997E}" type="slidenum">
              <a:rPr lang="en-GB" smtClean="0"/>
              <a:t>8</a:t>
            </a:fld>
            <a:endParaRPr lang="en-GB"/>
          </a:p>
        </p:txBody>
      </p:sp>
    </p:spTree>
    <p:extLst>
      <p:ext uri="{BB962C8B-B14F-4D97-AF65-F5344CB8AC3E}">
        <p14:creationId xmlns:p14="http://schemas.microsoft.com/office/powerpoint/2010/main" val="1572247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DBEC2FB-E8EC-4093-9ED0-02D9C2EB997E}" type="slidenum">
              <a:rPr lang="en-GB" smtClean="0"/>
              <a:t>9</a:t>
            </a:fld>
            <a:endParaRPr lang="en-GB"/>
          </a:p>
        </p:txBody>
      </p:sp>
    </p:spTree>
    <p:extLst>
      <p:ext uri="{BB962C8B-B14F-4D97-AF65-F5344CB8AC3E}">
        <p14:creationId xmlns:p14="http://schemas.microsoft.com/office/powerpoint/2010/main" val="3240727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begin with our shared context (the world in which we live). We have an understanding of how teaching geography helps young people make sense of the world (in this day and age). We then start curriculum making …</a:t>
            </a:r>
            <a:br>
              <a:rPr lang="en-GB" dirty="0"/>
            </a:br>
            <a:br>
              <a:rPr lang="en-GB" dirty="0"/>
            </a:br>
            <a:r>
              <a:rPr lang="en-GB" dirty="0"/>
              <a:t>The first question is always </a:t>
            </a:r>
            <a:r>
              <a:rPr lang="en-GB" b="1" dirty="0"/>
              <a:t>who. </a:t>
            </a:r>
            <a:r>
              <a:rPr lang="en-GB" dirty="0"/>
              <a:t>Who are the children we teach? Teachers need to get to know their students: What are their interests and concerns? What pressures are they under? What do these children need to learn and develop in order to face their futures with confidence?</a:t>
            </a:r>
          </a:p>
          <a:p>
            <a:r>
              <a:rPr lang="en-GB" dirty="0"/>
              <a:t>We</a:t>
            </a:r>
            <a:r>
              <a:rPr lang="en-GB" i="1" dirty="0"/>
              <a:t> then</a:t>
            </a:r>
            <a:r>
              <a:rPr lang="en-GB" dirty="0"/>
              <a:t> ask the key question </a:t>
            </a:r>
            <a:r>
              <a:rPr lang="en-GB" b="1" dirty="0"/>
              <a:t>why</a:t>
            </a:r>
            <a:r>
              <a:rPr lang="en-GB" dirty="0"/>
              <a:t>. Why should we teach them geography? Why should we encourage our students to take geography seriously? How does geographical knowledge contribute to their human capability? How does it help students to think?</a:t>
            </a:r>
          </a:p>
          <a:p>
            <a:r>
              <a:rPr lang="en-GB" dirty="0"/>
              <a:t>We are the enabled us to ask </a:t>
            </a:r>
            <a:r>
              <a:rPr lang="en-GB" b="1" dirty="0"/>
              <a:t>what</a:t>
            </a:r>
            <a:r>
              <a:rPr lang="en-GB" dirty="0"/>
              <a:t> exactly we should teach. We should</a:t>
            </a:r>
            <a:r>
              <a:rPr lang="en-GB" i="1" dirty="0"/>
              <a:t> believe in</a:t>
            </a:r>
            <a:r>
              <a:rPr lang="en-GB" dirty="0"/>
              <a:t> what we teach. We can the justify that it is worthwhile, relevant, and useful.</a:t>
            </a:r>
          </a:p>
          <a:p>
            <a:r>
              <a:rPr lang="en-GB" dirty="0"/>
              <a:t>Knowing what to teach helps us to think critically about </a:t>
            </a:r>
            <a:r>
              <a:rPr lang="en-GB" b="1" dirty="0"/>
              <a:t>how </a:t>
            </a:r>
            <a:r>
              <a:rPr lang="en-GB" dirty="0"/>
              <a:t>we teach. We select teaching techniques that are </a:t>
            </a:r>
            <a:r>
              <a:rPr lang="en-GB" b="1" dirty="0"/>
              <a:t>fit for purpose</a:t>
            </a:r>
            <a:r>
              <a:rPr lang="en-GB" dirty="0"/>
              <a:t>.</a:t>
            </a:r>
          </a:p>
          <a:p>
            <a:endParaRPr lang="en-GB" dirty="0"/>
          </a:p>
          <a:p>
            <a:endParaRPr lang="en-GB" dirty="0"/>
          </a:p>
        </p:txBody>
      </p:sp>
      <p:sp>
        <p:nvSpPr>
          <p:cNvPr id="4" name="Slide Number Placeholder 3"/>
          <p:cNvSpPr>
            <a:spLocks noGrp="1"/>
          </p:cNvSpPr>
          <p:nvPr>
            <p:ph type="sldNum" sz="quarter" idx="5"/>
          </p:nvPr>
        </p:nvSpPr>
        <p:spPr/>
        <p:txBody>
          <a:bodyPr/>
          <a:lstStyle/>
          <a:p>
            <a:fld id="{0DBEC2FB-E8EC-4093-9ED0-02D9C2EB997E}" type="slidenum">
              <a:rPr lang="en-GB" smtClean="0"/>
              <a:t>12</a:t>
            </a:fld>
            <a:endParaRPr lang="en-GB"/>
          </a:p>
        </p:txBody>
      </p:sp>
    </p:spTree>
    <p:extLst>
      <p:ext uri="{BB962C8B-B14F-4D97-AF65-F5344CB8AC3E}">
        <p14:creationId xmlns:p14="http://schemas.microsoft.com/office/powerpoint/2010/main" val="3632270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Sorry – can’t remember where this came from!</a:t>
            </a:r>
          </a:p>
        </p:txBody>
      </p:sp>
      <p:sp>
        <p:nvSpPr>
          <p:cNvPr id="4" name="Slide Number Placeholder 3"/>
          <p:cNvSpPr>
            <a:spLocks noGrp="1"/>
          </p:cNvSpPr>
          <p:nvPr>
            <p:ph type="sldNum" sz="quarter" idx="5"/>
          </p:nvPr>
        </p:nvSpPr>
        <p:spPr/>
        <p:txBody>
          <a:bodyPr/>
          <a:lstStyle/>
          <a:p>
            <a:fld id="{0DBEC2FB-E8EC-4093-9ED0-02D9C2EB997E}" type="slidenum">
              <a:rPr lang="en-GB" smtClean="0"/>
              <a:t>13</a:t>
            </a:fld>
            <a:endParaRPr lang="en-GB"/>
          </a:p>
        </p:txBody>
      </p:sp>
    </p:spTree>
    <p:extLst>
      <p:ext uri="{BB962C8B-B14F-4D97-AF65-F5344CB8AC3E}">
        <p14:creationId xmlns:p14="http://schemas.microsoft.com/office/powerpoint/2010/main" val="211610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From Gardner 2021</a:t>
            </a:r>
          </a:p>
        </p:txBody>
      </p:sp>
      <p:sp>
        <p:nvSpPr>
          <p:cNvPr id="4" name="Slide Number Placeholder 3"/>
          <p:cNvSpPr>
            <a:spLocks noGrp="1"/>
          </p:cNvSpPr>
          <p:nvPr>
            <p:ph type="sldNum" sz="quarter" idx="5"/>
          </p:nvPr>
        </p:nvSpPr>
        <p:spPr/>
        <p:txBody>
          <a:bodyPr/>
          <a:lstStyle/>
          <a:p>
            <a:fld id="{0DBEC2FB-E8EC-4093-9ED0-02D9C2EB997E}" type="slidenum">
              <a:rPr lang="en-GB" smtClean="0"/>
              <a:t>15</a:t>
            </a:fld>
            <a:endParaRPr lang="en-GB"/>
          </a:p>
        </p:txBody>
      </p:sp>
    </p:spTree>
    <p:extLst>
      <p:ext uri="{BB962C8B-B14F-4D97-AF65-F5344CB8AC3E}">
        <p14:creationId xmlns:p14="http://schemas.microsoft.com/office/powerpoint/2010/main" val="55872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9EFE1-F396-9143-9358-DF0FB002B6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F90284-83E8-9EB8-CA39-80578D9C0E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373E7A6-B754-4E38-A50E-8D9F0B69EF0B}"/>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0F9DAC82-C293-0A80-D501-C3D8C925EF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58DAD4-6410-603F-B391-33E1846E8726}"/>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3231798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56586-F0F3-3265-A072-C2F5DBAC8B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F93A2F-04DB-1B49-62AD-D05A1AEC19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799C75-6F17-36C2-8DDD-5E065F7F21EF}"/>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2EF8ADCC-96F4-2183-52C2-26815083E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969C55-533C-9516-0E91-A05B17DC10CD}"/>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338060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929488-2454-625C-9779-7596AE82C75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8FF018-E074-32DA-86F7-C0C66E6C84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F351EA-42C4-E2F9-2B77-A418CD2DD8A2}"/>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F1A3885C-1178-F483-8E98-F58DA830E3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7D68FC-5F38-9EBE-103B-DB81659FCB4D}"/>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243629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4F75A-B64C-A66F-8B90-07452F9CE4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347186-1A03-9A32-CAAB-98B0192EDB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BB2F59-5468-96DE-2888-2727D8E25AC0}"/>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F6539267-3089-1745-B99D-CD5A410BB6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7A6712-E93D-7A2B-BA19-B40EE099442C}"/>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4234392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21140-482B-FE8A-5737-25F2E4EEAD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956D504-E439-6193-4C2B-EDF667E9CD8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4CFDBD-463A-BDF3-ABFE-F05EECD61A5E}"/>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3EB6DEE5-DBFE-70B6-469B-6C800C3B6A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E0635F-6E6B-B6BF-8403-632D83C15DA2}"/>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3737148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ABC5A-74A5-C8A1-022A-E9B8B00084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189E64-4E45-4385-9273-EFFE58D65C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F731932-5D6D-01FA-7E0D-7ED030665A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45950B-E615-1FDC-9B85-C16FF30CB079}"/>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6" name="Footer Placeholder 5">
            <a:extLst>
              <a:ext uri="{FF2B5EF4-FFF2-40B4-BE49-F238E27FC236}">
                <a16:creationId xmlns:a16="http://schemas.microsoft.com/office/drawing/2014/main" id="{ED675854-5FA6-B6CD-CCFC-FBBE66C57B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9B26E8-B41A-9B74-1525-9D37EE2CFB1C}"/>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1682862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52EDC-A43E-B04A-0260-B26E45FBC9B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716CB3-16D6-EA3F-7B76-FB3AD2251B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EF695-E75C-C3C3-E03E-10D0495B7B3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EE1032-6CAF-69CD-0E64-2647E0A523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2C03A4-D094-0028-94A2-659A563C40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64EBC1C-5AB9-CC2A-93BB-D1B67C90A5E5}"/>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8" name="Footer Placeholder 7">
            <a:extLst>
              <a:ext uri="{FF2B5EF4-FFF2-40B4-BE49-F238E27FC236}">
                <a16:creationId xmlns:a16="http://schemas.microsoft.com/office/drawing/2014/main" id="{68AE9806-8A8F-B032-4860-D531262C9CA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AE291F2-9329-C804-953A-729810948F14}"/>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2722760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F70E-DDA3-DDDF-59B2-25E234C39E9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BC8B95E-1024-E180-6AD5-B5E6F9BF9AE3}"/>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4" name="Footer Placeholder 3">
            <a:extLst>
              <a:ext uri="{FF2B5EF4-FFF2-40B4-BE49-F238E27FC236}">
                <a16:creationId xmlns:a16="http://schemas.microsoft.com/office/drawing/2014/main" id="{ED84B27C-12FA-BB66-295B-52C6A40766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37C852B-E6B5-D3D5-74E2-D3A61C3C67A6}"/>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2937710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38526F-6D17-C022-C1DA-A358D96312DC}"/>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3" name="Footer Placeholder 2">
            <a:extLst>
              <a:ext uri="{FF2B5EF4-FFF2-40B4-BE49-F238E27FC236}">
                <a16:creationId xmlns:a16="http://schemas.microsoft.com/office/drawing/2014/main" id="{9CE66FFF-1B26-70ED-E8D6-166385822D1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F568B88-5559-7B5A-BCDA-139C49CFF445}"/>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1811436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3CCE2-908F-FB33-3E38-F9D6E158DB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0E5FB9-6FB9-F8AF-0355-39705C682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08CD86-7474-D0A0-A383-78D7ADA72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D367C8-BB9E-10CE-1958-7F2A570700A0}"/>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6" name="Footer Placeholder 5">
            <a:extLst>
              <a:ext uri="{FF2B5EF4-FFF2-40B4-BE49-F238E27FC236}">
                <a16:creationId xmlns:a16="http://schemas.microsoft.com/office/drawing/2014/main" id="{740099B5-3C75-900D-6880-C404B59039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C93242-078B-C6B9-8A04-2156470E242A}"/>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2763904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D854-6B14-A764-4441-3C14D49350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82A4F11-25F8-44EA-DFAD-42D765CF1A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DC811E4-2144-1F51-2C8E-6362F2EC95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803551-44B0-8BAF-019D-5F139235DC48}"/>
              </a:ext>
            </a:extLst>
          </p:cNvPr>
          <p:cNvSpPr>
            <a:spLocks noGrp="1"/>
          </p:cNvSpPr>
          <p:nvPr>
            <p:ph type="dt" sz="half" idx="10"/>
          </p:nvPr>
        </p:nvSpPr>
        <p:spPr/>
        <p:txBody>
          <a:bodyPr/>
          <a:lstStyle/>
          <a:p>
            <a:fld id="{88CC31DB-FA66-4234-9369-67D07E8E25E5}" type="datetimeFigureOut">
              <a:rPr lang="en-GB" smtClean="0"/>
              <a:t>01/04/2026</a:t>
            </a:fld>
            <a:endParaRPr lang="en-GB"/>
          </a:p>
        </p:txBody>
      </p:sp>
      <p:sp>
        <p:nvSpPr>
          <p:cNvPr id="6" name="Footer Placeholder 5">
            <a:extLst>
              <a:ext uri="{FF2B5EF4-FFF2-40B4-BE49-F238E27FC236}">
                <a16:creationId xmlns:a16="http://schemas.microsoft.com/office/drawing/2014/main" id="{AC201925-8223-C0A1-1E1E-E98AB796A4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B2A38D-6D5F-FE88-55F0-D75640739142}"/>
              </a:ext>
            </a:extLst>
          </p:cNvPr>
          <p:cNvSpPr>
            <a:spLocks noGrp="1"/>
          </p:cNvSpPr>
          <p:nvPr>
            <p:ph type="sldNum" sz="quarter" idx="12"/>
          </p:nvPr>
        </p:nvSpPr>
        <p:spPr/>
        <p:txBody>
          <a:bodyPr/>
          <a:lstStyle/>
          <a:p>
            <a:fld id="{AB605263-AF94-401E-BB43-621306D35D60}" type="slidenum">
              <a:rPr lang="en-GB" smtClean="0"/>
              <a:t>‹#›</a:t>
            </a:fld>
            <a:endParaRPr lang="en-GB"/>
          </a:p>
        </p:txBody>
      </p:sp>
    </p:spTree>
    <p:extLst>
      <p:ext uri="{BB962C8B-B14F-4D97-AF65-F5344CB8AC3E}">
        <p14:creationId xmlns:p14="http://schemas.microsoft.com/office/powerpoint/2010/main" val="3006424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41D815-98C6-1030-5CFE-B2EBB38688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8CD0ED4-C35A-FB6A-6895-524BC3085B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B57EC7-2E3B-7177-9AF1-D338B089F3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CC31DB-FA66-4234-9369-67D07E8E25E5}" type="datetimeFigureOut">
              <a:rPr lang="en-GB" smtClean="0"/>
              <a:t>01/04/2026</a:t>
            </a:fld>
            <a:endParaRPr lang="en-GB"/>
          </a:p>
        </p:txBody>
      </p:sp>
      <p:sp>
        <p:nvSpPr>
          <p:cNvPr id="5" name="Footer Placeholder 4">
            <a:extLst>
              <a:ext uri="{FF2B5EF4-FFF2-40B4-BE49-F238E27FC236}">
                <a16:creationId xmlns:a16="http://schemas.microsoft.com/office/drawing/2014/main" id="{D707B04F-4174-4A8C-8670-C00C519116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E5918AE-3750-D82E-CCFF-D7E2C426AE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605263-AF94-401E-BB43-621306D35D60}" type="slidenum">
              <a:rPr lang="en-GB" smtClean="0"/>
              <a:t>‹#›</a:t>
            </a:fld>
            <a:endParaRPr lang="en-GB"/>
          </a:p>
        </p:txBody>
      </p:sp>
    </p:spTree>
    <p:extLst>
      <p:ext uri="{BB962C8B-B14F-4D97-AF65-F5344CB8AC3E}">
        <p14:creationId xmlns:p14="http://schemas.microsoft.com/office/powerpoint/2010/main" val="2303885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eography.org.uk/curriculum-support/support-guidance-curriculum-planning/curriculum-maki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eocapabilities.org/training-materials/module-2-curriculum-making-by-teachers/getting-starte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Ahesslewood@spaldinggrammar.lincs.sch.uk" TargetMode="External"/><Relationship Id="rId2" Type="http://schemas.openxmlformats.org/officeDocument/2006/relationships/hyperlink" Target="http://www.linkedin.com/in/aidan-hesslewood-18a1a934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eocapabilities.org/geocapabilities-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15C3-2FB8-6CC2-9BAA-AF4E36558A1B}"/>
              </a:ext>
            </a:extLst>
          </p:cNvPr>
          <p:cNvSpPr>
            <a:spLocks noGrp="1"/>
          </p:cNvSpPr>
          <p:nvPr>
            <p:ph type="ctrTitle"/>
          </p:nvPr>
        </p:nvSpPr>
        <p:spPr/>
        <p:txBody>
          <a:bodyPr/>
          <a:lstStyle/>
          <a:p>
            <a:r>
              <a:rPr lang="en-GB" b="1" dirty="0"/>
              <a:t>Making a difference through subject leadership</a:t>
            </a:r>
          </a:p>
        </p:txBody>
      </p:sp>
      <p:sp>
        <p:nvSpPr>
          <p:cNvPr id="3" name="Subtitle 2">
            <a:extLst>
              <a:ext uri="{FF2B5EF4-FFF2-40B4-BE49-F238E27FC236}">
                <a16:creationId xmlns:a16="http://schemas.microsoft.com/office/drawing/2014/main" id="{83FA5846-1194-6CE5-E6CE-4D19CD5A6C77}"/>
              </a:ext>
            </a:extLst>
          </p:cNvPr>
          <p:cNvSpPr>
            <a:spLocks noGrp="1"/>
          </p:cNvSpPr>
          <p:nvPr>
            <p:ph type="subTitle" idx="1"/>
          </p:nvPr>
        </p:nvSpPr>
        <p:spPr/>
        <p:txBody>
          <a:bodyPr/>
          <a:lstStyle/>
          <a:p>
            <a:r>
              <a:rPr lang="en-GB" b="1" dirty="0"/>
              <a:t>Aidan Hesslewood</a:t>
            </a:r>
          </a:p>
        </p:txBody>
      </p:sp>
    </p:spTree>
    <p:extLst>
      <p:ext uri="{BB962C8B-B14F-4D97-AF65-F5344CB8AC3E}">
        <p14:creationId xmlns:p14="http://schemas.microsoft.com/office/powerpoint/2010/main" val="2600926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D6766-C049-F82A-95EB-1DFA67AFD1C6}"/>
              </a:ext>
            </a:extLst>
          </p:cNvPr>
          <p:cNvSpPr>
            <a:spLocks noGrp="1"/>
          </p:cNvSpPr>
          <p:nvPr>
            <p:ph type="title"/>
          </p:nvPr>
        </p:nvSpPr>
        <p:spPr/>
        <p:txBody>
          <a:bodyPr/>
          <a:lstStyle/>
          <a:p>
            <a:r>
              <a:rPr lang="en-GB" b="1" dirty="0"/>
              <a:t>Curriculum Leadership (intent and implementation)</a:t>
            </a:r>
          </a:p>
        </p:txBody>
      </p:sp>
      <p:sp>
        <p:nvSpPr>
          <p:cNvPr id="3" name="Content Placeholder 2">
            <a:extLst>
              <a:ext uri="{FF2B5EF4-FFF2-40B4-BE49-F238E27FC236}">
                <a16:creationId xmlns:a16="http://schemas.microsoft.com/office/drawing/2014/main" id="{78044769-0A23-D1E9-B365-2A3149AD5B9B}"/>
              </a:ext>
            </a:extLst>
          </p:cNvPr>
          <p:cNvSpPr>
            <a:spLocks noGrp="1"/>
          </p:cNvSpPr>
          <p:nvPr>
            <p:ph idx="1"/>
          </p:nvPr>
        </p:nvSpPr>
        <p:spPr/>
        <p:txBody>
          <a:bodyPr/>
          <a:lstStyle/>
          <a:p>
            <a:r>
              <a:rPr lang="en-GB" dirty="0"/>
              <a:t>Depends entirely on institutional structure</a:t>
            </a:r>
          </a:p>
          <a:p>
            <a:r>
              <a:rPr lang="en-GB" dirty="0"/>
              <a:t>Teaching and learning should be the focus</a:t>
            </a:r>
          </a:p>
          <a:p>
            <a:r>
              <a:rPr lang="en-GB" dirty="0"/>
              <a:t>Curriculum-making: “the creative act of interpreting a national curriculum or examination specification and turning it into a coherent, challenging and engaging sequence of teaching and learning” (</a:t>
            </a:r>
            <a:r>
              <a:rPr lang="en-GB" u="sng" dirty="0">
                <a:hlinkClick r:id="rId2"/>
              </a:rPr>
              <a:t>Geographical Association 2016</a:t>
            </a:r>
            <a:r>
              <a:rPr lang="en-GB" dirty="0"/>
              <a:t>)</a:t>
            </a:r>
          </a:p>
          <a:p>
            <a:r>
              <a:rPr lang="en-GB" dirty="0"/>
              <a:t>Align the departmental aims with the planned curriculum, which includes long-term plans, schemes of work, lesson plans, resources, homework, assessment, and all the other nuts and bolts</a:t>
            </a:r>
          </a:p>
        </p:txBody>
      </p:sp>
    </p:spTree>
    <p:extLst>
      <p:ext uri="{BB962C8B-B14F-4D97-AF65-F5344CB8AC3E}">
        <p14:creationId xmlns:p14="http://schemas.microsoft.com/office/powerpoint/2010/main" val="2517037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69635-556E-FB16-4F06-8B6811A8DCC1}"/>
              </a:ext>
            </a:extLst>
          </p:cNvPr>
          <p:cNvSpPr>
            <a:spLocks noGrp="1"/>
          </p:cNvSpPr>
          <p:nvPr>
            <p:ph type="title"/>
          </p:nvPr>
        </p:nvSpPr>
        <p:spPr/>
        <p:txBody>
          <a:bodyPr/>
          <a:lstStyle/>
          <a:p>
            <a:r>
              <a:rPr lang="en-GB" b="1" dirty="0">
                <a:hlinkClick r:id="rId2"/>
              </a:rPr>
              <a:t>Curriculum-making</a:t>
            </a:r>
            <a:endParaRPr lang="en-GB" b="1" dirty="0"/>
          </a:p>
        </p:txBody>
      </p:sp>
      <p:sp>
        <p:nvSpPr>
          <p:cNvPr id="3" name="Content Placeholder 2">
            <a:extLst>
              <a:ext uri="{FF2B5EF4-FFF2-40B4-BE49-F238E27FC236}">
                <a16:creationId xmlns:a16="http://schemas.microsoft.com/office/drawing/2014/main" id="{290872FB-3EC2-172A-5997-2482CC0ACEF6}"/>
              </a:ext>
            </a:extLst>
          </p:cNvPr>
          <p:cNvSpPr>
            <a:spLocks noGrp="1"/>
          </p:cNvSpPr>
          <p:nvPr>
            <p:ph idx="1"/>
          </p:nvPr>
        </p:nvSpPr>
        <p:spPr/>
        <p:txBody>
          <a:bodyPr>
            <a:normAutofit fontScale="77500" lnSpcReduction="20000"/>
          </a:bodyPr>
          <a:lstStyle/>
          <a:p>
            <a:r>
              <a:rPr lang="en-GB" dirty="0"/>
              <a:t>We begin with our shared context (the world in which we live). We have an understanding of how teaching geography helps young people make sense of the world (in this day and age). We then start curriculum making …</a:t>
            </a:r>
            <a:br>
              <a:rPr lang="en-GB" dirty="0"/>
            </a:br>
            <a:br>
              <a:rPr lang="en-GB" dirty="0"/>
            </a:br>
            <a:r>
              <a:rPr lang="en-GB" dirty="0"/>
              <a:t>The first question is always </a:t>
            </a:r>
            <a:r>
              <a:rPr lang="en-GB" b="1" dirty="0"/>
              <a:t>who. </a:t>
            </a:r>
            <a:r>
              <a:rPr lang="en-GB" dirty="0"/>
              <a:t>Who are the children we teach? Teachers need to get to know their students: What are their interests and concerns? What pressures are they under? What do these children need to learn and develop in order to face their futures with confidence?</a:t>
            </a:r>
          </a:p>
          <a:p>
            <a:r>
              <a:rPr lang="en-GB" dirty="0"/>
              <a:t>We</a:t>
            </a:r>
            <a:r>
              <a:rPr lang="en-GB" i="1" dirty="0"/>
              <a:t> then</a:t>
            </a:r>
            <a:r>
              <a:rPr lang="en-GB" dirty="0"/>
              <a:t> ask the key question </a:t>
            </a:r>
            <a:r>
              <a:rPr lang="en-GB" b="1" dirty="0"/>
              <a:t>why</a:t>
            </a:r>
            <a:r>
              <a:rPr lang="en-GB" dirty="0"/>
              <a:t>. Why should we teach them geography? Why should we encourage our students to take geography seriously? How does geographical knowledge contribute to their human capability? How does it help students to think?</a:t>
            </a:r>
          </a:p>
          <a:p>
            <a:r>
              <a:rPr lang="en-GB" dirty="0"/>
              <a:t>We are the enabled us to ask </a:t>
            </a:r>
            <a:r>
              <a:rPr lang="en-GB" b="1" dirty="0"/>
              <a:t>what</a:t>
            </a:r>
            <a:r>
              <a:rPr lang="en-GB" dirty="0"/>
              <a:t> exactly we should teach. We should</a:t>
            </a:r>
            <a:r>
              <a:rPr lang="en-GB" i="1" dirty="0"/>
              <a:t> believe in</a:t>
            </a:r>
            <a:r>
              <a:rPr lang="en-GB" dirty="0"/>
              <a:t> what we teach. We can the justify that it is worthwhile, relevant, and useful.</a:t>
            </a:r>
          </a:p>
          <a:p>
            <a:r>
              <a:rPr lang="en-GB" dirty="0"/>
              <a:t>Knowing what to teach helps us to think critically about </a:t>
            </a:r>
            <a:r>
              <a:rPr lang="en-GB" b="1" dirty="0"/>
              <a:t>how </a:t>
            </a:r>
            <a:r>
              <a:rPr lang="en-GB" dirty="0"/>
              <a:t>we teach. We select teaching techniques that are </a:t>
            </a:r>
            <a:r>
              <a:rPr lang="en-GB" b="1" dirty="0"/>
              <a:t>fit for purpose</a:t>
            </a:r>
            <a:r>
              <a:rPr lang="en-GB" dirty="0"/>
              <a:t>.</a:t>
            </a:r>
          </a:p>
        </p:txBody>
      </p:sp>
    </p:spTree>
    <p:extLst>
      <p:ext uri="{BB962C8B-B14F-4D97-AF65-F5344CB8AC3E}">
        <p14:creationId xmlns:p14="http://schemas.microsoft.com/office/powerpoint/2010/main" val="255560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7CEFAD9E-3CB6-E39D-431E-EEC1B3B6ED69}"/>
              </a:ext>
            </a:extLst>
          </p:cNvPr>
          <p:cNvPicPr>
            <a:picLocks noGrp="1" noChangeAspect="1"/>
          </p:cNvPicPr>
          <p:nvPr>
            <p:ph idx="1"/>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3141590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29;p111">
            <a:extLst>
              <a:ext uri="{FF2B5EF4-FFF2-40B4-BE49-F238E27FC236}">
                <a16:creationId xmlns:a16="http://schemas.microsoft.com/office/drawing/2014/main" id="{9CEB02A0-63F6-6441-662B-16FD042344B6}"/>
              </a:ext>
            </a:extLst>
          </p:cNvPr>
          <p:cNvPicPr preferRelativeResize="0">
            <a:picLocks noGrp="1"/>
          </p:cNvPicPr>
          <p:nvPr>
            <p:ph idx="1"/>
          </p:nvPr>
        </p:nvPicPr>
        <p:blipFill>
          <a:blip r:embed="rId3">
            <a:alphaModFix/>
          </a:blip>
          <a:stretch>
            <a:fillRect/>
          </a:stretch>
        </p:blipFill>
        <p:spPr>
          <a:xfrm>
            <a:off x="0" y="0"/>
            <a:ext cx="12192000" cy="6858000"/>
          </a:xfrm>
          <a:prstGeom prst="rect">
            <a:avLst/>
          </a:prstGeom>
          <a:noFill/>
          <a:ln>
            <a:noFill/>
          </a:ln>
        </p:spPr>
      </p:pic>
    </p:spTree>
    <p:extLst>
      <p:ext uri="{BB962C8B-B14F-4D97-AF65-F5344CB8AC3E}">
        <p14:creationId xmlns:p14="http://schemas.microsoft.com/office/powerpoint/2010/main" val="1845354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8B5C-D76C-B230-254F-AF80CEB39BC5}"/>
              </a:ext>
            </a:extLst>
          </p:cNvPr>
          <p:cNvSpPr>
            <a:spLocks noGrp="1"/>
          </p:cNvSpPr>
          <p:nvPr>
            <p:ph type="title"/>
          </p:nvPr>
        </p:nvSpPr>
        <p:spPr/>
        <p:txBody>
          <a:bodyPr/>
          <a:lstStyle/>
          <a:p>
            <a:r>
              <a:rPr lang="en-GB" b="1" dirty="0"/>
              <a:t>Evaluating (impact)</a:t>
            </a:r>
          </a:p>
        </p:txBody>
      </p:sp>
      <p:sp>
        <p:nvSpPr>
          <p:cNvPr id="3" name="Content Placeholder 2">
            <a:extLst>
              <a:ext uri="{FF2B5EF4-FFF2-40B4-BE49-F238E27FC236}">
                <a16:creationId xmlns:a16="http://schemas.microsoft.com/office/drawing/2014/main" id="{CAD3F27B-F7F8-042B-82BD-BF9072C9132B}"/>
              </a:ext>
            </a:extLst>
          </p:cNvPr>
          <p:cNvSpPr>
            <a:spLocks noGrp="1"/>
          </p:cNvSpPr>
          <p:nvPr>
            <p:ph idx="1"/>
          </p:nvPr>
        </p:nvSpPr>
        <p:spPr/>
        <p:txBody>
          <a:bodyPr/>
          <a:lstStyle/>
          <a:p>
            <a:r>
              <a:rPr lang="en-GB" dirty="0"/>
              <a:t>Accountability and quality assurance</a:t>
            </a:r>
          </a:p>
          <a:p>
            <a:r>
              <a:rPr lang="en-GB" dirty="0"/>
              <a:t>Planned curriculum (part of your “vision”)</a:t>
            </a:r>
          </a:p>
          <a:p>
            <a:r>
              <a:rPr lang="en-GB" dirty="0"/>
              <a:t>Enacted curriculum</a:t>
            </a:r>
          </a:p>
          <a:p>
            <a:r>
              <a:rPr lang="en-GB" dirty="0"/>
              <a:t>Learned curriculum</a:t>
            </a:r>
          </a:p>
          <a:p>
            <a:r>
              <a:rPr lang="en-GB" dirty="0"/>
              <a:t>What are the gaps between these?</a:t>
            </a:r>
          </a:p>
          <a:p>
            <a:r>
              <a:rPr lang="en-GB" dirty="0"/>
              <a:t>Interrogate the learned curriculum through QA / evaluation processes</a:t>
            </a:r>
          </a:p>
          <a:p>
            <a:r>
              <a:rPr lang="en-GB" dirty="0"/>
              <a:t>To what extent does this reflect the planned curriculum (the “vision”)?</a:t>
            </a:r>
          </a:p>
        </p:txBody>
      </p:sp>
    </p:spTree>
    <p:extLst>
      <p:ext uri="{BB962C8B-B14F-4D97-AF65-F5344CB8AC3E}">
        <p14:creationId xmlns:p14="http://schemas.microsoft.com/office/powerpoint/2010/main" val="2654750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diagram of a student's knowledge&#10;&#10;Description automatically generated">
            <a:extLst>
              <a:ext uri="{FF2B5EF4-FFF2-40B4-BE49-F238E27FC236}">
                <a16:creationId xmlns:a16="http://schemas.microsoft.com/office/drawing/2014/main" id="{C304FBEF-3205-D524-4875-BE97AE1C6841}"/>
              </a:ext>
            </a:extLst>
          </p:cNvPr>
          <p:cNvPicPr>
            <a:picLocks noGrp="1" noChangeAspect="1"/>
          </p:cNvPicPr>
          <p:nvPr>
            <p:ph idx="1"/>
          </p:nvPr>
        </p:nvPicPr>
        <p:blipFill rotWithShape="1">
          <a:blip r:embed="rId3"/>
          <a:srcRect r="14026"/>
          <a:stretch>
            <a:fillRect/>
          </a:stretch>
        </p:blipFill>
        <p:spPr bwMode="auto">
          <a:xfrm>
            <a:off x="162081" y="993898"/>
            <a:ext cx="11867837" cy="4870203"/>
          </a:xfrm>
          <a:prstGeom prst="rect">
            <a:avLst/>
          </a:prstGeom>
          <a:ln w="952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0893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1BAFE-7094-0A80-C9CB-8FBB7FEF4C3E}"/>
              </a:ext>
            </a:extLst>
          </p:cNvPr>
          <p:cNvSpPr>
            <a:spLocks noGrp="1"/>
          </p:cNvSpPr>
          <p:nvPr>
            <p:ph type="title"/>
          </p:nvPr>
        </p:nvSpPr>
        <p:spPr/>
        <p:txBody>
          <a:bodyPr/>
          <a:lstStyle/>
          <a:p>
            <a:r>
              <a:rPr lang="en-GB" b="1" dirty="0"/>
              <a:t>Evaluating (impact)</a:t>
            </a:r>
            <a:endParaRPr lang="en-GB" dirty="0"/>
          </a:p>
        </p:txBody>
      </p:sp>
      <p:sp>
        <p:nvSpPr>
          <p:cNvPr id="3" name="Content Placeholder 2">
            <a:extLst>
              <a:ext uri="{FF2B5EF4-FFF2-40B4-BE49-F238E27FC236}">
                <a16:creationId xmlns:a16="http://schemas.microsoft.com/office/drawing/2014/main" id="{316754C9-13F2-C4C2-474B-3E3E6EF5A4EF}"/>
              </a:ext>
            </a:extLst>
          </p:cNvPr>
          <p:cNvSpPr>
            <a:spLocks noGrp="1"/>
          </p:cNvSpPr>
          <p:nvPr>
            <p:ph idx="1"/>
          </p:nvPr>
        </p:nvSpPr>
        <p:spPr/>
        <p:txBody>
          <a:bodyPr/>
          <a:lstStyle/>
          <a:p>
            <a:r>
              <a:rPr lang="en-GB" dirty="0"/>
              <a:t>Focus on the “powerful disciplinary knowledge” that students have learned and committed to long-term memory</a:t>
            </a:r>
          </a:p>
          <a:p>
            <a:r>
              <a:rPr lang="en-GB" dirty="0"/>
              <a:t>Acting as “waypoints” through the curriculum – evidence that points to gaps</a:t>
            </a:r>
          </a:p>
          <a:p>
            <a:r>
              <a:rPr lang="en-GB" dirty="0"/>
              <a:t>Example, can students remember the global circulation system? Can they connect this to other areas, like the spatial distribution of biomes? Extreme weather?</a:t>
            </a:r>
          </a:p>
          <a:p>
            <a:r>
              <a:rPr lang="en-GB" dirty="0"/>
              <a:t>Additional focus on groups like SEND – is there equitable access to the curriculum?</a:t>
            </a:r>
          </a:p>
        </p:txBody>
      </p:sp>
    </p:spTree>
    <p:extLst>
      <p:ext uri="{BB962C8B-B14F-4D97-AF65-F5344CB8AC3E}">
        <p14:creationId xmlns:p14="http://schemas.microsoft.com/office/powerpoint/2010/main" val="2200201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8E98D-BEE4-0D72-048E-BF3706DE45D4}"/>
              </a:ext>
            </a:extLst>
          </p:cNvPr>
          <p:cNvSpPr>
            <a:spLocks noGrp="1"/>
          </p:cNvSpPr>
          <p:nvPr>
            <p:ph type="title"/>
          </p:nvPr>
        </p:nvSpPr>
        <p:spPr/>
        <p:txBody>
          <a:bodyPr/>
          <a:lstStyle/>
          <a:p>
            <a:r>
              <a:rPr lang="en-GB" b="1" dirty="0"/>
              <a:t>“Empowering” knowledge (PDK)</a:t>
            </a:r>
          </a:p>
        </p:txBody>
      </p:sp>
      <p:sp>
        <p:nvSpPr>
          <p:cNvPr id="3" name="Content Placeholder 2">
            <a:extLst>
              <a:ext uri="{FF2B5EF4-FFF2-40B4-BE49-F238E27FC236}">
                <a16:creationId xmlns:a16="http://schemas.microsoft.com/office/drawing/2014/main" id="{0FAF728D-0AAE-877E-0487-A6D437D827C2}"/>
              </a:ext>
            </a:extLst>
          </p:cNvPr>
          <p:cNvSpPr>
            <a:spLocks noGrp="1"/>
          </p:cNvSpPr>
          <p:nvPr>
            <p:ph idx="1"/>
          </p:nvPr>
        </p:nvSpPr>
        <p:spPr/>
        <p:txBody>
          <a:bodyPr>
            <a:normAutofit fontScale="77500" lnSpcReduction="20000"/>
          </a:bodyPr>
          <a:lstStyle/>
          <a:p>
            <a:pPr lvl="0"/>
            <a:r>
              <a:rPr lang="en-GB" dirty="0"/>
              <a:t>Knowledge that provides students with ‘new ways of thinking about the world’</a:t>
            </a:r>
          </a:p>
          <a:p>
            <a:pPr lvl="1"/>
            <a:r>
              <a:rPr lang="en-GB" b="1" i="1" dirty="0"/>
              <a:t>Meta-concepts</a:t>
            </a:r>
            <a:r>
              <a:rPr lang="en-GB" dirty="0"/>
              <a:t> like place, space and environment, are used to underpin substantive concepts – the ‘lenses’ through which geography students look</a:t>
            </a:r>
          </a:p>
          <a:p>
            <a:pPr lvl="0"/>
            <a:r>
              <a:rPr lang="en-GB" dirty="0"/>
              <a:t>Knowledge that provides students with powerful ways to analyse, explain and understand the world</a:t>
            </a:r>
          </a:p>
          <a:p>
            <a:pPr lvl="1"/>
            <a:r>
              <a:rPr lang="en-GB" b="1" i="1" dirty="0"/>
              <a:t>Analytical concepts</a:t>
            </a:r>
            <a:r>
              <a:rPr lang="en-GB" dirty="0"/>
              <a:t>, explanatory concepts, and the ability to generalise e.g. climate and vegetation, the concentration of economic activity</a:t>
            </a:r>
          </a:p>
          <a:p>
            <a:pPr lvl="0"/>
            <a:r>
              <a:rPr lang="en-GB" dirty="0"/>
              <a:t>Knowledge that gives students some power over their own knowledge</a:t>
            </a:r>
          </a:p>
          <a:p>
            <a:pPr lvl="1"/>
            <a:r>
              <a:rPr lang="en-GB" dirty="0"/>
              <a:t>The capacity to </a:t>
            </a:r>
            <a:r>
              <a:rPr lang="en-GB" b="1" i="1" dirty="0"/>
              <a:t>evaluate claims about knowledge itself</a:t>
            </a:r>
            <a:r>
              <a:rPr lang="en-GB" dirty="0"/>
              <a:t>; for students to be independent thinkers able to be critical of the opinions of others; the capacity to discuss</a:t>
            </a:r>
          </a:p>
          <a:p>
            <a:pPr lvl="0"/>
            <a:r>
              <a:rPr lang="en-GB" dirty="0"/>
              <a:t>Knowledge that enables young people to follow and participate in debates on significant local, national and global issues</a:t>
            </a:r>
          </a:p>
          <a:p>
            <a:pPr lvl="1"/>
            <a:r>
              <a:rPr lang="en-GB" dirty="0"/>
              <a:t>Having knowledge that empowers enables students to </a:t>
            </a:r>
            <a:r>
              <a:rPr lang="en-GB" b="1" i="1" dirty="0"/>
              <a:t>participate in ‘real’ debates</a:t>
            </a:r>
            <a:endParaRPr lang="en-GB" dirty="0"/>
          </a:p>
          <a:p>
            <a:pPr lvl="0"/>
            <a:r>
              <a:rPr lang="en-GB" dirty="0"/>
              <a:t>Knowledge of the world</a:t>
            </a:r>
          </a:p>
          <a:p>
            <a:pPr lvl="1"/>
            <a:r>
              <a:rPr lang="en-GB" b="1" i="1" dirty="0"/>
              <a:t>General knowledge</a:t>
            </a:r>
            <a:r>
              <a:rPr lang="en-GB" dirty="0"/>
              <a:t> of the world that takes students beyond their own experiences</a:t>
            </a:r>
          </a:p>
          <a:p>
            <a:endParaRPr lang="en-GB" dirty="0"/>
          </a:p>
        </p:txBody>
      </p:sp>
    </p:spTree>
    <p:extLst>
      <p:ext uri="{BB962C8B-B14F-4D97-AF65-F5344CB8AC3E}">
        <p14:creationId xmlns:p14="http://schemas.microsoft.com/office/powerpoint/2010/main" val="3554876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2E884-667D-D264-7871-98C381A2E265}"/>
              </a:ext>
            </a:extLst>
          </p:cNvPr>
          <p:cNvSpPr>
            <a:spLocks noGrp="1"/>
          </p:cNvSpPr>
          <p:nvPr>
            <p:ph type="title"/>
          </p:nvPr>
        </p:nvSpPr>
        <p:spPr/>
        <p:txBody>
          <a:bodyPr/>
          <a:lstStyle/>
          <a:p>
            <a:r>
              <a:rPr lang="en-GB" b="1" dirty="0"/>
              <a:t>Evaluating (impact)</a:t>
            </a:r>
            <a:endParaRPr lang="en-GB" dirty="0"/>
          </a:p>
        </p:txBody>
      </p:sp>
      <p:sp>
        <p:nvSpPr>
          <p:cNvPr id="3" name="Content Placeholder 2">
            <a:extLst>
              <a:ext uri="{FF2B5EF4-FFF2-40B4-BE49-F238E27FC236}">
                <a16:creationId xmlns:a16="http://schemas.microsoft.com/office/drawing/2014/main" id="{C99CEC3E-97CB-41FB-4F82-8A1A38914DA9}"/>
              </a:ext>
            </a:extLst>
          </p:cNvPr>
          <p:cNvSpPr>
            <a:spLocks noGrp="1"/>
          </p:cNvSpPr>
          <p:nvPr>
            <p:ph idx="1"/>
          </p:nvPr>
        </p:nvSpPr>
        <p:spPr/>
        <p:txBody>
          <a:bodyPr/>
          <a:lstStyle/>
          <a:p>
            <a:r>
              <a:rPr lang="en-GB" dirty="0"/>
              <a:t>DSEF</a:t>
            </a:r>
          </a:p>
          <a:p>
            <a:r>
              <a:rPr lang="en-GB" dirty="0"/>
              <a:t>DDP</a:t>
            </a:r>
          </a:p>
          <a:p>
            <a:r>
              <a:rPr lang="en-GB" dirty="0"/>
              <a:t>Plan-do-review</a:t>
            </a:r>
          </a:p>
          <a:p>
            <a:r>
              <a:rPr lang="en-GB" dirty="0"/>
              <a:t>The SGQM!</a:t>
            </a:r>
          </a:p>
        </p:txBody>
      </p:sp>
    </p:spTree>
    <p:extLst>
      <p:ext uri="{BB962C8B-B14F-4D97-AF65-F5344CB8AC3E}">
        <p14:creationId xmlns:p14="http://schemas.microsoft.com/office/powerpoint/2010/main" val="4167793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98DF1-0240-C03C-8E5D-60726C0F7CFB}"/>
              </a:ext>
            </a:extLst>
          </p:cNvPr>
          <p:cNvSpPr>
            <a:spLocks noGrp="1"/>
          </p:cNvSpPr>
          <p:nvPr>
            <p:ph type="title"/>
          </p:nvPr>
        </p:nvSpPr>
        <p:spPr/>
        <p:txBody>
          <a:bodyPr/>
          <a:lstStyle/>
          <a:p>
            <a:r>
              <a:rPr lang="en-GB" b="1" dirty="0"/>
              <a:t>Involving Stakeholders</a:t>
            </a:r>
          </a:p>
        </p:txBody>
      </p:sp>
      <p:sp>
        <p:nvSpPr>
          <p:cNvPr id="3" name="Content Placeholder 2">
            <a:extLst>
              <a:ext uri="{FF2B5EF4-FFF2-40B4-BE49-F238E27FC236}">
                <a16:creationId xmlns:a16="http://schemas.microsoft.com/office/drawing/2014/main" id="{B2B387E6-E81B-7692-CA94-7E77EB0B0EAF}"/>
              </a:ext>
            </a:extLst>
          </p:cNvPr>
          <p:cNvSpPr>
            <a:spLocks noGrp="1"/>
          </p:cNvSpPr>
          <p:nvPr>
            <p:ph idx="1"/>
          </p:nvPr>
        </p:nvSpPr>
        <p:spPr/>
        <p:txBody>
          <a:bodyPr/>
          <a:lstStyle/>
          <a:p>
            <a:r>
              <a:rPr lang="en-GB" dirty="0"/>
              <a:t>Your geography students</a:t>
            </a:r>
          </a:p>
          <a:p>
            <a:r>
              <a:rPr lang="en-GB" dirty="0"/>
              <a:t>Your geography team</a:t>
            </a:r>
          </a:p>
          <a:p>
            <a:r>
              <a:rPr lang="en-GB" dirty="0"/>
              <a:t>Senior leaders</a:t>
            </a:r>
          </a:p>
          <a:p>
            <a:r>
              <a:rPr lang="en-GB" dirty="0"/>
              <a:t>Governors</a:t>
            </a:r>
          </a:p>
          <a:p>
            <a:r>
              <a:rPr lang="en-GB" dirty="0"/>
              <a:t>Parents</a:t>
            </a:r>
          </a:p>
          <a:p>
            <a:r>
              <a:rPr lang="en-GB" dirty="0"/>
              <a:t>The GA?</a:t>
            </a:r>
          </a:p>
          <a:p>
            <a:endParaRPr lang="en-GB" dirty="0"/>
          </a:p>
        </p:txBody>
      </p:sp>
    </p:spTree>
    <p:extLst>
      <p:ext uri="{BB962C8B-B14F-4D97-AF65-F5344CB8AC3E}">
        <p14:creationId xmlns:p14="http://schemas.microsoft.com/office/powerpoint/2010/main" val="375190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5B4F1-598A-3D64-820E-5BCE2CC6055F}"/>
              </a:ext>
            </a:extLst>
          </p:cNvPr>
          <p:cNvSpPr>
            <a:spLocks noGrp="1"/>
          </p:cNvSpPr>
          <p:nvPr>
            <p:ph type="title"/>
          </p:nvPr>
        </p:nvSpPr>
        <p:spPr/>
        <p:txBody>
          <a:bodyPr/>
          <a:lstStyle/>
          <a:p>
            <a:r>
              <a:rPr lang="en-GB" b="1" dirty="0"/>
              <a:t>Aims</a:t>
            </a:r>
          </a:p>
        </p:txBody>
      </p:sp>
      <p:sp>
        <p:nvSpPr>
          <p:cNvPr id="3" name="Content Placeholder 2">
            <a:extLst>
              <a:ext uri="{FF2B5EF4-FFF2-40B4-BE49-F238E27FC236}">
                <a16:creationId xmlns:a16="http://schemas.microsoft.com/office/drawing/2014/main" id="{9ECA482D-0101-9D61-2F03-44BC9F67E4B9}"/>
              </a:ext>
            </a:extLst>
          </p:cNvPr>
          <p:cNvSpPr>
            <a:spLocks noGrp="1"/>
          </p:cNvSpPr>
          <p:nvPr>
            <p:ph idx="1"/>
          </p:nvPr>
        </p:nvSpPr>
        <p:spPr/>
        <p:txBody>
          <a:bodyPr/>
          <a:lstStyle/>
          <a:p>
            <a:r>
              <a:rPr lang="en-GB" dirty="0"/>
              <a:t>This session explores six key themes of high-quality subject leadership (vision, team leadership, curriculum leadership, impact, stakeholders and management), illustrating how strategic decision-making can have a positive impact on the students we teach. </a:t>
            </a:r>
          </a:p>
          <a:p>
            <a:r>
              <a:rPr lang="en-GB" dirty="0"/>
              <a:t>Participants will have the chance to work through three tasks that help critically reflect on vision, impact and student voice. </a:t>
            </a:r>
          </a:p>
          <a:p>
            <a:r>
              <a:rPr lang="en-GB" dirty="0"/>
              <a:t>This session will be suitable for both existing subject leaders and those aspiring to the role.</a:t>
            </a:r>
          </a:p>
        </p:txBody>
      </p:sp>
    </p:spTree>
    <p:extLst>
      <p:ext uri="{BB962C8B-B14F-4D97-AF65-F5344CB8AC3E}">
        <p14:creationId xmlns:p14="http://schemas.microsoft.com/office/powerpoint/2010/main" val="6301755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5A6BC-7701-4614-97F1-5556E69240BD}"/>
              </a:ext>
            </a:extLst>
          </p:cNvPr>
          <p:cNvSpPr>
            <a:spLocks noGrp="1"/>
          </p:cNvSpPr>
          <p:nvPr>
            <p:ph type="title"/>
          </p:nvPr>
        </p:nvSpPr>
        <p:spPr>
          <a:xfrm>
            <a:off x="280737" y="0"/>
            <a:ext cx="10515600" cy="1325563"/>
          </a:xfrm>
        </p:spPr>
        <p:txBody>
          <a:bodyPr/>
          <a:lstStyle/>
          <a:p>
            <a:r>
              <a:rPr lang="en-GB" b="1" dirty="0"/>
              <a:t>Managing</a:t>
            </a:r>
          </a:p>
        </p:txBody>
      </p:sp>
      <p:sp>
        <p:nvSpPr>
          <p:cNvPr id="4" name="Text Box 2">
            <a:extLst>
              <a:ext uri="{FF2B5EF4-FFF2-40B4-BE49-F238E27FC236}">
                <a16:creationId xmlns:a16="http://schemas.microsoft.com/office/drawing/2014/main" id="{D203F3E9-E409-F3B7-9398-61E73267FC2A}"/>
              </a:ext>
            </a:extLst>
          </p:cNvPr>
          <p:cNvSpPr txBox="1">
            <a:spLocks noChangeArrowheads="1"/>
          </p:cNvSpPr>
          <p:nvPr/>
        </p:nvSpPr>
        <p:spPr bwMode="auto">
          <a:xfrm>
            <a:off x="280737" y="1081088"/>
            <a:ext cx="11630526" cy="534202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4572000">
              <a:buNone/>
            </a:pPr>
            <a:r>
              <a:rPr lang="en-GB" sz="2000" b="1" i="1" kern="100" dirty="0">
                <a:effectLst/>
                <a:latin typeface="Aptos" panose="020B0004020202020204" pitchFamily="34" charset="0"/>
                <a:ea typeface="Aptos" panose="020B0004020202020204" pitchFamily="34" charset="0"/>
                <a:cs typeface="Times New Roman" panose="02020603050405020304" pitchFamily="18" charset="0"/>
              </a:rPr>
              <a:t>						Leadership</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41148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Vision 							Inspiring students 						and colleagues 						     Encouraging professional 					     growth</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27432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Evaluating the curriculum (impact)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22860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Interpret student attainment data</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18288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Observing colleagues and providing feedback</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Ensure school policies are applied in the department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9144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Report to senior leaders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indent="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Observe teaching</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Tackling behaviour issues, including meeting with parents </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Setting agendas for departmental meetings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Ensuring deadlines are met (e.g. common assessment tasks)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Budgeting and allocating funds and resources</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GB" sz="2000" b="1" i="1" kern="100" dirty="0">
                <a:effectLst/>
                <a:latin typeface="Aptos" panose="020B0004020202020204" pitchFamily="34" charset="0"/>
                <a:ea typeface="Aptos" panose="020B0004020202020204" pitchFamily="34" charset="0"/>
                <a:cs typeface="Times New Roman" panose="02020603050405020304" pitchFamily="18" charset="0"/>
              </a:rPr>
              <a:t>Management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775094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1ED5D-8BD4-58E3-D33A-10E9864CFC9E}"/>
              </a:ext>
            </a:extLst>
          </p:cNvPr>
          <p:cNvSpPr>
            <a:spLocks noGrp="1"/>
          </p:cNvSpPr>
          <p:nvPr>
            <p:ph type="title"/>
          </p:nvPr>
        </p:nvSpPr>
        <p:spPr/>
        <p:txBody>
          <a:bodyPr/>
          <a:lstStyle/>
          <a:p>
            <a:r>
              <a:rPr lang="en-GB" b="1" dirty="0">
                <a:solidFill>
                  <a:srgbClr val="FF0000"/>
                </a:solidFill>
              </a:rPr>
              <a:t>TASK 1</a:t>
            </a:r>
          </a:p>
        </p:txBody>
      </p:sp>
      <p:sp>
        <p:nvSpPr>
          <p:cNvPr id="3" name="Content Placeholder 2">
            <a:extLst>
              <a:ext uri="{FF2B5EF4-FFF2-40B4-BE49-F238E27FC236}">
                <a16:creationId xmlns:a16="http://schemas.microsoft.com/office/drawing/2014/main" id="{1A740B70-D463-DCBA-823F-B6091FF41C77}"/>
              </a:ext>
            </a:extLst>
          </p:cNvPr>
          <p:cNvSpPr>
            <a:spLocks noGrp="1"/>
          </p:cNvSpPr>
          <p:nvPr>
            <p:ph idx="1"/>
          </p:nvPr>
        </p:nvSpPr>
        <p:spPr/>
        <p:txBody>
          <a:bodyPr>
            <a:normAutofit fontScale="77500" lnSpcReduction="20000"/>
          </a:bodyPr>
          <a:lstStyle/>
          <a:p>
            <a:pPr marL="0" indent="0">
              <a:buNone/>
            </a:pPr>
            <a:r>
              <a:rPr lang="en-GB" dirty="0"/>
              <a:t>If you are new to the SL role, consider what you want your team and your students to achieve under your leadership. If you are a more experienced SL, evaluate the extent to which your vision is still a purposeful declaration of your aims. Use the following questions to help, and if possible, undertake this as a team exercise:</a:t>
            </a:r>
          </a:p>
          <a:p>
            <a:pPr marL="0" indent="0">
              <a:buNone/>
            </a:pPr>
            <a:r>
              <a:rPr lang="en-GB" dirty="0"/>
              <a:t> </a:t>
            </a:r>
          </a:p>
          <a:p>
            <a:r>
              <a:rPr lang="en-GB" dirty="0"/>
              <a:t>To what extent is your vision </a:t>
            </a:r>
            <a:r>
              <a:rPr lang="en-GB" b="1" dirty="0"/>
              <a:t>relevant</a:t>
            </a:r>
            <a:r>
              <a:rPr lang="en-GB" dirty="0"/>
              <a:t> to the students you teach?</a:t>
            </a:r>
          </a:p>
          <a:p>
            <a:r>
              <a:rPr lang="en-GB" dirty="0"/>
              <a:t>To what extent is your vision </a:t>
            </a:r>
            <a:r>
              <a:rPr lang="en-GB" b="1" dirty="0"/>
              <a:t>precisely articulated and clear </a:t>
            </a:r>
            <a:r>
              <a:rPr lang="en-GB" dirty="0"/>
              <a:t>to all relevant stakeholders?</a:t>
            </a:r>
          </a:p>
          <a:p>
            <a:r>
              <a:rPr lang="en-GB" dirty="0"/>
              <a:t>To what extent does your vision help you </a:t>
            </a:r>
            <a:r>
              <a:rPr lang="en-GB" b="1" dirty="0"/>
              <a:t>evaluate</a:t>
            </a:r>
            <a:r>
              <a:rPr lang="en-GB" dirty="0"/>
              <a:t> the impact of your curriculum?</a:t>
            </a:r>
          </a:p>
          <a:p>
            <a:r>
              <a:rPr lang="en-GB" dirty="0"/>
              <a:t>Does your vision apply to </a:t>
            </a:r>
            <a:r>
              <a:rPr lang="en-GB" b="1" dirty="0"/>
              <a:t>all students in an equitable way </a:t>
            </a:r>
            <a:r>
              <a:rPr lang="en-GB" dirty="0"/>
              <a:t>(i.e. no groups of students are excluded)?</a:t>
            </a:r>
          </a:p>
          <a:p>
            <a:r>
              <a:rPr lang="en-GB" dirty="0"/>
              <a:t>How can you expand on your vision to outline </a:t>
            </a:r>
            <a:r>
              <a:rPr lang="en-GB" b="1" dirty="0"/>
              <a:t>wider expectations </a:t>
            </a:r>
            <a:r>
              <a:rPr lang="en-GB" dirty="0"/>
              <a:t>of staff and students in geography?</a:t>
            </a:r>
          </a:p>
          <a:p>
            <a:pPr marL="0" indent="0">
              <a:buNone/>
            </a:pPr>
            <a:endParaRPr lang="en-GB" dirty="0"/>
          </a:p>
        </p:txBody>
      </p:sp>
    </p:spTree>
    <p:extLst>
      <p:ext uri="{BB962C8B-B14F-4D97-AF65-F5344CB8AC3E}">
        <p14:creationId xmlns:p14="http://schemas.microsoft.com/office/powerpoint/2010/main" val="3665863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6FAB3-4D35-3A49-35C9-8A173F7AB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013892-A318-3D45-5954-258EFC37B838}"/>
              </a:ext>
            </a:extLst>
          </p:cNvPr>
          <p:cNvSpPr>
            <a:spLocks noGrp="1"/>
          </p:cNvSpPr>
          <p:nvPr>
            <p:ph type="title"/>
          </p:nvPr>
        </p:nvSpPr>
        <p:spPr/>
        <p:txBody>
          <a:bodyPr/>
          <a:lstStyle/>
          <a:p>
            <a:r>
              <a:rPr lang="en-GB" b="1" dirty="0">
                <a:solidFill>
                  <a:srgbClr val="FF0000"/>
                </a:solidFill>
              </a:rPr>
              <a:t>TASK 2</a:t>
            </a:r>
          </a:p>
        </p:txBody>
      </p:sp>
      <p:sp>
        <p:nvSpPr>
          <p:cNvPr id="3" name="Content Placeholder 2">
            <a:extLst>
              <a:ext uri="{FF2B5EF4-FFF2-40B4-BE49-F238E27FC236}">
                <a16:creationId xmlns:a16="http://schemas.microsoft.com/office/drawing/2014/main" id="{8A9311D5-F510-2A48-C2C3-6B95A46EE8C7}"/>
              </a:ext>
            </a:extLst>
          </p:cNvPr>
          <p:cNvSpPr>
            <a:spLocks noGrp="1"/>
          </p:cNvSpPr>
          <p:nvPr>
            <p:ph idx="1"/>
          </p:nvPr>
        </p:nvSpPr>
        <p:spPr/>
        <p:txBody>
          <a:bodyPr>
            <a:normAutofit/>
          </a:bodyPr>
          <a:lstStyle/>
          <a:p>
            <a:pPr marL="0" indent="0">
              <a:buNone/>
            </a:pPr>
            <a:r>
              <a:rPr lang="en-GB" dirty="0"/>
              <a:t>Use the table to begin to evaluate the impact of your curriculum (adapted from Gardner 2021).</a:t>
            </a:r>
          </a:p>
          <a:p>
            <a:pPr marL="0" indent="0">
              <a:buNone/>
            </a:pPr>
            <a:endParaRPr lang="en-GB" dirty="0"/>
          </a:p>
        </p:txBody>
      </p:sp>
    </p:spTree>
    <p:extLst>
      <p:ext uri="{BB962C8B-B14F-4D97-AF65-F5344CB8AC3E}">
        <p14:creationId xmlns:p14="http://schemas.microsoft.com/office/powerpoint/2010/main" val="2023454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AEC60DD-6D89-7BF5-B8C6-CAD3C40489A7}"/>
              </a:ext>
            </a:extLst>
          </p:cNvPr>
          <p:cNvGraphicFramePr>
            <a:graphicFrameLocks noGrp="1"/>
          </p:cNvGraphicFramePr>
          <p:nvPr>
            <p:ph idx="1"/>
            <p:extLst>
              <p:ext uri="{D42A27DB-BD31-4B8C-83A1-F6EECF244321}">
                <p14:modId xmlns:p14="http://schemas.microsoft.com/office/powerpoint/2010/main" val="2370109539"/>
              </p:ext>
            </p:extLst>
          </p:nvPr>
        </p:nvGraphicFramePr>
        <p:xfrm>
          <a:off x="657726" y="316090"/>
          <a:ext cx="10811785" cy="6204413"/>
        </p:xfrm>
        <a:graphic>
          <a:graphicData uri="http://schemas.openxmlformats.org/drawingml/2006/table">
            <a:tbl>
              <a:tblPr firstRow="1" firstCol="1" bandRow="1">
                <a:tableStyleId>{5940675A-B579-460E-94D1-54222C63F5DA}</a:tableStyleId>
              </a:tblPr>
              <a:tblGrid>
                <a:gridCol w="3054305">
                  <a:extLst>
                    <a:ext uri="{9D8B030D-6E8A-4147-A177-3AD203B41FA5}">
                      <a16:colId xmlns:a16="http://schemas.microsoft.com/office/drawing/2014/main" val="357427244"/>
                    </a:ext>
                  </a:extLst>
                </a:gridCol>
                <a:gridCol w="3569953">
                  <a:extLst>
                    <a:ext uri="{9D8B030D-6E8A-4147-A177-3AD203B41FA5}">
                      <a16:colId xmlns:a16="http://schemas.microsoft.com/office/drawing/2014/main" val="1171760219"/>
                    </a:ext>
                  </a:extLst>
                </a:gridCol>
                <a:gridCol w="4187527">
                  <a:extLst>
                    <a:ext uri="{9D8B030D-6E8A-4147-A177-3AD203B41FA5}">
                      <a16:colId xmlns:a16="http://schemas.microsoft.com/office/drawing/2014/main" val="927633769"/>
                    </a:ext>
                  </a:extLst>
                </a:gridCol>
              </a:tblGrid>
              <a:tr h="287616">
                <a:tc>
                  <a:txBody>
                    <a:bodyPr/>
                    <a:lstStyle/>
                    <a:p>
                      <a:pPr>
                        <a:buNone/>
                      </a:pPr>
                      <a:r>
                        <a:rPr lang="en-GB" sz="1800" b="1" kern="100" dirty="0">
                          <a:effectLst/>
                        </a:rPr>
                        <a:t>Key Question</a:t>
                      </a: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tc>
                <a:tc>
                  <a:txBody>
                    <a:bodyPr/>
                    <a:lstStyle/>
                    <a:p>
                      <a:pPr>
                        <a:buNone/>
                      </a:pPr>
                      <a:r>
                        <a:rPr lang="en-GB" sz="1800" b="1" kern="100" dirty="0">
                          <a:effectLst/>
                        </a:rPr>
                        <a:t>Methods</a:t>
                      </a: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tc>
                <a:tc>
                  <a:txBody>
                    <a:bodyPr/>
                    <a:lstStyle/>
                    <a:p>
                      <a:pPr>
                        <a:buNone/>
                      </a:pPr>
                      <a:r>
                        <a:rPr lang="en-GB" sz="1800" b="1" kern="100" dirty="0">
                          <a:effectLst/>
                        </a:rPr>
                        <a:t>Evidence</a:t>
                      </a: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tc>
                <a:extLst>
                  <a:ext uri="{0D108BD9-81ED-4DB2-BD59-A6C34878D82A}">
                    <a16:rowId xmlns:a16="http://schemas.microsoft.com/office/drawing/2014/main" val="2305243121"/>
                  </a:ext>
                </a:extLst>
              </a:tr>
              <a:tr h="822877">
                <a:tc>
                  <a:txBody>
                    <a:bodyPr/>
                    <a:lstStyle/>
                    <a:p>
                      <a:pPr>
                        <a:buNone/>
                      </a:pPr>
                      <a:r>
                        <a:rPr lang="en-GB" sz="1400" kern="100" dirty="0">
                          <a:effectLst/>
                        </a:rPr>
                        <a:t>To what extent is students’ work high quality? </a:t>
                      </a:r>
                      <a:endParaRPr lang="en-GB" sz="1800" kern="100" dirty="0">
                        <a:effectLst/>
                      </a:endParaRPr>
                    </a:p>
                    <a:p>
                      <a:pPr>
                        <a:buNone/>
                      </a:pPr>
                      <a:r>
                        <a:rPr lang="en-GB" sz="1400" kern="100" dirty="0">
                          <a:effectLst/>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Work scrutiny </a:t>
                      </a:r>
                      <a:endParaRPr lang="en-GB" sz="1800" kern="100" dirty="0">
                        <a:effectLst/>
                      </a:endParaRPr>
                    </a:p>
                    <a:p>
                      <a:pPr marL="342900" lvl="0" indent="-342900">
                        <a:buFont typeface="Symbol" panose="05050102010706020507" pitchFamily="18" charset="2"/>
                        <a:buChar char=""/>
                      </a:pPr>
                      <a:r>
                        <a:rPr lang="en-GB" sz="1400" kern="100" dirty="0">
                          <a:effectLst/>
                        </a:rPr>
                        <a:t>Lesson observations </a:t>
                      </a:r>
                      <a:endParaRPr lang="en-GB" sz="1800" kern="100" dirty="0">
                        <a:effectLst/>
                      </a:endParaRPr>
                    </a:p>
                    <a:p>
                      <a:pPr marL="342900" lvl="0" indent="-342900">
                        <a:buFont typeface="Symbol" panose="05050102010706020507" pitchFamily="18" charset="2"/>
                        <a:buChar char=""/>
                      </a:pPr>
                      <a:r>
                        <a:rPr lang="en-GB" sz="1400" kern="100" dirty="0">
                          <a:effectLst/>
                        </a:rPr>
                        <a:t>Lesson study (action research)</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a:effectLst/>
                        </a:rPr>
                        <a:t>Student work is clear and shows understanding of powerful disciplinary knowledge (PDK) and key geographical ideas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extLst>
                  <a:ext uri="{0D108BD9-81ED-4DB2-BD59-A6C34878D82A}">
                    <a16:rowId xmlns:a16="http://schemas.microsoft.com/office/drawing/2014/main" val="867139023"/>
                  </a:ext>
                </a:extLst>
              </a:tr>
              <a:tr h="1152028">
                <a:tc>
                  <a:txBody>
                    <a:bodyPr/>
                    <a:lstStyle/>
                    <a:p>
                      <a:pPr>
                        <a:buNone/>
                      </a:pPr>
                      <a:r>
                        <a:rPr lang="en-GB" sz="1400" kern="100" dirty="0">
                          <a:effectLst/>
                        </a:rPr>
                        <a:t>To what extent does assessment show student progression, and how does it help us identify whether our students are ready for the next stage in their education?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Internal data analysis </a:t>
                      </a:r>
                      <a:endParaRPr lang="en-GB" sz="1800" kern="100" dirty="0">
                        <a:effectLst/>
                      </a:endParaRPr>
                    </a:p>
                    <a:p>
                      <a:pPr marL="342900" lvl="0" indent="-342900">
                        <a:buFont typeface="Symbol" panose="05050102010706020507" pitchFamily="18" charset="2"/>
                        <a:buChar char=""/>
                      </a:pPr>
                      <a:r>
                        <a:rPr lang="en-GB" sz="1400" kern="100" dirty="0">
                          <a:effectLst/>
                        </a:rPr>
                        <a:t>Work scrutiny</a:t>
                      </a:r>
                      <a:endParaRPr lang="en-GB" sz="1800" kern="100" dirty="0">
                        <a:effectLst/>
                      </a:endParaRPr>
                    </a:p>
                    <a:p>
                      <a:pPr>
                        <a:buNone/>
                      </a:pPr>
                      <a:r>
                        <a:rPr lang="en-GB" sz="1400" kern="100" dirty="0">
                          <a:effectLst/>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a:effectLst/>
                        </a:rPr>
                        <a:t>Overall trends indicate that students know, under­stand, and can do more over time, meeting personal targets and fulfilling GA benchmark expectations [from the progression framework (2020)]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extLst>
                  <a:ext uri="{0D108BD9-81ED-4DB2-BD59-A6C34878D82A}">
                    <a16:rowId xmlns:a16="http://schemas.microsoft.com/office/drawing/2014/main" val="998114624"/>
                  </a:ext>
                </a:extLst>
              </a:tr>
              <a:tr h="1481178">
                <a:tc>
                  <a:txBody>
                    <a:bodyPr/>
                    <a:lstStyle/>
                    <a:p>
                      <a:pPr>
                        <a:buNone/>
                      </a:pPr>
                      <a:r>
                        <a:rPr lang="en-GB" sz="1400" kern="100">
                          <a:effectLst/>
                        </a:rPr>
                        <a:t>To what extent do students know more over time, and can they remember more of it? </a:t>
                      </a:r>
                      <a:endParaRPr lang="en-GB" sz="1800" kern="100">
                        <a:effectLst/>
                      </a:endParaRPr>
                    </a:p>
                    <a:p>
                      <a:pPr>
                        <a:buNone/>
                      </a:pPr>
                      <a:r>
                        <a:rPr lang="en-GB" sz="1400" kern="100">
                          <a:effectLst/>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Lesson observations </a:t>
                      </a:r>
                      <a:endParaRPr lang="en-GB" sz="1800" kern="100" dirty="0">
                        <a:effectLst/>
                      </a:endParaRPr>
                    </a:p>
                    <a:p>
                      <a:pPr marL="342900" lvl="0" indent="-342900">
                        <a:buFont typeface="Symbol" panose="05050102010706020507" pitchFamily="18" charset="2"/>
                        <a:buChar char=""/>
                      </a:pPr>
                      <a:r>
                        <a:rPr lang="en-GB" sz="1400" kern="100" dirty="0">
                          <a:effectLst/>
                        </a:rPr>
                        <a:t>Lesson study (action research)</a:t>
                      </a:r>
                      <a:endParaRPr lang="en-GB" sz="1800" kern="100" dirty="0">
                        <a:effectLst/>
                      </a:endParaRPr>
                    </a:p>
                    <a:p>
                      <a:pPr marL="342900" lvl="0" indent="-342900">
                        <a:buFont typeface="Symbol" panose="05050102010706020507" pitchFamily="18" charset="2"/>
                        <a:buChar char=""/>
                      </a:pPr>
                      <a:r>
                        <a:rPr lang="en-GB" sz="1400" kern="100" dirty="0">
                          <a:effectLst/>
                        </a:rPr>
                        <a:t>Work scrutiny – student work over time </a:t>
                      </a:r>
                      <a:endParaRPr lang="en-GB" sz="1800" kern="100" dirty="0">
                        <a:effectLst/>
                      </a:endParaRPr>
                    </a:p>
                    <a:p>
                      <a:pPr marL="342900" lvl="0" indent="-342900">
                        <a:buFont typeface="Symbol" panose="05050102010706020507" pitchFamily="18" charset="2"/>
                        <a:buChar char=""/>
                      </a:pPr>
                      <a:r>
                        <a:rPr lang="en-GB" sz="1400" kern="100" dirty="0">
                          <a:effectLst/>
                        </a:rPr>
                        <a:t>Student voice (student focus groups and student questionnaires)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Students are observed to build on their previous PDK in lessons </a:t>
                      </a:r>
                      <a:endParaRPr lang="en-GB" sz="1800" kern="100" dirty="0">
                        <a:effectLst/>
                      </a:endParaRPr>
                    </a:p>
                    <a:p>
                      <a:pPr marL="342900" lvl="0" indent="-342900">
                        <a:buFont typeface="Symbol" panose="05050102010706020507" pitchFamily="18" charset="2"/>
                        <a:buChar char=""/>
                      </a:pPr>
                      <a:r>
                        <a:rPr lang="en-GB" sz="1400" kern="100" dirty="0">
                          <a:effectLst/>
                        </a:rPr>
                        <a:t>Student work shows that previously learnt PDK is used to contextualise new knowledge </a:t>
                      </a:r>
                      <a:endParaRPr lang="en-GB" sz="1800" kern="100" dirty="0">
                        <a:effectLst/>
                      </a:endParaRPr>
                    </a:p>
                    <a:p>
                      <a:pPr marL="342900" lvl="0" indent="-342900">
                        <a:buFont typeface="Symbol" panose="05050102010706020507" pitchFamily="18" charset="2"/>
                        <a:buChar char=""/>
                      </a:pPr>
                      <a:r>
                        <a:rPr lang="en-GB" sz="1400" kern="100" dirty="0">
                          <a:effectLst/>
                        </a:rPr>
                        <a:t>Students state that they know more over time and can remember it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extLst>
                  <a:ext uri="{0D108BD9-81ED-4DB2-BD59-A6C34878D82A}">
                    <a16:rowId xmlns:a16="http://schemas.microsoft.com/office/drawing/2014/main" val="1226300663"/>
                  </a:ext>
                </a:extLst>
              </a:tr>
              <a:tr h="1565909">
                <a:tc>
                  <a:txBody>
                    <a:bodyPr/>
                    <a:lstStyle/>
                    <a:p>
                      <a:pPr>
                        <a:buNone/>
                      </a:pPr>
                      <a:r>
                        <a:rPr lang="en-GB" sz="1400" kern="100">
                          <a:effectLst/>
                        </a:rPr>
                        <a:t>To what extent do the most disadvantaged students – as well as students with SEND – learn the knowledge and cultural capital they need to succeed in life? </a:t>
                      </a:r>
                      <a:endParaRPr lang="en-GB" sz="1800" kern="100">
                        <a:effectLst/>
                      </a:endParaRPr>
                    </a:p>
                    <a:p>
                      <a:pPr>
                        <a:buNone/>
                      </a:pPr>
                      <a:r>
                        <a:rPr lang="en-GB" sz="1400" kern="100">
                          <a:effectLst/>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a:effectLst/>
                        </a:rPr>
                        <a:t>Lesson observations </a:t>
                      </a:r>
                      <a:endParaRPr lang="en-GB" sz="1800" kern="100">
                        <a:effectLst/>
                      </a:endParaRPr>
                    </a:p>
                    <a:p>
                      <a:pPr marL="342900" lvl="0" indent="-342900">
                        <a:buFont typeface="Symbol" panose="05050102010706020507" pitchFamily="18" charset="2"/>
                        <a:buChar char=""/>
                      </a:pPr>
                      <a:r>
                        <a:rPr lang="en-GB" sz="1400" kern="100">
                          <a:effectLst/>
                        </a:rPr>
                        <a:t>Lesson study (action research)</a:t>
                      </a:r>
                      <a:endParaRPr lang="en-GB" sz="1800" kern="100">
                        <a:effectLst/>
                      </a:endParaRPr>
                    </a:p>
                    <a:p>
                      <a:pPr marL="342900" lvl="0" indent="-342900">
                        <a:buFont typeface="Symbol" panose="05050102010706020507" pitchFamily="18" charset="2"/>
                        <a:buChar char=""/>
                      </a:pPr>
                      <a:r>
                        <a:rPr lang="en-GB" sz="1400" kern="100">
                          <a:effectLst/>
                        </a:rPr>
                        <a:t>Work scrutiny – student work over time </a:t>
                      </a:r>
                      <a:endParaRPr lang="en-GB" sz="1800" kern="100">
                        <a:effectLst/>
                      </a:endParaRPr>
                    </a:p>
                    <a:p>
                      <a:pPr marL="342900" lvl="0" indent="-342900">
                        <a:buFont typeface="Symbol" panose="05050102010706020507" pitchFamily="18" charset="2"/>
                        <a:buChar char=""/>
                      </a:pPr>
                      <a:r>
                        <a:rPr lang="en-GB" sz="1400" kern="100">
                          <a:effectLst/>
                        </a:rPr>
                        <a:t>Student voice</a:t>
                      </a:r>
                      <a:endParaRPr lang="en-GB" sz="1800" kern="100">
                        <a:effectLst/>
                      </a:endParaRPr>
                    </a:p>
                    <a:p>
                      <a:pPr marL="342900" lvl="0" indent="-342900">
                        <a:buFont typeface="Symbol" panose="05050102010706020507" pitchFamily="18" charset="2"/>
                        <a:buChar char=""/>
                      </a:pPr>
                      <a:r>
                        <a:rPr lang="en-GB" sz="1400" kern="100">
                          <a:effectLst/>
                        </a:rPr>
                        <a:t>Internal data analysis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Disadvantaged and SEND students work as well as others in class, and book work is of as high quality </a:t>
                      </a:r>
                      <a:endParaRPr lang="en-GB" sz="1800" kern="100" dirty="0">
                        <a:effectLst/>
                      </a:endParaRPr>
                    </a:p>
                    <a:p>
                      <a:pPr marL="342900" lvl="0" indent="-342900">
                        <a:buFont typeface="Symbol" panose="05050102010706020507" pitchFamily="18" charset="2"/>
                        <a:buChar char=""/>
                      </a:pPr>
                      <a:r>
                        <a:rPr lang="en-GB" sz="1400" kern="100" dirty="0">
                          <a:effectLst/>
                        </a:rPr>
                        <a:t>Disadvantaged and SEND students state that they feel they learn valuable and powerful knowledge </a:t>
                      </a:r>
                      <a:endParaRPr lang="en-GB" sz="1800" kern="100" dirty="0">
                        <a:effectLst/>
                      </a:endParaRPr>
                    </a:p>
                    <a:p>
                      <a:pPr marL="342900" lvl="0" indent="-342900">
                        <a:buFont typeface="Symbol" panose="05050102010706020507" pitchFamily="18" charset="2"/>
                        <a:buChar char=""/>
                      </a:pPr>
                      <a:r>
                        <a:rPr lang="en-GB" sz="1400" kern="100" dirty="0">
                          <a:effectLst/>
                        </a:rPr>
                        <a:t>Internal data shows no gaps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extLst>
                  <a:ext uri="{0D108BD9-81ED-4DB2-BD59-A6C34878D82A}">
                    <a16:rowId xmlns:a16="http://schemas.microsoft.com/office/drawing/2014/main" val="1032317948"/>
                  </a:ext>
                </a:extLst>
              </a:tr>
              <a:tr h="894805">
                <a:tc>
                  <a:txBody>
                    <a:bodyPr/>
                    <a:lstStyle/>
                    <a:p>
                      <a:pPr>
                        <a:buNone/>
                      </a:pPr>
                      <a:r>
                        <a:rPr lang="en-GB" sz="1400" kern="100">
                          <a:effectLst/>
                        </a:rPr>
                        <a:t>How do public examination results reflect the knowledge and skills students have gained over time?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a:effectLst/>
                        </a:rPr>
                        <a:t>Public examination results analysis </a:t>
                      </a:r>
                      <a:endParaRPr lang="en-GB" sz="1800" kern="100">
                        <a:effectLst/>
                      </a:endParaRPr>
                    </a:p>
                    <a:p>
                      <a:pPr>
                        <a:buNone/>
                      </a:pPr>
                      <a:r>
                        <a:rPr lang="en-GB" sz="1400" kern="100">
                          <a:effectLst/>
                        </a:rPr>
                        <a:t>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tc>
                  <a:txBody>
                    <a:bodyPr/>
                    <a:lstStyle/>
                    <a:p>
                      <a:pPr marL="342900" lvl="0" indent="-342900">
                        <a:buFont typeface="Symbol" panose="05050102010706020507" pitchFamily="18" charset="2"/>
                        <a:buChar char=""/>
                      </a:pPr>
                      <a:r>
                        <a:rPr lang="en-GB" sz="1400" kern="100" dirty="0">
                          <a:effectLst/>
                        </a:rPr>
                        <a:t>Examination results are consistently high or rapidly improving, and are above the national average </a:t>
                      </a:r>
                      <a:endParaRPr lang="en-GB" sz="1800" kern="100" dirty="0">
                        <a:effectLst/>
                      </a:endParaRPr>
                    </a:p>
                    <a:p>
                      <a:pPr>
                        <a:buNone/>
                      </a:pPr>
                      <a:r>
                        <a:rPr lang="en-GB" sz="1400" kern="100" dirty="0">
                          <a:effectLst/>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4392" marR="54392" marT="0" marB="0" anchor="ctr"/>
                </a:tc>
                <a:extLst>
                  <a:ext uri="{0D108BD9-81ED-4DB2-BD59-A6C34878D82A}">
                    <a16:rowId xmlns:a16="http://schemas.microsoft.com/office/drawing/2014/main" val="379371823"/>
                  </a:ext>
                </a:extLst>
              </a:tr>
            </a:tbl>
          </a:graphicData>
        </a:graphic>
      </p:graphicFrame>
    </p:spTree>
    <p:extLst>
      <p:ext uri="{BB962C8B-B14F-4D97-AF65-F5344CB8AC3E}">
        <p14:creationId xmlns:p14="http://schemas.microsoft.com/office/powerpoint/2010/main" val="1949224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6DAB0-CAD1-BCE3-2A29-E26715FDD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D7E584-0752-7207-DBA9-DE7F37DC3A90}"/>
              </a:ext>
            </a:extLst>
          </p:cNvPr>
          <p:cNvSpPr>
            <a:spLocks noGrp="1"/>
          </p:cNvSpPr>
          <p:nvPr>
            <p:ph type="title"/>
          </p:nvPr>
        </p:nvSpPr>
        <p:spPr/>
        <p:txBody>
          <a:bodyPr/>
          <a:lstStyle/>
          <a:p>
            <a:r>
              <a:rPr lang="en-GB" b="1" dirty="0">
                <a:solidFill>
                  <a:srgbClr val="FF0000"/>
                </a:solidFill>
              </a:rPr>
              <a:t>TASK 3</a:t>
            </a:r>
          </a:p>
        </p:txBody>
      </p:sp>
      <p:sp>
        <p:nvSpPr>
          <p:cNvPr id="3" name="Content Placeholder 2">
            <a:extLst>
              <a:ext uri="{FF2B5EF4-FFF2-40B4-BE49-F238E27FC236}">
                <a16:creationId xmlns:a16="http://schemas.microsoft.com/office/drawing/2014/main" id="{C09AFDDF-2625-FA20-8A3A-AF9C9F11C79E}"/>
              </a:ext>
            </a:extLst>
          </p:cNvPr>
          <p:cNvSpPr>
            <a:spLocks noGrp="1"/>
          </p:cNvSpPr>
          <p:nvPr>
            <p:ph idx="1"/>
          </p:nvPr>
        </p:nvSpPr>
        <p:spPr>
          <a:xfrm>
            <a:off x="838200" y="1524000"/>
            <a:ext cx="10515600" cy="4968875"/>
          </a:xfrm>
        </p:spPr>
        <p:txBody>
          <a:bodyPr>
            <a:normAutofit lnSpcReduction="10000"/>
          </a:bodyPr>
          <a:lstStyle/>
          <a:p>
            <a:pPr marL="0" indent="0">
              <a:buNone/>
            </a:pPr>
            <a:r>
              <a:rPr lang="en-GB" sz="1600" dirty="0"/>
              <a:t>One of the most powerful pieces of evidence to help evaluate the impact of your curriculum is “student voice”, and this task provides some prompts to help construct a questionnaire that yields useful and productive information. Student voice is more effective when collecting a large set of data, but this can present problems by way of the format. Online questionnaire packages, such as Microsoft Forms, allows for this but also for open-ended opinion data too.</a:t>
            </a:r>
          </a:p>
          <a:p>
            <a:pPr marL="0" indent="0">
              <a:buNone/>
            </a:pPr>
            <a:endParaRPr lang="en-GB" sz="1600" dirty="0"/>
          </a:p>
          <a:p>
            <a:pPr marL="0" indent="0">
              <a:buNone/>
            </a:pPr>
            <a:r>
              <a:rPr lang="en-GB" sz="1600" dirty="0"/>
              <a:t>The first question to consider is the purpose of the questionnaire and how it relates to particular aspects of your curriculum evaluation. Is it to gather information on how much students enjoy geography, how effective they think the teaching is, if they see the value in learning geography, or something else? If questionnaires are too long, I’ve found that it’s easy for students to get bored of it, so try to ensure that your questionnaire isn’t trying to do too much.</a:t>
            </a:r>
          </a:p>
          <a:p>
            <a:pPr marL="0" indent="0">
              <a:buNone/>
            </a:pPr>
            <a:endParaRPr lang="en-GB" sz="1600" dirty="0"/>
          </a:p>
          <a:p>
            <a:pPr marL="0" indent="0">
              <a:buNone/>
            </a:pPr>
            <a:r>
              <a:rPr lang="en-GB" sz="1600" dirty="0"/>
              <a:t>The second question to consider is what types of data you want to collect. Do you want to be able to capture lots of quantitative data, or perhaps qualitative data such as students’ thoughts and opinions? Maybe a mixture of both? This may be determined by the purposes of the data. Are you collecting data about a particular topic, year group, phase, fieldtrip, or something else? Who will see the outcomes of your analysis – is it for internal departmental use or to share more widely with senior leadership and governors? </a:t>
            </a:r>
          </a:p>
          <a:p>
            <a:pPr marL="0" indent="0">
              <a:buNone/>
            </a:pPr>
            <a:endParaRPr lang="en-GB" sz="1600" dirty="0"/>
          </a:p>
          <a:p>
            <a:pPr marL="0" indent="0">
              <a:buNone/>
            </a:pPr>
            <a:r>
              <a:rPr lang="en-GB" sz="1600" dirty="0"/>
              <a:t>The third question to consider is the method of presenting and sharing this information with relevant stakeholders as part of the QA process. Do you want easily digestible charts to show overall trends? Do you want rich detail from the students’ perspectives? Perhaps a mixture of both? How will this enable you to spot patterns and trends, and how well can it be triangulated with data collected through other QA methods?</a:t>
            </a:r>
          </a:p>
        </p:txBody>
      </p:sp>
    </p:spTree>
    <p:extLst>
      <p:ext uri="{BB962C8B-B14F-4D97-AF65-F5344CB8AC3E}">
        <p14:creationId xmlns:p14="http://schemas.microsoft.com/office/powerpoint/2010/main" val="2166874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30F9-C000-ADDA-D049-6DF53ABED748}"/>
              </a:ext>
            </a:extLst>
          </p:cNvPr>
          <p:cNvSpPr>
            <a:spLocks noGrp="1"/>
          </p:cNvSpPr>
          <p:nvPr>
            <p:ph type="title"/>
          </p:nvPr>
        </p:nvSpPr>
        <p:spPr/>
        <p:txBody>
          <a:bodyPr/>
          <a:lstStyle/>
          <a:p>
            <a:r>
              <a:rPr lang="en-GB" b="1" dirty="0"/>
              <a:t>About me</a:t>
            </a:r>
          </a:p>
        </p:txBody>
      </p:sp>
      <p:sp>
        <p:nvSpPr>
          <p:cNvPr id="3" name="Content Placeholder 2">
            <a:extLst>
              <a:ext uri="{FF2B5EF4-FFF2-40B4-BE49-F238E27FC236}">
                <a16:creationId xmlns:a16="http://schemas.microsoft.com/office/drawing/2014/main" id="{F64593A7-E3CC-2270-E277-22D0342D2FDE}"/>
              </a:ext>
            </a:extLst>
          </p:cNvPr>
          <p:cNvSpPr>
            <a:spLocks noGrp="1"/>
          </p:cNvSpPr>
          <p:nvPr>
            <p:ph idx="1"/>
          </p:nvPr>
        </p:nvSpPr>
        <p:spPr/>
        <p:txBody>
          <a:bodyPr anchor="ctr"/>
          <a:lstStyle/>
          <a:p>
            <a:r>
              <a:rPr lang="en-GB" dirty="0"/>
              <a:t>Head of Geography @ Spalding Grammar School</a:t>
            </a:r>
          </a:p>
          <a:p>
            <a:r>
              <a:rPr lang="en-GB" dirty="0"/>
              <a:t>Chair of S Lincs GA Branch </a:t>
            </a:r>
            <a:r>
              <a:rPr lang="en-GB" i="1" dirty="0" err="1"/>
              <a:t>Geolincs</a:t>
            </a:r>
            <a:endParaRPr lang="en-GB" i="1" dirty="0"/>
          </a:p>
          <a:p>
            <a:r>
              <a:rPr lang="en-GB"/>
              <a:t>Corresponding </a:t>
            </a:r>
            <a:r>
              <a:rPr lang="en-GB" dirty="0"/>
              <a:t>member of TEPC</a:t>
            </a:r>
          </a:p>
          <a:p>
            <a:r>
              <a:rPr lang="en-GB" dirty="0"/>
              <a:t>GA SGQM Moderator</a:t>
            </a:r>
          </a:p>
          <a:p>
            <a:r>
              <a:rPr lang="en-GB" dirty="0"/>
              <a:t>Editorial Board of </a:t>
            </a:r>
            <a:r>
              <a:rPr lang="en-GB" i="1" dirty="0"/>
              <a:t>Teaching Geography</a:t>
            </a:r>
          </a:p>
          <a:p>
            <a:r>
              <a:rPr lang="en-GB" dirty="0"/>
              <a:t>RGS-IBG Ordnance Survey Award 2018</a:t>
            </a:r>
          </a:p>
          <a:p>
            <a:r>
              <a:rPr lang="en-GB" dirty="0">
                <a:hlinkClick r:id="rId2"/>
              </a:rPr>
              <a:t>www.linkedin.com/in/aidan-hesslewood-18a1a9349</a:t>
            </a:r>
            <a:r>
              <a:rPr lang="en-GB" dirty="0"/>
              <a:t> </a:t>
            </a:r>
          </a:p>
          <a:p>
            <a:r>
              <a:rPr lang="en-GB" dirty="0">
                <a:hlinkClick r:id="rId3"/>
              </a:rPr>
              <a:t>Ahesslewood@spaldinggrammar.lincs.sch.uk</a:t>
            </a:r>
            <a:r>
              <a:rPr lang="en-GB" dirty="0"/>
              <a:t> </a:t>
            </a:r>
          </a:p>
        </p:txBody>
      </p:sp>
    </p:spTree>
    <p:extLst>
      <p:ext uri="{BB962C8B-B14F-4D97-AF65-F5344CB8AC3E}">
        <p14:creationId xmlns:p14="http://schemas.microsoft.com/office/powerpoint/2010/main" val="1388597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8562C-DF5C-CA3C-A11E-05E0AF17BDC8}"/>
              </a:ext>
            </a:extLst>
          </p:cNvPr>
          <p:cNvSpPr>
            <a:spLocks noGrp="1"/>
          </p:cNvSpPr>
          <p:nvPr>
            <p:ph type="title"/>
          </p:nvPr>
        </p:nvSpPr>
        <p:spPr/>
        <p:txBody>
          <a:bodyPr/>
          <a:lstStyle/>
          <a:p>
            <a:r>
              <a:rPr lang="en-GB" b="1" dirty="0"/>
              <a:t>Key References and Resources</a:t>
            </a:r>
          </a:p>
        </p:txBody>
      </p:sp>
      <p:sp>
        <p:nvSpPr>
          <p:cNvPr id="3" name="Content Placeholder 2">
            <a:extLst>
              <a:ext uri="{FF2B5EF4-FFF2-40B4-BE49-F238E27FC236}">
                <a16:creationId xmlns:a16="http://schemas.microsoft.com/office/drawing/2014/main" id="{3D814798-BB01-EC32-E8CD-A975ECBFCAD5}"/>
              </a:ext>
            </a:extLst>
          </p:cNvPr>
          <p:cNvSpPr>
            <a:spLocks noGrp="1"/>
          </p:cNvSpPr>
          <p:nvPr>
            <p:ph idx="1"/>
          </p:nvPr>
        </p:nvSpPr>
        <p:spPr/>
        <p:txBody>
          <a:bodyPr>
            <a:normAutofit fontScale="92500" lnSpcReduction="20000"/>
          </a:bodyPr>
          <a:lstStyle/>
          <a:p>
            <a:r>
              <a:rPr lang="en-GB" dirty="0"/>
              <a:t>Gardner, D. (2021) </a:t>
            </a:r>
            <a:r>
              <a:rPr lang="en-GB" i="1" dirty="0"/>
              <a:t>Planning your coherent 11-16 geography curriculum: a design toolkit</a:t>
            </a:r>
            <a:r>
              <a:rPr lang="en-GB" dirty="0"/>
              <a:t>. Sheffield: Geographical Association</a:t>
            </a:r>
          </a:p>
          <a:p>
            <a:r>
              <a:rPr lang="en-GB" dirty="0">
                <a:hlinkClick r:id="rId2"/>
              </a:rPr>
              <a:t>https://www.geocapabilities.org/geocapabilities-2/</a:t>
            </a:r>
            <a:r>
              <a:rPr lang="en-GB" dirty="0"/>
              <a:t> </a:t>
            </a:r>
          </a:p>
          <a:p>
            <a:r>
              <a:rPr lang="en-GB" b="1" dirty="0">
                <a:solidFill>
                  <a:srgbClr val="FF0000"/>
                </a:solidFill>
              </a:rPr>
              <a:t>Hesslewood, A (2026) How can I be a better subject leader of geography? Teaching Geography 51(1): 36-39</a:t>
            </a:r>
          </a:p>
          <a:p>
            <a:r>
              <a:rPr lang="en-GB" dirty="0"/>
              <a:t>Hesslewood, A (2023) Evaluating curriculum impact: using powerful disciplinary knowledge as ‘waypoints’. Teaching Geography 48(3): 107-110</a:t>
            </a:r>
          </a:p>
          <a:p>
            <a:r>
              <a:rPr lang="en-GB" dirty="0"/>
              <a:t>Maude, A. (2016) ‘What might powerful geographical knowledge look like?’, Geography 101(2) 70–6</a:t>
            </a:r>
          </a:p>
          <a:p>
            <a:r>
              <a:rPr lang="en-GB" dirty="0"/>
              <a:t>Owen, C. (2017) ‘Leading the geography department’ in Jones, M. (ed) </a:t>
            </a:r>
            <a:r>
              <a:rPr lang="en-GB" i="1" dirty="0"/>
              <a:t>The Handbook of Secondary Geography</a:t>
            </a:r>
            <a:r>
              <a:rPr lang="en-GB" dirty="0"/>
              <a:t>. Sheffield: Geographical Association.</a:t>
            </a:r>
          </a:p>
          <a:p>
            <a:pPr marL="0" indent="0">
              <a:buNone/>
            </a:pPr>
            <a:endParaRPr lang="en-GB" dirty="0"/>
          </a:p>
        </p:txBody>
      </p:sp>
    </p:spTree>
    <p:extLst>
      <p:ext uri="{BB962C8B-B14F-4D97-AF65-F5344CB8AC3E}">
        <p14:creationId xmlns:p14="http://schemas.microsoft.com/office/powerpoint/2010/main" val="2451112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1C68-87F5-6B55-5304-B3DB7C1EF565}"/>
              </a:ext>
            </a:extLst>
          </p:cNvPr>
          <p:cNvSpPr>
            <a:spLocks noGrp="1"/>
          </p:cNvSpPr>
          <p:nvPr>
            <p:ph type="title"/>
          </p:nvPr>
        </p:nvSpPr>
        <p:spPr/>
        <p:txBody>
          <a:bodyPr/>
          <a:lstStyle/>
          <a:p>
            <a:r>
              <a:rPr lang="en-GB" b="1" dirty="0"/>
              <a:t>Vision (part of intent)</a:t>
            </a:r>
          </a:p>
        </p:txBody>
      </p:sp>
      <p:sp>
        <p:nvSpPr>
          <p:cNvPr id="3" name="Content Placeholder 2">
            <a:extLst>
              <a:ext uri="{FF2B5EF4-FFF2-40B4-BE49-F238E27FC236}">
                <a16:creationId xmlns:a16="http://schemas.microsoft.com/office/drawing/2014/main" id="{ECC3B79D-37BC-DE8A-16F6-5C4B1CB5FF0D}"/>
              </a:ext>
            </a:extLst>
          </p:cNvPr>
          <p:cNvSpPr>
            <a:spLocks noGrp="1"/>
          </p:cNvSpPr>
          <p:nvPr>
            <p:ph idx="1"/>
          </p:nvPr>
        </p:nvSpPr>
        <p:spPr/>
        <p:txBody>
          <a:bodyPr/>
          <a:lstStyle/>
          <a:p>
            <a:r>
              <a:rPr lang="en-GB" dirty="0"/>
              <a:t>What do you want to achieve? What do you want your students to achieve? Who are they, and what should they learn? </a:t>
            </a:r>
          </a:p>
          <a:p>
            <a:r>
              <a:rPr lang="en-GB" dirty="0"/>
              <a:t>Influenced by </a:t>
            </a:r>
            <a:r>
              <a:rPr lang="en-GB" dirty="0" err="1"/>
              <a:t>GeoCapabilities</a:t>
            </a:r>
            <a:r>
              <a:rPr lang="en-GB" dirty="0"/>
              <a:t> and powerful disciplinary knowledge (PDK) – what knowledge should students embed in their long-term memories and why (connected to curriculum leadership, later)?</a:t>
            </a:r>
          </a:p>
          <a:p>
            <a:r>
              <a:rPr lang="en-GB" dirty="0"/>
              <a:t>What do you expect? From your teachers, your students, your uptake, your results, your fieldtrips etc.?</a:t>
            </a:r>
          </a:p>
          <a:p>
            <a:r>
              <a:rPr lang="en-GB" dirty="0"/>
              <a:t>Entanglement of ALL aspects of teaching, learning, and assessment in geography (includes SEND)</a:t>
            </a:r>
          </a:p>
        </p:txBody>
      </p:sp>
    </p:spTree>
    <p:extLst>
      <p:ext uri="{BB962C8B-B14F-4D97-AF65-F5344CB8AC3E}">
        <p14:creationId xmlns:p14="http://schemas.microsoft.com/office/powerpoint/2010/main" val="58718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1EE47B4-756A-6204-E095-C008BEEFCAE8}"/>
              </a:ext>
            </a:extLst>
          </p:cNvPr>
          <p:cNvGrpSpPr/>
          <p:nvPr/>
        </p:nvGrpSpPr>
        <p:grpSpPr>
          <a:xfrm>
            <a:off x="2802193" y="75243"/>
            <a:ext cx="6788439" cy="6707513"/>
            <a:chOff x="0" y="0"/>
            <a:chExt cx="6293370" cy="6310778"/>
          </a:xfrm>
        </p:grpSpPr>
        <p:sp>
          <p:nvSpPr>
            <p:cNvPr id="5" name="Oval 4">
              <a:extLst>
                <a:ext uri="{FF2B5EF4-FFF2-40B4-BE49-F238E27FC236}">
                  <a16:creationId xmlns:a16="http://schemas.microsoft.com/office/drawing/2014/main" id="{9548AC91-6722-8262-CC3E-3F00B05C33BC}"/>
                </a:ext>
              </a:extLst>
            </p:cNvPr>
            <p:cNvSpPr/>
            <p:nvPr/>
          </p:nvSpPr>
          <p:spPr>
            <a:xfrm>
              <a:off x="0" y="1306286"/>
              <a:ext cx="4267200" cy="4050030"/>
            </a:xfrm>
            <a:prstGeom prst="ellipse">
              <a:avLst/>
            </a:prstGeom>
            <a:solidFill>
              <a:srgbClr val="DDDDD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Text Box 2">
              <a:extLst>
                <a:ext uri="{FF2B5EF4-FFF2-40B4-BE49-F238E27FC236}">
                  <a16:creationId xmlns:a16="http://schemas.microsoft.com/office/drawing/2014/main" id="{8570D1D8-D915-5F01-9ED4-5E1999C7AFE9}"/>
                </a:ext>
              </a:extLst>
            </p:cNvPr>
            <p:cNvSpPr txBox="1">
              <a:spLocks noChangeArrowheads="1"/>
            </p:cNvSpPr>
            <p:nvPr/>
          </p:nvSpPr>
          <p:spPr bwMode="auto">
            <a:xfrm>
              <a:off x="194156" y="3032740"/>
              <a:ext cx="3574415" cy="640715"/>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800"/>
                </a:spcAft>
                <a:buNone/>
              </a:pPr>
              <a:r>
                <a:rPr lang="en-GB" sz="1200" b="1" kern="100" dirty="0">
                  <a:effectLst/>
                  <a:latin typeface="Tahoma" panose="020B0604030504040204" pitchFamily="34" charset="0"/>
                  <a:ea typeface="Aptos" panose="020B0004020202020204" pitchFamily="34" charset="0"/>
                  <a:cs typeface="Times New Roman" panose="02020603050405020304" pitchFamily="18" charset="0"/>
                </a:rPr>
                <a:t>CORE ESSENCE: thinking globally and inspiring future generations to care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nvGrpSpPr>
            <p:cNvPr id="7" name="Group 6">
              <a:extLst>
                <a:ext uri="{FF2B5EF4-FFF2-40B4-BE49-F238E27FC236}">
                  <a16:creationId xmlns:a16="http://schemas.microsoft.com/office/drawing/2014/main" id="{202F912B-CF64-60E0-CFDA-619550A52649}"/>
                </a:ext>
              </a:extLst>
            </p:cNvPr>
            <p:cNvGrpSpPr/>
            <p:nvPr/>
          </p:nvGrpSpPr>
          <p:grpSpPr>
            <a:xfrm>
              <a:off x="3277590" y="3966358"/>
              <a:ext cx="2469515" cy="2344420"/>
              <a:chOff x="0" y="0"/>
              <a:chExt cx="2469515" cy="2344420"/>
            </a:xfrm>
          </p:grpSpPr>
          <p:sp>
            <p:nvSpPr>
              <p:cNvPr id="14" name="Oval 13">
                <a:extLst>
                  <a:ext uri="{FF2B5EF4-FFF2-40B4-BE49-F238E27FC236}">
                    <a16:creationId xmlns:a16="http://schemas.microsoft.com/office/drawing/2014/main" id="{3A447A32-E2EF-6D54-EF22-39738A6848EB}"/>
                  </a:ext>
                </a:extLst>
              </p:cNvPr>
              <p:cNvSpPr/>
              <p:nvPr/>
            </p:nvSpPr>
            <p:spPr>
              <a:xfrm>
                <a:off x="0" y="0"/>
                <a:ext cx="2469515" cy="2344420"/>
              </a:xfrm>
              <a:prstGeom prst="ellipse">
                <a:avLst/>
              </a:prstGeom>
              <a:solidFill>
                <a:srgbClr val="99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Text Box 2">
                <a:extLst>
                  <a:ext uri="{FF2B5EF4-FFF2-40B4-BE49-F238E27FC236}">
                    <a16:creationId xmlns:a16="http://schemas.microsoft.com/office/drawing/2014/main" id="{08C73FDE-6F5E-CE02-E689-FFF9DB2BBB3F}"/>
                  </a:ext>
                </a:extLst>
              </p:cNvPr>
              <p:cNvSpPr txBox="1">
                <a:spLocks noChangeArrowheads="1"/>
              </p:cNvSpPr>
              <p:nvPr/>
            </p:nvSpPr>
            <p:spPr bwMode="auto">
              <a:xfrm>
                <a:off x="370270" y="880649"/>
                <a:ext cx="2030095" cy="897669"/>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800"/>
                  </a:spcAft>
                  <a:buNone/>
                </a:pP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DEPARTMENT PURPOSE: Broadening </a:t>
                </a: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horizons</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and enhancing </a:t>
                </a: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capabilities</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8" name="Group 7">
              <a:extLst>
                <a:ext uri="{FF2B5EF4-FFF2-40B4-BE49-F238E27FC236}">
                  <a16:creationId xmlns:a16="http://schemas.microsoft.com/office/drawing/2014/main" id="{5F927CB7-042B-3600-F557-6F2A01DA2BE6}"/>
                </a:ext>
              </a:extLst>
            </p:cNvPr>
            <p:cNvGrpSpPr/>
            <p:nvPr/>
          </p:nvGrpSpPr>
          <p:grpSpPr>
            <a:xfrm>
              <a:off x="3823855" y="1947553"/>
              <a:ext cx="2469515" cy="2344420"/>
              <a:chOff x="0" y="0"/>
              <a:chExt cx="2469515" cy="2344420"/>
            </a:xfrm>
          </p:grpSpPr>
          <p:sp>
            <p:nvSpPr>
              <p:cNvPr id="12" name="Oval 11">
                <a:extLst>
                  <a:ext uri="{FF2B5EF4-FFF2-40B4-BE49-F238E27FC236}">
                    <a16:creationId xmlns:a16="http://schemas.microsoft.com/office/drawing/2014/main" id="{E6D3BFC4-400E-C28B-1569-3968DB1350F3}"/>
                  </a:ext>
                </a:extLst>
              </p:cNvPr>
              <p:cNvSpPr/>
              <p:nvPr/>
            </p:nvSpPr>
            <p:spPr>
              <a:xfrm>
                <a:off x="0" y="0"/>
                <a:ext cx="2469515" cy="2344420"/>
              </a:xfrm>
              <a:prstGeom prst="ellipse">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Text Box 2">
                <a:extLst>
                  <a:ext uri="{FF2B5EF4-FFF2-40B4-BE49-F238E27FC236}">
                    <a16:creationId xmlns:a16="http://schemas.microsoft.com/office/drawing/2014/main" id="{60B95532-52D9-059E-D691-A70B3301A9C5}"/>
                  </a:ext>
                </a:extLst>
              </p:cNvPr>
              <p:cNvSpPr txBox="1">
                <a:spLocks noChangeArrowheads="1"/>
              </p:cNvSpPr>
              <p:nvPr/>
            </p:nvSpPr>
            <p:spPr bwMode="auto">
              <a:xfrm>
                <a:off x="183679" y="880469"/>
                <a:ext cx="2267857" cy="794176"/>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800"/>
                  </a:spcAft>
                  <a:buNone/>
                </a:pP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CORE PURPOSE: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Inspire</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a:t>
                </a: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challenge</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and </a:t>
                </a: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enrich</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nvGrpSpPr>
            <p:cNvPr id="9" name="Group 8">
              <a:extLst>
                <a:ext uri="{FF2B5EF4-FFF2-40B4-BE49-F238E27FC236}">
                  <a16:creationId xmlns:a16="http://schemas.microsoft.com/office/drawing/2014/main" id="{8A84E817-16BA-ED6C-A848-62DD90A6FFEB}"/>
                </a:ext>
              </a:extLst>
            </p:cNvPr>
            <p:cNvGrpSpPr/>
            <p:nvPr/>
          </p:nvGrpSpPr>
          <p:grpSpPr>
            <a:xfrm>
              <a:off x="2671948" y="0"/>
              <a:ext cx="2469515" cy="2344420"/>
              <a:chOff x="0" y="0"/>
              <a:chExt cx="2469515" cy="2344420"/>
            </a:xfrm>
          </p:grpSpPr>
          <p:sp>
            <p:nvSpPr>
              <p:cNvPr id="10" name="Oval 9">
                <a:extLst>
                  <a:ext uri="{FF2B5EF4-FFF2-40B4-BE49-F238E27FC236}">
                    <a16:creationId xmlns:a16="http://schemas.microsoft.com/office/drawing/2014/main" id="{2AC645FB-D9BD-4CEE-5BA9-4E2B5A7BD3E0}"/>
                  </a:ext>
                </a:extLst>
              </p:cNvPr>
              <p:cNvSpPr/>
              <p:nvPr/>
            </p:nvSpPr>
            <p:spPr>
              <a:xfrm>
                <a:off x="0" y="0"/>
                <a:ext cx="2469515" cy="234442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Text Box 2">
                <a:extLst>
                  <a:ext uri="{FF2B5EF4-FFF2-40B4-BE49-F238E27FC236}">
                    <a16:creationId xmlns:a16="http://schemas.microsoft.com/office/drawing/2014/main" id="{2839D44B-C445-29B1-588A-08DDB14BDE7B}"/>
                  </a:ext>
                </a:extLst>
              </p:cNvPr>
              <p:cNvSpPr txBox="1">
                <a:spLocks noChangeArrowheads="1"/>
              </p:cNvSpPr>
              <p:nvPr/>
            </p:nvSpPr>
            <p:spPr bwMode="auto">
              <a:xfrm>
                <a:off x="249672" y="617966"/>
                <a:ext cx="2136993" cy="1551771"/>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800"/>
                  </a:spcAft>
                  <a:buNone/>
                </a:pP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CORE VALUES: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Becoming better geographers</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through an engaging curriculum </a:t>
                </a:r>
                <a:r>
                  <a:rPr lang="en-GB" sz="1000" b="1" i="1" kern="100" dirty="0">
                    <a:effectLst/>
                    <a:latin typeface="Tahoma" panose="020B0604030504040204" pitchFamily="34" charset="0"/>
                    <a:ea typeface="Aptos" panose="020B0004020202020204" pitchFamily="34" charset="0"/>
                    <a:cs typeface="Times New Roman" panose="02020603050405020304" pitchFamily="18" charset="0"/>
                  </a:rPr>
                  <a:t>relevant</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to work and life in the 21</a:t>
                </a:r>
                <a:r>
                  <a:rPr lang="en-GB" sz="1000" i="1" kern="100" baseline="30000" dirty="0">
                    <a:effectLst/>
                    <a:latin typeface="Tahoma" panose="020B0604030504040204" pitchFamily="34" charset="0"/>
                    <a:ea typeface="Aptos" panose="020B0004020202020204" pitchFamily="34" charset="0"/>
                    <a:cs typeface="Times New Roman" panose="02020603050405020304" pitchFamily="18" charset="0"/>
                  </a:rPr>
                  <a:t>st</a:t>
                </a:r>
                <a:r>
                  <a:rPr lang="en-GB" sz="1000" i="1" kern="100" dirty="0">
                    <a:effectLst/>
                    <a:latin typeface="Tahoma" panose="020B0604030504040204" pitchFamily="34" charset="0"/>
                    <a:ea typeface="Aptos" panose="020B0004020202020204" pitchFamily="34" charset="0"/>
                    <a:cs typeface="Times New Roman" panose="02020603050405020304" pitchFamily="18" charset="0"/>
                  </a:rPr>
                  <a:t> Century</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p:txBody>
          </p:sp>
        </p:grpSp>
      </p:grpSp>
    </p:spTree>
    <p:extLst>
      <p:ext uri="{BB962C8B-B14F-4D97-AF65-F5344CB8AC3E}">
        <p14:creationId xmlns:p14="http://schemas.microsoft.com/office/powerpoint/2010/main" val="1642471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42BC98-57AF-679B-24C8-D7CA070C296C}"/>
              </a:ext>
            </a:extLst>
          </p:cNvPr>
          <p:cNvSpPr>
            <a:spLocks noGrp="1"/>
          </p:cNvSpPr>
          <p:nvPr>
            <p:ph idx="1"/>
          </p:nvPr>
        </p:nvSpPr>
        <p:spPr>
          <a:xfrm>
            <a:off x="838200" y="570271"/>
            <a:ext cx="10515600" cy="5606692"/>
          </a:xfrm>
        </p:spPr>
        <p:txBody>
          <a:bodyPr>
            <a:normAutofit/>
          </a:bodyPr>
          <a:lstStyle/>
          <a:p>
            <a:pPr marL="0" indent="0">
              <a:buNone/>
            </a:pPr>
            <a:r>
              <a:rPr lang="en-GB" b="1" dirty="0"/>
              <a:t>Team unpicking – what will we see in each other’s lessons?</a:t>
            </a:r>
          </a:p>
          <a:p>
            <a:r>
              <a:rPr lang="en-GB" dirty="0"/>
              <a:t>Teachers of geography are role models for behaviour and attitudes. They will hold students to account on their uniform and behaviour; they will reflect a passion for the subject; and they will uphold the schools’ policies in an equitable manner.</a:t>
            </a:r>
          </a:p>
          <a:p>
            <a:r>
              <a:rPr lang="en-GB" dirty="0"/>
              <a:t>Teachers will demonstrate high standards of communication and require the same from students, helping them develop such skills through the geography curriculum.</a:t>
            </a:r>
          </a:p>
          <a:p>
            <a:r>
              <a:rPr lang="en-GB" dirty="0"/>
              <a:t>Students will be inspired by effective geography pedagogy strategies and assessment for learning.</a:t>
            </a:r>
          </a:p>
          <a:p>
            <a:r>
              <a:rPr lang="en-GB" dirty="0"/>
              <a:t>And students will be inspired to ‘think geographically’, according to the approaches and frameworks set out by the geography department.</a:t>
            </a:r>
          </a:p>
          <a:p>
            <a:endParaRPr lang="en-GB" dirty="0"/>
          </a:p>
        </p:txBody>
      </p:sp>
    </p:spTree>
    <p:extLst>
      <p:ext uri="{BB962C8B-B14F-4D97-AF65-F5344CB8AC3E}">
        <p14:creationId xmlns:p14="http://schemas.microsoft.com/office/powerpoint/2010/main" val="393625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865F7-05BB-6F31-CB20-3BDF351328EB}"/>
              </a:ext>
            </a:extLst>
          </p:cNvPr>
          <p:cNvSpPr>
            <a:spLocks noGrp="1"/>
          </p:cNvSpPr>
          <p:nvPr>
            <p:ph idx="1"/>
          </p:nvPr>
        </p:nvSpPr>
        <p:spPr>
          <a:xfrm>
            <a:off x="838200" y="462844"/>
            <a:ext cx="10515600" cy="5714119"/>
          </a:xfrm>
        </p:spPr>
        <p:txBody>
          <a:bodyPr numCol="2">
            <a:normAutofit fontScale="77500" lnSpcReduction="20000"/>
          </a:bodyPr>
          <a:lstStyle/>
          <a:p>
            <a:pPr marL="0" indent="0">
              <a:buNone/>
            </a:pPr>
            <a:r>
              <a:rPr lang="en-GB" b="1" dirty="0"/>
              <a:t>1. Clear, explicit instruction</a:t>
            </a:r>
          </a:p>
          <a:p>
            <a:pPr marL="0" indent="0">
              <a:buNone/>
            </a:pPr>
            <a:r>
              <a:rPr lang="en-GB" dirty="0"/>
              <a:t>We present new material in small steps with clear explanations and modelling. We reduce cognitive load by being clear, direct, and intentional.</a:t>
            </a:r>
          </a:p>
          <a:p>
            <a:pPr marL="0" indent="0">
              <a:buNone/>
            </a:pPr>
            <a:r>
              <a:rPr lang="en-GB" b="1" dirty="0"/>
              <a:t>2. Breaking learning into small steps</a:t>
            </a:r>
          </a:p>
          <a:p>
            <a:pPr marL="0" indent="0">
              <a:buNone/>
            </a:pPr>
            <a:r>
              <a:rPr lang="en-GB" dirty="0"/>
              <a:t>New content is introduced in small chunks, and we check understanding frequently. In essence, thinking occurs incrementally, not all at once.</a:t>
            </a:r>
          </a:p>
          <a:p>
            <a:pPr marL="0" indent="0">
              <a:buNone/>
            </a:pPr>
            <a:r>
              <a:rPr lang="en-GB" b="1" dirty="0"/>
              <a:t>3. Frequent checking for understanding</a:t>
            </a:r>
          </a:p>
          <a:p>
            <a:pPr marL="0" indent="0">
              <a:buNone/>
            </a:pPr>
            <a:r>
              <a:rPr lang="en-GB" dirty="0"/>
              <a:t>We ask lots of questions and check responses from all students. Learning is constantly made visible and adjusted in real time.</a:t>
            </a:r>
          </a:p>
          <a:p>
            <a:pPr marL="0" indent="0">
              <a:buNone/>
            </a:pPr>
            <a:r>
              <a:rPr lang="en-GB" b="1" dirty="0"/>
              <a:t>4. Guided practice before independent practice</a:t>
            </a:r>
          </a:p>
          <a:p>
            <a:pPr marL="0" indent="0">
              <a:buNone/>
            </a:pPr>
            <a:r>
              <a:rPr lang="en-GB" dirty="0"/>
              <a:t>We provide extensive guided practice before students work independently. Practice is scaffolded and not rushed.</a:t>
            </a:r>
          </a:p>
          <a:p>
            <a:pPr marL="0" indent="0">
              <a:buNone/>
            </a:pPr>
            <a:r>
              <a:rPr lang="en-GB" b="1" dirty="0"/>
              <a:t>5. High expectations and accuracy</a:t>
            </a:r>
          </a:p>
          <a:p>
            <a:pPr marL="0" indent="0">
              <a:buNone/>
            </a:pPr>
            <a:r>
              <a:rPr lang="en-GB" dirty="0"/>
              <a:t>We provide feedback and ensure high success rates. This ensures that every student’s voice is valued. Accuracy matters; students are supported until they succeed.</a:t>
            </a:r>
          </a:p>
          <a:p>
            <a:pPr marL="0" indent="0">
              <a:buNone/>
            </a:pPr>
            <a:r>
              <a:rPr lang="en-GB" b="1" dirty="0"/>
              <a:t>6. Retrieval practice and review</a:t>
            </a:r>
          </a:p>
          <a:p>
            <a:pPr marL="0" indent="0">
              <a:buNone/>
            </a:pPr>
            <a:r>
              <a:rPr lang="en-GB" dirty="0"/>
              <a:t>We ensure students practice retrieval from the short to the long term, strengthening long-term memory. Knowledge and understanding stick through regular retrieval and spaced practice.</a:t>
            </a:r>
          </a:p>
          <a:p>
            <a:pPr marL="0" indent="0">
              <a:buNone/>
            </a:pPr>
            <a:r>
              <a:rPr lang="en-GB" b="1" dirty="0"/>
              <a:t>7. Focus on classroom atmosphere that supports learning</a:t>
            </a:r>
          </a:p>
          <a:p>
            <a:pPr marL="0" indent="0">
              <a:buNone/>
            </a:pPr>
            <a:r>
              <a:rPr lang="en-GB" dirty="0"/>
              <a:t>We insist on orderly, supportive classrooms to maximize learning time. Explicit techniques for routines, behaviour, and engagement ensures this occurs. In essence, a calm, predictable environment enables effective geography teaching.</a:t>
            </a:r>
          </a:p>
          <a:p>
            <a:endParaRPr lang="en-GB" dirty="0"/>
          </a:p>
        </p:txBody>
      </p:sp>
    </p:spTree>
    <p:extLst>
      <p:ext uri="{BB962C8B-B14F-4D97-AF65-F5344CB8AC3E}">
        <p14:creationId xmlns:p14="http://schemas.microsoft.com/office/powerpoint/2010/main" val="44172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02098-2626-D678-1677-FD737C482C68}"/>
              </a:ext>
            </a:extLst>
          </p:cNvPr>
          <p:cNvSpPr>
            <a:spLocks noGrp="1"/>
          </p:cNvSpPr>
          <p:nvPr>
            <p:ph type="title"/>
          </p:nvPr>
        </p:nvSpPr>
        <p:spPr/>
        <p:txBody>
          <a:bodyPr/>
          <a:lstStyle/>
          <a:p>
            <a:r>
              <a:rPr lang="en-GB" b="1" dirty="0"/>
              <a:t>Team Leadership</a:t>
            </a:r>
          </a:p>
        </p:txBody>
      </p:sp>
      <p:sp>
        <p:nvSpPr>
          <p:cNvPr id="3" name="Content Placeholder 2">
            <a:extLst>
              <a:ext uri="{FF2B5EF4-FFF2-40B4-BE49-F238E27FC236}">
                <a16:creationId xmlns:a16="http://schemas.microsoft.com/office/drawing/2014/main" id="{74964930-3B71-AE52-7114-AE3EA04C5F47}"/>
              </a:ext>
            </a:extLst>
          </p:cNvPr>
          <p:cNvSpPr>
            <a:spLocks noGrp="1"/>
          </p:cNvSpPr>
          <p:nvPr>
            <p:ph idx="1"/>
          </p:nvPr>
        </p:nvSpPr>
        <p:spPr/>
        <p:txBody>
          <a:bodyPr/>
          <a:lstStyle/>
          <a:p>
            <a:r>
              <a:rPr lang="en-GB" dirty="0"/>
              <a:t>“</a:t>
            </a:r>
            <a:r>
              <a:rPr lang="en-GB" i="1" dirty="0"/>
              <a:t>Teamwork makes the dream work</a:t>
            </a:r>
            <a:r>
              <a:rPr lang="en-GB" dirty="0"/>
              <a:t>”! (most of the time)</a:t>
            </a:r>
          </a:p>
          <a:p>
            <a:r>
              <a:rPr lang="en-GB" dirty="0"/>
              <a:t>What kind of leader are you? </a:t>
            </a:r>
          </a:p>
          <a:p>
            <a:r>
              <a:rPr lang="en-GB" dirty="0"/>
              <a:t>What are your aims (micro-manage, democratic, transactional, transformational, authoritarian, delegation, instructional) and what is </a:t>
            </a:r>
            <a:r>
              <a:rPr lang="en-GB" i="1" dirty="0"/>
              <a:t>actually possible </a:t>
            </a:r>
            <a:r>
              <a:rPr lang="en-GB" dirty="0"/>
              <a:t>in your context?</a:t>
            </a:r>
          </a:p>
          <a:p>
            <a:r>
              <a:rPr lang="en-GB" dirty="0"/>
              <a:t>Who are your other team members? What do they need? What do they bring to the team?</a:t>
            </a:r>
          </a:p>
          <a:p>
            <a:r>
              <a:rPr lang="en-GB" dirty="0"/>
              <a:t>Main responsibility: support? (what’s in your JD?)</a:t>
            </a:r>
          </a:p>
          <a:p>
            <a:r>
              <a:rPr lang="en-GB" dirty="0"/>
              <a:t>A hybrid approach depending on context?</a:t>
            </a:r>
          </a:p>
        </p:txBody>
      </p:sp>
    </p:spTree>
    <p:extLst>
      <p:ext uri="{BB962C8B-B14F-4D97-AF65-F5344CB8AC3E}">
        <p14:creationId xmlns:p14="http://schemas.microsoft.com/office/powerpoint/2010/main" val="3969859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2746</TotalTime>
  <Words>2686</Words>
  <Application>Microsoft Office PowerPoint</Application>
  <PresentationFormat>Widescreen</PresentationFormat>
  <Paragraphs>189</Paragraphs>
  <Slides>24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Display</vt:lpstr>
      <vt:lpstr>Arial</vt:lpstr>
      <vt:lpstr>Symbol</vt:lpstr>
      <vt:lpstr>Tahoma</vt:lpstr>
      <vt:lpstr>Office Theme</vt:lpstr>
      <vt:lpstr>Making a difference through subject leadership</vt:lpstr>
      <vt:lpstr>Aims</vt:lpstr>
      <vt:lpstr>About me</vt:lpstr>
      <vt:lpstr>Key References and Resources</vt:lpstr>
      <vt:lpstr>Vision (part of intent)</vt:lpstr>
      <vt:lpstr>PowerPoint Presentation</vt:lpstr>
      <vt:lpstr>PowerPoint Presentation</vt:lpstr>
      <vt:lpstr>PowerPoint Presentation</vt:lpstr>
      <vt:lpstr>Team Leadership</vt:lpstr>
      <vt:lpstr>Curriculum Leadership (intent and implementation)</vt:lpstr>
      <vt:lpstr>Curriculum-making</vt:lpstr>
      <vt:lpstr>PowerPoint Presentation</vt:lpstr>
      <vt:lpstr>PowerPoint Presentation</vt:lpstr>
      <vt:lpstr>Evaluating (impact)</vt:lpstr>
      <vt:lpstr>PowerPoint Presentation</vt:lpstr>
      <vt:lpstr>Evaluating (impact)</vt:lpstr>
      <vt:lpstr>“Empowering” knowledge (PDK)</vt:lpstr>
      <vt:lpstr>Evaluating (impact)</vt:lpstr>
      <vt:lpstr>Involving Stakeholders</vt:lpstr>
      <vt:lpstr>Managing</vt:lpstr>
      <vt:lpstr>TASK 1</vt:lpstr>
      <vt:lpstr>TASK 2</vt:lpstr>
      <vt:lpstr>PowerPoint Presentation</vt:lpstr>
      <vt:lpstr>TASK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A Hesslewood</dc:creator>
  <cp:lastModifiedBy>Dr A Hesslewood</cp:lastModifiedBy>
  <cp:revision>1</cp:revision>
  <dcterms:created xsi:type="dcterms:W3CDTF">2026-03-04T10:49:38Z</dcterms:created>
  <dcterms:modified xsi:type="dcterms:W3CDTF">2026-04-02T08:49:25Z</dcterms:modified>
</cp:coreProperties>
</file>