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69" r:id="rId3"/>
    <p:sldId id="1592" r:id="rId4"/>
    <p:sldId id="1591" r:id="rId5"/>
    <p:sldId id="270" r:id="rId6"/>
    <p:sldId id="1550" r:id="rId7"/>
    <p:sldId id="260" r:id="rId8"/>
    <p:sldId id="257" r:id="rId9"/>
    <p:sldId id="271" r:id="rId10"/>
    <p:sldId id="272" r:id="rId11"/>
    <p:sldId id="273" r:id="rId12"/>
    <p:sldId id="1585" r:id="rId13"/>
    <p:sldId id="258" r:id="rId14"/>
    <p:sldId id="1577" r:id="rId15"/>
    <p:sldId id="274" r:id="rId16"/>
    <p:sldId id="1561" r:id="rId17"/>
    <p:sldId id="1562" r:id="rId18"/>
    <p:sldId id="1575" r:id="rId19"/>
    <p:sldId id="1567" r:id="rId20"/>
    <p:sldId id="1576" r:id="rId21"/>
    <p:sldId id="1578" r:id="rId22"/>
    <p:sldId id="266" r:id="rId23"/>
    <p:sldId id="1581" r:id="rId24"/>
    <p:sldId id="1583" r:id="rId25"/>
    <p:sldId id="1584" r:id="rId26"/>
    <p:sldId id="1580" r:id="rId27"/>
    <p:sldId id="1586" r:id="rId28"/>
    <p:sldId id="1587" r:id="rId29"/>
    <p:sldId id="1588" r:id="rId30"/>
    <p:sldId id="267" r:id="rId31"/>
    <p:sldId id="1579" r:id="rId32"/>
    <p:sldId id="1590" r:id="rId33"/>
    <p:sldId id="1593" r:id="rId34"/>
    <p:sldId id="1594" r:id="rId35"/>
    <p:sldId id="158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16"/>
    <p:restoredTop sz="83710"/>
  </p:normalViewPr>
  <p:slideViewPr>
    <p:cSldViewPr snapToGrid="0">
      <p:cViewPr>
        <p:scale>
          <a:sx n="75" d="100"/>
          <a:sy n="75" d="100"/>
        </p:scale>
        <p:origin x="1440"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418D-27DC-4034-AE3E-963F367DB8E9}"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C9D5608F-EDCA-4FBF-A508-CAA095F044F3}">
      <dgm:prSet/>
      <dgm:spPr/>
      <dgm:t>
        <a:bodyPr/>
        <a:lstStyle/>
        <a:p>
          <a:r>
            <a:rPr lang="en-US"/>
            <a:t>Selecting curriculum content</a:t>
          </a:r>
        </a:p>
      </dgm:t>
    </dgm:pt>
    <dgm:pt modelId="{8F9C2901-4192-4D49-AA6E-52609BC55BB5}" type="parTrans" cxnId="{E63A767B-472A-45B1-81DC-6FCA49649E81}">
      <dgm:prSet/>
      <dgm:spPr/>
      <dgm:t>
        <a:bodyPr/>
        <a:lstStyle/>
        <a:p>
          <a:endParaRPr lang="en-US"/>
        </a:p>
      </dgm:t>
    </dgm:pt>
    <dgm:pt modelId="{6E8D0216-5BC3-4C66-ACF1-B79D0874F792}" type="sibTrans" cxnId="{E63A767B-472A-45B1-81DC-6FCA49649E81}">
      <dgm:prSet/>
      <dgm:spPr/>
      <dgm:t>
        <a:bodyPr/>
        <a:lstStyle/>
        <a:p>
          <a:endParaRPr lang="en-US"/>
        </a:p>
      </dgm:t>
    </dgm:pt>
    <dgm:pt modelId="{89896753-384D-4871-BC12-7752C9386F60}">
      <dgm:prSet/>
      <dgm:spPr/>
      <dgm:t>
        <a:bodyPr/>
        <a:lstStyle/>
        <a:p>
          <a:r>
            <a:rPr lang="en-US" dirty="0"/>
            <a:t>Sequencing for long term learning </a:t>
          </a:r>
        </a:p>
      </dgm:t>
    </dgm:pt>
    <dgm:pt modelId="{5FE21D8E-D792-4C1D-AA8D-F495DA1C25B2}" type="parTrans" cxnId="{0E81361C-5C54-4CD3-A1A5-55C5CA35BD3C}">
      <dgm:prSet/>
      <dgm:spPr/>
      <dgm:t>
        <a:bodyPr/>
        <a:lstStyle/>
        <a:p>
          <a:endParaRPr lang="en-US"/>
        </a:p>
      </dgm:t>
    </dgm:pt>
    <dgm:pt modelId="{113A9215-9AB7-4856-B1FA-A62EA452B8F6}" type="sibTrans" cxnId="{0E81361C-5C54-4CD3-A1A5-55C5CA35BD3C}">
      <dgm:prSet/>
      <dgm:spPr/>
      <dgm:t>
        <a:bodyPr/>
        <a:lstStyle/>
        <a:p>
          <a:endParaRPr lang="en-US"/>
        </a:p>
      </dgm:t>
    </dgm:pt>
    <dgm:pt modelId="{C491F56C-F5C9-485F-9C92-8B076F56C51C}">
      <dgm:prSet/>
      <dgm:spPr/>
      <dgm:t>
        <a:bodyPr/>
        <a:lstStyle/>
        <a:p>
          <a:r>
            <a:rPr lang="en-US"/>
            <a:t>Identity and Belonging </a:t>
          </a:r>
        </a:p>
      </dgm:t>
    </dgm:pt>
    <dgm:pt modelId="{0C8C39CD-47FB-4CD0-9B03-4BAE56FB386B}" type="parTrans" cxnId="{0EDC1EEE-FA72-464B-B20F-6BB4E8C8CD79}">
      <dgm:prSet/>
      <dgm:spPr/>
      <dgm:t>
        <a:bodyPr/>
        <a:lstStyle/>
        <a:p>
          <a:endParaRPr lang="en-US"/>
        </a:p>
      </dgm:t>
    </dgm:pt>
    <dgm:pt modelId="{C8573C9D-53DA-4F68-9D5F-C44E8D972D48}" type="sibTrans" cxnId="{0EDC1EEE-FA72-464B-B20F-6BB4E8C8CD79}">
      <dgm:prSet/>
      <dgm:spPr/>
      <dgm:t>
        <a:bodyPr/>
        <a:lstStyle/>
        <a:p>
          <a:endParaRPr lang="en-US"/>
        </a:p>
      </dgm:t>
    </dgm:pt>
    <dgm:pt modelId="{B6451B4C-87C9-4956-A440-11AF4328ECDA}">
      <dgm:prSet/>
      <dgm:spPr/>
      <dgm:t>
        <a:bodyPr/>
        <a:lstStyle/>
        <a:p>
          <a:r>
            <a:rPr lang="en-US" dirty="0"/>
            <a:t>People and their impact on the world </a:t>
          </a:r>
        </a:p>
      </dgm:t>
    </dgm:pt>
    <dgm:pt modelId="{66395A3D-1AEB-4474-A617-44CF9A0D9C1A}" type="parTrans" cxnId="{DF419377-647A-43DC-91D9-D0B9C3B4F477}">
      <dgm:prSet/>
      <dgm:spPr/>
      <dgm:t>
        <a:bodyPr/>
        <a:lstStyle/>
        <a:p>
          <a:endParaRPr lang="en-US"/>
        </a:p>
      </dgm:t>
    </dgm:pt>
    <dgm:pt modelId="{BE8EEF83-9F9A-4B76-9BD3-193BE142748C}" type="sibTrans" cxnId="{DF419377-647A-43DC-91D9-D0B9C3B4F477}">
      <dgm:prSet/>
      <dgm:spPr/>
      <dgm:t>
        <a:bodyPr/>
        <a:lstStyle/>
        <a:p>
          <a:endParaRPr lang="en-US"/>
        </a:p>
      </dgm:t>
    </dgm:pt>
    <dgm:pt modelId="{88908044-68C8-EC40-8FBF-6B0F6C142771}" type="pres">
      <dgm:prSet presAssocID="{8E12418D-27DC-4034-AE3E-963F367DB8E9}" presName="diagram" presStyleCnt="0">
        <dgm:presLayoutVars>
          <dgm:dir/>
          <dgm:resizeHandles val="exact"/>
        </dgm:presLayoutVars>
      </dgm:prSet>
      <dgm:spPr/>
    </dgm:pt>
    <dgm:pt modelId="{7B658CEA-3F93-6046-97A1-57557EECB6D6}" type="pres">
      <dgm:prSet presAssocID="{C9D5608F-EDCA-4FBF-A508-CAA095F044F3}" presName="node" presStyleLbl="node1" presStyleIdx="0" presStyleCnt="4">
        <dgm:presLayoutVars>
          <dgm:bulletEnabled val="1"/>
        </dgm:presLayoutVars>
      </dgm:prSet>
      <dgm:spPr/>
    </dgm:pt>
    <dgm:pt modelId="{E82E090F-B703-0E41-BB09-6C634A72D131}" type="pres">
      <dgm:prSet presAssocID="{6E8D0216-5BC3-4C66-ACF1-B79D0874F792}" presName="sibTrans" presStyleCnt="0"/>
      <dgm:spPr/>
    </dgm:pt>
    <dgm:pt modelId="{4FAD30ED-CE79-6444-BBBA-883FEB3871FE}" type="pres">
      <dgm:prSet presAssocID="{89896753-384D-4871-BC12-7752C9386F60}" presName="node" presStyleLbl="node1" presStyleIdx="1" presStyleCnt="4">
        <dgm:presLayoutVars>
          <dgm:bulletEnabled val="1"/>
        </dgm:presLayoutVars>
      </dgm:prSet>
      <dgm:spPr/>
    </dgm:pt>
    <dgm:pt modelId="{89A66864-7EDB-4549-AC47-A9B4365AD323}" type="pres">
      <dgm:prSet presAssocID="{113A9215-9AB7-4856-B1FA-A62EA452B8F6}" presName="sibTrans" presStyleCnt="0"/>
      <dgm:spPr/>
    </dgm:pt>
    <dgm:pt modelId="{C2536BBC-6363-C24E-835F-15D4BA8E65BC}" type="pres">
      <dgm:prSet presAssocID="{C491F56C-F5C9-485F-9C92-8B076F56C51C}" presName="node" presStyleLbl="node1" presStyleIdx="2" presStyleCnt="4">
        <dgm:presLayoutVars>
          <dgm:bulletEnabled val="1"/>
        </dgm:presLayoutVars>
      </dgm:prSet>
      <dgm:spPr/>
    </dgm:pt>
    <dgm:pt modelId="{E33F5604-E663-7D48-BEE0-A2261C52A3A4}" type="pres">
      <dgm:prSet presAssocID="{C8573C9D-53DA-4F68-9D5F-C44E8D972D48}" presName="sibTrans" presStyleCnt="0"/>
      <dgm:spPr/>
    </dgm:pt>
    <dgm:pt modelId="{182525D4-94C2-A44B-89CA-355B505A55E1}" type="pres">
      <dgm:prSet presAssocID="{B6451B4C-87C9-4956-A440-11AF4328ECDA}" presName="node" presStyleLbl="node1" presStyleIdx="3" presStyleCnt="4">
        <dgm:presLayoutVars>
          <dgm:bulletEnabled val="1"/>
        </dgm:presLayoutVars>
      </dgm:prSet>
      <dgm:spPr/>
    </dgm:pt>
  </dgm:ptLst>
  <dgm:cxnLst>
    <dgm:cxn modelId="{0E81361C-5C54-4CD3-A1A5-55C5CA35BD3C}" srcId="{8E12418D-27DC-4034-AE3E-963F367DB8E9}" destId="{89896753-384D-4871-BC12-7752C9386F60}" srcOrd="1" destOrd="0" parTransId="{5FE21D8E-D792-4C1D-AA8D-F495DA1C25B2}" sibTransId="{113A9215-9AB7-4856-B1FA-A62EA452B8F6}"/>
    <dgm:cxn modelId="{21F81D39-D67F-384C-BC23-395FB0C7B9E9}" type="presOf" srcId="{89896753-384D-4871-BC12-7752C9386F60}" destId="{4FAD30ED-CE79-6444-BBBA-883FEB3871FE}" srcOrd="0" destOrd="0" presId="urn:microsoft.com/office/officeart/2005/8/layout/default"/>
    <dgm:cxn modelId="{F297C34A-0C89-2B4B-A3E4-3FED25CA316D}" type="presOf" srcId="{B6451B4C-87C9-4956-A440-11AF4328ECDA}" destId="{182525D4-94C2-A44B-89CA-355B505A55E1}" srcOrd="0" destOrd="0" presId="urn:microsoft.com/office/officeart/2005/8/layout/default"/>
    <dgm:cxn modelId="{33EC5667-D803-644F-AF63-5A2A1FFCF777}" type="presOf" srcId="{8E12418D-27DC-4034-AE3E-963F367DB8E9}" destId="{88908044-68C8-EC40-8FBF-6B0F6C142771}" srcOrd="0" destOrd="0" presId="urn:microsoft.com/office/officeart/2005/8/layout/default"/>
    <dgm:cxn modelId="{DF419377-647A-43DC-91D9-D0B9C3B4F477}" srcId="{8E12418D-27DC-4034-AE3E-963F367DB8E9}" destId="{B6451B4C-87C9-4956-A440-11AF4328ECDA}" srcOrd="3" destOrd="0" parTransId="{66395A3D-1AEB-4474-A617-44CF9A0D9C1A}" sibTransId="{BE8EEF83-9F9A-4B76-9BD3-193BE142748C}"/>
    <dgm:cxn modelId="{E63A767B-472A-45B1-81DC-6FCA49649E81}" srcId="{8E12418D-27DC-4034-AE3E-963F367DB8E9}" destId="{C9D5608F-EDCA-4FBF-A508-CAA095F044F3}" srcOrd="0" destOrd="0" parTransId="{8F9C2901-4192-4D49-AA6E-52609BC55BB5}" sibTransId="{6E8D0216-5BC3-4C66-ACF1-B79D0874F792}"/>
    <dgm:cxn modelId="{3D8B06A6-8A21-DD47-A112-AF1FB9F26A99}" type="presOf" srcId="{C9D5608F-EDCA-4FBF-A508-CAA095F044F3}" destId="{7B658CEA-3F93-6046-97A1-57557EECB6D6}" srcOrd="0" destOrd="0" presId="urn:microsoft.com/office/officeart/2005/8/layout/default"/>
    <dgm:cxn modelId="{6CF63FD6-D6C2-0542-9C27-4F119B05040B}" type="presOf" srcId="{C491F56C-F5C9-485F-9C92-8B076F56C51C}" destId="{C2536BBC-6363-C24E-835F-15D4BA8E65BC}" srcOrd="0" destOrd="0" presId="urn:microsoft.com/office/officeart/2005/8/layout/default"/>
    <dgm:cxn modelId="{0EDC1EEE-FA72-464B-B20F-6BB4E8C8CD79}" srcId="{8E12418D-27DC-4034-AE3E-963F367DB8E9}" destId="{C491F56C-F5C9-485F-9C92-8B076F56C51C}" srcOrd="2" destOrd="0" parTransId="{0C8C39CD-47FB-4CD0-9B03-4BAE56FB386B}" sibTransId="{C8573C9D-53DA-4F68-9D5F-C44E8D972D48}"/>
    <dgm:cxn modelId="{5768221F-1C28-B340-8466-384794448F94}" type="presParOf" srcId="{88908044-68C8-EC40-8FBF-6B0F6C142771}" destId="{7B658CEA-3F93-6046-97A1-57557EECB6D6}" srcOrd="0" destOrd="0" presId="urn:microsoft.com/office/officeart/2005/8/layout/default"/>
    <dgm:cxn modelId="{D0F377FE-B0EC-7444-8DC2-72359100B7E1}" type="presParOf" srcId="{88908044-68C8-EC40-8FBF-6B0F6C142771}" destId="{E82E090F-B703-0E41-BB09-6C634A72D131}" srcOrd="1" destOrd="0" presId="urn:microsoft.com/office/officeart/2005/8/layout/default"/>
    <dgm:cxn modelId="{18C14126-C9B4-3F46-A276-5CEDC6F20557}" type="presParOf" srcId="{88908044-68C8-EC40-8FBF-6B0F6C142771}" destId="{4FAD30ED-CE79-6444-BBBA-883FEB3871FE}" srcOrd="2" destOrd="0" presId="urn:microsoft.com/office/officeart/2005/8/layout/default"/>
    <dgm:cxn modelId="{5A1DFB89-57FA-5640-A1A8-8486E3D6EDB7}" type="presParOf" srcId="{88908044-68C8-EC40-8FBF-6B0F6C142771}" destId="{89A66864-7EDB-4549-AC47-A9B4365AD323}" srcOrd="3" destOrd="0" presId="urn:microsoft.com/office/officeart/2005/8/layout/default"/>
    <dgm:cxn modelId="{CE0DC04D-6A76-BC49-A968-D7C59D74FEF7}" type="presParOf" srcId="{88908044-68C8-EC40-8FBF-6B0F6C142771}" destId="{C2536BBC-6363-C24E-835F-15D4BA8E65BC}" srcOrd="4" destOrd="0" presId="urn:microsoft.com/office/officeart/2005/8/layout/default"/>
    <dgm:cxn modelId="{94B2C082-C33E-E34F-8837-42089F2E7552}" type="presParOf" srcId="{88908044-68C8-EC40-8FBF-6B0F6C142771}" destId="{E33F5604-E663-7D48-BEE0-A2261C52A3A4}" srcOrd="5" destOrd="0" presId="urn:microsoft.com/office/officeart/2005/8/layout/default"/>
    <dgm:cxn modelId="{122B9249-3017-FA42-9A39-8DD5650A1922}" type="presParOf" srcId="{88908044-68C8-EC40-8FBF-6B0F6C142771}" destId="{182525D4-94C2-A44B-89CA-355B505A55E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B784F3-83FA-4756-BFA4-9617445C2135}" type="doc">
      <dgm:prSet loTypeId="urn:microsoft.com/office/officeart/2005/8/layout/matrix3" loCatId="matrix" qsTypeId="urn:microsoft.com/office/officeart/2005/8/quickstyle/simple4" qsCatId="simple" csTypeId="urn:microsoft.com/office/officeart/2005/8/colors/colorful1" csCatId="colorful"/>
      <dgm:spPr/>
      <dgm:t>
        <a:bodyPr/>
        <a:lstStyle/>
        <a:p>
          <a:endParaRPr lang="en-US"/>
        </a:p>
      </dgm:t>
    </dgm:pt>
    <dgm:pt modelId="{AD7CBA52-EE26-4FA9-8D45-DB0BB53E0EE7}">
      <dgm:prSet/>
      <dgm:spPr/>
      <dgm:t>
        <a:bodyPr/>
        <a:lstStyle/>
        <a:p>
          <a:r>
            <a:rPr lang="en-US"/>
            <a:t>What do we think children </a:t>
          </a:r>
          <a:r>
            <a:rPr lang="en-US" b="1"/>
            <a:t>already know</a:t>
          </a:r>
          <a:r>
            <a:rPr lang="en-US"/>
            <a:t>, how can we check? </a:t>
          </a:r>
        </a:p>
      </dgm:t>
    </dgm:pt>
    <dgm:pt modelId="{925CA638-D061-473E-9C75-11D8FB1C8BE6}" type="parTrans" cxnId="{24DD40E4-D640-4CDD-BC4E-7D77810D9F3E}">
      <dgm:prSet/>
      <dgm:spPr/>
      <dgm:t>
        <a:bodyPr/>
        <a:lstStyle/>
        <a:p>
          <a:endParaRPr lang="en-US"/>
        </a:p>
      </dgm:t>
    </dgm:pt>
    <dgm:pt modelId="{DEA9A57B-8900-4DB1-91C8-225CC1B84479}" type="sibTrans" cxnId="{24DD40E4-D640-4CDD-BC4E-7D77810D9F3E}">
      <dgm:prSet/>
      <dgm:spPr/>
      <dgm:t>
        <a:bodyPr/>
        <a:lstStyle/>
        <a:p>
          <a:endParaRPr lang="en-US"/>
        </a:p>
      </dgm:t>
    </dgm:pt>
    <dgm:pt modelId="{951B7D59-CD78-4AA9-B8F7-6ED1BCA24C67}">
      <dgm:prSet/>
      <dgm:spPr/>
      <dgm:t>
        <a:bodyPr/>
        <a:lstStyle/>
        <a:p>
          <a:r>
            <a:rPr lang="en-US"/>
            <a:t>How does this new knowledge </a:t>
          </a:r>
          <a:r>
            <a:rPr lang="en-US" b="1"/>
            <a:t>link</a:t>
          </a:r>
          <a:r>
            <a:rPr lang="en-US"/>
            <a:t> to their prior knowledge? </a:t>
          </a:r>
        </a:p>
      </dgm:t>
    </dgm:pt>
    <dgm:pt modelId="{2023AAA3-D493-40C7-91A4-DBDFA6ECAB39}" type="parTrans" cxnId="{2D7C173A-D3CD-4A13-9617-D89FEA719AF4}">
      <dgm:prSet/>
      <dgm:spPr/>
      <dgm:t>
        <a:bodyPr/>
        <a:lstStyle/>
        <a:p>
          <a:endParaRPr lang="en-US"/>
        </a:p>
      </dgm:t>
    </dgm:pt>
    <dgm:pt modelId="{4D6C4A7F-8D2F-4B19-8E9D-A23221DE2700}" type="sibTrans" cxnId="{2D7C173A-D3CD-4A13-9617-D89FEA719AF4}">
      <dgm:prSet/>
      <dgm:spPr/>
      <dgm:t>
        <a:bodyPr/>
        <a:lstStyle/>
        <a:p>
          <a:endParaRPr lang="en-US"/>
        </a:p>
      </dgm:t>
    </dgm:pt>
    <dgm:pt modelId="{76FC3938-2EEB-4B79-9754-90785D9DB267}">
      <dgm:prSet/>
      <dgm:spPr/>
      <dgm:t>
        <a:bodyPr/>
        <a:lstStyle/>
        <a:p>
          <a:r>
            <a:rPr lang="en-US"/>
            <a:t>When will children </a:t>
          </a:r>
          <a:r>
            <a:rPr lang="en-US" b="1"/>
            <a:t>build on </a:t>
          </a:r>
          <a:r>
            <a:rPr lang="en-US"/>
            <a:t>this new knowledge with future learning? </a:t>
          </a:r>
        </a:p>
      </dgm:t>
    </dgm:pt>
    <dgm:pt modelId="{FBD45F3D-E702-45B9-842E-CFF70163A547}" type="parTrans" cxnId="{1615AA89-3375-49E2-A6B8-69A9DC5085D9}">
      <dgm:prSet/>
      <dgm:spPr/>
      <dgm:t>
        <a:bodyPr/>
        <a:lstStyle/>
        <a:p>
          <a:endParaRPr lang="en-US"/>
        </a:p>
      </dgm:t>
    </dgm:pt>
    <dgm:pt modelId="{04DC449B-5D7D-4F5F-B8F2-6AEF3385FA16}" type="sibTrans" cxnId="{1615AA89-3375-49E2-A6B8-69A9DC5085D9}">
      <dgm:prSet/>
      <dgm:spPr/>
      <dgm:t>
        <a:bodyPr/>
        <a:lstStyle/>
        <a:p>
          <a:endParaRPr lang="en-US"/>
        </a:p>
      </dgm:t>
    </dgm:pt>
    <dgm:pt modelId="{58B265B4-BB5A-44EA-B6E2-15DB7217B89D}">
      <dgm:prSet/>
      <dgm:spPr/>
      <dgm:t>
        <a:bodyPr/>
        <a:lstStyle/>
        <a:p>
          <a:r>
            <a:rPr lang="en-US"/>
            <a:t>What </a:t>
          </a:r>
          <a:r>
            <a:rPr lang="en-US" b="1"/>
            <a:t>connections </a:t>
          </a:r>
          <a:r>
            <a:rPr lang="en-US"/>
            <a:t>could children make with other areas of the curriculum? </a:t>
          </a:r>
        </a:p>
      </dgm:t>
    </dgm:pt>
    <dgm:pt modelId="{0889D01A-0508-4F9F-867D-07BF1304CBB0}" type="parTrans" cxnId="{E69AA580-BA43-4B4E-AB0F-605A3FE670E4}">
      <dgm:prSet/>
      <dgm:spPr/>
      <dgm:t>
        <a:bodyPr/>
        <a:lstStyle/>
        <a:p>
          <a:endParaRPr lang="en-US"/>
        </a:p>
      </dgm:t>
    </dgm:pt>
    <dgm:pt modelId="{4D96DC75-C224-403C-8DEE-2C86C2AF9D60}" type="sibTrans" cxnId="{E69AA580-BA43-4B4E-AB0F-605A3FE670E4}">
      <dgm:prSet/>
      <dgm:spPr/>
      <dgm:t>
        <a:bodyPr/>
        <a:lstStyle/>
        <a:p>
          <a:endParaRPr lang="en-US"/>
        </a:p>
      </dgm:t>
    </dgm:pt>
    <dgm:pt modelId="{607BB206-1D0D-E146-9B6F-4DBE19DC0896}" type="pres">
      <dgm:prSet presAssocID="{D8B784F3-83FA-4756-BFA4-9617445C2135}" presName="matrix" presStyleCnt="0">
        <dgm:presLayoutVars>
          <dgm:chMax val="1"/>
          <dgm:dir/>
          <dgm:resizeHandles val="exact"/>
        </dgm:presLayoutVars>
      </dgm:prSet>
      <dgm:spPr/>
    </dgm:pt>
    <dgm:pt modelId="{0D638546-0840-4B42-8315-EFB57F902C3E}" type="pres">
      <dgm:prSet presAssocID="{D8B784F3-83FA-4756-BFA4-9617445C2135}" presName="diamond" presStyleLbl="bgShp" presStyleIdx="0" presStyleCnt="1"/>
      <dgm:spPr/>
    </dgm:pt>
    <dgm:pt modelId="{4BA1D3E7-421D-984D-A386-8F82B1E64180}" type="pres">
      <dgm:prSet presAssocID="{D8B784F3-83FA-4756-BFA4-9617445C2135}" presName="quad1" presStyleLbl="node1" presStyleIdx="0" presStyleCnt="4">
        <dgm:presLayoutVars>
          <dgm:chMax val="0"/>
          <dgm:chPref val="0"/>
          <dgm:bulletEnabled val="1"/>
        </dgm:presLayoutVars>
      </dgm:prSet>
      <dgm:spPr/>
    </dgm:pt>
    <dgm:pt modelId="{4E999612-D272-5248-BC3D-1AA76FF571EA}" type="pres">
      <dgm:prSet presAssocID="{D8B784F3-83FA-4756-BFA4-9617445C2135}" presName="quad2" presStyleLbl="node1" presStyleIdx="1" presStyleCnt="4">
        <dgm:presLayoutVars>
          <dgm:chMax val="0"/>
          <dgm:chPref val="0"/>
          <dgm:bulletEnabled val="1"/>
        </dgm:presLayoutVars>
      </dgm:prSet>
      <dgm:spPr/>
    </dgm:pt>
    <dgm:pt modelId="{B44B2D92-71B4-DA41-AD51-31FCAF6D1837}" type="pres">
      <dgm:prSet presAssocID="{D8B784F3-83FA-4756-BFA4-9617445C2135}" presName="quad3" presStyleLbl="node1" presStyleIdx="2" presStyleCnt="4">
        <dgm:presLayoutVars>
          <dgm:chMax val="0"/>
          <dgm:chPref val="0"/>
          <dgm:bulletEnabled val="1"/>
        </dgm:presLayoutVars>
      </dgm:prSet>
      <dgm:spPr/>
    </dgm:pt>
    <dgm:pt modelId="{7EB36291-7551-3244-B8F5-A10C3D1C35F3}" type="pres">
      <dgm:prSet presAssocID="{D8B784F3-83FA-4756-BFA4-9617445C2135}" presName="quad4" presStyleLbl="node1" presStyleIdx="3" presStyleCnt="4">
        <dgm:presLayoutVars>
          <dgm:chMax val="0"/>
          <dgm:chPref val="0"/>
          <dgm:bulletEnabled val="1"/>
        </dgm:presLayoutVars>
      </dgm:prSet>
      <dgm:spPr/>
    </dgm:pt>
  </dgm:ptLst>
  <dgm:cxnLst>
    <dgm:cxn modelId="{CCBD1B26-08CC-DF4C-9AE0-F91DA8376DB6}" type="presOf" srcId="{AD7CBA52-EE26-4FA9-8D45-DB0BB53E0EE7}" destId="{4BA1D3E7-421D-984D-A386-8F82B1E64180}" srcOrd="0" destOrd="0" presId="urn:microsoft.com/office/officeart/2005/8/layout/matrix3"/>
    <dgm:cxn modelId="{2D7C173A-D3CD-4A13-9617-D89FEA719AF4}" srcId="{D8B784F3-83FA-4756-BFA4-9617445C2135}" destId="{951B7D59-CD78-4AA9-B8F7-6ED1BCA24C67}" srcOrd="1" destOrd="0" parTransId="{2023AAA3-D493-40C7-91A4-DBDFA6ECAB39}" sibTransId="{4D6C4A7F-8D2F-4B19-8E9D-A23221DE2700}"/>
    <dgm:cxn modelId="{0DD60445-6609-9744-81BC-6A135F837C13}" type="presOf" srcId="{76FC3938-2EEB-4B79-9754-90785D9DB267}" destId="{B44B2D92-71B4-DA41-AD51-31FCAF6D1837}" srcOrd="0" destOrd="0" presId="urn:microsoft.com/office/officeart/2005/8/layout/matrix3"/>
    <dgm:cxn modelId="{E69AA580-BA43-4B4E-AB0F-605A3FE670E4}" srcId="{D8B784F3-83FA-4756-BFA4-9617445C2135}" destId="{58B265B4-BB5A-44EA-B6E2-15DB7217B89D}" srcOrd="3" destOrd="0" parTransId="{0889D01A-0508-4F9F-867D-07BF1304CBB0}" sibTransId="{4D96DC75-C224-403C-8DEE-2C86C2AF9D60}"/>
    <dgm:cxn modelId="{1615AA89-3375-49E2-A6B8-69A9DC5085D9}" srcId="{D8B784F3-83FA-4756-BFA4-9617445C2135}" destId="{76FC3938-2EEB-4B79-9754-90785D9DB267}" srcOrd="2" destOrd="0" parTransId="{FBD45F3D-E702-45B9-842E-CFF70163A547}" sibTransId="{04DC449B-5D7D-4F5F-B8F2-6AEF3385FA16}"/>
    <dgm:cxn modelId="{CC242192-EDF0-9D4A-818D-1FA60A733EA8}" type="presOf" srcId="{951B7D59-CD78-4AA9-B8F7-6ED1BCA24C67}" destId="{4E999612-D272-5248-BC3D-1AA76FF571EA}" srcOrd="0" destOrd="0" presId="urn:microsoft.com/office/officeart/2005/8/layout/matrix3"/>
    <dgm:cxn modelId="{5EA12FA3-5106-F14E-B668-7AECEF93E0AF}" type="presOf" srcId="{58B265B4-BB5A-44EA-B6E2-15DB7217B89D}" destId="{7EB36291-7551-3244-B8F5-A10C3D1C35F3}" srcOrd="0" destOrd="0" presId="urn:microsoft.com/office/officeart/2005/8/layout/matrix3"/>
    <dgm:cxn modelId="{24DD40E4-D640-4CDD-BC4E-7D77810D9F3E}" srcId="{D8B784F3-83FA-4756-BFA4-9617445C2135}" destId="{AD7CBA52-EE26-4FA9-8D45-DB0BB53E0EE7}" srcOrd="0" destOrd="0" parTransId="{925CA638-D061-473E-9C75-11D8FB1C8BE6}" sibTransId="{DEA9A57B-8900-4DB1-91C8-225CC1B84479}"/>
    <dgm:cxn modelId="{0D7075E5-96C8-0B46-96C8-FEFCBD7BC489}" type="presOf" srcId="{D8B784F3-83FA-4756-BFA4-9617445C2135}" destId="{607BB206-1D0D-E146-9B6F-4DBE19DC0896}" srcOrd="0" destOrd="0" presId="urn:microsoft.com/office/officeart/2005/8/layout/matrix3"/>
    <dgm:cxn modelId="{A9F3D57F-EEDC-A848-8887-60DF3CBA753E}" type="presParOf" srcId="{607BB206-1D0D-E146-9B6F-4DBE19DC0896}" destId="{0D638546-0840-4B42-8315-EFB57F902C3E}" srcOrd="0" destOrd="0" presId="urn:microsoft.com/office/officeart/2005/8/layout/matrix3"/>
    <dgm:cxn modelId="{3633D4E7-3D5A-5B41-B92D-A1914E0BB7B4}" type="presParOf" srcId="{607BB206-1D0D-E146-9B6F-4DBE19DC0896}" destId="{4BA1D3E7-421D-984D-A386-8F82B1E64180}" srcOrd="1" destOrd="0" presId="urn:microsoft.com/office/officeart/2005/8/layout/matrix3"/>
    <dgm:cxn modelId="{07FD1832-5C3F-D241-86B6-9F52DBF8D9B5}" type="presParOf" srcId="{607BB206-1D0D-E146-9B6F-4DBE19DC0896}" destId="{4E999612-D272-5248-BC3D-1AA76FF571EA}" srcOrd="2" destOrd="0" presId="urn:microsoft.com/office/officeart/2005/8/layout/matrix3"/>
    <dgm:cxn modelId="{4386C885-6F60-CE42-A8AC-73675577ED06}" type="presParOf" srcId="{607BB206-1D0D-E146-9B6F-4DBE19DC0896}" destId="{B44B2D92-71B4-DA41-AD51-31FCAF6D1837}" srcOrd="3" destOrd="0" presId="urn:microsoft.com/office/officeart/2005/8/layout/matrix3"/>
    <dgm:cxn modelId="{993A6F2D-5A12-7A4B-A098-74098F327902}" type="presParOf" srcId="{607BB206-1D0D-E146-9B6F-4DBE19DC0896}" destId="{7EB36291-7551-3244-B8F5-A10C3D1C35F3}"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92C0A8-9B05-4506-8FF9-D88BA15ABCBA}" type="doc">
      <dgm:prSet loTypeId="urn:microsoft.com/office/officeart/2005/8/layout/arrow2" loCatId="process" qsTypeId="urn:microsoft.com/office/officeart/2005/8/quickstyle/simple1" qsCatId="simple" csTypeId="urn:microsoft.com/office/officeart/2005/8/colors/accent1_2" csCatId="accent1" phldr="1"/>
      <dgm:spPr/>
    </dgm:pt>
    <dgm:pt modelId="{128347B9-0258-4542-84B1-7AFBA7A67414}">
      <dgm:prSet phldrT="[Text]" phldr="0"/>
      <dgm:spPr/>
      <dgm:t>
        <a:bodyPr/>
        <a:lstStyle/>
        <a:p>
          <a:pPr rtl="0"/>
          <a:r>
            <a:rPr lang="en-US" b="1">
              <a:latin typeface="Calibri Light" panose="020F0302020204030204"/>
            </a:rPr>
            <a:t>EYFS:</a:t>
          </a:r>
          <a:r>
            <a:rPr lang="en-US">
              <a:latin typeface="Calibri Light" panose="020F0302020204030204"/>
            </a:rPr>
            <a:t> My community, my local area, travel around the world, explorers, north and south pole (globes)</a:t>
          </a:r>
          <a:endParaRPr lang="en-US"/>
        </a:p>
      </dgm:t>
    </dgm:pt>
    <dgm:pt modelId="{72EB12E2-B5E0-444B-8DAA-4EE902F9EB51}" type="parTrans" cxnId="{7395BDE7-B24F-47E9-A590-8A0D7F30C1CF}">
      <dgm:prSet/>
      <dgm:spPr/>
      <dgm:t>
        <a:bodyPr/>
        <a:lstStyle/>
        <a:p>
          <a:endParaRPr lang="en-GB"/>
        </a:p>
      </dgm:t>
    </dgm:pt>
    <dgm:pt modelId="{2E6AF6A6-BA36-4ACD-B08F-3562FCA803F9}" type="sibTrans" cxnId="{7395BDE7-B24F-47E9-A590-8A0D7F30C1CF}">
      <dgm:prSet/>
      <dgm:spPr/>
      <dgm:t>
        <a:bodyPr/>
        <a:lstStyle/>
        <a:p>
          <a:endParaRPr lang="en-GB"/>
        </a:p>
      </dgm:t>
    </dgm:pt>
    <dgm:pt modelId="{4D5875DF-597D-47B9-8567-EBE70B9AC297}">
      <dgm:prSet phldrT="[Text]" phldr="0"/>
      <dgm:spPr/>
      <dgm:t>
        <a:bodyPr/>
        <a:lstStyle/>
        <a:p>
          <a:pPr rtl="0"/>
          <a:r>
            <a:rPr lang="en-US" b="1">
              <a:latin typeface="Calibri Light" panose="020F0302020204030204"/>
            </a:rPr>
            <a:t>Year 1:</a:t>
          </a:r>
          <a:r>
            <a:rPr lang="en-US">
              <a:latin typeface="Calibri Light" panose="020F0302020204030204"/>
            </a:rPr>
            <a:t> My classroom, my school site, drawing maps, my local area, aerial views, compass points </a:t>
          </a:r>
          <a:r>
            <a:rPr lang="en-US" b="1" i="0">
              <a:latin typeface="Calibri Light" panose="020F0302020204030204"/>
            </a:rPr>
            <a:t>Year 2</a:t>
          </a:r>
          <a:r>
            <a:rPr lang="en-US">
              <a:latin typeface="Calibri Light" panose="020F0302020204030204"/>
            </a:rPr>
            <a:t>: My local area, drawing maps, planning a route, globes</a:t>
          </a:r>
          <a:endParaRPr lang="en-US"/>
        </a:p>
      </dgm:t>
    </dgm:pt>
    <dgm:pt modelId="{1E7C163C-5961-4CB1-AF67-A1ABB5A19FFE}" type="parTrans" cxnId="{E317E1C1-CE0B-40C1-9040-53EAB3ED22EE}">
      <dgm:prSet/>
      <dgm:spPr/>
      <dgm:t>
        <a:bodyPr/>
        <a:lstStyle/>
        <a:p>
          <a:endParaRPr lang="en-GB"/>
        </a:p>
      </dgm:t>
    </dgm:pt>
    <dgm:pt modelId="{26122FB0-5723-4FD7-B814-4641C6F742AC}" type="sibTrans" cxnId="{E317E1C1-CE0B-40C1-9040-53EAB3ED22EE}">
      <dgm:prSet/>
      <dgm:spPr/>
      <dgm:t>
        <a:bodyPr/>
        <a:lstStyle/>
        <a:p>
          <a:endParaRPr lang="en-GB"/>
        </a:p>
      </dgm:t>
    </dgm:pt>
    <dgm:pt modelId="{C74B7F6D-212A-4A4C-9969-C81E3471AC09}">
      <dgm:prSet phldr="0"/>
      <dgm:spPr/>
      <dgm:t>
        <a:bodyPr/>
        <a:lstStyle/>
        <a:p>
          <a:pPr rtl="0"/>
          <a:r>
            <a:rPr lang="en-US" b="1">
              <a:latin typeface="Calibri Light" panose="020F0302020204030204"/>
            </a:rPr>
            <a:t>Year 3:</a:t>
          </a:r>
          <a:r>
            <a:rPr lang="en-US">
              <a:latin typeface="Calibri Light" panose="020F0302020204030204"/>
            </a:rPr>
            <a:t> Maps, compasses, symbols, grid references, fieldwork, contrasting localities </a:t>
          </a:r>
          <a:r>
            <a:rPr lang="en-US" b="1">
              <a:latin typeface="Calibri Light" panose="020F0302020204030204"/>
            </a:rPr>
            <a:t>Year 4:</a:t>
          </a:r>
          <a:r>
            <a:rPr lang="en-US">
              <a:latin typeface="Calibri Light" panose="020F0302020204030204"/>
            </a:rPr>
            <a:t> Globes, tropics, map scale, grid references, local area</a:t>
          </a:r>
        </a:p>
      </dgm:t>
    </dgm:pt>
    <dgm:pt modelId="{75DA210D-E67F-49ED-879F-20EF81521988}" type="parTrans" cxnId="{5CC9BA35-4A9E-471F-9D2A-24787B33F59E}">
      <dgm:prSet/>
      <dgm:spPr/>
      <dgm:t>
        <a:bodyPr/>
        <a:lstStyle/>
        <a:p>
          <a:endParaRPr lang="en-GB"/>
        </a:p>
      </dgm:t>
    </dgm:pt>
    <dgm:pt modelId="{3F2339DE-C4D5-40CC-A354-7126B8BDDA6D}" type="sibTrans" cxnId="{5CC9BA35-4A9E-471F-9D2A-24787B33F59E}">
      <dgm:prSet/>
      <dgm:spPr/>
      <dgm:t>
        <a:bodyPr/>
        <a:lstStyle/>
        <a:p>
          <a:endParaRPr lang="en-GB"/>
        </a:p>
      </dgm:t>
    </dgm:pt>
    <dgm:pt modelId="{23606F97-303D-4D1D-87AB-F7C4E1E856C5}">
      <dgm:prSet phldr="0"/>
      <dgm:spPr/>
      <dgm:t>
        <a:bodyPr/>
        <a:lstStyle/>
        <a:p>
          <a:r>
            <a:rPr lang="en-US" b="1">
              <a:latin typeface="Calibri Light" panose="020F0302020204030204"/>
            </a:rPr>
            <a:t>Year 5:</a:t>
          </a:r>
          <a:r>
            <a:rPr lang="en-US">
              <a:latin typeface="Calibri Light" panose="020F0302020204030204"/>
            </a:rPr>
            <a:t> Hemispheres, scale, co-ordinates, relief maps </a:t>
          </a:r>
          <a:r>
            <a:rPr lang="en-US" b="1">
              <a:latin typeface="Calibri Light" panose="020F0302020204030204"/>
            </a:rPr>
            <a:t>Year 6:</a:t>
          </a:r>
          <a:r>
            <a:rPr lang="en-US">
              <a:latin typeface="Calibri Light" panose="020F0302020204030204"/>
            </a:rPr>
            <a:t> Latitude, longitude, time zones, map projection, world maps </a:t>
          </a:r>
          <a:endParaRPr lang="en-US"/>
        </a:p>
      </dgm:t>
    </dgm:pt>
    <dgm:pt modelId="{D7F5AA19-389D-4E30-B3F2-1DD903A569F4}" type="parTrans" cxnId="{65361914-D11D-44FF-A396-E1F5817B4F10}">
      <dgm:prSet/>
      <dgm:spPr/>
      <dgm:t>
        <a:bodyPr/>
        <a:lstStyle/>
        <a:p>
          <a:endParaRPr lang="en-GB"/>
        </a:p>
      </dgm:t>
    </dgm:pt>
    <dgm:pt modelId="{4EFEE43F-10C9-4738-8582-D4EDF942E292}" type="sibTrans" cxnId="{65361914-D11D-44FF-A396-E1F5817B4F10}">
      <dgm:prSet/>
      <dgm:spPr/>
      <dgm:t>
        <a:bodyPr/>
        <a:lstStyle/>
        <a:p>
          <a:endParaRPr lang="en-GB"/>
        </a:p>
      </dgm:t>
    </dgm:pt>
    <dgm:pt modelId="{EF5FDA66-B6A2-49A9-86F7-1F5D4F10A142}" type="pres">
      <dgm:prSet presAssocID="{4492C0A8-9B05-4506-8FF9-D88BA15ABCBA}" presName="arrowDiagram" presStyleCnt="0">
        <dgm:presLayoutVars>
          <dgm:chMax val="5"/>
          <dgm:dir/>
          <dgm:resizeHandles val="exact"/>
        </dgm:presLayoutVars>
      </dgm:prSet>
      <dgm:spPr/>
    </dgm:pt>
    <dgm:pt modelId="{470D929B-BFE6-408F-BC04-1FC1041C5DDA}" type="pres">
      <dgm:prSet presAssocID="{4492C0A8-9B05-4506-8FF9-D88BA15ABCBA}" presName="arrow" presStyleLbl="bgShp" presStyleIdx="0" presStyleCnt="1"/>
      <dgm:spPr/>
    </dgm:pt>
    <dgm:pt modelId="{C6A69380-5D53-41B2-9156-7C79804C60D9}" type="pres">
      <dgm:prSet presAssocID="{4492C0A8-9B05-4506-8FF9-D88BA15ABCBA}" presName="arrowDiagram4" presStyleCnt="0"/>
      <dgm:spPr/>
    </dgm:pt>
    <dgm:pt modelId="{4D570027-90D1-4B33-A250-C9D708BE4B76}" type="pres">
      <dgm:prSet presAssocID="{128347B9-0258-4542-84B1-7AFBA7A67414}" presName="bullet4a" presStyleLbl="node1" presStyleIdx="0" presStyleCnt="4"/>
      <dgm:spPr/>
    </dgm:pt>
    <dgm:pt modelId="{70798DFC-5857-4D6D-8EBC-2B21026ACC0B}" type="pres">
      <dgm:prSet presAssocID="{128347B9-0258-4542-84B1-7AFBA7A67414}" presName="textBox4a" presStyleLbl="revTx" presStyleIdx="0" presStyleCnt="4">
        <dgm:presLayoutVars>
          <dgm:bulletEnabled val="1"/>
        </dgm:presLayoutVars>
      </dgm:prSet>
      <dgm:spPr/>
    </dgm:pt>
    <dgm:pt modelId="{C05A9216-F5BB-4C68-806A-293AD6361F9E}" type="pres">
      <dgm:prSet presAssocID="{4D5875DF-597D-47B9-8567-EBE70B9AC297}" presName="bullet4b" presStyleLbl="node1" presStyleIdx="1" presStyleCnt="4"/>
      <dgm:spPr/>
    </dgm:pt>
    <dgm:pt modelId="{22025DD7-1637-4FFE-B460-4985536E8905}" type="pres">
      <dgm:prSet presAssocID="{4D5875DF-597D-47B9-8567-EBE70B9AC297}" presName="textBox4b" presStyleLbl="revTx" presStyleIdx="1" presStyleCnt="4">
        <dgm:presLayoutVars>
          <dgm:bulletEnabled val="1"/>
        </dgm:presLayoutVars>
      </dgm:prSet>
      <dgm:spPr/>
    </dgm:pt>
    <dgm:pt modelId="{C042AC44-FF1A-4A39-843A-34F0E7606E41}" type="pres">
      <dgm:prSet presAssocID="{C74B7F6D-212A-4A4C-9969-C81E3471AC09}" presName="bullet4c" presStyleLbl="node1" presStyleIdx="2" presStyleCnt="4"/>
      <dgm:spPr/>
    </dgm:pt>
    <dgm:pt modelId="{6FBA3195-6CA6-40BD-AE46-8EE00A59CA19}" type="pres">
      <dgm:prSet presAssocID="{C74B7F6D-212A-4A4C-9969-C81E3471AC09}" presName="textBox4c" presStyleLbl="revTx" presStyleIdx="2" presStyleCnt="4">
        <dgm:presLayoutVars>
          <dgm:bulletEnabled val="1"/>
        </dgm:presLayoutVars>
      </dgm:prSet>
      <dgm:spPr/>
    </dgm:pt>
    <dgm:pt modelId="{BEC5744E-2F84-423E-8FE8-3C274E91DE09}" type="pres">
      <dgm:prSet presAssocID="{23606F97-303D-4D1D-87AB-F7C4E1E856C5}" presName="bullet4d" presStyleLbl="node1" presStyleIdx="3" presStyleCnt="4"/>
      <dgm:spPr/>
    </dgm:pt>
    <dgm:pt modelId="{9C2F0F55-845D-4F4E-83DC-1F0F5ACC2D6B}" type="pres">
      <dgm:prSet presAssocID="{23606F97-303D-4D1D-87AB-F7C4E1E856C5}" presName="textBox4d" presStyleLbl="revTx" presStyleIdx="3" presStyleCnt="4">
        <dgm:presLayoutVars>
          <dgm:bulletEnabled val="1"/>
        </dgm:presLayoutVars>
      </dgm:prSet>
      <dgm:spPr/>
    </dgm:pt>
  </dgm:ptLst>
  <dgm:cxnLst>
    <dgm:cxn modelId="{6EAFA30F-251A-48E3-AC00-0A5DD4EE0E1E}" type="presOf" srcId="{128347B9-0258-4542-84B1-7AFBA7A67414}" destId="{70798DFC-5857-4D6D-8EBC-2B21026ACC0B}" srcOrd="0" destOrd="0" presId="urn:microsoft.com/office/officeart/2005/8/layout/arrow2"/>
    <dgm:cxn modelId="{65361914-D11D-44FF-A396-E1F5817B4F10}" srcId="{4492C0A8-9B05-4506-8FF9-D88BA15ABCBA}" destId="{23606F97-303D-4D1D-87AB-F7C4E1E856C5}" srcOrd="3" destOrd="0" parTransId="{D7F5AA19-389D-4E30-B3F2-1DD903A569F4}" sibTransId="{4EFEE43F-10C9-4738-8582-D4EDF942E292}"/>
    <dgm:cxn modelId="{8C4A9321-314D-4090-8D3E-64C0AE6BC257}" type="presOf" srcId="{4D5875DF-597D-47B9-8567-EBE70B9AC297}" destId="{22025DD7-1637-4FFE-B460-4985536E8905}" srcOrd="0" destOrd="0" presId="urn:microsoft.com/office/officeart/2005/8/layout/arrow2"/>
    <dgm:cxn modelId="{5CC9BA35-4A9E-471F-9D2A-24787B33F59E}" srcId="{4492C0A8-9B05-4506-8FF9-D88BA15ABCBA}" destId="{C74B7F6D-212A-4A4C-9969-C81E3471AC09}" srcOrd="2" destOrd="0" parTransId="{75DA210D-E67F-49ED-879F-20EF81521988}" sibTransId="{3F2339DE-C4D5-40CC-A354-7126B8BDDA6D}"/>
    <dgm:cxn modelId="{2792593E-5002-4E8C-B53D-39178EB6E6A6}" type="presOf" srcId="{23606F97-303D-4D1D-87AB-F7C4E1E856C5}" destId="{9C2F0F55-845D-4F4E-83DC-1F0F5ACC2D6B}" srcOrd="0" destOrd="0" presId="urn:microsoft.com/office/officeart/2005/8/layout/arrow2"/>
    <dgm:cxn modelId="{782EB590-616A-44C4-BE26-410B172915F5}" type="presOf" srcId="{4492C0A8-9B05-4506-8FF9-D88BA15ABCBA}" destId="{EF5FDA66-B6A2-49A9-86F7-1F5D4F10A142}" srcOrd="0" destOrd="0" presId="urn:microsoft.com/office/officeart/2005/8/layout/arrow2"/>
    <dgm:cxn modelId="{E317E1C1-CE0B-40C1-9040-53EAB3ED22EE}" srcId="{4492C0A8-9B05-4506-8FF9-D88BA15ABCBA}" destId="{4D5875DF-597D-47B9-8567-EBE70B9AC297}" srcOrd="1" destOrd="0" parTransId="{1E7C163C-5961-4CB1-AF67-A1ABB5A19FFE}" sibTransId="{26122FB0-5723-4FD7-B814-4641C6F742AC}"/>
    <dgm:cxn modelId="{7395BDE7-B24F-47E9-A590-8A0D7F30C1CF}" srcId="{4492C0A8-9B05-4506-8FF9-D88BA15ABCBA}" destId="{128347B9-0258-4542-84B1-7AFBA7A67414}" srcOrd="0" destOrd="0" parTransId="{72EB12E2-B5E0-444B-8DAA-4EE902F9EB51}" sibTransId="{2E6AF6A6-BA36-4ACD-B08F-3562FCA803F9}"/>
    <dgm:cxn modelId="{6EA98BFC-8708-4957-8BD4-8865EAA5D69E}" type="presOf" srcId="{C74B7F6D-212A-4A4C-9969-C81E3471AC09}" destId="{6FBA3195-6CA6-40BD-AE46-8EE00A59CA19}" srcOrd="0" destOrd="0" presId="urn:microsoft.com/office/officeart/2005/8/layout/arrow2"/>
    <dgm:cxn modelId="{86BCD0D1-D0AB-46A3-B7A7-427B01A83424}" type="presParOf" srcId="{EF5FDA66-B6A2-49A9-86F7-1F5D4F10A142}" destId="{470D929B-BFE6-408F-BC04-1FC1041C5DDA}" srcOrd="0" destOrd="0" presId="urn:microsoft.com/office/officeart/2005/8/layout/arrow2"/>
    <dgm:cxn modelId="{6FA9F0CE-F60D-4438-A3C2-8743E336ECAE}" type="presParOf" srcId="{EF5FDA66-B6A2-49A9-86F7-1F5D4F10A142}" destId="{C6A69380-5D53-41B2-9156-7C79804C60D9}" srcOrd="1" destOrd="0" presId="urn:microsoft.com/office/officeart/2005/8/layout/arrow2"/>
    <dgm:cxn modelId="{C453CC81-F810-4FE5-9C32-97AC64EFAB3A}" type="presParOf" srcId="{C6A69380-5D53-41B2-9156-7C79804C60D9}" destId="{4D570027-90D1-4B33-A250-C9D708BE4B76}" srcOrd="0" destOrd="0" presId="urn:microsoft.com/office/officeart/2005/8/layout/arrow2"/>
    <dgm:cxn modelId="{A7DFEE01-E135-4ED7-B309-CF7F630D5989}" type="presParOf" srcId="{C6A69380-5D53-41B2-9156-7C79804C60D9}" destId="{70798DFC-5857-4D6D-8EBC-2B21026ACC0B}" srcOrd="1" destOrd="0" presId="urn:microsoft.com/office/officeart/2005/8/layout/arrow2"/>
    <dgm:cxn modelId="{A3801BA2-05B4-42A0-8B39-587288CF82BE}" type="presParOf" srcId="{C6A69380-5D53-41B2-9156-7C79804C60D9}" destId="{C05A9216-F5BB-4C68-806A-293AD6361F9E}" srcOrd="2" destOrd="0" presId="urn:microsoft.com/office/officeart/2005/8/layout/arrow2"/>
    <dgm:cxn modelId="{1546E4C8-F942-4BBF-A142-D8DCE7390B8F}" type="presParOf" srcId="{C6A69380-5D53-41B2-9156-7C79804C60D9}" destId="{22025DD7-1637-4FFE-B460-4985536E8905}" srcOrd="3" destOrd="0" presId="urn:microsoft.com/office/officeart/2005/8/layout/arrow2"/>
    <dgm:cxn modelId="{6935F5BB-0590-4A71-BF3B-BEA010081662}" type="presParOf" srcId="{C6A69380-5D53-41B2-9156-7C79804C60D9}" destId="{C042AC44-FF1A-4A39-843A-34F0E7606E41}" srcOrd="4" destOrd="0" presId="urn:microsoft.com/office/officeart/2005/8/layout/arrow2"/>
    <dgm:cxn modelId="{C8D2C024-5B90-4325-B751-2B1C829038B6}" type="presParOf" srcId="{C6A69380-5D53-41B2-9156-7C79804C60D9}" destId="{6FBA3195-6CA6-40BD-AE46-8EE00A59CA19}" srcOrd="5" destOrd="0" presId="urn:microsoft.com/office/officeart/2005/8/layout/arrow2"/>
    <dgm:cxn modelId="{074E254D-C831-449D-ABDA-56E87FF80ABE}" type="presParOf" srcId="{C6A69380-5D53-41B2-9156-7C79804C60D9}" destId="{BEC5744E-2F84-423E-8FE8-3C274E91DE09}" srcOrd="6" destOrd="0" presId="urn:microsoft.com/office/officeart/2005/8/layout/arrow2"/>
    <dgm:cxn modelId="{BD1A1021-A4CF-4AD4-B3FB-50F08E52AFEB}" type="presParOf" srcId="{C6A69380-5D53-41B2-9156-7C79804C60D9}" destId="{9C2F0F55-845D-4F4E-83DC-1F0F5ACC2D6B}" srcOrd="7"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B55249-CAEE-48C2-B505-625625EFA3A1}"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821BCA1F-3A7A-480C-9ADD-FF4C9F1C5A64}">
      <dgm:prSet/>
      <dgm:spPr/>
      <dgm:t>
        <a:bodyPr/>
        <a:lstStyle/>
        <a:p>
          <a:pPr>
            <a:lnSpc>
              <a:spcPct val="100000"/>
            </a:lnSpc>
            <a:defRPr cap="all"/>
          </a:pPr>
          <a:r>
            <a:rPr lang="en-US"/>
            <a:t>Where am I?</a:t>
          </a:r>
        </a:p>
      </dgm:t>
    </dgm:pt>
    <dgm:pt modelId="{28EEC3C8-A318-4AF6-868D-5A7330D5E168}" type="parTrans" cxnId="{A932B208-7153-4C44-AC41-2B34656F0EB4}">
      <dgm:prSet/>
      <dgm:spPr/>
      <dgm:t>
        <a:bodyPr/>
        <a:lstStyle/>
        <a:p>
          <a:endParaRPr lang="en-US"/>
        </a:p>
      </dgm:t>
    </dgm:pt>
    <dgm:pt modelId="{78053F0B-17B8-43A3-8309-27401BBD9944}" type="sibTrans" cxnId="{A932B208-7153-4C44-AC41-2B34656F0EB4}">
      <dgm:prSet/>
      <dgm:spPr/>
      <dgm:t>
        <a:bodyPr/>
        <a:lstStyle/>
        <a:p>
          <a:endParaRPr lang="en-US"/>
        </a:p>
      </dgm:t>
    </dgm:pt>
    <dgm:pt modelId="{B8F8EAB5-82B4-459A-98BE-8E13BAB0A70C}">
      <dgm:prSet/>
      <dgm:spPr/>
      <dgm:t>
        <a:bodyPr/>
        <a:lstStyle/>
        <a:p>
          <a:pPr>
            <a:lnSpc>
              <a:spcPct val="100000"/>
            </a:lnSpc>
            <a:defRPr cap="all"/>
          </a:pPr>
          <a:r>
            <a:rPr lang="en-US"/>
            <a:t>Where can I go?</a:t>
          </a:r>
        </a:p>
      </dgm:t>
    </dgm:pt>
    <dgm:pt modelId="{60595F76-C97F-4428-838C-51C6B30D3B4F}" type="parTrans" cxnId="{8669FE61-82ED-4AF5-9EAB-81D91E070F02}">
      <dgm:prSet/>
      <dgm:spPr/>
      <dgm:t>
        <a:bodyPr/>
        <a:lstStyle/>
        <a:p>
          <a:endParaRPr lang="en-US"/>
        </a:p>
      </dgm:t>
    </dgm:pt>
    <dgm:pt modelId="{EABF9193-F26B-40D4-B615-EB8D78048A2C}" type="sibTrans" cxnId="{8669FE61-82ED-4AF5-9EAB-81D91E070F02}">
      <dgm:prSet/>
      <dgm:spPr/>
      <dgm:t>
        <a:bodyPr/>
        <a:lstStyle/>
        <a:p>
          <a:endParaRPr lang="en-US"/>
        </a:p>
      </dgm:t>
    </dgm:pt>
    <dgm:pt modelId="{AF5CFC2A-AE2D-4FFA-B49A-0ED4AEB4C94A}">
      <dgm:prSet/>
      <dgm:spPr/>
      <dgm:t>
        <a:bodyPr/>
        <a:lstStyle/>
        <a:p>
          <a:pPr>
            <a:lnSpc>
              <a:spcPct val="100000"/>
            </a:lnSpc>
            <a:defRPr cap="all"/>
          </a:pPr>
          <a:r>
            <a:rPr lang="en-US" dirty="0"/>
            <a:t>Where do I belong? </a:t>
          </a:r>
        </a:p>
      </dgm:t>
    </dgm:pt>
    <dgm:pt modelId="{0E0959FD-5221-4719-B3F8-9F86144E512D}" type="parTrans" cxnId="{28BD8807-57BD-4CEE-A138-74F713F3B56E}">
      <dgm:prSet/>
      <dgm:spPr/>
      <dgm:t>
        <a:bodyPr/>
        <a:lstStyle/>
        <a:p>
          <a:endParaRPr lang="en-US"/>
        </a:p>
      </dgm:t>
    </dgm:pt>
    <dgm:pt modelId="{55B38CEE-EBA0-47E1-A25C-5F68271BA821}" type="sibTrans" cxnId="{28BD8807-57BD-4CEE-A138-74F713F3B56E}">
      <dgm:prSet/>
      <dgm:spPr/>
      <dgm:t>
        <a:bodyPr/>
        <a:lstStyle/>
        <a:p>
          <a:endParaRPr lang="en-US"/>
        </a:p>
      </dgm:t>
    </dgm:pt>
    <dgm:pt modelId="{AD5BE8F8-9F49-47F8-A4E3-52E90450022C}" type="pres">
      <dgm:prSet presAssocID="{2FB55249-CAEE-48C2-B505-625625EFA3A1}" presName="root" presStyleCnt="0">
        <dgm:presLayoutVars>
          <dgm:dir/>
          <dgm:resizeHandles val="exact"/>
        </dgm:presLayoutVars>
      </dgm:prSet>
      <dgm:spPr/>
    </dgm:pt>
    <dgm:pt modelId="{A7AA1C12-5CC7-43AD-B4D9-DCD028FD681A}" type="pres">
      <dgm:prSet presAssocID="{821BCA1F-3A7A-480C-9ADD-FF4C9F1C5A64}" presName="compNode" presStyleCnt="0"/>
      <dgm:spPr/>
    </dgm:pt>
    <dgm:pt modelId="{AC23C76C-4DBC-470F-B567-6D8EE840F6A4}" type="pres">
      <dgm:prSet presAssocID="{821BCA1F-3A7A-480C-9ADD-FF4C9F1C5A64}" presName="iconBgRect" presStyleLbl="bgShp" presStyleIdx="0" presStyleCnt="3"/>
      <dgm:spPr/>
    </dgm:pt>
    <dgm:pt modelId="{238675F6-2442-4779-8B63-3952B43E5ED8}" type="pres">
      <dgm:prSet presAssocID="{821BCA1F-3A7A-480C-9ADD-FF4C9F1C5A6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r"/>
        </a:ext>
      </dgm:extLst>
    </dgm:pt>
    <dgm:pt modelId="{25D44A5C-A825-4CF0-BB00-913620B6BD38}" type="pres">
      <dgm:prSet presAssocID="{821BCA1F-3A7A-480C-9ADD-FF4C9F1C5A64}" presName="spaceRect" presStyleCnt="0"/>
      <dgm:spPr/>
    </dgm:pt>
    <dgm:pt modelId="{EB279A3C-0E6B-482C-A409-985352EB4673}" type="pres">
      <dgm:prSet presAssocID="{821BCA1F-3A7A-480C-9ADD-FF4C9F1C5A64}" presName="textRect" presStyleLbl="revTx" presStyleIdx="0" presStyleCnt="3">
        <dgm:presLayoutVars>
          <dgm:chMax val="1"/>
          <dgm:chPref val="1"/>
        </dgm:presLayoutVars>
      </dgm:prSet>
      <dgm:spPr/>
    </dgm:pt>
    <dgm:pt modelId="{D651E8E2-0F7F-47F8-8DC9-55F5500CACEA}" type="pres">
      <dgm:prSet presAssocID="{78053F0B-17B8-43A3-8309-27401BBD9944}" presName="sibTrans" presStyleCnt="0"/>
      <dgm:spPr/>
    </dgm:pt>
    <dgm:pt modelId="{10D30454-455E-4BF6-9A69-D5CD9B5BF88F}" type="pres">
      <dgm:prSet presAssocID="{B8F8EAB5-82B4-459A-98BE-8E13BAB0A70C}" presName="compNode" presStyleCnt="0"/>
      <dgm:spPr/>
    </dgm:pt>
    <dgm:pt modelId="{FED10213-9164-43F5-9274-5CAC046AFF68}" type="pres">
      <dgm:prSet presAssocID="{B8F8EAB5-82B4-459A-98BE-8E13BAB0A70C}" presName="iconBgRect" presStyleLbl="bgShp" presStyleIdx="1" presStyleCnt="3"/>
      <dgm:spPr/>
    </dgm:pt>
    <dgm:pt modelId="{FA1BC4F2-1FD5-439C-9115-DBBDC5E46473}" type="pres">
      <dgm:prSet presAssocID="{B8F8EAB5-82B4-459A-98BE-8E13BAB0A70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p with pin"/>
        </a:ext>
      </dgm:extLst>
    </dgm:pt>
    <dgm:pt modelId="{E9286EBB-768A-437B-A424-0DB221DF1CDA}" type="pres">
      <dgm:prSet presAssocID="{B8F8EAB5-82B4-459A-98BE-8E13BAB0A70C}" presName="spaceRect" presStyleCnt="0"/>
      <dgm:spPr/>
    </dgm:pt>
    <dgm:pt modelId="{A342C557-01FE-47F2-9EC2-93659082EB48}" type="pres">
      <dgm:prSet presAssocID="{B8F8EAB5-82B4-459A-98BE-8E13BAB0A70C}" presName="textRect" presStyleLbl="revTx" presStyleIdx="1" presStyleCnt="3">
        <dgm:presLayoutVars>
          <dgm:chMax val="1"/>
          <dgm:chPref val="1"/>
        </dgm:presLayoutVars>
      </dgm:prSet>
      <dgm:spPr/>
    </dgm:pt>
    <dgm:pt modelId="{A32EACC9-C9C7-4727-82C5-100F58883441}" type="pres">
      <dgm:prSet presAssocID="{EABF9193-F26B-40D4-B615-EB8D78048A2C}" presName="sibTrans" presStyleCnt="0"/>
      <dgm:spPr/>
    </dgm:pt>
    <dgm:pt modelId="{289CEBA7-F4BF-431D-94A4-A531C357200B}" type="pres">
      <dgm:prSet presAssocID="{AF5CFC2A-AE2D-4FFA-B49A-0ED4AEB4C94A}" presName="compNode" presStyleCnt="0"/>
      <dgm:spPr/>
    </dgm:pt>
    <dgm:pt modelId="{533DA435-DF35-4F17-A3F1-7E20CAA7A15D}" type="pres">
      <dgm:prSet presAssocID="{AF5CFC2A-AE2D-4FFA-B49A-0ED4AEB4C94A}" presName="iconBgRect" presStyleLbl="bgShp" presStyleIdx="2" presStyleCnt="3"/>
      <dgm:spPr/>
    </dgm:pt>
    <dgm:pt modelId="{74F47EAC-9819-425A-A092-E823C0FD6755}" type="pres">
      <dgm:prSet presAssocID="{AF5CFC2A-AE2D-4FFA-B49A-0ED4AEB4C94A}"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rt with solid fill"/>
        </a:ext>
      </dgm:extLst>
    </dgm:pt>
    <dgm:pt modelId="{7EC999D1-92B4-4781-942C-D2114005CC7F}" type="pres">
      <dgm:prSet presAssocID="{AF5CFC2A-AE2D-4FFA-B49A-0ED4AEB4C94A}" presName="spaceRect" presStyleCnt="0"/>
      <dgm:spPr/>
    </dgm:pt>
    <dgm:pt modelId="{8C4EB2F3-578C-4750-BE31-00853637E474}" type="pres">
      <dgm:prSet presAssocID="{AF5CFC2A-AE2D-4FFA-B49A-0ED4AEB4C94A}" presName="textRect" presStyleLbl="revTx" presStyleIdx="2" presStyleCnt="3">
        <dgm:presLayoutVars>
          <dgm:chMax val="1"/>
          <dgm:chPref val="1"/>
        </dgm:presLayoutVars>
      </dgm:prSet>
      <dgm:spPr/>
    </dgm:pt>
  </dgm:ptLst>
  <dgm:cxnLst>
    <dgm:cxn modelId="{28BD8807-57BD-4CEE-A138-74F713F3B56E}" srcId="{2FB55249-CAEE-48C2-B505-625625EFA3A1}" destId="{AF5CFC2A-AE2D-4FFA-B49A-0ED4AEB4C94A}" srcOrd="2" destOrd="0" parTransId="{0E0959FD-5221-4719-B3F8-9F86144E512D}" sibTransId="{55B38CEE-EBA0-47E1-A25C-5F68271BA821}"/>
    <dgm:cxn modelId="{A932B208-7153-4C44-AC41-2B34656F0EB4}" srcId="{2FB55249-CAEE-48C2-B505-625625EFA3A1}" destId="{821BCA1F-3A7A-480C-9ADD-FF4C9F1C5A64}" srcOrd="0" destOrd="0" parTransId="{28EEC3C8-A318-4AF6-868D-5A7330D5E168}" sibTransId="{78053F0B-17B8-43A3-8309-27401BBD9944}"/>
    <dgm:cxn modelId="{6B29742E-0595-4D23-AF3D-6BB7BEE0DE0B}" type="presOf" srcId="{2FB55249-CAEE-48C2-B505-625625EFA3A1}" destId="{AD5BE8F8-9F49-47F8-A4E3-52E90450022C}" srcOrd="0" destOrd="0" presId="urn:microsoft.com/office/officeart/2018/5/layout/IconCircleLabelList"/>
    <dgm:cxn modelId="{8669FE61-82ED-4AF5-9EAB-81D91E070F02}" srcId="{2FB55249-CAEE-48C2-B505-625625EFA3A1}" destId="{B8F8EAB5-82B4-459A-98BE-8E13BAB0A70C}" srcOrd="1" destOrd="0" parTransId="{60595F76-C97F-4428-838C-51C6B30D3B4F}" sibTransId="{EABF9193-F26B-40D4-B615-EB8D78048A2C}"/>
    <dgm:cxn modelId="{8B9291AD-4F5D-4BAE-B43F-92DA9CE8046A}" type="presOf" srcId="{821BCA1F-3A7A-480C-9ADD-FF4C9F1C5A64}" destId="{EB279A3C-0E6B-482C-A409-985352EB4673}" srcOrd="0" destOrd="0" presId="urn:microsoft.com/office/officeart/2018/5/layout/IconCircleLabelList"/>
    <dgm:cxn modelId="{2B4176B4-643A-422F-BCA5-CFE235A4571A}" type="presOf" srcId="{AF5CFC2A-AE2D-4FFA-B49A-0ED4AEB4C94A}" destId="{8C4EB2F3-578C-4750-BE31-00853637E474}" srcOrd="0" destOrd="0" presId="urn:microsoft.com/office/officeart/2018/5/layout/IconCircleLabelList"/>
    <dgm:cxn modelId="{A98D16C2-5BC4-467C-8AD6-77A0E83204FA}" type="presOf" srcId="{B8F8EAB5-82B4-459A-98BE-8E13BAB0A70C}" destId="{A342C557-01FE-47F2-9EC2-93659082EB48}" srcOrd="0" destOrd="0" presId="urn:microsoft.com/office/officeart/2018/5/layout/IconCircleLabelList"/>
    <dgm:cxn modelId="{3DF23B84-8D75-4AE5-AE4D-7C328A2DA82A}" type="presParOf" srcId="{AD5BE8F8-9F49-47F8-A4E3-52E90450022C}" destId="{A7AA1C12-5CC7-43AD-B4D9-DCD028FD681A}" srcOrd="0" destOrd="0" presId="urn:microsoft.com/office/officeart/2018/5/layout/IconCircleLabelList"/>
    <dgm:cxn modelId="{6DA7E9F3-1FB7-4E95-8B54-3FBA2415498B}" type="presParOf" srcId="{A7AA1C12-5CC7-43AD-B4D9-DCD028FD681A}" destId="{AC23C76C-4DBC-470F-B567-6D8EE840F6A4}" srcOrd="0" destOrd="0" presId="urn:microsoft.com/office/officeart/2018/5/layout/IconCircleLabelList"/>
    <dgm:cxn modelId="{AD590504-7F77-4D41-B09B-C6F191B0AACD}" type="presParOf" srcId="{A7AA1C12-5CC7-43AD-B4D9-DCD028FD681A}" destId="{238675F6-2442-4779-8B63-3952B43E5ED8}" srcOrd="1" destOrd="0" presId="urn:microsoft.com/office/officeart/2018/5/layout/IconCircleLabelList"/>
    <dgm:cxn modelId="{1A5AE34F-1252-4305-9E21-0907F7398529}" type="presParOf" srcId="{A7AA1C12-5CC7-43AD-B4D9-DCD028FD681A}" destId="{25D44A5C-A825-4CF0-BB00-913620B6BD38}" srcOrd="2" destOrd="0" presId="urn:microsoft.com/office/officeart/2018/5/layout/IconCircleLabelList"/>
    <dgm:cxn modelId="{736E5466-2652-4969-9B3D-34D612C3C289}" type="presParOf" srcId="{A7AA1C12-5CC7-43AD-B4D9-DCD028FD681A}" destId="{EB279A3C-0E6B-482C-A409-985352EB4673}" srcOrd="3" destOrd="0" presId="urn:microsoft.com/office/officeart/2018/5/layout/IconCircleLabelList"/>
    <dgm:cxn modelId="{6DBB1FD8-F2F0-4F6D-A66D-D2A04C5207FB}" type="presParOf" srcId="{AD5BE8F8-9F49-47F8-A4E3-52E90450022C}" destId="{D651E8E2-0F7F-47F8-8DC9-55F5500CACEA}" srcOrd="1" destOrd="0" presId="urn:microsoft.com/office/officeart/2018/5/layout/IconCircleLabelList"/>
    <dgm:cxn modelId="{718A6F2B-872E-4E88-903F-F0AF056B6275}" type="presParOf" srcId="{AD5BE8F8-9F49-47F8-A4E3-52E90450022C}" destId="{10D30454-455E-4BF6-9A69-D5CD9B5BF88F}" srcOrd="2" destOrd="0" presId="urn:microsoft.com/office/officeart/2018/5/layout/IconCircleLabelList"/>
    <dgm:cxn modelId="{EB32D1B8-E943-42B9-BAD9-4F11D1C0BE1E}" type="presParOf" srcId="{10D30454-455E-4BF6-9A69-D5CD9B5BF88F}" destId="{FED10213-9164-43F5-9274-5CAC046AFF68}" srcOrd="0" destOrd="0" presId="urn:microsoft.com/office/officeart/2018/5/layout/IconCircleLabelList"/>
    <dgm:cxn modelId="{67100AC3-BAF3-4AF2-BEAF-97BE8BC8C79C}" type="presParOf" srcId="{10D30454-455E-4BF6-9A69-D5CD9B5BF88F}" destId="{FA1BC4F2-1FD5-439C-9115-DBBDC5E46473}" srcOrd="1" destOrd="0" presId="urn:microsoft.com/office/officeart/2018/5/layout/IconCircleLabelList"/>
    <dgm:cxn modelId="{53141B64-92DC-4EF0-891A-6E7721C72222}" type="presParOf" srcId="{10D30454-455E-4BF6-9A69-D5CD9B5BF88F}" destId="{E9286EBB-768A-437B-A424-0DB221DF1CDA}" srcOrd="2" destOrd="0" presId="urn:microsoft.com/office/officeart/2018/5/layout/IconCircleLabelList"/>
    <dgm:cxn modelId="{9D500625-B4DD-423D-A630-3AFCD162A679}" type="presParOf" srcId="{10D30454-455E-4BF6-9A69-D5CD9B5BF88F}" destId="{A342C557-01FE-47F2-9EC2-93659082EB48}" srcOrd="3" destOrd="0" presId="urn:microsoft.com/office/officeart/2018/5/layout/IconCircleLabelList"/>
    <dgm:cxn modelId="{E95A3595-1D50-43F0-AD0F-0EF764592CCB}" type="presParOf" srcId="{AD5BE8F8-9F49-47F8-A4E3-52E90450022C}" destId="{A32EACC9-C9C7-4727-82C5-100F58883441}" srcOrd="3" destOrd="0" presId="urn:microsoft.com/office/officeart/2018/5/layout/IconCircleLabelList"/>
    <dgm:cxn modelId="{852B84A1-4C48-4D92-9468-8F0FD2C00B49}" type="presParOf" srcId="{AD5BE8F8-9F49-47F8-A4E3-52E90450022C}" destId="{289CEBA7-F4BF-431D-94A4-A531C357200B}" srcOrd="4" destOrd="0" presId="urn:microsoft.com/office/officeart/2018/5/layout/IconCircleLabelList"/>
    <dgm:cxn modelId="{7F8D5442-CC94-44F2-AADD-39C9FB1E661B}" type="presParOf" srcId="{289CEBA7-F4BF-431D-94A4-A531C357200B}" destId="{533DA435-DF35-4F17-A3F1-7E20CAA7A15D}" srcOrd="0" destOrd="0" presId="urn:microsoft.com/office/officeart/2018/5/layout/IconCircleLabelList"/>
    <dgm:cxn modelId="{DA606F68-394B-4D47-B775-B1C5234DD6AD}" type="presParOf" srcId="{289CEBA7-F4BF-431D-94A4-A531C357200B}" destId="{74F47EAC-9819-425A-A092-E823C0FD6755}" srcOrd="1" destOrd="0" presId="urn:microsoft.com/office/officeart/2018/5/layout/IconCircleLabelList"/>
    <dgm:cxn modelId="{D1D24701-B27B-49A5-B05C-BF56DD25BC04}" type="presParOf" srcId="{289CEBA7-F4BF-431D-94A4-A531C357200B}" destId="{7EC999D1-92B4-4781-942C-D2114005CC7F}" srcOrd="2" destOrd="0" presId="urn:microsoft.com/office/officeart/2018/5/layout/IconCircleLabelList"/>
    <dgm:cxn modelId="{B0000ADE-1BAC-4235-B29B-CAB682B9DA35}" type="presParOf" srcId="{289CEBA7-F4BF-431D-94A4-A531C357200B}" destId="{8C4EB2F3-578C-4750-BE31-00853637E474}"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12418D-27DC-4034-AE3E-963F367DB8E9}"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C9D5608F-EDCA-4FBF-A508-CAA095F044F3}">
      <dgm:prSet/>
      <dgm:spPr/>
      <dgm:t>
        <a:bodyPr/>
        <a:lstStyle/>
        <a:p>
          <a:r>
            <a:rPr lang="en-US"/>
            <a:t>Selecting curriculum content</a:t>
          </a:r>
        </a:p>
      </dgm:t>
    </dgm:pt>
    <dgm:pt modelId="{8F9C2901-4192-4D49-AA6E-52609BC55BB5}" type="parTrans" cxnId="{E63A767B-472A-45B1-81DC-6FCA49649E81}">
      <dgm:prSet/>
      <dgm:spPr/>
      <dgm:t>
        <a:bodyPr/>
        <a:lstStyle/>
        <a:p>
          <a:endParaRPr lang="en-US"/>
        </a:p>
      </dgm:t>
    </dgm:pt>
    <dgm:pt modelId="{6E8D0216-5BC3-4C66-ACF1-B79D0874F792}" type="sibTrans" cxnId="{E63A767B-472A-45B1-81DC-6FCA49649E81}">
      <dgm:prSet/>
      <dgm:spPr/>
      <dgm:t>
        <a:bodyPr/>
        <a:lstStyle/>
        <a:p>
          <a:endParaRPr lang="en-US"/>
        </a:p>
      </dgm:t>
    </dgm:pt>
    <dgm:pt modelId="{89896753-384D-4871-BC12-7752C9386F60}">
      <dgm:prSet/>
      <dgm:spPr/>
      <dgm:t>
        <a:bodyPr/>
        <a:lstStyle/>
        <a:p>
          <a:r>
            <a:rPr lang="en-US" dirty="0"/>
            <a:t>Sequencing for long term learning </a:t>
          </a:r>
        </a:p>
      </dgm:t>
    </dgm:pt>
    <dgm:pt modelId="{5FE21D8E-D792-4C1D-AA8D-F495DA1C25B2}" type="parTrans" cxnId="{0E81361C-5C54-4CD3-A1A5-55C5CA35BD3C}">
      <dgm:prSet/>
      <dgm:spPr/>
      <dgm:t>
        <a:bodyPr/>
        <a:lstStyle/>
        <a:p>
          <a:endParaRPr lang="en-US"/>
        </a:p>
      </dgm:t>
    </dgm:pt>
    <dgm:pt modelId="{113A9215-9AB7-4856-B1FA-A62EA452B8F6}" type="sibTrans" cxnId="{0E81361C-5C54-4CD3-A1A5-55C5CA35BD3C}">
      <dgm:prSet/>
      <dgm:spPr/>
      <dgm:t>
        <a:bodyPr/>
        <a:lstStyle/>
        <a:p>
          <a:endParaRPr lang="en-US"/>
        </a:p>
      </dgm:t>
    </dgm:pt>
    <dgm:pt modelId="{C491F56C-F5C9-485F-9C92-8B076F56C51C}">
      <dgm:prSet/>
      <dgm:spPr/>
      <dgm:t>
        <a:bodyPr/>
        <a:lstStyle/>
        <a:p>
          <a:r>
            <a:rPr lang="en-US"/>
            <a:t>Identity and Belonging </a:t>
          </a:r>
        </a:p>
      </dgm:t>
    </dgm:pt>
    <dgm:pt modelId="{0C8C39CD-47FB-4CD0-9B03-4BAE56FB386B}" type="parTrans" cxnId="{0EDC1EEE-FA72-464B-B20F-6BB4E8C8CD79}">
      <dgm:prSet/>
      <dgm:spPr/>
      <dgm:t>
        <a:bodyPr/>
        <a:lstStyle/>
        <a:p>
          <a:endParaRPr lang="en-US"/>
        </a:p>
      </dgm:t>
    </dgm:pt>
    <dgm:pt modelId="{C8573C9D-53DA-4F68-9D5F-C44E8D972D48}" type="sibTrans" cxnId="{0EDC1EEE-FA72-464B-B20F-6BB4E8C8CD79}">
      <dgm:prSet/>
      <dgm:spPr/>
      <dgm:t>
        <a:bodyPr/>
        <a:lstStyle/>
        <a:p>
          <a:endParaRPr lang="en-US"/>
        </a:p>
      </dgm:t>
    </dgm:pt>
    <dgm:pt modelId="{B6451B4C-87C9-4956-A440-11AF4328ECDA}">
      <dgm:prSet/>
      <dgm:spPr/>
      <dgm:t>
        <a:bodyPr/>
        <a:lstStyle/>
        <a:p>
          <a:r>
            <a:rPr lang="en-US"/>
            <a:t>Impact on the world </a:t>
          </a:r>
        </a:p>
      </dgm:t>
    </dgm:pt>
    <dgm:pt modelId="{66395A3D-1AEB-4474-A617-44CF9A0D9C1A}" type="parTrans" cxnId="{DF419377-647A-43DC-91D9-D0B9C3B4F477}">
      <dgm:prSet/>
      <dgm:spPr/>
      <dgm:t>
        <a:bodyPr/>
        <a:lstStyle/>
        <a:p>
          <a:endParaRPr lang="en-US"/>
        </a:p>
      </dgm:t>
    </dgm:pt>
    <dgm:pt modelId="{BE8EEF83-9F9A-4B76-9BD3-193BE142748C}" type="sibTrans" cxnId="{DF419377-647A-43DC-91D9-D0B9C3B4F477}">
      <dgm:prSet/>
      <dgm:spPr/>
      <dgm:t>
        <a:bodyPr/>
        <a:lstStyle/>
        <a:p>
          <a:endParaRPr lang="en-US"/>
        </a:p>
      </dgm:t>
    </dgm:pt>
    <dgm:pt modelId="{88908044-68C8-EC40-8FBF-6B0F6C142771}" type="pres">
      <dgm:prSet presAssocID="{8E12418D-27DC-4034-AE3E-963F367DB8E9}" presName="diagram" presStyleCnt="0">
        <dgm:presLayoutVars>
          <dgm:dir/>
          <dgm:resizeHandles val="exact"/>
        </dgm:presLayoutVars>
      </dgm:prSet>
      <dgm:spPr/>
    </dgm:pt>
    <dgm:pt modelId="{7B658CEA-3F93-6046-97A1-57557EECB6D6}" type="pres">
      <dgm:prSet presAssocID="{C9D5608F-EDCA-4FBF-A508-CAA095F044F3}" presName="node" presStyleLbl="node1" presStyleIdx="0" presStyleCnt="4">
        <dgm:presLayoutVars>
          <dgm:bulletEnabled val="1"/>
        </dgm:presLayoutVars>
      </dgm:prSet>
      <dgm:spPr/>
    </dgm:pt>
    <dgm:pt modelId="{E82E090F-B703-0E41-BB09-6C634A72D131}" type="pres">
      <dgm:prSet presAssocID="{6E8D0216-5BC3-4C66-ACF1-B79D0874F792}" presName="sibTrans" presStyleCnt="0"/>
      <dgm:spPr/>
    </dgm:pt>
    <dgm:pt modelId="{4FAD30ED-CE79-6444-BBBA-883FEB3871FE}" type="pres">
      <dgm:prSet presAssocID="{89896753-384D-4871-BC12-7752C9386F60}" presName="node" presStyleLbl="node1" presStyleIdx="1" presStyleCnt="4">
        <dgm:presLayoutVars>
          <dgm:bulletEnabled val="1"/>
        </dgm:presLayoutVars>
      </dgm:prSet>
      <dgm:spPr/>
    </dgm:pt>
    <dgm:pt modelId="{89A66864-7EDB-4549-AC47-A9B4365AD323}" type="pres">
      <dgm:prSet presAssocID="{113A9215-9AB7-4856-B1FA-A62EA452B8F6}" presName="sibTrans" presStyleCnt="0"/>
      <dgm:spPr/>
    </dgm:pt>
    <dgm:pt modelId="{C2536BBC-6363-C24E-835F-15D4BA8E65BC}" type="pres">
      <dgm:prSet presAssocID="{C491F56C-F5C9-485F-9C92-8B076F56C51C}" presName="node" presStyleLbl="node1" presStyleIdx="2" presStyleCnt="4">
        <dgm:presLayoutVars>
          <dgm:bulletEnabled val="1"/>
        </dgm:presLayoutVars>
      </dgm:prSet>
      <dgm:spPr/>
    </dgm:pt>
    <dgm:pt modelId="{E33F5604-E663-7D48-BEE0-A2261C52A3A4}" type="pres">
      <dgm:prSet presAssocID="{C8573C9D-53DA-4F68-9D5F-C44E8D972D48}" presName="sibTrans" presStyleCnt="0"/>
      <dgm:spPr/>
    </dgm:pt>
    <dgm:pt modelId="{182525D4-94C2-A44B-89CA-355B505A55E1}" type="pres">
      <dgm:prSet presAssocID="{B6451B4C-87C9-4956-A440-11AF4328ECDA}" presName="node" presStyleLbl="node1" presStyleIdx="3" presStyleCnt="4">
        <dgm:presLayoutVars>
          <dgm:bulletEnabled val="1"/>
        </dgm:presLayoutVars>
      </dgm:prSet>
      <dgm:spPr/>
    </dgm:pt>
  </dgm:ptLst>
  <dgm:cxnLst>
    <dgm:cxn modelId="{0E81361C-5C54-4CD3-A1A5-55C5CA35BD3C}" srcId="{8E12418D-27DC-4034-AE3E-963F367DB8E9}" destId="{89896753-384D-4871-BC12-7752C9386F60}" srcOrd="1" destOrd="0" parTransId="{5FE21D8E-D792-4C1D-AA8D-F495DA1C25B2}" sibTransId="{113A9215-9AB7-4856-B1FA-A62EA452B8F6}"/>
    <dgm:cxn modelId="{21F81D39-D67F-384C-BC23-395FB0C7B9E9}" type="presOf" srcId="{89896753-384D-4871-BC12-7752C9386F60}" destId="{4FAD30ED-CE79-6444-BBBA-883FEB3871FE}" srcOrd="0" destOrd="0" presId="urn:microsoft.com/office/officeart/2005/8/layout/default"/>
    <dgm:cxn modelId="{F297C34A-0C89-2B4B-A3E4-3FED25CA316D}" type="presOf" srcId="{B6451B4C-87C9-4956-A440-11AF4328ECDA}" destId="{182525D4-94C2-A44B-89CA-355B505A55E1}" srcOrd="0" destOrd="0" presId="urn:microsoft.com/office/officeart/2005/8/layout/default"/>
    <dgm:cxn modelId="{33EC5667-D803-644F-AF63-5A2A1FFCF777}" type="presOf" srcId="{8E12418D-27DC-4034-AE3E-963F367DB8E9}" destId="{88908044-68C8-EC40-8FBF-6B0F6C142771}" srcOrd="0" destOrd="0" presId="urn:microsoft.com/office/officeart/2005/8/layout/default"/>
    <dgm:cxn modelId="{DF419377-647A-43DC-91D9-D0B9C3B4F477}" srcId="{8E12418D-27DC-4034-AE3E-963F367DB8E9}" destId="{B6451B4C-87C9-4956-A440-11AF4328ECDA}" srcOrd="3" destOrd="0" parTransId="{66395A3D-1AEB-4474-A617-44CF9A0D9C1A}" sibTransId="{BE8EEF83-9F9A-4B76-9BD3-193BE142748C}"/>
    <dgm:cxn modelId="{E63A767B-472A-45B1-81DC-6FCA49649E81}" srcId="{8E12418D-27DC-4034-AE3E-963F367DB8E9}" destId="{C9D5608F-EDCA-4FBF-A508-CAA095F044F3}" srcOrd="0" destOrd="0" parTransId="{8F9C2901-4192-4D49-AA6E-52609BC55BB5}" sibTransId="{6E8D0216-5BC3-4C66-ACF1-B79D0874F792}"/>
    <dgm:cxn modelId="{3D8B06A6-8A21-DD47-A112-AF1FB9F26A99}" type="presOf" srcId="{C9D5608F-EDCA-4FBF-A508-CAA095F044F3}" destId="{7B658CEA-3F93-6046-97A1-57557EECB6D6}" srcOrd="0" destOrd="0" presId="urn:microsoft.com/office/officeart/2005/8/layout/default"/>
    <dgm:cxn modelId="{6CF63FD6-D6C2-0542-9C27-4F119B05040B}" type="presOf" srcId="{C491F56C-F5C9-485F-9C92-8B076F56C51C}" destId="{C2536BBC-6363-C24E-835F-15D4BA8E65BC}" srcOrd="0" destOrd="0" presId="urn:microsoft.com/office/officeart/2005/8/layout/default"/>
    <dgm:cxn modelId="{0EDC1EEE-FA72-464B-B20F-6BB4E8C8CD79}" srcId="{8E12418D-27DC-4034-AE3E-963F367DB8E9}" destId="{C491F56C-F5C9-485F-9C92-8B076F56C51C}" srcOrd="2" destOrd="0" parTransId="{0C8C39CD-47FB-4CD0-9B03-4BAE56FB386B}" sibTransId="{C8573C9D-53DA-4F68-9D5F-C44E8D972D48}"/>
    <dgm:cxn modelId="{5768221F-1C28-B340-8466-384794448F94}" type="presParOf" srcId="{88908044-68C8-EC40-8FBF-6B0F6C142771}" destId="{7B658CEA-3F93-6046-97A1-57557EECB6D6}" srcOrd="0" destOrd="0" presId="urn:microsoft.com/office/officeart/2005/8/layout/default"/>
    <dgm:cxn modelId="{D0F377FE-B0EC-7444-8DC2-72359100B7E1}" type="presParOf" srcId="{88908044-68C8-EC40-8FBF-6B0F6C142771}" destId="{E82E090F-B703-0E41-BB09-6C634A72D131}" srcOrd="1" destOrd="0" presId="urn:microsoft.com/office/officeart/2005/8/layout/default"/>
    <dgm:cxn modelId="{18C14126-C9B4-3F46-A276-5CEDC6F20557}" type="presParOf" srcId="{88908044-68C8-EC40-8FBF-6B0F6C142771}" destId="{4FAD30ED-CE79-6444-BBBA-883FEB3871FE}" srcOrd="2" destOrd="0" presId="urn:microsoft.com/office/officeart/2005/8/layout/default"/>
    <dgm:cxn modelId="{5A1DFB89-57FA-5640-A1A8-8486E3D6EDB7}" type="presParOf" srcId="{88908044-68C8-EC40-8FBF-6B0F6C142771}" destId="{89A66864-7EDB-4549-AC47-A9B4365AD323}" srcOrd="3" destOrd="0" presId="urn:microsoft.com/office/officeart/2005/8/layout/default"/>
    <dgm:cxn modelId="{CE0DC04D-6A76-BC49-A968-D7C59D74FEF7}" type="presParOf" srcId="{88908044-68C8-EC40-8FBF-6B0F6C142771}" destId="{C2536BBC-6363-C24E-835F-15D4BA8E65BC}" srcOrd="4" destOrd="0" presId="urn:microsoft.com/office/officeart/2005/8/layout/default"/>
    <dgm:cxn modelId="{94B2C082-C33E-E34F-8837-42089F2E7552}" type="presParOf" srcId="{88908044-68C8-EC40-8FBF-6B0F6C142771}" destId="{E33F5604-E663-7D48-BEE0-A2261C52A3A4}" srcOrd="5" destOrd="0" presId="urn:microsoft.com/office/officeart/2005/8/layout/default"/>
    <dgm:cxn modelId="{122B9249-3017-FA42-9A39-8DD5650A1922}" type="presParOf" srcId="{88908044-68C8-EC40-8FBF-6B0F6C142771}" destId="{182525D4-94C2-A44B-89CA-355B505A55E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58CEA-3F93-6046-97A1-57557EECB6D6}">
      <dsp:nvSpPr>
        <dsp:cNvPr id="0" name=""/>
        <dsp:cNvSpPr/>
      </dsp:nvSpPr>
      <dsp:spPr>
        <a:xfrm>
          <a:off x="307345" y="1546"/>
          <a:ext cx="3222855" cy="193371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Selecting curriculum content</a:t>
          </a:r>
        </a:p>
      </dsp:txBody>
      <dsp:txXfrm>
        <a:off x="307345" y="1546"/>
        <a:ext cx="3222855" cy="1933713"/>
      </dsp:txXfrm>
    </dsp:sp>
    <dsp:sp modelId="{4FAD30ED-CE79-6444-BBBA-883FEB3871FE}">
      <dsp:nvSpPr>
        <dsp:cNvPr id="0" name=""/>
        <dsp:cNvSpPr/>
      </dsp:nvSpPr>
      <dsp:spPr>
        <a:xfrm>
          <a:off x="3852486" y="1546"/>
          <a:ext cx="3222855" cy="1933713"/>
        </a:xfrm>
        <a:prstGeom prst="rect">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Sequencing for long term learning </a:t>
          </a:r>
        </a:p>
      </dsp:txBody>
      <dsp:txXfrm>
        <a:off x="3852486" y="1546"/>
        <a:ext cx="3222855" cy="1933713"/>
      </dsp:txXfrm>
    </dsp:sp>
    <dsp:sp modelId="{C2536BBC-6363-C24E-835F-15D4BA8E65BC}">
      <dsp:nvSpPr>
        <dsp:cNvPr id="0" name=""/>
        <dsp:cNvSpPr/>
      </dsp:nvSpPr>
      <dsp:spPr>
        <a:xfrm>
          <a:off x="7397627" y="1546"/>
          <a:ext cx="3222855" cy="1933713"/>
        </a:xfrm>
        <a:prstGeom prst="rect">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Identity and Belonging </a:t>
          </a:r>
        </a:p>
      </dsp:txBody>
      <dsp:txXfrm>
        <a:off x="7397627" y="1546"/>
        <a:ext cx="3222855" cy="1933713"/>
      </dsp:txXfrm>
    </dsp:sp>
    <dsp:sp modelId="{182525D4-94C2-A44B-89CA-355B505A55E1}">
      <dsp:nvSpPr>
        <dsp:cNvPr id="0" name=""/>
        <dsp:cNvSpPr/>
      </dsp:nvSpPr>
      <dsp:spPr>
        <a:xfrm>
          <a:off x="3852486" y="2257545"/>
          <a:ext cx="3222855" cy="1933713"/>
        </a:xfrm>
        <a:prstGeom prst="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People and their impact on the world </a:t>
          </a:r>
        </a:p>
      </dsp:txBody>
      <dsp:txXfrm>
        <a:off x="3852486" y="2257545"/>
        <a:ext cx="3222855" cy="19337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38546-0840-4B42-8315-EFB57F902C3E}">
      <dsp:nvSpPr>
        <dsp:cNvPr id="0" name=""/>
        <dsp:cNvSpPr/>
      </dsp:nvSpPr>
      <dsp:spPr>
        <a:xfrm>
          <a:off x="606456" y="0"/>
          <a:ext cx="5453920" cy="545392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BA1D3E7-421D-984D-A386-8F82B1E64180}">
      <dsp:nvSpPr>
        <dsp:cNvPr id="0" name=""/>
        <dsp:cNvSpPr/>
      </dsp:nvSpPr>
      <dsp:spPr>
        <a:xfrm>
          <a:off x="1124578" y="518122"/>
          <a:ext cx="2127028" cy="212702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What do we think children </a:t>
          </a:r>
          <a:r>
            <a:rPr lang="en-US" sz="2000" b="1" kern="1200"/>
            <a:t>already know</a:t>
          </a:r>
          <a:r>
            <a:rPr lang="en-US" sz="2000" kern="1200"/>
            <a:t>, how can we check? </a:t>
          </a:r>
        </a:p>
      </dsp:txBody>
      <dsp:txXfrm>
        <a:off x="1228411" y="621955"/>
        <a:ext cx="1919362" cy="1919362"/>
      </dsp:txXfrm>
    </dsp:sp>
    <dsp:sp modelId="{4E999612-D272-5248-BC3D-1AA76FF571EA}">
      <dsp:nvSpPr>
        <dsp:cNvPr id="0" name=""/>
        <dsp:cNvSpPr/>
      </dsp:nvSpPr>
      <dsp:spPr>
        <a:xfrm>
          <a:off x="3415225" y="518122"/>
          <a:ext cx="2127028" cy="212702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How does this new knowledge </a:t>
          </a:r>
          <a:r>
            <a:rPr lang="en-US" sz="2000" b="1" kern="1200"/>
            <a:t>link</a:t>
          </a:r>
          <a:r>
            <a:rPr lang="en-US" sz="2000" kern="1200"/>
            <a:t> to their prior knowledge? </a:t>
          </a:r>
        </a:p>
      </dsp:txBody>
      <dsp:txXfrm>
        <a:off x="3519058" y="621955"/>
        <a:ext cx="1919362" cy="1919362"/>
      </dsp:txXfrm>
    </dsp:sp>
    <dsp:sp modelId="{B44B2D92-71B4-DA41-AD51-31FCAF6D1837}">
      <dsp:nvSpPr>
        <dsp:cNvPr id="0" name=""/>
        <dsp:cNvSpPr/>
      </dsp:nvSpPr>
      <dsp:spPr>
        <a:xfrm>
          <a:off x="1124578" y="2808768"/>
          <a:ext cx="2127028" cy="2127028"/>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When will children </a:t>
          </a:r>
          <a:r>
            <a:rPr lang="en-US" sz="2000" b="1" kern="1200"/>
            <a:t>build on </a:t>
          </a:r>
          <a:r>
            <a:rPr lang="en-US" sz="2000" kern="1200"/>
            <a:t>this new knowledge with future learning? </a:t>
          </a:r>
        </a:p>
      </dsp:txBody>
      <dsp:txXfrm>
        <a:off x="1228411" y="2912601"/>
        <a:ext cx="1919362" cy="1919362"/>
      </dsp:txXfrm>
    </dsp:sp>
    <dsp:sp modelId="{7EB36291-7551-3244-B8F5-A10C3D1C35F3}">
      <dsp:nvSpPr>
        <dsp:cNvPr id="0" name=""/>
        <dsp:cNvSpPr/>
      </dsp:nvSpPr>
      <dsp:spPr>
        <a:xfrm>
          <a:off x="3415225" y="2808768"/>
          <a:ext cx="2127028" cy="212702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What </a:t>
          </a:r>
          <a:r>
            <a:rPr lang="en-US" sz="2000" b="1" kern="1200"/>
            <a:t>connections </a:t>
          </a:r>
          <a:r>
            <a:rPr lang="en-US" sz="2000" kern="1200"/>
            <a:t>could children make with other areas of the curriculum? </a:t>
          </a:r>
        </a:p>
      </dsp:txBody>
      <dsp:txXfrm>
        <a:off x="3519058" y="2912601"/>
        <a:ext cx="1919362" cy="19193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D929B-BFE6-408F-BC04-1FC1041C5DDA}">
      <dsp:nvSpPr>
        <dsp:cNvPr id="0" name=""/>
        <dsp:cNvSpPr/>
      </dsp:nvSpPr>
      <dsp:spPr>
        <a:xfrm>
          <a:off x="1282612" y="0"/>
          <a:ext cx="10033176" cy="627073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570027-90D1-4B33-A250-C9D708BE4B76}">
      <dsp:nvSpPr>
        <dsp:cNvPr id="0" name=""/>
        <dsp:cNvSpPr/>
      </dsp:nvSpPr>
      <dsp:spPr>
        <a:xfrm>
          <a:off x="2270879" y="4662918"/>
          <a:ext cx="230763" cy="23076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98DFC-5857-4D6D-8EBC-2B21026ACC0B}">
      <dsp:nvSpPr>
        <dsp:cNvPr id="0" name=""/>
        <dsp:cNvSpPr/>
      </dsp:nvSpPr>
      <dsp:spPr>
        <a:xfrm>
          <a:off x="2386261" y="4778300"/>
          <a:ext cx="1715673" cy="149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77" tIns="0" rIns="0" bIns="0" numCol="1" spcCol="1270" anchor="t" anchorCtr="0">
          <a:noAutofit/>
        </a:bodyPr>
        <a:lstStyle/>
        <a:p>
          <a:pPr marL="0" lvl="0" indent="0" algn="l" defTabSz="622300" rtl="0">
            <a:lnSpc>
              <a:spcPct val="90000"/>
            </a:lnSpc>
            <a:spcBef>
              <a:spcPct val="0"/>
            </a:spcBef>
            <a:spcAft>
              <a:spcPct val="35000"/>
            </a:spcAft>
            <a:buNone/>
          </a:pPr>
          <a:r>
            <a:rPr lang="en-US" sz="1400" b="1" kern="1200">
              <a:latin typeface="Calibri Light" panose="020F0302020204030204"/>
            </a:rPr>
            <a:t>EYFS:</a:t>
          </a:r>
          <a:r>
            <a:rPr lang="en-US" sz="1400" kern="1200">
              <a:latin typeface="Calibri Light" panose="020F0302020204030204"/>
            </a:rPr>
            <a:t> My community, my local area, travel around the world, explorers, north and south pole (globes)</a:t>
          </a:r>
          <a:endParaRPr lang="en-US" sz="1400" kern="1200"/>
        </a:p>
      </dsp:txBody>
      <dsp:txXfrm>
        <a:off x="2386261" y="4778300"/>
        <a:ext cx="1715673" cy="1492434"/>
      </dsp:txXfrm>
    </dsp:sp>
    <dsp:sp modelId="{C05A9216-F5BB-4C68-806A-293AD6361F9E}">
      <dsp:nvSpPr>
        <dsp:cNvPr id="0" name=""/>
        <dsp:cNvSpPr/>
      </dsp:nvSpPr>
      <dsp:spPr>
        <a:xfrm>
          <a:off x="3901270" y="3204345"/>
          <a:ext cx="401327" cy="40132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025DD7-1637-4FFE-B460-4985536E8905}">
      <dsp:nvSpPr>
        <dsp:cNvPr id="0" name=""/>
        <dsp:cNvSpPr/>
      </dsp:nvSpPr>
      <dsp:spPr>
        <a:xfrm>
          <a:off x="4101934" y="3405009"/>
          <a:ext cx="2106966" cy="2865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655" tIns="0" rIns="0" bIns="0" numCol="1" spcCol="1270" anchor="t" anchorCtr="0">
          <a:noAutofit/>
        </a:bodyPr>
        <a:lstStyle/>
        <a:p>
          <a:pPr marL="0" lvl="0" indent="0" algn="l" defTabSz="622300" rtl="0">
            <a:lnSpc>
              <a:spcPct val="90000"/>
            </a:lnSpc>
            <a:spcBef>
              <a:spcPct val="0"/>
            </a:spcBef>
            <a:spcAft>
              <a:spcPct val="35000"/>
            </a:spcAft>
            <a:buNone/>
          </a:pPr>
          <a:r>
            <a:rPr lang="en-US" sz="1400" b="1" kern="1200">
              <a:latin typeface="Calibri Light" panose="020F0302020204030204"/>
            </a:rPr>
            <a:t>Year 1:</a:t>
          </a:r>
          <a:r>
            <a:rPr lang="en-US" sz="1400" kern="1200">
              <a:latin typeface="Calibri Light" panose="020F0302020204030204"/>
            </a:rPr>
            <a:t> My classroom, my school site, drawing maps, my local area, aerial views, compass points </a:t>
          </a:r>
          <a:r>
            <a:rPr lang="en-US" sz="1400" b="1" i="0" kern="1200">
              <a:latin typeface="Calibri Light" panose="020F0302020204030204"/>
            </a:rPr>
            <a:t>Year 2</a:t>
          </a:r>
          <a:r>
            <a:rPr lang="en-US" sz="1400" kern="1200">
              <a:latin typeface="Calibri Light" panose="020F0302020204030204"/>
            </a:rPr>
            <a:t>: My local area, drawing maps, planning a route, globes</a:t>
          </a:r>
          <a:endParaRPr lang="en-US" sz="1400" kern="1200"/>
        </a:p>
      </dsp:txBody>
      <dsp:txXfrm>
        <a:off x="4101934" y="3405009"/>
        <a:ext cx="2106966" cy="2865725"/>
      </dsp:txXfrm>
    </dsp:sp>
    <dsp:sp modelId="{C042AC44-FF1A-4A39-843A-34F0E7606E41}">
      <dsp:nvSpPr>
        <dsp:cNvPr id="0" name=""/>
        <dsp:cNvSpPr/>
      </dsp:nvSpPr>
      <dsp:spPr>
        <a:xfrm>
          <a:off x="5983154" y="2129541"/>
          <a:ext cx="531758" cy="53175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BA3195-6CA6-40BD-AE46-8EE00A59CA19}">
      <dsp:nvSpPr>
        <dsp:cNvPr id="0" name=""/>
        <dsp:cNvSpPr/>
      </dsp:nvSpPr>
      <dsp:spPr>
        <a:xfrm>
          <a:off x="6249034" y="2395420"/>
          <a:ext cx="2106966" cy="3875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768" tIns="0" rIns="0" bIns="0" numCol="1" spcCol="1270" anchor="t" anchorCtr="0">
          <a:noAutofit/>
        </a:bodyPr>
        <a:lstStyle/>
        <a:p>
          <a:pPr marL="0" lvl="0" indent="0" algn="l" defTabSz="622300" rtl="0">
            <a:lnSpc>
              <a:spcPct val="90000"/>
            </a:lnSpc>
            <a:spcBef>
              <a:spcPct val="0"/>
            </a:spcBef>
            <a:spcAft>
              <a:spcPct val="35000"/>
            </a:spcAft>
            <a:buNone/>
          </a:pPr>
          <a:r>
            <a:rPr lang="en-US" sz="1400" b="1" kern="1200">
              <a:latin typeface="Calibri Light" panose="020F0302020204030204"/>
            </a:rPr>
            <a:t>Year 3:</a:t>
          </a:r>
          <a:r>
            <a:rPr lang="en-US" sz="1400" kern="1200">
              <a:latin typeface="Calibri Light" panose="020F0302020204030204"/>
            </a:rPr>
            <a:t> Maps, compasses, symbols, grid references, fieldwork, contrasting localities </a:t>
          </a:r>
          <a:r>
            <a:rPr lang="en-US" sz="1400" b="1" kern="1200">
              <a:latin typeface="Calibri Light" panose="020F0302020204030204"/>
            </a:rPr>
            <a:t>Year 4:</a:t>
          </a:r>
          <a:r>
            <a:rPr lang="en-US" sz="1400" kern="1200">
              <a:latin typeface="Calibri Light" panose="020F0302020204030204"/>
            </a:rPr>
            <a:t> Globes, tropics, map scale, grid references, local area</a:t>
          </a:r>
        </a:p>
      </dsp:txBody>
      <dsp:txXfrm>
        <a:off x="6249034" y="2395420"/>
        <a:ext cx="2106966" cy="3875314"/>
      </dsp:txXfrm>
    </dsp:sp>
    <dsp:sp modelId="{BEC5744E-2F84-423E-8FE8-3C274E91DE09}">
      <dsp:nvSpPr>
        <dsp:cNvPr id="0" name=""/>
        <dsp:cNvSpPr/>
      </dsp:nvSpPr>
      <dsp:spPr>
        <a:xfrm>
          <a:off x="8250652" y="1418440"/>
          <a:ext cx="712355" cy="712355"/>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2F0F55-845D-4F4E-83DC-1F0F5ACC2D6B}">
      <dsp:nvSpPr>
        <dsp:cNvPr id="0" name=""/>
        <dsp:cNvSpPr/>
      </dsp:nvSpPr>
      <dsp:spPr>
        <a:xfrm>
          <a:off x="8606830" y="1774618"/>
          <a:ext cx="2106966" cy="4496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7462" tIns="0" rIns="0" bIns="0" numCol="1" spcCol="1270" anchor="t" anchorCtr="0">
          <a:noAutofit/>
        </a:bodyPr>
        <a:lstStyle/>
        <a:p>
          <a:pPr marL="0" lvl="0" indent="0" algn="l" defTabSz="622300">
            <a:lnSpc>
              <a:spcPct val="90000"/>
            </a:lnSpc>
            <a:spcBef>
              <a:spcPct val="0"/>
            </a:spcBef>
            <a:spcAft>
              <a:spcPct val="35000"/>
            </a:spcAft>
            <a:buNone/>
          </a:pPr>
          <a:r>
            <a:rPr lang="en-US" sz="1400" b="1" kern="1200">
              <a:latin typeface="Calibri Light" panose="020F0302020204030204"/>
            </a:rPr>
            <a:t>Year 5:</a:t>
          </a:r>
          <a:r>
            <a:rPr lang="en-US" sz="1400" kern="1200">
              <a:latin typeface="Calibri Light" panose="020F0302020204030204"/>
            </a:rPr>
            <a:t> Hemispheres, scale, co-ordinates, relief maps </a:t>
          </a:r>
          <a:r>
            <a:rPr lang="en-US" sz="1400" b="1" kern="1200">
              <a:latin typeface="Calibri Light" panose="020F0302020204030204"/>
            </a:rPr>
            <a:t>Year 6:</a:t>
          </a:r>
          <a:r>
            <a:rPr lang="en-US" sz="1400" kern="1200">
              <a:latin typeface="Calibri Light" panose="020F0302020204030204"/>
            </a:rPr>
            <a:t> Latitude, longitude, time zones, map projection, world maps </a:t>
          </a:r>
          <a:endParaRPr lang="en-US" sz="1400" kern="1200"/>
        </a:p>
      </dsp:txBody>
      <dsp:txXfrm>
        <a:off x="8606830" y="1774618"/>
        <a:ext cx="2106966" cy="44961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3C76C-4DBC-470F-B567-6D8EE840F6A4}">
      <dsp:nvSpPr>
        <dsp:cNvPr id="0" name=""/>
        <dsp:cNvSpPr/>
      </dsp:nvSpPr>
      <dsp:spPr>
        <a:xfrm>
          <a:off x="679050" y="578169"/>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8675F6-2442-4779-8B63-3952B43E5ED8}">
      <dsp:nvSpPr>
        <dsp:cNvPr id="0" name=""/>
        <dsp:cNvSpPr/>
      </dsp:nvSpPr>
      <dsp:spPr>
        <a:xfrm>
          <a:off x="1081237" y="9803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279A3C-0E6B-482C-A409-985352EB4673}">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a:t>Where am I?</a:t>
          </a:r>
        </a:p>
      </dsp:txBody>
      <dsp:txXfrm>
        <a:off x="75768" y="3053169"/>
        <a:ext cx="3093750" cy="720000"/>
      </dsp:txXfrm>
    </dsp:sp>
    <dsp:sp modelId="{FED10213-9164-43F5-9274-5CAC046AFF68}">
      <dsp:nvSpPr>
        <dsp:cNvPr id="0" name=""/>
        <dsp:cNvSpPr/>
      </dsp:nvSpPr>
      <dsp:spPr>
        <a:xfrm>
          <a:off x="4314206" y="578169"/>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1BC4F2-1FD5-439C-9115-DBBDC5E46473}">
      <dsp:nvSpPr>
        <dsp:cNvPr id="0" name=""/>
        <dsp:cNvSpPr/>
      </dsp:nvSpPr>
      <dsp:spPr>
        <a:xfrm>
          <a:off x="4716393"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42C557-01FE-47F2-9EC2-93659082EB48}">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a:t>Where can I go?</a:t>
          </a:r>
        </a:p>
      </dsp:txBody>
      <dsp:txXfrm>
        <a:off x="3710925" y="3053169"/>
        <a:ext cx="3093750" cy="720000"/>
      </dsp:txXfrm>
    </dsp:sp>
    <dsp:sp modelId="{533DA435-DF35-4F17-A3F1-7E20CAA7A15D}">
      <dsp:nvSpPr>
        <dsp:cNvPr id="0" name=""/>
        <dsp:cNvSpPr/>
      </dsp:nvSpPr>
      <dsp:spPr>
        <a:xfrm>
          <a:off x="7949362" y="578169"/>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F47EAC-9819-425A-A092-E823C0FD6755}">
      <dsp:nvSpPr>
        <dsp:cNvPr id="0" name=""/>
        <dsp:cNvSpPr/>
      </dsp:nvSpPr>
      <dsp:spPr>
        <a:xfrm>
          <a:off x="8351550" y="980356"/>
          <a:ext cx="1082812" cy="108281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4EB2F3-578C-4750-BE31-00853637E474}">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Where do I belong? </a:t>
          </a:r>
        </a:p>
      </dsp:txBody>
      <dsp:txXfrm>
        <a:off x="7346081" y="3053169"/>
        <a:ext cx="30937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58CEA-3F93-6046-97A1-57557EECB6D6}">
      <dsp:nvSpPr>
        <dsp:cNvPr id="0" name=""/>
        <dsp:cNvSpPr/>
      </dsp:nvSpPr>
      <dsp:spPr>
        <a:xfrm>
          <a:off x="307345" y="1546"/>
          <a:ext cx="3222855" cy="193371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Selecting curriculum content</a:t>
          </a:r>
        </a:p>
      </dsp:txBody>
      <dsp:txXfrm>
        <a:off x="307345" y="1546"/>
        <a:ext cx="3222855" cy="1933713"/>
      </dsp:txXfrm>
    </dsp:sp>
    <dsp:sp modelId="{4FAD30ED-CE79-6444-BBBA-883FEB3871FE}">
      <dsp:nvSpPr>
        <dsp:cNvPr id="0" name=""/>
        <dsp:cNvSpPr/>
      </dsp:nvSpPr>
      <dsp:spPr>
        <a:xfrm>
          <a:off x="3852486" y="1546"/>
          <a:ext cx="3222855" cy="1933713"/>
        </a:xfrm>
        <a:prstGeom prst="rect">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Sequencing for long term learning </a:t>
          </a:r>
        </a:p>
      </dsp:txBody>
      <dsp:txXfrm>
        <a:off x="3852486" y="1546"/>
        <a:ext cx="3222855" cy="1933713"/>
      </dsp:txXfrm>
    </dsp:sp>
    <dsp:sp modelId="{C2536BBC-6363-C24E-835F-15D4BA8E65BC}">
      <dsp:nvSpPr>
        <dsp:cNvPr id="0" name=""/>
        <dsp:cNvSpPr/>
      </dsp:nvSpPr>
      <dsp:spPr>
        <a:xfrm>
          <a:off x="7397627" y="1546"/>
          <a:ext cx="3222855" cy="1933713"/>
        </a:xfrm>
        <a:prstGeom prst="rect">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Identity and Belonging </a:t>
          </a:r>
        </a:p>
      </dsp:txBody>
      <dsp:txXfrm>
        <a:off x="7397627" y="1546"/>
        <a:ext cx="3222855" cy="1933713"/>
      </dsp:txXfrm>
    </dsp:sp>
    <dsp:sp modelId="{182525D4-94C2-A44B-89CA-355B505A55E1}">
      <dsp:nvSpPr>
        <dsp:cNvPr id="0" name=""/>
        <dsp:cNvSpPr/>
      </dsp:nvSpPr>
      <dsp:spPr>
        <a:xfrm>
          <a:off x="3852486" y="2257545"/>
          <a:ext cx="3222855" cy="1933713"/>
        </a:xfrm>
        <a:prstGeom prst="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Impact on the world </a:t>
          </a:r>
        </a:p>
      </dsp:txBody>
      <dsp:txXfrm>
        <a:off x="3852486" y="2257545"/>
        <a:ext cx="3222855" cy="193371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A8CC59-B580-5D43-9B2E-CBCC8C03F4B6}" type="datetimeFigureOut">
              <a:rPr lang="en-US" smtClean="0"/>
              <a:t>4/7/26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6DEEBA-94C3-374A-9D5D-93498AE72F22}" type="slidenum">
              <a:rPr lang="en-US" smtClean="0"/>
              <a:t>‹#›</a:t>
            </a:fld>
            <a:endParaRPr lang="en-US"/>
          </a:p>
        </p:txBody>
      </p:sp>
    </p:spTree>
    <p:extLst>
      <p:ext uri="{BB962C8B-B14F-4D97-AF65-F5344CB8AC3E}">
        <p14:creationId xmlns:p14="http://schemas.microsoft.com/office/powerpoint/2010/main" val="1800546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latin typeface="Inter"/>
              </a:rPr>
              <a:t>This session will look closely at the primary geography curriculum and explore how to select content and implement a well-sequenced, coherent curriculum for long-term learning. It will also consider progression and include opportunities for reflecting on what a pupil’s geography experience looks like as they journey from their early years through primary education. Importantly, we will consider geography's role in developing a child’s identity. Geography is not just about maps and locations; it's about connecting children to their world, fostering a sense of belonging and developing agency to impact the world around them. Geography can make a difference for all children, and in this session we will think about how we can be agents of this change.   </a:t>
            </a:r>
            <a:endParaRPr lang="en-US" dirty="0"/>
          </a:p>
          <a:p>
            <a:endParaRPr lang="en-US" dirty="0"/>
          </a:p>
        </p:txBody>
      </p:sp>
      <p:sp>
        <p:nvSpPr>
          <p:cNvPr id="4" name="Slide Number Placeholder 3"/>
          <p:cNvSpPr>
            <a:spLocks noGrp="1"/>
          </p:cNvSpPr>
          <p:nvPr>
            <p:ph type="sldNum" sz="quarter" idx="5"/>
          </p:nvPr>
        </p:nvSpPr>
        <p:spPr/>
        <p:txBody>
          <a:bodyPr/>
          <a:lstStyle/>
          <a:p>
            <a:fld id="{F66DEEBA-94C3-374A-9D5D-93498AE72F22}" type="slidenum">
              <a:rPr lang="en-US" smtClean="0"/>
              <a:t>1</a:t>
            </a:fld>
            <a:endParaRPr lang="en-US"/>
          </a:p>
        </p:txBody>
      </p:sp>
    </p:spTree>
    <p:extLst>
      <p:ext uri="{BB962C8B-B14F-4D97-AF65-F5344CB8AC3E}">
        <p14:creationId xmlns:p14="http://schemas.microsoft.com/office/powerpoint/2010/main" val="970287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stories- which earthquakes? If we choose Japan- it is a wealthier country with the capacity to withstand earthquakes to a large degree, do we choose something recent? We had Christchurch earthquake in 2011, but recently updated it. </a:t>
            </a:r>
          </a:p>
          <a:p>
            <a:endParaRPr lang="en-US" dirty="0"/>
          </a:p>
          <a:p>
            <a:r>
              <a:rPr lang="en-US" dirty="0"/>
              <a:t>Could any of our children, or extended families be impacted by the case studies we choose? </a:t>
            </a:r>
          </a:p>
          <a:p>
            <a:endParaRPr lang="en-US" dirty="0"/>
          </a:p>
          <a:p>
            <a:r>
              <a:rPr lang="en-US" dirty="0"/>
              <a:t>We chose Iceland as it is volcanic land, not a cone shaped volcano as children often imagine. </a:t>
            </a:r>
          </a:p>
        </p:txBody>
      </p:sp>
      <p:sp>
        <p:nvSpPr>
          <p:cNvPr id="4" name="Slide Number Placeholder 3"/>
          <p:cNvSpPr>
            <a:spLocks noGrp="1"/>
          </p:cNvSpPr>
          <p:nvPr>
            <p:ph type="sldNum" sz="quarter" idx="5"/>
          </p:nvPr>
        </p:nvSpPr>
        <p:spPr/>
        <p:txBody>
          <a:bodyPr/>
          <a:lstStyle/>
          <a:p>
            <a:fld id="{F66DEEBA-94C3-374A-9D5D-93498AE72F22}" type="slidenum">
              <a:rPr lang="en-US" smtClean="0"/>
              <a:t>12</a:t>
            </a:fld>
            <a:endParaRPr lang="en-US"/>
          </a:p>
        </p:txBody>
      </p:sp>
    </p:spTree>
    <p:extLst>
      <p:ext uri="{BB962C8B-B14F-4D97-AF65-F5344CB8AC3E}">
        <p14:creationId xmlns:p14="http://schemas.microsoft.com/office/powerpoint/2010/main" val="2455809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a:t>
            </a:r>
            <a:r>
              <a:rPr lang="en-US" dirty="0" err="1"/>
              <a:t>summarise</a:t>
            </a:r>
            <a:r>
              <a:rPr lang="en-US" dirty="0"/>
              <a:t> </a:t>
            </a:r>
          </a:p>
        </p:txBody>
      </p:sp>
      <p:sp>
        <p:nvSpPr>
          <p:cNvPr id="4" name="Slide Number Placeholder 3"/>
          <p:cNvSpPr>
            <a:spLocks noGrp="1"/>
          </p:cNvSpPr>
          <p:nvPr>
            <p:ph type="sldNum" sz="quarter" idx="5"/>
          </p:nvPr>
        </p:nvSpPr>
        <p:spPr/>
        <p:txBody>
          <a:bodyPr/>
          <a:lstStyle/>
          <a:p>
            <a:fld id="{F66DEEBA-94C3-374A-9D5D-93498AE72F22}" type="slidenum">
              <a:rPr lang="en-US" smtClean="0"/>
              <a:t>13</a:t>
            </a:fld>
            <a:endParaRPr lang="en-US"/>
          </a:p>
        </p:txBody>
      </p:sp>
    </p:spTree>
    <p:extLst>
      <p:ext uri="{BB962C8B-B14F-4D97-AF65-F5344CB8AC3E}">
        <p14:creationId xmlns:p14="http://schemas.microsoft.com/office/powerpoint/2010/main" val="2422915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It is a progression model because it is specified, sequenced and taught to be remembered. Because children remember things they can get better at geography, they can use what they know and apply it to new contexts. Year 6 teachers can teach challenging content because children come with knowledge, they </a:t>
            </a:r>
            <a:r>
              <a:rPr lang="en-US" dirty="0" err="1">
                <a:cs typeface="Calibri"/>
              </a:rPr>
              <a:t>arent</a:t>
            </a:r>
            <a:r>
              <a:rPr lang="en-US" dirty="0">
                <a:cs typeface="Calibri"/>
              </a:rPr>
              <a:t> still teaching the countries of the UK, </a:t>
            </a:r>
            <a:r>
              <a:rPr lang="en-US" dirty="0" err="1">
                <a:cs typeface="Calibri"/>
              </a:rPr>
              <a:t>theyre</a:t>
            </a:r>
            <a:r>
              <a:rPr lang="en-US" dirty="0">
                <a:cs typeface="Calibri"/>
              </a:rPr>
              <a:t> looking at issues such as flooding and children use their knowledge of the UK to understand this issue. If you don’t know what a coast is, what a river does, what low lying land is </a:t>
            </a:r>
            <a:r>
              <a:rPr lang="en-US" dirty="0" err="1">
                <a:cs typeface="Calibri"/>
              </a:rPr>
              <a:t>etc</a:t>
            </a:r>
            <a:r>
              <a:rPr lang="en-US" dirty="0">
                <a:cs typeface="Calibri"/>
              </a:rPr>
              <a:t> then the issue of flooding will cause cognitive overload. </a:t>
            </a:r>
          </a:p>
          <a:p>
            <a:endParaRPr lang="en-US" dirty="0">
              <a:cs typeface="Calibri"/>
            </a:endParaRPr>
          </a:p>
        </p:txBody>
      </p:sp>
      <p:sp>
        <p:nvSpPr>
          <p:cNvPr id="4" name="Slide Number Placeholder 3"/>
          <p:cNvSpPr>
            <a:spLocks noGrp="1"/>
          </p:cNvSpPr>
          <p:nvPr>
            <p:ph type="sldNum" sz="quarter" idx="5"/>
          </p:nvPr>
        </p:nvSpPr>
        <p:spPr/>
        <p:txBody>
          <a:bodyPr/>
          <a:lstStyle/>
          <a:p>
            <a:fld id="{B453E3BF-B6AA-446E-B63F-ACA15D4F07C3}" type="slidenum">
              <a:rPr lang="en-GB" smtClean="0"/>
              <a:t>16</a:t>
            </a:fld>
            <a:endParaRPr lang="en-GB"/>
          </a:p>
        </p:txBody>
      </p:sp>
    </p:spTree>
    <p:extLst>
      <p:ext uri="{BB962C8B-B14F-4D97-AF65-F5344CB8AC3E}">
        <p14:creationId xmlns:p14="http://schemas.microsoft.com/office/powerpoint/2010/main" val="21357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Discuss </a:t>
            </a:r>
          </a:p>
        </p:txBody>
      </p:sp>
      <p:sp>
        <p:nvSpPr>
          <p:cNvPr id="4" name="Slide Number Placeholder 3"/>
          <p:cNvSpPr>
            <a:spLocks noGrp="1"/>
          </p:cNvSpPr>
          <p:nvPr>
            <p:ph type="sldNum" sz="quarter" idx="5"/>
          </p:nvPr>
        </p:nvSpPr>
        <p:spPr/>
        <p:txBody>
          <a:bodyPr/>
          <a:lstStyle/>
          <a:p>
            <a:fld id="{559CBA67-9D07-49C7-A1E3-B28029249BBE}" type="slidenum">
              <a:rPr lang="en-GB" smtClean="0"/>
              <a:t>17</a:t>
            </a:fld>
            <a:endParaRPr lang="en-GB"/>
          </a:p>
        </p:txBody>
      </p:sp>
    </p:spTree>
    <p:extLst>
      <p:ext uri="{BB962C8B-B14F-4D97-AF65-F5344CB8AC3E}">
        <p14:creationId xmlns:p14="http://schemas.microsoft.com/office/powerpoint/2010/main" val="1459659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consider where children revisit content and build upon it </a:t>
            </a:r>
          </a:p>
        </p:txBody>
      </p:sp>
      <p:sp>
        <p:nvSpPr>
          <p:cNvPr id="4" name="Slide Number Placeholder 3"/>
          <p:cNvSpPr>
            <a:spLocks noGrp="1"/>
          </p:cNvSpPr>
          <p:nvPr>
            <p:ph type="sldNum" sz="quarter" idx="5"/>
          </p:nvPr>
        </p:nvSpPr>
        <p:spPr/>
        <p:txBody>
          <a:bodyPr/>
          <a:lstStyle/>
          <a:p>
            <a:fld id="{F66DEEBA-94C3-374A-9D5D-93498AE72F22}" type="slidenum">
              <a:rPr lang="en-US" smtClean="0"/>
              <a:t>18</a:t>
            </a:fld>
            <a:endParaRPr lang="en-US"/>
          </a:p>
        </p:txBody>
      </p:sp>
    </p:spTree>
    <p:extLst>
      <p:ext uri="{BB962C8B-B14F-4D97-AF65-F5344CB8AC3E}">
        <p14:creationId xmlns:p14="http://schemas.microsoft.com/office/powerpoint/2010/main" val="2002830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it looks like on a curriculum map- orange is prior learning, pink current and green future </a:t>
            </a:r>
          </a:p>
          <a:p>
            <a:r>
              <a:rPr lang="en-US" dirty="0"/>
              <a:t>When do children bump into content again? </a:t>
            </a:r>
          </a:p>
          <a:p>
            <a:endParaRPr lang="en-US" dirty="0"/>
          </a:p>
          <a:p>
            <a:r>
              <a:rPr lang="en-US" dirty="0"/>
              <a:t>It is messy- curriculum work is messy! </a:t>
            </a:r>
          </a:p>
          <a:p>
            <a:endParaRPr lang="en-US" dirty="0"/>
          </a:p>
          <a:p>
            <a:r>
              <a:rPr lang="en-US" dirty="0"/>
              <a:t>What prior knowledge will children bring? What if they just joined in Year 3? Where will they revisit this knowledge? </a:t>
            </a:r>
          </a:p>
          <a:p>
            <a:endParaRPr lang="en-US" dirty="0"/>
          </a:p>
          <a:p>
            <a:r>
              <a:rPr lang="en-US" dirty="0"/>
              <a:t>Ancient Egypt – The Nile, Anglo-Saxons – travelling by longboat, settlements- near rivers, then onto European rivers, London &amp; the </a:t>
            </a:r>
            <a:r>
              <a:rPr lang="en-US" dirty="0" err="1"/>
              <a:t>thames</a:t>
            </a:r>
            <a:r>
              <a:rPr lang="en-US" dirty="0"/>
              <a:t>, The Tigris River in Baghdad unit, Murray River in Australia Unit, The Mississippi in </a:t>
            </a:r>
            <a:r>
              <a:rPr lang="en-US" dirty="0" err="1"/>
              <a:t>N.America</a:t>
            </a:r>
            <a:r>
              <a:rPr lang="en-US" dirty="0"/>
              <a:t>, </a:t>
            </a:r>
            <a:r>
              <a:rPr lang="en-US" dirty="0" err="1"/>
              <a:t>etc</a:t>
            </a:r>
            <a:endParaRPr lang="en-US" dirty="0"/>
          </a:p>
        </p:txBody>
      </p:sp>
      <p:sp>
        <p:nvSpPr>
          <p:cNvPr id="4" name="Slide Number Placeholder 3"/>
          <p:cNvSpPr>
            <a:spLocks noGrp="1"/>
          </p:cNvSpPr>
          <p:nvPr>
            <p:ph type="sldNum" sz="quarter" idx="5"/>
          </p:nvPr>
        </p:nvSpPr>
        <p:spPr/>
        <p:txBody>
          <a:bodyPr/>
          <a:lstStyle/>
          <a:p>
            <a:fld id="{7012C4D9-4D6F-42A7-A8D8-96843EF2B5D5}" type="slidenum">
              <a:rPr lang="en-GB" smtClean="0"/>
              <a:t>19</a:t>
            </a:fld>
            <a:endParaRPr lang="en-GB"/>
          </a:p>
        </p:txBody>
      </p:sp>
    </p:spTree>
    <p:extLst>
      <p:ext uri="{BB962C8B-B14F-4D97-AF65-F5344CB8AC3E}">
        <p14:creationId xmlns:p14="http://schemas.microsoft.com/office/powerpoint/2010/main" val="1664589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also consider how to flag this sequencing for teachers who may not know the bigger picture </a:t>
            </a:r>
          </a:p>
        </p:txBody>
      </p:sp>
      <p:sp>
        <p:nvSpPr>
          <p:cNvPr id="4" name="Slide Number Placeholder 3"/>
          <p:cNvSpPr>
            <a:spLocks noGrp="1"/>
          </p:cNvSpPr>
          <p:nvPr>
            <p:ph type="sldNum" sz="quarter" idx="5"/>
          </p:nvPr>
        </p:nvSpPr>
        <p:spPr/>
        <p:txBody>
          <a:bodyPr/>
          <a:lstStyle/>
          <a:p>
            <a:fld id="{F66DEEBA-94C3-374A-9D5D-93498AE72F22}" type="slidenum">
              <a:rPr lang="en-US" smtClean="0"/>
              <a:t>20</a:t>
            </a:fld>
            <a:endParaRPr lang="en-US"/>
          </a:p>
        </p:txBody>
      </p:sp>
    </p:spTree>
    <p:extLst>
      <p:ext uri="{BB962C8B-B14F-4D97-AF65-F5344CB8AC3E}">
        <p14:creationId xmlns:p14="http://schemas.microsoft.com/office/powerpoint/2010/main" val="3282333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interesting work in this space- Jon Hutchinson’s new book on belonging – work in the GA on Place based learning – or place based pedagogy </a:t>
            </a:r>
          </a:p>
          <a:p>
            <a:r>
              <a:rPr lang="en-US" dirty="0"/>
              <a:t>Fieldwork we did on Weds! </a:t>
            </a:r>
          </a:p>
        </p:txBody>
      </p:sp>
      <p:sp>
        <p:nvSpPr>
          <p:cNvPr id="4" name="Slide Number Placeholder 3"/>
          <p:cNvSpPr>
            <a:spLocks noGrp="1"/>
          </p:cNvSpPr>
          <p:nvPr>
            <p:ph type="sldNum" sz="quarter" idx="5"/>
          </p:nvPr>
        </p:nvSpPr>
        <p:spPr/>
        <p:txBody>
          <a:bodyPr/>
          <a:lstStyle/>
          <a:p>
            <a:fld id="{F66DEEBA-94C3-374A-9D5D-93498AE72F22}" type="slidenum">
              <a:rPr lang="en-US" smtClean="0"/>
              <a:t>22</a:t>
            </a:fld>
            <a:endParaRPr lang="en-US"/>
          </a:p>
        </p:txBody>
      </p:sp>
    </p:spTree>
    <p:extLst>
      <p:ext uri="{BB962C8B-B14F-4D97-AF65-F5344CB8AC3E}">
        <p14:creationId xmlns:p14="http://schemas.microsoft.com/office/powerpoint/2010/main" val="3317246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of understanding place for primary teachers – when pinning down a definition is hard for geographers! </a:t>
            </a:r>
          </a:p>
        </p:txBody>
      </p:sp>
      <p:sp>
        <p:nvSpPr>
          <p:cNvPr id="4" name="Slide Number Placeholder 3"/>
          <p:cNvSpPr>
            <a:spLocks noGrp="1"/>
          </p:cNvSpPr>
          <p:nvPr>
            <p:ph type="sldNum" sz="quarter" idx="5"/>
          </p:nvPr>
        </p:nvSpPr>
        <p:spPr/>
        <p:txBody>
          <a:bodyPr/>
          <a:lstStyle/>
          <a:p>
            <a:fld id="{F66DEEBA-94C3-374A-9D5D-93498AE72F22}" type="slidenum">
              <a:rPr lang="en-US" smtClean="0"/>
              <a:t>23</a:t>
            </a:fld>
            <a:endParaRPr lang="en-US"/>
          </a:p>
        </p:txBody>
      </p:sp>
    </p:spTree>
    <p:extLst>
      <p:ext uri="{BB962C8B-B14F-4D97-AF65-F5344CB8AC3E}">
        <p14:creationId xmlns:p14="http://schemas.microsoft.com/office/powerpoint/2010/main" val="528956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6DEEBA-94C3-374A-9D5D-93498AE72F22}" type="slidenum">
              <a:rPr lang="en-US" smtClean="0"/>
              <a:t>24</a:t>
            </a:fld>
            <a:endParaRPr lang="en-US"/>
          </a:p>
        </p:txBody>
      </p:sp>
    </p:spTree>
    <p:extLst>
      <p:ext uri="{BB962C8B-B14F-4D97-AF65-F5344CB8AC3E}">
        <p14:creationId xmlns:p14="http://schemas.microsoft.com/office/powerpoint/2010/main" val="884496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6DEEBA-94C3-374A-9D5D-93498AE72F22}" type="slidenum">
              <a:rPr lang="en-US" smtClean="0"/>
              <a:t>3</a:t>
            </a:fld>
            <a:endParaRPr lang="en-US"/>
          </a:p>
        </p:txBody>
      </p:sp>
    </p:spTree>
    <p:extLst>
      <p:ext uri="{BB962C8B-B14F-4D97-AF65-F5344CB8AC3E}">
        <p14:creationId xmlns:p14="http://schemas.microsoft.com/office/powerpoint/2010/main" val="2652275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on understanding of place – we want primary children to understand how people interact with and impact the world around them </a:t>
            </a:r>
          </a:p>
        </p:txBody>
      </p:sp>
      <p:sp>
        <p:nvSpPr>
          <p:cNvPr id="4" name="Slide Number Placeholder 3"/>
          <p:cNvSpPr>
            <a:spLocks noGrp="1"/>
          </p:cNvSpPr>
          <p:nvPr>
            <p:ph type="sldNum" sz="quarter" idx="5"/>
          </p:nvPr>
        </p:nvSpPr>
        <p:spPr/>
        <p:txBody>
          <a:bodyPr/>
          <a:lstStyle/>
          <a:p>
            <a:fld id="{F66DEEBA-94C3-374A-9D5D-93498AE72F22}" type="slidenum">
              <a:rPr lang="en-US" smtClean="0"/>
              <a:t>27</a:t>
            </a:fld>
            <a:endParaRPr lang="en-US"/>
          </a:p>
        </p:txBody>
      </p:sp>
    </p:spTree>
    <p:extLst>
      <p:ext uri="{BB962C8B-B14F-4D97-AF65-F5344CB8AC3E}">
        <p14:creationId xmlns:p14="http://schemas.microsoft.com/office/powerpoint/2010/main" val="2410730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Foundational understanding of how places around the world are linked – start understanding trade in Year 3 (lots knew about it from Minecraft!) finish with a unit on globalization (quote I shared earlier) </a:t>
            </a:r>
          </a:p>
        </p:txBody>
      </p:sp>
      <p:sp>
        <p:nvSpPr>
          <p:cNvPr id="4" name="Slide Number Placeholder 3"/>
          <p:cNvSpPr>
            <a:spLocks noGrp="1"/>
          </p:cNvSpPr>
          <p:nvPr>
            <p:ph type="sldNum" sz="quarter" idx="5"/>
          </p:nvPr>
        </p:nvSpPr>
        <p:spPr/>
        <p:txBody>
          <a:bodyPr/>
          <a:lstStyle/>
          <a:p>
            <a:fld id="{F66DEEBA-94C3-374A-9D5D-93498AE72F22}" type="slidenum">
              <a:rPr lang="en-US" smtClean="0"/>
              <a:t>29</a:t>
            </a:fld>
            <a:endParaRPr lang="en-US"/>
          </a:p>
        </p:txBody>
      </p:sp>
    </p:spTree>
    <p:extLst>
      <p:ext uri="{BB962C8B-B14F-4D97-AF65-F5344CB8AC3E}">
        <p14:creationId xmlns:p14="http://schemas.microsoft.com/office/powerpoint/2010/main" val="4094268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people impact the world? How does the world impact us? </a:t>
            </a:r>
          </a:p>
          <a:p>
            <a:endParaRPr lang="en-US" dirty="0"/>
          </a:p>
          <a:p>
            <a:r>
              <a:rPr lang="en-US" dirty="0"/>
              <a:t>Don’t want to terrify children – they are young – but they will see things and we need to be equipped to answer their questions. </a:t>
            </a:r>
          </a:p>
        </p:txBody>
      </p:sp>
      <p:sp>
        <p:nvSpPr>
          <p:cNvPr id="4" name="Slide Number Placeholder 3"/>
          <p:cNvSpPr>
            <a:spLocks noGrp="1"/>
          </p:cNvSpPr>
          <p:nvPr>
            <p:ph type="sldNum" sz="quarter" idx="5"/>
          </p:nvPr>
        </p:nvSpPr>
        <p:spPr/>
        <p:txBody>
          <a:bodyPr/>
          <a:lstStyle/>
          <a:p>
            <a:fld id="{F66DEEBA-94C3-374A-9D5D-93498AE72F22}" type="slidenum">
              <a:rPr lang="en-US" smtClean="0"/>
              <a:t>30</a:t>
            </a:fld>
            <a:endParaRPr lang="en-US"/>
          </a:p>
        </p:txBody>
      </p:sp>
    </p:spTree>
    <p:extLst>
      <p:ext uri="{BB962C8B-B14F-4D97-AF65-F5344CB8AC3E}">
        <p14:creationId xmlns:p14="http://schemas.microsoft.com/office/powerpoint/2010/main" val="3529944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03F7B-A942-38C4-B91F-B2A935D32A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717BD-F842-99A4-7AEF-184241892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C50484-922D-723F-0D34-F014826CDD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D5A163-2D1A-AE93-D925-DEB182BCFBD2}"/>
              </a:ext>
            </a:extLst>
          </p:cNvPr>
          <p:cNvSpPr>
            <a:spLocks noGrp="1"/>
          </p:cNvSpPr>
          <p:nvPr>
            <p:ph type="sldNum" sz="quarter" idx="5"/>
          </p:nvPr>
        </p:nvSpPr>
        <p:spPr/>
        <p:txBody>
          <a:bodyPr/>
          <a:lstStyle/>
          <a:p>
            <a:fld id="{F66DEEBA-94C3-374A-9D5D-93498AE72F22}" type="slidenum">
              <a:rPr lang="en-US" smtClean="0"/>
              <a:t>33</a:t>
            </a:fld>
            <a:endParaRPr lang="en-US"/>
          </a:p>
        </p:txBody>
      </p:sp>
    </p:spTree>
    <p:extLst>
      <p:ext uri="{BB962C8B-B14F-4D97-AF65-F5344CB8AC3E}">
        <p14:creationId xmlns:p14="http://schemas.microsoft.com/office/powerpoint/2010/main" val="687188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6DEEBA-94C3-374A-9D5D-93498AE72F22}" type="slidenum">
              <a:rPr lang="en-US" smtClean="0"/>
              <a:t>5</a:t>
            </a:fld>
            <a:endParaRPr lang="en-US"/>
          </a:p>
        </p:txBody>
      </p:sp>
    </p:spTree>
    <p:extLst>
      <p:ext uri="{BB962C8B-B14F-4D97-AF65-F5344CB8AC3E}">
        <p14:creationId xmlns:p14="http://schemas.microsoft.com/office/powerpoint/2010/main" val="1800308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colleague Juli hates this slide- it makes her shudder- Its complex! </a:t>
            </a:r>
          </a:p>
          <a:p>
            <a:endParaRPr lang="en-US" dirty="0"/>
          </a:p>
          <a:p>
            <a:r>
              <a:rPr lang="en-US" dirty="0"/>
              <a:t>But we should not be expected to reinvent the wheel. Workload- we cannot be experts on everything. But what we can do, is take a curriculum, like PKC and really understand it well. Probe it- ask which places children learn about, when and why. Think about the story our curriculum tells. </a:t>
            </a:r>
          </a:p>
          <a:p>
            <a:endParaRPr lang="en-US" dirty="0"/>
          </a:p>
          <a:p>
            <a:r>
              <a:rPr lang="en-US" dirty="0"/>
              <a:t>By questioning and critiquing our curriculum we will be making sure it is serving our children in the best way it can. </a:t>
            </a:r>
          </a:p>
          <a:p>
            <a:endParaRPr lang="en-US" dirty="0">
              <a:ea typeface="Calibri" panose="020F0502020204030204"/>
              <a:cs typeface="Calibri" panose="020F0502020204030204"/>
            </a:endParaRPr>
          </a:p>
          <a:p>
            <a:r>
              <a:rPr lang="en-US" dirty="0">
                <a:ea typeface="Calibri" panose="020F0502020204030204"/>
                <a:cs typeface="Calibri" panose="020F0502020204030204"/>
              </a:rPr>
              <a:t>Answering these questions feeds into our intent. </a:t>
            </a:r>
          </a:p>
        </p:txBody>
      </p:sp>
      <p:sp>
        <p:nvSpPr>
          <p:cNvPr id="4" name="Slide Number Placeholder 3"/>
          <p:cNvSpPr>
            <a:spLocks noGrp="1"/>
          </p:cNvSpPr>
          <p:nvPr>
            <p:ph type="sldNum" sz="quarter" idx="5"/>
          </p:nvPr>
        </p:nvSpPr>
        <p:spPr/>
        <p:txBody>
          <a:bodyPr/>
          <a:lstStyle/>
          <a:p>
            <a:fld id="{559CBA67-9D07-49C7-A1E3-B28029249BBE}" type="slidenum">
              <a:rPr lang="en-GB" smtClean="0"/>
              <a:t>6</a:t>
            </a:fld>
            <a:endParaRPr lang="en-GB"/>
          </a:p>
        </p:txBody>
      </p:sp>
    </p:spTree>
    <p:extLst>
      <p:ext uri="{BB962C8B-B14F-4D97-AF65-F5344CB8AC3E}">
        <p14:creationId xmlns:p14="http://schemas.microsoft.com/office/powerpoint/2010/main" val="3483707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captures what I think is a good point to have reached for Year 6 pupil ready to go onto secondary school – powerful knowledge that will be a foundation for this child’s future learning. We want children to have powerful knowledge that will help them make connections. </a:t>
            </a:r>
          </a:p>
          <a:p>
            <a:endParaRPr lang="en-US" dirty="0"/>
          </a:p>
          <a:p>
            <a:endParaRPr lang="en-US" dirty="0"/>
          </a:p>
        </p:txBody>
      </p:sp>
      <p:sp>
        <p:nvSpPr>
          <p:cNvPr id="4" name="Slide Number Placeholder 3"/>
          <p:cNvSpPr>
            <a:spLocks noGrp="1"/>
          </p:cNvSpPr>
          <p:nvPr>
            <p:ph type="sldNum" sz="quarter" idx="5"/>
          </p:nvPr>
        </p:nvSpPr>
        <p:spPr/>
        <p:txBody>
          <a:bodyPr/>
          <a:lstStyle/>
          <a:p>
            <a:fld id="{F66DEEBA-94C3-374A-9D5D-93498AE72F22}" type="slidenum">
              <a:rPr lang="en-US" smtClean="0"/>
              <a:t>7</a:t>
            </a:fld>
            <a:endParaRPr lang="en-US"/>
          </a:p>
        </p:txBody>
      </p:sp>
    </p:spTree>
    <p:extLst>
      <p:ext uri="{BB962C8B-B14F-4D97-AF65-F5344CB8AC3E}">
        <p14:creationId xmlns:p14="http://schemas.microsoft.com/office/powerpoint/2010/main" val="768349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Powerful choices! </a:t>
            </a:r>
          </a:p>
          <a:p>
            <a:endParaRPr lang="en-US" dirty="0"/>
          </a:p>
          <a:p>
            <a:r>
              <a:rPr lang="en-US" dirty="0"/>
              <a:t>Let’s male these choices purposeful – yes we can buy a scheme but let’s understand why we are teaching particular places. </a:t>
            </a:r>
          </a:p>
        </p:txBody>
      </p:sp>
      <p:sp>
        <p:nvSpPr>
          <p:cNvPr id="4" name="Slide Number Placeholder 3"/>
          <p:cNvSpPr>
            <a:spLocks noGrp="1"/>
          </p:cNvSpPr>
          <p:nvPr>
            <p:ph type="sldNum" sz="quarter" idx="5"/>
          </p:nvPr>
        </p:nvSpPr>
        <p:spPr/>
        <p:txBody>
          <a:bodyPr/>
          <a:lstStyle/>
          <a:p>
            <a:fld id="{F66DEEBA-94C3-374A-9D5D-93498AE72F22}" type="slidenum">
              <a:rPr lang="en-US" smtClean="0"/>
              <a:t>8</a:t>
            </a:fld>
            <a:endParaRPr lang="en-US"/>
          </a:p>
        </p:txBody>
      </p:sp>
    </p:spTree>
    <p:extLst>
      <p:ext uri="{BB962C8B-B14F-4D97-AF65-F5344CB8AC3E}">
        <p14:creationId xmlns:p14="http://schemas.microsoft.com/office/powerpoint/2010/main" val="4141078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a choice we’ve made – they will learn more about North America later in the curriculum – San Fran has a very clear grid system which compares nicely to the meandering roads of most UK cities – so we chose it for that. </a:t>
            </a:r>
          </a:p>
        </p:txBody>
      </p:sp>
      <p:sp>
        <p:nvSpPr>
          <p:cNvPr id="4" name="Slide Number Placeholder 3"/>
          <p:cNvSpPr>
            <a:spLocks noGrp="1"/>
          </p:cNvSpPr>
          <p:nvPr>
            <p:ph type="sldNum" sz="quarter" idx="5"/>
          </p:nvPr>
        </p:nvSpPr>
        <p:spPr/>
        <p:txBody>
          <a:bodyPr/>
          <a:lstStyle/>
          <a:p>
            <a:fld id="{F66DEEBA-94C3-374A-9D5D-93498AE72F22}" type="slidenum">
              <a:rPr lang="en-US" smtClean="0"/>
              <a:t>9</a:t>
            </a:fld>
            <a:endParaRPr lang="en-US"/>
          </a:p>
        </p:txBody>
      </p:sp>
    </p:spTree>
    <p:extLst>
      <p:ext uri="{BB962C8B-B14F-4D97-AF65-F5344CB8AC3E}">
        <p14:creationId xmlns:p14="http://schemas.microsoft.com/office/powerpoint/2010/main" val="1712502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‘England is Flat unlike San Franscisco’ misconception or perhaps a mistake- London is flatter than San Fran but still hills – some mistakes but this child is thinking about the right things! </a:t>
            </a:r>
          </a:p>
        </p:txBody>
      </p:sp>
      <p:sp>
        <p:nvSpPr>
          <p:cNvPr id="4" name="Slide Number Placeholder 3"/>
          <p:cNvSpPr>
            <a:spLocks noGrp="1"/>
          </p:cNvSpPr>
          <p:nvPr>
            <p:ph type="sldNum" sz="quarter" idx="5"/>
          </p:nvPr>
        </p:nvSpPr>
        <p:spPr/>
        <p:txBody>
          <a:bodyPr/>
          <a:lstStyle/>
          <a:p>
            <a:fld id="{F66DEEBA-94C3-374A-9D5D-93498AE72F22}" type="slidenum">
              <a:rPr lang="en-US" smtClean="0"/>
              <a:t>10</a:t>
            </a:fld>
            <a:endParaRPr lang="en-US"/>
          </a:p>
        </p:txBody>
      </p:sp>
    </p:spTree>
    <p:extLst>
      <p:ext uri="{BB962C8B-B14F-4D97-AF65-F5344CB8AC3E}">
        <p14:creationId xmlns:p14="http://schemas.microsoft.com/office/powerpoint/2010/main" val="219683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Lower prior attainer – also in this example the step for depth is asking a child if they’d like to live in a place- perhaps not so helpful. So we tweaked the question to previous slide- why is San Fran more foggy than London </a:t>
            </a:r>
          </a:p>
        </p:txBody>
      </p:sp>
      <p:sp>
        <p:nvSpPr>
          <p:cNvPr id="4" name="Slide Number Placeholder 3"/>
          <p:cNvSpPr>
            <a:spLocks noGrp="1"/>
          </p:cNvSpPr>
          <p:nvPr>
            <p:ph type="sldNum" sz="quarter" idx="5"/>
          </p:nvPr>
        </p:nvSpPr>
        <p:spPr/>
        <p:txBody>
          <a:bodyPr/>
          <a:lstStyle/>
          <a:p>
            <a:fld id="{F66DEEBA-94C3-374A-9D5D-93498AE72F22}" type="slidenum">
              <a:rPr lang="en-US" smtClean="0"/>
              <a:t>11</a:t>
            </a:fld>
            <a:endParaRPr lang="en-US"/>
          </a:p>
        </p:txBody>
      </p:sp>
    </p:spTree>
    <p:extLst>
      <p:ext uri="{BB962C8B-B14F-4D97-AF65-F5344CB8AC3E}">
        <p14:creationId xmlns:p14="http://schemas.microsoft.com/office/powerpoint/2010/main" val="589237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77473-3002-0BEB-2A71-46F01A23814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A270554-3E91-FBF1-086B-A350B099B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686659F-0D7F-EC22-9243-32B27E4210F4}"/>
              </a:ext>
            </a:extLst>
          </p:cNvPr>
          <p:cNvSpPr>
            <a:spLocks noGrp="1"/>
          </p:cNvSpPr>
          <p:nvPr>
            <p:ph type="dt" sz="half" idx="10"/>
          </p:nvPr>
        </p:nvSpPr>
        <p:spPr/>
        <p:txBody>
          <a:bodyPr/>
          <a:lstStyle/>
          <a:p>
            <a:fld id="{AD71E992-60E7-2840-9975-2544DEBDF75E}" type="datetimeFigureOut">
              <a:rPr lang="en-US" smtClean="0"/>
              <a:t>4/7/26</a:t>
            </a:fld>
            <a:endParaRPr lang="en-US"/>
          </a:p>
        </p:txBody>
      </p:sp>
      <p:sp>
        <p:nvSpPr>
          <p:cNvPr id="5" name="Footer Placeholder 4">
            <a:extLst>
              <a:ext uri="{FF2B5EF4-FFF2-40B4-BE49-F238E27FC236}">
                <a16:creationId xmlns:a16="http://schemas.microsoft.com/office/drawing/2014/main" id="{4B51A787-EC3E-1FBB-9FA4-4C852A4295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161D1-09DA-39EE-B2C3-1FD87CFF2469}"/>
              </a:ext>
            </a:extLst>
          </p:cNvPr>
          <p:cNvSpPr>
            <a:spLocks noGrp="1"/>
          </p:cNvSpPr>
          <p:nvPr>
            <p:ph type="sldNum" sz="quarter" idx="12"/>
          </p:nvPr>
        </p:nvSpPr>
        <p:spPr/>
        <p:txBody>
          <a:bodyPr/>
          <a:lstStyle/>
          <a:p>
            <a:fld id="{522E8E1D-8146-724D-BF75-4BEA64035689}" type="slidenum">
              <a:rPr lang="en-US" smtClean="0"/>
              <a:t>‹#›</a:t>
            </a:fld>
            <a:endParaRPr lang="en-US"/>
          </a:p>
        </p:txBody>
      </p:sp>
    </p:spTree>
    <p:extLst>
      <p:ext uri="{BB962C8B-B14F-4D97-AF65-F5344CB8AC3E}">
        <p14:creationId xmlns:p14="http://schemas.microsoft.com/office/powerpoint/2010/main" val="4090083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64AA2-2A8D-AFE8-11C2-CCC164B6188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5D8745F-B622-3B42-974D-3C806A01B72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1FA25F-A0E1-CCDB-0E71-1BC24781F8F8}"/>
              </a:ext>
            </a:extLst>
          </p:cNvPr>
          <p:cNvSpPr>
            <a:spLocks noGrp="1"/>
          </p:cNvSpPr>
          <p:nvPr>
            <p:ph type="dt" sz="half" idx="10"/>
          </p:nvPr>
        </p:nvSpPr>
        <p:spPr/>
        <p:txBody>
          <a:bodyPr/>
          <a:lstStyle/>
          <a:p>
            <a:fld id="{AD71E992-60E7-2840-9975-2544DEBDF75E}" type="datetimeFigureOut">
              <a:rPr lang="en-US" smtClean="0"/>
              <a:t>4/7/26</a:t>
            </a:fld>
            <a:endParaRPr lang="en-US"/>
          </a:p>
        </p:txBody>
      </p:sp>
      <p:sp>
        <p:nvSpPr>
          <p:cNvPr id="5" name="Footer Placeholder 4">
            <a:extLst>
              <a:ext uri="{FF2B5EF4-FFF2-40B4-BE49-F238E27FC236}">
                <a16:creationId xmlns:a16="http://schemas.microsoft.com/office/drawing/2014/main" id="{F9ED3392-A2F8-2F20-59E6-64C688B6F5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716A2-020E-3E15-471F-CB9601F4234D}"/>
              </a:ext>
            </a:extLst>
          </p:cNvPr>
          <p:cNvSpPr>
            <a:spLocks noGrp="1"/>
          </p:cNvSpPr>
          <p:nvPr>
            <p:ph type="sldNum" sz="quarter" idx="12"/>
          </p:nvPr>
        </p:nvSpPr>
        <p:spPr/>
        <p:txBody>
          <a:bodyPr/>
          <a:lstStyle/>
          <a:p>
            <a:fld id="{522E8E1D-8146-724D-BF75-4BEA64035689}" type="slidenum">
              <a:rPr lang="en-US" smtClean="0"/>
              <a:t>‹#›</a:t>
            </a:fld>
            <a:endParaRPr lang="en-US"/>
          </a:p>
        </p:txBody>
      </p:sp>
    </p:spTree>
    <p:extLst>
      <p:ext uri="{BB962C8B-B14F-4D97-AF65-F5344CB8AC3E}">
        <p14:creationId xmlns:p14="http://schemas.microsoft.com/office/powerpoint/2010/main" val="2083294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2C42A9-9384-2887-06ED-83EFFEC88E3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6C03E55-5A46-201E-01BF-84FC4C9B1C7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09C5FF-0406-82BF-CD1F-56D6B96142E3}"/>
              </a:ext>
            </a:extLst>
          </p:cNvPr>
          <p:cNvSpPr>
            <a:spLocks noGrp="1"/>
          </p:cNvSpPr>
          <p:nvPr>
            <p:ph type="dt" sz="half" idx="10"/>
          </p:nvPr>
        </p:nvSpPr>
        <p:spPr/>
        <p:txBody>
          <a:bodyPr/>
          <a:lstStyle/>
          <a:p>
            <a:fld id="{AD71E992-60E7-2840-9975-2544DEBDF75E}" type="datetimeFigureOut">
              <a:rPr lang="en-US" smtClean="0"/>
              <a:t>4/7/26</a:t>
            </a:fld>
            <a:endParaRPr lang="en-US"/>
          </a:p>
        </p:txBody>
      </p:sp>
      <p:sp>
        <p:nvSpPr>
          <p:cNvPr id="5" name="Footer Placeholder 4">
            <a:extLst>
              <a:ext uri="{FF2B5EF4-FFF2-40B4-BE49-F238E27FC236}">
                <a16:creationId xmlns:a16="http://schemas.microsoft.com/office/drawing/2014/main" id="{3ED0C54E-B13F-146D-3B4A-1CFB29271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B04F6-D086-2636-FCFD-9C184E1610C7}"/>
              </a:ext>
            </a:extLst>
          </p:cNvPr>
          <p:cNvSpPr>
            <a:spLocks noGrp="1"/>
          </p:cNvSpPr>
          <p:nvPr>
            <p:ph type="sldNum" sz="quarter" idx="12"/>
          </p:nvPr>
        </p:nvSpPr>
        <p:spPr/>
        <p:txBody>
          <a:bodyPr/>
          <a:lstStyle/>
          <a:p>
            <a:fld id="{522E8E1D-8146-724D-BF75-4BEA64035689}" type="slidenum">
              <a:rPr lang="en-US" smtClean="0"/>
              <a:t>‹#›</a:t>
            </a:fld>
            <a:endParaRPr lang="en-US"/>
          </a:p>
        </p:txBody>
      </p:sp>
    </p:spTree>
    <p:extLst>
      <p:ext uri="{BB962C8B-B14F-4D97-AF65-F5344CB8AC3E}">
        <p14:creationId xmlns:p14="http://schemas.microsoft.com/office/powerpoint/2010/main" val="3452383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B15EE-C8F0-CB53-3A25-E3AC94A5A9F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22B5FB-58C3-2F1B-ECBB-43C16CD2782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A4F75DD-9438-F4EC-2F12-5249739A2932}"/>
              </a:ext>
            </a:extLst>
          </p:cNvPr>
          <p:cNvSpPr>
            <a:spLocks noGrp="1"/>
          </p:cNvSpPr>
          <p:nvPr>
            <p:ph type="dt" sz="half" idx="10"/>
          </p:nvPr>
        </p:nvSpPr>
        <p:spPr/>
        <p:txBody>
          <a:bodyPr/>
          <a:lstStyle/>
          <a:p>
            <a:fld id="{AD71E992-60E7-2840-9975-2544DEBDF75E}" type="datetimeFigureOut">
              <a:rPr lang="en-US" smtClean="0"/>
              <a:t>4/7/26</a:t>
            </a:fld>
            <a:endParaRPr lang="en-US"/>
          </a:p>
        </p:txBody>
      </p:sp>
      <p:sp>
        <p:nvSpPr>
          <p:cNvPr id="5" name="Footer Placeholder 4">
            <a:extLst>
              <a:ext uri="{FF2B5EF4-FFF2-40B4-BE49-F238E27FC236}">
                <a16:creationId xmlns:a16="http://schemas.microsoft.com/office/drawing/2014/main" id="{34C5F7B8-C644-D602-B856-487C24495F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4AFF-AEF4-2340-04C2-6B88FB774EE2}"/>
              </a:ext>
            </a:extLst>
          </p:cNvPr>
          <p:cNvSpPr>
            <a:spLocks noGrp="1"/>
          </p:cNvSpPr>
          <p:nvPr>
            <p:ph type="sldNum" sz="quarter" idx="12"/>
          </p:nvPr>
        </p:nvSpPr>
        <p:spPr/>
        <p:txBody>
          <a:bodyPr/>
          <a:lstStyle/>
          <a:p>
            <a:fld id="{522E8E1D-8146-724D-BF75-4BEA64035689}" type="slidenum">
              <a:rPr lang="en-US" smtClean="0"/>
              <a:t>‹#›</a:t>
            </a:fld>
            <a:endParaRPr lang="en-US"/>
          </a:p>
        </p:txBody>
      </p:sp>
    </p:spTree>
    <p:extLst>
      <p:ext uri="{BB962C8B-B14F-4D97-AF65-F5344CB8AC3E}">
        <p14:creationId xmlns:p14="http://schemas.microsoft.com/office/powerpoint/2010/main" val="2938852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A3745-8D4E-C5A1-02FD-CF38ADD934D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BC62F88-D830-982D-C49C-64E442D401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25AE985-B1EE-730B-6001-6A59712139DA}"/>
              </a:ext>
            </a:extLst>
          </p:cNvPr>
          <p:cNvSpPr>
            <a:spLocks noGrp="1"/>
          </p:cNvSpPr>
          <p:nvPr>
            <p:ph type="dt" sz="half" idx="10"/>
          </p:nvPr>
        </p:nvSpPr>
        <p:spPr/>
        <p:txBody>
          <a:bodyPr/>
          <a:lstStyle/>
          <a:p>
            <a:fld id="{AD71E992-60E7-2840-9975-2544DEBDF75E}" type="datetimeFigureOut">
              <a:rPr lang="en-US" smtClean="0"/>
              <a:t>4/7/26</a:t>
            </a:fld>
            <a:endParaRPr lang="en-US"/>
          </a:p>
        </p:txBody>
      </p:sp>
      <p:sp>
        <p:nvSpPr>
          <p:cNvPr id="5" name="Footer Placeholder 4">
            <a:extLst>
              <a:ext uri="{FF2B5EF4-FFF2-40B4-BE49-F238E27FC236}">
                <a16:creationId xmlns:a16="http://schemas.microsoft.com/office/drawing/2014/main" id="{B60B391C-11B0-1CF1-556B-16003BAB6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D73575-F6D4-7A66-D602-599F0C6E9519}"/>
              </a:ext>
            </a:extLst>
          </p:cNvPr>
          <p:cNvSpPr>
            <a:spLocks noGrp="1"/>
          </p:cNvSpPr>
          <p:nvPr>
            <p:ph type="sldNum" sz="quarter" idx="12"/>
          </p:nvPr>
        </p:nvSpPr>
        <p:spPr/>
        <p:txBody>
          <a:bodyPr/>
          <a:lstStyle/>
          <a:p>
            <a:fld id="{522E8E1D-8146-724D-BF75-4BEA64035689}" type="slidenum">
              <a:rPr lang="en-US" smtClean="0"/>
              <a:t>‹#›</a:t>
            </a:fld>
            <a:endParaRPr lang="en-US"/>
          </a:p>
        </p:txBody>
      </p:sp>
    </p:spTree>
    <p:extLst>
      <p:ext uri="{BB962C8B-B14F-4D97-AF65-F5344CB8AC3E}">
        <p14:creationId xmlns:p14="http://schemas.microsoft.com/office/powerpoint/2010/main" val="829141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12F5A-D700-7DFC-C499-C6B122E01BE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B412FE0-DF7A-DE4B-595F-4188BA449B4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4714C87-2553-14A2-AD35-CCD778478C4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F2A4712-25E3-8B90-7BD0-7EB80C2848E1}"/>
              </a:ext>
            </a:extLst>
          </p:cNvPr>
          <p:cNvSpPr>
            <a:spLocks noGrp="1"/>
          </p:cNvSpPr>
          <p:nvPr>
            <p:ph type="dt" sz="half" idx="10"/>
          </p:nvPr>
        </p:nvSpPr>
        <p:spPr/>
        <p:txBody>
          <a:bodyPr/>
          <a:lstStyle/>
          <a:p>
            <a:fld id="{AD71E992-60E7-2840-9975-2544DEBDF75E}" type="datetimeFigureOut">
              <a:rPr lang="en-US" smtClean="0"/>
              <a:t>4/7/26</a:t>
            </a:fld>
            <a:endParaRPr lang="en-US"/>
          </a:p>
        </p:txBody>
      </p:sp>
      <p:sp>
        <p:nvSpPr>
          <p:cNvPr id="6" name="Footer Placeholder 5">
            <a:extLst>
              <a:ext uri="{FF2B5EF4-FFF2-40B4-BE49-F238E27FC236}">
                <a16:creationId xmlns:a16="http://schemas.microsoft.com/office/drawing/2014/main" id="{E5492525-7C0A-8672-4EBB-07982DE6D9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F80339-2AA8-1F0E-6466-90703BD792D7}"/>
              </a:ext>
            </a:extLst>
          </p:cNvPr>
          <p:cNvSpPr>
            <a:spLocks noGrp="1"/>
          </p:cNvSpPr>
          <p:nvPr>
            <p:ph type="sldNum" sz="quarter" idx="12"/>
          </p:nvPr>
        </p:nvSpPr>
        <p:spPr/>
        <p:txBody>
          <a:bodyPr/>
          <a:lstStyle/>
          <a:p>
            <a:fld id="{522E8E1D-8146-724D-BF75-4BEA64035689}" type="slidenum">
              <a:rPr lang="en-US" smtClean="0"/>
              <a:t>‹#›</a:t>
            </a:fld>
            <a:endParaRPr lang="en-US"/>
          </a:p>
        </p:txBody>
      </p:sp>
    </p:spTree>
    <p:extLst>
      <p:ext uri="{BB962C8B-B14F-4D97-AF65-F5344CB8AC3E}">
        <p14:creationId xmlns:p14="http://schemas.microsoft.com/office/powerpoint/2010/main" val="1233172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DCEFF-C00D-E643-373B-7DBA7733A69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004A962-531B-AB99-BB22-132B9587EF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75264BA-C8A4-EDE7-7D11-557B1D9D969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9254800-7236-B6A8-0DA1-3413756AC8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EDF9299-33A7-B4E4-5A41-6C59B1E1064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E1D9B5B-810B-B85C-F4FB-F31A9AC7FD81}"/>
              </a:ext>
            </a:extLst>
          </p:cNvPr>
          <p:cNvSpPr>
            <a:spLocks noGrp="1"/>
          </p:cNvSpPr>
          <p:nvPr>
            <p:ph type="dt" sz="half" idx="10"/>
          </p:nvPr>
        </p:nvSpPr>
        <p:spPr/>
        <p:txBody>
          <a:bodyPr/>
          <a:lstStyle/>
          <a:p>
            <a:fld id="{AD71E992-60E7-2840-9975-2544DEBDF75E}" type="datetimeFigureOut">
              <a:rPr lang="en-US" smtClean="0"/>
              <a:t>4/7/26</a:t>
            </a:fld>
            <a:endParaRPr lang="en-US"/>
          </a:p>
        </p:txBody>
      </p:sp>
      <p:sp>
        <p:nvSpPr>
          <p:cNvPr id="8" name="Footer Placeholder 7">
            <a:extLst>
              <a:ext uri="{FF2B5EF4-FFF2-40B4-BE49-F238E27FC236}">
                <a16:creationId xmlns:a16="http://schemas.microsoft.com/office/drawing/2014/main" id="{A8A60623-4F60-67EE-F5D5-3CD8560152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4F6F43-7C43-FEBA-B576-6C0AD8F826D3}"/>
              </a:ext>
            </a:extLst>
          </p:cNvPr>
          <p:cNvSpPr>
            <a:spLocks noGrp="1"/>
          </p:cNvSpPr>
          <p:nvPr>
            <p:ph type="sldNum" sz="quarter" idx="12"/>
          </p:nvPr>
        </p:nvSpPr>
        <p:spPr/>
        <p:txBody>
          <a:bodyPr/>
          <a:lstStyle/>
          <a:p>
            <a:fld id="{522E8E1D-8146-724D-BF75-4BEA64035689}" type="slidenum">
              <a:rPr lang="en-US" smtClean="0"/>
              <a:t>‹#›</a:t>
            </a:fld>
            <a:endParaRPr lang="en-US"/>
          </a:p>
        </p:txBody>
      </p:sp>
    </p:spTree>
    <p:extLst>
      <p:ext uri="{BB962C8B-B14F-4D97-AF65-F5344CB8AC3E}">
        <p14:creationId xmlns:p14="http://schemas.microsoft.com/office/powerpoint/2010/main" val="254822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849AE-1456-C70B-5E33-4DDC2FDDE0E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B081860-CEC4-CA2C-9AD0-068C8BDF4043}"/>
              </a:ext>
            </a:extLst>
          </p:cNvPr>
          <p:cNvSpPr>
            <a:spLocks noGrp="1"/>
          </p:cNvSpPr>
          <p:nvPr>
            <p:ph type="dt" sz="half" idx="10"/>
          </p:nvPr>
        </p:nvSpPr>
        <p:spPr/>
        <p:txBody>
          <a:bodyPr/>
          <a:lstStyle/>
          <a:p>
            <a:fld id="{AD71E992-60E7-2840-9975-2544DEBDF75E}" type="datetimeFigureOut">
              <a:rPr lang="en-US" smtClean="0"/>
              <a:t>4/7/26</a:t>
            </a:fld>
            <a:endParaRPr lang="en-US"/>
          </a:p>
        </p:txBody>
      </p:sp>
      <p:sp>
        <p:nvSpPr>
          <p:cNvPr id="4" name="Footer Placeholder 3">
            <a:extLst>
              <a:ext uri="{FF2B5EF4-FFF2-40B4-BE49-F238E27FC236}">
                <a16:creationId xmlns:a16="http://schemas.microsoft.com/office/drawing/2014/main" id="{8AA689F7-B454-2920-2EF1-B5DB3B258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77812D-0CEC-851B-0785-E29D8B7CAC20}"/>
              </a:ext>
            </a:extLst>
          </p:cNvPr>
          <p:cNvSpPr>
            <a:spLocks noGrp="1"/>
          </p:cNvSpPr>
          <p:nvPr>
            <p:ph type="sldNum" sz="quarter" idx="12"/>
          </p:nvPr>
        </p:nvSpPr>
        <p:spPr/>
        <p:txBody>
          <a:bodyPr/>
          <a:lstStyle/>
          <a:p>
            <a:fld id="{522E8E1D-8146-724D-BF75-4BEA64035689}" type="slidenum">
              <a:rPr lang="en-US" smtClean="0"/>
              <a:t>‹#›</a:t>
            </a:fld>
            <a:endParaRPr lang="en-US"/>
          </a:p>
        </p:txBody>
      </p:sp>
    </p:spTree>
    <p:extLst>
      <p:ext uri="{BB962C8B-B14F-4D97-AF65-F5344CB8AC3E}">
        <p14:creationId xmlns:p14="http://schemas.microsoft.com/office/powerpoint/2010/main" val="3411333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2E5E1D-7E27-B59F-FC80-44ED0DAEF70E}"/>
              </a:ext>
            </a:extLst>
          </p:cNvPr>
          <p:cNvSpPr>
            <a:spLocks noGrp="1"/>
          </p:cNvSpPr>
          <p:nvPr>
            <p:ph type="dt" sz="half" idx="10"/>
          </p:nvPr>
        </p:nvSpPr>
        <p:spPr/>
        <p:txBody>
          <a:bodyPr/>
          <a:lstStyle/>
          <a:p>
            <a:fld id="{AD71E992-60E7-2840-9975-2544DEBDF75E}" type="datetimeFigureOut">
              <a:rPr lang="en-US" smtClean="0"/>
              <a:t>4/7/26</a:t>
            </a:fld>
            <a:endParaRPr lang="en-US"/>
          </a:p>
        </p:txBody>
      </p:sp>
      <p:sp>
        <p:nvSpPr>
          <p:cNvPr id="3" name="Footer Placeholder 2">
            <a:extLst>
              <a:ext uri="{FF2B5EF4-FFF2-40B4-BE49-F238E27FC236}">
                <a16:creationId xmlns:a16="http://schemas.microsoft.com/office/drawing/2014/main" id="{16A4F2FA-AC37-2E9F-2512-89D4C64708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B2A2B4-FADA-37D4-1DA7-FC15673C25DA}"/>
              </a:ext>
            </a:extLst>
          </p:cNvPr>
          <p:cNvSpPr>
            <a:spLocks noGrp="1"/>
          </p:cNvSpPr>
          <p:nvPr>
            <p:ph type="sldNum" sz="quarter" idx="12"/>
          </p:nvPr>
        </p:nvSpPr>
        <p:spPr/>
        <p:txBody>
          <a:bodyPr/>
          <a:lstStyle/>
          <a:p>
            <a:fld id="{522E8E1D-8146-724D-BF75-4BEA64035689}" type="slidenum">
              <a:rPr lang="en-US" smtClean="0"/>
              <a:t>‹#›</a:t>
            </a:fld>
            <a:endParaRPr lang="en-US"/>
          </a:p>
        </p:txBody>
      </p:sp>
    </p:spTree>
    <p:extLst>
      <p:ext uri="{BB962C8B-B14F-4D97-AF65-F5344CB8AC3E}">
        <p14:creationId xmlns:p14="http://schemas.microsoft.com/office/powerpoint/2010/main" val="623502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875A1-34AC-B7F6-473F-45B21781297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E5686B1-AEF5-E844-C029-FD14A901FA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910B4EA-9799-42FC-16EE-E1DC16C39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ABA64CA-04F8-DE0A-179F-403ABCD73749}"/>
              </a:ext>
            </a:extLst>
          </p:cNvPr>
          <p:cNvSpPr>
            <a:spLocks noGrp="1"/>
          </p:cNvSpPr>
          <p:nvPr>
            <p:ph type="dt" sz="half" idx="10"/>
          </p:nvPr>
        </p:nvSpPr>
        <p:spPr/>
        <p:txBody>
          <a:bodyPr/>
          <a:lstStyle/>
          <a:p>
            <a:fld id="{AD71E992-60E7-2840-9975-2544DEBDF75E}" type="datetimeFigureOut">
              <a:rPr lang="en-US" smtClean="0"/>
              <a:t>4/7/26</a:t>
            </a:fld>
            <a:endParaRPr lang="en-US"/>
          </a:p>
        </p:txBody>
      </p:sp>
      <p:sp>
        <p:nvSpPr>
          <p:cNvPr id="6" name="Footer Placeholder 5">
            <a:extLst>
              <a:ext uri="{FF2B5EF4-FFF2-40B4-BE49-F238E27FC236}">
                <a16:creationId xmlns:a16="http://schemas.microsoft.com/office/drawing/2014/main" id="{FB95582D-3B90-64E3-7F5D-F654111709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F7513E-DF61-7FAA-5766-76E73A5EC8B7}"/>
              </a:ext>
            </a:extLst>
          </p:cNvPr>
          <p:cNvSpPr>
            <a:spLocks noGrp="1"/>
          </p:cNvSpPr>
          <p:nvPr>
            <p:ph type="sldNum" sz="quarter" idx="12"/>
          </p:nvPr>
        </p:nvSpPr>
        <p:spPr/>
        <p:txBody>
          <a:bodyPr/>
          <a:lstStyle/>
          <a:p>
            <a:fld id="{522E8E1D-8146-724D-BF75-4BEA64035689}" type="slidenum">
              <a:rPr lang="en-US" smtClean="0"/>
              <a:t>‹#›</a:t>
            </a:fld>
            <a:endParaRPr lang="en-US"/>
          </a:p>
        </p:txBody>
      </p:sp>
    </p:spTree>
    <p:extLst>
      <p:ext uri="{BB962C8B-B14F-4D97-AF65-F5344CB8AC3E}">
        <p14:creationId xmlns:p14="http://schemas.microsoft.com/office/powerpoint/2010/main" val="1274204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DF255-3EA8-C7E5-1E7D-147B49D6A74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D4EC6D1-5615-ABC2-2E6D-9D0502CD1B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6A2993-A6F8-53E6-94E3-3AE094F7C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ADDEA39-11FE-4D06-8049-8DC571397E43}"/>
              </a:ext>
            </a:extLst>
          </p:cNvPr>
          <p:cNvSpPr>
            <a:spLocks noGrp="1"/>
          </p:cNvSpPr>
          <p:nvPr>
            <p:ph type="dt" sz="half" idx="10"/>
          </p:nvPr>
        </p:nvSpPr>
        <p:spPr/>
        <p:txBody>
          <a:bodyPr/>
          <a:lstStyle/>
          <a:p>
            <a:fld id="{AD71E992-60E7-2840-9975-2544DEBDF75E}" type="datetimeFigureOut">
              <a:rPr lang="en-US" smtClean="0"/>
              <a:t>4/7/26</a:t>
            </a:fld>
            <a:endParaRPr lang="en-US"/>
          </a:p>
        </p:txBody>
      </p:sp>
      <p:sp>
        <p:nvSpPr>
          <p:cNvPr id="6" name="Footer Placeholder 5">
            <a:extLst>
              <a:ext uri="{FF2B5EF4-FFF2-40B4-BE49-F238E27FC236}">
                <a16:creationId xmlns:a16="http://schemas.microsoft.com/office/drawing/2014/main" id="{65CF6A64-B676-73DB-71E3-5BA87D0493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4A1444-2B15-333C-7B2C-51F650A1B3DE}"/>
              </a:ext>
            </a:extLst>
          </p:cNvPr>
          <p:cNvSpPr>
            <a:spLocks noGrp="1"/>
          </p:cNvSpPr>
          <p:nvPr>
            <p:ph type="sldNum" sz="quarter" idx="12"/>
          </p:nvPr>
        </p:nvSpPr>
        <p:spPr/>
        <p:txBody>
          <a:bodyPr/>
          <a:lstStyle/>
          <a:p>
            <a:fld id="{522E8E1D-8146-724D-BF75-4BEA64035689}" type="slidenum">
              <a:rPr lang="en-US" smtClean="0"/>
              <a:t>‹#›</a:t>
            </a:fld>
            <a:endParaRPr lang="en-US"/>
          </a:p>
        </p:txBody>
      </p:sp>
    </p:spTree>
    <p:extLst>
      <p:ext uri="{BB962C8B-B14F-4D97-AF65-F5344CB8AC3E}">
        <p14:creationId xmlns:p14="http://schemas.microsoft.com/office/powerpoint/2010/main" val="2614907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618284-4A7F-91C4-4161-48668F0578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A6B912D-7E74-0C46-4255-3CA7847322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C97E645-F250-7149-8A51-0252D5074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71E992-60E7-2840-9975-2544DEBDF75E}" type="datetimeFigureOut">
              <a:rPr lang="en-US" smtClean="0"/>
              <a:t>4/7/26</a:t>
            </a:fld>
            <a:endParaRPr lang="en-US"/>
          </a:p>
        </p:txBody>
      </p:sp>
      <p:sp>
        <p:nvSpPr>
          <p:cNvPr id="5" name="Footer Placeholder 4">
            <a:extLst>
              <a:ext uri="{FF2B5EF4-FFF2-40B4-BE49-F238E27FC236}">
                <a16:creationId xmlns:a16="http://schemas.microsoft.com/office/drawing/2014/main" id="{6E264B1D-2AA8-1A32-2E77-63C65D193A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473B01F-AF8F-F83F-34BA-42A7922876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22E8E1D-8146-724D-BF75-4BEA64035689}" type="slidenum">
              <a:rPr lang="en-US" smtClean="0"/>
              <a:t>‹#›</a:t>
            </a:fld>
            <a:endParaRPr lang="en-US"/>
          </a:p>
        </p:txBody>
      </p:sp>
    </p:spTree>
    <p:extLst>
      <p:ext uri="{BB962C8B-B14F-4D97-AF65-F5344CB8AC3E}">
        <p14:creationId xmlns:p14="http://schemas.microsoft.com/office/powerpoint/2010/main" val="3710858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8.png"/><Relationship Id="rId7" Type="http://schemas.openxmlformats.org/officeDocument/2006/relationships/diagramQuickStyle" Target="../diagrams/quickStyle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9.sv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C2455-B4C4-D11A-EAA9-38E4B59B937B}"/>
              </a:ext>
            </a:extLst>
          </p:cNvPr>
          <p:cNvSpPr>
            <a:spLocks noGrp="1"/>
          </p:cNvSpPr>
          <p:nvPr>
            <p:ph type="ctrTitle"/>
          </p:nvPr>
        </p:nvSpPr>
        <p:spPr>
          <a:xfrm>
            <a:off x="7995312" y="1621924"/>
            <a:ext cx="3369234" cy="1616203"/>
          </a:xfrm>
        </p:spPr>
        <p:txBody>
          <a:bodyPr vert="horz" lIns="91440" tIns="45720" rIns="91440" bIns="45720" rtlCol="0" anchor="b">
            <a:noAutofit/>
          </a:bodyPr>
          <a:lstStyle/>
          <a:p>
            <a:pPr algn="l"/>
            <a:r>
              <a:rPr lang="en-US" sz="4800" dirty="0">
                <a:solidFill>
                  <a:schemeClr val="tx2"/>
                </a:solidFill>
              </a:rPr>
              <a:t>A powerful primary geography curriculum </a:t>
            </a:r>
          </a:p>
        </p:txBody>
      </p:sp>
      <p:pic>
        <p:nvPicPr>
          <p:cNvPr id="2054" name="Picture 6" descr="The importance of subject leadership in the geography curriculum">
            <a:extLst>
              <a:ext uri="{FF2B5EF4-FFF2-40B4-BE49-F238E27FC236}">
                <a16:creationId xmlns:a16="http://schemas.microsoft.com/office/drawing/2014/main" id="{FB6C6034-55AB-138D-6278-B50AEE5AA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955" r="12113" b="-1"/>
          <a:stretch>
            <a:fillRect/>
          </a:stretch>
        </p:blipFill>
        <p:spPr bwMode="auto">
          <a:xfrm>
            <a:off x="20" y="10"/>
            <a:ext cx="7390243" cy="6857990"/>
          </a:xfrm>
          <a:prstGeom prst="rect">
            <a:avLst/>
          </a:prstGeom>
          <a:noFill/>
          <a:extLst>
            <a:ext uri="{909E8E84-426E-40DD-AFC4-6F175D3DCCD1}">
              <a14:hiddenFill xmlns:a14="http://schemas.microsoft.com/office/drawing/2010/main">
                <a:solidFill>
                  <a:srgbClr val="FFFFFF"/>
                </a:solidFill>
              </a14:hiddenFill>
            </a:ext>
          </a:extLst>
        </p:spPr>
      </p:pic>
      <p:sp>
        <p:nvSpPr>
          <p:cNvPr id="2078" name="Rectangle 2077">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9" name="Rectangle 2078">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77" name="Rectangle 2076">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TextBox 2">
            <a:extLst>
              <a:ext uri="{FF2B5EF4-FFF2-40B4-BE49-F238E27FC236}">
                <a16:creationId xmlns:a16="http://schemas.microsoft.com/office/drawing/2014/main" id="{5A8F9789-03D4-FF96-1935-165E1C30A5B0}"/>
              </a:ext>
            </a:extLst>
          </p:cNvPr>
          <p:cNvSpPr txBox="1"/>
          <p:nvPr/>
        </p:nvSpPr>
        <p:spPr>
          <a:xfrm>
            <a:off x="8482664" y="5380226"/>
            <a:ext cx="3369234" cy="1324641"/>
          </a:xfrm>
          <a:prstGeom prst="rect">
            <a:avLst/>
          </a:prstGeom>
        </p:spPr>
        <p:txBody>
          <a:bodyPr vert="horz" lIns="91440" tIns="45720" rIns="91440" bIns="45720" rtlCol="0" anchor="t">
            <a:normAutofit lnSpcReduction="10000"/>
          </a:bodyPr>
          <a:lstStyle/>
          <a:p>
            <a:pPr algn="r">
              <a:lnSpc>
                <a:spcPct val="90000"/>
              </a:lnSpc>
              <a:spcAft>
                <a:spcPts val="600"/>
              </a:spcAft>
            </a:pPr>
            <a:r>
              <a:rPr lang="en-US" sz="2000" dirty="0">
                <a:solidFill>
                  <a:schemeClr val="tx2"/>
                </a:solidFill>
              </a:rPr>
              <a:t>Geographical Association Conference</a:t>
            </a:r>
          </a:p>
          <a:p>
            <a:pPr algn="r">
              <a:lnSpc>
                <a:spcPct val="90000"/>
              </a:lnSpc>
              <a:spcAft>
                <a:spcPts val="600"/>
              </a:spcAft>
            </a:pPr>
            <a:r>
              <a:rPr lang="en-US" sz="2000" dirty="0">
                <a:solidFill>
                  <a:schemeClr val="tx2"/>
                </a:solidFill>
              </a:rPr>
              <a:t>April 2026</a:t>
            </a:r>
          </a:p>
          <a:p>
            <a:pPr algn="r">
              <a:lnSpc>
                <a:spcPct val="90000"/>
              </a:lnSpc>
              <a:spcAft>
                <a:spcPts val="600"/>
              </a:spcAft>
            </a:pPr>
            <a:r>
              <a:rPr lang="en-US" sz="2000" dirty="0">
                <a:solidFill>
                  <a:schemeClr val="tx2"/>
                </a:solidFill>
              </a:rPr>
              <a:t>Emma Lennard </a:t>
            </a:r>
          </a:p>
        </p:txBody>
      </p:sp>
    </p:spTree>
    <p:extLst>
      <p:ext uri="{BB962C8B-B14F-4D97-AF65-F5344CB8AC3E}">
        <p14:creationId xmlns:p14="http://schemas.microsoft.com/office/powerpoint/2010/main" val="302378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notebook with writing on it&#10;&#10;AI-generated content may be incorrect.">
            <a:extLst>
              <a:ext uri="{FF2B5EF4-FFF2-40B4-BE49-F238E27FC236}">
                <a16:creationId xmlns:a16="http://schemas.microsoft.com/office/drawing/2014/main" id="{D965C3E3-263B-4D71-64DA-6DD935B0CDBE}"/>
              </a:ext>
            </a:extLst>
          </p:cNvPr>
          <p:cNvPicPr>
            <a:picLocks noChangeAspect="1"/>
          </p:cNvPicPr>
          <p:nvPr/>
        </p:nvPicPr>
        <p:blipFill>
          <a:blip r:embed="rId3"/>
          <a:stretch>
            <a:fillRect/>
          </a:stretch>
        </p:blipFill>
        <p:spPr>
          <a:xfrm>
            <a:off x="145174" y="98845"/>
            <a:ext cx="8484476" cy="6660310"/>
          </a:xfrm>
          <a:prstGeom prst="rect">
            <a:avLst/>
          </a:prstGeom>
        </p:spPr>
      </p:pic>
      <p:sp>
        <p:nvSpPr>
          <p:cNvPr id="3" name="Content Placeholder 2">
            <a:extLst>
              <a:ext uri="{FF2B5EF4-FFF2-40B4-BE49-F238E27FC236}">
                <a16:creationId xmlns:a16="http://schemas.microsoft.com/office/drawing/2014/main" id="{9074CE90-938B-EB29-0878-3CEBC32F0C78}"/>
              </a:ext>
            </a:extLst>
          </p:cNvPr>
          <p:cNvSpPr>
            <a:spLocks noGrp="1"/>
          </p:cNvSpPr>
          <p:nvPr>
            <p:ph idx="1"/>
          </p:nvPr>
        </p:nvSpPr>
        <p:spPr>
          <a:xfrm>
            <a:off x="5080000" y="2032000"/>
            <a:ext cx="6460837" cy="4630173"/>
          </a:xfrm>
          <a:solidFill>
            <a:schemeClr val="bg1"/>
          </a:solidFill>
        </p:spPr>
        <p:txBody>
          <a:bodyPr>
            <a:normAutofit lnSpcReduction="10000"/>
          </a:bodyPr>
          <a:lstStyle/>
          <a:p>
            <a:pPr marL="0" indent="0">
              <a:buNone/>
            </a:pPr>
            <a:r>
              <a:rPr lang="en-US" sz="2000" dirty="0"/>
              <a:t>Some of the physical features in San Francisco are peninsulas. A peninsula is a piece of land almost entirely surrounded by water but still connected to mainland. A bay is a body of water from the ocean near a coastline a little surrounded by water. A strait is a body of water that connects the two other larger bodies of water. San Francisco has forty hills. Some people even say the temperature in San Francisco is hot at the top of the hills and cold at the bottom. </a:t>
            </a:r>
          </a:p>
          <a:p>
            <a:pPr marL="0" indent="0">
              <a:buNone/>
            </a:pPr>
            <a:r>
              <a:rPr lang="en-GB" sz="1400" dirty="0">
                <a:solidFill>
                  <a:srgbClr val="16A53F"/>
                </a:solidFill>
                <a:effectLst/>
                <a:latin typeface="Helvetica" pitchFamily="2" charset="0"/>
              </a:rPr>
              <a:t>Why does San Francisco experience much more fog than London?</a:t>
            </a:r>
          </a:p>
          <a:p>
            <a:pPr marL="0" indent="0">
              <a:buNone/>
            </a:pPr>
            <a:r>
              <a:rPr lang="en-US" sz="2000" dirty="0"/>
              <a:t>San Francisco experiences more fog than London because when the Pacific Ocean meets the warm air, thick white fog is created. England is flat unlike San Francisco. London also has a river flowing through it called the River Thames. Furthermore London hasn’t got as much water as San Franscisco because there aren’t any oceans nearby or beaches. </a:t>
            </a:r>
          </a:p>
        </p:txBody>
      </p:sp>
    </p:spTree>
    <p:extLst>
      <p:ext uri="{BB962C8B-B14F-4D97-AF65-F5344CB8AC3E}">
        <p14:creationId xmlns:p14="http://schemas.microsoft.com/office/powerpoint/2010/main" val="2136824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notebook with writing on it&#10;&#10;AI-generated content may be incorrect.">
            <a:extLst>
              <a:ext uri="{FF2B5EF4-FFF2-40B4-BE49-F238E27FC236}">
                <a16:creationId xmlns:a16="http://schemas.microsoft.com/office/drawing/2014/main" id="{188D3D2F-9F09-CE92-04A9-8CCDBBC84AE9}"/>
              </a:ext>
            </a:extLst>
          </p:cNvPr>
          <p:cNvPicPr>
            <a:picLocks noChangeAspect="1"/>
          </p:cNvPicPr>
          <p:nvPr/>
        </p:nvPicPr>
        <p:blipFill>
          <a:blip r:embed="rId3"/>
          <a:stretch>
            <a:fillRect/>
          </a:stretch>
        </p:blipFill>
        <p:spPr>
          <a:xfrm>
            <a:off x="209251" y="149628"/>
            <a:ext cx="9059439" cy="6658688"/>
          </a:xfrm>
          <a:prstGeom prst="rect">
            <a:avLst/>
          </a:prstGeom>
        </p:spPr>
      </p:pic>
      <p:sp>
        <p:nvSpPr>
          <p:cNvPr id="5" name="Content Placeholder 2">
            <a:extLst>
              <a:ext uri="{FF2B5EF4-FFF2-40B4-BE49-F238E27FC236}">
                <a16:creationId xmlns:a16="http://schemas.microsoft.com/office/drawing/2014/main" id="{599A2FC9-0973-9354-AE43-3455077565A7}"/>
              </a:ext>
            </a:extLst>
          </p:cNvPr>
          <p:cNvSpPr>
            <a:spLocks noGrp="1"/>
          </p:cNvSpPr>
          <p:nvPr>
            <p:ph idx="1"/>
          </p:nvPr>
        </p:nvSpPr>
        <p:spPr>
          <a:xfrm>
            <a:off x="6096000" y="2675467"/>
            <a:ext cx="5320145" cy="4032905"/>
          </a:xfrm>
          <a:solidFill>
            <a:schemeClr val="bg1"/>
          </a:solidFill>
        </p:spPr>
        <p:txBody>
          <a:bodyPr>
            <a:normAutofit/>
          </a:bodyPr>
          <a:lstStyle/>
          <a:p>
            <a:pPr marL="0" indent="0">
              <a:buNone/>
            </a:pPr>
            <a:r>
              <a:rPr lang="en-GB" sz="2000" dirty="0"/>
              <a:t>In San Franscisco people travel on cable cars because the hills are quite steep. </a:t>
            </a:r>
          </a:p>
          <a:p>
            <a:pPr marL="0" indent="0">
              <a:buNone/>
            </a:pPr>
            <a:r>
              <a:rPr lang="en-GB" sz="2000" dirty="0"/>
              <a:t>In comparison in London we travel by the tube and buses because London is really busy. </a:t>
            </a:r>
          </a:p>
          <a:p>
            <a:pPr marL="0" indent="0">
              <a:buNone/>
            </a:pPr>
            <a:r>
              <a:rPr lang="en-US" sz="2000" dirty="0"/>
              <a:t>The bridges in London and San Francisco are really long and you can travel over the water. </a:t>
            </a:r>
          </a:p>
          <a:p>
            <a:pPr marL="0" indent="0">
              <a:buNone/>
            </a:pPr>
            <a:r>
              <a:rPr lang="en-US" sz="2000" dirty="0"/>
              <a:t>Living in San Franscisco would be bad because it is really foggy. And it is really hot. And it will be hard to get around because the hills are steep. </a:t>
            </a:r>
            <a:endParaRPr lang="en-GB" sz="2000" dirty="0"/>
          </a:p>
        </p:txBody>
      </p:sp>
    </p:spTree>
    <p:extLst>
      <p:ext uri="{BB962C8B-B14F-4D97-AF65-F5344CB8AC3E}">
        <p14:creationId xmlns:p14="http://schemas.microsoft.com/office/powerpoint/2010/main" val="2427497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3ED3B-30DE-A035-D704-A365A1AD2366}"/>
              </a:ext>
            </a:extLst>
          </p:cNvPr>
          <p:cNvSpPr txBox="1">
            <a:spLocks/>
          </p:cNvSpPr>
          <p:nvPr/>
        </p:nvSpPr>
        <p:spPr>
          <a:xfrm>
            <a:off x="374175" y="365125"/>
            <a:ext cx="1144529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solidFill>
              </a:rPr>
              <a:t>Selecting curriculum content</a:t>
            </a:r>
            <a:r>
              <a:rPr lang="en-US" dirty="0">
                <a:solidFill>
                  <a:schemeClr val="tx2"/>
                </a:solidFill>
              </a:rPr>
              <a:t>: Which choices must we make? </a:t>
            </a:r>
          </a:p>
        </p:txBody>
      </p:sp>
      <p:pic>
        <p:nvPicPr>
          <p:cNvPr id="4" name="Picture 3" descr="A close-up of a diagram&#10;&#10;AI-generated content may be incorrect.">
            <a:extLst>
              <a:ext uri="{FF2B5EF4-FFF2-40B4-BE49-F238E27FC236}">
                <a16:creationId xmlns:a16="http://schemas.microsoft.com/office/drawing/2014/main" id="{AE9BF384-D507-4A7D-6E8A-0CAC93B1C97D}"/>
              </a:ext>
            </a:extLst>
          </p:cNvPr>
          <p:cNvPicPr>
            <a:picLocks noChangeAspect="1"/>
          </p:cNvPicPr>
          <p:nvPr/>
        </p:nvPicPr>
        <p:blipFill>
          <a:blip r:embed="rId3"/>
          <a:stretch>
            <a:fillRect/>
          </a:stretch>
        </p:blipFill>
        <p:spPr>
          <a:xfrm>
            <a:off x="954653" y="1752121"/>
            <a:ext cx="7772400" cy="1795362"/>
          </a:xfrm>
          <a:prstGeom prst="rect">
            <a:avLst/>
          </a:prstGeom>
        </p:spPr>
      </p:pic>
      <p:pic>
        <p:nvPicPr>
          <p:cNvPr id="10" name="Picture 9" descr="A close-up of a card&#10;&#10;AI-generated content may be incorrect.">
            <a:extLst>
              <a:ext uri="{FF2B5EF4-FFF2-40B4-BE49-F238E27FC236}">
                <a16:creationId xmlns:a16="http://schemas.microsoft.com/office/drawing/2014/main" id="{BA2755EB-CA7C-A88E-7C98-68931613DC51}"/>
              </a:ext>
            </a:extLst>
          </p:cNvPr>
          <p:cNvPicPr>
            <a:picLocks noChangeAspect="1"/>
          </p:cNvPicPr>
          <p:nvPr/>
        </p:nvPicPr>
        <p:blipFill>
          <a:blip r:embed="rId4"/>
          <a:stretch>
            <a:fillRect/>
          </a:stretch>
        </p:blipFill>
        <p:spPr>
          <a:xfrm>
            <a:off x="9692254" y="1379007"/>
            <a:ext cx="1856280" cy="5113867"/>
          </a:xfrm>
          <a:prstGeom prst="rect">
            <a:avLst/>
          </a:prstGeom>
        </p:spPr>
      </p:pic>
      <p:sp>
        <p:nvSpPr>
          <p:cNvPr id="11" name="TextBox 10">
            <a:extLst>
              <a:ext uri="{FF2B5EF4-FFF2-40B4-BE49-F238E27FC236}">
                <a16:creationId xmlns:a16="http://schemas.microsoft.com/office/drawing/2014/main" id="{09D45AF3-F43E-E75C-CF2E-D21E9E86D366}"/>
              </a:ext>
            </a:extLst>
          </p:cNvPr>
          <p:cNvSpPr txBox="1"/>
          <p:nvPr/>
        </p:nvSpPr>
        <p:spPr>
          <a:xfrm>
            <a:off x="643466" y="3935941"/>
            <a:ext cx="8923867" cy="2246769"/>
          </a:xfrm>
          <a:prstGeom prst="rect">
            <a:avLst/>
          </a:prstGeom>
          <a:noFill/>
        </p:spPr>
        <p:txBody>
          <a:bodyPr wrap="square" rtlCol="0">
            <a:spAutoFit/>
          </a:bodyPr>
          <a:lstStyle/>
          <a:p>
            <a:r>
              <a:rPr lang="en-US" sz="2800" dirty="0">
                <a:solidFill>
                  <a:schemeClr val="tx2"/>
                </a:solidFill>
              </a:rPr>
              <a:t>Which mountains, why? </a:t>
            </a:r>
          </a:p>
          <a:p>
            <a:r>
              <a:rPr lang="en-US" sz="2800" dirty="0">
                <a:solidFill>
                  <a:schemeClr val="tx2"/>
                </a:solidFill>
              </a:rPr>
              <a:t>What do we want primary children to know about volcanoes? </a:t>
            </a:r>
          </a:p>
          <a:p>
            <a:r>
              <a:rPr lang="en-US" sz="2800" dirty="0">
                <a:solidFill>
                  <a:schemeClr val="tx2"/>
                </a:solidFill>
              </a:rPr>
              <a:t>How much detail should we teach about earthquakes? </a:t>
            </a:r>
          </a:p>
          <a:p>
            <a:r>
              <a:rPr lang="en-US" sz="2800" dirty="0">
                <a:solidFill>
                  <a:schemeClr val="tx2"/>
                </a:solidFill>
              </a:rPr>
              <a:t>How do we fit all of this in?</a:t>
            </a:r>
          </a:p>
        </p:txBody>
      </p:sp>
    </p:spTree>
    <p:extLst>
      <p:ext uri="{BB962C8B-B14F-4D97-AF65-F5344CB8AC3E}">
        <p14:creationId xmlns:p14="http://schemas.microsoft.com/office/powerpoint/2010/main" val="397076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9F4B30-C051-0B71-CFBC-27FFAC38D79E}"/>
              </a:ext>
            </a:extLst>
          </p:cNvPr>
          <p:cNvSpPr>
            <a:spLocks noGrp="1"/>
          </p:cNvSpPr>
          <p:nvPr>
            <p:ph type="title"/>
          </p:nvPr>
        </p:nvSpPr>
        <p:spPr>
          <a:xfrm>
            <a:off x="459346" y="273620"/>
            <a:ext cx="9895951" cy="1033669"/>
          </a:xfrm>
        </p:spPr>
        <p:txBody>
          <a:bodyPr vert="horz" lIns="91440" tIns="45720" rIns="91440" bIns="45720" rtlCol="0" anchor="ctr">
            <a:normAutofit/>
          </a:bodyPr>
          <a:lstStyle/>
          <a:p>
            <a:r>
              <a:rPr lang="en-US" sz="4000" kern="1200" dirty="0">
                <a:solidFill>
                  <a:srgbClr val="FFFFFF"/>
                </a:solidFill>
                <a:latin typeface="+mj-lt"/>
                <a:ea typeface="+mj-ea"/>
                <a:cs typeface="+mj-cs"/>
              </a:rPr>
              <a:t>Considerations when selecting content…</a:t>
            </a:r>
          </a:p>
        </p:txBody>
      </p:sp>
      <p:sp>
        <p:nvSpPr>
          <p:cNvPr id="4" name="Content Placeholder 2">
            <a:extLst>
              <a:ext uri="{FF2B5EF4-FFF2-40B4-BE49-F238E27FC236}">
                <a16:creationId xmlns:a16="http://schemas.microsoft.com/office/drawing/2014/main" id="{A7475756-3816-27E5-67D0-87BA1D911B09}"/>
              </a:ext>
            </a:extLst>
          </p:cNvPr>
          <p:cNvSpPr txBox="1">
            <a:spLocks/>
          </p:cNvSpPr>
          <p:nvPr/>
        </p:nvSpPr>
        <p:spPr>
          <a:xfrm>
            <a:off x="1032932" y="2064196"/>
            <a:ext cx="10820397" cy="408260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2"/>
                </a:solidFill>
              </a:rPr>
              <a:t>Which places? </a:t>
            </a:r>
          </a:p>
          <a:p>
            <a:r>
              <a:rPr lang="en-US" b="1" dirty="0">
                <a:solidFill>
                  <a:schemeClr val="tx2"/>
                </a:solidFill>
              </a:rPr>
              <a:t>Which features? </a:t>
            </a:r>
          </a:p>
          <a:p>
            <a:r>
              <a:rPr lang="en-US" b="1" dirty="0">
                <a:solidFill>
                  <a:schemeClr val="tx2"/>
                </a:solidFill>
              </a:rPr>
              <a:t>What should we compare? </a:t>
            </a:r>
          </a:p>
          <a:p>
            <a:r>
              <a:rPr lang="en-US" b="1" dirty="0">
                <a:solidFill>
                  <a:schemeClr val="tx2"/>
                </a:solidFill>
              </a:rPr>
              <a:t>What do I want children to remember about this place? </a:t>
            </a:r>
          </a:p>
          <a:p>
            <a:r>
              <a:rPr lang="en-US" b="1" dirty="0">
                <a:solidFill>
                  <a:schemeClr val="tx2"/>
                </a:solidFill>
              </a:rPr>
              <a:t>Why? </a:t>
            </a:r>
            <a:endParaRPr lang="en-US" i="1" dirty="0">
              <a:solidFill>
                <a:schemeClr val="tx2"/>
              </a:solidFill>
            </a:endParaRPr>
          </a:p>
        </p:txBody>
      </p:sp>
    </p:spTree>
    <p:extLst>
      <p:ext uri="{BB962C8B-B14F-4D97-AF65-F5344CB8AC3E}">
        <p14:creationId xmlns:p14="http://schemas.microsoft.com/office/powerpoint/2010/main" val="2573162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13430-909A-D66E-CDF0-487D22C83272}"/>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4000" b="1" kern="1200" dirty="0">
                <a:solidFill>
                  <a:schemeClr val="tx2"/>
                </a:solidFill>
                <a:latin typeface="+mj-lt"/>
                <a:ea typeface="+mj-ea"/>
                <a:cs typeface="+mj-cs"/>
              </a:rPr>
              <a:t>Selecting curriculum content </a:t>
            </a:r>
            <a:r>
              <a:rPr lang="en-US" sz="4000" kern="1200" dirty="0">
                <a:solidFill>
                  <a:schemeClr val="tx2"/>
                </a:solidFill>
                <a:latin typeface="+mj-lt"/>
                <a:ea typeface="+mj-ea"/>
                <a:cs typeface="+mj-cs"/>
              </a:rPr>
              <a:t>can create a powerful curriculum because it allows us to </a:t>
            </a:r>
            <a:r>
              <a:rPr lang="en-US" sz="4000" b="0" i="0" u="none" strike="noStrike" kern="1200" dirty="0">
                <a:solidFill>
                  <a:schemeClr val="tx2"/>
                </a:solidFill>
                <a:effectLst/>
                <a:latin typeface="+mj-lt"/>
                <a:ea typeface="+mj-ea"/>
                <a:cs typeface="+mj-cs"/>
              </a:rPr>
              <a:t>choose stories, places and examples that develop children’s geographical thinking.</a:t>
            </a:r>
            <a:endParaRPr lang="en-US" sz="4000" kern="1200" dirty="0">
              <a:solidFill>
                <a:schemeClr val="tx2"/>
              </a:solidFill>
              <a:latin typeface="+mj-lt"/>
              <a:ea typeface="+mj-ea"/>
              <a:cs typeface="+mj-cs"/>
            </a:endParaRP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351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A1685E-24F4-11E5-BEF7-CE1C6DC80E35}"/>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968AE1-D2E2-05CD-F70B-9E65174FC417}"/>
              </a:ext>
            </a:extLst>
          </p:cNvPr>
          <p:cNvSpPr>
            <a:spLocks noGrp="1"/>
          </p:cNvSpPr>
          <p:nvPr>
            <p:ph type="title"/>
          </p:nvPr>
        </p:nvSpPr>
        <p:spPr>
          <a:xfrm>
            <a:off x="586478" y="1683756"/>
            <a:ext cx="3115265" cy="2396359"/>
          </a:xfrm>
        </p:spPr>
        <p:txBody>
          <a:bodyPr anchor="b">
            <a:normAutofit/>
          </a:bodyPr>
          <a:lstStyle/>
          <a:p>
            <a:pPr algn="r"/>
            <a:r>
              <a:rPr lang="en-US" sz="4000" b="1">
                <a:solidFill>
                  <a:srgbClr val="FFFFFF"/>
                </a:solidFill>
              </a:rPr>
              <a:t>Sequencing for long term learning: </a:t>
            </a:r>
            <a:r>
              <a:rPr lang="en-US" sz="4000">
                <a:solidFill>
                  <a:srgbClr val="FFFFFF"/>
                </a:solidFill>
              </a:rPr>
              <a:t> </a:t>
            </a:r>
          </a:p>
        </p:txBody>
      </p:sp>
      <p:graphicFrame>
        <p:nvGraphicFramePr>
          <p:cNvPr id="8" name="Content Placeholder 5">
            <a:extLst>
              <a:ext uri="{FF2B5EF4-FFF2-40B4-BE49-F238E27FC236}">
                <a16:creationId xmlns:a16="http://schemas.microsoft.com/office/drawing/2014/main" id="{EEA210CA-6D77-2BF3-84CC-807893B8612B}"/>
              </a:ext>
            </a:extLst>
          </p:cNvPr>
          <p:cNvGraphicFramePr>
            <a:graphicFrameLocks noGrp="1"/>
          </p:cNvGraphicFramePr>
          <p:nvPr>
            <p:ph idx="1"/>
            <p:extLst>
              <p:ext uri="{D42A27DB-BD31-4B8C-83A1-F6EECF244321}">
                <p14:modId xmlns:p14="http://schemas.microsoft.com/office/powerpoint/2010/main" val="53210304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229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8A99-0EBE-B595-13EC-17B507A66327}"/>
              </a:ext>
            </a:extLst>
          </p:cNvPr>
          <p:cNvSpPr>
            <a:spLocks noGrp="1"/>
          </p:cNvSpPr>
          <p:nvPr>
            <p:ph type="title" idx="4294967295"/>
          </p:nvPr>
        </p:nvSpPr>
        <p:spPr>
          <a:xfrm>
            <a:off x="298827" y="9146"/>
            <a:ext cx="11510962" cy="1325563"/>
          </a:xfrm>
        </p:spPr>
        <p:txBody>
          <a:bodyPr/>
          <a:lstStyle/>
          <a:p>
            <a:r>
              <a:rPr lang="en-US" dirty="0">
                <a:solidFill>
                  <a:schemeClr val="tx2"/>
                </a:solidFill>
                <a:ea typeface="Roboto"/>
                <a:cs typeface="Calibri Light"/>
              </a:rPr>
              <a:t>Sequencing map work</a:t>
            </a:r>
            <a:endParaRPr lang="en-US" dirty="0">
              <a:solidFill>
                <a:schemeClr val="tx2"/>
              </a:solidFill>
              <a:ea typeface="Roboto"/>
            </a:endParaRPr>
          </a:p>
        </p:txBody>
      </p:sp>
      <p:pic>
        <p:nvPicPr>
          <p:cNvPr id="4" name="Graphic 4">
            <a:extLst>
              <a:ext uri="{FF2B5EF4-FFF2-40B4-BE49-F238E27FC236}">
                <a16:creationId xmlns:a16="http://schemas.microsoft.com/office/drawing/2014/main" id="{DE6BE93A-9DE8-B99A-B319-28EFB87159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7705" y="2432353"/>
            <a:ext cx="5779104" cy="5791199"/>
          </a:xfrm>
          <a:prstGeom prst="rect">
            <a:avLst/>
          </a:prstGeom>
        </p:spPr>
      </p:pic>
      <p:graphicFrame>
        <p:nvGraphicFramePr>
          <p:cNvPr id="5" name="Diagram 5">
            <a:extLst>
              <a:ext uri="{FF2B5EF4-FFF2-40B4-BE49-F238E27FC236}">
                <a16:creationId xmlns:a16="http://schemas.microsoft.com/office/drawing/2014/main" id="{7248126D-551F-8352-8F4B-3760334E5C2E}"/>
              </a:ext>
            </a:extLst>
          </p:cNvPr>
          <p:cNvGraphicFramePr/>
          <p:nvPr>
            <p:extLst>
              <p:ext uri="{D42A27DB-BD31-4B8C-83A1-F6EECF244321}">
                <p14:modId xmlns:p14="http://schemas.microsoft.com/office/powerpoint/2010/main" val="4269562465"/>
              </p:ext>
            </p:extLst>
          </p:nvPr>
        </p:nvGraphicFramePr>
        <p:xfrm>
          <a:off x="-541867" y="231664"/>
          <a:ext cx="12598400" cy="62707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78912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EB8A9F-6631-45AE-AD7A-CE6630319247}"/>
              </a:ext>
            </a:extLst>
          </p:cNvPr>
          <p:cNvSpPr>
            <a:spLocks noGrp="1"/>
          </p:cNvSpPr>
          <p:nvPr>
            <p:ph type="title" idx="4294967295"/>
          </p:nvPr>
        </p:nvSpPr>
        <p:spPr>
          <a:xfrm>
            <a:off x="1330325" y="-31750"/>
            <a:ext cx="10861675" cy="1325563"/>
          </a:xfrm>
        </p:spPr>
        <p:txBody>
          <a:bodyPr/>
          <a:lstStyle/>
          <a:p>
            <a:r>
              <a:rPr lang="en-GB" dirty="0">
                <a:solidFill>
                  <a:schemeClr val="tx2"/>
                </a:solidFill>
              </a:rPr>
              <a:t>Map Work  </a:t>
            </a:r>
          </a:p>
        </p:txBody>
      </p:sp>
      <p:graphicFrame>
        <p:nvGraphicFramePr>
          <p:cNvPr id="7" name="Table 6">
            <a:extLst>
              <a:ext uri="{FF2B5EF4-FFF2-40B4-BE49-F238E27FC236}">
                <a16:creationId xmlns:a16="http://schemas.microsoft.com/office/drawing/2014/main" id="{9B3BC6DB-FF70-4BB9-899E-8211DC8EA5A3}"/>
              </a:ext>
            </a:extLst>
          </p:cNvPr>
          <p:cNvGraphicFramePr>
            <a:graphicFrameLocks noGrp="1"/>
          </p:cNvGraphicFramePr>
          <p:nvPr/>
        </p:nvGraphicFramePr>
        <p:xfrm>
          <a:off x="595286" y="2082647"/>
          <a:ext cx="9868444" cy="4053840"/>
        </p:xfrm>
        <a:graphic>
          <a:graphicData uri="http://schemas.openxmlformats.org/drawingml/2006/table">
            <a:tbl>
              <a:tblPr firstRow="1" bandRow="1">
                <a:tableStyleId>{2D5ABB26-0587-4C30-8999-92F81FD0307C}</a:tableStyleId>
              </a:tblPr>
              <a:tblGrid>
                <a:gridCol w="502561">
                  <a:extLst>
                    <a:ext uri="{9D8B030D-6E8A-4147-A177-3AD203B41FA5}">
                      <a16:colId xmlns:a16="http://schemas.microsoft.com/office/drawing/2014/main" val="1065754507"/>
                    </a:ext>
                  </a:extLst>
                </a:gridCol>
                <a:gridCol w="1891195">
                  <a:extLst>
                    <a:ext uri="{9D8B030D-6E8A-4147-A177-3AD203B41FA5}">
                      <a16:colId xmlns:a16="http://schemas.microsoft.com/office/drawing/2014/main" val="1405854518"/>
                    </a:ext>
                  </a:extLst>
                </a:gridCol>
                <a:gridCol w="7474688">
                  <a:extLst>
                    <a:ext uri="{9D8B030D-6E8A-4147-A177-3AD203B41FA5}">
                      <a16:colId xmlns:a16="http://schemas.microsoft.com/office/drawing/2014/main" val="1380826500"/>
                    </a:ext>
                  </a:extLst>
                </a:gridCol>
              </a:tblGrid>
              <a:tr h="250216">
                <a:tc>
                  <a:txBody>
                    <a:bodyPr/>
                    <a:lstStyle/>
                    <a:p>
                      <a:pPr lvl="0">
                        <a:buNone/>
                      </a:pPr>
                      <a:r>
                        <a:rPr lang="en-GB" sz="1800">
                          <a:solidFill>
                            <a:schemeClr val="tx2"/>
                          </a:solidFill>
                          <a:latin typeface="Roboto"/>
                          <a:ea typeface="Roboto"/>
                        </a:rPr>
                        <a:t>YR</a:t>
                      </a:r>
                    </a:p>
                  </a:txBody>
                  <a:tcPr>
                    <a:lnL w="0">
                      <a:noFill/>
                    </a:lnL>
                    <a:lnR w="12700">
                      <a:solidFill>
                        <a:schemeClr val="tx1"/>
                      </a:solidFill>
                    </a:lnR>
                    <a:lnT w="0">
                      <a:noFill/>
                    </a:lnT>
                    <a:lnB w="12700">
                      <a:solidFill>
                        <a:schemeClr val="tx1"/>
                      </a:solidFill>
                    </a:lnB>
                    <a:lnTlToBr w="12700" cmpd="sng">
                      <a:noFill/>
                      <a:prstDash val="solid"/>
                    </a:lnTlToBr>
                    <a:lnBlToTr w="12700" cmpd="sng">
                      <a:noFill/>
                      <a:prstDash val="solid"/>
                    </a:lnBlToTr>
                  </a:tcPr>
                </a:tc>
                <a:tc>
                  <a:txBody>
                    <a:bodyPr/>
                    <a:lstStyle/>
                    <a:p>
                      <a:pPr lvl="0">
                        <a:buNone/>
                      </a:pPr>
                      <a:r>
                        <a:rPr lang="en-GB" sz="1600">
                          <a:solidFill>
                            <a:schemeClr val="tx2"/>
                          </a:solidFill>
                          <a:latin typeface="Roboto"/>
                          <a:ea typeface="Roboto"/>
                        </a:rPr>
                        <a:t>Understanding the World</a:t>
                      </a:r>
                    </a:p>
                  </a:txBody>
                  <a:tcPr>
                    <a:lnL w="12700">
                      <a:solidFill>
                        <a:schemeClr val="tx1"/>
                      </a:solidFill>
                    </a:lnL>
                    <a:lnR w="12700">
                      <a:solidFill>
                        <a:schemeClr val="tx1"/>
                      </a:solidFill>
                    </a:lnR>
                    <a:lnT w="0">
                      <a:noFill/>
                    </a:lnT>
                    <a:lnB w="12700">
                      <a:solidFill>
                        <a:schemeClr val="tx1"/>
                      </a:solidFill>
                    </a:lnB>
                    <a:lnTlToBr w="12700" cmpd="sng">
                      <a:noFill/>
                      <a:prstDash val="solid"/>
                    </a:lnTlToBr>
                    <a:lnBlToTr w="12700" cmpd="sng">
                      <a:noFill/>
                      <a:prstDash val="solid"/>
                    </a:lnBlToTr>
                  </a:tcPr>
                </a:tc>
                <a:tc>
                  <a:txBody>
                    <a:bodyPr/>
                    <a:lstStyle/>
                    <a:p>
                      <a:pPr lvl="0">
                        <a:buNone/>
                      </a:pPr>
                      <a:r>
                        <a:rPr lang="en-GB" sz="1600">
                          <a:solidFill>
                            <a:schemeClr val="tx2"/>
                          </a:solidFill>
                          <a:latin typeface="Roboto"/>
                          <a:ea typeface="Roboto"/>
                        </a:rPr>
                        <a:t>Draw and create simple maps from memory </a:t>
                      </a:r>
                    </a:p>
                  </a:txBody>
                  <a:tcPr>
                    <a:lnL w="12700">
                      <a:solidFill>
                        <a:schemeClr val="tx1"/>
                      </a:solidFill>
                    </a:lnL>
                    <a:lnR w="0">
                      <a:noFill/>
                    </a:lnR>
                    <a:lnT w="0">
                      <a:noFill/>
                    </a:lnT>
                    <a:lnB w="12700">
                      <a:solidFill>
                        <a:schemeClr val="tx1"/>
                      </a:solidFill>
                    </a:lnB>
                    <a:lnTlToBr w="12700" cmpd="sng">
                      <a:noFill/>
                      <a:prstDash val="solid"/>
                    </a:lnTlToBr>
                    <a:lnBlToTr w="12700" cmpd="sng">
                      <a:noFill/>
                      <a:prstDash val="solid"/>
                    </a:lnBlToTr>
                  </a:tcPr>
                </a:tc>
                <a:extLst>
                  <a:ext uri="{0D108BD9-81ED-4DB2-BD59-A6C34878D82A}">
                    <a16:rowId xmlns:a16="http://schemas.microsoft.com/office/drawing/2014/main" val="2386742266"/>
                  </a:ext>
                </a:extLst>
              </a:tr>
              <a:tr h="250216">
                <a:tc>
                  <a:txBody>
                    <a:bodyPr/>
                    <a:lstStyle/>
                    <a:p>
                      <a:r>
                        <a:rPr lang="en-GB" sz="1800">
                          <a:solidFill>
                            <a:schemeClr val="tx2"/>
                          </a:solidFill>
                          <a:latin typeface="Roboto"/>
                          <a:ea typeface="Roboto"/>
                        </a:rPr>
                        <a:t>Y1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a:solidFill>
                            <a:schemeClr val="tx2"/>
                          </a:solidFill>
                          <a:latin typeface="Roboto"/>
                          <a:ea typeface="Roboto"/>
                        </a:rPr>
                        <a:t>Spatial Sense </a:t>
                      </a:r>
                    </a:p>
                    <a:p>
                      <a:pPr lvl="0">
                        <a:buNone/>
                      </a:pPr>
                      <a:endParaRPr lang="en-GB" sz="1600">
                        <a:solidFill>
                          <a:schemeClr val="tx2"/>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a:solidFill>
                            <a:schemeClr val="tx2"/>
                          </a:solidFill>
                          <a:latin typeface="Roboto"/>
                          <a:ea typeface="Roboto"/>
                        </a:rPr>
                        <a:t>Draw a map of the classroom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8879823"/>
                  </a:ext>
                </a:extLst>
              </a:tr>
              <a:tr h="432191">
                <a:tc>
                  <a:txBody>
                    <a:bodyPr/>
                    <a:lstStyle/>
                    <a:p>
                      <a:r>
                        <a:rPr lang="en-GB" sz="1800">
                          <a:solidFill>
                            <a:schemeClr val="tx2"/>
                          </a:solidFill>
                          <a:latin typeface="Roboto"/>
                          <a:ea typeface="Roboto"/>
                        </a:rPr>
                        <a:t>Y2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a:solidFill>
                            <a:schemeClr val="tx2"/>
                          </a:solidFill>
                          <a:latin typeface="Roboto"/>
                          <a:ea typeface="Roboto"/>
                        </a:rPr>
                        <a:t>Spatial Sense </a:t>
                      </a:r>
                    </a:p>
                    <a:p>
                      <a:endParaRPr lang="en-GB" sz="1600">
                        <a:solidFill>
                          <a:schemeClr val="tx2"/>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a:solidFill>
                            <a:schemeClr val="tx2"/>
                          </a:solidFill>
                          <a:latin typeface="Roboto"/>
                          <a:ea typeface="Roboto"/>
                        </a:rPr>
                        <a:t>Draw a map of the local area using symbols in a key </a:t>
                      </a:r>
                      <a:endParaRPr lang="en-GB" sz="1600">
                        <a:solidFill>
                          <a:schemeClr val="tx2"/>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2538930"/>
                  </a:ext>
                </a:extLst>
              </a:tr>
              <a:tr h="432191">
                <a:tc>
                  <a:txBody>
                    <a:bodyPr/>
                    <a:lstStyle/>
                    <a:p>
                      <a:r>
                        <a:rPr lang="en-GB" sz="1800">
                          <a:solidFill>
                            <a:schemeClr val="tx2"/>
                          </a:solidFill>
                          <a:latin typeface="Roboto"/>
                          <a:ea typeface="Roboto"/>
                        </a:rPr>
                        <a:t>Y3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a:solidFill>
                            <a:schemeClr val="tx2"/>
                          </a:solidFill>
                          <a:latin typeface="Roboto"/>
                          <a:ea typeface="Roboto"/>
                        </a:rPr>
                        <a:t>Spatial Sense </a:t>
                      </a:r>
                    </a:p>
                    <a:p>
                      <a:endParaRPr lang="en-GB" sz="1600">
                        <a:solidFill>
                          <a:schemeClr val="tx2"/>
                        </a:solidFill>
                        <a:latin typeface="Roboto"/>
                        <a:ea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a:solidFill>
                            <a:schemeClr val="tx2"/>
                          </a:solidFill>
                          <a:latin typeface="Roboto"/>
                          <a:ea typeface="Roboto"/>
                        </a:rPr>
                        <a:t>Use grid references to locate positions on a map </a:t>
                      </a:r>
                      <a:endParaRPr lang="en-GB" sz="1600">
                        <a:solidFill>
                          <a:schemeClr val="tx2"/>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3034678"/>
                  </a:ext>
                </a:extLst>
              </a:tr>
              <a:tr h="432191">
                <a:tc>
                  <a:txBody>
                    <a:bodyPr/>
                    <a:lstStyle/>
                    <a:p>
                      <a:r>
                        <a:rPr lang="en-GB" sz="1800">
                          <a:solidFill>
                            <a:schemeClr val="tx2"/>
                          </a:solidFill>
                          <a:latin typeface="Roboto"/>
                          <a:ea typeface="Roboto"/>
                        </a:rPr>
                        <a:t>Y4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a:solidFill>
                            <a:schemeClr val="tx2"/>
                          </a:solidFill>
                          <a:latin typeface="Roboto"/>
                          <a:ea typeface="Roboto"/>
                        </a:rPr>
                        <a:t>Spatial Sense  </a:t>
                      </a:r>
                    </a:p>
                    <a:p>
                      <a:endParaRPr lang="en-GB" sz="1600">
                        <a:solidFill>
                          <a:schemeClr val="tx2"/>
                        </a:solidFill>
                        <a:latin typeface="Roboto"/>
                        <a:ea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a:solidFill>
                            <a:schemeClr val="tx2"/>
                          </a:solidFill>
                          <a:latin typeface="Roboto"/>
                          <a:ea typeface="Roboto"/>
                        </a:rPr>
                        <a:t>Calculate the distance between places in the local area using scale</a:t>
                      </a:r>
                      <a:endParaRPr lang="en-US" sz="160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0965650"/>
                  </a:ext>
                </a:extLst>
              </a:tr>
              <a:tr h="432191">
                <a:tc>
                  <a:txBody>
                    <a:bodyPr/>
                    <a:lstStyle/>
                    <a:p>
                      <a:r>
                        <a:rPr lang="en-GB" sz="1800">
                          <a:solidFill>
                            <a:schemeClr val="tx2"/>
                          </a:solidFill>
                          <a:latin typeface="Roboto"/>
                          <a:ea typeface="Roboto"/>
                        </a:rPr>
                        <a:t>Y5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a:solidFill>
                            <a:schemeClr val="tx2"/>
                          </a:solidFill>
                          <a:latin typeface="Roboto"/>
                          <a:ea typeface="Roboto"/>
                        </a:rPr>
                        <a:t>Spatial Sense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b="0" i="0" u="none" strike="noStrike" noProof="0">
                          <a:solidFill>
                            <a:schemeClr val="tx2"/>
                          </a:solidFill>
                          <a:latin typeface="Roboto"/>
                        </a:rPr>
                        <a:t>Draw and label the equator and meridian line on a world map. Draw and label the longitude and latitude lines on a globe. Label the hemispheres.</a:t>
                      </a:r>
                      <a:endParaRPr lang="en-US" sz="1600">
                        <a:solidFill>
                          <a:schemeClr val="tx2"/>
                        </a:solidFill>
                        <a:latin typeface="Roboto"/>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9572262"/>
                  </a:ext>
                </a:extLst>
              </a:tr>
              <a:tr h="432191">
                <a:tc>
                  <a:txBody>
                    <a:bodyPr/>
                    <a:lstStyle/>
                    <a:p>
                      <a:r>
                        <a:rPr lang="en-GB" sz="1800">
                          <a:solidFill>
                            <a:schemeClr val="tx2"/>
                          </a:solidFill>
                          <a:latin typeface="Roboto"/>
                          <a:ea typeface="Roboto"/>
                        </a:rPr>
                        <a:t>Y6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a:solidFill>
                            <a:schemeClr val="tx2"/>
                          </a:solidFill>
                          <a:latin typeface="Roboto"/>
                          <a:ea typeface="Roboto"/>
                        </a:rPr>
                        <a:t>Spatial Sense </a:t>
                      </a:r>
                    </a:p>
                    <a:p>
                      <a:endParaRPr lang="en-GB" sz="1600">
                        <a:solidFill>
                          <a:schemeClr val="tx2"/>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b="0" i="0" u="none" strike="noStrike" noProof="0">
                          <a:solidFill>
                            <a:schemeClr val="tx2"/>
                          </a:solidFill>
                          <a:latin typeface="Roboto"/>
                        </a:rPr>
                        <a:t>Draw a diagram to show why ‘polar night’ occurs and write an explanation.</a:t>
                      </a:r>
                      <a:endParaRPr lang="en-US" sz="1600" b="0">
                        <a:solidFill>
                          <a:schemeClr val="tx2"/>
                        </a:solidFill>
                        <a:latin typeface="Roboto"/>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3869421"/>
                  </a:ext>
                </a:extLst>
              </a:tr>
            </a:tbl>
          </a:graphicData>
        </a:graphic>
      </p:graphicFrame>
      <p:sp>
        <p:nvSpPr>
          <p:cNvPr id="5" name="TextBox 4">
            <a:extLst>
              <a:ext uri="{FF2B5EF4-FFF2-40B4-BE49-F238E27FC236}">
                <a16:creationId xmlns:a16="http://schemas.microsoft.com/office/drawing/2014/main" id="{249695AB-FDBF-40C4-B65E-084D15095D0C}"/>
              </a:ext>
            </a:extLst>
          </p:cNvPr>
          <p:cNvSpPr txBox="1"/>
          <p:nvPr/>
        </p:nvSpPr>
        <p:spPr>
          <a:xfrm>
            <a:off x="468267" y="995123"/>
            <a:ext cx="10122483" cy="923330"/>
          </a:xfrm>
          <a:prstGeom prst="rect">
            <a:avLst/>
          </a:prstGeom>
          <a:noFill/>
        </p:spPr>
        <p:txBody>
          <a:bodyPr wrap="square" lIns="91440" tIns="45720" rIns="91440" bIns="45720" rtlCol="0" anchor="t">
            <a:spAutoFit/>
          </a:bodyPr>
          <a:lstStyle/>
          <a:p>
            <a:r>
              <a:rPr lang="en-GB" b="1">
                <a:solidFill>
                  <a:schemeClr val="tx2"/>
                </a:solidFill>
                <a:latin typeface="Roboto"/>
                <a:ea typeface="Roboto"/>
              </a:rPr>
              <a:t>Purpose: to identify locations, to develop spatial awareness, to communicate, to present data, to use symbols and scales for a range of purposes  </a:t>
            </a:r>
          </a:p>
          <a:p>
            <a:endParaRPr lang="en-GB" b="1">
              <a:solidFill>
                <a:schemeClr val="tx2"/>
              </a:solidFill>
              <a:latin typeface="Roboto" panose="02000000000000000000" pitchFamily="2" charset="0"/>
              <a:ea typeface="Roboto" panose="02000000000000000000" pitchFamily="2" charset="0"/>
            </a:endParaRPr>
          </a:p>
        </p:txBody>
      </p:sp>
      <p:pic>
        <p:nvPicPr>
          <p:cNvPr id="8" name="Picture 7">
            <a:extLst>
              <a:ext uri="{FF2B5EF4-FFF2-40B4-BE49-F238E27FC236}">
                <a16:creationId xmlns:a16="http://schemas.microsoft.com/office/drawing/2014/main" id="{73FF6950-B5A8-43C7-88CD-13B53E606332}"/>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8817" y="166833"/>
            <a:ext cx="832159" cy="832159"/>
          </a:xfrm>
          <a:prstGeom prst="rect">
            <a:avLst/>
          </a:prstGeom>
        </p:spPr>
      </p:pic>
      <p:sp>
        <p:nvSpPr>
          <p:cNvPr id="2" name="TextBox 1">
            <a:extLst>
              <a:ext uri="{FF2B5EF4-FFF2-40B4-BE49-F238E27FC236}">
                <a16:creationId xmlns:a16="http://schemas.microsoft.com/office/drawing/2014/main" id="{1762C23E-0B86-B8E1-342E-36BD290569AD}"/>
              </a:ext>
            </a:extLst>
          </p:cNvPr>
          <p:cNvSpPr txBox="1"/>
          <p:nvPr/>
        </p:nvSpPr>
        <p:spPr>
          <a:xfrm>
            <a:off x="0" y="6334780"/>
            <a:ext cx="12192000" cy="523220"/>
          </a:xfrm>
          <a:prstGeom prst="rect">
            <a:avLst/>
          </a:prstGeom>
          <a:solidFill>
            <a:schemeClr val="tx2"/>
          </a:solidFill>
        </p:spPr>
        <p:txBody>
          <a:bodyPr wrap="square" rtlCol="0">
            <a:spAutoFit/>
          </a:bodyPr>
          <a:lstStyle/>
          <a:p>
            <a:pPr algn="ctr"/>
            <a:r>
              <a:rPr lang="en-US" sz="2800" dirty="0">
                <a:solidFill>
                  <a:schemeClr val="bg1"/>
                </a:solidFill>
                <a:latin typeface="+mj-lt"/>
              </a:rPr>
              <a:t>How do children get better at map work in your school? </a:t>
            </a:r>
          </a:p>
        </p:txBody>
      </p:sp>
    </p:spTree>
    <p:extLst>
      <p:ext uri="{BB962C8B-B14F-4D97-AF65-F5344CB8AC3E}">
        <p14:creationId xmlns:p14="http://schemas.microsoft.com/office/powerpoint/2010/main" val="3711411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CA1-8634-30EC-46AE-17D0B79CA801}"/>
              </a:ext>
            </a:extLst>
          </p:cNvPr>
          <p:cNvSpPr>
            <a:spLocks noGrp="1"/>
          </p:cNvSpPr>
          <p:nvPr>
            <p:ph type="title"/>
          </p:nvPr>
        </p:nvSpPr>
        <p:spPr>
          <a:xfrm>
            <a:off x="296333" y="153192"/>
            <a:ext cx="10515600" cy="1325563"/>
          </a:xfrm>
        </p:spPr>
        <p:txBody>
          <a:bodyPr/>
          <a:lstStyle/>
          <a:p>
            <a:r>
              <a:rPr lang="en-US" dirty="0">
                <a:solidFill>
                  <a:schemeClr val="tx2"/>
                </a:solidFill>
              </a:rPr>
              <a:t>Sequencing for long term learning</a:t>
            </a:r>
          </a:p>
        </p:txBody>
      </p:sp>
      <p:sp>
        <p:nvSpPr>
          <p:cNvPr id="5" name="Content Placeholder 4">
            <a:extLst>
              <a:ext uri="{FF2B5EF4-FFF2-40B4-BE49-F238E27FC236}">
                <a16:creationId xmlns:a16="http://schemas.microsoft.com/office/drawing/2014/main" id="{1DF39B7D-6982-0593-E7EA-E1B850942D91}"/>
              </a:ext>
            </a:extLst>
          </p:cNvPr>
          <p:cNvSpPr>
            <a:spLocks noGrp="1"/>
          </p:cNvSpPr>
          <p:nvPr>
            <p:ph idx="1"/>
          </p:nvPr>
        </p:nvSpPr>
        <p:spPr>
          <a:xfrm>
            <a:off x="838200" y="1690688"/>
            <a:ext cx="10515600" cy="4351338"/>
          </a:xfrm>
        </p:spPr>
        <p:txBody>
          <a:bodyPr/>
          <a:lstStyle/>
          <a:p>
            <a:pPr marL="0" indent="0">
              <a:buNone/>
            </a:pPr>
            <a:r>
              <a:rPr lang="en-US" dirty="0">
                <a:solidFill>
                  <a:schemeClr val="tx2"/>
                </a:solidFill>
              </a:rPr>
              <a:t>Spacing learning can increase storage strength (Bjork et al,. 1992)</a:t>
            </a:r>
          </a:p>
          <a:p>
            <a:pPr marL="0" indent="0" algn="ctr">
              <a:buNone/>
            </a:pPr>
            <a:r>
              <a:rPr lang="en-US" b="1" i="1" dirty="0"/>
              <a:t>When do pupils revisit content? </a:t>
            </a:r>
          </a:p>
        </p:txBody>
      </p:sp>
      <p:sp>
        <p:nvSpPr>
          <p:cNvPr id="6" name="Oval Callout 5">
            <a:extLst>
              <a:ext uri="{FF2B5EF4-FFF2-40B4-BE49-F238E27FC236}">
                <a16:creationId xmlns:a16="http://schemas.microsoft.com/office/drawing/2014/main" id="{D2400D88-9E58-723D-95A3-CA7DDA737DD5}"/>
              </a:ext>
            </a:extLst>
          </p:cNvPr>
          <p:cNvSpPr/>
          <p:nvPr/>
        </p:nvSpPr>
        <p:spPr>
          <a:xfrm>
            <a:off x="296333" y="3025774"/>
            <a:ext cx="3937000" cy="2209800"/>
          </a:xfrm>
          <a:prstGeom prst="wedgeEllipseCallout">
            <a:avLst>
              <a:gd name="adj1" fmla="val 18737"/>
              <a:gd name="adj2" fmla="val 6709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We have a local geography unit in Year 4. </a:t>
            </a:r>
          </a:p>
        </p:txBody>
      </p:sp>
      <p:sp>
        <p:nvSpPr>
          <p:cNvPr id="7" name="Oval Callout 6">
            <a:extLst>
              <a:ext uri="{FF2B5EF4-FFF2-40B4-BE49-F238E27FC236}">
                <a16:creationId xmlns:a16="http://schemas.microsoft.com/office/drawing/2014/main" id="{B23ED1E4-6F47-17DB-CD3C-2D2BF7628DAC}"/>
              </a:ext>
            </a:extLst>
          </p:cNvPr>
          <p:cNvSpPr/>
          <p:nvPr/>
        </p:nvSpPr>
        <p:spPr>
          <a:xfrm>
            <a:off x="4127500" y="3866357"/>
            <a:ext cx="3937000" cy="2209800"/>
          </a:xfrm>
          <a:prstGeom prst="wedgeEllipseCallout">
            <a:avLst>
              <a:gd name="adj1" fmla="val 9275"/>
              <a:gd name="adj2" fmla="val 6786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We have one local unit in KS1 and another in KS2. </a:t>
            </a:r>
          </a:p>
        </p:txBody>
      </p:sp>
      <p:sp>
        <p:nvSpPr>
          <p:cNvPr id="8" name="Oval Callout 7">
            <a:extLst>
              <a:ext uri="{FF2B5EF4-FFF2-40B4-BE49-F238E27FC236}">
                <a16:creationId xmlns:a16="http://schemas.microsoft.com/office/drawing/2014/main" id="{22D7DF21-EE95-C9A1-E50A-4034B0DF0E6E}"/>
              </a:ext>
            </a:extLst>
          </p:cNvPr>
          <p:cNvSpPr/>
          <p:nvPr/>
        </p:nvSpPr>
        <p:spPr>
          <a:xfrm>
            <a:off x="7958667" y="2800881"/>
            <a:ext cx="3937000" cy="2209800"/>
          </a:xfrm>
          <a:prstGeom prst="wedgeEllipseCallout">
            <a:avLst>
              <a:gd name="adj1" fmla="val -21693"/>
              <a:gd name="adj2" fmla="val 7169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In EYFS children learn about their local area, then each year children touch on an additional aspect of local geography before exploring some local geographical issues in Upper KS2. </a:t>
            </a:r>
          </a:p>
        </p:txBody>
      </p:sp>
    </p:spTree>
    <p:extLst>
      <p:ext uri="{BB962C8B-B14F-4D97-AF65-F5344CB8AC3E}">
        <p14:creationId xmlns:p14="http://schemas.microsoft.com/office/powerpoint/2010/main" val="1928932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041AE4-501D-D21B-8A20-150E8784656C}"/>
              </a:ext>
            </a:extLst>
          </p:cNvPr>
          <p:cNvSpPr>
            <a:spLocks noGrp="1"/>
          </p:cNvSpPr>
          <p:nvPr>
            <p:ph type="body" idx="1"/>
          </p:nvPr>
        </p:nvSpPr>
        <p:spPr/>
        <p:txBody>
          <a:bodyPr/>
          <a:lstStyle/>
          <a:p>
            <a:endParaRPr lang="en-US"/>
          </a:p>
        </p:txBody>
      </p:sp>
      <p:pic>
        <p:nvPicPr>
          <p:cNvPr id="5" name="Picture 4" descr="Table&#10;&#10;Description automatically generated">
            <a:extLst>
              <a:ext uri="{FF2B5EF4-FFF2-40B4-BE49-F238E27FC236}">
                <a16:creationId xmlns:a16="http://schemas.microsoft.com/office/drawing/2014/main" id="{4FBA9E13-1071-815D-B75A-798936AE2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456" y="-38193"/>
            <a:ext cx="10515600" cy="6892497"/>
          </a:xfrm>
          <a:prstGeom prst="rect">
            <a:avLst/>
          </a:prstGeom>
          <a:ln>
            <a:solidFill>
              <a:schemeClr val="accent1"/>
            </a:solidFill>
          </a:ln>
        </p:spPr>
      </p:pic>
      <p:sp>
        <p:nvSpPr>
          <p:cNvPr id="8" name="Rectangle 7">
            <a:extLst>
              <a:ext uri="{FF2B5EF4-FFF2-40B4-BE49-F238E27FC236}">
                <a16:creationId xmlns:a16="http://schemas.microsoft.com/office/drawing/2014/main" id="{A2C74E1D-C569-538E-8847-864D4708E72D}"/>
              </a:ext>
            </a:extLst>
          </p:cNvPr>
          <p:cNvSpPr/>
          <p:nvPr/>
        </p:nvSpPr>
        <p:spPr>
          <a:xfrm>
            <a:off x="3864020" y="1240043"/>
            <a:ext cx="1554480" cy="404948"/>
          </a:xfrm>
          <a:prstGeom prst="rect">
            <a:avLst/>
          </a:prstGeom>
          <a:noFill/>
          <a:ln w="698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413D88-AF7C-6FF4-E6D0-D399C7A2B1EF}"/>
              </a:ext>
            </a:extLst>
          </p:cNvPr>
          <p:cNvSpPr/>
          <p:nvPr/>
        </p:nvSpPr>
        <p:spPr>
          <a:xfrm>
            <a:off x="8131858" y="1510581"/>
            <a:ext cx="1554480" cy="404948"/>
          </a:xfrm>
          <a:prstGeom prst="rect">
            <a:avLst/>
          </a:prstGeom>
          <a:noFill/>
          <a:ln w="698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AAB3DCC-E67E-DCBB-3546-FB7DE506CF1A}"/>
              </a:ext>
            </a:extLst>
          </p:cNvPr>
          <p:cNvSpPr/>
          <p:nvPr/>
        </p:nvSpPr>
        <p:spPr>
          <a:xfrm>
            <a:off x="3725498" y="2655071"/>
            <a:ext cx="1554480" cy="311269"/>
          </a:xfrm>
          <a:prstGeom prst="rect">
            <a:avLst/>
          </a:prstGeom>
          <a:noFill/>
          <a:ln w="698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E9E914C-3991-4A65-DC78-04E6AF5D0D4C}"/>
              </a:ext>
            </a:extLst>
          </p:cNvPr>
          <p:cNvSpPr/>
          <p:nvPr/>
        </p:nvSpPr>
        <p:spPr>
          <a:xfrm>
            <a:off x="2546757" y="465349"/>
            <a:ext cx="1554480" cy="404948"/>
          </a:xfrm>
          <a:prstGeom prst="rect">
            <a:avLst/>
          </a:prstGeom>
          <a:noFill/>
          <a:ln w="698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EA4133F-4BA7-89E5-CFAA-5DC276FE1843}"/>
              </a:ext>
            </a:extLst>
          </p:cNvPr>
          <p:cNvSpPr/>
          <p:nvPr/>
        </p:nvSpPr>
        <p:spPr>
          <a:xfrm>
            <a:off x="2490744" y="1510581"/>
            <a:ext cx="1554480" cy="404948"/>
          </a:xfrm>
          <a:prstGeom prst="rect">
            <a:avLst/>
          </a:prstGeom>
          <a:noFill/>
          <a:ln w="698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EC27133-59D0-3032-D9F3-CDAFA59E189B}"/>
              </a:ext>
            </a:extLst>
          </p:cNvPr>
          <p:cNvSpPr/>
          <p:nvPr/>
        </p:nvSpPr>
        <p:spPr>
          <a:xfrm>
            <a:off x="5311301" y="1491190"/>
            <a:ext cx="1554480" cy="404948"/>
          </a:xfrm>
          <a:prstGeom prst="rect">
            <a:avLst/>
          </a:prstGeom>
          <a:noFill/>
          <a:ln w="698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8184B6-A504-CFFC-D27B-44674791E16C}"/>
              </a:ext>
            </a:extLst>
          </p:cNvPr>
          <p:cNvSpPr/>
          <p:nvPr/>
        </p:nvSpPr>
        <p:spPr>
          <a:xfrm>
            <a:off x="5417016" y="894005"/>
            <a:ext cx="1554480" cy="404948"/>
          </a:xfrm>
          <a:prstGeom prst="rect">
            <a:avLst/>
          </a:prstGeom>
          <a:noFill/>
          <a:ln w="698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07ABC5-ED90-7B6A-6C87-395CB3986914}"/>
              </a:ext>
            </a:extLst>
          </p:cNvPr>
          <p:cNvSpPr/>
          <p:nvPr/>
        </p:nvSpPr>
        <p:spPr>
          <a:xfrm>
            <a:off x="5553710" y="2314448"/>
            <a:ext cx="2770868" cy="295298"/>
          </a:xfrm>
          <a:prstGeom prst="rect">
            <a:avLst/>
          </a:prstGeom>
          <a:noFill/>
          <a:ln w="698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E32325-6E7B-E391-CCCE-42C4937B552C}"/>
              </a:ext>
            </a:extLst>
          </p:cNvPr>
          <p:cNvSpPr/>
          <p:nvPr/>
        </p:nvSpPr>
        <p:spPr>
          <a:xfrm>
            <a:off x="3854044" y="2344468"/>
            <a:ext cx="1554480" cy="310603"/>
          </a:xfrm>
          <a:prstGeom prst="rect">
            <a:avLst/>
          </a:prstGeom>
          <a:noFill/>
          <a:ln w="698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60C6799-6A2E-1C60-84EC-CFEC669126ED}"/>
              </a:ext>
            </a:extLst>
          </p:cNvPr>
          <p:cNvSpPr/>
          <p:nvPr/>
        </p:nvSpPr>
        <p:spPr>
          <a:xfrm>
            <a:off x="5228998" y="2581127"/>
            <a:ext cx="1554480" cy="404948"/>
          </a:xfrm>
          <a:prstGeom prst="rect">
            <a:avLst/>
          </a:prstGeom>
          <a:noFill/>
          <a:ln w="698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E23A6A-CA01-D640-657C-CE545ED65B7D}"/>
              </a:ext>
            </a:extLst>
          </p:cNvPr>
          <p:cNvSpPr/>
          <p:nvPr/>
        </p:nvSpPr>
        <p:spPr>
          <a:xfrm>
            <a:off x="8003480" y="3556810"/>
            <a:ext cx="1554480" cy="404948"/>
          </a:xfrm>
          <a:prstGeom prst="rect">
            <a:avLst/>
          </a:prstGeom>
          <a:noFill/>
          <a:ln w="698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016235C-F4D7-A0D9-8734-7A30EEF7F6C5}"/>
              </a:ext>
            </a:extLst>
          </p:cNvPr>
          <p:cNvSpPr/>
          <p:nvPr/>
        </p:nvSpPr>
        <p:spPr>
          <a:xfrm>
            <a:off x="3999230" y="5887176"/>
            <a:ext cx="1554480" cy="404948"/>
          </a:xfrm>
          <a:prstGeom prst="rect">
            <a:avLst/>
          </a:prstGeom>
          <a:noFill/>
          <a:ln w="698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695617B-D6FB-EE20-B5C7-CE37D2F09E29}"/>
              </a:ext>
            </a:extLst>
          </p:cNvPr>
          <p:cNvSpPr/>
          <p:nvPr/>
        </p:nvSpPr>
        <p:spPr>
          <a:xfrm>
            <a:off x="3854044" y="3594906"/>
            <a:ext cx="1554480" cy="427548"/>
          </a:xfrm>
          <a:prstGeom prst="rect">
            <a:avLst/>
          </a:prstGeom>
          <a:noFill/>
          <a:ln w="698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5B52F0B-1FCA-0475-F63D-5E8303A494F4}"/>
              </a:ext>
            </a:extLst>
          </p:cNvPr>
          <p:cNvSpPr/>
          <p:nvPr/>
        </p:nvSpPr>
        <p:spPr>
          <a:xfrm>
            <a:off x="8084080" y="4123819"/>
            <a:ext cx="1554480" cy="404948"/>
          </a:xfrm>
          <a:prstGeom prst="rect">
            <a:avLst/>
          </a:prstGeom>
          <a:noFill/>
          <a:ln w="698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F58C602-B8A2-83B4-EE90-D1A357B2B404}"/>
              </a:ext>
            </a:extLst>
          </p:cNvPr>
          <p:cNvSpPr/>
          <p:nvPr/>
        </p:nvSpPr>
        <p:spPr>
          <a:xfrm>
            <a:off x="2546757" y="4424716"/>
            <a:ext cx="1554480" cy="404948"/>
          </a:xfrm>
          <a:prstGeom prst="rect">
            <a:avLst/>
          </a:prstGeom>
          <a:noFill/>
          <a:ln w="698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6B5BCE2-3558-BCB0-8ECC-CBB309A6BDB9}"/>
              </a:ext>
            </a:extLst>
          </p:cNvPr>
          <p:cNvSpPr/>
          <p:nvPr/>
        </p:nvSpPr>
        <p:spPr>
          <a:xfrm>
            <a:off x="6577378" y="4759913"/>
            <a:ext cx="1554480" cy="404948"/>
          </a:xfrm>
          <a:prstGeom prst="rect">
            <a:avLst/>
          </a:prstGeom>
          <a:noFill/>
          <a:ln w="698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56A7C91-63D2-1A44-08B2-818C19E22F2C}"/>
              </a:ext>
            </a:extLst>
          </p:cNvPr>
          <p:cNvSpPr/>
          <p:nvPr/>
        </p:nvSpPr>
        <p:spPr>
          <a:xfrm>
            <a:off x="5248572" y="4680534"/>
            <a:ext cx="1554480" cy="603146"/>
          </a:xfrm>
          <a:prstGeom prst="rect">
            <a:avLst/>
          </a:prstGeom>
          <a:noFill/>
          <a:ln w="698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6ABCA84-627C-65AB-04C8-3B352E4896A7}"/>
              </a:ext>
            </a:extLst>
          </p:cNvPr>
          <p:cNvSpPr/>
          <p:nvPr/>
        </p:nvSpPr>
        <p:spPr>
          <a:xfrm>
            <a:off x="9778093" y="5388788"/>
            <a:ext cx="1554480" cy="404948"/>
          </a:xfrm>
          <a:prstGeom prst="rect">
            <a:avLst/>
          </a:prstGeom>
          <a:noFill/>
          <a:ln w="698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E675D27-DF4B-3B04-8D2E-6A71C445F22E}"/>
              </a:ext>
            </a:extLst>
          </p:cNvPr>
          <p:cNvSpPr/>
          <p:nvPr/>
        </p:nvSpPr>
        <p:spPr>
          <a:xfrm>
            <a:off x="5417548" y="3577458"/>
            <a:ext cx="1352550" cy="460329"/>
          </a:xfrm>
          <a:prstGeom prst="rect">
            <a:avLst/>
          </a:prstGeom>
          <a:noFill/>
          <a:ln w="698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488EFB9-8527-8537-BB6D-A7245BB19A4C}"/>
              </a:ext>
            </a:extLst>
          </p:cNvPr>
          <p:cNvSpPr/>
          <p:nvPr/>
        </p:nvSpPr>
        <p:spPr>
          <a:xfrm>
            <a:off x="5330099" y="5915488"/>
            <a:ext cx="1554480" cy="404948"/>
          </a:xfrm>
          <a:prstGeom prst="rect">
            <a:avLst/>
          </a:prstGeom>
          <a:noFill/>
          <a:ln w="698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51567F4-7DCD-BB4E-4990-C3C8572F6526}"/>
              </a:ext>
            </a:extLst>
          </p:cNvPr>
          <p:cNvSpPr/>
          <p:nvPr/>
        </p:nvSpPr>
        <p:spPr>
          <a:xfrm>
            <a:off x="8209370" y="5886912"/>
            <a:ext cx="1554480" cy="404948"/>
          </a:xfrm>
          <a:prstGeom prst="rect">
            <a:avLst/>
          </a:prstGeom>
          <a:noFill/>
          <a:ln w="698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12C618E-1751-706B-A267-9FA006A0E35A}"/>
              </a:ext>
            </a:extLst>
          </p:cNvPr>
          <p:cNvSpPr/>
          <p:nvPr/>
        </p:nvSpPr>
        <p:spPr>
          <a:xfrm>
            <a:off x="5261890" y="457203"/>
            <a:ext cx="1554480" cy="404948"/>
          </a:xfrm>
          <a:prstGeom prst="rect">
            <a:avLst/>
          </a:prstGeom>
          <a:noFill/>
          <a:ln w="698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0A92D66-46A1-E606-6E9D-8F9DAA98234A}"/>
              </a:ext>
            </a:extLst>
          </p:cNvPr>
          <p:cNvSpPr/>
          <p:nvPr/>
        </p:nvSpPr>
        <p:spPr>
          <a:xfrm>
            <a:off x="8178598" y="444055"/>
            <a:ext cx="1554480" cy="404948"/>
          </a:xfrm>
          <a:prstGeom prst="rect">
            <a:avLst/>
          </a:prstGeom>
          <a:noFill/>
          <a:ln w="698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 company name&#10;&#10;Description automatically generated">
            <a:extLst>
              <a:ext uri="{FF2B5EF4-FFF2-40B4-BE49-F238E27FC236}">
                <a16:creationId xmlns:a16="http://schemas.microsoft.com/office/drawing/2014/main" id="{14C0EBCE-F68A-C28C-7A27-80607EA4D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04" y="6344180"/>
            <a:ext cx="753679" cy="450323"/>
          </a:xfrm>
          <a:prstGeom prst="rect">
            <a:avLst/>
          </a:prstGeom>
        </p:spPr>
      </p:pic>
    </p:spTree>
    <p:extLst>
      <p:ext uri="{BB962C8B-B14F-4D97-AF65-F5344CB8AC3E}">
        <p14:creationId xmlns:p14="http://schemas.microsoft.com/office/powerpoint/2010/main" val="1211417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35CD72-4C9B-FAE3-7AA1-9B70A760CC9A}"/>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The challenge…</a:t>
            </a:r>
          </a:p>
        </p:txBody>
      </p:sp>
      <p:graphicFrame>
        <p:nvGraphicFramePr>
          <p:cNvPr id="5" name="Content Placeholder 2">
            <a:extLst>
              <a:ext uri="{FF2B5EF4-FFF2-40B4-BE49-F238E27FC236}">
                <a16:creationId xmlns:a16="http://schemas.microsoft.com/office/drawing/2014/main" id="{CBD96839-33AD-C5B0-4085-7F4CFBFE4B2C}"/>
              </a:ext>
            </a:extLst>
          </p:cNvPr>
          <p:cNvGraphicFramePr>
            <a:graphicFrameLocks noGrp="1"/>
          </p:cNvGraphicFramePr>
          <p:nvPr>
            <p:ph idx="1"/>
            <p:extLst>
              <p:ext uri="{D42A27DB-BD31-4B8C-83A1-F6EECF244321}">
                <p14:modId xmlns:p14="http://schemas.microsoft.com/office/powerpoint/2010/main" val="83738160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1310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452C41-82FA-CEE3-1AC2-C15B62EF3BBC}"/>
              </a:ext>
            </a:extLst>
          </p:cNvPr>
          <p:cNvSpPr>
            <a:spLocks noGrp="1"/>
          </p:cNvSpPr>
          <p:nvPr>
            <p:ph type="title"/>
          </p:nvPr>
        </p:nvSpPr>
        <p:spPr>
          <a:xfrm>
            <a:off x="228600" y="161925"/>
            <a:ext cx="10515600" cy="1325563"/>
          </a:xfrm>
        </p:spPr>
        <p:txBody>
          <a:bodyPr/>
          <a:lstStyle/>
          <a:p>
            <a:r>
              <a:rPr lang="en-US" dirty="0">
                <a:solidFill>
                  <a:schemeClr val="tx2"/>
                </a:solidFill>
              </a:rPr>
              <a:t>Sequencing for long term learning</a:t>
            </a:r>
            <a:endParaRPr lang="en-US" dirty="0"/>
          </a:p>
        </p:txBody>
      </p:sp>
      <p:sp>
        <p:nvSpPr>
          <p:cNvPr id="5" name="Content Placeholder 4">
            <a:extLst>
              <a:ext uri="{FF2B5EF4-FFF2-40B4-BE49-F238E27FC236}">
                <a16:creationId xmlns:a16="http://schemas.microsoft.com/office/drawing/2014/main" id="{C1686987-EC2F-8130-7221-69C80B93AEC7}"/>
              </a:ext>
            </a:extLst>
          </p:cNvPr>
          <p:cNvSpPr>
            <a:spLocks noGrp="1"/>
          </p:cNvSpPr>
          <p:nvPr>
            <p:ph idx="1"/>
          </p:nvPr>
        </p:nvSpPr>
        <p:spPr>
          <a:xfrm>
            <a:off x="431800" y="1487488"/>
            <a:ext cx="10515600" cy="4351338"/>
          </a:xfrm>
        </p:spPr>
        <p:txBody>
          <a:bodyPr/>
          <a:lstStyle/>
          <a:p>
            <a:pPr marL="0" indent="0">
              <a:buNone/>
            </a:pPr>
            <a:r>
              <a:rPr lang="en-US" dirty="0">
                <a:solidFill>
                  <a:schemeClr val="tx2"/>
                </a:solidFill>
              </a:rPr>
              <a:t>In individual lessons: </a:t>
            </a:r>
          </a:p>
        </p:txBody>
      </p:sp>
      <p:pic>
        <p:nvPicPr>
          <p:cNvPr id="7" name="Picture 6">
            <a:extLst>
              <a:ext uri="{FF2B5EF4-FFF2-40B4-BE49-F238E27FC236}">
                <a16:creationId xmlns:a16="http://schemas.microsoft.com/office/drawing/2014/main" id="{87B3679A-F05D-1ED1-2482-D9FA93AB0D6F}"/>
              </a:ext>
            </a:extLst>
          </p:cNvPr>
          <p:cNvPicPr>
            <a:picLocks noChangeAspect="1"/>
          </p:cNvPicPr>
          <p:nvPr/>
        </p:nvPicPr>
        <p:blipFill>
          <a:blip r:embed="rId3"/>
          <a:stretch>
            <a:fillRect/>
          </a:stretch>
        </p:blipFill>
        <p:spPr>
          <a:xfrm>
            <a:off x="3175000" y="3523589"/>
            <a:ext cx="7772400" cy="918124"/>
          </a:xfrm>
          <a:prstGeom prst="rect">
            <a:avLst/>
          </a:prstGeom>
          <a:ln>
            <a:solidFill>
              <a:schemeClr val="accent1"/>
            </a:solidFill>
          </a:ln>
        </p:spPr>
      </p:pic>
      <p:sp>
        <p:nvSpPr>
          <p:cNvPr id="8" name="TextBox 7">
            <a:extLst>
              <a:ext uri="{FF2B5EF4-FFF2-40B4-BE49-F238E27FC236}">
                <a16:creationId xmlns:a16="http://schemas.microsoft.com/office/drawing/2014/main" id="{599DA4F3-D477-A0D1-C133-10DE00B05CDB}"/>
              </a:ext>
            </a:extLst>
          </p:cNvPr>
          <p:cNvSpPr txBox="1"/>
          <p:nvPr/>
        </p:nvSpPr>
        <p:spPr>
          <a:xfrm>
            <a:off x="3052232" y="3189675"/>
            <a:ext cx="2345267" cy="369332"/>
          </a:xfrm>
          <a:prstGeom prst="rect">
            <a:avLst/>
          </a:prstGeom>
          <a:noFill/>
        </p:spPr>
        <p:txBody>
          <a:bodyPr wrap="square" rtlCol="0">
            <a:spAutoFit/>
          </a:bodyPr>
          <a:lstStyle/>
          <a:p>
            <a:r>
              <a:rPr lang="en-US" dirty="0"/>
              <a:t>Year 3 Spatial Sense:</a:t>
            </a:r>
          </a:p>
        </p:txBody>
      </p:sp>
      <p:pic>
        <p:nvPicPr>
          <p:cNvPr id="10" name="Picture 9">
            <a:extLst>
              <a:ext uri="{FF2B5EF4-FFF2-40B4-BE49-F238E27FC236}">
                <a16:creationId xmlns:a16="http://schemas.microsoft.com/office/drawing/2014/main" id="{FFA67F53-7C03-72F1-0996-B9418A4CFCB4}"/>
              </a:ext>
            </a:extLst>
          </p:cNvPr>
          <p:cNvPicPr>
            <a:picLocks noChangeAspect="1"/>
          </p:cNvPicPr>
          <p:nvPr/>
        </p:nvPicPr>
        <p:blipFill>
          <a:blip r:embed="rId4"/>
          <a:stretch>
            <a:fillRect/>
          </a:stretch>
        </p:blipFill>
        <p:spPr>
          <a:xfrm>
            <a:off x="965199" y="2560992"/>
            <a:ext cx="7772400" cy="538254"/>
          </a:xfrm>
          <a:prstGeom prst="rect">
            <a:avLst/>
          </a:prstGeom>
          <a:ln>
            <a:solidFill>
              <a:schemeClr val="accent1"/>
            </a:solidFill>
          </a:ln>
        </p:spPr>
      </p:pic>
      <p:sp>
        <p:nvSpPr>
          <p:cNvPr id="11" name="TextBox 10">
            <a:extLst>
              <a:ext uri="{FF2B5EF4-FFF2-40B4-BE49-F238E27FC236}">
                <a16:creationId xmlns:a16="http://schemas.microsoft.com/office/drawing/2014/main" id="{4AC6E1C7-169A-EFA6-A7C5-B7722A6A4006}"/>
              </a:ext>
            </a:extLst>
          </p:cNvPr>
          <p:cNvSpPr txBox="1"/>
          <p:nvPr/>
        </p:nvSpPr>
        <p:spPr>
          <a:xfrm>
            <a:off x="431800" y="2174203"/>
            <a:ext cx="2345267" cy="369332"/>
          </a:xfrm>
          <a:prstGeom prst="rect">
            <a:avLst/>
          </a:prstGeom>
          <a:noFill/>
        </p:spPr>
        <p:txBody>
          <a:bodyPr wrap="square" rtlCol="0">
            <a:spAutoFit/>
          </a:bodyPr>
          <a:lstStyle/>
          <a:p>
            <a:r>
              <a:rPr lang="en-US" dirty="0"/>
              <a:t>Year 2 British Isles:</a:t>
            </a:r>
          </a:p>
        </p:txBody>
      </p:sp>
      <p:pic>
        <p:nvPicPr>
          <p:cNvPr id="13" name="Picture 12">
            <a:extLst>
              <a:ext uri="{FF2B5EF4-FFF2-40B4-BE49-F238E27FC236}">
                <a16:creationId xmlns:a16="http://schemas.microsoft.com/office/drawing/2014/main" id="{B14638CC-D6DD-24B4-BD46-F13C5A3E2BB5}"/>
              </a:ext>
            </a:extLst>
          </p:cNvPr>
          <p:cNvPicPr>
            <a:picLocks noChangeAspect="1"/>
          </p:cNvPicPr>
          <p:nvPr/>
        </p:nvPicPr>
        <p:blipFill>
          <a:blip r:embed="rId5"/>
          <a:stretch>
            <a:fillRect/>
          </a:stretch>
        </p:blipFill>
        <p:spPr>
          <a:xfrm>
            <a:off x="965199" y="4899926"/>
            <a:ext cx="7772400" cy="426968"/>
          </a:xfrm>
          <a:prstGeom prst="rect">
            <a:avLst/>
          </a:prstGeom>
          <a:ln>
            <a:solidFill>
              <a:schemeClr val="accent1"/>
            </a:solidFill>
          </a:ln>
        </p:spPr>
      </p:pic>
      <p:sp>
        <p:nvSpPr>
          <p:cNvPr id="14" name="TextBox 13">
            <a:extLst>
              <a:ext uri="{FF2B5EF4-FFF2-40B4-BE49-F238E27FC236}">
                <a16:creationId xmlns:a16="http://schemas.microsoft.com/office/drawing/2014/main" id="{94AD79DB-9A28-E49B-020F-BB1882312A21}"/>
              </a:ext>
            </a:extLst>
          </p:cNvPr>
          <p:cNvSpPr txBox="1"/>
          <p:nvPr/>
        </p:nvSpPr>
        <p:spPr>
          <a:xfrm>
            <a:off x="880532" y="4522874"/>
            <a:ext cx="2904069" cy="369332"/>
          </a:xfrm>
          <a:prstGeom prst="rect">
            <a:avLst/>
          </a:prstGeom>
          <a:noFill/>
        </p:spPr>
        <p:txBody>
          <a:bodyPr wrap="square" rtlCol="0">
            <a:spAutoFit/>
          </a:bodyPr>
          <a:lstStyle/>
          <a:p>
            <a:r>
              <a:rPr lang="en-US" dirty="0"/>
              <a:t>Year 4 Eastern Europe:</a:t>
            </a:r>
          </a:p>
        </p:txBody>
      </p:sp>
      <p:pic>
        <p:nvPicPr>
          <p:cNvPr id="16" name="Picture 15">
            <a:extLst>
              <a:ext uri="{FF2B5EF4-FFF2-40B4-BE49-F238E27FC236}">
                <a16:creationId xmlns:a16="http://schemas.microsoft.com/office/drawing/2014/main" id="{F4FAED88-E679-E05C-3DD9-491FD6CA75F2}"/>
              </a:ext>
            </a:extLst>
          </p:cNvPr>
          <p:cNvPicPr>
            <a:picLocks noChangeAspect="1"/>
          </p:cNvPicPr>
          <p:nvPr/>
        </p:nvPicPr>
        <p:blipFill>
          <a:blip r:embed="rId6"/>
          <a:stretch>
            <a:fillRect/>
          </a:stretch>
        </p:blipFill>
        <p:spPr>
          <a:xfrm>
            <a:off x="3175000" y="5973545"/>
            <a:ext cx="7772400" cy="476834"/>
          </a:xfrm>
          <a:prstGeom prst="rect">
            <a:avLst/>
          </a:prstGeom>
          <a:ln>
            <a:solidFill>
              <a:schemeClr val="accent1"/>
            </a:solidFill>
          </a:ln>
        </p:spPr>
      </p:pic>
      <p:sp>
        <p:nvSpPr>
          <p:cNvPr id="17" name="TextBox 16">
            <a:extLst>
              <a:ext uri="{FF2B5EF4-FFF2-40B4-BE49-F238E27FC236}">
                <a16:creationId xmlns:a16="http://schemas.microsoft.com/office/drawing/2014/main" id="{68666DA5-FE35-7B67-D7FA-93DB1A904EFF}"/>
              </a:ext>
            </a:extLst>
          </p:cNvPr>
          <p:cNvSpPr txBox="1"/>
          <p:nvPr/>
        </p:nvSpPr>
        <p:spPr>
          <a:xfrm>
            <a:off x="3052231" y="5525868"/>
            <a:ext cx="2345267" cy="369332"/>
          </a:xfrm>
          <a:prstGeom prst="rect">
            <a:avLst/>
          </a:prstGeom>
          <a:noFill/>
        </p:spPr>
        <p:txBody>
          <a:bodyPr wrap="square" rtlCol="0">
            <a:spAutoFit/>
          </a:bodyPr>
          <a:lstStyle/>
          <a:p>
            <a:r>
              <a:rPr lang="en-US" dirty="0"/>
              <a:t>Year 6 North America:</a:t>
            </a:r>
          </a:p>
        </p:txBody>
      </p:sp>
    </p:spTree>
    <p:extLst>
      <p:ext uri="{BB962C8B-B14F-4D97-AF65-F5344CB8AC3E}">
        <p14:creationId xmlns:p14="http://schemas.microsoft.com/office/powerpoint/2010/main" val="420877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53E60-CFCE-80A0-A54E-55A014AF1C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A36B6E-3940-B5BC-78FB-6B70BB386551}"/>
              </a:ext>
            </a:extLst>
          </p:cNvPr>
          <p:cNvSpPr>
            <a:spLocks noGrp="1"/>
          </p:cNvSpPr>
          <p:nvPr>
            <p:ph type="title"/>
          </p:nvPr>
        </p:nvSpPr>
        <p:spPr>
          <a:xfrm>
            <a:off x="838200" y="2766218"/>
            <a:ext cx="10515600" cy="1325563"/>
          </a:xfrm>
        </p:spPr>
        <p:txBody>
          <a:bodyPr>
            <a:normAutofit fontScale="90000"/>
          </a:bodyPr>
          <a:lstStyle/>
          <a:p>
            <a:pPr algn="ctr"/>
            <a:r>
              <a:rPr lang="en-GB" b="1" i="0" u="none" strike="noStrike" dirty="0">
                <a:solidFill>
                  <a:schemeClr val="tx2"/>
                </a:solidFill>
                <a:effectLst/>
                <a:latin typeface="-webkit-standard"/>
              </a:rPr>
              <a:t>Sequencing for long‑term learning </a:t>
            </a:r>
            <a:r>
              <a:rPr lang="en-GB" b="0" i="0" u="none" strike="noStrike" dirty="0">
                <a:solidFill>
                  <a:schemeClr val="tx2"/>
                </a:solidFill>
                <a:effectLst/>
                <a:latin typeface="-webkit-standard"/>
              </a:rPr>
              <a:t>helps to create a powerful curriculum because it allows children to build knowledge gradually and securely, making meaningful connections rather than meeting topics as isolated episodes.</a:t>
            </a:r>
            <a:endParaRPr lang="en-US" dirty="0">
              <a:solidFill>
                <a:schemeClr val="tx2"/>
              </a:solidFill>
            </a:endParaRPr>
          </a:p>
        </p:txBody>
      </p:sp>
    </p:spTree>
    <p:extLst>
      <p:ext uri="{BB962C8B-B14F-4D97-AF65-F5344CB8AC3E}">
        <p14:creationId xmlns:p14="http://schemas.microsoft.com/office/powerpoint/2010/main" val="1379987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5A88-0A1C-83A7-1871-F2539277A3E5}"/>
              </a:ext>
            </a:extLst>
          </p:cNvPr>
          <p:cNvSpPr>
            <a:spLocks noGrp="1"/>
          </p:cNvSpPr>
          <p:nvPr>
            <p:ph type="title"/>
          </p:nvPr>
        </p:nvSpPr>
        <p:spPr/>
        <p:txBody>
          <a:bodyPr/>
          <a:lstStyle/>
          <a:p>
            <a:r>
              <a:rPr lang="en-US" dirty="0"/>
              <a:t>Belonging and identity </a:t>
            </a:r>
          </a:p>
        </p:txBody>
      </p:sp>
      <p:graphicFrame>
        <p:nvGraphicFramePr>
          <p:cNvPr id="5" name="Content Placeholder 2">
            <a:extLst>
              <a:ext uri="{FF2B5EF4-FFF2-40B4-BE49-F238E27FC236}">
                <a16:creationId xmlns:a16="http://schemas.microsoft.com/office/drawing/2014/main" id="{9CA6F079-EB51-3382-1733-8B318A1FBD78}"/>
              </a:ext>
            </a:extLst>
          </p:cNvPr>
          <p:cNvGraphicFramePr>
            <a:graphicFrameLocks noGrp="1"/>
          </p:cNvGraphicFramePr>
          <p:nvPr>
            <p:ph idx="1"/>
            <p:extLst>
              <p:ext uri="{D42A27DB-BD31-4B8C-83A1-F6EECF244321}">
                <p14:modId xmlns:p14="http://schemas.microsoft.com/office/powerpoint/2010/main" val="26010101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2840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lanet earth seen from space&#10;&#10;AI-generated content may be incorrect.">
            <a:extLst>
              <a:ext uri="{FF2B5EF4-FFF2-40B4-BE49-F238E27FC236}">
                <a16:creationId xmlns:a16="http://schemas.microsoft.com/office/drawing/2014/main" id="{12C8E351-8AC3-ABF6-21BD-8A05A00A2948}"/>
              </a:ext>
            </a:extLst>
          </p:cNvPr>
          <p:cNvPicPr>
            <a:picLocks noChangeAspect="1"/>
          </p:cNvPicPr>
          <p:nvPr/>
        </p:nvPicPr>
        <p:blipFill>
          <a:blip r:embed="rId3"/>
          <a:srcRect l="33938" r="32671"/>
          <a:stretch/>
        </p:blipFill>
        <p:spPr>
          <a:xfrm>
            <a:off x="8790012" y="0"/>
            <a:ext cx="4773588"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A04A966E-0093-F254-AC18-B250FC968EA4}"/>
              </a:ext>
            </a:extLst>
          </p:cNvPr>
          <p:cNvSpPr>
            <a:spLocks noGrp="1"/>
          </p:cNvSpPr>
          <p:nvPr>
            <p:ph idx="1"/>
          </p:nvPr>
        </p:nvSpPr>
        <p:spPr>
          <a:xfrm>
            <a:off x="4198966" y="2147357"/>
            <a:ext cx="3810000" cy="4101042"/>
          </a:xfrm>
        </p:spPr>
        <p:txBody>
          <a:bodyPr>
            <a:normAutofit/>
          </a:bodyPr>
          <a:lstStyle/>
          <a:p>
            <a:pPr marL="0" indent="0">
              <a:buNone/>
            </a:pPr>
            <a:r>
              <a:rPr lang="en-US" dirty="0">
                <a:solidFill>
                  <a:schemeClr val="tx1">
                    <a:lumMod val="85000"/>
                    <a:lumOff val="15000"/>
                  </a:schemeClr>
                </a:solidFill>
              </a:rPr>
              <a:t>‘Place is not scale specific, it can be as small as a setting at a table and as large as the Earth.’</a:t>
            </a:r>
          </a:p>
          <a:p>
            <a:pPr marL="0" indent="0">
              <a:buNone/>
            </a:pPr>
            <a:r>
              <a:rPr lang="en-US" dirty="0">
                <a:solidFill>
                  <a:schemeClr val="tx1">
                    <a:lumMod val="85000"/>
                    <a:lumOff val="15000"/>
                  </a:schemeClr>
                </a:solidFill>
              </a:rPr>
              <a:t>Cresswell, 2008</a:t>
            </a:r>
          </a:p>
        </p:txBody>
      </p:sp>
      <p:pic>
        <p:nvPicPr>
          <p:cNvPr id="7" name="Picture 6" descr="A table setting with a bunny and a knife&#10;&#10;AI-generated content may be incorrect.">
            <a:extLst>
              <a:ext uri="{FF2B5EF4-FFF2-40B4-BE49-F238E27FC236}">
                <a16:creationId xmlns:a16="http://schemas.microsoft.com/office/drawing/2014/main" id="{FE6D3F77-47E2-66CD-17E0-E36ED3E8B936}"/>
              </a:ext>
            </a:extLst>
          </p:cNvPr>
          <p:cNvPicPr>
            <a:picLocks noChangeAspect="1"/>
          </p:cNvPicPr>
          <p:nvPr/>
        </p:nvPicPr>
        <p:blipFill>
          <a:blip r:embed="rId4"/>
          <a:srcRect l="24475" r="5309"/>
          <a:stretch>
            <a:fillRect/>
          </a:stretch>
        </p:blipFill>
        <p:spPr>
          <a:xfrm>
            <a:off x="-198468" y="10"/>
            <a:ext cx="3810001"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1143004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881D1C6-FEF4-6731-0FFD-22ED1DA4621E}"/>
              </a:ext>
            </a:extLst>
          </p:cNvPr>
          <p:cNvSpPr txBox="1">
            <a:spLocks/>
          </p:cNvSpPr>
          <p:nvPr/>
        </p:nvSpPr>
        <p:spPr>
          <a:xfrm>
            <a:off x="6096000" y="884237"/>
            <a:ext cx="6019802" cy="92333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solidFill>
                  <a:schemeClr val="tx2"/>
                </a:solidFill>
              </a:rPr>
              <a:t>‘Places are locations with meaning.’ (Cresswell, 2008)</a:t>
            </a:r>
          </a:p>
        </p:txBody>
      </p:sp>
      <p:pic>
        <p:nvPicPr>
          <p:cNvPr id="6" name="Picture 5" descr="A person riding a bike on a path&#10;&#10;AI-generated content may be incorrect.">
            <a:extLst>
              <a:ext uri="{FF2B5EF4-FFF2-40B4-BE49-F238E27FC236}">
                <a16:creationId xmlns:a16="http://schemas.microsoft.com/office/drawing/2014/main" id="{E395AF16-9DDF-1BA6-D447-65C87881F1AF}"/>
              </a:ext>
            </a:extLst>
          </p:cNvPr>
          <p:cNvPicPr>
            <a:picLocks noChangeAspect="1"/>
          </p:cNvPicPr>
          <p:nvPr/>
        </p:nvPicPr>
        <p:blipFill>
          <a:blip r:embed="rId3"/>
          <a:stretch>
            <a:fillRect/>
          </a:stretch>
        </p:blipFill>
        <p:spPr>
          <a:xfrm rot="5400000">
            <a:off x="25400" y="1178983"/>
            <a:ext cx="5503333" cy="4127500"/>
          </a:xfrm>
          <a:prstGeom prst="rect">
            <a:avLst/>
          </a:prstGeom>
        </p:spPr>
      </p:pic>
      <p:sp>
        <p:nvSpPr>
          <p:cNvPr id="7" name="TextBox 6">
            <a:extLst>
              <a:ext uri="{FF2B5EF4-FFF2-40B4-BE49-F238E27FC236}">
                <a16:creationId xmlns:a16="http://schemas.microsoft.com/office/drawing/2014/main" id="{853C55F1-D343-0801-3A9E-9DA8C87E1ECE}"/>
              </a:ext>
            </a:extLst>
          </p:cNvPr>
          <p:cNvSpPr txBox="1"/>
          <p:nvPr/>
        </p:nvSpPr>
        <p:spPr>
          <a:xfrm>
            <a:off x="643466" y="6182268"/>
            <a:ext cx="5264151" cy="369332"/>
          </a:xfrm>
          <a:prstGeom prst="rect">
            <a:avLst/>
          </a:prstGeom>
          <a:noFill/>
        </p:spPr>
        <p:txBody>
          <a:bodyPr wrap="square" rtlCol="0">
            <a:spAutoFit/>
          </a:bodyPr>
          <a:lstStyle/>
          <a:p>
            <a:r>
              <a:rPr lang="en-US" dirty="0"/>
              <a:t>Chiswick House and Gardens, West London  </a:t>
            </a:r>
          </a:p>
        </p:txBody>
      </p:sp>
      <p:sp>
        <p:nvSpPr>
          <p:cNvPr id="8" name="Content Placeholder 2">
            <a:extLst>
              <a:ext uri="{FF2B5EF4-FFF2-40B4-BE49-F238E27FC236}">
                <a16:creationId xmlns:a16="http://schemas.microsoft.com/office/drawing/2014/main" id="{9D5127AE-A6CF-E80F-D244-E03AA1332766}"/>
              </a:ext>
            </a:extLst>
          </p:cNvPr>
          <p:cNvSpPr txBox="1">
            <a:spLocks/>
          </p:cNvSpPr>
          <p:nvPr/>
        </p:nvSpPr>
        <p:spPr>
          <a:xfrm>
            <a:off x="5588000" y="2777067"/>
            <a:ext cx="5740400" cy="30104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rPr>
              <a:t>Which places are meaningful for the children in our schools? </a:t>
            </a:r>
          </a:p>
          <a:p>
            <a:pPr marL="0" indent="0">
              <a:buFont typeface="Arial" panose="020B0604020202020204" pitchFamily="34" charset="0"/>
              <a:buNone/>
            </a:pPr>
            <a:endParaRPr lang="en-US" dirty="0">
              <a:solidFill>
                <a:schemeClr val="tx2"/>
              </a:solidFill>
            </a:endParaRPr>
          </a:p>
          <a:p>
            <a:pPr marL="0" indent="0">
              <a:buFont typeface="Arial" panose="020B0604020202020204" pitchFamily="34" charset="0"/>
              <a:buNone/>
            </a:pPr>
            <a:r>
              <a:rPr lang="en-US" dirty="0">
                <a:solidFill>
                  <a:schemeClr val="tx2"/>
                </a:solidFill>
              </a:rPr>
              <a:t>How do they feature in our geography curriculum? </a:t>
            </a:r>
          </a:p>
        </p:txBody>
      </p:sp>
    </p:spTree>
    <p:extLst>
      <p:ext uri="{BB962C8B-B14F-4D97-AF65-F5344CB8AC3E}">
        <p14:creationId xmlns:p14="http://schemas.microsoft.com/office/powerpoint/2010/main" val="2598549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68C9-2823-EB4F-53AF-0579CE6F4FB5}"/>
              </a:ext>
            </a:extLst>
          </p:cNvPr>
          <p:cNvSpPr>
            <a:spLocks noGrp="1"/>
          </p:cNvSpPr>
          <p:nvPr>
            <p:ph type="title"/>
          </p:nvPr>
        </p:nvSpPr>
        <p:spPr/>
        <p:txBody>
          <a:bodyPr/>
          <a:lstStyle/>
          <a:p>
            <a:r>
              <a:rPr lang="en-US" dirty="0">
                <a:solidFill>
                  <a:schemeClr val="tx2"/>
                </a:solidFill>
              </a:rPr>
              <a:t>Understanding Place </a:t>
            </a:r>
          </a:p>
        </p:txBody>
      </p:sp>
      <p:sp>
        <p:nvSpPr>
          <p:cNvPr id="3" name="Content Placeholder 2">
            <a:extLst>
              <a:ext uri="{FF2B5EF4-FFF2-40B4-BE49-F238E27FC236}">
                <a16:creationId xmlns:a16="http://schemas.microsoft.com/office/drawing/2014/main" id="{86EB078B-F48B-5082-D155-D2E7EA4E8FEF}"/>
              </a:ext>
            </a:extLst>
          </p:cNvPr>
          <p:cNvSpPr>
            <a:spLocks noGrp="1"/>
          </p:cNvSpPr>
          <p:nvPr>
            <p:ph idx="1"/>
          </p:nvPr>
        </p:nvSpPr>
        <p:spPr>
          <a:xfrm>
            <a:off x="838200" y="1690688"/>
            <a:ext cx="10367433" cy="3000375"/>
          </a:xfrm>
        </p:spPr>
        <p:txBody>
          <a:bodyPr>
            <a:normAutofit/>
          </a:bodyPr>
          <a:lstStyle/>
          <a:p>
            <a:r>
              <a:rPr lang="en-US" sz="2400" dirty="0">
                <a:solidFill>
                  <a:schemeClr val="tx2"/>
                </a:solidFill>
              </a:rPr>
              <a:t>Relates directly to children’s own experiences (where they live, go to school, play, visit family, football team, place of worship </a:t>
            </a:r>
            <a:r>
              <a:rPr lang="en-US" sz="2400" dirty="0" err="1">
                <a:solidFill>
                  <a:schemeClr val="tx2"/>
                </a:solidFill>
              </a:rPr>
              <a:t>etc</a:t>
            </a:r>
            <a:r>
              <a:rPr lang="en-US" sz="2400" dirty="0">
                <a:solidFill>
                  <a:schemeClr val="tx2"/>
                </a:solidFill>
              </a:rPr>
              <a:t>) </a:t>
            </a:r>
          </a:p>
          <a:p>
            <a:r>
              <a:rPr lang="en-US" sz="2400" dirty="0">
                <a:solidFill>
                  <a:schemeClr val="tx2"/>
                </a:solidFill>
              </a:rPr>
              <a:t>Many primary children may experience certain places for the first time through school experiences </a:t>
            </a:r>
          </a:p>
          <a:p>
            <a:r>
              <a:rPr lang="en-US" sz="2400" dirty="0">
                <a:solidFill>
                  <a:schemeClr val="tx2"/>
                </a:solidFill>
              </a:rPr>
              <a:t>Children will have different places that are meaningful to them at different stages of their education</a:t>
            </a:r>
          </a:p>
          <a:p>
            <a:r>
              <a:rPr lang="en-US" sz="2400" dirty="0">
                <a:solidFill>
                  <a:schemeClr val="tx2"/>
                </a:solidFill>
              </a:rPr>
              <a:t>We also want to introduce children to places beyond their experience </a:t>
            </a:r>
          </a:p>
          <a:p>
            <a:pPr marL="0" indent="0">
              <a:buNone/>
            </a:pPr>
            <a:endParaRPr lang="en-US" sz="2400" dirty="0">
              <a:solidFill>
                <a:schemeClr val="tx2"/>
              </a:solidFill>
            </a:endParaRPr>
          </a:p>
        </p:txBody>
      </p:sp>
      <p:sp>
        <p:nvSpPr>
          <p:cNvPr id="5" name="TextBox 4">
            <a:extLst>
              <a:ext uri="{FF2B5EF4-FFF2-40B4-BE49-F238E27FC236}">
                <a16:creationId xmlns:a16="http://schemas.microsoft.com/office/drawing/2014/main" id="{6C8A31D5-4480-C734-FB63-2243FF3FE791}"/>
              </a:ext>
            </a:extLst>
          </p:cNvPr>
          <p:cNvSpPr txBox="1"/>
          <p:nvPr/>
        </p:nvSpPr>
        <p:spPr>
          <a:xfrm>
            <a:off x="0" y="5046133"/>
            <a:ext cx="12192000" cy="1200329"/>
          </a:xfrm>
          <a:prstGeom prst="rect">
            <a:avLst/>
          </a:prstGeom>
          <a:solidFill>
            <a:schemeClr val="tx2"/>
          </a:solidFill>
        </p:spPr>
        <p:txBody>
          <a:bodyPr wrap="square" rtlCol="0">
            <a:spAutoFit/>
          </a:bodyPr>
          <a:lstStyle/>
          <a:p>
            <a:pPr algn="ctr"/>
            <a:r>
              <a:rPr lang="en-US" sz="3600" dirty="0">
                <a:solidFill>
                  <a:schemeClr val="bg1"/>
                </a:solidFill>
              </a:rPr>
              <a:t>How does our curriculum help to develop a child’s understanding of places that are meaningful to them? </a:t>
            </a:r>
          </a:p>
        </p:txBody>
      </p:sp>
    </p:spTree>
    <p:extLst>
      <p:ext uri="{BB962C8B-B14F-4D97-AF65-F5344CB8AC3E}">
        <p14:creationId xmlns:p14="http://schemas.microsoft.com/office/powerpoint/2010/main" val="746789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A8D43-68C0-B03B-10C5-9A45A0684D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5A96A9-9E6E-2A6E-90AF-76B57C70E5C2}"/>
              </a:ext>
            </a:extLst>
          </p:cNvPr>
          <p:cNvSpPr>
            <a:spLocks noGrp="1"/>
          </p:cNvSpPr>
          <p:nvPr>
            <p:ph type="title"/>
          </p:nvPr>
        </p:nvSpPr>
        <p:spPr>
          <a:xfrm>
            <a:off x="838200" y="2766218"/>
            <a:ext cx="10515600" cy="1325563"/>
          </a:xfrm>
        </p:spPr>
        <p:txBody>
          <a:bodyPr>
            <a:normAutofit fontScale="90000"/>
          </a:bodyPr>
          <a:lstStyle/>
          <a:p>
            <a:pPr algn="ctr"/>
            <a:r>
              <a:rPr lang="en-GB" b="1" i="0" u="none" strike="noStrike" dirty="0">
                <a:solidFill>
                  <a:schemeClr val="tx2"/>
                </a:solidFill>
                <a:effectLst/>
                <a:latin typeface="-webkit-standard"/>
              </a:rPr>
              <a:t>Considering belonging and identity </a:t>
            </a:r>
            <a:r>
              <a:rPr lang="en-GB" b="0" i="0" u="none" strike="noStrike" dirty="0">
                <a:solidFill>
                  <a:schemeClr val="tx2"/>
                </a:solidFill>
                <a:effectLst/>
                <a:latin typeface="-webkit-standard"/>
              </a:rPr>
              <a:t>helps to create a powerful curriculum because </a:t>
            </a:r>
            <a:r>
              <a:rPr lang="en-GB" dirty="0">
                <a:solidFill>
                  <a:srgbClr val="000000"/>
                </a:solidFill>
                <a:latin typeface="-webkit-standard"/>
              </a:rPr>
              <a:t>it supports children to </a:t>
            </a:r>
            <a:r>
              <a:rPr lang="en-GB" b="0" i="0" u="none" strike="noStrike" dirty="0">
                <a:solidFill>
                  <a:srgbClr val="000000"/>
                </a:solidFill>
                <a:effectLst/>
                <a:latin typeface="-webkit-standard"/>
              </a:rPr>
              <a:t>understand who they are, where they are and what is happening in the world. </a:t>
            </a:r>
            <a:endParaRPr lang="en-US" dirty="0">
              <a:solidFill>
                <a:schemeClr val="tx2"/>
              </a:solidFill>
            </a:endParaRPr>
          </a:p>
        </p:txBody>
      </p:sp>
    </p:spTree>
    <p:extLst>
      <p:ext uri="{BB962C8B-B14F-4D97-AF65-F5344CB8AC3E}">
        <p14:creationId xmlns:p14="http://schemas.microsoft.com/office/powerpoint/2010/main" val="4040540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F875D2C-C1A6-49C7-9357-2BB8FBC29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9" name="Rectangle 18">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EEA6A1D-66A5-E607-2311-F0C418B87CA2}"/>
              </a:ext>
            </a:extLst>
          </p:cNvPr>
          <p:cNvSpPr>
            <a:spLocks noGrp="1"/>
          </p:cNvSpPr>
          <p:nvPr>
            <p:ph type="title"/>
          </p:nvPr>
        </p:nvSpPr>
        <p:spPr>
          <a:xfrm>
            <a:off x="549277" y="254000"/>
            <a:ext cx="6952190" cy="930257"/>
          </a:xfrm>
        </p:spPr>
        <p:txBody>
          <a:bodyPr vert="horz" wrap="square" lIns="91440" tIns="45720" rIns="91440" bIns="45720" rtlCol="0" anchor="ctr">
            <a:normAutofit/>
          </a:bodyPr>
          <a:lstStyle/>
          <a:p>
            <a:r>
              <a:rPr lang="en-US" sz="3200" dirty="0">
                <a:solidFill>
                  <a:schemeClr val="tx2"/>
                </a:solidFill>
              </a:rPr>
              <a:t>People and their impact on the world </a:t>
            </a:r>
          </a:p>
        </p:txBody>
      </p:sp>
      <p:pic>
        <p:nvPicPr>
          <p:cNvPr id="9" name="Picture 8" descr="A blue and white card with black text&#10;&#10;AI-generated content may be incorrect.">
            <a:extLst>
              <a:ext uri="{FF2B5EF4-FFF2-40B4-BE49-F238E27FC236}">
                <a16:creationId xmlns:a16="http://schemas.microsoft.com/office/drawing/2014/main" id="{B392EC4F-3D31-382F-BE24-85CC8745C1FC}"/>
              </a:ext>
            </a:extLst>
          </p:cNvPr>
          <p:cNvPicPr>
            <a:picLocks noChangeAspect="1"/>
          </p:cNvPicPr>
          <p:nvPr/>
        </p:nvPicPr>
        <p:blipFill>
          <a:blip r:embed="rId3"/>
          <a:stretch>
            <a:fillRect/>
          </a:stretch>
        </p:blipFill>
        <p:spPr>
          <a:xfrm>
            <a:off x="3936811" y="1556726"/>
            <a:ext cx="1722599" cy="4752000"/>
          </a:xfrm>
          <a:prstGeom prst="rect">
            <a:avLst/>
          </a:prstGeom>
          <a:effectLst>
            <a:outerShdw blurRad="508000" dist="101600" dir="5400000" algn="tl" rotWithShape="0">
              <a:prstClr val="black">
                <a:alpha val="10000"/>
              </a:prstClr>
            </a:outerShdw>
          </a:effectLst>
        </p:spPr>
      </p:pic>
      <p:pic>
        <p:nvPicPr>
          <p:cNvPr id="11" name="Picture 10" descr="A close-up of a card&#10;&#10;AI-generated content may be incorrect.">
            <a:extLst>
              <a:ext uri="{FF2B5EF4-FFF2-40B4-BE49-F238E27FC236}">
                <a16:creationId xmlns:a16="http://schemas.microsoft.com/office/drawing/2014/main" id="{6C760E96-376B-B2A0-4F00-0F29892443F1}"/>
              </a:ext>
            </a:extLst>
          </p:cNvPr>
          <p:cNvPicPr>
            <a:picLocks noChangeAspect="1"/>
          </p:cNvPicPr>
          <p:nvPr/>
        </p:nvPicPr>
        <p:blipFill>
          <a:blip r:embed="rId4"/>
          <a:stretch>
            <a:fillRect/>
          </a:stretch>
        </p:blipFill>
        <p:spPr>
          <a:xfrm>
            <a:off x="9596221" y="1556726"/>
            <a:ext cx="1746359" cy="4752000"/>
          </a:xfrm>
          <a:prstGeom prst="rect">
            <a:avLst/>
          </a:prstGeom>
          <a:effectLst>
            <a:outerShdw blurRad="508000" dist="101600" dir="5400000" algn="tl" rotWithShape="0">
              <a:prstClr val="black">
                <a:alpha val="10000"/>
              </a:prstClr>
            </a:outerShdw>
          </a:effectLst>
        </p:spPr>
      </p:pic>
      <p:pic>
        <p:nvPicPr>
          <p:cNvPr id="5" name="Picture 4" descr="A card with text on it&#10;&#10;AI-generated content may be incorrect.">
            <a:extLst>
              <a:ext uri="{FF2B5EF4-FFF2-40B4-BE49-F238E27FC236}">
                <a16:creationId xmlns:a16="http://schemas.microsoft.com/office/drawing/2014/main" id="{549FF99B-49CB-EFD9-6A4E-B683A4D8D1D2}"/>
              </a:ext>
            </a:extLst>
          </p:cNvPr>
          <p:cNvPicPr>
            <a:picLocks noChangeAspect="1"/>
          </p:cNvPicPr>
          <p:nvPr/>
        </p:nvPicPr>
        <p:blipFill>
          <a:blip r:embed="rId5"/>
          <a:srcRect l="681"/>
          <a:stretch/>
        </p:blipFill>
        <p:spPr>
          <a:xfrm>
            <a:off x="6642223" y="1557339"/>
            <a:ext cx="1734479" cy="4752000"/>
          </a:xfrm>
          <a:prstGeom prst="rect">
            <a:avLst/>
          </a:prstGeom>
          <a:effectLst>
            <a:outerShdw blurRad="508000" dist="101600" dir="5400000" algn="tl" rotWithShape="0">
              <a:prstClr val="black">
                <a:alpha val="10000"/>
              </a:prstClr>
            </a:outerShdw>
          </a:effectLst>
        </p:spPr>
      </p:pic>
      <p:pic>
        <p:nvPicPr>
          <p:cNvPr id="7" name="Picture 6" descr="A card with text on it&#10;&#10;AI-generated content may be incorrect.">
            <a:extLst>
              <a:ext uri="{FF2B5EF4-FFF2-40B4-BE49-F238E27FC236}">
                <a16:creationId xmlns:a16="http://schemas.microsoft.com/office/drawing/2014/main" id="{748810CD-1AF7-A021-8D3B-6B221EEFCBA4}"/>
              </a:ext>
            </a:extLst>
          </p:cNvPr>
          <p:cNvPicPr>
            <a:picLocks noChangeAspect="1"/>
          </p:cNvPicPr>
          <p:nvPr/>
        </p:nvPicPr>
        <p:blipFill>
          <a:blip r:embed="rId6"/>
          <a:stretch>
            <a:fillRect/>
          </a:stretch>
        </p:blipFill>
        <p:spPr>
          <a:xfrm>
            <a:off x="1021911" y="1557339"/>
            <a:ext cx="1769892" cy="4751387"/>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4254845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BDB36-4A81-DDC2-7AC8-43199CC826E7}"/>
              </a:ext>
            </a:extLst>
          </p:cNvPr>
          <p:cNvSpPr>
            <a:spLocks noGrp="1"/>
          </p:cNvSpPr>
          <p:nvPr>
            <p:ph type="title"/>
          </p:nvPr>
        </p:nvSpPr>
        <p:spPr>
          <a:xfrm>
            <a:off x="558800" y="4764"/>
            <a:ext cx="10515600" cy="1325563"/>
          </a:xfrm>
        </p:spPr>
        <p:txBody>
          <a:bodyPr/>
          <a:lstStyle/>
          <a:p>
            <a:r>
              <a:rPr lang="en-US" dirty="0"/>
              <a:t>Interconnection</a:t>
            </a:r>
          </a:p>
        </p:txBody>
      </p:sp>
      <p:sp>
        <p:nvSpPr>
          <p:cNvPr id="4" name="Oval Callout 3">
            <a:extLst>
              <a:ext uri="{FF2B5EF4-FFF2-40B4-BE49-F238E27FC236}">
                <a16:creationId xmlns:a16="http://schemas.microsoft.com/office/drawing/2014/main" id="{CE6BE579-8E01-8744-E934-26AF29D956B4}"/>
              </a:ext>
            </a:extLst>
          </p:cNvPr>
          <p:cNvSpPr/>
          <p:nvPr/>
        </p:nvSpPr>
        <p:spPr>
          <a:xfrm>
            <a:off x="6913033" y="378354"/>
            <a:ext cx="4284134" cy="2556934"/>
          </a:xfrm>
          <a:prstGeom prst="wedgeEllipseCallout">
            <a:avLst>
              <a:gd name="adj1" fmla="val -54430"/>
              <a:gd name="adj2" fmla="val 5322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Why do people often live near rivers? </a:t>
            </a:r>
          </a:p>
        </p:txBody>
      </p:sp>
      <p:sp>
        <p:nvSpPr>
          <p:cNvPr id="5" name="Oval Callout 4">
            <a:extLst>
              <a:ext uri="{FF2B5EF4-FFF2-40B4-BE49-F238E27FC236}">
                <a16:creationId xmlns:a16="http://schemas.microsoft.com/office/drawing/2014/main" id="{69D1C7CD-02BF-5C9B-9BD2-6D7C8DEE79E6}"/>
              </a:ext>
            </a:extLst>
          </p:cNvPr>
          <p:cNvSpPr/>
          <p:nvPr/>
        </p:nvSpPr>
        <p:spPr>
          <a:xfrm>
            <a:off x="351366" y="1123421"/>
            <a:ext cx="4284134" cy="2556934"/>
          </a:xfrm>
          <a:prstGeom prst="wedgeEllipseCallout">
            <a:avLst>
              <a:gd name="adj1" fmla="val 64938"/>
              <a:gd name="adj2" fmla="val 379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Why was this bridge built here? </a:t>
            </a:r>
          </a:p>
        </p:txBody>
      </p:sp>
      <p:sp>
        <p:nvSpPr>
          <p:cNvPr id="6" name="Oval Callout 5">
            <a:extLst>
              <a:ext uri="{FF2B5EF4-FFF2-40B4-BE49-F238E27FC236}">
                <a16:creationId xmlns:a16="http://schemas.microsoft.com/office/drawing/2014/main" id="{52240DF7-5CFE-96E2-162C-E84F2A531980}"/>
              </a:ext>
            </a:extLst>
          </p:cNvPr>
          <p:cNvSpPr/>
          <p:nvPr/>
        </p:nvSpPr>
        <p:spPr>
          <a:xfrm>
            <a:off x="7349066" y="3680355"/>
            <a:ext cx="4284134" cy="2556934"/>
          </a:xfrm>
          <a:prstGeom prst="wedgeEllipseCallout">
            <a:avLst>
              <a:gd name="adj1" fmla="val -62335"/>
              <a:gd name="adj2" fmla="val -3352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Why was there a flood here? </a:t>
            </a:r>
          </a:p>
        </p:txBody>
      </p:sp>
      <p:sp>
        <p:nvSpPr>
          <p:cNvPr id="7" name="Oval Callout 6">
            <a:extLst>
              <a:ext uri="{FF2B5EF4-FFF2-40B4-BE49-F238E27FC236}">
                <a16:creationId xmlns:a16="http://schemas.microsoft.com/office/drawing/2014/main" id="{0061A498-6DF8-8DDB-77D1-E8FFB6FA12D3}"/>
              </a:ext>
            </a:extLst>
          </p:cNvPr>
          <p:cNvSpPr/>
          <p:nvPr/>
        </p:nvSpPr>
        <p:spPr>
          <a:xfrm>
            <a:off x="1286933" y="4062411"/>
            <a:ext cx="4284134" cy="2556934"/>
          </a:xfrm>
          <a:prstGeom prst="wedgeEllipseCallout">
            <a:avLst>
              <a:gd name="adj1" fmla="val 60985"/>
              <a:gd name="adj2" fmla="val -4478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Why is the river running dry here?</a:t>
            </a:r>
          </a:p>
        </p:txBody>
      </p:sp>
    </p:spTree>
    <p:extLst>
      <p:ext uri="{BB962C8B-B14F-4D97-AF65-F5344CB8AC3E}">
        <p14:creationId xmlns:p14="http://schemas.microsoft.com/office/powerpoint/2010/main" val="3728859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book&#10;&#10;AI-generated content may be incorrect.">
            <a:extLst>
              <a:ext uri="{FF2B5EF4-FFF2-40B4-BE49-F238E27FC236}">
                <a16:creationId xmlns:a16="http://schemas.microsoft.com/office/drawing/2014/main" id="{21DF6DC3-937F-5CAB-25F5-5BA50CC0D298}"/>
              </a:ext>
            </a:extLst>
          </p:cNvPr>
          <p:cNvPicPr>
            <a:picLocks noChangeAspect="1"/>
          </p:cNvPicPr>
          <p:nvPr/>
        </p:nvPicPr>
        <p:blipFill>
          <a:blip r:embed="rId3"/>
          <a:srcRect l="5436"/>
          <a:stretch>
            <a:fillRect/>
          </a:stretch>
        </p:blipFill>
        <p:spPr>
          <a:xfrm rot="16200000">
            <a:off x="1405822" y="-1405821"/>
            <a:ext cx="6858000" cy="9669642"/>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E9C611-6416-53C3-E81E-AC0A9705D6F5}"/>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dirty="0">
                <a:solidFill>
                  <a:schemeClr val="tx2"/>
                </a:solidFill>
              </a:rPr>
              <a:t>How are places around the world connected?</a:t>
            </a:r>
          </a:p>
        </p:txBody>
      </p:sp>
    </p:spTree>
    <p:extLst>
      <p:ext uri="{BB962C8B-B14F-4D97-AF65-F5344CB8AC3E}">
        <p14:creationId xmlns:p14="http://schemas.microsoft.com/office/powerpoint/2010/main" val="705165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86CE11-3ED2-B84E-8B8A-760168A41D90}"/>
              </a:ext>
            </a:extLst>
          </p:cNvPr>
          <p:cNvSpPr>
            <a:spLocks noGrp="1"/>
          </p:cNvSpPr>
          <p:nvPr>
            <p:ph idx="1"/>
          </p:nvPr>
        </p:nvSpPr>
        <p:spPr>
          <a:xfrm>
            <a:off x="0" y="5334000"/>
            <a:ext cx="12192000" cy="809096"/>
          </a:xfrm>
          <a:solidFill>
            <a:schemeClr val="tx2"/>
          </a:solidFill>
        </p:spPr>
        <p:txBody>
          <a:bodyPr>
            <a:normAutofit/>
          </a:bodyPr>
          <a:lstStyle/>
          <a:p>
            <a:pPr marL="0" indent="0" algn="ctr">
              <a:buNone/>
            </a:pPr>
            <a:r>
              <a:rPr lang="en-US" sz="4000" dirty="0">
                <a:solidFill>
                  <a:schemeClr val="bg1"/>
                </a:solidFill>
              </a:rPr>
              <a:t>What can we, as geography teachers, do? </a:t>
            </a:r>
          </a:p>
        </p:txBody>
      </p:sp>
      <p:sp>
        <p:nvSpPr>
          <p:cNvPr id="4" name="Title 1">
            <a:extLst>
              <a:ext uri="{FF2B5EF4-FFF2-40B4-BE49-F238E27FC236}">
                <a16:creationId xmlns:a16="http://schemas.microsoft.com/office/drawing/2014/main" id="{EF7ACF68-24D6-3023-F602-429DCDB5D390}"/>
              </a:ext>
            </a:extLst>
          </p:cNvPr>
          <p:cNvSpPr>
            <a:spLocks noGrp="1"/>
          </p:cNvSpPr>
          <p:nvPr>
            <p:ph type="title"/>
          </p:nvPr>
        </p:nvSpPr>
        <p:spPr>
          <a:xfrm>
            <a:off x="579463" y="60373"/>
            <a:ext cx="10515600" cy="1325563"/>
          </a:xfrm>
        </p:spPr>
        <p:txBody>
          <a:bodyPr/>
          <a:lstStyle/>
          <a:p>
            <a:r>
              <a:rPr lang="en-US" b="1" dirty="0">
                <a:solidFill>
                  <a:schemeClr val="tx2"/>
                </a:solidFill>
              </a:rPr>
              <a:t>Why power? </a:t>
            </a:r>
          </a:p>
        </p:txBody>
      </p:sp>
      <p:pic>
        <p:nvPicPr>
          <p:cNvPr id="6" name="Picture 5" descr="Black text on a white background&#10;&#10;AI-generated content may be incorrect.">
            <a:extLst>
              <a:ext uri="{FF2B5EF4-FFF2-40B4-BE49-F238E27FC236}">
                <a16:creationId xmlns:a16="http://schemas.microsoft.com/office/drawing/2014/main" id="{346B3D66-B69E-5723-A501-8A0B80CA7828}"/>
              </a:ext>
            </a:extLst>
          </p:cNvPr>
          <p:cNvPicPr>
            <a:picLocks noChangeAspect="1"/>
          </p:cNvPicPr>
          <p:nvPr/>
        </p:nvPicPr>
        <p:blipFill>
          <a:blip r:embed="rId3"/>
          <a:stretch>
            <a:fillRect/>
          </a:stretch>
        </p:blipFill>
        <p:spPr>
          <a:xfrm rot="533751">
            <a:off x="6660721" y="952404"/>
            <a:ext cx="5106254" cy="1349809"/>
          </a:xfrm>
          <a:prstGeom prst="rect">
            <a:avLst/>
          </a:prstGeom>
        </p:spPr>
      </p:pic>
      <p:pic>
        <p:nvPicPr>
          <p:cNvPr id="8" name="Picture 7" descr="A close-up of a text&#10;&#10;AI-generated content may be incorrect.">
            <a:extLst>
              <a:ext uri="{FF2B5EF4-FFF2-40B4-BE49-F238E27FC236}">
                <a16:creationId xmlns:a16="http://schemas.microsoft.com/office/drawing/2014/main" id="{3227B7EF-9BB8-FE5E-3636-A9E51A5C6DFC}"/>
              </a:ext>
            </a:extLst>
          </p:cNvPr>
          <p:cNvPicPr>
            <a:picLocks noChangeAspect="1"/>
          </p:cNvPicPr>
          <p:nvPr/>
        </p:nvPicPr>
        <p:blipFill>
          <a:blip r:embed="rId4"/>
          <a:stretch>
            <a:fillRect/>
          </a:stretch>
        </p:blipFill>
        <p:spPr>
          <a:xfrm rot="21399627">
            <a:off x="205964" y="1701383"/>
            <a:ext cx="5871218" cy="817210"/>
          </a:xfrm>
          <a:prstGeom prst="rect">
            <a:avLst/>
          </a:prstGeom>
        </p:spPr>
      </p:pic>
      <p:pic>
        <p:nvPicPr>
          <p:cNvPr id="10" name="Picture 9">
            <a:extLst>
              <a:ext uri="{FF2B5EF4-FFF2-40B4-BE49-F238E27FC236}">
                <a16:creationId xmlns:a16="http://schemas.microsoft.com/office/drawing/2014/main" id="{46CFA154-D183-A5F6-56F7-F4F07EF17BE4}"/>
              </a:ext>
            </a:extLst>
          </p:cNvPr>
          <p:cNvPicPr>
            <a:picLocks noChangeAspect="1"/>
          </p:cNvPicPr>
          <p:nvPr/>
        </p:nvPicPr>
        <p:blipFill>
          <a:blip r:embed="rId5"/>
          <a:stretch>
            <a:fillRect/>
          </a:stretch>
        </p:blipFill>
        <p:spPr>
          <a:xfrm rot="21365062">
            <a:off x="325463" y="4048525"/>
            <a:ext cx="7772400" cy="645669"/>
          </a:xfrm>
          <a:prstGeom prst="rect">
            <a:avLst/>
          </a:prstGeom>
        </p:spPr>
      </p:pic>
      <p:pic>
        <p:nvPicPr>
          <p:cNvPr id="12" name="Picture 11" descr="A close up of a sign&#10;&#10;AI-generated content may be incorrect.">
            <a:extLst>
              <a:ext uri="{FF2B5EF4-FFF2-40B4-BE49-F238E27FC236}">
                <a16:creationId xmlns:a16="http://schemas.microsoft.com/office/drawing/2014/main" id="{66BAD5D6-7706-EA40-8CBF-5343F1870C51}"/>
              </a:ext>
            </a:extLst>
          </p:cNvPr>
          <p:cNvPicPr>
            <a:picLocks noChangeAspect="1"/>
          </p:cNvPicPr>
          <p:nvPr/>
        </p:nvPicPr>
        <p:blipFill>
          <a:blip r:embed="rId6"/>
          <a:stretch>
            <a:fillRect/>
          </a:stretch>
        </p:blipFill>
        <p:spPr>
          <a:xfrm rot="578119">
            <a:off x="6243663" y="2972449"/>
            <a:ext cx="5020733" cy="688326"/>
          </a:xfrm>
          <a:prstGeom prst="rect">
            <a:avLst/>
          </a:prstGeom>
        </p:spPr>
      </p:pic>
    </p:spTree>
    <p:extLst>
      <p:ext uri="{BB962C8B-B14F-4D97-AF65-F5344CB8AC3E}">
        <p14:creationId xmlns:p14="http://schemas.microsoft.com/office/powerpoint/2010/main" val="3797894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1BD1A-7B15-69F2-B5C5-6EAD549936CA}"/>
              </a:ext>
            </a:extLst>
          </p:cNvPr>
          <p:cNvSpPr>
            <a:spLocks noGrp="1"/>
          </p:cNvSpPr>
          <p:nvPr>
            <p:ph type="title"/>
          </p:nvPr>
        </p:nvSpPr>
        <p:spPr/>
        <p:txBody>
          <a:bodyPr/>
          <a:lstStyle/>
          <a:p>
            <a:r>
              <a:rPr lang="en-US" dirty="0"/>
              <a:t>Critical thinking </a:t>
            </a:r>
          </a:p>
        </p:txBody>
      </p:sp>
      <p:pic>
        <p:nvPicPr>
          <p:cNvPr id="5" name="Picture 4" descr="A building on a hill with water in the background&#10;&#10;AI-generated content may be incorrect.">
            <a:extLst>
              <a:ext uri="{FF2B5EF4-FFF2-40B4-BE49-F238E27FC236}">
                <a16:creationId xmlns:a16="http://schemas.microsoft.com/office/drawing/2014/main" id="{509C889D-77CF-767F-F467-0618BE059F49}"/>
              </a:ext>
            </a:extLst>
          </p:cNvPr>
          <p:cNvPicPr>
            <a:picLocks noChangeAspect="1"/>
          </p:cNvPicPr>
          <p:nvPr/>
        </p:nvPicPr>
        <p:blipFill>
          <a:blip r:embed="rId3"/>
          <a:stretch>
            <a:fillRect/>
          </a:stretch>
        </p:blipFill>
        <p:spPr>
          <a:xfrm>
            <a:off x="8140700" y="1915639"/>
            <a:ext cx="3213100" cy="2933700"/>
          </a:xfrm>
          <a:prstGeom prst="rect">
            <a:avLst/>
          </a:prstGeom>
        </p:spPr>
      </p:pic>
      <p:pic>
        <p:nvPicPr>
          <p:cNvPr id="7" name="Picture 6" descr="A boat in the water&#10;&#10;AI-generated content may be incorrect.">
            <a:extLst>
              <a:ext uri="{FF2B5EF4-FFF2-40B4-BE49-F238E27FC236}">
                <a16:creationId xmlns:a16="http://schemas.microsoft.com/office/drawing/2014/main" id="{868792DC-09F5-678C-E860-22113C03D3DB}"/>
              </a:ext>
            </a:extLst>
          </p:cNvPr>
          <p:cNvPicPr>
            <a:picLocks noChangeAspect="1"/>
          </p:cNvPicPr>
          <p:nvPr/>
        </p:nvPicPr>
        <p:blipFill>
          <a:blip r:embed="rId4"/>
          <a:stretch>
            <a:fillRect/>
          </a:stretch>
        </p:blipFill>
        <p:spPr>
          <a:xfrm>
            <a:off x="503647" y="1968500"/>
            <a:ext cx="3187700" cy="2921000"/>
          </a:xfrm>
          <a:prstGeom prst="rect">
            <a:avLst/>
          </a:prstGeom>
        </p:spPr>
      </p:pic>
      <p:pic>
        <p:nvPicPr>
          <p:cNvPr id="9" name="Picture 8" descr="A fire in the sky&#10;&#10;AI-generated content may be incorrect.">
            <a:extLst>
              <a:ext uri="{FF2B5EF4-FFF2-40B4-BE49-F238E27FC236}">
                <a16:creationId xmlns:a16="http://schemas.microsoft.com/office/drawing/2014/main" id="{6FBD66AC-E77B-5116-9664-6F4A0262A364}"/>
              </a:ext>
            </a:extLst>
          </p:cNvPr>
          <p:cNvPicPr>
            <a:picLocks noChangeAspect="1"/>
          </p:cNvPicPr>
          <p:nvPr/>
        </p:nvPicPr>
        <p:blipFill>
          <a:blip r:embed="rId5"/>
          <a:stretch>
            <a:fillRect/>
          </a:stretch>
        </p:blipFill>
        <p:spPr>
          <a:xfrm>
            <a:off x="4140874" y="3382489"/>
            <a:ext cx="3550299" cy="2794474"/>
          </a:xfrm>
          <a:prstGeom prst="rect">
            <a:avLst/>
          </a:prstGeom>
        </p:spPr>
      </p:pic>
    </p:spTree>
    <p:extLst>
      <p:ext uri="{BB962C8B-B14F-4D97-AF65-F5344CB8AC3E}">
        <p14:creationId xmlns:p14="http://schemas.microsoft.com/office/powerpoint/2010/main" val="2058590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28CAF-41E5-6AF3-879A-E9C5413ADE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C6F38-328C-8C5F-E1E4-B489AC12C6B5}"/>
              </a:ext>
            </a:extLst>
          </p:cNvPr>
          <p:cNvSpPr>
            <a:spLocks noGrp="1"/>
          </p:cNvSpPr>
          <p:nvPr>
            <p:ph type="title"/>
          </p:nvPr>
        </p:nvSpPr>
        <p:spPr>
          <a:xfrm>
            <a:off x="838200" y="2766218"/>
            <a:ext cx="10515600" cy="1325563"/>
          </a:xfrm>
        </p:spPr>
        <p:txBody>
          <a:bodyPr>
            <a:normAutofit fontScale="90000"/>
          </a:bodyPr>
          <a:lstStyle/>
          <a:p>
            <a:pPr algn="ctr"/>
            <a:r>
              <a:rPr lang="en-GB" i="0" u="none" strike="noStrike" dirty="0">
                <a:solidFill>
                  <a:schemeClr val="tx2"/>
                </a:solidFill>
                <a:effectLst/>
                <a:latin typeface="-webkit-standard"/>
              </a:rPr>
              <a:t>Showing children how people </a:t>
            </a:r>
            <a:r>
              <a:rPr lang="en-GB" b="1" i="0" u="none" strike="noStrike" dirty="0">
                <a:solidFill>
                  <a:schemeClr val="tx2"/>
                </a:solidFill>
                <a:effectLst/>
                <a:latin typeface="-webkit-standard"/>
              </a:rPr>
              <a:t>impact the world </a:t>
            </a:r>
            <a:r>
              <a:rPr lang="en-GB" b="0" i="0" u="none" strike="noStrike" dirty="0">
                <a:solidFill>
                  <a:schemeClr val="tx2"/>
                </a:solidFill>
                <a:effectLst/>
                <a:latin typeface="-webkit-standard"/>
              </a:rPr>
              <a:t>helps to create a powerful curriculum because </a:t>
            </a:r>
            <a:r>
              <a:rPr lang="en-GB" b="0" i="0" u="none" strike="noStrike" dirty="0">
                <a:solidFill>
                  <a:srgbClr val="000000"/>
                </a:solidFill>
                <a:effectLst/>
                <a:latin typeface="-webkit-standard"/>
              </a:rPr>
              <a:t>it builds curiosity about how places are connected, how environments change, and how people interact with the world around them.</a:t>
            </a:r>
            <a:endParaRPr lang="en-US" dirty="0">
              <a:solidFill>
                <a:schemeClr val="tx2"/>
              </a:solidFill>
            </a:endParaRPr>
          </a:p>
        </p:txBody>
      </p:sp>
    </p:spTree>
    <p:extLst>
      <p:ext uri="{BB962C8B-B14F-4D97-AF65-F5344CB8AC3E}">
        <p14:creationId xmlns:p14="http://schemas.microsoft.com/office/powerpoint/2010/main" val="2956991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5CEC9-7961-EB0B-6FD1-96BFD3FF67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029BB-3166-A059-9D65-4929DED1084F}"/>
              </a:ext>
            </a:extLst>
          </p:cNvPr>
          <p:cNvSpPr>
            <a:spLocks noGrp="1"/>
          </p:cNvSpPr>
          <p:nvPr>
            <p:ph type="title"/>
          </p:nvPr>
        </p:nvSpPr>
        <p:spPr>
          <a:xfrm>
            <a:off x="491064" y="552616"/>
            <a:ext cx="10044023" cy="877729"/>
          </a:xfrm>
        </p:spPr>
        <p:txBody>
          <a:bodyPr anchor="ctr">
            <a:normAutofit/>
          </a:bodyPr>
          <a:lstStyle/>
          <a:p>
            <a:r>
              <a:rPr lang="en-US" sz="4000" dirty="0">
                <a:solidFill>
                  <a:schemeClr val="tx2"/>
                </a:solidFill>
              </a:rPr>
              <a:t>The challenge…</a:t>
            </a:r>
          </a:p>
        </p:txBody>
      </p:sp>
      <p:graphicFrame>
        <p:nvGraphicFramePr>
          <p:cNvPr id="5" name="Content Placeholder 2">
            <a:extLst>
              <a:ext uri="{FF2B5EF4-FFF2-40B4-BE49-F238E27FC236}">
                <a16:creationId xmlns:a16="http://schemas.microsoft.com/office/drawing/2014/main" id="{93ECCA0C-AF05-E9A7-7ECA-A351DEB860C0}"/>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9415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E3D79-EEDB-E3BA-5893-7CCF1DB86D3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432FC7-019A-E9F8-7607-E81C321162A9}"/>
              </a:ext>
            </a:extLst>
          </p:cNvPr>
          <p:cNvSpPr>
            <a:spLocks noGrp="1"/>
          </p:cNvSpPr>
          <p:nvPr>
            <p:ph idx="1"/>
          </p:nvPr>
        </p:nvSpPr>
        <p:spPr>
          <a:xfrm>
            <a:off x="0" y="5334000"/>
            <a:ext cx="12192000" cy="809096"/>
          </a:xfrm>
          <a:solidFill>
            <a:schemeClr val="tx2"/>
          </a:solidFill>
        </p:spPr>
        <p:txBody>
          <a:bodyPr>
            <a:normAutofit/>
          </a:bodyPr>
          <a:lstStyle/>
          <a:p>
            <a:pPr marL="0" indent="0" algn="ctr">
              <a:buNone/>
            </a:pPr>
            <a:r>
              <a:rPr lang="en-US" sz="4000" dirty="0">
                <a:solidFill>
                  <a:schemeClr val="bg1"/>
                </a:solidFill>
              </a:rPr>
              <a:t>What can we, as geography teachers, do? </a:t>
            </a:r>
          </a:p>
        </p:txBody>
      </p:sp>
      <p:pic>
        <p:nvPicPr>
          <p:cNvPr id="6" name="Picture 5" descr="Black text on a white background&#10;&#10;AI-generated content may be incorrect.">
            <a:extLst>
              <a:ext uri="{FF2B5EF4-FFF2-40B4-BE49-F238E27FC236}">
                <a16:creationId xmlns:a16="http://schemas.microsoft.com/office/drawing/2014/main" id="{00E97B17-83CA-897C-5C32-127E55D0921E}"/>
              </a:ext>
            </a:extLst>
          </p:cNvPr>
          <p:cNvPicPr>
            <a:picLocks noChangeAspect="1"/>
          </p:cNvPicPr>
          <p:nvPr/>
        </p:nvPicPr>
        <p:blipFill>
          <a:blip r:embed="rId3"/>
          <a:stretch>
            <a:fillRect/>
          </a:stretch>
        </p:blipFill>
        <p:spPr>
          <a:xfrm rot="533751">
            <a:off x="6660721" y="952404"/>
            <a:ext cx="5106254" cy="1349809"/>
          </a:xfrm>
          <a:prstGeom prst="rect">
            <a:avLst/>
          </a:prstGeom>
        </p:spPr>
      </p:pic>
      <p:pic>
        <p:nvPicPr>
          <p:cNvPr id="8" name="Picture 7" descr="A close-up of a text&#10;&#10;AI-generated content may be incorrect.">
            <a:extLst>
              <a:ext uri="{FF2B5EF4-FFF2-40B4-BE49-F238E27FC236}">
                <a16:creationId xmlns:a16="http://schemas.microsoft.com/office/drawing/2014/main" id="{B24A2ECF-218A-D740-96ED-8D7C2565D955}"/>
              </a:ext>
            </a:extLst>
          </p:cNvPr>
          <p:cNvPicPr>
            <a:picLocks noChangeAspect="1"/>
          </p:cNvPicPr>
          <p:nvPr/>
        </p:nvPicPr>
        <p:blipFill>
          <a:blip r:embed="rId4"/>
          <a:stretch>
            <a:fillRect/>
          </a:stretch>
        </p:blipFill>
        <p:spPr>
          <a:xfrm rot="21399627">
            <a:off x="331306" y="1265799"/>
            <a:ext cx="5871218" cy="817210"/>
          </a:xfrm>
          <a:prstGeom prst="rect">
            <a:avLst/>
          </a:prstGeom>
        </p:spPr>
      </p:pic>
      <p:pic>
        <p:nvPicPr>
          <p:cNvPr id="10" name="Picture 9">
            <a:extLst>
              <a:ext uri="{FF2B5EF4-FFF2-40B4-BE49-F238E27FC236}">
                <a16:creationId xmlns:a16="http://schemas.microsoft.com/office/drawing/2014/main" id="{572456F4-5F4D-91E9-15F8-2977F58CE194}"/>
              </a:ext>
            </a:extLst>
          </p:cNvPr>
          <p:cNvPicPr>
            <a:picLocks noChangeAspect="1"/>
          </p:cNvPicPr>
          <p:nvPr/>
        </p:nvPicPr>
        <p:blipFill>
          <a:blip r:embed="rId5"/>
          <a:stretch>
            <a:fillRect/>
          </a:stretch>
        </p:blipFill>
        <p:spPr>
          <a:xfrm rot="21365062">
            <a:off x="325462" y="3766200"/>
            <a:ext cx="7772400" cy="645669"/>
          </a:xfrm>
          <a:prstGeom prst="rect">
            <a:avLst/>
          </a:prstGeom>
        </p:spPr>
      </p:pic>
      <p:pic>
        <p:nvPicPr>
          <p:cNvPr id="12" name="Picture 11" descr="A close up of a sign&#10;&#10;AI-generated content may be incorrect.">
            <a:extLst>
              <a:ext uri="{FF2B5EF4-FFF2-40B4-BE49-F238E27FC236}">
                <a16:creationId xmlns:a16="http://schemas.microsoft.com/office/drawing/2014/main" id="{8D255F41-4F2D-6172-3439-E0631D84909B}"/>
              </a:ext>
            </a:extLst>
          </p:cNvPr>
          <p:cNvPicPr>
            <a:picLocks noChangeAspect="1"/>
          </p:cNvPicPr>
          <p:nvPr/>
        </p:nvPicPr>
        <p:blipFill>
          <a:blip r:embed="rId6"/>
          <a:stretch>
            <a:fillRect/>
          </a:stretch>
        </p:blipFill>
        <p:spPr>
          <a:xfrm rot="578119">
            <a:off x="6703481" y="2816742"/>
            <a:ext cx="5020733" cy="688326"/>
          </a:xfrm>
          <a:prstGeom prst="rect">
            <a:avLst/>
          </a:prstGeom>
        </p:spPr>
      </p:pic>
    </p:spTree>
    <p:extLst>
      <p:ext uri="{BB962C8B-B14F-4D97-AF65-F5344CB8AC3E}">
        <p14:creationId xmlns:p14="http://schemas.microsoft.com/office/powerpoint/2010/main" val="2457031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A50DF1-E983-D7BA-0627-09F88327C2CF}"/>
              </a:ext>
            </a:extLst>
          </p:cNvPr>
          <p:cNvSpPr>
            <a:spLocks noGrp="1"/>
          </p:cNvSpPr>
          <p:nvPr>
            <p:ph idx="1"/>
          </p:nvPr>
        </p:nvSpPr>
        <p:spPr>
          <a:xfrm>
            <a:off x="838200" y="2472267"/>
            <a:ext cx="10515600" cy="3704696"/>
          </a:xfrm>
        </p:spPr>
        <p:txBody>
          <a:bodyPr>
            <a:normAutofit fontScale="92500"/>
          </a:bodyPr>
          <a:lstStyle/>
          <a:p>
            <a:r>
              <a:rPr lang="en-US" sz="4000" dirty="0">
                <a:solidFill>
                  <a:schemeClr val="tx2"/>
                </a:solidFill>
              </a:rPr>
              <a:t>We can teach in and/or support the schools with the most </a:t>
            </a:r>
            <a:r>
              <a:rPr lang="en-US" sz="4000" b="1" dirty="0">
                <a:solidFill>
                  <a:schemeClr val="tx2"/>
                </a:solidFill>
              </a:rPr>
              <a:t>significant challenges </a:t>
            </a:r>
          </a:p>
          <a:p>
            <a:r>
              <a:rPr lang="en-US" sz="4000" dirty="0">
                <a:solidFill>
                  <a:schemeClr val="tx2"/>
                </a:solidFill>
              </a:rPr>
              <a:t>We can have a </a:t>
            </a:r>
            <a:r>
              <a:rPr lang="en-US" sz="4000" b="1" dirty="0">
                <a:solidFill>
                  <a:schemeClr val="tx2"/>
                </a:solidFill>
              </a:rPr>
              <a:t>powerful geography curriculum </a:t>
            </a:r>
          </a:p>
          <a:p>
            <a:r>
              <a:rPr lang="en-US" sz="4000" dirty="0">
                <a:solidFill>
                  <a:schemeClr val="tx2"/>
                </a:solidFill>
              </a:rPr>
              <a:t>We can continue to be the </a:t>
            </a:r>
            <a:r>
              <a:rPr lang="en-US" sz="4000" b="1" dirty="0">
                <a:solidFill>
                  <a:schemeClr val="tx2"/>
                </a:solidFill>
              </a:rPr>
              <a:t>brilliant, committed and passionate teachers</a:t>
            </a:r>
            <a:r>
              <a:rPr lang="en-US" sz="4000" dirty="0">
                <a:solidFill>
                  <a:schemeClr val="tx2"/>
                </a:solidFill>
              </a:rPr>
              <a:t> that we are! </a:t>
            </a:r>
          </a:p>
        </p:txBody>
      </p:sp>
      <p:sp>
        <p:nvSpPr>
          <p:cNvPr id="4" name="Content Placeholder 2">
            <a:extLst>
              <a:ext uri="{FF2B5EF4-FFF2-40B4-BE49-F238E27FC236}">
                <a16:creationId xmlns:a16="http://schemas.microsoft.com/office/drawing/2014/main" id="{2DEBC2FB-CA42-C533-D190-6049D2DD4B51}"/>
              </a:ext>
            </a:extLst>
          </p:cNvPr>
          <p:cNvSpPr txBox="1">
            <a:spLocks/>
          </p:cNvSpPr>
          <p:nvPr/>
        </p:nvSpPr>
        <p:spPr>
          <a:xfrm>
            <a:off x="0" y="681037"/>
            <a:ext cx="12192000" cy="809096"/>
          </a:xfrm>
          <a:prstGeom prst="rect">
            <a:avLst/>
          </a:prstGeom>
          <a:solidFill>
            <a:schemeClr val="tx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a:solidFill>
                  <a:schemeClr val="bg1"/>
                </a:solidFill>
              </a:rPr>
              <a:t>What can we, as geography teachers, do? </a:t>
            </a:r>
            <a:endParaRPr lang="en-US" sz="4000" dirty="0">
              <a:solidFill>
                <a:schemeClr val="bg1"/>
              </a:solidFill>
            </a:endParaRPr>
          </a:p>
        </p:txBody>
      </p:sp>
    </p:spTree>
    <p:extLst>
      <p:ext uri="{BB962C8B-B14F-4D97-AF65-F5344CB8AC3E}">
        <p14:creationId xmlns:p14="http://schemas.microsoft.com/office/powerpoint/2010/main" val="3657828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1B6DF2-51BB-0BD7-FD57-DCDC84AC98E8}"/>
              </a:ext>
            </a:extLst>
          </p:cNvPr>
          <p:cNvSpPr>
            <a:spLocks noGrp="1"/>
          </p:cNvSpPr>
          <p:nvPr>
            <p:ph type="title"/>
          </p:nvPr>
        </p:nvSpPr>
        <p:spPr>
          <a:xfrm>
            <a:off x="337497" y="679731"/>
            <a:ext cx="3124151" cy="3736540"/>
          </a:xfrm>
        </p:spPr>
        <p:txBody>
          <a:bodyPr vert="horz" lIns="91440" tIns="45720" rIns="91440" bIns="45720" rtlCol="0" anchor="b">
            <a:normAutofit/>
          </a:bodyPr>
          <a:lstStyle/>
          <a:p>
            <a:r>
              <a:rPr lang="en-US" sz="4600"/>
              <a:t>Thank you! </a:t>
            </a:r>
          </a:p>
        </p:txBody>
      </p:sp>
      <p:grpSp>
        <p:nvGrpSpPr>
          <p:cNvPr id="12" name="Group 1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3" name="Straight Connector 1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ook cover with different colored icons&#10;&#10;AI-generated content may be incorrect.">
            <a:extLst>
              <a:ext uri="{FF2B5EF4-FFF2-40B4-BE49-F238E27FC236}">
                <a16:creationId xmlns:a16="http://schemas.microsoft.com/office/drawing/2014/main" id="{F2605B22-159D-156C-C6BE-EFB47841C57C}"/>
              </a:ext>
            </a:extLst>
          </p:cNvPr>
          <p:cNvPicPr>
            <a:picLocks noChangeAspect="1"/>
          </p:cNvPicPr>
          <p:nvPr/>
        </p:nvPicPr>
        <p:blipFill>
          <a:blip r:embed="rId2"/>
          <a:stretch>
            <a:fillRect/>
          </a:stretch>
        </p:blipFill>
        <p:spPr>
          <a:xfrm>
            <a:off x="4176207" y="972235"/>
            <a:ext cx="3281027" cy="5047735"/>
          </a:xfrm>
          <a:prstGeom prst="rect">
            <a:avLst/>
          </a:prstGeom>
        </p:spPr>
      </p:pic>
      <p:pic>
        <p:nvPicPr>
          <p:cNvPr id="5" name="Picture 4" descr="A book cover with colorful shapes&#10;&#10;AI-generated content may be incorrect.">
            <a:extLst>
              <a:ext uri="{FF2B5EF4-FFF2-40B4-BE49-F238E27FC236}">
                <a16:creationId xmlns:a16="http://schemas.microsoft.com/office/drawing/2014/main" id="{3064BD36-DF7A-8655-24EE-84637749E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357" y="1113511"/>
            <a:ext cx="3383280" cy="4765183"/>
          </a:xfrm>
          <a:prstGeom prst="rect">
            <a:avLst/>
          </a:prstGeom>
        </p:spPr>
      </p:pic>
    </p:spTree>
    <p:extLst>
      <p:ext uri="{BB962C8B-B14F-4D97-AF65-F5344CB8AC3E}">
        <p14:creationId xmlns:p14="http://schemas.microsoft.com/office/powerpoint/2010/main" val="3196921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owerful Geography: A curriculum with purpose in practice Mark Enser [Used - Good] [Softcover]">
            <a:extLst>
              <a:ext uri="{FF2B5EF4-FFF2-40B4-BE49-F238E27FC236}">
                <a16:creationId xmlns:a16="http://schemas.microsoft.com/office/drawing/2014/main" id="{8094B013-D45B-36D7-0B83-3F27A8CE7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104" y="1878061"/>
            <a:ext cx="3297633" cy="38284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0ACDF5-B603-5F5A-1E24-3CB7D78C0F77}"/>
              </a:ext>
            </a:extLst>
          </p:cNvPr>
          <p:cNvSpPr txBox="1"/>
          <p:nvPr/>
        </p:nvSpPr>
        <p:spPr>
          <a:xfrm>
            <a:off x="579463" y="2575404"/>
            <a:ext cx="7433733" cy="2185214"/>
          </a:xfrm>
          <a:prstGeom prst="rect">
            <a:avLst/>
          </a:prstGeom>
          <a:noFill/>
        </p:spPr>
        <p:txBody>
          <a:bodyPr wrap="square">
            <a:spAutoFit/>
          </a:bodyPr>
          <a:lstStyle/>
          <a:p>
            <a:r>
              <a:rPr lang="en-GB" sz="3600" dirty="0">
                <a:solidFill>
                  <a:schemeClr val="tx2"/>
                </a:solidFill>
                <a:ea typeface="Roboto" panose="02000000000000000000" pitchFamily="2" charset="0"/>
                <a:cs typeface="Roboto" panose="02000000000000000000" pitchFamily="2" charset="0"/>
              </a:rPr>
              <a:t>K</a:t>
            </a:r>
            <a:r>
              <a:rPr lang="en-GB" sz="3600" b="0" i="0" u="none" strike="noStrike" dirty="0">
                <a:solidFill>
                  <a:schemeClr val="tx2"/>
                </a:solidFill>
                <a:effectLst/>
                <a:ea typeface="Roboto" panose="02000000000000000000" pitchFamily="2" charset="0"/>
                <a:cs typeface="Roboto" panose="02000000000000000000" pitchFamily="2" charset="0"/>
              </a:rPr>
              <a:t>nowledge is powerful ‘if it predicts, if it explains, if it enables you to envisage alternatives’.</a:t>
            </a:r>
          </a:p>
          <a:p>
            <a:pPr algn="r"/>
            <a:r>
              <a:rPr lang="en-GB" sz="2800" b="0" i="0" u="none" strike="noStrike" dirty="0">
                <a:solidFill>
                  <a:schemeClr val="tx2"/>
                </a:solidFill>
                <a:effectLst/>
                <a:ea typeface="Roboto" panose="02000000000000000000" pitchFamily="2" charset="0"/>
                <a:cs typeface="Roboto" panose="02000000000000000000" pitchFamily="2" charset="0"/>
              </a:rPr>
              <a:t>Young (2014, p. 74)</a:t>
            </a:r>
            <a:endParaRPr lang="en-US" sz="2800" dirty="0">
              <a:solidFill>
                <a:schemeClr val="tx2"/>
              </a:solidFill>
              <a:ea typeface="Roboto" panose="02000000000000000000" pitchFamily="2" charset="0"/>
              <a:cs typeface="Roboto" panose="02000000000000000000" pitchFamily="2" charset="0"/>
            </a:endParaRPr>
          </a:p>
        </p:txBody>
      </p:sp>
      <p:sp>
        <p:nvSpPr>
          <p:cNvPr id="6" name="Title 1">
            <a:extLst>
              <a:ext uri="{FF2B5EF4-FFF2-40B4-BE49-F238E27FC236}">
                <a16:creationId xmlns:a16="http://schemas.microsoft.com/office/drawing/2014/main" id="{F6C72A64-9906-CF3D-D47C-CF8C608811DF}"/>
              </a:ext>
            </a:extLst>
          </p:cNvPr>
          <p:cNvSpPr>
            <a:spLocks noGrp="1"/>
          </p:cNvSpPr>
          <p:nvPr>
            <p:ph type="title"/>
          </p:nvPr>
        </p:nvSpPr>
        <p:spPr>
          <a:xfrm>
            <a:off x="579463" y="60373"/>
            <a:ext cx="10515600" cy="1325563"/>
          </a:xfrm>
        </p:spPr>
        <p:txBody>
          <a:bodyPr/>
          <a:lstStyle/>
          <a:p>
            <a:r>
              <a:rPr lang="en-US" b="1" dirty="0">
                <a:solidFill>
                  <a:schemeClr val="tx2"/>
                </a:solidFill>
              </a:rPr>
              <a:t>Why power? </a:t>
            </a:r>
          </a:p>
        </p:txBody>
      </p:sp>
    </p:spTree>
    <p:extLst>
      <p:ext uri="{BB962C8B-B14F-4D97-AF65-F5344CB8AC3E}">
        <p14:creationId xmlns:p14="http://schemas.microsoft.com/office/powerpoint/2010/main" val="3704023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A0BBF-5D91-CD39-B081-C746801C0372}"/>
              </a:ext>
            </a:extLst>
          </p:cNvPr>
          <p:cNvSpPr>
            <a:spLocks noGrp="1"/>
          </p:cNvSpPr>
          <p:nvPr>
            <p:ph type="title"/>
          </p:nvPr>
        </p:nvSpPr>
        <p:spPr>
          <a:xfrm>
            <a:off x="579463" y="60373"/>
            <a:ext cx="10515600" cy="1325563"/>
          </a:xfrm>
        </p:spPr>
        <p:txBody>
          <a:bodyPr/>
          <a:lstStyle/>
          <a:p>
            <a:r>
              <a:rPr lang="en-US" b="1" dirty="0">
                <a:solidFill>
                  <a:schemeClr val="tx2"/>
                </a:solidFill>
              </a:rPr>
              <a:t>Why power? </a:t>
            </a:r>
          </a:p>
        </p:txBody>
      </p:sp>
      <p:sp>
        <p:nvSpPr>
          <p:cNvPr id="3" name="Content Placeholder 2">
            <a:extLst>
              <a:ext uri="{FF2B5EF4-FFF2-40B4-BE49-F238E27FC236}">
                <a16:creationId xmlns:a16="http://schemas.microsoft.com/office/drawing/2014/main" id="{C7E26396-F911-9E38-5BC5-D416C27AA6BC}"/>
              </a:ext>
            </a:extLst>
          </p:cNvPr>
          <p:cNvSpPr>
            <a:spLocks noGrp="1"/>
          </p:cNvSpPr>
          <p:nvPr>
            <p:ph idx="1"/>
          </p:nvPr>
        </p:nvSpPr>
        <p:spPr>
          <a:xfrm>
            <a:off x="1855813" y="1455785"/>
            <a:ext cx="10515600" cy="4351338"/>
          </a:xfrm>
        </p:spPr>
        <p:txBody>
          <a:bodyPr/>
          <a:lstStyle/>
          <a:p>
            <a:r>
              <a:rPr lang="en-US" dirty="0">
                <a:solidFill>
                  <a:schemeClr val="tx2"/>
                </a:solidFill>
              </a:rPr>
              <a:t>What story does our curriculum tell of the world? </a:t>
            </a:r>
          </a:p>
          <a:p>
            <a:r>
              <a:rPr lang="en-US" dirty="0">
                <a:solidFill>
                  <a:schemeClr val="tx2"/>
                </a:solidFill>
              </a:rPr>
              <a:t>What does it help our children to understand? </a:t>
            </a:r>
          </a:p>
        </p:txBody>
      </p:sp>
      <p:pic>
        <p:nvPicPr>
          <p:cNvPr id="7" name="Picture 6" descr="A person in a red shirt drinking water from a fountain&#10;&#10;AI-generated content may be incorrect.">
            <a:extLst>
              <a:ext uri="{FF2B5EF4-FFF2-40B4-BE49-F238E27FC236}">
                <a16:creationId xmlns:a16="http://schemas.microsoft.com/office/drawing/2014/main" id="{9C6461B0-0688-1629-F7C0-C356783FDD50}"/>
              </a:ext>
            </a:extLst>
          </p:cNvPr>
          <p:cNvPicPr>
            <a:picLocks noChangeAspect="1"/>
          </p:cNvPicPr>
          <p:nvPr/>
        </p:nvPicPr>
        <p:blipFill>
          <a:blip r:embed="rId3"/>
          <a:stretch>
            <a:fillRect/>
          </a:stretch>
        </p:blipFill>
        <p:spPr>
          <a:xfrm>
            <a:off x="4637062" y="3997277"/>
            <a:ext cx="3200400" cy="2628900"/>
          </a:xfrm>
          <a:prstGeom prst="rect">
            <a:avLst/>
          </a:prstGeom>
        </p:spPr>
      </p:pic>
      <p:pic>
        <p:nvPicPr>
          <p:cNvPr id="9" name="Picture 8" descr="A person sitting in a dark room with a fire&#10;&#10;AI-generated content may be incorrect.">
            <a:extLst>
              <a:ext uri="{FF2B5EF4-FFF2-40B4-BE49-F238E27FC236}">
                <a16:creationId xmlns:a16="http://schemas.microsoft.com/office/drawing/2014/main" id="{5DE06EB8-61A3-14C5-83CC-214166D3A79E}"/>
              </a:ext>
            </a:extLst>
          </p:cNvPr>
          <p:cNvPicPr>
            <a:picLocks noChangeAspect="1"/>
          </p:cNvPicPr>
          <p:nvPr/>
        </p:nvPicPr>
        <p:blipFill>
          <a:blip r:embed="rId4"/>
          <a:stretch>
            <a:fillRect/>
          </a:stretch>
        </p:blipFill>
        <p:spPr>
          <a:xfrm>
            <a:off x="8475637" y="2574877"/>
            <a:ext cx="3136900" cy="2844800"/>
          </a:xfrm>
          <a:prstGeom prst="rect">
            <a:avLst/>
          </a:prstGeom>
        </p:spPr>
      </p:pic>
      <p:pic>
        <p:nvPicPr>
          <p:cNvPr id="11" name="Picture 10" descr="A close-up of a hand holding a pill&#10;&#10;AI-generated content may be incorrect.">
            <a:extLst>
              <a:ext uri="{FF2B5EF4-FFF2-40B4-BE49-F238E27FC236}">
                <a16:creationId xmlns:a16="http://schemas.microsoft.com/office/drawing/2014/main" id="{C3DED3A3-6434-1A69-E30A-FE6370BDE7E2}"/>
              </a:ext>
            </a:extLst>
          </p:cNvPr>
          <p:cNvPicPr>
            <a:picLocks noChangeAspect="1"/>
          </p:cNvPicPr>
          <p:nvPr/>
        </p:nvPicPr>
        <p:blipFill>
          <a:blip r:embed="rId5"/>
          <a:stretch>
            <a:fillRect/>
          </a:stretch>
        </p:blipFill>
        <p:spPr>
          <a:xfrm>
            <a:off x="811187" y="2721023"/>
            <a:ext cx="3187700" cy="3086100"/>
          </a:xfrm>
          <a:prstGeom prst="rect">
            <a:avLst/>
          </a:prstGeom>
        </p:spPr>
      </p:pic>
    </p:spTree>
    <p:extLst>
      <p:ext uri="{BB962C8B-B14F-4D97-AF65-F5344CB8AC3E}">
        <p14:creationId xmlns:p14="http://schemas.microsoft.com/office/powerpoint/2010/main" val="3800936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A4A71-719C-71CF-115F-50F31616DD4D}"/>
              </a:ext>
            </a:extLst>
          </p:cNvPr>
          <p:cNvSpPr>
            <a:spLocks noGrp="1"/>
          </p:cNvSpPr>
          <p:nvPr>
            <p:ph type="title"/>
          </p:nvPr>
        </p:nvSpPr>
        <p:spPr>
          <a:xfrm>
            <a:off x="4303987" y="2583262"/>
            <a:ext cx="3547241" cy="1325563"/>
          </a:xfrm>
        </p:spPr>
        <p:txBody>
          <a:bodyPr>
            <a:normAutofit fontScale="90000"/>
          </a:bodyPr>
          <a:lstStyle/>
          <a:p>
            <a:pPr algn="ctr"/>
            <a:r>
              <a:rPr lang="en-US" dirty="0">
                <a:solidFill>
                  <a:schemeClr val="tx2"/>
                </a:solidFill>
              </a:rPr>
              <a:t>Geography Curriculum Design</a:t>
            </a:r>
          </a:p>
        </p:txBody>
      </p:sp>
      <p:sp>
        <p:nvSpPr>
          <p:cNvPr id="4" name="TextBox 3">
            <a:extLst>
              <a:ext uri="{FF2B5EF4-FFF2-40B4-BE49-F238E27FC236}">
                <a16:creationId xmlns:a16="http://schemas.microsoft.com/office/drawing/2014/main" id="{E2414286-094F-7B87-69A7-DC511D4EBE5B}"/>
              </a:ext>
            </a:extLst>
          </p:cNvPr>
          <p:cNvSpPr txBox="1"/>
          <p:nvPr/>
        </p:nvSpPr>
        <p:spPr>
          <a:xfrm>
            <a:off x="233104" y="1646825"/>
            <a:ext cx="4654206" cy="830997"/>
          </a:xfrm>
          <a:prstGeom prst="rect">
            <a:avLst/>
          </a:prstGeom>
          <a:noFill/>
        </p:spPr>
        <p:txBody>
          <a:bodyPr wrap="square" rtlCol="0">
            <a:spAutoFit/>
          </a:bodyPr>
          <a:lstStyle/>
          <a:p>
            <a:pPr algn="ctr"/>
            <a:r>
              <a:rPr lang="en-US" sz="2400" dirty="0">
                <a:solidFill>
                  <a:schemeClr val="tx2"/>
                </a:solidFill>
              </a:rPr>
              <a:t>Which </a:t>
            </a:r>
            <a:r>
              <a:rPr lang="en-US" sz="2400" b="1" dirty="0">
                <a:solidFill>
                  <a:schemeClr val="tx2"/>
                </a:solidFill>
              </a:rPr>
              <a:t>places</a:t>
            </a:r>
            <a:r>
              <a:rPr lang="en-US" sz="2400" dirty="0">
                <a:solidFill>
                  <a:schemeClr val="tx2"/>
                </a:solidFill>
              </a:rPr>
              <a:t> do we want children to know about? </a:t>
            </a:r>
          </a:p>
        </p:txBody>
      </p:sp>
      <p:sp>
        <p:nvSpPr>
          <p:cNvPr id="5" name="TextBox 4">
            <a:extLst>
              <a:ext uri="{FF2B5EF4-FFF2-40B4-BE49-F238E27FC236}">
                <a16:creationId xmlns:a16="http://schemas.microsoft.com/office/drawing/2014/main" id="{44BFE7F9-7092-5BE3-E08A-5D2E3F5DBC62}"/>
              </a:ext>
            </a:extLst>
          </p:cNvPr>
          <p:cNvSpPr txBox="1"/>
          <p:nvPr/>
        </p:nvSpPr>
        <p:spPr>
          <a:xfrm>
            <a:off x="0" y="3089788"/>
            <a:ext cx="4430109" cy="830997"/>
          </a:xfrm>
          <a:prstGeom prst="rect">
            <a:avLst/>
          </a:prstGeom>
          <a:noFill/>
        </p:spPr>
        <p:txBody>
          <a:bodyPr wrap="square" rtlCol="0">
            <a:spAutoFit/>
          </a:bodyPr>
          <a:lstStyle/>
          <a:p>
            <a:pPr algn="ctr"/>
            <a:r>
              <a:rPr lang="en-US" sz="2400" dirty="0">
                <a:solidFill>
                  <a:schemeClr val="tx2"/>
                </a:solidFill>
              </a:rPr>
              <a:t>What</a:t>
            </a:r>
            <a:r>
              <a:rPr lang="en-US" sz="2400" b="1" dirty="0">
                <a:solidFill>
                  <a:schemeClr val="tx2"/>
                </a:solidFill>
              </a:rPr>
              <a:t> story </a:t>
            </a:r>
            <a:r>
              <a:rPr lang="en-US" sz="2400" dirty="0">
                <a:solidFill>
                  <a:schemeClr val="tx2"/>
                </a:solidFill>
              </a:rPr>
              <a:t>will our geography curriculum tell of the world? </a:t>
            </a:r>
          </a:p>
        </p:txBody>
      </p:sp>
      <p:sp>
        <p:nvSpPr>
          <p:cNvPr id="6" name="TextBox 5">
            <a:extLst>
              <a:ext uri="{FF2B5EF4-FFF2-40B4-BE49-F238E27FC236}">
                <a16:creationId xmlns:a16="http://schemas.microsoft.com/office/drawing/2014/main" id="{8BEA2C63-69A0-2574-FF41-FED1221CDF93}"/>
              </a:ext>
            </a:extLst>
          </p:cNvPr>
          <p:cNvSpPr txBox="1"/>
          <p:nvPr/>
        </p:nvSpPr>
        <p:spPr>
          <a:xfrm>
            <a:off x="7650216" y="378861"/>
            <a:ext cx="3547241" cy="1200329"/>
          </a:xfrm>
          <a:prstGeom prst="rect">
            <a:avLst/>
          </a:prstGeom>
          <a:noFill/>
        </p:spPr>
        <p:txBody>
          <a:bodyPr wrap="square" rtlCol="0">
            <a:spAutoFit/>
          </a:bodyPr>
          <a:lstStyle/>
          <a:p>
            <a:pPr algn="ctr"/>
            <a:r>
              <a:rPr lang="en-US" sz="2400" dirty="0">
                <a:solidFill>
                  <a:schemeClr val="tx2"/>
                </a:solidFill>
              </a:rPr>
              <a:t>What </a:t>
            </a:r>
            <a:r>
              <a:rPr lang="en-US" sz="2400" b="1" dirty="0">
                <a:solidFill>
                  <a:schemeClr val="tx2"/>
                </a:solidFill>
              </a:rPr>
              <a:t>fieldwork</a:t>
            </a:r>
            <a:r>
              <a:rPr lang="en-US" sz="2400" dirty="0">
                <a:solidFill>
                  <a:schemeClr val="tx2"/>
                </a:solidFill>
              </a:rPr>
              <a:t> do we want children to do, when and why? </a:t>
            </a:r>
          </a:p>
        </p:txBody>
      </p:sp>
      <p:sp>
        <p:nvSpPr>
          <p:cNvPr id="8" name="TextBox 7">
            <a:extLst>
              <a:ext uri="{FF2B5EF4-FFF2-40B4-BE49-F238E27FC236}">
                <a16:creationId xmlns:a16="http://schemas.microsoft.com/office/drawing/2014/main" id="{86B8B92E-4F38-79C4-B71F-4747D1F63850}"/>
              </a:ext>
            </a:extLst>
          </p:cNvPr>
          <p:cNvSpPr txBox="1"/>
          <p:nvPr/>
        </p:nvSpPr>
        <p:spPr>
          <a:xfrm>
            <a:off x="490046" y="5668974"/>
            <a:ext cx="4677102" cy="830997"/>
          </a:xfrm>
          <a:prstGeom prst="rect">
            <a:avLst/>
          </a:prstGeom>
          <a:noFill/>
        </p:spPr>
        <p:txBody>
          <a:bodyPr wrap="square" rtlCol="0">
            <a:spAutoFit/>
          </a:bodyPr>
          <a:lstStyle/>
          <a:p>
            <a:pPr algn="ctr"/>
            <a:r>
              <a:rPr lang="en-US" sz="2400" dirty="0">
                <a:solidFill>
                  <a:schemeClr val="tx2"/>
                </a:solidFill>
              </a:rPr>
              <a:t>Which places </a:t>
            </a:r>
            <a:r>
              <a:rPr lang="en-US" sz="2400" b="1" dirty="0">
                <a:solidFill>
                  <a:schemeClr val="tx2"/>
                </a:solidFill>
              </a:rPr>
              <a:t>will not feature </a:t>
            </a:r>
            <a:r>
              <a:rPr lang="en-US" sz="2400" dirty="0">
                <a:solidFill>
                  <a:schemeClr val="tx2"/>
                </a:solidFill>
              </a:rPr>
              <a:t>in our curriculum, is that ok? </a:t>
            </a:r>
          </a:p>
        </p:txBody>
      </p:sp>
      <p:sp>
        <p:nvSpPr>
          <p:cNvPr id="9" name="TextBox 8">
            <a:extLst>
              <a:ext uri="{FF2B5EF4-FFF2-40B4-BE49-F238E27FC236}">
                <a16:creationId xmlns:a16="http://schemas.microsoft.com/office/drawing/2014/main" id="{5C35BF6D-A412-E921-4FC6-DD95906C537F}"/>
              </a:ext>
            </a:extLst>
          </p:cNvPr>
          <p:cNvSpPr txBox="1"/>
          <p:nvPr/>
        </p:nvSpPr>
        <p:spPr>
          <a:xfrm>
            <a:off x="1203436" y="378861"/>
            <a:ext cx="5821415" cy="830997"/>
          </a:xfrm>
          <a:prstGeom prst="rect">
            <a:avLst/>
          </a:prstGeom>
          <a:noFill/>
        </p:spPr>
        <p:txBody>
          <a:bodyPr wrap="square" rtlCol="0">
            <a:spAutoFit/>
          </a:bodyPr>
          <a:lstStyle/>
          <a:p>
            <a:pPr algn="ctr"/>
            <a:r>
              <a:rPr lang="en-US" sz="2400" dirty="0">
                <a:solidFill>
                  <a:schemeClr val="tx2"/>
                </a:solidFill>
              </a:rPr>
              <a:t>What kind of </a:t>
            </a:r>
            <a:r>
              <a:rPr lang="en-US" sz="2400" b="1" dirty="0">
                <a:solidFill>
                  <a:schemeClr val="tx2"/>
                </a:solidFill>
              </a:rPr>
              <a:t>maps</a:t>
            </a:r>
            <a:r>
              <a:rPr lang="en-US" sz="2400" dirty="0">
                <a:solidFill>
                  <a:schemeClr val="tx2"/>
                </a:solidFill>
              </a:rPr>
              <a:t> should children be able to read? </a:t>
            </a:r>
          </a:p>
        </p:txBody>
      </p:sp>
      <p:sp>
        <p:nvSpPr>
          <p:cNvPr id="10" name="TextBox 9">
            <a:extLst>
              <a:ext uri="{FF2B5EF4-FFF2-40B4-BE49-F238E27FC236}">
                <a16:creationId xmlns:a16="http://schemas.microsoft.com/office/drawing/2014/main" id="{11318B48-9688-A6B3-1ACE-FC778F344265}"/>
              </a:ext>
            </a:extLst>
          </p:cNvPr>
          <p:cNvSpPr txBox="1"/>
          <p:nvPr/>
        </p:nvSpPr>
        <p:spPr>
          <a:xfrm>
            <a:off x="7493876" y="3932746"/>
            <a:ext cx="4519449" cy="1569660"/>
          </a:xfrm>
          <a:prstGeom prst="rect">
            <a:avLst/>
          </a:prstGeom>
          <a:noFill/>
        </p:spPr>
        <p:txBody>
          <a:bodyPr wrap="square" rtlCol="0">
            <a:spAutoFit/>
          </a:bodyPr>
          <a:lstStyle/>
          <a:p>
            <a:pPr algn="ctr"/>
            <a:r>
              <a:rPr lang="en-US" sz="2400" dirty="0">
                <a:solidFill>
                  <a:schemeClr val="tx2"/>
                </a:solidFill>
              </a:rPr>
              <a:t>What do children need to know in order to </a:t>
            </a:r>
            <a:r>
              <a:rPr lang="en-US" sz="2400" b="1" dirty="0">
                <a:solidFill>
                  <a:schemeClr val="tx2"/>
                </a:solidFill>
              </a:rPr>
              <a:t>read a map</a:t>
            </a:r>
            <a:r>
              <a:rPr lang="en-US" sz="2400" dirty="0">
                <a:solidFill>
                  <a:schemeClr val="tx2"/>
                </a:solidFill>
              </a:rPr>
              <a:t> successfully? When do we teach this?  </a:t>
            </a:r>
          </a:p>
        </p:txBody>
      </p:sp>
      <p:sp>
        <p:nvSpPr>
          <p:cNvPr id="11" name="TextBox 10">
            <a:extLst>
              <a:ext uri="{FF2B5EF4-FFF2-40B4-BE49-F238E27FC236}">
                <a16:creationId xmlns:a16="http://schemas.microsoft.com/office/drawing/2014/main" id="{6F838D56-577C-7709-7A1C-06F1997B22F2}"/>
              </a:ext>
            </a:extLst>
          </p:cNvPr>
          <p:cNvSpPr txBox="1"/>
          <p:nvPr/>
        </p:nvSpPr>
        <p:spPr>
          <a:xfrm>
            <a:off x="241082" y="4415351"/>
            <a:ext cx="5175030" cy="830997"/>
          </a:xfrm>
          <a:prstGeom prst="rect">
            <a:avLst/>
          </a:prstGeom>
          <a:noFill/>
        </p:spPr>
        <p:txBody>
          <a:bodyPr wrap="square" rtlCol="0">
            <a:spAutoFit/>
          </a:bodyPr>
          <a:lstStyle/>
          <a:p>
            <a:pPr algn="ctr"/>
            <a:r>
              <a:rPr lang="en-US" sz="2400" dirty="0">
                <a:solidFill>
                  <a:schemeClr val="tx2"/>
                </a:solidFill>
              </a:rPr>
              <a:t>What do we want children to know about </a:t>
            </a:r>
            <a:r>
              <a:rPr lang="en-US" sz="2400" b="1" dirty="0">
                <a:solidFill>
                  <a:schemeClr val="tx2"/>
                </a:solidFill>
              </a:rPr>
              <a:t>human geography</a:t>
            </a:r>
            <a:r>
              <a:rPr lang="en-US" sz="2400" dirty="0">
                <a:solidFill>
                  <a:schemeClr val="tx2"/>
                </a:solidFill>
              </a:rPr>
              <a:t>? </a:t>
            </a:r>
          </a:p>
        </p:txBody>
      </p:sp>
      <p:sp>
        <p:nvSpPr>
          <p:cNvPr id="13" name="TextBox 12">
            <a:extLst>
              <a:ext uri="{FF2B5EF4-FFF2-40B4-BE49-F238E27FC236}">
                <a16:creationId xmlns:a16="http://schemas.microsoft.com/office/drawing/2014/main" id="{DAF6AC02-1E53-1B8B-02BD-9EC9C8576258}"/>
              </a:ext>
            </a:extLst>
          </p:cNvPr>
          <p:cNvSpPr txBox="1"/>
          <p:nvPr/>
        </p:nvSpPr>
        <p:spPr>
          <a:xfrm>
            <a:off x="8292662" y="2045714"/>
            <a:ext cx="3547242" cy="1200329"/>
          </a:xfrm>
          <a:prstGeom prst="rect">
            <a:avLst/>
          </a:prstGeom>
          <a:noFill/>
        </p:spPr>
        <p:txBody>
          <a:bodyPr wrap="square">
            <a:spAutoFit/>
          </a:bodyPr>
          <a:lstStyle/>
          <a:p>
            <a:pPr algn="ctr"/>
            <a:r>
              <a:rPr lang="en-US" sz="2400" dirty="0">
                <a:solidFill>
                  <a:schemeClr val="tx2"/>
                </a:solidFill>
              </a:rPr>
              <a:t>Which </a:t>
            </a:r>
            <a:r>
              <a:rPr lang="en-US" sz="2400" b="1" dirty="0">
                <a:solidFill>
                  <a:schemeClr val="tx2"/>
                </a:solidFill>
              </a:rPr>
              <a:t>physical features </a:t>
            </a:r>
            <a:r>
              <a:rPr lang="en-US" sz="2400" dirty="0">
                <a:solidFill>
                  <a:schemeClr val="tx2"/>
                </a:solidFill>
              </a:rPr>
              <a:t>do we want children to recognise? </a:t>
            </a:r>
          </a:p>
        </p:txBody>
      </p:sp>
      <p:sp>
        <p:nvSpPr>
          <p:cNvPr id="14" name="TextBox 13">
            <a:extLst>
              <a:ext uri="{FF2B5EF4-FFF2-40B4-BE49-F238E27FC236}">
                <a16:creationId xmlns:a16="http://schemas.microsoft.com/office/drawing/2014/main" id="{799A021D-AEBA-DBF4-9F58-AC8C7A8AEFE2}"/>
              </a:ext>
            </a:extLst>
          </p:cNvPr>
          <p:cNvSpPr txBox="1"/>
          <p:nvPr/>
        </p:nvSpPr>
        <p:spPr>
          <a:xfrm>
            <a:off x="5806967" y="5648142"/>
            <a:ext cx="4677102" cy="830997"/>
          </a:xfrm>
          <a:prstGeom prst="rect">
            <a:avLst/>
          </a:prstGeom>
          <a:noFill/>
        </p:spPr>
        <p:txBody>
          <a:bodyPr wrap="square" rtlCol="0">
            <a:spAutoFit/>
          </a:bodyPr>
          <a:lstStyle/>
          <a:p>
            <a:pPr algn="ctr"/>
            <a:r>
              <a:rPr lang="en-US" sz="2400" dirty="0">
                <a:solidFill>
                  <a:schemeClr val="tx2"/>
                </a:solidFill>
              </a:rPr>
              <a:t>How will geography develop a sense of </a:t>
            </a:r>
            <a:r>
              <a:rPr lang="en-US" sz="2400" b="1" dirty="0">
                <a:solidFill>
                  <a:schemeClr val="tx2"/>
                </a:solidFill>
              </a:rPr>
              <a:t>identity</a:t>
            </a:r>
            <a:r>
              <a:rPr lang="en-US" sz="2400" dirty="0">
                <a:solidFill>
                  <a:schemeClr val="tx2"/>
                </a:solidFill>
              </a:rPr>
              <a:t> for our children? </a:t>
            </a:r>
          </a:p>
        </p:txBody>
      </p:sp>
    </p:spTree>
    <p:extLst>
      <p:ext uri="{BB962C8B-B14F-4D97-AF65-F5344CB8AC3E}">
        <p14:creationId xmlns:p14="http://schemas.microsoft.com/office/powerpoint/2010/main" val="2260725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0561FCD-3C30-599F-987F-2B27B8808D61}"/>
              </a:ext>
            </a:extLst>
          </p:cNvPr>
          <p:cNvSpPr>
            <a:spLocks noGrp="1"/>
          </p:cNvSpPr>
          <p:nvPr>
            <p:ph type="title"/>
          </p:nvPr>
        </p:nvSpPr>
        <p:spPr>
          <a:xfrm>
            <a:off x="466722" y="586855"/>
            <a:ext cx="3201366" cy="3387497"/>
          </a:xfrm>
        </p:spPr>
        <p:txBody>
          <a:bodyPr anchor="b">
            <a:normAutofit/>
          </a:bodyPr>
          <a:lstStyle/>
          <a:p>
            <a:pPr algn="r"/>
            <a:r>
              <a:rPr lang="en-US" sz="3400">
                <a:solidFill>
                  <a:srgbClr val="FFFFFF"/>
                </a:solidFill>
              </a:rPr>
              <a:t>“The more you know the more complex and interesting connections you can make.”</a:t>
            </a:r>
            <a:br>
              <a:rPr lang="en-US" sz="3400">
                <a:solidFill>
                  <a:srgbClr val="FFFFFF"/>
                </a:solidFill>
              </a:rPr>
            </a:br>
            <a:endParaRPr lang="en-US" sz="3400">
              <a:solidFill>
                <a:srgbClr val="FFFFFF"/>
              </a:solidFill>
            </a:endParaRPr>
          </a:p>
        </p:txBody>
      </p:sp>
      <p:sp>
        <p:nvSpPr>
          <p:cNvPr id="3" name="Content Placeholder 2">
            <a:extLst>
              <a:ext uri="{FF2B5EF4-FFF2-40B4-BE49-F238E27FC236}">
                <a16:creationId xmlns:a16="http://schemas.microsoft.com/office/drawing/2014/main" id="{A7CC8DDD-7FD2-5BC6-64BE-B5F63EE638BE}"/>
              </a:ext>
            </a:extLst>
          </p:cNvPr>
          <p:cNvSpPr>
            <a:spLocks noGrp="1"/>
          </p:cNvSpPr>
          <p:nvPr>
            <p:ph idx="1"/>
          </p:nvPr>
        </p:nvSpPr>
        <p:spPr>
          <a:xfrm>
            <a:off x="1201247" y="3974352"/>
            <a:ext cx="2466841" cy="2766527"/>
          </a:xfrm>
        </p:spPr>
        <p:txBody>
          <a:bodyPr anchor="ctr">
            <a:normAutofit/>
          </a:bodyPr>
          <a:lstStyle/>
          <a:p>
            <a:pPr marL="0" indent="0" algn="r">
              <a:buNone/>
            </a:pPr>
            <a:r>
              <a:rPr lang="en-US" sz="1600" dirty="0">
                <a:solidFill>
                  <a:schemeClr val="bg1"/>
                </a:solidFill>
              </a:rPr>
              <a:t>David Didau and Nick Rose, What Every Teacher Needs to Know About Psychology,  2016</a:t>
            </a:r>
          </a:p>
          <a:p>
            <a:endParaRPr lang="en-US" sz="2000" dirty="0"/>
          </a:p>
          <a:p>
            <a:endParaRPr lang="en-US" sz="2000" dirty="0"/>
          </a:p>
        </p:txBody>
      </p:sp>
      <p:pic>
        <p:nvPicPr>
          <p:cNvPr id="10" name="Picture 9" descr="A close-up of a handwritten note&#10;&#10;AI-generated content may be incorrect.">
            <a:extLst>
              <a:ext uri="{FF2B5EF4-FFF2-40B4-BE49-F238E27FC236}">
                <a16:creationId xmlns:a16="http://schemas.microsoft.com/office/drawing/2014/main" id="{FBEB87A0-CBD0-5F4E-5892-D8565893CB17}"/>
              </a:ext>
            </a:extLst>
          </p:cNvPr>
          <p:cNvPicPr>
            <a:picLocks noChangeAspect="1"/>
          </p:cNvPicPr>
          <p:nvPr/>
        </p:nvPicPr>
        <p:blipFill>
          <a:blip r:embed="rId3"/>
          <a:stretch>
            <a:fillRect/>
          </a:stretch>
        </p:blipFill>
        <p:spPr>
          <a:xfrm>
            <a:off x="4557973" y="586855"/>
            <a:ext cx="6578600" cy="2870200"/>
          </a:xfrm>
          <a:prstGeom prst="rect">
            <a:avLst/>
          </a:prstGeom>
        </p:spPr>
      </p:pic>
      <p:sp>
        <p:nvSpPr>
          <p:cNvPr id="11" name="TextBox 10">
            <a:extLst>
              <a:ext uri="{FF2B5EF4-FFF2-40B4-BE49-F238E27FC236}">
                <a16:creationId xmlns:a16="http://schemas.microsoft.com/office/drawing/2014/main" id="{6DE57076-D049-0C50-1C21-FAD5406EF0DA}"/>
              </a:ext>
            </a:extLst>
          </p:cNvPr>
          <p:cNvSpPr txBox="1"/>
          <p:nvPr/>
        </p:nvSpPr>
        <p:spPr>
          <a:xfrm>
            <a:off x="9758150" y="3439138"/>
            <a:ext cx="2169994" cy="923330"/>
          </a:xfrm>
          <a:prstGeom prst="rect">
            <a:avLst/>
          </a:prstGeom>
          <a:noFill/>
        </p:spPr>
        <p:txBody>
          <a:bodyPr wrap="square" rtlCol="0">
            <a:spAutoFit/>
          </a:bodyPr>
          <a:lstStyle/>
          <a:p>
            <a:r>
              <a:rPr lang="en-US" dirty="0">
                <a:solidFill>
                  <a:schemeClr val="tx2"/>
                </a:solidFill>
              </a:rPr>
              <a:t>Year 6 Pupil, Earls Court Free School Primary</a:t>
            </a:r>
          </a:p>
        </p:txBody>
      </p:sp>
    </p:spTree>
    <p:extLst>
      <p:ext uri="{BB962C8B-B14F-4D97-AF65-F5344CB8AC3E}">
        <p14:creationId xmlns:p14="http://schemas.microsoft.com/office/powerpoint/2010/main" val="1615205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50C3-27E2-58AE-ADEB-C77AE38C3BBB}"/>
              </a:ext>
            </a:extLst>
          </p:cNvPr>
          <p:cNvSpPr>
            <a:spLocks noGrp="1"/>
          </p:cNvSpPr>
          <p:nvPr>
            <p:ph type="title"/>
          </p:nvPr>
        </p:nvSpPr>
        <p:spPr>
          <a:xfrm>
            <a:off x="374176" y="365125"/>
            <a:ext cx="10515600" cy="1325563"/>
          </a:xfrm>
        </p:spPr>
        <p:txBody>
          <a:bodyPr/>
          <a:lstStyle/>
          <a:p>
            <a:r>
              <a:rPr lang="en-US" b="1" dirty="0">
                <a:solidFill>
                  <a:schemeClr val="tx2"/>
                </a:solidFill>
              </a:rPr>
              <a:t>Selecting curriculum content</a:t>
            </a:r>
            <a:r>
              <a:rPr lang="en-US" dirty="0">
                <a:solidFill>
                  <a:schemeClr val="tx2"/>
                </a:solidFill>
              </a:rPr>
              <a:t>: Which choices must we make? </a:t>
            </a:r>
          </a:p>
        </p:txBody>
      </p:sp>
      <p:sp>
        <p:nvSpPr>
          <p:cNvPr id="3" name="Content Placeholder 2">
            <a:extLst>
              <a:ext uri="{FF2B5EF4-FFF2-40B4-BE49-F238E27FC236}">
                <a16:creationId xmlns:a16="http://schemas.microsoft.com/office/drawing/2014/main" id="{E082C49B-8344-C817-47F1-AE932C3151B2}"/>
              </a:ext>
            </a:extLst>
          </p:cNvPr>
          <p:cNvSpPr>
            <a:spLocks noGrp="1"/>
          </p:cNvSpPr>
          <p:nvPr>
            <p:ph idx="1"/>
          </p:nvPr>
        </p:nvSpPr>
        <p:spPr>
          <a:xfrm>
            <a:off x="568739" y="3981450"/>
            <a:ext cx="10515600" cy="3920030"/>
          </a:xfrm>
        </p:spPr>
        <p:txBody>
          <a:bodyPr/>
          <a:lstStyle/>
          <a:p>
            <a:r>
              <a:rPr lang="en-US" dirty="0">
                <a:solidFill>
                  <a:schemeClr val="tx2"/>
                </a:solidFill>
              </a:rPr>
              <a:t>Which places?</a:t>
            </a:r>
          </a:p>
          <a:p>
            <a:r>
              <a:rPr lang="en-US" dirty="0">
                <a:solidFill>
                  <a:schemeClr val="tx2"/>
                </a:solidFill>
              </a:rPr>
              <a:t>Which features? </a:t>
            </a:r>
          </a:p>
          <a:p>
            <a:r>
              <a:rPr lang="en-US" dirty="0">
                <a:solidFill>
                  <a:schemeClr val="tx2"/>
                </a:solidFill>
              </a:rPr>
              <a:t>What should we compare? </a:t>
            </a:r>
          </a:p>
          <a:p>
            <a:r>
              <a:rPr lang="en-US" dirty="0">
                <a:solidFill>
                  <a:schemeClr val="tx2"/>
                </a:solidFill>
              </a:rPr>
              <a:t>What do I want children to remember about this place? </a:t>
            </a:r>
          </a:p>
          <a:p>
            <a:r>
              <a:rPr lang="en-US" dirty="0">
                <a:solidFill>
                  <a:schemeClr val="tx2"/>
                </a:solidFill>
              </a:rPr>
              <a:t>Why? </a:t>
            </a:r>
          </a:p>
        </p:txBody>
      </p:sp>
      <p:pic>
        <p:nvPicPr>
          <p:cNvPr id="5" name="Picture 4" descr="A black text on a white background&#10;&#10;AI-generated content may be incorrect.">
            <a:extLst>
              <a:ext uri="{FF2B5EF4-FFF2-40B4-BE49-F238E27FC236}">
                <a16:creationId xmlns:a16="http://schemas.microsoft.com/office/drawing/2014/main" id="{DBA180E9-D619-10D0-2399-D6B16FEB4782}"/>
              </a:ext>
            </a:extLst>
          </p:cNvPr>
          <p:cNvPicPr>
            <a:picLocks noChangeAspect="1"/>
          </p:cNvPicPr>
          <p:nvPr/>
        </p:nvPicPr>
        <p:blipFill>
          <a:blip r:embed="rId3"/>
          <a:stretch>
            <a:fillRect/>
          </a:stretch>
        </p:blipFill>
        <p:spPr>
          <a:xfrm>
            <a:off x="568739" y="1898265"/>
            <a:ext cx="7772400" cy="1323158"/>
          </a:xfrm>
          <a:prstGeom prst="rect">
            <a:avLst/>
          </a:prstGeom>
        </p:spPr>
      </p:pic>
      <p:pic>
        <p:nvPicPr>
          <p:cNvPr id="11" name="Picture 10" descr="A black text on a white background&#10;&#10;AI-generated content may be incorrect.">
            <a:extLst>
              <a:ext uri="{FF2B5EF4-FFF2-40B4-BE49-F238E27FC236}">
                <a16:creationId xmlns:a16="http://schemas.microsoft.com/office/drawing/2014/main" id="{F07AEFBC-E441-A313-E9A9-6C8EA6AE0C56}"/>
              </a:ext>
            </a:extLst>
          </p:cNvPr>
          <p:cNvPicPr>
            <a:picLocks noChangeAspect="1"/>
          </p:cNvPicPr>
          <p:nvPr/>
        </p:nvPicPr>
        <p:blipFill>
          <a:blip r:embed="rId4"/>
          <a:stretch>
            <a:fillRect/>
          </a:stretch>
        </p:blipFill>
        <p:spPr>
          <a:xfrm>
            <a:off x="4168009" y="2967199"/>
            <a:ext cx="7772400" cy="1318286"/>
          </a:xfrm>
          <a:prstGeom prst="rect">
            <a:avLst/>
          </a:prstGeom>
        </p:spPr>
      </p:pic>
    </p:spTree>
    <p:extLst>
      <p:ext uri="{BB962C8B-B14F-4D97-AF65-F5344CB8AC3E}">
        <p14:creationId xmlns:p14="http://schemas.microsoft.com/office/powerpoint/2010/main" val="1116420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notebook with a map and a notepad on a desk&#10;&#10;AI-generated content may be incorrect.">
            <a:extLst>
              <a:ext uri="{FF2B5EF4-FFF2-40B4-BE49-F238E27FC236}">
                <a16:creationId xmlns:a16="http://schemas.microsoft.com/office/drawing/2014/main" id="{E92487F6-94AF-FC62-BEDE-E886009A7900}"/>
              </a:ext>
            </a:extLst>
          </p:cNvPr>
          <p:cNvPicPr>
            <a:picLocks noChangeAspect="1"/>
          </p:cNvPicPr>
          <p:nvPr/>
        </p:nvPicPr>
        <p:blipFill>
          <a:blip r:embed="rId3"/>
          <a:stretch>
            <a:fillRect/>
          </a:stretch>
        </p:blipFill>
        <p:spPr>
          <a:xfrm>
            <a:off x="279143" y="559976"/>
            <a:ext cx="5221625" cy="5738049"/>
          </a:xfrm>
          <a:prstGeom prst="rect">
            <a:avLst/>
          </a:prstGeom>
        </p:spPr>
      </p:pic>
      <p:sp>
        <p:nvSpPr>
          <p:cNvPr id="10" name="Content Placeholder 2">
            <a:extLst>
              <a:ext uri="{FF2B5EF4-FFF2-40B4-BE49-F238E27FC236}">
                <a16:creationId xmlns:a16="http://schemas.microsoft.com/office/drawing/2014/main" id="{6517128A-9DC3-45DF-4B4A-D8C5666A3A8B}"/>
              </a:ext>
            </a:extLst>
          </p:cNvPr>
          <p:cNvSpPr>
            <a:spLocks noGrp="1"/>
          </p:cNvSpPr>
          <p:nvPr>
            <p:ph idx="1"/>
          </p:nvPr>
        </p:nvSpPr>
        <p:spPr>
          <a:xfrm>
            <a:off x="6412091" y="1917788"/>
            <a:ext cx="4894907" cy="3710427"/>
          </a:xfrm>
        </p:spPr>
        <p:txBody>
          <a:bodyPr anchor="t">
            <a:normAutofit/>
          </a:bodyPr>
          <a:lstStyle/>
          <a:p>
            <a:pPr marL="0" indent="0">
              <a:buNone/>
            </a:pPr>
            <a:r>
              <a:rPr lang="en-GB" sz="2000" dirty="0">
                <a:solidFill>
                  <a:schemeClr val="tx1">
                    <a:alpha val="80000"/>
                  </a:schemeClr>
                </a:solidFill>
              </a:rPr>
              <a:t>San Franscisco is a peninsula because it is in a shape of a ‘U’ or an ‘n’. San Franscisco has a strait going through them (another country and San Franscisco). San Franscisco has a mediterranean weather but London has a maritime climate. San Franscisco has 43 hills. San Franscisco has a famous strait called the Golden Gate. It also has lots of mountains and bays. </a:t>
            </a:r>
            <a:endParaRPr lang="en-US" sz="2000" strike="sngStrike" dirty="0">
              <a:solidFill>
                <a:schemeClr val="tx1">
                  <a:alpha val="80000"/>
                </a:schemeClr>
              </a:solidFill>
            </a:endParaRPr>
          </a:p>
        </p:txBody>
      </p:sp>
      <p:cxnSp>
        <p:nvCxnSpPr>
          <p:cNvPr id="37" name="Straight Connector 3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30454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24180</TotalTime>
  <Words>2484</Words>
  <Application>Microsoft Macintosh PowerPoint</Application>
  <PresentationFormat>Widescreen</PresentationFormat>
  <Paragraphs>205</Paragraphs>
  <Slides>35</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-webkit-standard</vt:lpstr>
      <vt:lpstr>Aptos</vt:lpstr>
      <vt:lpstr>Aptos Display</vt:lpstr>
      <vt:lpstr>Arial</vt:lpstr>
      <vt:lpstr>Calibri</vt:lpstr>
      <vt:lpstr>Calibri Light</vt:lpstr>
      <vt:lpstr>Helvetica</vt:lpstr>
      <vt:lpstr>Inter</vt:lpstr>
      <vt:lpstr>Roboto</vt:lpstr>
      <vt:lpstr>Office Theme</vt:lpstr>
      <vt:lpstr>A powerful primary geography curriculum </vt:lpstr>
      <vt:lpstr>The challenge…</vt:lpstr>
      <vt:lpstr>Why power? </vt:lpstr>
      <vt:lpstr>Why power? </vt:lpstr>
      <vt:lpstr>Why power? </vt:lpstr>
      <vt:lpstr>Geography Curriculum Design</vt:lpstr>
      <vt:lpstr>“The more you know the more complex and interesting connections you can make.” </vt:lpstr>
      <vt:lpstr>Selecting curriculum content: Which choices must we make? </vt:lpstr>
      <vt:lpstr>PowerPoint Presentation</vt:lpstr>
      <vt:lpstr>PowerPoint Presentation</vt:lpstr>
      <vt:lpstr>PowerPoint Presentation</vt:lpstr>
      <vt:lpstr>PowerPoint Presentation</vt:lpstr>
      <vt:lpstr>Considerations when selecting content…</vt:lpstr>
      <vt:lpstr>Selecting curriculum content can create a powerful curriculum because it allows us to choose stories, places and examples that develop children’s geographical thinking.</vt:lpstr>
      <vt:lpstr>Sequencing for long term learning:  </vt:lpstr>
      <vt:lpstr>Sequencing map work</vt:lpstr>
      <vt:lpstr>Map Work  </vt:lpstr>
      <vt:lpstr>Sequencing for long term learning</vt:lpstr>
      <vt:lpstr>PowerPoint Presentation</vt:lpstr>
      <vt:lpstr>Sequencing for long term learning</vt:lpstr>
      <vt:lpstr>Sequencing for long‑term learning helps to create a powerful curriculum because it allows children to build knowledge gradually and securely, making meaningful connections rather than meeting topics as isolated episodes.</vt:lpstr>
      <vt:lpstr>Belonging and identity </vt:lpstr>
      <vt:lpstr>PowerPoint Presentation</vt:lpstr>
      <vt:lpstr>PowerPoint Presentation</vt:lpstr>
      <vt:lpstr>Understanding Place </vt:lpstr>
      <vt:lpstr>Considering belonging and identity helps to create a powerful curriculum because it supports children to understand who they are, where they are and what is happening in the world. </vt:lpstr>
      <vt:lpstr>People and their impact on the world </vt:lpstr>
      <vt:lpstr>Interconnection</vt:lpstr>
      <vt:lpstr>How are places around the world connected?</vt:lpstr>
      <vt:lpstr>Critical thinking </vt:lpstr>
      <vt:lpstr>Showing children how people impact the world helps to create a powerful curriculum because it builds curiosity about how places are connected, how environments change, and how people interact with the world around them.</vt:lpstr>
      <vt:lpstr>The challenge…</vt:lpstr>
      <vt:lpstr>PowerPoint Presentation</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Emma Lennard</dc:creator>
  <cp:lastModifiedBy>Emma Lennard</cp:lastModifiedBy>
  <cp:revision>7</cp:revision>
  <dcterms:created xsi:type="dcterms:W3CDTF">2026-02-05T11:15:14Z</dcterms:created>
  <dcterms:modified xsi:type="dcterms:W3CDTF">2026-04-09T19:27:22Z</dcterms:modified>
</cp:coreProperties>
</file>