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2"/>
  </p:notesMasterIdLst>
  <p:sldIdLst>
    <p:sldId id="256" r:id="rId2"/>
    <p:sldId id="273" r:id="rId3"/>
    <p:sldId id="257" r:id="rId4"/>
    <p:sldId id="258" r:id="rId5"/>
    <p:sldId id="259" r:id="rId6"/>
    <p:sldId id="274"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5"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137B00-DC5B-4F9B-BA64-9A94FDED454B}" v="1" dt="2026-07-03T12:23:38.2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94660"/>
  </p:normalViewPr>
  <p:slideViewPr>
    <p:cSldViewPr snapToGrid="0" snapToObjects="1">
      <p:cViewPr varScale="1">
        <p:scale>
          <a:sx n="78" d="100"/>
          <a:sy n="78" d="100"/>
        </p:scale>
        <p:origin x="1608"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91E8C-2D7E-4FB4-8C18-4CBDB869FBA5}" type="datetimeFigureOut">
              <a:rPr lang="en-US" smtClean="0"/>
              <a:t>7/3/2026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BCCAAE-DE61-4C37-B559-0951A474A5B7}" type="slidenum">
              <a:rPr lang="en-US" smtClean="0"/>
              <a:t>‹#›</a:t>
            </a:fld>
            <a:endParaRPr lang="en-US"/>
          </a:p>
        </p:txBody>
      </p:sp>
    </p:spTree>
    <p:extLst>
      <p:ext uri="{BB962C8B-B14F-4D97-AF65-F5344CB8AC3E}">
        <p14:creationId xmlns:p14="http://schemas.microsoft.com/office/powerpoint/2010/main" val="386256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sz="1100" b="1">
                <a:solidFill>
                  <a:srgbClr val="0B1F3A"/>
                </a:solidFill>
              </a:defRPr>
            </a:pPr>
            <a:r>
              <a:rPr lang="en-US" dirty="0"/>
              <a:t> This grid separates what the evidence says from what the State wants it to mean.</a:t>
            </a:r>
          </a:p>
          <a:p>
            <a:pPr>
              <a:defRPr sz="919">
                <a:solidFill>
                  <a:srgbClr val="282828"/>
                </a:solidFill>
              </a:defRPr>
            </a:pPr>
            <a:r>
              <a:rPr lang="en-US" dirty="0"/>
              <a:t>• Have students identify which claims are facts and which are interpretations.</a:t>
            </a:r>
          </a:p>
          <a:p>
            <a:pPr>
              <a:defRPr sz="919">
                <a:solidFill>
                  <a:srgbClr val="282828"/>
                </a:solidFill>
              </a:defRPr>
            </a:pPr>
            <a:r>
              <a:rPr lang="en-US" dirty="0"/>
              <a:t>• Highlight that conditions matter: stress, lighting, timing, camera angle, and incomplete reports.</a:t>
            </a:r>
          </a:p>
          <a:p>
            <a:endParaRPr lang="en-US" dirty="0"/>
          </a:p>
        </p:txBody>
      </p:sp>
      <p:sp>
        <p:nvSpPr>
          <p:cNvPr id="4" name="Slide Number Placeholder 3"/>
          <p:cNvSpPr>
            <a:spLocks noGrp="1"/>
          </p:cNvSpPr>
          <p:nvPr>
            <p:ph type="sldNum" sz="quarter" idx="5"/>
          </p:nvPr>
        </p:nvSpPr>
        <p:spPr/>
        <p:txBody>
          <a:bodyPr/>
          <a:lstStyle/>
          <a:p>
            <a:fld id="{AFBCCAAE-DE61-4C37-B559-0951A474A5B7}" type="slidenum">
              <a:rPr lang="en-US" smtClean="0"/>
              <a:t>7</a:t>
            </a:fld>
            <a:endParaRPr lang="en-US"/>
          </a:p>
        </p:txBody>
      </p:sp>
    </p:spTree>
    <p:extLst>
      <p:ext uri="{BB962C8B-B14F-4D97-AF65-F5344CB8AC3E}">
        <p14:creationId xmlns:p14="http://schemas.microsoft.com/office/powerpoint/2010/main" val="37052017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sz="1100" b="1">
                <a:solidFill>
                  <a:srgbClr val="0B1F3A"/>
                </a:solidFill>
              </a:defRPr>
            </a:pPr>
            <a:r>
              <a:rPr lang="en-US" dirty="0"/>
              <a:t>Presenter focus: Digital evidence feels precise to jurors, but often is not.</a:t>
            </a:r>
          </a:p>
          <a:p>
            <a:pPr>
              <a:defRPr sz="919">
                <a:solidFill>
                  <a:srgbClr val="282828"/>
                </a:solidFill>
              </a:defRPr>
            </a:pPr>
            <a:r>
              <a:rPr lang="en-US" dirty="0"/>
              <a:t>• Cell towers, videos, timestamps, and extractions each have limitations.</a:t>
            </a:r>
          </a:p>
          <a:p>
            <a:pPr>
              <a:defRPr sz="919">
                <a:solidFill>
                  <a:srgbClr val="282828"/>
                </a:solidFill>
              </a:defRPr>
            </a:pPr>
            <a:r>
              <a:rPr lang="en-US" dirty="0"/>
              <a:t>• Always ask for original files, metadata, hash values, and full extraction reports.</a:t>
            </a:r>
          </a:p>
          <a:p>
            <a:endParaRPr lang="en-US" dirty="0"/>
          </a:p>
        </p:txBody>
      </p:sp>
      <p:sp>
        <p:nvSpPr>
          <p:cNvPr id="4" name="Slide Number Placeholder 3"/>
          <p:cNvSpPr>
            <a:spLocks noGrp="1"/>
          </p:cNvSpPr>
          <p:nvPr>
            <p:ph type="sldNum" sz="quarter" idx="5"/>
          </p:nvPr>
        </p:nvSpPr>
        <p:spPr/>
        <p:txBody>
          <a:bodyPr/>
          <a:lstStyle/>
          <a:p>
            <a:fld id="{AFBCCAAE-DE61-4C37-B559-0951A474A5B7}" type="slidenum">
              <a:rPr lang="en-US" smtClean="0"/>
              <a:t>16</a:t>
            </a:fld>
            <a:endParaRPr lang="en-US"/>
          </a:p>
        </p:txBody>
      </p:sp>
    </p:spTree>
    <p:extLst>
      <p:ext uri="{BB962C8B-B14F-4D97-AF65-F5344CB8AC3E}">
        <p14:creationId xmlns:p14="http://schemas.microsoft.com/office/powerpoint/2010/main" val="1101989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sz="1100" b="1">
                <a:solidFill>
                  <a:srgbClr val="0B1F3A"/>
                </a:solidFill>
              </a:defRPr>
            </a:pPr>
            <a:r>
              <a:rPr lang="en-US" dirty="0"/>
              <a:t>Presenter focus: Forensic results must be separated from forensic interpretation.</a:t>
            </a:r>
          </a:p>
          <a:p>
            <a:pPr>
              <a:defRPr sz="919">
                <a:solidFill>
                  <a:srgbClr val="282828"/>
                </a:solidFill>
              </a:defRPr>
            </a:pPr>
            <a:r>
              <a:rPr lang="en-US" dirty="0"/>
              <a:t>• Mixed DNA, video comparisons, and subjective pattern evidence require careful review.</a:t>
            </a:r>
          </a:p>
          <a:p>
            <a:pPr>
              <a:defRPr sz="919">
                <a:solidFill>
                  <a:srgbClr val="282828"/>
                </a:solidFill>
              </a:defRPr>
            </a:pPr>
            <a:r>
              <a:rPr lang="en-US" dirty="0"/>
              <a:t>• No firearm and no GSR test are investigative gaps in this case.</a:t>
            </a:r>
          </a:p>
          <a:p>
            <a:endParaRPr lang="en-US" dirty="0"/>
          </a:p>
        </p:txBody>
      </p:sp>
      <p:sp>
        <p:nvSpPr>
          <p:cNvPr id="4" name="Slide Number Placeholder 3"/>
          <p:cNvSpPr>
            <a:spLocks noGrp="1"/>
          </p:cNvSpPr>
          <p:nvPr>
            <p:ph type="sldNum" sz="quarter" idx="5"/>
          </p:nvPr>
        </p:nvSpPr>
        <p:spPr/>
        <p:txBody>
          <a:bodyPr/>
          <a:lstStyle/>
          <a:p>
            <a:fld id="{AFBCCAAE-DE61-4C37-B559-0951A474A5B7}" type="slidenum">
              <a:rPr lang="en-US" smtClean="0"/>
              <a:t>17</a:t>
            </a:fld>
            <a:endParaRPr lang="en-US"/>
          </a:p>
        </p:txBody>
      </p:sp>
    </p:spTree>
    <p:extLst>
      <p:ext uri="{BB962C8B-B14F-4D97-AF65-F5344CB8AC3E}">
        <p14:creationId xmlns:p14="http://schemas.microsoft.com/office/powerpoint/2010/main" val="3260867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sz="1100" b="1">
                <a:solidFill>
                  <a:srgbClr val="0B1F3A"/>
                </a:solidFill>
              </a:defRPr>
            </a:pPr>
            <a:r>
              <a:rPr lang="en-US" dirty="0"/>
              <a:t>Presenter focus: Create a minute-by-minute custody and interrogation timeline.</a:t>
            </a:r>
          </a:p>
          <a:p>
            <a:pPr>
              <a:defRPr sz="919">
                <a:solidFill>
                  <a:srgbClr val="282828"/>
                </a:solidFill>
              </a:defRPr>
            </a:pPr>
            <a:r>
              <a:rPr lang="en-US" dirty="0"/>
              <a:t>• Ask when a reasonable person would no longer feel free to leave.</a:t>
            </a:r>
          </a:p>
          <a:p>
            <a:pPr>
              <a:defRPr sz="919">
                <a:solidFill>
                  <a:srgbClr val="282828"/>
                </a:solidFill>
              </a:defRPr>
            </a:pPr>
            <a:r>
              <a:rPr lang="en-US" dirty="0"/>
              <a:t>• Identify questions asked before Miranda was given.</a:t>
            </a:r>
          </a:p>
          <a:p>
            <a:endParaRPr lang="en-US" dirty="0"/>
          </a:p>
        </p:txBody>
      </p:sp>
      <p:sp>
        <p:nvSpPr>
          <p:cNvPr id="4" name="Slide Number Placeholder 3"/>
          <p:cNvSpPr>
            <a:spLocks noGrp="1"/>
          </p:cNvSpPr>
          <p:nvPr>
            <p:ph type="sldNum" sz="quarter" idx="5"/>
          </p:nvPr>
        </p:nvSpPr>
        <p:spPr/>
        <p:txBody>
          <a:bodyPr/>
          <a:lstStyle/>
          <a:p>
            <a:fld id="{AFBCCAAE-DE61-4C37-B559-0951A474A5B7}" type="slidenum">
              <a:rPr lang="en-US" smtClean="0"/>
              <a:t>18</a:t>
            </a:fld>
            <a:endParaRPr lang="en-US"/>
          </a:p>
        </p:txBody>
      </p:sp>
    </p:spTree>
    <p:extLst>
      <p:ext uri="{BB962C8B-B14F-4D97-AF65-F5344CB8AC3E}">
        <p14:creationId xmlns:p14="http://schemas.microsoft.com/office/powerpoint/2010/main" val="2626351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sz="1100" b="1">
                <a:solidFill>
                  <a:srgbClr val="0B1F3A"/>
                </a:solidFill>
              </a:defRPr>
            </a:pPr>
            <a:r>
              <a:rPr lang="en-US" dirty="0"/>
              <a:t>Presenter focus: A defense theory is built from evidence, not invented facts.</a:t>
            </a:r>
          </a:p>
          <a:p>
            <a:pPr>
              <a:defRPr sz="919">
                <a:solidFill>
                  <a:srgbClr val="282828"/>
                </a:solidFill>
              </a:defRPr>
            </a:pPr>
            <a:r>
              <a:rPr lang="en-US" dirty="0"/>
              <a:t>• Here the theory is reasonable doubt through weak ID, approximate digital evidence, and an under-investigated alternate suspect.</a:t>
            </a:r>
          </a:p>
          <a:p>
            <a:pPr>
              <a:defRPr sz="919">
                <a:solidFill>
                  <a:srgbClr val="282828"/>
                </a:solidFill>
              </a:defRPr>
            </a:pPr>
            <a:r>
              <a:rPr lang="en-US" dirty="0"/>
              <a:t>• The theory should connect back to legal elements.</a:t>
            </a:r>
          </a:p>
          <a:p>
            <a:endParaRPr lang="en-US" dirty="0"/>
          </a:p>
        </p:txBody>
      </p:sp>
      <p:sp>
        <p:nvSpPr>
          <p:cNvPr id="4" name="Slide Number Placeholder 3"/>
          <p:cNvSpPr>
            <a:spLocks noGrp="1"/>
          </p:cNvSpPr>
          <p:nvPr>
            <p:ph type="sldNum" sz="quarter" idx="5"/>
          </p:nvPr>
        </p:nvSpPr>
        <p:spPr/>
        <p:txBody>
          <a:bodyPr/>
          <a:lstStyle/>
          <a:p>
            <a:fld id="{AFBCCAAE-DE61-4C37-B559-0951A474A5B7}" type="slidenum">
              <a:rPr lang="en-US" smtClean="0"/>
              <a:t>19</a:t>
            </a:fld>
            <a:endParaRPr lang="en-US"/>
          </a:p>
        </p:txBody>
      </p:sp>
    </p:spTree>
    <p:extLst>
      <p:ext uri="{BB962C8B-B14F-4D97-AF65-F5344CB8AC3E}">
        <p14:creationId xmlns:p14="http://schemas.microsoft.com/office/powerpoint/2010/main" val="33811534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sz="1100" b="1">
                <a:solidFill>
                  <a:srgbClr val="0B1F3A"/>
                </a:solidFill>
              </a:defRPr>
            </a:pPr>
            <a:r>
              <a:rPr lang="en-US" dirty="0"/>
              <a:t>Presenter focus: Use the index as the master control document.</a:t>
            </a:r>
          </a:p>
          <a:p>
            <a:pPr>
              <a:defRPr sz="919">
                <a:solidFill>
                  <a:srgbClr val="282828"/>
                </a:solidFill>
              </a:defRPr>
            </a:pPr>
            <a:r>
              <a:rPr lang="en-US" dirty="0"/>
              <a:t>• Every item should have a source, date, and defense follow-up.</a:t>
            </a:r>
          </a:p>
          <a:p>
            <a:pPr>
              <a:defRPr sz="919">
                <a:solidFill>
                  <a:srgbClr val="282828"/>
                </a:solidFill>
              </a:defRPr>
            </a:pPr>
            <a:r>
              <a:rPr lang="en-US" dirty="0"/>
              <a:t>• Do not assume discovery is complete because it was produced.</a:t>
            </a:r>
          </a:p>
          <a:p>
            <a:endParaRPr lang="en-US" dirty="0"/>
          </a:p>
        </p:txBody>
      </p:sp>
      <p:sp>
        <p:nvSpPr>
          <p:cNvPr id="4" name="Slide Number Placeholder 3"/>
          <p:cNvSpPr>
            <a:spLocks noGrp="1"/>
          </p:cNvSpPr>
          <p:nvPr>
            <p:ph type="sldNum" sz="quarter" idx="5"/>
          </p:nvPr>
        </p:nvSpPr>
        <p:spPr/>
        <p:txBody>
          <a:bodyPr/>
          <a:lstStyle/>
          <a:p>
            <a:fld id="{AFBCCAAE-DE61-4C37-B559-0951A474A5B7}" type="slidenum">
              <a:rPr lang="en-US" smtClean="0"/>
              <a:t>20</a:t>
            </a:fld>
            <a:endParaRPr lang="en-US"/>
          </a:p>
        </p:txBody>
      </p:sp>
    </p:spTree>
    <p:extLst>
      <p:ext uri="{BB962C8B-B14F-4D97-AF65-F5344CB8AC3E}">
        <p14:creationId xmlns:p14="http://schemas.microsoft.com/office/powerpoint/2010/main" val="3169079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defRPr sz="1100" b="1">
                <a:solidFill>
                  <a:srgbClr val="0B1F3A"/>
                </a:solidFill>
              </a:defRPr>
            </a:pPr>
            <a:r>
              <a:rPr lang="en-US" dirty="0"/>
              <a:t>Presenter focus: Witnesses are not equal just because they appear in the same police report.</a:t>
            </a:r>
          </a:p>
          <a:p>
            <a:pPr>
              <a:defRPr sz="919">
                <a:solidFill>
                  <a:srgbClr val="282828"/>
                </a:solidFill>
              </a:defRPr>
            </a:pPr>
            <a:r>
              <a:rPr lang="en-US" dirty="0"/>
              <a:t>• Track relationship, bias, motivation, and statement changes.</a:t>
            </a:r>
          </a:p>
          <a:p>
            <a:pPr>
              <a:defRPr sz="919">
                <a:solidFill>
                  <a:srgbClr val="282828"/>
                </a:solidFill>
              </a:defRPr>
            </a:pPr>
            <a:r>
              <a:rPr lang="en-US" dirty="0"/>
              <a:t>• Voice identification is especially vulnerable when stress and suggestion are present.</a:t>
            </a:r>
          </a:p>
          <a:p>
            <a:endParaRPr lang="en-US" dirty="0"/>
          </a:p>
        </p:txBody>
      </p:sp>
      <p:sp>
        <p:nvSpPr>
          <p:cNvPr id="4" name="Slide Number Placeholder 3"/>
          <p:cNvSpPr>
            <a:spLocks noGrp="1"/>
          </p:cNvSpPr>
          <p:nvPr>
            <p:ph type="sldNum" sz="quarter" idx="5"/>
          </p:nvPr>
        </p:nvSpPr>
        <p:spPr/>
        <p:txBody>
          <a:bodyPr/>
          <a:lstStyle/>
          <a:p>
            <a:fld id="{AFBCCAAE-DE61-4C37-B559-0951A474A5B7}" type="slidenum">
              <a:rPr lang="en-US" smtClean="0"/>
              <a:t>8</a:t>
            </a:fld>
            <a:endParaRPr lang="en-US"/>
          </a:p>
        </p:txBody>
      </p:sp>
    </p:spTree>
    <p:extLst>
      <p:ext uri="{BB962C8B-B14F-4D97-AF65-F5344CB8AC3E}">
        <p14:creationId xmlns:p14="http://schemas.microsoft.com/office/powerpoint/2010/main" val="1616182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sz="1100" b="1">
                <a:solidFill>
                  <a:srgbClr val="0B1F3A"/>
                </a:solidFill>
              </a:defRPr>
            </a:pPr>
            <a:r>
              <a:rPr lang="en-US" dirty="0"/>
              <a:t>Presenter focus: Evidence must be evaluated by collection, chain of custody, testing, and interpretation.</a:t>
            </a:r>
          </a:p>
          <a:p>
            <a:pPr>
              <a:defRPr sz="919">
                <a:solidFill>
                  <a:srgbClr val="282828"/>
                </a:solidFill>
              </a:defRPr>
            </a:pPr>
            <a:r>
              <a:rPr lang="en-US" dirty="0"/>
              <a:t>• A seized item is not automatically incriminating.</a:t>
            </a:r>
          </a:p>
          <a:p>
            <a:pPr>
              <a:defRPr sz="919">
                <a:solidFill>
                  <a:srgbClr val="282828"/>
                </a:solidFill>
              </a:defRPr>
            </a:pPr>
            <a:r>
              <a:rPr lang="en-US" dirty="0"/>
              <a:t>• Separate what the lab actually found from what the prosecutor argues.</a:t>
            </a:r>
          </a:p>
          <a:p>
            <a:endParaRPr lang="en-US" dirty="0"/>
          </a:p>
        </p:txBody>
      </p:sp>
      <p:sp>
        <p:nvSpPr>
          <p:cNvPr id="4" name="Slide Number Placeholder 3"/>
          <p:cNvSpPr>
            <a:spLocks noGrp="1"/>
          </p:cNvSpPr>
          <p:nvPr>
            <p:ph type="sldNum" sz="quarter" idx="5"/>
          </p:nvPr>
        </p:nvSpPr>
        <p:spPr/>
        <p:txBody>
          <a:bodyPr/>
          <a:lstStyle/>
          <a:p>
            <a:fld id="{AFBCCAAE-DE61-4C37-B559-0951A474A5B7}" type="slidenum">
              <a:rPr lang="en-US" smtClean="0"/>
              <a:t>9</a:t>
            </a:fld>
            <a:endParaRPr lang="en-US"/>
          </a:p>
        </p:txBody>
      </p:sp>
    </p:spTree>
    <p:extLst>
      <p:ext uri="{BB962C8B-B14F-4D97-AF65-F5344CB8AC3E}">
        <p14:creationId xmlns:p14="http://schemas.microsoft.com/office/powerpoint/2010/main" val="2828969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sz="1100" b="1">
                <a:solidFill>
                  <a:srgbClr val="0B1F3A"/>
                </a:solidFill>
              </a:defRPr>
            </a:pPr>
            <a:r>
              <a:rPr lang="en-US" dirty="0"/>
              <a:t>Presenter focus: Victimology is not victim blaming.</a:t>
            </a:r>
          </a:p>
          <a:p>
            <a:pPr>
              <a:defRPr sz="919">
                <a:solidFill>
                  <a:srgbClr val="282828"/>
                </a:solidFill>
              </a:defRPr>
            </a:pPr>
            <a:r>
              <a:rPr lang="en-US" dirty="0"/>
              <a:t>• It helps identify relationships, conflicts, routines, risks, and alternate investigative paths.</a:t>
            </a:r>
          </a:p>
          <a:p>
            <a:pPr>
              <a:defRPr sz="919">
                <a:solidFill>
                  <a:srgbClr val="282828"/>
                </a:solidFill>
              </a:defRPr>
            </a:pPr>
            <a:r>
              <a:rPr lang="en-US" dirty="0"/>
              <a:t>• In this case, the TJ Mills conflict matters because it was known but underdeveloped.</a:t>
            </a:r>
          </a:p>
          <a:p>
            <a:endParaRPr lang="en-US" dirty="0"/>
          </a:p>
        </p:txBody>
      </p:sp>
      <p:sp>
        <p:nvSpPr>
          <p:cNvPr id="4" name="Slide Number Placeholder 3"/>
          <p:cNvSpPr>
            <a:spLocks noGrp="1"/>
          </p:cNvSpPr>
          <p:nvPr>
            <p:ph type="sldNum" sz="quarter" idx="5"/>
          </p:nvPr>
        </p:nvSpPr>
        <p:spPr/>
        <p:txBody>
          <a:bodyPr/>
          <a:lstStyle/>
          <a:p>
            <a:fld id="{AFBCCAAE-DE61-4C37-B559-0951A474A5B7}" type="slidenum">
              <a:rPr lang="en-US" smtClean="0"/>
              <a:t>10</a:t>
            </a:fld>
            <a:endParaRPr lang="en-US"/>
          </a:p>
        </p:txBody>
      </p:sp>
    </p:spTree>
    <p:extLst>
      <p:ext uri="{BB962C8B-B14F-4D97-AF65-F5344CB8AC3E}">
        <p14:creationId xmlns:p14="http://schemas.microsoft.com/office/powerpoint/2010/main" val="4015307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sz="1100" b="1">
                <a:solidFill>
                  <a:srgbClr val="0B1F3A"/>
                </a:solidFill>
              </a:defRPr>
            </a:pPr>
            <a:r>
              <a:rPr lang="en-US" dirty="0"/>
              <a:t>Presenter focus: The timeline is where weak cases often start to crack.</a:t>
            </a:r>
          </a:p>
          <a:p>
            <a:pPr>
              <a:defRPr sz="919">
                <a:solidFill>
                  <a:srgbClr val="282828"/>
                </a:solidFill>
              </a:defRPr>
            </a:pPr>
            <a:r>
              <a:rPr lang="en-US" dirty="0"/>
              <a:t>• Anchor confirmed events first: CAD, video, phone records, medical records.</a:t>
            </a:r>
          </a:p>
          <a:p>
            <a:pPr>
              <a:defRPr sz="919">
                <a:solidFill>
                  <a:srgbClr val="282828"/>
                </a:solidFill>
              </a:defRPr>
            </a:pPr>
            <a:r>
              <a:rPr lang="en-US" dirty="0"/>
              <a:t>• Then place witness statements around those anchors.</a:t>
            </a:r>
          </a:p>
          <a:p>
            <a:endParaRPr lang="en-US" dirty="0"/>
          </a:p>
        </p:txBody>
      </p:sp>
      <p:sp>
        <p:nvSpPr>
          <p:cNvPr id="4" name="Slide Number Placeholder 3"/>
          <p:cNvSpPr>
            <a:spLocks noGrp="1"/>
          </p:cNvSpPr>
          <p:nvPr>
            <p:ph type="sldNum" sz="quarter" idx="5"/>
          </p:nvPr>
        </p:nvSpPr>
        <p:spPr/>
        <p:txBody>
          <a:bodyPr/>
          <a:lstStyle/>
          <a:p>
            <a:fld id="{AFBCCAAE-DE61-4C37-B559-0951A474A5B7}" type="slidenum">
              <a:rPr lang="en-US" smtClean="0"/>
              <a:t>11</a:t>
            </a:fld>
            <a:endParaRPr lang="en-US"/>
          </a:p>
        </p:txBody>
      </p:sp>
    </p:spTree>
    <p:extLst>
      <p:ext uri="{BB962C8B-B14F-4D97-AF65-F5344CB8AC3E}">
        <p14:creationId xmlns:p14="http://schemas.microsoft.com/office/powerpoint/2010/main" val="2241806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sz="1100" b="1">
                <a:solidFill>
                  <a:srgbClr val="0B1F3A"/>
                </a:solidFill>
              </a:defRPr>
            </a:pPr>
            <a:r>
              <a:rPr lang="en-US" dirty="0"/>
              <a:t>Presenter focus: Break the State's story into separate claims.</a:t>
            </a:r>
          </a:p>
          <a:p>
            <a:pPr>
              <a:defRPr sz="919">
                <a:solidFill>
                  <a:srgbClr val="282828"/>
                </a:solidFill>
              </a:defRPr>
            </a:pPr>
            <a:r>
              <a:rPr lang="en-US" dirty="0"/>
              <a:t>• For each claim, ask: What proves this? What is assumed? What is missing?</a:t>
            </a:r>
          </a:p>
          <a:p>
            <a:pPr>
              <a:defRPr sz="919">
                <a:solidFill>
                  <a:srgbClr val="282828"/>
                </a:solidFill>
              </a:defRPr>
            </a:pPr>
            <a:r>
              <a:rPr lang="en-US" dirty="0"/>
              <a:t>• This prevents the defense from arguing against a narrative instead of the evidence.</a:t>
            </a:r>
          </a:p>
          <a:p>
            <a:endParaRPr lang="en-US" dirty="0"/>
          </a:p>
        </p:txBody>
      </p:sp>
      <p:sp>
        <p:nvSpPr>
          <p:cNvPr id="4" name="Slide Number Placeholder 3"/>
          <p:cNvSpPr>
            <a:spLocks noGrp="1"/>
          </p:cNvSpPr>
          <p:nvPr>
            <p:ph type="sldNum" sz="quarter" idx="5"/>
          </p:nvPr>
        </p:nvSpPr>
        <p:spPr/>
        <p:txBody>
          <a:bodyPr/>
          <a:lstStyle/>
          <a:p>
            <a:fld id="{AFBCCAAE-DE61-4C37-B559-0951A474A5B7}" type="slidenum">
              <a:rPr lang="en-US" smtClean="0"/>
              <a:t>12</a:t>
            </a:fld>
            <a:endParaRPr lang="en-US"/>
          </a:p>
        </p:txBody>
      </p:sp>
    </p:spTree>
    <p:extLst>
      <p:ext uri="{BB962C8B-B14F-4D97-AF65-F5344CB8AC3E}">
        <p14:creationId xmlns:p14="http://schemas.microsoft.com/office/powerpoint/2010/main" val="2998853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sz="1100" b="1">
                <a:solidFill>
                  <a:srgbClr val="0B1F3A"/>
                </a:solidFill>
              </a:defRPr>
            </a:pPr>
            <a:r>
              <a:rPr lang="en-US" dirty="0"/>
              <a:t>Presenter focus: Tie the evidence to the legal elements.</a:t>
            </a:r>
          </a:p>
          <a:p>
            <a:pPr>
              <a:defRPr sz="919">
                <a:solidFill>
                  <a:srgbClr val="282828"/>
                </a:solidFill>
              </a:defRPr>
            </a:pPr>
            <a:r>
              <a:rPr lang="en-US" dirty="0"/>
              <a:t>• Some elements may be undisputed, such as cause of death.</a:t>
            </a:r>
          </a:p>
          <a:p>
            <a:pPr>
              <a:defRPr sz="919">
                <a:solidFill>
                  <a:srgbClr val="282828"/>
                </a:solidFill>
              </a:defRPr>
            </a:pPr>
            <a:r>
              <a:rPr lang="en-US" dirty="0"/>
              <a:t>• The identity element is the pressure point in this fictional case.</a:t>
            </a:r>
          </a:p>
          <a:p>
            <a:endParaRPr lang="en-US" dirty="0"/>
          </a:p>
        </p:txBody>
      </p:sp>
      <p:sp>
        <p:nvSpPr>
          <p:cNvPr id="4" name="Slide Number Placeholder 3"/>
          <p:cNvSpPr>
            <a:spLocks noGrp="1"/>
          </p:cNvSpPr>
          <p:nvPr>
            <p:ph type="sldNum" sz="quarter" idx="5"/>
          </p:nvPr>
        </p:nvSpPr>
        <p:spPr/>
        <p:txBody>
          <a:bodyPr/>
          <a:lstStyle/>
          <a:p>
            <a:fld id="{AFBCCAAE-DE61-4C37-B559-0951A474A5B7}" type="slidenum">
              <a:rPr lang="en-US" smtClean="0"/>
              <a:t>13</a:t>
            </a:fld>
            <a:endParaRPr lang="en-US"/>
          </a:p>
        </p:txBody>
      </p:sp>
    </p:spTree>
    <p:extLst>
      <p:ext uri="{BB962C8B-B14F-4D97-AF65-F5344CB8AC3E}">
        <p14:creationId xmlns:p14="http://schemas.microsoft.com/office/powerpoint/2010/main" val="3883126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sz="1100" b="1">
                <a:solidFill>
                  <a:srgbClr val="0B1F3A"/>
                </a:solidFill>
              </a:defRPr>
            </a:pPr>
            <a:r>
              <a:rPr lang="en-US" dirty="0"/>
              <a:t>Presenter focus: Aggravators must be proven separately and legally, not emotionally.</a:t>
            </a:r>
          </a:p>
          <a:p>
            <a:pPr>
              <a:defRPr sz="919">
                <a:solidFill>
                  <a:srgbClr val="282828"/>
                </a:solidFill>
              </a:defRPr>
            </a:pPr>
            <a:r>
              <a:rPr lang="en-US" dirty="0"/>
              <a:t>• Separate the facts supporting robbery from the facts identifying Marcus.</a:t>
            </a:r>
          </a:p>
          <a:p>
            <a:pPr>
              <a:defRPr sz="919">
                <a:solidFill>
                  <a:srgbClr val="282828"/>
                </a:solidFill>
              </a:defRPr>
            </a:pPr>
            <a:r>
              <a:rPr lang="en-US" dirty="0"/>
              <a:t>• Watch for overlapping theories and unsupported inflammatory language.</a:t>
            </a:r>
          </a:p>
          <a:p>
            <a:endParaRPr lang="en-US" dirty="0"/>
          </a:p>
        </p:txBody>
      </p:sp>
      <p:sp>
        <p:nvSpPr>
          <p:cNvPr id="4" name="Slide Number Placeholder 3"/>
          <p:cNvSpPr>
            <a:spLocks noGrp="1"/>
          </p:cNvSpPr>
          <p:nvPr>
            <p:ph type="sldNum" sz="quarter" idx="5"/>
          </p:nvPr>
        </p:nvSpPr>
        <p:spPr/>
        <p:txBody>
          <a:bodyPr/>
          <a:lstStyle/>
          <a:p>
            <a:fld id="{AFBCCAAE-DE61-4C37-B559-0951A474A5B7}" type="slidenum">
              <a:rPr lang="en-US" smtClean="0"/>
              <a:t>14</a:t>
            </a:fld>
            <a:endParaRPr lang="en-US"/>
          </a:p>
        </p:txBody>
      </p:sp>
    </p:spTree>
    <p:extLst>
      <p:ext uri="{BB962C8B-B14F-4D97-AF65-F5344CB8AC3E}">
        <p14:creationId xmlns:p14="http://schemas.microsoft.com/office/powerpoint/2010/main" val="11807667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sz="1100" b="1">
                <a:solidFill>
                  <a:srgbClr val="0B1F3A"/>
                </a:solidFill>
              </a:defRPr>
            </a:pPr>
            <a:r>
              <a:rPr lang="en-US" dirty="0"/>
              <a:t>Presenter focus: Review the affidavit before reviewing the return.</a:t>
            </a:r>
          </a:p>
          <a:p>
            <a:pPr>
              <a:defRPr sz="919">
                <a:solidFill>
                  <a:srgbClr val="282828"/>
                </a:solidFill>
              </a:defRPr>
            </a:pPr>
            <a:r>
              <a:rPr lang="en-US" dirty="0"/>
              <a:t>• Focus on probable cause, nexus, particularity, scope, staleness, and execution.</a:t>
            </a:r>
          </a:p>
          <a:p>
            <a:pPr>
              <a:defRPr sz="919">
                <a:solidFill>
                  <a:srgbClr val="282828"/>
                </a:solidFill>
              </a:defRPr>
            </a:pPr>
            <a:r>
              <a:rPr lang="en-US" dirty="0"/>
              <a:t>• Broad electronic-device language should always be examined carefully.</a:t>
            </a:r>
          </a:p>
          <a:p>
            <a:endParaRPr lang="en-US" dirty="0"/>
          </a:p>
        </p:txBody>
      </p:sp>
      <p:sp>
        <p:nvSpPr>
          <p:cNvPr id="4" name="Slide Number Placeholder 3"/>
          <p:cNvSpPr>
            <a:spLocks noGrp="1"/>
          </p:cNvSpPr>
          <p:nvPr>
            <p:ph type="sldNum" sz="quarter" idx="5"/>
          </p:nvPr>
        </p:nvSpPr>
        <p:spPr/>
        <p:txBody>
          <a:bodyPr/>
          <a:lstStyle/>
          <a:p>
            <a:fld id="{AFBCCAAE-DE61-4C37-B559-0951A474A5B7}" type="slidenum">
              <a:rPr lang="en-US" smtClean="0"/>
              <a:t>15</a:t>
            </a:fld>
            <a:endParaRPr lang="en-US"/>
          </a:p>
        </p:txBody>
      </p:sp>
    </p:spTree>
    <p:extLst>
      <p:ext uri="{BB962C8B-B14F-4D97-AF65-F5344CB8AC3E}">
        <p14:creationId xmlns:p14="http://schemas.microsoft.com/office/powerpoint/2010/main" val="2268264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20705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60565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88278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41805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487351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9849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706694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36295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8608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67808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7/3/2026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05009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7/3/2026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72624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7/3/2026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48170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45431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55547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73974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CAD085-E8A6-8845-BD4E-CB4CCA059FC4}" type="datetimeFigureOut">
              <a:rPr lang="en-US" smtClean="0"/>
              <a:t>7/3/2026</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17508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Organizing Discovery </a:t>
            </a:r>
            <a:endParaRPr dirty="0"/>
          </a:p>
        </p:txBody>
      </p:sp>
      <p:sp>
        <p:nvSpPr>
          <p:cNvPr id="3" name="Subtitle 2"/>
          <p:cNvSpPr>
            <a:spLocks noGrp="1"/>
          </p:cNvSpPr>
          <p:nvPr>
            <p:ph type="subTitle" idx="1"/>
          </p:nvPr>
        </p:nvSpPr>
        <p:spPr/>
        <p:txBody>
          <a:bodyPr/>
          <a:lstStyle/>
          <a:p>
            <a:pPr>
              <a:defRPr sz="1800">
                <a:solidFill>
                  <a:srgbClr val="D63384"/>
                </a:solidFill>
              </a:defRPr>
            </a:pPr>
            <a:r>
              <a:rPr dirty="0"/>
              <a:t>Investigative Grids, Evidence Analysis, and </a:t>
            </a:r>
            <a:r>
              <a:t>Defense Theory</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sz="3000" b="1">
                <a:solidFill>
                  <a:srgbClr val="0B1F3A"/>
                </a:solidFill>
              </a:defRPr>
            </a:pPr>
            <a:r>
              <a:t>Victimology</a:t>
            </a:r>
          </a:p>
        </p:txBody>
      </p:sp>
      <p:sp>
        <p:nvSpPr>
          <p:cNvPr id="3" name="TextBox 2"/>
          <p:cNvSpPr txBox="1"/>
          <p:nvPr/>
        </p:nvSpPr>
        <p:spPr>
          <a:xfrm>
            <a:off x="1371600" y="182880"/>
            <a:ext cx="7772400" cy="228600"/>
          </a:xfrm>
          <a:prstGeom prst="rect">
            <a:avLst/>
          </a:prstGeom>
          <a:noFill/>
        </p:spPr>
        <p:txBody>
          <a:bodyPr wrap="none">
            <a:spAutoFit/>
          </a:bodyPr>
          <a:lstStyle/>
          <a:p>
            <a:pPr>
              <a:defRPr sz="1000" i="1">
                <a:solidFill>
                  <a:srgbClr val="D63384"/>
                </a:solidFill>
              </a:defRPr>
            </a:pPr>
            <a:r>
              <a:t>Fictional case example: Lakeside Market robbery-homicide</a:t>
            </a:r>
          </a:p>
        </p:txBody>
      </p:sp>
      <p:graphicFrame>
        <p:nvGraphicFramePr>
          <p:cNvPr id="4" name="Table 3"/>
          <p:cNvGraphicFramePr>
            <a:graphicFrameLocks noGrp="1"/>
          </p:cNvGraphicFramePr>
          <p:nvPr>
            <p:extLst>
              <p:ext uri="{D42A27DB-BD31-4B8C-83A1-F6EECF244321}">
                <p14:modId xmlns:p14="http://schemas.microsoft.com/office/powerpoint/2010/main" val="3246543770"/>
              </p:ext>
            </p:extLst>
          </p:nvPr>
        </p:nvGraphicFramePr>
        <p:xfrm>
          <a:off x="320040" y="1369633"/>
          <a:ext cx="8503920" cy="4677205"/>
        </p:xfrm>
        <a:graphic>
          <a:graphicData uri="http://schemas.openxmlformats.org/drawingml/2006/table">
            <a:tbl>
              <a:tblPr firstRow="1" bandRow="1">
                <a:tableStyleId>{5C22544A-7EE6-4342-B048-85BDC9FD1C3A}</a:tableStyleId>
              </a:tblPr>
              <a:tblGrid>
                <a:gridCol w="2125980">
                  <a:extLst>
                    <a:ext uri="{9D8B030D-6E8A-4147-A177-3AD203B41FA5}">
                      <a16:colId xmlns:a16="http://schemas.microsoft.com/office/drawing/2014/main" val="20000"/>
                    </a:ext>
                  </a:extLst>
                </a:gridCol>
                <a:gridCol w="2125980">
                  <a:extLst>
                    <a:ext uri="{9D8B030D-6E8A-4147-A177-3AD203B41FA5}">
                      <a16:colId xmlns:a16="http://schemas.microsoft.com/office/drawing/2014/main" val="20001"/>
                    </a:ext>
                  </a:extLst>
                </a:gridCol>
                <a:gridCol w="2125980">
                  <a:extLst>
                    <a:ext uri="{9D8B030D-6E8A-4147-A177-3AD203B41FA5}">
                      <a16:colId xmlns:a16="http://schemas.microsoft.com/office/drawing/2014/main" val="20002"/>
                    </a:ext>
                  </a:extLst>
                </a:gridCol>
                <a:gridCol w="2125980">
                  <a:extLst>
                    <a:ext uri="{9D8B030D-6E8A-4147-A177-3AD203B41FA5}">
                      <a16:colId xmlns:a16="http://schemas.microsoft.com/office/drawing/2014/main" val="20003"/>
                    </a:ext>
                  </a:extLst>
                </a:gridCol>
              </a:tblGrid>
              <a:tr h="607422">
                <a:tc>
                  <a:txBody>
                    <a:bodyPr/>
                    <a:lstStyle/>
                    <a:p>
                      <a:pPr algn="l"/>
                      <a:r>
                        <a:rPr sz="850" b="1">
                          <a:solidFill>
                            <a:srgbClr val="FFFFFF"/>
                          </a:solidFill>
                          <a:latin typeface="Arial"/>
                        </a:rPr>
                        <a:t>Category</a:t>
                      </a:r>
                    </a:p>
                  </a:txBody>
                  <a:tcPr marL="27432" marR="27432" marT="18288" marB="18288">
                    <a:solidFill>
                      <a:srgbClr val="0B1F3A"/>
                    </a:solidFill>
                  </a:tcPr>
                </a:tc>
                <a:tc>
                  <a:txBody>
                    <a:bodyPr/>
                    <a:lstStyle/>
                    <a:p>
                      <a:pPr algn="l"/>
                      <a:r>
                        <a:rPr sz="850" b="1">
                          <a:solidFill>
                            <a:srgbClr val="FFFFFF"/>
                          </a:solidFill>
                          <a:latin typeface="Arial"/>
                        </a:rPr>
                        <a:t>Known Information</a:t>
                      </a:r>
                    </a:p>
                  </a:txBody>
                  <a:tcPr marL="27432" marR="27432" marT="18288" marB="18288">
                    <a:solidFill>
                      <a:srgbClr val="0B1F3A"/>
                    </a:solidFill>
                  </a:tcPr>
                </a:tc>
                <a:tc>
                  <a:txBody>
                    <a:bodyPr/>
                    <a:lstStyle/>
                    <a:p>
                      <a:pPr algn="l"/>
                      <a:r>
                        <a:rPr sz="850" b="1">
                          <a:solidFill>
                            <a:srgbClr val="FFFFFF"/>
                          </a:solidFill>
                          <a:latin typeface="Arial"/>
                        </a:rPr>
                        <a:t>Investigative Value</a:t>
                      </a:r>
                    </a:p>
                  </a:txBody>
                  <a:tcPr marL="27432" marR="27432" marT="18288" marB="18288">
                    <a:solidFill>
                      <a:srgbClr val="0B1F3A"/>
                    </a:solidFill>
                  </a:tcPr>
                </a:tc>
                <a:tc>
                  <a:txBody>
                    <a:bodyPr/>
                    <a:lstStyle/>
                    <a:p>
                      <a:pPr algn="l"/>
                      <a:r>
                        <a:rPr sz="850" b="1">
                          <a:solidFill>
                            <a:srgbClr val="FFFFFF"/>
                          </a:solidFill>
                          <a:latin typeface="Arial"/>
                        </a:rPr>
                        <a:t>Follow-Up</a:t>
                      </a:r>
                    </a:p>
                  </a:txBody>
                  <a:tcPr marL="27432" marR="27432" marT="18288" marB="18288">
                    <a:solidFill>
                      <a:srgbClr val="0B1F3A"/>
                    </a:solidFill>
                  </a:tcPr>
                </a:tc>
                <a:extLst>
                  <a:ext uri="{0D108BD9-81ED-4DB2-BD59-A6C34878D82A}">
                    <a16:rowId xmlns:a16="http://schemas.microsoft.com/office/drawing/2014/main" val="10000"/>
                  </a:ext>
                </a:extLst>
              </a:tr>
              <a:tr h="607422">
                <a:tc>
                  <a:txBody>
                    <a:bodyPr/>
                    <a:lstStyle/>
                    <a:p>
                      <a:pPr algn="l"/>
                      <a:r>
                        <a:rPr sz="850">
                          <a:solidFill>
                            <a:srgbClr val="232323"/>
                          </a:solidFill>
                          <a:latin typeface="Arial"/>
                        </a:rPr>
                        <a:t>Employment</a:t>
                      </a:r>
                    </a:p>
                  </a:txBody>
                  <a:tcPr marL="27432" marR="27432" marT="18288" marB="18288">
                    <a:solidFill>
                      <a:srgbClr val="FFFFFF"/>
                    </a:solidFill>
                  </a:tcPr>
                </a:tc>
                <a:tc>
                  <a:txBody>
                    <a:bodyPr/>
                    <a:lstStyle/>
                    <a:p>
                      <a:pPr algn="l"/>
                      <a:r>
                        <a:rPr sz="850">
                          <a:solidFill>
                            <a:srgbClr val="232323"/>
                          </a:solidFill>
                          <a:latin typeface="Arial"/>
                        </a:rPr>
                        <a:t>Daniel Price, 42, clerk/assistant manager</a:t>
                      </a:r>
                    </a:p>
                  </a:txBody>
                  <a:tcPr marL="27432" marR="27432" marT="18288" marB="18288">
                    <a:solidFill>
                      <a:srgbClr val="FFFFFF"/>
                    </a:solidFill>
                  </a:tcPr>
                </a:tc>
                <a:tc>
                  <a:txBody>
                    <a:bodyPr/>
                    <a:lstStyle/>
                    <a:p>
                      <a:pPr algn="l"/>
                      <a:r>
                        <a:rPr sz="850">
                          <a:solidFill>
                            <a:srgbClr val="232323"/>
                          </a:solidFill>
                          <a:latin typeface="Arial"/>
                        </a:rPr>
                        <a:t>Knew store cash handling and closing routine</a:t>
                      </a:r>
                    </a:p>
                  </a:txBody>
                  <a:tcPr marL="27432" marR="27432" marT="18288" marB="18288">
                    <a:solidFill>
                      <a:srgbClr val="FFFFFF"/>
                    </a:solidFill>
                  </a:tcPr>
                </a:tc>
                <a:tc>
                  <a:txBody>
                    <a:bodyPr/>
                    <a:lstStyle/>
                    <a:p>
                      <a:pPr algn="l"/>
                      <a:r>
                        <a:rPr sz="850">
                          <a:solidFill>
                            <a:srgbClr val="232323"/>
                          </a:solidFill>
                          <a:latin typeface="Arial"/>
                        </a:rPr>
                        <a:t>Review employee conflicts and schedule access.</a:t>
                      </a:r>
                    </a:p>
                  </a:txBody>
                  <a:tcPr marL="27432" marR="27432" marT="18288" marB="18288">
                    <a:solidFill>
                      <a:srgbClr val="FFFFFF"/>
                    </a:solidFill>
                  </a:tcPr>
                </a:tc>
                <a:extLst>
                  <a:ext uri="{0D108BD9-81ED-4DB2-BD59-A6C34878D82A}">
                    <a16:rowId xmlns:a16="http://schemas.microsoft.com/office/drawing/2014/main" val="10001"/>
                  </a:ext>
                </a:extLst>
              </a:tr>
              <a:tr h="607422">
                <a:tc>
                  <a:txBody>
                    <a:bodyPr/>
                    <a:lstStyle/>
                    <a:p>
                      <a:pPr algn="l"/>
                      <a:r>
                        <a:rPr sz="850">
                          <a:solidFill>
                            <a:srgbClr val="232323"/>
                          </a:solidFill>
                          <a:latin typeface="Arial"/>
                        </a:rPr>
                        <a:t>Relationships</a:t>
                      </a:r>
                    </a:p>
                  </a:txBody>
                  <a:tcPr marL="27432" marR="27432" marT="18288" marB="18288">
                    <a:solidFill>
                      <a:srgbClr val="E8EEF7"/>
                    </a:solidFill>
                  </a:tcPr>
                </a:tc>
                <a:tc>
                  <a:txBody>
                    <a:bodyPr/>
                    <a:lstStyle/>
                    <a:p>
                      <a:pPr algn="l"/>
                      <a:r>
                        <a:rPr sz="850">
                          <a:solidFill>
                            <a:srgbClr val="232323"/>
                          </a:solidFill>
                          <a:latin typeface="Arial"/>
                        </a:rPr>
                        <a:t>Close to sister Nina; conflict with TJ Mills</a:t>
                      </a:r>
                    </a:p>
                  </a:txBody>
                  <a:tcPr marL="27432" marR="27432" marT="18288" marB="18288">
                    <a:solidFill>
                      <a:srgbClr val="E8EEF7"/>
                    </a:solidFill>
                  </a:tcPr>
                </a:tc>
                <a:tc>
                  <a:txBody>
                    <a:bodyPr/>
                    <a:lstStyle/>
                    <a:p>
                      <a:pPr algn="l"/>
                      <a:r>
                        <a:rPr sz="850">
                          <a:solidFill>
                            <a:srgbClr val="232323"/>
                          </a:solidFill>
                          <a:latin typeface="Arial"/>
                        </a:rPr>
                        <a:t>Provides alternate motive area</a:t>
                      </a:r>
                    </a:p>
                  </a:txBody>
                  <a:tcPr marL="27432" marR="27432" marT="18288" marB="18288">
                    <a:solidFill>
                      <a:srgbClr val="E8EEF7"/>
                    </a:solidFill>
                  </a:tcPr>
                </a:tc>
                <a:tc>
                  <a:txBody>
                    <a:bodyPr/>
                    <a:lstStyle/>
                    <a:p>
                      <a:pPr algn="l"/>
                      <a:r>
                        <a:rPr sz="850">
                          <a:solidFill>
                            <a:srgbClr val="232323"/>
                          </a:solidFill>
                          <a:latin typeface="Arial"/>
                        </a:rPr>
                        <a:t>Get calls/texts between Daniel and TJ.</a:t>
                      </a:r>
                    </a:p>
                  </a:txBody>
                  <a:tcPr marL="27432" marR="27432" marT="18288" marB="18288">
                    <a:solidFill>
                      <a:srgbClr val="E8EEF7"/>
                    </a:solidFill>
                  </a:tcPr>
                </a:tc>
                <a:extLst>
                  <a:ext uri="{0D108BD9-81ED-4DB2-BD59-A6C34878D82A}">
                    <a16:rowId xmlns:a16="http://schemas.microsoft.com/office/drawing/2014/main" val="10002"/>
                  </a:ext>
                </a:extLst>
              </a:tr>
              <a:tr h="607422">
                <a:tc>
                  <a:txBody>
                    <a:bodyPr/>
                    <a:lstStyle/>
                    <a:p>
                      <a:pPr algn="l"/>
                      <a:r>
                        <a:rPr sz="850">
                          <a:solidFill>
                            <a:srgbClr val="232323"/>
                          </a:solidFill>
                          <a:latin typeface="Arial"/>
                        </a:rPr>
                        <a:t>Recent Conflict</a:t>
                      </a:r>
                    </a:p>
                  </a:txBody>
                  <a:tcPr marL="27432" marR="27432" marT="18288" marB="18288">
                    <a:solidFill>
                      <a:srgbClr val="FFFFFF"/>
                    </a:solidFill>
                  </a:tcPr>
                </a:tc>
                <a:tc>
                  <a:txBody>
                    <a:bodyPr/>
                    <a:lstStyle/>
                    <a:p>
                      <a:pPr algn="l"/>
                      <a:r>
                        <a:rPr sz="850">
                          <a:solidFill>
                            <a:srgbClr val="232323"/>
                          </a:solidFill>
                          <a:latin typeface="Arial"/>
                        </a:rPr>
                        <a:t>TJ accused Daniel of keeping money from informal card game</a:t>
                      </a:r>
                    </a:p>
                  </a:txBody>
                  <a:tcPr marL="27432" marR="27432" marT="18288" marB="18288">
                    <a:solidFill>
                      <a:srgbClr val="FFFFFF"/>
                    </a:solidFill>
                  </a:tcPr>
                </a:tc>
                <a:tc>
                  <a:txBody>
                    <a:bodyPr/>
                    <a:lstStyle/>
                    <a:p>
                      <a:pPr algn="l"/>
                      <a:r>
                        <a:rPr sz="850">
                          <a:solidFill>
                            <a:srgbClr val="232323"/>
                          </a:solidFill>
                          <a:latin typeface="Arial"/>
                        </a:rPr>
                        <a:t>Potential motive unrelated to Marcus</a:t>
                      </a:r>
                    </a:p>
                  </a:txBody>
                  <a:tcPr marL="27432" marR="27432" marT="18288" marB="18288">
                    <a:solidFill>
                      <a:srgbClr val="FFFFFF"/>
                    </a:solidFill>
                  </a:tcPr>
                </a:tc>
                <a:tc>
                  <a:txBody>
                    <a:bodyPr/>
                    <a:lstStyle/>
                    <a:p>
                      <a:pPr algn="l"/>
                      <a:r>
                        <a:rPr sz="850">
                          <a:solidFill>
                            <a:srgbClr val="232323"/>
                          </a:solidFill>
                          <a:latin typeface="Arial"/>
                        </a:rPr>
                        <a:t>Interview card-game witnesses.</a:t>
                      </a:r>
                    </a:p>
                  </a:txBody>
                  <a:tcPr marL="27432" marR="27432" marT="18288" marB="18288">
                    <a:solidFill>
                      <a:srgbClr val="FFFFFF"/>
                    </a:solidFill>
                  </a:tcPr>
                </a:tc>
                <a:extLst>
                  <a:ext uri="{0D108BD9-81ED-4DB2-BD59-A6C34878D82A}">
                    <a16:rowId xmlns:a16="http://schemas.microsoft.com/office/drawing/2014/main" val="10003"/>
                  </a:ext>
                </a:extLst>
              </a:tr>
              <a:tr h="607422">
                <a:tc>
                  <a:txBody>
                    <a:bodyPr/>
                    <a:lstStyle/>
                    <a:p>
                      <a:pPr algn="l"/>
                      <a:r>
                        <a:rPr sz="850">
                          <a:solidFill>
                            <a:srgbClr val="232323"/>
                          </a:solidFill>
                          <a:latin typeface="Arial"/>
                        </a:rPr>
                        <a:t>Finances</a:t>
                      </a:r>
                    </a:p>
                  </a:txBody>
                  <a:tcPr marL="27432" marR="27432" marT="18288" marB="18288">
                    <a:solidFill>
                      <a:srgbClr val="E8EEF7"/>
                    </a:solidFill>
                  </a:tcPr>
                </a:tc>
                <a:tc>
                  <a:txBody>
                    <a:bodyPr/>
                    <a:lstStyle/>
                    <a:p>
                      <a:pPr algn="l"/>
                      <a:r>
                        <a:rPr sz="850">
                          <a:solidFill>
                            <a:srgbClr val="232323"/>
                          </a:solidFill>
                          <a:latin typeface="Arial"/>
                        </a:rPr>
                        <a:t>No major debt found; helped sister financially</a:t>
                      </a:r>
                    </a:p>
                  </a:txBody>
                  <a:tcPr marL="27432" marR="27432" marT="18288" marB="18288">
                    <a:solidFill>
                      <a:srgbClr val="E8EEF7"/>
                    </a:solidFill>
                  </a:tcPr>
                </a:tc>
                <a:tc>
                  <a:txBody>
                    <a:bodyPr/>
                    <a:lstStyle/>
                    <a:p>
                      <a:pPr algn="l"/>
                      <a:r>
                        <a:rPr sz="850">
                          <a:solidFill>
                            <a:srgbClr val="232323"/>
                          </a:solidFill>
                          <a:latin typeface="Arial"/>
                        </a:rPr>
                        <a:t>Weakens robbery-as-personal motive</a:t>
                      </a:r>
                    </a:p>
                  </a:txBody>
                  <a:tcPr marL="27432" marR="27432" marT="18288" marB="18288">
                    <a:solidFill>
                      <a:srgbClr val="E8EEF7"/>
                    </a:solidFill>
                  </a:tcPr>
                </a:tc>
                <a:tc>
                  <a:txBody>
                    <a:bodyPr/>
                    <a:lstStyle/>
                    <a:p>
                      <a:pPr algn="l"/>
                      <a:r>
                        <a:rPr sz="850">
                          <a:solidFill>
                            <a:srgbClr val="232323"/>
                          </a:solidFill>
                          <a:latin typeface="Arial"/>
                        </a:rPr>
                        <a:t>Review bank records if subpoenaed.</a:t>
                      </a:r>
                    </a:p>
                  </a:txBody>
                  <a:tcPr marL="27432" marR="27432" marT="18288" marB="18288">
                    <a:solidFill>
                      <a:srgbClr val="E8EEF7"/>
                    </a:solidFill>
                  </a:tcPr>
                </a:tc>
                <a:extLst>
                  <a:ext uri="{0D108BD9-81ED-4DB2-BD59-A6C34878D82A}">
                    <a16:rowId xmlns:a16="http://schemas.microsoft.com/office/drawing/2014/main" val="10004"/>
                  </a:ext>
                </a:extLst>
              </a:tr>
              <a:tr h="607422">
                <a:tc>
                  <a:txBody>
                    <a:bodyPr/>
                    <a:lstStyle/>
                    <a:p>
                      <a:pPr algn="l"/>
                      <a:r>
                        <a:rPr sz="850">
                          <a:solidFill>
                            <a:srgbClr val="232323"/>
                          </a:solidFill>
                          <a:latin typeface="Arial"/>
                        </a:rPr>
                        <a:t>Routine</a:t>
                      </a:r>
                    </a:p>
                  </a:txBody>
                  <a:tcPr marL="27432" marR="27432" marT="18288" marB="18288">
                    <a:solidFill>
                      <a:srgbClr val="FFFFFF"/>
                    </a:solidFill>
                  </a:tcPr>
                </a:tc>
                <a:tc>
                  <a:txBody>
                    <a:bodyPr/>
                    <a:lstStyle/>
                    <a:p>
                      <a:pPr algn="l"/>
                      <a:r>
                        <a:rPr sz="850">
                          <a:solidFill>
                            <a:srgbClr val="232323"/>
                          </a:solidFill>
                          <a:latin typeface="Arial"/>
                        </a:rPr>
                        <a:t>Often closed alone Wednesday nights</a:t>
                      </a:r>
                    </a:p>
                  </a:txBody>
                  <a:tcPr marL="27432" marR="27432" marT="18288" marB="18288">
                    <a:solidFill>
                      <a:srgbClr val="FFFFFF"/>
                    </a:solidFill>
                  </a:tcPr>
                </a:tc>
                <a:tc>
                  <a:txBody>
                    <a:bodyPr/>
                    <a:lstStyle/>
                    <a:p>
                      <a:pPr algn="l"/>
                      <a:r>
                        <a:rPr sz="850">
                          <a:solidFill>
                            <a:srgbClr val="232323"/>
                          </a:solidFill>
                          <a:latin typeface="Arial"/>
                        </a:rPr>
                        <a:t>Known routine could be exploited</a:t>
                      </a:r>
                    </a:p>
                  </a:txBody>
                  <a:tcPr marL="27432" marR="27432" marT="18288" marB="18288">
                    <a:solidFill>
                      <a:srgbClr val="FFFFFF"/>
                    </a:solidFill>
                  </a:tcPr>
                </a:tc>
                <a:tc>
                  <a:txBody>
                    <a:bodyPr/>
                    <a:lstStyle/>
                    <a:p>
                      <a:pPr algn="l"/>
                      <a:r>
                        <a:rPr sz="850">
                          <a:solidFill>
                            <a:srgbClr val="232323"/>
                          </a:solidFill>
                          <a:latin typeface="Arial"/>
                        </a:rPr>
                        <a:t>Who knew schedule?</a:t>
                      </a:r>
                    </a:p>
                  </a:txBody>
                  <a:tcPr marL="27432" marR="27432" marT="18288" marB="18288">
                    <a:solidFill>
                      <a:srgbClr val="FFFFFF"/>
                    </a:solidFill>
                  </a:tcPr>
                </a:tc>
                <a:extLst>
                  <a:ext uri="{0D108BD9-81ED-4DB2-BD59-A6C34878D82A}">
                    <a16:rowId xmlns:a16="http://schemas.microsoft.com/office/drawing/2014/main" val="10005"/>
                  </a:ext>
                </a:extLst>
              </a:tr>
              <a:tr h="1032673">
                <a:tc>
                  <a:txBody>
                    <a:bodyPr/>
                    <a:lstStyle/>
                    <a:p>
                      <a:pPr algn="l"/>
                      <a:r>
                        <a:rPr sz="850">
                          <a:solidFill>
                            <a:srgbClr val="232323"/>
                          </a:solidFill>
                          <a:latin typeface="Arial"/>
                        </a:rPr>
                        <a:t>Digital/Social</a:t>
                      </a:r>
                    </a:p>
                  </a:txBody>
                  <a:tcPr marL="27432" marR="27432" marT="18288" marB="18288">
                    <a:solidFill>
                      <a:srgbClr val="E8EEF7"/>
                    </a:solidFill>
                  </a:tcPr>
                </a:tc>
                <a:tc>
                  <a:txBody>
                    <a:bodyPr/>
                    <a:lstStyle/>
                    <a:p>
                      <a:pPr algn="l"/>
                      <a:r>
                        <a:rPr sz="850">
                          <a:solidFill>
                            <a:srgbClr val="232323"/>
                          </a:solidFill>
                          <a:latin typeface="Arial"/>
                        </a:rPr>
                        <a:t>Recent messages about 'TJ acting crazy'</a:t>
                      </a:r>
                    </a:p>
                  </a:txBody>
                  <a:tcPr marL="27432" marR="27432" marT="18288" marB="18288">
                    <a:solidFill>
                      <a:srgbClr val="E8EEF7"/>
                    </a:solidFill>
                  </a:tcPr>
                </a:tc>
                <a:tc>
                  <a:txBody>
                    <a:bodyPr/>
                    <a:lstStyle/>
                    <a:p>
                      <a:pPr algn="l"/>
                      <a:r>
                        <a:rPr sz="850">
                          <a:solidFill>
                            <a:srgbClr val="232323"/>
                          </a:solidFill>
                          <a:latin typeface="Arial"/>
                        </a:rPr>
                        <a:t>Supports alternate suspect investigation</a:t>
                      </a:r>
                    </a:p>
                  </a:txBody>
                  <a:tcPr marL="27432" marR="27432" marT="18288" marB="18288">
                    <a:solidFill>
                      <a:srgbClr val="E8EEF7"/>
                    </a:solidFill>
                  </a:tcPr>
                </a:tc>
                <a:tc>
                  <a:txBody>
                    <a:bodyPr/>
                    <a:lstStyle/>
                    <a:p>
                      <a:pPr algn="l"/>
                      <a:r>
                        <a:rPr sz="850" dirty="0">
                          <a:solidFill>
                            <a:srgbClr val="232323"/>
                          </a:solidFill>
                          <a:latin typeface="Arial"/>
                        </a:rPr>
                        <a:t>Preserve victim phone/cloud accounts.</a:t>
                      </a:r>
                    </a:p>
                  </a:txBody>
                  <a:tcPr marL="27432" marR="27432" marT="18288" marB="18288">
                    <a:solidFill>
                      <a:srgbClr val="E8EEF7"/>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sz="3000" b="1">
                <a:solidFill>
                  <a:srgbClr val="0B1F3A"/>
                </a:solidFill>
              </a:defRPr>
            </a:pPr>
            <a:r>
              <a:t>Timeline Analysis</a:t>
            </a:r>
          </a:p>
        </p:txBody>
      </p:sp>
      <p:graphicFrame>
        <p:nvGraphicFramePr>
          <p:cNvPr id="4" name="Table 3"/>
          <p:cNvGraphicFramePr>
            <a:graphicFrameLocks noGrp="1"/>
          </p:cNvGraphicFramePr>
          <p:nvPr>
            <p:extLst>
              <p:ext uri="{D42A27DB-BD31-4B8C-83A1-F6EECF244321}">
                <p14:modId xmlns:p14="http://schemas.microsoft.com/office/powerpoint/2010/main" val="3831924961"/>
              </p:ext>
            </p:extLst>
          </p:nvPr>
        </p:nvGraphicFramePr>
        <p:xfrm>
          <a:off x="320040" y="1160207"/>
          <a:ext cx="8503920" cy="4807970"/>
        </p:xfrm>
        <a:graphic>
          <a:graphicData uri="http://schemas.openxmlformats.org/drawingml/2006/table">
            <a:tbl>
              <a:tblPr firstRow="1" bandRow="1">
                <a:tableStyleId>{5C22544A-7EE6-4342-B048-85BDC9FD1C3A}</a:tableStyleId>
              </a:tblPr>
              <a:tblGrid>
                <a:gridCol w="1700784">
                  <a:extLst>
                    <a:ext uri="{9D8B030D-6E8A-4147-A177-3AD203B41FA5}">
                      <a16:colId xmlns:a16="http://schemas.microsoft.com/office/drawing/2014/main" val="20000"/>
                    </a:ext>
                  </a:extLst>
                </a:gridCol>
                <a:gridCol w="1700784">
                  <a:extLst>
                    <a:ext uri="{9D8B030D-6E8A-4147-A177-3AD203B41FA5}">
                      <a16:colId xmlns:a16="http://schemas.microsoft.com/office/drawing/2014/main" val="20001"/>
                    </a:ext>
                  </a:extLst>
                </a:gridCol>
                <a:gridCol w="1700784">
                  <a:extLst>
                    <a:ext uri="{9D8B030D-6E8A-4147-A177-3AD203B41FA5}">
                      <a16:colId xmlns:a16="http://schemas.microsoft.com/office/drawing/2014/main" val="20002"/>
                    </a:ext>
                  </a:extLst>
                </a:gridCol>
                <a:gridCol w="1700784">
                  <a:extLst>
                    <a:ext uri="{9D8B030D-6E8A-4147-A177-3AD203B41FA5}">
                      <a16:colId xmlns:a16="http://schemas.microsoft.com/office/drawing/2014/main" val="20003"/>
                    </a:ext>
                  </a:extLst>
                </a:gridCol>
                <a:gridCol w="1700784">
                  <a:extLst>
                    <a:ext uri="{9D8B030D-6E8A-4147-A177-3AD203B41FA5}">
                      <a16:colId xmlns:a16="http://schemas.microsoft.com/office/drawing/2014/main" val="20004"/>
                    </a:ext>
                  </a:extLst>
                </a:gridCol>
              </a:tblGrid>
              <a:tr h="181915">
                <a:tc>
                  <a:txBody>
                    <a:bodyPr/>
                    <a:lstStyle/>
                    <a:p>
                      <a:pPr algn="l"/>
                      <a:r>
                        <a:rPr sz="720" b="1">
                          <a:solidFill>
                            <a:srgbClr val="FFFFFF"/>
                          </a:solidFill>
                          <a:latin typeface="Arial"/>
                        </a:rPr>
                        <a:t>Time</a:t>
                      </a:r>
                    </a:p>
                  </a:txBody>
                  <a:tcPr marL="27432" marR="27432" marT="18288" marB="18288">
                    <a:solidFill>
                      <a:srgbClr val="0B1F3A"/>
                    </a:solidFill>
                  </a:tcPr>
                </a:tc>
                <a:tc>
                  <a:txBody>
                    <a:bodyPr/>
                    <a:lstStyle/>
                    <a:p>
                      <a:pPr algn="l"/>
                      <a:r>
                        <a:rPr sz="720" b="1">
                          <a:solidFill>
                            <a:srgbClr val="FFFFFF"/>
                          </a:solidFill>
                          <a:latin typeface="Arial"/>
                        </a:rPr>
                        <a:t>Event</a:t>
                      </a:r>
                    </a:p>
                  </a:txBody>
                  <a:tcPr marL="27432" marR="27432" marT="18288" marB="18288">
                    <a:solidFill>
                      <a:srgbClr val="0B1F3A"/>
                    </a:solidFill>
                  </a:tcPr>
                </a:tc>
                <a:tc>
                  <a:txBody>
                    <a:bodyPr/>
                    <a:lstStyle/>
                    <a:p>
                      <a:pPr algn="l"/>
                      <a:r>
                        <a:rPr sz="720" b="1" dirty="0">
                          <a:solidFill>
                            <a:srgbClr val="FFFFFF"/>
                          </a:solidFill>
                          <a:latin typeface="Arial"/>
                        </a:rPr>
                        <a:t>Source</a:t>
                      </a:r>
                    </a:p>
                  </a:txBody>
                  <a:tcPr marL="27432" marR="27432" marT="18288" marB="18288">
                    <a:solidFill>
                      <a:srgbClr val="0B1F3A"/>
                    </a:solidFill>
                  </a:tcPr>
                </a:tc>
                <a:tc>
                  <a:txBody>
                    <a:bodyPr/>
                    <a:lstStyle/>
                    <a:p>
                      <a:pPr algn="l"/>
                      <a:r>
                        <a:rPr sz="720" b="1">
                          <a:solidFill>
                            <a:srgbClr val="FFFFFF"/>
                          </a:solidFill>
                          <a:latin typeface="Arial"/>
                        </a:rPr>
                        <a:t>Conflict / Issue</a:t>
                      </a:r>
                    </a:p>
                  </a:txBody>
                  <a:tcPr marL="27432" marR="27432" marT="18288" marB="18288">
                    <a:solidFill>
                      <a:srgbClr val="0B1F3A"/>
                    </a:solidFill>
                  </a:tcPr>
                </a:tc>
                <a:tc>
                  <a:txBody>
                    <a:bodyPr/>
                    <a:lstStyle/>
                    <a:p>
                      <a:pPr algn="l"/>
                      <a:r>
                        <a:rPr sz="720" b="1">
                          <a:solidFill>
                            <a:srgbClr val="FFFFFF"/>
                          </a:solidFill>
                          <a:latin typeface="Arial"/>
                        </a:rPr>
                        <a:t>Defense Follow-Up</a:t>
                      </a:r>
                    </a:p>
                  </a:txBody>
                  <a:tcPr marL="27432" marR="27432" marT="18288" marB="18288">
                    <a:solidFill>
                      <a:srgbClr val="0B1F3A"/>
                    </a:solidFill>
                  </a:tcPr>
                </a:tc>
                <a:extLst>
                  <a:ext uri="{0D108BD9-81ED-4DB2-BD59-A6C34878D82A}">
                    <a16:rowId xmlns:a16="http://schemas.microsoft.com/office/drawing/2014/main" val="10000"/>
                  </a:ext>
                </a:extLst>
              </a:tr>
              <a:tr h="660865">
                <a:tc>
                  <a:txBody>
                    <a:bodyPr/>
                    <a:lstStyle/>
                    <a:p>
                      <a:pPr algn="l"/>
                      <a:r>
                        <a:rPr sz="720">
                          <a:solidFill>
                            <a:srgbClr val="232323"/>
                          </a:solidFill>
                          <a:latin typeface="Arial"/>
                        </a:rPr>
                        <a:t>8:55 p.m.</a:t>
                      </a:r>
                    </a:p>
                  </a:txBody>
                  <a:tcPr marL="27432" marR="27432" marT="18288" marB="18288">
                    <a:solidFill>
                      <a:srgbClr val="FFFFFF"/>
                    </a:solidFill>
                  </a:tcPr>
                </a:tc>
                <a:tc>
                  <a:txBody>
                    <a:bodyPr/>
                    <a:lstStyle/>
                    <a:p>
                      <a:pPr algn="l"/>
                      <a:r>
                        <a:rPr sz="720">
                          <a:solidFill>
                            <a:srgbClr val="232323"/>
                          </a:solidFill>
                          <a:latin typeface="Arial"/>
                        </a:rPr>
                        <a:t>Marcus seen at cousin's apartment</a:t>
                      </a:r>
                    </a:p>
                  </a:txBody>
                  <a:tcPr marL="27432" marR="27432" marT="18288" marB="18288">
                    <a:solidFill>
                      <a:srgbClr val="FFFFFF"/>
                    </a:solidFill>
                  </a:tcPr>
                </a:tc>
                <a:tc>
                  <a:txBody>
                    <a:bodyPr/>
                    <a:lstStyle/>
                    <a:p>
                      <a:pPr algn="l"/>
                      <a:r>
                        <a:rPr sz="720" dirty="0">
                          <a:solidFill>
                            <a:srgbClr val="232323"/>
                          </a:solidFill>
                          <a:latin typeface="Arial"/>
                        </a:rPr>
                        <a:t>Cousin Malik</a:t>
                      </a:r>
                    </a:p>
                  </a:txBody>
                  <a:tcPr marL="27432" marR="27432" marT="18288" marB="18288">
                    <a:solidFill>
                      <a:srgbClr val="FFFFFF"/>
                    </a:solidFill>
                  </a:tcPr>
                </a:tc>
                <a:tc>
                  <a:txBody>
                    <a:bodyPr/>
                    <a:lstStyle/>
                    <a:p>
                      <a:pPr algn="l"/>
                      <a:r>
                        <a:rPr sz="720">
                          <a:solidFill>
                            <a:srgbClr val="232323"/>
                          </a:solidFill>
                          <a:latin typeface="Arial"/>
                        </a:rPr>
                        <a:t>Cousin is biased</a:t>
                      </a:r>
                    </a:p>
                  </a:txBody>
                  <a:tcPr marL="27432" marR="27432" marT="18288" marB="18288">
                    <a:solidFill>
                      <a:srgbClr val="FFFFFF"/>
                    </a:solidFill>
                  </a:tcPr>
                </a:tc>
                <a:tc>
                  <a:txBody>
                    <a:bodyPr/>
                    <a:lstStyle/>
                    <a:p>
                      <a:pPr algn="l"/>
                      <a:r>
                        <a:rPr sz="720">
                          <a:solidFill>
                            <a:srgbClr val="232323"/>
                          </a:solidFill>
                          <a:latin typeface="Arial"/>
                        </a:rPr>
                        <a:t>Pull apartment camera if available.</a:t>
                      </a:r>
                    </a:p>
                  </a:txBody>
                  <a:tcPr marL="27432" marR="27432" marT="18288" marB="18288">
                    <a:solidFill>
                      <a:srgbClr val="FFFFFF"/>
                    </a:solidFill>
                  </a:tcPr>
                </a:tc>
                <a:extLst>
                  <a:ext uri="{0D108BD9-81ED-4DB2-BD59-A6C34878D82A}">
                    <a16:rowId xmlns:a16="http://schemas.microsoft.com/office/drawing/2014/main" val="10001"/>
                  </a:ext>
                </a:extLst>
              </a:tr>
              <a:tr h="660865">
                <a:tc>
                  <a:txBody>
                    <a:bodyPr/>
                    <a:lstStyle/>
                    <a:p>
                      <a:pPr algn="l"/>
                      <a:r>
                        <a:rPr sz="720">
                          <a:solidFill>
                            <a:srgbClr val="232323"/>
                          </a:solidFill>
                          <a:latin typeface="Arial"/>
                        </a:rPr>
                        <a:t>9:31 p.m.</a:t>
                      </a:r>
                    </a:p>
                  </a:txBody>
                  <a:tcPr marL="27432" marR="27432" marT="18288" marB="18288">
                    <a:solidFill>
                      <a:srgbClr val="E8EEF7"/>
                    </a:solidFill>
                  </a:tcPr>
                </a:tc>
                <a:tc>
                  <a:txBody>
                    <a:bodyPr/>
                    <a:lstStyle/>
                    <a:p>
                      <a:pPr algn="l"/>
                      <a:r>
                        <a:rPr sz="720">
                          <a:solidFill>
                            <a:srgbClr val="232323"/>
                          </a:solidFill>
                          <a:latin typeface="Arial"/>
                        </a:rPr>
                        <a:t>Carla enters store</a:t>
                      </a:r>
                    </a:p>
                  </a:txBody>
                  <a:tcPr marL="27432" marR="27432" marT="18288" marB="18288">
                    <a:solidFill>
                      <a:srgbClr val="E8EEF7"/>
                    </a:solidFill>
                  </a:tcPr>
                </a:tc>
                <a:tc>
                  <a:txBody>
                    <a:bodyPr/>
                    <a:lstStyle/>
                    <a:p>
                      <a:pPr algn="l"/>
                      <a:r>
                        <a:rPr sz="720">
                          <a:solidFill>
                            <a:srgbClr val="232323"/>
                          </a:solidFill>
                          <a:latin typeface="Arial"/>
                        </a:rPr>
                        <a:t>Store video</a:t>
                      </a:r>
                    </a:p>
                  </a:txBody>
                  <a:tcPr marL="27432" marR="27432" marT="18288" marB="18288">
                    <a:solidFill>
                      <a:srgbClr val="E8EEF7"/>
                    </a:solidFill>
                  </a:tcPr>
                </a:tc>
                <a:tc>
                  <a:txBody>
                    <a:bodyPr/>
                    <a:lstStyle/>
                    <a:p>
                      <a:pPr algn="l"/>
                      <a:r>
                        <a:rPr sz="720">
                          <a:solidFill>
                            <a:srgbClr val="232323"/>
                          </a:solidFill>
                          <a:latin typeface="Arial"/>
                        </a:rPr>
                        <a:t>Confirmed</a:t>
                      </a:r>
                    </a:p>
                  </a:txBody>
                  <a:tcPr marL="27432" marR="27432" marT="18288" marB="18288">
                    <a:solidFill>
                      <a:srgbClr val="E8EEF7"/>
                    </a:solidFill>
                  </a:tcPr>
                </a:tc>
                <a:tc>
                  <a:txBody>
                    <a:bodyPr/>
                    <a:lstStyle/>
                    <a:p>
                      <a:pPr algn="l"/>
                      <a:r>
                        <a:rPr sz="720">
                          <a:solidFill>
                            <a:srgbClr val="232323"/>
                          </a:solidFill>
                          <a:latin typeface="Arial"/>
                        </a:rPr>
                        <a:t>Use as anchor point.</a:t>
                      </a:r>
                    </a:p>
                  </a:txBody>
                  <a:tcPr marL="27432" marR="27432" marT="18288" marB="18288">
                    <a:solidFill>
                      <a:srgbClr val="E8EEF7"/>
                    </a:solidFill>
                  </a:tcPr>
                </a:tc>
                <a:extLst>
                  <a:ext uri="{0D108BD9-81ED-4DB2-BD59-A6C34878D82A}">
                    <a16:rowId xmlns:a16="http://schemas.microsoft.com/office/drawing/2014/main" val="10002"/>
                  </a:ext>
                </a:extLst>
              </a:tr>
              <a:tr h="660865">
                <a:tc>
                  <a:txBody>
                    <a:bodyPr/>
                    <a:lstStyle/>
                    <a:p>
                      <a:pPr algn="l"/>
                      <a:r>
                        <a:rPr sz="720">
                          <a:solidFill>
                            <a:srgbClr val="232323"/>
                          </a:solidFill>
                          <a:latin typeface="Arial"/>
                        </a:rPr>
                        <a:t>9:37 p.m.</a:t>
                      </a:r>
                    </a:p>
                  </a:txBody>
                  <a:tcPr marL="27432" marR="27432" marT="18288" marB="18288">
                    <a:solidFill>
                      <a:srgbClr val="FFFFFF"/>
                    </a:solidFill>
                  </a:tcPr>
                </a:tc>
                <a:tc>
                  <a:txBody>
                    <a:bodyPr/>
                    <a:lstStyle/>
                    <a:p>
                      <a:pPr algn="l"/>
                      <a:r>
                        <a:rPr sz="720">
                          <a:solidFill>
                            <a:srgbClr val="232323"/>
                          </a:solidFill>
                          <a:latin typeface="Arial"/>
                        </a:rPr>
                        <a:t>Dark car passes alley</a:t>
                      </a:r>
                    </a:p>
                  </a:txBody>
                  <a:tcPr marL="27432" marR="27432" marT="18288" marB="18288">
                    <a:solidFill>
                      <a:srgbClr val="FFFFFF"/>
                    </a:solidFill>
                  </a:tcPr>
                </a:tc>
                <a:tc>
                  <a:txBody>
                    <a:bodyPr/>
                    <a:lstStyle/>
                    <a:p>
                      <a:pPr algn="l"/>
                      <a:r>
                        <a:rPr sz="720">
                          <a:solidFill>
                            <a:srgbClr val="232323"/>
                          </a:solidFill>
                          <a:latin typeface="Arial"/>
                        </a:rPr>
                        <a:t>Ring video</a:t>
                      </a:r>
                    </a:p>
                  </a:txBody>
                  <a:tcPr marL="27432" marR="27432" marT="18288" marB="18288">
                    <a:solidFill>
                      <a:srgbClr val="FFFFFF"/>
                    </a:solidFill>
                  </a:tcPr>
                </a:tc>
                <a:tc>
                  <a:txBody>
                    <a:bodyPr/>
                    <a:lstStyle/>
                    <a:p>
                      <a:pPr algn="l"/>
                      <a:r>
                        <a:rPr sz="720">
                          <a:solidFill>
                            <a:srgbClr val="232323"/>
                          </a:solidFill>
                          <a:latin typeface="Arial"/>
                        </a:rPr>
                        <a:t>No plate; no driver</a:t>
                      </a:r>
                    </a:p>
                  </a:txBody>
                  <a:tcPr marL="27432" marR="27432" marT="18288" marB="18288">
                    <a:solidFill>
                      <a:srgbClr val="FFFFFF"/>
                    </a:solidFill>
                  </a:tcPr>
                </a:tc>
                <a:tc>
                  <a:txBody>
                    <a:bodyPr/>
                    <a:lstStyle/>
                    <a:p>
                      <a:pPr algn="l"/>
                      <a:r>
                        <a:rPr sz="720">
                          <a:solidFill>
                            <a:srgbClr val="232323"/>
                          </a:solidFill>
                          <a:latin typeface="Arial"/>
                        </a:rPr>
                        <a:t>Compare with other neighborhood cameras.</a:t>
                      </a:r>
                    </a:p>
                  </a:txBody>
                  <a:tcPr marL="27432" marR="27432" marT="18288" marB="18288">
                    <a:solidFill>
                      <a:srgbClr val="FFFFFF"/>
                    </a:solidFill>
                  </a:tcPr>
                </a:tc>
                <a:extLst>
                  <a:ext uri="{0D108BD9-81ED-4DB2-BD59-A6C34878D82A}">
                    <a16:rowId xmlns:a16="http://schemas.microsoft.com/office/drawing/2014/main" val="10003"/>
                  </a:ext>
                </a:extLst>
              </a:tr>
              <a:tr h="660865">
                <a:tc>
                  <a:txBody>
                    <a:bodyPr/>
                    <a:lstStyle/>
                    <a:p>
                      <a:pPr algn="l"/>
                      <a:r>
                        <a:rPr sz="720">
                          <a:solidFill>
                            <a:srgbClr val="232323"/>
                          </a:solidFill>
                          <a:latin typeface="Arial"/>
                        </a:rPr>
                        <a:t>9:42 p.m.</a:t>
                      </a:r>
                    </a:p>
                  </a:txBody>
                  <a:tcPr marL="27432" marR="27432" marT="18288" marB="18288">
                    <a:solidFill>
                      <a:srgbClr val="E8EEF7"/>
                    </a:solidFill>
                  </a:tcPr>
                </a:tc>
                <a:tc>
                  <a:txBody>
                    <a:bodyPr/>
                    <a:lstStyle/>
                    <a:p>
                      <a:pPr algn="l"/>
                      <a:r>
                        <a:rPr sz="720">
                          <a:solidFill>
                            <a:srgbClr val="232323"/>
                          </a:solidFill>
                          <a:latin typeface="Arial"/>
                        </a:rPr>
                        <a:t>Gunshot/911 call</a:t>
                      </a:r>
                    </a:p>
                  </a:txBody>
                  <a:tcPr marL="27432" marR="27432" marT="18288" marB="18288">
                    <a:solidFill>
                      <a:srgbClr val="E8EEF7"/>
                    </a:solidFill>
                  </a:tcPr>
                </a:tc>
                <a:tc>
                  <a:txBody>
                    <a:bodyPr/>
                    <a:lstStyle/>
                    <a:p>
                      <a:pPr algn="l"/>
                      <a:r>
                        <a:rPr sz="720">
                          <a:solidFill>
                            <a:srgbClr val="232323"/>
                          </a:solidFill>
                          <a:latin typeface="Arial"/>
                        </a:rPr>
                        <a:t>911/CAD</a:t>
                      </a:r>
                    </a:p>
                  </a:txBody>
                  <a:tcPr marL="27432" marR="27432" marT="18288" marB="18288">
                    <a:solidFill>
                      <a:srgbClr val="E8EEF7"/>
                    </a:solidFill>
                  </a:tcPr>
                </a:tc>
                <a:tc>
                  <a:txBody>
                    <a:bodyPr/>
                    <a:lstStyle/>
                    <a:p>
                      <a:pPr algn="l"/>
                      <a:r>
                        <a:rPr sz="720">
                          <a:solidFill>
                            <a:srgbClr val="232323"/>
                          </a:solidFill>
                          <a:latin typeface="Arial"/>
                        </a:rPr>
                        <a:t>Caller unsure exact direction fled</a:t>
                      </a:r>
                    </a:p>
                  </a:txBody>
                  <a:tcPr marL="27432" marR="27432" marT="18288" marB="18288">
                    <a:solidFill>
                      <a:srgbClr val="E8EEF7"/>
                    </a:solidFill>
                  </a:tcPr>
                </a:tc>
                <a:tc>
                  <a:txBody>
                    <a:bodyPr/>
                    <a:lstStyle/>
                    <a:p>
                      <a:pPr algn="l"/>
                      <a:r>
                        <a:rPr sz="720">
                          <a:solidFill>
                            <a:srgbClr val="232323"/>
                          </a:solidFill>
                          <a:latin typeface="Arial"/>
                        </a:rPr>
                        <a:t>Sync CAD, video, and medical timeline.</a:t>
                      </a:r>
                    </a:p>
                  </a:txBody>
                  <a:tcPr marL="27432" marR="27432" marT="18288" marB="18288">
                    <a:solidFill>
                      <a:srgbClr val="E8EEF7"/>
                    </a:solidFill>
                  </a:tcPr>
                </a:tc>
                <a:extLst>
                  <a:ext uri="{0D108BD9-81ED-4DB2-BD59-A6C34878D82A}">
                    <a16:rowId xmlns:a16="http://schemas.microsoft.com/office/drawing/2014/main" val="10004"/>
                  </a:ext>
                </a:extLst>
              </a:tr>
              <a:tr h="660865">
                <a:tc>
                  <a:txBody>
                    <a:bodyPr/>
                    <a:lstStyle/>
                    <a:p>
                      <a:pPr algn="l"/>
                      <a:r>
                        <a:rPr sz="720">
                          <a:solidFill>
                            <a:srgbClr val="232323"/>
                          </a:solidFill>
                          <a:latin typeface="Arial"/>
                        </a:rPr>
                        <a:t>9:46 p.m.</a:t>
                      </a:r>
                    </a:p>
                  </a:txBody>
                  <a:tcPr marL="27432" marR="27432" marT="18288" marB="18288">
                    <a:solidFill>
                      <a:srgbClr val="FFFFFF"/>
                    </a:solidFill>
                  </a:tcPr>
                </a:tc>
                <a:tc>
                  <a:txBody>
                    <a:bodyPr/>
                    <a:lstStyle/>
                    <a:p>
                      <a:pPr algn="l"/>
                      <a:r>
                        <a:rPr sz="720">
                          <a:solidFill>
                            <a:srgbClr val="232323"/>
                          </a:solidFill>
                          <a:latin typeface="Arial"/>
                        </a:rPr>
                        <a:t>Owen sees suspect running</a:t>
                      </a:r>
                    </a:p>
                  </a:txBody>
                  <a:tcPr marL="27432" marR="27432" marT="18288" marB="18288">
                    <a:solidFill>
                      <a:srgbClr val="FFFFFF"/>
                    </a:solidFill>
                  </a:tcPr>
                </a:tc>
                <a:tc>
                  <a:txBody>
                    <a:bodyPr/>
                    <a:lstStyle/>
                    <a:p>
                      <a:pPr algn="l"/>
                      <a:r>
                        <a:rPr sz="720">
                          <a:solidFill>
                            <a:srgbClr val="232323"/>
                          </a:solidFill>
                          <a:latin typeface="Arial"/>
                        </a:rPr>
                        <a:t>Witness statement</a:t>
                      </a:r>
                    </a:p>
                  </a:txBody>
                  <a:tcPr marL="27432" marR="27432" marT="18288" marB="18288">
                    <a:solidFill>
                      <a:srgbClr val="FFFFFF"/>
                    </a:solidFill>
                  </a:tcPr>
                </a:tc>
                <a:tc>
                  <a:txBody>
                    <a:bodyPr/>
                    <a:lstStyle/>
                    <a:p>
                      <a:pPr algn="l"/>
                      <a:r>
                        <a:rPr sz="720">
                          <a:solidFill>
                            <a:srgbClr val="232323"/>
                          </a:solidFill>
                          <a:latin typeface="Arial"/>
                        </a:rPr>
                        <a:t>Timing conflicts with video exit at 9:43</a:t>
                      </a:r>
                    </a:p>
                  </a:txBody>
                  <a:tcPr marL="27432" marR="27432" marT="18288" marB="18288">
                    <a:solidFill>
                      <a:srgbClr val="FFFFFF"/>
                    </a:solidFill>
                  </a:tcPr>
                </a:tc>
                <a:tc>
                  <a:txBody>
                    <a:bodyPr/>
                    <a:lstStyle/>
                    <a:p>
                      <a:pPr algn="l"/>
                      <a:r>
                        <a:rPr sz="720">
                          <a:solidFill>
                            <a:srgbClr val="232323"/>
                          </a:solidFill>
                          <a:latin typeface="Arial"/>
                        </a:rPr>
                        <a:t>Re-create line of sight.</a:t>
                      </a:r>
                    </a:p>
                  </a:txBody>
                  <a:tcPr marL="27432" marR="27432" marT="18288" marB="18288">
                    <a:solidFill>
                      <a:srgbClr val="FFFFFF"/>
                    </a:solidFill>
                  </a:tcPr>
                </a:tc>
                <a:extLst>
                  <a:ext uri="{0D108BD9-81ED-4DB2-BD59-A6C34878D82A}">
                    <a16:rowId xmlns:a16="http://schemas.microsoft.com/office/drawing/2014/main" val="10005"/>
                  </a:ext>
                </a:extLst>
              </a:tr>
              <a:tr h="660865">
                <a:tc>
                  <a:txBody>
                    <a:bodyPr/>
                    <a:lstStyle/>
                    <a:p>
                      <a:pPr algn="l"/>
                      <a:r>
                        <a:rPr sz="720">
                          <a:solidFill>
                            <a:srgbClr val="232323"/>
                          </a:solidFill>
                          <a:latin typeface="Arial"/>
                        </a:rPr>
                        <a:t>10:03 p.m.</a:t>
                      </a:r>
                    </a:p>
                  </a:txBody>
                  <a:tcPr marL="27432" marR="27432" marT="18288" marB="18288">
                    <a:solidFill>
                      <a:srgbClr val="E8EEF7"/>
                    </a:solidFill>
                  </a:tcPr>
                </a:tc>
                <a:tc>
                  <a:txBody>
                    <a:bodyPr/>
                    <a:lstStyle/>
                    <a:p>
                      <a:pPr algn="l"/>
                      <a:r>
                        <a:rPr sz="720">
                          <a:solidFill>
                            <a:srgbClr val="232323"/>
                          </a:solidFill>
                          <a:latin typeface="Arial"/>
                        </a:rPr>
                        <a:t>Marcus phone connects near apartment sector</a:t>
                      </a:r>
                    </a:p>
                  </a:txBody>
                  <a:tcPr marL="27432" marR="27432" marT="18288" marB="18288">
                    <a:solidFill>
                      <a:srgbClr val="E8EEF7"/>
                    </a:solidFill>
                  </a:tcPr>
                </a:tc>
                <a:tc>
                  <a:txBody>
                    <a:bodyPr/>
                    <a:lstStyle/>
                    <a:p>
                      <a:pPr algn="l"/>
                      <a:r>
                        <a:rPr sz="720">
                          <a:solidFill>
                            <a:srgbClr val="232323"/>
                          </a:solidFill>
                          <a:latin typeface="Arial"/>
                        </a:rPr>
                        <a:t>Cell records</a:t>
                      </a:r>
                    </a:p>
                  </a:txBody>
                  <a:tcPr marL="27432" marR="27432" marT="18288" marB="18288">
                    <a:solidFill>
                      <a:srgbClr val="E8EEF7"/>
                    </a:solidFill>
                  </a:tcPr>
                </a:tc>
                <a:tc>
                  <a:txBody>
                    <a:bodyPr/>
                    <a:lstStyle/>
                    <a:p>
                      <a:pPr algn="l"/>
                      <a:r>
                        <a:rPr sz="720">
                          <a:solidFill>
                            <a:srgbClr val="232323"/>
                          </a:solidFill>
                          <a:latin typeface="Arial"/>
                        </a:rPr>
                        <a:t>Sector also covers market area</a:t>
                      </a:r>
                    </a:p>
                  </a:txBody>
                  <a:tcPr marL="27432" marR="27432" marT="18288" marB="18288">
                    <a:solidFill>
                      <a:srgbClr val="E8EEF7"/>
                    </a:solidFill>
                  </a:tcPr>
                </a:tc>
                <a:tc>
                  <a:txBody>
                    <a:bodyPr/>
                    <a:lstStyle/>
                    <a:p>
                      <a:pPr algn="l"/>
                      <a:r>
                        <a:rPr sz="720">
                          <a:solidFill>
                            <a:srgbClr val="232323"/>
                          </a:solidFill>
                          <a:latin typeface="Arial"/>
                        </a:rPr>
                        <a:t>Get engineer map and drive test.</a:t>
                      </a:r>
                    </a:p>
                  </a:txBody>
                  <a:tcPr marL="27432" marR="27432" marT="18288" marB="18288">
                    <a:solidFill>
                      <a:srgbClr val="E8EEF7"/>
                    </a:solidFill>
                  </a:tcPr>
                </a:tc>
                <a:extLst>
                  <a:ext uri="{0D108BD9-81ED-4DB2-BD59-A6C34878D82A}">
                    <a16:rowId xmlns:a16="http://schemas.microsoft.com/office/drawing/2014/main" val="10006"/>
                  </a:ext>
                </a:extLst>
              </a:tr>
              <a:tr h="660865">
                <a:tc>
                  <a:txBody>
                    <a:bodyPr/>
                    <a:lstStyle/>
                    <a:p>
                      <a:pPr algn="l"/>
                      <a:r>
                        <a:rPr sz="720">
                          <a:solidFill>
                            <a:srgbClr val="232323"/>
                          </a:solidFill>
                          <a:latin typeface="Arial"/>
                        </a:rPr>
                        <a:t>10:28 p.m.</a:t>
                      </a:r>
                    </a:p>
                  </a:txBody>
                  <a:tcPr marL="27432" marR="27432" marT="18288" marB="18288">
                    <a:solidFill>
                      <a:srgbClr val="FFFFFF"/>
                    </a:solidFill>
                  </a:tcPr>
                </a:tc>
                <a:tc>
                  <a:txBody>
                    <a:bodyPr/>
                    <a:lstStyle/>
                    <a:p>
                      <a:pPr algn="l"/>
                      <a:r>
                        <a:rPr sz="720">
                          <a:solidFill>
                            <a:srgbClr val="232323"/>
                          </a:solidFill>
                          <a:latin typeface="Arial"/>
                        </a:rPr>
                        <a:t>Marcus posts online</a:t>
                      </a:r>
                    </a:p>
                  </a:txBody>
                  <a:tcPr marL="27432" marR="27432" marT="18288" marB="18288">
                    <a:solidFill>
                      <a:srgbClr val="FFFFFF"/>
                    </a:solidFill>
                  </a:tcPr>
                </a:tc>
                <a:tc>
                  <a:txBody>
                    <a:bodyPr/>
                    <a:lstStyle/>
                    <a:p>
                      <a:pPr algn="l"/>
                      <a:r>
                        <a:rPr sz="720">
                          <a:solidFill>
                            <a:srgbClr val="232323"/>
                          </a:solidFill>
                          <a:latin typeface="Arial"/>
                        </a:rPr>
                        <a:t>Phone extraction</a:t>
                      </a:r>
                    </a:p>
                  </a:txBody>
                  <a:tcPr marL="27432" marR="27432" marT="18288" marB="18288">
                    <a:solidFill>
                      <a:srgbClr val="FFFFFF"/>
                    </a:solidFill>
                  </a:tcPr>
                </a:tc>
                <a:tc>
                  <a:txBody>
                    <a:bodyPr/>
                    <a:lstStyle/>
                    <a:p>
                      <a:pPr algn="l"/>
                      <a:r>
                        <a:rPr sz="720">
                          <a:solidFill>
                            <a:srgbClr val="232323"/>
                          </a:solidFill>
                          <a:latin typeface="Arial"/>
                        </a:rPr>
                        <a:t>Could be user or someone with phone</a:t>
                      </a:r>
                    </a:p>
                  </a:txBody>
                  <a:tcPr marL="27432" marR="27432" marT="18288" marB="18288">
                    <a:solidFill>
                      <a:srgbClr val="FFFFFF"/>
                    </a:solidFill>
                  </a:tcPr>
                </a:tc>
                <a:tc>
                  <a:txBody>
                    <a:bodyPr/>
                    <a:lstStyle/>
                    <a:p>
                      <a:pPr algn="l"/>
                      <a:r>
                        <a:rPr sz="720" dirty="0">
                          <a:solidFill>
                            <a:srgbClr val="232323"/>
                          </a:solidFill>
                          <a:latin typeface="Arial"/>
                        </a:rPr>
                        <a:t>Attribute device use carefully.</a:t>
                      </a:r>
                    </a:p>
                  </a:txBody>
                  <a:tcPr marL="27432" marR="27432" marT="18288" marB="18288">
                    <a:solidFill>
                      <a:srgbClr val="FFFFFF"/>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sz="3000" b="1">
                <a:solidFill>
                  <a:srgbClr val="0B1F3A"/>
                </a:solidFill>
              </a:defRPr>
            </a:pPr>
            <a:r>
              <a:rPr dirty="0"/>
              <a:t>State Theory Mapping</a:t>
            </a:r>
          </a:p>
        </p:txBody>
      </p:sp>
      <p:graphicFrame>
        <p:nvGraphicFramePr>
          <p:cNvPr id="4" name="Table 3"/>
          <p:cNvGraphicFramePr>
            <a:graphicFrameLocks noGrp="1"/>
          </p:cNvGraphicFramePr>
          <p:nvPr>
            <p:extLst>
              <p:ext uri="{D42A27DB-BD31-4B8C-83A1-F6EECF244321}">
                <p14:modId xmlns:p14="http://schemas.microsoft.com/office/powerpoint/2010/main" val="3777611428"/>
              </p:ext>
            </p:extLst>
          </p:nvPr>
        </p:nvGraphicFramePr>
        <p:xfrm>
          <a:off x="320040" y="1438459"/>
          <a:ext cx="8503920" cy="4251960"/>
        </p:xfrm>
        <a:graphic>
          <a:graphicData uri="http://schemas.openxmlformats.org/drawingml/2006/table">
            <a:tbl>
              <a:tblPr firstRow="1" bandRow="1">
                <a:tableStyleId>{5C22544A-7EE6-4342-B048-85BDC9FD1C3A}</a:tableStyleId>
              </a:tblPr>
              <a:tblGrid>
                <a:gridCol w="1700784">
                  <a:extLst>
                    <a:ext uri="{9D8B030D-6E8A-4147-A177-3AD203B41FA5}">
                      <a16:colId xmlns:a16="http://schemas.microsoft.com/office/drawing/2014/main" val="20000"/>
                    </a:ext>
                  </a:extLst>
                </a:gridCol>
                <a:gridCol w="1700784">
                  <a:extLst>
                    <a:ext uri="{9D8B030D-6E8A-4147-A177-3AD203B41FA5}">
                      <a16:colId xmlns:a16="http://schemas.microsoft.com/office/drawing/2014/main" val="20001"/>
                    </a:ext>
                  </a:extLst>
                </a:gridCol>
                <a:gridCol w="1700784">
                  <a:extLst>
                    <a:ext uri="{9D8B030D-6E8A-4147-A177-3AD203B41FA5}">
                      <a16:colId xmlns:a16="http://schemas.microsoft.com/office/drawing/2014/main" val="20002"/>
                    </a:ext>
                  </a:extLst>
                </a:gridCol>
                <a:gridCol w="1700784">
                  <a:extLst>
                    <a:ext uri="{9D8B030D-6E8A-4147-A177-3AD203B41FA5}">
                      <a16:colId xmlns:a16="http://schemas.microsoft.com/office/drawing/2014/main" val="20003"/>
                    </a:ext>
                  </a:extLst>
                </a:gridCol>
                <a:gridCol w="1700784">
                  <a:extLst>
                    <a:ext uri="{9D8B030D-6E8A-4147-A177-3AD203B41FA5}">
                      <a16:colId xmlns:a16="http://schemas.microsoft.com/office/drawing/2014/main" val="20004"/>
                    </a:ext>
                  </a:extLst>
                </a:gridCol>
              </a:tblGrid>
              <a:tr h="708660">
                <a:tc>
                  <a:txBody>
                    <a:bodyPr/>
                    <a:lstStyle/>
                    <a:p>
                      <a:pPr algn="l"/>
                      <a:r>
                        <a:rPr sz="720" b="1">
                          <a:solidFill>
                            <a:srgbClr val="FFFFFF"/>
                          </a:solidFill>
                          <a:latin typeface="Arial"/>
                        </a:rPr>
                        <a:t>State Claim</a:t>
                      </a:r>
                    </a:p>
                  </a:txBody>
                  <a:tcPr marL="27432" marR="27432" marT="18288" marB="18288">
                    <a:solidFill>
                      <a:srgbClr val="0B1F3A"/>
                    </a:solidFill>
                  </a:tcPr>
                </a:tc>
                <a:tc>
                  <a:txBody>
                    <a:bodyPr/>
                    <a:lstStyle/>
                    <a:p>
                      <a:pPr algn="l"/>
                      <a:r>
                        <a:rPr sz="720" b="1">
                          <a:solidFill>
                            <a:srgbClr val="FFFFFF"/>
                          </a:solidFill>
                          <a:latin typeface="Arial"/>
                        </a:rPr>
                        <a:t>Evidence Relied On</a:t>
                      </a:r>
                    </a:p>
                  </a:txBody>
                  <a:tcPr marL="27432" marR="27432" marT="18288" marB="18288">
                    <a:solidFill>
                      <a:srgbClr val="0B1F3A"/>
                    </a:solidFill>
                  </a:tcPr>
                </a:tc>
                <a:tc>
                  <a:txBody>
                    <a:bodyPr/>
                    <a:lstStyle/>
                    <a:p>
                      <a:pPr algn="l"/>
                      <a:r>
                        <a:rPr sz="720" b="1">
                          <a:solidFill>
                            <a:srgbClr val="FFFFFF"/>
                          </a:solidFill>
                          <a:latin typeface="Arial"/>
                        </a:rPr>
                        <a:t>Assumption</a:t>
                      </a:r>
                    </a:p>
                  </a:txBody>
                  <a:tcPr marL="27432" marR="27432" marT="18288" marB="18288">
                    <a:solidFill>
                      <a:srgbClr val="0B1F3A"/>
                    </a:solidFill>
                  </a:tcPr>
                </a:tc>
                <a:tc>
                  <a:txBody>
                    <a:bodyPr/>
                    <a:lstStyle/>
                    <a:p>
                      <a:pPr algn="l"/>
                      <a:r>
                        <a:rPr sz="720" b="1">
                          <a:solidFill>
                            <a:srgbClr val="FFFFFF"/>
                          </a:solidFill>
                          <a:latin typeface="Arial"/>
                        </a:rPr>
                        <a:t>Defense Question</a:t>
                      </a:r>
                    </a:p>
                  </a:txBody>
                  <a:tcPr marL="27432" marR="27432" marT="18288" marB="18288">
                    <a:solidFill>
                      <a:srgbClr val="0B1F3A"/>
                    </a:solidFill>
                  </a:tcPr>
                </a:tc>
                <a:tc>
                  <a:txBody>
                    <a:bodyPr/>
                    <a:lstStyle/>
                    <a:p>
                      <a:pPr algn="l"/>
                      <a:r>
                        <a:rPr sz="720" b="1">
                          <a:solidFill>
                            <a:srgbClr val="FFFFFF"/>
                          </a:solidFill>
                          <a:latin typeface="Arial"/>
                        </a:rPr>
                        <a:t>Weakness</a:t>
                      </a:r>
                    </a:p>
                  </a:txBody>
                  <a:tcPr marL="27432" marR="27432" marT="18288" marB="18288">
                    <a:solidFill>
                      <a:srgbClr val="0B1F3A"/>
                    </a:solidFill>
                  </a:tcPr>
                </a:tc>
                <a:extLst>
                  <a:ext uri="{0D108BD9-81ED-4DB2-BD59-A6C34878D82A}">
                    <a16:rowId xmlns:a16="http://schemas.microsoft.com/office/drawing/2014/main" val="10000"/>
                  </a:ext>
                </a:extLst>
              </a:tr>
              <a:tr h="708660">
                <a:tc>
                  <a:txBody>
                    <a:bodyPr/>
                    <a:lstStyle/>
                    <a:p>
                      <a:pPr algn="l"/>
                      <a:r>
                        <a:rPr sz="720">
                          <a:solidFill>
                            <a:srgbClr val="232323"/>
                          </a:solidFill>
                          <a:latin typeface="Arial"/>
                        </a:rPr>
                        <a:t>Marcus was the masked robber</a:t>
                      </a:r>
                    </a:p>
                  </a:txBody>
                  <a:tcPr marL="27432" marR="27432" marT="18288" marB="18288">
                    <a:solidFill>
                      <a:srgbClr val="FFFFFF"/>
                    </a:solidFill>
                  </a:tcPr>
                </a:tc>
                <a:tc>
                  <a:txBody>
                    <a:bodyPr/>
                    <a:lstStyle/>
                    <a:p>
                      <a:pPr algn="l"/>
                      <a:r>
                        <a:rPr sz="720">
                          <a:solidFill>
                            <a:srgbClr val="232323"/>
                          </a:solidFill>
                          <a:latin typeface="Arial"/>
                        </a:rPr>
                        <a:t>Carla's voice ID; clothing</a:t>
                      </a:r>
                    </a:p>
                  </a:txBody>
                  <a:tcPr marL="27432" marR="27432" marT="18288" marB="18288">
                    <a:solidFill>
                      <a:srgbClr val="FFFFFF"/>
                    </a:solidFill>
                  </a:tcPr>
                </a:tc>
                <a:tc>
                  <a:txBody>
                    <a:bodyPr/>
                    <a:lstStyle/>
                    <a:p>
                      <a:pPr algn="l"/>
                      <a:r>
                        <a:rPr sz="720">
                          <a:solidFill>
                            <a:srgbClr val="232323"/>
                          </a:solidFill>
                          <a:latin typeface="Arial"/>
                        </a:rPr>
                        <a:t>Voice ID reliable under stress</a:t>
                      </a:r>
                    </a:p>
                  </a:txBody>
                  <a:tcPr marL="27432" marR="27432" marT="18288" marB="18288">
                    <a:solidFill>
                      <a:srgbClr val="FFFFFF"/>
                    </a:solidFill>
                  </a:tcPr>
                </a:tc>
                <a:tc>
                  <a:txBody>
                    <a:bodyPr/>
                    <a:lstStyle/>
                    <a:p>
                      <a:pPr algn="l"/>
                      <a:r>
                        <a:rPr sz="720">
                          <a:solidFill>
                            <a:srgbClr val="232323"/>
                          </a:solidFill>
                          <a:latin typeface="Arial"/>
                        </a:rPr>
                        <a:t>What did Carla first say?</a:t>
                      </a:r>
                    </a:p>
                  </a:txBody>
                  <a:tcPr marL="27432" marR="27432" marT="18288" marB="18288">
                    <a:solidFill>
                      <a:srgbClr val="FFFFFF"/>
                    </a:solidFill>
                  </a:tcPr>
                </a:tc>
                <a:tc>
                  <a:txBody>
                    <a:bodyPr/>
                    <a:lstStyle/>
                    <a:p>
                      <a:pPr algn="l"/>
                      <a:r>
                        <a:rPr sz="720">
                          <a:solidFill>
                            <a:srgbClr val="232323"/>
                          </a:solidFill>
                          <a:latin typeface="Arial"/>
                        </a:rPr>
                        <a:t>Statement strengthened after photo exposure.</a:t>
                      </a:r>
                    </a:p>
                  </a:txBody>
                  <a:tcPr marL="27432" marR="27432" marT="18288" marB="18288">
                    <a:solidFill>
                      <a:srgbClr val="FFFFFF"/>
                    </a:solidFill>
                  </a:tcPr>
                </a:tc>
                <a:extLst>
                  <a:ext uri="{0D108BD9-81ED-4DB2-BD59-A6C34878D82A}">
                    <a16:rowId xmlns:a16="http://schemas.microsoft.com/office/drawing/2014/main" val="10001"/>
                  </a:ext>
                </a:extLst>
              </a:tr>
              <a:tr h="708660">
                <a:tc>
                  <a:txBody>
                    <a:bodyPr/>
                    <a:lstStyle/>
                    <a:p>
                      <a:pPr algn="l"/>
                      <a:r>
                        <a:rPr sz="720">
                          <a:solidFill>
                            <a:srgbClr val="232323"/>
                          </a:solidFill>
                          <a:latin typeface="Arial"/>
                        </a:rPr>
                        <a:t>Marcus drove the getaway car</a:t>
                      </a:r>
                    </a:p>
                  </a:txBody>
                  <a:tcPr marL="27432" marR="27432" marT="18288" marB="18288">
                    <a:solidFill>
                      <a:srgbClr val="E8EEF7"/>
                    </a:solidFill>
                  </a:tcPr>
                </a:tc>
                <a:tc>
                  <a:txBody>
                    <a:bodyPr/>
                    <a:lstStyle/>
                    <a:p>
                      <a:pPr algn="l"/>
                      <a:r>
                        <a:rPr sz="720">
                          <a:solidFill>
                            <a:srgbClr val="232323"/>
                          </a:solidFill>
                          <a:latin typeface="Arial"/>
                        </a:rPr>
                        <a:t>Dark Honda-type car</a:t>
                      </a:r>
                    </a:p>
                  </a:txBody>
                  <a:tcPr marL="27432" marR="27432" marT="18288" marB="18288">
                    <a:solidFill>
                      <a:srgbClr val="E8EEF7"/>
                    </a:solidFill>
                  </a:tcPr>
                </a:tc>
                <a:tc>
                  <a:txBody>
                    <a:bodyPr/>
                    <a:lstStyle/>
                    <a:p>
                      <a:pPr algn="l"/>
                      <a:r>
                        <a:rPr sz="720">
                          <a:solidFill>
                            <a:srgbClr val="232323"/>
                          </a:solidFill>
                          <a:latin typeface="Arial"/>
                        </a:rPr>
                        <a:t>Car was his Honda</a:t>
                      </a:r>
                    </a:p>
                  </a:txBody>
                  <a:tcPr marL="27432" marR="27432" marT="18288" marB="18288">
                    <a:solidFill>
                      <a:srgbClr val="E8EEF7"/>
                    </a:solidFill>
                  </a:tcPr>
                </a:tc>
                <a:tc>
                  <a:txBody>
                    <a:bodyPr/>
                    <a:lstStyle/>
                    <a:p>
                      <a:pPr algn="l"/>
                      <a:r>
                        <a:rPr sz="720">
                          <a:solidFill>
                            <a:srgbClr val="232323"/>
                          </a:solidFill>
                          <a:latin typeface="Arial"/>
                        </a:rPr>
                        <a:t>Can plate/driver be identified?</a:t>
                      </a:r>
                    </a:p>
                  </a:txBody>
                  <a:tcPr marL="27432" marR="27432" marT="18288" marB="18288">
                    <a:solidFill>
                      <a:srgbClr val="E8EEF7"/>
                    </a:solidFill>
                  </a:tcPr>
                </a:tc>
                <a:tc>
                  <a:txBody>
                    <a:bodyPr/>
                    <a:lstStyle/>
                    <a:p>
                      <a:pPr algn="l"/>
                      <a:r>
                        <a:rPr sz="720">
                          <a:solidFill>
                            <a:srgbClr val="232323"/>
                          </a:solidFill>
                          <a:latin typeface="Arial"/>
                        </a:rPr>
                        <a:t>Video cannot identify driver or plate.</a:t>
                      </a:r>
                    </a:p>
                  </a:txBody>
                  <a:tcPr marL="27432" marR="27432" marT="18288" marB="18288">
                    <a:solidFill>
                      <a:srgbClr val="E8EEF7"/>
                    </a:solidFill>
                  </a:tcPr>
                </a:tc>
                <a:extLst>
                  <a:ext uri="{0D108BD9-81ED-4DB2-BD59-A6C34878D82A}">
                    <a16:rowId xmlns:a16="http://schemas.microsoft.com/office/drawing/2014/main" val="10002"/>
                  </a:ext>
                </a:extLst>
              </a:tr>
              <a:tr h="708660">
                <a:tc>
                  <a:txBody>
                    <a:bodyPr/>
                    <a:lstStyle/>
                    <a:p>
                      <a:pPr algn="l"/>
                      <a:r>
                        <a:rPr sz="720">
                          <a:solidFill>
                            <a:srgbClr val="232323"/>
                          </a:solidFill>
                          <a:latin typeface="Arial"/>
                        </a:rPr>
                        <a:t>Marcus shot Daniel</a:t>
                      </a:r>
                    </a:p>
                  </a:txBody>
                  <a:tcPr marL="27432" marR="27432" marT="18288" marB="18288">
                    <a:solidFill>
                      <a:srgbClr val="FFFFFF"/>
                    </a:solidFill>
                  </a:tcPr>
                </a:tc>
                <a:tc>
                  <a:txBody>
                    <a:bodyPr/>
                    <a:lstStyle/>
                    <a:p>
                      <a:pPr algn="l"/>
                      <a:r>
                        <a:rPr sz="720">
                          <a:solidFill>
                            <a:srgbClr val="232323"/>
                          </a:solidFill>
                          <a:latin typeface="Arial"/>
                        </a:rPr>
                        <a:t>9mm casing; robbery video</a:t>
                      </a:r>
                    </a:p>
                  </a:txBody>
                  <a:tcPr marL="27432" marR="27432" marT="18288" marB="18288">
                    <a:solidFill>
                      <a:srgbClr val="FFFFFF"/>
                    </a:solidFill>
                  </a:tcPr>
                </a:tc>
                <a:tc>
                  <a:txBody>
                    <a:bodyPr/>
                    <a:lstStyle/>
                    <a:p>
                      <a:pPr algn="l"/>
                      <a:r>
                        <a:rPr sz="720">
                          <a:solidFill>
                            <a:srgbClr val="232323"/>
                          </a:solidFill>
                          <a:latin typeface="Arial"/>
                        </a:rPr>
                        <a:t>Robber and shooter are same person</a:t>
                      </a:r>
                    </a:p>
                  </a:txBody>
                  <a:tcPr marL="27432" marR="27432" marT="18288" marB="18288">
                    <a:solidFill>
                      <a:srgbClr val="FFFFFF"/>
                    </a:solidFill>
                  </a:tcPr>
                </a:tc>
                <a:tc>
                  <a:txBody>
                    <a:bodyPr/>
                    <a:lstStyle/>
                    <a:p>
                      <a:pPr algn="l"/>
                      <a:r>
                        <a:rPr sz="720">
                          <a:solidFill>
                            <a:srgbClr val="232323"/>
                          </a:solidFill>
                          <a:latin typeface="Arial"/>
                        </a:rPr>
                        <a:t>Any firearm recovered?</a:t>
                      </a:r>
                    </a:p>
                  </a:txBody>
                  <a:tcPr marL="27432" marR="27432" marT="18288" marB="18288">
                    <a:solidFill>
                      <a:srgbClr val="FFFFFF"/>
                    </a:solidFill>
                  </a:tcPr>
                </a:tc>
                <a:tc>
                  <a:txBody>
                    <a:bodyPr/>
                    <a:lstStyle/>
                    <a:p>
                      <a:pPr algn="l"/>
                      <a:r>
                        <a:rPr sz="720">
                          <a:solidFill>
                            <a:srgbClr val="232323"/>
                          </a:solidFill>
                          <a:latin typeface="Arial"/>
                        </a:rPr>
                        <a:t>No gun, no prints, no eyewitness to face.</a:t>
                      </a:r>
                    </a:p>
                  </a:txBody>
                  <a:tcPr marL="27432" marR="27432" marT="18288" marB="18288">
                    <a:solidFill>
                      <a:srgbClr val="FFFFFF"/>
                    </a:solidFill>
                  </a:tcPr>
                </a:tc>
                <a:extLst>
                  <a:ext uri="{0D108BD9-81ED-4DB2-BD59-A6C34878D82A}">
                    <a16:rowId xmlns:a16="http://schemas.microsoft.com/office/drawing/2014/main" val="10003"/>
                  </a:ext>
                </a:extLst>
              </a:tr>
              <a:tr h="708660">
                <a:tc>
                  <a:txBody>
                    <a:bodyPr/>
                    <a:lstStyle/>
                    <a:p>
                      <a:pPr algn="l"/>
                      <a:r>
                        <a:rPr sz="720">
                          <a:solidFill>
                            <a:srgbClr val="232323"/>
                          </a:solidFill>
                          <a:latin typeface="Arial"/>
                        </a:rPr>
                        <a:t>Cash was robbery proceeds</a:t>
                      </a:r>
                    </a:p>
                  </a:txBody>
                  <a:tcPr marL="27432" marR="27432" marT="18288" marB="18288">
                    <a:solidFill>
                      <a:srgbClr val="E8EEF7"/>
                    </a:solidFill>
                  </a:tcPr>
                </a:tc>
                <a:tc>
                  <a:txBody>
                    <a:bodyPr/>
                    <a:lstStyle/>
                    <a:p>
                      <a:pPr algn="l"/>
                      <a:r>
                        <a:rPr sz="720">
                          <a:solidFill>
                            <a:srgbClr val="232323"/>
                          </a:solidFill>
                          <a:latin typeface="Arial"/>
                        </a:rPr>
                        <a:t>$327 in drawer</a:t>
                      </a:r>
                    </a:p>
                  </a:txBody>
                  <a:tcPr marL="27432" marR="27432" marT="18288" marB="18288">
                    <a:solidFill>
                      <a:srgbClr val="E8EEF7"/>
                    </a:solidFill>
                  </a:tcPr>
                </a:tc>
                <a:tc>
                  <a:txBody>
                    <a:bodyPr/>
                    <a:lstStyle/>
                    <a:p>
                      <a:pPr algn="l"/>
                      <a:r>
                        <a:rPr sz="720">
                          <a:solidFill>
                            <a:srgbClr val="232323"/>
                          </a:solidFill>
                          <a:latin typeface="Arial"/>
                        </a:rPr>
                        <a:t>Cash came from store</a:t>
                      </a:r>
                    </a:p>
                  </a:txBody>
                  <a:tcPr marL="27432" marR="27432" marT="18288" marB="18288">
                    <a:solidFill>
                      <a:srgbClr val="E8EEF7"/>
                    </a:solidFill>
                  </a:tcPr>
                </a:tc>
                <a:tc>
                  <a:txBody>
                    <a:bodyPr/>
                    <a:lstStyle/>
                    <a:p>
                      <a:pPr algn="l"/>
                      <a:r>
                        <a:rPr sz="720">
                          <a:solidFill>
                            <a:srgbClr val="232323"/>
                          </a:solidFill>
                          <a:latin typeface="Arial"/>
                        </a:rPr>
                        <a:t>Were serial numbers known?</a:t>
                      </a:r>
                    </a:p>
                  </a:txBody>
                  <a:tcPr marL="27432" marR="27432" marT="18288" marB="18288">
                    <a:solidFill>
                      <a:srgbClr val="E8EEF7"/>
                    </a:solidFill>
                  </a:tcPr>
                </a:tc>
                <a:tc>
                  <a:txBody>
                    <a:bodyPr/>
                    <a:lstStyle/>
                    <a:p>
                      <a:pPr algn="l"/>
                      <a:r>
                        <a:rPr sz="720">
                          <a:solidFill>
                            <a:srgbClr val="232323"/>
                          </a:solidFill>
                          <a:latin typeface="Arial"/>
                        </a:rPr>
                        <a:t>Store cash loss estimated after the fact.</a:t>
                      </a:r>
                    </a:p>
                  </a:txBody>
                  <a:tcPr marL="27432" marR="27432" marT="18288" marB="18288">
                    <a:solidFill>
                      <a:srgbClr val="E8EEF7"/>
                    </a:solidFill>
                  </a:tcPr>
                </a:tc>
                <a:extLst>
                  <a:ext uri="{0D108BD9-81ED-4DB2-BD59-A6C34878D82A}">
                    <a16:rowId xmlns:a16="http://schemas.microsoft.com/office/drawing/2014/main" val="10004"/>
                  </a:ext>
                </a:extLst>
              </a:tr>
              <a:tr h="708660">
                <a:tc>
                  <a:txBody>
                    <a:bodyPr/>
                    <a:lstStyle/>
                    <a:p>
                      <a:pPr algn="l"/>
                      <a:r>
                        <a:rPr sz="720">
                          <a:solidFill>
                            <a:srgbClr val="232323"/>
                          </a:solidFill>
                          <a:latin typeface="Arial"/>
                        </a:rPr>
                        <a:t>Phone places Marcus at scene</a:t>
                      </a:r>
                    </a:p>
                  </a:txBody>
                  <a:tcPr marL="27432" marR="27432" marT="18288" marB="18288">
                    <a:solidFill>
                      <a:srgbClr val="FFFFFF"/>
                    </a:solidFill>
                  </a:tcPr>
                </a:tc>
                <a:tc>
                  <a:txBody>
                    <a:bodyPr/>
                    <a:lstStyle/>
                    <a:p>
                      <a:pPr algn="l"/>
                      <a:r>
                        <a:rPr sz="720">
                          <a:solidFill>
                            <a:srgbClr val="232323"/>
                          </a:solidFill>
                          <a:latin typeface="Arial"/>
                        </a:rPr>
                        <a:t>Cell tower sector</a:t>
                      </a:r>
                    </a:p>
                  </a:txBody>
                  <a:tcPr marL="27432" marR="27432" marT="18288" marB="18288">
                    <a:solidFill>
                      <a:srgbClr val="FFFFFF"/>
                    </a:solidFill>
                  </a:tcPr>
                </a:tc>
                <a:tc>
                  <a:txBody>
                    <a:bodyPr/>
                    <a:lstStyle/>
                    <a:p>
                      <a:pPr algn="l"/>
                      <a:r>
                        <a:rPr sz="720" dirty="0">
                          <a:solidFill>
                            <a:srgbClr val="232323"/>
                          </a:solidFill>
                          <a:latin typeface="Arial"/>
                        </a:rPr>
                        <a:t>Sector equals location</a:t>
                      </a:r>
                    </a:p>
                  </a:txBody>
                  <a:tcPr marL="27432" marR="27432" marT="18288" marB="18288">
                    <a:solidFill>
                      <a:srgbClr val="FFFFFF"/>
                    </a:solidFill>
                  </a:tcPr>
                </a:tc>
                <a:tc>
                  <a:txBody>
                    <a:bodyPr/>
                    <a:lstStyle/>
                    <a:p>
                      <a:pPr algn="l"/>
                      <a:r>
                        <a:rPr sz="720">
                          <a:solidFill>
                            <a:srgbClr val="232323"/>
                          </a:solidFill>
                          <a:latin typeface="Arial"/>
                        </a:rPr>
                        <a:t>How large was sector coverage?</a:t>
                      </a:r>
                    </a:p>
                  </a:txBody>
                  <a:tcPr marL="27432" marR="27432" marT="18288" marB="18288">
                    <a:solidFill>
                      <a:srgbClr val="FFFFFF"/>
                    </a:solidFill>
                  </a:tcPr>
                </a:tc>
                <a:tc>
                  <a:txBody>
                    <a:bodyPr/>
                    <a:lstStyle/>
                    <a:p>
                      <a:pPr algn="l"/>
                      <a:r>
                        <a:rPr sz="720" dirty="0">
                          <a:solidFill>
                            <a:srgbClr val="232323"/>
                          </a:solidFill>
                          <a:latin typeface="Arial"/>
                        </a:rPr>
                        <a:t>Sector includes apartment complex and store.</a:t>
                      </a:r>
                    </a:p>
                  </a:txBody>
                  <a:tcPr marL="27432" marR="27432" marT="18288" marB="18288">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412955"/>
            <a:ext cx="6347713" cy="1517445"/>
          </a:xfrm>
        </p:spPr>
        <p:txBody>
          <a:bodyPr/>
          <a:lstStyle/>
          <a:p>
            <a:pPr algn="ctr">
              <a:defRPr sz="3000" b="1">
                <a:solidFill>
                  <a:srgbClr val="0B1F3A"/>
                </a:solidFill>
              </a:defRPr>
            </a:pPr>
            <a:r>
              <a:rPr dirty="0"/>
              <a:t>Guilt Phase Element Mapping</a:t>
            </a:r>
          </a:p>
        </p:txBody>
      </p:sp>
      <p:graphicFrame>
        <p:nvGraphicFramePr>
          <p:cNvPr id="4" name="Table 3"/>
          <p:cNvGraphicFramePr>
            <a:graphicFrameLocks noGrp="1"/>
          </p:cNvGraphicFramePr>
          <p:nvPr/>
        </p:nvGraphicFramePr>
        <p:xfrm>
          <a:off x="320040" y="1005840"/>
          <a:ext cx="8503920" cy="4251960"/>
        </p:xfrm>
        <a:graphic>
          <a:graphicData uri="http://schemas.openxmlformats.org/drawingml/2006/table">
            <a:tbl>
              <a:tblPr firstRow="1" bandRow="1">
                <a:tableStyleId>{5C22544A-7EE6-4342-B048-85BDC9FD1C3A}</a:tableStyleId>
              </a:tblPr>
              <a:tblGrid>
                <a:gridCol w="1700784">
                  <a:extLst>
                    <a:ext uri="{9D8B030D-6E8A-4147-A177-3AD203B41FA5}">
                      <a16:colId xmlns:a16="http://schemas.microsoft.com/office/drawing/2014/main" val="20000"/>
                    </a:ext>
                  </a:extLst>
                </a:gridCol>
                <a:gridCol w="1700784">
                  <a:extLst>
                    <a:ext uri="{9D8B030D-6E8A-4147-A177-3AD203B41FA5}">
                      <a16:colId xmlns:a16="http://schemas.microsoft.com/office/drawing/2014/main" val="20001"/>
                    </a:ext>
                  </a:extLst>
                </a:gridCol>
                <a:gridCol w="1700784">
                  <a:extLst>
                    <a:ext uri="{9D8B030D-6E8A-4147-A177-3AD203B41FA5}">
                      <a16:colId xmlns:a16="http://schemas.microsoft.com/office/drawing/2014/main" val="20002"/>
                    </a:ext>
                  </a:extLst>
                </a:gridCol>
                <a:gridCol w="1700784">
                  <a:extLst>
                    <a:ext uri="{9D8B030D-6E8A-4147-A177-3AD203B41FA5}">
                      <a16:colId xmlns:a16="http://schemas.microsoft.com/office/drawing/2014/main" val="20003"/>
                    </a:ext>
                  </a:extLst>
                </a:gridCol>
                <a:gridCol w="1700784">
                  <a:extLst>
                    <a:ext uri="{9D8B030D-6E8A-4147-A177-3AD203B41FA5}">
                      <a16:colId xmlns:a16="http://schemas.microsoft.com/office/drawing/2014/main" val="20004"/>
                    </a:ext>
                  </a:extLst>
                </a:gridCol>
              </a:tblGrid>
              <a:tr h="708660">
                <a:tc>
                  <a:txBody>
                    <a:bodyPr/>
                    <a:lstStyle/>
                    <a:p>
                      <a:pPr algn="l"/>
                      <a:r>
                        <a:rPr sz="720" b="1">
                          <a:solidFill>
                            <a:srgbClr val="FFFFFF"/>
                          </a:solidFill>
                          <a:latin typeface="Arial"/>
                        </a:rPr>
                        <a:t>Element</a:t>
                      </a:r>
                    </a:p>
                  </a:txBody>
                  <a:tcPr marL="27432" marR="27432" marT="18288" marB="18288">
                    <a:solidFill>
                      <a:srgbClr val="0B1F3A"/>
                    </a:solidFill>
                  </a:tcPr>
                </a:tc>
                <a:tc>
                  <a:txBody>
                    <a:bodyPr/>
                    <a:lstStyle/>
                    <a:p>
                      <a:pPr algn="l"/>
                      <a:r>
                        <a:rPr sz="720" b="1">
                          <a:solidFill>
                            <a:srgbClr val="FFFFFF"/>
                          </a:solidFill>
                          <a:latin typeface="Arial"/>
                        </a:rPr>
                        <a:t>State Evidence</a:t>
                      </a:r>
                    </a:p>
                  </a:txBody>
                  <a:tcPr marL="27432" marR="27432" marT="18288" marB="18288">
                    <a:solidFill>
                      <a:srgbClr val="0B1F3A"/>
                    </a:solidFill>
                  </a:tcPr>
                </a:tc>
                <a:tc>
                  <a:txBody>
                    <a:bodyPr/>
                    <a:lstStyle/>
                    <a:p>
                      <a:pPr algn="l"/>
                      <a:r>
                        <a:rPr sz="720" b="1">
                          <a:solidFill>
                            <a:srgbClr val="FFFFFF"/>
                          </a:solidFill>
                          <a:latin typeface="Arial"/>
                        </a:rPr>
                        <a:t>Defense Review</a:t>
                      </a:r>
                    </a:p>
                  </a:txBody>
                  <a:tcPr marL="27432" marR="27432" marT="18288" marB="18288">
                    <a:solidFill>
                      <a:srgbClr val="0B1F3A"/>
                    </a:solidFill>
                  </a:tcPr>
                </a:tc>
                <a:tc>
                  <a:txBody>
                    <a:bodyPr/>
                    <a:lstStyle/>
                    <a:p>
                      <a:pPr algn="l"/>
                      <a:r>
                        <a:rPr sz="720" b="1">
                          <a:solidFill>
                            <a:srgbClr val="FFFFFF"/>
                          </a:solidFill>
                          <a:latin typeface="Arial"/>
                        </a:rPr>
                        <a:t>Missing Proof</a:t>
                      </a:r>
                    </a:p>
                  </a:txBody>
                  <a:tcPr marL="27432" marR="27432" marT="18288" marB="18288">
                    <a:solidFill>
                      <a:srgbClr val="0B1F3A"/>
                    </a:solidFill>
                  </a:tcPr>
                </a:tc>
                <a:tc>
                  <a:txBody>
                    <a:bodyPr/>
                    <a:lstStyle/>
                    <a:p>
                      <a:pPr algn="l"/>
                      <a:r>
                        <a:rPr sz="720" b="1">
                          <a:solidFill>
                            <a:srgbClr val="FFFFFF"/>
                          </a:solidFill>
                          <a:latin typeface="Arial"/>
                        </a:rPr>
                        <a:t>Reasonable Doubt Theme</a:t>
                      </a:r>
                    </a:p>
                  </a:txBody>
                  <a:tcPr marL="27432" marR="27432" marT="18288" marB="18288">
                    <a:solidFill>
                      <a:srgbClr val="0B1F3A"/>
                    </a:solidFill>
                  </a:tcPr>
                </a:tc>
                <a:extLst>
                  <a:ext uri="{0D108BD9-81ED-4DB2-BD59-A6C34878D82A}">
                    <a16:rowId xmlns:a16="http://schemas.microsoft.com/office/drawing/2014/main" val="10000"/>
                  </a:ext>
                </a:extLst>
              </a:tr>
              <a:tr h="708660">
                <a:tc>
                  <a:txBody>
                    <a:bodyPr/>
                    <a:lstStyle/>
                    <a:p>
                      <a:pPr algn="l"/>
                      <a:r>
                        <a:rPr sz="720">
                          <a:solidFill>
                            <a:srgbClr val="232323"/>
                          </a:solidFill>
                          <a:latin typeface="Arial"/>
                        </a:rPr>
                        <a:t>Identity</a:t>
                      </a:r>
                    </a:p>
                  </a:txBody>
                  <a:tcPr marL="27432" marR="27432" marT="18288" marB="18288">
                    <a:solidFill>
                      <a:srgbClr val="FFFFFF"/>
                    </a:solidFill>
                  </a:tcPr>
                </a:tc>
                <a:tc>
                  <a:txBody>
                    <a:bodyPr/>
                    <a:lstStyle/>
                    <a:p>
                      <a:pPr algn="l"/>
                      <a:r>
                        <a:rPr sz="720">
                          <a:solidFill>
                            <a:srgbClr val="232323"/>
                          </a:solidFill>
                          <a:latin typeface="Arial"/>
                        </a:rPr>
                        <a:t>Voice ID, clothing, cell tower</a:t>
                      </a:r>
                    </a:p>
                  </a:txBody>
                  <a:tcPr marL="27432" marR="27432" marT="18288" marB="18288">
                    <a:solidFill>
                      <a:srgbClr val="FFFFFF"/>
                    </a:solidFill>
                  </a:tcPr>
                </a:tc>
                <a:tc>
                  <a:txBody>
                    <a:bodyPr/>
                    <a:lstStyle/>
                    <a:p>
                      <a:pPr algn="l"/>
                      <a:r>
                        <a:rPr sz="720">
                          <a:solidFill>
                            <a:srgbClr val="232323"/>
                          </a:solidFill>
                          <a:latin typeface="Arial"/>
                        </a:rPr>
                        <a:t>All are circumstantial and imprecise</a:t>
                      </a:r>
                    </a:p>
                  </a:txBody>
                  <a:tcPr marL="27432" marR="27432" marT="18288" marB="18288">
                    <a:solidFill>
                      <a:srgbClr val="FFFFFF"/>
                    </a:solidFill>
                  </a:tcPr>
                </a:tc>
                <a:tc>
                  <a:txBody>
                    <a:bodyPr/>
                    <a:lstStyle/>
                    <a:p>
                      <a:pPr algn="l"/>
                      <a:r>
                        <a:rPr sz="720">
                          <a:solidFill>
                            <a:srgbClr val="232323"/>
                          </a:solidFill>
                          <a:latin typeface="Arial"/>
                        </a:rPr>
                        <a:t>No face, no plate, no confession</a:t>
                      </a:r>
                    </a:p>
                  </a:txBody>
                  <a:tcPr marL="27432" marR="27432" marT="18288" marB="18288">
                    <a:solidFill>
                      <a:srgbClr val="FFFFFF"/>
                    </a:solidFill>
                  </a:tcPr>
                </a:tc>
                <a:tc>
                  <a:txBody>
                    <a:bodyPr/>
                    <a:lstStyle/>
                    <a:p>
                      <a:pPr algn="l"/>
                      <a:r>
                        <a:rPr sz="720">
                          <a:solidFill>
                            <a:srgbClr val="232323"/>
                          </a:solidFill>
                          <a:latin typeface="Arial"/>
                        </a:rPr>
                        <a:t>The case identifies possibility, not certainty.</a:t>
                      </a:r>
                    </a:p>
                  </a:txBody>
                  <a:tcPr marL="27432" marR="27432" marT="18288" marB="18288">
                    <a:solidFill>
                      <a:srgbClr val="FFFFFF"/>
                    </a:solidFill>
                  </a:tcPr>
                </a:tc>
                <a:extLst>
                  <a:ext uri="{0D108BD9-81ED-4DB2-BD59-A6C34878D82A}">
                    <a16:rowId xmlns:a16="http://schemas.microsoft.com/office/drawing/2014/main" val="10001"/>
                  </a:ext>
                </a:extLst>
              </a:tr>
              <a:tr h="708660">
                <a:tc>
                  <a:txBody>
                    <a:bodyPr/>
                    <a:lstStyle/>
                    <a:p>
                      <a:pPr algn="l"/>
                      <a:r>
                        <a:rPr sz="720">
                          <a:solidFill>
                            <a:srgbClr val="232323"/>
                          </a:solidFill>
                          <a:latin typeface="Arial"/>
                        </a:rPr>
                        <a:t>Causation</a:t>
                      </a:r>
                    </a:p>
                  </a:txBody>
                  <a:tcPr marL="27432" marR="27432" marT="18288" marB="18288">
                    <a:solidFill>
                      <a:srgbClr val="E8EEF7"/>
                    </a:solidFill>
                  </a:tcPr>
                </a:tc>
                <a:tc>
                  <a:txBody>
                    <a:bodyPr/>
                    <a:lstStyle/>
                    <a:p>
                      <a:pPr algn="l"/>
                      <a:r>
                        <a:rPr sz="720">
                          <a:solidFill>
                            <a:srgbClr val="232323"/>
                          </a:solidFill>
                          <a:latin typeface="Arial"/>
                        </a:rPr>
                        <a:t>Autopsy: gunshot caused death</a:t>
                      </a:r>
                    </a:p>
                  </a:txBody>
                  <a:tcPr marL="27432" marR="27432" marT="18288" marB="18288">
                    <a:solidFill>
                      <a:srgbClr val="E8EEF7"/>
                    </a:solidFill>
                  </a:tcPr>
                </a:tc>
                <a:tc>
                  <a:txBody>
                    <a:bodyPr/>
                    <a:lstStyle/>
                    <a:p>
                      <a:pPr algn="l"/>
                      <a:r>
                        <a:rPr sz="720" dirty="0">
                          <a:solidFill>
                            <a:srgbClr val="232323"/>
                          </a:solidFill>
                          <a:latin typeface="Arial"/>
                        </a:rPr>
                        <a:t>Cause likely undisputed</a:t>
                      </a:r>
                    </a:p>
                  </a:txBody>
                  <a:tcPr marL="27432" marR="27432" marT="18288" marB="18288">
                    <a:solidFill>
                      <a:srgbClr val="E8EEF7"/>
                    </a:solidFill>
                  </a:tcPr>
                </a:tc>
                <a:tc>
                  <a:txBody>
                    <a:bodyPr/>
                    <a:lstStyle/>
                    <a:p>
                      <a:pPr algn="l"/>
                      <a:r>
                        <a:rPr sz="720">
                          <a:solidFill>
                            <a:srgbClr val="232323"/>
                          </a:solidFill>
                          <a:latin typeface="Arial"/>
                        </a:rPr>
                        <a:t>N/A</a:t>
                      </a:r>
                    </a:p>
                  </a:txBody>
                  <a:tcPr marL="27432" marR="27432" marT="18288" marB="18288">
                    <a:solidFill>
                      <a:srgbClr val="E8EEF7"/>
                    </a:solidFill>
                  </a:tcPr>
                </a:tc>
                <a:tc>
                  <a:txBody>
                    <a:bodyPr/>
                    <a:lstStyle/>
                    <a:p>
                      <a:pPr algn="l"/>
                      <a:r>
                        <a:rPr sz="720">
                          <a:solidFill>
                            <a:srgbClr val="232323"/>
                          </a:solidFill>
                          <a:latin typeface="Arial"/>
                        </a:rPr>
                        <a:t>Focus remains on who fired.</a:t>
                      </a:r>
                    </a:p>
                  </a:txBody>
                  <a:tcPr marL="27432" marR="27432" marT="18288" marB="18288">
                    <a:solidFill>
                      <a:srgbClr val="E8EEF7"/>
                    </a:solidFill>
                  </a:tcPr>
                </a:tc>
                <a:extLst>
                  <a:ext uri="{0D108BD9-81ED-4DB2-BD59-A6C34878D82A}">
                    <a16:rowId xmlns:a16="http://schemas.microsoft.com/office/drawing/2014/main" val="10002"/>
                  </a:ext>
                </a:extLst>
              </a:tr>
              <a:tr h="708660">
                <a:tc>
                  <a:txBody>
                    <a:bodyPr/>
                    <a:lstStyle/>
                    <a:p>
                      <a:pPr algn="l"/>
                      <a:r>
                        <a:rPr sz="720">
                          <a:solidFill>
                            <a:srgbClr val="232323"/>
                          </a:solidFill>
                          <a:latin typeface="Arial"/>
                        </a:rPr>
                        <a:t>Malice / Intent</a:t>
                      </a:r>
                    </a:p>
                  </a:txBody>
                  <a:tcPr marL="27432" marR="27432" marT="18288" marB="18288">
                    <a:solidFill>
                      <a:srgbClr val="FFFFFF"/>
                    </a:solidFill>
                  </a:tcPr>
                </a:tc>
                <a:tc>
                  <a:txBody>
                    <a:bodyPr/>
                    <a:lstStyle/>
                    <a:p>
                      <a:pPr algn="l"/>
                      <a:r>
                        <a:rPr sz="720">
                          <a:solidFill>
                            <a:srgbClr val="232323"/>
                          </a:solidFill>
                          <a:latin typeface="Arial"/>
                        </a:rPr>
                        <a:t>Gun pointed during robbery</a:t>
                      </a:r>
                    </a:p>
                  </a:txBody>
                  <a:tcPr marL="27432" marR="27432" marT="18288" marB="18288">
                    <a:solidFill>
                      <a:srgbClr val="FFFFFF"/>
                    </a:solidFill>
                  </a:tcPr>
                </a:tc>
                <a:tc>
                  <a:txBody>
                    <a:bodyPr/>
                    <a:lstStyle/>
                    <a:p>
                      <a:pPr algn="l"/>
                      <a:r>
                        <a:rPr sz="720" dirty="0">
                          <a:solidFill>
                            <a:srgbClr val="232323"/>
                          </a:solidFill>
                          <a:latin typeface="Arial"/>
                        </a:rPr>
                        <a:t>Intent may be inferred if shooter identified</a:t>
                      </a:r>
                    </a:p>
                  </a:txBody>
                  <a:tcPr marL="27432" marR="27432" marT="18288" marB="18288">
                    <a:solidFill>
                      <a:srgbClr val="FFFFFF"/>
                    </a:solidFill>
                  </a:tcPr>
                </a:tc>
                <a:tc>
                  <a:txBody>
                    <a:bodyPr/>
                    <a:lstStyle/>
                    <a:p>
                      <a:pPr algn="l"/>
                      <a:r>
                        <a:rPr sz="720">
                          <a:solidFill>
                            <a:srgbClr val="232323"/>
                          </a:solidFill>
                          <a:latin typeface="Arial"/>
                        </a:rPr>
                        <a:t>No statement of intent</a:t>
                      </a:r>
                    </a:p>
                  </a:txBody>
                  <a:tcPr marL="27432" marR="27432" marT="18288" marB="18288">
                    <a:solidFill>
                      <a:srgbClr val="FFFFFF"/>
                    </a:solidFill>
                  </a:tcPr>
                </a:tc>
                <a:tc>
                  <a:txBody>
                    <a:bodyPr/>
                    <a:lstStyle/>
                    <a:p>
                      <a:pPr algn="l"/>
                      <a:r>
                        <a:rPr sz="720">
                          <a:solidFill>
                            <a:srgbClr val="232323"/>
                          </a:solidFill>
                          <a:latin typeface="Arial"/>
                        </a:rPr>
                        <a:t>State must first prove Marcus was shooter.</a:t>
                      </a:r>
                    </a:p>
                  </a:txBody>
                  <a:tcPr marL="27432" marR="27432" marT="18288" marB="18288">
                    <a:solidFill>
                      <a:srgbClr val="FFFFFF"/>
                    </a:solidFill>
                  </a:tcPr>
                </a:tc>
                <a:extLst>
                  <a:ext uri="{0D108BD9-81ED-4DB2-BD59-A6C34878D82A}">
                    <a16:rowId xmlns:a16="http://schemas.microsoft.com/office/drawing/2014/main" val="10003"/>
                  </a:ext>
                </a:extLst>
              </a:tr>
              <a:tr h="708660">
                <a:tc>
                  <a:txBody>
                    <a:bodyPr/>
                    <a:lstStyle/>
                    <a:p>
                      <a:pPr algn="l"/>
                      <a:r>
                        <a:rPr sz="720">
                          <a:solidFill>
                            <a:srgbClr val="232323"/>
                          </a:solidFill>
                          <a:latin typeface="Arial"/>
                        </a:rPr>
                        <a:t>Armed Robbery</a:t>
                      </a:r>
                    </a:p>
                  </a:txBody>
                  <a:tcPr marL="27432" marR="27432" marT="18288" marB="18288">
                    <a:solidFill>
                      <a:srgbClr val="E8EEF7"/>
                    </a:solidFill>
                  </a:tcPr>
                </a:tc>
                <a:tc>
                  <a:txBody>
                    <a:bodyPr/>
                    <a:lstStyle/>
                    <a:p>
                      <a:pPr algn="l"/>
                      <a:r>
                        <a:rPr sz="720">
                          <a:solidFill>
                            <a:srgbClr val="232323"/>
                          </a:solidFill>
                          <a:latin typeface="Arial"/>
                        </a:rPr>
                        <a:t>Video shows demand for money and firearm</a:t>
                      </a:r>
                    </a:p>
                  </a:txBody>
                  <a:tcPr marL="27432" marR="27432" marT="18288" marB="18288">
                    <a:solidFill>
                      <a:srgbClr val="E8EEF7"/>
                    </a:solidFill>
                  </a:tcPr>
                </a:tc>
                <a:tc>
                  <a:txBody>
                    <a:bodyPr/>
                    <a:lstStyle/>
                    <a:p>
                      <a:pPr algn="l"/>
                      <a:r>
                        <a:rPr sz="720" dirty="0">
                          <a:solidFill>
                            <a:srgbClr val="232323"/>
                          </a:solidFill>
                          <a:latin typeface="Arial"/>
                        </a:rPr>
                        <a:t>Robbery occurred; identity disputed</a:t>
                      </a:r>
                    </a:p>
                  </a:txBody>
                  <a:tcPr marL="27432" marR="27432" marT="18288" marB="18288">
                    <a:solidFill>
                      <a:srgbClr val="E8EEF7"/>
                    </a:solidFill>
                  </a:tcPr>
                </a:tc>
                <a:tc>
                  <a:txBody>
                    <a:bodyPr/>
                    <a:lstStyle/>
                    <a:p>
                      <a:pPr algn="l"/>
                      <a:r>
                        <a:rPr sz="720">
                          <a:solidFill>
                            <a:srgbClr val="232323"/>
                          </a:solidFill>
                          <a:latin typeface="Arial"/>
                        </a:rPr>
                        <a:t>No recovered weapon or marked cash</a:t>
                      </a:r>
                    </a:p>
                  </a:txBody>
                  <a:tcPr marL="27432" marR="27432" marT="18288" marB="18288">
                    <a:solidFill>
                      <a:srgbClr val="E8EEF7"/>
                    </a:solidFill>
                  </a:tcPr>
                </a:tc>
                <a:tc>
                  <a:txBody>
                    <a:bodyPr/>
                    <a:lstStyle/>
                    <a:p>
                      <a:pPr algn="l"/>
                      <a:r>
                        <a:rPr sz="720">
                          <a:solidFill>
                            <a:srgbClr val="232323"/>
                          </a:solidFill>
                          <a:latin typeface="Arial"/>
                        </a:rPr>
                        <a:t>Robbery proof does not equal Marcus proof.</a:t>
                      </a:r>
                    </a:p>
                  </a:txBody>
                  <a:tcPr marL="27432" marR="27432" marT="18288" marB="18288">
                    <a:solidFill>
                      <a:srgbClr val="E8EEF7"/>
                    </a:solidFill>
                  </a:tcPr>
                </a:tc>
                <a:extLst>
                  <a:ext uri="{0D108BD9-81ED-4DB2-BD59-A6C34878D82A}">
                    <a16:rowId xmlns:a16="http://schemas.microsoft.com/office/drawing/2014/main" val="10004"/>
                  </a:ext>
                </a:extLst>
              </a:tr>
              <a:tr h="708660">
                <a:tc>
                  <a:txBody>
                    <a:bodyPr/>
                    <a:lstStyle/>
                    <a:p>
                      <a:pPr algn="l"/>
                      <a:r>
                        <a:rPr sz="720" dirty="0">
                          <a:solidFill>
                            <a:srgbClr val="232323"/>
                          </a:solidFill>
                          <a:latin typeface="Arial"/>
                        </a:rPr>
                        <a:t>Felony Murder</a:t>
                      </a:r>
                    </a:p>
                  </a:txBody>
                  <a:tcPr marL="27432" marR="27432" marT="18288" marB="18288">
                    <a:solidFill>
                      <a:srgbClr val="FFFFFF"/>
                    </a:solidFill>
                  </a:tcPr>
                </a:tc>
                <a:tc>
                  <a:txBody>
                    <a:bodyPr/>
                    <a:lstStyle/>
                    <a:p>
                      <a:pPr algn="l"/>
                      <a:r>
                        <a:rPr sz="720">
                          <a:solidFill>
                            <a:srgbClr val="232323"/>
                          </a:solidFill>
                          <a:latin typeface="Arial"/>
                        </a:rPr>
                        <a:t>Death during robbery</a:t>
                      </a:r>
                    </a:p>
                  </a:txBody>
                  <a:tcPr marL="27432" marR="27432" marT="18288" marB="18288">
                    <a:solidFill>
                      <a:srgbClr val="FFFFFF"/>
                    </a:solidFill>
                  </a:tcPr>
                </a:tc>
                <a:tc>
                  <a:txBody>
                    <a:bodyPr/>
                    <a:lstStyle/>
                    <a:p>
                      <a:pPr algn="l"/>
                      <a:r>
                        <a:rPr sz="720">
                          <a:solidFill>
                            <a:srgbClr val="232323"/>
                          </a:solidFill>
                          <a:latin typeface="Arial"/>
                        </a:rPr>
                        <a:t>Depends on proving Marcus committed felony</a:t>
                      </a:r>
                    </a:p>
                  </a:txBody>
                  <a:tcPr marL="27432" marR="27432" marT="18288" marB="18288">
                    <a:solidFill>
                      <a:srgbClr val="FFFFFF"/>
                    </a:solidFill>
                  </a:tcPr>
                </a:tc>
                <a:tc>
                  <a:txBody>
                    <a:bodyPr/>
                    <a:lstStyle/>
                    <a:p>
                      <a:pPr algn="l"/>
                      <a:r>
                        <a:rPr sz="720">
                          <a:solidFill>
                            <a:srgbClr val="232323"/>
                          </a:solidFill>
                          <a:latin typeface="Arial"/>
                        </a:rPr>
                        <a:t>Identity link weak</a:t>
                      </a:r>
                    </a:p>
                  </a:txBody>
                  <a:tcPr marL="27432" marR="27432" marT="18288" marB="18288">
                    <a:solidFill>
                      <a:srgbClr val="FFFFFF"/>
                    </a:solidFill>
                  </a:tcPr>
                </a:tc>
                <a:tc>
                  <a:txBody>
                    <a:bodyPr/>
                    <a:lstStyle/>
                    <a:p>
                      <a:pPr algn="l"/>
                      <a:r>
                        <a:rPr sz="720" dirty="0">
                          <a:solidFill>
                            <a:srgbClr val="232323"/>
                          </a:solidFill>
                          <a:latin typeface="Arial"/>
                        </a:rPr>
                        <a:t>If identity fails, felony murder fails.</a:t>
                      </a:r>
                    </a:p>
                  </a:txBody>
                  <a:tcPr marL="27432" marR="27432" marT="18288" marB="18288">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sz="3000" b="1">
                <a:solidFill>
                  <a:srgbClr val="0B1F3A"/>
                </a:solidFill>
              </a:defRPr>
            </a:pPr>
            <a:r>
              <a:t>Aggravator Mapping</a:t>
            </a:r>
          </a:p>
        </p:txBody>
      </p:sp>
      <p:graphicFrame>
        <p:nvGraphicFramePr>
          <p:cNvPr id="4" name="Table 3"/>
          <p:cNvGraphicFramePr>
            <a:graphicFrameLocks noGrp="1"/>
          </p:cNvGraphicFramePr>
          <p:nvPr>
            <p:extLst>
              <p:ext uri="{D42A27DB-BD31-4B8C-83A1-F6EECF244321}">
                <p14:modId xmlns:p14="http://schemas.microsoft.com/office/powerpoint/2010/main" val="2961884218"/>
              </p:ext>
            </p:extLst>
          </p:nvPr>
        </p:nvGraphicFramePr>
        <p:xfrm>
          <a:off x="403122" y="1209368"/>
          <a:ext cx="8420836" cy="4048430"/>
        </p:xfrm>
        <a:graphic>
          <a:graphicData uri="http://schemas.openxmlformats.org/drawingml/2006/table">
            <a:tbl>
              <a:tblPr firstRow="1" bandRow="1">
                <a:tableStyleId>{5C22544A-7EE6-4342-B048-85BDC9FD1C3A}</a:tableStyleId>
              </a:tblPr>
              <a:tblGrid>
                <a:gridCol w="2105209">
                  <a:extLst>
                    <a:ext uri="{9D8B030D-6E8A-4147-A177-3AD203B41FA5}">
                      <a16:colId xmlns:a16="http://schemas.microsoft.com/office/drawing/2014/main" val="20000"/>
                    </a:ext>
                  </a:extLst>
                </a:gridCol>
                <a:gridCol w="2105209">
                  <a:extLst>
                    <a:ext uri="{9D8B030D-6E8A-4147-A177-3AD203B41FA5}">
                      <a16:colId xmlns:a16="http://schemas.microsoft.com/office/drawing/2014/main" val="20001"/>
                    </a:ext>
                  </a:extLst>
                </a:gridCol>
                <a:gridCol w="2105209">
                  <a:extLst>
                    <a:ext uri="{9D8B030D-6E8A-4147-A177-3AD203B41FA5}">
                      <a16:colId xmlns:a16="http://schemas.microsoft.com/office/drawing/2014/main" val="20002"/>
                    </a:ext>
                  </a:extLst>
                </a:gridCol>
                <a:gridCol w="2105209">
                  <a:extLst>
                    <a:ext uri="{9D8B030D-6E8A-4147-A177-3AD203B41FA5}">
                      <a16:colId xmlns:a16="http://schemas.microsoft.com/office/drawing/2014/main" val="20003"/>
                    </a:ext>
                  </a:extLst>
                </a:gridCol>
              </a:tblGrid>
              <a:tr h="809686">
                <a:tc>
                  <a:txBody>
                    <a:bodyPr/>
                    <a:lstStyle/>
                    <a:p>
                      <a:pPr algn="l"/>
                      <a:r>
                        <a:rPr sz="850" b="1">
                          <a:solidFill>
                            <a:srgbClr val="FFFFFF"/>
                          </a:solidFill>
                          <a:latin typeface="Arial"/>
                        </a:rPr>
                        <a:t>Potential Aggravator</a:t>
                      </a:r>
                    </a:p>
                  </a:txBody>
                  <a:tcPr marL="27432" marR="27432" marT="18288" marB="18288">
                    <a:solidFill>
                      <a:srgbClr val="0B1F3A"/>
                    </a:solidFill>
                  </a:tcPr>
                </a:tc>
                <a:tc>
                  <a:txBody>
                    <a:bodyPr/>
                    <a:lstStyle/>
                    <a:p>
                      <a:pPr algn="l"/>
                      <a:r>
                        <a:rPr sz="850" b="1">
                          <a:solidFill>
                            <a:srgbClr val="FFFFFF"/>
                          </a:solidFill>
                          <a:latin typeface="Arial"/>
                        </a:rPr>
                        <a:t>State Evidence</a:t>
                      </a:r>
                    </a:p>
                  </a:txBody>
                  <a:tcPr marL="27432" marR="27432" marT="18288" marB="18288">
                    <a:solidFill>
                      <a:srgbClr val="0B1F3A"/>
                    </a:solidFill>
                  </a:tcPr>
                </a:tc>
                <a:tc>
                  <a:txBody>
                    <a:bodyPr/>
                    <a:lstStyle/>
                    <a:p>
                      <a:pPr algn="l"/>
                      <a:r>
                        <a:rPr sz="850" b="1">
                          <a:solidFill>
                            <a:srgbClr val="FFFFFF"/>
                          </a:solidFill>
                          <a:latin typeface="Arial"/>
                        </a:rPr>
                        <a:t>Defense Review</a:t>
                      </a:r>
                    </a:p>
                  </a:txBody>
                  <a:tcPr marL="27432" marR="27432" marT="18288" marB="18288">
                    <a:solidFill>
                      <a:srgbClr val="0B1F3A"/>
                    </a:solidFill>
                  </a:tcPr>
                </a:tc>
                <a:tc>
                  <a:txBody>
                    <a:bodyPr/>
                    <a:lstStyle/>
                    <a:p>
                      <a:pPr algn="l"/>
                      <a:r>
                        <a:rPr sz="850" b="1">
                          <a:solidFill>
                            <a:srgbClr val="FFFFFF"/>
                          </a:solidFill>
                          <a:latin typeface="Arial"/>
                        </a:rPr>
                        <a:t>Issue for Investigation</a:t>
                      </a:r>
                    </a:p>
                  </a:txBody>
                  <a:tcPr marL="27432" marR="27432" marT="18288" marB="18288">
                    <a:solidFill>
                      <a:srgbClr val="0B1F3A"/>
                    </a:solidFill>
                  </a:tcPr>
                </a:tc>
                <a:extLst>
                  <a:ext uri="{0D108BD9-81ED-4DB2-BD59-A6C34878D82A}">
                    <a16:rowId xmlns:a16="http://schemas.microsoft.com/office/drawing/2014/main" val="10000"/>
                  </a:ext>
                </a:extLst>
              </a:tr>
              <a:tr h="809686">
                <a:tc>
                  <a:txBody>
                    <a:bodyPr/>
                    <a:lstStyle/>
                    <a:p>
                      <a:pPr algn="l"/>
                      <a:r>
                        <a:rPr sz="850">
                          <a:solidFill>
                            <a:srgbClr val="232323"/>
                          </a:solidFill>
                          <a:latin typeface="Arial"/>
                        </a:rPr>
                        <a:t>Murder during armed robbery</a:t>
                      </a:r>
                    </a:p>
                  </a:txBody>
                  <a:tcPr marL="27432" marR="27432" marT="18288" marB="18288">
                    <a:solidFill>
                      <a:srgbClr val="FFFFFF"/>
                    </a:solidFill>
                  </a:tcPr>
                </a:tc>
                <a:tc>
                  <a:txBody>
                    <a:bodyPr/>
                    <a:lstStyle/>
                    <a:p>
                      <a:pPr algn="l"/>
                      <a:r>
                        <a:rPr sz="850">
                          <a:solidFill>
                            <a:srgbClr val="232323"/>
                          </a:solidFill>
                          <a:latin typeface="Arial"/>
                        </a:rPr>
                        <a:t>Video and cash drawer</a:t>
                      </a:r>
                    </a:p>
                  </a:txBody>
                  <a:tcPr marL="27432" marR="27432" marT="18288" marB="18288">
                    <a:solidFill>
                      <a:srgbClr val="FFFFFF"/>
                    </a:solidFill>
                  </a:tcPr>
                </a:tc>
                <a:tc>
                  <a:txBody>
                    <a:bodyPr/>
                    <a:lstStyle/>
                    <a:p>
                      <a:pPr algn="l"/>
                      <a:r>
                        <a:rPr sz="850">
                          <a:solidFill>
                            <a:srgbClr val="232323"/>
                          </a:solidFill>
                          <a:latin typeface="Arial"/>
                        </a:rPr>
                        <a:t>Underlying felony identity disputed</a:t>
                      </a:r>
                    </a:p>
                  </a:txBody>
                  <a:tcPr marL="27432" marR="27432" marT="18288" marB="18288">
                    <a:solidFill>
                      <a:srgbClr val="FFFFFF"/>
                    </a:solidFill>
                  </a:tcPr>
                </a:tc>
                <a:tc>
                  <a:txBody>
                    <a:bodyPr/>
                    <a:lstStyle/>
                    <a:p>
                      <a:pPr algn="l"/>
                      <a:r>
                        <a:rPr sz="850">
                          <a:solidFill>
                            <a:srgbClr val="232323"/>
                          </a:solidFill>
                          <a:latin typeface="Arial"/>
                        </a:rPr>
                        <a:t>Separate proof of robbery from proof of Marcus.</a:t>
                      </a:r>
                    </a:p>
                  </a:txBody>
                  <a:tcPr marL="27432" marR="27432" marT="18288" marB="18288">
                    <a:solidFill>
                      <a:srgbClr val="FFFFFF"/>
                    </a:solidFill>
                  </a:tcPr>
                </a:tc>
                <a:extLst>
                  <a:ext uri="{0D108BD9-81ED-4DB2-BD59-A6C34878D82A}">
                    <a16:rowId xmlns:a16="http://schemas.microsoft.com/office/drawing/2014/main" val="10001"/>
                  </a:ext>
                </a:extLst>
              </a:tr>
              <a:tr h="809686">
                <a:tc>
                  <a:txBody>
                    <a:bodyPr/>
                    <a:lstStyle/>
                    <a:p>
                      <a:pPr algn="l"/>
                      <a:r>
                        <a:rPr sz="850">
                          <a:solidFill>
                            <a:srgbClr val="232323"/>
                          </a:solidFill>
                          <a:latin typeface="Arial"/>
                        </a:rPr>
                        <a:t>Pecuniary gain</a:t>
                      </a:r>
                    </a:p>
                  </a:txBody>
                  <a:tcPr marL="27432" marR="27432" marT="18288" marB="18288">
                    <a:solidFill>
                      <a:srgbClr val="E8EEF7"/>
                    </a:solidFill>
                  </a:tcPr>
                </a:tc>
                <a:tc>
                  <a:txBody>
                    <a:bodyPr/>
                    <a:lstStyle/>
                    <a:p>
                      <a:pPr algn="l"/>
                      <a:r>
                        <a:rPr sz="850">
                          <a:solidFill>
                            <a:srgbClr val="232323"/>
                          </a:solidFill>
                          <a:latin typeface="Arial"/>
                        </a:rPr>
                        <a:t>Money taken from register</a:t>
                      </a:r>
                    </a:p>
                  </a:txBody>
                  <a:tcPr marL="27432" marR="27432" marT="18288" marB="18288">
                    <a:solidFill>
                      <a:srgbClr val="E8EEF7"/>
                    </a:solidFill>
                  </a:tcPr>
                </a:tc>
                <a:tc>
                  <a:txBody>
                    <a:bodyPr/>
                    <a:lstStyle/>
                    <a:p>
                      <a:pPr algn="l"/>
                      <a:r>
                        <a:rPr sz="850">
                          <a:solidFill>
                            <a:srgbClr val="232323"/>
                          </a:solidFill>
                          <a:latin typeface="Arial"/>
                        </a:rPr>
                        <a:t>May overlap with armed robbery</a:t>
                      </a:r>
                    </a:p>
                  </a:txBody>
                  <a:tcPr marL="27432" marR="27432" marT="18288" marB="18288">
                    <a:solidFill>
                      <a:srgbClr val="E8EEF7"/>
                    </a:solidFill>
                  </a:tcPr>
                </a:tc>
                <a:tc>
                  <a:txBody>
                    <a:bodyPr/>
                    <a:lstStyle/>
                    <a:p>
                      <a:pPr algn="l"/>
                      <a:r>
                        <a:rPr sz="850">
                          <a:solidFill>
                            <a:srgbClr val="232323"/>
                          </a:solidFill>
                          <a:latin typeface="Arial"/>
                        </a:rPr>
                        <a:t>Check statutory theory and notice.</a:t>
                      </a:r>
                    </a:p>
                  </a:txBody>
                  <a:tcPr marL="27432" marR="27432" marT="18288" marB="18288">
                    <a:solidFill>
                      <a:srgbClr val="E8EEF7"/>
                    </a:solidFill>
                  </a:tcPr>
                </a:tc>
                <a:extLst>
                  <a:ext uri="{0D108BD9-81ED-4DB2-BD59-A6C34878D82A}">
                    <a16:rowId xmlns:a16="http://schemas.microsoft.com/office/drawing/2014/main" val="10002"/>
                  </a:ext>
                </a:extLst>
              </a:tr>
              <a:tr h="809686">
                <a:tc>
                  <a:txBody>
                    <a:bodyPr/>
                    <a:lstStyle/>
                    <a:p>
                      <a:pPr algn="l"/>
                      <a:r>
                        <a:rPr sz="850">
                          <a:solidFill>
                            <a:srgbClr val="232323"/>
                          </a:solidFill>
                          <a:latin typeface="Arial"/>
                        </a:rPr>
                        <a:t>Prior violent history</a:t>
                      </a:r>
                    </a:p>
                  </a:txBody>
                  <a:tcPr marL="27432" marR="27432" marT="18288" marB="18288">
                    <a:solidFill>
                      <a:srgbClr val="FFFFFF"/>
                    </a:solidFill>
                  </a:tcPr>
                </a:tc>
                <a:tc>
                  <a:txBody>
                    <a:bodyPr/>
                    <a:lstStyle/>
                    <a:p>
                      <a:pPr algn="l"/>
                      <a:r>
                        <a:rPr sz="850">
                          <a:solidFill>
                            <a:srgbClr val="232323"/>
                          </a:solidFill>
                          <a:latin typeface="Arial"/>
                        </a:rPr>
                        <a:t>None disclosed</a:t>
                      </a:r>
                    </a:p>
                  </a:txBody>
                  <a:tcPr marL="27432" marR="27432" marT="18288" marB="18288">
                    <a:solidFill>
                      <a:srgbClr val="FFFFFF"/>
                    </a:solidFill>
                  </a:tcPr>
                </a:tc>
                <a:tc>
                  <a:txBody>
                    <a:bodyPr/>
                    <a:lstStyle/>
                    <a:p>
                      <a:pPr algn="l"/>
                      <a:r>
                        <a:rPr sz="850">
                          <a:solidFill>
                            <a:srgbClr val="232323"/>
                          </a:solidFill>
                          <a:latin typeface="Arial"/>
                        </a:rPr>
                        <a:t>No prior qualifying conviction</a:t>
                      </a:r>
                    </a:p>
                  </a:txBody>
                  <a:tcPr marL="27432" marR="27432" marT="18288" marB="18288">
                    <a:solidFill>
                      <a:srgbClr val="FFFFFF"/>
                    </a:solidFill>
                  </a:tcPr>
                </a:tc>
                <a:tc>
                  <a:txBody>
                    <a:bodyPr/>
                    <a:lstStyle/>
                    <a:p>
                      <a:pPr algn="l"/>
                      <a:r>
                        <a:rPr sz="850">
                          <a:solidFill>
                            <a:srgbClr val="232323"/>
                          </a:solidFill>
                          <a:latin typeface="Arial"/>
                        </a:rPr>
                        <a:t>Verify criminal history certified copies.</a:t>
                      </a:r>
                    </a:p>
                  </a:txBody>
                  <a:tcPr marL="27432" marR="27432" marT="18288" marB="18288">
                    <a:solidFill>
                      <a:srgbClr val="FFFFFF"/>
                    </a:solidFill>
                  </a:tcPr>
                </a:tc>
                <a:extLst>
                  <a:ext uri="{0D108BD9-81ED-4DB2-BD59-A6C34878D82A}">
                    <a16:rowId xmlns:a16="http://schemas.microsoft.com/office/drawing/2014/main" val="10003"/>
                  </a:ext>
                </a:extLst>
              </a:tr>
              <a:tr h="809686">
                <a:tc>
                  <a:txBody>
                    <a:bodyPr/>
                    <a:lstStyle/>
                    <a:p>
                      <a:pPr algn="l"/>
                      <a:r>
                        <a:rPr sz="850">
                          <a:solidFill>
                            <a:srgbClr val="232323"/>
                          </a:solidFill>
                          <a:latin typeface="Arial"/>
                        </a:rPr>
                        <a:t>Torture/aggravated battery</a:t>
                      </a:r>
                    </a:p>
                  </a:txBody>
                  <a:tcPr marL="27432" marR="27432" marT="18288" marB="18288">
                    <a:solidFill>
                      <a:srgbClr val="E8EEF7"/>
                    </a:solidFill>
                  </a:tcPr>
                </a:tc>
                <a:tc>
                  <a:txBody>
                    <a:bodyPr/>
                    <a:lstStyle/>
                    <a:p>
                      <a:pPr algn="l"/>
                      <a:r>
                        <a:rPr sz="850" dirty="0">
                          <a:solidFill>
                            <a:srgbClr val="232323"/>
                          </a:solidFill>
                          <a:latin typeface="Arial"/>
                        </a:rPr>
                        <a:t>Single gunshot</a:t>
                      </a:r>
                    </a:p>
                  </a:txBody>
                  <a:tcPr marL="27432" marR="27432" marT="18288" marB="18288">
                    <a:solidFill>
                      <a:srgbClr val="E8EEF7"/>
                    </a:solidFill>
                  </a:tcPr>
                </a:tc>
                <a:tc>
                  <a:txBody>
                    <a:bodyPr/>
                    <a:lstStyle/>
                    <a:p>
                      <a:pPr algn="l"/>
                      <a:r>
                        <a:rPr sz="850">
                          <a:solidFill>
                            <a:srgbClr val="232323"/>
                          </a:solidFill>
                          <a:latin typeface="Arial"/>
                        </a:rPr>
                        <a:t>No evidence of prolonged suffering/torture</a:t>
                      </a:r>
                    </a:p>
                  </a:txBody>
                  <a:tcPr marL="27432" marR="27432" marT="18288" marB="18288">
                    <a:solidFill>
                      <a:srgbClr val="E8EEF7"/>
                    </a:solidFill>
                  </a:tcPr>
                </a:tc>
                <a:tc>
                  <a:txBody>
                    <a:bodyPr/>
                    <a:lstStyle/>
                    <a:p>
                      <a:pPr algn="l"/>
                      <a:r>
                        <a:rPr sz="850" dirty="0">
                          <a:solidFill>
                            <a:srgbClr val="232323"/>
                          </a:solidFill>
                          <a:latin typeface="Arial"/>
                        </a:rPr>
                        <a:t>Challenge emotional overstatement.</a:t>
                      </a:r>
                    </a:p>
                  </a:txBody>
                  <a:tcPr marL="27432" marR="27432" marT="18288" marB="18288">
                    <a:solidFill>
                      <a:srgbClr val="E8EEF7"/>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45806"/>
            <a:ext cx="6347713" cy="1684594"/>
          </a:xfrm>
        </p:spPr>
        <p:txBody>
          <a:bodyPr/>
          <a:lstStyle/>
          <a:p>
            <a:pPr algn="ctr">
              <a:defRPr sz="3000" b="1">
                <a:solidFill>
                  <a:srgbClr val="0B1F3A"/>
                </a:solidFill>
              </a:defRPr>
            </a:pPr>
            <a:r>
              <a:rPr dirty="0"/>
              <a:t>Search Warrant Review</a:t>
            </a:r>
          </a:p>
        </p:txBody>
      </p:sp>
      <p:graphicFrame>
        <p:nvGraphicFramePr>
          <p:cNvPr id="4" name="Table 3"/>
          <p:cNvGraphicFramePr>
            <a:graphicFrameLocks noGrp="1"/>
          </p:cNvGraphicFramePr>
          <p:nvPr/>
        </p:nvGraphicFramePr>
        <p:xfrm>
          <a:off x="320040" y="1005840"/>
          <a:ext cx="8503920" cy="4251960"/>
        </p:xfrm>
        <a:graphic>
          <a:graphicData uri="http://schemas.openxmlformats.org/drawingml/2006/table">
            <a:tbl>
              <a:tblPr firstRow="1" bandRow="1">
                <a:tableStyleId>{5C22544A-7EE6-4342-B048-85BDC9FD1C3A}</a:tableStyleId>
              </a:tblPr>
              <a:tblGrid>
                <a:gridCol w="2125980">
                  <a:extLst>
                    <a:ext uri="{9D8B030D-6E8A-4147-A177-3AD203B41FA5}">
                      <a16:colId xmlns:a16="http://schemas.microsoft.com/office/drawing/2014/main" val="20000"/>
                    </a:ext>
                  </a:extLst>
                </a:gridCol>
                <a:gridCol w="2125980">
                  <a:extLst>
                    <a:ext uri="{9D8B030D-6E8A-4147-A177-3AD203B41FA5}">
                      <a16:colId xmlns:a16="http://schemas.microsoft.com/office/drawing/2014/main" val="20001"/>
                    </a:ext>
                  </a:extLst>
                </a:gridCol>
                <a:gridCol w="2125980">
                  <a:extLst>
                    <a:ext uri="{9D8B030D-6E8A-4147-A177-3AD203B41FA5}">
                      <a16:colId xmlns:a16="http://schemas.microsoft.com/office/drawing/2014/main" val="20002"/>
                    </a:ext>
                  </a:extLst>
                </a:gridCol>
                <a:gridCol w="2125980">
                  <a:extLst>
                    <a:ext uri="{9D8B030D-6E8A-4147-A177-3AD203B41FA5}">
                      <a16:colId xmlns:a16="http://schemas.microsoft.com/office/drawing/2014/main" val="20003"/>
                    </a:ext>
                  </a:extLst>
                </a:gridCol>
              </a:tblGrid>
              <a:tr h="607422">
                <a:tc>
                  <a:txBody>
                    <a:bodyPr/>
                    <a:lstStyle/>
                    <a:p>
                      <a:pPr algn="l"/>
                      <a:r>
                        <a:rPr sz="850" b="1">
                          <a:solidFill>
                            <a:srgbClr val="FFFFFF"/>
                          </a:solidFill>
                          <a:latin typeface="Arial"/>
                        </a:rPr>
                        <a:t>Issue</a:t>
                      </a:r>
                    </a:p>
                  </a:txBody>
                  <a:tcPr marL="27432" marR="27432" marT="18288" marB="18288">
                    <a:solidFill>
                      <a:srgbClr val="0B1F3A"/>
                    </a:solidFill>
                  </a:tcPr>
                </a:tc>
                <a:tc>
                  <a:txBody>
                    <a:bodyPr/>
                    <a:lstStyle/>
                    <a:p>
                      <a:pPr algn="l"/>
                      <a:r>
                        <a:rPr sz="850" b="1">
                          <a:solidFill>
                            <a:srgbClr val="FFFFFF"/>
                          </a:solidFill>
                          <a:latin typeface="Arial"/>
                        </a:rPr>
                        <a:t>Affidavit / Warrant Fact</a:t>
                      </a:r>
                    </a:p>
                  </a:txBody>
                  <a:tcPr marL="27432" marR="27432" marT="18288" marB="18288">
                    <a:solidFill>
                      <a:srgbClr val="0B1F3A"/>
                    </a:solidFill>
                  </a:tcPr>
                </a:tc>
                <a:tc>
                  <a:txBody>
                    <a:bodyPr/>
                    <a:lstStyle/>
                    <a:p>
                      <a:pPr algn="l"/>
                      <a:r>
                        <a:rPr sz="850" b="1">
                          <a:solidFill>
                            <a:srgbClr val="FFFFFF"/>
                          </a:solidFill>
                          <a:latin typeface="Arial"/>
                        </a:rPr>
                        <a:t>Defense Concern</a:t>
                      </a:r>
                    </a:p>
                  </a:txBody>
                  <a:tcPr marL="27432" marR="27432" marT="18288" marB="18288">
                    <a:solidFill>
                      <a:srgbClr val="0B1F3A"/>
                    </a:solidFill>
                  </a:tcPr>
                </a:tc>
                <a:tc>
                  <a:txBody>
                    <a:bodyPr/>
                    <a:lstStyle/>
                    <a:p>
                      <a:pPr algn="l"/>
                      <a:r>
                        <a:rPr sz="850" b="1">
                          <a:solidFill>
                            <a:srgbClr val="FFFFFF"/>
                          </a:solidFill>
                          <a:latin typeface="Arial"/>
                        </a:rPr>
                        <a:t>Follow-Up</a:t>
                      </a:r>
                    </a:p>
                  </a:txBody>
                  <a:tcPr marL="27432" marR="27432" marT="18288" marB="18288">
                    <a:solidFill>
                      <a:srgbClr val="0B1F3A"/>
                    </a:solidFill>
                  </a:tcPr>
                </a:tc>
                <a:extLst>
                  <a:ext uri="{0D108BD9-81ED-4DB2-BD59-A6C34878D82A}">
                    <a16:rowId xmlns:a16="http://schemas.microsoft.com/office/drawing/2014/main" val="10000"/>
                  </a:ext>
                </a:extLst>
              </a:tr>
              <a:tr h="607422">
                <a:tc>
                  <a:txBody>
                    <a:bodyPr/>
                    <a:lstStyle/>
                    <a:p>
                      <a:pPr algn="l"/>
                      <a:r>
                        <a:rPr sz="850">
                          <a:solidFill>
                            <a:srgbClr val="232323"/>
                          </a:solidFill>
                          <a:latin typeface="Arial"/>
                        </a:rPr>
                        <a:t>Probable Cause</a:t>
                      </a:r>
                    </a:p>
                  </a:txBody>
                  <a:tcPr marL="27432" marR="27432" marT="18288" marB="18288">
                    <a:solidFill>
                      <a:srgbClr val="FFFFFF"/>
                    </a:solidFill>
                  </a:tcPr>
                </a:tc>
                <a:tc>
                  <a:txBody>
                    <a:bodyPr/>
                    <a:lstStyle/>
                    <a:p>
                      <a:pPr algn="l"/>
                      <a:r>
                        <a:rPr sz="850">
                          <a:solidFill>
                            <a:srgbClr val="232323"/>
                          </a:solidFill>
                          <a:latin typeface="Arial"/>
                        </a:rPr>
                        <a:t>Voice ID + dark Honda + prior shoplifting call</a:t>
                      </a:r>
                    </a:p>
                  </a:txBody>
                  <a:tcPr marL="27432" marR="27432" marT="18288" marB="18288">
                    <a:solidFill>
                      <a:srgbClr val="FFFFFF"/>
                    </a:solidFill>
                  </a:tcPr>
                </a:tc>
                <a:tc>
                  <a:txBody>
                    <a:bodyPr/>
                    <a:lstStyle/>
                    <a:p>
                      <a:pPr algn="l"/>
                      <a:r>
                        <a:rPr sz="850">
                          <a:solidFill>
                            <a:srgbClr val="232323"/>
                          </a:solidFill>
                          <a:latin typeface="Arial"/>
                        </a:rPr>
                        <a:t>Voice ID not fully documented</a:t>
                      </a:r>
                    </a:p>
                  </a:txBody>
                  <a:tcPr marL="27432" marR="27432" marT="18288" marB="18288">
                    <a:solidFill>
                      <a:srgbClr val="FFFFFF"/>
                    </a:solidFill>
                  </a:tcPr>
                </a:tc>
                <a:tc>
                  <a:txBody>
                    <a:bodyPr/>
                    <a:lstStyle/>
                    <a:p>
                      <a:pPr algn="l"/>
                      <a:r>
                        <a:rPr sz="850">
                          <a:solidFill>
                            <a:srgbClr val="232323"/>
                          </a:solidFill>
                          <a:latin typeface="Arial"/>
                        </a:rPr>
                        <a:t>Get full interview recording.</a:t>
                      </a:r>
                    </a:p>
                  </a:txBody>
                  <a:tcPr marL="27432" marR="27432" marT="18288" marB="18288">
                    <a:solidFill>
                      <a:srgbClr val="FFFFFF"/>
                    </a:solidFill>
                  </a:tcPr>
                </a:tc>
                <a:extLst>
                  <a:ext uri="{0D108BD9-81ED-4DB2-BD59-A6C34878D82A}">
                    <a16:rowId xmlns:a16="http://schemas.microsoft.com/office/drawing/2014/main" val="10001"/>
                  </a:ext>
                </a:extLst>
              </a:tr>
              <a:tr h="607422">
                <a:tc>
                  <a:txBody>
                    <a:bodyPr/>
                    <a:lstStyle/>
                    <a:p>
                      <a:pPr algn="l"/>
                      <a:r>
                        <a:rPr sz="850">
                          <a:solidFill>
                            <a:srgbClr val="232323"/>
                          </a:solidFill>
                          <a:latin typeface="Arial"/>
                        </a:rPr>
                        <a:t>Nexus</a:t>
                      </a:r>
                    </a:p>
                  </a:txBody>
                  <a:tcPr marL="27432" marR="27432" marT="18288" marB="18288">
                    <a:solidFill>
                      <a:srgbClr val="E8EEF7"/>
                    </a:solidFill>
                  </a:tcPr>
                </a:tc>
                <a:tc>
                  <a:txBody>
                    <a:bodyPr/>
                    <a:lstStyle/>
                    <a:p>
                      <a:pPr algn="l"/>
                      <a:r>
                        <a:rPr sz="850">
                          <a:solidFill>
                            <a:srgbClr val="232323"/>
                          </a:solidFill>
                          <a:latin typeface="Arial"/>
                        </a:rPr>
                        <a:t>Marcus owns dark Honda and lives 1.2 miles away</a:t>
                      </a:r>
                    </a:p>
                  </a:txBody>
                  <a:tcPr marL="27432" marR="27432" marT="18288" marB="18288">
                    <a:solidFill>
                      <a:srgbClr val="E8EEF7"/>
                    </a:solidFill>
                  </a:tcPr>
                </a:tc>
                <a:tc>
                  <a:txBody>
                    <a:bodyPr/>
                    <a:lstStyle/>
                    <a:p>
                      <a:pPr algn="l"/>
                      <a:r>
                        <a:rPr sz="850">
                          <a:solidFill>
                            <a:srgbClr val="232323"/>
                          </a:solidFill>
                          <a:latin typeface="Arial"/>
                        </a:rPr>
                        <a:t>Weak nexus to clothing/gun inside apartment</a:t>
                      </a:r>
                    </a:p>
                  </a:txBody>
                  <a:tcPr marL="27432" marR="27432" marT="18288" marB="18288">
                    <a:solidFill>
                      <a:srgbClr val="E8EEF7"/>
                    </a:solidFill>
                  </a:tcPr>
                </a:tc>
                <a:tc>
                  <a:txBody>
                    <a:bodyPr/>
                    <a:lstStyle/>
                    <a:p>
                      <a:pPr algn="l"/>
                      <a:r>
                        <a:rPr sz="850">
                          <a:solidFill>
                            <a:srgbClr val="232323"/>
                          </a:solidFill>
                          <a:latin typeface="Arial"/>
                        </a:rPr>
                        <a:t>Compare with warrant standards.</a:t>
                      </a:r>
                    </a:p>
                  </a:txBody>
                  <a:tcPr marL="27432" marR="27432" marT="18288" marB="18288">
                    <a:solidFill>
                      <a:srgbClr val="E8EEF7"/>
                    </a:solidFill>
                  </a:tcPr>
                </a:tc>
                <a:extLst>
                  <a:ext uri="{0D108BD9-81ED-4DB2-BD59-A6C34878D82A}">
                    <a16:rowId xmlns:a16="http://schemas.microsoft.com/office/drawing/2014/main" val="10002"/>
                  </a:ext>
                </a:extLst>
              </a:tr>
              <a:tr h="607422">
                <a:tc>
                  <a:txBody>
                    <a:bodyPr/>
                    <a:lstStyle/>
                    <a:p>
                      <a:pPr algn="l"/>
                      <a:r>
                        <a:rPr sz="850">
                          <a:solidFill>
                            <a:srgbClr val="232323"/>
                          </a:solidFill>
                          <a:latin typeface="Arial"/>
                        </a:rPr>
                        <a:t>Particularity</a:t>
                      </a:r>
                    </a:p>
                  </a:txBody>
                  <a:tcPr marL="27432" marR="27432" marT="18288" marB="18288">
                    <a:solidFill>
                      <a:srgbClr val="FFFFFF"/>
                    </a:solidFill>
                  </a:tcPr>
                </a:tc>
                <a:tc>
                  <a:txBody>
                    <a:bodyPr/>
                    <a:lstStyle/>
                    <a:p>
                      <a:pPr algn="l"/>
                      <a:r>
                        <a:rPr sz="850">
                          <a:solidFill>
                            <a:srgbClr val="232323"/>
                          </a:solidFill>
                          <a:latin typeface="Arial"/>
                        </a:rPr>
                        <a:t>Any phones, computers, clothing, weapons, cash</a:t>
                      </a:r>
                    </a:p>
                  </a:txBody>
                  <a:tcPr marL="27432" marR="27432" marT="18288" marB="18288">
                    <a:solidFill>
                      <a:srgbClr val="FFFFFF"/>
                    </a:solidFill>
                  </a:tcPr>
                </a:tc>
                <a:tc>
                  <a:txBody>
                    <a:bodyPr/>
                    <a:lstStyle/>
                    <a:p>
                      <a:pPr algn="l"/>
                      <a:r>
                        <a:rPr sz="850">
                          <a:solidFill>
                            <a:srgbClr val="232323"/>
                          </a:solidFill>
                          <a:latin typeface="Arial"/>
                        </a:rPr>
                        <a:t>Broad electronic search language</a:t>
                      </a:r>
                    </a:p>
                  </a:txBody>
                  <a:tcPr marL="27432" marR="27432" marT="18288" marB="18288">
                    <a:solidFill>
                      <a:srgbClr val="FFFFFF"/>
                    </a:solidFill>
                  </a:tcPr>
                </a:tc>
                <a:tc>
                  <a:txBody>
                    <a:bodyPr/>
                    <a:lstStyle/>
                    <a:p>
                      <a:pPr algn="l"/>
                      <a:r>
                        <a:rPr sz="850">
                          <a:solidFill>
                            <a:srgbClr val="232323"/>
                          </a:solidFill>
                          <a:latin typeface="Arial"/>
                        </a:rPr>
                        <a:t>Assess overbreadth/particularity.</a:t>
                      </a:r>
                    </a:p>
                  </a:txBody>
                  <a:tcPr marL="27432" marR="27432" marT="18288" marB="18288">
                    <a:solidFill>
                      <a:srgbClr val="FFFFFF"/>
                    </a:solidFill>
                  </a:tcPr>
                </a:tc>
                <a:extLst>
                  <a:ext uri="{0D108BD9-81ED-4DB2-BD59-A6C34878D82A}">
                    <a16:rowId xmlns:a16="http://schemas.microsoft.com/office/drawing/2014/main" val="10003"/>
                  </a:ext>
                </a:extLst>
              </a:tr>
              <a:tr h="607422">
                <a:tc>
                  <a:txBody>
                    <a:bodyPr/>
                    <a:lstStyle/>
                    <a:p>
                      <a:pPr algn="l"/>
                      <a:r>
                        <a:rPr sz="850">
                          <a:solidFill>
                            <a:srgbClr val="232323"/>
                          </a:solidFill>
                          <a:latin typeface="Arial"/>
                        </a:rPr>
                        <a:t>Staleness</a:t>
                      </a:r>
                    </a:p>
                  </a:txBody>
                  <a:tcPr marL="27432" marR="27432" marT="18288" marB="18288">
                    <a:solidFill>
                      <a:srgbClr val="E8EEF7"/>
                    </a:solidFill>
                  </a:tcPr>
                </a:tc>
                <a:tc>
                  <a:txBody>
                    <a:bodyPr/>
                    <a:lstStyle/>
                    <a:p>
                      <a:pPr algn="l"/>
                      <a:r>
                        <a:rPr sz="850">
                          <a:solidFill>
                            <a:srgbClr val="232323"/>
                          </a:solidFill>
                          <a:latin typeface="Arial"/>
                        </a:rPr>
                        <a:t>Warrant sought 42 hours after event</a:t>
                      </a:r>
                    </a:p>
                  </a:txBody>
                  <a:tcPr marL="27432" marR="27432" marT="18288" marB="18288">
                    <a:solidFill>
                      <a:srgbClr val="E8EEF7"/>
                    </a:solidFill>
                  </a:tcPr>
                </a:tc>
                <a:tc>
                  <a:txBody>
                    <a:bodyPr/>
                    <a:lstStyle/>
                    <a:p>
                      <a:pPr algn="l"/>
                      <a:r>
                        <a:rPr sz="850">
                          <a:solidFill>
                            <a:srgbClr val="232323"/>
                          </a:solidFill>
                          <a:latin typeface="Arial"/>
                        </a:rPr>
                        <a:t>Likely fresh for clothing/phone</a:t>
                      </a:r>
                    </a:p>
                  </a:txBody>
                  <a:tcPr marL="27432" marR="27432" marT="18288" marB="18288">
                    <a:solidFill>
                      <a:srgbClr val="E8EEF7"/>
                    </a:solidFill>
                  </a:tcPr>
                </a:tc>
                <a:tc>
                  <a:txBody>
                    <a:bodyPr/>
                    <a:lstStyle/>
                    <a:p>
                      <a:pPr algn="l"/>
                      <a:r>
                        <a:rPr sz="850">
                          <a:solidFill>
                            <a:srgbClr val="232323"/>
                          </a:solidFill>
                          <a:latin typeface="Arial"/>
                        </a:rPr>
                        <a:t>Less issue than scope/nexus.</a:t>
                      </a:r>
                    </a:p>
                  </a:txBody>
                  <a:tcPr marL="27432" marR="27432" marT="18288" marB="18288">
                    <a:solidFill>
                      <a:srgbClr val="E8EEF7"/>
                    </a:solidFill>
                  </a:tcPr>
                </a:tc>
                <a:extLst>
                  <a:ext uri="{0D108BD9-81ED-4DB2-BD59-A6C34878D82A}">
                    <a16:rowId xmlns:a16="http://schemas.microsoft.com/office/drawing/2014/main" val="10004"/>
                  </a:ext>
                </a:extLst>
              </a:tr>
              <a:tr h="607422">
                <a:tc>
                  <a:txBody>
                    <a:bodyPr/>
                    <a:lstStyle/>
                    <a:p>
                      <a:pPr algn="l"/>
                      <a:r>
                        <a:rPr sz="850">
                          <a:solidFill>
                            <a:srgbClr val="232323"/>
                          </a:solidFill>
                          <a:latin typeface="Arial"/>
                        </a:rPr>
                        <a:t>Execution</a:t>
                      </a:r>
                    </a:p>
                  </a:txBody>
                  <a:tcPr marL="27432" marR="27432" marT="18288" marB="18288">
                    <a:solidFill>
                      <a:srgbClr val="FFFFFF"/>
                    </a:solidFill>
                  </a:tcPr>
                </a:tc>
                <a:tc>
                  <a:txBody>
                    <a:bodyPr/>
                    <a:lstStyle/>
                    <a:p>
                      <a:pPr algn="l"/>
                      <a:r>
                        <a:rPr sz="850">
                          <a:solidFill>
                            <a:srgbClr val="232323"/>
                          </a:solidFill>
                          <a:latin typeface="Arial"/>
                        </a:rPr>
                        <a:t>Search began 10:55 p.m.</a:t>
                      </a:r>
                    </a:p>
                  </a:txBody>
                  <a:tcPr marL="27432" marR="27432" marT="18288" marB="18288">
                    <a:solidFill>
                      <a:srgbClr val="FFFFFF"/>
                    </a:solidFill>
                  </a:tcPr>
                </a:tc>
                <a:tc>
                  <a:txBody>
                    <a:bodyPr/>
                    <a:lstStyle/>
                    <a:p>
                      <a:pPr algn="l"/>
                      <a:r>
                        <a:rPr sz="850">
                          <a:solidFill>
                            <a:srgbClr val="232323"/>
                          </a:solidFill>
                          <a:latin typeface="Arial"/>
                        </a:rPr>
                        <a:t>Nighttime search not separately justified</a:t>
                      </a:r>
                    </a:p>
                  </a:txBody>
                  <a:tcPr marL="27432" marR="27432" marT="18288" marB="18288">
                    <a:solidFill>
                      <a:srgbClr val="FFFFFF"/>
                    </a:solidFill>
                  </a:tcPr>
                </a:tc>
                <a:tc>
                  <a:txBody>
                    <a:bodyPr/>
                    <a:lstStyle/>
                    <a:p>
                      <a:pPr algn="l"/>
                      <a:r>
                        <a:rPr sz="850">
                          <a:solidFill>
                            <a:srgbClr val="232323"/>
                          </a:solidFill>
                          <a:latin typeface="Arial"/>
                        </a:rPr>
                        <a:t>Review authorization language.</a:t>
                      </a:r>
                    </a:p>
                  </a:txBody>
                  <a:tcPr marL="27432" marR="27432" marT="18288" marB="18288">
                    <a:solidFill>
                      <a:srgbClr val="FFFFFF"/>
                    </a:solidFill>
                  </a:tcPr>
                </a:tc>
                <a:extLst>
                  <a:ext uri="{0D108BD9-81ED-4DB2-BD59-A6C34878D82A}">
                    <a16:rowId xmlns:a16="http://schemas.microsoft.com/office/drawing/2014/main" val="10005"/>
                  </a:ext>
                </a:extLst>
              </a:tr>
              <a:tr h="607428">
                <a:tc>
                  <a:txBody>
                    <a:bodyPr/>
                    <a:lstStyle/>
                    <a:p>
                      <a:pPr algn="l"/>
                      <a:r>
                        <a:rPr sz="850">
                          <a:solidFill>
                            <a:srgbClr val="232323"/>
                          </a:solidFill>
                          <a:latin typeface="Arial"/>
                        </a:rPr>
                        <a:t>Return</a:t>
                      </a:r>
                    </a:p>
                  </a:txBody>
                  <a:tcPr marL="27432" marR="27432" marT="18288" marB="18288">
                    <a:solidFill>
                      <a:srgbClr val="E8EEF7"/>
                    </a:solidFill>
                  </a:tcPr>
                </a:tc>
                <a:tc>
                  <a:txBody>
                    <a:bodyPr/>
                    <a:lstStyle/>
                    <a:p>
                      <a:pPr algn="l"/>
                      <a:r>
                        <a:rPr sz="850">
                          <a:solidFill>
                            <a:srgbClr val="232323"/>
                          </a:solidFill>
                          <a:latin typeface="Arial"/>
                        </a:rPr>
                        <a:t>Laptop listed late by handwritten note</a:t>
                      </a:r>
                    </a:p>
                  </a:txBody>
                  <a:tcPr marL="27432" marR="27432" marT="18288" marB="18288">
                    <a:solidFill>
                      <a:srgbClr val="E8EEF7"/>
                    </a:solidFill>
                  </a:tcPr>
                </a:tc>
                <a:tc>
                  <a:txBody>
                    <a:bodyPr/>
                    <a:lstStyle/>
                    <a:p>
                      <a:pPr algn="l"/>
                      <a:r>
                        <a:rPr sz="850" dirty="0">
                          <a:solidFill>
                            <a:srgbClr val="232323"/>
                          </a:solidFill>
                          <a:latin typeface="Arial"/>
                        </a:rPr>
                        <a:t>Inventory inconsistency</a:t>
                      </a:r>
                    </a:p>
                  </a:txBody>
                  <a:tcPr marL="27432" marR="27432" marT="18288" marB="18288">
                    <a:solidFill>
                      <a:srgbClr val="E8EEF7"/>
                    </a:solidFill>
                  </a:tcPr>
                </a:tc>
                <a:tc>
                  <a:txBody>
                    <a:bodyPr/>
                    <a:lstStyle/>
                    <a:p>
                      <a:pPr algn="l"/>
                      <a:r>
                        <a:rPr sz="850" dirty="0">
                          <a:solidFill>
                            <a:srgbClr val="232323"/>
                          </a:solidFill>
                          <a:latin typeface="Arial"/>
                        </a:rPr>
                        <a:t>Request body cam and property logs.</a:t>
                      </a:r>
                    </a:p>
                  </a:txBody>
                  <a:tcPr marL="27432" marR="27432" marT="18288" marB="18288">
                    <a:solidFill>
                      <a:srgbClr val="E8EEF7"/>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26142"/>
            <a:ext cx="6347713" cy="1704258"/>
          </a:xfrm>
        </p:spPr>
        <p:txBody>
          <a:bodyPr/>
          <a:lstStyle/>
          <a:p>
            <a:pPr algn="ctr">
              <a:defRPr sz="3000" b="1">
                <a:solidFill>
                  <a:srgbClr val="0B1F3A"/>
                </a:solidFill>
              </a:defRPr>
            </a:pPr>
            <a:r>
              <a:rPr dirty="0"/>
              <a:t>Digital Evidence Grid</a:t>
            </a:r>
          </a:p>
        </p:txBody>
      </p:sp>
      <p:graphicFrame>
        <p:nvGraphicFramePr>
          <p:cNvPr id="4" name="Table 3"/>
          <p:cNvGraphicFramePr>
            <a:graphicFrameLocks noGrp="1"/>
          </p:cNvGraphicFramePr>
          <p:nvPr/>
        </p:nvGraphicFramePr>
        <p:xfrm>
          <a:off x="320040" y="1005840"/>
          <a:ext cx="8503920" cy="4251960"/>
        </p:xfrm>
        <a:graphic>
          <a:graphicData uri="http://schemas.openxmlformats.org/drawingml/2006/table">
            <a:tbl>
              <a:tblPr firstRow="1" bandRow="1">
                <a:tableStyleId>{5C22544A-7EE6-4342-B048-85BDC9FD1C3A}</a:tableStyleId>
              </a:tblPr>
              <a:tblGrid>
                <a:gridCol w="2125980">
                  <a:extLst>
                    <a:ext uri="{9D8B030D-6E8A-4147-A177-3AD203B41FA5}">
                      <a16:colId xmlns:a16="http://schemas.microsoft.com/office/drawing/2014/main" val="20000"/>
                    </a:ext>
                  </a:extLst>
                </a:gridCol>
                <a:gridCol w="2125980">
                  <a:extLst>
                    <a:ext uri="{9D8B030D-6E8A-4147-A177-3AD203B41FA5}">
                      <a16:colId xmlns:a16="http://schemas.microsoft.com/office/drawing/2014/main" val="20001"/>
                    </a:ext>
                  </a:extLst>
                </a:gridCol>
                <a:gridCol w="2125980">
                  <a:extLst>
                    <a:ext uri="{9D8B030D-6E8A-4147-A177-3AD203B41FA5}">
                      <a16:colId xmlns:a16="http://schemas.microsoft.com/office/drawing/2014/main" val="20002"/>
                    </a:ext>
                  </a:extLst>
                </a:gridCol>
                <a:gridCol w="2125980">
                  <a:extLst>
                    <a:ext uri="{9D8B030D-6E8A-4147-A177-3AD203B41FA5}">
                      <a16:colId xmlns:a16="http://schemas.microsoft.com/office/drawing/2014/main" val="20003"/>
                    </a:ext>
                  </a:extLst>
                </a:gridCol>
              </a:tblGrid>
              <a:tr h="607422">
                <a:tc>
                  <a:txBody>
                    <a:bodyPr/>
                    <a:lstStyle/>
                    <a:p>
                      <a:pPr algn="l"/>
                      <a:r>
                        <a:rPr sz="850" b="1">
                          <a:solidFill>
                            <a:srgbClr val="FFFFFF"/>
                          </a:solidFill>
                          <a:latin typeface="Arial"/>
                        </a:rPr>
                        <a:t>Digital Source</a:t>
                      </a:r>
                    </a:p>
                  </a:txBody>
                  <a:tcPr marL="27432" marR="27432" marT="18288" marB="18288">
                    <a:solidFill>
                      <a:srgbClr val="0B1F3A"/>
                    </a:solidFill>
                  </a:tcPr>
                </a:tc>
                <a:tc>
                  <a:txBody>
                    <a:bodyPr/>
                    <a:lstStyle/>
                    <a:p>
                      <a:pPr algn="l"/>
                      <a:r>
                        <a:rPr sz="850" b="1">
                          <a:solidFill>
                            <a:srgbClr val="FFFFFF"/>
                          </a:solidFill>
                          <a:latin typeface="Arial"/>
                        </a:rPr>
                        <a:t>State Use</a:t>
                      </a:r>
                    </a:p>
                  </a:txBody>
                  <a:tcPr marL="27432" marR="27432" marT="18288" marB="18288">
                    <a:solidFill>
                      <a:srgbClr val="0B1F3A"/>
                    </a:solidFill>
                  </a:tcPr>
                </a:tc>
                <a:tc>
                  <a:txBody>
                    <a:bodyPr/>
                    <a:lstStyle/>
                    <a:p>
                      <a:pPr algn="l"/>
                      <a:r>
                        <a:rPr sz="850" b="1">
                          <a:solidFill>
                            <a:srgbClr val="FFFFFF"/>
                          </a:solidFill>
                          <a:latin typeface="Arial"/>
                        </a:rPr>
                        <a:t>Limitations</a:t>
                      </a:r>
                    </a:p>
                  </a:txBody>
                  <a:tcPr marL="27432" marR="27432" marT="18288" marB="18288">
                    <a:solidFill>
                      <a:srgbClr val="0B1F3A"/>
                    </a:solidFill>
                  </a:tcPr>
                </a:tc>
                <a:tc>
                  <a:txBody>
                    <a:bodyPr/>
                    <a:lstStyle/>
                    <a:p>
                      <a:pPr algn="l"/>
                      <a:r>
                        <a:rPr sz="850" b="1">
                          <a:solidFill>
                            <a:srgbClr val="FFFFFF"/>
                          </a:solidFill>
                          <a:latin typeface="Arial"/>
                        </a:rPr>
                        <a:t>Defense Action</a:t>
                      </a:r>
                    </a:p>
                  </a:txBody>
                  <a:tcPr marL="27432" marR="27432" marT="18288" marB="18288">
                    <a:solidFill>
                      <a:srgbClr val="0B1F3A"/>
                    </a:solidFill>
                  </a:tcPr>
                </a:tc>
                <a:extLst>
                  <a:ext uri="{0D108BD9-81ED-4DB2-BD59-A6C34878D82A}">
                    <a16:rowId xmlns:a16="http://schemas.microsoft.com/office/drawing/2014/main" val="10000"/>
                  </a:ext>
                </a:extLst>
              </a:tr>
              <a:tr h="607422">
                <a:tc>
                  <a:txBody>
                    <a:bodyPr/>
                    <a:lstStyle/>
                    <a:p>
                      <a:pPr algn="l"/>
                      <a:r>
                        <a:rPr sz="850">
                          <a:solidFill>
                            <a:srgbClr val="232323"/>
                          </a:solidFill>
                          <a:latin typeface="Arial"/>
                        </a:rPr>
                        <a:t>Cell tower records</a:t>
                      </a:r>
                    </a:p>
                  </a:txBody>
                  <a:tcPr marL="27432" marR="27432" marT="18288" marB="18288">
                    <a:solidFill>
                      <a:srgbClr val="FFFFFF"/>
                    </a:solidFill>
                  </a:tcPr>
                </a:tc>
                <a:tc>
                  <a:txBody>
                    <a:bodyPr/>
                    <a:lstStyle/>
                    <a:p>
                      <a:pPr algn="l"/>
                      <a:r>
                        <a:rPr sz="850">
                          <a:solidFill>
                            <a:srgbClr val="232323"/>
                          </a:solidFill>
                          <a:latin typeface="Arial"/>
                        </a:rPr>
                        <a:t>Places Marcus near store</a:t>
                      </a:r>
                    </a:p>
                  </a:txBody>
                  <a:tcPr marL="27432" marR="27432" marT="18288" marB="18288">
                    <a:solidFill>
                      <a:srgbClr val="FFFFFF"/>
                    </a:solidFill>
                  </a:tcPr>
                </a:tc>
                <a:tc>
                  <a:txBody>
                    <a:bodyPr/>
                    <a:lstStyle/>
                    <a:p>
                      <a:pPr algn="l"/>
                      <a:r>
                        <a:rPr sz="850">
                          <a:solidFill>
                            <a:srgbClr val="232323"/>
                          </a:solidFill>
                          <a:latin typeface="Arial"/>
                        </a:rPr>
                        <a:t>Sector covers several blocks</a:t>
                      </a:r>
                    </a:p>
                  </a:txBody>
                  <a:tcPr marL="27432" marR="27432" marT="18288" marB="18288">
                    <a:solidFill>
                      <a:srgbClr val="FFFFFF"/>
                    </a:solidFill>
                  </a:tcPr>
                </a:tc>
                <a:tc>
                  <a:txBody>
                    <a:bodyPr/>
                    <a:lstStyle/>
                    <a:p>
                      <a:pPr algn="l"/>
                      <a:r>
                        <a:rPr sz="850">
                          <a:solidFill>
                            <a:srgbClr val="232323"/>
                          </a:solidFill>
                          <a:latin typeface="Arial"/>
                        </a:rPr>
                        <a:t>Obtain tower map and expert review.</a:t>
                      </a:r>
                    </a:p>
                  </a:txBody>
                  <a:tcPr marL="27432" marR="27432" marT="18288" marB="18288">
                    <a:solidFill>
                      <a:srgbClr val="FFFFFF"/>
                    </a:solidFill>
                  </a:tcPr>
                </a:tc>
                <a:extLst>
                  <a:ext uri="{0D108BD9-81ED-4DB2-BD59-A6C34878D82A}">
                    <a16:rowId xmlns:a16="http://schemas.microsoft.com/office/drawing/2014/main" val="10001"/>
                  </a:ext>
                </a:extLst>
              </a:tr>
              <a:tr h="607422">
                <a:tc>
                  <a:txBody>
                    <a:bodyPr/>
                    <a:lstStyle/>
                    <a:p>
                      <a:pPr algn="l"/>
                      <a:r>
                        <a:rPr sz="850">
                          <a:solidFill>
                            <a:srgbClr val="232323"/>
                          </a:solidFill>
                          <a:latin typeface="Arial"/>
                        </a:rPr>
                        <a:t>Phone extraction</a:t>
                      </a:r>
                    </a:p>
                  </a:txBody>
                  <a:tcPr marL="27432" marR="27432" marT="18288" marB="18288">
                    <a:solidFill>
                      <a:srgbClr val="E8EEF7"/>
                    </a:solidFill>
                  </a:tcPr>
                </a:tc>
                <a:tc>
                  <a:txBody>
                    <a:bodyPr/>
                    <a:lstStyle/>
                    <a:p>
                      <a:pPr algn="l"/>
                      <a:r>
                        <a:rPr sz="850">
                          <a:solidFill>
                            <a:srgbClr val="232323"/>
                          </a:solidFill>
                          <a:latin typeface="Arial"/>
                        </a:rPr>
                        <a:t>Shows online post after homicide</a:t>
                      </a:r>
                    </a:p>
                  </a:txBody>
                  <a:tcPr marL="27432" marR="27432" marT="18288" marB="18288">
                    <a:solidFill>
                      <a:srgbClr val="E8EEF7"/>
                    </a:solidFill>
                  </a:tcPr>
                </a:tc>
                <a:tc>
                  <a:txBody>
                    <a:bodyPr/>
                    <a:lstStyle/>
                    <a:p>
                      <a:pPr algn="l"/>
                      <a:r>
                        <a:rPr sz="850">
                          <a:solidFill>
                            <a:srgbClr val="232323"/>
                          </a:solidFill>
                          <a:latin typeface="Arial"/>
                        </a:rPr>
                        <a:t>Extraction incomplete; attribution issue</a:t>
                      </a:r>
                    </a:p>
                  </a:txBody>
                  <a:tcPr marL="27432" marR="27432" marT="18288" marB="18288">
                    <a:solidFill>
                      <a:srgbClr val="E8EEF7"/>
                    </a:solidFill>
                  </a:tcPr>
                </a:tc>
                <a:tc>
                  <a:txBody>
                    <a:bodyPr/>
                    <a:lstStyle/>
                    <a:p>
                      <a:pPr algn="l"/>
                      <a:r>
                        <a:rPr sz="850">
                          <a:solidFill>
                            <a:srgbClr val="232323"/>
                          </a:solidFill>
                          <a:latin typeface="Arial"/>
                        </a:rPr>
                        <a:t>Request raw extraction and validation.</a:t>
                      </a:r>
                    </a:p>
                  </a:txBody>
                  <a:tcPr marL="27432" marR="27432" marT="18288" marB="18288">
                    <a:solidFill>
                      <a:srgbClr val="E8EEF7"/>
                    </a:solidFill>
                  </a:tcPr>
                </a:tc>
                <a:extLst>
                  <a:ext uri="{0D108BD9-81ED-4DB2-BD59-A6C34878D82A}">
                    <a16:rowId xmlns:a16="http://schemas.microsoft.com/office/drawing/2014/main" val="10002"/>
                  </a:ext>
                </a:extLst>
              </a:tr>
              <a:tr h="607422">
                <a:tc>
                  <a:txBody>
                    <a:bodyPr/>
                    <a:lstStyle/>
                    <a:p>
                      <a:pPr algn="l"/>
                      <a:r>
                        <a:rPr sz="850">
                          <a:solidFill>
                            <a:srgbClr val="232323"/>
                          </a:solidFill>
                          <a:latin typeface="Arial"/>
                        </a:rPr>
                        <a:t>Store video</a:t>
                      </a:r>
                    </a:p>
                  </a:txBody>
                  <a:tcPr marL="27432" marR="27432" marT="18288" marB="18288">
                    <a:solidFill>
                      <a:srgbClr val="FFFFFF"/>
                    </a:solidFill>
                  </a:tcPr>
                </a:tc>
                <a:tc>
                  <a:txBody>
                    <a:bodyPr/>
                    <a:lstStyle/>
                    <a:p>
                      <a:pPr algn="l"/>
                      <a:r>
                        <a:rPr sz="850">
                          <a:solidFill>
                            <a:srgbClr val="232323"/>
                          </a:solidFill>
                          <a:latin typeface="Arial"/>
                        </a:rPr>
                        <a:t>Shows clothing and weapon</a:t>
                      </a:r>
                    </a:p>
                  </a:txBody>
                  <a:tcPr marL="27432" marR="27432" marT="18288" marB="18288">
                    <a:solidFill>
                      <a:srgbClr val="FFFFFF"/>
                    </a:solidFill>
                  </a:tcPr>
                </a:tc>
                <a:tc>
                  <a:txBody>
                    <a:bodyPr/>
                    <a:lstStyle/>
                    <a:p>
                      <a:pPr algn="l"/>
                      <a:r>
                        <a:rPr sz="850">
                          <a:solidFill>
                            <a:srgbClr val="232323"/>
                          </a:solidFill>
                          <a:latin typeface="Arial"/>
                        </a:rPr>
                        <a:t>Face obscured; low quality</a:t>
                      </a:r>
                    </a:p>
                  </a:txBody>
                  <a:tcPr marL="27432" marR="27432" marT="18288" marB="18288">
                    <a:solidFill>
                      <a:srgbClr val="FFFFFF"/>
                    </a:solidFill>
                  </a:tcPr>
                </a:tc>
                <a:tc>
                  <a:txBody>
                    <a:bodyPr/>
                    <a:lstStyle/>
                    <a:p>
                      <a:pPr algn="l"/>
                      <a:r>
                        <a:rPr sz="850">
                          <a:solidFill>
                            <a:srgbClr val="232323"/>
                          </a:solidFill>
                          <a:latin typeface="Arial"/>
                        </a:rPr>
                        <a:t>Enhancement by neutral expert only.</a:t>
                      </a:r>
                    </a:p>
                  </a:txBody>
                  <a:tcPr marL="27432" marR="27432" marT="18288" marB="18288">
                    <a:solidFill>
                      <a:srgbClr val="FFFFFF"/>
                    </a:solidFill>
                  </a:tcPr>
                </a:tc>
                <a:extLst>
                  <a:ext uri="{0D108BD9-81ED-4DB2-BD59-A6C34878D82A}">
                    <a16:rowId xmlns:a16="http://schemas.microsoft.com/office/drawing/2014/main" val="10003"/>
                  </a:ext>
                </a:extLst>
              </a:tr>
              <a:tr h="607422">
                <a:tc>
                  <a:txBody>
                    <a:bodyPr/>
                    <a:lstStyle/>
                    <a:p>
                      <a:pPr algn="l"/>
                      <a:r>
                        <a:rPr sz="850">
                          <a:solidFill>
                            <a:srgbClr val="232323"/>
                          </a:solidFill>
                          <a:latin typeface="Arial"/>
                        </a:rPr>
                        <a:t>Ring video</a:t>
                      </a:r>
                    </a:p>
                  </a:txBody>
                  <a:tcPr marL="27432" marR="27432" marT="18288" marB="18288">
                    <a:solidFill>
                      <a:srgbClr val="E8EEF7"/>
                    </a:solidFill>
                  </a:tcPr>
                </a:tc>
                <a:tc>
                  <a:txBody>
                    <a:bodyPr/>
                    <a:lstStyle/>
                    <a:p>
                      <a:pPr algn="l"/>
                      <a:r>
                        <a:rPr sz="850">
                          <a:solidFill>
                            <a:srgbClr val="232323"/>
                          </a:solidFill>
                          <a:latin typeface="Arial"/>
                        </a:rPr>
                        <a:t>Dark car near alley</a:t>
                      </a:r>
                    </a:p>
                  </a:txBody>
                  <a:tcPr marL="27432" marR="27432" marT="18288" marB="18288">
                    <a:solidFill>
                      <a:srgbClr val="E8EEF7"/>
                    </a:solidFill>
                  </a:tcPr>
                </a:tc>
                <a:tc>
                  <a:txBody>
                    <a:bodyPr/>
                    <a:lstStyle/>
                    <a:p>
                      <a:pPr algn="l"/>
                      <a:r>
                        <a:rPr sz="850">
                          <a:solidFill>
                            <a:srgbClr val="232323"/>
                          </a:solidFill>
                          <a:latin typeface="Arial"/>
                        </a:rPr>
                        <a:t>No plate, driver, or timestamp sync proof</a:t>
                      </a:r>
                    </a:p>
                  </a:txBody>
                  <a:tcPr marL="27432" marR="27432" marT="18288" marB="18288">
                    <a:solidFill>
                      <a:srgbClr val="E8EEF7"/>
                    </a:solidFill>
                  </a:tcPr>
                </a:tc>
                <a:tc>
                  <a:txBody>
                    <a:bodyPr/>
                    <a:lstStyle/>
                    <a:p>
                      <a:pPr algn="l"/>
                      <a:r>
                        <a:rPr sz="850">
                          <a:solidFill>
                            <a:srgbClr val="232323"/>
                          </a:solidFill>
                          <a:latin typeface="Arial"/>
                        </a:rPr>
                        <a:t>Get original file/hash and camera clock data.</a:t>
                      </a:r>
                    </a:p>
                  </a:txBody>
                  <a:tcPr marL="27432" marR="27432" marT="18288" marB="18288">
                    <a:solidFill>
                      <a:srgbClr val="E8EEF7"/>
                    </a:solidFill>
                  </a:tcPr>
                </a:tc>
                <a:extLst>
                  <a:ext uri="{0D108BD9-81ED-4DB2-BD59-A6C34878D82A}">
                    <a16:rowId xmlns:a16="http://schemas.microsoft.com/office/drawing/2014/main" val="10004"/>
                  </a:ext>
                </a:extLst>
              </a:tr>
              <a:tr h="607422">
                <a:tc>
                  <a:txBody>
                    <a:bodyPr/>
                    <a:lstStyle/>
                    <a:p>
                      <a:pPr algn="l"/>
                      <a:r>
                        <a:rPr sz="850">
                          <a:solidFill>
                            <a:srgbClr val="232323"/>
                          </a:solidFill>
                          <a:latin typeface="Arial"/>
                        </a:rPr>
                        <a:t>Victim phone</a:t>
                      </a:r>
                    </a:p>
                  </a:txBody>
                  <a:tcPr marL="27432" marR="27432" marT="18288" marB="18288">
                    <a:solidFill>
                      <a:srgbClr val="FFFFFF"/>
                    </a:solidFill>
                  </a:tcPr>
                </a:tc>
                <a:tc>
                  <a:txBody>
                    <a:bodyPr/>
                    <a:lstStyle/>
                    <a:p>
                      <a:pPr algn="l"/>
                      <a:r>
                        <a:rPr sz="850">
                          <a:solidFill>
                            <a:srgbClr val="232323"/>
                          </a:solidFill>
                          <a:latin typeface="Arial"/>
                        </a:rPr>
                        <a:t>Messages about TJ conflict</a:t>
                      </a:r>
                    </a:p>
                  </a:txBody>
                  <a:tcPr marL="27432" marR="27432" marT="18288" marB="18288">
                    <a:solidFill>
                      <a:srgbClr val="FFFFFF"/>
                    </a:solidFill>
                  </a:tcPr>
                </a:tc>
                <a:tc>
                  <a:txBody>
                    <a:bodyPr/>
                    <a:lstStyle/>
                    <a:p>
                      <a:pPr algn="l"/>
                      <a:r>
                        <a:rPr sz="850">
                          <a:solidFill>
                            <a:srgbClr val="232323"/>
                          </a:solidFill>
                          <a:latin typeface="Arial"/>
                        </a:rPr>
                        <a:t>Cloud not fully preserved</a:t>
                      </a:r>
                    </a:p>
                  </a:txBody>
                  <a:tcPr marL="27432" marR="27432" marT="18288" marB="18288">
                    <a:solidFill>
                      <a:srgbClr val="FFFFFF"/>
                    </a:solidFill>
                  </a:tcPr>
                </a:tc>
                <a:tc>
                  <a:txBody>
                    <a:bodyPr/>
                    <a:lstStyle/>
                    <a:p>
                      <a:pPr algn="l"/>
                      <a:r>
                        <a:rPr sz="850">
                          <a:solidFill>
                            <a:srgbClr val="232323"/>
                          </a:solidFill>
                          <a:latin typeface="Arial"/>
                        </a:rPr>
                        <a:t>Subpoena provider and preserve account.</a:t>
                      </a:r>
                    </a:p>
                  </a:txBody>
                  <a:tcPr marL="27432" marR="27432" marT="18288" marB="18288">
                    <a:solidFill>
                      <a:srgbClr val="FFFFFF"/>
                    </a:solidFill>
                  </a:tcPr>
                </a:tc>
                <a:extLst>
                  <a:ext uri="{0D108BD9-81ED-4DB2-BD59-A6C34878D82A}">
                    <a16:rowId xmlns:a16="http://schemas.microsoft.com/office/drawing/2014/main" val="10005"/>
                  </a:ext>
                </a:extLst>
              </a:tr>
              <a:tr h="607428">
                <a:tc>
                  <a:txBody>
                    <a:bodyPr/>
                    <a:lstStyle/>
                    <a:p>
                      <a:pPr algn="l"/>
                      <a:r>
                        <a:rPr sz="850">
                          <a:solidFill>
                            <a:srgbClr val="232323"/>
                          </a:solidFill>
                          <a:latin typeface="Arial"/>
                        </a:rPr>
                        <a:t>Social media</a:t>
                      </a:r>
                    </a:p>
                  </a:txBody>
                  <a:tcPr marL="27432" marR="27432" marT="18288" marB="18288">
                    <a:solidFill>
                      <a:srgbClr val="E8EEF7"/>
                    </a:solidFill>
                  </a:tcPr>
                </a:tc>
                <a:tc>
                  <a:txBody>
                    <a:bodyPr/>
                    <a:lstStyle/>
                    <a:p>
                      <a:pPr algn="l"/>
                      <a:r>
                        <a:rPr sz="850">
                          <a:solidFill>
                            <a:srgbClr val="232323"/>
                          </a:solidFill>
                          <a:latin typeface="Arial"/>
                        </a:rPr>
                        <a:t>Old argument with Marcus</a:t>
                      </a:r>
                    </a:p>
                  </a:txBody>
                  <a:tcPr marL="27432" marR="27432" marT="18288" marB="18288">
                    <a:solidFill>
                      <a:srgbClr val="E8EEF7"/>
                    </a:solidFill>
                  </a:tcPr>
                </a:tc>
                <a:tc>
                  <a:txBody>
                    <a:bodyPr/>
                    <a:lstStyle/>
                    <a:p>
                      <a:pPr algn="l"/>
                      <a:r>
                        <a:rPr sz="850">
                          <a:solidFill>
                            <a:srgbClr val="232323"/>
                          </a:solidFill>
                          <a:latin typeface="Arial"/>
                        </a:rPr>
                        <a:t>Argument 8 weeks old</a:t>
                      </a:r>
                    </a:p>
                  </a:txBody>
                  <a:tcPr marL="27432" marR="27432" marT="18288" marB="18288">
                    <a:solidFill>
                      <a:srgbClr val="E8EEF7"/>
                    </a:solidFill>
                  </a:tcPr>
                </a:tc>
                <a:tc>
                  <a:txBody>
                    <a:bodyPr/>
                    <a:lstStyle/>
                    <a:p>
                      <a:pPr algn="l"/>
                      <a:r>
                        <a:rPr sz="850">
                          <a:solidFill>
                            <a:srgbClr val="232323"/>
                          </a:solidFill>
                          <a:latin typeface="Arial"/>
                        </a:rPr>
                        <a:t>Context and full thread needed.</a:t>
                      </a:r>
                    </a:p>
                  </a:txBody>
                  <a:tcPr marL="27432" marR="27432" marT="18288" marB="18288">
                    <a:solidFill>
                      <a:srgbClr val="E8EEF7"/>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65471"/>
            <a:ext cx="6347713" cy="1664929"/>
          </a:xfrm>
        </p:spPr>
        <p:txBody>
          <a:bodyPr/>
          <a:lstStyle/>
          <a:p>
            <a:pPr algn="ctr">
              <a:defRPr sz="3000" b="1">
                <a:solidFill>
                  <a:srgbClr val="0B1F3A"/>
                </a:solidFill>
              </a:defRPr>
            </a:pPr>
            <a:r>
              <a:rPr dirty="0"/>
              <a:t>Forensic Reliability Review</a:t>
            </a:r>
          </a:p>
        </p:txBody>
      </p:sp>
      <p:graphicFrame>
        <p:nvGraphicFramePr>
          <p:cNvPr id="4" name="Table 3"/>
          <p:cNvGraphicFramePr>
            <a:graphicFrameLocks noGrp="1"/>
          </p:cNvGraphicFramePr>
          <p:nvPr/>
        </p:nvGraphicFramePr>
        <p:xfrm>
          <a:off x="320040" y="1005840"/>
          <a:ext cx="8503920" cy="4251960"/>
        </p:xfrm>
        <a:graphic>
          <a:graphicData uri="http://schemas.openxmlformats.org/drawingml/2006/table">
            <a:tbl>
              <a:tblPr firstRow="1" bandRow="1">
                <a:tableStyleId>{5C22544A-7EE6-4342-B048-85BDC9FD1C3A}</a:tableStyleId>
              </a:tblPr>
              <a:tblGrid>
                <a:gridCol w="2125980">
                  <a:extLst>
                    <a:ext uri="{9D8B030D-6E8A-4147-A177-3AD203B41FA5}">
                      <a16:colId xmlns:a16="http://schemas.microsoft.com/office/drawing/2014/main" val="20000"/>
                    </a:ext>
                  </a:extLst>
                </a:gridCol>
                <a:gridCol w="2125980">
                  <a:extLst>
                    <a:ext uri="{9D8B030D-6E8A-4147-A177-3AD203B41FA5}">
                      <a16:colId xmlns:a16="http://schemas.microsoft.com/office/drawing/2014/main" val="20001"/>
                    </a:ext>
                  </a:extLst>
                </a:gridCol>
                <a:gridCol w="2125980">
                  <a:extLst>
                    <a:ext uri="{9D8B030D-6E8A-4147-A177-3AD203B41FA5}">
                      <a16:colId xmlns:a16="http://schemas.microsoft.com/office/drawing/2014/main" val="20002"/>
                    </a:ext>
                  </a:extLst>
                </a:gridCol>
                <a:gridCol w="2125980">
                  <a:extLst>
                    <a:ext uri="{9D8B030D-6E8A-4147-A177-3AD203B41FA5}">
                      <a16:colId xmlns:a16="http://schemas.microsoft.com/office/drawing/2014/main" val="20003"/>
                    </a:ext>
                  </a:extLst>
                </a:gridCol>
              </a:tblGrid>
              <a:tr h="607422">
                <a:tc>
                  <a:txBody>
                    <a:bodyPr/>
                    <a:lstStyle/>
                    <a:p>
                      <a:pPr algn="l"/>
                      <a:r>
                        <a:rPr sz="850" b="1">
                          <a:solidFill>
                            <a:srgbClr val="FFFFFF"/>
                          </a:solidFill>
                          <a:latin typeface="Arial"/>
                        </a:rPr>
                        <a:t>Forensic Area</a:t>
                      </a:r>
                    </a:p>
                  </a:txBody>
                  <a:tcPr marL="27432" marR="27432" marT="18288" marB="18288">
                    <a:solidFill>
                      <a:srgbClr val="0B1F3A"/>
                    </a:solidFill>
                  </a:tcPr>
                </a:tc>
                <a:tc>
                  <a:txBody>
                    <a:bodyPr/>
                    <a:lstStyle/>
                    <a:p>
                      <a:pPr algn="l"/>
                      <a:r>
                        <a:rPr sz="850" b="1">
                          <a:solidFill>
                            <a:srgbClr val="FFFFFF"/>
                          </a:solidFill>
                          <a:latin typeface="Arial"/>
                        </a:rPr>
                        <a:t>State Finding</a:t>
                      </a:r>
                    </a:p>
                  </a:txBody>
                  <a:tcPr marL="27432" marR="27432" marT="18288" marB="18288">
                    <a:solidFill>
                      <a:srgbClr val="0B1F3A"/>
                    </a:solidFill>
                  </a:tcPr>
                </a:tc>
                <a:tc>
                  <a:txBody>
                    <a:bodyPr/>
                    <a:lstStyle/>
                    <a:p>
                      <a:pPr algn="l"/>
                      <a:r>
                        <a:rPr sz="850" b="1">
                          <a:solidFill>
                            <a:srgbClr val="FFFFFF"/>
                          </a:solidFill>
                          <a:latin typeface="Arial"/>
                        </a:rPr>
                        <a:t>Reliability Concern</a:t>
                      </a:r>
                    </a:p>
                  </a:txBody>
                  <a:tcPr marL="27432" marR="27432" marT="18288" marB="18288">
                    <a:solidFill>
                      <a:srgbClr val="0B1F3A"/>
                    </a:solidFill>
                  </a:tcPr>
                </a:tc>
                <a:tc>
                  <a:txBody>
                    <a:bodyPr/>
                    <a:lstStyle/>
                    <a:p>
                      <a:pPr algn="l"/>
                      <a:r>
                        <a:rPr sz="850" b="1">
                          <a:solidFill>
                            <a:srgbClr val="FFFFFF"/>
                          </a:solidFill>
                          <a:latin typeface="Arial"/>
                        </a:rPr>
                        <a:t>Defense Review</a:t>
                      </a:r>
                    </a:p>
                  </a:txBody>
                  <a:tcPr marL="27432" marR="27432" marT="18288" marB="18288">
                    <a:solidFill>
                      <a:srgbClr val="0B1F3A"/>
                    </a:solidFill>
                  </a:tcPr>
                </a:tc>
                <a:extLst>
                  <a:ext uri="{0D108BD9-81ED-4DB2-BD59-A6C34878D82A}">
                    <a16:rowId xmlns:a16="http://schemas.microsoft.com/office/drawing/2014/main" val="10000"/>
                  </a:ext>
                </a:extLst>
              </a:tr>
              <a:tr h="607422">
                <a:tc>
                  <a:txBody>
                    <a:bodyPr/>
                    <a:lstStyle/>
                    <a:p>
                      <a:pPr algn="l"/>
                      <a:r>
                        <a:rPr sz="850">
                          <a:solidFill>
                            <a:srgbClr val="232323"/>
                          </a:solidFill>
                          <a:latin typeface="Arial"/>
                        </a:rPr>
                        <a:t>DNA</a:t>
                      </a:r>
                    </a:p>
                  </a:txBody>
                  <a:tcPr marL="27432" marR="27432" marT="18288" marB="18288">
                    <a:solidFill>
                      <a:srgbClr val="FFFFFF"/>
                    </a:solidFill>
                  </a:tcPr>
                </a:tc>
                <a:tc>
                  <a:txBody>
                    <a:bodyPr/>
                    <a:lstStyle/>
                    <a:p>
                      <a:pPr algn="l"/>
                      <a:r>
                        <a:rPr sz="850">
                          <a:solidFill>
                            <a:srgbClr val="232323"/>
                          </a:solidFill>
                          <a:latin typeface="Arial"/>
                        </a:rPr>
                        <a:t>Mixed profile on hoodie cuff</a:t>
                      </a:r>
                    </a:p>
                  </a:txBody>
                  <a:tcPr marL="27432" marR="27432" marT="18288" marB="18288">
                    <a:solidFill>
                      <a:srgbClr val="FFFFFF"/>
                    </a:solidFill>
                  </a:tcPr>
                </a:tc>
                <a:tc>
                  <a:txBody>
                    <a:bodyPr/>
                    <a:lstStyle/>
                    <a:p>
                      <a:pPr algn="l"/>
                      <a:r>
                        <a:rPr sz="850">
                          <a:solidFill>
                            <a:srgbClr val="232323"/>
                          </a:solidFill>
                          <a:latin typeface="Arial"/>
                        </a:rPr>
                        <a:t>Mixture interpretation; transfer possible</a:t>
                      </a:r>
                    </a:p>
                  </a:txBody>
                  <a:tcPr marL="27432" marR="27432" marT="18288" marB="18288">
                    <a:solidFill>
                      <a:srgbClr val="FFFFFF"/>
                    </a:solidFill>
                  </a:tcPr>
                </a:tc>
                <a:tc>
                  <a:txBody>
                    <a:bodyPr/>
                    <a:lstStyle/>
                    <a:p>
                      <a:pPr algn="l"/>
                      <a:r>
                        <a:rPr sz="850">
                          <a:solidFill>
                            <a:srgbClr val="232323"/>
                          </a:solidFill>
                          <a:latin typeface="Arial"/>
                        </a:rPr>
                        <a:t>Consult DNA expert; request electropherograms.</a:t>
                      </a:r>
                    </a:p>
                  </a:txBody>
                  <a:tcPr marL="27432" marR="27432" marT="18288" marB="18288">
                    <a:solidFill>
                      <a:srgbClr val="FFFFFF"/>
                    </a:solidFill>
                  </a:tcPr>
                </a:tc>
                <a:extLst>
                  <a:ext uri="{0D108BD9-81ED-4DB2-BD59-A6C34878D82A}">
                    <a16:rowId xmlns:a16="http://schemas.microsoft.com/office/drawing/2014/main" val="10001"/>
                  </a:ext>
                </a:extLst>
              </a:tr>
              <a:tr h="607422">
                <a:tc>
                  <a:txBody>
                    <a:bodyPr/>
                    <a:lstStyle/>
                    <a:p>
                      <a:pPr algn="l"/>
                      <a:r>
                        <a:rPr sz="850">
                          <a:solidFill>
                            <a:srgbClr val="232323"/>
                          </a:solidFill>
                          <a:latin typeface="Arial"/>
                        </a:rPr>
                        <a:t>Fingerprints</a:t>
                      </a:r>
                    </a:p>
                  </a:txBody>
                  <a:tcPr marL="27432" marR="27432" marT="18288" marB="18288">
                    <a:solidFill>
                      <a:srgbClr val="E8EEF7"/>
                    </a:solidFill>
                  </a:tcPr>
                </a:tc>
                <a:tc>
                  <a:txBody>
                    <a:bodyPr/>
                    <a:lstStyle/>
                    <a:p>
                      <a:pPr algn="l"/>
                      <a:r>
                        <a:rPr sz="850">
                          <a:solidFill>
                            <a:srgbClr val="232323"/>
                          </a:solidFill>
                          <a:latin typeface="Arial"/>
                        </a:rPr>
                        <a:t>No usable prints on counter</a:t>
                      </a:r>
                    </a:p>
                  </a:txBody>
                  <a:tcPr marL="27432" marR="27432" marT="18288" marB="18288">
                    <a:solidFill>
                      <a:srgbClr val="E8EEF7"/>
                    </a:solidFill>
                  </a:tcPr>
                </a:tc>
                <a:tc>
                  <a:txBody>
                    <a:bodyPr/>
                    <a:lstStyle/>
                    <a:p>
                      <a:pPr algn="l"/>
                      <a:r>
                        <a:rPr sz="850">
                          <a:solidFill>
                            <a:srgbClr val="232323"/>
                          </a:solidFill>
                          <a:latin typeface="Arial"/>
                        </a:rPr>
                        <a:t>Absence not identity proof</a:t>
                      </a:r>
                    </a:p>
                  </a:txBody>
                  <a:tcPr marL="27432" marR="27432" marT="18288" marB="18288">
                    <a:solidFill>
                      <a:srgbClr val="E8EEF7"/>
                    </a:solidFill>
                  </a:tcPr>
                </a:tc>
                <a:tc>
                  <a:txBody>
                    <a:bodyPr/>
                    <a:lstStyle/>
                    <a:p>
                      <a:pPr algn="l"/>
                      <a:r>
                        <a:rPr sz="850">
                          <a:solidFill>
                            <a:srgbClr val="232323"/>
                          </a:solidFill>
                          <a:latin typeface="Arial"/>
                        </a:rPr>
                        <a:t>Confirm surfaces processed properly.</a:t>
                      </a:r>
                    </a:p>
                  </a:txBody>
                  <a:tcPr marL="27432" marR="27432" marT="18288" marB="18288">
                    <a:solidFill>
                      <a:srgbClr val="E8EEF7"/>
                    </a:solidFill>
                  </a:tcPr>
                </a:tc>
                <a:extLst>
                  <a:ext uri="{0D108BD9-81ED-4DB2-BD59-A6C34878D82A}">
                    <a16:rowId xmlns:a16="http://schemas.microsoft.com/office/drawing/2014/main" val="10002"/>
                  </a:ext>
                </a:extLst>
              </a:tr>
              <a:tr h="607422">
                <a:tc>
                  <a:txBody>
                    <a:bodyPr/>
                    <a:lstStyle/>
                    <a:p>
                      <a:pPr algn="l"/>
                      <a:r>
                        <a:rPr sz="850">
                          <a:solidFill>
                            <a:srgbClr val="232323"/>
                          </a:solidFill>
                          <a:latin typeface="Arial"/>
                        </a:rPr>
                        <a:t>Ballistics</a:t>
                      </a:r>
                    </a:p>
                  </a:txBody>
                  <a:tcPr marL="27432" marR="27432" marT="18288" marB="18288">
                    <a:solidFill>
                      <a:srgbClr val="FFFFFF"/>
                    </a:solidFill>
                  </a:tcPr>
                </a:tc>
                <a:tc>
                  <a:txBody>
                    <a:bodyPr/>
                    <a:lstStyle/>
                    <a:p>
                      <a:pPr algn="l"/>
                      <a:r>
                        <a:rPr sz="850">
                          <a:solidFill>
                            <a:srgbClr val="232323"/>
                          </a:solidFill>
                          <a:latin typeface="Arial"/>
                        </a:rPr>
                        <a:t>9mm casing entered into NIBIN</a:t>
                      </a:r>
                    </a:p>
                  </a:txBody>
                  <a:tcPr marL="27432" marR="27432" marT="18288" marB="18288">
                    <a:solidFill>
                      <a:srgbClr val="FFFFFF"/>
                    </a:solidFill>
                  </a:tcPr>
                </a:tc>
                <a:tc>
                  <a:txBody>
                    <a:bodyPr/>
                    <a:lstStyle/>
                    <a:p>
                      <a:pPr algn="l"/>
                      <a:r>
                        <a:rPr sz="850">
                          <a:solidFill>
                            <a:srgbClr val="232323"/>
                          </a:solidFill>
                          <a:latin typeface="Arial"/>
                        </a:rPr>
                        <a:t>No firearm recovered</a:t>
                      </a:r>
                    </a:p>
                  </a:txBody>
                  <a:tcPr marL="27432" marR="27432" marT="18288" marB="18288">
                    <a:solidFill>
                      <a:srgbClr val="FFFFFF"/>
                    </a:solidFill>
                  </a:tcPr>
                </a:tc>
                <a:tc>
                  <a:txBody>
                    <a:bodyPr/>
                    <a:lstStyle/>
                    <a:p>
                      <a:pPr algn="l"/>
                      <a:r>
                        <a:rPr sz="850">
                          <a:solidFill>
                            <a:srgbClr val="232323"/>
                          </a:solidFill>
                          <a:latin typeface="Arial"/>
                        </a:rPr>
                        <a:t>Casing cannot identify shooter alone.</a:t>
                      </a:r>
                    </a:p>
                  </a:txBody>
                  <a:tcPr marL="27432" marR="27432" marT="18288" marB="18288">
                    <a:solidFill>
                      <a:srgbClr val="FFFFFF"/>
                    </a:solidFill>
                  </a:tcPr>
                </a:tc>
                <a:extLst>
                  <a:ext uri="{0D108BD9-81ED-4DB2-BD59-A6C34878D82A}">
                    <a16:rowId xmlns:a16="http://schemas.microsoft.com/office/drawing/2014/main" val="10003"/>
                  </a:ext>
                </a:extLst>
              </a:tr>
              <a:tr h="607422">
                <a:tc>
                  <a:txBody>
                    <a:bodyPr/>
                    <a:lstStyle/>
                    <a:p>
                      <a:pPr algn="l"/>
                      <a:r>
                        <a:rPr sz="850">
                          <a:solidFill>
                            <a:srgbClr val="232323"/>
                          </a:solidFill>
                          <a:latin typeface="Arial"/>
                        </a:rPr>
                        <a:t>GSR</a:t>
                      </a:r>
                    </a:p>
                  </a:txBody>
                  <a:tcPr marL="27432" marR="27432" marT="18288" marB="18288">
                    <a:solidFill>
                      <a:srgbClr val="E8EEF7"/>
                    </a:solidFill>
                  </a:tcPr>
                </a:tc>
                <a:tc>
                  <a:txBody>
                    <a:bodyPr/>
                    <a:lstStyle/>
                    <a:p>
                      <a:pPr algn="l"/>
                      <a:r>
                        <a:rPr sz="850">
                          <a:solidFill>
                            <a:srgbClr val="232323"/>
                          </a:solidFill>
                          <a:latin typeface="Arial"/>
                        </a:rPr>
                        <a:t>No GSR test completed</a:t>
                      </a:r>
                    </a:p>
                  </a:txBody>
                  <a:tcPr marL="27432" marR="27432" marT="18288" marB="18288">
                    <a:solidFill>
                      <a:srgbClr val="E8EEF7"/>
                    </a:solidFill>
                  </a:tcPr>
                </a:tc>
                <a:tc>
                  <a:txBody>
                    <a:bodyPr/>
                    <a:lstStyle/>
                    <a:p>
                      <a:pPr algn="l"/>
                      <a:r>
                        <a:rPr sz="850">
                          <a:solidFill>
                            <a:srgbClr val="232323"/>
                          </a:solidFill>
                          <a:latin typeface="Arial"/>
                        </a:rPr>
                        <a:t>Missed opportunity; no result to support shooter ID</a:t>
                      </a:r>
                    </a:p>
                  </a:txBody>
                  <a:tcPr marL="27432" marR="27432" marT="18288" marB="18288">
                    <a:solidFill>
                      <a:srgbClr val="E8EEF7"/>
                    </a:solidFill>
                  </a:tcPr>
                </a:tc>
                <a:tc>
                  <a:txBody>
                    <a:bodyPr/>
                    <a:lstStyle/>
                    <a:p>
                      <a:pPr algn="l"/>
                      <a:r>
                        <a:rPr sz="850">
                          <a:solidFill>
                            <a:srgbClr val="232323"/>
                          </a:solidFill>
                          <a:latin typeface="Arial"/>
                        </a:rPr>
                        <a:t>Document investigative gap.</a:t>
                      </a:r>
                    </a:p>
                  </a:txBody>
                  <a:tcPr marL="27432" marR="27432" marT="18288" marB="18288">
                    <a:solidFill>
                      <a:srgbClr val="E8EEF7"/>
                    </a:solidFill>
                  </a:tcPr>
                </a:tc>
                <a:extLst>
                  <a:ext uri="{0D108BD9-81ED-4DB2-BD59-A6C34878D82A}">
                    <a16:rowId xmlns:a16="http://schemas.microsoft.com/office/drawing/2014/main" val="10004"/>
                  </a:ext>
                </a:extLst>
              </a:tr>
              <a:tr h="607422">
                <a:tc>
                  <a:txBody>
                    <a:bodyPr/>
                    <a:lstStyle/>
                    <a:p>
                      <a:pPr algn="l"/>
                      <a:r>
                        <a:rPr sz="850">
                          <a:solidFill>
                            <a:srgbClr val="232323"/>
                          </a:solidFill>
                          <a:latin typeface="Arial"/>
                        </a:rPr>
                        <a:t>Video comparison</a:t>
                      </a:r>
                    </a:p>
                  </a:txBody>
                  <a:tcPr marL="27432" marR="27432" marT="18288" marB="18288">
                    <a:solidFill>
                      <a:srgbClr val="FFFFFF"/>
                    </a:solidFill>
                  </a:tcPr>
                </a:tc>
                <a:tc>
                  <a:txBody>
                    <a:bodyPr/>
                    <a:lstStyle/>
                    <a:p>
                      <a:pPr algn="l"/>
                      <a:r>
                        <a:rPr sz="850">
                          <a:solidFill>
                            <a:srgbClr val="232323"/>
                          </a:solidFill>
                          <a:latin typeface="Arial"/>
                        </a:rPr>
                        <a:t>Detective says shoes 'look similar'</a:t>
                      </a:r>
                    </a:p>
                  </a:txBody>
                  <a:tcPr marL="27432" marR="27432" marT="18288" marB="18288">
                    <a:solidFill>
                      <a:srgbClr val="FFFFFF"/>
                    </a:solidFill>
                  </a:tcPr>
                </a:tc>
                <a:tc>
                  <a:txBody>
                    <a:bodyPr/>
                    <a:lstStyle/>
                    <a:p>
                      <a:pPr algn="l"/>
                      <a:r>
                        <a:rPr sz="850">
                          <a:solidFill>
                            <a:srgbClr val="232323"/>
                          </a:solidFill>
                          <a:latin typeface="Arial"/>
                        </a:rPr>
                        <a:t>Lay visual comparison is subjective</a:t>
                      </a:r>
                    </a:p>
                  </a:txBody>
                  <a:tcPr marL="27432" marR="27432" marT="18288" marB="18288">
                    <a:solidFill>
                      <a:srgbClr val="FFFFFF"/>
                    </a:solidFill>
                  </a:tcPr>
                </a:tc>
                <a:tc>
                  <a:txBody>
                    <a:bodyPr/>
                    <a:lstStyle/>
                    <a:p>
                      <a:pPr algn="l"/>
                      <a:r>
                        <a:rPr sz="850">
                          <a:solidFill>
                            <a:srgbClr val="232323"/>
                          </a:solidFill>
                          <a:latin typeface="Arial"/>
                        </a:rPr>
                        <a:t>Need footwear/video analyst if used.</a:t>
                      </a:r>
                    </a:p>
                  </a:txBody>
                  <a:tcPr marL="27432" marR="27432" marT="18288" marB="18288">
                    <a:solidFill>
                      <a:srgbClr val="FFFFFF"/>
                    </a:solidFill>
                  </a:tcPr>
                </a:tc>
                <a:extLst>
                  <a:ext uri="{0D108BD9-81ED-4DB2-BD59-A6C34878D82A}">
                    <a16:rowId xmlns:a16="http://schemas.microsoft.com/office/drawing/2014/main" val="10005"/>
                  </a:ext>
                </a:extLst>
              </a:tr>
              <a:tr h="607428">
                <a:tc>
                  <a:txBody>
                    <a:bodyPr/>
                    <a:lstStyle/>
                    <a:p>
                      <a:pPr algn="l"/>
                      <a:r>
                        <a:rPr sz="850">
                          <a:solidFill>
                            <a:srgbClr val="232323"/>
                          </a:solidFill>
                          <a:latin typeface="Arial"/>
                        </a:rPr>
                        <a:t>Pathology</a:t>
                      </a:r>
                    </a:p>
                  </a:txBody>
                  <a:tcPr marL="27432" marR="27432" marT="18288" marB="18288">
                    <a:solidFill>
                      <a:srgbClr val="E8EEF7"/>
                    </a:solidFill>
                  </a:tcPr>
                </a:tc>
                <a:tc>
                  <a:txBody>
                    <a:bodyPr/>
                    <a:lstStyle/>
                    <a:p>
                      <a:pPr algn="l"/>
                      <a:r>
                        <a:rPr sz="850">
                          <a:solidFill>
                            <a:srgbClr val="232323"/>
                          </a:solidFill>
                          <a:latin typeface="Arial"/>
                        </a:rPr>
                        <a:t>Single chest wound; death at hospital</a:t>
                      </a:r>
                    </a:p>
                  </a:txBody>
                  <a:tcPr marL="27432" marR="27432" marT="18288" marB="18288">
                    <a:solidFill>
                      <a:srgbClr val="E8EEF7"/>
                    </a:solidFill>
                  </a:tcPr>
                </a:tc>
                <a:tc>
                  <a:txBody>
                    <a:bodyPr/>
                    <a:lstStyle/>
                    <a:p>
                      <a:pPr algn="l"/>
                      <a:r>
                        <a:rPr sz="850">
                          <a:solidFill>
                            <a:srgbClr val="232323"/>
                          </a:solidFill>
                          <a:latin typeface="Arial"/>
                        </a:rPr>
                        <a:t>Time of death range broader than State timeline</a:t>
                      </a:r>
                    </a:p>
                  </a:txBody>
                  <a:tcPr marL="27432" marR="27432" marT="18288" marB="18288">
                    <a:solidFill>
                      <a:srgbClr val="E8EEF7"/>
                    </a:solidFill>
                  </a:tcPr>
                </a:tc>
                <a:tc>
                  <a:txBody>
                    <a:bodyPr/>
                    <a:lstStyle/>
                    <a:p>
                      <a:pPr algn="l"/>
                      <a:r>
                        <a:rPr sz="850">
                          <a:solidFill>
                            <a:srgbClr val="232323"/>
                          </a:solidFill>
                          <a:latin typeface="Arial"/>
                        </a:rPr>
                        <a:t>Clarify medical timeline and survival interval.</a:t>
                      </a:r>
                    </a:p>
                  </a:txBody>
                  <a:tcPr marL="27432" marR="27432" marT="18288" marB="18288">
                    <a:solidFill>
                      <a:srgbClr val="E8EEF7"/>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44129"/>
            <a:ext cx="6347713" cy="1586271"/>
          </a:xfrm>
        </p:spPr>
        <p:txBody>
          <a:bodyPr/>
          <a:lstStyle/>
          <a:p>
            <a:pPr algn="ctr">
              <a:defRPr sz="3000" b="1">
                <a:solidFill>
                  <a:srgbClr val="0B1F3A"/>
                </a:solidFill>
              </a:defRPr>
            </a:pPr>
            <a:r>
              <a:rPr dirty="0"/>
              <a:t>Miranda / Suppression Review</a:t>
            </a:r>
          </a:p>
        </p:txBody>
      </p:sp>
      <p:graphicFrame>
        <p:nvGraphicFramePr>
          <p:cNvPr id="4" name="Table 3"/>
          <p:cNvGraphicFramePr>
            <a:graphicFrameLocks noGrp="1"/>
          </p:cNvGraphicFramePr>
          <p:nvPr/>
        </p:nvGraphicFramePr>
        <p:xfrm>
          <a:off x="320040" y="1005840"/>
          <a:ext cx="8503920" cy="4251960"/>
        </p:xfrm>
        <a:graphic>
          <a:graphicData uri="http://schemas.openxmlformats.org/drawingml/2006/table">
            <a:tbl>
              <a:tblPr firstRow="1" bandRow="1">
                <a:tableStyleId>{5C22544A-7EE6-4342-B048-85BDC9FD1C3A}</a:tableStyleId>
              </a:tblPr>
              <a:tblGrid>
                <a:gridCol w="1700784">
                  <a:extLst>
                    <a:ext uri="{9D8B030D-6E8A-4147-A177-3AD203B41FA5}">
                      <a16:colId xmlns:a16="http://schemas.microsoft.com/office/drawing/2014/main" val="20000"/>
                    </a:ext>
                  </a:extLst>
                </a:gridCol>
                <a:gridCol w="1700784">
                  <a:extLst>
                    <a:ext uri="{9D8B030D-6E8A-4147-A177-3AD203B41FA5}">
                      <a16:colId xmlns:a16="http://schemas.microsoft.com/office/drawing/2014/main" val="20001"/>
                    </a:ext>
                  </a:extLst>
                </a:gridCol>
                <a:gridCol w="1700784">
                  <a:extLst>
                    <a:ext uri="{9D8B030D-6E8A-4147-A177-3AD203B41FA5}">
                      <a16:colId xmlns:a16="http://schemas.microsoft.com/office/drawing/2014/main" val="20002"/>
                    </a:ext>
                  </a:extLst>
                </a:gridCol>
                <a:gridCol w="1700784">
                  <a:extLst>
                    <a:ext uri="{9D8B030D-6E8A-4147-A177-3AD203B41FA5}">
                      <a16:colId xmlns:a16="http://schemas.microsoft.com/office/drawing/2014/main" val="20003"/>
                    </a:ext>
                  </a:extLst>
                </a:gridCol>
                <a:gridCol w="1700784">
                  <a:extLst>
                    <a:ext uri="{9D8B030D-6E8A-4147-A177-3AD203B41FA5}">
                      <a16:colId xmlns:a16="http://schemas.microsoft.com/office/drawing/2014/main" val="20004"/>
                    </a:ext>
                  </a:extLst>
                </a:gridCol>
              </a:tblGrid>
              <a:tr h="607422">
                <a:tc>
                  <a:txBody>
                    <a:bodyPr/>
                    <a:lstStyle/>
                    <a:p>
                      <a:pPr algn="l"/>
                      <a:r>
                        <a:rPr sz="720" b="1">
                          <a:solidFill>
                            <a:srgbClr val="FFFFFF"/>
                          </a:solidFill>
                          <a:latin typeface="Arial"/>
                        </a:rPr>
                        <a:t>Event</a:t>
                      </a:r>
                    </a:p>
                  </a:txBody>
                  <a:tcPr marL="27432" marR="27432" marT="18288" marB="18288">
                    <a:solidFill>
                      <a:srgbClr val="0B1F3A"/>
                    </a:solidFill>
                  </a:tcPr>
                </a:tc>
                <a:tc>
                  <a:txBody>
                    <a:bodyPr/>
                    <a:lstStyle/>
                    <a:p>
                      <a:pPr algn="l"/>
                      <a:r>
                        <a:rPr sz="720" b="1">
                          <a:solidFill>
                            <a:srgbClr val="FFFFFF"/>
                          </a:solidFill>
                          <a:latin typeface="Arial"/>
                        </a:rPr>
                        <a:t>Time</a:t>
                      </a:r>
                    </a:p>
                  </a:txBody>
                  <a:tcPr marL="27432" marR="27432" marT="18288" marB="18288">
                    <a:solidFill>
                      <a:srgbClr val="0B1F3A"/>
                    </a:solidFill>
                  </a:tcPr>
                </a:tc>
                <a:tc>
                  <a:txBody>
                    <a:bodyPr/>
                    <a:lstStyle/>
                    <a:p>
                      <a:pPr algn="l"/>
                      <a:r>
                        <a:rPr sz="720" b="1">
                          <a:solidFill>
                            <a:srgbClr val="FFFFFF"/>
                          </a:solidFill>
                          <a:latin typeface="Arial"/>
                        </a:rPr>
                        <a:t>Fact</a:t>
                      </a:r>
                    </a:p>
                  </a:txBody>
                  <a:tcPr marL="27432" marR="27432" marT="18288" marB="18288">
                    <a:solidFill>
                      <a:srgbClr val="0B1F3A"/>
                    </a:solidFill>
                  </a:tcPr>
                </a:tc>
                <a:tc>
                  <a:txBody>
                    <a:bodyPr/>
                    <a:lstStyle/>
                    <a:p>
                      <a:pPr algn="l"/>
                      <a:r>
                        <a:rPr sz="720" b="1">
                          <a:solidFill>
                            <a:srgbClr val="FFFFFF"/>
                          </a:solidFill>
                          <a:latin typeface="Arial"/>
                        </a:rPr>
                        <a:t>Legal Question</a:t>
                      </a:r>
                    </a:p>
                  </a:txBody>
                  <a:tcPr marL="27432" marR="27432" marT="18288" marB="18288">
                    <a:solidFill>
                      <a:srgbClr val="0B1F3A"/>
                    </a:solidFill>
                  </a:tcPr>
                </a:tc>
                <a:tc>
                  <a:txBody>
                    <a:bodyPr/>
                    <a:lstStyle/>
                    <a:p>
                      <a:pPr algn="l"/>
                      <a:r>
                        <a:rPr sz="720" b="1">
                          <a:solidFill>
                            <a:srgbClr val="FFFFFF"/>
                          </a:solidFill>
                          <a:latin typeface="Arial"/>
                        </a:rPr>
                        <a:t>Defense Issue</a:t>
                      </a:r>
                    </a:p>
                  </a:txBody>
                  <a:tcPr marL="27432" marR="27432" marT="18288" marB="18288">
                    <a:solidFill>
                      <a:srgbClr val="0B1F3A"/>
                    </a:solidFill>
                  </a:tcPr>
                </a:tc>
                <a:extLst>
                  <a:ext uri="{0D108BD9-81ED-4DB2-BD59-A6C34878D82A}">
                    <a16:rowId xmlns:a16="http://schemas.microsoft.com/office/drawing/2014/main" val="10000"/>
                  </a:ext>
                </a:extLst>
              </a:tr>
              <a:tr h="607422">
                <a:tc>
                  <a:txBody>
                    <a:bodyPr/>
                    <a:lstStyle/>
                    <a:p>
                      <a:pPr algn="l"/>
                      <a:r>
                        <a:rPr sz="720">
                          <a:solidFill>
                            <a:srgbClr val="232323"/>
                          </a:solidFill>
                          <a:latin typeface="Arial"/>
                        </a:rPr>
                        <a:t>Traffic stop</a:t>
                      </a:r>
                    </a:p>
                  </a:txBody>
                  <a:tcPr marL="27432" marR="27432" marT="18288" marB="18288">
                    <a:solidFill>
                      <a:srgbClr val="FFFFFF"/>
                    </a:solidFill>
                  </a:tcPr>
                </a:tc>
                <a:tc>
                  <a:txBody>
                    <a:bodyPr/>
                    <a:lstStyle/>
                    <a:p>
                      <a:pPr algn="l"/>
                      <a:r>
                        <a:rPr sz="720">
                          <a:solidFill>
                            <a:srgbClr val="232323"/>
                          </a:solidFill>
                          <a:latin typeface="Arial"/>
                        </a:rPr>
                        <a:t>3/20, 7:15 p.m.</a:t>
                      </a:r>
                    </a:p>
                  </a:txBody>
                  <a:tcPr marL="27432" marR="27432" marT="18288" marB="18288">
                    <a:solidFill>
                      <a:srgbClr val="FFFFFF"/>
                    </a:solidFill>
                  </a:tcPr>
                </a:tc>
                <a:tc>
                  <a:txBody>
                    <a:bodyPr/>
                    <a:lstStyle/>
                    <a:p>
                      <a:pPr algn="l"/>
                      <a:r>
                        <a:rPr sz="720">
                          <a:solidFill>
                            <a:srgbClr val="232323"/>
                          </a:solidFill>
                          <a:latin typeface="Arial"/>
                        </a:rPr>
                        <a:t>Marcus stopped leaving work</a:t>
                      </a:r>
                    </a:p>
                  </a:txBody>
                  <a:tcPr marL="27432" marR="27432" marT="18288" marB="18288">
                    <a:solidFill>
                      <a:srgbClr val="FFFFFF"/>
                    </a:solidFill>
                  </a:tcPr>
                </a:tc>
                <a:tc>
                  <a:txBody>
                    <a:bodyPr/>
                    <a:lstStyle/>
                    <a:p>
                      <a:pPr algn="l"/>
                      <a:r>
                        <a:rPr sz="720">
                          <a:solidFill>
                            <a:srgbClr val="232323"/>
                          </a:solidFill>
                          <a:latin typeface="Arial"/>
                        </a:rPr>
                        <a:t>Detention or arrest?</a:t>
                      </a:r>
                    </a:p>
                  </a:txBody>
                  <a:tcPr marL="27432" marR="27432" marT="18288" marB="18288">
                    <a:solidFill>
                      <a:srgbClr val="FFFFFF"/>
                    </a:solidFill>
                  </a:tcPr>
                </a:tc>
                <a:tc>
                  <a:txBody>
                    <a:bodyPr/>
                    <a:lstStyle/>
                    <a:p>
                      <a:pPr algn="l"/>
                      <a:r>
                        <a:rPr sz="720">
                          <a:solidFill>
                            <a:srgbClr val="232323"/>
                          </a:solidFill>
                          <a:latin typeface="Arial"/>
                        </a:rPr>
                        <a:t>Stop basis unclear.</a:t>
                      </a:r>
                    </a:p>
                  </a:txBody>
                  <a:tcPr marL="27432" marR="27432" marT="18288" marB="18288">
                    <a:solidFill>
                      <a:srgbClr val="FFFFFF"/>
                    </a:solidFill>
                  </a:tcPr>
                </a:tc>
                <a:extLst>
                  <a:ext uri="{0D108BD9-81ED-4DB2-BD59-A6C34878D82A}">
                    <a16:rowId xmlns:a16="http://schemas.microsoft.com/office/drawing/2014/main" val="10001"/>
                  </a:ext>
                </a:extLst>
              </a:tr>
              <a:tr h="607422">
                <a:tc>
                  <a:txBody>
                    <a:bodyPr/>
                    <a:lstStyle/>
                    <a:p>
                      <a:pPr algn="l"/>
                      <a:r>
                        <a:rPr sz="720">
                          <a:solidFill>
                            <a:srgbClr val="232323"/>
                          </a:solidFill>
                          <a:latin typeface="Arial"/>
                        </a:rPr>
                        <a:t>Handcuffed</a:t>
                      </a:r>
                    </a:p>
                  </a:txBody>
                  <a:tcPr marL="27432" marR="27432" marT="18288" marB="18288">
                    <a:solidFill>
                      <a:srgbClr val="E8EEF7"/>
                    </a:solidFill>
                  </a:tcPr>
                </a:tc>
                <a:tc>
                  <a:txBody>
                    <a:bodyPr/>
                    <a:lstStyle/>
                    <a:p>
                      <a:pPr algn="l"/>
                      <a:r>
                        <a:rPr sz="720">
                          <a:solidFill>
                            <a:srgbClr val="232323"/>
                          </a:solidFill>
                          <a:latin typeface="Arial"/>
                        </a:rPr>
                        <a:t>7:18 p.m.</a:t>
                      </a:r>
                    </a:p>
                  </a:txBody>
                  <a:tcPr marL="27432" marR="27432" marT="18288" marB="18288">
                    <a:solidFill>
                      <a:srgbClr val="E8EEF7"/>
                    </a:solidFill>
                  </a:tcPr>
                </a:tc>
                <a:tc>
                  <a:txBody>
                    <a:bodyPr/>
                    <a:lstStyle/>
                    <a:p>
                      <a:pPr algn="l"/>
                      <a:r>
                        <a:rPr sz="720">
                          <a:solidFill>
                            <a:srgbClr val="232323"/>
                          </a:solidFill>
                          <a:latin typeface="Arial"/>
                        </a:rPr>
                        <a:t>Placed in patrol car</a:t>
                      </a:r>
                    </a:p>
                  </a:txBody>
                  <a:tcPr marL="27432" marR="27432" marT="18288" marB="18288">
                    <a:solidFill>
                      <a:srgbClr val="E8EEF7"/>
                    </a:solidFill>
                  </a:tcPr>
                </a:tc>
                <a:tc>
                  <a:txBody>
                    <a:bodyPr/>
                    <a:lstStyle/>
                    <a:p>
                      <a:pPr algn="l"/>
                      <a:r>
                        <a:rPr sz="720">
                          <a:solidFill>
                            <a:srgbClr val="232323"/>
                          </a:solidFill>
                          <a:latin typeface="Arial"/>
                        </a:rPr>
                        <a:t>Custody likely?</a:t>
                      </a:r>
                    </a:p>
                  </a:txBody>
                  <a:tcPr marL="27432" marR="27432" marT="18288" marB="18288">
                    <a:solidFill>
                      <a:srgbClr val="E8EEF7"/>
                    </a:solidFill>
                  </a:tcPr>
                </a:tc>
                <a:tc>
                  <a:txBody>
                    <a:bodyPr/>
                    <a:lstStyle/>
                    <a:p>
                      <a:pPr algn="l"/>
                      <a:r>
                        <a:rPr sz="720">
                          <a:solidFill>
                            <a:srgbClr val="232323"/>
                          </a:solidFill>
                          <a:latin typeface="Arial"/>
                        </a:rPr>
                        <a:t>Yes, reasonable person not free to leave.</a:t>
                      </a:r>
                    </a:p>
                  </a:txBody>
                  <a:tcPr marL="27432" marR="27432" marT="18288" marB="18288">
                    <a:solidFill>
                      <a:srgbClr val="E8EEF7"/>
                    </a:solidFill>
                  </a:tcPr>
                </a:tc>
                <a:extLst>
                  <a:ext uri="{0D108BD9-81ED-4DB2-BD59-A6C34878D82A}">
                    <a16:rowId xmlns:a16="http://schemas.microsoft.com/office/drawing/2014/main" val="10002"/>
                  </a:ext>
                </a:extLst>
              </a:tr>
              <a:tr h="607422">
                <a:tc>
                  <a:txBody>
                    <a:bodyPr/>
                    <a:lstStyle/>
                    <a:p>
                      <a:pPr algn="l"/>
                      <a:r>
                        <a:rPr sz="720">
                          <a:solidFill>
                            <a:srgbClr val="232323"/>
                          </a:solidFill>
                          <a:latin typeface="Arial"/>
                        </a:rPr>
                        <a:t>Questioned</a:t>
                      </a:r>
                    </a:p>
                  </a:txBody>
                  <a:tcPr marL="27432" marR="27432" marT="18288" marB="18288">
                    <a:solidFill>
                      <a:srgbClr val="FFFFFF"/>
                    </a:solidFill>
                  </a:tcPr>
                </a:tc>
                <a:tc>
                  <a:txBody>
                    <a:bodyPr/>
                    <a:lstStyle/>
                    <a:p>
                      <a:pPr algn="l"/>
                      <a:r>
                        <a:rPr sz="720">
                          <a:solidFill>
                            <a:srgbClr val="232323"/>
                          </a:solidFill>
                          <a:latin typeface="Arial"/>
                        </a:rPr>
                        <a:t>7:22 p.m.</a:t>
                      </a:r>
                    </a:p>
                  </a:txBody>
                  <a:tcPr marL="27432" marR="27432" marT="18288" marB="18288">
                    <a:solidFill>
                      <a:srgbClr val="FFFFFF"/>
                    </a:solidFill>
                  </a:tcPr>
                </a:tc>
                <a:tc>
                  <a:txBody>
                    <a:bodyPr/>
                    <a:lstStyle/>
                    <a:p>
                      <a:pPr algn="l"/>
                      <a:r>
                        <a:rPr sz="720">
                          <a:solidFill>
                            <a:srgbClr val="232323"/>
                          </a:solidFill>
                          <a:latin typeface="Arial"/>
                        </a:rPr>
                        <a:t>Detective asks 'Where's the gun?'</a:t>
                      </a:r>
                    </a:p>
                  </a:txBody>
                  <a:tcPr marL="27432" marR="27432" marT="18288" marB="18288">
                    <a:solidFill>
                      <a:srgbClr val="FFFFFF"/>
                    </a:solidFill>
                  </a:tcPr>
                </a:tc>
                <a:tc>
                  <a:txBody>
                    <a:bodyPr/>
                    <a:lstStyle/>
                    <a:p>
                      <a:pPr algn="l"/>
                      <a:r>
                        <a:rPr sz="720">
                          <a:solidFill>
                            <a:srgbClr val="232323"/>
                          </a:solidFill>
                          <a:latin typeface="Arial"/>
                        </a:rPr>
                        <a:t>Interrogation?</a:t>
                      </a:r>
                    </a:p>
                  </a:txBody>
                  <a:tcPr marL="27432" marR="27432" marT="18288" marB="18288">
                    <a:solidFill>
                      <a:srgbClr val="FFFFFF"/>
                    </a:solidFill>
                  </a:tcPr>
                </a:tc>
                <a:tc>
                  <a:txBody>
                    <a:bodyPr/>
                    <a:lstStyle/>
                    <a:p>
                      <a:pPr algn="l"/>
                      <a:r>
                        <a:rPr sz="720">
                          <a:solidFill>
                            <a:srgbClr val="232323"/>
                          </a:solidFill>
                          <a:latin typeface="Arial"/>
                        </a:rPr>
                        <a:t>Likely express questioning.</a:t>
                      </a:r>
                    </a:p>
                  </a:txBody>
                  <a:tcPr marL="27432" marR="27432" marT="18288" marB="18288">
                    <a:solidFill>
                      <a:srgbClr val="FFFFFF"/>
                    </a:solidFill>
                  </a:tcPr>
                </a:tc>
                <a:extLst>
                  <a:ext uri="{0D108BD9-81ED-4DB2-BD59-A6C34878D82A}">
                    <a16:rowId xmlns:a16="http://schemas.microsoft.com/office/drawing/2014/main" val="10003"/>
                  </a:ext>
                </a:extLst>
              </a:tr>
              <a:tr h="607422">
                <a:tc>
                  <a:txBody>
                    <a:bodyPr/>
                    <a:lstStyle/>
                    <a:p>
                      <a:pPr algn="l"/>
                      <a:r>
                        <a:rPr sz="720">
                          <a:solidFill>
                            <a:srgbClr val="232323"/>
                          </a:solidFill>
                          <a:latin typeface="Arial"/>
                        </a:rPr>
                        <a:t>Statement</a:t>
                      </a:r>
                    </a:p>
                  </a:txBody>
                  <a:tcPr marL="27432" marR="27432" marT="18288" marB="18288">
                    <a:solidFill>
                      <a:srgbClr val="E8EEF7"/>
                    </a:solidFill>
                  </a:tcPr>
                </a:tc>
                <a:tc>
                  <a:txBody>
                    <a:bodyPr/>
                    <a:lstStyle/>
                    <a:p>
                      <a:pPr algn="l"/>
                      <a:r>
                        <a:rPr sz="720">
                          <a:solidFill>
                            <a:srgbClr val="232323"/>
                          </a:solidFill>
                          <a:latin typeface="Arial"/>
                        </a:rPr>
                        <a:t>7:23 p.m.</a:t>
                      </a:r>
                    </a:p>
                  </a:txBody>
                  <a:tcPr marL="27432" marR="27432" marT="18288" marB="18288">
                    <a:solidFill>
                      <a:srgbClr val="E8EEF7"/>
                    </a:solidFill>
                  </a:tcPr>
                </a:tc>
                <a:tc>
                  <a:txBody>
                    <a:bodyPr/>
                    <a:lstStyle/>
                    <a:p>
                      <a:pPr algn="l"/>
                      <a:r>
                        <a:rPr sz="720">
                          <a:solidFill>
                            <a:srgbClr val="232323"/>
                          </a:solidFill>
                          <a:latin typeface="Arial"/>
                        </a:rPr>
                        <a:t>Marcus says 'I don't have it anymore'</a:t>
                      </a:r>
                    </a:p>
                  </a:txBody>
                  <a:tcPr marL="27432" marR="27432" marT="18288" marB="18288">
                    <a:solidFill>
                      <a:srgbClr val="E8EEF7"/>
                    </a:solidFill>
                  </a:tcPr>
                </a:tc>
                <a:tc>
                  <a:txBody>
                    <a:bodyPr/>
                    <a:lstStyle/>
                    <a:p>
                      <a:pPr algn="l"/>
                      <a:r>
                        <a:rPr sz="720">
                          <a:solidFill>
                            <a:srgbClr val="232323"/>
                          </a:solidFill>
                          <a:latin typeface="Arial"/>
                        </a:rPr>
                        <a:t>Miranda given?</a:t>
                      </a:r>
                    </a:p>
                  </a:txBody>
                  <a:tcPr marL="27432" marR="27432" marT="18288" marB="18288">
                    <a:solidFill>
                      <a:srgbClr val="E8EEF7"/>
                    </a:solidFill>
                  </a:tcPr>
                </a:tc>
                <a:tc>
                  <a:txBody>
                    <a:bodyPr/>
                    <a:lstStyle/>
                    <a:p>
                      <a:pPr algn="l"/>
                      <a:r>
                        <a:rPr sz="720">
                          <a:solidFill>
                            <a:srgbClr val="232323"/>
                          </a:solidFill>
                          <a:latin typeface="Arial"/>
                        </a:rPr>
                        <a:t>No warning yet.</a:t>
                      </a:r>
                    </a:p>
                  </a:txBody>
                  <a:tcPr marL="27432" marR="27432" marT="18288" marB="18288">
                    <a:solidFill>
                      <a:srgbClr val="E8EEF7"/>
                    </a:solidFill>
                  </a:tcPr>
                </a:tc>
                <a:extLst>
                  <a:ext uri="{0D108BD9-81ED-4DB2-BD59-A6C34878D82A}">
                    <a16:rowId xmlns:a16="http://schemas.microsoft.com/office/drawing/2014/main" val="10004"/>
                  </a:ext>
                </a:extLst>
              </a:tr>
              <a:tr h="607422">
                <a:tc>
                  <a:txBody>
                    <a:bodyPr/>
                    <a:lstStyle/>
                    <a:p>
                      <a:pPr algn="l"/>
                      <a:r>
                        <a:rPr sz="720">
                          <a:solidFill>
                            <a:srgbClr val="232323"/>
                          </a:solidFill>
                          <a:latin typeface="Arial"/>
                        </a:rPr>
                        <a:t>Miranda</a:t>
                      </a:r>
                    </a:p>
                  </a:txBody>
                  <a:tcPr marL="27432" marR="27432" marT="18288" marB="18288">
                    <a:solidFill>
                      <a:srgbClr val="FFFFFF"/>
                    </a:solidFill>
                  </a:tcPr>
                </a:tc>
                <a:tc>
                  <a:txBody>
                    <a:bodyPr/>
                    <a:lstStyle/>
                    <a:p>
                      <a:pPr algn="l"/>
                      <a:r>
                        <a:rPr sz="720">
                          <a:solidFill>
                            <a:srgbClr val="232323"/>
                          </a:solidFill>
                          <a:latin typeface="Arial"/>
                        </a:rPr>
                        <a:t>7:41 p.m.</a:t>
                      </a:r>
                    </a:p>
                  </a:txBody>
                  <a:tcPr marL="27432" marR="27432" marT="18288" marB="18288">
                    <a:solidFill>
                      <a:srgbClr val="FFFFFF"/>
                    </a:solidFill>
                  </a:tcPr>
                </a:tc>
                <a:tc>
                  <a:txBody>
                    <a:bodyPr/>
                    <a:lstStyle/>
                    <a:p>
                      <a:pPr algn="l"/>
                      <a:r>
                        <a:rPr sz="720">
                          <a:solidFill>
                            <a:srgbClr val="232323"/>
                          </a:solidFill>
                          <a:latin typeface="Arial"/>
                        </a:rPr>
                        <a:t>Rights read at station</a:t>
                      </a:r>
                    </a:p>
                  </a:txBody>
                  <a:tcPr marL="27432" marR="27432" marT="18288" marB="18288">
                    <a:solidFill>
                      <a:srgbClr val="FFFFFF"/>
                    </a:solidFill>
                  </a:tcPr>
                </a:tc>
                <a:tc>
                  <a:txBody>
                    <a:bodyPr/>
                    <a:lstStyle/>
                    <a:p>
                      <a:pPr algn="l"/>
                      <a:r>
                        <a:rPr sz="720">
                          <a:solidFill>
                            <a:srgbClr val="232323"/>
                          </a:solidFill>
                          <a:latin typeface="Arial"/>
                        </a:rPr>
                        <a:t>Taint issue?</a:t>
                      </a:r>
                    </a:p>
                  </a:txBody>
                  <a:tcPr marL="27432" marR="27432" marT="18288" marB="18288">
                    <a:solidFill>
                      <a:srgbClr val="FFFFFF"/>
                    </a:solidFill>
                  </a:tcPr>
                </a:tc>
                <a:tc>
                  <a:txBody>
                    <a:bodyPr/>
                    <a:lstStyle/>
                    <a:p>
                      <a:pPr algn="l"/>
                      <a:r>
                        <a:rPr sz="720">
                          <a:solidFill>
                            <a:srgbClr val="232323"/>
                          </a:solidFill>
                          <a:latin typeface="Arial"/>
                        </a:rPr>
                        <a:t>Earlier statement may contaminate later waiver.</a:t>
                      </a:r>
                    </a:p>
                  </a:txBody>
                  <a:tcPr marL="27432" marR="27432" marT="18288" marB="18288">
                    <a:solidFill>
                      <a:srgbClr val="FFFFFF"/>
                    </a:solidFill>
                  </a:tcPr>
                </a:tc>
                <a:extLst>
                  <a:ext uri="{0D108BD9-81ED-4DB2-BD59-A6C34878D82A}">
                    <a16:rowId xmlns:a16="http://schemas.microsoft.com/office/drawing/2014/main" val="10005"/>
                  </a:ext>
                </a:extLst>
              </a:tr>
              <a:tr h="607428">
                <a:tc>
                  <a:txBody>
                    <a:bodyPr/>
                    <a:lstStyle/>
                    <a:p>
                      <a:pPr algn="l"/>
                      <a:r>
                        <a:rPr sz="720">
                          <a:solidFill>
                            <a:srgbClr val="232323"/>
                          </a:solidFill>
                          <a:latin typeface="Arial"/>
                        </a:rPr>
                        <a:t>Formal interview</a:t>
                      </a:r>
                    </a:p>
                  </a:txBody>
                  <a:tcPr marL="27432" marR="27432" marT="18288" marB="18288">
                    <a:solidFill>
                      <a:srgbClr val="E8EEF7"/>
                    </a:solidFill>
                  </a:tcPr>
                </a:tc>
                <a:tc>
                  <a:txBody>
                    <a:bodyPr/>
                    <a:lstStyle/>
                    <a:p>
                      <a:pPr algn="l"/>
                      <a:r>
                        <a:rPr sz="720">
                          <a:solidFill>
                            <a:srgbClr val="232323"/>
                          </a:solidFill>
                          <a:latin typeface="Arial"/>
                        </a:rPr>
                        <a:t>8:03 p.m.</a:t>
                      </a:r>
                    </a:p>
                  </a:txBody>
                  <a:tcPr marL="27432" marR="27432" marT="18288" marB="18288">
                    <a:solidFill>
                      <a:srgbClr val="E8EEF7"/>
                    </a:solidFill>
                  </a:tcPr>
                </a:tc>
                <a:tc>
                  <a:txBody>
                    <a:bodyPr/>
                    <a:lstStyle/>
                    <a:p>
                      <a:pPr algn="l"/>
                      <a:r>
                        <a:rPr sz="720" dirty="0">
                          <a:solidFill>
                            <a:srgbClr val="232323"/>
                          </a:solidFill>
                          <a:latin typeface="Arial"/>
                        </a:rPr>
                        <a:t>Marcus denies shooting</a:t>
                      </a:r>
                    </a:p>
                  </a:txBody>
                  <a:tcPr marL="27432" marR="27432" marT="18288" marB="18288">
                    <a:solidFill>
                      <a:srgbClr val="E8EEF7"/>
                    </a:solidFill>
                  </a:tcPr>
                </a:tc>
                <a:tc>
                  <a:txBody>
                    <a:bodyPr/>
                    <a:lstStyle/>
                    <a:p>
                      <a:pPr algn="l"/>
                      <a:r>
                        <a:rPr sz="720">
                          <a:solidFill>
                            <a:srgbClr val="232323"/>
                          </a:solidFill>
                          <a:latin typeface="Arial"/>
                        </a:rPr>
                        <a:t>Voluntary/knowing?</a:t>
                      </a:r>
                    </a:p>
                  </a:txBody>
                  <a:tcPr marL="27432" marR="27432" marT="18288" marB="18288">
                    <a:solidFill>
                      <a:srgbClr val="E8EEF7"/>
                    </a:solidFill>
                  </a:tcPr>
                </a:tc>
                <a:tc>
                  <a:txBody>
                    <a:bodyPr/>
                    <a:lstStyle/>
                    <a:p>
                      <a:pPr algn="l"/>
                      <a:r>
                        <a:rPr sz="720" dirty="0">
                          <a:solidFill>
                            <a:srgbClr val="232323"/>
                          </a:solidFill>
                          <a:latin typeface="Arial"/>
                        </a:rPr>
                        <a:t>Review recording for coercion and invocation.</a:t>
                      </a:r>
                    </a:p>
                  </a:txBody>
                  <a:tcPr marL="27432" marR="27432" marT="18288" marB="18288">
                    <a:solidFill>
                      <a:srgbClr val="E8EEF7"/>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94968"/>
            <a:ext cx="6347713" cy="1635432"/>
          </a:xfrm>
        </p:spPr>
        <p:txBody>
          <a:bodyPr/>
          <a:lstStyle/>
          <a:p>
            <a:pPr algn="ctr">
              <a:defRPr sz="3000" b="1">
                <a:solidFill>
                  <a:srgbClr val="0B1F3A"/>
                </a:solidFill>
              </a:defRPr>
            </a:pPr>
            <a:r>
              <a:rPr dirty="0"/>
              <a:t>Defense Theory Construction</a:t>
            </a:r>
          </a:p>
        </p:txBody>
      </p:sp>
      <p:graphicFrame>
        <p:nvGraphicFramePr>
          <p:cNvPr id="4" name="Table 3"/>
          <p:cNvGraphicFramePr>
            <a:graphicFrameLocks noGrp="1"/>
          </p:cNvGraphicFramePr>
          <p:nvPr/>
        </p:nvGraphicFramePr>
        <p:xfrm>
          <a:off x="320040" y="1005840"/>
          <a:ext cx="8503920" cy="4251960"/>
        </p:xfrm>
        <a:graphic>
          <a:graphicData uri="http://schemas.openxmlformats.org/drawingml/2006/table">
            <a:tbl>
              <a:tblPr firstRow="1" bandRow="1">
                <a:tableStyleId>{5C22544A-7EE6-4342-B048-85BDC9FD1C3A}</a:tableStyleId>
              </a:tblPr>
              <a:tblGrid>
                <a:gridCol w="2125980">
                  <a:extLst>
                    <a:ext uri="{9D8B030D-6E8A-4147-A177-3AD203B41FA5}">
                      <a16:colId xmlns:a16="http://schemas.microsoft.com/office/drawing/2014/main" val="20000"/>
                    </a:ext>
                  </a:extLst>
                </a:gridCol>
                <a:gridCol w="2125980">
                  <a:extLst>
                    <a:ext uri="{9D8B030D-6E8A-4147-A177-3AD203B41FA5}">
                      <a16:colId xmlns:a16="http://schemas.microsoft.com/office/drawing/2014/main" val="20001"/>
                    </a:ext>
                  </a:extLst>
                </a:gridCol>
                <a:gridCol w="2125980">
                  <a:extLst>
                    <a:ext uri="{9D8B030D-6E8A-4147-A177-3AD203B41FA5}">
                      <a16:colId xmlns:a16="http://schemas.microsoft.com/office/drawing/2014/main" val="20002"/>
                    </a:ext>
                  </a:extLst>
                </a:gridCol>
                <a:gridCol w="2125980">
                  <a:extLst>
                    <a:ext uri="{9D8B030D-6E8A-4147-A177-3AD203B41FA5}">
                      <a16:colId xmlns:a16="http://schemas.microsoft.com/office/drawing/2014/main" val="20003"/>
                    </a:ext>
                  </a:extLst>
                </a:gridCol>
              </a:tblGrid>
              <a:tr h="708660">
                <a:tc>
                  <a:txBody>
                    <a:bodyPr/>
                    <a:lstStyle/>
                    <a:p>
                      <a:pPr algn="l"/>
                      <a:r>
                        <a:rPr sz="850" b="1">
                          <a:solidFill>
                            <a:srgbClr val="FFFFFF"/>
                          </a:solidFill>
                          <a:latin typeface="Arial"/>
                        </a:rPr>
                        <a:t>State Claim</a:t>
                      </a:r>
                    </a:p>
                  </a:txBody>
                  <a:tcPr marL="27432" marR="27432" marT="18288" marB="18288">
                    <a:solidFill>
                      <a:srgbClr val="0B1F3A"/>
                    </a:solidFill>
                  </a:tcPr>
                </a:tc>
                <a:tc>
                  <a:txBody>
                    <a:bodyPr/>
                    <a:lstStyle/>
                    <a:p>
                      <a:pPr algn="l"/>
                      <a:r>
                        <a:rPr sz="850" b="1">
                          <a:solidFill>
                            <a:srgbClr val="FFFFFF"/>
                          </a:solidFill>
                          <a:latin typeface="Arial"/>
                        </a:rPr>
                        <a:t>Defense Theory</a:t>
                      </a:r>
                    </a:p>
                  </a:txBody>
                  <a:tcPr marL="27432" marR="27432" marT="18288" marB="18288">
                    <a:solidFill>
                      <a:srgbClr val="0B1F3A"/>
                    </a:solidFill>
                  </a:tcPr>
                </a:tc>
                <a:tc>
                  <a:txBody>
                    <a:bodyPr/>
                    <a:lstStyle/>
                    <a:p>
                      <a:pPr algn="l"/>
                      <a:r>
                        <a:rPr sz="850" b="1">
                          <a:solidFill>
                            <a:srgbClr val="FFFFFF"/>
                          </a:solidFill>
                          <a:latin typeface="Arial"/>
                        </a:rPr>
                        <a:t>Supporting Facts</a:t>
                      </a:r>
                    </a:p>
                  </a:txBody>
                  <a:tcPr marL="27432" marR="27432" marT="18288" marB="18288">
                    <a:solidFill>
                      <a:srgbClr val="0B1F3A"/>
                    </a:solidFill>
                  </a:tcPr>
                </a:tc>
                <a:tc>
                  <a:txBody>
                    <a:bodyPr/>
                    <a:lstStyle/>
                    <a:p>
                      <a:pPr algn="l"/>
                      <a:r>
                        <a:rPr sz="850" b="1">
                          <a:solidFill>
                            <a:srgbClr val="FFFFFF"/>
                          </a:solidFill>
                          <a:latin typeface="Arial"/>
                        </a:rPr>
                        <a:t>Investigation Needed</a:t>
                      </a:r>
                    </a:p>
                  </a:txBody>
                  <a:tcPr marL="27432" marR="27432" marT="18288" marB="18288">
                    <a:solidFill>
                      <a:srgbClr val="0B1F3A"/>
                    </a:solidFill>
                  </a:tcPr>
                </a:tc>
                <a:extLst>
                  <a:ext uri="{0D108BD9-81ED-4DB2-BD59-A6C34878D82A}">
                    <a16:rowId xmlns:a16="http://schemas.microsoft.com/office/drawing/2014/main" val="10000"/>
                  </a:ext>
                </a:extLst>
              </a:tr>
              <a:tr h="708660">
                <a:tc>
                  <a:txBody>
                    <a:bodyPr/>
                    <a:lstStyle/>
                    <a:p>
                      <a:pPr algn="l"/>
                      <a:r>
                        <a:rPr sz="850">
                          <a:solidFill>
                            <a:srgbClr val="232323"/>
                          </a:solidFill>
                          <a:latin typeface="Arial"/>
                        </a:rPr>
                        <a:t>Marcus committed robbery</a:t>
                      </a:r>
                    </a:p>
                  </a:txBody>
                  <a:tcPr marL="27432" marR="27432" marT="18288" marB="18288">
                    <a:solidFill>
                      <a:srgbClr val="FFFFFF"/>
                    </a:solidFill>
                  </a:tcPr>
                </a:tc>
                <a:tc>
                  <a:txBody>
                    <a:bodyPr/>
                    <a:lstStyle/>
                    <a:p>
                      <a:pPr algn="l"/>
                      <a:r>
                        <a:rPr sz="850">
                          <a:solidFill>
                            <a:srgbClr val="232323"/>
                          </a:solidFill>
                          <a:latin typeface="Arial"/>
                        </a:rPr>
                        <a:t>State rushed to Marcus because he was familiar to police</a:t>
                      </a:r>
                    </a:p>
                  </a:txBody>
                  <a:tcPr marL="27432" marR="27432" marT="18288" marB="18288">
                    <a:solidFill>
                      <a:srgbClr val="FFFFFF"/>
                    </a:solidFill>
                  </a:tcPr>
                </a:tc>
                <a:tc>
                  <a:txBody>
                    <a:bodyPr/>
                    <a:lstStyle/>
                    <a:p>
                      <a:pPr algn="l"/>
                      <a:r>
                        <a:rPr sz="850">
                          <a:solidFill>
                            <a:srgbClr val="232323"/>
                          </a:solidFill>
                          <a:latin typeface="Arial"/>
                        </a:rPr>
                        <a:t>Voice ID changed; car unclear; phone sector broad</a:t>
                      </a:r>
                    </a:p>
                  </a:txBody>
                  <a:tcPr marL="27432" marR="27432" marT="18288" marB="18288">
                    <a:solidFill>
                      <a:srgbClr val="FFFFFF"/>
                    </a:solidFill>
                  </a:tcPr>
                </a:tc>
                <a:tc>
                  <a:txBody>
                    <a:bodyPr/>
                    <a:lstStyle/>
                    <a:p>
                      <a:pPr algn="l"/>
                      <a:r>
                        <a:rPr sz="850">
                          <a:solidFill>
                            <a:srgbClr val="232323"/>
                          </a:solidFill>
                          <a:latin typeface="Arial"/>
                        </a:rPr>
                        <a:t>Challenge identification process.</a:t>
                      </a:r>
                    </a:p>
                  </a:txBody>
                  <a:tcPr marL="27432" marR="27432" marT="18288" marB="18288">
                    <a:solidFill>
                      <a:srgbClr val="FFFFFF"/>
                    </a:solidFill>
                  </a:tcPr>
                </a:tc>
                <a:extLst>
                  <a:ext uri="{0D108BD9-81ED-4DB2-BD59-A6C34878D82A}">
                    <a16:rowId xmlns:a16="http://schemas.microsoft.com/office/drawing/2014/main" val="10001"/>
                  </a:ext>
                </a:extLst>
              </a:tr>
              <a:tr h="708660">
                <a:tc>
                  <a:txBody>
                    <a:bodyPr/>
                    <a:lstStyle/>
                    <a:p>
                      <a:pPr algn="l"/>
                      <a:r>
                        <a:rPr sz="850">
                          <a:solidFill>
                            <a:srgbClr val="232323"/>
                          </a:solidFill>
                          <a:latin typeface="Arial"/>
                        </a:rPr>
                        <a:t>Marcus's clothing matches</a:t>
                      </a:r>
                    </a:p>
                  </a:txBody>
                  <a:tcPr marL="27432" marR="27432" marT="18288" marB="18288">
                    <a:solidFill>
                      <a:srgbClr val="E8EEF7"/>
                    </a:solidFill>
                  </a:tcPr>
                </a:tc>
                <a:tc>
                  <a:txBody>
                    <a:bodyPr/>
                    <a:lstStyle/>
                    <a:p>
                      <a:pPr algn="l"/>
                      <a:r>
                        <a:rPr sz="850">
                          <a:solidFill>
                            <a:srgbClr val="232323"/>
                          </a:solidFill>
                          <a:latin typeface="Arial"/>
                        </a:rPr>
                        <a:t>Common clothing, no unique identifiers</a:t>
                      </a:r>
                    </a:p>
                  </a:txBody>
                  <a:tcPr marL="27432" marR="27432" marT="18288" marB="18288">
                    <a:solidFill>
                      <a:srgbClr val="E8EEF7"/>
                    </a:solidFill>
                  </a:tcPr>
                </a:tc>
                <a:tc>
                  <a:txBody>
                    <a:bodyPr/>
                    <a:lstStyle/>
                    <a:p>
                      <a:pPr algn="l"/>
                      <a:r>
                        <a:rPr sz="850">
                          <a:solidFill>
                            <a:srgbClr val="232323"/>
                          </a:solidFill>
                          <a:latin typeface="Arial"/>
                        </a:rPr>
                        <a:t>Hoodie and red shoes are generic</a:t>
                      </a:r>
                    </a:p>
                  </a:txBody>
                  <a:tcPr marL="27432" marR="27432" marT="18288" marB="18288">
                    <a:solidFill>
                      <a:srgbClr val="E8EEF7"/>
                    </a:solidFill>
                  </a:tcPr>
                </a:tc>
                <a:tc>
                  <a:txBody>
                    <a:bodyPr/>
                    <a:lstStyle/>
                    <a:p>
                      <a:pPr algn="l"/>
                      <a:r>
                        <a:rPr sz="850">
                          <a:solidFill>
                            <a:srgbClr val="232323"/>
                          </a:solidFill>
                          <a:latin typeface="Arial"/>
                        </a:rPr>
                        <a:t>Footwear/video expert review.</a:t>
                      </a:r>
                    </a:p>
                  </a:txBody>
                  <a:tcPr marL="27432" marR="27432" marT="18288" marB="18288">
                    <a:solidFill>
                      <a:srgbClr val="E8EEF7"/>
                    </a:solidFill>
                  </a:tcPr>
                </a:tc>
                <a:extLst>
                  <a:ext uri="{0D108BD9-81ED-4DB2-BD59-A6C34878D82A}">
                    <a16:rowId xmlns:a16="http://schemas.microsoft.com/office/drawing/2014/main" val="10002"/>
                  </a:ext>
                </a:extLst>
              </a:tr>
              <a:tr h="708660">
                <a:tc>
                  <a:txBody>
                    <a:bodyPr/>
                    <a:lstStyle/>
                    <a:p>
                      <a:pPr algn="l"/>
                      <a:r>
                        <a:rPr sz="850">
                          <a:solidFill>
                            <a:srgbClr val="232323"/>
                          </a:solidFill>
                          <a:latin typeface="Arial"/>
                        </a:rPr>
                        <a:t>Cash links Marcus</a:t>
                      </a:r>
                    </a:p>
                  </a:txBody>
                  <a:tcPr marL="27432" marR="27432" marT="18288" marB="18288">
                    <a:solidFill>
                      <a:srgbClr val="FFFFFF"/>
                    </a:solidFill>
                  </a:tcPr>
                </a:tc>
                <a:tc>
                  <a:txBody>
                    <a:bodyPr/>
                    <a:lstStyle/>
                    <a:p>
                      <a:pPr algn="l"/>
                      <a:r>
                        <a:rPr sz="850">
                          <a:solidFill>
                            <a:srgbClr val="232323"/>
                          </a:solidFill>
                          <a:latin typeface="Arial"/>
                        </a:rPr>
                        <a:t>Cash not tied to store</a:t>
                      </a:r>
                    </a:p>
                  </a:txBody>
                  <a:tcPr marL="27432" marR="27432" marT="18288" marB="18288">
                    <a:solidFill>
                      <a:srgbClr val="FFFFFF"/>
                    </a:solidFill>
                  </a:tcPr>
                </a:tc>
                <a:tc>
                  <a:txBody>
                    <a:bodyPr/>
                    <a:lstStyle/>
                    <a:p>
                      <a:pPr algn="l"/>
                      <a:r>
                        <a:rPr sz="850">
                          <a:solidFill>
                            <a:srgbClr val="232323"/>
                          </a:solidFill>
                          <a:latin typeface="Arial"/>
                        </a:rPr>
                        <a:t>No serial numbers; amount uncertain</a:t>
                      </a:r>
                    </a:p>
                  </a:txBody>
                  <a:tcPr marL="27432" marR="27432" marT="18288" marB="18288">
                    <a:solidFill>
                      <a:srgbClr val="FFFFFF"/>
                    </a:solidFill>
                  </a:tcPr>
                </a:tc>
                <a:tc>
                  <a:txBody>
                    <a:bodyPr/>
                    <a:lstStyle/>
                    <a:p>
                      <a:pPr algn="l"/>
                      <a:r>
                        <a:rPr sz="850">
                          <a:solidFill>
                            <a:srgbClr val="232323"/>
                          </a:solidFill>
                          <a:latin typeface="Arial"/>
                        </a:rPr>
                        <a:t>Audit register records and deposit logs.</a:t>
                      </a:r>
                    </a:p>
                  </a:txBody>
                  <a:tcPr marL="27432" marR="27432" marT="18288" marB="18288">
                    <a:solidFill>
                      <a:srgbClr val="FFFFFF"/>
                    </a:solidFill>
                  </a:tcPr>
                </a:tc>
                <a:extLst>
                  <a:ext uri="{0D108BD9-81ED-4DB2-BD59-A6C34878D82A}">
                    <a16:rowId xmlns:a16="http://schemas.microsoft.com/office/drawing/2014/main" val="10003"/>
                  </a:ext>
                </a:extLst>
              </a:tr>
              <a:tr h="708660">
                <a:tc>
                  <a:txBody>
                    <a:bodyPr/>
                    <a:lstStyle/>
                    <a:p>
                      <a:pPr algn="l"/>
                      <a:r>
                        <a:rPr sz="850">
                          <a:solidFill>
                            <a:srgbClr val="232323"/>
                          </a:solidFill>
                          <a:latin typeface="Arial"/>
                        </a:rPr>
                        <a:t>Digital evidence places Marcus at scene</a:t>
                      </a:r>
                    </a:p>
                  </a:txBody>
                  <a:tcPr marL="27432" marR="27432" marT="18288" marB="18288">
                    <a:solidFill>
                      <a:srgbClr val="E8EEF7"/>
                    </a:solidFill>
                  </a:tcPr>
                </a:tc>
                <a:tc>
                  <a:txBody>
                    <a:bodyPr/>
                    <a:lstStyle/>
                    <a:p>
                      <a:pPr algn="l"/>
                      <a:r>
                        <a:rPr sz="850">
                          <a:solidFill>
                            <a:srgbClr val="232323"/>
                          </a:solidFill>
                          <a:latin typeface="Arial"/>
                        </a:rPr>
                        <a:t>Location evidence is approximate</a:t>
                      </a:r>
                    </a:p>
                  </a:txBody>
                  <a:tcPr marL="27432" marR="27432" marT="18288" marB="18288">
                    <a:solidFill>
                      <a:srgbClr val="E8EEF7"/>
                    </a:solidFill>
                  </a:tcPr>
                </a:tc>
                <a:tc>
                  <a:txBody>
                    <a:bodyPr/>
                    <a:lstStyle/>
                    <a:p>
                      <a:pPr algn="l"/>
                      <a:r>
                        <a:rPr sz="850">
                          <a:solidFill>
                            <a:srgbClr val="232323"/>
                          </a:solidFill>
                          <a:latin typeface="Arial"/>
                        </a:rPr>
                        <a:t>Tower sector includes other locations</a:t>
                      </a:r>
                    </a:p>
                  </a:txBody>
                  <a:tcPr marL="27432" marR="27432" marT="18288" marB="18288">
                    <a:solidFill>
                      <a:srgbClr val="E8EEF7"/>
                    </a:solidFill>
                  </a:tcPr>
                </a:tc>
                <a:tc>
                  <a:txBody>
                    <a:bodyPr/>
                    <a:lstStyle/>
                    <a:p>
                      <a:pPr algn="l"/>
                      <a:r>
                        <a:rPr sz="850">
                          <a:solidFill>
                            <a:srgbClr val="232323"/>
                          </a:solidFill>
                          <a:latin typeface="Arial"/>
                        </a:rPr>
                        <a:t>Cell expert and coverage maps.</a:t>
                      </a:r>
                    </a:p>
                  </a:txBody>
                  <a:tcPr marL="27432" marR="27432" marT="18288" marB="18288">
                    <a:solidFill>
                      <a:srgbClr val="E8EEF7"/>
                    </a:solidFill>
                  </a:tcPr>
                </a:tc>
                <a:extLst>
                  <a:ext uri="{0D108BD9-81ED-4DB2-BD59-A6C34878D82A}">
                    <a16:rowId xmlns:a16="http://schemas.microsoft.com/office/drawing/2014/main" val="10004"/>
                  </a:ext>
                </a:extLst>
              </a:tr>
              <a:tr h="708660">
                <a:tc>
                  <a:txBody>
                    <a:bodyPr/>
                    <a:lstStyle/>
                    <a:p>
                      <a:pPr algn="l"/>
                      <a:r>
                        <a:rPr sz="850">
                          <a:solidFill>
                            <a:srgbClr val="232323"/>
                          </a:solidFill>
                          <a:latin typeface="Arial"/>
                        </a:rPr>
                        <a:t>No alternate suspect</a:t>
                      </a:r>
                    </a:p>
                  </a:txBody>
                  <a:tcPr marL="27432" marR="27432" marT="18288" marB="18288">
                    <a:solidFill>
                      <a:srgbClr val="FFFFFF"/>
                    </a:solidFill>
                  </a:tcPr>
                </a:tc>
                <a:tc>
                  <a:txBody>
                    <a:bodyPr/>
                    <a:lstStyle/>
                    <a:p>
                      <a:pPr algn="l"/>
                      <a:r>
                        <a:rPr sz="850" dirty="0">
                          <a:solidFill>
                            <a:srgbClr val="232323"/>
                          </a:solidFill>
                          <a:latin typeface="Arial"/>
                        </a:rPr>
                        <a:t>TJ Mills had motive and opportunity</a:t>
                      </a:r>
                    </a:p>
                  </a:txBody>
                  <a:tcPr marL="27432" marR="27432" marT="18288" marB="18288">
                    <a:solidFill>
                      <a:srgbClr val="FFFFFF"/>
                    </a:solidFill>
                  </a:tcPr>
                </a:tc>
                <a:tc>
                  <a:txBody>
                    <a:bodyPr/>
                    <a:lstStyle/>
                    <a:p>
                      <a:pPr algn="l"/>
                      <a:r>
                        <a:rPr sz="850">
                          <a:solidFill>
                            <a:srgbClr val="232323"/>
                          </a:solidFill>
                          <a:latin typeface="Arial"/>
                        </a:rPr>
                        <a:t>Victim messages; recent money dispute</a:t>
                      </a:r>
                    </a:p>
                  </a:txBody>
                  <a:tcPr marL="27432" marR="27432" marT="18288" marB="18288">
                    <a:solidFill>
                      <a:srgbClr val="FFFFFF"/>
                    </a:solidFill>
                  </a:tcPr>
                </a:tc>
                <a:tc>
                  <a:txBody>
                    <a:bodyPr/>
                    <a:lstStyle/>
                    <a:p>
                      <a:pPr algn="l"/>
                      <a:r>
                        <a:rPr sz="850" dirty="0">
                          <a:solidFill>
                            <a:srgbClr val="232323"/>
                          </a:solidFill>
                          <a:latin typeface="Arial"/>
                        </a:rPr>
                        <a:t>Develop TJ timeline, phone, vehicle access.</a:t>
                      </a:r>
                    </a:p>
                  </a:txBody>
                  <a:tcPr marL="27432" marR="27432" marT="18288" marB="18288">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Defense Investigator’s Role</a:t>
            </a:r>
          </a:p>
        </p:txBody>
      </p:sp>
      <p:sp>
        <p:nvSpPr>
          <p:cNvPr id="3" name="Content Placeholder 2"/>
          <p:cNvSpPr>
            <a:spLocks noGrp="1"/>
          </p:cNvSpPr>
          <p:nvPr>
            <p:ph idx="1"/>
          </p:nvPr>
        </p:nvSpPr>
        <p:spPr/>
        <p:txBody>
          <a:bodyPr/>
          <a:lstStyle/>
          <a:p>
            <a:r>
              <a:t>Independently test the State’s case</a:t>
            </a:r>
          </a:p>
          <a:p>
            <a:r>
              <a:t>Identify investigative gaps</a:t>
            </a:r>
          </a:p>
          <a:p>
            <a:r>
              <a:t>Challenge assumptions</a:t>
            </a:r>
          </a:p>
          <a:p>
            <a:r>
              <a:t>Ensure evidence withstands scrutiny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157316"/>
            <a:ext cx="6347714" cy="1773084"/>
          </a:xfrm>
        </p:spPr>
        <p:txBody>
          <a:bodyPr/>
          <a:lstStyle/>
          <a:p>
            <a:pPr algn="ctr">
              <a:defRPr sz="3000" b="1">
                <a:solidFill>
                  <a:srgbClr val="0B1F3A"/>
                </a:solidFill>
              </a:defRPr>
            </a:pPr>
            <a:r>
              <a:rPr dirty="0"/>
              <a:t>Discovery Index Grid</a:t>
            </a:r>
          </a:p>
        </p:txBody>
      </p:sp>
      <p:graphicFrame>
        <p:nvGraphicFramePr>
          <p:cNvPr id="4" name="Table 3"/>
          <p:cNvGraphicFramePr>
            <a:graphicFrameLocks noGrp="1"/>
          </p:cNvGraphicFramePr>
          <p:nvPr/>
        </p:nvGraphicFramePr>
        <p:xfrm>
          <a:off x="320040" y="1005840"/>
          <a:ext cx="8503920" cy="4251960"/>
        </p:xfrm>
        <a:graphic>
          <a:graphicData uri="http://schemas.openxmlformats.org/drawingml/2006/table">
            <a:tbl>
              <a:tblPr firstRow="1" bandRow="1">
                <a:tableStyleId>{5C22544A-7EE6-4342-B048-85BDC9FD1C3A}</a:tableStyleId>
              </a:tblPr>
              <a:tblGrid>
                <a:gridCol w="1700784">
                  <a:extLst>
                    <a:ext uri="{9D8B030D-6E8A-4147-A177-3AD203B41FA5}">
                      <a16:colId xmlns:a16="http://schemas.microsoft.com/office/drawing/2014/main" val="20000"/>
                    </a:ext>
                  </a:extLst>
                </a:gridCol>
                <a:gridCol w="1700784">
                  <a:extLst>
                    <a:ext uri="{9D8B030D-6E8A-4147-A177-3AD203B41FA5}">
                      <a16:colId xmlns:a16="http://schemas.microsoft.com/office/drawing/2014/main" val="20001"/>
                    </a:ext>
                  </a:extLst>
                </a:gridCol>
                <a:gridCol w="1700784">
                  <a:extLst>
                    <a:ext uri="{9D8B030D-6E8A-4147-A177-3AD203B41FA5}">
                      <a16:colId xmlns:a16="http://schemas.microsoft.com/office/drawing/2014/main" val="20002"/>
                    </a:ext>
                  </a:extLst>
                </a:gridCol>
                <a:gridCol w="1700784">
                  <a:extLst>
                    <a:ext uri="{9D8B030D-6E8A-4147-A177-3AD203B41FA5}">
                      <a16:colId xmlns:a16="http://schemas.microsoft.com/office/drawing/2014/main" val="20003"/>
                    </a:ext>
                  </a:extLst>
                </a:gridCol>
                <a:gridCol w="1700784">
                  <a:extLst>
                    <a:ext uri="{9D8B030D-6E8A-4147-A177-3AD203B41FA5}">
                      <a16:colId xmlns:a16="http://schemas.microsoft.com/office/drawing/2014/main" val="20004"/>
                    </a:ext>
                  </a:extLst>
                </a:gridCol>
              </a:tblGrid>
              <a:tr h="472440">
                <a:tc>
                  <a:txBody>
                    <a:bodyPr/>
                    <a:lstStyle/>
                    <a:p>
                      <a:pPr algn="l"/>
                      <a:r>
                        <a:rPr sz="720" b="1">
                          <a:solidFill>
                            <a:srgbClr val="FFFFFF"/>
                          </a:solidFill>
                          <a:latin typeface="Arial"/>
                        </a:rPr>
                        <a:t>Disc #</a:t>
                      </a:r>
                    </a:p>
                  </a:txBody>
                  <a:tcPr marL="27432" marR="27432" marT="18288" marB="18288">
                    <a:solidFill>
                      <a:srgbClr val="0B1F3A"/>
                    </a:solidFill>
                  </a:tcPr>
                </a:tc>
                <a:tc>
                  <a:txBody>
                    <a:bodyPr/>
                    <a:lstStyle/>
                    <a:p>
                      <a:pPr algn="l"/>
                      <a:r>
                        <a:rPr sz="720" b="1">
                          <a:solidFill>
                            <a:srgbClr val="FFFFFF"/>
                          </a:solidFill>
                          <a:latin typeface="Arial"/>
                        </a:rPr>
                        <a:t>Item</a:t>
                      </a:r>
                    </a:p>
                  </a:txBody>
                  <a:tcPr marL="27432" marR="27432" marT="18288" marB="18288">
                    <a:solidFill>
                      <a:srgbClr val="0B1F3A"/>
                    </a:solidFill>
                  </a:tcPr>
                </a:tc>
                <a:tc>
                  <a:txBody>
                    <a:bodyPr/>
                    <a:lstStyle/>
                    <a:p>
                      <a:pPr algn="l"/>
                      <a:r>
                        <a:rPr sz="720" b="1">
                          <a:solidFill>
                            <a:srgbClr val="FFFFFF"/>
                          </a:solidFill>
                          <a:latin typeface="Arial"/>
                        </a:rPr>
                        <a:t>Source</a:t>
                      </a:r>
                    </a:p>
                  </a:txBody>
                  <a:tcPr marL="27432" marR="27432" marT="18288" marB="18288">
                    <a:solidFill>
                      <a:srgbClr val="0B1F3A"/>
                    </a:solidFill>
                  </a:tcPr>
                </a:tc>
                <a:tc>
                  <a:txBody>
                    <a:bodyPr/>
                    <a:lstStyle/>
                    <a:p>
                      <a:pPr algn="l"/>
                      <a:r>
                        <a:rPr sz="720" b="1">
                          <a:solidFill>
                            <a:srgbClr val="FFFFFF"/>
                          </a:solidFill>
                          <a:latin typeface="Arial"/>
                        </a:rPr>
                        <a:t>Date</a:t>
                      </a:r>
                    </a:p>
                  </a:txBody>
                  <a:tcPr marL="27432" marR="27432" marT="18288" marB="18288">
                    <a:solidFill>
                      <a:srgbClr val="0B1F3A"/>
                    </a:solidFill>
                  </a:tcPr>
                </a:tc>
                <a:tc>
                  <a:txBody>
                    <a:bodyPr/>
                    <a:lstStyle/>
                    <a:p>
                      <a:pPr algn="l"/>
                      <a:r>
                        <a:rPr sz="720" b="1">
                          <a:solidFill>
                            <a:srgbClr val="FFFFFF"/>
                          </a:solidFill>
                          <a:latin typeface="Arial"/>
                        </a:rPr>
                        <a:t>Investigator Notes</a:t>
                      </a:r>
                    </a:p>
                  </a:txBody>
                  <a:tcPr marL="27432" marR="27432" marT="18288" marB="18288">
                    <a:solidFill>
                      <a:srgbClr val="0B1F3A"/>
                    </a:solidFill>
                  </a:tcPr>
                </a:tc>
                <a:extLst>
                  <a:ext uri="{0D108BD9-81ED-4DB2-BD59-A6C34878D82A}">
                    <a16:rowId xmlns:a16="http://schemas.microsoft.com/office/drawing/2014/main" val="10000"/>
                  </a:ext>
                </a:extLst>
              </a:tr>
              <a:tr h="472440">
                <a:tc>
                  <a:txBody>
                    <a:bodyPr/>
                    <a:lstStyle/>
                    <a:p>
                      <a:pPr algn="l"/>
                      <a:r>
                        <a:rPr sz="720">
                          <a:solidFill>
                            <a:srgbClr val="232323"/>
                          </a:solidFill>
                          <a:latin typeface="Arial"/>
                        </a:rPr>
                        <a:t>001</a:t>
                      </a:r>
                    </a:p>
                  </a:txBody>
                  <a:tcPr marL="27432" marR="27432" marT="18288" marB="18288">
                    <a:solidFill>
                      <a:srgbClr val="FFFFFF"/>
                    </a:solidFill>
                  </a:tcPr>
                </a:tc>
                <a:tc>
                  <a:txBody>
                    <a:bodyPr/>
                    <a:lstStyle/>
                    <a:p>
                      <a:pPr algn="l"/>
                      <a:r>
                        <a:rPr sz="720">
                          <a:solidFill>
                            <a:srgbClr val="232323"/>
                          </a:solidFill>
                          <a:latin typeface="Arial"/>
                        </a:rPr>
                        <a:t>Incident report</a:t>
                      </a:r>
                    </a:p>
                  </a:txBody>
                  <a:tcPr marL="27432" marR="27432" marT="18288" marB="18288">
                    <a:solidFill>
                      <a:srgbClr val="FFFFFF"/>
                    </a:solidFill>
                  </a:tcPr>
                </a:tc>
                <a:tc>
                  <a:txBody>
                    <a:bodyPr/>
                    <a:lstStyle/>
                    <a:p>
                      <a:pPr algn="l"/>
                      <a:r>
                        <a:rPr sz="720">
                          <a:solidFill>
                            <a:srgbClr val="232323"/>
                          </a:solidFill>
                          <a:latin typeface="Arial"/>
                        </a:rPr>
                        <a:t>Camden County SO</a:t>
                      </a:r>
                    </a:p>
                  </a:txBody>
                  <a:tcPr marL="27432" marR="27432" marT="18288" marB="18288">
                    <a:solidFill>
                      <a:srgbClr val="FFFFFF"/>
                    </a:solidFill>
                  </a:tcPr>
                </a:tc>
                <a:tc>
                  <a:txBody>
                    <a:bodyPr/>
                    <a:lstStyle/>
                    <a:p>
                      <a:pPr algn="l"/>
                      <a:r>
                        <a:rPr sz="720">
                          <a:solidFill>
                            <a:srgbClr val="232323"/>
                          </a:solidFill>
                          <a:latin typeface="Arial"/>
                        </a:rPr>
                        <a:t>3/18/26</a:t>
                      </a:r>
                    </a:p>
                  </a:txBody>
                  <a:tcPr marL="27432" marR="27432" marT="18288" marB="18288">
                    <a:solidFill>
                      <a:srgbClr val="FFFFFF"/>
                    </a:solidFill>
                  </a:tcPr>
                </a:tc>
                <a:tc>
                  <a:txBody>
                    <a:bodyPr/>
                    <a:lstStyle/>
                    <a:p>
                      <a:pPr algn="l"/>
                      <a:r>
                        <a:rPr sz="720">
                          <a:solidFill>
                            <a:srgbClr val="232323"/>
                          </a:solidFill>
                          <a:latin typeface="Arial"/>
                        </a:rPr>
                        <a:t>Initial narrative says suspect wore black hoodie and red shoes.</a:t>
                      </a:r>
                    </a:p>
                  </a:txBody>
                  <a:tcPr marL="27432" marR="27432" marT="18288" marB="18288">
                    <a:solidFill>
                      <a:srgbClr val="FFFFFF"/>
                    </a:solidFill>
                  </a:tcPr>
                </a:tc>
                <a:extLst>
                  <a:ext uri="{0D108BD9-81ED-4DB2-BD59-A6C34878D82A}">
                    <a16:rowId xmlns:a16="http://schemas.microsoft.com/office/drawing/2014/main" val="10001"/>
                  </a:ext>
                </a:extLst>
              </a:tr>
              <a:tr h="472440">
                <a:tc>
                  <a:txBody>
                    <a:bodyPr/>
                    <a:lstStyle/>
                    <a:p>
                      <a:pPr algn="l"/>
                      <a:r>
                        <a:rPr sz="720">
                          <a:solidFill>
                            <a:srgbClr val="232323"/>
                          </a:solidFill>
                          <a:latin typeface="Arial"/>
                        </a:rPr>
                        <a:t>002</a:t>
                      </a:r>
                    </a:p>
                  </a:txBody>
                  <a:tcPr marL="27432" marR="27432" marT="18288" marB="18288">
                    <a:solidFill>
                      <a:srgbClr val="E8EEF7"/>
                    </a:solidFill>
                  </a:tcPr>
                </a:tc>
                <a:tc>
                  <a:txBody>
                    <a:bodyPr/>
                    <a:lstStyle/>
                    <a:p>
                      <a:pPr algn="l"/>
                      <a:r>
                        <a:rPr sz="720">
                          <a:solidFill>
                            <a:srgbClr val="232323"/>
                          </a:solidFill>
                          <a:latin typeface="Arial"/>
                        </a:rPr>
                        <a:t>911 audio/CAD</a:t>
                      </a:r>
                    </a:p>
                  </a:txBody>
                  <a:tcPr marL="27432" marR="27432" marT="18288" marB="18288">
                    <a:solidFill>
                      <a:srgbClr val="E8EEF7"/>
                    </a:solidFill>
                  </a:tcPr>
                </a:tc>
                <a:tc>
                  <a:txBody>
                    <a:bodyPr/>
                    <a:lstStyle/>
                    <a:p>
                      <a:pPr algn="l"/>
                      <a:r>
                        <a:rPr sz="720">
                          <a:solidFill>
                            <a:srgbClr val="232323"/>
                          </a:solidFill>
                          <a:latin typeface="Arial"/>
                        </a:rPr>
                        <a:t>Dispatch</a:t>
                      </a:r>
                    </a:p>
                  </a:txBody>
                  <a:tcPr marL="27432" marR="27432" marT="18288" marB="18288">
                    <a:solidFill>
                      <a:srgbClr val="E8EEF7"/>
                    </a:solidFill>
                  </a:tcPr>
                </a:tc>
                <a:tc>
                  <a:txBody>
                    <a:bodyPr/>
                    <a:lstStyle/>
                    <a:p>
                      <a:pPr algn="l"/>
                      <a:r>
                        <a:rPr sz="720">
                          <a:solidFill>
                            <a:srgbClr val="232323"/>
                          </a:solidFill>
                          <a:latin typeface="Arial"/>
                        </a:rPr>
                        <a:t>3/18/26</a:t>
                      </a:r>
                    </a:p>
                  </a:txBody>
                  <a:tcPr marL="27432" marR="27432" marT="18288" marB="18288">
                    <a:solidFill>
                      <a:srgbClr val="E8EEF7"/>
                    </a:solidFill>
                  </a:tcPr>
                </a:tc>
                <a:tc>
                  <a:txBody>
                    <a:bodyPr/>
                    <a:lstStyle/>
                    <a:p>
                      <a:pPr algn="l"/>
                      <a:r>
                        <a:rPr sz="720">
                          <a:solidFill>
                            <a:srgbClr val="232323"/>
                          </a:solidFill>
                          <a:latin typeface="Arial"/>
                        </a:rPr>
                        <a:t>Caller estimated one shot at 9:42 p.m.; caller sounded unsure on direction of travel.</a:t>
                      </a:r>
                    </a:p>
                  </a:txBody>
                  <a:tcPr marL="27432" marR="27432" marT="18288" marB="18288">
                    <a:solidFill>
                      <a:srgbClr val="E8EEF7"/>
                    </a:solidFill>
                  </a:tcPr>
                </a:tc>
                <a:extLst>
                  <a:ext uri="{0D108BD9-81ED-4DB2-BD59-A6C34878D82A}">
                    <a16:rowId xmlns:a16="http://schemas.microsoft.com/office/drawing/2014/main" val="10002"/>
                  </a:ext>
                </a:extLst>
              </a:tr>
              <a:tr h="472440">
                <a:tc>
                  <a:txBody>
                    <a:bodyPr/>
                    <a:lstStyle/>
                    <a:p>
                      <a:pPr algn="l"/>
                      <a:r>
                        <a:rPr sz="720">
                          <a:solidFill>
                            <a:srgbClr val="232323"/>
                          </a:solidFill>
                          <a:latin typeface="Arial"/>
                        </a:rPr>
                        <a:t>003</a:t>
                      </a:r>
                    </a:p>
                  </a:txBody>
                  <a:tcPr marL="27432" marR="27432" marT="18288" marB="18288">
                    <a:solidFill>
                      <a:srgbClr val="FFFFFF"/>
                    </a:solidFill>
                  </a:tcPr>
                </a:tc>
                <a:tc>
                  <a:txBody>
                    <a:bodyPr/>
                    <a:lstStyle/>
                    <a:p>
                      <a:pPr algn="l"/>
                      <a:r>
                        <a:rPr sz="720">
                          <a:solidFill>
                            <a:srgbClr val="232323"/>
                          </a:solidFill>
                          <a:latin typeface="Arial"/>
                        </a:rPr>
                        <a:t>Store surveillance</a:t>
                      </a:r>
                    </a:p>
                  </a:txBody>
                  <a:tcPr marL="27432" marR="27432" marT="18288" marB="18288">
                    <a:solidFill>
                      <a:srgbClr val="FFFFFF"/>
                    </a:solidFill>
                  </a:tcPr>
                </a:tc>
                <a:tc>
                  <a:txBody>
                    <a:bodyPr/>
                    <a:lstStyle/>
                    <a:p>
                      <a:pPr algn="l"/>
                      <a:r>
                        <a:rPr sz="720">
                          <a:solidFill>
                            <a:srgbClr val="232323"/>
                          </a:solidFill>
                          <a:latin typeface="Arial"/>
                        </a:rPr>
                        <a:t>Lakeside Market</a:t>
                      </a:r>
                    </a:p>
                  </a:txBody>
                  <a:tcPr marL="27432" marR="27432" marT="18288" marB="18288">
                    <a:solidFill>
                      <a:srgbClr val="FFFFFF"/>
                    </a:solidFill>
                  </a:tcPr>
                </a:tc>
                <a:tc>
                  <a:txBody>
                    <a:bodyPr/>
                    <a:lstStyle/>
                    <a:p>
                      <a:pPr algn="l"/>
                      <a:r>
                        <a:rPr sz="720">
                          <a:solidFill>
                            <a:srgbClr val="232323"/>
                          </a:solidFill>
                          <a:latin typeface="Arial"/>
                        </a:rPr>
                        <a:t>3/18/26</a:t>
                      </a:r>
                    </a:p>
                  </a:txBody>
                  <a:tcPr marL="27432" marR="27432" marT="18288" marB="18288">
                    <a:solidFill>
                      <a:srgbClr val="FFFFFF"/>
                    </a:solidFill>
                  </a:tcPr>
                </a:tc>
                <a:tc>
                  <a:txBody>
                    <a:bodyPr/>
                    <a:lstStyle/>
                    <a:p>
                      <a:pPr algn="l"/>
                      <a:r>
                        <a:rPr sz="720">
                          <a:solidFill>
                            <a:srgbClr val="232323"/>
                          </a:solidFill>
                          <a:latin typeface="Arial"/>
                        </a:rPr>
                        <a:t>Interior video partially blocked by display rack; face not visible.</a:t>
                      </a:r>
                    </a:p>
                  </a:txBody>
                  <a:tcPr marL="27432" marR="27432" marT="18288" marB="18288">
                    <a:solidFill>
                      <a:srgbClr val="FFFFFF"/>
                    </a:solidFill>
                  </a:tcPr>
                </a:tc>
                <a:extLst>
                  <a:ext uri="{0D108BD9-81ED-4DB2-BD59-A6C34878D82A}">
                    <a16:rowId xmlns:a16="http://schemas.microsoft.com/office/drawing/2014/main" val="10003"/>
                  </a:ext>
                </a:extLst>
              </a:tr>
              <a:tr h="472440">
                <a:tc>
                  <a:txBody>
                    <a:bodyPr/>
                    <a:lstStyle/>
                    <a:p>
                      <a:pPr algn="l"/>
                      <a:r>
                        <a:rPr sz="720">
                          <a:solidFill>
                            <a:srgbClr val="232323"/>
                          </a:solidFill>
                          <a:latin typeface="Arial"/>
                        </a:rPr>
                        <a:t>004</a:t>
                      </a:r>
                    </a:p>
                  </a:txBody>
                  <a:tcPr marL="27432" marR="27432" marT="18288" marB="18288">
                    <a:solidFill>
                      <a:srgbClr val="E8EEF7"/>
                    </a:solidFill>
                  </a:tcPr>
                </a:tc>
                <a:tc>
                  <a:txBody>
                    <a:bodyPr/>
                    <a:lstStyle/>
                    <a:p>
                      <a:pPr algn="l"/>
                      <a:r>
                        <a:rPr sz="720">
                          <a:solidFill>
                            <a:srgbClr val="232323"/>
                          </a:solidFill>
                          <a:latin typeface="Arial"/>
                        </a:rPr>
                        <a:t>Neighbor Ring video</a:t>
                      </a:r>
                    </a:p>
                  </a:txBody>
                  <a:tcPr marL="27432" marR="27432" marT="18288" marB="18288">
                    <a:solidFill>
                      <a:srgbClr val="E8EEF7"/>
                    </a:solidFill>
                  </a:tcPr>
                </a:tc>
                <a:tc>
                  <a:txBody>
                    <a:bodyPr/>
                    <a:lstStyle/>
                    <a:p>
                      <a:pPr algn="l"/>
                      <a:r>
                        <a:rPr sz="720">
                          <a:solidFill>
                            <a:srgbClr val="232323"/>
                          </a:solidFill>
                          <a:latin typeface="Arial"/>
                        </a:rPr>
                        <a:t>Mrs. Albright</a:t>
                      </a:r>
                    </a:p>
                  </a:txBody>
                  <a:tcPr marL="27432" marR="27432" marT="18288" marB="18288">
                    <a:solidFill>
                      <a:srgbClr val="E8EEF7"/>
                    </a:solidFill>
                  </a:tcPr>
                </a:tc>
                <a:tc>
                  <a:txBody>
                    <a:bodyPr/>
                    <a:lstStyle/>
                    <a:p>
                      <a:pPr algn="l"/>
                      <a:r>
                        <a:rPr sz="720">
                          <a:solidFill>
                            <a:srgbClr val="232323"/>
                          </a:solidFill>
                          <a:latin typeface="Arial"/>
                        </a:rPr>
                        <a:t>3/18/26</a:t>
                      </a:r>
                    </a:p>
                  </a:txBody>
                  <a:tcPr marL="27432" marR="27432" marT="18288" marB="18288">
                    <a:solidFill>
                      <a:srgbClr val="E8EEF7"/>
                    </a:solidFill>
                  </a:tcPr>
                </a:tc>
                <a:tc>
                  <a:txBody>
                    <a:bodyPr/>
                    <a:lstStyle/>
                    <a:p>
                      <a:pPr algn="l"/>
                      <a:r>
                        <a:rPr sz="720">
                          <a:solidFill>
                            <a:srgbClr val="232323"/>
                          </a:solidFill>
                          <a:latin typeface="Arial"/>
                        </a:rPr>
                        <a:t>Dark compact car at 9:37 p.m.; plate unreadable.</a:t>
                      </a:r>
                    </a:p>
                  </a:txBody>
                  <a:tcPr marL="27432" marR="27432" marT="18288" marB="18288">
                    <a:solidFill>
                      <a:srgbClr val="E8EEF7"/>
                    </a:solidFill>
                  </a:tcPr>
                </a:tc>
                <a:extLst>
                  <a:ext uri="{0D108BD9-81ED-4DB2-BD59-A6C34878D82A}">
                    <a16:rowId xmlns:a16="http://schemas.microsoft.com/office/drawing/2014/main" val="10004"/>
                  </a:ext>
                </a:extLst>
              </a:tr>
              <a:tr h="472440">
                <a:tc>
                  <a:txBody>
                    <a:bodyPr/>
                    <a:lstStyle/>
                    <a:p>
                      <a:pPr algn="l"/>
                      <a:r>
                        <a:rPr sz="720">
                          <a:solidFill>
                            <a:srgbClr val="232323"/>
                          </a:solidFill>
                          <a:latin typeface="Arial"/>
                        </a:rPr>
                        <a:t>005</a:t>
                      </a:r>
                    </a:p>
                  </a:txBody>
                  <a:tcPr marL="27432" marR="27432" marT="18288" marB="18288">
                    <a:solidFill>
                      <a:srgbClr val="FFFFFF"/>
                    </a:solidFill>
                  </a:tcPr>
                </a:tc>
                <a:tc>
                  <a:txBody>
                    <a:bodyPr/>
                    <a:lstStyle/>
                    <a:p>
                      <a:pPr algn="l"/>
                      <a:r>
                        <a:rPr sz="720">
                          <a:solidFill>
                            <a:srgbClr val="232323"/>
                          </a:solidFill>
                          <a:latin typeface="Arial"/>
                        </a:rPr>
                        <a:t>Witness statements</a:t>
                      </a:r>
                    </a:p>
                  </a:txBody>
                  <a:tcPr marL="27432" marR="27432" marT="18288" marB="18288">
                    <a:solidFill>
                      <a:srgbClr val="FFFFFF"/>
                    </a:solidFill>
                  </a:tcPr>
                </a:tc>
                <a:tc>
                  <a:txBody>
                    <a:bodyPr/>
                    <a:lstStyle/>
                    <a:p>
                      <a:pPr algn="l"/>
                      <a:r>
                        <a:rPr sz="720">
                          <a:solidFill>
                            <a:srgbClr val="232323"/>
                          </a:solidFill>
                          <a:latin typeface="Arial"/>
                        </a:rPr>
                        <a:t>CCSO</a:t>
                      </a:r>
                    </a:p>
                  </a:txBody>
                  <a:tcPr marL="27432" marR="27432" marT="18288" marB="18288">
                    <a:solidFill>
                      <a:srgbClr val="FFFFFF"/>
                    </a:solidFill>
                  </a:tcPr>
                </a:tc>
                <a:tc>
                  <a:txBody>
                    <a:bodyPr/>
                    <a:lstStyle/>
                    <a:p>
                      <a:pPr algn="l"/>
                      <a:r>
                        <a:rPr sz="720">
                          <a:solidFill>
                            <a:srgbClr val="232323"/>
                          </a:solidFill>
                          <a:latin typeface="Arial"/>
                        </a:rPr>
                        <a:t>3/18-3/20/26</a:t>
                      </a:r>
                    </a:p>
                  </a:txBody>
                  <a:tcPr marL="27432" marR="27432" marT="18288" marB="18288">
                    <a:solidFill>
                      <a:srgbClr val="FFFFFF"/>
                    </a:solidFill>
                  </a:tcPr>
                </a:tc>
                <a:tc>
                  <a:txBody>
                    <a:bodyPr/>
                    <a:lstStyle/>
                    <a:p>
                      <a:pPr algn="l"/>
                      <a:r>
                        <a:rPr sz="720">
                          <a:solidFill>
                            <a:srgbClr val="232323"/>
                          </a:solidFill>
                          <a:latin typeface="Arial"/>
                        </a:rPr>
                        <a:t>Two witnesses conflict on suspect height and shoes.</a:t>
                      </a:r>
                    </a:p>
                  </a:txBody>
                  <a:tcPr marL="27432" marR="27432" marT="18288" marB="18288">
                    <a:solidFill>
                      <a:srgbClr val="FFFFFF"/>
                    </a:solidFill>
                  </a:tcPr>
                </a:tc>
                <a:extLst>
                  <a:ext uri="{0D108BD9-81ED-4DB2-BD59-A6C34878D82A}">
                    <a16:rowId xmlns:a16="http://schemas.microsoft.com/office/drawing/2014/main" val="10005"/>
                  </a:ext>
                </a:extLst>
              </a:tr>
              <a:tr h="472440">
                <a:tc>
                  <a:txBody>
                    <a:bodyPr/>
                    <a:lstStyle/>
                    <a:p>
                      <a:pPr algn="l"/>
                      <a:r>
                        <a:rPr sz="720">
                          <a:solidFill>
                            <a:srgbClr val="232323"/>
                          </a:solidFill>
                          <a:latin typeface="Arial"/>
                        </a:rPr>
                        <a:t>006</a:t>
                      </a:r>
                    </a:p>
                  </a:txBody>
                  <a:tcPr marL="27432" marR="27432" marT="18288" marB="18288">
                    <a:solidFill>
                      <a:srgbClr val="E8EEF7"/>
                    </a:solidFill>
                  </a:tcPr>
                </a:tc>
                <a:tc>
                  <a:txBody>
                    <a:bodyPr/>
                    <a:lstStyle/>
                    <a:p>
                      <a:pPr algn="l"/>
                      <a:r>
                        <a:rPr sz="720">
                          <a:solidFill>
                            <a:srgbClr val="232323"/>
                          </a:solidFill>
                          <a:latin typeface="Arial"/>
                        </a:rPr>
                        <a:t>Search warrant return</a:t>
                      </a:r>
                    </a:p>
                  </a:txBody>
                  <a:tcPr marL="27432" marR="27432" marT="18288" marB="18288">
                    <a:solidFill>
                      <a:srgbClr val="E8EEF7"/>
                    </a:solidFill>
                  </a:tcPr>
                </a:tc>
                <a:tc>
                  <a:txBody>
                    <a:bodyPr/>
                    <a:lstStyle/>
                    <a:p>
                      <a:pPr algn="l"/>
                      <a:r>
                        <a:rPr sz="720">
                          <a:solidFill>
                            <a:srgbClr val="232323"/>
                          </a:solidFill>
                          <a:latin typeface="Arial"/>
                        </a:rPr>
                        <a:t>Superior Court</a:t>
                      </a:r>
                    </a:p>
                  </a:txBody>
                  <a:tcPr marL="27432" marR="27432" marT="18288" marB="18288">
                    <a:solidFill>
                      <a:srgbClr val="E8EEF7"/>
                    </a:solidFill>
                  </a:tcPr>
                </a:tc>
                <a:tc>
                  <a:txBody>
                    <a:bodyPr/>
                    <a:lstStyle/>
                    <a:p>
                      <a:pPr algn="l"/>
                      <a:r>
                        <a:rPr sz="720">
                          <a:solidFill>
                            <a:srgbClr val="232323"/>
                          </a:solidFill>
                          <a:latin typeface="Arial"/>
                        </a:rPr>
                        <a:t>3/20/26</a:t>
                      </a:r>
                    </a:p>
                  </a:txBody>
                  <a:tcPr marL="27432" marR="27432" marT="18288" marB="18288">
                    <a:solidFill>
                      <a:srgbClr val="E8EEF7"/>
                    </a:solidFill>
                  </a:tcPr>
                </a:tc>
                <a:tc>
                  <a:txBody>
                    <a:bodyPr/>
                    <a:lstStyle/>
                    <a:p>
                      <a:pPr algn="l"/>
                      <a:r>
                        <a:rPr sz="720">
                          <a:solidFill>
                            <a:srgbClr val="232323"/>
                          </a:solidFill>
                          <a:latin typeface="Arial"/>
                        </a:rPr>
                        <a:t>Hoodie, shoes, phone, and cash seized from Marcus's apartment.</a:t>
                      </a:r>
                    </a:p>
                  </a:txBody>
                  <a:tcPr marL="27432" marR="27432" marT="18288" marB="18288">
                    <a:solidFill>
                      <a:srgbClr val="E8EEF7"/>
                    </a:solidFill>
                  </a:tcPr>
                </a:tc>
                <a:extLst>
                  <a:ext uri="{0D108BD9-81ED-4DB2-BD59-A6C34878D82A}">
                    <a16:rowId xmlns:a16="http://schemas.microsoft.com/office/drawing/2014/main" val="10006"/>
                  </a:ext>
                </a:extLst>
              </a:tr>
              <a:tr h="472440">
                <a:tc>
                  <a:txBody>
                    <a:bodyPr/>
                    <a:lstStyle/>
                    <a:p>
                      <a:pPr algn="l"/>
                      <a:r>
                        <a:rPr sz="720">
                          <a:solidFill>
                            <a:srgbClr val="232323"/>
                          </a:solidFill>
                          <a:latin typeface="Arial"/>
                        </a:rPr>
                        <a:t>007</a:t>
                      </a:r>
                    </a:p>
                  </a:txBody>
                  <a:tcPr marL="27432" marR="27432" marT="18288" marB="18288">
                    <a:solidFill>
                      <a:srgbClr val="FFFFFF"/>
                    </a:solidFill>
                  </a:tcPr>
                </a:tc>
                <a:tc>
                  <a:txBody>
                    <a:bodyPr/>
                    <a:lstStyle/>
                    <a:p>
                      <a:pPr algn="l"/>
                      <a:r>
                        <a:rPr sz="720">
                          <a:solidFill>
                            <a:srgbClr val="232323"/>
                          </a:solidFill>
                          <a:latin typeface="Arial"/>
                        </a:rPr>
                        <a:t>Phone extraction</a:t>
                      </a:r>
                    </a:p>
                  </a:txBody>
                  <a:tcPr marL="27432" marR="27432" marT="18288" marB="18288">
                    <a:solidFill>
                      <a:srgbClr val="FFFFFF"/>
                    </a:solidFill>
                  </a:tcPr>
                </a:tc>
                <a:tc>
                  <a:txBody>
                    <a:bodyPr/>
                    <a:lstStyle/>
                    <a:p>
                      <a:pPr algn="l"/>
                      <a:r>
                        <a:rPr sz="720">
                          <a:solidFill>
                            <a:srgbClr val="232323"/>
                          </a:solidFill>
                          <a:latin typeface="Arial"/>
                        </a:rPr>
                        <a:t>GBI Digital Lab</a:t>
                      </a:r>
                    </a:p>
                  </a:txBody>
                  <a:tcPr marL="27432" marR="27432" marT="18288" marB="18288">
                    <a:solidFill>
                      <a:srgbClr val="FFFFFF"/>
                    </a:solidFill>
                  </a:tcPr>
                </a:tc>
                <a:tc>
                  <a:txBody>
                    <a:bodyPr/>
                    <a:lstStyle/>
                    <a:p>
                      <a:pPr algn="l"/>
                      <a:r>
                        <a:rPr sz="720">
                          <a:solidFill>
                            <a:srgbClr val="232323"/>
                          </a:solidFill>
                          <a:latin typeface="Arial"/>
                        </a:rPr>
                        <a:t>3/24/26</a:t>
                      </a:r>
                    </a:p>
                  </a:txBody>
                  <a:tcPr marL="27432" marR="27432" marT="18288" marB="18288">
                    <a:solidFill>
                      <a:srgbClr val="FFFFFF"/>
                    </a:solidFill>
                  </a:tcPr>
                </a:tc>
                <a:tc>
                  <a:txBody>
                    <a:bodyPr/>
                    <a:lstStyle/>
                    <a:p>
                      <a:pPr algn="l"/>
                      <a:r>
                        <a:rPr sz="720">
                          <a:solidFill>
                            <a:srgbClr val="232323"/>
                          </a:solidFill>
                          <a:latin typeface="Arial"/>
                        </a:rPr>
                        <a:t>Extraction incomplete; deleted message recovery not validated.</a:t>
                      </a:r>
                    </a:p>
                  </a:txBody>
                  <a:tcPr marL="27432" marR="27432" marT="18288" marB="18288">
                    <a:solidFill>
                      <a:srgbClr val="FFFFFF"/>
                    </a:solidFill>
                  </a:tcPr>
                </a:tc>
                <a:extLst>
                  <a:ext uri="{0D108BD9-81ED-4DB2-BD59-A6C34878D82A}">
                    <a16:rowId xmlns:a16="http://schemas.microsoft.com/office/drawing/2014/main" val="10007"/>
                  </a:ext>
                </a:extLst>
              </a:tr>
              <a:tr h="472440">
                <a:tc>
                  <a:txBody>
                    <a:bodyPr/>
                    <a:lstStyle/>
                    <a:p>
                      <a:pPr algn="l"/>
                      <a:r>
                        <a:rPr sz="720" dirty="0">
                          <a:solidFill>
                            <a:srgbClr val="232323"/>
                          </a:solidFill>
                          <a:latin typeface="Arial"/>
                        </a:rPr>
                        <a:t>008</a:t>
                      </a:r>
                    </a:p>
                  </a:txBody>
                  <a:tcPr marL="27432" marR="27432" marT="18288" marB="18288">
                    <a:solidFill>
                      <a:srgbClr val="E8EEF7"/>
                    </a:solidFill>
                  </a:tcPr>
                </a:tc>
                <a:tc>
                  <a:txBody>
                    <a:bodyPr/>
                    <a:lstStyle/>
                    <a:p>
                      <a:pPr algn="l"/>
                      <a:r>
                        <a:rPr sz="720" dirty="0">
                          <a:solidFill>
                            <a:srgbClr val="232323"/>
                          </a:solidFill>
                          <a:latin typeface="Arial"/>
                        </a:rPr>
                        <a:t>Lab report</a:t>
                      </a:r>
                    </a:p>
                  </a:txBody>
                  <a:tcPr marL="27432" marR="27432" marT="18288" marB="18288">
                    <a:solidFill>
                      <a:srgbClr val="E8EEF7"/>
                    </a:solidFill>
                  </a:tcPr>
                </a:tc>
                <a:tc>
                  <a:txBody>
                    <a:bodyPr/>
                    <a:lstStyle/>
                    <a:p>
                      <a:pPr algn="l"/>
                      <a:r>
                        <a:rPr sz="720">
                          <a:solidFill>
                            <a:srgbClr val="232323"/>
                          </a:solidFill>
                          <a:latin typeface="Arial"/>
                        </a:rPr>
                        <a:t>GBI Crime Lab</a:t>
                      </a:r>
                    </a:p>
                  </a:txBody>
                  <a:tcPr marL="27432" marR="27432" marT="18288" marB="18288">
                    <a:solidFill>
                      <a:srgbClr val="E8EEF7"/>
                    </a:solidFill>
                  </a:tcPr>
                </a:tc>
                <a:tc>
                  <a:txBody>
                    <a:bodyPr/>
                    <a:lstStyle/>
                    <a:p>
                      <a:pPr algn="l"/>
                      <a:r>
                        <a:rPr sz="720">
                          <a:solidFill>
                            <a:srgbClr val="232323"/>
                          </a:solidFill>
                          <a:latin typeface="Arial"/>
                        </a:rPr>
                        <a:t>4/05/26</a:t>
                      </a:r>
                    </a:p>
                  </a:txBody>
                  <a:tcPr marL="27432" marR="27432" marT="18288" marB="18288">
                    <a:solidFill>
                      <a:srgbClr val="E8EEF7"/>
                    </a:solidFill>
                  </a:tcPr>
                </a:tc>
                <a:tc>
                  <a:txBody>
                    <a:bodyPr/>
                    <a:lstStyle/>
                    <a:p>
                      <a:pPr algn="l"/>
                      <a:r>
                        <a:rPr sz="720" dirty="0">
                          <a:solidFill>
                            <a:srgbClr val="232323"/>
                          </a:solidFill>
                          <a:latin typeface="Arial"/>
                        </a:rPr>
                        <a:t>Mixed DNA on hoodie cuff; major contributor not conclusively identified.</a:t>
                      </a:r>
                    </a:p>
                  </a:txBody>
                  <a:tcPr marL="27432" marR="27432" marT="18288" marB="18288">
                    <a:solidFill>
                      <a:srgbClr val="E8EEF7"/>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Ethical Boundaries</a:t>
            </a:r>
          </a:p>
        </p:txBody>
      </p:sp>
      <p:sp>
        <p:nvSpPr>
          <p:cNvPr id="3" name="Content Placeholder 2"/>
          <p:cNvSpPr>
            <a:spLocks noGrp="1"/>
          </p:cNvSpPr>
          <p:nvPr>
            <p:ph idx="1"/>
          </p:nvPr>
        </p:nvSpPr>
        <p:spPr/>
        <p:txBody>
          <a:bodyPr/>
          <a:lstStyle/>
          <a:p>
            <a:r>
              <a:rPr dirty="0"/>
              <a:t>Credibility is currency in </a:t>
            </a:r>
            <a:r>
              <a:rPr lang="en-US" dirty="0"/>
              <a:t>defense </a:t>
            </a:r>
            <a:r>
              <a:rPr dirty="0"/>
              <a:t>case</a:t>
            </a:r>
          </a:p>
          <a:p>
            <a:r>
              <a:rPr dirty="0"/>
              <a:t>Aggressive investigation — but clean</a:t>
            </a:r>
          </a:p>
          <a:p>
            <a:r>
              <a:rPr dirty="0"/>
              <a:t>Jurors judge investigator integrity</a:t>
            </a:r>
          </a:p>
          <a:p>
            <a:r>
              <a:rPr dirty="0"/>
              <a:t>Challenge the State with unquestionable professionalism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Receiving Discovery</a:t>
            </a:r>
          </a:p>
        </p:txBody>
      </p:sp>
      <p:sp>
        <p:nvSpPr>
          <p:cNvPr id="3" name="Content Placeholder 2"/>
          <p:cNvSpPr>
            <a:spLocks noGrp="1"/>
          </p:cNvSpPr>
          <p:nvPr>
            <p:ph idx="1"/>
          </p:nvPr>
        </p:nvSpPr>
        <p:spPr/>
        <p:txBody>
          <a:bodyPr/>
          <a:lstStyle/>
          <a:p>
            <a:r>
              <a:t>Do not read discovery as a story</a:t>
            </a:r>
          </a:p>
          <a:p>
            <a:r>
              <a:t>Audit the evidence</a:t>
            </a:r>
          </a:p>
          <a:p>
            <a:r>
              <a:t>Separate facts from interpretation</a:t>
            </a:r>
          </a:p>
          <a:p>
            <a:r>
              <a:t>Look for missing evidence and assumptions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Grid System</a:t>
            </a:r>
          </a:p>
        </p:txBody>
      </p:sp>
      <p:sp>
        <p:nvSpPr>
          <p:cNvPr id="3" name="Content Placeholder 2"/>
          <p:cNvSpPr>
            <a:spLocks noGrp="1"/>
          </p:cNvSpPr>
          <p:nvPr>
            <p:ph idx="1"/>
          </p:nvPr>
        </p:nvSpPr>
        <p:spPr/>
        <p:txBody>
          <a:bodyPr/>
          <a:lstStyle/>
          <a:p>
            <a:r>
              <a:t>Organize complex discovery</a:t>
            </a:r>
          </a:p>
          <a:p>
            <a:r>
              <a:t>Compare witnesses side‑by‑side</a:t>
            </a:r>
          </a:p>
          <a:p>
            <a:r>
              <a:t>Expose timeline conflicts</a:t>
            </a:r>
          </a:p>
          <a:p>
            <a:r>
              <a:t>Transform narrative into analyzable data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7954298" cy="1320800"/>
          </a:xfrm>
        </p:spPr>
        <p:txBody>
          <a:bodyPr/>
          <a:lstStyle/>
          <a:p>
            <a:pPr>
              <a:defRPr sz="3000" b="1">
                <a:solidFill>
                  <a:srgbClr val="0B1F3A"/>
                </a:solidFill>
              </a:defRPr>
            </a:pPr>
            <a:r>
              <a:rPr dirty="0"/>
              <a:t>Fictional Case File: </a:t>
            </a:r>
            <a:r>
              <a:rPr dirty="0" err="1"/>
              <a:t>Lakeside</a:t>
            </a:r>
            <a:r>
              <a:rPr lang="en-US" dirty="0" err="1"/>
              <a:t>County</a:t>
            </a:r>
            <a:r>
              <a:rPr lang="en-US" dirty="0"/>
              <a:t>, Georgia</a:t>
            </a:r>
            <a:r>
              <a:rPr dirty="0"/>
              <a:t> Market</a:t>
            </a:r>
          </a:p>
        </p:txBody>
      </p:sp>
      <p:sp>
        <p:nvSpPr>
          <p:cNvPr id="3" name="TextBox 2"/>
          <p:cNvSpPr txBox="1"/>
          <p:nvPr/>
        </p:nvSpPr>
        <p:spPr>
          <a:xfrm>
            <a:off x="502920" y="1005840"/>
            <a:ext cx="8138160" cy="3016210"/>
          </a:xfrm>
          <a:prstGeom prst="rect">
            <a:avLst/>
          </a:prstGeom>
          <a:noFill/>
        </p:spPr>
        <p:txBody>
          <a:bodyPr wrap="square">
            <a:spAutoFit/>
          </a:bodyPr>
          <a:lstStyle/>
          <a:p>
            <a:pPr>
              <a:defRPr sz="1500">
                <a:solidFill>
                  <a:srgbClr val="232323"/>
                </a:solidFill>
              </a:defRPr>
            </a:pPr>
            <a:endParaRPr lang="en-US" sz="1400" dirty="0"/>
          </a:p>
          <a:p>
            <a:pPr>
              <a:defRPr sz="1500">
                <a:solidFill>
                  <a:srgbClr val="232323"/>
                </a:solidFill>
              </a:defRPr>
            </a:pPr>
            <a:endParaRPr lang="en-US" sz="1400" dirty="0"/>
          </a:p>
          <a:p>
            <a:pPr>
              <a:defRPr sz="1500">
                <a:solidFill>
                  <a:srgbClr val="232323"/>
                </a:solidFill>
              </a:defRPr>
            </a:pPr>
            <a:endParaRPr lang="en-US" sz="1400" dirty="0"/>
          </a:p>
          <a:p>
            <a:pPr>
              <a:defRPr sz="1500">
                <a:solidFill>
                  <a:srgbClr val="232323"/>
                </a:solidFill>
              </a:defRPr>
            </a:pPr>
            <a:endParaRPr lang="en-US" sz="1400" dirty="0"/>
          </a:p>
          <a:p>
            <a:pPr>
              <a:defRPr sz="1500">
                <a:solidFill>
                  <a:srgbClr val="232323"/>
                </a:solidFill>
              </a:defRPr>
            </a:pPr>
            <a:r>
              <a:rPr sz="1400" dirty="0"/>
              <a:t>On March 18, 2026, at approximately 9:42 p.m., Lakeside Market in fictional Camden, was robbed by a masked individual. During </a:t>
            </a:r>
            <a:r>
              <a:rPr dirty="0"/>
              <a:t>the robbery, store clerk Daniel Price was shot once in the chest and later died at the hospital. The State alleges that Marcus Reed committed the robbery and murder after being identified by a witness, associated with a dark Honda Civic captured near the store, and linked to items seized during a later search. The defense theory is that the investigation moved too quickly toward Marcus, relied on imprecise digital evidence and conflicting eyewitness accounts, and failed to fully investigate an alternate suspect, Terrance "TJ" Mills, who had a recent dispute with the victim and access to similar clothing and a vehicle.</a:t>
            </a:r>
          </a:p>
        </p:txBody>
      </p:sp>
      <p:sp>
        <p:nvSpPr>
          <p:cNvPr id="4" name="Rounded Rectangle 3"/>
          <p:cNvSpPr/>
          <p:nvPr/>
        </p:nvSpPr>
        <p:spPr>
          <a:xfrm>
            <a:off x="593867" y="4204363"/>
            <a:ext cx="7589520" cy="411480"/>
          </a:xfrm>
          <a:prstGeom prst="roundRect">
            <a:avLst/>
          </a:prstGeom>
          <a:solidFill>
            <a:srgbClr val="E8EEF7"/>
          </a:solidFill>
          <a:ln>
            <a:solidFill>
              <a:srgbClr val="0B1F3A"/>
            </a:solidFill>
          </a:ln>
        </p:spPr>
        <p:style>
          <a:lnRef idx="1">
            <a:schemeClr val="accent1"/>
          </a:lnRef>
          <a:fillRef idx="3">
            <a:schemeClr val="accent1"/>
          </a:fillRef>
          <a:effectRef idx="2">
            <a:schemeClr val="accent1"/>
          </a:effectRef>
          <a:fontRef idx="minor">
            <a:schemeClr val="lt1"/>
          </a:fontRef>
        </p:style>
        <p:txBody>
          <a:bodyPr rtlCol="0" anchor="ctr"/>
          <a:lstStyle/>
          <a:p>
            <a:pPr>
              <a:defRPr sz="1400">
                <a:solidFill>
                  <a:srgbClr val="0B1F3A"/>
                </a:solidFill>
              </a:defRPr>
            </a:pPr>
            <a:r>
              <a:rPr dirty="0"/>
              <a:t>Victim: Daniel Price, 42, store clerk</a:t>
            </a:r>
          </a:p>
        </p:txBody>
      </p:sp>
      <p:sp>
        <p:nvSpPr>
          <p:cNvPr id="5" name="Rounded Rectangle 4"/>
          <p:cNvSpPr/>
          <p:nvPr/>
        </p:nvSpPr>
        <p:spPr>
          <a:xfrm>
            <a:off x="609599" y="4798724"/>
            <a:ext cx="7818120" cy="411480"/>
          </a:xfrm>
          <a:prstGeom prst="roundRect">
            <a:avLst/>
          </a:prstGeom>
          <a:solidFill>
            <a:srgbClr val="E8EEF7"/>
          </a:solidFill>
          <a:ln>
            <a:solidFill>
              <a:srgbClr val="0B1F3A"/>
            </a:solidFill>
          </a:ln>
        </p:spPr>
        <p:style>
          <a:lnRef idx="1">
            <a:schemeClr val="accent1"/>
          </a:lnRef>
          <a:fillRef idx="3">
            <a:schemeClr val="accent1"/>
          </a:fillRef>
          <a:effectRef idx="2">
            <a:schemeClr val="accent1"/>
          </a:effectRef>
          <a:fontRef idx="minor">
            <a:schemeClr val="lt1"/>
          </a:fontRef>
        </p:style>
        <p:txBody>
          <a:bodyPr rtlCol="0" anchor="ctr"/>
          <a:lstStyle/>
          <a:p>
            <a:pPr>
              <a:defRPr sz="1400">
                <a:solidFill>
                  <a:srgbClr val="0B1F3A"/>
                </a:solidFill>
              </a:defRPr>
            </a:pPr>
            <a:r>
              <a:rPr dirty="0"/>
              <a:t>Defendant: Marcus Reed, 29</a:t>
            </a:r>
          </a:p>
        </p:txBody>
      </p:sp>
      <p:sp>
        <p:nvSpPr>
          <p:cNvPr id="6" name="Rounded Rectangle 5"/>
          <p:cNvSpPr/>
          <p:nvPr/>
        </p:nvSpPr>
        <p:spPr>
          <a:xfrm>
            <a:off x="564371" y="5301644"/>
            <a:ext cx="7756669" cy="367635"/>
          </a:xfrm>
          <a:prstGeom prst="roundRect">
            <a:avLst/>
          </a:prstGeom>
          <a:solidFill>
            <a:srgbClr val="E8EEF7"/>
          </a:solidFill>
          <a:ln>
            <a:solidFill>
              <a:srgbClr val="0B1F3A"/>
            </a:solidFill>
          </a:ln>
        </p:spPr>
        <p:style>
          <a:lnRef idx="1">
            <a:schemeClr val="accent1"/>
          </a:lnRef>
          <a:fillRef idx="3">
            <a:schemeClr val="accent1"/>
          </a:fillRef>
          <a:effectRef idx="2">
            <a:schemeClr val="accent1"/>
          </a:effectRef>
          <a:fontRef idx="minor">
            <a:schemeClr val="lt1"/>
          </a:fontRef>
        </p:style>
        <p:txBody>
          <a:bodyPr rtlCol="0" anchor="ctr"/>
          <a:lstStyle/>
          <a:p>
            <a:pPr>
              <a:defRPr sz="1400">
                <a:solidFill>
                  <a:srgbClr val="0B1F3A"/>
                </a:solidFill>
              </a:defRPr>
            </a:pPr>
            <a:r>
              <a:t>Alternate suspect: Terrance 'TJ' Mills</a:t>
            </a:r>
          </a:p>
        </p:txBody>
      </p:sp>
      <p:sp>
        <p:nvSpPr>
          <p:cNvPr id="7" name="Rounded Rectangle 6"/>
          <p:cNvSpPr/>
          <p:nvPr/>
        </p:nvSpPr>
        <p:spPr>
          <a:xfrm>
            <a:off x="564371" y="5852160"/>
            <a:ext cx="7589520" cy="411480"/>
          </a:xfrm>
          <a:prstGeom prst="roundRect">
            <a:avLst/>
          </a:prstGeom>
          <a:solidFill>
            <a:srgbClr val="E8EEF7"/>
          </a:solidFill>
          <a:ln>
            <a:solidFill>
              <a:srgbClr val="0B1F3A"/>
            </a:solidFill>
          </a:ln>
        </p:spPr>
        <p:style>
          <a:lnRef idx="1">
            <a:schemeClr val="accent1"/>
          </a:lnRef>
          <a:fillRef idx="3">
            <a:schemeClr val="accent1"/>
          </a:fillRef>
          <a:effectRef idx="2">
            <a:schemeClr val="accent1"/>
          </a:effectRef>
          <a:fontRef idx="minor">
            <a:schemeClr val="lt1"/>
          </a:fontRef>
        </p:style>
        <p:txBody>
          <a:bodyPr rtlCol="0" anchor="ctr"/>
          <a:lstStyle/>
          <a:p>
            <a:pPr>
              <a:defRPr sz="1400">
                <a:solidFill>
                  <a:srgbClr val="0B1F3A"/>
                </a:solidFill>
              </a:defRPr>
            </a:pPr>
            <a:r>
              <a:rPr dirty="0"/>
              <a:t>Main issues: identity, digital precision, witness reliability, search scope, Miranda timing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55639"/>
            <a:ext cx="6347714" cy="1674761"/>
          </a:xfrm>
        </p:spPr>
        <p:txBody>
          <a:bodyPr/>
          <a:lstStyle/>
          <a:p>
            <a:pPr algn="ctr">
              <a:defRPr sz="3000" b="1">
                <a:solidFill>
                  <a:srgbClr val="0B1F3A"/>
                </a:solidFill>
              </a:defRPr>
            </a:pPr>
            <a:r>
              <a:rPr dirty="0"/>
              <a:t>Discovery Summary Grid</a:t>
            </a:r>
          </a:p>
        </p:txBody>
      </p:sp>
      <p:graphicFrame>
        <p:nvGraphicFramePr>
          <p:cNvPr id="4" name="Table 3"/>
          <p:cNvGraphicFramePr>
            <a:graphicFrameLocks noGrp="1"/>
          </p:cNvGraphicFramePr>
          <p:nvPr>
            <p:extLst>
              <p:ext uri="{D42A27DB-BD31-4B8C-83A1-F6EECF244321}">
                <p14:modId xmlns:p14="http://schemas.microsoft.com/office/powerpoint/2010/main" val="644047051"/>
              </p:ext>
            </p:extLst>
          </p:nvPr>
        </p:nvGraphicFramePr>
        <p:xfrm>
          <a:off x="320039" y="1005840"/>
          <a:ext cx="8214363" cy="4251960"/>
        </p:xfrm>
        <a:graphic>
          <a:graphicData uri="http://schemas.openxmlformats.org/drawingml/2006/table">
            <a:tbl>
              <a:tblPr firstRow="1" bandRow="1">
                <a:tableStyleId>{5C22544A-7EE6-4342-B048-85BDC9FD1C3A}</a:tableStyleId>
              </a:tblPr>
              <a:tblGrid>
                <a:gridCol w="1723292">
                  <a:extLst>
                    <a:ext uri="{9D8B030D-6E8A-4147-A177-3AD203B41FA5}">
                      <a16:colId xmlns:a16="http://schemas.microsoft.com/office/drawing/2014/main" val="20000"/>
                    </a:ext>
                  </a:extLst>
                </a:gridCol>
                <a:gridCol w="1723292">
                  <a:extLst>
                    <a:ext uri="{9D8B030D-6E8A-4147-A177-3AD203B41FA5}">
                      <a16:colId xmlns:a16="http://schemas.microsoft.com/office/drawing/2014/main" val="20001"/>
                    </a:ext>
                  </a:extLst>
                </a:gridCol>
                <a:gridCol w="1206080">
                  <a:extLst>
                    <a:ext uri="{9D8B030D-6E8A-4147-A177-3AD203B41FA5}">
                      <a16:colId xmlns:a16="http://schemas.microsoft.com/office/drawing/2014/main" val="20002"/>
                    </a:ext>
                  </a:extLst>
                </a:gridCol>
                <a:gridCol w="1921855">
                  <a:extLst>
                    <a:ext uri="{9D8B030D-6E8A-4147-A177-3AD203B41FA5}">
                      <a16:colId xmlns:a16="http://schemas.microsoft.com/office/drawing/2014/main" val="20003"/>
                    </a:ext>
                  </a:extLst>
                </a:gridCol>
                <a:gridCol w="1639844">
                  <a:extLst>
                    <a:ext uri="{9D8B030D-6E8A-4147-A177-3AD203B41FA5}">
                      <a16:colId xmlns:a16="http://schemas.microsoft.com/office/drawing/2014/main" val="20004"/>
                    </a:ext>
                  </a:extLst>
                </a:gridCol>
              </a:tblGrid>
              <a:tr h="607422">
                <a:tc>
                  <a:txBody>
                    <a:bodyPr/>
                    <a:lstStyle/>
                    <a:p>
                      <a:pPr algn="l"/>
                      <a:r>
                        <a:rPr sz="720" b="1">
                          <a:solidFill>
                            <a:srgbClr val="FFFFFF"/>
                          </a:solidFill>
                          <a:latin typeface="Arial"/>
                        </a:rPr>
                        <a:t>Source</a:t>
                      </a:r>
                    </a:p>
                  </a:txBody>
                  <a:tcPr marL="27432" marR="27432" marT="18288" marB="18288">
                    <a:solidFill>
                      <a:srgbClr val="0B1F3A"/>
                    </a:solidFill>
                  </a:tcPr>
                </a:tc>
                <a:tc>
                  <a:txBody>
                    <a:bodyPr/>
                    <a:lstStyle/>
                    <a:p>
                      <a:pPr algn="l"/>
                      <a:r>
                        <a:rPr sz="720" b="1">
                          <a:solidFill>
                            <a:srgbClr val="FFFFFF"/>
                          </a:solidFill>
                          <a:latin typeface="Arial"/>
                        </a:rPr>
                        <a:t>Claim</a:t>
                      </a:r>
                    </a:p>
                  </a:txBody>
                  <a:tcPr marL="27432" marR="27432" marT="18288" marB="18288">
                    <a:solidFill>
                      <a:srgbClr val="0B1F3A"/>
                    </a:solidFill>
                  </a:tcPr>
                </a:tc>
                <a:tc>
                  <a:txBody>
                    <a:bodyPr/>
                    <a:lstStyle/>
                    <a:p>
                      <a:pPr algn="l"/>
                      <a:r>
                        <a:rPr sz="720" b="1" dirty="0">
                          <a:solidFill>
                            <a:srgbClr val="FFFFFF"/>
                          </a:solidFill>
                          <a:latin typeface="Arial"/>
                        </a:rPr>
                        <a:t>Date</a:t>
                      </a:r>
                    </a:p>
                  </a:txBody>
                  <a:tcPr marL="27432" marR="27432" marT="18288" marB="18288">
                    <a:solidFill>
                      <a:srgbClr val="0B1F3A"/>
                    </a:solidFill>
                  </a:tcPr>
                </a:tc>
                <a:tc>
                  <a:txBody>
                    <a:bodyPr/>
                    <a:lstStyle/>
                    <a:p>
                      <a:pPr algn="l"/>
                      <a:r>
                        <a:rPr sz="720" b="1">
                          <a:solidFill>
                            <a:srgbClr val="FFFFFF"/>
                          </a:solidFill>
                          <a:latin typeface="Arial"/>
                        </a:rPr>
                        <a:t>Conditions</a:t>
                      </a:r>
                    </a:p>
                  </a:txBody>
                  <a:tcPr marL="27432" marR="27432" marT="18288" marB="18288">
                    <a:solidFill>
                      <a:srgbClr val="0B1F3A"/>
                    </a:solidFill>
                  </a:tcPr>
                </a:tc>
                <a:tc>
                  <a:txBody>
                    <a:bodyPr/>
                    <a:lstStyle/>
                    <a:p>
                      <a:pPr algn="l"/>
                      <a:r>
                        <a:rPr sz="720" b="1">
                          <a:solidFill>
                            <a:srgbClr val="FFFFFF"/>
                          </a:solidFill>
                          <a:latin typeface="Arial"/>
                        </a:rPr>
                        <a:t>Credibility / Follow-Up</a:t>
                      </a:r>
                    </a:p>
                  </a:txBody>
                  <a:tcPr marL="27432" marR="27432" marT="18288" marB="18288">
                    <a:solidFill>
                      <a:srgbClr val="0B1F3A"/>
                    </a:solidFill>
                  </a:tcPr>
                </a:tc>
                <a:extLst>
                  <a:ext uri="{0D108BD9-81ED-4DB2-BD59-A6C34878D82A}">
                    <a16:rowId xmlns:a16="http://schemas.microsoft.com/office/drawing/2014/main" val="10000"/>
                  </a:ext>
                </a:extLst>
              </a:tr>
              <a:tr h="607422">
                <a:tc>
                  <a:txBody>
                    <a:bodyPr/>
                    <a:lstStyle/>
                    <a:p>
                      <a:pPr algn="l"/>
                      <a:r>
                        <a:rPr sz="720">
                          <a:solidFill>
                            <a:srgbClr val="232323"/>
                          </a:solidFill>
                          <a:latin typeface="Arial"/>
                        </a:rPr>
                        <a:t>Incident report</a:t>
                      </a:r>
                    </a:p>
                  </a:txBody>
                  <a:tcPr marL="27432" marR="27432" marT="18288" marB="18288">
                    <a:solidFill>
                      <a:srgbClr val="FFFFFF"/>
                    </a:solidFill>
                  </a:tcPr>
                </a:tc>
                <a:tc>
                  <a:txBody>
                    <a:bodyPr/>
                    <a:lstStyle/>
                    <a:p>
                      <a:pPr algn="l"/>
                      <a:r>
                        <a:rPr sz="720">
                          <a:solidFill>
                            <a:srgbClr val="232323"/>
                          </a:solidFill>
                          <a:latin typeface="Arial"/>
                        </a:rPr>
                        <a:t>Masked suspect shot clerk during robbery</a:t>
                      </a:r>
                    </a:p>
                  </a:txBody>
                  <a:tcPr marL="27432" marR="27432" marT="18288" marB="18288">
                    <a:solidFill>
                      <a:srgbClr val="FFFFFF"/>
                    </a:solidFill>
                  </a:tcPr>
                </a:tc>
                <a:tc>
                  <a:txBody>
                    <a:bodyPr/>
                    <a:lstStyle/>
                    <a:p>
                      <a:pPr algn="l"/>
                      <a:r>
                        <a:rPr sz="720">
                          <a:solidFill>
                            <a:srgbClr val="232323"/>
                          </a:solidFill>
                          <a:latin typeface="Arial"/>
                        </a:rPr>
                        <a:t>3/18/26</a:t>
                      </a:r>
                    </a:p>
                  </a:txBody>
                  <a:tcPr marL="27432" marR="27432" marT="18288" marB="18288">
                    <a:solidFill>
                      <a:srgbClr val="FFFFFF"/>
                    </a:solidFill>
                  </a:tcPr>
                </a:tc>
                <a:tc>
                  <a:txBody>
                    <a:bodyPr/>
                    <a:lstStyle/>
                    <a:p>
                      <a:pPr algn="l"/>
                      <a:r>
                        <a:rPr sz="720">
                          <a:solidFill>
                            <a:srgbClr val="232323"/>
                          </a:solidFill>
                          <a:latin typeface="Arial"/>
                        </a:rPr>
                        <a:t>Chaotic scene; officer arrived after suspect fled</a:t>
                      </a:r>
                    </a:p>
                  </a:txBody>
                  <a:tcPr marL="27432" marR="27432" marT="18288" marB="18288">
                    <a:solidFill>
                      <a:srgbClr val="FFFFFF"/>
                    </a:solidFill>
                  </a:tcPr>
                </a:tc>
                <a:tc>
                  <a:txBody>
                    <a:bodyPr/>
                    <a:lstStyle/>
                    <a:p>
                      <a:pPr algn="l"/>
                      <a:r>
                        <a:rPr sz="720">
                          <a:solidFill>
                            <a:srgbClr val="232323"/>
                          </a:solidFill>
                          <a:latin typeface="Arial"/>
                        </a:rPr>
                        <a:t>Confirm with video and 911 timing.</a:t>
                      </a:r>
                    </a:p>
                  </a:txBody>
                  <a:tcPr marL="27432" marR="27432" marT="18288" marB="18288">
                    <a:solidFill>
                      <a:srgbClr val="FFFFFF"/>
                    </a:solidFill>
                  </a:tcPr>
                </a:tc>
                <a:extLst>
                  <a:ext uri="{0D108BD9-81ED-4DB2-BD59-A6C34878D82A}">
                    <a16:rowId xmlns:a16="http://schemas.microsoft.com/office/drawing/2014/main" val="10001"/>
                  </a:ext>
                </a:extLst>
              </a:tr>
              <a:tr h="607422">
                <a:tc>
                  <a:txBody>
                    <a:bodyPr/>
                    <a:lstStyle/>
                    <a:p>
                      <a:pPr algn="l"/>
                      <a:r>
                        <a:rPr sz="720">
                          <a:solidFill>
                            <a:srgbClr val="232323"/>
                          </a:solidFill>
                          <a:latin typeface="Arial"/>
                        </a:rPr>
                        <a:t>Store video</a:t>
                      </a:r>
                    </a:p>
                  </a:txBody>
                  <a:tcPr marL="27432" marR="27432" marT="18288" marB="18288">
                    <a:solidFill>
                      <a:srgbClr val="E8EEF7"/>
                    </a:solidFill>
                  </a:tcPr>
                </a:tc>
                <a:tc>
                  <a:txBody>
                    <a:bodyPr/>
                    <a:lstStyle/>
                    <a:p>
                      <a:pPr algn="l"/>
                      <a:r>
                        <a:rPr sz="720">
                          <a:solidFill>
                            <a:srgbClr val="232323"/>
                          </a:solidFill>
                          <a:latin typeface="Arial"/>
                        </a:rPr>
                        <a:t>Suspect wore black hoodie, gloves, red shoes</a:t>
                      </a:r>
                    </a:p>
                  </a:txBody>
                  <a:tcPr marL="27432" marR="27432" marT="18288" marB="18288">
                    <a:solidFill>
                      <a:srgbClr val="E8EEF7"/>
                    </a:solidFill>
                  </a:tcPr>
                </a:tc>
                <a:tc>
                  <a:txBody>
                    <a:bodyPr/>
                    <a:lstStyle/>
                    <a:p>
                      <a:pPr algn="l"/>
                      <a:r>
                        <a:rPr sz="720">
                          <a:solidFill>
                            <a:srgbClr val="232323"/>
                          </a:solidFill>
                          <a:latin typeface="Arial"/>
                        </a:rPr>
                        <a:t>3/18/26</a:t>
                      </a:r>
                    </a:p>
                  </a:txBody>
                  <a:tcPr marL="27432" marR="27432" marT="18288" marB="18288">
                    <a:solidFill>
                      <a:srgbClr val="E8EEF7"/>
                    </a:solidFill>
                  </a:tcPr>
                </a:tc>
                <a:tc>
                  <a:txBody>
                    <a:bodyPr/>
                    <a:lstStyle/>
                    <a:p>
                      <a:pPr algn="l"/>
                      <a:r>
                        <a:rPr sz="720" dirty="0">
                          <a:solidFill>
                            <a:srgbClr val="232323"/>
                          </a:solidFill>
                          <a:latin typeface="Arial"/>
                        </a:rPr>
                        <a:t>Low angle; face obscured</a:t>
                      </a:r>
                    </a:p>
                  </a:txBody>
                  <a:tcPr marL="27432" marR="27432" marT="18288" marB="18288">
                    <a:solidFill>
                      <a:srgbClr val="E8EEF7"/>
                    </a:solidFill>
                  </a:tcPr>
                </a:tc>
                <a:tc>
                  <a:txBody>
                    <a:bodyPr/>
                    <a:lstStyle/>
                    <a:p>
                      <a:pPr algn="l"/>
                      <a:r>
                        <a:rPr sz="720">
                          <a:solidFill>
                            <a:srgbClr val="232323"/>
                          </a:solidFill>
                          <a:latin typeface="Arial"/>
                        </a:rPr>
                        <a:t>Helpful for clothing, weak for identity.</a:t>
                      </a:r>
                    </a:p>
                  </a:txBody>
                  <a:tcPr marL="27432" marR="27432" marT="18288" marB="18288">
                    <a:solidFill>
                      <a:srgbClr val="E8EEF7"/>
                    </a:solidFill>
                  </a:tcPr>
                </a:tc>
                <a:extLst>
                  <a:ext uri="{0D108BD9-81ED-4DB2-BD59-A6C34878D82A}">
                    <a16:rowId xmlns:a16="http://schemas.microsoft.com/office/drawing/2014/main" val="10002"/>
                  </a:ext>
                </a:extLst>
              </a:tr>
              <a:tr h="607422">
                <a:tc>
                  <a:txBody>
                    <a:bodyPr/>
                    <a:lstStyle/>
                    <a:p>
                      <a:pPr algn="l"/>
                      <a:r>
                        <a:rPr sz="720">
                          <a:solidFill>
                            <a:srgbClr val="232323"/>
                          </a:solidFill>
                          <a:latin typeface="Arial"/>
                        </a:rPr>
                        <a:t>Ring video</a:t>
                      </a:r>
                    </a:p>
                  </a:txBody>
                  <a:tcPr marL="27432" marR="27432" marT="18288" marB="18288">
                    <a:solidFill>
                      <a:srgbClr val="FFFFFF"/>
                    </a:solidFill>
                  </a:tcPr>
                </a:tc>
                <a:tc>
                  <a:txBody>
                    <a:bodyPr/>
                    <a:lstStyle/>
                    <a:p>
                      <a:pPr algn="l"/>
                      <a:r>
                        <a:rPr sz="720">
                          <a:solidFill>
                            <a:srgbClr val="232323"/>
                          </a:solidFill>
                          <a:latin typeface="Arial"/>
                        </a:rPr>
                        <a:t>Dark Honda-type vehicle near rear alley</a:t>
                      </a:r>
                    </a:p>
                  </a:txBody>
                  <a:tcPr marL="27432" marR="27432" marT="18288" marB="18288">
                    <a:solidFill>
                      <a:srgbClr val="FFFFFF"/>
                    </a:solidFill>
                  </a:tcPr>
                </a:tc>
                <a:tc>
                  <a:txBody>
                    <a:bodyPr/>
                    <a:lstStyle/>
                    <a:p>
                      <a:pPr algn="l"/>
                      <a:r>
                        <a:rPr sz="720">
                          <a:solidFill>
                            <a:srgbClr val="232323"/>
                          </a:solidFill>
                          <a:latin typeface="Arial"/>
                        </a:rPr>
                        <a:t>3/18/26</a:t>
                      </a:r>
                    </a:p>
                  </a:txBody>
                  <a:tcPr marL="27432" marR="27432" marT="18288" marB="18288">
                    <a:solidFill>
                      <a:srgbClr val="FFFFFF"/>
                    </a:solidFill>
                  </a:tcPr>
                </a:tc>
                <a:tc>
                  <a:txBody>
                    <a:bodyPr/>
                    <a:lstStyle/>
                    <a:p>
                      <a:pPr algn="l"/>
                      <a:r>
                        <a:rPr sz="720">
                          <a:solidFill>
                            <a:srgbClr val="232323"/>
                          </a:solidFill>
                          <a:latin typeface="Arial"/>
                        </a:rPr>
                        <a:t>Night video; no plate</a:t>
                      </a:r>
                    </a:p>
                  </a:txBody>
                  <a:tcPr marL="27432" marR="27432" marT="18288" marB="18288">
                    <a:solidFill>
                      <a:srgbClr val="FFFFFF"/>
                    </a:solidFill>
                  </a:tcPr>
                </a:tc>
                <a:tc>
                  <a:txBody>
                    <a:bodyPr/>
                    <a:lstStyle/>
                    <a:p>
                      <a:pPr algn="l"/>
                      <a:r>
                        <a:rPr sz="720">
                          <a:solidFill>
                            <a:srgbClr val="232323"/>
                          </a:solidFill>
                          <a:latin typeface="Arial"/>
                        </a:rPr>
                        <a:t>Cannot identify driver or exact model.</a:t>
                      </a:r>
                    </a:p>
                  </a:txBody>
                  <a:tcPr marL="27432" marR="27432" marT="18288" marB="18288">
                    <a:solidFill>
                      <a:srgbClr val="FFFFFF"/>
                    </a:solidFill>
                  </a:tcPr>
                </a:tc>
                <a:extLst>
                  <a:ext uri="{0D108BD9-81ED-4DB2-BD59-A6C34878D82A}">
                    <a16:rowId xmlns:a16="http://schemas.microsoft.com/office/drawing/2014/main" val="10003"/>
                  </a:ext>
                </a:extLst>
              </a:tr>
              <a:tr h="607422">
                <a:tc>
                  <a:txBody>
                    <a:bodyPr/>
                    <a:lstStyle/>
                    <a:p>
                      <a:pPr algn="l"/>
                      <a:r>
                        <a:rPr sz="720">
                          <a:solidFill>
                            <a:srgbClr val="232323"/>
                          </a:solidFill>
                          <a:latin typeface="Arial"/>
                        </a:rPr>
                        <a:t>Witness - Carla Wynn</a:t>
                      </a:r>
                    </a:p>
                  </a:txBody>
                  <a:tcPr marL="27432" marR="27432" marT="18288" marB="18288">
                    <a:solidFill>
                      <a:srgbClr val="E8EEF7"/>
                    </a:solidFill>
                  </a:tcPr>
                </a:tc>
                <a:tc>
                  <a:txBody>
                    <a:bodyPr/>
                    <a:lstStyle/>
                    <a:p>
                      <a:pPr algn="l"/>
                      <a:r>
                        <a:rPr sz="720">
                          <a:solidFill>
                            <a:srgbClr val="232323"/>
                          </a:solidFill>
                          <a:latin typeface="Arial"/>
                        </a:rPr>
                        <a:t>Recognized Marcus's voice</a:t>
                      </a:r>
                    </a:p>
                  </a:txBody>
                  <a:tcPr marL="27432" marR="27432" marT="18288" marB="18288">
                    <a:solidFill>
                      <a:srgbClr val="E8EEF7"/>
                    </a:solidFill>
                  </a:tcPr>
                </a:tc>
                <a:tc>
                  <a:txBody>
                    <a:bodyPr/>
                    <a:lstStyle/>
                    <a:p>
                      <a:pPr algn="l"/>
                      <a:r>
                        <a:rPr sz="720">
                          <a:solidFill>
                            <a:srgbClr val="232323"/>
                          </a:solidFill>
                          <a:latin typeface="Arial"/>
                        </a:rPr>
                        <a:t>3/19/26</a:t>
                      </a:r>
                    </a:p>
                  </a:txBody>
                  <a:tcPr marL="27432" marR="27432" marT="18288" marB="18288">
                    <a:solidFill>
                      <a:srgbClr val="E8EEF7"/>
                    </a:solidFill>
                  </a:tcPr>
                </a:tc>
                <a:tc>
                  <a:txBody>
                    <a:bodyPr/>
                    <a:lstStyle/>
                    <a:p>
                      <a:pPr algn="l"/>
                      <a:r>
                        <a:rPr sz="720">
                          <a:solidFill>
                            <a:srgbClr val="232323"/>
                          </a:solidFill>
                          <a:latin typeface="Arial"/>
                        </a:rPr>
                        <a:t>Stressful event; knew Marcus casually</a:t>
                      </a:r>
                    </a:p>
                  </a:txBody>
                  <a:tcPr marL="27432" marR="27432" marT="18288" marB="18288">
                    <a:solidFill>
                      <a:srgbClr val="E8EEF7"/>
                    </a:solidFill>
                  </a:tcPr>
                </a:tc>
                <a:tc>
                  <a:txBody>
                    <a:bodyPr/>
                    <a:lstStyle/>
                    <a:p>
                      <a:pPr algn="l"/>
                      <a:r>
                        <a:rPr sz="720">
                          <a:solidFill>
                            <a:srgbClr val="232323"/>
                          </a:solidFill>
                          <a:latin typeface="Arial"/>
                        </a:rPr>
                        <a:t>Statement strengthened after detective showed photo.</a:t>
                      </a:r>
                    </a:p>
                  </a:txBody>
                  <a:tcPr marL="27432" marR="27432" marT="18288" marB="18288">
                    <a:solidFill>
                      <a:srgbClr val="E8EEF7"/>
                    </a:solidFill>
                  </a:tcPr>
                </a:tc>
                <a:extLst>
                  <a:ext uri="{0D108BD9-81ED-4DB2-BD59-A6C34878D82A}">
                    <a16:rowId xmlns:a16="http://schemas.microsoft.com/office/drawing/2014/main" val="10004"/>
                  </a:ext>
                </a:extLst>
              </a:tr>
              <a:tr h="607422">
                <a:tc>
                  <a:txBody>
                    <a:bodyPr/>
                    <a:lstStyle/>
                    <a:p>
                      <a:pPr algn="l"/>
                      <a:r>
                        <a:rPr sz="720">
                          <a:solidFill>
                            <a:srgbClr val="232323"/>
                          </a:solidFill>
                          <a:latin typeface="Arial"/>
                        </a:rPr>
                        <a:t>Cell tower records</a:t>
                      </a:r>
                    </a:p>
                  </a:txBody>
                  <a:tcPr marL="27432" marR="27432" marT="18288" marB="18288">
                    <a:solidFill>
                      <a:srgbClr val="FFFFFF"/>
                    </a:solidFill>
                  </a:tcPr>
                </a:tc>
                <a:tc>
                  <a:txBody>
                    <a:bodyPr/>
                    <a:lstStyle/>
                    <a:p>
                      <a:pPr algn="l"/>
                      <a:r>
                        <a:rPr sz="720">
                          <a:solidFill>
                            <a:srgbClr val="232323"/>
                          </a:solidFill>
                          <a:latin typeface="Arial"/>
                        </a:rPr>
                        <a:t>Marcus's phone used sector near store</a:t>
                      </a:r>
                    </a:p>
                  </a:txBody>
                  <a:tcPr marL="27432" marR="27432" marT="18288" marB="18288">
                    <a:solidFill>
                      <a:srgbClr val="FFFFFF"/>
                    </a:solidFill>
                  </a:tcPr>
                </a:tc>
                <a:tc>
                  <a:txBody>
                    <a:bodyPr/>
                    <a:lstStyle/>
                    <a:p>
                      <a:pPr algn="l"/>
                      <a:r>
                        <a:rPr sz="720">
                          <a:solidFill>
                            <a:srgbClr val="232323"/>
                          </a:solidFill>
                          <a:latin typeface="Arial"/>
                        </a:rPr>
                        <a:t>3/18/26</a:t>
                      </a:r>
                    </a:p>
                  </a:txBody>
                  <a:tcPr marL="27432" marR="27432" marT="18288" marB="18288">
                    <a:solidFill>
                      <a:srgbClr val="FFFFFF"/>
                    </a:solidFill>
                  </a:tcPr>
                </a:tc>
                <a:tc>
                  <a:txBody>
                    <a:bodyPr/>
                    <a:lstStyle/>
                    <a:p>
                      <a:pPr algn="l"/>
                      <a:r>
                        <a:rPr sz="720">
                          <a:solidFill>
                            <a:srgbClr val="232323"/>
                          </a:solidFill>
                          <a:latin typeface="Arial"/>
                        </a:rPr>
                        <a:t>Sector covers several businesses and apartments</a:t>
                      </a:r>
                    </a:p>
                  </a:txBody>
                  <a:tcPr marL="27432" marR="27432" marT="18288" marB="18288">
                    <a:solidFill>
                      <a:srgbClr val="FFFFFF"/>
                    </a:solidFill>
                  </a:tcPr>
                </a:tc>
                <a:tc>
                  <a:txBody>
                    <a:bodyPr/>
                    <a:lstStyle/>
                    <a:p>
                      <a:pPr algn="l"/>
                      <a:r>
                        <a:rPr sz="720">
                          <a:solidFill>
                            <a:srgbClr val="232323"/>
                          </a:solidFill>
                          <a:latin typeface="Arial"/>
                        </a:rPr>
                        <a:t>Location evidence is not pinpoint proof.</a:t>
                      </a:r>
                    </a:p>
                  </a:txBody>
                  <a:tcPr marL="27432" marR="27432" marT="18288" marB="18288">
                    <a:solidFill>
                      <a:srgbClr val="FFFFFF"/>
                    </a:solidFill>
                  </a:tcPr>
                </a:tc>
                <a:extLst>
                  <a:ext uri="{0D108BD9-81ED-4DB2-BD59-A6C34878D82A}">
                    <a16:rowId xmlns:a16="http://schemas.microsoft.com/office/drawing/2014/main" val="10005"/>
                  </a:ext>
                </a:extLst>
              </a:tr>
              <a:tr h="607428">
                <a:tc>
                  <a:txBody>
                    <a:bodyPr/>
                    <a:lstStyle/>
                    <a:p>
                      <a:pPr algn="l"/>
                      <a:r>
                        <a:rPr sz="720">
                          <a:solidFill>
                            <a:srgbClr val="232323"/>
                          </a:solidFill>
                          <a:latin typeface="Arial"/>
                        </a:rPr>
                        <a:t>Lab report</a:t>
                      </a:r>
                    </a:p>
                  </a:txBody>
                  <a:tcPr marL="27432" marR="27432" marT="18288" marB="18288">
                    <a:solidFill>
                      <a:srgbClr val="E8EEF7"/>
                    </a:solidFill>
                  </a:tcPr>
                </a:tc>
                <a:tc>
                  <a:txBody>
                    <a:bodyPr/>
                    <a:lstStyle/>
                    <a:p>
                      <a:pPr algn="l"/>
                      <a:r>
                        <a:rPr sz="720">
                          <a:solidFill>
                            <a:srgbClr val="232323"/>
                          </a:solidFill>
                          <a:latin typeface="Arial"/>
                        </a:rPr>
                        <a:t>DNA mixture on hoodie cuff</a:t>
                      </a:r>
                    </a:p>
                  </a:txBody>
                  <a:tcPr marL="27432" marR="27432" marT="18288" marB="18288">
                    <a:solidFill>
                      <a:srgbClr val="E8EEF7"/>
                    </a:solidFill>
                  </a:tcPr>
                </a:tc>
                <a:tc>
                  <a:txBody>
                    <a:bodyPr/>
                    <a:lstStyle/>
                    <a:p>
                      <a:pPr algn="l"/>
                      <a:r>
                        <a:rPr sz="720" dirty="0">
                          <a:solidFill>
                            <a:srgbClr val="232323"/>
                          </a:solidFill>
                          <a:latin typeface="Arial"/>
                        </a:rPr>
                        <a:t>4/05/26</a:t>
                      </a:r>
                    </a:p>
                  </a:txBody>
                  <a:tcPr marL="27432" marR="27432" marT="18288" marB="18288">
                    <a:solidFill>
                      <a:srgbClr val="E8EEF7"/>
                    </a:solidFill>
                  </a:tcPr>
                </a:tc>
                <a:tc>
                  <a:txBody>
                    <a:bodyPr/>
                    <a:lstStyle/>
                    <a:p>
                      <a:pPr algn="l"/>
                      <a:r>
                        <a:rPr sz="720" dirty="0">
                          <a:solidFill>
                            <a:srgbClr val="232323"/>
                          </a:solidFill>
                          <a:latin typeface="Arial"/>
                        </a:rPr>
                        <a:t>Mixture; possible transfer</a:t>
                      </a:r>
                    </a:p>
                  </a:txBody>
                  <a:tcPr marL="27432" marR="27432" marT="18288" marB="18288">
                    <a:solidFill>
                      <a:srgbClr val="E8EEF7"/>
                    </a:solidFill>
                  </a:tcPr>
                </a:tc>
                <a:tc>
                  <a:txBody>
                    <a:bodyPr/>
                    <a:lstStyle/>
                    <a:p>
                      <a:pPr algn="l"/>
                      <a:r>
                        <a:rPr sz="720" dirty="0">
                          <a:solidFill>
                            <a:srgbClr val="232323"/>
                          </a:solidFill>
                          <a:latin typeface="Arial"/>
                        </a:rPr>
                        <a:t>Needs independent forensic review.</a:t>
                      </a:r>
                    </a:p>
                  </a:txBody>
                  <a:tcPr marL="27432" marR="27432" marT="18288" marB="18288">
                    <a:solidFill>
                      <a:srgbClr val="E8EEF7"/>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sz="3000" b="1">
                <a:solidFill>
                  <a:srgbClr val="0B1F3A"/>
                </a:solidFill>
              </a:defRPr>
            </a:pPr>
            <a:r>
              <a:t>Witness Analysis Grid</a:t>
            </a:r>
          </a:p>
        </p:txBody>
      </p:sp>
      <p:graphicFrame>
        <p:nvGraphicFramePr>
          <p:cNvPr id="4" name="Table 3"/>
          <p:cNvGraphicFramePr>
            <a:graphicFrameLocks noGrp="1"/>
          </p:cNvGraphicFramePr>
          <p:nvPr>
            <p:extLst>
              <p:ext uri="{D42A27DB-BD31-4B8C-83A1-F6EECF244321}">
                <p14:modId xmlns:p14="http://schemas.microsoft.com/office/powerpoint/2010/main" val="4014256776"/>
              </p:ext>
            </p:extLst>
          </p:nvPr>
        </p:nvGraphicFramePr>
        <p:xfrm>
          <a:off x="320040" y="1189703"/>
          <a:ext cx="8503920" cy="4068097"/>
        </p:xfrm>
        <a:graphic>
          <a:graphicData uri="http://schemas.openxmlformats.org/drawingml/2006/table">
            <a:tbl>
              <a:tblPr firstRow="1" bandRow="1">
                <a:tableStyleId>{5C22544A-7EE6-4342-B048-85BDC9FD1C3A}</a:tableStyleId>
              </a:tblPr>
              <a:tblGrid>
                <a:gridCol w="1417320">
                  <a:extLst>
                    <a:ext uri="{9D8B030D-6E8A-4147-A177-3AD203B41FA5}">
                      <a16:colId xmlns:a16="http://schemas.microsoft.com/office/drawing/2014/main" val="20000"/>
                    </a:ext>
                  </a:extLst>
                </a:gridCol>
                <a:gridCol w="1417320">
                  <a:extLst>
                    <a:ext uri="{9D8B030D-6E8A-4147-A177-3AD203B41FA5}">
                      <a16:colId xmlns:a16="http://schemas.microsoft.com/office/drawing/2014/main" val="20001"/>
                    </a:ext>
                  </a:extLst>
                </a:gridCol>
                <a:gridCol w="1417320">
                  <a:extLst>
                    <a:ext uri="{9D8B030D-6E8A-4147-A177-3AD203B41FA5}">
                      <a16:colId xmlns:a16="http://schemas.microsoft.com/office/drawing/2014/main" val="20002"/>
                    </a:ext>
                  </a:extLst>
                </a:gridCol>
                <a:gridCol w="1417320">
                  <a:extLst>
                    <a:ext uri="{9D8B030D-6E8A-4147-A177-3AD203B41FA5}">
                      <a16:colId xmlns:a16="http://schemas.microsoft.com/office/drawing/2014/main" val="20003"/>
                    </a:ext>
                  </a:extLst>
                </a:gridCol>
                <a:gridCol w="1417320">
                  <a:extLst>
                    <a:ext uri="{9D8B030D-6E8A-4147-A177-3AD203B41FA5}">
                      <a16:colId xmlns:a16="http://schemas.microsoft.com/office/drawing/2014/main" val="20004"/>
                    </a:ext>
                  </a:extLst>
                </a:gridCol>
                <a:gridCol w="1417320">
                  <a:extLst>
                    <a:ext uri="{9D8B030D-6E8A-4147-A177-3AD203B41FA5}">
                      <a16:colId xmlns:a16="http://schemas.microsoft.com/office/drawing/2014/main" val="20005"/>
                    </a:ext>
                  </a:extLst>
                </a:gridCol>
              </a:tblGrid>
              <a:tr h="524797">
                <a:tc>
                  <a:txBody>
                    <a:bodyPr/>
                    <a:lstStyle/>
                    <a:p>
                      <a:pPr algn="l"/>
                      <a:r>
                        <a:rPr sz="720" b="1">
                          <a:solidFill>
                            <a:srgbClr val="FFFFFF"/>
                          </a:solidFill>
                          <a:latin typeface="Arial"/>
                        </a:rPr>
                        <a:t>Witness</a:t>
                      </a:r>
                    </a:p>
                  </a:txBody>
                  <a:tcPr marL="27432" marR="27432" marT="18288" marB="18288">
                    <a:solidFill>
                      <a:srgbClr val="0B1F3A"/>
                    </a:solidFill>
                  </a:tcPr>
                </a:tc>
                <a:tc>
                  <a:txBody>
                    <a:bodyPr/>
                    <a:lstStyle/>
                    <a:p>
                      <a:pPr algn="l"/>
                      <a:r>
                        <a:rPr sz="720" b="1">
                          <a:solidFill>
                            <a:srgbClr val="FFFFFF"/>
                          </a:solidFill>
                          <a:latin typeface="Arial"/>
                        </a:rPr>
                        <a:t>Relationship</a:t>
                      </a:r>
                    </a:p>
                  </a:txBody>
                  <a:tcPr marL="27432" marR="27432" marT="18288" marB="18288">
                    <a:solidFill>
                      <a:srgbClr val="0B1F3A"/>
                    </a:solidFill>
                  </a:tcPr>
                </a:tc>
                <a:tc>
                  <a:txBody>
                    <a:bodyPr/>
                    <a:lstStyle/>
                    <a:p>
                      <a:pPr algn="l"/>
                      <a:r>
                        <a:rPr sz="720" b="1">
                          <a:solidFill>
                            <a:srgbClr val="FFFFFF"/>
                          </a:solidFill>
                          <a:latin typeface="Arial"/>
                        </a:rPr>
                        <a:t>Bias / Interest</a:t>
                      </a:r>
                    </a:p>
                  </a:txBody>
                  <a:tcPr marL="27432" marR="27432" marT="18288" marB="18288">
                    <a:solidFill>
                      <a:srgbClr val="0B1F3A"/>
                    </a:solidFill>
                  </a:tcPr>
                </a:tc>
                <a:tc>
                  <a:txBody>
                    <a:bodyPr/>
                    <a:lstStyle/>
                    <a:p>
                      <a:pPr algn="l"/>
                      <a:r>
                        <a:rPr sz="720" b="1">
                          <a:solidFill>
                            <a:srgbClr val="FFFFFF"/>
                          </a:solidFill>
                          <a:latin typeface="Arial"/>
                        </a:rPr>
                        <a:t>Statement</a:t>
                      </a:r>
                    </a:p>
                  </a:txBody>
                  <a:tcPr marL="27432" marR="27432" marT="18288" marB="18288">
                    <a:solidFill>
                      <a:srgbClr val="0B1F3A"/>
                    </a:solidFill>
                  </a:tcPr>
                </a:tc>
                <a:tc>
                  <a:txBody>
                    <a:bodyPr/>
                    <a:lstStyle/>
                    <a:p>
                      <a:pPr algn="l"/>
                      <a:r>
                        <a:rPr sz="720" b="1">
                          <a:solidFill>
                            <a:srgbClr val="FFFFFF"/>
                          </a:solidFill>
                          <a:latin typeface="Arial"/>
                        </a:rPr>
                        <a:t>Changes</a:t>
                      </a:r>
                    </a:p>
                  </a:txBody>
                  <a:tcPr marL="27432" marR="27432" marT="18288" marB="18288">
                    <a:solidFill>
                      <a:srgbClr val="0B1F3A"/>
                    </a:solidFill>
                  </a:tcPr>
                </a:tc>
                <a:tc>
                  <a:txBody>
                    <a:bodyPr/>
                    <a:lstStyle/>
                    <a:p>
                      <a:pPr algn="l"/>
                      <a:r>
                        <a:rPr sz="720" b="1">
                          <a:solidFill>
                            <a:srgbClr val="FFFFFF"/>
                          </a:solidFill>
                          <a:latin typeface="Arial"/>
                        </a:rPr>
                        <a:t>Follow-Up</a:t>
                      </a:r>
                    </a:p>
                  </a:txBody>
                  <a:tcPr marL="27432" marR="27432" marT="18288" marB="18288">
                    <a:solidFill>
                      <a:srgbClr val="0B1F3A"/>
                    </a:solidFill>
                  </a:tcPr>
                </a:tc>
                <a:extLst>
                  <a:ext uri="{0D108BD9-81ED-4DB2-BD59-A6C34878D82A}">
                    <a16:rowId xmlns:a16="http://schemas.microsoft.com/office/drawing/2014/main" val="10000"/>
                  </a:ext>
                </a:extLst>
              </a:tr>
              <a:tr h="708660">
                <a:tc>
                  <a:txBody>
                    <a:bodyPr/>
                    <a:lstStyle/>
                    <a:p>
                      <a:pPr algn="l"/>
                      <a:r>
                        <a:rPr sz="720">
                          <a:solidFill>
                            <a:srgbClr val="232323"/>
                          </a:solidFill>
                          <a:latin typeface="Arial"/>
                        </a:rPr>
                        <a:t>Carla Wynn</a:t>
                      </a:r>
                    </a:p>
                  </a:txBody>
                  <a:tcPr marL="27432" marR="27432" marT="18288" marB="18288">
                    <a:solidFill>
                      <a:srgbClr val="FFFFFF"/>
                    </a:solidFill>
                  </a:tcPr>
                </a:tc>
                <a:tc>
                  <a:txBody>
                    <a:bodyPr/>
                    <a:lstStyle/>
                    <a:p>
                      <a:pPr algn="l"/>
                      <a:r>
                        <a:rPr sz="720">
                          <a:solidFill>
                            <a:srgbClr val="232323"/>
                          </a:solidFill>
                          <a:latin typeface="Arial"/>
                        </a:rPr>
                        <a:t>Customer; knows Marcus from neighborhood</a:t>
                      </a:r>
                    </a:p>
                  </a:txBody>
                  <a:tcPr marL="27432" marR="27432" marT="18288" marB="18288">
                    <a:solidFill>
                      <a:srgbClr val="FFFFFF"/>
                    </a:solidFill>
                  </a:tcPr>
                </a:tc>
                <a:tc>
                  <a:txBody>
                    <a:bodyPr/>
                    <a:lstStyle/>
                    <a:p>
                      <a:pPr algn="l"/>
                      <a:r>
                        <a:rPr sz="720">
                          <a:solidFill>
                            <a:srgbClr val="232323"/>
                          </a:solidFill>
                          <a:latin typeface="Arial"/>
                        </a:rPr>
                        <a:t>Wants reward money; scared</a:t>
                      </a:r>
                    </a:p>
                  </a:txBody>
                  <a:tcPr marL="27432" marR="27432" marT="18288" marB="18288">
                    <a:solidFill>
                      <a:srgbClr val="FFFFFF"/>
                    </a:solidFill>
                  </a:tcPr>
                </a:tc>
                <a:tc>
                  <a:txBody>
                    <a:bodyPr/>
                    <a:lstStyle/>
                    <a:p>
                      <a:pPr algn="l"/>
                      <a:r>
                        <a:rPr sz="720">
                          <a:solidFill>
                            <a:srgbClr val="232323"/>
                          </a:solidFill>
                          <a:latin typeface="Arial"/>
                        </a:rPr>
                        <a:t>Says voice sounded like Marcus</a:t>
                      </a:r>
                    </a:p>
                  </a:txBody>
                  <a:tcPr marL="27432" marR="27432" marT="18288" marB="18288">
                    <a:solidFill>
                      <a:srgbClr val="FFFFFF"/>
                    </a:solidFill>
                  </a:tcPr>
                </a:tc>
                <a:tc>
                  <a:txBody>
                    <a:bodyPr/>
                    <a:lstStyle/>
                    <a:p>
                      <a:pPr algn="l"/>
                      <a:r>
                        <a:rPr sz="720">
                          <a:solidFill>
                            <a:srgbClr val="232323"/>
                          </a:solidFill>
                          <a:latin typeface="Arial"/>
                        </a:rPr>
                        <a:t>First said 'maybe'; later said 'sure'</a:t>
                      </a:r>
                    </a:p>
                  </a:txBody>
                  <a:tcPr marL="27432" marR="27432" marT="18288" marB="18288">
                    <a:solidFill>
                      <a:srgbClr val="FFFFFF"/>
                    </a:solidFill>
                  </a:tcPr>
                </a:tc>
                <a:tc>
                  <a:txBody>
                    <a:bodyPr/>
                    <a:lstStyle/>
                    <a:p>
                      <a:pPr algn="l"/>
                      <a:r>
                        <a:rPr sz="720">
                          <a:solidFill>
                            <a:srgbClr val="232323"/>
                          </a:solidFill>
                          <a:latin typeface="Arial"/>
                        </a:rPr>
                        <a:t>Explore photo exposure and reward.</a:t>
                      </a:r>
                    </a:p>
                  </a:txBody>
                  <a:tcPr marL="27432" marR="27432" marT="18288" marB="18288">
                    <a:solidFill>
                      <a:srgbClr val="FFFFFF"/>
                    </a:solidFill>
                  </a:tcPr>
                </a:tc>
                <a:extLst>
                  <a:ext uri="{0D108BD9-81ED-4DB2-BD59-A6C34878D82A}">
                    <a16:rowId xmlns:a16="http://schemas.microsoft.com/office/drawing/2014/main" val="10001"/>
                  </a:ext>
                </a:extLst>
              </a:tr>
              <a:tr h="708660">
                <a:tc>
                  <a:txBody>
                    <a:bodyPr/>
                    <a:lstStyle/>
                    <a:p>
                      <a:pPr algn="l"/>
                      <a:r>
                        <a:rPr sz="720">
                          <a:solidFill>
                            <a:srgbClr val="232323"/>
                          </a:solidFill>
                          <a:latin typeface="Arial"/>
                        </a:rPr>
                        <a:t>Owen Blake</a:t>
                      </a:r>
                    </a:p>
                  </a:txBody>
                  <a:tcPr marL="27432" marR="27432" marT="18288" marB="18288">
                    <a:solidFill>
                      <a:srgbClr val="E8EEF7"/>
                    </a:solidFill>
                  </a:tcPr>
                </a:tc>
                <a:tc>
                  <a:txBody>
                    <a:bodyPr/>
                    <a:lstStyle/>
                    <a:p>
                      <a:pPr algn="l"/>
                      <a:r>
                        <a:rPr sz="720">
                          <a:solidFill>
                            <a:srgbClr val="232323"/>
                          </a:solidFill>
                          <a:latin typeface="Arial"/>
                        </a:rPr>
                        <a:t>Customer in parking lot</a:t>
                      </a:r>
                    </a:p>
                  </a:txBody>
                  <a:tcPr marL="27432" marR="27432" marT="18288" marB="18288">
                    <a:solidFill>
                      <a:srgbClr val="E8EEF7"/>
                    </a:solidFill>
                  </a:tcPr>
                </a:tc>
                <a:tc>
                  <a:txBody>
                    <a:bodyPr/>
                    <a:lstStyle/>
                    <a:p>
                      <a:pPr algn="l"/>
                      <a:r>
                        <a:rPr sz="720">
                          <a:solidFill>
                            <a:srgbClr val="232323"/>
                          </a:solidFill>
                          <a:latin typeface="Arial"/>
                        </a:rPr>
                        <a:t>No known bias</a:t>
                      </a:r>
                    </a:p>
                  </a:txBody>
                  <a:tcPr marL="27432" marR="27432" marT="18288" marB="18288">
                    <a:solidFill>
                      <a:srgbClr val="E8EEF7"/>
                    </a:solidFill>
                  </a:tcPr>
                </a:tc>
                <a:tc>
                  <a:txBody>
                    <a:bodyPr/>
                    <a:lstStyle/>
                    <a:p>
                      <a:pPr algn="l"/>
                      <a:r>
                        <a:rPr sz="720">
                          <a:solidFill>
                            <a:srgbClr val="232323"/>
                          </a:solidFill>
                          <a:latin typeface="Arial"/>
                        </a:rPr>
                        <a:t>Saw suspect run to dark car</a:t>
                      </a:r>
                    </a:p>
                  </a:txBody>
                  <a:tcPr marL="27432" marR="27432" marT="18288" marB="18288">
                    <a:solidFill>
                      <a:srgbClr val="E8EEF7"/>
                    </a:solidFill>
                  </a:tcPr>
                </a:tc>
                <a:tc>
                  <a:txBody>
                    <a:bodyPr/>
                    <a:lstStyle/>
                    <a:p>
                      <a:pPr algn="l"/>
                      <a:r>
                        <a:rPr sz="720">
                          <a:solidFill>
                            <a:srgbClr val="232323"/>
                          </a:solidFill>
                          <a:latin typeface="Arial"/>
                        </a:rPr>
                        <a:t>Changed car from sedan to hatchback</a:t>
                      </a:r>
                    </a:p>
                  </a:txBody>
                  <a:tcPr marL="27432" marR="27432" marT="18288" marB="18288">
                    <a:solidFill>
                      <a:srgbClr val="E8EEF7"/>
                    </a:solidFill>
                  </a:tcPr>
                </a:tc>
                <a:tc>
                  <a:txBody>
                    <a:bodyPr/>
                    <a:lstStyle/>
                    <a:p>
                      <a:pPr algn="l"/>
                      <a:r>
                        <a:rPr sz="720">
                          <a:solidFill>
                            <a:srgbClr val="232323"/>
                          </a:solidFill>
                          <a:latin typeface="Arial"/>
                        </a:rPr>
                        <a:t>Re-interview with video stills.</a:t>
                      </a:r>
                    </a:p>
                  </a:txBody>
                  <a:tcPr marL="27432" marR="27432" marT="18288" marB="18288">
                    <a:solidFill>
                      <a:srgbClr val="E8EEF7"/>
                    </a:solidFill>
                  </a:tcPr>
                </a:tc>
                <a:extLst>
                  <a:ext uri="{0D108BD9-81ED-4DB2-BD59-A6C34878D82A}">
                    <a16:rowId xmlns:a16="http://schemas.microsoft.com/office/drawing/2014/main" val="10002"/>
                  </a:ext>
                </a:extLst>
              </a:tr>
              <a:tr h="708660">
                <a:tc>
                  <a:txBody>
                    <a:bodyPr/>
                    <a:lstStyle/>
                    <a:p>
                      <a:pPr algn="l"/>
                      <a:r>
                        <a:rPr sz="720">
                          <a:solidFill>
                            <a:srgbClr val="232323"/>
                          </a:solidFill>
                          <a:latin typeface="Arial"/>
                        </a:rPr>
                        <a:t>Nina Price</a:t>
                      </a:r>
                    </a:p>
                  </a:txBody>
                  <a:tcPr marL="27432" marR="27432" marT="18288" marB="18288">
                    <a:solidFill>
                      <a:srgbClr val="FFFFFF"/>
                    </a:solidFill>
                  </a:tcPr>
                </a:tc>
                <a:tc>
                  <a:txBody>
                    <a:bodyPr/>
                    <a:lstStyle/>
                    <a:p>
                      <a:pPr algn="l"/>
                      <a:r>
                        <a:rPr sz="720">
                          <a:solidFill>
                            <a:srgbClr val="232323"/>
                          </a:solidFill>
                          <a:latin typeface="Arial"/>
                        </a:rPr>
                        <a:t>Victim's sister</a:t>
                      </a:r>
                    </a:p>
                  </a:txBody>
                  <a:tcPr marL="27432" marR="27432" marT="18288" marB="18288">
                    <a:solidFill>
                      <a:srgbClr val="FFFFFF"/>
                    </a:solidFill>
                  </a:tcPr>
                </a:tc>
                <a:tc>
                  <a:txBody>
                    <a:bodyPr/>
                    <a:lstStyle/>
                    <a:p>
                      <a:pPr algn="l"/>
                      <a:r>
                        <a:rPr sz="720">
                          <a:solidFill>
                            <a:srgbClr val="232323"/>
                          </a:solidFill>
                          <a:latin typeface="Arial"/>
                        </a:rPr>
                        <a:t>Grief; wants arrest</a:t>
                      </a:r>
                    </a:p>
                  </a:txBody>
                  <a:tcPr marL="27432" marR="27432" marT="18288" marB="18288">
                    <a:solidFill>
                      <a:srgbClr val="FFFFFF"/>
                    </a:solidFill>
                  </a:tcPr>
                </a:tc>
                <a:tc>
                  <a:txBody>
                    <a:bodyPr/>
                    <a:lstStyle/>
                    <a:p>
                      <a:pPr algn="l"/>
                      <a:r>
                        <a:rPr sz="720">
                          <a:solidFill>
                            <a:srgbClr val="232323"/>
                          </a:solidFill>
                          <a:latin typeface="Arial"/>
                        </a:rPr>
                        <a:t>Victim argued with TJ Mills days before</a:t>
                      </a:r>
                    </a:p>
                  </a:txBody>
                  <a:tcPr marL="27432" marR="27432" marT="18288" marB="18288">
                    <a:solidFill>
                      <a:srgbClr val="FFFFFF"/>
                    </a:solidFill>
                  </a:tcPr>
                </a:tc>
                <a:tc>
                  <a:txBody>
                    <a:bodyPr/>
                    <a:lstStyle/>
                    <a:p>
                      <a:pPr algn="l"/>
                      <a:r>
                        <a:rPr sz="720">
                          <a:solidFill>
                            <a:srgbClr val="232323"/>
                          </a:solidFill>
                          <a:latin typeface="Arial"/>
                        </a:rPr>
                        <a:t>Consistent</a:t>
                      </a:r>
                    </a:p>
                  </a:txBody>
                  <a:tcPr marL="27432" marR="27432" marT="18288" marB="18288">
                    <a:solidFill>
                      <a:srgbClr val="FFFFFF"/>
                    </a:solidFill>
                  </a:tcPr>
                </a:tc>
                <a:tc>
                  <a:txBody>
                    <a:bodyPr/>
                    <a:lstStyle/>
                    <a:p>
                      <a:pPr algn="l"/>
                      <a:r>
                        <a:rPr sz="720">
                          <a:solidFill>
                            <a:srgbClr val="232323"/>
                          </a:solidFill>
                          <a:latin typeface="Arial"/>
                        </a:rPr>
                        <a:t>Obtain texts and social media.</a:t>
                      </a:r>
                    </a:p>
                  </a:txBody>
                  <a:tcPr marL="27432" marR="27432" marT="18288" marB="18288">
                    <a:solidFill>
                      <a:srgbClr val="FFFFFF"/>
                    </a:solidFill>
                  </a:tcPr>
                </a:tc>
                <a:extLst>
                  <a:ext uri="{0D108BD9-81ED-4DB2-BD59-A6C34878D82A}">
                    <a16:rowId xmlns:a16="http://schemas.microsoft.com/office/drawing/2014/main" val="10003"/>
                  </a:ext>
                </a:extLst>
              </a:tr>
              <a:tr h="708660">
                <a:tc>
                  <a:txBody>
                    <a:bodyPr/>
                    <a:lstStyle/>
                    <a:p>
                      <a:pPr algn="l"/>
                      <a:r>
                        <a:rPr sz="720">
                          <a:solidFill>
                            <a:srgbClr val="232323"/>
                          </a:solidFill>
                          <a:latin typeface="Arial"/>
                        </a:rPr>
                        <a:t>Terrance 'TJ' Mills</a:t>
                      </a:r>
                    </a:p>
                  </a:txBody>
                  <a:tcPr marL="27432" marR="27432" marT="18288" marB="18288">
                    <a:solidFill>
                      <a:srgbClr val="E8EEF7"/>
                    </a:solidFill>
                  </a:tcPr>
                </a:tc>
                <a:tc>
                  <a:txBody>
                    <a:bodyPr/>
                    <a:lstStyle/>
                    <a:p>
                      <a:pPr algn="l"/>
                      <a:r>
                        <a:rPr sz="720">
                          <a:solidFill>
                            <a:srgbClr val="232323"/>
                          </a:solidFill>
                          <a:latin typeface="Arial"/>
                        </a:rPr>
                        <a:t>Victim's acquaintance</a:t>
                      </a:r>
                    </a:p>
                  </a:txBody>
                  <a:tcPr marL="27432" marR="27432" marT="18288" marB="18288">
                    <a:solidFill>
                      <a:srgbClr val="E8EEF7"/>
                    </a:solidFill>
                  </a:tcPr>
                </a:tc>
                <a:tc>
                  <a:txBody>
                    <a:bodyPr/>
                    <a:lstStyle/>
                    <a:p>
                      <a:pPr algn="l"/>
                      <a:r>
                        <a:rPr sz="720">
                          <a:solidFill>
                            <a:srgbClr val="232323"/>
                          </a:solidFill>
                          <a:latin typeface="Arial"/>
                        </a:rPr>
                        <a:t>Alternate suspect</a:t>
                      </a:r>
                    </a:p>
                  </a:txBody>
                  <a:tcPr marL="27432" marR="27432" marT="18288" marB="18288">
                    <a:solidFill>
                      <a:srgbClr val="E8EEF7"/>
                    </a:solidFill>
                  </a:tcPr>
                </a:tc>
                <a:tc>
                  <a:txBody>
                    <a:bodyPr/>
                    <a:lstStyle/>
                    <a:p>
                      <a:pPr algn="l"/>
                      <a:r>
                        <a:rPr sz="720">
                          <a:solidFill>
                            <a:srgbClr val="232323"/>
                          </a:solidFill>
                          <a:latin typeface="Arial"/>
                        </a:rPr>
                        <a:t>Claims he was home</a:t>
                      </a:r>
                    </a:p>
                  </a:txBody>
                  <a:tcPr marL="27432" marR="27432" marT="18288" marB="18288">
                    <a:solidFill>
                      <a:srgbClr val="E8EEF7"/>
                    </a:solidFill>
                  </a:tcPr>
                </a:tc>
                <a:tc>
                  <a:txBody>
                    <a:bodyPr/>
                    <a:lstStyle/>
                    <a:p>
                      <a:pPr algn="l"/>
                      <a:r>
                        <a:rPr sz="720">
                          <a:solidFill>
                            <a:srgbClr val="232323"/>
                          </a:solidFill>
                          <a:latin typeface="Arial"/>
                        </a:rPr>
                        <a:t>Alibi unsupported until after arrest</a:t>
                      </a:r>
                    </a:p>
                  </a:txBody>
                  <a:tcPr marL="27432" marR="27432" marT="18288" marB="18288">
                    <a:solidFill>
                      <a:srgbClr val="E8EEF7"/>
                    </a:solidFill>
                  </a:tcPr>
                </a:tc>
                <a:tc>
                  <a:txBody>
                    <a:bodyPr/>
                    <a:lstStyle/>
                    <a:p>
                      <a:pPr algn="l"/>
                      <a:r>
                        <a:rPr sz="720">
                          <a:solidFill>
                            <a:srgbClr val="232323"/>
                          </a:solidFill>
                          <a:latin typeface="Arial"/>
                        </a:rPr>
                        <a:t>Verify phone, work, vehicle access.</a:t>
                      </a:r>
                    </a:p>
                  </a:txBody>
                  <a:tcPr marL="27432" marR="27432" marT="18288" marB="18288">
                    <a:solidFill>
                      <a:srgbClr val="E8EEF7"/>
                    </a:solidFill>
                  </a:tcPr>
                </a:tc>
                <a:extLst>
                  <a:ext uri="{0D108BD9-81ED-4DB2-BD59-A6C34878D82A}">
                    <a16:rowId xmlns:a16="http://schemas.microsoft.com/office/drawing/2014/main" val="10004"/>
                  </a:ext>
                </a:extLst>
              </a:tr>
              <a:tr h="708660">
                <a:tc>
                  <a:txBody>
                    <a:bodyPr/>
                    <a:lstStyle/>
                    <a:p>
                      <a:pPr algn="l"/>
                      <a:r>
                        <a:rPr sz="720">
                          <a:solidFill>
                            <a:srgbClr val="232323"/>
                          </a:solidFill>
                          <a:latin typeface="Arial"/>
                        </a:rPr>
                        <a:t>Det. Grant</a:t>
                      </a:r>
                    </a:p>
                  </a:txBody>
                  <a:tcPr marL="27432" marR="27432" marT="18288" marB="18288">
                    <a:solidFill>
                      <a:srgbClr val="FFFFFF"/>
                    </a:solidFill>
                  </a:tcPr>
                </a:tc>
                <a:tc>
                  <a:txBody>
                    <a:bodyPr/>
                    <a:lstStyle/>
                    <a:p>
                      <a:pPr algn="l"/>
                      <a:r>
                        <a:rPr sz="720">
                          <a:solidFill>
                            <a:srgbClr val="232323"/>
                          </a:solidFill>
                          <a:latin typeface="Arial"/>
                        </a:rPr>
                        <a:t>Lead detective</a:t>
                      </a:r>
                    </a:p>
                  </a:txBody>
                  <a:tcPr marL="27432" marR="27432" marT="18288" marB="18288">
                    <a:solidFill>
                      <a:srgbClr val="FFFFFF"/>
                    </a:solidFill>
                  </a:tcPr>
                </a:tc>
                <a:tc>
                  <a:txBody>
                    <a:bodyPr/>
                    <a:lstStyle/>
                    <a:p>
                      <a:pPr algn="l"/>
                      <a:r>
                        <a:rPr sz="720">
                          <a:solidFill>
                            <a:srgbClr val="232323"/>
                          </a:solidFill>
                          <a:latin typeface="Arial"/>
                        </a:rPr>
                        <a:t>Case confirmation risk</a:t>
                      </a:r>
                    </a:p>
                  </a:txBody>
                  <a:tcPr marL="27432" marR="27432" marT="18288" marB="18288">
                    <a:solidFill>
                      <a:srgbClr val="FFFFFF"/>
                    </a:solidFill>
                  </a:tcPr>
                </a:tc>
                <a:tc>
                  <a:txBody>
                    <a:bodyPr/>
                    <a:lstStyle/>
                    <a:p>
                      <a:pPr algn="l"/>
                      <a:r>
                        <a:rPr sz="720" dirty="0">
                          <a:solidFill>
                            <a:srgbClr val="232323"/>
                          </a:solidFill>
                          <a:latin typeface="Arial"/>
                        </a:rPr>
                        <a:t>Focused on Marcus after voice ID</a:t>
                      </a:r>
                    </a:p>
                  </a:txBody>
                  <a:tcPr marL="27432" marR="27432" marT="18288" marB="18288">
                    <a:solidFill>
                      <a:srgbClr val="FFFFFF"/>
                    </a:solidFill>
                  </a:tcPr>
                </a:tc>
                <a:tc>
                  <a:txBody>
                    <a:bodyPr/>
                    <a:lstStyle/>
                    <a:p>
                      <a:pPr algn="l"/>
                      <a:r>
                        <a:rPr sz="720">
                          <a:solidFill>
                            <a:srgbClr val="232323"/>
                          </a:solidFill>
                          <a:latin typeface="Arial"/>
                        </a:rPr>
                        <a:t>Did not document alternate suspect steps</a:t>
                      </a:r>
                    </a:p>
                  </a:txBody>
                  <a:tcPr marL="27432" marR="27432" marT="18288" marB="18288">
                    <a:solidFill>
                      <a:srgbClr val="FFFFFF"/>
                    </a:solidFill>
                  </a:tcPr>
                </a:tc>
                <a:tc>
                  <a:txBody>
                    <a:bodyPr/>
                    <a:lstStyle/>
                    <a:p>
                      <a:pPr algn="l"/>
                      <a:r>
                        <a:rPr sz="720" dirty="0">
                          <a:solidFill>
                            <a:srgbClr val="232323"/>
                          </a:solidFill>
                          <a:latin typeface="Arial"/>
                        </a:rPr>
                        <a:t>Request notes/body cam.</a:t>
                      </a:r>
                    </a:p>
                  </a:txBody>
                  <a:tcPr marL="27432" marR="27432" marT="18288" marB="18288">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sz="3000" b="1">
                <a:solidFill>
                  <a:srgbClr val="0B1F3A"/>
                </a:solidFill>
              </a:defRPr>
            </a:pPr>
            <a:r>
              <a:t>Evidence Grid</a:t>
            </a:r>
          </a:p>
        </p:txBody>
      </p:sp>
      <p:graphicFrame>
        <p:nvGraphicFramePr>
          <p:cNvPr id="4" name="Table 3"/>
          <p:cNvGraphicFramePr>
            <a:graphicFrameLocks noGrp="1"/>
          </p:cNvGraphicFramePr>
          <p:nvPr>
            <p:extLst>
              <p:ext uri="{D42A27DB-BD31-4B8C-83A1-F6EECF244321}">
                <p14:modId xmlns:p14="http://schemas.microsoft.com/office/powerpoint/2010/main" val="3766603884"/>
              </p:ext>
            </p:extLst>
          </p:nvPr>
        </p:nvGraphicFramePr>
        <p:xfrm>
          <a:off x="320040" y="1120877"/>
          <a:ext cx="8503920" cy="4591663"/>
        </p:xfrm>
        <a:graphic>
          <a:graphicData uri="http://schemas.openxmlformats.org/drawingml/2006/table">
            <a:tbl>
              <a:tblPr firstRow="1" bandRow="1">
                <a:tableStyleId>{5C22544A-7EE6-4342-B048-85BDC9FD1C3A}</a:tableStyleId>
              </a:tblPr>
              <a:tblGrid>
                <a:gridCol w="1700784">
                  <a:extLst>
                    <a:ext uri="{9D8B030D-6E8A-4147-A177-3AD203B41FA5}">
                      <a16:colId xmlns:a16="http://schemas.microsoft.com/office/drawing/2014/main" val="20000"/>
                    </a:ext>
                  </a:extLst>
                </a:gridCol>
                <a:gridCol w="1700784">
                  <a:extLst>
                    <a:ext uri="{9D8B030D-6E8A-4147-A177-3AD203B41FA5}">
                      <a16:colId xmlns:a16="http://schemas.microsoft.com/office/drawing/2014/main" val="20001"/>
                    </a:ext>
                  </a:extLst>
                </a:gridCol>
                <a:gridCol w="1700784">
                  <a:extLst>
                    <a:ext uri="{9D8B030D-6E8A-4147-A177-3AD203B41FA5}">
                      <a16:colId xmlns:a16="http://schemas.microsoft.com/office/drawing/2014/main" val="20002"/>
                    </a:ext>
                  </a:extLst>
                </a:gridCol>
                <a:gridCol w="1700784">
                  <a:extLst>
                    <a:ext uri="{9D8B030D-6E8A-4147-A177-3AD203B41FA5}">
                      <a16:colId xmlns:a16="http://schemas.microsoft.com/office/drawing/2014/main" val="20003"/>
                    </a:ext>
                  </a:extLst>
                </a:gridCol>
                <a:gridCol w="1700784">
                  <a:extLst>
                    <a:ext uri="{9D8B030D-6E8A-4147-A177-3AD203B41FA5}">
                      <a16:colId xmlns:a16="http://schemas.microsoft.com/office/drawing/2014/main" val="20004"/>
                    </a:ext>
                  </a:extLst>
                </a:gridCol>
              </a:tblGrid>
              <a:tr h="323328">
                <a:tc>
                  <a:txBody>
                    <a:bodyPr/>
                    <a:lstStyle/>
                    <a:p>
                      <a:pPr algn="l"/>
                      <a:r>
                        <a:rPr sz="720" b="1">
                          <a:solidFill>
                            <a:srgbClr val="FFFFFF"/>
                          </a:solidFill>
                          <a:latin typeface="Arial"/>
                        </a:rPr>
                        <a:t>Evidence Item</a:t>
                      </a:r>
                    </a:p>
                  </a:txBody>
                  <a:tcPr marL="27432" marR="27432" marT="18288" marB="18288">
                    <a:solidFill>
                      <a:srgbClr val="0B1F3A"/>
                    </a:solidFill>
                  </a:tcPr>
                </a:tc>
                <a:tc>
                  <a:txBody>
                    <a:bodyPr/>
                    <a:lstStyle/>
                    <a:p>
                      <a:pPr algn="l"/>
                      <a:r>
                        <a:rPr sz="720" b="1">
                          <a:solidFill>
                            <a:srgbClr val="FFFFFF"/>
                          </a:solidFill>
                          <a:latin typeface="Arial"/>
                        </a:rPr>
                        <a:t>Location / Collection</a:t>
                      </a:r>
                    </a:p>
                  </a:txBody>
                  <a:tcPr marL="27432" marR="27432" marT="18288" marB="18288">
                    <a:solidFill>
                      <a:srgbClr val="0B1F3A"/>
                    </a:solidFill>
                  </a:tcPr>
                </a:tc>
                <a:tc>
                  <a:txBody>
                    <a:bodyPr/>
                    <a:lstStyle/>
                    <a:p>
                      <a:pPr algn="l"/>
                      <a:r>
                        <a:rPr sz="720" b="1">
                          <a:solidFill>
                            <a:srgbClr val="FFFFFF"/>
                          </a:solidFill>
                          <a:latin typeface="Arial"/>
                        </a:rPr>
                        <a:t>Chain of Custody</a:t>
                      </a:r>
                    </a:p>
                  </a:txBody>
                  <a:tcPr marL="27432" marR="27432" marT="18288" marB="18288">
                    <a:solidFill>
                      <a:srgbClr val="0B1F3A"/>
                    </a:solidFill>
                  </a:tcPr>
                </a:tc>
                <a:tc>
                  <a:txBody>
                    <a:bodyPr/>
                    <a:lstStyle/>
                    <a:p>
                      <a:pPr algn="l"/>
                      <a:r>
                        <a:rPr sz="720" b="1">
                          <a:solidFill>
                            <a:srgbClr val="FFFFFF"/>
                          </a:solidFill>
                          <a:latin typeface="Arial"/>
                        </a:rPr>
                        <a:t>Testing Method</a:t>
                      </a:r>
                    </a:p>
                  </a:txBody>
                  <a:tcPr marL="27432" marR="27432" marT="18288" marB="18288">
                    <a:solidFill>
                      <a:srgbClr val="0B1F3A"/>
                    </a:solidFill>
                  </a:tcPr>
                </a:tc>
                <a:tc>
                  <a:txBody>
                    <a:bodyPr/>
                    <a:lstStyle/>
                    <a:p>
                      <a:pPr algn="l"/>
                      <a:r>
                        <a:rPr sz="720" b="1">
                          <a:solidFill>
                            <a:srgbClr val="FFFFFF"/>
                          </a:solidFill>
                          <a:latin typeface="Arial"/>
                        </a:rPr>
                        <a:t>Defense Issue</a:t>
                      </a:r>
                    </a:p>
                  </a:txBody>
                  <a:tcPr marL="27432" marR="27432" marT="18288" marB="18288">
                    <a:solidFill>
                      <a:srgbClr val="0B1F3A"/>
                    </a:solidFill>
                  </a:tcPr>
                </a:tc>
                <a:extLst>
                  <a:ext uri="{0D108BD9-81ED-4DB2-BD59-A6C34878D82A}">
                    <a16:rowId xmlns:a16="http://schemas.microsoft.com/office/drawing/2014/main" val="10000"/>
                  </a:ext>
                </a:extLst>
              </a:tr>
              <a:tr h="711388">
                <a:tc>
                  <a:txBody>
                    <a:bodyPr/>
                    <a:lstStyle/>
                    <a:p>
                      <a:pPr algn="l"/>
                      <a:r>
                        <a:rPr sz="720">
                          <a:solidFill>
                            <a:srgbClr val="232323"/>
                          </a:solidFill>
                          <a:latin typeface="Arial"/>
                        </a:rPr>
                        <a:t>Black hoodie</a:t>
                      </a:r>
                    </a:p>
                  </a:txBody>
                  <a:tcPr marL="27432" marR="27432" marT="18288" marB="18288">
                    <a:solidFill>
                      <a:srgbClr val="FFFFFF"/>
                    </a:solidFill>
                  </a:tcPr>
                </a:tc>
                <a:tc>
                  <a:txBody>
                    <a:bodyPr/>
                    <a:lstStyle/>
                    <a:p>
                      <a:pPr algn="l"/>
                      <a:r>
                        <a:rPr sz="720">
                          <a:solidFill>
                            <a:srgbClr val="232323"/>
                          </a:solidFill>
                          <a:latin typeface="Arial"/>
                        </a:rPr>
                        <a:t>Marcus's closet; Det. Grant</a:t>
                      </a:r>
                    </a:p>
                  </a:txBody>
                  <a:tcPr marL="27432" marR="27432" marT="18288" marB="18288">
                    <a:solidFill>
                      <a:srgbClr val="FFFFFF"/>
                    </a:solidFill>
                  </a:tcPr>
                </a:tc>
                <a:tc>
                  <a:txBody>
                    <a:bodyPr/>
                    <a:lstStyle/>
                    <a:p>
                      <a:pPr algn="l"/>
                      <a:r>
                        <a:rPr sz="720">
                          <a:solidFill>
                            <a:srgbClr val="232323"/>
                          </a:solidFill>
                          <a:latin typeface="Arial"/>
                        </a:rPr>
                        <a:t>Logged 3/20 at 11:48 p.m.</a:t>
                      </a:r>
                    </a:p>
                  </a:txBody>
                  <a:tcPr marL="27432" marR="27432" marT="18288" marB="18288">
                    <a:solidFill>
                      <a:srgbClr val="FFFFFF"/>
                    </a:solidFill>
                  </a:tcPr>
                </a:tc>
                <a:tc>
                  <a:txBody>
                    <a:bodyPr/>
                    <a:lstStyle/>
                    <a:p>
                      <a:pPr algn="l"/>
                      <a:r>
                        <a:rPr sz="720">
                          <a:solidFill>
                            <a:srgbClr val="232323"/>
                          </a:solidFill>
                          <a:latin typeface="Arial"/>
                        </a:rPr>
                        <a:t>DNA swabs; fiber comparison</a:t>
                      </a:r>
                    </a:p>
                  </a:txBody>
                  <a:tcPr marL="27432" marR="27432" marT="18288" marB="18288">
                    <a:solidFill>
                      <a:srgbClr val="FFFFFF"/>
                    </a:solidFill>
                  </a:tcPr>
                </a:tc>
                <a:tc>
                  <a:txBody>
                    <a:bodyPr/>
                    <a:lstStyle/>
                    <a:p>
                      <a:pPr algn="l"/>
                      <a:r>
                        <a:rPr sz="720">
                          <a:solidFill>
                            <a:srgbClr val="232323"/>
                          </a:solidFill>
                          <a:latin typeface="Arial"/>
                        </a:rPr>
                        <a:t>Common clothing; mixed DNA; transfer possible.</a:t>
                      </a:r>
                    </a:p>
                  </a:txBody>
                  <a:tcPr marL="27432" marR="27432" marT="18288" marB="18288">
                    <a:solidFill>
                      <a:srgbClr val="FFFFFF"/>
                    </a:solidFill>
                  </a:tcPr>
                </a:tc>
                <a:extLst>
                  <a:ext uri="{0D108BD9-81ED-4DB2-BD59-A6C34878D82A}">
                    <a16:rowId xmlns:a16="http://schemas.microsoft.com/office/drawing/2014/main" val="10001"/>
                  </a:ext>
                </a:extLst>
              </a:tr>
              <a:tr h="711388">
                <a:tc>
                  <a:txBody>
                    <a:bodyPr/>
                    <a:lstStyle/>
                    <a:p>
                      <a:pPr algn="l"/>
                      <a:r>
                        <a:rPr sz="720">
                          <a:solidFill>
                            <a:srgbClr val="232323"/>
                          </a:solidFill>
                          <a:latin typeface="Arial"/>
                        </a:rPr>
                        <a:t>Red shoes</a:t>
                      </a:r>
                    </a:p>
                  </a:txBody>
                  <a:tcPr marL="27432" marR="27432" marT="18288" marB="18288">
                    <a:solidFill>
                      <a:srgbClr val="E8EEF7"/>
                    </a:solidFill>
                  </a:tcPr>
                </a:tc>
                <a:tc>
                  <a:txBody>
                    <a:bodyPr/>
                    <a:lstStyle/>
                    <a:p>
                      <a:pPr algn="l"/>
                      <a:r>
                        <a:rPr sz="720">
                          <a:solidFill>
                            <a:srgbClr val="232323"/>
                          </a:solidFill>
                          <a:latin typeface="Arial"/>
                        </a:rPr>
                        <a:t>Marcus's bedroom</a:t>
                      </a:r>
                    </a:p>
                  </a:txBody>
                  <a:tcPr marL="27432" marR="27432" marT="18288" marB="18288">
                    <a:solidFill>
                      <a:srgbClr val="E8EEF7"/>
                    </a:solidFill>
                  </a:tcPr>
                </a:tc>
                <a:tc>
                  <a:txBody>
                    <a:bodyPr/>
                    <a:lstStyle/>
                    <a:p>
                      <a:pPr algn="l"/>
                      <a:r>
                        <a:rPr sz="720">
                          <a:solidFill>
                            <a:srgbClr val="232323"/>
                          </a:solidFill>
                          <a:latin typeface="Arial"/>
                        </a:rPr>
                        <a:t>Photo then seized</a:t>
                      </a:r>
                    </a:p>
                  </a:txBody>
                  <a:tcPr marL="27432" marR="27432" marT="18288" marB="18288">
                    <a:solidFill>
                      <a:srgbClr val="E8EEF7"/>
                    </a:solidFill>
                  </a:tcPr>
                </a:tc>
                <a:tc>
                  <a:txBody>
                    <a:bodyPr/>
                    <a:lstStyle/>
                    <a:p>
                      <a:pPr algn="l"/>
                      <a:r>
                        <a:rPr sz="720">
                          <a:solidFill>
                            <a:srgbClr val="232323"/>
                          </a:solidFill>
                          <a:latin typeface="Arial"/>
                        </a:rPr>
                        <a:t>Visual comparison to video</a:t>
                      </a:r>
                    </a:p>
                  </a:txBody>
                  <a:tcPr marL="27432" marR="27432" marT="18288" marB="18288">
                    <a:solidFill>
                      <a:srgbClr val="E8EEF7"/>
                    </a:solidFill>
                  </a:tcPr>
                </a:tc>
                <a:tc>
                  <a:txBody>
                    <a:bodyPr/>
                    <a:lstStyle/>
                    <a:p>
                      <a:pPr algn="l"/>
                      <a:r>
                        <a:rPr sz="720">
                          <a:solidFill>
                            <a:srgbClr val="232323"/>
                          </a:solidFill>
                          <a:latin typeface="Arial"/>
                        </a:rPr>
                        <a:t>No footwear impression comparison completed.</a:t>
                      </a:r>
                    </a:p>
                  </a:txBody>
                  <a:tcPr marL="27432" marR="27432" marT="18288" marB="18288">
                    <a:solidFill>
                      <a:srgbClr val="E8EEF7"/>
                    </a:solidFill>
                  </a:tcPr>
                </a:tc>
                <a:extLst>
                  <a:ext uri="{0D108BD9-81ED-4DB2-BD59-A6C34878D82A}">
                    <a16:rowId xmlns:a16="http://schemas.microsoft.com/office/drawing/2014/main" val="10002"/>
                  </a:ext>
                </a:extLst>
              </a:tr>
              <a:tr h="711388">
                <a:tc>
                  <a:txBody>
                    <a:bodyPr/>
                    <a:lstStyle/>
                    <a:p>
                      <a:pPr algn="l"/>
                      <a:r>
                        <a:rPr sz="720">
                          <a:solidFill>
                            <a:srgbClr val="232323"/>
                          </a:solidFill>
                          <a:latin typeface="Arial"/>
                        </a:rPr>
                        <a:t>$327 cash</a:t>
                      </a:r>
                    </a:p>
                  </a:txBody>
                  <a:tcPr marL="27432" marR="27432" marT="18288" marB="18288">
                    <a:solidFill>
                      <a:srgbClr val="FFFFFF"/>
                    </a:solidFill>
                  </a:tcPr>
                </a:tc>
                <a:tc>
                  <a:txBody>
                    <a:bodyPr/>
                    <a:lstStyle/>
                    <a:p>
                      <a:pPr algn="l"/>
                      <a:r>
                        <a:rPr sz="720">
                          <a:solidFill>
                            <a:srgbClr val="232323"/>
                          </a:solidFill>
                          <a:latin typeface="Arial"/>
                        </a:rPr>
                        <a:t>Kitchen drawer</a:t>
                      </a:r>
                    </a:p>
                  </a:txBody>
                  <a:tcPr marL="27432" marR="27432" marT="18288" marB="18288">
                    <a:solidFill>
                      <a:srgbClr val="FFFFFF"/>
                    </a:solidFill>
                  </a:tcPr>
                </a:tc>
                <a:tc>
                  <a:txBody>
                    <a:bodyPr/>
                    <a:lstStyle/>
                    <a:p>
                      <a:pPr algn="l"/>
                      <a:r>
                        <a:rPr sz="720">
                          <a:solidFill>
                            <a:srgbClr val="232323"/>
                          </a:solidFill>
                          <a:latin typeface="Arial"/>
                        </a:rPr>
                        <a:t>Seized under warrant</a:t>
                      </a:r>
                    </a:p>
                  </a:txBody>
                  <a:tcPr marL="27432" marR="27432" marT="18288" marB="18288">
                    <a:solidFill>
                      <a:srgbClr val="FFFFFF"/>
                    </a:solidFill>
                  </a:tcPr>
                </a:tc>
                <a:tc>
                  <a:txBody>
                    <a:bodyPr/>
                    <a:lstStyle/>
                    <a:p>
                      <a:pPr algn="l"/>
                      <a:r>
                        <a:rPr sz="720">
                          <a:solidFill>
                            <a:srgbClr val="232323"/>
                          </a:solidFill>
                          <a:latin typeface="Arial"/>
                        </a:rPr>
                        <a:t>No serial number comparison</a:t>
                      </a:r>
                    </a:p>
                  </a:txBody>
                  <a:tcPr marL="27432" marR="27432" marT="18288" marB="18288">
                    <a:solidFill>
                      <a:srgbClr val="FFFFFF"/>
                    </a:solidFill>
                  </a:tcPr>
                </a:tc>
                <a:tc>
                  <a:txBody>
                    <a:bodyPr/>
                    <a:lstStyle/>
                    <a:p>
                      <a:pPr algn="l"/>
                      <a:r>
                        <a:rPr sz="720">
                          <a:solidFill>
                            <a:srgbClr val="232323"/>
                          </a:solidFill>
                          <a:latin typeface="Arial"/>
                        </a:rPr>
                        <a:t>Store cash amount estimated, not documented.</a:t>
                      </a:r>
                    </a:p>
                  </a:txBody>
                  <a:tcPr marL="27432" marR="27432" marT="18288" marB="18288">
                    <a:solidFill>
                      <a:srgbClr val="FFFFFF"/>
                    </a:solidFill>
                  </a:tcPr>
                </a:tc>
                <a:extLst>
                  <a:ext uri="{0D108BD9-81ED-4DB2-BD59-A6C34878D82A}">
                    <a16:rowId xmlns:a16="http://schemas.microsoft.com/office/drawing/2014/main" val="10003"/>
                  </a:ext>
                </a:extLst>
              </a:tr>
              <a:tr h="711388">
                <a:tc>
                  <a:txBody>
                    <a:bodyPr/>
                    <a:lstStyle/>
                    <a:p>
                      <a:pPr algn="l"/>
                      <a:r>
                        <a:rPr sz="720">
                          <a:solidFill>
                            <a:srgbClr val="232323"/>
                          </a:solidFill>
                          <a:latin typeface="Arial"/>
                        </a:rPr>
                        <a:t>9mm casing</a:t>
                      </a:r>
                    </a:p>
                  </a:txBody>
                  <a:tcPr marL="27432" marR="27432" marT="18288" marB="18288">
                    <a:solidFill>
                      <a:srgbClr val="E8EEF7"/>
                    </a:solidFill>
                  </a:tcPr>
                </a:tc>
                <a:tc>
                  <a:txBody>
                    <a:bodyPr/>
                    <a:lstStyle/>
                    <a:p>
                      <a:pPr algn="l"/>
                      <a:r>
                        <a:rPr sz="720">
                          <a:solidFill>
                            <a:srgbClr val="232323"/>
                          </a:solidFill>
                          <a:latin typeface="Arial"/>
                        </a:rPr>
                        <a:t>Behind counter</a:t>
                      </a:r>
                    </a:p>
                  </a:txBody>
                  <a:tcPr marL="27432" marR="27432" marT="18288" marB="18288">
                    <a:solidFill>
                      <a:srgbClr val="E8EEF7"/>
                    </a:solidFill>
                  </a:tcPr>
                </a:tc>
                <a:tc>
                  <a:txBody>
                    <a:bodyPr/>
                    <a:lstStyle/>
                    <a:p>
                      <a:pPr algn="l"/>
                      <a:r>
                        <a:rPr sz="720">
                          <a:solidFill>
                            <a:srgbClr val="232323"/>
                          </a:solidFill>
                          <a:latin typeface="Arial"/>
                        </a:rPr>
                        <a:t>CSI Allen</a:t>
                      </a:r>
                    </a:p>
                  </a:txBody>
                  <a:tcPr marL="27432" marR="27432" marT="18288" marB="18288">
                    <a:solidFill>
                      <a:srgbClr val="E8EEF7"/>
                    </a:solidFill>
                  </a:tcPr>
                </a:tc>
                <a:tc>
                  <a:txBody>
                    <a:bodyPr/>
                    <a:lstStyle/>
                    <a:p>
                      <a:pPr algn="l"/>
                      <a:r>
                        <a:rPr sz="720">
                          <a:solidFill>
                            <a:srgbClr val="232323"/>
                          </a:solidFill>
                          <a:latin typeface="Arial"/>
                        </a:rPr>
                        <a:t>Ballistics entry only</a:t>
                      </a:r>
                    </a:p>
                  </a:txBody>
                  <a:tcPr marL="27432" marR="27432" marT="18288" marB="18288">
                    <a:solidFill>
                      <a:srgbClr val="E8EEF7"/>
                    </a:solidFill>
                  </a:tcPr>
                </a:tc>
                <a:tc>
                  <a:txBody>
                    <a:bodyPr/>
                    <a:lstStyle/>
                    <a:p>
                      <a:pPr algn="l"/>
                      <a:r>
                        <a:rPr sz="720">
                          <a:solidFill>
                            <a:srgbClr val="232323"/>
                          </a:solidFill>
                          <a:latin typeface="Arial"/>
                        </a:rPr>
                        <a:t>No firearm recovered; casing proves caliber, not shooter.</a:t>
                      </a:r>
                    </a:p>
                  </a:txBody>
                  <a:tcPr marL="27432" marR="27432" marT="18288" marB="18288">
                    <a:solidFill>
                      <a:srgbClr val="E8EEF7"/>
                    </a:solidFill>
                  </a:tcPr>
                </a:tc>
                <a:extLst>
                  <a:ext uri="{0D108BD9-81ED-4DB2-BD59-A6C34878D82A}">
                    <a16:rowId xmlns:a16="http://schemas.microsoft.com/office/drawing/2014/main" val="10004"/>
                  </a:ext>
                </a:extLst>
              </a:tr>
              <a:tr h="711388">
                <a:tc>
                  <a:txBody>
                    <a:bodyPr/>
                    <a:lstStyle/>
                    <a:p>
                      <a:pPr algn="l"/>
                      <a:r>
                        <a:rPr sz="720">
                          <a:solidFill>
                            <a:srgbClr val="232323"/>
                          </a:solidFill>
                          <a:latin typeface="Arial"/>
                        </a:rPr>
                        <a:t>Phone</a:t>
                      </a:r>
                    </a:p>
                  </a:txBody>
                  <a:tcPr marL="27432" marR="27432" marT="18288" marB="18288">
                    <a:solidFill>
                      <a:srgbClr val="FFFFFF"/>
                    </a:solidFill>
                  </a:tcPr>
                </a:tc>
                <a:tc>
                  <a:txBody>
                    <a:bodyPr/>
                    <a:lstStyle/>
                    <a:p>
                      <a:pPr algn="l"/>
                      <a:r>
                        <a:rPr sz="720">
                          <a:solidFill>
                            <a:srgbClr val="232323"/>
                          </a:solidFill>
                          <a:latin typeface="Arial"/>
                        </a:rPr>
                        <a:t>Marcus's nightstand</a:t>
                      </a:r>
                    </a:p>
                  </a:txBody>
                  <a:tcPr marL="27432" marR="27432" marT="18288" marB="18288">
                    <a:solidFill>
                      <a:srgbClr val="FFFFFF"/>
                    </a:solidFill>
                  </a:tcPr>
                </a:tc>
                <a:tc>
                  <a:txBody>
                    <a:bodyPr/>
                    <a:lstStyle/>
                    <a:p>
                      <a:pPr algn="l"/>
                      <a:r>
                        <a:rPr sz="720">
                          <a:solidFill>
                            <a:srgbClr val="232323"/>
                          </a:solidFill>
                          <a:latin typeface="Arial"/>
                        </a:rPr>
                        <a:t>Bagged and extracted</a:t>
                      </a:r>
                    </a:p>
                  </a:txBody>
                  <a:tcPr marL="27432" marR="27432" marT="18288" marB="18288">
                    <a:solidFill>
                      <a:srgbClr val="FFFFFF"/>
                    </a:solidFill>
                  </a:tcPr>
                </a:tc>
                <a:tc>
                  <a:txBody>
                    <a:bodyPr/>
                    <a:lstStyle/>
                    <a:p>
                      <a:pPr algn="l"/>
                      <a:r>
                        <a:rPr sz="720">
                          <a:solidFill>
                            <a:srgbClr val="232323"/>
                          </a:solidFill>
                          <a:latin typeface="Arial"/>
                        </a:rPr>
                        <a:t>Cellebrite partial extraction</a:t>
                      </a:r>
                    </a:p>
                  </a:txBody>
                  <a:tcPr marL="27432" marR="27432" marT="18288" marB="18288">
                    <a:solidFill>
                      <a:srgbClr val="FFFFFF"/>
                    </a:solidFill>
                  </a:tcPr>
                </a:tc>
                <a:tc>
                  <a:txBody>
                    <a:bodyPr/>
                    <a:lstStyle/>
                    <a:p>
                      <a:pPr algn="l"/>
                      <a:r>
                        <a:rPr sz="720">
                          <a:solidFill>
                            <a:srgbClr val="232323"/>
                          </a:solidFill>
                          <a:latin typeface="Arial"/>
                        </a:rPr>
                        <a:t>Extraction incomplete; location data limited.</a:t>
                      </a:r>
                    </a:p>
                  </a:txBody>
                  <a:tcPr marL="27432" marR="27432" marT="18288" marB="18288">
                    <a:solidFill>
                      <a:srgbClr val="FFFFFF"/>
                    </a:solidFill>
                  </a:tcPr>
                </a:tc>
                <a:extLst>
                  <a:ext uri="{0D108BD9-81ED-4DB2-BD59-A6C34878D82A}">
                    <a16:rowId xmlns:a16="http://schemas.microsoft.com/office/drawing/2014/main" val="10005"/>
                  </a:ext>
                </a:extLst>
              </a:tr>
              <a:tr h="711395">
                <a:tc>
                  <a:txBody>
                    <a:bodyPr/>
                    <a:lstStyle/>
                    <a:p>
                      <a:pPr algn="l"/>
                      <a:r>
                        <a:rPr sz="720">
                          <a:solidFill>
                            <a:srgbClr val="232323"/>
                          </a:solidFill>
                          <a:latin typeface="Arial"/>
                        </a:rPr>
                        <a:t>Ring video</a:t>
                      </a:r>
                    </a:p>
                  </a:txBody>
                  <a:tcPr marL="27432" marR="27432" marT="18288" marB="18288">
                    <a:solidFill>
                      <a:srgbClr val="E8EEF7"/>
                    </a:solidFill>
                  </a:tcPr>
                </a:tc>
                <a:tc>
                  <a:txBody>
                    <a:bodyPr/>
                    <a:lstStyle/>
                    <a:p>
                      <a:pPr algn="l"/>
                      <a:r>
                        <a:rPr sz="720">
                          <a:solidFill>
                            <a:srgbClr val="232323"/>
                          </a:solidFill>
                          <a:latin typeface="Arial"/>
                        </a:rPr>
                        <a:t>Neighbor download</a:t>
                      </a:r>
                    </a:p>
                  </a:txBody>
                  <a:tcPr marL="27432" marR="27432" marT="18288" marB="18288">
                    <a:solidFill>
                      <a:srgbClr val="E8EEF7"/>
                    </a:solidFill>
                  </a:tcPr>
                </a:tc>
                <a:tc>
                  <a:txBody>
                    <a:bodyPr/>
                    <a:lstStyle/>
                    <a:p>
                      <a:pPr algn="l"/>
                      <a:r>
                        <a:rPr sz="720">
                          <a:solidFill>
                            <a:srgbClr val="232323"/>
                          </a:solidFill>
                          <a:latin typeface="Arial"/>
                        </a:rPr>
                        <a:t>Exported by owner</a:t>
                      </a:r>
                    </a:p>
                  </a:txBody>
                  <a:tcPr marL="27432" marR="27432" marT="18288" marB="18288">
                    <a:solidFill>
                      <a:srgbClr val="E8EEF7"/>
                    </a:solidFill>
                  </a:tcPr>
                </a:tc>
                <a:tc>
                  <a:txBody>
                    <a:bodyPr/>
                    <a:lstStyle/>
                    <a:p>
                      <a:pPr algn="l"/>
                      <a:r>
                        <a:rPr sz="720">
                          <a:solidFill>
                            <a:srgbClr val="232323"/>
                          </a:solidFill>
                          <a:latin typeface="Arial"/>
                        </a:rPr>
                        <a:t>Video review</a:t>
                      </a:r>
                    </a:p>
                  </a:txBody>
                  <a:tcPr marL="27432" marR="27432" marT="18288" marB="18288">
                    <a:solidFill>
                      <a:srgbClr val="E8EEF7"/>
                    </a:solidFill>
                  </a:tcPr>
                </a:tc>
                <a:tc>
                  <a:txBody>
                    <a:bodyPr/>
                    <a:lstStyle/>
                    <a:p>
                      <a:pPr algn="l"/>
                      <a:r>
                        <a:rPr sz="720" dirty="0">
                          <a:solidFill>
                            <a:srgbClr val="232323"/>
                          </a:solidFill>
                          <a:latin typeface="Arial"/>
                        </a:rPr>
                        <a:t>No original file hash documented.</a:t>
                      </a:r>
                    </a:p>
                  </a:txBody>
                  <a:tcPr marL="27432" marR="27432" marT="18288" marB="18288">
                    <a:solidFill>
                      <a:srgbClr val="E8EEF7"/>
                    </a:solidFill>
                  </a:tcPr>
                </a:tc>
                <a:extLst>
                  <a:ext uri="{0D108BD9-81ED-4DB2-BD59-A6C34878D82A}">
                    <a16:rowId xmlns:a16="http://schemas.microsoft.com/office/drawing/2014/main" val="10006"/>
                  </a:ext>
                </a:extLst>
              </a:tr>
            </a:tbl>
          </a:graphicData>
        </a:graphic>
      </p:graphicFrame>
    </p:spTree>
  </p:cSld>
  <p:clrMapOvr>
    <a:masterClrMapping/>
  </p:clrMapOvr>
</p:sld>
</file>

<file path=ppt/theme/theme1.xml><?xml version="1.0" encoding="utf-8"?>
<a:theme xmlns:a="http://schemas.openxmlformats.org/drawingml/2006/main" name="Facet">
  <a:themeElements>
    <a:clrScheme name="Custom 2">
      <a:dk1>
        <a:sysClr val="windowText" lastClr="000000"/>
      </a:dk1>
      <a:lt1>
        <a:sysClr val="window" lastClr="FFFFFF"/>
      </a:lt1>
      <a:dk2>
        <a:srgbClr val="2C3C43"/>
      </a:dk2>
      <a:lt2>
        <a:srgbClr val="EBEBEB"/>
      </a:lt2>
      <a:accent1>
        <a:srgbClr val="0070C0"/>
      </a:accent1>
      <a:accent2>
        <a:srgbClr val="F8D1CC"/>
      </a:accent2>
      <a:accent3>
        <a:srgbClr val="FAE0D0"/>
      </a:accent3>
      <a:accent4>
        <a:srgbClr val="00B0F0"/>
      </a:accent4>
      <a:accent5>
        <a:srgbClr val="9EB5BF"/>
      </a:accent5>
      <a:accent6>
        <a:srgbClr val="6E91A0"/>
      </a:accent6>
      <a:hlink>
        <a:srgbClr val="EBEBEB"/>
      </a:hlink>
      <a:folHlink>
        <a:srgbClr val="B0B0B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32</TotalTime>
  <Words>2737</Words>
  <Application>Microsoft Office PowerPoint</Application>
  <PresentationFormat>On-screen Show (4:3)</PresentationFormat>
  <Paragraphs>545</Paragraphs>
  <Slides>20</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Arial</vt:lpstr>
      <vt:lpstr>Trebuchet MS</vt:lpstr>
      <vt:lpstr>Wingdings 3</vt:lpstr>
      <vt:lpstr>Facet</vt:lpstr>
      <vt:lpstr>Organizing Discovery </vt:lpstr>
      <vt:lpstr>The Defense Investigator’s Role</vt:lpstr>
      <vt:lpstr>Ethical Boundaries</vt:lpstr>
      <vt:lpstr>Receiving Discovery</vt:lpstr>
      <vt:lpstr>The Grid System</vt:lpstr>
      <vt:lpstr>Fictional Case File: LakesideCounty, Georgia Market</vt:lpstr>
      <vt:lpstr>Discovery Summary Grid</vt:lpstr>
      <vt:lpstr>Witness Analysis Grid</vt:lpstr>
      <vt:lpstr>Evidence Grid</vt:lpstr>
      <vt:lpstr>Victimology</vt:lpstr>
      <vt:lpstr>Timeline Analysis</vt:lpstr>
      <vt:lpstr>State Theory Mapping</vt:lpstr>
      <vt:lpstr>Guilt Phase Element Mapping</vt:lpstr>
      <vt:lpstr>Aggravator Mapping</vt:lpstr>
      <vt:lpstr>Search Warrant Review</vt:lpstr>
      <vt:lpstr>Digital Evidence Grid</vt:lpstr>
      <vt:lpstr>Forensic Reliability Review</vt:lpstr>
      <vt:lpstr>Miranda / Suppression Review</vt:lpstr>
      <vt:lpstr>Defense Theory Construction</vt:lpstr>
      <vt:lpstr>Discovery Index Grid</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Catherine Vachon</dc:creator>
  <cp:keywords/>
  <dc:description>generated using python-pptx</dc:description>
  <cp:lastModifiedBy>Catherine Vachon</cp:lastModifiedBy>
  <cp:revision>4</cp:revision>
  <dcterms:created xsi:type="dcterms:W3CDTF">2013-01-27T09:14:16Z</dcterms:created>
  <dcterms:modified xsi:type="dcterms:W3CDTF">2026-07-03T12:23:48Z</dcterms:modified>
  <cp:category/>
</cp:coreProperties>
</file>