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Nunito"/>
      <p:regular r:id="rId19"/>
      <p:bold r:id="rId20"/>
      <p:italic r:id="rId21"/>
      <p:boldItalic r:id="rId22"/>
    </p:embeddedFont>
    <p:embeddedFont>
      <p:font typeface="Maven Pro"/>
      <p:regular r:id="rId23"/>
      <p:bold r:id="rId24"/>
    </p:embeddedFont>
    <p:embeddedFont>
      <p:font typeface="Inter Tight"/>
      <p:regular r:id="rId25"/>
      <p:bold r:id="rId26"/>
      <p:italic r:id="rId27"/>
      <p:boldItalic r:id="rId28"/>
    </p:embeddedFont>
    <p:embeddedFont>
      <p:font typeface="Inter Tight SemiBold"/>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bold.fntdata"/><Relationship Id="rId22" Type="http://schemas.openxmlformats.org/officeDocument/2006/relationships/font" Target="fonts/Nunito-boldItalic.fntdata"/><Relationship Id="rId21" Type="http://schemas.openxmlformats.org/officeDocument/2006/relationships/font" Target="fonts/Nunito-italic.fntdata"/><Relationship Id="rId24" Type="http://schemas.openxmlformats.org/officeDocument/2006/relationships/font" Target="fonts/MavenPro-bold.fntdata"/><Relationship Id="rId23" Type="http://schemas.openxmlformats.org/officeDocument/2006/relationships/font" Target="fonts/MavenPr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nterTight-bold.fntdata"/><Relationship Id="rId25" Type="http://schemas.openxmlformats.org/officeDocument/2006/relationships/font" Target="fonts/InterTight-regular.fntdata"/><Relationship Id="rId28" Type="http://schemas.openxmlformats.org/officeDocument/2006/relationships/font" Target="fonts/InterTight-boldItalic.fntdata"/><Relationship Id="rId27" Type="http://schemas.openxmlformats.org/officeDocument/2006/relationships/font" Target="fonts/InterTight-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TightSemiBold-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TightSemiBold-italic.fntdata"/><Relationship Id="rId30" Type="http://schemas.openxmlformats.org/officeDocument/2006/relationships/font" Target="fonts/InterTightSemiBold-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InterTightSemiBold-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Nunito-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fc20d29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fc20d29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efc20d29fc_0_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efc20d29fc_0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fc20d29fc_0_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efc20d29fc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f015e352d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f015e352d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efc20d29fc_0_5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efc20d29fc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efc20d29fc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efc20d29fc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efc20d29fc_0_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efc20d29fc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efc20d29fc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efc20d29fc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efc20d29fc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efc20d29fc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efc20d29fc_0_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efc20d29fc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efc20d29fc_0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efc20d29fc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efc20d29fc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efc20d29fc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efc20d29fc_0_5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efc20d29fc_0_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0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TWO_COLUMNS_1">
    <p:bg>
      <p:bgPr>
        <a:solidFill>
          <a:schemeClr val="lt1"/>
        </a:solidFill>
      </p:bgPr>
    </p:bg>
    <p:spTree>
      <p:nvGrpSpPr>
        <p:cNvPr id="273" name="Shape 273"/>
        <p:cNvGrpSpPr/>
        <p:nvPr/>
      </p:nvGrpSpPr>
      <p:grpSpPr>
        <a:xfrm>
          <a:off x="0" y="0"/>
          <a:ext cx="0" cy="0"/>
          <a:chOff x="0" y="0"/>
          <a:chExt cx="0" cy="0"/>
        </a:xfrm>
      </p:grpSpPr>
      <p:grpSp>
        <p:nvGrpSpPr>
          <p:cNvPr id="274" name="Google Shape;274;p13"/>
          <p:cNvGrpSpPr/>
          <p:nvPr/>
        </p:nvGrpSpPr>
        <p:grpSpPr>
          <a:xfrm>
            <a:off x="0" y="-444900"/>
            <a:ext cx="9144000" cy="5588500"/>
            <a:chOff x="0" y="-444900"/>
            <a:chExt cx="9144000" cy="5588500"/>
          </a:xfrm>
        </p:grpSpPr>
        <p:grpSp>
          <p:nvGrpSpPr>
            <p:cNvPr id="275" name="Google Shape;275;p13"/>
            <p:cNvGrpSpPr/>
            <p:nvPr/>
          </p:nvGrpSpPr>
          <p:grpSpPr>
            <a:xfrm>
              <a:off x="0" y="100"/>
              <a:ext cx="9144000" cy="5143500"/>
              <a:chOff x="0" y="100"/>
              <a:chExt cx="9144000" cy="5143500"/>
            </a:xfrm>
          </p:grpSpPr>
          <p:sp>
            <p:nvSpPr>
              <p:cNvPr id="276" name="Google Shape;276;p13"/>
              <p:cNvSpPr/>
              <p:nvPr/>
            </p:nvSpPr>
            <p:spPr>
              <a:xfrm>
                <a:off x="0" y="100"/>
                <a:ext cx="9144000" cy="5143500"/>
              </a:xfrm>
              <a:prstGeom prst="snip1Rect">
                <a:avLst>
                  <a:gd fmla="val 40868"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77" name="Google Shape;277;p13"/>
              <p:cNvSpPr/>
              <p:nvPr/>
            </p:nvSpPr>
            <p:spPr>
              <a:xfrm rot="10800000">
                <a:off x="7036475" y="1219850"/>
                <a:ext cx="2107500" cy="18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grpSp>
        <p:sp>
          <p:nvSpPr>
            <p:cNvPr id="278" name="Google Shape;278;p13"/>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79" name="Google Shape;279;p13"/>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0" name="Google Shape;280;p13"/>
          <p:cNvSpPr txBox="1"/>
          <p:nvPr>
            <p:ph type="title"/>
          </p:nvPr>
        </p:nvSpPr>
        <p:spPr>
          <a:xfrm>
            <a:off x="2479675" y="1637413"/>
            <a:ext cx="4184700" cy="572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81" name="Google Shape;281;p13"/>
          <p:cNvSpPr txBox="1"/>
          <p:nvPr>
            <p:ph idx="1" type="body"/>
          </p:nvPr>
        </p:nvSpPr>
        <p:spPr>
          <a:xfrm>
            <a:off x="2479675" y="2291377"/>
            <a:ext cx="4184700" cy="2288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282" name="Google Shape;282;p13"/>
          <p:cNvSpPr txBox="1"/>
          <p:nvPr>
            <p:ph idx="2"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83" name="Google Shape;283;p13"/>
          <p:cNvSpPr txBox="1"/>
          <p:nvPr>
            <p:ph idx="3"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CUSTOM">
    <p:bg>
      <p:bgPr>
        <a:solidFill>
          <a:schemeClr val="lt1"/>
        </a:solidFill>
      </p:bgPr>
    </p:bg>
    <p:spTree>
      <p:nvGrpSpPr>
        <p:cNvPr id="284" name="Shape 284"/>
        <p:cNvGrpSpPr/>
        <p:nvPr/>
      </p:nvGrpSpPr>
      <p:grpSpPr>
        <a:xfrm>
          <a:off x="0" y="0"/>
          <a:ext cx="0" cy="0"/>
          <a:chOff x="0" y="0"/>
          <a:chExt cx="0" cy="0"/>
        </a:xfrm>
      </p:grpSpPr>
      <p:grpSp>
        <p:nvGrpSpPr>
          <p:cNvPr id="285" name="Google Shape;285;p14"/>
          <p:cNvGrpSpPr/>
          <p:nvPr/>
        </p:nvGrpSpPr>
        <p:grpSpPr>
          <a:xfrm>
            <a:off x="0" y="-444900"/>
            <a:ext cx="9144000" cy="5588500"/>
            <a:chOff x="0" y="-444900"/>
            <a:chExt cx="9144000" cy="5588500"/>
          </a:xfrm>
        </p:grpSpPr>
        <p:grpSp>
          <p:nvGrpSpPr>
            <p:cNvPr id="286" name="Google Shape;286;p14"/>
            <p:cNvGrpSpPr/>
            <p:nvPr/>
          </p:nvGrpSpPr>
          <p:grpSpPr>
            <a:xfrm>
              <a:off x="0" y="100"/>
              <a:ext cx="9144000" cy="5143500"/>
              <a:chOff x="0" y="100"/>
              <a:chExt cx="9144000" cy="5143500"/>
            </a:xfrm>
          </p:grpSpPr>
          <p:sp>
            <p:nvSpPr>
              <p:cNvPr id="287" name="Google Shape;287;p14"/>
              <p:cNvSpPr/>
              <p:nvPr/>
            </p:nvSpPr>
            <p:spPr>
              <a:xfrm>
                <a:off x="0" y="100"/>
                <a:ext cx="9144000" cy="5143500"/>
              </a:xfrm>
              <a:prstGeom prst="snip1Rect">
                <a:avLst>
                  <a:gd fmla="val 4086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288" name="Google Shape;288;p14"/>
              <p:cNvSpPr/>
              <p:nvPr/>
            </p:nvSpPr>
            <p:spPr>
              <a:xfrm rot="10800000">
                <a:off x="7036475" y="1219850"/>
                <a:ext cx="2107500" cy="186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grpSp>
        <p:sp>
          <p:nvSpPr>
            <p:cNvPr id="289" name="Google Shape;289;p14"/>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90" name="Google Shape;290;p14"/>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1" name="Google Shape;291;p14"/>
          <p:cNvSpPr txBox="1"/>
          <p:nvPr>
            <p:ph type="title"/>
          </p:nvPr>
        </p:nvSpPr>
        <p:spPr>
          <a:xfrm>
            <a:off x="2479675" y="1637413"/>
            <a:ext cx="4184700" cy="572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2" name="Google Shape;292;p14"/>
          <p:cNvSpPr txBox="1"/>
          <p:nvPr>
            <p:ph idx="1" type="body"/>
          </p:nvPr>
        </p:nvSpPr>
        <p:spPr>
          <a:xfrm>
            <a:off x="2479675" y="2291377"/>
            <a:ext cx="4184700" cy="2288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293" name="Google Shape;293;p14"/>
          <p:cNvSpPr txBox="1"/>
          <p:nvPr>
            <p:ph idx="2"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294" name="Google Shape;294;p14"/>
          <p:cNvSpPr txBox="1"/>
          <p:nvPr>
            <p:ph idx="3"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wo column bullet points">
  <p:cSld name="CAPTION_ONLY_1">
    <p:bg>
      <p:bgPr>
        <a:solidFill>
          <a:schemeClr val="lt1"/>
        </a:solidFill>
      </p:bgPr>
    </p:bg>
    <p:spTree>
      <p:nvGrpSpPr>
        <p:cNvPr id="295" name="Shape 295"/>
        <p:cNvGrpSpPr/>
        <p:nvPr/>
      </p:nvGrpSpPr>
      <p:grpSpPr>
        <a:xfrm>
          <a:off x="0" y="0"/>
          <a:ext cx="0" cy="0"/>
          <a:chOff x="0" y="0"/>
          <a:chExt cx="0" cy="0"/>
        </a:xfrm>
      </p:grpSpPr>
      <p:grpSp>
        <p:nvGrpSpPr>
          <p:cNvPr id="296" name="Google Shape;296;p15"/>
          <p:cNvGrpSpPr/>
          <p:nvPr/>
        </p:nvGrpSpPr>
        <p:grpSpPr>
          <a:xfrm>
            <a:off x="0" y="-444900"/>
            <a:ext cx="9144000" cy="5588500"/>
            <a:chOff x="0" y="-444900"/>
            <a:chExt cx="9144000" cy="5588500"/>
          </a:xfrm>
        </p:grpSpPr>
        <p:grpSp>
          <p:nvGrpSpPr>
            <p:cNvPr id="297" name="Google Shape;297;p15"/>
            <p:cNvGrpSpPr/>
            <p:nvPr/>
          </p:nvGrpSpPr>
          <p:grpSpPr>
            <a:xfrm>
              <a:off x="0" y="100"/>
              <a:ext cx="9144000" cy="5143500"/>
              <a:chOff x="0" y="100"/>
              <a:chExt cx="9144000" cy="5143500"/>
            </a:xfrm>
          </p:grpSpPr>
          <p:sp>
            <p:nvSpPr>
              <p:cNvPr id="298" name="Google Shape;298;p15"/>
              <p:cNvSpPr/>
              <p:nvPr/>
            </p:nvSpPr>
            <p:spPr>
              <a:xfrm>
                <a:off x="0" y="100"/>
                <a:ext cx="9144000" cy="5143500"/>
              </a:xfrm>
              <a:prstGeom prst="snip1Rect">
                <a:avLst>
                  <a:gd fmla="val 40868" name="adj"/>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sp>
            <p:nvSpPr>
              <p:cNvPr id="299" name="Google Shape;299;p15"/>
              <p:cNvSpPr/>
              <p:nvPr/>
            </p:nvSpPr>
            <p:spPr>
              <a:xfrm rot="10800000">
                <a:off x="7036475" y="1219850"/>
                <a:ext cx="2107500" cy="18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Inter Tight"/>
                  <a:ea typeface="Inter Tight"/>
                  <a:cs typeface="Inter Tight"/>
                  <a:sym typeface="Inter Tight"/>
                </a:endParaRPr>
              </a:p>
            </p:txBody>
          </p:sp>
        </p:grpSp>
        <p:sp>
          <p:nvSpPr>
            <p:cNvPr id="300" name="Google Shape;300;p15"/>
            <p:cNvSpPr/>
            <p:nvPr/>
          </p:nvSpPr>
          <p:spPr>
            <a:xfrm flipH="1" rot="4500068">
              <a:off x="7230762" y="-248045"/>
              <a:ext cx="1723726" cy="1714991"/>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301" name="Google Shape;301;p15"/>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2" name="Google Shape;302;p15"/>
          <p:cNvSpPr txBox="1"/>
          <p:nvPr>
            <p:ph type="title"/>
          </p:nvPr>
        </p:nvSpPr>
        <p:spPr>
          <a:xfrm>
            <a:off x="333925" y="124951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03" name="Google Shape;303;p15"/>
          <p:cNvSpPr txBox="1"/>
          <p:nvPr>
            <p:ph idx="1" type="body"/>
          </p:nvPr>
        </p:nvSpPr>
        <p:spPr>
          <a:xfrm>
            <a:off x="333925" y="2291377"/>
            <a:ext cx="3662100" cy="2028300"/>
          </a:xfrm>
          <a:prstGeom prst="rect">
            <a:avLst/>
          </a:prstGeom>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Char char="●"/>
              <a:defRPr>
                <a:solidFill>
                  <a:schemeClr val="lt1"/>
                </a:solidFill>
              </a:defRPr>
            </a:lvl1pPr>
            <a:lvl2pPr indent="-298450" lvl="1" marL="914400">
              <a:lnSpc>
                <a:spcPct val="115000"/>
              </a:lnSpc>
              <a:spcBef>
                <a:spcPts val="0"/>
              </a:spcBef>
              <a:spcAft>
                <a:spcPts val="0"/>
              </a:spcAft>
              <a:buClr>
                <a:schemeClr val="lt1"/>
              </a:buClr>
              <a:buSzPts val="1100"/>
              <a:buChar char="○"/>
              <a:defRPr>
                <a:solidFill>
                  <a:schemeClr val="lt1"/>
                </a:solidFill>
              </a:defRPr>
            </a:lvl2pPr>
            <a:lvl3pPr indent="-298450" lvl="2" marL="1371600">
              <a:lnSpc>
                <a:spcPct val="115000"/>
              </a:lnSpc>
              <a:spcBef>
                <a:spcPts val="0"/>
              </a:spcBef>
              <a:spcAft>
                <a:spcPts val="0"/>
              </a:spcAft>
              <a:buClr>
                <a:schemeClr val="lt1"/>
              </a:buClr>
              <a:buSzPts val="1100"/>
              <a:buChar char="■"/>
              <a:defRPr>
                <a:solidFill>
                  <a:schemeClr val="lt1"/>
                </a:solidFill>
              </a:defRPr>
            </a:lvl3pPr>
            <a:lvl4pPr indent="-298450" lvl="3" marL="1828800">
              <a:lnSpc>
                <a:spcPct val="115000"/>
              </a:lnSpc>
              <a:spcBef>
                <a:spcPts val="0"/>
              </a:spcBef>
              <a:spcAft>
                <a:spcPts val="0"/>
              </a:spcAft>
              <a:buClr>
                <a:schemeClr val="lt1"/>
              </a:buClr>
              <a:buSzPts val="1100"/>
              <a:buChar char="●"/>
              <a:defRPr>
                <a:solidFill>
                  <a:schemeClr val="lt1"/>
                </a:solidFill>
              </a:defRPr>
            </a:lvl4pPr>
            <a:lvl5pPr indent="-298450" lvl="4" marL="2286000">
              <a:lnSpc>
                <a:spcPct val="115000"/>
              </a:lnSpc>
              <a:spcBef>
                <a:spcPts val="0"/>
              </a:spcBef>
              <a:spcAft>
                <a:spcPts val="0"/>
              </a:spcAft>
              <a:buClr>
                <a:schemeClr val="lt1"/>
              </a:buClr>
              <a:buSzPts val="1100"/>
              <a:buChar char="○"/>
              <a:defRPr>
                <a:solidFill>
                  <a:schemeClr val="lt1"/>
                </a:solidFill>
              </a:defRPr>
            </a:lvl5pPr>
            <a:lvl6pPr indent="-298450" lvl="5" marL="2743200">
              <a:lnSpc>
                <a:spcPct val="115000"/>
              </a:lnSpc>
              <a:spcBef>
                <a:spcPts val="0"/>
              </a:spcBef>
              <a:spcAft>
                <a:spcPts val="0"/>
              </a:spcAft>
              <a:buClr>
                <a:schemeClr val="lt1"/>
              </a:buClr>
              <a:buSzPts val="1100"/>
              <a:buChar char="■"/>
              <a:defRPr>
                <a:solidFill>
                  <a:schemeClr val="lt1"/>
                </a:solidFill>
              </a:defRPr>
            </a:lvl6pPr>
            <a:lvl7pPr indent="-298450" lvl="6" marL="3200400">
              <a:lnSpc>
                <a:spcPct val="115000"/>
              </a:lnSpc>
              <a:spcBef>
                <a:spcPts val="0"/>
              </a:spcBef>
              <a:spcAft>
                <a:spcPts val="0"/>
              </a:spcAft>
              <a:buClr>
                <a:schemeClr val="lt1"/>
              </a:buClr>
              <a:buSzPts val="1100"/>
              <a:buChar char="●"/>
              <a:defRPr>
                <a:solidFill>
                  <a:schemeClr val="lt1"/>
                </a:solidFill>
              </a:defRPr>
            </a:lvl7pPr>
            <a:lvl8pPr indent="-298450" lvl="7" marL="3657600">
              <a:lnSpc>
                <a:spcPct val="115000"/>
              </a:lnSpc>
              <a:spcBef>
                <a:spcPts val="0"/>
              </a:spcBef>
              <a:spcAft>
                <a:spcPts val="0"/>
              </a:spcAft>
              <a:buClr>
                <a:schemeClr val="lt1"/>
              </a:buClr>
              <a:buSzPts val="1100"/>
              <a:buChar char="○"/>
              <a:defRPr>
                <a:solidFill>
                  <a:schemeClr val="lt1"/>
                </a:solidFill>
              </a:defRPr>
            </a:lvl8pPr>
            <a:lvl9pPr indent="-298450" lvl="8" marL="4114800">
              <a:lnSpc>
                <a:spcPct val="115000"/>
              </a:lnSpc>
              <a:spcBef>
                <a:spcPts val="0"/>
              </a:spcBef>
              <a:spcAft>
                <a:spcPts val="0"/>
              </a:spcAft>
              <a:buClr>
                <a:schemeClr val="lt1"/>
              </a:buClr>
              <a:buSzPts val="1100"/>
              <a:buChar char="■"/>
              <a:defRPr>
                <a:solidFill>
                  <a:schemeClr val="lt1"/>
                </a:solidFill>
              </a:defRPr>
            </a:lvl9pPr>
          </a:lstStyle>
          <a:p/>
        </p:txBody>
      </p:sp>
      <p:sp>
        <p:nvSpPr>
          <p:cNvPr id="304" name="Google Shape;304;p15"/>
          <p:cNvSpPr txBox="1"/>
          <p:nvPr>
            <p:ph idx="2" type="body"/>
          </p:nvPr>
        </p:nvSpPr>
        <p:spPr>
          <a:xfrm>
            <a:off x="4595076" y="2291377"/>
            <a:ext cx="3662100" cy="2028300"/>
          </a:xfrm>
          <a:prstGeom prst="rect">
            <a:avLst/>
          </a:prstGeom>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Char char="●"/>
              <a:defRPr>
                <a:solidFill>
                  <a:schemeClr val="lt1"/>
                </a:solidFill>
              </a:defRPr>
            </a:lvl1pPr>
            <a:lvl2pPr indent="-298450" lvl="1" marL="914400">
              <a:lnSpc>
                <a:spcPct val="115000"/>
              </a:lnSpc>
              <a:spcBef>
                <a:spcPts val="0"/>
              </a:spcBef>
              <a:spcAft>
                <a:spcPts val="0"/>
              </a:spcAft>
              <a:buClr>
                <a:schemeClr val="lt1"/>
              </a:buClr>
              <a:buSzPts val="1100"/>
              <a:buChar char="○"/>
              <a:defRPr>
                <a:solidFill>
                  <a:schemeClr val="lt1"/>
                </a:solidFill>
              </a:defRPr>
            </a:lvl2pPr>
            <a:lvl3pPr indent="-298450" lvl="2" marL="1371600">
              <a:lnSpc>
                <a:spcPct val="115000"/>
              </a:lnSpc>
              <a:spcBef>
                <a:spcPts val="0"/>
              </a:spcBef>
              <a:spcAft>
                <a:spcPts val="0"/>
              </a:spcAft>
              <a:buClr>
                <a:schemeClr val="lt1"/>
              </a:buClr>
              <a:buSzPts val="1100"/>
              <a:buChar char="■"/>
              <a:defRPr>
                <a:solidFill>
                  <a:schemeClr val="lt1"/>
                </a:solidFill>
              </a:defRPr>
            </a:lvl3pPr>
            <a:lvl4pPr indent="-298450" lvl="3" marL="1828800">
              <a:lnSpc>
                <a:spcPct val="115000"/>
              </a:lnSpc>
              <a:spcBef>
                <a:spcPts val="0"/>
              </a:spcBef>
              <a:spcAft>
                <a:spcPts val="0"/>
              </a:spcAft>
              <a:buClr>
                <a:schemeClr val="lt1"/>
              </a:buClr>
              <a:buSzPts val="1100"/>
              <a:buChar char="●"/>
              <a:defRPr>
                <a:solidFill>
                  <a:schemeClr val="lt1"/>
                </a:solidFill>
              </a:defRPr>
            </a:lvl4pPr>
            <a:lvl5pPr indent="-298450" lvl="4" marL="2286000">
              <a:lnSpc>
                <a:spcPct val="115000"/>
              </a:lnSpc>
              <a:spcBef>
                <a:spcPts val="0"/>
              </a:spcBef>
              <a:spcAft>
                <a:spcPts val="0"/>
              </a:spcAft>
              <a:buClr>
                <a:schemeClr val="lt1"/>
              </a:buClr>
              <a:buSzPts val="1100"/>
              <a:buChar char="○"/>
              <a:defRPr>
                <a:solidFill>
                  <a:schemeClr val="lt1"/>
                </a:solidFill>
              </a:defRPr>
            </a:lvl5pPr>
            <a:lvl6pPr indent="-298450" lvl="5" marL="2743200">
              <a:lnSpc>
                <a:spcPct val="115000"/>
              </a:lnSpc>
              <a:spcBef>
                <a:spcPts val="0"/>
              </a:spcBef>
              <a:spcAft>
                <a:spcPts val="0"/>
              </a:spcAft>
              <a:buClr>
                <a:schemeClr val="lt1"/>
              </a:buClr>
              <a:buSzPts val="1100"/>
              <a:buChar char="■"/>
              <a:defRPr>
                <a:solidFill>
                  <a:schemeClr val="lt1"/>
                </a:solidFill>
              </a:defRPr>
            </a:lvl6pPr>
            <a:lvl7pPr indent="-298450" lvl="6" marL="3200400">
              <a:lnSpc>
                <a:spcPct val="115000"/>
              </a:lnSpc>
              <a:spcBef>
                <a:spcPts val="0"/>
              </a:spcBef>
              <a:spcAft>
                <a:spcPts val="0"/>
              </a:spcAft>
              <a:buClr>
                <a:schemeClr val="lt1"/>
              </a:buClr>
              <a:buSzPts val="1100"/>
              <a:buChar char="●"/>
              <a:defRPr>
                <a:solidFill>
                  <a:schemeClr val="lt1"/>
                </a:solidFill>
              </a:defRPr>
            </a:lvl7pPr>
            <a:lvl8pPr indent="-298450" lvl="7" marL="3657600">
              <a:lnSpc>
                <a:spcPct val="115000"/>
              </a:lnSpc>
              <a:spcBef>
                <a:spcPts val="0"/>
              </a:spcBef>
              <a:spcAft>
                <a:spcPts val="0"/>
              </a:spcAft>
              <a:buClr>
                <a:schemeClr val="lt1"/>
              </a:buClr>
              <a:buSzPts val="1100"/>
              <a:buChar char="○"/>
              <a:defRPr>
                <a:solidFill>
                  <a:schemeClr val="lt1"/>
                </a:solidFill>
              </a:defRPr>
            </a:lvl8pPr>
            <a:lvl9pPr indent="-298450" lvl="8" marL="4114800">
              <a:lnSpc>
                <a:spcPct val="115000"/>
              </a:lnSpc>
              <a:spcBef>
                <a:spcPts val="0"/>
              </a:spcBef>
              <a:spcAft>
                <a:spcPts val="0"/>
              </a:spcAft>
              <a:buClr>
                <a:schemeClr val="lt1"/>
              </a:buClr>
              <a:buSzPts val="1100"/>
              <a:buChar char="■"/>
              <a:defRPr>
                <a:solidFill>
                  <a:schemeClr val="lt1"/>
                </a:solidFill>
              </a:defRPr>
            </a:lvl9pPr>
          </a:lstStyle>
          <a:p/>
        </p:txBody>
      </p:sp>
      <p:sp>
        <p:nvSpPr>
          <p:cNvPr id="305" name="Google Shape;305;p15"/>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306" name="Google Shape;306;p15"/>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SECTION_HEADER_1">
    <p:bg>
      <p:bgPr>
        <a:solidFill>
          <a:schemeClr val="lt1"/>
        </a:solidFill>
      </p:bgPr>
    </p:bg>
    <p:spTree>
      <p:nvGrpSpPr>
        <p:cNvPr id="307" name="Shape 307"/>
        <p:cNvGrpSpPr/>
        <p:nvPr/>
      </p:nvGrpSpPr>
      <p:grpSpPr>
        <a:xfrm>
          <a:off x="0" y="0"/>
          <a:ext cx="0" cy="0"/>
          <a:chOff x="0" y="0"/>
          <a:chExt cx="0" cy="0"/>
        </a:xfrm>
      </p:grpSpPr>
      <p:grpSp>
        <p:nvGrpSpPr>
          <p:cNvPr id="308" name="Google Shape;308;p16"/>
          <p:cNvGrpSpPr/>
          <p:nvPr/>
        </p:nvGrpSpPr>
        <p:grpSpPr>
          <a:xfrm>
            <a:off x="75" y="256675"/>
            <a:ext cx="3798141" cy="1190474"/>
            <a:chOff x="75" y="256675"/>
            <a:chExt cx="3798141" cy="1190474"/>
          </a:xfrm>
        </p:grpSpPr>
        <p:sp>
          <p:nvSpPr>
            <p:cNvPr id="309" name="Google Shape;309;p16"/>
            <p:cNvSpPr/>
            <p:nvPr/>
          </p:nvSpPr>
          <p:spPr>
            <a:xfrm flipH="1" rot="10800000">
              <a:off x="75" y="256675"/>
              <a:ext cx="3798000" cy="1190400"/>
            </a:xfrm>
            <a:prstGeom prst="snip1Rect">
              <a:avLst>
                <a:gd fmla="val 35102"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a:ea typeface="Inter Tight"/>
                <a:cs typeface="Inter Tight"/>
                <a:sym typeface="Inter Tight"/>
              </a:endParaRPr>
            </a:p>
          </p:txBody>
        </p:sp>
        <p:sp>
          <p:nvSpPr>
            <p:cNvPr id="310" name="Google Shape;310;p16"/>
            <p:cNvSpPr/>
            <p:nvPr/>
          </p:nvSpPr>
          <p:spPr>
            <a:xfrm flipH="1" rot="-10795068">
              <a:off x="3380016" y="1028349"/>
              <a:ext cx="418200" cy="418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311" name="Google Shape;311;p16"/>
          <p:cNvSpPr txBox="1"/>
          <p:nvPr>
            <p:ph type="title"/>
          </p:nvPr>
        </p:nvSpPr>
        <p:spPr>
          <a:xfrm>
            <a:off x="333925" y="544250"/>
            <a:ext cx="3039900" cy="7212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12" name="Google Shape;312;p16"/>
          <p:cNvSpPr txBox="1"/>
          <p:nvPr>
            <p:ph idx="1" type="subTitle"/>
          </p:nvPr>
        </p:nvSpPr>
        <p:spPr>
          <a:xfrm>
            <a:off x="1149126" y="2348550"/>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3" name="Google Shape;313;p16"/>
          <p:cNvSpPr txBox="1"/>
          <p:nvPr>
            <p:ph idx="2" type="subTitle"/>
          </p:nvPr>
        </p:nvSpPr>
        <p:spPr>
          <a:xfrm>
            <a:off x="1149126" y="2802869"/>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4" name="Google Shape;314;p16"/>
          <p:cNvSpPr txBox="1"/>
          <p:nvPr>
            <p:ph idx="3" type="subTitle"/>
          </p:nvPr>
        </p:nvSpPr>
        <p:spPr>
          <a:xfrm>
            <a:off x="1149126" y="3257187"/>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5" name="Google Shape;315;p16"/>
          <p:cNvSpPr txBox="1"/>
          <p:nvPr>
            <p:ph idx="4" type="subTitle"/>
          </p:nvPr>
        </p:nvSpPr>
        <p:spPr>
          <a:xfrm>
            <a:off x="1149126" y="3711506"/>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6" name="Google Shape;316;p16"/>
          <p:cNvSpPr txBox="1"/>
          <p:nvPr>
            <p:ph idx="5" type="subTitle"/>
          </p:nvPr>
        </p:nvSpPr>
        <p:spPr>
          <a:xfrm>
            <a:off x="1149126" y="4165824"/>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7" name="Google Shape;317;p16"/>
          <p:cNvSpPr txBox="1"/>
          <p:nvPr>
            <p:ph idx="6" type="subTitle"/>
          </p:nvPr>
        </p:nvSpPr>
        <p:spPr>
          <a:xfrm>
            <a:off x="5327851" y="2348550"/>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8" name="Google Shape;318;p16"/>
          <p:cNvSpPr txBox="1"/>
          <p:nvPr>
            <p:ph idx="7" type="subTitle"/>
          </p:nvPr>
        </p:nvSpPr>
        <p:spPr>
          <a:xfrm>
            <a:off x="5327851" y="2802869"/>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19" name="Google Shape;319;p16"/>
          <p:cNvSpPr txBox="1"/>
          <p:nvPr>
            <p:ph idx="8" type="subTitle"/>
          </p:nvPr>
        </p:nvSpPr>
        <p:spPr>
          <a:xfrm>
            <a:off x="5327851" y="3257187"/>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20" name="Google Shape;320;p16"/>
          <p:cNvSpPr txBox="1"/>
          <p:nvPr>
            <p:ph idx="9" type="subTitle"/>
          </p:nvPr>
        </p:nvSpPr>
        <p:spPr>
          <a:xfrm>
            <a:off x="5327851" y="3711506"/>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
        <p:nvSpPr>
          <p:cNvPr id="321" name="Google Shape;321;p16"/>
          <p:cNvSpPr txBox="1"/>
          <p:nvPr>
            <p:ph idx="13" type="subTitle"/>
          </p:nvPr>
        </p:nvSpPr>
        <p:spPr>
          <a:xfrm>
            <a:off x="5327851" y="4165824"/>
            <a:ext cx="3234300" cy="433200"/>
          </a:xfrm>
          <a:prstGeom prst="rect">
            <a:avLst/>
          </a:prstGeom>
        </p:spPr>
        <p:txBody>
          <a:bodyPr anchorCtr="0" anchor="t" bIns="91425" lIns="91425" spcFirstLastPara="1" rIns="91425" wrap="square" tIns="91425">
            <a:normAutofit/>
          </a:bodyPr>
          <a:lstStyle>
            <a:lvl1pPr lvl="0">
              <a:lnSpc>
                <a:spcPct val="95000"/>
              </a:lnSpc>
              <a:spcBef>
                <a:spcPts val="0"/>
              </a:spcBef>
              <a:spcAft>
                <a:spcPts val="0"/>
              </a:spcAft>
              <a:buSzPts val="1300"/>
              <a:buNone/>
              <a:defRPr/>
            </a:lvl1pPr>
            <a:lvl2pPr lvl="1">
              <a:lnSpc>
                <a:spcPct val="95000"/>
              </a:lnSpc>
              <a:spcBef>
                <a:spcPts val="0"/>
              </a:spcBef>
              <a:spcAft>
                <a:spcPts val="0"/>
              </a:spcAft>
              <a:buSzPts val="1100"/>
              <a:buNone/>
              <a:defRPr/>
            </a:lvl2pPr>
            <a:lvl3pPr lvl="2">
              <a:lnSpc>
                <a:spcPct val="95000"/>
              </a:lnSpc>
              <a:spcBef>
                <a:spcPts val="0"/>
              </a:spcBef>
              <a:spcAft>
                <a:spcPts val="0"/>
              </a:spcAft>
              <a:buSzPts val="1100"/>
              <a:buNone/>
              <a:defRPr/>
            </a:lvl3pPr>
            <a:lvl4pPr lvl="3">
              <a:lnSpc>
                <a:spcPct val="95000"/>
              </a:lnSpc>
              <a:spcBef>
                <a:spcPts val="0"/>
              </a:spcBef>
              <a:spcAft>
                <a:spcPts val="0"/>
              </a:spcAft>
              <a:buSzPts val="1100"/>
              <a:buNone/>
              <a:defRPr/>
            </a:lvl4pPr>
            <a:lvl5pPr lvl="4">
              <a:lnSpc>
                <a:spcPct val="95000"/>
              </a:lnSpc>
              <a:spcBef>
                <a:spcPts val="0"/>
              </a:spcBef>
              <a:spcAft>
                <a:spcPts val="0"/>
              </a:spcAft>
              <a:buSzPts val="1100"/>
              <a:buNone/>
              <a:defRPr/>
            </a:lvl5pPr>
            <a:lvl6pPr lvl="5">
              <a:lnSpc>
                <a:spcPct val="95000"/>
              </a:lnSpc>
              <a:spcBef>
                <a:spcPts val="0"/>
              </a:spcBef>
              <a:spcAft>
                <a:spcPts val="0"/>
              </a:spcAft>
              <a:buSzPts val="1100"/>
              <a:buNone/>
              <a:defRPr/>
            </a:lvl6pPr>
            <a:lvl7pPr lvl="6">
              <a:lnSpc>
                <a:spcPct val="95000"/>
              </a:lnSpc>
              <a:spcBef>
                <a:spcPts val="0"/>
              </a:spcBef>
              <a:spcAft>
                <a:spcPts val="0"/>
              </a:spcAft>
              <a:buSzPts val="1100"/>
              <a:buNone/>
              <a:defRPr/>
            </a:lvl7pPr>
            <a:lvl8pPr lvl="7">
              <a:lnSpc>
                <a:spcPct val="95000"/>
              </a:lnSpc>
              <a:spcBef>
                <a:spcPts val="0"/>
              </a:spcBef>
              <a:spcAft>
                <a:spcPts val="0"/>
              </a:spcAft>
              <a:buSzPts val="1100"/>
              <a:buNone/>
              <a:defRPr/>
            </a:lvl8pPr>
            <a:lvl9pPr lvl="8">
              <a:lnSpc>
                <a:spcPct val="95000"/>
              </a:lnSpc>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and image 2">
  <p:cSld name="MAIN_POINT_1">
    <p:bg>
      <p:bgPr>
        <a:solidFill>
          <a:schemeClr val="lt1"/>
        </a:solidFill>
      </p:bgPr>
    </p:bg>
    <p:spTree>
      <p:nvGrpSpPr>
        <p:cNvPr id="322" name="Shape 322"/>
        <p:cNvGrpSpPr/>
        <p:nvPr/>
      </p:nvGrpSpPr>
      <p:grpSpPr>
        <a:xfrm>
          <a:off x="0" y="0"/>
          <a:ext cx="0" cy="0"/>
          <a:chOff x="0" y="0"/>
          <a:chExt cx="0" cy="0"/>
        </a:xfrm>
      </p:grpSpPr>
      <p:sp>
        <p:nvSpPr>
          <p:cNvPr id="323" name="Google Shape;323;p17"/>
          <p:cNvSpPr/>
          <p:nvPr>
            <p:ph idx="2" type="pic"/>
          </p:nvPr>
        </p:nvSpPr>
        <p:spPr>
          <a:xfrm rot="300107">
            <a:off x="4903200" y="846465"/>
            <a:ext cx="3950142" cy="3456249"/>
          </a:xfrm>
          <a:prstGeom prst="snip1Rect">
            <a:avLst>
              <a:gd fmla="val 16667" name="adj"/>
            </a:avLst>
          </a:prstGeom>
          <a:noFill/>
          <a:ln>
            <a:noFill/>
          </a:ln>
        </p:spPr>
      </p:sp>
      <p:sp>
        <p:nvSpPr>
          <p:cNvPr id="324" name="Google Shape;324;p17"/>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25" name="Google Shape;325;p17"/>
          <p:cNvSpPr txBox="1"/>
          <p:nvPr>
            <p:ph type="title"/>
          </p:nvPr>
        </p:nvSpPr>
        <p:spPr>
          <a:xfrm>
            <a:off x="333925" y="1249533"/>
            <a:ext cx="3662100" cy="960600"/>
          </a:xfrm>
          <a:prstGeom prst="rect">
            <a:avLst/>
          </a:prstGeom>
        </p:spPr>
        <p:txBody>
          <a:bodyPr anchorCtr="0" anchor="b"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6" name="Google Shape;326;p17"/>
          <p:cNvSpPr txBox="1"/>
          <p:nvPr>
            <p:ph idx="1" type="body"/>
          </p:nvPr>
        </p:nvSpPr>
        <p:spPr>
          <a:xfrm>
            <a:off x="333925" y="2291390"/>
            <a:ext cx="3662100" cy="1493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7" name="Google Shape;327;p17"/>
          <p:cNvSpPr txBox="1"/>
          <p:nvPr>
            <p:ph idx="3"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
        <p:nvSpPr>
          <p:cNvPr id="328" name="Google Shape;328;p17"/>
          <p:cNvSpPr txBox="1"/>
          <p:nvPr>
            <p:ph idx="4"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ype">
  <p:cSld name="BIG_NUMBER_1">
    <p:bg>
      <p:bgPr>
        <a:solidFill>
          <a:schemeClr val="lt2"/>
        </a:solidFill>
      </p:bgPr>
    </p:bg>
    <p:spTree>
      <p:nvGrpSpPr>
        <p:cNvPr id="329" name="Shape 329"/>
        <p:cNvGrpSpPr/>
        <p:nvPr/>
      </p:nvGrpSpPr>
      <p:grpSpPr>
        <a:xfrm>
          <a:off x="0" y="0"/>
          <a:ext cx="0" cy="0"/>
          <a:chOff x="0" y="0"/>
          <a:chExt cx="0" cy="0"/>
        </a:xfrm>
      </p:grpSpPr>
      <p:sp>
        <p:nvSpPr>
          <p:cNvPr id="330" name="Google Shape;330;p18"/>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31" name="Google Shape;331;p18"/>
          <p:cNvSpPr txBox="1"/>
          <p:nvPr/>
        </p:nvSpPr>
        <p:spPr>
          <a:xfrm>
            <a:off x="2479675" y="2285400"/>
            <a:ext cx="4184700" cy="572700"/>
          </a:xfrm>
          <a:prstGeom prst="rect">
            <a:avLst/>
          </a:prstGeom>
          <a:noFill/>
          <a:ln>
            <a:noFill/>
          </a:ln>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en" sz="2800">
                <a:solidFill>
                  <a:schemeClr val="lt1"/>
                </a:solidFill>
                <a:latin typeface="Inter Tight SemiBold"/>
                <a:ea typeface="Inter Tight SemiBold"/>
                <a:cs typeface="Inter Tight SemiBold"/>
                <a:sym typeface="Inter Tight SemiBold"/>
              </a:rPr>
              <a:t>Questions?</a:t>
            </a:r>
            <a:endParaRPr sz="2800">
              <a:solidFill>
                <a:schemeClr val="lt1"/>
              </a:solidFill>
              <a:latin typeface="Inter Tight SemiBold"/>
              <a:ea typeface="Inter Tight SemiBold"/>
              <a:cs typeface="Inter Tight SemiBold"/>
              <a:sym typeface="Inter Tight SemiBold"/>
            </a:endParaRPr>
          </a:p>
        </p:txBody>
      </p:sp>
      <p:grpSp>
        <p:nvGrpSpPr>
          <p:cNvPr id="332" name="Google Shape;332;p18"/>
          <p:cNvGrpSpPr/>
          <p:nvPr/>
        </p:nvGrpSpPr>
        <p:grpSpPr>
          <a:xfrm rot="300150">
            <a:off x="1277165" y="536719"/>
            <a:ext cx="6594752" cy="4068617"/>
            <a:chOff x="1277284" y="536521"/>
            <a:chExt cx="6594691" cy="4068580"/>
          </a:xfrm>
        </p:grpSpPr>
        <p:grpSp>
          <p:nvGrpSpPr>
            <p:cNvPr id="333" name="Google Shape;333;p18"/>
            <p:cNvGrpSpPr/>
            <p:nvPr/>
          </p:nvGrpSpPr>
          <p:grpSpPr>
            <a:xfrm>
              <a:off x="1277284" y="891662"/>
              <a:ext cx="6594077" cy="3357715"/>
              <a:chOff x="1277284" y="891662"/>
              <a:chExt cx="6594077" cy="3357715"/>
            </a:xfrm>
          </p:grpSpPr>
          <p:sp>
            <p:nvSpPr>
              <p:cNvPr id="334" name="Google Shape;334;p18"/>
              <p:cNvSpPr/>
              <p:nvPr/>
            </p:nvSpPr>
            <p:spPr>
              <a:xfrm rot="-2190">
                <a:off x="6458566" y="1876325"/>
                <a:ext cx="1412700" cy="1390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sp>
            <p:nvSpPr>
              <p:cNvPr id="335" name="Google Shape;335;p18"/>
              <p:cNvSpPr/>
              <p:nvPr/>
            </p:nvSpPr>
            <p:spPr>
              <a:xfrm flipH="1" rot="-2453">
                <a:off x="1277283" y="893727"/>
                <a:ext cx="4625401" cy="3354000"/>
              </a:xfrm>
              <a:prstGeom prst="snip1Rect">
                <a:avLst>
                  <a:gd fmla="val 49693"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336" name="Google Shape;336;p18"/>
              <p:cNvSpPr/>
              <p:nvPr/>
            </p:nvSpPr>
            <p:spPr>
              <a:xfrm flipH="1" rot="10797547">
                <a:off x="3245660" y="893312"/>
                <a:ext cx="4625701" cy="3354000"/>
              </a:xfrm>
              <a:prstGeom prst="snip1Rect">
                <a:avLst>
                  <a:gd fmla="val 49663"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SemiBold"/>
                  <a:ea typeface="Inter Tight SemiBold"/>
                  <a:cs typeface="Inter Tight SemiBold"/>
                  <a:sym typeface="Inter Tight SemiBold"/>
                </a:endParaRPr>
              </a:p>
            </p:txBody>
          </p:sp>
          <p:sp>
            <p:nvSpPr>
              <p:cNvPr id="337" name="Google Shape;337;p18"/>
              <p:cNvSpPr/>
              <p:nvPr/>
            </p:nvSpPr>
            <p:spPr>
              <a:xfrm rot="-2190">
                <a:off x="1277395" y="1877958"/>
                <a:ext cx="1412700" cy="1390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Inter Tight"/>
                  <a:ea typeface="Inter Tight"/>
                  <a:cs typeface="Inter Tight"/>
                  <a:sym typeface="Inter Tight"/>
                </a:endParaRPr>
              </a:p>
            </p:txBody>
          </p:sp>
        </p:grpSp>
        <p:sp>
          <p:nvSpPr>
            <p:cNvPr id="338" name="Google Shape;338;p18"/>
            <p:cNvSpPr/>
            <p:nvPr/>
          </p:nvSpPr>
          <p:spPr>
            <a:xfrm rot="-4517241">
              <a:off x="1416960" y="705331"/>
              <a:ext cx="1386770" cy="136158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sp>
          <p:nvSpPr>
            <p:cNvPr id="339" name="Google Shape;339;p18"/>
            <p:cNvSpPr/>
            <p:nvPr/>
          </p:nvSpPr>
          <p:spPr>
            <a:xfrm rot="6281922">
              <a:off x="6346470" y="3074659"/>
              <a:ext cx="1384510" cy="1363185"/>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Inter Tight SemiBold"/>
                <a:ea typeface="Inter Tight SemiBold"/>
                <a:cs typeface="Inter Tight SemiBold"/>
                <a:sym typeface="Inter Tight SemiBold"/>
              </a:endParaRPr>
            </a:p>
          </p:txBody>
        </p:sp>
      </p:grpSp>
      <p:sp>
        <p:nvSpPr>
          <p:cNvPr id="340" name="Google Shape;340;p18"/>
          <p:cNvSpPr txBox="1"/>
          <p:nvPr>
            <p:ph type="title"/>
          </p:nvPr>
        </p:nvSpPr>
        <p:spPr>
          <a:xfrm>
            <a:off x="2479675" y="2285400"/>
            <a:ext cx="41847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1" name="Google Shape;341;p18"/>
          <p:cNvSpPr txBox="1"/>
          <p:nvPr>
            <p:ph idx="1" type="subTitle"/>
          </p:nvPr>
        </p:nvSpPr>
        <p:spPr>
          <a:xfrm>
            <a:off x="1716575" y="205550"/>
            <a:ext cx="28554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
        <p:nvSpPr>
          <p:cNvPr id="342" name="Google Shape;342;p18"/>
          <p:cNvSpPr txBox="1"/>
          <p:nvPr>
            <p:ph idx="2" type="subTitle"/>
          </p:nvPr>
        </p:nvSpPr>
        <p:spPr>
          <a:xfrm>
            <a:off x="333925" y="205550"/>
            <a:ext cx="1353300" cy="292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1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60000"/>
        </a:solidFill>
      </p:bgPr>
    </p:bg>
    <p:spTree>
      <p:nvGrpSpPr>
        <p:cNvPr id="346" name="Shape 346"/>
        <p:cNvGrpSpPr/>
        <p:nvPr/>
      </p:nvGrpSpPr>
      <p:grpSpPr>
        <a:xfrm>
          <a:off x="0" y="0"/>
          <a:ext cx="0" cy="0"/>
          <a:chOff x="0" y="0"/>
          <a:chExt cx="0" cy="0"/>
        </a:xfrm>
      </p:grpSpPr>
      <p:sp>
        <p:nvSpPr>
          <p:cNvPr id="347" name="Google Shape;347;p19"/>
          <p:cNvSpPr txBox="1"/>
          <p:nvPr>
            <p:ph type="ctrTitle"/>
          </p:nvPr>
        </p:nvSpPr>
        <p:spPr>
          <a:xfrm>
            <a:off x="1293875" y="1751600"/>
            <a:ext cx="6384000" cy="1348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3700">
                <a:latin typeface="Georgia"/>
                <a:ea typeface="Georgia"/>
                <a:cs typeface="Georgia"/>
                <a:sym typeface="Georgia"/>
              </a:rPr>
              <a:t>Daubert: </a:t>
            </a:r>
            <a:r>
              <a:rPr lang="en" sz="3700">
                <a:latin typeface="Georgia"/>
                <a:ea typeface="Georgia"/>
                <a:cs typeface="Georgia"/>
                <a:sym typeface="Georgia"/>
              </a:rPr>
              <a:t>Litigating Expert Opinion </a:t>
            </a:r>
            <a:endParaRPr sz="3700">
              <a:latin typeface="Georgia"/>
              <a:ea typeface="Georgia"/>
              <a:cs typeface="Georgia"/>
              <a:sym typeface="Georgia"/>
            </a:endParaRPr>
          </a:p>
        </p:txBody>
      </p:sp>
      <p:sp>
        <p:nvSpPr>
          <p:cNvPr id="348" name="Google Shape;348;p19"/>
          <p:cNvSpPr txBox="1"/>
          <p:nvPr>
            <p:ph idx="1" type="subTitle"/>
          </p:nvPr>
        </p:nvSpPr>
        <p:spPr>
          <a:xfrm>
            <a:off x="1378125" y="3296375"/>
            <a:ext cx="5494800" cy="56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Georgia"/>
                <a:ea typeface="Georgia"/>
                <a:cs typeface="Georgia"/>
                <a:sym typeface="Georgia"/>
              </a:rPr>
              <a:t>July 2026</a:t>
            </a:r>
            <a:endParaRPr>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11" name="Shape 411"/>
        <p:cNvGrpSpPr/>
        <p:nvPr/>
      </p:nvGrpSpPr>
      <p:grpSpPr>
        <a:xfrm>
          <a:off x="0" y="0"/>
          <a:ext cx="0" cy="0"/>
          <a:chOff x="0" y="0"/>
          <a:chExt cx="0" cy="0"/>
        </a:xfrm>
      </p:grpSpPr>
      <p:sp>
        <p:nvSpPr>
          <p:cNvPr id="412" name="Google Shape;412;p28"/>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a:t>‹#›</a:t>
            </a:fld>
            <a:endParaRPr/>
          </a:p>
        </p:txBody>
      </p:sp>
      <p:sp>
        <p:nvSpPr>
          <p:cNvPr id="413" name="Google Shape;413;p28"/>
          <p:cNvSpPr txBox="1"/>
          <p:nvPr>
            <p:ph type="title"/>
          </p:nvPr>
        </p:nvSpPr>
        <p:spPr>
          <a:xfrm>
            <a:off x="202050" y="-196142"/>
            <a:ext cx="3662100" cy="960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solidFill>
                <a:srgbClr val="1F1F1F"/>
              </a:solidFill>
              <a:latin typeface="Georgia"/>
              <a:ea typeface="Georgia"/>
              <a:cs typeface="Georgia"/>
              <a:sym typeface="Georgia"/>
            </a:endParaRPr>
          </a:p>
          <a:p>
            <a:pPr indent="0" lvl="0" marL="0" rtl="0" algn="l">
              <a:spcBef>
                <a:spcPts val="0"/>
              </a:spcBef>
              <a:spcAft>
                <a:spcPts val="0"/>
              </a:spcAft>
              <a:buNone/>
            </a:pPr>
            <a:r>
              <a:rPr lang="en">
                <a:solidFill>
                  <a:srgbClr val="1F1F1F"/>
                </a:solidFill>
                <a:latin typeface="Georgia"/>
                <a:ea typeface="Georgia"/>
                <a:cs typeface="Georgia"/>
                <a:sym typeface="Georgia"/>
              </a:rPr>
              <a:t>702(b)(3)</a:t>
            </a:r>
            <a:endParaRPr>
              <a:solidFill>
                <a:srgbClr val="1F1F1F"/>
              </a:solidFill>
              <a:latin typeface="Georgia"/>
              <a:ea typeface="Georgia"/>
              <a:cs typeface="Georgia"/>
              <a:sym typeface="Georgia"/>
            </a:endParaRPr>
          </a:p>
        </p:txBody>
      </p:sp>
      <p:sp>
        <p:nvSpPr>
          <p:cNvPr id="414" name="Google Shape;414;p28"/>
          <p:cNvSpPr txBox="1"/>
          <p:nvPr>
            <p:ph idx="1" type="body"/>
          </p:nvPr>
        </p:nvSpPr>
        <p:spPr>
          <a:xfrm>
            <a:off x="224025" y="828238"/>
            <a:ext cx="6983400" cy="431100"/>
          </a:xfrm>
          <a:prstGeom prst="rect">
            <a:avLst/>
          </a:prstGeom>
        </p:spPr>
        <p:txBody>
          <a:bodyPr anchorCtr="0" anchor="t" bIns="91425" lIns="91425" spcFirstLastPara="1" rIns="91425" wrap="square" tIns="91425">
            <a:normAutofit/>
          </a:bodyPr>
          <a:lstStyle/>
          <a:p>
            <a:pPr indent="0" lvl="0" marL="0" rtl="0" algn="just">
              <a:lnSpc>
                <a:spcPct val="115000"/>
              </a:lnSpc>
              <a:spcBef>
                <a:spcPts val="0"/>
              </a:spcBef>
              <a:spcAft>
                <a:spcPts val="0"/>
              </a:spcAft>
              <a:buNone/>
            </a:pPr>
            <a:r>
              <a:rPr lang="en" sz="1600">
                <a:solidFill>
                  <a:srgbClr val="1F1F1F"/>
                </a:solidFill>
                <a:latin typeface="Georgia"/>
                <a:ea typeface="Georgia"/>
                <a:cs typeface="Georgia"/>
                <a:sym typeface="Georgia"/>
              </a:rPr>
              <a:t>“T</a:t>
            </a:r>
            <a:r>
              <a:rPr lang="en" sz="1600">
                <a:solidFill>
                  <a:srgbClr val="1F1F1F"/>
                </a:solidFill>
                <a:latin typeface="Georgia"/>
                <a:ea typeface="Georgia"/>
                <a:cs typeface="Georgia"/>
                <a:sym typeface="Georgia"/>
              </a:rPr>
              <a:t>he testimony is the product of reliable principles and methods”</a:t>
            </a:r>
            <a:endParaRPr>
              <a:solidFill>
                <a:srgbClr val="1F1F1F"/>
              </a:solidFill>
              <a:latin typeface="Georgia"/>
              <a:ea typeface="Georgia"/>
              <a:cs typeface="Georgia"/>
              <a:sym typeface="Georgia"/>
            </a:endParaRPr>
          </a:p>
        </p:txBody>
      </p:sp>
      <p:sp>
        <p:nvSpPr>
          <p:cNvPr id="415" name="Google Shape;415;p28"/>
          <p:cNvSpPr/>
          <p:nvPr/>
        </p:nvSpPr>
        <p:spPr>
          <a:xfrm rot="2700000">
            <a:off x="8261792" y="770129"/>
            <a:ext cx="808223" cy="750947"/>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
        <p:nvSpPr>
          <p:cNvPr id="416" name="Google Shape;416;p28"/>
          <p:cNvSpPr txBox="1"/>
          <p:nvPr/>
        </p:nvSpPr>
        <p:spPr>
          <a:xfrm>
            <a:off x="5038350" y="1504950"/>
            <a:ext cx="3586200" cy="30024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1F1F1F"/>
              </a:buClr>
              <a:buSzPts val="1500"/>
              <a:buFont typeface="Georgia"/>
              <a:buChar char="➔"/>
            </a:pPr>
            <a:r>
              <a:rPr lang="en" sz="1500">
                <a:solidFill>
                  <a:srgbClr val="1F1F1F"/>
                </a:solidFill>
                <a:latin typeface="Georgia"/>
                <a:ea typeface="Georgia"/>
                <a:cs typeface="Georgia"/>
                <a:sym typeface="Georgia"/>
              </a:rPr>
              <a:t>Suspect sciences</a:t>
            </a:r>
            <a:endParaRPr sz="1500">
              <a:solidFill>
                <a:srgbClr val="1F1F1F"/>
              </a:solidFill>
              <a:latin typeface="Georgia"/>
              <a:ea typeface="Georgia"/>
              <a:cs typeface="Georgia"/>
              <a:sym typeface="Georgia"/>
            </a:endParaRPr>
          </a:p>
          <a:p>
            <a:pPr indent="-304800" lvl="1" marL="914400" rtl="0" algn="l">
              <a:spcBef>
                <a:spcPts val="0"/>
              </a:spcBef>
              <a:spcAft>
                <a:spcPts val="0"/>
              </a:spcAft>
              <a:buClr>
                <a:srgbClr val="1F1F1F"/>
              </a:buClr>
              <a:buSzPts val="1200"/>
              <a:buFont typeface="Georgia"/>
              <a:buChar char="◆"/>
            </a:pPr>
            <a:r>
              <a:rPr lang="en" sz="1500">
                <a:solidFill>
                  <a:srgbClr val="1F1F1F"/>
                </a:solidFill>
                <a:latin typeface="Georgia"/>
                <a:ea typeface="Georgia"/>
                <a:cs typeface="Georgia"/>
                <a:sym typeface="Georgia"/>
              </a:rPr>
              <a:t>TrueAllele, TouchDNA, trajectory analysis, blood splatter analysis, handwriting exemplar, bite mark, shoe print, etc.</a:t>
            </a:r>
            <a:endParaRPr sz="1500">
              <a:solidFill>
                <a:srgbClr val="1F1F1F"/>
              </a:solidFill>
              <a:latin typeface="Georgia"/>
              <a:ea typeface="Georgia"/>
              <a:cs typeface="Georgia"/>
              <a:sym typeface="Georgia"/>
            </a:endParaRPr>
          </a:p>
          <a:p>
            <a:pPr indent="-304800" lvl="1" marL="914400" rtl="0" algn="l">
              <a:spcBef>
                <a:spcPts val="0"/>
              </a:spcBef>
              <a:spcAft>
                <a:spcPts val="0"/>
              </a:spcAft>
              <a:buClr>
                <a:srgbClr val="1F1F1F"/>
              </a:buClr>
              <a:buSzPts val="1200"/>
              <a:buFont typeface="Georgia"/>
              <a:buChar char="◆"/>
            </a:pPr>
            <a:r>
              <a:rPr lang="en" sz="1500">
                <a:solidFill>
                  <a:srgbClr val="1F1F1F"/>
                </a:solidFill>
                <a:latin typeface="Georgia"/>
                <a:ea typeface="Georgia"/>
                <a:cs typeface="Georgia"/>
                <a:sym typeface="Georgia"/>
              </a:rPr>
              <a:t>May need own expert to contest the State’s or at least to consult with</a:t>
            </a:r>
            <a:endParaRPr sz="1500">
              <a:solidFill>
                <a:srgbClr val="1F1F1F"/>
              </a:solidFill>
              <a:latin typeface="Georgia"/>
              <a:ea typeface="Georgia"/>
              <a:cs typeface="Georgia"/>
              <a:sym typeface="Georgia"/>
            </a:endParaRPr>
          </a:p>
          <a:p>
            <a:pPr indent="-323850" lvl="0" marL="457200" rtl="0" algn="l">
              <a:spcBef>
                <a:spcPts val="0"/>
              </a:spcBef>
              <a:spcAft>
                <a:spcPts val="0"/>
              </a:spcAft>
              <a:buClr>
                <a:srgbClr val="1F1F1F"/>
              </a:buClr>
              <a:buSzPts val="1500"/>
              <a:buFont typeface="Georgia"/>
              <a:buChar char="➔"/>
            </a:pPr>
            <a:r>
              <a:rPr lang="en" sz="1500">
                <a:solidFill>
                  <a:srgbClr val="1F1F1F"/>
                </a:solidFill>
                <a:latin typeface="Georgia"/>
                <a:ea typeface="Georgia"/>
                <a:cs typeface="Georgia"/>
                <a:sym typeface="Georgia"/>
              </a:rPr>
              <a:t>Field sobriety tests</a:t>
            </a:r>
            <a:endParaRPr sz="1500">
              <a:solidFill>
                <a:srgbClr val="1F1F1F"/>
              </a:solidFill>
              <a:latin typeface="Georgia"/>
              <a:ea typeface="Georgia"/>
              <a:cs typeface="Georgia"/>
              <a:sym typeface="Georgia"/>
            </a:endParaRPr>
          </a:p>
          <a:p>
            <a:pPr indent="-304800" lvl="1" marL="914400" rtl="0" algn="l">
              <a:spcBef>
                <a:spcPts val="0"/>
              </a:spcBef>
              <a:spcAft>
                <a:spcPts val="0"/>
              </a:spcAft>
              <a:buClr>
                <a:srgbClr val="1F1F1F"/>
              </a:buClr>
              <a:buSzPts val="1200"/>
              <a:buFont typeface="Georgia"/>
              <a:buChar char="◆"/>
            </a:pPr>
            <a:r>
              <a:rPr lang="en" sz="1500">
                <a:solidFill>
                  <a:srgbClr val="1F1F1F"/>
                </a:solidFill>
                <a:latin typeface="Georgia"/>
                <a:ea typeface="Georgia"/>
                <a:cs typeface="Georgia"/>
                <a:sym typeface="Georgia"/>
              </a:rPr>
              <a:t>Intoxilyzer, breathalyzer, etc.</a:t>
            </a:r>
            <a:endParaRPr sz="1500">
              <a:solidFill>
                <a:srgbClr val="1F1F1F"/>
              </a:solidFill>
              <a:latin typeface="Georgia"/>
              <a:ea typeface="Georgia"/>
              <a:cs typeface="Georgia"/>
              <a:sym typeface="Georgia"/>
            </a:endParaRPr>
          </a:p>
          <a:p>
            <a:pPr indent="-323850" lvl="0" marL="457200" rtl="0" algn="l">
              <a:spcBef>
                <a:spcPts val="0"/>
              </a:spcBef>
              <a:spcAft>
                <a:spcPts val="0"/>
              </a:spcAft>
              <a:buClr>
                <a:srgbClr val="1F1F1F"/>
              </a:buClr>
              <a:buSzPts val="1500"/>
              <a:buFont typeface="Georgia"/>
              <a:buChar char="➔"/>
            </a:pPr>
            <a:r>
              <a:rPr lang="en" sz="1500">
                <a:solidFill>
                  <a:srgbClr val="1F1F1F"/>
                </a:solidFill>
                <a:latin typeface="Georgia"/>
                <a:ea typeface="Georgia"/>
                <a:cs typeface="Georgia"/>
                <a:sym typeface="Georgia"/>
              </a:rPr>
              <a:t>Field testing vs. crime lab</a:t>
            </a:r>
            <a:endParaRPr sz="1500">
              <a:solidFill>
                <a:srgbClr val="1F1F1F"/>
              </a:solidFill>
              <a:latin typeface="Georgia"/>
              <a:ea typeface="Georgia"/>
              <a:cs typeface="Georgia"/>
              <a:sym typeface="Georgia"/>
            </a:endParaRPr>
          </a:p>
        </p:txBody>
      </p:sp>
      <p:sp>
        <p:nvSpPr>
          <p:cNvPr id="417" name="Google Shape;417;p28"/>
          <p:cNvSpPr/>
          <p:nvPr/>
        </p:nvSpPr>
        <p:spPr>
          <a:xfrm rot="-8100000">
            <a:off x="8286607" y="4147893"/>
            <a:ext cx="758584" cy="701309"/>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
        <p:nvSpPr>
          <p:cNvPr id="418" name="Google Shape;418;p28"/>
          <p:cNvSpPr txBox="1"/>
          <p:nvPr/>
        </p:nvSpPr>
        <p:spPr>
          <a:xfrm>
            <a:off x="100575" y="1476750"/>
            <a:ext cx="4005000" cy="3058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“The </a:t>
            </a:r>
            <a:r>
              <a:rPr i="1" lang="en" sz="1500">
                <a:solidFill>
                  <a:srgbClr val="1F1F1F"/>
                </a:solidFill>
                <a:latin typeface="Georgia"/>
                <a:ea typeface="Georgia"/>
                <a:cs typeface="Georgia"/>
                <a:sym typeface="Georgia"/>
              </a:rPr>
              <a:t>Daubert</a:t>
            </a:r>
            <a:r>
              <a:rPr lang="en" sz="1500">
                <a:solidFill>
                  <a:srgbClr val="1F1F1F"/>
                </a:solidFill>
                <a:latin typeface="Georgia"/>
                <a:ea typeface="Georgia"/>
                <a:cs typeface="Georgia"/>
                <a:sym typeface="Georgia"/>
              </a:rPr>
              <a:t> Court outlined five considerations in determining whether a theory or technique is scientific knowledge that will assist a jury:</a:t>
            </a:r>
            <a:endParaRPr sz="1500">
              <a:solidFill>
                <a:srgbClr val="1F1F1F"/>
              </a:solidFill>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(1) falsifiability</a:t>
            </a:r>
            <a:endParaRPr sz="1500">
              <a:solidFill>
                <a:srgbClr val="1F1F1F"/>
              </a:solidFill>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(2) peer review and publication</a:t>
            </a:r>
            <a:endParaRPr sz="1500">
              <a:solidFill>
                <a:srgbClr val="1F1F1F"/>
              </a:solidFill>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(3) error rate</a:t>
            </a:r>
            <a:endParaRPr sz="1500">
              <a:solidFill>
                <a:srgbClr val="1F1F1F"/>
              </a:solidFill>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(4) whether methodology is subject to standards or controls, and </a:t>
            </a:r>
            <a:endParaRPr sz="1500">
              <a:solidFill>
                <a:srgbClr val="1F1F1F"/>
              </a:solidFill>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rPr lang="en" sz="1500">
                <a:solidFill>
                  <a:srgbClr val="1F1F1F"/>
                </a:solidFill>
                <a:latin typeface="Georgia"/>
                <a:ea typeface="Georgia"/>
                <a:cs typeface="Georgia"/>
                <a:sym typeface="Georgia"/>
              </a:rPr>
              <a:t>(5) general acceptance by the scientific community.”</a:t>
            </a:r>
            <a:endParaRPr sz="1500">
              <a:solidFill>
                <a:srgbClr val="1F1F1F"/>
              </a:solidFill>
              <a:latin typeface="Georgia"/>
              <a:ea typeface="Georgia"/>
              <a:cs typeface="Georgia"/>
              <a:sym typeface="Georgia"/>
            </a:endParaRPr>
          </a:p>
          <a:p>
            <a:pPr indent="0" lvl="0" marL="0" rtl="0" algn="l">
              <a:spcBef>
                <a:spcPts val="0"/>
              </a:spcBef>
              <a:spcAft>
                <a:spcPts val="0"/>
              </a:spcAft>
              <a:buNone/>
            </a:pPr>
            <a:r>
              <a:t/>
            </a:r>
            <a:endParaRPr sz="1500">
              <a:solidFill>
                <a:srgbClr val="1F1F1F"/>
              </a:solidFill>
              <a:latin typeface="Inter Tight"/>
              <a:ea typeface="Inter Tight"/>
              <a:cs typeface="Inter Tight"/>
              <a:sym typeface="Inter Tight"/>
            </a:endParaRPr>
          </a:p>
        </p:txBody>
      </p:sp>
      <p:sp>
        <p:nvSpPr>
          <p:cNvPr id="419" name="Google Shape;419;p28"/>
          <p:cNvSpPr/>
          <p:nvPr/>
        </p:nvSpPr>
        <p:spPr>
          <a:xfrm rot="-1744612">
            <a:off x="4346009" y="1346497"/>
            <a:ext cx="900032" cy="2086788"/>
          </a:xfrm>
          <a:prstGeom prst="diagStripe">
            <a:avLst>
              <a:gd fmla="val 50000" name="adj"/>
            </a:avLst>
          </a:prstGeom>
          <a:solidFill>
            <a:schemeClr val="lt2"/>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a:ea typeface="Inter Tight"/>
              <a:cs typeface="Inter Tight"/>
              <a:sym typeface="Inter Tight"/>
            </a:endParaRPr>
          </a:p>
        </p:txBody>
      </p:sp>
      <p:sp>
        <p:nvSpPr>
          <p:cNvPr id="420" name="Google Shape;420;p28"/>
          <p:cNvSpPr/>
          <p:nvPr/>
        </p:nvSpPr>
        <p:spPr>
          <a:xfrm rot="-5786822">
            <a:off x="3771166" y="3953356"/>
            <a:ext cx="1066042" cy="701948"/>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
        <p:nvSpPr>
          <p:cNvPr id="421" name="Google Shape;421;p28"/>
          <p:cNvSpPr/>
          <p:nvPr/>
        </p:nvSpPr>
        <p:spPr>
          <a:xfrm rot="-3775852">
            <a:off x="842960" y="4237331"/>
            <a:ext cx="808236" cy="750945"/>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
        <p:nvSpPr>
          <p:cNvPr id="422" name="Google Shape;422;p28"/>
          <p:cNvSpPr/>
          <p:nvPr/>
        </p:nvSpPr>
        <p:spPr>
          <a:xfrm rot="-2835592">
            <a:off x="6023201" y="-66563"/>
            <a:ext cx="758538" cy="70142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9"/>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428" name="Google Shape;428;p29"/>
          <p:cNvSpPr txBox="1"/>
          <p:nvPr>
            <p:ph type="title"/>
          </p:nvPr>
        </p:nvSpPr>
        <p:spPr>
          <a:xfrm>
            <a:off x="457450" y="262763"/>
            <a:ext cx="41847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702(b)(4)</a:t>
            </a:r>
            <a:endParaRPr>
              <a:latin typeface="Georgia"/>
              <a:ea typeface="Georgia"/>
              <a:cs typeface="Georgia"/>
              <a:sym typeface="Georgia"/>
            </a:endParaRPr>
          </a:p>
        </p:txBody>
      </p:sp>
      <p:sp>
        <p:nvSpPr>
          <p:cNvPr id="429" name="Google Shape;429;p29"/>
          <p:cNvSpPr txBox="1"/>
          <p:nvPr>
            <p:ph idx="1" type="body"/>
          </p:nvPr>
        </p:nvSpPr>
        <p:spPr>
          <a:xfrm>
            <a:off x="355825" y="998725"/>
            <a:ext cx="6207000" cy="714300"/>
          </a:xfrm>
          <a:prstGeom prst="rect">
            <a:avLst/>
          </a:prstGeom>
        </p:spPr>
        <p:txBody>
          <a:bodyPr anchorCtr="0" anchor="t" bIns="91425" lIns="91425" spcFirstLastPara="1" rIns="91425" wrap="square" tIns="91425">
            <a:normAutofit/>
          </a:bodyPr>
          <a:lstStyle/>
          <a:p>
            <a:pPr indent="0" lvl="0" marL="0" rtl="0" algn="just">
              <a:lnSpc>
                <a:spcPct val="115000"/>
              </a:lnSpc>
              <a:spcBef>
                <a:spcPts val="0"/>
              </a:spcBef>
              <a:spcAft>
                <a:spcPts val="0"/>
              </a:spcAft>
              <a:buNone/>
            </a:pPr>
            <a:r>
              <a:rPr lang="en" sz="1600">
                <a:latin typeface="Georgia"/>
                <a:ea typeface="Georgia"/>
                <a:cs typeface="Georgia"/>
                <a:sym typeface="Georgia"/>
              </a:rPr>
              <a:t>“</a:t>
            </a:r>
            <a:r>
              <a:rPr lang="en" sz="1600">
                <a:latin typeface="Georgia"/>
                <a:ea typeface="Georgia"/>
                <a:cs typeface="Georgia"/>
                <a:sym typeface="Georgia"/>
              </a:rPr>
              <a:t>The expert has reliably applied the principles and methods to the facts of the case.”</a:t>
            </a:r>
            <a:endParaRPr>
              <a:latin typeface="Georgia"/>
              <a:ea typeface="Georgia"/>
              <a:cs typeface="Georgia"/>
              <a:sym typeface="Georgia"/>
            </a:endParaRPr>
          </a:p>
        </p:txBody>
      </p:sp>
      <p:sp>
        <p:nvSpPr>
          <p:cNvPr id="430" name="Google Shape;430;p29"/>
          <p:cNvSpPr txBox="1"/>
          <p:nvPr/>
        </p:nvSpPr>
        <p:spPr>
          <a:xfrm>
            <a:off x="545200" y="1713025"/>
            <a:ext cx="7839900" cy="2880300"/>
          </a:xfrm>
          <a:prstGeom prst="rect">
            <a:avLst/>
          </a:prstGeom>
          <a:noFill/>
          <a:ln>
            <a:noFill/>
          </a:ln>
        </p:spPr>
        <p:txBody>
          <a:bodyPr anchorCtr="0" anchor="t" bIns="91425" lIns="91425" spcFirstLastPara="1" rIns="91425" wrap="square" tIns="91425">
            <a:noAutofit/>
          </a:bodyPr>
          <a:lstStyle/>
          <a:p>
            <a:pPr indent="-320675" lvl="0" marL="457200" rtl="0" algn="l">
              <a:spcBef>
                <a:spcPts val="0"/>
              </a:spcBef>
              <a:spcAft>
                <a:spcPts val="0"/>
              </a:spcAft>
              <a:buClr>
                <a:schemeClr val="lt1"/>
              </a:buClr>
              <a:buSzPts val="1450"/>
              <a:buFont typeface="Georgia"/>
              <a:buChar char="➔"/>
            </a:pPr>
            <a:r>
              <a:rPr lang="en" sz="1450">
                <a:solidFill>
                  <a:schemeClr val="lt1"/>
                </a:solidFill>
                <a:highlight>
                  <a:schemeClr val="dk2"/>
                </a:highlight>
                <a:latin typeface="Georgia"/>
                <a:ea typeface="Georgia"/>
                <a:cs typeface="Georgia"/>
                <a:sym typeface="Georgia"/>
              </a:rPr>
              <a:t>The expert must be qualified as to each opinion. Someone may be an expert in a general field but unqualified to give a specific opinion: “it is axiomatic that no expert can testify outside the limits of his area of expertise.”An expert may be qualified to give only some of the opinions proffered, or only some may be reliable. Thus, a court may admit portions of an expert's opinions while excluding other portions.</a:t>
            </a:r>
            <a:endParaRPr sz="1450">
              <a:solidFill>
                <a:schemeClr val="lt1"/>
              </a:solidFill>
              <a:highlight>
                <a:schemeClr val="dk2"/>
              </a:highlight>
              <a:latin typeface="Georgia"/>
              <a:ea typeface="Georgia"/>
              <a:cs typeface="Georgia"/>
              <a:sym typeface="Georgia"/>
            </a:endParaRPr>
          </a:p>
          <a:p>
            <a:pPr indent="-320675" lvl="1" marL="914400" rtl="0" algn="l">
              <a:spcBef>
                <a:spcPts val="0"/>
              </a:spcBef>
              <a:spcAft>
                <a:spcPts val="0"/>
              </a:spcAft>
              <a:buClr>
                <a:schemeClr val="lt1"/>
              </a:buClr>
              <a:buSzPts val="1450"/>
              <a:buFont typeface="Georgia"/>
              <a:buChar char="◆"/>
            </a:pPr>
            <a:r>
              <a:rPr lang="en" sz="1450">
                <a:solidFill>
                  <a:schemeClr val="lt1"/>
                </a:solidFill>
                <a:highlight>
                  <a:schemeClr val="dk2"/>
                </a:highlight>
                <a:latin typeface="Georgia"/>
                <a:ea typeface="Georgia"/>
                <a:cs typeface="Georgia"/>
                <a:sym typeface="Georgia"/>
              </a:rPr>
              <a:t>AKA, sometimes the best you can do is limit the scope of the expert’s testimony</a:t>
            </a:r>
            <a:endParaRPr sz="1450">
              <a:solidFill>
                <a:schemeClr val="lt1"/>
              </a:solidFill>
              <a:highlight>
                <a:schemeClr val="dk2"/>
              </a:highlight>
              <a:latin typeface="Georgia"/>
              <a:ea typeface="Georgia"/>
              <a:cs typeface="Georgia"/>
              <a:sym typeface="Georgia"/>
            </a:endParaRPr>
          </a:p>
          <a:p>
            <a:pPr indent="0" lvl="0" marL="914400" rtl="0" algn="l">
              <a:spcBef>
                <a:spcPts val="0"/>
              </a:spcBef>
              <a:spcAft>
                <a:spcPts val="0"/>
              </a:spcAft>
              <a:buNone/>
            </a:pPr>
            <a:r>
              <a:t/>
            </a:r>
            <a:endParaRPr sz="1450">
              <a:solidFill>
                <a:schemeClr val="lt1"/>
              </a:solidFill>
              <a:highlight>
                <a:schemeClr val="dk2"/>
              </a:highlight>
              <a:latin typeface="Georgia"/>
              <a:ea typeface="Georgia"/>
              <a:cs typeface="Georgia"/>
              <a:sym typeface="Georgia"/>
            </a:endParaRPr>
          </a:p>
          <a:p>
            <a:pPr indent="-320675" lvl="0" marL="457200" rtl="0" algn="l">
              <a:spcBef>
                <a:spcPts val="0"/>
              </a:spcBef>
              <a:spcAft>
                <a:spcPts val="0"/>
              </a:spcAft>
              <a:buClr>
                <a:schemeClr val="lt1"/>
              </a:buClr>
              <a:buSzPts val="1450"/>
              <a:buFont typeface="Georgia"/>
              <a:buChar char="➔"/>
            </a:pPr>
            <a:r>
              <a:rPr lang="en" sz="1450">
                <a:solidFill>
                  <a:schemeClr val="lt1"/>
                </a:solidFill>
                <a:highlight>
                  <a:schemeClr val="dk2"/>
                </a:highlight>
                <a:latin typeface="Georgia"/>
                <a:ea typeface="Georgia"/>
                <a:cs typeface="Georgia"/>
                <a:sym typeface="Georgia"/>
              </a:rPr>
              <a:t>Sometimes, the “expert” performed so deficiently that although they would otherwise be qualified, their testimony is limited or excluded. See </a:t>
            </a:r>
            <a:r>
              <a:rPr lang="en" sz="1450" u="sng">
                <a:solidFill>
                  <a:schemeClr val="lt1"/>
                </a:solidFill>
                <a:latin typeface="Georgia"/>
                <a:ea typeface="Georgia"/>
                <a:cs typeface="Georgia"/>
                <a:sym typeface="Georgia"/>
              </a:rPr>
              <a:t>State v. Chambers</a:t>
            </a:r>
            <a:r>
              <a:rPr lang="en" sz="1450">
                <a:solidFill>
                  <a:schemeClr val="lt1"/>
                </a:solidFill>
                <a:latin typeface="Georgia"/>
                <a:ea typeface="Georgia"/>
                <a:cs typeface="Georgia"/>
                <a:sym typeface="Georgia"/>
              </a:rPr>
              <a:t>, 377 Ga.App. 69, 71-72 (2025).</a:t>
            </a:r>
            <a:endParaRPr sz="1450">
              <a:solidFill>
                <a:schemeClr val="lt1"/>
              </a:solidFill>
              <a:latin typeface="Georgia"/>
              <a:ea typeface="Georgia"/>
              <a:cs typeface="Georgia"/>
              <a:sym typeface="Georgia"/>
            </a:endParaRPr>
          </a:p>
          <a:p>
            <a:pPr indent="-320675" lvl="1" marL="914400" rtl="0" algn="l">
              <a:spcBef>
                <a:spcPts val="0"/>
              </a:spcBef>
              <a:spcAft>
                <a:spcPts val="0"/>
              </a:spcAft>
              <a:buClr>
                <a:schemeClr val="lt1"/>
              </a:buClr>
              <a:buSzPts val="1450"/>
              <a:buFont typeface="Georgia"/>
              <a:buChar char="◆"/>
            </a:pPr>
            <a:r>
              <a:rPr lang="en" sz="1450">
                <a:solidFill>
                  <a:schemeClr val="lt1"/>
                </a:solidFill>
                <a:latin typeface="Georgia"/>
                <a:ea typeface="Georgia"/>
                <a:cs typeface="Georgia"/>
                <a:sym typeface="Georgia"/>
              </a:rPr>
              <a:t>HGN is categorically considered scientific and thus, subject to Daubert (but turn and walk test is not!)</a:t>
            </a:r>
            <a:endParaRPr sz="1450">
              <a:solidFill>
                <a:schemeClr val="lt1"/>
              </a:solidFill>
              <a:latin typeface="Georgia"/>
              <a:ea typeface="Georgia"/>
              <a:cs typeface="Georgia"/>
              <a:sym typeface="Georgia"/>
            </a:endParaRPr>
          </a:p>
          <a:p>
            <a:pPr indent="0" lvl="0" marL="914400" rtl="0" algn="l">
              <a:spcBef>
                <a:spcPts val="0"/>
              </a:spcBef>
              <a:spcAft>
                <a:spcPts val="0"/>
              </a:spcAft>
              <a:buNone/>
            </a:pPr>
            <a:r>
              <a:t/>
            </a:r>
            <a:endParaRPr sz="1450">
              <a:solidFill>
                <a:schemeClr val="lt1"/>
              </a:solidFill>
              <a:latin typeface="Georgia"/>
              <a:ea typeface="Georgia"/>
              <a:cs typeface="Georgia"/>
              <a:sym typeface="Georgia"/>
            </a:endParaRPr>
          </a:p>
          <a:p>
            <a:pPr indent="-320675" lvl="0" marL="457200" rtl="0" algn="l">
              <a:spcBef>
                <a:spcPts val="0"/>
              </a:spcBef>
              <a:spcAft>
                <a:spcPts val="0"/>
              </a:spcAft>
              <a:buClr>
                <a:schemeClr val="lt1"/>
              </a:buClr>
              <a:buSzPts val="1450"/>
              <a:buFont typeface="Georgia"/>
              <a:buChar char="➔"/>
            </a:pPr>
            <a:r>
              <a:rPr lang="en" sz="1450">
                <a:solidFill>
                  <a:schemeClr val="lt1"/>
                </a:solidFill>
                <a:latin typeface="Georgia"/>
                <a:ea typeface="Georgia"/>
                <a:cs typeface="Georgia"/>
                <a:sym typeface="Georgia"/>
              </a:rPr>
              <a:t>Other examples: forensic chemist, medical examiner, gang “expert”</a:t>
            </a:r>
            <a:endParaRPr sz="1450">
              <a:solidFill>
                <a:schemeClr val="lt1"/>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30"/>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436" name="Google Shape;436;p30"/>
          <p:cNvSpPr txBox="1"/>
          <p:nvPr>
            <p:ph type="title"/>
          </p:nvPr>
        </p:nvSpPr>
        <p:spPr>
          <a:xfrm>
            <a:off x="387300" y="406513"/>
            <a:ext cx="41847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Things to Remember</a:t>
            </a:r>
            <a:endParaRPr>
              <a:latin typeface="Georgia"/>
              <a:ea typeface="Georgia"/>
              <a:cs typeface="Georgia"/>
              <a:sym typeface="Georgia"/>
            </a:endParaRPr>
          </a:p>
        </p:txBody>
      </p:sp>
      <p:sp>
        <p:nvSpPr>
          <p:cNvPr id="437" name="Google Shape;437;p30"/>
          <p:cNvSpPr txBox="1"/>
          <p:nvPr/>
        </p:nvSpPr>
        <p:spPr>
          <a:xfrm>
            <a:off x="576375" y="2119925"/>
            <a:ext cx="7209600" cy="262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200">
              <a:solidFill>
                <a:schemeClr val="lt1"/>
              </a:solidFill>
              <a:latin typeface="Inter Tight"/>
              <a:ea typeface="Inter Tight"/>
              <a:cs typeface="Inter Tight"/>
              <a:sym typeface="Inter Tight"/>
            </a:endParaRPr>
          </a:p>
        </p:txBody>
      </p:sp>
      <p:sp>
        <p:nvSpPr>
          <p:cNvPr id="438" name="Google Shape;438;p30"/>
          <p:cNvSpPr txBox="1"/>
          <p:nvPr/>
        </p:nvSpPr>
        <p:spPr>
          <a:xfrm>
            <a:off x="374900" y="1271025"/>
            <a:ext cx="6816900" cy="3579900"/>
          </a:xfrm>
          <a:prstGeom prst="rect">
            <a:avLst/>
          </a:prstGeom>
          <a:noFill/>
          <a:ln>
            <a:noFill/>
          </a:ln>
        </p:spPr>
        <p:txBody>
          <a:bodyPr anchorCtr="0" anchor="t" bIns="91425" lIns="91425" spcFirstLastPara="1" rIns="91425" wrap="square" tIns="91425">
            <a:noAutofit/>
          </a:bodyPr>
          <a:lstStyle/>
          <a:p>
            <a:pPr indent="-336550" lvl="0" marL="457200" rtl="0" algn="just">
              <a:spcBef>
                <a:spcPts val="0"/>
              </a:spcBef>
              <a:spcAft>
                <a:spcPts val="0"/>
              </a:spcAft>
              <a:buClr>
                <a:schemeClr val="lt1"/>
              </a:buClr>
              <a:buSzPts val="1700"/>
              <a:buFont typeface="Georgia"/>
              <a:buChar char="★"/>
            </a:pPr>
            <a:r>
              <a:rPr lang="en" sz="1700">
                <a:solidFill>
                  <a:schemeClr val="lt1"/>
                </a:solidFill>
                <a:latin typeface="Georgia"/>
                <a:ea typeface="Georgia"/>
                <a:cs typeface="Georgia"/>
                <a:sym typeface="Georgia"/>
              </a:rPr>
              <a:t>Although an expert may opine on an ultimate issue for a jury to decide, no expert may opine on a </a:t>
            </a:r>
            <a:r>
              <a:rPr lang="en" sz="1700">
                <a:solidFill>
                  <a:schemeClr val="lt1"/>
                </a:solidFill>
                <a:latin typeface="Georgia"/>
                <a:ea typeface="Georgia"/>
                <a:cs typeface="Georgia"/>
                <a:sym typeface="Georgia"/>
              </a:rPr>
              <a:t>defendant</a:t>
            </a:r>
            <a:r>
              <a:rPr lang="en" sz="1700">
                <a:solidFill>
                  <a:schemeClr val="lt1"/>
                </a:solidFill>
                <a:latin typeface="Georgia"/>
                <a:ea typeface="Georgia"/>
                <a:cs typeface="Georgia"/>
                <a:sym typeface="Georgia"/>
              </a:rPr>
              <a:t>’s mental state or condition constituting an element of the alleged crime. </a:t>
            </a:r>
            <a:r>
              <a:rPr lang="en" sz="1700">
                <a:solidFill>
                  <a:schemeClr val="lt1"/>
                </a:solidFill>
                <a:latin typeface="Georgia"/>
                <a:ea typeface="Georgia"/>
                <a:cs typeface="Georgia"/>
                <a:sym typeface="Georgia"/>
              </a:rPr>
              <a:t>OCGA </a:t>
            </a:r>
            <a:r>
              <a:rPr lang="en" sz="1600">
                <a:solidFill>
                  <a:schemeClr val="lt1"/>
                </a:solidFill>
                <a:latin typeface="Georgia"/>
                <a:ea typeface="Georgia"/>
                <a:cs typeface="Georgia"/>
                <a:sym typeface="Georgia"/>
              </a:rPr>
              <a:t>§ </a:t>
            </a:r>
            <a:r>
              <a:rPr lang="en" sz="1700">
                <a:solidFill>
                  <a:schemeClr val="lt1"/>
                </a:solidFill>
                <a:latin typeface="Georgia"/>
                <a:ea typeface="Georgia"/>
                <a:cs typeface="Georgia"/>
                <a:sym typeface="Georgia"/>
              </a:rPr>
              <a:t>24-7-704; </a:t>
            </a:r>
            <a:r>
              <a:rPr lang="en" sz="1700" u="sng">
                <a:solidFill>
                  <a:schemeClr val="lt1"/>
                </a:solidFill>
                <a:latin typeface="Georgia"/>
                <a:ea typeface="Georgia"/>
                <a:cs typeface="Georgia"/>
                <a:sym typeface="Georgia"/>
              </a:rPr>
              <a:t>but</a:t>
            </a:r>
            <a:r>
              <a:rPr lang="en" sz="1700">
                <a:solidFill>
                  <a:schemeClr val="lt1"/>
                </a:solidFill>
                <a:latin typeface="Georgia"/>
                <a:ea typeface="Georgia"/>
                <a:cs typeface="Georgia"/>
                <a:sym typeface="Georgia"/>
              </a:rPr>
              <a:t> </a:t>
            </a:r>
            <a:r>
              <a:rPr lang="en" sz="1700" u="sng">
                <a:solidFill>
                  <a:schemeClr val="lt1"/>
                </a:solidFill>
                <a:latin typeface="Georgia"/>
                <a:ea typeface="Georgia"/>
                <a:cs typeface="Georgia"/>
                <a:sym typeface="Georgia"/>
              </a:rPr>
              <a:t>see</a:t>
            </a:r>
            <a:r>
              <a:rPr lang="en" sz="1700">
                <a:solidFill>
                  <a:schemeClr val="lt1"/>
                </a:solidFill>
                <a:latin typeface="Georgia"/>
                <a:ea typeface="Georgia"/>
                <a:cs typeface="Georgia"/>
                <a:sym typeface="Georgia"/>
              </a:rPr>
              <a:t> </a:t>
            </a:r>
            <a:r>
              <a:rPr lang="en" sz="1700" u="sng">
                <a:solidFill>
                  <a:schemeClr val="lt1"/>
                </a:solidFill>
                <a:latin typeface="Georgia"/>
                <a:ea typeface="Georgia"/>
                <a:cs typeface="Georgia"/>
                <a:sym typeface="Georgia"/>
              </a:rPr>
              <a:t>Diaz v. United States</a:t>
            </a:r>
            <a:r>
              <a:rPr lang="en" sz="1700">
                <a:solidFill>
                  <a:schemeClr val="lt1"/>
                </a:solidFill>
                <a:latin typeface="Georgia"/>
                <a:ea typeface="Georgia"/>
                <a:cs typeface="Georgia"/>
                <a:sym typeface="Georgia"/>
              </a:rPr>
              <a:t>, 602 U.S. 526 (2024).</a:t>
            </a:r>
            <a:endParaRPr sz="1700">
              <a:solidFill>
                <a:schemeClr val="lt1"/>
              </a:solidFill>
              <a:latin typeface="Georgia"/>
              <a:ea typeface="Georgia"/>
              <a:cs typeface="Georgia"/>
              <a:sym typeface="Georgia"/>
            </a:endParaRPr>
          </a:p>
          <a:p>
            <a:pPr indent="0" lvl="0" marL="457200" rtl="0" algn="just">
              <a:spcBef>
                <a:spcPts val="0"/>
              </a:spcBef>
              <a:spcAft>
                <a:spcPts val="0"/>
              </a:spcAft>
              <a:buNone/>
            </a:pPr>
            <a:r>
              <a:t/>
            </a:r>
            <a:endParaRPr sz="1700">
              <a:solidFill>
                <a:schemeClr val="lt1"/>
              </a:solidFill>
              <a:latin typeface="Georgia"/>
              <a:ea typeface="Georgia"/>
              <a:cs typeface="Georgia"/>
              <a:sym typeface="Georgia"/>
            </a:endParaRPr>
          </a:p>
          <a:p>
            <a:pPr indent="-336550" lvl="0" marL="457200" rtl="0" algn="just">
              <a:spcBef>
                <a:spcPts val="0"/>
              </a:spcBef>
              <a:spcAft>
                <a:spcPts val="0"/>
              </a:spcAft>
              <a:buClr>
                <a:schemeClr val="lt1"/>
              </a:buClr>
              <a:buSzPts val="1700"/>
              <a:buFont typeface="Georgia"/>
              <a:buChar char="★"/>
            </a:pPr>
            <a:r>
              <a:rPr lang="en" sz="1700">
                <a:solidFill>
                  <a:schemeClr val="lt1"/>
                </a:solidFill>
                <a:latin typeface="Georgia"/>
                <a:ea typeface="Georgia"/>
                <a:cs typeface="Georgia"/>
                <a:sym typeface="Georgia"/>
              </a:rPr>
              <a:t>Still consider other rules of evidence (relevance, hearsay, authentication, bolstering, Confrontation Clause)</a:t>
            </a:r>
            <a:endParaRPr sz="1700">
              <a:solidFill>
                <a:schemeClr val="lt1"/>
              </a:solidFill>
              <a:latin typeface="Georgia"/>
              <a:ea typeface="Georgia"/>
              <a:cs typeface="Georgia"/>
              <a:sym typeface="Georgia"/>
            </a:endParaRPr>
          </a:p>
          <a:p>
            <a:pPr indent="0" lvl="0" marL="457200" rtl="0" algn="just">
              <a:spcBef>
                <a:spcPts val="0"/>
              </a:spcBef>
              <a:spcAft>
                <a:spcPts val="0"/>
              </a:spcAft>
              <a:buNone/>
            </a:pPr>
            <a:r>
              <a:t/>
            </a:r>
            <a:endParaRPr sz="1700">
              <a:solidFill>
                <a:schemeClr val="lt1"/>
              </a:solidFill>
              <a:latin typeface="Georgia"/>
              <a:ea typeface="Georgia"/>
              <a:cs typeface="Georgia"/>
              <a:sym typeface="Georgia"/>
            </a:endParaRPr>
          </a:p>
          <a:p>
            <a:pPr indent="-336550" lvl="0" marL="457200" rtl="0" algn="just">
              <a:spcBef>
                <a:spcPts val="0"/>
              </a:spcBef>
              <a:spcAft>
                <a:spcPts val="0"/>
              </a:spcAft>
              <a:buClr>
                <a:schemeClr val="lt1"/>
              </a:buClr>
              <a:buSzPts val="1700"/>
              <a:buFont typeface="Georgia"/>
              <a:buChar char="★"/>
            </a:pPr>
            <a:r>
              <a:rPr lang="en" sz="1700">
                <a:solidFill>
                  <a:schemeClr val="lt1"/>
                </a:solidFill>
                <a:latin typeface="Georgia"/>
                <a:ea typeface="Georgia"/>
                <a:cs typeface="Georgia"/>
                <a:sym typeface="Georgia"/>
              </a:rPr>
              <a:t>Daubert still new in Georgia. Look at federal cases, civil cases, and case law from other jurisdictions. Be creative!</a:t>
            </a:r>
            <a:endParaRPr sz="1700">
              <a:solidFill>
                <a:schemeClr val="lt1"/>
              </a:solidFill>
              <a:latin typeface="Georgia"/>
              <a:ea typeface="Georgia"/>
              <a:cs typeface="Georgia"/>
              <a:sym typeface="Georgia"/>
            </a:endParaRPr>
          </a:p>
          <a:p>
            <a:pPr indent="0" lvl="0" marL="457200" rtl="0" algn="just">
              <a:spcBef>
                <a:spcPts val="0"/>
              </a:spcBef>
              <a:spcAft>
                <a:spcPts val="0"/>
              </a:spcAft>
              <a:buNone/>
            </a:pPr>
            <a:r>
              <a:t/>
            </a:r>
            <a:endParaRPr sz="1700">
              <a:solidFill>
                <a:schemeClr val="lt1"/>
              </a:solidFill>
              <a:latin typeface="Georgia"/>
              <a:ea typeface="Georgia"/>
              <a:cs typeface="Georgia"/>
              <a:sym typeface="Georgia"/>
            </a:endParaRPr>
          </a:p>
          <a:p>
            <a:pPr indent="-336550" lvl="0" marL="457200" rtl="0" algn="just">
              <a:spcBef>
                <a:spcPts val="0"/>
              </a:spcBef>
              <a:spcAft>
                <a:spcPts val="0"/>
              </a:spcAft>
              <a:buClr>
                <a:schemeClr val="lt1"/>
              </a:buClr>
              <a:buSzPts val="1700"/>
              <a:buFont typeface="Georgia"/>
              <a:buChar char="★"/>
            </a:pPr>
            <a:r>
              <a:rPr lang="en" sz="1700">
                <a:solidFill>
                  <a:schemeClr val="lt1"/>
                </a:solidFill>
                <a:latin typeface="Georgia"/>
                <a:ea typeface="Georgia"/>
                <a:cs typeface="Georgia"/>
                <a:sym typeface="Georgia"/>
              </a:rPr>
              <a:t>Object! And preserve your objection!</a:t>
            </a:r>
            <a:endParaRPr sz="1700">
              <a:solidFill>
                <a:schemeClr val="lt1"/>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60000"/>
        </a:solidFill>
      </p:bgPr>
    </p:bg>
    <p:spTree>
      <p:nvGrpSpPr>
        <p:cNvPr id="442" name="Shape 442"/>
        <p:cNvGrpSpPr/>
        <p:nvPr/>
      </p:nvGrpSpPr>
      <p:grpSpPr>
        <a:xfrm>
          <a:off x="0" y="0"/>
          <a:ext cx="0" cy="0"/>
          <a:chOff x="0" y="0"/>
          <a:chExt cx="0" cy="0"/>
        </a:xfrm>
      </p:grpSpPr>
      <p:sp>
        <p:nvSpPr>
          <p:cNvPr id="443" name="Google Shape;443;p31"/>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a:t>‹#›</a:t>
            </a:fld>
            <a:endParaRPr/>
          </a:p>
        </p:txBody>
      </p:sp>
      <p:sp>
        <p:nvSpPr>
          <p:cNvPr id="444" name="Google Shape;444;p31"/>
          <p:cNvSpPr txBox="1"/>
          <p:nvPr>
            <p:ph type="title"/>
          </p:nvPr>
        </p:nvSpPr>
        <p:spPr>
          <a:xfrm>
            <a:off x="2479675" y="2285400"/>
            <a:ext cx="4184700" cy="61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1F1F1F"/>
                </a:solidFill>
                <a:latin typeface="Georgia"/>
                <a:ea typeface="Georgia"/>
                <a:cs typeface="Georgia"/>
                <a:sym typeface="Georgia"/>
              </a:rPr>
              <a:t>Questions?</a:t>
            </a:r>
            <a:endParaRPr>
              <a:solidFill>
                <a:srgbClr val="1F1F1F"/>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20"/>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a:t>‹#›</a:t>
            </a:fld>
            <a:endParaRPr/>
          </a:p>
        </p:txBody>
      </p:sp>
      <p:sp>
        <p:nvSpPr>
          <p:cNvPr id="354" name="Google Shape;354;p20"/>
          <p:cNvSpPr txBox="1"/>
          <p:nvPr>
            <p:ph type="title"/>
          </p:nvPr>
        </p:nvSpPr>
        <p:spPr>
          <a:xfrm>
            <a:off x="333925" y="498050"/>
            <a:ext cx="55494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What is Opinion Testimony?</a:t>
            </a:r>
            <a:endParaRPr>
              <a:latin typeface="Georgia"/>
              <a:ea typeface="Georgia"/>
              <a:cs typeface="Georgia"/>
              <a:sym typeface="Georgia"/>
            </a:endParaRPr>
          </a:p>
        </p:txBody>
      </p:sp>
      <p:sp>
        <p:nvSpPr>
          <p:cNvPr id="355" name="Google Shape;355;p20"/>
          <p:cNvSpPr txBox="1"/>
          <p:nvPr>
            <p:ph idx="1" type="body"/>
          </p:nvPr>
        </p:nvSpPr>
        <p:spPr>
          <a:xfrm>
            <a:off x="830575" y="1378825"/>
            <a:ext cx="6196500" cy="3251700"/>
          </a:xfrm>
          <a:prstGeom prst="rect">
            <a:avLst/>
          </a:prstGeom>
        </p:spPr>
        <p:txBody>
          <a:bodyPr anchorCtr="0" anchor="t" bIns="91425" lIns="91425" spcFirstLastPara="1" rIns="91425" wrap="square" tIns="91425">
            <a:normAutofit/>
          </a:bodyPr>
          <a:lstStyle/>
          <a:p>
            <a:pPr indent="-330200" lvl="0" marL="457200" marR="0" rtl="0" algn="just">
              <a:lnSpc>
                <a:spcPct val="115000"/>
              </a:lnSpc>
              <a:spcBef>
                <a:spcPts val="0"/>
              </a:spcBef>
              <a:spcAft>
                <a:spcPts val="0"/>
              </a:spcAft>
              <a:buSzPts val="1600"/>
              <a:buFont typeface="Georgia"/>
              <a:buChar char="●"/>
            </a:pPr>
            <a:r>
              <a:rPr lang="en" sz="1600">
                <a:latin typeface="Georgia"/>
                <a:ea typeface="Georgia"/>
                <a:cs typeface="Georgia"/>
                <a:sym typeface="Georgia"/>
              </a:rPr>
              <a:t>Opinion testimony differs from fact testimony in that it entails some inference or extrapolation from prior experience or knowledge.</a:t>
            </a:r>
            <a:endParaRPr sz="1600">
              <a:latin typeface="Georgia"/>
              <a:ea typeface="Georgia"/>
              <a:cs typeface="Georgia"/>
              <a:sym typeface="Georgia"/>
            </a:endParaRPr>
          </a:p>
          <a:p>
            <a:pPr indent="0" lvl="0" marL="0" marR="0" rtl="0" algn="just">
              <a:lnSpc>
                <a:spcPct val="115000"/>
              </a:lnSpc>
              <a:spcBef>
                <a:spcPts val="0"/>
              </a:spcBef>
              <a:spcAft>
                <a:spcPts val="0"/>
              </a:spcAft>
              <a:buNone/>
            </a:pPr>
            <a:r>
              <a:t/>
            </a:r>
            <a:endParaRPr sz="1600">
              <a:latin typeface="Georgia"/>
              <a:ea typeface="Georgia"/>
              <a:cs typeface="Georgia"/>
              <a:sym typeface="Georgia"/>
            </a:endParaRPr>
          </a:p>
          <a:p>
            <a:pPr indent="-330200" lvl="0" marL="457200" rtl="0" algn="just">
              <a:lnSpc>
                <a:spcPct val="115000"/>
              </a:lnSpc>
              <a:spcBef>
                <a:spcPts val="0"/>
              </a:spcBef>
              <a:spcAft>
                <a:spcPts val="0"/>
              </a:spcAft>
              <a:buSzPts val="1600"/>
              <a:buFont typeface="Georgia"/>
              <a:buChar char="●"/>
            </a:pPr>
            <a:r>
              <a:rPr lang="en" sz="1600">
                <a:latin typeface="Georgia"/>
                <a:ea typeface="Georgia"/>
                <a:cs typeface="Georgia"/>
                <a:sym typeface="Georgia"/>
              </a:rPr>
              <a:t>Witnesses who are not admitted as experts may nevertheless give opinion testimony so long as it’s “based on [] perception” and is not “scientific, technical or other specialized knowledge.” OCGA § 24-7-701(a). </a:t>
            </a:r>
            <a:endParaRPr i="1" sz="1600">
              <a:latin typeface="Georgia"/>
              <a:ea typeface="Georgia"/>
              <a:cs typeface="Georgia"/>
              <a:sym typeface="Georgia"/>
            </a:endParaRPr>
          </a:p>
          <a:p>
            <a:pPr indent="0" lvl="0" marL="0" rtl="0" algn="just">
              <a:lnSpc>
                <a:spcPct val="115000"/>
              </a:lnSpc>
              <a:spcBef>
                <a:spcPts val="0"/>
              </a:spcBef>
              <a:spcAft>
                <a:spcPts val="0"/>
              </a:spcAft>
              <a:buNone/>
            </a:pPr>
            <a:r>
              <a:t/>
            </a:r>
            <a:endParaRPr sz="1600">
              <a:latin typeface="Georgia"/>
              <a:ea typeface="Georgia"/>
              <a:cs typeface="Georgia"/>
              <a:sym typeface="Georgia"/>
            </a:endParaRPr>
          </a:p>
          <a:p>
            <a:pPr indent="-330200" lvl="0" marL="457200" rtl="0" algn="just">
              <a:lnSpc>
                <a:spcPct val="115000"/>
              </a:lnSpc>
              <a:spcBef>
                <a:spcPts val="0"/>
              </a:spcBef>
              <a:spcAft>
                <a:spcPts val="0"/>
              </a:spcAft>
              <a:buSzPts val="1600"/>
              <a:buFont typeface="Georgia"/>
              <a:buChar char="●"/>
            </a:pPr>
            <a:r>
              <a:rPr lang="en" sz="1600">
                <a:latin typeface="Georgia"/>
                <a:ea typeface="Georgia"/>
                <a:cs typeface="Georgia"/>
                <a:sym typeface="Georgia"/>
              </a:rPr>
              <a:t>The statute makes an exception that opinion of fair market value does not require expertise. </a:t>
            </a:r>
            <a:endParaRPr sz="1600">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1"/>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a:t>‹#›</a:t>
            </a:fld>
            <a:endParaRPr/>
          </a:p>
        </p:txBody>
      </p:sp>
      <p:sp>
        <p:nvSpPr>
          <p:cNvPr id="361" name="Google Shape;361;p21"/>
          <p:cNvSpPr txBox="1"/>
          <p:nvPr>
            <p:ph idx="1" type="body"/>
          </p:nvPr>
        </p:nvSpPr>
        <p:spPr>
          <a:xfrm>
            <a:off x="749350" y="1378825"/>
            <a:ext cx="6362700" cy="3442500"/>
          </a:xfrm>
          <a:prstGeom prst="rect">
            <a:avLst/>
          </a:prstGeom>
        </p:spPr>
        <p:txBody>
          <a:bodyPr anchorCtr="0" anchor="t" bIns="91425" lIns="91425" spcFirstLastPara="1" rIns="209800" wrap="square" tIns="91425">
            <a:normAutofit lnSpcReduction="20000"/>
          </a:bodyPr>
          <a:lstStyle/>
          <a:p>
            <a:pPr indent="0" lvl="0" marL="0" marR="0" rtl="0" algn="just">
              <a:lnSpc>
                <a:spcPct val="95000"/>
              </a:lnSpc>
              <a:spcBef>
                <a:spcPts val="0"/>
              </a:spcBef>
              <a:spcAft>
                <a:spcPts val="0"/>
              </a:spcAft>
              <a:buNone/>
            </a:pPr>
            <a:r>
              <a:t/>
            </a:r>
            <a:endParaRPr sz="1600">
              <a:latin typeface="Georgia"/>
              <a:ea typeface="Georgia"/>
              <a:cs typeface="Georgia"/>
              <a:sym typeface="Georgia"/>
            </a:endParaRPr>
          </a:p>
          <a:p>
            <a:pPr indent="-330200" lvl="0" marL="457200" marR="0" rtl="0" algn="just">
              <a:lnSpc>
                <a:spcPct val="95000"/>
              </a:lnSpc>
              <a:spcBef>
                <a:spcPts val="0"/>
              </a:spcBef>
              <a:spcAft>
                <a:spcPts val="0"/>
              </a:spcAft>
              <a:buSzPts val="1600"/>
              <a:buFont typeface="Georgia"/>
              <a:buChar char="●"/>
            </a:pPr>
            <a:r>
              <a:rPr lang="en" sz="1600">
                <a:latin typeface="Georgia"/>
                <a:ea typeface="Georgia"/>
                <a:cs typeface="Georgia"/>
                <a:sym typeface="Georgia"/>
              </a:rPr>
              <a:t>Experts have some know-how or schooling beyond a lay person and may draw upon </a:t>
            </a:r>
            <a:r>
              <a:rPr lang="en" sz="1600">
                <a:latin typeface="Georgia"/>
                <a:ea typeface="Georgia"/>
                <a:cs typeface="Georgia"/>
                <a:sym typeface="Georgia"/>
              </a:rPr>
              <a:t>otherwise inadmissible facts or data if “reasonably relied upon by experts in the particular field in forming opinions or inferences upon the subject.” OCGA </a:t>
            </a:r>
            <a:r>
              <a:rPr lang="en" sz="1600">
                <a:latin typeface="Georgia"/>
                <a:ea typeface="Georgia"/>
                <a:cs typeface="Georgia"/>
                <a:sym typeface="Georgia"/>
              </a:rPr>
              <a:t>§  24-7-703.</a:t>
            </a:r>
            <a:endParaRPr sz="1600">
              <a:latin typeface="Georgia"/>
              <a:ea typeface="Georgia"/>
              <a:cs typeface="Georgia"/>
              <a:sym typeface="Georgia"/>
            </a:endParaRPr>
          </a:p>
          <a:p>
            <a:pPr indent="0" lvl="0" marL="457200" marR="0" rtl="0" algn="just">
              <a:lnSpc>
                <a:spcPct val="95000"/>
              </a:lnSpc>
              <a:spcBef>
                <a:spcPts val="0"/>
              </a:spcBef>
              <a:spcAft>
                <a:spcPts val="0"/>
              </a:spcAft>
              <a:buNone/>
            </a:pPr>
            <a:r>
              <a:t/>
            </a:r>
            <a:endParaRPr sz="1600">
              <a:latin typeface="Georgia"/>
              <a:ea typeface="Georgia"/>
              <a:cs typeface="Georgia"/>
              <a:sym typeface="Georgia"/>
            </a:endParaRPr>
          </a:p>
          <a:p>
            <a:pPr indent="-330200" lvl="0" marL="457200" marR="0" rtl="0" algn="just">
              <a:lnSpc>
                <a:spcPct val="95000"/>
              </a:lnSpc>
              <a:spcBef>
                <a:spcPts val="0"/>
              </a:spcBef>
              <a:spcAft>
                <a:spcPts val="0"/>
              </a:spcAft>
              <a:buSzPts val="1600"/>
              <a:buFont typeface="Georgia"/>
              <a:buChar char="●"/>
            </a:pPr>
            <a:r>
              <a:rPr lang="en" sz="1600">
                <a:latin typeface="Georgia"/>
                <a:ea typeface="Georgia"/>
                <a:cs typeface="Georgia"/>
                <a:sym typeface="Georgia"/>
              </a:rPr>
              <a:t>“The expert is in effect not telling of facts at all, but of uniform physical rules, natural laws, or general principles, which the jury must apply to the facts[...]It is of course not necessary for the jury to accept the expert’s opinion, but were it not really possible weight with them, it would not be relevant, and if of possible weight, it is only because it furnishes to them general propositions which is ordinarily their function and theirs is only to furnish to the conclusion which constitutes the verdict.” Learned Hand, 15 Harvard L. Rev. 40, 50-51 (1901).</a:t>
            </a:r>
            <a:endParaRPr sz="1600">
              <a:latin typeface="Georgia"/>
              <a:ea typeface="Georgia"/>
              <a:cs typeface="Georgia"/>
              <a:sym typeface="Georgia"/>
            </a:endParaRPr>
          </a:p>
        </p:txBody>
      </p:sp>
      <p:sp>
        <p:nvSpPr>
          <p:cNvPr id="362" name="Google Shape;362;p21"/>
          <p:cNvSpPr txBox="1"/>
          <p:nvPr>
            <p:ph type="title"/>
          </p:nvPr>
        </p:nvSpPr>
        <p:spPr>
          <a:xfrm>
            <a:off x="318725" y="348575"/>
            <a:ext cx="6869700" cy="619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What is Expert Opinion Testimony?</a:t>
            </a:r>
            <a:endParaRPr>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22"/>
          <p:cNvSpPr txBox="1"/>
          <p:nvPr>
            <p:ph type="title"/>
          </p:nvPr>
        </p:nvSpPr>
        <p:spPr>
          <a:xfrm>
            <a:off x="292325" y="348575"/>
            <a:ext cx="6323100" cy="689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Who are the “Experts”?</a:t>
            </a:r>
            <a:endParaRPr>
              <a:latin typeface="Georgia"/>
              <a:ea typeface="Georgia"/>
              <a:cs typeface="Georgia"/>
              <a:sym typeface="Georgia"/>
            </a:endParaRPr>
          </a:p>
        </p:txBody>
      </p:sp>
      <p:sp>
        <p:nvSpPr>
          <p:cNvPr id="368" name="Google Shape;368;p22"/>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a:t>‹#›</a:t>
            </a:fld>
            <a:endParaRPr/>
          </a:p>
        </p:txBody>
      </p:sp>
      <p:sp>
        <p:nvSpPr>
          <p:cNvPr id="369" name="Google Shape;369;p22"/>
          <p:cNvSpPr txBox="1"/>
          <p:nvPr>
            <p:ph idx="2" type="body"/>
          </p:nvPr>
        </p:nvSpPr>
        <p:spPr>
          <a:xfrm>
            <a:off x="4572001" y="1492352"/>
            <a:ext cx="3662100" cy="2158800"/>
          </a:xfrm>
          <a:prstGeom prst="rect">
            <a:avLst/>
          </a:prstGeom>
        </p:spPr>
        <p:txBody>
          <a:bodyPr anchorCtr="0" anchor="t" bIns="91425" lIns="91425" spcFirstLastPara="1" rIns="91425" wrap="square" tIns="91425">
            <a:normAutofit/>
          </a:bodyPr>
          <a:lstStyle/>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Gang</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HGN</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Accident reconstructionist</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Domestic violence</a:t>
            </a:r>
            <a:endParaRPr sz="1900">
              <a:latin typeface="Georgia"/>
              <a:ea typeface="Georgia"/>
              <a:cs typeface="Georgia"/>
              <a:sym typeface="Georgia"/>
            </a:endParaRPr>
          </a:p>
          <a:p>
            <a:pPr indent="-349250" lvl="0" marL="457200" rtl="0" algn="l">
              <a:spcBef>
                <a:spcPts val="0"/>
              </a:spcBef>
              <a:spcAft>
                <a:spcPts val="0"/>
              </a:spcAft>
              <a:buSzPts val="1900"/>
              <a:buFont typeface="Georgia"/>
              <a:buChar char="●"/>
            </a:pPr>
            <a:r>
              <a:rPr lang="en" sz="1900">
                <a:latin typeface="Georgia"/>
                <a:ea typeface="Georgia"/>
                <a:cs typeface="Georgia"/>
                <a:sym typeface="Georgia"/>
              </a:rPr>
              <a:t>Competency &amp; criminal responsibility</a:t>
            </a:r>
            <a:endParaRPr sz="1900">
              <a:latin typeface="Georgia"/>
              <a:ea typeface="Georgia"/>
              <a:cs typeface="Georgia"/>
              <a:sym typeface="Georgia"/>
            </a:endParaRPr>
          </a:p>
        </p:txBody>
      </p:sp>
      <p:sp>
        <p:nvSpPr>
          <p:cNvPr id="370" name="Google Shape;370;p22"/>
          <p:cNvSpPr txBox="1"/>
          <p:nvPr>
            <p:ph idx="1" type="body"/>
          </p:nvPr>
        </p:nvSpPr>
        <p:spPr>
          <a:xfrm>
            <a:off x="437800" y="1492350"/>
            <a:ext cx="3662100" cy="2535600"/>
          </a:xfrm>
          <a:prstGeom prst="rect">
            <a:avLst/>
          </a:prstGeom>
        </p:spPr>
        <p:txBody>
          <a:bodyPr anchorCtr="0" anchor="t" bIns="91425" lIns="91425" spcFirstLastPara="1" rIns="91425" wrap="square" tIns="91425">
            <a:normAutofit/>
          </a:bodyPr>
          <a:lstStyle/>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Forensic examiner</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Medical examiner</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Forensic chemist</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Forensic biologist</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Cell site location</a:t>
            </a:r>
            <a:endParaRPr sz="1900">
              <a:latin typeface="Georgia"/>
              <a:ea typeface="Georgia"/>
              <a:cs typeface="Georgia"/>
              <a:sym typeface="Georgia"/>
            </a:endParaRPr>
          </a:p>
          <a:p>
            <a:pPr indent="-349250" lvl="0" marL="457200" rtl="0" algn="just">
              <a:spcBef>
                <a:spcPts val="0"/>
              </a:spcBef>
              <a:spcAft>
                <a:spcPts val="0"/>
              </a:spcAft>
              <a:buSzPts val="1900"/>
              <a:buFont typeface="Georgia"/>
              <a:buChar char="●"/>
            </a:pPr>
            <a:r>
              <a:rPr lang="en" sz="1900">
                <a:latin typeface="Georgia"/>
                <a:ea typeface="Georgia"/>
                <a:cs typeface="Georgia"/>
                <a:sym typeface="Georgia"/>
              </a:rPr>
              <a:t>Firearms/ballistics examiner</a:t>
            </a:r>
            <a:endParaRPr sz="1900">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74" name="Shape 374"/>
        <p:cNvGrpSpPr/>
        <p:nvPr/>
      </p:nvGrpSpPr>
      <p:grpSpPr>
        <a:xfrm>
          <a:off x="0" y="0"/>
          <a:ext cx="0" cy="0"/>
          <a:chOff x="0" y="0"/>
          <a:chExt cx="0" cy="0"/>
        </a:xfrm>
      </p:grpSpPr>
      <p:sp>
        <p:nvSpPr>
          <p:cNvPr id="375" name="Google Shape;375;p23"/>
          <p:cNvSpPr txBox="1"/>
          <p:nvPr>
            <p:ph type="title"/>
          </p:nvPr>
        </p:nvSpPr>
        <p:spPr>
          <a:xfrm>
            <a:off x="303550" y="372100"/>
            <a:ext cx="3039900" cy="1046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Georgia"/>
                <a:ea typeface="Georgia"/>
                <a:cs typeface="Georgia"/>
                <a:sym typeface="Georgia"/>
              </a:rPr>
              <a:t>Qualifying as an Expert</a:t>
            </a:r>
            <a:endParaRPr>
              <a:latin typeface="Georgia"/>
              <a:ea typeface="Georgia"/>
              <a:cs typeface="Georgia"/>
              <a:sym typeface="Georgia"/>
            </a:endParaRPr>
          </a:p>
        </p:txBody>
      </p:sp>
      <p:sp>
        <p:nvSpPr>
          <p:cNvPr id="376" name="Google Shape;376;p23"/>
          <p:cNvSpPr txBox="1"/>
          <p:nvPr/>
        </p:nvSpPr>
        <p:spPr>
          <a:xfrm>
            <a:off x="303550" y="1836625"/>
            <a:ext cx="8235600" cy="3155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1F1F1F"/>
                </a:solidFill>
                <a:latin typeface="Georgia"/>
                <a:ea typeface="Georgia"/>
                <a:cs typeface="Georgia"/>
                <a:sym typeface="Georgia"/>
              </a:rPr>
              <a:t>OCGA </a:t>
            </a:r>
            <a:r>
              <a:rPr lang="en" sz="1600">
                <a:solidFill>
                  <a:srgbClr val="1F1F1F"/>
                </a:solidFill>
                <a:latin typeface="Georgia"/>
                <a:ea typeface="Georgia"/>
                <a:cs typeface="Georgia"/>
                <a:sym typeface="Georgia"/>
              </a:rPr>
              <a:t>§ </a:t>
            </a:r>
            <a:r>
              <a:rPr lang="en" sz="1800">
                <a:solidFill>
                  <a:srgbClr val="1F1F1F"/>
                </a:solidFill>
                <a:latin typeface="Georgia"/>
                <a:ea typeface="Georgia"/>
                <a:cs typeface="Georgia"/>
                <a:sym typeface="Georgia"/>
              </a:rPr>
              <a:t>24-7-702(b):</a:t>
            </a:r>
            <a:endParaRPr sz="1800">
              <a:solidFill>
                <a:srgbClr val="1F1F1F"/>
              </a:solidFill>
              <a:latin typeface="Georgia"/>
              <a:ea typeface="Georgia"/>
              <a:cs typeface="Georgia"/>
              <a:sym typeface="Georgia"/>
            </a:endParaRPr>
          </a:p>
          <a:p>
            <a:pPr indent="0" lvl="0" marL="457200" rtl="0" algn="just">
              <a:lnSpc>
                <a:spcPct val="115000"/>
              </a:lnSpc>
              <a:spcBef>
                <a:spcPts val="0"/>
              </a:spcBef>
              <a:spcAft>
                <a:spcPts val="0"/>
              </a:spcAft>
              <a:buNone/>
            </a:pPr>
            <a:r>
              <a:rPr lang="en" sz="1600">
                <a:solidFill>
                  <a:srgbClr val="1F1F1F"/>
                </a:solidFill>
                <a:latin typeface="Georgia"/>
                <a:ea typeface="Georgia"/>
                <a:cs typeface="Georgia"/>
                <a:sym typeface="Georgia"/>
              </a:rPr>
              <a:t>“A witness who is qualified as an expert by knowledge, skill, experience, training or education may testify in the form of an opinion or otherwise if:</a:t>
            </a:r>
            <a:endParaRPr sz="1600">
              <a:solidFill>
                <a:srgbClr val="1F1F1F"/>
              </a:solidFill>
              <a:latin typeface="Georgia"/>
              <a:ea typeface="Georgia"/>
              <a:cs typeface="Georgia"/>
              <a:sym typeface="Georgia"/>
            </a:endParaRPr>
          </a:p>
          <a:p>
            <a:pPr indent="-330200" lvl="0" marL="1371600" rtl="0" algn="just">
              <a:lnSpc>
                <a:spcPct val="115000"/>
              </a:lnSpc>
              <a:spcBef>
                <a:spcPts val="0"/>
              </a:spcBef>
              <a:spcAft>
                <a:spcPts val="0"/>
              </a:spcAft>
              <a:buClr>
                <a:srgbClr val="1F1F1F"/>
              </a:buClr>
              <a:buSzPts val="1600"/>
              <a:buFont typeface="Georgia"/>
              <a:buAutoNum type="arabicParenBoth"/>
            </a:pPr>
            <a:r>
              <a:rPr lang="en" sz="1600">
                <a:solidFill>
                  <a:srgbClr val="1F1F1F"/>
                </a:solidFill>
                <a:latin typeface="Georgia"/>
                <a:ea typeface="Georgia"/>
                <a:cs typeface="Georgia"/>
                <a:sym typeface="Georgia"/>
              </a:rPr>
              <a:t>The expert’s scientific, technical, or other specialized knowledge will help the trier of fact to understand the evidence or determine a fact in issue;</a:t>
            </a:r>
            <a:endParaRPr sz="1600">
              <a:solidFill>
                <a:srgbClr val="1F1F1F"/>
              </a:solidFill>
              <a:latin typeface="Georgia"/>
              <a:ea typeface="Georgia"/>
              <a:cs typeface="Georgia"/>
              <a:sym typeface="Georgia"/>
            </a:endParaRPr>
          </a:p>
          <a:p>
            <a:pPr indent="-330200" lvl="0" marL="1371600" rtl="0" algn="just">
              <a:lnSpc>
                <a:spcPct val="115000"/>
              </a:lnSpc>
              <a:spcBef>
                <a:spcPts val="0"/>
              </a:spcBef>
              <a:spcAft>
                <a:spcPts val="0"/>
              </a:spcAft>
              <a:buClr>
                <a:srgbClr val="1F1F1F"/>
              </a:buClr>
              <a:buSzPts val="1600"/>
              <a:buFont typeface="Georgia"/>
              <a:buAutoNum type="arabicParenBoth"/>
            </a:pPr>
            <a:r>
              <a:rPr lang="en" sz="1600">
                <a:solidFill>
                  <a:srgbClr val="1F1F1F"/>
                </a:solidFill>
                <a:latin typeface="Georgia"/>
                <a:ea typeface="Georgia"/>
                <a:cs typeface="Georgia"/>
                <a:sym typeface="Georgia"/>
              </a:rPr>
              <a:t>The testimony is based upon sufficient facts or data;</a:t>
            </a:r>
            <a:endParaRPr sz="1600">
              <a:solidFill>
                <a:srgbClr val="1F1F1F"/>
              </a:solidFill>
              <a:latin typeface="Georgia"/>
              <a:ea typeface="Georgia"/>
              <a:cs typeface="Georgia"/>
              <a:sym typeface="Georgia"/>
            </a:endParaRPr>
          </a:p>
          <a:p>
            <a:pPr indent="-330200" lvl="0" marL="1371600" rtl="0" algn="just">
              <a:lnSpc>
                <a:spcPct val="115000"/>
              </a:lnSpc>
              <a:spcBef>
                <a:spcPts val="0"/>
              </a:spcBef>
              <a:spcAft>
                <a:spcPts val="0"/>
              </a:spcAft>
              <a:buClr>
                <a:srgbClr val="1F1F1F"/>
              </a:buClr>
              <a:buSzPts val="1600"/>
              <a:buFont typeface="Georgia"/>
              <a:buAutoNum type="arabicParenBoth"/>
            </a:pPr>
            <a:r>
              <a:rPr lang="en" sz="1600">
                <a:solidFill>
                  <a:srgbClr val="1F1F1F"/>
                </a:solidFill>
                <a:latin typeface="Georgia"/>
                <a:ea typeface="Georgia"/>
                <a:cs typeface="Georgia"/>
                <a:sym typeface="Georgia"/>
              </a:rPr>
              <a:t>The testimony is the product of reliable principles and methods; </a:t>
            </a:r>
            <a:r>
              <a:rPr b="1" lang="en" sz="1600">
                <a:solidFill>
                  <a:srgbClr val="1F1F1F"/>
                </a:solidFill>
                <a:latin typeface="Georgia"/>
                <a:ea typeface="Georgia"/>
                <a:cs typeface="Georgia"/>
                <a:sym typeface="Georgia"/>
              </a:rPr>
              <a:t>and</a:t>
            </a:r>
            <a:endParaRPr b="1" sz="1600">
              <a:solidFill>
                <a:srgbClr val="1F1F1F"/>
              </a:solidFill>
              <a:latin typeface="Georgia"/>
              <a:ea typeface="Georgia"/>
              <a:cs typeface="Georgia"/>
              <a:sym typeface="Georgia"/>
            </a:endParaRPr>
          </a:p>
          <a:p>
            <a:pPr indent="-330200" lvl="0" marL="1371600" rtl="0" algn="just">
              <a:lnSpc>
                <a:spcPct val="115000"/>
              </a:lnSpc>
              <a:spcBef>
                <a:spcPts val="0"/>
              </a:spcBef>
              <a:spcAft>
                <a:spcPts val="0"/>
              </a:spcAft>
              <a:buClr>
                <a:srgbClr val="1F1F1F"/>
              </a:buClr>
              <a:buSzPts val="1600"/>
              <a:buFont typeface="Georgia"/>
              <a:buAutoNum type="arabicParenBoth"/>
            </a:pPr>
            <a:r>
              <a:rPr lang="en" sz="1600">
                <a:solidFill>
                  <a:srgbClr val="1F1F1F"/>
                </a:solidFill>
                <a:latin typeface="Georgia"/>
                <a:ea typeface="Georgia"/>
                <a:cs typeface="Georgia"/>
                <a:sym typeface="Georgia"/>
              </a:rPr>
              <a:t>The expert has reliably applied the principles and methods to the facts of the case.”</a:t>
            </a:r>
            <a:endParaRPr sz="1600">
              <a:solidFill>
                <a:srgbClr val="1F1F1F"/>
              </a:solidFill>
              <a:latin typeface="Georgia"/>
              <a:ea typeface="Georgia"/>
              <a:cs typeface="Georgia"/>
              <a:sym typeface="Georgia"/>
            </a:endParaRPr>
          </a:p>
          <a:p>
            <a:pPr indent="0" lvl="0" marL="0" rtl="0" algn="l">
              <a:spcBef>
                <a:spcPts val="0"/>
              </a:spcBef>
              <a:spcAft>
                <a:spcPts val="0"/>
              </a:spcAft>
              <a:buNone/>
            </a:pPr>
            <a:r>
              <a:t/>
            </a:r>
            <a:endParaRPr sz="1600">
              <a:solidFill>
                <a:srgbClr val="1F1F1F"/>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380" name="Shape 380"/>
        <p:cNvGrpSpPr/>
        <p:nvPr/>
      </p:nvGrpSpPr>
      <p:grpSpPr>
        <a:xfrm>
          <a:off x="0" y="0"/>
          <a:ext cx="0" cy="0"/>
          <a:chOff x="0" y="0"/>
          <a:chExt cx="0" cy="0"/>
        </a:xfrm>
      </p:grpSpPr>
      <p:sp>
        <p:nvSpPr>
          <p:cNvPr id="381" name="Google Shape;381;p24"/>
          <p:cNvSpPr txBox="1"/>
          <p:nvPr>
            <p:ph type="title"/>
          </p:nvPr>
        </p:nvSpPr>
        <p:spPr>
          <a:xfrm>
            <a:off x="216800" y="426650"/>
            <a:ext cx="3039900" cy="58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600">
                <a:latin typeface="Georgia"/>
                <a:ea typeface="Georgia"/>
                <a:cs typeface="Georgia"/>
                <a:sym typeface="Georgia"/>
              </a:rPr>
              <a:t>As of July 1, 2022…</a:t>
            </a:r>
            <a:endParaRPr sz="2600">
              <a:latin typeface="Georgia"/>
              <a:ea typeface="Georgia"/>
              <a:cs typeface="Georgia"/>
              <a:sym typeface="Georgia"/>
            </a:endParaRPr>
          </a:p>
        </p:txBody>
      </p:sp>
      <p:sp>
        <p:nvSpPr>
          <p:cNvPr id="382" name="Google Shape;382;p24"/>
          <p:cNvSpPr txBox="1"/>
          <p:nvPr/>
        </p:nvSpPr>
        <p:spPr>
          <a:xfrm>
            <a:off x="371225" y="2008350"/>
            <a:ext cx="8264700" cy="2725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accent1"/>
              </a:buClr>
              <a:buSzPts val="1100"/>
              <a:buFont typeface="Arial"/>
              <a:buNone/>
            </a:pPr>
            <a:r>
              <a:rPr lang="en" sz="1700">
                <a:latin typeface="Georgia"/>
                <a:ea typeface="Georgia"/>
                <a:cs typeface="Georgia"/>
                <a:sym typeface="Georgia"/>
              </a:rPr>
              <a:t>OCGA </a:t>
            </a:r>
            <a:r>
              <a:rPr lang="en" sz="1600">
                <a:solidFill>
                  <a:srgbClr val="1F1F1F"/>
                </a:solidFill>
                <a:latin typeface="Georgia"/>
                <a:ea typeface="Georgia"/>
                <a:cs typeface="Georgia"/>
                <a:sym typeface="Georgia"/>
              </a:rPr>
              <a:t>§ </a:t>
            </a:r>
            <a:r>
              <a:rPr lang="en" sz="1700">
                <a:latin typeface="Georgia"/>
                <a:ea typeface="Georgia"/>
                <a:cs typeface="Georgia"/>
                <a:sym typeface="Georgia"/>
              </a:rPr>
              <a:t>24-7-702(b) expressly instructs courts to be no more permissive of putative expert opinion than other state courts. It also instructs courts to construe 24-7-702(b) as consistent with Supreme Court of the United States precedent interpreting FRE 702, listing:</a:t>
            </a:r>
            <a:endParaRPr sz="1700">
              <a:latin typeface="Georgia"/>
              <a:ea typeface="Georgia"/>
              <a:cs typeface="Georgia"/>
              <a:sym typeface="Georgia"/>
            </a:endParaRPr>
          </a:p>
          <a:p>
            <a:pPr indent="0" lvl="0" marL="0" rtl="0" algn="just">
              <a:lnSpc>
                <a:spcPct val="115000"/>
              </a:lnSpc>
              <a:spcBef>
                <a:spcPts val="0"/>
              </a:spcBef>
              <a:spcAft>
                <a:spcPts val="0"/>
              </a:spcAft>
              <a:buClr>
                <a:schemeClr val="accent1"/>
              </a:buClr>
              <a:buSzPts val="1100"/>
              <a:buFont typeface="Arial"/>
              <a:buNone/>
            </a:pPr>
            <a:r>
              <a:t/>
            </a:r>
            <a:endParaRPr sz="1700">
              <a:latin typeface="Georgia"/>
              <a:ea typeface="Georgia"/>
              <a:cs typeface="Georgia"/>
              <a:sym typeface="Georgia"/>
            </a:endParaRPr>
          </a:p>
          <a:p>
            <a:pPr indent="-336550" lvl="0" marL="457200" rtl="0" algn="just">
              <a:lnSpc>
                <a:spcPct val="150000"/>
              </a:lnSpc>
              <a:spcBef>
                <a:spcPts val="0"/>
              </a:spcBef>
              <a:spcAft>
                <a:spcPts val="0"/>
              </a:spcAft>
              <a:buClr>
                <a:srgbClr val="000000"/>
              </a:buClr>
              <a:buSzPts val="1700"/>
              <a:buFont typeface="Georgia"/>
              <a:buChar char="●"/>
            </a:pPr>
            <a:r>
              <a:rPr lang="en" sz="1700" u="sng">
                <a:latin typeface="Georgia"/>
                <a:ea typeface="Georgia"/>
                <a:cs typeface="Georgia"/>
                <a:sym typeface="Georgia"/>
              </a:rPr>
              <a:t>Daubert v. Merrell Dow Pharmaceuticals</a:t>
            </a:r>
            <a:r>
              <a:rPr lang="en" sz="1700">
                <a:latin typeface="Georgia"/>
                <a:ea typeface="Georgia"/>
                <a:cs typeface="Georgia"/>
                <a:sym typeface="Georgia"/>
              </a:rPr>
              <a:t>, Inc., 509 U.S. 579 (1993)</a:t>
            </a:r>
            <a:endParaRPr sz="1700">
              <a:latin typeface="Georgia"/>
              <a:ea typeface="Georgia"/>
              <a:cs typeface="Georgia"/>
              <a:sym typeface="Georgia"/>
            </a:endParaRPr>
          </a:p>
          <a:p>
            <a:pPr indent="-336550" lvl="0" marL="457200" rtl="0" algn="just">
              <a:lnSpc>
                <a:spcPct val="150000"/>
              </a:lnSpc>
              <a:spcBef>
                <a:spcPts val="0"/>
              </a:spcBef>
              <a:spcAft>
                <a:spcPts val="0"/>
              </a:spcAft>
              <a:buClr>
                <a:srgbClr val="000000"/>
              </a:buClr>
              <a:buSzPts val="1700"/>
              <a:buFont typeface="Georgia"/>
              <a:buChar char="●"/>
            </a:pPr>
            <a:r>
              <a:rPr lang="en" sz="1700" u="sng">
                <a:latin typeface="Georgia"/>
                <a:ea typeface="Georgia"/>
                <a:cs typeface="Georgia"/>
                <a:sym typeface="Georgia"/>
              </a:rPr>
              <a:t>General Electric Co. v. Joiner</a:t>
            </a:r>
            <a:r>
              <a:rPr lang="en" sz="1700">
                <a:latin typeface="Georgia"/>
                <a:ea typeface="Georgia"/>
                <a:cs typeface="Georgia"/>
                <a:sym typeface="Georgia"/>
              </a:rPr>
              <a:t>, 522 U.S. 136 (1997)</a:t>
            </a:r>
            <a:endParaRPr sz="1700">
              <a:latin typeface="Georgia"/>
              <a:ea typeface="Georgia"/>
              <a:cs typeface="Georgia"/>
              <a:sym typeface="Georgia"/>
            </a:endParaRPr>
          </a:p>
          <a:p>
            <a:pPr indent="-336550" lvl="0" marL="457200" rtl="0" algn="just">
              <a:lnSpc>
                <a:spcPct val="150000"/>
              </a:lnSpc>
              <a:spcBef>
                <a:spcPts val="0"/>
              </a:spcBef>
              <a:spcAft>
                <a:spcPts val="0"/>
              </a:spcAft>
              <a:buClr>
                <a:srgbClr val="000000"/>
              </a:buClr>
              <a:buSzPts val="1700"/>
              <a:buFont typeface="Georgia"/>
              <a:buChar char="●"/>
            </a:pPr>
            <a:r>
              <a:rPr lang="en" sz="1700" u="sng">
                <a:latin typeface="Georgia"/>
                <a:ea typeface="Georgia"/>
                <a:cs typeface="Georgia"/>
                <a:sym typeface="Georgia"/>
              </a:rPr>
              <a:t>Kumho Tire Co. Ltd. v. Carmichael</a:t>
            </a:r>
            <a:r>
              <a:rPr lang="en" sz="1700">
                <a:latin typeface="Georgia"/>
                <a:ea typeface="Georgia"/>
                <a:cs typeface="Georgia"/>
                <a:sym typeface="Georgia"/>
              </a:rPr>
              <a:t>, 526 U.S. 137 (1999)</a:t>
            </a:r>
            <a:endParaRPr sz="1700">
              <a:latin typeface="Georgia"/>
              <a:ea typeface="Georgia"/>
              <a:cs typeface="Georgia"/>
              <a:sym typeface="Georgia"/>
            </a:endParaRPr>
          </a:p>
          <a:p>
            <a:pPr indent="0" lvl="0" marL="0" rtl="0" algn="l">
              <a:spcBef>
                <a:spcPts val="0"/>
              </a:spcBef>
              <a:spcAft>
                <a:spcPts val="0"/>
              </a:spcAft>
              <a:buNone/>
            </a:pPr>
            <a:r>
              <a:t/>
            </a:r>
            <a:endParaRPr sz="1700">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5"/>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388" name="Google Shape;388;p25"/>
          <p:cNvSpPr txBox="1"/>
          <p:nvPr>
            <p:ph idx="1" type="body"/>
          </p:nvPr>
        </p:nvSpPr>
        <p:spPr>
          <a:xfrm>
            <a:off x="56475" y="1626950"/>
            <a:ext cx="4572000" cy="34869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None/>
            </a:pPr>
            <a:r>
              <a:t/>
            </a:r>
            <a:endParaRPr sz="1400">
              <a:highlight>
                <a:schemeClr val="dk1"/>
              </a:highlight>
              <a:latin typeface="Georgia"/>
              <a:ea typeface="Georgia"/>
              <a:cs typeface="Georgia"/>
              <a:sym typeface="Georgia"/>
            </a:endParaRPr>
          </a:p>
          <a:p>
            <a:pPr indent="-317500" lvl="0" marL="457200" rtl="0" algn="just">
              <a:lnSpc>
                <a:spcPct val="115000"/>
              </a:lnSpc>
              <a:spcBef>
                <a:spcPts val="0"/>
              </a:spcBef>
              <a:spcAft>
                <a:spcPts val="0"/>
              </a:spcAft>
              <a:buSzPts val="1400"/>
              <a:buFont typeface="Georgia"/>
              <a:buChar char="★"/>
            </a:pPr>
            <a:r>
              <a:rPr lang="en" sz="1400">
                <a:highlight>
                  <a:schemeClr val="dk1"/>
                </a:highlight>
                <a:latin typeface="Georgia"/>
                <a:ea typeface="Georgia"/>
                <a:cs typeface="Georgia"/>
                <a:sym typeface="Georgia"/>
              </a:rPr>
              <a:t>Proponent of the witness bears burden to meet standard by preponderance of the evidence.</a:t>
            </a:r>
            <a:endParaRPr sz="1400">
              <a:highlight>
                <a:schemeClr val="dk1"/>
              </a:highlight>
              <a:latin typeface="Georgia"/>
              <a:ea typeface="Georgia"/>
              <a:cs typeface="Georgia"/>
              <a:sym typeface="Georgia"/>
            </a:endParaRPr>
          </a:p>
          <a:p>
            <a:pPr indent="0" lvl="0" marL="457200" rtl="0" algn="l">
              <a:lnSpc>
                <a:spcPct val="115000"/>
              </a:lnSpc>
              <a:spcBef>
                <a:spcPts val="0"/>
              </a:spcBef>
              <a:spcAft>
                <a:spcPts val="0"/>
              </a:spcAft>
              <a:buNone/>
            </a:pPr>
            <a:r>
              <a:t/>
            </a:r>
            <a:endParaRPr sz="1400">
              <a:highlight>
                <a:schemeClr val="dk1"/>
              </a:highlight>
              <a:latin typeface="Georgia"/>
              <a:ea typeface="Georgia"/>
              <a:cs typeface="Georgia"/>
              <a:sym typeface="Georgia"/>
            </a:endParaRPr>
          </a:p>
          <a:p>
            <a:pPr indent="-317500" lvl="0" marL="457200" rtl="0" algn="just">
              <a:lnSpc>
                <a:spcPct val="115000"/>
              </a:lnSpc>
              <a:spcBef>
                <a:spcPts val="0"/>
              </a:spcBef>
              <a:spcAft>
                <a:spcPts val="0"/>
              </a:spcAft>
              <a:buSzPts val="1400"/>
              <a:buFont typeface="Georgia"/>
              <a:buChar char="★"/>
            </a:pPr>
            <a:r>
              <a:rPr lang="en" sz="1400">
                <a:highlight>
                  <a:schemeClr val="dk1"/>
                </a:highlight>
                <a:latin typeface="Georgia"/>
                <a:ea typeface="Georgia"/>
                <a:cs typeface="Georgia"/>
                <a:sym typeface="Georgia"/>
              </a:rPr>
              <a:t>Court exercises a gatekeeping role: “Ultimately, courts must remain cautious not to improperly use the admissibility criteria to supplant the sacrosanct right to a jury trial because vigorous cross-examination presentation of contrary evidence, and careful instruction on the burden of proof are the traditional and appropriate means of attacking shaky but admissible evidence.” </a:t>
            </a:r>
            <a:r>
              <a:rPr lang="en" sz="1400" u="sng">
                <a:latin typeface="Georgia"/>
                <a:ea typeface="Georgia"/>
                <a:cs typeface="Georgia"/>
                <a:sym typeface="Georgia"/>
              </a:rPr>
              <a:t>Landy v. State</a:t>
            </a:r>
            <a:r>
              <a:rPr lang="en" sz="1400">
                <a:latin typeface="Georgia"/>
                <a:ea typeface="Georgia"/>
                <a:cs typeface="Georgia"/>
                <a:sym typeface="Georgia"/>
              </a:rPr>
              <a:t>, A26A0244, 2026 WL 1647580 (Ga. Ct. of App. 2026).</a:t>
            </a:r>
            <a:endParaRPr sz="1400">
              <a:highlight>
                <a:schemeClr val="dk1"/>
              </a:highlight>
              <a:latin typeface="Georgia"/>
              <a:ea typeface="Georgia"/>
              <a:cs typeface="Georgia"/>
              <a:sym typeface="Georgia"/>
            </a:endParaRPr>
          </a:p>
        </p:txBody>
      </p:sp>
      <p:sp>
        <p:nvSpPr>
          <p:cNvPr id="389" name="Google Shape;389;p25"/>
          <p:cNvSpPr txBox="1"/>
          <p:nvPr>
            <p:ph type="title"/>
          </p:nvPr>
        </p:nvSpPr>
        <p:spPr>
          <a:xfrm>
            <a:off x="250125" y="43988"/>
            <a:ext cx="41847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Procedure</a:t>
            </a:r>
            <a:endParaRPr>
              <a:latin typeface="Georgia"/>
              <a:ea typeface="Georgia"/>
              <a:cs typeface="Georgia"/>
              <a:sym typeface="Georgia"/>
            </a:endParaRPr>
          </a:p>
        </p:txBody>
      </p:sp>
      <p:pic>
        <p:nvPicPr>
          <p:cNvPr id="390" name="Google Shape;390;p25" title="istockphoto-1001168184-612x612.jpg"/>
          <p:cNvPicPr preferRelativeResize="0"/>
          <p:nvPr/>
        </p:nvPicPr>
        <p:blipFill>
          <a:blip r:embed="rId3">
            <a:alphaModFix/>
          </a:blip>
          <a:stretch>
            <a:fillRect/>
          </a:stretch>
        </p:blipFill>
        <p:spPr>
          <a:xfrm>
            <a:off x="4780775" y="1843425"/>
            <a:ext cx="4028600" cy="2685725"/>
          </a:xfrm>
          <a:prstGeom prst="rect">
            <a:avLst/>
          </a:prstGeom>
          <a:noFill/>
          <a:ln>
            <a:noFill/>
          </a:ln>
        </p:spPr>
      </p:pic>
      <p:sp>
        <p:nvSpPr>
          <p:cNvPr id="391" name="Google Shape;391;p25"/>
          <p:cNvSpPr txBox="1"/>
          <p:nvPr/>
        </p:nvSpPr>
        <p:spPr>
          <a:xfrm>
            <a:off x="117600" y="659600"/>
            <a:ext cx="6703500" cy="1128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lt1"/>
              </a:buClr>
              <a:buSzPts val="1400"/>
              <a:buFont typeface="Georgia"/>
              <a:buChar char="★"/>
            </a:pPr>
            <a:r>
              <a:rPr lang="en">
                <a:solidFill>
                  <a:schemeClr val="lt1"/>
                </a:solidFill>
                <a:highlight>
                  <a:schemeClr val="dk1"/>
                </a:highlight>
                <a:latin typeface="Georgia"/>
                <a:ea typeface="Georgia"/>
                <a:cs typeface="Georgia"/>
                <a:sym typeface="Georgia"/>
              </a:rPr>
              <a:t>Entitled, on motion, to "a pretrial hearing to determine whether the witness qualifies as an expert and whether the expert's testimony satisfies the requirements of subsections (a) and (b) of this Code section." OCGA </a:t>
            </a:r>
            <a:r>
              <a:rPr lang="en" sz="1600">
                <a:solidFill>
                  <a:schemeClr val="lt1"/>
                </a:solidFill>
                <a:latin typeface="Georgia"/>
                <a:ea typeface="Georgia"/>
                <a:cs typeface="Georgia"/>
                <a:sym typeface="Georgia"/>
              </a:rPr>
              <a:t>§ </a:t>
            </a:r>
            <a:r>
              <a:rPr lang="en">
                <a:solidFill>
                  <a:schemeClr val="lt1"/>
                </a:solidFill>
                <a:highlight>
                  <a:schemeClr val="dk1"/>
                </a:highlight>
                <a:latin typeface="Georgia"/>
                <a:ea typeface="Georgia"/>
                <a:cs typeface="Georgia"/>
                <a:sym typeface="Georgia"/>
              </a:rPr>
              <a:t>24-7-702(d). </a:t>
            </a:r>
            <a:endParaRPr>
              <a:solidFill>
                <a:schemeClr val="lt1"/>
              </a:solidFill>
              <a:highlight>
                <a:schemeClr val="dk1"/>
              </a:highlight>
              <a:latin typeface="Georgia"/>
              <a:ea typeface="Georgia"/>
              <a:cs typeface="Georgia"/>
              <a:sym typeface="Georgia"/>
            </a:endParaRPr>
          </a:p>
          <a:p>
            <a:pPr indent="0" lvl="0" marL="0" rtl="0" algn="l">
              <a:spcBef>
                <a:spcPts val="0"/>
              </a:spcBef>
              <a:spcAft>
                <a:spcPts val="0"/>
              </a:spcAft>
              <a:buNone/>
            </a:pPr>
            <a:r>
              <a:t/>
            </a:r>
            <a:endParaRPr sz="1300">
              <a:solidFill>
                <a:schemeClr val="dk2"/>
              </a:solidFill>
              <a:latin typeface="Nunito"/>
              <a:ea typeface="Nunito"/>
              <a:cs typeface="Nunito"/>
              <a:sym typeface="Nuni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6"/>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397" name="Google Shape;397;p26"/>
          <p:cNvSpPr txBox="1"/>
          <p:nvPr>
            <p:ph type="title"/>
          </p:nvPr>
        </p:nvSpPr>
        <p:spPr>
          <a:xfrm>
            <a:off x="327275" y="205538"/>
            <a:ext cx="41847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702(b)(1)</a:t>
            </a:r>
            <a:endParaRPr>
              <a:latin typeface="Georgia"/>
              <a:ea typeface="Georgia"/>
              <a:cs typeface="Georgia"/>
              <a:sym typeface="Georgia"/>
            </a:endParaRPr>
          </a:p>
        </p:txBody>
      </p:sp>
      <p:sp>
        <p:nvSpPr>
          <p:cNvPr id="398" name="Google Shape;398;p26"/>
          <p:cNvSpPr txBox="1"/>
          <p:nvPr>
            <p:ph idx="1" type="body"/>
          </p:nvPr>
        </p:nvSpPr>
        <p:spPr>
          <a:xfrm>
            <a:off x="123225" y="922350"/>
            <a:ext cx="7269900" cy="7143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600">
                <a:latin typeface="Georgia"/>
                <a:ea typeface="Georgia"/>
                <a:cs typeface="Georgia"/>
                <a:sym typeface="Georgia"/>
              </a:rPr>
              <a:t>“</a:t>
            </a:r>
            <a:r>
              <a:rPr lang="en" sz="1600">
                <a:latin typeface="Georgia"/>
                <a:ea typeface="Georgia"/>
                <a:cs typeface="Georgia"/>
                <a:sym typeface="Georgia"/>
              </a:rPr>
              <a:t>The expert’s scientific, technical, or other specialized knowledge will</a:t>
            </a:r>
            <a:r>
              <a:rPr b="1" lang="en" sz="1600">
                <a:latin typeface="Georgia"/>
                <a:ea typeface="Georgia"/>
                <a:cs typeface="Georgia"/>
                <a:sym typeface="Georgia"/>
              </a:rPr>
              <a:t> </a:t>
            </a:r>
            <a:r>
              <a:rPr i="1" lang="en" sz="1600">
                <a:latin typeface="Georgia"/>
                <a:ea typeface="Georgia"/>
                <a:cs typeface="Georgia"/>
                <a:sym typeface="Georgia"/>
              </a:rPr>
              <a:t>help </a:t>
            </a:r>
            <a:r>
              <a:rPr lang="en" sz="1600">
                <a:latin typeface="Georgia"/>
                <a:ea typeface="Georgia"/>
                <a:cs typeface="Georgia"/>
                <a:sym typeface="Georgia"/>
              </a:rPr>
              <a:t>the trier of fact to understand the evidence or determine a fact in issue.”</a:t>
            </a:r>
            <a:endParaRPr>
              <a:latin typeface="Georgia"/>
              <a:ea typeface="Georgia"/>
              <a:cs typeface="Georgia"/>
              <a:sym typeface="Georgia"/>
            </a:endParaRPr>
          </a:p>
        </p:txBody>
      </p:sp>
      <p:sp>
        <p:nvSpPr>
          <p:cNvPr id="399" name="Google Shape;399;p26"/>
          <p:cNvSpPr txBox="1"/>
          <p:nvPr/>
        </p:nvSpPr>
        <p:spPr>
          <a:xfrm>
            <a:off x="251475" y="1861300"/>
            <a:ext cx="7870500" cy="25863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Font typeface="Georgia"/>
              <a:buChar char="➔"/>
            </a:pPr>
            <a:r>
              <a:rPr lang="en" sz="1600">
                <a:solidFill>
                  <a:schemeClr val="lt1"/>
                </a:solidFill>
                <a:latin typeface="Georgia"/>
                <a:ea typeface="Georgia"/>
                <a:cs typeface="Georgia"/>
                <a:sym typeface="Georgia"/>
              </a:rPr>
              <a:t>In most cases, attacking witness’s credentials won’t get you far; instead, argue helpfulness to the jury.</a:t>
            </a:r>
            <a:endParaRPr sz="1600">
              <a:solidFill>
                <a:schemeClr val="lt1"/>
              </a:solidFill>
              <a:latin typeface="Georgia"/>
              <a:ea typeface="Georgia"/>
              <a:cs typeface="Georgia"/>
              <a:sym typeface="Georgia"/>
            </a:endParaRPr>
          </a:p>
          <a:p>
            <a:pPr indent="-317500" lvl="1" marL="914400" rtl="0" algn="l">
              <a:spcBef>
                <a:spcPts val="0"/>
              </a:spcBef>
              <a:spcAft>
                <a:spcPts val="0"/>
              </a:spcAft>
              <a:buClr>
                <a:schemeClr val="lt1"/>
              </a:buClr>
              <a:buSzPts val="1400"/>
              <a:buFont typeface="Georgia"/>
              <a:buChar char="◆"/>
            </a:pPr>
            <a:r>
              <a:rPr lang="en" sz="1600">
                <a:solidFill>
                  <a:schemeClr val="lt1"/>
                </a:solidFill>
                <a:latin typeface="Georgia"/>
                <a:ea typeface="Georgia"/>
                <a:cs typeface="Georgia"/>
                <a:sym typeface="Georgia"/>
              </a:rPr>
              <a:t>Is the issue contested? </a:t>
            </a:r>
            <a:r>
              <a:rPr lang="en" sz="1600" u="sng">
                <a:solidFill>
                  <a:schemeClr val="lt1"/>
                </a:solidFill>
                <a:latin typeface="Georgia"/>
                <a:ea typeface="Georgia"/>
                <a:cs typeface="Georgia"/>
                <a:sym typeface="Georgia"/>
              </a:rPr>
              <a:t>State v. J.L.G.</a:t>
            </a:r>
            <a:r>
              <a:rPr lang="en" sz="1600">
                <a:solidFill>
                  <a:schemeClr val="lt1"/>
                </a:solidFill>
                <a:latin typeface="Georgia"/>
                <a:ea typeface="Georgia"/>
                <a:cs typeface="Georgia"/>
                <a:sym typeface="Georgia"/>
              </a:rPr>
              <a:t>, 234 N.J. 265 (2018)</a:t>
            </a:r>
            <a:endParaRPr sz="1600">
              <a:solidFill>
                <a:schemeClr val="lt1"/>
              </a:solidFill>
              <a:latin typeface="Georgia"/>
              <a:ea typeface="Georgia"/>
              <a:cs typeface="Georgia"/>
              <a:sym typeface="Georgia"/>
            </a:endParaRPr>
          </a:p>
          <a:p>
            <a:pPr indent="-317500" lvl="1" marL="914400" rtl="0" algn="l">
              <a:spcBef>
                <a:spcPts val="0"/>
              </a:spcBef>
              <a:spcAft>
                <a:spcPts val="0"/>
              </a:spcAft>
              <a:buClr>
                <a:schemeClr val="lt1"/>
              </a:buClr>
              <a:buSzPts val="1400"/>
              <a:buFont typeface="Georgia"/>
              <a:buChar char="◆"/>
            </a:pPr>
            <a:r>
              <a:rPr lang="en" sz="1600">
                <a:solidFill>
                  <a:schemeClr val="lt1"/>
                </a:solidFill>
                <a:latin typeface="Georgia"/>
                <a:ea typeface="Georgia"/>
                <a:cs typeface="Georgia"/>
                <a:sym typeface="Georgia"/>
              </a:rPr>
              <a:t>Is the issue “beyond the ken of the average juror”? </a:t>
            </a:r>
            <a:r>
              <a:rPr lang="en" sz="1600">
                <a:solidFill>
                  <a:schemeClr val="lt1"/>
                </a:solidFill>
                <a:latin typeface="Georgia"/>
                <a:ea typeface="Georgia"/>
                <a:cs typeface="Georgia"/>
                <a:sym typeface="Georgia"/>
              </a:rPr>
              <a:t>Credibility</a:t>
            </a:r>
            <a:r>
              <a:rPr lang="en" sz="1600">
                <a:solidFill>
                  <a:schemeClr val="lt1"/>
                </a:solidFill>
                <a:latin typeface="Georgia"/>
                <a:ea typeface="Georgia"/>
                <a:cs typeface="Georgia"/>
                <a:sym typeface="Georgia"/>
              </a:rPr>
              <a:t> of a witness categorically not beyond ken of the jury (e.g., whether an abuse victim is telling the truth). </a:t>
            </a:r>
            <a:r>
              <a:rPr lang="en" sz="1600" u="sng">
                <a:solidFill>
                  <a:schemeClr val="lt1"/>
                </a:solidFill>
                <a:latin typeface="Georgia"/>
                <a:ea typeface="Georgia"/>
                <a:cs typeface="Georgia"/>
                <a:sym typeface="Georgia"/>
              </a:rPr>
              <a:t>Wilson v. State</a:t>
            </a:r>
            <a:r>
              <a:rPr lang="en" sz="1600">
                <a:solidFill>
                  <a:schemeClr val="lt1"/>
                </a:solidFill>
                <a:latin typeface="Georgia"/>
                <a:ea typeface="Georgia"/>
                <a:cs typeface="Georgia"/>
                <a:sym typeface="Georgia"/>
              </a:rPr>
              <a:t>, 377 Ga.App. 463, 470 (2025).</a:t>
            </a:r>
            <a:endParaRPr sz="1600">
              <a:solidFill>
                <a:schemeClr val="lt1"/>
              </a:solidFill>
              <a:latin typeface="Georgia"/>
              <a:ea typeface="Georgia"/>
              <a:cs typeface="Georgia"/>
              <a:sym typeface="Georgia"/>
            </a:endParaRPr>
          </a:p>
          <a:p>
            <a:pPr indent="0" lvl="0" marL="914400" rtl="0" algn="l">
              <a:spcBef>
                <a:spcPts val="0"/>
              </a:spcBef>
              <a:spcAft>
                <a:spcPts val="0"/>
              </a:spcAft>
              <a:buNone/>
            </a:pPr>
            <a:r>
              <a:t/>
            </a:r>
            <a:endParaRPr sz="1600">
              <a:solidFill>
                <a:schemeClr val="lt1"/>
              </a:solidFill>
              <a:latin typeface="Georgia"/>
              <a:ea typeface="Georgia"/>
              <a:cs typeface="Georgia"/>
              <a:sym typeface="Georgia"/>
            </a:endParaRPr>
          </a:p>
          <a:p>
            <a:pPr indent="-330200" lvl="0" marL="457200" rtl="0" algn="l">
              <a:spcBef>
                <a:spcPts val="0"/>
              </a:spcBef>
              <a:spcAft>
                <a:spcPts val="0"/>
              </a:spcAft>
              <a:buClr>
                <a:schemeClr val="lt1"/>
              </a:buClr>
              <a:buSzPts val="1600"/>
              <a:buFont typeface="Georgia"/>
              <a:buChar char="➔"/>
            </a:pPr>
            <a:r>
              <a:rPr lang="en" sz="1600">
                <a:solidFill>
                  <a:schemeClr val="lt1"/>
                </a:solidFill>
                <a:latin typeface="Georgia"/>
                <a:ea typeface="Georgia"/>
                <a:cs typeface="Georgia"/>
                <a:sym typeface="Georgia"/>
              </a:rPr>
              <a:t>But, testimony may be considered helpful to the jury’s understanding, even if it is indeterminate.</a:t>
            </a:r>
            <a:endParaRPr sz="1600">
              <a:solidFill>
                <a:schemeClr val="lt1"/>
              </a:solidFill>
              <a:latin typeface="Georgia"/>
              <a:ea typeface="Georgia"/>
              <a:cs typeface="Georgia"/>
              <a:sym typeface="Georgia"/>
            </a:endParaRPr>
          </a:p>
          <a:p>
            <a:pPr indent="-317500" lvl="1" marL="914400" rtl="0" algn="l">
              <a:spcBef>
                <a:spcPts val="0"/>
              </a:spcBef>
              <a:spcAft>
                <a:spcPts val="0"/>
              </a:spcAft>
              <a:buClr>
                <a:schemeClr val="lt1"/>
              </a:buClr>
              <a:buSzPts val="1400"/>
              <a:buFont typeface="Georgia"/>
              <a:buChar char="◆"/>
            </a:pPr>
            <a:r>
              <a:rPr lang="en" sz="1600" u="sng">
                <a:solidFill>
                  <a:schemeClr val="lt1"/>
                </a:solidFill>
                <a:latin typeface="Georgia"/>
                <a:ea typeface="Georgia"/>
                <a:cs typeface="Georgia"/>
                <a:sym typeface="Georgia"/>
              </a:rPr>
              <a:t>Early v. Morgan Fleet Services, Inc.</a:t>
            </a:r>
            <a:r>
              <a:rPr lang="en" sz="1600">
                <a:solidFill>
                  <a:schemeClr val="lt1"/>
                </a:solidFill>
                <a:latin typeface="Georgia"/>
                <a:ea typeface="Georgia"/>
                <a:cs typeface="Georgia"/>
                <a:sym typeface="Georgia"/>
              </a:rPr>
              <a:t>, 368 Ga. App. 175, 177 (2023).</a:t>
            </a:r>
            <a:endParaRPr sz="1600">
              <a:solidFill>
                <a:schemeClr val="lt1"/>
              </a:solidFill>
              <a:latin typeface="Georgia"/>
              <a:ea typeface="Georgia"/>
              <a:cs typeface="Georgia"/>
              <a:sym typeface="Georgia"/>
            </a:endParaRPr>
          </a:p>
          <a:p>
            <a:pPr indent="-317500" lvl="1" marL="914400" rtl="0" algn="l">
              <a:spcBef>
                <a:spcPts val="0"/>
              </a:spcBef>
              <a:spcAft>
                <a:spcPts val="0"/>
              </a:spcAft>
              <a:buClr>
                <a:schemeClr val="lt1"/>
              </a:buClr>
              <a:buSzPts val="1400"/>
              <a:buFont typeface="Georgia"/>
              <a:buChar char="◆"/>
            </a:pPr>
            <a:r>
              <a:rPr lang="en" sz="1600">
                <a:solidFill>
                  <a:schemeClr val="lt1"/>
                </a:solidFill>
                <a:latin typeface="Georgia"/>
                <a:ea typeface="Georgia"/>
                <a:cs typeface="Georgia"/>
                <a:sym typeface="Georgia"/>
              </a:rPr>
              <a:t>Court’s role is to determine admissibility, not </a:t>
            </a:r>
            <a:r>
              <a:rPr lang="en" sz="1600">
                <a:solidFill>
                  <a:schemeClr val="lt1"/>
                </a:solidFill>
                <a:latin typeface="Georgia"/>
                <a:ea typeface="Georgia"/>
                <a:cs typeface="Georgia"/>
                <a:sym typeface="Georgia"/>
              </a:rPr>
              <a:t>credibility</a:t>
            </a:r>
            <a:endParaRPr sz="1600">
              <a:solidFill>
                <a:schemeClr val="lt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7"/>
          <p:cNvSpPr txBox="1"/>
          <p:nvPr>
            <p:ph idx="12" type="sldNum"/>
          </p:nvPr>
        </p:nvSpPr>
        <p:spPr>
          <a:xfrm>
            <a:off x="8260675" y="205550"/>
            <a:ext cx="548700" cy="292500"/>
          </a:xfrm>
          <a:prstGeom prst="rect">
            <a:avLst/>
          </a:prstGeom>
        </p:spPr>
        <p:txBody>
          <a:bodyPr anchorCtr="0" anchor="ctr" bIns="91425" lIns="91425" spcFirstLastPara="1" rIns="91425" wrap="square" tIns="91425">
            <a:normAutofit fontScale="92500" lnSpcReduction="20000"/>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405" name="Google Shape;405;p27"/>
          <p:cNvSpPr txBox="1"/>
          <p:nvPr>
            <p:ph idx="1" type="body"/>
          </p:nvPr>
        </p:nvSpPr>
        <p:spPr>
          <a:xfrm>
            <a:off x="387300" y="1211373"/>
            <a:ext cx="6190500" cy="431100"/>
          </a:xfrm>
          <a:prstGeom prst="rect">
            <a:avLst/>
          </a:prstGeom>
        </p:spPr>
        <p:txBody>
          <a:bodyPr anchorCtr="0" anchor="t" bIns="91425" lIns="91425" spcFirstLastPara="1" rIns="91425" wrap="square" tIns="91425">
            <a:normAutofit/>
          </a:bodyPr>
          <a:lstStyle/>
          <a:p>
            <a:pPr indent="0" lvl="0" marL="0" rtl="0" algn="just">
              <a:lnSpc>
                <a:spcPct val="115000"/>
              </a:lnSpc>
              <a:spcBef>
                <a:spcPts val="0"/>
              </a:spcBef>
              <a:spcAft>
                <a:spcPts val="0"/>
              </a:spcAft>
              <a:buNone/>
            </a:pPr>
            <a:r>
              <a:rPr lang="en" sz="1600">
                <a:latin typeface="Georgia"/>
                <a:ea typeface="Georgia"/>
                <a:cs typeface="Georgia"/>
                <a:sym typeface="Georgia"/>
              </a:rPr>
              <a:t>“</a:t>
            </a:r>
            <a:r>
              <a:rPr lang="en" sz="1600">
                <a:latin typeface="Georgia"/>
                <a:ea typeface="Georgia"/>
                <a:cs typeface="Georgia"/>
                <a:sym typeface="Georgia"/>
              </a:rPr>
              <a:t>The testimony is based upon sufficient facts or data.”</a:t>
            </a:r>
            <a:endParaRPr sz="1600">
              <a:latin typeface="Georgia"/>
              <a:ea typeface="Georgia"/>
              <a:cs typeface="Georgia"/>
              <a:sym typeface="Georgia"/>
            </a:endParaRPr>
          </a:p>
        </p:txBody>
      </p:sp>
      <p:sp>
        <p:nvSpPr>
          <p:cNvPr id="406" name="Google Shape;406;p27"/>
          <p:cNvSpPr txBox="1"/>
          <p:nvPr>
            <p:ph type="title"/>
          </p:nvPr>
        </p:nvSpPr>
        <p:spPr>
          <a:xfrm>
            <a:off x="387300" y="406513"/>
            <a:ext cx="4184700" cy="61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latin typeface="Georgia"/>
                <a:ea typeface="Georgia"/>
                <a:cs typeface="Georgia"/>
                <a:sym typeface="Georgia"/>
              </a:rPr>
              <a:t>702(b)(2)</a:t>
            </a:r>
            <a:endParaRPr>
              <a:latin typeface="Georgia"/>
              <a:ea typeface="Georgia"/>
              <a:cs typeface="Georgia"/>
              <a:sym typeface="Georgia"/>
            </a:endParaRPr>
          </a:p>
        </p:txBody>
      </p:sp>
      <p:sp>
        <p:nvSpPr>
          <p:cNvPr id="407" name="Google Shape;407;p27"/>
          <p:cNvSpPr txBox="1"/>
          <p:nvPr/>
        </p:nvSpPr>
        <p:spPr>
          <a:xfrm>
            <a:off x="576375" y="2119925"/>
            <a:ext cx="7209600" cy="26229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Font typeface="Georgia"/>
              <a:buChar char="➔"/>
            </a:pPr>
            <a:r>
              <a:rPr lang="en" sz="1600">
                <a:solidFill>
                  <a:schemeClr val="lt1"/>
                </a:solidFill>
                <a:latin typeface="Georgia"/>
                <a:ea typeface="Georgia"/>
                <a:cs typeface="Georgia"/>
                <a:sym typeface="Georgia"/>
              </a:rPr>
              <a:t>When an expert’s testimony is based s</a:t>
            </a:r>
            <a:r>
              <a:rPr lang="en" sz="1600">
                <a:solidFill>
                  <a:schemeClr val="lt1"/>
                </a:solidFill>
                <a:latin typeface="Georgia"/>
                <a:ea typeface="Georgia"/>
                <a:cs typeface="Georgia"/>
                <a:sym typeface="Georgia"/>
              </a:rPr>
              <a:t>olely</a:t>
            </a:r>
            <a:r>
              <a:rPr lang="en" sz="1600">
                <a:solidFill>
                  <a:schemeClr val="lt1"/>
                </a:solidFill>
                <a:latin typeface="Georgia"/>
                <a:ea typeface="Georgia"/>
                <a:cs typeface="Georgia"/>
                <a:sym typeface="Georgia"/>
              </a:rPr>
              <a:t> or primarily  on her experience, she must </a:t>
            </a:r>
            <a:r>
              <a:rPr lang="en" sz="1600">
                <a:solidFill>
                  <a:schemeClr val="lt1"/>
                </a:solidFill>
                <a:latin typeface="Georgia"/>
                <a:ea typeface="Georgia"/>
                <a:cs typeface="Georgia"/>
                <a:sym typeface="Georgia"/>
              </a:rPr>
              <a:t>explain</a:t>
            </a:r>
            <a:r>
              <a:rPr lang="en" sz="1600">
                <a:solidFill>
                  <a:schemeClr val="lt1"/>
                </a:solidFill>
                <a:latin typeface="Georgia"/>
                <a:ea typeface="Georgia"/>
                <a:cs typeface="Georgia"/>
                <a:sym typeface="Georgia"/>
              </a:rPr>
              <a:t> how that experience provided sufficient information  and was reliably applied. </a:t>
            </a:r>
            <a:r>
              <a:rPr lang="en" sz="1600" u="sng">
                <a:solidFill>
                  <a:schemeClr val="lt1"/>
                </a:solidFill>
                <a:latin typeface="Georgia"/>
                <a:ea typeface="Georgia"/>
                <a:cs typeface="Georgia"/>
                <a:sym typeface="Georgia"/>
              </a:rPr>
              <a:t>United  States v. </a:t>
            </a:r>
            <a:r>
              <a:rPr lang="en" sz="1600" u="sng">
                <a:solidFill>
                  <a:schemeClr val="lt1"/>
                </a:solidFill>
                <a:latin typeface="Georgia"/>
                <a:ea typeface="Georgia"/>
                <a:cs typeface="Georgia"/>
                <a:sym typeface="Georgia"/>
              </a:rPr>
              <a:t>Frazier</a:t>
            </a:r>
            <a:r>
              <a:rPr lang="en" sz="1600">
                <a:solidFill>
                  <a:schemeClr val="lt1"/>
                </a:solidFill>
                <a:latin typeface="Georgia"/>
                <a:ea typeface="Georgia"/>
                <a:cs typeface="Georgia"/>
                <a:sym typeface="Georgia"/>
              </a:rPr>
              <a:t>, 387 F.3 1244, 1265-66 (11th Cir. 2004).</a:t>
            </a:r>
            <a:endParaRPr sz="1600">
              <a:solidFill>
                <a:schemeClr val="lt1"/>
              </a:solidFill>
              <a:latin typeface="Georgia"/>
              <a:ea typeface="Georgia"/>
              <a:cs typeface="Georgia"/>
              <a:sym typeface="Georgia"/>
            </a:endParaRPr>
          </a:p>
          <a:p>
            <a:pPr indent="0" lvl="0" marL="457200" rtl="0" algn="l">
              <a:spcBef>
                <a:spcPts val="0"/>
              </a:spcBef>
              <a:spcAft>
                <a:spcPts val="0"/>
              </a:spcAft>
              <a:buNone/>
            </a:pPr>
            <a:r>
              <a:t/>
            </a:r>
            <a:endParaRPr sz="1600">
              <a:solidFill>
                <a:schemeClr val="lt1"/>
              </a:solidFill>
              <a:latin typeface="Georgia"/>
              <a:ea typeface="Georgia"/>
              <a:cs typeface="Georgia"/>
              <a:sym typeface="Georgia"/>
            </a:endParaRPr>
          </a:p>
          <a:p>
            <a:pPr indent="-330200" lvl="0" marL="457200" rtl="0" algn="l">
              <a:spcBef>
                <a:spcPts val="0"/>
              </a:spcBef>
              <a:spcAft>
                <a:spcPts val="0"/>
              </a:spcAft>
              <a:buClr>
                <a:schemeClr val="lt1"/>
              </a:buClr>
              <a:buSzPts val="1600"/>
              <a:buFont typeface="Georgia"/>
              <a:buChar char="➔"/>
            </a:pPr>
            <a:r>
              <a:rPr lang="en" sz="1600">
                <a:solidFill>
                  <a:schemeClr val="lt1"/>
                </a:solidFill>
                <a:latin typeface="Georgia"/>
                <a:ea typeface="Georgia"/>
                <a:cs typeface="Georgia"/>
                <a:sym typeface="Georgia"/>
              </a:rPr>
              <a:t>“A court may conclude that there is too great an analytical gap between the data and the opinion proffered.” </a:t>
            </a:r>
            <a:r>
              <a:rPr lang="en" sz="1600" u="sng">
                <a:solidFill>
                  <a:schemeClr val="lt1"/>
                </a:solidFill>
                <a:latin typeface="Georgia"/>
                <a:ea typeface="Georgia"/>
                <a:cs typeface="Georgia"/>
                <a:sym typeface="Georgia"/>
              </a:rPr>
              <a:t>Joiner</a:t>
            </a:r>
            <a:r>
              <a:rPr lang="en" sz="1600">
                <a:solidFill>
                  <a:schemeClr val="lt1"/>
                </a:solidFill>
                <a:latin typeface="Georgia"/>
                <a:ea typeface="Georgia"/>
                <a:cs typeface="Georgia"/>
                <a:sym typeface="Georgia"/>
              </a:rPr>
              <a:t>, 522 U.S. at 146.</a:t>
            </a:r>
            <a:endParaRPr sz="1600">
              <a:solidFill>
                <a:schemeClr val="lt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