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8" r:id="rId3"/>
    <p:sldId id="261" r:id="rId4"/>
    <p:sldId id="257" r:id="rId5"/>
    <p:sldId id="262" r:id="rId6"/>
    <p:sldId id="259" r:id="rId7"/>
    <p:sldId id="260"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41AF84-1DEF-486B-A888-F6C2BD514496}" v="1" dt="2026-07-15T12:26:43.7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006" autoAdjust="0"/>
    <p:restoredTop sz="70074" autoAdjust="0"/>
  </p:normalViewPr>
  <p:slideViewPr>
    <p:cSldViewPr snapToGrid="0">
      <p:cViewPr varScale="1">
        <p:scale>
          <a:sx n="87" d="100"/>
          <a:sy n="87" d="100"/>
        </p:scale>
        <p:origin x="127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_rels/data4.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image" Target="../media/image12.svg"/></Relationships>
</file>

<file path=ppt/diagrams/_rels/drawing4.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image" Target="../media/image12.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C7F3B8-6885-45A2-9E46-AFF5DBAA0FA5}"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264D065D-F7AF-466B-AAF1-E2E156D9621D}">
      <dgm:prSet/>
      <dgm:spPr/>
      <dgm:t>
        <a:bodyPr/>
        <a:lstStyle/>
        <a:p>
          <a:r>
            <a:rPr lang="en-US"/>
            <a:t>Reminds defense counsel that there is no reason to NOT object to a prosecutor’s closing argument that mischaracterizes the BURDEN OF PROOF. </a:t>
          </a:r>
        </a:p>
      </dgm:t>
    </dgm:pt>
    <dgm:pt modelId="{DF620388-3249-41BE-916C-CFE2B664BECD}" type="parTrans" cxnId="{FB621938-0BAB-4E10-8B84-1B76F1F950F6}">
      <dgm:prSet/>
      <dgm:spPr/>
      <dgm:t>
        <a:bodyPr/>
        <a:lstStyle/>
        <a:p>
          <a:endParaRPr lang="en-US"/>
        </a:p>
      </dgm:t>
    </dgm:pt>
    <dgm:pt modelId="{7D65E5A6-F253-482F-AC5D-C433D4E4867B}" type="sibTrans" cxnId="{FB621938-0BAB-4E10-8B84-1B76F1F950F6}">
      <dgm:prSet/>
      <dgm:spPr/>
      <dgm:t>
        <a:bodyPr/>
        <a:lstStyle/>
        <a:p>
          <a:endParaRPr lang="en-US"/>
        </a:p>
      </dgm:t>
    </dgm:pt>
    <dgm:pt modelId="{F4D94F8D-EF53-4623-A8D3-131CC4899481}">
      <dgm:prSet/>
      <dgm:spPr/>
      <dgm:t>
        <a:bodyPr/>
        <a:lstStyle/>
        <a:p>
          <a:r>
            <a:rPr lang="en-US"/>
            <a:t>In this case the State made the statements that suggested that PROOF BEYOND A REASONABLE DOUBT requires something less than proof that leaves a jury with 51% certainty. </a:t>
          </a:r>
        </a:p>
      </dgm:t>
    </dgm:pt>
    <dgm:pt modelId="{AD633FFC-7F3D-464B-A501-9CDEF495E0B9}" type="parTrans" cxnId="{5B04F835-06DE-471E-80F0-C170401F93AB}">
      <dgm:prSet/>
      <dgm:spPr/>
      <dgm:t>
        <a:bodyPr/>
        <a:lstStyle/>
        <a:p>
          <a:endParaRPr lang="en-US"/>
        </a:p>
      </dgm:t>
    </dgm:pt>
    <dgm:pt modelId="{F3F71138-A341-4056-9906-10565F7C704B}" type="sibTrans" cxnId="{5B04F835-06DE-471E-80F0-C170401F93AB}">
      <dgm:prSet/>
      <dgm:spPr/>
      <dgm:t>
        <a:bodyPr/>
        <a:lstStyle/>
        <a:p>
          <a:endParaRPr lang="en-US"/>
        </a:p>
      </dgm:t>
    </dgm:pt>
    <dgm:pt modelId="{35D3D225-B514-49BE-8017-80EDA4AF7F2E}">
      <dgm:prSet/>
      <dgm:spPr/>
      <dgm:t>
        <a:bodyPr/>
        <a:lstStyle/>
        <a:p>
          <a:r>
            <a:rPr lang="en-US"/>
            <a:t>The prosecutor’s statement to the jury that under the reasonable doubt standard the State did not “have to prove a case to 50 percent, i.e. less than the far lower standard preponderance. PLAINLY IMPROPER  </a:t>
          </a:r>
        </a:p>
      </dgm:t>
    </dgm:pt>
    <dgm:pt modelId="{2B25E3D8-2BF6-4DB0-8440-019DA46B916B}" type="parTrans" cxnId="{D0783772-C2B1-4B24-AC09-30F80CF8BF7D}">
      <dgm:prSet/>
      <dgm:spPr/>
      <dgm:t>
        <a:bodyPr/>
        <a:lstStyle/>
        <a:p>
          <a:endParaRPr lang="en-US"/>
        </a:p>
      </dgm:t>
    </dgm:pt>
    <dgm:pt modelId="{4F9F5624-5C37-4D8D-B374-07D20EAE9153}" type="sibTrans" cxnId="{D0783772-C2B1-4B24-AC09-30F80CF8BF7D}">
      <dgm:prSet/>
      <dgm:spPr/>
      <dgm:t>
        <a:bodyPr/>
        <a:lstStyle/>
        <a:p>
          <a:endParaRPr lang="en-US"/>
        </a:p>
      </dgm:t>
    </dgm:pt>
    <dgm:pt modelId="{4482D65E-C8FC-470B-BBC4-2FDEE88D71E0}" type="pres">
      <dgm:prSet presAssocID="{0FC7F3B8-6885-45A2-9E46-AFF5DBAA0FA5}" presName="linear" presStyleCnt="0">
        <dgm:presLayoutVars>
          <dgm:animLvl val="lvl"/>
          <dgm:resizeHandles val="exact"/>
        </dgm:presLayoutVars>
      </dgm:prSet>
      <dgm:spPr/>
    </dgm:pt>
    <dgm:pt modelId="{881891E1-0B0F-441F-BBA1-D2D4D6E0E5B5}" type="pres">
      <dgm:prSet presAssocID="{264D065D-F7AF-466B-AAF1-E2E156D9621D}" presName="parentText" presStyleLbl="node1" presStyleIdx="0" presStyleCnt="3">
        <dgm:presLayoutVars>
          <dgm:chMax val="0"/>
          <dgm:bulletEnabled val="1"/>
        </dgm:presLayoutVars>
      </dgm:prSet>
      <dgm:spPr/>
    </dgm:pt>
    <dgm:pt modelId="{C1CE9AD7-7135-4518-9AF2-9A47307C25E6}" type="pres">
      <dgm:prSet presAssocID="{7D65E5A6-F253-482F-AC5D-C433D4E4867B}" presName="spacer" presStyleCnt="0"/>
      <dgm:spPr/>
    </dgm:pt>
    <dgm:pt modelId="{F9E16004-B052-49C5-BEE2-6DBE7EAB906A}" type="pres">
      <dgm:prSet presAssocID="{F4D94F8D-EF53-4623-A8D3-131CC4899481}" presName="parentText" presStyleLbl="node1" presStyleIdx="1" presStyleCnt="3">
        <dgm:presLayoutVars>
          <dgm:chMax val="0"/>
          <dgm:bulletEnabled val="1"/>
        </dgm:presLayoutVars>
      </dgm:prSet>
      <dgm:spPr/>
    </dgm:pt>
    <dgm:pt modelId="{A12F4A63-0532-421B-A6AD-7EA1E4BD02D5}" type="pres">
      <dgm:prSet presAssocID="{F3F71138-A341-4056-9906-10565F7C704B}" presName="spacer" presStyleCnt="0"/>
      <dgm:spPr/>
    </dgm:pt>
    <dgm:pt modelId="{1C9905F1-279A-4FBA-9E3D-62D0EBF19645}" type="pres">
      <dgm:prSet presAssocID="{35D3D225-B514-49BE-8017-80EDA4AF7F2E}" presName="parentText" presStyleLbl="node1" presStyleIdx="2" presStyleCnt="3">
        <dgm:presLayoutVars>
          <dgm:chMax val="0"/>
          <dgm:bulletEnabled val="1"/>
        </dgm:presLayoutVars>
      </dgm:prSet>
      <dgm:spPr/>
    </dgm:pt>
  </dgm:ptLst>
  <dgm:cxnLst>
    <dgm:cxn modelId="{9BF2621B-EAEE-44E8-97DA-18A96D90A044}" type="presOf" srcId="{264D065D-F7AF-466B-AAF1-E2E156D9621D}" destId="{881891E1-0B0F-441F-BBA1-D2D4D6E0E5B5}" srcOrd="0" destOrd="0" presId="urn:microsoft.com/office/officeart/2005/8/layout/vList2"/>
    <dgm:cxn modelId="{600A771C-A834-48C6-911C-57EC297CF7F2}" type="presOf" srcId="{0FC7F3B8-6885-45A2-9E46-AFF5DBAA0FA5}" destId="{4482D65E-C8FC-470B-BBC4-2FDEE88D71E0}" srcOrd="0" destOrd="0" presId="urn:microsoft.com/office/officeart/2005/8/layout/vList2"/>
    <dgm:cxn modelId="{5B04F835-06DE-471E-80F0-C170401F93AB}" srcId="{0FC7F3B8-6885-45A2-9E46-AFF5DBAA0FA5}" destId="{F4D94F8D-EF53-4623-A8D3-131CC4899481}" srcOrd="1" destOrd="0" parTransId="{AD633FFC-7F3D-464B-A501-9CDEF495E0B9}" sibTransId="{F3F71138-A341-4056-9906-10565F7C704B}"/>
    <dgm:cxn modelId="{FB621938-0BAB-4E10-8B84-1B76F1F950F6}" srcId="{0FC7F3B8-6885-45A2-9E46-AFF5DBAA0FA5}" destId="{264D065D-F7AF-466B-AAF1-E2E156D9621D}" srcOrd="0" destOrd="0" parTransId="{DF620388-3249-41BE-916C-CFE2B664BECD}" sibTransId="{7D65E5A6-F253-482F-AC5D-C433D4E4867B}"/>
    <dgm:cxn modelId="{22E7E05D-423C-4B51-9ADB-7400822AA5B5}" type="presOf" srcId="{F4D94F8D-EF53-4623-A8D3-131CC4899481}" destId="{F9E16004-B052-49C5-BEE2-6DBE7EAB906A}" srcOrd="0" destOrd="0" presId="urn:microsoft.com/office/officeart/2005/8/layout/vList2"/>
    <dgm:cxn modelId="{D0783772-C2B1-4B24-AC09-30F80CF8BF7D}" srcId="{0FC7F3B8-6885-45A2-9E46-AFF5DBAA0FA5}" destId="{35D3D225-B514-49BE-8017-80EDA4AF7F2E}" srcOrd="2" destOrd="0" parTransId="{2B25E3D8-2BF6-4DB0-8440-019DA46B916B}" sibTransId="{4F9F5624-5C37-4D8D-B374-07D20EAE9153}"/>
    <dgm:cxn modelId="{467B4654-E4E3-45C0-A3DE-07D27EAE237E}" type="presOf" srcId="{35D3D225-B514-49BE-8017-80EDA4AF7F2E}" destId="{1C9905F1-279A-4FBA-9E3D-62D0EBF19645}" srcOrd="0" destOrd="0" presId="urn:microsoft.com/office/officeart/2005/8/layout/vList2"/>
    <dgm:cxn modelId="{F740A7B2-CCF0-4821-AF4D-A64FD5152F0B}" type="presParOf" srcId="{4482D65E-C8FC-470B-BBC4-2FDEE88D71E0}" destId="{881891E1-0B0F-441F-BBA1-D2D4D6E0E5B5}" srcOrd="0" destOrd="0" presId="urn:microsoft.com/office/officeart/2005/8/layout/vList2"/>
    <dgm:cxn modelId="{3FD71555-91E6-4B78-860A-A4CDF3BB7165}" type="presParOf" srcId="{4482D65E-C8FC-470B-BBC4-2FDEE88D71E0}" destId="{C1CE9AD7-7135-4518-9AF2-9A47307C25E6}" srcOrd="1" destOrd="0" presId="urn:microsoft.com/office/officeart/2005/8/layout/vList2"/>
    <dgm:cxn modelId="{9D6E6115-20D9-49AA-B091-DFD2449207ED}" type="presParOf" srcId="{4482D65E-C8FC-470B-BBC4-2FDEE88D71E0}" destId="{F9E16004-B052-49C5-BEE2-6DBE7EAB906A}" srcOrd="2" destOrd="0" presId="urn:microsoft.com/office/officeart/2005/8/layout/vList2"/>
    <dgm:cxn modelId="{B32F9942-AC2D-44BA-B604-78A6D9CE88AC}" type="presParOf" srcId="{4482D65E-C8FC-470B-BBC4-2FDEE88D71E0}" destId="{A12F4A63-0532-421B-A6AD-7EA1E4BD02D5}" srcOrd="3" destOrd="0" presId="urn:microsoft.com/office/officeart/2005/8/layout/vList2"/>
    <dgm:cxn modelId="{A52E21B8-4616-42DA-BAA4-F553B9ACE1A2}" type="presParOf" srcId="{4482D65E-C8FC-470B-BBC4-2FDEE88D71E0}" destId="{1C9905F1-279A-4FBA-9E3D-62D0EBF19645}"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AADB45B-9764-4575-AEAF-52D389FF3298}" type="doc">
      <dgm:prSet loTypeId="urn:microsoft.com/office/officeart/2016/7/layout/BasicLinearProcessNumbered" loCatId="process" qsTypeId="urn:microsoft.com/office/officeart/2005/8/quickstyle/simple1" qsCatId="simple" csTypeId="urn:microsoft.com/office/officeart/2005/8/colors/colorful2" csCatId="colorful"/>
      <dgm:spPr/>
      <dgm:t>
        <a:bodyPr/>
        <a:lstStyle/>
        <a:p>
          <a:endParaRPr lang="en-US"/>
        </a:p>
      </dgm:t>
    </dgm:pt>
    <dgm:pt modelId="{36255A6B-E8E7-4CE4-A512-731D61D90B8C}">
      <dgm:prSet/>
      <dgm:spPr/>
      <dgm:t>
        <a:bodyPr/>
        <a:lstStyle/>
        <a:p>
          <a:r>
            <a:rPr lang="en-US"/>
            <a:t>1.	If using an AI tool, read the cases it cites before summarily including in your brief.  </a:t>
          </a:r>
        </a:p>
      </dgm:t>
    </dgm:pt>
    <dgm:pt modelId="{AB5B5C27-452A-48E1-8472-951B9B690F8F}" type="parTrans" cxnId="{8324246E-EDB3-4B12-9039-D3FAFB555843}">
      <dgm:prSet/>
      <dgm:spPr/>
      <dgm:t>
        <a:bodyPr/>
        <a:lstStyle/>
        <a:p>
          <a:endParaRPr lang="en-US"/>
        </a:p>
      </dgm:t>
    </dgm:pt>
    <dgm:pt modelId="{2A2F01EB-BA0B-48B5-8213-CB005F9C7353}" type="sibTrans" cxnId="{8324246E-EDB3-4B12-9039-D3FAFB555843}">
      <dgm:prSet phldrT="1" phldr="0"/>
      <dgm:spPr/>
      <dgm:t>
        <a:bodyPr/>
        <a:lstStyle/>
        <a:p>
          <a:r>
            <a:rPr lang="en-US"/>
            <a:t>1</a:t>
          </a:r>
        </a:p>
      </dgm:t>
    </dgm:pt>
    <dgm:pt modelId="{96EDB881-AEE8-47EA-B60A-D1637AD61351}">
      <dgm:prSet/>
      <dgm:spPr/>
      <dgm:t>
        <a:bodyPr/>
        <a:lstStyle/>
        <a:p>
          <a:r>
            <a:rPr lang="en-US"/>
            <a:t>2.	Make sure the case stands for the proposition you are citing in your brief.</a:t>
          </a:r>
        </a:p>
      </dgm:t>
    </dgm:pt>
    <dgm:pt modelId="{D764CB82-DB99-4A1A-ABF4-92042BF1D20E}" type="parTrans" cxnId="{D8B0389B-D9C5-4C94-9A8D-8C966D1E5CE4}">
      <dgm:prSet/>
      <dgm:spPr/>
      <dgm:t>
        <a:bodyPr/>
        <a:lstStyle/>
        <a:p>
          <a:endParaRPr lang="en-US"/>
        </a:p>
      </dgm:t>
    </dgm:pt>
    <dgm:pt modelId="{356B52BB-EFCC-4A1C-BD09-C5A75B85A78A}" type="sibTrans" cxnId="{D8B0389B-D9C5-4C94-9A8D-8C966D1E5CE4}">
      <dgm:prSet phldrT="2" phldr="0"/>
      <dgm:spPr/>
      <dgm:t>
        <a:bodyPr/>
        <a:lstStyle/>
        <a:p>
          <a:r>
            <a:rPr lang="en-US"/>
            <a:t>2</a:t>
          </a:r>
        </a:p>
      </dgm:t>
    </dgm:pt>
    <dgm:pt modelId="{382EB65A-C51F-4C2D-BBC6-67C9B5B72981}">
      <dgm:prSet/>
      <dgm:spPr/>
      <dgm:t>
        <a:bodyPr/>
        <a:lstStyle/>
        <a:p>
          <a:r>
            <a:rPr lang="en-US"/>
            <a:t>3.  Make sure the citations actually exist.  </a:t>
          </a:r>
        </a:p>
      </dgm:t>
    </dgm:pt>
    <dgm:pt modelId="{8365D428-DD45-4101-9B94-8CD6F0EDFFD8}" type="parTrans" cxnId="{D5A19FA7-3B91-4F57-9722-0B0FB3D38E54}">
      <dgm:prSet/>
      <dgm:spPr/>
      <dgm:t>
        <a:bodyPr/>
        <a:lstStyle/>
        <a:p>
          <a:endParaRPr lang="en-US"/>
        </a:p>
      </dgm:t>
    </dgm:pt>
    <dgm:pt modelId="{B542B6A1-A57B-4A67-8E34-C3BCBFEC66DD}" type="sibTrans" cxnId="{D5A19FA7-3B91-4F57-9722-0B0FB3D38E54}">
      <dgm:prSet phldrT="3" phldr="0"/>
      <dgm:spPr/>
      <dgm:t>
        <a:bodyPr/>
        <a:lstStyle/>
        <a:p>
          <a:r>
            <a:rPr lang="en-US"/>
            <a:t>3</a:t>
          </a:r>
        </a:p>
      </dgm:t>
    </dgm:pt>
    <dgm:pt modelId="{4FC60316-84A2-49D8-83FB-E6F3930597E3}">
      <dgm:prSet/>
      <dgm:spPr/>
      <dgm:t>
        <a:bodyPr/>
        <a:lstStyle/>
        <a:p>
          <a:r>
            <a:rPr lang="en-US"/>
            <a:t>NEVER allow technology to supersede your legal acumen.  We paid for it.  Let’s utilize that expensive knowledge.  </a:t>
          </a:r>
        </a:p>
      </dgm:t>
    </dgm:pt>
    <dgm:pt modelId="{FBDEFCCB-DFFA-424A-B14D-B5EC9E83EF75}" type="parTrans" cxnId="{29E7CD26-D08C-44D4-8717-CD3B1D94A7B8}">
      <dgm:prSet/>
      <dgm:spPr/>
      <dgm:t>
        <a:bodyPr/>
        <a:lstStyle/>
        <a:p>
          <a:endParaRPr lang="en-US"/>
        </a:p>
      </dgm:t>
    </dgm:pt>
    <dgm:pt modelId="{772E0D50-8C66-4FE3-B7ED-5A6CFD2AC36A}" type="sibTrans" cxnId="{29E7CD26-D08C-44D4-8717-CD3B1D94A7B8}">
      <dgm:prSet phldrT="4" phldr="0"/>
      <dgm:spPr/>
      <dgm:t>
        <a:bodyPr/>
        <a:lstStyle/>
        <a:p>
          <a:r>
            <a:rPr lang="en-US"/>
            <a:t>4</a:t>
          </a:r>
        </a:p>
      </dgm:t>
    </dgm:pt>
    <dgm:pt modelId="{F4D35163-ECA0-4A71-8D76-01FE433E37D3}" type="pres">
      <dgm:prSet presAssocID="{4AADB45B-9764-4575-AEAF-52D389FF3298}" presName="Name0" presStyleCnt="0">
        <dgm:presLayoutVars>
          <dgm:animLvl val="lvl"/>
          <dgm:resizeHandles val="exact"/>
        </dgm:presLayoutVars>
      </dgm:prSet>
      <dgm:spPr/>
    </dgm:pt>
    <dgm:pt modelId="{7B64ED82-554C-4F8D-89C6-83207D75EE0D}" type="pres">
      <dgm:prSet presAssocID="{36255A6B-E8E7-4CE4-A512-731D61D90B8C}" presName="compositeNode" presStyleCnt="0">
        <dgm:presLayoutVars>
          <dgm:bulletEnabled val="1"/>
        </dgm:presLayoutVars>
      </dgm:prSet>
      <dgm:spPr/>
    </dgm:pt>
    <dgm:pt modelId="{7ECCF5A9-BD47-430F-B7D7-A5B99AD9DAC9}" type="pres">
      <dgm:prSet presAssocID="{36255A6B-E8E7-4CE4-A512-731D61D90B8C}" presName="bgRect" presStyleLbl="bgAccFollowNode1" presStyleIdx="0" presStyleCnt="4"/>
      <dgm:spPr/>
    </dgm:pt>
    <dgm:pt modelId="{6AB9F993-5465-4D50-8FE0-C115175D87D6}" type="pres">
      <dgm:prSet presAssocID="{2A2F01EB-BA0B-48B5-8213-CB005F9C7353}" presName="sibTransNodeCircle" presStyleLbl="alignNode1" presStyleIdx="0" presStyleCnt="8">
        <dgm:presLayoutVars>
          <dgm:chMax val="0"/>
          <dgm:bulletEnabled/>
        </dgm:presLayoutVars>
      </dgm:prSet>
      <dgm:spPr/>
    </dgm:pt>
    <dgm:pt modelId="{14F61E38-223C-4F83-BD70-933E3AD0B24C}" type="pres">
      <dgm:prSet presAssocID="{36255A6B-E8E7-4CE4-A512-731D61D90B8C}" presName="bottomLine" presStyleLbl="alignNode1" presStyleIdx="1" presStyleCnt="8">
        <dgm:presLayoutVars/>
      </dgm:prSet>
      <dgm:spPr/>
    </dgm:pt>
    <dgm:pt modelId="{11E5D5AC-F4F2-4D91-9F30-CBB3E3235535}" type="pres">
      <dgm:prSet presAssocID="{36255A6B-E8E7-4CE4-A512-731D61D90B8C}" presName="nodeText" presStyleLbl="bgAccFollowNode1" presStyleIdx="0" presStyleCnt="4">
        <dgm:presLayoutVars>
          <dgm:bulletEnabled val="1"/>
        </dgm:presLayoutVars>
      </dgm:prSet>
      <dgm:spPr/>
    </dgm:pt>
    <dgm:pt modelId="{89914484-0794-4829-862C-0A1B2A793501}" type="pres">
      <dgm:prSet presAssocID="{2A2F01EB-BA0B-48B5-8213-CB005F9C7353}" presName="sibTrans" presStyleCnt="0"/>
      <dgm:spPr/>
    </dgm:pt>
    <dgm:pt modelId="{267A6221-C22A-4B26-8227-605A523F5587}" type="pres">
      <dgm:prSet presAssocID="{96EDB881-AEE8-47EA-B60A-D1637AD61351}" presName="compositeNode" presStyleCnt="0">
        <dgm:presLayoutVars>
          <dgm:bulletEnabled val="1"/>
        </dgm:presLayoutVars>
      </dgm:prSet>
      <dgm:spPr/>
    </dgm:pt>
    <dgm:pt modelId="{98021465-F88D-4511-9565-22ACD09CE002}" type="pres">
      <dgm:prSet presAssocID="{96EDB881-AEE8-47EA-B60A-D1637AD61351}" presName="bgRect" presStyleLbl="bgAccFollowNode1" presStyleIdx="1" presStyleCnt="4"/>
      <dgm:spPr/>
    </dgm:pt>
    <dgm:pt modelId="{C0286FE0-70A9-40DC-9FE8-C4AC8C699A0D}" type="pres">
      <dgm:prSet presAssocID="{356B52BB-EFCC-4A1C-BD09-C5A75B85A78A}" presName="sibTransNodeCircle" presStyleLbl="alignNode1" presStyleIdx="2" presStyleCnt="8">
        <dgm:presLayoutVars>
          <dgm:chMax val="0"/>
          <dgm:bulletEnabled/>
        </dgm:presLayoutVars>
      </dgm:prSet>
      <dgm:spPr/>
    </dgm:pt>
    <dgm:pt modelId="{1A7926FB-1708-4A5F-B812-A3664BF3BFA5}" type="pres">
      <dgm:prSet presAssocID="{96EDB881-AEE8-47EA-B60A-D1637AD61351}" presName="bottomLine" presStyleLbl="alignNode1" presStyleIdx="3" presStyleCnt="8">
        <dgm:presLayoutVars/>
      </dgm:prSet>
      <dgm:spPr/>
    </dgm:pt>
    <dgm:pt modelId="{F5FF93DA-6F33-4BAD-BB54-F60C8FA305CF}" type="pres">
      <dgm:prSet presAssocID="{96EDB881-AEE8-47EA-B60A-D1637AD61351}" presName="nodeText" presStyleLbl="bgAccFollowNode1" presStyleIdx="1" presStyleCnt="4">
        <dgm:presLayoutVars>
          <dgm:bulletEnabled val="1"/>
        </dgm:presLayoutVars>
      </dgm:prSet>
      <dgm:spPr/>
    </dgm:pt>
    <dgm:pt modelId="{306C1B4B-7B28-4F3A-8A59-2F06865BAF31}" type="pres">
      <dgm:prSet presAssocID="{356B52BB-EFCC-4A1C-BD09-C5A75B85A78A}" presName="sibTrans" presStyleCnt="0"/>
      <dgm:spPr/>
    </dgm:pt>
    <dgm:pt modelId="{EE51CE40-5900-496C-83DC-92F9B3C15D64}" type="pres">
      <dgm:prSet presAssocID="{382EB65A-C51F-4C2D-BBC6-67C9B5B72981}" presName="compositeNode" presStyleCnt="0">
        <dgm:presLayoutVars>
          <dgm:bulletEnabled val="1"/>
        </dgm:presLayoutVars>
      </dgm:prSet>
      <dgm:spPr/>
    </dgm:pt>
    <dgm:pt modelId="{9D879465-F333-490D-84A2-2910A5AF5819}" type="pres">
      <dgm:prSet presAssocID="{382EB65A-C51F-4C2D-BBC6-67C9B5B72981}" presName="bgRect" presStyleLbl="bgAccFollowNode1" presStyleIdx="2" presStyleCnt="4"/>
      <dgm:spPr/>
    </dgm:pt>
    <dgm:pt modelId="{88B0A039-8933-4AB4-B314-126718CC0D96}" type="pres">
      <dgm:prSet presAssocID="{B542B6A1-A57B-4A67-8E34-C3BCBFEC66DD}" presName="sibTransNodeCircle" presStyleLbl="alignNode1" presStyleIdx="4" presStyleCnt="8">
        <dgm:presLayoutVars>
          <dgm:chMax val="0"/>
          <dgm:bulletEnabled/>
        </dgm:presLayoutVars>
      </dgm:prSet>
      <dgm:spPr/>
    </dgm:pt>
    <dgm:pt modelId="{4A904FD6-300A-432F-ABDB-14032D8675FF}" type="pres">
      <dgm:prSet presAssocID="{382EB65A-C51F-4C2D-BBC6-67C9B5B72981}" presName="bottomLine" presStyleLbl="alignNode1" presStyleIdx="5" presStyleCnt="8">
        <dgm:presLayoutVars/>
      </dgm:prSet>
      <dgm:spPr/>
    </dgm:pt>
    <dgm:pt modelId="{D863C58A-FB0D-4148-8243-C792C1D6D04A}" type="pres">
      <dgm:prSet presAssocID="{382EB65A-C51F-4C2D-BBC6-67C9B5B72981}" presName="nodeText" presStyleLbl="bgAccFollowNode1" presStyleIdx="2" presStyleCnt="4">
        <dgm:presLayoutVars>
          <dgm:bulletEnabled val="1"/>
        </dgm:presLayoutVars>
      </dgm:prSet>
      <dgm:spPr/>
    </dgm:pt>
    <dgm:pt modelId="{7CCFC788-5C29-4057-BA49-8A9A4EA627A2}" type="pres">
      <dgm:prSet presAssocID="{B542B6A1-A57B-4A67-8E34-C3BCBFEC66DD}" presName="sibTrans" presStyleCnt="0"/>
      <dgm:spPr/>
    </dgm:pt>
    <dgm:pt modelId="{4A4A2936-E532-4703-93AF-6801A1E4BEA4}" type="pres">
      <dgm:prSet presAssocID="{4FC60316-84A2-49D8-83FB-E6F3930597E3}" presName="compositeNode" presStyleCnt="0">
        <dgm:presLayoutVars>
          <dgm:bulletEnabled val="1"/>
        </dgm:presLayoutVars>
      </dgm:prSet>
      <dgm:spPr/>
    </dgm:pt>
    <dgm:pt modelId="{1BA1935E-AF21-499B-B2F0-EA87D47A2854}" type="pres">
      <dgm:prSet presAssocID="{4FC60316-84A2-49D8-83FB-E6F3930597E3}" presName="bgRect" presStyleLbl="bgAccFollowNode1" presStyleIdx="3" presStyleCnt="4"/>
      <dgm:spPr/>
    </dgm:pt>
    <dgm:pt modelId="{6FFC414D-A973-472B-AC09-832931ABDB60}" type="pres">
      <dgm:prSet presAssocID="{772E0D50-8C66-4FE3-B7ED-5A6CFD2AC36A}" presName="sibTransNodeCircle" presStyleLbl="alignNode1" presStyleIdx="6" presStyleCnt="8">
        <dgm:presLayoutVars>
          <dgm:chMax val="0"/>
          <dgm:bulletEnabled/>
        </dgm:presLayoutVars>
      </dgm:prSet>
      <dgm:spPr/>
    </dgm:pt>
    <dgm:pt modelId="{1F83B809-B25C-475A-BECB-DC936703DA7A}" type="pres">
      <dgm:prSet presAssocID="{4FC60316-84A2-49D8-83FB-E6F3930597E3}" presName="bottomLine" presStyleLbl="alignNode1" presStyleIdx="7" presStyleCnt="8">
        <dgm:presLayoutVars/>
      </dgm:prSet>
      <dgm:spPr/>
    </dgm:pt>
    <dgm:pt modelId="{77FFC494-47DA-417A-B4ED-E6A14E9D1790}" type="pres">
      <dgm:prSet presAssocID="{4FC60316-84A2-49D8-83FB-E6F3930597E3}" presName="nodeText" presStyleLbl="bgAccFollowNode1" presStyleIdx="3" presStyleCnt="4">
        <dgm:presLayoutVars>
          <dgm:bulletEnabled val="1"/>
        </dgm:presLayoutVars>
      </dgm:prSet>
      <dgm:spPr/>
    </dgm:pt>
  </dgm:ptLst>
  <dgm:cxnLst>
    <dgm:cxn modelId="{795FE803-AA96-4BDE-B979-2925202B63B2}" type="presOf" srcId="{96EDB881-AEE8-47EA-B60A-D1637AD61351}" destId="{F5FF93DA-6F33-4BAD-BB54-F60C8FA305CF}" srcOrd="1" destOrd="0" presId="urn:microsoft.com/office/officeart/2016/7/layout/BasicLinearProcessNumbered"/>
    <dgm:cxn modelId="{537E1F06-EA15-473E-9C9F-EAEB8A5A62C1}" type="presOf" srcId="{382EB65A-C51F-4C2D-BBC6-67C9B5B72981}" destId="{D863C58A-FB0D-4148-8243-C792C1D6D04A}" srcOrd="1" destOrd="0" presId="urn:microsoft.com/office/officeart/2016/7/layout/BasicLinearProcessNumbered"/>
    <dgm:cxn modelId="{B4D9D80D-E506-44E5-B2E9-5392F933BB16}" type="presOf" srcId="{B542B6A1-A57B-4A67-8E34-C3BCBFEC66DD}" destId="{88B0A039-8933-4AB4-B314-126718CC0D96}" srcOrd="0" destOrd="0" presId="urn:microsoft.com/office/officeart/2016/7/layout/BasicLinearProcessNumbered"/>
    <dgm:cxn modelId="{16897522-54FC-47B5-8F51-790144735A38}" type="presOf" srcId="{2A2F01EB-BA0B-48B5-8213-CB005F9C7353}" destId="{6AB9F993-5465-4D50-8FE0-C115175D87D6}" srcOrd="0" destOrd="0" presId="urn:microsoft.com/office/officeart/2016/7/layout/BasicLinearProcessNumbered"/>
    <dgm:cxn modelId="{E02C1426-0A59-4891-8906-8D7A4DE2812F}" type="presOf" srcId="{356B52BB-EFCC-4A1C-BD09-C5A75B85A78A}" destId="{C0286FE0-70A9-40DC-9FE8-C4AC8C699A0D}" srcOrd="0" destOrd="0" presId="urn:microsoft.com/office/officeart/2016/7/layout/BasicLinearProcessNumbered"/>
    <dgm:cxn modelId="{29E7CD26-D08C-44D4-8717-CD3B1D94A7B8}" srcId="{4AADB45B-9764-4575-AEAF-52D389FF3298}" destId="{4FC60316-84A2-49D8-83FB-E6F3930597E3}" srcOrd="3" destOrd="0" parTransId="{FBDEFCCB-DFFA-424A-B14D-B5EC9E83EF75}" sibTransId="{772E0D50-8C66-4FE3-B7ED-5A6CFD2AC36A}"/>
    <dgm:cxn modelId="{C37EDD6D-67EA-4B7E-ABB3-F2086AC1AF00}" type="presOf" srcId="{4FC60316-84A2-49D8-83FB-E6F3930597E3}" destId="{77FFC494-47DA-417A-B4ED-E6A14E9D1790}" srcOrd="1" destOrd="0" presId="urn:microsoft.com/office/officeart/2016/7/layout/BasicLinearProcessNumbered"/>
    <dgm:cxn modelId="{8324246E-EDB3-4B12-9039-D3FAFB555843}" srcId="{4AADB45B-9764-4575-AEAF-52D389FF3298}" destId="{36255A6B-E8E7-4CE4-A512-731D61D90B8C}" srcOrd="0" destOrd="0" parTransId="{AB5B5C27-452A-48E1-8472-951B9B690F8F}" sibTransId="{2A2F01EB-BA0B-48B5-8213-CB005F9C7353}"/>
    <dgm:cxn modelId="{C6018777-17C3-4D6F-8F02-A118065A9804}" type="presOf" srcId="{382EB65A-C51F-4C2D-BBC6-67C9B5B72981}" destId="{9D879465-F333-490D-84A2-2910A5AF5819}" srcOrd="0" destOrd="0" presId="urn:microsoft.com/office/officeart/2016/7/layout/BasicLinearProcessNumbered"/>
    <dgm:cxn modelId="{DFE9D179-3E96-40E7-AE64-CBBDE50A1DF8}" type="presOf" srcId="{772E0D50-8C66-4FE3-B7ED-5A6CFD2AC36A}" destId="{6FFC414D-A973-472B-AC09-832931ABDB60}" srcOrd="0" destOrd="0" presId="urn:microsoft.com/office/officeart/2016/7/layout/BasicLinearProcessNumbered"/>
    <dgm:cxn modelId="{1F28CF8D-40C8-44E1-84CD-CF260A29CBEF}" type="presOf" srcId="{4AADB45B-9764-4575-AEAF-52D389FF3298}" destId="{F4D35163-ECA0-4A71-8D76-01FE433E37D3}" srcOrd="0" destOrd="0" presId="urn:microsoft.com/office/officeart/2016/7/layout/BasicLinearProcessNumbered"/>
    <dgm:cxn modelId="{D8B0389B-D9C5-4C94-9A8D-8C966D1E5CE4}" srcId="{4AADB45B-9764-4575-AEAF-52D389FF3298}" destId="{96EDB881-AEE8-47EA-B60A-D1637AD61351}" srcOrd="1" destOrd="0" parTransId="{D764CB82-DB99-4A1A-ABF4-92042BF1D20E}" sibTransId="{356B52BB-EFCC-4A1C-BD09-C5A75B85A78A}"/>
    <dgm:cxn modelId="{D5A19FA7-3B91-4F57-9722-0B0FB3D38E54}" srcId="{4AADB45B-9764-4575-AEAF-52D389FF3298}" destId="{382EB65A-C51F-4C2D-BBC6-67C9B5B72981}" srcOrd="2" destOrd="0" parTransId="{8365D428-DD45-4101-9B94-8CD6F0EDFFD8}" sibTransId="{B542B6A1-A57B-4A67-8E34-C3BCBFEC66DD}"/>
    <dgm:cxn modelId="{98C065AD-4C2E-42D6-9271-89E1D349B50E}" type="presOf" srcId="{96EDB881-AEE8-47EA-B60A-D1637AD61351}" destId="{98021465-F88D-4511-9565-22ACD09CE002}" srcOrd="0" destOrd="0" presId="urn:microsoft.com/office/officeart/2016/7/layout/BasicLinearProcessNumbered"/>
    <dgm:cxn modelId="{73B86BC9-F953-4398-B96B-EF8FE4EA542C}" type="presOf" srcId="{4FC60316-84A2-49D8-83FB-E6F3930597E3}" destId="{1BA1935E-AF21-499B-B2F0-EA87D47A2854}" srcOrd="0" destOrd="0" presId="urn:microsoft.com/office/officeart/2016/7/layout/BasicLinearProcessNumbered"/>
    <dgm:cxn modelId="{B2B1ABDE-A1A2-489B-BC84-C07A258C7A6B}" type="presOf" srcId="{36255A6B-E8E7-4CE4-A512-731D61D90B8C}" destId="{7ECCF5A9-BD47-430F-B7D7-A5B99AD9DAC9}" srcOrd="0" destOrd="0" presId="urn:microsoft.com/office/officeart/2016/7/layout/BasicLinearProcessNumbered"/>
    <dgm:cxn modelId="{3F1C23F9-D430-4FD0-98E2-2C30E1A430CF}" type="presOf" srcId="{36255A6B-E8E7-4CE4-A512-731D61D90B8C}" destId="{11E5D5AC-F4F2-4D91-9F30-CBB3E3235535}" srcOrd="1" destOrd="0" presId="urn:microsoft.com/office/officeart/2016/7/layout/BasicLinearProcessNumbered"/>
    <dgm:cxn modelId="{07B23C82-23DF-4606-BE77-C0CC674E7166}" type="presParOf" srcId="{F4D35163-ECA0-4A71-8D76-01FE433E37D3}" destId="{7B64ED82-554C-4F8D-89C6-83207D75EE0D}" srcOrd="0" destOrd="0" presId="urn:microsoft.com/office/officeart/2016/7/layout/BasicLinearProcessNumbered"/>
    <dgm:cxn modelId="{953F5DE6-8CE0-4AB7-B77C-C2C26952B839}" type="presParOf" srcId="{7B64ED82-554C-4F8D-89C6-83207D75EE0D}" destId="{7ECCF5A9-BD47-430F-B7D7-A5B99AD9DAC9}" srcOrd="0" destOrd="0" presId="urn:microsoft.com/office/officeart/2016/7/layout/BasicLinearProcessNumbered"/>
    <dgm:cxn modelId="{EEE773A2-1A10-4E59-BA7B-F7AA422FDDE7}" type="presParOf" srcId="{7B64ED82-554C-4F8D-89C6-83207D75EE0D}" destId="{6AB9F993-5465-4D50-8FE0-C115175D87D6}" srcOrd="1" destOrd="0" presId="urn:microsoft.com/office/officeart/2016/7/layout/BasicLinearProcessNumbered"/>
    <dgm:cxn modelId="{806F3CCE-5D69-4C0C-87DC-72A8F3DAA0A4}" type="presParOf" srcId="{7B64ED82-554C-4F8D-89C6-83207D75EE0D}" destId="{14F61E38-223C-4F83-BD70-933E3AD0B24C}" srcOrd="2" destOrd="0" presId="urn:microsoft.com/office/officeart/2016/7/layout/BasicLinearProcessNumbered"/>
    <dgm:cxn modelId="{27DD452D-7B7B-4763-9DE9-CAD5EF304A89}" type="presParOf" srcId="{7B64ED82-554C-4F8D-89C6-83207D75EE0D}" destId="{11E5D5AC-F4F2-4D91-9F30-CBB3E3235535}" srcOrd="3" destOrd="0" presId="urn:microsoft.com/office/officeart/2016/7/layout/BasicLinearProcessNumbered"/>
    <dgm:cxn modelId="{54B73B39-A62E-4A27-BA93-BACB826ABFDD}" type="presParOf" srcId="{F4D35163-ECA0-4A71-8D76-01FE433E37D3}" destId="{89914484-0794-4829-862C-0A1B2A793501}" srcOrd="1" destOrd="0" presId="urn:microsoft.com/office/officeart/2016/7/layout/BasicLinearProcessNumbered"/>
    <dgm:cxn modelId="{C4417075-0043-415F-9D74-7BFCDCFCD38B}" type="presParOf" srcId="{F4D35163-ECA0-4A71-8D76-01FE433E37D3}" destId="{267A6221-C22A-4B26-8227-605A523F5587}" srcOrd="2" destOrd="0" presId="urn:microsoft.com/office/officeart/2016/7/layout/BasicLinearProcessNumbered"/>
    <dgm:cxn modelId="{0D5D5CB7-3B63-48CC-A6D1-E4B141ACF396}" type="presParOf" srcId="{267A6221-C22A-4B26-8227-605A523F5587}" destId="{98021465-F88D-4511-9565-22ACD09CE002}" srcOrd="0" destOrd="0" presId="urn:microsoft.com/office/officeart/2016/7/layout/BasicLinearProcessNumbered"/>
    <dgm:cxn modelId="{BAA11039-E3C3-4629-ACCF-F8BBA1777358}" type="presParOf" srcId="{267A6221-C22A-4B26-8227-605A523F5587}" destId="{C0286FE0-70A9-40DC-9FE8-C4AC8C699A0D}" srcOrd="1" destOrd="0" presId="urn:microsoft.com/office/officeart/2016/7/layout/BasicLinearProcessNumbered"/>
    <dgm:cxn modelId="{D6E676C2-35E7-4CD8-846B-BB9B6021AE21}" type="presParOf" srcId="{267A6221-C22A-4B26-8227-605A523F5587}" destId="{1A7926FB-1708-4A5F-B812-A3664BF3BFA5}" srcOrd="2" destOrd="0" presId="urn:microsoft.com/office/officeart/2016/7/layout/BasicLinearProcessNumbered"/>
    <dgm:cxn modelId="{1475B347-7ED4-49EE-9B7B-1CFF20897D3D}" type="presParOf" srcId="{267A6221-C22A-4B26-8227-605A523F5587}" destId="{F5FF93DA-6F33-4BAD-BB54-F60C8FA305CF}" srcOrd="3" destOrd="0" presId="urn:microsoft.com/office/officeart/2016/7/layout/BasicLinearProcessNumbered"/>
    <dgm:cxn modelId="{3CA7F010-CF47-4870-810D-6FF86738C566}" type="presParOf" srcId="{F4D35163-ECA0-4A71-8D76-01FE433E37D3}" destId="{306C1B4B-7B28-4F3A-8A59-2F06865BAF31}" srcOrd="3" destOrd="0" presId="urn:microsoft.com/office/officeart/2016/7/layout/BasicLinearProcessNumbered"/>
    <dgm:cxn modelId="{E6BB9349-5D3E-4D6D-895B-DAA796688317}" type="presParOf" srcId="{F4D35163-ECA0-4A71-8D76-01FE433E37D3}" destId="{EE51CE40-5900-496C-83DC-92F9B3C15D64}" srcOrd="4" destOrd="0" presId="urn:microsoft.com/office/officeart/2016/7/layout/BasicLinearProcessNumbered"/>
    <dgm:cxn modelId="{A1AA60E2-788A-49D7-91C6-DBB20B940713}" type="presParOf" srcId="{EE51CE40-5900-496C-83DC-92F9B3C15D64}" destId="{9D879465-F333-490D-84A2-2910A5AF5819}" srcOrd="0" destOrd="0" presId="urn:microsoft.com/office/officeart/2016/7/layout/BasicLinearProcessNumbered"/>
    <dgm:cxn modelId="{FA221FF3-1873-40B6-BC45-89B19BA092A4}" type="presParOf" srcId="{EE51CE40-5900-496C-83DC-92F9B3C15D64}" destId="{88B0A039-8933-4AB4-B314-126718CC0D96}" srcOrd="1" destOrd="0" presId="urn:microsoft.com/office/officeart/2016/7/layout/BasicLinearProcessNumbered"/>
    <dgm:cxn modelId="{1BC1FCD6-B24B-4ECA-B8F5-5698A207175B}" type="presParOf" srcId="{EE51CE40-5900-496C-83DC-92F9B3C15D64}" destId="{4A904FD6-300A-432F-ABDB-14032D8675FF}" srcOrd="2" destOrd="0" presId="urn:microsoft.com/office/officeart/2016/7/layout/BasicLinearProcessNumbered"/>
    <dgm:cxn modelId="{F6E582C6-E545-4308-96C5-9B370AF4FF7C}" type="presParOf" srcId="{EE51CE40-5900-496C-83DC-92F9B3C15D64}" destId="{D863C58A-FB0D-4148-8243-C792C1D6D04A}" srcOrd="3" destOrd="0" presId="urn:microsoft.com/office/officeart/2016/7/layout/BasicLinearProcessNumbered"/>
    <dgm:cxn modelId="{C413C317-60DF-4C25-B87A-35B0FFEE9FE4}" type="presParOf" srcId="{F4D35163-ECA0-4A71-8D76-01FE433E37D3}" destId="{7CCFC788-5C29-4057-BA49-8A9A4EA627A2}" srcOrd="5" destOrd="0" presId="urn:microsoft.com/office/officeart/2016/7/layout/BasicLinearProcessNumbered"/>
    <dgm:cxn modelId="{628B4DCD-9FC8-4053-BF0B-4DFFD3024F18}" type="presParOf" srcId="{F4D35163-ECA0-4A71-8D76-01FE433E37D3}" destId="{4A4A2936-E532-4703-93AF-6801A1E4BEA4}" srcOrd="6" destOrd="0" presId="urn:microsoft.com/office/officeart/2016/7/layout/BasicLinearProcessNumbered"/>
    <dgm:cxn modelId="{503F2224-A8E9-4637-80E4-0478166731C6}" type="presParOf" srcId="{4A4A2936-E532-4703-93AF-6801A1E4BEA4}" destId="{1BA1935E-AF21-499B-B2F0-EA87D47A2854}" srcOrd="0" destOrd="0" presId="urn:microsoft.com/office/officeart/2016/7/layout/BasicLinearProcessNumbered"/>
    <dgm:cxn modelId="{AEDDE67F-446C-4679-BD60-3E4454328187}" type="presParOf" srcId="{4A4A2936-E532-4703-93AF-6801A1E4BEA4}" destId="{6FFC414D-A973-472B-AC09-832931ABDB60}" srcOrd="1" destOrd="0" presId="urn:microsoft.com/office/officeart/2016/7/layout/BasicLinearProcessNumbered"/>
    <dgm:cxn modelId="{5969B487-C911-4EC6-9EBE-400B72B0AA02}" type="presParOf" srcId="{4A4A2936-E532-4703-93AF-6801A1E4BEA4}" destId="{1F83B809-B25C-475A-BECB-DC936703DA7A}" srcOrd="2" destOrd="0" presId="urn:microsoft.com/office/officeart/2016/7/layout/BasicLinearProcessNumbered"/>
    <dgm:cxn modelId="{B91BDEC8-93DA-41E0-B8DE-2E70D7BD3448}" type="presParOf" srcId="{4A4A2936-E532-4703-93AF-6801A1E4BEA4}" destId="{77FFC494-47DA-417A-B4ED-E6A14E9D1790}"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83508E3-4CD4-4935-AB83-CB03828A0432}" type="doc">
      <dgm:prSet loTypeId="urn:microsoft.com/office/officeart/2005/8/layout/process4" loCatId="process" qsTypeId="urn:microsoft.com/office/officeart/2005/8/quickstyle/simple1" qsCatId="simple" csTypeId="urn:microsoft.com/office/officeart/2005/8/colors/colorful2" csCatId="colorful"/>
      <dgm:spPr/>
      <dgm:t>
        <a:bodyPr/>
        <a:lstStyle/>
        <a:p>
          <a:endParaRPr lang="en-US"/>
        </a:p>
      </dgm:t>
    </dgm:pt>
    <dgm:pt modelId="{23E63CF1-F88B-4D7E-A65F-D0D9E88526C7}">
      <dgm:prSet/>
      <dgm:spPr/>
      <dgm:t>
        <a:bodyPr/>
        <a:lstStyle/>
        <a:p>
          <a:r>
            <a:rPr lang="en-US"/>
            <a:t>Filed an Extraordinary Motion for a New Trial based upon newly discovered evidence surrounding the science regarding the diagnosis of brain injuries in infants pointing to a new explanations of brain injury other than Shaking Baby Syndrome.  </a:t>
          </a:r>
        </a:p>
      </dgm:t>
    </dgm:pt>
    <dgm:pt modelId="{B74C2316-FB10-4760-8471-F18C79D0EA1B}" type="parTrans" cxnId="{6C6BC0DB-6294-485E-9631-989DE8802C8B}">
      <dgm:prSet/>
      <dgm:spPr/>
      <dgm:t>
        <a:bodyPr/>
        <a:lstStyle/>
        <a:p>
          <a:endParaRPr lang="en-US"/>
        </a:p>
      </dgm:t>
    </dgm:pt>
    <dgm:pt modelId="{CC46B1DD-D8AD-4EBD-8C21-3309FAD21EE3}" type="sibTrans" cxnId="{6C6BC0DB-6294-485E-9631-989DE8802C8B}">
      <dgm:prSet/>
      <dgm:spPr/>
      <dgm:t>
        <a:bodyPr/>
        <a:lstStyle/>
        <a:p>
          <a:endParaRPr lang="en-US"/>
        </a:p>
      </dgm:t>
    </dgm:pt>
    <dgm:pt modelId="{130D3C8B-20F4-4666-B66F-F6197AE45BFF}">
      <dgm:prSet/>
      <dgm:spPr/>
      <dgm:t>
        <a:bodyPr/>
        <a:lstStyle/>
        <a:p>
          <a:r>
            <a:rPr lang="en-US"/>
            <a:t>Supreme Court determined NT was entitle to a hearing upon consideration of test set forth in Timberlake v. State, 246 Ga. 488.  </a:t>
          </a:r>
        </a:p>
      </dgm:t>
    </dgm:pt>
    <dgm:pt modelId="{5C341C5C-58AE-41F8-8F54-E25611FCBD5F}" type="parTrans" cxnId="{197653AA-1301-400A-9DE0-900B9C0A8F53}">
      <dgm:prSet/>
      <dgm:spPr/>
      <dgm:t>
        <a:bodyPr/>
        <a:lstStyle/>
        <a:p>
          <a:endParaRPr lang="en-US"/>
        </a:p>
      </dgm:t>
    </dgm:pt>
    <dgm:pt modelId="{07E985B9-50E8-4F68-80BA-84B2EF130026}" type="sibTrans" cxnId="{197653AA-1301-400A-9DE0-900B9C0A8F53}">
      <dgm:prSet/>
      <dgm:spPr/>
      <dgm:t>
        <a:bodyPr/>
        <a:lstStyle/>
        <a:p>
          <a:endParaRPr lang="en-US"/>
        </a:p>
      </dgm:t>
    </dgm:pt>
    <dgm:pt modelId="{FF900212-801C-48D0-A7DD-4FBAFAEEE96D}">
      <dgm:prSet/>
      <dgm:spPr/>
      <dgm:t>
        <a:bodyPr/>
        <a:lstStyle/>
        <a:p>
          <a:r>
            <a:rPr lang="en-US"/>
            <a:t>Must be newly discovered</a:t>
          </a:r>
        </a:p>
      </dgm:t>
    </dgm:pt>
    <dgm:pt modelId="{8F621F1D-6B1D-4726-976F-D1BE41EADF77}" type="parTrans" cxnId="{2ABDA02A-8848-4831-A5DB-DEDF3BAE0285}">
      <dgm:prSet/>
      <dgm:spPr/>
      <dgm:t>
        <a:bodyPr/>
        <a:lstStyle/>
        <a:p>
          <a:endParaRPr lang="en-US"/>
        </a:p>
      </dgm:t>
    </dgm:pt>
    <dgm:pt modelId="{7296F6B0-9E33-42F8-BBB3-2539D6F29C0D}" type="sibTrans" cxnId="{2ABDA02A-8848-4831-A5DB-DEDF3BAE0285}">
      <dgm:prSet/>
      <dgm:spPr/>
      <dgm:t>
        <a:bodyPr/>
        <a:lstStyle/>
        <a:p>
          <a:endParaRPr lang="en-US"/>
        </a:p>
      </dgm:t>
    </dgm:pt>
    <dgm:pt modelId="{AB77F0DD-EF92-48DB-9AA9-FCEFB72B3A2D}">
      <dgm:prSet/>
      <dgm:spPr/>
      <dgm:t>
        <a:bodyPr/>
        <a:lstStyle/>
        <a:p>
          <a:r>
            <a:rPr lang="en-US"/>
            <a:t>Must have exercised due diligence</a:t>
          </a:r>
        </a:p>
      </dgm:t>
    </dgm:pt>
    <dgm:pt modelId="{839DDDA6-A67D-48DF-92FC-0D8FA12A84CA}" type="parTrans" cxnId="{AC91BD45-38B0-4C8D-AB89-BB82538218EB}">
      <dgm:prSet/>
      <dgm:spPr/>
      <dgm:t>
        <a:bodyPr/>
        <a:lstStyle/>
        <a:p>
          <a:endParaRPr lang="en-US"/>
        </a:p>
      </dgm:t>
    </dgm:pt>
    <dgm:pt modelId="{E0A2D6CF-D7A2-487C-84DA-D49621995372}" type="sibTrans" cxnId="{AC91BD45-38B0-4C8D-AB89-BB82538218EB}">
      <dgm:prSet/>
      <dgm:spPr/>
      <dgm:t>
        <a:bodyPr/>
        <a:lstStyle/>
        <a:p>
          <a:endParaRPr lang="en-US"/>
        </a:p>
      </dgm:t>
    </dgm:pt>
    <dgm:pt modelId="{198630C5-6299-4F8A-B81F-1ACBC6AE7116}">
      <dgm:prSet/>
      <dgm:spPr/>
      <dgm:t>
        <a:bodyPr/>
        <a:lstStyle/>
        <a:p>
          <a:r>
            <a:rPr lang="en-US"/>
            <a:t>Evidence so material it would have probably produced a different verdict</a:t>
          </a:r>
        </a:p>
      </dgm:t>
    </dgm:pt>
    <dgm:pt modelId="{C8AE87CA-11C7-48B9-A616-8BEAECC396A0}" type="parTrans" cxnId="{D61BF673-6F3A-4F71-A724-387A1AE85EB3}">
      <dgm:prSet/>
      <dgm:spPr/>
      <dgm:t>
        <a:bodyPr/>
        <a:lstStyle/>
        <a:p>
          <a:endParaRPr lang="en-US"/>
        </a:p>
      </dgm:t>
    </dgm:pt>
    <dgm:pt modelId="{341CA72B-D591-4AD6-83C8-26A04FD26A4A}" type="sibTrans" cxnId="{D61BF673-6F3A-4F71-A724-387A1AE85EB3}">
      <dgm:prSet/>
      <dgm:spPr/>
      <dgm:t>
        <a:bodyPr/>
        <a:lstStyle/>
        <a:p>
          <a:endParaRPr lang="en-US"/>
        </a:p>
      </dgm:t>
    </dgm:pt>
    <dgm:pt modelId="{8881C91E-6E77-4729-9159-40C1E14D5E38}">
      <dgm:prSet/>
      <dgm:spPr/>
      <dgm:t>
        <a:bodyPr/>
        <a:lstStyle/>
        <a:p>
          <a:r>
            <a:rPr lang="en-US"/>
            <a:t>Witness affidavit obtained or its absence accounted for</a:t>
          </a:r>
        </a:p>
      </dgm:t>
    </dgm:pt>
    <dgm:pt modelId="{722C8E06-C3A8-41A0-9357-76F436B742AC}" type="parTrans" cxnId="{C43A2A55-710B-4DF1-AA00-015BEB34A45C}">
      <dgm:prSet/>
      <dgm:spPr/>
      <dgm:t>
        <a:bodyPr/>
        <a:lstStyle/>
        <a:p>
          <a:endParaRPr lang="en-US"/>
        </a:p>
      </dgm:t>
    </dgm:pt>
    <dgm:pt modelId="{42A2A791-C240-4252-BA33-164DC2A4739C}" type="sibTrans" cxnId="{C43A2A55-710B-4DF1-AA00-015BEB34A45C}">
      <dgm:prSet/>
      <dgm:spPr/>
      <dgm:t>
        <a:bodyPr/>
        <a:lstStyle/>
        <a:p>
          <a:endParaRPr lang="en-US"/>
        </a:p>
      </dgm:t>
    </dgm:pt>
    <dgm:pt modelId="{C094CC95-B47E-4BE4-A93E-4652DCC99156}">
      <dgm:prSet/>
      <dgm:spPr/>
      <dgm:t>
        <a:bodyPr/>
        <a:lstStyle/>
        <a:p>
          <a:r>
            <a:rPr lang="en-US"/>
            <a:t>Evidence serves purpose beyond impeaching witness.  </a:t>
          </a:r>
        </a:p>
      </dgm:t>
    </dgm:pt>
    <dgm:pt modelId="{96931B62-638E-47C4-8978-68902D9011B0}" type="parTrans" cxnId="{305AFD57-C9C1-49AB-AA9D-ED2D4C942A67}">
      <dgm:prSet/>
      <dgm:spPr/>
      <dgm:t>
        <a:bodyPr/>
        <a:lstStyle/>
        <a:p>
          <a:endParaRPr lang="en-US"/>
        </a:p>
      </dgm:t>
    </dgm:pt>
    <dgm:pt modelId="{A09DF7A9-F6E1-4805-8360-18EEB243867E}" type="sibTrans" cxnId="{305AFD57-C9C1-49AB-AA9D-ED2D4C942A67}">
      <dgm:prSet/>
      <dgm:spPr/>
      <dgm:t>
        <a:bodyPr/>
        <a:lstStyle/>
        <a:p>
          <a:endParaRPr lang="en-US"/>
        </a:p>
      </dgm:t>
    </dgm:pt>
    <dgm:pt modelId="{F363295D-7B34-4FA2-B3CF-58D68D3D3FDE}" type="pres">
      <dgm:prSet presAssocID="{283508E3-4CD4-4935-AB83-CB03828A0432}" presName="Name0" presStyleCnt="0">
        <dgm:presLayoutVars>
          <dgm:dir/>
          <dgm:animLvl val="lvl"/>
          <dgm:resizeHandles val="exact"/>
        </dgm:presLayoutVars>
      </dgm:prSet>
      <dgm:spPr/>
    </dgm:pt>
    <dgm:pt modelId="{EA3DF47A-4921-4AD5-9A8F-1ABAE2FFD31A}" type="pres">
      <dgm:prSet presAssocID="{130D3C8B-20F4-4666-B66F-F6197AE45BFF}" presName="boxAndChildren" presStyleCnt="0"/>
      <dgm:spPr/>
    </dgm:pt>
    <dgm:pt modelId="{A638AAD5-A99A-4F51-88F4-9303A27059AF}" type="pres">
      <dgm:prSet presAssocID="{130D3C8B-20F4-4666-B66F-F6197AE45BFF}" presName="parentTextBox" presStyleLbl="node1" presStyleIdx="0" presStyleCnt="2"/>
      <dgm:spPr/>
    </dgm:pt>
    <dgm:pt modelId="{5FA8FAE6-B277-45A7-AD42-59CE1572CE9A}" type="pres">
      <dgm:prSet presAssocID="{130D3C8B-20F4-4666-B66F-F6197AE45BFF}" presName="entireBox" presStyleLbl="node1" presStyleIdx="0" presStyleCnt="2"/>
      <dgm:spPr/>
    </dgm:pt>
    <dgm:pt modelId="{5742D21C-464F-441B-A295-EB417161ED4E}" type="pres">
      <dgm:prSet presAssocID="{130D3C8B-20F4-4666-B66F-F6197AE45BFF}" presName="descendantBox" presStyleCnt="0"/>
      <dgm:spPr/>
    </dgm:pt>
    <dgm:pt modelId="{251F91F6-D96E-49E6-A7CD-7AC057E10AA6}" type="pres">
      <dgm:prSet presAssocID="{FF900212-801C-48D0-A7DD-4FBAFAEEE96D}" presName="childTextBox" presStyleLbl="fgAccFollowNode1" presStyleIdx="0" presStyleCnt="5">
        <dgm:presLayoutVars>
          <dgm:bulletEnabled val="1"/>
        </dgm:presLayoutVars>
      </dgm:prSet>
      <dgm:spPr/>
    </dgm:pt>
    <dgm:pt modelId="{84936C47-A3E3-4910-8D09-D1BACBAC1CD8}" type="pres">
      <dgm:prSet presAssocID="{AB77F0DD-EF92-48DB-9AA9-FCEFB72B3A2D}" presName="childTextBox" presStyleLbl="fgAccFollowNode1" presStyleIdx="1" presStyleCnt="5">
        <dgm:presLayoutVars>
          <dgm:bulletEnabled val="1"/>
        </dgm:presLayoutVars>
      </dgm:prSet>
      <dgm:spPr/>
    </dgm:pt>
    <dgm:pt modelId="{FF1E352A-FECD-4D15-B1E1-8AF62AE18A9B}" type="pres">
      <dgm:prSet presAssocID="{198630C5-6299-4F8A-B81F-1ACBC6AE7116}" presName="childTextBox" presStyleLbl="fgAccFollowNode1" presStyleIdx="2" presStyleCnt="5">
        <dgm:presLayoutVars>
          <dgm:bulletEnabled val="1"/>
        </dgm:presLayoutVars>
      </dgm:prSet>
      <dgm:spPr/>
    </dgm:pt>
    <dgm:pt modelId="{953A992A-2145-496C-830F-9E191A10F95F}" type="pres">
      <dgm:prSet presAssocID="{8881C91E-6E77-4729-9159-40C1E14D5E38}" presName="childTextBox" presStyleLbl="fgAccFollowNode1" presStyleIdx="3" presStyleCnt="5">
        <dgm:presLayoutVars>
          <dgm:bulletEnabled val="1"/>
        </dgm:presLayoutVars>
      </dgm:prSet>
      <dgm:spPr/>
    </dgm:pt>
    <dgm:pt modelId="{FAF56D15-E9CA-4713-B439-21073D580476}" type="pres">
      <dgm:prSet presAssocID="{C094CC95-B47E-4BE4-A93E-4652DCC99156}" presName="childTextBox" presStyleLbl="fgAccFollowNode1" presStyleIdx="4" presStyleCnt="5">
        <dgm:presLayoutVars>
          <dgm:bulletEnabled val="1"/>
        </dgm:presLayoutVars>
      </dgm:prSet>
      <dgm:spPr/>
    </dgm:pt>
    <dgm:pt modelId="{34212BC5-AB31-41B8-9280-096A96AE48E3}" type="pres">
      <dgm:prSet presAssocID="{CC46B1DD-D8AD-4EBD-8C21-3309FAD21EE3}" presName="sp" presStyleCnt="0"/>
      <dgm:spPr/>
    </dgm:pt>
    <dgm:pt modelId="{CF02B031-E883-4E2E-90ED-F376B4AB0CE2}" type="pres">
      <dgm:prSet presAssocID="{23E63CF1-F88B-4D7E-A65F-D0D9E88526C7}" presName="arrowAndChildren" presStyleCnt="0"/>
      <dgm:spPr/>
    </dgm:pt>
    <dgm:pt modelId="{250DC397-9368-4205-AC4D-D3B0186B465F}" type="pres">
      <dgm:prSet presAssocID="{23E63CF1-F88B-4D7E-A65F-D0D9E88526C7}" presName="parentTextArrow" presStyleLbl="node1" presStyleIdx="1" presStyleCnt="2"/>
      <dgm:spPr/>
    </dgm:pt>
  </dgm:ptLst>
  <dgm:cxnLst>
    <dgm:cxn modelId="{4DE03522-04CA-4FD1-B469-27061DEE44D8}" type="presOf" srcId="{130D3C8B-20F4-4666-B66F-F6197AE45BFF}" destId="{A638AAD5-A99A-4F51-88F4-9303A27059AF}" srcOrd="0" destOrd="0" presId="urn:microsoft.com/office/officeart/2005/8/layout/process4"/>
    <dgm:cxn modelId="{D6922E27-526E-4879-A278-A2E0B49D7A76}" type="presOf" srcId="{C094CC95-B47E-4BE4-A93E-4652DCC99156}" destId="{FAF56D15-E9CA-4713-B439-21073D580476}" srcOrd="0" destOrd="0" presId="urn:microsoft.com/office/officeart/2005/8/layout/process4"/>
    <dgm:cxn modelId="{2ABDA02A-8848-4831-A5DB-DEDF3BAE0285}" srcId="{130D3C8B-20F4-4666-B66F-F6197AE45BFF}" destId="{FF900212-801C-48D0-A7DD-4FBAFAEEE96D}" srcOrd="0" destOrd="0" parTransId="{8F621F1D-6B1D-4726-976F-D1BE41EADF77}" sibTransId="{7296F6B0-9E33-42F8-BBB3-2539D6F29C0D}"/>
    <dgm:cxn modelId="{AC91BD45-38B0-4C8D-AB89-BB82538218EB}" srcId="{130D3C8B-20F4-4666-B66F-F6197AE45BFF}" destId="{AB77F0DD-EF92-48DB-9AA9-FCEFB72B3A2D}" srcOrd="1" destOrd="0" parTransId="{839DDDA6-A67D-48DF-92FC-0D8FA12A84CA}" sibTransId="{E0A2D6CF-D7A2-487C-84DA-D49621995372}"/>
    <dgm:cxn modelId="{5FFE4A4D-19C4-4975-9623-FFDFB8FF2A01}" type="presOf" srcId="{23E63CF1-F88B-4D7E-A65F-D0D9E88526C7}" destId="{250DC397-9368-4205-AC4D-D3B0186B465F}" srcOrd="0" destOrd="0" presId="urn:microsoft.com/office/officeart/2005/8/layout/process4"/>
    <dgm:cxn modelId="{D61BF673-6F3A-4F71-A724-387A1AE85EB3}" srcId="{130D3C8B-20F4-4666-B66F-F6197AE45BFF}" destId="{198630C5-6299-4F8A-B81F-1ACBC6AE7116}" srcOrd="2" destOrd="0" parTransId="{C8AE87CA-11C7-48B9-A616-8BEAECC396A0}" sibTransId="{341CA72B-D591-4AD6-83C8-26A04FD26A4A}"/>
    <dgm:cxn modelId="{C43A2A55-710B-4DF1-AA00-015BEB34A45C}" srcId="{130D3C8B-20F4-4666-B66F-F6197AE45BFF}" destId="{8881C91E-6E77-4729-9159-40C1E14D5E38}" srcOrd="3" destOrd="0" parTransId="{722C8E06-C3A8-41A0-9357-76F436B742AC}" sibTransId="{42A2A791-C240-4252-BA33-164DC2A4739C}"/>
    <dgm:cxn modelId="{305AFD57-C9C1-49AB-AA9D-ED2D4C942A67}" srcId="{130D3C8B-20F4-4666-B66F-F6197AE45BFF}" destId="{C094CC95-B47E-4BE4-A93E-4652DCC99156}" srcOrd="4" destOrd="0" parTransId="{96931B62-638E-47C4-8978-68902D9011B0}" sibTransId="{A09DF7A9-F6E1-4805-8360-18EEB243867E}"/>
    <dgm:cxn modelId="{5415A37C-E5F9-483F-8F84-EDB80C50EE99}" type="presOf" srcId="{FF900212-801C-48D0-A7DD-4FBAFAEEE96D}" destId="{251F91F6-D96E-49E6-A7CD-7AC057E10AA6}" srcOrd="0" destOrd="0" presId="urn:microsoft.com/office/officeart/2005/8/layout/process4"/>
    <dgm:cxn modelId="{644F2E82-5DF1-4ADD-8BE5-4CA0B10B9BFC}" type="presOf" srcId="{198630C5-6299-4F8A-B81F-1ACBC6AE7116}" destId="{FF1E352A-FECD-4D15-B1E1-8AF62AE18A9B}" srcOrd="0" destOrd="0" presId="urn:microsoft.com/office/officeart/2005/8/layout/process4"/>
    <dgm:cxn modelId="{B4D94197-4223-41B5-8292-A045357D0705}" type="presOf" srcId="{283508E3-4CD4-4935-AB83-CB03828A0432}" destId="{F363295D-7B34-4FA2-B3CF-58D68D3D3FDE}" srcOrd="0" destOrd="0" presId="urn:microsoft.com/office/officeart/2005/8/layout/process4"/>
    <dgm:cxn modelId="{197653AA-1301-400A-9DE0-900B9C0A8F53}" srcId="{283508E3-4CD4-4935-AB83-CB03828A0432}" destId="{130D3C8B-20F4-4666-B66F-F6197AE45BFF}" srcOrd="1" destOrd="0" parTransId="{5C341C5C-58AE-41F8-8F54-E25611FCBD5F}" sibTransId="{07E985B9-50E8-4F68-80BA-84B2EF130026}"/>
    <dgm:cxn modelId="{940893D2-E72E-495F-8574-5A6EEE32334F}" type="presOf" srcId="{8881C91E-6E77-4729-9159-40C1E14D5E38}" destId="{953A992A-2145-496C-830F-9E191A10F95F}" srcOrd="0" destOrd="0" presId="urn:microsoft.com/office/officeart/2005/8/layout/process4"/>
    <dgm:cxn modelId="{6C6BC0DB-6294-485E-9631-989DE8802C8B}" srcId="{283508E3-4CD4-4935-AB83-CB03828A0432}" destId="{23E63CF1-F88B-4D7E-A65F-D0D9E88526C7}" srcOrd="0" destOrd="0" parTransId="{B74C2316-FB10-4760-8471-F18C79D0EA1B}" sibTransId="{CC46B1DD-D8AD-4EBD-8C21-3309FAD21EE3}"/>
    <dgm:cxn modelId="{E6B6DBEF-9C76-4F97-AB71-311930B5C207}" type="presOf" srcId="{130D3C8B-20F4-4666-B66F-F6197AE45BFF}" destId="{5FA8FAE6-B277-45A7-AD42-59CE1572CE9A}" srcOrd="1" destOrd="0" presId="urn:microsoft.com/office/officeart/2005/8/layout/process4"/>
    <dgm:cxn modelId="{119DA9FD-DBB2-42AD-A4C2-8945DF99D66B}" type="presOf" srcId="{AB77F0DD-EF92-48DB-9AA9-FCEFB72B3A2D}" destId="{84936C47-A3E3-4910-8D09-D1BACBAC1CD8}" srcOrd="0" destOrd="0" presId="urn:microsoft.com/office/officeart/2005/8/layout/process4"/>
    <dgm:cxn modelId="{A22DE444-493A-4160-A422-92DC8794A51A}" type="presParOf" srcId="{F363295D-7B34-4FA2-B3CF-58D68D3D3FDE}" destId="{EA3DF47A-4921-4AD5-9A8F-1ABAE2FFD31A}" srcOrd="0" destOrd="0" presId="urn:microsoft.com/office/officeart/2005/8/layout/process4"/>
    <dgm:cxn modelId="{5F9C7888-C601-4507-B4C0-B624A8FC3840}" type="presParOf" srcId="{EA3DF47A-4921-4AD5-9A8F-1ABAE2FFD31A}" destId="{A638AAD5-A99A-4F51-88F4-9303A27059AF}" srcOrd="0" destOrd="0" presId="urn:microsoft.com/office/officeart/2005/8/layout/process4"/>
    <dgm:cxn modelId="{74AFB8F6-88B2-4C63-8C2A-164843029113}" type="presParOf" srcId="{EA3DF47A-4921-4AD5-9A8F-1ABAE2FFD31A}" destId="{5FA8FAE6-B277-45A7-AD42-59CE1572CE9A}" srcOrd="1" destOrd="0" presId="urn:microsoft.com/office/officeart/2005/8/layout/process4"/>
    <dgm:cxn modelId="{17A25DF3-0ECE-408D-A361-73766227E2A0}" type="presParOf" srcId="{EA3DF47A-4921-4AD5-9A8F-1ABAE2FFD31A}" destId="{5742D21C-464F-441B-A295-EB417161ED4E}" srcOrd="2" destOrd="0" presId="urn:microsoft.com/office/officeart/2005/8/layout/process4"/>
    <dgm:cxn modelId="{5CDF4194-DBD1-44E6-9479-0D28CD889129}" type="presParOf" srcId="{5742D21C-464F-441B-A295-EB417161ED4E}" destId="{251F91F6-D96E-49E6-A7CD-7AC057E10AA6}" srcOrd="0" destOrd="0" presId="urn:microsoft.com/office/officeart/2005/8/layout/process4"/>
    <dgm:cxn modelId="{936EEAF0-C4AB-4380-9C38-AE440CD28089}" type="presParOf" srcId="{5742D21C-464F-441B-A295-EB417161ED4E}" destId="{84936C47-A3E3-4910-8D09-D1BACBAC1CD8}" srcOrd="1" destOrd="0" presId="urn:microsoft.com/office/officeart/2005/8/layout/process4"/>
    <dgm:cxn modelId="{30925EA2-37A0-4083-9739-9AEE4392AB4C}" type="presParOf" srcId="{5742D21C-464F-441B-A295-EB417161ED4E}" destId="{FF1E352A-FECD-4D15-B1E1-8AF62AE18A9B}" srcOrd="2" destOrd="0" presId="urn:microsoft.com/office/officeart/2005/8/layout/process4"/>
    <dgm:cxn modelId="{7AAF68F1-162B-462A-A464-0EB01AAF9229}" type="presParOf" srcId="{5742D21C-464F-441B-A295-EB417161ED4E}" destId="{953A992A-2145-496C-830F-9E191A10F95F}" srcOrd="3" destOrd="0" presId="urn:microsoft.com/office/officeart/2005/8/layout/process4"/>
    <dgm:cxn modelId="{3027A47C-B439-48FE-A99C-5E8703014ED8}" type="presParOf" srcId="{5742D21C-464F-441B-A295-EB417161ED4E}" destId="{FAF56D15-E9CA-4713-B439-21073D580476}" srcOrd="4" destOrd="0" presId="urn:microsoft.com/office/officeart/2005/8/layout/process4"/>
    <dgm:cxn modelId="{21286FAA-27A6-49CE-B83F-702FFAF72FA6}" type="presParOf" srcId="{F363295D-7B34-4FA2-B3CF-58D68D3D3FDE}" destId="{34212BC5-AB31-41B8-9280-096A96AE48E3}" srcOrd="1" destOrd="0" presId="urn:microsoft.com/office/officeart/2005/8/layout/process4"/>
    <dgm:cxn modelId="{86047F50-415C-4384-AAA0-36F434A92F03}" type="presParOf" srcId="{F363295D-7B34-4FA2-B3CF-58D68D3D3FDE}" destId="{CF02B031-E883-4E2E-90ED-F376B4AB0CE2}" srcOrd="2" destOrd="0" presId="urn:microsoft.com/office/officeart/2005/8/layout/process4"/>
    <dgm:cxn modelId="{1003946F-523C-4308-BB66-E6CD81B13002}" type="presParOf" srcId="{CF02B031-E883-4E2E-90ED-F376B4AB0CE2}" destId="{250DC397-9368-4205-AC4D-D3B0186B465F}"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95AE668-B23A-4393-8F9B-46E1EE80A456}"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7AFE58E9-4C71-4503-B9FA-3FD77230E686}">
      <dgm:prSet/>
      <dgm:spPr/>
      <dgm:t>
        <a:bodyPr/>
        <a:lstStyle/>
        <a:p>
          <a:pPr>
            <a:lnSpc>
              <a:spcPct val="100000"/>
            </a:lnSpc>
          </a:pPr>
          <a:r>
            <a:rPr lang="en-US" dirty="0"/>
            <a:t>Newly discovered means just what it says…the trial court was required to make a determination of whether the science presented by NT was unknown at the time of the trial so truly newly discovered.  </a:t>
          </a:r>
        </a:p>
      </dgm:t>
    </dgm:pt>
    <dgm:pt modelId="{991D8659-7330-4EFA-B1C4-E6EDC7BE564F}" type="parTrans" cxnId="{BE11B280-79F6-4847-ACF6-BC01A9FDDBA2}">
      <dgm:prSet/>
      <dgm:spPr/>
      <dgm:t>
        <a:bodyPr/>
        <a:lstStyle/>
        <a:p>
          <a:endParaRPr lang="en-US"/>
        </a:p>
      </dgm:t>
    </dgm:pt>
    <dgm:pt modelId="{89D38DE4-5DDD-4F12-AC33-E3B033390606}" type="sibTrans" cxnId="{BE11B280-79F6-4847-ACF6-BC01A9FDDBA2}">
      <dgm:prSet/>
      <dgm:spPr/>
      <dgm:t>
        <a:bodyPr/>
        <a:lstStyle/>
        <a:p>
          <a:endParaRPr lang="en-US"/>
        </a:p>
      </dgm:t>
    </dgm:pt>
    <dgm:pt modelId="{8CF734AE-5806-461A-BEAE-FA2511CDCD37}">
      <dgm:prSet/>
      <dgm:spPr/>
      <dgm:t>
        <a:bodyPr/>
        <a:lstStyle/>
        <a:p>
          <a:pPr>
            <a:lnSpc>
              <a:spcPct val="100000"/>
            </a:lnSpc>
          </a:pPr>
          <a:r>
            <a:rPr lang="en-US" dirty="0"/>
            <a:t>Our court also found the that trial court rested its diligence finding on determining that NT could have presented testimony “generally critical” of SBS.  This is too narrow.  The motion relied on the testimony of expert witnesses who offered a NEW analysis of the victim’s medical records.  The materiality of scientific development often becomes apparent </a:t>
          </a:r>
          <a:r>
            <a:rPr lang="en-US" dirty="0" err="1"/>
            <a:t>ony</a:t>
          </a:r>
          <a:r>
            <a:rPr lang="en-US" dirty="0"/>
            <a:t> with the passage of time as new theories are subjected to rigors of scientific testing, peer review </a:t>
          </a:r>
          <a:r>
            <a:rPr lang="en-US" dirty="0" err="1"/>
            <a:t>eand</a:t>
          </a:r>
          <a:r>
            <a:rPr lang="en-US" dirty="0"/>
            <a:t> the general scrutiny of the scientific community.    </a:t>
          </a:r>
        </a:p>
      </dgm:t>
    </dgm:pt>
    <dgm:pt modelId="{F00538CD-B77A-4C1F-9675-59F67E4A0683}" type="parTrans" cxnId="{A72A3821-723D-42E0-B72A-71AF5C2B332B}">
      <dgm:prSet/>
      <dgm:spPr/>
      <dgm:t>
        <a:bodyPr/>
        <a:lstStyle/>
        <a:p>
          <a:endParaRPr lang="en-US"/>
        </a:p>
      </dgm:t>
    </dgm:pt>
    <dgm:pt modelId="{76943EC8-7251-4158-895D-EA335B9B6B1D}" type="sibTrans" cxnId="{A72A3821-723D-42E0-B72A-71AF5C2B332B}">
      <dgm:prSet/>
      <dgm:spPr/>
      <dgm:t>
        <a:bodyPr/>
        <a:lstStyle/>
        <a:p>
          <a:endParaRPr lang="en-US"/>
        </a:p>
      </dgm:t>
    </dgm:pt>
    <dgm:pt modelId="{76A5B405-6858-4BBE-9703-BA297D04A85F}">
      <dgm:prSet phldrT="[Text]" phldr="0"/>
      <dgm:spPr/>
      <dgm:t>
        <a:bodyPr/>
        <a:lstStyle/>
        <a:p>
          <a:pPr>
            <a:lnSpc>
              <a:spcPct val="100000"/>
            </a:lnSpc>
          </a:pPr>
          <a:r>
            <a:rPr lang="en-US" dirty="0"/>
            <a:t>Our court also found that the TC erred in its materiality requirement .  The TC relied on its own opinion of the experts credibility in determining materiality.    Instead, the court was required to “attempt to account for how the new evidence would  have influenced the jury’s assessment of the evidence presented by the State” at the  NT’s trial.  </a:t>
          </a:r>
        </a:p>
      </dgm:t>
    </dgm:pt>
    <dgm:pt modelId="{DFAE5FA6-723D-4583-B68A-F018351BFBAD}" type="parTrans" cxnId="{1539A593-FF44-4F41-A065-23DF9A26E7B0}">
      <dgm:prSet/>
      <dgm:spPr/>
    </dgm:pt>
    <dgm:pt modelId="{03B730AC-059A-40BF-8B18-7B4C0BAEE2DC}" type="sibTrans" cxnId="{1539A593-FF44-4F41-A065-23DF9A26E7B0}">
      <dgm:prSet/>
      <dgm:spPr/>
    </dgm:pt>
    <dgm:pt modelId="{1A4AF619-23D9-414D-BF25-DF2F27F85637}" type="pres">
      <dgm:prSet presAssocID="{295AE668-B23A-4393-8F9B-46E1EE80A456}" presName="root" presStyleCnt="0">
        <dgm:presLayoutVars>
          <dgm:dir/>
          <dgm:resizeHandles val="exact"/>
        </dgm:presLayoutVars>
      </dgm:prSet>
      <dgm:spPr/>
    </dgm:pt>
    <dgm:pt modelId="{CD6CD9C6-B494-42B8-85A5-F321C39C15FD}" type="pres">
      <dgm:prSet presAssocID="{7AFE58E9-4C71-4503-B9FA-3FD77230E686}" presName="compNode" presStyleCnt="0"/>
      <dgm:spPr/>
    </dgm:pt>
    <dgm:pt modelId="{A5C16EB0-1F9A-4A8A-93C6-5DE0FAE091A3}" type="pres">
      <dgm:prSet presAssocID="{7AFE58E9-4C71-4503-B9FA-3FD77230E686}" presName="bgRect" presStyleLbl="bgShp" presStyleIdx="0" presStyleCnt="3"/>
      <dgm:spPr/>
    </dgm:pt>
    <dgm:pt modelId="{5B8AF747-C3B1-4B10-94F7-8DC7791FED37}" type="pres">
      <dgm:prSet presAssocID="{7AFE58E9-4C71-4503-B9FA-3FD77230E686}"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Judge"/>
        </a:ext>
      </dgm:extLst>
    </dgm:pt>
    <dgm:pt modelId="{06B10B53-2BEE-4056-96BF-6B4C9A279D20}" type="pres">
      <dgm:prSet presAssocID="{7AFE58E9-4C71-4503-B9FA-3FD77230E686}" presName="spaceRect" presStyleCnt="0"/>
      <dgm:spPr/>
    </dgm:pt>
    <dgm:pt modelId="{9853DABB-8895-4A5A-9465-884F85E77BF5}" type="pres">
      <dgm:prSet presAssocID="{7AFE58E9-4C71-4503-B9FA-3FD77230E686}" presName="parTx" presStyleLbl="revTx" presStyleIdx="0" presStyleCnt="3">
        <dgm:presLayoutVars>
          <dgm:chMax val="0"/>
          <dgm:chPref val="0"/>
        </dgm:presLayoutVars>
      </dgm:prSet>
      <dgm:spPr/>
    </dgm:pt>
    <dgm:pt modelId="{1710D0B6-B623-4C76-9069-26FD2F88B3D0}" type="pres">
      <dgm:prSet presAssocID="{89D38DE4-5DDD-4F12-AC33-E3B033390606}" presName="sibTrans" presStyleCnt="0"/>
      <dgm:spPr/>
    </dgm:pt>
    <dgm:pt modelId="{77825786-F965-4D7F-B3C5-197386ACD957}" type="pres">
      <dgm:prSet presAssocID="{8CF734AE-5806-461A-BEAE-FA2511CDCD37}" presName="compNode" presStyleCnt="0"/>
      <dgm:spPr/>
    </dgm:pt>
    <dgm:pt modelId="{97C1B38D-5379-46BA-8337-62F214E8AE53}" type="pres">
      <dgm:prSet presAssocID="{8CF734AE-5806-461A-BEAE-FA2511CDCD37}" presName="bgRect" presStyleLbl="bgShp" presStyleIdx="1" presStyleCnt="3"/>
      <dgm:spPr/>
    </dgm:pt>
    <dgm:pt modelId="{E418E089-9BD3-4566-B95A-A022CE29EF50}" type="pres">
      <dgm:prSet presAssocID="{8CF734AE-5806-461A-BEAE-FA2511CDCD37}"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avel"/>
        </a:ext>
      </dgm:extLst>
    </dgm:pt>
    <dgm:pt modelId="{90E36023-CB6D-435D-8B84-07CC4DCE4EEB}" type="pres">
      <dgm:prSet presAssocID="{8CF734AE-5806-461A-BEAE-FA2511CDCD37}" presName="spaceRect" presStyleCnt="0"/>
      <dgm:spPr/>
    </dgm:pt>
    <dgm:pt modelId="{2D01F996-C4B1-4501-B65B-3D29BECDED69}" type="pres">
      <dgm:prSet presAssocID="{8CF734AE-5806-461A-BEAE-FA2511CDCD37}" presName="parTx" presStyleLbl="revTx" presStyleIdx="1" presStyleCnt="3">
        <dgm:presLayoutVars>
          <dgm:chMax val="0"/>
          <dgm:chPref val="0"/>
        </dgm:presLayoutVars>
      </dgm:prSet>
      <dgm:spPr/>
    </dgm:pt>
    <dgm:pt modelId="{16439374-A685-4429-AC5C-7D32BF94C68A}" type="pres">
      <dgm:prSet presAssocID="{76943EC8-7251-4158-895D-EA335B9B6B1D}" presName="sibTrans" presStyleCnt="0"/>
      <dgm:spPr/>
    </dgm:pt>
    <dgm:pt modelId="{9683A55D-17AA-454C-8860-86E9E98A3AB2}" type="pres">
      <dgm:prSet presAssocID="{76A5B405-6858-4BBE-9703-BA297D04A85F}" presName="compNode" presStyleCnt="0"/>
      <dgm:spPr/>
    </dgm:pt>
    <dgm:pt modelId="{2B5933F5-B118-4CEC-AB8A-88322EB0BDAB}" type="pres">
      <dgm:prSet presAssocID="{76A5B405-6858-4BBE-9703-BA297D04A85F}" presName="bgRect" presStyleLbl="bgShp" presStyleIdx="2" presStyleCnt="3"/>
      <dgm:spPr/>
    </dgm:pt>
    <dgm:pt modelId="{6EE301BE-66A6-46AE-9C1D-E0E037B2A77D}" type="pres">
      <dgm:prSet presAssocID="{76A5B405-6858-4BBE-9703-BA297D04A85F}" presName="iconRect" presStyleLbl="node1" presStyleIdx="2" presStyleCnt="3"/>
      <dgm:spPr/>
    </dgm:pt>
    <dgm:pt modelId="{9B008683-EAAC-42DE-B32C-1967FE43421C}" type="pres">
      <dgm:prSet presAssocID="{76A5B405-6858-4BBE-9703-BA297D04A85F}" presName="spaceRect" presStyleCnt="0"/>
      <dgm:spPr/>
    </dgm:pt>
    <dgm:pt modelId="{62ED9F7A-6A64-4227-B6C1-D9FD2CEF04F6}" type="pres">
      <dgm:prSet presAssocID="{76A5B405-6858-4BBE-9703-BA297D04A85F}" presName="parTx" presStyleLbl="revTx" presStyleIdx="2" presStyleCnt="3">
        <dgm:presLayoutVars>
          <dgm:chMax val="0"/>
          <dgm:chPref val="0"/>
        </dgm:presLayoutVars>
      </dgm:prSet>
      <dgm:spPr/>
    </dgm:pt>
  </dgm:ptLst>
  <dgm:cxnLst>
    <dgm:cxn modelId="{A72A3821-723D-42E0-B72A-71AF5C2B332B}" srcId="{295AE668-B23A-4393-8F9B-46E1EE80A456}" destId="{8CF734AE-5806-461A-BEAE-FA2511CDCD37}" srcOrd="1" destOrd="0" parTransId="{F00538CD-B77A-4C1F-9675-59F67E4A0683}" sibTransId="{76943EC8-7251-4158-895D-EA335B9B6B1D}"/>
    <dgm:cxn modelId="{6E9B2427-CBF3-417A-AB46-F6DD79CDD5FC}" type="presOf" srcId="{76A5B405-6858-4BBE-9703-BA297D04A85F}" destId="{62ED9F7A-6A64-4227-B6C1-D9FD2CEF04F6}" srcOrd="0" destOrd="0" presId="urn:microsoft.com/office/officeart/2018/2/layout/IconVerticalSolidList"/>
    <dgm:cxn modelId="{D2286D27-5FCD-441E-A4F5-D9A8D1BBE971}" type="presOf" srcId="{7AFE58E9-4C71-4503-B9FA-3FD77230E686}" destId="{9853DABB-8895-4A5A-9465-884F85E77BF5}" srcOrd="0" destOrd="0" presId="urn:microsoft.com/office/officeart/2018/2/layout/IconVerticalSolidList"/>
    <dgm:cxn modelId="{40AB7D5B-DC43-451E-9575-795B06967535}" type="presOf" srcId="{295AE668-B23A-4393-8F9B-46E1EE80A456}" destId="{1A4AF619-23D9-414D-BF25-DF2F27F85637}" srcOrd="0" destOrd="0" presId="urn:microsoft.com/office/officeart/2018/2/layout/IconVerticalSolidList"/>
    <dgm:cxn modelId="{BE11B280-79F6-4847-ACF6-BC01A9FDDBA2}" srcId="{295AE668-B23A-4393-8F9B-46E1EE80A456}" destId="{7AFE58E9-4C71-4503-B9FA-3FD77230E686}" srcOrd="0" destOrd="0" parTransId="{991D8659-7330-4EFA-B1C4-E6EDC7BE564F}" sibTransId="{89D38DE4-5DDD-4F12-AC33-E3B033390606}"/>
    <dgm:cxn modelId="{1539A593-FF44-4F41-A065-23DF9A26E7B0}" srcId="{295AE668-B23A-4393-8F9B-46E1EE80A456}" destId="{76A5B405-6858-4BBE-9703-BA297D04A85F}" srcOrd="2" destOrd="0" parTransId="{DFAE5FA6-723D-4583-B68A-F018351BFBAD}" sibTransId="{03B730AC-059A-40BF-8B18-7B4C0BAEE2DC}"/>
    <dgm:cxn modelId="{06FD2AEE-F22D-44E4-B7FC-AC5F7F40301E}" type="presOf" srcId="{8CF734AE-5806-461A-BEAE-FA2511CDCD37}" destId="{2D01F996-C4B1-4501-B65B-3D29BECDED69}" srcOrd="0" destOrd="0" presId="urn:microsoft.com/office/officeart/2018/2/layout/IconVerticalSolidList"/>
    <dgm:cxn modelId="{4A6ED60A-F383-4963-86BE-D2A3BED7907B}" type="presParOf" srcId="{1A4AF619-23D9-414D-BF25-DF2F27F85637}" destId="{CD6CD9C6-B494-42B8-85A5-F321C39C15FD}" srcOrd="0" destOrd="0" presId="urn:microsoft.com/office/officeart/2018/2/layout/IconVerticalSolidList"/>
    <dgm:cxn modelId="{216D7459-36A6-4D39-BAB5-0A24749D0A21}" type="presParOf" srcId="{CD6CD9C6-B494-42B8-85A5-F321C39C15FD}" destId="{A5C16EB0-1F9A-4A8A-93C6-5DE0FAE091A3}" srcOrd="0" destOrd="0" presId="urn:microsoft.com/office/officeart/2018/2/layout/IconVerticalSolidList"/>
    <dgm:cxn modelId="{D61AD7EA-D75D-486C-8F00-DFEAE230CDAD}" type="presParOf" srcId="{CD6CD9C6-B494-42B8-85A5-F321C39C15FD}" destId="{5B8AF747-C3B1-4B10-94F7-8DC7791FED37}" srcOrd="1" destOrd="0" presId="urn:microsoft.com/office/officeart/2018/2/layout/IconVerticalSolidList"/>
    <dgm:cxn modelId="{76C1140F-C581-4C73-A19A-C939D92852EB}" type="presParOf" srcId="{CD6CD9C6-B494-42B8-85A5-F321C39C15FD}" destId="{06B10B53-2BEE-4056-96BF-6B4C9A279D20}" srcOrd="2" destOrd="0" presId="urn:microsoft.com/office/officeart/2018/2/layout/IconVerticalSolidList"/>
    <dgm:cxn modelId="{4172CE3F-E4D6-45CD-9D4F-8F735C2F3406}" type="presParOf" srcId="{CD6CD9C6-B494-42B8-85A5-F321C39C15FD}" destId="{9853DABB-8895-4A5A-9465-884F85E77BF5}" srcOrd="3" destOrd="0" presId="urn:microsoft.com/office/officeart/2018/2/layout/IconVerticalSolidList"/>
    <dgm:cxn modelId="{F3116773-C1BF-4E8E-BB4C-257723625E3A}" type="presParOf" srcId="{1A4AF619-23D9-414D-BF25-DF2F27F85637}" destId="{1710D0B6-B623-4C76-9069-26FD2F88B3D0}" srcOrd="1" destOrd="0" presId="urn:microsoft.com/office/officeart/2018/2/layout/IconVerticalSolidList"/>
    <dgm:cxn modelId="{B68D0224-EFD6-4548-A8BB-1060D38E8A82}" type="presParOf" srcId="{1A4AF619-23D9-414D-BF25-DF2F27F85637}" destId="{77825786-F965-4D7F-B3C5-197386ACD957}" srcOrd="2" destOrd="0" presId="urn:microsoft.com/office/officeart/2018/2/layout/IconVerticalSolidList"/>
    <dgm:cxn modelId="{A69A6767-BF7E-427D-ABF4-51D4EC3FE2E3}" type="presParOf" srcId="{77825786-F965-4D7F-B3C5-197386ACD957}" destId="{97C1B38D-5379-46BA-8337-62F214E8AE53}" srcOrd="0" destOrd="0" presId="urn:microsoft.com/office/officeart/2018/2/layout/IconVerticalSolidList"/>
    <dgm:cxn modelId="{29864712-02EA-4EFB-8899-237056361BA3}" type="presParOf" srcId="{77825786-F965-4D7F-B3C5-197386ACD957}" destId="{E418E089-9BD3-4566-B95A-A022CE29EF50}" srcOrd="1" destOrd="0" presId="urn:microsoft.com/office/officeart/2018/2/layout/IconVerticalSolidList"/>
    <dgm:cxn modelId="{ACA633A8-4728-49E4-B8B1-B7499DF060D6}" type="presParOf" srcId="{77825786-F965-4D7F-B3C5-197386ACD957}" destId="{90E36023-CB6D-435D-8B84-07CC4DCE4EEB}" srcOrd="2" destOrd="0" presId="urn:microsoft.com/office/officeart/2018/2/layout/IconVerticalSolidList"/>
    <dgm:cxn modelId="{B8CAB574-CFC2-4D18-A3F3-6114A5570390}" type="presParOf" srcId="{77825786-F965-4D7F-B3C5-197386ACD957}" destId="{2D01F996-C4B1-4501-B65B-3D29BECDED69}" srcOrd="3" destOrd="0" presId="urn:microsoft.com/office/officeart/2018/2/layout/IconVerticalSolidList"/>
    <dgm:cxn modelId="{A50F3962-E80A-4130-AB6B-61E4F001BC2C}" type="presParOf" srcId="{1A4AF619-23D9-414D-BF25-DF2F27F85637}" destId="{16439374-A685-4429-AC5C-7D32BF94C68A}" srcOrd="3" destOrd="0" presId="urn:microsoft.com/office/officeart/2018/2/layout/IconVerticalSolidList"/>
    <dgm:cxn modelId="{0886C28D-7EA2-41D0-94D9-0CF8393C2F04}" type="presParOf" srcId="{1A4AF619-23D9-414D-BF25-DF2F27F85637}" destId="{9683A55D-17AA-454C-8860-86E9E98A3AB2}" srcOrd="4" destOrd="0" presId="urn:microsoft.com/office/officeart/2018/2/layout/IconVerticalSolidList"/>
    <dgm:cxn modelId="{650C6F02-43A2-4535-9398-A364FFBCF18D}" type="presParOf" srcId="{9683A55D-17AA-454C-8860-86E9E98A3AB2}" destId="{2B5933F5-B118-4CEC-AB8A-88322EB0BDAB}" srcOrd="0" destOrd="0" presId="urn:microsoft.com/office/officeart/2018/2/layout/IconVerticalSolidList"/>
    <dgm:cxn modelId="{00BFCF17-BE39-48F4-8574-A27DE91CA7FD}" type="presParOf" srcId="{9683A55D-17AA-454C-8860-86E9E98A3AB2}" destId="{6EE301BE-66A6-46AE-9C1D-E0E037B2A77D}" srcOrd="1" destOrd="0" presId="urn:microsoft.com/office/officeart/2018/2/layout/IconVerticalSolidList"/>
    <dgm:cxn modelId="{700E038A-FE68-4C8F-B711-DFE6A89A5F5B}" type="presParOf" srcId="{9683A55D-17AA-454C-8860-86E9E98A3AB2}" destId="{9B008683-EAAC-42DE-B32C-1967FE43421C}" srcOrd="2" destOrd="0" presId="urn:microsoft.com/office/officeart/2018/2/layout/IconVerticalSolidList"/>
    <dgm:cxn modelId="{8C333AE3-09DA-4767-BDB4-5CA66C15CE31}" type="presParOf" srcId="{9683A55D-17AA-454C-8860-86E9E98A3AB2}" destId="{62ED9F7A-6A64-4227-B6C1-D9FD2CEF04F6}"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2FD0DB3-8DAC-42DA-9832-3593C79A7DF0}" type="doc">
      <dgm:prSet loTypeId="urn:microsoft.com/office/officeart/2016/7/layout/RepeatingBendingProcessNew" loCatId="process" qsTypeId="urn:microsoft.com/office/officeart/2005/8/quickstyle/simple1" qsCatId="simple" csTypeId="urn:microsoft.com/office/officeart/2005/8/colors/colorful1" csCatId="colorful"/>
      <dgm:spPr/>
      <dgm:t>
        <a:bodyPr/>
        <a:lstStyle/>
        <a:p>
          <a:endParaRPr lang="en-US"/>
        </a:p>
      </dgm:t>
    </dgm:pt>
    <dgm:pt modelId="{BCC80766-FFA1-44E4-BC80-DFD9EDACFE9E}">
      <dgm:prSet/>
      <dgm:spPr/>
      <dgm:t>
        <a:bodyPr/>
        <a:lstStyle/>
        <a:p>
          <a:r>
            <a:rPr lang="en-US"/>
            <a:t>This factual scenario concerned a perspective juror who was later determined after jury selection and trial to be ineligible to serve.</a:t>
          </a:r>
        </a:p>
      </dgm:t>
    </dgm:pt>
    <dgm:pt modelId="{7E813319-82FD-4BDB-A00D-85E0892C4C10}" type="parTrans" cxnId="{FAC9C2FD-D808-4E3A-BFDA-6F81912337C0}">
      <dgm:prSet/>
      <dgm:spPr/>
      <dgm:t>
        <a:bodyPr/>
        <a:lstStyle/>
        <a:p>
          <a:endParaRPr lang="en-US"/>
        </a:p>
      </dgm:t>
    </dgm:pt>
    <dgm:pt modelId="{F1C32FC9-D43A-46E4-A1E4-23EA63C3E8BE}" type="sibTrans" cxnId="{FAC9C2FD-D808-4E3A-BFDA-6F81912337C0}">
      <dgm:prSet/>
      <dgm:spPr/>
      <dgm:t>
        <a:bodyPr/>
        <a:lstStyle/>
        <a:p>
          <a:endParaRPr lang="en-US"/>
        </a:p>
      </dgm:t>
    </dgm:pt>
    <dgm:pt modelId="{2E99E3F0-C3A0-4495-B850-B7029BCE9A21}">
      <dgm:prSet/>
      <dgm:spPr/>
      <dgm:t>
        <a:bodyPr/>
        <a:lstStyle/>
        <a:p>
          <a:r>
            <a:rPr lang="en-US"/>
            <a:t>NT argued his conviction should be reversed.  TC denied the MNT finding that counsel did not preserve the claim as no objection was made at trial.  </a:t>
          </a:r>
        </a:p>
      </dgm:t>
    </dgm:pt>
    <dgm:pt modelId="{547238F2-EBE8-4ACB-AB2C-F61DA994D020}" type="parTrans" cxnId="{196E2262-CDC6-4D42-8E6E-B7769F58DE2F}">
      <dgm:prSet/>
      <dgm:spPr/>
      <dgm:t>
        <a:bodyPr/>
        <a:lstStyle/>
        <a:p>
          <a:endParaRPr lang="en-US"/>
        </a:p>
      </dgm:t>
    </dgm:pt>
    <dgm:pt modelId="{DE83DFB1-9766-473A-BEE8-7619F8195665}" type="sibTrans" cxnId="{196E2262-CDC6-4D42-8E6E-B7769F58DE2F}">
      <dgm:prSet/>
      <dgm:spPr/>
      <dgm:t>
        <a:bodyPr/>
        <a:lstStyle/>
        <a:p>
          <a:endParaRPr lang="en-US"/>
        </a:p>
      </dgm:t>
    </dgm:pt>
    <dgm:pt modelId="{1BEF3876-C02C-47A8-AED2-74B45834C140}">
      <dgm:prSet/>
      <dgm:spPr/>
      <dgm:t>
        <a:bodyPr/>
        <a:lstStyle/>
        <a:p>
          <a:r>
            <a:rPr lang="en-US"/>
            <a:t>Trial counsel never inquired of the perspective juror’s citizenship which he could have done.  </a:t>
          </a:r>
        </a:p>
      </dgm:t>
    </dgm:pt>
    <dgm:pt modelId="{72005E98-2182-41DD-9F36-4B26C41F6944}" type="parTrans" cxnId="{B6D4CBAB-5447-4F66-B358-C3656D5AA179}">
      <dgm:prSet/>
      <dgm:spPr/>
      <dgm:t>
        <a:bodyPr/>
        <a:lstStyle/>
        <a:p>
          <a:endParaRPr lang="en-US"/>
        </a:p>
      </dgm:t>
    </dgm:pt>
    <dgm:pt modelId="{C5977D7F-B8E2-4543-B099-41FBBA5F06C5}" type="sibTrans" cxnId="{B6D4CBAB-5447-4F66-B358-C3656D5AA179}">
      <dgm:prSet/>
      <dgm:spPr/>
      <dgm:t>
        <a:bodyPr/>
        <a:lstStyle/>
        <a:p>
          <a:endParaRPr lang="en-US"/>
        </a:p>
      </dgm:t>
    </dgm:pt>
    <dgm:pt modelId="{713EEC19-4F15-4E52-BF4D-BDB5DBF5951D}">
      <dgm:prSet/>
      <dgm:spPr/>
      <dgm:t>
        <a:bodyPr/>
        <a:lstStyle/>
        <a:p>
          <a:r>
            <a:rPr lang="en-US"/>
            <a:t>The Supreme Court held that not only must the TC consider whether a party has “impliedly waived” an objection, the TC must ALSO determine whether the party could have learned of the juror’s ineligibility through the exercise of ordinary diligence.  </a:t>
          </a:r>
        </a:p>
      </dgm:t>
    </dgm:pt>
    <dgm:pt modelId="{1B8D567F-5766-41F9-847C-0F64EAF3F22C}" type="parTrans" cxnId="{DA1093D6-AEFB-4919-866D-E6A6A9310390}">
      <dgm:prSet/>
      <dgm:spPr/>
      <dgm:t>
        <a:bodyPr/>
        <a:lstStyle/>
        <a:p>
          <a:endParaRPr lang="en-US"/>
        </a:p>
      </dgm:t>
    </dgm:pt>
    <dgm:pt modelId="{59FB6C77-CC63-4642-A07F-2C737AC26F97}" type="sibTrans" cxnId="{DA1093D6-AEFB-4919-866D-E6A6A9310390}">
      <dgm:prSet/>
      <dgm:spPr/>
      <dgm:t>
        <a:bodyPr/>
        <a:lstStyle/>
        <a:p>
          <a:endParaRPr lang="en-US"/>
        </a:p>
      </dgm:t>
    </dgm:pt>
    <dgm:pt modelId="{08D2A2BE-7BA8-4D26-ABB9-C438EE314B9C}">
      <dgm:prSet/>
      <dgm:spPr/>
      <dgm:t>
        <a:bodyPr/>
        <a:lstStyle/>
        <a:p>
          <a:r>
            <a:rPr lang="en-US"/>
            <a:t>CASE REMANDED FOR THOSE FINDINGS.  </a:t>
          </a:r>
        </a:p>
      </dgm:t>
    </dgm:pt>
    <dgm:pt modelId="{4EBB3250-1AE6-4049-B567-C4EA7FAA858F}" type="parTrans" cxnId="{C4F5B074-5600-4DD2-A45F-49DB66FCF96B}">
      <dgm:prSet/>
      <dgm:spPr/>
      <dgm:t>
        <a:bodyPr/>
        <a:lstStyle/>
        <a:p>
          <a:endParaRPr lang="en-US"/>
        </a:p>
      </dgm:t>
    </dgm:pt>
    <dgm:pt modelId="{07CD6FD2-CAA6-46CF-9783-C044BBE11989}" type="sibTrans" cxnId="{C4F5B074-5600-4DD2-A45F-49DB66FCF96B}">
      <dgm:prSet/>
      <dgm:spPr/>
      <dgm:t>
        <a:bodyPr/>
        <a:lstStyle/>
        <a:p>
          <a:endParaRPr lang="en-US"/>
        </a:p>
      </dgm:t>
    </dgm:pt>
    <dgm:pt modelId="{F97FAA66-905E-4290-8F9B-1F4E8E3E66DD}" type="pres">
      <dgm:prSet presAssocID="{02FD0DB3-8DAC-42DA-9832-3593C79A7DF0}" presName="Name0" presStyleCnt="0">
        <dgm:presLayoutVars>
          <dgm:dir/>
          <dgm:resizeHandles val="exact"/>
        </dgm:presLayoutVars>
      </dgm:prSet>
      <dgm:spPr/>
    </dgm:pt>
    <dgm:pt modelId="{CCA76536-0ECC-41CD-9914-E16E28B0E538}" type="pres">
      <dgm:prSet presAssocID="{BCC80766-FFA1-44E4-BC80-DFD9EDACFE9E}" presName="node" presStyleLbl="node1" presStyleIdx="0" presStyleCnt="5">
        <dgm:presLayoutVars>
          <dgm:bulletEnabled val="1"/>
        </dgm:presLayoutVars>
      </dgm:prSet>
      <dgm:spPr/>
    </dgm:pt>
    <dgm:pt modelId="{4859264E-6169-478F-BC66-419B6CB152A0}" type="pres">
      <dgm:prSet presAssocID="{F1C32FC9-D43A-46E4-A1E4-23EA63C3E8BE}" presName="sibTrans" presStyleLbl="sibTrans1D1" presStyleIdx="0" presStyleCnt="4"/>
      <dgm:spPr/>
    </dgm:pt>
    <dgm:pt modelId="{5F973A19-C87A-494E-AF78-85B01BFE09CF}" type="pres">
      <dgm:prSet presAssocID="{F1C32FC9-D43A-46E4-A1E4-23EA63C3E8BE}" presName="connectorText" presStyleLbl="sibTrans1D1" presStyleIdx="0" presStyleCnt="4"/>
      <dgm:spPr/>
    </dgm:pt>
    <dgm:pt modelId="{0F3AAFD5-48EE-4D91-BA43-2F47A1B8DA39}" type="pres">
      <dgm:prSet presAssocID="{2E99E3F0-C3A0-4495-B850-B7029BCE9A21}" presName="node" presStyleLbl="node1" presStyleIdx="1" presStyleCnt="5">
        <dgm:presLayoutVars>
          <dgm:bulletEnabled val="1"/>
        </dgm:presLayoutVars>
      </dgm:prSet>
      <dgm:spPr/>
    </dgm:pt>
    <dgm:pt modelId="{2936856C-E94A-4EFC-8571-8E6D057945F4}" type="pres">
      <dgm:prSet presAssocID="{DE83DFB1-9766-473A-BEE8-7619F8195665}" presName="sibTrans" presStyleLbl="sibTrans1D1" presStyleIdx="1" presStyleCnt="4"/>
      <dgm:spPr/>
    </dgm:pt>
    <dgm:pt modelId="{7C441FDF-CC0F-4704-B2D4-F1D3B3CBAFEF}" type="pres">
      <dgm:prSet presAssocID="{DE83DFB1-9766-473A-BEE8-7619F8195665}" presName="connectorText" presStyleLbl="sibTrans1D1" presStyleIdx="1" presStyleCnt="4"/>
      <dgm:spPr/>
    </dgm:pt>
    <dgm:pt modelId="{C4A3AE8C-199E-4CA6-ABC9-58A5CE152EE8}" type="pres">
      <dgm:prSet presAssocID="{1BEF3876-C02C-47A8-AED2-74B45834C140}" presName="node" presStyleLbl="node1" presStyleIdx="2" presStyleCnt="5">
        <dgm:presLayoutVars>
          <dgm:bulletEnabled val="1"/>
        </dgm:presLayoutVars>
      </dgm:prSet>
      <dgm:spPr/>
    </dgm:pt>
    <dgm:pt modelId="{31C5B481-E55C-4389-B8E4-7B5162565CDE}" type="pres">
      <dgm:prSet presAssocID="{C5977D7F-B8E2-4543-B099-41FBBA5F06C5}" presName="sibTrans" presStyleLbl="sibTrans1D1" presStyleIdx="2" presStyleCnt="4"/>
      <dgm:spPr/>
    </dgm:pt>
    <dgm:pt modelId="{98D396A8-2449-4647-B993-4542368CC149}" type="pres">
      <dgm:prSet presAssocID="{C5977D7F-B8E2-4543-B099-41FBBA5F06C5}" presName="connectorText" presStyleLbl="sibTrans1D1" presStyleIdx="2" presStyleCnt="4"/>
      <dgm:spPr/>
    </dgm:pt>
    <dgm:pt modelId="{CEAEB779-1468-4249-B506-0B7C4E4F9F06}" type="pres">
      <dgm:prSet presAssocID="{713EEC19-4F15-4E52-BF4D-BDB5DBF5951D}" presName="node" presStyleLbl="node1" presStyleIdx="3" presStyleCnt="5">
        <dgm:presLayoutVars>
          <dgm:bulletEnabled val="1"/>
        </dgm:presLayoutVars>
      </dgm:prSet>
      <dgm:spPr/>
    </dgm:pt>
    <dgm:pt modelId="{017F3FE4-C9F8-4FAF-8747-D18C3C4EFB6C}" type="pres">
      <dgm:prSet presAssocID="{59FB6C77-CC63-4642-A07F-2C737AC26F97}" presName="sibTrans" presStyleLbl="sibTrans1D1" presStyleIdx="3" presStyleCnt="4"/>
      <dgm:spPr/>
    </dgm:pt>
    <dgm:pt modelId="{E0ACEDCA-85D1-465D-9662-47C7F1A7A4B9}" type="pres">
      <dgm:prSet presAssocID="{59FB6C77-CC63-4642-A07F-2C737AC26F97}" presName="connectorText" presStyleLbl="sibTrans1D1" presStyleIdx="3" presStyleCnt="4"/>
      <dgm:spPr/>
    </dgm:pt>
    <dgm:pt modelId="{6692D971-32BC-418E-A1CF-4EBDF32DF1DE}" type="pres">
      <dgm:prSet presAssocID="{08D2A2BE-7BA8-4D26-ABB9-C438EE314B9C}" presName="node" presStyleLbl="node1" presStyleIdx="4" presStyleCnt="5">
        <dgm:presLayoutVars>
          <dgm:bulletEnabled val="1"/>
        </dgm:presLayoutVars>
      </dgm:prSet>
      <dgm:spPr/>
    </dgm:pt>
  </dgm:ptLst>
  <dgm:cxnLst>
    <dgm:cxn modelId="{33BE5324-E1DB-4BA1-B4FA-A9D6D8288999}" type="presOf" srcId="{1BEF3876-C02C-47A8-AED2-74B45834C140}" destId="{C4A3AE8C-199E-4CA6-ABC9-58A5CE152EE8}" srcOrd="0" destOrd="0" presId="urn:microsoft.com/office/officeart/2016/7/layout/RepeatingBendingProcessNew"/>
    <dgm:cxn modelId="{B7DA6D25-9658-49D6-8862-DB88E17524C5}" type="presOf" srcId="{59FB6C77-CC63-4642-A07F-2C737AC26F97}" destId="{017F3FE4-C9F8-4FAF-8747-D18C3C4EFB6C}" srcOrd="0" destOrd="0" presId="urn:microsoft.com/office/officeart/2016/7/layout/RepeatingBendingProcessNew"/>
    <dgm:cxn modelId="{4FF54F27-7DD8-4B79-B708-16647AF3FDC0}" type="presOf" srcId="{713EEC19-4F15-4E52-BF4D-BDB5DBF5951D}" destId="{CEAEB779-1468-4249-B506-0B7C4E4F9F06}" srcOrd="0" destOrd="0" presId="urn:microsoft.com/office/officeart/2016/7/layout/RepeatingBendingProcessNew"/>
    <dgm:cxn modelId="{5D33B338-975C-4190-8B6B-1C440DBE7FE0}" type="presOf" srcId="{59FB6C77-CC63-4642-A07F-2C737AC26F97}" destId="{E0ACEDCA-85D1-465D-9662-47C7F1A7A4B9}" srcOrd="1" destOrd="0" presId="urn:microsoft.com/office/officeart/2016/7/layout/RepeatingBendingProcessNew"/>
    <dgm:cxn modelId="{CD73465F-104C-42E9-B43C-C0870ADEE0C8}" type="presOf" srcId="{F1C32FC9-D43A-46E4-A1E4-23EA63C3E8BE}" destId="{5F973A19-C87A-494E-AF78-85B01BFE09CF}" srcOrd="1" destOrd="0" presId="urn:microsoft.com/office/officeart/2016/7/layout/RepeatingBendingProcessNew"/>
    <dgm:cxn modelId="{6971675F-E7EB-44EA-9C63-8C7F2317A9C3}" type="presOf" srcId="{C5977D7F-B8E2-4543-B099-41FBBA5F06C5}" destId="{31C5B481-E55C-4389-B8E4-7B5162565CDE}" srcOrd="0" destOrd="0" presId="urn:microsoft.com/office/officeart/2016/7/layout/RepeatingBendingProcessNew"/>
    <dgm:cxn modelId="{71CB0761-CD93-47D0-899C-461B7A0E73CD}" type="presOf" srcId="{DE83DFB1-9766-473A-BEE8-7619F8195665}" destId="{2936856C-E94A-4EFC-8571-8E6D057945F4}" srcOrd="0" destOrd="0" presId="urn:microsoft.com/office/officeart/2016/7/layout/RepeatingBendingProcessNew"/>
    <dgm:cxn modelId="{196E2262-CDC6-4D42-8E6E-B7769F58DE2F}" srcId="{02FD0DB3-8DAC-42DA-9832-3593C79A7DF0}" destId="{2E99E3F0-C3A0-4495-B850-B7029BCE9A21}" srcOrd="1" destOrd="0" parTransId="{547238F2-EBE8-4ACB-AB2C-F61DA994D020}" sibTransId="{DE83DFB1-9766-473A-BEE8-7619F8195665}"/>
    <dgm:cxn modelId="{0B141444-1EDF-4A55-8F0E-8F210E5BDAE2}" type="presOf" srcId="{2E99E3F0-C3A0-4495-B850-B7029BCE9A21}" destId="{0F3AAFD5-48EE-4D91-BA43-2F47A1B8DA39}" srcOrd="0" destOrd="0" presId="urn:microsoft.com/office/officeart/2016/7/layout/RepeatingBendingProcessNew"/>
    <dgm:cxn modelId="{C4F5B074-5600-4DD2-A45F-49DB66FCF96B}" srcId="{02FD0DB3-8DAC-42DA-9832-3593C79A7DF0}" destId="{08D2A2BE-7BA8-4D26-ABB9-C438EE314B9C}" srcOrd="4" destOrd="0" parTransId="{4EBB3250-1AE6-4049-B567-C4EA7FAA858F}" sibTransId="{07CD6FD2-CAA6-46CF-9783-C044BBE11989}"/>
    <dgm:cxn modelId="{371C6788-B806-4FDB-999F-9294925D6BEF}" type="presOf" srcId="{08D2A2BE-7BA8-4D26-ABB9-C438EE314B9C}" destId="{6692D971-32BC-418E-A1CF-4EBDF32DF1DE}" srcOrd="0" destOrd="0" presId="urn:microsoft.com/office/officeart/2016/7/layout/RepeatingBendingProcessNew"/>
    <dgm:cxn modelId="{345290A0-ACB8-4EE0-93CB-ED9ECDA344B3}" type="presOf" srcId="{F1C32FC9-D43A-46E4-A1E4-23EA63C3E8BE}" destId="{4859264E-6169-478F-BC66-419B6CB152A0}" srcOrd="0" destOrd="0" presId="urn:microsoft.com/office/officeart/2016/7/layout/RepeatingBendingProcessNew"/>
    <dgm:cxn modelId="{B6D4CBAB-5447-4F66-B358-C3656D5AA179}" srcId="{02FD0DB3-8DAC-42DA-9832-3593C79A7DF0}" destId="{1BEF3876-C02C-47A8-AED2-74B45834C140}" srcOrd="2" destOrd="0" parTransId="{72005E98-2182-41DD-9F36-4B26C41F6944}" sibTransId="{C5977D7F-B8E2-4543-B099-41FBBA5F06C5}"/>
    <dgm:cxn modelId="{16684CB8-9479-4A45-A533-299461C68D79}" type="presOf" srcId="{DE83DFB1-9766-473A-BEE8-7619F8195665}" destId="{7C441FDF-CC0F-4704-B2D4-F1D3B3CBAFEF}" srcOrd="1" destOrd="0" presId="urn:microsoft.com/office/officeart/2016/7/layout/RepeatingBendingProcessNew"/>
    <dgm:cxn modelId="{B30BAABA-266A-4B23-BFEB-25A1D6F2D437}" type="presOf" srcId="{02FD0DB3-8DAC-42DA-9832-3593C79A7DF0}" destId="{F97FAA66-905E-4290-8F9B-1F4E8E3E66DD}" srcOrd="0" destOrd="0" presId="urn:microsoft.com/office/officeart/2016/7/layout/RepeatingBendingProcessNew"/>
    <dgm:cxn modelId="{DA1093D6-AEFB-4919-866D-E6A6A9310390}" srcId="{02FD0DB3-8DAC-42DA-9832-3593C79A7DF0}" destId="{713EEC19-4F15-4E52-BF4D-BDB5DBF5951D}" srcOrd="3" destOrd="0" parTransId="{1B8D567F-5766-41F9-847C-0F64EAF3F22C}" sibTransId="{59FB6C77-CC63-4642-A07F-2C737AC26F97}"/>
    <dgm:cxn modelId="{1CB70CF9-64FD-4468-AD39-9AC566348DC0}" type="presOf" srcId="{C5977D7F-B8E2-4543-B099-41FBBA5F06C5}" destId="{98D396A8-2449-4647-B993-4542368CC149}" srcOrd="1" destOrd="0" presId="urn:microsoft.com/office/officeart/2016/7/layout/RepeatingBendingProcessNew"/>
    <dgm:cxn modelId="{AD1291FA-7673-4731-8539-FD3DA1C23B5E}" type="presOf" srcId="{BCC80766-FFA1-44E4-BC80-DFD9EDACFE9E}" destId="{CCA76536-0ECC-41CD-9914-E16E28B0E538}" srcOrd="0" destOrd="0" presId="urn:microsoft.com/office/officeart/2016/7/layout/RepeatingBendingProcessNew"/>
    <dgm:cxn modelId="{FAC9C2FD-D808-4E3A-BFDA-6F81912337C0}" srcId="{02FD0DB3-8DAC-42DA-9832-3593C79A7DF0}" destId="{BCC80766-FFA1-44E4-BC80-DFD9EDACFE9E}" srcOrd="0" destOrd="0" parTransId="{7E813319-82FD-4BDB-A00D-85E0892C4C10}" sibTransId="{F1C32FC9-D43A-46E4-A1E4-23EA63C3E8BE}"/>
    <dgm:cxn modelId="{A825526C-1061-4C00-9208-00A5B4008EB8}" type="presParOf" srcId="{F97FAA66-905E-4290-8F9B-1F4E8E3E66DD}" destId="{CCA76536-0ECC-41CD-9914-E16E28B0E538}" srcOrd="0" destOrd="0" presId="urn:microsoft.com/office/officeart/2016/7/layout/RepeatingBendingProcessNew"/>
    <dgm:cxn modelId="{C7048BB0-29D1-4D24-9DD2-FC9D3305ED93}" type="presParOf" srcId="{F97FAA66-905E-4290-8F9B-1F4E8E3E66DD}" destId="{4859264E-6169-478F-BC66-419B6CB152A0}" srcOrd="1" destOrd="0" presId="urn:microsoft.com/office/officeart/2016/7/layout/RepeatingBendingProcessNew"/>
    <dgm:cxn modelId="{3109CAA5-B491-45FE-AE24-3329A968080A}" type="presParOf" srcId="{4859264E-6169-478F-BC66-419B6CB152A0}" destId="{5F973A19-C87A-494E-AF78-85B01BFE09CF}" srcOrd="0" destOrd="0" presId="urn:microsoft.com/office/officeart/2016/7/layout/RepeatingBendingProcessNew"/>
    <dgm:cxn modelId="{76137390-0A6D-48A4-98EA-658B0E70B730}" type="presParOf" srcId="{F97FAA66-905E-4290-8F9B-1F4E8E3E66DD}" destId="{0F3AAFD5-48EE-4D91-BA43-2F47A1B8DA39}" srcOrd="2" destOrd="0" presId="urn:microsoft.com/office/officeart/2016/7/layout/RepeatingBendingProcessNew"/>
    <dgm:cxn modelId="{942DBA9C-D930-47C5-A358-EA67E5AB4CAF}" type="presParOf" srcId="{F97FAA66-905E-4290-8F9B-1F4E8E3E66DD}" destId="{2936856C-E94A-4EFC-8571-8E6D057945F4}" srcOrd="3" destOrd="0" presId="urn:microsoft.com/office/officeart/2016/7/layout/RepeatingBendingProcessNew"/>
    <dgm:cxn modelId="{12997412-2165-4CD8-B5B0-56D6BBDE3B0F}" type="presParOf" srcId="{2936856C-E94A-4EFC-8571-8E6D057945F4}" destId="{7C441FDF-CC0F-4704-B2D4-F1D3B3CBAFEF}" srcOrd="0" destOrd="0" presId="urn:microsoft.com/office/officeart/2016/7/layout/RepeatingBendingProcessNew"/>
    <dgm:cxn modelId="{6320449E-9C1A-4667-B073-CA9874BB1817}" type="presParOf" srcId="{F97FAA66-905E-4290-8F9B-1F4E8E3E66DD}" destId="{C4A3AE8C-199E-4CA6-ABC9-58A5CE152EE8}" srcOrd="4" destOrd="0" presId="urn:microsoft.com/office/officeart/2016/7/layout/RepeatingBendingProcessNew"/>
    <dgm:cxn modelId="{E537E9AB-4FBC-4139-BCFF-8B2CE5044603}" type="presParOf" srcId="{F97FAA66-905E-4290-8F9B-1F4E8E3E66DD}" destId="{31C5B481-E55C-4389-B8E4-7B5162565CDE}" srcOrd="5" destOrd="0" presId="urn:microsoft.com/office/officeart/2016/7/layout/RepeatingBendingProcessNew"/>
    <dgm:cxn modelId="{D55311D8-6E0E-40DE-9536-BE87BFCD5FFD}" type="presParOf" srcId="{31C5B481-E55C-4389-B8E4-7B5162565CDE}" destId="{98D396A8-2449-4647-B993-4542368CC149}" srcOrd="0" destOrd="0" presId="urn:microsoft.com/office/officeart/2016/7/layout/RepeatingBendingProcessNew"/>
    <dgm:cxn modelId="{BDA263B0-B8AC-42A1-A12F-E33167CCB374}" type="presParOf" srcId="{F97FAA66-905E-4290-8F9B-1F4E8E3E66DD}" destId="{CEAEB779-1468-4249-B506-0B7C4E4F9F06}" srcOrd="6" destOrd="0" presId="urn:microsoft.com/office/officeart/2016/7/layout/RepeatingBendingProcessNew"/>
    <dgm:cxn modelId="{370C43C8-7205-4FEC-83D1-C4542E253B94}" type="presParOf" srcId="{F97FAA66-905E-4290-8F9B-1F4E8E3E66DD}" destId="{017F3FE4-C9F8-4FAF-8747-D18C3C4EFB6C}" srcOrd="7" destOrd="0" presId="urn:microsoft.com/office/officeart/2016/7/layout/RepeatingBendingProcessNew"/>
    <dgm:cxn modelId="{B5FD2BD8-03C7-45F7-AA80-865145E0AB72}" type="presParOf" srcId="{017F3FE4-C9F8-4FAF-8747-D18C3C4EFB6C}" destId="{E0ACEDCA-85D1-465D-9662-47C7F1A7A4B9}" srcOrd="0" destOrd="0" presId="urn:microsoft.com/office/officeart/2016/7/layout/RepeatingBendingProcessNew"/>
    <dgm:cxn modelId="{E65AF5AD-EA18-43D8-897F-F9FFC8DC9800}" type="presParOf" srcId="{F97FAA66-905E-4290-8F9B-1F4E8E3E66DD}" destId="{6692D971-32BC-418E-A1CF-4EBDF32DF1DE}" srcOrd="8" destOrd="0" presId="urn:microsoft.com/office/officeart/2016/7/layout/RepeatingBendingProcessNew"/>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81B5DCC-FDB1-4A58-90F1-BA8BE02347BF}"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4FFEAD0C-233D-465F-8381-BEDDF33E0446}">
      <dgm:prSet/>
      <dgm:spPr/>
      <dgm:t>
        <a:bodyPr/>
        <a:lstStyle/>
        <a:p>
          <a:r>
            <a:rPr lang="en-US"/>
            <a:t>Failure to object to the admission of evidence of an arrest warrant and indictment which was admitted under OCGA 24-6-609(1).</a:t>
          </a:r>
        </a:p>
      </dgm:t>
    </dgm:pt>
    <dgm:pt modelId="{0792C6B3-16B0-4879-8C9D-97C9D74272DA}" type="parTrans" cxnId="{A40F07D0-F2CD-4E20-8E3D-A7BBBF51EF09}">
      <dgm:prSet/>
      <dgm:spPr/>
      <dgm:t>
        <a:bodyPr/>
        <a:lstStyle/>
        <a:p>
          <a:endParaRPr lang="en-US"/>
        </a:p>
      </dgm:t>
    </dgm:pt>
    <dgm:pt modelId="{EE44BB89-BE15-487C-8AEB-AE435BDB76DF}" type="sibTrans" cxnId="{A40F07D0-F2CD-4E20-8E3D-A7BBBF51EF09}">
      <dgm:prSet/>
      <dgm:spPr/>
      <dgm:t>
        <a:bodyPr/>
        <a:lstStyle/>
        <a:p>
          <a:endParaRPr lang="en-US"/>
        </a:p>
      </dgm:t>
    </dgm:pt>
    <dgm:pt modelId="{B29074FF-A4C9-482B-8BB1-32378671D6FE}">
      <dgm:prSet/>
      <dgm:spPr/>
      <dgm:t>
        <a:bodyPr/>
        <a:lstStyle/>
        <a:p>
          <a:r>
            <a:rPr lang="en-US"/>
            <a:t>Neither admissible under that rule.  OCGA 24-6-609(a)(1) allow admission of CONVICTIONS not arrest warrants or indictments.  </a:t>
          </a:r>
        </a:p>
      </dgm:t>
    </dgm:pt>
    <dgm:pt modelId="{5169A1F1-9085-40A5-ADAD-745A500BCC7B}" type="parTrans" cxnId="{10D9051F-908D-4AE3-B6DC-D7EA457BA427}">
      <dgm:prSet/>
      <dgm:spPr/>
      <dgm:t>
        <a:bodyPr/>
        <a:lstStyle/>
        <a:p>
          <a:endParaRPr lang="en-US"/>
        </a:p>
      </dgm:t>
    </dgm:pt>
    <dgm:pt modelId="{22D8E164-101E-451F-ABD6-F7F2B6471AA4}" type="sibTrans" cxnId="{10D9051F-908D-4AE3-B6DC-D7EA457BA427}">
      <dgm:prSet/>
      <dgm:spPr/>
      <dgm:t>
        <a:bodyPr/>
        <a:lstStyle/>
        <a:p>
          <a:endParaRPr lang="en-US"/>
        </a:p>
      </dgm:t>
    </dgm:pt>
    <dgm:pt modelId="{7E7A4E7A-B850-43F6-A71B-BDF111405A9B}">
      <dgm:prSet/>
      <dgm:spPr/>
      <dgm:t>
        <a:bodyPr/>
        <a:lstStyle/>
        <a:p>
          <a:r>
            <a:rPr lang="en-US"/>
            <a:t>Defense counsel failed to object which was deficient BUT NT could not show prejudice so claim for ineffective counsel failed.  </a:t>
          </a:r>
        </a:p>
      </dgm:t>
    </dgm:pt>
    <dgm:pt modelId="{BA7C7518-9C46-4370-A463-0B792A53B33B}" type="parTrans" cxnId="{AA548A49-4731-4153-8B1B-804DD1460A21}">
      <dgm:prSet/>
      <dgm:spPr/>
      <dgm:t>
        <a:bodyPr/>
        <a:lstStyle/>
        <a:p>
          <a:endParaRPr lang="en-US"/>
        </a:p>
      </dgm:t>
    </dgm:pt>
    <dgm:pt modelId="{75D9A5BE-168F-4791-915F-7AE0B5020833}" type="sibTrans" cxnId="{AA548A49-4731-4153-8B1B-804DD1460A21}">
      <dgm:prSet/>
      <dgm:spPr/>
      <dgm:t>
        <a:bodyPr/>
        <a:lstStyle/>
        <a:p>
          <a:endParaRPr lang="en-US"/>
        </a:p>
      </dgm:t>
    </dgm:pt>
    <dgm:pt modelId="{E2A26E25-FF2F-45FD-B04F-E650DF80CD9D}" type="pres">
      <dgm:prSet presAssocID="{E81B5DCC-FDB1-4A58-90F1-BA8BE02347BF}" presName="vert0" presStyleCnt="0">
        <dgm:presLayoutVars>
          <dgm:dir/>
          <dgm:animOne val="branch"/>
          <dgm:animLvl val="lvl"/>
        </dgm:presLayoutVars>
      </dgm:prSet>
      <dgm:spPr/>
    </dgm:pt>
    <dgm:pt modelId="{E61ECE02-B81C-4874-A601-92F8199EABDC}" type="pres">
      <dgm:prSet presAssocID="{4FFEAD0C-233D-465F-8381-BEDDF33E0446}" presName="thickLine" presStyleLbl="alignNode1" presStyleIdx="0" presStyleCnt="3"/>
      <dgm:spPr/>
    </dgm:pt>
    <dgm:pt modelId="{EA9450AA-55EF-4B15-8A01-CEC2F88680BC}" type="pres">
      <dgm:prSet presAssocID="{4FFEAD0C-233D-465F-8381-BEDDF33E0446}" presName="horz1" presStyleCnt="0"/>
      <dgm:spPr/>
    </dgm:pt>
    <dgm:pt modelId="{44B2D784-51B5-4130-BA72-6FDB6F94C199}" type="pres">
      <dgm:prSet presAssocID="{4FFEAD0C-233D-465F-8381-BEDDF33E0446}" presName="tx1" presStyleLbl="revTx" presStyleIdx="0" presStyleCnt="3"/>
      <dgm:spPr/>
    </dgm:pt>
    <dgm:pt modelId="{08BFAE21-360E-4E3E-9CE2-19EEBF918729}" type="pres">
      <dgm:prSet presAssocID="{4FFEAD0C-233D-465F-8381-BEDDF33E0446}" presName="vert1" presStyleCnt="0"/>
      <dgm:spPr/>
    </dgm:pt>
    <dgm:pt modelId="{432C8DE2-7881-45F6-931F-D76061B6E56E}" type="pres">
      <dgm:prSet presAssocID="{B29074FF-A4C9-482B-8BB1-32378671D6FE}" presName="thickLine" presStyleLbl="alignNode1" presStyleIdx="1" presStyleCnt="3"/>
      <dgm:spPr/>
    </dgm:pt>
    <dgm:pt modelId="{5684FD0E-F2CB-4FA4-BCAF-2C9FC2F31974}" type="pres">
      <dgm:prSet presAssocID="{B29074FF-A4C9-482B-8BB1-32378671D6FE}" presName="horz1" presStyleCnt="0"/>
      <dgm:spPr/>
    </dgm:pt>
    <dgm:pt modelId="{6FE7E218-7156-41E1-9293-EFB5E3383123}" type="pres">
      <dgm:prSet presAssocID="{B29074FF-A4C9-482B-8BB1-32378671D6FE}" presName="tx1" presStyleLbl="revTx" presStyleIdx="1" presStyleCnt="3"/>
      <dgm:spPr/>
    </dgm:pt>
    <dgm:pt modelId="{433B21F5-BE1D-4B76-832A-5A6C33C39EE9}" type="pres">
      <dgm:prSet presAssocID="{B29074FF-A4C9-482B-8BB1-32378671D6FE}" presName="vert1" presStyleCnt="0"/>
      <dgm:spPr/>
    </dgm:pt>
    <dgm:pt modelId="{CE6CEA22-1F23-4107-AA3B-E71A3A55FEA8}" type="pres">
      <dgm:prSet presAssocID="{7E7A4E7A-B850-43F6-A71B-BDF111405A9B}" presName="thickLine" presStyleLbl="alignNode1" presStyleIdx="2" presStyleCnt="3"/>
      <dgm:spPr/>
    </dgm:pt>
    <dgm:pt modelId="{633637E1-BCCE-4B03-A781-C24CAE529BA8}" type="pres">
      <dgm:prSet presAssocID="{7E7A4E7A-B850-43F6-A71B-BDF111405A9B}" presName="horz1" presStyleCnt="0"/>
      <dgm:spPr/>
    </dgm:pt>
    <dgm:pt modelId="{8BCC73C1-125C-4F4D-97D0-AF9DD307C7D4}" type="pres">
      <dgm:prSet presAssocID="{7E7A4E7A-B850-43F6-A71B-BDF111405A9B}" presName="tx1" presStyleLbl="revTx" presStyleIdx="2" presStyleCnt="3"/>
      <dgm:spPr/>
    </dgm:pt>
    <dgm:pt modelId="{EAD4D352-0BED-4084-94DC-EF1EDCD7E2E5}" type="pres">
      <dgm:prSet presAssocID="{7E7A4E7A-B850-43F6-A71B-BDF111405A9B}" presName="vert1" presStyleCnt="0"/>
      <dgm:spPr/>
    </dgm:pt>
  </dgm:ptLst>
  <dgm:cxnLst>
    <dgm:cxn modelId="{10D9051F-908D-4AE3-B6DC-D7EA457BA427}" srcId="{E81B5DCC-FDB1-4A58-90F1-BA8BE02347BF}" destId="{B29074FF-A4C9-482B-8BB1-32378671D6FE}" srcOrd="1" destOrd="0" parTransId="{5169A1F1-9085-40A5-ADAD-745A500BCC7B}" sibTransId="{22D8E164-101E-451F-ABD6-F7F2B6471AA4}"/>
    <dgm:cxn modelId="{3AD4E537-9804-42AB-8982-4478D8D05B35}" type="presOf" srcId="{E81B5DCC-FDB1-4A58-90F1-BA8BE02347BF}" destId="{E2A26E25-FF2F-45FD-B04F-E650DF80CD9D}" srcOrd="0" destOrd="0" presId="urn:microsoft.com/office/officeart/2008/layout/LinedList"/>
    <dgm:cxn modelId="{C7F6B465-8063-49C7-8C4C-E79C9F8CA63F}" type="presOf" srcId="{4FFEAD0C-233D-465F-8381-BEDDF33E0446}" destId="{44B2D784-51B5-4130-BA72-6FDB6F94C199}" srcOrd="0" destOrd="0" presId="urn:microsoft.com/office/officeart/2008/layout/LinedList"/>
    <dgm:cxn modelId="{AA548A49-4731-4153-8B1B-804DD1460A21}" srcId="{E81B5DCC-FDB1-4A58-90F1-BA8BE02347BF}" destId="{7E7A4E7A-B850-43F6-A71B-BDF111405A9B}" srcOrd="2" destOrd="0" parTransId="{BA7C7518-9C46-4370-A463-0B792A53B33B}" sibTransId="{75D9A5BE-168F-4791-915F-7AE0B5020833}"/>
    <dgm:cxn modelId="{9C1DAF7D-6C5E-49F3-B0FF-E1CA6FBBF333}" type="presOf" srcId="{B29074FF-A4C9-482B-8BB1-32378671D6FE}" destId="{6FE7E218-7156-41E1-9293-EFB5E3383123}" srcOrd="0" destOrd="0" presId="urn:microsoft.com/office/officeart/2008/layout/LinedList"/>
    <dgm:cxn modelId="{A40F07D0-F2CD-4E20-8E3D-A7BBBF51EF09}" srcId="{E81B5DCC-FDB1-4A58-90F1-BA8BE02347BF}" destId="{4FFEAD0C-233D-465F-8381-BEDDF33E0446}" srcOrd="0" destOrd="0" parTransId="{0792C6B3-16B0-4879-8C9D-97C9D74272DA}" sibTransId="{EE44BB89-BE15-487C-8AEB-AE435BDB76DF}"/>
    <dgm:cxn modelId="{E4E4C2EB-327D-4871-97F6-FCC52AC7FC1F}" type="presOf" srcId="{7E7A4E7A-B850-43F6-A71B-BDF111405A9B}" destId="{8BCC73C1-125C-4F4D-97D0-AF9DD307C7D4}" srcOrd="0" destOrd="0" presId="urn:microsoft.com/office/officeart/2008/layout/LinedList"/>
    <dgm:cxn modelId="{C19C9CB1-87C1-41E4-8E05-E425FD3B5B77}" type="presParOf" srcId="{E2A26E25-FF2F-45FD-B04F-E650DF80CD9D}" destId="{E61ECE02-B81C-4874-A601-92F8199EABDC}" srcOrd="0" destOrd="0" presId="urn:microsoft.com/office/officeart/2008/layout/LinedList"/>
    <dgm:cxn modelId="{29D75C32-83DC-4E86-83B8-CA03C59DA078}" type="presParOf" srcId="{E2A26E25-FF2F-45FD-B04F-E650DF80CD9D}" destId="{EA9450AA-55EF-4B15-8A01-CEC2F88680BC}" srcOrd="1" destOrd="0" presId="urn:microsoft.com/office/officeart/2008/layout/LinedList"/>
    <dgm:cxn modelId="{669C5BF6-0FE4-4BB7-B2C4-997CCC6DA14C}" type="presParOf" srcId="{EA9450AA-55EF-4B15-8A01-CEC2F88680BC}" destId="{44B2D784-51B5-4130-BA72-6FDB6F94C199}" srcOrd="0" destOrd="0" presId="urn:microsoft.com/office/officeart/2008/layout/LinedList"/>
    <dgm:cxn modelId="{96E59692-A12B-4075-B623-86A1CD5F10EE}" type="presParOf" srcId="{EA9450AA-55EF-4B15-8A01-CEC2F88680BC}" destId="{08BFAE21-360E-4E3E-9CE2-19EEBF918729}" srcOrd="1" destOrd="0" presId="urn:microsoft.com/office/officeart/2008/layout/LinedList"/>
    <dgm:cxn modelId="{2AF81F6C-D321-48C3-953B-195922DE2755}" type="presParOf" srcId="{E2A26E25-FF2F-45FD-B04F-E650DF80CD9D}" destId="{432C8DE2-7881-45F6-931F-D76061B6E56E}" srcOrd="2" destOrd="0" presId="urn:microsoft.com/office/officeart/2008/layout/LinedList"/>
    <dgm:cxn modelId="{BD3E877B-3D47-4F1C-AB55-54F68BC62A58}" type="presParOf" srcId="{E2A26E25-FF2F-45FD-B04F-E650DF80CD9D}" destId="{5684FD0E-F2CB-4FA4-BCAF-2C9FC2F31974}" srcOrd="3" destOrd="0" presId="urn:microsoft.com/office/officeart/2008/layout/LinedList"/>
    <dgm:cxn modelId="{F198296A-8493-4D8D-AF02-C2F836C4FA2B}" type="presParOf" srcId="{5684FD0E-F2CB-4FA4-BCAF-2C9FC2F31974}" destId="{6FE7E218-7156-41E1-9293-EFB5E3383123}" srcOrd="0" destOrd="0" presId="urn:microsoft.com/office/officeart/2008/layout/LinedList"/>
    <dgm:cxn modelId="{D7446315-C513-41DC-B59A-5173F8C26979}" type="presParOf" srcId="{5684FD0E-F2CB-4FA4-BCAF-2C9FC2F31974}" destId="{433B21F5-BE1D-4B76-832A-5A6C33C39EE9}" srcOrd="1" destOrd="0" presId="urn:microsoft.com/office/officeart/2008/layout/LinedList"/>
    <dgm:cxn modelId="{8EF95A5D-5B7F-443B-BB43-C482004203D6}" type="presParOf" srcId="{E2A26E25-FF2F-45FD-B04F-E650DF80CD9D}" destId="{CE6CEA22-1F23-4107-AA3B-E71A3A55FEA8}" srcOrd="4" destOrd="0" presId="urn:microsoft.com/office/officeart/2008/layout/LinedList"/>
    <dgm:cxn modelId="{7F4C3CAC-391F-4E94-91A7-023E7E7198E2}" type="presParOf" srcId="{E2A26E25-FF2F-45FD-B04F-E650DF80CD9D}" destId="{633637E1-BCCE-4B03-A781-C24CAE529BA8}" srcOrd="5" destOrd="0" presId="urn:microsoft.com/office/officeart/2008/layout/LinedList"/>
    <dgm:cxn modelId="{D5F96446-D78D-44B9-93AB-33023C497AFE}" type="presParOf" srcId="{633637E1-BCCE-4B03-A781-C24CAE529BA8}" destId="{8BCC73C1-125C-4F4D-97D0-AF9DD307C7D4}" srcOrd="0" destOrd="0" presId="urn:microsoft.com/office/officeart/2008/layout/LinedList"/>
    <dgm:cxn modelId="{E618FB65-6D3A-4BFA-8F52-9AD8535DF949}" type="presParOf" srcId="{633637E1-BCCE-4B03-A781-C24CAE529BA8}" destId="{EAD4D352-0BED-4084-94DC-EF1EDCD7E2E5}"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1891E1-0B0F-441F-BBA1-D2D4D6E0E5B5}">
      <dsp:nvSpPr>
        <dsp:cNvPr id="0" name=""/>
        <dsp:cNvSpPr/>
      </dsp:nvSpPr>
      <dsp:spPr>
        <a:xfrm>
          <a:off x="0" y="379664"/>
          <a:ext cx="6900512" cy="155003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Reminds defense counsel that there is no reason to NOT object to a prosecutor’s closing argument that mischaracterizes the BURDEN OF PROOF. </a:t>
          </a:r>
        </a:p>
      </dsp:txBody>
      <dsp:txXfrm>
        <a:off x="75666" y="455330"/>
        <a:ext cx="6749180" cy="1398698"/>
      </dsp:txXfrm>
    </dsp:sp>
    <dsp:sp modelId="{F9E16004-B052-49C5-BEE2-6DBE7EAB906A}">
      <dsp:nvSpPr>
        <dsp:cNvPr id="0" name=""/>
        <dsp:cNvSpPr/>
      </dsp:nvSpPr>
      <dsp:spPr>
        <a:xfrm>
          <a:off x="0" y="1993055"/>
          <a:ext cx="6900512" cy="1550030"/>
        </a:xfrm>
        <a:prstGeom prst="round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In this case the State made the statements that suggested that PROOF BEYOND A REASONABLE DOUBT requires something less than proof that leaves a jury with 51% certainty. </a:t>
          </a:r>
        </a:p>
      </dsp:txBody>
      <dsp:txXfrm>
        <a:off x="75666" y="2068721"/>
        <a:ext cx="6749180" cy="1398698"/>
      </dsp:txXfrm>
    </dsp:sp>
    <dsp:sp modelId="{1C9905F1-279A-4FBA-9E3D-62D0EBF19645}">
      <dsp:nvSpPr>
        <dsp:cNvPr id="0" name=""/>
        <dsp:cNvSpPr/>
      </dsp:nvSpPr>
      <dsp:spPr>
        <a:xfrm>
          <a:off x="0" y="3606445"/>
          <a:ext cx="6900512" cy="1550030"/>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The prosecutor’s statement to the jury that under the reasonable doubt standard the State did not “have to prove a case to 50 percent, i.e. less than the far lower standard preponderance. PLAINLY IMPROPER  </a:t>
          </a:r>
        </a:p>
      </dsp:txBody>
      <dsp:txXfrm>
        <a:off x="75666" y="3682111"/>
        <a:ext cx="6749180" cy="13986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CCF5A9-BD47-430F-B7D7-A5B99AD9DAC9}">
      <dsp:nvSpPr>
        <dsp:cNvPr id="0" name=""/>
        <dsp:cNvSpPr/>
      </dsp:nvSpPr>
      <dsp:spPr>
        <a:xfrm>
          <a:off x="3080" y="263599"/>
          <a:ext cx="2444055" cy="3421677"/>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48" tIns="330200" rIns="190548" bIns="330200" numCol="1" spcCol="1270" anchor="t" anchorCtr="0">
          <a:noAutofit/>
        </a:bodyPr>
        <a:lstStyle/>
        <a:p>
          <a:pPr marL="0" lvl="0" indent="0" algn="l" defTabSz="711200">
            <a:lnSpc>
              <a:spcPct val="90000"/>
            </a:lnSpc>
            <a:spcBef>
              <a:spcPct val="0"/>
            </a:spcBef>
            <a:spcAft>
              <a:spcPct val="35000"/>
            </a:spcAft>
            <a:buNone/>
          </a:pPr>
          <a:r>
            <a:rPr lang="en-US" sz="1600" kern="1200"/>
            <a:t>1.	If using an AI tool, read the cases it cites before summarily including in your brief.  </a:t>
          </a:r>
        </a:p>
      </dsp:txBody>
      <dsp:txXfrm>
        <a:off x="3080" y="1563836"/>
        <a:ext cx="2444055" cy="2053006"/>
      </dsp:txXfrm>
    </dsp:sp>
    <dsp:sp modelId="{6AB9F993-5465-4D50-8FE0-C115175D87D6}">
      <dsp:nvSpPr>
        <dsp:cNvPr id="0" name=""/>
        <dsp:cNvSpPr/>
      </dsp:nvSpPr>
      <dsp:spPr>
        <a:xfrm>
          <a:off x="711856" y="605766"/>
          <a:ext cx="1026503" cy="1026503"/>
        </a:xfrm>
        <a:prstGeom prst="ellips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30" tIns="12700" rIns="80030"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862184" y="756094"/>
        <a:ext cx="725847" cy="725847"/>
      </dsp:txXfrm>
    </dsp:sp>
    <dsp:sp modelId="{14F61E38-223C-4F83-BD70-933E3AD0B24C}">
      <dsp:nvSpPr>
        <dsp:cNvPr id="0" name=""/>
        <dsp:cNvSpPr/>
      </dsp:nvSpPr>
      <dsp:spPr>
        <a:xfrm>
          <a:off x="3080" y="3685204"/>
          <a:ext cx="2444055" cy="72"/>
        </a:xfrm>
        <a:prstGeom prst="rect">
          <a:avLst/>
        </a:prstGeom>
        <a:solidFill>
          <a:schemeClr val="accent2">
            <a:hueOff val="920516"/>
            <a:satOff val="-2642"/>
            <a:lumOff val="-4230"/>
            <a:alphaOff val="0"/>
          </a:schemeClr>
        </a:solidFill>
        <a:ln w="19050" cap="flat" cmpd="sng" algn="ctr">
          <a:solidFill>
            <a:schemeClr val="accent2">
              <a:hueOff val="920516"/>
              <a:satOff val="-2642"/>
              <a:lumOff val="-423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021465-F88D-4511-9565-22ACD09CE002}">
      <dsp:nvSpPr>
        <dsp:cNvPr id="0" name=""/>
        <dsp:cNvSpPr/>
      </dsp:nvSpPr>
      <dsp:spPr>
        <a:xfrm>
          <a:off x="2691541" y="263599"/>
          <a:ext cx="2444055" cy="3421677"/>
        </a:xfrm>
        <a:prstGeom prst="rect">
          <a:avLst/>
        </a:prstGeom>
        <a:solidFill>
          <a:schemeClr val="accent2">
            <a:tint val="40000"/>
            <a:alpha val="90000"/>
            <a:hueOff val="2244906"/>
            <a:satOff val="-20744"/>
            <a:lumOff val="-2338"/>
            <a:alphaOff val="0"/>
          </a:schemeClr>
        </a:solidFill>
        <a:ln w="19050" cap="flat" cmpd="sng" algn="ctr">
          <a:solidFill>
            <a:schemeClr val="accent2">
              <a:tint val="40000"/>
              <a:alpha val="90000"/>
              <a:hueOff val="2244906"/>
              <a:satOff val="-20744"/>
              <a:lumOff val="-233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48" tIns="330200" rIns="190548" bIns="330200" numCol="1" spcCol="1270" anchor="t" anchorCtr="0">
          <a:noAutofit/>
        </a:bodyPr>
        <a:lstStyle/>
        <a:p>
          <a:pPr marL="0" lvl="0" indent="0" algn="l" defTabSz="711200">
            <a:lnSpc>
              <a:spcPct val="90000"/>
            </a:lnSpc>
            <a:spcBef>
              <a:spcPct val="0"/>
            </a:spcBef>
            <a:spcAft>
              <a:spcPct val="35000"/>
            </a:spcAft>
            <a:buNone/>
          </a:pPr>
          <a:r>
            <a:rPr lang="en-US" sz="1600" kern="1200"/>
            <a:t>2.	Make sure the case stands for the proposition you are citing in your brief.</a:t>
          </a:r>
        </a:p>
      </dsp:txBody>
      <dsp:txXfrm>
        <a:off x="2691541" y="1563836"/>
        <a:ext cx="2444055" cy="2053006"/>
      </dsp:txXfrm>
    </dsp:sp>
    <dsp:sp modelId="{C0286FE0-70A9-40DC-9FE8-C4AC8C699A0D}">
      <dsp:nvSpPr>
        <dsp:cNvPr id="0" name=""/>
        <dsp:cNvSpPr/>
      </dsp:nvSpPr>
      <dsp:spPr>
        <a:xfrm>
          <a:off x="3400317" y="605766"/>
          <a:ext cx="1026503" cy="1026503"/>
        </a:xfrm>
        <a:prstGeom prst="ellipse">
          <a:avLst/>
        </a:prstGeom>
        <a:solidFill>
          <a:schemeClr val="accent2">
            <a:hueOff val="1841033"/>
            <a:satOff val="-5284"/>
            <a:lumOff val="-8460"/>
            <a:alphaOff val="0"/>
          </a:schemeClr>
        </a:solidFill>
        <a:ln w="19050" cap="flat" cmpd="sng" algn="ctr">
          <a:solidFill>
            <a:schemeClr val="accent2">
              <a:hueOff val="1841033"/>
              <a:satOff val="-5284"/>
              <a:lumOff val="-846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30" tIns="12700" rIns="80030"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3550645" y="756094"/>
        <a:ext cx="725847" cy="725847"/>
      </dsp:txXfrm>
    </dsp:sp>
    <dsp:sp modelId="{1A7926FB-1708-4A5F-B812-A3664BF3BFA5}">
      <dsp:nvSpPr>
        <dsp:cNvPr id="0" name=""/>
        <dsp:cNvSpPr/>
      </dsp:nvSpPr>
      <dsp:spPr>
        <a:xfrm>
          <a:off x="2691541" y="3685204"/>
          <a:ext cx="2444055" cy="72"/>
        </a:xfrm>
        <a:prstGeom prst="rect">
          <a:avLst/>
        </a:prstGeom>
        <a:solidFill>
          <a:schemeClr val="accent2">
            <a:hueOff val="2761549"/>
            <a:satOff val="-7926"/>
            <a:lumOff val="-12690"/>
            <a:alphaOff val="0"/>
          </a:schemeClr>
        </a:solidFill>
        <a:ln w="19050" cap="flat" cmpd="sng" algn="ctr">
          <a:solidFill>
            <a:schemeClr val="accent2">
              <a:hueOff val="2761549"/>
              <a:satOff val="-7926"/>
              <a:lumOff val="-1269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879465-F333-490D-84A2-2910A5AF5819}">
      <dsp:nvSpPr>
        <dsp:cNvPr id="0" name=""/>
        <dsp:cNvSpPr/>
      </dsp:nvSpPr>
      <dsp:spPr>
        <a:xfrm>
          <a:off x="5380002" y="263599"/>
          <a:ext cx="2444055" cy="3421677"/>
        </a:xfrm>
        <a:prstGeom prst="rect">
          <a:avLst/>
        </a:prstGeom>
        <a:solidFill>
          <a:schemeClr val="accent2">
            <a:tint val="40000"/>
            <a:alpha val="90000"/>
            <a:hueOff val="4489812"/>
            <a:satOff val="-41488"/>
            <a:lumOff val="-4677"/>
            <a:alphaOff val="0"/>
          </a:schemeClr>
        </a:solidFill>
        <a:ln w="19050" cap="flat" cmpd="sng" algn="ctr">
          <a:solidFill>
            <a:schemeClr val="accent2">
              <a:tint val="40000"/>
              <a:alpha val="90000"/>
              <a:hueOff val="4489812"/>
              <a:satOff val="-41488"/>
              <a:lumOff val="-467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48" tIns="330200" rIns="190548" bIns="330200" numCol="1" spcCol="1270" anchor="t" anchorCtr="0">
          <a:noAutofit/>
        </a:bodyPr>
        <a:lstStyle/>
        <a:p>
          <a:pPr marL="0" lvl="0" indent="0" algn="l" defTabSz="711200">
            <a:lnSpc>
              <a:spcPct val="90000"/>
            </a:lnSpc>
            <a:spcBef>
              <a:spcPct val="0"/>
            </a:spcBef>
            <a:spcAft>
              <a:spcPct val="35000"/>
            </a:spcAft>
            <a:buNone/>
          </a:pPr>
          <a:r>
            <a:rPr lang="en-US" sz="1600" kern="1200"/>
            <a:t>3.  Make sure the citations actually exist.  </a:t>
          </a:r>
        </a:p>
      </dsp:txBody>
      <dsp:txXfrm>
        <a:off x="5380002" y="1563836"/>
        <a:ext cx="2444055" cy="2053006"/>
      </dsp:txXfrm>
    </dsp:sp>
    <dsp:sp modelId="{88B0A039-8933-4AB4-B314-126718CC0D96}">
      <dsp:nvSpPr>
        <dsp:cNvPr id="0" name=""/>
        <dsp:cNvSpPr/>
      </dsp:nvSpPr>
      <dsp:spPr>
        <a:xfrm>
          <a:off x="6088778" y="605766"/>
          <a:ext cx="1026503" cy="1026503"/>
        </a:xfrm>
        <a:prstGeom prst="ellipse">
          <a:avLst/>
        </a:prstGeom>
        <a:solidFill>
          <a:schemeClr val="accent2">
            <a:hueOff val="3682065"/>
            <a:satOff val="-10567"/>
            <a:lumOff val="-16919"/>
            <a:alphaOff val="0"/>
          </a:schemeClr>
        </a:solidFill>
        <a:ln w="19050" cap="flat" cmpd="sng" algn="ctr">
          <a:solidFill>
            <a:schemeClr val="accent2">
              <a:hueOff val="3682065"/>
              <a:satOff val="-10567"/>
              <a:lumOff val="-1691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30" tIns="12700" rIns="80030"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6239106" y="756094"/>
        <a:ext cx="725847" cy="725847"/>
      </dsp:txXfrm>
    </dsp:sp>
    <dsp:sp modelId="{4A904FD6-300A-432F-ABDB-14032D8675FF}">
      <dsp:nvSpPr>
        <dsp:cNvPr id="0" name=""/>
        <dsp:cNvSpPr/>
      </dsp:nvSpPr>
      <dsp:spPr>
        <a:xfrm>
          <a:off x="5380002" y="3685204"/>
          <a:ext cx="2444055" cy="72"/>
        </a:xfrm>
        <a:prstGeom prst="rect">
          <a:avLst/>
        </a:prstGeom>
        <a:solidFill>
          <a:schemeClr val="accent2">
            <a:hueOff val="4602581"/>
            <a:satOff val="-13209"/>
            <a:lumOff val="-21149"/>
            <a:alphaOff val="0"/>
          </a:schemeClr>
        </a:solidFill>
        <a:ln w="19050" cap="flat" cmpd="sng" algn="ctr">
          <a:solidFill>
            <a:schemeClr val="accent2">
              <a:hueOff val="4602581"/>
              <a:satOff val="-13209"/>
              <a:lumOff val="-2114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A1935E-AF21-499B-B2F0-EA87D47A2854}">
      <dsp:nvSpPr>
        <dsp:cNvPr id="0" name=""/>
        <dsp:cNvSpPr/>
      </dsp:nvSpPr>
      <dsp:spPr>
        <a:xfrm>
          <a:off x="8068463" y="263599"/>
          <a:ext cx="2444055" cy="3421677"/>
        </a:xfrm>
        <a:prstGeom prst="rect">
          <a:avLst/>
        </a:prstGeom>
        <a:solidFill>
          <a:schemeClr val="accent2">
            <a:tint val="40000"/>
            <a:alpha val="90000"/>
            <a:hueOff val="6734718"/>
            <a:satOff val="-62232"/>
            <a:lumOff val="-7015"/>
            <a:alphaOff val="0"/>
          </a:schemeClr>
        </a:solidFill>
        <a:ln w="19050" cap="flat" cmpd="sng" algn="ctr">
          <a:solidFill>
            <a:schemeClr val="accent2">
              <a:tint val="40000"/>
              <a:alpha val="90000"/>
              <a:hueOff val="6734718"/>
              <a:satOff val="-62232"/>
              <a:lumOff val="-70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48" tIns="330200" rIns="190548" bIns="330200" numCol="1" spcCol="1270" anchor="t" anchorCtr="0">
          <a:noAutofit/>
        </a:bodyPr>
        <a:lstStyle/>
        <a:p>
          <a:pPr marL="0" lvl="0" indent="0" algn="l" defTabSz="711200">
            <a:lnSpc>
              <a:spcPct val="90000"/>
            </a:lnSpc>
            <a:spcBef>
              <a:spcPct val="0"/>
            </a:spcBef>
            <a:spcAft>
              <a:spcPct val="35000"/>
            </a:spcAft>
            <a:buNone/>
          </a:pPr>
          <a:r>
            <a:rPr lang="en-US" sz="1600" kern="1200"/>
            <a:t>NEVER allow technology to supersede your legal acumen.  We paid for it.  Let’s utilize that expensive knowledge.  </a:t>
          </a:r>
        </a:p>
      </dsp:txBody>
      <dsp:txXfrm>
        <a:off x="8068463" y="1563836"/>
        <a:ext cx="2444055" cy="2053006"/>
      </dsp:txXfrm>
    </dsp:sp>
    <dsp:sp modelId="{6FFC414D-A973-472B-AC09-832931ABDB60}">
      <dsp:nvSpPr>
        <dsp:cNvPr id="0" name=""/>
        <dsp:cNvSpPr/>
      </dsp:nvSpPr>
      <dsp:spPr>
        <a:xfrm>
          <a:off x="8777239" y="605766"/>
          <a:ext cx="1026503" cy="1026503"/>
        </a:xfrm>
        <a:prstGeom prst="ellipse">
          <a:avLst/>
        </a:prstGeom>
        <a:solidFill>
          <a:schemeClr val="accent2">
            <a:hueOff val="5523098"/>
            <a:satOff val="-15851"/>
            <a:lumOff val="-25379"/>
            <a:alphaOff val="0"/>
          </a:schemeClr>
        </a:solidFill>
        <a:ln w="19050" cap="flat" cmpd="sng" algn="ctr">
          <a:solidFill>
            <a:schemeClr val="accent2">
              <a:hueOff val="5523098"/>
              <a:satOff val="-15851"/>
              <a:lumOff val="-2537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30" tIns="12700" rIns="80030" bIns="12700" numCol="1" spcCol="1270" anchor="ctr" anchorCtr="0">
          <a:noAutofit/>
        </a:bodyPr>
        <a:lstStyle/>
        <a:p>
          <a:pPr marL="0" lvl="0" indent="0" algn="ctr" defTabSz="2133600">
            <a:lnSpc>
              <a:spcPct val="90000"/>
            </a:lnSpc>
            <a:spcBef>
              <a:spcPct val="0"/>
            </a:spcBef>
            <a:spcAft>
              <a:spcPct val="35000"/>
            </a:spcAft>
            <a:buNone/>
          </a:pPr>
          <a:r>
            <a:rPr lang="en-US" sz="4800" kern="1200"/>
            <a:t>4</a:t>
          </a:r>
        </a:p>
      </dsp:txBody>
      <dsp:txXfrm>
        <a:off x="8927567" y="756094"/>
        <a:ext cx="725847" cy="725847"/>
      </dsp:txXfrm>
    </dsp:sp>
    <dsp:sp modelId="{1F83B809-B25C-475A-BECB-DC936703DA7A}">
      <dsp:nvSpPr>
        <dsp:cNvPr id="0" name=""/>
        <dsp:cNvSpPr/>
      </dsp:nvSpPr>
      <dsp:spPr>
        <a:xfrm>
          <a:off x="8068463" y="3685204"/>
          <a:ext cx="2444055" cy="72"/>
        </a:xfrm>
        <a:prstGeom prst="rect">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A8FAE6-B277-45A7-AD42-59CE1572CE9A}">
      <dsp:nvSpPr>
        <dsp:cNvPr id="0" name=""/>
        <dsp:cNvSpPr/>
      </dsp:nvSpPr>
      <dsp:spPr>
        <a:xfrm>
          <a:off x="0" y="2530579"/>
          <a:ext cx="10927829" cy="1660334"/>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a:t>Supreme Court determined NT was entitle to a hearing upon consideration of test set forth in Timberlake v. State, 246 Ga. 488.  </a:t>
          </a:r>
        </a:p>
      </dsp:txBody>
      <dsp:txXfrm>
        <a:off x="0" y="2530579"/>
        <a:ext cx="10927829" cy="896580"/>
      </dsp:txXfrm>
    </dsp:sp>
    <dsp:sp modelId="{251F91F6-D96E-49E6-A7CD-7AC057E10AA6}">
      <dsp:nvSpPr>
        <dsp:cNvPr id="0" name=""/>
        <dsp:cNvSpPr/>
      </dsp:nvSpPr>
      <dsp:spPr>
        <a:xfrm>
          <a:off x="1333" y="3393953"/>
          <a:ext cx="2185032" cy="763753"/>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en-US" sz="1300" kern="1200"/>
            <a:t>Must be newly discovered</a:t>
          </a:r>
        </a:p>
      </dsp:txBody>
      <dsp:txXfrm>
        <a:off x="1333" y="3393953"/>
        <a:ext cx="2185032" cy="763753"/>
      </dsp:txXfrm>
    </dsp:sp>
    <dsp:sp modelId="{84936C47-A3E3-4910-8D09-D1BACBAC1CD8}">
      <dsp:nvSpPr>
        <dsp:cNvPr id="0" name=""/>
        <dsp:cNvSpPr/>
      </dsp:nvSpPr>
      <dsp:spPr>
        <a:xfrm>
          <a:off x="2186366" y="3393953"/>
          <a:ext cx="2185032" cy="763753"/>
        </a:xfrm>
        <a:prstGeom prst="rect">
          <a:avLst/>
        </a:prstGeom>
        <a:solidFill>
          <a:schemeClr val="accent2">
            <a:tint val="40000"/>
            <a:alpha val="90000"/>
            <a:hueOff val="1683680"/>
            <a:satOff val="-15558"/>
            <a:lumOff val="-1754"/>
            <a:alphaOff val="0"/>
          </a:schemeClr>
        </a:solidFill>
        <a:ln w="19050" cap="flat" cmpd="sng" algn="ctr">
          <a:solidFill>
            <a:schemeClr val="accent2">
              <a:tint val="40000"/>
              <a:alpha val="90000"/>
              <a:hueOff val="1683680"/>
              <a:satOff val="-15558"/>
              <a:lumOff val="-175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en-US" sz="1300" kern="1200"/>
            <a:t>Must have exercised due diligence</a:t>
          </a:r>
        </a:p>
      </dsp:txBody>
      <dsp:txXfrm>
        <a:off x="2186366" y="3393953"/>
        <a:ext cx="2185032" cy="763753"/>
      </dsp:txXfrm>
    </dsp:sp>
    <dsp:sp modelId="{FF1E352A-FECD-4D15-B1E1-8AF62AE18A9B}">
      <dsp:nvSpPr>
        <dsp:cNvPr id="0" name=""/>
        <dsp:cNvSpPr/>
      </dsp:nvSpPr>
      <dsp:spPr>
        <a:xfrm>
          <a:off x="4371398" y="3393953"/>
          <a:ext cx="2185032" cy="763753"/>
        </a:xfrm>
        <a:prstGeom prst="rect">
          <a:avLst/>
        </a:prstGeom>
        <a:solidFill>
          <a:schemeClr val="accent2">
            <a:tint val="40000"/>
            <a:alpha val="90000"/>
            <a:hueOff val="3367359"/>
            <a:satOff val="-31116"/>
            <a:lumOff val="-3508"/>
            <a:alphaOff val="0"/>
          </a:schemeClr>
        </a:solidFill>
        <a:ln w="19050" cap="flat" cmpd="sng" algn="ctr">
          <a:solidFill>
            <a:schemeClr val="accent2">
              <a:tint val="40000"/>
              <a:alpha val="90000"/>
              <a:hueOff val="3367359"/>
              <a:satOff val="-31116"/>
              <a:lumOff val="-350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en-US" sz="1300" kern="1200"/>
            <a:t>Evidence so material it would have probably produced a different verdict</a:t>
          </a:r>
        </a:p>
      </dsp:txBody>
      <dsp:txXfrm>
        <a:off x="4371398" y="3393953"/>
        <a:ext cx="2185032" cy="763753"/>
      </dsp:txXfrm>
    </dsp:sp>
    <dsp:sp modelId="{953A992A-2145-496C-830F-9E191A10F95F}">
      <dsp:nvSpPr>
        <dsp:cNvPr id="0" name=""/>
        <dsp:cNvSpPr/>
      </dsp:nvSpPr>
      <dsp:spPr>
        <a:xfrm>
          <a:off x="6556430" y="3393953"/>
          <a:ext cx="2185032" cy="763753"/>
        </a:xfrm>
        <a:prstGeom prst="rect">
          <a:avLst/>
        </a:prstGeom>
        <a:solidFill>
          <a:schemeClr val="accent2">
            <a:tint val="40000"/>
            <a:alpha val="90000"/>
            <a:hueOff val="5051039"/>
            <a:satOff val="-46674"/>
            <a:lumOff val="-5261"/>
            <a:alphaOff val="0"/>
          </a:schemeClr>
        </a:solidFill>
        <a:ln w="19050" cap="flat" cmpd="sng" algn="ctr">
          <a:solidFill>
            <a:schemeClr val="accent2">
              <a:tint val="40000"/>
              <a:alpha val="90000"/>
              <a:hueOff val="5051039"/>
              <a:satOff val="-46674"/>
              <a:lumOff val="-526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en-US" sz="1300" kern="1200"/>
            <a:t>Witness affidavit obtained or its absence accounted for</a:t>
          </a:r>
        </a:p>
      </dsp:txBody>
      <dsp:txXfrm>
        <a:off x="6556430" y="3393953"/>
        <a:ext cx="2185032" cy="763753"/>
      </dsp:txXfrm>
    </dsp:sp>
    <dsp:sp modelId="{FAF56D15-E9CA-4713-B439-21073D580476}">
      <dsp:nvSpPr>
        <dsp:cNvPr id="0" name=""/>
        <dsp:cNvSpPr/>
      </dsp:nvSpPr>
      <dsp:spPr>
        <a:xfrm>
          <a:off x="8741462" y="3393953"/>
          <a:ext cx="2185032" cy="763753"/>
        </a:xfrm>
        <a:prstGeom prst="rect">
          <a:avLst/>
        </a:prstGeom>
        <a:solidFill>
          <a:schemeClr val="accent2">
            <a:tint val="40000"/>
            <a:alpha val="90000"/>
            <a:hueOff val="6734718"/>
            <a:satOff val="-62232"/>
            <a:lumOff val="-7015"/>
            <a:alphaOff val="0"/>
          </a:schemeClr>
        </a:solidFill>
        <a:ln w="19050" cap="flat" cmpd="sng" algn="ctr">
          <a:solidFill>
            <a:schemeClr val="accent2">
              <a:tint val="40000"/>
              <a:alpha val="90000"/>
              <a:hueOff val="6734718"/>
              <a:satOff val="-62232"/>
              <a:lumOff val="-70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en-US" sz="1300" kern="1200"/>
            <a:t>Evidence serves purpose beyond impeaching witness.  </a:t>
          </a:r>
        </a:p>
      </dsp:txBody>
      <dsp:txXfrm>
        <a:off x="8741462" y="3393953"/>
        <a:ext cx="2185032" cy="763753"/>
      </dsp:txXfrm>
    </dsp:sp>
    <dsp:sp modelId="{250DC397-9368-4205-AC4D-D3B0186B465F}">
      <dsp:nvSpPr>
        <dsp:cNvPr id="0" name=""/>
        <dsp:cNvSpPr/>
      </dsp:nvSpPr>
      <dsp:spPr>
        <a:xfrm rot="10800000">
          <a:off x="0" y="1890"/>
          <a:ext cx="10927829" cy="2553594"/>
        </a:xfrm>
        <a:prstGeom prst="upArrowCallou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a:t>Filed an Extraordinary Motion for a New Trial based upon newly discovered evidence surrounding the science regarding the diagnosis of brain injuries in infants pointing to a new explanations of brain injury other than Shaking Baby Syndrome.  </a:t>
          </a:r>
        </a:p>
      </dsp:txBody>
      <dsp:txXfrm rot="10800000">
        <a:off x="0" y="1890"/>
        <a:ext cx="10927829" cy="16592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C16EB0-1F9A-4A8A-93C6-5DE0FAE091A3}">
      <dsp:nvSpPr>
        <dsp:cNvPr id="0" name=""/>
        <dsp:cNvSpPr/>
      </dsp:nvSpPr>
      <dsp:spPr>
        <a:xfrm>
          <a:off x="0" y="3650"/>
          <a:ext cx="10515600" cy="1250449"/>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B8AF747-C3B1-4B10-94F7-8DC7791FED37}">
      <dsp:nvSpPr>
        <dsp:cNvPr id="0" name=""/>
        <dsp:cNvSpPr/>
      </dsp:nvSpPr>
      <dsp:spPr>
        <a:xfrm>
          <a:off x="378260" y="285001"/>
          <a:ext cx="688419" cy="68774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853DABB-8895-4A5A-9465-884F85E77BF5}">
      <dsp:nvSpPr>
        <dsp:cNvPr id="0" name=""/>
        <dsp:cNvSpPr/>
      </dsp:nvSpPr>
      <dsp:spPr>
        <a:xfrm>
          <a:off x="1444941" y="3650"/>
          <a:ext cx="8994754" cy="1251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2469" tIns="132469" rIns="132469" bIns="132469" numCol="1" spcCol="1270" anchor="ctr" anchorCtr="0">
          <a:noAutofit/>
        </a:bodyPr>
        <a:lstStyle/>
        <a:p>
          <a:pPr marL="0" lvl="0" indent="0" algn="l" defTabSz="622300">
            <a:lnSpc>
              <a:spcPct val="100000"/>
            </a:lnSpc>
            <a:spcBef>
              <a:spcPct val="0"/>
            </a:spcBef>
            <a:spcAft>
              <a:spcPct val="35000"/>
            </a:spcAft>
            <a:buNone/>
          </a:pPr>
          <a:r>
            <a:rPr lang="en-US" sz="1400" kern="1200" dirty="0"/>
            <a:t>Newly discovered means just what it says…the trial court was required to make a determination of whether the science presented by NT was unknown at the time of the trial so truly newly discovered.  </a:t>
          </a:r>
        </a:p>
      </dsp:txBody>
      <dsp:txXfrm>
        <a:off x="1444941" y="3650"/>
        <a:ext cx="8994754" cy="1251671"/>
      </dsp:txXfrm>
    </dsp:sp>
    <dsp:sp modelId="{97C1B38D-5379-46BA-8337-62F214E8AE53}">
      <dsp:nvSpPr>
        <dsp:cNvPr id="0" name=""/>
        <dsp:cNvSpPr/>
      </dsp:nvSpPr>
      <dsp:spPr>
        <a:xfrm>
          <a:off x="0" y="1549833"/>
          <a:ext cx="10515600" cy="1250449"/>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418E089-9BD3-4566-B95A-A022CE29EF50}">
      <dsp:nvSpPr>
        <dsp:cNvPr id="0" name=""/>
        <dsp:cNvSpPr/>
      </dsp:nvSpPr>
      <dsp:spPr>
        <a:xfrm>
          <a:off x="378260" y="1831184"/>
          <a:ext cx="688419" cy="68774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D01F996-C4B1-4501-B65B-3D29BECDED69}">
      <dsp:nvSpPr>
        <dsp:cNvPr id="0" name=""/>
        <dsp:cNvSpPr/>
      </dsp:nvSpPr>
      <dsp:spPr>
        <a:xfrm>
          <a:off x="1444941" y="1549833"/>
          <a:ext cx="8994754" cy="1251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2469" tIns="132469" rIns="132469" bIns="132469" numCol="1" spcCol="1270" anchor="ctr" anchorCtr="0">
          <a:noAutofit/>
        </a:bodyPr>
        <a:lstStyle/>
        <a:p>
          <a:pPr marL="0" lvl="0" indent="0" algn="l" defTabSz="622300">
            <a:lnSpc>
              <a:spcPct val="100000"/>
            </a:lnSpc>
            <a:spcBef>
              <a:spcPct val="0"/>
            </a:spcBef>
            <a:spcAft>
              <a:spcPct val="35000"/>
            </a:spcAft>
            <a:buNone/>
          </a:pPr>
          <a:r>
            <a:rPr lang="en-US" sz="1400" kern="1200" dirty="0"/>
            <a:t>Our court also found the that trial court rested its diligence finding on determining that NT could have presented testimony “generally critical” of SBS.  This is too narrow.  The motion relied on the testimony of expert witnesses who offered a NEW analysis of the victim’s medical records.  The materiality of scientific development often becomes apparent </a:t>
          </a:r>
          <a:r>
            <a:rPr lang="en-US" sz="1400" kern="1200" dirty="0" err="1"/>
            <a:t>ony</a:t>
          </a:r>
          <a:r>
            <a:rPr lang="en-US" sz="1400" kern="1200" dirty="0"/>
            <a:t> with the passage of time as new theories are subjected to rigors of scientific testing, peer review </a:t>
          </a:r>
          <a:r>
            <a:rPr lang="en-US" sz="1400" kern="1200" dirty="0" err="1"/>
            <a:t>eand</a:t>
          </a:r>
          <a:r>
            <a:rPr lang="en-US" sz="1400" kern="1200" dirty="0"/>
            <a:t> the general scrutiny of the scientific community.    </a:t>
          </a:r>
        </a:p>
      </dsp:txBody>
      <dsp:txXfrm>
        <a:off x="1444941" y="1549833"/>
        <a:ext cx="8994754" cy="1251671"/>
      </dsp:txXfrm>
    </dsp:sp>
    <dsp:sp modelId="{2B5933F5-B118-4CEC-AB8A-88322EB0BDAB}">
      <dsp:nvSpPr>
        <dsp:cNvPr id="0" name=""/>
        <dsp:cNvSpPr/>
      </dsp:nvSpPr>
      <dsp:spPr>
        <a:xfrm>
          <a:off x="0" y="3096015"/>
          <a:ext cx="10515600" cy="1250449"/>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EE301BE-66A6-46AE-9C1D-E0E037B2A77D}">
      <dsp:nvSpPr>
        <dsp:cNvPr id="0" name=""/>
        <dsp:cNvSpPr/>
      </dsp:nvSpPr>
      <dsp:spPr>
        <a:xfrm>
          <a:off x="378260" y="3377367"/>
          <a:ext cx="688419" cy="687747"/>
        </a:xfrm>
        <a:prstGeom prst="rect">
          <a:avLst/>
        </a:prstGeom>
        <a:solidFill>
          <a:schemeClr val="bg1">
            <a:hueOff val="0"/>
            <a:satOff val="0"/>
            <a:lumOff val="0"/>
            <a:alphaOff val="0"/>
          </a:schemeClr>
        </a:solid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ED9F7A-6A64-4227-B6C1-D9FD2CEF04F6}">
      <dsp:nvSpPr>
        <dsp:cNvPr id="0" name=""/>
        <dsp:cNvSpPr/>
      </dsp:nvSpPr>
      <dsp:spPr>
        <a:xfrm>
          <a:off x="1444941" y="3096015"/>
          <a:ext cx="8994754" cy="1251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2469" tIns="132469" rIns="132469" bIns="132469" numCol="1" spcCol="1270" anchor="ctr" anchorCtr="0">
          <a:noAutofit/>
        </a:bodyPr>
        <a:lstStyle/>
        <a:p>
          <a:pPr marL="0" lvl="0" indent="0" algn="l" defTabSz="622300">
            <a:lnSpc>
              <a:spcPct val="100000"/>
            </a:lnSpc>
            <a:spcBef>
              <a:spcPct val="0"/>
            </a:spcBef>
            <a:spcAft>
              <a:spcPct val="35000"/>
            </a:spcAft>
            <a:buNone/>
          </a:pPr>
          <a:r>
            <a:rPr lang="en-US" sz="1400" kern="1200" dirty="0"/>
            <a:t>Our court also found that the TC erred in its materiality requirement .  The TC relied on its own opinion of the experts credibility in determining materiality.    Instead, the court was required to “attempt to account for how the new evidence would  have influenced the jury’s assessment of the evidence presented by the State” at the  NT’s trial.  </a:t>
          </a:r>
        </a:p>
      </dsp:txBody>
      <dsp:txXfrm>
        <a:off x="1444941" y="3096015"/>
        <a:ext cx="8994754" cy="125167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59264E-6169-478F-BC66-419B6CB152A0}">
      <dsp:nvSpPr>
        <dsp:cNvPr id="0" name=""/>
        <dsp:cNvSpPr/>
      </dsp:nvSpPr>
      <dsp:spPr>
        <a:xfrm>
          <a:off x="3040792" y="870618"/>
          <a:ext cx="667342" cy="91440"/>
        </a:xfrm>
        <a:custGeom>
          <a:avLst/>
          <a:gdLst/>
          <a:ahLst/>
          <a:cxnLst/>
          <a:rect l="0" t="0" r="0" b="0"/>
          <a:pathLst>
            <a:path>
              <a:moveTo>
                <a:pt x="0" y="45720"/>
              </a:moveTo>
              <a:lnTo>
                <a:pt x="667342" y="45720"/>
              </a:lnTo>
            </a:path>
          </a:pathLst>
        </a:custGeom>
        <a:noFill/>
        <a:ln w="1270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57014" y="912848"/>
        <a:ext cx="34897" cy="6979"/>
      </dsp:txXfrm>
    </dsp:sp>
    <dsp:sp modelId="{CCA76536-0ECC-41CD-9914-E16E28B0E538}">
      <dsp:nvSpPr>
        <dsp:cNvPr id="0" name=""/>
        <dsp:cNvSpPr/>
      </dsp:nvSpPr>
      <dsp:spPr>
        <a:xfrm>
          <a:off x="8061" y="5979"/>
          <a:ext cx="3034531" cy="1820718"/>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577850">
            <a:lnSpc>
              <a:spcPct val="90000"/>
            </a:lnSpc>
            <a:spcBef>
              <a:spcPct val="0"/>
            </a:spcBef>
            <a:spcAft>
              <a:spcPct val="35000"/>
            </a:spcAft>
            <a:buNone/>
          </a:pPr>
          <a:r>
            <a:rPr lang="en-US" sz="1300" kern="1200"/>
            <a:t>This factual scenario concerned a perspective juror who was later determined after jury selection and trial to be ineligible to serve.</a:t>
          </a:r>
        </a:p>
      </dsp:txBody>
      <dsp:txXfrm>
        <a:off x="8061" y="5979"/>
        <a:ext cx="3034531" cy="1820718"/>
      </dsp:txXfrm>
    </dsp:sp>
    <dsp:sp modelId="{2936856C-E94A-4EFC-8571-8E6D057945F4}">
      <dsp:nvSpPr>
        <dsp:cNvPr id="0" name=""/>
        <dsp:cNvSpPr/>
      </dsp:nvSpPr>
      <dsp:spPr>
        <a:xfrm>
          <a:off x="6773265" y="870618"/>
          <a:ext cx="667342" cy="91440"/>
        </a:xfrm>
        <a:custGeom>
          <a:avLst/>
          <a:gdLst/>
          <a:ahLst/>
          <a:cxnLst/>
          <a:rect l="0" t="0" r="0" b="0"/>
          <a:pathLst>
            <a:path>
              <a:moveTo>
                <a:pt x="0" y="45720"/>
              </a:moveTo>
              <a:lnTo>
                <a:pt x="667342" y="45720"/>
              </a:lnTo>
            </a:path>
          </a:pathLst>
        </a:custGeom>
        <a:noFill/>
        <a:ln w="1270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089488" y="912848"/>
        <a:ext cx="34897" cy="6979"/>
      </dsp:txXfrm>
    </dsp:sp>
    <dsp:sp modelId="{0F3AAFD5-48EE-4D91-BA43-2F47A1B8DA39}">
      <dsp:nvSpPr>
        <dsp:cNvPr id="0" name=""/>
        <dsp:cNvSpPr/>
      </dsp:nvSpPr>
      <dsp:spPr>
        <a:xfrm>
          <a:off x="3740534" y="5979"/>
          <a:ext cx="3034531" cy="1820718"/>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577850">
            <a:lnSpc>
              <a:spcPct val="90000"/>
            </a:lnSpc>
            <a:spcBef>
              <a:spcPct val="0"/>
            </a:spcBef>
            <a:spcAft>
              <a:spcPct val="35000"/>
            </a:spcAft>
            <a:buNone/>
          </a:pPr>
          <a:r>
            <a:rPr lang="en-US" sz="1300" kern="1200"/>
            <a:t>NT argued his conviction should be reversed.  TC denied the MNT finding that counsel did not preserve the claim as no objection was made at trial.  </a:t>
          </a:r>
        </a:p>
      </dsp:txBody>
      <dsp:txXfrm>
        <a:off x="3740534" y="5979"/>
        <a:ext cx="3034531" cy="1820718"/>
      </dsp:txXfrm>
    </dsp:sp>
    <dsp:sp modelId="{31C5B481-E55C-4389-B8E4-7B5162565CDE}">
      <dsp:nvSpPr>
        <dsp:cNvPr id="0" name=""/>
        <dsp:cNvSpPr/>
      </dsp:nvSpPr>
      <dsp:spPr>
        <a:xfrm>
          <a:off x="1525326" y="1824897"/>
          <a:ext cx="7464946" cy="667342"/>
        </a:xfrm>
        <a:custGeom>
          <a:avLst/>
          <a:gdLst/>
          <a:ahLst/>
          <a:cxnLst/>
          <a:rect l="0" t="0" r="0" b="0"/>
          <a:pathLst>
            <a:path>
              <a:moveTo>
                <a:pt x="7464946" y="0"/>
              </a:moveTo>
              <a:lnTo>
                <a:pt x="7464946" y="350771"/>
              </a:lnTo>
              <a:lnTo>
                <a:pt x="0" y="350771"/>
              </a:lnTo>
              <a:lnTo>
                <a:pt x="0" y="667342"/>
              </a:lnTo>
            </a:path>
          </a:pathLst>
        </a:custGeom>
        <a:noFill/>
        <a:ln w="1270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70362" y="2155079"/>
        <a:ext cx="374875" cy="6979"/>
      </dsp:txXfrm>
    </dsp:sp>
    <dsp:sp modelId="{C4A3AE8C-199E-4CA6-ABC9-58A5CE152EE8}">
      <dsp:nvSpPr>
        <dsp:cNvPr id="0" name=""/>
        <dsp:cNvSpPr/>
      </dsp:nvSpPr>
      <dsp:spPr>
        <a:xfrm>
          <a:off x="7473007" y="5979"/>
          <a:ext cx="3034531" cy="1820718"/>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577850">
            <a:lnSpc>
              <a:spcPct val="90000"/>
            </a:lnSpc>
            <a:spcBef>
              <a:spcPct val="0"/>
            </a:spcBef>
            <a:spcAft>
              <a:spcPct val="35000"/>
            </a:spcAft>
            <a:buNone/>
          </a:pPr>
          <a:r>
            <a:rPr lang="en-US" sz="1300" kern="1200"/>
            <a:t>Trial counsel never inquired of the perspective juror’s citizenship which he could have done.  </a:t>
          </a:r>
        </a:p>
      </dsp:txBody>
      <dsp:txXfrm>
        <a:off x="7473007" y="5979"/>
        <a:ext cx="3034531" cy="1820718"/>
      </dsp:txXfrm>
    </dsp:sp>
    <dsp:sp modelId="{017F3FE4-C9F8-4FAF-8747-D18C3C4EFB6C}">
      <dsp:nvSpPr>
        <dsp:cNvPr id="0" name=""/>
        <dsp:cNvSpPr/>
      </dsp:nvSpPr>
      <dsp:spPr>
        <a:xfrm>
          <a:off x="3040792" y="3389279"/>
          <a:ext cx="667342" cy="91440"/>
        </a:xfrm>
        <a:custGeom>
          <a:avLst/>
          <a:gdLst/>
          <a:ahLst/>
          <a:cxnLst/>
          <a:rect l="0" t="0" r="0" b="0"/>
          <a:pathLst>
            <a:path>
              <a:moveTo>
                <a:pt x="0" y="45720"/>
              </a:moveTo>
              <a:lnTo>
                <a:pt x="667342" y="45720"/>
              </a:lnTo>
            </a:path>
          </a:pathLst>
        </a:custGeom>
        <a:noFill/>
        <a:ln w="1270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57014" y="3431509"/>
        <a:ext cx="34897" cy="6979"/>
      </dsp:txXfrm>
    </dsp:sp>
    <dsp:sp modelId="{CEAEB779-1468-4249-B506-0B7C4E4F9F06}">
      <dsp:nvSpPr>
        <dsp:cNvPr id="0" name=""/>
        <dsp:cNvSpPr/>
      </dsp:nvSpPr>
      <dsp:spPr>
        <a:xfrm>
          <a:off x="8061" y="2524640"/>
          <a:ext cx="3034531" cy="1820718"/>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577850">
            <a:lnSpc>
              <a:spcPct val="90000"/>
            </a:lnSpc>
            <a:spcBef>
              <a:spcPct val="0"/>
            </a:spcBef>
            <a:spcAft>
              <a:spcPct val="35000"/>
            </a:spcAft>
            <a:buNone/>
          </a:pPr>
          <a:r>
            <a:rPr lang="en-US" sz="1300" kern="1200"/>
            <a:t>The Supreme Court held that not only must the TC consider whether a party has “impliedly waived” an objection, the TC must ALSO determine whether the party could have learned of the juror’s ineligibility through the exercise of ordinary diligence.  </a:t>
          </a:r>
        </a:p>
      </dsp:txBody>
      <dsp:txXfrm>
        <a:off x="8061" y="2524640"/>
        <a:ext cx="3034531" cy="1820718"/>
      </dsp:txXfrm>
    </dsp:sp>
    <dsp:sp modelId="{6692D971-32BC-418E-A1CF-4EBDF32DF1DE}">
      <dsp:nvSpPr>
        <dsp:cNvPr id="0" name=""/>
        <dsp:cNvSpPr/>
      </dsp:nvSpPr>
      <dsp:spPr>
        <a:xfrm>
          <a:off x="3740534" y="2524640"/>
          <a:ext cx="3034531" cy="1820718"/>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577850">
            <a:lnSpc>
              <a:spcPct val="90000"/>
            </a:lnSpc>
            <a:spcBef>
              <a:spcPct val="0"/>
            </a:spcBef>
            <a:spcAft>
              <a:spcPct val="35000"/>
            </a:spcAft>
            <a:buNone/>
          </a:pPr>
          <a:r>
            <a:rPr lang="en-US" sz="1300" kern="1200"/>
            <a:t>CASE REMANDED FOR THOSE FINDINGS.  </a:t>
          </a:r>
        </a:p>
      </dsp:txBody>
      <dsp:txXfrm>
        <a:off x="3740534" y="2524640"/>
        <a:ext cx="3034531" cy="182071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1ECE02-B81C-4874-A601-92F8199EABDC}">
      <dsp:nvSpPr>
        <dsp:cNvPr id="0" name=""/>
        <dsp:cNvSpPr/>
      </dsp:nvSpPr>
      <dsp:spPr>
        <a:xfrm>
          <a:off x="0" y="2124"/>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B2D784-51B5-4130-BA72-6FDB6F94C199}">
      <dsp:nvSpPr>
        <dsp:cNvPr id="0" name=""/>
        <dsp:cNvSpPr/>
      </dsp:nvSpPr>
      <dsp:spPr>
        <a:xfrm>
          <a:off x="0" y="2124"/>
          <a:ext cx="10515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a:t>Failure to object to the admission of evidence of an arrest warrant and indictment which was admitted under OCGA 24-6-609(1).</a:t>
          </a:r>
        </a:p>
      </dsp:txBody>
      <dsp:txXfrm>
        <a:off x="0" y="2124"/>
        <a:ext cx="10515600" cy="1449029"/>
      </dsp:txXfrm>
    </dsp:sp>
    <dsp:sp modelId="{432C8DE2-7881-45F6-931F-D76061B6E56E}">
      <dsp:nvSpPr>
        <dsp:cNvPr id="0" name=""/>
        <dsp:cNvSpPr/>
      </dsp:nvSpPr>
      <dsp:spPr>
        <a:xfrm>
          <a:off x="0" y="1451154"/>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E7E218-7156-41E1-9293-EFB5E3383123}">
      <dsp:nvSpPr>
        <dsp:cNvPr id="0" name=""/>
        <dsp:cNvSpPr/>
      </dsp:nvSpPr>
      <dsp:spPr>
        <a:xfrm>
          <a:off x="0" y="1451154"/>
          <a:ext cx="10515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a:t>Neither admissible under that rule.  OCGA 24-6-609(a)(1) allow admission of CONVICTIONS not arrest warrants or indictments.  </a:t>
          </a:r>
        </a:p>
      </dsp:txBody>
      <dsp:txXfrm>
        <a:off x="0" y="1451154"/>
        <a:ext cx="10515600" cy="1449029"/>
      </dsp:txXfrm>
    </dsp:sp>
    <dsp:sp modelId="{CE6CEA22-1F23-4107-AA3B-E71A3A55FEA8}">
      <dsp:nvSpPr>
        <dsp:cNvPr id="0" name=""/>
        <dsp:cNvSpPr/>
      </dsp:nvSpPr>
      <dsp:spPr>
        <a:xfrm>
          <a:off x="0" y="2900183"/>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CC73C1-125C-4F4D-97D0-AF9DD307C7D4}">
      <dsp:nvSpPr>
        <dsp:cNvPr id="0" name=""/>
        <dsp:cNvSpPr/>
      </dsp:nvSpPr>
      <dsp:spPr>
        <a:xfrm>
          <a:off x="0" y="2900183"/>
          <a:ext cx="10515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a:t>Defense counsel failed to object which was deficient BUT NT could not show prejudice so claim for ineffective counsel failed.  </a:t>
          </a:r>
        </a:p>
      </dsp:txBody>
      <dsp:txXfrm>
        <a:off x="0" y="2900183"/>
        <a:ext cx="10515600" cy="144902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A7FEFF-8B2B-400F-8192-078E80DC3AF2}" type="datetimeFigureOut">
              <a:rPr lang="en-US" smtClean="0"/>
              <a:t>7/15/2026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6895CA-359B-475D-9EAC-1A5B2C384296}" type="slidenum">
              <a:rPr lang="en-US" smtClean="0"/>
              <a:t>‹#›</a:t>
            </a:fld>
            <a:endParaRPr lang="en-US"/>
          </a:p>
        </p:txBody>
      </p:sp>
    </p:spTree>
    <p:extLst>
      <p:ext uri="{BB962C8B-B14F-4D97-AF65-F5344CB8AC3E}">
        <p14:creationId xmlns:p14="http://schemas.microsoft.com/office/powerpoint/2010/main" val="10614961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76895CA-359B-475D-9EAC-1A5B2C384296}" type="slidenum">
              <a:rPr lang="en-US" smtClean="0"/>
              <a:t>1</a:t>
            </a:fld>
            <a:endParaRPr lang="en-US"/>
          </a:p>
        </p:txBody>
      </p:sp>
    </p:spTree>
    <p:extLst>
      <p:ext uri="{BB962C8B-B14F-4D97-AF65-F5344CB8AC3E}">
        <p14:creationId xmlns:p14="http://schemas.microsoft.com/office/powerpoint/2010/main" val="2088307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76895CA-359B-475D-9EAC-1A5B2C384296}" type="slidenum">
              <a:rPr lang="en-US" smtClean="0"/>
              <a:t>22</a:t>
            </a:fld>
            <a:endParaRPr lang="en-US"/>
          </a:p>
        </p:txBody>
      </p:sp>
    </p:spTree>
    <p:extLst>
      <p:ext uri="{BB962C8B-B14F-4D97-AF65-F5344CB8AC3E}">
        <p14:creationId xmlns:p14="http://schemas.microsoft.com/office/powerpoint/2010/main" val="33510348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76895CA-359B-475D-9EAC-1A5B2C384296}" type="slidenum">
              <a:rPr lang="en-US" smtClean="0"/>
              <a:t>23</a:t>
            </a:fld>
            <a:endParaRPr lang="en-US"/>
          </a:p>
        </p:txBody>
      </p:sp>
    </p:spTree>
    <p:extLst>
      <p:ext uri="{BB962C8B-B14F-4D97-AF65-F5344CB8AC3E}">
        <p14:creationId xmlns:p14="http://schemas.microsoft.com/office/powerpoint/2010/main" val="5746299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76895CA-359B-475D-9EAC-1A5B2C384296}" type="slidenum">
              <a:rPr lang="en-US" smtClean="0"/>
              <a:t>30</a:t>
            </a:fld>
            <a:endParaRPr lang="en-US"/>
          </a:p>
        </p:txBody>
      </p:sp>
    </p:spTree>
    <p:extLst>
      <p:ext uri="{BB962C8B-B14F-4D97-AF65-F5344CB8AC3E}">
        <p14:creationId xmlns:p14="http://schemas.microsoft.com/office/powerpoint/2010/main" val="29764636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76895CA-359B-475D-9EAC-1A5B2C384296}" type="slidenum">
              <a:rPr lang="en-US" smtClean="0"/>
              <a:t>2</a:t>
            </a:fld>
            <a:endParaRPr lang="en-US"/>
          </a:p>
        </p:txBody>
      </p:sp>
    </p:spTree>
    <p:extLst>
      <p:ext uri="{BB962C8B-B14F-4D97-AF65-F5344CB8AC3E}">
        <p14:creationId xmlns:p14="http://schemas.microsoft.com/office/powerpoint/2010/main" val="4858489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76895CA-359B-475D-9EAC-1A5B2C384296}" type="slidenum">
              <a:rPr lang="en-US" smtClean="0"/>
              <a:t>6</a:t>
            </a:fld>
            <a:endParaRPr lang="en-US"/>
          </a:p>
        </p:txBody>
      </p:sp>
    </p:spTree>
    <p:extLst>
      <p:ext uri="{BB962C8B-B14F-4D97-AF65-F5344CB8AC3E}">
        <p14:creationId xmlns:p14="http://schemas.microsoft.com/office/powerpoint/2010/main" val="37198119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76895CA-359B-475D-9EAC-1A5B2C384296}" type="slidenum">
              <a:rPr lang="en-US" smtClean="0"/>
              <a:t>7</a:t>
            </a:fld>
            <a:endParaRPr lang="en-US"/>
          </a:p>
        </p:txBody>
      </p:sp>
    </p:spTree>
    <p:extLst>
      <p:ext uri="{BB962C8B-B14F-4D97-AF65-F5344CB8AC3E}">
        <p14:creationId xmlns:p14="http://schemas.microsoft.com/office/powerpoint/2010/main" val="7270749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some of the answers to questions posed by the State were appropriate, i.e. questions regarding the crimes they pled guilty, others were not appropriate.  Those questions were ones regarding Coleman’s proffer.  He was required to repeat facts that  would have constituted sworn admissions of his criminal conduct which could assist in a federal prosecution against him</a:t>
            </a:r>
          </a:p>
          <a:p>
            <a:endParaRPr lang="en-US" dirty="0"/>
          </a:p>
          <a:p>
            <a:r>
              <a:rPr lang="en-US" dirty="0"/>
              <a:t>.  </a:t>
            </a:r>
          </a:p>
        </p:txBody>
      </p:sp>
      <p:sp>
        <p:nvSpPr>
          <p:cNvPr id="4" name="Slide Number Placeholder 3"/>
          <p:cNvSpPr>
            <a:spLocks noGrp="1"/>
          </p:cNvSpPr>
          <p:nvPr>
            <p:ph type="sldNum" sz="quarter" idx="5"/>
          </p:nvPr>
        </p:nvSpPr>
        <p:spPr/>
        <p:txBody>
          <a:bodyPr/>
          <a:lstStyle/>
          <a:p>
            <a:fld id="{276895CA-359B-475D-9EAC-1A5B2C384296}" type="slidenum">
              <a:rPr lang="en-US" smtClean="0"/>
              <a:t>9</a:t>
            </a:fld>
            <a:endParaRPr lang="en-US"/>
          </a:p>
        </p:txBody>
      </p:sp>
    </p:spTree>
    <p:extLst>
      <p:ext uri="{BB962C8B-B14F-4D97-AF65-F5344CB8AC3E}">
        <p14:creationId xmlns:p14="http://schemas.microsoft.com/office/powerpoint/2010/main" val="21643430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76895CA-359B-475D-9EAC-1A5B2C384296}" type="slidenum">
              <a:rPr lang="en-US" smtClean="0"/>
              <a:t>10</a:t>
            </a:fld>
            <a:endParaRPr lang="en-US"/>
          </a:p>
        </p:txBody>
      </p:sp>
    </p:spTree>
    <p:extLst>
      <p:ext uri="{BB962C8B-B14F-4D97-AF65-F5344CB8AC3E}">
        <p14:creationId xmlns:p14="http://schemas.microsoft.com/office/powerpoint/2010/main" val="36734465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76895CA-359B-475D-9EAC-1A5B2C384296}" type="slidenum">
              <a:rPr lang="en-US" smtClean="0"/>
              <a:t>14</a:t>
            </a:fld>
            <a:endParaRPr lang="en-US"/>
          </a:p>
        </p:txBody>
      </p:sp>
    </p:spTree>
    <p:extLst>
      <p:ext uri="{BB962C8B-B14F-4D97-AF65-F5344CB8AC3E}">
        <p14:creationId xmlns:p14="http://schemas.microsoft.com/office/powerpoint/2010/main" val="32476717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76895CA-359B-475D-9EAC-1A5B2C384296}" type="slidenum">
              <a:rPr lang="en-US" smtClean="0"/>
              <a:t>19</a:t>
            </a:fld>
            <a:endParaRPr lang="en-US"/>
          </a:p>
        </p:txBody>
      </p:sp>
    </p:spTree>
    <p:extLst>
      <p:ext uri="{BB962C8B-B14F-4D97-AF65-F5344CB8AC3E}">
        <p14:creationId xmlns:p14="http://schemas.microsoft.com/office/powerpoint/2010/main" val="8747536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76895CA-359B-475D-9EAC-1A5B2C384296}" type="slidenum">
              <a:rPr lang="en-US" smtClean="0"/>
              <a:t>20</a:t>
            </a:fld>
            <a:endParaRPr lang="en-US"/>
          </a:p>
        </p:txBody>
      </p:sp>
    </p:spTree>
    <p:extLst>
      <p:ext uri="{BB962C8B-B14F-4D97-AF65-F5344CB8AC3E}">
        <p14:creationId xmlns:p14="http://schemas.microsoft.com/office/powerpoint/2010/main" val="18446135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61BFE-1A3F-3B20-CFF8-5D593C921D0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8E7CEF9-DB42-75E7-84DC-05240CAACBF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57A3D3-513C-BEF2-B692-2ECC1D67A2AE}"/>
              </a:ext>
            </a:extLst>
          </p:cNvPr>
          <p:cNvSpPr>
            <a:spLocks noGrp="1"/>
          </p:cNvSpPr>
          <p:nvPr>
            <p:ph type="dt" sz="half" idx="10"/>
          </p:nvPr>
        </p:nvSpPr>
        <p:spPr/>
        <p:txBody>
          <a:bodyPr/>
          <a:lstStyle/>
          <a:p>
            <a:fld id="{1F17BF8D-8B14-46AE-859D-C744A46DDA91}" type="datetimeFigureOut">
              <a:rPr lang="en-US" smtClean="0"/>
              <a:t>7/15/2026</a:t>
            </a:fld>
            <a:endParaRPr lang="en-US"/>
          </a:p>
        </p:txBody>
      </p:sp>
      <p:sp>
        <p:nvSpPr>
          <p:cNvPr id="5" name="Footer Placeholder 4">
            <a:extLst>
              <a:ext uri="{FF2B5EF4-FFF2-40B4-BE49-F238E27FC236}">
                <a16:creationId xmlns:a16="http://schemas.microsoft.com/office/drawing/2014/main" id="{10216329-1A04-7867-277C-2E0DED82E1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C0EC6E-A7AE-8AA8-1669-11F006CD8067}"/>
              </a:ext>
            </a:extLst>
          </p:cNvPr>
          <p:cNvSpPr>
            <a:spLocks noGrp="1"/>
          </p:cNvSpPr>
          <p:nvPr>
            <p:ph type="sldNum" sz="quarter" idx="12"/>
          </p:nvPr>
        </p:nvSpPr>
        <p:spPr/>
        <p:txBody>
          <a:bodyPr/>
          <a:lstStyle/>
          <a:p>
            <a:fld id="{AEF18BC2-6CA0-4736-B092-62B1FCB623E0}" type="slidenum">
              <a:rPr lang="en-US" smtClean="0"/>
              <a:t>‹#›</a:t>
            </a:fld>
            <a:endParaRPr lang="en-US"/>
          </a:p>
        </p:txBody>
      </p:sp>
    </p:spTree>
    <p:extLst>
      <p:ext uri="{BB962C8B-B14F-4D97-AF65-F5344CB8AC3E}">
        <p14:creationId xmlns:p14="http://schemas.microsoft.com/office/powerpoint/2010/main" val="6491051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F4754-F6B1-EC9B-CA88-59DFD3CC739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F19A6A9-4753-E414-BEC4-6B9C785A10F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0010DE-F60E-C208-8F6E-ABC5B7A123C9}"/>
              </a:ext>
            </a:extLst>
          </p:cNvPr>
          <p:cNvSpPr>
            <a:spLocks noGrp="1"/>
          </p:cNvSpPr>
          <p:nvPr>
            <p:ph type="dt" sz="half" idx="10"/>
          </p:nvPr>
        </p:nvSpPr>
        <p:spPr/>
        <p:txBody>
          <a:bodyPr/>
          <a:lstStyle/>
          <a:p>
            <a:fld id="{1F17BF8D-8B14-46AE-859D-C744A46DDA91}" type="datetimeFigureOut">
              <a:rPr lang="en-US" smtClean="0"/>
              <a:t>7/15/2026</a:t>
            </a:fld>
            <a:endParaRPr lang="en-US"/>
          </a:p>
        </p:txBody>
      </p:sp>
      <p:sp>
        <p:nvSpPr>
          <p:cNvPr id="5" name="Footer Placeholder 4">
            <a:extLst>
              <a:ext uri="{FF2B5EF4-FFF2-40B4-BE49-F238E27FC236}">
                <a16:creationId xmlns:a16="http://schemas.microsoft.com/office/drawing/2014/main" id="{81ABE6F0-9B36-F1E5-88EA-5E072C07EE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DDA20D-4B64-34FC-D6F5-42440E058447}"/>
              </a:ext>
            </a:extLst>
          </p:cNvPr>
          <p:cNvSpPr>
            <a:spLocks noGrp="1"/>
          </p:cNvSpPr>
          <p:nvPr>
            <p:ph type="sldNum" sz="quarter" idx="12"/>
          </p:nvPr>
        </p:nvSpPr>
        <p:spPr/>
        <p:txBody>
          <a:bodyPr/>
          <a:lstStyle/>
          <a:p>
            <a:fld id="{AEF18BC2-6CA0-4736-B092-62B1FCB623E0}" type="slidenum">
              <a:rPr lang="en-US" smtClean="0"/>
              <a:t>‹#›</a:t>
            </a:fld>
            <a:endParaRPr lang="en-US"/>
          </a:p>
        </p:txBody>
      </p:sp>
    </p:spTree>
    <p:extLst>
      <p:ext uri="{BB962C8B-B14F-4D97-AF65-F5344CB8AC3E}">
        <p14:creationId xmlns:p14="http://schemas.microsoft.com/office/powerpoint/2010/main" val="29326585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EC40EEA-21F5-4B29-12CB-3BBA08EA25D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65CBFB1-F673-4A65-84EE-85ACE39E260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7F9672-0820-6DD0-726D-EED8EBB0F153}"/>
              </a:ext>
            </a:extLst>
          </p:cNvPr>
          <p:cNvSpPr>
            <a:spLocks noGrp="1"/>
          </p:cNvSpPr>
          <p:nvPr>
            <p:ph type="dt" sz="half" idx="10"/>
          </p:nvPr>
        </p:nvSpPr>
        <p:spPr/>
        <p:txBody>
          <a:bodyPr/>
          <a:lstStyle/>
          <a:p>
            <a:fld id="{1F17BF8D-8B14-46AE-859D-C744A46DDA91}" type="datetimeFigureOut">
              <a:rPr lang="en-US" smtClean="0"/>
              <a:t>7/15/2026</a:t>
            </a:fld>
            <a:endParaRPr lang="en-US"/>
          </a:p>
        </p:txBody>
      </p:sp>
      <p:sp>
        <p:nvSpPr>
          <p:cNvPr id="5" name="Footer Placeholder 4">
            <a:extLst>
              <a:ext uri="{FF2B5EF4-FFF2-40B4-BE49-F238E27FC236}">
                <a16:creationId xmlns:a16="http://schemas.microsoft.com/office/drawing/2014/main" id="{5D75C609-592F-76BA-F7F0-0D475950DB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7DEC26-1F85-B29B-F96A-5E054AB9E1FA}"/>
              </a:ext>
            </a:extLst>
          </p:cNvPr>
          <p:cNvSpPr>
            <a:spLocks noGrp="1"/>
          </p:cNvSpPr>
          <p:nvPr>
            <p:ph type="sldNum" sz="quarter" idx="12"/>
          </p:nvPr>
        </p:nvSpPr>
        <p:spPr/>
        <p:txBody>
          <a:bodyPr/>
          <a:lstStyle/>
          <a:p>
            <a:fld id="{AEF18BC2-6CA0-4736-B092-62B1FCB623E0}" type="slidenum">
              <a:rPr lang="en-US" smtClean="0"/>
              <a:t>‹#›</a:t>
            </a:fld>
            <a:endParaRPr lang="en-US"/>
          </a:p>
        </p:txBody>
      </p:sp>
    </p:spTree>
    <p:extLst>
      <p:ext uri="{BB962C8B-B14F-4D97-AF65-F5344CB8AC3E}">
        <p14:creationId xmlns:p14="http://schemas.microsoft.com/office/powerpoint/2010/main" val="30986184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52DA4-76FA-E5EA-CF39-09615CDE7CB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0366FF8-F3FF-571B-27A1-CEF4436217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B10A6D-953F-4541-6A14-E7A9EE8C70B3}"/>
              </a:ext>
            </a:extLst>
          </p:cNvPr>
          <p:cNvSpPr>
            <a:spLocks noGrp="1"/>
          </p:cNvSpPr>
          <p:nvPr>
            <p:ph type="dt" sz="half" idx="10"/>
          </p:nvPr>
        </p:nvSpPr>
        <p:spPr/>
        <p:txBody>
          <a:bodyPr/>
          <a:lstStyle/>
          <a:p>
            <a:fld id="{1F17BF8D-8B14-46AE-859D-C744A46DDA91}" type="datetimeFigureOut">
              <a:rPr lang="en-US" smtClean="0"/>
              <a:t>7/15/2026</a:t>
            </a:fld>
            <a:endParaRPr lang="en-US"/>
          </a:p>
        </p:txBody>
      </p:sp>
      <p:sp>
        <p:nvSpPr>
          <p:cNvPr id="5" name="Footer Placeholder 4">
            <a:extLst>
              <a:ext uri="{FF2B5EF4-FFF2-40B4-BE49-F238E27FC236}">
                <a16:creationId xmlns:a16="http://schemas.microsoft.com/office/drawing/2014/main" id="{77CD5715-DD35-3BA0-0784-B7C5AB78B1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2B89CE-4BC0-8C89-8FD7-2857F9BA6478}"/>
              </a:ext>
            </a:extLst>
          </p:cNvPr>
          <p:cNvSpPr>
            <a:spLocks noGrp="1"/>
          </p:cNvSpPr>
          <p:nvPr>
            <p:ph type="sldNum" sz="quarter" idx="12"/>
          </p:nvPr>
        </p:nvSpPr>
        <p:spPr/>
        <p:txBody>
          <a:bodyPr/>
          <a:lstStyle/>
          <a:p>
            <a:fld id="{AEF18BC2-6CA0-4736-B092-62B1FCB623E0}" type="slidenum">
              <a:rPr lang="en-US" smtClean="0"/>
              <a:t>‹#›</a:t>
            </a:fld>
            <a:endParaRPr lang="en-US"/>
          </a:p>
        </p:txBody>
      </p:sp>
    </p:spTree>
    <p:extLst>
      <p:ext uri="{BB962C8B-B14F-4D97-AF65-F5344CB8AC3E}">
        <p14:creationId xmlns:p14="http://schemas.microsoft.com/office/powerpoint/2010/main" val="808589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2C721-FBFB-1DCE-7F69-583E3EBF0B3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12A5DE1-0936-02F7-9A8A-1BD51F0312F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D7582A6-7346-E8C9-8852-E7ACD6D326AB}"/>
              </a:ext>
            </a:extLst>
          </p:cNvPr>
          <p:cNvSpPr>
            <a:spLocks noGrp="1"/>
          </p:cNvSpPr>
          <p:nvPr>
            <p:ph type="dt" sz="half" idx="10"/>
          </p:nvPr>
        </p:nvSpPr>
        <p:spPr/>
        <p:txBody>
          <a:bodyPr/>
          <a:lstStyle/>
          <a:p>
            <a:fld id="{1F17BF8D-8B14-46AE-859D-C744A46DDA91}" type="datetimeFigureOut">
              <a:rPr lang="en-US" smtClean="0"/>
              <a:t>7/15/2026</a:t>
            </a:fld>
            <a:endParaRPr lang="en-US"/>
          </a:p>
        </p:txBody>
      </p:sp>
      <p:sp>
        <p:nvSpPr>
          <p:cNvPr id="5" name="Footer Placeholder 4">
            <a:extLst>
              <a:ext uri="{FF2B5EF4-FFF2-40B4-BE49-F238E27FC236}">
                <a16:creationId xmlns:a16="http://schemas.microsoft.com/office/drawing/2014/main" id="{A3BF96D5-C1AE-357C-CD56-093AC8CDD3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ABD9FF-3BEE-82BF-EA73-D67981A53856}"/>
              </a:ext>
            </a:extLst>
          </p:cNvPr>
          <p:cNvSpPr>
            <a:spLocks noGrp="1"/>
          </p:cNvSpPr>
          <p:nvPr>
            <p:ph type="sldNum" sz="quarter" idx="12"/>
          </p:nvPr>
        </p:nvSpPr>
        <p:spPr/>
        <p:txBody>
          <a:bodyPr/>
          <a:lstStyle/>
          <a:p>
            <a:fld id="{AEF18BC2-6CA0-4736-B092-62B1FCB623E0}" type="slidenum">
              <a:rPr lang="en-US" smtClean="0"/>
              <a:t>‹#›</a:t>
            </a:fld>
            <a:endParaRPr lang="en-US"/>
          </a:p>
        </p:txBody>
      </p:sp>
    </p:spTree>
    <p:extLst>
      <p:ext uri="{BB962C8B-B14F-4D97-AF65-F5344CB8AC3E}">
        <p14:creationId xmlns:p14="http://schemas.microsoft.com/office/powerpoint/2010/main" val="2216043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1B866-F015-C955-46E4-C416FBE1068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44E31CE-3E88-301F-1F9E-3C1298FEFDE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10FE8B3-1975-485A-E37B-54575530F96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1334A8A-33A1-F882-E925-121F5CC8F12E}"/>
              </a:ext>
            </a:extLst>
          </p:cNvPr>
          <p:cNvSpPr>
            <a:spLocks noGrp="1"/>
          </p:cNvSpPr>
          <p:nvPr>
            <p:ph type="dt" sz="half" idx="10"/>
          </p:nvPr>
        </p:nvSpPr>
        <p:spPr/>
        <p:txBody>
          <a:bodyPr/>
          <a:lstStyle/>
          <a:p>
            <a:fld id="{1F17BF8D-8B14-46AE-859D-C744A46DDA91}" type="datetimeFigureOut">
              <a:rPr lang="en-US" smtClean="0"/>
              <a:t>7/15/2026</a:t>
            </a:fld>
            <a:endParaRPr lang="en-US"/>
          </a:p>
        </p:txBody>
      </p:sp>
      <p:sp>
        <p:nvSpPr>
          <p:cNvPr id="6" name="Footer Placeholder 5">
            <a:extLst>
              <a:ext uri="{FF2B5EF4-FFF2-40B4-BE49-F238E27FC236}">
                <a16:creationId xmlns:a16="http://schemas.microsoft.com/office/drawing/2014/main" id="{67736E5C-18C5-F871-06E2-EAD3F6737E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70E382-2F12-62D3-ABB4-5317D52F711F}"/>
              </a:ext>
            </a:extLst>
          </p:cNvPr>
          <p:cNvSpPr>
            <a:spLocks noGrp="1"/>
          </p:cNvSpPr>
          <p:nvPr>
            <p:ph type="sldNum" sz="quarter" idx="12"/>
          </p:nvPr>
        </p:nvSpPr>
        <p:spPr/>
        <p:txBody>
          <a:bodyPr/>
          <a:lstStyle/>
          <a:p>
            <a:fld id="{AEF18BC2-6CA0-4736-B092-62B1FCB623E0}" type="slidenum">
              <a:rPr lang="en-US" smtClean="0"/>
              <a:t>‹#›</a:t>
            </a:fld>
            <a:endParaRPr lang="en-US"/>
          </a:p>
        </p:txBody>
      </p:sp>
    </p:spTree>
    <p:extLst>
      <p:ext uri="{BB962C8B-B14F-4D97-AF65-F5344CB8AC3E}">
        <p14:creationId xmlns:p14="http://schemas.microsoft.com/office/powerpoint/2010/main" val="6525159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B2A9D9-5913-017A-4384-E54D729E5A3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BCCD53A-0EC2-1A72-3F12-353368F8D5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56B4235-C68F-4E4E-6542-F65BCE80BA8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850681-A46D-5C15-6BF1-141D956D95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626DF18-C242-D3FC-3BC8-6640AC21D2B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AA13057-C50A-569F-57F0-AB8F0E6C4AAD}"/>
              </a:ext>
            </a:extLst>
          </p:cNvPr>
          <p:cNvSpPr>
            <a:spLocks noGrp="1"/>
          </p:cNvSpPr>
          <p:nvPr>
            <p:ph type="dt" sz="half" idx="10"/>
          </p:nvPr>
        </p:nvSpPr>
        <p:spPr/>
        <p:txBody>
          <a:bodyPr/>
          <a:lstStyle/>
          <a:p>
            <a:fld id="{1F17BF8D-8B14-46AE-859D-C744A46DDA91}" type="datetimeFigureOut">
              <a:rPr lang="en-US" smtClean="0"/>
              <a:t>7/15/2026</a:t>
            </a:fld>
            <a:endParaRPr lang="en-US"/>
          </a:p>
        </p:txBody>
      </p:sp>
      <p:sp>
        <p:nvSpPr>
          <p:cNvPr id="8" name="Footer Placeholder 7">
            <a:extLst>
              <a:ext uri="{FF2B5EF4-FFF2-40B4-BE49-F238E27FC236}">
                <a16:creationId xmlns:a16="http://schemas.microsoft.com/office/drawing/2014/main" id="{DD9EBBAA-0C1F-E450-5A38-51A670BAACD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55D51E9-95A0-93ED-59DB-B9CE95A9D772}"/>
              </a:ext>
            </a:extLst>
          </p:cNvPr>
          <p:cNvSpPr>
            <a:spLocks noGrp="1"/>
          </p:cNvSpPr>
          <p:nvPr>
            <p:ph type="sldNum" sz="quarter" idx="12"/>
          </p:nvPr>
        </p:nvSpPr>
        <p:spPr/>
        <p:txBody>
          <a:bodyPr/>
          <a:lstStyle/>
          <a:p>
            <a:fld id="{AEF18BC2-6CA0-4736-B092-62B1FCB623E0}" type="slidenum">
              <a:rPr lang="en-US" smtClean="0"/>
              <a:t>‹#›</a:t>
            </a:fld>
            <a:endParaRPr lang="en-US"/>
          </a:p>
        </p:txBody>
      </p:sp>
    </p:spTree>
    <p:extLst>
      <p:ext uri="{BB962C8B-B14F-4D97-AF65-F5344CB8AC3E}">
        <p14:creationId xmlns:p14="http://schemas.microsoft.com/office/powerpoint/2010/main" val="3022858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755D3-39DA-3793-B788-D672DD2B742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BF1F1EA-4B6D-0939-CC82-DD7680B316F6}"/>
              </a:ext>
            </a:extLst>
          </p:cNvPr>
          <p:cNvSpPr>
            <a:spLocks noGrp="1"/>
          </p:cNvSpPr>
          <p:nvPr>
            <p:ph type="dt" sz="half" idx="10"/>
          </p:nvPr>
        </p:nvSpPr>
        <p:spPr/>
        <p:txBody>
          <a:bodyPr/>
          <a:lstStyle/>
          <a:p>
            <a:fld id="{1F17BF8D-8B14-46AE-859D-C744A46DDA91}" type="datetimeFigureOut">
              <a:rPr lang="en-US" smtClean="0"/>
              <a:t>7/15/2026</a:t>
            </a:fld>
            <a:endParaRPr lang="en-US"/>
          </a:p>
        </p:txBody>
      </p:sp>
      <p:sp>
        <p:nvSpPr>
          <p:cNvPr id="4" name="Footer Placeholder 3">
            <a:extLst>
              <a:ext uri="{FF2B5EF4-FFF2-40B4-BE49-F238E27FC236}">
                <a16:creationId xmlns:a16="http://schemas.microsoft.com/office/drawing/2014/main" id="{BC923510-C273-1272-0DB4-5C00C9E0ACF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F32521A-A2AC-473F-7523-C590B7F813D4}"/>
              </a:ext>
            </a:extLst>
          </p:cNvPr>
          <p:cNvSpPr>
            <a:spLocks noGrp="1"/>
          </p:cNvSpPr>
          <p:nvPr>
            <p:ph type="sldNum" sz="quarter" idx="12"/>
          </p:nvPr>
        </p:nvSpPr>
        <p:spPr/>
        <p:txBody>
          <a:bodyPr/>
          <a:lstStyle/>
          <a:p>
            <a:fld id="{AEF18BC2-6CA0-4736-B092-62B1FCB623E0}" type="slidenum">
              <a:rPr lang="en-US" smtClean="0"/>
              <a:t>‹#›</a:t>
            </a:fld>
            <a:endParaRPr lang="en-US"/>
          </a:p>
        </p:txBody>
      </p:sp>
    </p:spTree>
    <p:extLst>
      <p:ext uri="{BB962C8B-B14F-4D97-AF65-F5344CB8AC3E}">
        <p14:creationId xmlns:p14="http://schemas.microsoft.com/office/powerpoint/2010/main" val="3354327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1065400-358F-C990-CF4C-9060C11F17C9}"/>
              </a:ext>
            </a:extLst>
          </p:cNvPr>
          <p:cNvSpPr>
            <a:spLocks noGrp="1"/>
          </p:cNvSpPr>
          <p:nvPr>
            <p:ph type="dt" sz="half" idx="10"/>
          </p:nvPr>
        </p:nvSpPr>
        <p:spPr/>
        <p:txBody>
          <a:bodyPr/>
          <a:lstStyle/>
          <a:p>
            <a:fld id="{1F17BF8D-8B14-46AE-859D-C744A46DDA91}" type="datetimeFigureOut">
              <a:rPr lang="en-US" smtClean="0"/>
              <a:t>7/15/2026</a:t>
            </a:fld>
            <a:endParaRPr lang="en-US"/>
          </a:p>
        </p:txBody>
      </p:sp>
      <p:sp>
        <p:nvSpPr>
          <p:cNvPr id="3" name="Footer Placeholder 2">
            <a:extLst>
              <a:ext uri="{FF2B5EF4-FFF2-40B4-BE49-F238E27FC236}">
                <a16:creationId xmlns:a16="http://schemas.microsoft.com/office/drawing/2014/main" id="{6D5A25DC-3EF0-2532-D986-4C1611A30B0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7A54A72-BCD6-137B-F860-6E2EE41A2159}"/>
              </a:ext>
            </a:extLst>
          </p:cNvPr>
          <p:cNvSpPr>
            <a:spLocks noGrp="1"/>
          </p:cNvSpPr>
          <p:nvPr>
            <p:ph type="sldNum" sz="quarter" idx="12"/>
          </p:nvPr>
        </p:nvSpPr>
        <p:spPr/>
        <p:txBody>
          <a:bodyPr/>
          <a:lstStyle/>
          <a:p>
            <a:fld id="{AEF18BC2-6CA0-4736-B092-62B1FCB623E0}" type="slidenum">
              <a:rPr lang="en-US" smtClean="0"/>
              <a:t>‹#›</a:t>
            </a:fld>
            <a:endParaRPr lang="en-US"/>
          </a:p>
        </p:txBody>
      </p:sp>
    </p:spTree>
    <p:extLst>
      <p:ext uri="{BB962C8B-B14F-4D97-AF65-F5344CB8AC3E}">
        <p14:creationId xmlns:p14="http://schemas.microsoft.com/office/powerpoint/2010/main" val="2605054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88D3F-B1F1-252F-2212-66ABB0B576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470DB66-BC9F-C129-A669-B3A225D1B86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8E6D425-3759-53F4-9E15-21103731F3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CE2BAFD-79DF-0A4D-1B60-884F11DEE3AF}"/>
              </a:ext>
            </a:extLst>
          </p:cNvPr>
          <p:cNvSpPr>
            <a:spLocks noGrp="1"/>
          </p:cNvSpPr>
          <p:nvPr>
            <p:ph type="dt" sz="half" idx="10"/>
          </p:nvPr>
        </p:nvSpPr>
        <p:spPr/>
        <p:txBody>
          <a:bodyPr/>
          <a:lstStyle/>
          <a:p>
            <a:fld id="{1F17BF8D-8B14-46AE-859D-C744A46DDA91}" type="datetimeFigureOut">
              <a:rPr lang="en-US" smtClean="0"/>
              <a:t>7/15/2026</a:t>
            </a:fld>
            <a:endParaRPr lang="en-US"/>
          </a:p>
        </p:txBody>
      </p:sp>
      <p:sp>
        <p:nvSpPr>
          <p:cNvPr id="6" name="Footer Placeholder 5">
            <a:extLst>
              <a:ext uri="{FF2B5EF4-FFF2-40B4-BE49-F238E27FC236}">
                <a16:creationId xmlns:a16="http://schemas.microsoft.com/office/drawing/2014/main" id="{0B9921D8-DE8C-0844-F760-3A16D5D0C14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9DFDA2-B437-65A7-E7C0-3D5085CE0ED6}"/>
              </a:ext>
            </a:extLst>
          </p:cNvPr>
          <p:cNvSpPr>
            <a:spLocks noGrp="1"/>
          </p:cNvSpPr>
          <p:nvPr>
            <p:ph type="sldNum" sz="quarter" idx="12"/>
          </p:nvPr>
        </p:nvSpPr>
        <p:spPr/>
        <p:txBody>
          <a:bodyPr/>
          <a:lstStyle/>
          <a:p>
            <a:fld id="{AEF18BC2-6CA0-4736-B092-62B1FCB623E0}" type="slidenum">
              <a:rPr lang="en-US" smtClean="0"/>
              <a:t>‹#›</a:t>
            </a:fld>
            <a:endParaRPr lang="en-US"/>
          </a:p>
        </p:txBody>
      </p:sp>
    </p:spTree>
    <p:extLst>
      <p:ext uri="{BB962C8B-B14F-4D97-AF65-F5344CB8AC3E}">
        <p14:creationId xmlns:p14="http://schemas.microsoft.com/office/powerpoint/2010/main" val="3820984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1D3C5-5ACB-AC9A-D9D1-9ADCEFA83C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3BD9635-EE43-BD83-B0C3-601916DE8D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A284722-8E64-4576-9FE7-78DDDD33D4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78DE54-9653-AE04-1766-1EA9C3BFA493}"/>
              </a:ext>
            </a:extLst>
          </p:cNvPr>
          <p:cNvSpPr>
            <a:spLocks noGrp="1"/>
          </p:cNvSpPr>
          <p:nvPr>
            <p:ph type="dt" sz="half" idx="10"/>
          </p:nvPr>
        </p:nvSpPr>
        <p:spPr/>
        <p:txBody>
          <a:bodyPr/>
          <a:lstStyle/>
          <a:p>
            <a:fld id="{1F17BF8D-8B14-46AE-859D-C744A46DDA91}" type="datetimeFigureOut">
              <a:rPr lang="en-US" smtClean="0"/>
              <a:t>7/15/2026</a:t>
            </a:fld>
            <a:endParaRPr lang="en-US"/>
          </a:p>
        </p:txBody>
      </p:sp>
      <p:sp>
        <p:nvSpPr>
          <p:cNvPr id="6" name="Footer Placeholder 5">
            <a:extLst>
              <a:ext uri="{FF2B5EF4-FFF2-40B4-BE49-F238E27FC236}">
                <a16:creationId xmlns:a16="http://schemas.microsoft.com/office/drawing/2014/main" id="{3E1933AA-2C6F-6C83-3630-A232B0E33DD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5BD1A1B-A7D6-50E4-1166-80FF0A2A23D0}"/>
              </a:ext>
            </a:extLst>
          </p:cNvPr>
          <p:cNvSpPr>
            <a:spLocks noGrp="1"/>
          </p:cNvSpPr>
          <p:nvPr>
            <p:ph type="sldNum" sz="quarter" idx="12"/>
          </p:nvPr>
        </p:nvSpPr>
        <p:spPr/>
        <p:txBody>
          <a:bodyPr/>
          <a:lstStyle/>
          <a:p>
            <a:fld id="{AEF18BC2-6CA0-4736-B092-62B1FCB623E0}" type="slidenum">
              <a:rPr lang="en-US" smtClean="0"/>
              <a:t>‹#›</a:t>
            </a:fld>
            <a:endParaRPr lang="en-US"/>
          </a:p>
        </p:txBody>
      </p:sp>
    </p:spTree>
    <p:extLst>
      <p:ext uri="{BB962C8B-B14F-4D97-AF65-F5344CB8AC3E}">
        <p14:creationId xmlns:p14="http://schemas.microsoft.com/office/powerpoint/2010/main" val="29577967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336A23B-F2A8-2725-C67E-6A45C365C1C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1081E35-AB8C-2A33-07B6-8157E71B36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BCECF7-94CC-0FDF-1448-D8038D2F01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F17BF8D-8B14-46AE-859D-C744A46DDA91}" type="datetimeFigureOut">
              <a:rPr lang="en-US" smtClean="0"/>
              <a:t>7/15/2026</a:t>
            </a:fld>
            <a:endParaRPr lang="en-US"/>
          </a:p>
        </p:txBody>
      </p:sp>
      <p:sp>
        <p:nvSpPr>
          <p:cNvPr id="5" name="Footer Placeholder 4">
            <a:extLst>
              <a:ext uri="{FF2B5EF4-FFF2-40B4-BE49-F238E27FC236}">
                <a16:creationId xmlns:a16="http://schemas.microsoft.com/office/drawing/2014/main" id="{82E2B406-AA42-6187-081F-1A95DBFAF9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981E017-6C13-7168-42C4-E42B244EDE7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EF18BC2-6CA0-4736-B092-62B1FCB623E0}" type="slidenum">
              <a:rPr lang="en-US" smtClean="0"/>
              <a:t>‹#›</a:t>
            </a:fld>
            <a:endParaRPr lang="en-US"/>
          </a:p>
        </p:txBody>
      </p:sp>
    </p:spTree>
    <p:extLst>
      <p:ext uri="{BB962C8B-B14F-4D97-AF65-F5344CB8AC3E}">
        <p14:creationId xmlns:p14="http://schemas.microsoft.com/office/powerpoint/2010/main" val="21264897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3.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4.jpeg"/><Relationship Id="rId7" Type="http://schemas.openxmlformats.org/officeDocument/2006/relationships/diagramColors" Target="../diagrams/colors5.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3" name="Rectangle 1032">
            <a:extLst>
              <a:ext uri="{FF2B5EF4-FFF2-40B4-BE49-F238E27FC236}">
                <a16:creationId xmlns:a16="http://schemas.microsoft.com/office/drawing/2014/main" id="{F0087D53-9295-4463-AAE4-D5C626046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A63DE64E-0182-3B16-0382-38D802B605A0}"/>
              </a:ext>
            </a:extLst>
          </p:cNvPr>
          <p:cNvSpPr>
            <a:spLocks noGrp="1"/>
          </p:cNvSpPr>
          <p:nvPr>
            <p:ph type="subTitle" idx="1"/>
          </p:nvPr>
        </p:nvSpPr>
        <p:spPr>
          <a:xfrm>
            <a:off x="639654" y="4831017"/>
            <a:ext cx="10909643" cy="552659"/>
          </a:xfrm>
        </p:spPr>
        <p:txBody>
          <a:bodyPr anchor="ctr">
            <a:noAutofit/>
          </a:bodyPr>
          <a:lstStyle/>
          <a:p>
            <a:r>
              <a:rPr lang="en-US" sz="4000" dirty="0"/>
              <a:t>2026 SUMMER PUBLIC DEFENSE CONFERENCE</a:t>
            </a:r>
          </a:p>
        </p:txBody>
      </p:sp>
      <p:pic>
        <p:nvPicPr>
          <p:cNvPr id="1028" name="Picture 4" descr="News, Weblog &amp; Social Media - Georgia Public Defender">
            <a:extLst>
              <a:ext uri="{FF2B5EF4-FFF2-40B4-BE49-F238E27FC236}">
                <a16:creationId xmlns:a16="http://schemas.microsoft.com/office/drawing/2014/main" id="{FCC3D1F3-4BE9-746C-AD4B-1CDD6209307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179576" y="320040"/>
            <a:ext cx="3895344" cy="389534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Georgia Public Defender Council — Public Defender Attorneys">
            <a:extLst>
              <a:ext uri="{FF2B5EF4-FFF2-40B4-BE49-F238E27FC236}">
                <a16:creationId xmlns:a16="http://schemas.microsoft.com/office/drawing/2014/main" id="{FCC576F4-658D-1550-71B5-FA6F575683A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254496" y="807051"/>
            <a:ext cx="5614416" cy="2921322"/>
          </a:xfrm>
          <a:prstGeom prst="rect">
            <a:avLst/>
          </a:prstGeom>
          <a:noFill/>
          <a:extLst>
            <a:ext uri="{909E8E84-426E-40DD-AFC4-6F175D3DCCD1}">
              <a14:hiddenFill xmlns:a14="http://schemas.microsoft.com/office/drawing/2010/main">
                <a:solidFill>
                  <a:srgbClr val="FFFFFF"/>
                </a:solidFill>
              </a14:hiddenFill>
            </a:ext>
          </a:extLst>
        </p:spPr>
      </p:pic>
      <p:sp>
        <p:nvSpPr>
          <p:cNvPr id="1035"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5594358"/>
            <a:ext cx="3291840" cy="18288"/>
          </a:xfrm>
          <a:custGeom>
            <a:avLst/>
            <a:gdLst>
              <a:gd name="csX0" fmla="*/ 0 w 3291840"/>
              <a:gd name="csY0" fmla="*/ 0 h 18288"/>
              <a:gd name="csX1" fmla="*/ 658368 w 3291840"/>
              <a:gd name="csY1" fmla="*/ 0 h 18288"/>
              <a:gd name="csX2" fmla="*/ 1283818 w 3291840"/>
              <a:gd name="csY2" fmla="*/ 0 h 18288"/>
              <a:gd name="csX3" fmla="*/ 1909267 w 3291840"/>
              <a:gd name="csY3" fmla="*/ 0 h 18288"/>
              <a:gd name="csX4" fmla="*/ 2633472 w 3291840"/>
              <a:gd name="csY4" fmla="*/ 0 h 18288"/>
              <a:gd name="csX5" fmla="*/ 3291840 w 3291840"/>
              <a:gd name="csY5" fmla="*/ 0 h 18288"/>
              <a:gd name="csX6" fmla="*/ 3291840 w 3291840"/>
              <a:gd name="csY6" fmla="*/ 18288 h 18288"/>
              <a:gd name="csX7" fmla="*/ 2633472 w 3291840"/>
              <a:gd name="csY7" fmla="*/ 18288 h 18288"/>
              <a:gd name="csX8" fmla="*/ 2073859 w 3291840"/>
              <a:gd name="csY8" fmla="*/ 18288 h 18288"/>
              <a:gd name="csX9" fmla="*/ 1448410 w 3291840"/>
              <a:gd name="csY9" fmla="*/ 18288 h 18288"/>
              <a:gd name="csX10" fmla="*/ 822960 w 3291840"/>
              <a:gd name="csY10" fmla="*/ 18288 h 18288"/>
              <a:gd name="csX11" fmla="*/ 0 w 3291840"/>
              <a:gd name="csY11" fmla="*/ 18288 h 18288"/>
              <a:gd name="csX12" fmla="*/ 0 w 329184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403361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43" name="Rectangle 5142">
            <a:extLst>
              <a:ext uri="{FF2B5EF4-FFF2-40B4-BE49-F238E27FC236}">
                <a16:creationId xmlns:a16="http://schemas.microsoft.com/office/drawing/2014/main" id="{8A94871E-96FC-4ADE-815B-41A636E34F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5"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562" y="4409267"/>
            <a:ext cx="4243589" cy="18288"/>
          </a:xfrm>
          <a:custGeom>
            <a:avLst/>
            <a:gdLst>
              <a:gd name="csX0" fmla="*/ 0 w 4243589"/>
              <a:gd name="csY0" fmla="*/ 0 h 18288"/>
              <a:gd name="csX1" fmla="*/ 563791 w 4243589"/>
              <a:gd name="csY1" fmla="*/ 0 h 18288"/>
              <a:gd name="csX2" fmla="*/ 1042710 w 4243589"/>
              <a:gd name="csY2" fmla="*/ 0 h 18288"/>
              <a:gd name="csX3" fmla="*/ 1564066 w 4243589"/>
              <a:gd name="csY3" fmla="*/ 0 h 18288"/>
              <a:gd name="csX4" fmla="*/ 2212729 w 4243589"/>
              <a:gd name="csY4" fmla="*/ 0 h 18288"/>
              <a:gd name="csX5" fmla="*/ 2776520 w 4243589"/>
              <a:gd name="csY5" fmla="*/ 0 h 18288"/>
              <a:gd name="csX6" fmla="*/ 3297875 w 4243589"/>
              <a:gd name="csY6" fmla="*/ 0 h 18288"/>
              <a:gd name="csX7" fmla="*/ 4243589 w 4243589"/>
              <a:gd name="csY7" fmla="*/ 0 h 18288"/>
              <a:gd name="csX8" fmla="*/ 4243589 w 4243589"/>
              <a:gd name="csY8" fmla="*/ 18288 h 18288"/>
              <a:gd name="csX9" fmla="*/ 3637362 w 4243589"/>
              <a:gd name="csY9" fmla="*/ 18288 h 18288"/>
              <a:gd name="csX10" fmla="*/ 3116007 w 4243589"/>
              <a:gd name="csY10" fmla="*/ 18288 h 18288"/>
              <a:gd name="csX11" fmla="*/ 2424908 w 4243589"/>
              <a:gd name="csY11" fmla="*/ 18288 h 18288"/>
              <a:gd name="csX12" fmla="*/ 1861117 w 4243589"/>
              <a:gd name="csY12" fmla="*/ 18288 h 18288"/>
              <a:gd name="csX13" fmla="*/ 1382198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4" name="Picture 4" descr="Trial Tactics (3rd Edition)">
            <a:extLst>
              <a:ext uri="{FF2B5EF4-FFF2-40B4-BE49-F238E27FC236}">
                <a16:creationId xmlns:a16="http://schemas.microsoft.com/office/drawing/2014/main" id="{D45F06D6-1F9A-13E7-57E5-73A2550330B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265895" y="439749"/>
            <a:ext cx="4087368" cy="52910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79403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087BE18-2FDD-A109-A770-5DEF33824FE2}"/>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kern="1200">
                <a:solidFill>
                  <a:schemeClr val="tx1"/>
                </a:solidFill>
                <a:latin typeface="+mj-lt"/>
                <a:ea typeface="+mj-ea"/>
                <a:cs typeface="+mj-cs"/>
              </a:rPr>
              <a:t>COLLINS v. STATE, 321 Ga. 215 (2025)</a:t>
            </a:r>
            <a:br>
              <a:rPr lang="en-US" sz="6600" kern="1200">
                <a:solidFill>
                  <a:schemeClr val="tx1"/>
                </a:solidFill>
                <a:latin typeface="+mj-lt"/>
                <a:ea typeface="+mj-ea"/>
                <a:cs typeface="+mj-cs"/>
              </a:rPr>
            </a:br>
            <a:endParaRPr lang="en-US" sz="6600" kern="1200">
              <a:solidFill>
                <a:schemeClr val="tx1"/>
              </a:solidFill>
              <a:latin typeface="+mj-lt"/>
              <a:ea typeface="+mj-ea"/>
              <a:cs typeface="+mj-cs"/>
            </a:endParaRPr>
          </a:p>
        </p:txBody>
      </p:sp>
      <p:sp>
        <p:nvSpPr>
          <p:cNvPr id="3" name="Text Placeholder 2">
            <a:extLst>
              <a:ext uri="{FF2B5EF4-FFF2-40B4-BE49-F238E27FC236}">
                <a16:creationId xmlns:a16="http://schemas.microsoft.com/office/drawing/2014/main" id="{C09EAD79-1B66-5E15-6882-75F2BA31A64E}"/>
              </a:ext>
            </a:extLst>
          </p:cNvPr>
          <p:cNvSpPr>
            <a:spLocks noGrp="1"/>
          </p:cNvSpPr>
          <p:nvPr>
            <p:ph type="body" idx="1"/>
          </p:nvPr>
        </p:nvSpPr>
        <p:spPr>
          <a:xfrm>
            <a:off x="838199" y="4983276"/>
            <a:ext cx="10512552" cy="1126680"/>
          </a:xfrm>
        </p:spPr>
        <p:txBody>
          <a:bodyPr vert="horz" lIns="91440" tIns="45720" rIns="91440" bIns="45720" rtlCol="0">
            <a:normAutofit/>
          </a:bodyPr>
          <a:lstStyle/>
          <a:p>
            <a:r>
              <a:rPr lang="en-US" kern="1200">
                <a:solidFill>
                  <a:schemeClr val="tx1"/>
                </a:solidFill>
                <a:latin typeface="+mn-lt"/>
                <a:ea typeface="+mn-ea"/>
                <a:cs typeface="+mn-cs"/>
              </a:rPr>
              <a:t>Counsel waived any arguments regarding the denial of his motion for mistrial for the appeal where counsel rejected the trial court’s offer of a curative instruction.  </a:t>
            </a:r>
          </a:p>
        </p:txBody>
      </p:sp>
      <p:sp>
        <p:nvSpPr>
          <p:cNvPr id="24"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81056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0" name="Rectangle 1039">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0A00FC-6DA7-0B2F-CC79-AFA95E05273F}"/>
              </a:ext>
            </a:extLst>
          </p:cNvPr>
          <p:cNvSpPr>
            <a:spLocks noGrp="1"/>
          </p:cNvSpPr>
          <p:nvPr>
            <p:ph type="title"/>
          </p:nvPr>
        </p:nvSpPr>
        <p:spPr>
          <a:xfrm>
            <a:off x="1113810" y="2960716"/>
            <a:ext cx="4036334" cy="2387600"/>
          </a:xfrm>
        </p:spPr>
        <p:txBody>
          <a:bodyPr vert="horz" lIns="91440" tIns="45720" rIns="91440" bIns="45720" rtlCol="0" anchor="t">
            <a:normAutofit/>
          </a:bodyPr>
          <a:lstStyle/>
          <a:p>
            <a:r>
              <a:rPr lang="en-US" sz="5400" kern="1200">
                <a:solidFill>
                  <a:schemeClr val="tx1"/>
                </a:solidFill>
                <a:latin typeface="+mj-lt"/>
                <a:ea typeface="+mj-ea"/>
                <a:cs typeface="+mj-cs"/>
              </a:rPr>
              <a:t>Lesson to learn….</a:t>
            </a:r>
          </a:p>
        </p:txBody>
      </p:sp>
      <p:sp>
        <p:nvSpPr>
          <p:cNvPr id="3" name="Text Placeholder 2">
            <a:extLst>
              <a:ext uri="{FF2B5EF4-FFF2-40B4-BE49-F238E27FC236}">
                <a16:creationId xmlns:a16="http://schemas.microsoft.com/office/drawing/2014/main" id="{69659D1E-50D2-56BE-0F20-041532E2BC0C}"/>
              </a:ext>
            </a:extLst>
          </p:cNvPr>
          <p:cNvSpPr>
            <a:spLocks noGrp="1"/>
          </p:cNvSpPr>
          <p:nvPr>
            <p:ph type="body" idx="1"/>
          </p:nvPr>
        </p:nvSpPr>
        <p:spPr>
          <a:xfrm>
            <a:off x="1113809" y="953037"/>
            <a:ext cx="4036333" cy="1709849"/>
          </a:xfrm>
        </p:spPr>
        <p:txBody>
          <a:bodyPr vert="horz" lIns="91440" tIns="45720" rIns="91440" bIns="45720" rtlCol="0" anchor="b">
            <a:normAutofit/>
          </a:bodyPr>
          <a:lstStyle/>
          <a:p>
            <a:r>
              <a:rPr lang="en-US" sz="1600" kern="1200">
                <a:solidFill>
                  <a:schemeClr val="tx1"/>
                </a:solidFill>
                <a:latin typeface="+mn-lt"/>
                <a:ea typeface="+mn-ea"/>
                <a:cs typeface="+mn-cs"/>
              </a:rPr>
              <a:t>If you decide you do not want to avail your client to a curative instruction, as counsel you should ask to put on the record your reasoning, including why the improper evidence was prejudicial and no curative instruction can cure the improper admission.  </a:t>
            </a:r>
          </a:p>
        </p:txBody>
      </p:sp>
      <p:grpSp>
        <p:nvGrpSpPr>
          <p:cNvPr id="1042" name="Group 1041">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1043" name="Rectangle 1042">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4" name="Rectangle 104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5" name="Rectangle 104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7" name="Rectangle 1046">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9" name="Rectangle 1048">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Lessons learned from schools' responses to COVID-19 - JNTP">
            <a:extLst>
              <a:ext uri="{FF2B5EF4-FFF2-40B4-BE49-F238E27FC236}">
                <a16:creationId xmlns:a16="http://schemas.microsoft.com/office/drawing/2014/main" id="{9722AAC7-74BF-B1EA-9942-0BBF8DDB46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1275" r="11056" b="1"/>
          <a:stretch>
            <a:fillRect/>
          </a:stretch>
        </p:blipFill>
        <p:spPr bwMode="auto">
          <a:xfrm>
            <a:off x="5922492" y="922779"/>
            <a:ext cx="5536001" cy="49536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24913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6" name="Rectangle 65">
            <a:extLst>
              <a:ext uri="{FF2B5EF4-FFF2-40B4-BE49-F238E27FC236}">
                <a16:creationId xmlns:a16="http://schemas.microsoft.com/office/drawing/2014/main" id="{F12E7CC5-C78B-4EBD-9565-3FA00FAA6C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Shape 67">
            <a:extLst>
              <a:ext uri="{FF2B5EF4-FFF2-40B4-BE49-F238E27FC236}">
                <a16:creationId xmlns:a16="http://schemas.microsoft.com/office/drawing/2014/main" id="{3A4529A5-F675-429F-8044-01372BB134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7562008" cy="6858000"/>
          </a:xfrm>
          <a:custGeom>
            <a:avLst/>
            <a:gdLst>
              <a:gd name="connsiteX0" fmla="*/ 7529613 w 7529613"/>
              <a:gd name="connsiteY0" fmla="*/ 0 h 6858000"/>
              <a:gd name="connsiteX1" fmla="*/ 1222331 w 7529613"/>
              <a:gd name="connsiteY1" fmla="*/ 0 h 6858000"/>
              <a:gd name="connsiteX2" fmla="*/ 1126483 w 7529613"/>
              <a:gd name="connsiteY2" fmla="*/ 148742 h 6858000"/>
              <a:gd name="connsiteX3" fmla="*/ 767554 w 7529613"/>
              <a:gd name="connsiteY3" fmla="*/ 819975 h 6858000"/>
              <a:gd name="connsiteX4" fmla="*/ 742103 w 7529613"/>
              <a:gd name="connsiteY4" fmla="*/ 854514 h 6858000"/>
              <a:gd name="connsiteX5" fmla="*/ 785881 w 7529613"/>
              <a:gd name="connsiteY5" fmla="*/ 750263 h 6858000"/>
              <a:gd name="connsiteX6" fmla="*/ 978978 w 7529613"/>
              <a:gd name="connsiteY6" fmla="*/ 331786 h 6858000"/>
              <a:gd name="connsiteX7" fmla="*/ 1155717 w 7529613"/>
              <a:gd name="connsiteY7" fmla="*/ 0 h 6858000"/>
              <a:gd name="connsiteX8" fmla="*/ 1098249 w 7529613"/>
              <a:gd name="connsiteY8" fmla="*/ 0 h 6858000"/>
              <a:gd name="connsiteX9" fmla="*/ 991458 w 7529613"/>
              <a:gd name="connsiteY9" fmla="*/ 196614 h 6858000"/>
              <a:gd name="connsiteX10" fmla="*/ 493941 w 7529613"/>
              <a:gd name="connsiteY10" fmla="*/ 1371196 h 6858000"/>
              <a:gd name="connsiteX11" fmla="*/ 46485 w 7529613"/>
              <a:gd name="connsiteY11" fmla="*/ 3331516 h 6858000"/>
              <a:gd name="connsiteX12" fmla="*/ 12252 w 7529613"/>
              <a:gd name="connsiteY12" fmla="*/ 4357388 h 6858000"/>
              <a:gd name="connsiteX13" fmla="*/ 170821 w 7529613"/>
              <a:gd name="connsiteY13" fmla="*/ 5552906 h 6858000"/>
              <a:gd name="connsiteX14" fmla="*/ 537265 w 7529613"/>
              <a:gd name="connsiteY14" fmla="*/ 6828295 h 6858000"/>
              <a:gd name="connsiteX15" fmla="*/ 549692 w 7529613"/>
              <a:gd name="connsiteY15" fmla="*/ 6858000 h 6858000"/>
              <a:gd name="connsiteX16" fmla="*/ 602234 w 7529613"/>
              <a:gd name="connsiteY16" fmla="*/ 6858000 h 6858000"/>
              <a:gd name="connsiteX17" fmla="*/ 595414 w 7529613"/>
              <a:gd name="connsiteY17" fmla="*/ 6841549 h 6858000"/>
              <a:gd name="connsiteX18" fmla="*/ 364260 w 7529613"/>
              <a:gd name="connsiteY18" fmla="*/ 6142729 h 6858000"/>
              <a:gd name="connsiteX19" fmla="*/ 213071 w 7529613"/>
              <a:gd name="connsiteY19" fmla="*/ 5513923 h 6858000"/>
              <a:gd name="connsiteX20" fmla="*/ 211290 w 7529613"/>
              <a:gd name="connsiteY20" fmla="*/ 5480401 h 6858000"/>
              <a:gd name="connsiteX21" fmla="*/ 311446 w 7529613"/>
              <a:gd name="connsiteY21" fmla="*/ 5830359 h 6858000"/>
              <a:gd name="connsiteX22" fmla="*/ 622963 w 7529613"/>
              <a:gd name="connsiteY22" fmla="*/ 6670527 h 6858000"/>
              <a:gd name="connsiteX23" fmla="*/ 710464 w 7529613"/>
              <a:gd name="connsiteY23" fmla="*/ 6858000 h 6858000"/>
              <a:gd name="connsiteX24" fmla="*/ 7529613 w 7529613"/>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29613" h="6858000">
                <a:moveTo>
                  <a:pt x="7529613" y="0"/>
                </a:moveTo>
                <a:lnTo>
                  <a:pt x="1222331" y="0"/>
                </a:lnTo>
                <a:lnTo>
                  <a:pt x="1126483" y="148742"/>
                </a:lnTo>
                <a:cubicBezTo>
                  <a:pt x="995323" y="365513"/>
                  <a:pt x="876174" y="589569"/>
                  <a:pt x="767554" y="819975"/>
                </a:cubicBezTo>
                <a:cubicBezTo>
                  <a:pt x="762210" y="833492"/>
                  <a:pt x="753441" y="845393"/>
                  <a:pt x="742103" y="854514"/>
                </a:cubicBezTo>
                <a:cubicBezTo>
                  <a:pt x="756737" y="819849"/>
                  <a:pt x="770991" y="784928"/>
                  <a:pt x="785881" y="750263"/>
                </a:cubicBezTo>
                <a:cubicBezTo>
                  <a:pt x="846713" y="608712"/>
                  <a:pt x="910948" y="469145"/>
                  <a:pt x="978978" y="331786"/>
                </a:cubicBezTo>
                <a:lnTo>
                  <a:pt x="1155717" y="0"/>
                </a:lnTo>
                <a:lnTo>
                  <a:pt x="1098249" y="0"/>
                </a:lnTo>
                <a:lnTo>
                  <a:pt x="991458" y="196614"/>
                </a:lnTo>
                <a:cubicBezTo>
                  <a:pt x="797017" y="573253"/>
                  <a:pt x="633548" y="966066"/>
                  <a:pt x="493941" y="1371196"/>
                </a:cubicBezTo>
                <a:cubicBezTo>
                  <a:pt x="276630" y="2007265"/>
                  <a:pt x="126659" y="2664286"/>
                  <a:pt x="46485" y="3331516"/>
                </a:cubicBezTo>
                <a:cubicBezTo>
                  <a:pt x="4488" y="3672965"/>
                  <a:pt x="-14219" y="4013908"/>
                  <a:pt x="12252" y="4357388"/>
                </a:cubicBezTo>
                <a:cubicBezTo>
                  <a:pt x="43558" y="4758899"/>
                  <a:pt x="90773" y="5157998"/>
                  <a:pt x="170821" y="5552906"/>
                </a:cubicBezTo>
                <a:cubicBezTo>
                  <a:pt x="259109" y="5988893"/>
                  <a:pt x="378967" y="6414594"/>
                  <a:pt x="537265" y="6828295"/>
                </a:cubicBezTo>
                <a:lnTo>
                  <a:pt x="549692" y="6858000"/>
                </a:lnTo>
                <a:lnTo>
                  <a:pt x="602234" y="6858000"/>
                </a:lnTo>
                <a:lnTo>
                  <a:pt x="595414" y="6841549"/>
                </a:lnTo>
                <a:cubicBezTo>
                  <a:pt x="507884" y="6614016"/>
                  <a:pt x="431296" y="6380817"/>
                  <a:pt x="364260" y="6142729"/>
                </a:cubicBezTo>
                <a:cubicBezTo>
                  <a:pt x="305974" y="5935370"/>
                  <a:pt x="262958" y="5723695"/>
                  <a:pt x="213071" y="5513923"/>
                </a:cubicBezTo>
                <a:cubicBezTo>
                  <a:pt x="211892" y="5502788"/>
                  <a:pt x="211299" y="5491601"/>
                  <a:pt x="211290" y="5480401"/>
                </a:cubicBezTo>
                <a:cubicBezTo>
                  <a:pt x="247814" y="5607635"/>
                  <a:pt x="276958" y="5719759"/>
                  <a:pt x="311446" y="5830359"/>
                </a:cubicBezTo>
                <a:cubicBezTo>
                  <a:pt x="401357" y="6118381"/>
                  <a:pt x="505060" y="6398531"/>
                  <a:pt x="622963" y="6670527"/>
                </a:cubicBezTo>
                <a:lnTo>
                  <a:pt x="710464" y="6858000"/>
                </a:lnTo>
                <a:lnTo>
                  <a:pt x="7529613" y="6858000"/>
                </a:lnTo>
                <a:close/>
              </a:path>
            </a:pathLst>
          </a:custGeom>
          <a:solidFill>
            <a:schemeClr val="accent2"/>
          </a:solidFill>
          <a:ln w="685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08AC752B-2A2C-B07F-016C-F60A87D7B625}"/>
              </a:ext>
            </a:extLst>
          </p:cNvPr>
          <p:cNvSpPr>
            <a:spLocks noGrp="1"/>
          </p:cNvSpPr>
          <p:nvPr>
            <p:ph type="title"/>
          </p:nvPr>
        </p:nvSpPr>
        <p:spPr>
          <a:xfrm>
            <a:off x="648037" y="1298448"/>
            <a:ext cx="5895178" cy="4099642"/>
          </a:xfrm>
        </p:spPr>
        <p:txBody>
          <a:bodyPr vert="horz" lIns="91440" tIns="45720" rIns="91440" bIns="45720" rtlCol="0" anchor="b">
            <a:normAutofit/>
          </a:bodyPr>
          <a:lstStyle/>
          <a:p>
            <a:r>
              <a:rPr lang="en-US" sz="5600" kern="1200">
                <a:solidFill>
                  <a:srgbClr val="FFFFFF"/>
                </a:solidFill>
                <a:latin typeface="+mj-lt"/>
                <a:ea typeface="+mj-ea"/>
                <a:cs typeface="+mj-cs"/>
              </a:rPr>
              <a:t>Moss v. State, 322 Ga. 757 (2025)</a:t>
            </a:r>
            <a:br>
              <a:rPr lang="en-US" sz="5600" kern="1200">
                <a:solidFill>
                  <a:srgbClr val="FFFFFF"/>
                </a:solidFill>
                <a:latin typeface="+mj-lt"/>
                <a:ea typeface="+mj-ea"/>
                <a:cs typeface="+mj-cs"/>
              </a:rPr>
            </a:br>
            <a:br>
              <a:rPr lang="en-US" sz="5600" kern="1200">
                <a:solidFill>
                  <a:srgbClr val="FFFFFF"/>
                </a:solidFill>
                <a:latin typeface="+mj-lt"/>
                <a:ea typeface="+mj-ea"/>
                <a:cs typeface="+mj-cs"/>
              </a:rPr>
            </a:br>
            <a:r>
              <a:rPr lang="en-US" sz="5600" kern="1200">
                <a:solidFill>
                  <a:srgbClr val="FFFFFF"/>
                </a:solidFill>
                <a:latin typeface="+mj-lt"/>
                <a:ea typeface="+mj-ea"/>
                <a:cs typeface="+mj-cs"/>
              </a:rPr>
              <a:t>VERY IMPORTANT</a:t>
            </a:r>
            <a:br>
              <a:rPr lang="en-US" sz="5600" kern="1200">
                <a:solidFill>
                  <a:srgbClr val="FFFFFF"/>
                </a:solidFill>
                <a:latin typeface="+mj-lt"/>
                <a:ea typeface="+mj-ea"/>
                <a:cs typeface="+mj-cs"/>
              </a:rPr>
            </a:br>
            <a:endParaRPr lang="en-US" sz="5600" kern="1200">
              <a:solidFill>
                <a:srgbClr val="FFFFFF"/>
              </a:solidFill>
              <a:latin typeface="+mj-lt"/>
              <a:ea typeface="+mj-ea"/>
              <a:cs typeface="+mj-cs"/>
            </a:endParaRPr>
          </a:p>
        </p:txBody>
      </p:sp>
      <p:sp>
        <p:nvSpPr>
          <p:cNvPr id="3" name="Text Placeholder 2">
            <a:extLst>
              <a:ext uri="{FF2B5EF4-FFF2-40B4-BE49-F238E27FC236}">
                <a16:creationId xmlns:a16="http://schemas.microsoft.com/office/drawing/2014/main" id="{6C6607CE-9BA0-74C0-11BA-6850A25EF639}"/>
              </a:ext>
            </a:extLst>
          </p:cNvPr>
          <p:cNvSpPr>
            <a:spLocks noGrp="1"/>
          </p:cNvSpPr>
          <p:nvPr>
            <p:ph type="body" idx="1"/>
          </p:nvPr>
        </p:nvSpPr>
        <p:spPr>
          <a:xfrm>
            <a:off x="7848600" y="1122363"/>
            <a:ext cx="3505200" cy="4269549"/>
          </a:xfrm>
        </p:spPr>
        <p:txBody>
          <a:bodyPr vert="horz" lIns="91440" tIns="45720" rIns="91440" bIns="45720" rtlCol="0" anchor="b">
            <a:normAutofit/>
          </a:bodyPr>
          <a:lstStyle/>
          <a:p>
            <a:r>
              <a:rPr lang="en-US" kern="1200" dirty="0">
                <a:solidFill>
                  <a:schemeClr val="tx1"/>
                </a:solidFill>
                <a:latin typeface="+mn-lt"/>
                <a:ea typeface="+mn-ea"/>
                <a:cs typeface="+mn-cs"/>
              </a:rPr>
              <a:t>If there is testimony that is elicited during trial, you must IMMEDIATELY object.  Waiting till the witness completes their testimony and then outside the presence of the jury objecting is TOO LATE.  </a:t>
            </a:r>
          </a:p>
          <a:p>
            <a:endParaRPr lang="en-US" kern="1200" dirty="0">
              <a:solidFill>
                <a:schemeClr val="tx1"/>
              </a:solidFill>
              <a:latin typeface="+mn-lt"/>
              <a:ea typeface="+mn-ea"/>
              <a:cs typeface="+mn-cs"/>
            </a:endParaRPr>
          </a:p>
        </p:txBody>
      </p:sp>
      <p:sp>
        <p:nvSpPr>
          <p:cNvPr id="70" name="sketch line 1">
            <a:extLst>
              <a:ext uri="{FF2B5EF4-FFF2-40B4-BE49-F238E27FC236}">
                <a16:creationId xmlns:a16="http://schemas.microsoft.com/office/drawing/2014/main" id="{32C5B66D-E390-4A14-AB60-69626CBF29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5626353"/>
            <a:ext cx="4243589" cy="18288"/>
          </a:xfrm>
          <a:custGeom>
            <a:avLst/>
            <a:gdLst>
              <a:gd name="csX0" fmla="*/ 0 w 4243589"/>
              <a:gd name="csY0" fmla="*/ 0 h 18288"/>
              <a:gd name="csX1" fmla="*/ 563791 w 4243589"/>
              <a:gd name="csY1" fmla="*/ 0 h 18288"/>
              <a:gd name="csX2" fmla="*/ 1042710 w 4243589"/>
              <a:gd name="csY2" fmla="*/ 0 h 18288"/>
              <a:gd name="csX3" fmla="*/ 1564066 w 4243589"/>
              <a:gd name="csY3" fmla="*/ 0 h 18288"/>
              <a:gd name="csX4" fmla="*/ 2212729 w 4243589"/>
              <a:gd name="csY4" fmla="*/ 0 h 18288"/>
              <a:gd name="csX5" fmla="*/ 2776520 w 4243589"/>
              <a:gd name="csY5" fmla="*/ 0 h 18288"/>
              <a:gd name="csX6" fmla="*/ 3297875 w 4243589"/>
              <a:gd name="csY6" fmla="*/ 0 h 18288"/>
              <a:gd name="csX7" fmla="*/ 4243589 w 4243589"/>
              <a:gd name="csY7" fmla="*/ 0 h 18288"/>
              <a:gd name="csX8" fmla="*/ 4243589 w 4243589"/>
              <a:gd name="csY8" fmla="*/ 18288 h 18288"/>
              <a:gd name="csX9" fmla="*/ 3637362 w 4243589"/>
              <a:gd name="csY9" fmla="*/ 18288 h 18288"/>
              <a:gd name="csX10" fmla="*/ 3116007 w 4243589"/>
              <a:gd name="csY10" fmla="*/ 18288 h 18288"/>
              <a:gd name="csX11" fmla="*/ 2424908 w 4243589"/>
              <a:gd name="csY11" fmla="*/ 18288 h 18288"/>
              <a:gd name="csX12" fmla="*/ 1861117 w 4243589"/>
              <a:gd name="csY12" fmla="*/ 18288 h 18288"/>
              <a:gd name="csX13" fmla="*/ 1382198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sketch line">
            <a:extLst>
              <a:ext uri="{FF2B5EF4-FFF2-40B4-BE49-F238E27FC236}">
                <a16:creationId xmlns:a16="http://schemas.microsoft.com/office/drawing/2014/main" id="{646273DA-F933-4D17-A5FE-B1EF87FD7A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0653" y="5626353"/>
            <a:ext cx="3479619" cy="18288"/>
          </a:xfrm>
          <a:custGeom>
            <a:avLst/>
            <a:gdLst>
              <a:gd name="csX0" fmla="*/ 0 w 3479619"/>
              <a:gd name="csY0" fmla="*/ 0 h 18288"/>
              <a:gd name="csX1" fmla="*/ 661128 w 3479619"/>
              <a:gd name="csY1" fmla="*/ 0 h 18288"/>
              <a:gd name="csX2" fmla="*/ 1357051 w 3479619"/>
              <a:gd name="csY2" fmla="*/ 0 h 18288"/>
              <a:gd name="csX3" fmla="*/ 2087771 w 3479619"/>
              <a:gd name="csY3" fmla="*/ 0 h 18288"/>
              <a:gd name="csX4" fmla="*/ 2818491 w 3479619"/>
              <a:gd name="csY4" fmla="*/ 0 h 18288"/>
              <a:gd name="csX5" fmla="*/ 3479619 w 3479619"/>
              <a:gd name="csY5" fmla="*/ 0 h 18288"/>
              <a:gd name="csX6" fmla="*/ 3479619 w 3479619"/>
              <a:gd name="csY6" fmla="*/ 18288 h 18288"/>
              <a:gd name="csX7" fmla="*/ 2714103 w 3479619"/>
              <a:gd name="csY7" fmla="*/ 18288 h 18288"/>
              <a:gd name="csX8" fmla="*/ 1948587 w 3479619"/>
              <a:gd name="csY8" fmla="*/ 18288 h 18288"/>
              <a:gd name="csX9" fmla="*/ 1252663 w 3479619"/>
              <a:gd name="csY9" fmla="*/ 18288 h 18288"/>
              <a:gd name="csX10" fmla="*/ 0 w 3479619"/>
              <a:gd name="csY10" fmla="*/ 18288 h 18288"/>
              <a:gd name="csX11" fmla="*/ 0 w 3479619"/>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479619" h="18288" fill="none" extrusionOk="0">
                <a:moveTo>
                  <a:pt x="0" y="0"/>
                </a:moveTo>
                <a:cubicBezTo>
                  <a:pt x="178395" y="-3637"/>
                  <a:pt x="368619" y="-28254"/>
                  <a:pt x="661128" y="0"/>
                </a:cubicBezTo>
                <a:cubicBezTo>
                  <a:pt x="953637" y="28254"/>
                  <a:pt x="1022982" y="-4416"/>
                  <a:pt x="1357051" y="0"/>
                </a:cubicBezTo>
                <a:cubicBezTo>
                  <a:pt x="1691120" y="4416"/>
                  <a:pt x="1729558" y="27777"/>
                  <a:pt x="2087771" y="0"/>
                </a:cubicBezTo>
                <a:cubicBezTo>
                  <a:pt x="2445984" y="-27777"/>
                  <a:pt x="2592094" y="4429"/>
                  <a:pt x="2818491" y="0"/>
                </a:cubicBezTo>
                <a:cubicBezTo>
                  <a:pt x="3044888" y="-4429"/>
                  <a:pt x="3204567" y="26471"/>
                  <a:pt x="3479619" y="0"/>
                </a:cubicBezTo>
                <a:cubicBezTo>
                  <a:pt x="3478910" y="8157"/>
                  <a:pt x="3479206" y="12125"/>
                  <a:pt x="3479619" y="18288"/>
                </a:cubicBezTo>
                <a:cubicBezTo>
                  <a:pt x="3315855" y="-2963"/>
                  <a:pt x="3094885" y="26965"/>
                  <a:pt x="2714103" y="18288"/>
                </a:cubicBezTo>
                <a:cubicBezTo>
                  <a:pt x="2333321" y="9611"/>
                  <a:pt x="2260528" y="-15335"/>
                  <a:pt x="1948587" y="18288"/>
                </a:cubicBezTo>
                <a:cubicBezTo>
                  <a:pt x="1636646" y="51911"/>
                  <a:pt x="1489816" y="46369"/>
                  <a:pt x="1252663" y="18288"/>
                </a:cubicBezTo>
                <a:cubicBezTo>
                  <a:pt x="1015510" y="-9793"/>
                  <a:pt x="519812" y="-12177"/>
                  <a:pt x="0" y="18288"/>
                </a:cubicBezTo>
                <a:cubicBezTo>
                  <a:pt x="-46" y="12483"/>
                  <a:pt x="-203" y="6491"/>
                  <a:pt x="0" y="0"/>
                </a:cubicBezTo>
                <a:close/>
              </a:path>
              <a:path w="3479619" h="18288" stroke="0" extrusionOk="0">
                <a:moveTo>
                  <a:pt x="0" y="0"/>
                </a:moveTo>
                <a:cubicBezTo>
                  <a:pt x="326045" y="25020"/>
                  <a:pt x="425411" y="-17676"/>
                  <a:pt x="661128" y="0"/>
                </a:cubicBezTo>
                <a:cubicBezTo>
                  <a:pt x="896845" y="17676"/>
                  <a:pt x="1124825" y="1478"/>
                  <a:pt x="1252663" y="0"/>
                </a:cubicBezTo>
                <a:cubicBezTo>
                  <a:pt x="1380502" y="-1478"/>
                  <a:pt x="1694914" y="11788"/>
                  <a:pt x="2018179" y="0"/>
                </a:cubicBezTo>
                <a:cubicBezTo>
                  <a:pt x="2341444" y="-11788"/>
                  <a:pt x="2451167" y="12596"/>
                  <a:pt x="2679307" y="0"/>
                </a:cubicBezTo>
                <a:cubicBezTo>
                  <a:pt x="2907447" y="-12596"/>
                  <a:pt x="3094555" y="23821"/>
                  <a:pt x="3479619" y="0"/>
                </a:cubicBezTo>
                <a:cubicBezTo>
                  <a:pt x="3479355" y="4493"/>
                  <a:pt x="3480003" y="9472"/>
                  <a:pt x="3479619" y="18288"/>
                </a:cubicBezTo>
                <a:cubicBezTo>
                  <a:pt x="3311729" y="36782"/>
                  <a:pt x="3015946" y="7938"/>
                  <a:pt x="2783695" y="18288"/>
                </a:cubicBezTo>
                <a:cubicBezTo>
                  <a:pt x="2551444" y="28638"/>
                  <a:pt x="2398767" y="-13940"/>
                  <a:pt x="2018179" y="18288"/>
                </a:cubicBezTo>
                <a:cubicBezTo>
                  <a:pt x="1637591" y="50516"/>
                  <a:pt x="1634873" y="-6356"/>
                  <a:pt x="1426644" y="18288"/>
                </a:cubicBezTo>
                <a:cubicBezTo>
                  <a:pt x="1218415" y="42932"/>
                  <a:pt x="1006973" y="4094"/>
                  <a:pt x="730720" y="18288"/>
                </a:cubicBezTo>
                <a:cubicBezTo>
                  <a:pt x="454467" y="32482"/>
                  <a:pt x="291313" y="3910"/>
                  <a:pt x="0" y="18288"/>
                </a:cubicBezTo>
                <a:cubicBezTo>
                  <a:pt x="843" y="9577"/>
                  <a:pt x="371" y="690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369588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77" name="Rectangle 2076">
            <a:extLst>
              <a:ext uri="{FF2B5EF4-FFF2-40B4-BE49-F238E27FC236}">
                <a16:creationId xmlns:a16="http://schemas.microsoft.com/office/drawing/2014/main" id="{4D4677D2-D5AC-4CF9-9EED-2B89D0A1C2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9" name="Rectangle 2078">
            <a:extLst>
              <a:ext uri="{FF2B5EF4-FFF2-40B4-BE49-F238E27FC236}">
                <a16:creationId xmlns:a16="http://schemas.microsoft.com/office/drawing/2014/main" id="{C6D54F7E-825A-4BBA-815F-35CCA8B97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80681"/>
            <a:ext cx="12192000" cy="277731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Character Evidence — Rules of Evidence— Prior Bad Acts">
            <a:extLst>
              <a:ext uri="{FF2B5EF4-FFF2-40B4-BE49-F238E27FC236}">
                <a16:creationId xmlns:a16="http://schemas.microsoft.com/office/drawing/2014/main" id="{A5133D05-B941-8649-4AC5-BCF11AC428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6098" b="14396"/>
          <a:stretch>
            <a:fillRect/>
          </a:stretch>
        </p:blipFill>
        <p:spPr bwMode="auto">
          <a:xfrm>
            <a:off x="1" y="1"/>
            <a:ext cx="12191999" cy="6858000"/>
          </a:xfrm>
          <a:custGeom>
            <a:avLst/>
            <a:gdLst/>
            <a:ahLst/>
            <a:cxnLst/>
            <a:rect l="l" t="t" r="r" b="b"/>
            <a:pathLst>
              <a:path w="12191999" h="6842601">
                <a:moveTo>
                  <a:pt x="0" y="0"/>
                </a:moveTo>
                <a:lnTo>
                  <a:pt x="12191999" y="0"/>
                </a:lnTo>
                <a:lnTo>
                  <a:pt x="12191999" y="6842601"/>
                </a:lnTo>
                <a:lnTo>
                  <a:pt x="10316981" y="6842601"/>
                </a:lnTo>
                <a:cubicBezTo>
                  <a:pt x="10312796" y="6835189"/>
                  <a:pt x="10163183" y="6730124"/>
                  <a:pt x="10158998" y="6722712"/>
                </a:cubicBezTo>
                <a:cubicBezTo>
                  <a:pt x="10120278" y="6678190"/>
                  <a:pt x="10156462" y="6716223"/>
                  <a:pt x="10090349" y="6671420"/>
                </a:cubicBezTo>
                <a:cubicBezTo>
                  <a:pt x="10043032" y="6655694"/>
                  <a:pt x="9995855" y="6551879"/>
                  <a:pt x="9955425" y="6498018"/>
                </a:cubicBezTo>
                <a:cubicBezTo>
                  <a:pt x="9939618" y="6480021"/>
                  <a:pt x="9915110" y="6461677"/>
                  <a:pt x="9891265" y="6454528"/>
                </a:cubicBezTo>
                <a:cubicBezTo>
                  <a:pt x="9868239" y="6464957"/>
                  <a:pt x="9865423" y="6431640"/>
                  <a:pt x="9848227" y="6426063"/>
                </a:cubicBezTo>
                <a:cubicBezTo>
                  <a:pt x="9838059" y="6433162"/>
                  <a:pt x="9815047" y="6410348"/>
                  <a:pt x="9812354" y="6399604"/>
                </a:cubicBezTo>
                <a:cubicBezTo>
                  <a:pt x="9825285" y="6377997"/>
                  <a:pt x="9725923" y="6372757"/>
                  <a:pt x="9725915" y="6356381"/>
                </a:cubicBezTo>
                <a:cubicBezTo>
                  <a:pt x="9696279" y="6348066"/>
                  <a:pt x="9591199" y="6354143"/>
                  <a:pt x="9575033" y="6325258"/>
                </a:cubicBezTo>
                <a:cubicBezTo>
                  <a:pt x="9516434" y="6303128"/>
                  <a:pt x="9441613" y="6276805"/>
                  <a:pt x="9415626" y="6271777"/>
                </a:cubicBezTo>
                <a:cubicBezTo>
                  <a:pt x="9378293" y="6313495"/>
                  <a:pt x="9281935" y="6171365"/>
                  <a:pt x="9171493" y="6150430"/>
                </a:cubicBezTo>
                <a:cubicBezTo>
                  <a:pt x="9155426" y="6152396"/>
                  <a:pt x="9147439" y="6151015"/>
                  <a:pt x="9146018" y="6139864"/>
                </a:cubicBezTo>
                <a:cubicBezTo>
                  <a:pt x="9112029" y="6132441"/>
                  <a:pt x="9087339" y="6101138"/>
                  <a:pt x="9059635" y="6109957"/>
                </a:cubicBezTo>
                <a:cubicBezTo>
                  <a:pt x="9024424" y="6092144"/>
                  <a:pt x="9043048" y="6078417"/>
                  <a:pt x="9010911" y="6064789"/>
                </a:cubicBezTo>
                <a:lnTo>
                  <a:pt x="8866811" y="6028191"/>
                </a:lnTo>
                <a:cubicBezTo>
                  <a:pt x="8846465" y="6021172"/>
                  <a:pt x="8825221" y="6000527"/>
                  <a:pt x="8804584" y="5994237"/>
                </a:cubicBezTo>
                <a:lnTo>
                  <a:pt x="8783071" y="5990448"/>
                </a:lnTo>
                <a:lnTo>
                  <a:pt x="8770456" y="5978060"/>
                </a:lnTo>
                <a:cubicBezTo>
                  <a:pt x="8764772" y="5975259"/>
                  <a:pt x="8757695" y="5974720"/>
                  <a:pt x="8748297" y="5978070"/>
                </a:cubicBezTo>
                <a:cubicBezTo>
                  <a:pt x="8730344" y="5973495"/>
                  <a:pt x="8679808" y="5955894"/>
                  <a:pt x="8662742" y="5950603"/>
                </a:cubicBezTo>
                <a:lnTo>
                  <a:pt x="8645902" y="5946326"/>
                </a:lnTo>
                <a:lnTo>
                  <a:pt x="8638176" y="5938358"/>
                </a:lnTo>
                <a:cubicBezTo>
                  <a:pt x="8625897" y="5932642"/>
                  <a:pt x="8594811" y="5922073"/>
                  <a:pt x="8572224" y="5912032"/>
                </a:cubicBezTo>
                <a:cubicBezTo>
                  <a:pt x="8553809" y="5897782"/>
                  <a:pt x="8529845" y="5886100"/>
                  <a:pt x="8502655" y="5878114"/>
                </a:cubicBezTo>
                <a:cubicBezTo>
                  <a:pt x="8496990" y="5883034"/>
                  <a:pt x="8489611" y="5872566"/>
                  <a:pt x="8485159" y="5869819"/>
                </a:cubicBezTo>
                <a:cubicBezTo>
                  <a:pt x="8483457" y="5873482"/>
                  <a:pt x="8471232" y="5872664"/>
                  <a:pt x="8468539" y="5868711"/>
                </a:cubicBezTo>
                <a:cubicBezTo>
                  <a:pt x="8389167" y="5836352"/>
                  <a:pt x="8421742" y="5881497"/>
                  <a:pt x="8379810" y="5849376"/>
                </a:cubicBezTo>
                <a:cubicBezTo>
                  <a:pt x="8371729" y="5846373"/>
                  <a:pt x="8364483" y="5846766"/>
                  <a:pt x="8357758" y="5848601"/>
                </a:cubicBezTo>
                <a:lnTo>
                  <a:pt x="8315264" y="5836192"/>
                </a:lnTo>
                <a:cubicBezTo>
                  <a:pt x="8299077" y="5829531"/>
                  <a:pt x="8281671" y="5824011"/>
                  <a:pt x="8263455" y="5819793"/>
                </a:cubicBezTo>
                <a:cubicBezTo>
                  <a:pt x="8257386" y="5826849"/>
                  <a:pt x="8245582" y="5813448"/>
                  <a:pt x="8239287" y="5810141"/>
                </a:cubicBezTo>
                <a:cubicBezTo>
                  <a:pt x="8237965" y="5815186"/>
                  <a:pt x="8222226" y="5815108"/>
                  <a:pt x="8217888" y="5810039"/>
                </a:cubicBezTo>
                <a:cubicBezTo>
                  <a:pt x="8109447" y="5773303"/>
                  <a:pt x="8161302" y="5831037"/>
                  <a:pt x="8100547" y="5791517"/>
                </a:cubicBezTo>
                <a:cubicBezTo>
                  <a:pt x="8089574" y="5788167"/>
                  <a:pt x="8080448" y="5789295"/>
                  <a:pt x="8072316" y="5792309"/>
                </a:cubicBezTo>
                <a:lnTo>
                  <a:pt x="8056967" y="5800648"/>
                </a:lnTo>
                <a:lnTo>
                  <a:pt x="8047885" y="5795270"/>
                </a:lnTo>
                <a:cubicBezTo>
                  <a:pt x="8010204" y="5788738"/>
                  <a:pt x="7996426" y="5797608"/>
                  <a:pt x="7977128" y="5783189"/>
                </a:cubicBezTo>
                <a:cubicBezTo>
                  <a:pt x="7943466" y="5775577"/>
                  <a:pt x="7904823" y="5770953"/>
                  <a:pt x="7874392" y="5763715"/>
                </a:cubicBezTo>
                <a:cubicBezTo>
                  <a:pt x="7860337" y="5743777"/>
                  <a:pt x="7817541" y="5748989"/>
                  <a:pt x="7794543" y="5739759"/>
                </a:cubicBezTo>
                <a:cubicBezTo>
                  <a:pt x="7784688" y="5731467"/>
                  <a:pt x="7776709" y="5729004"/>
                  <a:pt x="7763762" y="5734031"/>
                </a:cubicBezTo>
                <a:cubicBezTo>
                  <a:pt x="7718781" y="5694154"/>
                  <a:pt x="7732231" y="5727368"/>
                  <a:pt x="7685889" y="5707234"/>
                </a:cubicBezTo>
                <a:cubicBezTo>
                  <a:pt x="7646521" y="5687607"/>
                  <a:pt x="7600389" y="5671470"/>
                  <a:pt x="7566744" y="5634586"/>
                </a:cubicBezTo>
                <a:cubicBezTo>
                  <a:pt x="7561306" y="5624813"/>
                  <a:pt x="7543589" y="5618525"/>
                  <a:pt x="7527170" y="5620542"/>
                </a:cubicBezTo>
                <a:cubicBezTo>
                  <a:pt x="7524343" y="5620889"/>
                  <a:pt x="7521664" y="5621475"/>
                  <a:pt x="7519214" y="5622280"/>
                </a:cubicBezTo>
                <a:cubicBezTo>
                  <a:pt x="7500062" y="5596964"/>
                  <a:pt x="7480476" y="5604337"/>
                  <a:pt x="7473157" y="5588143"/>
                </a:cubicBezTo>
                <a:cubicBezTo>
                  <a:pt x="7433415" y="5574859"/>
                  <a:pt x="7395118" y="5582388"/>
                  <a:pt x="7388000" y="5568063"/>
                </a:cubicBezTo>
                <a:cubicBezTo>
                  <a:pt x="7366403" y="5564920"/>
                  <a:pt x="7332262" y="5573848"/>
                  <a:pt x="7320876" y="5557698"/>
                </a:cubicBezTo>
                <a:cubicBezTo>
                  <a:pt x="7314891" y="5568111"/>
                  <a:pt x="7299319" y="5544964"/>
                  <a:pt x="7284480" y="5549820"/>
                </a:cubicBezTo>
                <a:cubicBezTo>
                  <a:pt x="7273570" y="5554430"/>
                  <a:pt x="7266301" y="5548483"/>
                  <a:pt x="7256619" y="5546379"/>
                </a:cubicBezTo>
                <a:cubicBezTo>
                  <a:pt x="7242503" y="5549088"/>
                  <a:pt x="7202543" y="5533379"/>
                  <a:pt x="7193112" y="5525289"/>
                </a:cubicBezTo>
                <a:cubicBezTo>
                  <a:pt x="7172259" y="5499151"/>
                  <a:pt x="7108617" y="5505485"/>
                  <a:pt x="7090943" y="5485177"/>
                </a:cubicBezTo>
                <a:cubicBezTo>
                  <a:pt x="7083637" y="5481419"/>
                  <a:pt x="7076140" y="5479148"/>
                  <a:pt x="7068566" y="5477809"/>
                </a:cubicBezTo>
                <a:lnTo>
                  <a:pt x="7023035" y="5476595"/>
                </a:lnTo>
                <a:lnTo>
                  <a:pt x="7001197" y="5476163"/>
                </a:lnTo>
                <a:cubicBezTo>
                  <a:pt x="7016126" y="5454256"/>
                  <a:pt x="6943549" y="5466815"/>
                  <a:pt x="6967472" y="5451057"/>
                </a:cubicBezTo>
                <a:cubicBezTo>
                  <a:pt x="6931240" y="5443544"/>
                  <a:pt x="6920843" y="5429649"/>
                  <a:pt x="6883334" y="5418880"/>
                </a:cubicBezTo>
                <a:lnTo>
                  <a:pt x="6742417" y="5386446"/>
                </a:lnTo>
                <a:cubicBezTo>
                  <a:pt x="6690532" y="5366095"/>
                  <a:pt x="6665174" y="5364632"/>
                  <a:pt x="6618315" y="5353085"/>
                </a:cubicBezTo>
                <a:cubicBezTo>
                  <a:pt x="6581698" y="5304210"/>
                  <a:pt x="6547395" y="5315779"/>
                  <a:pt x="6521050" y="5283194"/>
                </a:cubicBezTo>
                <a:cubicBezTo>
                  <a:pt x="6469114" y="5268862"/>
                  <a:pt x="6472597" y="5253957"/>
                  <a:pt x="6414460" y="5253832"/>
                </a:cubicBezTo>
                <a:lnTo>
                  <a:pt x="6362535" y="5220502"/>
                </a:lnTo>
                <a:cubicBezTo>
                  <a:pt x="6350866" y="5213881"/>
                  <a:pt x="6347641" y="5215777"/>
                  <a:pt x="6344443" y="5214103"/>
                </a:cubicBezTo>
                <a:lnTo>
                  <a:pt x="6343344" y="5210454"/>
                </a:lnTo>
                <a:lnTo>
                  <a:pt x="6333344" y="5205307"/>
                </a:lnTo>
                <a:lnTo>
                  <a:pt x="6315602" y="5193288"/>
                </a:lnTo>
                <a:lnTo>
                  <a:pt x="6310442" y="5192802"/>
                </a:lnTo>
                <a:lnTo>
                  <a:pt x="6280815" y="5177420"/>
                </a:lnTo>
                <a:lnTo>
                  <a:pt x="6279533" y="5178045"/>
                </a:lnTo>
                <a:cubicBezTo>
                  <a:pt x="6275980" y="5179097"/>
                  <a:pt x="6272084" y="5179212"/>
                  <a:pt x="6267362" y="5177370"/>
                </a:cubicBezTo>
                <a:cubicBezTo>
                  <a:pt x="6261796" y="5192470"/>
                  <a:pt x="6259530" y="5180933"/>
                  <a:pt x="6246095" y="5174167"/>
                </a:cubicBezTo>
                <a:lnTo>
                  <a:pt x="6155252" y="5161201"/>
                </a:lnTo>
                <a:lnTo>
                  <a:pt x="6148525" y="5158442"/>
                </a:lnTo>
                <a:lnTo>
                  <a:pt x="6148187" y="5158573"/>
                </a:lnTo>
                <a:cubicBezTo>
                  <a:pt x="6146292" y="5158370"/>
                  <a:pt x="6143916" y="5157611"/>
                  <a:pt x="6140686" y="5156032"/>
                </a:cubicBezTo>
                <a:lnTo>
                  <a:pt x="6136260" y="5153413"/>
                </a:lnTo>
                <a:lnTo>
                  <a:pt x="6123208" y="5148061"/>
                </a:lnTo>
                <a:lnTo>
                  <a:pt x="6117367" y="5147451"/>
                </a:lnTo>
                <a:lnTo>
                  <a:pt x="5957305" y="5146062"/>
                </a:lnTo>
                <a:cubicBezTo>
                  <a:pt x="5920540" y="5140405"/>
                  <a:pt x="5887096" y="5142015"/>
                  <a:pt x="5857259" y="5132052"/>
                </a:cubicBezTo>
                <a:cubicBezTo>
                  <a:pt x="5843335" y="5135303"/>
                  <a:pt x="5830921" y="5135493"/>
                  <a:pt x="5821375" y="5125606"/>
                </a:cubicBezTo>
                <a:cubicBezTo>
                  <a:pt x="5786501" y="5122615"/>
                  <a:pt x="5775399" y="5132648"/>
                  <a:pt x="5755916" y="5120171"/>
                </a:cubicBezTo>
                <a:cubicBezTo>
                  <a:pt x="5732132" y="5135438"/>
                  <a:pt x="5732735" y="5128211"/>
                  <a:pt x="5725007" y="5121437"/>
                </a:cubicBezTo>
                <a:lnTo>
                  <a:pt x="5723810" y="5120848"/>
                </a:lnTo>
                <a:lnTo>
                  <a:pt x="5720531" y="5123048"/>
                </a:lnTo>
                <a:lnTo>
                  <a:pt x="5714794" y="5123371"/>
                </a:lnTo>
                <a:lnTo>
                  <a:pt x="5700141" y="5120131"/>
                </a:lnTo>
                <a:lnTo>
                  <a:pt x="5694799" y="5118234"/>
                </a:lnTo>
                <a:cubicBezTo>
                  <a:pt x="5691058" y="5117179"/>
                  <a:pt x="5688491" y="5116804"/>
                  <a:pt x="5686627" y="5116903"/>
                </a:cubicBezTo>
                <a:lnTo>
                  <a:pt x="5686371" y="5117086"/>
                </a:lnTo>
                <a:lnTo>
                  <a:pt x="5678818" y="5115416"/>
                </a:lnTo>
                <a:cubicBezTo>
                  <a:pt x="5666199" y="5112102"/>
                  <a:pt x="5654035" y="5108410"/>
                  <a:pt x="5642547" y="5104511"/>
                </a:cubicBezTo>
                <a:cubicBezTo>
                  <a:pt x="5629444" y="5114945"/>
                  <a:pt x="5588783" y="5093343"/>
                  <a:pt x="5587979" y="5116963"/>
                </a:cubicBezTo>
                <a:cubicBezTo>
                  <a:pt x="5572317" y="5112380"/>
                  <a:pt x="5564904" y="5101292"/>
                  <a:pt x="5566635" y="5117158"/>
                </a:cubicBezTo>
                <a:cubicBezTo>
                  <a:pt x="5561375" y="5116079"/>
                  <a:pt x="5557787" y="5116811"/>
                  <a:pt x="5554952" y="5118417"/>
                </a:cubicBezTo>
                <a:lnTo>
                  <a:pt x="5554039" y="5119241"/>
                </a:lnTo>
                <a:lnTo>
                  <a:pt x="5514253" y="5109018"/>
                </a:lnTo>
                <a:lnTo>
                  <a:pt x="5492156" y="5099904"/>
                </a:lnTo>
                <a:lnTo>
                  <a:pt x="5480446" y="5096385"/>
                </a:lnTo>
                <a:lnTo>
                  <a:pt x="5477744" y="5092939"/>
                </a:lnTo>
                <a:cubicBezTo>
                  <a:pt x="5474490" y="5090581"/>
                  <a:pt x="5469391" y="5088951"/>
                  <a:pt x="5460150" y="5088988"/>
                </a:cubicBezTo>
                <a:lnTo>
                  <a:pt x="5457901" y="5089459"/>
                </a:lnTo>
                <a:lnTo>
                  <a:pt x="5444243" y="5082761"/>
                </a:lnTo>
                <a:cubicBezTo>
                  <a:pt x="5439993" y="5080007"/>
                  <a:pt x="5436418" y="5076805"/>
                  <a:pt x="5433825" y="5072992"/>
                </a:cubicBezTo>
                <a:cubicBezTo>
                  <a:pt x="5379442" y="5082090"/>
                  <a:pt x="5336110" y="5058382"/>
                  <a:pt x="5280996" y="5052402"/>
                </a:cubicBezTo>
                <a:cubicBezTo>
                  <a:pt x="5250806" y="5043777"/>
                  <a:pt x="5168599" y="5048109"/>
                  <a:pt x="5161582" y="5019668"/>
                </a:cubicBezTo>
                <a:cubicBezTo>
                  <a:pt x="5121870" y="5011383"/>
                  <a:pt x="5095637" y="5009222"/>
                  <a:pt x="5042717" y="5002692"/>
                </a:cubicBezTo>
                <a:cubicBezTo>
                  <a:pt x="4991136" y="4972487"/>
                  <a:pt x="4902282" y="4979360"/>
                  <a:pt x="4840514" y="4959306"/>
                </a:cubicBezTo>
                <a:cubicBezTo>
                  <a:pt x="4799904" y="4976415"/>
                  <a:pt x="4824087" y="4958371"/>
                  <a:pt x="4786778" y="4956661"/>
                </a:cubicBezTo>
                <a:cubicBezTo>
                  <a:pt x="4801901" y="4937231"/>
                  <a:pt x="4739845" y="4961208"/>
                  <a:pt x="4743741" y="4937104"/>
                </a:cubicBezTo>
                <a:cubicBezTo>
                  <a:pt x="4736829" y="4937557"/>
                  <a:pt x="4730010" y="4938753"/>
                  <a:pt x="4723136" y="4940138"/>
                </a:cubicBezTo>
                <a:lnTo>
                  <a:pt x="4719535" y="4940850"/>
                </a:lnTo>
                <a:lnTo>
                  <a:pt x="4706143" y="4939586"/>
                </a:lnTo>
                <a:lnTo>
                  <a:pt x="4701098" y="4944372"/>
                </a:lnTo>
                <a:lnTo>
                  <a:pt x="4680034" y="4946157"/>
                </a:lnTo>
                <a:cubicBezTo>
                  <a:pt x="4672339" y="4946029"/>
                  <a:pt x="4664292" y="4944964"/>
                  <a:pt x="4655740" y="4942396"/>
                </a:cubicBezTo>
                <a:cubicBezTo>
                  <a:pt x="4636359" y="4929384"/>
                  <a:pt x="4599700" y="4935346"/>
                  <a:pt x="4569298" y="4929596"/>
                </a:cubicBezTo>
                <a:lnTo>
                  <a:pt x="4555977" y="4924356"/>
                </a:lnTo>
                <a:lnTo>
                  <a:pt x="4508949" y="4921648"/>
                </a:lnTo>
                <a:cubicBezTo>
                  <a:pt x="4495668" y="4920437"/>
                  <a:pt x="4482007" y="4918694"/>
                  <a:pt x="4467838" y="4915993"/>
                </a:cubicBezTo>
                <a:lnTo>
                  <a:pt x="4441948" y="4909300"/>
                </a:lnTo>
                <a:lnTo>
                  <a:pt x="4394719" y="4901820"/>
                </a:lnTo>
                <a:lnTo>
                  <a:pt x="4356810" y="4905146"/>
                </a:lnTo>
                <a:lnTo>
                  <a:pt x="4222144" y="4909117"/>
                </a:lnTo>
                <a:cubicBezTo>
                  <a:pt x="4202488" y="4913903"/>
                  <a:pt x="4184742" y="4933491"/>
                  <a:pt x="4160481" y="4923474"/>
                </a:cubicBezTo>
                <a:cubicBezTo>
                  <a:pt x="4165854" y="4934564"/>
                  <a:pt x="4131661" y="4919946"/>
                  <a:pt x="4124879" y="4929303"/>
                </a:cubicBezTo>
                <a:cubicBezTo>
                  <a:pt x="4120895" y="4937086"/>
                  <a:pt x="4109593" y="4934464"/>
                  <a:pt x="4100114" y="4936007"/>
                </a:cubicBezTo>
                <a:cubicBezTo>
                  <a:pt x="4091835" y="4943256"/>
                  <a:pt x="4045978" y="4943549"/>
                  <a:pt x="4030957" y="4939826"/>
                </a:cubicBezTo>
                <a:cubicBezTo>
                  <a:pt x="3989825" y="4924453"/>
                  <a:pt x="3946860" y="4952050"/>
                  <a:pt x="3913764" y="4940618"/>
                </a:cubicBezTo>
                <a:cubicBezTo>
                  <a:pt x="3904534" y="4939906"/>
                  <a:pt x="3896577" y="4940543"/>
                  <a:pt x="3889457" y="4942017"/>
                </a:cubicBezTo>
                <a:lnTo>
                  <a:pt x="3871115" y="4948115"/>
                </a:lnTo>
                <a:lnTo>
                  <a:pt x="3869086" y="4953796"/>
                </a:lnTo>
                <a:lnTo>
                  <a:pt x="3856124" y="4955351"/>
                </a:lnTo>
                <a:lnTo>
                  <a:pt x="3835967" y="4964002"/>
                </a:lnTo>
                <a:cubicBezTo>
                  <a:pt x="3826465" y="4939857"/>
                  <a:pt x="3782586" y="4975947"/>
                  <a:pt x="3785910" y="4953998"/>
                </a:cubicBezTo>
                <a:cubicBezTo>
                  <a:pt x="3750785" y="4960085"/>
                  <a:pt x="3699033" y="4941571"/>
                  <a:pt x="3671085" y="4966563"/>
                </a:cubicBezTo>
                <a:cubicBezTo>
                  <a:pt x="3621255" y="4971431"/>
                  <a:pt x="3562637" y="4982991"/>
                  <a:pt x="3486928" y="4983204"/>
                </a:cubicBezTo>
                <a:cubicBezTo>
                  <a:pt x="3446030" y="4983424"/>
                  <a:pt x="3343460" y="4965124"/>
                  <a:pt x="3280956" y="4963864"/>
                </a:cubicBezTo>
                <a:cubicBezTo>
                  <a:pt x="3227193" y="4969510"/>
                  <a:pt x="3256481" y="4962609"/>
                  <a:pt x="3211563" y="4982704"/>
                </a:cubicBezTo>
                <a:cubicBezTo>
                  <a:pt x="3207119" y="4979549"/>
                  <a:pt x="3170070" y="4977192"/>
                  <a:pt x="3164681" y="4975408"/>
                </a:cubicBezTo>
                <a:lnTo>
                  <a:pt x="3127171" y="4968229"/>
                </a:lnTo>
                <a:lnTo>
                  <a:pt x="3096889" y="4965619"/>
                </a:lnTo>
                <a:cubicBezTo>
                  <a:pt x="3088441" y="4967572"/>
                  <a:pt x="3082883" y="4967054"/>
                  <a:pt x="3078620" y="4965444"/>
                </a:cubicBezTo>
                <a:lnTo>
                  <a:pt x="3074275" y="4962670"/>
                </a:lnTo>
                <a:lnTo>
                  <a:pt x="3036436" y="4957455"/>
                </a:lnTo>
                <a:lnTo>
                  <a:pt x="3031995" y="4958829"/>
                </a:lnTo>
                <a:lnTo>
                  <a:pt x="2994028" y="4956800"/>
                </a:lnTo>
                <a:cubicBezTo>
                  <a:pt x="2992299" y="4958944"/>
                  <a:pt x="2989407" y="4960397"/>
                  <a:pt x="2984001" y="4960444"/>
                </a:cubicBezTo>
                <a:cubicBezTo>
                  <a:pt x="2994191" y="4975446"/>
                  <a:pt x="2981386" y="4966249"/>
                  <a:pt x="2964542" y="4965062"/>
                </a:cubicBezTo>
                <a:cubicBezTo>
                  <a:pt x="2976613" y="4988096"/>
                  <a:pt x="2927627" y="4975618"/>
                  <a:pt x="2921274" y="4988440"/>
                </a:cubicBezTo>
                <a:cubicBezTo>
                  <a:pt x="2908629" y="4987050"/>
                  <a:pt x="2895476" y="4985998"/>
                  <a:pt x="2882111" y="4985411"/>
                </a:cubicBezTo>
                <a:lnTo>
                  <a:pt x="2874282" y="4985361"/>
                </a:lnTo>
                <a:cubicBezTo>
                  <a:pt x="2874237" y="4985437"/>
                  <a:pt x="2874193" y="4985514"/>
                  <a:pt x="2874147" y="4985591"/>
                </a:cubicBezTo>
                <a:cubicBezTo>
                  <a:pt x="2872492" y="4986074"/>
                  <a:pt x="2869935" y="4986243"/>
                  <a:pt x="2865932" y="4985999"/>
                </a:cubicBezTo>
                <a:lnTo>
                  <a:pt x="2860008" y="4985269"/>
                </a:lnTo>
                <a:lnTo>
                  <a:pt x="2844819" y="4985172"/>
                </a:lnTo>
                <a:lnTo>
                  <a:pt x="2839735" y="4986676"/>
                </a:lnTo>
                <a:lnTo>
                  <a:pt x="2837922" y="4989488"/>
                </a:lnTo>
                <a:lnTo>
                  <a:pt x="2836507" y="4989165"/>
                </a:lnTo>
                <a:cubicBezTo>
                  <a:pt x="2825749" y="4984209"/>
                  <a:pt x="2822382" y="4977089"/>
                  <a:pt x="2808859" y="4996804"/>
                </a:cubicBezTo>
                <a:cubicBezTo>
                  <a:pt x="2784233" y="4988767"/>
                  <a:pt x="2779499" y="5000786"/>
                  <a:pt x="2745907" y="5005126"/>
                </a:cubicBezTo>
                <a:cubicBezTo>
                  <a:pt x="2731796" y="4997536"/>
                  <a:pt x="2720518" y="5000295"/>
                  <a:pt x="2709519" y="5006333"/>
                </a:cubicBezTo>
                <a:cubicBezTo>
                  <a:pt x="2676766" y="5002878"/>
                  <a:pt x="2646981" y="5011377"/>
                  <a:pt x="2610212" y="5013529"/>
                </a:cubicBezTo>
                <a:cubicBezTo>
                  <a:pt x="2570359" y="5003730"/>
                  <a:pt x="2550109" y="5021491"/>
                  <a:pt x="2510814" y="5023713"/>
                </a:cubicBezTo>
                <a:cubicBezTo>
                  <a:pt x="2476639" y="5006722"/>
                  <a:pt x="2482834" y="5038639"/>
                  <a:pt x="2462736" y="5045398"/>
                </a:cubicBezTo>
                <a:lnTo>
                  <a:pt x="2457050" y="5046022"/>
                </a:lnTo>
                <a:lnTo>
                  <a:pt x="2442184" y="5043549"/>
                </a:lnTo>
                <a:lnTo>
                  <a:pt x="2436703" y="5041929"/>
                </a:lnTo>
                <a:cubicBezTo>
                  <a:pt x="2432888" y="5041072"/>
                  <a:pt x="2430299" y="5040830"/>
                  <a:pt x="2428451" y="5041027"/>
                </a:cubicBezTo>
                <a:lnTo>
                  <a:pt x="2420551" y="5039949"/>
                </a:lnTo>
                <a:cubicBezTo>
                  <a:pt x="2407700" y="5037296"/>
                  <a:pt x="2395274" y="5034239"/>
                  <a:pt x="2383501" y="5030941"/>
                </a:cubicBezTo>
                <a:cubicBezTo>
                  <a:pt x="2362992" y="5032521"/>
                  <a:pt x="2317884" y="5047662"/>
                  <a:pt x="2297493" y="5049431"/>
                </a:cubicBezTo>
                <a:lnTo>
                  <a:pt x="2261156" y="5041558"/>
                </a:lnTo>
                <a:lnTo>
                  <a:pt x="2200581" y="5024964"/>
                </a:lnTo>
                <a:lnTo>
                  <a:pt x="2198380" y="5025550"/>
                </a:lnTo>
                <a:lnTo>
                  <a:pt x="2116066" y="5019568"/>
                </a:lnTo>
                <a:cubicBezTo>
                  <a:pt x="2111600" y="5017036"/>
                  <a:pt x="2059664" y="5006071"/>
                  <a:pt x="2056754" y="5002394"/>
                </a:cubicBezTo>
                <a:cubicBezTo>
                  <a:pt x="2003393" y="5014336"/>
                  <a:pt x="1998298" y="5008800"/>
                  <a:pt x="1942916" y="5005703"/>
                </a:cubicBezTo>
                <a:cubicBezTo>
                  <a:pt x="1882138" y="4994708"/>
                  <a:pt x="1836966" y="4976630"/>
                  <a:pt x="1796717" y="4970423"/>
                </a:cubicBezTo>
                <a:cubicBezTo>
                  <a:pt x="1724075" y="4959337"/>
                  <a:pt x="1636218" y="4936339"/>
                  <a:pt x="1583222" y="4931235"/>
                </a:cubicBezTo>
                <a:cubicBezTo>
                  <a:pt x="1544265" y="4950469"/>
                  <a:pt x="1556109" y="4927628"/>
                  <a:pt x="1518821" y="4927872"/>
                </a:cubicBezTo>
                <a:cubicBezTo>
                  <a:pt x="1497291" y="4925112"/>
                  <a:pt x="1483221" y="4916728"/>
                  <a:pt x="1471837" y="4914678"/>
                </a:cubicBezTo>
                <a:lnTo>
                  <a:pt x="1450515" y="4915578"/>
                </a:lnTo>
                <a:lnTo>
                  <a:pt x="1437078" y="4915016"/>
                </a:lnTo>
                <a:lnTo>
                  <a:pt x="1432462" y="4920065"/>
                </a:lnTo>
                <a:lnTo>
                  <a:pt x="1411645" y="4922952"/>
                </a:lnTo>
                <a:cubicBezTo>
                  <a:pt x="1384856" y="4920079"/>
                  <a:pt x="1306656" y="4907389"/>
                  <a:pt x="1271729" y="4902828"/>
                </a:cubicBezTo>
                <a:cubicBezTo>
                  <a:pt x="1258697" y="4896954"/>
                  <a:pt x="1213546" y="4890036"/>
                  <a:pt x="1202076" y="4895589"/>
                </a:cubicBezTo>
                <a:cubicBezTo>
                  <a:pt x="1192059" y="4895561"/>
                  <a:pt x="1182171" y="4891311"/>
                  <a:pt x="1174670" y="4898040"/>
                </a:cubicBezTo>
                <a:cubicBezTo>
                  <a:pt x="1163701" y="4905820"/>
                  <a:pt x="1136874" y="4886643"/>
                  <a:pt x="1137035" y="4897965"/>
                </a:cubicBezTo>
                <a:cubicBezTo>
                  <a:pt x="1117838" y="4884693"/>
                  <a:pt x="1091386" y="4900421"/>
                  <a:pt x="1069882" y="4901859"/>
                </a:cubicBezTo>
                <a:cubicBezTo>
                  <a:pt x="1055589" y="4889467"/>
                  <a:pt x="1024570" y="4904705"/>
                  <a:pt x="980935" y="4900090"/>
                </a:cubicBezTo>
                <a:cubicBezTo>
                  <a:pt x="947614" y="4895538"/>
                  <a:pt x="913224" y="4886405"/>
                  <a:pt x="869960" y="4874547"/>
                </a:cubicBezTo>
                <a:cubicBezTo>
                  <a:pt x="819114" y="4845820"/>
                  <a:pt x="768074" y="4839770"/>
                  <a:pt x="721345" y="4828937"/>
                </a:cubicBezTo>
                <a:cubicBezTo>
                  <a:pt x="667944" y="4819060"/>
                  <a:pt x="698286" y="4848426"/>
                  <a:pt x="635428" y="4819153"/>
                </a:cubicBezTo>
                <a:cubicBezTo>
                  <a:pt x="626286" y="4826707"/>
                  <a:pt x="617638" y="4825980"/>
                  <a:pt x="604106" y="4819994"/>
                </a:cubicBezTo>
                <a:cubicBezTo>
                  <a:pt x="583276" y="4822237"/>
                  <a:pt x="539859" y="4835097"/>
                  <a:pt x="510451" y="4832608"/>
                </a:cubicBezTo>
                <a:cubicBezTo>
                  <a:pt x="489781" y="4829929"/>
                  <a:pt x="443867" y="4807857"/>
                  <a:pt x="427656" y="4805062"/>
                </a:cubicBezTo>
                <a:cubicBezTo>
                  <a:pt x="424088" y="4806479"/>
                  <a:pt x="419580" y="4809736"/>
                  <a:pt x="413184" y="4815837"/>
                </a:cubicBezTo>
                <a:cubicBezTo>
                  <a:pt x="387673" y="4805882"/>
                  <a:pt x="379855" y="4817328"/>
                  <a:pt x="341772" y="4818825"/>
                </a:cubicBezTo>
                <a:cubicBezTo>
                  <a:pt x="327795" y="4810179"/>
                  <a:pt x="314729" y="4811964"/>
                  <a:pt x="301266" y="4817000"/>
                </a:cubicBezTo>
                <a:cubicBezTo>
                  <a:pt x="265781" y="4810886"/>
                  <a:pt x="231017" y="4816794"/>
                  <a:pt x="189886" y="4815871"/>
                </a:cubicBezTo>
                <a:cubicBezTo>
                  <a:pt x="147910" y="4802917"/>
                  <a:pt x="121702" y="4818738"/>
                  <a:pt x="77762" y="4817675"/>
                </a:cubicBezTo>
                <a:cubicBezTo>
                  <a:pt x="38733" y="4795315"/>
                  <a:pt x="44308" y="4840244"/>
                  <a:pt x="8164" y="4835320"/>
                </a:cubicBezTo>
                <a:lnTo>
                  <a:pt x="0" y="4832771"/>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62148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5" name="Oval 24">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7" name="Arc 26">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8502B27-8A41-4A77-B3E5-F39A9AD78040}"/>
              </a:ext>
            </a:extLst>
          </p:cNvPr>
          <p:cNvSpPr>
            <a:spLocks noGrp="1"/>
          </p:cNvSpPr>
          <p:nvPr>
            <p:ph type="title"/>
          </p:nvPr>
        </p:nvSpPr>
        <p:spPr>
          <a:xfrm>
            <a:off x="4351750" y="212371"/>
            <a:ext cx="7644627" cy="2751086"/>
          </a:xfrm>
        </p:spPr>
        <p:txBody>
          <a:bodyPr vert="horz" lIns="91440" tIns="45720" rIns="91440" bIns="45720" rtlCol="0" anchor="b">
            <a:normAutofit/>
          </a:bodyPr>
          <a:lstStyle/>
          <a:p>
            <a:pPr algn="r"/>
            <a:r>
              <a:rPr lang="en-US" kern="1200" dirty="0">
                <a:solidFill>
                  <a:schemeClr val="tx1"/>
                </a:solidFill>
                <a:latin typeface="+mj-lt"/>
                <a:ea typeface="+mj-ea"/>
                <a:cs typeface="+mj-cs"/>
              </a:rPr>
              <a:t>Ealey v. State, 322 Ga. 509 (2025)</a:t>
            </a:r>
          </a:p>
        </p:txBody>
      </p:sp>
      <p:sp>
        <p:nvSpPr>
          <p:cNvPr id="3" name="Text Placeholder 2">
            <a:extLst>
              <a:ext uri="{FF2B5EF4-FFF2-40B4-BE49-F238E27FC236}">
                <a16:creationId xmlns:a16="http://schemas.microsoft.com/office/drawing/2014/main" id="{68B704D1-FB60-2693-794A-129E40BC094D}"/>
              </a:ext>
            </a:extLst>
          </p:cNvPr>
          <p:cNvSpPr>
            <a:spLocks noGrp="1"/>
          </p:cNvSpPr>
          <p:nvPr>
            <p:ph type="body" idx="1"/>
          </p:nvPr>
        </p:nvSpPr>
        <p:spPr>
          <a:xfrm>
            <a:off x="4119752" y="3546444"/>
            <a:ext cx="7644627" cy="1329443"/>
          </a:xfrm>
        </p:spPr>
        <p:txBody>
          <a:bodyPr vert="horz" lIns="91440" tIns="45720" rIns="91440" bIns="45720" rtlCol="0">
            <a:noAutofit/>
          </a:bodyPr>
          <a:lstStyle/>
          <a:p>
            <a:pPr algn="r"/>
            <a:r>
              <a:rPr lang="en-US" sz="2000" kern="1200" dirty="0">
                <a:solidFill>
                  <a:schemeClr val="tx1"/>
                </a:solidFill>
                <a:latin typeface="+mn-lt"/>
                <a:ea typeface="+mn-ea"/>
                <a:cs typeface="+mn-cs"/>
              </a:rPr>
              <a:t>This case is a reminder of what will constitute intrinsic evidence.  NT charged with 2 shootings.  The weapon was never recovered. The State introduced other acts evidence that they alleged was intrinsic.  This included a traffic stop where Ealey was found to possess a Glock, which was similar to the type of gun that was used in the instant murder.  The State claimed that the evidence was inextricably intertwined because it was necessary  to complete the story of the crime.  This evidence showed that Ealey possessed the same type of handgun several months before the murders.  The murder in the instant case was never found.  </a:t>
            </a:r>
          </a:p>
        </p:txBody>
      </p:sp>
    </p:spTree>
    <p:extLst>
      <p:ext uri="{BB962C8B-B14F-4D97-AF65-F5344CB8AC3E}">
        <p14:creationId xmlns:p14="http://schemas.microsoft.com/office/powerpoint/2010/main" val="25344752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827FF362-FC97-4BF5-949B-D4ADFA26E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888549">
            <a:off x="-1059473" y="-1108988"/>
            <a:ext cx="7179830" cy="5226565"/>
          </a:xfrm>
          <a:custGeom>
            <a:avLst/>
            <a:gdLst>
              <a:gd name="connsiteX0" fmla="*/ 5217841 w 7179830"/>
              <a:gd name="connsiteY0" fmla="*/ 464824 h 5226565"/>
              <a:gd name="connsiteX1" fmla="*/ 5222490 w 7179830"/>
              <a:gd name="connsiteY1" fmla="*/ 464289 h 5226565"/>
              <a:gd name="connsiteX2" fmla="*/ 5216768 w 7179830"/>
              <a:gd name="connsiteY2" fmla="*/ 463394 h 5226565"/>
              <a:gd name="connsiteX3" fmla="*/ 5217841 w 7179830"/>
              <a:gd name="connsiteY3" fmla="*/ 464824 h 5226565"/>
              <a:gd name="connsiteX4" fmla="*/ 4945201 w 7179830"/>
              <a:gd name="connsiteY4" fmla="*/ 5226565 h 5226565"/>
              <a:gd name="connsiteX5" fmla="*/ 140449 w 7179830"/>
              <a:gd name="connsiteY5" fmla="*/ 2240811 h 5226565"/>
              <a:gd name="connsiteX6" fmla="*/ 232913 w 7179830"/>
              <a:gd name="connsiteY6" fmla="*/ 2052782 h 5226565"/>
              <a:gd name="connsiteX7" fmla="*/ 375714 w 7179830"/>
              <a:gd name="connsiteY7" fmla="*/ 1803205 h 5226565"/>
              <a:gd name="connsiteX8" fmla="*/ 1512756 w 7179830"/>
              <a:gd name="connsiteY8" fmla="*/ 638448 h 5226565"/>
              <a:gd name="connsiteX9" fmla="*/ 2902095 w 7179830"/>
              <a:gd name="connsiteY9" fmla="*/ 120440 h 5226565"/>
              <a:gd name="connsiteX10" fmla="*/ 2848453 w 7179830"/>
              <a:gd name="connsiteY10" fmla="*/ 125626 h 5226565"/>
              <a:gd name="connsiteX11" fmla="*/ 1837830 w 7179830"/>
              <a:gd name="connsiteY11" fmla="*/ 426203 h 5226565"/>
              <a:gd name="connsiteX12" fmla="*/ 214608 w 7179830"/>
              <a:gd name="connsiteY12" fmla="*/ 1882239 h 5226565"/>
              <a:gd name="connsiteX13" fmla="*/ 91317 w 7179830"/>
              <a:gd name="connsiteY13" fmla="*/ 2123701 h 5226565"/>
              <a:gd name="connsiteX14" fmla="*/ 64092 w 7179830"/>
              <a:gd name="connsiteY14" fmla="*/ 2193361 h 5226565"/>
              <a:gd name="connsiteX15" fmla="*/ 0 w 7179830"/>
              <a:gd name="connsiteY15" fmla="*/ 2153533 h 5226565"/>
              <a:gd name="connsiteX16" fmla="*/ 42834 w 7179830"/>
              <a:gd name="connsiteY16" fmla="*/ 2047277 h 5226565"/>
              <a:gd name="connsiteX17" fmla="*/ 923582 w 7179830"/>
              <a:gd name="connsiteY17" fmla="*/ 915600 h 5226565"/>
              <a:gd name="connsiteX18" fmla="*/ 2686989 w 7179830"/>
              <a:gd name="connsiteY18" fmla="*/ 73950 h 5226565"/>
              <a:gd name="connsiteX19" fmla="*/ 3059983 w 7179830"/>
              <a:gd name="connsiteY19" fmla="*/ 20308 h 5226565"/>
              <a:gd name="connsiteX20" fmla="*/ 3454435 w 7179830"/>
              <a:gd name="connsiteY20" fmla="*/ 1176 h 5226565"/>
              <a:gd name="connsiteX21" fmla="*/ 3923806 w 7179830"/>
              <a:gd name="connsiteY21" fmla="*/ 49990 h 5226565"/>
              <a:gd name="connsiteX22" fmla="*/ 5350874 w 7179830"/>
              <a:gd name="connsiteY22" fmla="*/ 426917 h 5226565"/>
              <a:gd name="connsiteX23" fmla="*/ 6607360 w 7179830"/>
              <a:gd name="connsiteY23" fmla="*/ 1075097 h 5226565"/>
              <a:gd name="connsiteX24" fmla="*/ 7110534 w 7179830"/>
              <a:gd name="connsiteY24" fmla="*/ 1541421 h 5226565"/>
              <a:gd name="connsiteX25" fmla="*/ 7179830 w 7179830"/>
              <a:gd name="connsiteY25" fmla="*/ 1630542 h 5226565"/>
              <a:gd name="connsiteX26" fmla="*/ 7136295 w 7179830"/>
              <a:gd name="connsiteY26" fmla="*/ 1700600 h 5226565"/>
              <a:gd name="connsiteX27" fmla="*/ 7131140 w 7179830"/>
              <a:gd name="connsiteY27" fmla="*/ 1693045 h 5226565"/>
              <a:gd name="connsiteX28" fmla="*/ 6577499 w 7179830"/>
              <a:gd name="connsiteY28" fmla="*/ 1148230 h 5226565"/>
              <a:gd name="connsiteX29" fmla="*/ 5494816 w 7179830"/>
              <a:gd name="connsiteY29" fmla="*/ 563527 h 5226565"/>
              <a:gd name="connsiteX30" fmla="*/ 5366967 w 7179830"/>
              <a:gd name="connsiteY30" fmla="*/ 514176 h 5226565"/>
              <a:gd name="connsiteX31" fmla="*/ 5244661 w 7179830"/>
              <a:gd name="connsiteY31" fmla="*/ 470725 h 5226565"/>
              <a:gd name="connsiteX32" fmla="*/ 5904822 w 7179830"/>
              <a:gd name="connsiteY32" fmla="*/ 815468 h 5226565"/>
              <a:gd name="connsiteX33" fmla="*/ 7015222 w 7179830"/>
              <a:gd name="connsiteY33" fmla="*/ 1815185 h 5226565"/>
              <a:gd name="connsiteX34" fmla="*/ 7040454 w 7179830"/>
              <a:gd name="connsiteY34" fmla="*/ 1854830 h 522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79830" h="5226565">
                <a:moveTo>
                  <a:pt x="5217841" y="464824"/>
                </a:moveTo>
                <a:lnTo>
                  <a:pt x="5222490" y="464289"/>
                </a:lnTo>
                <a:lnTo>
                  <a:pt x="5216768" y="463394"/>
                </a:lnTo>
                <a:cubicBezTo>
                  <a:pt x="5216768" y="463394"/>
                  <a:pt x="5216768" y="464646"/>
                  <a:pt x="5217841" y="464824"/>
                </a:cubicBezTo>
                <a:close/>
                <a:moveTo>
                  <a:pt x="4945201" y="5226565"/>
                </a:moveTo>
                <a:lnTo>
                  <a:pt x="140449" y="2240811"/>
                </a:lnTo>
                <a:lnTo>
                  <a:pt x="232913" y="2052782"/>
                </a:lnTo>
                <a:cubicBezTo>
                  <a:pt x="277693" y="1968290"/>
                  <a:pt x="325201" y="1885054"/>
                  <a:pt x="375714" y="1803205"/>
                </a:cubicBezTo>
                <a:cubicBezTo>
                  <a:pt x="667528" y="1329721"/>
                  <a:pt x="1039629" y="935091"/>
                  <a:pt x="1512756" y="638448"/>
                </a:cubicBezTo>
                <a:cubicBezTo>
                  <a:pt x="1939392" y="370950"/>
                  <a:pt x="2405724" y="210560"/>
                  <a:pt x="2902095" y="120440"/>
                </a:cubicBezTo>
                <a:cubicBezTo>
                  <a:pt x="2884054" y="118134"/>
                  <a:pt x="2865727" y="119904"/>
                  <a:pt x="2848453" y="125626"/>
                </a:cubicBezTo>
                <a:cubicBezTo>
                  <a:pt x="2498704" y="175943"/>
                  <a:pt x="2158217" y="277201"/>
                  <a:pt x="1837830" y="426203"/>
                </a:cubicBezTo>
                <a:cubicBezTo>
                  <a:pt x="1147094" y="744660"/>
                  <a:pt x="593502" y="1217071"/>
                  <a:pt x="214608" y="1882239"/>
                </a:cubicBezTo>
                <a:cubicBezTo>
                  <a:pt x="169441" y="1960776"/>
                  <a:pt x="128308" y="2041369"/>
                  <a:pt x="91317" y="2123701"/>
                </a:cubicBezTo>
                <a:lnTo>
                  <a:pt x="64092" y="2193361"/>
                </a:lnTo>
                <a:lnTo>
                  <a:pt x="0" y="2153533"/>
                </a:lnTo>
                <a:lnTo>
                  <a:pt x="42834" y="2047277"/>
                </a:lnTo>
                <a:cubicBezTo>
                  <a:pt x="241792" y="1615775"/>
                  <a:pt x="541268" y="1241591"/>
                  <a:pt x="923582" y="915600"/>
                </a:cubicBezTo>
                <a:cubicBezTo>
                  <a:pt x="1435331" y="478415"/>
                  <a:pt x="2028081" y="205375"/>
                  <a:pt x="2686989" y="73950"/>
                </a:cubicBezTo>
                <a:cubicBezTo>
                  <a:pt x="2810367" y="49274"/>
                  <a:pt x="2934818" y="32466"/>
                  <a:pt x="3059983" y="20308"/>
                </a:cubicBezTo>
                <a:cubicBezTo>
                  <a:pt x="3185149" y="8148"/>
                  <a:pt x="3308706" y="2963"/>
                  <a:pt x="3454435" y="1176"/>
                </a:cubicBezTo>
                <a:cubicBezTo>
                  <a:pt x="3599805" y="-5977"/>
                  <a:pt x="3761985" y="20665"/>
                  <a:pt x="3923806" y="49990"/>
                </a:cubicBezTo>
                <a:cubicBezTo>
                  <a:pt x="4409449" y="137964"/>
                  <a:pt x="4886867" y="257228"/>
                  <a:pt x="5350874" y="426917"/>
                </a:cubicBezTo>
                <a:cubicBezTo>
                  <a:pt x="5797001" y="589991"/>
                  <a:pt x="6223101" y="792223"/>
                  <a:pt x="6607360" y="1075097"/>
                </a:cubicBezTo>
                <a:cubicBezTo>
                  <a:pt x="6794438" y="1212779"/>
                  <a:pt x="6965102" y="1365689"/>
                  <a:pt x="7110534" y="1541421"/>
                </a:cubicBezTo>
                <a:lnTo>
                  <a:pt x="7179830" y="1630542"/>
                </a:lnTo>
                <a:lnTo>
                  <a:pt x="7136295" y="1700600"/>
                </a:lnTo>
                <a:lnTo>
                  <a:pt x="7131140" y="1693045"/>
                </a:lnTo>
                <a:cubicBezTo>
                  <a:pt x="6977874" y="1483026"/>
                  <a:pt x="6788448" y="1305671"/>
                  <a:pt x="6577499" y="1148230"/>
                </a:cubicBezTo>
                <a:cubicBezTo>
                  <a:pt x="6245452" y="900401"/>
                  <a:pt x="5878538" y="716408"/>
                  <a:pt x="5494816" y="563527"/>
                </a:cubicBezTo>
                <a:cubicBezTo>
                  <a:pt x="5452491" y="546487"/>
                  <a:pt x="5409881" y="530036"/>
                  <a:pt x="5366967" y="514176"/>
                </a:cubicBezTo>
                <a:cubicBezTo>
                  <a:pt x="5326377" y="499156"/>
                  <a:pt x="5285430" y="485210"/>
                  <a:pt x="5244661" y="470725"/>
                </a:cubicBezTo>
                <a:cubicBezTo>
                  <a:pt x="5471517" y="572127"/>
                  <a:pt x="5691970" y="687263"/>
                  <a:pt x="5904822" y="815468"/>
                </a:cubicBezTo>
                <a:cubicBezTo>
                  <a:pt x="6336645" y="1080104"/>
                  <a:pt x="6718758" y="1400351"/>
                  <a:pt x="7015222" y="1815185"/>
                </a:cubicBezTo>
                <a:lnTo>
                  <a:pt x="7040454" y="1854830"/>
                </a:lnTo>
                <a:close/>
              </a:path>
            </a:pathLst>
          </a:custGeom>
          <a:solidFill>
            <a:schemeClr val="accent2"/>
          </a:solidFill>
          <a:ln w="1270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2444CDDD-08C5-A9E9-CD55-3C66E4FE5C25}"/>
              </a:ext>
            </a:extLst>
          </p:cNvPr>
          <p:cNvSpPr>
            <a:spLocks noGrp="1"/>
          </p:cNvSpPr>
          <p:nvPr>
            <p:ph type="title"/>
          </p:nvPr>
        </p:nvSpPr>
        <p:spPr>
          <a:xfrm>
            <a:off x="841246" y="673770"/>
            <a:ext cx="3644489" cy="2414488"/>
          </a:xfrm>
        </p:spPr>
        <p:txBody>
          <a:bodyPr anchor="t">
            <a:normAutofit/>
          </a:bodyPr>
          <a:lstStyle/>
          <a:p>
            <a:r>
              <a:rPr lang="en-US" sz="5400">
                <a:solidFill>
                  <a:srgbClr val="FFFFFF"/>
                </a:solidFill>
              </a:rPr>
              <a:t>Hall v. State 322 Ga. 378 (2025)</a:t>
            </a:r>
          </a:p>
        </p:txBody>
      </p:sp>
      <p:sp>
        <p:nvSpPr>
          <p:cNvPr id="3" name="Content Placeholder 2">
            <a:extLst>
              <a:ext uri="{FF2B5EF4-FFF2-40B4-BE49-F238E27FC236}">
                <a16:creationId xmlns:a16="http://schemas.microsoft.com/office/drawing/2014/main" id="{865FAE2C-E1F2-E203-D99E-22811A689270}"/>
              </a:ext>
            </a:extLst>
          </p:cNvPr>
          <p:cNvSpPr>
            <a:spLocks noGrp="1"/>
          </p:cNvSpPr>
          <p:nvPr>
            <p:ph idx="1"/>
          </p:nvPr>
        </p:nvSpPr>
        <p:spPr>
          <a:xfrm>
            <a:off x="6095999" y="882315"/>
            <a:ext cx="5254754" cy="5294647"/>
          </a:xfrm>
        </p:spPr>
        <p:txBody>
          <a:bodyPr>
            <a:normAutofit/>
          </a:bodyPr>
          <a:lstStyle/>
          <a:p>
            <a:r>
              <a:rPr lang="en-US" sz="3200" dirty="0"/>
              <a:t>Domestic case. Supreme Court held that evidence of violence against prior domestic partner may be admissible to show intent , absence of mistake or accident but NOT motive when the incidents are unrelated to the charged crime.  </a:t>
            </a:r>
          </a:p>
        </p:txBody>
      </p:sp>
    </p:spTree>
    <p:extLst>
      <p:ext uri="{BB962C8B-B14F-4D97-AF65-F5344CB8AC3E}">
        <p14:creationId xmlns:p14="http://schemas.microsoft.com/office/powerpoint/2010/main" val="5114762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8" name="Picture 6" descr="Lawyer Ethics">
            <a:extLst>
              <a:ext uri="{FF2B5EF4-FFF2-40B4-BE49-F238E27FC236}">
                <a16:creationId xmlns:a16="http://schemas.microsoft.com/office/drawing/2014/main" id="{1DCD36E2-499D-5969-AB19-57894280A75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t="23729"/>
          <a:stretch>
            <a:fill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3083" name="Rectangle 3082">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A859AE-DA52-7054-12EF-55A9FDD82437}"/>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a:solidFill>
                  <a:schemeClr val="tx1">
                    <a:lumMod val="85000"/>
                    <a:lumOff val="15000"/>
                  </a:schemeClr>
                </a:solidFill>
              </a:rPr>
              <a:t>ATTORNEYS AND ETHICS</a:t>
            </a:r>
          </a:p>
        </p:txBody>
      </p:sp>
      <p:cxnSp>
        <p:nvCxnSpPr>
          <p:cNvPr id="3085" name="Straight Connector 3084">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3087" name="Straight Connector 3086">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79600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15B4431-FE3B-4D39-33B1-E16F37C71A5C}"/>
              </a:ext>
            </a:extLst>
          </p:cNvPr>
          <p:cNvSpPr>
            <a:spLocks noGrp="1"/>
          </p:cNvSpPr>
          <p:nvPr>
            <p:ph type="title"/>
          </p:nvPr>
        </p:nvSpPr>
        <p:spPr>
          <a:xfrm>
            <a:off x="686834" y="1153572"/>
            <a:ext cx="3200400" cy="4461163"/>
          </a:xfrm>
        </p:spPr>
        <p:txBody>
          <a:bodyPr>
            <a:normAutofit/>
          </a:bodyPr>
          <a:lstStyle/>
          <a:p>
            <a:r>
              <a:rPr lang="en-US">
                <a:solidFill>
                  <a:srgbClr val="FFFFFF"/>
                </a:solidFill>
              </a:rPr>
              <a:t>Payne v. State, NO. S26A0459, 2026 WL 1215905 (Ga. May 5, 2026)</a:t>
            </a:r>
          </a:p>
        </p:txBody>
      </p:sp>
      <p:sp>
        <p:nvSpPr>
          <p:cNvPr id="25" name="Arc 2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394946C6-14B7-BEA5-7362-74C21D226658}"/>
              </a:ext>
            </a:extLst>
          </p:cNvPr>
          <p:cNvSpPr>
            <a:spLocks noGrp="1"/>
          </p:cNvSpPr>
          <p:nvPr>
            <p:ph idx="1"/>
          </p:nvPr>
        </p:nvSpPr>
        <p:spPr>
          <a:xfrm>
            <a:off x="4447308" y="591344"/>
            <a:ext cx="6906491" cy="5585619"/>
          </a:xfrm>
        </p:spPr>
        <p:txBody>
          <a:bodyPr anchor="ctr">
            <a:normAutofit/>
          </a:bodyPr>
          <a:lstStyle/>
          <a:p>
            <a:r>
              <a:rPr lang="en-US"/>
              <a:t>Even with advancing technology we are reminded in this case that counsel must utilize his or her intellect and rely primarily on their own confirmation regarding sources and cites.</a:t>
            </a:r>
          </a:p>
          <a:p>
            <a:endParaRPr lang="en-US"/>
          </a:p>
          <a:p>
            <a:r>
              <a:rPr lang="en-US"/>
              <a:t>An attorney who submits fictitious cases to the Court may expect to be admonished, suspended, and require to  complete additional legal training.</a:t>
            </a:r>
          </a:p>
          <a:p>
            <a:endParaRPr lang="en-US"/>
          </a:p>
          <a:p>
            <a:r>
              <a:rPr lang="en-US"/>
              <a:t>How do you avoid this pitfall?????</a:t>
            </a:r>
          </a:p>
          <a:p>
            <a:endParaRPr lang="en-US"/>
          </a:p>
        </p:txBody>
      </p:sp>
    </p:spTree>
    <p:extLst>
      <p:ext uri="{BB962C8B-B14F-4D97-AF65-F5344CB8AC3E}">
        <p14:creationId xmlns:p14="http://schemas.microsoft.com/office/powerpoint/2010/main" val="41586625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733181-3C1D-0C5C-10B1-7834A57AFFC3}"/>
              </a:ext>
            </a:extLst>
          </p:cNvPr>
          <p:cNvSpPr>
            <a:spLocks noGrp="1"/>
          </p:cNvSpPr>
          <p:nvPr>
            <p:ph type="title"/>
          </p:nvPr>
        </p:nvSpPr>
        <p:spPr>
          <a:xfrm>
            <a:off x="838200" y="365125"/>
            <a:ext cx="10515600" cy="1325563"/>
          </a:xfrm>
        </p:spPr>
        <p:txBody>
          <a:bodyPr>
            <a:normAutofit/>
          </a:bodyPr>
          <a:lstStyle/>
          <a:p>
            <a:r>
              <a:rPr lang="en-US" sz="5400"/>
              <a:t>Simple rules to avoid THIS pitfall……</a:t>
            </a:r>
          </a:p>
        </p:txBody>
      </p:sp>
      <p:sp>
        <p:nvSpPr>
          <p:cNvPr id="11"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3" name="Content Placeholder 2">
            <a:extLst>
              <a:ext uri="{FF2B5EF4-FFF2-40B4-BE49-F238E27FC236}">
                <a16:creationId xmlns:a16="http://schemas.microsoft.com/office/drawing/2014/main" id="{D77220BD-B155-D406-9EB7-32D7D427DD80}"/>
              </a:ext>
            </a:extLst>
          </p:cNvPr>
          <p:cNvGraphicFramePr>
            <a:graphicFrameLocks noGrp="1"/>
          </p:cNvGraphicFramePr>
          <p:nvPr>
            <p:ph idx="1"/>
            <p:extLst>
              <p:ext uri="{D42A27DB-BD31-4B8C-83A1-F6EECF244321}">
                <p14:modId xmlns:p14="http://schemas.microsoft.com/office/powerpoint/2010/main" val="2479365426"/>
              </p:ext>
            </p:extLst>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639080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2" name="Rectangle 104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D858CDC-F72C-ACC2-6C06-788F03AE316F}"/>
              </a:ext>
            </a:extLst>
          </p:cNvPr>
          <p:cNvSpPr>
            <a:spLocks noGrp="1"/>
          </p:cNvSpPr>
          <p:nvPr>
            <p:ph idx="1"/>
          </p:nvPr>
        </p:nvSpPr>
        <p:spPr>
          <a:xfrm>
            <a:off x="640080" y="2872899"/>
            <a:ext cx="4243589" cy="3320668"/>
          </a:xfrm>
        </p:spPr>
        <p:txBody>
          <a:bodyPr>
            <a:normAutofit/>
          </a:bodyPr>
          <a:lstStyle/>
          <a:p>
            <a:pPr marL="0" indent="0">
              <a:buNone/>
            </a:pPr>
            <a:r>
              <a:rPr lang="en-US" sz="2200"/>
              <a:t>EQUAL ACCESS…… THE SAME QUALITY OF REPRESENTATION AS THOSE WHO CAN HIRE COUNSEL.  </a:t>
            </a:r>
          </a:p>
        </p:txBody>
      </p:sp>
      <p:pic>
        <p:nvPicPr>
          <p:cNvPr id="1026" name="Picture 2" descr="Equal Access to Justice for Inclusive Growth | OECD">
            <a:extLst>
              <a:ext uri="{FF2B5EF4-FFF2-40B4-BE49-F238E27FC236}">
                <a16:creationId xmlns:a16="http://schemas.microsoft.com/office/drawing/2014/main" id="{01A3059A-9960-96A3-DE26-78D1B847E9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2622" r="14407"/>
          <a:stretch>
            <a:fillRect/>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55300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34" name="Rectangle 4133">
            <a:extLst>
              <a:ext uri="{FF2B5EF4-FFF2-40B4-BE49-F238E27FC236}">
                <a16:creationId xmlns:a16="http://schemas.microsoft.com/office/drawing/2014/main" id="{5DCB5928-DC7D-4612-9922-441966E156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136" name="Freeform: Shape 4135">
            <a:extLst>
              <a:ext uri="{FF2B5EF4-FFF2-40B4-BE49-F238E27FC236}">
                <a16:creationId xmlns:a16="http://schemas.microsoft.com/office/drawing/2014/main" id="{682C1161-1736-45EC-99B7-33F3CAE9D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rgbClr val="E6E6E6"/>
            </a:solidFill>
          </a:ln>
          <a:effectLst>
            <a:outerShdw blurRad="762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138" name="Freeform: Shape 4137">
            <a:extLst>
              <a:ext uri="{FF2B5EF4-FFF2-40B4-BE49-F238E27FC236}">
                <a16:creationId xmlns:a16="http://schemas.microsoft.com/office/drawing/2014/main" id="{84D4DDB8-B68F-45B0-9F62-C4279996F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AC75411-3195-DFE2-CD9A-3F8788E1BB0B}"/>
              </a:ext>
            </a:extLst>
          </p:cNvPr>
          <p:cNvSpPr>
            <a:spLocks noGrp="1"/>
          </p:cNvSpPr>
          <p:nvPr>
            <p:ph type="title"/>
          </p:nvPr>
        </p:nvSpPr>
        <p:spPr>
          <a:xfrm>
            <a:off x="477981" y="1122363"/>
            <a:ext cx="4023360" cy="3204134"/>
          </a:xfrm>
          <a:prstGeom prst="ellipse">
            <a:avLst/>
          </a:prstGeom>
        </p:spPr>
        <p:txBody>
          <a:bodyPr vert="horz" lIns="91440" tIns="45720" rIns="91440" bIns="45720" rtlCol="0" anchor="b">
            <a:normAutofit/>
          </a:bodyPr>
          <a:lstStyle/>
          <a:p>
            <a:r>
              <a:rPr lang="en-US" sz="4100" kern="1200">
                <a:solidFill>
                  <a:schemeClr val="tx1"/>
                </a:solidFill>
                <a:latin typeface="+mj-lt"/>
                <a:ea typeface="+mj-ea"/>
                <a:cs typeface="+mj-cs"/>
              </a:rPr>
              <a:t>APPELLATE PRACTICE</a:t>
            </a:r>
          </a:p>
        </p:txBody>
      </p:sp>
      <p:sp>
        <p:nvSpPr>
          <p:cNvPr id="4140" name="Rectangle 4139">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142" name="Rectangle 4141">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98" name="Picture 2" descr="Duane Morris LLP - Appellate Practice">
            <a:extLst>
              <a:ext uri="{FF2B5EF4-FFF2-40B4-BE49-F238E27FC236}">
                <a16:creationId xmlns:a16="http://schemas.microsoft.com/office/drawing/2014/main" id="{BC8FF391-2BE7-12D9-1DB7-0886EAA558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372" r="-2" b="-2"/>
          <a:stretch>
            <a:fillRect/>
          </a:stretch>
        </p:blipFill>
        <p:spPr bwMode="auto">
          <a:xfrm>
            <a:off x="5414356" y="1383654"/>
            <a:ext cx="6408836" cy="3939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22816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6FEE255-EC30-C91F-B553-AF9F5F68DBFC}"/>
              </a:ext>
            </a:extLst>
          </p:cNvPr>
          <p:cNvSpPr>
            <a:spLocks noGrp="1"/>
          </p:cNvSpPr>
          <p:nvPr>
            <p:ph type="title"/>
          </p:nvPr>
        </p:nvSpPr>
        <p:spPr>
          <a:xfrm>
            <a:off x="1371597" y="348865"/>
            <a:ext cx="10044023" cy="877729"/>
          </a:xfrm>
        </p:spPr>
        <p:txBody>
          <a:bodyPr anchor="ctr">
            <a:normAutofit/>
          </a:bodyPr>
          <a:lstStyle/>
          <a:p>
            <a:r>
              <a:rPr lang="en-US" sz="4000">
                <a:solidFill>
                  <a:srgbClr val="FFFFFF"/>
                </a:solidFill>
              </a:rPr>
              <a:t>Smith v. State, 322 Ga. 743 (2025)</a:t>
            </a:r>
          </a:p>
        </p:txBody>
      </p:sp>
      <p:graphicFrame>
        <p:nvGraphicFramePr>
          <p:cNvPr id="5" name="Content Placeholder 2">
            <a:extLst>
              <a:ext uri="{FF2B5EF4-FFF2-40B4-BE49-F238E27FC236}">
                <a16:creationId xmlns:a16="http://schemas.microsoft.com/office/drawing/2014/main" id="{6832D6AC-E4CC-C110-8A6F-CF291F1B3697}"/>
              </a:ext>
            </a:extLst>
          </p:cNvPr>
          <p:cNvGraphicFramePr>
            <a:graphicFrameLocks noGrp="1"/>
          </p:cNvGraphicFramePr>
          <p:nvPr>
            <p:ph idx="1"/>
            <p:extLst>
              <p:ext uri="{D42A27DB-BD31-4B8C-83A1-F6EECF244321}">
                <p14:modId xmlns:p14="http://schemas.microsoft.com/office/powerpoint/2010/main" val="1664758922"/>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40873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DA1F35B-C8F7-4A5A-9339-7DA4D785B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c 10">
            <a:extLst>
              <a:ext uri="{FF2B5EF4-FFF2-40B4-BE49-F238E27FC236}">
                <a16:creationId xmlns:a16="http://schemas.microsoft.com/office/drawing/2014/main" id="{B2D4AD41-40DA-4A81-92F5-B6E3BA1ED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746107">
            <a:off x="8175088" y="457951"/>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2F9A44A-0DA1-A242-7983-4C6010610ABB}"/>
              </a:ext>
            </a:extLst>
          </p:cNvPr>
          <p:cNvSpPr>
            <a:spLocks noGrp="1"/>
          </p:cNvSpPr>
          <p:nvPr>
            <p:ph type="title"/>
          </p:nvPr>
        </p:nvSpPr>
        <p:spPr>
          <a:xfrm>
            <a:off x="838200" y="365125"/>
            <a:ext cx="10515600" cy="1325563"/>
          </a:xfrm>
        </p:spPr>
        <p:txBody>
          <a:bodyPr>
            <a:normAutofit/>
          </a:bodyPr>
          <a:lstStyle/>
          <a:p>
            <a:pPr algn="ctr"/>
            <a:r>
              <a:rPr lang="en-US" dirty="0"/>
              <a:t>Smith, 322 Ga. 743 (2025) continued….</a:t>
            </a:r>
            <a:endParaRPr lang="en-US"/>
          </a:p>
        </p:txBody>
      </p:sp>
      <p:graphicFrame>
        <p:nvGraphicFramePr>
          <p:cNvPr id="5" name="Content Placeholder 2">
            <a:extLst>
              <a:ext uri="{FF2B5EF4-FFF2-40B4-BE49-F238E27FC236}">
                <a16:creationId xmlns:a16="http://schemas.microsoft.com/office/drawing/2014/main" id="{0B72CFBE-436C-10BE-79B3-8741EB9D7AE0}"/>
              </a:ext>
            </a:extLst>
          </p:cNvPr>
          <p:cNvGraphicFramePr>
            <a:graphicFrameLocks noGrp="1"/>
          </p:cNvGraphicFramePr>
          <p:nvPr>
            <p:ph idx="1"/>
            <p:extLst>
              <p:ext uri="{D42A27DB-BD31-4B8C-83A1-F6EECF244321}">
                <p14:modId xmlns:p14="http://schemas.microsoft.com/office/powerpoint/2010/main" val="8975294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34568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323272B-0537-2948-E558-8691FD80DD91}"/>
              </a:ext>
            </a:extLst>
          </p:cNvPr>
          <p:cNvPicPr>
            <a:picLocks noChangeAspect="1"/>
          </p:cNvPicPr>
          <p:nvPr/>
        </p:nvPicPr>
        <p:blipFill>
          <a:blip r:embed="rId3">
            <a:duotone>
              <a:schemeClr val="bg2">
                <a:shade val="45000"/>
                <a:satMod val="135000"/>
              </a:schemeClr>
              <a:prstClr val="white"/>
            </a:duotone>
          </a:blip>
          <a:srcRect t="5552" b="10178"/>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26D1C5-B64E-1B75-D3B6-BBEAD11DF628}"/>
              </a:ext>
            </a:extLst>
          </p:cNvPr>
          <p:cNvSpPr>
            <a:spLocks noGrp="1"/>
          </p:cNvSpPr>
          <p:nvPr>
            <p:ph type="title"/>
          </p:nvPr>
        </p:nvSpPr>
        <p:spPr>
          <a:xfrm>
            <a:off x="838200" y="365125"/>
            <a:ext cx="10515600" cy="1325563"/>
          </a:xfrm>
        </p:spPr>
        <p:txBody>
          <a:bodyPr>
            <a:normAutofit/>
          </a:bodyPr>
          <a:lstStyle/>
          <a:p>
            <a:r>
              <a:rPr lang="en-US"/>
              <a:t>Simms v. State, 928 S.E.2d 66 (Ga. 2026)</a:t>
            </a:r>
            <a:endParaRPr lang="en-US" dirty="0"/>
          </a:p>
        </p:txBody>
      </p:sp>
      <p:graphicFrame>
        <p:nvGraphicFramePr>
          <p:cNvPr id="5" name="Content Placeholder 2">
            <a:extLst>
              <a:ext uri="{FF2B5EF4-FFF2-40B4-BE49-F238E27FC236}">
                <a16:creationId xmlns:a16="http://schemas.microsoft.com/office/drawing/2014/main" id="{53A87488-2321-F927-C773-991469DD1DB3}"/>
              </a:ext>
            </a:extLst>
          </p:cNvPr>
          <p:cNvGraphicFramePr>
            <a:graphicFrameLocks noGrp="1"/>
          </p:cNvGraphicFramePr>
          <p:nvPr>
            <p:ph idx="1"/>
            <p:extLst>
              <p:ext uri="{D42A27DB-BD31-4B8C-83A1-F6EECF244321}">
                <p14:modId xmlns:p14="http://schemas.microsoft.com/office/powerpoint/2010/main" val="197646080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845009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17DCA-9CB5-D512-926E-D5CCE5FF29B7}"/>
              </a:ext>
            </a:extLst>
          </p:cNvPr>
          <p:cNvSpPr>
            <a:spLocks noGrp="1"/>
          </p:cNvSpPr>
          <p:nvPr>
            <p:ph type="title"/>
          </p:nvPr>
        </p:nvSpPr>
        <p:spPr>
          <a:xfrm>
            <a:off x="1342238" y="365125"/>
            <a:ext cx="10011561" cy="1748901"/>
          </a:xfrm>
        </p:spPr>
        <p:txBody>
          <a:bodyPr/>
          <a:lstStyle/>
          <a:p>
            <a:r>
              <a:rPr lang="en-US"/>
              <a:t>Copney v. State, 322 Ga. 794 (2025)</a:t>
            </a:r>
            <a:endParaRPr lang="en-US" dirty="0"/>
          </a:p>
        </p:txBody>
      </p:sp>
      <p:graphicFrame>
        <p:nvGraphicFramePr>
          <p:cNvPr id="5" name="Content Placeholder 2">
            <a:extLst>
              <a:ext uri="{FF2B5EF4-FFF2-40B4-BE49-F238E27FC236}">
                <a16:creationId xmlns:a16="http://schemas.microsoft.com/office/drawing/2014/main" id="{4F92633E-8EA1-38D6-BEC1-2BB36A49D41F}"/>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17742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18819FF-72B3-C565-B6E7-AF7F76B7920E}"/>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kern="1200">
                <a:solidFill>
                  <a:schemeClr val="tx1"/>
                </a:solidFill>
                <a:latin typeface="+mj-lt"/>
                <a:ea typeface="+mj-ea"/>
                <a:cs typeface="+mj-cs"/>
              </a:rPr>
              <a:t>Other considerations for defense counsel…..</a:t>
            </a:r>
          </a:p>
        </p:txBody>
      </p:sp>
      <p:sp>
        <p:nvSpPr>
          <p:cNvPr id="10"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606035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Arc 15">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7C0F715-8E17-3DB8-5531-FF1F2E270EFA}"/>
              </a:ext>
            </a:extLst>
          </p:cNvPr>
          <p:cNvSpPr>
            <a:spLocks noGrp="1"/>
          </p:cNvSpPr>
          <p:nvPr>
            <p:ph type="title"/>
          </p:nvPr>
        </p:nvSpPr>
        <p:spPr>
          <a:xfrm>
            <a:off x="3963177" y="1002540"/>
            <a:ext cx="7644627" cy="2751086"/>
          </a:xfrm>
        </p:spPr>
        <p:txBody>
          <a:bodyPr vert="horz" lIns="91440" tIns="45720" rIns="91440" bIns="45720" rtlCol="0" anchor="b">
            <a:normAutofit/>
          </a:bodyPr>
          <a:lstStyle/>
          <a:p>
            <a:pPr algn="r"/>
            <a:r>
              <a:rPr lang="en-US" sz="4700" kern="1200" dirty="0">
                <a:solidFill>
                  <a:schemeClr val="tx1"/>
                </a:solidFill>
                <a:latin typeface="+mj-lt"/>
                <a:ea typeface="+mj-ea"/>
                <a:cs typeface="+mj-cs"/>
              </a:rPr>
              <a:t>		GENERAL TIPS FOR      APPELLATE DEFENDERS FROM JUSTICE COLVIN CHAMBERS			</a:t>
            </a:r>
          </a:p>
        </p:txBody>
      </p:sp>
      <p:sp>
        <p:nvSpPr>
          <p:cNvPr id="3" name="Text Placeholder 2">
            <a:extLst>
              <a:ext uri="{FF2B5EF4-FFF2-40B4-BE49-F238E27FC236}">
                <a16:creationId xmlns:a16="http://schemas.microsoft.com/office/drawing/2014/main" id="{907497F8-C698-DCFE-BBB5-1C4D04F5180B}"/>
              </a:ext>
            </a:extLst>
          </p:cNvPr>
          <p:cNvSpPr>
            <a:spLocks noGrp="1"/>
          </p:cNvSpPr>
          <p:nvPr>
            <p:ph type="body" idx="1"/>
          </p:nvPr>
        </p:nvSpPr>
        <p:spPr>
          <a:xfrm>
            <a:off x="3963176" y="3753626"/>
            <a:ext cx="7644627" cy="2545833"/>
          </a:xfrm>
        </p:spPr>
        <p:txBody>
          <a:bodyPr vert="horz" lIns="91440" tIns="45720" rIns="91440" bIns="45720" rtlCol="0">
            <a:normAutofit/>
          </a:bodyPr>
          <a:lstStyle/>
          <a:p>
            <a:r>
              <a:rPr lang="en-US" sz="2000" kern="1200" dirty="0">
                <a:solidFill>
                  <a:schemeClr val="tx1"/>
                </a:solidFill>
                <a:latin typeface="+mn-lt"/>
                <a:ea typeface="+mn-ea"/>
                <a:cs typeface="+mn-cs"/>
              </a:rPr>
              <a:t>The merits of a trial court’s ruling on GENERAL GROUNDS  present nothing for review .</a:t>
            </a:r>
          </a:p>
          <a:p>
            <a:r>
              <a:rPr lang="en-US" sz="2000" kern="1200" dirty="0">
                <a:solidFill>
                  <a:schemeClr val="tx1"/>
                </a:solidFill>
                <a:latin typeface="+mn-lt"/>
                <a:ea typeface="+mn-ea"/>
                <a:cs typeface="+mn-cs"/>
              </a:rPr>
              <a:t>	A.  Would only grant a general grounds claim if the judge applied the wrong legal standard</a:t>
            </a:r>
          </a:p>
          <a:p>
            <a:r>
              <a:rPr lang="en-US" sz="2000" kern="1200" dirty="0">
                <a:solidFill>
                  <a:schemeClr val="tx1"/>
                </a:solidFill>
                <a:latin typeface="+mn-lt"/>
                <a:ea typeface="+mn-ea"/>
                <a:cs typeface="+mn-cs"/>
              </a:rPr>
              <a:t>	B.  Since we presume that judges correctly applied the law, a successful general grounds  claim must include evidence sufficient to overcome this presumption.  </a:t>
            </a:r>
          </a:p>
          <a:p>
            <a:endParaRPr lang="en-US" sz="1300" kern="1200" dirty="0">
              <a:solidFill>
                <a:schemeClr val="tx1"/>
              </a:solidFill>
              <a:latin typeface="+mn-lt"/>
              <a:ea typeface="+mn-ea"/>
              <a:cs typeface="+mn-cs"/>
            </a:endParaRPr>
          </a:p>
          <a:p>
            <a:endParaRPr lang="en-US" sz="1300" kern="1200" dirty="0">
              <a:solidFill>
                <a:schemeClr val="tx1"/>
              </a:solidFill>
              <a:latin typeface="+mn-lt"/>
              <a:ea typeface="+mn-ea"/>
              <a:cs typeface="+mn-cs"/>
            </a:endParaRPr>
          </a:p>
        </p:txBody>
      </p:sp>
    </p:spTree>
    <p:extLst>
      <p:ext uri="{BB962C8B-B14F-4D97-AF65-F5344CB8AC3E}">
        <p14:creationId xmlns:p14="http://schemas.microsoft.com/office/powerpoint/2010/main" val="14593122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F138222-D274-4866-96E7-C3B1D6DA8C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Arc 10">
            <a:extLst>
              <a:ext uri="{FF2B5EF4-FFF2-40B4-BE49-F238E27FC236}">
                <a16:creationId xmlns:a16="http://schemas.microsoft.com/office/drawing/2014/main" id="{5888E255-D20B-4F26-B9DA-3DF036797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604789">
            <a:off x="675639" y="775849"/>
            <a:ext cx="2987899" cy="2987899"/>
          </a:xfrm>
          <a:prstGeom prst="arc">
            <a:avLst>
              <a:gd name="adj1" fmla="val 14455503"/>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A1FF8C3-9861-43D6-0D6A-86C477C962CF}"/>
              </a:ext>
            </a:extLst>
          </p:cNvPr>
          <p:cNvSpPr>
            <a:spLocks noGrp="1"/>
          </p:cNvSpPr>
          <p:nvPr>
            <p:ph type="title"/>
          </p:nvPr>
        </p:nvSpPr>
        <p:spPr>
          <a:xfrm>
            <a:off x="841512" y="1122363"/>
            <a:ext cx="5087631" cy="2387600"/>
          </a:xfrm>
        </p:spPr>
        <p:txBody>
          <a:bodyPr vert="horz" lIns="91440" tIns="45720" rIns="91440" bIns="45720" rtlCol="0" anchor="b">
            <a:normAutofit/>
          </a:bodyPr>
          <a:lstStyle/>
          <a:p>
            <a:pPr algn="ctr"/>
            <a:r>
              <a:rPr lang="en-US" sz="3800" kern="1200">
                <a:solidFill>
                  <a:srgbClr val="FFFFFF"/>
                </a:solidFill>
                <a:latin typeface="+mj-lt"/>
                <a:ea typeface="+mj-ea"/>
                <a:cs typeface="+mj-cs"/>
              </a:rPr>
              <a:t>Cite SUPREME COURT cases, rather than COURT OF APPEALS</a:t>
            </a:r>
          </a:p>
        </p:txBody>
      </p:sp>
      <p:sp>
        <p:nvSpPr>
          <p:cNvPr id="13" name="Oval 12">
            <a:extLst>
              <a:ext uri="{FF2B5EF4-FFF2-40B4-BE49-F238E27FC236}">
                <a16:creationId xmlns:a16="http://schemas.microsoft.com/office/drawing/2014/main" id="{02AD46D6-02D6-45B3-921C-F4033826EF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12790" y="5367348"/>
            <a:ext cx="616353" cy="59963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6" name="Graphic 5" descr="Gavel">
            <a:extLst>
              <a:ext uri="{FF2B5EF4-FFF2-40B4-BE49-F238E27FC236}">
                <a16:creationId xmlns:a16="http://schemas.microsoft.com/office/drawing/2014/main" id="{B9AB986B-29CD-5356-F640-10E2E082310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492678" y="895604"/>
            <a:ext cx="5051479" cy="5051479"/>
          </a:xfrm>
          <a:custGeom>
            <a:avLst/>
            <a:gdLst/>
            <a:ahLst/>
            <a:cxnLst/>
            <a:rect l="l" t="t" r="r" b="b"/>
            <a:pathLst>
              <a:path w="5051479" h="5503900">
                <a:moveTo>
                  <a:pt x="151948" y="0"/>
                </a:moveTo>
                <a:lnTo>
                  <a:pt x="4899531" y="0"/>
                </a:lnTo>
                <a:cubicBezTo>
                  <a:pt x="4983450" y="0"/>
                  <a:pt x="5051479" y="68029"/>
                  <a:pt x="5051479" y="151948"/>
                </a:cubicBezTo>
                <a:lnTo>
                  <a:pt x="5051479" y="5351952"/>
                </a:lnTo>
                <a:cubicBezTo>
                  <a:pt x="5051479" y="5435871"/>
                  <a:pt x="4983450" y="5503900"/>
                  <a:pt x="4899531" y="5503900"/>
                </a:cubicBezTo>
                <a:lnTo>
                  <a:pt x="151948" y="5503900"/>
                </a:lnTo>
                <a:cubicBezTo>
                  <a:pt x="68029" y="5503900"/>
                  <a:pt x="0" y="5435871"/>
                  <a:pt x="0" y="5351952"/>
                </a:cubicBezTo>
                <a:lnTo>
                  <a:pt x="0" y="151948"/>
                </a:lnTo>
                <a:cubicBezTo>
                  <a:pt x="0" y="68029"/>
                  <a:pt x="68029" y="0"/>
                  <a:pt x="151948" y="0"/>
                </a:cubicBezTo>
                <a:close/>
              </a:path>
            </a:pathLst>
          </a:custGeom>
        </p:spPr>
      </p:pic>
    </p:spTree>
    <p:extLst>
      <p:ext uri="{BB962C8B-B14F-4D97-AF65-F5344CB8AC3E}">
        <p14:creationId xmlns:p14="http://schemas.microsoft.com/office/powerpoint/2010/main" val="20219015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B114D623-D487-60DB-6365-84C9D0C9C34F}"/>
              </a:ext>
            </a:extLst>
          </p:cNvPr>
          <p:cNvSpPr>
            <a:spLocks noGrp="1"/>
          </p:cNvSpPr>
          <p:nvPr>
            <p:ph type="title"/>
          </p:nvPr>
        </p:nvSpPr>
        <p:spPr>
          <a:xfrm>
            <a:off x="838200" y="401221"/>
            <a:ext cx="10515600" cy="1348065"/>
          </a:xfrm>
        </p:spPr>
        <p:txBody>
          <a:bodyPr>
            <a:normAutofit/>
          </a:bodyPr>
          <a:lstStyle/>
          <a:p>
            <a:r>
              <a:rPr lang="en-US" sz="5000">
                <a:solidFill>
                  <a:srgbClr val="FFFFFF"/>
                </a:solidFill>
              </a:rPr>
              <a:t>Ineffective Assistance of Counsel (IAC)</a:t>
            </a:r>
          </a:p>
        </p:txBody>
      </p:sp>
      <p:sp>
        <p:nvSpPr>
          <p:cNvPr id="3" name="Content Placeholder 2">
            <a:extLst>
              <a:ext uri="{FF2B5EF4-FFF2-40B4-BE49-F238E27FC236}">
                <a16:creationId xmlns:a16="http://schemas.microsoft.com/office/drawing/2014/main" id="{1657D73C-42A8-D570-C7F7-8DA49CC77F1F}"/>
              </a:ext>
            </a:extLst>
          </p:cNvPr>
          <p:cNvSpPr>
            <a:spLocks noGrp="1"/>
          </p:cNvSpPr>
          <p:nvPr>
            <p:ph idx="1"/>
          </p:nvPr>
        </p:nvSpPr>
        <p:spPr>
          <a:xfrm>
            <a:off x="838200" y="2586789"/>
            <a:ext cx="10515600" cy="3590174"/>
          </a:xfrm>
        </p:spPr>
        <p:txBody>
          <a:bodyPr>
            <a:normAutofit/>
          </a:bodyPr>
          <a:lstStyle/>
          <a:p>
            <a:r>
              <a:rPr lang="en-US" dirty="0"/>
              <a:t>If claiming on appeal that TRIAL COUNSEL was ineffective for failing to investigate some aspect of defendant’s case, appellate counsel MUST produce evidence during the MNT of </a:t>
            </a:r>
            <a:r>
              <a:rPr lang="en-US" dirty="0">
                <a:highlight>
                  <a:srgbClr val="FFFF00"/>
                </a:highlight>
              </a:rPr>
              <a:t>what more thorough investigation would have revealed. </a:t>
            </a:r>
            <a:r>
              <a:rPr lang="en-US" dirty="0"/>
              <a:t>Must establish </a:t>
            </a:r>
            <a:r>
              <a:rPr lang="en-US" dirty="0">
                <a:highlight>
                  <a:srgbClr val="00FF00"/>
                </a:highlight>
              </a:rPr>
              <a:t>PREJUDICE-</a:t>
            </a:r>
            <a:r>
              <a:rPr lang="en-US" dirty="0"/>
              <a:t> identify what evidence trial counsel missed and explaining how the evidence would have altered the outcome of the trial.</a:t>
            </a:r>
          </a:p>
        </p:txBody>
      </p:sp>
    </p:spTree>
    <p:extLst>
      <p:ext uri="{BB962C8B-B14F-4D97-AF65-F5344CB8AC3E}">
        <p14:creationId xmlns:p14="http://schemas.microsoft.com/office/powerpoint/2010/main" val="3637193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Rectangle 11">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68C774FE-5793-31F6-37DE-4C927B4091FA}"/>
              </a:ext>
            </a:extLst>
          </p:cNvPr>
          <p:cNvSpPr>
            <a:spLocks noGrp="1"/>
          </p:cNvSpPr>
          <p:nvPr>
            <p:ph type="title"/>
          </p:nvPr>
        </p:nvSpPr>
        <p:spPr>
          <a:xfrm>
            <a:off x="3315031" y="1380754"/>
            <a:ext cx="5561938" cy="2513516"/>
          </a:xfrm>
        </p:spPr>
        <p:txBody>
          <a:bodyPr vert="horz" lIns="91440" tIns="45720" rIns="91440" bIns="45720" rtlCol="0" anchor="b">
            <a:normAutofit/>
          </a:bodyPr>
          <a:lstStyle/>
          <a:p>
            <a:pPr algn="ctr"/>
            <a:r>
              <a:rPr lang="en-US" sz="4700" kern="1200">
                <a:solidFill>
                  <a:schemeClr val="tx1"/>
                </a:solidFill>
                <a:latin typeface="+mj-lt"/>
                <a:ea typeface="+mj-ea"/>
                <a:cs typeface="+mj-cs"/>
              </a:rPr>
              <a:t>MAKE SURE THE RECORD INCLUDES COLOR PHOTOS</a:t>
            </a:r>
          </a:p>
        </p:txBody>
      </p:sp>
      <p:sp>
        <p:nvSpPr>
          <p:cNvPr id="3" name="Text Placeholder 2">
            <a:extLst>
              <a:ext uri="{FF2B5EF4-FFF2-40B4-BE49-F238E27FC236}">
                <a16:creationId xmlns:a16="http://schemas.microsoft.com/office/drawing/2014/main" id="{1DD6341C-0E2F-3E19-12C2-4D9D0AC97677}"/>
              </a:ext>
            </a:extLst>
          </p:cNvPr>
          <p:cNvSpPr>
            <a:spLocks noGrp="1"/>
          </p:cNvSpPr>
          <p:nvPr>
            <p:ph type="body" idx="1"/>
          </p:nvPr>
        </p:nvSpPr>
        <p:spPr>
          <a:xfrm>
            <a:off x="3315031" y="4076802"/>
            <a:ext cx="5561938" cy="1534587"/>
          </a:xfrm>
        </p:spPr>
        <p:txBody>
          <a:bodyPr vert="horz" lIns="91440" tIns="45720" rIns="91440" bIns="45720" rtlCol="0">
            <a:normAutofit/>
          </a:bodyPr>
          <a:lstStyle/>
          <a:p>
            <a:pPr algn="ctr"/>
            <a:r>
              <a:rPr lang="en-US" kern="1200">
                <a:solidFill>
                  <a:schemeClr val="tx1"/>
                </a:solidFill>
                <a:latin typeface="+mn-lt"/>
                <a:ea typeface="+mn-ea"/>
                <a:cs typeface="+mn-cs"/>
              </a:rPr>
              <a:t>Sometimes color photos are helpful for arguments made on appeal.  </a:t>
            </a:r>
          </a:p>
        </p:txBody>
      </p:sp>
      <p:sp>
        <p:nvSpPr>
          <p:cNvPr id="16" name="Arc 15">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8" name="Oval 17">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54874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798FE0E0-D95D-46EF-A375-475D4DB0ED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BE74C60-1582-58C3-86E5-EC6F20B46C18}"/>
              </a:ext>
            </a:extLst>
          </p:cNvPr>
          <p:cNvSpPr>
            <a:spLocks noGrp="1"/>
          </p:cNvSpPr>
          <p:nvPr>
            <p:ph type="title"/>
          </p:nvPr>
        </p:nvSpPr>
        <p:spPr>
          <a:xfrm>
            <a:off x="640080" y="640080"/>
            <a:ext cx="6894575" cy="3566160"/>
          </a:xfrm>
        </p:spPr>
        <p:txBody>
          <a:bodyPr vert="horz" lIns="91440" tIns="45720" rIns="91440" bIns="45720" rtlCol="0" anchor="b">
            <a:normAutofit/>
          </a:bodyPr>
          <a:lstStyle/>
          <a:p>
            <a:r>
              <a:rPr lang="en-US" sz="6100"/>
              <a:t>BURDEN OF PROOF…..</a:t>
            </a:r>
            <a:br>
              <a:rPr lang="en-US" sz="6100"/>
            </a:br>
            <a:br>
              <a:rPr lang="en-US" sz="6100"/>
            </a:br>
            <a:endParaRPr lang="en-US" sz="6100"/>
          </a:p>
        </p:txBody>
      </p:sp>
      <p:sp>
        <p:nvSpPr>
          <p:cNvPr id="3081" name="sketchy line">
            <a:extLst>
              <a:ext uri="{FF2B5EF4-FFF2-40B4-BE49-F238E27FC236}">
                <a16:creationId xmlns:a16="http://schemas.microsoft.com/office/drawing/2014/main" id="{2D82A42F-AEBE-4065-9792-036A904D85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9646" y="4409267"/>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a:extLst>
              <a:ext uri="{FF2B5EF4-FFF2-40B4-BE49-F238E27FC236}">
                <a16:creationId xmlns:a16="http://schemas.microsoft.com/office/drawing/2014/main" id="{2168C78F-D7DD-2C65-B870-75E3DE2A0A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1" b="6496"/>
          <a:stretch>
            <a:fillRect/>
          </a:stretch>
        </p:blipFill>
        <p:spPr bwMode="auto">
          <a:xfrm>
            <a:off x="5999967" y="10"/>
            <a:ext cx="6192035" cy="6857990"/>
          </a:xfrm>
          <a:custGeom>
            <a:avLst/>
            <a:gdLst/>
            <a:ahLst/>
            <a:cxnLst/>
            <a:rect l="l" t="t" r="r" b="b"/>
            <a:pathLst>
              <a:path w="4052199" h="6858000">
                <a:moveTo>
                  <a:pt x="25603" y="0"/>
                </a:moveTo>
                <a:lnTo>
                  <a:pt x="4052199" y="0"/>
                </a:lnTo>
                <a:lnTo>
                  <a:pt x="4052199" y="6858000"/>
                </a:lnTo>
                <a:lnTo>
                  <a:pt x="28079" y="6858000"/>
                </a:lnTo>
                <a:lnTo>
                  <a:pt x="37459" y="6497135"/>
                </a:lnTo>
                <a:cubicBezTo>
                  <a:pt x="37586" y="6492050"/>
                  <a:pt x="38603" y="6487092"/>
                  <a:pt x="38603" y="6482007"/>
                </a:cubicBezTo>
                <a:cubicBezTo>
                  <a:pt x="47502" y="6367973"/>
                  <a:pt x="52587" y="6253939"/>
                  <a:pt x="18135" y="6142702"/>
                </a:cubicBezTo>
                <a:cubicBezTo>
                  <a:pt x="15084" y="6132214"/>
                  <a:pt x="13495" y="6121344"/>
                  <a:pt x="13432" y="6110411"/>
                </a:cubicBezTo>
                <a:cubicBezTo>
                  <a:pt x="11690" y="6013324"/>
                  <a:pt x="15936" y="5916236"/>
                  <a:pt x="26145" y="5819669"/>
                </a:cubicBezTo>
                <a:cubicBezTo>
                  <a:pt x="31229" y="5760555"/>
                  <a:pt x="26017" y="5700423"/>
                  <a:pt x="42926" y="5641690"/>
                </a:cubicBezTo>
                <a:cubicBezTo>
                  <a:pt x="50337" y="5612565"/>
                  <a:pt x="54595" y="5582728"/>
                  <a:pt x="55638" y="5552700"/>
                </a:cubicBezTo>
                <a:cubicBezTo>
                  <a:pt x="60087" y="5479983"/>
                  <a:pt x="38603" y="5411588"/>
                  <a:pt x="18263" y="5343066"/>
                </a:cubicBezTo>
                <a:cubicBezTo>
                  <a:pt x="7456" y="5306707"/>
                  <a:pt x="-5384" y="5269459"/>
                  <a:pt x="2372" y="5231320"/>
                </a:cubicBezTo>
                <a:cubicBezTo>
                  <a:pt x="16076" y="5173655"/>
                  <a:pt x="23920" y="5114744"/>
                  <a:pt x="25763" y="5055502"/>
                </a:cubicBezTo>
                <a:cubicBezTo>
                  <a:pt x="25635" y="5012660"/>
                  <a:pt x="15338" y="4970962"/>
                  <a:pt x="18898" y="4928374"/>
                </a:cubicBezTo>
                <a:cubicBezTo>
                  <a:pt x="27073" y="4845715"/>
                  <a:pt x="29157" y="4762561"/>
                  <a:pt x="25127" y="4679584"/>
                </a:cubicBezTo>
                <a:cubicBezTo>
                  <a:pt x="25077" y="4646429"/>
                  <a:pt x="28776" y="4613376"/>
                  <a:pt x="36187" y="4581060"/>
                </a:cubicBezTo>
                <a:cubicBezTo>
                  <a:pt x="45493" y="4524043"/>
                  <a:pt x="47464" y="4466060"/>
                  <a:pt x="42036" y="4408547"/>
                </a:cubicBezTo>
                <a:cubicBezTo>
                  <a:pt x="36060" y="4341932"/>
                  <a:pt x="18263" y="4276334"/>
                  <a:pt x="13685" y="4209719"/>
                </a:cubicBezTo>
                <a:cubicBezTo>
                  <a:pt x="6694" y="4099371"/>
                  <a:pt x="16610" y="3989024"/>
                  <a:pt x="26398" y="3879186"/>
                </a:cubicBezTo>
                <a:cubicBezTo>
                  <a:pt x="34026" y="3808731"/>
                  <a:pt x="36060" y="3737781"/>
                  <a:pt x="32501" y="3667009"/>
                </a:cubicBezTo>
                <a:cubicBezTo>
                  <a:pt x="28051" y="3610818"/>
                  <a:pt x="21059" y="3554755"/>
                  <a:pt x="19788" y="3498437"/>
                </a:cubicBezTo>
                <a:cubicBezTo>
                  <a:pt x="17627" y="3398006"/>
                  <a:pt x="18390" y="3297701"/>
                  <a:pt x="24237" y="3197143"/>
                </a:cubicBezTo>
                <a:cubicBezTo>
                  <a:pt x="27162" y="3146928"/>
                  <a:pt x="32119" y="3096966"/>
                  <a:pt x="34026" y="3046242"/>
                </a:cubicBezTo>
                <a:cubicBezTo>
                  <a:pt x="35933" y="2995518"/>
                  <a:pt x="40001" y="2944413"/>
                  <a:pt x="28433" y="2894578"/>
                </a:cubicBezTo>
                <a:cubicBezTo>
                  <a:pt x="8855" y="2810038"/>
                  <a:pt x="23220" y="2725879"/>
                  <a:pt x="27415" y="2641593"/>
                </a:cubicBezTo>
                <a:cubicBezTo>
                  <a:pt x="29958" y="2589217"/>
                  <a:pt x="45214" y="2535568"/>
                  <a:pt x="31738" y="2484717"/>
                </a:cubicBezTo>
                <a:cubicBezTo>
                  <a:pt x="10507" y="2405008"/>
                  <a:pt x="24492" y="2326951"/>
                  <a:pt x="31738" y="2248513"/>
                </a:cubicBezTo>
                <a:cubicBezTo>
                  <a:pt x="40218" y="2174283"/>
                  <a:pt x="38768" y="2099252"/>
                  <a:pt x="27415" y="2025403"/>
                </a:cubicBezTo>
                <a:cubicBezTo>
                  <a:pt x="12986" y="1952165"/>
                  <a:pt x="12986" y="1876803"/>
                  <a:pt x="27415" y="1803565"/>
                </a:cubicBezTo>
                <a:cubicBezTo>
                  <a:pt x="39276" y="1743102"/>
                  <a:pt x="40598" y="1681038"/>
                  <a:pt x="31356" y="1620119"/>
                </a:cubicBezTo>
                <a:cubicBezTo>
                  <a:pt x="25127" y="1576514"/>
                  <a:pt x="13940" y="1533163"/>
                  <a:pt x="12414" y="1489558"/>
                </a:cubicBezTo>
                <a:cubicBezTo>
                  <a:pt x="9262" y="1398420"/>
                  <a:pt x="11118" y="1307167"/>
                  <a:pt x="18008" y="1216233"/>
                </a:cubicBezTo>
                <a:cubicBezTo>
                  <a:pt x="26017" y="1112496"/>
                  <a:pt x="41400" y="1009268"/>
                  <a:pt x="30721" y="904896"/>
                </a:cubicBezTo>
                <a:cubicBezTo>
                  <a:pt x="27162" y="869046"/>
                  <a:pt x="19661" y="833323"/>
                  <a:pt x="18771" y="797346"/>
                </a:cubicBezTo>
                <a:cubicBezTo>
                  <a:pt x="17118" y="730095"/>
                  <a:pt x="16737" y="663607"/>
                  <a:pt x="20169" y="593941"/>
                </a:cubicBezTo>
                <a:cubicBezTo>
                  <a:pt x="23602" y="524274"/>
                  <a:pt x="38348" y="451938"/>
                  <a:pt x="28433" y="383798"/>
                </a:cubicBezTo>
                <a:cubicBezTo>
                  <a:pt x="18516" y="315657"/>
                  <a:pt x="24873" y="248406"/>
                  <a:pt x="31229" y="181410"/>
                </a:cubicBezTo>
                <a:cubicBezTo>
                  <a:pt x="34344" y="149565"/>
                  <a:pt x="36410" y="118069"/>
                  <a:pt x="35854" y="8670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4235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9151EED4-40A2-2C37-8893-1B167FD77242}"/>
              </a:ext>
            </a:extLst>
          </p:cNvPr>
          <p:cNvSpPr>
            <a:spLocks noGrp="1"/>
          </p:cNvSpPr>
          <p:nvPr>
            <p:ph type="title"/>
          </p:nvPr>
        </p:nvSpPr>
        <p:spPr>
          <a:xfrm>
            <a:off x="838200" y="401221"/>
            <a:ext cx="10515600" cy="1348065"/>
          </a:xfrm>
        </p:spPr>
        <p:txBody>
          <a:bodyPr vert="horz" lIns="91440" tIns="45720" rIns="91440" bIns="45720" rtlCol="0" anchor="ctr">
            <a:normAutofit/>
          </a:bodyPr>
          <a:lstStyle/>
          <a:p>
            <a:r>
              <a:rPr lang="en-US" sz="4600" kern="1200">
                <a:solidFill>
                  <a:srgbClr val="FFFFFF"/>
                </a:solidFill>
                <a:latin typeface="+mj-lt"/>
                <a:ea typeface="+mj-ea"/>
                <a:cs typeface="+mj-cs"/>
              </a:rPr>
              <a:t>QUALITY OVER QUANTITY …..EVERYTIME</a:t>
            </a:r>
          </a:p>
        </p:txBody>
      </p:sp>
      <p:sp>
        <p:nvSpPr>
          <p:cNvPr id="3" name="Content Placeholder 2">
            <a:extLst>
              <a:ext uri="{FF2B5EF4-FFF2-40B4-BE49-F238E27FC236}">
                <a16:creationId xmlns:a16="http://schemas.microsoft.com/office/drawing/2014/main" id="{5EE1CB24-A190-B57B-CE16-E8E2D7908A24}"/>
              </a:ext>
            </a:extLst>
          </p:cNvPr>
          <p:cNvSpPr>
            <a:spLocks noGrp="1"/>
          </p:cNvSpPr>
          <p:nvPr>
            <p:ph sz="half" idx="1"/>
          </p:nvPr>
        </p:nvSpPr>
        <p:spPr>
          <a:xfrm>
            <a:off x="838200" y="2586789"/>
            <a:ext cx="10515600" cy="3590174"/>
          </a:xfrm>
        </p:spPr>
        <p:txBody>
          <a:bodyPr vert="horz" lIns="91440" tIns="45720" rIns="91440" bIns="45720" rtlCol="0">
            <a:normAutofit/>
          </a:bodyPr>
          <a:lstStyle/>
          <a:p>
            <a:pPr marL="0" indent="0">
              <a:buNone/>
            </a:pPr>
            <a:r>
              <a:rPr lang="en-US" sz="4000" dirty="0"/>
              <a:t>Raising a few fully developed arguments provides more credibility than throwing in the kitchen sink with half-baked issues and analysis.</a:t>
            </a:r>
          </a:p>
        </p:txBody>
      </p:sp>
    </p:spTree>
    <p:extLst>
      <p:ext uri="{BB962C8B-B14F-4D97-AF65-F5344CB8AC3E}">
        <p14:creationId xmlns:p14="http://schemas.microsoft.com/office/powerpoint/2010/main" val="42929360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4B1040-C72D-B63F-6524-51E83AB7726B}"/>
              </a:ext>
            </a:extLst>
          </p:cNvPr>
          <p:cNvSpPr>
            <a:spLocks noGrp="1"/>
          </p:cNvSpPr>
          <p:nvPr>
            <p:ph type="title"/>
          </p:nvPr>
        </p:nvSpPr>
        <p:spPr>
          <a:xfrm>
            <a:off x="841248" y="548640"/>
            <a:ext cx="3600860" cy="5431536"/>
          </a:xfrm>
        </p:spPr>
        <p:txBody>
          <a:bodyPr>
            <a:normAutofit/>
          </a:bodyPr>
          <a:lstStyle/>
          <a:p>
            <a:r>
              <a:rPr lang="en-US" sz="5400"/>
              <a:t>RESEARCH BEFORE YOU BEGIN WRITING…</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C7D1AE7-A843-64B8-0C1B-A80A8E03B865}"/>
              </a:ext>
            </a:extLst>
          </p:cNvPr>
          <p:cNvSpPr>
            <a:spLocks noGrp="1"/>
          </p:cNvSpPr>
          <p:nvPr>
            <p:ph idx="1"/>
          </p:nvPr>
        </p:nvSpPr>
        <p:spPr>
          <a:xfrm>
            <a:off x="5126418" y="552091"/>
            <a:ext cx="6224335" cy="5431536"/>
          </a:xfrm>
        </p:spPr>
        <p:txBody>
          <a:bodyPr anchor="ctr">
            <a:normAutofit/>
          </a:bodyPr>
          <a:lstStyle/>
          <a:p>
            <a:r>
              <a:rPr lang="en-US" dirty="0"/>
              <a:t>Reading the relevant case law can provide insight into how to best frame an argument.  </a:t>
            </a:r>
          </a:p>
          <a:p>
            <a:endParaRPr lang="en-US" dirty="0"/>
          </a:p>
          <a:p>
            <a:r>
              <a:rPr lang="en-US" dirty="0"/>
              <a:t>Framing arguments in ways that parallel your citations makes it easier for a court to explain in an opinion why your position is correct.  </a:t>
            </a:r>
          </a:p>
        </p:txBody>
      </p:sp>
    </p:spTree>
    <p:extLst>
      <p:ext uri="{BB962C8B-B14F-4D97-AF65-F5344CB8AC3E}">
        <p14:creationId xmlns:p14="http://schemas.microsoft.com/office/powerpoint/2010/main" val="93784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28D436F-9ACD-4C92-AFC8-C934C527A6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0"/>
          </a:xfrm>
          <a:prstGeom prst="rect">
            <a:avLst/>
          </a:prstGeom>
          <a:solidFill>
            <a:schemeClr val="tx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90538E0-A884-4E60-A6AB-77D830E2FC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3478" y="0"/>
            <a:ext cx="465738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D8255F1-F722-10AD-068A-A84147AE4BFC}"/>
              </a:ext>
            </a:extLst>
          </p:cNvPr>
          <p:cNvSpPr>
            <a:spLocks noGrp="1"/>
          </p:cNvSpPr>
          <p:nvPr>
            <p:ph type="title"/>
          </p:nvPr>
        </p:nvSpPr>
        <p:spPr>
          <a:xfrm>
            <a:off x="1901162" y="3050434"/>
            <a:ext cx="3722933" cy="757130"/>
          </a:xfrm>
          <a:ln w="25400" cap="sq">
            <a:solidFill>
              <a:srgbClr val="FFFFFF"/>
            </a:solidFill>
            <a:miter lim="800000"/>
          </a:ln>
        </p:spPr>
        <p:txBody>
          <a:bodyPr wrap="square">
            <a:normAutofit/>
          </a:bodyPr>
          <a:lstStyle/>
          <a:p>
            <a:pPr algn="ctr"/>
            <a:r>
              <a:rPr lang="en-US" sz="2400">
                <a:solidFill>
                  <a:srgbClr val="FFFFFF"/>
                </a:solidFill>
              </a:rPr>
              <a:t>READ THE RELEVANT STATUTE….</a:t>
            </a:r>
          </a:p>
        </p:txBody>
      </p:sp>
      <p:sp>
        <p:nvSpPr>
          <p:cNvPr id="20" name="Rectangle 19">
            <a:extLst>
              <a:ext uri="{FF2B5EF4-FFF2-40B4-BE49-F238E27FC236}">
                <a16:creationId xmlns:a16="http://schemas.microsoft.com/office/drawing/2014/main" id="{DB0D7DD0-1C67-4D4C-9E06-678233DB84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53478" cy="6858000"/>
          </a:xfrm>
          <a:prstGeom prst="rect">
            <a:avLst/>
          </a:prstGeom>
          <a:solidFill>
            <a:srgbClr val="40404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9A5645C-1186-607D-3F1E-AF295F6AE291}"/>
              </a:ext>
            </a:extLst>
          </p:cNvPr>
          <p:cNvSpPr>
            <a:spLocks noGrp="1"/>
          </p:cNvSpPr>
          <p:nvPr>
            <p:ph sz="half" idx="1"/>
          </p:nvPr>
        </p:nvSpPr>
        <p:spPr>
          <a:xfrm>
            <a:off x="6574536" y="640080"/>
            <a:ext cx="5053066" cy="2546604"/>
          </a:xfrm>
        </p:spPr>
        <p:txBody>
          <a:bodyPr>
            <a:normAutofit/>
          </a:bodyPr>
          <a:lstStyle/>
          <a:p>
            <a:r>
              <a:rPr lang="en-US" sz="2000" dirty="0"/>
              <a:t>RATHER THAN relying only on case law, reading the statute will prevent you from overlooking important issues and may very well help you develop novel arguments.  </a:t>
            </a:r>
          </a:p>
        </p:txBody>
      </p:sp>
      <p:sp>
        <p:nvSpPr>
          <p:cNvPr id="4" name="Content Placeholder 3">
            <a:extLst>
              <a:ext uri="{FF2B5EF4-FFF2-40B4-BE49-F238E27FC236}">
                <a16:creationId xmlns:a16="http://schemas.microsoft.com/office/drawing/2014/main" id="{5BBEF95E-5998-0942-9D5B-7318E0860E2E}"/>
              </a:ext>
            </a:extLst>
          </p:cNvPr>
          <p:cNvSpPr>
            <a:spLocks noGrp="1"/>
          </p:cNvSpPr>
          <p:nvPr>
            <p:ph sz="half" idx="2"/>
          </p:nvPr>
        </p:nvSpPr>
        <p:spPr>
          <a:xfrm>
            <a:off x="6570204" y="3671315"/>
            <a:ext cx="5057398" cy="2546605"/>
          </a:xfrm>
        </p:spPr>
        <p:txBody>
          <a:bodyPr>
            <a:normAutofit/>
          </a:bodyPr>
          <a:lstStyle/>
          <a:p>
            <a:r>
              <a:rPr lang="en-US" sz="2000" dirty="0"/>
              <a:t>COMPARE the language of criminal statutes to the jury instructions as even patten instructions </a:t>
            </a:r>
            <a:r>
              <a:rPr lang="en-US" sz="2000"/>
              <a:t>can leave </a:t>
            </a:r>
            <a:r>
              <a:rPr lang="en-US" sz="2000" dirty="0"/>
              <a:t>out important requirements.</a:t>
            </a:r>
          </a:p>
        </p:txBody>
      </p:sp>
    </p:spTree>
    <p:extLst>
      <p:ext uri="{BB962C8B-B14F-4D97-AF65-F5344CB8AC3E}">
        <p14:creationId xmlns:p14="http://schemas.microsoft.com/office/powerpoint/2010/main" val="510040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3EF167E-283D-35A6-AC3D-17C588010879}"/>
              </a:ext>
            </a:extLst>
          </p:cNvPr>
          <p:cNvSpPr>
            <a:spLocks noGrp="1"/>
          </p:cNvSpPr>
          <p:nvPr>
            <p:ph type="title"/>
          </p:nvPr>
        </p:nvSpPr>
        <p:spPr>
          <a:xfrm>
            <a:off x="635000" y="640823"/>
            <a:ext cx="3418659" cy="5583148"/>
          </a:xfrm>
        </p:spPr>
        <p:txBody>
          <a:bodyPr anchor="ctr">
            <a:normAutofit/>
          </a:bodyPr>
          <a:lstStyle/>
          <a:p>
            <a:r>
              <a:rPr lang="en-US" sz="5400">
                <a:highlight>
                  <a:srgbClr val="FFFF00"/>
                </a:highlight>
              </a:rPr>
              <a:t>Payne v. State</a:t>
            </a:r>
            <a:r>
              <a:rPr lang="en-US" sz="5400"/>
              <a:t>, 322 Ga. 433 (2025)</a:t>
            </a: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C3A3A7D6-C33B-5018-969C-68FD3F4E6E1D}"/>
              </a:ext>
            </a:extLst>
          </p:cNvPr>
          <p:cNvGraphicFramePr>
            <a:graphicFrameLocks noGrp="1"/>
          </p:cNvGraphicFramePr>
          <p:nvPr>
            <p:ph idx="1"/>
            <p:extLst>
              <p:ext uri="{D42A27DB-BD31-4B8C-83A1-F6EECF244321}">
                <p14:modId xmlns:p14="http://schemas.microsoft.com/office/powerpoint/2010/main" val="624573133"/>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293848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BAD76F3E-3A97-486B-B402-44400A8B9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F29994-205B-C1AF-2333-FD520957A511}"/>
              </a:ext>
            </a:extLst>
          </p:cNvPr>
          <p:cNvSpPr>
            <a:spLocks noGrp="1"/>
          </p:cNvSpPr>
          <p:nvPr>
            <p:ph type="title"/>
          </p:nvPr>
        </p:nvSpPr>
        <p:spPr>
          <a:xfrm>
            <a:off x="838199" y="1093788"/>
            <a:ext cx="10506455" cy="2967208"/>
          </a:xfrm>
        </p:spPr>
        <p:txBody>
          <a:bodyPr vert="horz" lIns="91440" tIns="45720" rIns="91440" bIns="45720" rtlCol="0" anchor="b">
            <a:normAutofit/>
          </a:bodyPr>
          <a:lstStyle/>
          <a:p>
            <a:r>
              <a:rPr lang="en-US" sz="8000" kern="1200">
                <a:solidFill>
                  <a:schemeClr val="tx1"/>
                </a:solidFill>
                <a:latin typeface="+mj-lt"/>
                <a:ea typeface="+mj-ea"/>
                <a:cs typeface="+mj-cs"/>
              </a:rPr>
              <a:t>Specific Crimes and proof needed…..</a:t>
            </a:r>
          </a:p>
        </p:txBody>
      </p:sp>
      <p:sp>
        <p:nvSpPr>
          <p:cNvPr id="9" name="Rectangle 8">
            <a:extLst>
              <a:ext uri="{FF2B5EF4-FFF2-40B4-BE49-F238E27FC236}">
                <a16:creationId xmlns:a16="http://schemas.microsoft.com/office/drawing/2014/main" id="{391F6B52-91F4-4AEB-B6DB-29FEBCF28C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4331166"/>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1" name="Rectangle 10">
            <a:extLst>
              <a:ext uri="{FF2B5EF4-FFF2-40B4-BE49-F238E27FC236}">
                <a16:creationId xmlns:a16="http://schemas.microsoft.com/office/drawing/2014/main" id="{2CD6F061-7C53-44F4-9794-953DB70A4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9346882" y="2348839"/>
            <a:ext cx="54864" cy="394677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4589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05C9C69-C775-3F5E-3B77-31F0DA8435E1}"/>
              </a:ext>
            </a:extLst>
          </p:cNvPr>
          <p:cNvSpPr>
            <a:spLocks noGrp="1"/>
          </p:cNvSpPr>
          <p:nvPr>
            <p:ph type="title"/>
          </p:nvPr>
        </p:nvSpPr>
        <p:spPr>
          <a:xfrm>
            <a:off x="640080" y="325369"/>
            <a:ext cx="4368602" cy="1956841"/>
          </a:xfrm>
        </p:spPr>
        <p:txBody>
          <a:bodyPr anchor="b">
            <a:normAutofit/>
          </a:bodyPr>
          <a:lstStyle/>
          <a:p>
            <a:r>
              <a:rPr lang="en-US" sz="4200"/>
              <a:t>Chambers v. State, 320 Ga. 770 (2025)</a:t>
            </a:r>
          </a:p>
        </p:txBody>
      </p:sp>
      <p:sp>
        <p:nvSpPr>
          <p:cNvPr id="2057"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B69CC41-607A-02FD-F6D3-BFC9D21F2316}"/>
              </a:ext>
            </a:extLst>
          </p:cNvPr>
          <p:cNvSpPr>
            <a:spLocks noGrp="1"/>
          </p:cNvSpPr>
          <p:nvPr>
            <p:ph idx="1"/>
          </p:nvPr>
        </p:nvSpPr>
        <p:spPr>
          <a:xfrm>
            <a:off x="640080" y="2872899"/>
            <a:ext cx="4243589" cy="3320668"/>
          </a:xfrm>
        </p:spPr>
        <p:txBody>
          <a:bodyPr>
            <a:normAutofit/>
          </a:bodyPr>
          <a:lstStyle/>
          <a:p>
            <a:r>
              <a:rPr lang="en-US" sz="2200" dirty="0"/>
              <a:t>Supreme Court held that OCGA 40-6-395 (a) the Georgia statute that makes it a crime to willfully fail to stop or to elude a police officer REQUIRES that that officers be in uniform AND with a badge of office prominently displayed.</a:t>
            </a:r>
          </a:p>
          <a:p>
            <a:endParaRPr lang="en-US" sz="2200" dirty="0"/>
          </a:p>
          <a:p>
            <a:endParaRPr lang="en-US" sz="2200" dirty="0"/>
          </a:p>
          <a:p>
            <a:endParaRPr lang="en-US" sz="2200" dirty="0"/>
          </a:p>
        </p:txBody>
      </p:sp>
      <p:pic>
        <p:nvPicPr>
          <p:cNvPr id="2050" name="Picture 2" descr="Fleeing or Attempting to Elude an Officer - Law Office of Vincent J Caputo">
            <a:extLst>
              <a:ext uri="{FF2B5EF4-FFF2-40B4-BE49-F238E27FC236}">
                <a16:creationId xmlns:a16="http://schemas.microsoft.com/office/drawing/2014/main" id="{9EE17FAC-ADC1-2262-FC27-7CEDF3F686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5431" r="15893" b="1"/>
          <a:stretch>
            <a:fillRect/>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42787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5" name="Rectangle 4104">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07" name="Rectangle 4106">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9" name="Rectangle 4108">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11" name="Freeform: Shape 4110">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23364C47-A8D8-E981-0CD7-E38CA69EB4C5}"/>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a:solidFill>
                  <a:srgbClr val="FFFFFF"/>
                </a:solidFill>
                <a:latin typeface="+mj-lt"/>
                <a:ea typeface="+mj-ea"/>
                <a:cs typeface="+mj-cs"/>
              </a:rPr>
              <a:t>Civil Rights and Civil Liberties</a:t>
            </a:r>
          </a:p>
        </p:txBody>
      </p:sp>
      <p:pic>
        <p:nvPicPr>
          <p:cNvPr id="4098" name="Picture 2" descr="Civic Education: Civil Rights vs. Civil Liberties - Fuel Our Democracy">
            <a:extLst>
              <a:ext uri="{FF2B5EF4-FFF2-40B4-BE49-F238E27FC236}">
                <a16:creationId xmlns:a16="http://schemas.microsoft.com/office/drawing/2014/main" id="{03460A56-F4E2-6AB1-DF13-BB2E0E340841}"/>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4581428" y="467208"/>
            <a:ext cx="7067748" cy="59235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7105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1F683CF-1411-7891-7DB8-3FC858B0015A}"/>
              </a:ext>
            </a:extLst>
          </p:cNvPr>
          <p:cNvSpPr>
            <a:spLocks noGrp="1"/>
          </p:cNvSpPr>
          <p:nvPr>
            <p:ph type="title"/>
          </p:nvPr>
        </p:nvSpPr>
        <p:spPr>
          <a:xfrm>
            <a:off x="686834" y="1153572"/>
            <a:ext cx="3200400" cy="4461163"/>
          </a:xfrm>
        </p:spPr>
        <p:txBody>
          <a:bodyPr>
            <a:normAutofit/>
          </a:bodyPr>
          <a:lstStyle/>
          <a:p>
            <a:r>
              <a:rPr lang="en-US">
                <a:solidFill>
                  <a:srgbClr val="FFFFFF"/>
                </a:solidFill>
              </a:rPr>
              <a:t>Coleman v. State, 322 Ga. 30 (2025)</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452344FA-6669-C181-F3AF-0CC97420A39D}"/>
              </a:ext>
            </a:extLst>
          </p:cNvPr>
          <p:cNvSpPr>
            <a:spLocks noGrp="1"/>
          </p:cNvSpPr>
          <p:nvPr>
            <p:ph idx="1"/>
          </p:nvPr>
        </p:nvSpPr>
        <p:spPr>
          <a:xfrm>
            <a:off x="4447308" y="591344"/>
            <a:ext cx="6906491" cy="5585619"/>
          </a:xfrm>
        </p:spPr>
        <p:txBody>
          <a:bodyPr anchor="ctr">
            <a:normAutofit/>
          </a:bodyPr>
          <a:lstStyle/>
          <a:p>
            <a:r>
              <a:rPr lang="en-US" sz="2600" dirty="0"/>
              <a:t>Coleman and his co-defendant Walker pled guilty to state charges, and they asserted their Fifth Amendment right to not incriminate themselves by providing testimony against Newton (another co-defendant). Their premise was they remained in jeopardy of federal criminal prosecution for crimes arising from the same events.</a:t>
            </a:r>
          </a:p>
          <a:p>
            <a:endParaRPr lang="en-US" sz="2600" dirty="0"/>
          </a:p>
          <a:p>
            <a:r>
              <a:rPr lang="en-US" sz="2600" dirty="0"/>
              <a:t>The Trial court held each in contempt each time they refused to answer a question, Coleman 19 counts and Walker 21 counts with a 20 days in prison for each count.</a:t>
            </a:r>
          </a:p>
          <a:p>
            <a:endParaRPr lang="en-US" sz="2600" dirty="0"/>
          </a:p>
          <a:p>
            <a:endParaRPr lang="en-US" sz="2600" dirty="0"/>
          </a:p>
        </p:txBody>
      </p:sp>
    </p:spTree>
    <p:extLst>
      <p:ext uri="{BB962C8B-B14F-4D97-AF65-F5344CB8AC3E}">
        <p14:creationId xmlns:p14="http://schemas.microsoft.com/office/powerpoint/2010/main" val="3076860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837543A-6020-4505-A233-C9DB4BF740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17642607-50AF-2991-FD66-D0460B7AE65E}"/>
              </a:ext>
            </a:extLst>
          </p:cNvPr>
          <p:cNvSpPr>
            <a:spLocks noGrp="1"/>
          </p:cNvSpPr>
          <p:nvPr>
            <p:ph type="title"/>
          </p:nvPr>
        </p:nvSpPr>
        <p:spPr>
          <a:xfrm>
            <a:off x="838200" y="365125"/>
            <a:ext cx="5558489" cy="1325563"/>
          </a:xfrm>
        </p:spPr>
        <p:txBody>
          <a:bodyPr vert="horz" lIns="91440" tIns="45720" rIns="91440" bIns="45720" rtlCol="0" anchor="ctr">
            <a:normAutofit/>
          </a:bodyPr>
          <a:lstStyle/>
          <a:p>
            <a:r>
              <a:rPr lang="en-US" kern="1200">
                <a:solidFill>
                  <a:schemeClr val="tx1"/>
                </a:solidFill>
                <a:latin typeface="+mj-lt"/>
                <a:ea typeface="+mj-ea"/>
                <a:cs typeface="+mj-cs"/>
              </a:rPr>
              <a:t>Coleman, continued….</a:t>
            </a:r>
          </a:p>
        </p:txBody>
      </p:sp>
      <p:sp>
        <p:nvSpPr>
          <p:cNvPr id="13" name="Freeform: Shape 12">
            <a:extLst>
              <a:ext uri="{FF2B5EF4-FFF2-40B4-BE49-F238E27FC236}">
                <a16:creationId xmlns:a16="http://schemas.microsoft.com/office/drawing/2014/main" id="{35B16301-FB18-48BA-A6DD-C37CAF6F9A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Box 5">
            <a:extLst>
              <a:ext uri="{FF2B5EF4-FFF2-40B4-BE49-F238E27FC236}">
                <a16:creationId xmlns:a16="http://schemas.microsoft.com/office/drawing/2014/main" id="{47D88399-5F50-6B87-D440-4035C39F9B5D}"/>
              </a:ext>
            </a:extLst>
          </p:cNvPr>
          <p:cNvSpPr txBox="1"/>
          <p:nvPr/>
        </p:nvSpPr>
        <p:spPr>
          <a:xfrm>
            <a:off x="838200" y="1825625"/>
            <a:ext cx="5558489" cy="4351338"/>
          </a:xfrm>
          <a:prstGeom prst="rect">
            <a:avLst/>
          </a:prstGeom>
        </p:spPr>
        <p:txBody>
          <a:bodyPr vert="horz" lIns="91440" tIns="45720" rIns="91440" bIns="45720" rtlCol="0">
            <a:normAutofit/>
          </a:bodyPr>
          <a:lstStyle/>
          <a:p>
            <a:pPr>
              <a:lnSpc>
                <a:spcPct val="90000"/>
              </a:lnSpc>
              <a:spcAft>
                <a:spcPts val="600"/>
              </a:spcAft>
            </a:pPr>
            <a:r>
              <a:rPr lang="en-US" dirty="0"/>
              <a:t>While some of the answers to questions posed by the State were appropriate, i.e. questions regarding the crimes they pled guilty, others were not appropriate.  Those questions were ones regarding Coleman’s proffer.  He was required to repeat facts that  would have constituted sworn admissions of his criminal conduct which could assist in a federal prosecution against him</a:t>
            </a:r>
          </a:p>
        </p:txBody>
      </p:sp>
      <p:sp>
        <p:nvSpPr>
          <p:cNvPr id="15" name="Oval 14">
            <a:extLst>
              <a:ext uri="{FF2B5EF4-FFF2-40B4-BE49-F238E27FC236}">
                <a16:creationId xmlns:a16="http://schemas.microsoft.com/office/drawing/2014/main" id="{C3C0D90E-074A-4F52-9B11-B52BEF4BCB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2624479"/>
            <a:ext cx="812427"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Block Arc 16">
            <a:extLst>
              <a:ext uri="{FF2B5EF4-FFF2-40B4-BE49-F238E27FC236}">
                <a16:creationId xmlns:a16="http://schemas.microsoft.com/office/drawing/2014/main" id="{CABBD4C1-E6F8-46F6-8152-A8A97490B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912417" y="1218531"/>
            <a:ext cx="2387600" cy="2387600"/>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Freeform: Shape 18">
            <a:extLst>
              <a:ext uri="{FF2B5EF4-FFF2-40B4-BE49-F238E27FC236}">
                <a16:creationId xmlns:a16="http://schemas.microsoft.com/office/drawing/2014/main" id="{83BA5EF5-1FE9-4BF9-83BB-269BCDDF6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0"/>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dirty="0"/>
          </a:p>
        </p:txBody>
      </p:sp>
      <p:cxnSp>
        <p:nvCxnSpPr>
          <p:cNvPr id="21" name="Straight Connector 20">
            <a:extLst>
              <a:ext uri="{FF2B5EF4-FFF2-40B4-BE49-F238E27FC236}">
                <a16:creationId xmlns:a16="http://schemas.microsoft.com/office/drawing/2014/main" id="{4B3BCACB-5880-460B-9606-8C433A9AF9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724638"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3" name="Freeform: Shape 22">
            <a:extLst>
              <a:ext uri="{FF2B5EF4-FFF2-40B4-BE49-F238E27FC236}">
                <a16:creationId xmlns:a16="http://schemas.microsoft.com/office/drawing/2014/main" id="{88853921-7BC9-4BDE-ACAB-133C683C8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555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5" name="Arc 24">
            <a:extLst>
              <a:ext uri="{FF2B5EF4-FFF2-40B4-BE49-F238E27FC236}">
                <a16:creationId xmlns:a16="http://schemas.microsoft.com/office/drawing/2014/main" id="{09192968-3AE7-4470-A61C-97294BB927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2895">
            <a:off x="6086940" y="4145122"/>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7" name="Freeform: Shape 26">
            <a:extLst>
              <a:ext uri="{FF2B5EF4-FFF2-40B4-BE49-F238E27FC236}">
                <a16:creationId xmlns:a16="http://schemas.microsoft.com/office/drawing/2014/main" id="{3AB72E55-43E4-4356-BFE8-E2102CB0B5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4962670"/>
            <a:ext cx="2643352"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154058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1054</TotalTime>
  <Words>1741</Words>
  <Application>Microsoft Office PowerPoint</Application>
  <PresentationFormat>Widescreen</PresentationFormat>
  <Paragraphs>101</Paragraphs>
  <Slides>32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Aptos</vt:lpstr>
      <vt:lpstr>Aptos Display</vt:lpstr>
      <vt:lpstr>Arial</vt:lpstr>
      <vt:lpstr>Calibri</vt:lpstr>
      <vt:lpstr>Office Theme</vt:lpstr>
      <vt:lpstr>PowerPoint Presentation</vt:lpstr>
      <vt:lpstr>PowerPoint Presentation</vt:lpstr>
      <vt:lpstr>BURDEN OF PROOF…..  </vt:lpstr>
      <vt:lpstr>Payne v. State, 322 Ga. 433 (2025)</vt:lpstr>
      <vt:lpstr>Specific Crimes and proof needed…..</vt:lpstr>
      <vt:lpstr>Chambers v. State, 320 Ga. 770 (2025)</vt:lpstr>
      <vt:lpstr>Civil Rights and Civil Liberties</vt:lpstr>
      <vt:lpstr>Coleman v. State, 322 Ga. 30 (2025)</vt:lpstr>
      <vt:lpstr>Coleman, continued….</vt:lpstr>
      <vt:lpstr>PowerPoint Presentation</vt:lpstr>
      <vt:lpstr>COLLINS v. STATE, 321 Ga. 215 (2025) </vt:lpstr>
      <vt:lpstr>Lesson to learn….</vt:lpstr>
      <vt:lpstr>Moss v. State, 322 Ga. 757 (2025)  VERY IMPORTANT </vt:lpstr>
      <vt:lpstr>PowerPoint Presentation</vt:lpstr>
      <vt:lpstr>Ealey v. State, 322 Ga. 509 (2025)</vt:lpstr>
      <vt:lpstr>Hall v. State 322 Ga. 378 (2025)</vt:lpstr>
      <vt:lpstr>ATTORNEYS AND ETHICS</vt:lpstr>
      <vt:lpstr>Payne v. State, NO. S26A0459, 2026 WL 1215905 (Ga. May 5, 2026)</vt:lpstr>
      <vt:lpstr>Simple rules to avoid THIS pitfall……</vt:lpstr>
      <vt:lpstr>APPELLATE PRACTICE</vt:lpstr>
      <vt:lpstr>Smith v. State, 322 Ga. 743 (2025)</vt:lpstr>
      <vt:lpstr>Smith, 322 Ga. 743 (2025) continued….</vt:lpstr>
      <vt:lpstr>Simms v. State, 928 S.E.2d 66 (Ga. 2026)</vt:lpstr>
      <vt:lpstr>Copney v. State, 322 Ga. 794 (2025)</vt:lpstr>
      <vt:lpstr>Other considerations for defense counsel…..</vt:lpstr>
      <vt:lpstr>  GENERAL TIPS FOR      APPELLATE DEFENDERS FROM JUSTICE COLVIN CHAMBERS   </vt:lpstr>
      <vt:lpstr>Cite SUPREME COURT cases, rather than COURT OF APPEALS</vt:lpstr>
      <vt:lpstr>Ineffective Assistance of Counsel (IAC)</vt:lpstr>
      <vt:lpstr>MAKE SURE THE RECORD INCLUDES COLOR PHOTOS</vt:lpstr>
      <vt:lpstr>QUALITY OVER QUANTITY …..EVERYTIME</vt:lpstr>
      <vt:lpstr>RESEARCH BEFORE YOU BEGIN WRITING…</vt:lpstr>
      <vt:lpstr>READ THE RELEVANT STATUTE….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Justice Colvin</dc:creator>
  <cp:lastModifiedBy>Justice Colvin</cp:lastModifiedBy>
  <cp:revision>7</cp:revision>
  <dcterms:created xsi:type="dcterms:W3CDTF">2026-07-01T03:44:10Z</dcterms:created>
  <dcterms:modified xsi:type="dcterms:W3CDTF">2026-07-15T16:48:17Z</dcterms:modified>
</cp:coreProperties>
</file>