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7"/>
  </p:notesMasterIdLst>
  <p:sldIdLst>
    <p:sldId id="269" r:id="rId2"/>
    <p:sldId id="271" r:id="rId3"/>
    <p:sldId id="270" r:id="rId4"/>
    <p:sldId id="316" r:id="rId5"/>
    <p:sldId id="273" r:id="rId6"/>
    <p:sldId id="296" r:id="rId7"/>
    <p:sldId id="274" r:id="rId8"/>
    <p:sldId id="312" r:id="rId9"/>
    <p:sldId id="311" r:id="rId10"/>
    <p:sldId id="295" r:id="rId11"/>
    <p:sldId id="278" r:id="rId12"/>
    <p:sldId id="313" r:id="rId13"/>
    <p:sldId id="291" r:id="rId14"/>
    <p:sldId id="299" r:id="rId15"/>
    <p:sldId id="317" r:id="rId16"/>
    <p:sldId id="293" r:id="rId17"/>
    <p:sldId id="301" r:id="rId18"/>
    <p:sldId id="307" r:id="rId19"/>
    <p:sldId id="308" r:id="rId20"/>
    <p:sldId id="309" r:id="rId21"/>
    <p:sldId id="310" r:id="rId22"/>
    <p:sldId id="297" r:id="rId23"/>
    <p:sldId id="292" r:id="rId24"/>
    <p:sldId id="315" r:id="rId25"/>
    <p:sldId id="31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2138E9B-A41A-B74C-AFE3-EB42F88BAA2A}">
          <p14:sldIdLst>
            <p14:sldId id="269"/>
            <p14:sldId id="271"/>
            <p14:sldId id="270"/>
            <p14:sldId id="316"/>
            <p14:sldId id="273"/>
            <p14:sldId id="296"/>
            <p14:sldId id="274"/>
            <p14:sldId id="312"/>
            <p14:sldId id="311"/>
            <p14:sldId id="295"/>
            <p14:sldId id="278"/>
            <p14:sldId id="313"/>
            <p14:sldId id="291"/>
            <p14:sldId id="299"/>
            <p14:sldId id="317"/>
            <p14:sldId id="293"/>
            <p14:sldId id="301"/>
            <p14:sldId id="307"/>
            <p14:sldId id="308"/>
            <p14:sldId id="309"/>
            <p14:sldId id="310"/>
            <p14:sldId id="297"/>
            <p14:sldId id="292"/>
            <p14:sldId id="315"/>
            <p14:sldId id="318"/>
          </p14:sldIdLst>
        </p14:section>
        <p14:section name="Slide Heaven" id="{4CCFC12C-4510-C249-8DD6-B38ED8B3BE6A}">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B65"/>
    <a:srgbClr val="F6F3F0"/>
    <a:srgbClr val="FCC15B"/>
    <a:srgbClr val="C39547"/>
    <a:srgbClr val="B35835"/>
    <a:srgbClr val="000000"/>
    <a:srgbClr val="1E1E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68" autoAdjust="0"/>
    <p:restoredTop sz="93842" autoAdjust="0"/>
  </p:normalViewPr>
  <p:slideViewPr>
    <p:cSldViewPr snapToGrid="0">
      <p:cViewPr varScale="1">
        <p:scale>
          <a:sx n="65" d="100"/>
          <a:sy n="65" d="100"/>
        </p:scale>
        <p:origin x="9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0C46F-532E-40CE-B774-544E92F99F6B}"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10525F-2DC1-4279-AB30-40BE7A05BE6E}" type="slidenum">
              <a:rPr lang="en-US" smtClean="0"/>
              <a:t>‹#›</a:t>
            </a:fld>
            <a:endParaRPr lang="en-US"/>
          </a:p>
        </p:txBody>
      </p:sp>
    </p:spTree>
    <p:extLst>
      <p:ext uri="{BB962C8B-B14F-4D97-AF65-F5344CB8AC3E}">
        <p14:creationId xmlns:p14="http://schemas.microsoft.com/office/powerpoint/2010/main" val="953896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10525F-2DC1-4279-AB30-40BE7A05BE6E}" type="slidenum">
              <a:rPr lang="en-US" smtClean="0"/>
              <a:t>3</a:t>
            </a:fld>
            <a:endParaRPr lang="en-US"/>
          </a:p>
        </p:txBody>
      </p:sp>
    </p:spTree>
    <p:extLst>
      <p:ext uri="{BB962C8B-B14F-4D97-AF65-F5344CB8AC3E}">
        <p14:creationId xmlns:p14="http://schemas.microsoft.com/office/powerpoint/2010/main" val="2003037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A9EA7-C86D-7494-C730-DF1C65C04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E2D91B-143C-B364-EC86-EE40361C72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2FBDA-70C0-340C-0290-084DAEA046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D12764-1196-3D4D-ADE3-C6F6D18DAADF}"/>
              </a:ext>
            </a:extLst>
          </p:cNvPr>
          <p:cNvSpPr>
            <a:spLocks noGrp="1"/>
          </p:cNvSpPr>
          <p:nvPr>
            <p:ph type="sldNum" sz="quarter" idx="5"/>
          </p:nvPr>
        </p:nvSpPr>
        <p:spPr/>
        <p:txBody>
          <a:bodyPr/>
          <a:lstStyle/>
          <a:p>
            <a:fld id="{4310525F-2DC1-4279-AB30-40BE7A05BE6E}" type="slidenum">
              <a:rPr lang="en-US" smtClean="0"/>
              <a:t>12</a:t>
            </a:fld>
            <a:endParaRPr lang="en-US"/>
          </a:p>
        </p:txBody>
      </p:sp>
    </p:spTree>
    <p:extLst>
      <p:ext uri="{BB962C8B-B14F-4D97-AF65-F5344CB8AC3E}">
        <p14:creationId xmlns:p14="http://schemas.microsoft.com/office/powerpoint/2010/main" val="55413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2CEC2-71E6-8854-791E-F10D35134E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054F7-27F9-1E83-2273-803F0E6C6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678F42-AB1F-E01F-FE25-0FA1ABAE47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7A2086-E20D-3344-85F6-32312F72D1B2}"/>
              </a:ext>
            </a:extLst>
          </p:cNvPr>
          <p:cNvSpPr>
            <a:spLocks noGrp="1"/>
          </p:cNvSpPr>
          <p:nvPr>
            <p:ph type="sldNum" sz="quarter" idx="5"/>
          </p:nvPr>
        </p:nvSpPr>
        <p:spPr/>
        <p:txBody>
          <a:bodyPr/>
          <a:lstStyle/>
          <a:p>
            <a:fld id="{4310525F-2DC1-4279-AB30-40BE7A05BE6E}" type="slidenum">
              <a:rPr lang="en-US" smtClean="0"/>
              <a:t>13</a:t>
            </a:fld>
            <a:endParaRPr lang="en-US"/>
          </a:p>
        </p:txBody>
      </p:sp>
    </p:spTree>
    <p:extLst>
      <p:ext uri="{BB962C8B-B14F-4D97-AF65-F5344CB8AC3E}">
        <p14:creationId xmlns:p14="http://schemas.microsoft.com/office/powerpoint/2010/main" val="806559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DC725-796E-F7C5-A17F-4C07D320AE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CE22A8-78D2-F52A-8695-C849AA376F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B01F0-DA30-63EF-E8DE-0DA18EFB79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6775FD-29A9-BD96-E3C3-7FEAD45D6DB9}"/>
              </a:ext>
            </a:extLst>
          </p:cNvPr>
          <p:cNvSpPr>
            <a:spLocks noGrp="1"/>
          </p:cNvSpPr>
          <p:nvPr>
            <p:ph type="sldNum" sz="quarter" idx="5"/>
          </p:nvPr>
        </p:nvSpPr>
        <p:spPr/>
        <p:txBody>
          <a:bodyPr/>
          <a:lstStyle/>
          <a:p>
            <a:fld id="{4310525F-2DC1-4279-AB30-40BE7A05BE6E}" type="slidenum">
              <a:rPr lang="en-US" smtClean="0"/>
              <a:t>14</a:t>
            </a:fld>
            <a:endParaRPr lang="en-US"/>
          </a:p>
        </p:txBody>
      </p:sp>
    </p:spTree>
    <p:extLst>
      <p:ext uri="{BB962C8B-B14F-4D97-AF65-F5344CB8AC3E}">
        <p14:creationId xmlns:p14="http://schemas.microsoft.com/office/powerpoint/2010/main" val="3609155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F3B54-E4FB-5B97-08AE-41C4B6D8AE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3AE2E-D95C-D1EB-A374-BD3B075779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4F7E3E-C208-A00C-BCB7-92D0BAF1C0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0EF902-71A2-623C-ADC1-CA0D2C44FD12}"/>
              </a:ext>
            </a:extLst>
          </p:cNvPr>
          <p:cNvSpPr>
            <a:spLocks noGrp="1"/>
          </p:cNvSpPr>
          <p:nvPr>
            <p:ph type="sldNum" sz="quarter" idx="5"/>
          </p:nvPr>
        </p:nvSpPr>
        <p:spPr/>
        <p:txBody>
          <a:bodyPr/>
          <a:lstStyle/>
          <a:p>
            <a:fld id="{4310525F-2DC1-4279-AB30-40BE7A05BE6E}" type="slidenum">
              <a:rPr lang="en-US" smtClean="0"/>
              <a:t>15</a:t>
            </a:fld>
            <a:endParaRPr lang="en-US"/>
          </a:p>
        </p:txBody>
      </p:sp>
    </p:spTree>
    <p:extLst>
      <p:ext uri="{BB962C8B-B14F-4D97-AF65-F5344CB8AC3E}">
        <p14:creationId xmlns:p14="http://schemas.microsoft.com/office/powerpoint/2010/main" val="3590296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B9D47-9FB9-4C73-C5BA-7F503231FA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333B72-FC9C-DE87-50C6-7215D6E2E0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A2DD82-D218-8561-FB48-4E6B01F81C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ABDBE7-526E-34AC-3C7C-9C911C124C1C}"/>
              </a:ext>
            </a:extLst>
          </p:cNvPr>
          <p:cNvSpPr>
            <a:spLocks noGrp="1"/>
          </p:cNvSpPr>
          <p:nvPr>
            <p:ph type="sldNum" sz="quarter" idx="5"/>
          </p:nvPr>
        </p:nvSpPr>
        <p:spPr/>
        <p:txBody>
          <a:bodyPr/>
          <a:lstStyle/>
          <a:p>
            <a:fld id="{4310525F-2DC1-4279-AB30-40BE7A05BE6E}" type="slidenum">
              <a:rPr lang="en-US" smtClean="0"/>
              <a:t>23</a:t>
            </a:fld>
            <a:endParaRPr lang="en-US"/>
          </a:p>
        </p:txBody>
      </p:sp>
    </p:spTree>
    <p:extLst>
      <p:ext uri="{BB962C8B-B14F-4D97-AF65-F5344CB8AC3E}">
        <p14:creationId xmlns:p14="http://schemas.microsoft.com/office/powerpoint/2010/main" val="320254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D345E-4BBF-6C87-36E3-4FD616E2E0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3C87CB-5D57-18F6-D343-E6635A4FBA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70827-8B12-D88C-1651-59526BA14E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100C6C-E4F8-0AE5-2367-A7AF9040BB90}"/>
              </a:ext>
            </a:extLst>
          </p:cNvPr>
          <p:cNvSpPr>
            <a:spLocks noGrp="1"/>
          </p:cNvSpPr>
          <p:nvPr>
            <p:ph type="sldNum" sz="quarter" idx="5"/>
          </p:nvPr>
        </p:nvSpPr>
        <p:spPr/>
        <p:txBody>
          <a:bodyPr/>
          <a:lstStyle/>
          <a:p>
            <a:fld id="{4310525F-2DC1-4279-AB30-40BE7A05BE6E}" type="slidenum">
              <a:rPr lang="en-US" smtClean="0"/>
              <a:t>24</a:t>
            </a:fld>
            <a:endParaRPr lang="en-US"/>
          </a:p>
        </p:txBody>
      </p:sp>
    </p:spTree>
    <p:extLst>
      <p:ext uri="{BB962C8B-B14F-4D97-AF65-F5344CB8AC3E}">
        <p14:creationId xmlns:p14="http://schemas.microsoft.com/office/powerpoint/2010/main" val="1095351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36548-A5AC-C063-5034-6501BC415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D914FF-6CEA-3E58-9043-83AF6D2161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26A602-C158-7DB0-4253-CB5386C2AE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D2C8B4-7B78-F916-45BF-49DA8960DF9C}"/>
              </a:ext>
            </a:extLst>
          </p:cNvPr>
          <p:cNvSpPr>
            <a:spLocks noGrp="1"/>
          </p:cNvSpPr>
          <p:nvPr>
            <p:ph type="sldNum" sz="quarter" idx="5"/>
          </p:nvPr>
        </p:nvSpPr>
        <p:spPr/>
        <p:txBody>
          <a:bodyPr/>
          <a:lstStyle/>
          <a:p>
            <a:fld id="{4310525F-2DC1-4279-AB30-40BE7A05BE6E}" type="slidenum">
              <a:rPr lang="en-US" smtClean="0"/>
              <a:t>25</a:t>
            </a:fld>
            <a:endParaRPr lang="en-US"/>
          </a:p>
        </p:txBody>
      </p:sp>
    </p:spTree>
    <p:extLst>
      <p:ext uri="{BB962C8B-B14F-4D97-AF65-F5344CB8AC3E}">
        <p14:creationId xmlns:p14="http://schemas.microsoft.com/office/powerpoint/2010/main" val="142669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32DE3-6446-99E5-812D-E87059800E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58686-6550-9D05-C7BE-3FC7F07123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900F42-23A8-6CF0-F10B-4871BB6E95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3FA3AB-1227-93B0-388B-2145CEB9824D}"/>
              </a:ext>
            </a:extLst>
          </p:cNvPr>
          <p:cNvSpPr>
            <a:spLocks noGrp="1"/>
          </p:cNvSpPr>
          <p:nvPr>
            <p:ph type="sldNum" sz="quarter" idx="5"/>
          </p:nvPr>
        </p:nvSpPr>
        <p:spPr/>
        <p:txBody>
          <a:bodyPr/>
          <a:lstStyle/>
          <a:p>
            <a:fld id="{4310525F-2DC1-4279-AB30-40BE7A05BE6E}" type="slidenum">
              <a:rPr lang="en-US" smtClean="0"/>
              <a:t>4</a:t>
            </a:fld>
            <a:endParaRPr lang="en-US"/>
          </a:p>
        </p:txBody>
      </p:sp>
    </p:spTree>
    <p:extLst>
      <p:ext uri="{BB962C8B-B14F-4D97-AF65-F5344CB8AC3E}">
        <p14:creationId xmlns:p14="http://schemas.microsoft.com/office/powerpoint/2010/main" val="1824345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10525F-2DC1-4279-AB30-40BE7A05BE6E}" type="slidenum">
              <a:rPr lang="en-US" smtClean="0"/>
              <a:t>5</a:t>
            </a:fld>
            <a:endParaRPr lang="en-US"/>
          </a:p>
        </p:txBody>
      </p:sp>
    </p:spTree>
    <p:extLst>
      <p:ext uri="{BB962C8B-B14F-4D97-AF65-F5344CB8AC3E}">
        <p14:creationId xmlns:p14="http://schemas.microsoft.com/office/powerpoint/2010/main" val="3312815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E3F18-26C9-5E23-A171-39DD272A8A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D2BB0B-3A8C-8189-69B7-4754CDE9AA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896631-D327-2B6E-A240-D45BC7EF26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F2184A-0FB7-138C-0E36-105910AADA8D}"/>
              </a:ext>
            </a:extLst>
          </p:cNvPr>
          <p:cNvSpPr>
            <a:spLocks noGrp="1"/>
          </p:cNvSpPr>
          <p:nvPr>
            <p:ph type="sldNum" sz="quarter" idx="5"/>
          </p:nvPr>
        </p:nvSpPr>
        <p:spPr/>
        <p:txBody>
          <a:bodyPr/>
          <a:lstStyle/>
          <a:p>
            <a:fld id="{4310525F-2DC1-4279-AB30-40BE7A05BE6E}" type="slidenum">
              <a:rPr lang="en-US" smtClean="0"/>
              <a:t>6</a:t>
            </a:fld>
            <a:endParaRPr lang="en-US"/>
          </a:p>
        </p:txBody>
      </p:sp>
    </p:spTree>
    <p:extLst>
      <p:ext uri="{BB962C8B-B14F-4D97-AF65-F5344CB8AC3E}">
        <p14:creationId xmlns:p14="http://schemas.microsoft.com/office/powerpoint/2010/main" val="2753910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818A0-E957-120F-B0A4-39C934663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77C51-160D-B65A-D8C1-4AA5CDC18D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D6138A-4929-0680-7E79-0EB95AE8C5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005BFC-8D01-5182-F46B-6C6038158876}"/>
              </a:ext>
            </a:extLst>
          </p:cNvPr>
          <p:cNvSpPr>
            <a:spLocks noGrp="1"/>
          </p:cNvSpPr>
          <p:nvPr>
            <p:ph type="sldNum" sz="quarter" idx="5"/>
          </p:nvPr>
        </p:nvSpPr>
        <p:spPr/>
        <p:txBody>
          <a:bodyPr/>
          <a:lstStyle/>
          <a:p>
            <a:fld id="{4310525F-2DC1-4279-AB30-40BE7A05BE6E}" type="slidenum">
              <a:rPr lang="en-US" smtClean="0"/>
              <a:t>7</a:t>
            </a:fld>
            <a:endParaRPr lang="en-US"/>
          </a:p>
        </p:txBody>
      </p:sp>
    </p:spTree>
    <p:extLst>
      <p:ext uri="{BB962C8B-B14F-4D97-AF65-F5344CB8AC3E}">
        <p14:creationId xmlns:p14="http://schemas.microsoft.com/office/powerpoint/2010/main" val="2984201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6B5DC-03F1-4E6D-128A-C88720D0C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E99900-6595-6EC0-2DA8-D55156624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3FB8EB-982D-0163-F03B-C0A5CC0F33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DCC54E-5804-0DE4-4EFA-96C6D94860FB}"/>
              </a:ext>
            </a:extLst>
          </p:cNvPr>
          <p:cNvSpPr>
            <a:spLocks noGrp="1"/>
          </p:cNvSpPr>
          <p:nvPr>
            <p:ph type="sldNum" sz="quarter" idx="5"/>
          </p:nvPr>
        </p:nvSpPr>
        <p:spPr/>
        <p:txBody>
          <a:bodyPr/>
          <a:lstStyle/>
          <a:p>
            <a:fld id="{4310525F-2DC1-4279-AB30-40BE7A05BE6E}" type="slidenum">
              <a:rPr lang="en-US" smtClean="0"/>
              <a:t>8</a:t>
            </a:fld>
            <a:endParaRPr lang="en-US"/>
          </a:p>
        </p:txBody>
      </p:sp>
    </p:spTree>
    <p:extLst>
      <p:ext uri="{BB962C8B-B14F-4D97-AF65-F5344CB8AC3E}">
        <p14:creationId xmlns:p14="http://schemas.microsoft.com/office/powerpoint/2010/main" val="2795007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EB847-AC9F-7847-8909-F35A6A62FA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6A0A16-D44E-C3BF-04FB-23FC0E8DAC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0523B-A76C-2C1C-45E1-9B202CE78D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87AA4C-5059-FD45-9AE8-C96FA6642D96}"/>
              </a:ext>
            </a:extLst>
          </p:cNvPr>
          <p:cNvSpPr>
            <a:spLocks noGrp="1"/>
          </p:cNvSpPr>
          <p:nvPr>
            <p:ph type="sldNum" sz="quarter" idx="5"/>
          </p:nvPr>
        </p:nvSpPr>
        <p:spPr/>
        <p:txBody>
          <a:bodyPr/>
          <a:lstStyle/>
          <a:p>
            <a:fld id="{4310525F-2DC1-4279-AB30-40BE7A05BE6E}" type="slidenum">
              <a:rPr lang="en-US" smtClean="0"/>
              <a:t>9</a:t>
            </a:fld>
            <a:endParaRPr lang="en-US"/>
          </a:p>
        </p:txBody>
      </p:sp>
    </p:spTree>
    <p:extLst>
      <p:ext uri="{BB962C8B-B14F-4D97-AF65-F5344CB8AC3E}">
        <p14:creationId xmlns:p14="http://schemas.microsoft.com/office/powerpoint/2010/main" val="3475582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866D9-6179-169F-B287-3444A0DE2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13359-9A32-2AD4-668F-42D3023A4C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E61744-75F8-E1DE-DF6D-0CFCBEB394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D49A83-A8F1-4862-919B-5BB4ECB2FCA5}"/>
              </a:ext>
            </a:extLst>
          </p:cNvPr>
          <p:cNvSpPr>
            <a:spLocks noGrp="1"/>
          </p:cNvSpPr>
          <p:nvPr>
            <p:ph type="sldNum" sz="quarter" idx="5"/>
          </p:nvPr>
        </p:nvSpPr>
        <p:spPr/>
        <p:txBody>
          <a:bodyPr/>
          <a:lstStyle/>
          <a:p>
            <a:fld id="{4310525F-2DC1-4279-AB30-40BE7A05BE6E}" type="slidenum">
              <a:rPr lang="en-US" smtClean="0"/>
              <a:t>10</a:t>
            </a:fld>
            <a:endParaRPr lang="en-US"/>
          </a:p>
        </p:txBody>
      </p:sp>
    </p:spTree>
    <p:extLst>
      <p:ext uri="{BB962C8B-B14F-4D97-AF65-F5344CB8AC3E}">
        <p14:creationId xmlns:p14="http://schemas.microsoft.com/office/powerpoint/2010/main" val="797609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22EC3-AE3B-CD26-FB1E-FF869EF18C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CBC1FB-6ECB-4D0E-369A-710CDB7F0E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87CE0-639E-09BD-F8D2-E70527DF44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1AD7F1-A820-1660-14C8-B3BFBA16BBB7}"/>
              </a:ext>
            </a:extLst>
          </p:cNvPr>
          <p:cNvSpPr>
            <a:spLocks noGrp="1"/>
          </p:cNvSpPr>
          <p:nvPr>
            <p:ph type="sldNum" sz="quarter" idx="5"/>
          </p:nvPr>
        </p:nvSpPr>
        <p:spPr/>
        <p:txBody>
          <a:bodyPr/>
          <a:lstStyle/>
          <a:p>
            <a:fld id="{4310525F-2DC1-4279-AB30-40BE7A05BE6E}" type="slidenum">
              <a:rPr lang="en-US" smtClean="0"/>
              <a:t>11</a:t>
            </a:fld>
            <a:endParaRPr lang="en-US"/>
          </a:p>
        </p:txBody>
      </p:sp>
    </p:spTree>
    <p:extLst>
      <p:ext uri="{BB962C8B-B14F-4D97-AF65-F5344CB8AC3E}">
        <p14:creationId xmlns:p14="http://schemas.microsoft.com/office/powerpoint/2010/main" val="28096356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3ECC-DFC4-464D-F42D-3FE40E656764}"/>
              </a:ext>
            </a:extLst>
          </p:cNvPr>
          <p:cNvSpPr>
            <a:spLocks noGrp="1"/>
          </p:cNvSpPr>
          <p:nvPr>
            <p:ph type="title"/>
          </p:nvPr>
        </p:nvSpPr>
        <p:spPr>
          <a:xfrm>
            <a:off x="647214" y="2746969"/>
            <a:ext cx="4502856" cy="775482"/>
          </a:xfrm>
        </p:spPr>
        <p:txBody>
          <a:bodyPr lIns="0" tIns="0" rIns="0" bIns="0" anchor="ctr">
            <a:noAutofit/>
          </a:bodyPr>
          <a:lstStyle>
            <a:lvl1pPr algn="l">
              <a:defRPr sz="3200" b="1" i="0">
                <a:ln w="12700">
                  <a:noFill/>
                </a:ln>
                <a:solidFill>
                  <a:srgbClr val="C39547"/>
                </a:solidFill>
                <a:latin typeface="Graphik Bold Trial" panose="020B0503030202060203" pitchFamily="34" charset="0"/>
              </a:defRPr>
            </a:lvl1pPr>
          </a:lstStyle>
          <a:p>
            <a:endParaRPr lang="en-US" dirty="0"/>
          </a:p>
        </p:txBody>
      </p:sp>
      <p:sp>
        <p:nvSpPr>
          <p:cNvPr id="12" name="Slide Number Placeholder 2">
            <a:extLst>
              <a:ext uri="{FF2B5EF4-FFF2-40B4-BE49-F238E27FC236}">
                <a16:creationId xmlns:a16="http://schemas.microsoft.com/office/drawing/2014/main" id="{63B39547-0E12-6DE1-E438-0055F2DC4F80}"/>
              </a:ext>
            </a:extLst>
          </p:cNvPr>
          <p:cNvSpPr>
            <a:spLocks noGrp="1"/>
          </p:cNvSpPr>
          <p:nvPr>
            <p:ph type="sldNum" sz="quarter" idx="10"/>
          </p:nvPr>
        </p:nvSpPr>
        <p:spPr>
          <a:xfrm>
            <a:off x="9312862" y="6472986"/>
            <a:ext cx="2743200" cy="215753"/>
          </a:xfrm>
        </p:spPr>
        <p:txBody>
          <a:bodyPr lIns="0" tIns="0" rIns="0" bIns="0"/>
          <a:lstStyle>
            <a:lvl1pPr>
              <a:defRPr sz="800" b="0" i="0">
                <a:solidFill>
                  <a:schemeClr val="tx1"/>
                </a:solidFill>
                <a:latin typeface="Graphik Regular Trial" panose="020B0503030202060203" pitchFamily="34" charset="0"/>
              </a:defRPr>
            </a:lvl1pPr>
          </a:lstStyle>
          <a:p>
            <a:fld id="{5A5F2F8A-E0EB-7547-8FBF-4D9FDEFED386}" type="slidenum">
              <a:rPr lang="en-US" smtClean="0"/>
              <a:pPr/>
              <a:t>‹#›</a:t>
            </a:fld>
            <a:endParaRPr lang="en-US" dirty="0"/>
          </a:p>
        </p:txBody>
      </p:sp>
      <p:sp>
        <p:nvSpPr>
          <p:cNvPr id="13" name="Slide Number Placeholder 2">
            <a:extLst>
              <a:ext uri="{FF2B5EF4-FFF2-40B4-BE49-F238E27FC236}">
                <a16:creationId xmlns:a16="http://schemas.microsoft.com/office/drawing/2014/main" id="{21FAC341-CEDA-16DC-BCD2-6FBD737A53AC}"/>
              </a:ext>
            </a:extLst>
          </p:cNvPr>
          <p:cNvSpPr txBox="1">
            <a:spLocks/>
          </p:cNvSpPr>
          <p:nvPr userDrawn="1"/>
        </p:nvSpPr>
        <p:spPr>
          <a:xfrm rot="16200000">
            <a:off x="10425361" y="4696381"/>
            <a:ext cx="3045650" cy="215753"/>
          </a:xfrm>
          <a:prstGeom prst="rect">
            <a:avLst/>
          </a:prstGeom>
        </p:spPr>
        <p:txBody>
          <a:bodyPr vert="horz" lIns="0" tIns="0" rIns="0" bIns="0" rtlCol="0" anchor="b"/>
          <a:lstStyle>
            <a:defPPr>
              <a:defRPr lang="en-US"/>
            </a:defPPr>
            <a:lvl1pPr marL="0" algn="r" defTabSz="914400" rtl="0" eaLnBrk="1" latinLnBrk="0" hangingPunct="1">
              <a:defRPr sz="1050" kern="1200">
                <a:solidFill>
                  <a:schemeClr val="bg1"/>
                </a:solidFill>
                <a:latin typeface="Brandon Grotesque Regular" panose="020B0503020203060202"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b="0" i="0" dirty="0">
                <a:solidFill>
                  <a:schemeClr val="tx1"/>
                </a:solidFill>
                <a:latin typeface="Graphik Regular Trial" panose="020B0503030202060203" pitchFamily="34" charset="0"/>
              </a:rPr>
              <a:t>Copyright © 2026 Imani J. Carter. All Rights Reserved. </a:t>
            </a:r>
          </a:p>
        </p:txBody>
      </p:sp>
      <p:sp>
        <p:nvSpPr>
          <p:cNvPr id="24" name="Content Placeholder 8">
            <a:extLst>
              <a:ext uri="{FF2B5EF4-FFF2-40B4-BE49-F238E27FC236}">
                <a16:creationId xmlns:a16="http://schemas.microsoft.com/office/drawing/2014/main" id="{C60C3FC4-D608-ADC8-609C-B9861C597665}"/>
              </a:ext>
            </a:extLst>
          </p:cNvPr>
          <p:cNvSpPr>
            <a:spLocks noGrp="1"/>
          </p:cNvSpPr>
          <p:nvPr>
            <p:ph sz="quarter" idx="13"/>
          </p:nvPr>
        </p:nvSpPr>
        <p:spPr>
          <a:xfrm>
            <a:off x="647214" y="3711200"/>
            <a:ext cx="2894772" cy="416607"/>
          </a:xfrm>
        </p:spPr>
        <p:txBody>
          <a:bodyPr lIns="0" tIns="0" rIns="0" bIns="0" anchor="ctr">
            <a:noAutofit/>
          </a:bodyPr>
          <a:lstStyle>
            <a:lvl1pPr marL="0" indent="0" algn="l">
              <a:lnSpc>
                <a:spcPct val="120000"/>
              </a:lnSpc>
              <a:spcAft>
                <a:spcPts val="300"/>
              </a:spcAft>
              <a:buNone/>
              <a:defRPr sz="1600" b="0" i="0">
                <a:solidFill>
                  <a:srgbClr val="C39547"/>
                </a:solidFill>
                <a:latin typeface="Graphik Regular Trial" panose="020B0503030202060203" pitchFamily="34" charset="0"/>
              </a:defRPr>
            </a:lvl1pPr>
            <a:lvl2pPr marL="457200" indent="0">
              <a:buNone/>
              <a:defRPr/>
            </a:lvl2pPr>
          </a:lstStyle>
          <a:p>
            <a:pPr lvl="0"/>
            <a:r>
              <a:rPr lang="en-US" dirty="0"/>
              <a:t>Click to edit Master text styles</a:t>
            </a:r>
          </a:p>
        </p:txBody>
      </p:sp>
      <p:pic>
        <p:nvPicPr>
          <p:cNvPr id="3" name="Picture 2" descr="Rome Judicial Circuit Public Defender's Office | Rome GA">
            <a:extLst>
              <a:ext uri="{FF2B5EF4-FFF2-40B4-BE49-F238E27FC236}">
                <a16:creationId xmlns:a16="http://schemas.microsoft.com/office/drawing/2014/main" id="{06F68180-4D16-605D-1BDB-B5377FB1B30B}"/>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l="15570" t="35555" r="16225" b="35172"/>
          <a:stretch>
            <a:fillRect/>
          </a:stretch>
        </p:blipFill>
        <p:spPr bwMode="auto">
          <a:xfrm>
            <a:off x="647214" y="1208691"/>
            <a:ext cx="1657140" cy="106570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8">
            <a:extLst>
              <a:ext uri="{FF2B5EF4-FFF2-40B4-BE49-F238E27FC236}">
                <a16:creationId xmlns:a16="http://schemas.microsoft.com/office/drawing/2014/main" id="{D2768C0D-767C-C12A-5AC2-A8B3287C1E9C}"/>
              </a:ext>
            </a:extLst>
          </p:cNvPr>
          <p:cNvSpPr>
            <a:spLocks noGrp="1"/>
          </p:cNvSpPr>
          <p:nvPr>
            <p:ph sz="quarter" idx="14"/>
          </p:nvPr>
        </p:nvSpPr>
        <p:spPr>
          <a:xfrm>
            <a:off x="647214" y="4387650"/>
            <a:ext cx="1770165" cy="416607"/>
          </a:xfrm>
        </p:spPr>
        <p:txBody>
          <a:bodyPr lIns="0" tIns="0" rIns="0" bIns="0" anchor="ctr">
            <a:noAutofit/>
          </a:bodyPr>
          <a:lstStyle>
            <a:lvl1pPr marL="0" indent="0" algn="l">
              <a:lnSpc>
                <a:spcPct val="120000"/>
              </a:lnSpc>
              <a:spcAft>
                <a:spcPts val="300"/>
              </a:spcAft>
              <a:buNone/>
              <a:defRPr sz="1200" b="0" i="0">
                <a:solidFill>
                  <a:srgbClr val="C39547"/>
                </a:solidFill>
                <a:latin typeface="Graphik Regular Trial" panose="020B0503030202060203" pitchFamily="34" charset="0"/>
              </a:defRPr>
            </a:lvl1pPr>
            <a:lvl2pPr marL="457200" indent="0">
              <a:buNone/>
              <a:defRPr/>
            </a:lvl2pPr>
          </a:lstStyle>
          <a:p>
            <a:pPr lvl="0"/>
            <a:r>
              <a:rPr lang="en-US" dirty="0"/>
              <a:t>Click to edit Master text styles</a:t>
            </a:r>
          </a:p>
        </p:txBody>
      </p:sp>
    </p:spTree>
    <p:extLst>
      <p:ext uri="{BB962C8B-B14F-4D97-AF65-F5344CB8AC3E}">
        <p14:creationId xmlns:p14="http://schemas.microsoft.com/office/powerpoint/2010/main" val="415956336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0AF8E-A07B-FD27-D7E3-11B75D3449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670C73-39AD-248E-3038-2647AD89EE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B25BCA-6D7F-8F72-F6D1-2FC9855A6A14}"/>
              </a:ext>
            </a:extLst>
          </p:cNvPr>
          <p:cNvSpPr>
            <a:spLocks noGrp="1"/>
          </p:cNvSpPr>
          <p:nvPr>
            <p:ph type="dt" sz="half" idx="10"/>
          </p:nvPr>
        </p:nvSpPr>
        <p:spPr/>
        <p:txBody>
          <a:bodyPr/>
          <a:lstStyle/>
          <a:p>
            <a:fld id="{EA2A0AEE-A520-4B09-9B28-3A12FDD68396}" type="datetimeFigureOut">
              <a:rPr lang="en-US" smtClean="0"/>
              <a:t>7/20/2026</a:t>
            </a:fld>
            <a:endParaRPr lang="en-US"/>
          </a:p>
        </p:txBody>
      </p:sp>
      <p:sp>
        <p:nvSpPr>
          <p:cNvPr id="5" name="Footer Placeholder 4">
            <a:extLst>
              <a:ext uri="{FF2B5EF4-FFF2-40B4-BE49-F238E27FC236}">
                <a16:creationId xmlns:a16="http://schemas.microsoft.com/office/drawing/2014/main" id="{AD861CFE-8577-3CB3-9CE9-6C2A450DCA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5CEC89-6C59-7ED4-1F36-1090B7BDD545}"/>
              </a:ext>
            </a:extLst>
          </p:cNvPr>
          <p:cNvSpPr>
            <a:spLocks noGrp="1"/>
          </p:cNvSpPr>
          <p:nvPr>
            <p:ph type="sldNum" sz="quarter" idx="12"/>
          </p:nvPr>
        </p:nvSpPr>
        <p:spPr/>
        <p:txBody>
          <a:bodyPr/>
          <a:lstStyle/>
          <a:p>
            <a:fld id="{E3EE496C-DABE-41A3-804B-658E7B81C346}" type="slidenum">
              <a:rPr lang="en-US" smtClean="0"/>
              <a:t>‹#›</a:t>
            </a:fld>
            <a:endParaRPr lang="en-US"/>
          </a:p>
        </p:txBody>
      </p:sp>
    </p:spTree>
    <p:extLst>
      <p:ext uri="{BB962C8B-B14F-4D97-AF65-F5344CB8AC3E}">
        <p14:creationId xmlns:p14="http://schemas.microsoft.com/office/powerpoint/2010/main" val="2345293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FDB28-849C-FF66-00FA-EDBD48BD28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089151-13AC-C867-5324-9D7C1C6CFC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ECB3A2-272E-3590-D535-FD463D68BDF3}"/>
              </a:ext>
            </a:extLst>
          </p:cNvPr>
          <p:cNvSpPr>
            <a:spLocks noGrp="1"/>
          </p:cNvSpPr>
          <p:nvPr>
            <p:ph type="dt" sz="half" idx="10"/>
          </p:nvPr>
        </p:nvSpPr>
        <p:spPr/>
        <p:txBody>
          <a:bodyPr/>
          <a:lstStyle/>
          <a:p>
            <a:fld id="{EA2A0AEE-A520-4B09-9B28-3A12FDD68396}" type="datetimeFigureOut">
              <a:rPr lang="en-US" smtClean="0"/>
              <a:t>7/20/2026</a:t>
            </a:fld>
            <a:endParaRPr lang="en-US"/>
          </a:p>
        </p:txBody>
      </p:sp>
      <p:sp>
        <p:nvSpPr>
          <p:cNvPr id="5" name="Footer Placeholder 4">
            <a:extLst>
              <a:ext uri="{FF2B5EF4-FFF2-40B4-BE49-F238E27FC236}">
                <a16:creationId xmlns:a16="http://schemas.microsoft.com/office/drawing/2014/main" id="{C0555229-EEEF-E7D7-49FE-BEC6FD8E24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932477-2E9C-9923-1011-8E7426143339}"/>
              </a:ext>
            </a:extLst>
          </p:cNvPr>
          <p:cNvSpPr>
            <a:spLocks noGrp="1"/>
          </p:cNvSpPr>
          <p:nvPr>
            <p:ph type="sldNum" sz="quarter" idx="12"/>
          </p:nvPr>
        </p:nvSpPr>
        <p:spPr/>
        <p:txBody>
          <a:bodyPr/>
          <a:lstStyle/>
          <a:p>
            <a:fld id="{E3EE496C-DABE-41A3-804B-658E7B81C346}" type="slidenum">
              <a:rPr lang="en-US" smtClean="0"/>
              <a:t>‹#›</a:t>
            </a:fld>
            <a:endParaRPr lang="en-US"/>
          </a:p>
        </p:txBody>
      </p:sp>
    </p:spTree>
    <p:extLst>
      <p:ext uri="{BB962C8B-B14F-4D97-AF65-F5344CB8AC3E}">
        <p14:creationId xmlns:p14="http://schemas.microsoft.com/office/powerpoint/2010/main" val="3593141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9A542-3344-C5B7-D946-AD529F6F2D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F33EB8-AEAF-1D0E-2046-AFACBBCF5D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9747E4-3B7E-DBAD-195E-60EC2430E4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D42FA1-C9FA-584A-8815-A35FD7B5E4DF}"/>
              </a:ext>
            </a:extLst>
          </p:cNvPr>
          <p:cNvSpPr>
            <a:spLocks noGrp="1"/>
          </p:cNvSpPr>
          <p:nvPr>
            <p:ph type="dt" sz="half" idx="10"/>
          </p:nvPr>
        </p:nvSpPr>
        <p:spPr/>
        <p:txBody>
          <a:bodyPr/>
          <a:lstStyle/>
          <a:p>
            <a:fld id="{EA2A0AEE-A520-4B09-9B28-3A12FDD68396}" type="datetimeFigureOut">
              <a:rPr lang="en-US" smtClean="0"/>
              <a:t>7/20/2026</a:t>
            </a:fld>
            <a:endParaRPr lang="en-US"/>
          </a:p>
        </p:txBody>
      </p:sp>
      <p:sp>
        <p:nvSpPr>
          <p:cNvPr id="6" name="Footer Placeholder 5">
            <a:extLst>
              <a:ext uri="{FF2B5EF4-FFF2-40B4-BE49-F238E27FC236}">
                <a16:creationId xmlns:a16="http://schemas.microsoft.com/office/drawing/2014/main" id="{F3A147E9-5BE6-E117-54D4-510B19874C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5A8A3B-795B-E118-17CC-69CF22800073}"/>
              </a:ext>
            </a:extLst>
          </p:cNvPr>
          <p:cNvSpPr>
            <a:spLocks noGrp="1"/>
          </p:cNvSpPr>
          <p:nvPr>
            <p:ph type="sldNum" sz="quarter" idx="12"/>
          </p:nvPr>
        </p:nvSpPr>
        <p:spPr/>
        <p:txBody>
          <a:bodyPr/>
          <a:lstStyle/>
          <a:p>
            <a:fld id="{E3EE496C-DABE-41A3-804B-658E7B81C346}" type="slidenum">
              <a:rPr lang="en-US" smtClean="0"/>
              <a:t>‹#›</a:t>
            </a:fld>
            <a:endParaRPr lang="en-US"/>
          </a:p>
        </p:txBody>
      </p:sp>
    </p:spTree>
    <p:extLst>
      <p:ext uri="{BB962C8B-B14F-4D97-AF65-F5344CB8AC3E}">
        <p14:creationId xmlns:p14="http://schemas.microsoft.com/office/powerpoint/2010/main" val="1112838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200B5-7DAB-9B29-F0FA-83FC160BC6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AD5B9A-D1E1-37CF-9692-1E277CA870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A4C216-6137-CA7D-029C-B64EF28762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A6F189-0ED8-4AEE-2CB4-2E54055EFE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8F97FC-0A00-C331-C4BE-1F48CB0D49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BD942F-5D9C-AA87-9196-91AEFC6D2C32}"/>
              </a:ext>
            </a:extLst>
          </p:cNvPr>
          <p:cNvSpPr>
            <a:spLocks noGrp="1"/>
          </p:cNvSpPr>
          <p:nvPr>
            <p:ph type="dt" sz="half" idx="10"/>
          </p:nvPr>
        </p:nvSpPr>
        <p:spPr/>
        <p:txBody>
          <a:bodyPr/>
          <a:lstStyle/>
          <a:p>
            <a:fld id="{EA2A0AEE-A520-4B09-9B28-3A12FDD68396}" type="datetimeFigureOut">
              <a:rPr lang="en-US" smtClean="0"/>
              <a:t>7/20/2026</a:t>
            </a:fld>
            <a:endParaRPr lang="en-US"/>
          </a:p>
        </p:txBody>
      </p:sp>
      <p:sp>
        <p:nvSpPr>
          <p:cNvPr id="8" name="Footer Placeholder 7">
            <a:extLst>
              <a:ext uri="{FF2B5EF4-FFF2-40B4-BE49-F238E27FC236}">
                <a16:creationId xmlns:a16="http://schemas.microsoft.com/office/drawing/2014/main" id="{6753CDF3-25DE-EFF6-559E-3E348E9B67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7C87209-1EED-BDF2-96A3-ACF53B4D3A54}"/>
              </a:ext>
            </a:extLst>
          </p:cNvPr>
          <p:cNvSpPr>
            <a:spLocks noGrp="1"/>
          </p:cNvSpPr>
          <p:nvPr>
            <p:ph type="sldNum" sz="quarter" idx="12"/>
          </p:nvPr>
        </p:nvSpPr>
        <p:spPr/>
        <p:txBody>
          <a:bodyPr/>
          <a:lstStyle/>
          <a:p>
            <a:fld id="{E3EE496C-DABE-41A3-804B-658E7B81C346}" type="slidenum">
              <a:rPr lang="en-US" smtClean="0"/>
              <a:t>‹#›</a:t>
            </a:fld>
            <a:endParaRPr lang="en-US"/>
          </a:p>
        </p:txBody>
      </p:sp>
    </p:spTree>
    <p:extLst>
      <p:ext uri="{BB962C8B-B14F-4D97-AF65-F5344CB8AC3E}">
        <p14:creationId xmlns:p14="http://schemas.microsoft.com/office/powerpoint/2010/main" val="4170147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D0ABA-ECF2-8F84-7475-E66714FA0F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0589F7-9FDC-6848-041E-6BFB36413C89}"/>
              </a:ext>
            </a:extLst>
          </p:cNvPr>
          <p:cNvSpPr>
            <a:spLocks noGrp="1"/>
          </p:cNvSpPr>
          <p:nvPr>
            <p:ph type="dt" sz="half" idx="10"/>
          </p:nvPr>
        </p:nvSpPr>
        <p:spPr/>
        <p:txBody>
          <a:bodyPr/>
          <a:lstStyle/>
          <a:p>
            <a:fld id="{EA2A0AEE-A520-4B09-9B28-3A12FDD68396}" type="datetimeFigureOut">
              <a:rPr lang="en-US" smtClean="0"/>
              <a:t>7/20/2026</a:t>
            </a:fld>
            <a:endParaRPr lang="en-US"/>
          </a:p>
        </p:txBody>
      </p:sp>
      <p:sp>
        <p:nvSpPr>
          <p:cNvPr id="4" name="Footer Placeholder 3">
            <a:extLst>
              <a:ext uri="{FF2B5EF4-FFF2-40B4-BE49-F238E27FC236}">
                <a16:creationId xmlns:a16="http://schemas.microsoft.com/office/drawing/2014/main" id="{EC75F1D6-57A1-2EDD-FF00-00C1FFDFD0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E7142A-723D-9557-B284-FA4D602C587D}"/>
              </a:ext>
            </a:extLst>
          </p:cNvPr>
          <p:cNvSpPr>
            <a:spLocks noGrp="1"/>
          </p:cNvSpPr>
          <p:nvPr>
            <p:ph type="sldNum" sz="quarter" idx="12"/>
          </p:nvPr>
        </p:nvSpPr>
        <p:spPr/>
        <p:txBody>
          <a:bodyPr/>
          <a:lstStyle/>
          <a:p>
            <a:fld id="{E3EE496C-DABE-41A3-804B-658E7B81C346}" type="slidenum">
              <a:rPr lang="en-US" smtClean="0"/>
              <a:t>‹#›</a:t>
            </a:fld>
            <a:endParaRPr lang="en-US"/>
          </a:p>
        </p:txBody>
      </p:sp>
    </p:spTree>
    <p:extLst>
      <p:ext uri="{BB962C8B-B14F-4D97-AF65-F5344CB8AC3E}">
        <p14:creationId xmlns:p14="http://schemas.microsoft.com/office/powerpoint/2010/main" val="4264995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CA4132-480C-57F0-65A2-5687574CC547}"/>
              </a:ext>
            </a:extLst>
          </p:cNvPr>
          <p:cNvSpPr>
            <a:spLocks noGrp="1"/>
          </p:cNvSpPr>
          <p:nvPr>
            <p:ph type="dt" sz="half" idx="10"/>
          </p:nvPr>
        </p:nvSpPr>
        <p:spPr/>
        <p:txBody>
          <a:bodyPr/>
          <a:lstStyle/>
          <a:p>
            <a:fld id="{EA2A0AEE-A520-4B09-9B28-3A12FDD68396}" type="datetimeFigureOut">
              <a:rPr lang="en-US" smtClean="0"/>
              <a:t>7/20/2026</a:t>
            </a:fld>
            <a:endParaRPr lang="en-US"/>
          </a:p>
        </p:txBody>
      </p:sp>
      <p:sp>
        <p:nvSpPr>
          <p:cNvPr id="3" name="Footer Placeholder 2">
            <a:extLst>
              <a:ext uri="{FF2B5EF4-FFF2-40B4-BE49-F238E27FC236}">
                <a16:creationId xmlns:a16="http://schemas.microsoft.com/office/drawing/2014/main" id="{EBA71E60-8446-EE3E-973C-B9932A6FE9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5F695E-7E00-C8D4-E1A9-BB0941425280}"/>
              </a:ext>
            </a:extLst>
          </p:cNvPr>
          <p:cNvSpPr>
            <a:spLocks noGrp="1"/>
          </p:cNvSpPr>
          <p:nvPr>
            <p:ph type="sldNum" sz="quarter" idx="12"/>
          </p:nvPr>
        </p:nvSpPr>
        <p:spPr/>
        <p:txBody>
          <a:bodyPr/>
          <a:lstStyle/>
          <a:p>
            <a:fld id="{E3EE496C-DABE-41A3-804B-658E7B81C346}" type="slidenum">
              <a:rPr lang="en-US" smtClean="0"/>
              <a:t>‹#›</a:t>
            </a:fld>
            <a:endParaRPr lang="en-US"/>
          </a:p>
        </p:txBody>
      </p:sp>
    </p:spTree>
    <p:extLst>
      <p:ext uri="{BB962C8B-B14F-4D97-AF65-F5344CB8AC3E}">
        <p14:creationId xmlns:p14="http://schemas.microsoft.com/office/powerpoint/2010/main" val="8508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CBCD3-2D7A-7D53-4E60-A72CF64CE6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1314E2-5F9A-C11F-2AA7-AFA6A191E7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C5EBA4-1C84-41DB-62D0-143F9CA6BD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0CBB8D-A7BB-6DB4-C5D4-0A523A9B34A9}"/>
              </a:ext>
            </a:extLst>
          </p:cNvPr>
          <p:cNvSpPr>
            <a:spLocks noGrp="1"/>
          </p:cNvSpPr>
          <p:nvPr>
            <p:ph type="dt" sz="half" idx="10"/>
          </p:nvPr>
        </p:nvSpPr>
        <p:spPr/>
        <p:txBody>
          <a:bodyPr/>
          <a:lstStyle/>
          <a:p>
            <a:fld id="{EA2A0AEE-A520-4B09-9B28-3A12FDD68396}" type="datetimeFigureOut">
              <a:rPr lang="en-US" smtClean="0"/>
              <a:t>7/20/2026</a:t>
            </a:fld>
            <a:endParaRPr lang="en-US"/>
          </a:p>
        </p:txBody>
      </p:sp>
      <p:sp>
        <p:nvSpPr>
          <p:cNvPr id="6" name="Footer Placeholder 5">
            <a:extLst>
              <a:ext uri="{FF2B5EF4-FFF2-40B4-BE49-F238E27FC236}">
                <a16:creationId xmlns:a16="http://schemas.microsoft.com/office/drawing/2014/main" id="{6EBF9590-3240-ED9B-4C50-E2ABEE2F29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7067F4-1BA9-70B5-5648-E0D977E00576}"/>
              </a:ext>
            </a:extLst>
          </p:cNvPr>
          <p:cNvSpPr>
            <a:spLocks noGrp="1"/>
          </p:cNvSpPr>
          <p:nvPr>
            <p:ph type="sldNum" sz="quarter" idx="12"/>
          </p:nvPr>
        </p:nvSpPr>
        <p:spPr/>
        <p:txBody>
          <a:bodyPr/>
          <a:lstStyle/>
          <a:p>
            <a:fld id="{E3EE496C-DABE-41A3-804B-658E7B81C346}" type="slidenum">
              <a:rPr lang="en-US" smtClean="0"/>
              <a:t>‹#›</a:t>
            </a:fld>
            <a:endParaRPr lang="en-US"/>
          </a:p>
        </p:txBody>
      </p:sp>
    </p:spTree>
    <p:extLst>
      <p:ext uri="{BB962C8B-B14F-4D97-AF65-F5344CB8AC3E}">
        <p14:creationId xmlns:p14="http://schemas.microsoft.com/office/powerpoint/2010/main" val="2985638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35A43-CD8B-8E21-B4F9-00B04B007E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4FB6E7-2D81-2434-1FB0-F12EAE1DBC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6DABB2-C777-FB6E-B7C4-3958185C27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F5AED-709F-9833-6EF2-33F3DEF4A9B5}"/>
              </a:ext>
            </a:extLst>
          </p:cNvPr>
          <p:cNvSpPr>
            <a:spLocks noGrp="1"/>
          </p:cNvSpPr>
          <p:nvPr>
            <p:ph type="dt" sz="half" idx="10"/>
          </p:nvPr>
        </p:nvSpPr>
        <p:spPr/>
        <p:txBody>
          <a:bodyPr/>
          <a:lstStyle/>
          <a:p>
            <a:fld id="{EA2A0AEE-A520-4B09-9B28-3A12FDD68396}" type="datetimeFigureOut">
              <a:rPr lang="en-US" smtClean="0"/>
              <a:t>7/20/2026</a:t>
            </a:fld>
            <a:endParaRPr lang="en-US"/>
          </a:p>
        </p:txBody>
      </p:sp>
      <p:sp>
        <p:nvSpPr>
          <p:cNvPr id="6" name="Footer Placeholder 5">
            <a:extLst>
              <a:ext uri="{FF2B5EF4-FFF2-40B4-BE49-F238E27FC236}">
                <a16:creationId xmlns:a16="http://schemas.microsoft.com/office/drawing/2014/main" id="{DF96E2B4-1DA5-DAC3-A792-F7D815EC04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0461A6-C98B-A007-8981-96A7B567D19E}"/>
              </a:ext>
            </a:extLst>
          </p:cNvPr>
          <p:cNvSpPr>
            <a:spLocks noGrp="1"/>
          </p:cNvSpPr>
          <p:nvPr>
            <p:ph type="sldNum" sz="quarter" idx="12"/>
          </p:nvPr>
        </p:nvSpPr>
        <p:spPr/>
        <p:txBody>
          <a:bodyPr/>
          <a:lstStyle/>
          <a:p>
            <a:fld id="{E3EE496C-DABE-41A3-804B-658E7B81C346}" type="slidenum">
              <a:rPr lang="en-US" smtClean="0"/>
              <a:t>‹#›</a:t>
            </a:fld>
            <a:endParaRPr lang="en-US"/>
          </a:p>
        </p:txBody>
      </p:sp>
    </p:spTree>
    <p:extLst>
      <p:ext uri="{BB962C8B-B14F-4D97-AF65-F5344CB8AC3E}">
        <p14:creationId xmlns:p14="http://schemas.microsoft.com/office/powerpoint/2010/main" val="428007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6E0AC-098A-83BA-4788-959533795A4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19413C-66C5-0C9E-0C3B-289007162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4B576-2134-0A24-0AFA-48C67F363D92}"/>
              </a:ext>
            </a:extLst>
          </p:cNvPr>
          <p:cNvSpPr>
            <a:spLocks noGrp="1"/>
          </p:cNvSpPr>
          <p:nvPr>
            <p:ph type="dt" sz="half" idx="10"/>
          </p:nvPr>
        </p:nvSpPr>
        <p:spPr/>
        <p:txBody>
          <a:bodyPr/>
          <a:lstStyle/>
          <a:p>
            <a:fld id="{EA2A0AEE-A520-4B09-9B28-3A12FDD68396}" type="datetimeFigureOut">
              <a:rPr lang="en-US" smtClean="0"/>
              <a:t>7/20/2026</a:t>
            </a:fld>
            <a:endParaRPr lang="en-US"/>
          </a:p>
        </p:txBody>
      </p:sp>
      <p:sp>
        <p:nvSpPr>
          <p:cNvPr id="5" name="Footer Placeholder 4">
            <a:extLst>
              <a:ext uri="{FF2B5EF4-FFF2-40B4-BE49-F238E27FC236}">
                <a16:creationId xmlns:a16="http://schemas.microsoft.com/office/drawing/2014/main" id="{3214C69B-37BA-D643-8B7A-F748A10A95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C2222A-6776-C9A4-C157-6AE054E4E458}"/>
              </a:ext>
            </a:extLst>
          </p:cNvPr>
          <p:cNvSpPr>
            <a:spLocks noGrp="1"/>
          </p:cNvSpPr>
          <p:nvPr>
            <p:ph type="sldNum" sz="quarter" idx="12"/>
          </p:nvPr>
        </p:nvSpPr>
        <p:spPr/>
        <p:txBody>
          <a:bodyPr/>
          <a:lstStyle/>
          <a:p>
            <a:fld id="{E3EE496C-DABE-41A3-804B-658E7B81C346}" type="slidenum">
              <a:rPr lang="en-US" smtClean="0"/>
              <a:t>‹#›</a:t>
            </a:fld>
            <a:endParaRPr lang="en-US"/>
          </a:p>
        </p:txBody>
      </p:sp>
    </p:spTree>
    <p:extLst>
      <p:ext uri="{BB962C8B-B14F-4D97-AF65-F5344CB8AC3E}">
        <p14:creationId xmlns:p14="http://schemas.microsoft.com/office/powerpoint/2010/main" val="10151704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7A42D5-4191-0E63-647F-76990068A8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49687A-A9C6-B8E9-534D-E1D186C236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94DE23-7BED-BB4E-DB01-CBA9524CDA74}"/>
              </a:ext>
            </a:extLst>
          </p:cNvPr>
          <p:cNvSpPr>
            <a:spLocks noGrp="1"/>
          </p:cNvSpPr>
          <p:nvPr>
            <p:ph type="dt" sz="half" idx="10"/>
          </p:nvPr>
        </p:nvSpPr>
        <p:spPr/>
        <p:txBody>
          <a:bodyPr/>
          <a:lstStyle/>
          <a:p>
            <a:fld id="{EA2A0AEE-A520-4B09-9B28-3A12FDD68396}" type="datetimeFigureOut">
              <a:rPr lang="en-US" smtClean="0"/>
              <a:t>7/20/2026</a:t>
            </a:fld>
            <a:endParaRPr lang="en-US"/>
          </a:p>
        </p:txBody>
      </p:sp>
      <p:sp>
        <p:nvSpPr>
          <p:cNvPr id="5" name="Footer Placeholder 4">
            <a:extLst>
              <a:ext uri="{FF2B5EF4-FFF2-40B4-BE49-F238E27FC236}">
                <a16:creationId xmlns:a16="http://schemas.microsoft.com/office/drawing/2014/main" id="{AE09FFF1-C03E-3B80-7F75-9F5486F361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759854-F4BF-074E-A160-DC2E7BFAE36D}"/>
              </a:ext>
            </a:extLst>
          </p:cNvPr>
          <p:cNvSpPr>
            <a:spLocks noGrp="1"/>
          </p:cNvSpPr>
          <p:nvPr>
            <p:ph type="sldNum" sz="quarter" idx="12"/>
          </p:nvPr>
        </p:nvSpPr>
        <p:spPr/>
        <p:txBody>
          <a:bodyPr/>
          <a:lstStyle/>
          <a:p>
            <a:fld id="{E3EE496C-DABE-41A3-804B-658E7B81C346}" type="slidenum">
              <a:rPr lang="en-US" smtClean="0"/>
              <a:t>‹#›</a:t>
            </a:fld>
            <a:endParaRPr lang="en-US"/>
          </a:p>
        </p:txBody>
      </p:sp>
    </p:spTree>
    <p:extLst>
      <p:ext uri="{BB962C8B-B14F-4D97-AF65-F5344CB8AC3E}">
        <p14:creationId xmlns:p14="http://schemas.microsoft.com/office/powerpoint/2010/main" val="3088824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3ECC-DFC4-464D-F42D-3FE40E656764}"/>
              </a:ext>
            </a:extLst>
          </p:cNvPr>
          <p:cNvSpPr>
            <a:spLocks noGrp="1"/>
          </p:cNvSpPr>
          <p:nvPr>
            <p:ph type="title"/>
          </p:nvPr>
        </p:nvSpPr>
        <p:spPr>
          <a:xfrm>
            <a:off x="3295820" y="3041259"/>
            <a:ext cx="5600359" cy="775482"/>
          </a:xfrm>
        </p:spPr>
        <p:txBody>
          <a:bodyPr lIns="0" tIns="0" rIns="0" bIns="0" anchor="ctr">
            <a:noAutofit/>
          </a:bodyPr>
          <a:lstStyle>
            <a:lvl1pPr algn="ctr">
              <a:defRPr sz="3200" b="1" i="0">
                <a:ln w="12700">
                  <a:noFill/>
                </a:ln>
                <a:solidFill>
                  <a:srgbClr val="C39547"/>
                </a:solidFill>
                <a:latin typeface="Graphik Bold Trial" panose="020B0503030202060203" pitchFamily="34" charset="0"/>
              </a:defRPr>
            </a:lvl1pPr>
          </a:lstStyle>
          <a:p>
            <a:endParaRPr lang="en-US" dirty="0"/>
          </a:p>
        </p:txBody>
      </p:sp>
      <p:sp>
        <p:nvSpPr>
          <p:cNvPr id="12" name="Slide Number Placeholder 2">
            <a:extLst>
              <a:ext uri="{FF2B5EF4-FFF2-40B4-BE49-F238E27FC236}">
                <a16:creationId xmlns:a16="http://schemas.microsoft.com/office/drawing/2014/main" id="{63B39547-0E12-6DE1-E438-0055F2DC4F80}"/>
              </a:ext>
            </a:extLst>
          </p:cNvPr>
          <p:cNvSpPr>
            <a:spLocks noGrp="1"/>
          </p:cNvSpPr>
          <p:nvPr>
            <p:ph type="sldNum" sz="quarter" idx="10"/>
          </p:nvPr>
        </p:nvSpPr>
        <p:spPr>
          <a:xfrm>
            <a:off x="9312862" y="6472986"/>
            <a:ext cx="2743200" cy="215753"/>
          </a:xfrm>
        </p:spPr>
        <p:txBody>
          <a:bodyPr lIns="0" tIns="0" rIns="0" bIns="0"/>
          <a:lstStyle>
            <a:lvl1pPr>
              <a:defRPr sz="800" b="0" i="0">
                <a:solidFill>
                  <a:schemeClr val="tx1"/>
                </a:solidFill>
                <a:latin typeface="Graphik Regular Trial" panose="020B0503030202060203" pitchFamily="34" charset="0"/>
              </a:defRPr>
            </a:lvl1pPr>
          </a:lstStyle>
          <a:p>
            <a:fld id="{5A5F2F8A-E0EB-7547-8FBF-4D9FDEFED386}" type="slidenum">
              <a:rPr lang="en-US" smtClean="0"/>
              <a:pPr/>
              <a:t>‹#›</a:t>
            </a:fld>
            <a:endParaRPr lang="en-US" dirty="0"/>
          </a:p>
        </p:txBody>
      </p:sp>
      <p:sp>
        <p:nvSpPr>
          <p:cNvPr id="13" name="Slide Number Placeholder 2">
            <a:extLst>
              <a:ext uri="{FF2B5EF4-FFF2-40B4-BE49-F238E27FC236}">
                <a16:creationId xmlns:a16="http://schemas.microsoft.com/office/drawing/2014/main" id="{21FAC341-CEDA-16DC-BCD2-6FBD737A53AC}"/>
              </a:ext>
            </a:extLst>
          </p:cNvPr>
          <p:cNvSpPr txBox="1">
            <a:spLocks/>
          </p:cNvSpPr>
          <p:nvPr userDrawn="1"/>
        </p:nvSpPr>
        <p:spPr>
          <a:xfrm rot="16200000">
            <a:off x="10425361" y="4696381"/>
            <a:ext cx="3045650" cy="215753"/>
          </a:xfrm>
          <a:prstGeom prst="rect">
            <a:avLst/>
          </a:prstGeom>
        </p:spPr>
        <p:txBody>
          <a:bodyPr vert="horz" lIns="0" tIns="0" rIns="0" bIns="0" rtlCol="0" anchor="b"/>
          <a:lstStyle>
            <a:defPPr>
              <a:defRPr lang="en-US"/>
            </a:defPPr>
            <a:lvl1pPr marL="0" algn="r" defTabSz="914400" rtl="0" eaLnBrk="1" latinLnBrk="0" hangingPunct="1">
              <a:defRPr sz="1050" kern="1200">
                <a:solidFill>
                  <a:schemeClr val="bg1"/>
                </a:solidFill>
                <a:latin typeface="Brandon Grotesque Regular" panose="020B0503020203060202"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b="0" i="0" dirty="0">
                <a:solidFill>
                  <a:schemeClr val="tx1"/>
                </a:solidFill>
                <a:latin typeface="Graphik Regular Trial" panose="020B0503030202060203" pitchFamily="34" charset="0"/>
              </a:rPr>
              <a:t>Copyright © 2026 Imani J. Carter. All Rights Reserved. </a:t>
            </a:r>
          </a:p>
        </p:txBody>
      </p:sp>
      <p:sp>
        <p:nvSpPr>
          <p:cNvPr id="24" name="Content Placeholder 8">
            <a:extLst>
              <a:ext uri="{FF2B5EF4-FFF2-40B4-BE49-F238E27FC236}">
                <a16:creationId xmlns:a16="http://schemas.microsoft.com/office/drawing/2014/main" id="{C60C3FC4-D608-ADC8-609C-B9861C597665}"/>
              </a:ext>
            </a:extLst>
          </p:cNvPr>
          <p:cNvSpPr>
            <a:spLocks noGrp="1"/>
          </p:cNvSpPr>
          <p:nvPr>
            <p:ph sz="quarter" idx="13"/>
          </p:nvPr>
        </p:nvSpPr>
        <p:spPr>
          <a:xfrm>
            <a:off x="3295820" y="4005490"/>
            <a:ext cx="5600359" cy="416607"/>
          </a:xfrm>
        </p:spPr>
        <p:txBody>
          <a:bodyPr lIns="0" tIns="0" rIns="0" bIns="0" anchor="ctr">
            <a:noAutofit/>
          </a:bodyPr>
          <a:lstStyle>
            <a:lvl1pPr marL="0" indent="0" algn="ctr">
              <a:lnSpc>
                <a:spcPct val="120000"/>
              </a:lnSpc>
              <a:spcAft>
                <a:spcPts val="300"/>
              </a:spcAft>
              <a:buNone/>
              <a:defRPr sz="1800" b="0" i="0">
                <a:solidFill>
                  <a:srgbClr val="C39547"/>
                </a:solidFill>
                <a:latin typeface="Graphik Regular Trial" panose="020B0503030202060203" pitchFamily="34" charset="0"/>
              </a:defRPr>
            </a:lvl1pPr>
            <a:lvl2pPr marL="457200" indent="0">
              <a:buNone/>
              <a:defRPr/>
            </a:lvl2pPr>
          </a:lstStyle>
          <a:p>
            <a:pPr lvl="0"/>
            <a:r>
              <a:rPr lang="en-US" dirty="0"/>
              <a:t>Click to edit Master text styles</a:t>
            </a:r>
          </a:p>
        </p:txBody>
      </p:sp>
      <p:pic>
        <p:nvPicPr>
          <p:cNvPr id="3" name="Picture 2" descr="Rome Judicial Circuit Public Defender's Office | Rome GA">
            <a:extLst>
              <a:ext uri="{FF2B5EF4-FFF2-40B4-BE49-F238E27FC236}">
                <a16:creationId xmlns:a16="http://schemas.microsoft.com/office/drawing/2014/main" id="{06F68180-4D16-605D-1BDB-B5377FB1B30B}"/>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135937" y="6070355"/>
            <a:ext cx="961570" cy="618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76195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000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3ECC-DFC4-464D-F42D-3FE40E656764}"/>
              </a:ext>
            </a:extLst>
          </p:cNvPr>
          <p:cNvSpPr>
            <a:spLocks noGrp="1"/>
          </p:cNvSpPr>
          <p:nvPr>
            <p:ph type="title"/>
          </p:nvPr>
        </p:nvSpPr>
        <p:spPr>
          <a:xfrm>
            <a:off x="3295820" y="3041259"/>
            <a:ext cx="5600359" cy="775482"/>
          </a:xfrm>
        </p:spPr>
        <p:txBody>
          <a:bodyPr lIns="0" tIns="0" rIns="0" bIns="0" anchor="ctr">
            <a:noAutofit/>
          </a:bodyPr>
          <a:lstStyle>
            <a:lvl1pPr algn="ctr">
              <a:defRPr sz="3200" b="1" i="0">
                <a:ln w="12700">
                  <a:noFill/>
                </a:ln>
                <a:solidFill>
                  <a:srgbClr val="C39547"/>
                </a:solidFill>
                <a:latin typeface="Graphik Bold Trial" panose="020B0503030202060203" pitchFamily="34" charset="0"/>
              </a:defRPr>
            </a:lvl1pPr>
          </a:lstStyle>
          <a:p>
            <a:endParaRPr lang="en-US" dirty="0"/>
          </a:p>
        </p:txBody>
      </p:sp>
      <p:sp>
        <p:nvSpPr>
          <p:cNvPr id="3" name="Content Placeholder 8">
            <a:extLst>
              <a:ext uri="{FF2B5EF4-FFF2-40B4-BE49-F238E27FC236}">
                <a16:creationId xmlns:a16="http://schemas.microsoft.com/office/drawing/2014/main" id="{F584B953-F949-45A9-48E9-03B73BA091D2}"/>
              </a:ext>
            </a:extLst>
          </p:cNvPr>
          <p:cNvSpPr>
            <a:spLocks noGrp="1"/>
          </p:cNvSpPr>
          <p:nvPr>
            <p:ph sz="quarter" idx="16"/>
          </p:nvPr>
        </p:nvSpPr>
        <p:spPr>
          <a:xfrm>
            <a:off x="224875" y="179655"/>
            <a:ext cx="7636735" cy="281998"/>
          </a:xfrm>
        </p:spPr>
        <p:txBody>
          <a:bodyPr lIns="0" tIns="0" rIns="0" bIns="0" anchor="ctr">
            <a:noAutofit/>
          </a:bodyPr>
          <a:lstStyle>
            <a:lvl1pPr marL="0" indent="0">
              <a:lnSpc>
                <a:spcPct val="120000"/>
              </a:lnSpc>
              <a:spcAft>
                <a:spcPts val="300"/>
              </a:spcAft>
              <a:buNone/>
              <a:defRPr lang="en-US" sz="1050" b="0" i="0" u="none" strike="noStrike" smtClean="0">
                <a:solidFill>
                  <a:schemeClr val="bg1"/>
                </a:solidFill>
                <a:effectLst/>
                <a:latin typeface="Graphik Regular Trial" panose="020B0503030202060203" pitchFamily="34" charset="0"/>
              </a:defRPr>
            </a:lvl1pPr>
            <a:lvl2pPr marL="457200" indent="0">
              <a:buNone/>
              <a:defRPr/>
            </a:lvl2pPr>
          </a:lstStyle>
          <a:p>
            <a:pPr lvl="0"/>
            <a:r>
              <a:rPr lang="en-US" dirty="0"/>
              <a:t>Click to edit Master text styles</a:t>
            </a:r>
          </a:p>
        </p:txBody>
      </p:sp>
      <p:sp>
        <p:nvSpPr>
          <p:cNvPr id="20" name="Slide Number Placeholder 2">
            <a:extLst>
              <a:ext uri="{FF2B5EF4-FFF2-40B4-BE49-F238E27FC236}">
                <a16:creationId xmlns:a16="http://schemas.microsoft.com/office/drawing/2014/main" id="{056CDF4D-ABEF-86B8-96E0-963788CC40DF}"/>
              </a:ext>
            </a:extLst>
          </p:cNvPr>
          <p:cNvSpPr>
            <a:spLocks noGrp="1"/>
          </p:cNvSpPr>
          <p:nvPr>
            <p:ph type="sldNum" sz="quarter" idx="10"/>
          </p:nvPr>
        </p:nvSpPr>
        <p:spPr>
          <a:xfrm>
            <a:off x="9312862" y="6472986"/>
            <a:ext cx="2743200" cy="215753"/>
          </a:xfrm>
        </p:spPr>
        <p:txBody>
          <a:bodyPr lIns="0" tIns="0" rIns="0" bIns="0"/>
          <a:lstStyle>
            <a:lvl1pPr>
              <a:defRPr sz="800" b="0" i="0">
                <a:solidFill>
                  <a:schemeClr val="bg1">
                    <a:lumMod val="95000"/>
                  </a:schemeClr>
                </a:solidFill>
                <a:latin typeface="Graphik Regular Trial" panose="020B0503030202060203" pitchFamily="34" charset="0"/>
              </a:defRPr>
            </a:lvl1pPr>
          </a:lstStyle>
          <a:p>
            <a:fld id="{5A5F2F8A-E0EB-7547-8FBF-4D9FDEFED386}" type="slidenum">
              <a:rPr lang="en-US" smtClean="0"/>
              <a:pPr/>
              <a:t>‹#›</a:t>
            </a:fld>
            <a:endParaRPr lang="en-US" sz="800" dirty="0"/>
          </a:p>
        </p:txBody>
      </p:sp>
      <p:sp>
        <p:nvSpPr>
          <p:cNvPr id="4" name="Slide Number Placeholder 2">
            <a:extLst>
              <a:ext uri="{FF2B5EF4-FFF2-40B4-BE49-F238E27FC236}">
                <a16:creationId xmlns:a16="http://schemas.microsoft.com/office/drawing/2014/main" id="{10322CED-0F6B-0D9F-48F3-09923B325AD0}"/>
              </a:ext>
            </a:extLst>
          </p:cNvPr>
          <p:cNvSpPr txBox="1">
            <a:spLocks/>
          </p:cNvSpPr>
          <p:nvPr userDrawn="1"/>
        </p:nvSpPr>
        <p:spPr>
          <a:xfrm rot="16200000">
            <a:off x="10425361" y="4696381"/>
            <a:ext cx="3045650" cy="215753"/>
          </a:xfrm>
          <a:prstGeom prst="rect">
            <a:avLst/>
          </a:prstGeom>
        </p:spPr>
        <p:txBody>
          <a:bodyPr vert="horz" lIns="0" tIns="0" rIns="0" bIns="0" rtlCol="0" anchor="b"/>
          <a:lstStyle>
            <a:defPPr>
              <a:defRPr lang="en-US"/>
            </a:defPPr>
            <a:lvl1pPr marL="0" algn="r" defTabSz="914400" rtl="0" eaLnBrk="1" latinLnBrk="0" hangingPunct="1">
              <a:defRPr sz="1050" kern="1200">
                <a:solidFill>
                  <a:schemeClr val="bg1"/>
                </a:solidFill>
                <a:latin typeface="Brandon Grotesque Regular" panose="020B0503020203060202"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b="0" i="0" dirty="0">
                <a:solidFill>
                  <a:schemeClr val="bg1">
                    <a:lumMod val="95000"/>
                  </a:schemeClr>
                </a:solidFill>
                <a:latin typeface="Graphik Regular Trial" panose="020B0503030202060203" pitchFamily="34" charset="0"/>
              </a:rPr>
              <a:t>Copyright © 2026 Imani J. Carter. All Rights Reserved. </a:t>
            </a:r>
          </a:p>
        </p:txBody>
      </p:sp>
      <p:pic>
        <p:nvPicPr>
          <p:cNvPr id="1026" name="Picture 2" descr="Rome Judicial Circuit Public Defender's Office | Rome GA">
            <a:extLst>
              <a:ext uri="{FF2B5EF4-FFF2-40B4-BE49-F238E27FC236}">
                <a16:creationId xmlns:a16="http://schemas.microsoft.com/office/drawing/2014/main" id="{D5F6A0AB-F455-C22E-B63A-887396A499F5}"/>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135937" y="6070355"/>
            <a:ext cx="961570" cy="618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597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0000"/>
        </a:solidFill>
        <a:effectLst/>
      </p:bgPr>
    </p:bg>
    <p:spTree>
      <p:nvGrpSpPr>
        <p:cNvPr id="1" name=""/>
        <p:cNvGrpSpPr/>
        <p:nvPr/>
      </p:nvGrpSpPr>
      <p:grpSpPr>
        <a:xfrm>
          <a:off x="0" y="0"/>
          <a:ext cx="0" cy="0"/>
          <a:chOff x="0" y="0"/>
          <a:chExt cx="0" cy="0"/>
        </a:xfrm>
      </p:grpSpPr>
      <p:sp>
        <p:nvSpPr>
          <p:cNvPr id="16" name="Content Placeholder 8">
            <a:extLst>
              <a:ext uri="{FF2B5EF4-FFF2-40B4-BE49-F238E27FC236}">
                <a16:creationId xmlns:a16="http://schemas.microsoft.com/office/drawing/2014/main" id="{C60CF6DA-4B1B-CDDD-FC22-8B2887ACD3BA}"/>
              </a:ext>
            </a:extLst>
          </p:cNvPr>
          <p:cNvSpPr>
            <a:spLocks noGrp="1"/>
          </p:cNvSpPr>
          <p:nvPr>
            <p:ph sz="quarter" idx="14"/>
          </p:nvPr>
        </p:nvSpPr>
        <p:spPr>
          <a:xfrm>
            <a:off x="1761623" y="2230496"/>
            <a:ext cx="8668741" cy="339125"/>
          </a:xfrm>
        </p:spPr>
        <p:txBody>
          <a:bodyPr lIns="0" tIns="0" rIns="0" bIns="0" anchor="ctr">
            <a:noAutofit/>
          </a:bodyPr>
          <a:lstStyle>
            <a:lvl1pPr marL="0" indent="0">
              <a:lnSpc>
                <a:spcPct val="120000"/>
              </a:lnSpc>
              <a:spcBef>
                <a:spcPts val="0"/>
              </a:spcBef>
              <a:spcAft>
                <a:spcPts val="300"/>
              </a:spcAft>
              <a:buNone/>
              <a:defRPr sz="1400">
                <a:solidFill>
                  <a:schemeClr val="bg1"/>
                </a:solidFill>
                <a:latin typeface="Graphik Regular Trial" panose="020B0503030202060203" pitchFamily="34" charset="0"/>
              </a:defRPr>
            </a:lvl1pPr>
            <a:lvl2pPr marL="457200" indent="0">
              <a:buNone/>
              <a:defRPr/>
            </a:lvl2pPr>
          </a:lstStyle>
          <a:p>
            <a:pPr lvl="0"/>
            <a:r>
              <a:rPr lang="en-US" dirty="0"/>
              <a:t>Click to edit Master text styles</a:t>
            </a:r>
          </a:p>
        </p:txBody>
      </p:sp>
      <p:sp>
        <p:nvSpPr>
          <p:cNvPr id="17" name="Content Placeholder 8">
            <a:extLst>
              <a:ext uri="{FF2B5EF4-FFF2-40B4-BE49-F238E27FC236}">
                <a16:creationId xmlns:a16="http://schemas.microsoft.com/office/drawing/2014/main" id="{C739625E-C67E-EA80-ED3A-CA3B495647ED}"/>
              </a:ext>
            </a:extLst>
          </p:cNvPr>
          <p:cNvSpPr>
            <a:spLocks noGrp="1"/>
          </p:cNvSpPr>
          <p:nvPr>
            <p:ph sz="quarter" idx="15"/>
          </p:nvPr>
        </p:nvSpPr>
        <p:spPr>
          <a:xfrm>
            <a:off x="1761623" y="2682733"/>
            <a:ext cx="8668741" cy="2743347"/>
          </a:xfrm>
        </p:spPr>
        <p:txBody>
          <a:bodyPr lIns="0" tIns="0" rIns="0" bIns="0" anchor="t">
            <a:noAutofit/>
          </a:bodyPr>
          <a:lstStyle>
            <a:lvl1pPr marL="122237" indent="0">
              <a:lnSpc>
                <a:spcPct val="120000"/>
              </a:lnSpc>
              <a:spcBef>
                <a:spcPts val="0"/>
              </a:spcBef>
              <a:spcAft>
                <a:spcPts val="300"/>
              </a:spcAft>
              <a:buFont typeface="System Font Regular"/>
              <a:buNone/>
              <a:tabLst/>
              <a:defRPr sz="1400">
                <a:solidFill>
                  <a:schemeClr val="bg1"/>
                </a:solidFill>
                <a:latin typeface="Graphik Regular Trial" panose="020B0503030202060203" pitchFamily="34" charset="0"/>
              </a:defRPr>
            </a:lvl1pPr>
            <a:lvl2pPr marL="457200" indent="0">
              <a:buNone/>
              <a:defRPr/>
            </a:lvl2pPr>
          </a:lstStyle>
          <a:p>
            <a:pPr lvl="0"/>
            <a:r>
              <a:rPr lang="en-US" dirty="0"/>
              <a:t>Click to edit Master text styles</a:t>
            </a:r>
          </a:p>
          <a:p>
            <a:pPr marL="295275" marR="0" lvl="0" indent="-173038" algn="l" defTabSz="914400" rtl="0" eaLnBrk="1" fontAlgn="auto" latinLnBrk="0" hangingPunct="1">
              <a:lnSpc>
                <a:spcPct val="120000"/>
              </a:lnSpc>
              <a:spcBef>
                <a:spcPts val="0"/>
              </a:spcBef>
              <a:spcAft>
                <a:spcPts val="300"/>
              </a:spcAft>
              <a:buClrTx/>
              <a:buSzTx/>
              <a:buFont typeface="System Font Regular"/>
              <a:buChar char="∙"/>
              <a:tabLst/>
              <a:defRPr/>
            </a:pPr>
            <a:r>
              <a:rPr lang="en-US" dirty="0"/>
              <a:t>Click to edit Master text styles</a:t>
            </a:r>
          </a:p>
          <a:p>
            <a:pPr marL="295275" marR="0" lvl="0" indent="-173038" algn="l" defTabSz="914400" rtl="0" eaLnBrk="1" fontAlgn="auto" latinLnBrk="0" hangingPunct="1">
              <a:lnSpc>
                <a:spcPct val="120000"/>
              </a:lnSpc>
              <a:spcBef>
                <a:spcPts val="0"/>
              </a:spcBef>
              <a:spcAft>
                <a:spcPts val="300"/>
              </a:spcAft>
              <a:buClrTx/>
              <a:buSzTx/>
              <a:buFont typeface="System Font Regular"/>
              <a:buChar char="∙"/>
              <a:tabLst/>
              <a:defRPr/>
            </a:pPr>
            <a:r>
              <a:rPr lang="en-US" dirty="0"/>
              <a:t>Click to edit Master text styles</a:t>
            </a:r>
          </a:p>
          <a:p>
            <a:pPr marL="295275" marR="0" lvl="0" indent="-173038" algn="l" defTabSz="914400" rtl="0" eaLnBrk="1" fontAlgn="auto" latinLnBrk="0" hangingPunct="1">
              <a:lnSpc>
                <a:spcPct val="120000"/>
              </a:lnSpc>
              <a:spcBef>
                <a:spcPts val="0"/>
              </a:spcBef>
              <a:spcAft>
                <a:spcPts val="300"/>
              </a:spcAft>
              <a:buClrTx/>
              <a:buSzTx/>
              <a:buFont typeface="System Font Regular"/>
              <a:buChar char="∙"/>
              <a:tabLst/>
              <a:defRPr/>
            </a:pPr>
            <a:r>
              <a:rPr lang="en-US" dirty="0"/>
              <a:t>Click to edit Master text styles</a:t>
            </a:r>
          </a:p>
          <a:p>
            <a:pPr lvl="0"/>
            <a:endParaRPr lang="en-US" dirty="0"/>
          </a:p>
        </p:txBody>
      </p:sp>
      <p:sp>
        <p:nvSpPr>
          <p:cNvPr id="5" name="Slide Number Placeholder 2">
            <a:extLst>
              <a:ext uri="{FF2B5EF4-FFF2-40B4-BE49-F238E27FC236}">
                <a16:creationId xmlns:a16="http://schemas.microsoft.com/office/drawing/2014/main" id="{3FFDC27F-C351-F48A-7ED9-60F07D43BCF2}"/>
              </a:ext>
            </a:extLst>
          </p:cNvPr>
          <p:cNvSpPr>
            <a:spLocks noGrp="1"/>
          </p:cNvSpPr>
          <p:nvPr>
            <p:ph type="sldNum" sz="quarter" idx="10"/>
          </p:nvPr>
        </p:nvSpPr>
        <p:spPr>
          <a:xfrm>
            <a:off x="9312862" y="6472986"/>
            <a:ext cx="2743200" cy="215753"/>
          </a:xfrm>
        </p:spPr>
        <p:txBody>
          <a:bodyPr lIns="0" tIns="0" rIns="0" bIns="0"/>
          <a:lstStyle>
            <a:lvl1pPr>
              <a:defRPr sz="800" b="0" i="0">
                <a:solidFill>
                  <a:schemeClr val="bg1">
                    <a:lumMod val="95000"/>
                  </a:schemeClr>
                </a:solidFill>
                <a:latin typeface="Graphik Regular Trial" panose="020B0503030202060203" pitchFamily="34" charset="0"/>
              </a:defRPr>
            </a:lvl1pPr>
          </a:lstStyle>
          <a:p>
            <a:fld id="{5A5F2F8A-E0EB-7547-8FBF-4D9FDEFED386}" type="slidenum">
              <a:rPr lang="en-US" smtClean="0"/>
              <a:pPr/>
              <a:t>‹#›</a:t>
            </a:fld>
            <a:endParaRPr lang="en-US" sz="800" dirty="0"/>
          </a:p>
        </p:txBody>
      </p:sp>
      <p:sp>
        <p:nvSpPr>
          <p:cNvPr id="11" name="Title 1">
            <a:extLst>
              <a:ext uri="{FF2B5EF4-FFF2-40B4-BE49-F238E27FC236}">
                <a16:creationId xmlns:a16="http://schemas.microsoft.com/office/drawing/2014/main" id="{7842006C-6846-460E-F7B1-40C1E5A381CD}"/>
              </a:ext>
            </a:extLst>
          </p:cNvPr>
          <p:cNvSpPr>
            <a:spLocks noGrp="1"/>
          </p:cNvSpPr>
          <p:nvPr>
            <p:ph type="title"/>
          </p:nvPr>
        </p:nvSpPr>
        <p:spPr>
          <a:xfrm>
            <a:off x="345688" y="607556"/>
            <a:ext cx="11262146" cy="576034"/>
          </a:xfrm>
        </p:spPr>
        <p:txBody>
          <a:bodyPr lIns="0" tIns="0" rIns="0" bIns="0" anchor="t">
            <a:noAutofit/>
          </a:bodyPr>
          <a:lstStyle>
            <a:lvl1pPr algn="l" defTabSz="914400" rtl="0" eaLnBrk="1" latinLnBrk="0" hangingPunct="1">
              <a:lnSpc>
                <a:spcPct val="120000"/>
              </a:lnSpc>
              <a:spcBef>
                <a:spcPct val="0"/>
              </a:spcBef>
              <a:spcAft>
                <a:spcPts val="300"/>
              </a:spcAft>
              <a:buNone/>
              <a:defRPr lang="en-US" sz="3200" b="0" i="0" kern="1200" dirty="0">
                <a:solidFill>
                  <a:schemeClr val="bg1"/>
                </a:solidFill>
                <a:latin typeface="Graphik Bold Trial" panose="020B0503030202060203" pitchFamily="34" charset="0"/>
                <a:ea typeface="+mj-ea"/>
                <a:cs typeface="+mj-cs"/>
              </a:defRPr>
            </a:lvl1pPr>
          </a:lstStyle>
          <a:p>
            <a:r>
              <a:rPr lang="en-US" dirty="0"/>
              <a:t>Click to edit Master title style</a:t>
            </a:r>
          </a:p>
        </p:txBody>
      </p:sp>
      <p:sp>
        <p:nvSpPr>
          <p:cNvPr id="12" name="Content Placeholder 8">
            <a:extLst>
              <a:ext uri="{FF2B5EF4-FFF2-40B4-BE49-F238E27FC236}">
                <a16:creationId xmlns:a16="http://schemas.microsoft.com/office/drawing/2014/main" id="{1AB25892-6A82-4604-C777-00E7032D192D}"/>
              </a:ext>
            </a:extLst>
          </p:cNvPr>
          <p:cNvSpPr>
            <a:spLocks noGrp="1"/>
          </p:cNvSpPr>
          <p:nvPr>
            <p:ph sz="quarter" idx="13"/>
          </p:nvPr>
        </p:nvSpPr>
        <p:spPr>
          <a:xfrm>
            <a:off x="345688" y="1322137"/>
            <a:ext cx="10084676" cy="281998"/>
          </a:xfrm>
        </p:spPr>
        <p:txBody>
          <a:bodyPr lIns="0" tIns="0" rIns="0" bIns="0" anchor="t">
            <a:noAutofit/>
          </a:bodyPr>
          <a:lstStyle>
            <a:lvl1pPr marL="0" indent="0">
              <a:lnSpc>
                <a:spcPct val="120000"/>
              </a:lnSpc>
              <a:spcAft>
                <a:spcPts val="300"/>
              </a:spcAft>
              <a:buNone/>
              <a:defRPr sz="1200" b="0" i="0">
                <a:solidFill>
                  <a:schemeClr val="bg1"/>
                </a:solidFill>
                <a:latin typeface="Graphik Regular Trial" panose="020B0503030202060203" pitchFamily="34" charset="0"/>
              </a:defRPr>
            </a:lvl1pPr>
            <a:lvl2pPr marL="457200" indent="0">
              <a:buNone/>
              <a:defRPr/>
            </a:lvl2pPr>
          </a:lstStyle>
          <a:p>
            <a:pPr lvl="0"/>
            <a:r>
              <a:rPr lang="en-US" dirty="0"/>
              <a:t>Click to edit Master text styles</a:t>
            </a:r>
          </a:p>
        </p:txBody>
      </p:sp>
      <p:sp>
        <p:nvSpPr>
          <p:cNvPr id="2" name="Slide Number Placeholder 2">
            <a:extLst>
              <a:ext uri="{FF2B5EF4-FFF2-40B4-BE49-F238E27FC236}">
                <a16:creationId xmlns:a16="http://schemas.microsoft.com/office/drawing/2014/main" id="{08F79AD0-40B2-4B96-1F49-2BE971EB8985}"/>
              </a:ext>
            </a:extLst>
          </p:cNvPr>
          <p:cNvSpPr txBox="1">
            <a:spLocks/>
          </p:cNvSpPr>
          <p:nvPr userDrawn="1"/>
        </p:nvSpPr>
        <p:spPr>
          <a:xfrm rot="16200000">
            <a:off x="10425361" y="4696381"/>
            <a:ext cx="3045650" cy="215753"/>
          </a:xfrm>
          <a:prstGeom prst="rect">
            <a:avLst/>
          </a:prstGeom>
        </p:spPr>
        <p:txBody>
          <a:bodyPr vert="horz" lIns="0" tIns="0" rIns="0" bIns="0" rtlCol="0" anchor="b"/>
          <a:lstStyle>
            <a:defPPr>
              <a:defRPr lang="en-US"/>
            </a:defPPr>
            <a:lvl1pPr marL="0" algn="r" defTabSz="914400" rtl="0" eaLnBrk="1" latinLnBrk="0" hangingPunct="1">
              <a:defRPr sz="1050" kern="1200">
                <a:solidFill>
                  <a:schemeClr val="bg1"/>
                </a:solidFill>
                <a:latin typeface="Brandon Grotesque Regular" panose="020B0503020203060202"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b="0" i="0" dirty="0">
                <a:solidFill>
                  <a:schemeClr val="bg1">
                    <a:lumMod val="95000"/>
                  </a:schemeClr>
                </a:solidFill>
                <a:latin typeface="Graphik Regular Trial" panose="020B0503030202060203" pitchFamily="34" charset="0"/>
              </a:rPr>
              <a:t>Copyright © 2026 Imani J. Carter. All Rights Reserved. </a:t>
            </a:r>
          </a:p>
        </p:txBody>
      </p:sp>
      <p:pic>
        <p:nvPicPr>
          <p:cNvPr id="4" name="Picture 2" descr="Rome Judicial Circuit Public Defender's Office | Rome GA">
            <a:extLst>
              <a:ext uri="{FF2B5EF4-FFF2-40B4-BE49-F238E27FC236}">
                <a16:creationId xmlns:a16="http://schemas.microsoft.com/office/drawing/2014/main" id="{F7CC25D4-4D45-811B-C9D6-85FCCB7A737C}"/>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135937" y="6070355"/>
            <a:ext cx="961570" cy="618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841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Ref idx="1001">
        <a:schemeClr val="bg1"/>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F7FD00D-ADE1-D371-8B11-2654DA3C7CE7}"/>
              </a:ext>
            </a:extLst>
          </p:cNvPr>
          <p:cNvSpPr>
            <a:spLocks noGrp="1"/>
          </p:cNvSpPr>
          <p:nvPr>
            <p:ph type="title"/>
          </p:nvPr>
        </p:nvSpPr>
        <p:spPr>
          <a:xfrm>
            <a:off x="345688" y="607556"/>
            <a:ext cx="11262146" cy="576034"/>
          </a:xfrm>
        </p:spPr>
        <p:txBody>
          <a:bodyPr lIns="0" tIns="0" rIns="0" bIns="0" anchor="t">
            <a:noAutofit/>
          </a:bodyPr>
          <a:lstStyle>
            <a:lvl1pPr algn="l" defTabSz="914400" rtl="0" eaLnBrk="1" latinLnBrk="0" hangingPunct="1">
              <a:lnSpc>
                <a:spcPct val="120000"/>
              </a:lnSpc>
              <a:spcBef>
                <a:spcPct val="0"/>
              </a:spcBef>
              <a:spcAft>
                <a:spcPts val="300"/>
              </a:spcAft>
              <a:buNone/>
              <a:defRPr lang="en-US" sz="3200" b="0" i="0" kern="1200" dirty="0">
                <a:solidFill>
                  <a:schemeClr val="tx1"/>
                </a:solidFill>
                <a:latin typeface="Graphik Bold Trial" panose="020B0503030202060203" pitchFamily="34" charset="0"/>
                <a:ea typeface="+mj-ea"/>
                <a:cs typeface="+mj-cs"/>
              </a:defRPr>
            </a:lvl1pPr>
          </a:lstStyle>
          <a:p>
            <a:r>
              <a:rPr lang="en-US" dirty="0"/>
              <a:t>Click to edit Master title style</a:t>
            </a:r>
          </a:p>
        </p:txBody>
      </p:sp>
      <p:sp>
        <p:nvSpPr>
          <p:cNvPr id="10" name="Content Placeholder 8">
            <a:extLst>
              <a:ext uri="{FF2B5EF4-FFF2-40B4-BE49-F238E27FC236}">
                <a16:creationId xmlns:a16="http://schemas.microsoft.com/office/drawing/2014/main" id="{118D51A0-88D9-4D4D-666C-ECDDD82CF755}"/>
              </a:ext>
            </a:extLst>
          </p:cNvPr>
          <p:cNvSpPr>
            <a:spLocks noGrp="1"/>
          </p:cNvSpPr>
          <p:nvPr>
            <p:ph sz="quarter" idx="13"/>
          </p:nvPr>
        </p:nvSpPr>
        <p:spPr>
          <a:xfrm>
            <a:off x="345688" y="1322137"/>
            <a:ext cx="10084676" cy="281998"/>
          </a:xfrm>
        </p:spPr>
        <p:txBody>
          <a:bodyPr lIns="0" tIns="0" rIns="0" bIns="0" anchor="t">
            <a:noAutofit/>
          </a:bodyPr>
          <a:lstStyle>
            <a:lvl1pPr marL="0" indent="0">
              <a:lnSpc>
                <a:spcPct val="120000"/>
              </a:lnSpc>
              <a:spcAft>
                <a:spcPts val="300"/>
              </a:spcAft>
              <a:buNone/>
              <a:defRPr sz="1200" b="0" i="0">
                <a:solidFill>
                  <a:schemeClr val="tx1"/>
                </a:solidFill>
                <a:latin typeface="Graphik Regular Trial" panose="020B0503030202060203" pitchFamily="34" charset="0"/>
              </a:defRPr>
            </a:lvl1pPr>
            <a:lvl2pPr marL="457200" indent="0">
              <a:buNone/>
              <a:defRPr/>
            </a:lvl2pPr>
          </a:lstStyle>
          <a:p>
            <a:pPr lvl="0"/>
            <a:r>
              <a:rPr lang="en-US" dirty="0"/>
              <a:t>Click to edit Master text styles</a:t>
            </a:r>
          </a:p>
        </p:txBody>
      </p:sp>
      <p:sp>
        <p:nvSpPr>
          <p:cNvPr id="16" name="Content Placeholder 8">
            <a:extLst>
              <a:ext uri="{FF2B5EF4-FFF2-40B4-BE49-F238E27FC236}">
                <a16:creationId xmlns:a16="http://schemas.microsoft.com/office/drawing/2014/main" id="{C60CF6DA-4B1B-CDDD-FC22-8B2887ACD3BA}"/>
              </a:ext>
            </a:extLst>
          </p:cNvPr>
          <p:cNvSpPr>
            <a:spLocks noGrp="1"/>
          </p:cNvSpPr>
          <p:nvPr>
            <p:ph sz="quarter" idx="14"/>
          </p:nvPr>
        </p:nvSpPr>
        <p:spPr>
          <a:xfrm>
            <a:off x="1761623" y="2230496"/>
            <a:ext cx="8668741" cy="339125"/>
          </a:xfrm>
        </p:spPr>
        <p:txBody>
          <a:bodyPr lIns="0" tIns="0" rIns="0" bIns="0" anchor="ctr">
            <a:noAutofit/>
          </a:bodyPr>
          <a:lstStyle>
            <a:lvl1pPr marL="0" indent="0">
              <a:lnSpc>
                <a:spcPct val="120000"/>
              </a:lnSpc>
              <a:spcBef>
                <a:spcPts val="0"/>
              </a:spcBef>
              <a:spcAft>
                <a:spcPts val="300"/>
              </a:spcAft>
              <a:buNone/>
              <a:defRPr sz="1400" b="0" i="0">
                <a:solidFill>
                  <a:schemeClr val="tx1"/>
                </a:solidFill>
                <a:latin typeface="Graphik Regular Trial" panose="020B0503030202060203" pitchFamily="34" charset="0"/>
              </a:defRPr>
            </a:lvl1pPr>
            <a:lvl2pPr marL="457200" indent="0">
              <a:buNone/>
              <a:defRPr/>
            </a:lvl2pPr>
          </a:lstStyle>
          <a:p>
            <a:pPr lvl="0"/>
            <a:r>
              <a:rPr lang="en-US" dirty="0"/>
              <a:t>Click to edit Master text styles</a:t>
            </a:r>
          </a:p>
        </p:txBody>
      </p:sp>
      <p:sp>
        <p:nvSpPr>
          <p:cNvPr id="17" name="Content Placeholder 8">
            <a:extLst>
              <a:ext uri="{FF2B5EF4-FFF2-40B4-BE49-F238E27FC236}">
                <a16:creationId xmlns:a16="http://schemas.microsoft.com/office/drawing/2014/main" id="{C739625E-C67E-EA80-ED3A-CA3B495647ED}"/>
              </a:ext>
            </a:extLst>
          </p:cNvPr>
          <p:cNvSpPr>
            <a:spLocks noGrp="1"/>
          </p:cNvSpPr>
          <p:nvPr>
            <p:ph sz="quarter" idx="15"/>
          </p:nvPr>
        </p:nvSpPr>
        <p:spPr>
          <a:xfrm>
            <a:off x="1761623" y="2682733"/>
            <a:ext cx="8668741" cy="2743347"/>
          </a:xfrm>
        </p:spPr>
        <p:txBody>
          <a:bodyPr lIns="0" tIns="0" rIns="0" bIns="0" anchor="t">
            <a:noAutofit/>
          </a:bodyPr>
          <a:lstStyle>
            <a:lvl1pPr marL="122237" indent="0">
              <a:lnSpc>
                <a:spcPct val="120000"/>
              </a:lnSpc>
              <a:spcBef>
                <a:spcPts val="0"/>
              </a:spcBef>
              <a:spcAft>
                <a:spcPts val="300"/>
              </a:spcAft>
              <a:buFont typeface="Arial" panose="020B0604020202020204" pitchFamily="34" charset="0"/>
              <a:buChar char="•"/>
              <a:tabLst/>
              <a:defRPr lang="en-US" sz="1400" b="0" i="0" kern="1200" dirty="0">
                <a:solidFill>
                  <a:schemeClr val="tx1"/>
                </a:solidFill>
                <a:latin typeface="Graphik Regular Trial" panose="020B0503030202060203" pitchFamily="34" charset="0"/>
                <a:ea typeface="+mn-ea"/>
                <a:cs typeface="+mn-cs"/>
              </a:defRPr>
            </a:lvl1pPr>
            <a:lvl2pPr marL="457200" indent="0">
              <a:buNone/>
              <a:defRPr/>
            </a:lvl2pPr>
          </a:lstStyle>
          <a:p>
            <a:pPr marL="295275" marR="0" lvl="0" indent="-173038" algn="l" defTabSz="914400" rtl="0" eaLnBrk="1" fontAlgn="auto" latinLnBrk="0" hangingPunct="1">
              <a:lnSpc>
                <a:spcPct val="120000"/>
              </a:lnSpc>
              <a:spcBef>
                <a:spcPts val="0"/>
              </a:spcBef>
              <a:spcAft>
                <a:spcPts val="300"/>
              </a:spcAft>
              <a:buClrTx/>
              <a:buSzTx/>
              <a:buFont typeface="System Font Regular"/>
              <a:buChar char="∙"/>
              <a:tabLst/>
              <a:defRPr/>
            </a:pPr>
            <a:r>
              <a:rPr lang="en-US" dirty="0"/>
              <a:t>Click to edit Master text styles</a:t>
            </a:r>
          </a:p>
          <a:p>
            <a:pPr marL="295275" marR="0" lvl="0" indent="-173038" algn="l" defTabSz="914400" rtl="0" eaLnBrk="1" fontAlgn="auto" latinLnBrk="0" hangingPunct="1">
              <a:lnSpc>
                <a:spcPct val="120000"/>
              </a:lnSpc>
              <a:spcBef>
                <a:spcPts val="0"/>
              </a:spcBef>
              <a:spcAft>
                <a:spcPts val="300"/>
              </a:spcAft>
              <a:buClrTx/>
              <a:buSzTx/>
              <a:buFont typeface="System Font Regular"/>
              <a:buChar char="∙"/>
              <a:tabLst/>
              <a:defRPr/>
            </a:pPr>
            <a:r>
              <a:rPr lang="en-US" dirty="0"/>
              <a:t>Click to edit Master text styles</a:t>
            </a:r>
          </a:p>
          <a:p>
            <a:pPr marL="295275" marR="0" lvl="0" indent="-173038" algn="l" defTabSz="914400" rtl="0" eaLnBrk="1" fontAlgn="auto" latinLnBrk="0" hangingPunct="1">
              <a:lnSpc>
                <a:spcPct val="120000"/>
              </a:lnSpc>
              <a:spcBef>
                <a:spcPts val="0"/>
              </a:spcBef>
              <a:spcAft>
                <a:spcPts val="300"/>
              </a:spcAft>
              <a:buClrTx/>
              <a:buSzTx/>
              <a:buFont typeface="System Font Regular"/>
              <a:buChar char="∙"/>
              <a:tabLst/>
              <a:defRPr/>
            </a:pPr>
            <a:r>
              <a:rPr lang="en-US" dirty="0"/>
              <a:t>Click to edit Master text styles</a:t>
            </a:r>
          </a:p>
          <a:p>
            <a:pPr marL="295275" marR="0" lvl="0" indent="-173038" algn="l" defTabSz="914400" rtl="0" eaLnBrk="1" fontAlgn="auto" latinLnBrk="0" hangingPunct="1">
              <a:lnSpc>
                <a:spcPct val="120000"/>
              </a:lnSpc>
              <a:spcBef>
                <a:spcPts val="0"/>
              </a:spcBef>
              <a:spcAft>
                <a:spcPts val="300"/>
              </a:spcAft>
              <a:buClrTx/>
              <a:buSzTx/>
              <a:buFont typeface="System Font Regular"/>
              <a:buChar char="∙"/>
              <a:tabLst/>
              <a:defRPr/>
            </a:pPr>
            <a:r>
              <a:rPr lang="en-US" dirty="0"/>
              <a:t>Click to edit Master text styles</a:t>
            </a:r>
          </a:p>
          <a:p>
            <a:pPr lvl="0"/>
            <a:endParaRPr lang="en-US" dirty="0"/>
          </a:p>
        </p:txBody>
      </p:sp>
      <p:sp>
        <p:nvSpPr>
          <p:cNvPr id="3" name="Content Placeholder 8">
            <a:extLst>
              <a:ext uri="{FF2B5EF4-FFF2-40B4-BE49-F238E27FC236}">
                <a16:creationId xmlns:a16="http://schemas.microsoft.com/office/drawing/2014/main" id="{47113BE7-26BF-8545-CD10-581F904F8DB1}"/>
              </a:ext>
            </a:extLst>
          </p:cNvPr>
          <p:cNvSpPr>
            <a:spLocks noGrp="1"/>
          </p:cNvSpPr>
          <p:nvPr>
            <p:ph sz="quarter" idx="16"/>
          </p:nvPr>
        </p:nvSpPr>
        <p:spPr>
          <a:xfrm>
            <a:off x="224875" y="179655"/>
            <a:ext cx="7636735" cy="281998"/>
          </a:xfrm>
        </p:spPr>
        <p:txBody>
          <a:bodyPr lIns="0" tIns="0" rIns="0" bIns="0" anchor="ctr">
            <a:noAutofit/>
          </a:bodyPr>
          <a:lstStyle>
            <a:lvl1pPr marL="0" indent="0">
              <a:lnSpc>
                <a:spcPct val="120000"/>
              </a:lnSpc>
              <a:spcAft>
                <a:spcPts val="300"/>
              </a:spcAft>
              <a:buNone/>
              <a:defRPr lang="en-US" sz="1050" b="0" i="0" u="none" strike="noStrike" smtClean="0">
                <a:solidFill>
                  <a:srgbClr val="C39547"/>
                </a:solidFill>
                <a:effectLst/>
                <a:latin typeface="Graphik Regular Trial" panose="020B0503030202060203" pitchFamily="34" charset="0"/>
              </a:defRPr>
            </a:lvl1pPr>
            <a:lvl2pPr marL="457200" indent="0">
              <a:buNone/>
              <a:defRPr/>
            </a:lvl2pPr>
          </a:lstStyle>
          <a:p>
            <a:pPr lvl="0"/>
            <a:r>
              <a:rPr lang="en-US" dirty="0"/>
              <a:t>Click to edit Master text styles</a:t>
            </a:r>
          </a:p>
        </p:txBody>
      </p:sp>
      <p:sp>
        <p:nvSpPr>
          <p:cNvPr id="23" name="Slide Number Placeholder 2">
            <a:extLst>
              <a:ext uri="{FF2B5EF4-FFF2-40B4-BE49-F238E27FC236}">
                <a16:creationId xmlns:a16="http://schemas.microsoft.com/office/drawing/2014/main" id="{36336E6B-4F9A-3AE3-AA83-2086BD7965B1}"/>
              </a:ext>
            </a:extLst>
          </p:cNvPr>
          <p:cNvSpPr>
            <a:spLocks noGrp="1"/>
          </p:cNvSpPr>
          <p:nvPr>
            <p:ph type="sldNum" sz="quarter" idx="10"/>
          </p:nvPr>
        </p:nvSpPr>
        <p:spPr>
          <a:xfrm>
            <a:off x="9312862" y="6472986"/>
            <a:ext cx="2743200" cy="215753"/>
          </a:xfrm>
        </p:spPr>
        <p:txBody>
          <a:bodyPr lIns="0" tIns="0" rIns="0" bIns="0"/>
          <a:lstStyle>
            <a:lvl1pPr>
              <a:defRPr sz="800" b="0" i="0">
                <a:solidFill>
                  <a:schemeClr val="tx1"/>
                </a:solidFill>
                <a:latin typeface="Graphik Regular Trial" panose="020B0503030202060203" pitchFamily="34" charset="0"/>
              </a:defRPr>
            </a:lvl1pPr>
          </a:lstStyle>
          <a:p>
            <a:fld id="{5A5F2F8A-E0EB-7547-8FBF-4D9FDEFED386}" type="slidenum">
              <a:rPr lang="en-US" smtClean="0"/>
              <a:pPr/>
              <a:t>‹#›</a:t>
            </a:fld>
            <a:endParaRPr lang="en-US" dirty="0"/>
          </a:p>
        </p:txBody>
      </p:sp>
      <p:sp>
        <p:nvSpPr>
          <p:cNvPr id="2" name="Slide Number Placeholder 2">
            <a:extLst>
              <a:ext uri="{FF2B5EF4-FFF2-40B4-BE49-F238E27FC236}">
                <a16:creationId xmlns:a16="http://schemas.microsoft.com/office/drawing/2014/main" id="{70F17F32-0510-CAF4-B5D7-B66CBCBAEF87}"/>
              </a:ext>
            </a:extLst>
          </p:cNvPr>
          <p:cNvSpPr txBox="1">
            <a:spLocks/>
          </p:cNvSpPr>
          <p:nvPr userDrawn="1"/>
        </p:nvSpPr>
        <p:spPr>
          <a:xfrm rot="16200000">
            <a:off x="10425361" y="4696381"/>
            <a:ext cx="3045650" cy="215753"/>
          </a:xfrm>
          <a:prstGeom prst="rect">
            <a:avLst/>
          </a:prstGeom>
        </p:spPr>
        <p:txBody>
          <a:bodyPr vert="horz" lIns="0" tIns="0" rIns="0" bIns="0" rtlCol="0" anchor="b"/>
          <a:lstStyle>
            <a:defPPr>
              <a:defRPr lang="en-US"/>
            </a:defPPr>
            <a:lvl1pPr marL="0" algn="r" defTabSz="914400" rtl="0" eaLnBrk="1" latinLnBrk="0" hangingPunct="1">
              <a:defRPr sz="1050" kern="1200">
                <a:solidFill>
                  <a:schemeClr val="bg1"/>
                </a:solidFill>
                <a:latin typeface="Brandon Grotesque Regular" panose="020B0503020203060202"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b="0" i="0" dirty="0">
                <a:solidFill>
                  <a:schemeClr val="tx1"/>
                </a:solidFill>
                <a:latin typeface="Graphik Regular Trial" panose="020B0503030202060203" pitchFamily="34" charset="0"/>
              </a:rPr>
              <a:t>Copyright © 2026 Imani J. Carter. All Rights Reserved. </a:t>
            </a:r>
          </a:p>
        </p:txBody>
      </p:sp>
      <p:pic>
        <p:nvPicPr>
          <p:cNvPr id="6" name="Picture 2" descr="Rome Judicial Circuit Public Defender's Office | Rome GA">
            <a:extLst>
              <a:ext uri="{FF2B5EF4-FFF2-40B4-BE49-F238E27FC236}">
                <a16:creationId xmlns:a16="http://schemas.microsoft.com/office/drawing/2014/main" id="{70DC8208-130E-0A9B-3282-BEC4EF7F0E0F}"/>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135937" y="6070355"/>
            <a:ext cx="961570" cy="618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63136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Custom Layout">
    <p:bg>
      <p:bgRef idx="1001">
        <a:schemeClr val="bg1"/>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F7FD00D-ADE1-D371-8B11-2654DA3C7CE7}"/>
              </a:ext>
            </a:extLst>
          </p:cNvPr>
          <p:cNvSpPr>
            <a:spLocks noGrp="1"/>
          </p:cNvSpPr>
          <p:nvPr>
            <p:ph type="title"/>
          </p:nvPr>
        </p:nvSpPr>
        <p:spPr>
          <a:xfrm>
            <a:off x="345688" y="488288"/>
            <a:ext cx="3378173" cy="1738079"/>
          </a:xfrm>
        </p:spPr>
        <p:txBody>
          <a:bodyPr lIns="0" tIns="0" rIns="0" bIns="0" anchor="t">
            <a:noAutofit/>
          </a:bodyPr>
          <a:lstStyle>
            <a:lvl1pPr algn="l" defTabSz="914400" rtl="0" eaLnBrk="1" latinLnBrk="0" hangingPunct="1">
              <a:lnSpc>
                <a:spcPct val="120000"/>
              </a:lnSpc>
              <a:spcBef>
                <a:spcPct val="0"/>
              </a:spcBef>
              <a:spcAft>
                <a:spcPts val="300"/>
              </a:spcAft>
              <a:buNone/>
              <a:defRPr lang="en-US" sz="3200" b="0" i="0" kern="1200" dirty="0">
                <a:solidFill>
                  <a:schemeClr val="tx1"/>
                </a:solidFill>
                <a:latin typeface="Graphik Bold Trial" panose="020B0503030202060203" pitchFamily="34" charset="0"/>
                <a:ea typeface="+mj-ea"/>
                <a:cs typeface="+mj-cs"/>
              </a:defRPr>
            </a:lvl1pPr>
          </a:lstStyle>
          <a:p>
            <a:r>
              <a:rPr lang="en-US" dirty="0"/>
              <a:t>Click to edit Master title style</a:t>
            </a:r>
          </a:p>
        </p:txBody>
      </p:sp>
      <p:sp>
        <p:nvSpPr>
          <p:cNvPr id="23" name="Slide Number Placeholder 2">
            <a:extLst>
              <a:ext uri="{FF2B5EF4-FFF2-40B4-BE49-F238E27FC236}">
                <a16:creationId xmlns:a16="http://schemas.microsoft.com/office/drawing/2014/main" id="{36336E6B-4F9A-3AE3-AA83-2086BD7965B1}"/>
              </a:ext>
            </a:extLst>
          </p:cNvPr>
          <p:cNvSpPr>
            <a:spLocks noGrp="1"/>
          </p:cNvSpPr>
          <p:nvPr>
            <p:ph type="sldNum" sz="quarter" idx="10"/>
          </p:nvPr>
        </p:nvSpPr>
        <p:spPr>
          <a:xfrm>
            <a:off x="9312862" y="6472986"/>
            <a:ext cx="2743200" cy="215753"/>
          </a:xfrm>
        </p:spPr>
        <p:txBody>
          <a:bodyPr lIns="0" tIns="0" rIns="0" bIns="0"/>
          <a:lstStyle>
            <a:lvl1pPr>
              <a:defRPr sz="800" b="0" i="0">
                <a:solidFill>
                  <a:schemeClr val="tx1"/>
                </a:solidFill>
                <a:latin typeface="Graphik Regular Trial" panose="020B0503030202060203" pitchFamily="34" charset="0"/>
              </a:defRPr>
            </a:lvl1pPr>
          </a:lstStyle>
          <a:p>
            <a:fld id="{5A5F2F8A-E0EB-7547-8FBF-4D9FDEFED386}" type="slidenum">
              <a:rPr lang="en-US" smtClean="0"/>
              <a:pPr/>
              <a:t>‹#›</a:t>
            </a:fld>
            <a:endParaRPr lang="en-US" dirty="0"/>
          </a:p>
        </p:txBody>
      </p:sp>
      <p:sp>
        <p:nvSpPr>
          <p:cNvPr id="2" name="Slide Number Placeholder 2">
            <a:extLst>
              <a:ext uri="{FF2B5EF4-FFF2-40B4-BE49-F238E27FC236}">
                <a16:creationId xmlns:a16="http://schemas.microsoft.com/office/drawing/2014/main" id="{70F17F32-0510-CAF4-B5D7-B66CBCBAEF87}"/>
              </a:ext>
            </a:extLst>
          </p:cNvPr>
          <p:cNvSpPr txBox="1">
            <a:spLocks/>
          </p:cNvSpPr>
          <p:nvPr userDrawn="1"/>
        </p:nvSpPr>
        <p:spPr>
          <a:xfrm rot="16200000">
            <a:off x="10425361" y="4696381"/>
            <a:ext cx="3045650" cy="215753"/>
          </a:xfrm>
          <a:prstGeom prst="rect">
            <a:avLst/>
          </a:prstGeom>
        </p:spPr>
        <p:txBody>
          <a:bodyPr vert="horz" lIns="0" tIns="0" rIns="0" bIns="0" rtlCol="0" anchor="b"/>
          <a:lstStyle>
            <a:defPPr>
              <a:defRPr lang="en-US"/>
            </a:defPPr>
            <a:lvl1pPr marL="0" algn="r" defTabSz="914400" rtl="0" eaLnBrk="1" latinLnBrk="0" hangingPunct="1">
              <a:defRPr sz="1050" kern="1200">
                <a:solidFill>
                  <a:schemeClr val="bg1"/>
                </a:solidFill>
                <a:latin typeface="Brandon Grotesque Regular" panose="020B0503020203060202"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b="0" i="0" dirty="0">
                <a:solidFill>
                  <a:schemeClr val="tx1"/>
                </a:solidFill>
                <a:latin typeface="Graphik Regular Trial" panose="020B0503030202060203" pitchFamily="34" charset="0"/>
              </a:rPr>
              <a:t>Copyright © 2026 Imani J. Carter. All Rights Reserved. </a:t>
            </a:r>
          </a:p>
        </p:txBody>
      </p:sp>
      <p:pic>
        <p:nvPicPr>
          <p:cNvPr id="6" name="Picture 2" descr="Rome Judicial Circuit Public Defender's Office | Rome GA">
            <a:extLst>
              <a:ext uri="{FF2B5EF4-FFF2-40B4-BE49-F238E27FC236}">
                <a16:creationId xmlns:a16="http://schemas.microsoft.com/office/drawing/2014/main" id="{70DC8208-130E-0A9B-3282-BEC4EF7F0E0F}"/>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135937" y="6070355"/>
            <a:ext cx="961570" cy="618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139422"/>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Custom Layou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239253-7891-E971-F0FA-B98798FCEA0D}"/>
              </a:ext>
            </a:extLst>
          </p:cNvPr>
          <p:cNvSpPr/>
          <p:nvPr userDrawn="1"/>
        </p:nvSpPr>
        <p:spPr>
          <a:xfrm>
            <a:off x="0" y="0"/>
            <a:ext cx="3645243" cy="3904735"/>
          </a:xfrm>
          <a:prstGeom prst="rect">
            <a:avLst/>
          </a:prstGeom>
          <a:solidFill>
            <a:srgbClr val="FCC1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8F7FD00D-ADE1-D371-8B11-2654DA3C7CE7}"/>
              </a:ext>
            </a:extLst>
          </p:cNvPr>
          <p:cNvSpPr>
            <a:spLocks noGrp="1"/>
          </p:cNvSpPr>
          <p:nvPr>
            <p:ph type="title"/>
          </p:nvPr>
        </p:nvSpPr>
        <p:spPr>
          <a:xfrm>
            <a:off x="345688" y="607556"/>
            <a:ext cx="2867069" cy="1715514"/>
          </a:xfrm>
        </p:spPr>
        <p:txBody>
          <a:bodyPr lIns="0" tIns="0" rIns="0" bIns="0" anchor="t">
            <a:noAutofit/>
          </a:bodyPr>
          <a:lstStyle>
            <a:lvl1pPr algn="l" defTabSz="914400" rtl="0" eaLnBrk="1" latinLnBrk="0" hangingPunct="1">
              <a:lnSpc>
                <a:spcPct val="120000"/>
              </a:lnSpc>
              <a:spcBef>
                <a:spcPct val="0"/>
              </a:spcBef>
              <a:spcAft>
                <a:spcPts val="300"/>
              </a:spcAft>
              <a:buNone/>
              <a:defRPr lang="en-US" sz="3200" b="0" i="0" kern="1200" dirty="0">
                <a:solidFill>
                  <a:schemeClr val="tx1"/>
                </a:solidFill>
                <a:latin typeface="Graphik Bold Trial" panose="020B0503030202060203" pitchFamily="34" charset="0"/>
                <a:ea typeface="+mj-ea"/>
                <a:cs typeface="+mj-cs"/>
              </a:defRPr>
            </a:lvl1pPr>
          </a:lstStyle>
          <a:p>
            <a:r>
              <a:rPr lang="en-US" dirty="0"/>
              <a:t>Click to edit Master title style</a:t>
            </a:r>
          </a:p>
        </p:txBody>
      </p:sp>
      <p:sp>
        <p:nvSpPr>
          <p:cNvPr id="10" name="Content Placeholder 8">
            <a:extLst>
              <a:ext uri="{FF2B5EF4-FFF2-40B4-BE49-F238E27FC236}">
                <a16:creationId xmlns:a16="http://schemas.microsoft.com/office/drawing/2014/main" id="{118D51A0-88D9-4D4D-666C-ECDDD82CF755}"/>
              </a:ext>
            </a:extLst>
          </p:cNvPr>
          <p:cNvSpPr>
            <a:spLocks noGrp="1"/>
          </p:cNvSpPr>
          <p:nvPr>
            <p:ph sz="quarter" idx="13"/>
          </p:nvPr>
        </p:nvSpPr>
        <p:spPr>
          <a:xfrm>
            <a:off x="345688" y="2537122"/>
            <a:ext cx="2755858" cy="618383"/>
          </a:xfrm>
        </p:spPr>
        <p:txBody>
          <a:bodyPr lIns="0" tIns="0" rIns="0" bIns="0" anchor="t">
            <a:noAutofit/>
          </a:bodyPr>
          <a:lstStyle>
            <a:lvl1pPr marL="0" indent="0">
              <a:lnSpc>
                <a:spcPct val="120000"/>
              </a:lnSpc>
              <a:spcAft>
                <a:spcPts val="300"/>
              </a:spcAft>
              <a:buNone/>
              <a:defRPr sz="1200" b="0" i="0">
                <a:solidFill>
                  <a:schemeClr val="tx1"/>
                </a:solidFill>
                <a:latin typeface="Graphik Regular Trial" panose="020B0503030202060203" pitchFamily="34" charset="0"/>
              </a:defRPr>
            </a:lvl1pPr>
            <a:lvl2pPr marL="457200" indent="0">
              <a:buNone/>
              <a:defRPr/>
            </a:lvl2pPr>
          </a:lstStyle>
          <a:p>
            <a:pPr lvl="0"/>
            <a:r>
              <a:rPr lang="en-US" dirty="0"/>
              <a:t>Click to edit Master text styles</a:t>
            </a:r>
          </a:p>
        </p:txBody>
      </p:sp>
      <p:sp>
        <p:nvSpPr>
          <p:cNvPr id="23" name="Slide Number Placeholder 2">
            <a:extLst>
              <a:ext uri="{FF2B5EF4-FFF2-40B4-BE49-F238E27FC236}">
                <a16:creationId xmlns:a16="http://schemas.microsoft.com/office/drawing/2014/main" id="{36336E6B-4F9A-3AE3-AA83-2086BD7965B1}"/>
              </a:ext>
            </a:extLst>
          </p:cNvPr>
          <p:cNvSpPr>
            <a:spLocks noGrp="1"/>
          </p:cNvSpPr>
          <p:nvPr>
            <p:ph type="sldNum" sz="quarter" idx="10"/>
          </p:nvPr>
        </p:nvSpPr>
        <p:spPr>
          <a:xfrm>
            <a:off x="9312862" y="6472986"/>
            <a:ext cx="2743200" cy="215753"/>
          </a:xfrm>
        </p:spPr>
        <p:txBody>
          <a:bodyPr lIns="0" tIns="0" rIns="0" bIns="0"/>
          <a:lstStyle>
            <a:lvl1pPr>
              <a:defRPr sz="800" b="0" i="0">
                <a:solidFill>
                  <a:schemeClr val="tx1"/>
                </a:solidFill>
                <a:latin typeface="Graphik Regular Trial" panose="020B0503030202060203" pitchFamily="34" charset="0"/>
              </a:defRPr>
            </a:lvl1pPr>
          </a:lstStyle>
          <a:p>
            <a:fld id="{5A5F2F8A-E0EB-7547-8FBF-4D9FDEFED386}" type="slidenum">
              <a:rPr lang="en-US" smtClean="0"/>
              <a:pPr/>
              <a:t>‹#›</a:t>
            </a:fld>
            <a:endParaRPr lang="en-US" dirty="0"/>
          </a:p>
        </p:txBody>
      </p:sp>
      <p:sp>
        <p:nvSpPr>
          <p:cNvPr id="2" name="Slide Number Placeholder 2">
            <a:extLst>
              <a:ext uri="{FF2B5EF4-FFF2-40B4-BE49-F238E27FC236}">
                <a16:creationId xmlns:a16="http://schemas.microsoft.com/office/drawing/2014/main" id="{70F17F32-0510-CAF4-B5D7-B66CBCBAEF87}"/>
              </a:ext>
            </a:extLst>
          </p:cNvPr>
          <p:cNvSpPr txBox="1">
            <a:spLocks/>
          </p:cNvSpPr>
          <p:nvPr userDrawn="1"/>
        </p:nvSpPr>
        <p:spPr>
          <a:xfrm rot="16200000">
            <a:off x="10425361" y="4696381"/>
            <a:ext cx="3045650" cy="215753"/>
          </a:xfrm>
          <a:prstGeom prst="rect">
            <a:avLst/>
          </a:prstGeom>
        </p:spPr>
        <p:txBody>
          <a:bodyPr vert="horz" lIns="0" tIns="0" rIns="0" bIns="0" rtlCol="0" anchor="b"/>
          <a:lstStyle>
            <a:defPPr>
              <a:defRPr lang="en-US"/>
            </a:defPPr>
            <a:lvl1pPr marL="0" algn="r" defTabSz="914400" rtl="0" eaLnBrk="1" latinLnBrk="0" hangingPunct="1">
              <a:defRPr sz="1050" kern="1200">
                <a:solidFill>
                  <a:schemeClr val="bg1"/>
                </a:solidFill>
                <a:latin typeface="Brandon Grotesque Regular" panose="020B0503020203060202"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b="0" i="0" dirty="0">
                <a:solidFill>
                  <a:schemeClr val="tx1"/>
                </a:solidFill>
                <a:latin typeface="Graphik Regular Trial" panose="020B0503030202060203" pitchFamily="34" charset="0"/>
              </a:rPr>
              <a:t>Copyright © 2026 Imani J. Carter. All Rights Reserved. </a:t>
            </a:r>
          </a:p>
        </p:txBody>
      </p:sp>
      <p:sp>
        <p:nvSpPr>
          <p:cNvPr id="5" name="Rectangle 4">
            <a:extLst>
              <a:ext uri="{FF2B5EF4-FFF2-40B4-BE49-F238E27FC236}">
                <a16:creationId xmlns:a16="http://schemas.microsoft.com/office/drawing/2014/main" id="{6E61FBFC-756F-0462-FBBC-5DEFAF800973}"/>
              </a:ext>
            </a:extLst>
          </p:cNvPr>
          <p:cNvSpPr/>
          <p:nvPr userDrawn="1"/>
        </p:nvSpPr>
        <p:spPr>
          <a:xfrm>
            <a:off x="-1" y="3904735"/>
            <a:ext cx="3645243" cy="2953265"/>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2" descr="Rome Judicial Circuit Public Defender's Office | Rome GA">
            <a:extLst>
              <a:ext uri="{FF2B5EF4-FFF2-40B4-BE49-F238E27FC236}">
                <a16:creationId xmlns:a16="http://schemas.microsoft.com/office/drawing/2014/main" id="{70DC8208-130E-0A9B-3282-BEC4EF7F0E0F}"/>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135937" y="6070355"/>
            <a:ext cx="961570" cy="618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67732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Custom Layout">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61FBFC-756F-0462-FBBC-5DEFAF800973}"/>
              </a:ext>
            </a:extLst>
          </p:cNvPr>
          <p:cNvSpPr/>
          <p:nvPr userDrawn="1"/>
        </p:nvSpPr>
        <p:spPr>
          <a:xfrm>
            <a:off x="-2" y="3135530"/>
            <a:ext cx="12192001" cy="3722471"/>
          </a:xfrm>
          <a:prstGeom prst="rect">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2239253-7891-E971-F0FA-B98798FCEA0D}"/>
              </a:ext>
            </a:extLst>
          </p:cNvPr>
          <p:cNvSpPr/>
          <p:nvPr userDrawn="1"/>
        </p:nvSpPr>
        <p:spPr>
          <a:xfrm>
            <a:off x="0" y="1"/>
            <a:ext cx="4904509" cy="3135530"/>
          </a:xfrm>
          <a:prstGeom prst="rect">
            <a:avLst/>
          </a:prstGeom>
          <a:solidFill>
            <a:srgbClr val="FCC15B"/>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8F7FD00D-ADE1-D371-8B11-2654DA3C7CE7}"/>
              </a:ext>
            </a:extLst>
          </p:cNvPr>
          <p:cNvSpPr>
            <a:spLocks noGrp="1"/>
          </p:cNvSpPr>
          <p:nvPr>
            <p:ph type="title"/>
          </p:nvPr>
        </p:nvSpPr>
        <p:spPr>
          <a:xfrm>
            <a:off x="345689" y="607556"/>
            <a:ext cx="4115476" cy="1197122"/>
          </a:xfrm>
        </p:spPr>
        <p:txBody>
          <a:bodyPr lIns="0" tIns="0" rIns="0" bIns="0" anchor="t">
            <a:noAutofit/>
          </a:bodyPr>
          <a:lstStyle>
            <a:lvl1pPr algn="l" defTabSz="914400" rtl="0" eaLnBrk="1" latinLnBrk="0" hangingPunct="1">
              <a:lnSpc>
                <a:spcPct val="120000"/>
              </a:lnSpc>
              <a:spcBef>
                <a:spcPct val="0"/>
              </a:spcBef>
              <a:spcAft>
                <a:spcPts val="300"/>
              </a:spcAft>
              <a:buNone/>
              <a:defRPr lang="en-US" sz="3200" b="0" i="0" kern="1200" dirty="0">
                <a:solidFill>
                  <a:schemeClr val="tx1"/>
                </a:solidFill>
                <a:latin typeface="Graphik Bold Trial" panose="020B0503030202060203" pitchFamily="34" charset="0"/>
                <a:ea typeface="+mj-ea"/>
                <a:cs typeface="+mj-cs"/>
              </a:defRPr>
            </a:lvl1pPr>
          </a:lstStyle>
          <a:p>
            <a:r>
              <a:rPr lang="en-US" dirty="0"/>
              <a:t>Click to edit Master title style</a:t>
            </a:r>
          </a:p>
        </p:txBody>
      </p:sp>
      <p:sp>
        <p:nvSpPr>
          <p:cNvPr id="10" name="Content Placeholder 8">
            <a:extLst>
              <a:ext uri="{FF2B5EF4-FFF2-40B4-BE49-F238E27FC236}">
                <a16:creationId xmlns:a16="http://schemas.microsoft.com/office/drawing/2014/main" id="{118D51A0-88D9-4D4D-666C-ECDDD82CF755}"/>
              </a:ext>
            </a:extLst>
          </p:cNvPr>
          <p:cNvSpPr>
            <a:spLocks noGrp="1"/>
          </p:cNvSpPr>
          <p:nvPr>
            <p:ph sz="quarter" idx="13"/>
          </p:nvPr>
        </p:nvSpPr>
        <p:spPr>
          <a:xfrm>
            <a:off x="345689" y="1909155"/>
            <a:ext cx="4115476" cy="943646"/>
          </a:xfrm>
        </p:spPr>
        <p:txBody>
          <a:bodyPr lIns="0" tIns="0" rIns="0" bIns="0" anchor="t">
            <a:noAutofit/>
          </a:bodyPr>
          <a:lstStyle>
            <a:lvl1pPr marL="0" indent="0">
              <a:lnSpc>
                <a:spcPct val="120000"/>
              </a:lnSpc>
              <a:spcAft>
                <a:spcPts val="300"/>
              </a:spcAft>
              <a:buNone/>
              <a:defRPr sz="1200" b="0" i="0">
                <a:solidFill>
                  <a:schemeClr val="tx1"/>
                </a:solidFill>
                <a:latin typeface="Graphik Regular Trial" panose="020B0503030202060203" pitchFamily="34" charset="0"/>
              </a:defRPr>
            </a:lvl1pPr>
            <a:lvl2pPr marL="457200" indent="0">
              <a:buNone/>
              <a:defRPr/>
            </a:lvl2pPr>
          </a:lstStyle>
          <a:p>
            <a:pPr lvl="0"/>
            <a:r>
              <a:rPr lang="en-US" dirty="0"/>
              <a:t>Click to edit Master text styles</a:t>
            </a:r>
          </a:p>
        </p:txBody>
      </p:sp>
      <p:sp>
        <p:nvSpPr>
          <p:cNvPr id="23" name="Slide Number Placeholder 2">
            <a:extLst>
              <a:ext uri="{FF2B5EF4-FFF2-40B4-BE49-F238E27FC236}">
                <a16:creationId xmlns:a16="http://schemas.microsoft.com/office/drawing/2014/main" id="{36336E6B-4F9A-3AE3-AA83-2086BD7965B1}"/>
              </a:ext>
            </a:extLst>
          </p:cNvPr>
          <p:cNvSpPr>
            <a:spLocks noGrp="1"/>
          </p:cNvSpPr>
          <p:nvPr>
            <p:ph type="sldNum" sz="quarter" idx="10"/>
          </p:nvPr>
        </p:nvSpPr>
        <p:spPr>
          <a:xfrm>
            <a:off x="9312862" y="6472986"/>
            <a:ext cx="2743200" cy="215753"/>
          </a:xfrm>
        </p:spPr>
        <p:txBody>
          <a:bodyPr lIns="0" tIns="0" rIns="0" bIns="0"/>
          <a:lstStyle>
            <a:lvl1pPr>
              <a:defRPr sz="800" b="0" i="0">
                <a:solidFill>
                  <a:schemeClr val="bg1"/>
                </a:solidFill>
                <a:latin typeface="Graphik Regular Trial" panose="020B0503030202060203" pitchFamily="34" charset="0"/>
              </a:defRPr>
            </a:lvl1pPr>
          </a:lstStyle>
          <a:p>
            <a:fld id="{5A5F2F8A-E0EB-7547-8FBF-4D9FDEFED386}" type="slidenum">
              <a:rPr lang="en-US" smtClean="0"/>
              <a:pPr/>
              <a:t>‹#›</a:t>
            </a:fld>
            <a:endParaRPr lang="en-US" dirty="0"/>
          </a:p>
        </p:txBody>
      </p:sp>
      <p:sp>
        <p:nvSpPr>
          <p:cNvPr id="3" name="Rectangle 2">
            <a:extLst>
              <a:ext uri="{FF2B5EF4-FFF2-40B4-BE49-F238E27FC236}">
                <a16:creationId xmlns:a16="http://schemas.microsoft.com/office/drawing/2014/main" id="{9A4B36EA-E705-D330-D608-A1E35A181E78}"/>
              </a:ext>
            </a:extLst>
          </p:cNvPr>
          <p:cNvSpPr/>
          <p:nvPr userDrawn="1"/>
        </p:nvSpPr>
        <p:spPr>
          <a:xfrm>
            <a:off x="4904509" y="0"/>
            <a:ext cx="7287491" cy="3135530"/>
          </a:xfrm>
          <a:prstGeom prst="rect">
            <a:avLst/>
          </a:prstGeom>
          <a:solidFill>
            <a:srgbClr val="F6F3F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2" descr="Rome Judicial Circuit Public Defender's Office | Rome GA">
            <a:extLst>
              <a:ext uri="{FF2B5EF4-FFF2-40B4-BE49-F238E27FC236}">
                <a16:creationId xmlns:a16="http://schemas.microsoft.com/office/drawing/2014/main" id="{70DC8208-130E-0A9B-3282-BEC4EF7F0E0F}"/>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135937" y="6070355"/>
            <a:ext cx="961570" cy="61838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2">
            <a:extLst>
              <a:ext uri="{FF2B5EF4-FFF2-40B4-BE49-F238E27FC236}">
                <a16:creationId xmlns:a16="http://schemas.microsoft.com/office/drawing/2014/main" id="{70F17F32-0510-CAF4-B5D7-B66CBCBAEF87}"/>
              </a:ext>
            </a:extLst>
          </p:cNvPr>
          <p:cNvSpPr txBox="1">
            <a:spLocks/>
          </p:cNvSpPr>
          <p:nvPr userDrawn="1"/>
        </p:nvSpPr>
        <p:spPr>
          <a:xfrm rot="16200000">
            <a:off x="10425361" y="4696381"/>
            <a:ext cx="3045650" cy="215753"/>
          </a:xfrm>
          <a:prstGeom prst="rect">
            <a:avLst/>
          </a:prstGeom>
        </p:spPr>
        <p:txBody>
          <a:bodyPr vert="horz" lIns="0" tIns="0" rIns="0" bIns="0" rtlCol="0" anchor="b"/>
          <a:lstStyle>
            <a:defPPr>
              <a:defRPr lang="en-US"/>
            </a:defPPr>
            <a:lvl1pPr marL="0" algn="r" defTabSz="914400" rtl="0" eaLnBrk="1" latinLnBrk="0" hangingPunct="1">
              <a:defRPr sz="1050" kern="1200">
                <a:solidFill>
                  <a:schemeClr val="bg1"/>
                </a:solidFill>
                <a:latin typeface="Brandon Grotesque Regular" panose="020B0503020203060202"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b="0" i="0" dirty="0">
                <a:solidFill>
                  <a:schemeClr val="bg1"/>
                </a:solidFill>
                <a:latin typeface="Graphik Regular Trial" panose="020B0503030202060203" pitchFamily="34" charset="0"/>
              </a:rPr>
              <a:t>Copyright © 2026 Imani J. Carter. All Rights Reserved. </a:t>
            </a:r>
          </a:p>
        </p:txBody>
      </p:sp>
    </p:spTree>
    <p:extLst>
      <p:ext uri="{BB962C8B-B14F-4D97-AF65-F5344CB8AC3E}">
        <p14:creationId xmlns:p14="http://schemas.microsoft.com/office/powerpoint/2010/main" val="166953900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288DC-9734-A3F2-FC68-889E9B969F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23755B-FA30-0E9D-6CFB-2824BA6AB8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9D1599-86BC-59D8-68C0-1BF2CBE89D25}"/>
              </a:ext>
            </a:extLst>
          </p:cNvPr>
          <p:cNvSpPr>
            <a:spLocks noGrp="1"/>
          </p:cNvSpPr>
          <p:nvPr>
            <p:ph type="dt" sz="half" idx="10"/>
          </p:nvPr>
        </p:nvSpPr>
        <p:spPr/>
        <p:txBody>
          <a:bodyPr/>
          <a:lstStyle/>
          <a:p>
            <a:fld id="{EA2A0AEE-A520-4B09-9B28-3A12FDD68396}" type="datetimeFigureOut">
              <a:rPr lang="en-US" smtClean="0"/>
              <a:t>7/20/2026</a:t>
            </a:fld>
            <a:endParaRPr lang="en-US"/>
          </a:p>
        </p:txBody>
      </p:sp>
      <p:sp>
        <p:nvSpPr>
          <p:cNvPr id="5" name="Footer Placeholder 4">
            <a:extLst>
              <a:ext uri="{FF2B5EF4-FFF2-40B4-BE49-F238E27FC236}">
                <a16:creationId xmlns:a16="http://schemas.microsoft.com/office/drawing/2014/main" id="{CCAC295A-1D52-705F-981B-6DF10D9D1B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04EE6A-D4C6-C54F-E6AE-C67468B3A9EA}"/>
              </a:ext>
            </a:extLst>
          </p:cNvPr>
          <p:cNvSpPr>
            <a:spLocks noGrp="1"/>
          </p:cNvSpPr>
          <p:nvPr>
            <p:ph type="sldNum" sz="quarter" idx="12"/>
          </p:nvPr>
        </p:nvSpPr>
        <p:spPr/>
        <p:txBody>
          <a:bodyPr/>
          <a:lstStyle/>
          <a:p>
            <a:fld id="{E3EE496C-DABE-41A3-804B-658E7B81C346}" type="slidenum">
              <a:rPr lang="en-US" smtClean="0"/>
              <a:t>‹#›</a:t>
            </a:fld>
            <a:endParaRPr lang="en-US"/>
          </a:p>
        </p:txBody>
      </p:sp>
    </p:spTree>
    <p:extLst>
      <p:ext uri="{BB962C8B-B14F-4D97-AF65-F5344CB8AC3E}">
        <p14:creationId xmlns:p14="http://schemas.microsoft.com/office/powerpoint/2010/main" val="1060319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828574-562A-12F4-0721-D9E6FFDA6E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42A72F-1770-34BC-C712-34E3B6287F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B00A7F-3238-C969-C8F6-E96C29C6CA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2A0AEE-A520-4B09-9B28-3A12FDD68396}" type="datetimeFigureOut">
              <a:rPr lang="en-US" smtClean="0"/>
              <a:t>7/20/2026</a:t>
            </a:fld>
            <a:endParaRPr lang="en-US"/>
          </a:p>
        </p:txBody>
      </p:sp>
      <p:sp>
        <p:nvSpPr>
          <p:cNvPr id="5" name="Footer Placeholder 4">
            <a:extLst>
              <a:ext uri="{FF2B5EF4-FFF2-40B4-BE49-F238E27FC236}">
                <a16:creationId xmlns:a16="http://schemas.microsoft.com/office/drawing/2014/main" id="{C018C033-2695-575E-A8EE-E6C82927BF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10231AD-2D89-9E88-DDE1-2525AF1DD3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EE496C-DABE-41A3-804B-658E7B81C346}" type="slidenum">
              <a:rPr lang="en-US" smtClean="0"/>
              <a:t>‹#›</a:t>
            </a:fld>
            <a:endParaRPr lang="en-US"/>
          </a:p>
        </p:txBody>
      </p:sp>
    </p:spTree>
    <p:extLst>
      <p:ext uri="{BB962C8B-B14F-4D97-AF65-F5344CB8AC3E}">
        <p14:creationId xmlns:p14="http://schemas.microsoft.com/office/powerpoint/2010/main" val="2289063"/>
      </p:ext>
    </p:extLst>
  </p:cSld>
  <p:clrMap bg1="lt1" tx1="dk1" bg2="lt2" tx2="dk2" accent1="accent1" accent2="accent2" accent3="accent3" accent4="accent4" accent5="accent5" accent6="accent6" hlink="hlink" folHlink="folHlink"/>
  <p:sldLayoutIdLst>
    <p:sldLayoutId id="2147483660" r:id="rId1"/>
    <p:sldLayoutId id="2147483664" r:id="rId2"/>
    <p:sldLayoutId id="2147483661" r:id="rId3"/>
    <p:sldLayoutId id="2147483662" r:id="rId4"/>
    <p:sldLayoutId id="2147483663" r:id="rId5"/>
    <p:sldLayoutId id="2147483665" r:id="rId6"/>
    <p:sldLayoutId id="2147483667" r:id="rId7"/>
    <p:sldLayoutId id="2147483668" r:id="rId8"/>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3.svg"/><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6.svg"/><Relationship Id="rId4" Type="http://schemas.openxmlformats.org/officeDocument/2006/relationships/image" Target="../media/image15.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BE169B-21F7-22C8-2411-78F9DE433840}"/>
              </a:ext>
            </a:extLst>
          </p:cNvPr>
          <p:cNvSpPr>
            <a:spLocks noGrp="1"/>
          </p:cNvSpPr>
          <p:nvPr>
            <p:ph type="title"/>
          </p:nvPr>
        </p:nvSpPr>
        <p:spPr>
          <a:xfrm>
            <a:off x="647213" y="2653518"/>
            <a:ext cx="4967774" cy="775482"/>
          </a:xfrm>
        </p:spPr>
        <p:txBody>
          <a:bodyPr anchor="t"/>
          <a:lstStyle/>
          <a:p>
            <a:pPr>
              <a:lnSpc>
                <a:spcPct val="120000"/>
              </a:lnSpc>
              <a:spcBef>
                <a:spcPts val="300"/>
              </a:spcBef>
            </a:pPr>
            <a:r>
              <a:rPr lang="en-US" dirty="0">
                <a:solidFill>
                  <a:srgbClr val="FFCB65"/>
                </a:solidFill>
              </a:rPr>
              <a:t>Dignity as Strategy: Humanizing Clients in a Dehumanizing System</a:t>
            </a:r>
          </a:p>
        </p:txBody>
      </p:sp>
      <p:sp>
        <p:nvSpPr>
          <p:cNvPr id="5" name="Content Placeholder 4">
            <a:extLst>
              <a:ext uri="{FF2B5EF4-FFF2-40B4-BE49-F238E27FC236}">
                <a16:creationId xmlns:a16="http://schemas.microsoft.com/office/drawing/2014/main" id="{6E8B8A90-97E2-7BB8-9D40-97E430E89059}"/>
              </a:ext>
            </a:extLst>
          </p:cNvPr>
          <p:cNvSpPr>
            <a:spLocks noGrp="1"/>
          </p:cNvSpPr>
          <p:nvPr>
            <p:ph sz="quarter" idx="13"/>
          </p:nvPr>
        </p:nvSpPr>
        <p:spPr>
          <a:xfrm>
            <a:off x="647213" y="4730705"/>
            <a:ext cx="3514883" cy="261710"/>
          </a:xfrm>
        </p:spPr>
        <p:txBody>
          <a:bodyPr anchor="t"/>
          <a:lstStyle/>
          <a:p>
            <a:r>
              <a:rPr lang="en-US" sz="1400" b="1" dirty="0">
                <a:solidFill>
                  <a:schemeClr val="tx1"/>
                </a:solidFill>
                <a:latin typeface="Graphik Semibold Trial" panose="020B0503030202060203" pitchFamily="34" charset="0"/>
              </a:rPr>
              <a:t>GPDC Conference</a:t>
            </a:r>
          </a:p>
          <a:p>
            <a:r>
              <a:rPr lang="en-US" sz="1400" b="1" dirty="0">
                <a:solidFill>
                  <a:schemeClr val="tx1"/>
                </a:solidFill>
                <a:latin typeface="Graphik Semibold Trial" panose="020B0503030202060203" pitchFamily="34" charset="0"/>
              </a:rPr>
              <a:t>July 2026</a:t>
            </a:r>
          </a:p>
        </p:txBody>
      </p:sp>
      <p:pic>
        <p:nvPicPr>
          <p:cNvPr id="8198" name="Picture 6" descr="Georgia State Capitol building">
            <a:extLst>
              <a:ext uri="{FF2B5EF4-FFF2-40B4-BE49-F238E27FC236}">
                <a16:creationId xmlns:a16="http://schemas.microsoft.com/office/drawing/2014/main" id="{B900C61D-72DB-2CA0-810C-1382AEF125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127" r="27581"/>
          <a:stretch>
            <a:fillRect/>
          </a:stretch>
        </p:blipFill>
        <p:spPr bwMode="auto">
          <a:xfrm>
            <a:off x="6022429" y="0"/>
            <a:ext cx="61695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136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31283-399A-27E4-319B-94D6BC7C16D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76A2E71-FEDB-DEFF-4B90-A0FB84321E11}"/>
              </a:ext>
            </a:extLst>
          </p:cNvPr>
          <p:cNvSpPr>
            <a:spLocks noGrp="1"/>
          </p:cNvSpPr>
          <p:nvPr>
            <p:ph type="title"/>
          </p:nvPr>
        </p:nvSpPr>
        <p:spPr/>
        <p:txBody>
          <a:bodyPr/>
          <a:lstStyle/>
          <a:p>
            <a:r>
              <a:rPr lang="en-US" dirty="0"/>
              <a:t>A Look Out the Window</a:t>
            </a:r>
          </a:p>
        </p:txBody>
      </p:sp>
      <p:pic>
        <p:nvPicPr>
          <p:cNvPr id="6" name="Content Placeholder 5">
            <a:extLst>
              <a:ext uri="{FF2B5EF4-FFF2-40B4-BE49-F238E27FC236}">
                <a16:creationId xmlns:a16="http://schemas.microsoft.com/office/drawing/2014/main" id="{A4DC501C-1820-A6C7-C574-EF75CF48AE1A}"/>
              </a:ext>
            </a:extLst>
          </p:cNvPr>
          <p:cNvPicPr>
            <a:picLocks noGrp="1" noChangeAspect="1"/>
          </p:cNvPicPr>
          <p:nvPr>
            <p:ph sz="quarter" idx="14"/>
          </p:nvPr>
        </p:nvPicPr>
        <p:blipFill>
          <a:blip r:embed="rId3" cstate="email">
            <a:extLst>
              <a:ext uri="{28A0092B-C50C-407E-A947-70E740481C1C}">
                <a14:useLocalDpi xmlns:a14="http://schemas.microsoft.com/office/drawing/2010/main"/>
              </a:ext>
            </a:extLst>
          </a:blip>
          <a:srcRect/>
          <a:stretch/>
        </p:blipFill>
        <p:spPr>
          <a:xfrm>
            <a:off x="5265410" y="-828367"/>
            <a:ext cx="9590499" cy="959049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7" name="Content Placeholder 12">
            <a:extLst>
              <a:ext uri="{FF2B5EF4-FFF2-40B4-BE49-F238E27FC236}">
                <a16:creationId xmlns:a16="http://schemas.microsoft.com/office/drawing/2014/main" id="{E8B43CD7-F379-DDAE-588B-65695456DAA3}"/>
              </a:ext>
            </a:extLst>
          </p:cNvPr>
          <p:cNvSpPr>
            <a:spLocks noGrp="1"/>
          </p:cNvSpPr>
          <p:nvPr>
            <p:ph sz="quarter" idx="13"/>
          </p:nvPr>
        </p:nvSpPr>
        <p:spPr>
          <a:xfrm>
            <a:off x="345688" y="1226560"/>
            <a:ext cx="4275739" cy="837190"/>
          </a:xfrm>
        </p:spPr>
        <p:txBody>
          <a:bodyPr/>
          <a:lstStyle/>
          <a:p>
            <a:r>
              <a:rPr lang="en-US" sz="1400" dirty="0"/>
              <a:t>We often focus on what is inside the legal case. Human-centered advocacy asks us to remain curious about everything outside of it.</a:t>
            </a:r>
          </a:p>
        </p:txBody>
      </p:sp>
      <p:grpSp>
        <p:nvGrpSpPr>
          <p:cNvPr id="2" name="Group 1">
            <a:extLst>
              <a:ext uri="{FF2B5EF4-FFF2-40B4-BE49-F238E27FC236}">
                <a16:creationId xmlns:a16="http://schemas.microsoft.com/office/drawing/2014/main" id="{F30271BA-BD0D-3515-5793-33D7F42F0A77}"/>
              </a:ext>
            </a:extLst>
          </p:cNvPr>
          <p:cNvGrpSpPr/>
          <p:nvPr/>
        </p:nvGrpSpPr>
        <p:grpSpPr>
          <a:xfrm>
            <a:off x="345688" y="2411860"/>
            <a:ext cx="4400483" cy="2140545"/>
            <a:chOff x="1063560" y="1895648"/>
            <a:chExt cx="4400483" cy="2140545"/>
          </a:xfrm>
        </p:grpSpPr>
        <p:sp>
          <p:nvSpPr>
            <p:cNvPr id="3" name="TextBox 2">
              <a:extLst>
                <a:ext uri="{FF2B5EF4-FFF2-40B4-BE49-F238E27FC236}">
                  <a16:creationId xmlns:a16="http://schemas.microsoft.com/office/drawing/2014/main" id="{3F5EDBC9-A85C-8867-6DF9-15B5BDEF3D9D}"/>
                </a:ext>
              </a:extLst>
            </p:cNvPr>
            <p:cNvSpPr txBox="1"/>
            <p:nvPr/>
          </p:nvSpPr>
          <p:spPr>
            <a:xfrm>
              <a:off x="1063560" y="1895648"/>
              <a:ext cx="3074488" cy="229565"/>
            </a:xfrm>
            <a:prstGeom prst="rect">
              <a:avLst/>
            </a:prstGeom>
            <a:noFill/>
          </p:spPr>
          <p:txBody>
            <a:bodyPr wrap="square" lIns="0" tIns="0" rIns="0" bIns="0" anchor="t">
              <a:noAutofit/>
            </a:bodyPr>
            <a:lstStyle/>
            <a:p>
              <a:pPr>
                <a:lnSpc>
                  <a:spcPct val="120000"/>
                </a:lnSpc>
                <a:spcBef>
                  <a:spcPts val="600"/>
                </a:spcBef>
              </a:pPr>
              <a:r>
                <a:rPr lang="en-US" sz="1200" dirty="0">
                  <a:solidFill>
                    <a:prstClr val="white"/>
                  </a:solidFill>
                  <a:latin typeface="Graphik Medium Trial" panose="020B0503030202060203" pitchFamily="34" charset="0"/>
                </a:rPr>
                <a:t>Instructions</a:t>
              </a:r>
            </a:p>
          </p:txBody>
        </p:sp>
        <p:sp>
          <p:nvSpPr>
            <p:cNvPr id="5" name="TextBox 4">
              <a:extLst>
                <a:ext uri="{FF2B5EF4-FFF2-40B4-BE49-F238E27FC236}">
                  <a16:creationId xmlns:a16="http://schemas.microsoft.com/office/drawing/2014/main" id="{172E07D0-7FDA-8F4D-F719-D331ED41D7FC}"/>
                </a:ext>
              </a:extLst>
            </p:cNvPr>
            <p:cNvSpPr txBox="1"/>
            <p:nvPr/>
          </p:nvSpPr>
          <p:spPr>
            <a:xfrm>
              <a:off x="1063560" y="2231367"/>
              <a:ext cx="4400483" cy="1804826"/>
            </a:xfrm>
            <a:prstGeom prst="rect">
              <a:avLst/>
            </a:prstGeom>
            <a:noFill/>
          </p:spPr>
          <p:txBody>
            <a:bodyPr wrap="square" lIns="0" tIns="0" rIns="0" bIns="0" anchor="t">
              <a:noAutofit/>
            </a:bodyPr>
            <a:lstStyle/>
            <a:p>
              <a:pPr>
                <a:lnSpc>
                  <a:spcPct val="120000"/>
                </a:lnSpc>
                <a:spcBef>
                  <a:spcPts val="600"/>
                </a:spcBef>
              </a:pPr>
              <a:r>
                <a:rPr lang="en-US" sz="1200" dirty="0">
                  <a:latin typeface="Graphik Regular Trial" panose="020B0503030202060203" pitchFamily="34" charset="0"/>
                </a:rPr>
                <a:t>Imagine the case file is the window.</a:t>
              </a:r>
            </a:p>
            <a:p>
              <a:pPr>
                <a:lnSpc>
                  <a:spcPct val="120000"/>
                </a:lnSpc>
                <a:spcBef>
                  <a:spcPts val="600"/>
                </a:spcBef>
              </a:pPr>
              <a:r>
                <a:rPr lang="en-US" sz="1200" dirty="0">
                  <a:latin typeface="Graphik Regular Trial" panose="020B0503030202060203" pitchFamily="34" charset="0"/>
                </a:rPr>
                <a:t>The information inside the window represents the legal issue, charges, evidence, and procedural facts.</a:t>
              </a:r>
            </a:p>
            <a:p>
              <a:pPr>
                <a:lnSpc>
                  <a:spcPct val="120000"/>
                </a:lnSpc>
                <a:spcBef>
                  <a:spcPts val="600"/>
                </a:spcBef>
              </a:pPr>
              <a:r>
                <a:rPr lang="en-US" sz="1200" dirty="0">
                  <a:latin typeface="Graphik Regular Trial" panose="020B0503030202060203" pitchFamily="34" charset="0"/>
                </a:rPr>
                <a:t>Now, look outside the window.</a:t>
              </a:r>
            </a:p>
            <a:p>
              <a:pPr>
                <a:lnSpc>
                  <a:spcPct val="120000"/>
                </a:lnSpc>
                <a:spcBef>
                  <a:spcPts val="600"/>
                </a:spcBef>
              </a:pPr>
              <a:r>
                <a:rPr lang="en-US" sz="1200" dirty="0">
                  <a:latin typeface="Graphik Regular Trial" panose="020B0503030202060203" pitchFamily="34" charset="0"/>
                </a:rPr>
                <a:t>Working individually or in small groups, identify everything you would want to understand about the person that may not appear in the case file but could shape your representation.</a:t>
              </a:r>
            </a:p>
          </p:txBody>
        </p:sp>
      </p:grpSp>
      <p:grpSp>
        <p:nvGrpSpPr>
          <p:cNvPr id="8" name="Group 7">
            <a:extLst>
              <a:ext uri="{FF2B5EF4-FFF2-40B4-BE49-F238E27FC236}">
                <a16:creationId xmlns:a16="http://schemas.microsoft.com/office/drawing/2014/main" id="{F20D7C21-4565-2A66-F151-58F731722080}"/>
              </a:ext>
            </a:extLst>
          </p:cNvPr>
          <p:cNvGrpSpPr/>
          <p:nvPr/>
        </p:nvGrpSpPr>
        <p:grpSpPr>
          <a:xfrm>
            <a:off x="345688" y="4890825"/>
            <a:ext cx="4400483" cy="815359"/>
            <a:chOff x="1063560" y="1895648"/>
            <a:chExt cx="4400483" cy="815359"/>
          </a:xfrm>
        </p:grpSpPr>
        <p:sp>
          <p:nvSpPr>
            <p:cNvPr id="9" name="TextBox 8">
              <a:extLst>
                <a:ext uri="{FF2B5EF4-FFF2-40B4-BE49-F238E27FC236}">
                  <a16:creationId xmlns:a16="http://schemas.microsoft.com/office/drawing/2014/main" id="{EC507631-C011-7748-BCAC-0407D0EFDF71}"/>
                </a:ext>
              </a:extLst>
            </p:cNvPr>
            <p:cNvSpPr txBox="1"/>
            <p:nvPr/>
          </p:nvSpPr>
          <p:spPr>
            <a:xfrm>
              <a:off x="1063560" y="1895648"/>
              <a:ext cx="3074488" cy="229565"/>
            </a:xfrm>
            <a:prstGeom prst="rect">
              <a:avLst/>
            </a:prstGeom>
            <a:noFill/>
          </p:spPr>
          <p:txBody>
            <a:bodyPr wrap="square" lIns="0" tIns="0" rIns="0" bIns="0" anchor="t">
              <a:noAutofit/>
            </a:bodyPr>
            <a:lstStyle/>
            <a:p>
              <a:pPr>
                <a:lnSpc>
                  <a:spcPct val="120000"/>
                </a:lnSpc>
                <a:spcBef>
                  <a:spcPts val="600"/>
                </a:spcBef>
              </a:pPr>
              <a:r>
                <a:rPr lang="en-US" sz="1200" dirty="0">
                  <a:solidFill>
                    <a:prstClr val="white"/>
                  </a:solidFill>
                  <a:latin typeface="Graphik Medium Trial" panose="020B0503030202060203" pitchFamily="34" charset="0"/>
                </a:rPr>
                <a:t>Discussion Prompt</a:t>
              </a:r>
            </a:p>
          </p:txBody>
        </p:sp>
        <p:sp>
          <p:nvSpPr>
            <p:cNvPr id="10" name="TextBox 9">
              <a:extLst>
                <a:ext uri="{FF2B5EF4-FFF2-40B4-BE49-F238E27FC236}">
                  <a16:creationId xmlns:a16="http://schemas.microsoft.com/office/drawing/2014/main" id="{E7B79511-2DBF-A474-EF0D-E70F62DBC044}"/>
                </a:ext>
              </a:extLst>
            </p:cNvPr>
            <p:cNvSpPr txBox="1"/>
            <p:nvPr/>
          </p:nvSpPr>
          <p:spPr>
            <a:xfrm>
              <a:off x="1063560" y="2231367"/>
              <a:ext cx="4400483" cy="479640"/>
            </a:xfrm>
            <a:prstGeom prst="rect">
              <a:avLst/>
            </a:prstGeom>
            <a:noFill/>
          </p:spPr>
          <p:txBody>
            <a:bodyPr wrap="square" lIns="0" tIns="0" rIns="0" bIns="0" anchor="t">
              <a:noAutofit/>
            </a:bodyPr>
            <a:lstStyle/>
            <a:p>
              <a:pPr>
                <a:lnSpc>
                  <a:spcPct val="120000"/>
                </a:lnSpc>
                <a:spcBef>
                  <a:spcPts val="600"/>
                </a:spcBef>
              </a:pPr>
              <a:r>
                <a:rPr lang="en-US" sz="1200" dirty="0">
                  <a:latin typeface="Graphik Regular Trial" panose="020B0503030202060203" pitchFamily="34" charset="0"/>
                </a:rPr>
                <a:t>What might exist outside the window that helps you better understand the whole person?</a:t>
              </a:r>
            </a:p>
          </p:txBody>
        </p:sp>
      </p:grpSp>
    </p:spTree>
    <p:extLst>
      <p:ext uri="{BB962C8B-B14F-4D97-AF65-F5344CB8AC3E}">
        <p14:creationId xmlns:p14="http://schemas.microsoft.com/office/powerpoint/2010/main" val="249771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DB408-7A69-BE9D-9928-2217B274197B}"/>
            </a:ext>
          </a:extLst>
        </p:cNvPr>
        <p:cNvGrpSpPr/>
        <p:nvPr/>
      </p:nvGrpSpPr>
      <p:grpSpPr>
        <a:xfrm>
          <a:off x="0" y="0"/>
          <a:ext cx="0" cy="0"/>
          <a:chOff x="0" y="0"/>
          <a:chExt cx="0" cy="0"/>
        </a:xfrm>
      </p:grpSpPr>
      <p:sp>
        <p:nvSpPr>
          <p:cNvPr id="15" name="Content Placeholder 12">
            <a:extLst>
              <a:ext uri="{FF2B5EF4-FFF2-40B4-BE49-F238E27FC236}">
                <a16:creationId xmlns:a16="http://schemas.microsoft.com/office/drawing/2014/main" id="{3C351725-988B-A48C-056B-0011ECDEC3AC}"/>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6" name="Title 11">
            <a:extLst>
              <a:ext uri="{FF2B5EF4-FFF2-40B4-BE49-F238E27FC236}">
                <a16:creationId xmlns:a16="http://schemas.microsoft.com/office/drawing/2014/main" id="{4603A1C1-7760-FFED-C960-C86371B84FD7}"/>
              </a:ext>
            </a:extLst>
          </p:cNvPr>
          <p:cNvSpPr>
            <a:spLocks noGrp="1"/>
          </p:cNvSpPr>
          <p:nvPr>
            <p:ph type="title"/>
          </p:nvPr>
        </p:nvSpPr>
        <p:spPr/>
        <p:txBody>
          <a:bodyPr/>
          <a:lstStyle/>
          <a:p>
            <a:r>
              <a:rPr lang="en-US" b="1" dirty="0">
                <a:solidFill>
                  <a:srgbClr val="FFCB65"/>
                </a:solidFill>
              </a:rPr>
              <a:t>How Humanization Transforms Practice</a:t>
            </a:r>
          </a:p>
        </p:txBody>
      </p:sp>
    </p:spTree>
    <p:extLst>
      <p:ext uri="{BB962C8B-B14F-4D97-AF65-F5344CB8AC3E}">
        <p14:creationId xmlns:p14="http://schemas.microsoft.com/office/powerpoint/2010/main" val="817552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D7337-51E8-C353-2A95-8C5D17BE0FFE}"/>
            </a:ext>
          </a:extLst>
        </p:cNvPr>
        <p:cNvGrpSpPr/>
        <p:nvPr/>
      </p:nvGrpSpPr>
      <p:grpSpPr>
        <a:xfrm>
          <a:off x="0" y="0"/>
          <a:ext cx="0" cy="0"/>
          <a:chOff x="0" y="0"/>
          <a:chExt cx="0" cy="0"/>
        </a:xfrm>
      </p:grpSpPr>
      <p:sp>
        <p:nvSpPr>
          <p:cNvPr id="15" name="Content Placeholder 12">
            <a:extLst>
              <a:ext uri="{FF2B5EF4-FFF2-40B4-BE49-F238E27FC236}">
                <a16:creationId xmlns:a16="http://schemas.microsoft.com/office/drawing/2014/main" id="{5B7AF302-CAEB-D5F1-8496-177056DBF30A}"/>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6" name="Title 11">
            <a:extLst>
              <a:ext uri="{FF2B5EF4-FFF2-40B4-BE49-F238E27FC236}">
                <a16:creationId xmlns:a16="http://schemas.microsoft.com/office/drawing/2014/main" id="{4540212E-0DF5-8BB9-F2B3-15E46E59E0CF}"/>
              </a:ext>
            </a:extLst>
          </p:cNvPr>
          <p:cNvSpPr>
            <a:spLocks noGrp="1"/>
          </p:cNvSpPr>
          <p:nvPr>
            <p:ph type="title"/>
          </p:nvPr>
        </p:nvSpPr>
        <p:spPr>
          <a:xfrm>
            <a:off x="345688" y="607556"/>
            <a:ext cx="11262146" cy="576034"/>
          </a:xfrm>
        </p:spPr>
        <p:txBody>
          <a:bodyPr/>
          <a:lstStyle/>
          <a:p>
            <a:r>
              <a:rPr lang="en-US" dirty="0"/>
              <a:t>What is Humanization?</a:t>
            </a:r>
            <a:endParaRPr lang="en-US" b="1" dirty="0"/>
          </a:p>
        </p:txBody>
      </p:sp>
      <p:sp>
        <p:nvSpPr>
          <p:cNvPr id="4" name="Content Placeholder 12">
            <a:extLst>
              <a:ext uri="{FF2B5EF4-FFF2-40B4-BE49-F238E27FC236}">
                <a16:creationId xmlns:a16="http://schemas.microsoft.com/office/drawing/2014/main" id="{607E13A8-5CB7-1E89-6B13-EDABBB2D2655}"/>
              </a:ext>
            </a:extLst>
          </p:cNvPr>
          <p:cNvSpPr>
            <a:spLocks noGrp="1"/>
          </p:cNvSpPr>
          <p:nvPr>
            <p:ph sz="quarter" idx="13"/>
          </p:nvPr>
        </p:nvSpPr>
        <p:spPr>
          <a:xfrm>
            <a:off x="345688" y="1144156"/>
            <a:ext cx="10084676" cy="281998"/>
          </a:xfrm>
        </p:spPr>
        <p:txBody>
          <a:bodyPr/>
          <a:lstStyle/>
          <a:p>
            <a:r>
              <a:rPr lang="en-US" sz="1400" dirty="0"/>
              <a:t>Humanization begins by seeing every client as a whole person whose legal issue represents only one part of their story. IT requires us to:</a:t>
            </a:r>
          </a:p>
        </p:txBody>
      </p:sp>
      <p:grpSp>
        <p:nvGrpSpPr>
          <p:cNvPr id="39" name="Group 38">
            <a:extLst>
              <a:ext uri="{FF2B5EF4-FFF2-40B4-BE49-F238E27FC236}">
                <a16:creationId xmlns:a16="http://schemas.microsoft.com/office/drawing/2014/main" id="{1981AC2B-D93D-3448-6493-255D3DD2552A}"/>
              </a:ext>
            </a:extLst>
          </p:cNvPr>
          <p:cNvGrpSpPr/>
          <p:nvPr/>
        </p:nvGrpSpPr>
        <p:grpSpPr>
          <a:xfrm>
            <a:off x="1602649" y="2231475"/>
            <a:ext cx="8986701" cy="2729992"/>
            <a:chOff x="345688" y="2736855"/>
            <a:chExt cx="8986701" cy="2729992"/>
          </a:xfrm>
        </p:grpSpPr>
        <p:grpSp>
          <p:nvGrpSpPr>
            <p:cNvPr id="33" name="Group 32">
              <a:extLst>
                <a:ext uri="{FF2B5EF4-FFF2-40B4-BE49-F238E27FC236}">
                  <a16:creationId xmlns:a16="http://schemas.microsoft.com/office/drawing/2014/main" id="{6CBAFD0E-6D0A-89DD-D4DE-08D0682A86C6}"/>
                </a:ext>
              </a:extLst>
            </p:cNvPr>
            <p:cNvGrpSpPr/>
            <p:nvPr/>
          </p:nvGrpSpPr>
          <p:grpSpPr>
            <a:xfrm>
              <a:off x="345688" y="2736855"/>
              <a:ext cx="8986701" cy="2729992"/>
              <a:chOff x="345688" y="2584455"/>
              <a:chExt cx="8986701" cy="2729992"/>
            </a:xfrm>
          </p:grpSpPr>
          <p:sp>
            <p:nvSpPr>
              <p:cNvPr id="23" name="Rounded Rectangle 22">
                <a:extLst>
                  <a:ext uri="{FF2B5EF4-FFF2-40B4-BE49-F238E27FC236}">
                    <a16:creationId xmlns:a16="http://schemas.microsoft.com/office/drawing/2014/main" id="{6BA5BF3E-8B9C-8810-4A7D-6BED18BCBFDE}"/>
                  </a:ext>
                </a:extLst>
              </p:cNvPr>
              <p:cNvSpPr/>
              <p:nvPr/>
            </p:nvSpPr>
            <p:spPr>
              <a:xfrm>
                <a:off x="345688" y="2966521"/>
                <a:ext cx="2790201" cy="2347926"/>
              </a:xfrm>
              <a:prstGeom prst="roundRect">
                <a:avLst>
                  <a:gd name="adj" fmla="val 20483"/>
                </a:avLst>
              </a:prstGeom>
              <a:solidFill>
                <a:srgbClr val="F6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FEBD67E-100B-0620-5D4D-602B0316EA58}"/>
                  </a:ext>
                </a:extLst>
              </p:cNvPr>
              <p:cNvSpPr/>
              <p:nvPr/>
            </p:nvSpPr>
            <p:spPr>
              <a:xfrm>
                <a:off x="1345131" y="2584455"/>
                <a:ext cx="791314" cy="791314"/>
              </a:xfrm>
              <a:prstGeom prst="ellipse">
                <a:avLst/>
              </a:prstGeom>
              <a:solidFill>
                <a:srgbClr val="FFCB65"/>
              </a:solidFill>
              <a:ln w="38100">
                <a:solidFill>
                  <a:srgbClr val="FFCB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Graphik Bold Trial" panose="020B0503030202060203" pitchFamily="34" charset="0"/>
                </a:endParaRPr>
              </a:p>
            </p:txBody>
          </p:sp>
          <p:grpSp>
            <p:nvGrpSpPr>
              <p:cNvPr id="13" name="Group 12">
                <a:extLst>
                  <a:ext uri="{FF2B5EF4-FFF2-40B4-BE49-F238E27FC236}">
                    <a16:creationId xmlns:a16="http://schemas.microsoft.com/office/drawing/2014/main" id="{0991C585-B5FE-A9DF-0347-A1A8E1B9DEB3}"/>
                  </a:ext>
                </a:extLst>
              </p:cNvPr>
              <p:cNvGrpSpPr/>
              <p:nvPr/>
            </p:nvGrpSpPr>
            <p:grpSpPr>
              <a:xfrm>
                <a:off x="653737" y="3691154"/>
                <a:ext cx="2174102" cy="1005450"/>
                <a:chOff x="698620" y="3683055"/>
                <a:chExt cx="2174102" cy="1005450"/>
              </a:xfrm>
            </p:grpSpPr>
            <p:sp>
              <p:nvSpPr>
                <p:cNvPr id="5" name="TextBox 4">
                  <a:extLst>
                    <a:ext uri="{FF2B5EF4-FFF2-40B4-BE49-F238E27FC236}">
                      <a16:creationId xmlns:a16="http://schemas.microsoft.com/office/drawing/2014/main" id="{094722F3-FDEA-13DD-F388-49AB5B3854FB}"/>
                    </a:ext>
                  </a:extLst>
                </p:cNvPr>
                <p:cNvSpPr txBox="1"/>
                <p:nvPr/>
              </p:nvSpPr>
              <p:spPr>
                <a:xfrm>
                  <a:off x="698620" y="3683055"/>
                  <a:ext cx="2174102" cy="319821"/>
                </a:xfrm>
                <a:prstGeom prst="rect">
                  <a:avLst/>
                </a:prstGeom>
                <a:noFill/>
              </p:spPr>
              <p:txBody>
                <a:bodyPr wrap="square" lIns="0" tIns="0" rIns="0" bIns="0" rtlCol="0">
                  <a:noAutofit/>
                </a:bodyPr>
                <a:lstStyle/>
                <a:p>
                  <a:pPr algn="ctr">
                    <a:lnSpc>
                      <a:spcPct val="120000"/>
                    </a:lnSpc>
                    <a:spcAft>
                      <a:spcPts val="300"/>
                    </a:spcAft>
                    <a:defRPr/>
                  </a:pPr>
                  <a:r>
                    <a:rPr lang="en-US" sz="1600" kern="0" dirty="0">
                      <a:solidFill>
                        <a:schemeClr val="bg1"/>
                      </a:solidFill>
                      <a:latin typeface="Graphik Semibold Trial" panose="020B0503030202060203" pitchFamily="34" charset="0"/>
                    </a:rPr>
                    <a:t>See</a:t>
                  </a:r>
                </a:p>
              </p:txBody>
            </p:sp>
            <p:sp>
              <p:nvSpPr>
                <p:cNvPr id="6" name="TextBox 5">
                  <a:extLst>
                    <a:ext uri="{FF2B5EF4-FFF2-40B4-BE49-F238E27FC236}">
                      <a16:creationId xmlns:a16="http://schemas.microsoft.com/office/drawing/2014/main" id="{2A48528F-2555-273A-6392-C32343FF5534}"/>
                    </a:ext>
                  </a:extLst>
                </p:cNvPr>
                <p:cNvSpPr txBox="1"/>
                <p:nvPr/>
              </p:nvSpPr>
              <p:spPr>
                <a:xfrm>
                  <a:off x="698620" y="4081333"/>
                  <a:ext cx="2174102" cy="607172"/>
                </a:xfrm>
                <a:prstGeom prst="rect">
                  <a:avLst/>
                </a:prstGeom>
                <a:noFill/>
              </p:spPr>
              <p:txBody>
                <a:bodyPr wrap="square" lIns="0" tIns="0" rIns="0" bIns="0" rtlCol="0">
                  <a:noAutofit/>
                </a:bodyPr>
                <a:lstStyle/>
                <a:p>
                  <a:pPr algn="ctr">
                    <a:lnSpc>
                      <a:spcPct val="120000"/>
                    </a:lnSpc>
                    <a:spcAft>
                      <a:spcPts val="300"/>
                    </a:spcAft>
                    <a:defRPr/>
                  </a:pPr>
                  <a:r>
                    <a:rPr kumimoji="0" lang="en-US" sz="1050" u="none" strike="noStrike" kern="0" cap="none" spc="0" normalizeH="0" baseline="0" noProof="0" dirty="0">
                      <a:ln>
                        <a:noFill/>
                      </a:ln>
                      <a:solidFill>
                        <a:schemeClr val="bg1"/>
                      </a:solidFill>
                      <a:effectLst/>
                      <a:uLnTx/>
                      <a:uFillTx/>
                      <a:latin typeface="Graphik Medium Trial" panose="020B0503030202060203" pitchFamily="34" charset="0"/>
                    </a:rPr>
                    <a:t>Recognize that every client is more than their legal issue, diagnosis, or circumstances.</a:t>
                  </a:r>
                </a:p>
              </p:txBody>
            </p:sp>
          </p:grpSp>
          <p:sp>
            <p:nvSpPr>
              <p:cNvPr id="19" name="Rounded Rectangle 18">
                <a:extLst>
                  <a:ext uri="{FF2B5EF4-FFF2-40B4-BE49-F238E27FC236}">
                    <a16:creationId xmlns:a16="http://schemas.microsoft.com/office/drawing/2014/main" id="{0CEBB475-1DA0-7C40-CCD0-54EB09D2C69B}"/>
                  </a:ext>
                </a:extLst>
              </p:cNvPr>
              <p:cNvSpPr/>
              <p:nvPr/>
            </p:nvSpPr>
            <p:spPr>
              <a:xfrm>
                <a:off x="3443938" y="2966521"/>
                <a:ext cx="2790201" cy="2347926"/>
              </a:xfrm>
              <a:prstGeom prst="roundRect">
                <a:avLst>
                  <a:gd name="adj" fmla="val 20483"/>
                </a:avLst>
              </a:prstGeom>
              <a:solidFill>
                <a:srgbClr val="F6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4D78E0C-9B5C-3A9D-17C9-88BC61B39513}"/>
                  </a:ext>
                </a:extLst>
              </p:cNvPr>
              <p:cNvSpPr/>
              <p:nvPr/>
            </p:nvSpPr>
            <p:spPr>
              <a:xfrm>
                <a:off x="4443381" y="2584455"/>
                <a:ext cx="791314" cy="791314"/>
              </a:xfrm>
              <a:prstGeom prst="ellipse">
                <a:avLst/>
              </a:prstGeom>
              <a:solidFill>
                <a:srgbClr val="FFCB65"/>
              </a:solidFill>
              <a:ln w="38100">
                <a:solidFill>
                  <a:srgbClr val="FFCB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Graphik Bold Trial" panose="020B0503030202060203" pitchFamily="34" charset="0"/>
                </a:endParaRPr>
              </a:p>
            </p:txBody>
          </p:sp>
          <p:grpSp>
            <p:nvGrpSpPr>
              <p:cNvPr id="24" name="Group 23">
                <a:extLst>
                  <a:ext uri="{FF2B5EF4-FFF2-40B4-BE49-F238E27FC236}">
                    <a16:creationId xmlns:a16="http://schemas.microsoft.com/office/drawing/2014/main" id="{A8E94D19-A147-7C1C-12CF-82A1679D442B}"/>
                  </a:ext>
                </a:extLst>
              </p:cNvPr>
              <p:cNvGrpSpPr/>
              <p:nvPr/>
            </p:nvGrpSpPr>
            <p:grpSpPr>
              <a:xfrm>
                <a:off x="3751987" y="3691154"/>
                <a:ext cx="2174102" cy="1005450"/>
                <a:chOff x="698620" y="3683055"/>
                <a:chExt cx="2174102" cy="1005450"/>
              </a:xfrm>
            </p:grpSpPr>
            <p:sp>
              <p:nvSpPr>
                <p:cNvPr id="25" name="TextBox 24">
                  <a:extLst>
                    <a:ext uri="{FF2B5EF4-FFF2-40B4-BE49-F238E27FC236}">
                      <a16:creationId xmlns:a16="http://schemas.microsoft.com/office/drawing/2014/main" id="{E97D4E50-D744-EAC7-4E29-D6141EB29F3E}"/>
                    </a:ext>
                  </a:extLst>
                </p:cNvPr>
                <p:cNvSpPr txBox="1"/>
                <p:nvPr/>
              </p:nvSpPr>
              <p:spPr>
                <a:xfrm>
                  <a:off x="698620" y="3683055"/>
                  <a:ext cx="2174102" cy="319821"/>
                </a:xfrm>
                <a:prstGeom prst="rect">
                  <a:avLst/>
                </a:prstGeom>
                <a:noFill/>
              </p:spPr>
              <p:txBody>
                <a:bodyPr wrap="square" lIns="0" tIns="0" rIns="0" bIns="0" rtlCol="0">
                  <a:noAutofit/>
                </a:bodyPr>
                <a:lstStyle/>
                <a:p>
                  <a:pPr algn="ctr">
                    <a:lnSpc>
                      <a:spcPct val="120000"/>
                    </a:lnSpc>
                    <a:spcAft>
                      <a:spcPts val="300"/>
                    </a:spcAft>
                    <a:defRPr/>
                  </a:pPr>
                  <a:r>
                    <a:rPr lang="en-US" sz="1600" kern="0" dirty="0">
                      <a:solidFill>
                        <a:schemeClr val="bg1"/>
                      </a:solidFill>
                      <a:latin typeface="Graphik Semibold Trial" panose="020B0503030202060203" pitchFamily="34" charset="0"/>
                    </a:rPr>
                    <a:t>Understand</a:t>
                  </a:r>
                </a:p>
              </p:txBody>
            </p:sp>
            <p:sp>
              <p:nvSpPr>
                <p:cNvPr id="26" name="TextBox 25">
                  <a:extLst>
                    <a:ext uri="{FF2B5EF4-FFF2-40B4-BE49-F238E27FC236}">
                      <a16:creationId xmlns:a16="http://schemas.microsoft.com/office/drawing/2014/main" id="{A6EF4213-12AD-B71F-274E-CBAEAC1CAB7B}"/>
                    </a:ext>
                  </a:extLst>
                </p:cNvPr>
                <p:cNvSpPr txBox="1"/>
                <p:nvPr/>
              </p:nvSpPr>
              <p:spPr>
                <a:xfrm>
                  <a:off x="698620" y="4081333"/>
                  <a:ext cx="2174102" cy="607172"/>
                </a:xfrm>
                <a:prstGeom prst="rect">
                  <a:avLst/>
                </a:prstGeom>
                <a:noFill/>
              </p:spPr>
              <p:txBody>
                <a:bodyPr wrap="square" lIns="0" tIns="0" rIns="0" bIns="0" rtlCol="0">
                  <a:noAutofit/>
                </a:bodyPr>
                <a:lstStyle/>
                <a:p>
                  <a:pPr algn="ctr">
                    <a:lnSpc>
                      <a:spcPct val="120000"/>
                    </a:lnSpc>
                    <a:spcAft>
                      <a:spcPts val="300"/>
                    </a:spcAft>
                    <a:defRPr/>
                  </a:pPr>
                  <a:r>
                    <a:rPr lang="en-US" sz="1050" kern="0" dirty="0">
                      <a:solidFill>
                        <a:schemeClr val="bg1"/>
                      </a:solidFill>
                      <a:latin typeface="Graphik Medium Trial" panose="020B0503030202060203" pitchFamily="34" charset="0"/>
                    </a:rPr>
                    <a:t>Listen with curiosity to understand the experiences, relationships, and context that shape each client's story.</a:t>
                  </a:r>
                </a:p>
              </p:txBody>
            </p:sp>
          </p:grpSp>
          <p:sp>
            <p:nvSpPr>
              <p:cNvPr id="28" name="Rounded Rectangle 27">
                <a:extLst>
                  <a:ext uri="{FF2B5EF4-FFF2-40B4-BE49-F238E27FC236}">
                    <a16:creationId xmlns:a16="http://schemas.microsoft.com/office/drawing/2014/main" id="{8A9FC4DC-6907-BBDA-DFCD-204F38831CDF}"/>
                  </a:ext>
                </a:extLst>
              </p:cNvPr>
              <p:cNvSpPr/>
              <p:nvPr/>
            </p:nvSpPr>
            <p:spPr>
              <a:xfrm>
                <a:off x="6542188" y="2966521"/>
                <a:ext cx="2790201" cy="2347926"/>
              </a:xfrm>
              <a:prstGeom prst="roundRect">
                <a:avLst>
                  <a:gd name="adj" fmla="val 20483"/>
                </a:avLst>
              </a:prstGeom>
              <a:solidFill>
                <a:srgbClr val="F6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D2373594-9295-2BD8-ED3E-BA0F5ABA08E1}"/>
                  </a:ext>
                </a:extLst>
              </p:cNvPr>
              <p:cNvSpPr/>
              <p:nvPr/>
            </p:nvSpPr>
            <p:spPr>
              <a:xfrm>
                <a:off x="7541631" y="2584455"/>
                <a:ext cx="791314" cy="791314"/>
              </a:xfrm>
              <a:prstGeom prst="ellipse">
                <a:avLst/>
              </a:prstGeom>
              <a:solidFill>
                <a:srgbClr val="FFCB65"/>
              </a:solidFill>
              <a:ln w="38100">
                <a:solidFill>
                  <a:srgbClr val="FFCB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Graphik Bold Trial" panose="020B0503030202060203" pitchFamily="34" charset="0"/>
                </a:endParaRPr>
              </a:p>
            </p:txBody>
          </p:sp>
          <p:grpSp>
            <p:nvGrpSpPr>
              <p:cNvPr id="30" name="Group 29">
                <a:extLst>
                  <a:ext uri="{FF2B5EF4-FFF2-40B4-BE49-F238E27FC236}">
                    <a16:creationId xmlns:a16="http://schemas.microsoft.com/office/drawing/2014/main" id="{A354FB8B-D1FF-9F1D-9F3D-87BDB132A65C}"/>
                  </a:ext>
                </a:extLst>
              </p:cNvPr>
              <p:cNvGrpSpPr/>
              <p:nvPr/>
            </p:nvGrpSpPr>
            <p:grpSpPr>
              <a:xfrm>
                <a:off x="6850237" y="3691154"/>
                <a:ext cx="2174102" cy="1005450"/>
                <a:chOff x="698620" y="3683055"/>
                <a:chExt cx="2174102" cy="1005450"/>
              </a:xfrm>
            </p:grpSpPr>
            <p:sp>
              <p:nvSpPr>
                <p:cNvPr id="31" name="TextBox 30">
                  <a:extLst>
                    <a:ext uri="{FF2B5EF4-FFF2-40B4-BE49-F238E27FC236}">
                      <a16:creationId xmlns:a16="http://schemas.microsoft.com/office/drawing/2014/main" id="{9B270C3F-7F53-6784-DD4F-6BE0A670A496}"/>
                    </a:ext>
                  </a:extLst>
                </p:cNvPr>
                <p:cNvSpPr txBox="1"/>
                <p:nvPr/>
              </p:nvSpPr>
              <p:spPr>
                <a:xfrm>
                  <a:off x="698620" y="3683055"/>
                  <a:ext cx="2174102" cy="319821"/>
                </a:xfrm>
                <a:prstGeom prst="rect">
                  <a:avLst/>
                </a:prstGeom>
                <a:noFill/>
              </p:spPr>
              <p:txBody>
                <a:bodyPr wrap="square" lIns="0" tIns="0" rIns="0" bIns="0" rtlCol="0">
                  <a:noAutofit/>
                </a:bodyPr>
                <a:lstStyle/>
                <a:p>
                  <a:pPr algn="ctr">
                    <a:lnSpc>
                      <a:spcPct val="120000"/>
                    </a:lnSpc>
                    <a:spcAft>
                      <a:spcPts val="300"/>
                    </a:spcAft>
                    <a:defRPr/>
                  </a:pPr>
                  <a:r>
                    <a:rPr lang="en-US" sz="1600" kern="0" dirty="0">
                      <a:solidFill>
                        <a:schemeClr val="bg1"/>
                      </a:solidFill>
                      <a:latin typeface="Graphik Semibold Trial" panose="020B0503030202060203" pitchFamily="34" charset="0"/>
                    </a:rPr>
                    <a:t>Advocate</a:t>
                  </a:r>
                </a:p>
              </p:txBody>
            </p:sp>
            <p:sp>
              <p:nvSpPr>
                <p:cNvPr id="32" name="TextBox 31">
                  <a:extLst>
                    <a:ext uri="{FF2B5EF4-FFF2-40B4-BE49-F238E27FC236}">
                      <a16:creationId xmlns:a16="http://schemas.microsoft.com/office/drawing/2014/main" id="{ABC4AA60-E9C5-CECA-5095-DE0551A172CA}"/>
                    </a:ext>
                  </a:extLst>
                </p:cNvPr>
                <p:cNvSpPr txBox="1"/>
                <p:nvPr/>
              </p:nvSpPr>
              <p:spPr>
                <a:xfrm>
                  <a:off x="698620" y="4081333"/>
                  <a:ext cx="2174102" cy="607172"/>
                </a:xfrm>
                <a:prstGeom prst="rect">
                  <a:avLst/>
                </a:prstGeom>
                <a:noFill/>
              </p:spPr>
              <p:txBody>
                <a:bodyPr wrap="square" lIns="0" tIns="0" rIns="0" bIns="0" rtlCol="0">
                  <a:noAutofit/>
                </a:bodyPr>
                <a:lstStyle/>
                <a:p>
                  <a:pPr algn="ctr">
                    <a:lnSpc>
                      <a:spcPct val="120000"/>
                    </a:lnSpc>
                    <a:spcAft>
                      <a:spcPts val="300"/>
                    </a:spcAft>
                    <a:defRPr/>
                  </a:pPr>
                  <a:r>
                    <a:rPr kumimoji="0" lang="en-US" sz="1050" u="none" strike="noStrike" kern="0" cap="none" spc="0" normalizeH="0" baseline="0" noProof="0" dirty="0">
                      <a:ln>
                        <a:noFill/>
                      </a:ln>
                      <a:solidFill>
                        <a:schemeClr val="bg1"/>
                      </a:solidFill>
                      <a:effectLst/>
                      <a:uLnTx/>
                      <a:uFillTx/>
                      <a:latin typeface="Graphik Medium Trial" panose="020B0503030202060203" pitchFamily="34" charset="0"/>
                    </a:rPr>
                    <a:t>Represent clients in a way that preserves dignity, highlights strengths, and provides meaningful context.</a:t>
                  </a:r>
                </a:p>
              </p:txBody>
            </p:sp>
          </p:grpSp>
        </p:grpSp>
        <p:pic>
          <p:nvPicPr>
            <p:cNvPr id="34" name="Graphic 33" descr="Lecturer with solid fill">
              <a:extLst>
                <a:ext uri="{FF2B5EF4-FFF2-40B4-BE49-F238E27FC236}">
                  <a16:creationId xmlns:a16="http://schemas.microsoft.com/office/drawing/2014/main" id="{5C4DF429-5C1B-1E24-478C-214D4580E8E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89974" y="2834683"/>
              <a:ext cx="494628" cy="494628"/>
            </a:xfrm>
            <a:prstGeom prst="rect">
              <a:avLst/>
            </a:prstGeom>
          </p:spPr>
        </p:pic>
        <p:pic>
          <p:nvPicPr>
            <p:cNvPr id="35" name="Graphic 34" descr="Brain with solid fill">
              <a:extLst>
                <a:ext uri="{FF2B5EF4-FFF2-40B4-BE49-F238E27FC236}">
                  <a16:creationId xmlns:a16="http://schemas.microsoft.com/office/drawing/2014/main" id="{D4E32768-E224-AD57-BA7C-BDE858F0F0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14029" y="2793911"/>
              <a:ext cx="650017" cy="650017"/>
            </a:xfrm>
            <a:prstGeom prst="rect">
              <a:avLst/>
            </a:prstGeom>
          </p:spPr>
        </p:pic>
        <p:pic>
          <p:nvPicPr>
            <p:cNvPr id="38" name="Graphic 37" descr="Eye with solid fill">
              <a:extLst>
                <a:ext uri="{FF2B5EF4-FFF2-40B4-BE49-F238E27FC236}">
                  <a16:creationId xmlns:a16="http://schemas.microsoft.com/office/drawing/2014/main" id="{507F627D-75B6-1F6C-6B44-59B427BCD2D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91482" y="2769613"/>
              <a:ext cx="698611" cy="698611"/>
            </a:xfrm>
            <a:prstGeom prst="rect">
              <a:avLst/>
            </a:prstGeom>
          </p:spPr>
        </p:pic>
      </p:grpSp>
    </p:spTree>
    <p:extLst>
      <p:ext uri="{BB962C8B-B14F-4D97-AF65-F5344CB8AC3E}">
        <p14:creationId xmlns:p14="http://schemas.microsoft.com/office/powerpoint/2010/main" val="3948883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9CC18-002C-491E-83F9-F5E08E3FB061}"/>
            </a:ext>
          </a:extLst>
        </p:cNvPr>
        <p:cNvGrpSpPr/>
        <p:nvPr/>
      </p:nvGrpSpPr>
      <p:grpSpPr>
        <a:xfrm>
          <a:off x="0" y="0"/>
          <a:ext cx="0" cy="0"/>
          <a:chOff x="0" y="0"/>
          <a:chExt cx="0" cy="0"/>
        </a:xfrm>
      </p:grpSpPr>
      <p:sp>
        <p:nvSpPr>
          <p:cNvPr id="15" name="Content Placeholder 12">
            <a:extLst>
              <a:ext uri="{FF2B5EF4-FFF2-40B4-BE49-F238E27FC236}">
                <a16:creationId xmlns:a16="http://schemas.microsoft.com/office/drawing/2014/main" id="{E4E90176-81C4-537C-A78B-44F23692AC15}"/>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6" name="Title 11">
            <a:extLst>
              <a:ext uri="{FF2B5EF4-FFF2-40B4-BE49-F238E27FC236}">
                <a16:creationId xmlns:a16="http://schemas.microsoft.com/office/drawing/2014/main" id="{632614DB-E8B0-9A07-FBC2-661038C5F153}"/>
              </a:ext>
            </a:extLst>
          </p:cNvPr>
          <p:cNvSpPr>
            <a:spLocks noGrp="1"/>
          </p:cNvSpPr>
          <p:nvPr>
            <p:ph type="title"/>
          </p:nvPr>
        </p:nvSpPr>
        <p:spPr>
          <a:xfrm>
            <a:off x="345688" y="607556"/>
            <a:ext cx="11262146" cy="576034"/>
          </a:xfrm>
        </p:spPr>
        <p:txBody>
          <a:bodyPr/>
          <a:lstStyle/>
          <a:p>
            <a:r>
              <a:rPr lang="en-US" dirty="0"/>
              <a:t>Why Humanization Matters</a:t>
            </a:r>
          </a:p>
        </p:txBody>
      </p:sp>
      <p:sp>
        <p:nvSpPr>
          <p:cNvPr id="4" name="Content Placeholder 12">
            <a:extLst>
              <a:ext uri="{FF2B5EF4-FFF2-40B4-BE49-F238E27FC236}">
                <a16:creationId xmlns:a16="http://schemas.microsoft.com/office/drawing/2014/main" id="{4C54E347-2456-ECE7-5191-9222BCEBD130}"/>
              </a:ext>
            </a:extLst>
          </p:cNvPr>
          <p:cNvSpPr>
            <a:spLocks noGrp="1"/>
          </p:cNvSpPr>
          <p:nvPr>
            <p:ph sz="quarter" idx="13"/>
          </p:nvPr>
        </p:nvSpPr>
        <p:spPr>
          <a:xfrm>
            <a:off x="345688" y="1144156"/>
            <a:ext cx="10084676" cy="281998"/>
          </a:xfrm>
        </p:spPr>
        <p:txBody>
          <a:bodyPr/>
          <a:lstStyle/>
          <a:p>
            <a:r>
              <a:rPr lang="en-US" sz="1400" dirty="0"/>
              <a:t>Human-centered practice creates value for clients, legal professionals, and the justice system by strengthening trust, improving advocacy, and reinforcing confidence in the legal process.</a:t>
            </a:r>
          </a:p>
        </p:txBody>
      </p:sp>
      <p:grpSp>
        <p:nvGrpSpPr>
          <p:cNvPr id="9" name="Group 8">
            <a:extLst>
              <a:ext uri="{FF2B5EF4-FFF2-40B4-BE49-F238E27FC236}">
                <a16:creationId xmlns:a16="http://schemas.microsoft.com/office/drawing/2014/main" id="{A7A210C6-89A7-C20F-6B6C-B9469E66F4FE}"/>
              </a:ext>
            </a:extLst>
          </p:cNvPr>
          <p:cNvGrpSpPr/>
          <p:nvPr/>
        </p:nvGrpSpPr>
        <p:grpSpPr>
          <a:xfrm>
            <a:off x="1483410" y="2344819"/>
            <a:ext cx="8986701" cy="3209313"/>
            <a:chOff x="345688" y="2966520"/>
            <a:chExt cx="8986701" cy="3209313"/>
          </a:xfrm>
        </p:grpSpPr>
        <p:sp>
          <p:nvSpPr>
            <p:cNvPr id="10" name="Rounded Rectangle 9">
              <a:extLst>
                <a:ext uri="{FF2B5EF4-FFF2-40B4-BE49-F238E27FC236}">
                  <a16:creationId xmlns:a16="http://schemas.microsoft.com/office/drawing/2014/main" id="{52D8F8B6-ADDD-C691-A2C9-1C6D1E72F99B}"/>
                </a:ext>
              </a:extLst>
            </p:cNvPr>
            <p:cNvSpPr/>
            <p:nvPr/>
          </p:nvSpPr>
          <p:spPr>
            <a:xfrm>
              <a:off x="345688" y="2966520"/>
              <a:ext cx="2790201" cy="3209313"/>
            </a:xfrm>
            <a:prstGeom prst="roundRect">
              <a:avLst>
                <a:gd name="adj" fmla="val 20483"/>
              </a:avLst>
            </a:prstGeom>
            <a:solidFill>
              <a:srgbClr val="F6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C6D0CDF-800A-7466-70E2-4C99950D6962}"/>
                </a:ext>
              </a:extLst>
            </p:cNvPr>
            <p:cNvSpPr/>
            <p:nvPr/>
          </p:nvSpPr>
          <p:spPr>
            <a:xfrm>
              <a:off x="1345131" y="3244853"/>
              <a:ext cx="791314" cy="791314"/>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Graphik Bold Trial" panose="020B0503030202060203" pitchFamily="34" charset="0"/>
              </a:endParaRPr>
            </a:p>
          </p:txBody>
        </p:sp>
        <p:grpSp>
          <p:nvGrpSpPr>
            <p:cNvPr id="12" name="Group 11">
              <a:extLst>
                <a:ext uri="{FF2B5EF4-FFF2-40B4-BE49-F238E27FC236}">
                  <a16:creationId xmlns:a16="http://schemas.microsoft.com/office/drawing/2014/main" id="{59414FEE-FD9D-07D9-1461-CB8497F76147}"/>
                </a:ext>
              </a:extLst>
            </p:cNvPr>
            <p:cNvGrpSpPr/>
            <p:nvPr/>
          </p:nvGrpSpPr>
          <p:grpSpPr>
            <a:xfrm>
              <a:off x="653737" y="4381793"/>
              <a:ext cx="2174102" cy="1183503"/>
              <a:chOff x="698620" y="4373694"/>
              <a:chExt cx="2174102" cy="1183503"/>
            </a:xfrm>
          </p:grpSpPr>
          <p:sp>
            <p:nvSpPr>
              <p:cNvPr id="25" name="TextBox 24">
                <a:extLst>
                  <a:ext uri="{FF2B5EF4-FFF2-40B4-BE49-F238E27FC236}">
                    <a16:creationId xmlns:a16="http://schemas.microsoft.com/office/drawing/2014/main" id="{C5C21E1B-3EB3-8C1C-8DEE-5505AFCCA9C5}"/>
                  </a:ext>
                </a:extLst>
              </p:cNvPr>
              <p:cNvSpPr txBox="1"/>
              <p:nvPr/>
            </p:nvSpPr>
            <p:spPr>
              <a:xfrm>
                <a:off x="698620" y="4373694"/>
                <a:ext cx="2174102" cy="319821"/>
              </a:xfrm>
              <a:prstGeom prst="rect">
                <a:avLst/>
              </a:prstGeom>
              <a:noFill/>
            </p:spPr>
            <p:txBody>
              <a:bodyPr wrap="square" lIns="0" tIns="0" rIns="0" bIns="0" rtlCol="0">
                <a:noAutofit/>
              </a:bodyPr>
              <a:lstStyle/>
              <a:p>
                <a:pPr algn="ctr">
                  <a:lnSpc>
                    <a:spcPct val="120000"/>
                  </a:lnSpc>
                  <a:spcAft>
                    <a:spcPts val="300"/>
                  </a:spcAft>
                  <a:defRPr/>
                </a:pPr>
                <a:r>
                  <a:rPr lang="en-US" sz="1400" kern="0" dirty="0">
                    <a:solidFill>
                      <a:schemeClr val="bg1"/>
                    </a:solidFill>
                    <a:latin typeface="Graphik Semibold Trial" panose="020B0503030202060203" pitchFamily="34" charset="0"/>
                  </a:rPr>
                  <a:t>Client Value</a:t>
                </a:r>
              </a:p>
            </p:txBody>
          </p:sp>
          <p:sp>
            <p:nvSpPr>
              <p:cNvPr id="26" name="TextBox 25">
                <a:extLst>
                  <a:ext uri="{FF2B5EF4-FFF2-40B4-BE49-F238E27FC236}">
                    <a16:creationId xmlns:a16="http://schemas.microsoft.com/office/drawing/2014/main" id="{25B54EDC-3801-B8B9-4253-79AFF388DCA7}"/>
                  </a:ext>
                </a:extLst>
              </p:cNvPr>
              <p:cNvSpPr txBox="1"/>
              <p:nvPr/>
            </p:nvSpPr>
            <p:spPr>
              <a:xfrm>
                <a:off x="698620" y="4739310"/>
                <a:ext cx="2174102" cy="817887"/>
              </a:xfrm>
              <a:prstGeom prst="rect">
                <a:avLst/>
              </a:prstGeom>
              <a:noFill/>
            </p:spPr>
            <p:txBody>
              <a:bodyPr wrap="square" lIns="0" tIns="0" rIns="0" bIns="0" rtlCol="0">
                <a:noAutofit/>
              </a:bodyPr>
              <a:lstStyle/>
              <a:p>
                <a:pPr algn="ctr">
                  <a:lnSpc>
                    <a:spcPct val="120000"/>
                  </a:lnSpc>
                  <a:spcAft>
                    <a:spcPts val="300"/>
                  </a:spcAft>
                  <a:defRPr/>
                </a:pPr>
                <a:r>
                  <a:rPr lang="en-US" sz="1050" kern="0" dirty="0">
                    <a:solidFill>
                      <a:schemeClr val="bg1"/>
                    </a:solidFill>
                    <a:latin typeface="Graphik Medium Trial" panose="020B0503030202060203" pitchFamily="34" charset="0"/>
                  </a:rPr>
                  <a:t>Clients who trust their attorney become active partners rather than passive participants in their representation.</a:t>
                </a:r>
              </a:p>
            </p:txBody>
          </p:sp>
        </p:grpSp>
        <p:sp>
          <p:nvSpPr>
            <p:cNvPr id="13" name="Rounded Rectangle 12">
              <a:extLst>
                <a:ext uri="{FF2B5EF4-FFF2-40B4-BE49-F238E27FC236}">
                  <a16:creationId xmlns:a16="http://schemas.microsoft.com/office/drawing/2014/main" id="{7AC18DF1-197A-AF42-0F2F-A005444B933A}"/>
                </a:ext>
              </a:extLst>
            </p:cNvPr>
            <p:cNvSpPr/>
            <p:nvPr/>
          </p:nvSpPr>
          <p:spPr>
            <a:xfrm>
              <a:off x="3443938" y="2966520"/>
              <a:ext cx="2790201" cy="3209313"/>
            </a:xfrm>
            <a:prstGeom prst="roundRect">
              <a:avLst>
                <a:gd name="adj" fmla="val 20483"/>
              </a:avLst>
            </a:prstGeom>
            <a:solidFill>
              <a:srgbClr val="F6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A36FF04-8243-3E2D-2E64-480D95FB0F87}"/>
                </a:ext>
              </a:extLst>
            </p:cNvPr>
            <p:cNvSpPr/>
            <p:nvPr/>
          </p:nvSpPr>
          <p:spPr>
            <a:xfrm>
              <a:off x="4443381" y="3244853"/>
              <a:ext cx="791314" cy="791314"/>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Graphik Bold Trial" panose="020B0503030202060203" pitchFamily="34" charset="0"/>
              </a:endParaRPr>
            </a:p>
          </p:txBody>
        </p:sp>
        <p:grpSp>
          <p:nvGrpSpPr>
            <p:cNvPr id="17" name="Group 16">
              <a:extLst>
                <a:ext uri="{FF2B5EF4-FFF2-40B4-BE49-F238E27FC236}">
                  <a16:creationId xmlns:a16="http://schemas.microsoft.com/office/drawing/2014/main" id="{6DFC5EBE-DCEF-B6C9-316B-BFCC3F2DC3AB}"/>
                </a:ext>
              </a:extLst>
            </p:cNvPr>
            <p:cNvGrpSpPr/>
            <p:nvPr/>
          </p:nvGrpSpPr>
          <p:grpSpPr>
            <a:xfrm>
              <a:off x="3751987" y="4381793"/>
              <a:ext cx="2174102" cy="1183503"/>
              <a:chOff x="698620" y="4373694"/>
              <a:chExt cx="2174102" cy="1183503"/>
            </a:xfrm>
          </p:grpSpPr>
          <p:sp>
            <p:nvSpPr>
              <p:cNvPr id="23" name="TextBox 22">
                <a:extLst>
                  <a:ext uri="{FF2B5EF4-FFF2-40B4-BE49-F238E27FC236}">
                    <a16:creationId xmlns:a16="http://schemas.microsoft.com/office/drawing/2014/main" id="{C51988F5-FE87-98BC-D4A6-FE4252EFDFF8}"/>
                  </a:ext>
                </a:extLst>
              </p:cNvPr>
              <p:cNvSpPr txBox="1"/>
              <p:nvPr/>
            </p:nvSpPr>
            <p:spPr>
              <a:xfrm>
                <a:off x="698620" y="4373694"/>
                <a:ext cx="2174102" cy="319821"/>
              </a:xfrm>
              <a:prstGeom prst="rect">
                <a:avLst/>
              </a:prstGeom>
              <a:noFill/>
            </p:spPr>
            <p:txBody>
              <a:bodyPr wrap="square" lIns="0" tIns="0" rIns="0" bIns="0" rtlCol="0">
                <a:noAutofit/>
              </a:bodyPr>
              <a:lstStyle/>
              <a:p>
                <a:pPr algn="ctr">
                  <a:lnSpc>
                    <a:spcPct val="120000"/>
                  </a:lnSpc>
                  <a:spcAft>
                    <a:spcPts val="300"/>
                  </a:spcAft>
                  <a:defRPr/>
                </a:pPr>
                <a:r>
                  <a:rPr lang="en-US" sz="1400" kern="0" dirty="0">
                    <a:solidFill>
                      <a:schemeClr val="bg1"/>
                    </a:solidFill>
                    <a:latin typeface="Graphik Semibold Trial" panose="020B0503030202060203" pitchFamily="34" charset="0"/>
                  </a:rPr>
                  <a:t>Professional Value</a:t>
                </a:r>
              </a:p>
            </p:txBody>
          </p:sp>
          <p:sp>
            <p:nvSpPr>
              <p:cNvPr id="24" name="TextBox 23">
                <a:extLst>
                  <a:ext uri="{FF2B5EF4-FFF2-40B4-BE49-F238E27FC236}">
                    <a16:creationId xmlns:a16="http://schemas.microsoft.com/office/drawing/2014/main" id="{C8B88BD1-4EE4-2ACA-A7DF-3AADCB97A81F}"/>
                  </a:ext>
                </a:extLst>
              </p:cNvPr>
              <p:cNvSpPr txBox="1"/>
              <p:nvPr/>
            </p:nvSpPr>
            <p:spPr>
              <a:xfrm>
                <a:off x="698620" y="4739310"/>
                <a:ext cx="2174102" cy="817887"/>
              </a:xfrm>
              <a:prstGeom prst="rect">
                <a:avLst/>
              </a:prstGeom>
              <a:noFill/>
            </p:spPr>
            <p:txBody>
              <a:bodyPr wrap="square" lIns="0" tIns="0" rIns="0" bIns="0" rtlCol="0">
                <a:noAutofit/>
              </a:bodyPr>
              <a:lstStyle/>
              <a:p>
                <a:pPr algn="ctr">
                  <a:lnSpc>
                    <a:spcPct val="120000"/>
                  </a:lnSpc>
                  <a:spcAft>
                    <a:spcPts val="300"/>
                  </a:spcAft>
                  <a:defRPr/>
                </a:pPr>
                <a:r>
                  <a:rPr lang="en-US" sz="1050" kern="0" dirty="0">
                    <a:solidFill>
                      <a:schemeClr val="bg1"/>
                    </a:solidFill>
                    <a:latin typeface="Graphik Medium Trial" panose="020B0503030202060203" pitchFamily="34" charset="0"/>
                  </a:rPr>
                  <a:t>Understanding the whole person leads to stronger legal strategy, more informed decisions, and more effective advocacy.</a:t>
                </a:r>
              </a:p>
            </p:txBody>
          </p:sp>
        </p:grpSp>
        <p:sp>
          <p:nvSpPr>
            <p:cNvPr id="18" name="Rounded Rectangle 17">
              <a:extLst>
                <a:ext uri="{FF2B5EF4-FFF2-40B4-BE49-F238E27FC236}">
                  <a16:creationId xmlns:a16="http://schemas.microsoft.com/office/drawing/2014/main" id="{522159A2-B26C-1C6B-629C-28C49A9B5836}"/>
                </a:ext>
              </a:extLst>
            </p:cNvPr>
            <p:cNvSpPr/>
            <p:nvPr/>
          </p:nvSpPr>
          <p:spPr>
            <a:xfrm>
              <a:off x="6542188" y="2966520"/>
              <a:ext cx="2790201" cy="3209313"/>
            </a:xfrm>
            <a:prstGeom prst="roundRect">
              <a:avLst>
                <a:gd name="adj" fmla="val 20483"/>
              </a:avLst>
            </a:prstGeom>
            <a:solidFill>
              <a:srgbClr val="F6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05F74F4-3F5F-7BB0-CC13-0D3FE8FA7C53}"/>
                </a:ext>
              </a:extLst>
            </p:cNvPr>
            <p:cNvSpPr/>
            <p:nvPr/>
          </p:nvSpPr>
          <p:spPr>
            <a:xfrm>
              <a:off x="7541631" y="3244853"/>
              <a:ext cx="791314" cy="791314"/>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Graphik Bold Trial" panose="020B0503030202060203" pitchFamily="34" charset="0"/>
              </a:endParaRPr>
            </a:p>
          </p:txBody>
        </p:sp>
        <p:grpSp>
          <p:nvGrpSpPr>
            <p:cNvPr id="20" name="Group 19">
              <a:extLst>
                <a:ext uri="{FF2B5EF4-FFF2-40B4-BE49-F238E27FC236}">
                  <a16:creationId xmlns:a16="http://schemas.microsoft.com/office/drawing/2014/main" id="{5D9F7A55-91C8-52D9-9552-E41C783A4E25}"/>
                </a:ext>
              </a:extLst>
            </p:cNvPr>
            <p:cNvGrpSpPr/>
            <p:nvPr/>
          </p:nvGrpSpPr>
          <p:grpSpPr>
            <a:xfrm>
              <a:off x="6850237" y="4381793"/>
              <a:ext cx="2174102" cy="1183503"/>
              <a:chOff x="698620" y="4373694"/>
              <a:chExt cx="2174102" cy="1183503"/>
            </a:xfrm>
          </p:grpSpPr>
          <p:sp>
            <p:nvSpPr>
              <p:cNvPr id="21" name="TextBox 20">
                <a:extLst>
                  <a:ext uri="{FF2B5EF4-FFF2-40B4-BE49-F238E27FC236}">
                    <a16:creationId xmlns:a16="http://schemas.microsoft.com/office/drawing/2014/main" id="{E6DA5543-F1D9-0631-F9C9-4980CCC99F7A}"/>
                  </a:ext>
                </a:extLst>
              </p:cNvPr>
              <p:cNvSpPr txBox="1"/>
              <p:nvPr/>
            </p:nvSpPr>
            <p:spPr>
              <a:xfrm>
                <a:off x="698620" y="4373694"/>
                <a:ext cx="2174102" cy="319821"/>
              </a:xfrm>
              <a:prstGeom prst="rect">
                <a:avLst/>
              </a:prstGeom>
              <a:noFill/>
            </p:spPr>
            <p:txBody>
              <a:bodyPr wrap="square" lIns="0" tIns="0" rIns="0" bIns="0" rtlCol="0">
                <a:noAutofit/>
              </a:bodyPr>
              <a:lstStyle/>
              <a:p>
                <a:pPr algn="ctr">
                  <a:lnSpc>
                    <a:spcPct val="120000"/>
                  </a:lnSpc>
                  <a:spcAft>
                    <a:spcPts val="300"/>
                  </a:spcAft>
                  <a:defRPr/>
                </a:pPr>
                <a:r>
                  <a:rPr lang="en-US" sz="1400" kern="0" dirty="0">
                    <a:solidFill>
                      <a:schemeClr val="bg1"/>
                    </a:solidFill>
                    <a:latin typeface="Graphik Semibold Trial" panose="020B0503030202060203" pitchFamily="34" charset="0"/>
                  </a:rPr>
                  <a:t>Legal System Value</a:t>
                </a:r>
              </a:p>
            </p:txBody>
          </p:sp>
          <p:sp>
            <p:nvSpPr>
              <p:cNvPr id="22" name="TextBox 21">
                <a:extLst>
                  <a:ext uri="{FF2B5EF4-FFF2-40B4-BE49-F238E27FC236}">
                    <a16:creationId xmlns:a16="http://schemas.microsoft.com/office/drawing/2014/main" id="{F6536A8E-94AD-01BD-A249-A49E21F21765}"/>
                  </a:ext>
                </a:extLst>
              </p:cNvPr>
              <p:cNvSpPr txBox="1"/>
              <p:nvPr/>
            </p:nvSpPr>
            <p:spPr>
              <a:xfrm>
                <a:off x="698620" y="4739310"/>
                <a:ext cx="2174102" cy="817887"/>
              </a:xfrm>
              <a:prstGeom prst="rect">
                <a:avLst/>
              </a:prstGeom>
              <a:noFill/>
            </p:spPr>
            <p:txBody>
              <a:bodyPr wrap="square" lIns="0" tIns="0" rIns="0" bIns="0" rtlCol="0">
                <a:noAutofit/>
              </a:bodyPr>
              <a:lstStyle/>
              <a:p>
                <a:pPr algn="ctr">
                  <a:lnSpc>
                    <a:spcPct val="120000"/>
                  </a:lnSpc>
                  <a:spcAft>
                    <a:spcPts val="300"/>
                  </a:spcAft>
                  <a:defRPr/>
                </a:pPr>
                <a:r>
                  <a:rPr lang="en-US" sz="1050" kern="0" dirty="0">
                    <a:solidFill>
                      <a:schemeClr val="bg1"/>
                    </a:solidFill>
                    <a:latin typeface="Graphik Medium Trial" panose="020B0503030202060203" pitchFamily="34" charset="0"/>
                  </a:rPr>
                  <a:t>Every interaction contributes to how clients experience fairness, dignity, and confidence in the legal system.</a:t>
                </a:r>
              </a:p>
            </p:txBody>
          </p:sp>
        </p:grpSp>
      </p:grpSp>
      <p:pic>
        <p:nvPicPr>
          <p:cNvPr id="28" name="Graphic 27" descr="Briefcase with solid fill">
            <a:extLst>
              <a:ext uri="{FF2B5EF4-FFF2-40B4-BE49-F238E27FC236}">
                <a16:creationId xmlns:a16="http://schemas.microsoft.com/office/drawing/2014/main" id="{8845B1C6-12AB-8C30-2E80-07BDD418F77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06135" y="2749023"/>
            <a:ext cx="505024" cy="505024"/>
          </a:xfrm>
          <a:prstGeom prst="rect">
            <a:avLst/>
          </a:prstGeom>
        </p:spPr>
      </p:pic>
      <p:pic>
        <p:nvPicPr>
          <p:cNvPr id="30" name="Graphic 29" descr="Handshake with solid fill">
            <a:extLst>
              <a:ext uri="{FF2B5EF4-FFF2-40B4-BE49-F238E27FC236}">
                <a16:creationId xmlns:a16="http://schemas.microsoft.com/office/drawing/2014/main" id="{26D3B657-6DE7-B6C0-1D99-D880E8D5297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77013" y="2749023"/>
            <a:ext cx="576491" cy="576491"/>
          </a:xfrm>
          <a:prstGeom prst="rect">
            <a:avLst/>
          </a:prstGeom>
        </p:spPr>
      </p:pic>
      <p:pic>
        <p:nvPicPr>
          <p:cNvPr id="32" name="Graphic 31" descr="Scales of justice with solid fill">
            <a:extLst>
              <a:ext uri="{FF2B5EF4-FFF2-40B4-BE49-F238E27FC236}">
                <a16:creationId xmlns:a16="http://schemas.microsoft.com/office/drawing/2014/main" id="{6C433BB8-AFA1-A60E-3DF2-94F87C05D9F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21717" y="2739632"/>
            <a:ext cx="505024" cy="505024"/>
          </a:xfrm>
          <a:prstGeom prst="rect">
            <a:avLst/>
          </a:prstGeom>
        </p:spPr>
      </p:pic>
    </p:spTree>
    <p:extLst>
      <p:ext uri="{BB962C8B-B14F-4D97-AF65-F5344CB8AC3E}">
        <p14:creationId xmlns:p14="http://schemas.microsoft.com/office/powerpoint/2010/main" val="3926730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4C4BE-09EA-228C-0BD8-807D4FD4A7A0}"/>
            </a:ext>
          </a:extLst>
        </p:cNvPr>
        <p:cNvGrpSpPr/>
        <p:nvPr/>
      </p:nvGrpSpPr>
      <p:grpSpPr>
        <a:xfrm>
          <a:off x="0" y="0"/>
          <a:ext cx="0" cy="0"/>
          <a:chOff x="0" y="0"/>
          <a:chExt cx="0" cy="0"/>
        </a:xfrm>
      </p:grpSpPr>
      <p:sp>
        <p:nvSpPr>
          <p:cNvPr id="15" name="Content Placeholder 12">
            <a:extLst>
              <a:ext uri="{FF2B5EF4-FFF2-40B4-BE49-F238E27FC236}">
                <a16:creationId xmlns:a16="http://schemas.microsoft.com/office/drawing/2014/main" id="{AFA428CC-90B9-0FA3-4225-84DB7451A32A}"/>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6" name="Title 11">
            <a:extLst>
              <a:ext uri="{FF2B5EF4-FFF2-40B4-BE49-F238E27FC236}">
                <a16:creationId xmlns:a16="http://schemas.microsoft.com/office/drawing/2014/main" id="{734D1D62-FCF6-2A71-D791-DEA5303A09BF}"/>
              </a:ext>
            </a:extLst>
          </p:cNvPr>
          <p:cNvSpPr>
            <a:spLocks noGrp="1"/>
          </p:cNvSpPr>
          <p:nvPr>
            <p:ph type="title"/>
          </p:nvPr>
        </p:nvSpPr>
        <p:spPr>
          <a:xfrm>
            <a:off x="345688" y="607556"/>
            <a:ext cx="11262146" cy="576034"/>
          </a:xfrm>
        </p:spPr>
        <p:txBody>
          <a:bodyPr/>
          <a:lstStyle/>
          <a:p>
            <a:r>
              <a:rPr lang="en-US" dirty="0"/>
              <a:t>Guiding Principles of Human-Centered Practice</a:t>
            </a:r>
          </a:p>
        </p:txBody>
      </p:sp>
      <p:sp>
        <p:nvSpPr>
          <p:cNvPr id="4" name="Content Placeholder 12">
            <a:extLst>
              <a:ext uri="{FF2B5EF4-FFF2-40B4-BE49-F238E27FC236}">
                <a16:creationId xmlns:a16="http://schemas.microsoft.com/office/drawing/2014/main" id="{D688D15A-8CBC-559E-24B7-642E6BB4E903}"/>
              </a:ext>
            </a:extLst>
          </p:cNvPr>
          <p:cNvSpPr>
            <a:spLocks noGrp="1"/>
          </p:cNvSpPr>
          <p:nvPr>
            <p:ph sz="quarter" idx="13"/>
          </p:nvPr>
        </p:nvSpPr>
        <p:spPr>
          <a:xfrm>
            <a:off x="346075" y="1144156"/>
            <a:ext cx="10083800" cy="280987"/>
          </a:xfrm>
        </p:spPr>
        <p:txBody>
          <a:bodyPr/>
          <a:lstStyle/>
          <a:p>
            <a:r>
              <a:rPr lang="en-US" sz="1400" dirty="0"/>
              <a:t>Human-centered practice begins with a shared set of principles that shape how we think, engage, and advocate for the people we serve.</a:t>
            </a:r>
          </a:p>
        </p:txBody>
      </p:sp>
      <p:grpSp>
        <p:nvGrpSpPr>
          <p:cNvPr id="18" name="Group 17">
            <a:extLst>
              <a:ext uri="{FF2B5EF4-FFF2-40B4-BE49-F238E27FC236}">
                <a16:creationId xmlns:a16="http://schemas.microsoft.com/office/drawing/2014/main" id="{7E0E26DC-BF58-F623-D321-CDE7865096DC}"/>
              </a:ext>
            </a:extLst>
          </p:cNvPr>
          <p:cNvGrpSpPr/>
          <p:nvPr/>
        </p:nvGrpSpPr>
        <p:grpSpPr>
          <a:xfrm>
            <a:off x="686822" y="2131076"/>
            <a:ext cx="10818356" cy="3517976"/>
            <a:chOff x="686822" y="2365613"/>
            <a:chExt cx="10818356" cy="3517976"/>
          </a:xfrm>
        </p:grpSpPr>
        <p:grpSp>
          <p:nvGrpSpPr>
            <p:cNvPr id="78" name="Group 77">
              <a:extLst>
                <a:ext uri="{FF2B5EF4-FFF2-40B4-BE49-F238E27FC236}">
                  <a16:creationId xmlns:a16="http://schemas.microsoft.com/office/drawing/2014/main" id="{BE057666-3BBD-EFF5-278C-86F9DC5A596E}"/>
                </a:ext>
              </a:extLst>
            </p:cNvPr>
            <p:cNvGrpSpPr/>
            <p:nvPr/>
          </p:nvGrpSpPr>
          <p:grpSpPr>
            <a:xfrm>
              <a:off x="686822" y="2365613"/>
              <a:ext cx="10818356" cy="2404508"/>
              <a:chOff x="741916" y="2228390"/>
              <a:chExt cx="8942866" cy="1987660"/>
            </a:xfrm>
          </p:grpSpPr>
          <p:grpSp>
            <p:nvGrpSpPr>
              <p:cNvPr id="66" name="Group 65">
                <a:extLst>
                  <a:ext uri="{FF2B5EF4-FFF2-40B4-BE49-F238E27FC236}">
                    <a16:creationId xmlns:a16="http://schemas.microsoft.com/office/drawing/2014/main" id="{4B77009B-3680-2F95-F24A-BE43637AB1BB}"/>
                  </a:ext>
                </a:extLst>
              </p:cNvPr>
              <p:cNvGrpSpPr/>
              <p:nvPr/>
            </p:nvGrpSpPr>
            <p:grpSpPr>
              <a:xfrm>
                <a:off x="7697122" y="2228390"/>
                <a:ext cx="1987660" cy="1987660"/>
                <a:chOff x="5873937" y="2117905"/>
                <a:chExt cx="2586038" cy="2586038"/>
              </a:xfrm>
            </p:grpSpPr>
            <p:sp>
              <p:nvSpPr>
                <p:cNvPr id="69" name="Oval 68">
                  <a:extLst>
                    <a:ext uri="{FF2B5EF4-FFF2-40B4-BE49-F238E27FC236}">
                      <a16:creationId xmlns:a16="http://schemas.microsoft.com/office/drawing/2014/main" id="{71518091-E57B-96C0-B1D1-5E5672E29B89}"/>
                    </a:ext>
                  </a:extLst>
                </p:cNvPr>
                <p:cNvSpPr/>
                <p:nvPr/>
              </p:nvSpPr>
              <p:spPr>
                <a:xfrm>
                  <a:off x="5873937" y="2117905"/>
                  <a:ext cx="2586038" cy="2586038"/>
                </a:xfrm>
                <a:prstGeom prst="ellipse">
                  <a:avLst/>
                </a:prstGeom>
                <a:noFill/>
                <a:ln w="19050" cap="flat" cmpd="sng" algn="ctr">
                  <a:solidFill>
                    <a:srgbClr val="C39547"/>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u="none" strike="noStrike" kern="0" cap="none" spc="0" normalizeH="0" baseline="0" noProof="0" dirty="0">
                    <a:ln>
                      <a:noFill/>
                    </a:ln>
                    <a:solidFill>
                      <a:prstClr val="white"/>
                    </a:solidFill>
                    <a:effectLst/>
                    <a:uLnTx/>
                    <a:uFillTx/>
                    <a:latin typeface="Graphik Light Trial" panose="020B0403030202060203" pitchFamily="34" charset="0"/>
                  </a:endParaRPr>
                </a:p>
              </p:txBody>
            </p:sp>
            <p:sp>
              <p:nvSpPr>
                <p:cNvPr id="70" name="Donut 69">
                  <a:extLst>
                    <a:ext uri="{FF2B5EF4-FFF2-40B4-BE49-F238E27FC236}">
                      <a16:creationId xmlns:a16="http://schemas.microsoft.com/office/drawing/2014/main" id="{A3662DEE-5EA6-B583-279D-17D099D4284C}"/>
                    </a:ext>
                  </a:extLst>
                </p:cNvPr>
                <p:cNvSpPr/>
                <p:nvPr/>
              </p:nvSpPr>
              <p:spPr>
                <a:xfrm>
                  <a:off x="5984969" y="2228937"/>
                  <a:ext cx="2363975" cy="2363975"/>
                </a:xfrm>
                <a:prstGeom prst="donut">
                  <a:avLst>
                    <a:gd name="adj" fmla="val 14646"/>
                  </a:avLst>
                </a:prstGeom>
                <a:solidFill>
                  <a:srgbClr val="C39547"/>
                </a:solidFill>
                <a:ln w="12700" cap="flat" cmpd="sng" algn="ctr">
                  <a:solidFill>
                    <a:srgbClr val="C39547"/>
                  </a:solidFill>
                  <a:prstDash val="solid"/>
                  <a:miter lim="800000"/>
                </a:ln>
                <a:effectLst/>
              </p:spPr>
              <p:txBody>
                <a:bodyPr rtlCol="0" anchor="ctr"/>
                <a:lstStyle/>
                <a:p>
                  <a:pPr marR="0" lvl="0" indent="0" algn="ctr" fontAlgn="auto">
                    <a:lnSpc>
                      <a:spcPct val="100000"/>
                    </a:lnSpc>
                    <a:spcBef>
                      <a:spcPts val="0"/>
                    </a:spcBef>
                    <a:spcAft>
                      <a:spcPts val="0"/>
                    </a:spcAft>
                    <a:buClrTx/>
                    <a:buSzTx/>
                    <a:buFontTx/>
                    <a:buNone/>
                    <a:tabLst/>
                    <a:defRPr/>
                  </a:pPr>
                  <a:r>
                    <a:rPr lang="en-US" sz="1200" b="1" kern="0" dirty="0">
                      <a:solidFill>
                        <a:prstClr val="white"/>
                      </a:solidFill>
                      <a:latin typeface="Graphik Semibold Trial" panose="020B0503030202060203" pitchFamily="34" charset="0"/>
                    </a:rPr>
                    <a:t>Create Space </a:t>
                  </a:r>
                </a:p>
                <a:p>
                  <a:pPr marR="0" lvl="0" indent="0" algn="ctr" fontAlgn="auto">
                    <a:lnSpc>
                      <a:spcPct val="100000"/>
                    </a:lnSpc>
                    <a:spcBef>
                      <a:spcPts val="0"/>
                    </a:spcBef>
                    <a:spcAft>
                      <a:spcPts val="0"/>
                    </a:spcAft>
                    <a:buClrTx/>
                    <a:buSzTx/>
                    <a:buFontTx/>
                    <a:buNone/>
                    <a:tabLst/>
                    <a:defRPr/>
                  </a:pPr>
                  <a:r>
                    <a:rPr lang="en-US" sz="1200" b="1" kern="0" dirty="0">
                      <a:solidFill>
                        <a:prstClr val="white"/>
                      </a:solidFill>
                      <a:latin typeface="Graphik Semibold Trial" panose="020B0503030202060203" pitchFamily="34" charset="0"/>
                    </a:rPr>
                    <a:t>for Voice and Agency</a:t>
                  </a:r>
                </a:p>
              </p:txBody>
            </p:sp>
          </p:grpSp>
          <p:grpSp>
            <p:nvGrpSpPr>
              <p:cNvPr id="74" name="Group 73">
                <a:extLst>
                  <a:ext uri="{FF2B5EF4-FFF2-40B4-BE49-F238E27FC236}">
                    <a16:creationId xmlns:a16="http://schemas.microsoft.com/office/drawing/2014/main" id="{26150F3E-81E8-0795-AFA8-D3AE7D8BCB58}"/>
                  </a:ext>
                </a:extLst>
              </p:cNvPr>
              <p:cNvGrpSpPr/>
              <p:nvPr/>
            </p:nvGrpSpPr>
            <p:grpSpPr>
              <a:xfrm>
                <a:off x="6004159" y="2228390"/>
                <a:ext cx="1987660" cy="1987660"/>
                <a:chOff x="6004159" y="2228390"/>
                <a:chExt cx="1987660" cy="1987660"/>
              </a:xfrm>
            </p:grpSpPr>
            <p:sp>
              <p:nvSpPr>
                <p:cNvPr id="48" name="Donut 47">
                  <a:extLst>
                    <a:ext uri="{FF2B5EF4-FFF2-40B4-BE49-F238E27FC236}">
                      <a16:creationId xmlns:a16="http://schemas.microsoft.com/office/drawing/2014/main" id="{DF7C3D4E-0D9D-1BAC-5A9E-C52B1B237C70}"/>
                    </a:ext>
                  </a:extLst>
                </p:cNvPr>
                <p:cNvSpPr/>
                <p:nvPr/>
              </p:nvSpPr>
              <p:spPr>
                <a:xfrm>
                  <a:off x="6089500" y="2313731"/>
                  <a:ext cx="1816980" cy="1816980"/>
                </a:xfrm>
                <a:prstGeom prst="donut">
                  <a:avLst>
                    <a:gd name="adj" fmla="val 14646"/>
                  </a:avLst>
                </a:prstGeom>
                <a:solidFill>
                  <a:srgbClr val="FFCB65"/>
                </a:solidFill>
                <a:ln w="12700" cap="flat" cmpd="sng" algn="ctr">
                  <a:solidFill>
                    <a:srgbClr val="FFCB65"/>
                  </a:solidFill>
                  <a:prstDash val="solid"/>
                  <a:miter lim="800000"/>
                </a:ln>
                <a:effectLst/>
              </p:spPr>
              <p:txBody>
                <a:bodyPr rtlCol="0" anchor="ctr"/>
                <a:lstStyle/>
                <a:p>
                  <a:pPr algn="ctr">
                    <a:defRPr/>
                  </a:pPr>
                  <a:r>
                    <a:rPr lang="en-US" sz="1200" b="1" kern="0" dirty="0">
                      <a:solidFill>
                        <a:prstClr val="white"/>
                      </a:solidFill>
                      <a:latin typeface="Graphik Semibold Trial" panose="020B0503030202060203" pitchFamily="34" charset="0"/>
                    </a:rPr>
                    <a:t>Recognize Strengths and Potential</a:t>
                  </a:r>
                </a:p>
              </p:txBody>
            </p:sp>
            <p:sp>
              <p:nvSpPr>
                <p:cNvPr id="47" name="Oval 46">
                  <a:extLst>
                    <a:ext uri="{FF2B5EF4-FFF2-40B4-BE49-F238E27FC236}">
                      <a16:creationId xmlns:a16="http://schemas.microsoft.com/office/drawing/2014/main" id="{84CFCEA3-3698-F695-97BD-BA2BD34F48E9}"/>
                    </a:ext>
                  </a:extLst>
                </p:cNvPr>
                <p:cNvSpPr/>
                <p:nvPr/>
              </p:nvSpPr>
              <p:spPr>
                <a:xfrm>
                  <a:off x="6004159" y="2228390"/>
                  <a:ext cx="1987660" cy="1987660"/>
                </a:xfrm>
                <a:prstGeom prst="ellipse">
                  <a:avLst/>
                </a:prstGeom>
                <a:noFill/>
                <a:ln w="19050" cap="flat" cmpd="sng" algn="ctr">
                  <a:solidFill>
                    <a:srgbClr val="FFCB65"/>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u="none" strike="noStrike" kern="0" cap="none" spc="0" normalizeH="0" baseline="0" noProof="0" dirty="0">
                    <a:ln>
                      <a:noFill/>
                    </a:ln>
                    <a:solidFill>
                      <a:prstClr val="white"/>
                    </a:solidFill>
                    <a:effectLst/>
                    <a:uLnTx/>
                    <a:uFillTx/>
                    <a:latin typeface="Graphik Light Trial" panose="020B0403030202060203" pitchFamily="34" charset="0"/>
                  </a:endParaRPr>
                </a:p>
              </p:txBody>
            </p:sp>
          </p:grpSp>
          <p:grpSp>
            <p:nvGrpSpPr>
              <p:cNvPr id="49" name="Group 48">
                <a:extLst>
                  <a:ext uri="{FF2B5EF4-FFF2-40B4-BE49-F238E27FC236}">
                    <a16:creationId xmlns:a16="http://schemas.microsoft.com/office/drawing/2014/main" id="{98A2662E-4FE8-52A6-CF4C-E7399427001C}"/>
                  </a:ext>
                </a:extLst>
              </p:cNvPr>
              <p:cNvGrpSpPr/>
              <p:nvPr/>
            </p:nvGrpSpPr>
            <p:grpSpPr>
              <a:xfrm>
                <a:off x="4250079" y="2228390"/>
                <a:ext cx="1987660" cy="1987660"/>
                <a:chOff x="5873937" y="2117905"/>
                <a:chExt cx="2586038" cy="2586038"/>
              </a:xfrm>
            </p:grpSpPr>
            <p:sp>
              <p:nvSpPr>
                <p:cNvPr id="50" name="Oval 49">
                  <a:extLst>
                    <a:ext uri="{FF2B5EF4-FFF2-40B4-BE49-F238E27FC236}">
                      <a16:creationId xmlns:a16="http://schemas.microsoft.com/office/drawing/2014/main" id="{FD5E8E20-56F7-DD93-B975-DB6F1B7EADA8}"/>
                    </a:ext>
                  </a:extLst>
                </p:cNvPr>
                <p:cNvSpPr/>
                <p:nvPr/>
              </p:nvSpPr>
              <p:spPr>
                <a:xfrm>
                  <a:off x="5873937" y="2117905"/>
                  <a:ext cx="2586038" cy="2586038"/>
                </a:xfrm>
                <a:prstGeom prst="ellipse">
                  <a:avLst/>
                </a:prstGeom>
                <a:noFill/>
                <a:ln w="19050" cap="flat" cmpd="sng" algn="ctr">
                  <a:solidFill>
                    <a:srgbClr val="F6F3F0"/>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u="none" strike="noStrike" kern="0" cap="none" spc="0" normalizeH="0" baseline="0" noProof="0" dirty="0">
                    <a:ln>
                      <a:noFill/>
                    </a:ln>
                    <a:solidFill>
                      <a:prstClr val="white"/>
                    </a:solidFill>
                    <a:effectLst/>
                    <a:uLnTx/>
                    <a:uFillTx/>
                    <a:latin typeface="Graphik Light Trial" panose="020B0403030202060203" pitchFamily="34" charset="0"/>
                  </a:endParaRPr>
                </a:p>
              </p:txBody>
            </p:sp>
            <p:sp>
              <p:nvSpPr>
                <p:cNvPr id="51" name="Donut 50">
                  <a:extLst>
                    <a:ext uri="{FF2B5EF4-FFF2-40B4-BE49-F238E27FC236}">
                      <a16:creationId xmlns:a16="http://schemas.microsoft.com/office/drawing/2014/main" id="{5D2E6DFD-5009-CD56-BFC4-FF6DD59D7317}"/>
                    </a:ext>
                  </a:extLst>
                </p:cNvPr>
                <p:cNvSpPr/>
                <p:nvPr/>
              </p:nvSpPr>
              <p:spPr>
                <a:xfrm>
                  <a:off x="5984969" y="2228937"/>
                  <a:ext cx="2363975" cy="2363975"/>
                </a:xfrm>
                <a:prstGeom prst="donut">
                  <a:avLst>
                    <a:gd name="adj" fmla="val 14646"/>
                  </a:avLst>
                </a:prstGeom>
                <a:solidFill>
                  <a:srgbClr val="F6F3F0"/>
                </a:solidFill>
                <a:ln w="12700" cap="flat" cmpd="sng" algn="ctr">
                  <a:solidFill>
                    <a:srgbClr val="F6F3F0"/>
                  </a:solidFill>
                  <a:prstDash val="solid"/>
                  <a:miter lim="800000"/>
                </a:ln>
                <a:effectLst/>
              </p:spPr>
              <p:txBody>
                <a:bodyPr rtlCol="0" anchor="ctr"/>
                <a:lstStyle/>
                <a:p>
                  <a:pPr marR="0" lvl="0" indent="0" algn="ctr" fontAlgn="auto">
                    <a:lnSpc>
                      <a:spcPct val="100000"/>
                    </a:lnSpc>
                    <a:spcBef>
                      <a:spcPts val="0"/>
                    </a:spcBef>
                    <a:spcAft>
                      <a:spcPts val="0"/>
                    </a:spcAft>
                    <a:buClrTx/>
                    <a:buSzTx/>
                    <a:buFontTx/>
                    <a:buNone/>
                    <a:tabLst/>
                    <a:defRPr/>
                  </a:pPr>
                  <a:r>
                    <a:rPr lang="en-US" sz="1200" b="1" kern="0" dirty="0">
                      <a:solidFill>
                        <a:prstClr val="white"/>
                      </a:solidFill>
                      <a:latin typeface="Graphik Semibold Trial" panose="020B0503030202060203" pitchFamily="34" charset="0"/>
                    </a:rPr>
                    <a:t>Preserve </a:t>
                  </a:r>
                </a:p>
                <a:p>
                  <a:pPr marR="0" lvl="0" indent="0" algn="ctr" fontAlgn="auto">
                    <a:lnSpc>
                      <a:spcPct val="100000"/>
                    </a:lnSpc>
                    <a:spcBef>
                      <a:spcPts val="0"/>
                    </a:spcBef>
                    <a:spcAft>
                      <a:spcPts val="0"/>
                    </a:spcAft>
                    <a:buClrTx/>
                    <a:buSzTx/>
                    <a:buFontTx/>
                    <a:buNone/>
                    <a:tabLst/>
                    <a:defRPr/>
                  </a:pPr>
                  <a:r>
                    <a:rPr lang="en-US" sz="1200" b="1" kern="0" dirty="0">
                      <a:solidFill>
                        <a:prstClr val="white"/>
                      </a:solidFill>
                      <a:latin typeface="Graphik Semibold Trial" panose="020B0503030202060203" pitchFamily="34" charset="0"/>
                    </a:rPr>
                    <a:t>Dignity</a:t>
                  </a:r>
                </a:p>
              </p:txBody>
            </p:sp>
          </p:grpSp>
          <p:grpSp>
            <p:nvGrpSpPr>
              <p:cNvPr id="52" name="Group 51">
                <a:extLst>
                  <a:ext uri="{FF2B5EF4-FFF2-40B4-BE49-F238E27FC236}">
                    <a16:creationId xmlns:a16="http://schemas.microsoft.com/office/drawing/2014/main" id="{6BC4AFC8-5B10-13AA-5BAB-E99BF8D33A47}"/>
                  </a:ext>
                </a:extLst>
              </p:cNvPr>
              <p:cNvGrpSpPr/>
              <p:nvPr/>
            </p:nvGrpSpPr>
            <p:grpSpPr>
              <a:xfrm>
                <a:off x="2484777" y="2228390"/>
                <a:ext cx="1987660" cy="1987660"/>
                <a:chOff x="5873937" y="2117905"/>
                <a:chExt cx="2586038" cy="2586038"/>
              </a:xfrm>
            </p:grpSpPr>
            <p:sp>
              <p:nvSpPr>
                <p:cNvPr id="53" name="Oval 52">
                  <a:extLst>
                    <a:ext uri="{FF2B5EF4-FFF2-40B4-BE49-F238E27FC236}">
                      <a16:creationId xmlns:a16="http://schemas.microsoft.com/office/drawing/2014/main" id="{D34C26A7-D7DB-489B-F6AA-76180CDFFC0B}"/>
                    </a:ext>
                  </a:extLst>
                </p:cNvPr>
                <p:cNvSpPr/>
                <p:nvPr/>
              </p:nvSpPr>
              <p:spPr>
                <a:xfrm>
                  <a:off x="5873937" y="2117905"/>
                  <a:ext cx="2586038" cy="2586038"/>
                </a:xfrm>
                <a:prstGeom prst="ellipse">
                  <a:avLst/>
                </a:prstGeom>
                <a:noFill/>
                <a:ln w="19050" cap="flat" cmpd="sng" algn="ctr">
                  <a:solidFill>
                    <a:srgbClr val="FFCB65"/>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u="none" strike="noStrike" kern="0" cap="none" spc="0" normalizeH="0" baseline="0" noProof="0" dirty="0">
                    <a:ln>
                      <a:noFill/>
                    </a:ln>
                    <a:solidFill>
                      <a:prstClr val="white"/>
                    </a:solidFill>
                    <a:effectLst/>
                    <a:uLnTx/>
                    <a:uFillTx/>
                    <a:latin typeface="Graphik Light Trial" panose="020B0403030202060203" pitchFamily="34" charset="0"/>
                  </a:endParaRPr>
                </a:p>
              </p:txBody>
            </p:sp>
            <p:sp>
              <p:nvSpPr>
                <p:cNvPr id="54" name="Donut 53">
                  <a:extLst>
                    <a:ext uri="{FF2B5EF4-FFF2-40B4-BE49-F238E27FC236}">
                      <a16:creationId xmlns:a16="http://schemas.microsoft.com/office/drawing/2014/main" id="{54C04A76-D950-2E97-5516-A48D6BFEB944}"/>
                    </a:ext>
                  </a:extLst>
                </p:cNvPr>
                <p:cNvSpPr/>
                <p:nvPr/>
              </p:nvSpPr>
              <p:spPr>
                <a:xfrm>
                  <a:off x="5984969" y="2228937"/>
                  <a:ext cx="2363975" cy="2363975"/>
                </a:xfrm>
                <a:prstGeom prst="donut">
                  <a:avLst>
                    <a:gd name="adj" fmla="val 14646"/>
                  </a:avLst>
                </a:prstGeom>
                <a:solidFill>
                  <a:srgbClr val="FFCB65"/>
                </a:solidFill>
                <a:ln w="12700" cap="flat" cmpd="sng" algn="ctr">
                  <a:solidFill>
                    <a:srgbClr val="FFCB65"/>
                  </a:solidFill>
                  <a:prstDash val="solid"/>
                  <a:miter lim="800000"/>
                </a:ln>
                <a:effectLst/>
              </p:spPr>
              <p:txBody>
                <a:bodyPr rtlCol="0" anchor="ctr"/>
                <a:lstStyle/>
                <a:p>
                  <a:pPr algn="ctr">
                    <a:defRPr/>
                  </a:pPr>
                  <a:r>
                    <a:rPr kumimoji="0" lang="en-US" sz="1200" b="1" u="none" strike="noStrike" kern="0" cap="none" spc="0" normalizeH="0" baseline="0" noProof="0" dirty="0">
                      <a:ln>
                        <a:noFill/>
                      </a:ln>
                      <a:solidFill>
                        <a:prstClr val="white"/>
                      </a:solidFill>
                      <a:effectLst/>
                      <a:uLnTx/>
                      <a:uFillTx/>
                      <a:latin typeface="Graphik Semibold Trial" panose="020B0503030202060203" pitchFamily="34" charset="0"/>
                    </a:rPr>
                    <a:t>Lead with </a:t>
                  </a:r>
                </a:p>
                <a:p>
                  <a:pPr algn="ctr">
                    <a:defRPr/>
                  </a:pPr>
                  <a:r>
                    <a:rPr kumimoji="0" lang="en-US" sz="1200" b="1" u="none" strike="noStrike" kern="0" cap="none" spc="0" normalizeH="0" baseline="0" noProof="0" dirty="0">
                      <a:ln>
                        <a:noFill/>
                      </a:ln>
                      <a:solidFill>
                        <a:prstClr val="white"/>
                      </a:solidFill>
                      <a:effectLst/>
                      <a:uLnTx/>
                      <a:uFillTx/>
                      <a:latin typeface="Graphik Semibold Trial" panose="020B0503030202060203" pitchFamily="34" charset="0"/>
                    </a:rPr>
                    <a:t>Curiosity</a:t>
                  </a:r>
                </a:p>
              </p:txBody>
            </p:sp>
          </p:grpSp>
          <p:grpSp>
            <p:nvGrpSpPr>
              <p:cNvPr id="75" name="Group 74">
                <a:extLst>
                  <a:ext uri="{FF2B5EF4-FFF2-40B4-BE49-F238E27FC236}">
                    <a16:creationId xmlns:a16="http://schemas.microsoft.com/office/drawing/2014/main" id="{109BD301-2774-4D9C-A032-B365335C4A4C}"/>
                  </a:ext>
                </a:extLst>
              </p:cNvPr>
              <p:cNvGrpSpPr/>
              <p:nvPr/>
            </p:nvGrpSpPr>
            <p:grpSpPr>
              <a:xfrm>
                <a:off x="741916" y="2228390"/>
                <a:ext cx="1987660" cy="1987660"/>
                <a:chOff x="741916" y="2228390"/>
                <a:chExt cx="1987660" cy="1987660"/>
              </a:xfrm>
            </p:grpSpPr>
            <p:sp>
              <p:nvSpPr>
                <p:cNvPr id="56" name="Oval 55">
                  <a:extLst>
                    <a:ext uri="{FF2B5EF4-FFF2-40B4-BE49-F238E27FC236}">
                      <a16:creationId xmlns:a16="http://schemas.microsoft.com/office/drawing/2014/main" id="{76521CBF-BFEF-F260-9A88-15F05854A112}"/>
                    </a:ext>
                  </a:extLst>
                </p:cNvPr>
                <p:cNvSpPr/>
                <p:nvPr/>
              </p:nvSpPr>
              <p:spPr>
                <a:xfrm>
                  <a:off x="741916" y="2228390"/>
                  <a:ext cx="1987660" cy="1987660"/>
                </a:xfrm>
                <a:prstGeom prst="ellipse">
                  <a:avLst/>
                </a:prstGeom>
                <a:noFill/>
                <a:ln w="19050" cap="flat" cmpd="sng" algn="ctr">
                  <a:solidFill>
                    <a:srgbClr val="C39547"/>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u="none" strike="noStrike" kern="0" cap="none" spc="0" normalizeH="0" baseline="0" noProof="0" dirty="0">
                    <a:ln>
                      <a:noFill/>
                    </a:ln>
                    <a:solidFill>
                      <a:prstClr val="white"/>
                    </a:solidFill>
                    <a:effectLst/>
                    <a:uLnTx/>
                    <a:uFillTx/>
                    <a:latin typeface="Graphik Light Trial" panose="020B0403030202060203" pitchFamily="34" charset="0"/>
                  </a:endParaRPr>
                </a:p>
              </p:txBody>
            </p:sp>
            <p:sp>
              <p:nvSpPr>
                <p:cNvPr id="57" name="Donut 56">
                  <a:extLst>
                    <a:ext uri="{FF2B5EF4-FFF2-40B4-BE49-F238E27FC236}">
                      <a16:creationId xmlns:a16="http://schemas.microsoft.com/office/drawing/2014/main" id="{9B5EC5A9-1446-FE16-7E08-E698831C58B0}"/>
                    </a:ext>
                  </a:extLst>
                </p:cNvPr>
                <p:cNvSpPr/>
                <p:nvPr/>
              </p:nvSpPr>
              <p:spPr>
                <a:xfrm>
                  <a:off x="827257" y="2313731"/>
                  <a:ext cx="1816980" cy="1816980"/>
                </a:xfrm>
                <a:prstGeom prst="donut">
                  <a:avLst>
                    <a:gd name="adj" fmla="val 14646"/>
                  </a:avLst>
                </a:prstGeom>
                <a:solidFill>
                  <a:srgbClr val="C39547"/>
                </a:solidFill>
                <a:ln w="12700" cap="flat" cmpd="sng" algn="ctr">
                  <a:noFill/>
                  <a:prstDash val="solid"/>
                  <a:miter lim="800000"/>
                </a:ln>
                <a:effectLst/>
              </p:spPr>
              <p:txBody>
                <a:bodyPr rtlCol="0" anchor="ctr"/>
                <a:lstStyle/>
                <a:p>
                  <a:pPr algn="ctr">
                    <a:defRPr/>
                  </a:pPr>
                  <a:r>
                    <a:rPr lang="en-US" sz="1100" b="1" kern="0" dirty="0">
                      <a:solidFill>
                        <a:prstClr val="white"/>
                      </a:solidFill>
                      <a:latin typeface="Graphik Semibold Trial" panose="020B0503030202060203" pitchFamily="34" charset="0"/>
                    </a:rPr>
                    <a:t>See the </a:t>
                  </a:r>
                </a:p>
                <a:p>
                  <a:pPr algn="ctr">
                    <a:defRPr/>
                  </a:pPr>
                  <a:r>
                    <a:rPr lang="en-US" sz="1100" b="1" kern="0" dirty="0">
                      <a:solidFill>
                        <a:prstClr val="white"/>
                      </a:solidFill>
                      <a:latin typeface="Graphik Semibold Trial" panose="020B0503030202060203" pitchFamily="34" charset="0"/>
                    </a:rPr>
                    <a:t>Whole Person</a:t>
                  </a:r>
                </a:p>
              </p:txBody>
            </p:sp>
          </p:grpSp>
        </p:grpSp>
        <p:sp>
          <p:nvSpPr>
            <p:cNvPr id="9" name="TextBox 8">
              <a:extLst>
                <a:ext uri="{FF2B5EF4-FFF2-40B4-BE49-F238E27FC236}">
                  <a16:creationId xmlns:a16="http://schemas.microsoft.com/office/drawing/2014/main" id="{0812E828-4E00-F5DF-469C-D0539A23C5BB}"/>
                </a:ext>
              </a:extLst>
            </p:cNvPr>
            <p:cNvSpPr txBox="1"/>
            <p:nvPr/>
          </p:nvSpPr>
          <p:spPr>
            <a:xfrm>
              <a:off x="1045880" y="5065702"/>
              <a:ext cx="1686394" cy="817887"/>
            </a:xfrm>
            <a:prstGeom prst="rect">
              <a:avLst/>
            </a:prstGeom>
            <a:noFill/>
          </p:spPr>
          <p:txBody>
            <a:bodyPr wrap="square" lIns="0" tIns="0" rIns="0" bIns="0" rtlCol="0">
              <a:noAutofit/>
            </a:bodyPr>
            <a:lstStyle/>
            <a:p>
              <a:pPr algn="ctr">
                <a:lnSpc>
                  <a:spcPct val="120000"/>
                </a:lnSpc>
                <a:spcAft>
                  <a:spcPts val="300"/>
                </a:spcAft>
                <a:defRPr/>
              </a:pPr>
              <a:r>
                <a:rPr lang="en-US" sz="900" kern="0" dirty="0">
                  <a:latin typeface="Graphik Regular Trial" panose="020B0503030202060203" pitchFamily="34" charset="0"/>
                </a:rPr>
                <a:t>Every client is more than their legal issue and deserves to be seen first as a person.</a:t>
              </a:r>
            </a:p>
          </p:txBody>
        </p:sp>
        <p:sp>
          <p:nvSpPr>
            <p:cNvPr id="11" name="TextBox 10">
              <a:extLst>
                <a:ext uri="{FF2B5EF4-FFF2-40B4-BE49-F238E27FC236}">
                  <a16:creationId xmlns:a16="http://schemas.microsoft.com/office/drawing/2014/main" id="{8EF99453-D495-E1B1-5FEB-9CB74908ADF3}"/>
                </a:ext>
              </a:extLst>
            </p:cNvPr>
            <p:cNvSpPr txBox="1"/>
            <p:nvPr/>
          </p:nvSpPr>
          <p:spPr>
            <a:xfrm>
              <a:off x="3154252" y="5065702"/>
              <a:ext cx="1686394" cy="817887"/>
            </a:xfrm>
            <a:prstGeom prst="rect">
              <a:avLst/>
            </a:prstGeom>
            <a:noFill/>
          </p:spPr>
          <p:txBody>
            <a:bodyPr wrap="square" lIns="0" tIns="0" rIns="0" bIns="0" rtlCol="0">
              <a:noAutofit/>
            </a:bodyPr>
            <a:lstStyle/>
            <a:p>
              <a:pPr algn="ctr">
                <a:lnSpc>
                  <a:spcPct val="120000"/>
                </a:lnSpc>
                <a:spcAft>
                  <a:spcPts val="300"/>
                </a:spcAft>
                <a:defRPr/>
              </a:pPr>
              <a:r>
                <a:rPr lang="en-US" sz="900" kern="0" dirty="0">
                  <a:latin typeface="Graphik Regular Trial" panose="020B0503030202060203" pitchFamily="34" charset="0"/>
                </a:rPr>
                <a:t>Understanding begins with curiosity, intentional listening, and a genuine desire to learn each client's story.</a:t>
              </a:r>
            </a:p>
          </p:txBody>
        </p:sp>
        <p:sp>
          <p:nvSpPr>
            <p:cNvPr id="12" name="TextBox 11">
              <a:extLst>
                <a:ext uri="{FF2B5EF4-FFF2-40B4-BE49-F238E27FC236}">
                  <a16:creationId xmlns:a16="http://schemas.microsoft.com/office/drawing/2014/main" id="{C0CFF5FA-80DB-C8F1-4A43-C09F97AC1D3A}"/>
                </a:ext>
              </a:extLst>
            </p:cNvPr>
            <p:cNvSpPr txBox="1"/>
            <p:nvPr/>
          </p:nvSpPr>
          <p:spPr>
            <a:xfrm>
              <a:off x="5262624" y="5065702"/>
              <a:ext cx="1686394" cy="817887"/>
            </a:xfrm>
            <a:prstGeom prst="rect">
              <a:avLst/>
            </a:prstGeom>
            <a:noFill/>
          </p:spPr>
          <p:txBody>
            <a:bodyPr wrap="square" lIns="0" tIns="0" rIns="0" bIns="0" rtlCol="0">
              <a:noAutofit/>
            </a:bodyPr>
            <a:lstStyle/>
            <a:p>
              <a:pPr algn="ctr"/>
              <a:r>
                <a:rPr lang="en-US" sz="900" kern="0" dirty="0">
                  <a:latin typeface="Graphik Regular Trial" panose="020B0503030202060203" pitchFamily="34" charset="0"/>
                </a:rPr>
                <a:t>Every interaction affirms the inherent dignity, worth, and humanity of every person.</a:t>
              </a:r>
            </a:p>
          </p:txBody>
        </p:sp>
        <p:sp>
          <p:nvSpPr>
            <p:cNvPr id="13" name="TextBox 12">
              <a:extLst>
                <a:ext uri="{FF2B5EF4-FFF2-40B4-BE49-F238E27FC236}">
                  <a16:creationId xmlns:a16="http://schemas.microsoft.com/office/drawing/2014/main" id="{99C0ED5D-6FDB-0A44-5085-139907DA9DC0}"/>
                </a:ext>
              </a:extLst>
            </p:cNvPr>
            <p:cNvSpPr txBox="1"/>
            <p:nvPr/>
          </p:nvSpPr>
          <p:spPr>
            <a:xfrm>
              <a:off x="7370996" y="5065702"/>
              <a:ext cx="1686394" cy="817887"/>
            </a:xfrm>
            <a:prstGeom prst="rect">
              <a:avLst/>
            </a:prstGeom>
            <a:noFill/>
          </p:spPr>
          <p:txBody>
            <a:bodyPr wrap="square" lIns="0" tIns="0" rIns="0" bIns="0" rtlCol="0">
              <a:noAutofit/>
            </a:bodyPr>
            <a:lstStyle/>
            <a:p>
              <a:pPr algn="ctr">
                <a:lnSpc>
                  <a:spcPct val="120000"/>
                </a:lnSpc>
                <a:spcAft>
                  <a:spcPts val="300"/>
                </a:spcAft>
                <a:defRPr/>
              </a:pPr>
              <a:r>
                <a:rPr lang="en-US" sz="900" kern="0" dirty="0">
                  <a:latin typeface="Graphik Regular Trial" panose="020B0503030202060203" pitchFamily="34" charset="0"/>
                </a:rPr>
                <a:t>Every client is recognized for their strengths, resilience, and capacity for growth.</a:t>
              </a:r>
            </a:p>
          </p:txBody>
        </p:sp>
        <p:sp>
          <p:nvSpPr>
            <p:cNvPr id="14" name="TextBox 13">
              <a:extLst>
                <a:ext uri="{FF2B5EF4-FFF2-40B4-BE49-F238E27FC236}">
                  <a16:creationId xmlns:a16="http://schemas.microsoft.com/office/drawing/2014/main" id="{F3883697-68E7-ADE4-16CC-35D967B490F2}"/>
                </a:ext>
              </a:extLst>
            </p:cNvPr>
            <p:cNvSpPr txBox="1"/>
            <p:nvPr/>
          </p:nvSpPr>
          <p:spPr>
            <a:xfrm>
              <a:off x="9479368" y="5065702"/>
              <a:ext cx="1686394" cy="817887"/>
            </a:xfrm>
            <a:prstGeom prst="rect">
              <a:avLst/>
            </a:prstGeom>
            <a:noFill/>
          </p:spPr>
          <p:txBody>
            <a:bodyPr wrap="square" lIns="0" tIns="0" rIns="0" bIns="0" rtlCol="0">
              <a:noAutofit/>
            </a:bodyPr>
            <a:lstStyle/>
            <a:p>
              <a:pPr algn="ctr">
                <a:lnSpc>
                  <a:spcPct val="120000"/>
                </a:lnSpc>
                <a:spcAft>
                  <a:spcPts val="300"/>
                </a:spcAft>
                <a:defRPr/>
              </a:pPr>
              <a:r>
                <a:rPr lang="en-US" sz="900" kern="0" dirty="0">
                  <a:latin typeface="Graphik Regular Trial" panose="020B0503030202060203" pitchFamily="34" charset="0"/>
                </a:rPr>
                <a:t>Every client has a meaningful voice in their representation and an opportunity to participate in decisions that affect them.</a:t>
              </a:r>
            </a:p>
          </p:txBody>
        </p:sp>
      </p:grpSp>
    </p:spTree>
    <p:extLst>
      <p:ext uri="{BB962C8B-B14F-4D97-AF65-F5344CB8AC3E}">
        <p14:creationId xmlns:p14="http://schemas.microsoft.com/office/powerpoint/2010/main" val="1518525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D8B05-74AB-5DE2-F2FA-AF89E403E434}"/>
            </a:ext>
          </a:extLst>
        </p:cNvPr>
        <p:cNvGrpSpPr/>
        <p:nvPr/>
      </p:nvGrpSpPr>
      <p:grpSpPr>
        <a:xfrm>
          <a:off x="0" y="0"/>
          <a:ext cx="0" cy="0"/>
          <a:chOff x="0" y="0"/>
          <a:chExt cx="0" cy="0"/>
        </a:xfrm>
      </p:grpSpPr>
      <p:sp>
        <p:nvSpPr>
          <p:cNvPr id="15" name="Content Placeholder 12">
            <a:extLst>
              <a:ext uri="{FF2B5EF4-FFF2-40B4-BE49-F238E27FC236}">
                <a16:creationId xmlns:a16="http://schemas.microsoft.com/office/drawing/2014/main" id="{DEFEE955-018C-0317-FCA2-59D3020030AC}"/>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6" name="Title 11">
            <a:extLst>
              <a:ext uri="{FF2B5EF4-FFF2-40B4-BE49-F238E27FC236}">
                <a16:creationId xmlns:a16="http://schemas.microsoft.com/office/drawing/2014/main" id="{6887A8CC-6D03-13B4-FD91-9B8272C2B750}"/>
              </a:ext>
            </a:extLst>
          </p:cNvPr>
          <p:cNvSpPr>
            <a:spLocks noGrp="1"/>
          </p:cNvSpPr>
          <p:nvPr>
            <p:ph type="title"/>
          </p:nvPr>
        </p:nvSpPr>
        <p:spPr>
          <a:xfrm>
            <a:off x="345688" y="607556"/>
            <a:ext cx="11262146" cy="576034"/>
          </a:xfrm>
        </p:spPr>
        <p:txBody>
          <a:bodyPr/>
          <a:lstStyle/>
          <a:p>
            <a:r>
              <a:rPr lang="en-US" dirty="0"/>
              <a:t>From Principles to Practice</a:t>
            </a:r>
          </a:p>
        </p:txBody>
      </p:sp>
      <p:sp>
        <p:nvSpPr>
          <p:cNvPr id="44" name="Content Placeholder 12">
            <a:extLst>
              <a:ext uri="{FF2B5EF4-FFF2-40B4-BE49-F238E27FC236}">
                <a16:creationId xmlns:a16="http://schemas.microsoft.com/office/drawing/2014/main" id="{34EC5E06-5CDE-835A-6A0B-DBD6A87A548C}"/>
              </a:ext>
            </a:extLst>
          </p:cNvPr>
          <p:cNvSpPr>
            <a:spLocks noGrp="1"/>
          </p:cNvSpPr>
          <p:nvPr>
            <p:ph sz="quarter" idx="13"/>
          </p:nvPr>
        </p:nvSpPr>
        <p:spPr>
          <a:xfrm>
            <a:off x="346075" y="1144156"/>
            <a:ext cx="10083800" cy="280987"/>
          </a:xfrm>
        </p:spPr>
        <p:txBody>
          <a:bodyPr/>
          <a:lstStyle/>
          <a:p>
            <a:r>
              <a:rPr lang="en-US" sz="1400" dirty="0"/>
              <a:t>Together, these five strategies illustrate how to move from principle to practice. Each strategy builds on the last, creating a more intentional, human-centered approach to advocacy.</a:t>
            </a:r>
          </a:p>
        </p:txBody>
      </p:sp>
      <p:grpSp>
        <p:nvGrpSpPr>
          <p:cNvPr id="67" name="Group 66">
            <a:extLst>
              <a:ext uri="{FF2B5EF4-FFF2-40B4-BE49-F238E27FC236}">
                <a16:creationId xmlns:a16="http://schemas.microsoft.com/office/drawing/2014/main" id="{A2090838-7061-7B9A-2329-ADA3DFCA4865}"/>
              </a:ext>
            </a:extLst>
          </p:cNvPr>
          <p:cNvGrpSpPr/>
          <p:nvPr/>
        </p:nvGrpSpPr>
        <p:grpSpPr>
          <a:xfrm>
            <a:off x="345688" y="2161098"/>
            <a:ext cx="2091804" cy="2870625"/>
            <a:chOff x="340558" y="1915439"/>
            <a:chExt cx="2091804" cy="2870625"/>
          </a:xfrm>
        </p:grpSpPr>
        <p:grpSp>
          <p:nvGrpSpPr>
            <p:cNvPr id="37" name="Group 36">
              <a:extLst>
                <a:ext uri="{FF2B5EF4-FFF2-40B4-BE49-F238E27FC236}">
                  <a16:creationId xmlns:a16="http://schemas.microsoft.com/office/drawing/2014/main" id="{52043529-D045-509B-36C8-BDE7362C9AB2}"/>
                </a:ext>
              </a:extLst>
            </p:cNvPr>
            <p:cNvGrpSpPr/>
            <p:nvPr/>
          </p:nvGrpSpPr>
          <p:grpSpPr>
            <a:xfrm>
              <a:off x="340558" y="2071936"/>
              <a:ext cx="2091804" cy="2714128"/>
              <a:chOff x="345688" y="1961743"/>
              <a:chExt cx="2091804" cy="2714128"/>
            </a:xfrm>
          </p:grpSpPr>
          <p:sp>
            <p:nvSpPr>
              <p:cNvPr id="27" name="Rectangle 26">
                <a:extLst>
                  <a:ext uri="{FF2B5EF4-FFF2-40B4-BE49-F238E27FC236}">
                    <a16:creationId xmlns:a16="http://schemas.microsoft.com/office/drawing/2014/main" id="{4B06EBD1-8821-84B7-C456-D6E2014211A1}"/>
                  </a:ext>
                </a:extLst>
              </p:cNvPr>
              <p:cNvSpPr/>
              <p:nvPr/>
            </p:nvSpPr>
            <p:spPr>
              <a:xfrm>
                <a:off x="345688" y="1961743"/>
                <a:ext cx="2091804" cy="2714128"/>
              </a:xfrm>
              <a:prstGeom prst="rect">
                <a:avLst/>
              </a:prstGeom>
              <a:solidFill>
                <a:schemeClr val="tx1"/>
              </a:solid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8" name="TextBox 27">
                <a:extLst>
                  <a:ext uri="{FF2B5EF4-FFF2-40B4-BE49-F238E27FC236}">
                    <a16:creationId xmlns:a16="http://schemas.microsoft.com/office/drawing/2014/main" id="{BACCC2F9-9AF1-67C5-C82F-2CDD65A5E720}"/>
                  </a:ext>
                </a:extLst>
              </p:cNvPr>
              <p:cNvSpPr txBox="1"/>
              <p:nvPr/>
            </p:nvSpPr>
            <p:spPr>
              <a:xfrm>
                <a:off x="506305" y="2444743"/>
                <a:ext cx="1742977" cy="465375"/>
              </a:xfrm>
              <a:prstGeom prst="rect">
                <a:avLst/>
              </a:prstGeom>
              <a:noFill/>
            </p:spPr>
            <p:txBody>
              <a:bodyPr wrap="square" lIns="0" tIns="0" rIns="0" bIns="0" anchor="t">
                <a:noAutofit/>
              </a:bodyPr>
              <a:lstStyle/>
              <a:p>
                <a:pPr>
                  <a:lnSpc>
                    <a:spcPct val="120000"/>
                  </a:lnSpc>
                  <a:spcBef>
                    <a:spcPts val="600"/>
                  </a:spcBef>
                </a:pPr>
                <a:r>
                  <a:rPr lang="en-US" sz="1400" b="1" dirty="0">
                    <a:solidFill>
                      <a:schemeClr val="bg1"/>
                    </a:solidFill>
                    <a:latin typeface="Graphik Bold Trial" panose="020B0503030202060203" pitchFamily="34" charset="0"/>
                  </a:rPr>
                  <a:t>Build Trust Through Human Connection</a:t>
                </a:r>
              </a:p>
            </p:txBody>
          </p:sp>
          <p:sp>
            <p:nvSpPr>
              <p:cNvPr id="24" name="TextBox 23">
                <a:extLst>
                  <a:ext uri="{FF2B5EF4-FFF2-40B4-BE49-F238E27FC236}">
                    <a16:creationId xmlns:a16="http://schemas.microsoft.com/office/drawing/2014/main" id="{FF566996-A8A6-95B6-35F6-01259CB23590}"/>
                  </a:ext>
                </a:extLst>
              </p:cNvPr>
              <p:cNvSpPr txBox="1"/>
              <p:nvPr/>
            </p:nvSpPr>
            <p:spPr>
              <a:xfrm>
                <a:off x="506305" y="3151566"/>
                <a:ext cx="1568446" cy="576034"/>
              </a:xfrm>
              <a:prstGeom prst="rect">
                <a:avLst/>
              </a:prstGeom>
              <a:noFill/>
            </p:spPr>
            <p:txBody>
              <a:bodyPr wrap="square" lIns="0" tIns="0" rIns="0" bIns="0" anchor="t">
                <a:noAutofit/>
              </a:bodyPr>
              <a:lstStyle/>
              <a:p>
                <a:pPr>
                  <a:lnSpc>
                    <a:spcPct val="120000"/>
                  </a:lnSpc>
                  <a:spcBef>
                    <a:spcPts val="600"/>
                  </a:spcBef>
                </a:pPr>
                <a:r>
                  <a:rPr lang="en-US" sz="1050" dirty="0">
                    <a:solidFill>
                      <a:schemeClr val="bg1"/>
                    </a:solidFill>
                    <a:latin typeface="Graphik Regular Trial" panose="020B0503030202060203" pitchFamily="34" charset="0"/>
                  </a:rPr>
                  <a:t>Trust is the foundation upon which every effective client relationship and advocacy strategy is built.</a:t>
                </a:r>
              </a:p>
            </p:txBody>
          </p:sp>
        </p:grpSp>
        <p:sp>
          <p:nvSpPr>
            <p:cNvPr id="45" name="Oval 44">
              <a:extLst>
                <a:ext uri="{FF2B5EF4-FFF2-40B4-BE49-F238E27FC236}">
                  <a16:creationId xmlns:a16="http://schemas.microsoft.com/office/drawing/2014/main" id="{03931657-3B9A-7174-FE7B-9E8E61B65704}"/>
                </a:ext>
              </a:extLst>
            </p:cNvPr>
            <p:cNvSpPr/>
            <p:nvPr/>
          </p:nvSpPr>
          <p:spPr>
            <a:xfrm>
              <a:off x="501176" y="1915439"/>
              <a:ext cx="398050" cy="398050"/>
            </a:xfrm>
            <a:prstGeom prst="ellipse">
              <a:avLst/>
            </a:prstGeom>
            <a:solidFill>
              <a:schemeClr val="bg1"/>
            </a:solidFill>
            <a:ln w="381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rgbClr val="FFCB65"/>
                  </a:solidFill>
                  <a:latin typeface="Graphik Bold Trial" panose="020B0503030202060203" pitchFamily="34" charset="0"/>
                </a:rPr>
                <a:t>1</a:t>
              </a:r>
            </a:p>
          </p:txBody>
        </p:sp>
      </p:grpSp>
      <p:grpSp>
        <p:nvGrpSpPr>
          <p:cNvPr id="65" name="Group 64">
            <a:extLst>
              <a:ext uri="{FF2B5EF4-FFF2-40B4-BE49-F238E27FC236}">
                <a16:creationId xmlns:a16="http://schemas.microsoft.com/office/drawing/2014/main" id="{28BA8CFA-8B36-7B50-F5B8-3E383B6DD1AB}"/>
              </a:ext>
            </a:extLst>
          </p:cNvPr>
          <p:cNvGrpSpPr/>
          <p:nvPr/>
        </p:nvGrpSpPr>
        <p:grpSpPr>
          <a:xfrm>
            <a:off x="2572914" y="2161098"/>
            <a:ext cx="2091804" cy="2870625"/>
            <a:chOff x="2658003" y="1915439"/>
            <a:chExt cx="2091804" cy="2870625"/>
          </a:xfrm>
        </p:grpSpPr>
        <p:grpSp>
          <p:nvGrpSpPr>
            <p:cNvPr id="5" name="Group 4">
              <a:extLst>
                <a:ext uri="{FF2B5EF4-FFF2-40B4-BE49-F238E27FC236}">
                  <a16:creationId xmlns:a16="http://schemas.microsoft.com/office/drawing/2014/main" id="{3EB934C0-9D74-172C-51C4-71E32DB2D7F8}"/>
                </a:ext>
              </a:extLst>
            </p:cNvPr>
            <p:cNvGrpSpPr/>
            <p:nvPr/>
          </p:nvGrpSpPr>
          <p:grpSpPr>
            <a:xfrm>
              <a:off x="2658003" y="2071936"/>
              <a:ext cx="2091804" cy="2714128"/>
              <a:chOff x="345688" y="2312911"/>
              <a:chExt cx="2091804" cy="2714128"/>
            </a:xfrm>
          </p:grpSpPr>
          <p:grpSp>
            <p:nvGrpSpPr>
              <p:cNvPr id="19" name="Group 18">
                <a:extLst>
                  <a:ext uri="{FF2B5EF4-FFF2-40B4-BE49-F238E27FC236}">
                    <a16:creationId xmlns:a16="http://schemas.microsoft.com/office/drawing/2014/main" id="{D59F3257-5648-61A5-9D4C-B86FD72D76AE}"/>
                  </a:ext>
                </a:extLst>
              </p:cNvPr>
              <p:cNvGrpSpPr/>
              <p:nvPr/>
            </p:nvGrpSpPr>
            <p:grpSpPr>
              <a:xfrm>
                <a:off x="345688" y="2312911"/>
                <a:ext cx="2091804" cy="2714128"/>
                <a:chOff x="224875" y="2238373"/>
                <a:chExt cx="2091804" cy="2714128"/>
              </a:xfrm>
            </p:grpSpPr>
            <p:sp>
              <p:nvSpPr>
                <p:cNvPr id="21" name="Rectangle 20">
                  <a:extLst>
                    <a:ext uri="{FF2B5EF4-FFF2-40B4-BE49-F238E27FC236}">
                      <a16:creationId xmlns:a16="http://schemas.microsoft.com/office/drawing/2014/main" id="{4F6D9C85-8AF7-08CC-2878-B1A28AB928E2}"/>
                    </a:ext>
                  </a:extLst>
                </p:cNvPr>
                <p:cNvSpPr/>
                <p:nvPr/>
              </p:nvSpPr>
              <p:spPr>
                <a:xfrm>
                  <a:off x="224875" y="2238373"/>
                  <a:ext cx="2091804" cy="2714128"/>
                </a:xfrm>
                <a:prstGeom prst="rect">
                  <a:avLst/>
                </a:prstGeom>
                <a:solidFill>
                  <a:schemeClr val="tx1"/>
                </a:solid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2" name="TextBox 21">
                  <a:extLst>
                    <a:ext uri="{FF2B5EF4-FFF2-40B4-BE49-F238E27FC236}">
                      <a16:creationId xmlns:a16="http://schemas.microsoft.com/office/drawing/2014/main" id="{092631B9-931A-AB9F-FDD0-9BE7A4D0C1B1}"/>
                    </a:ext>
                  </a:extLst>
                </p:cNvPr>
                <p:cNvSpPr txBox="1"/>
                <p:nvPr/>
              </p:nvSpPr>
              <p:spPr>
                <a:xfrm>
                  <a:off x="385492" y="2721373"/>
                  <a:ext cx="1742977" cy="465375"/>
                </a:xfrm>
                <a:prstGeom prst="rect">
                  <a:avLst/>
                </a:prstGeom>
                <a:noFill/>
              </p:spPr>
              <p:txBody>
                <a:bodyPr wrap="square" lIns="0" tIns="0" rIns="0" bIns="0" anchor="t">
                  <a:noAutofit/>
                </a:bodyPr>
                <a:lstStyle/>
                <a:p>
                  <a:pPr>
                    <a:lnSpc>
                      <a:spcPct val="120000"/>
                    </a:lnSpc>
                    <a:spcBef>
                      <a:spcPts val="600"/>
                    </a:spcBef>
                    <a:spcAft>
                      <a:spcPts val="300"/>
                    </a:spcAft>
                    <a:defRPr/>
                  </a:pPr>
                  <a:r>
                    <a:rPr lang="en-US" sz="1400" b="1" dirty="0">
                      <a:solidFill>
                        <a:schemeClr val="bg1"/>
                      </a:solidFill>
                      <a:latin typeface="Graphik Bold Trial" panose="020B0503030202060203" pitchFamily="34" charset="0"/>
                    </a:rPr>
                    <a:t>Advocate for the Whole Person</a:t>
                  </a:r>
                </a:p>
              </p:txBody>
            </p:sp>
          </p:grpSp>
          <p:sp>
            <p:nvSpPr>
              <p:cNvPr id="20" name="TextBox 19">
                <a:extLst>
                  <a:ext uri="{FF2B5EF4-FFF2-40B4-BE49-F238E27FC236}">
                    <a16:creationId xmlns:a16="http://schemas.microsoft.com/office/drawing/2014/main" id="{80464054-DF49-18B8-4E77-6D9D05F00015}"/>
                  </a:ext>
                </a:extLst>
              </p:cNvPr>
              <p:cNvSpPr txBox="1"/>
              <p:nvPr/>
            </p:nvSpPr>
            <p:spPr>
              <a:xfrm>
                <a:off x="506305" y="3502734"/>
                <a:ext cx="1568446" cy="576034"/>
              </a:xfrm>
              <a:prstGeom prst="rect">
                <a:avLst/>
              </a:prstGeom>
              <a:noFill/>
            </p:spPr>
            <p:txBody>
              <a:bodyPr wrap="square" lIns="0" tIns="0" rIns="0" bIns="0" anchor="t">
                <a:noAutofit/>
              </a:bodyPr>
              <a:lstStyle/>
              <a:p>
                <a:pPr>
                  <a:lnSpc>
                    <a:spcPct val="120000"/>
                  </a:lnSpc>
                  <a:spcBef>
                    <a:spcPts val="600"/>
                  </a:spcBef>
                </a:pPr>
                <a:r>
                  <a:rPr lang="en-US" sz="1050" dirty="0">
                    <a:solidFill>
                      <a:schemeClr val="bg1"/>
                    </a:solidFill>
                    <a:latin typeface="Graphik Regular Trial" panose="020B0503030202060203" pitchFamily="34" charset="0"/>
                  </a:rPr>
                  <a:t>The strongest advocacy reflects the full story of the person, not simply the facts of the case (this case or their previous case).</a:t>
                </a:r>
              </a:p>
            </p:txBody>
          </p:sp>
        </p:grpSp>
        <p:sp>
          <p:nvSpPr>
            <p:cNvPr id="55" name="Oval 54">
              <a:extLst>
                <a:ext uri="{FF2B5EF4-FFF2-40B4-BE49-F238E27FC236}">
                  <a16:creationId xmlns:a16="http://schemas.microsoft.com/office/drawing/2014/main" id="{E9714485-6F93-D653-10EF-EFEB530DE278}"/>
                </a:ext>
              </a:extLst>
            </p:cNvPr>
            <p:cNvSpPr/>
            <p:nvPr/>
          </p:nvSpPr>
          <p:spPr>
            <a:xfrm>
              <a:off x="2818621" y="1915439"/>
              <a:ext cx="398050" cy="398050"/>
            </a:xfrm>
            <a:prstGeom prst="ellipse">
              <a:avLst/>
            </a:prstGeom>
            <a:solidFill>
              <a:schemeClr val="bg1"/>
            </a:solidFill>
            <a:ln w="381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rgbClr val="FFCB65"/>
                  </a:solidFill>
                  <a:latin typeface="Graphik Bold Trial" panose="020B0503030202060203" pitchFamily="34" charset="0"/>
                </a:rPr>
                <a:t>2</a:t>
              </a:r>
            </a:p>
          </p:txBody>
        </p:sp>
      </p:grpSp>
      <p:grpSp>
        <p:nvGrpSpPr>
          <p:cNvPr id="64" name="Group 63">
            <a:extLst>
              <a:ext uri="{FF2B5EF4-FFF2-40B4-BE49-F238E27FC236}">
                <a16:creationId xmlns:a16="http://schemas.microsoft.com/office/drawing/2014/main" id="{819F4FB3-9B16-5523-AC7B-42B1D394394A}"/>
              </a:ext>
            </a:extLst>
          </p:cNvPr>
          <p:cNvGrpSpPr/>
          <p:nvPr/>
        </p:nvGrpSpPr>
        <p:grpSpPr>
          <a:xfrm>
            <a:off x="4800141" y="2161098"/>
            <a:ext cx="2091804" cy="2870625"/>
            <a:chOff x="4975448" y="1915439"/>
            <a:chExt cx="2091804" cy="2870625"/>
          </a:xfrm>
        </p:grpSpPr>
        <p:grpSp>
          <p:nvGrpSpPr>
            <p:cNvPr id="6" name="Group 5">
              <a:extLst>
                <a:ext uri="{FF2B5EF4-FFF2-40B4-BE49-F238E27FC236}">
                  <a16:creationId xmlns:a16="http://schemas.microsoft.com/office/drawing/2014/main" id="{33B51C1F-A088-6CA6-D9A3-AE1E6DF3FDE0}"/>
                </a:ext>
              </a:extLst>
            </p:cNvPr>
            <p:cNvGrpSpPr/>
            <p:nvPr/>
          </p:nvGrpSpPr>
          <p:grpSpPr>
            <a:xfrm>
              <a:off x="4975448" y="2071936"/>
              <a:ext cx="2091804" cy="2714128"/>
              <a:chOff x="345688" y="2312911"/>
              <a:chExt cx="2091804" cy="2714128"/>
            </a:xfrm>
          </p:grpSpPr>
          <p:grpSp>
            <p:nvGrpSpPr>
              <p:cNvPr id="7" name="Group 6">
                <a:extLst>
                  <a:ext uri="{FF2B5EF4-FFF2-40B4-BE49-F238E27FC236}">
                    <a16:creationId xmlns:a16="http://schemas.microsoft.com/office/drawing/2014/main" id="{633ECCD7-AE28-26B5-7F5C-8D76FAC4FB46}"/>
                  </a:ext>
                </a:extLst>
              </p:cNvPr>
              <p:cNvGrpSpPr/>
              <p:nvPr/>
            </p:nvGrpSpPr>
            <p:grpSpPr>
              <a:xfrm>
                <a:off x="345688" y="2312911"/>
                <a:ext cx="2091804" cy="2714128"/>
                <a:chOff x="224875" y="2238373"/>
                <a:chExt cx="2091804" cy="2714128"/>
              </a:xfrm>
            </p:grpSpPr>
            <p:sp>
              <p:nvSpPr>
                <p:cNvPr id="10" name="Rectangle 9">
                  <a:extLst>
                    <a:ext uri="{FF2B5EF4-FFF2-40B4-BE49-F238E27FC236}">
                      <a16:creationId xmlns:a16="http://schemas.microsoft.com/office/drawing/2014/main" id="{D854DE55-B0A5-42D0-F3A0-E8ED6FBAD31B}"/>
                    </a:ext>
                  </a:extLst>
                </p:cNvPr>
                <p:cNvSpPr/>
                <p:nvPr/>
              </p:nvSpPr>
              <p:spPr>
                <a:xfrm>
                  <a:off x="224875" y="2238373"/>
                  <a:ext cx="2091804" cy="2714128"/>
                </a:xfrm>
                <a:prstGeom prst="rect">
                  <a:avLst/>
                </a:prstGeom>
                <a:solidFill>
                  <a:schemeClr val="tx1"/>
                </a:solid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7" name="TextBox 16">
                  <a:extLst>
                    <a:ext uri="{FF2B5EF4-FFF2-40B4-BE49-F238E27FC236}">
                      <a16:creationId xmlns:a16="http://schemas.microsoft.com/office/drawing/2014/main" id="{3B1CC058-E611-9D70-BFC9-2FC390217E80}"/>
                    </a:ext>
                  </a:extLst>
                </p:cNvPr>
                <p:cNvSpPr txBox="1"/>
                <p:nvPr/>
              </p:nvSpPr>
              <p:spPr>
                <a:xfrm>
                  <a:off x="385492" y="2721373"/>
                  <a:ext cx="1742977" cy="465375"/>
                </a:xfrm>
                <a:prstGeom prst="rect">
                  <a:avLst/>
                </a:prstGeom>
                <a:noFill/>
              </p:spPr>
              <p:txBody>
                <a:bodyPr wrap="square" lIns="0" tIns="0" rIns="0" bIns="0" anchor="t">
                  <a:noAutofit/>
                </a:bodyPr>
                <a:lstStyle/>
                <a:p>
                  <a:pPr>
                    <a:lnSpc>
                      <a:spcPct val="120000"/>
                    </a:lnSpc>
                    <a:spcBef>
                      <a:spcPts val="600"/>
                    </a:spcBef>
                  </a:pPr>
                  <a:r>
                    <a:rPr lang="en-US" sz="1400" b="1" dirty="0">
                      <a:solidFill>
                        <a:schemeClr val="bg1"/>
                      </a:solidFill>
                      <a:latin typeface="Graphik Bold Trial" panose="020B0503030202060203" pitchFamily="34" charset="0"/>
                    </a:rPr>
                    <a:t>Lead with Curiosity and Understanding</a:t>
                  </a:r>
                </a:p>
              </p:txBody>
            </p:sp>
          </p:grpSp>
          <p:sp>
            <p:nvSpPr>
              <p:cNvPr id="8" name="TextBox 7">
                <a:extLst>
                  <a:ext uri="{FF2B5EF4-FFF2-40B4-BE49-F238E27FC236}">
                    <a16:creationId xmlns:a16="http://schemas.microsoft.com/office/drawing/2014/main" id="{59583CC9-DE34-4B44-F625-E087CD79B7BD}"/>
                  </a:ext>
                </a:extLst>
              </p:cNvPr>
              <p:cNvSpPr txBox="1"/>
              <p:nvPr/>
            </p:nvSpPr>
            <p:spPr>
              <a:xfrm>
                <a:off x="506305" y="3502734"/>
                <a:ext cx="1568446" cy="576034"/>
              </a:xfrm>
              <a:prstGeom prst="rect">
                <a:avLst/>
              </a:prstGeom>
              <a:noFill/>
            </p:spPr>
            <p:txBody>
              <a:bodyPr wrap="square" lIns="0" tIns="0" rIns="0" bIns="0" anchor="t">
                <a:noAutofit/>
              </a:bodyPr>
              <a:lstStyle/>
              <a:p>
                <a:pPr fontAlgn="base">
                  <a:lnSpc>
                    <a:spcPct val="120000"/>
                  </a:lnSpc>
                  <a:spcBef>
                    <a:spcPts val="600"/>
                  </a:spcBef>
                  <a:spcAft>
                    <a:spcPct val="0"/>
                  </a:spcAft>
                </a:pPr>
                <a:r>
                  <a:rPr lang="en-US" altLang="en-US" sz="1050" dirty="0">
                    <a:solidFill>
                      <a:schemeClr val="bg1"/>
                    </a:solidFill>
                    <a:latin typeface="Graphik Regular Trial" panose="020B0503030202060203" pitchFamily="34" charset="0"/>
                  </a:rPr>
                  <a:t>Curiosity creates the understanding needed to advocate with empathy – try to understand how they’re experiencing this moment from their POV.</a:t>
                </a:r>
              </a:p>
            </p:txBody>
          </p:sp>
        </p:grpSp>
        <p:sp>
          <p:nvSpPr>
            <p:cNvPr id="58" name="Oval 57">
              <a:extLst>
                <a:ext uri="{FF2B5EF4-FFF2-40B4-BE49-F238E27FC236}">
                  <a16:creationId xmlns:a16="http://schemas.microsoft.com/office/drawing/2014/main" id="{FA9D973E-9575-AC9C-9F45-5153541C0AA9}"/>
                </a:ext>
              </a:extLst>
            </p:cNvPr>
            <p:cNvSpPr/>
            <p:nvPr/>
          </p:nvSpPr>
          <p:spPr>
            <a:xfrm>
              <a:off x="5136066" y="1915439"/>
              <a:ext cx="398050" cy="398050"/>
            </a:xfrm>
            <a:prstGeom prst="ellipse">
              <a:avLst/>
            </a:prstGeom>
            <a:solidFill>
              <a:schemeClr val="bg1"/>
            </a:solidFill>
            <a:ln w="381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rgbClr val="FFCB65"/>
                  </a:solidFill>
                  <a:latin typeface="Graphik Bold Trial" panose="020B0503030202060203" pitchFamily="34" charset="0"/>
                </a:rPr>
                <a:t>3</a:t>
              </a:r>
            </a:p>
          </p:txBody>
        </p:sp>
      </p:grpSp>
      <p:grpSp>
        <p:nvGrpSpPr>
          <p:cNvPr id="63" name="Group 62">
            <a:extLst>
              <a:ext uri="{FF2B5EF4-FFF2-40B4-BE49-F238E27FC236}">
                <a16:creationId xmlns:a16="http://schemas.microsoft.com/office/drawing/2014/main" id="{F3DAC806-38F3-846E-4C92-2C431E7BA575}"/>
              </a:ext>
            </a:extLst>
          </p:cNvPr>
          <p:cNvGrpSpPr/>
          <p:nvPr/>
        </p:nvGrpSpPr>
        <p:grpSpPr>
          <a:xfrm>
            <a:off x="7027368" y="2161098"/>
            <a:ext cx="2091804" cy="2870625"/>
            <a:chOff x="7292893" y="1915439"/>
            <a:chExt cx="2091804" cy="2870625"/>
          </a:xfrm>
        </p:grpSpPr>
        <p:grpSp>
          <p:nvGrpSpPr>
            <p:cNvPr id="36" name="Group 35">
              <a:extLst>
                <a:ext uri="{FF2B5EF4-FFF2-40B4-BE49-F238E27FC236}">
                  <a16:creationId xmlns:a16="http://schemas.microsoft.com/office/drawing/2014/main" id="{A96EA9A2-F692-ACEC-B01B-100AF8C0DE27}"/>
                </a:ext>
              </a:extLst>
            </p:cNvPr>
            <p:cNvGrpSpPr/>
            <p:nvPr/>
          </p:nvGrpSpPr>
          <p:grpSpPr>
            <a:xfrm>
              <a:off x="7292893" y="2071936"/>
              <a:ext cx="2091804" cy="2714128"/>
              <a:chOff x="345688" y="3989267"/>
              <a:chExt cx="2091804" cy="2714128"/>
            </a:xfrm>
          </p:grpSpPr>
          <p:sp>
            <p:nvSpPr>
              <p:cNvPr id="29" name="Rectangle 28">
                <a:extLst>
                  <a:ext uri="{FF2B5EF4-FFF2-40B4-BE49-F238E27FC236}">
                    <a16:creationId xmlns:a16="http://schemas.microsoft.com/office/drawing/2014/main" id="{0901C6FF-D477-48E8-0601-146C52FB4D59}"/>
                  </a:ext>
                </a:extLst>
              </p:cNvPr>
              <p:cNvSpPr/>
              <p:nvPr/>
            </p:nvSpPr>
            <p:spPr>
              <a:xfrm>
                <a:off x="345688" y="3989267"/>
                <a:ext cx="2091804" cy="2714128"/>
              </a:xfrm>
              <a:prstGeom prst="rect">
                <a:avLst/>
              </a:prstGeom>
              <a:solidFill>
                <a:schemeClr val="tx1"/>
              </a:solid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30" name="TextBox 29">
                <a:extLst>
                  <a:ext uri="{FF2B5EF4-FFF2-40B4-BE49-F238E27FC236}">
                    <a16:creationId xmlns:a16="http://schemas.microsoft.com/office/drawing/2014/main" id="{00880242-DA9C-70BC-C0E2-C0F91EE7C6A4}"/>
                  </a:ext>
                </a:extLst>
              </p:cNvPr>
              <p:cNvSpPr txBox="1"/>
              <p:nvPr/>
            </p:nvSpPr>
            <p:spPr>
              <a:xfrm>
                <a:off x="506305" y="4472267"/>
                <a:ext cx="1742977" cy="465375"/>
              </a:xfrm>
              <a:prstGeom prst="rect">
                <a:avLst/>
              </a:prstGeom>
              <a:noFill/>
            </p:spPr>
            <p:txBody>
              <a:bodyPr wrap="square" lIns="0" tIns="0" rIns="0" bIns="0" anchor="t">
                <a:noAutofit/>
              </a:bodyPr>
              <a:lstStyle/>
              <a:p>
                <a:pPr>
                  <a:lnSpc>
                    <a:spcPct val="120000"/>
                  </a:lnSpc>
                  <a:spcBef>
                    <a:spcPts val="600"/>
                  </a:spcBef>
                  <a:spcAft>
                    <a:spcPts val="300"/>
                  </a:spcAft>
                  <a:defRPr/>
                </a:pPr>
                <a:r>
                  <a:rPr lang="en-US" sz="1400" b="1" dirty="0">
                    <a:solidFill>
                      <a:schemeClr val="bg1"/>
                    </a:solidFill>
                    <a:latin typeface="Graphik Bold Trial" panose="020B0503030202060203" pitchFamily="34" charset="0"/>
                  </a:rPr>
                  <a:t>Use People-first Language</a:t>
                </a:r>
              </a:p>
            </p:txBody>
          </p:sp>
          <p:sp>
            <p:nvSpPr>
              <p:cNvPr id="25" name="TextBox 24">
                <a:extLst>
                  <a:ext uri="{FF2B5EF4-FFF2-40B4-BE49-F238E27FC236}">
                    <a16:creationId xmlns:a16="http://schemas.microsoft.com/office/drawing/2014/main" id="{555F7971-B601-3CE2-9409-FEABC851391B}"/>
                  </a:ext>
                </a:extLst>
              </p:cNvPr>
              <p:cNvSpPr txBox="1"/>
              <p:nvPr/>
            </p:nvSpPr>
            <p:spPr>
              <a:xfrm>
                <a:off x="506305" y="5179090"/>
                <a:ext cx="1568446" cy="576034"/>
              </a:xfrm>
              <a:prstGeom prst="rect">
                <a:avLst/>
              </a:prstGeom>
              <a:noFill/>
            </p:spPr>
            <p:txBody>
              <a:bodyPr wrap="square" lIns="0" tIns="0" rIns="0" bIns="0" anchor="t">
                <a:noAutofit/>
              </a:bodyPr>
              <a:lstStyle/>
              <a:p>
                <a:pPr>
                  <a:lnSpc>
                    <a:spcPct val="120000"/>
                  </a:lnSpc>
                  <a:spcBef>
                    <a:spcPts val="600"/>
                  </a:spcBef>
                </a:pPr>
                <a:r>
                  <a:rPr lang="en-US" sz="1050" dirty="0">
                    <a:solidFill>
                      <a:schemeClr val="bg1"/>
                    </a:solidFill>
                    <a:latin typeface="Graphik Regular Trial" panose="020B0503030202060203" pitchFamily="34" charset="0"/>
                  </a:rPr>
                  <a:t>Language is a strategic tool that communicates dignity, shapes perception, and reinforces humanity. Avoid trying to appear superior.</a:t>
                </a:r>
              </a:p>
            </p:txBody>
          </p:sp>
        </p:grpSp>
        <p:sp>
          <p:nvSpPr>
            <p:cNvPr id="59" name="Oval 58">
              <a:extLst>
                <a:ext uri="{FF2B5EF4-FFF2-40B4-BE49-F238E27FC236}">
                  <a16:creationId xmlns:a16="http://schemas.microsoft.com/office/drawing/2014/main" id="{68CA79F3-BBF8-9843-3549-473CA60C5D49}"/>
                </a:ext>
              </a:extLst>
            </p:cNvPr>
            <p:cNvSpPr/>
            <p:nvPr/>
          </p:nvSpPr>
          <p:spPr>
            <a:xfrm>
              <a:off x="7453511" y="1915439"/>
              <a:ext cx="398050" cy="398050"/>
            </a:xfrm>
            <a:prstGeom prst="ellipse">
              <a:avLst/>
            </a:prstGeom>
            <a:solidFill>
              <a:schemeClr val="bg1"/>
            </a:solidFill>
            <a:ln w="381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rgbClr val="FFCB65"/>
                  </a:solidFill>
                  <a:latin typeface="Graphik Bold Trial" panose="020B0503030202060203" pitchFamily="34" charset="0"/>
                </a:rPr>
                <a:t>4</a:t>
              </a:r>
            </a:p>
          </p:txBody>
        </p:sp>
      </p:grpSp>
      <p:grpSp>
        <p:nvGrpSpPr>
          <p:cNvPr id="62" name="Group 61">
            <a:extLst>
              <a:ext uri="{FF2B5EF4-FFF2-40B4-BE49-F238E27FC236}">
                <a16:creationId xmlns:a16="http://schemas.microsoft.com/office/drawing/2014/main" id="{F5228B24-F772-AEC9-149A-C7650310E2FE}"/>
              </a:ext>
            </a:extLst>
          </p:cNvPr>
          <p:cNvGrpSpPr/>
          <p:nvPr/>
        </p:nvGrpSpPr>
        <p:grpSpPr>
          <a:xfrm>
            <a:off x="9254594" y="2158346"/>
            <a:ext cx="2091804" cy="2870625"/>
            <a:chOff x="9610339" y="1915439"/>
            <a:chExt cx="2091804" cy="2870625"/>
          </a:xfrm>
        </p:grpSpPr>
        <p:grpSp>
          <p:nvGrpSpPr>
            <p:cNvPr id="35" name="Group 34">
              <a:extLst>
                <a:ext uri="{FF2B5EF4-FFF2-40B4-BE49-F238E27FC236}">
                  <a16:creationId xmlns:a16="http://schemas.microsoft.com/office/drawing/2014/main" id="{C18DCF74-3359-03C2-4BB5-507A421C5C2E}"/>
                </a:ext>
              </a:extLst>
            </p:cNvPr>
            <p:cNvGrpSpPr/>
            <p:nvPr/>
          </p:nvGrpSpPr>
          <p:grpSpPr>
            <a:xfrm>
              <a:off x="9610339" y="2071936"/>
              <a:ext cx="2091804" cy="2714128"/>
              <a:chOff x="2701818" y="3989267"/>
              <a:chExt cx="2091804" cy="2714128"/>
            </a:xfrm>
          </p:grpSpPr>
          <p:sp>
            <p:nvSpPr>
              <p:cNvPr id="31" name="Rectangle 30">
                <a:extLst>
                  <a:ext uri="{FF2B5EF4-FFF2-40B4-BE49-F238E27FC236}">
                    <a16:creationId xmlns:a16="http://schemas.microsoft.com/office/drawing/2014/main" id="{C5610574-4F24-436D-A804-2ACC2B051AF8}"/>
                  </a:ext>
                </a:extLst>
              </p:cNvPr>
              <p:cNvSpPr/>
              <p:nvPr/>
            </p:nvSpPr>
            <p:spPr>
              <a:xfrm>
                <a:off x="2701818" y="3989267"/>
                <a:ext cx="2091804" cy="2714128"/>
              </a:xfrm>
              <a:prstGeom prst="rect">
                <a:avLst/>
              </a:prstGeom>
              <a:solidFill>
                <a:schemeClr val="tx1"/>
              </a:solid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32" name="TextBox 31">
                <a:extLst>
                  <a:ext uri="{FF2B5EF4-FFF2-40B4-BE49-F238E27FC236}">
                    <a16:creationId xmlns:a16="http://schemas.microsoft.com/office/drawing/2014/main" id="{9B162F99-A23F-62BA-59A7-E69627853277}"/>
                  </a:ext>
                </a:extLst>
              </p:cNvPr>
              <p:cNvSpPr txBox="1"/>
              <p:nvPr/>
            </p:nvSpPr>
            <p:spPr>
              <a:xfrm>
                <a:off x="2862435" y="4472267"/>
                <a:ext cx="1742977" cy="465375"/>
              </a:xfrm>
              <a:prstGeom prst="rect">
                <a:avLst/>
              </a:prstGeom>
              <a:noFill/>
            </p:spPr>
            <p:txBody>
              <a:bodyPr wrap="square" lIns="0" tIns="0" rIns="0" bIns="0" anchor="t">
                <a:noAutofit/>
              </a:bodyPr>
              <a:lstStyle/>
              <a:p>
                <a:pPr>
                  <a:lnSpc>
                    <a:spcPct val="120000"/>
                  </a:lnSpc>
                  <a:spcBef>
                    <a:spcPts val="600"/>
                  </a:spcBef>
                </a:pPr>
                <a:r>
                  <a:rPr lang="en-US" sz="1400" b="1" dirty="0">
                    <a:solidFill>
                      <a:schemeClr val="bg1"/>
                    </a:solidFill>
                    <a:latin typeface="Graphik Bold Trial" panose="020B0503030202060203" pitchFamily="34" charset="0"/>
                  </a:rPr>
                  <a:t>Influence Better Outcomes</a:t>
                </a:r>
              </a:p>
              <a:p>
                <a:pPr>
                  <a:lnSpc>
                    <a:spcPct val="120000"/>
                  </a:lnSpc>
                  <a:spcBef>
                    <a:spcPts val="600"/>
                  </a:spcBef>
                </a:pPr>
                <a:endParaRPr lang="en-US" sz="1400" b="1" dirty="0">
                  <a:solidFill>
                    <a:schemeClr val="bg1"/>
                  </a:solidFill>
                  <a:latin typeface="Graphik Bold Trial" panose="020B0503030202060203" pitchFamily="34" charset="0"/>
                </a:endParaRPr>
              </a:p>
            </p:txBody>
          </p:sp>
          <p:sp>
            <p:nvSpPr>
              <p:cNvPr id="26" name="TextBox 25">
                <a:extLst>
                  <a:ext uri="{FF2B5EF4-FFF2-40B4-BE49-F238E27FC236}">
                    <a16:creationId xmlns:a16="http://schemas.microsoft.com/office/drawing/2014/main" id="{F77BEA15-D19D-2814-65A8-E0C1FC954776}"/>
                  </a:ext>
                </a:extLst>
              </p:cNvPr>
              <p:cNvSpPr txBox="1"/>
              <p:nvPr/>
            </p:nvSpPr>
            <p:spPr>
              <a:xfrm>
                <a:off x="2862435" y="5179090"/>
                <a:ext cx="1568446" cy="576034"/>
              </a:xfrm>
              <a:prstGeom prst="rect">
                <a:avLst/>
              </a:prstGeom>
              <a:noFill/>
            </p:spPr>
            <p:txBody>
              <a:bodyPr wrap="square" lIns="0" tIns="0" rIns="0" bIns="0" anchor="t">
                <a:noAutofit/>
              </a:bodyPr>
              <a:lstStyle/>
              <a:p>
                <a:pPr eaLnBrk="0" fontAlgn="base" hangingPunct="0">
                  <a:spcBef>
                    <a:spcPct val="0"/>
                  </a:spcBef>
                  <a:spcAft>
                    <a:spcPct val="0"/>
                  </a:spcAft>
                </a:pPr>
                <a:r>
                  <a:rPr lang="en-US" altLang="en-US" sz="1050" dirty="0">
                    <a:solidFill>
                      <a:schemeClr val="bg1"/>
                    </a:solidFill>
                    <a:latin typeface="Graphik Regular Trial" panose="020B0503030202060203" pitchFamily="34" charset="0"/>
                  </a:rPr>
                  <a:t>Consistently applying human-centered practices </a:t>
                </a:r>
                <a:r>
                  <a:rPr lang="en-US" sz="1050" dirty="0">
                    <a:solidFill>
                      <a:schemeClr val="bg1"/>
                    </a:solidFill>
                    <a:latin typeface="Graphik Regular Trial" panose="020B0503030202060203" pitchFamily="34" charset="0"/>
                  </a:rPr>
                  <a:t>influences how justice is experienced, regardless of the outcome. And it helps reinforce our “why” for this work.</a:t>
                </a:r>
                <a:endParaRPr lang="en-US" altLang="en-US" sz="1050" dirty="0">
                  <a:solidFill>
                    <a:schemeClr val="bg1"/>
                  </a:solidFill>
                  <a:latin typeface="Graphik Regular Trial" panose="020B0503030202060203" pitchFamily="34" charset="0"/>
                </a:endParaRPr>
              </a:p>
            </p:txBody>
          </p:sp>
        </p:grpSp>
        <p:sp>
          <p:nvSpPr>
            <p:cNvPr id="60" name="Oval 59">
              <a:extLst>
                <a:ext uri="{FF2B5EF4-FFF2-40B4-BE49-F238E27FC236}">
                  <a16:creationId xmlns:a16="http://schemas.microsoft.com/office/drawing/2014/main" id="{0AA2666D-85B3-2A55-EB3F-803A8DC1F021}"/>
                </a:ext>
              </a:extLst>
            </p:cNvPr>
            <p:cNvSpPr/>
            <p:nvPr/>
          </p:nvSpPr>
          <p:spPr>
            <a:xfrm>
              <a:off x="9770956" y="1915439"/>
              <a:ext cx="398050" cy="398050"/>
            </a:xfrm>
            <a:prstGeom prst="ellipse">
              <a:avLst/>
            </a:prstGeom>
            <a:solidFill>
              <a:schemeClr val="bg1"/>
            </a:solidFill>
            <a:ln w="381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rgbClr val="FFCB65"/>
                  </a:solidFill>
                  <a:latin typeface="Graphik Bold Trial" panose="020B0503030202060203" pitchFamily="34" charset="0"/>
                </a:rPr>
                <a:t>5</a:t>
              </a:r>
            </a:p>
          </p:txBody>
        </p:sp>
      </p:grpSp>
    </p:spTree>
    <p:extLst>
      <p:ext uri="{BB962C8B-B14F-4D97-AF65-F5344CB8AC3E}">
        <p14:creationId xmlns:p14="http://schemas.microsoft.com/office/powerpoint/2010/main" val="130039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5"/>
                                        </p:tgtEl>
                                        <p:attrNameLst>
                                          <p:attrName>style.visibility</p:attrName>
                                        </p:attrNameLst>
                                      </p:cBhvr>
                                      <p:to>
                                        <p:strVal val="visible"/>
                                      </p:to>
                                    </p:set>
                                    <p:animEffect transition="in" filter="fade">
                                      <p:cBhvr>
                                        <p:cTn id="14" dur="1000"/>
                                        <p:tgtEl>
                                          <p:spTgt spid="65"/>
                                        </p:tgtEl>
                                      </p:cBhvr>
                                    </p:animEffect>
                                    <p:anim calcmode="lin" valueType="num">
                                      <p:cBhvr>
                                        <p:cTn id="15" dur="1000" fill="hold"/>
                                        <p:tgtEl>
                                          <p:spTgt spid="65"/>
                                        </p:tgtEl>
                                        <p:attrNameLst>
                                          <p:attrName>ppt_x</p:attrName>
                                        </p:attrNameLst>
                                      </p:cBhvr>
                                      <p:tavLst>
                                        <p:tav tm="0">
                                          <p:val>
                                            <p:strVal val="#ppt_x"/>
                                          </p:val>
                                        </p:tav>
                                        <p:tav tm="100000">
                                          <p:val>
                                            <p:strVal val="#ppt_x"/>
                                          </p:val>
                                        </p:tav>
                                      </p:tavLst>
                                    </p:anim>
                                    <p:anim calcmode="lin" valueType="num">
                                      <p:cBhvr>
                                        <p:cTn id="16"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fade">
                                      <p:cBhvr>
                                        <p:cTn id="21" dur="1000"/>
                                        <p:tgtEl>
                                          <p:spTgt spid="64"/>
                                        </p:tgtEl>
                                      </p:cBhvr>
                                    </p:animEffect>
                                    <p:anim calcmode="lin" valueType="num">
                                      <p:cBhvr>
                                        <p:cTn id="22" dur="1000" fill="hold"/>
                                        <p:tgtEl>
                                          <p:spTgt spid="64"/>
                                        </p:tgtEl>
                                        <p:attrNameLst>
                                          <p:attrName>ppt_x</p:attrName>
                                        </p:attrNameLst>
                                      </p:cBhvr>
                                      <p:tavLst>
                                        <p:tav tm="0">
                                          <p:val>
                                            <p:strVal val="#ppt_x"/>
                                          </p:val>
                                        </p:tav>
                                        <p:tav tm="100000">
                                          <p:val>
                                            <p:strVal val="#ppt_x"/>
                                          </p:val>
                                        </p:tav>
                                      </p:tavLst>
                                    </p:anim>
                                    <p:anim calcmode="lin" valueType="num">
                                      <p:cBhvr>
                                        <p:cTn id="23"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3"/>
                                        </p:tgtEl>
                                        <p:attrNameLst>
                                          <p:attrName>style.visibility</p:attrName>
                                        </p:attrNameLst>
                                      </p:cBhvr>
                                      <p:to>
                                        <p:strVal val="visible"/>
                                      </p:to>
                                    </p:set>
                                    <p:animEffect transition="in" filter="fade">
                                      <p:cBhvr>
                                        <p:cTn id="28" dur="1000"/>
                                        <p:tgtEl>
                                          <p:spTgt spid="63"/>
                                        </p:tgtEl>
                                      </p:cBhvr>
                                    </p:animEffect>
                                    <p:anim calcmode="lin" valueType="num">
                                      <p:cBhvr>
                                        <p:cTn id="29" dur="1000" fill="hold"/>
                                        <p:tgtEl>
                                          <p:spTgt spid="63"/>
                                        </p:tgtEl>
                                        <p:attrNameLst>
                                          <p:attrName>ppt_x</p:attrName>
                                        </p:attrNameLst>
                                      </p:cBhvr>
                                      <p:tavLst>
                                        <p:tav tm="0">
                                          <p:val>
                                            <p:strVal val="#ppt_x"/>
                                          </p:val>
                                        </p:tav>
                                        <p:tav tm="100000">
                                          <p:val>
                                            <p:strVal val="#ppt_x"/>
                                          </p:val>
                                        </p:tav>
                                      </p:tavLst>
                                    </p:anim>
                                    <p:anim calcmode="lin" valueType="num">
                                      <p:cBhvr>
                                        <p:cTn id="30"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fade">
                                      <p:cBhvr>
                                        <p:cTn id="35" dur="1000"/>
                                        <p:tgtEl>
                                          <p:spTgt spid="62"/>
                                        </p:tgtEl>
                                      </p:cBhvr>
                                    </p:animEffect>
                                    <p:anim calcmode="lin" valueType="num">
                                      <p:cBhvr>
                                        <p:cTn id="36" dur="1000" fill="hold"/>
                                        <p:tgtEl>
                                          <p:spTgt spid="62"/>
                                        </p:tgtEl>
                                        <p:attrNameLst>
                                          <p:attrName>ppt_x</p:attrName>
                                        </p:attrNameLst>
                                      </p:cBhvr>
                                      <p:tavLst>
                                        <p:tav tm="0">
                                          <p:val>
                                            <p:strVal val="#ppt_x"/>
                                          </p:val>
                                        </p:tav>
                                        <p:tav tm="100000">
                                          <p:val>
                                            <p:strVal val="#ppt_x"/>
                                          </p:val>
                                        </p:tav>
                                      </p:tavLst>
                                    </p:anim>
                                    <p:anim calcmode="lin" valueType="num">
                                      <p:cBhvr>
                                        <p:cTn id="37"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2">
            <a:extLst>
              <a:ext uri="{FF2B5EF4-FFF2-40B4-BE49-F238E27FC236}">
                <a16:creationId xmlns:a16="http://schemas.microsoft.com/office/drawing/2014/main" id="{9EF1C67D-8392-ACA5-608C-783E30C71CF5}"/>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3" name="Title 11">
            <a:extLst>
              <a:ext uri="{FF2B5EF4-FFF2-40B4-BE49-F238E27FC236}">
                <a16:creationId xmlns:a16="http://schemas.microsoft.com/office/drawing/2014/main" id="{4DE5EC7F-D3A3-CDCC-EB70-E309210D9E50}"/>
              </a:ext>
            </a:extLst>
          </p:cNvPr>
          <p:cNvSpPr>
            <a:spLocks noGrp="1"/>
          </p:cNvSpPr>
          <p:nvPr>
            <p:ph type="title"/>
          </p:nvPr>
        </p:nvSpPr>
        <p:spPr>
          <a:xfrm>
            <a:off x="3295820" y="3041259"/>
            <a:ext cx="5600359" cy="775482"/>
          </a:xfrm>
        </p:spPr>
        <p:txBody>
          <a:bodyPr/>
          <a:lstStyle/>
          <a:p>
            <a:r>
              <a:rPr lang="en-US" b="1" dirty="0">
                <a:solidFill>
                  <a:srgbClr val="FFCB65"/>
                </a:solidFill>
              </a:rPr>
              <a:t>Bringing </a:t>
            </a:r>
            <a:br>
              <a:rPr lang="en-US" b="1" dirty="0">
                <a:solidFill>
                  <a:srgbClr val="FFCB65"/>
                </a:solidFill>
              </a:rPr>
            </a:br>
            <a:r>
              <a:rPr lang="en-US" b="1" dirty="0">
                <a:solidFill>
                  <a:srgbClr val="FFCB65"/>
                </a:solidFill>
              </a:rPr>
              <a:t>Humanization </a:t>
            </a:r>
            <a:br>
              <a:rPr lang="en-US" b="1" dirty="0">
                <a:solidFill>
                  <a:srgbClr val="FFCB65"/>
                </a:solidFill>
              </a:rPr>
            </a:br>
            <a:r>
              <a:rPr lang="en-US" b="1" dirty="0">
                <a:solidFill>
                  <a:srgbClr val="FFCB65"/>
                </a:solidFill>
              </a:rPr>
              <a:t>to Life</a:t>
            </a:r>
          </a:p>
        </p:txBody>
      </p:sp>
    </p:spTree>
    <p:extLst>
      <p:ext uri="{BB962C8B-B14F-4D97-AF65-F5344CB8AC3E}">
        <p14:creationId xmlns:p14="http://schemas.microsoft.com/office/powerpoint/2010/main" val="1130740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4B538C-B505-127A-19C9-E0C3D63F69C7}"/>
              </a:ext>
            </a:extLst>
          </p:cNvPr>
          <p:cNvSpPr>
            <a:spLocks noGrp="1"/>
          </p:cNvSpPr>
          <p:nvPr>
            <p:ph type="title"/>
          </p:nvPr>
        </p:nvSpPr>
        <p:spPr>
          <a:xfrm>
            <a:off x="345689" y="607556"/>
            <a:ext cx="4115476" cy="1197122"/>
          </a:xfrm>
        </p:spPr>
        <p:txBody>
          <a:bodyPr/>
          <a:lstStyle/>
          <a:p>
            <a:r>
              <a:rPr lang="en-US" dirty="0"/>
              <a:t>Build Trust Through Human Connection</a:t>
            </a:r>
          </a:p>
        </p:txBody>
      </p:sp>
      <p:sp>
        <p:nvSpPr>
          <p:cNvPr id="5" name="Content Placeholder 4">
            <a:extLst>
              <a:ext uri="{FF2B5EF4-FFF2-40B4-BE49-F238E27FC236}">
                <a16:creationId xmlns:a16="http://schemas.microsoft.com/office/drawing/2014/main" id="{9667BD22-F1AF-2BEC-E77B-BA4C4F920E94}"/>
              </a:ext>
            </a:extLst>
          </p:cNvPr>
          <p:cNvSpPr>
            <a:spLocks noGrp="1"/>
          </p:cNvSpPr>
          <p:nvPr>
            <p:ph sz="quarter" idx="13"/>
          </p:nvPr>
        </p:nvSpPr>
        <p:spPr>
          <a:xfrm>
            <a:off x="346075" y="1909763"/>
            <a:ext cx="4114800" cy="942975"/>
          </a:xfrm>
        </p:spPr>
        <p:txBody>
          <a:bodyPr/>
          <a:lstStyle/>
          <a:p>
            <a:r>
              <a:rPr lang="en-US" sz="1400" dirty="0"/>
              <a:t>Trust is earned long before it is needed. Every interaction either strengthens or weakens the foundation for effective advocacy &amp; representation.</a:t>
            </a:r>
          </a:p>
        </p:txBody>
      </p:sp>
      <p:grpSp>
        <p:nvGrpSpPr>
          <p:cNvPr id="37" name="Group 36">
            <a:extLst>
              <a:ext uri="{FF2B5EF4-FFF2-40B4-BE49-F238E27FC236}">
                <a16:creationId xmlns:a16="http://schemas.microsoft.com/office/drawing/2014/main" id="{9BE6EB23-2F2C-6361-0AE8-30FFC28EA5E8}"/>
              </a:ext>
            </a:extLst>
          </p:cNvPr>
          <p:cNvGrpSpPr/>
          <p:nvPr/>
        </p:nvGrpSpPr>
        <p:grpSpPr>
          <a:xfrm>
            <a:off x="5344214" y="454677"/>
            <a:ext cx="6349022" cy="2039884"/>
            <a:chOff x="6693245" y="447645"/>
            <a:chExt cx="6349022" cy="2039884"/>
          </a:xfrm>
        </p:grpSpPr>
        <p:sp>
          <p:nvSpPr>
            <p:cNvPr id="6" name="TextBox 5">
              <a:extLst>
                <a:ext uri="{FF2B5EF4-FFF2-40B4-BE49-F238E27FC236}">
                  <a16:creationId xmlns:a16="http://schemas.microsoft.com/office/drawing/2014/main" id="{7F44DC69-8EAE-1660-501C-BB6B1BCDBC8F}"/>
                </a:ext>
              </a:extLst>
            </p:cNvPr>
            <p:cNvSpPr txBox="1"/>
            <p:nvPr/>
          </p:nvSpPr>
          <p:spPr>
            <a:xfrm>
              <a:off x="6693245" y="1031507"/>
              <a:ext cx="6349022" cy="1456022"/>
            </a:xfrm>
            <a:prstGeom prst="rect">
              <a:avLst/>
            </a:prstGeom>
            <a:noFill/>
          </p:spPr>
          <p:txBody>
            <a:bodyPr wrap="square" lIns="0" tIns="0" rIns="0" bIns="0" rtlCol="0">
              <a:noAutofit/>
            </a:bodyPr>
            <a:lstStyle/>
            <a:p>
              <a:pPr>
                <a:lnSpc>
                  <a:spcPct val="120000"/>
                </a:lnSpc>
                <a:spcAft>
                  <a:spcPts val="300"/>
                </a:spcAft>
                <a:defRPr/>
              </a:pPr>
              <a:r>
                <a:rPr lang="en-US" sz="1400" dirty="0">
                  <a:latin typeface="Graphik Regular Trial" panose="020B0503030202060203" pitchFamily="34" charset="0"/>
                </a:rPr>
                <a:t>Trust creates the conditions for meaningful partnership between attorney and client. When clients trust their attorney, they are more likely to: </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Share information openly and honestly</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Participate in decisions that affect their case</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Remain engaged throughout their legal journey</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Partner with their attorney in achieving the best possible outcome</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Be realistic</a:t>
              </a:r>
            </a:p>
          </p:txBody>
        </p:sp>
        <p:sp>
          <p:nvSpPr>
            <p:cNvPr id="13" name="TextBox 12">
              <a:extLst>
                <a:ext uri="{FF2B5EF4-FFF2-40B4-BE49-F238E27FC236}">
                  <a16:creationId xmlns:a16="http://schemas.microsoft.com/office/drawing/2014/main" id="{B24901EE-5FEB-D79A-15D4-A3D8398B1762}"/>
                </a:ext>
              </a:extLst>
            </p:cNvPr>
            <p:cNvSpPr txBox="1"/>
            <p:nvPr/>
          </p:nvSpPr>
          <p:spPr>
            <a:xfrm>
              <a:off x="6693245" y="447645"/>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latin typeface="Graphik Semibold Trial" panose="020B0503030202060203" pitchFamily="34" charset="0"/>
                </a:rPr>
                <a:t>Why this matters?</a:t>
              </a:r>
            </a:p>
          </p:txBody>
        </p:sp>
      </p:grpSp>
      <p:sp>
        <p:nvSpPr>
          <p:cNvPr id="15" name="Rectangle 1">
            <a:extLst>
              <a:ext uri="{FF2B5EF4-FFF2-40B4-BE49-F238E27FC236}">
                <a16:creationId xmlns:a16="http://schemas.microsoft.com/office/drawing/2014/main" id="{ECE93815-B736-D994-7652-8D5DE5AE00B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webkit-standard"/>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34" name="Group 33">
            <a:extLst>
              <a:ext uri="{FF2B5EF4-FFF2-40B4-BE49-F238E27FC236}">
                <a16:creationId xmlns:a16="http://schemas.microsoft.com/office/drawing/2014/main" id="{F60FFE96-EAD7-F077-8049-FE12EC85FD4F}"/>
              </a:ext>
            </a:extLst>
          </p:cNvPr>
          <p:cNvGrpSpPr/>
          <p:nvPr/>
        </p:nvGrpSpPr>
        <p:grpSpPr>
          <a:xfrm>
            <a:off x="345687" y="4115260"/>
            <a:ext cx="2947813" cy="1315677"/>
            <a:chOff x="345687" y="4256688"/>
            <a:chExt cx="2947813" cy="1447245"/>
          </a:xfrm>
        </p:grpSpPr>
        <p:sp>
          <p:nvSpPr>
            <p:cNvPr id="17" name="TextBox 16">
              <a:extLst>
                <a:ext uri="{FF2B5EF4-FFF2-40B4-BE49-F238E27FC236}">
                  <a16:creationId xmlns:a16="http://schemas.microsoft.com/office/drawing/2014/main" id="{F7698CCD-3347-3D5A-5186-D787166F9B96}"/>
                </a:ext>
              </a:extLst>
            </p:cNvPr>
            <p:cNvSpPr txBox="1"/>
            <p:nvPr/>
          </p:nvSpPr>
          <p:spPr>
            <a:xfrm>
              <a:off x="345688" y="4752462"/>
              <a:ext cx="2947812" cy="951471"/>
            </a:xfrm>
            <a:prstGeom prst="rect">
              <a:avLst/>
            </a:prstGeom>
            <a:noFill/>
          </p:spPr>
          <p:txBody>
            <a:bodyPr wrap="square" lIns="0" tIns="0" rIns="0" bIns="0" rtlCol="0">
              <a:noAutofit/>
            </a:bodyPr>
            <a:lstStyle/>
            <a:p>
              <a:pPr marR="0" lvl="0" algn="l" defTabSz="914400" rtl="0" eaLnBrk="1" fontAlgn="auto" latinLnBrk="0" hangingPunct="1">
                <a:lnSpc>
                  <a:spcPct val="120000"/>
                </a:lnSpc>
                <a:spcBef>
                  <a:spcPts val="0"/>
                </a:spcBef>
                <a:spcAft>
                  <a:spcPts val="300"/>
                </a:spcAft>
                <a:buClrTx/>
                <a:buSzTx/>
                <a:defRPr/>
              </a:pPr>
              <a:r>
                <a:rPr kumimoji="0" lang="en-US" sz="1400" u="none" strike="noStrike" kern="1200" cap="none" spc="0" normalizeH="0" baseline="0" noProof="0" dirty="0">
                  <a:ln>
                    <a:noFill/>
                  </a:ln>
                  <a:solidFill>
                    <a:prstClr val="white"/>
                  </a:solidFill>
                  <a:effectLst/>
                  <a:uLnTx/>
                  <a:uFillTx/>
                  <a:latin typeface="Graphik Medium Trial" panose="020B0503030202060203" pitchFamily="34" charset="0"/>
                </a:rPr>
                <a:t>establish trust from the very first interaction with every client?</a:t>
              </a:r>
            </a:p>
          </p:txBody>
        </p:sp>
        <p:sp>
          <p:nvSpPr>
            <p:cNvPr id="30" name="TextBox 29">
              <a:extLst>
                <a:ext uri="{FF2B5EF4-FFF2-40B4-BE49-F238E27FC236}">
                  <a16:creationId xmlns:a16="http://schemas.microsoft.com/office/drawing/2014/main" id="{C6856BFB-9710-9769-D72E-C04497667096}"/>
                </a:ext>
              </a:extLst>
            </p:cNvPr>
            <p:cNvSpPr txBox="1"/>
            <p:nvPr/>
          </p:nvSpPr>
          <p:spPr>
            <a:xfrm>
              <a:off x="345687" y="4256688"/>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grpSp>
        <p:nvGrpSpPr>
          <p:cNvPr id="35" name="Group 34">
            <a:extLst>
              <a:ext uri="{FF2B5EF4-FFF2-40B4-BE49-F238E27FC236}">
                <a16:creationId xmlns:a16="http://schemas.microsoft.com/office/drawing/2014/main" id="{EA72B093-45F1-3E1D-C448-54A97A828E66}"/>
              </a:ext>
            </a:extLst>
          </p:cNvPr>
          <p:cNvGrpSpPr/>
          <p:nvPr/>
        </p:nvGrpSpPr>
        <p:grpSpPr>
          <a:xfrm>
            <a:off x="4317926" y="4115260"/>
            <a:ext cx="2843273" cy="1315677"/>
            <a:chOff x="4485503" y="4256688"/>
            <a:chExt cx="2843273" cy="1447245"/>
          </a:xfrm>
        </p:grpSpPr>
        <p:sp>
          <p:nvSpPr>
            <p:cNvPr id="21" name="TextBox 20">
              <a:extLst>
                <a:ext uri="{FF2B5EF4-FFF2-40B4-BE49-F238E27FC236}">
                  <a16:creationId xmlns:a16="http://schemas.microsoft.com/office/drawing/2014/main" id="{1161E387-8468-A5C8-DB2C-4194CB1D783B}"/>
                </a:ext>
              </a:extLst>
            </p:cNvPr>
            <p:cNvSpPr txBox="1"/>
            <p:nvPr/>
          </p:nvSpPr>
          <p:spPr>
            <a:xfrm>
              <a:off x="4485503" y="4752462"/>
              <a:ext cx="2843273" cy="951471"/>
            </a:xfrm>
            <a:prstGeom prst="rect">
              <a:avLst/>
            </a:prstGeom>
            <a:noFill/>
          </p:spPr>
          <p:txBody>
            <a:bodyPr wrap="square" lIns="0" tIns="0" rIns="0" bIns="0" rtlCol="0">
              <a:noAutofit/>
            </a:bodyPr>
            <a:lstStyle/>
            <a:p>
              <a:pPr>
                <a:lnSpc>
                  <a:spcPct val="120000"/>
                </a:lnSpc>
                <a:spcAft>
                  <a:spcPts val="300"/>
                </a:spcAft>
                <a:tabLst/>
                <a:defRPr/>
              </a:pPr>
              <a:r>
                <a:rPr lang="en-US" sz="1400" dirty="0">
                  <a:solidFill>
                    <a:prstClr val="white"/>
                  </a:solidFill>
                  <a:latin typeface="Graphik Medium Trial" panose="020B0503030202060203" pitchFamily="34" charset="0"/>
                </a:rPr>
                <a:t>ensure every client feels respected, heard, and valued throughout their legal journey?</a:t>
              </a:r>
            </a:p>
          </p:txBody>
        </p:sp>
        <p:sp>
          <p:nvSpPr>
            <p:cNvPr id="31" name="TextBox 30">
              <a:extLst>
                <a:ext uri="{FF2B5EF4-FFF2-40B4-BE49-F238E27FC236}">
                  <a16:creationId xmlns:a16="http://schemas.microsoft.com/office/drawing/2014/main" id="{5BBAF98B-F171-8238-A248-1087EE3D0B8B}"/>
                </a:ext>
              </a:extLst>
            </p:cNvPr>
            <p:cNvSpPr txBox="1"/>
            <p:nvPr/>
          </p:nvSpPr>
          <p:spPr>
            <a:xfrm>
              <a:off x="4485503" y="4256688"/>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grpSp>
        <p:nvGrpSpPr>
          <p:cNvPr id="36" name="Group 35">
            <a:extLst>
              <a:ext uri="{FF2B5EF4-FFF2-40B4-BE49-F238E27FC236}">
                <a16:creationId xmlns:a16="http://schemas.microsoft.com/office/drawing/2014/main" id="{2A903DEF-3F43-147E-EC8A-3CC55051C5E1}"/>
              </a:ext>
            </a:extLst>
          </p:cNvPr>
          <p:cNvGrpSpPr/>
          <p:nvPr/>
        </p:nvGrpSpPr>
        <p:grpSpPr>
          <a:xfrm>
            <a:off x="8185626" y="4115259"/>
            <a:ext cx="2947813" cy="1315678"/>
            <a:chOff x="8185626" y="4256687"/>
            <a:chExt cx="2947813" cy="1447246"/>
          </a:xfrm>
        </p:grpSpPr>
        <p:sp>
          <p:nvSpPr>
            <p:cNvPr id="22" name="TextBox 21">
              <a:extLst>
                <a:ext uri="{FF2B5EF4-FFF2-40B4-BE49-F238E27FC236}">
                  <a16:creationId xmlns:a16="http://schemas.microsoft.com/office/drawing/2014/main" id="{FA9B40F3-FC7F-66D3-5089-7F54D573D843}"/>
                </a:ext>
              </a:extLst>
            </p:cNvPr>
            <p:cNvSpPr txBox="1"/>
            <p:nvPr/>
          </p:nvSpPr>
          <p:spPr>
            <a:xfrm>
              <a:off x="8185627" y="4752462"/>
              <a:ext cx="2947812" cy="951471"/>
            </a:xfrm>
            <a:prstGeom prst="rect">
              <a:avLst/>
            </a:prstGeom>
            <a:noFill/>
          </p:spPr>
          <p:txBody>
            <a:bodyPr wrap="square" lIns="0" tIns="0" rIns="0" bIns="0" rtlCol="0">
              <a:noAutofit/>
            </a:bodyPr>
            <a:lstStyle/>
            <a:p>
              <a:pPr>
                <a:lnSpc>
                  <a:spcPct val="120000"/>
                </a:lnSpc>
                <a:spcAft>
                  <a:spcPts val="300"/>
                </a:spcAft>
                <a:defRPr/>
              </a:pPr>
              <a:r>
                <a:rPr lang="en-US" sz="1400" dirty="0">
                  <a:solidFill>
                    <a:prstClr val="white"/>
                  </a:solidFill>
                  <a:latin typeface="Graphik Medium Trial" panose="020B0503030202060203" pitchFamily="34" charset="0"/>
                </a:rPr>
                <a:t>build stronger attorney-client relationships?</a:t>
              </a:r>
            </a:p>
          </p:txBody>
        </p:sp>
        <p:sp>
          <p:nvSpPr>
            <p:cNvPr id="32" name="TextBox 31">
              <a:extLst>
                <a:ext uri="{FF2B5EF4-FFF2-40B4-BE49-F238E27FC236}">
                  <a16:creationId xmlns:a16="http://schemas.microsoft.com/office/drawing/2014/main" id="{D7072C1F-FB8D-B3DB-32F9-200463D18EAD}"/>
                </a:ext>
              </a:extLst>
            </p:cNvPr>
            <p:cNvSpPr txBox="1"/>
            <p:nvPr/>
          </p:nvSpPr>
          <p:spPr>
            <a:xfrm>
              <a:off x="8185626" y="4256687"/>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sp>
        <p:nvSpPr>
          <p:cNvPr id="42" name="TextBox 41">
            <a:extLst>
              <a:ext uri="{FF2B5EF4-FFF2-40B4-BE49-F238E27FC236}">
                <a16:creationId xmlns:a16="http://schemas.microsoft.com/office/drawing/2014/main" id="{75E707F2-3868-2DC5-5375-6F2DA86FE362}"/>
              </a:ext>
            </a:extLst>
          </p:cNvPr>
          <p:cNvSpPr txBox="1"/>
          <p:nvPr/>
        </p:nvSpPr>
        <p:spPr>
          <a:xfrm>
            <a:off x="345687" y="3530206"/>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chemeClr val="bg1"/>
                </a:solidFill>
                <a:latin typeface="Graphik Semibold Trial" panose="020B0503030202060203" pitchFamily="34" charset="0"/>
              </a:rPr>
              <a:t>Let’s Discuss!</a:t>
            </a:r>
          </a:p>
        </p:txBody>
      </p:sp>
    </p:spTree>
    <p:extLst>
      <p:ext uri="{BB962C8B-B14F-4D97-AF65-F5344CB8AC3E}">
        <p14:creationId xmlns:p14="http://schemas.microsoft.com/office/powerpoint/2010/main" val="1058584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fade">
                                      <p:cBhvr>
                                        <p:cTn id="14" dur="1000"/>
                                        <p:tgtEl>
                                          <p:spTgt spid="35"/>
                                        </p:tgtEl>
                                      </p:cBhvr>
                                    </p:animEffect>
                                    <p:anim calcmode="lin" valueType="num">
                                      <p:cBhvr>
                                        <p:cTn id="15" dur="1000" fill="hold"/>
                                        <p:tgtEl>
                                          <p:spTgt spid="35"/>
                                        </p:tgtEl>
                                        <p:attrNameLst>
                                          <p:attrName>ppt_x</p:attrName>
                                        </p:attrNameLst>
                                      </p:cBhvr>
                                      <p:tavLst>
                                        <p:tav tm="0">
                                          <p:val>
                                            <p:strVal val="#ppt_x"/>
                                          </p:val>
                                        </p:tav>
                                        <p:tav tm="100000">
                                          <p:val>
                                            <p:strVal val="#ppt_x"/>
                                          </p:val>
                                        </p:tav>
                                      </p:tavLst>
                                    </p:anim>
                                    <p:anim calcmode="lin" valueType="num">
                                      <p:cBhvr>
                                        <p:cTn id="1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1000"/>
                                        <p:tgtEl>
                                          <p:spTgt spid="36"/>
                                        </p:tgtEl>
                                      </p:cBhvr>
                                    </p:animEffect>
                                    <p:anim calcmode="lin" valueType="num">
                                      <p:cBhvr>
                                        <p:cTn id="22" dur="1000" fill="hold"/>
                                        <p:tgtEl>
                                          <p:spTgt spid="36"/>
                                        </p:tgtEl>
                                        <p:attrNameLst>
                                          <p:attrName>ppt_x</p:attrName>
                                        </p:attrNameLst>
                                      </p:cBhvr>
                                      <p:tavLst>
                                        <p:tav tm="0">
                                          <p:val>
                                            <p:strVal val="#ppt_x"/>
                                          </p:val>
                                        </p:tav>
                                        <p:tav tm="100000">
                                          <p:val>
                                            <p:strVal val="#ppt_x"/>
                                          </p:val>
                                        </p:tav>
                                      </p:tavLst>
                                    </p:anim>
                                    <p:anim calcmode="lin" valueType="num">
                                      <p:cBhvr>
                                        <p:cTn id="2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7E979-5C05-8587-61E1-B71471D1C1D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294843-97BC-C4D9-2863-5F457B715BAB}"/>
              </a:ext>
            </a:extLst>
          </p:cNvPr>
          <p:cNvSpPr>
            <a:spLocks noGrp="1"/>
          </p:cNvSpPr>
          <p:nvPr>
            <p:ph type="title"/>
          </p:nvPr>
        </p:nvSpPr>
        <p:spPr>
          <a:xfrm>
            <a:off x="345689" y="607556"/>
            <a:ext cx="4115476" cy="1197122"/>
          </a:xfrm>
        </p:spPr>
        <p:txBody>
          <a:bodyPr/>
          <a:lstStyle/>
          <a:p>
            <a:r>
              <a:rPr lang="en-US" dirty="0"/>
              <a:t>Advocate for the Whole Person</a:t>
            </a:r>
          </a:p>
        </p:txBody>
      </p:sp>
      <p:sp>
        <p:nvSpPr>
          <p:cNvPr id="5" name="Content Placeholder 4">
            <a:extLst>
              <a:ext uri="{FF2B5EF4-FFF2-40B4-BE49-F238E27FC236}">
                <a16:creationId xmlns:a16="http://schemas.microsoft.com/office/drawing/2014/main" id="{ABB23E3E-CEC6-9B0F-D129-C2BF556866C5}"/>
              </a:ext>
            </a:extLst>
          </p:cNvPr>
          <p:cNvSpPr>
            <a:spLocks noGrp="1"/>
          </p:cNvSpPr>
          <p:nvPr>
            <p:ph sz="quarter" idx="13"/>
          </p:nvPr>
        </p:nvSpPr>
        <p:spPr>
          <a:xfrm>
            <a:off x="346075" y="1909763"/>
            <a:ext cx="4114800" cy="942975"/>
          </a:xfrm>
        </p:spPr>
        <p:txBody>
          <a:bodyPr/>
          <a:lstStyle/>
          <a:p>
            <a:r>
              <a:rPr lang="en-US" sz="1400" dirty="0"/>
              <a:t>The strongest advocacy tells the complete story. Legal facts explain what happened; human context explains why it matters.</a:t>
            </a:r>
          </a:p>
          <a:p>
            <a:endParaRPr lang="en-US" sz="1400" dirty="0"/>
          </a:p>
          <a:p>
            <a:endParaRPr lang="en-US" sz="1400" dirty="0"/>
          </a:p>
        </p:txBody>
      </p:sp>
      <p:grpSp>
        <p:nvGrpSpPr>
          <p:cNvPr id="37" name="Group 36">
            <a:extLst>
              <a:ext uri="{FF2B5EF4-FFF2-40B4-BE49-F238E27FC236}">
                <a16:creationId xmlns:a16="http://schemas.microsoft.com/office/drawing/2014/main" id="{36B1F7AD-5186-95C1-0098-5F7CC728EB34}"/>
              </a:ext>
            </a:extLst>
          </p:cNvPr>
          <p:cNvGrpSpPr/>
          <p:nvPr/>
        </p:nvGrpSpPr>
        <p:grpSpPr>
          <a:xfrm>
            <a:off x="5344214" y="454677"/>
            <a:ext cx="6349022" cy="2039884"/>
            <a:chOff x="6693245" y="447645"/>
            <a:chExt cx="6349022" cy="2039884"/>
          </a:xfrm>
        </p:grpSpPr>
        <p:sp>
          <p:nvSpPr>
            <p:cNvPr id="6" name="TextBox 5">
              <a:extLst>
                <a:ext uri="{FF2B5EF4-FFF2-40B4-BE49-F238E27FC236}">
                  <a16:creationId xmlns:a16="http://schemas.microsoft.com/office/drawing/2014/main" id="{AEA7EB40-D28A-5436-86EB-246682021813}"/>
                </a:ext>
              </a:extLst>
            </p:cNvPr>
            <p:cNvSpPr txBox="1"/>
            <p:nvPr/>
          </p:nvSpPr>
          <p:spPr>
            <a:xfrm>
              <a:off x="6693245" y="1031507"/>
              <a:ext cx="6349022" cy="1456022"/>
            </a:xfrm>
            <a:prstGeom prst="rect">
              <a:avLst/>
            </a:prstGeom>
            <a:noFill/>
          </p:spPr>
          <p:txBody>
            <a:bodyPr wrap="square" lIns="0" tIns="0" rIns="0" bIns="0" rtlCol="0">
              <a:noAutofit/>
            </a:bodyPr>
            <a:lstStyle/>
            <a:p>
              <a:pPr>
                <a:lnSpc>
                  <a:spcPct val="120000"/>
                </a:lnSpc>
                <a:spcAft>
                  <a:spcPts val="300"/>
                </a:spcAft>
                <a:defRPr/>
              </a:pPr>
              <a:r>
                <a:rPr lang="en-US" sz="1400" dirty="0">
                  <a:solidFill>
                    <a:srgbClr val="1E1E1E"/>
                  </a:solidFill>
                  <a:latin typeface="Graphik Regular Trial" panose="020B0503030202060203" pitchFamily="34" charset="0"/>
                </a:rPr>
                <a:t>Effective advocacy requires more than presenting legal facts. Providing meaningful context allows us to:</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Present more complete client narratives</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Provide meaningful context without changing facts</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Strengthen credibility with judges &amp; juries</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Negotiate and communicate better with prosecutors</a:t>
              </a:r>
            </a:p>
          </p:txBody>
        </p:sp>
        <p:sp>
          <p:nvSpPr>
            <p:cNvPr id="13" name="TextBox 12">
              <a:extLst>
                <a:ext uri="{FF2B5EF4-FFF2-40B4-BE49-F238E27FC236}">
                  <a16:creationId xmlns:a16="http://schemas.microsoft.com/office/drawing/2014/main" id="{EFB2597F-1D99-926C-5F3A-E1DE91C2BEBB}"/>
                </a:ext>
              </a:extLst>
            </p:cNvPr>
            <p:cNvSpPr txBox="1"/>
            <p:nvPr/>
          </p:nvSpPr>
          <p:spPr>
            <a:xfrm>
              <a:off x="6693245" y="447645"/>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latin typeface="Graphik Semibold Trial" panose="020B0503030202060203" pitchFamily="34" charset="0"/>
                </a:rPr>
                <a:t>Why this matters?</a:t>
              </a:r>
            </a:p>
          </p:txBody>
        </p:sp>
      </p:grpSp>
      <p:sp>
        <p:nvSpPr>
          <p:cNvPr id="15" name="Rectangle 1">
            <a:extLst>
              <a:ext uri="{FF2B5EF4-FFF2-40B4-BE49-F238E27FC236}">
                <a16:creationId xmlns:a16="http://schemas.microsoft.com/office/drawing/2014/main" id="{54DA0E17-93B1-F07A-A0FD-69A04053DB2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webkit-standard"/>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3E090944-C461-14B4-AE3E-653014B15456}"/>
              </a:ext>
            </a:extLst>
          </p:cNvPr>
          <p:cNvGrpSpPr/>
          <p:nvPr/>
        </p:nvGrpSpPr>
        <p:grpSpPr>
          <a:xfrm>
            <a:off x="345687" y="4115260"/>
            <a:ext cx="2947813" cy="1315677"/>
            <a:chOff x="345687" y="4256688"/>
            <a:chExt cx="2947813" cy="1447245"/>
          </a:xfrm>
        </p:grpSpPr>
        <p:sp>
          <p:nvSpPr>
            <p:cNvPr id="3" name="TextBox 2">
              <a:extLst>
                <a:ext uri="{FF2B5EF4-FFF2-40B4-BE49-F238E27FC236}">
                  <a16:creationId xmlns:a16="http://schemas.microsoft.com/office/drawing/2014/main" id="{ABF11A25-4A3F-A64A-1C0C-ECF7CDF6426F}"/>
                </a:ext>
              </a:extLst>
            </p:cNvPr>
            <p:cNvSpPr txBox="1"/>
            <p:nvPr/>
          </p:nvSpPr>
          <p:spPr>
            <a:xfrm>
              <a:off x="345688" y="4752462"/>
              <a:ext cx="2947812" cy="951471"/>
            </a:xfrm>
            <a:prstGeom prst="rect">
              <a:avLst/>
            </a:prstGeom>
            <a:noFill/>
          </p:spPr>
          <p:txBody>
            <a:bodyPr wrap="square" lIns="0" tIns="0" rIns="0" bIns="0" rtlCol="0">
              <a:noAutofit/>
            </a:bodyPr>
            <a:lstStyle/>
            <a:p>
              <a:pPr fontAlgn="base">
                <a:lnSpc>
                  <a:spcPct val="120000"/>
                </a:lnSpc>
                <a:spcBef>
                  <a:spcPct val="0"/>
                </a:spcBef>
                <a:spcAft>
                  <a:spcPts val="300"/>
                </a:spcAft>
                <a:defRPr/>
              </a:pPr>
              <a:r>
                <a:rPr lang="en-US" altLang="en-US" sz="1400" dirty="0">
                  <a:solidFill>
                    <a:prstClr val="white"/>
                  </a:solidFill>
                  <a:latin typeface="Graphik Medium Trial" panose="020B0503030202060203" pitchFamily="34" charset="0"/>
                </a:rPr>
                <a:t>better understand the whole person behind the legal issue?</a:t>
              </a:r>
            </a:p>
            <a:p>
              <a:pPr fontAlgn="base">
                <a:lnSpc>
                  <a:spcPct val="120000"/>
                </a:lnSpc>
                <a:spcBef>
                  <a:spcPct val="0"/>
                </a:spcBef>
                <a:spcAft>
                  <a:spcPts val="300"/>
                </a:spcAft>
                <a:defRPr/>
              </a:pPr>
              <a:endParaRPr lang="en-US" altLang="en-US" sz="1400" dirty="0">
                <a:solidFill>
                  <a:prstClr val="white"/>
                </a:solidFill>
                <a:latin typeface="Graphik Medium Trial" panose="020B0503030202060203" pitchFamily="34" charset="0"/>
              </a:endParaRPr>
            </a:p>
          </p:txBody>
        </p:sp>
        <p:sp>
          <p:nvSpPr>
            <p:cNvPr id="7" name="TextBox 6">
              <a:extLst>
                <a:ext uri="{FF2B5EF4-FFF2-40B4-BE49-F238E27FC236}">
                  <a16:creationId xmlns:a16="http://schemas.microsoft.com/office/drawing/2014/main" id="{6971D59B-3676-6783-C717-7585C79F4F71}"/>
                </a:ext>
              </a:extLst>
            </p:cNvPr>
            <p:cNvSpPr txBox="1"/>
            <p:nvPr/>
          </p:nvSpPr>
          <p:spPr>
            <a:xfrm>
              <a:off x="345687" y="4256688"/>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grpSp>
        <p:nvGrpSpPr>
          <p:cNvPr id="8" name="Group 7">
            <a:extLst>
              <a:ext uri="{FF2B5EF4-FFF2-40B4-BE49-F238E27FC236}">
                <a16:creationId xmlns:a16="http://schemas.microsoft.com/office/drawing/2014/main" id="{FE678E1D-E6F3-D12C-47D2-F537E1493F5E}"/>
              </a:ext>
            </a:extLst>
          </p:cNvPr>
          <p:cNvGrpSpPr/>
          <p:nvPr/>
        </p:nvGrpSpPr>
        <p:grpSpPr>
          <a:xfrm>
            <a:off x="4317926" y="4115260"/>
            <a:ext cx="2843273" cy="1315677"/>
            <a:chOff x="4485503" y="4256688"/>
            <a:chExt cx="2843273" cy="1447245"/>
          </a:xfrm>
        </p:grpSpPr>
        <p:sp>
          <p:nvSpPr>
            <p:cNvPr id="9" name="TextBox 8">
              <a:extLst>
                <a:ext uri="{FF2B5EF4-FFF2-40B4-BE49-F238E27FC236}">
                  <a16:creationId xmlns:a16="http://schemas.microsoft.com/office/drawing/2014/main" id="{8DAF9283-9881-A717-4A89-3F5448EBEF81}"/>
                </a:ext>
              </a:extLst>
            </p:cNvPr>
            <p:cNvSpPr txBox="1"/>
            <p:nvPr/>
          </p:nvSpPr>
          <p:spPr>
            <a:xfrm>
              <a:off x="4485503" y="4752462"/>
              <a:ext cx="2843273" cy="951471"/>
            </a:xfrm>
            <a:prstGeom prst="rect">
              <a:avLst/>
            </a:prstGeom>
            <a:noFill/>
          </p:spPr>
          <p:txBody>
            <a:bodyPr wrap="square" lIns="0" tIns="0" rIns="0" bIns="0" rtlCol="0">
              <a:noAutofit/>
            </a:bodyPr>
            <a:lstStyle/>
            <a:p>
              <a:pPr>
                <a:lnSpc>
                  <a:spcPct val="120000"/>
                </a:lnSpc>
                <a:spcAft>
                  <a:spcPts val="300"/>
                </a:spcAft>
                <a:defRPr/>
              </a:pPr>
              <a:r>
                <a:rPr lang="en-US" sz="1400" dirty="0">
                  <a:solidFill>
                    <a:prstClr val="white"/>
                  </a:solidFill>
                  <a:latin typeface="Graphik Medium Trial" panose="020B0503030202060203" pitchFamily="34" charset="0"/>
                </a:rPr>
                <a:t>consistently incorporate clients’ strengths, lived experiences, and circumstances into our representation?</a:t>
              </a:r>
            </a:p>
            <a:p>
              <a:pPr>
                <a:lnSpc>
                  <a:spcPct val="120000"/>
                </a:lnSpc>
                <a:spcAft>
                  <a:spcPts val="300"/>
                </a:spcAft>
                <a:defRPr/>
              </a:pPr>
              <a:endParaRPr lang="en-US" sz="1400" dirty="0">
                <a:solidFill>
                  <a:prstClr val="white"/>
                </a:solidFill>
                <a:latin typeface="Graphik Medium Trial" panose="020B0503030202060203" pitchFamily="34" charset="0"/>
              </a:endParaRPr>
            </a:p>
            <a:p>
              <a:pPr>
                <a:lnSpc>
                  <a:spcPct val="120000"/>
                </a:lnSpc>
                <a:spcAft>
                  <a:spcPts val="300"/>
                </a:spcAft>
                <a:defRPr/>
              </a:pPr>
              <a:endParaRPr lang="en-US" sz="1400" dirty="0">
                <a:solidFill>
                  <a:prstClr val="white"/>
                </a:solidFill>
                <a:latin typeface="Graphik Medium Trial" panose="020B0503030202060203" pitchFamily="34" charset="0"/>
              </a:endParaRPr>
            </a:p>
            <a:p>
              <a:pPr>
                <a:lnSpc>
                  <a:spcPct val="120000"/>
                </a:lnSpc>
                <a:spcAft>
                  <a:spcPts val="300"/>
                </a:spcAft>
                <a:defRPr/>
              </a:pPr>
              <a:endParaRPr lang="en-US" sz="1400" dirty="0">
                <a:solidFill>
                  <a:prstClr val="white"/>
                </a:solidFill>
                <a:latin typeface="Graphik Medium Trial" panose="020B0503030202060203" pitchFamily="34" charset="0"/>
              </a:endParaRPr>
            </a:p>
          </p:txBody>
        </p:sp>
        <p:sp>
          <p:nvSpPr>
            <p:cNvPr id="10" name="TextBox 9">
              <a:extLst>
                <a:ext uri="{FF2B5EF4-FFF2-40B4-BE49-F238E27FC236}">
                  <a16:creationId xmlns:a16="http://schemas.microsoft.com/office/drawing/2014/main" id="{C1444BED-630A-FF18-010E-62A75A232730}"/>
                </a:ext>
              </a:extLst>
            </p:cNvPr>
            <p:cNvSpPr txBox="1"/>
            <p:nvPr/>
          </p:nvSpPr>
          <p:spPr>
            <a:xfrm>
              <a:off x="4485503" y="4256688"/>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grpSp>
        <p:nvGrpSpPr>
          <p:cNvPr id="11" name="Group 10">
            <a:extLst>
              <a:ext uri="{FF2B5EF4-FFF2-40B4-BE49-F238E27FC236}">
                <a16:creationId xmlns:a16="http://schemas.microsoft.com/office/drawing/2014/main" id="{29726F0E-0B6F-0324-DEE9-DBE119517026}"/>
              </a:ext>
            </a:extLst>
          </p:cNvPr>
          <p:cNvGrpSpPr/>
          <p:nvPr/>
        </p:nvGrpSpPr>
        <p:grpSpPr>
          <a:xfrm>
            <a:off x="8185626" y="4115259"/>
            <a:ext cx="2947813" cy="1315678"/>
            <a:chOff x="8185626" y="4256687"/>
            <a:chExt cx="2947813" cy="1447246"/>
          </a:xfrm>
        </p:grpSpPr>
        <p:sp>
          <p:nvSpPr>
            <p:cNvPr id="12" name="TextBox 11">
              <a:extLst>
                <a:ext uri="{FF2B5EF4-FFF2-40B4-BE49-F238E27FC236}">
                  <a16:creationId xmlns:a16="http://schemas.microsoft.com/office/drawing/2014/main" id="{51BA5857-F50C-9640-8A90-C5DD5A2373C8}"/>
                </a:ext>
              </a:extLst>
            </p:cNvPr>
            <p:cNvSpPr txBox="1"/>
            <p:nvPr/>
          </p:nvSpPr>
          <p:spPr>
            <a:xfrm>
              <a:off x="8185627" y="4752462"/>
              <a:ext cx="2947812" cy="951471"/>
            </a:xfrm>
            <a:prstGeom prst="rect">
              <a:avLst/>
            </a:prstGeom>
            <a:noFill/>
          </p:spPr>
          <p:txBody>
            <a:bodyPr wrap="square" lIns="0" tIns="0" rIns="0" bIns="0" rtlCol="0">
              <a:noAutofit/>
            </a:bodyPr>
            <a:lstStyle/>
            <a:p>
              <a:pPr>
                <a:lnSpc>
                  <a:spcPct val="120000"/>
                </a:lnSpc>
                <a:spcAft>
                  <a:spcPts val="300"/>
                </a:spcAft>
                <a:defRPr/>
              </a:pPr>
              <a:r>
                <a:rPr lang="en-US" sz="1400" dirty="0">
                  <a:solidFill>
                    <a:prstClr val="white"/>
                  </a:solidFill>
                  <a:latin typeface="Graphik Medium Trial" panose="020B0503030202060203" pitchFamily="34" charset="0"/>
                </a:rPr>
                <a:t>present a more complete picture of the people we represent?</a:t>
              </a:r>
            </a:p>
          </p:txBody>
        </p:sp>
        <p:sp>
          <p:nvSpPr>
            <p:cNvPr id="14" name="TextBox 13">
              <a:extLst>
                <a:ext uri="{FF2B5EF4-FFF2-40B4-BE49-F238E27FC236}">
                  <a16:creationId xmlns:a16="http://schemas.microsoft.com/office/drawing/2014/main" id="{A607C180-389F-FCD0-C4C0-50F666752CF5}"/>
                </a:ext>
              </a:extLst>
            </p:cNvPr>
            <p:cNvSpPr txBox="1"/>
            <p:nvPr/>
          </p:nvSpPr>
          <p:spPr>
            <a:xfrm>
              <a:off x="8185626" y="4256687"/>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sp>
        <p:nvSpPr>
          <p:cNvPr id="18" name="TextBox 17">
            <a:extLst>
              <a:ext uri="{FF2B5EF4-FFF2-40B4-BE49-F238E27FC236}">
                <a16:creationId xmlns:a16="http://schemas.microsoft.com/office/drawing/2014/main" id="{369941B4-04CB-FF30-A4CE-2C41830B7634}"/>
              </a:ext>
            </a:extLst>
          </p:cNvPr>
          <p:cNvSpPr txBox="1"/>
          <p:nvPr/>
        </p:nvSpPr>
        <p:spPr>
          <a:xfrm>
            <a:off x="345687" y="3530206"/>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chemeClr val="bg1"/>
                </a:solidFill>
                <a:latin typeface="Graphik Semibold Trial" panose="020B0503030202060203" pitchFamily="34" charset="0"/>
              </a:rPr>
              <a:t>Let’s Discuss!</a:t>
            </a:r>
          </a:p>
        </p:txBody>
      </p:sp>
    </p:spTree>
    <p:extLst>
      <p:ext uri="{BB962C8B-B14F-4D97-AF65-F5344CB8AC3E}">
        <p14:creationId xmlns:p14="http://schemas.microsoft.com/office/powerpoint/2010/main" val="372100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3067C-77BD-5021-1C80-DF30E8719DA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5EF770-CB0F-91F3-EDFF-4E9FC3EE02F5}"/>
              </a:ext>
            </a:extLst>
          </p:cNvPr>
          <p:cNvSpPr>
            <a:spLocks noGrp="1"/>
          </p:cNvSpPr>
          <p:nvPr>
            <p:ph type="title"/>
          </p:nvPr>
        </p:nvSpPr>
        <p:spPr>
          <a:xfrm>
            <a:off x="345689" y="607556"/>
            <a:ext cx="4115476" cy="1197122"/>
          </a:xfrm>
        </p:spPr>
        <p:txBody>
          <a:bodyPr/>
          <a:lstStyle/>
          <a:p>
            <a:r>
              <a:rPr lang="en-US" dirty="0"/>
              <a:t>Lead with Curiosity and Understanding</a:t>
            </a:r>
          </a:p>
        </p:txBody>
      </p:sp>
      <p:sp>
        <p:nvSpPr>
          <p:cNvPr id="5" name="Content Placeholder 4">
            <a:extLst>
              <a:ext uri="{FF2B5EF4-FFF2-40B4-BE49-F238E27FC236}">
                <a16:creationId xmlns:a16="http://schemas.microsoft.com/office/drawing/2014/main" id="{7F34047E-713D-D961-32F2-7901505716CA}"/>
              </a:ext>
            </a:extLst>
          </p:cNvPr>
          <p:cNvSpPr>
            <a:spLocks noGrp="1"/>
          </p:cNvSpPr>
          <p:nvPr>
            <p:ph sz="quarter" idx="13"/>
          </p:nvPr>
        </p:nvSpPr>
        <p:spPr>
          <a:xfrm>
            <a:off x="346075" y="1909763"/>
            <a:ext cx="4114800" cy="942975"/>
          </a:xfrm>
        </p:spPr>
        <p:txBody>
          <a:bodyPr/>
          <a:lstStyle/>
          <a:p>
            <a:r>
              <a:rPr lang="en-US" sz="1400" dirty="0"/>
              <a:t>Curiosity expands understanding by uncovering the experiences, perspectives, and circumstances that shape each client's story. </a:t>
            </a:r>
          </a:p>
          <a:p>
            <a:endParaRPr lang="en-US" sz="1400" dirty="0"/>
          </a:p>
          <a:p>
            <a:endParaRPr lang="en-US" sz="1400" dirty="0"/>
          </a:p>
        </p:txBody>
      </p:sp>
      <p:grpSp>
        <p:nvGrpSpPr>
          <p:cNvPr id="37" name="Group 36">
            <a:extLst>
              <a:ext uri="{FF2B5EF4-FFF2-40B4-BE49-F238E27FC236}">
                <a16:creationId xmlns:a16="http://schemas.microsoft.com/office/drawing/2014/main" id="{2540B3BF-E214-59CD-8B6E-E3183AD3BD7B}"/>
              </a:ext>
            </a:extLst>
          </p:cNvPr>
          <p:cNvGrpSpPr/>
          <p:nvPr/>
        </p:nvGrpSpPr>
        <p:grpSpPr>
          <a:xfrm>
            <a:off x="5344214" y="454677"/>
            <a:ext cx="6349022" cy="2039884"/>
            <a:chOff x="6693245" y="447645"/>
            <a:chExt cx="6349022" cy="2039884"/>
          </a:xfrm>
        </p:grpSpPr>
        <p:sp>
          <p:nvSpPr>
            <p:cNvPr id="6" name="TextBox 5">
              <a:extLst>
                <a:ext uri="{FF2B5EF4-FFF2-40B4-BE49-F238E27FC236}">
                  <a16:creationId xmlns:a16="http://schemas.microsoft.com/office/drawing/2014/main" id="{710C0693-5E3A-37A5-FCD6-8C21EE406D88}"/>
                </a:ext>
              </a:extLst>
            </p:cNvPr>
            <p:cNvSpPr txBox="1"/>
            <p:nvPr/>
          </p:nvSpPr>
          <p:spPr>
            <a:xfrm>
              <a:off x="6693245" y="1031507"/>
              <a:ext cx="6349022" cy="1456022"/>
            </a:xfrm>
            <a:prstGeom prst="rect">
              <a:avLst/>
            </a:prstGeom>
            <a:noFill/>
          </p:spPr>
          <p:txBody>
            <a:bodyPr wrap="square" lIns="0" tIns="0" rIns="0" bIns="0" rtlCol="0">
              <a:noAutofit/>
            </a:bodyPr>
            <a:lstStyle/>
            <a:p>
              <a:pPr>
                <a:lnSpc>
                  <a:spcPct val="120000"/>
                </a:lnSpc>
                <a:spcAft>
                  <a:spcPts val="300"/>
                </a:spcAft>
                <a:defRPr/>
              </a:pPr>
              <a:r>
                <a:rPr lang="en-US" sz="1400" dirty="0">
                  <a:solidFill>
                    <a:srgbClr val="1E1E1E"/>
                  </a:solidFill>
                  <a:latin typeface="Graphik Regular Trial" panose="020B0503030202060203" pitchFamily="34" charset="0"/>
                </a:rPr>
                <a:t>Curiosity allows us to discover what assumptions cannot. It enables us to:</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Understand each client’s unique circumstances</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Replace assumptions with informed understanding</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Build stronger attorney-client relationships</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Identify information that strengthens our position and our case</a:t>
              </a:r>
            </a:p>
          </p:txBody>
        </p:sp>
        <p:sp>
          <p:nvSpPr>
            <p:cNvPr id="13" name="TextBox 12">
              <a:extLst>
                <a:ext uri="{FF2B5EF4-FFF2-40B4-BE49-F238E27FC236}">
                  <a16:creationId xmlns:a16="http://schemas.microsoft.com/office/drawing/2014/main" id="{A036CF38-C7E9-33F6-B401-90E0425E00F7}"/>
                </a:ext>
              </a:extLst>
            </p:cNvPr>
            <p:cNvSpPr txBox="1"/>
            <p:nvPr/>
          </p:nvSpPr>
          <p:spPr>
            <a:xfrm>
              <a:off x="6693245" y="447645"/>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latin typeface="Graphik Semibold Trial" panose="020B0503030202060203" pitchFamily="34" charset="0"/>
                </a:rPr>
                <a:t>Why this matters?</a:t>
              </a:r>
            </a:p>
          </p:txBody>
        </p:sp>
      </p:grpSp>
      <p:sp>
        <p:nvSpPr>
          <p:cNvPr id="15" name="Rectangle 1">
            <a:extLst>
              <a:ext uri="{FF2B5EF4-FFF2-40B4-BE49-F238E27FC236}">
                <a16:creationId xmlns:a16="http://schemas.microsoft.com/office/drawing/2014/main" id="{F14AE8D1-86E4-80B5-7007-8EA1237A1AB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webkit-standard"/>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17" name="Group 16">
            <a:extLst>
              <a:ext uri="{FF2B5EF4-FFF2-40B4-BE49-F238E27FC236}">
                <a16:creationId xmlns:a16="http://schemas.microsoft.com/office/drawing/2014/main" id="{5191BAEF-7724-094D-13E3-4CBE046A9F12}"/>
              </a:ext>
            </a:extLst>
          </p:cNvPr>
          <p:cNvGrpSpPr/>
          <p:nvPr/>
        </p:nvGrpSpPr>
        <p:grpSpPr>
          <a:xfrm>
            <a:off x="345687" y="4115260"/>
            <a:ext cx="2947813" cy="1315677"/>
            <a:chOff x="345687" y="4256688"/>
            <a:chExt cx="2947813" cy="1447245"/>
          </a:xfrm>
        </p:grpSpPr>
        <p:sp>
          <p:nvSpPr>
            <p:cNvPr id="18" name="TextBox 17">
              <a:extLst>
                <a:ext uri="{FF2B5EF4-FFF2-40B4-BE49-F238E27FC236}">
                  <a16:creationId xmlns:a16="http://schemas.microsoft.com/office/drawing/2014/main" id="{8DC61D0B-F4D2-17F5-EF85-B2F754B74AC3}"/>
                </a:ext>
              </a:extLst>
            </p:cNvPr>
            <p:cNvSpPr txBox="1"/>
            <p:nvPr/>
          </p:nvSpPr>
          <p:spPr>
            <a:xfrm>
              <a:off x="345688" y="4752462"/>
              <a:ext cx="2947812" cy="951471"/>
            </a:xfrm>
            <a:prstGeom prst="rect">
              <a:avLst/>
            </a:prstGeom>
            <a:noFill/>
          </p:spPr>
          <p:txBody>
            <a:bodyPr wrap="square" lIns="0" tIns="0" rIns="0" bIns="0" rtlCol="0">
              <a:noAutofit/>
            </a:bodyPr>
            <a:lstStyle/>
            <a:p>
              <a:pPr lvl="0" fontAlgn="base">
                <a:lnSpc>
                  <a:spcPct val="120000"/>
                </a:lnSpc>
                <a:spcBef>
                  <a:spcPct val="0"/>
                </a:spcBef>
                <a:spcAft>
                  <a:spcPts val="300"/>
                </a:spcAft>
                <a:defRPr/>
              </a:pPr>
              <a:r>
                <a:rPr lang="en-US" altLang="en-US" sz="1400" dirty="0">
                  <a:solidFill>
                    <a:prstClr val="white"/>
                  </a:solidFill>
                  <a:latin typeface="Graphik Medium Trial" panose="020B0503030202060203" pitchFamily="34" charset="0"/>
                </a:rPr>
                <a:t>create more opportunities for clients to share their story?</a:t>
              </a:r>
            </a:p>
          </p:txBody>
        </p:sp>
        <p:sp>
          <p:nvSpPr>
            <p:cNvPr id="19" name="TextBox 18">
              <a:extLst>
                <a:ext uri="{FF2B5EF4-FFF2-40B4-BE49-F238E27FC236}">
                  <a16:creationId xmlns:a16="http://schemas.microsoft.com/office/drawing/2014/main" id="{AEC9CB09-DEF0-AC01-D259-028B491915FC}"/>
                </a:ext>
              </a:extLst>
            </p:cNvPr>
            <p:cNvSpPr txBox="1"/>
            <p:nvPr/>
          </p:nvSpPr>
          <p:spPr>
            <a:xfrm>
              <a:off x="345687" y="4256688"/>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grpSp>
        <p:nvGrpSpPr>
          <p:cNvPr id="20" name="Group 19">
            <a:extLst>
              <a:ext uri="{FF2B5EF4-FFF2-40B4-BE49-F238E27FC236}">
                <a16:creationId xmlns:a16="http://schemas.microsoft.com/office/drawing/2014/main" id="{1BD1F49B-F69A-24E2-4C01-EAE1F48ABC29}"/>
              </a:ext>
            </a:extLst>
          </p:cNvPr>
          <p:cNvGrpSpPr/>
          <p:nvPr/>
        </p:nvGrpSpPr>
        <p:grpSpPr>
          <a:xfrm>
            <a:off x="4317926" y="4115260"/>
            <a:ext cx="2843273" cy="1315677"/>
            <a:chOff x="4485503" y="4256688"/>
            <a:chExt cx="2843273" cy="1447245"/>
          </a:xfrm>
        </p:grpSpPr>
        <p:sp>
          <p:nvSpPr>
            <p:cNvPr id="21" name="TextBox 20">
              <a:extLst>
                <a:ext uri="{FF2B5EF4-FFF2-40B4-BE49-F238E27FC236}">
                  <a16:creationId xmlns:a16="http://schemas.microsoft.com/office/drawing/2014/main" id="{959A085B-478D-B63B-04F9-3969F868B94D}"/>
                </a:ext>
              </a:extLst>
            </p:cNvPr>
            <p:cNvSpPr txBox="1"/>
            <p:nvPr/>
          </p:nvSpPr>
          <p:spPr>
            <a:xfrm>
              <a:off x="4485503" y="4752462"/>
              <a:ext cx="2843273" cy="951471"/>
            </a:xfrm>
            <a:prstGeom prst="rect">
              <a:avLst/>
            </a:prstGeom>
            <a:noFill/>
          </p:spPr>
          <p:txBody>
            <a:bodyPr wrap="square" lIns="0" tIns="0" rIns="0" bIns="0" rtlCol="0">
              <a:noAutofit/>
            </a:bodyPr>
            <a:lstStyle/>
            <a:p>
              <a:pPr>
                <a:lnSpc>
                  <a:spcPct val="120000"/>
                </a:lnSpc>
                <a:spcAft>
                  <a:spcPts val="300"/>
                </a:spcAft>
                <a:defRPr/>
              </a:pPr>
              <a:r>
                <a:rPr lang="en-US" sz="1400" dirty="0">
                  <a:solidFill>
                    <a:prstClr val="white"/>
                  </a:solidFill>
                  <a:latin typeface="Graphik Medium Trial" panose="020B0503030202060203" pitchFamily="34" charset="0"/>
                </a:rPr>
                <a:t>replace assumptions with thoughtful questions?</a:t>
              </a:r>
            </a:p>
            <a:p>
              <a:pPr>
                <a:lnSpc>
                  <a:spcPct val="120000"/>
                </a:lnSpc>
                <a:spcAft>
                  <a:spcPts val="300"/>
                </a:spcAft>
                <a:defRPr/>
              </a:pPr>
              <a:endParaRPr lang="en-US" sz="1400" dirty="0">
                <a:solidFill>
                  <a:prstClr val="white"/>
                </a:solidFill>
                <a:latin typeface="Graphik Medium Trial" panose="020B0503030202060203" pitchFamily="34" charset="0"/>
              </a:endParaRPr>
            </a:p>
          </p:txBody>
        </p:sp>
        <p:sp>
          <p:nvSpPr>
            <p:cNvPr id="22" name="TextBox 21">
              <a:extLst>
                <a:ext uri="{FF2B5EF4-FFF2-40B4-BE49-F238E27FC236}">
                  <a16:creationId xmlns:a16="http://schemas.microsoft.com/office/drawing/2014/main" id="{49EBC920-E3CC-9960-4489-E6B4128B89B2}"/>
                </a:ext>
              </a:extLst>
            </p:cNvPr>
            <p:cNvSpPr txBox="1"/>
            <p:nvPr/>
          </p:nvSpPr>
          <p:spPr>
            <a:xfrm>
              <a:off x="4485503" y="4256688"/>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grpSp>
        <p:nvGrpSpPr>
          <p:cNvPr id="23" name="Group 22">
            <a:extLst>
              <a:ext uri="{FF2B5EF4-FFF2-40B4-BE49-F238E27FC236}">
                <a16:creationId xmlns:a16="http://schemas.microsoft.com/office/drawing/2014/main" id="{740AE8F0-F7F2-9A80-694B-D55F8B41A4AD}"/>
              </a:ext>
            </a:extLst>
          </p:cNvPr>
          <p:cNvGrpSpPr/>
          <p:nvPr/>
        </p:nvGrpSpPr>
        <p:grpSpPr>
          <a:xfrm>
            <a:off x="8185626" y="4115259"/>
            <a:ext cx="2947813" cy="1315678"/>
            <a:chOff x="8185626" y="4256687"/>
            <a:chExt cx="2947813" cy="1447246"/>
          </a:xfrm>
        </p:grpSpPr>
        <p:sp>
          <p:nvSpPr>
            <p:cNvPr id="24" name="TextBox 23">
              <a:extLst>
                <a:ext uri="{FF2B5EF4-FFF2-40B4-BE49-F238E27FC236}">
                  <a16:creationId xmlns:a16="http://schemas.microsoft.com/office/drawing/2014/main" id="{A2D82C09-69E1-D564-7D18-66A3D037BB69}"/>
                </a:ext>
              </a:extLst>
            </p:cNvPr>
            <p:cNvSpPr txBox="1"/>
            <p:nvPr/>
          </p:nvSpPr>
          <p:spPr>
            <a:xfrm>
              <a:off x="8185627" y="4752462"/>
              <a:ext cx="2947812" cy="951471"/>
            </a:xfrm>
            <a:prstGeom prst="rect">
              <a:avLst/>
            </a:prstGeom>
            <a:noFill/>
          </p:spPr>
          <p:txBody>
            <a:bodyPr wrap="square" lIns="0" tIns="0" rIns="0" bIns="0" rtlCol="0">
              <a:noAutofit/>
            </a:bodyPr>
            <a:lstStyle/>
            <a:p>
              <a:pPr>
                <a:lnSpc>
                  <a:spcPct val="120000"/>
                </a:lnSpc>
                <a:spcAft>
                  <a:spcPts val="300"/>
                </a:spcAft>
                <a:defRPr/>
              </a:pPr>
              <a:r>
                <a:rPr lang="en-US" sz="1400" dirty="0">
                  <a:solidFill>
                    <a:prstClr val="white"/>
                  </a:solidFill>
                  <a:latin typeface="Graphik Medium Trial" panose="020B0503030202060203" pitchFamily="34" charset="0"/>
                </a:rPr>
                <a:t>deepen our understanding of the people we serve?</a:t>
              </a:r>
            </a:p>
          </p:txBody>
        </p:sp>
        <p:sp>
          <p:nvSpPr>
            <p:cNvPr id="25" name="TextBox 24">
              <a:extLst>
                <a:ext uri="{FF2B5EF4-FFF2-40B4-BE49-F238E27FC236}">
                  <a16:creationId xmlns:a16="http://schemas.microsoft.com/office/drawing/2014/main" id="{B7E29F4D-91AC-F503-AED6-FF28FCA9DAF8}"/>
                </a:ext>
              </a:extLst>
            </p:cNvPr>
            <p:cNvSpPr txBox="1"/>
            <p:nvPr/>
          </p:nvSpPr>
          <p:spPr>
            <a:xfrm>
              <a:off x="8185626" y="4256687"/>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sp>
        <p:nvSpPr>
          <p:cNvPr id="27" name="TextBox 26">
            <a:extLst>
              <a:ext uri="{FF2B5EF4-FFF2-40B4-BE49-F238E27FC236}">
                <a16:creationId xmlns:a16="http://schemas.microsoft.com/office/drawing/2014/main" id="{4A85DA74-CB02-405D-4314-E1D121FF1BA3}"/>
              </a:ext>
            </a:extLst>
          </p:cNvPr>
          <p:cNvSpPr txBox="1"/>
          <p:nvPr/>
        </p:nvSpPr>
        <p:spPr>
          <a:xfrm>
            <a:off x="345687" y="3530206"/>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chemeClr val="bg1"/>
                </a:solidFill>
                <a:latin typeface="Graphik Semibold Trial" panose="020B0503030202060203" pitchFamily="34" charset="0"/>
              </a:rPr>
              <a:t>Let’s Discuss!</a:t>
            </a:r>
          </a:p>
        </p:txBody>
      </p:sp>
    </p:spTree>
    <p:extLst>
      <p:ext uri="{BB962C8B-B14F-4D97-AF65-F5344CB8AC3E}">
        <p14:creationId xmlns:p14="http://schemas.microsoft.com/office/powerpoint/2010/main" val="2897866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F33C4715-627C-6263-7B82-E11A9A3F43CC}"/>
              </a:ext>
            </a:extLst>
          </p:cNvPr>
          <p:cNvSpPr txBox="1">
            <a:spLocks/>
          </p:cNvSpPr>
          <p:nvPr/>
        </p:nvSpPr>
        <p:spPr>
          <a:xfrm>
            <a:off x="345688" y="607556"/>
            <a:ext cx="11262146" cy="531696"/>
          </a:xfrm>
          <a:prstGeom prst="rect">
            <a:avLst/>
          </a:prstGeom>
        </p:spPr>
        <p:txBody>
          <a:bodyPr vert="horz" lIns="0" tIns="0" rIns="0" bIns="0" rtlCol="0" anchor="t">
            <a:noAutofit/>
          </a:bodyPr>
          <a:lstStyle>
            <a:lvl1pPr algn="l" defTabSz="914400" rtl="0" eaLnBrk="1" latinLnBrk="0" hangingPunct="1">
              <a:lnSpc>
                <a:spcPct val="120000"/>
              </a:lnSpc>
              <a:spcBef>
                <a:spcPct val="0"/>
              </a:spcBef>
              <a:spcAft>
                <a:spcPts val="300"/>
              </a:spcAft>
              <a:buNone/>
              <a:defRPr lang="en-US" sz="3200" b="0" i="0" kern="1200" dirty="0">
                <a:solidFill>
                  <a:schemeClr val="bg1"/>
                </a:solidFill>
                <a:latin typeface="Graphik Bold Trial" panose="020B0503030202060203" pitchFamily="34" charset="0"/>
                <a:ea typeface="+mj-ea"/>
                <a:cs typeface="+mj-cs"/>
              </a:defRPr>
            </a:lvl1pPr>
          </a:lstStyle>
          <a:p>
            <a:pPr marL="0" marR="0" lvl="0" indent="0" algn="l" defTabSz="914400" rtl="0" eaLnBrk="1" fontAlgn="auto" latinLnBrk="0" hangingPunct="1">
              <a:lnSpc>
                <a:spcPct val="120000"/>
              </a:lnSpc>
              <a:spcBef>
                <a:spcPct val="0"/>
              </a:spcBef>
              <a:spcAft>
                <a:spcPts val="300"/>
              </a:spcAft>
              <a:buClrTx/>
              <a:buSzTx/>
              <a:buFontTx/>
              <a:buNone/>
              <a:tabLst/>
              <a:defRPr/>
            </a:pPr>
            <a:r>
              <a:rPr kumimoji="0" lang="en-US" altLang="en-US" sz="3200" b="0" i="0" u="none" strike="noStrike" kern="1200" cap="none" spc="0" normalizeH="0" baseline="0" noProof="0" dirty="0">
                <a:ln>
                  <a:noFill/>
                </a:ln>
                <a:solidFill>
                  <a:sysClr val="window" lastClr="FFFFFF"/>
                </a:solidFill>
                <a:effectLst/>
                <a:uLnTx/>
                <a:uFillTx/>
                <a:latin typeface="Graphik Bold Trial" panose="020B0503030202060203" pitchFamily="34" charset="0"/>
                <a:ea typeface="+mj-ea"/>
                <a:cs typeface="+mj-cs"/>
              </a:rPr>
              <a:t>Our Journey Together</a:t>
            </a:r>
          </a:p>
        </p:txBody>
      </p:sp>
      <p:sp>
        <p:nvSpPr>
          <p:cNvPr id="11" name="Content Placeholder 12">
            <a:extLst>
              <a:ext uri="{FF2B5EF4-FFF2-40B4-BE49-F238E27FC236}">
                <a16:creationId xmlns:a16="http://schemas.microsoft.com/office/drawing/2014/main" id="{688360E1-2869-07FE-8938-081177513325}"/>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grpSp>
        <p:nvGrpSpPr>
          <p:cNvPr id="25" name="Group 24">
            <a:extLst>
              <a:ext uri="{FF2B5EF4-FFF2-40B4-BE49-F238E27FC236}">
                <a16:creationId xmlns:a16="http://schemas.microsoft.com/office/drawing/2014/main" id="{89F9FCF2-FB2F-88CA-A9BF-26AFC8504091}"/>
              </a:ext>
            </a:extLst>
          </p:cNvPr>
          <p:cNvGrpSpPr/>
          <p:nvPr/>
        </p:nvGrpSpPr>
        <p:grpSpPr>
          <a:xfrm>
            <a:off x="345687" y="2004646"/>
            <a:ext cx="8868373" cy="3254000"/>
            <a:chOff x="345688" y="2004646"/>
            <a:chExt cx="7124408" cy="2614101"/>
          </a:xfrm>
        </p:grpSpPr>
        <p:sp>
          <p:nvSpPr>
            <p:cNvPr id="2" name="Rounded Rectangle 1">
              <a:extLst>
                <a:ext uri="{FF2B5EF4-FFF2-40B4-BE49-F238E27FC236}">
                  <a16:creationId xmlns:a16="http://schemas.microsoft.com/office/drawing/2014/main" id="{69A2533E-4201-BAA8-9867-2DB264CAC2D4}"/>
                </a:ext>
              </a:extLst>
            </p:cNvPr>
            <p:cNvSpPr/>
            <p:nvPr/>
          </p:nvSpPr>
          <p:spPr>
            <a:xfrm>
              <a:off x="345688" y="2004646"/>
              <a:ext cx="930453" cy="457200"/>
            </a:xfrm>
            <a:prstGeom prst="roundRect">
              <a:avLst>
                <a:gd name="adj" fmla="val 50000"/>
              </a:avLst>
            </a:prstGeom>
            <a:solidFill>
              <a:srgbClr val="F6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Graphik Medium Trial" panose="020B0503030202060203" pitchFamily="34" charset="0"/>
                </a:rPr>
                <a:t>01</a:t>
              </a:r>
            </a:p>
          </p:txBody>
        </p:sp>
        <p:sp>
          <p:nvSpPr>
            <p:cNvPr id="3" name="Rounded Rectangle 2">
              <a:extLst>
                <a:ext uri="{FF2B5EF4-FFF2-40B4-BE49-F238E27FC236}">
                  <a16:creationId xmlns:a16="http://schemas.microsoft.com/office/drawing/2014/main" id="{11656B84-FB9D-7710-21E9-B2C81DD2F071}"/>
                </a:ext>
              </a:extLst>
            </p:cNvPr>
            <p:cNvSpPr/>
            <p:nvPr/>
          </p:nvSpPr>
          <p:spPr>
            <a:xfrm>
              <a:off x="2763297" y="2010949"/>
              <a:ext cx="2580752" cy="457200"/>
            </a:xfrm>
            <a:prstGeom prst="roundRect">
              <a:avLst>
                <a:gd name="adj" fmla="val 50000"/>
              </a:avLst>
            </a:prstGeom>
            <a:solidFill>
              <a:srgbClr val="FCC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Graphik Medium Trial" panose="020B0503030202060203" pitchFamily="34" charset="0"/>
                </a:rPr>
                <a:t>03</a:t>
              </a:r>
            </a:p>
          </p:txBody>
        </p:sp>
        <p:sp>
          <p:nvSpPr>
            <p:cNvPr id="6" name="Rounded Rectangle 5">
              <a:extLst>
                <a:ext uri="{FF2B5EF4-FFF2-40B4-BE49-F238E27FC236}">
                  <a16:creationId xmlns:a16="http://schemas.microsoft.com/office/drawing/2014/main" id="{0135D912-3A25-5813-F4B8-31715E0EA608}"/>
                </a:ext>
              </a:extLst>
            </p:cNvPr>
            <p:cNvSpPr/>
            <p:nvPr/>
          </p:nvSpPr>
          <p:spPr>
            <a:xfrm>
              <a:off x="4884845" y="3593119"/>
              <a:ext cx="1682404" cy="457200"/>
            </a:xfrm>
            <a:prstGeom prst="roundRect">
              <a:avLst>
                <a:gd name="adj" fmla="val 50000"/>
              </a:avLst>
            </a:prstGeom>
            <a:solidFill>
              <a:srgbClr val="B358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Graphik Medium Trial" panose="020B0503030202060203" pitchFamily="34" charset="0"/>
                </a:rPr>
                <a:t>07</a:t>
              </a:r>
            </a:p>
          </p:txBody>
        </p:sp>
        <p:sp>
          <p:nvSpPr>
            <p:cNvPr id="7" name="Rounded Rectangle 6">
              <a:extLst>
                <a:ext uri="{FF2B5EF4-FFF2-40B4-BE49-F238E27FC236}">
                  <a16:creationId xmlns:a16="http://schemas.microsoft.com/office/drawing/2014/main" id="{2DBD2760-DF67-A740-2ED3-5DF757CA99B8}"/>
                </a:ext>
              </a:extLst>
            </p:cNvPr>
            <p:cNvSpPr/>
            <p:nvPr/>
          </p:nvSpPr>
          <p:spPr>
            <a:xfrm>
              <a:off x="1276141" y="2010949"/>
              <a:ext cx="1487156" cy="457200"/>
            </a:xfrm>
            <a:prstGeom prst="roundRect">
              <a:avLst>
                <a:gd name="adj" fmla="val 50000"/>
              </a:avLst>
            </a:prstGeom>
            <a:solidFill>
              <a:srgbClr val="B358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Graphik Medium Trial" panose="020B0503030202060203" pitchFamily="34" charset="0"/>
                </a:rPr>
                <a:t>02</a:t>
              </a:r>
            </a:p>
          </p:txBody>
        </p:sp>
        <p:sp>
          <p:nvSpPr>
            <p:cNvPr id="10" name="Rounded Rectangle 9">
              <a:extLst>
                <a:ext uri="{FF2B5EF4-FFF2-40B4-BE49-F238E27FC236}">
                  <a16:creationId xmlns:a16="http://schemas.microsoft.com/office/drawing/2014/main" id="{198C2F26-A3DB-E4E9-AB82-0D61EC85A02B}"/>
                </a:ext>
              </a:extLst>
            </p:cNvPr>
            <p:cNvSpPr/>
            <p:nvPr/>
          </p:nvSpPr>
          <p:spPr>
            <a:xfrm>
              <a:off x="6567249" y="3593119"/>
              <a:ext cx="902847" cy="457200"/>
            </a:xfrm>
            <a:prstGeom prst="roundRect">
              <a:avLst>
                <a:gd name="adj" fmla="val 50000"/>
              </a:avLst>
            </a:prstGeom>
            <a:solidFill>
              <a:srgbClr val="F6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Graphik Medium Trial" panose="020B0503030202060203" pitchFamily="34" charset="0"/>
                </a:rPr>
                <a:t>08</a:t>
              </a:r>
            </a:p>
          </p:txBody>
        </p:sp>
        <p:sp>
          <p:nvSpPr>
            <p:cNvPr id="12" name="TextBox 11">
              <a:extLst>
                <a:ext uri="{FF2B5EF4-FFF2-40B4-BE49-F238E27FC236}">
                  <a16:creationId xmlns:a16="http://schemas.microsoft.com/office/drawing/2014/main" id="{EDDF9663-DA1C-77B6-3891-20E13D2259D6}"/>
                </a:ext>
              </a:extLst>
            </p:cNvPr>
            <p:cNvSpPr txBox="1"/>
            <p:nvPr/>
          </p:nvSpPr>
          <p:spPr>
            <a:xfrm>
              <a:off x="345689" y="2652571"/>
              <a:ext cx="829968" cy="374911"/>
            </a:xfrm>
            <a:prstGeom prst="rect">
              <a:avLst/>
            </a:prstGeom>
            <a:noFill/>
          </p:spPr>
          <p:txBody>
            <a:bodyPr wrap="square" lIns="0" tIns="0" rIns="0" bIns="0" anchor="t">
              <a:noAutofit/>
            </a:bodyPr>
            <a:lstStyle/>
            <a:p>
              <a:pPr>
                <a:lnSpc>
                  <a:spcPct val="120000"/>
                </a:lnSpc>
                <a:spcBef>
                  <a:spcPts val="600"/>
                </a:spcBef>
              </a:pPr>
              <a:r>
                <a:rPr lang="en-US" sz="1050" dirty="0">
                  <a:solidFill>
                    <a:schemeClr val="lt1"/>
                  </a:solidFill>
                  <a:latin typeface="Graphik Light Trial" panose="020B0403030202060203" pitchFamily="34" charset="0"/>
                </a:rPr>
                <a:t>Introduction &amp; Overview</a:t>
              </a:r>
            </a:p>
          </p:txBody>
        </p:sp>
        <p:sp>
          <p:nvSpPr>
            <p:cNvPr id="13" name="TextBox 12">
              <a:extLst>
                <a:ext uri="{FF2B5EF4-FFF2-40B4-BE49-F238E27FC236}">
                  <a16:creationId xmlns:a16="http://schemas.microsoft.com/office/drawing/2014/main" id="{664B147E-DC61-86F7-0BA7-A79E88D9E065}"/>
                </a:ext>
              </a:extLst>
            </p:cNvPr>
            <p:cNvSpPr txBox="1"/>
            <p:nvPr/>
          </p:nvSpPr>
          <p:spPr>
            <a:xfrm>
              <a:off x="1276141" y="2658875"/>
              <a:ext cx="1413874" cy="374911"/>
            </a:xfrm>
            <a:prstGeom prst="rect">
              <a:avLst/>
            </a:prstGeom>
            <a:noFill/>
          </p:spPr>
          <p:txBody>
            <a:bodyPr wrap="square" lIns="0" tIns="0" rIns="0" bIns="0" anchor="t">
              <a:noAutofit/>
            </a:bodyPr>
            <a:lstStyle/>
            <a:p>
              <a:pPr>
                <a:lnSpc>
                  <a:spcPct val="120000"/>
                </a:lnSpc>
                <a:spcBef>
                  <a:spcPts val="600"/>
                </a:spcBef>
              </a:pPr>
              <a:r>
                <a:rPr lang="en-US" sz="1050" dirty="0">
                  <a:solidFill>
                    <a:schemeClr val="lt1"/>
                  </a:solidFill>
                  <a:latin typeface="Graphik Light Trial" panose="020B0403030202060203" pitchFamily="34" charset="0"/>
                </a:rPr>
                <a:t>Reflection Activity #1:  </a:t>
              </a:r>
            </a:p>
            <a:p>
              <a:pPr>
                <a:lnSpc>
                  <a:spcPct val="120000"/>
                </a:lnSpc>
                <a:spcBef>
                  <a:spcPts val="600"/>
                </a:spcBef>
              </a:pPr>
              <a:r>
                <a:rPr lang="en-US" sz="1050" dirty="0">
                  <a:solidFill>
                    <a:schemeClr val="lt1"/>
                  </a:solidFill>
                  <a:latin typeface="Graphik Light Trial" panose="020B0403030202060203" pitchFamily="34" charset="0"/>
                </a:rPr>
                <a:t>A Look in the Mirror</a:t>
              </a:r>
            </a:p>
          </p:txBody>
        </p:sp>
        <p:sp>
          <p:nvSpPr>
            <p:cNvPr id="14" name="TextBox 13">
              <a:extLst>
                <a:ext uri="{FF2B5EF4-FFF2-40B4-BE49-F238E27FC236}">
                  <a16:creationId xmlns:a16="http://schemas.microsoft.com/office/drawing/2014/main" id="{10F28D45-1909-0E7C-7152-285216BA0BBC}"/>
                </a:ext>
              </a:extLst>
            </p:cNvPr>
            <p:cNvSpPr txBox="1"/>
            <p:nvPr/>
          </p:nvSpPr>
          <p:spPr>
            <a:xfrm>
              <a:off x="2763296" y="2652571"/>
              <a:ext cx="2421436" cy="374911"/>
            </a:xfrm>
            <a:prstGeom prst="rect">
              <a:avLst/>
            </a:prstGeom>
            <a:noFill/>
          </p:spPr>
          <p:txBody>
            <a:bodyPr wrap="square" lIns="0" tIns="0" rIns="0" bIns="0" anchor="t">
              <a:noAutofit/>
            </a:bodyPr>
            <a:lstStyle/>
            <a:p>
              <a:pPr>
                <a:lnSpc>
                  <a:spcPct val="120000"/>
                </a:lnSpc>
                <a:spcBef>
                  <a:spcPts val="600"/>
                </a:spcBef>
              </a:pPr>
              <a:r>
                <a:rPr lang="en-US" sz="1050" dirty="0">
                  <a:solidFill>
                    <a:schemeClr val="lt1"/>
                  </a:solidFill>
                  <a:latin typeface="Graphik Light Trial" panose="020B0403030202060203" pitchFamily="34" charset="0"/>
                </a:rPr>
                <a:t>Understanding the Impact of Dehumanization</a:t>
              </a:r>
            </a:p>
          </p:txBody>
        </p:sp>
        <p:sp>
          <p:nvSpPr>
            <p:cNvPr id="16" name="TextBox 15">
              <a:extLst>
                <a:ext uri="{FF2B5EF4-FFF2-40B4-BE49-F238E27FC236}">
                  <a16:creationId xmlns:a16="http://schemas.microsoft.com/office/drawing/2014/main" id="{B28B6DF2-E690-EEEF-6B4B-046858043DB9}"/>
                </a:ext>
              </a:extLst>
            </p:cNvPr>
            <p:cNvSpPr txBox="1"/>
            <p:nvPr/>
          </p:nvSpPr>
          <p:spPr>
            <a:xfrm>
              <a:off x="345688" y="4241045"/>
              <a:ext cx="1962904" cy="374911"/>
            </a:xfrm>
            <a:prstGeom prst="rect">
              <a:avLst/>
            </a:prstGeom>
            <a:noFill/>
          </p:spPr>
          <p:txBody>
            <a:bodyPr wrap="square" lIns="0" tIns="0" rIns="0" bIns="0" anchor="t">
              <a:noAutofit/>
            </a:bodyPr>
            <a:lstStyle/>
            <a:p>
              <a:pPr>
                <a:lnSpc>
                  <a:spcPct val="120000"/>
                </a:lnSpc>
                <a:spcBef>
                  <a:spcPts val="600"/>
                </a:spcBef>
              </a:pPr>
              <a:r>
                <a:rPr lang="en-US" sz="1050" dirty="0">
                  <a:solidFill>
                    <a:schemeClr val="lt1"/>
                  </a:solidFill>
                  <a:latin typeface="Graphik Light Trial" panose="020B0403030202060203" pitchFamily="34" charset="0"/>
                </a:rPr>
                <a:t>How Humanization Transforms Practice</a:t>
              </a:r>
            </a:p>
          </p:txBody>
        </p:sp>
        <p:sp>
          <p:nvSpPr>
            <p:cNvPr id="17" name="TextBox 16">
              <a:extLst>
                <a:ext uri="{FF2B5EF4-FFF2-40B4-BE49-F238E27FC236}">
                  <a16:creationId xmlns:a16="http://schemas.microsoft.com/office/drawing/2014/main" id="{015989A9-CEA1-F221-5A94-5F8CF0F106A7}"/>
                </a:ext>
              </a:extLst>
            </p:cNvPr>
            <p:cNvSpPr txBox="1"/>
            <p:nvPr/>
          </p:nvSpPr>
          <p:spPr>
            <a:xfrm>
              <a:off x="4884845" y="4241045"/>
              <a:ext cx="1568435" cy="374911"/>
            </a:xfrm>
            <a:prstGeom prst="rect">
              <a:avLst/>
            </a:prstGeom>
            <a:noFill/>
          </p:spPr>
          <p:txBody>
            <a:bodyPr wrap="square" lIns="0" tIns="0" rIns="0" bIns="0" anchor="t">
              <a:noAutofit/>
            </a:bodyPr>
            <a:lstStyle/>
            <a:p>
              <a:pPr>
                <a:lnSpc>
                  <a:spcPct val="120000"/>
                </a:lnSpc>
                <a:spcBef>
                  <a:spcPts val="600"/>
                </a:spcBef>
              </a:pPr>
              <a:r>
                <a:rPr lang="en-US" sz="1050" dirty="0">
                  <a:solidFill>
                    <a:schemeClr val="lt1"/>
                  </a:solidFill>
                  <a:latin typeface="Graphik Light Trial" panose="020B0403030202060203" pitchFamily="34" charset="0"/>
                </a:rPr>
                <a:t>Reflection Activity #3:      </a:t>
              </a:r>
            </a:p>
            <a:p>
              <a:pPr>
                <a:lnSpc>
                  <a:spcPct val="120000"/>
                </a:lnSpc>
                <a:spcBef>
                  <a:spcPts val="600"/>
                </a:spcBef>
              </a:pPr>
              <a:r>
                <a:rPr lang="en-US" sz="1050" dirty="0">
                  <a:solidFill>
                    <a:schemeClr val="lt1"/>
                  </a:solidFill>
                  <a:latin typeface="Graphik Light Trial" panose="020B0403030202060203" pitchFamily="34" charset="0"/>
                </a:rPr>
                <a:t>A Look into the Crystal Ball</a:t>
              </a:r>
            </a:p>
          </p:txBody>
        </p:sp>
        <p:sp>
          <p:nvSpPr>
            <p:cNvPr id="19" name="TextBox 18">
              <a:extLst>
                <a:ext uri="{FF2B5EF4-FFF2-40B4-BE49-F238E27FC236}">
                  <a16:creationId xmlns:a16="http://schemas.microsoft.com/office/drawing/2014/main" id="{A2642BEC-2CA2-6F6C-2E81-23EF05597BE2}"/>
                </a:ext>
              </a:extLst>
            </p:cNvPr>
            <p:cNvSpPr txBox="1"/>
            <p:nvPr/>
          </p:nvSpPr>
          <p:spPr>
            <a:xfrm>
              <a:off x="6567249" y="4243836"/>
              <a:ext cx="747678" cy="374911"/>
            </a:xfrm>
            <a:prstGeom prst="rect">
              <a:avLst/>
            </a:prstGeom>
            <a:noFill/>
          </p:spPr>
          <p:txBody>
            <a:bodyPr wrap="square" lIns="0" tIns="0" rIns="0" bIns="0" anchor="t">
              <a:noAutofit/>
            </a:bodyPr>
            <a:lstStyle/>
            <a:p>
              <a:pPr>
                <a:lnSpc>
                  <a:spcPct val="120000"/>
                </a:lnSpc>
                <a:spcBef>
                  <a:spcPts val="600"/>
                </a:spcBef>
              </a:pPr>
              <a:r>
                <a:rPr lang="en-US" sz="1050" dirty="0">
                  <a:solidFill>
                    <a:schemeClr val="lt1"/>
                  </a:solidFill>
                  <a:latin typeface="Graphik Light Trial" panose="020B0403030202060203" pitchFamily="34" charset="0"/>
                </a:rPr>
                <a:t>Wrap-Up &amp; Close</a:t>
              </a:r>
            </a:p>
          </p:txBody>
        </p:sp>
        <p:sp>
          <p:nvSpPr>
            <p:cNvPr id="20" name="Rounded Rectangle 19">
              <a:extLst>
                <a:ext uri="{FF2B5EF4-FFF2-40B4-BE49-F238E27FC236}">
                  <a16:creationId xmlns:a16="http://schemas.microsoft.com/office/drawing/2014/main" id="{0EE29E98-A9F7-7AE1-9350-8AD64912E68E}"/>
                </a:ext>
              </a:extLst>
            </p:cNvPr>
            <p:cNvSpPr/>
            <p:nvPr/>
          </p:nvSpPr>
          <p:spPr>
            <a:xfrm>
              <a:off x="5344049" y="2011060"/>
              <a:ext cx="1487156" cy="457200"/>
            </a:xfrm>
            <a:prstGeom prst="roundRect">
              <a:avLst>
                <a:gd name="adj" fmla="val 50000"/>
              </a:avLst>
            </a:prstGeom>
            <a:solidFill>
              <a:srgbClr val="C395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Graphik Medium Trial" panose="020B0503030202060203" pitchFamily="34" charset="0"/>
                </a:rPr>
                <a:t>04</a:t>
              </a:r>
            </a:p>
          </p:txBody>
        </p:sp>
        <p:sp>
          <p:nvSpPr>
            <p:cNvPr id="21" name="TextBox 20">
              <a:extLst>
                <a:ext uri="{FF2B5EF4-FFF2-40B4-BE49-F238E27FC236}">
                  <a16:creationId xmlns:a16="http://schemas.microsoft.com/office/drawing/2014/main" id="{1DFF8CBA-89B3-162A-CB78-114BA6284CE8}"/>
                </a:ext>
              </a:extLst>
            </p:cNvPr>
            <p:cNvSpPr txBox="1"/>
            <p:nvPr/>
          </p:nvSpPr>
          <p:spPr>
            <a:xfrm>
              <a:off x="5344049" y="2652571"/>
              <a:ext cx="1524570" cy="374911"/>
            </a:xfrm>
            <a:prstGeom prst="rect">
              <a:avLst/>
            </a:prstGeom>
            <a:noFill/>
          </p:spPr>
          <p:txBody>
            <a:bodyPr wrap="square" lIns="0" tIns="0" rIns="0" bIns="0" anchor="t">
              <a:noAutofit/>
            </a:bodyPr>
            <a:lstStyle/>
            <a:p>
              <a:pPr>
                <a:lnSpc>
                  <a:spcPct val="120000"/>
                </a:lnSpc>
                <a:spcBef>
                  <a:spcPts val="600"/>
                </a:spcBef>
              </a:pPr>
              <a:r>
                <a:rPr lang="en-US" sz="1050" dirty="0">
                  <a:solidFill>
                    <a:schemeClr val="lt1"/>
                  </a:solidFill>
                  <a:latin typeface="Graphik Light Trial" panose="020B0403030202060203" pitchFamily="34" charset="0"/>
                </a:rPr>
                <a:t>Reflection Activity #2:</a:t>
              </a:r>
            </a:p>
            <a:p>
              <a:pPr>
                <a:lnSpc>
                  <a:spcPct val="120000"/>
                </a:lnSpc>
                <a:spcBef>
                  <a:spcPts val="600"/>
                </a:spcBef>
              </a:pPr>
              <a:r>
                <a:rPr lang="en-US" sz="1050" dirty="0">
                  <a:solidFill>
                    <a:schemeClr val="lt1"/>
                  </a:solidFill>
                  <a:latin typeface="Graphik Light Trial" panose="020B0403030202060203" pitchFamily="34" charset="0"/>
                </a:rPr>
                <a:t>A Look Out the Window</a:t>
              </a:r>
            </a:p>
          </p:txBody>
        </p:sp>
        <p:sp>
          <p:nvSpPr>
            <p:cNvPr id="22" name="Rounded Rectangle 21">
              <a:extLst>
                <a:ext uri="{FF2B5EF4-FFF2-40B4-BE49-F238E27FC236}">
                  <a16:creationId xmlns:a16="http://schemas.microsoft.com/office/drawing/2014/main" id="{41FC31C1-CD07-4AD3-105B-C8ACE399C38E}"/>
                </a:ext>
              </a:extLst>
            </p:cNvPr>
            <p:cNvSpPr/>
            <p:nvPr/>
          </p:nvSpPr>
          <p:spPr>
            <a:xfrm>
              <a:off x="2926440" y="3593119"/>
              <a:ext cx="1962904" cy="457200"/>
            </a:xfrm>
            <a:prstGeom prst="roundRect">
              <a:avLst>
                <a:gd name="adj" fmla="val 50000"/>
              </a:avLst>
            </a:prstGeom>
            <a:solidFill>
              <a:srgbClr val="FCC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Graphik Medium Trial" panose="020B0503030202060203" pitchFamily="34" charset="0"/>
                </a:rPr>
                <a:t>06</a:t>
              </a:r>
            </a:p>
          </p:txBody>
        </p:sp>
        <p:sp>
          <p:nvSpPr>
            <p:cNvPr id="23" name="TextBox 22">
              <a:extLst>
                <a:ext uri="{FF2B5EF4-FFF2-40B4-BE49-F238E27FC236}">
                  <a16:creationId xmlns:a16="http://schemas.microsoft.com/office/drawing/2014/main" id="{55AB7AC1-55EA-6C12-9E8F-3BD286966C19}"/>
                </a:ext>
              </a:extLst>
            </p:cNvPr>
            <p:cNvSpPr txBox="1"/>
            <p:nvPr/>
          </p:nvSpPr>
          <p:spPr>
            <a:xfrm>
              <a:off x="2926440" y="4234741"/>
              <a:ext cx="1958405" cy="374911"/>
            </a:xfrm>
            <a:prstGeom prst="rect">
              <a:avLst/>
            </a:prstGeom>
            <a:noFill/>
          </p:spPr>
          <p:txBody>
            <a:bodyPr wrap="square" lIns="0" tIns="0" rIns="0" bIns="0" anchor="t">
              <a:noAutofit/>
            </a:bodyPr>
            <a:lstStyle/>
            <a:p>
              <a:pPr>
                <a:lnSpc>
                  <a:spcPct val="120000"/>
                </a:lnSpc>
                <a:spcBef>
                  <a:spcPts val="600"/>
                </a:spcBef>
              </a:pPr>
              <a:r>
                <a:rPr lang="en-US" sz="1050" dirty="0">
                  <a:solidFill>
                    <a:schemeClr val="lt1"/>
                  </a:solidFill>
                  <a:latin typeface="Graphik Light Trial" panose="020B0403030202060203" pitchFamily="34" charset="0"/>
                </a:rPr>
                <a:t>Bringing Humanization to Life</a:t>
              </a:r>
            </a:p>
          </p:txBody>
        </p:sp>
        <p:sp>
          <p:nvSpPr>
            <p:cNvPr id="24" name="Rounded Rectangle 23">
              <a:extLst>
                <a:ext uri="{FF2B5EF4-FFF2-40B4-BE49-F238E27FC236}">
                  <a16:creationId xmlns:a16="http://schemas.microsoft.com/office/drawing/2014/main" id="{9F515571-B2B9-03E7-E575-AB60E5E04E76}"/>
                </a:ext>
              </a:extLst>
            </p:cNvPr>
            <p:cNvSpPr/>
            <p:nvPr/>
          </p:nvSpPr>
          <p:spPr>
            <a:xfrm>
              <a:off x="345688" y="3593119"/>
              <a:ext cx="2580752" cy="457200"/>
            </a:xfrm>
            <a:prstGeom prst="roundRect">
              <a:avLst>
                <a:gd name="adj" fmla="val 50000"/>
              </a:avLst>
            </a:prstGeom>
            <a:solidFill>
              <a:srgbClr val="FCC1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Graphik Medium Trial" panose="020B0503030202060203" pitchFamily="34" charset="0"/>
                </a:rPr>
                <a:t>05</a:t>
              </a:r>
            </a:p>
          </p:txBody>
        </p:sp>
      </p:grpSp>
    </p:spTree>
    <p:extLst>
      <p:ext uri="{BB962C8B-B14F-4D97-AF65-F5344CB8AC3E}">
        <p14:creationId xmlns:p14="http://schemas.microsoft.com/office/powerpoint/2010/main" val="2629962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93307-4F27-15A1-8BD1-429C6B6067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D37375-10CC-05D4-3810-8B0F1BEEC955}"/>
              </a:ext>
            </a:extLst>
          </p:cNvPr>
          <p:cNvSpPr>
            <a:spLocks noGrp="1"/>
          </p:cNvSpPr>
          <p:nvPr>
            <p:ph type="title"/>
          </p:nvPr>
        </p:nvSpPr>
        <p:spPr>
          <a:xfrm>
            <a:off x="345689" y="607556"/>
            <a:ext cx="4115476" cy="1197122"/>
          </a:xfrm>
        </p:spPr>
        <p:txBody>
          <a:bodyPr/>
          <a:lstStyle/>
          <a:p>
            <a:r>
              <a:rPr lang="en-US" dirty="0"/>
              <a:t>Use People-First Language</a:t>
            </a:r>
          </a:p>
        </p:txBody>
      </p:sp>
      <p:sp>
        <p:nvSpPr>
          <p:cNvPr id="5" name="Content Placeholder 4">
            <a:extLst>
              <a:ext uri="{FF2B5EF4-FFF2-40B4-BE49-F238E27FC236}">
                <a16:creationId xmlns:a16="http://schemas.microsoft.com/office/drawing/2014/main" id="{CF0351CC-CE9B-77AB-834F-6692B5D0AFD2}"/>
              </a:ext>
            </a:extLst>
          </p:cNvPr>
          <p:cNvSpPr>
            <a:spLocks noGrp="1"/>
          </p:cNvSpPr>
          <p:nvPr>
            <p:ph sz="quarter" idx="13"/>
          </p:nvPr>
        </p:nvSpPr>
        <p:spPr>
          <a:xfrm>
            <a:off x="346075" y="1909763"/>
            <a:ext cx="4114800" cy="942975"/>
          </a:xfrm>
        </p:spPr>
        <p:txBody>
          <a:bodyPr/>
          <a:lstStyle/>
          <a:p>
            <a:r>
              <a:rPr lang="en-US" sz="1400" dirty="0"/>
              <a:t>Words do more than describe people. They shape how people are seen, understood, and treated. </a:t>
            </a:r>
          </a:p>
        </p:txBody>
      </p:sp>
      <p:grpSp>
        <p:nvGrpSpPr>
          <p:cNvPr id="37" name="Group 36">
            <a:extLst>
              <a:ext uri="{FF2B5EF4-FFF2-40B4-BE49-F238E27FC236}">
                <a16:creationId xmlns:a16="http://schemas.microsoft.com/office/drawing/2014/main" id="{67261C86-03BC-3E66-EB88-2CA6735FADC7}"/>
              </a:ext>
            </a:extLst>
          </p:cNvPr>
          <p:cNvGrpSpPr/>
          <p:nvPr/>
        </p:nvGrpSpPr>
        <p:grpSpPr>
          <a:xfrm>
            <a:off x="5344214" y="454677"/>
            <a:ext cx="6349022" cy="2039884"/>
            <a:chOff x="6693245" y="447645"/>
            <a:chExt cx="6349022" cy="2039884"/>
          </a:xfrm>
        </p:grpSpPr>
        <p:sp>
          <p:nvSpPr>
            <p:cNvPr id="6" name="TextBox 5">
              <a:extLst>
                <a:ext uri="{FF2B5EF4-FFF2-40B4-BE49-F238E27FC236}">
                  <a16:creationId xmlns:a16="http://schemas.microsoft.com/office/drawing/2014/main" id="{3128595B-3C96-3BF9-7A83-8790AA587DB6}"/>
                </a:ext>
              </a:extLst>
            </p:cNvPr>
            <p:cNvSpPr txBox="1"/>
            <p:nvPr/>
          </p:nvSpPr>
          <p:spPr>
            <a:xfrm>
              <a:off x="6693245" y="1031507"/>
              <a:ext cx="6349022" cy="1456022"/>
            </a:xfrm>
            <a:prstGeom prst="rect">
              <a:avLst/>
            </a:prstGeom>
            <a:noFill/>
          </p:spPr>
          <p:txBody>
            <a:bodyPr wrap="square" lIns="0" tIns="0" rIns="0" bIns="0" rtlCol="0">
              <a:noAutofit/>
            </a:bodyPr>
            <a:lstStyle/>
            <a:p>
              <a:pPr>
                <a:lnSpc>
                  <a:spcPct val="120000"/>
                </a:lnSpc>
                <a:spcAft>
                  <a:spcPts val="300"/>
                </a:spcAft>
                <a:defRPr/>
              </a:pPr>
              <a:r>
                <a:rPr lang="en-US" sz="1400" dirty="0">
                  <a:solidFill>
                    <a:srgbClr val="1E1E1E"/>
                  </a:solidFill>
                  <a:latin typeface="Graphik Regular Trial" panose="020B0503030202060203" pitchFamily="34" charset="0"/>
                </a:rPr>
                <a:t>Language influences perception before decisions are ever made. Choosing people-first language helps us:</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Reinforce dignity and respect</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Reduce bias and assumptions</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Foster more objective conversations with colleagues</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Humanize the people we represent and serve</a:t>
              </a:r>
            </a:p>
            <a:p>
              <a:pPr marL="285750" indent="-285750">
                <a:lnSpc>
                  <a:spcPct val="120000"/>
                </a:lnSpc>
                <a:spcAft>
                  <a:spcPts val="300"/>
                </a:spcAft>
                <a:buFont typeface="Arial" panose="020B0604020202020204" pitchFamily="34" charset="0"/>
                <a:buChar char="•"/>
                <a:defRPr/>
              </a:pPr>
              <a:endParaRPr lang="en-US" sz="1400" dirty="0">
                <a:solidFill>
                  <a:srgbClr val="1E1E1E"/>
                </a:solidFill>
                <a:latin typeface="Graphik Regular Trial" panose="020B0503030202060203" pitchFamily="34" charset="0"/>
              </a:endParaRPr>
            </a:p>
          </p:txBody>
        </p:sp>
        <p:sp>
          <p:nvSpPr>
            <p:cNvPr id="13" name="TextBox 12">
              <a:extLst>
                <a:ext uri="{FF2B5EF4-FFF2-40B4-BE49-F238E27FC236}">
                  <a16:creationId xmlns:a16="http://schemas.microsoft.com/office/drawing/2014/main" id="{045FE990-6B1F-0DBD-5DF1-725546F8EC98}"/>
                </a:ext>
              </a:extLst>
            </p:cNvPr>
            <p:cNvSpPr txBox="1"/>
            <p:nvPr/>
          </p:nvSpPr>
          <p:spPr>
            <a:xfrm>
              <a:off x="6693245" y="447645"/>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latin typeface="Graphik Semibold Trial" panose="020B0503030202060203" pitchFamily="34" charset="0"/>
                </a:rPr>
                <a:t>Why this matters?</a:t>
              </a:r>
            </a:p>
          </p:txBody>
        </p:sp>
      </p:grpSp>
      <p:sp>
        <p:nvSpPr>
          <p:cNvPr id="15" name="Rectangle 1">
            <a:extLst>
              <a:ext uri="{FF2B5EF4-FFF2-40B4-BE49-F238E27FC236}">
                <a16:creationId xmlns:a16="http://schemas.microsoft.com/office/drawing/2014/main" id="{374AA748-56C8-FB57-1D81-A826EC6C809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webkit-standard"/>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F2011721-1DD8-A266-7646-BC65DE493AE4}"/>
              </a:ext>
            </a:extLst>
          </p:cNvPr>
          <p:cNvGrpSpPr/>
          <p:nvPr/>
        </p:nvGrpSpPr>
        <p:grpSpPr>
          <a:xfrm>
            <a:off x="345687" y="4115260"/>
            <a:ext cx="2947813" cy="1315677"/>
            <a:chOff x="345687" y="4256688"/>
            <a:chExt cx="2947813" cy="1447245"/>
          </a:xfrm>
        </p:grpSpPr>
        <p:sp>
          <p:nvSpPr>
            <p:cNvPr id="3" name="TextBox 2">
              <a:extLst>
                <a:ext uri="{FF2B5EF4-FFF2-40B4-BE49-F238E27FC236}">
                  <a16:creationId xmlns:a16="http://schemas.microsoft.com/office/drawing/2014/main" id="{DD282616-2B3E-17AD-6BFD-3A20D09F348A}"/>
                </a:ext>
              </a:extLst>
            </p:cNvPr>
            <p:cNvSpPr txBox="1"/>
            <p:nvPr/>
          </p:nvSpPr>
          <p:spPr>
            <a:xfrm>
              <a:off x="345688" y="4752462"/>
              <a:ext cx="2947812" cy="951471"/>
            </a:xfrm>
            <a:prstGeom prst="rect">
              <a:avLst/>
            </a:prstGeom>
            <a:noFill/>
          </p:spPr>
          <p:txBody>
            <a:bodyPr wrap="square" lIns="0" tIns="0" rIns="0" bIns="0" rtlCol="0">
              <a:noAutofit/>
            </a:bodyPr>
            <a:lstStyle/>
            <a:p>
              <a:pPr fontAlgn="base">
                <a:lnSpc>
                  <a:spcPct val="120000"/>
                </a:lnSpc>
                <a:spcBef>
                  <a:spcPct val="0"/>
                </a:spcBef>
                <a:spcAft>
                  <a:spcPts val="300"/>
                </a:spcAft>
                <a:defRPr/>
              </a:pPr>
              <a:r>
                <a:rPr lang="en-US" altLang="en-US" sz="1400" dirty="0">
                  <a:solidFill>
                    <a:prstClr val="white"/>
                  </a:solidFill>
                  <a:latin typeface="Graphik Medium Trial" panose="020B0503030202060203" pitchFamily="34" charset="0"/>
                </a:rPr>
                <a:t>be more intentional about the language we use every day?</a:t>
              </a:r>
            </a:p>
            <a:p>
              <a:pPr fontAlgn="base">
                <a:lnSpc>
                  <a:spcPct val="120000"/>
                </a:lnSpc>
                <a:spcBef>
                  <a:spcPct val="0"/>
                </a:spcBef>
                <a:spcAft>
                  <a:spcPts val="300"/>
                </a:spcAft>
                <a:defRPr/>
              </a:pPr>
              <a:endParaRPr lang="en-US" altLang="en-US" sz="1400" dirty="0">
                <a:solidFill>
                  <a:prstClr val="white"/>
                </a:solidFill>
                <a:latin typeface="Graphik Medium Trial" panose="020B0503030202060203" pitchFamily="34" charset="0"/>
              </a:endParaRPr>
            </a:p>
          </p:txBody>
        </p:sp>
        <p:sp>
          <p:nvSpPr>
            <p:cNvPr id="7" name="TextBox 6">
              <a:extLst>
                <a:ext uri="{FF2B5EF4-FFF2-40B4-BE49-F238E27FC236}">
                  <a16:creationId xmlns:a16="http://schemas.microsoft.com/office/drawing/2014/main" id="{05535563-3115-8ACC-57CB-C4F0501D8DF6}"/>
                </a:ext>
              </a:extLst>
            </p:cNvPr>
            <p:cNvSpPr txBox="1"/>
            <p:nvPr/>
          </p:nvSpPr>
          <p:spPr>
            <a:xfrm>
              <a:off x="345687" y="4256688"/>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grpSp>
        <p:nvGrpSpPr>
          <p:cNvPr id="8" name="Group 7">
            <a:extLst>
              <a:ext uri="{FF2B5EF4-FFF2-40B4-BE49-F238E27FC236}">
                <a16:creationId xmlns:a16="http://schemas.microsoft.com/office/drawing/2014/main" id="{0A3F8CA2-B3F5-8341-86E3-DB0BBAE051BA}"/>
              </a:ext>
            </a:extLst>
          </p:cNvPr>
          <p:cNvGrpSpPr/>
          <p:nvPr/>
        </p:nvGrpSpPr>
        <p:grpSpPr>
          <a:xfrm>
            <a:off x="4317926" y="4115260"/>
            <a:ext cx="2843273" cy="1315677"/>
            <a:chOff x="4485503" y="4256688"/>
            <a:chExt cx="2843273" cy="1447245"/>
          </a:xfrm>
        </p:grpSpPr>
        <p:sp>
          <p:nvSpPr>
            <p:cNvPr id="9" name="TextBox 8">
              <a:extLst>
                <a:ext uri="{FF2B5EF4-FFF2-40B4-BE49-F238E27FC236}">
                  <a16:creationId xmlns:a16="http://schemas.microsoft.com/office/drawing/2014/main" id="{EB0E99AD-3EB5-EF53-30B3-3C1204D195CE}"/>
                </a:ext>
              </a:extLst>
            </p:cNvPr>
            <p:cNvSpPr txBox="1"/>
            <p:nvPr/>
          </p:nvSpPr>
          <p:spPr>
            <a:xfrm>
              <a:off x="4485503" y="4752462"/>
              <a:ext cx="2843273" cy="951471"/>
            </a:xfrm>
            <a:prstGeom prst="rect">
              <a:avLst/>
            </a:prstGeom>
            <a:noFill/>
          </p:spPr>
          <p:txBody>
            <a:bodyPr wrap="square" lIns="0" tIns="0" rIns="0" bIns="0" rtlCol="0">
              <a:noAutofit/>
            </a:bodyPr>
            <a:lstStyle/>
            <a:p>
              <a:pPr>
                <a:lnSpc>
                  <a:spcPct val="120000"/>
                </a:lnSpc>
                <a:spcAft>
                  <a:spcPts val="300"/>
                </a:spcAft>
                <a:defRPr/>
              </a:pPr>
              <a:r>
                <a:rPr lang="en-US" sz="1400" dirty="0">
                  <a:solidFill>
                    <a:prstClr val="white"/>
                  </a:solidFill>
                  <a:latin typeface="Graphik Medium Trial" panose="020B0503030202060203" pitchFamily="34" charset="0"/>
                </a:rPr>
                <a:t>consistently use people-first language in client conversations, case discussions, and the courtroom?</a:t>
              </a:r>
            </a:p>
            <a:p>
              <a:pPr>
                <a:lnSpc>
                  <a:spcPct val="120000"/>
                </a:lnSpc>
                <a:spcAft>
                  <a:spcPts val="300"/>
                </a:spcAft>
                <a:defRPr/>
              </a:pPr>
              <a:endParaRPr lang="en-US" sz="1400" dirty="0">
                <a:solidFill>
                  <a:prstClr val="white"/>
                </a:solidFill>
                <a:latin typeface="Graphik Medium Trial" panose="020B0503030202060203" pitchFamily="34" charset="0"/>
              </a:endParaRPr>
            </a:p>
            <a:p>
              <a:pPr>
                <a:lnSpc>
                  <a:spcPct val="120000"/>
                </a:lnSpc>
                <a:spcAft>
                  <a:spcPts val="300"/>
                </a:spcAft>
                <a:defRPr/>
              </a:pPr>
              <a:endParaRPr lang="en-US" sz="1400" dirty="0">
                <a:solidFill>
                  <a:prstClr val="white"/>
                </a:solidFill>
                <a:latin typeface="Graphik Medium Trial" panose="020B0503030202060203" pitchFamily="34" charset="0"/>
              </a:endParaRPr>
            </a:p>
            <a:p>
              <a:pPr>
                <a:lnSpc>
                  <a:spcPct val="120000"/>
                </a:lnSpc>
                <a:spcAft>
                  <a:spcPts val="300"/>
                </a:spcAft>
                <a:defRPr/>
              </a:pPr>
              <a:endParaRPr lang="en-US" sz="1400" dirty="0">
                <a:solidFill>
                  <a:prstClr val="white"/>
                </a:solidFill>
                <a:latin typeface="Graphik Medium Trial" panose="020B0503030202060203" pitchFamily="34" charset="0"/>
              </a:endParaRPr>
            </a:p>
          </p:txBody>
        </p:sp>
        <p:sp>
          <p:nvSpPr>
            <p:cNvPr id="10" name="TextBox 9">
              <a:extLst>
                <a:ext uri="{FF2B5EF4-FFF2-40B4-BE49-F238E27FC236}">
                  <a16:creationId xmlns:a16="http://schemas.microsoft.com/office/drawing/2014/main" id="{D3E86C81-2314-1C6A-2D8F-53513F2EAD80}"/>
                </a:ext>
              </a:extLst>
            </p:cNvPr>
            <p:cNvSpPr txBox="1"/>
            <p:nvPr/>
          </p:nvSpPr>
          <p:spPr>
            <a:xfrm>
              <a:off x="4485503" y="4256688"/>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grpSp>
        <p:nvGrpSpPr>
          <p:cNvPr id="11" name="Group 10">
            <a:extLst>
              <a:ext uri="{FF2B5EF4-FFF2-40B4-BE49-F238E27FC236}">
                <a16:creationId xmlns:a16="http://schemas.microsoft.com/office/drawing/2014/main" id="{C9DC58C7-52CF-A73D-159A-3F312047DF53}"/>
              </a:ext>
            </a:extLst>
          </p:cNvPr>
          <p:cNvGrpSpPr/>
          <p:nvPr/>
        </p:nvGrpSpPr>
        <p:grpSpPr>
          <a:xfrm>
            <a:off x="8185626" y="4115259"/>
            <a:ext cx="2947813" cy="1315678"/>
            <a:chOff x="8185626" y="4256687"/>
            <a:chExt cx="2947813" cy="1447246"/>
          </a:xfrm>
        </p:grpSpPr>
        <p:sp>
          <p:nvSpPr>
            <p:cNvPr id="12" name="TextBox 11">
              <a:extLst>
                <a:ext uri="{FF2B5EF4-FFF2-40B4-BE49-F238E27FC236}">
                  <a16:creationId xmlns:a16="http://schemas.microsoft.com/office/drawing/2014/main" id="{1C6742FF-6611-6B4D-0D0F-E7E0ABA02E91}"/>
                </a:ext>
              </a:extLst>
            </p:cNvPr>
            <p:cNvSpPr txBox="1"/>
            <p:nvPr/>
          </p:nvSpPr>
          <p:spPr>
            <a:xfrm>
              <a:off x="8185627" y="4752462"/>
              <a:ext cx="2947812" cy="951471"/>
            </a:xfrm>
            <a:prstGeom prst="rect">
              <a:avLst/>
            </a:prstGeom>
            <a:noFill/>
          </p:spPr>
          <p:txBody>
            <a:bodyPr wrap="square" lIns="0" tIns="0" rIns="0" bIns="0" rtlCol="0">
              <a:noAutofit/>
            </a:bodyPr>
            <a:lstStyle/>
            <a:p>
              <a:pPr>
                <a:lnSpc>
                  <a:spcPct val="120000"/>
                </a:lnSpc>
                <a:spcAft>
                  <a:spcPts val="300"/>
                </a:spcAft>
                <a:defRPr/>
              </a:pPr>
              <a:r>
                <a:rPr lang="en-US" sz="1400" dirty="0">
                  <a:solidFill>
                    <a:prstClr val="white"/>
                  </a:solidFill>
                  <a:latin typeface="Graphik Medium Trial" panose="020B0503030202060203" pitchFamily="34" charset="0"/>
                </a:rPr>
                <a:t>people-first language influence how colleagues, judges, and prosecutors perceive the people we represent?</a:t>
              </a:r>
            </a:p>
          </p:txBody>
        </p:sp>
        <p:sp>
          <p:nvSpPr>
            <p:cNvPr id="14" name="TextBox 13">
              <a:extLst>
                <a:ext uri="{FF2B5EF4-FFF2-40B4-BE49-F238E27FC236}">
                  <a16:creationId xmlns:a16="http://schemas.microsoft.com/office/drawing/2014/main" id="{04199486-86EC-E8B0-921B-5E50CEE60D4D}"/>
                </a:ext>
              </a:extLst>
            </p:cNvPr>
            <p:cNvSpPr txBox="1"/>
            <p:nvPr/>
          </p:nvSpPr>
          <p:spPr>
            <a:xfrm>
              <a:off x="8185626" y="4256687"/>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sp>
        <p:nvSpPr>
          <p:cNvPr id="27" name="TextBox 26">
            <a:extLst>
              <a:ext uri="{FF2B5EF4-FFF2-40B4-BE49-F238E27FC236}">
                <a16:creationId xmlns:a16="http://schemas.microsoft.com/office/drawing/2014/main" id="{FB9171E1-10E9-2D03-85A5-DDA804741BF9}"/>
              </a:ext>
            </a:extLst>
          </p:cNvPr>
          <p:cNvSpPr txBox="1"/>
          <p:nvPr/>
        </p:nvSpPr>
        <p:spPr>
          <a:xfrm>
            <a:off x="345687" y="3530206"/>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chemeClr val="bg1"/>
                </a:solidFill>
                <a:latin typeface="Graphik Semibold Trial" panose="020B0503030202060203" pitchFamily="34" charset="0"/>
              </a:rPr>
              <a:t>Let’s Discuss!</a:t>
            </a:r>
          </a:p>
        </p:txBody>
      </p:sp>
    </p:spTree>
    <p:extLst>
      <p:ext uri="{BB962C8B-B14F-4D97-AF65-F5344CB8AC3E}">
        <p14:creationId xmlns:p14="http://schemas.microsoft.com/office/powerpoint/2010/main" val="326247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D4C29-12BA-4B0A-08DE-AA740B46F9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AACDA92-06A7-0B91-00A3-88F0A662A02F}"/>
              </a:ext>
            </a:extLst>
          </p:cNvPr>
          <p:cNvSpPr>
            <a:spLocks noGrp="1"/>
          </p:cNvSpPr>
          <p:nvPr>
            <p:ph type="title"/>
          </p:nvPr>
        </p:nvSpPr>
        <p:spPr>
          <a:xfrm>
            <a:off x="345689" y="607556"/>
            <a:ext cx="4115476" cy="1197122"/>
          </a:xfrm>
        </p:spPr>
        <p:txBody>
          <a:bodyPr/>
          <a:lstStyle/>
          <a:p>
            <a:r>
              <a:rPr lang="en-US" dirty="0"/>
              <a:t>Influence Better Outcomes</a:t>
            </a:r>
          </a:p>
        </p:txBody>
      </p:sp>
      <p:sp>
        <p:nvSpPr>
          <p:cNvPr id="5" name="Content Placeholder 4">
            <a:extLst>
              <a:ext uri="{FF2B5EF4-FFF2-40B4-BE49-F238E27FC236}">
                <a16:creationId xmlns:a16="http://schemas.microsoft.com/office/drawing/2014/main" id="{56E1512E-93EF-32F9-4448-DC95AFBEE2A1}"/>
              </a:ext>
            </a:extLst>
          </p:cNvPr>
          <p:cNvSpPr>
            <a:spLocks noGrp="1"/>
          </p:cNvSpPr>
          <p:nvPr>
            <p:ph sz="quarter" idx="13"/>
          </p:nvPr>
        </p:nvSpPr>
        <p:spPr>
          <a:xfrm>
            <a:off x="346075" y="1909763"/>
            <a:ext cx="4114800" cy="942975"/>
          </a:xfrm>
        </p:spPr>
        <p:txBody>
          <a:bodyPr/>
          <a:lstStyle/>
          <a:p>
            <a:r>
              <a:rPr lang="en-US" sz="1400" dirty="0"/>
              <a:t>While we cannot control every legal outcome, we can influence how every person experiences representation and justice.</a:t>
            </a:r>
          </a:p>
          <a:p>
            <a:endParaRPr lang="en-US" sz="1400" dirty="0"/>
          </a:p>
        </p:txBody>
      </p:sp>
      <p:grpSp>
        <p:nvGrpSpPr>
          <p:cNvPr id="37" name="Group 36">
            <a:extLst>
              <a:ext uri="{FF2B5EF4-FFF2-40B4-BE49-F238E27FC236}">
                <a16:creationId xmlns:a16="http://schemas.microsoft.com/office/drawing/2014/main" id="{A630699F-ADE9-1565-D0B8-0CDDF5176908}"/>
              </a:ext>
            </a:extLst>
          </p:cNvPr>
          <p:cNvGrpSpPr/>
          <p:nvPr/>
        </p:nvGrpSpPr>
        <p:grpSpPr>
          <a:xfrm>
            <a:off x="5344214" y="454677"/>
            <a:ext cx="6349022" cy="2039884"/>
            <a:chOff x="6693245" y="447645"/>
            <a:chExt cx="6349022" cy="2039884"/>
          </a:xfrm>
        </p:grpSpPr>
        <p:sp>
          <p:nvSpPr>
            <p:cNvPr id="6" name="TextBox 5">
              <a:extLst>
                <a:ext uri="{FF2B5EF4-FFF2-40B4-BE49-F238E27FC236}">
                  <a16:creationId xmlns:a16="http://schemas.microsoft.com/office/drawing/2014/main" id="{19E5B3CC-523F-8AFC-A367-03715EB086DE}"/>
                </a:ext>
              </a:extLst>
            </p:cNvPr>
            <p:cNvSpPr txBox="1"/>
            <p:nvPr/>
          </p:nvSpPr>
          <p:spPr>
            <a:xfrm>
              <a:off x="6693245" y="1031507"/>
              <a:ext cx="6349022" cy="1456022"/>
            </a:xfrm>
            <a:prstGeom prst="rect">
              <a:avLst/>
            </a:prstGeom>
            <a:noFill/>
          </p:spPr>
          <p:txBody>
            <a:bodyPr wrap="square" lIns="0" tIns="0" rIns="0" bIns="0" rtlCol="0">
              <a:noAutofit/>
            </a:bodyPr>
            <a:lstStyle/>
            <a:p>
              <a:pPr>
                <a:lnSpc>
                  <a:spcPct val="120000"/>
                </a:lnSpc>
                <a:spcAft>
                  <a:spcPts val="300"/>
                </a:spcAft>
                <a:defRPr/>
              </a:pPr>
              <a:r>
                <a:rPr lang="en-US" sz="1400" dirty="0">
                  <a:solidFill>
                    <a:srgbClr val="1E1E1E"/>
                  </a:solidFill>
                  <a:latin typeface="Graphik Regular Trial" panose="020B0503030202060203" pitchFamily="34" charset="0"/>
                </a:rPr>
                <a:t>Every interaction contributes to a client's experience of the legal system. Human-centered practice helps us:</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Build trust throughout representation</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Strengthen client engagement</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Improve the experience of legal advocacy</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Reinforce confidence in the justice system</a:t>
              </a:r>
            </a:p>
            <a:p>
              <a:pPr marL="285750" indent="-166688">
                <a:lnSpc>
                  <a:spcPct val="120000"/>
                </a:lnSpc>
                <a:spcAft>
                  <a:spcPts val="300"/>
                </a:spcAft>
                <a:buFont typeface="Arial" panose="020B0604020202020204" pitchFamily="34" charset="0"/>
                <a:buChar char="•"/>
                <a:defRPr/>
              </a:pPr>
              <a:r>
                <a:rPr lang="en-US" sz="1400" dirty="0">
                  <a:solidFill>
                    <a:srgbClr val="1E1E1E"/>
                  </a:solidFill>
                  <a:latin typeface="Graphik Regular Trial" panose="020B0503030202060203" pitchFamily="34" charset="0"/>
                </a:rPr>
                <a:t>Shift the narrative and eliminate the stereotypes of public defenders!</a:t>
              </a:r>
            </a:p>
          </p:txBody>
        </p:sp>
        <p:sp>
          <p:nvSpPr>
            <p:cNvPr id="13" name="TextBox 12">
              <a:extLst>
                <a:ext uri="{FF2B5EF4-FFF2-40B4-BE49-F238E27FC236}">
                  <a16:creationId xmlns:a16="http://schemas.microsoft.com/office/drawing/2014/main" id="{BCAB11DF-4063-14E2-58CF-A6D7A5EEF277}"/>
                </a:ext>
              </a:extLst>
            </p:cNvPr>
            <p:cNvSpPr txBox="1"/>
            <p:nvPr/>
          </p:nvSpPr>
          <p:spPr>
            <a:xfrm>
              <a:off x="6693245" y="447645"/>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latin typeface="Graphik Semibold Trial" panose="020B0503030202060203" pitchFamily="34" charset="0"/>
                </a:rPr>
                <a:t>Why this matters?</a:t>
              </a:r>
            </a:p>
          </p:txBody>
        </p:sp>
      </p:grpSp>
      <p:sp>
        <p:nvSpPr>
          <p:cNvPr id="15" name="Rectangle 1">
            <a:extLst>
              <a:ext uri="{FF2B5EF4-FFF2-40B4-BE49-F238E27FC236}">
                <a16:creationId xmlns:a16="http://schemas.microsoft.com/office/drawing/2014/main" id="{81B16FA3-1C9C-B53A-C9F4-FF2034527C9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webkit-standard"/>
              </a:rPr>
              <a: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17" name="Group 16">
            <a:extLst>
              <a:ext uri="{FF2B5EF4-FFF2-40B4-BE49-F238E27FC236}">
                <a16:creationId xmlns:a16="http://schemas.microsoft.com/office/drawing/2014/main" id="{8DFB4317-2D78-CE29-C9E8-E31720B2E913}"/>
              </a:ext>
            </a:extLst>
          </p:cNvPr>
          <p:cNvGrpSpPr/>
          <p:nvPr/>
        </p:nvGrpSpPr>
        <p:grpSpPr>
          <a:xfrm>
            <a:off x="345687" y="4115263"/>
            <a:ext cx="2947813" cy="1315677"/>
            <a:chOff x="345687" y="4256688"/>
            <a:chExt cx="2947813" cy="1447245"/>
          </a:xfrm>
        </p:grpSpPr>
        <p:sp>
          <p:nvSpPr>
            <p:cNvPr id="18" name="TextBox 17">
              <a:extLst>
                <a:ext uri="{FF2B5EF4-FFF2-40B4-BE49-F238E27FC236}">
                  <a16:creationId xmlns:a16="http://schemas.microsoft.com/office/drawing/2014/main" id="{DC9580D2-ABEE-ADA7-2483-DFF9AF66EE37}"/>
                </a:ext>
              </a:extLst>
            </p:cNvPr>
            <p:cNvSpPr txBox="1"/>
            <p:nvPr/>
          </p:nvSpPr>
          <p:spPr>
            <a:xfrm>
              <a:off x="345688" y="4752462"/>
              <a:ext cx="2947812" cy="951471"/>
            </a:xfrm>
            <a:prstGeom prst="rect">
              <a:avLst/>
            </a:prstGeom>
            <a:noFill/>
          </p:spPr>
          <p:txBody>
            <a:bodyPr wrap="square" lIns="0" tIns="0" rIns="0" bIns="0" rtlCol="0">
              <a:noAutofit/>
            </a:bodyPr>
            <a:lstStyle/>
            <a:p>
              <a:pPr fontAlgn="base">
                <a:lnSpc>
                  <a:spcPct val="120000"/>
                </a:lnSpc>
                <a:spcBef>
                  <a:spcPct val="0"/>
                </a:spcBef>
                <a:spcAft>
                  <a:spcPts val="300"/>
                </a:spcAft>
                <a:defRPr/>
              </a:pPr>
              <a:r>
                <a:rPr lang="en-US" altLang="en-US" sz="1400" dirty="0">
                  <a:solidFill>
                    <a:prstClr val="white"/>
                  </a:solidFill>
                  <a:latin typeface="Graphik Medium Trial" panose="020B0503030202060203" pitchFamily="34" charset="0"/>
                </a:rPr>
                <a:t>create a more human-centered experience for every client?</a:t>
              </a:r>
            </a:p>
            <a:p>
              <a:pPr fontAlgn="base">
                <a:lnSpc>
                  <a:spcPct val="120000"/>
                </a:lnSpc>
                <a:spcBef>
                  <a:spcPct val="0"/>
                </a:spcBef>
                <a:spcAft>
                  <a:spcPts val="300"/>
                </a:spcAft>
                <a:defRPr/>
              </a:pPr>
              <a:endParaRPr lang="en-US" altLang="en-US" sz="1400" dirty="0">
                <a:solidFill>
                  <a:prstClr val="white"/>
                </a:solidFill>
                <a:latin typeface="Graphik Medium Trial" panose="020B0503030202060203" pitchFamily="34" charset="0"/>
              </a:endParaRPr>
            </a:p>
            <a:p>
              <a:pPr fontAlgn="base">
                <a:lnSpc>
                  <a:spcPct val="120000"/>
                </a:lnSpc>
                <a:spcBef>
                  <a:spcPct val="0"/>
                </a:spcBef>
                <a:spcAft>
                  <a:spcPts val="300"/>
                </a:spcAft>
                <a:defRPr/>
              </a:pPr>
              <a:endParaRPr lang="en-US" altLang="en-US" sz="1400" dirty="0">
                <a:solidFill>
                  <a:prstClr val="white"/>
                </a:solidFill>
                <a:latin typeface="Graphik Medium Trial" panose="020B0503030202060203" pitchFamily="34" charset="0"/>
              </a:endParaRPr>
            </a:p>
          </p:txBody>
        </p:sp>
        <p:sp>
          <p:nvSpPr>
            <p:cNvPr id="19" name="TextBox 18">
              <a:extLst>
                <a:ext uri="{FF2B5EF4-FFF2-40B4-BE49-F238E27FC236}">
                  <a16:creationId xmlns:a16="http://schemas.microsoft.com/office/drawing/2014/main" id="{BD11CE76-6086-E473-8047-7C31E3EB19A2}"/>
                </a:ext>
              </a:extLst>
            </p:cNvPr>
            <p:cNvSpPr txBox="1"/>
            <p:nvPr/>
          </p:nvSpPr>
          <p:spPr>
            <a:xfrm>
              <a:off x="345687" y="4256688"/>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grpSp>
        <p:nvGrpSpPr>
          <p:cNvPr id="20" name="Group 19">
            <a:extLst>
              <a:ext uri="{FF2B5EF4-FFF2-40B4-BE49-F238E27FC236}">
                <a16:creationId xmlns:a16="http://schemas.microsoft.com/office/drawing/2014/main" id="{1C69C593-0E64-6FB6-AD61-AB9FF069F304}"/>
              </a:ext>
            </a:extLst>
          </p:cNvPr>
          <p:cNvGrpSpPr/>
          <p:nvPr/>
        </p:nvGrpSpPr>
        <p:grpSpPr>
          <a:xfrm>
            <a:off x="4317926" y="4115263"/>
            <a:ext cx="2843273" cy="1315675"/>
            <a:chOff x="4485503" y="4256688"/>
            <a:chExt cx="2843273" cy="1447243"/>
          </a:xfrm>
        </p:grpSpPr>
        <p:sp>
          <p:nvSpPr>
            <p:cNvPr id="21" name="TextBox 20">
              <a:extLst>
                <a:ext uri="{FF2B5EF4-FFF2-40B4-BE49-F238E27FC236}">
                  <a16:creationId xmlns:a16="http://schemas.microsoft.com/office/drawing/2014/main" id="{EFD57BB8-4ADF-945E-24F6-7447A8149E52}"/>
                </a:ext>
              </a:extLst>
            </p:cNvPr>
            <p:cNvSpPr txBox="1"/>
            <p:nvPr/>
          </p:nvSpPr>
          <p:spPr>
            <a:xfrm>
              <a:off x="4485503" y="4752461"/>
              <a:ext cx="2843273" cy="951470"/>
            </a:xfrm>
            <a:prstGeom prst="rect">
              <a:avLst/>
            </a:prstGeom>
            <a:noFill/>
          </p:spPr>
          <p:txBody>
            <a:bodyPr wrap="square" lIns="0" tIns="0" rIns="0" bIns="0" rtlCol="0">
              <a:noAutofit/>
            </a:bodyPr>
            <a:lstStyle/>
            <a:p>
              <a:pPr>
                <a:lnSpc>
                  <a:spcPct val="120000"/>
                </a:lnSpc>
                <a:spcAft>
                  <a:spcPts val="300"/>
                </a:spcAft>
                <a:defRPr/>
              </a:pPr>
              <a:r>
                <a:rPr lang="en-US" sz="1400" dirty="0">
                  <a:solidFill>
                    <a:prstClr val="white"/>
                  </a:solidFill>
                  <a:latin typeface="Graphik Medium Trial" panose="020B0503030202060203" pitchFamily="34" charset="0"/>
                </a:rPr>
                <a:t>apply these principles throughout the client journey?</a:t>
              </a:r>
            </a:p>
            <a:p>
              <a:pPr>
                <a:lnSpc>
                  <a:spcPct val="120000"/>
                </a:lnSpc>
                <a:spcAft>
                  <a:spcPts val="300"/>
                </a:spcAft>
                <a:defRPr/>
              </a:pPr>
              <a:endParaRPr lang="en-US" sz="1400" dirty="0">
                <a:solidFill>
                  <a:prstClr val="white"/>
                </a:solidFill>
                <a:latin typeface="Graphik Medium Trial" panose="020B0503030202060203" pitchFamily="34" charset="0"/>
              </a:endParaRPr>
            </a:p>
            <a:p>
              <a:pPr>
                <a:lnSpc>
                  <a:spcPct val="120000"/>
                </a:lnSpc>
                <a:spcAft>
                  <a:spcPts val="300"/>
                </a:spcAft>
                <a:defRPr/>
              </a:pPr>
              <a:endParaRPr lang="en-US" sz="1400" dirty="0">
                <a:solidFill>
                  <a:prstClr val="white"/>
                </a:solidFill>
                <a:latin typeface="Graphik Medium Trial" panose="020B0503030202060203" pitchFamily="34" charset="0"/>
              </a:endParaRPr>
            </a:p>
          </p:txBody>
        </p:sp>
        <p:sp>
          <p:nvSpPr>
            <p:cNvPr id="22" name="TextBox 21">
              <a:extLst>
                <a:ext uri="{FF2B5EF4-FFF2-40B4-BE49-F238E27FC236}">
                  <a16:creationId xmlns:a16="http://schemas.microsoft.com/office/drawing/2014/main" id="{5A2D974B-C396-2076-C524-FD3EE0A92C4C}"/>
                </a:ext>
              </a:extLst>
            </p:cNvPr>
            <p:cNvSpPr txBox="1"/>
            <p:nvPr/>
          </p:nvSpPr>
          <p:spPr>
            <a:xfrm>
              <a:off x="4485503" y="4256688"/>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a:t>
              </a:r>
            </a:p>
          </p:txBody>
        </p:sp>
      </p:grpSp>
      <p:grpSp>
        <p:nvGrpSpPr>
          <p:cNvPr id="23" name="Group 22">
            <a:extLst>
              <a:ext uri="{FF2B5EF4-FFF2-40B4-BE49-F238E27FC236}">
                <a16:creationId xmlns:a16="http://schemas.microsoft.com/office/drawing/2014/main" id="{2843C3E8-5012-E59D-5A57-653A8E13EB72}"/>
              </a:ext>
            </a:extLst>
          </p:cNvPr>
          <p:cNvGrpSpPr/>
          <p:nvPr/>
        </p:nvGrpSpPr>
        <p:grpSpPr>
          <a:xfrm>
            <a:off x="8185626" y="4115262"/>
            <a:ext cx="2947813" cy="1315678"/>
            <a:chOff x="8185626" y="4256687"/>
            <a:chExt cx="2947813" cy="1447246"/>
          </a:xfrm>
        </p:grpSpPr>
        <p:sp>
          <p:nvSpPr>
            <p:cNvPr id="24" name="TextBox 23">
              <a:extLst>
                <a:ext uri="{FF2B5EF4-FFF2-40B4-BE49-F238E27FC236}">
                  <a16:creationId xmlns:a16="http://schemas.microsoft.com/office/drawing/2014/main" id="{1176AB1D-1510-0E7A-11CE-8AD134C3E183}"/>
                </a:ext>
              </a:extLst>
            </p:cNvPr>
            <p:cNvSpPr txBox="1"/>
            <p:nvPr/>
          </p:nvSpPr>
          <p:spPr>
            <a:xfrm>
              <a:off x="8185627" y="4752462"/>
              <a:ext cx="2947812" cy="951471"/>
            </a:xfrm>
            <a:prstGeom prst="rect">
              <a:avLst/>
            </a:prstGeom>
            <a:noFill/>
          </p:spPr>
          <p:txBody>
            <a:bodyPr wrap="square" lIns="0" tIns="0" rIns="0" bIns="0" rtlCol="0">
              <a:noAutofit/>
            </a:bodyPr>
            <a:lstStyle/>
            <a:p>
              <a:pPr>
                <a:lnSpc>
                  <a:spcPct val="120000"/>
                </a:lnSpc>
                <a:spcAft>
                  <a:spcPts val="300"/>
                </a:spcAft>
                <a:defRPr/>
              </a:pPr>
              <a:r>
                <a:rPr lang="en-US" sz="1400" dirty="0">
                  <a:solidFill>
                    <a:prstClr val="white"/>
                  </a:solidFill>
                  <a:latin typeface="Graphik Medium Trial" panose="020B0503030202060203" pitchFamily="34" charset="0"/>
                </a:rPr>
                <a:t>strengthen trust and confidence in the justice system?</a:t>
              </a:r>
            </a:p>
          </p:txBody>
        </p:sp>
        <p:sp>
          <p:nvSpPr>
            <p:cNvPr id="25" name="TextBox 24">
              <a:extLst>
                <a:ext uri="{FF2B5EF4-FFF2-40B4-BE49-F238E27FC236}">
                  <a16:creationId xmlns:a16="http://schemas.microsoft.com/office/drawing/2014/main" id="{1F831A47-4773-C9C8-B49F-8ADA5CE944FD}"/>
                </a:ext>
              </a:extLst>
            </p:cNvPr>
            <p:cNvSpPr txBox="1"/>
            <p:nvPr/>
          </p:nvSpPr>
          <p:spPr>
            <a:xfrm>
              <a:off x="8185626" y="4256687"/>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rgbClr val="FFCB65"/>
                  </a:solidFill>
                  <a:latin typeface="Graphik Semibold Trial" panose="020B0503030202060203" pitchFamily="34" charset="0"/>
                </a:rPr>
                <a:t>How might we …</a:t>
              </a:r>
            </a:p>
          </p:txBody>
        </p:sp>
      </p:grpSp>
      <p:sp>
        <p:nvSpPr>
          <p:cNvPr id="27" name="TextBox 26">
            <a:extLst>
              <a:ext uri="{FF2B5EF4-FFF2-40B4-BE49-F238E27FC236}">
                <a16:creationId xmlns:a16="http://schemas.microsoft.com/office/drawing/2014/main" id="{13CB12FB-7323-C9F4-83AF-A559C3A2252B}"/>
              </a:ext>
            </a:extLst>
          </p:cNvPr>
          <p:cNvSpPr txBox="1"/>
          <p:nvPr/>
        </p:nvSpPr>
        <p:spPr>
          <a:xfrm>
            <a:off x="345687" y="3530206"/>
            <a:ext cx="2527034" cy="319821"/>
          </a:xfrm>
          <a:prstGeom prst="rect">
            <a:avLst/>
          </a:prstGeom>
          <a:noFill/>
        </p:spPr>
        <p:txBody>
          <a:bodyPr wrap="square" lIns="0" tIns="0" rIns="0" bIns="0" rtlCol="0">
            <a:noAutofit/>
          </a:bodyPr>
          <a:lstStyle/>
          <a:p>
            <a:pPr>
              <a:lnSpc>
                <a:spcPct val="120000"/>
              </a:lnSpc>
              <a:spcAft>
                <a:spcPts val="300"/>
              </a:spcAft>
              <a:defRPr/>
            </a:pPr>
            <a:r>
              <a:rPr lang="en-US" sz="2000" kern="0" dirty="0">
                <a:solidFill>
                  <a:schemeClr val="bg1"/>
                </a:solidFill>
                <a:latin typeface="Graphik Semibold Trial" panose="020B0503030202060203" pitchFamily="34" charset="0"/>
              </a:rPr>
              <a:t>Let’s Discuss!</a:t>
            </a:r>
          </a:p>
        </p:txBody>
      </p:sp>
    </p:spTree>
    <p:extLst>
      <p:ext uri="{BB962C8B-B14F-4D97-AF65-F5344CB8AC3E}">
        <p14:creationId xmlns:p14="http://schemas.microsoft.com/office/powerpoint/2010/main" val="101542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07926-AAA5-F189-F30E-266B3745C7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9C8B54-CC04-667A-4EED-EE26CD69FC81}"/>
              </a:ext>
            </a:extLst>
          </p:cNvPr>
          <p:cNvSpPr>
            <a:spLocks noGrp="1"/>
          </p:cNvSpPr>
          <p:nvPr>
            <p:ph type="title"/>
          </p:nvPr>
        </p:nvSpPr>
        <p:spPr/>
        <p:txBody>
          <a:bodyPr/>
          <a:lstStyle/>
          <a:p>
            <a:r>
              <a:rPr lang="en-US" sz="3600" dirty="0">
                <a:solidFill>
                  <a:srgbClr val="FFCB65"/>
                </a:solidFill>
              </a:rPr>
              <a:t>Wrap-Up</a:t>
            </a:r>
          </a:p>
        </p:txBody>
      </p:sp>
      <p:sp>
        <p:nvSpPr>
          <p:cNvPr id="4" name="Content Placeholder 12">
            <a:extLst>
              <a:ext uri="{FF2B5EF4-FFF2-40B4-BE49-F238E27FC236}">
                <a16:creationId xmlns:a16="http://schemas.microsoft.com/office/drawing/2014/main" id="{0D888AEC-A168-FA68-1358-5C3FB81568BE}"/>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Tree>
    <p:extLst>
      <p:ext uri="{BB962C8B-B14F-4D97-AF65-F5344CB8AC3E}">
        <p14:creationId xmlns:p14="http://schemas.microsoft.com/office/powerpoint/2010/main" val="3846815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84F09-449D-DB3C-DEE9-218D3A1E427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2073490-F3D6-BB53-E0F2-FCF800F23D6E}"/>
              </a:ext>
            </a:extLst>
          </p:cNvPr>
          <p:cNvSpPr>
            <a:spLocks noGrp="1"/>
          </p:cNvSpPr>
          <p:nvPr>
            <p:ph type="title"/>
          </p:nvPr>
        </p:nvSpPr>
        <p:spPr/>
        <p:txBody>
          <a:bodyPr/>
          <a:lstStyle/>
          <a:p>
            <a:r>
              <a:rPr lang="en-US" dirty="0"/>
              <a:t>A Look in the Crystal Ball</a:t>
            </a:r>
          </a:p>
        </p:txBody>
      </p:sp>
      <p:pic>
        <p:nvPicPr>
          <p:cNvPr id="6" name="Content Placeholder 5">
            <a:extLst>
              <a:ext uri="{FF2B5EF4-FFF2-40B4-BE49-F238E27FC236}">
                <a16:creationId xmlns:a16="http://schemas.microsoft.com/office/drawing/2014/main" id="{13B6E99F-C387-D798-708D-C0179D7EA519}"/>
              </a:ext>
            </a:extLst>
          </p:cNvPr>
          <p:cNvPicPr>
            <a:picLocks noGrp="1" noChangeAspect="1"/>
          </p:cNvPicPr>
          <p:nvPr>
            <p:ph sz="quarter" idx="14"/>
          </p:nvPr>
        </p:nvPicPr>
        <p:blipFill>
          <a:blip r:embed="rId3" cstate="email">
            <a:extLst>
              <a:ext uri="{28A0092B-C50C-407E-A947-70E740481C1C}">
                <a14:useLocalDpi xmlns:a14="http://schemas.microsoft.com/office/drawing/2010/main"/>
              </a:ext>
            </a:extLst>
          </a:blip>
          <a:srcRect b="-10750"/>
          <a:stretch>
            <a:fillRect/>
          </a:stretch>
        </p:blipFill>
        <p:spPr>
          <a:xfrm>
            <a:off x="5265410" y="-828367"/>
            <a:ext cx="9590499" cy="959049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7" name="Content Placeholder 12">
            <a:extLst>
              <a:ext uri="{FF2B5EF4-FFF2-40B4-BE49-F238E27FC236}">
                <a16:creationId xmlns:a16="http://schemas.microsoft.com/office/drawing/2014/main" id="{F9CAE337-7604-DB86-8E1F-0783D3A4624F}"/>
              </a:ext>
            </a:extLst>
          </p:cNvPr>
          <p:cNvSpPr>
            <a:spLocks noGrp="1"/>
          </p:cNvSpPr>
          <p:nvPr>
            <p:ph sz="quarter" idx="13"/>
          </p:nvPr>
        </p:nvSpPr>
        <p:spPr>
          <a:xfrm>
            <a:off x="345689" y="1226560"/>
            <a:ext cx="4679158" cy="631169"/>
          </a:xfrm>
        </p:spPr>
        <p:txBody>
          <a:bodyPr/>
          <a:lstStyle/>
          <a:p>
            <a:r>
              <a:rPr lang="en-US" sz="1400" dirty="0"/>
              <a:t>Human-centered advocacy is the cumulative result of thousands of intentional decisions that shape how clients experience justice and their time within the legal system.</a:t>
            </a:r>
          </a:p>
        </p:txBody>
      </p:sp>
      <p:grpSp>
        <p:nvGrpSpPr>
          <p:cNvPr id="5" name="Group 4">
            <a:extLst>
              <a:ext uri="{FF2B5EF4-FFF2-40B4-BE49-F238E27FC236}">
                <a16:creationId xmlns:a16="http://schemas.microsoft.com/office/drawing/2014/main" id="{3657E2B0-09D8-33BC-7664-0ED89AEFB768}"/>
              </a:ext>
            </a:extLst>
          </p:cNvPr>
          <p:cNvGrpSpPr/>
          <p:nvPr/>
        </p:nvGrpSpPr>
        <p:grpSpPr>
          <a:xfrm>
            <a:off x="345686" y="5100360"/>
            <a:ext cx="4400483" cy="612756"/>
            <a:chOff x="1063560" y="1895648"/>
            <a:chExt cx="4400483" cy="612756"/>
          </a:xfrm>
        </p:grpSpPr>
        <p:sp>
          <p:nvSpPr>
            <p:cNvPr id="7" name="TextBox 6">
              <a:extLst>
                <a:ext uri="{FF2B5EF4-FFF2-40B4-BE49-F238E27FC236}">
                  <a16:creationId xmlns:a16="http://schemas.microsoft.com/office/drawing/2014/main" id="{97CA4EB7-8B02-024E-028E-CC33C91EC2D1}"/>
                </a:ext>
              </a:extLst>
            </p:cNvPr>
            <p:cNvSpPr txBox="1"/>
            <p:nvPr/>
          </p:nvSpPr>
          <p:spPr>
            <a:xfrm>
              <a:off x="1063560" y="1895648"/>
              <a:ext cx="3074488" cy="229565"/>
            </a:xfrm>
            <a:prstGeom prst="rect">
              <a:avLst/>
            </a:prstGeom>
            <a:noFill/>
          </p:spPr>
          <p:txBody>
            <a:bodyPr wrap="square" lIns="0" tIns="0" rIns="0" bIns="0" anchor="t">
              <a:noAutofit/>
            </a:bodyPr>
            <a:lstStyle/>
            <a:p>
              <a:pPr>
                <a:lnSpc>
                  <a:spcPct val="120000"/>
                </a:lnSpc>
                <a:spcBef>
                  <a:spcPts val="600"/>
                </a:spcBef>
              </a:pPr>
              <a:r>
                <a:rPr lang="en-US" sz="1200" dirty="0">
                  <a:solidFill>
                    <a:prstClr val="white"/>
                  </a:solidFill>
                  <a:latin typeface="Graphik Medium Trial" panose="020B0503030202060203" pitchFamily="34" charset="0"/>
                </a:rPr>
                <a:t>Discussion Prompt</a:t>
              </a:r>
            </a:p>
          </p:txBody>
        </p:sp>
        <p:sp>
          <p:nvSpPr>
            <p:cNvPr id="8" name="TextBox 7">
              <a:extLst>
                <a:ext uri="{FF2B5EF4-FFF2-40B4-BE49-F238E27FC236}">
                  <a16:creationId xmlns:a16="http://schemas.microsoft.com/office/drawing/2014/main" id="{67BC2A27-60F7-60AC-6924-F01C61616D8D}"/>
                </a:ext>
              </a:extLst>
            </p:cNvPr>
            <p:cNvSpPr txBox="1"/>
            <p:nvPr/>
          </p:nvSpPr>
          <p:spPr>
            <a:xfrm>
              <a:off x="1063560" y="2231367"/>
              <a:ext cx="4400483" cy="277037"/>
            </a:xfrm>
            <a:prstGeom prst="rect">
              <a:avLst/>
            </a:prstGeom>
            <a:noFill/>
          </p:spPr>
          <p:txBody>
            <a:bodyPr wrap="square" lIns="0" tIns="0" rIns="0" bIns="0" anchor="t">
              <a:noAutofit/>
            </a:bodyPr>
            <a:lstStyle/>
            <a:p>
              <a:pPr>
                <a:lnSpc>
                  <a:spcPct val="120000"/>
                </a:lnSpc>
                <a:spcBef>
                  <a:spcPts val="600"/>
                </a:spcBef>
              </a:pPr>
              <a:r>
                <a:rPr lang="en-US" sz="1050" dirty="0">
                  <a:solidFill>
                    <a:prstClr val="white"/>
                  </a:solidFill>
                  <a:latin typeface="Graphik Regular Trial" panose="020B0503030202060203" pitchFamily="34" charset="0"/>
                </a:rPr>
                <a:t>Which of those three actions could you begin practicing tomorrow?</a:t>
              </a:r>
            </a:p>
          </p:txBody>
        </p:sp>
      </p:grpSp>
      <p:grpSp>
        <p:nvGrpSpPr>
          <p:cNvPr id="9" name="Group 8">
            <a:extLst>
              <a:ext uri="{FF2B5EF4-FFF2-40B4-BE49-F238E27FC236}">
                <a16:creationId xmlns:a16="http://schemas.microsoft.com/office/drawing/2014/main" id="{18517446-ECC2-D358-7575-61EAD953F3D8}"/>
              </a:ext>
            </a:extLst>
          </p:cNvPr>
          <p:cNvGrpSpPr/>
          <p:nvPr/>
        </p:nvGrpSpPr>
        <p:grpSpPr>
          <a:xfrm>
            <a:off x="345686" y="2407987"/>
            <a:ext cx="4273939" cy="1857480"/>
            <a:chOff x="1063558" y="1895648"/>
            <a:chExt cx="4273939" cy="1857480"/>
          </a:xfrm>
        </p:grpSpPr>
        <p:sp>
          <p:nvSpPr>
            <p:cNvPr id="10" name="TextBox 9">
              <a:extLst>
                <a:ext uri="{FF2B5EF4-FFF2-40B4-BE49-F238E27FC236}">
                  <a16:creationId xmlns:a16="http://schemas.microsoft.com/office/drawing/2014/main" id="{0A5EB625-C940-7296-9E21-E9AB79345BD8}"/>
                </a:ext>
              </a:extLst>
            </p:cNvPr>
            <p:cNvSpPr txBox="1"/>
            <p:nvPr/>
          </p:nvSpPr>
          <p:spPr>
            <a:xfrm>
              <a:off x="1063560" y="1895648"/>
              <a:ext cx="3074488" cy="229565"/>
            </a:xfrm>
            <a:prstGeom prst="rect">
              <a:avLst/>
            </a:prstGeom>
            <a:noFill/>
          </p:spPr>
          <p:txBody>
            <a:bodyPr wrap="square" lIns="0" tIns="0" rIns="0" bIns="0" anchor="t">
              <a:noAutofit/>
            </a:bodyPr>
            <a:lstStyle/>
            <a:p>
              <a:pPr>
                <a:lnSpc>
                  <a:spcPct val="120000"/>
                </a:lnSpc>
                <a:spcBef>
                  <a:spcPts val="600"/>
                </a:spcBef>
              </a:pPr>
              <a:r>
                <a:rPr lang="en-US" sz="1200" dirty="0">
                  <a:solidFill>
                    <a:prstClr val="white"/>
                  </a:solidFill>
                  <a:latin typeface="Graphik Medium Trial" panose="020B0503030202060203" pitchFamily="34" charset="0"/>
                </a:rPr>
                <a:t>Instructions</a:t>
              </a:r>
            </a:p>
          </p:txBody>
        </p:sp>
        <p:sp>
          <p:nvSpPr>
            <p:cNvPr id="11" name="TextBox 10">
              <a:extLst>
                <a:ext uri="{FF2B5EF4-FFF2-40B4-BE49-F238E27FC236}">
                  <a16:creationId xmlns:a16="http://schemas.microsoft.com/office/drawing/2014/main" id="{9146C959-C5A0-7AC8-CD66-B1192412D9F3}"/>
                </a:ext>
              </a:extLst>
            </p:cNvPr>
            <p:cNvSpPr txBox="1"/>
            <p:nvPr/>
          </p:nvSpPr>
          <p:spPr>
            <a:xfrm>
              <a:off x="1063558" y="2180283"/>
              <a:ext cx="4273939" cy="1572845"/>
            </a:xfrm>
            <a:prstGeom prst="rect">
              <a:avLst/>
            </a:prstGeom>
            <a:noFill/>
          </p:spPr>
          <p:txBody>
            <a:bodyPr wrap="square" lIns="0" tIns="0" rIns="0" bIns="0" anchor="t">
              <a:noAutofit/>
            </a:bodyPr>
            <a:lstStyle/>
            <a:p>
              <a:pPr>
                <a:lnSpc>
                  <a:spcPct val="120000"/>
                </a:lnSpc>
                <a:spcBef>
                  <a:spcPts val="600"/>
                </a:spcBef>
              </a:pPr>
              <a:r>
                <a:rPr lang="en-US" sz="1050" dirty="0">
                  <a:solidFill>
                    <a:prstClr val="white"/>
                  </a:solidFill>
                  <a:latin typeface="Graphik Regular Trial" panose="020B0503030202060203" pitchFamily="34" charset="0"/>
                </a:rPr>
                <a:t>Imagine it is 2031. A national publication has featured your office on its cover. Your office has become a national model for human-centered advocacy. </a:t>
              </a:r>
            </a:p>
            <a:p>
              <a:pPr>
                <a:lnSpc>
                  <a:spcPct val="120000"/>
                </a:lnSpc>
                <a:spcBef>
                  <a:spcPts val="600"/>
                </a:spcBef>
              </a:pPr>
              <a:r>
                <a:rPr lang="en-US" sz="1050" dirty="0">
                  <a:solidFill>
                    <a:prstClr val="white"/>
                  </a:solidFill>
                  <a:latin typeface="Graphik Regular Trial" panose="020B0503030202060203" pitchFamily="34" charset="0"/>
                </a:rPr>
                <a:t>Clients, judges, community partners, and legal professionals recognize your team not only for legal excellence, but for transforming how people experience the Georgia legal system.</a:t>
              </a:r>
            </a:p>
            <a:p>
              <a:pPr>
                <a:lnSpc>
                  <a:spcPct val="120000"/>
                </a:lnSpc>
                <a:spcBef>
                  <a:spcPts val="600"/>
                </a:spcBef>
              </a:pPr>
              <a:r>
                <a:rPr lang="en-US" sz="1050" dirty="0">
                  <a:solidFill>
                    <a:prstClr val="white"/>
                  </a:solidFill>
                  <a:latin typeface="Graphik Regular Trial" panose="020B0503030202060203" pitchFamily="34" charset="0"/>
                </a:rPr>
                <a:t>Working individually:</a:t>
              </a:r>
            </a:p>
            <a:p>
              <a:pPr marL="119063" indent="-114300">
                <a:lnSpc>
                  <a:spcPct val="120000"/>
                </a:lnSpc>
                <a:spcBef>
                  <a:spcPts val="600"/>
                </a:spcBef>
                <a:buFont typeface="Arial" panose="020B0604020202020204" pitchFamily="34" charset="0"/>
                <a:buChar char="•"/>
              </a:pPr>
              <a:r>
                <a:rPr lang="en-US" sz="1050" dirty="0">
                  <a:solidFill>
                    <a:prstClr val="white"/>
                  </a:solidFill>
                  <a:latin typeface="Graphik Regular Trial" panose="020B0503030202060203" pitchFamily="34" charset="0"/>
                </a:rPr>
                <a:t>Identify three actions your office took to make this future possible.</a:t>
              </a:r>
            </a:p>
            <a:p>
              <a:pPr marL="119063" indent="-114300">
                <a:lnSpc>
                  <a:spcPct val="120000"/>
                </a:lnSpc>
                <a:spcBef>
                  <a:spcPts val="600"/>
                </a:spcBef>
                <a:buFont typeface="Arial" panose="020B0604020202020204" pitchFamily="34" charset="0"/>
                <a:buChar char="•"/>
              </a:pPr>
              <a:r>
                <a:rPr lang="en-US" sz="1050" dirty="0">
                  <a:solidFill>
                    <a:prstClr val="white"/>
                  </a:solidFill>
                  <a:latin typeface="Graphik Regular Trial" panose="020B0503030202060203" pitchFamily="34" charset="0"/>
                </a:rPr>
                <a:t>Write the headline you hope others will read about your office.</a:t>
              </a:r>
              <a:endParaRPr lang="en-US" sz="1050" dirty="0">
                <a:latin typeface="Graphik Regular Trial" panose="020B0503030202060203" pitchFamily="34" charset="0"/>
              </a:endParaRPr>
            </a:p>
          </p:txBody>
        </p:sp>
      </p:grpSp>
    </p:spTree>
    <p:extLst>
      <p:ext uri="{BB962C8B-B14F-4D97-AF65-F5344CB8AC3E}">
        <p14:creationId xmlns:p14="http://schemas.microsoft.com/office/powerpoint/2010/main" val="224014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EA930-77BD-09B5-3067-7E019E3BC804}"/>
            </a:ext>
          </a:extLst>
        </p:cNvPr>
        <p:cNvGrpSpPr/>
        <p:nvPr/>
      </p:nvGrpSpPr>
      <p:grpSpPr>
        <a:xfrm>
          <a:off x="0" y="0"/>
          <a:ext cx="0" cy="0"/>
          <a:chOff x="0" y="0"/>
          <a:chExt cx="0" cy="0"/>
        </a:xfrm>
      </p:grpSpPr>
      <p:sp>
        <p:nvSpPr>
          <p:cNvPr id="15" name="Content Placeholder 12">
            <a:extLst>
              <a:ext uri="{FF2B5EF4-FFF2-40B4-BE49-F238E27FC236}">
                <a16:creationId xmlns:a16="http://schemas.microsoft.com/office/drawing/2014/main" id="{3C40B810-99A7-2B91-F0F2-C1608481F7C3}"/>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4" name="TextBox 13">
            <a:extLst>
              <a:ext uri="{FF2B5EF4-FFF2-40B4-BE49-F238E27FC236}">
                <a16:creationId xmlns:a16="http://schemas.microsoft.com/office/drawing/2014/main" id="{FDF8C154-415A-BEC4-5E5C-C890C09B6DFB}"/>
              </a:ext>
            </a:extLst>
          </p:cNvPr>
          <p:cNvSpPr txBox="1"/>
          <p:nvPr/>
        </p:nvSpPr>
        <p:spPr>
          <a:xfrm>
            <a:off x="2849620" y="2767394"/>
            <a:ext cx="6492761" cy="1163161"/>
          </a:xfrm>
          <a:prstGeom prst="rect">
            <a:avLst/>
          </a:prstGeom>
          <a:noFill/>
        </p:spPr>
        <p:txBody>
          <a:bodyPr wrap="square" lIns="0" tIns="0" rIns="0" bIns="0" anchor="t">
            <a:noAutofit/>
          </a:bodyPr>
          <a:lstStyle/>
          <a:p>
            <a:pPr algn="ctr">
              <a:lnSpc>
                <a:spcPct val="120000"/>
              </a:lnSpc>
              <a:spcBef>
                <a:spcPts val="300"/>
              </a:spcBef>
            </a:pPr>
            <a:r>
              <a:rPr lang="en-US" sz="3600" b="1" dirty="0">
                <a:ln w="12700">
                  <a:noFill/>
                </a:ln>
                <a:solidFill>
                  <a:srgbClr val="FCC15B"/>
                </a:solidFill>
                <a:latin typeface="Graphik Bold Trial" panose="020B0503030202060203" pitchFamily="34" charset="0"/>
                <a:ea typeface="+mj-ea"/>
                <a:cs typeface="+mj-cs"/>
              </a:rPr>
              <a:t>Go Practice With Purpose and Do Great Things!</a:t>
            </a:r>
          </a:p>
        </p:txBody>
      </p:sp>
    </p:spTree>
    <p:extLst>
      <p:ext uri="{BB962C8B-B14F-4D97-AF65-F5344CB8AC3E}">
        <p14:creationId xmlns:p14="http://schemas.microsoft.com/office/powerpoint/2010/main" val="2269292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755B4-D866-5AB4-D660-0CB96DC96137}"/>
            </a:ext>
          </a:extLst>
        </p:cNvPr>
        <p:cNvGrpSpPr/>
        <p:nvPr/>
      </p:nvGrpSpPr>
      <p:grpSpPr>
        <a:xfrm>
          <a:off x="0" y="0"/>
          <a:ext cx="0" cy="0"/>
          <a:chOff x="0" y="0"/>
          <a:chExt cx="0" cy="0"/>
        </a:xfrm>
      </p:grpSpPr>
      <p:sp>
        <p:nvSpPr>
          <p:cNvPr id="20" name="Title 2">
            <a:extLst>
              <a:ext uri="{FF2B5EF4-FFF2-40B4-BE49-F238E27FC236}">
                <a16:creationId xmlns:a16="http://schemas.microsoft.com/office/drawing/2014/main" id="{65AEDE2A-25E7-01BC-0A4F-974799E8CAA3}"/>
              </a:ext>
            </a:extLst>
          </p:cNvPr>
          <p:cNvSpPr txBox="1">
            <a:spLocks/>
          </p:cNvSpPr>
          <p:nvPr/>
        </p:nvSpPr>
        <p:spPr>
          <a:xfrm>
            <a:off x="345688" y="607556"/>
            <a:ext cx="11262146" cy="531696"/>
          </a:xfrm>
          <a:prstGeom prst="rect">
            <a:avLst/>
          </a:prstGeom>
        </p:spPr>
        <p:txBody>
          <a:bodyPr vert="horz" lIns="0" tIns="0" rIns="0" bIns="0" rtlCol="0" anchor="t">
            <a:noAutofit/>
          </a:bodyPr>
          <a:lstStyle>
            <a:lvl1pPr algn="l" defTabSz="914400" rtl="0" eaLnBrk="1" latinLnBrk="0" hangingPunct="1">
              <a:lnSpc>
                <a:spcPct val="120000"/>
              </a:lnSpc>
              <a:spcBef>
                <a:spcPct val="0"/>
              </a:spcBef>
              <a:spcAft>
                <a:spcPts val="300"/>
              </a:spcAft>
              <a:buNone/>
              <a:defRPr lang="en-US" sz="3200" b="0" i="0" kern="1200" dirty="0">
                <a:solidFill>
                  <a:schemeClr val="bg1"/>
                </a:solidFill>
                <a:latin typeface="Graphik Bold Trial" panose="020B0503030202060203" pitchFamily="34" charset="0"/>
                <a:ea typeface="+mj-ea"/>
                <a:cs typeface="+mj-cs"/>
              </a:defRPr>
            </a:lvl1pPr>
          </a:lstStyle>
          <a:p>
            <a:pPr marL="0" marR="0" lvl="0" indent="0" algn="l" defTabSz="914400" rtl="0" eaLnBrk="1" fontAlgn="auto" latinLnBrk="0" hangingPunct="1">
              <a:lnSpc>
                <a:spcPct val="120000"/>
              </a:lnSpc>
              <a:spcBef>
                <a:spcPct val="0"/>
              </a:spcBef>
              <a:spcAft>
                <a:spcPts val="300"/>
              </a:spcAft>
              <a:buClrTx/>
              <a:buSzTx/>
              <a:buFontTx/>
              <a:buNone/>
              <a:tabLst/>
              <a:defRPr/>
            </a:pPr>
            <a:r>
              <a:rPr kumimoji="0" lang="en-US" altLang="en-US" sz="3200" b="0" i="0" u="none" strike="noStrike" kern="1200" cap="none" spc="0" normalizeH="0" baseline="0" noProof="0" dirty="0">
                <a:ln>
                  <a:noFill/>
                </a:ln>
                <a:solidFill>
                  <a:sysClr val="window" lastClr="FFFFFF"/>
                </a:solidFill>
                <a:effectLst/>
                <a:uLnTx/>
                <a:uFillTx/>
                <a:latin typeface="Graphik Bold Trial" panose="020B0503030202060203" pitchFamily="34" charset="0"/>
                <a:ea typeface="+mj-ea"/>
                <a:cs typeface="+mj-cs"/>
              </a:rPr>
              <a:t>Questions?</a:t>
            </a:r>
          </a:p>
        </p:txBody>
      </p:sp>
      <p:sp>
        <p:nvSpPr>
          <p:cNvPr id="22" name="Content Placeholder 12">
            <a:extLst>
              <a:ext uri="{FF2B5EF4-FFF2-40B4-BE49-F238E27FC236}">
                <a16:creationId xmlns:a16="http://schemas.microsoft.com/office/drawing/2014/main" id="{90FF75B7-8D9A-E15D-A25C-8C56027D162F}"/>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grpSp>
        <p:nvGrpSpPr>
          <p:cNvPr id="12" name="Group 11">
            <a:extLst>
              <a:ext uri="{FF2B5EF4-FFF2-40B4-BE49-F238E27FC236}">
                <a16:creationId xmlns:a16="http://schemas.microsoft.com/office/drawing/2014/main" id="{968C65F6-214A-F9E0-4B7F-79389E16989B}"/>
              </a:ext>
            </a:extLst>
          </p:cNvPr>
          <p:cNvGrpSpPr/>
          <p:nvPr/>
        </p:nvGrpSpPr>
        <p:grpSpPr>
          <a:xfrm>
            <a:off x="1933087" y="1820602"/>
            <a:ext cx="8325827" cy="3605416"/>
            <a:chOff x="681013" y="1669969"/>
            <a:chExt cx="8325827" cy="3605416"/>
          </a:xfrm>
        </p:grpSpPr>
        <p:pic>
          <p:nvPicPr>
            <p:cNvPr id="7" name="Picture 6">
              <a:extLst>
                <a:ext uri="{FF2B5EF4-FFF2-40B4-BE49-F238E27FC236}">
                  <a16:creationId xmlns:a16="http://schemas.microsoft.com/office/drawing/2014/main" id="{34E09A24-9DD2-B5C7-767C-6D9B4C2A6906}"/>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81013" y="1669969"/>
              <a:ext cx="3605416" cy="3605416"/>
            </a:xfrm>
            <a:prstGeom prst="ellipse">
              <a:avLst/>
            </a:prstGeom>
            <a:ln w="63500" cap="rnd">
              <a:solidFill>
                <a:schemeClr val="tx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11" name="Group 10">
              <a:extLst>
                <a:ext uri="{FF2B5EF4-FFF2-40B4-BE49-F238E27FC236}">
                  <a16:creationId xmlns:a16="http://schemas.microsoft.com/office/drawing/2014/main" id="{AC77DCD0-A812-0EB5-B8A2-AC863B893D3D}"/>
                </a:ext>
              </a:extLst>
            </p:cNvPr>
            <p:cNvGrpSpPr/>
            <p:nvPr/>
          </p:nvGrpSpPr>
          <p:grpSpPr>
            <a:xfrm>
              <a:off x="4945004" y="2811071"/>
              <a:ext cx="4061836" cy="1730039"/>
              <a:chOff x="4945004" y="2795078"/>
              <a:chExt cx="4061836" cy="1730039"/>
            </a:xfrm>
          </p:grpSpPr>
          <p:sp>
            <p:nvSpPr>
              <p:cNvPr id="3" name="TextBox 2">
                <a:extLst>
                  <a:ext uri="{FF2B5EF4-FFF2-40B4-BE49-F238E27FC236}">
                    <a16:creationId xmlns:a16="http://schemas.microsoft.com/office/drawing/2014/main" id="{1D5C5503-2F73-178A-0A2F-1892A838E21B}"/>
                  </a:ext>
                </a:extLst>
              </p:cNvPr>
              <p:cNvSpPr txBox="1"/>
              <p:nvPr/>
            </p:nvSpPr>
            <p:spPr>
              <a:xfrm>
                <a:off x="4945005" y="2795078"/>
                <a:ext cx="4061835" cy="484545"/>
              </a:xfrm>
              <a:prstGeom prst="rect">
                <a:avLst/>
              </a:prstGeom>
              <a:noFill/>
            </p:spPr>
            <p:txBody>
              <a:bodyPr wrap="square" lIns="0" tIns="0" rIns="0" bIns="0" anchor="t">
                <a:noAutofit/>
              </a:bodyPr>
              <a:lstStyle/>
              <a:p>
                <a:pPr>
                  <a:lnSpc>
                    <a:spcPct val="120000"/>
                  </a:lnSpc>
                  <a:spcBef>
                    <a:spcPts val="300"/>
                  </a:spcBef>
                </a:pPr>
                <a:r>
                  <a:rPr lang="en-US" sz="3200" b="1" dirty="0">
                    <a:ln w="12700">
                      <a:noFill/>
                    </a:ln>
                    <a:solidFill>
                      <a:srgbClr val="FCC15B"/>
                    </a:solidFill>
                    <a:latin typeface="Graphik Bold Trial" panose="020B0503030202060203" pitchFamily="34" charset="0"/>
                    <a:ea typeface="+mj-ea"/>
                    <a:cs typeface="+mj-cs"/>
                  </a:rPr>
                  <a:t>Thank You!</a:t>
                </a:r>
              </a:p>
            </p:txBody>
          </p:sp>
          <p:sp>
            <p:nvSpPr>
              <p:cNvPr id="9" name="TextBox 8">
                <a:extLst>
                  <a:ext uri="{FF2B5EF4-FFF2-40B4-BE49-F238E27FC236}">
                    <a16:creationId xmlns:a16="http://schemas.microsoft.com/office/drawing/2014/main" id="{DE35F09C-2EA6-BEBF-7B3F-367278C6D9C5}"/>
                  </a:ext>
                </a:extLst>
              </p:cNvPr>
              <p:cNvSpPr txBox="1"/>
              <p:nvPr/>
            </p:nvSpPr>
            <p:spPr>
              <a:xfrm>
                <a:off x="4945004" y="3429000"/>
                <a:ext cx="4061835" cy="1096117"/>
              </a:xfrm>
              <a:prstGeom prst="rect">
                <a:avLst/>
              </a:prstGeom>
              <a:noFill/>
            </p:spPr>
            <p:txBody>
              <a:bodyPr wrap="square" lIns="0" tIns="0" rIns="0" bIns="0" anchor="t">
                <a:noAutofit/>
              </a:bodyPr>
              <a:lstStyle/>
              <a:p>
                <a:pPr marL="0" marR="0" lvl="0" indent="0" algn="l" defTabSz="914400" rtl="0" eaLnBrk="1" fontAlgn="auto" latinLnBrk="0" hangingPunct="1">
                  <a:lnSpc>
                    <a:spcPct val="120000"/>
                  </a:lnSpc>
                  <a:spcBef>
                    <a:spcPts val="30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Graphik Semibold Trial" panose="020B0503030202060203" pitchFamily="34" charset="0"/>
                    <a:ea typeface="+mn-ea"/>
                    <a:cs typeface="+mn-cs"/>
                  </a:rPr>
                  <a:t>Imani J. Carter, Esq.</a:t>
                </a:r>
              </a:p>
              <a:p>
                <a:pPr marL="0" marR="0" lvl="0" indent="0" algn="l" defTabSz="914400" rtl="0" eaLnBrk="1" fontAlgn="auto" latinLnBrk="0" hangingPunct="1">
                  <a:lnSpc>
                    <a:spcPct val="120000"/>
                  </a:lnSpc>
                  <a:spcBef>
                    <a:spcPts val="30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Graphik Semibold Trial" panose="020B0503030202060203" pitchFamily="34" charset="0"/>
                    <a:ea typeface="+mn-ea"/>
                    <a:cs typeface="+mn-cs"/>
                  </a:rPr>
                  <a:t>Senior Assistant Public Defender</a:t>
                </a:r>
              </a:p>
              <a:p>
                <a:pPr marL="0" marR="0" lvl="0" indent="0" algn="l" defTabSz="914400" rtl="0" eaLnBrk="1" fontAlgn="auto" latinLnBrk="0" hangingPunct="1">
                  <a:lnSpc>
                    <a:spcPct val="120000"/>
                  </a:lnSpc>
                  <a:spcBef>
                    <a:spcPts val="30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Graphik Semibold Trial" panose="020B0503030202060203" pitchFamily="34" charset="0"/>
                    <a:ea typeface="+mn-ea"/>
                    <a:cs typeface="+mn-cs"/>
                  </a:rPr>
                  <a:t>Western Circuit Public Defender Office</a:t>
                </a:r>
              </a:p>
              <a:p>
                <a:pPr marL="0" marR="0" lvl="0" indent="0" algn="l" defTabSz="914400" rtl="0" eaLnBrk="1" fontAlgn="auto" latinLnBrk="0" hangingPunct="1">
                  <a:lnSpc>
                    <a:spcPct val="120000"/>
                  </a:lnSpc>
                  <a:spcBef>
                    <a:spcPts val="300"/>
                  </a:spcBef>
                  <a:spcAft>
                    <a:spcPts val="0"/>
                  </a:spcAft>
                  <a:buClrTx/>
                  <a:buSzTx/>
                  <a:buFontTx/>
                  <a:buNone/>
                  <a:tabLst/>
                  <a:defRPr/>
                </a:pPr>
                <a:r>
                  <a:rPr lang="en-US" sz="1600" b="1" dirty="0">
                    <a:solidFill>
                      <a:prstClr val="white"/>
                    </a:solidFill>
                    <a:latin typeface="Graphik Semibold Trial" panose="020B0503030202060203" pitchFamily="34" charset="0"/>
                  </a:rPr>
                  <a:t>icarter@gapublicdefender.org</a:t>
                </a:r>
                <a:endParaRPr kumimoji="0" lang="en-US" sz="1200" b="1" i="0" u="none" strike="noStrike" kern="1200" cap="none" spc="0" normalizeH="0" baseline="0" noProof="0" dirty="0">
                  <a:ln>
                    <a:noFill/>
                  </a:ln>
                  <a:solidFill>
                    <a:prstClr val="white"/>
                  </a:solidFill>
                  <a:effectLst/>
                  <a:uLnTx/>
                  <a:uFillTx/>
                  <a:latin typeface="Graphik Semibold Trial" panose="020B0503030202060203" pitchFamily="34" charset="0"/>
                  <a:ea typeface="+mn-ea"/>
                  <a:cs typeface="+mn-cs"/>
                </a:endParaRPr>
              </a:p>
            </p:txBody>
          </p:sp>
        </p:grpSp>
      </p:grpSp>
    </p:spTree>
    <p:extLst>
      <p:ext uri="{BB962C8B-B14F-4D97-AF65-F5344CB8AC3E}">
        <p14:creationId xmlns:p14="http://schemas.microsoft.com/office/powerpoint/2010/main" val="3128884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52E5E-919B-456D-1A0E-FA44F49FB8B4}"/>
            </a:ext>
          </a:extLst>
        </p:cNvPr>
        <p:cNvGrpSpPr/>
        <p:nvPr/>
      </p:nvGrpSpPr>
      <p:grpSpPr>
        <a:xfrm>
          <a:off x="0" y="0"/>
          <a:ext cx="0" cy="0"/>
          <a:chOff x="0" y="0"/>
          <a:chExt cx="0" cy="0"/>
        </a:xfrm>
      </p:grpSpPr>
      <p:sp>
        <p:nvSpPr>
          <p:cNvPr id="20" name="Title 2">
            <a:extLst>
              <a:ext uri="{FF2B5EF4-FFF2-40B4-BE49-F238E27FC236}">
                <a16:creationId xmlns:a16="http://schemas.microsoft.com/office/drawing/2014/main" id="{A276E947-A3B5-9530-6B86-D5728A4E02CA}"/>
              </a:ext>
            </a:extLst>
          </p:cNvPr>
          <p:cNvSpPr txBox="1">
            <a:spLocks/>
          </p:cNvSpPr>
          <p:nvPr/>
        </p:nvSpPr>
        <p:spPr>
          <a:xfrm>
            <a:off x="345688" y="607556"/>
            <a:ext cx="11262146" cy="531696"/>
          </a:xfrm>
          <a:prstGeom prst="rect">
            <a:avLst/>
          </a:prstGeom>
        </p:spPr>
        <p:txBody>
          <a:bodyPr vert="horz" lIns="0" tIns="0" rIns="0" bIns="0" rtlCol="0" anchor="t">
            <a:noAutofit/>
          </a:bodyPr>
          <a:lstStyle>
            <a:lvl1pPr algn="l" defTabSz="914400" rtl="0" eaLnBrk="1" latinLnBrk="0" hangingPunct="1">
              <a:lnSpc>
                <a:spcPct val="120000"/>
              </a:lnSpc>
              <a:spcBef>
                <a:spcPct val="0"/>
              </a:spcBef>
              <a:spcAft>
                <a:spcPts val="300"/>
              </a:spcAft>
              <a:buNone/>
              <a:defRPr lang="en-US" sz="3200" b="0" i="0" kern="1200" dirty="0">
                <a:solidFill>
                  <a:schemeClr val="bg1"/>
                </a:solidFill>
                <a:latin typeface="Graphik Bold Trial" panose="020B0503030202060203" pitchFamily="34" charset="0"/>
                <a:ea typeface="+mj-ea"/>
                <a:cs typeface="+mj-cs"/>
              </a:defRPr>
            </a:lvl1pPr>
          </a:lstStyle>
          <a:p>
            <a:pPr marL="0" marR="0" lvl="0" indent="0" algn="l" defTabSz="914400" rtl="0" eaLnBrk="1" fontAlgn="auto" latinLnBrk="0" hangingPunct="1">
              <a:lnSpc>
                <a:spcPct val="120000"/>
              </a:lnSpc>
              <a:spcBef>
                <a:spcPct val="0"/>
              </a:spcBef>
              <a:spcAft>
                <a:spcPts val="300"/>
              </a:spcAft>
              <a:buClrTx/>
              <a:buSzTx/>
              <a:buFontTx/>
              <a:buNone/>
              <a:tabLst/>
              <a:defRPr/>
            </a:pPr>
            <a:r>
              <a:rPr kumimoji="0" lang="en-US" altLang="en-US" sz="3200" b="0" i="0" u="none" strike="noStrike" kern="1200" cap="none" spc="0" normalizeH="0" baseline="0" noProof="0" dirty="0">
                <a:ln>
                  <a:noFill/>
                </a:ln>
                <a:solidFill>
                  <a:sysClr val="window" lastClr="FFFFFF"/>
                </a:solidFill>
                <a:effectLst/>
                <a:uLnTx/>
                <a:uFillTx/>
                <a:latin typeface="Graphik Bold Trial" panose="020B0503030202060203" pitchFamily="34" charset="0"/>
                <a:ea typeface="+mj-ea"/>
                <a:cs typeface="+mj-cs"/>
              </a:rPr>
              <a:t>Meet Your Presenter</a:t>
            </a:r>
          </a:p>
        </p:txBody>
      </p:sp>
      <p:sp>
        <p:nvSpPr>
          <p:cNvPr id="22" name="Content Placeholder 12">
            <a:extLst>
              <a:ext uri="{FF2B5EF4-FFF2-40B4-BE49-F238E27FC236}">
                <a16:creationId xmlns:a16="http://schemas.microsoft.com/office/drawing/2014/main" id="{6A823430-0817-3CF4-25E3-6F89819E511E}"/>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grpSp>
        <p:nvGrpSpPr>
          <p:cNvPr id="12" name="Group 11">
            <a:extLst>
              <a:ext uri="{FF2B5EF4-FFF2-40B4-BE49-F238E27FC236}">
                <a16:creationId xmlns:a16="http://schemas.microsoft.com/office/drawing/2014/main" id="{9C88D3BD-0BC3-DD59-2AEF-7F4F991341D8}"/>
              </a:ext>
            </a:extLst>
          </p:cNvPr>
          <p:cNvGrpSpPr/>
          <p:nvPr/>
        </p:nvGrpSpPr>
        <p:grpSpPr>
          <a:xfrm>
            <a:off x="1933087" y="1820602"/>
            <a:ext cx="8325827" cy="3605416"/>
            <a:chOff x="681013" y="1669969"/>
            <a:chExt cx="8325827" cy="3605416"/>
          </a:xfrm>
        </p:grpSpPr>
        <p:pic>
          <p:nvPicPr>
            <p:cNvPr id="7" name="Picture 6">
              <a:extLst>
                <a:ext uri="{FF2B5EF4-FFF2-40B4-BE49-F238E27FC236}">
                  <a16:creationId xmlns:a16="http://schemas.microsoft.com/office/drawing/2014/main" id="{F9DFEF4A-37EE-9D76-6B22-BA9DD8BDA43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81013" y="1669969"/>
              <a:ext cx="3605416" cy="3605416"/>
            </a:xfrm>
            <a:prstGeom prst="ellipse">
              <a:avLst/>
            </a:prstGeom>
            <a:ln w="63500" cap="rnd">
              <a:solidFill>
                <a:schemeClr val="tx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11" name="Group 10">
              <a:extLst>
                <a:ext uri="{FF2B5EF4-FFF2-40B4-BE49-F238E27FC236}">
                  <a16:creationId xmlns:a16="http://schemas.microsoft.com/office/drawing/2014/main" id="{B62E731E-B19C-CB27-E1C3-A0B55EF02B43}"/>
                </a:ext>
              </a:extLst>
            </p:cNvPr>
            <p:cNvGrpSpPr/>
            <p:nvPr/>
          </p:nvGrpSpPr>
          <p:grpSpPr>
            <a:xfrm>
              <a:off x="4945004" y="2811071"/>
              <a:ext cx="4061836" cy="1730039"/>
              <a:chOff x="4945004" y="2795078"/>
              <a:chExt cx="4061836" cy="1730039"/>
            </a:xfrm>
          </p:grpSpPr>
          <p:sp>
            <p:nvSpPr>
              <p:cNvPr id="3" name="TextBox 2">
                <a:extLst>
                  <a:ext uri="{FF2B5EF4-FFF2-40B4-BE49-F238E27FC236}">
                    <a16:creationId xmlns:a16="http://schemas.microsoft.com/office/drawing/2014/main" id="{3371A52C-6957-CB62-D79D-B9B97B3AA654}"/>
                  </a:ext>
                </a:extLst>
              </p:cNvPr>
              <p:cNvSpPr txBox="1"/>
              <p:nvPr/>
            </p:nvSpPr>
            <p:spPr>
              <a:xfrm>
                <a:off x="4945005" y="2795078"/>
                <a:ext cx="4061835" cy="484545"/>
              </a:xfrm>
              <a:prstGeom prst="rect">
                <a:avLst/>
              </a:prstGeom>
              <a:noFill/>
            </p:spPr>
            <p:txBody>
              <a:bodyPr wrap="square" lIns="0" tIns="0" rIns="0" bIns="0" anchor="t">
                <a:noAutofit/>
              </a:bodyPr>
              <a:lstStyle/>
              <a:p>
                <a:pPr>
                  <a:lnSpc>
                    <a:spcPct val="120000"/>
                  </a:lnSpc>
                  <a:spcBef>
                    <a:spcPts val="300"/>
                  </a:spcBef>
                </a:pPr>
                <a:r>
                  <a:rPr lang="en-US" sz="3200" b="1" dirty="0">
                    <a:ln w="12700">
                      <a:noFill/>
                    </a:ln>
                    <a:solidFill>
                      <a:srgbClr val="FCC15B"/>
                    </a:solidFill>
                    <a:latin typeface="Graphik Bold Trial" panose="020B0503030202060203" pitchFamily="34" charset="0"/>
                    <a:ea typeface="+mj-ea"/>
                    <a:cs typeface="+mj-cs"/>
                  </a:rPr>
                  <a:t>Imani J. Carter, Esq.</a:t>
                </a:r>
              </a:p>
            </p:txBody>
          </p:sp>
          <p:sp>
            <p:nvSpPr>
              <p:cNvPr id="9" name="TextBox 8">
                <a:extLst>
                  <a:ext uri="{FF2B5EF4-FFF2-40B4-BE49-F238E27FC236}">
                    <a16:creationId xmlns:a16="http://schemas.microsoft.com/office/drawing/2014/main" id="{21A83CDF-22D1-E337-4EE2-A79E490B6E6D}"/>
                  </a:ext>
                </a:extLst>
              </p:cNvPr>
              <p:cNvSpPr txBox="1"/>
              <p:nvPr/>
            </p:nvSpPr>
            <p:spPr>
              <a:xfrm>
                <a:off x="4945004" y="3429000"/>
                <a:ext cx="4061835" cy="1096117"/>
              </a:xfrm>
              <a:prstGeom prst="rect">
                <a:avLst/>
              </a:prstGeom>
              <a:noFill/>
            </p:spPr>
            <p:txBody>
              <a:bodyPr wrap="square" lIns="0" tIns="0" rIns="0" bIns="0" anchor="t">
                <a:noAutofit/>
              </a:bodyPr>
              <a:lstStyle/>
              <a:p>
                <a:pPr marL="0" marR="0" lvl="0" indent="0" algn="l" defTabSz="914400" rtl="0" eaLnBrk="1" fontAlgn="auto" latinLnBrk="0" hangingPunct="1">
                  <a:lnSpc>
                    <a:spcPct val="120000"/>
                  </a:lnSpc>
                  <a:spcBef>
                    <a:spcPts val="30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Graphik Semibold Trial" panose="020B0503030202060203" pitchFamily="34" charset="0"/>
                    <a:ea typeface="+mn-ea"/>
                    <a:cs typeface="+mn-cs"/>
                  </a:rPr>
                  <a:t>Senior Assistant Public Defender</a:t>
                </a:r>
              </a:p>
              <a:p>
                <a:pPr marL="0" marR="0" lvl="0" indent="0" algn="l" defTabSz="914400" rtl="0" eaLnBrk="1" fontAlgn="auto" latinLnBrk="0" hangingPunct="1">
                  <a:lnSpc>
                    <a:spcPct val="120000"/>
                  </a:lnSpc>
                  <a:spcBef>
                    <a:spcPts val="30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Graphik Semibold Trial" panose="020B0503030202060203" pitchFamily="34" charset="0"/>
                    <a:ea typeface="+mn-ea"/>
                    <a:cs typeface="+mn-cs"/>
                  </a:rPr>
                  <a:t>Western Circuit Public Defender Office</a:t>
                </a:r>
              </a:p>
              <a:p>
                <a:pPr marL="0" marR="0" lvl="0" indent="0" algn="l" defTabSz="914400" rtl="0" eaLnBrk="1" fontAlgn="auto" latinLnBrk="0" hangingPunct="1">
                  <a:lnSpc>
                    <a:spcPct val="120000"/>
                  </a:lnSpc>
                  <a:spcBef>
                    <a:spcPts val="300"/>
                  </a:spcBef>
                  <a:spcAft>
                    <a:spcPts val="0"/>
                  </a:spcAft>
                  <a:buClrTx/>
                  <a:buSzTx/>
                  <a:buFontTx/>
                  <a:buNone/>
                  <a:tabLst/>
                  <a:defRPr/>
                </a:pPr>
                <a:r>
                  <a:rPr lang="en-US" sz="1600" b="1" dirty="0">
                    <a:solidFill>
                      <a:prstClr val="white"/>
                    </a:solidFill>
                    <a:latin typeface="Graphik Semibold Trial" panose="020B0503030202060203" pitchFamily="34" charset="0"/>
                  </a:rPr>
                  <a:t>icarter@gapublicdefender.org</a:t>
                </a:r>
                <a:endParaRPr kumimoji="0" lang="en-US" sz="1200" b="1" i="0" u="none" strike="noStrike" kern="1200" cap="none" spc="0" normalizeH="0" baseline="0" noProof="0" dirty="0">
                  <a:ln>
                    <a:noFill/>
                  </a:ln>
                  <a:solidFill>
                    <a:prstClr val="white"/>
                  </a:solidFill>
                  <a:effectLst/>
                  <a:uLnTx/>
                  <a:uFillTx/>
                  <a:latin typeface="Graphik Semibold Trial" panose="020B0503030202060203" pitchFamily="34" charset="0"/>
                  <a:ea typeface="+mn-ea"/>
                  <a:cs typeface="+mn-cs"/>
                </a:endParaRPr>
              </a:p>
            </p:txBody>
          </p:sp>
        </p:grpSp>
      </p:grpSp>
    </p:spTree>
    <p:extLst>
      <p:ext uri="{BB962C8B-B14F-4D97-AF65-F5344CB8AC3E}">
        <p14:creationId xmlns:p14="http://schemas.microsoft.com/office/powerpoint/2010/main" val="148722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FB044-E8AE-58E7-B98E-437D63F37CC5}"/>
            </a:ext>
          </a:extLst>
        </p:cNvPr>
        <p:cNvGrpSpPr/>
        <p:nvPr/>
      </p:nvGrpSpPr>
      <p:grpSpPr>
        <a:xfrm>
          <a:off x="0" y="0"/>
          <a:ext cx="0" cy="0"/>
          <a:chOff x="0" y="0"/>
          <a:chExt cx="0" cy="0"/>
        </a:xfrm>
      </p:grpSpPr>
      <p:sp>
        <p:nvSpPr>
          <p:cNvPr id="15" name="Content Placeholder 12">
            <a:extLst>
              <a:ext uri="{FF2B5EF4-FFF2-40B4-BE49-F238E27FC236}">
                <a16:creationId xmlns:a16="http://schemas.microsoft.com/office/drawing/2014/main" id="{BD35D8A7-B884-A019-34D0-AA6FB253B593}"/>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6" name="Title 11">
            <a:extLst>
              <a:ext uri="{FF2B5EF4-FFF2-40B4-BE49-F238E27FC236}">
                <a16:creationId xmlns:a16="http://schemas.microsoft.com/office/drawing/2014/main" id="{964DD0FB-5AAC-A81B-821C-B7A257190820}"/>
              </a:ext>
            </a:extLst>
          </p:cNvPr>
          <p:cNvSpPr>
            <a:spLocks noGrp="1"/>
          </p:cNvSpPr>
          <p:nvPr>
            <p:ph type="title"/>
          </p:nvPr>
        </p:nvSpPr>
        <p:spPr>
          <a:xfrm>
            <a:off x="345688" y="607556"/>
            <a:ext cx="11262146" cy="576034"/>
          </a:xfrm>
        </p:spPr>
        <p:txBody>
          <a:bodyPr/>
          <a:lstStyle/>
          <a:p>
            <a:r>
              <a:rPr lang="en-US" dirty="0"/>
              <a:t>Overview</a:t>
            </a:r>
          </a:p>
        </p:txBody>
      </p:sp>
      <p:sp>
        <p:nvSpPr>
          <p:cNvPr id="30" name="Content Placeholder 12">
            <a:extLst>
              <a:ext uri="{FF2B5EF4-FFF2-40B4-BE49-F238E27FC236}">
                <a16:creationId xmlns:a16="http://schemas.microsoft.com/office/drawing/2014/main" id="{C82B2C83-6501-EAE7-88E4-6ACC20060684}"/>
              </a:ext>
            </a:extLst>
          </p:cNvPr>
          <p:cNvSpPr>
            <a:spLocks noGrp="1"/>
          </p:cNvSpPr>
          <p:nvPr>
            <p:ph sz="quarter" idx="13"/>
          </p:nvPr>
        </p:nvSpPr>
        <p:spPr>
          <a:xfrm>
            <a:off x="345688" y="1144156"/>
            <a:ext cx="10084676" cy="281998"/>
          </a:xfrm>
        </p:spPr>
        <p:txBody>
          <a:bodyPr/>
          <a:lstStyle/>
          <a:p>
            <a:r>
              <a:rPr lang="en-US" sz="1400" dirty="0"/>
              <a:t>This session explores how small shifts in mindset, communication, and advocacy can strengthen client relationships, improve representation, and reinforce dignity throughout the legal process.</a:t>
            </a:r>
          </a:p>
        </p:txBody>
      </p:sp>
      <p:sp>
        <p:nvSpPr>
          <p:cNvPr id="26" name="TextBox 25">
            <a:extLst>
              <a:ext uri="{FF2B5EF4-FFF2-40B4-BE49-F238E27FC236}">
                <a16:creationId xmlns:a16="http://schemas.microsoft.com/office/drawing/2014/main" id="{EE5239C0-74D3-D63F-5BC8-0B934A57B6E2}"/>
              </a:ext>
            </a:extLst>
          </p:cNvPr>
          <p:cNvSpPr txBox="1"/>
          <p:nvPr/>
        </p:nvSpPr>
        <p:spPr>
          <a:xfrm>
            <a:off x="345688" y="2083367"/>
            <a:ext cx="4174061" cy="281998"/>
          </a:xfrm>
          <a:prstGeom prst="rect">
            <a:avLst/>
          </a:prstGeom>
          <a:noFill/>
        </p:spPr>
        <p:txBody>
          <a:bodyPr wrap="square" lIns="0" tIns="0" rIns="0" bIns="0" anchor="t">
            <a:noAutofit/>
          </a:bodyPr>
          <a:lstStyle/>
          <a:p>
            <a:pPr>
              <a:lnSpc>
                <a:spcPct val="120000"/>
              </a:lnSpc>
              <a:spcBef>
                <a:spcPts val="600"/>
              </a:spcBef>
            </a:pPr>
            <a:r>
              <a:rPr lang="en-US" sz="2000" b="1" dirty="0">
                <a:latin typeface="Graphik Semibold Trial" panose="020B0503030202060203" pitchFamily="34" charset="0"/>
              </a:rPr>
              <a:t>Together, we will:</a:t>
            </a:r>
          </a:p>
        </p:txBody>
      </p:sp>
      <p:sp>
        <p:nvSpPr>
          <p:cNvPr id="10" name="TextBox 9">
            <a:extLst>
              <a:ext uri="{FF2B5EF4-FFF2-40B4-BE49-F238E27FC236}">
                <a16:creationId xmlns:a16="http://schemas.microsoft.com/office/drawing/2014/main" id="{A33FEF9A-6049-35AE-C0DD-B13A830EB491}"/>
              </a:ext>
            </a:extLst>
          </p:cNvPr>
          <p:cNvSpPr txBox="1"/>
          <p:nvPr/>
        </p:nvSpPr>
        <p:spPr>
          <a:xfrm>
            <a:off x="345688" y="2657613"/>
            <a:ext cx="8025410" cy="364965"/>
          </a:xfrm>
          <a:prstGeom prst="rect">
            <a:avLst/>
          </a:prstGeom>
          <a:noFill/>
        </p:spPr>
        <p:txBody>
          <a:bodyPr wrap="square" lIns="0" tIns="0" rIns="0" bIns="0" anchor="ctr">
            <a:noAutofit/>
          </a:bodyPr>
          <a:lstStyle/>
          <a:p>
            <a:pPr>
              <a:lnSpc>
                <a:spcPct val="120000"/>
              </a:lnSpc>
              <a:spcBef>
                <a:spcPts val="600"/>
              </a:spcBef>
            </a:pPr>
            <a:r>
              <a:rPr lang="en-US" sz="1600" b="1" dirty="0">
                <a:latin typeface="Graphik Bold Trial" panose="020B0503030202060203" pitchFamily="34" charset="0"/>
              </a:rPr>
              <a:t>01</a:t>
            </a:r>
            <a:r>
              <a:rPr lang="en-US" sz="1600" b="1" dirty="0">
                <a:solidFill>
                  <a:srgbClr val="FFCB65"/>
                </a:solidFill>
                <a:latin typeface="Graphik Bold Trial" panose="020B0503030202060203" pitchFamily="34" charset="0"/>
              </a:rPr>
              <a:t>	Recognize</a:t>
            </a:r>
            <a:r>
              <a:rPr lang="en-US" sz="1600" dirty="0">
                <a:solidFill>
                  <a:prstClr val="white"/>
                </a:solidFill>
                <a:latin typeface="Graphik Regular Trial" panose="020B0503030202060203" pitchFamily="34" charset="0"/>
              </a:rPr>
              <a:t> the subtle ways dehumanization influences legal practice.</a:t>
            </a:r>
          </a:p>
        </p:txBody>
      </p:sp>
      <p:sp>
        <p:nvSpPr>
          <p:cNvPr id="27" name="TextBox 26">
            <a:extLst>
              <a:ext uri="{FF2B5EF4-FFF2-40B4-BE49-F238E27FC236}">
                <a16:creationId xmlns:a16="http://schemas.microsoft.com/office/drawing/2014/main" id="{6261E47E-A289-E994-A904-1045ABD2E26F}"/>
              </a:ext>
            </a:extLst>
          </p:cNvPr>
          <p:cNvSpPr txBox="1"/>
          <p:nvPr/>
        </p:nvSpPr>
        <p:spPr>
          <a:xfrm>
            <a:off x="345688" y="3287170"/>
            <a:ext cx="8025410" cy="364965"/>
          </a:xfrm>
          <a:prstGeom prst="rect">
            <a:avLst/>
          </a:prstGeom>
          <a:noFill/>
        </p:spPr>
        <p:txBody>
          <a:bodyPr wrap="square" lIns="0" tIns="0" rIns="0" bIns="0" anchor="ctr">
            <a:noAutofit/>
          </a:bodyPr>
          <a:lstStyle/>
          <a:p>
            <a:pPr>
              <a:lnSpc>
                <a:spcPct val="120000"/>
              </a:lnSpc>
              <a:spcBef>
                <a:spcPts val="600"/>
              </a:spcBef>
            </a:pPr>
            <a:r>
              <a:rPr lang="en-US" sz="1600" b="1" dirty="0">
                <a:latin typeface="Graphik Bold Trial" panose="020B0503030202060203" pitchFamily="34" charset="0"/>
              </a:rPr>
              <a:t>02</a:t>
            </a:r>
            <a:r>
              <a:rPr lang="en-US" sz="1600" b="1" dirty="0">
                <a:solidFill>
                  <a:srgbClr val="FFCB65"/>
                </a:solidFill>
                <a:latin typeface="Graphik Bold Trial" panose="020B0503030202060203" pitchFamily="34" charset="0"/>
              </a:rPr>
              <a:t>	</a:t>
            </a:r>
            <a:r>
              <a:rPr lang="en-US" altLang="en-US" sz="1600" b="1" dirty="0">
                <a:solidFill>
                  <a:srgbClr val="FFCB65"/>
                </a:solidFill>
                <a:latin typeface="Graphik Bold Trial" panose="020B0503030202060203" pitchFamily="34" charset="0"/>
              </a:rPr>
              <a:t>Reframe</a:t>
            </a:r>
            <a:r>
              <a:rPr lang="en-US" altLang="en-US" sz="1600" dirty="0">
                <a:solidFill>
                  <a:srgbClr val="FFFFFF"/>
                </a:solidFill>
                <a:latin typeface="-webkit-standard"/>
              </a:rPr>
              <a:t> </a:t>
            </a:r>
            <a:r>
              <a:rPr lang="en-US" altLang="en-US" sz="1600" dirty="0">
                <a:solidFill>
                  <a:prstClr val="white"/>
                </a:solidFill>
                <a:latin typeface="Graphik Regular Trial" panose="020B0503030202060203" pitchFamily="34" charset="0"/>
              </a:rPr>
              <a:t>advocacy through a human-centered lens.</a:t>
            </a:r>
          </a:p>
        </p:txBody>
      </p:sp>
      <p:sp>
        <p:nvSpPr>
          <p:cNvPr id="41" name="TextBox 40">
            <a:extLst>
              <a:ext uri="{FF2B5EF4-FFF2-40B4-BE49-F238E27FC236}">
                <a16:creationId xmlns:a16="http://schemas.microsoft.com/office/drawing/2014/main" id="{A15B5819-80E5-17D4-F272-5572BCDD5D82}"/>
              </a:ext>
            </a:extLst>
          </p:cNvPr>
          <p:cNvSpPr txBox="1"/>
          <p:nvPr/>
        </p:nvSpPr>
        <p:spPr>
          <a:xfrm>
            <a:off x="345688" y="3916727"/>
            <a:ext cx="10493762" cy="364965"/>
          </a:xfrm>
          <a:prstGeom prst="rect">
            <a:avLst/>
          </a:prstGeom>
          <a:noFill/>
        </p:spPr>
        <p:txBody>
          <a:bodyPr wrap="square" lIns="0" tIns="0" rIns="0" bIns="0" anchor="ctr">
            <a:noAutofit/>
          </a:bodyPr>
          <a:lstStyle/>
          <a:p>
            <a:pPr>
              <a:lnSpc>
                <a:spcPct val="120000"/>
              </a:lnSpc>
              <a:spcBef>
                <a:spcPts val="600"/>
              </a:spcBef>
            </a:pPr>
            <a:r>
              <a:rPr lang="en-US" sz="1600" b="1" dirty="0">
                <a:latin typeface="Graphik Bold Trial" panose="020B0503030202060203" pitchFamily="34" charset="0"/>
              </a:rPr>
              <a:t>03</a:t>
            </a:r>
            <a:r>
              <a:rPr lang="en-US" sz="1600" b="1" dirty="0">
                <a:solidFill>
                  <a:srgbClr val="FFCB65"/>
                </a:solidFill>
                <a:latin typeface="Graphik Bold Trial" panose="020B0503030202060203" pitchFamily="34" charset="0"/>
              </a:rPr>
              <a:t>	</a:t>
            </a:r>
            <a:r>
              <a:rPr lang="en-US" altLang="en-US" sz="1600" b="1" dirty="0">
                <a:solidFill>
                  <a:srgbClr val="FFCB65"/>
                </a:solidFill>
                <a:latin typeface="Graphik Bold Trial" panose="020B0503030202060203" pitchFamily="34" charset="0"/>
              </a:rPr>
              <a:t>Learn</a:t>
            </a:r>
            <a:r>
              <a:rPr lang="en-US" altLang="en-US" sz="1600" dirty="0">
                <a:solidFill>
                  <a:srgbClr val="FFFFFF"/>
                </a:solidFill>
                <a:latin typeface="-webkit-standard"/>
              </a:rPr>
              <a:t> </a:t>
            </a:r>
            <a:r>
              <a:rPr lang="en-US" altLang="en-US" sz="1600" dirty="0">
                <a:solidFill>
                  <a:prstClr val="white"/>
                </a:solidFill>
                <a:latin typeface="Graphik Regular Trial" panose="020B0503030202060203" pitchFamily="34" charset="0"/>
              </a:rPr>
              <a:t>practical tools to build trust, communicate with dignity, and strengthen courtroom advocacy.</a:t>
            </a:r>
          </a:p>
        </p:txBody>
      </p:sp>
      <p:sp>
        <p:nvSpPr>
          <p:cNvPr id="43" name="TextBox 42">
            <a:extLst>
              <a:ext uri="{FF2B5EF4-FFF2-40B4-BE49-F238E27FC236}">
                <a16:creationId xmlns:a16="http://schemas.microsoft.com/office/drawing/2014/main" id="{DCB6FE6A-BC4A-2B84-08A7-CAE9EDD7C605}"/>
              </a:ext>
            </a:extLst>
          </p:cNvPr>
          <p:cNvSpPr txBox="1"/>
          <p:nvPr/>
        </p:nvSpPr>
        <p:spPr>
          <a:xfrm>
            <a:off x="345688" y="4546285"/>
            <a:ext cx="10493762" cy="364965"/>
          </a:xfrm>
          <a:prstGeom prst="rect">
            <a:avLst/>
          </a:prstGeom>
          <a:noFill/>
        </p:spPr>
        <p:txBody>
          <a:bodyPr wrap="square" lIns="0" tIns="0" rIns="0" bIns="0" anchor="ctr">
            <a:noAutofit/>
          </a:bodyPr>
          <a:lstStyle/>
          <a:p>
            <a:pPr>
              <a:lnSpc>
                <a:spcPct val="120000"/>
              </a:lnSpc>
              <a:spcBef>
                <a:spcPts val="600"/>
              </a:spcBef>
            </a:pPr>
            <a:r>
              <a:rPr lang="en-US" sz="1600" b="1" dirty="0">
                <a:latin typeface="Graphik Bold Trial" panose="020B0503030202060203" pitchFamily="34" charset="0"/>
              </a:rPr>
              <a:t>04</a:t>
            </a:r>
            <a:r>
              <a:rPr lang="en-US" sz="1600" b="1" dirty="0">
                <a:solidFill>
                  <a:srgbClr val="FFCB65"/>
                </a:solidFill>
                <a:latin typeface="Graphik Bold Trial" panose="020B0503030202060203" pitchFamily="34" charset="0"/>
              </a:rPr>
              <a:t>	</a:t>
            </a:r>
            <a:r>
              <a:rPr lang="en-US" altLang="en-US" sz="1600" b="1" dirty="0">
                <a:solidFill>
                  <a:srgbClr val="FFCB65"/>
                </a:solidFill>
                <a:latin typeface="Graphik Bold Trial" panose="020B0503030202060203" pitchFamily="34" charset="0"/>
              </a:rPr>
              <a:t>Apply </a:t>
            </a:r>
            <a:r>
              <a:rPr lang="en-US" altLang="en-US" sz="1600" dirty="0">
                <a:solidFill>
                  <a:prstClr val="white"/>
                </a:solidFill>
                <a:latin typeface="Graphik Regular Trial" panose="020B0503030202060203" pitchFamily="34" charset="0"/>
              </a:rPr>
              <a:t>strategies that improve both client experience and professional effectiveness.</a:t>
            </a:r>
          </a:p>
        </p:txBody>
      </p:sp>
    </p:spTree>
    <p:extLst>
      <p:ext uri="{BB962C8B-B14F-4D97-AF65-F5344CB8AC3E}">
        <p14:creationId xmlns:p14="http://schemas.microsoft.com/office/powerpoint/2010/main" val="1785647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D4CE9-5048-86F1-DC44-6B1BD9B6D67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0BB64F5-F9FB-FBD3-7D52-E3E002734B14}"/>
              </a:ext>
            </a:extLst>
          </p:cNvPr>
          <p:cNvSpPr>
            <a:spLocks noGrp="1"/>
          </p:cNvSpPr>
          <p:nvPr>
            <p:ph type="title"/>
          </p:nvPr>
        </p:nvSpPr>
        <p:spPr/>
        <p:txBody>
          <a:bodyPr/>
          <a:lstStyle/>
          <a:p>
            <a:r>
              <a:rPr lang="en-US" dirty="0"/>
              <a:t>A Look in the Mirror</a:t>
            </a:r>
          </a:p>
        </p:txBody>
      </p:sp>
      <p:pic>
        <p:nvPicPr>
          <p:cNvPr id="6" name="Content Placeholder 5" descr="A mirror with lights in a corner of a room&#10;&#10;AI-generated content may be incorrect.">
            <a:extLst>
              <a:ext uri="{FF2B5EF4-FFF2-40B4-BE49-F238E27FC236}">
                <a16:creationId xmlns:a16="http://schemas.microsoft.com/office/drawing/2014/main" id="{9B8B6CC3-7244-7AB3-4BA0-342F0F4B998E}"/>
              </a:ext>
            </a:extLst>
          </p:cNvPr>
          <p:cNvPicPr>
            <a:picLocks noGrp="1" noChangeAspect="1"/>
          </p:cNvPicPr>
          <p:nvPr>
            <p:ph sz="quarter" idx="14"/>
          </p:nvPr>
        </p:nvPicPr>
        <p:blipFill>
          <a:blip r:embed="rId3" cstate="email">
            <a:extLst>
              <a:ext uri="{28A0092B-C50C-407E-A947-70E740481C1C}">
                <a14:useLocalDpi xmlns:a14="http://schemas.microsoft.com/office/drawing/2010/main"/>
              </a:ext>
            </a:extLst>
          </a:blip>
          <a:srcRect/>
          <a:stretch>
            <a:fillRect/>
          </a:stretch>
        </p:blipFill>
        <p:spPr>
          <a:xfrm>
            <a:off x="5265410" y="-828367"/>
            <a:ext cx="9590499" cy="959049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27" name="Content Placeholder 12">
            <a:extLst>
              <a:ext uri="{FF2B5EF4-FFF2-40B4-BE49-F238E27FC236}">
                <a16:creationId xmlns:a16="http://schemas.microsoft.com/office/drawing/2014/main" id="{A89F4F04-D2F1-BB1D-5EAC-29206FE7F7E4}"/>
              </a:ext>
            </a:extLst>
          </p:cNvPr>
          <p:cNvSpPr>
            <a:spLocks noGrp="1"/>
          </p:cNvSpPr>
          <p:nvPr>
            <p:ph sz="quarter" idx="13"/>
          </p:nvPr>
        </p:nvSpPr>
        <p:spPr>
          <a:xfrm>
            <a:off x="345688" y="1226560"/>
            <a:ext cx="4264097" cy="837190"/>
          </a:xfrm>
        </p:spPr>
        <p:txBody>
          <a:bodyPr/>
          <a:lstStyle/>
          <a:p>
            <a:r>
              <a:rPr lang="en-US" sz="1400" dirty="0"/>
              <a:t>This activity is designed to help you become aware of how your lived experiences influence the way you see and understand the people you serve.</a:t>
            </a:r>
          </a:p>
        </p:txBody>
      </p:sp>
      <p:grpSp>
        <p:nvGrpSpPr>
          <p:cNvPr id="2" name="Group 1">
            <a:extLst>
              <a:ext uri="{FF2B5EF4-FFF2-40B4-BE49-F238E27FC236}">
                <a16:creationId xmlns:a16="http://schemas.microsoft.com/office/drawing/2014/main" id="{8984F673-E5B4-EA39-E757-BE1FA109AF62}"/>
              </a:ext>
            </a:extLst>
          </p:cNvPr>
          <p:cNvGrpSpPr/>
          <p:nvPr/>
        </p:nvGrpSpPr>
        <p:grpSpPr>
          <a:xfrm>
            <a:off x="345688" y="2411860"/>
            <a:ext cx="4400483" cy="2140545"/>
            <a:chOff x="1063560" y="1895648"/>
            <a:chExt cx="4400483" cy="2140545"/>
          </a:xfrm>
        </p:grpSpPr>
        <p:sp>
          <p:nvSpPr>
            <p:cNvPr id="3" name="TextBox 2">
              <a:extLst>
                <a:ext uri="{FF2B5EF4-FFF2-40B4-BE49-F238E27FC236}">
                  <a16:creationId xmlns:a16="http://schemas.microsoft.com/office/drawing/2014/main" id="{F3A9B194-CAC5-0ACC-4BA6-ABB561A9E6DD}"/>
                </a:ext>
              </a:extLst>
            </p:cNvPr>
            <p:cNvSpPr txBox="1"/>
            <p:nvPr/>
          </p:nvSpPr>
          <p:spPr>
            <a:xfrm>
              <a:off x="1063560" y="1895648"/>
              <a:ext cx="3074488" cy="229565"/>
            </a:xfrm>
            <a:prstGeom prst="rect">
              <a:avLst/>
            </a:prstGeom>
            <a:noFill/>
          </p:spPr>
          <p:txBody>
            <a:bodyPr wrap="square" lIns="0" tIns="0" rIns="0" bIns="0" anchor="t">
              <a:noAutofit/>
            </a:bodyPr>
            <a:lstStyle/>
            <a:p>
              <a:pPr>
                <a:lnSpc>
                  <a:spcPct val="120000"/>
                </a:lnSpc>
                <a:spcBef>
                  <a:spcPts val="600"/>
                </a:spcBef>
              </a:pPr>
              <a:r>
                <a:rPr lang="en-US" sz="1200" dirty="0">
                  <a:solidFill>
                    <a:prstClr val="white"/>
                  </a:solidFill>
                  <a:latin typeface="Graphik Medium Trial" panose="020B0503030202060203" pitchFamily="34" charset="0"/>
                </a:rPr>
                <a:t>Instructions</a:t>
              </a:r>
            </a:p>
          </p:txBody>
        </p:sp>
        <p:sp>
          <p:nvSpPr>
            <p:cNvPr id="4" name="TextBox 3">
              <a:extLst>
                <a:ext uri="{FF2B5EF4-FFF2-40B4-BE49-F238E27FC236}">
                  <a16:creationId xmlns:a16="http://schemas.microsoft.com/office/drawing/2014/main" id="{0F7CA61A-F190-9B79-1214-83AB9C8CF43F}"/>
                </a:ext>
              </a:extLst>
            </p:cNvPr>
            <p:cNvSpPr txBox="1"/>
            <p:nvPr/>
          </p:nvSpPr>
          <p:spPr>
            <a:xfrm>
              <a:off x="1063560" y="2231367"/>
              <a:ext cx="4400483" cy="1804826"/>
            </a:xfrm>
            <a:prstGeom prst="rect">
              <a:avLst/>
            </a:prstGeom>
            <a:noFill/>
          </p:spPr>
          <p:txBody>
            <a:bodyPr wrap="square" lIns="0" tIns="0" rIns="0" bIns="0" anchor="t">
              <a:noAutofit/>
            </a:bodyPr>
            <a:lstStyle/>
            <a:p>
              <a:pPr eaLnBrk="0" fontAlgn="base" hangingPunct="0">
                <a:lnSpc>
                  <a:spcPct val="120000"/>
                </a:lnSpc>
                <a:spcAft>
                  <a:spcPts val="600"/>
                </a:spcAft>
              </a:pPr>
              <a:r>
                <a:rPr lang="en-US" altLang="en-US" sz="1200" dirty="0">
                  <a:latin typeface="Graphik Regular Trial" panose="020B0503030202060203" pitchFamily="34" charset="0"/>
                </a:rPr>
                <a:t>Take 1-2 minutes to reflect individually. </a:t>
              </a:r>
            </a:p>
            <a:p>
              <a:pPr eaLnBrk="0" fontAlgn="base" hangingPunct="0">
                <a:lnSpc>
                  <a:spcPct val="120000"/>
                </a:lnSpc>
                <a:spcAft>
                  <a:spcPts val="600"/>
                </a:spcAft>
              </a:pPr>
              <a:r>
                <a:rPr lang="en-US" altLang="en-US" sz="1200" dirty="0">
                  <a:latin typeface="Graphik Regular Trial" panose="020B0503030202060203" pitchFamily="34" charset="0"/>
                </a:rPr>
                <a:t>Read each question and consider what it reveals about the perspective you bring into your work every day. </a:t>
              </a:r>
            </a:p>
          </p:txBody>
        </p:sp>
      </p:grpSp>
      <p:grpSp>
        <p:nvGrpSpPr>
          <p:cNvPr id="5" name="Group 4">
            <a:extLst>
              <a:ext uri="{FF2B5EF4-FFF2-40B4-BE49-F238E27FC236}">
                <a16:creationId xmlns:a16="http://schemas.microsoft.com/office/drawing/2014/main" id="{C277AC0B-8730-1AB0-D36B-CB42E810B158}"/>
              </a:ext>
            </a:extLst>
          </p:cNvPr>
          <p:cNvGrpSpPr/>
          <p:nvPr/>
        </p:nvGrpSpPr>
        <p:grpSpPr>
          <a:xfrm>
            <a:off x="345687" y="3819904"/>
            <a:ext cx="4400483" cy="815359"/>
            <a:chOff x="1063560" y="1895648"/>
            <a:chExt cx="4400483" cy="815359"/>
          </a:xfrm>
        </p:grpSpPr>
        <p:sp>
          <p:nvSpPr>
            <p:cNvPr id="7" name="TextBox 6">
              <a:extLst>
                <a:ext uri="{FF2B5EF4-FFF2-40B4-BE49-F238E27FC236}">
                  <a16:creationId xmlns:a16="http://schemas.microsoft.com/office/drawing/2014/main" id="{BAED478D-01A5-E57F-B860-589BD971C87F}"/>
                </a:ext>
              </a:extLst>
            </p:cNvPr>
            <p:cNvSpPr txBox="1"/>
            <p:nvPr/>
          </p:nvSpPr>
          <p:spPr>
            <a:xfrm>
              <a:off x="1063560" y="1895648"/>
              <a:ext cx="3074488" cy="229565"/>
            </a:xfrm>
            <a:prstGeom prst="rect">
              <a:avLst/>
            </a:prstGeom>
            <a:noFill/>
          </p:spPr>
          <p:txBody>
            <a:bodyPr wrap="square" lIns="0" tIns="0" rIns="0" bIns="0" anchor="t">
              <a:noAutofit/>
            </a:bodyPr>
            <a:lstStyle/>
            <a:p>
              <a:pPr>
                <a:lnSpc>
                  <a:spcPct val="120000"/>
                </a:lnSpc>
                <a:spcBef>
                  <a:spcPts val="600"/>
                </a:spcBef>
              </a:pPr>
              <a:r>
                <a:rPr lang="en-US" sz="1200" dirty="0">
                  <a:solidFill>
                    <a:prstClr val="white"/>
                  </a:solidFill>
                  <a:latin typeface="Graphik Medium Trial" panose="020B0503030202060203" pitchFamily="34" charset="0"/>
                </a:rPr>
                <a:t>Reflection Prompts</a:t>
              </a:r>
            </a:p>
          </p:txBody>
        </p:sp>
        <p:sp>
          <p:nvSpPr>
            <p:cNvPr id="8" name="TextBox 7">
              <a:extLst>
                <a:ext uri="{FF2B5EF4-FFF2-40B4-BE49-F238E27FC236}">
                  <a16:creationId xmlns:a16="http://schemas.microsoft.com/office/drawing/2014/main" id="{7011DA7B-9358-B150-C6BE-4D6DC749C8F3}"/>
                </a:ext>
              </a:extLst>
            </p:cNvPr>
            <p:cNvSpPr txBox="1"/>
            <p:nvPr/>
          </p:nvSpPr>
          <p:spPr>
            <a:xfrm>
              <a:off x="1063560" y="2231367"/>
              <a:ext cx="4400483" cy="479640"/>
            </a:xfrm>
            <a:prstGeom prst="rect">
              <a:avLst/>
            </a:prstGeom>
            <a:noFill/>
          </p:spPr>
          <p:txBody>
            <a:bodyPr wrap="square" lIns="0" tIns="0" rIns="0" bIns="0" anchor="t">
              <a:noAutofit/>
            </a:bodyPr>
            <a:lstStyle/>
            <a:p>
              <a:pPr marL="171450" indent="-171450">
                <a:lnSpc>
                  <a:spcPct val="120000"/>
                </a:lnSpc>
                <a:spcBef>
                  <a:spcPts val="600"/>
                </a:spcBef>
                <a:buFont typeface="Arial" panose="020B0604020202020204" pitchFamily="34" charset="0"/>
                <a:buChar char="•"/>
              </a:pPr>
              <a:r>
                <a:rPr lang="en-US" sz="1200" dirty="0">
                  <a:latin typeface="Graphik Regular Trial" panose="020B0503030202060203" pitchFamily="34" charset="0"/>
                </a:rPr>
                <a:t>What is the first thing you tend to notice about a client when you review a new case?</a:t>
              </a:r>
            </a:p>
            <a:p>
              <a:pPr marL="171450" indent="-171450">
                <a:lnSpc>
                  <a:spcPct val="120000"/>
                </a:lnSpc>
                <a:spcBef>
                  <a:spcPts val="600"/>
                </a:spcBef>
                <a:buFont typeface="Arial" panose="020B0604020202020204" pitchFamily="34" charset="0"/>
                <a:buChar char="•"/>
              </a:pPr>
              <a:r>
                <a:rPr lang="en-US" sz="1200" dirty="0">
                  <a:latin typeface="Graphik Regular Trial" panose="020B0503030202060203" pitchFamily="34" charset="0"/>
                </a:rPr>
                <a:t>What assumptions do you find yourself making before you've heard a client's full story?</a:t>
              </a:r>
            </a:p>
            <a:p>
              <a:pPr marL="171450" indent="-171450">
                <a:lnSpc>
                  <a:spcPct val="120000"/>
                </a:lnSpc>
                <a:spcBef>
                  <a:spcPts val="600"/>
                </a:spcBef>
                <a:buFont typeface="Arial" panose="020B0604020202020204" pitchFamily="34" charset="0"/>
                <a:buChar char="•"/>
              </a:pPr>
              <a:r>
                <a:rPr lang="en-US" sz="1200" dirty="0">
                  <a:latin typeface="Graphik Regular Trial" panose="020B0503030202060203" pitchFamily="34" charset="0"/>
                </a:rPr>
                <a:t>What helps you remain curious when a client's story challenges your assumptions?</a:t>
              </a:r>
            </a:p>
          </p:txBody>
        </p:sp>
      </p:grpSp>
    </p:spTree>
    <p:extLst>
      <p:ext uri="{BB962C8B-B14F-4D97-AF65-F5344CB8AC3E}">
        <p14:creationId xmlns:p14="http://schemas.microsoft.com/office/powerpoint/2010/main" val="246226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F0207-1843-CB58-63CE-36790C111AF9}"/>
            </a:ext>
          </a:extLst>
        </p:cNvPr>
        <p:cNvGrpSpPr/>
        <p:nvPr/>
      </p:nvGrpSpPr>
      <p:grpSpPr>
        <a:xfrm>
          <a:off x="0" y="0"/>
          <a:ext cx="0" cy="0"/>
          <a:chOff x="0" y="0"/>
          <a:chExt cx="0" cy="0"/>
        </a:xfrm>
      </p:grpSpPr>
      <p:sp>
        <p:nvSpPr>
          <p:cNvPr id="15" name="Content Placeholder 12">
            <a:extLst>
              <a:ext uri="{FF2B5EF4-FFF2-40B4-BE49-F238E27FC236}">
                <a16:creationId xmlns:a16="http://schemas.microsoft.com/office/drawing/2014/main" id="{0F381813-CF74-103A-7FB4-E3F40D19E972}"/>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6" name="Title 11">
            <a:extLst>
              <a:ext uri="{FF2B5EF4-FFF2-40B4-BE49-F238E27FC236}">
                <a16:creationId xmlns:a16="http://schemas.microsoft.com/office/drawing/2014/main" id="{0E64DEBC-551D-6F90-8281-0263B0762BE9}"/>
              </a:ext>
            </a:extLst>
          </p:cNvPr>
          <p:cNvSpPr>
            <a:spLocks noGrp="1"/>
          </p:cNvSpPr>
          <p:nvPr>
            <p:ph type="title"/>
          </p:nvPr>
        </p:nvSpPr>
        <p:spPr/>
        <p:txBody>
          <a:bodyPr/>
          <a:lstStyle/>
          <a:p>
            <a:r>
              <a:rPr lang="en-US" b="0" dirty="0">
                <a:solidFill>
                  <a:srgbClr val="FCC15B"/>
                </a:solidFill>
              </a:rPr>
              <a:t>Understanding the Impact of Dehumanization</a:t>
            </a:r>
          </a:p>
        </p:txBody>
      </p:sp>
    </p:spTree>
    <p:extLst>
      <p:ext uri="{BB962C8B-B14F-4D97-AF65-F5344CB8AC3E}">
        <p14:creationId xmlns:p14="http://schemas.microsoft.com/office/powerpoint/2010/main" val="3246909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92AF7-5A8B-26E6-A632-F8606956FB97}"/>
            </a:ext>
          </a:extLst>
        </p:cNvPr>
        <p:cNvGrpSpPr/>
        <p:nvPr/>
      </p:nvGrpSpPr>
      <p:grpSpPr>
        <a:xfrm>
          <a:off x="0" y="0"/>
          <a:ext cx="0" cy="0"/>
          <a:chOff x="0" y="0"/>
          <a:chExt cx="0" cy="0"/>
        </a:xfrm>
      </p:grpSpPr>
      <p:sp>
        <p:nvSpPr>
          <p:cNvPr id="15" name="Content Placeholder 12">
            <a:extLst>
              <a:ext uri="{FF2B5EF4-FFF2-40B4-BE49-F238E27FC236}">
                <a16:creationId xmlns:a16="http://schemas.microsoft.com/office/drawing/2014/main" id="{FF8B7892-E1F3-CC77-1DEF-38AA757EED82}"/>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6" name="Title 11">
            <a:extLst>
              <a:ext uri="{FF2B5EF4-FFF2-40B4-BE49-F238E27FC236}">
                <a16:creationId xmlns:a16="http://schemas.microsoft.com/office/drawing/2014/main" id="{B1757E11-D13A-DC25-29BD-86F45D2C6DAC}"/>
              </a:ext>
            </a:extLst>
          </p:cNvPr>
          <p:cNvSpPr>
            <a:spLocks noGrp="1"/>
          </p:cNvSpPr>
          <p:nvPr>
            <p:ph type="title"/>
          </p:nvPr>
        </p:nvSpPr>
        <p:spPr>
          <a:xfrm>
            <a:off x="345688" y="607556"/>
            <a:ext cx="11262146" cy="576034"/>
          </a:xfrm>
        </p:spPr>
        <p:txBody>
          <a:bodyPr/>
          <a:lstStyle/>
          <a:p>
            <a:r>
              <a:rPr lang="en-US" dirty="0"/>
              <a:t>What is Dehumanization?</a:t>
            </a:r>
          </a:p>
        </p:txBody>
      </p:sp>
      <p:sp>
        <p:nvSpPr>
          <p:cNvPr id="30" name="Content Placeholder 12">
            <a:extLst>
              <a:ext uri="{FF2B5EF4-FFF2-40B4-BE49-F238E27FC236}">
                <a16:creationId xmlns:a16="http://schemas.microsoft.com/office/drawing/2014/main" id="{DEE0F0F7-C20E-D6FF-EE46-92C46A5E6AE6}"/>
              </a:ext>
            </a:extLst>
          </p:cNvPr>
          <p:cNvSpPr>
            <a:spLocks noGrp="1"/>
          </p:cNvSpPr>
          <p:nvPr>
            <p:ph sz="quarter" idx="13"/>
          </p:nvPr>
        </p:nvSpPr>
        <p:spPr>
          <a:xfrm>
            <a:off x="345688" y="1144156"/>
            <a:ext cx="10084676" cy="281998"/>
          </a:xfrm>
        </p:spPr>
        <p:txBody>
          <a:bodyPr/>
          <a:lstStyle/>
          <a:p>
            <a:r>
              <a:rPr lang="en-US" sz="1400" dirty="0"/>
              <a:t>Dehumanization occurs when we reduce a person to a single characteristic, circumstance, or legal issue rather than recognizing them as a whole human being.</a:t>
            </a:r>
          </a:p>
        </p:txBody>
      </p:sp>
      <p:sp>
        <p:nvSpPr>
          <p:cNvPr id="23" name="Pentagon 22">
            <a:extLst>
              <a:ext uri="{FF2B5EF4-FFF2-40B4-BE49-F238E27FC236}">
                <a16:creationId xmlns:a16="http://schemas.microsoft.com/office/drawing/2014/main" id="{F6B0DF84-701B-D071-7F57-F15841618B1F}"/>
              </a:ext>
            </a:extLst>
          </p:cNvPr>
          <p:cNvSpPr>
            <a:spLocks/>
          </p:cNvSpPr>
          <p:nvPr/>
        </p:nvSpPr>
        <p:spPr>
          <a:xfrm>
            <a:off x="0" y="2475571"/>
            <a:ext cx="5301343" cy="3288095"/>
          </a:xfrm>
          <a:prstGeom prst="homePlate">
            <a:avLst>
              <a:gd name="adj" fmla="val 31109"/>
            </a:avLst>
          </a:prstGeom>
          <a:solidFill>
            <a:srgbClr val="F6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FFC21050-07D0-3AEC-CF61-368CB4A9E539}"/>
              </a:ext>
            </a:extLst>
          </p:cNvPr>
          <p:cNvSpPr/>
          <p:nvPr/>
        </p:nvSpPr>
        <p:spPr>
          <a:xfrm>
            <a:off x="345688" y="2256503"/>
            <a:ext cx="3954463" cy="433489"/>
          </a:xfrm>
          <a:prstGeom prst="roundRect">
            <a:avLst>
              <a:gd name="adj" fmla="val 50000"/>
            </a:avLst>
          </a:prstGeom>
          <a:solidFill>
            <a:srgbClr val="FFCB65"/>
          </a:solidFill>
          <a:ln>
            <a:solidFill>
              <a:srgbClr val="FFCB6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Graphik Semibold Trial" panose="020B0503030202060203" pitchFamily="34" charset="0"/>
              </a:rPr>
              <a:t>When we only focus on…</a:t>
            </a:r>
          </a:p>
        </p:txBody>
      </p:sp>
      <p:sp>
        <p:nvSpPr>
          <p:cNvPr id="26" name="TextBox 25">
            <a:extLst>
              <a:ext uri="{FF2B5EF4-FFF2-40B4-BE49-F238E27FC236}">
                <a16:creationId xmlns:a16="http://schemas.microsoft.com/office/drawing/2014/main" id="{1AE4D542-CB77-E0B4-BBF8-A17DB2267ECE}"/>
              </a:ext>
            </a:extLst>
          </p:cNvPr>
          <p:cNvSpPr txBox="1"/>
          <p:nvPr/>
        </p:nvSpPr>
        <p:spPr>
          <a:xfrm>
            <a:off x="5773104" y="2235767"/>
            <a:ext cx="4174061" cy="281998"/>
          </a:xfrm>
          <a:prstGeom prst="rect">
            <a:avLst/>
          </a:prstGeom>
          <a:noFill/>
        </p:spPr>
        <p:txBody>
          <a:bodyPr wrap="square" lIns="0" tIns="0" rIns="0" bIns="0" anchor="t">
            <a:noAutofit/>
          </a:bodyPr>
          <a:lstStyle/>
          <a:p>
            <a:pPr>
              <a:lnSpc>
                <a:spcPct val="120000"/>
              </a:lnSpc>
              <a:spcBef>
                <a:spcPts val="600"/>
              </a:spcBef>
            </a:pPr>
            <a:r>
              <a:rPr lang="en-US" sz="2000" b="1" dirty="0">
                <a:latin typeface="Graphik Semibold Trial" panose="020B0503030202060203" pitchFamily="34" charset="0"/>
              </a:rPr>
              <a:t>We overlook…</a:t>
            </a:r>
          </a:p>
        </p:txBody>
      </p:sp>
      <p:grpSp>
        <p:nvGrpSpPr>
          <p:cNvPr id="40" name="Group 39">
            <a:extLst>
              <a:ext uri="{FF2B5EF4-FFF2-40B4-BE49-F238E27FC236}">
                <a16:creationId xmlns:a16="http://schemas.microsoft.com/office/drawing/2014/main" id="{79B930F0-EEC5-CE25-535D-939D5216FCD9}"/>
              </a:ext>
            </a:extLst>
          </p:cNvPr>
          <p:cNvGrpSpPr/>
          <p:nvPr/>
        </p:nvGrpSpPr>
        <p:grpSpPr>
          <a:xfrm>
            <a:off x="368916" y="2862098"/>
            <a:ext cx="11238918" cy="2548673"/>
            <a:chOff x="368916" y="2862098"/>
            <a:chExt cx="11238918" cy="2548673"/>
          </a:xfrm>
        </p:grpSpPr>
        <p:grpSp>
          <p:nvGrpSpPr>
            <p:cNvPr id="33" name="Group 32">
              <a:extLst>
                <a:ext uri="{FF2B5EF4-FFF2-40B4-BE49-F238E27FC236}">
                  <a16:creationId xmlns:a16="http://schemas.microsoft.com/office/drawing/2014/main" id="{79359809-E501-2DC7-AA8F-FF556DD50241}"/>
                </a:ext>
              </a:extLst>
            </p:cNvPr>
            <p:cNvGrpSpPr/>
            <p:nvPr/>
          </p:nvGrpSpPr>
          <p:grpSpPr>
            <a:xfrm>
              <a:off x="368916" y="2862098"/>
              <a:ext cx="10514654" cy="429768"/>
              <a:chOff x="368916" y="2862098"/>
              <a:chExt cx="10514654" cy="429768"/>
            </a:xfrm>
          </p:grpSpPr>
          <p:sp>
            <p:nvSpPr>
              <p:cNvPr id="7" name="TextBox 6">
                <a:extLst>
                  <a:ext uri="{FF2B5EF4-FFF2-40B4-BE49-F238E27FC236}">
                    <a16:creationId xmlns:a16="http://schemas.microsoft.com/office/drawing/2014/main" id="{05E76ABF-B50E-B239-1CEA-47656D23152F}"/>
                  </a:ext>
                </a:extLst>
              </p:cNvPr>
              <p:cNvSpPr txBox="1"/>
              <p:nvPr/>
            </p:nvSpPr>
            <p:spPr>
              <a:xfrm>
                <a:off x="368916" y="2862098"/>
                <a:ext cx="3725569" cy="429768"/>
              </a:xfrm>
              <a:prstGeom prst="rect">
                <a:avLst/>
              </a:prstGeom>
              <a:noFill/>
            </p:spPr>
            <p:txBody>
              <a:bodyPr wrap="square" lIns="0" tIns="0" rIns="0" bIns="0" anchor="ctr">
                <a:noAutofit/>
              </a:bodyPr>
              <a:lstStyle/>
              <a:p>
                <a:pPr>
                  <a:lnSpc>
                    <a:spcPct val="120000"/>
                  </a:lnSpc>
                  <a:spcBef>
                    <a:spcPts val="600"/>
                  </a:spcBef>
                </a:pPr>
                <a:r>
                  <a:rPr lang="en-US" sz="1200" dirty="0">
                    <a:solidFill>
                      <a:schemeClr val="bg1"/>
                    </a:solidFill>
                    <a:latin typeface="Graphik Medium Trial" panose="020B0503030202060203" pitchFamily="34" charset="0"/>
                  </a:rPr>
                  <a:t>Race or identity</a:t>
                </a:r>
              </a:p>
            </p:txBody>
          </p:sp>
          <p:sp>
            <p:nvSpPr>
              <p:cNvPr id="2" name="TextBox 1">
                <a:extLst>
                  <a:ext uri="{FF2B5EF4-FFF2-40B4-BE49-F238E27FC236}">
                    <a16:creationId xmlns:a16="http://schemas.microsoft.com/office/drawing/2014/main" id="{2B282A9D-A6C7-0C9A-B7D8-20E26C2B7CB0}"/>
                  </a:ext>
                </a:extLst>
              </p:cNvPr>
              <p:cNvSpPr txBox="1"/>
              <p:nvPr/>
            </p:nvSpPr>
            <p:spPr>
              <a:xfrm>
                <a:off x="5773104" y="2862098"/>
                <a:ext cx="5110466" cy="429768"/>
              </a:xfrm>
              <a:prstGeom prst="rect">
                <a:avLst/>
              </a:prstGeom>
              <a:noFill/>
            </p:spPr>
            <p:txBody>
              <a:bodyPr wrap="square" lIns="0" tIns="0" rIns="0" bIns="0" anchor="ctr">
                <a:noAutofit/>
              </a:bodyPr>
              <a:lstStyle/>
              <a:p>
                <a:pPr>
                  <a:lnSpc>
                    <a:spcPct val="120000"/>
                  </a:lnSpc>
                  <a:spcBef>
                    <a:spcPts val="600"/>
                  </a:spcBef>
                </a:pPr>
                <a:r>
                  <a:rPr lang="en-US" sz="1400" dirty="0">
                    <a:solidFill>
                      <a:srgbClr val="FFCB65"/>
                    </a:solidFill>
                    <a:latin typeface="Graphik Medium Trial" panose="020B0503030202060203" pitchFamily="34" charset="0"/>
                  </a:rPr>
                  <a:t>Their story</a:t>
                </a:r>
              </a:p>
            </p:txBody>
          </p:sp>
        </p:grpSp>
        <p:grpSp>
          <p:nvGrpSpPr>
            <p:cNvPr id="34" name="Group 33">
              <a:extLst>
                <a:ext uri="{FF2B5EF4-FFF2-40B4-BE49-F238E27FC236}">
                  <a16:creationId xmlns:a16="http://schemas.microsoft.com/office/drawing/2014/main" id="{D88E5CD6-CC56-BA64-A87F-01106AF94C5D}"/>
                </a:ext>
              </a:extLst>
            </p:cNvPr>
            <p:cNvGrpSpPr/>
            <p:nvPr/>
          </p:nvGrpSpPr>
          <p:grpSpPr>
            <a:xfrm>
              <a:off x="368916" y="3564684"/>
              <a:ext cx="11238918" cy="433483"/>
              <a:chOff x="368916" y="3536681"/>
              <a:chExt cx="11238918" cy="433483"/>
            </a:xfrm>
          </p:grpSpPr>
          <p:sp>
            <p:nvSpPr>
              <p:cNvPr id="13" name="TextBox 12">
                <a:extLst>
                  <a:ext uri="{FF2B5EF4-FFF2-40B4-BE49-F238E27FC236}">
                    <a16:creationId xmlns:a16="http://schemas.microsoft.com/office/drawing/2014/main" id="{1F26E47A-1519-8AB4-9D81-479E50713F45}"/>
                  </a:ext>
                </a:extLst>
              </p:cNvPr>
              <p:cNvSpPr txBox="1"/>
              <p:nvPr/>
            </p:nvSpPr>
            <p:spPr>
              <a:xfrm>
                <a:off x="368916" y="3536681"/>
                <a:ext cx="3725569" cy="433483"/>
              </a:xfrm>
              <a:prstGeom prst="rect">
                <a:avLst/>
              </a:prstGeom>
              <a:noFill/>
            </p:spPr>
            <p:txBody>
              <a:bodyPr wrap="square" lIns="0" tIns="0" rIns="0" bIns="0" anchor="ctr">
                <a:noAutofit/>
              </a:bodyPr>
              <a:lstStyle/>
              <a:p>
                <a:pPr>
                  <a:lnSpc>
                    <a:spcPct val="120000"/>
                  </a:lnSpc>
                  <a:spcBef>
                    <a:spcPts val="600"/>
                  </a:spcBef>
                </a:pPr>
                <a:r>
                  <a:rPr lang="en-US" sz="1200" dirty="0">
                    <a:solidFill>
                      <a:schemeClr val="bg1"/>
                    </a:solidFill>
                    <a:latin typeface="Graphik Medium Trial" panose="020B0503030202060203" pitchFamily="34" charset="0"/>
                  </a:rPr>
                  <a:t>Socioeconomic status</a:t>
                </a:r>
              </a:p>
            </p:txBody>
          </p:sp>
          <p:sp>
            <p:nvSpPr>
              <p:cNvPr id="3" name="TextBox 2">
                <a:extLst>
                  <a:ext uri="{FF2B5EF4-FFF2-40B4-BE49-F238E27FC236}">
                    <a16:creationId xmlns:a16="http://schemas.microsoft.com/office/drawing/2014/main" id="{11064C1F-75AF-CA88-5DD0-D3E6CDC751AC}"/>
                  </a:ext>
                </a:extLst>
              </p:cNvPr>
              <p:cNvSpPr txBox="1"/>
              <p:nvPr/>
            </p:nvSpPr>
            <p:spPr>
              <a:xfrm>
                <a:off x="5773105" y="3536681"/>
                <a:ext cx="5834729" cy="429768"/>
              </a:xfrm>
              <a:prstGeom prst="rect">
                <a:avLst/>
              </a:prstGeom>
              <a:noFill/>
            </p:spPr>
            <p:txBody>
              <a:bodyPr wrap="square" lIns="0" tIns="0" rIns="0" bIns="0" anchor="ctr">
                <a:noAutofit/>
              </a:bodyPr>
              <a:lstStyle/>
              <a:p>
                <a:pPr>
                  <a:lnSpc>
                    <a:spcPct val="120000"/>
                  </a:lnSpc>
                  <a:spcBef>
                    <a:spcPts val="600"/>
                  </a:spcBef>
                </a:pPr>
                <a:r>
                  <a:rPr lang="en-US" sz="1400" dirty="0">
                    <a:solidFill>
                      <a:srgbClr val="FFCB65"/>
                    </a:solidFill>
                    <a:latin typeface="Graphik Medium Trial" panose="020B0503030202060203" pitchFamily="34" charset="0"/>
                  </a:rPr>
                  <a:t>The context, barriers, and factors that shape their lived experiences </a:t>
                </a:r>
              </a:p>
            </p:txBody>
          </p:sp>
        </p:grpSp>
        <p:grpSp>
          <p:nvGrpSpPr>
            <p:cNvPr id="35" name="Group 34">
              <a:extLst>
                <a:ext uri="{FF2B5EF4-FFF2-40B4-BE49-F238E27FC236}">
                  <a16:creationId xmlns:a16="http://schemas.microsoft.com/office/drawing/2014/main" id="{54792E2C-C620-EB84-A609-95DBE0942EBF}"/>
                </a:ext>
              </a:extLst>
            </p:cNvPr>
            <p:cNvGrpSpPr/>
            <p:nvPr/>
          </p:nvGrpSpPr>
          <p:grpSpPr>
            <a:xfrm>
              <a:off x="368916" y="4270985"/>
              <a:ext cx="11238917" cy="433483"/>
              <a:chOff x="368916" y="4272224"/>
              <a:chExt cx="11238917" cy="433483"/>
            </a:xfrm>
          </p:grpSpPr>
          <p:sp>
            <p:nvSpPr>
              <p:cNvPr id="17" name="TextBox 16">
                <a:extLst>
                  <a:ext uri="{FF2B5EF4-FFF2-40B4-BE49-F238E27FC236}">
                    <a16:creationId xmlns:a16="http://schemas.microsoft.com/office/drawing/2014/main" id="{D01C39ED-9337-002A-90E7-CF46C337D07F}"/>
                  </a:ext>
                </a:extLst>
              </p:cNvPr>
              <p:cNvSpPr txBox="1"/>
              <p:nvPr/>
            </p:nvSpPr>
            <p:spPr>
              <a:xfrm>
                <a:off x="368916" y="4272224"/>
                <a:ext cx="3725568" cy="433483"/>
              </a:xfrm>
              <a:prstGeom prst="rect">
                <a:avLst/>
              </a:prstGeom>
              <a:noFill/>
            </p:spPr>
            <p:txBody>
              <a:bodyPr wrap="square" lIns="0" tIns="0" rIns="0" bIns="0" anchor="ctr">
                <a:noAutofit/>
              </a:bodyPr>
              <a:lstStyle/>
              <a:p>
                <a:pPr>
                  <a:lnSpc>
                    <a:spcPct val="120000"/>
                  </a:lnSpc>
                  <a:spcBef>
                    <a:spcPts val="600"/>
                  </a:spcBef>
                </a:pPr>
                <a:r>
                  <a:rPr lang="en-US" sz="1200" dirty="0">
                    <a:solidFill>
                      <a:schemeClr val="bg1"/>
                    </a:solidFill>
                    <a:latin typeface="Graphik Medium Trial" panose="020B0503030202060203" pitchFamily="34" charset="0"/>
                  </a:rPr>
                  <a:t>Behaviors</a:t>
                </a:r>
              </a:p>
            </p:txBody>
          </p:sp>
          <p:sp>
            <p:nvSpPr>
              <p:cNvPr id="5" name="TextBox 4">
                <a:extLst>
                  <a:ext uri="{FF2B5EF4-FFF2-40B4-BE49-F238E27FC236}">
                    <a16:creationId xmlns:a16="http://schemas.microsoft.com/office/drawing/2014/main" id="{15B47D14-91D3-891A-0C61-55949D5FAC94}"/>
                  </a:ext>
                </a:extLst>
              </p:cNvPr>
              <p:cNvSpPr txBox="1"/>
              <p:nvPr/>
            </p:nvSpPr>
            <p:spPr>
              <a:xfrm>
                <a:off x="5773105" y="4272224"/>
                <a:ext cx="5834728" cy="429768"/>
              </a:xfrm>
              <a:prstGeom prst="rect">
                <a:avLst/>
              </a:prstGeom>
              <a:noFill/>
            </p:spPr>
            <p:txBody>
              <a:bodyPr wrap="square" lIns="0" tIns="0" rIns="0" bIns="0" anchor="ctr">
                <a:noAutofit/>
              </a:bodyPr>
              <a:lstStyle/>
              <a:p>
                <a:pPr>
                  <a:lnSpc>
                    <a:spcPct val="120000"/>
                  </a:lnSpc>
                  <a:spcBef>
                    <a:spcPts val="600"/>
                  </a:spcBef>
                </a:pPr>
                <a:r>
                  <a:rPr lang="en-US" sz="1400" dirty="0">
                    <a:solidFill>
                      <a:srgbClr val="FFCB65"/>
                    </a:solidFill>
                    <a:latin typeface="Graphik Medium Trial" panose="020B0503030202060203" pitchFamily="34" charset="0"/>
                  </a:rPr>
                  <a:t>Their strengths, resilience, and capacity for growth</a:t>
                </a:r>
              </a:p>
            </p:txBody>
          </p:sp>
        </p:grpSp>
        <p:grpSp>
          <p:nvGrpSpPr>
            <p:cNvPr id="36" name="Group 35">
              <a:extLst>
                <a:ext uri="{FF2B5EF4-FFF2-40B4-BE49-F238E27FC236}">
                  <a16:creationId xmlns:a16="http://schemas.microsoft.com/office/drawing/2014/main" id="{26EB3AFD-65C7-47D5-CF64-6CB78D9E755E}"/>
                </a:ext>
              </a:extLst>
            </p:cNvPr>
            <p:cNvGrpSpPr/>
            <p:nvPr/>
          </p:nvGrpSpPr>
          <p:grpSpPr>
            <a:xfrm>
              <a:off x="379802" y="4977288"/>
              <a:ext cx="10503767" cy="433483"/>
              <a:chOff x="379802" y="4977288"/>
              <a:chExt cx="10503767" cy="433483"/>
            </a:xfrm>
          </p:grpSpPr>
          <p:sp>
            <p:nvSpPr>
              <p:cNvPr id="19" name="TextBox 18">
                <a:extLst>
                  <a:ext uri="{FF2B5EF4-FFF2-40B4-BE49-F238E27FC236}">
                    <a16:creationId xmlns:a16="http://schemas.microsoft.com/office/drawing/2014/main" id="{98F8A26A-958A-276B-F498-3A3E4EDF9C98}"/>
                  </a:ext>
                </a:extLst>
              </p:cNvPr>
              <p:cNvSpPr txBox="1"/>
              <p:nvPr/>
            </p:nvSpPr>
            <p:spPr>
              <a:xfrm>
                <a:off x="379802" y="4977288"/>
                <a:ext cx="3725568" cy="433483"/>
              </a:xfrm>
              <a:prstGeom prst="rect">
                <a:avLst/>
              </a:prstGeom>
              <a:noFill/>
            </p:spPr>
            <p:txBody>
              <a:bodyPr wrap="square" lIns="0" tIns="0" rIns="0" bIns="0" anchor="ctr">
                <a:noAutofit/>
              </a:bodyPr>
              <a:lstStyle/>
              <a:p>
                <a:pPr>
                  <a:lnSpc>
                    <a:spcPct val="120000"/>
                  </a:lnSpc>
                  <a:spcBef>
                    <a:spcPts val="600"/>
                  </a:spcBef>
                </a:pPr>
                <a:r>
                  <a:rPr lang="en-US" sz="1200" dirty="0">
                    <a:solidFill>
                      <a:schemeClr val="bg1"/>
                    </a:solidFill>
                    <a:latin typeface="Graphik Medium Trial" panose="020B0503030202060203" pitchFamily="34" charset="0"/>
                  </a:rPr>
                  <a:t>Legal issue/Alleged facts</a:t>
                </a:r>
              </a:p>
            </p:txBody>
          </p:sp>
          <p:sp>
            <p:nvSpPr>
              <p:cNvPr id="6" name="TextBox 5">
                <a:extLst>
                  <a:ext uri="{FF2B5EF4-FFF2-40B4-BE49-F238E27FC236}">
                    <a16:creationId xmlns:a16="http://schemas.microsoft.com/office/drawing/2014/main" id="{DF9FED08-49F0-610C-FF2B-3096318978B0}"/>
                  </a:ext>
                </a:extLst>
              </p:cNvPr>
              <p:cNvSpPr txBox="1"/>
              <p:nvPr/>
            </p:nvSpPr>
            <p:spPr>
              <a:xfrm>
                <a:off x="5773104" y="4977288"/>
                <a:ext cx="5110465" cy="429768"/>
              </a:xfrm>
              <a:prstGeom prst="rect">
                <a:avLst/>
              </a:prstGeom>
              <a:noFill/>
            </p:spPr>
            <p:txBody>
              <a:bodyPr wrap="square" lIns="0" tIns="0" rIns="0" bIns="0" anchor="ctr">
                <a:noAutofit/>
              </a:bodyPr>
              <a:lstStyle/>
              <a:p>
                <a:pPr>
                  <a:lnSpc>
                    <a:spcPct val="120000"/>
                  </a:lnSpc>
                  <a:spcBef>
                    <a:spcPts val="600"/>
                  </a:spcBef>
                </a:pPr>
                <a:r>
                  <a:rPr lang="en-US" sz="1400" dirty="0">
                    <a:solidFill>
                      <a:srgbClr val="FFCB65"/>
                    </a:solidFill>
                    <a:latin typeface="Graphik Medium Trial" panose="020B0503030202060203" pitchFamily="34" charset="0"/>
                  </a:rPr>
                  <a:t>Their future &amp; their humanity</a:t>
                </a:r>
              </a:p>
            </p:txBody>
          </p:sp>
        </p:grpSp>
      </p:grpSp>
      <p:grpSp>
        <p:nvGrpSpPr>
          <p:cNvPr id="39" name="Group 38">
            <a:extLst>
              <a:ext uri="{FF2B5EF4-FFF2-40B4-BE49-F238E27FC236}">
                <a16:creationId xmlns:a16="http://schemas.microsoft.com/office/drawing/2014/main" id="{0F321B0A-C02A-B13F-0781-5E1153B11BD4}"/>
              </a:ext>
            </a:extLst>
          </p:cNvPr>
          <p:cNvGrpSpPr/>
          <p:nvPr/>
        </p:nvGrpSpPr>
        <p:grpSpPr>
          <a:xfrm>
            <a:off x="349603" y="3428275"/>
            <a:ext cx="11176353" cy="0"/>
            <a:chOff x="349603" y="3389426"/>
            <a:chExt cx="11176353" cy="0"/>
          </a:xfrm>
        </p:grpSpPr>
        <p:cxnSp>
          <p:nvCxnSpPr>
            <p:cNvPr id="22" name="Straight Connector 21">
              <a:extLst>
                <a:ext uri="{FF2B5EF4-FFF2-40B4-BE49-F238E27FC236}">
                  <a16:creationId xmlns:a16="http://schemas.microsoft.com/office/drawing/2014/main" id="{CE7E3D8B-CE4E-6617-CAA4-351C8872D8F5}"/>
                </a:ext>
              </a:extLst>
            </p:cNvPr>
            <p:cNvCxnSpPr>
              <a:cxnSpLocks/>
            </p:cNvCxnSpPr>
            <p:nvPr/>
          </p:nvCxnSpPr>
          <p:spPr>
            <a:xfrm>
              <a:off x="349603" y="3389426"/>
              <a:ext cx="3764195" cy="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B6A52E71-B26D-6B14-7C9B-3ADB60B61DBB}"/>
                </a:ext>
              </a:extLst>
            </p:cNvPr>
            <p:cNvCxnSpPr>
              <a:cxnSpLocks/>
            </p:cNvCxnSpPr>
            <p:nvPr/>
          </p:nvCxnSpPr>
          <p:spPr>
            <a:xfrm>
              <a:off x="5773104" y="3389426"/>
              <a:ext cx="5752852"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grpSp>
      <p:grpSp>
        <p:nvGrpSpPr>
          <p:cNvPr id="38" name="Group 37">
            <a:extLst>
              <a:ext uri="{FF2B5EF4-FFF2-40B4-BE49-F238E27FC236}">
                <a16:creationId xmlns:a16="http://schemas.microsoft.com/office/drawing/2014/main" id="{4A98591B-505A-E46B-3EA5-F1F81658894B}"/>
              </a:ext>
            </a:extLst>
          </p:cNvPr>
          <p:cNvGrpSpPr/>
          <p:nvPr/>
        </p:nvGrpSpPr>
        <p:grpSpPr>
          <a:xfrm>
            <a:off x="349603" y="4134576"/>
            <a:ext cx="11176353" cy="0"/>
            <a:chOff x="349603" y="4094489"/>
            <a:chExt cx="11176353" cy="0"/>
          </a:xfrm>
        </p:grpSpPr>
        <p:cxnSp>
          <p:nvCxnSpPr>
            <p:cNvPr id="24" name="Straight Connector 23">
              <a:extLst>
                <a:ext uri="{FF2B5EF4-FFF2-40B4-BE49-F238E27FC236}">
                  <a16:creationId xmlns:a16="http://schemas.microsoft.com/office/drawing/2014/main" id="{1233CDFA-5082-4242-584A-B555133A915D}"/>
                </a:ext>
              </a:extLst>
            </p:cNvPr>
            <p:cNvCxnSpPr>
              <a:cxnSpLocks/>
            </p:cNvCxnSpPr>
            <p:nvPr/>
          </p:nvCxnSpPr>
          <p:spPr>
            <a:xfrm>
              <a:off x="349603" y="4094489"/>
              <a:ext cx="3764195"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374F7EF1-DA09-1C53-3929-E80CB3233FD6}"/>
                </a:ext>
              </a:extLst>
            </p:cNvPr>
            <p:cNvCxnSpPr>
              <a:cxnSpLocks/>
            </p:cNvCxnSpPr>
            <p:nvPr/>
          </p:nvCxnSpPr>
          <p:spPr>
            <a:xfrm>
              <a:off x="5773104" y="4094489"/>
              <a:ext cx="5752852"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grpSp>
      <p:grpSp>
        <p:nvGrpSpPr>
          <p:cNvPr id="37" name="Group 36">
            <a:extLst>
              <a:ext uri="{FF2B5EF4-FFF2-40B4-BE49-F238E27FC236}">
                <a16:creationId xmlns:a16="http://schemas.microsoft.com/office/drawing/2014/main" id="{7E9B654D-E092-A6E3-9587-C635DA9E3BB3}"/>
              </a:ext>
            </a:extLst>
          </p:cNvPr>
          <p:cNvGrpSpPr/>
          <p:nvPr/>
        </p:nvGrpSpPr>
        <p:grpSpPr>
          <a:xfrm>
            <a:off x="349603" y="4840877"/>
            <a:ext cx="11176353" cy="0"/>
            <a:chOff x="349603" y="4799552"/>
            <a:chExt cx="11176353" cy="0"/>
          </a:xfrm>
        </p:grpSpPr>
        <p:cxnSp>
          <p:nvCxnSpPr>
            <p:cNvPr id="25" name="Straight Connector 24">
              <a:extLst>
                <a:ext uri="{FF2B5EF4-FFF2-40B4-BE49-F238E27FC236}">
                  <a16:creationId xmlns:a16="http://schemas.microsoft.com/office/drawing/2014/main" id="{70A9E669-7AA3-79C2-9195-4F3989E2AA31}"/>
                </a:ext>
              </a:extLst>
            </p:cNvPr>
            <p:cNvCxnSpPr>
              <a:cxnSpLocks/>
            </p:cNvCxnSpPr>
            <p:nvPr/>
          </p:nvCxnSpPr>
          <p:spPr>
            <a:xfrm>
              <a:off x="349603" y="4799552"/>
              <a:ext cx="3764195" cy="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037AE5EE-410D-1EB8-1648-D1FE3B481494}"/>
                </a:ext>
              </a:extLst>
            </p:cNvPr>
            <p:cNvCxnSpPr>
              <a:cxnSpLocks/>
            </p:cNvCxnSpPr>
            <p:nvPr/>
          </p:nvCxnSpPr>
          <p:spPr>
            <a:xfrm>
              <a:off x="5773104" y="4799552"/>
              <a:ext cx="5752852"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21642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4A158-0732-9917-BC4C-8FB895408FBA}"/>
            </a:ext>
          </a:extLst>
        </p:cNvPr>
        <p:cNvGrpSpPr/>
        <p:nvPr/>
      </p:nvGrpSpPr>
      <p:grpSpPr>
        <a:xfrm>
          <a:off x="0" y="0"/>
          <a:ext cx="0" cy="0"/>
          <a:chOff x="0" y="0"/>
          <a:chExt cx="0" cy="0"/>
        </a:xfrm>
      </p:grpSpPr>
      <p:sp>
        <p:nvSpPr>
          <p:cNvPr id="15" name="Content Placeholder 12">
            <a:extLst>
              <a:ext uri="{FF2B5EF4-FFF2-40B4-BE49-F238E27FC236}">
                <a16:creationId xmlns:a16="http://schemas.microsoft.com/office/drawing/2014/main" id="{9C605267-7C40-6CE2-43C8-167A2650BE08}"/>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6" name="Title 11">
            <a:extLst>
              <a:ext uri="{FF2B5EF4-FFF2-40B4-BE49-F238E27FC236}">
                <a16:creationId xmlns:a16="http://schemas.microsoft.com/office/drawing/2014/main" id="{42C20DCD-BDF5-E641-6F8F-3513E5B57274}"/>
              </a:ext>
            </a:extLst>
          </p:cNvPr>
          <p:cNvSpPr>
            <a:spLocks noGrp="1"/>
          </p:cNvSpPr>
          <p:nvPr>
            <p:ph type="title"/>
          </p:nvPr>
        </p:nvSpPr>
        <p:spPr>
          <a:xfrm>
            <a:off x="345688" y="607556"/>
            <a:ext cx="11262146" cy="576034"/>
          </a:xfrm>
        </p:spPr>
        <p:txBody>
          <a:bodyPr/>
          <a:lstStyle/>
          <a:p>
            <a:r>
              <a:rPr lang="en-US" dirty="0"/>
              <a:t>Recognizing Dehumanizing Language</a:t>
            </a:r>
            <a:endParaRPr lang="en-US" b="1" dirty="0"/>
          </a:p>
        </p:txBody>
      </p:sp>
      <p:sp>
        <p:nvSpPr>
          <p:cNvPr id="4" name="Content Placeholder 12">
            <a:extLst>
              <a:ext uri="{FF2B5EF4-FFF2-40B4-BE49-F238E27FC236}">
                <a16:creationId xmlns:a16="http://schemas.microsoft.com/office/drawing/2014/main" id="{FB8FB005-CF60-FE0E-2D99-BB0228931487}"/>
              </a:ext>
            </a:extLst>
          </p:cNvPr>
          <p:cNvSpPr>
            <a:spLocks noGrp="1"/>
          </p:cNvSpPr>
          <p:nvPr>
            <p:ph sz="quarter" idx="13"/>
          </p:nvPr>
        </p:nvSpPr>
        <p:spPr>
          <a:xfrm>
            <a:off x="345688" y="1144156"/>
            <a:ext cx="10084676" cy="281998"/>
          </a:xfrm>
        </p:spPr>
        <p:txBody>
          <a:bodyPr/>
          <a:lstStyle/>
          <a:p>
            <a:r>
              <a:rPr lang="en-US" sz="1400" dirty="0"/>
              <a:t>Language is often the first indicator of how we perceive another person. When our language reduces people, our thinking and advocacy can follow.</a:t>
            </a:r>
          </a:p>
        </p:txBody>
      </p:sp>
      <p:grpSp>
        <p:nvGrpSpPr>
          <p:cNvPr id="2" name="Group 1">
            <a:extLst>
              <a:ext uri="{FF2B5EF4-FFF2-40B4-BE49-F238E27FC236}">
                <a16:creationId xmlns:a16="http://schemas.microsoft.com/office/drawing/2014/main" id="{A70BE613-286E-0C52-33B7-AADA831169A7}"/>
              </a:ext>
            </a:extLst>
          </p:cNvPr>
          <p:cNvGrpSpPr/>
          <p:nvPr/>
        </p:nvGrpSpPr>
        <p:grpSpPr>
          <a:xfrm>
            <a:off x="819015" y="2206863"/>
            <a:ext cx="10553970" cy="3506981"/>
            <a:chOff x="224875" y="2084199"/>
            <a:chExt cx="10553970" cy="3506981"/>
          </a:xfrm>
        </p:grpSpPr>
        <p:grpSp>
          <p:nvGrpSpPr>
            <p:cNvPr id="3" name="Group 2">
              <a:extLst>
                <a:ext uri="{FF2B5EF4-FFF2-40B4-BE49-F238E27FC236}">
                  <a16:creationId xmlns:a16="http://schemas.microsoft.com/office/drawing/2014/main" id="{0BED8D89-1B39-41EF-8F24-4C80E781687F}"/>
                </a:ext>
              </a:extLst>
            </p:cNvPr>
            <p:cNvGrpSpPr/>
            <p:nvPr/>
          </p:nvGrpSpPr>
          <p:grpSpPr>
            <a:xfrm>
              <a:off x="224875" y="2084199"/>
              <a:ext cx="2465162" cy="3506981"/>
              <a:chOff x="224875" y="2084199"/>
              <a:chExt cx="2465162" cy="3506981"/>
            </a:xfrm>
          </p:grpSpPr>
          <p:sp>
            <p:nvSpPr>
              <p:cNvPr id="27" name="Rectangle 26">
                <a:extLst>
                  <a:ext uri="{FF2B5EF4-FFF2-40B4-BE49-F238E27FC236}">
                    <a16:creationId xmlns:a16="http://schemas.microsoft.com/office/drawing/2014/main" id="{62E8EE1D-860F-D625-B2F4-EF0AF537180C}"/>
                  </a:ext>
                </a:extLst>
              </p:cNvPr>
              <p:cNvSpPr/>
              <p:nvPr/>
            </p:nvSpPr>
            <p:spPr>
              <a:xfrm>
                <a:off x="224875" y="2314575"/>
                <a:ext cx="2465162" cy="3276605"/>
              </a:xfrm>
              <a:prstGeom prst="rect">
                <a:avLst/>
              </a:prstGeom>
              <a:solidFill>
                <a:srgbClr val="F6F3F0"/>
              </a:solid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grpSp>
            <p:nvGrpSpPr>
              <p:cNvPr id="28" name="Group 27">
                <a:extLst>
                  <a:ext uri="{FF2B5EF4-FFF2-40B4-BE49-F238E27FC236}">
                    <a16:creationId xmlns:a16="http://schemas.microsoft.com/office/drawing/2014/main" id="{E86E2E6E-9968-4FB2-FB01-F4501912A6FE}"/>
                  </a:ext>
                </a:extLst>
              </p:cNvPr>
              <p:cNvGrpSpPr/>
              <p:nvPr/>
            </p:nvGrpSpPr>
            <p:grpSpPr>
              <a:xfrm>
                <a:off x="413372" y="2084199"/>
                <a:ext cx="2008809" cy="1952043"/>
                <a:chOff x="413372" y="2001711"/>
                <a:chExt cx="2008809" cy="1952043"/>
              </a:xfrm>
            </p:grpSpPr>
            <p:sp>
              <p:nvSpPr>
                <p:cNvPr id="29" name="TextBox 28">
                  <a:extLst>
                    <a:ext uri="{FF2B5EF4-FFF2-40B4-BE49-F238E27FC236}">
                      <a16:creationId xmlns:a16="http://schemas.microsoft.com/office/drawing/2014/main" id="{1D452998-BCC8-3321-A25F-D4898B711B5A}"/>
                    </a:ext>
                  </a:extLst>
                </p:cNvPr>
                <p:cNvSpPr txBox="1"/>
                <p:nvPr/>
              </p:nvSpPr>
              <p:spPr>
                <a:xfrm>
                  <a:off x="492731" y="2723472"/>
                  <a:ext cx="1929450" cy="492204"/>
                </a:xfrm>
                <a:prstGeom prst="rect">
                  <a:avLst/>
                </a:prstGeom>
                <a:noFill/>
              </p:spPr>
              <p:txBody>
                <a:bodyPr wrap="square" lIns="0" tIns="0" rIns="0" bIns="0" anchor="t">
                  <a:noAutofit/>
                </a:bodyPr>
                <a:lstStyle/>
                <a:p>
                  <a:pPr>
                    <a:lnSpc>
                      <a:spcPct val="120000"/>
                    </a:lnSpc>
                    <a:spcBef>
                      <a:spcPts val="600"/>
                    </a:spcBef>
                  </a:pPr>
                  <a:r>
                    <a:rPr lang="en-US" sz="1400" b="1" dirty="0">
                      <a:solidFill>
                        <a:schemeClr val="bg1"/>
                      </a:solidFill>
                      <a:latin typeface="Graphik Bold Trial" panose="020B0503030202060203" pitchFamily="34" charset="0"/>
                    </a:rPr>
                    <a:t>Labels replace identity</a:t>
                  </a:r>
                </a:p>
              </p:txBody>
            </p:sp>
            <p:sp>
              <p:nvSpPr>
                <p:cNvPr id="30" name="TextBox 29">
                  <a:extLst>
                    <a:ext uri="{FF2B5EF4-FFF2-40B4-BE49-F238E27FC236}">
                      <a16:creationId xmlns:a16="http://schemas.microsoft.com/office/drawing/2014/main" id="{4A44155C-6A0C-09B4-0743-EE4F69BDAFC9}"/>
                    </a:ext>
                  </a:extLst>
                </p:cNvPr>
                <p:cNvSpPr txBox="1"/>
                <p:nvPr/>
              </p:nvSpPr>
              <p:spPr>
                <a:xfrm>
                  <a:off x="492731" y="3351910"/>
                  <a:ext cx="1929450" cy="601844"/>
                </a:xfrm>
                <a:prstGeom prst="rect">
                  <a:avLst/>
                </a:prstGeom>
                <a:noFill/>
              </p:spPr>
              <p:txBody>
                <a:bodyPr wrap="square" lIns="0" tIns="0" rIns="0" bIns="0" anchor="t">
                  <a:noAutofit/>
                </a:bodyPr>
                <a:lstStyle/>
                <a:p>
                  <a:pPr>
                    <a:lnSpc>
                      <a:spcPct val="120000"/>
                    </a:lnSpc>
                    <a:spcBef>
                      <a:spcPts val="600"/>
                    </a:spcBef>
                  </a:pPr>
                  <a:r>
                    <a:rPr lang="en-US" sz="1000" dirty="0">
                      <a:solidFill>
                        <a:schemeClr val="bg1"/>
                      </a:solidFill>
                      <a:latin typeface="Graphik Regular Trial" panose="020B0503030202060203" pitchFamily="34" charset="0"/>
                    </a:rPr>
                    <a:t>Labels replace a person's identity and obscure the complexity of the individual.</a:t>
                  </a:r>
                </a:p>
              </p:txBody>
            </p:sp>
            <p:sp>
              <p:nvSpPr>
                <p:cNvPr id="31" name="Oval 30">
                  <a:extLst>
                    <a:ext uri="{FF2B5EF4-FFF2-40B4-BE49-F238E27FC236}">
                      <a16:creationId xmlns:a16="http://schemas.microsoft.com/office/drawing/2014/main" id="{F48DB054-6942-B12A-3199-C3B15A03E9E7}"/>
                    </a:ext>
                  </a:extLst>
                </p:cNvPr>
                <p:cNvSpPr/>
                <p:nvPr/>
              </p:nvSpPr>
              <p:spPr>
                <a:xfrm>
                  <a:off x="413372" y="2001711"/>
                  <a:ext cx="492204" cy="492204"/>
                </a:xfrm>
                <a:prstGeom prst="ellipse">
                  <a:avLst/>
                </a:prstGeom>
                <a:solidFill>
                  <a:srgbClr val="FFCB65"/>
                </a:solidFill>
                <a:ln w="381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Graphik Bold Trial" panose="020B0503030202060203" pitchFamily="34" charset="0"/>
                  </a:endParaRPr>
                </a:p>
              </p:txBody>
            </p:sp>
          </p:grpSp>
        </p:grpSp>
        <p:grpSp>
          <p:nvGrpSpPr>
            <p:cNvPr id="5" name="Group 4">
              <a:extLst>
                <a:ext uri="{FF2B5EF4-FFF2-40B4-BE49-F238E27FC236}">
                  <a16:creationId xmlns:a16="http://schemas.microsoft.com/office/drawing/2014/main" id="{CE996634-9AEB-059F-777B-197444999CEE}"/>
                </a:ext>
              </a:extLst>
            </p:cNvPr>
            <p:cNvGrpSpPr/>
            <p:nvPr/>
          </p:nvGrpSpPr>
          <p:grpSpPr>
            <a:xfrm>
              <a:off x="2922864" y="2084199"/>
              <a:ext cx="2465162" cy="3506981"/>
              <a:chOff x="224875" y="2084199"/>
              <a:chExt cx="2465162" cy="3506981"/>
            </a:xfrm>
          </p:grpSpPr>
          <p:sp>
            <p:nvSpPr>
              <p:cNvPr id="20" name="Rectangle 19">
                <a:extLst>
                  <a:ext uri="{FF2B5EF4-FFF2-40B4-BE49-F238E27FC236}">
                    <a16:creationId xmlns:a16="http://schemas.microsoft.com/office/drawing/2014/main" id="{7EDA33E4-141F-4A42-BBC0-4AAE672EF622}"/>
                  </a:ext>
                </a:extLst>
              </p:cNvPr>
              <p:cNvSpPr/>
              <p:nvPr/>
            </p:nvSpPr>
            <p:spPr>
              <a:xfrm>
                <a:off x="224875" y="2314575"/>
                <a:ext cx="2465162" cy="3276605"/>
              </a:xfrm>
              <a:prstGeom prst="rect">
                <a:avLst/>
              </a:prstGeom>
              <a:solidFill>
                <a:srgbClr val="F6F3F0"/>
              </a:solid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E4A17295-68D2-4248-A1B0-A313ADDDAA25}"/>
                  </a:ext>
                </a:extLst>
              </p:cNvPr>
              <p:cNvGrpSpPr/>
              <p:nvPr/>
            </p:nvGrpSpPr>
            <p:grpSpPr>
              <a:xfrm>
                <a:off x="413372" y="2084199"/>
                <a:ext cx="2008809" cy="1952043"/>
                <a:chOff x="413372" y="2001711"/>
                <a:chExt cx="2008809" cy="1952043"/>
              </a:xfrm>
            </p:grpSpPr>
            <p:sp>
              <p:nvSpPr>
                <p:cNvPr id="22" name="TextBox 21">
                  <a:extLst>
                    <a:ext uri="{FF2B5EF4-FFF2-40B4-BE49-F238E27FC236}">
                      <a16:creationId xmlns:a16="http://schemas.microsoft.com/office/drawing/2014/main" id="{C72F3B40-8CD7-0B64-14D3-E7B845F83834}"/>
                    </a:ext>
                  </a:extLst>
                </p:cNvPr>
                <p:cNvSpPr txBox="1"/>
                <p:nvPr/>
              </p:nvSpPr>
              <p:spPr>
                <a:xfrm>
                  <a:off x="492731" y="2723472"/>
                  <a:ext cx="1929450" cy="492204"/>
                </a:xfrm>
                <a:prstGeom prst="rect">
                  <a:avLst/>
                </a:prstGeom>
                <a:noFill/>
              </p:spPr>
              <p:txBody>
                <a:bodyPr wrap="square" lIns="0" tIns="0" rIns="0" bIns="0" anchor="t">
                  <a:noAutofit/>
                </a:bodyPr>
                <a:lstStyle/>
                <a:p>
                  <a:pPr>
                    <a:lnSpc>
                      <a:spcPct val="120000"/>
                    </a:lnSpc>
                    <a:spcBef>
                      <a:spcPts val="600"/>
                    </a:spcBef>
                  </a:pPr>
                  <a:r>
                    <a:rPr lang="en-US" sz="1400" b="1" dirty="0">
                      <a:solidFill>
                        <a:schemeClr val="bg1"/>
                      </a:solidFill>
                      <a:latin typeface="Graphik Bold Trial" panose="020B0503030202060203" pitchFamily="34" charset="0"/>
                    </a:rPr>
                    <a:t>Reducing people to   their legal issue</a:t>
                  </a:r>
                </a:p>
              </p:txBody>
            </p:sp>
            <p:sp>
              <p:nvSpPr>
                <p:cNvPr id="23" name="TextBox 22">
                  <a:extLst>
                    <a:ext uri="{FF2B5EF4-FFF2-40B4-BE49-F238E27FC236}">
                      <a16:creationId xmlns:a16="http://schemas.microsoft.com/office/drawing/2014/main" id="{48208F17-89D8-FAE1-9AF0-E9982901C178}"/>
                    </a:ext>
                  </a:extLst>
                </p:cNvPr>
                <p:cNvSpPr txBox="1"/>
                <p:nvPr/>
              </p:nvSpPr>
              <p:spPr>
                <a:xfrm>
                  <a:off x="492731" y="3351910"/>
                  <a:ext cx="1929450" cy="601844"/>
                </a:xfrm>
                <a:prstGeom prst="rect">
                  <a:avLst/>
                </a:prstGeom>
                <a:noFill/>
              </p:spPr>
              <p:txBody>
                <a:bodyPr wrap="square" lIns="0" tIns="0" rIns="0" bIns="0" anchor="t">
                  <a:noAutofit/>
                </a:bodyPr>
                <a:lstStyle/>
                <a:p>
                  <a:pPr>
                    <a:lnSpc>
                      <a:spcPct val="120000"/>
                    </a:lnSpc>
                    <a:spcBef>
                      <a:spcPts val="600"/>
                    </a:spcBef>
                  </a:pPr>
                  <a:r>
                    <a:rPr lang="en-US" sz="1000" dirty="0">
                      <a:solidFill>
                        <a:schemeClr val="bg1"/>
                      </a:solidFill>
                      <a:latin typeface="Graphik Regular Trial" panose="020B0503030202060203" pitchFamily="34" charset="0"/>
                    </a:rPr>
                    <a:t>A charge or case becomes the primary lens through which a person is understood.</a:t>
                  </a:r>
                </a:p>
              </p:txBody>
            </p:sp>
            <p:sp>
              <p:nvSpPr>
                <p:cNvPr id="26" name="Oval 25">
                  <a:extLst>
                    <a:ext uri="{FF2B5EF4-FFF2-40B4-BE49-F238E27FC236}">
                      <a16:creationId xmlns:a16="http://schemas.microsoft.com/office/drawing/2014/main" id="{BE7E9C5D-6643-7CC6-B337-CBDB8D1E4E31}"/>
                    </a:ext>
                  </a:extLst>
                </p:cNvPr>
                <p:cNvSpPr/>
                <p:nvPr/>
              </p:nvSpPr>
              <p:spPr>
                <a:xfrm>
                  <a:off x="413372" y="2001711"/>
                  <a:ext cx="492204" cy="492204"/>
                </a:xfrm>
                <a:prstGeom prst="ellipse">
                  <a:avLst/>
                </a:prstGeom>
                <a:solidFill>
                  <a:srgbClr val="FFCB65"/>
                </a:solidFill>
                <a:ln w="381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Graphik Bold Trial" panose="020B0503030202060203" pitchFamily="34" charset="0"/>
                  </a:endParaRPr>
                </a:p>
              </p:txBody>
            </p:sp>
          </p:grpSp>
        </p:grpSp>
        <p:grpSp>
          <p:nvGrpSpPr>
            <p:cNvPr id="6" name="Group 5">
              <a:extLst>
                <a:ext uri="{FF2B5EF4-FFF2-40B4-BE49-F238E27FC236}">
                  <a16:creationId xmlns:a16="http://schemas.microsoft.com/office/drawing/2014/main" id="{13721354-1C5F-4B83-EAEF-043EFDC8F2AD}"/>
                </a:ext>
              </a:extLst>
            </p:cNvPr>
            <p:cNvGrpSpPr/>
            <p:nvPr/>
          </p:nvGrpSpPr>
          <p:grpSpPr>
            <a:xfrm>
              <a:off x="5620853" y="2084199"/>
              <a:ext cx="2465162" cy="3506981"/>
              <a:chOff x="224875" y="2084199"/>
              <a:chExt cx="2465162" cy="3506981"/>
            </a:xfrm>
          </p:grpSpPr>
          <p:sp>
            <p:nvSpPr>
              <p:cNvPr id="13" name="Rectangle 12">
                <a:extLst>
                  <a:ext uri="{FF2B5EF4-FFF2-40B4-BE49-F238E27FC236}">
                    <a16:creationId xmlns:a16="http://schemas.microsoft.com/office/drawing/2014/main" id="{335EEBEF-C979-B5A5-FD29-7D259602A7B9}"/>
                  </a:ext>
                </a:extLst>
              </p:cNvPr>
              <p:cNvSpPr/>
              <p:nvPr/>
            </p:nvSpPr>
            <p:spPr>
              <a:xfrm>
                <a:off x="224875" y="2314575"/>
                <a:ext cx="2465162" cy="3276605"/>
              </a:xfrm>
              <a:prstGeom prst="rect">
                <a:avLst/>
              </a:prstGeom>
              <a:solidFill>
                <a:srgbClr val="F6F3F0"/>
              </a:solid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5CA4444D-CEB0-189A-3985-E47E332121C4}"/>
                  </a:ext>
                </a:extLst>
              </p:cNvPr>
              <p:cNvGrpSpPr/>
              <p:nvPr/>
            </p:nvGrpSpPr>
            <p:grpSpPr>
              <a:xfrm>
                <a:off x="413372" y="2084199"/>
                <a:ext cx="2008809" cy="1952043"/>
                <a:chOff x="413372" y="2001711"/>
                <a:chExt cx="2008809" cy="1952043"/>
              </a:xfrm>
            </p:grpSpPr>
            <p:sp>
              <p:nvSpPr>
                <p:cNvPr id="17" name="TextBox 16">
                  <a:extLst>
                    <a:ext uri="{FF2B5EF4-FFF2-40B4-BE49-F238E27FC236}">
                      <a16:creationId xmlns:a16="http://schemas.microsoft.com/office/drawing/2014/main" id="{BAB7413F-A8A2-B4DD-564E-031C17E869EB}"/>
                    </a:ext>
                  </a:extLst>
                </p:cNvPr>
                <p:cNvSpPr txBox="1"/>
                <p:nvPr/>
              </p:nvSpPr>
              <p:spPr>
                <a:xfrm>
                  <a:off x="492731" y="2723472"/>
                  <a:ext cx="1929450" cy="492204"/>
                </a:xfrm>
                <a:prstGeom prst="rect">
                  <a:avLst/>
                </a:prstGeom>
                <a:noFill/>
              </p:spPr>
              <p:txBody>
                <a:bodyPr wrap="square" lIns="0" tIns="0" rIns="0" bIns="0" anchor="t">
                  <a:noAutofit/>
                </a:bodyPr>
                <a:lstStyle/>
                <a:p>
                  <a:pPr>
                    <a:lnSpc>
                      <a:spcPct val="120000"/>
                    </a:lnSpc>
                    <a:spcBef>
                      <a:spcPts val="600"/>
                    </a:spcBef>
                  </a:pPr>
                  <a:r>
                    <a:rPr lang="en-US" sz="1400" b="1" dirty="0">
                      <a:solidFill>
                        <a:schemeClr val="bg1"/>
                      </a:solidFill>
                      <a:latin typeface="Graphik Bold Trial" panose="020B0503030202060203" pitchFamily="34" charset="0"/>
                    </a:rPr>
                    <a:t>Depersonalizing                the individual</a:t>
                  </a:r>
                </a:p>
              </p:txBody>
            </p:sp>
            <p:sp>
              <p:nvSpPr>
                <p:cNvPr id="18" name="TextBox 17">
                  <a:extLst>
                    <a:ext uri="{FF2B5EF4-FFF2-40B4-BE49-F238E27FC236}">
                      <a16:creationId xmlns:a16="http://schemas.microsoft.com/office/drawing/2014/main" id="{3B04CB4C-C26B-06F7-F667-F5FA0187E2A8}"/>
                    </a:ext>
                  </a:extLst>
                </p:cNvPr>
                <p:cNvSpPr txBox="1"/>
                <p:nvPr/>
              </p:nvSpPr>
              <p:spPr>
                <a:xfrm>
                  <a:off x="492731" y="3351910"/>
                  <a:ext cx="1929450" cy="601844"/>
                </a:xfrm>
                <a:prstGeom prst="rect">
                  <a:avLst/>
                </a:prstGeom>
                <a:noFill/>
              </p:spPr>
              <p:txBody>
                <a:bodyPr wrap="square" lIns="0" tIns="0" rIns="0" bIns="0" anchor="t">
                  <a:noAutofit/>
                </a:bodyPr>
                <a:lstStyle/>
                <a:p>
                  <a:pPr>
                    <a:lnSpc>
                      <a:spcPct val="120000"/>
                    </a:lnSpc>
                    <a:spcBef>
                      <a:spcPts val="600"/>
                    </a:spcBef>
                  </a:pPr>
                  <a:r>
                    <a:rPr lang="en-US" sz="1000" dirty="0">
                      <a:solidFill>
                        <a:schemeClr val="bg1"/>
                      </a:solidFill>
                      <a:latin typeface="Graphik Regular Trial" panose="020B0503030202060203" pitchFamily="34" charset="0"/>
                    </a:rPr>
                    <a:t>People are reduced to files, case numbers, or legal matters rather than recognized as individuals.</a:t>
                  </a:r>
                </a:p>
              </p:txBody>
            </p:sp>
            <p:sp>
              <p:nvSpPr>
                <p:cNvPr id="19" name="Oval 18">
                  <a:extLst>
                    <a:ext uri="{FF2B5EF4-FFF2-40B4-BE49-F238E27FC236}">
                      <a16:creationId xmlns:a16="http://schemas.microsoft.com/office/drawing/2014/main" id="{93E553B2-4834-7317-BA6A-69599ABE74B4}"/>
                    </a:ext>
                  </a:extLst>
                </p:cNvPr>
                <p:cNvSpPr/>
                <p:nvPr/>
              </p:nvSpPr>
              <p:spPr>
                <a:xfrm>
                  <a:off x="413372" y="2001711"/>
                  <a:ext cx="492204" cy="492204"/>
                </a:xfrm>
                <a:prstGeom prst="ellipse">
                  <a:avLst/>
                </a:prstGeom>
                <a:solidFill>
                  <a:srgbClr val="FFCB65"/>
                </a:solidFill>
                <a:ln w="381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Graphik Bold Trial" panose="020B0503030202060203" pitchFamily="34" charset="0"/>
                  </a:endParaRPr>
                </a:p>
              </p:txBody>
            </p:sp>
          </p:grpSp>
        </p:grpSp>
        <p:grpSp>
          <p:nvGrpSpPr>
            <p:cNvPr id="7" name="Group 6">
              <a:extLst>
                <a:ext uri="{FF2B5EF4-FFF2-40B4-BE49-F238E27FC236}">
                  <a16:creationId xmlns:a16="http://schemas.microsoft.com/office/drawing/2014/main" id="{367BC3A7-6684-59B6-0D83-E76B0D545DBB}"/>
                </a:ext>
              </a:extLst>
            </p:cNvPr>
            <p:cNvGrpSpPr/>
            <p:nvPr/>
          </p:nvGrpSpPr>
          <p:grpSpPr>
            <a:xfrm>
              <a:off x="8313683" y="2084199"/>
              <a:ext cx="2465162" cy="3506981"/>
              <a:chOff x="224875" y="2084199"/>
              <a:chExt cx="2465162" cy="3506981"/>
            </a:xfrm>
          </p:grpSpPr>
          <p:sp>
            <p:nvSpPr>
              <p:cNvPr id="8" name="Rectangle 7">
                <a:extLst>
                  <a:ext uri="{FF2B5EF4-FFF2-40B4-BE49-F238E27FC236}">
                    <a16:creationId xmlns:a16="http://schemas.microsoft.com/office/drawing/2014/main" id="{E2F62947-1504-BC1D-33DF-80FC1E3997BE}"/>
                  </a:ext>
                </a:extLst>
              </p:cNvPr>
              <p:cNvSpPr/>
              <p:nvPr/>
            </p:nvSpPr>
            <p:spPr>
              <a:xfrm>
                <a:off x="224875" y="2314575"/>
                <a:ext cx="2465162" cy="3276605"/>
              </a:xfrm>
              <a:prstGeom prst="rect">
                <a:avLst/>
              </a:prstGeom>
              <a:solidFill>
                <a:srgbClr val="F6F3F0"/>
              </a:solid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81ECEAF3-733F-BF2F-E4FC-B8435753D5C6}"/>
                  </a:ext>
                </a:extLst>
              </p:cNvPr>
              <p:cNvGrpSpPr/>
              <p:nvPr/>
            </p:nvGrpSpPr>
            <p:grpSpPr>
              <a:xfrm>
                <a:off x="413372" y="2084199"/>
                <a:ext cx="2008809" cy="1952043"/>
                <a:chOff x="413372" y="2001711"/>
                <a:chExt cx="2008809" cy="1952043"/>
              </a:xfrm>
            </p:grpSpPr>
            <p:sp>
              <p:nvSpPr>
                <p:cNvPr id="10" name="TextBox 9">
                  <a:extLst>
                    <a:ext uri="{FF2B5EF4-FFF2-40B4-BE49-F238E27FC236}">
                      <a16:creationId xmlns:a16="http://schemas.microsoft.com/office/drawing/2014/main" id="{674E85A6-F48E-52FD-75B6-73103271D6CF}"/>
                    </a:ext>
                  </a:extLst>
                </p:cNvPr>
                <p:cNvSpPr txBox="1"/>
                <p:nvPr/>
              </p:nvSpPr>
              <p:spPr>
                <a:xfrm>
                  <a:off x="492731" y="2723472"/>
                  <a:ext cx="1929450" cy="492204"/>
                </a:xfrm>
                <a:prstGeom prst="rect">
                  <a:avLst/>
                </a:prstGeom>
                <a:noFill/>
              </p:spPr>
              <p:txBody>
                <a:bodyPr wrap="square" lIns="0" tIns="0" rIns="0" bIns="0" anchor="t">
                  <a:noAutofit/>
                </a:bodyPr>
                <a:lstStyle/>
                <a:p>
                  <a:pPr>
                    <a:lnSpc>
                      <a:spcPct val="120000"/>
                    </a:lnSpc>
                    <a:spcBef>
                      <a:spcPts val="600"/>
                    </a:spcBef>
                  </a:pPr>
                  <a:r>
                    <a:rPr lang="en-US" sz="1400" b="1" dirty="0">
                      <a:solidFill>
                        <a:schemeClr val="bg1"/>
                      </a:solidFill>
                      <a:latin typeface="Graphik Bold Trial" panose="020B0503030202060203" pitchFamily="34" charset="0"/>
                    </a:rPr>
                    <a:t>Assuming before understanding </a:t>
                  </a:r>
                </a:p>
              </p:txBody>
            </p:sp>
            <p:sp>
              <p:nvSpPr>
                <p:cNvPr id="11" name="TextBox 10">
                  <a:extLst>
                    <a:ext uri="{FF2B5EF4-FFF2-40B4-BE49-F238E27FC236}">
                      <a16:creationId xmlns:a16="http://schemas.microsoft.com/office/drawing/2014/main" id="{06EDBDFF-48B7-F45E-6E6A-3EE21954701E}"/>
                    </a:ext>
                  </a:extLst>
                </p:cNvPr>
                <p:cNvSpPr txBox="1"/>
                <p:nvPr/>
              </p:nvSpPr>
              <p:spPr>
                <a:xfrm>
                  <a:off x="492731" y="3351910"/>
                  <a:ext cx="1929450" cy="601844"/>
                </a:xfrm>
                <a:prstGeom prst="rect">
                  <a:avLst/>
                </a:prstGeom>
                <a:noFill/>
              </p:spPr>
              <p:txBody>
                <a:bodyPr wrap="square" lIns="0" tIns="0" rIns="0" bIns="0" anchor="t">
                  <a:noAutofit/>
                </a:bodyPr>
                <a:lstStyle/>
                <a:p>
                  <a:pPr>
                    <a:lnSpc>
                      <a:spcPct val="120000"/>
                    </a:lnSpc>
                    <a:spcBef>
                      <a:spcPts val="600"/>
                    </a:spcBef>
                  </a:pPr>
                  <a:r>
                    <a:rPr lang="en-US" sz="1000" dirty="0">
                      <a:solidFill>
                        <a:schemeClr val="bg1"/>
                      </a:solidFill>
                      <a:latin typeface="Graphik Regular Trial" panose="020B0503030202060203" pitchFamily="34" charset="0"/>
                    </a:rPr>
                    <a:t>Forming conclusions before understanding a person's story, experiences, or circumstances.</a:t>
                  </a:r>
                </a:p>
              </p:txBody>
            </p:sp>
            <p:sp>
              <p:nvSpPr>
                <p:cNvPr id="12" name="Oval 11">
                  <a:extLst>
                    <a:ext uri="{FF2B5EF4-FFF2-40B4-BE49-F238E27FC236}">
                      <a16:creationId xmlns:a16="http://schemas.microsoft.com/office/drawing/2014/main" id="{6D94C577-9EB0-6B2B-48BC-37A8F082BA35}"/>
                    </a:ext>
                  </a:extLst>
                </p:cNvPr>
                <p:cNvSpPr/>
                <p:nvPr/>
              </p:nvSpPr>
              <p:spPr>
                <a:xfrm>
                  <a:off x="413372" y="2001711"/>
                  <a:ext cx="492204" cy="492204"/>
                </a:xfrm>
                <a:prstGeom prst="ellipse">
                  <a:avLst/>
                </a:prstGeom>
                <a:solidFill>
                  <a:srgbClr val="FFCB65"/>
                </a:solidFill>
                <a:ln w="381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bg1"/>
                    </a:solidFill>
                    <a:latin typeface="Graphik Bold Trial" panose="020B0503030202060203" pitchFamily="34" charset="0"/>
                  </a:endParaRPr>
                </a:p>
              </p:txBody>
            </p:sp>
          </p:grpSp>
        </p:grpSp>
      </p:grpSp>
      <p:pic>
        <p:nvPicPr>
          <p:cNvPr id="32" name="Graphic 31" descr="Tag with solid fill">
            <a:extLst>
              <a:ext uri="{FF2B5EF4-FFF2-40B4-BE49-F238E27FC236}">
                <a16:creationId xmlns:a16="http://schemas.microsoft.com/office/drawing/2014/main" id="{6B2F72ED-7624-B8F1-13B3-6357AD3389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0528" y="2249879"/>
            <a:ext cx="406172" cy="406172"/>
          </a:xfrm>
          <a:prstGeom prst="rect">
            <a:avLst/>
          </a:prstGeom>
        </p:spPr>
      </p:pic>
      <p:pic>
        <p:nvPicPr>
          <p:cNvPr id="33" name="Graphic 32">
            <a:extLst>
              <a:ext uri="{FF2B5EF4-FFF2-40B4-BE49-F238E27FC236}">
                <a16:creationId xmlns:a16="http://schemas.microsoft.com/office/drawing/2014/main" id="{388CCE02-753E-BD2F-09B9-222F74BB863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766805" y="2266419"/>
            <a:ext cx="363156" cy="363156"/>
          </a:xfrm>
          <a:prstGeom prst="rect">
            <a:avLst/>
          </a:prstGeom>
        </p:spPr>
      </p:pic>
      <p:pic>
        <p:nvPicPr>
          <p:cNvPr id="34" name="Graphic 33">
            <a:extLst>
              <a:ext uri="{FF2B5EF4-FFF2-40B4-BE49-F238E27FC236}">
                <a16:creationId xmlns:a16="http://schemas.microsoft.com/office/drawing/2014/main" id="{584FF86B-3239-98B1-8F4E-C2436F7BAFF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484618" y="2283087"/>
            <a:ext cx="329948" cy="329948"/>
          </a:xfrm>
          <a:prstGeom prst="rect">
            <a:avLst/>
          </a:prstGeom>
        </p:spPr>
      </p:pic>
      <p:pic>
        <p:nvPicPr>
          <p:cNvPr id="35" name="Graphic 34">
            <a:extLst>
              <a:ext uri="{FF2B5EF4-FFF2-40B4-BE49-F238E27FC236}">
                <a16:creationId xmlns:a16="http://schemas.microsoft.com/office/drawing/2014/main" id="{B7EB1241-47FC-705E-F8ED-1B2799D112E3}"/>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176368" y="2289674"/>
            <a:ext cx="339901" cy="339901"/>
          </a:xfrm>
          <a:prstGeom prst="rect">
            <a:avLst/>
          </a:prstGeom>
        </p:spPr>
      </p:pic>
      <p:sp>
        <p:nvSpPr>
          <p:cNvPr id="37" name="TextBox 36">
            <a:extLst>
              <a:ext uri="{FF2B5EF4-FFF2-40B4-BE49-F238E27FC236}">
                <a16:creationId xmlns:a16="http://schemas.microsoft.com/office/drawing/2014/main" id="{7B9983EC-32FC-855A-1B4F-493AA4771723}"/>
              </a:ext>
            </a:extLst>
          </p:cNvPr>
          <p:cNvSpPr txBox="1"/>
          <p:nvPr/>
        </p:nvSpPr>
        <p:spPr>
          <a:xfrm>
            <a:off x="1086870" y="4599731"/>
            <a:ext cx="1929450" cy="882218"/>
          </a:xfrm>
          <a:prstGeom prst="rect">
            <a:avLst/>
          </a:prstGeom>
          <a:noFill/>
        </p:spPr>
        <p:txBody>
          <a:bodyPr wrap="square" lIns="0" tIns="0" rIns="0" bIns="0" anchor="t">
            <a:noAutofit/>
          </a:bodyPr>
          <a:lstStyle/>
          <a:p>
            <a:pPr marL="115888"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"The defendant”</a:t>
            </a:r>
          </a:p>
          <a:p>
            <a:pPr marL="115888"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"The mentally ill client”</a:t>
            </a:r>
          </a:p>
          <a:p>
            <a:pPr marL="115888"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“The non-compliant client”</a:t>
            </a:r>
          </a:p>
        </p:txBody>
      </p:sp>
      <p:sp>
        <p:nvSpPr>
          <p:cNvPr id="38" name="TextBox 37">
            <a:extLst>
              <a:ext uri="{FF2B5EF4-FFF2-40B4-BE49-F238E27FC236}">
                <a16:creationId xmlns:a16="http://schemas.microsoft.com/office/drawing/2014/main" id="{B2E24590-0898-5B2F-912D-4BFB00C05F4C}"/>
              </a:ext>
            </a:extLst>
          </p:cNvPr>
          <p:cNvSpPr txBox="1"/>
          <p:nvPr/>
        </p:nvSpPr>
        <p:spPr>
          <a:xfrm>
            <a:off x="3784859" y="4599731"/>
            <a:ext cx="1929450" cy="882218"/>
          </a:xfrm>
          <a:prstGeom prst="rect">
            <a:avLst/>
          </a:prstGeom>
          <a:noFill/>
        </p:spPr>
        <p:txBody>
          <a:bodyPr wrap="square" lIns="0" tIns="0" rIns="0" bIns="0" anchor="t">
            <a:noAutofit/>
          </a:bodyPr>
          <a:lstStyle/>
          <a:p>
            <a:pPr marL="115888" lvl="0"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"The murder client"</a:t>
            </a:r>
          </a:p>
          <a:p>
            <a:pPr marL="115888"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"The felony case”</a:t>
            </a:r>
          </a:p>
          <a:p>
            <a:pPr marL="115888"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“Repeat offender”</a:t>
            </a:r>
          </a:p>
        </p:txBody>
      </p:sp>
      <p:sp>
        <p:nvSpPr>
          <p:cNvPr id="39" name="TextBox 38">
            <a:extLst>
              <a:ext uri="{FF2B5EF4-FFF2-40B4-BE49-F238E27FC236}">
                <a16:creationId xmlns:a16="http://schemas.microsoft.com/office/drawing/2014/main" id="{B5D23FC8-692D-4C81-272A-1C86AE118D7D}"/>
              </a:ext>
            </a:extLst>
          </p:cNvPr>
          <p:cNvSpPr txBox="1"/>
          <p:nvPr/>
        </p:nvSpPr>
        <p:spPr>
          <a:xfrm>
            <a:off x="6482848" y="4599731"/>
            <a:ext cx="1929450" cy="882218"/>
          </a:xfrm>
          <a:prstGeom prst="rect">
            <a:avLst/>
          </a:prstGeom>
          <a:noFill/>
        </p:spPr>
        <p:txBody>
          <a:bodyPr wrap="square" lIns="0" tIns="0" rIns="0" bIns="0" anchor="t">
            <a:noAutofit/>
          </a:bodyPr>
          <a:lstStyle/>
          <a:p>
            <a:pPr marL="115888" lvl="0"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"Case SU26CR0123"</a:t>
            </a:r>
          </a:p>
          <a:p>
            <a:pPr marL="115888"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"Can you grab the burglary file?”</a:t>
            </a:r>
          </a:p>
          <a:p>
            <a:pPr marL="115888"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“The client with X number of cases”</a:t>
            </a:r>
          </a:p>
        </p:txBody>
      </p:sp>
      <p:sp>
        <p:nvSpPr>
          <p:cNvPr id="40" name="TextBox 39">
            <a:extLst>
              <a:ext uri="{FF2B5EF4-FFF2-40B4-BE49-F238E27FC236}">
                <a16:creationId xmlns:a16="http://schemas.microsoft.com/office/drawing/2014/main" id="{7CE47AFC-69E3-DB7E-82D6-C38D66F0463D}"/>
              </a:ext>
            </a:extLst>
          </p:cNvPr>
          <p:cNvSpPr txBox="1"/>
          <p:nvPr/>
        </p:nvSpPr>
        <p:spPr>
          <a:xfrm>
            <a:off x="9175678" y="4599731"/>
            <a:ext cx="1929450" cy="882218"/>
          </a:xfrm>
          <a:prstGeom prst="rect">
            <a:avLst/>
          </a:prstGeom>
          <a:noFill/>
        </p:spPr>
        <p:txBody>
          <a:bodyPr wrap="square" lIns="0" tIns="0" rIns="0" bIns="0" anchor="t">
            <a:noAutofit/>
          </a:bodyPr>
          <a:lstStyle/>
          <a:p>
            <a:pPr marL="115888"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"They're manipulative."</a:t>
            </a:r>
          </a:p>
          <a:p>
            <a:pPr marL="115888"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"They don't care.“</a:t>
            </a:r>
          </a:p>
          <a:p>
            <a:pPr marL="115888" indent="-115888">
              <a:lnSpc>
                <a:spcPct val="120000"/>
              </a:lnSpc>
              <a:spcBef>
                <a:spcPts val="600"/>
              </a:spcBef>
              <a:buFont typeface="Arial" panose="020B0604020202020204" pitchFamily="34" charset="0"/>
              <a:buChar char="•"/>
            </a:pPr>
            <a:r>
              <a:rPr lang="en-US" sz="900" dirty="0">
                <a:solidFill>
                  <a:schemeClr val="bg1"/>
                </a:solidFill>
                <a:latin typeface="Graphik Regular Trial" panose="020B0503030202060203" pitchFamily="34" charset="0"/>
              </a:rPr>
              <a:t>"They're just looking for an excuse."</a:t>
            </a:r>
          </a:p>
          <a:p>
            <a:pPr marL="115888" indent="-115888">
              <a:lnSpc>
                <a:spcPct val="120000"/>
              </a:lnSpc>
              <a:spcBef>
                <a:spcPts val="600"/>
              </a:spcBef>
              <a:buFont typeface="Arial" panose="020B0604020202020204" pitchFamily="34" charset="0"/>
              <a:buChar char="•"/>
            </a:pPr>
            <a:endParaRPr lang="en-US" sz="900" dirty="0">
              <a:solidFill>
                <a:schemeClr val="bg1"/>
              </a:solidFill>
              <a:latin typeface="Graphik Regular Trial" panose="020B0503030202060203" pitchFamily="34" charset="0"/>
            </a:endParaRPr>
          </a:p>
        </p:txBody>
      </p:sp>
      <p:sp>
        <p:nvSpPr>
          <p:cNvPr id="41" name="TextBox 40">
            <a:extLst>
              <a:ext uri="{FF2B5EF4-FFF2-40B4-BE49-F238E27FC236}">
                <a16:creationId xmlns:a16="http://schemas.microsoft.com/office/drawing/2014/main" id="{C82FB3E5-1757-C5CC-19BB-98CE8717517B}"/>
              </a:ext>
            </a:extLst>
          </p:cNvPr>
          <p:cNvSpPr txBox="1"/>
          <p:nvPr/>
        </p:nvSpPr>
        <p:spPr>
          <a:xfrm>
            <a:off x="1086871" y="4362663"/>
            <a:ext cx="1801049" cy="195764"/>
          </a:xfrm>
          <a:prstGeom prst="rect">
            <a:avLst/>
          </a:prstGeom>
          <a:noFill/>
        </p:spPr>
        <p:txBody>
          <a:bodyPr wrap="square" lIns="0" tIns="0" rIns="0" bIns="0" anchor="t">
            <a:noAutofit/>
          </a:bodyPr>
          <a:lstStyle/>
          <a:p>
            <a:pPr>
              <a:lnSpc>
                <a:spcPct val="120000"/>
              </a:lnSpc>
              <a:spcBef>
                <a:spcPts val="600"/>
              </a:spcBef>
            </a:pPr>
            <a:r>
              <a:rPr lang="en-US" sz="900" i="1" dirty="0">
                <a:solidFill>
                  <a:schemeClr val="bg1"/>
                </a:solidFill>
                <a:latin typeface="Graphik Regular Trial" panose="020B0503030202060203" pitchFamily="34" charset="0"/>
              </a:rPr>
              <a:t>Examples</a:t>
            </a:r>
          </a:p>
        </p:txBody>
      </p:sp>
      <p:sp>
        <p:nvSpPr>
          <p:cNvPr id="42" name="TextBox 41">
            <a:extLst>
              <a:ext uri="{FF2B5EF4-FFF2-40B4-BE49-F238E27FC236}">
                <a16:creationId xmlns:a16="http://schemas.microsoft.com/office/drawing/2014/main" id="{C8412A00-5EEB-4CE4-7037-51F852A2B9D9}"/>
              </a:ext>
            </a:extLst>
          </p:cNvPr>
          <p:cNvSpPr txBox="1"/>
          <p:nvPr/>
        </p:nvSpPr>
        <p:spPr>
          <a:xfrm>
            <a:off x="3766805" y="4361333"/>
            <a:ext cx="1801049" cy="195764"/>
          </a:xfrm>
          <a:prstGeom prst="rect">
            <a:avLst/>
          </a:prstGeom>
          <a:noFill/>
        </p:spPr>
        <p:txBody>
          <a:bodyPr wrap="square" lIns="0" tIns="0" rIns="0" bIns="0" anchor="t">
            <a:noAutofit/>
          </a:bodyPr>
          <a:lstStyle/>
          <a:p>
            <a:pPr>
              <a:lnSpc>
                <a:spcPct val="120000"/>
              </a:lnSpc>
              <a:spcBef>
                <a:spcPts val="600"/>
              </a:spcBef>
            </a:pPr>
            <a:r>
              <a:rPr lang="en-US" sz="900" i="1" dirty="0">
                <a:solidFill>
                  <a:schemeClr val="bg1"/>
                </a:solidFill>
                <a:latin typeface="Graphik Regular Trial" panose="020B0503030202060203" pitchFamily="34" charset="0"/>
              </a:rPr>
              <a:t>Examples</a:t>
            </a:r>
          </a:p>
        </p:txBody>
      </p:sp>
      <p:sp>
        <p:nvSpPr>
          <p:cNvPr id="43" name="TextBox 42">
            <a:extLst>
              <a:ext uri="{FF2B5EF4-FFF2-40B4-BE49-F238E27FC236}">
                <a16:creationId xmlns:a16="http://schemas.microsoft.com/office/drawing/2014/main" id="{38A63D09-D421-5601-5D01-39B5402A6A04}"/>
              </a:ext>
            </a:extLst>
          </p:cNvPr>
          <p:cNvSpPr txBox="1"/>
          <p:nvPr/>
        </p:nvSpPr>
        <p:spPr>
          <a:xfrm>
            <a:off x="6446739" y="4360003"/>
            <a:ext cx="1801049" cy="195764"/>
          </a:xfrm>
          <a:prstGeom prst="rect">
            <a:avLst/>
          </a:prstGeom>
          <a:noFill/>
        </p:spPr>
        <p:txBody>
          <a:bodyPr wrap="square" lIns="0" tIns="0" rIns="0" bIns="0" anchor="t">
            <a:noAutofit/>
          </a:bodyPr>
          <a:lstStyle/>
          <a:p>
            <a:pPr>
              <a:lnSpc>
                <a:spcPct val="120000"/>
              </a:lnSpc>
              <a:spcBef>
                <a:spcPts val="600"/>
              </a:spcBef>
            </a:pPr>
            <a:r>
              <a:rPr lang="en-US" sz="900" i="1" dirty="0">
                <a:solidFill>
                  <a:schemeClr val="bg1"/>
                </a:solidFill>
                <a:latin typeface="Graphik Regular Trial" panose="020B0503030202060203" pitchFamily="34" charset="0"/>
              </a:rPr>
              <a:t>Examples</a:t>
            </a:r>
          </a:p>
        </p:txBody>
      </p:sp>
      <p:sp>
        <p:nvSpPr>
          <p:cNvPr id="44" name="TextBox 43">
            <a:extLst>
              <a:ext uri="{FF2B5EF4-FFF2-40B4-BE49-F238E27FC236}">
                <a16:creationId xmlns:a16="http://schemas.microsoft.com/office/drawing/2014/main" id="{55303D65-A78A-20BF-C461-D412D6A53CED}"/>
              </a:ext>
            </a:extLst>
          </p:cNvPr>
          <p:cNvSpPr txBox="1"/>
          <p:nvPr/>
        </p:nvSpPr>
        <p:spPr>
          <a:xfrm>
            <a:off x="9126673" y="4358673"/>
            <a:ext cx="1801049" cy="195764"/>
          </a:xfrm>
          <a:prstGeom prst="rect">
            <a:avLst/>
          </a:prstGeom>
          <a:noFill/>
        </p:spPr>
        <p:txBody>
          <a:bodyPr wrap="square" lIns="0" tIns="0" rIns="0" bIns="0" anchor="t">
            <a:noAutofit/>
          </a:bodyPr>
          <a:lstStyle/>
          <a:p>
            <a:pPr>
              <a:lnSpc>
                <a:spcPct val="120000"/>
              </a:lnSpc>
              <a:spcBef>
                <a:spcPts val="600"/>
              </a:spcBef>
            </a:pPr>
            <a:r>
              <a:rPr lang="en-US" sz="900" i="1" dirty="0">
                <a:solidFill>
                  <a:schemeClr val="bg1"/>
                </a:solidFill>
                <a:latin typeface="Graphik Regular Trial" panose="020B0503030202060203" pitchFamily="34" charset="0"/>
              </a:rPr>
              <a:t>Examples</a:t>
            </a:r>
          </a:p>
        </p:txBody>
      </p:sp>
    </p:spTree>
    <p:extLst>
      <p:ext uri="{BB962C8B-B14F-4D97-AF65-F5344CB8AC3E}">
        <p14:creationId xmlns:p14="http://schemas.microsoft.com/office/powerpoint/2010/main" val="1654865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CF89F-F837-2DCC-CFC8-9755D6D690CA}"/>
            </a:ext>
          </a:extLst>
        </p:cNvPr>
        <p:cNvGrpSpPr/>
        <p:nvPr/>
      </p:nvGrpSpPr>
      <p:grpSpPr>
        <a:xfrm>
          <a:off x="0" y="0"/>
          <a:ext cx="0" cy="0"/>
          <a:chOff x="0" y="0"/>
          <a:chExt cx="0" cy="0"/>
        </a:xfrm>
      </p:grpSpPr>
      <p:sp>
        <p:nvSpPr>
          <p:cNvPr id="15" name="Content Placeholder 12">
            <a:extLst>
              <a:ext uri="{FF2B5EF4-FFF2-40B4-BE49-F238E27FC236}">
                <a16:creationId xmlns:a16="http://schemas.microsoft.com/office/drawing/2014/main" id="{550CCC70-F9F0-39FD-F3D4-933C98B1602B}"/>
              </a:ext>
            </a:extLst>
          </p:cNvPr>
          <p:cNvSpPr txBox="1">
            <a:spLocks/>
          </p:cNvSpPr>
          <p:nvPr/>
        </p:nvSpPr>
        <p:spPr>
          <a:xfrm>
            <a:off x="224875" y="179655"/>
            <a:ext cx="8088808" cy="28199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1000"/>
              </a:spcBef>
              <a:spcAft>
                <a:spcPts val="300"/>
              </a:spcAft>
              <a:buFont typeface="Arial" panose="020B0604020202020204" pitchFamily="34" charset="0"/>
              <a:buNone/>
              <a:defRPr lang="en-US" sz="1050" b="0" i="0" u="none" strike="noStrike" kern="1200" smtClean="0">
                <a:solidFill>
                  <a:srgbClr val="E85B2C"/>
                </a:solidFill>
                <a:effectLst/>
                <a:latin typeface="Graphik Regular Trial" panose="020B050303020206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Brandon Grotesque Regular" panose="020B0503020203060202"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randon Grotesque Regular" panose="020B0503020203060202"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randon Grotesque Regular" panose="020B0503020203060202"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US" sz="800" b="0" i="0" u="none" strike="noStrike" kern="1200" cap="none" spc="300" normalizeH="0" baseline="0" noProof="0" dirty="0">
                <a:ln>
                  <a:noFill/>
                </a:ln>
                <a:solidFill>
                  <a:srgbClr val="FFBD47"/>
                </a:solidFill>
                <a:effectLst/>
                <a:uLnTx/>
                <a:uFillTx/>
                <a:latin typeface="Graphik Regular Trial" panose="020B0503030202060203" pitchFamily="34" charset="0"/>
                <a:ea typeface="+mn-ea"/>
                <a:cs typeface="+mn-cs"/>
              </a:rPr>
              <a:t>GPDC CONFERENCE・</a:t>
            </a:r>
            <a:r>
              <a:rPr kumimoji="0" lang="en-US" sz="800" b="0" i="0" u="none" strike="noStrike" kern="1200" cap="none" spc="300" normalizeH="0" baseline="0" noProof="0" dirty="0">
                <a:ln>
                  <a:noFill/>
                </a:ln>
                <a:solidFill>
                  <a:srgbClr val="FFBD47"/>
                </a:solidFill>
                <a:effectLst/>
                <a:uLnTx/>
                <a:uFillTx/>
                <a:latin typeface="Graphik Bold Trial" panose="020B0503030202060203" pitchFamily="34" charset="0"/>
                <a:ea typeface="+mn-ea"/>
                <a:cs typeface="+mn-cs"/>
              </a:rPr>
              <a:t>DIGNITY AS STRATEGY: HUMANIZING CLIENTS IN A DEHUMANIZING SYSTEM</a:t>
            </a:r>
          </a:p>
        </p:txBody>
      </p:sp>
      <p:sp>
        <p:nvSpPr>
          <p:cNvPr id="16" name="Title 11">
            <a:extLst>
              <a:ext uri="{FF2B5EF4-FFF2-40B4-BE49-F238E27FC236}">
                <a16:creationId xmlns:a16="http://schemas.microsoft.com/office/drawing/2014/main" id="{8FF0DB90-E412-586C-6172-9CF796B136A4}"/>
              </a:ext>
            </a:extLst>
          </p:cNvPr>
          <p:cNvSpPr>
            <a:spLocks noGrp="1"/>
          </p:cNvSpPr>
          <p:nvPr>
            <p:ph type="title"/>
          </p:nvPr>
        </p:nvSpPr>
        <p:spPr>
          <a:xfrm>
            <a:off x="345688" y="607556"/>
            <a:ext cx="11262146" cy="576034"/>
          </a:xfrm>
        </p:spPr>
        <p:txBody>
          <a:bodyPr/>
          <a:lstStyle/>
          <a:p>
            <a:r>
              <a:rPr lang="en-US" dirty="0"/>
              <a:t>Recognizing Dehumanization in Practice</a:t>
            </a:r>
            <a:endParaRPr lang="en-US" b="1" dirty="0"/>
          </a:p>
        </p:txBody>
      </p:sp>
      <p:sp>
        <p:nvSpPr>
          <p:cNvPr id="4" name="Content Placeholder 12">
            <a:extLst>
              <a:ext uri="{FF2B5EF4-FFF2-40B4-BE49-F238E27FC236}">
                <a16:creationId xmlns:a16="http://schemas.microsoft.com/office/drawing/2014/main" id="{4BE726D7-AD75-50CA-06C5-4F6DFB695AC1}"/>
              </a:ext>
            </a:extLst>
          </p:cNvPr>
          <p:cNvSpPr>
            <a:spLocks noGrp="1"/>
          </p:cNvSpPr>
          <p:nvPr>
            <p:ph sz="quarter" idx="13"/>
          </p:nvPr>
        </p:nvSpPr>
        <p:spPr>
          <a:xfrm>
            <a:off x="345688" y="1144156"/>
            <a:ext cx="10084676" cy="281998"/>
          </a:xfrm>
        </p:spPr>
        <p:txBody>
          <a:bodyPr/>
          <a:lstStyle/>
          <a:p>
            <a:r>
              <a:rPr lang="en-US" sz="1400" dirty="0"/>
              <a:t>Dehumanization is rarely intentional. More often, it appears through habits, assumptions, decisions, and interactions that cause us to lose sight of the whole person. Here are four signals to watch for: </a:t>
            </a:r>
          </a:p>
        </p:txBody>
      </p:sp>
      <p:grpSp>
        <p:nvGrpSpPr>
          <p:cNvPr id="2" name="Group 1">
            <a:extLst>
              <a:ext uri="{FF2B5EF4-FFF2-40B4-BE49-F238E27FC236}">
                <a16:creationId xmlns:a16="http://schemas.microsoft.com/office/drawing/2014/main" id="{86F1E25B-923D-F170-4073-DE560C32F2DF}"/>
              </a:ext>
            </a:extLst>
          </p:cNvPr>
          <p:cNvGrpSpPr/>
          <p:nvPr/>
        </p:nvGrpSpPr>
        <p:grpSpPr>
          <a:xfrm>
            <a:off x="819015" y="2206863"/>
            <a:ext cx="10553970" cy="3127072"/>
            <a:chOff x="224875" y="2084199"/>
            <a:chExt cx="10553970" cy="3127072"/>
          </a:xfrm>
        </p:grpSpPr>
        <p:grpSp>
          <p:nvGrpSpPr>
            <p:cNvPr id="3" name="Group 2">
              <a:extLst>
                <a:ext uri="{FF2B5EF4-FFF2-40B4-BE49-F238E27FC236}">
                  <a16:creationId xmlns:a16="http://schemas.microsoft.com/office/drawing/2014/main" id="{97B9C47C-4EC7-0B29-2052-43D07D120F51}"/>
                </a:ext>
              </a:extLst>
            </p:cNvPr>
            <p:cNvGrpSpPr/>
            <p:nvPr/>
          </p:nvGrpSpPr>
          <p:grpSpPr>
            <a:xfrm>
              <a:off x="224875" y="2084199"/>
              <a:ext cx="2465162" cy="3127072"/>
              <a:chOff x="224875" y="2084199"/>
              <a:chExt cx="2465162" cy="3127072"/>
            </a:xfrm>
          </p:grpSpPr>
          <p:sp>
            <p:nvSpPr>
              <p:cNvPr id="47" name="Rectangle 46">
                <a:extLst>
                  <a:ext uri="{FF2B5EF4-FFF2-40B4-BE49-F238E27FC236}">
                    <a16:creationId xmlns:a16="http://schemas.microsoft.com/office/drawing/2014/main" id="{94F2CE33-7087-A0C2-24AE-F38D06B4D582}"/>
                  </a:ext>
                </a:extLst>
              </p:cNvPr>
              <p:cNvSpPr/>
              <p:nvPr/>
            </p:nvSpPr>
            <p:spPr>
              <a:xfrm>
                <a:off x="224875" y="2314574"/>
                <a:ext cx="2465162" cy="2896697"/>
              </a:xfrm>
              <a:prstGeom prst="rect">
                <a:avLst/>
              </a:prstGeom>
              <a:no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48" name="Group 47">
                <a:extLst>
                  <a:ext uri="{FF2B5EF4-FFF2-40B4-BE49-F238E27FC236}">
                    <a16:creationId xmlns:a16="http://schemas.microsoft.com/office/drawing/2014/main" id="{74E522EF-D555-CBCE-15DE-18B0C41E10D6}"/>
                  </a:ext>
                </a:extLst>
              </p:cNvPr>
              <p:cNvGrpSpPr/>
              <p:nvPr/>
            </p:nvGrpSpPr>
            <p:grpSpPr>
              <a:xfrm>
                <a:off x="413372" y="2084199"/>
                <a:ext cx="1896571" cy="2639548"/>
                <a:chOff x="413372" y="2001711"/>
                <a:chExt cx="1896571" cy="2639548"/>
              </a:xfrm>
            </p:grpSpPr>
            <p:sp>
              <p:nvSpPr>
                <p:cNvPr id="49" name="TextBox 48">
                  <a:extLst>
                    <a:ext uri="{FF2B5EF4-FFF2-40B4-BE49-F238E27FC236}">
                      <a16:creationId xmlns:a16="http://schemas.microsoft.com/office/drawing/2014/main" id="{5CFBA608-998E-1B88-06ED-38C55D822DE3}"/>
                    </a:ext>
                  </a:extLst>
                </p:cNvPr>
                <p:cNvSpPr txBox="1"/>
                <p:nvPr/>
              </p:nvSpPr>
              <p:spPr>
                <a:xfrm>
                  <a:off x="508894" y="2895407"/>
                  <a:ext cx="1801049" cy="492204"/>
                </a:xfrm>
                <a:prstGeom prst="rect">
                  <a:avLst/>
                </a:prstGeom>
                <a:noFill/>
              </p:spPr>
              <p:txBody>
                <a:bodyPr wrap="square" lIns="0" tIns="0" rIns="0" bIns="0" anchor="t">
                  <a:noAutofit/>
                </a:bodyPr>
                <a:lstStyle/>
                <a:p>
                  <a:pPr>
                    <a:lnSpc>
                      <a:spcPct val="120000"/>
                    </a:lnSpc>
                    <a:spcBef>
                      <a:spcPts val="600"/>
                    </a:spcBef>
                  </a:pPr>
                  <a:r>
                    <a:rPr lang="en-US" sz="1200" b="1" dirty="0">
                      <a:solidFill>
                        <a:srgbClr val="FCC15B"/>
                      </a:solidFill>
                      <a:latin typeface="Graphik Bold Trial" panose="020B0503030202060203" pitchFamily="34" charset="0"/>
                    </a:rPr>
                    <a:t>Communication Becomes Transactional</a:t>
                  </a:r>
                </a:p>
              </p:txBody>
            </p:sp>
            <p:sp>
              <p:nvSpPr>
                <p:cNvPr id="50" name="TextBox 49">
                  <a:extLst>
                    <a:ext uri="{FF2B5EF4-FFF2-40B4-BE49-F238E27FC236}">
                      <a16:creationId xmlns:a16="http://schemas.microsoft.com/office/drawing/2014/main" id="{F234CED0-50B2-2A84-572B-3930B641628D}"/>
                    </a:ext>
                  </a:extLst>
                </p:cNvPr>
                <p:cNvSpPr txBox="1"/>
                <p:nvPr/>
              </p:nvSpPr>
              <p:spPr>
                <a:xfrm>
                  <a:off x="508894" y="3654472"/>
                  <a:ext cx="1801049" cy="986787"/>
                </a:xfrm>
                <a:prstGeom prst="rect">
                  <a:avLst/>
                </a:prstGeom>
                <a:noFill/>
              </p:spPr>
              <p:txBody>
                <a:bodyPr wrap="square" lIns="0" tIns="0" rIns="0" bIns="0" anchor="t">
                  <a:noAutofit/>
                </a:bodyPr>
                <a:lstStyle/>
                <a:p>
                  <a:pPr>
                    <a:lnSpc>
                      <a:spcPct val="120000"/>
                    </a:lnSpc>
                    <a:spcBef>
                      <a:spcPts val="600"/>
                    </a:spcBef>
                  </a:pPr>
                  <a:r>
                    <a:rPr lang="en-US" sz="1000" dirty="0">
                      <a:solidFill>
                        <a:prstClr val="white"/>
                      </a:solidFill>
                      <a:latin typeface="Graphik Regular Trial" panose="020B0503030202060203" pitchFamily="34" charset="0"/>
                    </a:rPr>
                    <a:t>Conversations focus primarily on legal tasks, deadlines, and case strategy while overlooking the client's experiences, concerns, goals, and broader context.</a:t>
                  </a:r>
                  <a:endParaRPr lang="en-US" sz="1000" dirty="0">
                    <a:latin typeface="Graphik Regular Trial" panose="020B0503030202060203" pitchFamily="34" charset="0"/>
                  </a:endParaRPr>
                </a:p>
              </p:txBody>
            </p:sp>
            <p:sp>
              <p:nvSpPr>
                <p:cNvPr id="52" name="Oval 51">
                  <a:extLst>
                    <a:ext uri="{FF2B5EF4-FFF2-40B4-BE49-F238E27FC236}">
                      <a16:creationId xmlns:a16="http://schemas.microsoft.com/office/drawing/2014/main" id="{21B0B801-B5BA-7048-0691-4A38BFDE9884}"/>
                    </a:ext>
                  </a:extLst>
                </p:cNvPr>
                <p:cNvSpPr/>
                <p:nvPr/>
              </p:nvSpPr>
              <p:spPr>
                <a:xfrm>
                  <a:off x="413372" y="2001711"/>
                  <a:ext cx="492204" cy="492204"/>
                </a:xfrm>
                <a:prstGeom prst="ellipse">
                  <a:avLst/>
                </a:prstGeom>
                <a:solidFill>
                  <a:srgbClr val="F6F3F0"/>
                </a:solidFill>
                <a:ln w="127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Graphik Bold Trial" panose="020B0503030202060203" pitchFamily="34" charset="0"/>
                    </a:rPr>
                    <a:t>1</a:t>
                  </a:r>
                </a:p>
              </p:txBody>
            </p:sp>
          </p:grpSp>
        </p:grpSp>
        <p:grpSp>
          <p:nvGrpSpPr>
            <p:cNvPr id="5" name="Group 4">
              <a:extLst>
                <a:ext uri="{FF2B5EF4-FFF2-40B4-BE49-F238E27FC236}">
                  <a16:creationId xmlns:a16="http://schemas.microsoft.com/office/drawing/2014/main" id="{672D075F-283E-924B-4A5E-DA372B13B386}"/>
                </a:ext>
              </a:extLst>
            </p:cNvPr>
            <p:cNvGrpSpPr/>
            <p:nvPr/>
          </p:nvGrpSpPr>
          <p:grpSpPr>
            <a:xfrm>
              <a:off x="2922864" y="2084199"/>
              <a:ext cx="2465162" cy="3127072"/>
              <a:chOff x="224875" y="2084199"/>
              <a:chExt cx="2465162" cy="3127072"/>
            </a:xfrm>
          </p:grpSpPr>
          <p:sp>
            <p:nvSpPr>
              <p:cNvPr id="40" name="Rectangle 39">
                <a:extLst>
                  <a:ext uri="{FF2B5EF4-FFF2-40B4-BE49-F238E27FC236}">
                    <a16:creationId xmlns:a16="http://schemas.microsoft.com/office/drawing/2014/main" id="{A3FC5218-65EB-E637-C1B5-2FA483BCBC3F}"/>
                  </a:ext>
                </a:extLst>
              </p:cNvPr>
              <p:cNvSpPr/>
              <p:nvPr/>
            </p:nvSpPr>
            <p:spPr>
              <a:xfrm>
                <a:off x="224875" y="2314574"/>
                <a:ext cx="2465162" cy="2896697"/>
              </a:xfrm>
              <a:prstGeom prst="rect">
                <a:avLst/>
              </a:prstGeom>
              <a:no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41" name="Group 40">
                <a:extLst>
                  <a:ext uri="{FF2B5EF4-FFF2-40B4-BE49-F238E27FC236}">
                    <a16:creationId xmlns:a16="http://schemas.microsoft.com/office/drawing/2014/main" id="{C8DC1832-B19A-A202-020D-9582369A5773}"/>
                  </a:ext>
                </a:extLst>
              </p:cNvPr>
              <p:cNvGrpSpPr/>
              <p:nvPr/>
            </p:nvGrpSpPr>
            <p:grpSpPr>
              <a:xfrm>
                <a:off x="413372" y="2084199"/>
                <a:ext cx="1896571" cy="2639548"/>
                <a:chOff x="413372" y="2001711"/>
                <a:chExt cx="1896571" cy="2639548"/>
              </a:xfrm>
            </p:grpSpPr>
            <p:sp>
              <p:nvSpPr>
                <p:cNvPr id="42" name="TextBox 41">
                  <a:extLst>
                    <a:ext uri="{FF2B5EF4-FFF2-40B4-BE49-F238E27FC236}">
                      <a16:creationId xmlns:a16="http://schemas.microsoft.com/office/drawing/2014/main" id="{3AEAB4F2-6283-5143-9EE2-96049E870F5C}"/>
                    </a:ext>
                  </a:extLst>
                </p:cNvPr>
                <p:cNvSpPr txBox="1"/>
                <p:nvPr/>
              </p:nvSpPr>
              <p:spPr>
                <a:xfrm>
                  <a:off x="508894" y="2895407"/>
                  <a:ext cx="1801049" cy="492204"/>
                </a:xfrm>
                <a:prstGeom prst="rect">
                  <a:avLst/>
                </a:prstGeom>
                <a:noFill/>
              </p:spPr>
              <p:txBody>
                <a:bodyPr wrap="square" lIns="0" tIns="0" rIns="0" bIns="0" anchor="t">
                  <a:noAutofit/>
                </a:bodyPr>
                <a:lstStyle/>
                <a:p>
                  <a:pPr>
                    <a:lnSpc>
                      <a:spcPct val="120000"/>
                    </a:lnSpc>
                    <a:spcBef>
                      <a:spcPts val="600"/>
                    </a:spcBef>
                  </a:pPr>
                  <a:r>
                    <a:rPr lang="en-US" sz="1200" b="1" dirty="0">
                      <a:solidFill>
                        <a:srgbClr val="FCC15B"/>
                      </a:solidFill>
                      <a:latin typeface="Graphik Bold Trial" panose="020B0503030202060203" pitchFamily="34" charset="0"/>
                    </a:rPr>
                    <a:t>Assumptions Replace Questions</a:t>
                  </a:r>
                </a:p>
              </p:txBody>
            </p:sp>
            <p:sp>
              <p:nvSpPr>
                <p:cNvPr id="43" name="TextBox 42">
                  <a:extLst>
                    <a:ext uri="{FF2B5EF4-FFF2-40B4-BE49-F238E27FC236}">
                      <a16:creationId xmlns:a16="http://schemas.microsoft.com/office/drawing/2014/main" id="{99556FCA-7AC0-7DBD-9148-B5C2AE854F29}"/>
                    </a:ext>
                  </a:extLst>
                </p:cNvPr>
                <p:cNvSpPr txBox="1"/>
                <p:nvPr/>
              </p:nvSpPr>
              <p:spPr>
                <a:xfrm>
                  <a:off x="508894" y="3654472"/>
                  <a:ext cx="1801049" cy="986787"/>
                </a:xfrm>
                <a:prstGeom prst="rect">
                  <a:avLst/>
                </a:prstGeom>
                <a:noFill/>
              </p:spPr>
              <p:txBody>
                <a:bodyPr wrap="square" lIns="0" tIns="0" rIns="0" bIns="0" anchor="t">
                  <a:noAutofit/>
                </a:bodyPr>
                <a:lstStyle/>
                <a:p>
                  <a:pPr>
                    <a:lnSpc>
                      <a:spcPct val="120000"/>
                    </a:lnSpc>
                    <a:spcBef>
                      <a:spcPts val="600"/>
                    </a:spcBef>
                  </a:pPr>
                  <a:r>
                    <a:rPr lang="en-US" sz="1000" dirty="0">
                      <a:solidFill>
                        <a:prstClr val="white"/>
                      </a:solidFill>
                      <a:latin typeface="Graphik Regular Trial" panose="020B0503030202060203" pitchFamily="34" charset="0"/>
                    </a:rPr>
                    <a:t>Conclusions are formed before seeking to understand the client's perspective, experiences, motivations, or circumstances.</a:t>
                  </a:r>
                  <a:endParaRPr lang="en-US" sz="1000" dirty="0">
                    <a:latin typeface="Graphik Regular Trial" panose="020B0503030202060203" pitchFamily="34" charset="0"/>
                  </a:endParaRPr>
                </a:p>
              </p:txBody>
            </p:sp>
            <p:sp>
              <p:nvSpPr>
                <p:cNvPr id="45" name="Oval 44">
                  <a:extLst>
                    <a:ext uri="{FF2B5EF4-FFF2-40B4-BE49-F238E27FC236}">
                      <a16:creationId xmlns:a16="http://schemas.microsoft.com/office/drawing/2014/main" id="{0178CBD1-8413-24A1-BEE9-A806C228CBA6}"/>
                    </a:ext>
                  </a:extLst>
                </p:cNvPr>
                <p:cNvSpPr/>
                <p:nvPr/>
              </p:nvSpPr>
              <p:spPr>
                <a:xfrm>
                  <a:off x="413372" y="2001711"/>
                  <a:ext cx="492204" cy="492204"/>
                </a:xfrm>
                <a:prstGeom prst="ellipse">
                  <a:avLst/>
                </a:prstGeom>
                <a:solidFill>
                  <a:srgbClr val="F6F3F0"/>
                </a:solidFill>
                <a:ln w="127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Graphik Bold Trial" panose="020B0503030202060203" pitchFamily="34" charset="0"/>
                    </a:rPr>
                    <a:t>2</a:t>
                  </a:r>
                </a:p>
              </p:txBody>
            </p:sp>
          </p:grpSp>
        </p:grpSp>
        <p:grpSp>
          <p:nvGrpSpPr>
            <p:cNvPr id="6" name="Group 5">
              <a:extLst>
                <a:ext uri="{FF2B5EF4-FFF2-40B4-BE49-F238E27FC236}">
                  <a16:creationId xmlns:a16="http://schemas.microsoft.com/office/drawing/2014/main" id="{8027F035-5CA9-9876-5975-6DC74200992A}"/>
                </a:ext>
              </a:extLst>
            </p:cNvPr>
            <p:cNvGrpSpPr/>
            <p:nvPr/>
          </p:nvGrpSpPr>
          <p:grpSpPr>
            <a:xfrm>
              <a:off x="5620853" y="2084199"/>
              <a:ext cx="2465162" cy="3127072"/>
              <a:chOff x="224875" y="2084199"/>
              <a:chExt cx="2465162" cy="3127072"/>
            </a:xfrm>
          </p:grpSpPr>
          <p:sp>
            <p:nvSpPr>
              <p:cNvPr id="31" name="Rectangle 30">
                <a:extLst>
                  <a:ext uri="{FF2B5EF4-FFF2-40B4-BE49-F238E27FC236}">
                    <a16:creationId xmlns:a16="http://schemas.microsoft.com/office/drawing/2014/main" id="{F7CF118B-6A33-95D5-CCFF-8CA3E755F77F}"/>
                  </a:ext>
                </a:extLst>
              </p:cNvPr>
              <p:cNvSpPr/>
              <p:nvPr/>
            </p:nvSpPr>
            <p:spPr>
              <a:xfrm>
                <a:off x="224875" y="2314574"/>
                <a:ext cx="2465162" cy="2896697"/>
              </a:xfrm>
              <a:prstGeom prst="rect">
                <a:avLst/>
              </a:prstGeom>
              <a:no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34" name="Group 33">
                <a:extLst>
                  <a:ext uri="{FF2B5EF4-FFF2-40B4-BE49-F238E27FC236}">
                    <a16:creationId xmlns:a16="http://schemas.microsoft.com/office/drawing/2014/main" id="{3DE0D504-77F0-ACFC-E651-3C163E4A381A}"/>
                  </a:ext>
                </a:extLst>
              </p:cNvPr>
              <p:cNvGrpSpPr/>
              <p:nvPr/>
            </p:nvGrpSpPr>
            <p:grpSpPr>
              <a:xfrm>
                <a:off x="413372" y="2084199"/>
                <a:ext cx="1896571" cy="2639548"/>
                <a:chOff x="413372" y="2001711"/>
                <a:chExt cx="1896571" cy="2639548"/>
              </a:xfrm>
            </p:grpSpPr>
            <p:sp>
              <p:nvSpPr>
                <p:cNvPr id="35" name="TextBox 34">
                  <a:extLst>
                    <a:ext uri="{FF2B5EF4-FFF2-40B4-BE49-F238E27FC236}">
                      <a16:creationId xmlns:a16="http://schemas.microsoft.com/office/drawing/2014/main" id="{DA488417-5306-9F70-01CA-5D87BDA849E2}"/>
                    </a:ext>
                  </a:extLst>
                </p:cNvPr>
                <p:cNvSpPr txBox="1"/>
                <p:nvPr/>
              </p:nvSpPr>
              <p:spPr>
                <a:xfrm>
                  <a:off x="508894" y="2895407"/>
                  <a:ext cx="1801049" cy="492204"/>
                </a:xfrm>
                <a:prstGeom prst="rect">
                  <a:avLst/>
                </a:prstGeom>
                <a:noFill/>
              </p:spPr>
              <p:txBody>
                <a:bodyPr wrap="square" lIns="0" tIns="0" rIns="0" bIns="0" anchor="t">
                  <a:noAutofit/>
                </a:bodyPr>
                <a:lstStyle/>
                <a:p>
                  <a:pPr>
                    <a:lnSpc>
                      <a:spcPct val="120000"/>
                    </a:lnSpc>
                    <a:spcBef>
                      <a:spcPts val="600"/>
                    </a:spcBef>
                  </a:pPr>
                  <a:r>
                    <a:rPr lang="en-US" sz="1200" b="1" dirty="0">
                      <a:solidFill>
                        <a:srgbClr val="FCC15B"/>
                      </a:solidFill>
                      <a:latin typeface="Graphik Bold Trial" panose="020B0503030202060203" pitchFamily="34" charset="0"/>
                    </a:rPr>
                    <a:t>The Case Takes Priority Over the Person</a:t>
                  </a:r>
                </a:p>
              </p:txBody>
            </p:sp>
            <p:sp>
              <p:nvSpPr>
                <p:cNvPr id="36" name="TextBox 35">
                  <a:extLst>
                    <a:ext uri="{FF2B5EF4-FFF2-40B4-BE49-F238E27FC236}">
                      <a16:creationId xmlns:a16="http://schemas.microsoft.com/office/drawing/2014/main" id="{521F90BE-E579-E352-FCF3-6858B5337743}"/>
                    </a:ext>
                  </a:extLst>
                </p:cNvPr>
                <p:cNvSpPr txBox="1"/>
                <p:nvPr/>
              </p:nvSpPr>
              <p:spPr>
                <a:xfrm>
                  <a:off x="508894" y="3654472"/>
                  <a:ext cx="1801049" cy="986787"/>
                </a:xfrm>
                <a:prstGeom prst="rect">
                  <a:avLst/>
                </a:prstGeom>
                <a:noFill/>
              </p:spPr>
              <p:txBody>
                <a:bodyPr wrap="square" lIns="0" tIns="0" rIns="0" bIns="0" anchor="t">
                  <a:noAutofit/>
                </a:bodyPr>
                <a:lstStyle/>
                <a:p>
                  <a:pPr>
                    <a:lnSpc>
                      <a:spcPct val="120000"/>
                    </a:lnSpc>
                    <a:spcBef>
                      <a:spcPts val="600"/>
                    </a:spcBef>
                  </a:pPr>
                  <a:r>
                    <a:rPr lang="en-US" sz="1000" dirty="0">
                      <a:solidFill>
                        <a:prstClr val="white"/>
                      </a:solidFill>
                      <a:latin typeface="Graphik Regular Trial" panose="020B0503030202060203" pitchFamily="34" charset="0"/>
                    </a:rPr>
                    <a:t>Decisions center on resolving the legal issue without fully considering the client's values, needs, relationships, or long-term well-being.</a:t>
                  </a:r>
                  <a:endParaRPr lang="en-US" sz="1000" dirty="0">
                    <a:latin typeface="Graphik Regular Trial" panose="020B0503030202060203" pitchFamily="34" charset="0"/>
                  </a:endParaRPr>
                </a:p>
              </p:txBody>
            </p:sp>
            <p:sp>
              <p:nvSpPr>
                <p:cNvPr id="38" name="Oval 37">
                  <a:extLst>
                    <a:ext uri="{FF2B5EF4-FFF2-40B4-BE49-F238E27FC236}">
                      <a16:creationId xmlns:a16="http://schemas.microsoft.com/office/drawing/2014/main" id="{14731AD5-A8F9-B8C0-2458-714AEBF0BBB6}"/>
                    </a:ext>
                  </a:extLst>
                </p:cNvPr>
                <p:cNvSpPr/>
                <p:nvPr/>
              </p:nvSpPr>
              <p:spPr>
                <a:xfrm>
                  <a:off x="413372" y="2001711"/>
                  <a:ext cx="492204" cy="492204"/>
                </a:xfrm>
                <a:prstGeom prst="ellipse">
                  <a:avLst/>
                </a:prstGeom>
                <a:solidFill>
                  <a:srgbClr val="F6F3F0"/>
                </a:solidFill>
                <a:ln w="127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Graphik Bold Trial" panose="020B0503030202060203" pitchFamily="34" charset="0"/>
                    </a:rPr>
                    <a:t>3</a:t>
                  </a:r>
                </a:p>
              </p:txBody>
            </p:sp>
          </p:grpSp>
        </p:grpSp>
        <p:grpSp>
          <p:nvGrpSpPr>
            <p:cNvPr id="7" name="Group 6">
              <a:extLst>
                <a:ext uri="{FF2B5EF4-FFF2-40B4-BE49-F238E27FC236}">
                  <a16:creationId xmlns:a16="http://schemas.microsoft.com/office/drawing/2014/main" id="{454C5F4F-F15D-71A8-1649-520FDFCA8911}"/>
                </a:ext>
              </a:extLst>
            </p:cNvPr>
            <p:cNvGrpSpPr/>
            <p:nvPr/>
          </p:nvGrpSpPr>
          <p:grpSpPr>
            <a:xfrm>
              <a:off x="8313683" y="2084199"/>
              <a:ext cx="2465162" cy="3127072"/>
              <a:chOff x="224875" y="2084199"/>
              <a:chExt cx="2465162" cy="3127072"/>
            </a:xfrm>
          </p:grpSpPr>
          <p:sp>
            <p:nvSpPr>
              <p:cNvPr id="9" name="Rectangle 8">
                <a:extLst>
                  <a:ext uri="{FF2B5EF4-FFF2-40B4-BE49-F238E27FC236}">
                    <a16:creationId xmlns:a16="http://schemas.microsoft.com/office/drawing/2014/main" id="{2833E599-7F30-B13B-C77A-E35171188975}"/>
                  </a:ext>
                </a:extLst>
              </p:cNvPr>
              <p:cNvSpPr/>
              <p:nvPr/>
            </p:nvSpPr>
            <p:spPr>
              <a:xfrm>
                <a:off x="224875" y="2314574"/>
                <a:ext cx="2465162" cy="2896697"/>
              </a:xfrm>
              <a:prstGeom prst="rect">
                <a:avLst/>
              </a:prstGeom>
              <a:noFill/>
              <a:ln w="38100">
                <a:solidFill>
                  <a:srgbClr val="F6F3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97669C0E-6C2D-75BE-BC53-42878DC84E8F}"/>
                  </a:ext>
                </a:extLst>
              </p:cNvPr>
              <p:cNvGrpSpPr/>
              <p:nvPr/>
            </p:nvGrpSpPr>
            <p:grpSpPr>
              <a:xfrm>
                <a:off x="413372" y="2084199"/>
                <a:ext cx="1896571" cy="2639548"/>
                <a:chOff x="413372" y="2001711"/>
                <a:chExt cx="1896571" cy="2639548"/>
              </a:xfrm>
            </p:grpSpPr>
            <p:sp>
              <p:nvSpPr>
                <p:cNvPr id="19" name="TextBox 18">
                  <a:extLst>
                    <a:ext uri="{FF2B5EF4-FFF2-40B4-BE49-F238E27FC236}">
                      <a16:creationId xmlns:a16="http://schemas.microsoft.com/office/drawing/2014/main" id="{1B2B3251-5433-2E0B-1371-75C74EFE99A9}"/>
                    </a:ext>
                  </a:extLst>
                </p:cNvPr>
                <p:cNvSpPr txBox="1"/>
                <p:nvPr/>
              </p:nvSpPr>
              <p:spPr>
                <a:xfrm>
                  <a:off x="508894" y="2895407"/>
                  <a:ext cx="1801049" cy="492204"/>
                </a:xfrm>
                <a:prstGeom prst="rect">
                  <a:avLst/>
                </a:prstGeom>
                <a:noFill/>
              </p:spPr>
              <p:txBody>
                <a:bodyPr wrap="square" lIns="0" tIns="0" rIns="0" bIns="0" anchor="t">
                  <a:noAutofit/>
                </a:bodyPr>
                <a:lstStyle/>
                <a:p>
                  <a:pPr>
                    <a:lnSpc>
                      <a:spcPct val="120000"/>
                    </a:lnSpc>
                    <a:spcBef>
                      <a:spcPts val="600"/>
                    </a:spcBef>
                  </a:pPr>
                  <a:r>
                    <a:rPr lang="en-US" sz="1200" b="1" dirty="0">
                      <a:solidFill>
                        <a:srgbClr val="FCC15B"/>
                      </a:solidFill>
                      <a:latin typeface="Graphik Bold Trial" panose="020B0503030202060203" pitchFamily="34" charset="0"/>
                    </a:rPr>
                    <a:t>Systems or Procedures Drive Interactions</a:t>
                  </a:r>
                </a:p>
              </p:txBody>
            </p:sp>
            <p:sp>
              <p:nvSpPr>
                <p:cNvPr id="23" name="TextBox 22">
                  <a:extLst>
                    <a:ext uri="{FF2B5EF4-FFF2-40B4-BE49-F238E27FC236}">
                      <a16:creationId xmlns:a16="http://schemas.microsoft.com/office/drawing/2014/main" id="{D1B4DF9D-A723-951C-1EA0-0A486C50DF9B}"/>
                    </a:ext>
                  </a:extLst>
                </p:cNvPr>
                <p:cNvSpPr txBox="1"/>
                <p:nvPr/>
              </p:nvSpPr>
              <p:spPr>
                <a:xfrm>
                  <a:off x="508894" y="3654472"/>
                  <a:ext cx="1801049" cy="986787"/>
                </a:xfrm>
                <a:prstGeom prst="rect">
                  <a:avLst/>
                </a:prstGeom>
                <a:noFill/>
              </p:spPr>
              <p:txBody>
                <a:bodyPr wrap="square" lIns="0" tIns="0" rIns="0" bIns="0" anchor="t">
                  <a:noAutofit/>
                </a:bodyPr>
                <a:lstStyle/>
                <a:p>
                  <a:pPr>
                    <a:lnSpc>
                      <a:spcPct val="120000"/>
                    </a:lnSpc>
                    <a:spcBef>
                      <a:spcPts val="600"/>
                    </a:spcBef>
                  </a:pPr>
                  <a:r>
                    <a:rPr lang="en-US" sz="1000" dirty="0">
                      <a:solidFill>
                        <a:prstClr val="white"/>
                      </a:solidFill>
                      <a:latin typeface="Graphik Regular Trial" panose="020B0503030202060203" pitchFamily="34" charset="0"/>
                    </a:rPr>
                    <a:t>Processes, policies, and administrative requirements dictate the experience, leaving little room for individual needs, flexibility, or meaningful connection.</a:t>
                  </a:r>
                  <a:endParaRPr lang="en-US" sz="1000" dirty="0">
                    <a:latin typeface="Graphik Regular Trial" panose="020B0503030202060203" pitchFamily="34" charset="0"/>
                  </a:endParaRPr>
                </a:p>
              </p:txBody>
            </p:sp>
            <p:sp>
              <p:nvSpPr>
                <p:cNvPr id="29" name="Oval 28">
                  <a:extLst>
                    <a:ext uri="{FF2B5EF4-FFF2-40B4-BE49-F238E27FC236}">
                      <a16:creationId xmlns:a16="http://schemas.microsoft.com/office/drawing/2014/main" id="{AC6FBD74-91A0-A91C-B199-7BF0C22B2A9A}"/>
                    </a:ext>
                  </a:extLst>
                </p:cNvPr>
                <p:cNvSpPr/>
                <p:nvPr/>
              </p:nvSpPr>
              <p:spPr>
                <a:xfrm>
                  <a:off x="413372" y="2001711"/>
                  <a:ext cx="492204" cy="492204"/>
                </a:xfrm>
                <a:prstGeom prst="ellipse">
                  <a:avLst/>
                </a:prstGeom>
                <a:solidFill>
                  <a:srgbClr val="F6F3F0"/>
                </a:solidFill>
                <a:ln w="12700">
                  <a:solidFill>
                    <a:srgbClr val="F6F3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Graphik Bold Trial" panose="020B0503030202060203" pitchFamily="34" charset="0"/>
                    </a:rPr>
                    <a:t>4</a:t>
                  </a:r>
                </a:p>
              </p:txBody>
            </p:sp>
          </p:grpSp>
        </p:grpSp>
      </p:grpSp>
    </p:spTree>
    <p:extLst>
      <p:ext uri="{BB962C8B-B14F-4D97-AF65-F5344CB8AC3E}">
        <p14:creationId xmlns:p14="http://schemas.microsoft.com/office/powerpoint/2010/main" val="282990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5996</TotalTime>
  <Words>2293</Words>
  <Application>Microsoft Office PowerPoint</Application>
  <PresentationFormat>Widescreen</PresentationFormat>
  <Paragraphs>291</Paragraphs>
  <Slides>25</Slides>
  <Notes>16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Graphik Bold Trial</vt:lpstr>
      <vt:lpstr>Calibri Light</vt:lpstr>
      <vt:lpstr>Graphik Regular Trial</vt:lpstr>
      <vt:lpstr>-webkit-standard</vt:lpstr>
      <vt:lpstr>Graphik Medium Trial</vt:lpstr>
      <vt:lpstr>Graphik Light Trial</vt:lpstr>
      <vt:lpstr>System Font Regular</vt:lpstr>
      <vt:lpstr>Arial</vt:lpstr>
      <vt:lpstr>Graphik Semibold Trial</vt:lpstr>
      <vt:lpstr>Calibri</vt:lpstr>
      <vt:lpstr>Office Theme</vt:lpstr>
      <vt:lpstr>Dignity as Strategy: Humanizing Clients in a Dehumanizing System</vt:lpstr>
      <vt:lpstr>PowerPoint Presentation</vt:lpstr>
      <vt:lpstr>PowerPoint Presentation</vt:lpstr>
      <vt:lpstr>Overview</vt:lpstr>
      <vt:lpstr>A Look in the Mirror</vt:lpstr>
      <vt:lpstr>Understanding the Impact of Dehumanization</vt:lpstr>
      <vt:lpstr>What is Dehumanization?</vt:lpstr>
      <vt:lpstr>Recognizing Dehumanizing Language</vt:lpstr>
      <vt:lpstr>Recognizing Dehumanization in Practice</vt:lpstr>
      <vt:lpstr>A Look Out the Window</vt:lpstr>
      <vt:lpstr>How Humanization Transforms Practice</vt:lpstr>
      <vt:lpstr>What is Humanization?</vt:lpstr>
      <vt:lpstr>Why Humanization Matters</vt:lpstr>
      <vt:lpstr>Guiding Principles of Human-Centered Practice</vt:lpstr>
      <vt:lpstr>From Principles to Practice</vt:lpstr>
      <vt:lpstr>Bringing  Humanization  to Life</vt:lpstr>
      <vt:lpstr>Build Trust Through Human Connection</vt:lpstr>
      <vt:lpstr>Advocate for the Whole Person</vt:lpstr>
      <vt:lpstr>Lead with Curiosity and Understanding</vt:lpstr>
      <vt:lpstr>Use People-First Language</vt:lpstr>
      <vt:lpstr>Influence Better Outcomes</vt:lpstr>
      <vt:lpstr>Wrap-Up</vt:lpstr>
      <vt:lpstr>A Look in the Crystal Ball</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Imani Carter</dc:creator>
  <cp:lastModifiedBy>Imani Carter</cp:lastModifiedBy>
  <cp:revision>23</cp:revision>
  <dcterms:created xsi:type="dcterms:W3CDTF">2026-06-23T22:05:57Z</dcterms:created>
  <dcterms:modified xsi:type="dcterms:W3CDTF">2026-07-20T23:50:16Z</dcterms:modified>
</cp:coreProperties>
</file>