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81" r:id="rId4"/>
    <p:sldId id="258" r:id="rId5"/>
    <p:sldId id="259" r:id="rId6"/>
    <p:sldId id="260" r:id="rId7"/>
    <p:sldId id="276" r:id="rId8"/>
    <p:sldId id="277" r:id="rId9"/>
    <p:sldId id="279" r:id="rId10"/>
    <p:sldId id="280" r:id="rId11"/>
    <p:sldId id="263" r:id="rId12"/>
    <p:sldId id="264" r:id="rId13"/>
    <p:sldId id="265" r:id="rId14"/>
    <p:sldId id="272" r:id="rId15"/>
    <p:sldId id="266" r:id="rId16"/>
    <p:sldId id="267" r:id="rId17"/>
    <p:sldId id="268" r:id="rId18"/>
    <p:sldId id="269" r:id="rId19"/>
    <p:sldId id="273" r:id="rId20"/>
    <p:sldId id="270" r:id="rId21"/>
    <p:sldId id="271" r:id="rId22"/>
    <p:sldId id="261" r:id="rId23"/>
    <p:sldId id="274"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8929F-9DFB-DA19-02BD-A6792C69078B}" v="394" dt="2026-06-30T13:31:10.112"/>
    <p1510:client id="{E7E7DB92-ACAB-443E-BAE5-B9208C0B9443}" v="414" dt="2026-06-30T15:59:36.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sey A. Hix" userId="7e05ea19-8f6c-454d-9f0d-6fb23db18466" providerId="ADAL" clId="{9BE22E98-BA9D-4C4B-B17E-D50AFADB7C0D}"/>
    <pc:docChg chg="undo custSel addSld delSld modSld">
      <pc:chgData name="Lyndsey A. Hix" userId="7e05ea19-8f6c-454d-9f0d-6fb23db18466" providerId="ADAL" clId="{9BE22E98-BA9D-4C4B-B17E-D50AFADB7C0D}" dt="2026-06-30T16:00:12.908" v="1550" actId="11529"/>
      <pc:docMkLst>
        <pc:docMk/>
      </pc:docMkLst>
      <pc:sldChg chg="addSp modSp mod">
        <pc:chgData name="Lyndsey A. Hix" userId="7e05ea19-8f6c-454d-9f0d-6fb23db18466" providerId="ADAL" clId="{9BE22E98-BA9D-4C4B-B17E-D50AFADB7C0D}" dt="2026-06-30T14:30:30.497" v="28" actId="1076"/>
        <pc:sldMkLst>
          <pc:docMk/>
          <pc:sldMk cId="2533860400" sldId="258"/>
        </pc:sldMkLst>
        <pc:picChg chg="add mod">
          <ac:chgData name="Lyndsey A. Hix" userId="7e05ea19-8f6c-454d-9f0d-6fb23db18466" providerId="ADAL" clId="{9BE22E98-BA9D-4C4B-B17E-D50AFADB7C0D}" dt="2026-06-30T14:30:30.497" v="28" actId="1076"/>
          <ac:picMkLst>
            <pc:docMk/>
            <pc:sldMk cId="2533860400" sldId="258"/>
            <ac:picMk id="5" creationId="{C3C0226E-769F-53A3-43EB-49DA9476BCAF}"/>
          </ac:picMkLst>
        </pc:picChg>
      </pc:sldChg>
      <pc:sldChg chg="addSp delSp modSp mod">
        <pc:chgData name="Lyndsey A. Hix" userId="7e05ea19-8f6c-454d-9f0d-6fb23db18466" providerId="ADAL" clId="{9BE22E98-BA9D-4C4B-B17E-D50AFADB7C0D}" dt="2026-06-30T15:20:07.398" v="378" actId="1035"/>
        <pc:sldMkLst>
          <pc:docMk/>
          <pc:sldMk cId="1533810863" sldId="260"/>
        </pc:sldMkLst>
        <pc:spChg chg="mod">
          <ac:chgData name="Lyndsey A. Hix" userId="7e05ea19-8f6c-454d-9f0d-6fb23db18466" providerId="ADAL" clId="{9BE22E98-BA9D-4C4B-B17E-D50AFADB7C0D}" dt="2026-06-30T15:19:57.924" v="358" actId="14100"/>
          <ac:spMkLst>
            <pc:docMk/>
            <pc:sldMk cId="1533810863" sldId="260"/>
            <ac:spMk id="3" creationId="{989BFE9A-77F2-4D8B-AEAF-B66B7D9EB53F}"/>
          </ac:spMkLst>
        </pc:spChg>
        <pc:graphicFrameChg chg="add del mod modGraphic">
          <ac:chgData name="Lyndsey A. Hix" userId="7e05ea19-8f6c-454d-9f0d-6fb23db18466" providerId="ADAL" clId="{9BE22E98-BA9D-4C4B-B17E-D50AFADB7C0D}" dt="2026-06-30T15:20:07.398" v="378" actId="1035"/>
          <ac:graphicFrameMkLst>
            <pc:docMk/>
            <pc:sldMk cId="1533810863" sldId="260"/>
            <ac:graphicFrameMk id="9" creationId="{BD660CD9-3ADC-4D83-983F-60F77CC03821}"/>
          </ac:graphicFrameMkLst>
        </pc:graphicFrameChg>
      </pc:sldChg>
      <pc:sldChg chg="modSp mod">
        <pc:chgData name="Lyndsey A. Hix" userId="7e05ea19-8f6c-454d-9f0d-6fb23db18466" providerId="ADAL" clId="{9BE22E98-BA9D-4C4B-B17E-D50AFADB7C0D}" dt="2026-06-30T15:21:06.795" v="441" actId="20577"/>
        <pc:sldMkLst>
          <pc:docMk/>
          <pc:sldMk cId="3011585286" sldId="264"/>
        </pc:sldMkLst>
        <pc:spChg chg="mod">
          <ac:chgData name="Lyndsey A. Hix" userId="7e05ea19-8f6c-454d-9f0d-6fb23db18466" providerId="ADAL" clId="{9BE22E98-BA9D-4C4B-B17E-D50AFADB7C0D}" dt="2026-06-30T15:21:06.795" v="441" actId="20577"/>
          <ac:spMkLst>
            <pc:docMk/>
            <pc:sldMk cId="3011585286" sldId="264"/>
            <ac:spMk id="3" creationId="{B7D10506-53BB-4610-9F9E-AE26E7BB8571}"/>
          </ac:spMkLst>
        </pc:spChg>
      </pc:sldChg>
      <pc:sldChg chg="addSp delSp modSp mod">
        <pc:chgData name="Lyndsey A. Hix" userId="7e05ea19-8f6c-454d-9f0d-6fb23db18466" providerId="ADAL" clId="{9BE22E98-BA9D-4C4B-B17E-D50AFADB7C0D}" dt="2026-06-30T14:29:17.615" v="26" actId="20577"/>
        <pc:sldMkLst>
          <pc:docMk/>
          <pc:sldMk cId="1494484769" sldId="273"/>
        </pc:sldMkLst>
        <pc:spChg chg="mod">
          <ac:chgData name="Lyndsey A. Hix" userId="7e05ea19-8f6c-454d-9f0d-6fb23db18466" providerId="ADAL" clId="{9BE22E98-BA9D-4C4B-B17E-D50AFADB7C0D}" dt="2026-06-30T14:29:04.427" v="8" actId="26606"/>
          <ac:spMkLst>
            <pc:docMk/>
            <pc:sldMk cId="1494484769" sldId="273"/>
            <ac:spMk id="2" creationId="{C5191323-A737-4CAC-9671-BC17500C3C93}"/>
          </ac:spMkLst>
        </pc:spChg>
        <pc:spChg chg="mod">
          <ac:chgData name="Lyndsey A. Hix" userId="7e05ea19-8f6c-454d-9f0d-6fb23db18466" providerId="ADAL" clId="{9BE22E98-BA9D-4C4B-B17E-D50AFADB7C0D}" dt="2026-06-30T14:29:17.615" v="26" actId="20577"/>
          <ac:spMkLst>
            <pc:docMk/>
            <pc:sldMk cId="1494484769" sldId="273"/>
            <ac:spMk id="3" creationId="{4C6E2D99-659D-4A52-9F22-22AD4B0DB284}"/>
          </ac:spMkLst>
        </pc:spChg>
        <pc:spChg chg="add">
          <ac:chgData name="Lyndsey A. Hix" userId="7e05ea19-8f6c-454d-9f0d-6fb23db18466" providerId="ADAL" clId="{9BE22E98-BA9D-4C4B-B17E-D50AFADB7C0D}" dt="2026-06-30T14:29:04.427" v="8" actId="26606"/>
          <ac:spMkLst>
            <pc:docMk/>
            <pc:sldMk cId="1494484769" sldId="273"/>
            <ac:spMk id="13" creationId="{6109556B-EAE9-4435-B409-0519F2CBDB14}"/>
          </ac:spMkLst>
        </pc:spChg>
        <pc:picChg chg="del">
          <ac:chgData name="Lyndsey A. Hix" userId="7e05ea19-8f6c-454d-9f0d-6fb23db18466" providerId="ADAL" clId="{9BE22E98-BA9D-4C4B-B17E-D50AFADB7C0D}" dt="2026-06-30T14:26:59.377" v="0" actId="478"/>
          <ac:picMkLst>
            <pc:docMk/>
            <pc:sldMk cId="1494484769" sldId="273"/>
            <ac:picMk id="4" creationId="{48E117B4-E0B0-6767-B2E8-A3FDEE97D517}"/>
          </ac:picMkLst>
        </pc:picChg>
        <pc:picChg chg="add del mod">
          <ac:chgData name="Lyndsey A. Hix" userId="7e05ea19-8f6c-454d-9f0d-6fb23db18466" providerId="ADAL" clId="{9BE22E98-BA9D-4C4B-B17E-D50AFADB7C0D}" dt="2026-06-30T14:27:51.531" v="5" actId="478"/>
          <ac:picMkLst>
            <pc:docMk/>
            <pc:sldMk cId="1494484769" sldId="273"/>
            <ac:picMk id="6" creationId="{48719E00-BB46-6152-D153-00B8209583F1}"/>
          </ac:picMkLst>
        </pc:picChg>
        <pc:picChg chg="add mod">
          <ac:chgData name="Lyndsey A. Hix" userId="7e05ea19-8f6c-454d-9f0d-6fb23db18466" providerId="ADAL" clId="{9BE22E98-BA9D-4C4B-B17E-D50AFADB7C0D}" dt="2026-06-30T14:29:10.476" v="25" actId="1037"/>
          <ac:picMkLst>
            <pc:docMk/>
            <pc:sldMk cId="1494484769" sldId="273"/>
            <ac:picMk id="8" creationId="{EBABEFC1-4BE6-725E-5246-1D1BA0FEA166}"/>
          </ac:picMkLst>
        </pc:picChg>
        <pc:cxnChg chg="add">
          <ac:chgData name="Lyndsey A. Hix" userId="7e05ea19-8f6c-454d-9f0d-6fb23db18466" providerId="ADAL" clId="{9BE22E98-BA9D-4C4B-B17E-D50AFADB7C0D}" dt="2026-06-30T14:29:04.427" v="8" actId="26606"/>
          <ac:cxnSpMkLst>
            <pc:docMk/>
            <pc:sldMk cId="1494484769" sldId="273"/>
            <ac:cxnSpMk id="15" creationId="{5814CCBE-423E-41B2-A9F3-82679F490EF4}"/>
          </ac:cxnSpMkLst>
        </pc:cxnChg>
      </pc:sldChg>
      <pc:sldChg chg="new del">
        <pc:chgData name="Lyndsey A. Hix" userId="7e05ea19-8f6c-454d-9f0d-6fb23db18466" providerId="ADAL" clId="{9BE22E98-BA9D-4C4B-B17E-D50AFADB7C0D}" dt="2026-06-30T15:13:17.196" v="34" actId="47"/>
        <pc:sldMkLst>
          <pc:docMk/>
          <pc:sldMk cId="2567803044" sldId="275"/>
        </pc:sldMkLst>
      </pc:sldChg>
      <pc:sldChg chg="addSp delSp modSp add mod">
        <pc:chgData name="Lyndsey A. Hix" userId="7e05ea19-8f6c-454d-9f0d-6fb23db18466" providerId="ADAL" clId="{9BE22E98-BA9D-4C4B-B17E-D50AFADB7C0D}" dt="2026-06-30T15:20:37.811" v="404" actId="14100"/>
        <pc:sldMkLst>
          <pc:docMk/>
          <pc:sldMk cId="0" sldId="276"/>
        </pc:sldMkLst>
        <pc:spChg chg="mod">
          <ac:chgData name="Lyndsey A. Hix" userId="7e05ea19-8f6c-454d-9f0d-6fb23db18466" providerId="ADAL" clId="{9BE22E98-BA9D-4C4B-B17E-D50AFADB7C0D}" dt="2026-06-30T15:13:27.169" v="63" actId="20577"/>
          <ac:spMkLst>
            <pc:docMk/>
            <pc:sldMk cId="0" sldId="276"/>
            <ac:spMk id="171" creationId="{00000000-0000-0000-0000-000000000000}"/>
          </ac:spMkLst>
        </pc:spChg>
        <pc:spChg chg="del">
          <ac:chgData name="Lyndsey A. Hix" userId="7e05ea19-8f6c-454d-9f0d-6fb23db18466" providerId="ADAL" clId="{9BE22E98-BA9D-4C4B-B17E-D50AFADB7C0D}" dt="2026-06-30T15:14:04.161" v="76" actId="478"/>
          <ac:spMkLst>
            <pc:docMk/>
            <pc:sldMk cId="0" sldId="276"/>
            <ac:spMk id="177" creationId="{00000000-0000-0000-0000-000000000000}"/>
          </ac:spMkLst>
        </pc:spChg>
        <pc:spChg chg="mod">
          <ac:chgData name="Lyndsey A. Hix" userId="7e05ea19-8f6c-454d-9f0d-6fb23db18466" providerId="ADAL" clId="{9BE22E98-BA9D-4C4B-B17E-D50AFADB7C0D}" dt="2026-06-30T15:13:42.071" v="73" actId="20577"/>
          <ac:spMkLst>
            <pc:docMk/>
            <pc:sldMk cId="0" sldId="276"/>
            <ac:spMk id="182" creationId="{00000000-0000-0000-0000-000000000000}"/>
          </ac:spMkLst>
        </pc:spChg>
        <pc:spChg chg="mod">
          <ac:chgData name="Lyndsey A. Hix" userId="7e05ea19-8f6c-454d-9f0d-6fb23db18466" providerId="ADAL" clId="{9BE22E98-BA9D-4C4B-B17E-D50AFADB7C0D}" dt="2026-06-30T15:20:37.811" v="404" actId="14100"/>
          <ac:spMkLst>
            <pc:docMk/>
            <pc:sldMk cId="0" sldId="276"/>
            <ac:spMk id="183" creationId="{00000000-0000-0000-0000-000000000000}"/>
          </ac:spMkLst>
        </pc:spChg>
        <pc:spChg chg="mod">
          <ac:chgData name="Lyndsey A. Hix" userId="7e05ea19-8f6c-454d-9f0d-6fb23db18466" providerId="ADAL" clId="{9BE22E98-BA9D-4C4B-B17E-D50AFADB7C0D}" dt="2026-06-30T15:14:49.023" v="85" actId="13926"/>
          <ac:spMkLst>
            <pc:docMk/>
            <pc:sldMk cId="0" sldId="276"/>
            <ac:spMk id="187" creationId="{00000000-0000-0000-0000-000000000000}"/>
          </ac:spMkLst>
        </pc:spChg>
        <pc:spChg chg="del">
          <ac:chgData name="Lyndsey A. Hix" userId="7e05ea19-8f6c-454d-9f0d-6fb23db18466" providerId="ADAL" clId="{9BE22E98-BA9D-4C4B-B17E-D50AFADB7C0D}" dt="2026-06-30T15:13:51.279" v="74" actId="478"/>
          <ac:spMkLst>
            <pc:docMk/>
            <pc:sldMk cId="0" sldId="276"/>
            <ac:spMk id="189" creationId="{00000000-0000-0000-0000-000000000000}"/>
          </ac:spMkLst>
        </pc:spChg>
        <pc:cxnChg chg="add del">
          <ac:chgData name="Lyndsey A. Hix" userId="7e05ea19-8f6c-454d-9f0d-6fb23db18466" providerId="ADAL" clId="{9BE22E98-BA9D-4C4B-B17E-D50AFADB7C0D}" dt="2026-06-30T15:14:23.053" v="83" actId="478"/>
          <ac:cxnSpMkLst>
            <pc:docMk/>
            <pc:sldMk cId="0" sldId="276"/>
            <ac:cxnSpMk id="172" creationId="{00000000-0000-0000-0000-000000000000}"/>
          </ac:cxnSpMkLst>
        </pc:cxnChg>
        <pc:cxnChg chg="add del">
          <ac:chgData name="Lyndsey A. Hix" userId="7e05ea19-8f6c-454d-9f0d-6fb23db18466" providerId="ADAL" clId="{9BE22E98-BA9D-4C4B-B17E-D50AFADB7C0D}" dt="2026-06-30T15:14:27.316" v="84" actId="478"/>
          <ac:cxnSpMkLst>
            <pc:docMk/>
            <pc:sldMk cId="0" sldId="276"/>
            <ac:cxnSpMk id="174" creationId="{00000000-0000-0000-0000-000000000000}"/>
          </ac:cxnSpMkLst>
        </pc:cxnChg>
        <pc:cxnChg chg="del mod">
          <ac:chgData name="Lyndsey A. Hix" userId="7e05ea19-8f6c-454d-9f0d-6fb23db18466" providerId="ADAL" clId="{9BE22E98-BA9D-4C4B-B17E-D50AFADB7C0D}" dt="2026-06-30T15:14:12.954" v="80" actId="478"/>
          <ac:cxnSpMkLst>
            <pc:docMk/>
            <pc:sldMk cId="0" sldId="276"/>
            <ac:cxnSpMk id="176" creationId="{00000000-0000-0000-0000-000000000000}"/>
          </ac:cxnSpMkLst>
        </pc:cxnChg>
        <pc:cxnChg chg="del mod">
          <ac:chgData name="Lyndsey A. Hix" userId="7e05ea19-8f6c-454d-9f0d-6fb23db18466" providerId="ADAL" clId="{9BE22E98-BA9D-4C4B-B17E-D50AFADB7C0D}" dt="2026-06-30T15:14:05.917" v="77" actId="478"/>
          <ac:cxnSpMkLst>
            <pc:docMk/>
            <pc:sldMk cId="0" sldId="276"/>
            <ac:cxnSpMk id="184" creationId="{00000000-0000-0000-0000-000000000000}"/>
          </ac:cxnSpMkLst>
        </pc:cxnChg>
        <pc:cxnChg chg="del">
          <ac:chgData name="Lyndsey A. Hix" userId="7e05ea19-8f6c-454d-9f0d-6fb23db18466" providerId="ADAL" clId="{9BE22E98-BA9D-4C4B-B17E-D50AFADB7C0D}" dt="2026-06-30T15:13:53.904" v="75" actId="478"/>
          <ac:cxnSpMkLst>
            <pc:docMk/>
            <pc:sldMk cId="0" sldId="276"/>
            <ac:cxnSpMk id="185" creationId="{00000000-0000-0000-0000-000000000000}"/>
          </ac:cxnSpMkLst>
        </pc:cxnChg>
        <pc:cxnChg chg="mod">
          <ac:chgData name="Lyndsey A. Hix" userId="7e05ea19-8f6c-454d-9f0d-6fb23db18466" providerId="ADAL" clId="{9BE22E98-BA9D-4C4B-B17E-D50AFADB7C0D}" dt="2026-06-30T15:20:25.171" v="379" actId="14100"/>
          <ac:cxnSpMkLst>
            <pc:docMk/>
            <pc:sldMk cId="0" sldId="276"/>
            <ac:cxnSpMk id="190" creationId="{00000000-0000-0000-0000-000000000000}"/>
          </ac:cxnSpMkLst>
        </pc:cxnChg>
      </pc:sldChg>
      <pc:sldChg chg="delSp modSp add mod">
        <pc:chgData name="Lyndsey A. Hix" userId="7e05ea19-8f6c-454d-9f0d-6fb23db18466" providerId="ADAL" clId="{9BE22E98-BA9D-4C4B-B17E-D50AFADB7C0D}" dt="2026-06-30T15:15:43.027" v="90" actId="478"/>
        <pc:sldMkLst>
          <pc:docMk/>
          <pc:sldMk cId="0" sldId="277"/>
        </pc:sldMkLst>
        <pc:spChg chg="del">
          <ac:chgData name="Lyndsey A. Hix" userId="7e05ea19-8f6c-454d-9f0d-6fb23db18466" providerId="ADAL" clId="{9BE22E98-BA9D-4C4B-B17E-D50AFADB7C0D}" dt="2026-06-30T15:15:29.582" v="88" actId="478"/>
          <ac:spMkLst>
            <pc:docMk/>
            <pc:sldMk cId="0" sldId="277"/>
            <ac:spMk id="219" creationId="{00000000-0000-0000-0000-000000000000}"/>
          </ac:spMkLst>
        </pc:spChg>
        <pc:spChg chg="mod">
          <ac:chgData name="Lyndsey A. Hix" userId="7e05ea19-8f6c-454d-9f0d-6fb23db18466" providerId="ADAL" clId="{9BE22E98-BA9D-4C4B-B17E-D50AFADB7C0D}" dt="2026-06-30T15:15:20.806" v="87" actId="255"/>
          <ac:spMkLst>
            <pc:docMk/>
            <pc:sldMk cId="0" sldId="277"/>
            <ac:spMk id="222" creationId="{00000000-0000-0000-0000-000000000000}"/>
          </ac:spMkLst>
        </pc:spChg>
        <pc:spChg chg="del mod">
          <ac:chgData name="Lyndsey A. Hix" userId="7e05ea19-8f6c-454d-9f0d-6fb23db18466" providerId="ADAL" clId="{9BE22E98-BA9D-4C4B-B17E-D50AFADB7C0D}" dt="2026-06-30T15:15:43.027" v="90" actId="478"/>
          <ac:spMkLst>
            <pc:docMk/>
            <pc:sldMk cId="0" sldId="277"/>
            <ac:spMk id="237" creationId="{00000000-0000-0000-0000-000000000000}"/>
          </ac:spMkLst>
        </pc:spChg>
      </pc:sldChg>
      <pc:sldChg chg="new del">
        <pc:chgData name="Lyndsey A. Hix" userId="7e05ea19-8f6c-454d-9f0d-6fb23db18466" providerId="ADAL" clId="{9BE22E98-BA9D-4C4B-B17E-D50AFADB7C0D}" dt="2026-06-30T15:16:14.705" v="93" actId="47"/>
        <pc:sldMkLst>
          <pc:docMk/>
          <pc:sldMk cId="4243506480" sldId="278"/>
        </pc:sldMkLst>
      </pc:sldChg>
      <pc:sldChg chg="delSp modSp add mod">
        <pc:chgData name="Lyndsey A. Hix" userId="7e05ea19-8f6c-454d-9f0d-6fb23db18466" providerId="ADAL" clId="{9BE22E98-BA9D-4C4B-B17E-D50AFADB7C0D}" dt="2026-06-30T15:58:54.608" v="1505" actId="6549"/>
        <pc:sldMkLst>
          <pc:docMk/>
          <pc:sldMk cId="0" sldId="279"/>
        </pc:sldMkLst>
        <pc:spChg chg="mod">
          <ac:chgData name="Lyndsey A. Hix" userId="7e05ea19-8f6c-454d-9f0d-6fb23db18466" providerId="ADAL" clId="{9BE22E98-BA9D-4C4B-B17E-D50AFADB7C0D}" dt="2026-06-30T15:18:23.738" v="250" actId="20577"/>
          <ac:spMkLst>
            <pc:docMk/>
            <pc:sldMk cId="0" sldId="279"/>
            <ac:spMk id="245" creationId="{00000000-0000-0000-0000-000000000000}"/>
          </ac:spMkLst>
        </pc:spChg>
        <pc:spChg chg="mod">
          <ac:chgData name="Lyndsey A. Hix" userId="7e05ea19-8f6c-454d-9f0d-6fb23db18466" providerId="ADAL" clId="{9BE22E98-BA9D-4C4B-B17E-D50AFADB7C0D}" dt="2026-06-30T15:18:31.857" v="273" actId="20577"/>
          <ac:spMkLst>
            <pc:docMk/>
            <pc:sldMk cId="0" sldId="279"/>
            <ac:spMk id="251" creationId="{00000000-0000-0000-0000-000000000000}"/>
          </ac:spMkLst>
        </pc:spChg>
        <pc:spChg chg="mod">
          <ac:chgData name="Lyndsey A. Hix" userId="7e05ea19-8f6c-454d-9f0d-6fb23db18466" providerId="ADAL" clId="{9BE22E98-BA9D-4C4B-B17E-D50AFADB7C0D}" dt="2026-06-30T15:18:27.785" v="260" actId="20577"/>
          <ac:spMkLst>
            <pc:docMk/>
            <pc:sldMk cId="0" sldId="279"/>
            <ac:spMk id="254" creationId="{00000000-0000-0000-0000-000000000000}"/>
          </ac:spMkLst>
        </pc:spChg>
        <pc:spChg chg="mod">
          <ac:chgData name="Lyndsey A. Hix" userId="7e05ea19-8f6c-454d-9f0d-6fb23db18466" providerId="ADAL" clId="{9BE22E98-BA9D-4C4B-B17E-D50AFADB7C0D}" dt="2026-06-30T15:16:58.107" v="162" actId="20577"/>
          <ac:spMkLst>
            <pc:docMk/>
            <pc:sldMk cId="0" sldId="279"/>
            <ac:spMk id="255" creationId="{00000000-0000-0000-0000-000000000000}"/>
          </ac:spMkLst>
        </pc:spChg>
        <pc:spChg chg="mod">
          <ac:chgData name="Lyndsey A. Hix" userId="7e05ea19-8f6c-454d-9f0d-6fb23db18466" providerId="ADAL" clId="{9BE22E98-BA9D-4C4B-B17E-D50AFADB7C0D}" dt="2026-06-30T15:16:31.114" v="96" actId="13926"/>
          <ac:spMkLst>
            <pc:docMk/>
            <pc:sldMk cId="0" sldId="279"/>
            <ac:spMk id="259" creationId="{00000000-0000-0000-0000-000000000000}"/>
          </ac:spMkLst>
        </pc:spChg>
        <pc:spChg chg="mod">
          <ac:chgData name="Lyndsey A. Hix" userId="7e05ea19-8f6c-454d-9f0d-6fb23db18466" providerId="ADAL" clId="{9BE22E98-BA9D-4C4B-B17E-D50AFADB7C0D}" dt="2026-06-30T15:58:54.608" v="1505" actId="6549"/>
          <ac:spMkLst>
            <pc:docMk/>
            <pc:sldMk cId="0" sldId="279"/>
            <ac:spMk id="260" creationId="{00000000-0000-0000-0000-000000000000}"/>
          </ac:spMkLst>
        </pc:spChg>
        <pc:spChg chg="del">
          <ac:chgData name="Lyndsey A. Hix" userId="7e05ea19-8f6c-454d-9f0d-6fb23db18466" providerId="ADAL" clId="{9BE22E98-BA9D-4C4B-B17E-D50AFADB7C0D}" dt="2026-06-30T15:17:32.710" v="218" actId="478"/>
          <ac:spMkLst>
            <pc:docMk/>
            <pc:sldMk cId="0" sldId="279"/>
            <ac:spMk id="264" creationId="{00000000-0000-0000-0000-000000000000}"/>
          </ac:spMkLst>
        </pc:spChg>
        <pc:spChg chg="del">
          <ac:chgData name="Lyndsey A. Hix" userId="7e05ea19-8f6c-454d-9f0d-6fb23db18466" providerId="ADAL" clId="{9BE22E98-BA9D-4C4B-B17E-D50AFADB7C0D}" dt="2026-06-30T15:17:30.296" v="217" actId="478"/>
          <ac:spMkLst>
            <pc:docMk/>
            <pc:sldMk cId="0" sldId="279"/>
            <ac:spMk id="265" creationId="{00000000-0000-0000-0000-000000000000}"/>
          </ac:spMkLst>
        </pc:spChg>
        <pc:spChg chg="del mod">
          <ac:chgData name="Lyndsey A. Hix" userId="7e05ea19-8f6c-454d-9f0d-6fb23db18466" providerId="ADAL" clId="{9BE22E98-BA9D-4C4B-B17E-D50AFADB7C0D}" dt="2026-06-30T15:58:38.736" v="1474" actId="478"/>
          <ac:spMkLst>
            <pc:docMk/>
            <pc:sldMk cId="0" sldId="279"/>
            <ac:spMk id="267" creationId="{00000000-0000-0000-0000-000000000000}"/>
          </ac:spMkLst>
        </pc:spChg>
      </pc:sldChg>
      <pc:sldChg chg="addSp delSp modSp add mod">
        <pc:chgData name="Lyndsey A. Hix" userId="7e05ea19-8f6c-454d-9f0d-6fb23db18466" providerId="ADAL" clId="{9BE22E98-BA9D-4C4B-B17E-D50AFADB7C0D}" dt="2026-06-30T16:00:12.908" v="1550" actId="11529"/>
        <pc:sldMkLst>
          <pc:docMk/>
          <pc:sldMk cId="0" sldId="280"/>
        </pc:sldMkLst>
        <pc:spChg chg="mod">
          <ac:chgData name="Lyndsey A. Hix" userId="7e05ea19-8f6c-454d-9f0d-6fb23db18466" providerId="ADAL" clId="{9BE22E98-BA9D-4C4B-B17E-D50AFADB7C0D}" dt="2026-06-30T15:58:59.136" v="1516" actId="20577"/>
          <ac:spMkLst>
            <pc:docMk/>
            <pc:sldMk cId="0" sldId="280"/>
            <ac:spMk id="2" creationId="{E7C79464-6170-3CD6-3684-18F188CE79A0}"/>
          </ac:spMkLst>
        </pc:spChg>
        <pc:spChg chg="del">
          <ac:chgData name="Lyndsey A. Hix" userId="7e05ea19-8f6c-454d-9f0d-6fb23db18466" providerId="ADAL" clId="{9BE22E98-BA9D-4C4B-B17E-D50AFADB7C0D}" dt="2026-06-30T15:19:05.355" v="281" actId="478"/>
          <ac:spMkLst>
            <pc:docMk/>
            <pc:sldMk cId="0" sldId="280"/>
            <ac:spMk id="9" creationId="{119147C3-361D-B6BE-9E6D-198EFBC406F5}"/>
          </ac:spMkLst>
        </pc:spChg>
        <pc:spChg chg="mod">
          <ac:chgData name="Lyndsey A. Hix" userId="7e05ea19-8f6c-454d-9f0d-6fb23db18466" providerId="ADAL" clId="{9BE22E98-BA9D-4C4B-B17E-D50AFADB7C0D}" dt="2026-06-30T15:19:17.723" v="284" actId="20577"/>
          <ac:spMkLst>
            <pc:docMk/>
            <pc:sldMk cId="0" sldId="280"/>
            <ac:spMk id="273" creationId="{00000000-0000-0000-0000-000000000000}"/>
          </ac:spMkLst>
        </pc:spChg>
        <pc:spChg chg="mod">
          <ac:chgData name="Lyndsey A. Hix" userId="7e05ea19-8f6c-454d-9f0d-6fb23db18466" providerId="ADAL" clId="{9BE22E98-BA9D-4C4B-B17E-D50AFADB7C0D}" dt="2026-06-30T15:59:20.483" v="1537" actId="14100"/>
          <ac:spMkLst>
            <pc:docMk/>
            <pc:sldMk cId="0" sldId="280"/>
            <ac:spMk id="279" creationId="{00000000-0000-0000-0000-000000000000}"/>
          </ac:spMkLst>
        </pc:spChg>
        <pc:spChg chg="mod">
          <ac:chgData name="Lyndsey A. Hix" userId="7e05ea19-8f6c-454d-9f0d-6fb23db18466" providerId="ADAL" clId="{9BE22E98-BA9D-4C4B-B17E-D50AFADB7C0D}" dt="2026-06-30T15:59:51.132" v="1546" actId="1076"/>
          <ac:spMkLst>
            <pc:docMk/>
            <pc:sldMk cId="0" sldId="280"/>
            <ac:spMk id="281" creationId="{00000000-0000-0000-0000-000000000000}"/>
          </ac:spMkLst>
        </pc:spChg>
        <pc:spChg chg="del">
          <ac:chgData name="Lyndsey A. Hix" userId="7e05ea19-8f6c-454d-9f0d-6fb23db18466" providerId="ADAL" clId="{9BE22E98-BA9D-4C4B-B17E-D50AFADB7C0D}" dt="2026-06-30T15:18:55.975" v="278" actId="478"/>
          <ac:spMkLst>
            <pc:docMk/>
            <pc:sldMk cId="0" sldId="280"/>
            <ac:spMk id="283" creationId="{00000000-0000-0000-0000-000000000000}"/>
          </ac:spMkLst>
        </pc:spChg>
        <pc:spChg chg="del">
          <ac:chgData name="Lyndsey A. Hix" userId="7e05ea19-8f6c-454d-9f0d-6fb23db18466" providerId="ADAL" clId="{9BE22E98-BA9D-4C4B-B17E-D50AFADB7C0D}" dt="2026-06-30T15:59:34.120" v="1542" actId="478"/>
          <ac:spMkLst>
            <pc:docMk/>
            <pc:sldMk cId="0" sldId="280"/>
            <ac:spMk id="286" creationId="{00000000-0000-0000-0000-000000000000}"/>
          </ac:spMkLst>
        </pc:spChg>
        <pc:spChg chg="mod">
          <ac:chgData name="Lyndsey A. Hix" userId="7e05ea19-8f6c-454d-9f0d-6fb23db18466" providerId="ADAL" clId="{9BE22E98-BA9D-4C4B-B17E-D50AFADB7C0D}" dt="2026-06-30T16:00:05.144" v="1549" actId="20577"/>
          <ac:spMkLst>
            <pc:docMk/>
            <pc:sldMk cId="0" sldId="280"/>
            <ac:spMk id="289" creationId="{00000000-0000-0000-0000-000000000000}"/>
          </ac:spMkLst>
        </pc:spChg>
        <pc:spChg chg="del mod">
          <ac:chgData name="Lyndsey A. Hix" userId="7e05ea19-8f6c-454d-9f0d-6fb23db18466" providerId="ADAL" clId="{9BE22E98-BA9D-4C4B-B17E-D50AFADB7C0D}" dt="2026-06-30T15:18:43.630" v="276" actId="478"/>
          <ac:spMkLst>
            <pc:docMk/>
            <pc:sldMk cId="0" sldId="280"/>
            <ac:spMk id="300" creationId="{00000000-0000-0000-0000-000000000000}"/>
          </ac:spMkLst>
        </pc:spChg>
        <pc:cxnChg chg="add">
          <ac:chgData name="Lyndsey A. Hix" userId="7e05ea19-8f6c-454d-9f0d-6fb23db18466" providerId="ADAL" clId="{9BE22E98-BA9D-4C4B-B17E-D50AFADB7C0D}" dt="2026-06-30T16:00:12.908" v="1550" actId="11529"/>
          <ac:cxnSpMkLst>
            <pc:docMk/>
            <pc:sldMk cId="0" sldId="280"/>
            <ac:cxnSpMk id="8" creationId="{581222F7-3FCC-804A-2FE9-A6E1347694BA}"/>
          </ac:cxnSpMkLst>
        </pc:cxnChg>
        <pc:cxnChg chg="del">
          <ac:chgData name="Lyndsey A. Hix" userId="7e05ea19-8f6c-454d-9f0d-6fb23db18466" providerId="ADAL" clId="{9BE22E98-BA9D-4C4B-B17E-D50AFADB7C0D}" dt="2026-06-30T15:19:06.197" v="282" actId="478"/>
          <ac:cxnSpMkLst>
            <pc:docMk/>
            <pc:sldMk cId="0" sldId="280"/>
            <ac:cxnSpMk id="10" creationId="{4018C2CC-D4EA-FAA7-212C-A08F27CE9E56}"/>
          </ac:cxnSpMkLst>
        </pc:cxnChg>
        <pc:cxnChg chg="mod">
          <ac:chgData name="Lyndsey A. Hix" userId="7e05ea19-8f6c-454d-9f0d-6fb23db18466" providerId="ADAL" clId="{9BE22E98-BA9D-4C4B-B17E-D50AFADB7C0D}" dt="2026-06-30T15:59:20.483" v="1537" actId="14100"/>
          <ac:cxnSpMkLst>
            <pc:docMk/>
            <pc:sldMk cId="0" sldId="280"/>
            <ac:cxnSpMk id="278" creationId="{00000000-0000-0000-0000-000000000000}"/>
          </ac:cxnSpMkLst>
        </pc:cxnChg>
        <pc:cxnChg chg="mod">
          <ac:chgData name="Lyndsey A. Hix" userId="7e05ea19-8f6c-454d-9f0d-6fb23db18466" providerId="ADAL" clId="{9BE22E98-BA9D-4C4B-B17E-D50AFADB7C0D}" dt="2026-06-30T15:59:51.132" v="1546" actId="1076"/>
          <ac:cxnSpMkLst>
            <pc:docMk/>
            <pc:sldMk cId="0" sldId="280"/>
            <ac:cxnSpMk id="280" creationId="{00000000-0000-0000-0000-000000000000}"/>
          </ac:cxnSpMkLst>
        </pc:cxnChg>
      </pc:sldChg>
      <pc:sldChg chg="modSp new mod">
        <pc:chgData name="Lyndsey A. Hix" userId="7e05ea19-8f6c-454d-9f0d-6fb23db18466" providerId="ADAL" clId="{9BE22E98-BA9D-4C4B-B17E-D50AFADB7C0D}" dt="2026-06-30T15:57:46.359" v="1472" actId="20577"/>
        <pc:sldMkLst>
          <pc:docMk/>
          <pc:sldMk cId="916804634" sldId="281"/>
        </pc:sldMkLst>
        <pc:spChg chg="mod">
          <ac:chgData name="Lyndsey A. Hix" userId="7e05ea19-8f6c-454d-9f0d-6fb23db18466" providerId="ADAL" clId="{9BE22E98-BA9D-4C4B-B17E-D50AFADB7C0D}" dt="2026-06-30T15:55:19.941" v="599" actId="20577"/>
          <ac:spMkLst>
            <pc:docMk/>
            <pc:sldMk cId="916804634" sldId="281"/>
            <ac:spMk id="2" creationId="{98209006-5FBE-E47A-1210-B64FC6645358}"/>
          </ac:spMkLst>
        </pc:spChg>
        <pc:spChg chg="mod">
          <ac:chgData name="Lyndsey A. Hix" userId="7e05ea19-8f6c-454d-9f0d-6fb23db18466" providerId="ADAL" clId="{9BE22E98-BA9D-4C4B-B17E-D50AFADB7C0D}" dt="2026-06-30T15:57:46.359" v="1472" actId="20577"/>
          <ac:spMkLst>
            <pc:docMk/>
            <pc:sldMk cId="916804634" sldId="281"/>
            <ac:spMk id="3" creationId="{01A3BD81-5EF3-AE71-D6B2-E79BD581E081}"/>
          </ac:spMkLst>
        </pc:spChg>
      </pc:sldChg>
    </pc:docChg>
  </pc:docChgLst>
  <pc:docChgLst>
    <pc:chgData name="Caroline Beatty" userId="S::cb92932@augustaga.gov::1d6f76f9-7fb9-4e75-99e6-c2296dbbb0e6" providerId="AD" clId="Web-{6B88929F-9DFB-DA19-02BD-A6792C69078B}"/>
    <pc:docChg chg="modSld">
      <pc:chgData name="Caroline Beatty" userId="S::cb92932@augustaga.gov::1d6f76f9-7fb9-4e75-99e6-c2296dbbb0e6" providerId="AD" clId="Web-{6B88929F-9DFB-DA19-02BD-A6792C69078B}" dt="2026-06-30T13:31:10.112" v="402" actId="20577"/>
      <pc:docMkLst>
        <pc:docMk/>
      </pc:docMkLst>
      <pc:sldChg chg="addSp delSp modSp">
        <pc:chgData name="Caroline Beatty" userId="S::cb92932@augustaga.gov::1d6f76f9-7fb9-4e75-99e6-c2296dbbb0e6" providerId="AD" clId="Web-{6B88929F-9DFB-DA19-02BD-A6792C69078B}" dt="2026-06-30T13:31:10.112" v="402" actId="20577"/>
        <pc:sldMkLst>
          <pc:docMk/>
          <pc:sldMk cId="2296784876" sldId="269"/>
        </pc:sldMkLst>
        <pc:spChg chg="mod">
          <ac:chgData name="Caroline Beatty" userId="S::cb92932@augustaga.gov::1d6f76f9-7fb9-4e75-99e6-c2296dbbb0e6" providerId="AD" clId="Web-{6B88929F-9DFB-DA19-02BD-A6792C69078B}" dt="2026-06-30T13:31:03.362" v="399"/>
          <ac:spMkLst>
            <pc:docMk/>
            <pc:sldMk cId="2296784876" sldId="269"/>
            <ac:spMk id="2" creationId="{5965DC18-B5D6-4303-89B0-E8AA694EC47B}"/>
          </ac:spMkLst>
        </pc:spChg>
        <pc:spChg chg="mod">
          <ac:chgData name="Caroline Beatty" userId="S::cb92932@augustaga.gov::1d6f76f9-7fb9-4e75-99e6-c2296dbbb0e6" providerId="AD" clId="Web-{6B88929F-9DFB-DA19-02BD-A6792C69078B}" dt="2026-06-30T13:31:10.112" v="402" actId="20577"/>
          <ac:spMkLst>
            <pc:docMk/>
            <pc:sldMk cId="2296784876" sldId="269"/>
            <ac:spMk id="3" creationId="{91C3F892-CD3D-4129-8991-6C4A56D52697}"/>
          </ac:spMkLst>
        </pc:spChg>
        <pc:spChg chg="del">
          <ac:chgData name="Caroline Beatty" userId="S::cb92932@augustaga.gov::1d6f76f9-7fb9-4e75-99e6-c2296dbbb0e6" providerId="AD" clId="Web-{6B88929F-9DFB-DA19-02BD-A6792C69078B}" dt="2026-06-30T13:28:29.832" v="393"/>
          <ac:spMkLst>
            <pc:docMk/>
            <pc:sldMk cId="2296784876" sldId="269"/>
            <ac:spMk id="6" creationId="{81AEB8A9-B768-4E30-BA55-D919E6687343}"/>
          </ac:spMkLst>
        </pc:spChg>
        <pc:spChg chg="add del">
          <ac:chgData name="Caroline Beatty" userId="S::cb92932@augustaga.gov::1d6f76f9-7fb9-4e75-99e6-c2296dbbb0e6" providerId="AD" clId="Web-{6B88929F-9DFB-DA19-02BD-A6792C69078B}" dt="2026-06-30T13:31:03.362" v="399"/>
          <ac:spMkLst>
            <pc:docMk/>
            <pc:sldMk cId="2296784876" sldId="269"/>
            <ac:spMk id="11" creationId="{81AEB8A9-B768-4E30-BA55-D919E6687343}"/>
          </ac:spMkLst>
        </pc:spChg>
        <pc:spChg chg="add del">
          <ac:chgData name="Caroline Beatty" userId="S::cb92932@augustaga.gov::1d6f76f9-7fb9-4e75-99e6-c2296dbbb0e6" providerId="AD" clId="Web-{6B88929F-9DFB-DA19-02BD-A6792C69078B}" dt="2026-06-30T13:31:03.362" v="398"/>
          <ac:spMkLst>
            <pc:docMk/>
            <pc:sldMk cId="2296784876" sldId="269"/>
            <ac:spMk id="16" creationId="{4FAE1107-CEC3-4041-8BAA-CDB6F6759B35}"/>
          </ac:spMkLst>
        </pc:spChg>
        <pc:picChg chg="add del mod">
          <ac:chgData name="Caroline Beatty" userId="S::cb92932@augustaga.gov::1d6f76f9-7fb9-4e75-99e6-c2296dbbb0e6" providerId="AD" clId="Web-{6B88929F-9DFB-DA19-02BD-A6792C69078B}" dt="2026-06-30T13:30:46.190" v="395"/>
          <ac:picMkLst>
            <pc:docMk/>
            <pc:sldMk cId="2296784876" sldId="269"/>
            <ac:picMk id="4" creationId="{360857E9-C2C4-152E-C721-A202EFB6BEE4}"/>
          </ac:picMkLst>
        </pc:picChg>
        <pc:picChg chg="add mod">
          <ac:chgData name="Caroline Beatty" userId="S::cb92932@augustaga.gov::1d6f76f9-7fb9-4e75-99e6-c2296dbbb0e6" providerId="AD" clId="Web-{6B88929F-9DFB-DA19-02BD-A6792C69078B}" dt="2026-06-30T13:31:03.362" v="399"/>
          <ac:picMkLst>
            <pc:docMk/>
            <pc:sldMk cId="2296784876" sldId="269"/>
            <ac:picMk id="5" creationId="{83B572B6-21AF-1453-438A-E5A447BD078C}"/>
          </ac:picMkLst>
        </pc:picChg>
        <pc:cxnChg chg="add del">
          <ac:chgData name="Caroline Beatty" userId="S::cb92932@augustaga.gov::1d6f76f9-7fb9-4e75-99e6-c2296dbbb0e6" providerId="AD" clId="Web-{6B88929F-9DFB-DA19-02BD-A6792C69078B}" dt="2026-06-30T13:31:03.362" v="398"/>
          <ac:cxnSpMkLst>
            <pc:docMk/>
            <pc:sldMk cId="2296784876" sldId="269"/>
            <ac:cxnSpMk id="18" creationId="{1AEA88FB-F5DD-45CE-AAE1-7B33D0ABDD25}"/>
          </ac:cxnSpMkLst>
        </pc:cxnChg>
      </pc:sldChg>
      <pc:sldChg chg="addSp modSp mod setBg">
        <pc:chgData name="Caroline Beatty" userId="S::cb92932@augustaga.gov::1d6f76f9-7fb9-4e75-99e6-c2296dbbb0e6" providerId="AD" clId="Web-{6B88929F-9DFB-DA19-02BD-A6792C69078B}" dt="2026-06-30T13:25:09.176" v="391" actId="1076"/>
        <pc:sldMkLst>
          <pc:docMk/>
          <pc:sldMk cId="509941648" sldId="274"/>
        </pc:sldMkLst>
        <pc:spChg chg="mod">
          <ac:chgData name="Caroline Beatty" userId="S::cb92932@augustaga.gov::1d6f76f9-7fb9-4e75-99e6-c2296dbbb0e6" providerId="AD" clId="Web-{6B88929F-9DFB-DA19-02BD-A6792C69078B}" dt="2026-06-30T13:21:22.553" v="365"/>
          <ac:spMkLst>
            <pc:docMk/>
            <pc:sldMk cId="509941648" sldId="274"/>
            <ac:spMk id="2" creationId="{999BA73D-BBE0-9088-2ADE-F54546F3DBAB}"/>
          </ac:spMkLst>
        </pc:spChg>
        <pc:spChg chg="mod">
          <ac:chgData name="Caroline Beatty" userId="S::cb92932@augustaga.gov::1d6f76f9-7fb9-4e75-99e6-c2296dbbb0e6" providerId="AD" clId="Web-{6B88929F-9DFB-DA19-02BD-A6792C69078B}" dt="2026-06-30T13:25:09.176" v="391" actId="1076"/>
          <ac:spMkLst>
            <pc:docMk/>
            <pc:sldMk cId="509941648" sldId="274"/>
            <ac:spMk id="3" creationId="{46A7C05B-4E93-057C-0310-F80C87C87381}"/>
          </ac:spMkLst>
        </pc:spChg>
        <pc:spChg chg="add mod">
          <ac:chgData name="Caroline Beatty" userId="S::cb92932@augustaga.gov::1d6f76f9-7fb9-4e75-99e6-c2296dbbb0e6" providerId="AD" clId="Web-{6B88929F-9DFB-DA19-02BD-A6792C69078B}" dt="2026-06-30T13:22:15.849" v="367"/>
          <ac:spMkLst>
            <pc:docMk/>
            <pc:sldMk cId="509941648" sldId="274"/>
            <ac:spMk id="5" creationId="{FFB8504F-601D-FD37-7E0D-FCB9F06808EC}"/>
          </ac:spMkLst>
        </pc:spChg>
        <pc:spChg chg="add mod">
          <ac:chgData name="Caroline Beatty" userId="S::cb92932@augustaga.gov::1d6f76f9-7fb9-4e75-99e6-c2296dbbb0e6" providerId="AD" clId="Web-{6B88929F-9DFB-DA19-02BD-A6792C69078B}" dt="2026-06-30T13:22:40.052" v="369"/>
          <ac:spMkLst>
            <pc:docMk/>
            <pc:sldMk cId="509941648" sldId="274"/>
            <ac:spMk id="6" creationId="{745D7D98-914F-FC0B-E4BE-6FF206C169EE}"/>
          </ac:spMkLst>
        </pc:spChg>
        <pc:spChg chg="add mod">
          <ac:chgData name="Caroline Beatty" userId="S::cb92932@augustaga.gov::1d6f76f9-7fb9-4e75-99e6-c2296dbbb0e6" providerId="AD" clId="Web-{6B88929F-9DFB-DA19-02BD-A6792C69078B}" dt="2026-06-30T13:22:56.177" v="371"/>
          <ac:spMkLst>
            <pc:docMk/>
            <pc:sldMk cId="509941648" sldId="274"/>
            <ac:spMk id="7" creationId="{ECB8EFF0-A175-EBA6-A374-5105EC03EE5E}"/>
          </ac:spMkLst>
        </pc:spChg>
        <pc:spChg chg="add mod">
          <ac:chgData name="Caroline Beatty" userId="S::cb92932@augustaga.gov::1d6f76f9-7fb9-4e75-99e6-c2296dbbb0e6" providerId="AD" clId="Web-{6B88929F-9DFB-DA19-02BD-A6792C69078B}" dt="2026-06-30T13:23:33.349" v="377" actId="14100"/>
          <ac:spMkLst>
            <pc:docMk/>
            <pc:sldMk cId="509941648" sldId="274"/>
            <ac:spMk id="8" creationId="{EE1C1536-8739-88D3-0259-7DA55EBC66DC}"/>
          </ac:spMkLst>
        </pc:spChg>
        <pc:spChg chg="add">
          <ac:chgData name="Caroline Beatty" userId="S::cb92932@augustaga.gov::1d6f76f9-7fb9-4e75-99e6-c2296dbbb0e6" providerId="AD" clId="Web-{6B88929F-9DFB-DA19-02BD-A6792C69078B}" dt="2026-06-30T13:21:22.553" v="365"/>
          <ac:spMkLst>
            <pc:docMk/>
            <pc:sldMk cId="509941648" sldId="274"/>
            <ac:spMk id="9" creationId="{A23430B4-C2B6-48DA-A79F-757492AF8EB6}"/>
          </ac:spMkLst>
        </pc:spChg>
        <pc:spChg chg="add mod">
          <ac:chgData name="Caroline Beatty" userId="S::cb92932@augustaga.gov::1d6f76f9-7fb9-4e75-99e6-c2296dbbb0e6" providerId="AD" clId="Web-{6B88929F-9DFB-DA19-02BD-A6792C69078B}" dt="2026-06-30T13:23:51.552" v="379" actId="1076"/>
          <ac:spMkLst>
            <pc:docMk/>
            <pc:sldMk cId="509941648" sldId="274"/>
            <ac:spMk id="10" creationId="{EE7DBEBA-FF1A-D055-3339-6880D40E5866}"/>
          </ac:spMkLst>
        </pc:spChg>
        <pc:picChg chg="add mod">
          <ac:chgData name="Caroline Beatty" userId="S::cb92932@augustaga.gov::1d6f76f9-7fb9-4e75-99e6-c2296dbbb0e6" providerId="AD" clId="Web-{6B88929F-9DFB-DA19-02BD-A6792C69078B}" dt="2026-06-30T13:21:22.553" v="365"/>
          <ac:picMkLst>
            <pc:docMk/>
            <pc:sldMk cId="509941648" sldId="274"/>
            <ac:picMk id="4" creationId="{23D02F9B-CB15-A2F5-8EB2-89761C632905}"/>
          </ac:picMkLst>
        </pc:picChg>
        <pc:cxnChg chg="add">
          <ac:chgData name="Caroline Beatty" userId="S::cb92932@augustaga.gov::1d6f76f9-7fb9-4e75-99e6-c2296dbbb0e6" providerId="AD" clId="Web-{6B88929F-9DFB-DA19-02BD-A6792C69078B}" dt="2026-06-30T13:21:22.553" v="365"/>
          <ac:cxnSpMkLst>
            <pc:docMk/>
            <pc:sldMk cId="509941648" sldId="274"/>
            <ac:cxnSpMk id="11" creationId="{7153BDBF-1B08-496E-BED4-E0DE721A00A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BFE4-9C04-49E2-B99B-FD9EC584558B}"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717BB-99F1-4487-B9AD-0AD7170BD981}" type="slidenum">
              <a:rPr lang="en-US" smtClean="0"/>
              <a:t>‹#›</a:t>
            </a:fld>
            <a:endParaRPr lang="en-US"/>
          </a:p>
        </p:txBody>
      </p:sp>
    </p:spTree>
    <p:extLst>
      <p:ext uri="{BB962C8B-B14F-4D97-AF65-F5344CB8AC3E}">
        <p14:creationId xmlns:p14="http://schemas.microsoft.com/office/powerpoint/2010/main" val="21915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66510cdca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66510cdca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66510cdca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66510cdca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d103c94f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d103c94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d103c94f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1d103c94f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042A56-C0D3-439B-B276-10B5598265B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D24DA-7927-42C5-AD88-84B94D6B0C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4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042A56-C0D3-439B-B276-10B5598265B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155792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042A56-C0D3-439B-B276-10B5598265B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D24DA-7927-42C5-AD88-84B94D6B0CF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6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4170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042A56-C0D3-439B-B276-10B5598265B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7747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42A56-C0D3-439B-B276-10B5598265BF}"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D24DA-7927-42C5-AD88-84B94D6B0C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82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042A56-C0D3-439B-B276-10B5598265BF}"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348856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042A56-C0D3-439B-B276-10B5598265BF}"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217011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042A56-C0D3-439B-B276-10B5598265BF}" type="datetimeFigureOut">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330795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2A56-C0D3-439B-B276-10B5598265BF}" type="datetimeFigureOut">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176281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2A56-C0D3-439B-B276-10B5598265BF}"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D24DA-7927-42C5-AD88-84B94D6B0CF7}" type="slidenum">
              <a:rPr lang="en-US" smtClean="0"/>
              <a:t>‹#›</a:t>
            </a:fld>
            <a:endParaRPr lang="en-US"/>
          </a:p>
        </p:txBody>
      </p:sp>
    </p:spTree>
    <p:extLst>
      <p:ext uri="{BB962C8B-B14F-4D97-AF65-F5344CB8AC3E}">
        <p14:creationId xmlns:p14="http://schemas.microsoft.com/office/powerpoint/2010/main" val="136792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042A56-C0D3-439B-B276-10B5598265BF}"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D24DA-7927-42C5-AD88-84B94D6B0C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8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E042A56-C0D3-439B-B276-10B5598265BF}" type="datetimeFigureOut">
              <a:rPr lang="en-US" smtClean="0"/>
              <a:t>6/29/2026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7D24DA-7927-42C5-AD88-84B94D6B0CF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46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C3ED8-E737-4809-B5A5-397E53FBBFC7}"/>
              </a:ext>
            </a:extLst>
          </p:cNvPr>
          <p:cNvSpPr>
            <a:spLocks noGrp="1"/>
          </p:cNvSpPr>
          <p:nvPr>
            <p:ph type="ctrTitle"/>
          </p:nvPr>
        </p:nvSpPr>
        <p:spPr>
          <a:xfrm>
            <a:off x="5258134" y="640080"/>
            <a:ext cx="6293689" cy="3652405"/>
          </a:xfrm>
        </p:spPr>
        <p:txBody>
          <a:bodyPr anchor="b">
            <a:normAutofit/>
          </a:bodyPr>
          <a:lstStyle/>
          <a:p>
            <a:pPr algn="l"/>
            <a:r>
              <a:rPr lang="en-US" sz="4400">
                <a:solidFill>
                  <a:schemeClr val="tx1">
                    <a:lumMod val="85000"/>
                    <a:lumOff val="15000"/>
                  </a:schemeClr>
                </a:solidFill>
              </a:rPr>
              <a:t>Introduction to the criminal court system in georgia</a:t>
            </a:r>
          </a:p>
        </p:txBody>
      </p:sp>
      <p:sp>
        <p:nvSpPr>
          <p:cNvPr id="3" name="Subtitle 2">
            <a:extLst>
              <a:ext uri="{FF2B5EF4-FFF2-40B4-BE49-F238E27FC236}">
                <a16:creationId xmlns:a16="http://schemas.microsoft.com/office/drawing/2014/main" id="{B202D4A7-EB4D-4956-B0F1-C0929C7A339C}"/>
              </a:ext>
            </a:extLst>
          </p:cNvPr>
          <p:cNvSpPr>
            <a:spLocks noGrp="1"/>
          </p:cNvSpPr>
          <p:nvPr>
            <p:ph type="subTitle" idx="1"/>
          </p:nvPr>
        </p:nvSpPr>
        <p:spPr>
          <a:xfrm>
            <a:off x="5271524" y="4460708"/>
            <a:ext cx="6280299" cy="1753175"/>
          </a:xfrm>
        </p:spPr>
        <p:txBody>
          <a:bodyPr anchor="t">
            <a:normAutofit/>
          </a:bodyPr>
          <a:lstStyle/>
          <a:p>
            <a:r>
              <a:rPr lang="en-US" sz="1600" dirty="0">
                <a:solidFill>
                  <a:schemeClr val="tx1">
                    <a:lumMod val="85000"/>
                    <a:lumOff val="15000"/>
                  </a:schemeClr>
                </a:solidFill>
              </a:rPr>
              <a:t>LYNDSEY A. HIX</a:t>
            </a:r>
          </a:p>
          <a:p>
            <a:r>
              <a:rPr lang="en-US" sz="1600" dirty="0">
                <a:solidFill>
                  <a:schemeClr val="tx1">
                    <a:lumMod val="85000"/>
                    <a:lumOff val="15000"/>
                  </a:schemeClr>
                </a:solidFill>
              </a:rPr>
              <a:t>CHIEF ASSISTANT PUBLIC DEFENDER</a:t>
            </a:r>
          </a:p>
          <a:p>
            <a:r>
              <a:rPr lang="en-US" sz="1600" dirty="0">
                <a:solidFill>
                  <a:schemeClr val="tx1">
                    <a:lumMod val="85000"/>
                    <a:lumOff val="15000"/>
                  </a:schemeClr>
                </a:solidFill>
              </a:rPr>
              <a:t>LAW OFFICE OF THE PUBLIC DEFENDER, AUGUSTA JUDICIAL CIRCUIT</a:t>
            </a:r>
          </a:p>
        </p:txBody>
      </p:sp>
      <p:pic>
        <p:nvPicPr>
          <p:cNvPr id="7" name="Graphic 6" descr="Gavel">
            <a:extLst>
              <a:ext uri="{FF2B5EF4-FFF2-40B4-BE49-F238E27FC236}">
                <a16:creationId xmlns:a16="http://schemas.microsoft.com/office/drawing/2014/main" id="{E1EBF795-D4E1-21B4-9A67-30E85E4B25B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3999" y="1422615"/>
            <a:ext cx="3993942" cy="3993942"/>
          </a:xfrm>
          <a:prstGeom prst="rect">
            <a:avLst/>
          </a:prstGeom>
        </p:spPr>
      </p:pic>
      <p:cxnSp>
        <p:nvCxnSpPr>
          <p:cNvPr id="12" name="Straight Connector 11">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4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4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xfrm>
            <a:off x="356400" y="613100"/>
            <a:ext cx="11360800" cy="943200"/>
          </a:xfrm>
          <a:prstGeom prst="rect">
            <a:avLst/>
          </a:prstGeom>
        </p:spPr>
        <p:txBody>
          <a:bodyPr spcFirstLastPara="1" vert="horz" wrap="square" lIns="121900" tIns="121900" rIns="121900" bIns="121900" rtlCol="0" anchor="t" anchorCtr="0">
            <a:noAutofit/>
          </a:bodyPr>
          <a:lstStyle/>
          <a:p>
            <a:r>
              <a:rPr lang="en" dirty="0"/>
              <a:t>Misd. Timeline II</a:t>
            </a:r>
            <a:endParaRPr dirty="0"/>
          </a:p>
        </p:txBody>
      </p:sp>
      <p:cxnSp>
        <p:nvCxnSpPr>
          <p:cNvPr id="274" name="Google Shape;274;p28"/>
          <p:cNvCxnSpPr/>
          <p:nvPr/>
        </p:nvCxnSpPr>
        <p:spPr>
          <a:xfrm rot="10800000" flipH="1">
            <a:off x="296033" y="3957200"/>
            <a:ext cx="11229200" cy="9600"/>
          </a:xfrm>
          <a:prstGeom prst="straightConnector1">
            <a:avLst/>
          </a:prstGeom>
          <a:noFill/>
          <a:ln w="9525" cap="flat" cmpd="sng">
            <a:solidFill>
              <a:schemeClr val="accent2"/>
            </a:solidFill>
            <a:prstDash val="solid"/>
            <a:round/>
            <a:headEnd type="oval" w="med" len="med"/>
            <a:tailEnd type="oval" w="med" len="med"/>
          </a:ln>
        </p:spPr>
      </p:cxnSp>
      <p:cxnSp>
        <p:nvCxnSpPr>
          <p:cNvPr id="275" name="Google Shape;275;p28"/>
          <p:cNvCxnSpPr>
            <a:cxnSpLocks/>
          </p:cNvCxnSpPr>
          <p:nvPr/>
        </p:nvCxnSpPr>
        <p:spPr>
          <a:xfrm flipV="1">
            <a:off x="1262935" y="3141633"/>
            <a:ext cx="39565" cy="825168"/>
          </a:xfrm>
          <a:prstGeom prst="straightConnector1">
            <a:avLst/>
          </a:prstGeom>
          <a:noFill/>
          <a:ln w="9525" cap="flat" cmpd="sng">
            <a:solidFill>
              <a:schemeClr val="accent2"/>
            </a:solidFill>
            <a:prstDash val="solid"/>
            <a:round/>
            <a:headEnd type="oval" w="med" len="med"/>
            <a:tailEnd type="oval" w="med" len="med"/>
          </a:ln>
        </p:spPr>
      </p:cxnSp>
      <p:cxnSp>
        <p:nvCxnSpPr>
          <p:cNvPr id="276" name="Google Shape;276;p28"/>
          <p:cNvCxnSpPr>
            <a:cxnSpLocks/>
            <a:stCxn id="277" idx="2"/>
          </p:cNvCxnSpPr>
          <p:nvPr/>
        </p:nvCxnSpPr>
        <p:spPr>
          <a:xfrm>
            <a:off x="9487254" y="3332255"/>
            <a:ext cx="167420" cy="617600"/>
          </a:xfrm>
          <a:prstGeom prst="straightConnector1">
            <a:avLst/>
          </a:prstGeom>
          <a:noFill/>
          <a:ln w="9525" cap="flat" cmpd="sng">
            <a:solidFill>
              <a:schemeClr val="accent2"/>
            </a:solidFill>
            <a:prstDash val="solid"/>
            <a:round/>
            <a:headEnd type="oval" w="med" len="med"/>
            <a:tailEnd type="oval" w="med" len="med"/>
          </a:ln>
        </p:spPr>
      </p:cxnSp>
      <p:cxnSp>
        <p:nvCxnSpPr>
          <p:cNvPr id="278" name="Google Shape;278;p28"/>
          <p:cNvCxnSpPr>
            <a:cxnSpLocks/>
            <a:endCxn id="279" idx="0"/>
          </p:cNvCxnSpPr>
          <p:nvPr/>
        </p:nvCxnSpPr>
        <p:spPr>
          <a:xfrm flipH="1">
            <a:off x="5419476" y="3996941"/>
            <a:ext cx="53408" cy="205600"/>
          </a:xfrm>
          <a:prstGeom prst="straightConnector1">
            <a:avLst/>
          </a:prstGeom>
          <a:noFill/>
          <a:ln w="9525" cap="flat" cmpd="sng">
            <a:solidFill>
              <a:schemeClr val="accent2"/>
            </a:solidFill>
            <a:prstDash val="solid"/>
            <a:round/>
            <a:headEnd type="oval" w="med" len="med"/>
            <a:tailEnd type="oval" w="med" len="med"/>
          </a:ln>
        </p:spPr>
      </p:cxnSp>
      <p:cxnSp>
        <p:nvCxnSpPr>
          <p:cNvPr id="280" name="Google Shape;280;p28"/>
          <p:cNvCxnSpPr>
            <a:cxnSpLocks/>
            <a:endCxn id="281" idx="0"/>
          </p:cNvCxnSpPr>
          <p:nvPr/>
        </p:nvCxnSpPr>
        <p:spPr>
          <a:xfrm>
            <a:off x="2302558" y="3991965"/>
            <a:ext cx="84616" cy="48132"/>
          </a:xfrm>
          <a:prstGeom prst="straightConnector1">
            <a:avLst/>
          </a:prstGeom>
          <a:noFill/>
          <a:ln w="9525" cap="flat" cmpd="sng">
            <a:solidFill>
              <a:schemeClr val="accent2"/>
            </a:solidFill>
            <a:prstDash val="solid"/>
            <a:round/>
            <a:headEnd type="oval" w="med" len="med"/>
            <a:tailEnd type="oval" w="med" len="med"/>
          </a:ln>
        </p:spPr>
      </p:cxnSp>
      <p:sp>
        <p:nvSpPr>
          <p:cNvPr id="279" name="Google Shape;279;p28"/>
          <p:cNvSpPr/>
          <p:nvPr/>
        </p:nvSpPr>
        <p:spPr>
          <a:xfrm>
            <a:off x="4584685" y="4202541"/>
            <a:ext cx="1669582" cy="936358"/>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Calendar Calls and Status Hearings</a:t>
            </a:r>
            <a:endParaRPr sz="1600" dirty="0"/>
          </a:p>
        </p:txBody>
      </p:sp>
      <p:sp>
        <p:nvSpPr>
          <p:cNvPr id="284" name="Google Shape;284;p28"/>
          <p:cNvSpPr txBox="1"/>
          <p:nvPr/>
        </p:nvSpPr>
        <p:spPr>
          <a:xfrm>
            <a:off x="8703233" y="6043967"/>
            <a:ext cx="2832000" cy="615513"/>
          </a:xfrm>
          <a:prstGeom prst="rect">
            <a:avLst/>
          </a:prstGeom>
          <a:noFill/>
          <a:ln>
            <a:noFill/>
          </a:ln>
        </p:spPr>
        <p:txBody>
          <a:bodyPr spcFirstLastPara="1" wrap="square" lIns="121900" tIns="121900" rIns="121900" bIns="121900" anchor="t" anchorCtr="0">
            <a:spAutoFit/>
          </a:bodyPr>
          <a:lstStyle/>
          <a:p>
            <a:endParaRPr sz="2400">
              <a:latin typeface="Open Sans"/>
              <a:ea typeface="Open Sans"/>
              <a:cs typeface="Open Sans"/>
              <a:sym typeface="Open Sans"/>
            </a:endParaRPr>
          </a:p>
        </p:txBody>
      </p:sp>
      <p:sp>
        <p:nvSpPr>
          <p:cNvPr id="281" name="Google Shape;281;p28"/>
          <p:cNvSpPr/>
          <p:nvPr/>
        </p:nvSpPr>
        <p:spPr>
          <a:xfrm>
            <a:off x="1504357" y="4040097"/>
            <a:ext cx="1765633" cy="1364268"/>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Standard Motions Filed/</a:t>
            </a:r>
            <a:r>
              <a:rPr lang="en-US" sz="1600" dirty="0"/>
              <a:t>Requests for Discovery</a:t>
            </a:r>
          </a:p>
          <a:p>
            <a:endParaRPr sz="1600" dirty="0"/>
          </a:p>
          <a:p>
            <a:endParaRPr sz="1600" dirty="0"/>
          </a:p>
        </p:txBody>
      </p:sp>
      <p:sp>
        <p:nvSpPr>
          <p:cNvPr id="285" name="Google Shape;285;p28"/>
          <p:cNvSpPr/>
          <p:nvPr/>
        </p:nvSpPr>
        <p:spPr>
          <a:xfrm>
            <a:off x="5836113" y="2856751"/>
            <a:ext cx="18056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Motion Hearings </a:t>
            </a:r>
            <a:r>
              <a:rPr lang="en" sz="1333" dirty="0"/>
              <a:t>(if needed)</a:t>
            </a:r>
            <a:endParaRPr sz="1333" dirty="0"/>
          </a:p>
        </p:txBody>
      </p:sp>
      <p:sp>
        <p:nvSpPr>
          <p:cNvPr id="287" name="Google Shape;287;p28"/>
          <p:cNvSpPr/>
          <p:nvPr/>
        </p:nvSpPr>
        <p:spPr>
          <a:xfrm>
            <a:off x="5260341" y="1044153"/>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Negotiate Plea (?)</a:t>
            </a:r>
            <a:endParaRPr sz="1600" dirty="0"/>
          </a:p>
        </p:txBody>
      </p:sp>
      <p:sp>
        <p:nvSpPr>
          <p:cNvPr id="288" name="Google Shape;288;p28"/>
          <p:cNvSpPr/>
          <p:nvPr/>
        </p:nvSpPr>
        <p:spPr>
          <a:xfrm>
            <a:off x="8199671" y="4200917"/>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File Motions in Limine and </a:t>
            </a:r>
          </a:p>
          <a:p>
            <a:r>
              <a:rPr lang="en" sz="1600" dirty="0"/>
              <a:t>Jury Charges</a:t>
            </a:r>
            <a:endParaRPr sz="1600" dirty="0"/>
          </a:p>
        </p:txBody>
      </p:sp>
      <p:sp>
        <p:nvSpPr>
          <p:cNvPr id="289" name="Google Shape;289;p28"/>
          <p:cNvSpPr/>
          <p:nvPr/>
        </p:nvSpPr>
        <p:spPr>
          <a:xfrm>
            <a:off x="3074368" y="2145620"/>
            <a:ext cx="19836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Bond Modification Hearing(s) </a:t>
            </a:r>
            <a:r>
              <a:rPr lang="en" sz="1333" dirty="0"/>
              <a:t>(if needed)</a:t>
            </a:r>
            <a:endParaRPr sz="1333" dirty="0"/>
          </a:p>
        </p:txBody>
      </p:sp>
      <p:cxnSp>
        <p:nvCxnSpPr>
          <p:cNvPr id="290" name="Google Shape;290;p28"/>
          <p:cNvCxnSpPr>
            <a:cxnSpLocks/>
          </p:cNvCxnSpPr>
          <p:nvPr/>
        </p:nvCxnSpPr>
        <p:spPr>
          <a:xfrm flipV="1">
            <a:off x="9077871" y="3947201"/>
            <a:ext cx="576803" cy="216233"/>
          </a:xfrm>
          <a:prstGeom prst="straightConnector1">
            <a:avLst/>
          </a:prstGeom>
          <a:noFill/>
          <a:ln w="9525" cap="flat" cmpd="sng">
            <a:solidFill>
              <a:schemeClr val="accent2"/>
            </a:solidFill>
            <a:prstDash val="solid"/>
            <a:round/>
            <a:headEnd type="oval" w="med" len="med"/>
            <a:tailEnd type="none" w="med" len="med"/>
          </a:ln>
        </p:spPr>
      </p:cxnSp>
      <p:sp>
        <p:nvSpPr>
          <p:cNvPr id="291" name="Google Shape;291;p28"/>
          <p:cNvSpPr/>
          <p:nvPr/>
        </p:nvSpPr>
        <p:spPr>
          <a:xfrm>
            <a:off x="7704713" y="1051701"/>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Guilty Plea</a:t>
            </a:r>
            <a:endParaRPr sz="1600" dirty="0"/>
          </a:p>
        </p:txBody>
      </p:sp>
      <p:sp>
        <p:nvSpPr>
          <p:cNvPr id="277" name="Google Shape;277;p28"/>
          <p:cNvSpPr/>
          <p:nvPr/>
        </p:nvSpPr>
        <p:spPr>
          <a:xfrm>
            <a:off x="8835273" y="2621855"/>
            <a:ext cx="130396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t>TRIAL</a:t>
            </a:r>
            <a:endParaRPr sz="2400" b="1" dirty="0"/>
          </a:p>
        </p:txBody>
      </p:sp>
      <p:sp>
        <p:nvSpPr>
          <p:cNvPr id="292" name="Google Shape;292;p28"/>
          <p:cNvSpPr/>
          <p:nvPr/>
        </p:nvSpPr>
        <p:spPr>
          <a:xfrm>
            <a:off x="10252367" y="2451433"/>
            <a:ext cx="1194000" cy="15096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 name="Google Shape;293;p28"/>
          <p:cNvSpPr/>
          <p:nvPr/>
        </p:nvSpPr>
        <p:spPr>
          <a:xfrm>
            <a:off x="9778833" y="1752567"/>
            <a:ext cx="17564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Sentencing (mitigation)</a:t>
            </a:r>
            <a:endParaRPr sz="1600"/>
          </a:p>
        </p:txBody>
      </p:sp>
      <p:sp>
        <p:nvSpPr>
          <p:cNvPr id="294" name="Google Shape;294;p28"/>
          <p:cNvSpPr/>
          <p:nvPr/>
        </p:nvSpPr>
        <p:spPr>
          <a:xfrm>
            <a:off x="10252367" y="3909067"/>
            <a:ext cx="1125200" cy="1391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 name="Google Shape;295;p28"/>
          <p:cNvSpPr txBox="1"/>
          <p:nvPr/>
        </p:nvSpPr>
        <p:spPr>
          <a:xfrm>
            <a:off x="10476051" y="2783518"/>
            <a:ext cx="1470400" cy="492402"/>
          </a:xfrm>
          <a:prstGeom prst="rect">
            <a:avLst/>
          </a:prstGeom>
          <a:noFill/>
          <a:ln>
            <a:noFill/>
          </a:ln>
        </p:spPr>
        <p:txBody>
          <a:bodyPr spcFirstLastPara="1" wrap="square" lIns="121900" tIns="121900" rIns="121900" bIns="121900" anchor="t" anchorCtr="0">
            <a:spAutoFit/>
          </a:bodyPr>
          <a:lstStyle/>
          <a:p>
            <a:r>
              <a:rPr lang="en" sz="1600"/>
              <a:t>Guilty</a:t>
            </a:r>
            <a:endParaRPr sz="2400">
              <a:latin typeface="Open Sans"/>
              <a:ea typeface="Open Sans"/>
              <a:cs typeface="Open Sans"/>
              <a:sym typeface="Open Sans"/>
            </a:endParaRPr>
          </a:p>
        </p:txBody>
      </p:sp>
      <p:sp>
        <p:nvSpPr>
          <p:cNvPr id="296" name="Google Shape;296;p28"/>
          <p:cNvSpPr txBox="1"/>
          <p:nvPr/>
        </p:nvSpPr>
        <p:spPr>
          <a:xfrm>
            <a:off x="10075251" y="3712785"/>
            <a:ext cx="1470400" cy="492402"/>
          </a:xfrm>
          <a:prstGeom prst="rect">
            <a:avLst/>
          </a:prstGeom>
          <a:noFill/>
          <a:ln>
            <a:noFill/>
          </a:ln>
        </p:spPr>
        <p:txBody>
          <a:bodyPr spcFirstLastPara="1" wrap="square" lIns="121900" tIns="121900" rIns="121900" bIns="121900" anchor="t" anchorCtr="0">
            <a:spAutoFit/>
          </a:bodyPr>
          <a:lstStyle/>
          <a:p>
            <a:r>
              <a:rPr lang="en" sz="1600"/>
              <a:t>Verdict</a:t>
            </a:r>
            <a:endParaRPr sz="2400">
              <a:latin typeface="Open Sans"/>
              <a:ea typeface="Open Sans"/>
              <a:cs typeface="Open Sans"/>
              <a:sym typeface="Open Sans"/>
            </a:endParaRPr>
          </a:p>
        </p:txBody>
      </p:sp>
      <p:sp>
        <p:nvSpPr>
          <p:cNvPr id="297" name="Google Shape;297;p28"/>
          <p:cNvSpPr/>
          <p:nvPr/>
        </p:nvSpPr>
        <p:spPr>
          <a:xfrm>
            <a:off x="9848984" y="3141633"/>
            <a:ext cx="1805760" cy="1391400"/>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333"/>
              <a:t>Verdict</a:t>
            </a:r>
            <a:endParaRPr sz="1333"/>
          </a:p>
        </p:txBody>
      </p:sp>
      <p:sp>
        <p:nvSpPr>
          <p:cNvPr id="298" name="Google Shape;298;p28"/>
          <p:cNvSpPr txBox="1"/>
          <p:nvPr/>
        </p:nvSpPr>
        <p:spPr>
          <a:xfrm>
            <a:off x="10252351" y="4607985"/>
            <a:ext cx="1470400" cy="492402"/>
          </a:xfrm>
          <a:prstGeom prst="rect">
            <a:avLst/>
          </a:prstGeom>
          <a:noFill/>
          <a:ln>
            <a:noFill/>
          </a:ln>
        </p:spPr>
        <p:txBody>
          <a:bodyPr spcFirstLastPara="1" wrap="square" lIns="121900" tIns="121900" rIns="121900" bIns="121900" anchor="t" anchorCtr="0">
            <a:spAutoFit/>
          </a:bodyPr>
          <a:lstStyle/>
          <a:p>
            <a:r>
              <a:rPr lang="en" sz="1600"/>
              <a:t>Not Guilty</a:t>
            </a:r>
            <a:endParaRPr sz="2400">
              <a:latin typeface="Open Sans"/>
              <a:ea typeface="Open Sans"/>
              <a:cs typeface="Open Sans"/>
              <a:sym typeface="Open Sans"/>
            </a:endParaRPr>
          </a:p>
        </p:txBody>
      </p:sp>
      <p:sp>
        <p:nvSpPr>
          <p:cNvPr id="301" name="Google Shape;301;p28"/>
          <p:cNvSpPr/>
          <p:nvPr/>
        </p:nvSpPr>
        <p:spPr>
          <a:xfrm>
            <a:off x="10242600" y="5328533"/>
            <a:ext cx="1303200" cy="1242800"/>
          </a:xfrm>
          <a:prstGeom prst="smileyFace">
            <a:avLst>
              <a:gd name="adj" fmla="val 4653"/>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2" name="Google Shape;302;p28"/>
          <p:cNvCxnSpPr>
            <a:stCxn id="293" idx="0"/>
          </p:cNvCxnSpPr>
          <p:nvPr/>
        </p:nvCxnSpPr>
        <p:spPr>
          <a:xfrm rot="10800000" flipH="1">
            <a:off x="10657033" y="1499767"/>
            <a:ext cx="10000" cy="252800"/>
          </a:xfrm>
          <a:prstGeom prst="straightConnector1">
            <a:avLst/>
          </a:prstGeom>
          <a:noFill/>
          <a:ln w="9525" cap="flat" cmpd="sng">
            <a:solidFill>
              <a:schemeClr val="dk2"/>
            </a:solidFill>
            <a:prstDash val="solid"/>
            <a:round/>
            <a:headEnd type="none" w="med" len="med"/>
            <a:tailEnd type="triangle" w="med" len="med"/>
          </a:ln>
        </p:spPr>
      </p:cxnSp>
      <p:sp>
        <p:nvSpPr>
          <p:cNvPr id="303" name="Google Shape;303;p28"/>
          <p:cNvSpPr/>
          <p:nvPr/>
        </p:nvSpPr>
        <p:spPr>
          <a:xfrm>
            <a:off x="10158867" y="304567"/>
            <a:ext cx="1303200" cy="11952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467"/>
              <a:t>Appeal (?)</a:t>
            </a:r>
            <a:endParaRPr sz="1467"/>
          </a:p>
        </p:txBody>
      </p:sp>
      <p:sp>
        <p:nvSpPr>
          <p:cNvPr id="2" name="Google Shape;260;p27">
            <a:extLst>
              <a:ext uri="{FF2B5EF4-FFF2-40B4-BE49-F238E27FC236}">
                <a16:creationId xmlns:a16="http://schemas.microsoft.com/office/drawing/2014/main" id="{E7C79464-6170-3CD6-3684-18F188CE79A0}"/>
              </a:ext>
            </a:extLst>
          </p:cNvPr>
          <p:cNvSpPr/>
          <p:nvPr/>
        </p:nvSpPr>
        <p:spPr>
          <a:xfrm>
            <a:off x="42099" y="1779293"/>
            <a:ext cx="3032269" cy="1545617"/>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Arraignment</a:t>
            </a:r>
            <a:endParaRPr sz="1600" dirty="0"/>
          </a:p>
        </p:txBody>
      </p:sp>
      <p:cxnSp>
        <p:nvCxnSpPr>
          <p:cNvPr id="5" name="Google Shape;278;p28">
            <a:extLst>
              <a:ext uri="{FF2B5EF4-FFF2-40B4-BE49-F238E27FC236}">
                <a16:creationId xmlns:a16="http://schemas.microsoft.com/office/drawing/2014/main" id="{49ED078B-8E50-664F-ECB5-906B0FB1F9F4}"/>
              </a:ext>
            </a:extLst>
          </p:cNvPr>
          <p:cNvCxnSpPr>
            <a:cxnSpLocks/>
          </p:cNvCxnSpPr>
          <p:nvPr/>
        </p:nvCxnSpPr>
        <p:spPr>
          <a:xfrm>
            <a:off x="6389124" y="3622859"/>
            <a:ext cx="19275" cy="324341"/>
          </a:xfrm>
          <a:prstGeom prst="straightConnector1">
            <a:avLst/>
          </a:prstGeom>
          <a:noFill/>
          <a:ln w="9525" cap="flat" cmpd="sng">
            <a:solidFill>
              <a:schemeClr val="accent2"/>
            </a:solidFill>
            <a:prstDash val="solid"/>
            <a:round/>
            <a:headEnd type="oval" w="med" len="med"/>
            <a:tailEnd type="oval" w="med" len="med"/>
          </a:ln>
        </p:spPr>
      </p:cxnSp>
      <p:sp>
        <p:nvSpPr>
          <p:cNvPr id="15" name="Right Brace 14">
            <a:extLst>
              <a:ext uri="{FF2B5EF4-FFF2-40B4-BE49-F238E27FC236}">
                <a16:creationId xmlns:a16="http://schemas.microsoft.com/office/drawing/2014/main" id="{DD3C736D-5658-BC53-E1A5-831712648545}"/>
              </a:ext>
            </a:extLst>
          </p:cNvPr>
          <p:cNvSpPr/>
          <p:nvPr/>
        </p:nvSpPr>
        <p:spPr>
          <a:xfrm rot="16200000">
            <a:off x="7179085" y="-154122"/>
            <a:ext cx="389428" cy="422691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9" name="Star: 4 Points 18">
            <a:extLst>
              <a:ext uri="{FF2B5EF4-FFF2-40B4-BE49-F238E27FC236}">
                <a16:creationId xmlns:a16="http://schemas.microsoft.com/office/drawing/2014/main" id="{580E87D2-60E5-C314-206E-A528A3626488}"/>
              </a:ext>
            </a:extLst>
          </p:cNvPr>
          <p:cNvSpPr/>
          <p:nvPr/>
        </p:nvSpPr>
        <p:spPr>
          <a:xfrm>
            <a:off x="3655959" y="3684888"/>
            <a:ext cx="547948" cy="57583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Graphic 20" descr="Alarm clock outline">
            <a:extLst>
              <a:ext uri="{FF2B5EF4-FFF2-40B4-BE49-F238E27FC236}">
                <a16:creationId xmlns:a16="http://schemas.microsoft.com/office/drawing/2014/main" id="{570FB038-9E16-8293-B5A0-4830DD26930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566286" y="4220784"/>
            <a:ext cx="737485" cy="737485"/>
          </a:xfrm>
          <a:prstGeom prst="rect">
            <a:avLst/>
          </a:prstGeom>
        </p:spPr>
      </p:pic>
      <p:sp>
        <p:nvSpPr>
          <p:cNvPr id="3" name="Slide Number Placeholder 2">
            <a:extLst>
              <a:ext uri="{FF2B5EF4-FFF2-40B4-BE49-F238E27FC236}">
                <a16:creationId xmlns:a16="http://schemas.microsoft.com/office/drawing/2014/main" id="{B6445EA8-9F01-89E4-50CD-A154547F5DBF}"/>
              </a:ext>
            </a:extLst>
          </p:cNvPr>
          <p:cNvSpPr>
            <a:spLocks noGrp="1"/>
          </p:cNvSpPr>
          <p:nvPr>
            <p:ph type="sldNum" idx="12"/>
          </p:nvPr>
        </p:nvSpPr>
        <p:spPr/>
        <p:txBody>
          <a:bodyPr/>
          <a:lstStyle/>
          <a:p>
            <a:pPr algn="r"/>
            <a:fld id="{00000000-1234-1234-1234-123412341234}" type="slidenum">
              <a:rPr lang="en" smtClean="0"/>
              <a:pPr algn="r"/>
              <a:t>10</a:t>
            </a:fld>
            <a:endParaRPr lang="en"/>
          </a:p>
        </p:txBody>
      </p:sp>
      <p:cxnSp>
        <p:nvCxnSpPr>
          <p:cNvPr id="8" name="Connector: Elbow 7">
            <a:extLst>
              <a:ext uri="{FF2B5EF4-FFF2-40B4-BE49-F238E27FC236}">
                <a16:creationId xmlns:a16="http://schemas.microsoft.com/office/drawing/2014/main" id="{581222F7-3FCC-804A-2FE9-A6E1347694BA}"/>
              </a:ext>
            </a:extLst>
          </p:cNvPr>
          <p:cNvCxnSpPr/>
          <p:nvPr/>
        </p:nvCxnSpPr>
        <p:spPr>
          <a:xfrm rot="5400000" flipH="1" flipV="1">
            <a:off x="3022257" y="3234220"/>
            <a:ext cx="1046399" cy="3795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DF163-F680-DE24-5481-A36490AF59AA}"/>
              </a:ext>
            </a:extLst>
          </p:cNvPr>
          <p:cNvPicPr>
            <a:picLocks noChangeAspect="1"/>
          </p:cNvPicPr>
          <p:nvPr/>
        </p:nvPicPr>
        <p:blipFill>
          <a:blip r:embed="rId2"/>
          <a:srcRect t="10574" r="9091" b="13386"/>
          <a:stretch>
            <a:fill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3585ED4-DF12-4A16-A2E3-2EF4D8F96FD7}"/>
              </a:ext>
            </a:extLst>
          </p:cNvPr>
          <p:cNvSpPr>
            <a:spLocks noGrp="1"/>
          </p:cNvSpPr>
          <p:nvPr>
            <p:ph type="title"/>
          </p:nvPr>
        </p:nvSpPr>
        <p:spPr>
          <a:xfrm>
            <a:off x="1024128" y="585216"/>
            <a:ext cx="6066816" cy="1499616"/>
          </a:xfrm>
        </p:spPr>
        <p:txBody>
          <a:bodyPr>
            <a:normAutofit/>
          </a:bodyPr>
          <a:lstStyle/>
          <a:p>
            <a:r>
              <a:rPr lang="en-US">
                <a:solidFill>
                  <a:srgbClr val="000000"/>
                </a:solidFill>
              </a:rPr>
              <a:t>arrest</a:t>
            </a:r>
          </a:p>
        </p:txBody>
      </p:sp>
      <p:cxnSp>
        <p:nvCxnSpPr>
          <p:cNvPr id="14" name="Straight Connector 13">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D4CB9F-999F-4824-A761-97D0006DA8F1}"/>
              </a:ext>
            </a:extLst>
          </p:cNvPr>
          <p:cNvSpPr>
            <a:spLocks noGrp="1"/>
          </p:cNvSpPr>
          <p:nvPr>
            <p:ph idx="1"/>
          </p:nvPr>
        </p:nvSpPr>
        <p:spPr>
          <a:xfrm>
            <a:off x="506264" y="2286000"/>
            <a:ext cx="6584680" cy="4023360"/>
          </a:xfrm>
        </p:spPr>
        <p:txBody>
          <a:bodyPr vert="horz" lIns="45720" tIns="45720" rIns="45720" bIns="45720" rtlCol="0" anchor="t">
            <a:normAutofit/>
          </a:bodyPr>
          <a:lstStyle/>
          <a:p>
            <a:pPr marL="0" indent="0">
              <a:buNone/>
            </a:pPr>
            <a:r>
              <a:rPr lang="en-US" sz="2800">
                <a:solidFill>
                  <a:schemeClr val="accent1"/>
                </a:solidFill>
              </a:rPr>
              <a:t>What is needed for an Arrest to be made?</a:t>
            </a:r>
          </a:p>
          <a:p>
            <a:pPr marL="264795" lvl="1">
              <a:buFont typeface="Arial" panose="020B0602020104020603" pitchFamily="34" charset="0"/>
              <a:buChar char="•"/>
            </a:pPr>
            <a:r>
              <a:rPr lang="en-US" sz="2000">
                <a:solidFill>
                  <a:srgbClr val="000000"/>
                </a:solidFill>
              </a:rPr>
              <a:t>Probable Cause</a:t>
            </a:r>
            <a:endParaRPr lang="en-US" sz="2000" dirty="0">
              <a:solidFill>
                <a:srgbClr val="000000"/>
              </a:solidFill>
            </a:endParaRPr>
          </a:p>
          <a:p>
            <a:pPr marL="264795" lvl="1">
              <a:buFont typeface="Arial" panose="020B0602020104020603" pitchFamily="34" charset="0"/>
              <a:buChar char="•"/>
            </a:pPr>
            <a:r>
              <a:rPr lang="en-US" sz="2000">
                <a:solidFill>
                  <a:srgbClr val="000000"/>
                </a:solidFill>
              </a:rPr>
              <a:t>Arrest Warrant</a:t>
            </a:r>
            <a:endParaRPr lang="en-US" sz="2000" dirty="0">
              <a:solidFill>
                <a:srgbClr val="000000"/>
              </a:solidFill>
            </a:endParaRPr>
          </a:p>
          <a:p>
            <a:pPr marL="264795" lvl="1">
              <a:buFont typeface="Arial" panose="020B0602020104020603" pitchFamily="34" charset="0"/>
              <a:buChar char="•"/>
            </a:pPr>
            <a:endParaRPr lang="en-US" sz="2000" dirty="0">
              <a:solidFill>
                <a:srgbClr val="000000"/>
              </a:solidFill>
            </a:endParaRPr>
          </a:p>
          <a:p>
            <a:pPr marL="127635" lvl="1" indent="0">
              <a:buNone/>
            </a:pPr>
            <a:r>
              <a:rPr lang="en-US" sz="2800">
                <a:solidFill>
                  <a:schemeClr val="accent1"/>
                </a:solidFill>
              </a:rPr>
              <a:t>After an Arrest:</a:t>
            </a:r>
          </a:p>
          <a:p>
            <a:pPr marL="264795" lvl="1"/>
            <a:r>
              <a:rPr lang="en-US" sz="2000">
                <a:solidFill>
                  <a:srgbClr val="000000"/>
                </a:solidFill>
              </a:rPr>
              <a:t>Custody</a:t>
            </a:r>
            <a:endParaRPr lang="en-US" sz="2000" dirty="0">
              <a:solidFill>
                <a:srgbClr val="000000"/>
              </a:solidFill>
            </a:endParaRPr>
          </a:p>
          <a:p>
            <a:pPr marL="264795" lvl="1"/>
            <a:r>
              <a:rPr lang="en-US" sz="2000">
                <a:solidFill>
                  <a:srgbClr val="000000"/>
                </a:solidFill>
              </a:rPr>
              <a:t>Booking</a:t>
            </a:r>
            <a:endParaRPr lang="en-US" sz="2000" dirty="0">
              <a:solidFill>
                <a:srgbClr val="000000"/>
              </a:solidFill>
            </a:endParaRPr>
          </a:p>
          <a:p>
            <a:pPr marL="264795" lvl="1"/>
            <a:r>
              <a:rPr lang="en-US" sz="2000">
                <a:solidFill>
                  <a:srgbClr val="000000"/>
                </a:solidFill>
              </a:rPr>
              <a:t>Informed of Charges</a:t>
            </a:r>
            <a:endParaRPr lang="en-US" sz="2000" dirty="0">
              <a:solidFill>
                <a:srgbClr val="000000"/>
              </a:solidFill>
            </a:endParaRPr>
          </a:p>
          <a:p>
            <a:pPr marL="264795" lvl="1"/>
            <a:endParaRPr lang="en-US" sz="2000" dirty="0">
              <a:solidFill>
                <a:srgbClr val="000000"/>
              </a:solidFill>
            </a:endParaRPr>
          </a:p>
        </p:txBody>
      </p:sp>
    </p:spTree>
    <p:extLst>
      <p:ext uri="{BB962C8B-B14F-4D97-AF65-F5344CB8AC3E}">
        <p14:creationId xmlns:p14="http://schemas.microsoft.com/office/powerpoint/2010/main" val="81088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8E4508-3E04-1B13-5AE0-C9252CD4F64D}"/>
              </a:ext>
            </a:extLst>
          </p:cNvPr>
          <p:cNvPicPr>
            <a:picLocks noChangeAspect="1"/>
          </p:cNvPicPr>
          <p:nvPr/>
        </p:nvPicPr>
        <p:blipFill>
          <a:blip r:embed="rId2">
            <a:duotone>
              <a:schemeClr val="bg2">
                <a:shade val="45000"/>
                <a:satMod val="135000"/>
              </a:schemeClr>
              <a:prstClr val="white"/>
            </a:duotone>
            <a:alphaModFix amt="35000"/>
          </a:blip>
          <a:srcRect t="2394" r="-1" b="18638"/>
          <a:stretch>
            <a:fillRect/>
          </a:stretch>
        </p:blipFill>
        <p:spPr>
          <a:xfrm>
            <a:off x="20" y="-1"/>
            <a:ext cx="12188932" cy="6858000"/>
          </a:xfrm>
          <a:prstGeom prst="rect">
            <a:avLst/>
          </a:prstGeom>
        </p:spPr>
      </p:pic>
      <p:sp>
        <p:nvSpPr>
          <p:cNvPr id="2" name="Title 1">
            <a:extLst>
              <a:ext uri="{FF2B5EF4-FFF2-40B4-BE49-F238E27FC236}">
                <a16:creationId xmlns:a16="http://schemas.microsoft.com/office/drawing/2014/main" id="{DB14EEF4-3AD0-44F8-A6DE-C61C764C3744}"/>
              </a:ext>
            </a:extLst>
          </p:cNvPr>
          <p:cNvSpPr>
            <a:spLocks noGrp="1"/>
          </p:cNvSpPr>
          <p:nvPr>
            <p:ph type="title"/>
          </p:nvPr>
        </p:nvSpPr>
        <p:spPr>
          <a:xfrm>
            <a:off x="643467" y="643467"/>
            <a:ext cx="3684437" cy="5571066"/>
          </a:xfrm>
        </p:spPr>
        <p:txBody>
          <a:bodyPr>
            <a:normAutofit/>
          </a:bodyPr>
          <a:lstStyle/>
          <a:p>
            <a:pPr algn="r"/>
            <a:r>
              <a:rPr lang="en-US" dirty="0"/>
              <a:t>Initial appearance</a:t>
            </a:r>
            <a:endParaRPr lang="en-US"/>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D10506-53BB-4610-9F9E-AE26E7BB8571}"/>
              </a:ext>
            </a:extLst>
          </p:cNvPr>
          <p:cNvSpPr>
            <a:spLocks noGrp="1"/>
          </p:cNvSpPr>
          <p:nvPr>
            <p:ph idx="1"/>
          </p:nvPr>
        </p:nvSpPr>
        <p:spPr>
          <a:xfrm>
            <a:off x="4971371" y="643467"/>
            <a:ext cx="6574112" cy="5571066"/>
          </a:xfrm>
        </p:spPr>
        <p:txBody>
          <a:bodyPr vert="horz" lIns="45720" tIns="45720" rIns="45720" bIns="45720" rtlCol="0" anchor="ctr">
            <a:normAutofit/>
          </a:bodyPr>
          <a:lstStyle/>
          <a:p>
            <a:r>
              <a:rPr lang="en-US" sz="2800" b="1" dirty="0">
                <a:solidFill>
                  <a:schemeClr val="accent1"/>
                </a:solidFill>
              </a:rPr>
              <a:t>Typically, within the first 72 hours after an arrest, a defendant will appear in their first court hearing. </a:t>
            </a:r>
          </a:p>
          <a:p>
            <a:r>
              <a:rPr lang="en-US" sz="2800" dirty="0"/>
              <a:t>What happens in an Initial Appearance?</a:t>
            </a:r>
          </a:p>
          <a:p>
            <a:pPr>
              <a:buFont typeface="Arial" panose="020B0602020104020603" pitchFamily="34" charset="0"/>
              <a:buChar char="•"/>
            </a:pPr>
            <a:r>
              <a:rPr lang="en-US" dirty="0"/>
              <a:t>Judge informs Defendant of charges</a:t>
            </a:r>
          </a:p>
          <a:p>
            <a:pPr>
              <a:buFont typeface="Arial" panose="020B0602020104020603" pitchFamily="34" charset="0"/>
              <a:buChar char="•"/>
            </a:pPr>
            <a:r>
              <a:rPr lang="en-US" dirty="0"/>
              <a:t>Advised of rights</a:t>
            </a:r>
          </a:p>
          <a:p>
            <a:pPr>
              <a:buFont typeface="Arial" panose="020B0602020104020603" pitchFamily="34" charset="0"/>
              <a:buChar char="•"/>
            </a:pPr>
            <a:r>
              <a:rPr lang="en-US" dirty="0"/>
              <a:t>Determination of the qualification for a court-appointed attorney should be made at or before this hearing</a:t>
            </a:r>
          </a:p>
          <a:p>
            <a:pPr>
              <a:buFont typeface="Arial" panose="020B0602020104020603" pitchFamily="34" charset="0"/>
              <a:buChar char="•"/>
            </a:pPr>
            <a:r>
              <a:rPr lang="en-US" dirty="0"/>
              <a:t>Bond may be set, if eligible.</a:t>
            </a:r>
          </a:p>
          <a:p>
            <a:pPr marL="0" indent="0">
              <a:buNone/>
            </a:pPr>
            <a:endParaRPr lang="en-US" dirty="0"/>
          </a:p>
        </p:txBody>
      </p:sp>
    </p:spTree>
    <p:extLst>
      <p:ext uri="{BB962C8B-B14F-4D97-AF65-F5344CB8AC3E}">
        <p14:creationId xmlns:p14="http://schemas.microsoft.com/office/powerpoint/2010/main" val="30115852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8DB7-298E-438B-A90C-12D2CD5A1737}"/>
              </a:ext>
            </a:extLst>
          </p:cNvPr>
          <p:cNvSpPr>
            <a:spLocks noGrp="1"/>
          </p:cNvSpPr>
          <p:nvPr>
            <p:ph type="title"/>
          </p:nvPr>
        </p:nvSpPr>
        <p:spPr>
          <a:xfrm>
            <a:off x="1024128" y="585216"/>
            <a:ext cx="9720072" cy="1499616"/>
          </a:xfrm>
        </p:spPr>
        <p:txBody>
          <a:bodyPr>
            <a:normAutofit/>
          </a:bodyPr>
          <a:lstStyle/>
          <a:p>
            <a:r>
              <a:rPr lang="en-US" dirty="0"/>
              <a:t>Bond hearing</a:t>
            </a:r>
          </a:p>
        </p:txBody>
      </p:sp>
      <p:pic>
        <p:nvPicPr>
          <p:cNvPr id="5" name="Picture 4">
            <a:extLst>
              <a:ext uri="{FF2B5EF4-FFF2-40B4-BE49-F238E27FC236}">
                <a16:creationId xmlns:a16="http://schemas.microsoft.com/office/drawing/2014/main" id="{1200C5F2-3023-9EAA-E755-BBD02EEB8B76}"/>
              </a:ext>
            </a:extLst>
          </p:cNvPr>
          <p:cNvPicPr>
            <a:picLocks noChangeAspect="1"/>
          </p:cNvPicPr>
          <p:nvPr/>
        </p:nvPicPr>
        <p:blipFill>
          <a:blip r:embed="rId2"/>
          <a:srcRect l="17629" r="26204" b="2"/>
          <a:stretch>
            <a:fillRect/>
          </a:stretch>
        </p:blipFill>
        <p:spPr>
          <a:xfrm>
            <a:off x="1024128" y="2386051"/>
            <a:ext cx="3149870" cy="3448851"/>
          </a:xfrm>
          <a:prstGeom prst="rect">
            <a:avLst/>
          </a:prstGeom>
        </p:spPr>
      </p:pic>
      <p:sp>
        <p:nvSpPr>
          <p:cNvPr id="3" name="Content Placeholder 2">
            <a:extLst>
              <a:ext uri="{FF2B5EF4-FFF2-40B4-BE49-F238E27FC236}">
                <a16:creationId xmlns:a16="http://schemas.microsoft.com/office/drawing/2014/main" id="{6859E7C2-65CC-4FFC-BB05-CDFCDD43131D}"/>
              </a:ext>
            </a:extLst>
          </p:cNvPr>
          <p:cNvSpPr>
            <a:spLocks noGrp="1"/>
          </p:cNvSpPr>
          <p:nvPr>
            <p:ph idx="1"/>
          </p:nvPr>
        </p:nvSpPr>
        <p:spPr>
          <a:xfrm>
            <a:off x="4639733" y="1812524"/>
            <a:ext cx="6104467" cy="4023360"/>
          </a:xfrm>
        </p:spPr>
        <p:txBody>
          <a:bodyPr vert="horz" lIns="45720" tIns="45720" rIns="45720" bIns="45720" rtlCol="0" anchor="t">
            <a:normAutofit fontScale="92500"/>
          </a:bodyPr>
          <a:lstStyle/>
          <a:p>
            <a:r>
              <a:rPr lang="en-US" sz="2800" dirty="0">
                <a:solidFill>
                  <a:schemeClr val="accent1"/>
                </a:solidFill>
              </a:rPr>
              <a:t>Either during the initial appearance or at a separate hearing, a bond hearing will occur. </a:t>
            </a:r>
          </a:p>
          <a:p>
            <a:r>
              <a:rPr lang="en-US" sz="2600" dirty="0"/>
              <a:t>Factors Considered by the Judge:</a:t>
            </a:r>
          </a:p>
          <a:p>
            <a:pPr>
              <a:buFont typeface="Arial" panose="020B0602020104020603" pitchFamily="34" charset="0"/>
              <a:buChar char="•"/>
            </a:pPr>
            <a:r>
              <a:rPr lang="en-US" dirty="0"/>
              <a:t>Criminal history</a:t>
            </a:r>
          </a:p>
          <a:p>
            <a:pPr>
              <a:buFont typeface="Arial" panose="020B0602020104020603" pitchFamily="34" charset="0"/>
              <a:buChar char="•"/>
            </a:pPr>
            <a:r>
              <a:rPr lang="en-US" dirty="0"/>
              <a:t>Danger to the community</a:t>
            </a:r>
          </a:p>
          <a:p>
            <a:pPr>
              <a:buFont typeface="Arial" panose="020B0602020104020603" pitchFamily="34" charset="0"/>
              <a:buChar char="•"/>
            </a:pPr>
            <a:r>
              <a:rPr lang="en-US" dirty="0"/>
              <a:t>Employment/ Ties to the community</a:t>
            </a:r>
          </a:p>
          <a:p>
            <a:pPr>
              <a:buFont typeface="Arial" panose="020B0602020104020603" pitchFamily="34" charset="0"/>
              <a:buChar char="•"/>
            </a:pPr>
            <a:r>
              <a:rPr lang="en-US" dirty="0"/>
              <a:t>Flight risk</a:t>
            </a:r>
          </a:p>
          <a:p>
            <a:pPr marL="0" indent="0">
              <a:buNone/>
            </a:pPr>
            <a:r>
              <a:rPr lang="en-US" sz="2600" dirty="0"/>
              <a:t>The judge may grant bond and set release conditions or deny bond.</a:t>
            </a:r>
          </a:p>
          <a:p>
            <a:pPr marL="0" indent="0">
              <a:buNone/>
            </a:pPr>
            <a:endParaRPr lang="en-US" dirty="0"/>
          </a:p>
        </p:txBody>
      </p:sp>
    </p:spTree>
    <p:extLst>
      <p:ext uri="{BB962C8B-B14F-4D97-AF65-F5344CB8AC3E}">
        <p14:creationId xmlns:p14="http://schemas.microsoft.com/office/powerpoint/2010/main" val="262278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44DD5A-DA18-55F1-9D23-42BDA9AF150D}"/>
              </a:ext>
            </a:extLst>
          </p:cNvPr>
          <p:cNvPicPr>
            <a:picLocks noChangeAspect="1"/>
          </p:cNvPicPr>
          <p:nvPr/>
        </p:nvPicPr>
        <p:blipFill>
          <a:blip r:embed="rId2">
            <a:duotone>
              <a:prstClr val="black"/>
              <a:schemeClr val="tx2">
                <a:tint val="45000"/>
                <a:satMod val="400000"/>
              </a:schemeClr>
            </a:duotone>
            <a:alphaModFix amt="25000"/>
          </a:blip>
          <a:srcRect r="44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DB2BC87-0F02-47CE-BD51-21D1D26F11BE}"/>
              </a:ext>
            </a:extLst>
          </p:cNvPr>
          <p:cNvSpPr>
            <a:spLocks noGrp="1"/>
          </p:cNvSpPr>
          <p:nvPr>
            <p:ph type="title"/>
          </p:nvPr>
        </p:nvSpPr>
        <p:spPr>
          <a:xfrm>
            <a:off x="1024128" y="533430"/>
            <a:ext cx="9720072" cy="1499616"/>
          </a:xfrm>
        </p:spPr>
        <p:txBody>
          <a:bodyPr>
            <a:normAutofit/>
          </a:bodyPr>
          <a:lstStyle/>
          <a:p>
            <a:r>
              <a:rPr lang="en-US">
                <a:solidFill>
                  <a:schemeClr val="tx1"/>
                </a:solidFill>
              </a:rPr>
              <a:t>Preliminary hearing</a:t>
            </a:r>
          </a:p>
        </p:txBody>
      </p:sp>
      <p:cxnSp>
        <p:nvCxnSpPr>
          <p:cNvPr id="13" name="Straight Connector 12">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773D92-DAFC-4307-BFBC-CF8470EB299D}"/>
              </a:ext>
            </a:extLst>
          </p:cNvPr>
          <p:cNvSpPr>
            <a:spLocks noGrp="1"/>
          </p:cNvSpPr>
          <p:nvPr>
            <p:ph idx="1"/>
          </p:nvPr>
        </p:nvSpPr>
        <p:spPr>
          <a:xfrm>
            <a:off x="1675157" y="2034466"/>
            <a:ext cx="9720073" cy="4023360"/>
          </a:xfrm>
        </p:spPr>
        <p:txBody>
          <a:bodyPr vert="horz" lIns="45720" tIns="45720" rIns="45720" bIns="45720" rtlCol="0" anchor="t">
            <a:normAutofit/>
          </a:bodyPr>
          <a:lstStyle/>
          <a:p>
            <a:r>
              <a:rPr lang="en-US" sz="3200" dirty="0">
                <a:solidFill>
                  <a:schemeClr val="accent1"/>
                </a:solidFill>
              </a:rPr>
              <a:t>The primary purpose is to determine probable cause. </a:t>
            </a:r>
          </a:p>
          <a:p>
            <a:r>
              <a:rPr lang="en-US" sz="2800" b="1" dirty="0"/>
              <a:t>Steps to a preliminary hearing:</a:t>
            </a:r>
          </a:p>
          <a:p>
            <a:pPr>
              <a:buFont typeface="Arial" panose="020B0602020104020603" pitchFamily="34" charset="0"/>
              <a:buChar char="•"/>
            </a:pPr>
            <a:r>
              <a:rPr lang="en-US" dirty="0"/>
              <a:t>Prosecutor presents evidence and typically calls witnesses </a:t>
            </a:r>
          </a:p>
          <a:p>
            <a:pPr>
              <a:buFont typeface="Arial" panose="020B0602020104020603" pitchFamily="34" charset="0"/>
              <a:buChar char="•"/>
            </a:pPr>
            <a:r>
              <a:rPr lang="en-US" dirty="0"/>
              <a:t>Defense may cross-examine</a:t>
            </a:r>
          </a:p>
          <a:p>
            <a:pPr>
              <a:buFont typeface="Arial" panose="020B0602020104020603" pitchFamily="34" charset="0"/>
              <a:buChar char="•"/>
            </a:pPr>
            <a:r>
              <a:rPr lang="en-US" dirty="0"/>
              <a:t>Judge determines probable cause</a:t>
            </a:r>
          </a:p>
          <a:p>
            <a:pPr>
              <a:buFont typeface="Arial" panose="020B0602020104020603" pitchFamily="34" charset="0"/>
              <a:buChar char="•"/>
            </a:pPr>
            <a:r>
              <a:rPr lang="en-US" dirty="0"/>
              <a:t>Charges may be dismissed, reduced or moved to the next stage</a:t>
            </a:r>
          </a:p>
          <a:p>
            <a:pPr lvl="1">
              <a:buFont typeface="Arial" panose="020B0602020104020603" pitchFamily="34" charset="0"/>
              <a:buChar char="•"/>
            </a:pPr>
            <a:r>
              <a:rPr lang="en-US" dirty="0"/>
              <a:t>Reduction or dismissal is not the “final word”</a:t>
            </a:r>
          </a:p>
        </p:txBody>
      </p:sp>
    </p:spTree>
    <p:extLst>
      <p:ext uri="{BB962C8B-B14F-4D97-AF65-F5344CB8AC3E}">
        <p14:creationId xmlns:p14="http://schemas.microsoft.com/office/powerpoint/2010/main" val="33065840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A2AB5-9928-4A0B-8027-8EA8A1906E6A}"/>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Indictment/</a:t>
            </a:r>
            <a:br>
              <a:rPr lang="en-US" dirty="0">
                <a:solidFill>
                  <a:srgbClr val="FFFFFF"/>
                </a:solidFill>
              </a:rPr>
            </a:br>
            <a:r>
              <a:rPr lang="en-US" dirty="0">
                <a:solidFill>
                  <a:srgbClr val="FFFFFF"/>
                </a:solidFill>
              </a:rPr>
              <a:t>Accusation</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718355-878F-4994-8639-30415536D4E5}"/>
              </a:ext>
            </a:extLst>
          </p:cNvPr>
          <p:cNvSpPr>
            <a:spLocks noGrp="1"/>
          </p:cNvSpPr>
          <p:nvPr>
            <p:ph idx="1"/>
          </p:nvPr>
        </p:nvSpPr>
        <p:spPr>
          <a:xfrm>
            <a:off x="210343" y="2286000"/>
            <a:ext cx="5286118" cy="3931920"/>
          </a:xfrm>
        </p:spPr>
        <p:txBody>
          <a:bodyPr vert="horz" lIns="45720" tIns="45720" rIns="45720" bIns="45720" rtlCol="0" anchor="t">
            <a:normAutofit lnSpcReduction="10000"/>
          </a:bodyPr>
          <a:lstStyle/>
          <a:p>
            <a:r>
              <a:rPr lang="en-US" sz="2400" dirty="0">
                <a:solidFill>
                  <a:srgbClr val="FFFFFF"/>
                </a:solidFill>
              </a:rPr>
              <a:t>Formal written accusation by a grand jury.</a:t>
            </a:r>
          </a:p>
          <a:p>
            <a:r>
              <a:rPr lang="en-US" sz="2000" dirty="0">
                <a:solidFill>
                  <a:srgbClr val="FFFFFF"/>
                </a:solidFill>
              </a:rPr>
              <a:t>What Happens During an Indictment?</a:t>
            </a:r>
          </a:p>
          <a:p>
            <a:pPr>
              <a:buFont typeface="Arial" panose="020B0602020104020603" pitchFamily="34" charset="0"/>
              <a:buChar char="•"/>
            </a:pPr>
            <a:r>
              <a:rPr lang="en-US" sz="1700" dirty="0">
                <a:solidFill>
                  <a:srgbClr val="FFFFFF"/>
                </a:solidFill>
              </a:rPr>
              <a:t>Prosecutor present evidence</a:t>
            </a:r>
          </a:p>
          <a:p>
            <a:pPr>
              <a:buFont typeface="Arial" panose="020B0602020104020603" pitchFamily="34" charset="0"/>
              <a:buChar char="•"/>
            </a:pPr>
            <a:r>
              <a:rPr lang="en-US" sz="1700" dirty="0">
                <a:solidFill>
                  <a:srgbClr val="FFFFFF"/>
                </a:solidFill>
              </a:rPr>
              <a:t>Grand jury reviews evidence</a:t>
            </a:r>
          </a:p>
          <a:p>
            <a:pPr>
              <a:buFont typeface="Arial" panose="020B0602020104020603" pitchFamily="34" charset="0"/>
              <a:buChar char="•"/>
            </a:pPr>
            <a:r>
              <a:rPr lang="en-US" sz="1700" dirty="0">
                <a:solidFill>
                  <a:srgbClr val="FFFFFF"/>
                </a:solidFill>
              </a:rPr>
              <a:t>*Defense council is typically not present</a:t>
            </a:r>
          </a:p>
          <a:p>
            <a:pPr>
              <a:buFont typeface="Arial" panose="020B0602020104020603" pitchFamily="34" charset="0"/>
              <a:buChar char="•"/>
            </a:pPr>
            <a:r>
              <a:rPr lang="en-US" sz="1700" dirty="0">
                <a:solidFill>
                  <a:srgbClr val="FFFFFF"/>
                </a:solidFill>
              </a:rPr>
              <a:t>True Bill vs. No Bill</a:t>
            </a:r>
          </a:p>
          <a:p>
            <a:pPr marL="0" indent="0">
              <a:buNone/>
            </a:pPr>
            <a:r>
              <a:rPr lang="en-US" sz="2000" dirty="0">
                <a:solidFill>
                  <a:srgbClr val="FFFFFF"/>
                </a:solidFill>
              </a:rPr>
              <a:t>Usually needed for more serious crimes.</a:t>
            </a:r>
          </a:p>
          <a:p>
            <a:pPr marL="0" indent="0">
              <a:buNone/>
            </a:pPr>
            <a:r>
              <a:rPr lang="en-US" sz="2000" dirty="0">
                <a:solidFill>
                  <a:srgbClr val="FFFFFF"/>
                </a:solidFill>
              </a:rPr>
              <a:t>Accusations are drafted for misdemeanors and less serious crimes, or if indictment is waived. </a:t>
            </a:r>
          </a:p>
          <a:p>
            <a:pPr>
              <a:buFont typeface="Arial" panose="020B0602020104020603" pitchFamily="34" charset="0"/>
              <a:buChar char="•"/>
            </a:pPr>
            <a:endParaRPr lang="en-US" sz="1700" dirty="0">
              <a:solidFill>
                <a:srgbClr val="FFFFFF"/>
              </a:solidFill>
            </a:endParaRPr>
          </a:p>
        </p:txBody>
      </p:sp>
      <p:pic>
        <p:nvPicPr>
          <p:cNvPr id="4" name="Picture 3">
            <a:extLst>
              <a:ext uri="{FF2B5EF4-FFF2-40B4-BE49-F238E27FC236}">
                <a16:creationId xmlns:a16="http://schemas.microsoft.com/office/drawing/2014/main" id="{25FF7824-C9E7-F5D4-4074-B632CDF6CFAA}"/>
              </a:ext>
            </a:extLst>
          </p:cNvPr>
          <p:cNvPicPr>
            <a:picLocks noChangeAspect="1"/>
          </p:cNvPicPr>
          <p:nvPr/>
        </p:nvPicPr>
        <p:blipFill>
          <a:blip r:embed="rId2"/>
          <a:stretch>
            <a:fillRect/>
          </a:stretch>
        </p:blipFill>
        <p:spPr>
          <a:xfrm>
            <a:off x="6096000" y="1608087"/>
            <a:ext cx="5455921" cy="3641826"/>
          </a:xfrm>
          <a:prstGeom prst="rect">
            <a:avLst/>
          </a:prstGeom>
        </p:spPr>
      </p:pic>
    </p:spTree>
    <p:extLst>
      <p:ext uri="{BB962C8B-B14F-4D97-AF65-F5344CB8AC3E}">
        <p14:creationId xmlns:p14="http://schemas.microsoft.com/office/powerpoint/2010/main" val="185792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91D2-58FC-4E35-8334-D0CF1A56546A}"/>
              </a:ext>
            </a:extLst>
          </p:cNvPr>
          <p:cNvSpPr>
            <a:spLocks noGrp="1"/>
          </p:cNvSpPr>
          <p:nvPr>
            <p:ph type="title"/>
          </p:nvPr>
        </p:nvSpPr>
        <p:spPr>
          <a:xfrm>
            <a:off x="1024128" y="585216"/>
            <a:ext cx="9720072" cy="1499616"/>
          </a:xfrm>
        </p:spPr>
        <p:txBody>
          <a:bodyPr>
            <a:normAutofit/>
          </a:bodyPr>
          <a:lstStyle/>
          <a:p>
            <a:r>
              <a:rPr lang="en-US" dirty="0"/>
              <a:t>arraignment</a:t>
            </a:r>
          </a:p>
        </p:txBody>
      </p:sp>
      <p:sp>
        <p:nvSpPr>
          <p:cNvPr id="3" name="Content Placeholder 2">
            <a:extLst>
              <a:ext uri="{FF2B5EF4-FFF2-40B4-BE49-F238E27FC236}">
                <a16:creationId xmlns:a16="http://schemas.microsoft.com/office/drawing/2014/main" id="{CF5CD183-DBF6-46C0-9F63-5B41D9770A1D}"/>
              </a:ext>
            </a:extLst>
          </p:cNvPr>
          <p:cNvSpPr>
            <a:spLocks noGrp="1"/>
          </p:cNvSpPr>
          <p:nvPr>
            <p:ph idx="1"/>
          </p:nvPr>
        </p:nvSpPr>
        <p:spPr>
          <a:xfrm>
            <a:off x="1024128" y="2286000"/>
            <a:ext cx="4754880" cy="4023360"/>
          </a:xfrm>
        </p:spPr>
        <p:txBody>
          <a:bodyPr vert="horz" lIns="45720" tIns="45720" rIns="45720" bIns="45720" rtlCol="0" anchor="t">
            <a:normAutofit lnSpcReduction="10000"/>
          </a:bodyPr>
          <a:lstStyle/>
          <a:p>
            <a:r>
              <a:rPr lang="en-US" sz="2800" dirty="0">
                <a:solidFill>
                  <a:schemeClr val="accent1"/>
                </a:solidFill>
              </a:rPr>
              <a:t>The opportunity to enter a plea. </a:t>
            </a:r>
          </a:p>
          <a:p>
            <a:r>
              <a:rPr lang="en-US" sz="2400" dirty="0"/>
              <a:t>Pleas that the Defendant may enter:</a:t>
            </a:r>
          </a:p>
          <a:p>
            <a:pPr marL="457200" indent="-457200">
              <a:buAutoNum type="arabicPeriod"/>
            </a:pPr>
            <a:r>
              <a:rPr lang="en-US" dirty="0"/>
              <a:t>Guilty</a:t>
            </a:r>
          </a:p>
          <a:p>
            <a:pPr marL="457200" indent="-457200">
              <a:buAutoNum type="arabicPeriod"/>
            </a:pPr>
            <a:r>
              <a:rPr lang="en-US" dirty="0"/>
              <a:t>Not Guilty</a:t>
            </a:r>
          </a:p>
          <a:p>
            <a:pPr marL="457200" indent="-457200">
              <a:buAutoNum type="arabicPeriod"/>
            </a:pPr>
            <a:r>
              <a:rPr lang="en-US" dirty="0"/>
              <a:t>Nolo Contendere (no contest)</a:t>
            </a:r>
          </a:p>
          <a:p>
            <a:pPr marL="457200" indent="-457200">
              <a:buAutoNum type="arabicPeriod"/>
            </a:pPr>
            <a:endParaRPr lang="en-US" dirty="0"/>
          </a:p>
          <a:p>
            <a:pPr marL="0" indent="0">
              <a:buNone/>
            </a:pPr>
            <a:r>
              <a:rPr lang="en-US" dirty="0"/>
              <a:t>Not all courts will allow a Guilty or Nolo plea at arraignment. </a:t>
            </a:r>
          </a:p>
        </p:txBody>
      </p:sp>
      <p:pic>
        <p:nvPicPr>
          <p:cNvPr id="4" name="Picture 3">
            <a:extLst>
              <a:ext uri="{FF2B5EF4-FFF2-40B4-BE49-F238E27FC236}">
                <a16:creationId xmlns:a16="http://schemas.microsoft.com/office/drawing/2014/main" id="{CA0CFF43-DB94-00A0-E43B-6F8656D0E668}"/>
              </a:ext>
            </a:extLst>
          </p:cNvPr>
          <p:cNvPicPr>
            <a:picLocks noChangeAspect="1"/>
          </p:cNvPicPr>
          <p:nvPr/>
        </p:nvPicPr>
        <p:blipFill>
          <a:blip r:embed="rId2"/>
          <a:srcRect l="9652" r="9068" b="2"/>
          <a:stretch>
            <a:fillRect/>
          </a:stretch>
        </p:blipFill>
        <p:spPr>
          <a:xfrm>
            <a:off x="6217922" y="2286000"/>
            <a:ext cx="4526278" cy="4023360"/>
          </a:xfrm>
          <a:prstGeom prst="rect">
            <a:avLst/>
          </a:prstGeom>
        </p:spPr>
      </p:pic>
    </p:spTree>
    <p:extLst>
      <p:ext uri="{BB962C8B-B14F-4D97-AF65-F5344CB8AC3E}">
        <p14:creationId xmlns:p14="http://schemas.microsoft.com/office/powerpoint/2010/main" val="265638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8C45-B83A-453B-BB16-668BEC71026B}"/>
              </a:ext>
            </a:extLst>
          </p:cNvPr>
          <p:cNvSpPr>
            <a:spLocks noGrp="1"/>
          </p:cNvSpPr>
          <p:nvPr>
            <p:ph type="title"/>
          </p:nvPr>
        </p:nvSpPr>
        <p:spPr>
          <a:xfrm>
            <a:off x="1024129" y="585216"/>
            <a:ext cx="4431792" cy="1499616"/>
          </a:xfrm>
        </p:spPr>
        <p:txBody>
          <a:bodyPr>
            <a:normAutofit/>
          </a:bodyPr>
          <a:lstStyle/>
          <a:p>
            <a:r>
              <a:rPr lang="en-US" dirty="0"/>
              <a:t>CALENDAR CALL</a:t>
            </a:r>
          </a:p>
        </p:txBody>
      </p:sp>
      <p:sp>
        <p:nvSpPr>
          <p:cNvPr id="3" name="Content Placeholder 2">
            <a:extLst>
              <a:ext uri="{FF2B5EF4-FFF2-40B4-BE49-F238E27FC236}">
                <a16:creationId xmlns:a16="http://schemas.microsoft.com/office/drawing/2014/main" id="{56FD7973-0F05-47EF-808A-8D03500CFF83}"/>
              </a:ext>
            </a:extLst>
          </p:cNvPr>
          <p:cNvSpPr>
            <a:spLocks noGrp="1"/>
          </p:cNvSpPr>
          <p:nvPr>
            <p:ph idx="1"/>
          </p:nvPr>
        </p:nvSpPr>
        <p:spPr>
          <a:xfrm>
            <a:off x="1024128" y="2286000"/>
            <a:ext cx="4429615" cy="3931920"/>
          </a:xfrm>
        </p:spPr>
        <p:txBody>
          <a:bodyPr vert="horz" lIns="45720" tIns="45720" rIns="45720" bIns="45720" rtlCol="0">
            <a:normAutofit/>
          </a:bodyPr>
          <a:lstStyle/>
          <a:p>
            <a:r>
              <a:rPr lang="en-US" dirty="0"/>
              <a:t>The Judge reviews the status of cases and schedules them for proceedings. </a:t>
            </a:r>
          </a:p>
          <a:p>
            <a:r>
              <a:rPr lang="en-US" dirty="0"/>
              <a:t>Defendant and attorneys are present (unless excused).</a:t>
            </a:r>
          </a:p>
          <a:p>
            <a:r>
              <a:rPr lang="en-US" dirty="0"/>
              <a:t>Cases placed on the trial calendar or are scheduled for motions hearings, status conferences or sentencing. </a:t>
            </a:r>
          </a:p>
          <a:p>
            <a:endParaRPr lang="en-US" dirty="0"/>
          </a:p>
        </p:txBody>
      </p:sp>
      <p:pic>
        <p:nvPicPr>
          <p:cNvPr id="4" name="Picture 3">
            <a:extLst>
              <a:ext uri="{FF2B5EF4-FFF2-40B4-BE49-F238E27FC236}">
                <a16:creationId xmlns:a16="http://schemas.microsoft.com/office/drawing/2014/main" id="{41254FEC-5103-850C-E9C6-8436E79DF92F}"/>
              </a:ext>
            </a:extLst>
          </p:cNvPr>
          <p:cNvPicPr>
            <a:picLocks noChangeAspect="1"/>
          </p:cNvPicPr>
          <p:nvPr/>
        </p:nvPicPr>
        <p:blipFill>
          <a:blip r:embed="rId2"/>
          <a:stretch>
            <a:fillRect/>
          </a:stretch>
        </p:blipFill>
        <p:spPr>
          <a:xfrm>
            <a:off x="6320905" y="640080"/>
            <a:ext cx="5006110" cy="5577840"/>
          </a:xfrm>
          <a:prstGeom prst="rect">
            <a:avLst/>
          </a:prstGeom>
        </p:spPr>
      </p:pic>
      <p:sp>
        <p:nvSpPr>
          <p:cNvPr id="5" name="TextBox 4">
            <a:extLst>
              <a:ext uri="{FF2B5EF4-FFF2-40B4-BE49-F238E27FC236}">
                <a16:creationId xmlns:a16="http://schemas.microsoft.com/office/drawing/2014/main" id="{6DAE459A-624F-1338-D0FE-BEFF4A83C69E}"/>
              </a:ext>
            </a:extLst>
          </p:cNvPr>
          <p:cNvSpPr txBox="1"/>
          <p:nvPr/>
        </p:nvSpPr>
        <p:spPr>
          <a:xfrm>
            <a:off x="8047365" y="1330476"/>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C608CDB6-7C7C-1B3D-E0D0-3CD0D2092EDE}"/>
              </a:ext>
            </a:extLst>
          </p:cNvPr>
          <p:cNvSpPr txBox="1"/>
          <p:nvPr/>
        </p:nvSpPr>
        <p:spPr>
          <a:xfrm>
            <a:off x="8047365" y="2463397"/>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732559F1-52D2-96FF-49FA-D31D09A35AB1}"/>
              </a:ext>
            </a:extLst>
          </p:cNvPr>
          <p:cNvSpPr txBox="1"/>
          <p:nvPr/>
        </p:nvSpPr>
        <p:spPr>
          <a:xfrm>
            <a:off x="8047365" y="3596317"/>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EF8DD91E-D136-C6FD-F9BE-6F3403E8E1AF}"/>
              </a:ext>
            </a:extLst>
          </p:cNvPr>
          <p:cNvSpPr txBox="1"/>
          <p:nvPr/>
        </p:nvSpPr>
        <p:spPr>
          <a:xfrm>
            <a:off x="8047365" y="4479269"/>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584FC8B3-E03C-1E36-BA47-991A14D9F241}"/>
              </a:ext>
            </a:extLst>
          </p:cNvPr>
          <p:cNvSpPr txBox="1"/>
          <p:nvPr/>
        </p:nvSpPr>
        <p:spPr>
          <a:xfrm>
            <a:off x="8047365" y="5362222"/>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DC46FA91-8B5B-1E15-F388-4672E097B52D}"/>
              </a:ext>
            </a:extLst>
          </p:cNvPr>
          <p:cNvSpPr txBox="1"/>
          <p:nvPr/>
        </p:nvSpPr>
        <p:spPr>
          <a:xfrm>
            <a:off x="8535206" y="874888"/>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63B03B38-7775-8F80-01F9-3581B034E351}"/>
              </a:ext>
            </a:extLst>
          </p:cNvPr>
          <p:cNvSpPr txBox="1"/>
          <p:nvPr/>
        </p:nvSpPr>
        <p:spPr>
          <a:xfrm>
            <a:off x="6555618" y="1342571"/>
            <a:ext cx="512032" cy="10482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36FCF691-B44E-3EE7-C038-1D209A7BAA69}"/>
              </a:ext>
            </a:extLst>
          </p:cNvPr>
          <p:cNvSpPr txBox="1"/>
          <p:nvPr/>
        </p:nvSpPr>
        <p:spPr>
          <a:xfrm>
            <a:off x="6616095" y="2463395"/>
            <a:ext cx="451555"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85D45A18-62F3-F394-98A7-30FB66D5D520}"/>
              </a:ext>
            </a:extLst>
          </p:cNvPr>
          <p:cNvSpPr txBox="1"/>
          <p:nvPr/>
        </p:nvSpPr>
        <p:spPr>
          <a:xfrm>
            <a:off x="6591904" y="3596317"/>
            <a:ext cx="443492" cy="13304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Box 14">
            <a:extLst>
              <a:ext uri="{FF2B5EF4-FFF2-40B4-BE49-F238E27FC236}">
                <a16:creationId xmlns:a16="http://schemas.microsoft.com/office/drawing/2014/main" id="{6ACCC692-6D3A-F109-2F70-C3C91E83CA57}"/>
              </a:ext>
            </a:extLst>
          </p:cNvPr>
          <p:cNvSpPr txBox="1"/>
          <p:nvPr/>
        </p:nvSpPr>
        <p:spPr>
          <a:xfrm>
            <a:off x="6591905" y="4479270"/>
            <a:ext cx="564445" cy="1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604A4C0C-A8AB-872F-9837-86C9EB4042FA}"/>
              </a:ext>
            </a:extLst>
          </p:cNvPr>
          <p:cNvSpPr txBox="1"/>
          <p:nvPr/>
        </p:nvSpPr>
        <p:spPr>
          <a:xfrm>
            <a:off x="6616094" y="5358190"/>
            <a:ext cx="471715" cy="13707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508B9897-EC52-15EC-E734-1FFD37FFDDFF}"/>
              </a:ext>
            </a:extLst>
          </p:cNvPr>
          <p:cNvSpPr txBox="1"/>
          <p:nvPr/>
        </p:nvSpPr>
        <p:spPr>
          <a:xfrm>
            <a:off x="7644190" y="2156984"/>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3FBF9490-D99A-B3CB-6A17-A9941141F516}"/>
              </a:ext>
            </a:extLst>
          </p:cNvPr>
          <p:cNvSpPr txBox="1"/>
          <p:nvPr/>
        </p:nvSpPr>
        <p:spPr>
          <a:xfrm>
            <a:off x="7644190" y="3297968"/>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964F6C19-9F97-8264-8C15-7FF63B15F7BE}"/>
              </a:ext>
            </a:extLst>
          </p:cNvPr>
          <p:cNvSpPr txBox="1"/>
          <p:nvPr/>
        </p:nvSpPr>
        <p:spPr>
          <a:xfrm>
            <a:off x="7644190" y="4188983"/>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DDD90902-1164-12F0-10D9-B7AB4D56DC36}"/>
              </a:ext>
            </a:extLst>
          </p:cNvPr>
          <p:cNvSpPr txBox="1"/>
          <p:nvPr/>
        </p:nvSpPr>
        <p:spPr>
          <a:xfrm>
            <a:off x="7551460" y="4906634"/>
            <a:ext cx="1411110"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DD1BB739-5298-BAE2-A2FD-28015D9BCF84}"/>
              </a:ext>
            </a:extLst>
          </p:cNvPr>
          <p:cNvSpPr txBox="1"/>
          <p:nvPr/>
        </p:nvSpPr>
        <p:spPr>
          <a:xfrm>
            <a:off x="7644190" y="5035650"/>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3F518E12-17AE-C15A-647B-823B71DC5A4A}"/>
              </a:ext>
            </a:extLst>
          </p:cNvPr>
          <p:cNvSpPr txBox="1"/>
          <p:nvPr/>
        </p:nvSpPr>
        <p:spPr>
          <a:xfrm>
            <a:off x="7644190" y="5809745"/>
            <a:ext cx="1104698" cy="1290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8524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DC18-B5D6-4303-89B0-E8AA694EC47B}"/>
              </a:ext>
            </a:extLst>
          </p:cNvPr>
          <p:cNvSpPr>
            <a:spLocks noGrp="1"/>
          </p:cNvSpPr>
          <p:nvPr>
            <p:ph type="title"/>
          </p:nvPr>
        </p:nvSpPr>
        <p:spPr>
          <a:xfrm>
            <a:off x="1024128" y="585216"/>
            <a:ext cx="5902061" cy="1499616"/>
          </a:xfrm>
        </p:spPr>
        <p:txBody>
          <a:bodyPr>
            <a:normAutofit/>
          </a:bodyPr>
          <a:lstStyle/>
          <a:p>
            <a:r>
              <a:rPr lang="en-US"/>
              <a:t>STATUS CONFERENCE</a:t>
            </a:r>
          </a:p>
        </p:txBody>
      </p:sp>
      <p:sp>
        <p:nvSpPr>
          <p:cNvPr id="3" name="Content Placeholder 2">
            <a:extLst>
              <a:ext uri="{FF2B5EF4-FFF2-40B4-BE49-F238E27FC236}">
                <a16:creationId xmlns:a16="http://schemas.microsoft.com/office/drawing/2014/main" id="{91C3F892-CD3D-4129-8991-6C4A56D52697}"/>
              </a:ext>
            </a:extLst>
          </p:cNvPr>
          <p:cNvSpPr>
            <a:spLocks noGrp="1"/>
          </p:cNvSpPr>
          <p:nvPr>
            <p:ph idx="1"/>
          </p:nvPr>
        </p:nvSpPr>
        <p:spPr>
          <a:xfrm>
            <a:off x="1024128" y="2286000"/>
            <a:ext cx="5902061" cy="3931920"/>
          </a:xfrm>
        </p:spPr>
        <p:txBody>
          <a:bodyPr vert="horz" lIns="45720" tIns="45720" rIns="45720" bIns="45720" rtlCol="0" anchor="t">
            <a:normAutofit/>
          </a:bodyPr>
          <a:lstStyle/>
          <a:p>
            <a:r>
              <a:rPr lang="en-US" sz="2400">
                <a:solidFill>
                  <a:schemeClr val="accent1"/>
                </a:solidFill>
              </a:rPr>
              <a:t>Discusses the progress of a case and resolves issues before trial. </a:t>
            </a:r>
          </a:p>
          <a:p>
            <a:r>
              <a:rPr lang="en-US" dirty="0"/>
              <a:t>Discovery, plea negotiations, and/or pending motions discussed. </a:t>
            </a:r>
          </a:p>
          <a:p>
            <a:pPr marL="264795" lvl="1"/>
            <a:r>
              <a:rPr lang="en-US" dirty="0"/>
              <a:t>Should the judge be involved in plea negotiations? No, they should not. But they can hear about the status of negotiations. </a:t>
            </a:r>
            <a:endParaRPr lang="en-US"/>
          </a:p>
          <a:p>
            <a:r>
              <a:rPr lang="en-US" dirty="0"/>
              <a:t>More case-specific.</a:t>
            </a:r>
          </a:p>
          <a:p>
            <a:r>
              <a:rPr lang="en-US" dirty="0"/>
              <a:t>Future scheduling for trial or additional hearings. </a:t>
            </a:r>
          </a:p>
          <a:p>
            <a:endParaRPr lang="en-US" dirty="0"/>
          </a:p>
        </p:txBody>
      </p:sp>
      <p:pic>
        <p:nvPicPr>
          <p:cNvPr id="5" name="Picture 4">
            <a:extLst>
              <a:ext uri="{FF2B5EF4-FFF2-40B4-BE49-F238E27FC236}">
                <a16:creationId xmlns:a16="http://schemas.microsoft.com/office/drawing/2014/main" id="{83B572B6-21AF-1453-438A-E5A447BD078C}"/>
              </a:ext>
            </a:extLst>
          </p:cNvPr>
          <p:cNvPicPr>
            <a:picLocks noChangeAspect="1"/>
          </p:cNvPicPr>
          <p:nvPr/>
        </p:nvPicPr>
        <p:blipFill>
          <a:blip r:embed="rId2"/>
          <a:stretch>
            <a:fillRect/>
          </a:stretch>
        </p:blipFill>
        <p:spPr>
          <a:xfrm>
            <a:off x="7753241" y="640080"/>
            <a:ext cx="3597705" cy="5577840"/>
          </a:xfrm>
          <a:prstGeom prst="rect">
            <a:avLst/>
          </a:prstGeom>
        </p:spPr>
      </p:pic>
    </p:spTree>
    <p:extLst>
      <p:ext uri="{BB962C8B-B14F-4D97-AF65-F5344CB8AC3E}">
        <p14:creationId xmlns:p14="http://schemas.microsoft.com/office/powerpoint/2010/main" val="229678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5D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91323-A737-4CAC-9671-BC17500C3C93}"/>
              </a:ext>
            </a:extLst>
          </p:cNvPr>
          <p:cNvSpPr>
            <a:spLocks noGrp="1"/>
          </p:cNvSpPr>
          <p:nvPr>
            <p:ph type="title"/>
          </p:nvPr>
        </p:nvSpPr>
        <p:spPr>
          <a:xfrm>
            <a:off x="1024128" y="585216"/>
            <a:ext cx="6007027" cy="1499616"/>
          </a:xfrm>
        </p:spPr>
        <p:txBody>
          <a:bodyPr>
            <a:normAutofit/>
          </a:bodyPr>
          <a:lstStyle/>
          <a:p>
            <a:r>
              <a:rPr lang="en-US">
                <a:solidFill>
                  <a:srgbClr val="FFFFFF"/>
                </a:solidFill>
              </a:rPr>
              <a:t>Motions hearings</a:t>
            </a:r>
          </a:p>
        </p:txBody>
      </p:sp>
      <p:cxnSp>
        <p:nvCxnSpPr>
          <p:cNvPr id="15" name="Straight Connector 1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6E2D99-659D-4A52-9F22-22AD4B0DB284}"/>
              </a:ext>
            </a:extLst>
          </p:cNvPr>
          <p:cNvSpPr>
            <a:spLocks noGrp="1"/>
          </p:cNvSpPr>
          <p:nvPr>
            <p:ph idx="1"/>
          </p:nvPr>
        </p:nvSpPr>
        <p:spPr>
          <a:xfrm>
            <a:off x="1024128" y="2286000"/>
            <a:ext cx="6007027" cy="4023360"/>
          </a:xfrm>
        </p:spPr>
        <p:txBody>
          <a:bodyPr vert="horz" lIns="45720" tIns="45720" rIns="45720" bIns="45720" rtlCol="0">
            <a:normAutofit/>
          </a:bodyPr>
          <a:lstStyle/>
          <a:p>
            <a:r>
              <a:rPr lang="en-US" sz="2000" dirty="0">
                <a:solidFill>
                  <a:srgbClr val="FFFFFF"/>
                </a:solidFill>
              </a:rPr>
              <a:t>Judge rules on written requests (motions) made by counsel. </a:t>
            </a:r>
          </a:p>
          <a:p>
            <a:r>
              <a:rPr lang="en-US" sz="2000" dirty="0">
                <a:solidFill>
                  <a:srgbClr val="FFFFFF"/>
                </a:solidFill>
              </a:rPr>
              <a:t>Common Motions in Georgia Criminal Cases prior to trial:</a:t>
            </a:r>
          </a:p>
          <a:p>
            <a:pPr>
              <a:buFont typeface="Arial" panose="020B0602020104020603" pitchFamily="34" charset="0"/>
              <a:buChar char="•"/>
            </a:pPr>
            <a:r>
              <a:rPr lang="en-US" sz="2000" dirty="0">
                <a:solidFill>
                  <a:srgbClr val="FFFFFF"/>
                </a:solidFill>
              </a:rPr>
              <a:t>Motion to suppress evidence</a:t>
            </a:r>
          </a:p>
          <a:p>
            <a:pPr>
              <a:buFont typeface="Arial" panose="020B0602020104020603" pitchFamily="34" charset="0"/>
              <a:buChar char="•"/>
            </a:pPr>
            <a:r>
              <a:rPr lang="en-US" sz="2000" dirty="0">
                <a:solidFill>
                  <a:srgbClr val="FFFFFF"/>
                </a:solidFill>
              </a:rPr>
              <a:t>Motion for a continuance</a:t>
            </a:r>
          </a:p>
          <a:p>
            <a:pPr>
              <a:buFont typeface="Arial" panose="020B0602020104020603" pitchFamily="34" charset="0"/>
              <a:buChar char="•"/>
            </a:pPr>
            <a:r>
              <a:rPr lang="en-US" sz="2000" dirty="0">
                <a:solidFill>
                  <a:srgbClr val="FFFFFF"/>
                </a:solidFill>
              </a:rPr>
              <a:t>Motion in limine</a:t>
            </a:r>
          </a:p>
          <a:p>
            <a:pPr>
              <a:buFont typeface="Arial" panose="020B0602020104020603" pitchFamily="34" charset="0"/>
              <a:buChar char="•"/>
            </a:pPr>
            <a:r>
              <a:rPr lang="en-US" sz="2000" dirty="0">
                <a:solidFill>
                  <a:srgbClr val="FFFFFF"/>
                </a:solidFill>
              </a:rPr>
              <a:t>General or special demurrers</a:t>
            </a:r>
          </a:p>
          <a:p>
            <a:r>
              <a:rPr lang="en-US" sz="2000" dirty="0">
                <a:solidFill>
                  <a:srgbClr val="FFFFFF"/>
                </a:solidFill>
              </a:rPr>
              <a:t>Purpose is to resolve issues before trial and ensure a fair trial. </a:t>
            </a:r>
          </a:p>
        </p:txBody>
      </p:sp>
      <p:pic>
        <p:nvPicPr>
          <p:cNvPr id="8" name="Picture 7">
            <a:extLst>
              <a:ext uri="{FF2B5EF4-FFF2-40B4-BE49-F238E27FC236}">
                <a16:creationId xmlns:a16="http://schemas.microsoft.com/office/drawing/2014/main" id="{EBABEFC1-4BE6-725E-5246-1D1BA0FEA166}"/>
              </a:ext>
            </a:extLst>
          </p:cNvPr>
          <p:cNvPicPr>
            <a:picLocks noChangeAspect="1"/>
          </p:cNvPicPr>
          <p:nvPr/>
        </p:nvPicPr>
        <p:blipFill>
          <a:blip r:embed="rId2"/>
          <a:srcRect r="12422"/>
          <a:stretch>
            <a:fillRect/>
          </a:stretch>
        </p:blipFill>
        <p:spPr>
          <a:xfrm>
            <a:off x="7244258" y="10"/>
            <a:ext cx="4639734" cy="6857990"/>
          </a:xfrm>
          <a:prstGeom prst="rect">
            <a:avLst/>
          </a:prstGeom>
        </p:spPr>
      </p:pic>
    </p:spTree>
    <p:extLst>
      <p:ext uri="{BB962C8B-B14F-4D97-AF65-F5344CB8AC3E}">
        <p14:creationId xmlns:p14="http://schemas.microsoft.com/office/powerpoint/2010/main" val="149448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3C069-E9A1-4058-AEA0-794D2DB2EAC3}"/>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AGENDA</a:t>
            </a:r>
          </a:p>
        </p:txBody>
      </p:sp>
      <p:sp>
        <p:nvSpPr>
          <p:cNvPr id="3" name="Content Placeholder 2">
            <a:extLst>
              <a:ext uri="{FF2B5EF4-FFF2-40B4-BE49-F238E27FC236}">
                <a16:creationId xmlns:a16="http://schemas.microsoft.com/office/drawing/2014/main" id="{DBC8738E-D49C-4272-B365-DCB2982ED3A1}"/>
              </a:ext>
            </a:extLst>
          </p:cNvPr>
          <p:cNvSpPr>
            <a:spLocks noGrp="1"/>
          </p:cNvSpPr>
          <p:nvPr>
            <p:ph idx="1"/>
          </p:nvPr>
        </p:nvSpPr>
        <p:spPr>
          <a:xfrm>
            <a:off x="4951048" y="804333"/>
            <a:ext cx="6306003" cy="5249334"/>
          </a:xfrm>
        </p:spPr>
        <p:txBody>
          <a:bodyPr anchor="ctr">
            <a:normAutofit/>
          </a:bodyPr>
          <a:lstStyle/>
          <a:p>
            <a:r>
              <a:rPr lang="en-US" dirty="0"/>
              <a:t>1. TYPES OF COURTS </a:t>
            </a:r>
          </a:p>
          <a:p>
            <a:r>
              <a:rPr lang="en-US" dirty="0"/>
              <a:t>2. TYPES OF CASES</a:t>
            </a:r>
          </a:p>
          <a:p>
            <a:r>
              <a:rPr lang="en-US" dirty="0"/>
              <a:t>3. FROM ARREST TO APPEAL – CASE FLOW </a:t>
            </a:r>
          </a:p>
          <a:p>
            <a:r>
              <a:rPr lang="en-US" dirty="0"/>
              <a:t>4. APPELLATE COURTS </a:t>
            </a:r>
          </a:p>
        </p:txBody>
      </p:sp>
    </p:spTree>
    <p:extLst>
      <p:ext uri="{BB962C8B-B14F-4D97-AF65-F5344CB8AC3E}">
        <p14:creationId xmlns:p14="http://schemas.microsoft.com/office/powerpoint/2010/main" val="361442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FFC8B2-D258-CA48-A9D3-5E99BE2B4BF6}"/>
              </a:ext>
            </a:extLst>
          </p:cNvPr>
          <p:cNvPicPr>
            <a:picLocks noChangeAspect="1"/>
          </p:cNvPicPr>
          <p:nvPr/>
        </p:nvPicPr>
        <p:blipFill>
          <a:blip r:embed="rId2"/>
          <a:srcRect t="4255" r="3831" b="1"/>
          <a:stretch>
            <a:fill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D07841D-37E0-4D81-952C-51ED3DC5BF77}"/>
              </a:ext>
            </a:extLst>
          </p:cNvPr>
          <p:cNvSpPr>
            <a:spLocks noGrp="1"/>
          </p:cNvSpPr>
          <p:nvPr>
            <p:ph type="title"/>
          </p:nvPr>
        </p:nvSpPr>
        <p:spPr>
          <a:xfrm>
            <a:off x="1024128" y="585216"/>
            <a:ext cx="6066816" cy="1499616"/>
          </a:xfrm>
        </p:spPr>
        <p:txBody>
          <a:bodyPr>
            <a:normAutofit/>
          </a:bodyPr>
          <a:lstStyle/>
          <a:p>
            <a:r>
              <a:rPr lang="en-US">
                <a:solidFill>
                  <a:srgbClr val="000000"/>
                </a:solidFill>
              </a:rPr>
              <a:t>TRIAL</a:t>
            </a:r>
          </a:p>
        </p:txBody>
      </p:sp>
      <p:cxnSp>
        <p:nvCxnSpPr>
          <p:cNvPr id="15" name="Straight Connector 14">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32C05C-A1E0-4008-A287-677DC4BEA752}"/>
              </a:ext>
            </a:extLst>
          </p:cNvPr>
          <p:cNvSpPr>
            <a:spLocks noGrp="1"/>
          </p:cNvSpPr>
          <p:nvPr>
            <p:ph idx="1"/>
          </p:nvPr>
        </p:nvSpPr>
        <p:spPr>
          <a:xfrm>
            <a:off x="372033" y="2286000"/>
            <a:ext cx="6718911" cy="4081974"/>
          </a:xfrm>
        </p:spPr>
        <p:txBody>
          <a:bodyPr vert="horz" lIns="45720" tIns="45720" rIns="45720" bIns="45720" rtlCol="0" anchor="t">
            <a:normAutofit fontScale="85000" lnSpcReduction="20000"/>
          </a:bodyPr>
          <a:lstStyle/>
          <a:p>
            <a:r>
              <a:rPr lang="en-US" sz="2400" dirty="0">
                <a:solidFill>
                  <a:srgbClr val="000000"/>
                </a:solidFill>
              </a:rPr>
              <a:t>Evidence and arguments presented to determine guilt. </a:t>
            </a:r>
          </a:p>
          <a:p>
            <a:r>
              <a:rPr lang="en-US" sz="2000" dirty="0">
                <a:solidFill>
                  <a:srgbClr val="000000"/>
                </a:solidFill>
              </a:rPr>
              <a:t>Steps of a Trial in Georgia:</a:t>
            </a:r>
          </a:p>
          <a:p>
            <a:pPr marL="457200" indent="-457200">
              <a:buAutoNum type="arabicPeriod"/>
            </a:pPr>
            <a:r>
              <a:rPr lang="en-US" sz="2000" dirty="0">
                <a:solidFill>
                  <a:srgbClr val="000000"/>
                </a:solidFill>
              </a:rPr>
              <a:t>Jury Selection (Voir Dire)</a:t>
            </a:r>
          </a:p>
          <a:p>
            <a:pPr marL="457200" indent="-457200">
              <a:buAutoNum type="arabicPeriod"/>
            </a:pPr>
            <a:r>
              <a:rPr lang="en-US" sz="2000" dirty="0">
                <a:solidFill>
                  <a:srgbClr val="000000"/>
                </a:solidFill>
              </a:rPr>
              <a:t>Opening Statements</a:t>
            </a:r>
          </a:p>
          <a:p>
            <a:pPr marL="457200" indent="-457200">
              <a:buAutoNum type="arabicPeriod"/>
            </a:pPr>
            <a:r>
              <a:rPr lang="en-US" sz="2000" dirty="0">
                <a:solidFill>
                  <a:srgbClr val="000000"/>
                </a:solidFill>
              </a:rPr>
              <a:t>Evidence Presented by State</a:t>
            </a:r>
          </a:p>
          <a:p>
            <a:pPr marL="457200" indent="-457200">
              <a:buAutoNum type="arabicPeriod"/>
            </a:pPr>
            <a:r>
              <a:rPr lang="en-US" sz="2000" dirty="0">
                <a:solidFill>
                  <a:srgbClr val="000000"/>
                </a:solidFill>
              </a:rPr>
              <a:t>Evidence Presented by Defense (possibly) </a:t>
            </a:r>
          </a:p>
          <a:p>
            <a:pPr marL="457200" indent="-457200">
              <a:buAutoNum type="arabicPeriod"/>
            </a:pPr>
            <a:r>
              <a:rPr lang="en-US" sz="2000" dirty="0">
                <a:solidFill>
                  <a:srgbClr val="000000"/>
                </a:solidFill>
              </a:rPr>
              <a:t>Charge Conference</a:t>
            </a:r>
          </a:p>
          <a:p>
            <a:pPr marL="457200" indent="-457200">
              <a:buAutoNum type="arabicPeriod"/>
            </a:pPr>
            <a:r>
              <a:rPr lang="en-US" sz="2000" dirty="0">
                <a:solidFill>
                  <a:srgbClr val="000000"/>
                </a:solidFill>
              </a:rPr>
              <a:t>Closing Arguments</a:t>
            </a:r>
          </a:p>
          <a:p>
            <a:pPr marL="457200" indent="-457200">
              <a:buAutoNum type="arabicPeriod"/>
            </a:pPr>
            <a:r>
              <a:rPr lang="en-US" sz="2000" dirty="0">
                <a:solidFill>
                  <a:srgbClr val="000000"/>
                </a:solidFill>
              </a:rPr>
              <a:t>Charge to the Jury</a:t>
            </a:r>
          </a:p>
          <a:p>
            <a:pPr marL="457200" indent="-457200">
              <a:buAutoNum type="arabicPeriod"/>
            </a:pPr>
            <a:r>
              <a:rPr lang="en-US" sz="2000" dirty="0">
                <a:solidFill>
                  <a:srgbClr val="000000"/>
                </a:solidFill>
              </a:rPr>
              <a:t>Jury Deliberation</a:t>
            </a:r>
          </a:p>
          <a:p>
            <a:pPr marL="457200" indent="-457200">
              <a:buAutoNum type="arabicPeriod"/>
            </a:pPr>
            <a:r>
              <a:rPr lang="en-US" sz="2000" dirty="0">
                <a:solidFill>
                  <a:srgbClr val="000000"/>
                </a:solidFill>
              </a:rPr>
              <a:t>Verdict</a:t>
            </a:r>
          </a:p>
        </p:txBody>
      </p:sp>
      <p:sp>
        <p:nvSpPr>
          <p:cNvPr id="5" name="TextBox 4">
            <a:extLst>
              <a:ext uri="{FF2B5EF4-FFF2-40B4-BE49-F238E27FC236}">
                <a16:creationId xmlns:a16="http://schemas.microsoft.com/office/drawing/2014/main" id="{9EDB5953-8148-F27E-5773-A6BB71F753F1}"/>
              </a:ext>
            </a:extLst>
          </p:cNvPr>
          <p:cNvSpPr txBox="1"/>
          <p:nvPr/>
        </p:nvSpPr>
        <p:spPr>
          <a:xfrm>
            <a:off x="3775981" y="5776080"/>
            <a:ext cx="42046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1"/>
                </a:solidFill>
              </a:rPr>
              <a:t>*Verdict Must Be Beyond a Reasonable Doubt</a:t>
            </a:r>
          </a:p>
        </p:txBody>
      </p:sp>
    </p:spTree>
    <p:extLst>
      <p:ext uri="{BB962C8B-B14F-4D97-AF65-F5344CB8AC3E}">
        <p14:creationId xmlns:p14="http://schemas.microsoft.com/office/powerpoint/2010/main" val="206012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A8190E-AF92-2471-B652-6771EF0275A8}"/>
              </a:ext>
            </a:extLst>
          </p:cNvPr>
          <p:cNvPicPr>
            <a:picLocks noChangeAspect="1"/>
          </p:cNvPicPr>
          <p:nvPr/>
        </p:nvPicPr>
        <p:blipFill>
          <a:blip r:embed="rId2">
            <a:duotone>
              <a:schemeClr val="bg2">
                <a:shade val="45000"/>
                <a:satMod val="135000"/>
              </a:schemeClr>
              <a:prstClr val="white"/>
            </a:duotone>
            <a:alphaModFix amt="35000"/>
          </a:blip>
          <a:srcRect r="1804" b="1"/>
          <a:stretch>
            <a:fillRect/>
          </a:stretch>
        </p:blipFill>
        <p:spPr>
          <a:xfrm>
            <a:off x="20" y="-1"/>
            <a:ext cx="12188932" cy="6858000"/>
          </a:xfrm>
          <a:prstGeom prst="rect">
            <a:avLst/>
          </a:prstGeom>
        </p:spPr>
      </p:pic>
      <p:sp>
        <p:nvSpPr>
          <p:cNvPr id="2" name="Title 1">
            <a:extLst>
              <a:ext uri="{FF2B5EF4-FFF2-40B4-BE49-F238E27FC236}">
                <a16:creationId xmlns:a16="http://schemas.microsoft.com/office/drawing/2014/main" id="{3BA1984F-1CB6-4B32-A53B-B587956E8F88}"/>
              </a:ext>
            </a:extLst>
          </p:cNvPr>
          <p:cNvSpPr>
            <a:spLocks noGrp="1"/>
          </p:cNvSpPr>
          <p:nvPr>
            <p:ph type="title"/>
          </p:nvPr>
        </p:nvSpPr>
        <p:spPr>
          <a:xfrm>
            <a:off x="643467" y="643467"/>
            <a:ext cx="3684437" cy="5571066"/>
          </a:xfrm>
        </p:spPr>
        <p:txBody>
          <a:bodyPr>
            <a:normAutofit/>
          </a:bodyPr>
          <a:lstStyle/>
          <a:p>
            <a:pPr algn="r"/>
            <a:r>
              <a:rPr lang="en-US" dirty="0"/>
              <a:t>SENTENCING </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ED8AB7-3A87-4B98-81CE-284116414855}"/>
              </a:ext>
            </a:extLst>
          </p:cNvPr>
          <p:cNvSpPr>
            <a:spLocks noGrp="1"/>
          </p:cNvSpPr>
          <p:nvPr>
            <p:ph idx="1"/>
          </p:nvPr>
        </p:nvSpPr>
        <p:spPr>
          <a:xfrm>
            <a:off x="4971371" y="643467"/>
            <a:ext cx="6574112" cy="5571066"/>
          </a:xfrm>
        </p:spPr>
        <p:txBody>
          <a:bodyPr vert="horz" lIns="45720" tIns="45720" rIns="45720" bIns="45720" rtlCol="0" anchor="ctr">
            <a:normAutofit/>
          </a:bodyPr>
          <a:lstStyle/>
          <a:p>
            <a:r>
              <a:rPr lang="en-US" sz="2400" dirty="0">
                <a:solidFill>
                  <a:schemeClr val="accent1"/>
                </a:solidFill>
              </a:rPr>
              <a:t>Judge imposes punishment after a defendant is found guilty or enters a guilty or no contest plea. </a:t>
            </a:r>
          </a:p>
          <a:p>
            <a:r>
              <a:rPr lang="en-US" dirty="0"/>
              <a:t>Counsel for State and Defense may present evidence suggesting appropriate sentence.</a:t>
            </a:r>
          </a:p>
          <a:p>
            <a:r>
              <a:rPr lang="en-US" dirty="0"/>
              <a:t>Victim impact statement.</a:t>
            </a:r>
          </a:p>
          <a:p>
            <a:r>
              <a:rPr lang="en-US" dirty="0"/>
              <a:t>Defendant may speak (sometimes called allocution).</a:t>
            </a:r>
          </a:p>
          <a:p>
            <a:r>
              <a:rPr lang="en-US" dirty="0"/>
              <a:t>Jail or prison time, probation, fines, restitution, community service, other conditions may be imposed.</a:t>
            </a:r>
          </a:p>
        </p:txBody>
      </p:sp>
    </p:spTree>
    <p:extLst>
      <p:ext uri="{BB962C8B-B14F-4D97-AF65-F5344CB8AC3E}">
        <p14:creationId xmlns:p14="http://schemas.microsoft.com/office/powerpoint/2010/main" val="78788041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3D0D-DEAE-4133-BBB0-51FB8D742B63}"/>
              </a:ext>
            </a:extLst>
          </p:cNvPr>
          <p:cNvSpPr>
            <a:spLocks noGrp="1"/>
          </p:cNvSpPr>
          <p:nvPr>
            <p:ph type="title"/>
          </p:nvPr>
        </p:nvSpPr>
        <p:spPr/>
        <p:txBody>
          <a:bodyPr/>
          <a:lstStyle/>
          <a:p>
            <a:r>
              <a:rPr lang="en-US" dirty="0"/>
              <a:t>WHAT HAPPENS AFTER SENTENCING? SOME OPTIONS</a:t>
            </a:r>
          </a:p>
        </p:txBody>
      </p:sp>
      <p:sp>
        <p:nvSpPr>
          <p:cNvPr id="3" name="Content Placeholder 2">
            <a:extLst>
              <a:ext uri="{FF2B5EF4-FFF2-40B4-BE49-F238E27FC236}">
                <a16:creationId xmlns:a16="http://schemas.microsoft.com/office/drawing/2014/main" id="{5D1B9003-0172-4E4F-9FAC-CEC6100A0E57}"/>
              </a:ext>
            </a:extLst>
          </p:cNvPr>
          <p:cNvSpPr>
            <a:spLocks noGrp="1"/>
          </p:cNvSpPr>
          <p:nvPr>
            <p:ph idx="1"/>
          </p:nvPr>
        </p:nvSpPr>
        <p:spPr/>
        <p:txBody>
          <a:bodyPr vert="horz" lIns="45720" tIns="45720" rIns="45720" bIns="45720" rtlCol="0" anchor="t">
            <a:normAutofit/>
          </a:bodyPr>
          <a:lstStyle/>
          <a:p>
            <a:r>
              <a:rPr lang="en-US" dirty="0"/>
              <a:t>1. MOTION TO WITHDRAW GUILTY PLEA </a:t>
            </a:r>
          </a:p>
          <a:p>
            <a:r>
              <a:rPr lang="en-US" dirty="0"/>
              <a:t>Deadline: Before the end of the term of court</a:t>
            </a:r>
          </a:p>
          <a:p>
            <a:r>
              <a:rPr lang="en-US" dirty="0"/>
              <a:t>2. APPEAL</a:t>
            </a:r>
          </a:p>
          <a:p>
            <a:r>
              <a:rPr lang="en-US" dirty="0"/>
              <a:t>Deadline: 30 days from the date of the final judgment or sentencing</a:t>
            </a:r>
          </a:p>
          <a:p>
            <a:r>
              <a:rPr lang="en-US" dirty="0"/>
              <a:t>3. MOTION TO RECONSIDER</a:t>
            </a:r>
          </a:p>
          <a:p>
            <a:r>
              <a:rPr lang="en-US" dirty="0"/>
              <a:t>Deadline: Within 1 year after sentencing</a:t>
            </a:r>
          </a:p>
          <a:p>
            <a:endParaRPr lang="en-US" dirty="0"/>
          </a:p>
          <a:p>
            <a:r>
              <a:rPr lang="en-US" dirty="0"/>
              <a:t>These are hard and fast deadlines with </a:t>
            </a:r>
            <a:r>
              <a:rPr lang="en-US" b="1" i="1" dirty="0"/>
              <a:t>virtually no exceptions. </a:t>
            </a:r>
          </a:p>
        </p:txBody>
      </p:sp>
    </p:spTree>
    <p:extLst>
      <p:ext uri="{BB962C8B-B14F-4D97-AF65-F5344CB8AC3E}">
        <p14:creationId xmlns:p14="http://schemas.microsoft.com/office/powerpoint/2010/main" val="328718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BA73D-BBE0-9088-2ADE-F54546F3DBAB}"/>
              </a:ext>
            </a:extLst>
          </p:cNvPr>
          <p:cNvSpPr>
            <a:spLocks noGrp="1"/>
          </p:cNvSpPr>
          <p:nvPr>
            <p:ph type="title"/>
          </p:nvPr>
        </p:nvSpPr>
        <p:spPr>
          <a:xfrm>
            <a:off x="1024128" y="459317"/>
            <a:ext cx="4389120" cy="1749552"/>
          </a:xfrm>
        </p:spPr>
        <p:txBody>
          <a:bodyPr>
            <a:normAutofit/>
          </a:bodyPr>
          <a:lstStyle/>
          <a:p>
            <a:r>
              <a:rPr lang="en-US" sz="4400"/>
              <a:t>Probation revocation hearings</a:t>
            </a:r>
          </a:p>
        </p:txBody>
      </p:sp>
      <p:cxnSp>
        <p:nvCxnSpPr>
          <p:cNvPr id="11" name="Straight Connector 10">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A7C05B-4E93-057C-0310-F80C87C87381}"/>
              </a:ext>
            </a:extLst>
          </p:cNvPr>
          <p:cNvSpPr>
            <a:spLocks noGrp="1"/>
          </p:cNvSpPr>
          <p:nvPr>
            <p:ph idx="1"/>
          </p:nvPr>
        </p:nvSpPr>
        <p:spPr>
          <a:xfrm>
            <a:off x="728208" y="2212020"/>
            <a:ext cx="5128925" cy="3968910"/>
          </a:xfrm>
        </p:spPr>
        <p:txBody>
          <a:bodyPr vert="horz" lIns="45720" tIns="45720" rIns="45720" bIns="45720" rtlCol="0" anchor="t">
            <a:normAutofit lnSpcReduction="10000"/>
          </a:bodyPr>
          <a:lstStyle/>
          <a:p>
            <a:r>
              <a:rPr lang="en-US" sz="1800" dirty="0">
                <a:solidFill>
                  <a:schemeClr val="accent1"/>
                </a:solidFill>
              </a:rPr>
              <a:t>T</a:t>
            </a:r>
            <a:r>
              <a:rPr lang="en-US" sz="2000" dirty="0">
                <a:solidFill>
                  <a:schemeClr val="accent1"/>
                </a:solidFill>
              </a:rPr>
              <a:t>he court determines whether a person violated the conditions of their probation and whether their probation should be modified or revoked.</a:t>
            </a:r>
          </a:p>
          <a:p>
            <a:r>
              <a:rPr lang="en-US" sz="1800" dirty="0"/>
              <a:t>Common Reasons for a Probation Violation:</a:t>
            </a:r>
          </a:p>
          <a:p>
            <a:pPr>
              <a:buFont typeface="Arial" panose="020B0602020104020603" pitchFamily="34" charset="0"/>
              <a:buChar char="•"/>
            </a:pPr>
            <a:r>
              <a:rPr lang="en-US" sz="1800" dirty="0"/>
              <a:t>Failing to report to a probation officer.</a:t>
            </a:r>
          </a:p>
          <a:p>
            <a:pPr>
              <a:buFont typeface="Arial" panose="020B0602020104020603" pitchFamily="34" charset="0"/>
              <a:buChar char="•"/>
            </a:pPr>
            <a:r>
              <a:rPr lang="en-US" sz="1800" dirty="0"/>
              <a:t>Failing a drug or alcohol test.</a:t>
            </a:r>
          </a:p>
          <a:p>
            <a:pPr>
              <a:buFont typeface="Arial" panose="020B0602020104020603" pitchFamily="34" charset="0"/>
              <a:buChar char="•"/>
            </a:pPr>
            <a:r>
              <a:rPr lang="en-US" sz="1800" dirty="0"/>
              <a:t>Committing a new criminal offense.</a:t>
            </a:r>
          </a:p>
          <a:p>
            <a:pPr>
              <a:buFont typeface="Arial" panose="020B0602020104020603" pitchFamily="34" charset="0"/>
              <a:buChar char="•"/>
            </a:pPr>
            <a:r>
              <a:rPr lang="en-US" sz="1800" dirty="0"/>
              <a:t>Violating a no-contact order.</a:t>
            </a:r>
          </a:p>
          <a:p>
            <a:pPr marL="0" indent="0">
              <a:buNone/>
            </a:pPr>
            <a:r>
              <a:rPr lang="en-US" sz="1800" dirty="0">
                <a:ea typeface="+mn-lt"/>
                <a:cs typeface="+mn-lt"/>
              </a:rPr>
              <a:t>The judge may modify the terms of probation or revoke part or all of the probation, requiring the defendant to serve some or all of the remaining sentence in jail or prison.</a:t>
            </a:r>
          </a:p>
        </p:txBody>
      </p:sp>
      <p:pic>
        <p:nvPicPr>
          <p:cNvPr id="4" name="Picture 3">
            <a:extLst>
              <a:ext uri="{FF2B5EF4-FFF2-40B4-BE49-F238E27FC236}">
                <a16:creationId xmlns:a16="http://schemas.microsoft.com/office/drawing/2014/main" id="{23D02F9B-CB15-A2F5-8EB2-89761C632905}"/>
              </a:ext>
            </a:extLst>
          </p:cNvPr>
          <p:cNvPicPr>
            <a:picLocks noChangeAspect="1"/>
          </p:cNvPicPr>
          <p:nvPr/>
        </p:nvPicPr>
        <p:blipFill>
          <a:blip r:embed="rId2"/>
          <a:stretch>
            <a:fillRect/>
          </a:stretch>
        </p:blipFill>
        <p:spPr>
          <a:xfrm>
            <a:off x="7272650" y="960120"/>
            <a:ext cx="3742694" cy="4940852"/>
          </a:xfrm>
          <a:prstGeom prst="rect">
            <a:avLst/>
          </a:prstGeom>
        </p:spPr>
      </p:pic>
      <p:sp>
        <p:nvSpPr>
          <p:cNvPr id="5" name="TextBox 4">
            <a:extLst>
              <a:ext uri="{FF2B5EF4-FFF2-40B4-BE49-F238E27FC236}">
                <a16:creationId xmlns:a16="http://schemas.microsoft.com/office/drawing/2014/main" id="{FFB8504F-601D-FD37-7E0D-FCB9F06808EC}"/>
              </a:ext>
            </a:extLst>
          </p:cNvPr>
          <p:cNvSpPr txBox="1"/>
          <p:nvPr/>
        </p:nvSpPr>
        <p:spPr>
          <a:xfrm>
            <a:off x="10096499" y="870857"/>
            <a:ext cx="1061357" cy="40821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45D7D98-914F-FC0B-E4BE-6FF206C169EE}"/>
              </a:ext>
            </a:extLst>
          </p:cNvPr>
          <p:cNvSpPr txBox="1"/>
          <p:nvPr/>
        </p:nvSpPr>
        <p:spPr>
          <a:xfrm>
            <a:off x="7551963" y="1891393"/>
            <a:ext cx="966107" cy="14967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ECB8EFF0-A175-EBA6-A374-5105EC03EE5E}"/>
              </a:ext>
            </a:extLst>
          </p:cNvPr>
          <p:cNvSpPr txBox="1"/>
          <p:nvPr/>
        </p:nvSpPr>
        <p:spPr>
          <a:xfrm>
            <a:off x="9402536" y="1728107"/>
            <a:ext cx="1197428" cy="1768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EE1C1536-8739-88D3-0259-7DA55EBC66DC}"/>
              </a:ext>
            </a:extLst>
          </p:cNvPr>
          <p:cNvSpPr txBox="1"/>
          <p:nvPr/>
        </p:nvSpPr>
        <p:spPr>
          <a:xfrm>
            <a:off x="9565821" y="2544535"/>
            <a:ext cx="666749" cy="1224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EE7DBEBA-FF1A-D055-3339-6880D40E5866}"/>
              </a:ext>
            </a:extLst>
          </p:cNvPr>
          <p:cNvSpPr txBox="1"/>
          <p:nvPr/>
        </p:nvSpPr>
        <p:spPr>
          <a:xfrm>
            <a:off x="9072463" y="3434614"/>
            <a:ext cx="666749" cy="1224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509941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EDAB-7BEB-4293-B166-CA1E13C14E93}"/>
              </a:ext>
            </a:extLst>
          </p:cNvPr>
          <p:cNvSpPr>
            <a:spLocks noGrp="1"/>
          </p:cNvSpPr>
          <p:nvPr>
            <p:ph type="title"/>
          </p:nvPr>
        </p:nvSpPr>
        <p:spPr/>
        <p:txBody>
          <a:bodyPr/>
          <a:lstStyle/>
          <a:p>
            <a:r>
              <a:rPr lang="en-US" dirty="0"/>
              <a:t>APPELLATE COURTS</a:t>
            </a:r>
          </a:p>
        </p:txBody>
      </p:sp>
      <p:sp>
        <p:nvSpPr>
          <p:cNvPr id="3" name="Content Placeholder 2">
            <a:extLst>
              <a:ext uri="{FF2B5EF4-FFF2-40B4-BE49-F238E27FC236}">
                <a16:creationId xmlns:a16="http://schemas.microsoft.com/office/drawing/2014/main" id="{7189D097-3F4C-4C34-B18F-C4C8ACDA9FF5}"/>
              </a:ext>
            </a:extLst>
          </p:cNvPr>
          <p:cNvSpPr>
            <a:spLocks noGrp="1"/>
          </p:cNvSpPr>
          <p:nvPr>
            <p:ph idx="1"/>
          </p:nvPr>
        </p:nvSpPr>
        <p:spPr/>
        <p:txBody>
          <a:bodyPr/>
          <a:lstStyle/>
          <a:p>
            <a:pPr marL="0" indent="0">
              <a:buNone/>
            </a:pPr>
            <a:r>
              <a:rPr lang="en-US" dirty="0"/>
              <a:t>1. COURT OF APPEALS</a:t>
            </a:r>
          </a:p>
          <a:p>
            <a:r>
              <a:rPr lang="en-US" dirty="0"/>
              <a:t>CASES NOT INVOLVING CONSTITUTIONAL ISSUES OR POTENTIAL DEATH SENTENCES</a:t>
            </a:r>
          </a:p>
          <a:p>
            <a:pPr marL="0" indent="0">
              <a:buNone/>
            </a:pPr>
            <a:r>
              <a:rPr lang="en-US" dirty="0"/>
              <a:t>2. SUPREME COURT OF GEORGIA</a:t>
            </a:r>
          </a:p>
          <a:p>
            <a:r>
              <a:rPr lang="en-US" dirty="0"/>
              <a:t>CASES INVOLVING CONSTITUTIONAL ISSUES OR POTENTIAL DEATH SENTENCES (EVEN IF DEATH PENALTY WAS NOT SOUGHT); REVIEW OF CASES FROM COURT OF APPEALS, BY APPLICATION ONLY. </a:t>
            </a:r>
          </a:p>
          <a:p>
            <a:pPr marL="0" indent="0">
              <a:buNone/>
            </a:pPr>
            <a:r>
              <a:rPr lang="en-US" dirty="0"/>
              <a:t>3. SUPREME COURT OF THE UNITED STATES </a:t>
            </a:r>
          </a:p>
          <a:p>
            <a:pPr marL="0" indent="0">
              <a:buNone/>
            </a:pPr>
            <a:r>
              <a:rPr lang="en-US" dirty="0"/>
              <a:t>BY APPLICATION ONLY, REVIEWS CASES FROM GEORGIA SUPREME COURT ON ISSUES OF FEDERAL CONSTITUTIONAL IMPORTANCE </a:t>
            </a:r>
          </a:p>
        </p:txBody>
      </p:sp>
    </p:spTree>
    <p:extLst>
      <p:ext uri="{BB962C8B-B14F-4D97-AF65-F5344CB8AC3E}">
        <p14:creationId xmlns:p14="http://schemas.microsoft.com/office/powerpoint/2010/main" val="95658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9006-5FBE-E47A-1210-B64FC6645358}"/>
              </a:ext>
            </a:extLst>
          </p:cNvPr>
          <p:cNvSpPr>
            <a:spLocks noGrp="1"/>
          </p:cNvSpPr>
          <p:nvPr>
            <p:ph type="title"/>
          </p:nvPr>
        </p:nvSpPr>
        <p:spPr/>
        <p:txBody>
          <a:bodyPr/>
          <a:lstStyle/>
          <a:p>
            <a:r>
              <a:rPr lang="en-US" dirty="0"/>
              <a:t>Nothing I say is binding</a:t>
            </a:r>
            <a:br>
              <a:rPr lang="en-US" dirty="0"/>
            </a:br>
            <a:r>
              <a:rPr lang="en-US" dirty="0"/>
              <a:t>this is not a manual</a:t>
            </a:r>
          </a:p>
        </p:txBody>
      </p:sp>
      <p:sp>
        <p:nvSpPr>
          <p:cNvPr id="3" name="Content Placeholder 2">
            <a:extLst>
              <a:ext uri="{FF2B5EF4-FFF2-40B4-BE49-F238E27FC236}">
                <a16:creationId xmlns:a16="http://schemas.microsoft.com/office/drawing/2014/main" id="{01A3BD81-5EF3-AE71-D6B2-E79BD581E081}"/>
              </a:ext>
            </a:extLst>
          </p:cNvPr>
          <p:cNvSpPr>
            <a:spLocks noGrp="1"/>
          </p:cNvSpPr>
          <p:nvPr>
            <p:ph idx="1"/>
          </p:nvPr>
        </p:nvSpPr>
        <p:spPr/>
        <p:txBody>
          <a:bodyPr/>
          <a:lstStyle/>
          <a:p>
            <a:r>
              <a:rPr lang="en-US" dirty="0"/>
              <a:t>Every court system functions slightly differently.</a:t>
            </a:r>
          </a:p>
          <a:p>
            <a:r>
              <a:rPr lang="en-US" dirty="0"/>
              <a:t>I do not present this as a manual, a handbook, a guide or the final word on the criminal court system in all Georgia circuits.</a:t>
            </a:r>
          </a:p>
          <a:p>
            <a:r>
              <a:rPr lang="en-US" dirty="0"/>
              <a:t>Even within circuits, courts can function differently (example of Richmond County State Court and Burke County State Court).</a:t>
            </a:r>
          </a:p>
          <a:p>
            <a:r>
              <a:rPr lang="en-US" dirty="0"/>
              <a:t>Please do not rely on MY presentation if your circuit functions differently. </a:t>
            </a:r>
          </a:p>
          <a:p>
            <a:r>
              <a:rPr lang="en-US" dirty="0"/>
              <a:t>I am providing this information as an introductory guide to the things that might happen and the order they might happen in. </a:t>
            </a:r>
          </a:p>
        </p:txBody>
      </p:sp>
    </p:spTree>
    <p:extLst>
      <p:ext uri="{BB962C8B-B14F-4D97-AF65-F5344CB8AC3E}">
        <p14:creationId xmlns:p14="http://schemas.microsoft.com/office/powerpoint/2010/main" val="91680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BD6D-993F-4D39-816C-272C5360886C}"/>
              </a:ext>
            </a:extLst>
          </p:cNvPr>
          <p:cNvSpPr>
            <a:spLocks noGrp="1"/>
          </p:cNvSpPr>
          <p:nvPr>
            <p:ph type="title"/>
          </p:nvPr>
        </p:nvSpPr>
        <p:spPr/>
        <p:txBody>
          <a:bodyPr/>
          <a:lstStyle/>
          <a:p>
            <a:r>
              <a:rPr lang="en-US" dirty="0"/>
              <a:t>TYPES OF COURTS</a:t>
            </a:r>
          </a:p>
        </p:txBody>
      </p:sp>
      <p:sp>
        <p:nvSpPr>
          <p:cNvPr id="3" name="Content Placeholder 2">
            <a:extLst>
              <a:ext uri="{FF2B5EF4-FFF2-40B4-BE49-F238E27FC236}">
                <a16:creationId xmlns:a16="http://schemas.microsoft.com/office/drawing/2014/main" id="{D2D0D5D3-78C1-467F-A5C5-E01B211F6066}"/>
              </a:ext>
            </a:extLst>
          </p:cNvPr>
          <p:cNvSpPr>
            <a:spLocks noGrp="1"/>
          </p:cNvSpPr>
          <p:nvPr>
            <p:ph idx="1"/>
          </p:nvPr>
        </p:nvSpPr>
        <p:spPr/>
        <p:txBody>
          <a:bodyPr>
            <a:normAutofit fontScale="77500" lnSpcReduction="20000"/>
          </a:bodyPr>
          <a:lstStyle/>
          <a:p>
            <a:r>
              <a:rPr lang="en-US" dirty="0"/>
              <a:t>1. PROBATE COURT</a:t>
            </a:r>
          </a:p>
          <a:p>
            <a:endParaRPr lang="en-US" dirty="0"/>
          </a:p>
          <a:p>
            <a:r>
              <a:rPr lang="en-US" dirty="0"/>
              <a:t>2. MUNICIPAL OR CITY COURTS</a:t>
            </a:r>
          </a:p>
          <a:p>
            <a:endParaRPr lang="en-US" dirty="0"/>
          </a:p>
          <a:p>
            <a:r>
              <a:rPr lang="en-US" dirty="0"/>
              <a:t>3. MAGISTRATE COURT</a:t>
            </a:r>
          </a:p>
          <a:p>
            <a:endParaRPr lang="en-US" dirty="0"/>
          </a:p>
          <a:p>
            <a:r>
              <a:rPr lang="en-US" dirty="0"/>
              <a:t>4. STATE COURT</a:t>
            </a:r>
          </a:p>
          <a:p>
            <a:endParaRPr lang="en-US" dirty="0"/>
          </a:p>
          <a:p>
            <a:r>
              <a:rPr lang="en-US" dirty="0"/>
              <a:t>5. SUPERIOR COURT</a:t>
            </a:r>
          </a:p>
          <a:p>
            <a:endParaRPr lang="en-US" dirty="0"/>
          </a:p>
          <a:p>
            <a:r>
              <a:rPr lang="en-US" dirty="0"/>
              <a:t>6. COURT OF APPEALS AND SUPREME COURT</a:t>
            </a:r>
          </a:p>
        </p:txBody>
      </p:sp>
      <p:pic>
        <p:nvPicPr>
          <p:cNvPr id="5" name="Picture 4">
            <a:extLst>
              <a:ext uri="{FF2B5EF4-FFF2-40B4-BE49-F238E27FC236}">
                <a16:creationId xmlns:a16="http://schemas.microsoft.com/office/drawing/2014/main" id="{C3C0226E-769F-53A3-43EB-49DA9476BCAF}"/>
              </a:ext>
            </a:extLst>
          </p:cNvPr>
          <p:cNvPicPr>
            <a:picLocks noChangeAspect="1"/>
          </p:cNvPicPr>
          <p:nvPr/>
        </p:nvPicPr>
        <p:blipFill>
          <a:blip r:embed="rId2"/>
          <a:stretch>
            <a:fillRect/>
          </a:stretch>
        </p:blipFill>
        <p:spPr>
          <a:xfrm>
            <a:off x="6172496" y="1127314"/>
            <a:ext cx="4255377" cy="5145470"/>
          </a:xfrm>
          <a:prstGeom prst="rect">
            <a:avLst/>
          </a:prstGeom>
        </p:spPr>
      </p:pic>
    </p:spTree>
    <p:extLst>
      <p:ext uri="{BB962C8B-B14F-4D97-AF65-F5344CB8AC3E}">
        <p14:creationId xmlns:p14="http://schemas.microsoft.com/office/powerpoint/2010/main" val="253386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6DE7-E623-47FF-8E7B-6E7CBE21A36C}"/>
              </a:ext>
            </a:extLst>
          </p:cNvPr>
          <p:cNvSpPr>
            <a:spLocks noGrp="1"/>
          </p:cNvSpPr>
          <p:nvPr>
            <p:ph type="title"/>
          </p:nvPr>
        </p:nvSpPr>
        <p:spPr/>
        <p:txBody>
          <a:bodyPr/>
          <a:lstStyle/>
          <a:p>
            <a:r>
              <a:rPr lang="en-US" dirty="0"/>
              <a:t>TYPES OF CASES</a:t>
            </a:r>
          </a:p>
        </p:txBody>
      </p:sp>
      <p:sp>
        <p:nvSpPr>
          <p:cNvPr id="3" name="Content Placeholder 2">
            <a:extLst>
              <a:ext uri="{FF2B5EF4-FFF2-40B4-BE49-F238E27FC236}">
                <a16:creationId xmlns:a16="http://schemas.microsoft.com/office/drawing/2014/main" id="{52D7ADB1-1151-458C-9017-68FB50BAB69B}"/>
              </a:ext>
            </a:extLst>
          </p:cNvPr>
          <p:cNvSpPr>
            <a:spLocks noGrp="1"/>
          </p:cNvSpPr>
          <p:nvPr>
            <p:ph idx="1"/>
          </p:nvPr>
        </p:nvSpPr>
        <p:spPr/>
        <p:txBody>
          <a:bodyPr vert="horz" lIns="45720" tIns="45720" rIns="45720" bIns="45720" rtlCol="0" anchor="t">
            <a:normAutofit/>
          </a:bodyPr>
          <a:lstStyle/>
          <a:p>
            <a:r>
              <a:rPr lang="en-US" dirty="0"/>
              <a:t>1. ORDINANCE VIOLATION</a:t>
            </a:r>
          </a:p>
          <a:p>
            <a:r>
              <a:rPr lang="en-US"/>
              <a:t>MAX SENTENCE – Fine and/or up to 6 months in jail</a:t>
            </a:r>
          </a:p>
          <a:p>
            <a:r>
              <a:rPr lang="en-US" dirty="0"/>
              <a:t>2. MISDEMEANOR (INCLUDES TRAFFIC VIOLATIONS)</a:t>
            </a:r>
          </a:p>
          <a:p>
            <a:r>
              <a:rPr lang="en-US"/>
              <a:t>MAX SENTENCE – Up to 12 months in jail and/or fine up to $1000</a:t>
            </a:r>
          </a:p>
          <a:p>
            <a:r>
              <a:rPr lang="en-US" dirty="0"/>
              <a:t>3. FELONY</a:t>
            </a:r>
          </a:p>
          <a:p>
            <a:r>
              <a:rPr lang="en-US"/>
              <a:t>MAX SENTENCE – More than 12 months in prison depending on offense</a:t>
            </a:r>
          </a:p>
          <a:p>
            <a:endParaRPr lang="en-US" dirty="0"/>
          </a:p>
        </p:txBody>
      </p:sp>
    </p:spTree>
    <p:extLst>
      <p:ext uri="{BB962C8B-B14F-4D97-AF65-F5344CB8AC3E}">
        <p14:creationId xmlns:p14="http://schemas.microsoft.com/office/powerpoint/2010/main" val="160299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B998-6306-42C2-B9E0-C9CF07B4E77B}"/>
              </a:ext>
            </a:extLst>
          </p:cNvPr>
          <p:cNvSpPr>
            <a:spLocks noGrp="1"/>
          </p:cNvSpPr>
          <p:nvPr>
            <p:ph type="title"/>
          </p:nvPr>
        </p:nvSpPr>
        <p:spPr/>
        <p:txBody>
          <a:bodyPr/>
          <a:lstStyle/>
          <a:p>
            <a:r>
              <a:rPr lang="en-US" dirty="0"/>
              <a:t>FROM ARREST TO APPEAL – CASE FLOW</a:t>
            </a:r>
          </a:p>
        </p:txBody>
      </p:sp>
      <p:sp>
        <p:nvSpPr>
          <p:cNvPr id="3" name="Content Placeholder 2">
            <a:extLst>
              <a:ext uri="{FF2B5EF4-FFF2-40B4-BE49-F238E27FC236}">
                <a16:creationId xmlns:a16="http://schemas.microsoft.com/office/drawing/2014/main" id="{989BFE9A-77F2-4D8B-AEAF-B66B7D9EB53F}"/>
              </a:ext>
            </a:extLst>
          </p:cNvPr>
          <p:cNvSpPr>
            <a:spLocks noGrp="1"/>
          </p:cNvSpPr>
          <p:nvPr>
            <p:ph idx="1"/>
          </p:nvPr>
        </p:nvSpPr>
        <p:spPr>
          <a:xfrm>
            <a:off x="1024128" y="1802921"/>
            <a:ext cx="9720073" cy="4506439"/>
          </a:xfrm>
        </p:spPr>
        <p:txBody>
          <a:bodyPr>
            <a:normAutofit/>
          </a:bodyPr>
          <a:lstStyle/>
          <a:p>
            <a:r>
              <a:rPr lang="en-US" dirty="0"/>
              <a:t>1. REVIEW CASE FLOW MAPS (SLIDES BELOW) – HIGHLY VARIABLE BETWEEN COUNTIES</a:t>
            </a:r>
          </a:p>
          <a:p>
            <a:r>
              <a:rPr lang="en-US" dirty="0"/>
              <a:t>2. IMPORTANT EVENTS </a:t>
            </a:r>
          </a:p>
          <a:p>
            <a:endParaRPr lang="en-US" dirty="0"/>
          </a:p>
        </p:txBody>
      </p:sp>
      <p:graphicFrame>
        <p:nvGraphicFramePr>
          <p:cNvPr id="9" name="Table 9">
            <a:extLst>
              <a:ext uri="{FF2B5EF4-FFF2-40B4-BE49-F238E27FC236}">
                <a16:creationId xmlns:a16="http://schemas.microsoft.com/office/drawing/2014/main" id="{BD660CD9-3ADC-4D83-983F-60F77CC03821}"/>
              </a:ext>
            </a:extLst>
          </p:cNvPr>
          <p:cNvGraphicFramePr>
            <a:graphicFrameLocks noGrp="1"/>
          </p:cNvGraphicFramePr>
          <p:nvPr>
            <p:extLst>
              <p:ext uri="{D42A27DB-BD31-4B8C-83A1-F6EECF244321}">
                <p14:modId xmlns:p14="http://schemas.microsoft.com/office/powerpoint/2010/main" val="1980638754"/>
              </p:ext>
            </p:extLst>
          </p:nvPr>
        </p:nvGraphicFramePr>
        <p:xfrm>
          <a:off x="2032000" y="2977320"/>
          <a:ext cx="8128000" cy="3383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83042342"/>
                    </a:ext>
                  </a:extLst>
                </a:gridCol>
                <a:gridCol w="4064000">
                  <a:extLst>
                    <a:ext uri="{9D8B030D-6E8A-4147-A177-3AD203B41FA5}">
                      <a16:colId xmlns:a16="http://schemas.microsoft.com/office/drawing/2014/main" val="777299665"/>
                    </a:ext>
                  </a:extLst>
                </a:gridCol>
              </a:tblGrid>
              <a:tr h="2189908">
                <a:tc>
                  <a:txBody>
                    <a:bodyPr/>
                    <a:lstStyle/>
                    <a:p>
                      <a:pPr lvl="1"/>
                      <a:r>
                        <a:rPr lang="en-US" dirty="0"/>
                        <a:t>ARREST	</a:t>
                      </a:r>
                    </a:p>
                    <a:p>
                      <a:pPr lvl="1"/>
                      <a:endParaRPr lang="en-US" dirty="0"/>
                    </a:p>
                    <a:p>
                      <a:pPr lvl="1"/>
                      <a:r>
                        <a:rPr lang="en-US" dirty="0"/>
                        <a:t>INITIAL APPEARANCE/1</a:t>
                      </a:r>
                      <a:r>
                        <a:rPr lang="en-US" baseline="30000" dirty="0"/>
                        <a:t>ST</a:t>
                      </a:r>
                      <a:r>
                        <a:rPr lang="en-US" dirty="0"/>
                        <a:t> APPEARANCE</a:t>
                      </a:r>
                    </a:p>
                    <a:p>
                      <a:pPr lvl="1"/>
                      <a:endParaRPr lang="en-US" dirty="0"/>
                    </a:p>
                    <a:p>
                      <a:pPr lvl="1"/>
                      <a:r>
                        <a:rPr lang="en-US" dirty="0"/>
                        <a:t>BOND HEARING</a:t>
                      </a:r>
                    </a:p>
                    <a:p>
                      <a:pPr lvl="1"/>
                      <a:endParaRPr lang="en-US" dirty="0"/>
                    </a:p>
                    <a:p>
                      <a:pPr lvl="1"/>
                      <a:r>
                        <a:rPr lang="en-US" dirty="0"/>
                        <a:t>PRELIMINARY HEARING</a:t>
                      </a:r>
                    </a:p>
                    <a:p>
                      <a:pPr lvl="1"/>
                      <a:endParaRPr lang="en-US" dirty="0"/>
                    </a:p>
                    <a:p>
                      <a:pPr lvl="1"/>
                      <a:r>
                        <a:rPr lang="en-US" dirty="0"/>
                        <a:t>INDICTMENT</a:t>
                      </a:r>
                    </a:p>
                    <a:p>
                      <a:pPr lvl="1"/>
                      <a:endParaRPr lang="en-US" dirty="0"/>
                    </a:p>
                    <a:p>
                      <a:endParaRPr lang="en-US" dirty="0"/>
                    </a:p>
                  </a:txBody>
                  <a:tcPr/>
                </a:tc>
                <a:tc>
                  <a:txBody>
                    <a:bodyPr/>
                    <a:lstStyle/>
                    <a:p>
                      <a:pPr lvl="1"/>
                      <a:r>
                        <a:rPr lang="en-US" dirty="0"/>
                        <a:t>ARRAIGNMENT</a:t>
                      </a:r>
                    </a:p>
                    <a:p>
                      <a:pPr lvl="1"/>
                      <a:endParaRPr lang="en-US" dirty="0"/>
                    </a:p>
                    <a:p>
                      <a:pPr lvl="1"/>
                      <a:r>
                        <a:rPr lang="en-US" dirty="0"/>
                        <a:t>CALENDAR CALL</a:t>
                      </a:r>
                    </a:p>
                    <a:p>
                      <a:pPr lvl="1"/>
                      <a:endParaRPr lang="en-US" dirty="0"/>
                    </a:p>
                    <a:p>
                      <a:pPr lvl="1"/>
                      <a:r>
                        <a:rPr lang="en-US" dirty="0"/>
                        <a:t>STATUS CONFERENCES</a:t>
                      </a:r>
                    </a:p>
                    <a:p>
                      <a:pPr lvl="1"/>
                      <a:endParaRPr lang="en-US" dirty="0"/>
                    </a:p>
                    <a:p>
                      <a:pPr lvl="1"/>
                      <a:r>
                        <a:rPr lang="en-US" dirty="0"/>
                        <a:t>MOTIONS HEARINGS</a:t>
                      </a:r>
                    </a:p>
                    <a:p>
                      <a:pPr lvl="1"/>
                      <a:endParaRPr lang="en-US" dirty="0"/>
                    </a:p>
                    <a:p>
                      <a:pPr lvl="1"/>
                      <a:r>
                        <a:rPr lang="en-US" dirty="0"/>
                        <a:t>TRIAL</a:t>
                      </a:r>
                    </a:p>
                    <a:p>
                      <a:pPr marL="128016" lvl="1" indent="0">
                        <a:buNone/>
                      </a:pPr>
                      <a:endParaRPr lang="en-US" dirty="0"/>
                    </a:p>
                    <a:p>
                      <a:pPr lvl="1"/>
                      <a:r>
                        <a:rPr lang="en-US" dirty="0"/>
                        <a:t>SENTENCING</a:t>
                      </a:r>
                    </a:p>
                    <a:p>
                      <a:endParaRPr lang="en-US" dirty="0"/>
                    </a:p>
                  </a:txBody>
                  <a:tcPr/>
                </a:tc>
                <a:extLst>
                  <a:ext uri="{0D108BD9-81ED-4DB2-BD59-A6C34878D82A}">
                    <a16:rowId xmlns:a16="http://schemas.microsoft.com/office/drawing/2014/main" val="3573854266"/>
                  </a:ext>
                </a:extLst>
              </a:tr>
            </a:tbl>
          </a:graphicData>
        </a:graphic>
      </p:graphicFrame>
    </p:spTree>
    <p:extLst>
      <p:ext uri="{BB962C8B-B14F-4D97-AF65-F5344CB8AC3E}">
        <p14:creationId xmlns:p14="http://schemas.microsoft.com/office/powerpoint/2010/main" val="153381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56400" y="613100"/>
            <a:ext cx="11360800" cy="943200"/>
          </a:xfrm>
          <a:prstGeom prst="rect">
            <a:avLst/>
          </a:prstGeom>
        </p:spPr>
        <p:txBody>
          <a:bodyPr spcFirstLastPara="1" vert="horz" wrap="square" lIns="121900" tIns="121900" rIns="121900" bIns="121900" rtlCol="0" anchor="t" anchorCtr="0">
            <a:noAutofit/>
          </a:bodyPr>
          <a:lstStyle/>
          <a:p>
            <a:r>
              <a:rPr lang="en" dirty="0"/>
              <a:t>Felony Timeline </a:t>
            </a:r>
            <a:br>
              <a:rPr lang="en" dirty="0"/>
            </a:br>
            <a:r>
              <a:rPr lang="en" dirty="0"/>
              <a:t>PRE-INDICTMENT</a:t>
            </a:r>
            <a:endParaRPr dirty="0"/>
          </a:p>
        </p:txBody>
      </p:sp>
      <p:cxnSp>
        <p:nvCxnSpPr>
          <p:cNvPr id="172" name="Google Shape;172;p25"/>
          <p:cNvCxnSpPr/>
          <p:nvPr/>
        </p:nvCxnSpPr>
        <p:spPr>
          <a:xfrm>
            <a:off x="1105167" y="4045733"/>
            <a:ext cx="10430000" cy="0"/>
          </a:xfrm>
          <a:prstGeom prst="straightConnector1">
            <a:avLst/>
          </a:prstGeom>
          <a:noFill/>
          <a:ln w="9525" cap="flat" cmpd="sng">
            <a:solidFill>
              <a:schemeClr val="accent2"/>
            </a:solidFill>
            <a:prstDash val="solid"/>
            <a:round/>
            <a:headEnd type="oval" w="med" len="med"/>
            <a:tailEnd type="oval" w="med" len="med"/>
          </a:ln>
        </p:spPr>
      </p:cxnSp>
      <p:cxnSp>
        <p:nvCxnSpPr>
          <p:cNvPr id="173" name="Google Shape;173;p25"/>
          <p:cNvCxnSpPr/>
          <p:nvPr/>
        </p:nvCxnSpPr>
        <p:spPr>
          <a:xfrm rot="10800000">
            <a:off x="1164367" y="2851867"/>
            <a:ext cx="0" cy="1213600"/>
          </a:xfrm>
          <a:prstGeom prst="straightConnector1">
            <a:avLst/>
          </a:prstGeom>
          <a:noFill/>
          <a:ln w="9525" cap="flat" cmpd="sng">
            <a:solidFill>
              <a:schemeClr val="accent2"/>
            </a:solidFill>
            <a:prstDash val="solid"/>
            <a:round/>
            <a:headEnd type="oval" w="med" len="med"/>
            <a:tailEnd type="oval" w="med" len="med"/>
          </a:ln>
        </p:spPr>
      </p:cxnSp>
      <p:cxnSp>
        <p:nvCxnSpPr>
          <p:cNvPr id="174" name="Google Shape;174;p25"/>
          <p:cNvCxnSpPr/>
          <p:nvPr/>
        </p:nvCxnSpPr>
        <p:spPr>
          <a:xfrm>
            <a:off x="1514600" y="4045700"/>
            <a:ext cx="108800" cy="932800"/>
          </a:xfrm>
          <a:prstGeom prst="straightConnector1">
            <a:avLst/>
          </a:prstGeom>
          <a:noFill/>
          <a:ln w="9525" cap="flat" cmpd="sng">
            <a:solidFill>
              <a:schemeClr val="accent2"/>
            </a:solidFill>
            <a:prstDash val="solid"/>
            <a:round/>
            <a:headEnd type="oval" w="med" len="med"/>
            <a:tailEnd type="oval" w="med" len="med"/>
          </a:ln>
        </p:spPr>
      </p:cxnSp>
      <p:cxnSp>
        <p:nvCxnSpPr>
          <p:cNvPr id="175" name="Google Shape;175;p25"/>
          <p:cNvCxnSpPr/>
          <p:nvPr/>
        </p:nvCxnSpPr>
        <p:spPr>
          <a:xfrm>
            <a:off x="4124633" y="3744900"/>
            <a:ext cx="0" cy="310800"/>
          </a:xfrm>
          <a:prstGeom prst="straightConnector1">
            <a:avLst/>
          </a:prstGeom>
          <a:noFill/>
          <a:ln w="9525" cap="flat" cmpd="sng">
            <a:solidFill>
              <a:schemeClr val="accent2"/>
            </a:solidFill>
            <a:prstDash val="solid"/>
            <a:round/>
            <a:headEnd type="oval" w="med" len="med"/>
            <a:tailEnd type="oval" w="med" len="med"/>
          </a:ln>
        </p:spPr>
      </p:cxnSp>
      <p:cxnSp>
        <p:nvCxnSpPr>
          <p:cNvPr id="178" name="Google Shape;178;p25"/>
          <p:cNvCxnSpPr/>
          <p:nvPr/>
        </p:nvCxnSpPr>
        <p:spPr>
          <a:xfrm>
            <a:off x="1911933" y="3744900"/>
            <a:ext cx="2400" cy="300800"/>
          </a:xfrm>
          <a:prstGeom prst="straightConnector1">
            <a:avLst/>
          </a:prstGeom>
          <a:noFill/>
          <a:ln w="9525" cap="flat" cmpd="sng">
            <a:solidFill>
              <a:schemeClr val="accent2"/>
            </a:solidFill>
            <a:prstDash val="solid"/>
            <a:round/>
            <a:headEnd type="oval" w="med" len="med"/>
            <a:tailEnd type="oval" w="med" len="med"/>
          </a:ln>
        </p:spPr>
      </p:cxnSp>
      <p:cxnSp>
        <p:nvCxnSpPr>
          <p:cNvPr id="179" name="Google Shape;179;p25"/>
          <p:cNvCxnSpPr/>
          <p:nvPr/>
        </p:nvCxnSpPr>
        <p:spPr>
          <a:xfrm>
            <a:off x="6096000" y="3823867"/>
            <a:ext cx="22000" cy="231600"/>
          </a:xfrm>
          <a:prstGeom prst="straightConnector1">
            <a:avLst/>
          </a:prstGeom>
          <a:noFill/>
          <a:ln w="9525" cap="flat" cmpd="sng">
            <a:solidFill>
              <a:schemeClr val="accent2"/>
            </a:solidFill>
            <a:prstDash val="solid"/>
            <a:round/>
            <a:headEnd type="oval" w="med" len="med"/>
            <a:tailEnd type="oval" w="med" len="med"/>
          </a:ln>
        </p:spPr>
      </p:cxnSp>
      <p:sp>
        <p:nvSpPr>
          <p:cNvPr id="180" name="Google Shape;180;p25"/>
          <p:cNvSpPr/>
          <p:nvPr/>
        </p:nvSpPr>
        <p:spPr>
          <a:xfrm>
            <a:off x="276267" y="2161167"/>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Client is arrested</a:t>
            </a:r>
            <a:endParaRPr sz="2400"/>
          </a:p>
        </p:txBody>
      </p:sp>
      <p:sp>
        <p:nvSpPr>
          <p:cNvPr id="181" name="Google Shape;181;p25"/>
          <p:cNvSpPr/>
          <p:nvPr/>
        </p:nvSpPr>
        <p:spPr>
          <a:xfrm>
            <a:off x="690800" y="4973400"/>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Client is interviewed for qualification</a:t>
            </a:r>
            <a:endParaRPr sz="1600" dirty="0"/>
          </a:p>
        </p:txBody>
      </p:sp>
      <p:sp>
        <p:nvSpPr>
          <p:cNvPr id="182" name="Google Shape;182;p25"/>
          <p:cNvSpPr/>
          <p:nvPr/>
        </p:nvSpPr>
        <p:spPr>
          <a:xfrm>
            <a:off x="3365067" y="3073800"/>
            <a:ext cx="1756400" cy="7104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Bond Hearing </a:t>
            </a:r>
            <a:endParaRPr sz="1600" dirty="0"/>
          </a:p>
        </p:txBody>
      </p:sp>
      <p:sp>
        <p:nvSpPr>
          <p:cNvPr id="183" name="Google Shape;183;p25"/>
          <p:cNvSpPr/>
          <p:nvPr/>
        </p:nvSpPr>
        <p:spPr>
          <a:xfrm>
            <a:off x="1223700" y="3034467"/>
            <a:ext cx="1756400" cy="868234"/>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Initial Appearance (POSSIBLY BOND SET)</a:t>
            </a:r>
            <a:endParaRPr sz="1600" dirty="0"/>
          </a:p>
        </p:txBody>
      </p:sp>
      <p:cxnSp>
        <p:nvCxnSpPr>
          <p:cNvPr id="186" name="Google Shape;186;p25"/>
          <p:cNvCxnSpPr/>
          <p:nvPr/>
        </p:nvCxnSpPr>
        <p:spPr>
          <a:xfrm rot="10800000" flipH="1">
            <a:off x="2457033" y="1272967"/>
            <a:ext cx="2338800" cy="1756400"/>
          </a:xfrm>
          <a:prstGeom prst="straightConnector1">
            <a:avLst/>
          </a:prstGeom>
          <a:noFill/>
          <a:ln w="9525" cap="flat" cmpd="sng">
            <a:solidFill>
              <a:schemeClr val="dk2"/>
            </a:solidFill>
            <a:prstDash val="solid"/>
            <a:round/>
            <a:headEnd type="none" w="med" len="med"/>
            <a:tailEnd type="triangle" w="med" len="med"/>
          </a:ln>
        </p:spPr>
      </p:cxnSp>
      <p:sp>
        <p:nvSpPr>
          <p:cNvPr id="187" name="Google Shape;187;p25"/>
          <p:cNvSpPr/>
          <p:nvPr/>
        </p:nvSpPr>
        <p:spPr>
          <a:xfrm>
            <a:off x="4795833" y="401867"/>
            <a:ext cx="1884672" cy="1154448"/>
          </a:xfrm>
          <a:prstGeom prst="cloud">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dirty="0">
                <a:highlight>
                  <a:srgbClr val="C0C0C0"/>
                </a:highlight>
              </a:rPr>
              <a:t>Client out on bond</a:t>
            </a:r>
            <a:endParaRPr sz="2400" dirty="0">
              <a:highlight>
                <a:srgbClr val="C0C0C0"/>
              </a:highlight>
            </a:endParaRPr>
          </a:p>
        </p:txBody>
      </p:sp>
      <p:sp>
        <p:nvSpPr>
          <p:cNvPr id="188" name="Google Shape;188;p25"/>
          <p:cNvSpPr/>
          <p:nvPr/>
        </p:nvSpPr>
        <p:spPr>
          <a:xfrm>
            <a:off x="5289267" y="2930700"/>
            <a:ext cx="1756400" cy="8832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Preliminary Hearing </a:t>
            </a:r>
            <a:endParaRPr sz="1333"/>
          </a:p>
          <a:p>
            <a:r>
              <a:rPr lang="en" sz="1333"/>
              <a:t>(unless already indicted)</a:t>
            </a:r>
            <a:endParaRPr sz="1333"/>
          </a:p>
        </p:txBody>
      </p:sp>
      <p:cxnSp>
        <p:nvCxnSpPr>
          <p:cNvPr id="190" name="Google Shape;190;p25"/>
          <p:cNvCxnSpPr>
            <a:cxnSpLocks/>
            <a:endCxn id="187" idx="1"/>
          </p:cNvCxnSpPr>
          <p:nvPr/>
        </p:nvCxnSpPr>
        <p:spPr>
          <a:xfrm flipV="1">
            <a:off x="4226943" y="1555086"/>
            <a:ext cx="1511226" cy="2510381"/>
          </a:xfrm>
          <a:prstGeom prst="straightConnector1">
            <a:avLst/>
          </a:prstGeom>
          <a:noFill/>
          <a:ln w="9525" cap="flat" cmpd="sng">
            <a:solidFill>
              <a:schemeClr val="dk2"/>
            </a:solidFill>
            <a:prstDash val="solid"/>
            <a:round/>
            <a:headEnd type="none" w="med" len="med"/>
            <a:tailEnd type="triangle" w="med" len="med"/>
          </a:ln>
        </p:spPr>
      </p:cxnSp>
      <p:sp>
        <p:nvSpPr>
          <p:cNvPr id="191" name="Google Shape;191;p25"/>
          <p:cNvSpPr/>
          <p:nvPr/>
        </p:nvSpPr>
        <p:spPr>
          <a:xfrm>
            <a:off x="6048867" y="4233233"/>
            <a:ext cx="1805760" cy="1391400"/>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600"/>
          </a:p>
        </p:txBody>
      </p:sp>
      <p:sp>
        <p:nvSpPr>
          <p:cNvPr id="192" name="Google Shape;192;p25"/>
          <p:cNvSpPr txBox="1"/>
          <p:nvPr/>
        </p:nvSpPr>
        <p:spPr>
          <a:xfrm>
            <a:off x="6216551" y="4534301"/>
            <a:ext cx="1470400" cy="984845"/>
          </a:xfrm>
          <a:prstGeom prst="rect">
            <a:avLst/>
          </a:prstGeom>
          <a:noFill/>
          <a:ln>
            <a:noFill/>
          </a:ln>
        </p:spPr>
        <p:txBody>
          <a:bodyPr spcFirstLastPara="1" wrap="square" lIns="121900" tIns="121900" rIns="121900" bIns="121900" anchor="t" anchorCtr="0">
            <a:spAutoFit/>
          </a:bodyPr>
          <a:lstStyle/>
          <a:p>
            <a:r>
              <a:rPr lang="en" sz="1600"/>
              <a:t>Grand Jury Returns Indictment!</a:t>
            </a:r>
            <a:endParaRPr sz="2400">
              <a:latin typeface="Open Sans"/>
              <a:ea typeface="Open Sans"/>
              <a:cs typeface="Open Sans"/>
              <a:sym typeface="Open Sans"/>
            </a:endParaRPr>
          </a:p>
        </p:txBody>
      </p:sp>
      <p:cxnSp>
        <p:nvCxnSpPr>
          <p:cNvPr id="193" name="Google Shape;193;p25"/>
          <p:cNvCxnSpPr/>
          <p:nvPr/>
        </p:nvCxnSpPr>
        <p:spPr>
          <a:xfrm>
            <a:off x="6769251" y="4045733"/>
            <a:ext cx="39600" cy="503200"/>
          </a:xfrm>
          <a:prstGeom prst="straightConnector1">
            <a:avLst/>
          </a:prstGeom>
          <a:noFill/>
          <a:ln w="9525" cap="flat" cmpd="sng">
            <a:solidFill>
              <a:schemeClr val="accent2"/>
            </a:solidFill>
            <a:prstDash val="solid"/>
            <a:round/>
            <a:headEnd type="oval" w="med" len="med"/>
            <a:tailEnd type="oval" w="med" len="med"/>
          </a:ln>
        </p:spPr>
      </p:cxnSp>
      <p:sp>
        <p:nvSpPr>
          <p:cNvPr id="194" name="Google Shape;194;p25"/>
          <p:cNvSpPr/>
          <p:nvPr/>
        </p:nvSpPr>
        <p:spPr>
          <a:xfrm>
            <a:off x="7425433" y="3017100"/>
            <a:ext cx="17564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Arraignment</a:t>
            </a:r>
            <a:endParaRPr sz="1600"/>
          </a:p>
        </p:txBody>
      </p:sp>
      <p:cxnSp>
        <p:nvCxnSpPr>
          <p:cNvPr id="195" name="Google Shape;195;p25"/>
          <p:cNvCxnSpPr/>
          <p:nvPr/>
        </p:nvCxnSpPr>
        <p:spPr>
          <a:xfrm>
            <a:off x="8210284" y="3727500"/>
            <a:ext cx="39200" cy="338000"/>
          </a:xfrm>
          <a:prstGeom prst="straightConnector1">
            <a:avLst/>
          </a:prstGeom>
          <a:noFill/>
          <a:ln w="9525" cap="flat" cmpd="sng">
            <a:solidFill>
              <a:schemeClr val="accent2"/>
            </a:solidFill>
            <a:prstDash val="solid"/>
            <a:round/>
            <a:headEnd type="oval" w="med" len="med"/>
            <a:tailEnd type="oval" w="med" len="med"/>
          </a:ln>
        </p:spPr>
      </p:cxnSp>
      <p:cxnSp>
        <p:nvCxnSpPr>
          <p:cNvPr id="196" name="Google Shape;196;p25"/>
          <p:cNvCxnSpPr/>
          <p:nvPr/>
        </p:nvCxnSpPr>
        <p:spPr>
          <a:xfrm>
            <a:off x="1124900" y="6088333"/>
            <a:ext cx="7154000" cy="29600"/>
          </a:xfrm>
          <a:prstGeom prst="straightConnector1">
            <a:avLst/>
          </a:prstGeom>
          <a:noFill/>
          <a:ln w="9525" cap="flat" cmpd="sng">
            <a:solidFill>
              <a:schemeClr val="accent2"/>
            </a:solidFill>
            <a:prstDash val="solid"/>
            <a:round/>
            <a:headEnd type="oval" w="med" len="med"/>
            <a:tailEnd type="oval" w="med" len="med"/>
          </a:ln>
        </p:spPr>
      </p:cxnSp>
      <p:cxnSp>
        <p:nvCxnSpPr>
          <p:cNvPr id="197" name="Google Shape;197;p25"/>
          <p:cNvCxnSpPr/>
          <p:nvPr/>
        </p:nvCxnSpPr>
        <p:spPr>
          <a:xfrm flipH="1">
            <a:off x="8278900" y="6118367"/>
            <a:ext cx="3305600" cy="9600"/>
          </a:xfrm>
          <a:prstGeom prst="straightConnector1">
            <a:avLst/>
          </a:prstGeom>
          <a:noFill/>
          <a:ln w="9525" cap="flat" cmpd="sng">
            <a:solidFill>
              <a:schemeClr val="accent2"/>
            </a:solidFill>
            <a:prstDash val="solid"/>
            <a:round/>
            <a:headEnd type="oval" w="med" len="med"/>
            <a:tailEnd type="none" w="med" len="med"/>
          </a:ln>
        </p:spPr>
      </p:cxnSp>
      <p:sp>
        <p:nvSpPr>
          <p:cNvPr id="199" name="Google Shape;199;p25"/>
          <p:cNvSpPr txBox="1"/>
          <p:nvPr/>
        </p:nvSpPr>
        <p:spPr>
          <a:xfrm>
            <a:off x="8703233" y="6043967"/>
            <a:ext cx="2832000" cy="615513"/>
          </a:xfrm>
          <a:prstGeom prst="rect">
            <a:avLst/>
          </a:prstGeom>
          <a:noFill/>
          <a:ln>
            <a:noFill/>
          </a:ln>
        </p:spPr>
        <p:txBody>
          <a:bodyPr spcFirstLastPara="1" wrap="square" lIns="121900" tIns="121900" rIns="121900" bIns="121900" anchor="t" anchorCtr="0">
            <a:spAutoFit/>
          </a:bodyPr>
          <a:lstStyle/>
          <a:p>
            <a:r>
              <a:rPr lang="en" sz="2400">
                <a:latin typeface="Open Sans"/>
                <a:ea typeface="Open Sans"/>
                <a:cs typeface="Open Sans"/>
                <a:sym typeface="Open Sans"/>
              </a:rPr>
              <a:t>Trial attorney</a:t>
            </a:r>
            <a:endParaRPr sz="2400">
              <a:latin typeface="Open Sans"/>
              <a:ea typeface="Open Sans"/>
              <a:cs typeface="Open Sans"/>
              <a:sym typeface="Open Sans"/>
            </a:endParaRPr>
          </a:p>
        </p:txBody>
      </p:sp>
      <p:cxnSp>
        <p:nvCxnSpPr>
          <p:cNvPr id="200" name="Google Shape;200;p25"/>
          <p:cNvCxnSpPr/>
          <p:nvPr/>
        </p:nvCxnSpPr>
        <p:spPr>
          <a:xfrm flipH="1">
            <a:off x="8271733" y="4005700"/>
            <a:ext cx="14400" cy="2042400"/>
          </a:xfrm>
          <a:prstGeom prst="straightConnector1">
            <a:avLst/>
          </a:prstGeom>
          <a:noFill/>
          <a:ln w="9525" cap="flat" cmpd="sng">
            <a:solidFill>
              <a:schemeClr val="dk2"/>
            </a:solidFill>
            <a:prstDash val="dot"/>
            <a:round/>
            <a:headEnd type="none" w="med" len="med"/>
            <a:tailEnd type="none" w="med" len="med"/>
          </a:ln>
        </p:spPr>
      </p:cxnSp>
      <p:sp>
        <p:nvSpPr>
          <p:cNvPr id="201" name="Google Shape;201;p25"/>
          <p:cNvSpPr/>
          <p:nvPr/>
        </p:nvSpPr>
        <p:spPr>
          <a:xfrm>
            <a:off x="8673633" y="4400967"/>
            <a:ext cx="3118000" cy="1310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Trial Timeline next</a:t>
            </a:r>
            <a:endParaRPr sz="2400"/>
          </a:p>
        </p:txBody>
      </p:sp>
      <p:sp>
        <p:nvSpPr>
          <p:cNvPr id="2" name="Slide Number Placeholder 1">
            <a:extLst>
              <a:ext uri="{FF2B5EF4-FFF2-40B4-BE49-F238E27FC236}">
                <a16:creationId xmlns:a16="http://schemas.microsoft.com/office/drawing/2014/main" id="{B9C761C3-F851-ED90-2A69-50B0A4396D55}"/>
              </a:ext>
            </a:extLst>
          </p:cNvPr>
          <p:cNvSpPr>
            <a:spLocks noGrp="1"/>
          </p:cNvSpPr>
          <p:nvPr>
            <p:ph type="sldNum" idx="12"/>
          </p:nvPr>
        </p:nvSpPr>
        <p:spPr/>
        <p:txBody>
          <a:bodyPr/>
          <a:lstStyle/>
          <a:p>
            <a:pPr algn="r"/>
            <a:fld id="{00000000-1234-1234-1234-123412341234}" type="slidenum">
              <a:rPr lang="en" smtClean="0"/>
              <a:pPr algn="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356400" y="613100"/>
            <a:ext cx="11360800" cy="943200"/>
          </a:xfrm>
          <a:prstGeom prst="rect">
            <a:avLst/>
          </a:prstGeom>
        </p:spPr>
        <p:txBody>
          <a:bodyPr spcFirstLastPara="1" vert="horz" wrap="square" lIns="121900" tIns="121900" rIns="121900" bIns="121900" rtlCol="0" anchor="t" anchorCtr="0">
            <a:noAutofit/>
          </a:bodyPr>
          <a:lstStyle/>
          <a:p>
            <a:r>
              <a:rPr lang="en"/>
              <a:t>Felony Trial Timeline</a:t>
            </a:r>
            <a:endParaRPr/>
          </a:p>
        </p:txBody>
      </p:sp>
      <p:cxnSp>
        <p:nvCxnSpPr>
          <p:cNvPr id="207" name="Google Shape;207;p26"/>
          <p:cNvCxnSpPr/>
          <p:nvPr/>
        </p:nvCxnSpPr>
        <p:spPr>
          <a:xfrm rot="10800000" flipH="1">
            <a:off x="296033" y="3957200"/>
            <a:ext cx="11229200" cy="9600"/>
          </a:xfrm>
          <a:prstGeom prst="straightConnector1">
            <a:avLst/>
          </a:prstGeom>
          <a:noFill/>
          <a:ln w="9525" cap="flat" cmpd="sng">
            <a:solidFill>
              <a:schemeClr val="accent2"/>
            </a:solidFill>
            <a:prstDash val="solid"/>
            <a:round/>
            <a:headEnd type="oval" w="med" len="med"/>
            <a:tailEnd type="oval" w="med" len="med"/>
          </a:ln>
        </p:spPr>
      </p:cxnSp>
      <p:cxnSp>
        <p:nvCxnSpPr>
          <p:cNvPr id="208" name="Google Shape;208;p26"/>
          <p:cNvCxnSpPr/>
          <p:nvPr/>
        </p:nvCxnSpPr>
        <p:spPr>
          <a:xfrm rot="10800000">
            <a:off x="1480133" y="3463400"/>
            <a:ext cx="0" cy="572400"/>
          </a:xfrm>
          <a:prstGeom prst="straightConnector1">
            <a:avLst/>
          </a:prstGeom>
          <a:noFill/>
          <a:ln w="9525" cap="flat" cmpd="sng">
            <a:solidFill>
              <a:schemeClr val="accent2"/>
            </a:solidFill>
            <a:prstDash val="solid"/>
            <a:round/>
            <a:headEnd type="oval" w="med" len="med"/>
            <a:tailEnd type="oval" w="med" len="med"/>
          </a:ln>
        </p:spPr>
      </p:cxnSp>
      <p:cxnSp>
        <p:nvCxnSpPr>
          <p:cNvPr id="209" name="Google Shape;209;p26"/>
          <p:cNvCxnSpPr>
            <a:cxnSpLocks/>
            <a:stCxn id="210" idx="2"/>
          </p:cNvCxnSpPr>
          <p:nvPr/>
        </p:nvCxnSpPr>
        <p:spPr>
          <a:xfrm flipH="1">
            <a:off x="9098300" y="3369667"/>
            <a:ext cx="58800" cy="617600"/>
          </a:xfrm>
          <a:prstGeom prst="straightConnector1">
            <a:avLst/>
          </a:prstGeom>
          <a:noFill/>
          <a:ln w="9525" cap="flat" cmpd="sng">
            <a:solidFill>
              <a:schemeClr val="accent2"/>
            </a:solidFill>
            <a:prstDash val="solid"/>
            <a:round/>
            <a:headEnd type="oval" w="med" len="med"/>
            <a:tailEnd type="oval" w="med" len="med"/>
          </a:ln>
        </p:spPr>
      </p:cxnSp>
      <p:cxnSp>
        <p:nvCxnSpPr>
          <p:cNvPr id="211" name="Google Shape;211;p26"/>
          <p:cNvCxnSpPr>
            <a:endCxn id="212" idx="0"/>
          </p:cNvCxnSpPr>
          <p:nvPr/>
        </p:nvCxnSpPr>
        <p:spPr>
          <a:xfrm flipH="1">
            <a:off x="7677000" y="3947100"/>
            <a:ext cx="10000" cy="205600"/>
          </a:xfrm>
          <a:prstGeom prst="straightConnector1">
            <a:avLst/>
          </a:prstGeom>
          <a:noFill/>
          <a:ln w="9525" cap="flat" cmpd="sng">
            <a:solidFill>
              <a:schemeClr val="accent2"/>
            </a:solidFill>
            <a:prstDash val="solid"/>
            <a:round/>
            <a:headEnd type="oval" w="med" len="med"/>
            <a:tailEnd type="oval" w="med" len="med"/>
          </a:ln>
        </p:spPr>
      </p:cxnSp>
      <p:cxnSp>
        <p:nvCxnSpPr>
          <p:cNvPr id="213" name="Google Shape;213;p26"/>
          <p:cNvCxnSpPr/>
          <p:nvPr/>
        </p:nvCxnSpPr>
        <p:spPr>
          <a:xfrm>
            <a:off x="1163167" y="4045733"/>
            <a:ext cx="2400" cy="300800"/>
          </a:xfrm>
          <a:prstGeom prst="straightConnector1">
            <a:avLst/>
          </a:prstGeom>
          <a:noFill/>
          <a:ln w="9525" cap="flat" cmpd="sng">
            <a:solidFill>
              <a:schemeClr val="accent2"/>
            </a:solidFill>
            <a:prstDash val="solid"/>
            <a:round/>
            <a:headEnd type="oval" w="med" len="med"/>
            <a:tailEnd type="oval" w="med" len="med"/>
          </a:ln>
        </p:spPr>
      </p:cxnSp>
      <p:cxnSp>
        <p:nvCxnSpPr>
          <p:cNvPr id="214" name="Google Shape;214;p26"/>
          <p:cNvCxnSpPr>
            <a:endCxn id="215" idx="0"/>
          </p:cNvCxnSpPr>
          <p:nvPr/>
        </p:nvCxnSpPr>
        <p:spPr>
          <a:xfrm>
            <a:off x="2072233" y="3946933"/>
            <a:ext cx="764800" cy="610400"/>
          </a:xfrm>
          <a:prstGeom prst="straightConnector1">
            <a:avLst/>
          </a:prstGeom>
          <a:noFill/>
          <a:ln w="9525" cap="flat" cmpd="sng">
            <a:solidFill>
              <a:schemeClr val="accent2"/>
            </a:solidFill>
            <a:prstDash val="solid"/>
            <a:round/>
            <a:headEnd type="oval" w="med" len="med"/>
            <a:tailEnd type="oval" w="med" len="med"/>
          </a:ln>
        </p:spPr>
      </p:cxnSp>
      <p:sp>
        <p:nvSpPr>
          <p:cNvPr id="212" name="Google Shape;212;p26"/>
          <p:cNvSpPr/>
          <p:nvPr/>
        </p:nvSpPr>
        <p:spPr>
          <a:xfrm>
            <a:off x="6798800" y="4152700"/>
            <a:ext cx="17564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Calendar Calls</a:t>
            </a:r>
            <a:endParaRPr sz="1600" dirty="0"/>
          </a:p>
        </p:txBody>
      </p:sp>
      <p:sp>
        <p:nvSpPr>
          <p:cNvPr id="216" name="Google Shape;216;p26"/>
          <p:cNvSpPr/>
          <p:nvPr/>
        </p:nvSpPr>
        <p:spPr>
          <a:xfrm>
            <a:off x="261484" y="4079400"/>
            <a:ext cx="1805760" cy="1391400"/>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600"/>
          </a:p>
        </p:txBody>
      </p:sp>
      <p:sp>
        <p:nvSpPr>
          <p:cNvPr id="217" name="Google Shape;217;p26"/>
          <p:cNvSpPr txBox="1"/>
          <p:nvPr/>
        </p:nvSpPr>
        <p:spPr>
          <a:xfrm>
            <a:off x="429151" y="4361601"/>
            <a:ext cx="1470400" cy="984845"/>
          </a:xfrm>
          <a:prstGeom prst="rect">
            <a:avLst/>
          </a:prstGeom>
          <a:noFill/>
          <a:ln>
            <a:noFill/>
          </a:ln>
        </p:spPr>
        <p:txBody>
          <a:bodyPr spcFirstLastPara="1" wrap="square" lIns="121900" tIns="121900" rIns="121900" bIns="121900" anchor="t" anchorCtr="0">
            <a:spAutoFit/>
          </a:bodyPr>
          <a:lstStyle/>
          <a:p>
            <a:r>
              <a:rPr lang="en" sz="1600"/>
              <a:t>Grand Jury Returns Indictment!</a:t>
            </a:r>
            <a:endParaRPr sz="2400">
              <a:latin typeface="Open Sans"/>
              <a:ea typeface="Open Sans"/>
              <a:cs typeface="Open Sans"/>
              <a:sym typeface="Open Sans"/>
            </a:endParaRPr>
          </a:p>
        </p:txBody>
      </p:sp>
      <p:sp>
        <p:nvSpPr>
          <p:cNvPr id="218" name="Google Shape;218;p26"/>
          <p:cNvSpPr/>
          <p:nvPr/>
        </p:nvSpPr>
        <p:spPr>
          <a:xfrm>
            <a:off x="1034933" y="2751500"/>
            <a:ext cx="17564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Arraignment</a:t>
            </a:r>
            <a:endParaRPr sz="1600"/>
          </a:p>
        </p:txBody>
      </p:sp>
      <p:sp>
        <p:nvSpPr>
          <p:cNvPr id="220" name="Google Shape;220;p26"/>
          <p:cNvSpPr txBox="1"/>
          <p:nvPr/>
        </p:nvSpPr>
        <p:spPr>
          <a:xfrm>
            <a:off x="8703233" y="6043967"/>
            <a:ext cx="2832000" cy="615513"/>
          </a:xfrm>
          <a:prstGeom prst="rect">
            <a:avLst/>
          </a:prstGeom>
          <a:noFill/>
          <a:ln>
            <a:noFill/>
          </a:ln>
        </p:spPr>
        <p:txBody>
          <a:bodyPr spcFirstLastPara="1" wrap="square" lIns="121900" tIns="121900" rIns="121900" bIns="121900" anchor="t" anchorCtr="0">
            <a:spAutoFit/>
          </a:bodyPr>
          <a:lstStyle/>
          <a:p>
            <a:endParaRPr sz="2400">
              <a:latin typeface="Open Sans"/>
              <a:ea typeface="Open Sans"/>
              <a:cs typeface="Open Sans"/>
              <a:sym typeface="Open Sans"/>
            </a:endParaRPr>
          </a:p>
        </p:txBody>
      </p:sp>
      <p:sp>
        <p:nvSpPr>
          <p:cNvPr id="215" name="Google Shape;215;p26"/>
          <p:cNvSpPr/>
          <p:nvPr/>
        </p:nvSpPr>
        <p:spPr>
          <a:xfrm>
            <a:off x="1958833" y="4557333"/>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10 Day Motions</a:t>
            </a:r>
            <a:endParaRPr sz="1600"/>
          </a:p>
          <a:p>
            <a:r>
              <a:rPr lang="en" sz="1600"/>
              <a:t>&amp; Reciprocal Discovery</a:t>
            </a:r>
            <a:endParaRPr sz="1600"/>
          </a:p>
        </p:txBody>
      </p:sp>
      <p:sp>
        <p:nvSpPr>
          <p:cNvPr id="221" name="Google Shape;221;p26"/>
          <p:cNvSpPr/>
          <p:nvPr/>
        </p:nvSpPr>
        <p:spPr>
          <a:xfrm>
            <a:off x="5417367" y="3131400"/>
            <a:ext cx="18056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Motion Hearings </a:t>
            </a:r>
            <a:r>
              <a:rPr lang="en" sz="1333"/>
              <a:t>(if needed)</a:t>
            </a:r>
            <a:endParaRPr sz="1333"/>
          </a:p>
        </p:txBody>
      </p:sp>
      <p:sp>
        <p:nvSpPr>
          <p:cNvPr id="222" name="Google Shape;222;p26"/>
          <p:cNvSpPr/>
          <p:nvPr/>
        </p:nvSpPr>
        <p:spPr>
          <a:xfrm>
            <a:off x="3236567" y="3117451"/>
            <a:ext cx="1983384" cy="710424"/>
          </a:xfrm>
          <a:prstGeom prst="flowChartTerminator">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State turns over discovery</a:t>
            </a:r>
            <a:endParaRPr sz="2000" dirty="0"/>
          </a:p>
        </p:txBody>
      </p:sp>
      <p:sp>
        <p:nvSpPr>
          <p:cNvPr id="223" name="Google Shape;223;p26"/>
          <p:cNvSpPr/>
          <p:nvPr/>
        </p:nvSpPr>
        <p:spPr>
          <a:xfrm>
            <a:off x="5197767" y="4863084"/>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Negotiate Plea (?)</a:t>
            </a:r>
            <a:endParaRPr sz="1600"/>
          </a:p>
        </p:txBody>
      </p:sp>
      <p:sp>
        <p:nvSpPr>
          <p:cNvPr id="224" name="Google Shape;224;p26"/>
          <p:cNvSpPr/>
          <p:nvPr/>
        </p:nvSpPr>
        <p:spPr>
          <a:xfrm>
            <a:off x="3939700" y="4076184"/>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File Particularized Motions</a:t>
            </a:r>
            <a:endParaRPr sz="1600"/>
          </a:p>
        </p:txBody>
      </p:sp>
      <p:sp>
        <p:nvSpPr>
          <p:cNvPr id="225" name="Google Shape;225;p26"/>
          <p:cNvSpPr/>
          <p:nvPr/>
        </p:nvSpPr>
        <p:spPr>
          <a:xfrm>
            <a:off x="5358167" y="2217067"/>
            <a:ext cx="19836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Bond Modification Hearing </a:t>
            </a:r>
            <a:r>
              <a:rPr lang="en" sz="1333"/>
              <a:t>(if needed)</a:t>
            </a:r>
            <a:endParaRPr sz="1333"/>
          </a:p>
        </p:txBody>
      </p:sp>
      <p:cxnSp>
        <p:nvCxnSpPr>
          <p:cNvPr id="226" name="Google Shape;226;p26"/>
          <p:cNvCxnSpPr/>
          <p:nvPr/>
        </p:nvCxnSpPr>
        <p:spPr>
          <a:xfrm rot="10800000">
            <a:off x="8180267" y="2042533"/>
            <a:ext cx="0" cy="1914400"/>
          </a:xfrm>
          <a:prstGeom prst="straightConnector1">
            <a:avLst/>
          </a:prstGeom>
          <a:noFill/>
          <a:ln w="9525" cap="flat" cmpd="sng">
            <a:solidFill>
              <a:schemeClr val="accent2"/>
            </a:solidFill>
            <a:prstDash val="solid"/>
            <a:round/>
            <a:headEnd type="oval" w="med" len="med"/>
            <a:tailEnd type="none" w="med" len="med"/>
          </a:ln>
        </p:spPr>
      </p:cxnSp>
      <p:sp>
        <p:nvSpPr>
          <p:cNvPr id="227" name="Google Shape;227;p26"/>
          <p:cNvSpPr/>
          <p:nvPr/>
        </p:nvSpPr>
        <p:spPr>
          <a:xfrm>
            <a:off x="7341767" y="1332117"/>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Guilty Plea</a:t>
            </a:r>
            <a:endParaRPr sz="1600"/>
          </a:p>
        </p:txBody>
      </p:sp>
      <p:sp>
        <p:nvSpPr>
          <p:cNvPr id="210" name="Google Shape;210;p26"/>
          <p:cNvSpPr/>
          <p:nvPr/>
        </p:nvSpPr>
        <p:spPr>
          <a:xfrm>
            <a:off x="8278900" y="2473067"/>
            <a:ext cx="1756400" cy="8966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Pre-trial motions and </a:t>
            </a:r>
            <a:r>
              <a:rPr lang="en" sz="2400" b="1" dirty="0"/>
              <a:t>Trial</a:t>
            </a:r>
            <a:endParaRPr sz="1600" b="1" dirty="0"/>
          </a:p>
        </p:txBody>
      </p:sp>
      <p:sp>
        <p:nvSpPr>
          <p:cNvPr id="228" name="Google Shape;228;p26"/>
          <p:cNvSpPr txBox="1"/>
          <p:nvPr/>
        </p:nvSpPr>
        <p:spPr>
          <a:xfrm>
            <a:off x="429151" y="4361618"/>
            <a:ext cx="1470400" cy="984845"/>
          </a:xfrm>
          <a:prstGeom prst="rect">
            <a:avLst/>
          </a:prstGeom>
          <a:noFill/>
          <a:ln>
            <a:noFill/>
          </a:ln>
        </p:spPr>
        <p:txBody>
          <a:bodyPr spcFirstLastPara="1" wrap="square" lIns="121900" tIns="121900" rIns="121900" bIns="121900" anchor="t" anchorCtr="0">
            <a:spAutoFit/>
          </a:bodyPr>
          <a:lstStyle/>
          <a:p>
            <a:r>
              <a:rPr lang="en" sz="1600"/>
              <a:t>Grand Jury Returns Indictment!</a:t>
            </a:r>
            <a:endParaRPr sz="2400">
              <a:latin typeface="Open Sans"/>
              <a:ea typeface="Open Sans"/>
              <a:cs typeface="Open Sans"/>
              <a:sym typeface="Open Sans"/>
            </a:endParaRPr>
          </a:p>
        </p:txBody>
      </p:sp>
      <p:sp>
        <p:nvSpPr>
          <p:cNvPr id="229" name="Google Shape;229;p26"/>
          <p:cNvSpPr/>
          <p:nvPr/>
        </p:nvSpPr>
        <p:spPr>
          <a:xfrm>
            <a:off x="10252367" y="2451433"/>
            <a:ext cx="1194000" cy="15096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 name="Google Shape;230;p26"/>
          <p:cNvSpPr/>
          <p:nvPr/>
        </p:nvSpPr>
        <p:spPr>
          <a:xfrm>
            <a:off x="9778833" y="1752567"/>
            <a:ext cx="1756400" cy="7104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Sentencing (mitigation)</a:t>
            </a:r>
            <a:endParaRPr sz="1600"/>
          </a:p>
        </p:txBody>
      </p:sp>
      <p:sp>
        <p:nvSpPr>
          <p:cNvPr id="231" name="Google Shape;231;p26"/>
          <p:cNvSpPr/>
          <p:nvPr/>
        </p:nvSpPr>
        <p:spPr>
          <a:xfrm>
            <a:off x="10252367" y="3909067"/>
            <a:ext cx="1125200" cy="1391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 name="Google Shape;232;p26"/>
          <p:cNvSpPr txBox="1"/>
          <p:nvPr/>
        </p:nvSpPr>
        <p:spPr>
          <a:xfrm>
            <a:off x="10476051" y="2783518"/>
            <a:ext cx="1470400" cy="492402"/>
          </a:xfrm>
          <a:prstGeom prst="rect">
            <a:avLst/>
          </a:prstGeom>
          <a:noFill/>
          <a:ln>
            <a:noFill/>
          </a:ln>
        </p:spPr>
        <p:txBody>
          <a:bodyPr spcFirstLastPara="1" wrap="square" lIns="121900" tIns="121900" rIns="121900" bIns="121900" anchor="t" anchorCtr="0">
            <a:spAutoFit/>
          </a:bodyPr>
          <a:lstStyle/>
          <a:p>
            <a:r>
              <a:rPr lang="en" sz="1600"/>
              <a:t>Guilty</a:t>
            </a:r>
            <a:endParaRPr sz="2400">
              <a:latin typeface="Open Sans"/>
              <a:ea typeface="Open Sans"/>
              <a:cs typeface="Open Sans"/>
              <a:sym typeface="Open Sans"/>
            </a:endParaRPr>
          </a:p>
        </p:txBody>
      </p:sp>
      <p:sp>
        <p:nvSpPr>
          <p:cNvPr id="233" name="Google Shape;233;p26"/>
          <p:cNvSpPr txBox="1"/>
          <p:nvPr/>
        </p:nvSpPr>
        <p:spPr>
          <a:xfrm>
            <a:off x="10075251" y="3712785"/>
            <a:ext cx="1470400" cy="492402"/>
          </a:xfrm>
          <a:prstGeom prst="rect">
            <a:avLst/>
          </a:prstGeom>
          <a:noFill/>
          <a:ln>
            <a:noFill/>
          </a:ln>
        </p:spPr>
        <p:txBody>
          <a:bodyPr spcFirstLastPara="1" wrap="square" lIns="121900" tIns="121900" rIns="121900" bIns="121900" anchor="t" anchorCtr="0">
            <a:spAutoFit/>
          </a:bodyPr>
          <a:lstStyle/>
          <a:p>
            <a:r>
              <a:rPr lang="en" sz="1600"/>
              <a:t>Verdict</a:t>
            </a:r>
            <a:endParaRPr sz="2400">
              <a:latin typeface="Open Sans"/>
              <a:ea typeface="Open Sans"/>
              <a:cs typeface="Open Sans"/>
              <a:sym typeface="Open Sans"/>
            </a:endParaRPr>
          </a:p>
        </p:txBody>
      </p:sp>
      <p:sp>
        <p:nvSpPr>
          <p:cNvPr id="234" name="Google Shape;234;p26"/>
          <p:cNvSpPr/>
          <p:nvPr/>
        </p:nvSpPr>
        <p:spPr>
          <a:xfrm>
            <a:off x="9848984" y="3141633"/>
            <a:ext cx="1805760" cy="1391400"/>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333"/>
              <a:t>Verdict</a:t>
            </a:r>
            <a:endParaRPr sz="1333"/>
          </a:p>
        </p:txBody>
      </p:sp>
      <p:sp>
        <p:nvSpPr>
          <p:cNvPr id="235" name="Google Shape;235;p26"/>
          <p:cNvSpPr txBox="1"/>
          <p:nvPr/>
        </p:nvSpPr>
        <p:spPr>
          <a:xfrm>
            <a:off x="10252351" y="4607985"/>
            <a:ext cx="1470400" cy="492402"/>
          </a:xfrm>
          <a:prstGeom prst="rect">
            <a:avLst/>
          </a:prstGeom>
          <a:noFill/>
          <a:ln>
            <a:noFill/>
          </a:ln>
        </p:spPr>
        <p:txBody>
          <a:bodyPr spcFirstLastPara="1" wrap="square" lIns="121900" tIns="121900" rIns="121900" bIns="121900" anchor="t" anchorCtr="0">
            <a:spAutoFit/>
          </a:bodyPr>
          <a:lstStyle/>
          <a:p>
            <a:r>
              <a:rPr lang="en" sz="1600"/>
              <a:t>Not Guilty</a:t>
            </a:r>
            <a:endParaRPr sz="2400">
              <a:latin typeface="Open Sans"/>
              <a:ea typeface="Open Sans"/>
              <a:cs typeface="Open Sans"/>
              <a:sym typeface="Open Sans"/>
            </a:endParaRPr>
          </a:p>
        </p:txBody>
      </p:sp>
      <p:cxnSp>
        <p:nvCxnSpPr>
          <p:cNvPr id="236" name="Google Shape;236;p26"/>
          <p:cNvCxnSpPr>
            <a:endCxn id="230" idx="1"/>
          </p:cNvCxnSpPr>
          <p:nvPr/>
        </p:nvCxnSpPr>
        <p:spPr>
          <a:xfrm>
            <a:off x="9117633" y="1697367"/>
            <a:ext cx="661200" cy="410400"/>
          </a:xfrm>
          <a:prstGeom prst="straightConnector1">
            <a:avLst/>
          </a:prstGeom>
          <a:noFill/>
          <a:ln w="9525" cap="flat" cmpd="sng">
            <a:solidFill>
              <a:schemeClr val="dk2"/>
            </a:solidFill>
            <a:prstDash val="solid"/>
            <a:round/>
            <a:headEnd type="none" w="med" len="med"/>
            <a:tailEnd type="triangle" w="med" len="med"/>
          </a:ln>
        </p:spPr>
      </p:cxnSp>
      <p:sp>
        <p:nvSpPr>
          <p:cNvPr id="238" name="Google Shape;238;p26"/>
          <p:cNvSpPr/>
          <p:nvPr/>
        </p:nvSpPr>
        <p:spPr>
          <a:xfrm>
            <a:off x="10242600" y="5328533"/>
            <a:ext cx="1303200" cy="1242800"/>
          </a:xfrm>
          <a:prstGeom prst="smileyFace">
            <a:avLst>
              <a:gd name="adj" fmla="val 4653"/>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39" name="Google Shape;239;p26"/>
          <p:cNvCxnSpPr>
            <a:stCxn id="230" idx="0"/>
          </p:cNvCxnSpPr>
          <p:nvPr/>
        </p:nvCxnSpPr>
        <p:spPr>
          <a:xfrm rot="10800000" flipH="1">
            <a:off x="10657033" y="1499767"/>
            <a:ext cx="10000" cy="252800"/>
          </a:xfrm>
          <a:prstGeom prst="straightConnector1">
            <a:avLst/>
          </a:prstGeom>
          <a:noFill/>
          <a:ln w="9525" cap="flat" cmpd="sng">
            <a:solidFill>
              <a:schemeClr val="dk2"/>
            </a:solidFill>
            <a:prstDash val="solid"/>
            <a:round/>
            <a:headEnd type="none" w="med" len="med"/>
            <a:tailEnd type="triangle" w="med" len="med"/>
          </a:ln>
        </p:spPr>
      </p:cxnSp>
      <p:sp>
        <p:nvSpPr>
          <p:cNvPr id="240" name="Google Shape;240;p26"/>
          <p:cNvSpPr/>
          <p:nvPr/>
        </p:nvSpPr>
        <p:spPr>
          <a:xfrm>
            <a:off x="10158867" y="304567"/>
            <a:ext cx="1303200" cy="11952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467"/>
              <a:t>Appeal (?)</a:t>
            </a:r>
            <a:endParaRPr sz="1467"/>
          </a:p>
        </p:txBody>
      </p:sp>
      <p:sp>
        <p:nvSpPr>
          <p:cNvPr id="2" name="Slide Number Placeholder 1">
            <a:extLst>
              <a:ext uri="{FF2B5EF4-FFF2-40B4-BE49-F238E27FC236}">
                <a16:creationId xmlns:a16="http://schemas.microsoft.com/office/drawing/2014/main" id="{4200D784-F63E-8307-B8CF-672D77852D43}"/>
              </a:ext>
            </a:extLst>
          </p:cNvPr>
          <p:cNvSpPr>
            <a:spLocks noGrp="1"/>
          </p:cNvSpPr>
          <p:nvPr>
            <p:ph type="sldNum" idx="12"/>
          </p:nvPr>
        </p:nvSpPr>
        <p:spPr/>
        <p:txBody>
          <a:bodyPr/>
          <a:lstStyle/>
          <a:p>
            <a:pPr algn="r"/>
            <a:fld id="{00000000-1234-1234-1234-123412341234}" type="slidenum">
              <a:rPr lang="en" smtClean="0"/>
              <a:pPr algn="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356400" y="613100"/>
            <a:ext cx="11360800" cy="943200"/>
          </a:xfrm>
          <a:prstGeom prst="rect">
            <a:avLst/>
          </a:prstGeom>
        </p:spPr>
        <p:txBody>
          <a:bodyPr spcFirstLastPara="1" vert="horz" wrap="square" lIns="121900" tIns="121900" rIns="121900" bIns="121900" rtlCol="0" anchor="t" anchorCtr="0">
            <a:noAutofit/>
          </a:bodyPr>
          <a:lstStyle/>
          <a:p>
            <a:r>
              <a:rPr lang="en" dirty="0"/>
              <a:t>Misdemeanor Timeline (HIGHLY VARIABLE BETWEEN COUNTIES)</a:t>
            </a:r>
            <a:endParaRPr dirty="0"/>
          </a:p>
        </p:txBody>
      </p:sp>
      <p:cxnSp>
        <p:nvCxnSpPr>
          <p:cNvPr id="246" name="Google Shape;246;p27"/>
          <p:cNvCxnSpPr/>
          <p:nvPr/>
        </p:nvCxnSpPr>
        <p:spPr>
          <a:xfrm>
            <a:off x="1105167" y="4045733"/>
            <a:ext cx="10430000" cy="0"/>
          </a:xfrm>
          <a:prstGeom prst="straightConnector1">
            <a:avLst/>
          </a:prstGeom>
          <a:noFill/>
          <a:ln w="9525" cap="flat" cmpd="sng">
            <a:solidFill>
              <a:schemeClr val="accent2"/>
            </a:solidFill>
            <a:prstDash val="solid"/>
            <a:round/>
            <a:headEnd type="oval" w="med" len="med"/>
            <a:tailEnd type="oval" w="med" len="med"/>
          </a:ln>
        </p:spPr>
      </p:cxnSp>
      <p:cxnSp>
        <p:nvCxnSpPr>
          <p:cNvPr id="247" name="Google Shape;247;p27"/>
          <p:cNvCxnSpPr/>
          <p:nvPr/>
        </p:nvCxnSpPr>
        <p:spPr>
          <a:xfrm rot="10800000">
            <a:off x="1164367" y="2851867"/>
            <a:ext cx="0" cy="1213600"/>
          </a:xfrm>
          <a:prstGeom prst="straightConnector1">
            <a:avLst/>
          </a:prstGeom>
          <a:noFill/>
          <a:ln w="9525" cap="flat" cmpd="sng">
            <a:solidFill>
              <a:schemeClr val="accent2"/>
            </a:solidFill>
            <a:prstDash val="solid"/>
            <a:round/>
            <a:headEnd type="oval" w="med" len="med"/>
            <a:tailEnd type="oval" w="med" len="med"/>
          </a:ln>
        </p:spPr>
      </p:cxnSp>
      <p:cxnSp>
        <p:nvCxnSpPr>
          <p:cNvPr id="248" name="Google Shape;248;p27"/>
          <p:cNvCxnSpPr/>
          <p:nvPr/>
        </p:nvCxnSpPr>
        <p:spPr>
          <a:xfrm flipH="1">
            <a:off x="946036" y="4014768"/>
            <a:ext cx="718800" cy="989600"/>
          </a:xfrm>
          <a:prstGeom prst="straightConnector1">
            <a:avLst/>
          </a:prstGeom>
          <a:noFill/>
          <a:ln w="9525" cap="flat" cmpd="sng">
            <a:solidFill>
              <a:schemeClr val="accent2"/>
            </a:solidFill>
            <a:prstDash val="solid"/>
            <a:round/>
            <a:headEnd type="oval" w="med" len="med"/>
            <a:tailEnd type="oval" w="med" len="med"/>
          </a:ln>
        </p:spPr>
      </p:cxnSp>
      <p:cxnSp>
        <p:nvCxnSpPr>
          <p:cNvPr id="249" name="Google Shape;249;p27"/>
          <p:cNvCxnSpPr/>
          <p:nvPr/>
        </p:nvCxnSpPr>
        <p:spPr>
          <a:xfrm>
            <a:off x="4124633" y="3744900"/>
            <a:ext cx="0" cy="310800"/>
          </a:xfrm>
          <a:prstGeom prst="straightConnector1">
            <a:avLst/>
          </a:prstGeom>
          <a:noFill/>
          <a:ln w="9525" cap="flat" cmpd="sng">
            <a:solidFill>
              <a:schemeClr val="accent2"/>
            </a:solidFill>
            <a:prstDash val="solid"/>
            <a:round/>
            <a:headEnd type="oval" w="med" len="med"/>
            <a:tailEnd type="oval" w="med" len="med"/>
          </a:ln>
        </p:spPr>
      </p:cxnSp>
      <p:cxnSp>
        <p:nvCxnSpPr>
          <p:cNvPr id="250" name="Google Shape;250;p27"/>
          <p:cNvCxnSpPr>
            <a:stCxn id="251" idx="0"/>
            <a:endCxn id="251" idx="0"/>
          </p:cNvCxnSpPr>
          <p:nvPr/>
        </p:nvCxnSpPr>
        <p:spPr>
          <a:xfrm>
            <a:off x="3920268" y="4250809"/>
            <a:ext cx="0" cy="0"/>
          </a:xfrm>
          <a:prstGeom prst="straightConnector1">
            <a:avLst/>
          </a:prstGeom>
          <a:noFill/>
          <a:ln w="9525" cap="flat" cmpd="sng">
            <a:solidFill>
              <a:schemeClr val="accent2"/>
            </a:solidFill>
            <a:prstDash val="solid"/>
            <a:round/>
            <a:headEnd type="oval" w="med" len="med"/>
            <a:tailEnd type="oval" w="med" len="med"/>
          </a:ln>
        </p:spPr>
      </p:cxnSp>
      <p:cxnSp>
        <p:nvCxnSpPr>
          <p:cNvPr id="252" name="Google Shape;252;p27"/>
          <p:cNvCxnSpPr/>
          <p:nvPr/>
        </p:nvCxnSpPr>
        <p:spPr>
          <a:xfrm>
            <a:off x="1911933" y="3744900"/>
            <a:ext cx="2400" cy="300800"/>
          </a:xfrm>
          <a:prstGeom prst="straightConnector1">
            <a:avLst/>
          </a:prstGeom>
          <a:noFill/>
          <a:ln w="9525" cap="flat" cmpd="sng">
            <a:solidFill>
              <a:schemeClr val="accent2"/>
            </a:solidFill>
            <a:prstDash val="solid"/>
            <a:round/>
            <a:headEnd type="oval" w="med" len="med"/>
            <a:tailEnd type="oval" w="med" len="med"/>
          </a:ln>
        </p:spPr>
      </p:cxnSp>
      <p:sp>
        <p:nvSpPr>
          <p:cNvPr id="253" name="Google Shape;253;p27"/>
          <p:cNvSpPr/>
          <p:nvPr/>
        </p:nvSpPr>
        <p:spPr>
          <a:xfrm>
            <a:off x="276267" y="2161167"/>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Client is arrested</a:t>
            </a:r>
            <a:endParaRPr sz="2400"/>
          </a:p>
        </p:txBody>
      </p:sp>
      <p:sp>
        <p:nvSpPr>
          <p:cNvPr id="254" name="Google Shape;254;p27"/>
          <p:cNvSpPr/>
          <p:nvPr/>
        </p:nvSpPr>
        <p:spPr>
          <a:xfrm>
            <a:off x="690800" y="4973399"/>
            <a:ext cx="1756400" cy="814063"/>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Client is interviewed for qualification if in jail</a:t>
            </a:r>
            <a:endParaRPr sz="1600" dirty="0"/>
          </a:p>
        </p:txBody>
      </p:sp>
      <p:sp>
        <p:nvSpPr>
          <p:cNvPr id="255" name="Google Shape;255;p27"/>
          <p:cNvSpPr/>
          <p:nvPr/>
        </p:nvSpPr>
        <p:spPr>
          <a:xfrm>
            <a:off x="3365067" y="3073800"/>
            <a:ext cx="1756400" cy="7104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Initial Appearance (Bond?)</a:t>
            </a:r>
            <a:endParaRPr sz="1600" dirty="0"/>
          </a:p>
        </p:txBody>
      </p:sp>
      <p:sp>
        <p:nvSpPr>
          <p:cNvPr id="256" name="Google Shape;256;p27"/>
          <p:cNvSpPr/>
          <p:nvPr/>
        </p:nvSpPr>
        <p:spPr>
          <a:xfrm>
            <a:off x="1223700" y="3034467"/>
            <a:ext cx="1756400" cy="7104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a:t>Bond set by Jail?</a:t>
            </a:r>
            <a:endParaRPr sz="1600"/>
          </a:p>
        </p:txBody>
      </p:sp>
      <p:sp>
        <p:nvSpPr>
          <p:cNvPr id="251" name="Google Shape;251;p27"/>
          <p:cNvSpPr/>
          <p:nvPr/>
        </p:nvSpPr>
        <p:spPr>
          <a:xfrm>
            <a:off x="3042068" y="4250809"/>
            <a:ext cx="1756400" cy="710400"/>
          </a:xfrm>
          <a:prstGeom prst="flowChartAlternateProcess">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Attorney Meets Client for first time (jail cases)</a:t>
            </a:r>
            <a:endParaRPr sz="1600" dirty="0"/>
          </a:p>
        </p:txBody>
      </p:sp>
      <p:cxnSp>
        <p:nvCxnSpPr>
          <p:cNvPr id="257" name="Google Shape;257;p27"/>
          <p:cNvCxnSpPr>
            <a:endCxn id="251" idx="0"/>
          </p:cNvCxnSpPr>
          <p:nvPr/>
        </p:nvCxnSpPr>
        <p:spPr>
          <a:xfrm>
            <a:off x="3920268" y="4092809"/>
            <a:ext cx="0" cy="158000"/>
          </a:xfrm>
          <a:prstGeom prst="straightConnector1">
            <a:avLst/>
          </a:prstGeom>
          <a:noFill/>
          <a:ln w="9525" cap="flat" cmpd="sng">
            <a:solidFill>
              <a:schemeClr val="accent2"/>
            </a:solidFill>
            <a:prstDash val="solid"/>
            <a:round/>
            <a:headEnd type="oval" w="med" len="med"/>
            <a:tailEnd type="oval" w="med" len="med"/>
          </a:ln>
        </p:spPr>
      </p:cxnSp>
      <p:cxnSp>
        <p:nvCxnSpPr>
          <p:cNvPr id="258" name="Google Shape;258;p27"/>
          <p:cNvCxnSpPr>
            <a:endCxn id="259" idx="2"/>
          </p:cNvCxnSpPr>
          <p:nvPr/>
        </p:nvCxnSpPr>
        <p:spPr>
          <a:xfrm rot="10800000" flipH="1">
            <a:off x="2032479" y="1896791"/>
            <a:ext cx="3351200" cy="1177200"/>
          </a:xfrm>
          <a:prstGeom prst="straightConnector1">
            <a:avLst/>
          </a:prstGeom>
          <a:noFill/>
          <a:ln w="9525" cap="flat" cmpd="sng">
            <a:solidFill>
              <a:schemeClr val="dk2"/>
            </a:solidFill>
            <a:prstDash val="solid"/>
            <a:round/>
            <a:headEnd type="none" w="med" len="med"/>
            <a:tailEnd type="triangle" w="med" len="med"/>
          </a:ln>
        </p:spPr>
      </p:cxnSp>
      <p:sp>
        <p:nvSpPr>
          <p:cNvPr id="259" name="Google Shape;259;p27"/>
          <p:cNvSpPr/>
          <p:nvPr/>
        </p:nvSpPr>
        <p:spPr>
          <a:xfrm>
            <a:off x="5377833" y="1319567"/>
            <a:ext cx="1884672" cy="1154448"/>
          </a:xfrm>
          <a:prstGeom prst="cloud">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dirty="0">
                <a:highlight>
                  <a:srgbClr val="C0C0C0"/>
                </a:highlight>
              </a:rPr>
              <a:t>Client out on bond</a:t>
            </a:r>
            <a:endParaRPr sz="2400" dirty="0">
              <a:highlight>
                <a:srgbClr val="C0C0C0"/>
              </a:highlight>
            </a:endParaRPr>
          </a:p>
        </p:txBody>
      </p:sp>
      <p:sp>
        <p:nvSpPr>
          <p:cNvPr id="260" name="Google Shape;260;p27"/>
          <p:cNvSpPr/>
          <p:nvPr/>
        </p:nvSpPr>
        <p:spPr>
          <a:xfrm>
            <a:off x="6334924" y="2203900"/>
            <a:ext cx="4474944" cy="1761552"/>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600" dirty="0"/>
              <a:t>Accusation filed</a:t>
            </a:r>
          </a:p>
        </p:txBody>
      </p:sp>
      <p:cxnSp>
        <p:nvCxnSpPr>
          <p:cNvPr id="261" name="Google Shape;261;p27"/>
          <p:cNvCxnSpPr/>
          <p:nvPr/>
        </p:nvCxnSpPr>
        <p:spPr>
          <a:xfrm>
            <a:off x="8210284" y="3727500"/>
            <a:ext cx="39200" cy="338000"/>
          </a:xfrm>
          <a:prstGeom prst="straightConnector1">
            <a:avLst/>
          </a:prstGeom>
          <a:noFill/>
          <a:ln w="9525" cap="flat" cmpd="sng">
            <a:solidFill>
              <a:schemeClr val="accent2"/>
            </a:solidFill>
            <a:prstDash val="solid"/>
            <a:round/>
            <a:headEnd type="oval" w="med" len="med"/>
            <a:tailEnd type="oval" w="med" len="med"/>
          </a:ln>
        </p:spPr>
      </p:cxnSp>
      <p:cxnSp>
        <p:nvCxnSpPr>
          <p:cNvPr id="262" name="Google Shape;262;p27"/>
          <p:cNvCxnSpPr/>
          <p:nvPr/>
        </p:nvCxnSpPr>
        <p:spPr>
          <a:xfrm>
            <a:off x="1124900" y="6088333"/>
            <a:ext cx="7154000" cy="29600"/>
          </a:xfrm>
          <a:prstGeom prst="straightConnector1">
            <a:avLst/>
          </a:prstGeom>
          <a:noFill/>
          <a:ln w="9525" cap="flat" cmpd="sng">
            <a:solidFill>
              <a:schemeClr val="accent2"/>
            </a:solidFill>
            <a:prstDash val="solid"/>
            <a:round/>
            <a:headEnd type="oval" w="med" len="med"/>
            <a:tailEnd type="oval" w="med" len="med"/>
          </a:ln>
        </p:spPr>
      </p:cxnSp>
      <p:cxnSp>
        <p:nvCxnSpPr>
          <p:cNvPr id="263" name="Google Shape;263;p27"/>
          <p:cNvCxnSpPr/>
          <p:nvPr/>
        </p:nvCxnSpPr>
        <p:spPr>
          <a:xfrm flipH="1">
            <a:off x="8278900" y="6118367"/>
            <a:ext cx="3305600" cy="9600"/>
          </a:xfrm>
          <a:prstGeom prst="straightConnector1">
            <a:avLst/>
          </a:prstGeom>
          <a:noFill/>
          <a:ln w="9525" cap="flat" cmpd="sng">
            <a:solidFill>
              <a:schemeClr val="accent2"/>
            </a:solidFill>
            <a:prstDash val="solid"/>
            <a:round/>
            <a:headEnd type="oval" w="med" len="med"/>
            <a:tailEnd type="none" w="med" len="med"/>
          </a:ln>
        </p:spPr>
      </p:cxnSp>
      <p:cxnSp>
        <p:nvCxnSpPr>
          <p:cNvPr id="266" name="Google Shape;266;p27"/>
          <p:cNvCxnSpPr/>
          <p:nvPr/>
        </p:nvCxnSpPr>
        <p:spPr>
          <a:xfrm flipH="1">
            <a:off x="8271733" y="4005700"/>
            <a:ext cx="14400" cy="2042400"/>
          </a:xfrm>
          <a:prstGeom prst="straightConnector1">
            <a:avLst/>
          </a:prstGeom>
          <a:noFill/>
          <a:ln w="9525" cap="flat" cmpd="sng">
            <a:solidFill>
              <a:schemeClr val="dk2"/>
            </a:solidFill>
            <a:prstDash val="dot"/>
            <a:round/>
            <a:headEnd type="none" w="med" len="med"/>
            <a:tailEnd type="none" w="med" len="med"/>
          </a:ln>
        </p:spPr>
      </p:cxnSp>
      <p:cxnSp>
        <p:nvCxnSpPr>
          <p:cNvPr id="268" name="Google Shape;268;p27"/>
          <p:cNvCxnSpPr>
            <a:stCxn id="255" idx="0"/>
            <a:endCxn id="259" idx="2"/>
          </p:cNvCxnSpPr>
          <p:nvPr/>
        </p:nvCxnSpPr>
        <p:spPr>
          <a:xfrm rot="10800000" flipH="1">
            <a:off x="4243267" y="1896600"/>
            <a:ext cx="1140400" cy="1177200"/>
          </a:xfrm>
          <a:prstGeom prst="straightConnector1">
            <a:avLst/>
          </a:prstGeom>
          <a:noFill/>
          <a:ln w="9525" cap="flat" cmpd="sng">
            <a:solidFill>
              <a:schemeClr val="dk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6B87DC02-06AF-1157-89FD-C5E28ABF49B5}"/>
              </a:ext>
            </a:extLst>
          </p:cNvPr>
          <p:cNvSpPr>
            <a:spLocks noGrp="1"/>
          </p:cNvSpPr>
          <p:nvPr>
            <p:ph type="sldNum" idx="12"/>
          </p:nvPr>
        </p:nvSpPr>
        <p:spPr/>
        <p:txBody>
          <a:bodyPr/>
          <a:lstStyle/>
          <a:p>
            <a:pPr algn="r"/>
            <a:fld id="{00000000-1234-1234-1234-123412341234}" type="slidenum">
              <a:rPr lang="en" smtClean="0"/>
              <a:pPr algn="r"/>
              <a:t>9</a:t>
            </a:fld>
            <a:endParaRPr lang="en"/>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1495</TotalTime>
  <Words>1296</Words>
  <Application>Microsoft Office PowerPoint</Application>
  <PresentationFormat>Widescreen</PresentationFormat>
  <Paragraphs>228</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Open Sans</vt:lpstr>
      <vt:lpstr>Tw Cen MT</vt:lpstr>
      <vt:lpstr>Tw Cen MT Condensed</vt:lpstr>
      <vt:lpstr>Wingdings 3</vt:lpstr>
      <vt:lpstr>Integral</vt:lpstr>
      <vt:lpstr>Introduction to the criminal court system in georgia</vt:lpstr>
      <vt:lpstr>AGENDA</vt:lpstr>
      <vt:lpstr>Nothing I say is binding this is not a manual</vt:lpstr>
      <vt:lpstr>TYPES OF COURTS</vt:lpstr>
      <vt:lpstr>TYPES OF CASES</vt:lpstr>
      <vt:lpstr>FROM ARREST TO APPEAL – CASE FLOW</vt:lpstr>
      <vt:lpstr>Felony Timeline  PRE-INDICTMENT</vt:lpstr>
      <vt:lpstr>Felony Trial Timeline</vt:lpstr>
      <vt:lpstr>Misdemeanor Timeline (HIGHLY VARIABLE BETWEEN COUNTIES)</vt:lpstr>
      <vt:lpstr>Misd. Timeline II</vt:lpstr>
      <vt:lpstr>arrest</vt:lpstr>
      <vt:lpstr>Initial appearance</vt:lpstr>
      <vt:lpstr>Bond hearing</vt:lpstr>
      <vt:lpstr>Preliminary hearing</vt:lpstr>
      <vt:lpstr>Indictment/ Accusation</vt:lpstr>
      <vt:lpstr>arraignment</vt:lpstr>
      <vt:lpstr>CALENDAR CALL</vt:lpstr>
      <vt:lpstr>STATUS CONFERENCE</vt:lpstr>
      <vt:lpstr>Motions hearings</vt:lpstr>
      <vt:lpstr>TRIAL</vt:lpstr>
      <vt:lpstr>SENTENCING </vt:lpstr>
      <vt:lpstr>WHAT HAPPENS AFTER SENTENCING? SOME OPTIONS</vt:lpstr>
      <vt:lpstr>Probation revocation hearings</vt:lpstr>
      <vt:lpstr>APPELLATE COURTS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criminal court system in georgia</dc:title>
  <dc:creator>Lyndsey A. Hix</dc:creator>
  <cp:lastModifiedBy>Lyndsey A. Hix</cp:lastModifiedBy>
  <cp:revision>356</cp:revision>
  <dcterms:created xsi:type="dcterms:W3CDTF">2024-01-04T20:43:29Z</dcterms:created>
  <dcterms:modified xsi:type="dcterms:W3CDTF">2026-06-30T16:00:17Z</dcterms:modified>
</cp:coreProperties>
</file>