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omments/modernComment_116_7DE48202.xml" ContentType="application/vnd.ms-powerpoint.comments+xml"/>
  <Override PartName="/ppt/authors.xml" ContentType="application/vnd.ms-powerpoint.auth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28"/>
  </p:notesMasterIdLst>
  <p:sldIdLst>
    <p:sldId id="256" r:id="rId2"/>
    <p:sldId id="257" r:id="rId3"/>
    <p:sldId id="259" r:id="rId4"/>
    <p:sldId id="260" r:id="rId5"/>
    <p:sldId id="261" r:id="rId6"/>
    <p:sldId id="262" r:id="rId7"/>
    <p:sldId id="263" r:id="rId8"/>
    <p:sldId id="281" r:id="rId9"/>
    <p:sldId id="264" r:id="rId10"/>
    <p:sldId id="265" r:id="rId11"/>
    <p:sldId id="266" r:id="rId12"/>
    <p:sldId id="273" r:id="rId13"/>
    <p:sldId id="277" r:id="rId14"/>
    <p:sldId id="278" r:id="rId15"/>
    <p:sldId id="267" r:id="rId16"/>
    <p:sldId id="269" r:id="rId17"/>
    <p:sldId id="270" r:id="rId18"/>
    <p:sldId id="271" r:id="rId19"/>
    <p:sldId id="272" r:id="rId20"/>
    <p:sldId id="276" r:id="rId21"/>
    <p:sldId id="268" r:id="rId22"/>
    <p:sldId id="279" r:id="rId23"/>
    <p:sldId id="275" r:id="rId24"/>
    <p:sldId id="280" r:id="rId25"/>
    <p:sldId id="282" r:id="rId26"/>
    <p:sldId id="283" r:id="rId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4226130-4FEB-E4EB-9B26-7D84D74CD5CF}" name="Veronica O'Grady" initials="VO" userId="S::veronica@georgiainnocenceproject.org::265d99af-203d-4252-9f99-00c6c20cc46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53" d="100"/>
          <a:sy n="153" d="100"/>
        </p:scale>
        <p:origin x="624" y="1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8/10/relationships/authors" Targe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 Id="rId8" Type="http://schemas.openxmlformats.org/officeDocument/2006/relationships/slide" Target="slides/slide7.xml"/></Relationships>
</file>

<file path=ppt/comments/modernComment_116_7DE48202.xml><?xml version="1.0" encoding="utf-8"?>
<p188:cmLst xmlns:a="http://schemas.openxmlformats.org/drawingml/2006/main" xmlns:r="http://schemas.openxmlformats.org/officeDocument/2006/relationships" xmlns:p188="http://schemas.microsoft.com/office/powerpoint/2018/8/main">
  <p188:cm id="{60705957-E004-4456-8227-1650D0703B0C}" authorId="{34226130-4FEB-E4EB-9B26-7D84D74CD5CF}" created="2026-07-10T20:38:52.412">
    <ac:txMkLst xmlns:ac="http://schemas.microsoft.com/office/drawing/2013/main/command">
      <pc:docMk xmlns:pc="http://schemas.microsoft.com/office/powerpoint/2013/main/command"/>
      <pc:sldMk xmlns:pc="http://schemas.microsoft.com/office/powerpoint/2013/main/command" cId="2112127490" sldId="278"/>
      <ac:spMk id="3" creationId="{0F5DCDA9-A0FF-4C33-986E-505C4C72A8F9}"/>
      <ac:txMk cp="0">
        <ac:context len="1" hash="13"/>
      </ac:txMk>
    </ac:txMkLst>
    <p188:txBody>
      <a:bodyPr/>
      <a:lstStyle/>
      <a:p>
        <a:r>
          <a:rPr lang="en-US"/>
          <a:t>If we cant figure out how to link, then we can probably delete this slide and just go into the digest itself?</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46308B9-4BAE-4809-A4B3-AB15D4F8D15A}" type="datetimeFigureOut">
              <a:rPr lang="en-US" smtClean="0"/>
              <a:t>7/13/2026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34876E-98D5-4874-8462-5D9B45FA14F2}" type="slidenum">
              <a:rPr lang="en-US" smtClean="0"/>
              <a:t>‹#›</a:t>
            </a:fld>
            <a:endParaRPr lang="en-US"/>
          </a:p>
        </p:txBody>
      </p:sp>
    </p:spTree>
    <p:extLst>
      <p:ext uri="{BB962C8B-B14F-4D97-AF65-F5344CB8AC3E}">
        <p14:creationId xmlns:p14="http://schemas.microsoft.com/office/powerpoint/2010/main" val="32366719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634876E-98D5-4874-8462-5D9B45FA14F2}" type="slidenum">
              <a:rPr lang="en-US" smtClean="0"/>
              <a:t>7</a:t>
            </a:fld>
            <a:endParaRPr lang="en-US"/>
          </a:p>
        </p:txBody>
      </p:sp>
    </p:spTree>
    <p:extLst>
      <p:ext uri="{BB962C8B-B14F-4D97-AF65-F5344CB8AC3E}">
        <p14:creationId xmlns:p14="http://schemas.microsoft.com/office/powerpoint/2010/main" val="5020955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helpful for if you have lots of co-defendants. </a:t>
            </a:r>
          </a:p>
        </p:txBody>
      </p:sp>
      <p:sp>
        <p:nvSpPr>
          <p:cNvPr id="4" name="Slide Number Placeholder 3"/>
          <p:cNvSpPr>
            <a:spLocks noGrp="1"/>
          </p:cNvSpPr>
          <p:nvPr>
            <p:ph type="sldNum" sz="quarter" idx="5"/>
          </p:nvPr>
        </p:nvSpPr>
        <p:spPr/>
        <p:txBody>
          <a:bodyPr/>
          <a:lstStyle/>
          <a:p>
            <a:fld id="{A634876E-98D5-4874-8462-5D9B45FA14F2}" type="slidenum">
              <a:rPr lang="en-US" smtClean="0"/>
              <a:t>24</a:t>
            </a:fld>
            <a:endParaRPr lang="en-US"/>
          </a:p>
        </p:txBody>
      </p:sp>
    </p:spTree>
    <p:extLst>
      <p:ext uri="{BB962C8B-B14F-4D97-AF65-F5344CB8AC3E}">
        <p14:creationId xmlns:p14="http://schemas.microsoft.com/office/powerpoint/2010/main" val="35900907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(just in case anyone asks)</a:t>
            </a:r>
          </a:p>
        </p:txBody>
      </p:sp>
      <p:sp>
        <p:nvSpPr>
          <p:cNvPr id="4" name="Slide Number Placeholder 3"/>
          <p:cNvSpPr>
            <a:spLocks noGrp="1"/>
          </p:cNvSpPr>
          <p:nvPr>
            <p:ph type="sldNum" sz="quarter" idx="5"/>
          </p:nvPr>
        </p:nvSpPr>
        <p:spPr/>
        <p:txBody>
          <a:bodyPr/>
          <a:lstStyle/>
          <a:p>
            <a:fld id="{A634876E-98D5-4874-8462-5D9B45FA14F2}" type="slidenum">
              <a:rPr lang="en-US" smtClean="0"/>
              <a:t>26</a:t>
            </a:fld>
            <a:endParaRPr lang="en-US"/>
          </a:p>
        </p:txBody>
      </p:sp>
    </p:spTree>
    <p:extLst>
      <p:ext uri="{BB962C8B-B14F-4D97-AF65-F5344CB8AC3E}">
        <p14:creationId xmlns:p14="http://schemas.microsoft.com/office/powerpoint/2010/main" val="34000687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PDF for this slide and the next is titled “</a:t>
            </a:r>
            <a:r>
              <a:rPr lang="en-US" dirty="0" err="1"/>
              <a:t>Cellebrite</a:t>
            </a:r>
            <a:r>
              <a:rPr lang="en-US" dirty="0"/>
              <a:t> Example for Bookmarking” </a:t>
            </a:r>
          </a:p>
          <a:p>
            <a:r>
              <a:rPr lang="en-US" dirty="0"/>
              <a:t>Pull it up now to show the organization of the </a:t>
            </a:r>
            <a:r>
              <a:rPr lang="en-US" dirty="0" err="1"/>
              <a:t>cellebrite</a:t>
            </a:r>
            <a:r>
              <a:rPr lang="en-US" dirty="0"/>
              <a:t>, and how there are bookmarks and then bookmarks inside bookmarks. </a:t>
            </a:r>
          </a:p>
        </p:txBody>
      </p:sp>
      <p:sp>
        <p:nvSpPr>
          <p:cNvPr id="4" name="Slide Number Placeholder 3"/>
          <p:cNvSpPr>
            <a:spLocks noGrp="1"/>
          </p:cNvSpPr>
          <p:nvPr>
            <p:ph type="sldNum" sz="quarter" idx="5"/>
          </p:nvPr>
        </p:nvSpPr>
        <p:spPr/>
        <p:txBody>
          <a:bodyPr/>
          <a:lstStyle/>
          <a:p>
            <a:fld id="{A634876E-98D5-4874-8462-5D9B45FA14F2}" type="slidenum">
              <a:rPr lang="en-US" smtClean="0"/>
              <a:t>9</a:t>
            </a:fld>
            <a:endParaRPr lang="en-US"/>
          </a:p>
        </p:txBody>
      </p:sp>
    </p:spTree>
    <p:extLst>
      <p:ext uri="{BB962C8B-B14F-4D97-AF65-F5344CB8AC3E}">
        <p14:creationId xmlns:p14="http://schemas.microsoft.com/office/powerpoint/2010/main" val="22960207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you’re in the MMS Messages Bookmark, the text recognition is going to start within the text messages. The first time Mafioso appears in on the 25</a:t>
            </a:r>
            <a:r>
              <a:rPr lang="en-US" baseline="30000" dirty="0"/>
              <a:t>th</a:t>
            </a:r>
            <a:r>
              <a:rPr lang="en-US" dirty="0"/>
              <a:t> message. </a:t>
            </a:r>
          </a:p>
          <a:p>
            <a:r>
              <a:rPr lang="en-US" dirty="0"/>
              <a:t>Once you’ve done this on the screen as an example, then show how to create bookmarks within bookmarks. </a:t>
            </a:r>
          </a:p>
        </p:txBody>
      </p:sp>
      <p:sp>
        <p:nvSpPr>
          <p:cNvPr id="4" name="Slide Number Placeholder 3"/>
          <p:cNvSpPr>
            <a:spLocks noGrp="1"/>
          </p:cNvSpPr>
          <p:nvPr>
            <p:ph type="sldNum" sz="quarter" idx="5"/>
          </p:nvPr>
        </p:nvSpPr>
        <p:spPr/>
        <p:txBody>
          <a:bodyPr/>
          <a:lstStyle/>
          <a:p>
            <a:fld id="{A634876E-98D5-4874-8462-5D9B45FA14F2}" type="slidenum">
              <a:rPr lang="en-US" smtClean="0"/>
              <a:t>10</a:t>
            </a:fld>
            <a:endParaRPr lang="en-US"/>
          </a:p>
        </p:txBody>
      </p:sp>
    </p:spTree>
    <p:extLst>
      <p:ext uri="{BB962C8B-B14F-4D97-AF65-F5344CB8AC3E}">
        <p14:creationId xmlns:p14="http://schemas.microsoft.com/office/powerpoint/2010/main" val="33006551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634876E-98D5-4874-8462-5D9B45FA14F2}" type="slidenum">
              <a:rPr lang="en-US" smtClean="0"/>
              <a:t>11</a:t>
            </a:fld>
            <a:endParaRPr lang="en-US"/>
          </a:p>
        </p:txBody>
      </p:sp>
    </p:spTree>
    <p:extLst>
      <p:ext uri="{BB962C8B-B14F-4D97-AF65-F5344CB8AC3E}">
        <p14:creationId xmlns:p14="http://schemas.microsoft.com/office/powerpoint/2010/main" val="31045260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OCGA Section 17-16-4(a)(3)(A) allows the State to provide access to inspect rather than providing a copy, so it’s important to know whether the State has provided everything to you, or just put you on notice that you have access to it. </a:t>
            </a:r>
          </a:p>
        </p:txBody>
      </p:sp>
      <p:sp>
        <p:nvSpPr>
          <p:cNvPr id="4" name="Slide Number Placeholder 3"/>
          <p:cNvSpPr>
            <a:spLocks noGrp="1"/>
          </p:cNvSpPr>
          <p:nvPr>
            <p:ph type="sldNum" sz="quarter" idx="5"/>
          </p:nvPr>
        </p:nvSpPr>
        <p:spPr/>
        <p:txBody>
          <a:bodyPr/>
          <a:lstStyle/>
          <a:p>
            <a:fld id="{A634876E-98D5-4874-8462-5D9B45FA14F2}" type="slidenum">
              <a:rPr lang="en-US" smtClean="0"/>
              <a:t>12</a:t>
            </a:fld>
            <a:endParaRPr lang="en-US"/>
          </a:p>
        </p:txBody>
      </p:sp>
    </p:spTree>
    <p:extLst>
      <p:ext uri="{BB962C8B-B14F-4D97-AF65-F5344CB8AC3E}">
        <p14:creationId xmlns:p14="http://schemas.microsoft.com/office/powerpoint/2010/main" val="271598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MIL: attack the contents since </a:t>
            </a:r>
            <a:r>
              <a:rPr lang="en-US" dirty="0" err="1"/>
              <a:t>en</a:t>
            </a:r>
            <a:r>
              <a:rPr lang="en-US" dirty="0"/>
              <a:t> masse </a:t>
            </a:r>
            <a:r>
              <a:rPr lang="en-US" dirty="0" err="1"/>
              <a:t>cellbrite</a:t>
            </a:r>
            <a:r>
              <a:rPr lang="en-US" dirty="0"/>
              <a:t> has hearsay and need to establish my client had only access. </a:t>
            </a:r>
          </a:p>
        </p:txBody>
      </p:sp>
      <p:sp>
        <p:nvSpPr>
          <p:cNvPr id="4" name="Slide Number Placeholder 3"/>
          <p:cNvSpPr>
            <a:spLocks noGrp="1"/>
          </p:cNvSpPr>
          <p:nvPr>
            <p:ph type="sldNum" sz="quarter" idx="5"/>
          </p:nvPr>
        </p:nvSpPr>
        <p:spPr/>
        <p:txBody>
          <a:bodyPr/>
          <a:lstStyle/>
          <a:p>
            <a:fld id="{A634876E-98D5-4874-8462-5D9B45FA14F2}" type="slidenum">
              <a:rPr lang="en-US" smtClean="0"/>
              <a:t>16</a:t>
            </a:fld>
            <a:endParaRPr lang="en-US"/>
          </a:p>
        </p:txBody>
      </p:sp>
    </p:spTree>
    <p:extLst>
      <p:ext uri="{BB962C8B-B14F-4D97-AF65-F5344CB8AC3E}">
        <p14:creationId xmlns:p14="http://schemas.microsoft.com/office/powerpoint/2010/main" val="15260575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Discuss on this slide how you can also file a motion asking the State to clarify WHAT evidence it is using specifically against your client. The more you know about this will allow you to particularize the motion to sever, and make it as strong as possible. </a:t>
            </a:r>
          </a:p>
        </p:txBody>
      </p:sp>
      <p:sp>
        <p:nvSpPr>
          <p:cNvPr id="4" name="Slide Number Placeholder 3"/>
          <p:cNvSpPr>
            <a:spLocks noGrp="1"/>
          </p:cNvSpPr>
          <p:nvPr>
            <p:ph type="sldNum" sz="quarter" idx="5"/>
          </p:nvPr>
        </p:nvSpPr>
        <p:spPr/>
        <p:txBody>
          <a:bodyPr/>
          <a:lstStyle/>
          <a:p>
            <a:fld id="{A634876E-98D5-4874-8462-5D9B45FA14F2}" type="slidenum">
              <a:rPr lang="en-US" smtClean="0"/>
              <a:t>18</a:t>
            </a:fld>
            <a:endParaRPr lang="en-US"/>
          </a:p>
        </p:txBody>
      </p:sp>
    </p:spTree>
    <p:extLst>
      <p:ext uri="{BB962C8B-B14F-4D97-AF65-F5344CB8AC3E}">
        <p14:creationId xmlns:p14="http://schemas.microsoft.com/office/powerpoint/2010/main" val="967124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Suggestions to use “Not Reviewed” and “Reviewed” Folders that contain all of these subfolders so you know where you left off. </a:t>
            </a:r>
          </a:p>
        </p:txBody>
      </p:sp>
      <p:sp>
        <p:nvSpPr>
          <p:cNvPr id="4" name="Slide Number Placeholder 3"/>
          <p:cNvSpPr>
            <a:spLocks noGrp="1"/>
          </p:cNvSpPr>
          <p:nvPr>
            <p:ph type="sldNum" sz="quarter" idx="5"/>
          </p:nvPr>
        </p:nvSpPr>
        <p:spPr/>
        <p:txBody>
          <a:bodyPr/>
          <a:lstStyle/>
          <a:p>
            <a:fld id="{A634876E-98D5-4874-8462-5D9B45FA14F2}" type="slidenum">
              <a:rPr lang="en-US" smtClean="0"/>
              <a:t>21</a:t>
            </a:fld>
            <a:endParaRPr lang="en-US"/>
          </a:p>
        </p:txBody>
      </p:sp>
    </p:spTree>
    <p:extLst>
      <p:ext uri="{BB962C8B-B14F-4D97-AF65-F5344CB8AC3E}">
        <p14:creationId xmlns:p14="http://schemas.microsoft.com/office/powerpoint/2010/main" val="22753007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Guzman digest is saved as an example to show a long transcript digest. </a:t>
            </a:r>
          </a:p>
        </p:txBody>
      </p:sp>
      <p:sp>
        <p:nvSpPr>
          <p:cNvPr id="4" name="Slide Number Placeholder 3"/>
          <p:cNvSpPr>
            <a:spLocks noGrp="1"/>
          </p:cNvSpPr>
          <p:nvPr>
            <p:ph type="sldNum" sz="quarter" idx="5"/>
          </p:nvPr>
        </p:nvSpPr>
        <p:spPr/>
        <p:txBody>
          <a:bodyPr/>
          <a:lstStyle/>
          <a:p>
            <a:fld id="{A634876E-98D5-4874-8462-5D9B45FA14F2}" type="slidenum">
              <a:rPr lang="en-US" smtClean="0"/>
              <a:t>22</a:t>
            </a:fld>
            <a:endParaRPr lang="en-US"/>
          </a:p>
        </p:txBody>
      </p:sp>
    </p:spTree>
    <p:extLst>
      <p:ext uri="{BB962C8B-B14F-4D97-AF65-F5344CB8AC3E}">
        <p14:creationId xmlns:p14="http://schemas.microsoft.com/office/powerpoint/2010/main" val="186857032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txBody>
            <a:bodyPr/>
            <a:lstStyle/>
            <a:p>
              <a:endParaRPr lang="en-US"/>
            </a:p>
          </p:txBody>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a:t>Click to edit Master title style</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5923F103-BC34-4FE4-A40E-EDDEECFDA5D0}" type="datetimeFigureOut">
              <a:rPr lang="en-US" dirty="0"/>
              <a:pPr/>
              <a:t>7/13/2026</a:t>
            </a:fld>
            <a:endParaRPr lang="en-US" dirty="0"/>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en-US" dirty="0"/>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2" name="Slide Number Placeholder 5"/>
          <p:cNvSpPr>
            <a:spLocks noGrp="1"/>
          </p:cNvSpPr>
          <p:nvPr>
            <p:ph type="sldNum" sz="quarter" idx="12"/>
          </p:nvPr>
        </p:nvSpPr>
        <p:spPr>
          <a:xfrm>
            <a:off x="10352540" y="295729"/>
            <a:ext cx="838199" cy="767687"/>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923A1CC3-2375-41D4-9E03-427CAF2A4C1A}" type="datetimeFigureOut">
              <a:rPr lang="en-US" dirty="0"/>
              <a:t>7/13/2026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en-US"/>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AFF16868-8199-4C2C-A5B1-63AEE139F88E}" type="datetimeFigureOut">
              <a:rPr lang="en-US" dirty="0"/>
              <a:t>7/13/2026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en-US"/>
              <a:t>Click to edit Master title style</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AAD9FF7F-6988-44CC-821B-644E70CD2F73}" type="datetimeFigureOut">
              <a:rPr lang="en-US" dirty="0"/>
              <a:t>7/13/2026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C12C299-16B2-4475-990D-751901EACC14}" type="datetimeFigureOut">
              <a:rPr lang="en-US" dirty="0"/>
              <a:t>7/13/2026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9FE86839-B9D8-4651-8783-F325ECE74E65}" type="datetimeFigureOut">
              <a:rPr lang="en-US" dirty="0"/>
              <a:t>7/13/2026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FD484F64-32F6-45C5-931F-ADC1662401D0}" type="datetimeFigureOut">
              <a:rPr lang="en-US" dirty="0"/>
              <a:t>7/13/2026</a:t>
            </a:fld>
            <a:endParaRPr lang="en-US" dirty="0"/>
          </a:p>
        </p:txBody>
      </p:sp>
      <p:sp>
        <p:nvSpPr>
          <p:cNvPr id="8" name="Footer Placeholder 7"/>
          <p:cNvSpPr>
            <a:spLocks noGrp="1"/>
          </p:cNvSpPr>
          <p:nvPr>
            <p:ph type="ftr" sz="quarter" idx="11"/>
          </p:nvPr>
        </p:nvSpPr>
        <p:spPr>
          <a:xfrm>
            <a:off x="561111" y="6391838"/>
            <a:ext cx="3644282" cy="304801"/>
          </a:xfrm>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53086D93-FCAC-47E0-A2EE-787E62CA814C}" type="datetimeFigureOut">
              <a:rPr lang="en-US" dirty="0"/>
              <a:t>7/13/2026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CDA879A6-0FD0-4734-A311-86BFCA472E6E}" type="datetimeFigureOut">
              <a:rPr lang="en-US" dirty="0"/>
              <a:t>7/13/2026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9C9CA7B-DFD4-44B5-8C60-D14B8CD1FB59}" type="datetimeFigureOut">
              <a:rPr lang="en-US" dirty="0"/>
              <a:t>7/13/2026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F34E6425-0181-43F2-84FC-787E803FD2F8}" type="datetimeFigureOut">
              <a:rPr lang="en-US" dirty="0"/>
              <a:t>7/13/2026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BDB8791-F1B0-41E7-B7FD-A781E65C4266}" type="datetimeFigureOut">
              <a:rPr lang="en-US" dirty="0"/>
              <a:t>7/13/2026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FDD63B2-E120-4ED8-B27B-C685F510A5FE}" type="datetimeFigureOut">
              <a:rPr lang="en-US" dirty="0"/>
              <a:t>7/13/2026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AA18ACC-A947-437B-A130-35BD54FDF1E9}" type="datetimeFigureOut">
              <a:rPr lang="en-US" dirty="0"/>
              <a:t>7/13/2026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8D7E02-BCB8-4D50-A234-369438C08659}" type="datetimeFigureOut">
              <a:rPr lang="en-US" dirty="0"/>
              <a:t>7/13/2026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76E86A4C-8E40-4F87-A4F0-01A0687C5742}" type="datetimeFigureOut">
              <a:rPr lang="en-US" dirty="0"/>
              <a:t>7/13/2026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en-US"/>
              <a:t>Click icon to add picture</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35E72C73-2D91-4E12-BA25-F0AA0C03599B}" type="datetimeFigureOut">
              <a:rPr lang="en-US" dirty="0"/>
              <a:t>7/13/2026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txBody>
            <a:bodyPr/>
            <a:lstStyle/>
            <a:p>
              <a:endParaRPr lang="en-US"/>
            </a:p>
          </p:txBody>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txBody>
            <a:bodyPr/>
            <a:lstStyle/>
            <a:p>
              <a:endParaRPr lang="en-US"/>
            </a:p>
          </p:txBody>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txBody>
            <a:bodyPr/>
            <a:lstStyle/>
            <a:p>
              <a:endParaRPr lang="en-US"/>
            </a:p>
          </p:txBody>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2BE451C3-0FF4-47C4-B829-773ADF60F88C}" type="datetimeFigureOut">
              <a:rPr lang="en-US" dirty="0"/>
              <a:t>7/13/2026</a:t>
            </a:fld>
            <a:endParaRPr lang="en-US" dirty="0"/>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en-US" dirty="0"/>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73"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72"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microsoft.com/office/2018/10/relationships/comments" Target="../comments/modernComment_116_7DE48202.xml"/><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933F86-B2FA-4CC0-A87C-4F7CF352F25B}"/>
              </a:ext>
            </a:extLst>
          </p:cNvPr>
          <p:cNvSpPr>
            <a:spLocks noGrp="1"/>
          </p:cNvSpPr>
          <p:nvPr>
            <p:ph type="ctrTitle"/>
          </p:nvPr>
        </p:nvSpPr>
        <p:spPr/>
        <p:txBody>
          <a:bodyPr/>
          <a:lstStyle/>
          <a:p>
            <a:r>
              <a:rPr lang="en-US" dirty="0"/>
              <a:t>Terabytes &amp; Volumes:</a:t>
            </a:r>
            <a:br>
              <a:rPr lang="en-US" dirty="0"/>
            </a:br>
            <a:r>
              <a:rPr lang="en-US" sz="4000" dirty="0"/>
              <a:t>How to handle discovery in a digital age</a:t>
            </a:r>
            <a:br>
              <a:rPr lang="en-US" dirty="0"/>
            </a:br>
            <a:endParaRPr lang="en-US" dirty="0"/>
          </a:p>
        </p:txBody>
      </p:sp>
      <p:sp>
        <p:nvSpPr>
          <p:cNvPr id="3" name="Subtitle 2">
            <a:extLst>
              <a:ext uri="{FF2B5EF4-FFF2-40B4-BE49-F238E27FC236}">
                <a16:creationId xmlns:a16="http://schemas.microsoft.com/office/drawing/2014/main" id="{9D68C5E5-4C69-4C79-80F1-EB549B9BB5B0}"/>
              </a:ext>
            </a:extLst>
          </p:cNvPr>
          <p:cNvSpPr>
            <a:spLocks noGrp="1"/>
          </p:cNvSpPr>
          <p:nvPr>
            <p:ph type="subTitle" idx="1"/>
          </p:nvPr>
        </p:nvSpPr>
        <p:spPr/>
        <p:txBody>
          <a:bodyPr/>
          <a:lstStyle/>
          <a:p>
            <a:r>
              <a:rPr lang="en-US" dirty="0"/>
              <a:t>Presented by veronica </a:t>
            </a:r>
            <a:r>
              <a:rPr lang="en-US" dirty="0" err="1"/>
              <a:t>o’grady</a:t>
            </a:r>
            <a:r>
              <a:rPr lang="en-US" dirty="0"/>
              <a:t> &amp; Jackie </a:t>
            </a:r>
            <a:r>
              <a:rPr lang="en-US" dirty="0" err="1"/>
              <a:t>tyo</a:t>
            </a:r>
            <a:endParaRPr lang="en-US" dirty="0"/>
          </a:p>
        </p:txBody>
      </p:sp>
    </p:spTree>
    <p:extLst>
      <p:ext uri="{BB962C8B-B14F-4D97-AF65-F5344CB8AC3E}">
        <p14:creationId xmlns:p14="http://schemas.microsoft.com/office/powerpoint/2010/main" val="25545549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A1C70-C68F-4251-8845-76B57C155A74}"/>
              </a:ext>
            </a:extLst>
          </p:cNvPr>
          <p:cNvSpPr>
            <a:spLocks noGrp="1"/>
          </p:cNvSpPr>
          <p:nvPr>
            <p:ph type="title"/>
          </p:nvPr>
        </p:nvSpPr>
        <p:spPr/>
        <p:txBody>
          <a:bodyPr/>
          <a:lstStyle/>
          <a:p>
            <a:r>
              <a:rPr lang="en-US" dirty="0"/>
              <a:t>Organize as you go: Bookmarks</a:t>
            </a:r>
          </a:p>
        </p:txBody>
      </p:sp>
      <p:sp>
        <p:nvSpPr>
          <p:cNvPr id="3" name="Content Placeholder 2">
            <a:extLst>
              <a:ext uri="{FF2B5EF4-FFF2-40B4-BE49-F238E27FC236}">
                <a16:creationId xmlns:a16="http://schemas.microsoft.com/office/drawing/2014/main" id="{DDF1BD7D-4A74-4573-9DFB-FDEDB0C88959}"/>
              </a:ext>
            </a:extLst>
          </p:cNvPr>
          <p:cNvSpPr>
            <a:spLocks noGrp="1"/>
          </p:cNvSpPr>
          <p:nvPr>
            <p:ph sz="half" idx="1"/>
          </p:nvPr>
        </p:nvSpPr>
        <p:spPr/>
        <p:txBody>
          <a:bodyPr/>
          <a:lstStyle/>
          <a:p>
            <a:r>
              <a:rPr lang="en-US" dirty="0"/>
              <a:t>There are 6,056 text messages. </a:t>
            </a:r>
          </a:p>
          <a:p>
            <a:r>
              <a:rPr lang="en-US" dirty="0"/>
              <a:t>The biggest issue in your case is the communication between the owner of the cell phone and “Mafioso”. </a:t>
            </a:r>
          </a:p>
          <a:p>
            <a:r>
              <a:rPr lang="en-US" dirty="0"/>
              <a:t>You’ve already run OCR and saved it.</a:t>
            </a:r>
          </a:p>
          <a:p>
            <a:r>
              <a:rPr lang="en-US" dirty="0"/>
              <a:t>There are already bookmarks created, and you know where are all the MMS Messages. Let’s organize it even more. </a:t>
            </a:r>
          </a:p>
          <a:p>
            <a:r>
              <a:rPr lang="en-US" dirty="0"/>
              <a:t>Go to the MMS Messages Bookmark, and CTRL + F “Mafioso”. </a:t>
            </a:r>
          </a:p>
          <a:p>
            <a:endParaRPr lang="en-US" dirty="0"/>
          </a:p>
        </p:txBody>
      </p:sp>
      <p:pic>
        <p:nvPicPr>
          <p:cNvPr id="5" name="Content Placeholder 4">
            <a:extLst>
              <a:ext uri="{FF2B5EF4-FFF2-40B4-BE49-F238E27FC236}">
                <a16:creationId xmlns:a16="http://schemas.microsoft.com/office/drawing/2014/main" id="{7B13F796-A5A9-4012-80A5-4E7D3B9AD3B1}"/>
              </a:ext>
            </a:extLst>
          </p:cNvPr>
          <p:cNvPicPr>
            <a:picLocks noGrp="1" noChangeAspect="1"/>
          </p:cNvPicPr>
          <p:nvPr>
            <p:ph sz="half" idx="2"/>
          </p:nvPr>
        </p:nvPicPr>
        <p:blipFill>
          <a:blip r:embed="rId3"/>
          <a:stretch>
            <a:fillRect/>
          </a:stretch>
        </p:blipFill>
        <p:spPr>
          <a:xfrm>
            <a:off x="6789404" y="3027501"/>
            <a:ext cx="3963194" cy="2225236"/>
          </a:xfrm>
          <a:prstGeom prst="rect">
            <a:avLst/>
          </a:prstGeom>
        </p:spPr>
      </p:pic>
    </p:spTree>
    <p:extLst>
      <p:ext uri="{BB962C8B-B14F-4D97-AF65-F5344CB8AC3E}">
        <p14:creationId xmlns:p14="http://schemas.microsoft.com/office/powerpoint/2010/main" val="42067870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3F9776-02F2-48DB-A969-3EE221FB9950}"/>
              </a:ext>
            </a:extLst>
          </p:cNvPr>
          <p:cNvSpPr>
            <a:spLocks noGrp="1"/>
          </p:cNvSpPr>
          <p:nvPr>
            <p:ph type="title"/>
          </p:nvPr>
        </p:nvSpPr>
        <p:spPr/>
        <p:txBody>
          <a:bodyPr/>
          <a:lstStyle/>
          <a:p>
            <a:r>
              <a:rPr lang="en-US" dirty="0"/>
              <a:t>Bookmarks within bookmarks! </a:t>
            </a:r>
          </a:p>
        </p:txBody>
      </p:sp>
      <p:pic>
        <p:nvPicPr>
          <p:cNvPr id="5" name="Content Placeholder 4">
            <a:extLst>
              <a:ext uri="{FF2B5EF4-FFF2-40B4-BE49-F238E27FC236}">
                <a16:creationId xmlns:a16="http://schemas.microsoft.com/office/drawing/2014/main" id="{9EAFAF6B-AA68-4271-BBFB-5FD528BC1451}"/>
              </a:ext>
            </a:extLst>
          </p:cNvPr>
          <p:cNvPicPr>
            <a:picLocks noGrp="1" noChangeAspect="1"/>
          </p:cNvPicPr>
          <p:nvPr>
            <p:ph sz="half" idx="1"/>
          </p:nvPr>
        </p:nvPicPr>
        <p:blipFill>
          <a:blip r:embed="rId3"/>
          <a:stretch>
            <a:fillRect/>
          </a:stretch>
        </p:blipFill>
        <p:spPr>
          <a:xfrm>
            <a:off x="812555" y="2780908"/>
            <a:ext cx="6208710" cy="2545236"/>
          </a:xfrm>
          <a:prstGeom prst="rect">
            <a:avLst/>
          </a:prstGeom>
        </p:spPr>
      </p:pic>
      <p:sp>
        <p:nvSpPr>
          <p:cNvPr id="4" name="Content Placeholder 3">
            <a:extLst>
              <a:ext uri="{FF2B5EF4-FFF2-40B4-BE49-F238E27FC236}">
                <a16:creationId xmlns:a16="http://schemas.microsoft.com/office/drawing/2014/main" id="{29C2B5C0-1FAB-4E65-88AF-AEBF95E962AB}"/>
              </a:ext>
            </a:extLst>
          </p:cNvPr>
          <p:cNvSpPr>
            <a:spLocks noGrp="1"/>
          </p:cNvSpPr>
          <p:nvPr>
            <p:ph sz="half" idx="2"/>
          </p:nvPr>
        </p:nvSpPr>
        <p:spPr>
          <a:xfrm>
            <a:off x="7217380" y="2488678"/>
            <a:ext cx="4339882" cy="3827281"/>
          </a:xfrm>
        </p:spPr>
        <p:txBody>
          <a:bodyPr>
            <a:normAutofit/>
          </a:bodyPr>
          <a:lstStyle/>
          <a:p>
            <a:r>
              <a:rPr lang="en-US" dirty="0"/>
              <a:t>While Mafioso is highlighted from the text search, go to the Bookmarks area and select the option “Add a new bookmark”. </a:t>
            </a:r>
          </a:p>
          <a:p>
            <a:r>
              <a:rPr lang="en-US" dirty="0"/>
              <a:t>You can create a bookmark-within-a-bookmark for every time the name Mafioso appears in the PDF. </a:t>
            </a:r>
          </a:p>
          <a:p>
            <a:r>
              <a:rPr lang="en-US" dirty="0"/>
              <a:t>Since Mafioso is already highlighted from the search, the Bookmark will automatically give it this name.</a:t>
            </a:r>
          </a:p>
        </p:txBody>
      </p:sp>
      <p:sp>
        <p:nvSpPr>
          <p:cNvPr id="6" name="Arrow: Left 5">
            <a:extLst>
              <a:ext uri="{FF2B5EF4-FFF2-40B4-BE49-F238E27FC236}">
                <a16:creationId xmlns:a16="http://schemas.microsoft.com/office/drawing/2014/main" id="{478F5191-3B38-4742-9C08-70CA619E254D}"/>
              </a:ext>
            </a:extLst>
          </p:cNvPr>
          <p:cNvSpPr/>
          <p:nvPr/>
        </p:nvSpPr>
        <p:spPr>
          <a:xfrm rot="5400000">
            <a:off x="5732929" y="4167804"/>
            <a:ext cx="726141" cy="233083"/>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428165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CEFB3-57B5-4574-9E13-B606FCB472D0}"/>
              </a:ext>
            </a:extLst>
          </p:cNvPr>
          <p:cNvSpPr>
            <a:spLocks noGrp="1"/>
          </p:cNvSpPr>
          <p:nvPr>
            <p:ph type="title"/>
          </p:nvPr>
        </p:nvSpPr>
        <p:spPr/>
        <p:txBody>
          <a:bodyPr/>
          <a:lstStyle/>
          <a:p>
            <a:r>
              <a:rPr lang="en-US" dirty="0"/>
              <a:t>Quick Tip</a:t>
            </a:r>
          </a:p>
        </p:txBody>
      </p:sp>
      <p:sp>
        <p:nvSpPr>
          <p:cNvPr id="3" name="Content Placeholder 2">
            <a:extLst>
              <a:ext uri="{FF2B5EF4-FFF2-40B4-BE49-F238E27FC236}">
                <a16:creationId xmlns:a16="http://schemas.microsoft.com/office/drawing/2014/main" id="{DF3F91CA-B811-40DE-B990-62C5DC0043FE}"/>
              </a:ext>
            </a:extLst>
          </p:cNvPr>
          <p:cNvSpPr>
            <a:spLocks noGrp="1"/>
          </p:cNvSpPr>
          <p:nvPr>
            <p:ph idx="1"/>
          </p:nvPr>
        </p:nvSpPr>
        <p:spPr>
          <a:xfrm>
            <a:off x="1154955" y="2603500"/>
            <a:ext cx="3907240" cy="3416300"/>
          </a:xfrm>
        </p:spPr>
        <p:txBody>
          <a:bodyPr>
            <a:normAutofit/>
          </a:bodyPr>
          <a:lstStyle/>
          <a:p>
            <a:r>
              <a:rPr lang="en-US" sz="2000" dirty="0"/>
              <a:t>If you get a certificate of discovery from the State, make sure to see if anything is “available upon request”. </a:t>
            </a:r>
          </a:p>
          <a:p>
            <a:r>
              <a:rPr lang="en-US" sz="2000" dirty="0"/>
              <a:t>Go ahead and give the State what they need (usually an external device like a USB flash drive) to get what you need.</a:t>
            </a:r>
          </a:p>
        </p:txBody>
      </p:sp>
      <p:pic>
        <p:nvPicPr>
          <p:cNvPr id="5" name="Picture 4">
            <a:extLst>
              <a:ext uri="{FF2B5EF4-FFF2-40B4-BE49-F238E27FC236}">
                <a16:creationId xmlns:a16="http://schemas.microsoft.com/office/drawing/2014/main" id="{3278D8F4-B8EA-4420-A957-25FDA440E4EF}"/>
              </a:ext>
            </a:extLst>
          </p:cNvPr>
          <p:cNvPicPr>
            <a:picLocks noChangeAspect="1"/>
          </p:cNvPicPr>
          <p:nvPr/>
        </p:nvPicPr>
        <p:blipFill>
          <a:blip r:embed="rId3"/>
          <a:stretch>
            <a:fillRect/>
          </a:stretch>
        </p:blipFill>
        <p:spPr>
          <a:xfrm>
            <a:off x="5460244" y="2830021"/>
            <a:ext cx="6138949" cy="2958037"/>
          </a:xfrm>
          <a:prstGeom prst="rect">
            <a:avLst/>
          </a:prstGeom>
        </p:spPr>
      </p:pic>
    </p:spTree>
    <p:extLst>
      <p:ext uri="{BB962C8B-B14F-4D97-AF65-F5344CB8AC3E}">
        <p14:creationId xmlns:p14="http://schemas.microsoft.com/office/powerpoint/2010/main" val="33232402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A0D0B7-978E-42B5-A4D8-445E3C5B4AAC}"/>
              </a:ext>
            </a:extLst>
          </p:cNvPr>
          <p:cNvSpPr>
            <a:spLocks noGrp="1"/>
          </p:cNvSpPr>
          <p:nvPr>
            <p:ph type="title"/>
          </p:nvPr>
        </p:nvSpPr>
        <p:spPr/>
        <p:txBody>
          <a:bodyPr/>
          <a:lstStyle/>
          <a:p>
            <a:r>
              <a:rPr lang="en-US" dirty="0"/>
              <a:t>Organizational “Buckets” </a:t>
            </a:r>
          </a:p>
        </p:txBody>
      </p:sp>
      <p:sp>
        <p:nvSpPr>
          <p:cNvPr id="3" name="Content Placeholder 2">
            <a:extLst>
              <a:ext uri="{FF2B5EF4-FFF2-40B4-BE49-F238E27FC236}">
                <a16:creationId xmlns:a16="http://schemas.microsoft.com/office/drawing/2014/main" id="{8101AF3C-C77E-4E82-B004-6E54F983CFAD}"/>
              </a:ext>
            </a:extLst>
          </p:cNvPr>
          <p:cNvSpPr>
            <a:spLocks noGrp="1"/>
          </p:cNvSpPr>
          <p:nvPr>
            <p:ph sz="half" idx="1"/>
          </p:nvPr>
        </p:nvSpPr>
        <p:spPr/>
        <p:txBody>
          <a:bodyPr>
            <a:normAutofit fontScale="92500" lnSpcReduction="20000"/>
          </a:bodyPr>
          <a:lstStyle/>
          <a:p>
            <a:r>
              <a:rPr lang="en-US" dirty="0"/>
              <a:t>State’s Investigative Files </a:t>
            </a:r>
          </a:p>
          <a:p>
            <a:pPr lvl="1"/>
            <a:r>
              <a:rPr lang="en-US" dirty="0"/>
              <a:t>Reports</a:t>
            </a:r>
          </a:p>
          <a:p>
            <a:pPr lvl="1"/>
            <a:r>
              <a:rPr lang="en-US" dirty="0"/>
              <a:t>Witness Statements/Interviews</a:t>
            </a:r>
          </a:p>
          <a:p>
            <a:pPr lvl="1"/>
            <a:r>
              <a:rPr lang="en-US" dirty="0"/>
              <a:t>Cell Phone Records/Location Data/Social Media </a:t>
            </a:r>
          </a:p>
          <a:p>
            <a:pPr lvl="1"/>
            <a:r>
              <a:rPr lang="en-US" dirty="0"/>
              <a:t>Photos </a:t>
            </a:r>
          </a:p>
          <a:p>
            <a:r>
              <a:rPr lang="en-US" dirty="0"/>
              <a:t>Forensic Files </a:t>
            </a:r>
          </a:p>
          <a:p>
            <a:r>
              <a:rPr lang="en-US" dirty="0"/>
              <a:t>Filings</a:t>
            </a:r>
          </a:p>
          <a:p>
            <a:pPr lvl="1"/>
            <a:r>
              <a:rPr lang="en-US" dirty="0"/>
              <a:t>Pre-trial Transcripts </a:t>
            </a:r>
          </a:p>
          <a:p>
            <a:pPr lvl="1"/>
            <a:r>
              <a:rPr lang="en-US" dirty="0"/>
              <a:t>Orders</a:t>
            </a:r>
          </a:p>
          <a:p>
            <a:pPr lvl="1"/>
            <a:r>
              <a:rPr lang="en-US" dirty="0"/>
              <a:t>Motions	</a:t>
            </a:r>
          </a:p>
        </p:txBody>
      </p:sp>
      <p:sp>
        <p:nvSpPr>
          <p:cNvPr id="4" name="Content Placeholder 3">
            <a:extLst>
              <a:ext uri="{FF2B5EF4-FFF2-40B4-BE49-F238E27FC236}">
                <a16:creationId xmlns:a16="http://schemas.microsoft.com/office/drawing/2014/main" id="{6F9DAB6E-F9D0-4376-8D2D-40FF43834338}"/>
              </a:ext>
            </a:extLst>
          </p:cNvPr>
          <p:cNvSpPr>
            <a:spLocks noGrp="1"/>
          </p:cNvSpPr>
          <p:nvPr>
            <p:ph sz="half" idx="2"/>
          </p:nvPr>
        </p:nvSpPr>
        <p:spPr/>
        <p:txBody>
          <a:bodyPr>
            <a:normAutofit fontScale="92500" lnSpcReduction="20000"/>
          </a:bodyPr>
          <a:lstStyle/>
          <a:p>
            <a:r>
              <a:rPr lang="en-US" dirty="0"/>
              <a:t>Defense’s Investigative File</a:t>
            </a:r>
          </a:p>
          <a:p>
            <a:pPr lvl="1"/>
            <a:r>
              <a:rPr lang="en-US" dirty="0"/>
              <a:t>Alternative Suspects </a:t>
            </a:r>
          </a:p>
          <a:p>
            <a:pPr lvl="1"/>
            <a:r>
              <a:rPr lang="en-US" dirty="0"/>
              <a:t>Notes &amp; Work Product </a:t>
            </a:r>
          </a:p>
          <a:p>
            <a:pPr lvl="1"/>
            <a:r>
              <a:rPr lang="en-US" dirty="0"/>
              <a:t>Impeachment Documents </a:t>
            </a:r>
          </a:p>
          <a:p>
            <a:pPr lvl="1"/>
            <a:r>
              <a:rPr lang="en-US" dirty="0"/>
              <a:t>Correspondence </a:t>
            </a:r>
          </a:p>
          <a:p>
            <a:pPr lvl="2"/>
            <a:r>
              <a:rPr lang="en-US" dirty="0"/>
              <a:t>With Client </a:t>
            </a:r>
          </a:p>
          <a:p>
            <a:pPr lvl="2"/>
            <a:r>
              <a:rPr lang="en-US" dirty="0"/>
              <a:t>With Experts </a:t>
            </a:r>
          </a:p>
          <a:p>
            <a:pPr lvl="2"/>
            <a:r>
              <a:rPr lang="en-US" dirty="0"/>
              <a:t>With Witnesses </a:t>
            </a:r>
          </a:p>
          <a:p>
            <a:pPr lvl="1"/>
            <a:r>
              <a:rPr lang="en-US" dirty="0"/>
              <a:t>Subpoenas &amp; Responsive Documents </a:t>
            </a:r>
          </a:p>
          <a:p>
            <a:pPr lvl="1"/>
            <a:r>
              <a:rPr lang="en-US" dirty="0"/>
              <a:t>Expert Witness Information </a:t>
            </a:r>
          </a:p>
          <a:p>
            <a:pPr lvl="1"/>
            <a:r>
              <a:rPr lang="en-US" dirty="0"/>
              <a:t>Filing Drafts</a:t>
            </a:r>
          </a:p>
        </p:txBody>
      </p:sp>
    </p:spTree>
    <p:extLst>
      <p:ext uri="{BB962C8B-B14F-4D97-AF65-F5344CB8AC3E}">
        <p14:creationId xmlns:p14="http://schemas.microsoft.com/office/powerpoint/2010/main" val="15786578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A9F74F-7A65-42CC-A370-0F54A5C65200}"/>
              </a:ext>
            </a:extLst>
          </p:cNvPr>
          <p:cNvSpPr>
            <a:spLocks noGrp="1"/>
          </p:cNvSpPr>
          <p:nvPr>
            <p:ph type="title"/>
          </p:nvPr>
        </p:nvSpPr>
        <p:spPr/>
        <p:txBody>
          <a:bodyPr/>
          <a:lstStyle/>
          <a:p>
            <a:r>
              <a:rPr lang="en-US" dirty="0"/>
              <a:t>Example! </a:t>
            </a:r>
          </a:p>
        </p:txBody>
      </p:sp>
      <p:pic>
        <p:nvPicPr>
          <p:cNvPr id="5" name="Content Placeholder 4">
            <a:extLst>
              <a:ext uri="{FF2B5EF4-FFF2-40B4-BE49-F238E27FC236}">
                <a16:creationId xmlns:a16="http://schemas.microsoft.com/office/drawing/2014/main" id="{7DE19CD0-F61F-A428-06BE-837736F295D4}"/>
              </a:ext>
            </a:extLst>
          </p:cNvPr>
          <p:cNvPicPr>
            <a:picLocks noGrp="1" noChangeAspect="1"/>
          </p:cNvPicPr>
          <p:nvPr>
            <p:ph idx="1"/>
          </p:nvPr>
        </p:nvPicPr>
        <p:blipFill>
          <a:blip r:embed="rId2"/>
          <a:stretch>
            <a:fillRect/>
          </a:stretch>
        </p:blipFill>
        <p:spPr>
          <a:xfrm>
            <a:off x="1654010" y="2202127"/>
            <a:ext cx="8883980" cy="4291806"/>
          </a:xfrm>
          <a:prstGeom prst="rect">
            <a:avLst/>
          </a:prstGeom>
        </p:spPr>
      </p:pic>
    </p:spTree>
    <p:extLst>
      <p:ext uri="{BB962C8B-B14F-4D97-AF65-F5344CB8AC3E}">
        <p14:creationId xmlns:p14="http://schemas.microsoft.com/office/powerpoint/2010/main" val="2112127490"/>
      </p:ext>
    </p:extLst>
  </p:cSld>
  <p:clrMapOvr>
    <a:masterClrMapping/>
  </p:clrMapOvr>
  <p:extLst>
    <p:ext uri="{6950BFC3-D8DA-4A85-94F7-54DA5524770B}">
      <p188:commentRel xmlns:p188="http://schemas.microsoft.com/office/powerpoint/2018/8/main" xmlns="" r:id="rId3"/>
    </p:ext>
  </p:extLs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58327C-261B-4A88-AF97-8A78D37F438E}"/>
              </a:ext>
            </a:extLst>
          </p:cNvPr>
          <p:cNvSpPr>
            <a:spLocks noGrp="1"/>
          </p:cNvSpPr>
          <p:nvPr>
            <p:ph type="title"/>
          </p:nvPr>
        </p:nvSpPr>
        <p:spPr/>
        <p:txBody>
          <a:bodyPr/>
          <a:lstStyle/>
          <a:p>
            <a:r>
              <a:rPr lang="en-US" dirty="0"/>
              <a:t>Why is organizing up front important?</a:t>
            </a:r>
          </a:p>
        </p:txBody>
      </p:sp>
      <p:sp>
        <p:nvSpPr>
          <p:cNvPr id="3" name="Content Placeholder 2">
            <a:extLst>
              <a:ext uri="{FF2B5EF4-FFF2-40B4-BE49-F238E27FC236}">
                <a16:creationId xmlns:a16="http://schemas.microsoft.com/office/drawing/2014/main" id="{9F35AEB9-02B1-47BC-8D9B-220761EECFCB}"/>
              </a:ext>
            </a:extLst>
          </p:cNvPr>
          <p:cNvSpPr>
            <a:spLocks noGrp="1"/>
          </p:cNvSpPr>
          <p:nvPr>
            <p:ph idx="1"/>
          </p:nvPr>
        </p:nvSpPr>
        <p:spPr/>
        <p:txBody>
          <a:bodyPr/>
          <a:lstStyle/>
          <a:p>
            <a:r>
              <a:rPr lang="en-US" dirty="0"/>
              <a:t>You can’t organize without doing a preliminary review of what you have. </a:t>
            </a:r>
          </a:p>
          <a:p>
            <a:pPr lvl="1"/>
            <a:r>
              <a:rPr lang="en-US" dirty="0"/>
              <a:t>This is not a deep dive of reading everything word-for-word. </a:t>
            </a:r>
          </a:p>
          <a:p>
            <a:r>
              <a:rPr lang="en-US" dirty="0"/>
              <a:t>Doing a preliminary review while organizing allows you to know what you do have versus what you don’t have. </a:t>
            </a:r>
          </a:p>
          <a:p>
            <a:r>
              <a:rPr lang="en-US" dirty="0"/>
              <a:t>Let’s you know upfront if you cannot access something received. </a:t>
            </a:r>
          </a:p>
          <a:p>
            <a:pPr lvl="1"/>
            <a:r>
              <a:rPr lang="en-US" dirty="0"/>
              <a:t>For example: You receive a video from the State, go ahead and see if it will open. If it does, add the generalized video information to your document digest (i.e., “2024, December 12” Witness Interview”). If it does not, put the State on notice you cannot access it. </a:t>
            </a:r>
          </a:p>
        </p:txBody>
      </p:sp>
    </p:spTree>
    <p:extLst>
      <p:ext uri="{BB962C8B-B14F-4D97-AF65-F5344CB8AC3E}">
        <p14:creationId xmlns:p14="http://schemas.microsoft.com/office/powerpoint/2010/main" val="42891318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73488E-3AD8-4DF3-8081-13E523A5C62B}"/>
              </a:ext>
            </a:extLst>
          </p:cNvPr>
          <p:cNvSpPr>
            <a:spLocks noGrp="1"/>
          </p:cNvSpPr>
          <p:nvPr>
            <p:ph type="title"/>
          </p:nvPr>
        </p:nvSpPr>
        <p:spPr/>
        <p:txBody>
          <a:bodyPr/>
          <a:lstStyle/>
          <a:p>
            <a:r>
              <a:rPr lang="en-US" dirty="0"/>
              <a:t>Why is organizing up front important?</a:t>
            </a:r>
          </a:p>
        </p:txBody>
      </p:sp>
      <p:sp>
        <p:nvSpPr>
          <p:cNvPr id="3" name="Content Placeholder 2">
            <a:extLst>
              <a:ext uri="{FF2B5EF4-FFF2-40B4-BE49-F238E27FC236}">
                <a16:creationId xmlns:a16="http://schemas.microsoft.com/office/drawing/2014/main" id="{0AD6E5C1-F79C-47F8-9121-7BC5FD2B48BE}"/>
              </a:ext>
            </a:extLst>
          </p:cNvPr>
          <p:cNvSpPr>
            <a:spLocks noGrp="1"/>
          </p:cNvSpPr>
          <p:nvPr>
            <p:ph idx="1"/>
          </p:nvPr>
        </p:nvSpPr>
        <p:spPr>
          <a:xfrm>
            <a:off x="1295485" y="2669486"/>
            <a:ext cx="9601030" cy="4080105"/>
          </a:xfrm>
        </p:spPr>
        <p:txBody>
          <a:bodyPr>
            <a:normAutofit/>
          </a:bodyPr>
          <a:lstStyle/>
          <a:p>
            <a:r>
              <a:rPr lang="en-US" sz="2800" dirty="0"/>
              <a:t>Did you receive a cell phone dump? </a:t>
            </a:r>
          </a:p>
          <a:p>
            <a:pPr lvl="1"/>
            <a:r>
              <a:rPr lang="en-US" sz="2400" dirty="0"/>
              <a:t>You should also learn during your preliminary review whether there was a warrant. </a:t>
            </a:r>
          </a:p>
          <a:p>
            <a:pPr lvl="2"/>
            <a:r>
              <a:rPr lang="en-US" sz="2200" dirty="0"/>
              <a:t>If you don’t have it, now you know to request it. </a:t>
            </a:r>
          </a:p>
          <a:p>
            <a:pPr lvl="1"/>
            <a:r>
              <a:rPr lang="en-US" sz="2400" dirty="0"/>
              <a:t>That should trigger you to go ahead and file a motion to suppress. </a:t>
            </a:r>
          </a:p>
          <a:p>
            <a:pPr lvl="2"/>
            <a:r>
              <a:rPr lang="en-US" sz="2200" dirty="0"/>
              <a:t>You can particularize it or withdraw it later. </a:t>
            </a:r>
          </a:p>
          <a:p>
            <a:pPr lvl="1"/>
            <a:r>
              <a:rPr lang="en-US" sz="2400" dirty="0"/>
              <a:t>Consider a motion in </a:t>
            </a:r>
            <a:r>
              <a:rPr lang="en-US" sz="2400" dirty="0" err="1"/>
              <a:t>limine</a:t>
            </a:r>
            <a:r>
              <a:rPr lang="en-US" sz="2400" dirty="0"/>
              <a:t> to attack the contents. </a:t>
            </a:r>
          </a:p>
        </p:txBody>
      </p:sp>
    </p:spTree>
    <p:extLst>
      <p:ext uri="{BB962C8B-B14F-4D97-AF65-F5344CB8AC3E}">
        <p14:creationId xmlns:p14="http://schemas.microsoft.com/office/powerpoint/2010/main" val="10169056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F7E6E2-9C7A-40FE-87AE-D9FCC4BE295F}"/>
              </a:ext>
            </a:extLst>
          </p:cNvPr>
          <p:cNvSpPr>
            <a:spLocks noGrp="1"/>
          </p:cNvSpPr>
          <p:nvPr>
            <p:ph type="title"/>
          </p:nvPr>
        </p:nvSpPr>
        <p:spPr/>
        <p:txBody>
          <a:bodyPr/>
          <a:lstStyle/>
          <a:p>
            <a:r>
              <a:rPr lang="en-US" dirty="0"/>
              <a:t>Why is organizing up front important?</a:t>
            </a:r>
          </a:p>
        </p:txBody>
      </p:sp>
      <p:sp>
        <p:nvSpPr>
          <p:cNvPr id="3" name="Content Placeholder 2">
            <a:extLst>
              <a:ext uri="{FF2B5EF4-FFF2-40B4-BE49-F238E27FC236}">
                <a16:creationId xmlns:a16="http://schemas.microsoft.com/office/drawing/2014/main" id="{B04F8327-D1CF-489E-BCCB-246160533135}"/>
              </a:ext>
            </a:extLst>
          </p:cNvPr>
          <p:cNvSpPr>
            <a:spLocks noGrp="1"/>
          </p:cNvSpPr>
          <p:nvPr>
            <p:ph idx="1"/>
          </p:nvPr>
        </p:nvSpPr>
        <p:spPr/>
        <p:txBody>
          <a:bodyPr>
            <a:normAutofit fontScale="92500" lnSpcReduction="20000"/>
          </a:bodyPr>
          <a:lstStyle/>
          <a:p>
            <a:r>
              <a:rPr lang="en-US" sz="2800" dirty="0"/>
              <a:t>Did you receive stuff from the GBI?</a:t>
            </a:r>
          </a:p>
          <a:p>
            <a:pPr lvl="1"/>
            <a:r>
              <a:rPr lang="en-US" sz="2400" dirty="0"/>
              <a:t>You should be able to assess whether additional items are pending test results. </a:t>
            </a:r>
          </a:p>
          <a:p>
            <a:pPr lvl="2"/>
            <a:r>
              <a:rPr lang="en-US" sz="2200" dirty="0"/>
              <a:t>If that’s the case great reason for a motion for continuance.  </a:t>
            </a:r>
          </a:p>
          <a:p>
            <a:pPr lvl="1"/>
            <a:r>
              <a:rPr lang="en-US" sz="2400" dirty="0"/>
              <a:t>Are all the results in? Do you have the bench notes? </a:t>
            </a:r>
          </a:p>
          <a:p>
            <a:pPr lvl="2"/>
            <a:r>
              <a:rPr lang="en-US" sz="2200" dirty="0"/>
              <a:t>Time to request those now. </a:t>
            </a:r>
          </a:p>
          <a:p>
            <a:pPr lvl="1"/>
            <a:r>
              <a:rPr lang="en-US" sz="2400" dirty="0"/>
              <a:t>Needing an expert? If your GBI information is already preliminarily organized, you know where it is and can easily provide it to the expert. </a:t>
            </a:r>
          </a:p>
          <a:p>
            <a:endParaRPr lang="en-US" dirty="0"/>
          </a:p>
        </p:txBody>
      </p:sp>
    </p:spTree>
    <p:extLst>
      <p:ext uri="{BB962C8B-B14F-4D97-AF65-F5344CB8AC3E}">
        <p14:creationId xmlns:p14="http://schemas.microsoft.com/office/powerpoint/2010/main" val="37252934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8C58BA-D55D-4AF4-88D3-8BB6C9507C1D}"/>
              </a:ext>
            </a:extLst>
          </p:cNvPr>
          <p:cNvSpPr>
            <a:spLocks noGrp="1"/>
          </p:cNvSpPr>
          <p:nvPr>
            <p:ph type="title"/>
          </p:nvPr>
        </p:nvSpPr>
        <p:spPr/>
        <p:txBody>
          <a:bodyPr/>
          <a:lstStyle/>
          <a:p>
            <a:r>
              <a:rPr lang="en-US" dirty="0"/>
              <a:t>Why is organizing up front important?</a:t>
            </a:r>
          </a:p>
        </p:txBody>
      </p:sp>
      <p:sp>
        <p:nvSpPr>
          <p:cNvPr id="3" name="Content Placeholder 2">
            <a:extLst>
              <a:ext uri="{FF2B5EF4-FFF2-40B4-BE49-F238E27FC236}">
                <a16:creationId xmlns:a16="http://schemas.microsoft.com/office/drawing/2014/main" id="{1B1E5FB3-8AB0-468F-B822-27AD7E6E3D86}"/>
              </a:ext>
            </a:extLst>
          </p:cNvPr>
          <p:cNvSpPr>
            <a:spLocks noGrp="1"/>
          </p:cNvSpPr>
          <p:nvPr>
            <p:ph idx="1"/>
          </p:nvPr>
        </p:nvSpPr>
        <p:spPr/>
        <p:txBody>
          <a:bodyPr>
            <a:normAutofit/>
          </a:bodyPr>
          <a:lstStyle/>
          <a:p>
            <a:r>
              <a:rPr lang="en-US" sz="2800" dirty="0"/>
              <a:t>Co-Defendant Cases</a:t>
            </a:r>
          </a:p>
          <a:p>
            <a:pPr lvl="1"/>
            <a:r>
              <a:rPr lang="en-US" sz="2600" dirty="0"/>
              <a:t>What information is specifically against your client?</a:t>
            </a:r>
          </a:p>
          <a:p>
            <a:pPr lvl="1"/>
            <a:r>
              <a:rPr lang="en-US" sz="2600" dirty="0"/>
              <a:t>What information pertains to all the co-defendants? </a:t>
            </a:r>
          </a:p>
          <a:p>
            <a:pPr lvl="1"/>
            <a:r>
              <a:rPr lang="en-US" sz="2600" dirty="0"/>
              <a:t>Helps you assess whether a motion to sever is necessary. </a:t>
            </a:r>
          </a:p>
        </p:txBody>
      </p:sp>
    </p:spTree>
    <p:extLst>
      <p:ext uri="{BB962C8B-B14F-4D97-AF65-F5344CB8AC3E}">
        <p14:creationId xmlns:p14="http://schemas.microsoft.com/office/powerpoint/2010/main" val="20388352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9DCB06-4ADA-4761-A1CF-4DEC46B878B7}"/>
              </a:ext>
            </a:extLst>
          </p:cNvPr>
          <p:cNvSpPr>
            <a:spLocks noGrp="1"/>
          </p:cNvSpPr>
          <p:nvPr>
            <p:ph type="title"/>
          </p:nvPr>
        </p:nvSpPr>
        <p:spPr/>
        <p:txBody>
          <a:bodyPr/>
          <a:lstStyle/>
          <a:p>
            <a:r>
              <a:rPr lang="en-US" dirty="0"/>
              <a:t>How to Tackle the REALLY Big Files</a:t>
            </a:r>
          </a:p>
        </p:txBody>
      </p:sp>
      <p:sp>
        <p:nvSpPr>
          <p:cNvPr id="3" name="Content Placeholder 2">
            <a:extLst>
              <a:ext uri="{FF2B5EF4-FFF2-40B4-BE49-F238E27FC236}">
                <a16:creationId xmlns:a16="http://schemas.microsoft.com/office/drawing/2014/main" id="{2317CCFD-C585-4B98-BB84-EEA27F221BD7}"/>
              </a:ext>
            </a:extLst>
          </p:cNvPr>
          <p:cNvSpPr>
            <a:spLocks noGrp="1"/>
          </p:cNvSpPr>
          <p:nvPr>
            <p:ph idx="1"/>
          </p:nvPr>
        </p:nvSpPr>
        <p:spPr/>
        <p:txBody>
          <a:bodyPr>
            <a:normAutofit lnSpcReduction="10000"/>
          </a:bodyPr>
          <a:lstStyle/>
          <a:p>
            <a:r>
              <a:rPr lang="en-US" dirty="0"/>
              <a:t>If there are co-defendants, the first thing you want to do when you get a REALLY BIG file is to file a motion asking the State what evidence they are planning on using against </a:t>
            </a:r>
            <a:r>
              <a:rPr lang="en-US" i="1" dirty="0"/>
              <a:t>your</a:t>
            </a:r>
            <a:r>
              <a:rPr lang="en-US" dirty="0"/>
              <a:t> client. </a:t>
            </a:r>
          </a:p>
          <a:p>
            <a:pPr lvl="1"/>
            <a:r>
              <a:rPr lang="en-US" dirty="0"/>
              <a:t>This is necessary so you can assess whether a motion to sever would be helpful/warranted. </a:t>
            </a:r>
          </a:p>
          <a:p>
            <a:r>
              <a:rPr lang="en-US" dirty="0"/>
              <a:t>Think of your file like an upside down triangle. </a:t>
            </a:r>
          </a:p>
          <a:p>
            <a:pPr lvl="1"/>
            <a:r>
              <a:rPr lang="en-US" dirty="0"/>
              <a:t>Put everything into these separate triangles, however it makes sense for you to organize it. (i.e., by co-defendant, physical evidence, digital evidence, etc.)</a:t>
            </a:r>
          </a:p>
          <a:p>
            <a:pPr lvl="1"/>
            <a:r>
              <a:rPr lang="en-US" dirty="0"/>
              <a:t>Then do a preliminary review on each – run the OCR, Bookmarks. </a:t>
            </a:r>
          </a:p>
          <a:p>
            <a:pPr lvl="1"/>
            <a:r>
              <a:rPr lang="en-US" dirty="0"/>
              <a:t>Then if you need something, you’ll know exactly where it is and can organize it ever further later (if necessary). </a:t>
            </a:r>
          </a:p>
        </p:txBody>
      </p:sp>
    </p:spTree>
    <p:extLst>
      <p:ext uri="{BB962C8B-B14F-4D97-AF65-F5344CB8AC3E}">
        <p14:creationId xmlns:p14="http://schemas.microsoft.com/office/powerpoint/2010/main" val="26885595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15DA70-46C5-4ADE-8D8B-2F33502B59A5}"/>
              </a:ext>
            </a:extLst>
          </p:cNvPr>
          <p:cNvSpPr>
            <a:spLocks noGrp="1"/>
          </p:cNvSpPr>
          <p:nvPr>
            <p:ph type="title"/>
          </p:nvPr>
        </p:nvSpPr>
        <p:spPr/>
        <p:txBody>
          <a:bodyPr/>
          <a:lstStyle/>
          <a:p>
            <a:r>
              <a:rPr lang="en-US" dirty="0"/>
              <a:t>How much data is a terabyte?</a:t>
            </a:r>
          </a:p>
        </p:txBody>
      </p:sp>
      <p:sp>
        <p:nvSpPr>
          <p:cNvPr id="3" name="Content Placeholder 2">
            <a:extLst>
              <a:ext uri="{FF2B5EF4-FFF2-40B4-BE49-F238E27FC236}">
                <a16:creationId xmlns:a16="http://schemas.microsoft.com/office/drawing/2014/main" id="{845FDE37-3F30-4689-94A7-4CB42BC0121E}"/>
              </a:ext>
            </a:extLst>
          </p:cNvPr>
          <p:cNvSpPr>
            <a:spLocks noGrp="1"/>
          </p:cNvSpPr>
          <p:nvPr>
            <p:ph idx="1"/>
          </p:nvPr>
        </p:nvSpPr>
        <p:spPr/>
        <p:txBody>
          <a:bodyPr/>
          <a:lstStyle/>
          <a:p>
            <a:r>
              <a:rPr lang="en-US" dirty="0"/>
              <a:t>A terabyte is approximately 1 trillion bytes. </a:t>
            </a:r>
          </a:p>
          <a:p>
            <a:pPr lvl="1"/>
            <a:r>
              <a:rPr lang="en-US" dirty="0"/>
              <a:t>More specifically: </a:t>
            </a:r>
          </a:p>
          <a:p>
            <a:pPr lvl="2"/>
            <a:r>
              <a:rPr lang="en-US" dirty="0"/>
              <a:t>1,099,511,627,776 bytes; or</a:t>
            </a:r>
          </a:p>
          <a:p>
            <a:pPr lvl="2"/>
            <a:r>
              <a:rPr lang="en-US" dirty="0"/>
              <a:t>1,073,741,824 KB; or </a:t>
            </a:r>
          </a:p>
          <a:p>
            <a:pPr lvl="2"/>
            <a:r>
              <a:rPr lang="en-US" dirty="0"/>
              <a:t>1,048,576 MB</a:t>
            </a:r>
          </a:p>
          <a:p>
            <a:r>
              <a:rPr lang="en-US" dirty="0"/>
              <a:t>This is equivalent to…</a:t>
            </a:r>
          </a:p>
          <a:p>
            <a:pPr lvl="1"/>
            <a:r>
              <a:rPr lang="en-US" dirty="0"/>
              <a:t>85,899,345 pages of Word documents! </a:t>
            </a:r>
          </a:p>
          <a:p>
            <a:pPr lvl="1"/>
            <a:r>
              <a:rPr lang="en-US" dirty="0"/>
              <a:t>1,000 hours of videos!</a:t>
            </a:r>
          </a:p>
          <a:p>
            <a:pPr lvl="1"/>
            <a:r>
              <a:rPr lang="en-US" dirty="0"/>
              <a:t>310,000 photos!</a:t>
            </a:r>
          </a:p>
          <a:p>
            <a:pPr lvl="1"/>
            <a:endParaRPr lang="en-US" dirty="0"/>
          </a:p>
        </p:txBody>
      </p:sp>
    </p:spTree>
    <p:extLst>
      <p:ext uri="{BB962C8B-B14F-4D97-AF65-F5344CB8AC3E}">
        <p14:creationId xmlns:p14="http://schemas.microsoft.com/office/powerpoint/2010/main" val="16870306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7E717B-D809-451C-91A1-17AEE33F2FA5}"/>
              </a:ext>
            </a:extLst>
          </p:cNvPr>
          <p:cNvSpPr>
            <a:spLocks noGrp="1"/>
          </p:cNvSpPr>
          <p:nvPr>
            <p:ph type="title"/>
          </p:nvPr>
        </p:nvSpPr>
        <p:spPr/>
        <p:txBody>
          <a:bodyPr/>
          <a:lstStyle/>
          <a:p>
            <a:r>
              <a:rPr lang="en-US" dirty="0"/>
              <a:t>Digesting </a:t>
            </a:r>
          </a:p>
        </p:txBody>
      </p:sp>
      <p:sp>
        <p:nvSpPr>
          <p:cNvPr id="3" name="Content Placeholder 2">
            <a:extLst>
              <a:ext uri="{FF2B5EF4-FFF2-40B4-BE49-F238E27FC236}">
                <a16:creationId xmlns:a16="http://schemas.microsoft.com/office/drawing/2014/main" id="{EAE5409B-76DE-463E-8309-6D7A3FF08716}"/>
              </a:ext>
            </a:extLst>
          </p:cNvPr>
          <p:cNvSpPr>
            <a:spLocks noGrp="1"/>
          </p:cNvSpPr>
          <p:nvPr>
            <p:ph idx="1"/>
          </p:nvPr>
        </p:nvSpPr>
        <p:spPr>
          <a:xfrm>
            <a:off x="536509" y="2575219"/>
            <a:ext cx="6763561" cy="3966982"/>
          </a:xfrm>
        </p:spPr>
        <p:txBody>
          <a:bodyPr>
            <a:normAutofit/>
          </a:bodyPr>
          <a:lstStyle/>
          <a:p>
            <a:r>
              <a:rPr lang="en-US" sz="2000" dirty="0"/>
              <a:t>What is a digest? </a:t>
            </a:r>
          </a:p>
          <a:p>
            <a:pPr lvl="1"/>
            <a:r>
              <a:rPr lang="en-US" sz="2000" dirty="0"/>
              <a:t>According to Merriam-Webster online, a digest is “a summation or condensation of a body of information.” </a:t>
            </a:r>
          </a:p>
          <a:p>
            <a:pPr lvl="1"/>
            <a:r>
              <a:rPr lang="en-US" sz="2000" dirty="0"/>
              <a:t>Cambridge Dictionary defines it as a way “to take information into your mind in a way that gives you the ability to use it.” </a:t>
            </a:r>
          </a:p>
          <a:p>
            <a:pPr lvl="1"/>
            <a:r>
              <a:rPr lang="en-US" sz="2000" dirty="0"/>
              <a:t>Dictionary.com defines it as a way “to convert food in the alimentary canal into absorbable form for assimilation into the system.” (We’re not talking about this one.)</a:t>
            </a:r>
          </a:p>
        </p:txBody>
      </p:sp>
      <p:pic>
        <p:nvPicPr>
          <p:cNvPr id="1026" name="Picture 2" descr="How Long Does It Take to Digest Food">
            <a:extLst>
              <a:ext uri="{FF2B5EF4-FFF2-40B4-BE49-F238E27FC236}">
                <a16:creationId xmlns:a16="http://schemas.microsoft.com/office/drawing/2014/main" id="{A6561FE5-9C85-45F1-A748-8393562B700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82191" y="2708955"/>
            <a:ext cx="4050752" cy="33035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04043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E6F13D-5CFE-45F0-8006-AFBDF5EC4A04}"/>
              </a:ext>
            </a:extLst>
          </p:cNvPr>
          <p:cNvSpPr>
            <a:spLocks noGrp="1"/>
          </p:cNvSpPr>
          <p:nvPr>
            <p:ph type="title"/>
          </p:nvPr>
        </p:nvSpPr>
        <p:spPr/>
        <p:txBody>
          <a:bodyPr/>
          <a:lstStyle/>
          <a:p>
            <a:r>
              <a:rPr lang="en-US" dirty="0"/>
              <a:t>Discovery &amp; Investigative Digest</a:t>
            </a:r>
          </a:p>
        </p:txBody>
      </p:sp>
      <p:sp>
        <p:nvSpPr>
          <p:cNvPr id="3" name="Content Placeholder 2">
            <a:extLst>
              <a:ext uri="{FF2B5EF4-FFF2-40B4-BE49-F238E27FC236}">
                <a16:creationId xmlns:a16="http://schemas.microsoft.com/office/drawing/2014/main" id="{F172ECB9-ACEA-4B30-9E3D-04C61216F418}"/>
              </a:ext>
            </a:extLst>
          </p:cNvPr>
          <p:cNvSpPr>
            <a:spLocks noGrp="1"/>
          </p:cNvSpPr>
          <p:nvPr>
            <p:ph sz="half" idx="1"/>
          </p:nvPr>
        </p:nvSpPr>
        <p:spPr>
          <a:xfrm>
            <a:off x="1154953" y="2603500"/>
            <a:ext cx="9667017" cy="3416301"/>
          </a:xfrm>
        </p:spPr>
        <p:txBody>
          <a:bodyPr>
            <a:normAutofit/>
          </a:bodyPr>
          <a:lstStyle/>
          <a:p>
            <a:r>
              <a:rPr lang="en-US" sz="2000" dirty="0"/>
              <a:t>Allows you to know who said what and when. </a:t>
            </a:r>
          </a:p>
          <a:p>
            <a:r>
              <a:rPr lang="en-US" sz="2000" dirty="0"/>
              <a:t>Organize by the date of the REPORT </a:t>
            </a:r>
            <a:r>
              <a:rPr lang="en-US" sz="2000" i="1" dirty="0"/>
              <a:t>not</a:t>
            </a:r>
            <a:r>
              <a:rPr lang="en-US" sz="2000" dirty="0"/>
              <a:t> the date of substance of contents. </a:t>
            </a:r>
          </a:p>
          <a:p>
            <a:r>
              <a:rPr lang="en-US" sz="2000" dirty="0"/>
              <a:t>Allows you to track any inconsistencies as discovery trickles in (or as you have time to review, since that may happen over weeks or months). </a:t>
            </a:r>
          </a:p>
          <a:p>
            <a:r>
              <a:rPr lang="en-US" sz="2000" dirty="0"/>
              <a:t>Allows you to track what investigative steps you might need to take or outstanding questions you have based on disc</a:t>
            </a:r>
          </a:p>
        </p:txBody>
      </p:sp>
    </p:spTree>
    <p:extLst>
      <p:ext uri="{BB962C8B-B14F-4D97-AF65-F5344CB8AC3E}">
        <p14:creationId xmlns:p14="http://schemas.microsoft.com/office/powerpoint/2010/main" val="30337404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DEA831-D0D9-4681-8B17-58E9799F9F5B}"/>
              </a:ext>
            </a:extLst>
          </p:cNvPr>
          <p:cNvSpPr>
            <a:spLocks noGrp="1"/>
          </p:cNvSpPr>
          <p:nvPr>
            <p:ph type="title"/>
          </p:nvPr>
        </p:nvSpPr>
        <p:spPr/>
        <p:txBody>
          <a:bodyPr/>
          <a:lstStyle/>
          <a:p>
            <a:r>
              <a:rPr lang="en-US" dirty="0"/>
              <a:t>Transcript Digest </a:t>
            </a:r>
          </a:p>
        </p:txBody>
      </p:sp>
      <p:sp>
        <p:nvSpPr>
          <p:cNvPr id="3" name="Content Placeholder 2">
            <a:extLst>
              <a:ext uri="{FF2B5EF4-FFF2-40B4-BE49-F238E27FC236}">
                <a16:creationId xmlns:a16="http://schemas.microsoft.com/office/drawing/2014/main" id="{9B8D8930-84CA-41CF-9E1C-A3AB5292D9E2}"/>
              </a:ext>
            </a:extLst>
          </p:cNvPr>
          <p:cNvSpPr>
            <a:spLocks noGrp="1"/>
          </p:cNvSpPr>
          <p:nvPr>
            <p:ph sz="half" idx="1"/>
          </p:nvPr>
        </p:nvSpPr>
        <p:spPr>
          <a:xfrm>
            <a:off x="1154954" y="2603500"/>
            <a:ext cx="4825158" cy="3810483"/>
          </a:xfrm>
        </p:spPr>
        <p:txBody>
          <a:bodyPr>
            <a:normAutofit/>
          </a:bodyPr>
          <a:lstStyle/>
          <a:p>
            <a:r>
              <a:rPr lang="en-US" dirty="0"/>
              <a:t>If you have a pre-trial (or mistrial) transcript, you need to know who said what for trial. </a:t>
            </a:r>
          </a:p>
          <a:p>
            <a:r>
              <a:rPr lang="en-US" dirty="0"/>
              <a:t>Is it short? </a:t>
            </a:r>
          </a:p>
          <a:p>
            <a:pPr lvl="1"/>
            <a:r>
              <a:rPr lang="en-US" dirty="0"/>
              <a:t>PDF Bookmarks </a:t>
            </a:r>
          </a:p>
          <a:p>
            <a:pPr lvl="1"/>
            <a:r>
              <a:rPr lang="en-US" dirty="0"/>
              <a:t>PDF Comments </a:t>
            </a:r>
          </a:p>
          <a:p>
            <a:r>
              <a:rPr lang="en-US" dirty="0"/>
              <a:t>Is it long? (Bummer.)</a:t>
            </a:r>
          </a:p>
          <a:p>
            <a:pPr lvl="1"/>
            <a:r>
              <a:rPr lang="en-US" dirty="0"/>
              <a:t>Make a digest. </a:t>
            </a:r>
          </a:p>
          <a:p>
            <a:pPr lvl="1"/>
            <a:r>
              <a:rPr lang="en-US" dirty="0"/>
              <a:t>Pro tips: Do NOT use pronouns &amp; be consistent with abbreviations. </a:t>
            </a:r>
          </a:p>
        </p:txBody>
      </p:sp>
      <p:pic>
        <p:nvPicPr>
          <p:cNvPr id="5" name="Content Placeholder 4">
            <a:extLst>
              <a:ext uri="{FF2B5EF4-FFF2-40B4-BE49-F238E27FC236}">
                <a16:creationId xmlns:a16="http://schemas.microsoft.com/office/drawing/2014/main" id="{B31742E3-0A44-4DBC-9218-701DF64C740F}"/>
              </a:ext>
            </a:extLst>
          </p:cNvPr>
          <p:cNvPicPr>
            <a:picLocks noGrp="1" noChangeAspect="1"/>
          </p:cNvPicPr>
          <p:nvPr>
            <p:ph sz="half" idx="2"/>
          </p:nvPr>
        </p:nvPicPr>
        <p:blipFill>
          <a:blip r:embed="rId3"/>
          <a:stretch>
            <a:fillRect/>
          </a:stretch>
        </p:blipFill>
        <p:spPr>
          <a:xfrm>
            <a:off x="6807225" y="2414963"/>
            <a:ext cx="3288881" cy="3810483"/>
          </a:xfrm>
          <a:prstGeom prst="rect">
            <a:avLst/>
          </a:prstGeom>
        </p:spPr>
      </p:pic>
    </p:spTree>
    <p:extLst>
      <p:ext uri="{BB962C8B-B14F-4D97-AF65-F5344CB8AC3E}">
        <p14:creationId xmlns:p14="http://schemas.microsoft.com/office/powerpoint/2010/main" val="32944376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7E8CCB-4E0E-4F04-8A4C-2C5756B0B5D7}"/>
              </a:ext>
            </a:extLst>
          </p:cNvPr>
          <p:cNvSpPr>
            <a:spLocks noGrp="1"/>
          </p:cNvSpPr>
          <p:nvPr>
            <p:ph type="title"/>
          </p:nvPr>
        </p:nvSpPr>
        <p:spPr/>
        <p:txBody>
          <a:bodyPr/>
          <a:lstStyle/>
          <a:p>
            <a:r>
              <a:rPr lang="en-US" dirty="0"/>
              <a:t>Other Tips</a:t>
            </a:r>
          </a:p>
        </p:txBody>
      </p:sp>
      <p:sp>
        <p:nvSpPr>
          <p:cNvPr id="3" name="Content Placeholder 2">
            <a:extLst>
              <a:ext uri="{FF2B5EF4-FFF2-40B4-BE49-F238E27FC236}">
                <a16:creationId xmlns:a16="http://schemas.microsoft.com/office/drawing/2014/main" id="{45C756CF-B97E-4A77-BF9D-EDA1E240A0F9}"/>
              </a:ext>
            </a:extLst>
          </p:cNvPr>
          <p:cNvSpPr>
            <a:spLocks noGrp="1"/>
          </p:cNvSpPr>
          <p:nvPr>
            <p:ph idx="1"/>
          </p:nvPr>
        </p:nvSpPr>
        <p:spPr/>
        <p:txBody>
          <a:bodyPr/>
          <a:lstStyle/>
          <a:p>
            <a:r>
              <a:rPr lang="en-US" dirty="0"/>
              <a:t>Another option with a really large file is to print to PDF to create smaller, more manageable files. </a:t>
            </a:r>
          </a:p>
          <a:p>
            <a:r>
              <a:rPr lang="en-US" dirty="0"/>
              <a:t>If you suspect something critical is missing, you could ask the Court to engage in an </a:t>
            </a:r>
            <a:r>
              <a:rPr lang="en-US" i="1" dirty="0" err="1"/>
              <a:t>en</a:t>
            </a:r>
            <a:r>
              <a:rPr lang="en-US" i="1" dirty="0"/>
              <a:t> camera</a:t>
            </a:r>
            <a:r>
              <a:rPr lang="en-US" dirty="0"/>
              <a:t> review of the State’s entire file (including their work product) to determine whether any </a:t>
            </a:r>
            <a:r>
              <a:rPr lang="en-US" i="1" dirty="0"/>
              <a:t>Brady</a:t>
            </a:r>
            <a:r>
              <a:rPr lang="en-US" dirty="0"/>
              <a:t> material was left undisclosed. </a:t>
            </a:r>
          </a:p>
          <a:p>
            <a:r>
              <a:rPr lang="en-US" dirty="0"/>
              <a:t>Some level of organization may be delegated to a paralegal or intern (if that’s an available option). </a:t>
            </a:r>
          </a:p>
        </p:txBody>
      </p:sp>
    </p:spTree>
    <p:extLst>
      <p:ext uri="{BB962C8B-B14F-4D97-AF65-F5344CB8AC3E}">
        <p14:creationId xmlns:p14="http://schemas.microsoft.com/office/powerpoint/2010/main" val="19380597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B063D5-7CB4-4691-B88D-5E58DB9BBD74}"/>
              </a:ext>
            </a:extLst>
          </p:cNvPr>
          <p:cNvSpPr>
            <a:spLocks noGrp="1"/>
          </p:cNvSpPr>
          <p:nvPr>
            <p:ph type="title"/>
          </p:nvPr>
        </p:nvSpPr>
        <p:spPr/>
        <p:txBody>
          <a:bodyPr/>
          <a:lstStyle/>
          <a:p>
            <a:r>
              <a:rPr lang="en-US" dirty="0"/>
              <a:t>A Couple More Ideas</a:t>
            </a:r>
          </a:p>
        </p:txBody>
      </p:sp>
      <p:sp>
        <p:nvSpPr>
          <p:cNvPr id="3" name="Content Placeholder 2">
            <a:extLst>
              <a:ext uri="{FF2B5EF4-FFF2-40B4-BE49-F238E27FC236}">
                <a16:creationId xmlns:a16="http://schemas.microsoft.com/office/drawing/2014/main" id="{09B0763F-FC4C-4D87-8820-5AB2A2A4BDD9}"/>
              </a:ext>
            </a:extLst>
          </p:cNvPr>
          <p:cNvSpPr>
            <a:spLocks noGrp="1"/>
          </p:cNvSpPr>
          <p:nvPr>
            <p:ph idx="1"/>
          </p:nvPr>
        </p:nvSpPr>
        <p:spPr/>
        <p:txBody>
          <a:bodyPr>
            <a:normAutofit lnSpcReduction="10000"/>
          </a:bodyPr>
          <a:lstStyle/>
          <a:p>
            <a:r>
              <a:rPr lang="en-US" dirty="0"/>
              <a:t>OCGA Section 17-16-4 provides that the prosecuting attorney shall, no later than ten days prior to trial, or </a:t>
            </a:r>
            <a:r>
              <a:rPr lang="en-US" b="1" dirty="0"/>
              <a:t>as otherwise ordered by the court</a:t>
            </a:r>
            <a:r>
              <a:rPr lang="en-US" dirty="0"/>
              <a:t>…</a:t>
            </a:r>
          </a:p>
          <a:p>
            <a:pPr lvl="1"/>
            <a:r>
              <a:rPr lang="en-US" dirty="0"/>
              <a:t>Use this language to your advantage! </a:t>
            </a:r>
          </a:p>
          <a:p>
            <a:pPr lvl="1"/>
            <a:r>
              <a:rPr lang="en-US" dirty="0"/>
              <a:t>In complex cases, you can move the Court to set different times for discovery. </a:t>
            </a:r>
          </a:p>
          <a:p>
            <a:pPr lvl="2"/>
            <a:r>
              <a:rPr lang="en-US" dirty="0"/>
              <a:t>Ask early because getting “rolling” discovery may be easier to manage. </a:t>
            </a:r>
          </a:p>
          <a:p>
            <a:r>
              <a:rPr lang="en-US" dirty="0"/>
              <a:t>Georgia Rules of Professional Conduct: Rule 3.4 (Fairness to Opposing Counsel): </a:t>
            </a:r>
          </a:p>
          <a:p>
            <a:pPr lvl="1"/>
            <a:r>
              <a:rPr lang="en-US" dirty="0"/>
              <a:t>Comment [1]: “…Fair competition in the adversary system is secured by prohibitions against […] obstructive tactics in discovery procedure[.]” </a:t>
            </a:r>
          </a:p>
          <a:p>
            <a:pPr lvl="1"/>
            <a:r>
              <a:rPr lang="en-US" dirty="0"/>
              <a:t>If you get a HUGE file 10-days before trial, you may be able to argue that is an obstructive tactic. </a:t>
            </a:r>
          </a:p>
        </p:txBody>
      </p:sp>
    </p:spTree>
    <p:extLst>
      <p:ext uri="{BB962C8B-B14F-4D97-AF65-F5344CB8AC3E}">
        <p14:creationId xmlns:p14="http://schemas.microsoft.com/office/powerpoint/2010/main" val="5753423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C9844C-D4FB-46F5-BEBB-117149B4CA69}"/>
              </a:ext>
            </a:extLst>
          </p:cNvPr>
          <p:cNvSpPr>
            <a:spLocks noGrp="1"/>
          </p:cNvSpPr>
          <p:nvPr>
            <p:ph type="ctrTitle"/>
          </p:nvPr>
        </p:nvSpPr>
        <p:spPr/>
        <p:txBody>
          <a:bodyPr/>
          <a:lstStyle/>
          <a:p>
            <a:r>
              <a:rPr lang="en-US" dirty="0"/>
              <a:t>Questions? </a:t>
            </a:r>
          </a:p>
        </p:txBody>
      </p:sp>
    </p:spTree>
    <p:extLst>
      <p:ext uri="{BB962C8B-B14F-4D97-AF65-F5344CB8AC3E}">
        <p14:creationId xmlns:p14="http://schemas.microsoft.com/office/powerpoint/2010/main" val="154219342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C63567-DC2F-4516-AC9A-B99EBCB03B5B}"/>
              </a:ext>
            </a:extLst>
          </p:cNvPr>
          <p:cNvSpPr>
            <a:spLocks noGrp="1"/>
          </p:cNvSpPr>
          <p:nvPr>
            <p:ph type="title"/>
          </p:nvPr>
        </p:nvSpPr>
        <p:spPr/>
        <p:txBody>
          <a:bodyPr/>
          <a:lstStyle/>
          <a:p>
            <a:r>
              <a:rPr lang="en-US" dirty="0"/>
              <a:t>Our Contact Information </a:t>
            </a:r>
          </a:p>
        </p:txBody>
      </p:sp>
      <p:sp>
        <p:nvSpPr>
          <p:cNvPr id="3" name="Content Placeholder 2">
            <a:extLst>
              <a:ext uri="{FF2B5EF4-FFF2-40B4-BE49-F238E27FC236}">
                <a16:creationId xmlns:a16="http://schemas.microsoft.com/office/drawing/2014/main" id="{62F5A5E9-A2F9-4B8D-9775-081CDA0A8049}"/>
              </a:ext>
            </a:extLst>
          </p:cNvPr>
          <p:cNvSpPr>
            <a:spLocks noGrp="1"/>
          </p:cNvSpPr>
          <p:nvPr>
            <p:ph idx="1"/>
          </p:nvPr>
        </p:nvSpPr>
        <p:spPr/>
        <p:txBody>
          <a:bodyPr>
            <a:normAutofit/>
          </a:bodyPr>
          <a:lstStyle/>
          <a:p>
            <a:r>
              <a:rPr lang="en-US" sz="2400" dirty="0"/>
              <a:t>Vernonia O’Grady	</a:t>
            </a:r>
          </a:p>
          <a:p>
            <a:pPr marL="0" indent="0">
              <a:buNone/>
            </a:pPr>
            <a:r>
              <a:rPr lang="en-US" sz="2400" dirty="0"/>
              <a:t>	veronica@georgiainnocenceproject.org</a:t>
            </a:r>
          </a:p>
          <a:p>
            <a:pPr marL="0" indent="0">
              <a:buNone/>
            </a:pPr>
            <a:endParaRPr lang="en-US" sz="2400" dirty="0"/>
          </a:p>
          <a:p>
            <a:r>
              <a:rPr lang="en-US" sz="2400" dirty="0"/>
              <a:t>Jackie Tyo</a:t>
            </a:r>
          </a:p>
          <a:p>
            <a:pPr marL="0" indent="0">
              <a:buNone/>
            </a:pPr>
            <a:r>
              <a:rPr lang="en-US" sz="2400" dirty="0"/>
              <a:t>	jackie.tyo@claytoncountyga.gov</a:t>
            </a:r>
          </a:p>
        </p:txBody>
      </p:sp>
    </p:spTree>
    <p:extLst>
      <p:ext uri="{BB962C8B-B14F-4D97-AF65-F5344CB8AC3E}">
        <p14:creationId xmlns:p14="http://schemas.microsoft.com/office/powerpoint/2010/main" val="40562137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BBB171-6291-4CE3-A6B6-28434324A1FD}"/>
              </a:ext>
            </a:extLst>
          </p:cNvPr>
          <p:cNvSpPr>
            <a:spLocks noGrp="1"/>
          </p:cNvSpPr>
          <p:nvPr>
            <p:ph type="title"/>
          </p:nvPr>
        </p:nvSpPr>
        <p:spPr/>
        <p:txBody>
          <a:bodyPr/>
          <a:lstStyle/>
          <a:p>
            <a:r>
              <a:rPr lang="en-US" dirty="0"/>
              <a:t>It’s a lot of information. </a:t>
            </a:r>
          </a:p>
        </p:txBody>
      </p:sp>
      <p:sp>
        <p:nvSpPr>
          <p:cNvPr id="3" name="Text Placeholder 2">
            <a:extLst>
              <a:ext uri="{FF2B5EF4-FFF2-40B4-BE49-F238E27FC236}">
                <a16:creationId xmlns:a16="http://schemas.microsoft.com/office/drawing/2014/main" id="{63C0A9AB-B1D1-4EC0-A0CD-30C3C151C0B9}"/>
              </a:ext>
            </a:extLst>
          </p:cNvPr>
          <p:cNvSpPr>
            <a:spLocks noGrp="1"/>
          </p:cNvSpPr>
          <p:nvPr>
            <p:ph type="body" idx="1"/>
          </p:nvPr>
        </p:nvSpPr>
        <p:spPr>
          <a:xfrm>
            <a:off x="500530" y="2645569"/>
            <a:ext cx="4825157" cy="825500"/>
          </a:xfrm>
        </p:spPr>
        <p:txBody>
          <a:bodyPr/>
          <a:lstStyle/>
          <a:p>
            <a:pPr algn="ctr"/>
            <a:r>
              <a:rPr lang="en-US" dirty="0"/>
              <a:t>1 Terabyte = 1,000 copies of the Encyclopedia Britannica 	</a:t>
            </a:r>
          </a:p>
        </p:txBody>
      </p:sp>
      <p:sp>
        <p:nvSpPr>
          <p:cNvPr id="5" name="Text Placeholder 4">
            <a:extLst>
              <a:ext uri="{FF2B5EF4-FFF2-40B4-BE49-F238E27FC236}">
                <a16:creationId xmlns:a16="http://schemas.microsoft.com/office/drawing/2014/main" id="{05FC5CF8-F793-44D3-A5A5-9E68E4C9F828}"/>
              </a:ext>
            </a:extLst>
          </p:cNvPr>
          <p:cNvSpPr>
            <a:spLocks noGrp="1"/>
          </p:cNvSpPr>
          <p:nvPr>
            <p:ph type="body" sz="quarter" idx="3"/>
          </p:nvPr>
        </p:nvSpPr>
        <p:spPr>
          <a:xfrm>
            <a:off x="5984594" y="2457263"/>
            <a:ext cx="5301971" cy="1202112"/>
          </a:xfrm>
        </p:spPr>
        <p:txBody>
          <a:bodyPr/>
          <a:lstStyle/>
          <a:p>
            <a:pPr algn="ctr"/>
            <a:r>
              <a:rPr lang="en-US" dirty="0"/>
              <a:t>10 Terabytes = the entire printed collection of the U.S. Library of Congress</a:t>
            </a:r>
          </a:p>
        </p:txBody>
      </p:sp>
      <p:pic>
        <p:nvPicPr>
          <p:cNvPr id="1030" name="Picture 6" descr="See inside Library of Congress, where ...">
            <a:extLst>
              <a:ext uri="{FF2B5EF4-FFF2-40B4-BE49-F238E27FC236}">
                <a16:creationId xmlns:a16="http://schemas.microsoft.com/office/drawing/2014/main" id="{CBC19BE8-4839-4764-AC65-9FBAFA772765}"/>
              </a:ext>
            </a:extLst>
          </p:cNvPr>
          <p:cNvPicPr>
            <a:picLocks noGrp="1" noChangeAspect="1" noChangeArrowheads="1"/>
          </p:cNvPicPr>
          <p:nvPr>
            <p:ph sz="quarter" idx="4"/>
          </p:nvPr>
        </p:nvPicPr>
        <p:blipFill>
          <a:blip r:embed="rId2">
            <a:extLst>
              <a:ext uri="{28A0092B-C50C-407E-A947-70E740481C1C}">
                <a14:useLocalDpi xmlns:a14="http://schemas.microsoft.com/office/drawing/2010/main" val="0"/>
              </a:ext>
            </a:extLst>
          </a:blip>
          <a:srcRect/>
          <a:stretch>
            <a:fillRect/>
          </a:stretch>
        </p:blipFill>
        <p:spPr bwMode="auto">
          <a:xfrm>
            <a:off x="6786889" y="3782872"/>
            <a:ext cx="4242645" cy="2375881"/>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Encyclopedia Britannica (32 vols ...">
            <a:extLst>
              <a:ext uri="{FF2B5EF4-FFF2-40B4-BE49-F238E27FC236}">
                <a16:creationId xmlns:a16="http://schemas.microsoft.com/office/drawing/2014/main" id="{3F874046-69A6-46A1-B93E-8CEDD1605C43}"/>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1384255" y="3595688"/>
            <a:ext cx="3057705" cy="21037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166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806FF3-681C-4061-BE77-74DAFDAD9C56}"/>
              </a:ext>
            </a:extLst>
          </p:cNvPr>
          <p:cNvSpPr>
            <a:spLocks noGrp="1"/>
          </p:cNvSpPr>
          <p:nvPr>
            <p:ph type="title"/>
          </p:nvPr>
        </p:nvSpPr>
        <p:spPr/>
        <p:txBody>
          <a:bodyPr/>
          <a:lstStyle/>
          <a:p>
            <a:r>
              <a:rPr lang="en-US" dirty="0"/>
              <a:t>First Step: Organization 	</a:t>
            </a:r>
          </a:p>
        </p:txBody>
      </p:sp>
      <p:pic>
        <p:nvPicPr>
          <p:cNvPr id="2054" name="Picture 6" descr="Tranqui y organizate...">
            <a:extLst>
              <a:ext uri="{FF2B5EF4-FFF2-40B4-BE49-F238E27FC236}">
                <a16:creationId xmlns:a16="http://schemas.microsoft.com/office/drawing/2014/main" id="{C4D6581F-59D6-476D-B111-10A1C7615DC5}"/>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132992" y="2581836"/>
            <a:ext cx="3379431" cy="35330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41302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342746-EB1B-4117-A4CC-8CF0031BBFA0}"/>
              </a:ext>
            </a:extLst>
          </p:cNvPr>
          <p:cNvSpPr>
            <a:spLocks noGrp="1"/>
          </p:cNvSpPr>
          <p:nvPr>
            <p:ph type="title"/>
          </p:nvPr>
        </p:nvSpPr>
        <p:spPr/>
        <p:txBody>
          <a:bodyPr/>
          <a:lstStyle/>
          <a:p>
            <a:r>
              <a:rPr lang="en-US" dirty="0"/>
              <a:t>Organizational Triage</a:t>
            </a:r>
          </a:p>
        </p:txBody>
      </p:sp>
      <p:sp>
        <p:nvSpPr>
          <p:cNvPr id="3" name="Text Placeholder 2">
            <a:extLst>
              <a:ext uri="{FF2B5EF4-FFF2-40B4-BE49-F238E27FC236}">
                <a16:creationId xmlns:a16="http://schemas.microsoft.com/office/drawing/2014/main" id="{30CF6A1C-BADD-49AE-8F23-E097899EE1D5}"/>
              </a:ext>
            </a:extLst>
          </p:cNvPr>
          <p:cNvSpPr>
            <a:spLocks noGrp="1"/>
          </p:cNvSpPr>
          <p:nvPr>
            <p:ph type="body" idx="1"/>
          </p:nvPr>
        </p:nvSpPr>
        <p:spPr/>
        <p:txBody>
          <a:bodyPr/>
          <a:lstStyle/>
          <a:p>
            <a:r>
              <a:rPr lang="en-US" dirty="0"/>
              <a:t>Trial</a:t>
            </a:r>
          </a:p>
        </p:txBody>
      </p:sp>
      <p:sp>
        <p:nvSpPr>
          <p:cNvPr id="4" name="Text Placeholder 3">
            <a:extLst>
              <a:ext uri="{FF2B5EF4-FFF2-40B4-BE49-F238E27FC236}">
                <a16:creationId xmlns:a16="http://schemas.microsoft.com/office/drawing/2014/main" id="{9156287F-3CAE-4652-A8DC-DF3EF3AAA525}"/>
              </a:ext>
            </a:extLst>
          </p:cNvPr>
          <p:cNvSpPr>
            <a:spLocks noGrp="1"/>
          </p:cNvSpPr>
          <p:nvPr>
            <p:ph type="body" sz="half" idx="15"/>
          </p:nvPr>
        </p:nvSpPr>
        <p:spPr/>
        <p:txBody>
          <a:bodyPr/>
          <a:lstStyle/>
          <a:p>
            <a:r>
              <a:rPr lang="en-US" dirty="0"/>
              <a:t>If your client is going to trial, their discovery takes precedent. </a:t>
            </a:r>
          </a:p>
          <a:p>
            <a:r>
              <a:rPr lang="en-US" dirty="0"/>
              <a:t>This is the most important, and will ultimately be the most organized of the three. </a:t>
            </a:r>
          </a:p>
          <a:p>
            <a:endParaRPr lang="en-US" dirty="0"/>
          </a:p>
          <a:p>
            <a:endParaRPr lang="en-US" dirty="0"/>
          </a:p>
        </p:txBody>
      </p:sp>
      <p:sp>
        <p:nvSpPr>
          <p:cNvPr id="5" name="Text Placeholder 4">
            <a:extLst>
              <a:ext uri="{FF2B5EF4-FFF2-40B4-BE49-F238E27FC236}">
                <a16:creationId xmlns:a16="http://schemas.microsoft.com/office/drawing/2014/main" id="{165F9EF4-F892-4AF5-B5A7-D95D84E65A0C}"/>
              </a:ext>
            </a:extLst>
          </p:cNvPr>
          <p:cNvSpPr>
            <a:spLocks noGrp="1"/>
          </p:cNvSpPr>
          <p:nvPr>
            <p:ph type="body" sz="quarter" idx="3"/>
          </p:nvPr>
        </p:nvSpPr>
        <p:spPr/>
        <p:txBody>
          <a:bodyPr/>
          <a:lstStyle/>
          <a:p>
            <a:r>
              <a:rPr lang="en-US" dirty="0"/>
              <a:t>Negotiations </a:t>
            </a:r>
          </a:p>
        </p:txBody>
      </p:sp>
      <p:sp>
        <p:nvSpPr>
          <p:cNvPr id="6" name="Text Placeholder 5">
            <a:extLst>
              <a:ext uri="{FF2B5EF4-FFF2-40B4-BE49-F238E27FC236}">
                <a16:creationId xmlns:a16="http://schemas.microsoft.com/office/drawing/2014/main" id="{A5D903E3-50A8-41D8-BA60-C17BAA39D1F2}"/>
              </a:ext>
            </a:extLst>
          </p:cNvPr>
          <p:cNvSpPr>
            <a:spLocks noGrp="1"/>
          </p:cNvSpPr>
          <p:nvPr>
            <p:ph type="body" sz="half" idx="16"/>
          </p:nvPr>
        </p:nvSpPr>
        <p:spPr/>
        <p:txBody>
          <a:bodyPr/>
          <a:lstStyle/>
          <a:p>
            <a:r>
              <a:rPr lang="en-US" dirty="0"/>
              <a:t>If your client is not sure whether they want to go to trial or if they want to plea, then their discovery organization will be mid-level. </a:t>
            </a:r>
          </a:p>
          <a:p>
            <a:r>
              <a:rPr lang="en-US" dirty="0"/>
              <a:t>Less important than trial, but more important than pleas. </a:t>
            </a:r>
          </a:p>
        </p:txBody>
      </p:sp>
      <p:sp>
        <p:nvSpPr>
          <p:cNvPr id="7" name="Text Placeholder 6">
            <a:extLst>
              <a:ext uri="{FF2B5EF4-FFF2-40B4-BE49-F238E27FC236}">
                <a16:creationId xmlns:a16="http://schemas.microsoft.com/office/drawing/2014/main" id="{C3C7B83F-E36F-4D30-9083-5BFD0BEC0B17}"/>
              </a:ext>
            </a:extLst>
          </p:cNvPr>
          <p:cNvSpPr>
            <a:spLocks noGrp="1"/>
          </p:cNvSpPr>
          <p:nvPr>
            <p:ph type="body" sz="quarter" idx="13"/>
          </p:nvPr>
        </p:nvSpPr>
        <p:spPr/>
        <p:txBody>
          <a:bodyPr/>
          <a:lstStyle/>
          <a:p>
            <a:r>
              <a:rPr lang="en-US" dirty="0"/>
              <a:t>Pleas</a:t>
            </a:r>
          </a:p>
        </p:txBody>
      </p:sp>
      <p:sp>
        <p:nvSpPr>
          <p:cNvPr id="8" name="Text Placeholder 7">
            <a:extLst>
              <a:ext uri="{FF2B5EF4-FFF2-40B4-BE49-F238E27FC236}">
                <a16:creationId xmlns:a16="http://schemas.microsoft.com/office/drawing/2014/main" id="{0A1F4993-B532-4854-AD2F-B4FB00F950AD}"/>
              </a:ext>
            </a:extLst>
          </p:cNvPr>
          <p:cNvSpPr>
            <a:spLocks noGrp="1"/>
          </p:cNvSpPr>
          <p:nvPr>
            <p:ph type="body" sz="half" idx="17"/>
          </p:nvPr>
        </p:nvSpPr>
        <p:spPr/>
        <p:txBody>
          <a:bodyPr/>
          <a:lstStyle/>
          <a:p>
            <a:r>
              <a:rPr lang="en-US" dirty="0"/>
              <a:t>If your client just wants to plea, then their discovery should get the least priority. </a:t>
            </a:r>
          </a:p>
          <a:p>
            <a:r>
              <a:rPr lang="en-US" dirty="0"/>
              <a:t>Still must review to get best possible deal for the client, but sometimes people are willing to admit their guilt and we need to balance that with our clients who are going to trial or negotiating for a better deal. </a:t>
            </a:r>
          </a:p>
        </p:txBody>
      </p:sp>
    </p:spTree>
    <p:extLst>
      <p:ext uri="{BB962C8B-B14F-4D97-AF65-F5344CB8AC3E}">
        <p14:creationId xmlns:p14="http://schemas.microsoft.com/office/powerpoint/2010/main" val="14923049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2B4E9F-0A59-4D60-9782-795A275208F8}"/>
              </a:ext>
            </a:extLst>
          </p:cNvPr>
          <p:cNvSpPr>
            <a:spLocks noGrp="1"/>
          </p:cNvSpPr>
          <p:nvPr>
            <p:ph type="title"/>
          </p:nvPr>
        </p:nvSpPr>
        <p:spPr/>
        <p:txBody>
          <a:bodyPr/>
          <a:lstStyle/>
          <a:p>
            <a:r>
              <a:rPr lang="en-US" dirty="0"/>
              <a:t>Organize as you go.</a:t>
            </a:r>
          </a:p>
        </p:txBody>
      </p:sp>
      <p:sp>
        <p:nvSpPr>
          <p:cNvPr id="3" name="Content Placeholder 2">
            <a:extLst>
              <a:ext uri="{FF2B5EF4-FFF2-40B4-BE49-F238E27FC236}">
                <a16:creationId xmlns:a16="http://schemas.microsoft.com/office/drawing/2014/main" id="{B0B89382-3BAA-4C30-A571-1F242FE6A7A5}"/>
              </a:ext>
            </a:extLst>
          </p:cNvPr>
          <p:cNvSpPr>
            <a:spLocks noGrp="1"/>
          </p:cNvSpPr>
          <p:nvPr>
            <p:ph idx="1"/>
          </p:nvPr>
        </p:nvSpPr>
        <p:spPr>
          <a:xfrm>
            <a:off x="1253064" y="2518658"/>
            <a:ext cx="9685871" cy="3929275"/>
          </a:xfrm>
        </p:spPr>
        <p:txBody>
          <a:bodyPr>
            <a:normAutofit lnSpcReduction="10000"/>
          </a:bodyPr>
          <a:lstStyle/>
          <a:p>
            <a:r>
              <a:rPr lang="en-US" dirty="0"/>
              <a:t>Regardless of how you triage your clients’ cases, do NOT wait for the last minute to organize! </a:t>
            </a:r>
          </a:p>
          <a:p>
            <a:r>
              <a:rPr lang="en-US" dirty="0"/>
              <a:t>Organizing as you go provides important insight that can benefit the defendant. </a:t>
            </a:r>
          </a:p>
          <a:p>
            <a:r>
              <a:rPr lang="en-US" dirty="0"/>
              <a:t>Adobe PDF is a friend – not a foe. </a:t>
            </a:r>
          </a:p>
          <a:p>
            <a:r>
              <a:rPr lang="en-US" dirty="0"/>
              <a:t>Don’t have to immediately do a deep-dive into the overwhelming amount of discovery the State provided, but it is important to know what you have and what you are missing. </a:t>
            </a:r>
          </a:p>
          <a:p>
            <a:r>
              <a:rPr lang="en-US" dirty="0"/>
              <a:t>Make sure to OPEN and skim video/multimedia pieces of discovery to ensure that you can actually view it (you don’t want to find out the bodycam is corrupted 2 weeks before trial). </a:t>
            </a:r>
          </a:p>
          <a:p>
            <a:r>
              <a:rPr lang="en-US" dirty="0"/>
              <a:t>If you receive paper, go ahead and scan it all it however you like; if it was received electronically, it’s likely already in a PDF. </a:t>
            </a:r>
          </a:p>
        </p:txBody>
      </p:sp>
    </p:spTree>
    <p:extLst>
      <p:ext uri="{BB962C8B-B14F-4D97-AF65-F5344CB8AC3E}">
        <p14:creationId xmlns:p14="http://schemas.microsoft.com/office/powerpoint/2010/main" val="41268845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B44B5A-FD13-4F9B-93B4-3BE4C00DB1E1}"/>
              </a:ext>
            </a:extLst>
          </p:cNvPr>
          <p:cNvSpPr>
            <a:spLocks noGrp="1"/>
          </p:cNvSpPr>
          <p:nvPr>
            <p:ph type="title"/>
          </p:nvPr>
        </p:nvSpPr>
        <p:spPr/>
        <p:txBody>
          <a:bodyPr/>
          <a:lstStyle/>
          <a:p>
            <a:r>
              <a:rPr lang="en-US" dirty="0"/>
              <a:t>Organize as you go: OCR</a:t>
            </a:r>
          </a:p>
        </p:txBody>
      </p:sp>
      <p:sp>
        <p:nvSpPr>
          <p:cNvPr id="3" name="Content Placeholder 2">
            <a:extLst>
              <a:ext uri="{FF2B5EF4-FFF2-40B4-BE49-F238E27FC236}">
                <a16:creationId xmlns:a16="http://schemas.microsoft.com/office/drawing/2014/main" id="{05048A1F-D0E6-4813-AD4E-03B7EB6C35D4}"/>
              </a:ext>
            </a:extLst>
          </p:cNvPr>
          <p:cNvSpPr>
            <a:spLocks noGrp="1"/>
          </p:cNvSpPr>
          <p:nvPr>
            <p:ph idx="1"/>
          </p:nvPr>
        </p:nvSpPr>
        <p:spPr>
          <a:xfrm>
            <a:off x="966694" y="2678744"/>
            <a:ext cx="6169211" cy="3345538"/>
          </a:xfrm>
        </p:spPr>
        <p:txBody>
          <a:bodyPr>
            <a:normAutofit/>
          </a:bodyPr>
          <a:lstStyle/>
          <a:p>
            <a:r>
              <a:rPr lang="en-US" dirty="0"/>
              <a:t>Adobe PDF can be searchable documents: If you have a giant PDF, go ahead and type CTRL + F and any word you like to see if it is searchable. </a:t>
            </a:r>
          </a:p>
          <a:p>
            <a:pPr lvl="1"/>
            <a:r>
              <a:rPr lang="en-US" dirty="0"/>
              <a:t>If it is NOT searchable, then run the Optical Character Recognition (OCR). </a:t>
            </a:r>
          </a:p>
          <a:p>
            <a:pPr lvl="1"/>
            <a:r>
              <a:rPr lang="en-US" dirty="0"/>
              <a:t>Go to “All tools” </a:t>
            </a:r>
            <a:r>
              <a:rPr lang="en-US" dirty="0">
                <a:sym typeface="Wingdings" panose="05000000000000000000" pitchFamily="2" charset="2"/>
              </a:rPr>
              <a:t>and select “Scan &amp; OCR” </a:t>
            </a:r>
            <a:br>
              <a:rPr lang="en-US" dirty="0">
                <a:sym typeface="Wingdings" panose="05000000000000000000" pitchFamily="2" charset="2"/>
              </a:rPr>
            </a:br>
            <a:r>
              <a:rPr lang="en-US" dirty="0">
                <a:sym typeface="Wingdings" panose="05000000000000000000" pitchFamily="2" charset="2"/>
              </a:rPr>
              <a:t>“In this file”  “All pages”  Hit Recognize text</a:t>
            </a:r>
          </a:p>
          <a:p>
            <a:r>
              <a:rPr lang="en-US" dirty="0">
                <a:sym typeface="Wingdings" panose="05000000000000000000" pitchFamily="2" charset="2"/>
              </a:rPr>
              <a:t>Running the Scan &amp; OCR takes time on the front end, but saves you time on the back end. </a:t>
            </a:r>
            <a:br>
              <a:rPr lang="en-US" dirty="0">
                <a:sym typeface="Wingdings" panose="05000000000000000000" pitchFamily="2" charset="2"/>
              </a:rPr>
            </a:br>
            <a:r>
              <a:rPr lang="en-US" dirty="0">
                <a:sym typeface="Wingdings" panose="05000000000000000000" pitchFamily="2" charset="2"/>
              </a:rPr>
              <a:t> </a:t>
            </a:r>
            <a:endParaRPr lang="en-US" dirty="0"/>
          </a:p>
        </p:txBody>
      </p:sp>
      <p:pic>
        <p:nvPicPr>
          <p:cNvPr id="4" name="Picture 3">
            <a:extLst>
              <a:ext uri="{FF2B5EF4-FFF2-40B4-BE49-F238E27FC236}">
                <a16:creationId xmlns:a16="http://schemas.microsoft.com/office/drawing/2014/main" id="{B297CFE3-E9C7-4EE7-ABFD-39EAD0F14F2F}"/>
              </a:ext>
            </a:extLst>
          </p:cNvPr>
          <p:cNvPicPr>
            <a:picLocks noChangeAspect="1"/>
          </p:cNvPicPr>
          <p:nvPr/>
        </p:nvPicPr>
        <p:blipFill>
          <a:blip r:embed="rId3"/>
          <a:stretch>
            <a:fillRect/>
          </a:stretch>
        </p:blipFill>
        <p:spPr>
          <a:xfrm>
            <a:off x="7234518" y="1680632"/>
            <a:ext cx="3095886" cy="4628114"/>
          </a:xfrm>
          <a:prstGeom prst="rect">
            <a:avLst/>
          </a:prstGeom>
        </p:spPr>
      </p:pic>
    </p:spTree>
    <p:extLst>
      <p:ext uri="{BB962C8B-B14F-4D97-AF65-F5344CB8AC3E}">
        <p14:creationId xmlns:p14="http://schemas.microsoft.com/office/powerpoint/2010/main" val="35304632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2F9008-9023-4A36-8ED5-248F7EABDBA4}"/>
              </a:ext>
            </a:extLst>
          </p:cNvPr>
          <p:cNvSpPr>
            <a:spLocks noGrp="1"/>
          </p:cNvSpPr>
          <p:nvPr>
            <p:ph type="title"/>
          </p:nvPr>
        </p:nvSpPr>
        <p:spPr/>
        <p:txBody>
          <a:bodyPr/>
          <a:lstStyle/>
          <a:p>
            <a:r>
              <a:rPr lang="en-US" dirty="0"/>
              <a:t>OCR not an option? </a:t>
            </a:r>
          </a:p>
        </p:txBody>
      </p:sp>
      <p:sp>
        <p:nvSpPr>
          <p:cNvPr id="3" name="Content Placeholder 2">
            <a:extLst>
              <a:ext uri="{FF2B5EF4-FFF2-40B4-BE49-F238E27FC236}">
                <a16:creationId xmlns:a16="http://schemas.microsoft.com/office/drawing/2014/main" id="{66C3C829-7406-4359-BBBB-5398A13D1EAB}"/>
              </a:ext>
            </a:extLst>
          </p:cNvPr>
          <p:cNvSpPr>
            <a:spLocks noGrp="1"/>
          </p:cNvSpPr>
          <p:nvPr>
            <p:ph sz="half" idx="1"/>
          </p:nvPr>
        </p:nvSpPr>
        <p:spPr>
          <a:xfrm>
            <a:off x="1154954" y="2603500"/>
            <a:ext cx="4825158" cy="3684178"/>
          </a:xfrm>
        </p:spPr>
        <p:txBody>
          <a:bodyPr>
            <a:normAutofit/>
          </a:bodyPr>
          <a:lstStyle/>
          <a:p>
            <a:r>
              <a:rPr lang="en-US" dirty="0"/>
              <a:t>If OCR is not an option in your office, and the format the State provided was not searchable, then consider filing a motion to compel. </a:t>
            </a:r>
          </a:p>
          <a:p>
            <a:r>
              <a:rPr lang="en-US" dirty="0"/>
              <a:t>OCGA Section 17-16-6 allows the avenue for argument: Providing unsearchable data is (arguably) a “failure to comply” because it could be preventing you from adequately preparing for trial w/in the 10-day period of when the State is required to provide discovery. </a:t>
            </a:r>
          </a:p>
          <a:p>
            <a:endParaRPr lang="en-US" dirty="0"/>
          </a:p>
        </p:txBody>
      </p:sp>
      <p:pic>
        <p:nvPicPr>
          <p:cNvPr id="7" name="Content Placeholder 6">
            <a:extLst>
              <a:ext uri="{FF2B5EF4-FFF2-40B4-BE49-F238E27FC236}">
                <a16:creationId xmlns:a16="http://schemas.microsoft.com/office/drawing/2014/main" id="{D9BF1711-0F28-4C80-A068-CD89115F3C90}"/>
              </a:ext>
            </a:extLst>
          </p:cNvPr>
          <p:cNvPicPr>
            <a:picLocks noGrp="1" noChangeAspect="1"/>
          </p:cNvPicPr>
          <p:nvPr>
            <p:ph sz="half" idx="2"/>
          </p:nvPr>
        </p:nvPicPr>
        <p:blipFill>
          <a:blip r:embed="rId2"/>
          <a:stretch>
            <a:fillRect/>
          </a:stretch>
        </p:blipFill>
        <p:spPr>
          <a:xfrm>
            <a:off x="6212634" y="2800263"/>
            <a:ext cx="4824412" cy="2478747"/>
          </a:xfrm>
        </p:spPr>
      </p:pic>
    </p:spTree>
    <p:extLst>
      <p:ext uri="{BB962C8B-B14F-4D97-AF65-F5344CB8AC3E}">
        <p14:creationId xmlns:p14="http://schemas.microsoft.com/office/powerpoint/2010/main" val="37007053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3B53DE-2454-40C7-AF0A-4740B77BC029}"/>
              </a:ext>
            </a:extLst>
          </p:cNvPr>
          <p:cNvSpPr>
            <a:spLocks noGrp="1"/>
          </p:cNvSpPr>
          <p:nvPr>
            <p:ph type="title"/>
          </p:nvPr>
        </p:nvSpPr>
        <p:spPr/>
        <p:txBody>
          <a:bodyPr/>
          <a:lstStyle/>
          <a:p>
            <a:r>
              <a:rPr lang="en-US" dirty="0"/>
              <a:t>Organize as you go: Bookmarks</a:t>
            </a:r>
          </a:p>
        </p:txBody>
      </p:sp>
      <p:sp>
        <p:nvSpPr>
          <p:cNvPr id="3" name="Content Placeholder 2">
            <a:extLst>
              <a:ext uri="{FF2B5EF4-FFF2-40B4-BE49-F238E27FC236}">
                <a16:creationId xmlns:a16="http://schemas.microsoft.com/office/drawing/2014/main" id="{27D02A0C-E7ED-4037-BB20-2D778FADB6E4}"/>
              </a:ext>
            </a:extLst>
          </p:cNvPr>
          <p:cNvSpPr>
            <a:spLocks noGrp="1"/>
          </p:cNvSpPr>
          <p:nvPr>
            <p:ph idx="1"/>
          </p:nvPr>
        </p:nvSpPr>
        <p:spPr>
          <a:xfrm>
            <a:off x="1154955" y="2603500"/>
            <a:ext cx="4941046" cy="3416300"/>
          </a:xfrm>
        </p:spPr>
        <p:txBody>
          <a:bodyPr/>
          <a:lstStyle/>
          <a:p>
            <a:r>
              <a:rPr lang="en-US" dirty="0"/>
              <a:t>Adobe also allows you to Bookmark your PDF. </a:t>
            </a:r>
          </a:p>
          <a:p>
            <a:pPr marL="0" indent="0">
              <a:buNone/>
            </a:pPr>
            <a:endParaRPr lang="en-US" dirty="0"/>
          </a:p>
          <a:p>
            <a:r>
              <a:rPr lang="en-US" dirty="0"/>
              <a:t>After you run OCR and save the new file, go ahead and get some bookmarks going. </a:t>
            </a:r>
          </a:p>
          <a:p>
            <a:pPr marL="0" indent="0">
              <a:buNone/>
            </a:pPr>
            <a:endParaRPr lang="en-US" dirty="0"/>
          </a:p>
          <a:p>
            <a:r>
              <a:rPr lang="en-US" dirty="0"/>
              <a:t>On the right side of your PDF, there are three icons – you want the middle one.</a:t>
            </a:r>
          </a:p>
          <a:p>
            <a:endParaRPr lang="en-US" dirty="0"/>
          </a:p>
          <a:p>
            <a:endParaRPr lang="en-US" dirty="0"/>
          </a:p>
        </p:txBody>
      </p:sp>
      <p:pic>
        <p:nvPicPr>
          <p:cNvPr id="5" name="Picture 4">
            <a:extLst>
              <a:ext uri="{FF2B5EF4-FFF2-40B4-BE49-F238E27FC236}">
                <a16:creationId xmlns:a16="http://schemas.microsoft.com/office/drawing/2014/main" id="{3C0C0B3A-2486-40A8-8C39-88DF7738117B}"/>
              </a:ext>
            </a:extLst>
          </p:cNvPr>
          <p:cNvPicPr>
            <a:picLocks noChangeAspect="1"/>
          </p:cNvPicPr>
          <p:nvPr/>
        </p:nvPicPr>
        <p:blipFill>
          <a:blip r:embed="rId3"/>
          <a:stretch>
            <a:fillRect/>
          </a:stretch>
        </p:blipFill>
        <p:spPr>
          <a:xfrm>
            <a:off x="7251158" y="2061987"/>
            <a:ext cx="3300300" cy="3531990"/>
          </a:xfrm>
          <a:prstGeom prst="rect">
            <a:avLst/>
          </a:prstGeom>
        </p:spPr>
      </p:pic>
      <p:sp>
        <p:nvSpPr>
          <p:cNvPr id="6" name="Arrow: Left 5">
            <a:extLst>
              <a:ext uri="{FF2B5EF4-FFF2-40B4-BE49-F238E27FC236}">
                <a16:creationId xmlns:a16="http://schemas.microsoft.com/office/drawing/2014/main" id="{D8B4984D-4489-439C-8E3E-9F20D5394C87}"/>
              </a:ext>
            </a:extLst>
          </p:cNvPr>
          <p:cNvSpPr/>
          <p:nvPr/>
        </p:nvSpPr>
        <p:spPr>
          <a:xfrm>
            <a:off x="10551458" y="3003176"/>
            <a:ext cx="726141" cy="233083"/>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3813715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 Boardroom</Template>
  <TotalTime>3105</TotalTime>
  <Words>2066</Words>
  <Application>Microsoft Office PowerPoint</Application>
  <PresentationFormat>Widescreen</PresentationFormat>
  <Paragraphs>174</Paragraphs>
  <Slides>26</Slides>
  <Notes>11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26</vt:i4>
      </vt:variant>
    </vt:vector>
  </HeadingPairs>
  <TitlesOfParts>
    <vt:vector size="32" baseType="lpstr">
      <vt:lpstr>Arial</vt:lpstr>
      <vt:lpstr>Calibri</vt:lpstr>
      <vt:lpstr>Century Gothic</vt:lpstr>
      <vt:lpstr>Wingdings</vt:lpstr>
      <vt:lpstr>Wingdings 3</vt:lpstr>
      <vt:lpstr>Ion Boardroom</vt:lpstr>
      <vt:lpstr>Terabytes &amp; Volumes: How to handle discovery in a digital age </vt:lpstr>
      <vt:lpstr>How much data is a terabyte?</vt:lpstr>
      <vt:lpstr>It’s a lot of information. </vt:lpstr>
      <vt:lpstr>First Step: Organization  </vt:lpstr>
      <vt:lpstr>Organizational Triage</vt:lpstr>
      <vt:lpstr>Organize as you go.</vt:lpstr>
      <vt:lpstr>Organize as you go: OCR</vt:lpstr>
      <vt:lpstr>OCR not an option? </vt:lpstr>
      <vt:lpstr>Organize as you go: Bookmarks</vt:lpstr>
      <vt:lpstr>Organize as you go: Bookmarks</vt:lpstr>
      <vt:lpstr>Bookmarks within bookmarks! </vt:lpstr>
      <vt:lpstr>Quick Tip</vt:lpstr>
      <vt:lpstr>Organizational “Buckets” </vt:lpstr>
      <vt:lpstr>Example! </vt:lpstr>
      <vt:lpstr>Why is organizing up front important?</vt:lpstr>
      <vt:lpstr>Why is organizing up front important?</vt:lpstr>
      <vt:lpstr>Why is organizing up front important?</vt:lpstr>
      <vt:lpstr>Why is organizing up front important?</vt:lpstr>
      <vt:lpstr>How to Tackle the REALLY Big Files</vt:lpstr>
      <vt:lpstr>Digesting </vt:lpstr>
      <vt:lpstr>Discovery &amp; Investigative Digest</vt:lpstr>
      <vt:lpstr>Transcript Digest </vt:lpstr>
      <vt:lpstr>Other Tips</vt:lpstr>
      <vt:lpstr>A Couple More Ideas</vt:lpstr>
      <vt:lpstr>Questions? </vt:lpstr>
      <vt:lpstr>Our Contact Information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Terabytes &amp; Volumes: How to handle discovery in a digital age</dc:title>
  <dc:creator>Jackie Tyo</dc:creator>
  <cp:lastModifiedBy>Jackie Tyo</cp:lastModifiedBy>
  <cp:revision>26</cp:revision>
  <dcterms:created xsi:type="dcterms:W3CDTF">2026-06-29T15:19:58Z</dcterms:created>
  <dcterms:modified xsi:type="dcterms:W3CDTF">2026-07-13T14:06:52Z</dcterms:modified>
</cp:coreProperties>
</file>