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 id="2147483700" r:id="rId5"/>
    <p:sldMasterId id="2147483713" r:id="rId6"/>
    <p:sldMasterId id="2147483726" r:id="rId7"/>
    <p:sldMasterId id="2147483739" r:id="rId8"/>
    <p:sldMasterId id="2147483752" r:id="rId9"/>
  </p:sldMasterIdLst>
  <p:sldIdLst>
    <p:sldId id="256" r:id="rId10"/>
    <p:sldId id="257" r:id="rId11"/>
    <p:sldId id="259" r:id="rId12"/>
    <p:sldId id="258" r:id="rId13"/>
    <p:sldId id="260" r:id="rId14"/>
    <p:sldId id="265" r:id="rId15"/>
    <p:sldId id="262" r:id="rId16"/>
    <p:sldId id="263" r:id="rId17"/>
    <p:sldId id="261" r:id="rId18"/>
    <p:sldId id="264" r:id="rId19"/>
    <p:sldId id="267" r:id="rId20"/>
    <p:sldId id="266" r:id="rId21"/>
    <p:sldId id="270" r:id="rId22"/>
    <p:sldId id="268" r:id="rId23"/>
    <p:sldId id="271" r:id="rId24"/>
    <p:sldId id="272" r:id="rId25"/>
  </p:sldIdLst>
  <p:sldSz cx="12192000" cy="68580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4" d="100"/>
          <a:sy n="94" d="100"/>
        </p:scale>
        <p:origin x="245"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bg>
      <p:bgPr>
        <a:solidFill>
          <a:srgbClr val="404040"/>
        </a:solidFill>
        <a:effectLst/>
      </p:bgPr>
    </p:bg>
    <p:spTree>
      <p:nvGrpSpPr>
        <p:cNvPr id="1" name=""/>
        <p:cNvGrpSpPr/>
        <p:nvPr/>
      </p:nvGrpSpPr>
      <p:grpSpPr>
        <a:xfrm>
          <a:off x="0" y="0"/>
          <a:ext cx="0" cy="0"/>
          <a:chOff x="0" y="0"/>
          <a:chExt cx="0" cy="0"/>
        </a:xfrm>
      </p:grpSpPr>
      <p:sp>
        <p:nvSpPr>
          <p:cNvPr id="2"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5"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6"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2"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4"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5"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6"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mediaAndTx" preserve="1">
  <p:cSld name="Centered Text">
    <p:bg>
      <p:bgPr>
        <a:solidFill>
          <a:srgbClr val="404040"/>
        </a:solidFill>
        <a:effectLst/>
      </p:bgPr>
    </p:bg>
    <p:spTree>
      <p:nvGrpSpPr>
        <p:cNvPr id="1" name=""/>
        <p:cNvGrpSpPr/>
        <p:nvPr/>
      </p:nvGrpSpPr>
      <p:grpSpPr>
        <a:xfrm>
          <a:off x="0" y="0"/>
          <a:ext cx="0" cy="0"/>
          <a:chOff x="0" y="0"/>
          <a:chExt cx="0" cy="0"/>
        </a:xfrm>
      </p:grpSpPr>
      <p:sp>
        <p:nvSpPr>
          <p:cNvPr id="129"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30"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31"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32"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33"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34"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35"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36"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37"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38"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39"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blank" preserve="1">
  <p:cSld name="Default 87">
    <p:bg>
      <p:bgPr>
        <a:solidFill>
          <a:srgbClr val="404040"/>
        </a:solidFill>
        <a:effectLst/>
      </p:bgPr>
    </p:bg>
    <p:spTree>
      <p:nvGrpSpPr>
        <p:cNvPr id="1" name=""/>
        <p:cNvGrpSpPr/>
        <p:nvPr/>
      </p:nvGrpSpPr>
      <p:grpSpPr>
        <a:xfrm>
          <a:off x="0" y="0"/>
          <a:ext cx="0" cy="0"/>
          <a:chOff x="0" y="0"/>
          <a:chExt cx="0" cy="0"/>
        </a:xfrm>
      </p:grpSpPr>
      <p:sp>
        <p:nvSpPr>
          <p:cNvPr id="1042"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43"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44"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45"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46"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47"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48"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49"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50"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51"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52"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5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054"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55"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56"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57"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58"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59"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blank" preserve="1">
  <p:cSld name="Default 88">
    <p:bg>
      <p:bgPr>
        <a:solidFill>
          <a:srgbClr val="404040"/>
        </a:solidFill>
        <a:effectLst/>
      </p:bgPr>
    </p:bg>
    <p:spTree>
      <p:nvGrpSpPr>
        <p:cNvPr id="1" name=""/>
        <p:cNvGrpSpPr/>
        <p:nvPr/>
      </p:nvGrpSpPr>
      <p:grpSpPr>
        <a:xfrm>
          <a:off x="0" y="0"/>
          <a:ext cx="0" cy="0"/>
          <a:chOff x="0" y="0"/>
          <a:chExt cx="0" cy="0"/>
        </a:xfrm>
      </p:grpSpPr>
      <p:sp>
        <p:nvSpPr>
          <p:cNvPr id="1060"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61"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62"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63"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64"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65"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66"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67"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68"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69"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70"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x" preserve="1">
  <p:cSld name="Default 89">
    <p:bg>
      <p:bgPr>
        <a:solidFill>
          <a:srgbClr val="404040"/>
        </a:solidFill>
        <a:effectLst/>
      </p:bgPr>
    </p:bg>
    <p:spTree>
      <p:nvGrpSpPr>
        <p:cNvPr id="1" name=""/>
        <p:cNvGrpSpPr/>
        <p:nvPr/>
      </p:nvGrpSpPr>
      <p:grpSpPr>
        <a:xfrm>
          <a:off x="0" y="0"/>
          <a:ext cx="0" cy="0"/>
          <a:chOff x="0" y="0"/>
          <a:chExt cx="0" cy="0"/>
        </a:xfrm>
      </p:grpSpPr>
      <p:sp>
        <p:nvSpPr>
          <p:cNvPr id="1071"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72"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73"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74"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75"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76"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77"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78"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79"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80"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81"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8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obj" preserve="1">
  <p:cSld name="Default 90">
    <p:bg>
      <p:bgPr>
        <a:solidFill>
          <a:srgbClr val="404040"/>
        </a:solidFill>
        <a:effectLst/>
      </p:bgPr>
    </p:bg>
    <p:spTree>
      <p:nvGrpSpPr>
        <p:cNvPr id="1" name=""/>
        <p:cNvGrpSpPr/>
        <p:nvPr/>
      </p:nvGrpSpPr>
      <p:grpSpPr>
        <a:xfrm>
          <a:off x="0" y="0"/>
          <a:ext cx="0" cy="0"/>
          <a:chOff x="0" y="0"/>
          <a:chExt cx="0" cy="0"/>
        </a:xfrm>
      </p:grpSpPr>
      <p:sp>
        <p:nvSpPr>
          <p:cNvPr id="1083"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84"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85"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86"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87"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88"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89"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90"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91"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92"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93"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94"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095"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Default 91">
    <p:bg>
      <p:bgPr>
        <a:solidFill>
          <a:srgbClr val="404040"/>
        </a:solidFill>
        <a:effectLst/>
      </p:bgPr>
    </p:bg>
    <p:spTree>
      <p:nvGrpSpPr>
        <p:cNvPr id="1" name=""/>
        <p:cNvGrpSpPr/>
        <p:nvPr/>
      </p:nvGrpSpPr>
      <p:grpSpPr>
        <a:xfrm>
          <a:off x="0" y="0"/>
          <a:ext cx="0" cy="0"/>
          <a:chOff x="0" y="0"/>
          <a:chExt cx="0" cy="0"/>
        </a:xfrm>
      </p:grpSpPr>
      <p:sp>
        <p:nvSpPr>
          <p:cNvPr id="1096"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97"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98"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99"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00"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01"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02"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03"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04"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05"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06"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07"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108"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109"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Default 92">
    <p:bg>
      <p:bgPr>
        <a:solidFill>
          <a:srgbClr val="404040"/>
        </a:solidFill>
        <a:effectLst/>
      </p:bgPr>
    </p:bg>
    <p:spTree>
      <p:nvGrpSpPr>
        <p:cNvPr id="1" name=""/>
        <p:cNvGrpSpPr/>
        <p:nvPr/>
      </p:nvGrpSpPr>
      <p:grpSpPr>
        <a:xfrm>
          <a:off x="0" y="0"/>
          <a:ext cx="0" cy="0"/>
          <a:chOff x="0" y="0"/>
          <a:chExt cx="0" cy="0"/>
        </a:xfrm>
      </p:grpSpPr>
      <p:sp>
        <p:nvSpPr>
          <p:cNvPr id="1110"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11"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12"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13"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14"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15"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16"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17"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18"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19"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20"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2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122"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2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24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20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Seventh Outline Level</a:t>
            </a: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mediaAndTx" preserve="1">
  <p:cSld name="Default 93">
    <p:bg>
      <p:bgPr>
        <a:solidFill>
          <a:srgbClr val="404040"/>
        </a:solidFill>
        <a:effectLst/>
      </p:bgPr>
    </p:bg>
    <p:spTree>
      <p:nvGrpSpPr>
        <p:cNvPr id="1" name=""/>
        <p:cNvGrpSpPr/>
        <p:nvPr/>
      </p:nvGrpSpPr>
      <p:grpSpPr>
        <a:xfrm>
          <a:off x="0" y="0"/>
          <a:ext cx="0" cy="0"/>
          <a:chOff x="0" y="0"/>
          <a:chExt cx="0" cy="0"/>
        </a:xfrm>
      </p:grpSpPr>
      <p:sp>
        <p:nvSpPr>
          <p:cNvPr id="1123"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24"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25"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26"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27"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28"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29"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30"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31"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32"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33"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woObjAndTx" preserve="1">
  <p:cSld name="Default 94">
    <p:bg>
      <p:bgPr>
        <a:solidFill>
          <a:srgbClr val="404040"/>
        </a:solidFill>
        <a:effectLst/>
      </p:bgPr>
    </p:bg>
    <p:spTree>
      <p:nvGrpSpPr>
        <p:cNvPr id="1" name=""/>
        <p:cNvGrpSpPr/>
        <p:nvPr/>
      </p:nvGrpSpPr>
      <p:grpSpPr>
        <a:xfrm>
          <a:off x="0" y="0"/>
          <a:ext cx="0" cy="0"/>
          <a:chOff x="0" y="0"/>
          <a:chExt cx="0" cy="0"/>
        </a:xfrm>
      </p:grpSpPr>
      <p:sp>
        <p:nvSpPr>
          <p:cNvPr id="1134"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35"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36"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37"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38"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39"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40"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41"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42"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43"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44"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45"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146"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147"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148"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xAndTwoObj" preserve="1">
  <p:cSld name="Default 95">
    <p:bg>
      <p:bgPr>
        <a:solidFill>
          <a:srgbClr val="404040"/>
        </a:solidFill>
        <a:effectLst/>
      </p:bgPr>
    </p:bg>
    <p:spTree>
      <p:nvGrpSpPr>
        <p:cNvPr id="1" name=""/>
        <p:cNvGrpSpPr/>
        <p:nvPr/>
      </p:nvGrpSpPr>
      <p:grpSpPr>
        <a:xfrm>
          <a:off x="0" y="0"/>
          <a:ext cx="0" cy="0"/>
          <a:chOff x="0" y="0"/>
          <a:chExt cx="0" cy="0"/>
        </a:xfrm>
      </p:grpSpPr>
      <p:sp>
        <p:nvSpPr>
          <p:cNvPr id="1149"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50"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51"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52"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53"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54"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55"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56"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57"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58"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59"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60"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161"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162"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163"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AndTx" preserve="1">
  <p:cSld name="Title, 2 Content and Content">
    <p:bg>
      <p:bgPr>
        <a:solidFill>
          <a:srgbClr val="404040"/>
        </a:solidFill>
        <a:effectLst/>
      </p:bgPr>
    </p:bg>
    <p:spTree>
      <p:nvGrpSpPr>
        <p:cNvPr id="1" name=""/>
        <p:cNvGrpSpPr/>
        <p:nvPr/>
      </p:nvGrpSpPr>
      <p:grpSpPr>
        <a:xfrm>
          <a:off x="0" y="0"/>
          <a:ext cx="0" cy="0"/>
          <a:chOff x="0" y="0"/>
          <a:chExt cx="0" cy="0"/>
        </a:xfrm>
      </p:grpSpPr>
      <p:sp>
        <p:nvSpPr>
          <p:cNvPr id="140"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41"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42"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43"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44"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45"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46"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47"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48"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49"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50"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5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52"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53"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54"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Content and 2 Content">
    <p:bg>
      <p:bgPr>
        <a:solidFill>
          <a:srgbClr val="404040"/>
        </a:solidFill>
        <a:effectLst/>
      </p:bgPr>
    </p:bg>
    <p:spTree>
      <p:nvGrpSpPr>
        <p:cNvPr id="1" name=""/>
        <p:cNvGrpSpPr/>
        <p:nvPr/>
      </p:nvGrpSpPr>
      <p:grpSpPr>
        <a:xfrm>
          <a:off x="0" y="0"/>
          <a:ext cx="0" cy="0"/>
          <a:chOff x="0" y="0"/>
          <a:chExt cx="0" cy="0"/>
        </a:xfrm>
      </p:grpSpPr>
      <p:sp>
        <p:nvSpPr>
          <p:cNvPr id="155"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56"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57"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58"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59"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60"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61"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62"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63"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64"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65"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66"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67"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68"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69"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OverTx" preserve="1">
  <p:cSld name="Default">
    <p:bg>
      <p:bgPr>
        <a:solidFill>
          <a:srgbClr val="404040"/>
        </a:solidFill>
        <a:effectLst/>
      </p:bgPr>
    </p:bg>
    <p:spTree>
      <p:nvGrpSpPr>
        <p:cNvPr id="1" name=""/>
        <p:cNvGrpSpPr/>
        <p:nvPr/>
      </p:nvGrpSpPr>
      <p:grpSpPr>
        <a:xfrm>
          <a:off x="0" y="0"/>
          <a:ext cx="0" cy="0"/>
          <a:chOff x="0" y="0"/>
          <a:chExt cx="0" cy="0"/>
        </a:xfrm>
      </p:grpSpPr>
      <p:sp>
        <p:nvSpPr>
          <p:cNvPr id="170"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71"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72"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73"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74"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75"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76"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77"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78"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79"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80"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8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82"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83"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84"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reserve="1">
  <p:cSld name="Default 1">
    <p:bg>
      <p:bgPr>
        <a:solidFill>
          <a:srgbClr val="404040"/>
        </a:solidFill>
        <a:effectLst/>
      </p:bgPr>
    </p:bg>
    <p:spTree>
      <p:nvGrpSpPr>
        <p:cNvPr id="1" name=""/>
        <p:cNvGrpSpPr/>
        <p:nvPr/>
      </p:nvGrpSpPr>
      <p:grpSpPr>
        <a:xfrm>
          <a:off x="0" y="0"/>
          <a:ext cx="0" cy="0"/>
          <a:chOff x="0" y="0"/>
          <a:chExt cx="0" cy="0"/>
        </a:xfrm>
      </p:grpSpPr>
      <p:sp>
        <p:nvSpPr>
          <p:cNvPr id="185"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86"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87"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88"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89"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90"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91"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92"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93"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94"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95"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96"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97"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98"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Default 2">
    <p:bg>
      <p:bgPr>
        <a:solidFill>
          <a:srgbClr val="404040"/>
        </a:solidFill>
        <a:effectLst/>
      </p:bgPr>
    </p:bg>
    <p:spTree>
      <p:nvGrpSpPr>
        <p:cNvPr id="1" name=""/>
        <p:cNvGrpSpPr/>
        <p:nvPr/>
      </p:nvGrpSpPr>
      <p:grpSpPr>
        <a:xfrm>
          <a:off x="0" y="0"/>
          <a:ext cx="0" cy="0"/>
          <a:chOff x="0" y="0"/>
          <a:chExt cx="0" cy="0"/>
        </a:xfrm>
      </p:grpSpPr>
      <p:sp>
        <p:nvSpPr>
          <p:cNvPr id="199"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00"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01"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02"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03"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04"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05"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06"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07"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08"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09"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10"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211"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212"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213"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214"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Default 3">
    <p:bg>
      <p:bgPr>
        <a:solidFill>
          <a:srgbClr val="404040"/>
        </a:solidFill>
        <a:effectLst/>
      </p:bgPr>
    </p:bg>
    <p:spTree>
      <p:nvGrpSpPr>
        <p:cNvPr id="1" name=""/>
        <p:cNvGrpSpPr/>
        <p:nvPr/>
      </p:nvGrpSpPr>
      <p:grpSpPr>
        <a:xfrm>
          <a:off x="0" y="0"/>
          <a:ext cx="0" cy="0"/>
          <a:chOff x="0" y="0"/>
          <a:chExt cx="0" cy="0"/>
        </a:xfrm>
      </p:grpSpPr>
      <p:sp>
        <p:nvSpPr>
          <p:cNvPr id="215"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16"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17"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18"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19"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20"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21"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22"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23"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24"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25"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26"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227"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228"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229"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230"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231"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232"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Default 4">
    <p:bg>
      <p:bgPr>
        <a:solidFill>
          <a:srgbClr val="404040"/>
        </a:solidFill>
        <a:effectLst/>
      </p:bgPr>
    </p:bg>
    <p:spTree>
      <p:nvGrpSpPr>
        <p:cNvPr id="1" name=""/>
        <p:cNvGrpSpPr/>
        <p:nvPr/>
      </p:nvGrpSpPr>
      <p:grpSpPr>
        <a:xfrm>
          <a:off x="0" y="0"/>
          <a:ext cx="0" cy="0"/>
          <a:chOff x="0" y="0"/>
          <a:chExt cx="0" cy="0"/>
        </a:xfrm>
      </p:grpSpPr>
      <p:sp>
        <p:nvSpPr>
          <p:cNvPr id="233"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34"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35"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36"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37"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38"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39"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40"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41"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42"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43"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4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en-US" sz="4400" b="0" u="none" strike="noStrike">
                <a:solidFill>
                  <a:srgbClr val="FFFFFF"/>
                </a:solidFill>
                <a:effectLst/>
                <a:uFillTx/>
                <a:latin typeface="Arial"/>
              </a:rPr>
              <a:t>Click to edit the title text format</a:t>
            </a:r>
          </a:p>
        </p:txBody>
      </p:sp>
      <p:sp>
        <p:nvSpPr>
          <p:cNvPr id="245"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2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24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20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Seventh Outline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reserve="1">
  <p:cSld name="Default 5">
    <p:bg>
      <p:bgPr>
        <a:solidFill>
          <a:srgbClr val="404040"/>
        </a:solidFill>
        <a:effectLst/>
      </p:bgPr>
    </p:bg>
    <p:spTree>
      <p:nvGrpSpPr>
        <p:cNvPr id="1" name=""/>
        <p:cNvGrpSpPr/>
        <p:nvPr/>
      </p:nvGrpSpPr>
      <p:grpSpPr>
        <a:xfrm>
          <a:off x="0" y="0"/>
          <a:ext cx="0" cy="0"/>
          <a:chOff x="0" y="0"/>
          <a:chExt cx="0" cy="0"/>
        </a:xfrm>
      </p:grpSpPr>
      <p:sp>
        <p:nvSpPr>
          <p:cNvPr id="246"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47"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48"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49"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50"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51"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52"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53"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54"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55"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56"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57"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Default 6">
    <p:bg>
      <p:bgPr>
        <a:solidFill>
          <a:srgbClr val="404040"/>
        </a:solidFill>
        <a:effectLst/>
      </p:bgPr>
    </p:bg>
    <p:spTree>
      <p:nvGrpSpPr>
        <p:cNvPr id="1" name=""/>
        <p:cNvGrpSpPr/>
        <p:nvPr/>
      </p:nvGrpSpPr>
      <p:grpSpPr>
        <a:xfrm>
          <a:off x="0" y="0"/>
          <a:ext cx="0" cy="0"/>
          <a:chOff x="0" y="0"/>
          <a:chExt cx="0" cy="0"/>
        </a:xfrm>
      </p:grpSpPr>
      <p:sp>
        <p:nvSpPr>
          <p:cNvPr id="258"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59"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60"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61"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62"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63"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64"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65"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66"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67"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68"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6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270"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OverTx" preserve="1">
  <p:cSld name="Title, Content over Content">
    <p:bg>
      <p:bgPr>
        <a:solidFill>
          <a:srgbClr val="404040"/>
        </a:solidFill>
        <a:effectLst/>
      </p:bgPr>
    </p:bg>
    <p:spTree>
      <p:nvGrpSpPr>
        <p:cNvPr id="1" name=""/>
        <p:cNvGrpSpPr/>
        <p:nvPr/>
      </p:nvGrpSpPr>
      <p:grpSpPr>
        <a:xfrm>
          <a:off x="0" y="0"/>
          <a:ext cx="0" cy="0"/>
          <a:chOff x="0" y="0"/>
          <a:chExt cx="0" cy="0"/>
        </a:xfrm>
      </p:grpSpPr>
      <p:sp>
        <p:nvSpPr>
          <p:cNvPr id="17"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8"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9"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0"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1"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2"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3"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4"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5"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6"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7"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29"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0"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fault 7">
    <p:bg>
      <p:bgPr>
        <a:solidFill>
          <a:srgbClr val="404040"/>
        </a:solidFill>
        <a:effectLst/>
      </p:bgPr>
    </p:bg>
    <p:spTree>
      <p:nvGrpSpPr>
        <p:cNvPr id="1" name=""/>
        <p:cNvGrpSpPr/>
        <p:nvPr/>
      </p:nvGrpSpPr>
      <p:grpSpPr>
        <a:xfrm>
          <a:off x="0" y="0"/>
          <a:ext cx="0" cy="0"/>
          <a:chOff x="0" y="0"/>
          <a:chExt cx="0" cy="0"/>
        </a:xfrm>
      </p:grpSpPr>
      <p:sp>
        <p:nvSpPr>
          <p:cNvPr id="271"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72"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73"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74"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75"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76"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77"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78"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79"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80"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81"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8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283"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284"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Default 8">
    <p:bg>
      <p:bgPr>
        <a:solidFill>
          <a:srgbClr val="404040"/>
        </a:solidFill>
        <a:effectLst/>
      </p:bgPr>
    </p:bg>
    <p:spTree>
      <p:nvGrpSpPr>
        <p:cNvPr id="1" name=""/>
        <p:cNvGrpSpPr/>
        <p:nvPr/>
      </p:nvGrpSpPr>
      <p:grpSpPr>
        <a:xfrm>
          <a:off x="0" y="0"/>
          <a:ext cx="0" cy="0"/>
          <a:chOff x="0" y="0"/>
          <a:chExt cx="0" cy="0"/>
        </a:xfrm>
      </p:grpSpPr>
      <p:sp>
        <p:nvSpPr>
          <p:cNvPr id="285"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86"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87"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88"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89"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90"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91"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92"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293"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94"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95"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296"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mediaAndTx" preserve="1">
  <p:cSld name="Default 9">
    <p:bg>
      <p:bgPr>
        <a:solidFill>
          <a:srgbClr val="404040"/>
        </a:solidFill>
        <a:effectLst/>
      </p:bgPr>
    </p:bg>
    <p:spTree>
      <p:nvGrpSpPr>
        <p:cNvPr id="1" name=""/>
        <p:cNvGrpSpPr/>
        <p:nvPr/>
      </p:nvGrpSpPr>
      <p:grpSpPr>
        <a:xfrm>
          <a:off x="0" y="0"/>
          <a:ext cx="0" cy="0"/>
          <a:chOff x="0" y="0"/>
          <a:chExt cx="0" cy="0"/>
        </a:xfrm>
      </p:grpSpPr>
      <p:sp>
        <p:nvSpPr>
          <p:cNvPr id="297"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98"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299"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00"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01"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02"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03"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04"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05"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06"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07"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AndTx" preserve="1">
  <p:cSld name="Default 10">
    <p:bg>
      <p:bgPr>
        <a:solidFill>
          <a:srgbClr val="404040"/>
        </a:solidFill>
        <a:effectLst/>
      </p:bgPr>
    </p:bg>
    <p:spTree>
      <p:nvGrpSpPr>
        <p:cNvPr id="1" name=""/>
        <p:cNvGrpSpPr/>
        <p:nvPr/>
      </p:nvGrpSpPr>
      <p:grpSpPr>
        <a:xfrm>
          <a:off x="0" y="0"/>
          <a:ext cx="0" cy="0"/>
          <a:chOff x="0" y="0"/>
          <a:chExt cx="0" cy="0"/>
        </a:xfrm>
      </p:grpSpPr>
      <p:sp>
        <p:nvSpPr>
          <p:cNvPr id="308"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09"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10"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11"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12"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13"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14"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15"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16"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17"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18"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1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320"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21"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22"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TwoObj" preserve="1">
  <p:cSld name="Default 11">
    <p:bg>
      <p:bgPr>
        <a:solidFill>
          <a:srgbClr val="404040"/>
        </a:solidFill>
        <a:effectLst/>
      </p:bgPr>
    </p:bg>
    <p:spTree>
      <p:nvGrpSpPr>
        <p:cNvPr id="1" name=""/>
        <p:cNvGrpSpPr/>
        <p:nvPr/>
      </p:nvGrpSpPr>
      <p:grpSpPr>
        <a:xfrm>
          <a:off x="0" y="0"/>
          <a:ext cx="0" cy="0"/>
          <a:chOff x="0" y="0"/>
          <a:chExt cx="0" cy="0"/>
        </a:xfrm>
      </p:grpSpPr>
      <p:sp>
        <p:nvSpPr>
          <p:cNvPr id="323"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24"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25"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26"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27"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28"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29"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30"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31"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32"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33"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34"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335"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36"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37"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OverTx" preserve="1">
  <p:cSld name="Default 12">
    <p:bg>
      <p:bgPr>
        <a:solidFill>
          <a:srgbClr val="404040"/>
        </a:solidFill>
        <a:effectLst/>
      </p:bgPr>
    </p:bg>
    <p:spTree>
      <p:nvGrpSpPr>
        <p:cNvPr id="1" name=""/>
        <p:cNvGrpSpPr/>
        <p:nvPr/>
      </p:nvGrpSpPr>
      <p:grpSpPr>
        <a:xfrm>
          <a:off x="0" y="0"/>
          <a:ext cx="0" cy="0"/>
          <a:chOff x="0" y="0"/>
          <a:chExt cx="0" cy="0"/>
        </a:xfrm>
      </p:grpSpPr>
      <p:sp>
        <p:nvSpPr>
          <p:cNvPr id="338"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39"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40"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41"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42"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43"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44"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45"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46"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47"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48"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4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350"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51"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52"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OverTx" preserve="1">
  <p:cSld name="Default 13">
    <p:bg>
      <p:bgPr>
        <a:solidFill>
          <a:srgbClr val="404040"/>
        </a:solidFill>
        <a:effectLst/>
      </p:bgPr>
    </p:bg>
    <p:spTree>
      <p:nvGrpSpPr>
        <p:cNvPr id="1" name=""/>
        <p:cNvGrpSpPr/>
        <p:nvPr/>
      </p:nvGrpSpPr>
      <p:grpSpPr>
        <a:xfrm>
          <a:off x="0" y="0"/>
          <a:ext cx="0" cy="0"/>
          <a:chOff x="0" y="0"/>
          <a:chExt cx="0" cy="0"/>
        </a:xfrm>
      </p:grpSpPr>
      <p:sp>
        <p:nvSpPr>
          <p:cNvPr id="353"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54"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55"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56"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57"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58"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59"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60"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61"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62"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63"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64"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365"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66"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Default 14">
    <p:bg>
      <p:bgPr>
        <a:solidFill>
          <a:srgbClr val="404040"/>
        </a:solidFill>
        <a:effectLst/>
      </p:bgPr>
    </p:bg>
    <p:spTree>
      <p:nvGrpSpPr>
        <p:cNvPr id="1" name=""/>
        <p:cNvGrpSpPr/>
        <p:nvPr/>
      </p:nvGrpSpPr>
      <p:grpSpPr>
        <a:xfrm>
          <a:off x="0" y="0"/>
          <a:ext cx="0" cy="0"/>
          <a:chOff x="0" y="0"/>
          <a:chExt cx="0" cy="0"/>
        </a:xfrm>
      </p:grpSpPr>
      <p:sp>
        <p:nvSpPr>
          <p:cNvPr id="367"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68"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69"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70"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71"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72"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73"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74"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75"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76"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77"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7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379"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8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81"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82"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Default 15">
    <p:bg>
      <p:bgPr>
        <a:solidFill>
          <a:srgbClr val="404040"/>
        </a:solidFill>
        <a:effectLst/>
      </p:bgPr>
    </p:bg>
    <p:spTree>
      <p:nvGrpSpPr>
        <p:cNvPr id="1" name=""/>
        <p:cNvGrpSpPr/>
        <p:nvPr/>
      </p:nvGrpSpPr>
      <p:grpSpPr>
        <a:xfrm>
          <a:off x="0" y="0"/>
          <a:ext cx="0" cy="0"/>
          <a:chOff x="0" y="0"/>
          <a:chExt cx="0" cy="0"/>
        </a:xfrm>
      </p:grpSpPr>
      <p:sp>
        <p:nvSpPr>
          <p:cNvPr id="383"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84"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85"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86"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87"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88"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89"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90"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91"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92"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93"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394"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395"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96"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97"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98"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399"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400"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Default 16">
    <p:bg>
      <p:bgPr>
        <a:solidFill>
          <a:srgbClr val="404040"/>
        </a:solidFill>
        <a:effectLst/>
      </p:bgPr>
    </p:bg>
    <p:spTree>
      <p:nvGrpSpPr>
        <p:cNvPr id="1" name=""/>
        <p:cNvGrpSpPr/>
        <p:nvPr/>
      </p:nvGrpSpPr>
      <p:grpSpPr>
        <a:xfrm>
          <a:off x="0" y="0"/>
          <a:ext cx="0" cy="0"/>
          <a:chOff x="0" y="0"/>
          <a:chExt cx="0" cy="0"/>
        </a:xfrm>
      </p:grpSpPr>
      <p:sp>
        <p:nvSpPr>
          <p:cNvPr id="401"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02"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03"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04"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05"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06"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07"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08"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09"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10"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11"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fourObj" preserve="1">
  <p:cSld name="Title, 4 Content">
    <p:bg>
      <p:bgPr>
        <a:solidFill>
          <a:srgbClr val="404040"/>
        </a:solidFill>
        <a:effectLst/>
      </p:bgPr>
    </p:bg>
    <p:spTree>
      <p:nvGrpSpPr>
        <p:cNvPr id="1" name=""/>
        <p:cNvGrpSpPr/>
        <p:nvPr/>
      </p:nvGrpSpPr>
      <p:grpSpPr>
        <a:xfrm>
          <a:off x="0" y="0"/>
          <a:ext cx="0" cy="0"/>
          <a:chOff x="0" y="0"/>
          <a:chExt cx="0" cy="0"/>
        </a:xfrm>
      </p:grpSpPr>
      <p:sp>
        <p:nvSpPr>
          <p:cNvPr id="31"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2"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3"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4"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35"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6"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7"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8"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39"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0"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1"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43"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44"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45"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46"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 preserve="1">
  <p:cSld name="Default 17">
    <p:bg>
      <p:bgPr>
        <a:solidFill>
          <a:srgbClr val="404040"/>
        </a:solidFill>
        <a:effectLst/>
      </p:bgPr>
    </p:bg>
    <p:spTree>
      <p:nvGrpSpPr>
        <p:cNvPr id="1" name=""/>
        <p:cNvGrpSpPr/>
        <p:nvPr/>
      </p:nvGrpSpPr>
      <p:grpSpPr>
        <a:xfrm>
          <a:off x="0" y="0"/>
          <a:ext cx="0" cy="0"/>
          <a:chOff x="0" y="0"/>
          <a:chExt cx="0" cy="0"/>
        </a:xfrm>
      </p:grpSpPr>
      <p:sp>
        <p:nvSpPr>
          <p:cNvPr id="412"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13"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14"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15"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16"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17"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18"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19"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20"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21"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22"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2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Default 18">
    <p:bg>
      <p:bgPr>
        <a:solidFill>
          <a:srgbClr val="404040"/>
        </a:solidFill>
        <a:effectLst/>
      </p:bgPr>
    </p:bg>
    <p:spTree>
      <p:nvGrpSpPr>
        <p:cNvPr id="1" name=""/>
        <p:cNvGrpSpPr/>
        <p:nvPr/>
      </p:nvGrpSpPr>
      <p:grpSpPr>
        <a:xfrm>
          <a:off x="0" y="0"/>
          <a:ext cx="0" cy="0"/>
          <a:chOff x="0" y="0"/>
          <a:chExt cx="0" cy="0"/>
        </a:xfrm>
      </p:grpSpPr>
      <p:sp>
        <p:nvSpPr>
          <p:cNvPr id="424"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25"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26"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27"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28"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29"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30"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31"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32"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33"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34"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35"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436"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Default 19">
    <p:bg>
      <p:bgPr>
        <a:solidFill>
          <a:srgbClr val="404040"/>
        </a:solidFill>
        <a:effectLst/>
      </p:bgPr>
    </p:bg>
    <p:spTree>
      <p:nvGrpSpPr>
        <p:cNvPr id="1" name=""/>
        <p:cNvGrpSpPr/>
        <p:nvPr/>
      </p:nvGrpSpPr>
      <p:grpSpPr>
        <a:xfrm>
          <a:off x="0" y="0"/>
          <a:ext cx="0" cy="0"/>
          <a:chOff x="0" y="0"/>
          <a:chExt cx="0" cy="0"/>
        </a:xfrm>
      </p:grpSpPr>
      <p:sp>
        <p:nvSpPr>
          <p:cNvPr id="437"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38"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39"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40"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41"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42"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43"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44"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45"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46"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47"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4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449"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450"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Default 20">
    <p:bg>
      <p:bgPr>
        <a:solidFill>
          <a:srgbClr val="404040"/>
        </a:solidFill>
        <a:effectLst/>
      </p:bgPr>
    </p:bg>
    <p:spTree>
      <p:nvGrpSpPr>
        <p:cNvPr id="1" name=""/>
        <p:cNvGrpSpPr/>
        <p:nvPr/>
      </p:nvGrpSpPr>
      <p:grpSpPr>
        <a:xfrm>
          <a:off x="0" y="0"/>
          <a:ext cx="0" cy="0"/>
          <a:chOff x="0" y="0"/>
          <a:chExt cx="0" cy="0"/>
        </a:xfrm>
      </p:grpSpPr>
      <p:sp>
        <p:nvSpPr>
          <p:cNvPr id="451"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52"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53"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54"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55"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56"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57"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58"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59"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60"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61"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6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463"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2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24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20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Seventh Outline Level</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mediaAndTx" preserve="1">
  <p:cSld name="Default 21">
    <p:bg>
      <p:bgPr>
        <a:solidFill>
          <a:srgbClr val="404040"/>
        </a:solidFill>
        <a:effectLst/>
      </p:bgPr>
    </p:bg>
    <p:spTree>
      <p:nvGrpSpPr>
        <p:cNvPr id="1" name=""/>
        <p:cNvGrpSpPr/>
        <p:nvPr/>
      </p:nvGrpSpPr>
      <p:grpSpPr>
        <a:xfrm>
          <a:off x="0" y="0"/>
          <a:ext cx="0" cy="0"/>
          <a:chOff x="0" y="0"/>
          <a:chExt cx="0" cy="0"/>
        </a:xfrm>
      </p:grpSpPr>
      <p:sp>
        <p:nvSpPr>
          <p:cNvPr id="464"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65"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66"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67"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68"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69"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70"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71"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72"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73"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74"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AndTx" preserve="1">
  <p:cSld name="Default 22">
    <p:bg>
      <p:bgPr>
        <a:solidFill>
          <a:srgbClr val="404040"/>
        </a:solidFill>
        <a:effectLst/>
      </p:bgPr>
    </p:bg>
    <p:spTree>
      <p:nvGrpSpPr>
        <p:cNvPr id="1" name=""/>
        <p:cNvGrpSpPr/>
        <p:nvPr/>
      </p:nvGrpSpPr>
      <p:grpSpPr>
        <a:xfrm>
          <a:off x="0" y="0"/>
          <a:ext cx="0" cy="0"/>
          <a:chOff x="0" y="0"/>
          <a:chExt cx="0" cy="0"/>
        </a:xfrm>
      </p:grpSpPr>
      <p:sp>
        <p:nvSpPr>
          <p:cNvPr id="475"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76"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77"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78"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79"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80"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81"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82"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83"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84"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85"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86"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487"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488"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489"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TwoObj" preserve="1">
  <p:cSld name="Default 23">
    <p:bg>
      <p:bgPr>
        <a:solidFill>
          <a:srgbClr val="404040"/>
        </a:solidFill>
        <a:effectLst/>
      </p:bgPr>
    </p:bg>
    <p:spTree>
      <p:nvGrpSpPr>
        <p:cNvPr id="1" name=""/>
        <p:cNvGrpSpPr/>
        <p:nvPr/>
      </p:nvGrpSpPr>
      <p:grpSpPr>
        <a:xfrm>
          <a:off x="0" y="0"/>
          <a:ext cx="0" cy="0"/>
          <a:chOff x="0" y="0"/>
          <a:chExt cx="0" cy="0"/>
        </a:xfrm>
      </p:grpSpPr>
      <p:sp>
        <p:nvSpPr>
          <p:cNvPr id="490"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91"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92"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93"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94"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95"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96"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97"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498"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499"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00"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0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02"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03"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04"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OverTx" preserve="1">
  <p:cSld name="Default 24">
    <p:bg>
      <p:bgPr>
        <a:solidFill>
          <a:srgbClr val="404040"/>
        </a:solidFill>
        <a:effectLst/>
      </p:bgPr>
    </p:bg>
    <p:spTree>
      <p:nvGrpSpPr>
        <p:cNvPr id="1" name=""/>
        <p:cNvGrpSpPr/>
        <p:nvPr/>
      </p:nvGrpSpPr>
      <p:grpSpPr>
        <a:xfrm>
          <a:off x="0" y="0"/>
          <a:ext cx="0" cy="0"/>
          <a:chOff x="0" y="0"/>
          <a:chExt cx="0" cy="0"/>
        </a:xfrm>
      </p:grpSpPr>
      <p:sp>
        <p:nvSpPr>
          <p:cNvPr id="505"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06"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07"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08"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OverTx" preserve="1">
  <p:cSld name="Default 25">
    <p:bg>
      <p:bgPr>
        <a:solidFill>
          <a:srgbClr val="404040"/>
        </a:solidFill>
        <a:effectLst/>
      </p:bgPr>
    </p:bg>
    <p:spTree>
      <p:nvGrpSpPr>
        <p:cNvPr id="1" name=""/>
        <p:cNvGrpSpPr/>
        <p:nvPr/>
      </p:nvGrpSpPr>
      <p:grpSpPr>
        <a:xfrm>
          <a:off x="0" y="0"/>
          <a:ext cx="0" cy="0"/>
          <a:chOff x="0" y="0"/>
          <a:chExt cx="0" cy="0"/>
        </a:xfrm>
      </p:grpSpPr>
      <p:sp>
        <p:nvSpPr>
          <p:cNvPr id="50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10"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11"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fourObj" preserve="1">
  <p:cSld name="Default 26">
    <p:bg>
      <p:bgPr>
        <a:solidFill>
          <a:srgbClr val="404040"/>
        </a:solidFill>
        <a:effectLst/>
      </p:bgPr>
    </p:bg>
    <p:spTree>
      <p:nvGrpSpPr>
        <p:cNvPr id="1" name=""/>
        <p:cNvGrpSpPr/>
        <p:nvPr/>
      </p:nvGrpSpPr>
      <p:grpSpPr>
        <a:xfrm>
          <a:off x="0" y="0"/>
          <a:ext cx="0" cy="0"/>
          <a:chOff x="0" y="0"/>
          <a:chExt cx="0" cy="0"/>
        </a:xfrm>
      </p:grpSpPr>
      <p:sp>
        <p:nvSpPr>
          <p:cNvPr id="51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13"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14"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15"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16"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Title, 6 Content">
    <p:bg>
      <p:bgPr>
        <a:solidFill>
          <a:srgbClr val="404040"/>
        </a:solidFill>
        <a:effectLst/>
      </p:bgPr>
    </p:bg>
    <p:spTree>
      <p:nvGrpSpPr>
        <p:cNvPr id="1" name=""/>
        <p:cNvGrpSpPr/>
        <p:nvPr/>
      </p:nvGrpSpPr>
      <p:grpSpPr>
        <a:xfrm>
          <a:off x="0" y="0"/>
          <a:ext cx="0" cy="0"/>
          <a:chOff x="0" y="0"/>
          <a:chExt cx="0" cy="0"/>
        </a:xfrm>
      </p:grpSpPr>
      <p:sp>
        <p:nvSpPr>
          <p:cNvPr id="47"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8"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49"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50"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51"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2"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3"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4"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5"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6"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7"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9"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0"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1"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2"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3"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4"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Default 27">
    <p:bg>
      <p:bgPr>
        <a:solidFill>
          <a:srgbClr val="404040"/>
        </a:solidFill>
        <a:effectLst/>
      </p:bgPr>
    </p:bg>
    <p:spTree>
      <p:nvGrpSpPr>
        <p:cNvPr id="1" name=""/>
        <p:cNvGrpSpPr/>
        <p:nvPr/>
      </p:nvGrpSpPr>
      <p:grpSpPr>
        <a:xfrm>
          <a:off x="0" y="0"/>
          <a:ext cx="0" cy="0"/>
          <a:chOff x="0" y="0"/>
          <a:chExt cx="0" cy="0"/>
        </a:xfrm>
      </p:grpSpPr>
      <p:sp>
        <p:nvSpPr>
          <p:cNvPr id="517"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18"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19"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20"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21"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22"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23"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Default 28">
    <p:bg>
      <p:bgPr>
        <a:solidFill>
          <a:srgbClr val="404040"/>
        </a:solidFill>
        <a:effectLst/>
      </p:bgPr>
    </p:bg>
    <p:spTree>
      <p:nvGrpSpPr>
        <p:cNvPr id="1" name=""/>
        <p:cNvGrpSpPr/>
        <p:nvPr/>
      </p:nvGrpSpPr>
      <p:grpSpPr>
        <a:xfrm>
          <a:off x="0" y="0"/>
          <a:ext cx="0" cy="0"/>
          <a:chOff x="0" y="0"/>
          <a:chExt cx="0" cy="0"/>
        </a:xfrm>
      </p:grpSpPr>
      <p:sp>
        <p:nvSpPr>
          <p:cNvPr id="5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en-US" sz="4400" b="0" u="none" strike="noStrike">
                <a:solidFill>
                  <a:srgbClr val="FFFFFF"/>
                </a:solidFill>
                <a:effectLst/>
                <a:uFillTx/>
                <a:latin typeface="Arial"/>
              </a:rPr>
              <a:t>Click to edit the title text format</a:t>
            </a:r>
          </a:p>
        </p:txBody>
      </p:sp>
      <p:sp>
        <p:nvSpPr>
          <p:cNvPr id="525"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2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24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20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Seventh Outline Level</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x" preserve="1">
  <p:cSld name="Default 29">
    <p:bg>
      <p:bgPr>
        <a:solidFill>
          <a:srgbClr val="404040"/>
        </a:solidFill>
        <a:effectLst/>
      </p:bgPr>
    </p:bg>
    <p:spTree>
      <p:nvGrpSpPr>
        <p:cNvPr id="1" name=""/>
        <p:cNvGrpSpPr/>
        <p:nvPr/>
      </p:nvGrpSpPr>
      <p:grpSpPr>
        <a:xfrm>
          <a:off x="0" y="0"/>
          <a:ext cx="0" cy="0"/>
          <a:chOff x="0" y="0"/>
          <a:chExt cx="0" cy="0"/>
        </a:xfrm>
      </p:grpSpPr>
      <p:sp>
        <p:nvSpPr>
          <p:cNvPr id="526"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Default 30">
    <p:bg>
      <p:bgPr>
        <a:solidFill>
          <a:srgbClr val="404040"/>
        </a:solidFill>
        <a:effectLst/>
      </p:bgPr>
    </p:bg>
    <p:spTree>
      <p:nvGrpSpPr>
        <p:cNvPr id="1" name=""/>
        <p:cNvGrpSpPr/>
        <p:nvPr/>
      </p:nvGrpSpPr>
      <p:grpSpPr>
        <a:xfrm>
          <a:off x="0" y="0"/>
          <a:ext cx="0" cy="0"/>
          <a:chOff x="0" y="0"/>
          <a:chExt cx="0" cy="0"/>
        </a:xfrm>
      </p:grpSpPr>
      <p:sp>
        <p:nvSpPr>
          <p:cNvPr id="527"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28"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Default 31">
    <p:bg>
      <p:bgPr>
        <a:solidFill>
          <a:srgbClr val="404040"/>
        </a:solidFill>
        <a:effectLst/>
      </p:bgPr>
    </p:bg>
    <p:spTree>
      <p:nvGrpSpPr>
        <p:cNvPr id="1" name=""/>
        <p:cNvGrpSpPr/>
        <p:nvPr/>
      </p:nvGrpSpPr>
      <p:grpSpPr>
        <a:xfrm>
          <a:off x="0" y="0"/>
          <a:ext cx="0" cy="0"/>
          <a:chOff x="0" y="0"/>
          <a:chExt cx="0" cy="0"/>
        </a:xfrm>
      </p:grpSpPr>
      <p:sp>
        <p:nvSpPr>
          <p:cNvPr id="52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30"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31"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Default 32">
    <p:bg>
      <p:bgPr>
        <a:solidFill>
          <a:srgbClr val="404040"/>
        </a:solidFill>
        <a:effectLst/>
      </p:bgPr>
    </p:bg>
    <p:spTree>
      <p:nvGrpSpPr>
        <p:cNvPr id="1" name=""/>
        <p:cNvGrpSpPr/>
        <p:nvPr/>
      </p:nvGrpSpPr>
      <p:grpSpPr>
        <a:xfrm>
          <a:off x="0" y="0"/>
          <a:ext cx="0" cy="0"/>
          <a:chOff x="0" y="0"/>
          <a:chExt cx="0" cy="0"/>
        </a:xfrm>
      </p:grpSpPr>
      <p:sp>
        <p:nvSpPr>
          <p:cNvPr id="53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mediaAndTx" preserve="1">
  <p:cSld name="Default 33">
    <p:bg>
      <p:bgPr>
        <a:solidFill>
          <a:srgbClr val="404040"/>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AndTx" preserve="1">
  <p:cSld name="Default 34">
    <p:bg>
      <p:bgPr>
        <a:solidFill>
          <a:srgbClr val="404040"/>
        </a:solidFill>
        <a:effectLst/>
      </p:bgPr>
    </p:bg>
    <p:spTree>
      <p:nvGrpSpPr>
        <p:cNvPr id="1" name=""/>
        <p:cNvGrpSpPr/>
        <p:nvPr/>
      </p:nvGrpSpPr>
      <p:grpSpPr>
        <a:xfrm>
          <a:off x="0" y="0"/>
          <a:ext cx="0" cy="0"/>
          <a:chOff x="0" y="0"/>
          <a:chExt cx="0" cy="0"/>
        </a:xfrm>
      </p:grpSpPr>
      <p:sp>
        <p:nvSpPr>
          <p:cNvPr id="53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34"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35"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36"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AndTwoObj" preserve="1">
  <p:cSld name="Default 35">
    <p:bg>
      <p:bgPr>
        <a:solidFill>
          <a:srgbClr val="404040"/>
        </a:solidFill>
        <a:effectLst/>
      </p:bgPr>
    </p:bg>
    <p:spTree>
      <p:nvGrpSpPr>
        <p:cNvPr id="1" name=""/>
        <p:cNvGrpSpPr/>
        <p:nvPr/>
      </p:nvGrpSpPr>
      <p:grpSpPr>
        <a:xfrm>
          <a:off x="0" y="0"/>
          <a:ext cx="0" cy="0"/>
          <a:chOff x="0" y="0"/>
          <a:chExt cx="0" cy="0"/>
        </a:xfrm>
      </p:grpSpPr>
      <p:sp>
        <p:nvSpPr>
          <p:cNvPr id="537"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38"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39"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40"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OverTx" preserve="1">
  <p:cSld name="Default 36">
    <p:bg>
      <p:bgPr>
        <a:solidFill>
          <a:srgbClr val="404040"/>
        </a:solidFill>
        <a:effectLst/>
      </p:bgPr>
    </p:bg>
    <p:spTree>
      <p:nvGrpSpPr>
        <p:cNvPr id="1" name=""/>
        <p:cNvGrpSpPr/>
        <p:nvPr/>
      </p:nvGrpSpPr>
      <p:grpSpPr>
        <a:xfrm>
          <a:off x="0" y="0"/>
          <a:ext cx="0" cy="0"/>
          <a:chOff x="0" y="0"/>
          <a:chExt cx="0" cy="0"/>
        </a:xfrm>
      </p:grpSpPr>
      <p:sp>
        <p:nvSpPr>
          <p:cNvPr id="541"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42"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43"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44"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45"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46"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47"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48"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49"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50"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51"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52"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53"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54"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55"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56"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57"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58"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59"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60"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6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62"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63"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64"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Slide">
    <p:bg>
      <p:bgPr>
        <a:solidFill>
          <a:srgbClr val="404040"/>
        </a:solidFill>
        <a:effectLst/>
      </p:bgPr>
    </p:bg>
    <p:spTree>
      <p:nvGrpSpPr>
        <p:cNvPr id="1" name=""/>
        <p:cNvGrpSpPr/>
        <p:nvPr/>
      </p:nvGrpSpPr>
      <p:grpSpPr>
        <a:xfrm>
          <a:off x="0" y="0"/>
          <a:ext cx="0" cy="0"/>
          <a:chOff x="0" y="0"/>
          <a:chExt cx="0" cy="0"/>
        </a:xfrm>
      </p:grpSpPr>
      <p:sp>
        <p:nvSpPr>
          <p:cNvPr id="65"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66"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67"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68"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69"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0"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1"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2"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3"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4"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5"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en-US" sz="4400" b="0" u="none" strike="noStrike">
                <a:solidFill>
                  <a:srgbClr val="FFFFFF"/>
                </a:solidFill>
                <a:effectLst/>
                <a:uFillTx/>
                <a:latin typeface="Arial"/>
              </a:rPr>
              <a:t>Click to edit the title text format</a:t>
            </a:r>
          </a:p>
        </p:txBody>
      </p:sp>
      <p:sp>
        <p:nvSpPr>
          <p:cNvPr id="77"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2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24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20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Seventh Outline Level</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OverTx" preserve="1">
  <p:cSld name="Default 37">
    <p:bg>
      <p:bgPr>
        <a:solidFill>
          <a:srgbClr val="404040"/>
        </a:solidFill>
        <a:effectLst/>
      </p:bgPr>
    </p:bg>
    <p:spTree>
      <p:nvGrpSpPr>
        <p:cNvPr id="1" name=""/>
        <p:cNvGrpSpPr/>
        <p:nvPr/>
      </p:nvGrpSpPr>
      <p:grpSpPr>
        <a:xfrm>
          <a:off x="0" y="0"/>
          <a:ext cx="0" cy="0"/>
          <a:chOff x="0" y="0"/>
          <a:chExt cx="0" cy="0"/>
        </a:xfrm>
      </p:grpSpPr>
      <p:sp>
        <p:nvSpPr>
          <p:cNvPr id="565"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66"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67"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68"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69"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70"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71"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72"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73"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74"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75"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76"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77"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78"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79"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80"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81"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82"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83"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84"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585"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586"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587"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fourObj" preserve="1">
  <p:cSld name="Default 38">
    <p:bg>
      <p:bgPr>
        <a:solidFill>
          <a:srgbClr val="404040"/>
        </a:solidFill>
        <a:effectLst/>
      </p:bgPr>
    </p:bg>
    <p:spTree>
      <p:nvGrpSpPr>
        <p:cNvPr id="1" name=""/>
        <p:cNvGrpSpPr/>
        <p:nvPr/>
      </p:nvGrpSpPr>
      <p:grpSpPr>
        <a:xfrm>
          <a:off x="0" y="0"/>
          <a:ext cx="0" cy="0"/>
          <a:chOff x="0" y="0"/>
          <a:chExt cx="0" cy="0"/>
        </a:xfrm>
      </p:grpSpPr>
      <p:sp>
        <p:nvSpPr>
          <p:cNvPr id="588"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89"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90"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91"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592"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93"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94"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95"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96"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97"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98"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599"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00"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01"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02"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03"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04"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05"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06"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07"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0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609"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1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11"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12"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Default 39">
    <p:bg>
      <p:bgPr>
        <a:solidFill>
          <a:srgbClr val="404040"/>
        </a:solidFill>
        <a:effectLst/>
      </p:bgPr>
    </p:bg>
    <p:spTree>
      <p:nvGrpSpPr>
        <p:cNvPr id="1" name=""/>
        <p:cNvGrpSpPr/>
        <p:nvPr/>
      </p:nvGrpSpPr>
      <p:grpSpPr>
        <a:xfrm>
          <a:off x="0" y="0"/>
          <a:ext cx="0" cy="0"/>
          <a:chOff x="0" y="0"/>
          <a:chExt cx="0" cy="0"/>
        </a:xfrm>
      </p:grpSpPr>
      <p:sp>
        <p:nvSpPr>
          <p:cNvPr id="613"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14"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15"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16"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17"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18"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19"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20"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21"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22"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23"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24"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25"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26"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27"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28"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29"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30"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31"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32"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3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634"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35"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36"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37"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38"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639"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Default 40">
    <p:bg>
      <p:bgPr>
        <a:solidFill>
          <a:srgbClr val="404040"/>
        </a:solidFill>
        <a:effectLst/>
      </p:bgPr>
    </p:bg>
    <p:spTree>
      <p:nvGrpSpPr>
        <p:cNvPr id="1" name=""/>
        <p:cNvGrpSpPr/>
        <p:nvPr/>
      </p:nvGrpSpPr>
      <p:grpSpPr>
        <a:xfrm>
          <a:off x="0" y="0"/>
          <a:ext cx="0" cy="0"/>
          <a:chOff x="0" y="0"/>
          <a:chExt cx="0" cy="0"/>
        </a:xfrm>
      </p:grpSpPr>
      <p:sp>
        <p:nvSpPr>
          <p:cNvPr id="640"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41"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42"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43"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44"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45"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46"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47"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48"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49"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50"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51"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52"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53"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54"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55"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56"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57"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58"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59"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6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en-US" sz="4400" b="0" u="none" strike="noStrike">
                <a:solidFill>
                  <a:srgbClr val="FFFFFF"/>
                </a:solidFill>
                <a:effectLst/>
                <a:uFillTx/>
                <a:latin typeface="Arial"/>
              </a:rPr>
              <a:t>Click to edit the title text format</a:t>
            </a:r>
          </a:p>
        </p:txBody>
      </p:sp>
      <p:sp>
        <p:nvSpPr>
          <p:cNvPr id="661"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2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24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20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Seventh Outline Level</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x" preserve="1">
  <p:cSld name="Default 41">
    <p:bg>
      <p:bgPr>
        <a:solidFill>
          <a:srgbClr val="404040"/>
        </a:solidFill>
        <a:effectLst/>
      </p:bgPr>
    </p:bg>
    <p:spTree>
      <p:nvGrpSpPr>
        <p:cNvPr id="1" name=""/>
        <p:cNvGrpSpPr/>
        <p:nvPr/>
      </p:nvGrpSpPr>
      <p:grpSpPr>
        <a:xfrm>
          <a:off x="0" y="0"/>
          <a:ext cx="0" cy="0"/>
          <a:chOff x="0" y="0"/>
          <a:chExt cx="0" cy="0"/>
        </a:xfrm>
      </p:grpSpPr>
      <p:sp>
        <p:nvSpPr>
          <p:cNvPr id="662"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63"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64"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65"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66"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67"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68"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69"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70"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71"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72"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73"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74"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75"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76"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77"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78"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79"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80"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81"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8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Default 42">
    <p:bg>
      <p:bgPr>
        <a:solidFill>
          <a:srgbClr val="404040"/>
        </a:solidFill>
        <a:effectLst/>
      </p:bgPr>
    </p:bg>
    <p:spTree>
      <p:nvGrpSpPr>
        <p:cNvPr id="1" name=""/>
        <p:cNvGrpSpPr/>
        <p:nvPr/>
      </p:nvGrpSpPr>
      <p:grpSpPr>
        <a:xfrm>
          <a:off x="0" y="0"/>
          <a:ext cx="0" cy="0"/>
          <a:chOff x="0" y="0"/>
          <a:chExt cx="0" cy="0"/>
        </a:xfrm>
      </p:grpSpPr>
      <p:sp>
        <p:nvSpPr>
          <p:cNvPr id="683"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84"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85"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86"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687"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88"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89"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90"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91"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92"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93"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94"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695"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96"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97"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98"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699"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00"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01"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02"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0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704"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Default 43">
    <p:bg>
      <p:bgPr>
        <a:solidFill>
          <a:srgbClr val="404040"/>
        </a:solidFill>
        <a:effectLst/>
      </p:bgPr>
    </p:bg>
    <p:spTree>
      <p:nvGrpSpPr>
        <p:cNvPr id="1" name=""/>
        <p:cNvGrpSpPr/>
        <p:nvPr/>
      </p:nvGrpSpPr>
      <p:grpSpPr>
        <a:xfrm>
          <a:off x="0" y="0"/>
          <a:ext cx="0" cy="0"/>
          <a:chOff x="0" y="0"/>
          <a:chExt cx="0" cy="0"/>
        </a:xfrm>
      </p:grpSpPr>
      <p:sp>
        <p:nvSpPr>
          <p:cNvPr id="705"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06"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07"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08"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09"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10"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11"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12"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13"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14"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15"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16"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17"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18"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19"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20"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21"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22"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23"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24"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25"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726"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727"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Default 44">
    <p:bg>
      <p:bgPr>
        <a:solidFill>
          <a:srgbClr val="404040"/>
        </a:solidFill>
        <a:effectLst/>
      </p:bgPr>
    </p:bg>
    <p:spTree>
      <p:nvGrpSpPr>
        <p:cNvPr id="1" name=""/>
        <p:cNvGrpSpPr/>
        <p:nvPr/>
      </p:nvGrpSpPr>
      <p:grpSpPr>
        <a:xfrm>
          <a:off x="0" y="0"/>
          <a:ext cx="0" cy="0"/>
          <a:chOff x="0" y="0"/>
          <a:chExt cx="0" cy="0"/>
        </a:xfrm>
      </p:grpSpPr>
      <p:sp>
        <p:nvSpPr>
          <p:cNvPr id="728"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29"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30"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31"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32"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33"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34"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35"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36"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37"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38"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39"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40"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41"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42"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43"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44"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45"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46"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47"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4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mediaAndTx" preserve="1">
  <p:cSld name="Default 45">
    <p:bg>
      <p:bgPr>
        <a:solidFill>
          <a:srgbClr val="404040"/>
        </a:solidFill>
        <a:effectLst/>
      </p:bgPr>
    </p:bg>
    <p:spTree>
      <p:nvGrpSpPr>
        <p:cNvPr id="1" name=""/>
        <p:cNvGrpSpPr/>
        <p:nvPr/>
      </p:nvGrpSpPr>
      <p:grpSpPr>
        <a:xfrm>
          <a:off x="0" y="0"/>
          <a:ext cx="0" cy="0"/>
          <a:chOff x="0" y="0"/>
          <a:chExt cx="0" cy="0"/>
        </a:xfrm>
      </p:grpSpPr>
      <p:sp>
        <p:nvSpPr>
          <p:cNvPr id="749"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50"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51"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52"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53"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54"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55"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56"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57"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58"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59"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60"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61"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62"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63"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64"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65"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66"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67"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68"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AndTx" preserve="1">
  <p:cSld name="Default 46">
    <p:bg>
      <p:bgPr>
        <a:solidFill>
          <a:srgbClr val="404040"/>
        </a:solidFill>
        <a:effectLst/>
      </p:bgPr>
    </p:bg>
    <p:spTree>
      <p:nvGrpSpPr>
        <p:cNvPr id="1" name=""/>
        <p:cNvGrpSpPr/>
        <p:nvPr/>
      </p:nvGrpSpPr>
      <p:grpSpPr>
        <a:xfrm>
          <a:off x="0" y="0"/>
          <a:ext cx="0" cy="0"/>
          <a:chOff x="0" y="0"/>
          <a:chExt cx="0" cy="0"/>
        </a:xfrm>
      </p:grpSpPr>
      <p:sp>
        <p:nvSpPr>
          <p:cNvPr id="769"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70"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71"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72"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73"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74"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75"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76"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77"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78"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79"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80"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81"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82"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83"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84"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85"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86"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87"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88"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78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790"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791"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792"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reserve="1">
  <p:cSld name="Title Slide">
    <p:bg>
      <p:bgPr>
        <a:solidFill>
          <a:srgbClr val="404040"/>
        </a:solidFill>
        <a:effectLst/>
      </p:bgPr>
    </p:bg>
    <p:spTree>
      <p:nvGrpSpPr>
        <p:cNvPr id="1" name=""/>
        <p:cNvGrpSpPr/>
        <p:nvPr/>
      </p:nvGrpSpPr>
      <p:grpSpPr>
        <a:xfrm>
          <a:off x="0" y="0"/>
          <a:ext cx="0" cy="0"/>
          <a:chOff x="0" y="0"/>
          <a:chExt cx="0" cy="0"/>
        </a:xfrm>
      </p:grpSpPr>
      <p:sp>
        <p:nvSpPr>
          <p:cNvPr id="78"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79"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0"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1"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2"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3"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4"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5"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6"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87"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88"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8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xAndTwoObj" preserve="1">
  <p:cSld name="Default 47">
    <p:bg>
      <p:bgPr>
        <a:solidFill>
          <a:srgbClr val="404040"/>
        </a:solidFill>
        <a:effectLst/>
      </p:bgPr>
    </p:bg>
    <p:spTree>
      <p:nvGrpSpPr>
        <p:cNvPr id="1" name=""/>
        <p:cNvGrpSpPr/>
        <p:nvPr/>
      </p:nvGrpSpPr>
      <p:grpSpPr>
        <a:xfrm>
          <a:off x="0" y="0"/>
          <a:ext cx="0" cy="0"/>
          <a:chOff x="0" y="0"/>
          <a:chExt cx="0" cy="0"/>
        </a:xfrm>
      </p:grpSpPr>
      <p:sp>
        <p:nvSpPr>
          <p:cNvPr id="793" name="Rectangle 4"/>
          <p:cNvSpPr/>
          <p:nvPr/>
        </p:nvSpPr>
        <p:spPr>
          <a:xfrm>
            <a:off x="792000" y="5058360"/>
            <a:ext cx="2613960" cy="755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94" name="Rectangle 5"/>
          <p:cNvSpPr/>
          <p:nvPr/>
        </p:nvSpPr>
        <p:spPr>
          <a:xfrm>
            <a:off x="3414600" y="5058360"/>
            <a:ext cx="2615760" cy="755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95" name="Rectangle 27"/>
          <p:cNvSpPr/>
          <p:nvPr/>
        </p:nvSpPr>
        <p:spPr>
          <a:xfrm>
            <a:off x="6028920" y="5058360"/>
            <a:ext cx="2615760" cy="755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96" name="Rectangle 28"/>
          <p:cNvSpPr/>
          <p:nvPr/>
        </p:nvSpPr>
        <p:spPr>
          <a:xfrm>
            <a:off x="8650800" y="5058360"/>
            <a:ext cx="2615760" cy="755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797" name="Straight Connector 2"/>
          <p:cNvSpPr/>
          <p:nvPr/>
        </p:nvSpPr>
        <p:spPr>
          <a:xfrm>
            <a:off x="806040" y="2160000"/>
            <a:ext cx="360" cy="292608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98" name="Straight Connector 3"/>
          <p:cNvSpPr/>
          <p:nvPr/>
        </p:nvSpPr>
        <p:spPr>
          <a:xfrm>
            <a:off x="3414240" y="2160000"/>
            <a:ext cx="360" cy="292608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799" name="Straight Connector 10"/>
          <p:cNvSpPr/>
          <p:nvPr/>
        </p:nvSpPr>
        <p:spPr>
          <a:xfrm>
            <a:off x="6028560" y="2160000"/>
            <a:ext cx="360" cy="292608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00" name="Straight Connector 15"/>
          <p:cNvSpPr/>
          <p:nvPr/>
        </p:nvSpPr>
        <p:spPr>
          <a:xfrm>
            <a:off x="8647920" y="2160000"/>
            <a:ext cx="360" cy="292608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01" name="Straight Connector 20"/>
          <p:cNvSpPr/>
          <p:nvPr/>
        </p:nvSpPr>
        <p:spPr>
          <a:xfrm>
            <a:off x="4723920" y="3385440"/>
            <a:ext cx="360" cy="1737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02" name="Straight Connector 21"/>
          <p:cNvSpPr/>
          <p:nvPr/>
        </p:nvSpPr>
        <p:spPr>
          <a:xfrm>
            <a:off x="2104560" y="3385440"/>
            <a:ext cx="360" cy="1737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03" name="Straight Connector 22"/>
          <p:cNvSpPr/>
          <p:nvPr/>
        </p:nvSpPr>
        <p:spPr>
          <a:xfrm>
            <a:off x="7343280" y="3385440"/>
            <a:ext cx="360" cy="1737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04" name="Straight Connector 23"/>
          <p:cNvSpPr/>
          <p:nvPr/>
        </p:nvSpPr>
        <p:spPr>
          <a:xfrm>
            <a:off x="9962640" y="3385440"/>
            <a:ext cx="360" cy="1737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05" name="Straight Connector 24"/>
          <p:cNvSpPr/>
          <p:nvPr/>
        </p:nvSpPr>
        <p:spPr>
          <a:xfrm flipH="1">
            <a:off x="5896080" y="2160000"/>
            <a:ext cx="26532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06" name="Straight Connector 25"/>
          <p:cNvSpPr/>
          <p:nvPr/>
        </p:nvSpPr>
        <p:spPr>
          <a:xfrm flipH="1">
            <a:off x="7208280" y="3381120"/>
            <a:ext cx="264960" cy="360"/>
          </a:xfrm>
          <a:prstGeom prst="line">
            <a:avLst/>
          </a:prstGeom>
          <a:ln w="19050">
            <a:solidFill>
              <a:srgbClr val="D9A0D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07" name="Straight Connector 26"/>
          <p:cNvSpPr/>
          <p:nvPr/>
        </p:nvSpPr>
        <p:spPr>
          <a:xfrm flipH="1">
            <a:off x="8515440" y="216000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08" name="Straight Connector 37"/>
          <p:cNvSpPr/>
          <p:nvPr/>
        </p:nvSpPr>
        <p:spPr>
          <a:xfrm flipH="1">
            <a:off x="3281760" y="2160000"/>
            <a:ext cx="26532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09" name="Straight Connector 38"/>
          <p:cNvSpPr/>
          <p:nvPr/>
        </p:nvSpPr>
        <p:spPr>
          <a:xfrm flipH="1">
            <a:off x="669960" y="216000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10" name="Straight Connector 39"/>
          <p:cNvSpPr/>
          <p:nvPr/>
        </p:nvSpPr>
        <p:spPr>
          <a:xfrm flipH="1">
            <a:off x="4591440" y="3381120"/>
            <a:ext cx="264960" cy="360"/>
          </a:xfrm>
          <a:prstGeom prst="line">
            <a:avLst/>
          </a:prstGeom>
          <a:ln w="19050">
            <a:solidFill>
              <a:srgbClr val="0CC6D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11" name="Straight Connector 40"/>
          <p:cNvSpPr/>
          <p:nvPr/>
        </p:nvSpPr>
        <p:spPr>
          <a:xfrm flipH="1">
            <a:off x="1970640" y="3381120"/>
            <a:ext cx="264960" cy="360"/>
          </a:xfrm>
          <a:prstGeom prst="line">
            <a:avLst/>
          </a:prstGeom>
          <a:ln w="19050">
            <a:solidFill>
              <a:srgbClr val="93D24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12" name="Straight Connector 41"/>
          <p:cNvSpPr/>
          <p:nvPr/>
        </p:nvSpPr>
        <p:spPr>
          <a:xfrm flipH="1">
            <a:off x="9830160" y="3381120"/>
            <a:ext cx="264960" cy="360"/>
          </a:xfrm>
          <a:prstGeom prst="line">
            <a:avLst/>
          </a:prstGeom>
          <a:ln w="19050">
            <a:solidFill>
              <a:srgbClr val="EFB233"/>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1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814"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15"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16"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OverTx" preserve="1">
  <p:cSld name="Default 48">
    <p:bg>
      <p:bgPr>
        <a:solidFill>
          <a:srgbClr val="404040"/>
        </a:solidFill>
        <a:effectLst/>
      </p:bgPr>
    </p:bg>
    <p:spTree>
      <p:nvGrpSpPr>
        <p:cNvPr id="1" name=""/>
        <p:cNvGrpSpPr/>
        <p:nvPr/>
      </p:nvGrpSpPr>
      <p:grpSpPr>
        <a:xfrm>
          <a:off x="0" y="0"/>
          <a:ext cx="0" cy="0"/>
          <a:chOff x="0" y="0"/>
          <a:chExt cx="0" cy="0"/>
        </a:xfrm>
      </p:grpSpPr>
      <p:sp>
        <p:nvSpPr>
          <p:cNvPr id="817"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18"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19"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20"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21"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22"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2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824"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25"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26"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OverTx" preserve="1">
  <p:cSld name="Default 49">
    <p:bg>
      <p:bgPr>
        <a:solidFill>
          <a:srgbClr val="404040"/>
        </a:solidFill>
        <a:effectLst/>
      </p:bgPr>
    </p:bg>
    <p:spTree>
      <p:nvGrpSpPr>
        <p:cNvPr id="1" name=""/>
        <p:cNvGrpSpPr/>
        <p:nvPr/>
      </p:nvGrpSpPr>
      <p:grpSpPr>
        <a:xfrm>
          <a:off x="0" y="0"/>
          <a:ext cx="0" cy="0"/>
          <a:chOff x="0" y="0"/>
          <a:chExt cx="0" cy="0"/>
        </a:xfrm>
      </p:grpSpPr>
      <p:sp>
        <p:nvSpPr>
          <p:cNvPr id="827"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28"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29"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30"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31"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32"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3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834"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35"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fourObj" preserve="1">
  <p:cSld name="Default 50">
    <p:bg>
      <p:bgPr>
        <a:solidFill>
          <a:srgbClr val="404040"/>
        </a:solidFill>
        <a:effectLst/>
      </p:bgPr>
    </p:bg>
    <p:spTree>
      <p:nvGrpSpPr>
        <p:cNvPr id="1" name=""/>
        <p:cNvGrpSpPr/>
        <p:nvPr/>
      </p:nvGrpSpPr>
      <p:grpSpPr>
        <a:xfrm>
          <a:off x="0" y="0"/>
          <a:ext cx="0" cy="0"/>
          <a:chOff x="0" y="0"/>
          <a:chExt cx="0" cy="0"/>
        </a:xfrm>
      </p:grpSpPr>
      <p:sp>
        <p:nvSpPr>
          <p:cNvPr id="836"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37"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38"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39"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40"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41"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4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843"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44"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45"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46"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Default 51">
    <p:bg>
      <p:bgPr>
        <a:solidFill>
          <a:srgbClr val="404040"/>
        </a:solidFill>
        <a:effectLst/>
      </p:bgPr>
    </p:bg>
    <p:spTree>
      <p:nvGrpSpPr>
        <p:cNvPr id="1" name=""/>
        <p:cNvGrpSpPr/>
        <p:nvPr/>
      </p:nvGrpSpPr>
      <p:grpSpPr>
        <a:xfrm>
          <a:off x="0" y="0"/>
          <a:ext cx="0" cy="0"/>
          <a:chOff x="0" y="0"/>
          <a:chExt cx="0" cy="0"/>
        </a:xfrm>
      </p:grpSpPr>
      <p:sp>
        <p:nvSpPr>
          <p:cNvPr id="847"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48"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49"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50"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51"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52"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5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854"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55"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56"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57"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58"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59"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Default 52">
    <p:bg>
      <p:bgPr>
        <a:solidFill>
          <a:srgbClr val="404040"/>
        </a:solidFill>
        <a:effectLst/>
      </p:bgPr>
    </p:bg>
    <p:spTree>
      <p:nvGrpSpPr>
        <p:cNvPr id="1" name=""/>
        <p:cNvGrpSpPr/>
        <p:nvPr/>
      </p:nvGrpSpPr>
      <p:grpSpPr>
        <a:xfrm>
          <a:off x="0" y="0"/>
          <a:ext cx="0" cy="0"/>
          <a:chOff x="0" y="0"/>
          <a:chExt cx="0" cy="0"/>
        </a:xfrm>
      </p:grpSpPr>
      <p:sp>
        <p:nvSpPr>
          <p:cNvPr id="860"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61"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62"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63"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64"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65"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6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en-US" sz="4400" b="0" u="none" strike="noStrike">
                <a:solidFill>
                  <a:srgbClr val="FFFFFF"/>
                </a:solidFill>
                <a:effectLst/>
                <a:uFillTx/>
                <a:latin typeface="Arial"/>
              </a:rPr>
              <a:t>Click to edit the title text format</a:t>
            </a:r>
          </a:p>
        </p:txBody>
      </p:sp>
      <p:sp>
        <p:nvSpPr>
          <p:cNvPr id="867"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2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24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20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Seventh Outline Level</a:t>
            </a: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x" preserve="1">
  <p:cSld name="Default 53">
    <p:bg>
      <p:bgPr>
        <a:solidFill>
          <a:srgbClr val="404040"/>
        </a:solidFill>
        <a:effectLst/>
      </p:bgPr>
    </p:bg>
    <p:spTree>
      <p:nvGrpSpPr>
        <p:cNvPr id="1" name=""/>
        <p:cNvGrpSpPr/>
        <p:nvPr/>
      </p:nvGrpSpPr>
      <p:grpSpPr>
        <a:xfrm>
          <a:off x="0" y="0"/>
          <a:ext cx="0" cy="0"/>
          <a:chOff x="0" y="0"/>
          <a:chExt cx="0" cy="0"/>
        </a:xfrm>
      </p:grpSpPr>
      <p:sp>
        <p:nvSpPr>
          <p:cNvPr id="868"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69"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70"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71"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72"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73"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74"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 preserve="1">
  <p:cSld name="Default 54">
    <p:bg>
      <p:bgPr>
        <a:solidFill>
          <a:srgbClr val="404040"/>
        </a:solidFill>
        <a:effectLst/>
      </p:bgPr>
    </p:bg>
    <p:spTree>
      <p:nvGrpSpPr>
        <p:cNvPr id="1" name=""/>
        <p:cNvGrpSpPr/>
        <p:nvPr/>
      </p:nvGrpSpPr>
      <p:grpSpPr>
        <a:xfrm>
          <a:off x="0" y="0"/>
          <a:ext cx="0" cy="0"/>
          <a:chOff x="0" y="0"/>
          <a:chExt cx="0" cy="0"/>
        </a:xfrm>
      </p:grpSpPr>
      <p:sp>
        <p:nvSpPr>
          <p:cNvPr id="875"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76"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77"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78"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79"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80"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8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882"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Default 55">
    <p:bg>
      <p:bgPr>
        <a:solidFill>
          <a:srgbClr val="404040"/>
        </a:solidFill>
        <a:effectLst/>
      </p:bgPr>
    </p:bg>
    <p:spTree>
      <p:nvGrpSpPr>
        <p:cNvPr id="1" name=""/>
        <p:cNvGrpSpPr/>
        <p:nvPr/>
      </p:nvGrpSpPr>
      <p:grpSpPr>
        <a:xfrm>
          <a:off x="0" y="0"/>
          <a:ext cx="0" cy="0"/>
          <a:chOff x="0" y="0"/>
          <a:chExt cx="0" cy="0"/>
        </a:xfrm>
      </p:grpSpPr>
      <p:sp>
        <p:nvSpPr>
          <p:cNvPr id="883"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84"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85"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86"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87"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88"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8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890"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891"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Only" preserve="1">
  <p:cSld name="Default 56">
    <p:bg>
      <p:bgPr>
        <a:solidFill>
          <a:srgbClr val="404040"/>
        </a:solidFill>
        <a:effectLst/>
      </p:bgPr>
    </p:bg>
    <p:spTree>
      <p:nvGrpSpPr>
        <p:cNvPr id="1" name=""/>
        <p:cNvGrpSpPr/>
        <p:nvPr/>
      </p:nvGrpSpPr>
      <p:grpSpPr>
        <a:xfrm>
          <a:off x="0" y="0"/>
          <a:ext cx="0" cy="0"/>
          <a:chOff x="0" y="0"/>
          <a:chExt cx="0" cy="0"/>
        </a:xfrm>
      </p:grpSpPr>
      <p:sp>
        <p:nvSpPr>
          <p:cNvPr id="892"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893"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94"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95"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96"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897"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89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Content">
    <p:bg>
      <p:bgPr>
        <a:solidFill>
          <a:srgbClr val="404040"/>
        </a:solidFill>
        <a:effectLst/>
      </p:bgPr>
    </p:bg>
    <p:spTree>
      <p:nvGrpSpPr>
        <p:cNvPr id="1" name=""/>
        <p:cNvGrpSpPr/>
        <p:nvPr/>
      </p:nvGrpSpPr>
      <p:grpSpPr>
        <a:xfrm>
          <a:off x="0" y="0"/>
          <a:ext cx="0" cy="0"/>
          <a:chOff x="0" y="0"/>
          <a:chExt cx="0" cy="0"/>
        </a:xfrm>
      </p:grpSpPr>
      <p:sp>
        <p:nvSpPr>
          <p:cNvPr id="90"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91"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92"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93"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94"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5"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6"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7"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8"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99"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0"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02"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mediaAndTx" preserve="1">
  <p:cSld name="Default 57">
    <p:bg>
      <p:bgPr>
        <a:solidFill>
          <a:srgbClr val="404040"/>
        </a:solidFill>
        <a:effectLst/>
      </p:bgPr>
    </p:bg>
    <p:spTree>
      <p:nvGrpSpPr>
        <p:cNvPr id="1" name=""/>
        <p:cNvGrpSpPr/>
        <p:nvPr/>
      </p:nvGrpSpPr>
      <p:grpSpPr>
        <a:xfrm>
          <a:off x="0" y="0"/>
          <a:ext cx="0" cy="0"/>
          <a:chOff x="0" y="0"/>
          <a:chExt cx="0" cy="0"/>
        </a:xfrm>
      </p:grpSpPr>
      <p:sp>
        <p:nvSpPr>
          <p:cNvPr id="899"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900"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01"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02"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03"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04"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AndTx" preserve="1">
  <p:cSld name="Default 58">
    <p:bg>
      <p:bgPr>
        <a:solidFill>
          <a:srgbClr val="404040"/>
        </a:solidFill>
        <a:effectLst/>
      </p:bgPr>
    </p:bg>
    <p:spTree>
      <p:nvGrpSpPr>
        <p:cNvPr id="1" name=""/>
        <p:cNvGrpSpPr/>
        <p:nvPr/>
      </p:nvGrpSpPr>
      <p:grpSpPr>
        <a:xfrm>
          <a:off x="0" y="0"/>
          <a:ext cx="0" cy="0"/>
          <a:chOff x="0" y="0"/>
          <a:chExt cx="0" cy="0"/>
        </a:xfrm>
      </p:grpSpPr>
      <p:sp>
        <p:nvSpPr>
          <p:cNvPr id="905"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906"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07"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08"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09"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10"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91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12"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13"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14"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xAndTwoObj" preserve="1">
  <p:cSld name="Default 59">
    <p:bg>
      <p:bgPr>
        <a:solidFill>
          <a:srgbClr val="404040"/>
        </a:solidFill>
        <a:effectLst/>
      </p:bgPr>
    </p:bg>
    <p:spTree>
      <p:nvGrpSpPr>
        <p:cNvPr id="1" name=""/>
        <p:cNvGrpSpPr/>
        <p:nvPr/>
      </p:nvGrpSpPr>
      <p:grpSpPr>
        <a:xfrm>
          <a:off x="0" y="0"/>
          <a:ext cx="0" cy="0"/>
          <a:chOff x="0" y="0"/>
          <a:chExt cx="0" cy="0"/>
        </a:xfrm>
      </p:grpSpPr>
      <p:sp>
        <p:nvSpPr>
          <p:cNvPr id="915" name="Rectangle 22"/>
          <p:cNvSpPr/>
          <p:nvPr/>
        </p:nvSpPr>
        <p:spPr>
          <a:xfrm>
            <a:off x="778680" y="1337040"/>
            <a:ext cx="10625760" cy="506664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916" name="Straight Connector 2"/>
          <p:cNvSpPr/>
          <p:nvPr/>
        </p:nvSpPr>
        <p:spPr>
          <a:xfrm>
            <a:off x="2920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17" name="Straight Connector 3"/>
          <p:cNvSpPr/>
          <p:nvPr/>
        </p:nvSpPr>
        <p:spPr>
          <a:xfrm>
            <a:off x="716328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18" name="Straight Connector 4"/>
          <p:cNvSpPr/>
          <p:nvPr/>
        </p:nvSpPr>
        <p:spPr>
          <a:xfrm>
            <a:off x="928404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19" name="Straight Connector 21"/>
          <p:cNvSpPr/>
          <p:nvPr/>
        </p:nvSpPr>
        <p:spPr>
          <a:xfrm>
            <a:off x="5044320" y="1343160"/>
            <a:ext cx="360" cy="50623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920" name="Straight Connector 23"/>
          <p:cNvSpPr/>
          <p:nvPr/>
        </p:nvSpPr>
        <p:spPr>
          <a:xfrm>
            <a:off x="769320" y="5399280"/>
            <a:ext cx="10643760" cy="3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4640" rIns="90000" bIns="-44640" anchor="t" anchorCtr="1">
            <a:noAutofit/>
          </a:bodyPr>
          <a:lstStyle/>
          <a:p>
            <a:endParaRPr lang="en-US" sz="1800" b="0" u="none" strike="noStrike">
              <a:solidFill>
                <a:srgbClr val="FFFFFF"/>
              </a:solidFill>
              <a:effectLst/>
              <a:uFillTx/>
              <a:latin typeface="Arial"/>
            </a:endParaRPr>
          </a:p>
        </p:txBody>
      </p:sp>
      <p:sp>
        <p:nvSpPr>
          <p:cNvPr id="92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22"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23"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24"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OverTx" preserve="1">
  <p:cSld name="Default 60">
    <p:bg>
      <p:bgPr>
        <a:solidFill>
          <a:srgbClr val="404040"/>
        </a:solidFill>
        <a:effectLst/>
      </p:bgPr>
    </p:bg>
    <p:spTree>
      <p:nvGrpSpPr>
        <p:cNvPr id="1" name=""/>
        <p:cNvGrpSpPr/>
        <p:nvPr/>
      </p:nvGrpSpPr>
      <p:grpSpPr>
        <a:xfrm>
          <a:off x="0" y="0"/>
          <a:ext cx="0" cy="0"/>
          <a:chOff x="0" y="0"/>
          <a:chExt cx="0" cy="0"/>
        </a:xfrm>
      </p:grpSpPr>
      <p:sp>
        <p:nvSpPr>
          <p:cNvPr id="925"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26"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27"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28"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OverTx" preserve="1">
  <p:cSld name="Default 61">
    <p:bg>
      <p:bgPr>
        <a:solidFill>
          <a:srgbClr val="404040"/>
        </a:solidFill>
        <a:effectLst/>
      </p:bgPr>
    </p:bg>
    <p:spTree>
      <p:nvGrpSpPr>
        <p:cNvPr id="1" name=""/>
        <p:cNvGrpSpPr/>
        <p:nvPr/>
      </p:nvGrpSpPr>
      <p:grpSpPr>
        <a:xfrm>
          <a:off x="0" y="0"/>
          <a:ext cx="0" cy="0"/>
          <a:chOff x="0" y="0"/>
          <a:chExt cx="0" cy="0"/>
        </a:xfrm>
      </p:grpSpPr>
      <p:sp>
        <p:nvSpPr>
          <p:cNvPr id="92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30"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31"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fourObj" preserve="1">
  <p:cSld name="Default 62">
    <p:bg>
      <p:bgPr>
        <a:solidFill>
          <a:srgbClr val="404040"/>
        </a:solidFill>
        <a:effectLst/>
      </p:bgPr>
    </p:bg>
    <p:spTree>
      <p:nvGrpSpPr>
        <p:cNvPr id="1" name=""/>
        <p:cNvGrpSpPr/>
        <p:nvPr/>
      </p:nvGrpSpPr>
      <p:grpSpPr>
        <a:xfrm>
          <a:off x="0" y="0"/>
          <a:ext cx="0" cy="0"/>
          <a:chOff x="0" y="0"/>
          <a:chExt cx="0" cy="0"/>
        </a:xfrm>
      </p:grpSpPr>
      <p:sp>
        <p:nvSpPr>
          <p:cNvPr id="93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33"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34"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35"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36"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Default 63">
    <p:bg>
      <p:bgPr>
        <a:solidFill>
          <a:srgbClr val="404040"/>
        </a:solidFill>
        <a:effectLst/>
      </p:bgPr>
    </p:bg>
    <p:spTree>
      <p:nvGrpSpPr>
        <p:cNvPr id="1" name=""/>
        <p:cNvGrpSpPr/>
        <p:nvPr/>
      </p:nvGrpSpPr>
      <p:grpSpPr>
        <a:xfrm>
          <a:off x="0" y="0"/>
          <a:ext cx="0" cy="0"/>
          <a:chOff x="0" y="0"/>
          <a:chExt cx="0" cy="0"/>
        </a:xfrm>
      </p:grpSpPr>
      <p:sp>
        <p:nvSpPr>
          <p:cNvPr id="937"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38"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39"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40"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41"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42"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43"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Default 64">
    <p:bg>
      <p:bgPr>
        <a:solidFill>
          <a:srgbClr val="404040"/>
        </a:solidFill>
        <a:effectLst/>
      </p:bgPr>
    </p:bg>
    <p:spTree>
      <p:nvGrpSpPr>
        <p:cNvPr id="1" name=""/>
        <p:cNvGrpSpPr/>
        <p:nvPr/>
      </p:nvGrpSpPr>
      <p:grpSpPr>
        <a:xfrm>
          <a:off x="0" y="0"/>
          <a:ext cx="0" cy="0"/>
          <a:chOff x="0" y="0"/>
          <a:chExt cx="0" cy="0"/>
        </a:xfrm>
      </p:grpSpPr>
      <p:sp>
        <p:nvSpPr>
          <p:cNvPr id="94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en-US" sz="4400" b="0" u="none" strike="noStrike">
                <a:solidFill>
                  <a:srgbClr val="FFFFFF"/>
                </a:solidFill>
                <a:effectLst/>
                <a:uFillTx/>
                <a:latin typeface="Arial"/>
              </a:rPr>
              <a:t>Click to edit the title text format</a:t>
            </a:r>
          </a:p>
        </p:txBody>
      </p:sp>
      <p:sp>
        <p:nvSpPr>
          <p:cNvPr id="945"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2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24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20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Seventh Outline Level</a:t>
            </a: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x" preserve="1">
  <p:cSld name="Default 65">
    <p:bg>
      <p:bgPr>
        <a:solidFill>
          <a:srgbClr val="404040"/>
        </a:solidFill>
        <a:effectLst/>
      </p:bgPr>
    </p:bg>
    <p:spTree>
      <p:nvGrpSpPr>
        <p:cNvPr id="1" name=""/>
        <p:cNvGrpSpPr/>
        <p:nvPr/>
      </p:nvGrpSpPr>
      <p:grpSpPr>
        <a:xfrm>
          <a:off x="0" y="0"/>
          <a:ext cx="0" cy="0"/>
          <a:chOff x="0" y="0"/>
          <a:chExt cx="0" cy="0"/>
        </a:xfrm>
      </p:grpSpPr>
      <p:sp>
        <p:nvSpPr>
          <p:cNvPr id="946"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Default 66">
    <p:bg>
      <p:bgPr>
        <a:solidFill>
          <a:srgbClr val="404040"/>
        </a:solidFill>
        <a:effectLst/>
      </p:bgPr>
    </p:bg>
    <p:spTree>
      <p:nvGrpSpPr>
        <p:cNvPr id="1" name=""/>
        <p:cNvGrpSpPr/>
        <p:nvPr/>
      </p:nvGrpSpPr>
      <p:grpSpPr>
        <a:xfrm>
          <a:off x="0" y="0"/>
          <a:ext cx="0" cy="0"/>
          <a:chOff x="0" y="0"/>
          <a:chExt cx="0" cy="0"/>
        </a:xfrm>
      </p:grpSpPr>
      <p:sp>
        <p:nvSpPr>
          <p:cNvPr id="947"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48"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itle, 2 Content">
    <p:bg>
      <p:bgPr>
        <a:solidFill>
          <a:srgbClr val="404040"/>
        </a:solidFill>
        <a:effectLst/>
      </p:bgPr>
    </p:bg>
    <p:spTree>
      <p:nvGrpSpPr>
        <p:cNvPr id="1" name=""/>
        <p:cNvGrpSpPr/>
        <p:nvPr/>
      </p:nvGrpSpPr>
      <p:grpSpPr>
        <a:xfrm>
          <a:off x="0" y="0"/>
          <a:ext cx="0" cy="0"/>
          <a:chOff x="0" y="0"/>
          <a:chExt cx="0" cy="0"/>
        </a:xfrm>
      </p:grpSpPr>
      <p:sp>
        <p:nvSpPr>
          <p:cNvPr id="103"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4"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5"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6"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7"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8"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9"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0"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11"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2"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3"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14"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15"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16"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woObj" preserve="1">
  <p:cSld name="Default 67">
    <p:bg>
      <p:bgPr>
        <a:solidFill>
          <a:srgbClr val="404040"/>
        </a:solidFill>
        <a:effectLst/>
      </p:bgPr>
    </p:bg>
    <p:spTree>
      <p:nvGrpSpPr>
        <p:cNvPr id="1" name=""/>
        <p:cNvGrpSpPr/>
        <p:nvPr/>
      </p:nvGrpSpPr>
      <p:grpSpPr>
        <a:xfrm>
          <a:off x="0" y="0"/>
          <a:ext cx="0" cy="0"/>
          <a:chOff x="0" y="0"/>
          <a:chExt cx="0" cy="0"/>
        </a:xfrm>
      </p:grpSpPr>
      <p:sp>
        <p:nvSpPr>
          <p:cNvPr id="94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50"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51"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Only" preserve="1">
  <p:cSld name="Default 68">
    <p:bg>
      <p:bgPr>
        <a:solidFill>
          <a:srgbClr val="404040"/>
        </a:solidFill>
        <a:effectLst/>
      </p:bgPr>
    </p:bg>
    <p:spTree>
      <p:nvGrpSpPr>
        <p:cNvPr id="1" name=""/>
        <p:cNvGrpSpPr/>
        <p:nvPr/>
      </p:nvGrpSpPr>
      <p:grpSpPr>
        <a:xfrm>
          <a:off x="0" y="0"/>
          <a:ext cx="0" cy="0"/>
          <a:chOff x="0" y="0"/>
          <a:chExt cx="0" cy="0"/>
        </a:xfrm>
      </p:grpSpPr>
      <p:sp>
        <p:nvSpPr>
          <p:cNvPr id="95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mediaAndTx" preserve="1">
  <p:cSld name="Default 69">
    <p:bg>
      <p:bgPr>
        <a:solidFill>
          <a:srgbClr val="404040"/>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AndTx" preserve="1">
  <p:cSld name="Default 70">
    <p:bg>
      <p:bgPr>
        <a:solidFill>
          <a:srgbClr val="404040"/>
        </a:solidFill>
        <a:effectLst/>
      </p:bgPr>
    </p:bg>
    <p:spTree>
      <p:nvGrpSpPr>
        <p:cNvPr id="1" name=""/>
        <p:cNvGrpSpPr/>
        <p:nvPr/>
      </p:nvGrpSpPr>
      <p:grpSpPr>
        <a:xfrm>
          <a:off x="0" y="0"/>
          <a:ext cx="0" cy="0"/>
          <a:chOff x="0" y="0"/>
          <a:chExt cx="0" cy="0"/>
        </a:xfrm>
      </p:grpSpPr>
      <p:sp>
        <p:nvSpPr>
          <p:cNvPr id="95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54"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55"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56"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xAndTwoObj" preserve="1">
  <p:cSld name="Default 71">
    <p:bg>
      <p:bgPr>
        <a:solidFill>
          <a:srgbClr val="404040"/>
        </a:solidFill>
        <a:effectLst/>
      </p:bgPr>
    </p:bg>
    <p:spTree>
      <p:nvGrpSpPr>
        <p:cNvPr id="1" name=""/>
        <p:cNvGrpSpPr/>
        <p:nvPr/>
      </p:nvGrpSpPr>
      <p:grpSpPr>
        <a:xfrm>
          <a:off x="0" y="0"/>
          <a:ext cx="0" cy="0"/>
          <a:chOff x="0" y="0"/>
          <a:chExt cx="0" cy="0"/>
        </a:xfrm>
      </p:grpSpPr>
      <p:sp>
        <p:nvSpPr>
          <p:cNvPr id="957"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58"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59"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60"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ObjOverTx" preserve="1">
  <p:cSld name="Default 72">
    <p:bg>
      <p:bgPr>
        <a:solidFill>
          <a:srgbClr val="404040"/>
        </a:solidFill>
        <a:effectLst/>
      </p:bgPr>
    </p:bg>
    <p:spTree>
      <p:nvGrpSpPr>
        <p:cNvPr id="1" name=""/>
        <p:cNvGrpSpPr/>
        <p:nvPr/>
      </p:nvGrpSpPr>
      <p:grpSpPr>
        <a:xfrm>
          <a:off x="0" y="0"/>
          <a:ext cx="0" cy="0"/>
          <a:chOff x="0" y="0"/>
          <a:chExt cx="0" cy="0"/>
        </a:xfrm>
      </p:grpSpPr>
      <p:sp>
        <p:nvSpPr>
          <p:cNvPr id="961"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62"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63"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64"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OverTx" preserve="1">
  <p:cSld name="Default 73">
    <p:bg>
      <p:bgPr>
        <a:solidFill>
          <a:srgbClr val="404040"/>
        </a:solidFill>
        <a:effectLst/>
      </p:bgPr>
    </p:bg>
    <p:spTree>
      <p:nvGrpSpPr>
        <p:cNvPr id="1" name=""/>
        <p:cNvGrpSpPr/>
        <p:nvPr/>
      </p:nvGrpSpPr>
      <p:grpSpPr>
        <a:xfrm>
          <a:off x="0" y="0"/>
          <a:ext cx="0" cy="0"/>
          <a:chOff x="0" y="0"/>
          <a:chExt cx="0" cy="0"/>
        </a:xfrm>
      </p:grpSpPr>
      <p:sp>
        <p:nvSpPr>
          <p:cNvPr id="965"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66"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67"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fourObj" preserve="1">
  <p:cSld name="Default 74">
    <p:bg>
      <p:bgPr>
        <a:solidFill>
          <a:srgbClr val="404040"/>
        </a:solidFill>
        <a:effectLst/>
      </p:bgPr>
    </p:bg>
    <p:spTree>
      <p:nvGrpSpPr>
        <p:cNvPr id="1" name=""/>
        <p:cNvGrpSpPr/>
        <p:nvPr/>
      </p:nvGrpSpPr>
      <p:grpSpPr>
        <a:xfrm>
          <a:off x="0" y="0"/>
          <a:ext cx="0" cy="0"/>
          <a:chOff x="0" y="0"/>
          <a:chExt cx="0" cy="0"/>
        </a:xfrm>
      </p:grpSpPr>
      <p:sp>
        <p:nvSpPr>
          <p:cNvPr id="96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69"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7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71"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72"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Default 75">
    <p:bg>
      <p:bgPr>
        <a:solidFill>
          <a:srgbClr val="404040"/>
        </a:solidFill>
        <a:effectLst/>
      </p:bgPr>
    </p:bg>
    <p:spTree>
      <p:nvGrpSpPr>
        <p:cNvPr id="1" name=""/>
        <p:cNvGrpSpPr/>
        <p:nvPr/>
      </p:nvGrpSpPr>
      <p:grpSpPr>
        <a:xfrm>
          <a:off x="0" y="0"/>
          <a:ext cx="0" cy="0"/>
          <a:chOff x="0" y="0"/>
          <a:chExt cx="0" cy="0"/>
        </a:xfrm>
      </p:grpSpPr>
      <p:sp>
        <p:nvSpPr>
          <p:cNvPr id="97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74" name="PlaceHolder 2"/>
          <p:cNvSpPr>
            <a:spLocks noGrp="1"/>
          </p:cNvSpPr>
          <p:nvPr>
            <p:ph type="body"/>
          </p:nvPr>
        </p:nvSpPr>
        <p:spPr>
          <a:xfrm>
            <a:off x="60948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75" name="PlaceHolder 3"/>
          <p:cNvSpPr>
            <a:spLocks noGrp="1"/>
          </p:cNvSpPr>
          <p:nvPr>
            <p:ph type="body"/>
          </p:nvPr>
        </p:nvSpPr>
        <p:spPr>
          <a:xfrm>
            <a:off x="431964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76" name="PlaceHolder 4"/>
          <p:cNvSpPr>
            <a:spLocks noGrp="1"/>
          </p:cNvSpPr>
          <p:nvPr>
            <p:ph type="body"/>
          </p:nvPr>
        </p:nvSpPr>
        <p:spPr>
          <a:xfrm>
            <a:off x="8029800" y="160452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77" name="PlaceHolder 5"/>
          <p:cNvSpPr>
            <a:spLocks noGrp="1"/>
          </p:cNvSpPr>
          <p:nvPr>
            <p:ph type="body"/>
          </p:nvPr>
        </p:nvSpPr>
        <p:spPr>
          <a:xfrm>
            <a:off x="60948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78" name="PlaceHolder 6"/>
          <p:cNvSpPr>
            <a:spLocks noGrp="1"/>
          </p:cNvSpPr>
          <p:nvPr>
            <p:ph type="body"/>
          </p:nvPr>
        </p:nvSpPr>
        <p:spPr>
          <a:xfrm>
            <a:off x="431964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79" name="PlaceHolder 7"/>
          <p:cNvSpPr>
            <a:spLocks noGrp="1"/>
          </p:cNvSpPr>
          <p:nvPr>
            <p:ph type="body"/>
          </p:nvPr>
        </p:nvSpPr>
        <p:spPr>
          <a:xfrm>
            <a:off x="8029800" y="3682080"/>
            <a:ext cx="3532680" cy="1896480"/>
          </a:xfrm>
          <a:prstGeom prst="rect">
            <a:avLst/>
          </a:prstGeom>
          <a:noFill/>
          <a:ln w="0">
            <a:noFill/>
          </a:ln>
        </p:spPr>
        <p:txBody>
          <a:bodyPr lIns="0" tIns="0" rIns="0" bIns="0" anchor="t">
            <a:normAutofit fontScale="62500" lnSpcReduction="1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Default 76">
    <p:bg>
      <p:bgPr>
        <a:solidFill>
          <a:srgbClr val="404040"/>
        </a:solidFill>
        <a:effectLst/>
      </p:bgPr>
    </p:bg>
    <p:spTree>
      <p:nvGrpSpPr>
        <p:cNvPr id="1" name=""/>
        <p:cNvGrpSpPr/>
        <p:nvPr/>
      </p:nvGrpSpPr>
      <p:grpSpPr>
        <a:xfrm>
          <a:off x="0" y="0"/>
          <a:ext cx="0" cy="0"/>
          <a:chOff x="0" y="0"/>
          <a:chExt cx="0" cy="0"/>
        </a:xfrm>
      </p:grpSpPr>
      <p:sp>
        <p:nvSpPr>
          <p:cNvPr id="98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en-US" sz="4400" b="0" u="none" strike="noStrike">
                <a:solidFill>
                  <a:srgbClr val="FFFFFF"/>
                </a:solidFill>
                <a:effectLst/>
                <a:uFillTx/>
                <a:latin typeface="Arial"/>
              </a:rPr>
              <a:t>Click to edit the title text format</a:t>
            </a:r>
          </a:p>
        </p:txBody>
      </p:sp>
      <p:sp>
        <p:nvSpPr>
          <p:cNvPr id="981"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32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2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24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20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2000" b="0" u="none" strike="noStrike">
                <a:solidFill>
                  <a:srgbClr val="FFFFFF"/>
                </a:solidFill>
                <a:effectLst/>
                <a:uFillTx/>
                <a:latin typeface="Arial"/>
              </a:rPr>
              <a:t>Seventh Outline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404040"/>
        </a:solidFill>
        <a:effectLst/>
      </p:bgPr>
    </p:bg>
    <p:spTree>
      <p:nvGrpSpPr>
        <p:cNvPr id="1" name=""/>
        <p:cNvGrpSpPr/>
        <p:nvPr/>
      </p:nvGrpSpPr>
      <p:grpSpPr>
        <a:xfrm>
          <a:off x="0" y="0"/>
          <a:ext cx="0" cy="0"/>
          <a:chOff x="0" y="0"/>
          <a:chExt cx="0" cy="0"/>
        </a:xfrm>
      </p:grpSpPr>
      <p:sp>
        <p:nvSpPr>
          <p:cNvPr id="117"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8"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19"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20"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21"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22"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23"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24"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25"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26"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27"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2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x" preserve="1">
  <p:cSld name="Default 77">
    <p:bg>
      <p:bgPr>
        <a:solidFill>
          <a:srgbClr val="404040"/>
        </a:solidFill>
        <a:effectLst/>
      </p:bgPr>
    </p:bg>
    <p:spTree>
      <p:nvGrpSpPr>
        <p:cNvPr id="1" name=""/>
        <p:cNvGrpSpPr/>
        <p:nvPr/>
      </p:nvGrpSpPr>
      <p:grpSpPr>
        <a:xfrm>
          <a:off x="0" y="0"/>
          <a:ext cx="0" cy="0"/>
          <a:chOff x="0" y="0"/>
          <a:chExt cx="0" cy="0"/>
        </a:xfrm>
      </p:grpSpPr>
      <p:sp>
        <p:nvSpPr>
          <p:cNvPr id="982"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Default 78">
    <p:bg>
      <p:bgPr>
        <a:solidFill>
          <a:srgbClr val="404040"/>
        </a:solidFill>
        <a:effectLst/>
      </p:bgPr>
    </p:bg>
    <p:spTree>
      <p:nvGrpSpPr>
        <p:cNvPr id="1" name=""/>
        <p:cNvGrpSpPr/>
        <p:nvPr/>
      </p:nvGrpSpPr>
      <p:grpSpPr>
        <a:xfrm>
          <a:off x="0" y="0"/>
          <a:ext cx="0" cy="0"/>
          <a:chOff x="0" y="0"/>
          <a:chExt cx="0" cy="0"/>
        </a:xfrm>
      </p:grpSpPr>
      <p:sp>
        <p:nvSpPr>
          <p:cNvPr id="98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84"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Default 79">
    <p:bg>
      <p:bgPr>
        <a:solidFill>
          <a:srgbClr val="404040"/>
        </a:solidFill>
        <a:effectLst/>
      </p:bgPr>
    </p:bg>
    <p:spTree>
      <p:nvGrpSpPr>
        <p:cNvPr id="1" name=""/>
        <p:cNvGrpSpPr/>
        <p:nvPr/>
      </p:nvGrpSpPr>
      <p:grpSpPr>
        <a:xfrm>
          <a:off x="0" y="0"/>
          <a:ext cx="0" cy="0"/>
          <a:chOff x="0" y="0"/>
          <a:chExt cx="0" cy="0"/>
        </a:xfrm>
      </p:grpSpPr>
      <p:sp>
        <p:nvSpPr>
          <p:cNvPr id="985"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86"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87"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itleOnly" preserve="1">
  <p:cSld name="Default 80">
    <p:bg>
      <p:bgPr>
        <a:solidFill>
          <a:srgbClr val="404040"/>
        </a:solidFill>
        <a:effectLst/>
      </p:bgPr>
    </p:bg>
    <p:spTree>
      <p:nvGrpSpPr>
        <p:cNvPr id="1" name=""/>
        <p:cNvGrpSpPr/>
        <p:nvPr/>
      </p:nvGrpSpPr>
      <p:grpSpPr>
        <a:xfrm>
          <a:off x="0" y="0"/>
          <a:ext cx="0" cy="0"/>
          <a:chOff x="0" y="0"/>
          <a:chExt cx="0" cy="0"/>
        </a:xfrm>
      </p:grpSpPr>
      <p:sp>
        <p:nvSpPr>
          <p:cNvPr id="98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mediaAndTx" preserve="1">
  <p:cSld name="Default 81">
    <p:bg>
      <p:bgPr>
        <a:solidFill>
          <a:srgbClr val="404040"/>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ObjAndTx" preserve="1">
  <p:cSld name="Default 82">
    <p:bg>
      <p:bgPr>
        <a:solidFill>
          <a:srgbClr val="404040"/>
        </a:solidFill>
        <a:effectLst/>
      </p:bgPr>
    </p:bg>
    <p:spTree>
      <p:nvGrpSpPr>
        <p:cNvPr id="1" name=""/>
        <p:cNvGrpSpPr/>
        <p:nvPr/>
      </p:nvGrpSpPr>
      <p:grpSpPr>
        <a:xfrm>
          <a:off x="0" y="0"/>
          <a:ext cx="0" cy="0"/>
          <a:chOff x="0" y="0"/>
          <a:chExt cx="0" cy="0"/>
        </a:xfrm>
      </p:grpSpPr>
      <p:sp>
        <p:nvSpPr>
          <p:cNvPr id="98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90"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91"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92"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xAndTwoObj" preserve="1">
  <p:cSld name="Default 83">
    <p:bg>
      <p:bgPr>
        <a:solidFill>
          <a:srgbClr val="404040"/>
        </a:solidFill>
        <a:effectLst/>
      </p:bgPr>
    </p:bg>
    <p:spTree>
      <p:nvGrpSpPr>
        <p:cNvPr id="1" name=""/>
        <p:cNvGrpSpPr/>
        <p:nvPr/>
      </p:nvGrpSpPr>
      <p:grpSpPr>
        <a:xfrm>
          <a:off x="0" y="0"/>
          <a:ext cx="0" cy="0"/>
          <a:chOff x="0" y="0"/>
          <a:chExt cx="0" cy="0"/>
        </a:xfrm>
      </p:grpSpPr>
      <p:sp>
        <p:nvSpPr>
          <p:cNvPr id="99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994"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95"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996" name="PlaceHolder 4"/>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woObjOverTx" preserve="1">
  <p:cSld name="Default 84">
    <p:bg>
      <p:bgPr>
        <a:solidFill>
          <a:srgbClr val="404040"/>
        </a:solidFill>
        <a:effectLst/>
      </p:bgPr>
    </p:bg>
    <p:spTree>
      <p:nvGrpSpPr>
        <p:cNvPr id="1" name=""/>
        <p:cNvGrpSpPr/>
        <p:nvPr/>
      </p:nvGrpSpPr>
      <p:grpSpPr>
        <a:xfrm>
          <a:off x="0" y="0"/>
          <a:ext cx="0" cy="0"/>
          <a:chOff x="0" y="0"/>
          <a:chExt cx="0" cy="0"/>
        </a:xfrm>
      </p:grpSpPr>
      <p:sp>
        <p:nvSpPr>
          <p:cNvPr id="997"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998"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999"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00"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01"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02"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03"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04"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05"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06"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07"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08"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009"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10"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11" name="PlaceHolder 4"/>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OverTx" preserve="1">
  <p:cSld name="Default 85">
    <p:bg>
      <p:bgPr>
        <a:solidFill>
          <a:srgbClr val="404040"/>
        </a:solidFill>
        <a:effectLst/>
      </p:bgPr>
    </p:bg>
    <p:spTree>
      <p:nvGrpSpPr>
        <p:cNvPr id="1" name=""/>
        <p:cNvGrpSpPr/>
        <p:nvPr/>
      </p:nvGrpSpPr>
      <p:grpSpPr>
        <a:xfrm>
          <a:off x="0" y="0"/>
          <a:ext cx="0" cy="0"/>
          <a:chOff x="0" y="0"/>
          <a:chExt cx="0" cy="0"/>
        </a:xfrm>
      </p:grpSpPr>
      <p:sp>
        <p:nvSpPr>
          <p:cNvPr id="1012"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13"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14"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15"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16"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17"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18"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19"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20"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21"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22"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23"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024" name="PlaceHolder 2"/>
          <p:cNvSpPr>
            <a:spLocks noGrp="1"/>
          </p:cNvSpPr>
          <p:nvPr>
            <p:ph type="body"/>
          </p:nvPr>
        </p:nvSpPr>
        <p:spPr>
          <a:xfrm>
            <a:off x="609480" y="160452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25" name="PlaceHolder 3"/>
          <p:cNvSpPr>
            <a:spLocks noGrp="1"/>
          </p:cNvSpPr>
          <p:nvPr>
            <p:ph type="body"/>
          </p:nvPr>
        </p:nvSpPr>
        <p:spPr>
          <a:xfrm>
            <a:off x="609480" y="3682080"/>
            <a:ext cx="1097208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fourObj" preserve="1">
  <p:cSld name="Default 86">
    <p:bg>
      <p:bgPr>
        <a:solidFill>
          <a:srgbClr val="404040"/>
        </a:solidFill>
        <a:effectLst/>
      </p:bgPr>
    </p:bg>
    <p:spTree>
      <p:nvGrpSpPr>
        <p:cNvPr id="1" name=""/>
        <p:cNvGrpSpPr/>
        <p:nvPr/>
      </p:nvGrpSpPr>
      <p:grpSpPr>
        <a:xfrm>
          <a:off x="0" y="0"/>
          <a:ext cx="0" cy="0"/>
          <a:chOff x="0" y="0"/>
          <a:chExt cx="0" cy="0"/>
        </a:xfrm>
      </p:grpSpPr>
      <p:sp>
        <p:nvSpPr>
          <p:cNvPr id="1026" name="Rectangle 30"/>
          <p:cNvSpPr/>
          <p:nvPr/>
        </p:nvSpPr>
        <p:spPr>
          <a:xfrm>
            <a:off x="778680" y="1306440"/>
            <a:ext cx="10625760" cy="390492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27" name="Rectangle 31"/>
          <p:cNvSpPr/>
          <p:nvPr/>
        </p:nvSpPr>
        <p:spPr>
          <a:xfrm>
            <a:off x="775800" y="5477760"/>
            <a:ext cx="31924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28" name="Rectangle 32"/>
          <p:cNvSpPr/>
          <p:nvPr/>
        </p:nvSpPr>
        <p:spPr>
          <a:xfrm>
            <a:off x="8250120" y="5477760"/>
            <a:ext cx="315504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29" name="Rectangle 33"/>
          <p:cNvSpPr/>
          <p:nvPr/>
        </p:nvSpPr>
        <p:spPr>
          <a:xfrm>
            <a:off x="3976920" y="5477760"/>
            <a:ext cx="4265280" cy="1136880"/>
          </a:xfrm>
          <a:prstGeom prst="rect">
            <a:avLst/>
          </a:prstGeom>
          <a:noFill/>
          <a:ln w="19050">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030" name="Straight Connector 2"/>
          <p:cNvSpPr/>
          <p:nvPr/>
        </p:nvSpPr>
        <p:spPr>
          <a:xfrm>
            <a:off x="2910960" y="1314000"/>
            <a:ext cx="360" cy="391176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31" name="Straight Connector 3"/>
          <p:cNvSpPr/>
          <p:nvPr/>
        </p:nvSpPr>
        <p:spPr>
          <a:xfrm>
            <a:off x="7153920" y="1310760"/>
            <a:ext cx="6120" cy="3915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32" name="Straight Connector 4"/>
          <p:cNvSpPr/>
          <p:nvPr/>
        </p:nvSpPr>
        <p:spPr>
          <a:xfrm>
            <a:off x="9274680" y="1318320"/>
            <a:ext cx="360" cy="390744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33" name="Straight Connector 5"/>
          <p:cNvSpPr/>
          <p:nvPr/>
        </p:nvSpPr>
        <p:spPr>
          <a:xfrm>
            <a:off x="5034600" y="1319040"/>
            <a:ext cx="360" cy="3906720"/>
          </a:xfrm>
          <a:prstGeom prst="line">
            <a:avLst/>
          </a:prstGeom>
          <a:ln w="19050">
            <a:solidFill>
              <a:srgbClr val="FFFFFF"/>
            </a:solidFill>
          </a:ln>
        </p:spPr>
        <p:style>
          <a:lnRef idx="1">
            <a:schemeClr val="accent1"/>
          </a:lnRef>
          <a:fillRef idx="0">
            <a:schemeClr val="accent1"/>
          </a:fillRef>
          <a:effectRef idx="0">
            <a:schemeClr val="accent1"/>
          </a:effectRef>
          <a:fontRef idx="minor"/>
        </p:style>
        <p:txBody>
          <a:bodyPr lIns="90000" tIns="45000" rIns="90000" bIns="45000" anchor="t" anchorCtr="1">
            <a:noAutofit/>
          </a:bodyPr>
          <a:lstStyle/>
          <a:p>
            <a:endParaRPr lang="en-US" sz="1800" b="0" u="none" strike="noStrike">
              <a:solidFill>
                <a:srgbClr val="FFFFFF"/>
              </a:solidFill>
              <a:effectLst/>
              <a:uFillTx/>
              <a:latin typeface="Arial"/>
            </a:endParaRPr>
          </a:p>
        </p:txBody>
      </p:sp>
      <p:sp>
        <p:nvSpPr>
          <p:cNvPr id="1034" name="Rectangle 27"/>
          <p:cNvSpPr/>
          <p:nvPr/>
        </p:nvSpPr>
        <p:spPr>
          <a:xfrm>
            <a:off x="8228160" y="5063760"/>
            <a:ext cx="3173400" cy="149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35" name="Rectangle 28"/>
          <p:cNvSpPr/>
          <p:nvPr/>
        </p:nvSpPr>
        <p:spPr>
          <a:xfrm>
            <a:off x="3969360" y="5063760"/>
            <a:ext cx="4262400" cy="14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36" name="Rectangle 29"/>
          <p:cNvSpPr/>
          <p:nvPr/>
        </p:nvSpPr>
        <p:spPr>
          <a:xfrm>
            <a:off x="775800" y="5068080"/>
            <a:ext cx="3192480" cy="149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037"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buNone/>
            </a:pPr>
            <a:r>
              <a:rPr lang="en-US" sz="1800" b="0" u="none" strike="noStrike">
                <a:solidFill>
                  <a:srgbClr val="FFFFFF"/>
                </a:solidFill>
                <a:effectLst/>
                <a:uFillTx/>
                <a:latin typeface="Arial"/>
              </a:rPr>
              <a:t>Click to edit the title text format</a:t>
            </a:r>
          </a:p>
        </p:txBody>
      </p:sp>
      <p:sp>
        <p:nvSpPr>
          <p:cNvPr id="1038" name="PlaceHolder 2"/>
          <p:cNvSpPr>
            <a:spLocks noGrp="1"/>
          </p:cNvSpPr>
          <p:nvPr>
            <p:ph type="body"/>
          </p:nvPr>
        </p:nvSpPr>
        <p:spPr>
          <a:xfrm>
            <a:off x="60948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39" name="PlaceHolder 3"/>
          <p:cNvSpPr>
            <a:spLocks noGrp="1"/>
          </p:cNvSpPr>
          <p:nvPr>
            <p:ph type="body"/>
          </p:nvPr>
        </p:nvSpPr>
        <p:spPr>
          <a:xfrm>
            <a:off x="6231960" y="160452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40" name="PlaceHolder 4"/>
          <p:cNvSpPr>
            <a:spLocks noGrp="1"/>
          </p:cNvSpPr>
          <p:nvPr>
            <p:ph type="body"/>
          </p:nvPr>
        </p:nvSpPr>
        <p:spPr>
          <a:xfrm>
            <a:off x="60948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
        <p:nvSpPr>
          <p:cNvPr id="1041" name="PlaceHolder 5"/>
          <p:cNvSpPr>
            <a:spLocks noGrp="1"/>
          </p:cNvSpPr>
          <p:nvPr>
            <p:ph type="body"/>
          </p:nvPr>
        </p:nvSpPr>
        <p:spPr>
          <a:xfrm>
            <a:off x="6231960" y="3682080"/>
            <a:ext cx="5353920" cy="1896480"/>
          </a:xfrm>
          <a:prstGeom prst="rect">
            <a:avLst/>
          </a:prstGeom>
          <a:noFill/>
          <a:ln w="0">
            <a:noFill/>
          </a:ln>
        </p:spPr>
        <p:txBody>
          <a:bodyPr lIns="0" tIns="0" rIns="0" bIns="0" anchor="t">
            <a:normAutofit fontScale="85000" lnSpcReduction="9999"/>
          </a:bodyPr>
          <a:lstStyle/>
          <a:p>
            <a:pPr marL="432000" indent="-324000">
              <a:spcBef>
                <a:spcPts val="1417"/>
              </a:spcBef>
              <a:buClr>
                <a:srgbClr val="FFFFFF"/>
              </a:buClr>
              <a:buSzPct val="45000"/>
              <a:buFont typeface="Wingdings" charset="2"/>
              <a:buChar char=""/>
            </a:pPr>
            <a:r>
              <a:rPr lang="en-US" sz="1800" b="0" u="none" strike="noStrike">
                <a:solidFill>
                  <a:srgbClr val="FFFFFF"/>
                </a:solidFill>
                <a:effectLst/>
                <a:uFillTx/>
                <a:latin typeface="Arial"/>
              </a:rPr>
              <a:t>Click to edit the outline text format</a:t>
            </a:r>
          </a:p>
          <a:p>
            <a:pPr marL="864000" lvl="1" indent="-324000">
              <a:spcBef>
                <a:spcPts val="1134"/>
              </a:spcBef>
              <a:buClr>
                <a:srgbClr val="FFFFFF"/>
              </a:buClr>
              <a:buSzPct val="75000"/>
              <a:buFont typeface="Symbol" charset="2"/>
              <a:buChar char=""/>
            </a:pPr>
            <a:r>
              <a:rPr lang="en-US" sz="1800" b="0" u="none" strike="noStrike">
                <a:solidFill>
                  <a:srgbClr val="FFFFFF"/>
                </a:solidFill>
                <a:effectLst/>
                <a:uFillTx/>
                <a:latin typeface="Arial"/>
              </a:rPr>
              <a:t>Second Outline Level</a:t>
            </a:r>
          </a:p>
          <a:p>
            <a:pPr marL="1296000" lvl="2" indent="-288000">
              <a:spcBef>
                <a:spcPts val="850"/>
              </a:spcBef>
              <a:buClr>
                <a:srgbClr val="FFFFFF"/>
              </a:buClr>
              <a:buSzPct val="45000"/>
              <a:buFont typeface="Wingdings" charset="2"/>
              <a:buChar char=""/>
            </a:pPr>
            <a:r>
              <a:rPr lang="en-US" sz="1800" b="0" u="none" strike="noStrike">
                <a:solidFill>
                  <a:srgbClr val="FFFFFF"/>
                </a:solidFill>
                <a:effectLst/>
                <a:uFillTx/>
                <a:latin typeface="Arial"/>
              </a:rPr>
              <a:t>Third Outline Level</a:t>
            </a:r>
          </a:p>
          <a:p>
            <a:pPr marL="1728000" lvl="3" indent="-216000">
              <a:spcBef>
                <a:spcPts val="567"/>
              </a:spcBef>
              <a:buClr>
                <a:srgbClr val="FFFFFF"/>
              </a:buClr>
              <a:buSzPct val="75000"/>
              <a:buFont typeface="Symbol" charset="2"/>
              <a:buChar char=""/>
            </a:pPr>
            <a:r>
              <a:rPr lang="en-US" sz="1800" b="0" u="none" strike="noStrike">
                <a:solidFill>
                  <a:srgbClr val="FFFFFF"/>
                </a:solidFill>
                <a:effectLst/>
                <a:uFillTx/>
                <a:latin typeface="Arial"/>
              </a:rPr>
              <a:t>Fourth Outline Level</a:t>
            </a:r>
          </a:p>
          <a:p>
            <a:pPr marL="2160000" lvl="4"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Fifth Outline Level</a:t>
            </a:r>
          </a:p>
          <a:p>
            <a:pPr marL="2592000" lvl="5"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Sixth Outline Level</a:t>
            </a:r>
          </a:p>
          <a:p>
            <a:pPr marL="3024000" lvl="6" indent="-216000">
              <a:spcBef>
                <a:spcPts val="283"/>
              </a:spcBef>
              <a:buClr>
                <a:srgbClr val="FFFFFF"/>
              </a:buClr>
              <a:buSzPct val="45000"/>
              <a:buFont typeface="Wingdings" charset="2"/>
              <a:buChar char=""/>
            </a:pPr>
            <a:r>
              <a:rPr lang="en-US" sz="1800" b="0" u="none" strike="noStrike">
                <a:solidFill>
                  <a:srgbClr val="FFFFFF"/>
                </a:solidFill>
                <a:effectLst/>
                <a:uFillTx/>
                <a:latin typeface="Arial"/>
              </a:rPr>
              <a:t>Seventh Outline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theme" Target="../theme/theme9.xml"/><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2" Type="http://schemas.openxmlformats.org/officeDocument/2006/relationships/slideLayout" Target="../slideLayouts/slideLayout98.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lockwood@gapublicdefender.org" TargetMode="Externa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4" name="PlaceHolder 1"/>
          <p:cNvSpPr>
            <a:spLocks noGrp="1"/>
          </p:cNvSpPr>
          <p:nvPr>
            <p:ph type="title"/>
          </p:nvPr>
        </p:nvSpPr>
        <p:spPr>
          <a:xfrm>
            <a:off x="781560" y="281520"/>
            <a:ext cx="10635120" cy="905760"/>
          </a:xfrm>
          <a:prstGeom prst="rect">
            <a:avLst/>
          </a:prstGeom>
          <a:noFill/>
          <a:ln w="0">
            <a:noFill/>
          </a:ln>
        </p:spPr>
        <p:txBody>
          <a:bodyPr lIns="90000" tIns="45000" rIns="90000" bIns="45000" anchor="ctr">
            <a:noAutofit/>
          </a:bodyPr>
          <a:lstStyle/>
          <a:p>
            <a:pPr indent="0">
              <a:lnSpc>
                <a:spcPct val="90000"/>
              </a:lnSpc>
              <a:buNone/>
            </a:pPr>
            <a:r>
              <a:rPr lang="en-US" sz="3000" b="1" u="none" strike="noStrike">
                <a:solidFill>
                  <a:srgbClr val="FFFFFF"/>
                </a:solidFill>
                <a:effectLst/>
                <a:uFillTx/>
                <a:latin typeface="Century Gothic"/>
                <a:ea typeface="DejaVu Sans"/>
              </a:rPr>
              <a:t>Law Update: Public Defender Seminar July 2026</a:t>
            </a:r>
            <a:endParaRPr lang="en-US" sz="3000" b="0" u="none" strike="noStrike">
              <a:solidFill>
                <a:srgbClr val="FFFFFF"/>
              </a:solidFill>
              <a:effectLst/>
              <a:uFillTx/>
              <a:latin typeface="Arial"/>
            </a:endParaRPr>
          </a:p>
        </p:txBody>
      </p:sp>
      <p:sp>
        <p:nvSpPr>
          <p:cNvPr id="1165" name="PlaceHolder 2"/>
          <p:cNvSpPr>
            <a:spLocks noGrp="1"/>
          </p:cNvSpPr>
          <p:nvPr>
            <p:ph/>
          </p:nvPr>
        </p:nvSpPr>
        <p:spPr>
          <a:xfrm>
            <a:off x="3001320" y="1335240"/>
            <a:ext cx="2027880" cy="4374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200" b="1" u="none" strike="noStrike">
                <a:solidFill>
                  <a:srgbClr val="FFFFFF"/>
                </a:solidFill>
                <a:effectLst/>
                <a:uFillTx/>
                <a:latin typeface="Arial"/>
                <a:ea typeface="DejaVu Sans"/>
              </a:rPr>
              <a:t>Section 2: Object rapidly, clearly, and often   </a:t>
            </a:r>
            <a:endParaRPr lang="en-US" sz="1200" b="0" u="none" strike="noStrike">
              <a:solidFill>
                <a:srgbClr val="FFFFFF"/>
              </a:solidFill>
              <a:effectLst/>
              <a:uFillTx/>
              <a:latin typeface="Arial"/>
            </a:endParaRPr>
          </a:p>
        </p:txBody>
      </p:sp>
      <p:sp>
        <p:nvSpPr>
          <p:cNvPr id="1166" name="PlaceHolder 3"/>
          <p:cNvSpPr>
            <a:spLocks noGrp="1"/>
          </p:cNvSpPr>
          <p:nvPr>
            <p:ph/>
          </p:nvPr>
        </p:nvSpPr>
        <p:spPr>
          <a:xfrm>
            <a:off x="2937960" y="1772640"/>
            <a:ext cx="2057400" cy="323532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Clr>
                <a:srgbClr val="FFFFFF"/>
              </a:buClr>
              <a:buFont typeface="Arial"/>
              <a:buAutoNum type="arabicPeriod"/>
              <a:tabLst>
                <a:tab pos="0" algn="l"/>
              </a:tabLst>
            </a:pPr>
            <a:r>
              <a:rPr lang="en-US" sz="1200" b="0" i="1" u="none" strike="noStrike" dirty="0" err="1">
                <a:solidFill>
                  <a:srgbClr val="FFFFFF"/>
                </a:solidFill>
                <a:effectLst/>
                <a:uFillTx/>
                <a:latin typeface="Arial"/>
                <a:ea typeface="DejaVu Sans"/>
              </a:rPr>
              <a:t>Badie</a:t>
            </a:r>
            <a:r>
              <a:rPr lang="en-US" sz="1200" b="0" u="none" strike="noStrike" dirty="0">
                <a:solidFill>
                  <a:srgbClr val="FFFFFF"/>
                </a:solidFill>
                <a:effectLst/>
                <a:uFillTx/>
                <a:latin typeface="Arial"/>
                <a:ea typeface="DejaVu Sans"/>
              </a:rPr>
              <a:t>-Must request affirmative defense instructions.</a:t>
            </a:r>
            <a:endParaRPr lang="en-US" sz="12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i="1" u="none" strike="noStrike" dirty="0">
                <a:solidFill>
                  <a:srgbClr val="FFFFFF"/>
                </a:solidFill>
                <a:effectLst/>
                <a:uFillTx/>
                <a:latin typeface="Arial"/>
                <a:ea typeface="DejaVu Sans"/>
              </a:rPr>
              <a:t>Floyd’s</a:t>
            </a:r>
            <a:r>
              <a:rPr lang="en-US" sz="1200" b="0" u="none" strike="noStrike" dirty="0">
                <a:solidFill>
                  <a:srgbClr val="FFFFFF"/>
                </a:solidFill>
                <a:effectLst/>
                <a:uFillTx/>
                <a:latin typeface="Arial"/>
                <a:ea typeface="DejaVu Sans"/>
              </a:rPr>
              <a:t> return-object to instructions on uncharged conduct</a:t>
            </a:r>
            <a:endParaRPr lang="en-US" sz="12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i="1" u="none" strike="noStrike" dirty="0">
                <a:solidFill>
                  <a:srgbClr val="FFFFFF"/>
                </a:solidFill>
                <a:effectLst/>
                <a:uFillTx/>
                <a:latin typeface="Arial"/>
                <a:ea typeface="DejaVu Sans"/>
              </a:rPr>
              <a:t>Benson</a:t>
            </a:r>
            <a:r>
              <a:rPr lang="en-US" sz="1200" b="0" u="none" strike="noStrike" dirty="0">
                <a:solidFill>
                  <a:srgbClr val="FFFFFF"/>
                </a:solidFill>
                <a:effectLst/>
                <a:uFillTx/>
                <a:latin typeface="Arial"/>
                <a:ea typeface="DejaVu Sans"/>
              </a:rPr>
              <a:t>-Must request written immunity order</a:t>
            </a:r>
            <a:endParaRPr lang="en-US" sz="12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i="1" u="none" strike="noStrike" dirty="0" err="1">
                <a:solidFill>
                  <a:srgbClr val="FFFFFF"/>
                </a:solidFill>
                <a:effectLst/>
                <a:uFillTx/>
                <a:latin typeface="Arial"/>
                <a:ea typeface="DejaVu Sans"/>
              </a:rPr>
              <a:t>Copney</a:t>
            </a:r>
            <a:r>
              <a:rPr lang="en-US" sz="1200" b="0" u="none" strike="noStrike" dirty="0">
                <a:solidFill>
                  <a:srgbClr val="FFFFFF"/>
                </a:solidFill>
                <a:effectLst/>
                <a:uFillTx/>
                <a:latin typeface="Arial"/>
                <a:ea typeface="DejaVu Sans"/>
              </a:rPr>
              <a:t>-Impeachment by prior arrest!!!</a:t>
            </a:r>
            <a:endParaRPr lang="en-US" sz="1200" b="0" u="none" strike="noStrike" dirty="0">
              <a:solidFill>
                <a:srgbClr val="FFFFFF"/>
              </a:solidFill>
              <a:effectLst/>
              <a:uFillTx/>
              <a:latin typeface="Arial"/>
            </a:endParaRPr>
          </a:p>
          <a:p>
            <a:pPr marL="228600" indent="0">
              <a:lnSpc>
                <a:spcPct val="90000"/>
              </a:lnSpc>
              <a:spcBef>
                <a:spcPts val="1001"/>
              </a:spcBef>
              <a:buNone/>
              <a:tabLst>
                <a:tab pos="0" algn="l"/>
              </a:tabLst>
            </a:pPr>
            <a:endParaRPr lang="en-US" sz="1200" b="0" u="none" strike="noStrike" dirty="0">
              <a:solidFill>
                <a:srgbClr val="FFFFFF"/>
              </a:solidFill>
              <a:effectLst/>
              <a:uFillTx/>
              <a:latin typeface="Arial"/>
            </a:endParaRPr>
          </a:p>
        </p:txBody>
      </p:sp>
      <p:sp>
        <p:nvSpPr>
          <p:cNvPr id="1167" name="PlaceHolder 4"/>
          <p:cNvSpPr>
            <a:spLocks noGrp="1"/>
          </p:cNvSpPr>
          <p:nvPr>
            <p:ph/>
          </p:nvPr>
        </p:nvSpPr>
        <p:spPr>
          <a:xfrm>
            <a:off x="719640" y="1485000"/>
            <a:ext cx="2135880" cy="4374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r>
              <a:rPr lang="en-US" sz="1200" b="1" u="none" strike="noStrike">
                <a:solidFill>
                  <a:srgbClr val="FFFFFF"/>
                </a:solidFill>
                <a:effectLst/>
                <a:uFillTx/>
                <a:latin typeface="Arial"/>
                <a:ea typeface="DejaVu Sans"/>
              </a:rPr>
              <a:t>	    </a:t>
            </a: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r>
              <a:rPr lang="en-US" sz="1200" b="1" u="none" strike="noStrike">
                <a:solidFill>
                  <a:srgbClr val="FFFFFF"/>
                </a:solidFill>
                <a:effectLst/>
                <a:uFillTx/>
                <a:latin typeface="Arial"/>
                <a:ea typeface="DejaVu Sans"/>
              </a:rPr>
              <a:t>Section 1: New Law!</a:t>
            </a: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p:txBody>
      </p:sp>
      <p:sp>
        <p:nvSpPr>
          <p:cNvPr id="1168" name="PlaceHolder 5"/>
          <p:cNvSpPr>
            <a:spLocks noGrp="1"/>
          </p:cNvSpPr>
          <p:nvPr>
            <p:ph/>
          </p:nvPr>
        </p:nvSpPr>
        <p:spPr>
          <a:xfrm>
            <a:off x="798120" y="1600200"/>
            <a:ext cx="2057400" cy="254088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Clr>
                <a:srgbClr val="FFFFFF"/>
              </a:buClr>
              <a:buFont typeface="Arial"/>
              <a:buAutoNum type="arabicPeriod"/>
              <a:tabLst>
                <a:tab pos="0" algn="l"/>
              </a:tabLst>
            </a:pPr>
            <a:r>
              <a:rPr lang="en-US" sz="1200" b="0" u="none" strike="noStrike">
                <a:solidFill>
                  <a:srgbClr val="FFFFFF"/>
                </a:solidFill>
                <a:effectLst/>
                <a:uFillTx/>
                <a:latin typeface="Arial"/>
                <a:ea typeface="DejaVu Sans"/>
              </a:rPr>
              <a:t>Geofencing-</a:t>
            </a:r>
            <a:r>
              <a:rPr lang="en-US" sz="1200" b="0" i="1" u="none" strike="noStrike">
                <a:solidFill>
                  <a:srgbClr val="FFFFFF"/>
                </a:solidFill>
                <a:effectLst/>
                <a:uFillTx/>
                <a:latin typeface="Arial"/>
                <a:ea typeface="DejaVu Sans"/>
              </a:rPr>
              <a:t>Chatrie v. U.S.</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startAt="2"/>
              <a:tabLst>
                <a:tab pos="0" algn="l"/>
              </a:tabLst>
            </a:pPr>
            <a:r>
              <a:rPr lang="en-US" sz="1200" b="0" u="none" strike="noStrike">
                <a:solidFill>
                  <a:srgbClr val="FFFFFF"/>
                </a:solidFill>
                <a:effectLst/>
                <a:uFillTx/>
                <a:latin typeface="Arial"/>
                <a:ea typeface="DejaVu Sans"/>
              </a:rPr>
              <a:t>Testimony before  sustained objection-</a:t>
            </a:r>
            <a:r>
              <a:rPr lang="en-US" sz="1200" b="0" i="1" u="none" strike="noStrike">
                <a:solidFill>
                  <a:srgbClr val="FFFFFF"/>
                </a:solidFill>
                <a:effectLst/>
                <a:uFillTx/>
                <a:latin typeface="Arial"/>
                <a:ea typeface="DejaVu Sans"/>
              </a:rPr>
              <a:t>Strong v. State</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startAt="2"/>
              <a:tabLst>
                <a:tab pos="0" algn="l"/>
              </a:tabLst>
            </a:pPr>
            <a:r>
              <a:rPr lang="en-US" sz="1200" b="0" u="none" strike="noStrike">
                <a:solidFill>
                  <a:srgbClr val="FFFFFF"/>
                </a:solidFill>
                <a:effectLst/>
                <a:uFillTx/>
                <a:latin typeface="Arial"/>
                <a:ea typeface="DejaVu Sans"/>
              </a:rPr>
              <a:t>FOA Record Restriction</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startAt="2"/>
              <a:tabLst>
                <a:tab pos="0" algn="l"/>
              </a:tabLst>
            </a:pPr>
            <a:r>
              <a:rPr lang="en-US" sz="1200" b="0" i="1" u="none" strike="noStrike">
                <a:solidFill>
                  <a:srgbClr val="FFFFFF"/>
                </a:solidFill>
                <a:effectLst/>
                <a:uFillTx/>
                <a:latin typeface="Arial"/>
                <a:ea typeface="DejaVu Sans"/>
              </a:rPr>
              <a:t>Kellum</a:t>
            </a:r>
            <a:r>
              <a:rPr lang="en-US" sz="1200" b="0" u="none" strike="noStrike">
                <a:solidFill>
                  <a:srgbClr val="FFFFFF"/>
                </a:solidFill>
                <a:effectLst/>
                <a:uFillTx/>
                <a:latin typeface="Arial"/>
                <a:ea typeface="DejaVu Sans"/>
              </a:rPr>
              <a:t> Fix-Credit for time served VOP</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startAt="2"/>
              <a:tabLst>
                <a:tab pos="0" algn="l"/>
              </a:tabLst>
            </a:pPr>
            <a:r>
              <a:rPr lang="en-US" sz="1200" b="0" i="1" u="none" strike="noStrike">
                <a:solidFill>
                  <a:srgbClr val="FFFFFF"/>
                </a:solidFill>
                <a:effectLst/>
                <a:uFillTx/>
                <a:latin typeface="Arial"/>
                <a:ea typeface="DejaVu Sans"/>
              </a:rPr>
              <a:t>Greathouse</a:t>
            </a:r>
            <a:r>
              <a:rPr lang="en-US" sz="1200" b="0" u="none" strike="noStrike">
                <a:solidFill>
                  <a:srgbClr val="FFFFFF"/>
                </a:solidFill>
                <a:effectLst/>
                <a:uFillTx/>
                <a:latin typeface="Arial"/>
                <a:ea typeface="DejaVu Sans"/>
              </a:rPr>
              <a:t>-No prospective waivers in VOP cases</a:t>
            </a: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p:txBody>
      </p:sp>
      <p:sp>
        <p:nvSpPr>
          <p:cNvPr id="1169" name="PlaceHolder 6"/>
          <p:cNvSpPr>
            <a:spLocks noGrp="1"/>
          </p:cNvSpPr>
          <p:nvPr>
            <p:ph/>
          </p:nvPr>
        </p:nvSpPr>
        <p:spPr>
          <a:xfrm>
            <a:off x="5128920" y="1368000"/>
            <a:ext cx="1899720" cy="4374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200" b="1" u="none" strike="noStrike">
                <a:solidFill>
                  <a:srgbClr val="FFFFFF"/>
                </a:solidFill>
                <a:effectLst/>
                <a:uFillTx/>
                <a:latin typeface="Arial"/>
                <a:ea typeface="DejaVu Sans"/>
              </a:rPr>
              <a:t>Section 3:Causation in Felony Murder</a:t>
            </a:r>
            <a:endParaRPr lang="en-US" sz="1200" b="0" u="none" strike="noStrike">
              <a:solidFill>
                <a:srgbClr val="FFFFFF"/>
              </a:solidFill>
              <a:effectLst/>
              <a:uFillTx/>
              <a:latin typeface="Arial"/>
            </a:endParaRPr>
          </a:p>
        </p:txBody>
      </p:sp>
      <p:sp>
        <p:nvSpPr>
          <p:cNvPr id="1170" name="PlaceHolder 7"/>
          <p:cNvSpPr>
            <a:spLocks noGrp="1"/>
          </p:cNvSpPr>
          <p:nvPr>
            <p:ph/>
          </p:nvPr>
        </p:nvSpPr>
        <p:spPr>
          <a:xfrm>
            <a:off x="5128920" y="1805400"/>
            <a:ext cx="1991520" cy="315252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Clr>
                <a:srgbClr val="FFFFFF"/>
              </a:buClr>
              <a:buFont typeface="Arial"/>
              <a:buAutoNum type="arabicPeriod"/>
              <a:tabLst>
                <a:tab pos="0" algn="l"/>
              </a:tabLst>
            </a:pPr>
            <a:r>
              <a:rPr lang="en-US" sz="1200" b="0" i="1" u="none" strike="noStrike" dirty="0">
                <a:solidFill>
                  <a:srgbClr val="FFFFFF"/>
                </a:solidFill>
                <a:effectLst/>
                <a:uFillTx/>
                <a:latin typeface="Arial"/>
                <a:ea typeface="DejaVu Sans"/>
              </a:rPr>
              <a:t>Adams</a:t>
            </a:r>
            <a:r>
              <a:rPr lang="en-US" sz="1200" b="0" u="none" strike="noStrike" dirty="0">
                <a:solidFill>
                  <a:srgbClr val="FFFFFF"/>
                </a:solidFill>
                <a:effectLst/>
                <a:uFillTx/>
                <a:latin typeface="Arial"/>
                <a:ea typeface="DejaVu Sans"/>
              </a:rPr>
              <a:t> and the proposed jury charge</a:t>
            </a:r>
            <a:endParaRPr lang="en-US" sz="12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i="1" u="none" strike="noStrike" dirty="0">
                <a:solidFill>
                  <a:srgbClr val="FFFFFF"/>
                </a:solidFill>
                <a:effectLst/>
                <a:uFillTx/>
                <a:latin typeface="Arial"/>
                <a:ea typeface="DejaVu Sans"/>
              </a:rPr>
              <a:t>Melancon’s</a:t>
            </a:r>
            <a:r>
              <a:rPr lang="en-US" sz="1200" b="0" u="none" strike="noStrike" dirty="0">
                <a:solidFill>
                  <a:srgbClr val="FFFFFF"/>
                </a:solidFill>
                <a:effectLst/>
                <a:uFillTx/>
                <a:latin typeface="Arial"/>
                <a:ea typeface="DejaVu Sans"/>
              </a:rPr>
              <a:t> continued influence</a:t>
            </a:r>
            <a:endParaRPr lang="en-US" sz="12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i="1" u="none" strike="noStrike" dirty="0">
                <a:solidFill>
                  <a:srgbClr val="FFFFFF"/>
                </a:solidFill>
                <a:effectLst/>
                <a:uFillTx/>
                <a:latin typeface="Arial"/>
                <a:ea typeface="DejaVu Sans"/>
              </a:rPr>
              <a:t>Ovalle</a:t>
            </a:r>
            <a:r>
              <a:rPr lang="en-US" sz="1200" b="0" u="none" strike="noStrike" dirty="0">
                <a:solidFill>
                  <a:srgbClr val="FFFFFF"/>
                </a:solidFill>
                <a:effectLst/>
                <a:uFillTx/>
                <a:latin typeface="Arial"/>
                <a:ea typeface="DejaVu Sans"/>
              </a:rPr>
              <a:t> and why felony murder will likely continue in drug sale cases. </a:t>
            </a:r>
            <a:endParaRPr lang="en-US" sz="1200" b="0" u="none" strike="noStrike" dirty="0">
              <a:solidFill>
                <a:srgbClr val="FFFFFF"/>
              </a:solidFill>
              <a:effectLst/>
              <a:uFillTx/>
              <a:latin typeface="Arial"/>
            </a:endParaRPr>
          </a:p>
        </p:txBody>
      </p:sp>
      <p:sp>
        <p:nvSpPr>
          <p:cNvPr id="1171" name="PlaceHolder 8"/>
          <p:cNvSpPr>
            <a:spLocks noGrp="1"/>
          </p:cNvSpPr>
          <p:nvPr>
            <p:ph/>
          </p:nvPr>
        </p:nvSpPr>
        <p:spPr>
          <a:xfrm>
            <a:off x="7188120" y="1397160"/>
            <a:ext cx="2025360" cy="4374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200" b="1" u="none" strike="noStrike">
                <a:solidFill>
                  <a:srgbClr val="FFFFFF"/>
                </a:solidFill>
                <a:effectLst/>
                <a:uFillTx/>
                <a:latin typeface="Arial"/>
                <a:ea typeface="DejaVu Sans"/>
              </a:rPr>
              <a:t>Section 4: New Crimes and Offenses</a:t>
            </a:r>
            <a:endParaRPr lang="en-US" sz="1200" b="0" u="none" strike="noStrike">
              <a:solidFill>
                <a:srgbClr val="FFFFFF"/>
              </a:solidFill>
              <a:effectLst/>
              <a:uFillTx/>
              <a:latin typeface="Arial"/>
            </a:endParaRPr>
          </a:p>
        </p:txBody>
      </p:sp>
      <p:sp>
        <p:nvSpPr>
          <p:cNvPr id="1172" name="PlaceHolder 9"/>
          <p:cNvSpPr>
            <a:spLocks noGrp="1"/>
          </p:cNvSpPr>
          <p:nvPr>
            <p:ph/>
          </p:nvPr>
        </p:nvSpPr>
        <p:spPr>
          <a:xfrm>
            <a:off x="7252200" y="1928160"/>
            <a:ext cx="1888200" cy="308556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Clr>
                <a:srgbClr val="FFFFFF"/>
              </a:buClr>
              <a:buFont typeface="Arial"/>
              <a:buAutoNum type="arabicPeriod"/>
              <a:tabLst>
                <a:tab pos="0" algn="l"/>
              </a:tabLst>
            </a:pPr>
            <a:r>
              <a:rPr lang="en-US" sz="1200" b="0" u="none" strike="noStrike">
                <a:solidFill>
                  <a:srgbClr val="FFFFFF"/>
                </a:solidFill>
                <a:effectLst/>
                <a:uFillTx/>
                <a:latin typeface="Arial"/>
                <a:ea typeface="DejaVu Sans"/>
              </a:rPr>
              <a:t>Gift Card Fraud</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u="none" strike="noStrike">
                <a:solidFill>
                  <a:srgbClr val="FFFFFF"/>
                </a:solidFill>
                <a:effectLst/>
                <a:uFillTx/>
                <a:latin typeface="Arial"/>
                <a:ea typeface="DejaVu Sans"/>
              </a:rPr>
              <a:t>Enhancements for first offense pimping and pandering</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u="none" strike="noStrike">
                <a:solidFill>
                  <a:srgbClr val="FFFFFF"/>
                </a:solidFill>
                <a:effectLst/>
                <a:uFillTx/>
                <a:latin typeface="Arial"/>
                <a:ea typeface="DejaVu Sans"/>
              </a:rPr>
              <a:t>Improper Sexual Conduct by a Clergy Member</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u="none" strike="noStrike">
                <a:solidFill>
                  <a:srgbClr val="FFFFFF"/>
                </a:solidFill>
                <a:effectLst/>
                <a:uFillTx/>
                <a:latin typeface="Arial"/>
                <a:ea typeface="DejaVu Sans"/>
              </a:rPr>
              <a:t>Harassing Service Dogs</a:t>
            </a: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p:txBody>
      </p:sp>
      <p:sp>
        <p:nvSpPr>
          <p:cNvPr id="1173" name="PlaceHolder 10"/>
          <p:cNvSpPr>
            <a:spLocks noGrp="1"/>
          </p:cNvSpPr>
          <p:nvPr>
            <p:ph/>
          </p:nvPr>
        </p:nvSpPr>
        <p:spPr>
          <a:xfrm>
            <a:off x="9497880" y="1397160"/>
            <a:ext cx="1763280" cy="4374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200" b="1" u="none" strike="noStrike">
                <a:solidFill>
                  <a:srgbClr val="FFFFFF"/>
                </a:solidFill>
                <a:effectLst/>
                <a:uFillTx/>
                <a:latin typeface="Arial"/>
                <a:ea typeface="DejaVu Sans"/>
              </a:rPr>
              <a:t>Section 5:  Lightning Rounds</a:t>
            </a:r>
            <a:endParaRPr lang="en-US" sz="1200" b="0" u="none" strike="noStrike">
              <a:solidFill>
                <a:srgbClr val="FFFFFF"/>
              </a:solidFill>
              <a:effectLst/>
              <a:uFillTx/>
              <a:latin typeface="Arial"/>
            </a:endParaRPr>
          </a:p>
        </p:txBody>
      </p:sp>
      <p:sp>
        <p:nvSpPr>
          <p:cNvPr id="1174" name="PlaceHolder 11"/>
          <p:cNvSpPr>
            <a:spLocks noGrp="1"/>
          </p:cNvSpPr>
          <p:nvPr>
            <p:ph/>
          </p:nvPr>
        </p:nvSpPr>
        <p:spPr>
          <a:xfrm>
            <a:off x="9313200" y="1828800"/>
            <a:ext cx="2057400" cy="299484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Clr>
                <a:srgbClr val="FFFFFF"/>
              </a:buClr>
              <a:buFont typeface="Arial"/>
              <a:buAutoNum type="arabicPeriod"/>
              <a:tabLst>
                <a:tab pos="0" algn="l"/>
              </a:tabLst>
            </a:pPr>
            <a:r>
              <a:rPr lang="en-US" sz="1200" b="0" i="1" u="none" strike="noStrike">
                <a:solidFill>
                  <a:srgbClr val="FFFFFF"/>
                </a:solidFill>
                <a:effectLst/>
                <a:uFillTx/>
                <a:latin typeface="Arial"/>
                <a:ea typeface="DejaVu Sans"/>
              </a:rPr>
              <a:t>Devore-</a:t>
            </a:r>
            <a:r>
              <a:rPr lang="en-US" sz="1200" b="0" u="none" strike="noStrike">
                <a:solidFill>
                  <a:srgbClr val="FFFFFF"/>
                </a:solidFill>
                <a:effectLst/>
                <a:uFillTx/>
                <a:latin typeface="Arial"/>
                <a:ea typeface="DejaVu Sans"/>
              </a:rPr>
              <a:t>The judicial loophole for statutory demands.  </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i="1" u="none" strike="noStrike">
                <a:solidFill>
                  <a:srgbClr val="FFFFFF"/>
                </a:solidFill>
                <a:effectLst/>
                <a:uFillTx/>
                <a:latin typeface="Arial"/>
                <a:ea typeface="DejaVu Sans"/>
              </a:rPr>
              <a:t>Ellison</a:t>
            </a:r>
            <a:r>
              <a:rPr lang="en-US" sz="1200" b="0" u="none" strike="noStrike">
                <a:solidFill>
                  <a:srgbClr val="FFFFFF"/>
                </a:solidFill>
                <a:effectLst/>
                <a:uFillTx/>
                <a:latin typeface="Arial"/>
                <a:ea typeface="DejaVu Sans"/>
              </a:rPr>
              <a:t>-Will repugnant verdicts survive?</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i="1" u="none" strike="noStrike">
                <a:solidFill>
                  <a:srgbClr val="FFFFFF"/>
                </a:solidFill>
                <a:effectLst/>
                <a:uFillTx/>
                <a:latin typeface="Arial"/>
                <a:ea typeface="DejaVu Sans"/>
              </a:rPr>
              <a:t>Jenkins</a:t>
            </a:r>
            <a:r>
              <a:rPr lang="en-US" sz="1200" b="0" u="none" strike="noStrike">
                <a:solidFill>
                  <a:srgbClr val="FFFFFF"/>
                </a:solidFill>
                <a:effectLst/>
                <a:uFillTx/>
                <a:latin typeface="Arial"/>
                <a:ea typeface="DejaVu Sans"/>
              </a:rPr>
              <a:t>-Pattern charge for Street Gang Act is wrong</a:t>
            </a:r>
            <a:endParaRPr lang="en-US" sz="1200" b="0" u="none" strike="noStrike">
              <a:solidFill>
                <a:srgbClr val="FFFFFF"/>
              </a:solidFill>
              <a:effectLst/>
              <a:uFillTx/>
              <a:latin typeface="Arial"/>
            </a:endParaRPr>
          </a:p>
          <a:p>
            <a:pPr marL="228600" indent="-228600">
              <a:lnSpc>
                <a:spcPct val="90000"/>
              </a:lnSpc>
              <a:spcBef>
                <a:spcPts val="1001"/>
              </a:spcBef>
              <a:buClr>
                <a:srgbClr val="FFFFFF"/>
              </a:buClr>
              <a:buFont typeface="Arial"/>
              <a:buAutoNum type="arabicPeriod"/>
              <a:tabLst>
                <a:tab pos="0" algn="l"/>
              </a:tabLst>
            </a:pPr>
            <a:r>
              <a:rPr lang="en-US" sz="1200" b="0" u="none" strike="noStrike">
                <a:solidFill>
                  <a:srgbClr val="FFFFFF"/>
                </a:solidFill>
                <a:effectLst/>
                <a:uFillTx/>
                <a:latin typeface="Arial"/>
                <a:ea typeface="DejaVu Sans"/>
              </a:rPr>
              <a:t>And much more...</a:t>
            </a: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p:txBody>
      </p:sp>
      <p:sp>
        <p:nvSpPr>
          <p:cNvPr id="1175" name="PlaceHolder 12"/>
          <p:cNvSpPr>
            <a:spLocks noGrp="1"/>
          </p:cNvSpPr>
          <p:nvPr>
            <p:ph/>
          </p:nvPr>
        </p:nvSpPr>
        <p:spPr>
          <a:xfrm>
            <a:off x="4174560" y="5584320"/>
            <a:ext cx="3820320" cy="202680"/>
          </a:xfrm>
          <a:prstGeom prst="rect">
            <a:avLst/>
          </a:prstGeom>
          <a:noFill/>
          <a:ln w="0">
            <a:noFill/>
          </a:ln>
        </p:spPr>
        <p:txBody>
          <a:bodyPr lIns="90000" tIns="45000" rIns="90000" bIns="45000" anchor="t">
            <a:noAutofit/>
          </a:bodyPr>
          <a:lstStyle/>
          <a:p>
            <a:pPr marL="228600" indent="-228600">
              <a:lnSpc>
                <a:spcPct val="90000"/>
              </a:lnSpc>
              <a:spcBef>
                <a:spcPts val="1001"/>
              </a:spcBef>
              <a:buNone/>
              <a:tabLst>
                <a:tab pos="0" algn="l"/>
              </a:tabLst>
            </a:pPr>
            <a:r>
              <a:rPr lang="en-US" sz="1300" b="1" u="none" strike="noStrike" cap="all">
                <a:solidFill>
                  <a:srgbClr val="FFFFFF"/>
                </a:solidFill>
                <a:effectLst/>
                <a:uFillTx/>
                <a:latin typeface="Century Gothic"/>
                <a:ea typeface="DejaVu Sans"/>
              </a:rPr>
              <a:t>Format for Questions</a:t>
            </a:r>
            <a:endParaRPr lang="en-US" sz="1300" b="0" u="none" strike="noStrike">
              <a:solidFill>
                <a:srgbClr val="FFFFFF"/>
              </a:solidFill>
              <a:effectLst/>
              <a:uFillTx/>
              <a:latin typeface="Arial"/>
            </a:endParaRPr>
          </a:p>
        </p:txBody>
      </p:sp>
      <p:sp>
        <p:nvSpPr>
          <p:cNvPr id="1176" name="PlaceHolder 13"/>
          <p:cNvSpPr>
            <a:spLocks noGrp="1"/>
          </p:cNvSpPr>
          <p:nvPr>
            <p:ph/>
          </p:nvPr>
        </p:nvSpPr>
        <p:spPr>
          <a:xfrm>
            <a:off x="4184280" y="5919120"/>
            <a:ext cx="3820320" cy="541800"/>
          </a:xfrm>
          <a:prstGeom prst="rect">
            <a:avLst/>
          </a:prstGeom>
          <a:noFill/>
          <a:ln w="0">
            <a:noFill/>
          </a:ln>
        </p:spPr>
        <p:txBody>
          <a:bodyPr lIns="90000" tIns="45000" rIns="90000" bIns="45000" anchor="t">
            <a:noAutofit/>
          </a:bodyPr>
          <a:lstStyle/>
          <a:p>
            <a:pPr marL="228600" indent="-228600">
              <a:lnSpc>
                <a:spcPct val="90000"/>
              </a:lnSpc>
              <a:spcBef>
                <a:spcPts val="1001"/>
              </a:spcBef>
              <a:buNone/>
              <a:tabLst>
                <a:tab pos="0" algn="l"/>
              </a:tabLst>
            </a:pPr>
            <a:r>
              <a:rPr lang="en-US" sz="1200" b="0" u="none" strike="noStrike">
                <a:solidFill>
                  <a:srgbClr val="FFFFFF"/>
                </a:solidFill>
                <a:effectLst/>
                <a:uFillTx/>
                <a:latin typeface="Arial"/>
                <a:ea typeface="DejaVu Sans"/>
              </a:rPr>
              <a:t>Feel free to ask throughout.  Will allow for additional questions at end time permitting.  If that happens, I have failed in some way.</a:t>
            </a:r>
            <a:endParaRPr lang="en-US" sz="1200" b="0" u="none" strike="noStrike">
              <a:solidFill>
                <a:srgbClr val="FFFFFF"/>
              </a:solidFill>
              <a:effectLst/>
              <a:uFillTx/>
              <a:latin typeface="Arial"/>
            </a:endParaRPr>
          </a:p>
        </p:txBody>
      </p:sp>
      <p:sp>
        <p:nvSpPr>
          <p:cNvPr id="1177" name="PlaceHolder 14"/>
          <p:cNvSpPr>
            <a:spLocks noGrp="1"/>
          </p:cNvSpPr>
          <p:nvPr>
            <p:ph/>
          </p:nvPr>
        </p:nvSpPr>
        <p:spPr>
          <a:xfrm>
            <a:off x="8379720" y="5574600"/>
            <a:ext cx="2881440" cy="202680"/>
          </a:xfrm>
          <a:prstGeom prst="rect">
            <a:avLst/>
          </a:prstGeom>
          <a:noFill/>
          <a:ln w="0">
            <a:noFill/>
          </a:ln>
        </p:spPr>
        <p:txBody>
          <a:bodyPr lIns="90000" tIns="45000" rIns="90000" bIns="45000" anchor="t">
            <a:noAutofit/>
          </a:bodyPr>
          <a:lstStyle/>
          <a:p>
            <a:pPr marL="228600" indent="-228600">
              <a:lnSpc>
                <a:spcPct val="90000"/>
              </a:lnSpc>
              <a:spcBef>
                <a:spcPts val="1001"/>
              </a:spcBef>
              <a:buNone/>
              <a:tabLst>
                <a:tab pos="0" algn="l"/>
              </a:tabLst>
            </a:pPr>
            <a:r>
              <a:rPr lang="en-US" sz="1300" b="1" u="none" strike="noStrike" cap="all">
                <a:solidFill>
                  <a:srgbClr val="FFFFFF"/>
                </a:solidFill>
                <a:effectLst/>
                <a:uFillTx/>
                <a:latin typeface="Century Gothic"/>
                <a:ea typeface="DejaVu Sans"/>
              </a:rPr>
              <a:t>Contact Information</a:t>
            </a:r>
            <a:endParaRPr lang="en-US" sz="1300" b="0" u="none" strike="noStrike">
              <a:solidFill>
                <a:srgbClr val="FFFFFF"/>
              </a:solidFill>
              <a:effectLst/>
              <a:uFillTx/>
              <a:latin typeface="Arial"/>
            </a:endParaRPr>
          </a:p>
        </p:txBody>
      </p:sp>
      <p:sp>
        <p:nvSpPr>
          <p:cNvPr id="1178" name="PlaceHolder 15"/>
          <p:cNvSpPr>
            <a:spLocks noGrp="1"/>
          </p:cNvSpPr>
          <p:nvPr>
            <p:ph/>
          </p:nvPr>
        </p:nvSpPr>
        <p:spPr>
          <a:xfrm>
            <a:off x="8229600" y="5919120"/>
            <a:ext cx="3050640" cy="541800"/>
          </a:xfrm>
          <a:prstGeom prst="rect">
            <a:avLst/>
          </a:prstGeom>
          <a:noFill/>
          <a:ln w="0">
            <a:noFill/>
          </a:ln>
        </p:spPr>
        <p:txBody>
          <a:bodyPr lIns="90000" tIns="45000" rIns="90000" bIns="45000" anchor="t">
            <a:normAutofit lnSpcReduction="9999"/>
          </a:bodyPr>
          <a:lstStyle/>
          <a:p>
            <a:pPr marL="228600" indent="0">
              <a:lnSpc>
                <a:spcPct val="90000"/>
              </a:lnSpc>
              <a:buNone/>
              <a:tabLst>
                <a:tab pos="0" algn="l"/>
              </a:tabLst>
            </a:pPr>
            <a:r>
              <a:rPr lang="en-US" sz="1200" b="0" u="none" strike="noStrike">
                <a:solidFill>
                  <a:srgbClr val="FFFFFF"/>
                </a:solidFill>
                <a:effectLst/>
                <a:uFillTx/>
                <a:latin typeface="Arial"/>
                <a:ea typeface="DejaVu Sans"/>
              </a:rPr>
              <a:t>Jonathan P. Lockwood, </a:t>
            </a:r>
            <a:endParaRPr lang="en-US" sz="1200" b="0" u="none" strike="noStrike">
              <a:solidFill>
                <a:srgbClr val="FFFFFF"/>
              </a:solidFill>
              <a:effectLst/>
              <a:uFillTx/>
              <a:latin typeface="Arial"/>
            </a:endParaRPr>
          </a:p>
          <a:p>
            <a:pPr marL="228600" indent="0">
              <a:lnSpc>
                <a:spcPct val="90000"/>
              </a:lnSpc>
              <a:buNone/>
              <a:tabLst>
                <a:tab pos="0" algn="l"/>
              </a:tabLst>
            </a:pPr>
            <a:r>
              <a:rPr lang="en-US" sz="1200" b="0" u="none" strike="noStrike">
                <a:solidFill>
                  <a:srgbClr val="FFFFFF"/>
                </a:solidFill>
                <a:effectLst/>
                <a:uFillTx/>
                <a:latin typeface="Arial"/>
                <a:ea typeface="DejaVu Sans"/>
              </a:rPr>
              <a:t>Chief Asst. Public Defender Brunswick</a:t>
            </a:r>
            <a:endParaRPr lang="en-US" sz="1200" b="0" u="none" strike="noStrike">
              <a:solidFill>
                <a:srgbClr val="FFFFFF"/>
              </a:solidFill>
              <a:effectLst/>
              <a:uFillTx/>
              <a:latin typeface="Arial"/>
            </a:endParaRPr>
          </a:p>
          <a:p>
            <a:pPr marL="228600" indent="0">
              <a:lnSpc>
                <a:spcPct val="90000"/>
              </a:lnSpc>
              <a:buNone/>
              <a:tabLst>
                <a:tab pos="0" algn="l"/>
              </a:tabLst>
            </a:pPr>
            <a:r>
              <a:rPr lang="en-US" sz="1200" b="0" u="sng" strike="noStrike">
                <a:solidFill>
                  <a:srgbClr val="BAE6F4"/>
                </a:solidFill>
                <a:effectLst/>
                <a:uFillTx/>
                <a:latin typeface="Arial"/>
                <a:ea typeface="DejaVu Sans"/>
                <a:hlinkClick r:id="rId2"/>
              </a:rPr>
              <a:t>jlockwood@gapublicdefender.org</a:t>
            </a:r>
            <a:endParaRPr lang="en-US" sz="1200" b="0" u="none" strike="noStrike">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a:solidFill>
                <a:srgbClr val="FFFFFF"/>
              </a:solidFill>
              <a:effectLst/>
              <a:uFillTx/>
              <a:latin typeface="Arial"/>
            </a:endParaRPr>
          </a:p>
        </p:txBody>
      </p:sp>
      <p:sp>
        <p:nvSpPr>
          <p:cNvPr id="1179" name="TextBox 377"/>
          <p:cNvSpPr/>
          <p:nvPr/>
        </p:nvSpPr>
        <p:spPr>
          <a:xfrm>
            <a:off x="685800" y="5486400"/>
            <a:ext cx="3196800" cy="1110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en-US" sz="1200" b="0" u="none" strike="noStrike" dirty="0">
                <a:solidFill>
                  <a:srgbClr val="FFFFFF"/>
                </a:solidFill>
                <a:effectLst/>
                <a:uFillTx/>
                <a:latin typeface="Arial"/>
                <a:ea typeface="DejaVu Sans"/>
              </a:rPr>
              <a:t>57 cases summarized in the materials</a:t>
            </a:r>
            <a:endParaRPr lang="en-US" sz="1200" b="0" u="none" strike="noStrike" dirty="0">
              <a:solidFill>
                <a:srgbClr val="FFFFFF"/>
              </a:solidFill>
              <a:effectLst/>
              <a:uFillTx/>
              <a:latin typeface="Arial"/>
            </a:endParaRPr>
          </a:p>
          <a:p>
            <a:pPr>
              <a:lnSpc>
                <a:spcPct val="100000"/>
              </a:lnSpc>
            </a:pPr>
            <a:r>
              <a:rPr lang="en-US" sz="1200" b="0" u="none" strike="noStrike" dirty="0">
                <a:solidFill>
                  <a:srgbClr val="FFFFFF"/>
                </a:solidFill>
                <a:effectLst/>
                <a:uFillTx/>
                <a:latin typeface="Arial"/>
                <a:ea typeface="DejaVu Sans"/>
              </a:rPr>
              <a:t>19 pieces of legislation summarized in the materials</a:t>
            </a:r>
            <a:endParaRPr lang="en-US" sz="1200" b="0" u="none" strike="noStrike" dirty="0">
              <a:solidFill>
                <a:srgbClr val="FFFFFF"/>
              </a:solidFill>
              <a:effectLst/>
              <a:uFillTx/>
              <a:latin typeface="Arial"/>
            </a:endParaRPr>
          </a:p>
          <a:p>
            <a:pPr>
              <a:lnSpc>
                <a:spcPct val="100000"/>
              </a:lnSpc>
            </a:pPr>
            <a:r>
              <a:rPr lang="en-US" sz="1200" b="0" u="none" strike="noStrike" dirty="0">
                <a:solidFill>
                  <a:srgbClr val="FFFFFF"/>
                </a:solidFill>
                <a:effectLst/>
                <a:uFillTx/>
                <a:latin typeface="Arial"/>
                <a:ea typeface="DejaVu Sans"/>
              </a:rPr>
              <a:t>If you see a mistake in them, please let me know...</a:t>
            </a:r>
            <a:endParaRPr lang="en-US" sz="1200" b="0" u="none" strike="noStrike" dirty="0">
              <a:solidFill>
                <a:srgbClr val="FFFFFF"/>
              </a:solidFill>
              <a:effectLst/>
              <a:uFillTx/>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8" name="PlaceHolder 1"/>
          <p:cNvSpPr>
            <a:spLocks noGrp="1"/>
          </p:cNvSpPr>
          <p:nvPr>
            <p:ph type="title"/>
          </p:nvPr>
        </p:nvSpPr>
        <p:spPr>
          <a:xfrm>
            <a:off x="781560" y="281520"/>
            <a:ext cx="10635120" cy="905760"/>
          </a:xfrm>
          <a:prstGeom prst="rect">
            <a:avLst/>
          </a:prstGeom>
          <a:noFill/>
          <a:ln w="0">
            <a:noFill/>
          </a:ln>
        </p:spPr>
        <p:txBody>
          <a:bodyPr lIns="90000" tIns="45000" rIns="90000" bIns="45000" anchor="ctr">
            <a:noAutofit/>
          </a:bodyPr>
          <a:lstStyle/>
          <a:p>
            <a:pPr indent="0">
              <a:lnSpc>
                <a:spcPct val="90000"/>
              </a:lnSpc>
              <a:buNone/>
            </a:pPr>
            <a:r>
              <a:rPr lang="en-US" sz="3000" dirty="0">
                <a:solidFill>
                  <a:srgbClr val="FFFFFF"/>
                </a:solidFill>
                <a:latin typeface="Arial"/>
              </a:rPr>
              <a:t>Lightning Round II</a:t>
            </a:r>
            <a:endParaRPr lang="en-US" sz="3000" b="0" u="none" strike="noStrike" dirty="0">
              <a:solidFill>
                <a:srgbClr val="FFFFFF"/>
              </a:solidFill>
              <a:effectLst/>
              <a:uFillTx/>
              <a:latin typeface="Arial"/>
            </a:endParaRPr>
          </a:p>
        </p:txBody>
      </p:sp>
      <p:sp>
        <p:nvSpPr>
          <p:cNvPr id="1249" name="PlaceHolder 2"/>
          <p:cNvSpPr>
            <a:spLocks noGrp="1"/>
          </p:cNvSpPr>
          <p:nvPr>
            <p:ph/>
          </p:nvPr>
        </p:nvSpPr>
        <p:spPr>
          <a:xfrm>
            <a:off x="565560" y="1812960"/>
            <a:ext cx="2226600" cy="356760"/>
          </a:xfrm>
          <a:prstGeom prst="rect">
            <a:avLst/>
          </a:prstGeom>
          <a:noFill/>
          <a:ln w="0">
            <a:noFill/>
          </a:ln>
        </p:spPr>
        <p:txBody>
          <a:bodyPr lIns="0" tIns="0" rIns="0" bIns="0" anchor="b">
            <a:noAutofit/>
          </a:bodyPr>
          <a:lstStyle/>
          <a:p>
            <a:pPr marL="228600" indent="-228600">
              <a:lnSpc>
                <a:spcPct val="90000"/>
              </a:lnSpc>
              <a:spcBef>
                <a:spcPts val="1001"/>
              </a:spcBef>
              <a:buNone/>
              <a:tabLst>
                <a:tab pos="0" algn="l"/>
              </a:tabLst>
            </a:pPr>
            <a:r>
              <a:rPr lang="en-US" sz="1400" dirty="0">
                <a:solidFill>
                  <a:srgbClr val="FFFFFF"/>
                </a:solidFill>
                <a:latin typeface="Arial"/>
              </a:rPr>
              <a:t>STREET GANG JURY CHARGE</a:t>
            </a:r>
            <a:endParaRPr lang="en-US" sz="1400" b="0" u="none" strike="noStrike" dirty="0">
              <a:solidFill>
                <a:srgbClr val="FFFFFF"/>
              </a:solidFill>
              <a:effectLst/>
              <a:uFillTx/>
              <a:latin typeface="Arial"/>
            </a:endParaRPr>
          </a:p>
        </p:txBody>
      </p:sp>
      <p:sp>
        <p:nvSpPr>
          <p:cNvPr id="1250" name="PlaceHolder 3"/>
          <p:cNvSpPr>
            <a:spLocks noGrp="1"/>
          </p:cNvSpPr>
          <p:nvPr>
            <p:ph/>
          </p:nvPr>
        </p:nvSpPr>
        <p:spPr>
          <a:xfrm>
            <a:off x="3366360" y="1698120"/>
            <a:ext cx="1429920" cy="437400"/>
          </a:xfrm>
          <a:prstGeom prst="rect">
            <a:avLst/>
          </a:prstGeom>
          <a:noFill/>
          <a:ln w="0">
            <a:noFill/>
          </a:ln>
        </p:spPr>
        <p:txBody>
          <a:bodyPr lIns="0" tIns="0" rIns="0" bIns="0" anchor="b">
            <a:noAutofit/>
          </a:bodyPr>
          <a:lstStyle/>
          <a:p>
            <a:pPr marL="228600" indent="-228600">
              <a:lnSpc>
                <a:spcPct val="90000"/>
              </a:lnSpc>
              <a:spcBef>
                <a:spcPts val="1001"/>
              </a:spcBef>
              <a:buNone/>
              <a:tabLst>
                <a:tab pos="0" algn="l"/>
              </a:tabLst>
            </a:pPr>
            <a:r>
              <a:rPr lang="en-US" sz="1400" dirty="0">
                <a:solidFill>
                  <a:srgbClr val="FFFFFF"/>
                </a:solidFill>
                <a:latin typeface="Arial"/>
              </a:rPr>
              <a:t>STATUTORY SPEEDY TRIAL-LOOPHOLE</a:t>
            </a:r>
            <a:endParaRPr lang="en-US" sz="1400" b="0" u="none" strike="noStrike" dirty="0">
              <a:solidFill>
                <a:srgbClr val="FFFFFF"/>
              </a:solidFill>
              <a:effectLst/>
              <a:uFillTx/>
              <a:latin typeface="Arial"/>
            </a:endParaRPr>
          </a:p>
        </p:txBody>
      </p:sp>
      <p:sp>
        <p:nvSpPr>
          <p:cNvPr id="1251" name="PlaceHolder 4"/>
          <p:cNvSpPr>
            <a:spLocks noGrp="1"/>
          </p:cNvSpPr>
          <p:nvPr>
            <p:ph/>
          </p:nvPr>
        </p:nvSpPr>
        <p:spPr>
          <a:xfrm>
            <a:off x="8760960" y="1655640"/>
            <a:ext cx="2602440" cy="437400"/>
          </a:xfrm>
          <a:prstGeom prst="rect">
            <a:avLst/>
          </a:prstGeom>
          <a:noFill/>
          <a:ln w="0">
            <a:noFill/>
          </a:ln>
        </p:spPr>
        <p:txBody>
          <a:bodyPr lIns="0" tIns="0" rIns="0" bIns="0" anchor="b">
            <a:noAutofit/>
          </a:bodyPr>
          <a:lstStyle/>
          <a:p>
            <a:pPr marL="228600" indent="-228600">
              <a:lnSpc>
                <a:spcPct val="90000"/>
              </a:lnSpc>
              <a:spcBef>
                <a:spcPts val="1417"/>
              </a:spcBef>
              <a:buNone/>
              <a:tabLst>
                <a:tab pos="0" algn="l"/>
              </a:tabLst>
            </a:pPr>
            <a:r>
              <a:rPr lang="en-US" sz="1400" b="0" u="none" strike="noStrike" dirty="0">
                <a:solidFill>
                  <a:srgbClr val="FFFFFF"/>
                </a:solidFill>
                <a:effectLst/>
                <a:uFillTx/>
                <a:latin typeface="Arial"/>
              </a:rPr>
              <a:t>POWER HUNGRY MUNICIPAL PROSECUTORS</a:t>
            </a:r>
          </a:p>
        </p:txBody>
      </p:sp>
      <p:sp>
        <p:nvSpPr>
          <p:cNvPr id="1252" name="PlaceHolder 5"/>
          <p:cNvSpPr>
            <a:spLocks noGrp="1"/>
          </p:cNvSpPr>
          <p:nvPr>
            <p:ph/>
          </p:nvPr>
        </p:nvSpPr>
        <p:spPr>
          <a:xfrm>
            <a:off x="5111640" y="1600200"/>
            <a:ext cx="2884320" cy="452160"/>
          </a:xfrm>
          <a:prstGeom prst="rect">
            <a:avLst/>
          </a:prstGeom>
          <a:noFill/>
          <a:ln w="0">
            <a:noFill/>
          </a:ln>
        </p:spPr>
        <p:txBody>
          <a:bodyPr lIns="0" tIns="0" rIns="0" bIns="0" anchor="b">
            <a:noAutofit/>
          </a:bodyPr>
          <a:lstStyle/>
          <a:p>
            <a:pPr marL="108000">
              <a:lnSpc>
                <a:spcPct val="100000"/>
              </a:lnSpc>
              <a:spcBef>
                <a:spcPts val="1417"/>
              </a:spcBef>
              <a:buClr>
                <a:srgbClr val="000000"/>
              </a:buClr>
              <a:buSzPct val="45000"/>
            </a:pPr>
            <a:r>
              <a:rPr lang="en-US" sz="1400" dirty="0">
                <a:solidFill>
                  <a:srgbClr val="FFFFFF"/>
                </a:solidFill>
                <a:latin typeface="Arial"/>
              </a:rPr>
              <a:t>	RESTITUTION</a:t>
            </a:r>
            <a:endParaRPr lang="en-US" sz="1400" b="0" u="none" strike="noStrike" dirty="0">
              <a:solidFill>
                <a:srgbClr val="FFFFFF"/>
              </a:solidFill>
              <a:effectLst/>
              <a:uFillTx/>
              <a:latin typeface="Arial"/>
            </a:endParaRPr>
          </a:p>
        </p:txBody>
      </p:sp>
      <p:sp>
        <p:nvSpPr>
          <p:cNvPr id="1253" name="PlaceHolder 6"/>
          <p:cNvSpPr>
            <a:spLocks noGrp="1"/>
          </p:cNvSpPr>
          <p:nvPr>
            <p:ph/>
          </p:nvPr>
        </p:nvSpPr>
        <p:spPr>
          <a:xfrm>
            <a:off x="754200" y="2401200"/>
            <a:ext cx="1180827" cy="253584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r>
              <a:rPr lang="en-US" sz="1200" i="1" dirty="0">
                <a:solidFill>
                  <a:srgbClr val="FFFFFF"/>
                </a:solidFill>
                <a:latin typeface="Arial"/>
              </a:rPr>
              <a:t>Lee v. State, </a:t>
            </a:r>
            <a:r>
              <a:rPr lang="en-US" sz="1200" dirty="0">
                <a:solidFill>
                  <a:srgbClr val="FFFFFF"/>
                </a:solidFill>
                <a:latin typeface="Arial"/>
              </a:rPr>
              <a:t>2026 WL 1390745 (May 19, 2026).  Both the pattern jury charge and the jury charge given in this case misstated the Georgia law on the “nexus element” of the Street Gang Act.</a:t>
            </a:r>
            <a:endParaRPr lang="en-US" sz="1200" b="0" u="none" strike="noStrike" dirty="0">
              <a:solidFill>
                <a:srgbClr val="FFFFFF"/>
              </a:solidFill>
              <a:effectLst/>
              <a:uFillTx/>
              <a:latin typeface="Arial"/>
            </a:endParaRPr>
          </a:p>
        </p:txBody>
      </p:sp>
      <p:sp>
        <p:nvSpPr>
          <p:cNvPr id="1254" name="PlaceHolder 7"/>
          <p:cNvSpPr>
            <a:spLocks noGrp="1"/>
          </p:cNvSpPr>
          <p:nvPr>
            <p:ph/>
          </p:nvPr>
        </p:nvSpPr>
        <p:spPr>
          <a:xfrm>
            <a:off x="3584160" y="2178000"/>
            <a:ext cx="935640" cy="275904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r>
              <a:rPr lang="en-US" sz="1200" i="1" dirty="0">
                <a:solidFill>
                  <a:srgbClr val="FFFFFF"/>
                </a:solidFill>
                <a:latin typeface="Arial"/>
              </a:rPr>
              <a:t>Devore v. State</a:t>
            </a:r>
            <a:r>
              <a:rPr lang="en-US" sz="1000" i="1" dirty="0">
                <a:solidFill>
                  <a:srgbClr val="FFFFFF"/>
                </a:solidFill>
                <a:latin typeface="Arial"/>
              </a:rPr>
              <a:t>, </a:t>
            </a:r>
            <a:r>
              <a:rPr lang="en-US" sz="1200" dirty="0">
                <a:solidFill>
                  <a:srgbClr val="FFFFFF"/>
                </a:solidFill>
                <a:latin typeface="Arial"/>
              </a:rPr>
              <a:t>2026 WL 1263622 (May 8, 2026).</a:t>
            </a:r>
          </a:p>
          <a:p>
            <a:pPr marL="228600" indent="-228600">
              <a:lnSpc>
                <a:spcPct val="90000"/>
              </a:lnSpc>
              <a:spcBef>
                <a:spcPts val="1001"/>
              </a:spcBef>
              <a:buNone/>
              <a:tabLst>
                <a:tab pos="0" algn="l"/>
              </a:tabLst>
            </a:pPr>
            <a:r>
              <a:rPr lang="en-US" sz="1200" dirty="0">
                <a:solidFill>
                  <a:srgbClr val="FFFFFF"/>
                </a:solidFill>
                <a:latin typeface="Arial"/>
              </a:rPr>
              <a:t>Statutory demand filed.  Judge dismissed all juries during the term.  </a:t>
            </a:r>
            <a:endParaRPr lang="en-US" sz="1000" b="0" u="none" strike="noStrike" dirty="0">
              <a:solidFill>
                <a:srgbClr val="FFFFFF"/>
              </a:solidFill>
              <a:effectLst/>
              <a:uFillTx/>
              <a:latin typeface="Arial"/>
            </a:endParaRPr>
          </a:p>
        </p:txBody>
      </p:sp>
      <p:sp>
        <p:nvSpPr>
          <p:cNvPr id="1255" name="PlaceHolder 8"/>
          <p:cNvSpPr>
            <a:spLocks noGrp="1"/>
          </p:cNvSpPr>
          <p:nvPr>
            <p:ph/>
          </p:nvPr>
        </p:nvSpPr>
        <p:spPr>
          <a:xfrm>
            <a:off x="8729280" y="2199240"/>
            <a:ext cx="1168920" cy="2737800"/>
          </a:xfrm>
          <a:prstGeom prst="rect">
            <a:avLst/>
          </a:prstGeom>
          <a:noFill/>
          <a:ln w="0">
            <a:noFill/>
          </a:ln>
        </p:spPr>
        <p:txBody>
          <a:bodyPr lIns="0" tIns="0" rIns="0" bIns="0" anchor="t">
            <a:noAutofit/>
          </a:bodyPr>
          <a:lstStyle/>
          <a:p>
            <a:pPr marL="228600" indent="-228600">
              <a:lnSpc>
                <a:spcPct val="90000"/>
              </a:lnSpc>
              <a:spcBef>
                <a:spcPts val="1417"/>
              </a:spcBef>
              <a:buNone/>
              <a:tabLst>
                <a:tab pos="0" algn="l"/>
              </a:tabLst>
            </a:pPr>
            <a:r>
              <a:rPr lang="en-US" sz="1200" b="0" u="none" strike="noStrike" dirty="0">
                <a:solidFill>
                  <a:srgbClr val="FFFFFF"/>
                </a:solidFill>
                <a:effectLst/>
                <a:uFillTx/>
                <a:latin typeface="Arial"/>
              </a:rPr>
              <a:t>Butler v. State, 377 </a:t>
            </a:r>
            <a:r>
              <a:rPr lang="en-US" sz="1200" b="0" u="none" strike="noStrike" dirty="0" err="1">
                <a:solidFill>
                  <a:srgbClr val="FFFFFF"/>
                </a:solidFill>
                <a:effectLst/>
                <a:uFillTx/>
                <a:latin typeface="Arial"/>
              </a:rPr>
              <a:t>Ga.App</a:t>
            </a:r>
            <a:r>
              <a:rPr lang="en-US" sz="1200" b="0" u="none" strike="noStrike" dirty="0">
                <a:solidFill>
                  <a:srgbClr val="FFFFFF"/>
                </a:solidFill>
                <a:effectLst/>
                <a:uFillTx/>
                <a:latin typeface="Arial"/>
              </a:rPr>
              <a:t>. 859 (October 31, 2025).</a:t>
            </a:r>
          </a:p>
          <a:p>
            <a:pPr marL="228600" indent="-228600">
              <a:lnSpc>
                <a:spcPct val="90000"/>
              </a:lnSpc>
              <a:spcBef>
                <a:spcPts val="1417"/>
              </a:spcBef>
              <a:buNone/>
              <a:tabLst>
                <a:tab pos="0" algn="l"/>
              </a:tabLst>
            </a:pPr>
            <a:r>
              <a:rPr lang="en-US" sz="1200" dirty="0">
                <a:solidFill>
                  <a:srgbClr val="FFFFFF"/>
                </a:solidFill>
                <a:latin typeface="Arial"/>
              </a:rPr>
              <a:t>Municipal court prosecutor lacked the power to upgrade city ordinance violations to misdemeanor criminal trespass.</a:t>
            </a:r>
            <a:endParaRPr lang="en-US" sz="1200" b="0" u="none" strike="noStrike" dirty="0">
              <a:solidFill>
                <a:srgbClr val="FFFFFF"/>
              </a:solidFill>
              <a:effectLst/>
              <a:uFillTx/>
              <a:latin typeface="Arial"/>
            </a:endParaRPr>
          </a:p>
        </p:txBody>
      </p:sp>
      <p:sp>
        <p:nvSpPr>
          <p:cNvPr id="1256" name="PlaceHolder 9"/>
          <p:cNvSpPr>
            <a:spLocks noGrp="1"/>
          </p:cNvSpPr>
          <p:nvPr>
            <p:ph/>
          </p:nvPr>
        </p:nvSpPr>
        <p:spPr>
          <a:xfrm>
            <a:off x="6059160" y="2289960"/>
            <a:ext cx="1231920" cy="70668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r>
              <a:rPr lang="en-US" sz="1200" b="0" i="1" u="none" strike="noStrike" dirty="0">
                <a:solidFill>
                  <a:srgbClr val="FFFFFF"/>
                </a:solidFill>
                <a:effectLst/>
                <a:uFillTx/>
                <a:latin typeface="Arial"/>
              </a:rPr>
              <a:t>Clark v. State,</a:t>
            </a:r>
            <a:r>
              <a:rPr lang="en-US" sz="1200" b="0" u="none" strike="noStrike" dirty="0">
                <a:solidFill>
                  <a:srgbClr val="FFFFFF"/>
                </a:solidFill>
                <a:effectLst/>
                <a:uFillTx/>
                <a:latin typeface="Arial"/>
              </a:rPr>
              <a:t> 378 </a:t>
            </a:r>
            <a:r>
              <a:rPr lang="en-US" sz="1200" b="0" u="none" strike="noStrike" dirty="0" err="1">
                <a:solidFill>
                  <a:srgbClr val="FFFFFF"/>
                </a:solidFill>
                <a:effectLst/>
                <a:uFillTx/>
                <a:latin typeface="Arial"/>
              </a:rPr>
              <a:t>Ga.App</a:t>
            </a:r>
            <a:r>
              <a:rPr lang="en-US" sz="1200" b="0" u="none" strike="noStrike" dirty="0">
                <a:solidFill>
                  <a:srgbClr val="FFFFFF"/>
                </a:solidFill>
                <a:effectLst/>
                <a:uFillTx/>
                <a:latin typeface="Arial"/>
              </a:rPr>
              <a:t>. 111 (December 5, 2025).  Defendant cannot be ordered to pay restitution for a count on which he was not convicted.  Unless there is a waiver.</a:t>
            </a:r>
            <a:endParaRPr lang="en-US" sz="1200" b="0" i="1" u="none" strike="noStrike" dirty="0">
              <a:solidFill>
                <a:srgbClr val="FFFFFF"/>
              </a:solidFill>
              <a:effectLst/>
              <a:uFillTx/>
              <a:latin typeface="Arial"/>
            </a:endParaRPr>
          </a:p>
        </p:txBody>
      </p:sp>
      <p:sp>
        <p:nvSpPr>
          <p:cNvPr id="1257" name="PlaceHolder 10"/>
          <p:cNvSpPr>
            <a:spLocks noGrp="1"/>
          </p:cNvSpPr>
          <p:nvPr>
            <p:ph/>
          </p:nvPr>
        </p:nvSpPr>
        <p:spPr>
          <a:xfrm>
            <a:off x="2407680" y="5286600"/>
            <a:ext cx="677160" cy="677160"/>
          </a:xfrm>
          <a:prstGeom prst="rect">
            <a:avLst/>
          </a:prstGeom>
          <a:solidFill>
            <a:srgbClr val="404040"/>
          </a:solidFill>
          <a:ln w="0">
            <a:noFill/>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93D24F"/>
                </a:solidFill>
                <a:effectLst/>
                <a:uFillTx/>
                <a:latin typeface="Arial"/>
                <a:ea typeface="DejaVu Sans"/>
              </a:rPr>
              <a:t>1</a:t>
            </a:r>
            <a:endParaRPr lang="en-US" sz="3800" b="0" u="none" strike="noStrike">
              <a:solidFill>
                <a:srgbClr val="FFFFFF"/>
              </a:solidFill>
              <a:effectLst/>
              <a:uFillTx/>
              <a:latin typeface="Arial"/>
            </a:endParaRPr>
          </a:p>
        </p:txBody>
      </p:sp>
      <p:sp>
        <p:nvSpPr>
          <p:cNvPr id="1258" name="PlaceHolder 11"/>
          <p:cNvSpPr>
            <a:spLocks noGrp="1"/>
          </p:cNvSpPr>
          <p:nvPr>
            <p:ph/>
          </p:nvPr>
        </p:nvSpPr>
        <p:spPr>
          <a:xfrm>
            <a:off x="5025960" y="5286600"/>
            <a:ext cx="677160" cy="677160"/>
          </a:xfrm>
          <a:prstGeom prst="rect">
            <a:avLst/>
          </a:prstGeom>
          <a:solidFill>
            <a:srgbClr val="404040"/>
          </a:solidFill>
          <a:ln w="0">
            <a:noFill/>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0CC6D3"/>
                </a:solidFill>
                <a:effectLst/>
                <a:uFillTx/>
                <a:latin typeface="Arial"/>
                <a:ea typeface="DejaVu Sans"/>
              </a:rPr>
              <a:t>2</a:t>
            </a:r>
            <a:endParaRPr lang="en-US" sz="3800" b="0" u="none" strike="noStrike">
              <a:solidFill>
                <a:srgbClr val="FFFFFF"/>
              </a:solidFill>
              <a:effectLst/>
              <a:uFillTx/>
              <a:latin typeface="Arial"/>
            </a:endParaRPr>
          </a:p>
        </p:txBody>
      </p:sp>
      <p:sp>
        <p:nvSpPr>
          <p:cNvPr id="1259" name="PlaceHolder 12"/>
          <p:cNvSpPr>
            <a:spLocks noGrp="1"/>
          </p:cNvSpPr>
          <p:nvPr>
            <p:ph/>
          </p:nvPr>
        </p:nvSpPr>
        <p:spPr>
          <a:xfrm>
            <a:off x="7622640" y="5286600"/>
            <a:ext cx="677160" cy="677160"/>
          </a:xfrm>
          <a:prstGeom prst="rect">
            <a:avLst/>
          </a:prstGeom>
          <a:solidFill>
            <a:srgbClr val="404040"/>
          </a:solidFill>
          <a:ln w="0">
            <a:noFill/>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D9A0DF"/>
                </a:solidFill>
                <a:effectLst/>
                <a:uFillTx/>
                <a:latin typeface="Arial"/>
                <a:ea typeface="DejaVu Sans"/>
              </a:rPr>
              <a:t>3</a:t>
            </a:r>
            <a:endParaRPr lang="en-US" sz="3800" b="0" u="none" strike="noStrike">
              <a:solidFill>
                <a:srgbClr val="FFFFFF"/>
              </a:solidFill>
              <a:effectLst/>
              <a:uFillTx/>
              <a:latin typeface="Arial"/>
            </a:endParaRPr>
          </a:p>
        </p:txBody>
      </p:sp>
      <p:sp>
        <p:nvSpPr>
          <p:cNvPr id="1260" name="PlaceHolder 13"/>
          <p:cNvSpPr>
            <a:spLocks noGrp="1"/>
          </p:cNvSpPr>
          <p:nvPr>
            <p:ph/>
          </p:nvPr>
        </p:nvSpPr>
        <p:spPr>
          <a:xfrm>
            <a:off x="10240920" y="5286600"/>
            <a:ext cx="677160" cy="677160"/>
          </a:xfrm>
          <a:prstGeom prst="rect">
            <a:avLst/>
          </a:prstGeom>
          <a:solidFill>
            <a:srgbClr val="404040"/>
          </a:solidFill>
          <a:ln w="0">
            <a:noFill/>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EFB233"/>
                </a:solidFill>
                <a:effectLst/>
                <a:uFillTx/>
                <a:latin typeface="Arial"/>
                <a:ea typeface="DejaVu Sans"/>
              </a:rPr>
              <a:t>4</a:t>
            </a:r>
            <a:endParaRPr lang="en-US" sz="3800" b="0" u="none" strike="noStrike">
              <a:solidFill>
                <a:srgbClr val="FFFFFF"/>
              </a:solidFill>
              <a:effectLst/>
              <a:uFillTx/>
              <a:latin typeface="Arial"/>
            </a:endParaRPr>
          </a:p>
        </p:txBody>
      </p:sp>
      <p:sp>
        <p:nvSpPr>
          <p:cNvPr id="1261" name="PlaceHolder 18"/>
          <p:cNvSpPr/>
          <p:nvPr/>
        </p:nvSpPr>
        <p:spPr>
          <a:xfrm>
            <a:off x="10058400" y="3429000"/>
            <a:ext cx="1231920" cy="12333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marL="228600" indent="-228600">
              <a:lnSpc>
                <a:spcPct val="90000"/>
              </a:lnSpc>
              <a:spcBef>
                <a:spcPts val="1001"/>
              </a:spcBef>
              <a:tabLst>
                <a:tab pos="0" algn="l"/>
              </a:tabLst>
            </a:pPr>
            <a:r>
              <a:rPr lang="en-US" sz="1200" dirty="0">
                <a:solidFill>
                  <a:srgbClr val="FFFFFF"/>
                </a:solidFill>
                <a:latin typeface="Arial"/>
                <a:ea typeface="DejaVu Sans"/>
              </a:rPr>
              <a:t>City of Atlanta prosecutor moved to upgrade.  They did not have the authority to do so.</a:t>
            </a:r>
            <a:endParaRPr lang="en-US" sz="1200" b="0" u="none" strike="noStrike" dirty="0">
              <a:solidFill>
                <a:srgbClr val="FFFFFF"/>
              </a:solidFill>
              <a:effectLst/>
              <a:uFillTx/>
              <a:latin typeface="Arial"/>
            </a:endParaRPr>
          </a:p>
        </p:txBody>
      </p:sp>
      <p:sp>
        <p:nvSpPr>
          <p:cNvPr id="1262" name="PlaceHolder 19"/>
          <p:cNvSpPr/>
          <p:nvPr/>
        </p:nvSpPr>
        <p:spPr>
          <a:xfrm>
            <a:off x="2192400" y="3200400"/>
            <a:ext cx="1231920" cy="12333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marL="228600" indent="-228600">
              <a:lnSpc>
                <a:spcPct val="90000"/>
              </a:lnSpc>
              <a:spcBef>
                <a:spcPts val="1001"/>
              </a:spcBef>
              <a:tabLst>
                <a:tab pos="0" algn="l"/>
              </a:tabLst>
            </a:pPr>
            <a:r>
              <a:rPr lang="en-US" sz="1200" b="0" u="none" strike="noStrike" dirty="0">
                <a:solidFill>
                  <a:srgbClr val="FFFFFF"/>
                </a:solidFill>
                <a:effectLst/>
                <a:uFillTx/>
                <a:latin typeface="Arial"/>
              </a:rPr>
              <a:t>Must show that the crime or crimes were to further the interest of the street gang.  Not just the type of crim</a:t>
            </a:r>
            <a:r>
              <a:rPr lang="en-US" sz="1200" dirty="0">
                <a:solidFill>
                  <a:srgbClr val="FFFFFF"/>
                </a:solidFill>
                <a:latin typeface="Arial"/>
              </a:rPr>
              <a:t>e that members usually commit.</a:t>
            </a:r>
            <a:endParaRPr lang="en-US" sz="1200" b="0" u="none" strike="noStrike" dirty="0">
              <a:solidFill>
                <a:srgbClr val="FFFFFF"/>
              </a:solidFill>
              <a:effectLst/>
              <a:uFillTx/>
              <a:latin typeface="Arial"/>
            </a:endParaRPr>
          </a:p>
        </p:txBody>
      </p:sp>
      <p:sp>
        <p:nvSpPr>
          <p:cNvPr id="1263" name="PlaceHolder 20"/>
          <p:cNvSpPr/>
          <p:nvPr/>
        </p:nvSpPr>
        <p:spPr>
          <a:xfrm>
            <a:off x="4707360" y="3200400"/>
            <a:ext cx="1231920" cy="12333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marL="228600" indent="-228600">
              <a:lnSpc>
                <a:spcPct val="90000"/>
              </a:lnSpc>
              <a:spcBef>
                <a:spcPts val="1001"/>
              </a:spcBef>
              <a:tabLst>
                <a:tab pos="0" algn="l"/>
              </a:tabLst>
            </a:pPr>
            <a:r>
              <a:rPr lang="en-US" sz="1200" b="0" u="none" strike="noStrike" dirty="0">
                <a:solidFill>
                  <a:srgbClr val="FFFFFF"/>
                </a:solidFill>
                <a:effectLst/>
                <a:uFillTx/>
                <a:latin typeface="Arial"/>
              </a:rPr>
              <a:t>Demand does not run.  Court acknowledges loophole, but says that is the way the statute is written.</a:t>
            </a:r>
          </a:p>
        </p:txBody>
      </p:sp>
      <p:sp>
        <p:nvSpPr>
          <p:cNvPr id="1264" name="PlaceHolder 21"/>
          <p:cNvSpPr/>
          <p:nvPr/>
        </p:nvSpPr>
        <p:spPr>
          <a:xfrm>
            <a:off x="7292520" y="2490480"/>
            <a:ext cx="1231920" cy="7066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Autofit/>
          </a:bodyPr>
          <a:lstStyle/>
          <a:p>
            <a:pPr marL="228600" indent="-228600">
              <a:lnSpc>
                <a:spcPct val="90000"/>
              </a:lnSpc>
              <a:spcBef>
                <a:spcPts val="1001"/>
              </a:spcBef>
              <a:tabLst>
                <a:tab pos="0" algn="l"/>
              </a:tabLst>
            </a:pPr>
            <a:r>
              <a:rPr lang="en-US" sz="1200" b="0" u="none" strike="noStrike" dirty="0">
                <a:solidFill>
                  <a:srgbClr val="FFFFFF"/>
                </a:solidFill>
                <a:effectLst/>
                <a:uFillTx/>
                <a:latin typeface="Arial"/>
              </a:rPr>
              <a:t>Here it was unclear if there was a waiver.  So, the Court of Appeals vacated and remanded.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81" name="Diagram1"/>
          <p:cNvGrpSpPr/>
          <p:nvPr/>
        </p:nvGrpSpPr>
        <p:grpSpPr>
          <a:xfrm>
            <a:off x="334080" y="1303560"/>
            <a:ext cx="11085480" cy="5074560"/>
            <a:chOff x="334080" y="1303560"/>
            <a:chExt cx="11085480" cy="5074560"/>
          </a:xfrm>
        </p:grpSpPr>
        <p:sp>
          <p:nvSpPr>
            <p:cNvPr id="1282" name="Rectangle 467"/>
            <p:cNvSpPr/>
            <p:nvPr/>
          </p:nvSpPr>
          <p:spPr>
            <a:xfrm>
              <a:off x="334080" y="1303560"/>
              <a:ext cx="11085480" cy="507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283" name="Rectangle 468"/>
            <p:cNvSpPr/>
            <p:nvPr/>
          </p:nvSpPr>
          <p:spPr>
            <a:xfrm>
              <a:off x="3145320" y="1461240"/>
              <a:ext cx="7652160" cy="1643040"/>
            </a:xfrm>
            <a:prstGeom prst="rect">
              <a:avLst/>
            </a:prstGeom>
            <a:noFill/>
            <a:ln w="19050">
              <a:solidFill>
                <a:srgbClr val="5AB0F1"/>
              </a:solidFill>
            </a:ln>
          </p:spPr>
          <p:style>
            <a:lnRef idx="1">
              <a:scrgbClr r="0" g="0" b="0"/>
            </a:lnRef>
            <a:fillRef idx="0">
              <a:scrgbClr r="0" g="0" b="0"/>
            </a:fillRef>
            <a:effectRef idx="0">
              <a:scrgbClr r="0" g="0" b="0"/>
            </a:effectRef>
            <a:fontRef idx="minor"/>
          </p:style>
          <p:txBody>
            <a:bodyPr lIns="1397880" tIns="45000" rIns="45720" bIns="45000" numCol="1" spcCol="1440" anchor="ctr">
              <a:noAutofit/>
            </a:bodyPr>
            <a:lstStyle/>
            <a:p>
              <a:pPr>
                <a:lnSpc>
                  <a:spcPct val="90000"/>
                </a:lnSpc>
                <a:spcAft>
                  <a:spcPts val="420"/>
                </a:spcAft>
                <a:tabLst>
                  <a:tab pos="0" algn="l"/>
                </a:tabLst>
              </a:pPr>
              <a:endParaRPr lang="en-US" sz="1200" b="0" u="none" strike="noStrike" dirty="0">
                <a:solidFill>
                  <a:srgbClr val="FFFFFF"/>
                </a:solidFill>
                <a:effectLst/>
                <a:uFillTx/>
                <a:latin typeface="Arial"/>
              </a:endParaRPr>
            </a:p>
            <a:p>
              <a:pPr>
                <a:lnSpc>
                  <a:spcPct val="90000"/>
                </a:lnSpc>
                <a:spcAft>
                  <a:spcPts val="420"/>
                </a:spcAft>
                <a:tabLst>
                  <a:tab pos="0" algn="l"/>
                </a:tabLst>
              </a:pPr>
              <a:endParaRPr lang="en-US" sz="1200" b="0" u="none" strike="noStrike" dirty="0">
                <a:solidFill>
                  <a:srgbClr val="FFFFFF"/>
                </a:solidFill>
                <a:effectLst/>
                <a:uFillTx/>
                <a:latin typeface="Arial"/>
              </a:endParaRPr>
            </a:p>
            <a:p>
              <a:pPr>
                <a:lnSpc>
                  <a:spcPct val="90000"/>
                </a:lnSpc>
                <a:spcAft>
                  <a:spcPts val="420"/>
                </a:spcAft>
                <a:tabLst>
                  <a:tab pos="0" algn="l"/>
                </a:tabLst>
              </a:pPr>
              <a:r>
                <a:rPr lang="en-US" sz="1200" b="0" u="none" strike="noStrike" dirty="0">
                  <a:solidFill>
                    <a:srgbClr val="FFFFFF"/>
                  </a:solidFill>
                  <a:effectLst/>
                  <a:uFillTx/>
                  <a:latin typeface="Arial"/>
                </a:rPr>
                <a:t>SB 605-Amends 15-16-32(h) to allow for additional reasons to remove a District Attorney.  These include failing to make reasonable efforts to comply with the “Crime Victim Bill of Rights,” failing to make reasonable efforts to allow for the inspection of public records, and failing to make reasonable efforts to comply </a:t>
              </a:r>
              <a:r>
                <a:rPr lang="en-US" sz="1200" dirty="0">
                  <a:solidFill>
                    <a:srgbClr val="FFFFFF"/>
                  </a:solidFill>
                  <a:latin typeface="Arial"/>
                </a:rPr>
                <a:t>with the discovery rules.</a:t>
              </a:r>
            </a:p>
            <a:p>
              <a:pPr>
                <a:lnSpc>
                  <a:spcPct val="90000"/>
                </a:lnSpc>
                <a:spcAft>
                  <a:spcPts val="420"/>
                </a:spcAft>
                <a:tabLst>
                  <a:tab pos="0" algn="l"/>
                </a:tabLst>
              </a:pPr>
              <a:endParaRPr lang="en-US" sz="1200" b="0" u="none" strike="noStrike" dirty="0">
                <a:solidFill>
                  <a:srgbClr val="FFFFFF"/>
                </a:solidFill>
                <a:effectLst/>
                <a:uFillTx/>
                <a:latin typeface="Arial"/>
              </a:endParaRPr>
            </a:p>
            <a:p>
              <a:pPr>
                <a:lnSpc>
                  <a:spcPct val="90000"/>
                </a:lnSpc>
                <a:spcAft>
                  <a:spcPts val="420"/>
                </a:spcAft>
                <a:tabLst>
                  <a:tab pos="0" algn="l"/>
                </a:tabLst>
              </a:pPr>
              <a:r>
                <a:rPr lang="en-US" sz="1200" dirty="0">
                  <a:solidFill>
                    <a:srgbClr val="FFFFFF"/>
                  </a:solidFill>
                  <a:latin typeface="Arial"/>
                </a:rPr>
                <a:t>HB 668-Amends 16-11-107.1 related to harassment of assistance dogs by humans or other dogs.  Usually a misdemeanor.  However, may become a felony if the service dog is killed or injured to the extent that the dogs ability to perform as a service dog is materially effected.</a:t>
              </a:r>
              <a:endParaRPr lang="en-US" sz="1200" b="0" u="none" strike="noStrike" dirty="0">
                <a:solidFill>
                  <a:srgbClr val="FFFFFF"/>
                </a:solidFill>
                <a:effectLst/>
                <a:uFillTx/>
                <a:latin typeface="Arial"/>
              </a:endParaRPr>
            </a:p>
            <a:p>
              <a:pPr>
                <a:lnSpc>
                  <a:spcPct val="90000"/>
                </a:lnSpc>
                <a:spcAft>
                  <a:spcPts val="420"/>
                </a:spcAft>
                <a:tabLst>
                  <a:tab pos="0" algn="l"/>
                </a:tabLst>
              </a:pPr>
              <a:r>
                <a:rPr lang="en-US" sz="1200" b="0" u="none" strike="noStrike" dirty="0">
                  <a:solidFill>
                    <a:srgbClr val="FFFFFF"/>
                  </a:solidFill>
                  <a:effectLst/>
                  <a:uFillTx/>
                  <a:latin typeface="Arial"/>
                  <a:ea typeface="DejaVu Sans"/>
                </a:rPr>
                <a:t>  </a:t>
              </a:r>
              <a:endParaRPr lang="en-US" sz="1200" b="0" u="none" strike="noStrike" dirty="0">
                <a:solidFill>
                  <a:srgbClr val="FFFFFF"/>
                </a:solidFill>
                <a:effectLst/>
                <a:uFillTx/>
                <a:latin typeface="Arial"/>
              </a:endParaRPr>
            </a:p>
            <a:p>
              <a:pPr>
                <a:lnSpc>
                  <a:spcPct val="90000"/>
                </a:lnSpc>
                <a:spcAft>
                  <a:spcPts val="420"/>
                </a:spcAft>
                <a:tabLst>
                  <a:tab pos="0" algn="l"/>
                </a:tabLst>
              </a:pPr>
              <a:endParaRPr lang="en-US" sz="1200" b="0" u="none" strike="noStrike" dirty="0">
                <a:solidFill>
                  <a:srgbClr val="FFFFFF"/>
                </a:solidFill>
                <a:effectLst/>
                <a:uFillTx/>
                <a:latin typeface="Arial"/>
              </a:endParaRPr>
            </a:p>
          </p:txBody>
        </p:sp>
        <p:sp>
          <p:nvSpPr>
            <p:cNvPr id="1284" name="Rectangle 469"/>
            <p:cNvSpPr/>
            <p:nvPr/>
          </p:nvSpPr>
          <p:spPr>
            <a:xfrm>
              <a:off x="1115640" y="1670400"/>
              <a:ext cx="2906280" cy="736200"/>
            </a:xfrm>
            <a:prstGeom prst="rect">
              <a:avLst/>
            </a:prstGeom>
            <a:solidFill>
              <a:schemeClr val="accent1"/>
            </a:solidFill>
            <a:ln>
              <a:solidFill>
                <a:srgbClr val="5AB0F1"/>
              </a:solidFill>
            </a:ln>
            <a:effectLst>
              <a:outerShdw blurRad="39960" dist="20160" dir="5400000" rotWithShape="0">
                <a:srgbClr val="000000">
                  <a:alpha val="38000"/>
                </a:srgbClr>
              </a:outerShdw>
            </a:effectLst>
          </p:spPr>
          <p:style>
            <a:lnRef idx="3">
              <a:scrgbClr r="0" g="0" b="0"/>
            </a:lnRef>
            <a:fillRef idx="0">
              <a:scrgbClr r="0" g="0" b="0"/>
            </a:fillRef>
            <a:effectRef idx="1">
              <a:scrgbClr r="0" g="0" b="0"/>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285" name="Rectangle 470"/>
            <p:cNvSpPr/>
            <p:nvPr/>
          </p:nvSpPr>
          <p:spPr>
            <a:xfrm>
              <a:off x="2973600" y="3128760"/>
              <a:ext cx="7652160" cy="1474200"/>
            </a:xfrm>
            <a:prstGeom prst="rect">
              <a:avLst/>
            </a:prstGeom>
            <a:noFill/>
            <a:ln w="19050">
              <a:solidFill>
                <a:srgbClr val="EFB233"/>
              </a:solidFill>
            </a:ln>
          </p:spPr>
          <p:style>
            <a:lnRef idx="1">
              <a:scrgbClr r="0" g="0" b="0"/>
            </a:lnRef>
            <a:fillRef idx="0">
              <a:scrgbClr r="0" g="0" b="0"/>
            </a:fillRef>
            <a:effectRef idx="0">
              <a:scrgbClr r="0" g="0" b="0"/>
            </a:effectRef>
            <a:fontRef idx="minor"/>
          </p:style>
          <p:txBody>
            <a:bodyPr lIns="1397880" tIns="45000" rIns="45720" bIns="45000" numCol="1" spcCol="1440" anchor="ctr">
              <a:noAutofit/>
            </a:bodyPr>
            <a:lstStyle/>
            <a:p>
              <a:pPr>
                <a:lnSpc>
                  <a:spcPct val="90000"/>
                </a:lnSpc>
                <a:spcAft>
                  <a:spcPts val="420"/>
                </a:spcAft>
                <a:tabLst>
                  <a:tab pos="0" algn="l"/>
                </a:tabLst>
              </a:pPr>
              <a:r>
                <a:rPr lang="en-US" sz="1200" b="0" u="none" strike="noStrike">
                  <a:solidFill>
                    <a:srgbClr val="FFFFFF"/>
                  </a:solidFill>
                  <a:effectLst/>
                  <a:uFillTx/>
                  <a:latin typeface="Arial"/>
                  <a:ea typeface="DejaVu Sans"/>
                </a:rPr>
                <a:t>.</a:t>
              </a:r>
              <a:endParaRPr lang="en-US" sz="1200" b="0" u="none" strike="noStrike">
                <a:solidFill>
                  <a:srgbClr val="FFFFFF"/>
                </a:solidFill>
                <a:effectLst/>
                <a:uFillTx/>
                <a:latin typeface="Arial"/>
              </a:endParaRPr>
            </a:p>
          </p:txBody>
        </p:sp>
        <p:sp>
          <p:nvSpPr>
            <p:cNvPr id="1286" name="Rectangle 471"/>
            <p:cNvSpPr/>
            <p:nvPr/>
          </p:nvSpPr>
          <p:spPr>
            <a:xfrm>
              <a:off x="1115640" y="3387960"/>
              <a:ext cx="2906280" cy="736200"/>
            </a:xfrm>
            <a:prstGeom prst="rect">
              <a:avLst/>
            </a:prstGeom>
            <a:solidFill>
              <a:schemeClr val="accent2"/>
            </a:solidFill>
            <a:ln>
              <a:solidFill>
                <a:srgbClr val="EFB233"/>
              </a:solidFill>
            </a:ln>
            <a:effectLst>
              <a:outerShdw blurRad="39960" dist="20160" dir="5400000" rotWithShape="0">
                <a:srgbClr val="000000">
                  <a:alpha val="38000"/>
                </a:srgbClr>
              </a:outerShdw>
            </a:effectLst>
          </p:spPr>
          <p:style>
            <a:lnRef idx="3">
              <a:scrgbClr r="0" g="0" b="0"/>
            </a:lnRef>
            <a:fillRef idx="0">
              <a:scrgbClr r="0" g="0" b="0"/>
            </a:fillRef>
            <a:effectRef idx="1">
              <a:scrgbClr r="0" g="0" b="0"/>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287" name="Rectangle 472"/>
            <p:cNvSpPr/>
            <p:nvPr/>
          </p:nvSpPr>
          <p:spPr>
            <a:xfrm>
              <a:off x="2973600" y="4846320"/>
              <a:ext cx="7652160" cy="1474200"/>
            </a:xfrm>
            <a:prstGeom prst="rect">
              <a:avLst/>
            </a:prstGeom>
            <a:noFill/>
            <a:ln w="19050">
              <a:solidFill>
                <a:srgbClr val="D9A0DF"/>
              </a:solidFill>
            </a:ln>
          </p:spPr>
          <p:style>
            <a:lnRef idx="1">
              <a:scrgbClr r="0" g="0" b="0"/>
            </a:lnRef>
            <a:fillRef idx="0">
              <a:scrgbClr r="0" g="0" b="0"/>
            </a:fillRef>
            <a:effectRef idx="0">
              <a:scrgbClr r="0" g="0" b="0"/>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288" name="Rectangle 473"/>
            <p:cNvSpPr/>
            <p:nvPr/>
          </p:nvSpPr>
          <p:spPr>
            <a:xfrm>
              <a:off x="1115640" y="5105880"/>
              <a:ext cx="2906280" cy="736200"/>
            </a:xfrm>
            <a:prstGeom prst="rect">
              <a:avLst/>
            </a:prstGeom>
            <a:solidFill>
              <a:schemeClr val="accent4"/>
            </a:solidFill>
            <a:ln>
              <a:solidFill>
                <a:srgbClr val="D9A0DF"/>
              </a:solidFill>
            </a:ln>
            <a:effectLst>
              <a:outerShdw blurRad="39960" dist="20160" dir="5400000" rotWithShape="0">
                <a:srgbClr val="000000">
                  <a:alpha val="38000"/>
                </a:srgbClr>
              </a:outerShdw>
            </a:effectLst>
          </p:spPr>
          <p:style>
            <a:lnRef idx="3">
              <a:scrgbClr r="0" g="0" b="0"/>
            </a:lnRef>
            <a:fillRef idx="0">
              <a:scrgbClr r="0" g="0" b="0"/>
            </a:fillRef>
            <a:effectRef idx="1">
              <a:scrgbClr r="0" g="0" b="0"/>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grpSp>
      <p:sp>
        <p:nvSpPr>
          <p:cNvPr id="1289" name="PlaceHolder 1"/>
          <p:cNvSpPr>
            <a:spLocks noGrp="1"/>
          </p:cNvSpPr>
          <p:nvPr>
            <p:ph type="title"/>
          </p:nvPr>
        </p:nvSpPr>
        <p:spPr>
          <a:xfrm>
            <a:off x="748440" y="281520"/>
            <a:ext cx="10635120" cy="905760"/>
          </a:xfrm>
          <a:prstGeom prst="rect">
            <a:avLst/>
          </a:prstGeom>
          <a:noFill/>
          <a:ln w="0">
            <a:noFill/>
          </a:ln>
        </p:spPr>
        <p:txBody>
          <a:bodyPr lIns="90000" tIns="45000" rIns="90000" bIns="45000" anchor="ctr">
            <a:noAutofit/>
          </a:bodyPr>
          <a:lstStyle/>
          <a:p>
            <a:pPr indent="0">
              <a:lnSpc>
                <a:spcPct val="90000"/>
              </a:lnSpc>
              <a:buNone/>
            </a:pPr>
            <a:r>
              <a:rPr lang="en-US" sz="3000" b="0" u="none" strike="noStrike" dirty="0">
                <a:solidFill>
                  <a:srgbClr val="FFFFFF"/>
                </a:solidFill>
                <a:effectLst/>
                <a:uFillTx/>
                <a:latin typeface="Arial"/>
              </a:rPr>
              <a:t>Statutory Updates</a:t>
            </a:r>
          </a:p>
        </p:txBody>
      </p:sp>
      <p:sp>
        <p:nvSpPr>
          <p:cNvPr id="1290" name="PlaceHolder 2"/>
          <p:cNvSpPr>
            <a:spLocks noGrp="1"/>
          </p:cNvSpPr>
          <p:nvPr>
            <p:ph/>
          </p:nvPr>
        </p:nvSpPr>
        <p:spPr>
          <a:xfrm>
            <a:off x="2867400" y="1729080"/>
            <a:ext cx="677160" cy="677160"/>
          </a:xfrm>
          <a:prstGeom prst="rect">
            <a:avLst/>
          </a:prstGeom>
          <a:solidFill>
            <a:srgbClr val="404040"/>
          </a:solidFill>
          <a:ln w="25560">
            <a:solidFill>
              <a:srgbClr val="404040"/>
            </a:solidFill>
            <a:round/>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5AB0F1"/>
                </a:solidFill>
                <a:effectLst/>
                <a:uFillTx/>
                <a:latin typeface="Arial"/>
                <a:ea typeface="DejaVu Sans"/>
              </a:rPr>
              <a:t>1</a:t>
            </a:r>
            <a:endParaRPr lang="en-US" sz="3800" b="0" u="none" strike="noStrike">
              <a:solidFill>
                <a:srgbClr val="FFFFFF"/>
              </a:solidFill>
              <a:effectLst/>
              <a:uFillTx/>
              <a:latin typeface="Arial"/>
            </a:endParaRPr>
          </a:p>
        </p:txBody>
      </p:sp>
      <p:sp>
        <p:nvSpPr>
          <p:cNvPr id="1291" name="PlaceHolder 3"/>
          <p:cNvSpPr>
            <a:spLocks noGrp="1"/>
          </p:cNvSpPr>
          <p:nvPr>
            <p:ph/>
          </p:nvPr>
        </p:nvSpPr>
        <p:spPr>
          <a:xfrm>
            <a:off x="2886480" y="3439800"/>
            <a:ext cx="677160" cy="677160"/>
          </a:xfrm>
          <a:prstGeom prst="rect">
            <a:avLst/>
          </a:prstGeom>
          <a:solidFill>
            <a:srgbClr val="404040"/>
          </a:solidFill>
          <a:ln w="25560">
            <a:solidFill>
              <a:srgbClr val="404040"/>
            </a:solidFill>
            <a:round/>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EFB233"/>
                </a:solidFill>
                <a:effectLst/>
                <a:uFillTx/>
                <a:latin typeface="Arial"/>
                <a:ea typeface="DejaVu Sans"/>
              </a:rPr>
              <a:t>2</a:t>
            </a:r>
            <a:endParaRPr lang="en-US" sz="3800" b="0" u="none" strike="noStrike">
              <a:solidFill>
                <a:srgbClr val="FFFFFF"/>
              </a:solidFill>
              <a:effectLst/>
              <a:uFillTx/>
              <a:latin typeface="Arial"/>
            </a:endParaRPr>
          </a:p>
        </p:txBody>
      </p:sp>
      <p:sp>
        <p:nvSpPr>
          <p:cNvPr id="1292" name="PlaceHolder 4"/>
          <p:cNvSpPr>
            <a:spLocks noGrp="1"/>
          </p:cNvSpPr>
          <p:nvPr>
            <p:ph/>
          </p:nvPr>
        </p:nvSpPr>
        <p:spPr>
          <a:xfrm>
            <a:off x="2867400" y="5128920"/>
            <a:ext cx="677160" cy="677160"/>
          </a:xfrm>
          <a:prstGeom prst="rect">
            <a:avLst/>
          </a:prstGeom>
          <a:solidFill>
            <a:srgbClr val="404040"/>
          </a:solidFill>
          <a:ln w="25560">
            <a:solidFill>
              <a:srgbClr val="404040"/>
            </a:solidFill>
            <a:round/>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D9A0DF"/>
                </a:solidFill>
                <a:effectLst/>
                <a:uFillTx/>
                <a:latin typeface="Arial"/>
                <a:ea typeface="DejaVu Sans"/>
              </a:rPr>
              <a:t>3</a:t>
            </a:r>
            <a:endParaRPr lang="en-US" sz="3800" b="0" u="none" strike="noStrike">
              <a:solidFill>
                <a:srgbClr val="FFFFFF"/>
              </a:solidFill>
              <a:effectLst/>
              <a:uFillTx/>
              <a:latin typeface="Arial"/>
            </a:endParaRPr>
          </a:p>
        </p:txBody>
      </p:sp>
      <p:sp>
        <p:nvSpPr>
          <p:cNvPr id="1294" name="TextBox 8"/>
          <p:cNvSpPr/>
          <p:nvPr/>
        </p:nvSpPr>
        <p:spPr>
          <a:xfrm>
            <a:off x="4114800" y="3429000"/>
            <a:ext cx="6114240" cy="119887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SB 540-Amends 39-5-6 to allow the Attorney General to create rules and enforce civil penalties for AI Chatbots/companions. These include mandatory referrals to suicide/crisis lifelines, age verification, and health/medical representations.</a:t>
            </a:r>
          </a:p>
          <a:p>
            <a:pPr>
              <a:lnSpc>
                <a:spcPct val="100000"/>
              </a:lnSpc>
            </a:pPr>
            <a:endParaRPr lang="en-US" sz="1200" dirty="0">
              <a:solidFill>
                <a:srgbClr val="FFFFFF"/>
              </a:solidFill>
              <a:latin typeface="Arial"/>
            </a:endParaRPr>
          </a:p>
          <a:p>
            <a:pPr>
              <a:lnSpc>
                <a:spcPct val="100000"/>
              </a:lnSpc>
            </a:pPr>
            <a:r>
              <a:rPr lang="en-US" sz="1200" dirty="0">
                <a:solidFill>
                  <a:srgbClr val="FFFFFF"/>
                </a:solidFill>
                <a:latin typeface="Arial"/>
              </a:rPr>
              <a:t>HB 1230-Amends 42-5-18 to make it unlawful to operate a drone above a place of incarceration.</a:t>
            </a:r>
            <a:endParaRPr lang="en-US" sz="1200" b="0" u="none" strike="noStrike" dirty="0">
              <a:solidFill>
                <a:srgbClr val="FFFFFF"/>
              </a:solidFill>
              <a:effectLst/>
              <a:uFillTx/>
              <a:latin typeface="Arial"/>
            </a:endParaRPr>
          </a:p>
        </p:txBody>
      </p:sp>
      <p:sp>
        <p:nvSpPr>
          <p:cNvPr id="2" name="TextBox 1">
            <a:extLst>
              <a:ext uri="{FF2B5EF4-FFF2-40B4-BE49-F238E27FC236}">
                <a16:creationId xmlns:a16="http://schemas.microsoft.com/office/drawing/2014/main" id="{252EBB7B-9A74-E748-1748-8B9B13FE8F78}"/>
              </a:ext>
            </a:extLst>
          </p:cNvPr>
          <p:cNvSpPr txBox="1"/>
          <p:nvPr/>
        </p:nvSpPr>
        <p:spPr>
          <a:xfrm>
            <a:off x="4114800" y="4988379"/>
            <a:ext cx="6408964" cy="1200329"/>
          </a:xfrm>
          <a:prstGeom prst="rect">
            <a:avLst/>
          </a:prstGeom>
          <a:noFill/>
        </p:spPr>
        <p:txBody>
          <a:bodyPr wrap="square" rtlCol="0">
            <a:spAutoFit/>
          </a:bodyPr>
          <a:lstStyle/>
          <a:p>
            <a:r>
              <a:rPr lang="en-US" sz="1200" dirty="0">
                <a:solidFill>
                  <a:schemeClr val="bg1"/>
                </a:solidFill>
              </a:rPr>
              <a:t>HB 1075-Creates 17-10-3.2 to make a 4</a:t>
            </a:r>
            <a:r>
              <a:rPr lang="en-US" sz="1200" baseline="30000" dirty="0">
                <a:solidFill>
                  <a:schemeClr val="bg1"/>
                </a:solidFill>
              </a:rPr>
              <a:t>th</a:t>
            </a:r>
            <a:r>
              <a:rPr lang="en-US" sz="1200" dirty="0">
                <a:solidFill>
                  <a:schemeClr val="bg1"/>
                </a:solidFill>
              </a:rPr>
              <a:t> or subsequent conviction for any misdemeanor within 16-5 (crimes against persons) or 16-6( sex offenses) within a 10 year period will face 1-10 felony punishment.  Has to be alleged as separate count on the indictment.</a:t>
            </a:r>
          </a:p>
          <a:p>
            <a:endParaRPr lang="en-US" sz="1200" dirty="0">
              <a:solidFill>
                <a:schemeClr val="bg1"/>
              </a:solidFill>
            </a:endParaRPr>
          </a:p>
          <a:p>
            <a:r>
              <a:rPr lang="en-US" sz="1200" dirty="0">
                <a:solidFill>
                  <a:schemeClr val="bg1"/>
                </a:solidFill>
              </a:rPr>
              <a:t>HB 1121-Amends 15-6-3(13) to change the terms of court in every county in the Cordele Judicial Circuit to January 1 and July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7" name="PlaceHolder 1"/>
          <p:cNvSpPr>
            <a:spLocks noGrp="1"/>
          </p:cNvSpPr>
          <p:nvPr>
            <p:ph type="title"/>
          </p:nvPr>
        </p:nvSpPr>
        <p:spPr>
          <a:xfrm>
            <a:off x="781560" y="281520"/>
            <a:ext cx="10635120" cy="905760"/>
          </a:xfrm>
          <a:prstGeom prst="rect">
            <a:avLst/>
          </a:prstGeom>
          <a:noFill/>
          <a:ln w="0">
            <a:noFill/>
          </a:ln>
        </p:spPr>
        <p:txBody>
          <a:bodyPr lIns="90000" tIns="45000" rIns="90000" bIns="45000" anchor="ctr">
            <a:noAutofit/>
          </a:bodyPr>
          <a:lstStyle/>
          <a:p>
            <a:pPr indent="0">
              <a:lnSpc>
                <a:spcPct val="90000"/>
              </a:lnSpc>
              <a:buNone/>
            </a:pPr>
            <a:r>
              <a:rPr lang="en-US" sz="3000" dirty="0">
                <a:solidFill>
                  <a:srgbClr val="FFFFFF"/>
                </a:solidFill>
                <a:latin typeface="Arial"/>
              </a:rPr>
              <a:t>Some “Good” News</a:t>
            </a:r>
            <a:endParaRPr lang="en-US" sz="3000" b="0" u="none" strike="noStrike" dirty="0">
              <a:solidFill>
                <a:srgbClr val="FFFFFF"/>
              </a:solidFill>
              <a:effectLst/>
              <a:uFillTx/>
              <a:latin typeface="Arial"/>
            </a:endParaRPr>
          </a:p>
        </p:txBody>
      </p:sp>
      <p:sp>
        <p:nvSpPr>
          <p:cNvPr id="1268" name="PlaceHolder 2"/>
          <p:cNvSpPr>
            <a:spLocks noGrp="1"/>
          </p:cNvSpPr>
          <p:nvPr>
            <p:ph/>
          </p:nvPr>
        </p:nvSpPr>
        <p:spPr>
          <a:xfrm>
            <a:off x="887760" y="1449720"/>
            <a:ext cx="1982160" cy="3762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b="0" i="1" u="none" strike="noStrike" dirty="0">
                <a:solidFill>
                  <a:srgbClr val="FFFFFF"/>
                </a:solidFill>
                <a:effectLst/>
                <a:uFillTx/>
                <a:latin typeface="Arial"/>
              </a:rPr>
              <a:t>Kellum</a:t>
            </a:r>
            <a:r>
              <a:rPr lang="en-US" sz="1400" b="0" u="none" strike="noStrike" dirty="0">
                <a:solidFill>
                  <a:srgbClr val="FFFFFF"/>
                </a:solidFill>
                <a:effectLst/>
                <a:uFillTx/>
                <a:latin typeface="Arial"/>
              </a:rPr>
              <a:t> fixed</a:t>
            </a:r>
          </a:p>
        </p:txBody>
      </p:sp>
      <p:sp>
        <p:nvSpPr>
          <p:cNvPr id="1269" name="PlaceHolder 3"/>
          <p:cNvSpPr>
            <a:spLocks noGrp="1"/>
          </p:cNvSpPr>
          <p:nvPr>
            <p:ph/>
          </p:nvPr>
        </p:nvSpPr>
        <p:spPr>
          <a:xfrm>
            <a:off x="812160" y="1827720"/>
            <a:ext cx="2057400" cy="274140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None/>
              <a:tabLst>
                <a:tab pos="0" algn="l"/>
              </a:tabLst>
            </a:pPr>
            <a:r>
              <a:rPr lang="en-US" sz="1200" b="0" u="none" strike="noStrike" dirty="0">
                <a:solidFill>
                  <a:srgbClr val="FFFFFF"/>
                </a:solidFill>
                <a:effectLst/>
                <a:uFillTx/>
                <a:latin typeface="Arial"/>
                <a:ea typeface="DejaVu Sans"/>
              </a:rPr>
              <a:t>HB 535-Modifies 42-8-35 requiring that a person receive credit for time served for each day served in confinement “since the date of the commission of the violation” in accordance with 17-10-11 excluding any time tolled under 42-8-36.  So, credit for time serve for probation violations.</a:t>
            </a:r>
            <a:endParaRPr lang="en-US" sz="1200" b="0" u="none" strike="noStrike" dirty="0">
              <a:solidFill>
                <a:srgbClr val="FFFFFF"/>
              </a:solidFill>
              <a:effectLst/>
              <a:uFillTx/>
              <a:latin typeface="Arial"/>
            </a:endParaRPr>
          </a:p>
        </p:txBody>
      </p:sp>
      <p:sp>
        <p:nvSpPr>
          <p:cNvPr id="1270" name="PlaceHolder 4"/>
          <p:cNvSpPr>
            <a:spLocks noGrp="1"/>
          </p:cNvSpPr>
          <p:nvPr>
            <p:ph/>
          </p:nvPr>
        </p:nvSpPr>
        <p:spPr>
          <a:xfrm>
            <a:off x="2961360" y="1392120"/>
            <a:ext cx="1982160" cy="4374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dirty="0">
                <a:solidFill>
                  <a:srgbClr val="FFFFFF"/>
                </a:solidFill>
                <a:latin typeface="Arial"/>
              </a:rPr>
              <a:t>No Trial Without Accused</a:t>
            </a:r>
            <a:endParaRPr lang="en-US" sz="1400" b="0" u="none" strike="noStrike" dirty="0">
              <a:solidFill>
                <a:srgbClr val="FFFFFF"/>
              </a:solidFill>
              <a:effectLst/>
              <a:uFillTx/>
              <a:latin typeface="Arial"/>
            </a:endParaRPr>
          </a:p>
        </p:txBody>
      </p:sp>
      <p:sp>
        <p:nvSpPr>
          <p:cNvPr id="1271" name="PlaceHolder 5"/>
          <p:cNvSpPr>
            <a:spLocks noGrp="1"/>
          </p:cNvSpPr>
          <p:nvPr>
            <p:ph/>
          </p:nvPr>
        </p:nvSpPr>
        <p:spPr>
          <a:xfrm>
            <a:off x="2937600" y="1926771"/>
            <a:ext cx="2057400" cy="3329229"/>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None/>
              <a:tabLst>
                <a:tab pos="0" algn="l"/>
              </a:tabLst>
            </a:pPr>
            <a:r>
              <a:rPr lang="en-US" sz="1200" b="0" i="1" u="none" strike="noStrike" dirty="0">
                <a:solidFill>
                  <a:srgbClr val="FFFFFF"/>
                </a:solidFill>
                <a:effectLst/>
                <a:uFillTx/>
                <a:latin typeface="Arial"/>
                <a:ea typeface="DejaVu Sans"/>
              </a:rPr>
              <a:t>Boston v. State</a:t>
            </a:r>
            <a:r>
              <a:rPr lang="en-US" sz="1200" b="0" u="none" strike="noStrike" dirty="0">
                <a:solidFill>
                  <a:srgbClr val="FFFFFF"/>
                </a:solidFill>
                <a:effectLst/>
                <a:uFillTx/>
                <a:latin typeface="Arial"/>
                <a:ea typeface="DejaVu Sans"/>
              </a:rPr>
              <a:t>, 378 Ga. App. 75 (November 19, 2025).  Trial court cannot proceed to trial when a defendant absconds unless the matter has been joined.  For jury trial purposes that is when the jury is given the trial oath.  </a:t>
            </a:r>
            <a:r>
              <a:rPr lang="en-US" sz="1200" dirty="0">
                <a:solidFill>
                  <a:srgbClr val="FFFFFF"/>
                </a:solidFill>
                <a:latin typeface="Arial"/>
                <a:ea typeface="DejaVu Sans"/>
              </a:rPr>
              <a:t>This case reversed because judge proceeded instead of just issuing bench warrant.</a:t>
            </a:r>
            <a:endParaRPr lang="en-US" sz="1200" b="0" u="none" strike="noStrike" dirty="0">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dirty="0">
              <a:solidFill>
                <a:srgbClr val="FFFFFF"/>
              </a:solidFill>
              <a:effectLst/>
              <a:uFillTx/>
              <a:latin typeface="Arial"/>
            </a:endParaRPr>
          </a:p>
          <a:p>
            <a:pPr marL="228600" indent="-228600">
              <a:lnSpc>
                <a:spcPct val="90000"/>
              </a:lnSpc>
              <a:spcBef>
                <a:spcPts val="1001"/>
              </a:spcBef>
              <a:buNone/>
              <a:tabLst>
                <a:tab pos="0" algn="l"/>
              </a:tabLst>
            </a:pPr>
            <a:endParaRPr lang="en-US" sz="1200" b="0" u="none" strike="noStrike" dirty="0">
              <a:solidFill>
                <a:srgbClr val="FFFFFF"/>
              </a:solidFill>
              <a:effectLst/>
              <a:uFillTx/>
              <a:latin typeface="Arial"/>
            </a:endParaRPr>
          </a:p>
        </p:txBody>
      </p:sp>
      <p:sp>
        <p:nvSpPr>
          <p:cNvPr id="1272" name="PlaceHolder 6"/>
          <p:cNvSpPr>
            <a:spLocks noGrp="1"/>
          </p:cNvSpPr>
          <p:nvPr>
            <p:ph/>
          </p:nvPr>
        </p:nvSpPr>
        <p:spPr>
          <a:xfrm>
            <a:off x="5063040" y="1445760"/>
            <a:ext cx="2057400" cy="60264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b="0" u="none" strike="noStrike" dirty="0">
                <a:solidFill>
                  <a:srgbClr val="FFFFFF"/>
                </a:solidFill>
                <a:effectLst/>
                <a:uFillTx/>
                <a:latin typeface="Arial"/>
              </a:rPr>
              <a:t>General Motive Not Enough for 404(b)</a:t>
            </a:r>
          </a:p>
        </p:txBody>
      </p:sp>
      <p:sp>
        <p:nvSpPr>
          <p:cNvPr id="1273" name="PlaceHolder 7"/>
          <p:cNvSpPr>
            <a:spLocks noGrp="1"/>
          </p:cNvSpPr>
          <p:nvPr>
            <p:ph/>
          </p:nvPr>
        </p:nvSpPr>
        <p:spPr>
          <a:xfrm>
            <a:off x="5125320" y="2053800"/>
            <a:ext cx="2057400" cy="311040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Burden v. </a:t>
            </a:r>
            <a:r>
              <a:rPr lang="en-US" sz="1200" b="0" u="none" strike="noStrike" dirty="0" err="1">
                <a:solidFill>
                  <a:srgbClr val="FFFFFF"/>
                </a:solidFill>
                <a:effectLst/>
                <a:uFillTx/>
                <a:latin typeface="Arial"/>
              </a:rPr>
              <a:t>Stae</a:t>
            </a:r>
            <a:r>
              <a:rPr lang="en-US" sz="1200" b="0" u="none" strike="noStrike" dirty="0">
                <a:solidFill>
                  <a:srgbClr val="FFFFFF"/>
                </a:solidFill>
                <a:effectLst/>
                <a:uFillTx/>
                <a:latin typeface="Arial"/>
              </a:rPr>
              <a:t>, 2026 WL 1541275 (June 2, 2026).  Supreme Court reminds us in footnote 6 that general motive such as taking things and then trying to “conceal any type of proof or evidence” not enough for 404(b).  </a:t>
            </a:r>
            <a:r>
              <a:rPr lang="en-US" sz="1200" b="0" i="1" u="none" strike="noStrike" dirty="0">
                <a:solidFill>
                  <a:srgbClr val="FFFFFF"/>
                </a:solidFill>
                <a:effectLst/>
                <a:uFillTx/>
                <a:latin typeface="Arial"/>
              </a:rPr>
              <a:t>Wilson v. State,</a:t>
            </a:r>
            <a:r>
              <a:rPr lang="en-US" sz="1200" b="0" u="none" strike="noStrike" dirty="0">
                <a:solidFill>
                  <a:srgbClr val="FFFFFF"/>
                </a:solidFill>
                <a:effectLst/>
                <a:uFillTx/>
                <a:latin typeface="Arial"/>
              </a:rPr>
              <a:t> 322 Ga. 76 (2025).  </a:t>
            </a:r>
          </a:p>
        </p:txBody>
      </p:sp>
      <p:sp>
        <p:nvSpPr>
          <p:cNvPr id="1274" name="PlaceHolder 8"/>
          <p:cNvSpPr>
            <a:spLocks noGrp="1"/>
          </p:cNvSpPr>
          <p:nvPr>
            <p:ph/>
          </p:nvPr>
        </p:nvSpPr>
        <p:spPr>
          <a:xfrm>
            <a:off x="7239600" y="1392120"/>
            <a:ext cx="1982520" cy="66024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b="0" u="none" strike="noStrike" dirty="0">
                <a:solidFill>
                  <a:srgbClr val="FFFFFF"/>
                </a:solidFill>
                <a:effectLst/>
                <a:uFillTx/>
                <a:latin typeface="Arial"/>
              </a:rPr>
              <a:t>Indictments Still Matter</a:t>
            </a:r>
          </a:p>
        </p:txBody>
      </p:sp>
      <p:sp>
        <p:nvSpPr>
          <p:cNvPr id="1275" name="PlaceHolder 9"/>
          <p:cNvSpPr>
            <a:spLocks noGrp="1"/>
          </p:cNvSpPr>
          <p:nvPr>
            <p:ph/>
          </p:nvPr>
        </p:nvSpPr>
        <p:spPr>
          <a:xfrm>
            <a:off x="7188120" y="2145600"/>
            <a:ext cx="2057400" cy="311040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None/>
              <a:tabLst>
                <a:tab pos="0" algn="l"/>
              </a:tabLst>
            </a:pPr>
            <a:r>
              <a:rPr lang="en-US" sz="1200" b="0" i="1" u="none" strike="noStrike" dirty="0">
                <a:solidFill>
                  <a:srgbClr val="FFFFFF"/>
                </a:solidFill>
                <a:effectLst/>
                <a:uFillTx/>
                <a:latin typeface="Arial"/>
                <a:ea typeface="DejaVu Sans"/>
              </a:rPr>
              <a:t>Crabbe v. State, </a:t>
            </a:r>
            <a:r>
              <a:rPr lang="en-US" sz="1200" b="0" u="none" strike="noStrike" dirty="0">
                <a:solidFill>
                  <a:srgbClr val="FFFFFF"/>
                </a:solidFill>
                <a:effectLst/>
                <a:uFillTx/>
                <a:latin typeface="Arial"/>
                <a:ea typeface="DejaVu Sans"/>
              </a:rPr>
              <a:t>377 Ga. App. 107 (September 30, 2025).  Trial court charged jury on different method of committing burglary in the first degree then one alleged in indictment (formulated intent after entering vs. before).  Not harmless because of indictment.  </a:t>
            </a:r>
            <a:endParaRPr lang="en-US" sz="1200" b="0" u="none" strike="noStrike" dirty="0">
              <a:solidFill>
                <a:srgbClr val="FFFFFF"/>
              </a:solidFill>
              <a:effectLst/>
              <a:uFillTx/>
              <a:latin typeface="Arial"/>
            </a:endParaRPr>
          </a:p>
        </p:txBody>
      </p:sp>
      <p:sp>
        <p:nvSpPr>
          <p:cNvPr id="1276" name="PlaceHolder 10"/>
          <p:cNvSpPr>
            <a:spLocks noGrp="1"/>
          </p:cNvSpPr>
          <p:nvPr>
            <p:ph/>
          </p:nvPr>
        </p:nvSpPr>
        <p:spPr>
          <a:xfrm>
            <a:off x="9227520" y="1600200"/>
            <a:ext cx="1982520" cy="4374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b="0" u="none" strike="noStrike" dirty="0">
                <a:solidFill>
                  <a:srgbClr val="FFFFFF"/>
                </a:solidFill>
                <a:effectLst/>
                <a:uFillTx/>
                <a:latin typeface="Arial"/>
              </a:rPr>
              <a:t>You Can Defend Your Home Even After the Break In</a:t>
            </a:r>
          </a:p>
        </p:txBody>
      </p:sp>
      <p:sp>
        <p:nvSpPr>
          <p:cNvPr id="1277" name="PlaceHolder 11"/>
          <p:cNvSpPr>
            <a:spLocks noGrp="1"/>
          </p:cNvSpPr>
          <p:nvPr>
            <p:ph/>
          </p:nvPr>
        </p:nvSpPr>
        <p:spPr>
          <a:xfrm>
            <a:off x="9313200" y="2145600"/>
            <a:ext cx="2057400" cy="311040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None/>
              <a:tabLst>
                <a:tab pos="0" algn="l"/>
              </a:tabLst>
            </a:pPr>
            <a:r>
              <a:rPr lang="en-US" sz="1200" b="0" i="1" u="none" strike="noStrike" dirty="0">
                <a:solidFill>
                  <a:srgbClr val="FFFFFF"/>
                </a:solidFill>
                <a:effectLst/>
                <a:uFillTx/>
                <a:latin typeface="Arial"/>
              </a:rPr>
              <a:t>Medina v. State, </a:t>
            </a:r>
            <a:r>
              <a:rPr lang="en-US" sz="1200" b="0" u="none" strike="noStrike" dirty="0">
                <a:solidFill>
                  <a:srgbClr val="FFFFFF"/>
                </a:solidFill>
                <a:effectLst/>
                <a:uFillTx/>
                <a:latin typeface="Arial"/>
              </a:rPr>
              <a:t>927 S.E.2d 201 (March 3, 2026).  A person can raise defense of habitation as a defense when they are attempting to defend against someone who ahs already unlawfully and forcibly entered the home.  The State argued otherwise.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lnSpc>
                <a:spcPct val="90000"/>
              </a:lnSpc>
              <a:buNone/>
            </a:pPr>
            <a:r>
              <a:rPr lang="en-US" dirty="0">
                <a:solidFill>
                  <a:srgbClr val="FFFFFF"/>
                </a:solidFill>
                <a:latin typeface="Arial"/>
              </a:rPr>
              <a:t>Bad News</a:t>
            </a:r>
            <a:endParaRPr lang="en-US" sz="4400" b="0" u="none" strike="noStrike" dirty="0">
              <a:solidFill>
                <a:srgbClr val="FFFFFF"/>
              </a:solidFill>
              <a:effectLst/>
              <a:uFillTx/>
              <a:latin typeface="Arial"/>
            </a:endParaRPr>
          </a:p>
        </p:txBody>
      </p:sp>
      <p:sp>
        <p:nvSpPr>
          <p:cNvPr id="1321" name="TextBox 2"/>
          <p:cNvSpPr/>
          <p:nvPr/>
        </p:nvSpPr>
        <p:spPr>
          <a:xfrm>
            <a:off x="833400" y="1504800"/>
            <a:ext cx="2103840" cy="3968864"/>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Shackling is not the issue we thought it could be.</a:t>
            </a:r>
          </a:p>
          <a:p>
            <a:pPr>
              <a:lnSpc>
                <a:spcPct val="100000"/>
              </a:lnSpc>
            </a:pPr>
            <a:endParaRPr lang="en-US" sz="1200" dirty="0">
              <a:solidFill>
                <a:srgbClr val="FFFFFF"/>
              </a:solidFill>
              <a:latin typeface="Arial"/>
            </a:endParaRPr>
          </a:p>
          <a:p>
            <a:pPr>
              <a:lnSpc>
                <a:spcPct val="100000"/>
              </a:lnSpc>
            </a:pPr>
            <a:r>
              <a:rPr lang="en-US" sz="1200" b="0" i="1" u="none" strike="noStrike" dirty="0">
                <a:solidFill>
                  <a:srgbClr val="FFFFFF"/>
                </a:solidFill>
                <a:effectLst/>
                <a:uFillTx/>
                <a:latin typeface="Arial"/>
              </a:rPr>
              <a:t>Almond v. State, </a:t>
            </a:r>
            <a:r>
              <a:rPr lang="en-US" sz="1200" b="0" u="none" strike="noStrike" dirty="0">
                <a:solidFill>
                  <a:srgbClr val="FFFFFF"/>
                </a:solidFill>
                <a:effectLst/>
                <a:uFillTx/>
                <a:latin typeface="Arial"/>
              </a:rPr>
              <a:t>2026 WL 1540962 (June 2, 2026).  Many cases over the past years have suggested a properly preserved shackling issue may be grounds for reversal.  This case calls that into question.  Going to need to show the jury saw the shackles or it impacted the defense.</a:t>
            </a:r>
          </a:p>
          <a:p>
            <a:pPr>
              <a:lnSpc>
                <a:spcPct val="100000"/>
              </a:lnSpc>
            </a:pPr>
            <a:r>
              <a:rPr lang="en-US" sz="1200" b="0" u="none" strike="noStrike" dirty="0">
                <a:solidFill>
                  <a:srgbClr val="FFFFFF"/>
                </a:solidFill>
                <a:effectLst/>
                <a:uFillTx/>
                <a:latin typeface="Arial"/>
              </a:rPr>
              <a:t> </a:t>
            </a:r>
            <a:r>
              <a:rPr lang="en-US" sz="1200" b="0" i="1" u="none" strike="noStrike" dirty="0">
                <a:solidFill>
                  <a:srgbClr val="FFFFFF"/>
                </a:solidFill>
                <a:effectLst/>
                <a:uFillTx/>
                <a:latin typeface="Arial"/>
              </a:rPr>
              <a:t>Merritt v. State, </a:t>
            </a:r>
            <a:r>
              <a:rPr lang="en-US" sz="1200" b="0" u="none" strike="noStrike" dirty="0">
                <a:solidFill>
                  <a:srgbClr val="FFFFFF"/>
                </a:solidFill>
                <a:effectLst/>
                <a:uFillTx/>
                <a:latin typeface="Arial"/>
              </a:rPr>
              <a:t>323 Ga. 23 </a:t>
            </a:r>
            <a:r>
              <a:rPr lang="en-US" sz="1200" dirty="0">
                <a:solidFill>
                  <a:srgbClr val="FFFFFF"/>
                </a:solidFill>
                <a:latin typeface="Arial"/>
              </a:rPr>
              <a:t>(11/4/2025); </a:t>
            </a:r>
            <a:r>
              <a:rPr lang="en-US" sz="1200" i="1" dirty="0">
                <a:solidFill>
                  <a:srgbClr val="FFFFFF"/>
                </a:solidFill>
                <a:latin typeface="Arial"/>
              </a:rPr>
              <a:t>Tavarez v. State,</a:t>
            </a:r>
            <a:r>
              <a:rPr lang="en-US" sz="1200" dirty="0">
                <a:solidFill>
                  <a:srgbClr val="FFFFFF"/>
                </a:solidFill>
                <a:latin typeface="Arial"/>
              </a:rPr>
              <a:t> 319 Ga. 480 (2024).</a:t>
            </a:r>
            <a:r>
              <a:rPr lang="en-US" sz="1200" b="0" u="none" strike="noStrike" dirty="0">
                <a:solidFill>
                  <a:srgbClr val="FFFFFF"/>
                </a:solidFill>
                <a:effectLst/>
                <a:uFillTx/>
                <a:latin typeface="Arial"/>
              </a:rPr>
              <a:t>  </a:t>
            </a:r>
            <a:r>
              <a:rPr lang="en-US" sz="1200" b="0" i="1" u="none" strike="noStrike" dirty="0">
                <a:solidFill>
                  <a:srgbClr val="FFFFFF"/>
                </a:solidFill>
                <a:effectLst/>
                <a:uFillTx/>
                <a:latin typeface="Arial"/>
              </a:rPr>
              <a:t>Wallace v. State, </a:t>
            </a:r>
            <a:r>
              <a:rPr lang="en-US" sz="1200" b="0" u="none" strike="noStrike" dirty="0">
                <a:solidFill>
                  <a:srgbClr val="FFFFFF"/>
                </a:solidFill>
                <a:effectLst/>
                <a:uFillTx/>
                <a:latin typeface="Arial"/>
              </a:rPr>
              <a:t>320 Ga 272 (2024).</a:t>
            </a:r>
          </a:p>
          <a:p>
            <a:pPr>
              <a:lnSpc>
                <a:spcPct val="100000"/>
              </a:lnSpc>
            </a:pPr>
            <a:endParaRPr lang="en-US" sz="1200" dirty="0">
              <a:solidFill>
                <a:srgbClr val="FFFFFF"/>
              </a:solidFill>
              <a:latin typeface="Arial"/>
            </a:endParaRPr>
          </a:p>
          <a:p>
            <a:pPr>
              <a:lnSpc>
                <a:spcPct val="100000"/>
              </a:lnSpc>
            </a:pPr>
            <a:endParaRPr lang="en-US" sz="1200" b="0" u="none" strike="noStrike" dirty="0">
              <a:solidFill>
                <a:srgbClr val="FFFFFF"/>
              </a:solidFill>
              <a:effectLst/>
              <a:uFillTx/>
              <a:latin typeface="Arial"/>
            </a:endParaRPr>
          </a:p>
        </p:txBody>
      </p:sp>
      <p:sp>
        <p:nvSpPr>
          <p:cNvPr id="1322" name="TextBox 3"/>
          <p:cNvSpPr/>
          <p:nvPr/>
        </p:nvSpPr>
        <p:spPr>
          <a:xfrm>
            <a:off x="2940120" y="1504800"/>
            <a:ext cx="2103840" cy="3045534"/>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Unequivocal invocation is a hard standard.</a:t>
            </a:r>
          </a:p>
          <a:p>
            <a:pPr>
              <a:lnSpc>
                <a:spcPct val="100000"/>
              </a:lnSpc>
            </a:pPr>
            <a:endParaRPr lang="en-US" sz="1200" b="0" u="none" strike="noStrike" dirty="0">
              <a:solidFill>
                <a:srgbClr val="FFFFFF"/>
              </a:solidFill>
              <a:effectLst/>
              <a:uFillTx/>
              <a:latin typeface="Arial"/>
            </a:endParaRPr>
          </a:p>
          <a:p>
            <a:pPr>
              <a:lnSpc>
                <a:spcPct val="100000"/>
              </a:lnSpc>
            </a:pPr>
            <a:r>
              <a:rPr lang="en-US" sz="1200" b="0" i="1" u="none" strike="noStrike" dirty="0">
                <a:solidFill>
                  <a:srgbClr val="FFFFFF"/>
                </a:solidFill>
                <a:effectLst/>
                <a:uFillTx/>
                <a:latin typeface="Arial"/>
                <a:ea typeface="DejaVu Sans"/>
              </a:rPr>
              <a:t>Burns v. State, </a:t>
            </a:r>
            <a:r>
              <a:rPr lang="en-US" sz="1200" b="0" u="none" strike="noStrike" dirty="0">
                <a:solidFill>
                  <a:srgbClr val="FFFFFF"/>
                </a:solidFill>
                <a:effectLst/>
                <a:uFillTx/>
                <a:latin typeface="Arial"/>
                <a:ea typeface="DejaVu Sans"/>
              </a:rPr>
              <a:t>925 S.E.2d 495 (January 21, 2026).</a:t>
            </a:r>
          </a:p>
          <a:p>
            <a:pPr>
              <a:lnSpc>
                <a:spcPct val="100000"/>
              </a:lnSpc>
            </a:pPr>
            <a:endParaRPr lang="en-US" sz="1200" dirty="0">
              <a:solidFill>
                <a:srgbClr val="FFFFFF"/>
              </a:solidFill>
              <a:latin typeface="Arial"/>
              <a:ea typeface="DejaVu Sans"/>
            </a:endParaRPr>
          </a:p>
          <a:p>
            <a:pPr>
              <a:lnSpc>
                <a:spcPct val="100000"/>
              </a:lnSpc>
            </a:pPr>
            <a:r>
              <a:rPr lang="en-US" sz="1200" b="0" u="none" strike="noStrike" dirty="0">
                <a:solidFill>
                  <a:srgbClr val="FFFFFF"/>
                </a:solidFill>
                <a:effectLst/>
                <a:uFillTx/>
                <a:latin typeface="Arial"/>
                <a:ea typeface="DejaVu Sans"/>
              </a:rPr>
              <a:t>The following statements were equivocal:</a:t>
            </a:r>
          </a:p>
          <a:p>
            <a:pPr>
              <a:lnSpc>
                <a:spcPct val="100000"/>
              </a:lnSpc>
            </a:pPr>
            <a:endParaRPr lang="en-US" sz="1200" dirty="0">
              <a:solidFill>
                <a:srgbClr val="FFFFFF"/>
              </a:solidFill>
              <a:latin typeface="Arial"/>
              <a:ea typeface="DejaVu Sans"/>
            </a:endParaRPr>
          </a:p>
          <a:p>
            <a:pPr>
              <a:lnSpc>
                <a:spcPct val="100000"/>
              </a:lnSpc>
            </a:pPr>
            <a:r>
              <a:rPr lang="en-US" sz="1200" b="0" u="none" strike="noStrike" dirty="0">
                <a:solidFill>
                  <a:srgbClr val="FFFFFF"/>
                </a:solidFill>
                <a:effectLst/>
                <a:uFillTx/>
                <a:latin typeface="Arial"/>
                <a:ea typeface="DejaVu Sans"/>
              </a:rPr>
              <a:t>“Can I jut wait on a lawyer or somebody, like I mean like …I want to at least talk to family”</a:t>
            </a:r>
          </a:p>
          <a:p>
            <a:pPr>
              <a:lnSpc>
                <a:spcPct val="100000"/>
              </a:lnSpc>
            </a:pPr>
            <a:endParaRPr lang="en-US" sz="1200" dirty="0">
              <a:solidFill>
                <a:srgbClr val="FFFFFF"/>
              </a:solidFill>
              <a:latin typeface="Arial"/>
              <a:ea typeface="DejaVu Sans"/>
            </a:endParaRPr>
          </a:p>
          <a:p>
            <a:pPr>
              <a:lnSpc>
                <a:spcPct val="100000"/>
              </a:lnSpc>
            </a:pPr>
            <a:r>
              <a:rPr lang="en-US" sz="1200" b="0" u="none" strike="noStrike" dirty="0">
                <a:solidFill>
                  <a:srgbClr val="FFFFFF"/>
                </a:solidFill>
                <a:effectLst/>
                <a:uFillTx/>
                <a:latin typeface="Arial"/>
                <a:ea typeface="DejaVu Sans"/>
              </a:rPr>
              <a:t>“I’ll just wait on a lawyer or something or whatever.”</a:t>
            </a:r>
            <a:endParaRPr lang="en-US" sz="1200" b="0" u="none" strike="noStrike" dirty="0">
              <a:solidFill>
                <a:srgbClr val="FFFFFF"/>
              </a:solidFill>
              <a:effectLst/>
              <a:uFillTx/>
              <a:latin typeface="Arial"/>
            </a:endParaRPr>
          </a:p>
        </p:txBody>
      </p:sp>
      <p:sp>
        <p:nvSpPr>
          <p:cNvPr id="1323" name="TextBox 4"/>
          <p:cNvSpPr/>
          <p:nvPr/>
        </p:nvSpPr>
        <p:spPr>
          <a:xfrm>
            <a:off x="5046480" y="1335240"/>
            <a:ext cx="2095920" cy="359953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US" sz="1200" dirty="0">
              <a:solidFill>
                <a:srgbClr val="FFFFFF"/>
              </a:solidFill>
              <a:latin typeface="Arial"/>
            </a:endParaRPr>
          </a:p>
          <a:p>
            <a:pPr>
              <a:lnSpc>
                <a:spcPct val="100000"/>
              </a:lnSpc>
            </a:pPr>
            <a:r>
              <a:rPr lang="en-US" sz="1200" dirty="0">
                <a:solidFill>
                  <a:srgbClr val="FFFFFF"/>
                </a:solidFill>
                <a:latin typeface="Arial"/>
              </a:rPr>
              <a:t>Confrontation of experts</a:t>
            </a:r>
          </a:p>
          <a:p>
            <a:pPr>
              <a:lnSpc>
                <a:spcPct val="100000"/>
              </a:lnSpc>
            </a:pPr>
            <a:endParaRPr lang="en-US" sz="1200" b="0" u="none" strike="noStrike" dirty="0">
              <a:solidFill>
                <a:srgbClr val="FFFFFF"/>
              </a:solidFill>
              <a:effectLst/>
              <a:uFillTx/>
              <a:latin typeface="Arial"/>
            </a:endParaRPr>
          </a:p>
          <a:p>
            <a:pPr>
              <a:lnSpc>
                <a:spcPct val="100000"/>
              </a:lnSpc>
            </a:pPr>
            <a:r>
              <a:rPr lang="en-US" sz="1200" b="0" i="1" u="none" strike="noStrike" dirty="0">
                <a:solidFill>
                  <a:srgbClr val="FFFFFF"/>
                </a:solidFill>
                <a:effectLst/>
                <a:uFillTx/>
                <a:latin typeface="Arial"/>
              </a:rPr>
              <a:t>Johns v. State, </a:t>
            </a:r>
            <a:r>
              <a:rPr lang="en-US" sz="1200" b="0" u="none" strike="noStrike" dirty="0">
                <a:solidFill>
                  <a:srgbClr val="FFFFFF"/>
                </a:solidFill>
                <a:effectLst/>
                <a:uFillTx/>
                <a:latin typeface="Arial"/>
              </a:rPr>
              <a:t>322 Ga. 321 (August 12, 2025).  </a:t>
            </a:r>
            <a:endParaRPr lang="en-US" sz="1200" dirty="0">
              <a:solidFill>
                <a:srgbClr val="FFFFFF"/>
              </a:solidFill>
              <a:latin typeface="Arial"/>
            </a:endParaRPr>
          </a:p>
          <a:p>
            <a:pPr>
              <a:lnSpc>
                <a:spcPct val="100000"/>
              </a:lnSpc>
            </a:pPr>
            <a:endParaRPr lang="en-US" sz="1200" b="0" u="none" strike="noStrike" dirty="0">
              <a:solidFill>
                <a:srgbClr val="FFFFFF"/>
              </a:solidFill>
              <a:effectLst/>
              <a:uFillTx/>
              <a:latin typeface="Arial"/>
            </a:endParaRPr>
          </a:p>
          <a:p>
            <a:pPr>
              <a:lnSpc>
                <a:spcPct val="100000"/>
              </a:lnSpc>
            </a:pPr>
            <a:r>
              <a:rPr lang="en-US" sz="1200" dirty="0">
                <a:solidFill>
                  <a:srgbClr val="FFFFFF"/>
                </a:solidFill>
                <a:latin typeface="Arial"/>
              </a:rPr>
              <a:t>The testimony of a forensic pathologist who did not perform the autopsy was admissible and did not violate the Confrontation Clause.  The State utilized a different forensic pathologist who used the report and photographs to “inform” their expert opinion about the cause of death.</a:t>
            </a:r>
          </a:p>
          <a:p>
            <a:pPr>
              <a:lnSpc>
                <a:spcPct val="100000"/>
              </a:lnSpc>
            </a:pPr>
            <a:endParaRPr lang="en-US" sz="1200" b="0" u="none" strike="noStrike" dirty="0">
              <a:solidFill>
                <a:srgbClr val="FFFFFF"/>
              </a:solidFill>
              <a:effectLst/>
              <a:uFillTx/>
              <a:latin typeface="Arial"/>
            </a:endParaRPr>
          </a:p>
          <a:p>
            <a:pPr>
              <a:lnSpc>
                <a:spcPct val="100000"/>
              </a:lnSpc>
            </a:pPr>
            <a:r>
              <a:rPr lang="en-US" sz="1200" dirty="0">
                <a:solidFill>
                  <a:srgbClr val="FFFFFF"/>
                </a:solidFill>
                <a:latin typeface="Arial"/>
              </a:rPr>
              <a:t>SCOTUS denied cert.</a:t>
            </a:r>
            <a:endParaRPr lang="en-US" sz="1200" b="0" u="none" strike="noStrike" dirty="0">
              <a:solidFill>
                <a:srgbClr val="FFFFFF"/>
              </a:solidFill>
              <a:effectLst/>
              <a:uFillTx/>
              <a:latin typeface="Arial"/>
            </a:endParaRPr>
          </a:p>
        </p:txBody>
      </p:sp>
      <p:sp>
        <p:nvSpPr>
          <p:cNvPr id="1325" name="TextBox 6"/>
          <p:cNvSpPr/>
          <p:nvPr/>
        </p:nvSpPr>
        <p:spPr>
          <a:xfrm>
            <a:off x="7153200" y="1418400"/>
            <a:ext cx="2095920" cy="286086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dirty="0">
                <a:solidFill>
                  <a:srgbClr val="FFFFFF"/>
                </a:solidFill>
                <a:latin typeface="Arial"/>
              </a:rPr>
              <a:t>No expectation of privacy in common areas of another person’s home.</a:t>
            </a:r>
          </a:p>
          <a:p>
            <a:pPr>
              <a:lnSpc>
                <a:spcPct val="100000"/>
              </a:lnSpc>
            </a:pPr>
            <a:endParaRPr lang="en-US" sz="1200" b="0" u="none" strike="noStrike" dirty="0">
              <a:solidFill>
                <a:srgbClr val="FFFFFF"/>
              </a:solidFill>
              <a:effectLst/>
              <a:uFillTx/>
              <a:latin typeface="Arial"/>
            </a:endParaRPr>
          </a:p>
          <a:p>
            <a:pPr>
              <a:lnSpc>
                <a:spcPct val="100000"/>
              </a:lnSpc>
            </a:pPr>
            <a:r>
              <a:rPr lang="en-US" sz="1200" b="0" u="none" strike="noStrike" dirty="0">
                <a:solidFill>
                  <a:srgbClr val="FFFFFF"/>
                </a:solidFill>
                <a:effectLst/>
                <a:uFillTx/>
                <a:latin typeface="Arial"/>
              </a:rPr>
              <a:t>Pamplin v. State, 926 S.E.2d 129 (February 3, 2026).  No expectation of privacy in the common areas of another person’s home.  Pamplin sought to exclude videos of him in the common area of alleged victim’s maternal grandmother’s home.  Pamplin did not succeed.  </a:t>
            </a:r>
          </a:p>
        </p:txBody>
      </p:sp>
      <p:sp>
        <p:nvSpPr>
          <p:cNvPr id="1326" name="TextBox 7"/>
          <p:cNvSpPr/>
          <p:nvPr/>
        </p:nvSpPr>
        <p:spPr>
          <a:xfrm>
            <a:off x="9259920" y="1418400"/>
            <a:ext cx="2095920" cy="3230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dirty="0">
                <a:solidFill>
                  <a:srgbClr val="FFFFFF"/>
                </a:solidFill>
                <a:latin typeface="Arial"/>
              </a:rPr>
              <a:t>Caller must render aid on immunity motion under 9-1-1 Medical Amnesty Law</a:t>
            </a:r>
          </a:p>
          <a:p>
            <a:pPr>
              <a:lnSpc>
                <a:spcPct val="100000"/>
              </a:lnSpc>
            </a:pPr>
            <a:endParaRPr lang="en-US" sz="1200" b="0" u="none" strike="noStrike" dirty="0">
              <a:solidFill>
                <a:srgbClr val="FFFFFF"/>
              </a:solidFill>
              <a:effectLst/>
              <a:uFillTx/>
              <a:latin typeface="Arial"/>
            </a:endParaRPr>
          </a:p>
          <a:p>
            <a:pPr>
              <a:lnSpc>
                <a:spcPct val="100000"/>
              </a:lnSpc>
            </a:pPr>
            <a:r>
              <a:rPr lang="en-US" sz="1200" i="1" dirty="0" err="1">
                <a:solidFill>
                  <a:srgbClr val="FFFFFF"/>
                </a:solidFill>
                <a:latin typeface="Arial"/>
              </a:rPr>
              <a:t>Purdee</a:t>
            </a:r>
            <a:r>
              <a:rPr lang="en-US" sz="1200" i="1" dirty="0">
                <a:solidFill>
                  <a:srgbClr val="FFFFFF"/>
                </a:solidFill>
                <a:latin typeface="Arial"/>
              </a:rPr>
              <a:t> v. State, </a:t>
            </a:r>
            <a:r>
              <a:rPr lang="en-US" sz="1200" dirty="0">
                <a:solidFill>
                  <a:srgbClr val="FFFFFF"/>
                </a:solidFill>
                <a:latin typeface="Arial"/>
              </a:rPr>
              <a:t>376 Ga. App. 836 (September 23, 2025). </a:t>
            </a:r>
          </a:p>
          <a:p>
            <a:pPr>
              <a:lnSpc>
                <a:spcPct val="100000"/>
              </a:lnSpc>
            </a:pPr>
            <a:endParaRPr lang="en-US" sz="1200" dirty="0">
              <a:solidFill>
                <a:srgbClr val="FFFFFF"/>
              </a:solidFill>
              <a:latin typeface="Arial"/>
            </a:endParaRPr>
          </a:p>
          <a:p>
            <a:pPr>
              <a:lnSpc>
                <a:spcPct val="100000"/>
              </a:lnSpc>
            </a:pPr>
            <a:r>
              <a:rPr lang="en-US" sz="1200" dirty="0">
                <a:solidFill>
                  <a:srgbClr val="FFFFFF"/>
                </a:solidFill>
                <a:latin typeface="Arial"/>
              </a:rPr>
              <a:t>The person seeking assistance (the one who makes the 9-1-1 call or contacts law enforcement) must provide care to the overdose victim until medical assistance arrives.  Cert denied on March 17, 2026.   </a:t>
            </a:r>
            <a:endParaRPr lang="en-US" sz="1200" b="0" u="none" strike="noStrike" dirty="0">
              <a:solidFill>
                <a:srgbClr val="FFFFFF"/>
              </a:solidFill>
              <a:effectLst/>
              <a:uFillTx/>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95" name="Diagram3"/>
          <p:cNvGrpSpPr/>
          <p:nvPr/>
        </p:nvGrpSpPr>
        <p:grpSpPr>
          <a:xfrm>
            <a:off x="298080" y="1195560"/>
            <a:ext cx="11085480" cy="5074560"/>
            <a:chOff x="298080" y="1195560"/>
            <a:chExt cx="11085480" cy="5074560"/>
          </a:xfrm>
        </p:grpSpPr>
        <p:sp>
          <p:nvSpPr>
            <p:cNvPr id="1296" name="Rectangle 487"/>
            <p:cNvSpPr/>
            <p:nvPr/>
          </p:nvSpPr>
          <p:spPr>
            <a:xfrm>
              <a:off x="298080" y="1195560"/>
              <a:ext cx="11085480" cy="507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297" name="Rectangle 488"/>
            <p:cNvSpPr/>
            <p:nvPr/>
          </p:nvSpPr>
          <p:spPr>
            <a:xfrm>
              <a:off x="3017880" y="1441440"/>
              <a:ext cx="7651800" cy="1473840"/>
            </a:xfrm>
            <a:prstGeom prst="rect">
              <a:avLst/>
            </a:prstGeom>
            <a:noFill/>
            <a:ln w="19050">
              <a:solidFill>
                <a:srgbClr val="5AB0F1"/>
              </a:solidFill>
            </a:ln>
          </p:spPr>
          <p:style>
            <a:lnRef idx="1">
              <a:scrgbClr r="0" g="0" b="0"/>
            </a:lnRef>
            <a:fillRef idx="0">
              <a:scrgbClr r="0" g="0" b="0"/>
            </a:fillRef>
            <a:effectRef idx="0">
              <a:scrgbClr r="0" g="0" b="0"/>
            </a:effectRef>
            <a:fontRef idx="minor"/>
          </p:style>
          <p:txBody>
            <a:bodyPr lIns="1397880" tIns="45000" rIns="45720" bIns="45000" numCol="1" spcCol="1440" anchor="ctr">
              <a:noAutofit/>
            </a:bodyPr>
            <a:lstStyle/>
            <a:p>
              <a:pPr>
                <a:lnSpc>
                  <a:spcPct val="90000"/>
                </a:lnSpc>
                <a:spcAft>
                  <a:spcPts val="420"/>
                </a:spcAft>
                <a:tabLst>
                  <a:tab pos="0" algn="l"/>
                </a:tabLst>
              </a:pPr>
              <a:r>
                <a:rPr lang="en-US" sz="1200" b="0" i="1" u="none" strike="noStrike" dirty="0">
                  <a:solidFill>
                    <a:srgbClr val="FFFFFF"/>
                  </a:solidFill>
                  <a:effectLst/>
                  <a:uFillTx/>
                  <a:latin typeface="Arial"/>
                </a:rPr>
                <a:t>State v. Postell, </a:t>
              </a:r>
              <a:r>
                <a:rPr lang="en-US" sz="1200" b="0" u="none" strike="noStrike" dirty="0">
                  <a:solidFill>
                    <a:srgbClr val="FFFFFF"/>
                  </a:solidFill>
                  <a:effectLst/>
                  <a:uFillTx/>
                  <a:latin typeface="Arial"/>
                </a:rPr>
                <a:t>2026 WL 1868673 (June 30, 2026).  Grant of motion for new trial affirmed based upon trial court’s exclusion of evidence of alleged victim’s propensity for violence and prior acts of violence (known to Postell at the time of the self-defense act).  Specific instances of the aggressor’s (“alleged victim”) character and specific instances of conduct may be relevant to support an accused’s claim of self-defense.  </a:t>
              </a:r>
              <a:r>
                <a:rPr lang="en-US" sz="1200" b="0" i="1" u="none" strike="noStrike" dirty="0">
                  <a:solidFill>
                    <a:srgbClr val="FFFFFF"/>
                  </a:solidFill>
                  <a:effectLst/>
                  <a:uFillTx/>
                  <a:latin typeface="Arial"/>
                </a:rPr>
                <a:t>Copeland v. State, </a:t>
              </a:r>
              <a:r>
                <a:rPr lang="en-US" sz="1200" b="0" u="none" strike="noStrike" dirty="0">
                  <a:solidFill>
                    <a:srgbClr val="FFFFFF"/>
                  </a:solidFill>
                  <a:effectLst/>
                  <a:uFillTx/>
                  <a:latin typeface="Arial"/>
                </a:rPr>
                <a:t>316 Ga. 452 (2023).   </a:t>
              </a:r>
            </a:p>
          </p:txBody>
        </p:sp>
        <p:sp>
          <p:nvSpPr>
            <p:cNvPr id="1298" name="Rectangle 489"/>
            <p:cNvSpPr/>
            <p:nvPr/>
          </p:nvSpPr>
          <p:spPr>
            <a:xfrm>
              <a:off x="1079640" y="1562400"/>
              <a:ext cx="2905920" cy="735840"/>
            </a:xfrm>
            <a:prstGeom prst="rect">
              <a:avLst/>
            </a:prstGeom>
            <a:solidFill>
              <a:schemeClr val="accent1"/>
            </a:solidFill>
            <a:ln>
              <a:solidFill>
                <a:srgbClr val="5AB0F1"/>
              </a:solidFill>
            </a:ln>
            <a:effectLst>
              <a:outerShdw blurRad="39960" dist="20160" dir="5400000" rotWithShape="0">
                <a:srgbClr val="000000">
                  <a:alpha val="38000"/>
                </a:srgbClr>
              </a:outerShdw>
            </a:effectLst>
          </p:spPr>
          <p:style>
            <a:lnRef idx="3">
              <a:scrgbClr r="0" g="0" b="0"/>
            </a:lnRef>
            <a:fillRef idx="0">
              <a:scrgbClr r="0" g="0" b="0"/>
            </a:fillRef>
            <a:effectRef idx="1">
              <a:scrgbClr r="0" g="0" b="0"/>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299" name="Rectangle 490"/>
            <p:cNvSpPr/>
            <p:nvPr/>
          </p:nvSpPr>
          <p:spPr>
            <a:xfrm>
              <a:off x="2937600" y="3020760"/>
              <a:ext cx="7651800" cy="1473840"/>
            </a:xfrm>
            <a:prstGeom prst="rect">
              <a:avLst/>
            </a:prstGeom>
            <a:noFill/>
            <a:ln w="19050">
              <a:solidFill>
                <a:srgbClr val="EFB233"/>
              </a:solidFill>
            </a:ln>
          </p:spPr>
          <p:style>
            <a:lnRef idx="1">
              <a:scrgbClr r="0" g="0" b="0"/>
            </a:lnRef>
            <a:fillRef idx="0">
              <a:scrgbClr r="0" g="0" b="0"/>
            </a:fillRef>
            <a:effectRef idx="0">
              <a:scrgbClr r="0" g="0" b="0"/>
            </a:effectRef>
            <a:fontRef idx="minor"/>
          </p:style>
          <p:txBody>
            <a:bodyPr lIns="1397880" tIns="45000" rIns="45720" bIns="45000" numCol="1" spcCol="1440" anchor="ctr">
              <a:noAutofit/>
            </a:bodyPr>
            <a:lstStyle/>
            <a:p>
              <a:pPr>
                <a:lnSpc>
                  <a:spcPct val="90000"/>
                </a:lnSpc>
                <a:spcAft>
                  <a:spcPts val="420"/>
                </a:spcAft>
                <a:tabLst>
                  <a:tab pos="0" algn="l"/>
                </a:tabLst>
              </a:pPr>
              <a:r>
                <a:rPr lang="en-US" sz="1200" b="0" u="none" strike="noStrike">
                  <a:solidFill>
                    <a:srgbClr val="FFFFFF"/>
                  </a:solidFill>
                  <a:effectLst/>
                  <a:uFillTx/>
                  <a:latin typeface="Arial"/>
                  <a:ea typeface="DejaVu Sans"/>
                </a:rPr>
                <a:t>   </a:t>
              </a:r>
              <a:endParaRPr lang="en-US" sz="1200" b="0" u="none" strike="noStrike">
                <a:solidFill>
                  <a:srgbClr val="FFFFFF"/>
                </a:solidFill>
                <a:effectLst/>
                <a:uFillTx/>
                <a:latin typeface="Arial"/>
              </a:endParaRPr>
            </a:p>
          </p:txBody>
        </p:sp>
        <p:sp>
          <p:nvSpPr>
            <p:cNvPr id="1300" name="Rectangle 491"/>
            <p:cNvSpPr/>
            <p:nvPr/>
          </p:nvSpPr>
          <p:spPr>
            <a:xfrm>
              <a:off x="1079640" y="3279960"/>
              <a:ext cx="2905920" cy="735840"/>
            </a:xfrm>
            <a:prstGeom prst="rect">
              <a:avLst/>
            </a:prstGeom>
            <a:solidFill>
              <a:schemeClr val="accent2"/>
            </a:solidFill>
            <a:ln>
              <a:solidFill>
                <a:srgbClr val="EFB233"/>
              </a:solidFill>
            </a:ln>
            <a:effectLst>
              <a:outerShdw blurRad="39960" dist="20160" dir="5400000" rotWithShape="0">
                <a:srgbClr val="000000">
                  <a:alpha val="38000"/>
                </a:srgbClr>
              </a:outerShdw>
            </a:effectLst>
          </p:spPr>
          <p:style>
            <a:lnRef idx="3">
              <a:scrgbClr r="0" g="0" b="0"/>
            </a:lnRef>
            <a:fillRef idx="0">
              <a:scrgbClr r="0" g="0" b="0"/>
            </a:fillRef>
            <a:effectRef idx="1">
              <a:scrgbClr r="0" g="0" b="0"/>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301" name="Rectangle 492"/>
            <p:cNvSpPr/>
            <p:nvPr/>
          </p:nvSpPr>
          <p:spPr>
            <a:xfrm>
              <a:off x="2937600" y="4738320"/>
              <a:ext cx="7651800" cy="1473840"/>
            </a:xfrm>
            <a:prstGeom prst="rect">
              <a:avLst/>
            </a:prstGeom>
            <a:noFill/>
            <a:ln w="19050">
              <a:solidFill>
                <a:srgbClr val="D9A0DF"/>
              </a:solidFill>
            </a:ln>
          </p:spPr>
          <p:style>
            <a:lnRef idx="1">
              <a:scrgbClr r="0" g="0" b="0"/>
            </a:lnRef>
            <a:fillRef idx="0">
              <a:scrgbClr r="0" g="0" b="0"/>
            </a:fillRef>
            <a:effectRef idx="0">
              <a:scrgbClr r="0" g="0" b="0"/>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302" name="Rectangle 493"/>
            <p:cNvSpPr/>
            <p:nvPr/>
          </p:nvSpPr>
          <p:spPr>
            <a:xfrm>
              <a:off x="1079640" y="4997880"/>
              <a:ext cx="2905920" cy="735840"/>
            </a:xfrm>
            <a:prstGeom prst="rect">
              <a:avLst/>
            </a:prstGeom>
            <a:solidFill>
              <a:schemeClr val="accent4"/>
            </a:solidFill>
            <a:ln>
              <a:solidFill>
                <a:srgbClr val="D9A0DF"/>
              </a:solidFill>
            </a:ln>
            <a:effectLst>
              <a:outerShdw blurRad="39960" dist="20160" dir="5400000" rotWithShape="0">
                <a:srgbClr val="000000">
                  <a:alpha val="38000"/>
                </a:srgbClr>
              </a:outerShdw>
            </a:effectLst>
          </p:spPr>
          <p:style>
            <a:lnRef idx="3">
              <a:scrgbClr r="0" g="0" b="0"/>
            </a:lnRef>
            <a:fillRef idx="0">
              <a:scrgbClr r="0" g="0" b="0"/>
            </a:fillRef>
            <a:effectRef idx="1">
              <a:scrgbClr r="0" g="0" b="0"/>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grpSp>
      <p:sp>
        <p:nvSpPr>
          <p:cNvPr id="1303" name="PlaceHolder 1"/>
          <p:cNvSpPr>
            <a:spLocks noGrp="1"/>
          </p:cNvSpPr>
          <p:nvPr>
            <p:ph type="title"/>
          </p:nvPr>
        </p:nvSpPr>
        <p:spPr>
          <a:xfrm>
            <a:off x="781560" y="281520"/>
            <a:ext cx="10635120" cy="905760"/>
          </a:xfrm>
          <a:prstGeom prst="rect">
            <a:avLst/>
          </a:prstGeom>
          <a:noFill/>
          <a:ln w="0">
            <a:noFill/>
          </a:ln>
        </p:spPr>
        <p:txBody>
          <a:bodyPr lIns="90000" tIns="45000" rIns="90000" bIns="45000" anchor="ctr">
            <a:noAutofit/>
          </a:bodyPr>
          <a:lstStyle/>
          <a:p>
            <a:pPr indent="0">
              <a:lnSpc>
                <a:spcPct val="90000"/>
              </a:lnSpc>
              <a:buNone/>
            </a:pPr>
            <a:r>
              <a:rPr lang="en-US" sz="3600" b="0" u="none" strike="noStrike" dirty="0">
                <a:solidFill>
                  <a:srgbClr val="FFFFFF"/>
                </a:solidFill>
                <a:effectLst/>
                <a:uFillTx/>
                <a:latin typeface="Arial"/>
              </a:rPr>
              <a:t>More “Good News”</a:t>
            </a:r>
          </a:p>
        </p:txBody>
      </p:sp>
      <p:sp>
        <p:nvSpPr>
          <p:cNvPr id="1304" name="PlaceHolder 2"/>
          <p:cNvSpPr>
            <a:spLocks noGrp="1"/>
          </p:cNvSpPr>
          <p:nvPr>
            <p:ph/>
          </p:nvPr>
        </p:nvSpPr>
        <p:spPr>
          <a:xfrm>
            <a:off x="2867400" y="1729080"/>
            <a:ext cx="677160" cy="677160"/>
          </a:xfrm>
          <a:prstGeom prst="rect">
            <a:avLst/>
          </a:prstGeom>
          <a:solidFill>
            <a:srgbClr val="404040"/>
          </a:solidFill>
          <a:ln w="25560">
            <a:solidFill>
              <a:srgbClr val="404040"/>
            </a:solidFill>
            <a:round/>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5AB0F1"/>
                </a:solidFill>
                <a:effectLst/>
                <a:uFillTx/>
                <a:latin typeface="Arial"/>
                <a:ea typeface="DejaVu Sans"/>
              </a:rPr>
              <a:t>1</a:t>
            </a:r>
            <a:endParaRPr lang="en-US" sz="3800" b="0" u="none" strike="noStrike">
              <a:solidFill>
                <a:srgbClr val="FFFFFF"/>
              </a:solidFill>
              <a:effectLst/>
              <a:uFillTx/>
              <a:latin typeface="Arial"/>
            </a:endParaRPr>
          </a:p>
        </p:txBody>
      </p:sp>
      <p:sp>
        <p:nvSpPr>
          <p:cNvPr id="1305" name="PlaceHolder 3"/>
          <p:cNvSpPr>
            <a:spLocks noGrp="1"/>
          </p:cNvSpPr>
          <p:nvPr>
            <p:ph/>
          </p:nvPr>
        </p:nvSpPr>
        <p:spPr>
          <a:xfrm>
            <a:off x="2886480" y="3439800"/>
            <a:ext cx="677160" cy="677160"/>
          </a:xfrm>
          <a:prstGeom prst="rect">
            <a:avLst/>
          </a:prstGeom>
          <a:solidFill>
            <a:srgbClr val="404040"/>
          </a:solidFill>
          <a:ln w="25560">
            <a:solidFill>
              <a:srgbClr val="404040"/>
            </a:solidFill>
            <a:round/>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EFB233"/>
                </a:solidFill>
                <a:effectLst/>
                <a:uFillTx/>
                <a:latin typeface="Arial"/>
                <a:ea typeface="DejaVu Sans"/>
              </a:rPr>
              <a:t>2</a:t>
            </a:r>
            <a:endParaRPr lang="en-US" sz="3800" b="0" u="none" strike="noStrike">
              <a:solidFill>
                <a:srgbClr val="FFFFFF"/>
              </a:solidFill>
              <a:effectLst/>
              <a:uFillTx/>
              <a:latin typeface="Arial"/>
            </a:endParaRPr>
          </a:p>
        </p:txBody>
      </p:sp>
      <p:sp>
        <p:nvSpPr>
          <p:cNvPr id="1306" name="PlaceHolder 4"/>
          <p:cNvSpPr>
            <a:spLocks noGrp="1"/>
          </p:cNvSpPr>
          <p:nvPr>
            <p:ph/>
          </p:nvPr>
        </p:nvSpPr>
        <p:spPr>
          <a:xfrm>
            <a:off x="2867400" y="5128920"/>
            <a:ext cx="677160" cy="677160"/>
          </a:xfrm>
          <a:prstGeom prst="rect">
            <a:avLst/>
          </a:prstGeom>
          <a:solidFill>
            <a:srgbClr val="404040"/>
          </a:solidFill>
          <a:ln w="25560">
            <a:solidFill>
              <a:srgbClr val="404040"/>
            </a:solidFill>
            <a:round/>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D9A0DF"/>
                </a:solidFill>
                <a:effectLst/>
                <a:uFillTx/>
                <a:latin typeface="Arial"/>
                <a:ea typeface="DejaVu Sans"/>
              </a:rPr>
              <a:t>3</a:t>
            </a:r>
            <a:endParaRPr lang="en-US" sz="3800" b="0" u="none" strike="noStrike">
              <a:solidFill>
                <a:srgbClr val="FFFFFF"/>
              </a:solidFill>
              <a:effectLst/>
              <a:uFillTx/>
              <a:latin typeface="Arial"/>
            </a:endParaRPr>
          </a:p>
        </p:txBody>
      </p:sp>
      <p:sp>
        <p:nvSpPr>
          <p:cNvPr id="1307" name="TextBox 2"/>
          <p:cNvSpPr/>
          <p:nvPr/>
        </p:nvSpPr>
        <p:spPr>
          <a:xfrm>
            <a:off x="4114800" y="4738320"/>
            <a:ext cx="6626520" cy="156820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Simms v. State, 928 S.E.2d 66 (March 17, 2026).  Jurors must be United States citizens under OCGA 15-12-40.1(b).  So, </a:t>
            </a:r>
            <a:r>
              <a:rPr lang="en-US" sz="1200" dirty="0">
                <a:solidFill>
                  <a:srgbClr val="FFFFFF"/>
                </a:solidFill>
                <a:latin typeface="Arial"/>
              </a:rPr>
              <a:t>this case strongly suggests that reversal of a conviction would be mandatory absent a waiver. No holding though due to remand.  Party does have a “timely exercise of ordinary diligence” requirement or may risk waiver.</a:t>
            </a:r>
          </a:p>
          <a:p>
            <a:pPr>
              <a:lnSpc>
                <a:spcPct val="100000"/>
              </a:lnSpc>
            </a:pPr>
            <a:endParaRPr lang="en-US" sz="1200" b="0" u="none" strike="noStrike" dirty="0">
              <a:solidFill>
                <a:srgbClr val="FFFFFF"/>
              </a:solidFill>
              <a:effectLst/>
              <a:uFillTx/>
              <a:latin typeface="Arial"/>
            </a:endParaRPr>
          </a:p>
          <a:p>
            <a:pPr>
              <a:lnSpc>
                <a:spcPct val="100000"/>
              </a:lnSpc>
            </a:pPr>
            <a:r>
              <a:rPr lang="en-US" sz="1200" i="1" dirty="0">
                <a:solidFill>
                  <a:srgbClr val="FFFFFF"/>
                </a:solidFill>
                <a:latin typeface="Arial"/>
              </a:rPr>
              <a:t>State v. </a:t>
            </a:r>
            <a:r>
              <a:rPr lang="en-US" sz="1200" i="1" dirty="0" err="1">
                <a:solidFill>
                  <a:srgbClr val="FFFFFF"/>
                </a:solidFill>
                <a:latin typeface="Arial"/>
              </a:rPr>
              <a:t>Cullins</a:t>
            </a:r>
            <a:r>
              <a:rPr lang="en-US" sz="1200" i="1" dirty="0">
                <a:solidFill>
                  <a:srgbClr val="FFFFFF"/>
                </a:solidFill>
                <a:latin typeface="Arial"/>
              </a:rPr>
              <a:t>, </a:t>
            </a:r>
            <a:r>
              <a:rPr lang="en-US" sz="1200" dirty="0">
                <a:solidFill>
                  <a:srgbClr val="FFFFFF"/>
                </a:solidFill>
                <a:latin typeface="Arial"/>
              </a:rPr>
              <a:t>2026 WL 1868501 (June 30, 2026).  State deliberately attempted to gain a mistrial.  It was granted.  </a:t>
            </a:r>
            <a:r>
              <a:rPr lang="en-US" sz="1200" dirty="0" err="1">
                <a:solidFill>
                  <a:srgbClr val="FFFFFF"/>
                </a:solidFill>
                <a:latin typeface="Arial"/>
              </a:rPr>
              <a:t>Cullins</a:t>
            </a:r>
            <a:r>
              <a:rPr lang="en-US" sz="1200" dirty="0">
                <a:solidFill>
                  <a:srgbClr val="FFFFFF"/>
                </a:solidFill>
                <a:latin typeface="Arial"/>
              </a:rPr>
              <a:t> filed plea in bar to prevent retrial.  Granted.  Affirmed on appeal.  A rare occurrence indeed.</a:t>
            </a:r>
            <a:endParaRPr lang="en-US" sz="1200" b="0" u="none" strike="noStrike" dirty="0">
              <a:solidFill>
                <a:srgbClr val="FFFFFF"/>
              </a:solidFill>
              <a:effectLst/>
              <a:uFillTx/>
              <a:latin typeface="Arial"/>
            </a:endParaRPr>
          </a:p>
        </p:txBody>
      </p:sp>
      <p:sp>
        <p:nvSpPr>
          <p:cNvPr id="1308" name="TextBox 11"/>
          <p:cNvSpPr/>
          <p:nvPr/>
        </p:nvSpPr>
        <p:spPr>
          <a:xfrm>
            <a:off x="4168440" y="3158640"/>
            <a:ext cx="6420960" cy="13835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i="1" u="none" strike="noStrike" dirty="0" err="1">
                <a:solidFill>
                  <a:srgbClr val="FFFFFF"/>
                </a:solidFill>
                <a:effectLst/>
                <a:uFillTx/>
                <a:latin typeface="Arial"/>
              </a:rPr>
              <a:t>Villacorta</a:t>
            </a:r>
            <a:r>
              <a:rPr lang="en-US" sz="1200" b="0" i="1" u="none" strike="noStrike" dirty="0">
                <a:solidFill>
                  <a:srgbClr val="FFFFFF"/>
                </a:solidFill>
                <a:effectLst/>
                <a:uFillTx/>
                <a:latin typeface="Arial"/>
              </a:rPr>
              <a:t>-Padilla v. State, </a:t>
            </a:r>
            <a:r>
              <a:rPr lang="en-US" sz="1200" b="0" u="none" strike="noStrike" dirty="0">
                <a:solidFill>
                  <a:srgbClr val="FFFFFF"/>
                </a:solidFill>
                <a:effectLst/>
                <a:uFillTx/>
                <a:latin typeface="Arial"/>
              </a:rPr>
              <a:t>378 Ga. App. 653 (February 26, 2026).  Defendant challenges a date range on a charging document via a special demurrer, th</a:t>
            </a:r>
            <a:r>
              <a:rPr lang="en-US" sz="1200" dirty="0">
                <a:solidFill>
                  <a:srgbClr val="FFFFFF"/>
                </a:solidFill>
                <a:latin typeface="Arial"/>
              </a:rPr>
              <a:t>e State must present evidence to show the date range cannot be narrowed.  Cannot rely upon the argument of counsel.  </a:t>
            </a:r>
          </a:p>
          <a:p>
            <a:pPr>
              <a:lnSpc>
                <a:spcPct val="100000"/>
              </a:lnSpc>
            </a:pPr>
            <a:endParaRPr lang="en-US" sz="1200" b="0" u="none" strike="noStrike" dirty="0">
              <a:solidFill>
                <a:srgbClr val="FFFFFF"/>
              </a:solidFill>
              <a:effectLst/>
              <a:uFillTx/>
              <a:latin typeface="Arial"/>
            </a:endParaRPr>
          </a:p>
          <a:p>
            <a:pPr>
              <a:lnSpc>
                <a:spcPct val="100000"/>
              </a:lnSpc>
            </a:pPr>
            <a:r>
              <a:rPr lang="en-US" sz="1200" i="1" dirty="0">
                <a:solidFill>
                  <a:srgbClr val="FFFFFF"/>
                </a:solidFill>
                <a:latin typeface="Arial"/>
              </a:rPr>
              <a:t>Walker v. State, </a:t>
            </a:r>
            <a:r>
              <a:rPr lang="en-US" sz="1200" dirty="0">
                <a:solidFill>
                  <a:srgbClr val="FFFFFF"/>
                </a:solidFill>
                <a:latin typeface="Arial"/>
              </a:rPr>
              <a:t>2026 WL 1868859 (June 30, 2026).  Post conviction motion to arrest judgment affirmed on appeal due to aggravated stalking language in indictment.  State did not allege “place or places” as required under OCGA 16-5-91(a) and void. </a:t>
            </a:r>
            <a:endParaRPr lang="en-US" sz="1200" b="0" u="none" strike="noStrike" dirty="0">
              <a:solidFill>
                <a:srgbClr val="FFFFFF"/>
              </a:solidFill>
              <a:effectLst/>
              <a:uFillTx/>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9" name="PlaceHolder 1"/>
          <p:cNvSpPr>
            <a:spLocks noGrp="1"/>
          </p:cNvSpPr>
          <p:nvPr>
            <p:ph type="title"/>
          </p:nvPr>
        </p:nvSpPr>
        <p:spPr>
          <a:xfrm>
            <a:off x="609480" y="273600"/>
            <a:ext cx="10969560" cy="1141920"/>
          </a:xfrm>
          <a:prstGeom prst="rect">
            <a:avLst/>
          </a:prstGeom>
          <a:noFill/>
          <a:ln w="0">
            <a:noFill/>
          </a:ln>
        </p:spPr>
        <p:txBody>
          <a:bodyPr lIns="0" tIns="0" rIns="0" bIns="0" anchor="ctr">
            <a:noAutofit/>
          </a:bodyPr>
          <a:lstStyle/>
          <a:p>
            <a:pPr indent="0">
              <a:lnSpc>
                <a:spcPct val="90000"/>
              </a:lnSpc>
              <a:buNone/>
            </a:pPr>
            <a:r>
              <a:rPr lang="en-US" sz="4400" b="0" u="none" strike="noStrike" dirty="0">
                <a:solidFill>
                  <a:srgbClr val="FFFFFF"/>
                </a:solidFill>
                <a:effectLst/>
                <a:uFillTx/>
                <a:latin typeface="Arial"/>
              </a:rPr>
              <a:t>Legal Nerds Unite!</a:t>
            </a:r>
          </a:p>
        </p:txBody>
      </p:sp>
      <p:sp>
        <p:nvSpPr>
          <p:cNvPr id="1330" name="TextBox 2"/>
          <p:cNvSpPr/>
          <p:nvPr/>
        </p:nvSpPr>
        <p:spPr>
          <a:xfrm>
            <a:off x="833400" y="1406880"/>
            <a:ext cx="2103840" cy="267620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i="1" u="none" strike="noStrike" dirty="0">
                <a:solidFill>
                  <a:srgbClr val="FFFFFF"/>
                </a:solidFill>
                <a:effectLst/>
                <a:uFillTx/>
                <a:latin typeface="Arial"/>
              </a:rPr>
              <a:t>Rainey v. Sta</a:t>
            </a:r>
            <a:r>
              <a:rPr lang="en-US" sz="1200" i="1" dirty="0">
                <a:solidFill>
                  <a:srgbClr val="FFFFFF"/>
                </a:solidFill>
                <a:latin typeface="Arial"/>
              </a:rPr>
              <a:t>te, </a:t>
            </a:r>
            <a:r>
              <a:rPr lang="en-US" sz="1200" dirty="0">
                <a:solidFill>
                  <a:srgbClr val="FFFFFF"/>
                </a:solidFill>
                <a:latin typeface="Arial"/>
              </a:rPr>
              <a:t>928 S.E.2d 55 (March 17, 2026).</a:t>
            </a:r>
          </a:p>
          <a:p>
            <a:pPr>
              <a:lnSpc>
                <a:spcPct val="100000"/>
              </a:lnSpc>
            </a:pPr>
            <a:endParaRPr lang="en-US" sz="1200" b="0" u="none" strike="noStrike" dirty="0">
              <a:solidFill>
                <a:srgbClr val="FFFFFF"/>
              </a:solidFill>
              <a:effectLst/>
              <a:uFillTx/>
              <a:latin typeface="Arial"/>
            </a:endParaRPr>
          </a:p>
          <a:p>
            <a:pPr>
              <a:lnSpc>
                <a:spcPct val="100000"/>
              </a:lnSpc>
            </a:pPr>
            <a:r>
              <a:rPr lang="en-US" sz="1200" dirty="0">
                <a:solidFill>
                  <a:srgbClr val="FFFFFF"/>
                </a:solidFill>
                <a:latin typeface="Arial"/>
              </a:rPr>
              <a:t>Possible issue in home invasion statute to raise in future cases when defendant lives in building, but in a separate housing unit form the alleged victim.</a:t>
            </a:r>
          </a:p>
          <a:p>
            <a:pPr>
              <a:lnSpc>
                <a:spcPct val="100000"/>
              </a:lnSpc>
            </a:pPr>
            <a:endParaRPr lang="en-US" sz="1200" b="0" u="none" strike="noStrike" dirty="0">
              <a:solidFill>
                <a:srgbClr val="FFFFFF"/>
              </a:solidFill>
              <a:effectLst/>
              <a:uFillTx/>
              <a:latin typeface="Arial"/>
            </a:endParaRPr>
          </a:p>
          <a:p>
            <a:pPr>
              <a:lnSpc>
                <a:spcPct val="100000"/>
              </a:lnSpc>
            </a:pPr>
            <a:r>
              <a:rPr lang="en-US" sz="1200" dirty="0">
                <a:solidFill>
                  <a:srgbClr val="FFFFFF"/>
                </a:solidFill>
                <a:latin typeface="Arial"/>
              </a:rPr>
              <a:t>Not raised here because Rainey did not challenge the statutory construction on appeal. </a:t>
            </a:r>
            <a:endParaRPr lang="en-US" sz="1200" b="0" u="none" strike="noStrike" dirty="0">
              <a:solidFill>
                <a:srgbClr val="FFFFFF"/>
              </a:solidFill>
              <a:effectLst/>
              <a:uFillTx/>
              <a:latin typeface="Arial"/>
            </a:endParaRPr>
          </a:p>
        </p:txBody>
      </p:sp>
      <p:sp>
        <p:nvSpPr>
          <p:cNvPr id="1331" name="TextBox 3"/>
          <p:cNvSpPr/>
          <p:nvPr/>
        </p:nvSpPr>
        <p:spPr>
          <a:xfrm>
            <a:off x="2940120" y="1274400"/>
            <a:ext cx="2103840" cy="378419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i="1" dirty="0">
                <a:solidFill>
                  <a:srgbClr val="FFFFFF"/>
                </a:solidFill>
                <a:latin typeface="Arial"/>
              </a:rPr>
              <a:t>Roe v. State, </a:t>
            </a:r>
            <a:r>
              <a:rPr lang="en-US" sz="1200" dirty="0">
                <a:solidFill>
                  <a:srgbClr val="FFFFFF"/>
                </a:solidFill>
                <a:latin typeface="Arial"/>
              </a:rPr>
              <a:t>377 Ga. App. 681 (November 3, 2025).</a:t>
            </a:r>
          </a:p>
          <a:p>
            <a:pPr>
              <a:lnSpc>
                <a:spcPct val="100000"/>
              </a:lnSpc>
            </a:pPr>
            <a:endParaRPr lang="en-US" sz="1200" b="0" u="none" strike="noStrike" dirty="0">
              <a:solidFill>
                <a:srgbClr val="FFFFFF"/>
              </a:solidFill>
              <a:effectLst/>
              <a:uFillTx/>
              <a:latin typeface="Arial"/>
            </a:endParaRPr>
          </a:p>
          <a:p>
            <a:pPr>
              <a:lnSpc>
                <a:spcPct val="100000"/>
              </a:lnSpc>
            </a:pPr>
            <a:r>
              <a:rPr lang="en-US" sz="1200" dirty="0">
                <a:solidFill>
                  <a:srgbClr val="FFFFFF"/>
                </a:solidFill>
                <a:latin typeface="Arial"/>
              </a:rPr>
              <a:t>Video tape evidence does not “trump” testimony for purposes of appellate review. Appellate courts must yield to the finders of fact.</a:t>
            </a:r>
          </a:p>
          <a:p>
            <a:pPr>
              <a:lnSpc>
                <a:spcPct val="100000"/>
              </a:lnSpc>
            </a:pPr>
            <a:endParaRPr lang="en-US" sz="1200" b="0" u="none" strike="noStrike" dirty="0">
              <a:solidFill>
                <a:srgbClr val="FFFFFF"/>
              </a:solidFill>
              <a:effectLst/>
              <a:uFillTx/>
              <a:latin typeface="Arial"/>
            </a:endParaRPr>
          </a:p>
          <a:p>
            <a:pPr>
              <a:lnSpc>
                <a:spcPct val="100000"/>
              </a:lnSpc>
            </a:pPr>
            <a:r>
              <a:rPr lang="en-US" sz="1200" dirty="0">
                <a:solidFill>
                  <a:srgbClr val="FFFFFF"/>
                </a:solidFill>
                <a:latin typeface="Arial"/>
              </a:rPr>
              <a:t>Judge McFadden did not seem too happy.</a:t>
            </a: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a:p>
            <a:pPr>
              <a:lnSpc>
                <a:spcPct val="100000"/>
              </a:lnSpc>
            </a:pPr>
            <a:r>
              <a:rPr lang="en-US" sz="1200" b="0" i="1" u="none" strike="noStrike" dirty="0">
                <a:solidFill>
                  <a:srgbClr val="FFFFFF"/>
                </a:solidFill>
                <a:effectLst/>
                <a:uFillTx/>
                <a:latin typeface="Arial"/>
              </a:rPr>
              <a:t>Burkett v. State</a:t>
            </a:r>
            <a:r>
              <a:rPr lang="en-US" sz="1200" b="0" u="none" strike="noStrike" dirty="0">
                <a:solidFill>
                  <a:srgbClr val="FFFFFF"/>
                </a:solidFill>
                <a:effectLst/>
                <a:uFillTx/>
                <a:latin typeface="Arial"/>
              </a:rPr>
              <a:t>, 2026 WL 1391215 (May 19, 2026). </a:t>
            </a:r>
          </a:p>
          <a:p>
            <a:pPr>
              <a:lnSpc>
                <a:spcPct val="100000"/>
              </a:lnSpc>
            </a:pPr>
            <a:r>
              <a:rPr lang="en-US" sz="1200" b="0" u="none" strike="noStrike" dirty="0">
                <a:solidFill>
                  <a:srgbClr val="FFFFFF"/>
                </a:solidFill>
                <a:effectLst/>
                <a:uFillTx/>
                <a:latin typeface="Arial"/>
              </a:rPr>
              <a:t>Dismissal of out of time appeal directly appealable, but can’t out of time appeal a guilty plea. OCGA 5-6-39.1</a:t>
            </a:r>
          </a:p>
        </p:txBody>
      </p:sp>
      <p:sp>
        <p:nvSpPr>
          <p:cNvPr id="1332" name="TextBox 5"/>
          <p:cNvSpPr/>
          <p:nvPr/>
        </p:nvSpPr>
        <p:spPr>
          <a:xfrm>
            <a:off x="4197600" y="5568840"/>
            <a:ext cx="3793680" cy="82954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i="1" u="none" strike="noStrike" dirty="0">
                <a:solidFill>
                  <a:srgbClr val="FFFFFF"/>
                </a:solidFill>
                <a:effectLst/>
                <a:uFillTx/>
                <a:latin typeface="Arial"/>
              </a:rPr>
              <a:t>Miller v. State, </a:t>
            </a:r>
            <a:r>
              <a:rPr lang="en-US" sz="1200" b="0" u="none" strike="noStrike" dirty="0">
                <a:solidFill>
                  <a:srgbClr val="FFFFFF"/>
                </a:solidFill>
                <a:effectLst/>
                <a:uFillTx/>
                <a:latin typeface="Arial"/>
              </a:rPr>
              <a:t>929 S.E.2d 176 (April 21, 2026).  Trial courts required to issue ruling on the merits of a grossly disproportionate sentence claim under the 8</a:t>
            </a:r>
            <a:r>
              <a:rPr lang="en-US" sz="1200" b="0" u="none" strike="noStrike" baseline="30000" dirty="0">
                <a:solidFill>
                  <a:srgbClr val="FFFFFF"/>
                </a:solidFill>
                <a:effectLst/>
                <a:uFillTx/>
                <a:latin typeface="Arial"/>
              </a:rPr>
              <a:t>th</a:t>
            </a:r>
            <a:r>
              <a:rPr lang="en-US" sz="1200" b="0" u="none" strike="noStrike" dirty="0">
                <a:solidFill>
                  <a:srgbClr val="FFFFFF"/>
                </a:solidFill>
                <a:effectLst/>
                <a:uFillTx/>
                <a:latin typeface="Arial"/>
              </a:rPr>
              <a:t> Amendment.</a:t>
            </a:r>
          </a:p>
        </p:txBody>
      </p:sp>
      <p:sp>
        <p:nvSpPr>
          <p:cNvPr id="1333" name="TextBox 6"/>
          <p:cNvSpPr/>
          <p:nvPr/>
        </p:nvSpPr>
        <p:spPr>
          <a:xfrm>
            <a:off x="7153200" y="1418400"/>
            <a:ext cx="2095920" cy="454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a:solidFill>
                  <a:srgbClr val="FFFFFF"/>
                </a:solidFill>
                <a:effectLst/>
                <a:uFillTx/>
                <a:latin typeface="Arial"/>
                <a:ea typeface="DejaVu Sans"/>
              </a:rPr>
              <a:t>  </a:t>
            </a:r>
            <a:endParaRPr lang="en-US" sz="1200" b="0" u="none" strike="noStrike">
              <a:solidFill>
                <a:srgbClr val="FFFFFF"/>
              </a:solidFill>
              <a:effectLst/>
              <a:uFillTx/>
              <a:latin typeface="Arial"/>
            </a:endParaRPr>
          </a:p>
          <a:p>
            <a:pPr>
              <a:lnSpc>
                <a:spcPct val="100000"/>
              </a:lnSpc>
            </a:pPr>
            <a:endParaRPr lang="en-US" sz="1200" b="0" u="none" strike="noStrike">
              <a:solidFill>
                <a:srgbClr val="FFFFFF"/>
              </a:solidFill>
              <a:effectLst/>
              <a:uFillTx/>
              <a:latin typeface="Arial"/>
            </a:endParaRPr>
          </a:p>
        </p:txBody>
      </p:sp>
      <p:sp>
        <p:nvSpPr>
          <p:cNvPr id="1334" name="TextBox 7"/>
          <p:cNvSpPr/>
          <p:nvPr/>
        </p:nvSpPr>
        <p:spPr>
          <a:xfrm>
            <a:off x="9259920" y="1418400"/>
            <a:ext cx="2095920" cy="454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US" sz="1200" b="0" u="none" strike="noStrike">
              <a:solidFill>
                <a:srgbClr val="FFFFFF"/>
              </a:solidFill>
              <a:effectLst/>
              <a:uFillTx/>
              <a:latin typeface="Arial"/>
            </a:endParaRPr>
          </a:p>
          <a:p>
            <a:pPr>
              <a:lnSpc>
                <a:spcPct val="100000"/>
              </a:lnSpc>
            </a:pPr>
            <a:r>
              <a:rPr lang="en-US" sz="1200" b="0" u="none" strike="noStrike">
                <a:solidFill>
                  <a:srgbClr val="FFFFFF"/>
                </a:solidFill>
                <a:effectLst/>
                <a:uFillTx/>
                <a:latin typeface="Arial"/>
                <a:ea typeface="DejaVu Sans"/>
              </a:rPr>
              <a:t>  </a:t>
            </a:r>
            <a:endParaRPr lang="en-US" sz="1200" b="0" u="none" strike="noStrike">
              <a:solidFill>
                <a:srgbClr val="FFFFFF"/>
              </a:solidFill>
              <a:effectLst/>
              <a:uFillTx/>
              <a:latin typeface="Arial"/>
            </a:endParaRPr>
          </a:p>
        </p:txBody>
      </p:sp>
      <p:sp>
        <p:nvSpPr>
          <p:cNvPr id="1335" name="TextBox 8"/>
          <p:cNvSpPr/>
          <p:nvPr/>
        </p:nvSpPr>
        <p:spPr>
          <a:xfrm>
            <a:off x="833400" y="5473080"/>
            <a:ext cx="2661480" cy="1014209"/>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Dealing with Gang cases—</a:t>
            </a:r>
            <a:r>
              <a:rPr lang="en-US" sz="1200" b="0" i="1" u="none" strike="noStrike" dirty="0">
                <a:solidFill>
                  <a:srgbClr val="FFFFFF"/>
                </a:solidFill>
                <a:effectLst/>
                <a:uFillTx/>
                <a:latin typeface="Arial"/>
              </a:rPr>
              <a:t>State v. Render, 3</a:t>
            </a:r>
            <a:r>
              <a:rPr lang="en-US" sz="1200" b="0" u="none" strike="noStrike" dirty="0">
                <a:solidFill>
                  <a:srgbClr val="FFFFFF"/>
                </a:solidFill>
                <a:effectLst/>
                <a:uFillTx/>
                <a:latin typeface="Arial"/>
              </a:rPr>
              <a:t>76 Ga. App. 585 September 3, 2025) is the rare great case for explaining and dealing with OCGA 24-4-403 and gang cases.</a:t>
            </a:r>
          </a:p>
        </p:txBody>
      </p:sp>
      <p:sp>
        <p:nvSpPr>
          <p:cNvPr id="1336" name="TextBox 9"/>
          <p:cNvSpPr/>
          <p:nvPr/>
        </p:nvSpPr>
        <p:spPr>
          <a:xfrm>
            <a:off x="8370360" y="5473080"/>
            <a:ext cx="2661480" cy="119887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Jen</a:t>
            </a:r>
            <a:r>
              <a:rPr lang="en-US" sz="1200" b="0" i="1" u="none" strike="noStrike" dirty="0">
                <a:solidFill>
                  <a:srgbClr val="FFFFFF"/>
                </a:solidFill>
                <a:effectLst/>
                <a:uFillTx/>
                <a:latin typeface="Arial"/>
              </a:rPr>
              <a:t>kins v. State, </a:t>
            </a:r>
            <a:r>
              <a:rPr lang="en-US" sz="1200" b="0" u="none" strike="noStrike" dirty="0">
                <a:solidFill>
                  <a:srgbClr val="FFFFFF"/>
                </a:solidFill>
                <a:effectLst/>
                <a:uFillTx/>
                <a:latin typeface="Arial"/>
              </a:rPr>
              <a:t>323 Ga. 494 (February 3, 2026).  The dismissal of a statutory demand for speedy trial is not directly appealable.  Instead, must seek an interlocutory appeal.</a:t>
            </a:r>
          </a:p>
        </p:txBody>
      </p:sp>
      <p:sp>
        <p:nvSpPr>
          <p:cNvPr id="1337" name="TextBox 11"/>
          <p:cNvSpPr/>
          <p:nvPr/>
        </p:nvSpPr>
        <p:spPr>
          <a:xfrm>
            <a:off x="5038920" y="1346400"/>
            <a:ext cx="2103840" cy="286086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i="1" dirty="0">
                <a:solidFill>
                  <a:srgbClr val="FFFFFF"/>
                </a:solidFill>
                <a:latin typeface="Arial"/>
                <a:ea typeface="DejaVu Sans"/>
              </a:rPr>
              <a:t>Rubio v. State, </a:t>
            </a:r>
            <a:r>
              <a:rPr lang="en-US" sz="1200" dirty="0">
                <a:solidFill>
                  <a:srgbClr val="FFFFFF"/>
                </a:solidFill>
                <a:latin typeface="Arial"/>
                <a:ea typeface="DejaVu Sans"/>
              </a:rPr>
              <a:t>376 Ga. App. 486 (August 15, 2025).</a:t>
            </a:r>
          </a:p>
          <a:p>
            <a:pPr>
              <a:lnSpc>
                <a:spcPct val="100000"/>
              </a:lnSpc>
            </a:pPr>
            <a:endParaRPr lang="en-US" sz="1200" dirty="0">
              <a:solidFill>
                <a:srgbClr val="FFFFFF"/>
              </a:solidFill>
              <a:latin typeface="Arial"/>
              <a:ea typeface="DejaVu Sans"/>
            </a:endParaRPr>
          </a:p>
          <a:p>
            <a:pPr>
              <a:lnSpc>
                <a:spcPct val="100000"/>
              </a:lnSpc>
            </a:pPr>
            <a:r>
              <a:rPr lang="en-US" sz="1200" dirty="0">
                <a:solidFill>
                  <a:srgbClr val="FFFFFF"/>
                </a:solidFill>
                <a:latin typeface="Arial"/>
                <a:ea typeface="DejaVu Sans"/>
              </a:rPr>
              <a:t>In footnote 2, the Court of Appeals takes time to remind attorneys that opening the door is not a freestanding evidence rule. It is just a metaphor used for a variety of situations involving conduct by one party that allows the other party to introduce evidence.</a:t>
            </a:r>
          </a:p>
          <a:p>
            <a:pPr>
              <a:lnSpc>
                <a:spcPct val="100000"/>
              </a:lnSpc>
            </a:pPr>
            <a:endParaRPr lang="en-US" sz="1200" b="1" u="none" strike="noStrike" dirty="0">
              <a:solidFill>
                <a:srgbClr val="FFFFFF"/>
              </a:solidFill>
              <a:effectLst/>
              <a:uFillTx/>
              <a:latin typeface="Arial"/>
              <a:ea typeface="DejaVu Sans"/>
            </a:endParaRPr>
          </a:p>
          <a:p>
            <a:pPr>
              <a:lnSpc>
                <a:spcPct val="100000"/>
              </a:lnSpc>
            </a:pPr>
            <a:endParaRPr lang="en-US" sz="1200" b="0" u="none" strike="noStrike" dirty="0">
              <a:solidFill>
                <a:srgbClr val="FFFFFF"/>
              </a:solidFill>
              <a:effectLst/>
              <a:uFillTx/>
              <a:latin typeface="Arial"/>
            </a:endParaRPr>
          </a:p>
        </p:txBody>
      </p:sp>
      <p:sp>
        <p:nvSpPr>
          <p:cNvPr id="1338" name="TextBox 15"/>
          <p:cNvSpPr/>
          <p:nvPr/>
        </p:nvSpPr>
        <p:spPr>
          <a:xfrm>
            <a:off x="7153560" y="1334520"/>
            <a:ext cx="2103840" cy="341486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i="1" u="none" strike="noStrike" dirty="0" err="1">
                <a:solidFill>
                  <a:srgbClr val="FFFFFF"/>
                </a:solidFill>
                <a:effectLst/>
                <a:uFillTx/>
                <a:latin typeface="Arial"/>
                <a:ea typeface="DejaVu Sans"/>
              </a:rPr>
              <a:t>Woschula</a:t>
            </a:r>
            <a:r>
              <a:rPr lang="en-US" sz="1200" b="0" i="1" u="none" strike="noStrike" dirty="0">
                <a:solidFill>
                  <a:srgbClr val="FFFFFF"/>
                </a:solidFill>
                <a:effectLst/>
                <a:uFillTx/>
                <a:latin typeface="Arial"/>
                <a:ea typeface="DejaVu Sans"/>
              </a:rPr>
              <a:t> v. State, </a:t>
            </a:r>
            <a:r>
              <a:rPr lang="en-US" sz="1200" b="0" u="none" strike="noStrike" dirty="0">
                <a:solidFill>
                  <a:srgbClr val="FFFFFF"/>
                </a:solidFill>
                <a:effectLst/>
                <a:uFillTx/>
                <a:latin typeface="Arial"/>
                <a:ea typeface="DejaVu Sans"/>
              </a:rPr>
              <a:t>322 Ga. 784 (October 15, 2025).  Voluntary intoxication is not a defense under OCGA 16-3-4(c) except in the extreme situation where there has been a permanent alteration to brain function that negates the required criminal intent.  </a:t>
            </a:r>
          </a:p>
          <a:p>
            <a:pPr>
              <a:lnSpc>
                <a:spcPct val="100000"/>
              </a:lnSpc>
            </a:pPr>
            <a:endParaRPr lang="en-US" sz="1200" dirty="0">
              <a:solidFill>
                <a:srgbClr val="FFFFFF"/>
              </a:solidFill>
              <a:latin typeface="Arial"/>
              <a:ea typeface="DejaVu Sans"/>
            </a:endParaRPr>
          </a:p>
          <a:p>
            <a:pPr>
              <a:lnSpc>
                <a:spcPct val="100000"/>
              </a:lnSpc>
            </a:pPr>
            <a:r>
              <a:rPr lang="en-US" sz="1200" i="1" dirty="0">
                <a:solidFill>
                  <a:srgbClr val="FFFFFF"/>
                </a:solidFill>
                <a:latin typeface="Arial"/>
                <a:ea typeface="DejaVu Sans"/>
              </a:rPr>
              <a:t>Ellison v. State, </a:t>
            </a:r>
            <a:r>
              <a:rPr lang="en-US" sz="1200" dirty="0">
                <a:solidFill>
                  <a:srgbClr val="FFFFFF"/>
                </a:solidFill>
                <a:latin typeface="Arial"/>
                <a:ea typeface="DejaVu Sans"/>
              </a:rPr>
              <a:t>929 S.E.2d 135 (April 21, 2026).  Georgia may consider its repugnant verdict doctrine based upon SCOTUS’ ruling in </a:t>
            </a:r>
            <a:r>
              <a:rPr lang="en-US" sz="1200" i="1" dirty="0">
                <a:solidFill>
                  <a:srgbClr val="FFFFFF"/>
                </a:solidFill>
                <a:latin typeface="Arial"/>
                <a:ea typeface="DejaVu Sans"/>
              </a:rPr>
              <a:t>McElrath v. Georgia, </a:t>
            </a:r>
            <a:r>
              <a:rPr lang="en-US" sz="1200" dirty="0">
                <a:solidFill>
                  <a:srgbClr val="FFFFFF"/>
                </a:solidFill>
                <a:latin typeface="Arial"/>
                <a:ea typeface="DejaVu Sans"/>
              </a:rPr>
              <a:t>601 U.S. 87 (2024).</a:t>
            </a:r>
            <a:endParaRPr lang="en-US" sz="1200" b="0" u="none" strike="noStrike" dirty="0">
              <a:solidFill>
                <a:srgbClr val="FFFFFF"/>
              </a:solidFill>
              <a:effectLst/>
              <a:uFillTx/>
              <a:latin typeface="Arial"/>
            </a:endParaRPr>
          </a:p>
        </p:txBody>
      </p:sp>
      <p:sp>
        <p:nvSpPr>
          <p:cNvPr id="1339" name="TextBox 16"/>
          <p:cNvSpPr/>
          <p:nvPr/>
        </p:nvSpPr>
        <p:spPr>
          <a:xfrm>
            <a:off x="9323640" y="1334520"/>
            <a:ext cx="2103840" cy="3968864"/>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i="1" dirty="0" err="1">
                <a:solidFill>
                  <a:srgbClr val="FFFFFF"/>
                </a:solidFill>
                <a:latin typeface="Arial"/>
                <a:ea typeface="DejaVu Sans"/>
              </a:rPr>
              <a:t>Whisnant</a:t>
            </a:r>
            <a:r>
              <a:rPr lang="en-US" sz="1200" i="1" dirty="0">
                <a:solidFill>
                  <a:srgbClr val="FFFFFF"/>
                </a:solidFill>
                <a:latin typeface="Arial"/>
                <a:ea typeface="DejaVu Sans"/>
              </a:rPr>
              <a:t> v. State, </a:t>
            </a:r>
            <a:r>
              <a:rPr lang="en-US" sz="1200" dirty="0">
                <a:solidFill>
                  <a:srgbClr val="FFFFFF"/>
                </a:solidFill>
                <a:latin typeface="Arial"/>
                <a:ea typeface="DejaVu Sans"/>
              </a:rPr>
              <a:t>323 Ga. 253 (August 12, 2025).</a:t>
            </a:r>
          </a:p>
          <a:p>
            <a:pPr>
              <a:lnSpc>
                <a:spcPct val="100000"/>
              </a:lnSpc>
            </a:pPr>
            <a:endParaRPr lang="en-US" sz="1200" dirty="0">
              <a:solidFill>
                <a:srgbClr val="FFFFFF"/>
              </a:solidFill>
              <a:latin typeface="Arial"/>
              <a:ea typeface="DejaVu Sans"/>
            </a:endParaRPr>
          </a:p>
          <a:p>
            <a:pPr>
              <a:lnSpc>
                <a:spcPct val="100000"/>
              </a:lnSpc>
            </a:pPr>
            <a:r>
              <a:rPr lang="en-US" sz="1200" dirty="0">
                <a:solidFill>
                  <a:srgbClr val="FFFFFF"/>
                </a:solidFill>
                <a:latin typeface="Arial"/>
                <a:ea typeface="DejaVu Sans"/>
              </a:rPr>
              <a:t>Battered person syndrome is not an independent defense, but a component of the defense of justification.</a:t>
            </a:r>
          </a:p>
          <a:p>
            <a:pPr>
              <a:lnSpc>
                <a:spcPct val="100000"/>
              </a:lnSpc>
            </a:pPr>
            <a:endParaRPr lang="en-US" sz="1200" dirty="0">
              <a:solidFill>
                <a:srgbClr val="FFFFFF"/>
              </a:solidFill>
              <a:latin typeface="Arial"/>
              <a:ea typeface="DejaVu Sans"/>
            </a:endParaRPr>
          </a:p>
          <a:p>
            <a:pPr>
              <a:lnSpc>
                <a:spcPct val="100000"/>
              </a:lnSpc>
            </a:pPr>
            <a:r>
              <a:rPr lang="en-US" sz="1200" dirty="0">
                <a:solidFill>
                  <a:srgbClr val="FFFFFF"/>
                </a:solidFill>
                <a:latin typeface="Arial"/>
                <a:ea typeface="DejaVu Sans"/>
              </a:rPr>
              <a:t>For example, a person with battered person syndrome might reasonably perceive a threat in circumstances where a person without battered person syndrome might not.</a:t>
            </a:r>
          </a:p>
          <a:p>
            <a:pPr>
              <a:lnSpc>
                <a:spcPct val="100000"/>
              </a:lnSpc>
            </a:pPr>
            <a:endParaRPr lang="en-US" sz="1200" dirty="0">
              <a:solidFill>
                <a:srgbClr val="FFFFFF"/>
              </a:solidFill>
              <a:latin typeface="Arial"/>
              <a:ea typeface="DejaVu Sans"/>
            </a:endParaRPr>
          </a:p>
          <a:p>
            <a:pPr>
              <a:lnSpc>
                <a:spcPct val="100000"/>
              </a:lnSpc>
            </a:pPr>
            <a:endParaRPr lang="en-US" sz="1200" dirty="0">
              <a:solidFill>
                <a:srgbClr val="FFFFFF"/>
              </a:solidFill>
              <a:latin typeface="Arial"/>
              <a:ea typeface="DejaVu Sans"/>
            </a:endParaRPr>
          </a:p>
          <a:p>
            <a:pPr>
              <a:lnSpc>
                <a:spcPct val="100000"/>
              </a:lnSpc>
            </a:pPr>
            <a:endParaRPr lang="en-US" sz="1200" u="none" strike="noStrike" dirty="0">
              <a:solidFill>
                <a:srgbClr val="FFFFFF"/>
              </a:solidFill>
              <a:effectLst/>
              <a:uFillTx/>
              <a:latin typeface="Arial"/>
              <a:ea typeface="DejaVu Sans"/>
            </a:endParaRPr>
          </a:p>
          <a:p>
            <a:pPr>
              <a:lnSpc>
                <a:spcPct val="100000"/>
              </a:lnSpc>
            </a:pPr>
            <a:endParaRPr lang="en-US" sz="1200" u="none" strike="noStrike" dirty="0">
              <a:solidFill>
                <a:srgbClr val="FFFFFF"/>
              </a:solidFill>
              <a:effectLst/>
              <a:uFillTx/>
              <a:latin typeface="Arial"/>
            </a:endParaRPr>
          </a:p>
          <a:p>
            <a:pPr>
              <a:lnSpc>
                <a:spcPct val="100000"/>
              </a:lnSpc>
            </a:pPr>
            <a:r>
              <a:rPr lang="en-US" sz="1200" b="0" u="none" strike="noStrike" dirty="0">
                <a:solidFill>
                  <a:srgbClr val="FFFFFF"/>
                </a:solidFill>
                <a:effectLst/>
                <a:uFillTx/>
                <a:latin typeface="Arial"/>
                <a:ea typeface="DejaVu Sans"/>
              </a:rPr>
              <a:t>  </a:t>
            </a:r>
            <a:endParaRPr lang="en-US" sz="1200" b="0" u="none" strike="noStrike" dirty="0">
              <a:solidFill>
                <a:srgbClr val="FFFFFF"/>
              </a:solidFill>
              <a:effectLst/>
              <a:uFillTx/>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6" name="PlaceHolder 1"/>
          <p:cNvSpPr>
            <a:spLocks noGrp="1"/>
          </p:cNvSpPr>
          <p:nvPr>
            <p:ph type="title"/>
          </p:nvPr>
        </p:nvSpPr>
        <p:spPr>
          <a:xfrm>
            <a:off x="248356" y="273600"/>
            <a:ext cx="11327804" cy="1139040"/>
          </a:xfrm>
          <a:prstGeom prst="rect">
            <a:avLst/>
          </a:prstGeom>
          <a:noFill/>
          <a:ln w="0">
            <a:noFill/>
          </a:ln>
        </p:spPr>
        <p:txBody>
          <a:bodyPr lIns="0" tIns="0" rIns="0" bIns="0" anchor="ctr">
            <a:noAutofit/>
          </a:bodyPr>
          <a:lstStyle/>
          <a:p>
            <a:pPr indent="0">
              <a:lnSpc>
                <a:spcPct val="90000"/>
              </a:lnSpc>
              <a:buNone/>
            </a:pPr>
            <a:r>
              <a:rPr lang="en-US" sz="3200" b="0" i="1" u="none" strike="noStrike" dirty="0">
                <a:solidFill>
                  <a:srgbClr val="FFFFFF"/>
                </a:solidFill>
                <a:effectLst/>
                <a:uFillTx/>
                <a:latin typeface="Arial"/>
              </a:rPr>
              <a:t>Payne v State, </a:t>
            </a:r>
            <a:r>
              <a:rPr lang="en-US" sz="3200" b="0" u="none" strike="noStrike" dirty="0">
                <a:solidFill>
                  <a:srgbClr val="FFFFFF"/>
                </a:solidFill>
                <a:effectLst/>
                <a:uFillTx/>
                <a:latin typeface="Arial"/>
              </a:rPr>
              <a:t>929 S.E.2d 776 (May 5, 2026).-You know what this case is.</a:t>
            </a:r>
          </a:p>
        </p:txBody>
      </p:sp>
      <p:sp>
        <p:nvSpPr>
          <p:cNvPr id="1197" name="PlaceHolder 2"/>
          <p:cNvSpPr>
            <a:spLocks noGrp="1"/>
          </p:cNvSpPr>
          <p:nvPr>
            <p:ph type="subTitle"/>
          </p:nvPr>
        </p:nvSpPr>
        <p:spPr>
          <a:xfrm>
            <a:off x="609480" y="2142778"/>
            <a:ext cx="10966680" cy="3971520"/>
          </a:xfrm>
          <a:prstGeom prst="rect">
            <a:avLst/>
          </a:prstGeom>
          <a:noFill/>
          <a:ln w="0">
            <a:noFill/>
          </a:ln>
        </p:spPr>
        <p:txBody>
          <a:bodyPr lIns="0" tIns="0" rIns="0" bIns="0" anchor="ctr">
            <a:noAutofit/>
          </a:bodyPr>
          <a:lstStyle/>
          <a:p>
            <a:pPr marL="228600" indent="-228600">
              <a:lnSpc>
                <a:spcPct val="90000"/>
              </a:lnSpc>
              <a:spcBef>
                <a:spcPts val="1001"/>
              </a:spcBef>
              <a:buNone/>
              <a:tabLst>
                <a:tab pos="0" algn="l"/>
              </a:tabLst>
            </a:pPr>
            <a:r>
              <a:rPr lang="en-US" sz="2000" b="0" u="none" strike="noStrike" dirty="0">
                <a:solidFill>
                  <a:srgbClr val="FFFFFF"/>
                </a:solidFill>
                <a:effectLst/>
                <a:uFillTx/>
                <a:latin typeface="Arial"/>
              </a:rPr>
              <a:t>Prosecutor uses an AI tool.  Fake citations.  Cites them.  Trial court uses them in an order (which the ADA drafted). Case vacated and remanded because of the fake law.  </a:t>
            </a:r>
          </a:p>
          <a:p>
            <a:pPr marL="228600" indent="-228600">
              <a:lnSpc>
                <a:spcPct val="90000"/>
              </a:lnSpc>
              <a:spcBef>
                <a:spcPts val="1001"/>
              </a:spcBef>
              <a:buNone/>
              <a:tabLst>
                <a:tab pos="0" algn="l"/>
              </a:tabLst>
            </a:pPr>
            <a:r>
              <a:rPr lang="en-US" sz="2000" b="0" u="none" strike="noStrike" dirty="0">
                <a:solidFill>
                  <a:srgbClr val="FFFFFF"/>
                </a:solidFill>
                <a:effectLst/>
                <a:uFillTx/>
                <a:latin typeface="Arial"/>
              </a:rPr>
              <a:t>ADA Leslie of Clayton County suspended for 6 months from practicing before the Supreme Court.  Moreover, ADA Leslie and Clayton County District Attorney were admonished.  </a:t>
            </a:r>
            <a:endParaRPr lang="en-US" sz="2000" dirty="0">
              <a:solidFill>
                <a:srgbClr val="FFFFFF"/>
              </a:solidFill>
              <a:latin typeface="Arial"/>
            </a:endParaRPr>
          </a:p>
          <a:p>
            <a:pPr marL="228600" indent="-228600">
              <a:lnSpc>
                <a:spcPct val="90000"/>
              </a:lnSpc>
              <a:spcBef>
                <a:spcPts val="1001"/>
              </a:spcBef>
              <a:buNone/>
              <a:tabLst>
                <a:tab pos="0" algn="l"/>
              </a:tabLst>
            </a:pPr>
            <a:r>
              <a:rPr lang="en-US" sz="2000" dirty="0">
                <a:solidFill>
                  <a:srgbClr val="FFFFFF"/>
                </a:solidFill>
                <a:latin typeface="Arial"/>
              </a:rPr>
              <a:t>Justices </a:t>
            </a:r>
            <a:r>
              <a:rPr lang="en-US" sz="2000" dirty="0" err="1">
                <a:solidFill>
                  <a:srgbClr val="FFFFFF"/>
                </a:solidFill>
                <a:latin typeface="Arial"/>
              </a:rPr>
              <a:t>LaGrua</a:t>
            </a:r>
            <a:r>
              <a:rPr lang="en-US" sz="2000" dirty="0">
                <a:solidFill>
                  <a:srgbClr val="FFFFFF"/>
                </a:solidFill>
                <a:latin typeface="Arial"/>
              </a:rPr>
              <a:t> and Colvin dissented from admonishing the Clayton County District Attorney.  They “vehemently decline[d] to admonished the elected Clayton County District Attorney” because the DA apologized, outlined sanctions for the attorney, and implemented policies and procedures (after the fact) to prevent it from happening again.  </a:t>
            </a:r>
          </a:p>
          <a:p>
            <a:pPr marL="228600" indent="-228600">
              <a:lnSpc>
                <a:spcPct val="90000"/>
              </a:lnSpc>
              <a:spcBef>
                <a:spcPts val="1001"/>
              </a:spcBef>
              <a:buNone/>
              <a:tabLst>
                <a:tab pos="0" algn="l"/>
              </a:tabLst>
            </a:pPr>
            <a:endParaRPr lang="en-US" sz="2000" b="0" u="none" strike="noStrike" dirty="0">
              <a:solidFill>
                <a:srgbClr val="FFFFFF"/>
              </a:solidFill>
              <a:effectLst/>
              <a:uFillTx/>
              <a:latin typeface="Arial"/>
            </a:endParaRPr>
          </a:p>
          <a:p>
            <a:pPr marL="228600" indent="-228600">
              <a:lnSpc>
                <a:spcPct val="90000"/>
              </a:lnSpc>
              <a:spcBef>
                <a:spcPts val="1001"/>
              </a:spcBef>
              <a:buNone/>
              <a:tabLst>
                <a:tab pos="0" algn="l"/>
              </a:tabLst>
            </a:pPr>
            <a:r>
              <a:rPr lang="en-US" sz="2000" b="0" u="none" strike="noStrike" dirty="0">
                <a:solidFill>
                  <a:srgbClr val="FFFFFF"/>
                </a:solidFill>
                <a:effectLst/>
                <a:uFillTx/>
                <a:latin typeface="Arial"/>
              </a:rPr>
              <a:t>AI is a tool. It is not a substitute for actual lawyering.</a:t>
            </a:r>
          </a:p>
          <a:p>
            <a:pPr marL="228600" indent="-228600">
              <a:lnSpc>
                <a:spcPct val="90000"/>
              </a:lnSpc>
              <a:spcBef>
                <a:spcPts val="1001"/>
              </a:spcBef>
              <a:buNone/>
              <a:tabLst>
                <a:tab pos="0" algn="l"/>
              </a:tabLst>
            </a:pPr>
            <a:endParaRPr lang="en-US" sz="2000" dirty="0">
              <a:solidFill>
                <a:srgbClr val="FFFFFF"/>
              </a:solidFill>
              <a:latin typeface="Arial"/>
            </a:endParaRPr>
          </a:p>
          <a:p>
            <a:pPr marL="228600" indent="-228600">
              <a:lnSpc>
                <a:spcPct val="90000"/>
              </a:lnSpc>
              <a:spcBef>
                <a:spcPts val="1001"/>
              </a:spcBef>
              <a:buNone/>
              <a:tabLst>
                <a:tab pos="0" algn="l"/>
              </a:tabLst>
            </a:pPr>
            <a:r>
              <a:rPr lang="en-US" sz="2000" b="0" u="none" strike="noStrike" dirty="0">
                <a:solidFill>
                  <a:srgbClr val="FFFFFF"/>
                </a:solidFill>
                <a:effectLst/>
                <a:uFillTx/>
                <a:latin typeface="Arial"/>
              </a:rPr>
              <a:t>Editor’s Note:  Lying to the Chief Justice of the Georgia Supreme Court will likely result in you getting more than a 6 month suspension.  </a:t>
            </a:r>
          </a:p>
          <a:p>
            <a:pPr marL="228600" indent="-228600">
              <a:lnSpc>
                <a:spcPct val="90000"/>
              </a:lnSpc>
              <a:spcBef>
                <a:spcPts val="1001"/>
              </a:spcBef>
              <a:buNone/>
              <a:tabLst>
                <a:tab pos="0" algn="l"/>
              </a:tabLst>
            </a:pPr>
            <a:endParaRPr lang="en-US" sz="2000" b="0" u="none" strike="noStrike" dirty="0">
              <a:solidFill>
                <a:srgbClr val="FFFFFF"/>
              </a:solidFill>
              <a:effectLst/>
              <a:uFillTx/>
              <a:latin typeface="Arial"/>
            </a:endParaRPr>
          </a:p>
          <a:p>
            <a:pPr marL="228600" indent="-228600">
              <a:lnSpc>
                <a:spcPct val="90000"/>
              </a:lnSpc>
              <a:spcBef>
                <a:spcPts val="1001"/>
              </a:spcBef>
              <a:buNone/>
              <a:tabLst>
                <a:tab pos="0" algn="l"/>
              </a:tabLst>
            </a:pPr>
            <a:endParaRPr lang="en-US" sz="2000" b="0" u="none" strike="noStrike" dirty="0">
              <a:solidFill>
                <a:srgbClr val="FFFFFF"/>
              </a:solidFill>
              <a:effectLst/>
              <a:uFillTx/>
              <a:latin typeface="Arial"/>
            </a:endParaRPr>
          </a:p>
        </p:txBody>
      </p:sp>
    </p:spTree>
    <p:extLst>
      <p:ext uri="{BB962C8B-B14F-4D97-AF65-F5344CB8AC3E}">
        <p14:creationId xmlns:p14="http://schemas.microsoft.com/office/powerpoint/2010/main" val="3239933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781560" y="281520"/>
            <a:ext cx="10635120" cy="905760"/>
          </a:xfrm>
          <a:prstGeom prst="rect">
            <a:avLst/>
          </a:prstGeom>
          <a:noFill/>
          <a:ln w="0">
            <a:noFill/>
          </a:ln>
        </p:spPr>
        <p:txBody>
          <a:bodyPr lIns="0" tIns="0" rIns="0" bIns="0" anchor="ctr">
            <a:noAutofit/>
          </a:bodyPr>
          <a:lstStyle/>
          <a:p>
            <a:pPr indent="0">
              <a:lnSpc>
                <a:spcPct val="90000"/>
              </a:lnSpc>
              <a:buNone/>
            </a:pPr>
            <a:r>
              <a:rPr lang="en-US" sz="2800" dirty="0">
                <a:solidFill>
                  <a:srgbClr val="FFFFFF"/>
                </a:solidFill>
                <a:latin typeface="Arial"/>
              </a:rPr>
              <a:t>Issues of First Impression and New Law</a:t>
            </a:r>
            <a:endParaRPr lang="en-US" sz="2800" b="0" u="none" strike="noStrike" dirty="0">
              <a:solidFill>
                <a:srgbClr val="FFFFFF"/>
              </a:solidFill>
              <a:effectLst/>
              <a:uFillTx/>
              <a:latin typeface="Arial"/>
            </a:endParaRPr>
          </a:p>
        </p:txBody>
      </p:sp>
      <p:sp>
        <p:nvSpPr>
          <p:cNvPr id="1182" name="TextBox 4"/>
          <p:cNvSpPr/>
          <p:nvPr/>
        </p:nvSpPr>
        <p:spPr>
          <a:xfrm>
            <a:off x="2991600" y="1371600"/>
            <a:ext cx="2001240" cy="359953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ea typeface="DejaVu Sans"/>
              </a:rPr>
              <a:t>Unlawfully Prolonged Traffic Stop</a:t>
            </a: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a:p>
            <a:pPr>
              <a:lnSpc>
                <a:spcPct val="100000"/>
              </a:lnSpc>
            </a:pPr>
            <a:r>
              <a:rPr lang="en-US" sz="1200" b="0" i="1" u="none" strike="noStrike" dirty="0">
                <a:solidFill>
                  <a:srgbClr val="FFFFFF"/>
                </a:solidFill>
                <a:effectLst/>
                <a:uFillTx/>
                <a:latin typeface="Arial"/>
                <a:ea typeface="DejaVu Sans"/>
              </a:rPr>
              <a:t>Strong v. State, </a:t>
            </a:r>
            <a:r>
              <a:rPr lang="en-US" sz="1200" b="0" u="none" strike="noStrike" dirty="0">
                <a:solidFill>
                  <a:srgbClr val="FFFFFF"/>
                </a:solidFill>
                <a:effectLst/>
                <a:uFillTx/>
                <a:latin typeface="Arial"/>
                <a:ea typeface="DejaVu Sans"/>
              </a:rPr>
              <a:t>323 Ga. 737 (March 3, 2026).</a:t>
            </a:r>
          </a:p>
          <a:p>
            <a:pPr>
              <a:lnSpc>
                <a:spcPct val="100000"/>
              </a:lnSpc>
            </a:pPr>
            <a:endParaRPr lang="en-US" sz="1200" dirty="0">
              <a:solidFill>
                <a:srgbClr val="FFFFFF"/>
              </a:solidFill>
              <a:latin typeface="Arial"/>
              <a:ea typeface="DejaVu Sans"/>
            </a:endParaRPr>
          </a:p>
          <a:p>
            <a:pPr>
              <a:lnSpc>
                <a:spcPct val="100000"/>
              </a:lnSpc>
            </a:pPr>
            <a:r>
              <a:rPr lang="en-US" sz="1200" b="0" u="none" strike="noStrike" dirty="0">
                <a:solidFill>
                  <a:srgbClr val="FFFFFF"/>
                </a:solidFill>
                <a:effectLst/>
                <a:uFillTx/>
                <a:latin typeface="Arial"/>
              </a:rPr>
              <a:t>When a witness has answered a question before a sustained objection, the jury may consider the answer unless there is a motion to strike, the judge orders the jury to disregard, or something functionally equivalent.</a:t>
            </a:r>
          </a:p>
          <a:p>
            <a:pPr>
              <a:lnSpc>
                <a:spcPct val="100000"/>
              </a:lnSpc>
            </a:pPr>
            <a:endParaRPr lang="en-US" sz="1200" dirty="0">
              <a:solidFill>
                <a:srgbClr val="FFFFFF"/>
              </a:solidFill>
              <a:latin typeface="Arial"/>
            </a:endParaRPr>
          </a:p>
          <a:p>
            <a:pPr>
              <a:lnSpc>
                <a:spcPct val="100000"/>
              </a:lnSpc>
            </a:pPr>
            <a:r>
              <a:rPr lang="en-US" sz="1200" b="0" u="none" strike="noStrike" dirty="0">
                <a:solidFill>
                  <a:srgbClr val="FFFFFF"/>
                </a:solidFill>
                <a:effectLst/>
                <a:uFillTx/>
                <a:latin typeface="Arial"/>
              </a:rPr>
              <a:t>This </a:t>
            </a:r>
            <a:r>
              <a:rPr lang="en-US" sz="1200" dirty="0">
                <a:solidFill>
                  <a:srgbClr val="FFFFFF"/>
                </a:solidFill>
                <a:latin typeface="Arial"/>
              </a:rPr>
              <a:t>was an issue of first impression.</a:t>
            </a:r>
            <a:endParaRPr lang="en-US" sz="1200" b="0" u="none" strike="noStrike" dirty="0">
              <a:solidFill>
                <a:srgbClr val="FFFFFF"/>
              </a:solidFill>
              <a:effectLst/>
              <a:uFillTx/>
              <a:latin typeface="Arial"/>
            </a:endParaRPr>
          </a:p>
        </p:txBody>
      </p:sp>
      <p:sp>
        <p:nvSpPr>
          <p:cNvPr id="1183" name="TextBox 5"/>
          <p:cNvSpPr/>
          <p:nvPr/>
        </p:nvSpPr>
        <p:spPr>
          <a:xfrm>
            <a:off x="5057280" y="1411200"/>
            <a:ext cx="2001240" cy="3968864"/>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Using th</a:t>
            </a:r>
            <a:r>
              <a:rPr lang="en-US" sz="1200" dirty="0">
                <a:solidFill>
                  <a:srgbClr val="FFFFFF"/>
                </a:solidFill>
                <a:latin typeface="Arial"/>
              </a:rPr>
              <a:t>e Rule of Lenity to Attack an Indictment</a:t>
            </a: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a:p>
            <a:pPr>
              <a:lnSpc>
                <a:spcPct val="100000"/>
              </a:lnSpc>
            </a:pPr>
            <a:r>
              <a:rPr lang="en-US" sz="1200" b="0" i="1" u="none" strike="noStrike" dirty="0">
                <a:solidFill>
                  <a:srgbClr val="FFFFFF"/>
                </a:solidFill>
                <a:effectLst/>
                <a:uFillTx/>
                <a:latin typeface="Arial"/>
              </a:rPr>
              <a:t>Lofton v. State, </a:t>
            </a:r>
            <a:r>
              <a:rPr lang="en-US" sz="1200" b="0" u="none" strike="noStrike" dirty="0">
                <a:solidFill>
                  <a:srgbClr val="FFFFFF"/>
                </a:solidFill>
                <a:effectLst/>
                <a:uFillTx/>
                <a:latin typeface="Arial"/>
              </a:rPr>
              <a:t>377 </a:t>
            </a:r>
            <a:r>
              <a:rPr lang="en-US" sz="1200" b="0" u="none" strike="noStrike" dirty="0" err="1">
                <a:solidFill>
                  <a:srgbClr val="FFFFFF"/>
                </a:solidFill>
                <a:effectLst/>
                <a:uFillTx/>
                <a:latin typeface="Arial"/>
              </a:rPr>
              <a:t>Ga.App</a:t>
            </a:r>
            <a:r>
              <a:rPr lang="en-US" sz="1200" b="0" u="none" strike="noStrike" dirty="0">
                <a:solidFill>
                  <a:srgbClr val="FFFFFF"/>
                </a:solidFill>
                <a:effectLst/>
                <a:uFillTx/>
                <a:latin typeface="Arial"/>
              </a:rPr>
              <a:t>. 264 (October 15, 2025).</a:t>
            </a:r>
          </a:p>
          <a:p>
            <a:pPr>
              <a:lnSpc>
                <a:spcPct val="100000"/>
              </a:lnSpc>
            </a:pPr>
            <a:endParaRPr lang="en-US" sz="1200" b="0" u="none" strike="noStrike" dirty="0">
              <a:solidFill>
                <a:srgbClr val="FFFFFF"/>
              </a:solidFill>
              <a:effectLst/>
              <a:uFillTx/>
              <a:latin typeface="Arial"/>
            </a:endParaRPr>
          </a:p>
          <a:p>
            <a:pPr>
              <a:lnSpc>
                <a:spcPct val="100000"/>
              </a:lnSpc>
            </a:pPr>
            <a:r>
              <a:rPr lang="en-US" sz="1200" b="0" u="none" strike="noStrike" dirty="0">
                <a:solidFill>
                  <a:srgbClr val="FFFFFF"/>
                </a:solidFill>
                <a:effectLst/>
                <a:uFillTx/>
                <a:latin typeface="Arial"/>
              </a:rPr>
              <a:t>Rule of lenity when a court concludes that one offense has been criminalized by two different statutes. One with less punishment. In that circumstance, the one imposing the greater punishment is abrogated.</a:t>
            </a:r>
          </a:p>
          <a:p>
            <a:pPr>
              <a:lnSpc>
                <a:spcPct val="100000"/>
              </a:lnSpc>
            </a:pPr>
            <a:endParaRPr lang="en-US" sz="1200" dirty="0">
              <a:solidFill>
                <a:srgbClr val="FFFFFF"/>
              </a:solidFill>
              <a:latin typeface="Arial"/>
            </a:endParaRPr>
          </a:p>
          <a:p>
            <a:pPr>
              <a:lnSpc>
                <a:spcPct val="100000"/>
              </a:lnSpc>
            </a:pPr>
            <a:r>
              <a:rPr lang="en-US" sz="1200" b="0" u="none" strike="noStrike" dirty="0">
                <a:solidFill>
                  <a:srgbClr val="FFFFFF"/>
                </a:solidFill>
                <a:effectLst/>
                <a:uFillTx/>
                <a:latin typeface="Arial"/>
              </a:rPr>
              <a:t>Here, Lofton was charged with trafficking a person for sexual servitude.  </a:t>
            </a:r>
          </a:p>
          <a:p>
            <a:pPr>
              <a:lnSpc>
                <a:spcPct val="100000"/>
              </a:lnSpc>
            </a:pP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p:txBody>
      </p:sp>
      <p:sp>
        <p:nvSpPr>
          <p:cNvPr id="1184" name="TextBox 6"/>
          <p:cNvSpPr/>
          <p:nvPr/>
        </p:nvSpPr>
        <p:spPr>
          <a:xfrm>
            <a:off x="7191000" y="1316880"/>
            <a:ext cx="2001240" cy="341486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US" sz="1200" b="0" i="1" u="none" strike="noStrike" dirty="0">
              <a:solidFill>
                <a:srgbClr val="FFFFFF"/>
              </a:solidFill>
              <a:effectLst/>
              <a:uFillTx/>
              <a:latin typeface="Arial"/>
            </a:endParaRPr>
          </a:p>
          <a:p>
            <a:pPr>
              <a:lnSpc>
                <a:spcPct val="100000"/>
              </a:lnSpc>
            </a:pPr>
            <a:r>
              <a:rPr lang="en-US" sz="1200" b="0" i="1" u="none" strike="noStrike" dirty="0">
                <a:solidFill>
                  <a:srgbClr val="FFFFFF"/>
                </a:solidFill>
                <a:effectLst/>
                <a:uFillTx/>
                <a:latin typeface="Arial"/>
              </a:rPr>
              <a:t>Lofton</a:t>
            </a:r>
            <a:r>
              <a:rPr lang="en-US" sz="1200" b="0" u="none" strike="noStrike" dirty="0">
                <a:solidFill>
                  <a:srgbClr val="FFFFFF"/>
                </a:solidFill>
                <a:effectLst/>
                <a:uFillTx/>
                <a:latin typeface="Arial"/>
              </a:rPr>
              <a:t> cont.</a:t>
            </a:r>
          </a:p>
          <a:p>
            <a:pPr>
              <a:lnSpc>
                <a:spcPct val="100000"/>
              </a:lnSpc>
            </a:pPr>
            <a:endParaRPr lang="en-US" sz="1200" b="0" u="none" strike="noStrike" dirty="0">
              <a:solidFill>
                <a:srgbClr val="FFFFFF"/>
              </a:solidFill>
              <a:effectLst/>
              <a:uFillTx/>
              <a:latin typeface="Arial"/>
            </a:endParaRPr>
          </a:p>
          <a:p>
            <a:pPr>
              <a:lnSpc>
                <a:spcPct val="100000"/>
              </a:lnSpc>
            </a:pPr>
            <a:r>
              <a:rPr lang="en-US" sz="1200" b="0" u="none" strike="noStrike" dirty="0">
                <a:solidFill>
                  <a:srgbClr val="FFFFFF"/>
                </a:solidFill>
                <a:effectLst/>
                <a:uFillTx/>
                <a:latin typeface="Arial"/>
              </a:rPr>
              <a:t>Pandering carried less punishment and had the same </a:t>
            </a:r>
            <a:r>
              <a:rPr lang="en-US" sz="1200" b="0" u="none" strike="noStrike" dirty="0" err="1">
                <a:solidFill>
                  <a:srgbClr val="FFFFFF"/>
                </a:solidFill>
                <a:effectLst/>
                <a:uFillTx/>
                <a:latin typeface="Arial"/>
              </a:rPr>
              <a:t>elments</a:t>
            </a:r>
            <a:r>
              <a:rPr lang="en-US" sz="1200" b="0" u="none" strike="noStrike" dirty="0">
                <a:solidFill>
                  <a:srgbClr val="FFFFFF"/>
                </a:solidFill>
                <a:effectLst/>
                <a:uFillTx/>
                <a:latin typeface="Arial"/>
              </a:rPr>
              <a:t>.  So, the Court of Appeals reversed the trial court and ruled that the indictment must be dismissed.</a:t>
            </a:r>
          </a:p>
          <a:p>
            <a:pPr>
              <a:lnSpc>
                <a:spcPct val="100000"/>
              </a:lnSpc>
            </a:pPr>
            <a:endParaRPr lang="en-US" sz="1200" dirty="0">
              <a:solidFill>
                <a:srgbClr val="FFFFFF"/>
              </a:solidFill>
              <a:latin typeface="Arial"/>
            </a:endParaRPr>
          </a:p>
          <a:p>
            <a:pPr>
              <a:lnSpc>
                <a:spcPct val="100000"/>
              </a:lnSpc>
            </a:pPr>
            <a:r>
              <a:rPr lang="en-US" sz="1200" dirty="0">
                <a:solidFill>
                  <a:srgbClr val="FFFFFF"/>
                </a:solidFill>
                <a:latin typeface="Arial"/>
              </a:rPr>
              <a:t>Editorial Note: The rule of lenity is frequently used at sentencing, but this case shows it can be used offensively pre-trial.  A useful tool.  </a:t>
            </a: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p:txBody>
      </p:sp>
      <p:sp>
        <p:nvSpPr>
          <p:cNvPr id="1185" name="TextBox 7"/>
          <p:cNvSpPr/>
          <p:nvPr/>
        </p:nvSpPr>
        <p:spPr>
          <a:xfrm>
            <a:off x="9448920" y="1411200"/>
            <a:ext cx="1831680" cy="378419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Prospective Waivers are Bad</a:t>
            </a:r>
          </a:p>
          <a:p>
            <a:pPr>
              <a:lnSpc>
                <a:spcPct val="100000"/>
              </a:lnSpc>
            </a:pPr>
            <a:endParaRPr lang="en-US" sz="1200" dirty="0">
              <a:solidFill>
                <a:srgbClr val="FFFFFF"/>
              </a:solidFill>
              <a:latin typeface="Arial"/>
            </a:endParaRPr>
          </a:p>
          <a:p>
            <a:pPr>
              <a:lnSpc>
                <a:spcPct val="100000"/>
              </a:lnSpc>
            </a:pPr>
            <a:r>
              <a:rPr lang="en-US" sz="1200" i="1" dirty="0">
                <a:solidFill>
                  <a:srgbClr val="FFFFFF"/>
                </a:solidFill>
                <a:latin typeface="Arial"/>
              </a:rPr>
              <a:t>State v. Greathouse, </a:t>
            </a:r>
            <a:r>
              <a:rPr lang="en-US" sz="1200" dirty="0">
                <a:solidFill>
                  <a:srgbClr val="FFFFFF"/>
                </a:solidFill>
                <a:latin typeface="Arial"/>
              </a:rPr>
              <a:t>323 Ga. 99 (November 18, 2025).</a:t>
            </a:r>
          </a:p>
          <a:p>
            <a:pPr>
              <a:lnSpc>
                <a:spcPct val="100000"/>
              </a:lnSpc>
            </a:pPr>
            <a:endParaRPr lang="en-US" sz="1200" dirty="0">
              <a:solidFill>
                <a:srgbClr val="FFFFFF"/>
              </a:solidFill>
              <a:latin typeface="Arial"/>
            </a:endParaRPr>
          </a:p>
          <a:p>
            <a:pPr>
              <a:lnSpc>
                <a:spcPct val="100000"/>
              </a:lnSpc>
            </a:pPr>
            <a:r>
              <a:rPr lang="en-US" sz="1200" dirty="0">
                <a:solidFill>
                  <a:srgbClr val="FFFFFF"/>
                </a:solidFill>
                <a:latin typeface="Arial"/>
              </a:rPr>
              <a:t>A person cannot prospectively waive their right to a probation revocation hearing.  This is because OCGA 42-8-34.1(b) only allows probation to be revoked based upon an admission or evidence to prove the violation.</a:t>
            </a:r>
          </a:p>
          <a:p>
            <a:pPr>
              <a:lnSpc>
                <a:spcPct val="100000"/>
              </a:lnSpc>
            </a:pPr>
            <a:endParaRPr lang="en-US" sz="1200" dirty="0">
              <a:solidFill>
                <a:srgbClr val="FFFFFF"/>
              </a:solidFill>
              <a:latin typeface="Arial"/>
            </a:endParaRPr>
          </a:p>
          <a:p>
            <a:pPr>
              <a:lnSpc>
                <a:spcPct val="100000"/>
              </a:lnSpc>
            </a:pP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p:txBody>
      </p:sp>
      <p:sp>
        <p:nvSpPr>
          <p:cNvPr id="2" name="TextBox 1">
            <a:extLst>
              <a:ext uri="{FF2B5EF4-FFF2-40B4-BE49-F238E27FC236}">
                <a16:creationId xmlns:a16="http://schemas.microsoft.com/office/drawing/2014/main" id="{25986DF7-DA32-E315-31BC-247DA40B4A17}"/>
              </a:ext>
            </a:extLst>
          </p:cNvPr>
          <p:cNvSpPr txBox="1"/>
          <p:nvPr/>
        </p:nvSpPr>
        <p:spPr>
          <a:xfrm>
            <a:off x="849960" y="1411200"/>
            <a:ext cx="2001240" cy="3600986"/>
          </a:xfrm>
          <a:prstGeom prst="rect">
            <a:avLst/>
          </a:prstGeom>
          <a:noFill/>
        </p:spPr>
        <p:txBody>
          <a:bodyPr wrap="square" rtlCol="0">
            <a:spAutoFit/>
          </a:bodyPr>
          <a:lstStyle/>
          <a:p>
            <a:r>
              <a:rPr lang="en-US" sz="1200" dirty="0">
                <a:solidFill>
                  <a:schemeClr val="bg1"/>
                </a:solidFill>
              </a:rPr>
              <a:t>First Offender Record Restriction-HB 162</a:t>
            </a:r>
          </a:p>
          <a:p>
            <a:endParaRPr lang="en-US" sz="1200" dirty="0">
              <a:solidFill>
                <a:schemeClr val="bg1"/>
              </a:solidFill>
            </a:endParaRPr>
          </a:p>
          <a:p>
            <a:r>
              <a:rPr lang="en-US" sz="1200" dirty="0">
                <a:solidFill>
                  <a:schemeClr val="bg1"/>
                </a:solidFill>
              </a:rPr>
              <a:t>Modifies 35-3-34, 35-3-35, 42-8-62.1 and 42-8-63.1 to restrict access to first offender sentences at the time of sentencing.</a:t>
            </a:r>
          </a:p>
          <a:p>
            <a:endParaRPr lang="en-US" sz="1200" dirty="0">
              <a:solidFill>
                <a:schemeClr val="bg1"/>
              </a:solidFill>
            </a:endParaRPr>
          </a:p>
          <a:p>
            <a:r>
              <a:rPr lang="en-US" sz="1200" dirty="0">
                <a:solidFill>
                  <a:schemeClr val="bg1"/>
                </a:solidFill>
              </a:rPr>
              <a:t>Allows public defenders and other access to it prior to discharge.  Public defenders may also access after discharge with an affidavit.</a:t>
            </a:r>
          </a:p>
          <a:p>
            <a:endParaRPr lang="en-US" sz="1200" dirty="0">
              <a:solidFill>
                <a:schemeClr val="bg1"/>
              </a:solidFill>
            </a:endParaRPr>
          </a:p>
          <a:p>
            <a:r>
              <a:rPr lang="en-US" sz="1200" dirty="0">
                <a:solidFill>
                  <a:schemeClr val="bg1"/>
                </a:solidFill>
              </a:rPr>
              <a:t>Allows individuals who are under FOA to petition for sealing 42-8-62,1(c).</a:t>
            </a:r>
          </a:p>
        </p:txBody>
      </p:sp>
      <p:sp>
        <p:nvSpPr>
          <p:cNvPr id="3" name="TextBox 2">
            <a:extLst>
              <a:ext uri="{FF2B5EF4-FFF2-40B4-BE49-F238E27FC236}">
                <a16:creationId xmlns:a16="http://schemas.microsoft.com/office/drawing/2014/main" id="{674992B7-0BD3-AE74-BD2C-320842F31D8E}"/>
              </a:ext>
            </a:extLst>
          </p:cNvPr>
          <p:cNvSpPr txBox="1"/>
          <p:nvPr/>
        </p:nvSpPr>
        <p:spPr>
          <a:xfrm>
            <a:off x="4052711" y="5712178"/>
            <a:ext cx="4086578" cy="646331"/>
          </a:xfrm>
          <a:prstGeom prst="rect">
            <a:avLst/>
          </a:prstGeom>
          <a:noFill/>
        </p:spPr>
        <p:txBody>
          <a:bodyPr wrap="square" rtlCol="0">
            <a:spAutoFit/>
          </a:bodyPr>
          <a:lstStyle/>
          <a:p>
            <a:r>
              <a:rPr lang="en-US" sz="1200" dirty="0">
                <a:solidFill>
                  <a:schemeClr val="bg1"/>
                </a:solidFill>
              </a:rPr>
              <a:t>SB 547 amended 16-6-13 to make all violations of pimping (16-6-11) and pandering (16-6-12) felonies.  This may well be in response to </a:t>
            </a:r>
            <a:r>
              <a:rPr lang="en-US" sz="1200" i="1" dirty="0">
                <a:solidFill>
                  <a:schemeClr val="bg1"/>
                </a:solidFill>
              </a:rPr>
              <a:t>Lofton </a:t>
            </a:r>
            <a:r>
              <a:rPr lang="en-US" sz="1200" dirty="0">
                <a:solidFill>
                  <a:schemeClr val="bg1"/>
                </a:solidFill>
              </a:rPr>
              <a:t>referenced above.</a:t>
            </a:r>
            <a:r>
              <a:rPr lang="en-US" sz="1200" i="1" dirty="0">
                <a:solidFill>
                  <a:schemeClr val="bg1"/>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6" name="PlaceHolder 1"/>
          <p:cNvSpPr>
            <a:spLocks noGrp="1"/>
          </p:cNvSpPr>
          <p:nvPr>
            <p:ph type="title"/>
          </p:nvPr>
        </p:nvSpPr>
        <p:spPr>
          <a:xfrm>
            <a:off x="248356" y="273600"/>
            <a:ext cx="11327804" cy="1139040"/>
          </a:xfrm>
          <a:prstGeom prst="rect">
            <a:avLst/>
          </a:prstGeom>
          <a:noFill/>
          <a:ln w="0">
            <a:noFill/>
          </a:ln>
        </p:spPr>
        <p:txBody>
          <a:bodyPr lIns="0" tIns="0" rIns="0" bIns="0" anchor="ctr">
            <a:noAutofit/>
          </a:bodyPr>
          <a:lstStyle/>
          <a:p>
            <a:pPr indent="0">
              <a:lnSpc>
                <a:spcPct val="90000"/>
              </a:lnSpc>
              <a:buNone/>
            </a:pPr>
            <a:r>
              <a:rPr lang="en-US" sz="3200" b="0" i="1" u="none" strike="noStrike" dirty="0" err="1">
                <a:solidFill>
                  <a:srgbClr val="FFFFFF"/>
                </a:solidFill>
                <a:effectLst/>
                <a:uFillTx/>
                <a:latin typeface="Arial"/>
              </a:rPr>
              <a:t>Chartrie</a:t>
            </a:r>
            <a:r>
              <a:rPr lang="en-US" sz="3200" b="0" i="1" u="none" strike="noStrike" dirty="0">
                <a:solidFill>
                  <a:srgbClr val="FFFFFF"/>
                </a:solidFill>
                <a:effectLst/>
                <a:uFillTx/>
                <a:latin typeface="Arial"/>
              </a:rPr>
              <a:t> v. United States, </a:t>
            </a:r>
            <a:r>
              <a:rPr lang="en-US" sz="3200" b="0" u="none" strike="noStrike" dirty="0">
                <a:solidFill>
                  <a:srgbClr val="FFFFFF"/>
                </a:solidFill>
                <a:effectLst/>
                <a:uFillTx/>
                <a:latin typeface="Arial"/>
              </a:rPr>
              <a:t>609 U.S. ____ (June 29, 2026).</a:t>
            </a:r>
          </a:p>
        </p:txBody>
      </p:sp>
      <p:sp>
        <p:nvSpPr>
          <p:cNvPr id="1197" name="PlaceHolder 2"/>
          <p:cNvSpPr>
            <a:spLocks noGrp="1"/>
          </p:cNvSpPr>
          <p:nvPr>
            <p:ph type="subTitle"/>
          </p:nvPr>
        </p:nvSpPr>
        <p:spPr>
          <a:xfrm>
            <a:off x="609480" y="2142778"/>
            <a:ext cx="10966680" cy="3971520"/>
          </a:xfrm>
          <a:prstGeom prst="rect">
            <a:avLst/>
          </a:prstGeom>
          <a:noFill/>
          <a:ln w="0">
            <a:noFill/>
          </a:ln>
        </p:spPr>
        <p:txBody>
          <a:bodyPr lIns="0" tIns="0" rIns="0" bIns="0" anchor="ctr">
            <a:noAutofit/>
          </a:bodyPr>
          <a:lstStyle/>
          <a:p>
            <a:pPr marL="228600" indent="-228600">
              <a:lnSpc>
                <a:spcPct val="90000"/>
              </a:lnSpc>
              <a:spcBef>
                <a:spcPts val="1001"/>
              </a:spcBef>
              <a:buNone/>
              <a:tabLst>
                <a:tab pos="0" algn="l"/>
              </a:tabLst>
            </a:pPr>
            <a:r>
              <a:rPr lang="en-US" sz="2000" b="0" u="none" strike="noStrike" dirty="0">
                <a:solidFill>
                  <a:srgbClr val="FFFFFF"/>
                </a:solidFill>
                <a:effectLst/>
                <a:uFillTx/>
                <a:latin typeface="Arial"/>
              </a:rPr>
              <a:t>Holding: Police officers conduct a Fourth Amendment search when they acquire someone’s location data from Google.</a:t>
            </a:r>
          </a:p>
          <a:p>
            <a:pPr marL="228600" indent="-228600">
              <a:lnSpc>
                <a:spcPct val="90000"/>
              </a:lnSpc>
              <a:spcBef>
                <a:spcPts val="1001"/>
              </a:spcBef>
              <a:buNone/>
              <a:tabLst>
                <a:tab pos="0" algn="l"/>
              </a:tabLst>
            </a:pPr>
            <a:endParaRPr lang="en-US" sz="2000" dirty="0">
              <a:solidFill>
                <a:srgbClr val="FFFFFF"/>
              </a:solidFill>
              <a:latin typeface="Arial"/>
            </a:endParaRPr>
          </a:p>
          <a:p>
            <a:pPr marL="228600" indent="-228600">
              <a:lnSpc>
                <a:spcPct val="90000"/>
              </a:lnSpc>
              <a:spcBef>
                <a:spcPts val="1001"/>
              </a:spcBef>
              <a:buNone/>
              <a:tabLst>
                <a:tab pos="0" algn="l"/>
              </a:tabLst>
            </a:pPr>
            <a:r>
              <a:rPr lang="en-US" sz="2000" b="0" u="none" strike="noStrike" dirty="0">
                <a:solidFill>
                  <a:srgbClr val="FFFFFF"/>
                </a:solidFill>
                <a:effectLst/>
                <a:uFillTx/>
                <a:latin typeface="Arial"/>
              </a:rPr>
              <a:t>Rationale:  Individuals have a reasonable expectation of privacy to their cell-phone location information.</a:t>
            </a:r>
          </a:p>
          <a:p>
            <a:pPr marL="228600" indent="-228600">
              <a:lnSpc>
                <a:spcPct val="90000"/>
              </a:lnSpc>
              <a:spcBef>
                <a:spcPts val="1001"/>
              </a:spcBef>
              <a:buNone/>
              <a:tabLst>
                <a:tab pos="0" algn="l"/>
              </a:tabLst>
            </a:pPr>
            <a:endParaRPr lang="en-US" sz="2000" dirty="0">
              <a:solidFill>
                <a:srgbClr val="FFFFFF"/>
              </a:solidFill>
              <a:latin typeface="Arial"/>
            </a:endParaRPr>
          </a:p>
          <a:p>
            <a:pPr marL="228600" indent="-228600">
              <a:lnSpc>
                <a:spcPct val="90000"/>
              </a:lnSpc>
              <a:spcBef>
                <a:spcPts val="1001"/>
              </a:spcBef>
              <a:buNone/>
              <a:tabLst>
                <a:tab pos="0" algn="l"/>
              </a:tabLst>
            </a:pPr>
            <a:r>
              <a:rPr lang="en-US" sz="2000" b="0" u="none" strike="noStrike" dirty="0">
                <a:solidFill>
                  <a:srgbClr val="FFFFFF"/>
                </a:solidFill>
                <a:effectLst/>
                <a:uFillTx/>
                <a:latin typeface="Arial"/>
              </a:rPr>
              <a:t>Reject “Fourth Amendment” grace period for law enforcement.</a:t>
            </a:r>
          </a:p>
          <a:p>
            <a:pPr marL="228600" indent="-228600">
              <a:lnSpc>
                <a:spcPct val="90000"/>
              </a:lnSpc>
              <a:spcBef>
                <a:spcPts val="1001"/>
              </a:spcBef>
              <a:buNone/>
              <a:tabLst>
                <a:tab pos="0" algn="l"/>
              </a:tabLst>
            </a:pPr>
            <a:endParaRPr lang="en-US" sz="2000" b="0" u="none" strike="noStrike" dirty="0">
              <a:solidFill>
                <a:srgbClr val="FFFFFF"/>
              </a:solidFill>
              <a:effectLst/>
              <a:uFillTx/>
              <a:latin typeface="Arial"/>
            </a:endParaRPr>
          </a:p>
          <a:p>
            <a:pPr marL="228600" indent="-228600">
              <a:lnSpc>
                <a:spcPct val="90000"/>
              </a:lnSpc>
              <a:spcBef>
                <a:spcPts val="1001"/>
              </a:spcBef>
              <a:buNone/>
              <a:tabLst>
                <a:tab pos="0" algn="l"/>
              </a:tabLst>
            </a:pPr>
            <a:r>
              <a:rPr lang="en-US" sz="2000" b="0" u="none" strike="noStrike" dirty="0">
                <a:solidFill>
                  <a:srgbClr val="FFFFFF"/>
                </a:solidFill>
                <a:effectLst/>
                <a:uFillTx/>
                <a:latin typeface="Arial"/>
              </a:rPr>
              <a:t>Seems the rationale here could be used to challenge other searches and seizures of </a:t>
            </a:r>
            <a:r>
              <a:rPr lang="en-US" sz="2000" dirty="0">
                <a:solidFill>
                  <a:srgbClr val="FFFFFF"/>
                </a:solidFill>
                <a:latin typeface="Arial"/>
              </a:rPr>
              <a:t>individuals’ location information.</a:t>
            </a:r>
            <a:endParaRPr lang="en-US" sz="2000" b="0" u="none" strike="noStrike" dirty="0">
              <a:solidFill>
                <a:srgbClr val="FFFFFF"/>
              </a:solidFill>
              <a:effectLst/>
              <a:uFillTx/>
              <a:latin typeface="Arial"/>
            </a:endParaRPr>
          </a:p>
          <a:p>
            <a:pPr marL="228600" indent="-228600">
              <a:lnSpc>
                <a:spcPct val="90000"/>
              </a:lnSpc>
              <a:spcBef>
                <a:spcPts val="1001"/>
              </a:spcBef>
              <a:buNone/>
              <a:tabLst>
                <a:tab pos="0" algn="l"/>
              </a:tabLst>
            </a:pPr>
            <a:endParaRPr lang="en-US" sz="2400" b="0" u="none" strike="noStrike" dirty="0">
              <a:solidFill>
                <a:srgbClr val="FFFFFF"/>
              </a:solidFill>
              <a:effectLst/>
              <a:uFillTx/>
              <a:latin typeface="Arial"/>
            </a:endParaRPr>
          </a:p>
          <a:p>
            <a:pPr marL="228600" indent="-228600">
              <a:lnSpc>
                <a:spcPct val="90000"/>
              </a:lnSpc>
              <a:spcBef>
                <a:spcPts val="1001"/>
              </a:spcBef>
              <a:buNone/>
              <a:tabLst>
                <a:tab pos="0" algn="l"/>
              </a:tabLst>
            </a:pPr>
            <a:endParaRPr lang="en-US" sz="2000" b="0" u="none" strike="noStrike" dirty="0">
              <a:solidFill>
                <a:srgbClr val="FFFFFF"/>
              </a:solidFill>
              <a:effectLst/>
              <a:uFillTx/>
              <a:latin typeface="Arial"/>
            </a:endParaRPr>
          </a:p>
          <a:p>
            <a:pPr marL="228600" indent="-228600">
              <a:lnSpc>
                <a:spcPct val="90000"/>
              </a:lnSpc>
              <a:spcBef>
                <a:spcPts val="1001"/>
              </a:spcBef>
              <a:buNone/>
              <a:tabLst>
                <a:tab pos="0" algn="l"/>
              </a:tabLst>
            </a:pPr>
            <a:endParaRPr lang="en-US" sz="2000" b="0" u="none" strike="noStrike" dirty="0">
              <a:solidFill>
                <a:srgbClr val="FFFFFF"/>
              </a:solidFill>
              <a:effectLst/>
              <a:uFillTx/>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9" name="PlaceHolder 1"/>
          <p:cNvSpPr>
            <a:spLocks noGrp="1"/>
          </p:cNvSpPr>
          <p:nvPr>
            <p:ph type="title"/>
          </p:nvPr>
        </p:nvSpPr>
        <p:spPr>
          <a:xfrm>
            <a:off x="609480" y="273600"/>
            <a:ext cx="10965600" cy="1137960"/>
          </a:xfrm>
          <a:prstGeom prst="rect">
            <a:avLst/>
          </a:prstGeom>
          <a:noFill/>
          <a:ln w="0">
            <a:noFill/>
          </a:ln>
        </p:spPr>
        <p:txBody>
          <a:bodyPr lIns="0" tIns="0" rIns="0" bIns="0" anchor="ctr">
            <a:noAutofit/>
          </a:bodyPr>
          <a:lstStyle/>
          <a:p>
            <a:pPr indent="0">
              <a:lnSpc>
                <a:spcPct val="90000"/>
              </a:lnSpc>
              <a:buNone/>
            </a:pPr>
            <a:r>
              <a:rPr lang="en-US" dirty="0">
                <a:solidFill>
                  <a:srgbClr val="FFFFFF"/>
                </a:solidFill>
                <a:latin typeface="Arial"/>
                <a:ea typeface="DejaVu Sans"/>
              </a:rPr>
              <a:t>Make a Record or Waiver Will Result</a:t>
            </a:r>
            <a:endParaRPr lang="en-US" sz="4400" b="0" u="none" strike="noStrike" dirty="0">
              <a:solidFill>
                <a:srgbClr val="FFFFFF"/>
              </a:solidFill>
              <a:effectLst/>
              <a:uFillTx/>
              <a:latin typeface="Arial"/>
            </a:endParaRPr>
          </a:p>
        </p:txBody>
      </p:sp>
      <p:sp>
        <p:nvSpPr>
          <p:cNvPr id="1190" name="TextBox 2"/>
          <p:cNvSpPr/>
          <p:nvPr/>
        </p:nvSpPr>
        <p:spPr>
          <a:xfrm>
            <a:off x="3951000" y="5432400"/>
            <a:ext cx="4294800" cy="454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US" sz="1200" b="0" u="none" strike="noStrike">
              <a:solidFill>
                <a:srgbClr val="FFFFFF"/>
              </a:solidFill>
              <a:effectLst/>
              <a:uFillTx/>
              <a:latin typeface="Arial"/>
            </a:endParaRPr>
          </a:p>
          <a:p>
            <a:pPr>
              <a:lnSpc>
                <a:spcPct val="100000"/>
              </a:lnSpc>
            </a:pPr>
            <a:endParaRPr lang="en-US" sz="1200" b="0" u="none" strike="noStrike">
              <a:solidFill>
                <a:srgbClr val="FFFFFF"/>
              </a:solidFill>
              <a:effectLst/>
              <a:uFillTx/>
              <a:latin typeface="Arial"/>
            </a:endParaRPr>
          </a:p>
        </p:txBody>
      </p:sp>
      <p:sp>
        <p:nvSpPr>
          <p:cNvPr id="1191" name="TextBox 4"/>
          <p:cNvSpPr/>
          <p:nvPr/>
        </p:nvSpPr>
        <p:spPr>
          <a:xfrm>
            <a:off x="970920" y="1557720"/>
            <a:ext cx="1788120" cy="359953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Objections </a:t>
            </a:r>
            <a:r>
              <a:rPr lang="en-US" sz="1200" dirty="0">
                <a:solidFill>
                  <a:srgbClr val="FFFFFF"/>
                </a:solidFill>
                <a:latin typeface="Arial"/>
              </a:rPr>
              <a:t>to </a:t>
            </a:r>
            <a:r>
              <a:rPr lang="en-US" sz="1200" b="0" u="none" strike="noStrike" dirty="0">
                <a:solidFill>
                  <a:srgbClr val="FFFFFF"/>
                </a:solidFill>
                <a:effectLst/>
                <a:uFillTx/>
                <a:latin typeface="Arial"/>
              </a:rPr>
              <a:t>Jury Charge Part I:</a:t>
            </a:r>
          </a:p>
          <a:p>
            <a:pPr>
              <a:lnSpc>
                <a:spcPct val="100000"/>
              </a:lnSpc>
            </a:pPr>
            <a:endParaRPr lang="en-US" sz="1200" dirty="0">
              <a:solidFill>
                <a:srgbClr val="FFFFFF"/>
              </a:solidFill>
              <a:latin typeface="Arial"/>
            </a:endParaRPr>
          </a:p>
          <a:p>
            <a:pPr>
              <a:lnSpc>
                <a:spcPct val="100000"/>
              </a:lnSpc>
            </a:pPr>
            <a:r>
              <a:rPr lang="en-US" sz="1200" b="0" i="1" u="none" strike="noStrike" dirty="0">
                <a:solidFill>
                  <a:srgbClr val="FFFFFF"/>
                </a:solidFill>
                <a:effectLst/>
                <a:uFillTx/>
                <a:latin typeface="Arial"/>
              </a:rPr>
              <a:t>Rivers v. State, </a:t>
            </a:r>
            <a:r>
              <a:rPr lang="en-US" sz="1200" b="0" u="none" strike="noStrike" dirty="0">
                <a:solidFill>
                  <a:srgbClr val="FFFFFF"/>
                </a:solidFill>
                <a:effectLst/>
                <a:uFillTx/>
                <a:latin typeface="Arial"/>
              </a:rPr>
              <a:t>323 Ga. 596 (February 17, 2026).</a:t>
            </a:r>
          </a:p>
          <a:p>
            <a:pPr>
              <a:lnSpc>
                <a:spcPct val="100000"/>
              </a:lnSpc>
            </a:pPr>
            <a:endParaRPr lang="en-US" sz="1200" dirty="0">
              <a:solidFill>
                <a:srgbClr val="FFFFFF"/>
              </a:solidFill>
              <a:latin typeface="Arial"/>
            </a:endParaRPr>
          </a:p>
          <a:p>
            <a:pPr>
              <a:lnSpc>
                <a:spcPct val="100000"/>
              </a:lnSpc>
            </a:pPr>
            <a:r>
              <a:rPr lang="en-US" sz="1200" b="0" u="none" strike="noStrike" dirty="0">
                <a:solidFill>
                  <a:srgbClr val="FFFFFF"/>
                </a:solidFill>
                <a:effectLst/>
                <a:uFillTx/>
                <a:latin typeface="Arial"/>
              </a:rPr>
              <a:t>Objection at the charge conference alone is not enough to preserve an issue for appeal.</a:t>
            </a:r>
          </a:p>
          <a:p>
            <a:pPr>
              <a:lnSpc>
                <a:spcPct val="100000"/>
              </a:lnSpc>
            </a:pPr>
            <a:endParaRPr lang="en-US" sz="1200" dirty="0">
              <a:solidFill>
                <a:srgbClr val="FFFFFF"/>
              </a:solidFill>
              <a:latin typeface="Arial"/>
            </a:endParaRPr>
          </a:p>
          <a:p>
            <a:pPr>
              <a:lnSpc>
                <a:spcPct val="100000"/>
              </a:lnSpc>
            </a:pPr>
            <a:r>
              <a:rPr lang="en-US" sz="1200" b="0" u="none" strike="noStrike" dirty="0">
                <a:solidFill>
                  <a:srgbClr val="FFFFFF"/>
                </a:solidFill>
                <a:effectLst/>
                <a:uFillTx/>
                <a:latin typeface="Arial"/>
              </a:rPr>
              <a:t>Objection must be made after the court charged the jury.</a:t>
            </a:r>
          </a:p>
          <a:p>
            <a:pPr>
              <a:lnSpc>
                <a:spcPct val="100000"/>
              </a:lnSpc>
            </a:pP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a:p>
            <a:pPr>
              <a:lnSpc>
                <a:spcPct val="100000"/>
              </a:lnSpc>
            </a:pPr>
            <a:endParaRPr lang="en-US" sz="1200" dirty="0">
              <a:solidFill>
                <a:srgbClr val="FFFFFF"/>
              </a:solidFill>
              <a:latin typeface="Arial"/>
            </a:endParaRPr>
          </a:p>
          <a:p>
            <a:pPr>
              <a:lnSpc>
                <a:spcPct val="100000"/>
              </a:lnSpc>
            </a:pPr>
            <a:endParaRPr lang="en-US" sz="1200" b="0" u="none" strike="noStrike" dirty="0">
              <a:solidFill>
                <a:srgbClr val="FFFFFF"/>
              </a:solidFill>
              <a:effectLst/>
              <a:uFillTx/>
              <a:latin typeface="Arial"/>
            </a:endParaRPr>
          </a:p>
        </p:txBody>
      </p:sp>
      <p:sp>
        <p:nvSpPr>
          <p:cNvPr id="1192" name="TextBox 5"/>
          <p:cNvSpPr/>
          <p:nvPr/>
        </p:nvSpPr>
        <p:spPr>
          <a:xfrm>
            <a:off x="3115800" y="1557720"/>
            <a:ext cx="1889640" cy="460211"/>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p:txBody>
      </p:sp>
      <p:sp>
        <p:nvSpPr>
          <p:cNvPr id="1193" name="TextBox 1"/>
          <p:cNvSpPr/>
          <p:nvPr/>
        </p:nvSpPr>
        <p:spPr>
          <a:xfrm>
            <a:off x="5204160" y="1425600"/>
            <a:ext cx="1788120" cy="433819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dirty="0">
                <a:solidFill>
                  <a:srgbClr val="FFFFFF"/>
                </a:solidFill>
                <a:latin typeface="Arial"/>
              </a:rPr>
              <a:t>Immunity Orders:</a:t>
            </a:r>
          </a:p>
          <a:p>
            <a:pPr>
              <a:lnSpc>
                <a:spcPct val="100000"/>
              </a:lnSpc>
            </a:pPr>
            <a:endParaRPr lang="en-US" sz="1200" dirty="0">
              <a:solidFill>
                <a:srgbClr val="FFFFFF"/>
              </a:solidFill>
              <a:latin typeface="Arial"/>
            </a:endParaRPr>
          </a:p>
          <a:p>
            <a:pPr>
              <a:lnSpc>
                <a:spcPct val="100000"/>
              </a:lnSpc>
            </a:pPr>
            <a:r>
              <a:rPr lang="en-US" sz="1200" b="0" i="1" u="none" strike="noStrike" dirty="0">
                <a:solidFill>
                  <a:srgbClr val="FFFFFF"/>
                </a:solidFill>
                <a:effectLst/>
                <a:uFillTx/>
                <a:latin typeface="Arial"/>
              </a:rPr>
              <a:t>Benson v. State, </a:t>
            </a:r>
            <a:r>
              <a:rPr lang="en-US" sz="1200" b="0" u="none" strike="noStrike" dirty="0">
                <a:solidFill>
                  <a:srgbClr val="FFFFFF"/>
                </a:solidFill>
                <a:effectLst/>
                <a:uFillTx/>
                <a:latin typeface="Arial"/>
              </a:rPr>
              <a:t>2026 WL 1390586 S26A0425 (May 19, 2026).</a:t>
            </a:r>
          </a:p>
          <a:p>
            <a:pPr>
              <a:lnSpc>
                <a:spcPct val="100000"/>
              </a:lnSpc>
            </a:pPr>
            <a:endParaRPr lang="en-US" sz="1200" dirty="0">
              <a:solidFill>
                <a:srgbClr val="FFFFFF"/>
              </a:solidFill>
              <a:latin typeface="Arial"/>
            </a:endParaRPr>
          </a:p>
          <a:p>
            <a:pPr>
              <a:lnSpc>
                <a:spcPct val="100000"/>
              </a:lnSpc>
            </a:pPr>
            <a:r>
              <a:rPr lang="en-US" sz="1200" b="0" u="none" strike="noStrike" dirty="0">
                <a:solidFill>
                  <a:srgbClr val="FFFFFF"/>
                </a:solidFill>
                <a:effectLst/>
                <a:uFillTx/>
                <a:latin typeface="Arial"/>
              </a:rPr>
              <a:t>Immunity motion orally denied.  Never requested a written order and announced ready for trial.  So, the issue was waived for appeal.</a:t>
            </a:r>
          </a:p>
          <a:p>
            <a:pPr>
              <a:lnSpc>
                <a:spcPct val="100000"/>
              </a:lnSpc>
            </a:pPr>
            <a:endParaRPr lang="en-US" sz="1200" dirty="0">
              <a:solidFill>
                <a:srgbClr val="FFFFFF"/>
              </a:solidFill>
              <a:latin typeface="Arial"/>
            </a:endParaRPr>
          </a:p>
          <a:p>
            <a:pPr>
              <a:lnSpc>
                <a:spcPct val="100000"/>
              </a:lnSpc>
            </a:pPr>
            <a:r>
              <a:rPr lang="en-US" sz="1200" dirty="0">
                <a:solidFill>
                  <a:srgbClr val="FFFFFF"/>
                </a:solidFill>
                <a:latin typeface="Arial"/>
              </a:rPr>
              <a:t>Editors Note:  Announcing ready for trial will waive appellate issues. Do not do so in a perfunctory manner.</a:t>
            </a:r>
            <a:endParaRPr lang="en-US" sz="1200" b="0" u="none" strike="noStrike" dirty="0">
              <a:solidFill>
                <a:srgbClr val="FFFFFF"/>
              </a:solidFill>
              <a:effectLst/>
              <a:uFillTx/>
              <a:latin typeface="Arial"/>
            </a:endParaRPr>
          </a:p>
          <a:p>
            <a:pPr>
              <a:lnSpc>
                <a:spcPct val="100000"/>
              </a:lnSpc>
            </a:pPr>
            <a:endParaRPr lang="en-US" sz="1200" dirty="0">
              <a:solidFill>
                <a:srgbClr val="FFFFFF"/>
              </a:solidFill>
              <a:latin typeface="Arial"/>
            </a:endParaRPr>
          </a:p>
          <a:p>
            <a:pPr>
              <a:lnSpc>
                <a:spcPct val="100000"/>
              </a:lnSpc>
            </a:pPr>
            <a:endParaRPr lang="en-US" sz="1200" b="0" u="none" strike="noStrike" dirty="0">
              <a:solidFill>
                <a:srgbClr val="FFFFFF"/>
              </a:solidFill>
              <a:effectLst/>
              <a:uFillTx/>
              <a:latin typeface="Arial"/>
            </a:endParaRPr>
          </a:p>
          <a:p>
            <a:pPr>
              <a:lnSpc>
                <a:spcPct val="100000"/>
              </a:lnSpc>
            </a:pPr>
            <a:endParaRPr lang="en-US" sz="1200" dirty="0">
              <a:solidFill>
                <a:srgbClr val="FFFFFF"/>
              </a:solidFill>
              <a:latin typeface="Arial"/>
            </a:endParaRPr>
          </a:p>
          <a:p>
            <a:pPr>
              <a:lnSpc>
                <a:spcPct val="100000"/>
              </a:lnSpc>
            </a:pPr>
            <a:endParaRPr lang="en-US" sz="1200" b="0" u="none" strike="noStrike" dirty="0">
              <a:solidFill>
                <a:srgbClr val="FFFFFF"/>
              </a:solidFill>
              <a:effectLst/>
              <a:uFillTx/>
              <a:latin typeface="Arial"/>
            </a:endParaRPr>
          </a:p>
        </p:txBody>
      </p:sp>
      <p:sp>
        <p:nvSpPr>
          <p:cNvPr id="1194" name="TextBox 2"/>
          <p:cNvSpPr/>
          <p:nvPr/>
        </p:nvSpPr>
        <p:spPr>
          <a:xfrm>
            <a:off x="7247520" y="1424520"/>
            <a:ext cx="1889640" cy="359953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dirty="0">
                <a:solidFill>
                  <a:srgbClr val="FFFFFF"/>
                </a:solidFill>
                <a:latin typeface="Arial"/>
              </a:rPr>
              <a:t>Impeachment Waiver:</a:t>
            </a:r>
          </a:p>
          <a:p>
            <a:pPr>
              <a:lnSpc>
                <a:spcPct val="100000"/>
              </a:lnSpc>
            </a:pPr>
            <a:endParaRPr lang="en-US" sz="1200" b="0" u="none" strike="noStrike" dirty="0">
              <a:solidFill>
                <a:srgbClr val="FFFFFF"/>
              </a:solidFill>
              <a:effectLst/>
              <a:uFillTx/>
              <a:latin typeface="Arial"/>
            </a:endParaRPr>
          </a:p>
          <a:p>
            <a:pPr>
              <a:lnSpc>
                <a:spcPct val="100000"/>
              </a:lnSpc>
            </a:pPr>
            <a:r>
              <a:rPr lang="en-US" sz="1200" i="1" dirty="0" err="1">
                <a:solidFill>
                  <a:srgbClr val="FFFFFF"/>
                </a:solidFill>
                <a:latin typeface="Arial"/>
              </a:rPr>
              <a:t>Copney</a:t>
            </a:r>
            <a:r>
              <a:rPr lang="en-US" sz="1200" i="1" dirty="0">
                <a:solidFill>
                  <a:srgbClr val="FFFFFF"/>
                </a:solidFill>
                <a:latin typeface="Arial"/>
              </a:rPr>
              <a:t> v. State,</a:t>
            </a:r>
            <a:r>
              <a:rPr lang="en-US" sz="1200" dirty="0">
                <a:solidFill>
                  <a:srgbClr val="FFFFFF"/>
                </a:solidFill>
                <a:latin typeface="Arial"/>
              </a:rPr>
              <a:t> 322 Ga. 794 (October 15, 2025).</a:t>
            </a:r>
          </a:p>
          <a:p>
            <a:pPr>
              <a:lnSpc>
                <a:spcPct val="100000"/>
              </a:lnSpc>
            </a:pPr>
            <a:endParaRPr lang="en-US" sz="1200" dirty="0">
              <a:solidFill>
                <a:srgbClr val="FFFFFF"/>
              </a:solidFill>
              <a:latin typeface="Arial"/>
            </a:endParaRPr>
          </a:p>
          <a:p>
            <a:pPr>
              <a:lnSpc>
                <a:spcPct val="100000"/>
              </a:lnSpc>
            </a:pPr>
            <a:endParaRPr lang="en-US" sz="1200" dirty="0">
              <a:solidFill>
                <a:srgbClr val="FFFFFF"/>
              </a:solidFill>
              <a:latin typeface="Arial"/>
            </a:endParaRPr>
          </a:p>
          <a:p>
            <a:pPr>
              <a:lnSpc>
                <a:spcPct val="100000"/>
              </a:lnSpc>
            </a:pPr>
            <a:r>
              <a:rPr lang="en-US" sz="1200" b="0" u="none" strike="noStrike" dirty="0">
                <a:solidFill>
                  <a:srgbClr val="FFFFFF"/>
                </a:solidFill>
                <a:effectLst/>
                <a:uFillTx/>
                <a:latin typeface="Arial"/>
              </a:rPr>
              <a:t>OCGA 24-6-609 allows impeachment via prior conviction not arrest.</a:t>
            </a:r>
          </a:p>
          <a:p>
            <a:pPr>
              <a:lnSpc>
                <a:spcPct val="100000"/>
              </a:lnSpc>
            </a:pPr>
            <a:endParaRPr lang="en-US" sz="1200" dirty="0">
              <a:solidFill>
                <a:srgbClr val="FFFFFF"/>
              </a:solidFill>
              <a:latin typeface="Arial"/>
            </a:endParaRPr>
          </a:p>
          <a:p>
            <a:pPr>
              <a:lnSpc>
                <a:spcPct val="100000"/>
              </a:lnSpc>
            </a:pPr>
            <a:r>
              <a:rPr lang="en-US" sz="1200" b="0" u="none" strike="noStrike" dirty="0">
                <a:solidFill>
                  <a:srgbClr val="FFFFFF"/>
                </a:solidFill>
                <a:effectLst/>
                <a:uFillTx/>
                <a:latin typeface="Arial"/>
              </a:rPr>
              <a:t>Here, State impeached with information related to prior arrest.  However, no objection.</a:t>
            </a:r>
          </a:p>
          <a:p>
            <a:pPr>
              <a:lnSpc>
                <a:spcPct val="100000"/>
              </a:lnSpc>
            </a:pPr>
            <a:endParaRPr lang="en-US" sz="1200" dirty="0">
              <a:solidFill>
                <a:srgbClr val="FFFFFF"/>
              </a:solidFill>
              <a:latin typeface="Arial"/>
            </a:endParaRPr>
          </a:p>
          <a:p>
            <a:pPr>
              <a:lnSpc>
                <a:spcPct val="100000"/>
              </a:lnSpc>
            </a:pPr>
            <a:r>
              <a:rPr lang="en-US" sz="1200" b="0" u="none" strike="noStrike" dirty="0">
                <a:solidFill>
                  <a:srgbClr val="FFFFFF"/>
                </a:solidFill>
                <a:effectLst/>
                <a:uFillTx/>
                <a:latin typeface="Arial"/>
              </a:rPr>
              <a:t>Issue waived for appeal.</a:t>
            </a:r>
          </a:p>
          <a:p>
            <a:pPr>
              <a:lnSpc>
                <a:spcPct val="100000"/>
              </a:lnSpc>
            </a:pPr>
            <a:endParaRPr lang="en-US" sz="1200" dirty="0">
              <a:solidFill>
                <a:srgbClr val="FFFFFF"/>
              </a:solidFill>
              <a:latin typeface="Arial"/>
            </a:endParaRPr>
          </a:p>
          <a:p>
            <a:pPr>
              <a:lnSpc>
                <a:spcPct val="100000"/>
              </a:lnSpc>
            </a:pP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p:txBody>
      </p:sp>
      <p:sp>
        <p:nvSpPr>
          <p:cNvPr id="1195" name="TextBox 3"/>
          <p:cNvSpPr/>
          <p:nvPr/>
        </p:nvSpPr>
        <p:spPr>
          <a:xfrm>
            <a:off x="9403560" y="1557720"/>
            <a:ext cx="1811160" cy="378419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dirty="0">
                <a:solidFill>
                  <a:srgbClr val="FFFFFF"/>
                </a:solidFill>
                <a:latin typeface="Arial"/>
                <a:ea typeface="DejaVu Sans"/>
              </a:rPr>
              <a:t>Objections to Jury Charge Part II</a:t>
            </a:r>
          </a:p>
          <a:p>
            <a:pPr>
              <a:lnSpc>
                <a:spcPct val="100000"/>
              </a:lnSpc>
            </a:pPr>
            <a:endParaRPr lang="en-US" sz="1200" dirty="0">
              <a:solidFill>
                <a:srgbClr val="FFFFFF"/>
              </a:solidFill>
              <a:latin typeface="Arial"/>
              <a:ea typeface="DejaVu Sans"/>
            </a:endParaRPr>
          </a:p>
          <a:p>
            <a:pPr>
              <a:lnSpc>
                <a:spcPct val="100000"/>
              </a:lnSpc>
            </a:pPr>
            <a:r>
              <a:rPr lang="en-US" sz="1200" i="1" dirty="0">
                <a:solidFill>
                  <a:srgbClr val="FFFFFF"/>
                </a:solidFill>
                <a:latin typeface="Arial"/>
                <a:ea typeface="DejaVu Sans"/>
              </a:rPr>
              <a:t>Floyd v. State, </a:t>
            </a:r>
            <a:r>
              <a:rPr lang="en-US" sz="1200" dirty="0">
                <a:solidFill>
                  <a:srgbClr val="FFFFFF"/>
                </a:solidFill>
                <a:latin typeface="Arial"/>
                <a:ea typeface="DejaVu Sans"/>
              </a:rPr>
              <a:t>2026 WL 1728605 S26A0478 (June 16, 2026).  </a:t>
            </a:r>
            <a:endParaRPr lang="en-US" sz="1200" b="0" u="none" strike="noStrike" dirty="0">
              <a:solidFill>
                <a:srgbClr val="FFFFFF"/>
              </a:solidFill>
              <a:effectLst/>
              <a:uFillTx/>
              <a:latin typeface="Arial"/>
            </a:endParaRPr>
          </a:p>
          <a:p>
            <a:pPr>
              <a:lnSpc>
                <a:spcPct val="100000"/>
              </a:lnSpc>
            </a:pPr>
            <a:endParaRPr lang="en-US" sz="1200" b="0" u="none" strike="noStrike" dirty="0">
              <a:solidFill>
                <a:srgbClr val="FFFFFF"/>
              </a:solidFill>
              <a:effectLst/>
              <a:uFillTx/>
              <a:latin typeface="Arial"/>
            </a:endParaRPr>
          </a:p>
          <a:p>
            <a:pPr>
              <a:lnSpc>
                <a:spcPct val="100000"/>
              </a:lnSpc>
            </a:pPr>
            <a:r>
              <a:rPr lang="en-US" sz="1200" b="0" u="none" strike="noStrike" dirty="0">
                <a:solidFill>
                  <a:srgbClr val="FFFFFF"/>
                </a:solidFill>
                <a:effectLst/>
                <a:uFillTx/>
                <a:latin typeface="Arial"/>
              </a:rPr>
              <a:t>Floyd was acquitted of felony murder predicated upon two different charges offenses. Convicted of felony murder based upon felon in possession, which was not charged in the indictment. Valid because counsel did not object.  Waiver.</a:t>
            </a:r>
          </a:p>
          <a:p>
            <a:pPr>
              <a:lnSpc>
                <a:spcPct val="100000"/>
              </a:lnSpc>
            </a:pPr>
            <a:r>
              <a:rPr lang="en-US" sz="1200" b="0" u="none" strike="noStrike" dirty="0">
                <a:solidFill>
                  <a:srgbClr val="FFFFFF"/>
                </a:solidFill>
                <a:effectLst/>
                <a:uFillTx/>
                <a:latin typeface="Arial"/>
                <a:ea typeface="DejaVu Sans"/>
              </a:rPr>
              <a:t>    </a:t>
            </a:r>
            <a:endParaRPr lang="en-US" sz="1200" b="0" u="none" strike="noStrike" dirty="0">
              <a:solidFill>
                <a:srgbClr val="FFFFFF"/>
              </a:solidFill>
              <a:effectLst/>
              <a:uFillTx/>
              <a:latin typeface="Arial"/>
            </a:endParaRPr>
          </a:p>
        </p:txBody>
      </p:sp>
      <p:sp>
        <p:nvSpPr>
          <p:cNvPr id="2" name="TextBox 1">
            <a:extLst>
              <a:ext uri="{FF2B5EF4-FFF2-40B4-BE49-F238E27FC236}">
                <a16:creationId xmlns:a16="http://schemas.microsoft.com/office/drawing/2014/main" id="{76C067B7-FFC5-D190-2812-19434891F45B}"/>
              </a:ext>
            </a:extLst>
          </p:cNvPr>
          <p:cNvSpPr txBox="1"/>
          <p:nvPr/>
        </p:nvSpPr>
        <p:spPr>
          <a:xfrm>
            <a:off x="3115800" y="1557720"/>
            <a:ext cx="1788120" cy="4154984"/>
          </a:xfrm>
          <a:prstGeom prst="rect">
            <a:avLst/>
          </a:prstGeom>
          <a:noFill/>
        </p:spPr>
        <p:txBody>
          <a:bodyPr wrap="square" rtlCol="0">
            <a:spAutoFit/>
          </a:bodyPr>
          <a:lstStyle/>
          <a:p>
            <a:r>
              <a:rPr lang="en-US" sz="1200" dirty="0">
                <a:solidFill>
                  <a:schemeClr val="bg1"/>
                </a:solidFill>
              </a:rPr>
              <a:t>Mistrial Part I:</a:t>
            </a:r>
          </a:p>
          <a:p>
            <a:endParaRPr lang="en-US" sz="1200" dirty="0">
              <a:solidFill>
                <a:schemeClr val="bg1"/>
              </a:solidFill>
            </a:endParaRPr>
          </a:p>
          <a:p>
            <a:r>
              <a:rPr lang="en-US" sz="1200" i="1" dirty="0">
                <a:solidFill>
                  <a:schemeClr val="bg1"/>
                </a:solidFill>
              </a:rPr>
              <a:t>Compton v. State, </a:t>
            </a:r>
            <a:r>
              <a:rPr lang="en-US" sz="1200" dirty="0">
                <a:solidFill>
                  <a:schemeClr val="bg1"/>
                </a:solidFill>
              </a:rPr>
              <a:t>2026 WL 1541066 S26A0227 (June 2, 2026).</a:t>
            </a:r>
          </a:p>
          <a:p>
            <a:endParaRPr lang="en-US" sz="1200" dirty="0">
              <a:solidFill>
                <a:schemeClr val="bg1"/>
              </a:solidFill>
            </a:endParaRPr>
          </a:p>
          <a:p>
            <a:r>
              <a:rPr lang="en-US" sz="1200" dirty="0">
                <a:solidFill>
                  <a:schemeClr val="bg1"/>
                </a:solidFill>
              </a:rPr>
              <a:t>Must object and move for mistrial at the earliest opportunity. Here, waiting until additional questions were asked waived the issue.  </a:t>
            </a:r>
          </a:p>
          <a:p>
            <a:endParaRPr lang="en-US" sz="1200" dirty="0">
              <a:solidFill>
                <a:schemeClr val="bg1"/>
              </a:solidFill>
            </a:endParaRPr>
          </a:p>
          <a:p>
            <a:r>
              <a:rPr lang="en-US" sz="1200" dirty="0">
                <a:solidFill>
                  <a:schemeClr val="bg1"/>
                </a:solidFill>
              </a:rPr>
              <a:t>Cannot wait.  Must object and move for mistrial immediately.</a:t>
            </a:r>
          </a:p>
          <a:p>
            <a:endParaRPr lang="en-US" sz="1200" dirty="0">
              <a:solidFill>
                <a:schemeClr val="bg1"/>
              </a:solidFill>
            </a:endParaRPr>
          </a:p>
          <a:p>
            <a:endParaRPr lang="en-US" sz="1200" dirty="0">
              <a:solidFill>
                <a:schemeClr val="bg1"/>
              </a:solidFill>
            </a:endParaRPr>
          </a:p>
          <a:p>
            <a:endParaRPr lang="en-US" sz="1200" dirty="0">
              <a:solidFill>
                <a:schemeClr val="bg1"/>
              </a:solidFill>
            </a:endParaRPr>
          </a:p>
          <a:p>
            <a:endParaRPr lang="en-US" sz="1200" dirty="0">
              <a:solidFill>
                <a:schemeClr val="bg1"/>
              </a:solidFill>
            </a:endParaRPr>
          </a:p>
        </p:txBody>
      </p:sp>
      <p:sp>
        <p:nvSpPr>
          <p:cNvPr id="3" name="TextBox 2">
            <a:extLst>
              <a:ext uri="{FF2B5EF4-FFF2-40B4-BE49-F238E27FC236}">
                <a16:creationId xmlns:a16="http://schemas.microsoft.com/office/drawing/2014/main" id="{7C5D56DC-7554-BA08-F7D2-ED8DDFCCC0C1}"/>
              </a:ext>
            </a:extLst>
          </p:cNvPr>
          <p:cNvSpPr txBox="1"/>
          <p:nvPr/>
        </p:nvSpPr>
        <p:spPr>
          <a:xfrm>
            <a:off x="8444089" y="5712704"/>
            <a:ext cx="2770631" cy="830997"/>
          </a:xfrm>
          <a:prstGeom prst="rect">
            <a:avLst/>
          </a:prstGeom>
          <a:noFill/>
        </p:spPr>
        <p:txBody>
          <a:bodyPr wrap="square" rtlCol="0">
            <a:spAutoFit/>
          </a:bodyPr>
          <a:lstStyle/>
          <a:p>
            <a:r>
              <a:rPr lang="en-US" sz="1200" dirty="0">
                <a:solidFill>
                  <a:schemeClr val="bg1"/>
                </a:solidFill>
              </a:rPr>
              <a:t>Note:  This is actually Floyd returning to the Supreme Court. Here, Floyd was reindicted for felony murder predicated on felon in possession.</a:t>
            </a:r>
          </a:p>
        </p:txBody>
      </p:sp>
      <p:sp>
        <p:nvSpPr>
          <p:cNvPr id="4" name="TextBox 3">
            <a:extLst>
              <a:ext uri="{FF2B5EF4-FFF2-40B4-BE49-F238E27FC236}">
                <a16:creationId xmlns:a16="http://schemas.microsoft.com/office/drawing/2014/main" id="{C112409A-E0DF-14EE-9528-330F87749056}"/>
              </a:ext>
            </a:extLst>
          </p:cNvPr>
          <p:cNvSpPr txBox="1"/>
          <p:nvPr/>
        </p:nvSpPr>
        <p:spPr>
          <a:xfrm>
            <a:off x="4210756" y="5712704"/>
            <a:ext cx="3759200" cy="830997"/>
          </a:xfrm>
          <a:prstGeom prst="rect">
            <a:avLst/>
          </a:prstGeom>
          <a:noFill/>
        </p:spPr>
        <p:txBody>
          <a:bodyPr wrap="square" rtlCol="0">
            <a:spAutoFit/>
          </a:bodyPr>
          <a:lstStyle/>
          <a:p>
            <a:r>
              <a:rPr lang="en-US" sz="1200" dirty="0">
                <a:solidFill>
                  <a:schemeClr val="bg1"/>
                </a:solidFill>
              </a:rPr>
              <a:t>Immunity Order Part II:  Harrington v. State, 926 S.E.2d 92 (January 26, 2026).  Oral order granting, then new judge, then written order denying.  So, denial controlled.  </a:t>
            </a:r>
          </a:p>
        </p:txBody>
      </p:sp>
      <p:sp>
        <p:nvSpPr>
          <p:cNvPr id="5" name="TextBox 4">
            <a:extLst>
              <a:ext uri="{FF2B5EF4-FFF2-40B4-BE49-F238E27FC236}">
                <a16:creationId xmlns:a16="http://schemas.microsoft.com/office/drawing/2014/main" id="{D7A1F644-8F5B-D535-900C-5C5B35E032C8}"/>
              </a:ext>
            </a:extLst>
          </p:cNvPr>
          <p:cNvSpPr txBox="1"/>
          <p:nvPr/>
        </p:nvSpPr>
        <p:spPr>
          <a:xfrm>
            <a:off x="849961" y="5540196"/>
            <a:ext cx="3010840" cy="1015663"/>
          </a:xfrm>
          <a:prstGeom prst="rect">
            <a:avLst/>
          </a:prstGeom>
          <a:noFill/>
        </p:spPr>
        <p:txBody>
          <a:bodyPr wrap="square" rtlCol="0">
            <a:spAutoFit/>
          </a:bodyPr>
          <a:lstStyle/>
          <a:p>
            <a:r>
              <a:rPr lang="en-US" sz="1200" i="1" dirty="0" err="1">
                <a:solidFill>
                  <a:schemeClr val="bg1"/>
                </a:solidFill>
              </a:rPr>
              <a:t>Badie</a:t>
            </a:r>
            <a:r>
              <a:rPr lang="en-US" sz="1200" i="1" dirty="0">
                <a:solidFill>
                  <a:schemeClr val="bg1"/>
                </a:solidFill>
              </a:rPr>
              <a:t> v. State, </a:t>
            </a:r>
            <a:r>
              <a:rPr lang="en-US" sz="1200" dirty="0">
                <a:solidFill>
                  <a:schemeClr val="bg1"/>
                </a:solidFill>
              </a:rPr>
              <a:t>928 S.E.2d 98 (March 17, 2026).  Chief Justice Peterson strongly suggests in his concurrence that an affirmative defense instruction must be requested in order to preserve the issue.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 name="PlaceHolder 1"/>
          <p:cNvSpPr>
            <a:spLocks noGrp="1"/>
          </p:cNvSpPr>
          <p:nvPr>
            <p:ph type="title"/>
          </p:nvPr>
        </p:nvSpPr>
        <p:spPr>
          <a:xfrm>
            <a:off x="609480" y="273600"/>
            <a:ext cx="10966680" cy="1139040"/>
          </a:xfrm>
          <a:prstGeom prst="rect">
            <a:avLst/>
          </a:prstGeom>
          <a:noFill/>
          <a:ln w="0">
            <a:noFill/>
          </a:ln>
        </p:spPr>
        <p:txBody>
          <a:bodyPr lIns="0" tIns="0" rIns="0" bIns="0" anchor="ctr">
            <a:noAutofit/>
          </a:bodyPr>
          <a:lstStyle/>
          <a:p>
            <a:pPr indent="0">
              <a:lnSpc>
                <a:spcPct val="90000"/>
              </a:lnSpc>
              <a:buNone/>
            </a:pPr>
            <a:r>
              <a:rPr lang="en-US" sz="4400" b="0" u="none" strike="noStrike" dirty="0">
                <a:solidFill>
                  <a:srgbClr val="FFFFFF"/>
                </a:solidFill>
                <a:effectLst/>
                <a:uFillTx/>
                <a:latin typeface="Arial"/>
              </a:rPr>
              <a:t>Interlude: Our Post Conviction System is Broken</a:t>
            </a:r>
          </a:p>
        </p:txBody>
      </p:sp>
      <p:sp>
        <p:nvSpPr>
          <p:cNvPr id="1199" name="PlaceHolder 2"/>
          <p:cNvSpPr>
            <a:spLocks noGrp="1"/>
          </p:cNvSpPr>
          <p:nvPr>
            <p:ph type="subTitle"/>
          </p:nvPr>
        </p:nvSpPr>
        <p:spPr>
          <a:xfrm>
            <a:off x="609480" y="1604520"/>
            <a:ext cx="10966680" cy="3971520"/>
          </a:xfrm>
          <a:prstGeom prst="rect">
            <a:avLst/>
          </a:prstGeom>
          <a:noFill/>
          <a:ln w="0">
            <a:noFill/>
          </a:ln>
        </p:spPr>
        <p:txBody>
          <a:bodyPr lIns="0" tIns="0" rIns="0" bIns="0" anchor="ctr">
            <a:noAutofit/>
          </a:bodyPr>
          <a:lstStyle/>
          <a:p>
            <a:pPr marL="228600" indent="-228600">
              <a:lnSpc>
                <a:spcPct val="90000"/>
              </a:lnSpc>
              <a:spcBef>
                <a:spcPts val="1001"/>
              </a:spcBef>
              <a:buNone/>
              <a:tabLst>
                <a:tab pos="0" algn="l"/>
              </a:tabLst>
            </a:pPr>
            <a:r>
              <a:rPr lang="en-US" sz="2800" b="0" i="1" u="none" strike="noStrike" dirty="0">
                <a:solidFill>
                  <a:srgbClr val="FFFFFF"/>
                </a:solidFill>
                <a:effectLst/>
                <a:uFillTx/>
                <a:latin typeface="Arial"/>
              </a:rPr>
              <a:t>Bradford v. State, </a:t>
            </a:r>
            <a:r>
              <a:rPr lang="en-US" sz="2800" b="0" u="none" strike="noStrike" dirty="0">
                <a:solidFill>
                  <a:srgbClr val="FFFFFF"/>
                </a:solidFill>
                <a:effectLst/>
                <a:uFillTx/>
                <a:latin typeface="Arial"/>
              </a:rPr>
              <a:t>323 Ga. 675 (February 17, 2026).  Chief Justice Peterson laments that the Supreme Court has a “confusing” post-conviction procedure that requires IAC claims to be raised on direct appeal.  </a:t>
            </a:r>
          </a:p>
          <a:p>
            <a:pPr marL="228600" indent="-228600">
              <a:lnSpc>
                <a:spcPct val="90000"/>
              </a:lnSpc>
              <a:spcBef>
                <a:spcPts val="1001"/>
              </a:spcBef>
              <a:buNone/>
              <a:tabLst>
                <a:tab pos="0" algn="l"/>
              </a:tabLst>
            </a:pPr>
            <a:r>
              <a:rPr lang="en-US" sz="2800" dirty="0">
                <a:solidFill>
                  <a:srgbClr val="FFFFFF"/>
                </a:solidFill>
                <a:latin typeface="Arial"/>
              </a:rPr>
              <a:t>When read in conjunction with </a:t>
            </a:r>
            <a:r>
              <a:rPr lang="en-US" sz="2800" i="1" dirty="0">
                <a:solidFill>
                  <a:srgbClr val="FFFFFF"/>
                </a:solidFill>
                <a:latin typeface="Arial"/>
              </a:rPr>
              <a:t>Sanders v. State, </a:t>
            </a:r>
            <a:r>
              <a:rPr lang="en-US" sz="2800" dirty="0">
                <a:solidFill>
                  <a:srgbClr val="FFFFFF"/>
                </a:solidFill>
                <a:latin typeface="Arial"/>
              </a:rPr>
              <a:t>323 Ga. 758 (March 3, 2026) it seems the Chief Justice thinks only the legislature can fix the “broken” system.  Recommendations include a limited right to counsel in habeas for certain claims (including IAC), adopting a conflict rule specific to public defenders, and adjusting habeas venue. The majority of justices joined in this concurrence.</a:t>
            </a:r>
            <a:endParaRPr lang="en-US" sz="2800" b="0" u="none" strike="noStrike" dirty="0">
              <a:solidFill>
                <a:srgbClr val="FFFFFF"/>
              </a:solidFill>
              <a:effectLst/>
              <a:uFillTx/>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 name="PlaceHolder 1"/>
          <p:cNvSpPr>
            <a:spLocks noGrp="1"/>
          </p:cNvSpPr>
          <p:nvPr>
            <p:ph type="title"/>
          </p:nvPr>
        </p:nvSpPr>
        <p:spPr>
          <a:xfrm>
            <a:off x="781560" y="281520"/>
            <a:ext cx="10635120" cy="1234080"/>
          </a:xfrm>
          <a:prstGeom prst="rect">
            <a:avLst/>
          </a:prstGeom>
          <a:noFill/>
          <a:ln w="0">
            <a:noFill/>
          </a:ln>
        </p:spPr>
        <p:txBody>
          <a:bodyPr lIns="0" tIns="0" rIns="0" bIns="0" anchor="ctr">
            <a:noAutofit/>
          </a:bodyPr>
          <a:lstStyle/>
          <a:p>
            <a:pPr indent="0">
              <a:lnSpc>
                <a:spcPct val="90000"/>
              </a:lnSpc>
              <a:buNone/>
            </a:pPr>
            <a:r>
              <a:rPr lang="en-US" sz="3200" b="0" i="1" u="none" strike="noStrike">
                <a:solidFill>
                  <a:srgbClr val="FFFFFF"/>
                </a:solidFill>
                <a:effectLst/>
                <a:uFillTx/>
                <a:latin typeface="Arial"/>
                <a:ea typeface="DejaVu Sans"/>
              </a:rPr>
              <a:t>Melancon v. State</a:t>
            </a:r>
            <a:r>
              <a:rPr lang="en-US" sz="3200" b="0" u="none" strike="noStrike">
                <a:solidFill>
                  <a:srgbClr val="FFFFFF"/>
                </a:solidFill>
                <a:effectLst/>
                <a:uFillTx/>
                <a:latin typeface="Arial"/>
                <a:ea typeface="DejaVu Sans"/>
              </a:rPr>
              <a:t>, 319 Ga. 741 (September 2024).  </a:t>
            </a:r>
            <a:endParaRPr lang="en-US" sz="3200" b="0" u="none" strike="noStrike">
              <a:solidFill>
                <a:srgbClr val="FFFFFF"/>
              </a:solidFill>
              <a:effectLst/>
              <a:uFillTx/>
              <a:latin typeface="Arial"/>
            </a:endParaRPr>
          </a:p>
        </p:txBody>
      </p:sp>
      <p:sp>
        <p:nvSpPr>
          <p:cNvPr id="1266" name="PlaceHolder 2"/>
          <p:cNvSpPr>
            <a:spLocks noGrp="1"/>
          </p:cNvSpPr>
          <p:nvPr>
            <p:ph type="subTitle"/>
          </p:nvPr>
        </p:nvSpPr>
        <p:spPr>
          <a:xfrm>
            <a:off x="781560" y="1967040"/>
            <a:ext cx="10702800" cy="4245480"/>
          </a:xfrm>
          <a:prstGeom prst="rect">
            <a:avLst/>
          </a:prstGeom>
          <a:noFill/>
          <a:ln w="0">
            <a:noFill/>
          </a:ln>
        </p:spPr>
        <p:txBody>
          <a:bodyPr lIns="0" tIns="0" rIns="0" bIns="0" anchor="ctr">
            <a:noAutofit/>
          </a:bodyPr>
          <a:lstStyle/>
          <a:p>
            <a:pPr marL="228600" indent="-228600">
              <a:lnSpc>
                <a:spcPct val="90000"/>
              </a:lnSpc>
              <a:spcBef>
                <a:spcPts val="1001"/>
              </a:spcBef>
              <a:buNone/>
              <a:tabLst>
                <a:tab pos="0" algn="l"/>
              </a:tabLst>
            </a:pPr>
            <a:endParaRPr lang="en-US" sz="20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Char char="•"/>
              <a:tabLst>
                <a:tab pos="0" algn="l"/>
              </a:tabLst>
            </a:pPr>
            <a:r>
              <a:rPr lang="en-US" sz="2000" b="0" u="none" strike="noStrike" dirty="0">
                <a:solidFill>
                  <a:srgbClr val="FFFFFF"/>
                </a:solidFill>
                <a:effectLst/>
                <a:uFillTx/>
                <a:latin typeface="Arial"/>
                <a:ea typeface="DejaVu Sans"/>
              </a:rPr>
              <a:t>Issue:  What does “cause the death of another human being” as stated in O.C.G.A. 16-5-1(c) actually mean?  </a:t>
            </a:r>
            <a:endParaRPr lang="en-US" sz="20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Char char="•"/>
              <a:tabLst>
                <a:tab pos="0" algn="l"/>
              </a:tabLst>
            </a:pPr>
            <a:r>
              <a:rPr lang="en-US" sz="2000" b="0" u="none" strike="noStrike" dirty="0">
                <a:solidFill>
                  <a:srgbClr val="FFFFFF"/>
                </a:solidFill>
                <a:effectLst/>
                <a:uFillTx/>
                <a:latin typeface="Arial"/>
                <a:ea typeface="DejaVu Sans"/>
              </a:rPr>
              <a:t>Holding:  Appellant telling someone to not cooperate with a DFCS investigation was insufficient to support a conviction for murder in the second degree because it was not the cause of the death.</a:t>
            </a:r>
            <a:endParaRPr lang="en-US" sz="20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Char char="•"/>
              <a:tabLst>
                <a:tab pos="0" algn="l"/>
              </a:tabLst>
            </a:pPr>
            <a:r>
              <a:rPr lang="en-US" sz="2000" b="0" u="none" strike="noStrike" dirty="0">
                <a:solidFill>
                  <a:srgbClr val="FFFFFF"/>
                </a:solidFill>
                <a:effectLst/>
                <a:uFillTx/>
                <a:latin typeface="Arial"/>
                <a:ea typeface="DejaVu Sans"/>
              </a:rPr>
              <a:t>This case has a great discussion of both cause in fact, legal cause, and provides some guidance on how to challenge prosecutor’s continuing efforts to broaden the scope of what constitutes murder in Georgia.</a:t>
            </a:r>
            <a:endParaRPr lang="en-US" sz="20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Char char="•"/>
              <a:tabLst>
                <a:tab pos="0" algn="l"/>
              </a:tabLst>
            </a:pPr>
            <a:r>
              <a:rPr lang="en-US" sz="2000" b="0" u="none" strike="noStrike" dirty="0">
                <a:solidFill>
                  <a:srgbClr val="FFFFFF"/>
                </a:solidFill>
                <a:effectLst/>
                <a:uFillTx/>
                <a:latin typeface="Arial"/>
                <a:ea typeface="DejaVu Sans"/>
              </a:rPr>
              <a:t>Rationale:  Stated relatively succinctly:  “Proving that a defendant caused the death of another human being requires proof of proximate cause. </a:t>
            </a:r>
            <a:r>
              <a:rPr lang="en-US" sz="2000" b="1" u="none" strike="noStrike" dirty="0">
                <a:solidFill>
                  <a:srgbClr val="FFFFFF"/>
                </a:solidFill>
                <a:effectLst/>
                <a:uFillTx/>
                <a:latin typeface="Arial"/>
                <a:ea typeface="DejaVu Sans"/>
              </a:rPr>
              <a:t>This showing has two components: cause in fact and legal cause.</a:t>
            </a:r>
            <a:r>
              <a:rPr lang="en-US" sz="2000" b="0" u="none" strike="noStrike" dirty="0">
                <a:solidFill>
                  <a:srgbClr val="FFFFFF"/>
                </a:solidFill>
                <a:effectLst/>
                <a:uFillTx/>
                <a:latin typeface="Arial"/>
                <a:ea typeface="DejaVu Sans"/>
              </a:rPr>
              <a:t>  A defendant’s conduct is a </a:t>
            </a:r>
            <a:r>
              <a:rPr lang="en-US" sz="2000" b="1" u="none" strike="noStrike" dirty="0">
                <a:solidFill>
                  <a:srgbClr val="FFFFFF"/>
                </a:solidFill>
                <a:effectLst/>
                <a:uFillTx/>
                <a:latin typeface="Arial"/>
                <a:ea typeface="DejaVu Sans"/>
              </a:rPr>
              <a:t>cause in fact </a:t>
            </a:r>
            <a:r>
              <a:rPr lang="en-US" sz="2000" b="0" u="none" strike="noStrike" dirty="0">
                <a:solidFill>
                  <a:srgbClr val="FFFFFF"/>
                </a:solidFill>
                <a:effectLst/>
                <a:uFillTx/>
                <a:latin typeface="Arial"/>
                <a:ea typeface="DejaVu Sans"/>
              </a:rPr>
              <a:t>of a death if the defendant’s conduct played a substantial part in bringing about or actually cause the death—</a:t>
            </a:r>
            <a:r>
              <a:rPr lang="en-US" sz="2000" b="1" u="none" strike="noStrike" dirty="0">
                <a:solidFill>
                  <a:srgbClr val="FFFFFF"/>
                </a:solidFill>
                <a:effectLst/>
                <a:uFillTx/>
                <a:latin typeface="Arial"/>
                <a:ea typeface="DejaVu Sans"/>
              </a:rPr>
              <a:t>typically shown through evidence that the death would not have happened but for the defendant’s conduct</a:t>
            </a:r>
            <a:r>
              <a:rPr lang="en-US" sz="2000" b="0" u="none" strike="noStrike" dirty="0">
                <a:solidFill>
                  <a:srgbClr val="FFFFFF"/>
                </a:solidFill>
                <a:effectLst/>
                <a:uFillTx/>
                <a:latin typeface="Arial"/>
                <a:ea typeface="DejaVu Sans"/>
              </a:rPr>
              <a:t>—or if the defendant’s conduct materially accelerated the death. And a defendant’s conduct is a</a:t>
            </a:r>
            <a:r>
              <a:rPr lang="en-US" sz="2000" b="1" u="none" strike="noStrike" dirty="0">
                <a:solidFill>
                  <a:srgbClr val="FFFFFF"/>
                </a:solidFill>
                <a:effectLst/>
                <a:uFillTx/>
                <a:latin typeface="Arial"/>
                <a:ea typeface="DejaVu Sans"/>
              </a:rPr>
              <a:t> legal cause</a:t>
            </a:r>
            <a:r>
              <a:rPr lang="en-US" sz="2000" b="0" u="none" strike="noStrike" dirty="0">
                <a:solidFill>
                  <a:srgbClr val="FFFFFF"/>
                </a:solidFill>
                <a:effectLst/>
                <a:uFillTx/>
                <a:latin typeface="Arial"/>
                <a:ea typeface="DejaVu Sans"/>
              </a:rPr>
              <a:t> of a death if the death was reasonably foreseeable—that is, </a:t>
            </a:r>
            <a:r>
              <a:rPr lang="en-US" sz="2000" b="1" u="none" strike="noStrike" dirty="0">
                <a:solidFill>
                  <a:srgbClr val="FFFFFF"/>
                </a:solidFill>
                <a:effectLst/>
                <a:uFillTx/>
                <a:latin typeface="Arial"/>
                <a:ea typeface="DejaVu Sans"/>
              </a:rPr>
              <a:t>a probable or natural consequence of the criminal conduct according to ordinary and usual experience</a:t>
            </a:r>
            <a:r>
              <a:rPr lang="en-US" sz="2000" b="0" u="none" strike="noStrike" dirty="0">
                <a:solidFill>
                  <a:srgbClr val="FFFFFF"/>
                </a:solidFill>
                <a:effectLst/>
                <a:uFillTx/>
                <a:latin typeface="Arial"/>
                <a:ea typeface="DejaVu Sans"/>
              </a:rPr>
              <a:t>, not a merely possible result.”  </a:t>
            </a:r>
            <a:r>
              <a:rPr lang="en-US" sz="2000" b="0" i="1" u="none" strike="noStrike" dirty="0">
                <a:solidFill>
                  <a:srgbClr val="FFFFFF"/>
                </a:solidFill>
                <a:effectLst/>
                <a:uFillTx/>
                <a:latin typeface="Arial"/>
                <a:ea typeface="DejaVu Sans"/>
              </a:rPr>
              <a:t>Adams v. State</a:t>
            </a:r>
            <a:r>
              <a:rPr lang="en-US" sz="2000" b="0" u="none" strike="noStrike" dirty="0">
                <a:solidFill>
                  <a:srgbClr val="FFFFFF"/>
                </a:solidFill>
                <a:effectLst/>
                <a:uFillTx/>
                <a:latin typeface="Arial"/>
                <a:ea typeface="DejaVu Sans"/>
              </a:rPr>
              <a:t>,  322 Ga. 155(July 1, 2025)(quoting </a:t>
            </a:r>
            <a:r>
              <a:rPr lang="en-US" sz="2000" b="0" i="1" u="none" strike="noStrike" dirty="0">
                <a:solidFill>
                  <a:srgbClr val="FFFFFF"/>
                </a:solidFill>
                <a:effectLst/>
                <a:uFillTx/>
                <a:latin typeface="Arial"/>
                <a:ea typeface="DejaVu Sans"/>
              </a:rPr>
              <a:t>Melancon</a:t>
            </a:r>
            <a:r>
              <a:rPr lang="en-US" sz="2000" b="0" u="none" strike="noStrike" dirty="0">
                <a:solidFill>
                  <a:srgbClr val="FFFFFF"/>
                </a:solidFill>
                <a:effectLst/>
                <a:uFillTx/>
                <a:latin typeface="Arial"/>
                <a:ea typeface="DejaVu Sans"/>
              </a:rPr>
              <a:t> at 751).  Pinson, J. Concurring. </a:t>
            </a:r>
            <a:r>
              <a:rPr lang="en-US" sz="2000" b="1" u="none" strike="noStrike" dirty="0">
                <a:solidFill>
                  <a:srgbClr val="FFFFFF"/>
                </a:solidFill>
                <a:effectLst/>
                <a:uFillTx/>
                <a:latin typeface="Arial"/>
                <a:ea typeface="DejaVu Sans"/>
              </a:rPr>
              <a:t>Emphasis Added.</a:t>
            </a:r>
            <a:endParaRPr lang="en-US" sz="2000" b="0" u="none" strike="noStrike" dirty="0">
              <a:solidFill>
                <a:srgbClr val="FFFFFF"/>
              </a:solidFill>
              <a:effectLst/>
              <a:uFillTx/>
              <a:latin typeface="Arial"/>
            </a:endParaRPr>
          </a:p>
          <a:p>
            <a:pPr marL="228600" indent="-228600">
              <a:lnSpc>
                <a:spcPct val="90000"/>
              </a:lnSpc>
              <a:spcBef>
                <a:spcPts val="1001"/>
              </a:spcBef>
              <a:buClr>
                <a:srgbClr val="FFFFFF"/>
              </a:buClr>
              <a:buFont typeface="Arial"/>
              <a:buChar char="•"/>
              <a:tabLst>
                <a:tab pos="0" algn="l"/>
              </a:tabLst>
            </a:pPr>
            <a:r>
              <a:rPr lang="en-US" sz="2000" b="0" u="none" strike="noStrike" dirty="0">
                <a:solidFill>
                  <a:srgbClr val="FFFFFF"/>
                </a:solidFill>
                <a:effectLst/>
                <a:uFillTx/>
                <a:latin typeface="Arial"/>
                <a:ea typeface="DejaVu Sans"/>
              </a:rPr>
              <a:t> </a:t>
            </a:r>
            <a:endParaRPr lang="en-US" sz="2000" b="0" u="none" strike="noStrike" dirty="0">
              <a:solidFill>
                <a:srgbClr val="FFFFFF"/>
              </a:solidFill>
              <a:effectLst/>
              <a:uFillTx/>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9" name="PlaceHolder 1"/>
          <p:cNvSpPr>
            <a:spLocks noGrp="1"/>
          </p:cNvSpPr>
          <p:nvPr>
            <p:ph type="title"/>
          </p:nvPr>
        </p:nvSpPr>
        <p:spPr>
          <a:xfrm>
            <a:off x="781560" y="281520"/>
            <a:ext cx="10635120" cy="905760"/>
          </a:xfrm>
          <a:prstGeom prst="rect">
            <a:avLst/>
          </a:prstGeom>
          <a:noFill/>
          <a:ln w="0">
            <a:noFill/>
          </a:ln>
        </p:spPr>
        <p:txBody>
          <a:bodyPr lIns="90000" tIns="45000" rIns="90000" bIns="45000" anchor="ctr">
            <a:noAutofit/>
          </a:bodyPr>
          <a:lstStyle/>
          <a:p>
            <a:pPr indent="0">
              <a:lnSpc>
                <a:spcPct val="90000"/>
              </a:lnSpc>
              <a:buNone/>
            </a:pPr>
            <a:r>
              <a:rPr lang="en-US" sz="3000" b="0" u="none" strike="noStrike" dirty="0">
                <a:solidFill>
                  <a:srgbClr val="FFFFFF"/>
                </a:solidFill>
                <a:effectLst/>
                <a:uFillTx/>
                <a:latin typeface="Arial"/>
              </a:rPr>
              <a:t>Felony Murder-Causation</a:t>
            </a:r>
          </a:p>
        </p:txBody>
      </p:sp>
      <p:sp>
        <p:nvSpPr>
          <p:cNvPr id="1220" name="PlaceHolder 2"/>
          <p:cNvSpPr>
            <a:spLocks noGrp="1"/>
          </p:cNvSpPr>
          <p:nvPr>
            <p:ph/>
          </p:nvPr>
        </p:nvSpPr>
        <p:spPr>
          <a:xfrm>
            <a:off x="914400" y="1447560"/>
            <a:ext cx="1982160" cy="60264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b="0" i="1" u="none" strike="noStrike" dirty="0">
                <a:solidFill>
                  <a:srgbClr val="FFFFFF"/>
                </a:solidFill>
                <a:effectLst/>
                <a:uFillTx/>
                <a:latin typeface="Arial"/>
              </a:rPr>
              <a:t>Melancon v. State, </a:t>
            </a:r>
            <a:r>
              <a:rPr lang="en-US" sz="1400" b="0" u="none" strike="noStrike" dirty="0">
                <a:solidFill>
                  <a:srgbClr val="FFFFFF"/>
                </a:solidFill>
                <a:effectLst/>
                <a:uFillTx/>
                <a:latin typeface="Arial"/>
              </a:rPr>
              <a:t>319 Ga. 741 (2024</a:t>
            </a:r>
          </a:p>
        </p:txBody>
      </p:sp>
      <p:sp>
        <p:nvSpPr>
          <p:cNvPr id="1221" name="PlaceHolder 3"/>
          <p:cNvSpPr>
            <a:spLocks noGrp="1"/>
          </p:cNvSpPr>
          <p:nvPr>
            <p:ph/>
          </p:nvPr>
        </p:nvSpPr>
        <p:spPr>
          <a:xfrm rot="21564600">
            <a:off x="807120" y="2123640"/>
            <a:ext cx="2150640" cy="826200"/>
          </a:xfrm>
          <a:prstGeom prst="rect">
            <a:avLst/>
          </a:prstGeom>
          <a:solidFill>
            <a:srgbClr val="404040"/>
          </a:solidFill>
          <a:ln w="0">
            <a:noFill/>
          </a:ln>
          <a:effectLst>
            <a:outerShdw blurRad="50760" dist="50760" dir="16200000" rotWithShape="0">
              <a:srgbClr val="000000">
                <a:alpha val="40000"/>
              </a:srgbClr>
            </a:outerShdw>
          </a:effectLst>
        </p:spPr>
        <p:txBody>
          <a:bodyPr lIns="292680" tIns="802080" rIns="90000" bIns="24120" anchor="t">
            <a:noAutofit/>
          </a:bodyPr>
          <a:lstStyle/>
          <a:p>
            <a:pPr marL="228600" indent="-228600">
              <a:lnSpc>
                <a:spcPct val="90000"/>
              </a:lnSpc>
              <a:spcBef>
                <a:spcPts val="1001"/>
              </a:spcBef>
              <a:buNone/>
              <a:tabLst>
                <a:tab pos="0" algn="l"/>
              </a:tabLst>
            </a:pPr>
            <a:r>
              <a:rPr lang="en-US" sz="1200" b="0" i="1" u="none" strike="noStrike" dirty="0">
                <a:solidFill>
                  <a:srgbClr val="FFFFFF"/>
                </a:solidFill>
                <a:effectLst/>
                <a:uFillTx/>
                <a:latin typeface="Arial"/>
                <a:ea typeface="DejaVu Sans"/>
              </a:rPr>
              <a:t>Melancon</a:t>
            </a:r>
            <a:r>
              <a:rPr lang="en-US" sz="1200" b="0" u="none" strike="noStrike" dirty="0">
                <a:solidFill>
                  <a:srgbClr val="FFFFFF"/>
                </a:solidFill>
                <a:effectLst/>
                <a:uFillTx/>
                <a:latin typeface="Arial"/>
                <a:ea typeface="DejaVu Sans"/>
              </a:rPr>
              <a:t> has continued influence. It’s language dealing with causation is now a recommended jury charge per Justice Pinson. Furthermore, its analysis is controlling in a number of felony murder cases.</a:t>
            </a:r>
            <a:endParaRPr lang="en-US" sz="1200" b="0" u="none" strike="noStrike" dirty="0">
              <a:solidFill>
                <a:srgbClr val="FFFFFF"/>
              </a:solidFill>
              <a:effectLst/>
              <a:uFillTx/>
              <a:latin typeface="Arial"/>
            </a:endParaRPr>
          </a:p>
        </p:txBody>
      </p:sp>
      <p:sp>
        <p:nvSpPr>
          <p:cNvPr id="1222" name="PlaceHolder 4"/>
          <p:cNvSpPr>
            <a:spLocks noGrp="1"/>
          </p:cNvSpPr>
          <p:nvPr>
            <p:ph/>
          </p:nvPr>
        </p:nvSpPr>
        <p:spPr>
          <a:xfrm>
            <a:off x="3073680" y="1445760"/>
            <a:ext cx="1982160" cy="4374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i="1" dirty="0">
                <a:solidFill>
                  <a:srgbClr val="FFFFFF"/>
                </a:solidFill>
                <a:latin typeface="Arial"/>
              </a:rPr>
              <a:t>Adams v. State, </a:t>
            </a:r>
            <a:r>
              <a:rPr lang="en-US" sz="1400" dirty="0">
                <a:solidFill>
                  <a:srgbClr val="FFFFFF"/>
                </a:solidFill>
                <a:latin typeface="Arial"/>
              </a:rPr>
              <a:t>322 Ga. 155 (7/1/2025)</a:t>
            </a:r>
            <a:endParaRPr lang="en-US" sz="1400" b="0" u="none" strike="noStrike" dirty="0">
              <a:solidFill>
                <a:srgbClr val="FFFFFF"/>
              </a:solidFill>
              <a:effectLst/>
              <a:uFillTx/>
              <a:latin typeface="Arial"/>
            </a:endParaRPr>
          </a:p>
        </p:txBody>
      </p:sp>
      <p:sp>
        <p:nvSpPr>
          <p:cNvPr id="1223" name="PlaceHolder 5"/>
          <p:cNvSpPr>
            <a:spLocks noGrp="1"/>
          </p:cNvSpPr>
          <p:nvPr>
            <p:ph/>
          </p:nvPr>
        </p:nvSpPr>
        <p:spPr>
          <a:xfrm>
            <a:off x="2937600" y="2145600"/>
            <a:ext cx="2057400" cy="311040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Justice Pinson specifically recommends that courts adopt the language in </a:t>
            </a:r>
            <a:r>
              <a:rPr lang="en-US" sz="1200" b="0" i="1" u="none" strike="noStrike" dirty="0">
                <a:solidFill>
                  <a:srgbClr val="FFFFFF"/>
                </a:solidFill>
                <a:effectLst/>
                <a:uFillTx/>
                <a:latin typeface="Arial"/>
              </a:rPr>
              <a:t>Melancon</a:t>
            </a:r>
            <a:r>
              <a:rPr lang="en-US" sz="1200" b="0" u="none" strike="noStrike" dirty="0">
                <a:solidFill>
                  <a:srgbClr val="FFFFFF"/>
                </a:solidFill>
                <a:effectLst/>
                <a:uFillTx/>
                <a:latin typeface="Arial"/>
              </a:rPr>
              <a:t> for causation.  Cause in fact and legal cause.</a:t>
            </a:r>
          </a:p>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Legal cause-reasonable foreseeable consequence.</a:t>
            </a:r>
          </a:p>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Cause in fact-substantial part in </a:t>
            </a:r>
            <a:r>
              <a:rPr lang="en-US" sz="1200" dirty="0">
                <a:solidFill>
                  <a:srgbClr val="FFFFFF"/>
                </a:solidFill>
                <a:latin typeface="Arial"/>
              </a:rPr>
              <a:t>causing it.</a:t>
            </a:r>
            <a:endParaRPr lang="en-US" sz="1200" b="0" u="none" strike="noStrike" dirty="0">
              <a:solidFill>
                <a:srgbClr val="FFFFFF"/>
              </a:solidFill>
              <a:effectLst/>
              <a:uFillTx/>
              <a:latin typeface="Arial"/>
            </a:endParaRPr>
          </a:p>
        </p:txBody>
      </p:sp>
      <p:sp>
        <p:nvSpPr>
          <p:cNvPr id="1224" name="PlaceHolder 6"/>
          <p:cNvSpPr>
            <a:spLocks noGrp="1"/>
          </p:cNvSpPr>
          <p:nvPr>
            <p:ph/>
          </p:nvPr>
        </p:nvSpPr>
        <p:spPr>
          <a:xfrm>
            <a:off x="5063040" y="1445760"/>
            <a:ext cx="2057400" cy="60264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i="1" dirty="0">
                <a:solidFill>
                  <a:srgbClr val="FFFFFF"/>
                </a:solidFill>
                <a:latin typeface="Arial"/>
              </a:rPr>
              <a:t>State v. Ovalle, </a:t>
            </a:r>
            <a:r>
              <a:rPr lang="en-US" sz="1400" dirty="0">
                <a:solidFill>
                  <a:srgbClr val="FFFFFF"/>
                </a:solidFill>
                <a:latin typeface="Arial"/>
              </a:rPr>
              <a:t>2026 WL 186666 S26A0544 (6/30/26)</a:t>
            </a:r>
            <a:endParaRPr lang="en-US" sz="1400" b="0" u="none" strike="noStrike" dirty="0">
              <a:solidFill>
                <a:srgbClr val="FFFFFF"/>
              </a:solidFill>
              <a:effectLst/>
              <a:uFillTx/>
              <a:latin typeface="Arial"/>
            </a:endParaRPr>
          </a:p>
        </p:txBody>
      </p:sp>
      <p:sp>
        <p:nvSpPr>
          <p:cNvPr id="1225" name="PlaceHolder 7"/>
          <p:cNvSpPr>
            <a:spLocks noGrp="1"/>
          </p:cNvSpPr>
          <p:nvPr>
            <p:ph/>
          </p:nvPr>
        </p:nvSpPr>
        <p:spPr>
          <a:xfrm>
            <a:off x="5063040" y="2145600"/>
            <a:ext cx="2057400" cy="311040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None/>
              <a:tabLst>
                <a:tab pos="0" algn="l"/>
              </a:tabLst>
            </a:pPr>
            <a:r>
              <a:rPr lang="en-US" sz="1200" b="0" u="none" strike="noStrike" dirty="0">
                <a:solidFill>
                  <a:srgbClr val="FFFFFF"/>
                </a:solidFill>
                <a:effectLst/>
                <a:uFillTx/>
                <a:latin typeface="Arial"/>
                <a:ea typeface="DejaVu Sans"/>
              </a:rPr>
              <a:t>​Vacated grant of motion for new trial.  </a:t>
            </a:r>
            <a:r>
              <a:rPr lang="en-US" sz="1200" dirty="0">
                <a:solidFill>
                  <a:srgbClr val="FFFFFF"/>
                </a:solidFill>
                <a:latin typeface="Arial"/>
                <a:ea typeface="DejaVu Sans"/>
              </a:rPr>
              <a:t>Found the trial court focused on the conduct of the decedent rather than Ovalle in evaluating “in the commission of a predicate felony” for felony murder predicated upon distribution of fentanyl.</a:t>
            </a:r>
            <a:endParaRPr lang="en-US" sz="1200" b="0" u="none" strike="noStrike" dirty="0">
              <a:solidFill>
                <a:srgbClr val="FFFFFF"/>
              </a:solidFill>
              <a:effectLst/>
              <a:uFillTx/>
              <a:latin typeface="Arial"/>
            </a:endParaRPr>
          </a:p>
        </p:txBody>
      </p:sp>
      <p:sp>
        <p:nvSpPr>
          <p:cNvPr id="1226" name="PlaceHolder 8"/>
          <p:cNvSpPr>
            <a:spLocks noGrp="1"/>
          </p:cNvSpPr>
          <p:nvPr>
            <p:ph/>
          </p:nvPr>
        </p:nvSpPr>
        <p:spPr>
          <a:xfrm>
            <a:off x="7239600" y="1392120"/>
            <a:ext cx="1982520" cy="66024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b="0" i="1" u="none" strike="noStrike" dirty="0">
                <a:solidFill>
                  <a:srgbClr val="FFFFFF"/>
                </a:solidFill>
                <a:effectLst/>
                <a:uFillTx/>
                <a:latin typeface="Arial"/>
              </a:rPr>
              <a:t>Jones v. State, </a:t>
            </a:r>
            <a:r>
              <a:rPr lang="en-US" sz="1400" b="0" u="none" strike="noStrike" dirty="0">
                <a:solidFill>
                  <a:srgbClr val="FFFFFF"/>
                </a:solidFill>
                <a:effectLst/>
                <a:uFillTx/>
                <a:latin typeface="Arial"/>
              </a:rPr>
              <a:t>2026 WL 1541167 S26A0320 (6/2/26)</a:t>
            </a:r>
          </a:p>
        </p:txBody>
      </p:sp>
      <p:sp>
        <p:nvSpPr>
          <p:cNvPr id="1227" name="PlaceHolder 9"/>
          <p:cNvSpPr>
            <a:spLocks noGrp="1"/>
          </p:cNvSpPr>
          <p:nvPr>
            <p:ph/>
          </p:nvPr>
        </p:nvSpPr>
        <p:spPr>
          <a:xfrm>
            <a:off x="7188120" y="2048400"/>
            <a:ext cx="2057400" cy="320760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100000"/>
              </a:lnSpc>
              <a:spcBef>
                <a:spcPts val="1001"/>
              </a:spcBef>
              <a:buNone/>
              <a:tabLst>
                <a:tab pos="0" algn="l"/>
              </a:tabLst>
            </a:pPr>
            <a:r>
              <a:rPr lang="en-US" sz="1200" b="0" u="none" strike="noStrike" dirty="0">
                <a:solidFill>
                  <a:srgbClr val="FFFFFF"/>
                </a:solidFill>
                <a:effectLst/>
                <a:uFillTx/>
                <a:latin typeface="Arial"/>
              </a:rPr>
              <a:t>Criminal solicitation to purchase marijuana was an inherently dangerous felony because “violence is inherent in the business of dealing illegal drugs” and the “incidental probable consequences of an illegal drug transaction that …someone may be killed.</a:t>
            </a:r>
          </a:p>
        </p:txBody>
      </p:sp>
      <p:sp>
        <p:nvSpPr>
          <p:cNvPr id="1228" name="PlaceHolder 10"/>
          <p:cNvSpPr>
            <a:spLocks noGrp="1"/>
          </p:cNvSpPr>
          <p:nvPr>
            <p:ph/>
          </p:nvPr>
        </p:nvSpPr>
        <p:spPr>
          <a:xfrm>
            <a:off x="9313200" y="1614960"/>
            <a:ext cx="1982520" cy="437400"/>
          </a:xfrm>
          <a:prstGeom prst="rect">
            <a:avLst/>
          </a:prstGeom>
          <a:noFill/>
          <a:ln w="0">
            <a:noFill/>
          </a:ln>
        </p:spPr>
        <p:txBody>
          <a:bodyPr lIns="90000" tIns="45000" rIns="90000" bIns="45000" anchor="b">
            <a:noAutofit/>
          </a:bodyPr>
          <a:lstStyle/>
          <a:p>
            <a:pPr marL="228600" indent="-228600">
              <a:lnSpc>
                <a:spcPct val="90000"/>
              </a:lnSpc>
              <a:spcBef>
                <a:spcPts val="1001"/>
              </a:spcBef>
              <a:buNone/>
              <a:tabLst>
                <a:tab pos="0" algn="l"/>
              </a:tabLst>
            </a:pPr>
            <a:r>
              <a:rPr lang="en-US" sz="1400" b="0" i="1" u="none" strike="noStrike" dirty="0">
                <a:solidFill>
                  <a:srgbClr val="FFFFFF"/>
                </a:solidFill>
                <a:effectLst/>
                <a:uFillTx/>
                <a:latin typeface="Arial"/>
              </a:rPr>
              <a:t>Lewis v. State, </a:t>
            </a:r>
            <a:r>
              <a:rPr lang="en-US" sz="1400" b="0" u="none" strike="noStrike" dirty="0">
                <a:solidFill>
                  <a:srgbClr val="FFFFFF"/>
                </a:solidFill>
                <a:effectLst/>
                <a:uFillTx/>
                <a:latin typeface="Arial"/>
              </a:rPr>
              <a:t>322 Ga. 134 (June 26, 2025)</a:t>
            </a:r>
          </a:p>
        </p:txBody>
      </p:sp>
      <p:sp>
        <p:nvSpPr>
          <p:cNvPr id="1229" name="PlaceHolder 11"/>
          <p:cNvSpPr>
            <a:spLocks noGrp="1"/>
          </p:cNvSpPr>
          <p:nvPr>
            <p:ph/>
          </p:nvPr>
        </p:nvSpPr>
        <p:spPr>
          <a:xfrm>
            <a:off x="9313200" y="2145600"/>
            <a:ext cx="2057400" cy="3110400"/>
          </a:xfrm>
          <a:prstGeom prst="rect">
            <a:avLst/>
          </a:prstGeom>
          <a:solidFill>
            <a:srgbClr val="404040"/>
          </a:solidFill>
          <a:ln w="0">
            <a:noFill/>
          </a:ln>
          <a:effectLst>
            <a:outerShdw blurRad="50760" dist="50760" dir="16200000" rotWithShape="0">
              <a:srgbClr val="000000">
                <a:alpha val="40000"/>
              </a:srgbClr>
            </a:outerShdw>
          </a:effectLst>
        </p:spPr>
        <p:txBody>
          <a:bodyPr lIns="292680" tIns="822960" rIns="90000" bIns="45000" anchor="t">
            <a:noAutofit/>
          </a:bodyPr>
          <a:lstStyle/>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State indicted a person in Gwinnett County for felony murder based upon sale of fentanyl in DeKalb County. Vacated and remanded because court used wrong analysis for venue.</a:t>
            </a:r>
          </a:p>
        </p:txBody>
      </p:sp>
      <p:sp>
        <p:nvSpPr>
          <p:cNvPr id="1231" name="Rectangle 463"/>
          <p:cNvSpPr/>
          <p:nvPr/>
        </p:nvSpPr>
        <p:spPr>
          <a:xfrm>
            <a:off x="887760" y="5445360"/>
            <a:ext cx="3448440" cy="1107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en-US" sz="1200" b="0" u="none" strike="noStrike">
                <a:solidFill>
                  <a:srgbClr val="000000"/>
                </a:solidFill>
                <a:effectLst/>
                <a:uFillTx/>
                <a:latin typeface="Arial"/>
                <a:ea typeface="DejaVu Sans"/>
              </a:rPr>
              <a:t>  </a:t>
            </a:r>
            <a:endParaRPr lang="en-US" sz="1200" b="0" u="none" strike="noStrike">
              <a:solidFill>
                <a:srgbClr val="FFFFFF"/>
              </a:solidFill>
              <a:effectLst/>
              <a:uFillTx/>
              <a:latin typeface="Arial"/>
            </a:endParaRPr>
          </a:p>
        </p:txBody>
      </p:sp>
      <p:sp>
        <p:nvSpPr>
          <p:cNvPr id="2" name="TextBox 1">
            <a:extLst>
              <a:ext uri="{FF2B5EF4-FFF2-40B4-BE49-F238E27FC236}">
                <a16:creationId xmlns:a16="http://schemas.microsoft.com/office/drawing/2014/main" id="{8DCA21DD-BD8B-001A-7AB8-6D6310E618C6}"/>
              </a:ext>
            </a:extLst>
          </p:cNvPr>
          <p:cNvSpPr txBox="1"/>
          <p:nvPr/>
        </p:nvSpPr>
        <p:spPr>
          <a:xfrm>
            <a:off x="887760" y="5445361"/>
            <a:ext cx="4107240" cy="1015663"/>
          </a:xfrm>
          <a:prstGeom prst="rect">
            <a:avLst/>
          </a:prstGeom>
          <a:noFill/>
        </p:spPr>
        <p:txBody>
          <a:bodyPr wrap="square" rtlCol="0">
            <a:spAutoFit/>
          </a:bodyPr>
          <a:lstStyle/>
          <a:p>
            <a:r>
              <a:rPr lang="en-US" sz="1200" i="1" dirty="0">
                <a:solidFill>
                  <a:schemeClr val="bg1"/>
                </a:solidFill>
              </a:rPr>
              <a:t>State v. Phillips</a:t>
            </a:r>
            <a:r>
              <a:rPr lang="en-US" sz="1200" dirty="0">
                <a:solidFill>
                  <a:schemeClr val="bg1"/>
                </a:solidFill>
              </a:rPr>
              <a:t>, 323 Ga. 125 (December 9, 2025).  </a:t>
            </a:r>
          </a:p>
          <a:p>
            <a:r>
              <a:rPr lang="en-US" sz="1200" dirty="0">
                <a:solidFill>
                  <a:schemeClr val="bg1"/>
                </a:solidFill>
              </a:rPr>
              <a:t>Trial court erred in granting </a:t>
            </a:r>
          </a:p>
          <a:p>
            <a:r>
              <a:rPr lang="en-US" sz="1200" dirty="0">
                <a:solidFill>
                  <a:schemeClr val="bg1"/>
                </a:solidFill>
              </a:rPr>
              <a:t>general demurrer.  Violation </a:t>
            </a:r>
          </a:p>
          <a:p>
            <a:r>
              <a:rPr lang="en-US" sz="1200" dirty="0">
                <a:solidFill>
                  <a:schemeClr val="bg1"/>
                </a:solidFill>
              </a:rPr>
              <a:t>of oath may be inherently       dangerous.  Depends upon circumstances.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35" name="Diagram1"/>
          <p:cNvGrpSpPr/>
          <p:nvPr/>
        </p:nvGrpSpPr>
        <p:grpSpPr>
          <a:xfrm>
            <a:off x="298080" y="1093320"/>
            <a:ext cx="11085480" cy="5074560"/>
            <a:chOff x="298080" y="1093320"/>
            <a:chExt cx="11085480" cy="5074560"/>
          </a:xfrm>
        </p:grpSpPr>
        <p:sp>
          <p:nvSpPr>
            <p:cNvPr id="1236" name="Rectangle 555"/>
            <p:cNvSpPr/>
            <p:nvPr/>
          </p:nvSpPr>
          <p:spPr>
            <a:xfrm>
              <a:off x="298080" y="1093320"/>
              <a:ext cx="11085480" cy="507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237" name="Rectangle 556"/>
            <p:cNvSpPr/>
            <p:nvPr/>
          </p:nvSpPr>
          <p:spPr>
            <a:xfrm>
              <a:off x="3017520" y="1339200"/>
              <a:ext cx="7652160" cy="1474560"/>
            </a:xfrm>
            <a:prstGeom prst="rect">
              <a:avLst/>
            </a:prstGeom>
            <a:noFill/>
            <a:ln w="19050">
              <a:solidFill>
                <a:srgbClr val="5AB0F1"/>
              </a:solidFill>
            </a:ln>
          </p:spPr>
          <p:style>
            <a:lnRef idx="1">
              <a:scrgbClr r="0" g="0" b="0"/>
            </a:lnRef>
            <a:fillRef idx="0">
              <a:scrgbClr r="0" g="0" b="0"/>
            </a:fillRef>
            <a:effectRef idx="0">
              <a:scrgbClr r="0" g="0" b="0"/>
            </a:effectRef>
            <a:fontRef idx="minor"/>
          </p:style>
          <p:txBody>
            <a:bodyPr lIns="1397880" tIns="45000" rIns="45720" bIns="45000" numCol="1" spcCol="1440" anchor="ctr">
              <a:noAutofit/>
            </a:bodyPr>
            <a:lstStyle/>
            <a:p>
              <a:pPr>
                <a:lnSpc>
                  <a:spcPct val="90000"/>
                </a:lnSpc>
                <a:spcAft>
                  <a:spcPts val="420"/>
                </a:spcAft>
                <a:tabLst>
                  <a:tab pos="0" algn="l"/>
                </a:tabLst>
              </a:pPr>
              <a:r>
                <a:rPr lang="en-US" sz="1200" b="0" u="none" strike="noStrike" dirty="0">
                  <a:solidFill>
                    <a:srgbClr val="FFFFFF"/>
                  </a:solidFill>
                  <a:effectLst/>
                  <a:uFillTx/>
                  <a:latin typeface="Arial"/>
                </a:rPr>
                <a:t>SB 542-Creates a new code section 16-6-5.2 “Improper Sexual Contact by a Clergy Member.”  Two degrees. First degree-Clergy member (broadly defined) providing counseling or in a “spiritual authority relationship with” the alleged victim and “by means of undue influence, coercion, harassment” engages in sexually explicit conduct with the alleged victim. Second Degree-same except sexual conduct excluding sexually explicit conduct.</a:t>
              </a:r>
            </a:p>
            <a:p>
              <a:pPr>
                <a:lnSpc>
                  <a:spcPct val="90000"/>
                </a:lnSpc>
                <a:spcAft>
                  <a:spcPts val="420"/>
                </a:spcAft>
                <a:tabLst>
                  <a:tab pos="0" algn="l"/>
                </a:tabLst>
              </a:pPr>
              <a:r>
                <a:rPr lang="en-US" sz="1200" b="0" u="none" strike="noStrike" dirty="0">
                  <a:solidFill>
                    <a:srgbClr val="FFFFFF"/>
                  </a:solidFill>
                  <a:effectLst/>
                  <a:uFillTx/>
                  <a:latin typeface="Arial"/>
                </a:rPr>
                <a:t>Punishment for 1</a:t>
              </a:r>
              <a:r>
                <a:rPr lang="en-US" sz="1200" b="0" u="none" strike="noStrike" baseline="30000" dirty="0">
                  <a:solidFill>
                    <a:srgbClr val="FFFFFF"/>
                  </a:solidFill>
                  <a:effectLst/>
                  <a:uFillTx/>
                  <a:latin typeface="Arial"/>
                </a:rPr>
                <a:t>st</a:t>
              </a:r>
              <a:r>
                <a:rPr lang="en-US" sz="1200" b="0" u="none" strike="noStrike" dirty="0">
                  <a:solidFill>
                    <a:srgbClr val="FFFFFF"/>
                  </a:solidFill>
                  <a:effectLst/>
                  <a:uFillTx/>
                  <a:latin typeface="Arial"/>
                </a:rPr>
                <a:t> is 1-25.  </a:t>
              </a:r>
              <a:r>
                <a:rPr lang="en-US" sz="1200" dirty="0">
                  <a:solidFill>
                    <a:srgbClr val="FFFFFF"/>
                  </a:solidFill>
                  <a:latin typeface="Arial"/>
                </a:rPr>
                <a:t>Punishment for second is misdemeanor for first offense.  1-5 felony for second.  </a:t>
              </a:r>
            </a:p>
            <a:p>
              <a:pPr>
                <a:lnSpc>
                  <a:spcPct val="90000"/>
                </a:lnSpc>
                <a:spcAft>
                  <a:spcPts val="420"/>
                </a:spcAft>
                <a:tabLst>
                  <a:tab pos="0" algn="l"/>
                </a:tabLst>
              </a:pPr>
              <a:r>
                <a:rPr lang="en-US" sz="1200" b="0" u="none" strike="noStrike" dirty="0">
                  <a:solidFill>
                    <a:srgbClr val="FFFFFF"/>
                  </a:solidFill>
                  <a:effectLst/>
                  <a:uFillTx/>
                  <a:latin typeface="Arial"/>
                </a:rPr>
                <a:t>Statute of limitations is 15 years.</a:t>
              </a:r>
            </a:p>
          </p:txBody>
        </p:sp>
        <p:sp>
          <p:nvSpPr>
            <p:cNvPr id="1238" name="Rectangle 557"/>
            <p:cNvSpPr/>
            <p:nvPr/>
          </p:nvSpPr>
          <p:spPr>
            <a:xfrm>
              <a:off x="1079640" y="1459800"/>
              <a:ext cx="2906280" cy="736560"/>
            </a:xfrm>
            <a:prstGeom prst="rect">
              <a:avLst/>
            </a:prstGeom>
            <a:solidFill>
              <a:schemeClr val="accent1"/>
            </a:solidFill>
            <a:ln>
              <a:solidFill>
                <a:srgbClr val="5AB0F1"/>
              </a:solidFill>
            </a:ln>
            <a:effectLst>
              <a:outerShdw blurRad="39960" dist="20160" dir="5400000" rotWithShape="0">
                <a:srgbClr val="000000">
                  <a:alpha val="38000"/>
                </a:srgbClr>
              </a:outerShdw>
            </a:effectLst>
          </p:spPr>
          <p:style>
            <a:lnRef idx="3">
              <a:scrgbClr r="0" g="0" b="0"/>
            </a:lnRef>
            <a:fillRef idx="0">
              <a:scrgbClr r="0" g="0" b="0"/>
            </a:fillRef>
            <a:effectRef idx="1">
              <a:scrgbClr r="0" g="0" b="0"/>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239" name="Rectangle 558"/>
            <p:cNvSpPr/>
            <p:nvPr/>
          </p:nvSpPr>
          <p:spPr>
            <a:xfrm>
              <a:off x="2937600" y="2918160"/>
              <a:ext cx="7652160" cy="1474560"/>
            </a:xfrm>
            <a:prstGeom prst="rect">
              <a:avLst/>
            </a:prstGeom>
            <a:noFill/>
            <a:ln w="19050">
              <a:solidFill>
                <a:srgbClr val="EFB233"/>
              </a:solidFill>
            </a:ln>
          </p:spPr>
          <p:style>
            <a:lnRef idx="1">
              <a:scrgbClr r="0" g="0" b="0"/>
            </a:lnRef>
            <a:fillRef idx="0">
              <a:scrgbClr r="0" g="0" b="0"/>
            </a:fillRef>
            <a:effectRef idx="0">
              <a:scrgbClr r="0" g="0" b="0"/>
            </a:effectRef>
            <a:fontRef idx="minor"/>
          </p:style>
          <p:txBody>
            <a:bodyPr lIns="1397880" tIns="45000" rIns="45720" bIns="45000" numCol="1" spcCol="1440" anchor="ctr">
              <a:noAutofit/>
            </a:bodyPr>
            <a:lstStyle/>
            <a:p>
              <a:pPr>
                <a:lnSpc>
                  <a:spcPct val="90000"/>
                </a:lnSpc>
                <a:spcAft>
                  <a:spcPts val="420"/>
                </a:spcAft>
                <a:tabLst>
                  <a:tab pos="0" algn="l"/>
                </a:tabLst>
              </a:pPr>
              <a:endParaRPr lang="en-US" sz="1200" b="0" u="none" strike="noStrike" dirty="0">
                <a:solidFill>
                  <a:srgbClr val="FFFFFF"/>
                </a:solidFill>
                <a:effectLst/>
                <a:uFillTx/>
                <a:latin typeface="Arial"/>
              </a:endParaRPr>
            </a:p>
            <a:p>
              <a:pPr>
                <a:lnSpc>
                  <a:spcPct val="90000"/>
                </a:lnSpc>
                <a:spcAft>
                  <a:spcPts val="420"/>
                </a:spcAft>
                <a:tabLst>
                  <a:tab pos="0" algn="l"/>
                </a:tabLst>
              </a:pPr>
              <a:r>
                <a:rPr lang="en-US" sz="1200" b="0" u="none" strike="noStrike" dirty="0">
                  <a:solidFill>
                    <a:srgbClr val="FFFFFF"/>
                  </a:solidFill>
                  <a:effectLst/>
                  <a:uFillTx/>
                  <a:latin typeface="Arial"/>
                </a:rPr>
                <a:t>SB 591-Amends 16-11-34.2-Makes it unlawful to be disorderly or disruptive at a religious service.  </a:t>
              </a:r>
              <a:r>
                <a:rPr lang="en-US" sz="1200" dirty="0">
                  <a:solidFill>
                    <a:srgbClr val="FFFFFF"/>
                  </a:solidFill>
                  <a:latin typeface="Arial"/>
                </a:rPr>
                <a:t>Misdemeanor punishment. High and aggravated misdemeanor if it is a military funeral.</a:t>
              </a:r>
            </a:p>
            <a:p>
              <a:pPr>
                <a:lnSpc>
                  <a:spcPct val="90000"/>
                </a:lnSpc>
                <a:spcAft>
                  <a:spcPts val="420"/>
                </a:spcAft>
                <a:tabLst>
                  <a:tab pos="0" algn="l"/>
                </a:tabLst>
              </a:pPr>
              <a:endParaRPr lang="en-US" sz="1200" dirty="0">
                <a:solidFill>
                  <a:srgbClr val="FFFFFF"/>
                </a:solidFill>
                <a:latin typeface="Arial"/>
              </a:endParaRPr>
            </a:p>
            <a:p>
              <a:pPr>
                <a:lnSpc>
                  <a:spcPct val="90000"/>
                </a:lnSpc>
                <a:spcAft>
                  <a:spcPts val="420"/>
                </a:spcAft>
                <a:tabLst>
                  <a:tab pos="0" algn="l"/>
                </a:tabLst>
              </a:pPr>
              <a:r>
                <a:rPr lang="en-US" sz="1200" dirty="0">
                  <a:solidFill>
                    <a:srgbClr val="FFFFFF"/>
                  </a:solidFill>
                  <a:latin typeface="Arial"/>
                </a:rPr>
                <a:t>SB 470-Creates 16-11-46-Unlawful to use a signal jammer to interfere with communication signals and to import them into the state. Felony punishment. 1-7 for use (1-10 if public safety or critical infrastructure involved) and 1-5 for importing.</a:t>
              </a:r>
            </a:p>
            <a:p>
              <a:pPr>
                <a:lnSpc>
                  <a:spcPct val="90000"/>
                </a:lnSpc>
                <a:spcAft>
                  <a:spcPts val="420"/>
                </a:spcAft>
                <a:tabLst>
                  <a:tab pos="0" algn="l"/>
                </a:tabLst>
              </a:pPr>
              <a:endParaRPr lang="en-US" sz="1200" b="0" u="none" strike="noStrike" dirty="0">
                <a:solidFill>
                  <a:srgbClr val="FFFFFF"/>
                </a:solidFill>
                <a:effectLst/>
                <a:uFillTx/>
                <a:latin typeface="Arial"/>
              </a:endParaRPr>
            </a:p>
          </p:txBody>
        </p:sp>
        <p:sp>
          <p:nvSpPr>
            <p:cNvPr id="1240" name="Rectangle 559"/>
            <p:cNvSpPr/>
            <p:nvPr/>
          </p:nvSpPr>
          <p:spPr>
            <a:xfrm>
              <a:off x="1079640" y="3177360"/>
              <a:ext cx="2906280" cy="736560"/>
            </a:xfrm>
            <a:prstGeom prst="rect">
              <a:avLst/>
            </a:prstGeom>
            <a:solidFill>
              <a:schemeClr val="accent2"/>
            </a:solidFill>
            <a:ln>
              <a:solidFill>
                <a:srgbClr val="EFB233"/>
              </a:solidFill>
            </a:ln>
            <a:effectLst>
              <a:outerShdw blurRad="39960" dist="20160" dir="5400000" rotWithShape="0">
                <a:srgbClr val="000000">
                  <a:alpha val="38000"/>
                </a:srgbClr>
              </a:outerShdw>
            </a:effectLst>
          </p:spPr>
          <p:style>
            <a:lnRef idx="3">
              <a:scrgbClr r="0" g="0" b="0"/>
            </a:lnRef>
            <a:fillRef idx="0">
              <a:scrgbClr r="0" g="0" b="0"/>
            </a:fillRef>
            <a:effectRef idx="1">
              <a:scrgbClr r="0" g="0" b="0"/>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sp>
          <p:nvSpPr>
            <p:cNvPr id="1241" name="Rectangle 560"/>
            <p:cNvSpPr/>
            <p:nvPr/>
          </p:nvSpPr>
          <p:spPr>
            <a:xfrm>
              <a:off x="2937600" y="4635720"/>
              <a:ext cx="7652160" cy="1474560"/>
            </a:xfrm>
            <a:prstGeom prst="rect">
              <a:avLst/>
            </a:prstGeom>
            <a:noFill/>
            <a:ln w="19050">
              <a:solidFill>
                <a:srgbClr val="D9A0DF"/>
              </a:solidFill>
            </a:ln>
          </p:spPr>
          <p:style>
            <a:lnRef idx="1">
              <a:scrgbClr r="0" g="0" b="0"/>
            </a:lnRef>
            <a:fillRef idx="0">
              <a:scrgbClr r="0" g="0" b="0"/>
            </a:fillRef>
            <a:effectRef idx="0">
              <a:scrgbClr r="0" g="0" b="0"/>
            </a:effectRef>
            <a:fontRef idx="minor"/>
          </p:style>
          <p:txBody>
            <a:bodyPr lIns="90000" tIns="45000" rIns="90000" bIns="45000" anchor="t">
              <a:noAutofit/>
            </a:bodyPr>
            <a:lstStyle/>
            <a:p>
              <a:endParaRPr lang="en-US" sz="1800" b="0" u="none" strike="noStrike">
                <a:solidFill>
                  <a:srgbClr val="FFFFFF"/>
                </a:solidFill>
                <a:effectLst/>
                <a:uFillTx/>
                <a:latin typeface="Arial"/>
              </a:endParaRPr>
            </a:p>
          </p:txBody>
        </p:sp>
        <p:sp>
          <p:nvSpPr>
            <p:cNvPr id="1242" name="Rectangle 561"/>
            <p:cNvSpPr/>
            <p:nvPr/>
          </p:nvSpPr>
          <p:spPr>
            <a:xfrm>
              <a:off x="1079640" y="4895280"/>
              <a:ext cx="2906280" cy="736560"/>
            </a:xfrm>
            <a:prstGeom prst="rect">
              <a:avLst/>
            </a:prstGeom>
            <a:solidFill>
              <a:schemeClr val="accent4"/>
            </a:solidFill>
            <a:ln>
              <a:solidFill>
                <a:srgbClr val="D9A0DF"/>
              </a:solidFill>
            </a:ln>
            <a:effectLst>
              <a:outerShdw blurRad="39960" dist="20160" dir="5400000" rotWithShape="0">
                <a:srgbClr val="000000">
                  <a:alpha val="38000"/>
                </a:srgbClr>
              </a:outerShdw>
            </a:effectLst>
          </p:spPr>
          <p:style>
            <a:lnRef idx="3">
              <a:scrgbClr r="0" g="0" b="0"/>
            </a:lnRef>
            <a:fillRef idx="0">
              <a:scrgbClr r="0" g="0" b="0"/>
            </a:fillRef>
            <a:effectRef idx="1">
              <a:scrgbClr r="0" g="0" b="0"/>
            </a:effectRef>
            <a:fontRef idx="minor"/>
          </p:style>
          <p:txBody>
            <a:bodyPr lIns="90000" tIns="45000" rIns="90000" bIns="45000" anchor="t">
              <a:noAutofit/>
            </a:bodyPr>
            <a:lstStyle/>
            <a:p>
              <a:endParaRPr lang="en-US" sz="1800" b="0" u="none" strike="noStrike">
                <a:solidFill>
                  <a:srgbClr val="000000"/>
                </a:solidFill>
                <a:effectLst/>
                <a:uFillTx/>
                <a:latin typeface="Arial"/>
              </a:endParaRPr>
            </a:p>
          </p:txBody>
        </p:sp>
      </p:grpSp>
      <p:sp>
        <p:nvSpPr>
          <p:cNvPr id="1243" name="PlaceHolder 1"/>
          <p:cNvSpPr>
            <a:spLocks noGrp="1"/>
          </p:cNvSpPr>
          <p:nvPr>
            <p:ph type="title"/>
          </p:nvPr>
        </p:nvSpPr>
        <p:spPr>
          <a:xfrm>
            <a:off x="781560" y="281520"/>
            <a:ext cx="10635120" cy="905760"/>
          </a:xfrm>
          <a:prstGeom prst="rect">
            <a:avLst/>
          </a:prstGeom>
          <a:noFill/>
          <a:ln w="0">
            <a:noFill/>
          </a:ln>
        </p:spPr>
        <p:txBody>
          <a:bodyPr lIns="90000" tIns="45000" rIns="90000" bIns="45000" anchor="ctr">
            <a:noAutofit/>
          </a:bodyPr>
          <a:lstStyle/>
          <a:p>
            <a:pPr indent="0">
              <a:lnSpc>
                <a:spcPct val="90000"/>
              </a:lnSpc>
              <a:buNone/>
            </a:pPr>
            <a:r>
              <a:rPr lang="en-US" sz="3000" b="0" u="none" strike="noStrike" dirty="0">
                <a:solidFill>
                  <a:srgbClr val="FFFFFF"/>
                </a:solidFill>
                <a:effectLst/>
                <a:uFillTx/>
                <a:latin typeface="Arial"/>
              </a:rPr>
              <a:t>New Crimes</a:t>
            </a:r>
          </a:p>
        </p:txBody>
      </p:sp>
      <p:sp>
        <p:nvSpPr>
          <p:cNvPr id="1244" name="PlaceHolder 2"/>
          <p:cNvSpPr>
            <a:spLocks noGrp="1"/>
          </p:cNvSpPr>
          <p:nvPr>
            <p:ph/>
          </p:nvPr>
        </p:nvSpPr>
        <p:spPr>
          <a:xfrm>
            <a:off x="2867400" y="1729080"/>
            <a:ext cx="677160" cy="677160"/>
          </a:xfrm>
          <a:prstGeom prst="rect">
            <a:avLst/>
          </a:prstGeom>
          <a:solidFill>
            <a:srgbClr val="404040"/>
          </a:solidFill>
          <a:ln w="25560">
            <a:solidFill>
              <a:srgbClr val="404040"/>
            </a:solidFill>
            <a:round/>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5AB0F1"/>
                </a:solidFill>
                <a:effectLst/>
                <a:uFillTx/>
                <a:latin typeface="Arial"/>
                <a:ea typeface="DejaVu Sans"/>
              </a:rPr>
              <a:t>1</a:t>
            </a:r>
            <a:endParaRPr lang="en-US" sz="3800" b="0" u="none" strike="noStrike">
              <a:solidFill>
                <a:srgbClr val="FFFFFF"/>
              </a:solidFill>
              <a:effectLst/>
              <a:uFillTx/>
              <a:latin typeface="Arial"/>
            </a:endParaRPr>
          </a:p>
        </p:txBody>
      </p:sp>
      <p:sp>
        <p:nvSpPr>
          <p:cNvPr id="1245" name="PlaceHolder 3"/>
          <p:cNvSpPr>
            <a:spLocks noGrp="1"/>
          </p:cNvSpPr>
          <p:nvPr>
            <p:ph/>
          </p:nvPr>
        </p:nvSpPr>
        <p:spPr>
          <a:xfrm>
            <a:off x="2886480" y="3439800"/>
            <a:ext cx="677160" cy="677160"/>
          </a:xfrm>
          <a:prstGeom prst="rect">
            <a:avLst/>
          </a:prstGeom>
          <a:solidFill>
            <a:srgbClr val="404040"/>
          </a:solidFill>
          <a:ln w="25560">
            <a:solidFill>
              <a:srgbClr val="404040"/>
            </a:solidFill>
            <a:round/>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EFB233"/>
                </a:solidFill>
                <a:effectLst/>
                <a:uFillTx/>
                <a:latin typeface="Arial"/>
                <a:ea typeface="DejaVu Sans"/>
              </a:rPr>
              <a:t>2</a:t>
            </a:r>
            <a:endParaRPr lang="en-US" sz="3800" b="0" u="none" strike="noStrike">
              <a:solidFill>
                <a:srgbClr val="FFFFFF"/>
              </a:solidFill>
              <a:effectLst/>
              <a:uFillTx/>
              <a:latin typeface="Arial"/>
            </a:endParaRPr>
          </a:p>
        </p:txBody>
      </p:sp>
      <p:sp>
        <p:nvSpPr>
          <p:cNvPr id="1246" name="PlaceHolder 4"/>
          <p:cNvSpPr>
            <a:spLocks noGrp="1"/>
          </p:cNvSpPr>
          <p:nvPr>
            <p:ph/>
          </p:nvPr>
        </p:nvSpPr>
        <p:spPr>
          <a:xfrm>
            <a:off x="2867400" y="5128920"/>
            <a:ext cx="677160" cy="677160"/>
          </a:xfrm>
          <a:prstGeom prst="rect">
            <a:avLst/>
          </a:prstGeom>
          <a:solidFill>
            <a:srgbClr val="404040"/>
          </a:solidFill>
          <a:ln w="25560">
            <a:solidFill>
              <a:srgbClr val="404040"/>
            </a:solidFill>
            <a:round/>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D9A0DF"/>
                </a:solidFill>
                <a:effectLst/>
                <a:uFillTx/>
                <a:latin typeface="Arial"/>
                <a:ea typeface="DejaVu Sans"/>
              </a:rPr>
              <a:t>3</a:t>
            </a:r>
            <a:endParaRPr lang="en-US" sz="3800" b="0" u="none" strike="noStrike">
              <a:solidFill>
                <a:srgbClr val="FFFFFF"/>
              </a:solidFill>
              <a:effectLst/>
              <a:uFillTx/>
              <a:latin typeface="Arial"/>
            </a:endParaRPr>
          </a:p>
        </p:txBody>
      </p:sp>
      <p:sp>
        <p:nvSpPr>
          <p:cNvPr id="1247" name="TextBox 2"/>
          <p:cNvSpPr/>
          <p:nvPr/>
        </p:nvSpPr>
        <p:spPr>
          <a:xfrm>
            <a:off x="4041360" y="4797720"/>
            <a:ext cx="6460920" cy="82954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none" strike="noStrike" dirty="0">
                <a:solidFill>
                  <a:srgbClr val="FFFFFF"/>
                </a:solidFill>
                <a:effectLst/>
                <a:uFillTx/>
                <a:latin typeface="Arial"/>
              </a:rPr>
              <a:t>HB 447-Amends 16-9-64 and creates the crimes of gift card fraud, theft, and forgery. Acquiring or retaining a gift card without the consent of the cardholder is theft.  Altering or tampering with tits packaging is forgery.  Gaining information with false pretenses is fraud.  1-10 year felony regardless of the value of the card.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0" name="PlaceHolder 1"/>
          <p:cNvSpPr>
            <a:spLocks noGrp="1"/>
          </p:cNvSpPr>
          <p:nvPr>
            <p:ph type="title"/>
          </p:nvPr>
        </p:nvSpPr>
        <p:spPr>
          <a:xfrm>
            <a:off x="781560" y="281520"/>
            <a:ext cx="10635120" cy="905760"/>
          </a:xfrm>
          <a:prstGeom prst="rect">
            <a:avLst/>
          </a:prstGeom>
          <a:noFill/>
          <a:ln w="0">
            <a:noFill/>
          </a:ln>
        </p:spPr>
        <p:txBody>
          <a:bodyPr lIns="90000" tIns="45000" rIns="90000" bIns="45000" anchor="ctr">
            <a:noAutofit/>
          </a:bodyPr>
          <a:lstStyle/>
          <a:p>
            <a:pPr indent="0">
              <a:lnSpc>
                <a:spcPct val="90000"/>
              </a:lnSpc>
              <a:buNone/>
            </a:pPr>
            <a:r>
              <a:rPr lang="en-US" sz="3000" b="0" u="none" strike="noStrike" dirty="0">
                <a:solidFill>
                  <a:srgbClr val="FFFFFF"/>
                </a:solidFill>
                <a:effectLst/>
                <a:uFillTx/>
                <a:latin typeface="Arial"/>
              </a:rPr>
              <a:t>Lightning </a:t>
            </a:r>
            <a:r>
              <a:rPr lang="en-US" sz="3000" dirty="0">
                <a:solidFill>
                  <a:srgbClr val="FFFFFF"/>
                </a:solidFill>
                <a:latin typeface="Arial"/>
              </a:rPr>
              <a:t>Round 1</a:t>
            </a:r>
            <a:endParaRPr lang="en-US" sz="3000" b="0" u="none" strike="noStrike" dirty="0">
              <a:solidFill>
                <a:srgbClr val="FFFFFF"/>
              </a:solidFill>
              <a:effectLst/>
              <a:uFillTx/>
              <a:latin typeface="Arial"/>
            </a:endParaRPr>
          </a:p>
        </p:txBody>
      </p:sp>
      <p:sp>
        <p:nvSpPr>
          <p:cNvPr id="1201" name="PlaceHolder 2"/>
          <p:cNvSpPr>
            <a:spLocks noGrp="1"/>
          </p:cNvSpPr>
          <p:nvPr>
            <p:ph/>
          </p:nvPr>
        </p:nvSpPr>
        <p:spPr>
          <a:xfrm>
            <a:off x="565560" y="1812960"/>
            <a:ext cx="2226600" cy="356760"/>
          </a:xfrm>
          <a:prstGeom prst="rect">
            <a:avLst/>
          </a:prstGeom>
          <a:noFill/>
          <a:ln w="0">
            <a:noFill/>
          </a:ln>
        </p:spPr>
        <p:txBody>
          <a:bodyPr lIns="0" tIns="0" rIns="0" bIns="0" anchor="b">
            <a:noAutofit/>
          </a:bodyPr>
          <a:lstStyle/>
          <a:p>
            <a:pPr marL="228600" indent="-228600">
              <a:lnSpc>
                <a:spcPct val="90000"/>
              </a:lnSpc>
              <a:spcBef>
                <a:spcPts val="1001"/>
              </a:spcBef>
              <a:buNone/>
              <a:tabLst>
                <a:tab pos="0" algn="l"/>
              </a:tabLst>
            </a:pPr>
            <a:r>
              <a:rPr lang="en-US" sz="1400" b="0" u="none" strike="noStrike" dirty="0">
                <a:solidFill>
                  <a:srgbClr val="FFFFFF"/>
                </a:solidFill>
                <a:effectLst/>
                <a:uFillTx/>
                <a:latin typeface="Arial"/>
              </a:rPr>
              <a:t>NOTICE ON SUSPENDED LICENSE CASES</a:t>
            </a:r>
          </a:p>
        </p:txBody>
      </p:sp>
      <p:sp>
        <p:nvSpPr>
          <p:cNvPr id="1202" name="PlaceHolder 3"/>
          <p:cNvSpPr>
            <a:spLocks noGrp="1"/>
          </p:cNvSpPr>
          <p:nvPr>
            <p:ph/>
          </p:nvPr>
        </p:nvSpPr>
        <p:spPr>
          <a:xfrm>
            <a:off x="3220200" y="1698120"/>
            <a:ext cx="2226600" cy="437400"/>
          </a:xfrm>
          <a:prstGeom prst="rect">
            <a:avLst/>
          </a:prstGeom>
          <a:noFill/>
          <a:ln w="0">
            <a:noFill/>
          </a:ln>
        </p:spPr>
        <p:txBody>
          <a:bodyPr lIns="0" tIns="0" rIns="0" bIns="0" anchor="b">
            <a:noAutofit/>
          </a:bodyPr>
          <a:lstStyle/>
          <a:p>
            <a:pPr marL="228600" indent="-228600">
              <a:lnSpc>
                <a:spcPct val="90000"/>
              </a:lnSpc>
              <a:spcBef>
                <a:spcPts val="1001"/>
              </a:spcBef>
              <a:buNone/>
              <a:tabLst>
                <a:tab pos="0" algn="l"/>
              </a:tabLst>
            </a:pPr>
            <a:r>
              <a:rPr lang="en-US" sz="1400" dirty="0">
                <a:solidFill>
                  <a:srgbClr val="FFFFFF"/>
                </a:solidFill>
                <a:latin typeface="Arial"/>
              </a:rPr>
              <a:t>DUI FIELD SOBRIETY AND DAUBERT</a:t>
            </a:r>
            <a:endParaRPr lang="en-US" sz="1400" b="0" u="none" strike="noStrike" dirty="0">
              <a:solidFill>
                <a:srgbClr val="FFFFFF"/>
              </a:solidFill>
              <a:effectLst/>
              <a:uFillTx/>
              <a:latin typeface="Arial"/>
            </a:endParaRPr>
          </a:p>
        </p:txBody>
      </p:sp>
      <p:sp>
        <p:nvSpPr>
          <p:cNvPr id="1203" name="PlaceHolder 4"/>
          <p:cNvSpPr>
            <a:spLocks noGrp="1"/>
          </p:cNvSpPr>
          <p:nvPr>
            <p:ph/>
          </p:nvPr>
        </p:nvSpPr>
        <p:spPr>
          <a:xfrm>
            <a:off x="5857560" y="1710720"/>
            <a:ext cx="2602440" cy="437400"/>
          </a:xfrm>
          <a:prstGeom prst="rect">
            <a:avLst/>
          </a:prstGeom>
          <a:noFill/>
          <a:ln w="0">
            <a:noFill/>
          </a:ln>
        </p:spPr>
        <p:txBody>
          <a:bodyPr lIns="0" tIns="0" rIns="0" bIns="0" anchor="b">
            <a:noAutofit/>
          </a:bodyPr>
          <a:lstStyle/>
          <a:p>
            <a:pPr marL="228600" indent="-228600">
              <a:lnSpc>
                <a:spcPct val="90000"/>
              </a:lnSpc>
              <a:spcBef>
                <a:spcPts val="1001"/>
              </a:spcBef>
              <a:buNone/>
              <a:tabLst>
                <a:tab pos="0" algn="l"/>
              </a:tabLst>
            </a:pPr>
            <a:r>
              <a:rPr lang="en-US" sz="1400" dirty="0">
                <a:solidFill>
                  <a:srgbClr val="FFFFFF"/>
                </a:solidFill>
                <a:latin typeface="Arial"/>
              </a:rPr>
              <a:t>SHARING DISCOVERY WITH CLIENTS</a:t>
            </a:r>
            <a:endParaRPr lang="en-US" sz="1400" b="0" u="none" strike="noStrike" dirty="0">
              <a:solidFill>
                <a:srgbClr val="FFFFFF"/>
              </a:solidFill>
              <a:effectLst/>
              <a:uFillTx/>
              <a:latin typeface="Arial"/>
            </a:endParaRPr>
          </a:p>
        </p:txBody>
      </p:sp>
      <p:sp>
        <p:nvSpPr>
          <p:cNvPr id="1204" name="PlaceHolder 5"/>
          <p:cNvSpPr>
            <a:spLocks noGrp="1"/>
          </p:cNvSpPr>
          <p:nvPr>
            <p:ph/>
          </p:nvPr>
        </p:nvSpPr>
        <p:spPr>
          <a:xfrm>
            <a:off x="8678160" y="1681200"/>
            <a:ext cx="2940120" cy="437400"/>
          </a:xfrm>
          <a:prstGeom prst="rect">
            <a:avLst/>
          </a:prstGeom>
          <a:noFill/>
          <a:ln w="0">
            <a:noFill/>
          </a:ln>
        </p:spPr>
        <p:txBody>
          <a:bodyPr lIns="0" tIns="0" rIns="0" bIns="0" anchor="b">
            <a:noAutofit/>
          </a:bodyPr>
          <a:lstStyle/>
          <a:p>
            <a:pPr marL="228600" indent="-228600">
              <a:lnSpc>
                <a:spcPct val="90000"/>
              </a:lnSpc>
              <a:spcBef>
                <a:spcPts val="1001"/>
              </a:spcBef>
              <a:buNone/>
              <a:tabLst>
                <a:tab pos="0" algn="l"/>
              </a:tabLst>
            </a:pPr>
            <a:r>
              <a:rPr lang="en-US" sz="1400" b="0" u="none" strike="noStrike" dirty="0">
                <a:solidFill>
                  <a:srgbClr val="FFFFFF"/>
                </a:solidFill>
                <a:effectLst/>
                <a:uFillTx/>
                <a:latin typeface="Arial"/>
              </a:rPr>
              <a:t>CHEMICAL FIELD TESTING IS ENOUGH—WELL IT USED TO BE</a:t>
            </a:r>
          </a:p>
        </p:txBody>
      </p:sp>
      <p:sp>
        <p:nvSpPr>
          <p:cNvPr id="1205" name="PlaceHolder 6"/>
          <p:cNvSpPr>
            <a:spLocks noGrp="1"/>
          </p:cNvSpPr>
          <p:nvPr>
            <p:ph/>
          </p:nvPr>
        </p:nvSpPr>
        <p:spPr>
          <a:xfrm>
            <a:off x="781560" y="2411640"/>
            <a:ext cx="1231920" cy="706680"/>
          </a:xfrm>
          <a:prstGeom prst="rect">
            <a:avLst/>
          </a:prstGeom>
          <a:noFill/>
          <a:ln w="0">
            <a:noFill/>
          </a:ln>
        </p:spPr>
        <p:txBody>
          <a:bodyPr lIns="0" tIns="0" rIns="0" bIns="0" anchor="t">
            <a:noAutofit/>
          </a:bodyPr>
          <a:lstStyle/>
          <a:p>
            <a:pPr marL="228600" marR="0" lvl="0" indent="-228600" algn="l" defTabSz="914400" rtl="0" eaLnBrk="1" fontAlgn="auto" latinLnBrk="0" hangingPunct="1">
              <a:lnSpc>
                <a:spcPct val="90000"/>
              </a:lnSpc>
              <a:spcBef>
                <a:spcPts val="1001"/>
              </a:spcBef>
              <a:spcAft>
                <a:spcPts val="0"/>
              </a:spcAft>
              <a:buClrTx/>
              <a:buSzTx/>
              <a:buFontTx/>
              <a:buNone/>
              <a:tabLst>
                <a:tab pos="0" algn="l"/>
              </a:tabLst>
              <a:defRPr/>
            </a:pPr>
            <a:r>
              <a:rPr kumimoji="0" lang="en-US" sz="1200" b="0" i="1" u="none" strike="noStrike" kern="1200" cap="none" spc="0" normalizeH="0" baseline="0" noProof="0" dirty="0">
                <a:ln>
                  <a:noFill/>
                </a:ln>
                <a:solidFill>
                  <a:srgbClr val="FFFFFF"/>
                </a:solidFill>
                <a:effectLst/>
                <a:uLnTx/>
                <a:uFillTx/>
                <a:latin typeface="Arial"/>
                <a:ea typeface="DejaVu Sans"/>
                <a:cs typeface="DejaVu Sans"/>
              </a:rPr>
              <a:t>Zelaya v. State, </a:t>
            </a:r>
            <a:r>
              <a:rPr kumimoji="0" lang="en-US" sz="1200" b="0" i="0" u="none" strike="noStrike" kern="1200" cap="none" spc="0" normalizeH="0" baseline="0" noProof="0" dirty="0">
                <a:ln>
                  <a:noFill/>
                </a:ln>
                <a:solidFill>
                  <a:srgbClr val="FFFFFF"/>
                </a:solidFill>
                <a:effectLst/>
                <a:uLnTx/>
                <a:uFillTx/>
                <a:latin typeface="Arial"/>
                <a:ea typeface="DejaVu Sans"/>
                <a:cs typeface="DejaVu Sans"/>
              </a:rPr>
              <a:t>376 Ga. App. 567 (Sept. 2, 2025).</a:t>
            </a:r>
          </a:p>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Receiving notice of a suspended license is an essential element of proving a violation. </a:t>
            </a:r>
          </a:p>
        </p:txBody>
      </p:sp>
      <p:sp>
        <p:nvSpPr>
          <p:cNvPr id="1206" name="PlaceHolder 7"/>
          <p:cNvSpPr>
            <a:spLocks noGrp="1"/>
          </p:cNvSpPr>
          <p:nvPr>
            <p:ph/>
          </p:nvPr>
        </p:nvSpPr>
        <p:spPr>
          <a:xfrm>
            <a:off x="3584160" y="2178000"/>
            <a:ext cx="1297440" cy="286776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endParaRPr lang="en-US" sz="1200" dirty="0">
              <a:solidFill>
                <a:srgbClr val="FFFFFF"/>
              </a:solidFill>
              <a:latin typeface="Arial"/>
            </a:endParaRPr>
          </a:p>
          <a:p>
            <a:pPr marL="228600" indent="-228600">
              <a:lnSpc>
                <a:spcPct val="90000"/>
              </a:lnSpc>
              <a:spcBef>
                <a:spcPts val="1001"/>
              </a:spcBef>
              <a:buNone/>
              <a:tabLst>
                <a:tab pos="0" algn="l"/>
              </a:tabLst>
            </a:pPr>
            <a:r>
              <a:rPr lang="en-US" sz="1200" b="0" i="1" u="none" strike="noStrike" dirty="0">
                <a:solidFill>
                  <a:srgbClr val="FFFFFF"/>
                </a:solidFill>
                <a:effectLst/>
                <a:uFillTx/>
                <a:latin typeface="Arial"/>
              </a:rPr>
              <a:t>State v. Chambers, </a:t>
            </a:r>
            <a:r>
              <a:rPr lang="en-US" sz="1200" b="0" u="none" strike="noStrike" dirty="0">
                <a:solidFill>
                  <a:srgbClr val="FFFFFF"/>
                </a:solidFill>
                <a:effectLst/>
                <a:uFillTx/>
                <a:latin typeface="Arial"/>
              </a:rPr>
              <a:t>377 Ga. App. 69 (September 30, 2025).</a:t>
            </a:r>
          </a:p>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HGN test is subject to 24-7-702 and </a:t>
            </a:r>
            <a:r>
              <a:rPr lang="en-US" sz="1200" b="0" i="1" u="none" strike="noStrike" dirty="0">
                <a:solidFill>
                  <a:srgbClr val="FFFFFF"/>
                </a:solidFill>
                <a:effectLst/>
                <a:uFillTx/>
                <a:latin typeface="Arial"/>
              </a:rPr>
              <a:t>Daubert.  </a:t>
            </a:r>
          </a:p>
        </p:txBody>
      </p:sp>
      <p:sp>
        <p:nvSpPr>
          <p:cNvPr id="1207" name="PlaceHolder 8"/>
          <p:cNvSpPr>
            <a:spLocks noGrp="1"/>
          </p:cNvSpPr>
          <p:nvPr>
            <p:ph/>
          </p:nvPr>
        </p:nvSpPr>
        <p:spPr>
          <a:xfrm>
            <a:off x="6185520" y="2199240"/>
            <a:ext cx="1028080" cy="70668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endParaRPr lang="en-US" sz="1200" b="0" u="none" strike="noStrike" dirty="0">
              <a:solidFill>
                <a:srgbClr val="FFFFFF"/>
              </a:solidFill>
              <a:effectLst/>
              <a:uFillTx/>
              <a:latin typeface="Arial"/>
            </a:endParaRPr>
          </a:p>
          <a:p>
            <a:pPr marL="228600" indent="-228600">
              <a:lnSpc>
                <a:spcPct val="90000"/>
              </a:lnSpc>
              <a:spcBef>
                <a:spcPts val="1001"/>
              </a:spcBef>
              <a:buNone/>
              <a:tabLst>
                <a:tab pos="0" algn="l"/>
              </a:tabLst>
            </a:pPr>
            <a:r>
              <a:rPr lang="en-US" sz="1200" i="1" dirty="0">
                <a:solidFill>
                  <a:srgbClr val="FFFFFF"/>
                </a:solidFill>
                <a:latin typeface="Arial"/>
              </a:rPr>
              <a:t>Richardson v. State</a:t>
            </a:r>
            <a:r>
              <a:rPr lang="en-US" sz="1200" dirty="0">
                <a:solidFill>
                  <a:srgbClr val="FFFFFF"/>
                </a:solidFill>
                <a:latin typeface="Arial"/>
              </a:rPr>
              <a:t>, 2026 WL 1390340 S26A0083 (May 19, 2026).</a:t>
            </a:r>
          </a:p>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No </a:t>
            </a:r>
            <a:r>
              <a:rPr lang="en-US" sz="1200" dirty="0">
                <a:solidFill>
                  <a:srgbClr val="FFFFFF"/>
                </a:solidFill>
                <a:latin typeface="Arial"/>
              </a:rPr>
              <a:t>per se rule requiring counsel to share discovery with client in criminal case.</a:t>
            </a:r>
          </a:p>
        </p:txBody>
      </p:sp>
      <p:sp>
        <p:nvSpPr>
          <p:cNvPr id="1208" name="PlaceHolder 9"/>
          <p:cNvSpPr>
            <a:spLocks noGrp="1"/>
          </p:cNvSpPr>
          <p:nvPr>
            <p:ph/>
          </p:nvPr>
        </p:nvSpPr>
        <p:spPr>
          <a:xfrm>
            <a:off x="8674200" y="2401200"/>
            <a:ext cx="1439640" cy="70668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r>
              <a:rPr lang="en-US" sz="1200" i="1" dirty="0">
                <a:solidFill>
                  <a:srgbClr val="FFFFFF"/>
                </a:solidFill>
                <a:latin typeface="Arial"/>
              </a:rPr>
              <a:t>Knight v. State, </a:t>
            </a:r>
            <a:r>
              <a:rPr lang="en-US" sz="1200" dirty="0">
                <a:solidFill>
                  <a:srgbClr val="FFFFFF"/>
                </a:solidFill>
                <a:latin typeface="Arial"/>
              </a:rPr>
              <a:t>925 S.E.2d 191 (January 7, 2026).</a:t>
            </a:r>
          </a:p>
          <a:p>
            <a:pPr marL="228600" indent="-228600">
              <a:lnSpc>
                <a:spcPct val="90000"/>
              </a:lnSpc>
              <a:spcBef>
                <a:spcPts val="1001"/>
              </a:spcBef>
              <a:buNone/>
              <a:tabLst>
                <a:tab pos="0" algn="l"/>
              </a:tabLst>
            </a:pPr>
            <a:r>
              <a:rPr lang="en-US" sz="1200" dirty="0">
                <a:solidFill>
                  <a:srgbClr val="FFFFFF"/>
                </a:solidFill>
                <a:latin typeface="Arial"/>
              </a:rPr>
              <a:t>Chemical field testing enough to identity a controlled substance to support a conviction for possessing or selling.</a:t>
            </a:r>
            <a:endParaRPr lang="en-US" sz="1200" b="0" u="none" strike="noStrike" dirty="0">
              <a:solidFill>
                <a:srgbClr val="FFFFFF"/>
              </a:solidFill>
              <a:effectLst/>
              <a:uFillTx/>
              <a:latin typeface="Arial"/>
            </a:endParaRPr>
          </a:p>
        </p:txBody>
      </p:sp>
      <p:sp>
        <p:nvSpPr>
          <p:cNvPr id="1209" name="PlaceHolder 10"/>
          <p:cNvSpPr>
            <a:spLocks noGrp="1"/>
          </p:cNvSpPr>
          <p:nvPr>
            <p:ph/>
          </p:nvPr>
        </p:nvSpPr>
        <p:spPr>
          <a:xfrm>
            <a:off x="2079720" y="2878560"/>
            <a:ext cx="1231920" cy="152676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Here, the State introduced no evidence that Zelaya was served with notice. Conviction reversed for that offense.</a:t>
            </a:r>
          </a:p>
        </p:txBody>
      </p:sp>
      <p:sp>
        <p:nvSpPr>
          <p:cNvPr id="1210" name="PlaceHolder 11"/>
          <p:cNvSpPr>
            <a:spLocks noGrp="1"/>
          </p:cNvSpPr>
          <p:nvPr>
            <p:ph/>
          </p:nvPr>
        </p:nvSpPr>
        <p:spPr>
          <a:xfrm>
            <a:off x="4720320" y="3461400"/>
            <a:ext cx="1231920" cy="123336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One leg stand and walk and turn tests are not.</a:t>
            </a:r>
          </a:p>
        </p:txBody>
      </p:sp>
      <p:sp>
        <p:nvSpPr>
          <p:cNvPr id="1211" name="PlaceHolder 12"/>
          <p:cNvSpPr>
            <a:spLocks noGrp="1"/>
          </p:cNvSpPr>
          <p:nvPr>
            <p:ph/>
          </p:nvPr>
        </p:nvSpPr>
        <p:spPr>
          <a:xfrm>
            <a:off x="7369200" y="3410280"/>
            <a:ext cx="1231920" cy="152676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endParaRPr lang="en-US" sz="1000" b="0" u="none" strike="noStrike" dirty="0">
              <a:solidFill>
                <a:srgbClr val="FFFFFF"/>
              </a:solidFill>
              <a:effectLst/>
              <a:uFillTx/>
              <a:latin typeface="Arial"/>
            </a:endParaRPr>
          </a:p>
        </p:txBody>
      </p:sp>
      <p:sp>
        <p:nvSpPr>
          <p:cNvPr id="1212" name="PlaceHolder 13"/>
          <p:cNvSpPr>
            <a:spLocks noGrp="1"/>
          </p:cNvSpPr>
          <p:nvPr>
            <p:ph/>
          </p:nvPr>
        </p:nvSpPr>
        <p:spPr>
          <a:xfrm>
            <a:off x="10009800" y="3377160"/>
            <a:ext cx="1733760" cy="755640"/>
          </a:xfrm>
          <a:prstGeom prst="rect">
            <a:avLst/>
          </a:prstGeom>
          <a:noFill/>
          <a:ln w="0">
            <a:noFill/>
          </a:ln>
        </p:spPr>
        <p:txBody>
          <a:bodyPr lIns="0" tIns="0" rIns="0" bIns="0" anchor="t">
            <a:noAutofit/>
          </a:bodyPr>
          <a:lstStyle/>
          <a:p>
            <a:pPr marL="228600" indent="-228600">
              <a:lnSpc>
                <a:spcPct val="90000"/>
              </a:lnSpc>
              <a:spcBef>
                <a:spcPts val="1001"/>
              </a:spcBef>
              <a:buNone/>
              <a:tabLst>
                <a:tab pos="0" algn="l"/>
              </a:tabLst>
            </a:pPr>
            <a:r>
              <a:rPr lang="en-US" sz="1200" b="0" u="none" strike="noStrike" dirty="0">
                <a:solidFill>
                  <a:srgbClr val="FFFFFF"/>
                </a:solidFill>
                <a:effectLst/>
                <a:uFillTx/>
                <a:latin typeface="Arial"/>
              </a:rPr>
              <a:t>Justice McFadden notes in his concurrence the evidence is likely no longer admissible under </a:t>
            </a:r>
            <a:r>
              <a:rPr lang="en-US" sz="1200" b="0" i="1" u="none" strike="noStrike" dirty="0">
                <a:solidFill>
                  <a:srgbClr val="FFFFFF"/>
                </a:solidFill>
                <a:effectLst/>
                <a:uFillTx/>
                <a:latin typeface="Arial"/>
              </a:rPr>
              <a:t>Daubert</a:t>
            </a:r>
            <a:r>
              <a:rPr lang="en-US" sz="1200" b="0" u="none" strike="noStrike" dirty="0">
                <a:solidFill>
                  <a:srgbClr val="FFFFFF"/>
                </a:solidFill>
                <a:effectLst/>
                <a:uFillTx/>
                <a:latin typeface="Arial"/>
              </a:rPr>
              <a:t> and the current version of OCGA 24-7-702.  </a:t>
            </a:r>
          </a:p>
        </p:txBody>
      </p:sp>
      <p:sp>
        <p:nvSpPr>
          <p:cNvPr id="1213" name="PlaceHolder 14"/>
          <p:cNvSpPr>
            <a:spLocks noGrp="1"/>
          </p:cNvSpPr>
          <p:nvPr>
            <p:ph/>
          </p:nvPr>
        </p:nvSpPr>
        <p:spPr>
          <a:xfrm>
            <a:off x="2407680" y="5286600"/>
            <a:ext cx="677160" cy="677160"/>
          </a:xfrm>
          <a:prstGeom prst="rect">
            <a:avLst/>
          </a:prstGeom>
          <a:solidFill>
            <a:srgbClr val="404040"/>
          </a:solidFill>
          <a:ln w="0">
            <a:noFill/>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93D24F"/>
                </a:solidFill>
                <a:effectLst/>
                <a:uFillTx/>
                <a:latin typeface="Arial"/>
                <a:ea typeface="DejaVu Sans"/>
              </a:rPr>
              <a:t>1</a:t>
            </a:r>
            <a:endParaRPr lang="en-US" sz="3800" b="0" u="none" strike="noStrike">
              <a:solidFill>
                <a:srgbClr val="FFFFFF"/>
              </a:solidFill>
              <a:effectLst/>
              <a:uFillTx/>
              <a:latin typeface="Arial"/>
            </a:endParaRPr>
          </a:p>
        </p:txBody>
      </p:sp>
      <p:sp>
        <p:nvSpPr>
          <p:cNvPr id="1214" name="PlaceHolder 15"/>
          <p:cNvSpPr>
            <a:spLocks noGrp="1"/>
          </p:cNvSpPr>
          <p:nvPr>
            <p:ph/>
          </p:nvPr>
        </p:nvSpPr>
        <p:spPr>
          <a:xfrm>
            <a:off x="5025960" y="5286600"/>
            <a:ext cx="677160" cy="677160"/>
          </a:xfrm>
          <a:prstGeom prst="rect">
            <a:avLst/>
          </a:prstGeom>
          <a:solidFill>
            <a:srgbClr val="404040"/>
          </a:solidFill>
          <a:ln w="0">
            <a:noFill/>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0CC6D3"/>
                </a:solidFill>
                <a:effectLst/>
                <a:uFillTx/>
                <a:latin typeface="Arial"/>
                <a:ea typeface="DejaVu Sans"/>
              </a:rPr>
              <a:t>2</a:t>
            </a:r>
            <a:endParaRPr lang="en-US" sz="3800" b="0" u="none" strike="noStrike">
              <a:solidFill>
                <a:srgbClr val="FFFFFF"/>
              </a:solidFill>
              <a:effectLst/>
              <a:uFillTx/>
              <a:latin typeface="Arial"/>
            </a:endParaRPr>
          </a:p>
        </p:txBody>
      </p:sp>
      <p:sp>
        <p:nvSpPr>
          <p:cNvPr id="1215" name="PlaceHolder 16"/>
          <p:cNvSpPr>
            <a:spLocks noGrp="1"/>
          </p:cNvSpPr>
          <p:nvPr>
            <p:ph/>
          </p:nvPr>
        </p:nvSpPr>
        <p:spPr>
          <a:xfrm>
            <a:off x="7622640" y="5286600"/>
            <a:ext cx="677160" cy="677160"/>
          </a:xfrm>
          <a:prstGeom prst="rect">
            <a:avLst/>
          </a:prstGeom>
          <a:solidFill>
            <a:srgbClr val="404040"/>
          </a:solidFill>
          <a:ln w="0">
            <a:noFill/>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D9A0DF"/>
                </a:solidFill>
                <a:effectLst/>
                <a:uFillTx/>
                <a:latin typeface="Arial"/>
                <a:ea typeface="DejaVu Sans"/>
              </a:rPr>
              <a:t>3</a:t>
            </a:r>
            <a:endParaRPr lang="en-US" sz="3800" b="0" u="none" strike="noStrike">
              <a:solidFill>
                <a:srgbClr val="FFFFFF"/>
              </a:solidFill>
              <a:effectLst/>
              <a:uFillTx/>
              <a:latin typeface="Arial"/>
            </a:endParaRPr>
          </a:p>
        </p:txBody>
      </p:sp>
      <p:sp>
        <p:nvSpPr>
          <p:cNvPr id="1216" name="PlaceHolder 17"/>
          <p:cNvSpPr>
            <a:spLocks noGrp="1"/>
          </p:cNvSpPr>
          <p:nvPr>
            <p:ph/>
          </p:nvPr>
        </p:nvSpPr>
        <p:spPr>
          <a:xfrm>
            <a:off x="10240920" y="5286600"/>
            <a:ext cx="677160" cy="677160"/>
          </a:xfrm>
          <a:prstGeom prst="rect">
            <a:avLst/>
          </a:prstGeom>
          <a:solidFill>
            <a:srgbClr val="404040"/>
          </a:solidFill>
          <a:ln w="0">
            <a:noFill/>
          </a:ln>
        </p:spPr>
        <p:txBody>
          <a:bodyPr lIns="0" tIns="0" rIns="0" bIns="0" anchor="ctr">
            <a:noAutofit/>
          </a:bodyPr>
          <a:lstStyle/>
          <a:p>
            <a:pPr marL="228600" indent="-228600" algn="ctr">
              <a:lnSpc>
                <a:spcPct val="100000"/>
              </a:lnSpc>
              <a:spcBef>
                <a:spcPts val="1001"/>
              </a:spcBef>
              <a:buNone/>
              <a:tabLst>
                <a:tab pos="0" algn="l"/>
              </a:tabLst>
            </a:pPr>
            <a:r>
              <a:rPr lang="en-US" sz="3800" b="0" u="none" strike="noStrike">
                <a:solidFill>
                  <a:srgbClr val="EFB233"/>
                </a:solidFill>
                <a:effectLst/>
                <a:uFillTx/>
                <a:latin typeface="Arial"/>
                <a:ea typeface="DejaVu Sans"/>
              </a:rPr>
              <a:t>4</a:t>
            </a:r>
            <a:endParaRPr lang="en-US" sz="3800" b="0" u="none" strike="noStrike">
              <a:solidFill>
                <a:srgbClr val="FFFFFF"/>
              </a:solidFill>
              <a:effectLst/>
              <a:uFillTx/>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93D24F"/>
      </a:dk2>
      <a:lt2>
        <a:srgbClr val="E7E6E6"/>
      </a:lt2>
      <a:accent1>
        <a:srgbClr val="5AB0F1"/>
      </a:accent1>
      <a:accent2>
        <a:srgbClr val="EFB233"/>
      </a:accent2>
      <a:accent3>
        <a:srgbClr val="0CC6D3"/>
      </a:accent3>
      <a:accent4>
        <a:srgbClr val="D9A0DF"/>
      </a:accent4>
      <a:accent5>
        <a:srgbClr val="FF3FFF"/>
      </a:accent5>
      <a:accent6>
        <a:srgbClr val="BAE6F4"/>
      </a:accent6>
      <a:hlink>
        <a:srgbClr val="BAE6F4"/>
      </a:hlink>
      <a:folHlink>
        <a:srgbClr val="EFB233"/>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93D24F"/>
      </a:dk2>
      <a:lt2>
        <a:srgbClr val="E7E6E6"/>
      </a:lt2>
      <a:accent1>
        <a:srgbClr val="5AB0F1"/>
      </a:accent1>
      <a:accent2>
        <a:srgbClr val="EFB233"/>
      </a:accent2>
      <a:accent3>
        <a:srgbClr val="0CC6D3"/>
      </a:accent3>
      <a:accent4>
        <a:srgbClr val="D9A0DF"/>
      </a:accent4>
      <a:accent5>
        <a:srgbClr val="FF3FFF"/>
      </a:accent5>
      <a:accent6>
        <a:srgbClr val="BAE6F4"/>
      </a:accent6>
      <a:hlink>
        <a:srgbClr val="BAE6F4"/>
      </a:hlink>
      <a:folHlink>
        <a:srgbClr val="EFB233"/>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93D24F"/>
      </a:dk2>
      <a:lt2>
        <a:srgbClr val="E7E6E6"/>
      </a:lt2>
      <a:accent1>
        <a:srgbClr val="5AB0F1"/>
      </a:accent1>
      <a:accent2>
        <a:srgbClr val="EFB233"/>
      </a:accent2>
      <a:accent3>
        <a:srgbClr val="0CC6D3"/>
      </a:accent3>
      <a:accent4>
        <a:srgbClr val="D9A0DF"/>
      </a:accent4>
      <a:accent5>
        <a:srgbClr val="FF3FFF"/>
      </a:accent5>
      <a:accent6>
        <a:srgbClr val="BAE6F4"/>
      </a:accent6>
      <a:hlink>
        <a:srgbClr val="BAE6F4"/>
      </a:hlink>
      <a:folHlink>
        <a:srgbClr val="EFB233"/>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93D24F"/>
      </a:dk2>
      <a:lt2>
        <a:srgbClr val="E7E6E6"/>
      </a:lt2>
      <a:accent1>
        <a:srgbClr val="5AB0F1"/>
      </a:accent1>
      <a:accent2>
        <a:srgbClr val="EFB233"/>
      </a:accent2>
      <a:accent3>
        <a:srgbClr val="0CC6D3"/>
      </a:accent3>
      <a:accent4>
        <a:srgbClr val="D9A0DF"/>
      </a:accent4>
      <a:accent5>
        <a:srgbClr val="FF3FFF"/>
      </a:accent5>
      <a:accent6>
        <a:srgbClr val="BAE6F4"/>
      </a:accent6>
      <a:hlink>
        <a:srgbClr val="BAE6F4"/>
      </a:hlink>
      <a:folHlink>
        <a:srgbClr val="EFB233"/>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Office Theme">
  <a:themeElements>
    <a:clrScheme name="Office">
      <a:dk1>
        <a:srgbClr val="000000"/>
      </a:dk1>
      <a:lt1>
        <a:srgbClr val="FFFFFF"/>
      </a:lt1>
      <a:dk2>
        <a:srgbClr val="93D24F"/>
      </a:dk2>
      <a:lt2>
        <a:srgbClr val="E7E6E6"/>
      </a:lt2>
      <a:accent1>
        <a:srgbClr val="5AB0F1"/>
      </a:accent1>
      <a:accent2>
        <a:srgbClr val="EFB233"/>
      </a:accent2>
      <a:accent3>
        <a:srgbClr val="0CC6D3"/>
      </a:accent3>
      <a:accent4>
        <a:srgbClr val="D9A0DF"/>
      </a:accent4>
      <a:accent5>
        <a:srgbClr val="FF3FFF"/>
      </a:accent5>
      <a:accent6>
        <a:srgbClr val="BAE6F4"/>
      </a:accent6>
      <a:hlink>
        <a:srgbClr val="BAE6F4"/>
      </a:hlink>
      <a:folHlink>
        <a:srgbClr val="EFB233"/>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Theme">
  <a:themeElements>
    <a:clrScheme name="Office">
      <a:dk1>
        <a:srgbClr val="000000"/>
      </a:dk1>
      <a:lt1>
        <a:srgbClr val="FFFFFF"/>
      </a:lt1>
      <a:dk2>
        <a:srgbClr val="93D24F"/>
      </a:dk2>
      <a:lt2>
        <a:srgbClr val="E7E6E6"/>
      </a:lt2>
      <a:accent1>
        <a:srgbClr val="5AB0F1"/>
      </a:accent1>
      <a:accent2>
        <a:srgbClr val="EFB233"/>
      </a:accent2>
      <a:accent3>
        <a:srgbClr val="0CC6D3"/>
      </a:accent3>
      <a:accent4>
        <a:srgbClr val="D9A0DF"/>
      </a:accent4>
      <a:accent5>
        <a:srgbClr val="FF3FFF"/>
      </a:accent5>
      <a:accent6>
        <a:srgbClr val="BAE6F4"/>
      </a:accent6>
      <a:hlink>
        <a:srgbClr val="BAE6F4"/>
      </a:hlink>
      <a:folHlink>
        <a:srgbClr val="EFB233"/>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Theme">
  <a:themeElements>
    <a:clrScheme name="Office">
      <a:dk1>
        <a:srgbClr val="000000"/>
      </a:dk1>
      <a:lt1>
        <a:srgbClr val="FFFFFF"/>
      </a:lt1>
      <a:dk2>
        <a:srgbClr val="93D24F"/>
      </a:dk2>
      <a:lt2>
        <a:srgbClr val="E7E6E6"/>
      </a:lt2>
      <a:accent1>
        <a:srgbClr val="5AB0F1"/>
      </a:accent1>
      <a:accent2>
        <a:srgbClr val="EFB233"/>
      </a:accent2>
      <a:accent3>
        <a:srgbClr val="0CC6D3"/>
      </a:accent3>
      <a:accent4>
        <a:srgbClr val="D9A0DF"/>
      </a:accent4>
      <a:accent5>
        <a:srgbClr val="FF3FFF"/>
      </a:accent5>
      <a:accent6>
        <a:srgbClr val="BAE6F4"/>
      </a:accent6>
      <a:hlink>
        <a:srgbClr val="BAE6F4"/>
      </a:hlink>
      <a:folHlink>
        <a:srgbClr val="EFB233"/>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8.xml><?xml version="1.0" encoding="utf-8"?>
<a:theme xmlns:a="http://schemas.openxmlformats.org/drawingml/2006/main" name="Office Theme">
  <a:themeElements>
    <a:clrScheme name="Office">
      <a:dk1>
        <a:srgbClr val="000000"/>
      </a:dk1>
      <a:lt1>
        <a:srgbClr val="FFFFFF"/>
      </a:lt1>
      <a:dk2>
        <a:srgbClr val="93D24F"/>
      </a:dk2>
      <a:lt2>
        <a:srgbClr val="E7E6E6"/>
      </a:lt2>
      <a:accent1>
        <a:srgbClr val="5AB0F1"/>
      </a:accent1>
      <a:accent2>
        <a:srgbClr val="EFB233"/>
      </a:accent2>
      <a:accent3>
        <a:srgbClr val="0CC6D3"/>
      </a:accent3>
      <a:accent4>
        <a:srgbClr val="D9A0DF"/>
      </a:accent4>
      <a:accent5>
        <a:srgbClr val="FF3FFF"/>
      </a:accent5>
      <a:accent6>
        <a:srgbClr val="BAE6F4"/>
      </a:accent6>
      <a:hlink>
        <a:srgbClr val="BAE6F4"/>
      </a:hlink>
      <a:folHlink>
        <a:srgbClr val="EFB233"/>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9.xml><?xml version="1.0" encoding="utf-8"?>
<a:theme xmlns:a="http://schemas.openxmlformats.org/drawingml/2006/main" name="Office Theme">
  <a:themeElements>
    <a:clrScheme name="Office">
      <a:dk1>
        <a:srgbClr val="000000"/>
      </a:dk1>
      <a:lt1>
        <a:srgbClr val="FFFFFF"/>
      </a:lt1>
      <a:dk2>
        <a:srgbClr val="93D24F"/>
      </a:dk2>
      <a:lt2>
        <a:srgbClr val="E7E6E6"/>
      </a:lt2>
      <a:accent1>
        <a:srgbClr val="5AB0F1"/>
      </a:accent1>
      <a:accent2>
        <a:srgbClr val="EFB233"/>
      </a:accent2>
      <a:accent3>
        <a:srgbClr val="0CC6D3"/>
      </a:accent3>
      <a:accent4>
        <a:srgbClr val="D9A0DF"/>
      </a:accent4>
      <a:accent5>
        <a:srgbClr val="FF3FFF"/>
      </a:accent5>
      <a:accent6>
        <a:srgbClr val="BAE6F4"/>
      </a:accent6>
      <a:hlink>
        <a:srgbClr val="BAE6F4"/>
      </a:hlink>
      <a:folHlink>
        <a:srgbClr val="EFB233"/>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Project stage timeline</Template>
  <TotalTime>2586</TotalTime>
  <Words>4369</Words>
  <Application>Microsoft Office PowerPoint</Application>
  <PresentationFormat>Widescreen</PresentationFormat>
  <Paragraphs>330</Paragraphs>
  <Slides>16</Slides>
  <Notes>0</Notes>
  <HiddenSlides>0</HiddenSlides>
  <MMClips>0</MMClips>
  <ScaleCrop>false</ScaleCrop>
  <HeadingPairs>
    <vt:vector size="6" baseType="variant">
      <vt:variant>
        <vt:lpstr>Fonts Used</vt:lpstr>
      </vt:variant>
      <vt:variant>
        <vt:i4>4</vt:i4>
      </vt:variant>
      <vt:variant>
        <vt:lpstr>Theme</vt:lpstr>
      </vt:variant>
      <vt:variant>
        <vt:i4>9</vt:i4>
      </vt:variant>
      <vt:variant>
        <vt:lpstr>Slide Titles</vt:lpstr>
      </vt:variant>
      <vt:variant>
        <vt:i4>16</vt:i4>
      </vt:variant>
    </vt:vector>
  </HeadingPairs>
  <TitlesOfParts>
    <vt:vector size="29" baseType="lpstr">
      <vt:lpstr>Arial</vt:lpstr>
      <vt:lpstr>Century Gothic</vt:lpstr>
      <vt:lpstr>Symbol</vt:lpstr>
      <vt:lpstr>Wingdings</vt:lpstr>
      <vt:lpstr>Office Theme</vt:lpstr>
      <vt:lpstr>Office Theme</vt:lpstr>
      <vt:lpstr>Office Theme</vt:lpstr>
      <vt:lpstr>Office Theme</vt:lpstr>
      <vt:lpstr>Office Theme</vt:lpstr>
      <vt:lpstr>Office Theme</vt:lpstr>
      <vt:lpstr>Office Theme</vt:lpstr>
      <vt:lpstr>Office Theme</vt:lpstr>
      <vt:lpstr>Office Theme</vt:lpstr>
      <vt:lpstr>Law Update: Public Defender Seminar July 2026</vt:lpstr>
      <vt:lpstr>Issues of First Impression and New Law</vt:lpstr>
      <vt:lpstr>Chartrie v. United States, 609 U.S. ____ (June 29, 2026).</vt:lpstr>
      <vt:lpstr>Make a Record or Waiver Will Result</vt:lpstr>
      <vt:lpstr>Interlude: Our Post Conviction System is Broken</vt:lpstr>
      <vt:lpstr>Melancon v. State, 319 Ga. 741 (September 2024).  </vt:lpstr>
      <vt:lpstr>Felony Murder-Causation</vt:lpstr>
      <vt:lpstr>New Crimes</vt:lpstr>
      <vt:lpstr>Lightning Round 1</vt:lpstr>
      <vt:lpstr>Lightning Round II</vt:lpstr>
      <vt:lpstr>Statutory Updates</vt:lpstr>
      <vt:lpstr>Some “Good” News</vt:lpstr>
      <vt:lpstr>Bad News</vt:lpstr>
      <vt:lpstr>More “Good News”</vt:lpstr>
      <vt:lpstr>Legal Nerds Unite!</vt:lpstr>
      <vt:lpstr>Payne v State, 929 S.E.2d 776 (May 5, 2026).-You know what this case 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Law Update:  2022-2023 GACDL Seminar November 2023</dc:title>
  <dc:subject/>
  <dc:creator>Office of the Public Defender-BJC</dc:creator>
  <dc:description/>
  <cp:lastModifiedBy>Jonathan Lockwood</cp:lastModifiedBy>
  <cp:revision>205</cp:revision>
  <dcterms:created xsi:type="dcterms:W3CDTF">2023-09-27T01:07:15Z</dcterms:created>
  <dcterms:modified xsi:type="dcterms:W3CDTF">2026-07-02T03:24:57Z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PresentationFormat">
    <vt:lpwstr>Widescreen</vt:lpwstr>
  </property>
  <property fmtid="{D5CDD505-2E9C-101B-9397-08002B2CF9AE}" pid="4" name="Slides">
    <vt:i4>17</vt:i4>
  </property>
</Properties>
</file>