
<file path=[Content_Types].xml><?xml version="1.0" encoding="utf-8"?>
<Types xmlns="http://schemas.openxmlformats.org/package/2006/content-types">
  <Default Extension="jpeg" ContentType="image/jpeg"/>
  <Default Extension="jpg" ContentType="image/jpg"/>
  <Default Extension="m4a" ContentType="audio/mp4"/>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76" r:id="rId10"/>
    <p:sldId id="277"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8" r:id="rId24"/>
    <p:sldId id="279" r:id="rId25"/>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032CAE-3C86-4ABF-8F85-D528F1C045BB}" v="2" dt="2026-07-16T16:22:16.6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p:scale>
          <a:sx n="78" d="100"/>
          <a:sy n="78" d="100"/>
        </p:scale>
        <p:origin x="964"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and framing for new investigators. 'The Quiet Force' is the criminal defense investigator — the partner working behind the scenes so the attorney can focus on the courtroom. Introduce yourselves (Shaveena and Whitney) and set expectations: today we walk the full arc, pre-trial through building the case. Emphasize that our value is preparation and reliability, not the spotlight.</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Shift to trial itself — now the preparation goes live. Four responsibilities during trial: jury selection, witness preparation, the technology test, and trial notes. Remind trainees that during trial the investigator is quiet but constantly working — observing, verifying, and recording.</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jury selection the investigator becomes a second set of eyes. Monitor juror reactions — tone, body language, hesitation — and bring those observations to the team's roundtable so decisions about the panel are informed by more than the questions alone. Take quiet, specific notes; impressions fade fast.</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jobs here. First, logistics: verify every witness's availability and location so no one is missing when called. Second, materials: keep the outline of questions, exhibits, and deposition excerpts ready — especially the deposition excerpts used to impeach a witness whose testimony shifts. The investigator makes sure the attorney is never caught flat-footed.</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technology test is a pre-flight checklist — run it before the jury enters, never during testimony. Four items: projector, monitors, audio, and clicker. Test the actual exhibits you'll show, not just that the device powers on. A frozen screen or dead clicker in front of the jury breaks momentum and credibility, and it's entirely preventable.</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Trial notes split into two jobs. First, the live capture: watch and record jury engagement — when jurors lean in or drift — and log every objection opposing counsel raises along with the court's ruling. These are fleeting moments; if you don't write them down as they happen, they're gone. This is the 'in the moment' half.</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second half of trial notes protects the record. Track every witness — their role and what they actually said on the stand — and reconcile exhibit numbers against the court's admitted list, then secure all materials for the record. This is what feeds appeals and closing arguments, so precision beats speed. Nothing leaves the room unaccounted for.</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printable one-page reference. It gathers every trial-day task from Section III into a single checklist: jury selection, witness preparation, the technology test, and trial notes. Hand it out — trainees should carry it and physically check items off as the day moves. The reminder at the bottom reinforces good record hygiene: initial and date each page.</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Section IV. Building the case is not a final step — it happens every evening as the team turns the day's record into the next move. Set up the debrief as where the investigator's preparation pays off.</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Building the case is continuous — it happens every evening, not just at the end. The debrief is where the investigator's work pays off: sit with the team, review exhibits and the notes taken, and shape it all toward closing arguments. Good notes make this fast and focused. Close the loop — the quiet preparation becomes the argument that wins.</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Land the session with the three-word summary: prepare, support, protect. Prepare — the pre-trial work wins the trial before it starts. Support — during trial, be the second set of eyes and the reliable hands. Protect — secure the record and turn it into the closing argument in the debrief. If trainees remember nothing else, they should remember these three.</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the map for the session. We move through four stages in order: Section I introduces the investigator; Section II is the pre-trial preparation where most of the work happens; Section III is the trial itself; and Section IV is building the case toward closing. Tell trainees to keep this arc in mind — every task fits one of these four stages.</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Wrap up. Recap the arc: prepare the ground, support in the room, protect the record, and build the case in the debrief. The takeaway for new investigators — you rarely get credit in the courtroom, but preparation is what wins trials. Thank the audience and open the floor for questions.</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Section I. Before tasks and checklists, trainees need to understand the role itself. Frame the investigator as the quiet partner who makes courtroom advocacy possible. Keep it short — the next slide gets specific.</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the role in plain terms. The investigator does not argue the case — they make it possible to argue well. Three throughlines you'll see all day: prepare the ground, support in the room, protect the record. Everything that follows fits under one of these. Reassure trainees the work is checklist-driven and repeatable.</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Transition into pre-trial work — where investigators spend most of their time. Preview the three buckets: witness subpoenas, the trial notebook, and jury investigation. Stress that a trial is won or lost here; the courtroom just reveals how good the preparation was.</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Subpoenas are the investigator's first accountability task. Walk through the flow: prepare, serve, track, confirm. Emphasize documentation — proof of service protects the case if a witness fails to appear. A missing or improperly served witness can derail a trial day, so this is unglamorous but critical.</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trial notebook is the investigator's masterpiece — the single organized source the attorney reaches for under pressure. Part one is gathering and organizing: pull the raw documents and exhibits (witness outline, court exhibits list), then arrange everything in story order with an objection cheat sheet. Story order matters — the notebook should read like the argument.</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Part two of the notebook is the impeachment packet — the investigator's quiet insurance policy. Three components: prior statements to compare against what the witness says on the stand, exhibits that contradict a shifting story, and timelines that expose gaps. When a witness wavers, the attorney needs the contradiction in hand within seconds. Preparation here is what makes impeachment fast and credible.</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Jury investigation has two halves. First, research the jurors — gather background and public information so the team can read the panel during selection. Second, translate the case for that audience: build jury-friendly charts and timelines. Jurors decide on the story they can follow, so clear visuals are persuasion, not decoration. Note the ethical line — only appropriate, public information.</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p:bg>
      <p:bgPr>
        <a:solidFill>
          <a:srgbClr val="23252B"/>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640080" y="1965960"/>
            <a:ext cx="4572000" cy="1554480"/>
          </a:xfrm>
          <a:prstGeom prst="rect">
            <a:avLst/>
          </a:prstGeom>
          <a:noFill/>
          <a:ln/>
        </p:spPr>
        <p:txBody>
          <a:bodyPr wrap="square" rtlCol="0"/>
          <a:lstStyle>
            <a:lvl1pPr marL="0" indent="0">
              <a:buNone/>
              <a:defRPr lang="en-US" dirty="0"/>
            </a:lvl1pPr>
          </a:lstStyle>
          <a:p>
            <a:pPr marL="0" indent="0">
              <a:buNone/>
            </a:pP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p:bg>
      <p:bgPr>
        <a:solidFill>
          <a:srgbClr val="23252B"/>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685800" y="1874520"/>
            <a:ext cx="7680960" cy="1371600"/>
          </a:xfrm>
          <a:prstGeom prst="rect">
            <a:avLst/>
          </a:prstGeom>
          <a:noFill/>
          <a:ln/>
        </p:spPr>
        <p:txBody>
          <a:bodyPr wrap="square" rtlCol="0"/>
          <a:lstStyle>
            <a:lvl1pPr marL="0" indent="0">
              <a:buNone/>
              <a:defRPr lang="en-US" dirty="0"/>
            </a:lvl1pPr>
          </a:lstStyle>
          <a:p>
            <a:pPr marL="0" indent="0">
              <a:buNone/>
            </a:pP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NTENT_L">
    <p:bg>
      <p:bgPr>
        <a:solidFill>
          <a:srgbClr val="F7F4EF"/>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594360" y="566928"/>
            <a:ext cx="7955280" cy="731520"/>
          </a:xfrm>
          <a:prstGeom prst="rect">
            <a:avLst/>
          </a:prstGeom>
          <a:noFill/>
          <a:ln/>
        </p:spPr>
        <p:txBody>
          <a:bodyPr wrap="square" rtlCol="0"/>
          <a:lstStyle>
            <a:lvl1pPr marL="0" indent="0">
              <a:buNone/>
              <a:defRPr lang="en-US" dirty="0"/>
            </a:lvl1pPr>
          </a:lstStyle>
          <a:p>
            <a:pPr marL="0" indent="0">
              <a:buNone/>
            </a:pP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TENT_R">
    <p:bg>
      <p:bgPr>
        <a:solidFill>
          <a:srgbClr val="F7F4EF"/>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4892040" y="566928"/>
            <a:ext cx="3749040" cy="1188720"/>
          </a:xfrm>
          <a:prstGeom prst="rect">
            <a:avLst/>
          </a:prstGeom>
          <a:noFill/>
          <a:ln/>
        </p:spPr>
        <p:txBody>
          <a:bodyPr wrap="square" rtlCol="0"/>
          <a:lstStyle>
            <a:lvl1pPr marL="0" indent="0">
              <a:buNone/>
              <a:defRPr lang="en-US" dirty="0"/>
            </a:lvl1pPr>
          </a:lstStyle>
          <a:p>
            <a:pPr marL="0" indent="0">
              <a:buNone/>
            </a:pP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NTENT_L2">
    <p:bg>
      <p:bgPr>
        <a:solidFill>
          <a:srgbClr val="F7F4EF"/>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594360" y="676656"/>
            <a:ext cx="5120640" cy="914400"/>
          </a:xfrm>
          <a:prstGeom prst="rect">
            <a:avLst/>
          </a:prstGeom>
          <a:noFill/>
          <a:ln/>
        </p:spPr>
        <p:txBody>
          <a:bodyPr wrap="square" rtlCol="0"/>
          <a:lstStyle>
            <a:lvl1pPr marL="0" indent="0">
              <a:buNone/>
              <a:defRPr lang="en-US" dirty="0"/>
            </a:lvl1pPr>
          </a:lstStyle>
          <a:p>
            <a:pPr marL="0" indent="0">
              <a:buNone/>
            </a:pP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04182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2.png"/><Relationship Id="rId4" Type="http://schemas.openxmlformats.org/officeDocument/2006/relationships/image" Target="../media/image10.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Empty modern courtroom interior with judge's bench and gallery benches"/>
          <p:cNvPicPr>
            <a:picLocks noChangeAspect="1"/>
          </p:cNvPicPr>
          <p:nvPr/>
        </p:nvPicPr>
        <p:blipFill>
          <a:blip r:embed="rId5"/>
          <a:srcRect l="26738" r="26738"/>
          <a:stretch/>
        </p:blipFill>
        <p:spPr>
          <a:xfrm>
            <a:off x="4892040" y="0"/>
            <a:ext cx="4251960" cy="5143500"/>
          </a:xfrm>
          <a:prstGeom prst="rect">
            <a:avLst/>
          </a:prstGeom>
        </p:spPr>
      </p:pic>
      <p:sp>
        <p:nvSpPr>
          <p:cNvPr id="3" name="Shape 0"/>
          <p:cNvSpPr/>
          <p:nvPr/>
        </p:nvSpPr>
        <p:spPr>
          <a:xfrm>
            <a:off x="0" y="0"/>
            <a:ext cx="5029200" cy="5143500"/>
          </a:xfrm>
          <a:prstGeom prst="rect">
            <a:avLst/>
          </a:prstGeom>
          <a:solidFill>
            <a:srgbClr val="23252B"/>
          </a:solidFill>
          <a:ln/>
        </p:spPr>
        <p:txBody>
          <a:bodyPr/>
          <a:lstStyle/>
          <a:p>
            <a:endParaRPr lang="en-US"/>
          </a:p>
        </p:txBody>
      </p:sp>
      <p:sp>
        <p:nvSpPr>
          <p:cNvPr id="4" name="Shape 1"/>
          <p:cNvSpPr/>
          <p:nvPr/>
        </p:nvSpPr>
        <p:spPr>
          <a:xfrm>
            <a:off x="640080" y="1417320"/>
            <a:ext cx="502920" cy="82296"/>
          </a:xfrm>
          <a:prstGeom prst="rect">
            <a:avLst/>
          </a:prstGeom>
          <a:solidFill>
            <a:srgbClr val="A11B2E"/>
          </a:solidFill>
          <a:ln/>
        </p:spPr>
        <p:txBody>
          <a:bodyPr/>
          <a:lstStyle/>
          <a:p>
            <a:endParaRPr lang="en-US"/>
          </a:p>
        </p:txBody>
      </p:sp>
      <p:sp>
        <p:nvSpPr>
          <p:cNvPr id="5" name="Text 2"/>
          <p:cNvSpPr/>
          <p:nvPr/>
        </p:nvSpPr>
        <p:spPr>
          <a:xfrm>
            <a:off x="640080" y="960120"/>
            <a:ext cx="4206240" cy="274320"/>
          </a:xfrm>
          <a:prstGeom prst="rect">
            <a:avLst/>
          </a:prstGeom>
          <a:noFill/>
          <a:ln/>
        </p:spPr>
        <p:txBody>
          <a:bodyPr wrap="square" lIns="0" tIns="0" rIns="0" bIns="0" rtlCol="0" anchor="ctr"/>
          <a:lstStyle/>
          <a:p>
            <a:pPr marL="0" indent="0" algn="l">
              <a:buNone/>
            </a:pPr>
            <a:r>
              <a:rPr lang="en-US" sz="1150" b="1" kern="0" spc="250" dirty="0">
                <a:solidFill>
                  <a:srgbClr val="A11B2E"/>
                </a:solidFill>
                <a:latin typeface="Trebuchet MS" pitchFamily="34" charset="0"/>
                <a:ea typeface="Trebuchet MS" pitchFamily="34" charset="-122"/>
                <a:cs typeface="Trebuchet MS" pitchFamily="34" charset="-120"/>
              </a:rPr>
              <a:t>A TRIAL-SUPPORT TRAINING</a:t>
            </a:r>
            <a:endParaRPr lang="en-US" sz="1150" dirty="0"/>
          </a:p>
        </p:txBody>
      </p:sp>
      <p:sp>
        <p:nvSpPr>
          <p:cNvPr id="6" name="Text 0"/>
          <p:cNvSpPr>
            <a:spLocks noGrp="1"/>
          </p:cNvSpPr>
          <p:nvPr>
            <p:ph type="title" idx="100" hasCustomPrompt="1"/>
          </p:nvPr>
        </p:nvSpPr>
        <p:spPr>
          <a:xfrm>
            <a:off x="640080" y="1965960"/>
            <a:ext cx="4572000" cy="1554480"/>
          </a:xfrm>
          <a:prstGeom prst="rect">
            <a:avLst/>
          </a:prstGeom>
          <a:noFill/>
          <a:ln/>
        </p:spPr>
        <p:txBody>
          <a:bodyPr wrap="square" rtlCol="0" anchor="ctr"/>
          <a:lstStyle/>
          <a:p>
            <a:pPr marL="0" indent="0" algn="l">
              <a:buNone/>
            </a:pPr>
            <a:r>
              <a:rPr lang="en-US" sz="4000" b="1" kern="0" spc="100" dirty="0">
                <a:solidFill>
                  <a:srgbClr val="FFFFFF"/>
                </a:solidFill>
                <a:latin typeface="Trebuchet MS" pitchFamily="34" charset="0"/>
                <a:ea typeface="Trebuchet MS" pitchFamily="34" charset="-122"/>
                <a:cs typeface="Trebuchet MS" pitchFamily="34" charset="-120"/>
              </a:rPr>
              <a:t>THE QUIET FORCE</a:t>
            </a:r>
            <a:endParaRPr lang="en-US" sz="4000" dirty="0"/>
          </a:p>
        </p:txBody>
      </p:sp>
      <p:sp>
        <p:nvSpPr>
          <p:cNvPr id="7" name="Text 4"/>
          <p:cNvSpPr/>
          <p:nvPr/>
        </p:nvSpPr>
        <p:spPr>
          <a:xfrm>
            <a:off x="685800" y="3310128"/>
            <a:ext cx="4206240" cy="457200"/>
          </a:xfrm>
          <a:prstGeom prst="rect">
            <a:avLst/>
          </a:prstGeom>
          <a:noFill/>
          <a:ln/>
        </p:spPr>
        <p:txBody>
          <a:bodyPr wrap="square" lIns="0" tIns="0" rIns="0" bIns="0" rtlCol="0" anchor="ctr"/>
          <a:lstStyle/>
          <a:p>
            <a:pPr marL="0" indent="0" algn="l">
              <a:buNone/>
            </a:pPr>
            <a:r>
              <a:rPr lang="en-US" sz="2000" i="1" dirty="0">
                <a:solidFill>
                  <a:srgbClr val="A11B2E"/>
                </a:solidFill>
                <a:latin typeface="Trebuchet MS" pitchFamily="34" charset="0"/>
                <a:ea typeface="Trebuchet MS" pitchFamily="34" charset="-122"/>
                <a:cs typeface="Trebuchet MS" pitchFamily="34" charset="-120"/>
              </a:rPr>
              <a:t>Partners in Crime</a:t>
            </a:r>
            <a:endParaRPr lang="en-US" sz="2000" dirty="0"/>
          </a:p>
        </p:txBody>
      </p:sp>
      <p:sp>
        <p:nvSpPr>
          <p:cNvPr id="8" name="Text 5"/>
          <p:cNvSpPr/>
          <p:nvPr/>
        </p:nvSpPr>
        <p:spPr>
          <a:xfrm>
            <a:off x="685800" y="4114800"/>
            <a:ext cx="4206240" cy="256032"/>
          </a:xfrm>
          <a:prstGeom prst="rect">
            <a:avLst/>
          </a:prstGeom>
          <a:noFill/>
          <a:ln/>
        </p:spPr>
        <p:txBody>
          <a:bodyPr wrap="square" lIns="0" tIns="0" rIns="0" bIns="0" rtlCol="0" anchor="ctr"/>
          <a:lstStyle/>
          <a:p>
            <a:pPr marL="0" indent="0" algn="l">
              <a:buNone/>
            </a:pPr>
            <a:r>
              <a:rPr lang="en-US" sz="1150" dirty="0">
                <a:solidFill>
                  <a:srgbClr val="6C6F75"/>
                </a:solidFill>
                <a:latin typeface="Calibri" pitchFamily="34" charset="0"/>
                <a:ea typeface="Calibri" pitchFamily="34" charset="-122"/>
                <a:cs typeface="Calibri" pitchFamily="34" charset="-120"/>
              </a:rPr>
              <a:t>Presented by</a:t>
            </a:r>
            <a:endParaRPr lang="en-US" sz="1150" dirty="0"/>
          </a:p>
        </p:txBody>
      </p:sp>
      <p:sp>
        <p:nvSpPr>
          <p:cNvPr id="9" name="Text 6"/>
          <p:cNvSpPr/>
          <p:nvPr/>
        </p:nvSpPr>
        <p:spPr>
          <a:xfrm>
            <a:off x="685800" y="4370832"/>
            <a:ext cx="4206240" cy="310896"/>
          </a:xfrm>
          <a:prstGeom prst="rect">
            <a:avLst/>
          </a:prstGeom>
          <a:noFill/>
          <a:ln/>
        </p:spPr>
        <p:txBody>
          <a:bodyPr wrap="square" lIns="0" tIns="0" rIns="0" bIns="0" rtlCol="0" anchor="ctr"/>
          <a:lstStyle/>
          <a:p>
            <a:pPr marL="0" indent="0" algn="l">
              <a:buNone/>
            </a:pPr>
            <a:r>
              <a:rPr lang="en-US" sz="1350" b="1" dirty="0">
                <a:solidFill>
                  <a:srgbClr val="ECE6DC"/>
                </a:solidFill>
                <a:latin typeface="Calibri" pitchFamily="34" charset="0"/>
                <a:ea typeface="Calibri" pitchFamily="34" charset="-122"/>
                <a:cs typeface="Calibri" pitchFamily="34" charset="-120"/>
              </a:rPr>
              <a:t>Whitney Hammons ·  Shaveena Rogers</a:t>
            </a:r>
            <a:endParaRPr lang="en-US" sz="1350" dirty="0"/>
          </a:p>
        </p:txBody>
      </p:sp>
      <p:pic>
        <p:nvPicPr>
          <p:cNvPr id="10" name="svu">
            <a:hlinkClick r:id="" action="ppaction://media"/>
            <a:extLst>
              <a:ext uri="{FF2B5EF4-FFF2-40B4-BE49-F238E27FC236}">
                <a16:creationId xmlns:a16="http://schemas.microsoft.com/office/drawing/2014/main" id="{7F3FFA37-15E9-3E9C-AC84-48D60797BB7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572000" y="4681728"/>
            <a:ext cx="406400" cy="406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175"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3A82A-88B7-6E29-6C3E-B9587FF338F4}"/>
              </a:ext>
            </a:extLst>
          </p:cNvPr>
          <p:cNvSpPr>
            <a:spLocks noGrp="1"/>
          </p:cNvSpPr>
          <p:nvPr>
            <p:ph type="title" idx="100"/>
          </p:nvPr>
        </p:nvSpPr>
        <p:spPr>
          <a:xfrm>
            <a:off x="594360" y="93400"/>
            <a:ext cx="7955280" cy="453607"/>
          </a:xfrm>
        </p:spPr>
        <p:txBody>
          <a:bodyPr/>
          <a:lstStyle/>
          <a:p>
            <a:r>
              <a:rPr lang="en-US" sz="3600" dirty="0"/>
              <a:t>Atty. Ragas pointing out that the witness has testified under oath, untruthfully</a:t>
            </a:r>
            <a:r>
              <a:rPr lang="en-US" dirty="0"/>
              <a:t>.</a:t>
            </a:r>
          </a:p>
        </p:txBody>
      </p:sp>
      <p:pic>
        <p:nvPicPr>
          <p:cNvPr id="3" name="Impeachment2">
            <a:hlinkClick r:id="" action="ppaction://media"/>
            <a:extLst>
              <a:ext uri="{FF2B5EF4-FFF2-40B4-BE49-F238E27FC236}">
                <a16:creationId xmlns:a16="http://schemas.microsoft.com/office/drawing/2014/main" id="{0AAED45E-A6F3-740A-B676-3AA61D0F159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1298448"/>
            <a:ext cx="9144000" cy="3845052"/>
          </a:xfrm>
          <a:prstGeom prst="rect">
            <a:avLst/>
          </a:prstGeom>
        </p:spPr>
      </p:pic>
    </p:spTree>
    <p:extLst>
      <p:ext uri="{BB962C8B-B14F-4D97-AF65-F5344CB8AC3E}">
        <p14:creationId xmlns:p14="http://schemas.microsoft.com/office/powerpoint/2010/main" val="3709641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01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94360" y="365760"/>
            <a:ext cx="3657600" cy="274320"/>
          </a:xfrm>
          <a:prstGeom prst="rect">
            <a:avLst/>
          </a:prstGeom>
          <a:noFill/>
          <a:ln/>
        </p:spPr>
        <p:txBody>
          <a:bodyPr wrap="square" lIns="0" tIns="0" rIns="0" bIns="0" rtlCol="0" anchor="ctr"/>
          <a:lstStyle/>
          <a:p>
            <a:pPr marL="0" indent="0" algn="l">
              <a:buNone/>
            </a:pPr>
            <a:r>
              <a:rPr lang="en-US" sz="1150" b="1" kern="0" spc="250" dirty="0">
                <a:solidFill>
                  <a:srgbClr val="A11B2E"/>
                </a:solidFill>
                <a:latin typeface="Trebuchet MS" pitchFamily="34" charset="0"/>
                <a:ea typeface="Trebuchet MS" pitchFamily="34" charset="-122"/>
                <a:cs typeface="Trebuchet MS" pitchFamily="34" charset="-120"/>
              </a:rPr>
              <a:t>SECTION II · C</a:t>
            </a:r>
            <a:endParaRPr lang="en-US" sz="1150" dirty="0"/>
          </a:p>
        </p:txBody>
      </p:sp>
      <p:sp>
        <p:nvSpPr>
          <p:cNvPr id="3" name="Text 0"/>
          <p:cNvSpPr>
            <a:spLocks noGrp="1"/>
          </p:cNvSpPr>
          <p:nvPr>
            <p:ph type="title" idx="100" hasCustomPrompt="1"/>
          </p:nvPr>
        </p:nvSpPr>
        <p:spPr>
          <a:xfrm>
            <a:off x="594360" y="566928"/>
            <a:ext cx="7955280" cy="731520"/>
          </a:xfrm>
          <a:prstGeom prst="rect">
            <a:avLst/>
          </a:prstGeom>
          <a:noFill/>
          <a:ln/>
        </p:spPr>
        <p:txBody>
          <a:bodyPr wrap="square" rtlCol="0" anchor="ctr"/>
          <a:lstStyle/>
          <a:p>
            <a:pPr marL="0" indent="0" algn="l">
              <a:buNone/>
            </a:pPr>
            <a:r>
              <a:rPr lang="en-US" sz="2900" b="1" dirty="0">
                <a:solidFill>
                  <a:srgbClr val="23252B"/>
                </a:solidFill>
                <a:latin typeface="Trebuchet MS" pitchFamily="34" charset="0"/>
                <a:ea typeface="Trebuchet MS" pitchFamily="34" charset="-122"/>
                <a:cs typeface="Trebuchet MS" pitchFamily="34" charset="-120"/>
              </a:rPr>
              <a:t>Jury Investigation</a:t>
            </a:r>
            <a:endParaRPr lang="en-US" sz="2900" dirty="0"/>
          </a:p>
        </p:txBody>
      </p:sp>
      <p:sp>
        <p:nvSpPr>
          <p:cNvPr id="4" name="Text 2"/>
          <p:cNvSpPr/>
          <p:nvPr/>
        </p:nvSpPr>
        <p:spPr>
          <a:xfrm>
            <a:off x="594360" y="1371600"/>
            <a:ext cx="7955280" cy="502920"/>
          </a:xfrm>
          <a:prstGeom prst="rect">
            <a:avLst/>
          </a:prstGeom>
          <a:noFill/>
          <a:ln/>
        </p:spPr>
        <p:txBody>
          <a:bodyPr wrap="square" lIns="0" tIns="0" rIns="0" bIns="0" rtlCol="0" anchor="ctr"/>
          <a:lstStyle/>
          <a:p>
            <a:pPr marL="0" indent="0" algn="l">
              <a:lnSpc>
                <a:spcPct val="105000"/>
              </a:lnSpc>
              <a:buNone/>
            </a:pPr>
            <a:r>
              <a:rPr lang="en-US" sz="1450" dirty="0">
                <a:solidFill>
                  <a:srgbClr val="6C6F75"/>
                </a:solidFill>
                <a:latin typeface="Calibri" pitchFamily="34" charset="0"/>
                <a:ea typeface="Calibri" pitchFamily="34" charset="-122"/>
                <a:cs typeface="Calibri" pitchFamily="34" charset="-120"/>
              </a:rPr>
              <a:t>Understanding who sits in the box — and making the evidence easy for them to follow.</a:t>
            </a:r>
            <a:endParaRPr lang="en-US" sz="1450" dirty="0"/>
          </a:p>
        </p:txBody>
      </p:sp>
      <p:sp>
        <p:nvSpPr>
          <p:cNvPr id="5" name="Shape 3"/>
          <p:cNvSpPr/>
          <p:nvPr/>
        </p:nvSpPr>
        <p:spPr>
          <a:xfrm>
            <a:off x="594360" y="2148840"/>
            <a:ext cx="3913632" cy="2240280"/>
          </a:xfrm>
          <a:prstGeom prst="rect">
            <a:avLst/>
          </a:prstGeom>
          <a:solidFill>
            <a:srgbClr val="FFFFFF"/>
          </a:solidFill>
          <a:ln w="12700">
            <a:solidFill>
              <a:srgbClr val="E5DFD5"/>
            </a:solidFill>
            <a:prstDash val="solid"/>
          </a:ln>
          <a:effectLst>
            <a:outerShdw blurRad="63500" dist="25400" dir="8100000" algn="bl" rotWithShape="0">
              <a:srgbClr val="000000">
                <a:alpha val="8000"/>
              </a:srgbClr>
            </a:outerShdw>
          </a:effectLst>
        </p:spPr>
        <p:txBody>
          <a:bodyPr/>
          <a:lstStyle/>
          <a:p>
            <a:endParaRPr lang="en-US"/>
          </a:p>
        </p:txBody>
      </p:sp>
      <p:sp>
        <p:nvSpPr>
          <p:cNvPr id="6" name="Shape 4"/>
          <p:cNvSpPr/>
          <p:nvPr/>
        </p:nvSpPr>
        <p:spPr>
          <a:xfrm>
            <a:off x="850392" y="2404872"/>
            <a:ext cx="502920" cy="502920"/>
          </a:xfrm>
          <a:prstGeom prst="ellipse">
            <a:avLst/>
          </a:prstGeom>
          <a:solidFill>
            <a:srgbClr val="A11B2E"/>
          </a:solidFill>
          <a:ln/>
        </p:spPr>
        <p:txBody>
          <a:bodyPr/>
          <a:lstStyle/>
          <a:p>
            <a:endParaRPr lang="en-US"/>
          </a:p>
        </p:txBody>
      </p:sp>
      <p:sp>
        <p:nvSpPr>
          <p:cNvPr id="7" name="Text 5"/>
          <p:cNvSpPr/>
          <p:nvPr/>
        </p:nvSpPr>
        <p:spPr>
          <a:xfrm>
            <a:off x="850392" y="2404872"/>
            <a:ext cx="502920" cy="502920"/>
          </a:xfrm>
          <a:prstGeom prst="rect">
            <a:avLst/>
          </a:prstGeom>
          <a:noFill/>
          <a:ln/>
        </p:spPr>
        <p:txBody>
          <a:bodyPr wrap="square" lIns="0" tIns="0" rIns="0" bIns="0" rtlCol="0" anchor="ctr"/>
          <a:lstStyle/>
          <a:p>
            <a:pPr marL="0" indent="0" algn="ctr">
              <a:buNone/>
            </a:pPr>
            <a:r>
              <a:rPr lang="en-US" sz="1700" b="1" dirty="0">
                <a:solidFill>
                  <a:srgbClr val="FFFFFF"/>
                </a:solidFill>
                <a:latin typeface="Trebuchet MS" pitchFamily="34" charset="0"/>
                <a:ea typeface="Trebuchet MS" pitchFamily="34" charset="-122"/>
                <a:cs typeface="Trebuchet MS" pitchFamily="34" charset="-120"/>
              </a:rPr>
              <a:t>1</a:t>
            </a:r>
            <a:endParaRPr lang="en-US" sz="1700" dirty="0"/>
          </a:p>
        </p:txBody>
      </p:sp>
      <p:sp>
        <p:nvSpPr>
          <p:cNvPr id="8" name="Text 6"/>
          <p:cNvSpPr/>
          <p:nvPr/>
        </p:nvSpPr>
        <p:spPr>
          <a:xfrm>
            <a:off x="850392" y="3035808"/>
            <a:ext cx="3401568" cy="384048"/>
          </a:xfrm>
          <a:prstGeom prst="rect">
            <a:avLst/>
          </a:prstGeom>
          <a:noFill/>
          <a:ln/>
        </p:spPr>
        <p:txBody>
          <a:bodyPr wrap="square" lIns="0" tIns="0" rIns="0" bIns="0" rtlCol="0" anchor="t"/>
          <a:lstStyle/>
          <a:p>
            <a:pPr marL="0" indent="0" algn="l">
              <a:lnSpc>
                <a:spcPct val="98000"/>
              </a:lnSpc>
              <a:buNone/>
            </a:pPr>
            <a:r>
              <a:rPr lang="en-US" sz="1800" b="1" dirty="0">
                <a:solidFill>
                  <a:srgbClr val="23252B"/>
                </a:solidFill>
                <a:latin typeface="Trebuchet MS" pitchFamily="34" charset="0"/>
                <a:ea typeface="Trebuchet MS" pitchFamily="34" charset="-122"/>
                <a:cs typeface="Trebuchet MS" pitchFamily="34" charset="-120"/>
              </a:rPr>
              <a:t>Research jurors</a:t>
            </a:r>
            <a:endParaRPr lang="en-US" sz="1800" dirty="0"/>
          </a:p>
        </p:txBody>
      </p:sp>
      <p:sp>
        <p:nvSpPr>
          <p:cNvPr id="9" name="Text 7"/>
          <p:cNvSpPr/>
          <p:nvPr/>
        </p:nvSpPr>
        <p:spPr>
          <a:xfrm>
            <a:off x="850392" y="3493008"/>
            <a:ext cx="3456432" cy="713232"/>
          </a:xfrm>
          <a:prstGeom prst="rect">
            <a:avLst/>
          </a:prstGeom>
          <a:noFill/>
          <a:ln/>
        </p:spPr>
        <p:txBody>
          <a:bodyPr wrap="square" lIns="0" tIns="0" rIns="0" bIns="0" rtlCol="0" anchor="t"/>
          <a:lstStyle/>
          <a:p>
            <a:pPr marL="0" indent="0" algn="l">
              <a:lnSpc>
                <a:spcPct val="105000"/>
              </a:lnSpc>
              <a:buNone/>
            </a:pPr>
            <a:r>
              <a:rPr lang="en-US" sz="1300" dirty="0">
                <a:solidFill>
                  <a:srgbClr val="6C6F75"/>
                </a:solidFill>
                <a:latin typeface="Calibri" pitchFamily="34" charset="0"/>
                <a:ea typeface="Calibri" pitchFamily="34" charset="-122"/>
                <a:cs typeface="Calibri" pitchFamily="34" charset="-120"/>
              </a:rPr>
              <a:t>Gather background and public information to help the trial team read the panel.</a:t>
            </a:r>
            <a:endParaRPr lang="en-US" sz="1300" dirty="0"/>
          </a:p>
        </p:txBody>
      </p:sp>
      <p:sp>
        <p:nvSpPr>
          <p:cNvPr id="10" name="Shape 8"/>
          <p:cNvSpPr/>
          <p:nvPr/>
        </p:nvSpPr>
        <p:spPr>
          <a:xfrm>
            <a:off x="4727448" y="2148840"/>
            <a:ext cx="3913632" cy="2240280"/>
          </a:xfrm>
          <a:prstGeom prst="rect">
            <a:avLst/>
          </a:prstGeom>
          <a:solidFill>
            <a:srgbClr val="FFFFFF"/>
          </a:solidFill>
          <a:ln w="12700">
            <a:solidFill>
              <a:srgbClr val="E5DFD5"/>
            </a:solidFill>
            <a:prstDash val="solid"/>
          </a:ln>
          <a:effectLst>
            <a:outerShdw blurRad="63500" dist="25400" dir="8100000" algn="bl" rotWithShape="0">
              <a:srgbClr val="000000">
                <a:alpha val="8000"/>
              </a:srgbClr>
            </a:outerShdw>
          </a:effectLst>
        </p:spPr>
        <p:txBody>
          <a:bodyPr/>
          <a:lstStyle/>
          <a:p>
            <a:endParaRPr lang="en-US"/>
          </a:p>
        </p:txBody>
      </p:sp>
      <p:sp>
        <p:nvSpPr>
          <p:cNvPr id="11" name="Shape 9"/>
          <p:cNvSpPr/>
          <p:nvPr/>
        </p:nvSpPr>
        <p:spPr>
          <a:xfrm>
            <a:off x="4983480" y="2404872"/>
            <a:ext cx="502920" cy="502920"/>
          </a:xfrm>
          <a:prstGeom prst="ellipse">
            <a:avLst/>
          </a:prstGeom>
          <a:solidFill>
            <a:srgbClr val="A11B2E"/>
          </a:solidFill>
          <a:ln/>
        </p:spPr>
        <p:txBody>
          <a:bodyPr/>
          <a:lstStyle/>
          <a:p>
            <a:endParaRPr lang="en-US"/>
          </a:p>
        </p:txBody>
      </p:sp>
      <p:sp>
        <p:nvSpPr>
          <p:cNvPr id="12" name="Text 10"/>
          <p:cNvSpPr/>
          <p:nvPr/>
        </p:nvSpPr>
        <p:spPr>
          <a:xfrm>
            <a:off x="4983480" y="2404872"/>
            <a:ext cx="502920" cy="502920"/>
          </a:xfrm>
          <a:prstGeom prst="rect">
            <a:avLst/>
          </a:prstGeom>
          <a:noFill/>
          <a:ln/>
        </p:spPr>
        <p:txBody>
          <a:bodyPr wrap="square" lIns="0" tIns="0" rIns="0" bIns="0" rtlCol="0" anchor="ctr"/>
          <a:lstStyle/>
          <a:p>
            <a:pPr marL="0" indent="0" algn="ctr">
              <a:buNone/>
            </a:pPr>
            <a:r>
              <a:rPr lang="en-US" sz="1700" b="1" dirty="0">
                <a:solidFill>
                  <a:srgbClr val="FFFFFF"/>
                </a:solidFill>
                <a:latin typeface="Trebuchet MS" pitchFamily="34" charset="0"/>
                <a:ea typeface="Trebuchet MS" pitchFamily="34" charset="-122"/>
                <a:cs typeface="Trebuchet MS" pitchFamily="34" charset="-120"/>
              </a:rPr>
              <a:t>2</a:t>
            </a:r>
            <a:endParaRPr lang="en-US" sz="1700" dirty="0"/>
          </a:p>
        </p:txBody>
      </p:sp>
      <p:sp>
        <p:nvSpPr>
          <p:cNvPr id="13" name="Text 11"/>
          <p:cNvSpPr/>
          <p:nvPr/>
        </p:nvSpPr>
        <p:spPr>
          <a:xfrm>
            <a:off x="4983480" y="3035808"/>
            <a:ext cx="3401568" cy="384048"/>
          </a:xfrm>
          <a:prstGeom prst="rect">
            <a:avLst/>
          </a:prstGeom>
          <a:noFill/>
          <a:ln/>
        </p:spPr>
        <p:txBody>
          <a:bodyPr wrap="square" lIns="0" tIns="0" rIns="0" bIns="0" rtlCol="0" anchor="t"/>
          <a:lstStyle/>
          <a:p>
            <a:pPr marL="0" indent="0" algn="l">
              <a:lnSpc>
                <a:spcPct val="98000"/>
              </a:lnSpc>
              <a:buNone/>
            </a:pPr>
            <a:r>
              <a:rPr lang="en-US" sz="1800" b="1" dirty="0">
                <a:solidFill>
                  <a:srgbClr val="23252B"/>
                </a:solidFill>
                <a:latin typeface="Trebuchet MS" pitchFamily="34" charset="0"/>
                <a:ea typeface="Trebuchet MS" pitchFamily="34" charset="-122"/>
                <a:cs typeface="Trebuchet MS" pitchFamily="34" charset="-120"/>
              </a:rPr>
              <a:t>Build jury-friendly visuals</a:t>
            </a:r>
            <a:endParaRPr lang="en-US" sz="1800" dirty="0"/>
          </a:p>
        </p:txBody>
      </p:sp>
      <p:sp>
        <p:nvSpPr>
          <p:cNvPr id="14" name="Text 12"/>
          <p:cNvSpPr/>
          <p:nvPr/>
        </p:nvSpPr>
        <p:spPr>
          <a:xfrm>
            <a:off x="4983480" y="3493008"/>
            <a:ext cx="3456432" cy="713232"/>
          </a:xfrm>
          <a:prstGeom prst="rect">
            <a:avLst/>
          </a:prstGeom>
          <a:noFill/>
          <a:ln/>
        </p:spPr>
        <p:txBody>
          <a:bodyPr wrap="square" lIns="0" tIns="0" rIns="0" bIns="0" rtlCol="0" anchor="t"/>
          <a:lstStyle/>
          <a:p>
            <a:pPr marL="0" indent="0" algn="l">
              <a:lnSpc>
                <a:spcPct val="105000"/>
              </a:lnSpc>
              <a:buNone/>
            </a:pPr>
            <a:r>
              <a:rPr lang="en-US" sz="1300" dirty="0">
                <a:solidFill>
                  <a:srgbClr val="6C6F75"/>
                </a:solidFill>
                <a:latin typeface="Calibri" pitchFamily="34" charset="0"/>
                <a:ea typeface="Calibri" pitchFamily="34" charset="-122"/>
                <a:cs typeface="Calibri" pitchFamily="34" charset="-120"/>
              </a:rPr>
              <a:t>Prepare clear charts and timelines that turn complex evidence into a story anyone can follow.</a:t>
            </a:r>
            <a:endParaRPr lang="en-US" sz="13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640080" y="594360"/>
            <a:ext cx="2743200" cy="1371600"/>
          </a:xfrm>
          <a:prstGeom prst="rect">
            <a:avLst/>
          </a:prstGeom>
          <a:noFill/>
          <a:ln/>
        </p:spPr>
        <p:txBody>
          <a:bodyPr wrap="square" lIns="0" tIns="0" rIns="0" bIns="0" rtlCol="0" anchor="ctr"/>
          <a:lstStyle/>
          <a:p>
            <a:pPr marL="0" indent="0" algn="l">
              <a:buNone/>
            </a:pPr>
            <a:r>
              <a:rPr lang="en-US" sz="7800" b="1" dirty="0">
                <a:solidFill>
                  <a:srgbClr val="A11B2E"/>
                </a:solidFill>
                <a:latin typeface="Trebuchet MS" pitchFamily="34" charset="0"/>
                <a:ea typeface="Trebuchet MS" pitchFamily="34" charset="-122"/>
                <a:cs typeface="Trebuchet MS" pitchFamily="34" charset="-120"/>
              </a:rPr>
              <a:t>03</a:t>
            </a:r>
            <a:endParaRPr lang="en-US" sz="7800" dirty="0"/>
          </a:p>
        </p:txBody>
      </p:sp>
      <p:sp>
        <p:nvSpPr>
          <p:cNvPr id="3" name="Text 1"/>
          <p:cNvSpPr/>
          <p:nvPr/>
        </p:nvSpPr>
        <p:spPr>
          <a:xfrm>
            <a:off x="713232" y="1737360"/>
            <a:ext cx="7315200" cy="274320"/>
          </a:xfrm>
          <a:prstGeom prst="rect">
            <a:avLst/>
          </a:prstGeom>
          <a:noFill/>
          <a:ln/>
        </p:spPr>
        <p:txBody>
          <a:bodyPr wrap="square" lIns="0" tIns="0" rIns="0" bIns="0" rtlCol="0" anchor="ctr"/>
          <a:lstStyle/>
          <a:p>
            <a:pPr marL="0" indent="0" algn="l">
              <a:buNone/>
            </a:pPr>
            <a:r>
              <a:rPr lang="en-US" sz="1150" b="1" kern="0" spc="250" dirty="0">
                <a:solidFill>
                  <a:srgbClr val="ECE6DC"/>
                </a:solidFill>
                <a:latin typeface="Trebuchet MS" pitchFamily="34" charset="0"/>
                <a:ea typeface="Trebuchet MS" pitchFamily="34" charset="-122"/>
                <a:cs typeface="Trebuchet MS" pitchFamily="34" charset="-120"/>
              </a:rPr>
              <a:t>GAME DAY IN THE COURTROOM</a:t>
            </a:r>
            <a:endParaRPr lang="en-US" sz="1150" dirty="0"/>
          </a:p>
        </p:txBody>
      </p:sp>
      <p:sp>
        <p:nvSpPr>
          <p:cNvPr id="4" name="Text 0"/>
          <p:cNvSpPr>
            <a:spLocks noGrp="1"/>
          </p:cNvSpPr>
          <p:nvPr>
            <p:ph type="title" idx="100" hasCustomPrompt="1"/>
          </p:nvPr>
        </p:nvSpPr>
        <p:spPr>
          <a:xfrm>
            <a:off x="685800" y="1874520"/>
            <a:ext cx="7680960" cy="1371600"/>
          </a:xfrm>
          <a:prstGeom prst="rect">
            <a:avLst/>
          </a:prstGeom>
          <a:noFill/>
          <a:ln/>
        </p:spPr>
        <p:txBody>
          <a:bodyPr wrap="square" rtlCol="0" anchor="ctr"/>
          <a:lstStyle/>
          <a:p>
            <a:pPr marL="0" indent="0" algn="l">
              <a:buNone/>
            </a:pPr>
            <a:r>
              <a:rPr lang="en-US" sz="4000" b="1" dirty="0">
                <a:solidFill>
                  <a:srgbClr val="FFFFFF"/>
                </a:solidFill>
                <a:latin typeface="Trebuchet MS" pitchFamily="34" charset="0"/>
                <a:ea typeface="Trebuchet MS" pitchFamily="34" charset="-122"/>
                <a:cs typeface="Trebuchet MS" pitchFamily="34" charset="-120"/>
              </a:rPr>
              <a:t>Trial</a:t>
            </a:r>
            <a:endParaRPr lang="en-US" sz="4000" dirty="0"/>
          </a:p>
        </p:txBody>
      </p:sp>
      <p:sp>
        <p:nvSpPr>
          <p:cNvPr id="5" name="Shape 3"/>
          <p:cNvSpPr/>
          <p:nvPr/>
        </p:nvSpPr>
        <p:spPr>
          <a:xfrm>
            <a:off x="685800" y="3703320"/>
            <a:ext cx="1831086" cy="1051560"/>
          </a:xfrm>
          <a:prstGeom prst="rect">
            <a:avLst/>
          </a:prstGeom>
          <a:solidFill>
            <a:srgbClr val="2E313A"/>
          </a:solidFill>
          <a:ln/>
        </p:spPr>
        <p:txBody>
          <a:bodyPr/>
          <a:lstStyle/>
          <a:p>
            <a:endParaRPr lang="en-US"/>
          </a:p>
        </p:txBody>
      </p:sp>
      <p:sp>
        <p:nvSpPr>
          <p:cNvPr id="6" name="Shape 4"/>
          <p:cNvSpPr/>
          <p:nvPr/>
        </p:nvSpPr>
        <p:spPr>
          <a:xfrm>
            <a:off x="685800" y="3703320"/>
            <a:ext cx="64008" cy="1051560"/>
          </a:xfrm>
          <a:prstGeom prst="rect">
            <a:avLst/>
          </a:prstGeom>
          <a:solidFill>
            <a:srgbClr val="A11B2E"/>
          </a:solidFill>
          <a:ln/>
        </p:spPr>
        <p:txBody>
          <a:bodyPr/>
          <a:lstStyle/>
          <a:p>
            <a:endParaRPr lang="en-US"/>
          </a:p>
        </p:txBody>
      </p:sp>
      <p:sp>
        <p:nvSpPr>
          <p:cNvPr id="7" name="Text 5"/>
          <p:cNvSpPr/>
          <p:nvPr/>
        </p:nvSpPr>
        <p:spPr>
          <a:xfrm>
            <a:off x="868680" y="3803904"/>
            <a:ext cx="1511046" cy="237744"/>
          </a:xfrm>
          <a:prstGeom prst="rect">
            <a:avLst/>
          </a:prstGeom>
          <a:noFill/>
          <a:ln/>
        </p:spPr>
        <p:txBody>
          <a:bodyPr wrap="square" lIns="0" tIns="0" rIns="0" bIns="0" rtlCol="0" anchor="ctr"/>
          <a:lstStyle/>
          <a:p>
            <a:pPr marL="0" indent="0" algn="l">
              <a:buNone/>
            </a:pPr>
            <a:r>
              <a:rPr lang="en-US" sz="1050" b="1" kern="0" spc="100" dirty="0">
                <a:solidFill>
                  <a:srgbClr val="A11B2E"/>
                </a:solidFill>
                <a:latin typeface="Trebuchet MS" pitchFamily="34" charset="0"/>
                <a:ea typeface="Trebuchet MS" pitchFamily="34" charset="-122"/>
                <a:cs typeface="Trebuchet MS" pitchFamily="34" charset="-120"/>
              </a:rPr>
              <a:t>A</a:t>
            </a:r>
            <a:endParaRPr lang="en-US" sz="1050" dirty="0"/>
          </a:p>
        </p:txBody>
      </p:sp>
      <p:sp>
        <p:nvSpPr>
          <p:cNvPr id="8" name="Text 6"/>
          <p:cNvSpPr/>
          <p:nvPr/>
        </p:nvSpPr>
        <p:spPr>
          <a:xfrm>
            <a:off x="868680" y="4041648"/>
            <a:ext cx="1538478" cy="329184"/>
          </a:xfrm>
          <a:prstGeom prst="rect">
            <a:avLst/>
          </a:prstGeom>
          <a:noFill/>
          <a:ln/>
        </p:spPr>
        <p:txBody>
          <a:bodyPr wrap="square" lIns="0" tIns="0" rIns="0" bIns="0" rtlCol="0" anchor="t"/>
          <a:lstStyle/>
          <a:p>
            <a:pPr marL="0" indent="0" algn="l">
              <a:lnSpc>
                <a:spcPct val="92000"/>
              </a:lnSpc>
              <a:buNone/>
            </a:pPr>
            <a:r>
              <a:rPr lang="en-US" sz="1300" b="1" dirty="0">
                <a:solidFill>
                  <a:srgbClr val="FFFFFF"/>
                </a:solidFill>
                <a:latin typeface="Trebuchet MS" pitchFamily="34" charset="0"/>
                <a:ea typeface="Trebuchet MS" pitchFamily="34" charset="-122"/>
                <a:cs typeface="Trebuchet MS" pitchFamily="34" charset="-120"/>
              </a:rPr>
              <a:t>Jury Selection</a:t>
            </a:r>
            <a:endParaRPr lang="en-US" sz="1300" dirty="0"/>
          </a:p>
        </p:txBody>
      </p:sp>
      <p:sp>
        <p:nvSpPr>
          <p:cNvPr id="9" name="Shape 7"/>
          <p:cNvSpPr/>
          <p:nvPr/>
        </p:nvSpPr>
        <p:spPr>
          <a:xfrm>
            <a:off x="2681478" y="3703320"/>
            <a:ext cx="1831086" cy="1051560"/>
          </a:xfrm>
          <a:prstGeom prst="rect">
            <a:avLst/>
          </a:prstGeom>
          <a:solidFill>
            <a:srgbClr val="2E313A"/>
          </a:solidFill>
          <a:ln/>
        </p:spPr>
        <p:txBody>
          <a:bodyPr/>
          <a:lstStyle/>
          <a:p>
            <a:endParaRPr lang="en-US"/>
          </a:p>
        </p:txBody>
      </p:sp>
      <p:sp>
        <p:nvSpPr>
          <p:cNvPr id="10" name="Shape 8"/>
          <p:cNvSpPr/>
          <p:nvPr/>
        </p:nvSpPr>
        <p:spPr>
          <a:xfrm>
            <a:off x="2681478" y="3703320"/>
            <a:ext cx="64008" cy="1051560"/>
          </a:xfrm>
          <a:prstGeom prst="rect">
            <a:avLst/>
          </a:prstGeom>
          <a:solidFill>
            <a:srgbClr val="A11B2E"/>
          </a:solidFill>
          <a:ln/>
        </p:spPr>
        <p:txBody>
          <a:bodyPr/>
          <a:lstStyle/>
          <a:p>
            <a:endParaRPr lang="en-US"/>
          </a:p>
        </p:txBody>
      </p:sp>
      <p:sp>
        <p:nvSpPr>
          <p:cNvPr id="11" name="Text 9"/>
          <p:cNvSpPr/>
          <p:nvPr/>
        </p:nvSpPr>
        <p:spPr>
          <a:xfrm>
            <a:off x="2864358" y="3803904"/>
            <a:ext cx="1511046" cy="237744"/>
          </a:xfrm>
          <a:prstGeom prst="rect">
            <a:avLst/>
          </a:prstGeom>
          <a:noFill/>
          <a:ln/>
        </p:spPr>
        <p:txBody>
          <a:bodyPr wrap="square" lIns="0" tIns="0" rIns="0" bIns="0" rtlCol="0" anchor="ctr"/>
          <a:lstStyle/>
          <a:p>
            <a:pPr marL="0" indent="0" algn="l">
              <a:buNone/>
            </a:pPr>
            <a:r>
              <a:rPr lang="en-US" sz="1050" b="1" kern="0" spc="100" dirty="0">
                <a:solidFill>
                  <a:srgbClr val="A11B2E"/>
                </a:solidFill>
                <a:latin typeface="Trebuchet MS" pitchFamily="34" charset="0"/>
                <a:ea typeface="Trebuchet MS" pitchFamily="34" charset="-122"/>
                <a:cs typeface="Trebuchet MS" pitchFamily="34" charset="-120"/>
              </a:rPr>
              <a:t>B</a:t>
            </a:r>
            <a:endParaRPr lang="en-US" sz="1050" dirty="0"/>
          </a:p>
        </p:txBody>
      </p:sp>
      <p:sp>
        <p:nvSpPr>
          <p:cNvPr id="12" name="Text 10"/>
          <p:cNvSpPr/>
          <p:nvPr/>
        </p:nvSpPr>
        <p:spPr>
          <a:xfrm>
            <a:off x="2864358" y="4041648"/>
            <a:ext cx="1538478" cy="329184"/>
          </a:xfrm>
          <a:prstGeom prst="rect">
            <a:avLst/>
          </a:prstGeom>
          <a:noFill/>
          <a:ln/>
        </p:spPr>
        <p:txBody>
          <a:bodyPr wrap="square" lIns="0" tIns="0" rIns="0" bIns="0" rtlCol="0" anchor="t"/>
          <a:lstStyle/>
          <a:p>
            <a:pPr marL="0" indent="0" algn="l">
              <a:lnSpc>
                <a:spcPct val="92000"/>
              </a:lnSpc>
              <a:buNone/>
            </a:pPr>
            <a:r>
              <a:rPr lang="en-US" sz="1300" b="1" dirty="0">
                <a:solidFill>
                  <a:srgbClr val="FFFFFF"/>
                </a:solidFill>
                <a:latin typeface="Trebuchet MS" pitchFamily="34" charset="0"/>
                <a:ea typeface="Trebuchet MS" pitchFamily="34" charset="-122"/>
                <a:cs typeface="Trebuchet MS" pitchFamily="34" charset="-120"/>
              </a:rPr>
              <a:t>Witness Preparation</a:t>
            </a:r>
            <a:endParaRPr lang="en-US" sz="1300" dirty="0"/>
          </a:p>
        </p:txBody>
      </p:sp>
      <p:sp>
        <p:nvSpPr>
          <p:cNvPr id="13" name="Shape 11"/>
          <p:cNvSpPr/>
          <p:nvPr/>
        </p:nvSpPr>
        <p:spPr>
          <a:xfrm>
            <a:off x="4677156" y="3703320"/>
            <a:ext cx="1831086" cy="1051560"/>
          </a:xfrm>
          <a:prstGeom prst="rect">
            <a:avLst/>
          </a:prstGeom>
          <a:solidFill>
            <a:srgbClr val="2E313A"/>
          </a:solidFill>
          <a:ln/>
        </p:spPr>
        <p:txBody>
          <a:bodyPr/>
          <a:lstStyle/>
          <a:p>
            <a:endParaRPr lang="en-US"/>
          </a:p>
        </p:txBody>
      </p:sp>
      <p:sp>
        <p:nvSpPr>
          <p:cNvPr id="14" name="Shape 12"/>
          <p:cNvSpPr/>
          <p:nvPr/>
        </p:nvSpPr>
        <p:spPr>
          <a:xfrm>
            <a:off x="4677156" y="3703320"/>
            <a:ext cx="64008" cy="1051560"/>
          </a:xfrm>
          <a:prstGeom prst="rect">
            <a:avLst/>
          </a:prstGeom>
          <a:solidFill>
            <a:srgbClr val="A11B2E"/>
          </a:solidFill>
          <a:ln/>
        </p:spPr>
        <p:txBody>
          <a:bodyPr/>
          <a:lstStyle/>
          <a:p>
            <a:endParaRPr lang="en-US"/>
          </a:p>
        </p:txBody>
      </p:sp>
      <p:sp>
        <p:nvSpPr>
          <p:cNvPr id="15" name="Text 13"/>
          <p:cNvSpPr/>
          <p:nvPr/>
        </p:nvSpPr>
        <p:spPr>
          <a:xfrm>
            <a:off x="4860036" y="3803904"/>
            <a:ext cx="1511046" cy="237744"/>
          </a:xfrm>
          <a:prstGeom prst="rect">
            <a:avLst/>
          </a:prstGeom>
          <a:noFill/>
          <a:ln/>
        </p:spPr>
        <p:txBody>
          <a:bodyPr wrap="square" lIns="0" tIns="0" rIns="0" bIns="0" rtlCol="0" anchor="ctr"/>
          <a:lstStyle/>
          <a:p>
            <a:pPr marL="0" indent="0" algn="l">
              <a:buNone/>
            </a:pPr>
            <a:r>
              <a:rPr lang="en-US" sz="1050" b="1" kern="0" spc="100" dirty="0">
                <a:solidFill>
                  <a:srgbClr val="A11B2E"/>
                </a:solidFill>
                <a:latin typeface="Trebuchet MS" pitchFamily="34" charset="0"/>
                <a:ea typeface="Trebuchet MS" pitchFamily="34" charset="-122"/>
                <a:cs typeface="Trebuchet MS" pitchFamily="34" charset="-120"/>
              </a:rPr>
              <a:t>C</a:t>
            </a:r>
            <a:endParaRPr lang="en-US" sz="1050" dirty="0"/>
          </a:p>
        </p:txBody>
      </p:sp>
      <p:sp>
        <p:nvSpPr>
          <p:cNvPr id="16" name="Text 14"/>
          <p:cNvSpPr/>
          <p:nvPr/>
        </p:nvSpPr>
        <p:spPr>
          <a:xfrm>
            <a:off x="4860036" y="4041648"/>
            <a:ext cx="1538478" cy="329184"/>
          </a:xfrm>
          <a:prstGeom prst="rect">
            <a:avLst/>
          </a:prstGeom>
          <a:noFill/>
          <a:ln/>
        </p:spPr>
        <p:txBody>
          <a:bodyPr wrap="square" lIns="0" tIns="0" rIns="0" bIns="0" rtlCol="0" anchor="t"/>
          <a:lstStyle/>
          <a:p>
            <a:pPr marL="0" indent="0" algn="l">
              <a:lnSpc>
                <a:spcPct val="92000"/>
              </a:lnSpc>
              <a:buNone/>
            </a:pPr>
            <a:r>
              <a:rPr lang="en-US" sz="1300" b="1" dirty="0">
                <a:solidFill>
                  <a:srgbClr val="FFFFFF"/>
                </a:solidFill>
                <a:latin typeface="Trebuchet MS" pitchFamily="34" charset="0"/>
                <a:ea typeface="Trebuchet MS" pitchFamily="34" charset="-122"/>
                <a:cs typeface="Trebuchet MS" pitchFamily="34" charset="-120"/>
              </a:rPr>
              <a:t>Technology Test</a:t>
            </a:r>
            <a:endParaRPr lang="en-US" sz="1300" dirty="0"/>
          </a:p>
        </p:txBody>
      </p:sp>
      <p:sp>
        <p:nvSpPr>
          <p:cNvPr id="17" name="Shape 15"/>
          <p:cNvSpPr/>
          <p:nvPr/>
        </p:nvSpPr>
        <p:spPr>
          <a:xfrm>
            <a:off x="6672834" y="3703320"/>
            <a:ext cx="1831086" cy="1051560"/>
          </a:xfrm>
          <a:prstGeom prst="rect">
            <a:avLst/>
          </a:prstGeom>
          <a:solidFill>
            <a:srgbClr val="2E313A"/>
          </a:solidFill>
          <a:ln/>
        </p:spPr>
        <p:txBody>
          <a:bodyPr/>
          <a:lstStyle/>
          <a:p>
            <a:endParaRPr lang="en-US"/>
          </a:p>
        </p:txBody>
      </p:sp>
      <p:sp>
        <p:nvSpPr>
          <p:cNvPr id="18" name="Shape 16"/>
          <p:cNvSpPr/>
          <p:nvPr/>
        </p:nvSpPr>
        <p:spPr>
          <a:xfrm>
            <a:off x="6672834" y="3703320"/>
            <a:ext cx="64008" cy="1051560"/>
          </a:xfrm>
          <a:prstGeom prst="rect">
            <a:avLst/>
          </a:prstGeom>
          <a:solidFill>
            <a:srgbClr val="A11B2E"/>
          </a:solidFill>
          <a:ln/>
        </p:spPr>
        <p:txBody>
          <a:bodyPr/>
          <a:lstStyle/>
          <a:p>
            <a:endParaRPr lang="en-US"/>
          </a:p>
        </p:txBody>
      </p:sp>
      <p:sp>
        <p:nvSpPr>
          <p:cNvPr id="19" name="Text 17"/>
          <p:cNvSpPr/>
          <p:nvPr/>
        </p:nvSpPr>
        <p:spPr>
          <a:xfrm>
            <a:off x="6855714" y="3803904"/>
            <a:ext cx="1511046" cy="237744"/>
          </a:xfrm>
          <a:prstGeom prst="rect">
            <a:avLst/>
          </a:prstGeom>
          <a:noFill/>
          <a:ln/>
        </p:spPr>
        <p:txBody>
          <a:bodyPr wrap="square" lIns="0" tIns="0" rIns="0" bIns="0" rtlCol="0" anchor="ctr"/>
          <a:lstStyle/>
          <a:p>
            <a:pPr marL="0" indent="0" algn="l">
              <a:buNone/>
            </a:pPr>
            <a:r>
              <a:rPr lang="en-US" sz="1050" b="1" kern="0" spc="100" dirty="0">
                <a:solidFill>
                  <a:srgbClr val="A11B2E"/>
                </a:solidFill>
                <a:latin typeface="Trebuchet MS" pitchFamily="34" charset="0"/>
                <a:ea typeface="Trebuchet MS" pitchFamily="34" charset="-122"/>
                <a:cs typeface="Trebuchet MS" pitchFamily="34" charset="-120"/>
              </a:rPr>
              <a:t>D</a:t>
            </a:r>
            <a:endParaRPr lang="en-US" sz="1050" dirty="0"/>
          </a:p>
        </p:txBody>
      </p:sp>
      <p:sp>
        <p:nvSpPr>
          <p:cNvPr id="20" name="Text 18"/>
          <p:cNvSpPr/>
          <p:nvPr/>
        </p:nvSpPr>
        <p:spPr>
          <a:xfrm>
            <a:off x="6855714" y="4041648"/>
            <a:ext cx="1538478" cy="329184"/>
          </a:xfrm>
          <a:prstGeom prst="rect">
            <a:avLst/>
          </a:prstGeom>
          <a:noFill/>
          <a:ln/>
        </p:spPr>
        <p:txBody>
          <a:bodyPr wrap="square" lIns="0" tIns="0" rIns="0" bIns="0" rtlCol="0" anchor="t"/>
          <a:lstStyle/>
          <a:p>
            <a:pPr marL="0" indent="0" algn="l">
              <a:lnSpc>
                <a:spcPct val="92000"/>
              </a:lnSpc>
              <a:buNone/>
            </a:pPr>
            <a:r>
              <a:rPr lang="en-US" sz="1300" b="1" dirty="0">
                <a:solidFill>
                  <a:srgbClr val="FFFFFF"/>
                </a:solidFill>
                <a:latin typeface="Trebuchet MS" pitchFamily="34" charset="0"/>
                <a:ea typeface="Trebuchet MS" pitchFamily="34" charset="-122"/>
                <a:cs typeface="Trebuchet MS" pitchFamily="34" charset="-120"/>
              </a:rPr>
              <a:t>Trial Notes</a:t>
            </a:r>
            <a:endParaRPr lang="en-US" sz="13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Empty jury box with rows of wooden chairs in a courtroom"/>
          <p:cNvPicPr>
            <a:picLocks noChangeAspect="1"/>
          </p:cNvPicPr>
          <p:nvPr/>
        </p:nvPicPr>
        <p:blipFill>
          <a:blip r:embed="rId3"/>
          <a:srcRect l="20963" r="20963"/>
          <a:stretch/>
        </p:blipFill>
        <p:spPr>
          <a:xfrm>
            <a:off x="0" y="0"/>
            <a:ext cx="4480560" cy="5143500"/>
          </a:xfrm>
          <a:prstGeom prst="rect">
            <a:avLst/>
          </a:prstGeom>
        </p:spPr>
      </p:pic>
      <p:sp>
        <p:nvSpPr>
          <p:cNvPr id="3" name="Text 0"/>
          <p:cNvSpPr/>
          <p:nvPr/>
        </p:nvSpPr>
        <p:spPr>
          <a:xfrm>
            <a:off x="4892040" y="365760"/>
            <a:ext cx="3657600" cy="274320"/>
          </a:xfrm>
          <a:prstGeom prst="rect">
            <a:avLst/>
          </a:prstGeom>
          <a:noFill/>
          <a:ln/>
        </p:spPr>
        <p:txBody>
          <a:bodyPr wrap="square" lIns="0" tIns="0" rIns="0" bIns="0" rtlCol="0" anchor="ctr"/>
          <a:lstStyle/>
          <a:p>
            <a:pPr marL="0" indent="0" algn="l">
              <a:buNone/>
            </a:pPr>
            <a:r>
              <a:rPr lang="en-US" sz="1150" b="1" kern="0" spc="250" dirty="0">
                <a:solidFill>
                  <a:srgbClr val="A11B2E"/>
                </a:solidFill>
                <a:latin typeface="Trebuchet MS" pitchFamily="34" charset="0"/>
                <a:ea typeface="Trebuchet MS" pitchFamily="34" charset="-122"/>
                <a:cs typeface="Trebuchet MS" pitchFamily="34" charset="-120"/>
              </a:rPr>
              <a:t>SECTION III · A</a:t>
            </a:r>
            <a:endParaRPr lang="en-US" sz="1150" dirty="0"/>
          </a:p>
        </p:txBody>
      </p:sp>
      <p:sp>
        <p:nvSpPr>
          <p:cNvPr id="4" name="Text 0"/>
          <p:cNvSpPr>
            <a:spLocks noGrp="1"/>
          </p:cNvSpPr>
          <p:nvPr>
            <p:ph type="title" idx="100" hasCustomPrompt="1"/>
          </p:nvPr>
        </p:nvSpPr>
        <p:spPr>
          <a:xfrm>
            <a:off x="4892040" y="566928"/>
            <a:ext cx="3749040" cy="1188720"/>
          </a:xfrm>
          <a:prstGeom prst="rect">
            <a:avLst/>
          </a:prstGeom>
          <a:noFill/>
          <a:ln/>
        </p:spPr>
        <p:txBody>
          <a:bodyPr wrap="square" rtlCol="0" anchor="t"/>
          <a:lstStyle/>
          <a:p>
            <a:pPr marL="0" indent="0" algn="l">
              <a:buNone/>
            </a:pPr>
            <a:r>
              <a:rPr lang="en-US" sz="2900" b="1" dirty="0">
                <a:solidFill>
                  <a:srgbClr val="23252B"/>
                </a:solidFill>
                <a:latin typeface="Trebuchet MS" pitchFamily="34" charset="0"/>
                <a:ea typeface="Trebuchet MS" pitchFamily="34" charset="-122"/>
                <a:cs typeface="Trebuchet MS" pitchFamily="34" charset="-120"/>
              </a:rPr>
              <a:t>Jury Selection</a:t>
            </a:r>
            <a:endParaRPr lang="en-US" sz="2900" dirty="0"/>
          </a:p>
        </p:txBody>
      </p:sp>
      <p:sp>
        <p:nvSpPr>
          <p:cNvPr id="5" name="Text 2"/>
          <p:cNvSpPr/>
          <p:nvPr/>
        </p:nvSpPr>
        <p:spPr>
          <a:xfrm>
            <a:off x="4892040" y="1417320"/>
            <a:ext cx="3749040" cy="640080"/>
          </a:xfrm>
          <a:prstGeom prst="rect">
            <a:avLst/>
          </a:prstGeom>
          <a:noFill/>
          <a:ln/>
        </p:spPr>
        <p:txBody>
          <a:bodyPr wrap="square" lIns="0" tIns="0" rIns="0" bIns="0" rtlCol="0" anchor="t"/>
          <a:lstStyle/>
          <a:p>
            <a:pPr marL="0" indent="0" algn="l">
              <a:lnSpc>
                <a:spcPct val="106000"/>
              </a:lnSpc>
              <a:buNone/>
            </a:pPr>
            <a:r>
              <a:rPr lang="en-US" sz="1450" dirty="0">
                <a:solidFill>
                  <a:srgbClr val="6C6F75"/>
                </a:solidFill>
                <a:latin typeface="Calibri" pitchFamily="34" charset="0"/>
                <a:ea typeface="Calibri" pitchFamily="34" charset="-122"/>
                <a:cs typeface="Calibri" pitchFamily="34" charset="-120"/>
              </a:rPr>
              <a:t>The trial team is watching the panel — and so are you.</a:t>
            </a:r>
            <a:endParaRPr lang="en-US" sz="1450" dirty="0"/>
          </a:p>
        </p:txBody>
      </p:sp>
      <p:sp>
        <p:nvSpPr>
          <p:cNvPr id="6" name="Shape 3"/>
          <p:cNvSpPr/>
          <p:nvPr/>
        </p:nvSpPr>
        <p:spPr>
          <a:xfrm>
            <a:off x="4892040" y="2286000"/>
            <a:ext cx="420624" cy="420624"/>
          </a:xfrm>
          <a:prstGeom prst="ellipse">
            <a:avLst/>
          </a:prstGeom>
          <a:solidFill>
            <a:srgbClr val="A11B2E"/>
          </a:solidFill>
          <a:ln/>
        </p:spPr>
        <p:txBody>
          <a:bodyPr/>
          <a:lstStyle/>
          <a:p>
            <a:endParaRPr lang="en-US"/>
          </a:p>
        </p:txBody>
      </p:sp>
      <p:sp>
        <p:nvSpPr>
          <p:cNvPr id="7" name="Text 4"/>
          <p:cNvSpPr/>
          <p:nvPr/>
        </p:nvSpPr>
        <p:spPr>
          <a:xfrm>
            <a:off x="4892040" y="2286000"/>
            <a:ext cx="420624" cy="420624"/>
          </a:xfrm>
          <a:prstGeom prst="rect">
            <a:avLst/>
          </a:prstGeom>
          <a:noFill/>
          <a:ln/>
        </p:spPr>
        <p:txBody>
          <a:bodyPr wrap="square" lIns="0" tIns="0" rIns="0" bIns="0" rtlCol="0" anchor="ctr"/>
          <a:lstStyle/>
          <a:p>
            <a:pPr marL="0" indent="0" algn="ctr">
              <a:buNone/>
            </a:pPr>
            <a:r>
              <a:rPr lang="en-US" sz="1500" b="1" dirty="0">
                <a:solidFill>
                  <a:srgbClr val="FFFFFF"/>
                </a:solidFill>
                <a:latin typeface="Trebuchet MS" pitchFamily="34" charset="0"/>
                <a:ea typeface="Trebuchet MS" pitchFamily="34" charset="-122"/>
                <a:cs typeface="Trebuchet MS" pitchFamily="34" charset="-120"/>
              </a:rPr>
              <a:t>1</a:t>
            </a:r>
            <a:endParaRPr lang="en-US" sz="1500" dirty="0"/>
          </a:p>
        </p:txBody>
      </p:sp>
      <p:sp>
        <p:nvSpPr>
          <p:cNvPr id="8" name="Text 5"/>
          <p:cNvSpPr/>
          <p:nvPr/>
        </p:nvSpPr>
        <p:spPr>
          <a:xfrm>
            <a:off x="5513832" y="2249424"/>
            <a:ext cx="3127248" cy="310896"/>
          </a:xfrm>
          <a:prstGeom prst="rect">
            <a:avLst/>
          </a:prstGeom>
          <a:noFill/>
          <a:ln/>
        </p:spPr>
        <p:txBody>
          <a:bodyPr wrap="square" lIns="0" tIns="0" rIns="0" bIns="0" rtlCol="0" anchor="t"/>
          <a:lstStyle/>
          <a:p>
            <a:pPr marL="0" indent="0" algn="l">
              <a:buNone/>
            </a:pPr>
            <a:r>
              <a:rPr lang="en-US" sz="1500" b="1" dirty="0">
                <a:solidFill>
                  <a:srgbClr val="23252B"/>
                </a:solidFill>
                <a:latin typeface="Trebuchet MS" pitchFamily="34" charset="0"/>
                <a:ea typeface="Trebuchet MS" pitchFamily="34" charset="-122"/>
                <a:cs typeface="Trebuchet MS" pitchFamily="34" charset="-120"/>
              </a:rPr>
              <a:t>Monitor juror reactions</a:t>
            </a:r>
            <a:endParaRPr lang="en-US" sz="1500" dirty="0"/>
          </a:p>
        </p:txBody>
      </p:sp>
      <p:sp>
        <p:nvSpPr>
          <p:cNvPr id="9" name="Text 6"/>
          <p:cNvSpPr/>
          <p:nvPr/>
        </p:nvSpPr>
        <p:spPr>
          <a:xfrm>
            <a:off x="5513832" y="2578608"/>
            <a:ext cx="3127248" cy="1371600"/>
          </a:xfrm>
          <a:prstGeom prst="rect">
            <a:avLst/>
          </a:prstGeom>
          <a:noFill/>
          <a:ln/>
        </p:spPr>
        <p:txBody>
          <a:bodyPr wrap="square" lIns="0" tIns="0" rIns="0" bIns="0" rtlCol="0" anchor="t"/>
          <a:lstStyle/>
          <a:p>
            <a:pPr marL="0" indent="0" algn="l">
              <a:lnSpc>
                <a:spcPct val="102000"/>
              </a:lnSpc>
              <a:buNone/>
            </a:pPr>
            <a:r>
              <a:rPr lang="en-US" sz="1300" dirty="0">
                <a:solidFill>
                  <a:srgbClr val="6C6F75"/>
                </a:solidFill>
                <a:latin typeface="Calibri" pitchFamily="34" charset="0"/>
                <a:ea typeface="Calibri" pitchFamily="34" charset="-122"/>
                <a:cs typeface="Calibri" pitchFamily="34" charset="-120"/>
              </a:rPr>
              <a:t>Watch body language and responses during questioning and feed observations back for roundtable discussion with the trial team.</a:t>
            </a:r>
            <a:endParaRPr lang="en-US" sz="13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94360" y="365760"/>
            <a:ext cx="3657600" cy="274320"/>
          </a:xfrm>
          <a:prstGeom prst="rect">
            <a:avLst/>
          </a:prstGeom>
          <a:noFill/>
          <a:ln/>
        </p:spPr>
        <p:txBody>
          <a:bodyPr wrap="square" lIns="0" tIns="0" rIns="0" bIns="0" rtlCol="0" anchor="ctr"/>
          <a:lstStyle/>
          <a:p>
            <a:pPr marL="0" indent="0" algn="l">
              <a:buNone/>
            </a:pPr>
            <a:r>
              <a:rPr lang="en-US" sz="1150" b="1" kern="0" spc="250" dirty="0">
                <a:solidFill>
                  <a:srgbClr val="A11B2E"/>
                </a:solidFill>
                <a:latin typeface="Trebuchet MS" pitchFamily="34" charset="0"/>
                <a:ea typeface="Trebuchet MS" pitchFamily="34" charset="-122"/>
                <a:cs typeface="Trebuchet MS" pitchFamily="34" charset="-120"/>
              </a:rPr>
              <a:t>SECTION III · B</a:t>
            </a:r>
            <a:endParaRPr lang="en-US" sz="1150" dirty="0"/>
          </a:p>
        </p:txBody>
      </p:sp>
      <p:sp>
        <p:nvSpPr>
          <p:cNvPr id="3" name="Text 0"/>
          <p:cNvSpPr>
            <a:spLocks noGrp="1"/>
          </p:cNvSpPr>
          <p:nvPr>
            <p:ph type="title" idx="100" hasCustomPrompt="1"/>
          </p:nvPr>
        </p:nvSpPr>
        <p:spPr>
          <a:xfrm>
            <a:off x="594360" y="566928"/>
            <a:ext cx="7955280" cy="731520"/>
          </a:xfrm>
          <a:prstGeom prst="rect">
            <a:avLst/>
          </a:prstGeom>
          <a:noFill/>
          <a:ln/>
        </p:spPr>
        <p:txBody>
          <a:bodyPr wrap="square" rtlCol="0" anchor="ctr"/>
          <a:lstStyle/>
          <a:p>
            <a:pPr marL="0" indent="0" algn="l">
              <a:buNone/>
            </a:pPr>
            <a:r>
              <a:rPr lang="en-US" sz="2900" b="1" dirty="0">
                <a:solidFill>
                  <a:srgbClr val="23252B"/>
                </a:solidFill>
                <a:latin typeface="Trebuchet MS" pitchFamily="34" charset="0"/>
                <a:ea typeface="Trebuchet MS" pitchFamily="34" charset="-122"/>
                <a:cs typeface="Trebuchet MS" pitchFamily="34" charset="-120"/>
              </a:rPr>
              <a:t>Witness Preparation</a:t>
            </a:r>
            <a:endParaRPr lang="en-US" sz="2900" dirty="0"/>
          </a:p>
        </p:txBody>
      </p:sp>
      <p:sp>
        <p:nvSpPr>
          <p:cNvPr id="4" name="Text 2"/>
          <p:cNvSpPr/>
          <p:nvPr/>
        </p:nvSpPr>
        <p:spPr>
          <a:xfrm>
            <a:off x="594360" y="1371600"/>
            <a:ext cx="7955280" cy="502920"/>
          </a:xfrm>
          <a:prstGeom prst="rect">
            <a:avLst/>
          </a:prstGeom>
          <a:noFill/>
          <a:ln/>
        </p:spPr>
        <p:txBody>
          <a:bodyPr wrap="square" lIns="0" tIns="0" rIns="0" bIns="0" rtlCol="0" anchor="ctr"/>
          <a:lstStyle/>
          <a:p>
            <a:pPr marL="0" indent="0" algn="l">
              <a:lnSpc>
                <a:spcPct val="105000"/>
              </a:lnSpc>
              <a:buNone/>
            </a:pPr>
            <a:r>
              <a:rPr lang="en-US" sz="1450" dirty="0">
                <a:solidFill>
                  <a:srgbClr val="6C6F75"/>
                </a:solidFill>
                <a:latin typeface="Calibri" pitchFamily="34" charset="0"/>
                <a:ea typeface="Calibri" pitchFamily="34" charset="-122"/>
                <a:cs typeface="Calibri" pitchFamily="34" charset="-120"/>
              </a:rPr>
              <a:t>No surprises on the stand — the right witnesses, ready with the right materials.</a:t>
            </a:r>
            <a:endParaRPr lang="en-US" sz="1450" dirty="0"/>
          </a:p>
        </p:txBody>
      </p:sp>
      <p:sp>
        <p:nvSpPr>
          <p:cNvPr id="5" name="Shape 3"/>
          <p:cNvSpPr/>
          <p:nvPr/>
        </p:nvSpPr>
        <p:spPr>
          <a:xfrm>
            <a:off x="594360" y="2148840"/>
            <a:ext cx="3913632" cy="2240280"/>
          </a:xfrm>
          <a:prstGeom prst="rect">
            <a:avLst/>
          </a:prstGeom>
          <a:solidFill>
            <a:srgbClr val="FFFFFF"/>
          </a:solidFill>
          <a:ln w="12700">
            <a:solidFill>
              <a:srgbClr val="E5DFD5"/>
            </a:solidFill>
            <a:prstDash val="solid"/>
          </a:ln>
          <a:effectLst>
            <a:outerShdw blurRad="63500" dist="25400" dir="8100000" algn="bl" rotWithShape="0">
              <a:srgbClr val="000000">
                <a:alpha val="8000"/>
              </a:srgbClr>
            </a:outerShdw>
          </a:effectLst>
        </p:spPr>
        <p:txBody>
          <a:bodyPr/>
          <a:lstStyle/>
          <a:p>
            <a:endParaRPr lang="en-US"/>
          </a:p>
        </p:txBody>
      </p:sp>
      <p:sp>
        <p:nvSpPr>
          <p:cNvPr id="6" name="Shape 4"/>
          <p:cNvSpPr/>
          <p:nvPr/>
        </p:nvSpPr>
        <p:spPr>
          <a:xfrm>
            <a:off x="850392" y="2404872"/>
            <a:ext cx="502920" cy="502920"/>
          </a:xfrm>
          <a:prstGeom prst="ellipse">
            <a:avLst/>
          </a:prstGeom>
          <a:solidFill>
            <a:srgbClr val="A11B2E"/>
          </a:solidFill>
          <a:ln/>
        </p:spPr>
        <p:txBody>
          <a:bodyPr/>
          <a:lstStyle/>
          <a:p>
            <a:endParaRPr lang="en-US"/>
          </a:p>
        </p:txBody>
      </p:sp>
      <p:sp>
        <p:nvSpPr>
          <p:cNvPr id="7" name="Text 5"/>
          <p:cNvSpPr/>
          <p:nvPr/>
        </p:nvSpPr>
        <p:spPr>
          <a:xfrm>
            <a:off x="850392" y="2404872"/>
            <a:ext cx="502920" cy="502920"/>
          </a:xfrm>
          <a:prstGeom prst="rect">
            <a:avLst/>
          </a:prstGeom>
          <a:noFill/>
          <a:ln/>
        </p:spPr>
        <p:txBody>
          <a:bodyPr wrap="square" lIns="0" tIns="0" rIns="0" bIns="0" rtlCol="0" anchor="ctr"/>
          <a:lstStyle/>
          <a:p>
            <a:pPr marL="0" indent="0" algn="ctr">
              <a:buNone/>
            </a:pPr>
            <a:r>
              <a:rPr lang="en-US" sz="1500" b="1" dirty="0">
                <a:solidFill>
                  <a:srgbClr val="FFFFFF"/>
                </a:solidFill>
                <a:latin typeface="Trebuchet MS" pitchFamily="34" charset="0"/>
                <a:ea typeface="Trebuchet MS" pitchFamily="34" charset="-122"/>
                <a:cs typeface="Trebuchet MS" pitchFamily="34" charset="-120"/>
              </a:rPr>
              <a:t>i</a:t>
            </a:r>
            <a:endParaRPr lang="en-US" sz="1500" dirty="0"/>
          </a:p>
        </p:txBody>
      </p:sp>
      <p:sp>
        <p:nvSpPr>
          <p:cNvPr id="8" name="Text 6"/>
          <p:cNvSpPr/>
          <p:nvPr/>
        </p:nvSpPr>
        <p:spPr>
          <a:xfrm>
            <a:off x="850392" y="3035808"/>
            <a:ext cx="3401568" cy="384048"/>
          </a:xfrm>
          <a:prstGeom prst="rect">
            <a:avLst/>
          </a:prstGeom>
          <a:noFill/>
          <a:ln/>
        </p:spPr>
        <p:txBody>
          <a:bodyPr wrap="square" lIns="0" tIns="0" rIns="0" bIns="0" rtlCol="0" anchor="t"/>
          <a:lstStyle/>
          <a:p>
            <a:pPr marL="0" indent="0" algn="l">
              <a:lnSpc>
                <a:spcPct val="98000"/>
              </a:lnSpc>
              <a:buNone/>
            </a:pPr>
            <a:r>
              <a:rPr lang="en-US" sz="1700" b="1" dirty="0">
                <a:solidFill>
                  <a:srgbClr val="23252B"/>
                </a:solidFill>
                <a:latin typeface="Trebuchet MS" pitchFamily="34" charset="0"/>
                <a:ea typeface="Trebuchet MS" pitchFamily="34" charset="-122"/>
                <a:cs typeface="Trebuchet MS" pitchFamily="34" charset="-120"/>
              </a:rPr>
              <a:t>Verify availability &amp; location</a:t>
            </a:r>
            <a:endParaRPr lang="en-US" sz="1700" dirty="0"/>
          </a:p>
        </p:txBody>
      </p:sp>
      <p:sp>
        <p:nvSpPr>
          <p:cNvPr id="9" name="Text 7"/>
          <p:cNvSpPr/>
          <p:nvPr/>
        </p:nvSpPr>
        <p:spPr>
          <a:xfrm>
            <a:off x="850392" y="3493008"/>
            <a:ext cx="3456432" cy="713232"/>
          </a:xfrm>
          <a:prstGeom prst="rect">
            <a:avLst/>
          </a:prstGeom>
          <a:noFill/>
          <a:ln/>
        </p:spPr>
        <p:txBody>
          <a:bodyPr wrap="square" lIns="0" tIns="0" rIns="0" bIns="0" rtlCol="0" anchor="t"/>
          <a:lstStyle/>
          <a:p>
            <a:pPr marL="0" indent="0" algn="l">
              <a:lnSpc>
                <a:spcPct val="105000"/>
              </a:lnSpc>
              <a:buNone/>
            </a:pPr>
            <a:r>
              <a:rPr lang="en-US" sz="1300" dirty="0">
                <a:solidFill>
                  <a:srgbClr val="6C6F75"/>
                </a:solidFill>
                <a:latin typeface="Calibri" pitchFamily="34" charset="0"/>
                <a:ea typeface="Calibri" pitchFamily="34" charset="-122"/>
                <a:cs typeface="Calibri" pitchFamily="34" charset="-120"/>
              </a:rPr>
              <a:t>Confirm each witness is reachable, available, and where they need to be before they are called.</a:t>
            </a:r>
            <a:endParaRPr lang="en-US" sz="1300" dirty="0"/>
          </a:p>
        </p:txBody>
      </p:sp>
      <p:sp>
        <p:nvSpPr>
          <p:cNvPr id="10" name="Shape 8"/>
          <p:cNvSpPr/>
          <p:nvPr/>
        </p:nvSpPr>
        <p:spPr>
          <a:xfrm>
            <a:off x="4727448" y="2148840"/>
            <a:ext cx="3913632" cy="2240280"/>
          </a:xfrm>
          <a:prstGeom prst="rect">
            <a:avLst/>
          </a:prstGeom>
          <a:solidFill>
            <a:srgbClr val="FFFFFF"/>
          </a:solidFill>
          <a:ln w="12700">
            <a:solidFill>
              <a:srgbClr val="E5DFD5"/>
            </a:solidFill>
            <a:prstDash val="solid"/>
          </a:ln>
          <a:effectLst>
            <a:outerShdw blurRad="63500" dist="25400" dir="8100000" algn="bl" rotWithShape="0">
              <a:srgbClr val="000000">
                <a:alpha val="8000"/>
              </a:srgbClr>
            </a:outerShdw>
          </a:effectLst>
        </p:spPr>
        <p:txBody>
          <a:bodyPr/>
          <a:lstStyle/>
          <a:p>
            <a:endParaRPr lang="en-US"/>
          </a:p>
        </p:txBody>
      </p:sp>
      <p:sp>
        <p:nvSpPr>
          <p:cNvPr id="11" name="Shape 9"/>
          <p:cNvSpPr/>
          <p:nvPr/>
        </p:nvSpPr>
        <p:spPr>
          <a:xfrm>
            <a:off x="4983480" y="2404872"/>
            <a:ext cx="502920" cy="502920"/>
          </a:xfrm>
          <a:prstGeom prst="ellipse">
            <a:avLst/>
          </a:prstGeom>
          <a:solidFill>
            <a:srgbClr val="A11B2E"/>
          </a:solidFill>
          <a:ln/>
        </p:spPr>
        <p:txBody>
          <a:bodyPr/>
          <a:lstStyle/>
          <a:p>
            <a:endParaRPr lang="en-US"/>
          </a:p>
        </p:txBody>
      </p:sp>
      <p:sp>
        <p:nvSpPr>
          <p:cNvPr id="12" name="Text 10"/>
          <p:cNvSpPr/>
          <p:nvPr/>
        </p:nvSpPr>
        <p:spPr>
          <a:xfrm>
            <a:off x="4983480" y="2404872"/>
            <a:ext cx="502920" cy="502920"/>
          </a:xfrm>
          <a:prstGeom prst="rect">
            <a:avLst/>
          </a:prstGeom>
          <a:noFill/>
          <a:ln/>
        </p:spPr>
        <p:txBody>
          <a:bodyPr wrap="square" lIns="0" tIns="0" rIns="0" bIns="0" rtlCol="0" anchor="ctr"/>
          <a:lstStyle/>
          <a:p>
            <a:pPr marL="0" indent="0" algn="ctr">
              <a:buNone/>
            </a:pPr>
            <a:r>
              <a:rPr lang="en-US" sz="1500" b="1" dirty="0">
                <a:solidFill>
                  <a:srgbClr val="FFFFFF"/>
                </a:solidFill>
                <a:latin typeface="Trebuchet MS" pitchFamily="34" charset="0"/>
                <a:ea typeface="Trebuchet MS" pitchFamily="34" charset="-122"/>
                <a:cs typeface="Trebuchet MS" pitchFamily="34" charset="-120"/>
              </a:rPr>
              <a:t>ii</a:t>
            </a:r>
            <a:endParaRPr lang="en-US" sz="1500" dirty="0"/>
          </a:p>
        </p:txBody>
      </p:sp>
      <p:sp>
        <p:nvSpPr>
          <p:cNvPr id="13" name="Text 11"/>
          <p:cNvSpPr/>
          <p:nvPr/>
        </p:nvSpPr>
        <p:spPr>
          <a:xfrm>
            <a:off x="4983480" y="3035808"/>
            <a:ext cx="3401568" cy="384048"/>
          </a:xfrm>
          <a:prstGeom prst="rect">
            <a:avLst/>
          </a:prstGeom>
          <a:noFill/>
          <a:ln/>
        </p:spPr>
        <p:txBody>
          <a:bodyPr wrap="square" lIns="0" tIns="0" rIns="0" bIns="0" rtlCol="0" anchor="t"/>
          <a:lstStyle/>
          <a:p>
            <a:pPr marL="0" indent="0" algn="l">
              <a:lnSpc>
                <a:spcPct val="98000"/>
              </a:lnSpc>
              <a:buNone/>
            </a:pPr>
            <a:r>
              <a:rPr lang="en-US" sz="1700" b="1" dirty="0">
                <a:solidFill>
                  <a:srgbClr val="23252B"/>
                </a:solidFill>
                <a:latin typeface="Trebuchet MS" pitchFamily="34" charset="0"/>
                <a:ea typeface="Trebuchet MS" pitchFamily="34" charset="-122"/>
                <a:cs typeface="Trebuchet MS" pitchFamily="34" charset="-120"/>
              </a:rPr>
              <a:t>Ready the questioning materials</a:t>
            </a:r>
            <a:endParaRPr lang="en-US" sz="1700" dirty="0"/>
          </a:p>
        </p:txBody>
      </p:sp>
      <p:sp>
        <p:nvSpPr>
          <p:cNvPr id="14" name="Text 12"/>
          <p:cNvSpPr/>
          <p:nvPr/>
        </p:nvSpPr>
        <p:spPr>
          <a:xfrm>
            <a:off x="4983480" y="3493008"/>
            <a:ext cx="3456432" cy="713232"/>
          </a:xfrm>
          <a:prstGeom prst="rect">
            <a:avLst/>
          </a:prstGeom>
          <a:noFill/>
          <a:ln/>
        </p:spPr>
        <p:txBody>
          <a:bodyPr wrap="square" lIns="0" tIns="0" rIns="0" bIns="0" rtlCol="0" anchor="t"/>
          <a:lstStyle/>
          <a:p>
            <a:pPr marL="0" indent="0" algn="l">
              <a:lnSpc>
                <a:spcPct val="105000"/>
              </a:lnSpc>
              <a:buNone/>
            </a:pPr>
            <a:r>
              <a:rPr lang="en-US" sz="1300" dirty="0">
                <a:solidFill>
                  <a:srgbClr val="6C6F75"/>
                </a:solidFill>
                <a:latin typeface="Calibri" pitchFamily="34" charset="0"/>
                <a:ea typeface="Calibri" pitchFamily="34" charset="-122"/>
                <a:cs typeface="Calibri" pitchFamily="34" charset="-120"/>
              </a:rPr>
              <a:t>Have the outline of questions, exhibits, and deposition excerpts on hand — including for impeachment if a witness wavers.</a:t>
            </a:r>
            <a:endParaRPr lang="en-US" sz="13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Courtroom presentation technology with projector screen, monitor, clicker and cables"/>
          <p:cNvPicPr>
            <a:picLocks noChangeAspect="1"/>
          </p:cNvPicPr>
          <p:nvPr/>
        </p:nvPicPr>
        <p:blipFill>
          <a:blip r:embed="rId3"/>
          <a:srcRect l="28370" r="28370"/>
          <a:stretch/>
        </p:blipFill>
        <p:spPr>
          <a:xfrm>
            <a:off x="5806440" y="0"/>
            <a:ext cx="3337560" cy="5143500"/>
          </a:xfrm>
          <a:prstGeom prst="rect">
            <a:avLst/>
          </a:prstGeom>
        </p:spPr>
      </p:pic>
      <p:sp>
        <p:nvSpPr>
          <p:cNvPr id="3" name="Text 0"/>
          <p:cNvSpPr/>
          <p:nvPr/>
        </p:nvSpPr>
        <p:spPr>
          <a:xfrm>
            <a:off x="594360" y="365760"/>
            <a:ext cx="3657600" cy="274320"/>
          </a:xfrm>
          <a:prstGeom prst="rect">
            <a:avLst/>
          </a:prstGeom>
          <a:noFill/>
          <a:ln/>
        </p:spPr>
        <p:txBody>
          <a:bodyPr wrap="square" lIns="0" tIns="0" rIns="0" bIns="0" rtlCol="0" anchor="ctr"/>
          <a:lstStyle/>
          <a:p>
            <a:pPr marL="0" indent="0" algn="l">
              <a:buNone/>
            </a:pPr>
            <a:r>
              <a:rPr lang="en-US" sz="1150" b="1" kern="0" spc="250" dirty="0">
                <a:solidFill>
                  <a:srgbClr val="A11B2E"/>
                </a:solidFill>
                <a:latin typeface="Trebuchet MS" pitchFamily="34" charset="0"/>
                <a:ea typeface="Trebuchet MS" pitchFamily="34" charset="-122"/>
                <a:cs typeface="Trebuchet MS" pitchFamily="34" charset="-120"/>
              </a:rPr>
              <a:t>SECTION III · C</a:t>
            </a:r>
            <a:endParaRPr lang="en-US" sz="1150" dirty="0"/>
          </a:p>
        </p:txBody>
      </p:sp>
      <p:sp>
        <p:nvSpPr>
          <p:cNvPr id="4" name="Text 0"/>
          <p:cNvSpPr>
            <a:spLocks noGrp="1"/>
          </p:cNvSpPr>
          <p:nvPr>
            <p:ph type="title" idx="100" hasCustomPrompt="1"/>
          </p:nvPr>
        </p:nvSpPr>
        <p:spPr>
          <a:xfrm>
            <a:off x="594360" y="566928"/>
            <a:ext cx="7955280" cy="731520"/>
          </a:xfrm>
          <a:prstGeom prst="rect">
            <a:avLst/>
          </a:prstGeom>
          <a:noFill/>
          <a:ln/>
        </p:spPr>
        <p:txBody>
          <a:bodyPr wrap="square" rtlCol="0" anchor="ctr"/>
          <a:lstStyle/>
          <a:p>
            <a:pPr marL="0" indent="0" algn="l">
              <a:buNone/>
            </a:pPr>
            <a:r>
              <a:rPr lang="en-US" sz="2900" b="1" dirty="0">
                <a:solidFill>
                  <a:srgbClr val="23252B"/>
                </a:solidFill>
                <a:latin typeface="Trebuchet MS" pitchFamily="34" charset="0"/>
                <a:ea typeface="Trebuchet MS" pitchFamily="34" charset="-122"/>
                <a:cs typeface="Trebuchet MS" pitchFamily="34" charset="-120"/>
              </a:rPr>
              <a:t>Technology Test</a:t>
            </a:r>
            <a:endParaRPr lang="en-US" sz="2900" dirty="0"/>
          </a:p>
        </p:txBody>
      </p:sp>
      <p:sp>
        <p:nvSpPr>
          <p:cNvPr id="5" name="Text 2"/>
          <p:cNvSpPr/>
          <p:nvPr/>
        </p:nvSpPr>
        <p:spPr>
          <a:xfrm>
            <a:off x="594360" y="1371600"/>
            <a:ext cx="5029200" cy="502920"/>
          </a:xfrm>
          <a:prstGeom prst="rect">
            <a:avLst/>
          </a:prstGeom>
          <a:noFill/>
          <a:ln/>
        </p:spPr>
        <p:txBody>
          <a:bodyPr wrap="square" lIns="0" tIns="0" rIns="0" bIns="0" rtlCol="0" anchor="ctr"/>
          <a:lstStyle/>
          <a:p>
            <a:pPr marL="0" indent="0" algn="l">
              <a:lnSpc>
                <a:spcPct val="105000"/>
              </a:lnSpc>
              <a:buNone/>
            </a:pPr>
            <a:r>
              <a:rPr lang="en-US" sz="1400" dirty="0">
                <a:solidFill>
                  <a:srgbClr val="6C6F75"/>
                </a:solidFill>
                <a:latin typeface="Calibri" pitchFamily="34" charset="0"/>
                <a:ea typeface="Calibri" pitchFamily="34" charset="-122"/>
                <a:cs typeface="Calibri" pitchFamily="34" charset="-120"/>
              </a:rPr>
              <a:t>Check every device before the jury walks in — not during testimony.</a:t>
            </a:r>
            <a:endParaRPr lang="en-US" sz="1400" dirty="0"/>
          </a:p>
        </p:txBody>
      </p:sp>
      <p:sp>
        <p:nvSpPr>
          <p:cNvPr id="6" name="Shape 3"/>
          <p:cNvSpPr/>
          <p:nvPr/>
        </p:nvSpPr>
        <p:spPr>
          <a:xfrm>
            <a:off x="594360" y="2148840"/>
            <a:ext cx="2487168" cy="1051560"/>
          </a:xfrm>
          <a:prstGeom prst="rect">
            <a:avLst/>
          </a:prstGeom>
          <a:solidFill>
            <a:srgbClr val="FFFFFF"/>
          </a:solidFill>
          <a:ln w="12700">
            <a:solidFill>
              <a:srgbClr val="E5DFD5"/>
            </a:solidFill>
            <a:prstDash val="solid"/>
          </a:ln>
          <a:effectLst>
            <a:outerShdw blurRad="63500" dist="25400" dir="8100000" algn="bl" rotWithShape="0">
              <a:srgbClr val="000000">
                <a:alpha val="8000"/>
              </a:srgbClr>
            </a:outerShdw>
          </a:effectLst>
        </p:spPr>
        <p:txBody>
          <a:bodyPr/>
          <a:lstStyle/>
          <a:p>
            <a:endParaRPr lang="en-US"/>
          </a:p>
        </p:txBody>
      </p:sp>
      <p:sp>
        <p:nvSpPr>
          <p:cNvPr id="7" name="Shape 4"/>
          <p:cNvSpPr/>
          <p:nvPr/>
        </p:nvSpPr>
        <p:spPr>
          <a:xfrm>
            <a:off x="594360" y="2148840"/>
            <a:ext cx="64008" cy="1051560"/>
          </a:xfrm>
          <a:prstGeom prst="rect">
            <a:avLst/>
          </a:prstGeom>
          <a:solidFill>
            <a:srgbClr val="A11B2E"/>
          </a:solidFill>
          <a:ln/>
        </p:spPr>
        <p:txBody>
          <a:bodyPr/>
          <a:lstStyle/>
          <a:p>
            <a:endParaRPr lang="en-US"/>
          </a:p>
        </p:txBody>
      </p:sp>
      <p:sp>
        <p:nvSpPr>
          <p:cNvPr id="8" name="Text 5"/>
          <p:cNvSpPr/>
          <p:nvPr/>
        </p:nvSpPr>
        <p:spPr>
          <a:xfrm>
            <a:off x="822960" y="2295144"/>
            <a:ext cx="2121408" cy="329184"/>
          </a:xfrm>
          <a:prstGeom prst="rect">
            <a:avLst/>
          </a:prstGeom>
          <a:noFill/>
          <a:ln/>
        </p:spPr>
        <p:txBody>
          <a:bodyPr wrap="square" lIns="0" tIns="0" rIns="0" bIns="0" rtlCol="0" anchor="ctr"/>
          <a:lstStyle/>
          <a:p>
            <a:pPr marL="0" indent="0" algn="l">
              <a:buNone/>
            </a:pPr>
            <a:r>
              <a:rPr lang="en-US" sz="1500" b="1" dirty="0">
                <a:solidFill>
                  <a:srgbClr val="23252B"/>
                </a:solidFill>
                <a:latin typeface="Trebuchet MS" pitchFamily="34" charset="0"/>
                <a:ea typeface="Trebuchet MS" pitchFamily="34" charset="-122"/>
                <a:cs typeface="Trebuchet MS" pitchFamily="34" charset="-120"/>
              </a:rPr>
              <a:t>Projector</a:t>
            </a:r>
            <a:endParaRPr lang="en-US" sz="1500" dirty="0"/>
          </a:p>
        </p:txBody>
      </p:sp>
      <p:sp>
        <p:nvSpPr>
          <p:cNvPr id="9" name="Text 6"/>
          <p:cNvSpPr/>
          <p:nvPr/>
        </p:nvSpPr>
        <p:spPr>
          <a:xfrm>
            <a:off x="822960" y="2651760"/>
            <a:ext cx="2121408" cy="457200"/>
          </a:xfrm>
          <a:prstGeom prst="rect">
            <a:avLst/>
          </a:prstGeom>
          <a:noFill/>
          <a:ln/>
        </p:spPr>
        <p:txBody>
          <a:bodyPr wrap="square" lIns="0" tIns="0" rIns="0" bIns="0" rtlCol="0" anchor="t"/>
          <a:lstStyle/>
          <a:p>
            <a:pPr marL="0" indent="0" algn="l">
              <a:lnSpc>
                <a:spcPct val="100000"/>
              </a:lnSpc>
              <a:buNone/>
            </a:pPr>
            <a:r>
              <a:rPr lang="en-US" sz="1150" dirty="0">
                <a:solidFill>
                  <a:srgbClr val="6C6F75"/>
                </a:solidFill>
                <a:latin typeface="Calibri" pitchFamily="34" charset="0"/>
                <a:ea typeface="Calibri" pitchFamily="34" charset="-122"/>
                <a:cs typeface="Calibri" pitchFamily="34" charset="-120"/>
              </a:rPr>
              <a:t>Image displays clearly and on cue</a:t>
            </a:r>
            <a:endParaRPr lang="en-US" sz="1150" dirty="0"/>
          </a:p>
        </p:txBody>
      </p:sp>
      <p:sp>
        <p:nvSpPr>
          <p:cNvPr id="10" name="Shape 7"/>
          <p:cNvSpPr/>
          <p:nvPr/>
        </p:nvSpPr>
        <p:spPr>
          <a:xfrm>
            <a:off x="3264408" y="2148840"/>
            <a:ext cx="2487168" cy="1051560"/>
          </a:xfrm>
          <a:prstGeom prst="rect">
            <a:avLst/>
          </a:prstGeom>
          <a:solidFill>
            <a:srgbClr val="FFFFFF"/>
          </a:solidFill>
          <a:ln w="12700">
            <a:solidFill>
              <a:srgbClr val="E5DFD5"/>
            </a:solidFill>
            <a:prstDash val="solid"/>
          </a:ln>
          <a:effectLst>
            <a:outerShdw blurRad="63500" dist="25400" dir="8100000" algn="bl" rotWithShape="0">
              <a:srgbClr val="000000">
                <a:alpha val="8000"/>
              </a:srgbClr>
            </a:outerShdw>
          </a:effectLst>
        </p:spPr>
        <p:txBody>
          <a:bodyPr/>
          <a:lstStyle/>
          <a:p>
            <a:endParaRPr lang="en-US"/>
          </a:p>
        </p:txBody>
      </p:sp>
      <p:sp>
        <p:nvSpPr>
          <p:cNvPr id="11" name="Shape 8"/>
          <p:cNvSpPr/>
          <p:nvPr/>
        </p:nvSpPr>
        <p:spPr>
          <a:xfrm>
            <a:off x="3264408" y="2148840"/>
            <a:ext cx="64008" cy="1051560"/>
          </a:xfrm>
          <a:prstGeom prst="rect">
            <a:avLst/>
          </a:prstGeom>
          <a:solidFill>
            <a:srgbClr val="A11B2E"/>
          </a:solidFill>
          <a:ln/>
        </p:spPr>
        <p:txBody>
          <a:bodyPr/>
          <a:lstStyle/>
          <a:p>
            <a:endParaRPr lang="en-US"/>
          </a:p>
        </p:txBody>
      </p:sp>
      <p:sp>
        <p:nvSpPr>
          <p:cNvPr id="12" name="Text 9"/>
          <p:cNvSpPr/>
          <p:nvPr/>
        </p:nvSpPr>
        <p:spPr>
          <a:xfrm>
            <a:off x="3493008" y="2295144"/>
            <a:ext cx="2121408" cy="329184"/>
          </a:xfrm>
          <a:prstGeom prst="rect">
            <a:avLst/>
          </a:prstGeom>
          <a:noFill/>
          <a:ln/>
        </p:spPr>
        <p:txBody>
          <a:bodyPr wrap="square" lIns="0" tIns="0" rIns="0" bIns="0" rtlCol="0" anchor="ctr"/>
          <a:lstStyle/>
          <a:p>
            <a:pPr marL="0" indent="0" algn="l">
              <a:buNone/>
            </a:pPr>
            <a:r>
              <a:rPr lang="en-US" sz="1500" b="1" dirty="0">
                <a:solidFill>
                  <a:srgbClr val="23252B"/>
                </a:solidFill>
                <a:latin typeface="Trebuchet MS" pitchFamily="34" charset="0"/>
                <a:ea typeface="Trebuchet MS" pitchFamily="34" charset="-122"/>
                <a:cs typeface="Trebuchet MS" pitchFamily="34" charset="-120"/>
              </a:rPr>
              <a:t>Monitors</a:t>
            </a:r>
            <a:endParaRPr lang="en-US" sz="1500" dirty="0"/>
          </a:p>
        </p:txBody>
      </p:sp>
      <p:sp>
        <p:nvSpPr>
          <p:cNvPr id="13" name="Text 10"/>
          <p:cNvSpPr/>
          <p:nvPr/>
        </p:nvSpPr>
        <p:spPr>
          <a:xfrm>
            <a:off x="3493008" y="2651760"/>
            <a:ext cx="2121408" cy="457200"/>
          </a:xfrm>
          <a:prstGeom prst="rect">
            <a:avLst/>
          </a:prstGeom>
          <a:noFill/>
          <a:ln/>
        </p:spPr>
        <p:txBody>
          <a:bodyPr wrap="square" lIns="0" tIns="0" rIns="0" bIns="0" rtlCol="0" anchor="t"/>
          <a:lstStyle/>
          <a:p>
            <a:pPr marL="0" indent="0" algn="l">
              <a:lnSpc>
                <a:spcPct val="100000"/>
              </a:lnSpc>
              <a:buNone/>
            </a:pPr>
            <a:r>
              <a:rPr lang="en-US" sz="1150" dirty="0">
                <a:solidFill>
                  <a:srgbClr val="6C6F75"/>
                </a:solidFill>
                <a:latin typeface="Calibri" pitchFamily="34" charset="0"/>
                <a:ea typeface="Calibri" pitchFamily="34" charset="-122"/>
                <a:cs typeface="Calibri" pitchFamily="34" charset="-120"/>
              </a:rPr>
              <a:t>Every screen mirrors correctly</a:t>
            </a:r>
            <a:endParaRPr lang="en-US" sz="1150" dirty="0"/>
          </a:p>
        </p:txBody>
      </p:sp>
      <p:sp>
        <p:nvSpPr>
          <p:cNvPr id="14" name="Shape 11"/>
          <p:cNvSpPr/>
          <p:nvPr/>
        </p:nvSpPr>
        <p:spPr>
          <a:xfrm>
            <a:off x="594360" y="3383280"/>
            <a:ext cx="2487168" cy="1051560"/>
          </a:xfrm>
          <a:prstGeom prst="rect">
            <a:avLst/>
          </a:prstGeom>
          <a:solidFill>
            <a:srgbClr val="FFFFFF"/>
          </a:solidFill>
          <a:ln w="12700">
            <a:solidFill>
              <a:srgbClr val="E5DFD5"/>
            </a:solidFill>
            <a:prstDash val="solid"/>
          </a:ln>
          <a:effectLst>
            <a:outerShdw blurRad="63500" dist="25400" dir="8100000" algn="bl" rotWithShape="0">
              <a:srgbClr val="000000">
                <a:alpha val="8000"/>
              </a:srgbClr>
            </a:outerShdw>
          </a:effectLst>
        </p:spPr>
        <p:txBody>
          <a:bodyPr/>
          <a:lstStyle/>
          <a:p>
            <a:endParaRPr lang="en-US"/>
          </a:p>
        </p:txBody>
      </p:sp>
      <p:sp>
        <p:nvSpPr>
          <p:cNvPr id="15" name="Shape 12"/>
          <p:cNvSpPr/>
          <p:nvPr/>
        </p:nvSpPr>
        <p:spPr>
          <a:xfrm>
            <a:off x="594360" y="3383280"/>
            <a:ext cx="64008" cy="1051560"/>
          </a:xfrm>
          <a:prstGeom prst="rect">
            <a:avLst/>
          </a:prstGeom>
          <a:solidFill>
            <a:srgbClr val="A11B2E"/>
          </a:solidFill>
          <a:ln/>
        </p:spPr>
        <p:txBody>
          <a:bodyPr/>
          <a:lstStyle/>
          <a:p>
            <a:endParaRPr lang="en-US"/>
          </a:p>
        </p:txBody>
      </p:sp>
      <p:sp>
        <p:nvSpPr>
          <p:cNvPr id="16" name="Text 13"/>
          <p:cNvSpPr/>
          <p:nvPr/>
        </p:nvSpPr>
        <p:spPr>
          <a:xfrm>
            <a:off x="822960" y="3529584"/>
            <a:ext cx="2121408" cy="329184"/>
          </a:xfrm>
          <a:prstGeom prst="rect">
            <a:avLst/>
          </a:prstGeom>
          <a:noFill/>
          <a:ln/>
        </p:spPr>
        <p:txBody>
          <a:bodyPr wrap="square" lIns="0" tIns="0" rIns="0" bIns="0" rtlCol="0" anchor="ctr"/>
          <a:lstStyle/>
          <a:p>
            <a:pPr marL="0" indent="0" algn="l">
              <a:buNone/>
            </a:pPr>
            <a:r>
              <a:rPr lang="en-US" sz="1500" b="1" dirty="0">
                <a:solidFill>
                  <a:srgbClr val="23252B"/>
                </a:solidFill>
                <a:latin typeface="Trebuchet MS" pitchFamily="34" charset="0"/>
                <a:ea typeface="Trebuchet MS" pitchFamily="34" charset="-122"/>
                <a:cs typeface="Trebuchet MS" pitchFamily="34" charset="-120"/>
              </a:rPr>
              <a:t>Audio</a:t>
            </a:r>
            <a:endParaRPr lang="en-US" sz="1500" dirty="0"/>
          </a:p>
        </p:txBody>
      </p:sp>
      <p:sp>
        <p:nvSpPr>
          <p:cNvPr id="17" name="Text 14"/>
          <p:cNvSpPr/>
          <p:nvPr/>
        </p:nvSpPr>
        <p:spPr>
          <a:xfrm>
            <a:off x="822960" y="3886200"/>
            <a:ext cx="2121408" cy="457200"/>
          </a:xfrm>
          <a:prstGeom prst="rect">
            <a:avLst/>
          </a:prstGeom>
          <a:noFill/>
          <a:ln/>
        </p:spPr>
        <p:txBody>
          <a:bodyPr wrap="square" lIns="0" tIns="0" rIns="0" bIns="0" rtlCol="0" anchor="t"/>
          <a:lstStyle/>
          <a:p>
            <a:pPr marL="0" indent="0" algn="l">
              <a:lnSpc>
                <a:spcPct val="100000"/>
              </a:lnSpc>
              <a:buNone/>
            </a:pPr>
            <a:r>
              <a:rPr lang="en-US" sz="1150" dirty="0">
                <a:solidFill>
                  <a:srgbClr val="6C6F75"/>
                </a:solidFill>
                <a:latin typeface="Calibri" pitchFamily="34" charset="0"/>
                <a:ea typeface="Calibri" pitchFamily="34" charset="-122"/>
                <a:cs typeface="Calibri" pitchFamily="34" charset="-120"/>
              </a:rPr>
              <a:t>Playback is audible across the room</a:t>
            </a:r>
            <a:endParaRPr lang="en-US" sz="1150" dirty="0"/>
          </a:p>
        </p:txBody>
      </p:sp>
      <p:sp>
        <p:nvSpPr>
          <p:cNvPr id="18" name="Shape 15"/>
          <p:cNvSpPr/>
          <p:nvPr/>
        </p:nvSpPr>
        <p:spPr>
          <a:xfrm>
            <a:off x="3264408" y="3383280"/>
            <a:ext cx="2487168" cy="1051560"/>
          </a:xfrm>
          <a:prstGeom prst="rect">
            <a:avLst/>
          </a:prstGeom>
          <a:solidFill>
            <a:srgbClr val="FFFFFF"/>
          </a:solidFill>
          <a:ln w="12700">
            <a:solidFill>
              <a:srgbClr val="E5DFD5"/>
            </a:solidFill>
            <a:prstDash val="solid"/>
          </a:ln>
          <a:effectLst>
            <a:outerShdw blurRad="63500" dist="25400" dir="8100000" algn="bl" rotWithShape="0">
              <a:srgbClr val="000000">
                <a:alpha val="8000"/>
              </a:srgbClr>
            </a:outerShdw>
          </a:effectLst>
        </p:spPr>
        <p:txBody>
          <a:bodyPr/>
          <a:lstStyle/>
          <a:p>
            <a:endParaRPr lang="en-US"/>
          </a:p>
        </p:txBody>
      </p:sp>
      <p:sp>
        <p:nvSpPr>
          <p:cNvPr id="19" name="Shape 16"/>
          <p:cNvSpPr/>
          <p:nvPr/>
        </p:nvSpPr>
        <p:spPr>
          <a:xfrm>
            <a:off x="3264408" y="3383280"/>
            <a:ext cx="64008" cy="1051560"/>
          </a:xfrm>
          <a:prstGeom prst="rect">
            <a:avLst/>
          </a:prstGeom>
          <a:solidFill>
            <a:srgbClr val="A11B2E"/>
          </a:solidFill>
          <a:ln/>
        </p:spPr>
        <p:txBody>
          <a:bodyPr/>
          <a:lstStyle/>
          <a:p>
            <a:endParaRPr lang="en-US"/>
          </a:p>
        </p:txBody>
      </p:sp>
      <p:sp>
        <p:nvSpPr>
          <p:cNvPr id="20" name="Text 17"/>
          <p:cNvSpPr/>
          <p:nvPr/>
        </p:nvSpPr>
        <p:spPr>
          <a:xfrm>
            <a:off x="3493008" y="3529584"/>
            <a:ext cx="2121408" cy="329184"/>
          </a:xfrm>
          <a:prstGeom prst="rect">
            <a:avLst/>
          </a:prstGeom>
          <a:noFill/>
          <a:ln/>
        </p:spPr>
        <p:txBody>
          <a:bodyPr wrap="square" lIns="0" tIns="0" rIns="0" bIns="0" rtlCol="0" anchor="ctr"/>
          <a:lstStyle/>
          <a:p>
            <a:pPr marL="0" indent="0" algn="l">
              <a:buNone/>
            </a:pPr>
            <a:r>
              <a:rPr lang="en-US" sz="1500" b="1" dirty="0">
                <a:solidFill>
                  <a:srgbClr val="23252B"/>
                </a:solidFill>
                <a:latin typeface="Trebuchet MS" pitchFamily="34" charset="0"/>
                <a:ea typeface="Trebuchet MS" pitchFamily="34" charset="-122"/>
                <a:cs typeface="Trebuchet MS" pitchFamily="34" charset="-120"/>
              </a:rPr>
              <a:t>Clicker</a:t>
            </a:r>
            <a:endParaRPr lang="en-US" sz="1500" dirty="0"/>
          </a:p>
        </p:txBody>
      </p:sp>
      <p:sp>
        <p:nvSpPr>
          <p:cNvPr id="21" name="Text 18"/>
          <p:cNvSpPr/>
          <p:nvPr/>
        </p:nvSpPr>
        <p:spPr>
          <a:xfrm>
            <a:off x="3493008" y="3886200"/>
            <a:ext cx="2121408" cy="457200"/>
          </a:xfrm>
          <a:prstGeom prst="rect">
            <a:avLst/>
          </a:prstGeom>
          <a:noFill/>
          <a:ln/>
        </p:spPr>
        <p:txBody>
          <a:bodyPr wrap="square" lIns="0" tIns="0" rIns="0" bIns="0" rtlCol="0" anchor="t"/>
          <a:lstStyle/>
          <a:p>
            <a:pPr marL="0" indent="0" algn="l">
              <a:lnSpc>
                <a:spcPct val="100000"/>
              </a:lnSpc>
              <a:buNone/>
            </a:pPr>
            <a:r>
              <a:rPr lang="en-US" sz="1150" dirty="0">
                <a:solidFill>
                  <a:srgbClr val="6C6F75"/>
                </a:solidFill>
                <a:latin typeface="Calibri" pitchFamily="34" charset="0"/>
                <a:ea typeface="Calibri" pitchFamily="34" charset="-122"/>
                <a:cs typeface="Calibri" pitchFamily="34" charset="-120"/>
              </a:rPr>
              <a:t>Advances slides without a hitch</a:t>
            </a:r>
            <a:endParaRPr lang="en-US" sz="11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94360" y="365760"/>
            <a:ext cx="5486400" cy="274320"/>
          </a:xfrm>
          <a:prstGeom prst="rect">
            <a:avLst/>
          </a:prstGeom>
          <a:noFill/>
          <a:ln/>
        </p:spPr>
        <p:txBody>
          <a:bodyPr wrap="square" lIns="0" tIns="0" rIns="0" bIns="0" rtlCol="0" anchor="ctr"/>
          <a:lstStyle/>
          <a:p>
            <a:pPr marL="0" indent="0" algn="l">
              <a:buNone/>
            </a:pPr>
            <a:r>
              <a:rPr lang="en-US" sz="1150" b="1" kern="0" spc="250" dirty="0">
                <a:solidFill>
                  <a:srgbClr val="A11B2E"/>
                </a:solidFill>
                <a:latin typeface="Trebuchet MS" pitchFamily="34" charset="0"/>
                <a:ea typeface="Trebuchet MS" pitchFamily="34" charset="-122"/>
                <a:cs typeface="Trebuchet MS" pitchFamily="34" charset="-120"/>
              </a:rPr>
              <a:t>SECTION III · D — IN THE MOMENT</a:t>
            </a:r>
            <a:endParaRPr lang="en-US" sz="1150" dirty="0"/>
          </a:p>
        </p:txBody>
      </p:sp>
      <p:sp>
        <p:nvSpPr>
          <p:cNvPr id="3" name="Text 0"/>
          <p:cNvSpPr>
            <a:spLocks noGrp="1"/>
          </p:cNvSpPr>
          <p:nvPr>
            <p:ph type="title" idx="100" hasCustomPrompt="1"/>
          </p:nvPr>
        </p:nvSpPr>
        <p:spPr>
          <a:xfrm>
            <a:off x="594360" y="566928"/>
            <a:ext cx="7955280" cy="731520"/>
          </a:xfrm>
          <a:prstGeom prst="rect">
            <a:avLst/>
          </a:prstGeom>
          <a:noFill/>
          <a:ln/>
        </p:spPr>
        <p:txBody>
          <a:bodyPr wrap="square" rtlCol="0" anchor="ctr"/>
          <a:lstStyle/>
          <a:p>
            <a:pPr marL="0" indent="0" algn="l">
              <a:buNone/>
            </a:pPr>
            <a:r>
              <a:rPr lang="en-US" sz="2900" b="1" dirty="0">
                <a:solidFill>
                  <a:srgbClr val="23252B"/>
                </a:solidFill>
                <a:latin typeface="Trebuchet MS" pitchFamily="34" charset="0"/>
                <a:ea typeface="Trebuchet MS" pitchFamily="34" charset="-122"/>
                <a:cs typeface="Trebuchet MS" pitchFamily="34" charset="-120"/>
              </a:rPr>
              <a:t>Trial Notes</a:t>
            </a:r>
            <a:endParaRPr lang="en-US" sz="2900" dirty="0"/>
          </a:p>
        </p:txBody>
      </p:sp>
      <p:sp>
        <p:nvSpPr>
          <p:cNvPr id="4" name="Text 2"/>
          <p:cNvSpPr/>
          <p:nvPr/>
        </p:nvSpPr>
        <p:spPr>
          <a:xfrm>
            <a:off x="594360" y="1371600"/>
            <a:ext cx="7955280" cy="457200"/>
          </a:xfrm>
          <a:prstGeom prst="rect">
            <a:avLst/>
          </a:prstGeom>
          <a:noFill/>
          <a:ln/>
        </p:spPr>
        <p:txBody>
          <a:bodyPr wrap="square" lIns="0" tIns="0" rIns="0" bIns="0" rtlCol="0" anchor="ctr"/>
          <a:lstStyle/>
          <a:p>
            <a:pPr marL="0" indent="0" algn="l">
              <a:buNone/>
            </a:pPr>
            <a:r>
              <a:rPr lang="en-US" sz="1400" dirty="0">
                <a:solidFill>
                  <a:srgbClr val="6C6F75"/>
                </a:solidFill>
                <a:latin typeface="Calibri" pitchFamily="34" charset="0"/>
                <a:ea typeface="Calibri" pitchFamily="34" charset="-122"/>
                <a:cs typeface="Calibri" pitchFamily="34" charset="-120"/>
              </a:rPr>
              <a:t>What to capture live, while the courtroom is moving.</a:t>
            </a:r>
            <a:endParaRPr lang="en-US" sz="1400" dirty="0"/>
          </a:p>
        </p:txBody>
      </p:sp>
      <p:sp>
        <p:nvSpPr>
          <p:cNvPr id="5" name="Shape 3"/>
          <p:cNvSpPr/>
          <p:nvPr/>
        </p:nvSpPr>
        <p:spPr>
          <a:xfrm>
            <a:off x="594360" y="2057400"/>
            <a:ext cx="7955280" cy="960120"/>
          </a:xfrm>
          <a:prstGeom prst="rect">
            <a:avLst/>
          </a:prstGeom>
          <a:solidFill>
            <a:srgbClr val="FFFFFF"/>
          </a:solidFill>
          <a:ln w="12700">
            <a:solidFill>
              <a:srgbClr val="E5DFD5"/>
            </a:solidFill>
            <a:prstDash val="solid"/>
          </a:ln>
        </p:spPr>
        <p:txBody>
          <a:bodyPr/>
          <a:lstStyle/>
          <a:p>
            <a:endParaRPr lang="en-US"/>
          </a:p>
        </p:txBody>
      </p:sp>
      <p:sp>
        <p:nvSpPr>
          <p:cNvPr id="6" name="Shape 4"/>
          <p:cNvSpPr/>
          <p:nvPr/>
        </p:nvSpPr>
        <p:spPr>
          <a:xfrm>
            <a:off x="777240" y="2345436"/>
            <a:ext cx="384048" cy="384048"/>
          </a:xfrm>
          <a:prstGeom prst="ellipse">
            <a:avLst/>
          </a:prstGeom>
          <a:solidFill>
            <a:srgbClr val="A11B2E"/>
          </a:solidFill>
          <a:ln/>
        </p:spPr>
        <p:txBody>
          <a:bodyPr/>
          <a:lstStyle/>
          <a:p>
            <a:endParaRPr lang="en-US"/>
          </a:p>
        </p:txBody>
      </p:sp>
      <p:sp>
        <p:nvSpPr>
          <p:cNvPr id="7" name="Text 5"/>
          <p:cNvSpPr/>
          <p:nvPr/>
        </p:nvSpPr>
        <p:spPr>
          <a:xfrm>
            <a:off x="777240" y="2345436"/>
            <a:ext cx="384048" cy="384048"/>
          </a:xfrm>
          <a:prstGeom prst="rect">
            <a:avLst/>
          </a:prstGeom>
          <a:noFill/>
          <a:ln/>
        </p:spPr>
        <p:txBody>
          <a:bodyPr wrap="square" lIns="0" tIns="0" rIns="0" bIns="0" rtlCol="0" anchor="ctr"/>
          <a:lstStyle/>
          <a:p>
            <a:pPr marL="0" indent="0" algn="ctr">
              <a:buNone/>
            </a:pPr>
            <a:r>
              <a:rPr lang="en-US" sz="1250" b="1" dirty="0">
                <a:solidFill>
                  <a:srgbClr val="FFFFFF"/>
                </a:solidFill>
                <a:latin typeface="Trebuchet MS" pitchFamily="34" charset="0"/>
                <a:ea typeface="Trebuchet MS" pitchFamily="34" charset="-122"/>
                <a:cs typeface="Trebuchet MS" pitchFamily="34" charset="-120"/>
              </a:rPr>
              <a:t>i</a:t>
            </a:r>
            <a:endParaRPr lang="en-US" sz="1250" dirty="0"/>
          </a:p>
        </p:txBody>
      </p:sp>
      <p:sp>
        <p:nvSpPr>
          <p:cNvPr id="8" name="Text 6"/>
          <p:cNvSpPr/>
          <p:nvPr/>
        </p:nvSpPr>
        <p:spPr>
          <a:xfrm>
            <a:off x="1307592" y="2130552"/>
            <a:ext cx="2743200" cy="813816"/>
          </a:xfrm>
          <a:prstGeom prst="rect">
            <a:avLst/>
          </a:prstGeom>
          <a:noFill/>
          <a:ln/>
        </p:spPr>
        <p:txBody>
          <a:bodyPr wrap="square" lIns="0" tIns="0" rIns="0" bIns="0" rtlCol="0" anchor="ctr"/>
          <a:lstStyle/>
          <a:p>
            <a:pPr marL="0" indent="0" algn="l">
              <a:lnSpc>
                <a:spcPct val="95000"/>
              </a:lnSpc>
              <a:buNone/>
            </a:pPr>
            <a:r>
              <a:rPr lang="en-US" sz="1600" b="1" dirty="0">
                <a:solidFill>
                  <a:srgbClr val="23252B"/>
                </a:solidFill>
                <a:latin typeface="Trebuchet MS" pitchFamily="34" charset="0"/>
                <a:ea typeface="Trebuchet MS" pitchFamily="34" charset="-122"/>
                <a:cs typeface="Trebuchet MS" pitchFamily="34" charset="-120"/>
              </a:rPr>
              <a:t>Capture jury engagement</a:t>
            </a:r>
            <a:endParaRPr lang="en-US" sz="1600" dirty="0"/>
          </a:p>
        </p:txBody>
      </p:sp>
      <p:sp>
        <p:nvSpPr>
          <p:cNvPr id="9" name="Text 7"/>
          <p:cNvSpPr/>
          <p:nvPr/>
        </p:nvSpPr>
        <p:spPr>
          <a:xfrm>
            <a:off x="4187952" y="2112264"/>
            <a:ext cx="4133088" cy="850392"/>
          </a:xfrm>
          <a:prstGeom prst="rect">
            <a:avLst/>
          </a:prstGeom>
          <a:noFill/>
          <a:ln/>
        </p:spPr>
        <p:txBody>
          <a:bodyPr wrap="square" lIns="0" tIns="0" rIns="0" bIns="0" rtlCol="0" anchor="ctr"/>
          <a:lstStyle/>
          <a:p>
            <a:pPr marL="0" indent="0" algn="l">
              <a:lnSpc>
                <a:spcPct val="100000"/>
              </a:lnSpc>
              <a:buNone/>
            </a:pPr>
            <a:r>
              <a:rPr lang="en-US" sz="1300" dirty="0">
                <a:solidFill>
                  <a:srgbClr val="6C6F75"/>
                </a:solidFill>
                <a:latin typeface="Calibri" pitchFamily="34" charset="0"/>
                <a:ea typeface="Calibri" pitchFamily="34" charset="-122"/>
                <a:cs typeface="Calibri" pitchFamily="34" charset="-120"/>
              </a:rPr>
              <a:t>Note the moments jurors lean in — or check out — during testimony and argument.</a:t>
            </a:r>
            <a:endParaRPr lang="en-US" sz="1300" dirty="0"/>
          </a:p>
        </p:txBody>
      </p:sp>
      <p:sp>
        <p:nvSpPr>
          <p:cNvPr id="10" name="Shape 8"/>
          <p:cNvSpPr/>
          <p:nvPr/>
        </p:nvSpPr>
        <p:spPr>
          <a:xfrm>
            <a:off x="594360" y="3200400"/>
            <a:ext cx="7955280" cy="960120"/>
          </a:xfrm>
          <a:prstGeom prst="rect">
            <a:avLst/>
          </a:prstGeom>
          <a:solidFill>
            <a:srgbClr val="FFFFFF"/>
          </a:solidFill>
          <a:ln w="12700">
            <a:solidFill>
              <a:srgbClr val="E5DFD5"/>
            </a:solidFill>
            <a:prstDash val="solid"/>
          </a:ln>
        </p:spPr>
        <p:txBody>
          <a:bodyPr/>
          <a:lstStyle/>
          <a:p>
            <a:endParaRPr lang="en-US"/>
          </a:p>
        </p:txBody>
      </p:sp>
      <p:sp>
        <p:nvSpPr>
          <p:cNvPr id="11" name="Shape 9"/>
          <p:cNvSpPr/>
          <p:nvPr/>
        </p:nvSpPr>
        <p:spPr>
          <a:xfrm>
            <a:off x="777240" y="3488436"/>
            <a:ext cx="384048" cy="384048"/>
          </a:xfrm>
          <a:prstGeom prst="ellipse">
            <a:avLst/>
          </a:prstGeom>
          <a:solidFill>
            <a:srgbClr val="A11B2E"/>
          </a:solidFill>
          <a:ln/>
        </p:spPr>
        <p:txBody>
          <a:bodyPr/>
          <a:lstStyle/>
          <a:p>
            <a:endParaRPr lang="en-US"/>
          </a:p>
        </p:txBody>
      </p:sp>
      <p:sp>
        <p:nvSpPr>
          <p:cNvPr id="12" name="Text 10"/>
          <p:cNvSpPr/>
          <p:nvPr/>
        </p:nvSpPr>
        <p:spPr>
          <a:xfrm>
            <a:off x="777240" y="3488436"/>
            <a:ext cx="384048" cy="384048"/>
          </a:xfrm>
          <a:prstGeom prst="rect">
            <a:avLst/>
          </a:prstGeom>
          <a:noFill/>
          <a:ln/>
        </p:spPr>
        <p:txBody>
          <a:bodyPr wrap="square" lIns="0" tIns="0" rIns="0" bIns="0" rtlCol="0" anchor="ctr"/>
          <a:lstStyle/>
          <a:p>
            <a:pPr marL="0" indent="0" algn="ctr">
              <a:buNone/>
            </a:pPr>
            <a:r>
              <a:rPr lang="en-US" sz="1250" b="1" dirty="0">
                <a:solidFill>
                  <a:srgbClr val="FFFFFF"/>
                </a:solidFill>
                <a:latin typeface="Trebuchet MS" pitchFamily="34" charset="0"/>
                <a:ea typeface="Trebuchet MS" pitchFamily="34" charset="-122"/>
                <a:cs typeface="Trebuchet MS" pitchFamily="34" charset="-120"/>
              </a:rPr>
              <a:t>ii</a:t>
            </a:r>
            <a:endParaRPr lang="en-US" sz="1250" dirty="0"/>
          </a:p>
        </p:txBody>
      </p:sp>
      <p:sp>
        <p:nvSpPr>
          <p:cNvPr id="13" name="Text 11"/>
          <p:cNvSpPr/>
          <p:nvPr/>
        </p:nvSpPr>
        <p:spPr>
          <a:xfrm>
            <a:off x="1307592" y="3273552"/>
            <a:ext cx="2743200" cy="813816"/>
          </a:xfrm>
          <a:prstGeom prst="rect">
            <a:avLst/>
          </a:prstGeom>
          <a:noFill/>
          <a:ln/>
        </p:spPr>
        <p:txBody>
          <a:bodyPr wrap="square" lIns="0" tIns="0" rIns="0" bIns="0" rtlCol="0" anchor="ctr"/>
          <a:lstStyle/>
          <a:p>
            <a:pPr marL="0" indent="0" algn="l">
              <a:lnSpc>
                <a:spcPct val="95000"/>
              </a:lnSpc>
              <a:buNone/>
            </a:pPr>
            <a:r>
              <a:rPr lang="en-US" sz="1600" b="1" dirty="0">
                <a:solidFill>
                  <a:srgbClr val="23252B"/>
                </a:solidFill>
                <a:latin typeface="Trebuchet MS" pitchFamily="34" charset="0"/>
                <a:ea typeface="Trebuchet MS" pitchFamily="34" charset="-122"/>
                <a:cs typeface="Trebuchet MS" pitchFamily="34" charset="-120"/>
              </a:rPr>
              <a:t>Track objections &amp; rulings</a:t>
            </a:r>
            <a:endParaRPr lang="en-US" sz="1600" dirty="0"/>
          </a:p>
        </p:txBody>
      </p:sp>
      <p:sp>
        <p:nvSpPr>
          <p:cNvPr id="14" name="Text 12"/>
          <p:cNvSpPr/>
          <p:nvPr/>
        </p:nvSpPr>
        <p:spPr>
          <a:xfrm>
            <a:off x="4187952" y="3255264"/>
            <a:ext cx="4133088" cy="850392"/>
          </a:xfrm>
          <a:prstGeom prst="rect">
            <a:avLst/>
          </a:prstGeom>
          <a:noFill/>
          <a:ln/>
        </p:spPr>
        <p:txBody>
          <a:bodyPr wrap="square" lIns="0" tIns="0" rIns="0" bIns="0" rtlCol="0" anchor="ctr"/>
          <a:lstStyle/>
          <a:p>
            <a:pPr marL="0" indent="0" algn="l">
              <a:lnSpc>
                <a:spcPct val="100000"/>
              </a:lnSpc>
              <a:buNone/>
            </a:pPr>
            <a:r>
              <a:rPr lang="en-US" sz="1300" dirty="0">
                <a:solidFill>
                  <a:srgbClr val="6C6F75"/>
                </a:solidFill>
                <a:latin typeface="Calibri" pitchFamily="34" charset="0"/>
                <a:ea typeface="Calibri" pitchFamily="34" charset="-122"/>
                <a:cs typeface="Calibri" pitchFamily="34" charset="-120"/>
              </a:rPr>
              <a:t>Log opposing counsel's objections and exactly how the court rules on each one.</a:t>
            </a:r>
            <a:endParaRPr lang="en-US" sz="13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94360" y="365760"/>
            <a:ext cx="5943600" cy="274320"/>
          </a:xfrm>
          <a:prstGeom prst="rect">
            <a:avLst/>
          </a:prstGeom>
          <a:noFill/>
          <a:ln/>
        </p:spPr>
        <p:txBody>
          <a:bodyPr wrap="square" lIns="0" tIns="0" rIns="0" bIns="0" rtlCol="0" anchor="ctr"/>
          <a:lstStyle/>
          <a:p>
            <a:pPr marL="0" indent="0" algn="l">
              <a:buNone/>
            </a:pPr>
            <a:r>
              <a:rPr lang="en-US" sz="1150" b="1" kern="0" spc="250" dirty="0">
                <a:solidFill>
                  <a:srgbClr val="A11B2E"/>
                </a:solidFill>
                <a:latin typeface="Trebuchet MS" pitchFamily="34" charset="0"/>
                <a:ea typeface="Trebuchet MS" pitchFamily="34" charset="-122"/>
                <a:cs typeface="Trebuchet MS" pitchFamily="34" charset="-120"/>
              </a:rPr>
              <a:t>SECTION III · D — PROTECTING THE RECORD</a:t>
            </a:r>
            <a:endParaRPr lang="en-US" sz="1150" dirty="0"/>
          </a:p>
        </p:txBody>
      </p:sp>
      <p:sp>
        <p:nvSpPr>
          <p:cNvPr id="3" name="Text 0"/>
          <p:cNvSpPr>
            <a:spLocks noGrp="1"/>
          </p:cNvSpPr>
          <p:nvPr>
            <p:ph type="title" idx="100" hasCustomPrompt="1"/>
          </p:nvPr>
        </p:nvSpPr>
        <p:spPr>
          <a:xfrm>
            <a:off x="594360" y="566928"/>
            <a:ext cx="7955280" cy="731520"/>
          </a:xfrm>
          <a:prstGeom prst="rect">
            <a:avLst/>
          </a:prstGeom>
          <a:noFill/>
          <a:ln/>
        </p:spPr>
        <p:txBody>
          <a:bodyPr wrap="square" rtlCol="0" anchor="ctr"/>
          <a:lstStyle/>
          <a:p>
            <a:pPr marL="0" indent="0" algn="l">
              <a:buNone/>
            </a:pPr>
            <a:r>
              <a:rPr lang="en-US" sz="2900" b="1" dirty="0">
                <a:solidFill>
                  <a:srgbClr val="23252B"/>
                </a:solidFill>
                <a:latin typeface="Trebuchet MS" pitchFamily="34" charset="0"/>
                <a:ea typeface="Trebuchet MS" pitchFamily="34" charset="-122"/>
                <a:cs typeface="Trebuchet MS" pitchFamily="34" charset="-120"/>
              </a:rPr>
              <a:t>Trial Notes</a:t>
            </a:r>
            <a:endParaRPr lang="en-US" sz="2900" dirty="0"/>
          </a:p>
        </p:txBody>
      </p:sp>
      <p:sp>
        <p:nvSpPr>
          <p:cNvPr id="4" name="Text 2"/>
          <p:cNvSpPr/>
          <p:nvPr/>
        </p:nvSpPr>
        <p:spPr>
          <a:xfrm>
            <a:off x="594360" y="1371600"/>
            <a:ext cx="7955280" cy="457200"/>
          </a:xfrm>
          <a:prstGeom prst="rect">
            <a:avLst/>
          </a:prstGeom>
          <a:noFill/>
          <a:ln/>
        </p:spPr>
        <p:txBody>
          <a:bodyPr wrap="square" lIns="0" tIns="0" rIns="0" bIns="0" rtlCol="0" anchor="ctr"/>
          <a:lstStyle/>
          <a:p>
            <a:pPr marL="0" indent="0" algn="l">
              <a:buNone/>
            </a:pPr>
            <a:r>
              <a:rPr lang="en-US" sz="1400" dirty="0">
                <a:solidFill>
                  <a:srgbClr val="6C6F75"/>
                </a:solidFill>
                <a:latin typeface="Calibri" pitchFamily="34" charset="0"/>
                <a:ea typeface="Calibri" pitchFamily="34" charset="-122"/>
                <a:cs typeface="Calibri" pitchFamily="34" charset="-120"/>
              </a:rPr>
              <a:t>What to reconcile and secure so the record holds up later.</a:t>
            </a:r>
            <a:endParaRPr lang="en-US" sz="1400" dirty="0"/>
          </a:p>
        </p:txBody>
      </p:sp>
      <p:sp>
        <p:nvSpPr>
          <p:cNvPr id="5" name="Shape 3"/>
          <p:cNvSpPr/>
          <p:nvPr/>
        </p:nvSpPr>
        <p:spPr>
          <a:xfrm>
            <a:off x="594360" y="2057400"/>
            <a:ext cx="7955280" cy="960120"/>
          </a:xfrm>
          <a:prstGeom prst="rect">
            <a:avLst/>
          </a:prstGeom>
          <a:solidFill>
            <a:srgbClr val="FFFFFF"/>
          </a:solidFill>
          <a:ln w="12700">
            <a:solidFill>
              <a:srgbClr val="E5DFD5"/>
            </a:solidFill>
            <a:prstDash val="solid"/>
          </a:ln>
        </p:spPr>
        <p:txBody>
          <a:bodyPr/>
          <a:lstStyle/>
          <a:p>
            <a:endParaRPr lang="en-US"/>
          </a:p>
        </p:txBody>
      </p:sp>
      <p:sp>
        <p:nvSpPr>
          <p:cNvPr id="6" name="Shape 4"/>
          <p:cNvSpPr/>
          <p:nvPr/>
        </p:nvSpPr>
        <p:spPr>
          <a:xfrm>
            <a:off x="777240" y="2345436"/>
            <a:ext cx="384048" cy="384048"/>
          </a:xfrm>
          <a:prstGeom prst="ellipse">
            <a:avLst/>
          </a:prstGeom>
          <a:solidFill>
            <a:srgbClr val="A11B2E"/>
          </a:solidFill>
          <a:ln/>
        </p:spPr>
        <p:txBody>
          <a:bodyPr/>
          <a:lstStyle/>
          <a:p>
            <a:endParaRPr lang="en-US"/>
          </a:p>
        </p:txBody>
      </p:sp>
      <p:sp>
        <p:nvSpPr>
          <p:cNvPr id="7" name="Text 5"/>
          <p:cNvSpPr/>
          <p:nvPr/>
        </p:nvSpPr>
        <p:spPr>
          <a:xfrm>
            <a:off x="777240" y="2345436"/>
            <a:ext cx="384048" cy="384048"/>
          </a:xfrm>
          <a:prstGeom prst="rect">
            <a:avLst/>
          </a:prstGeom>
          <a:noFill/>
          <a:ln/>
        </p:spPr>
        <p:txBody>
          <a:bodyPr wrap="square" lIns="0" tIns="0" rIns="0" bIns="0" rtlCol="0" anchor="ctr"/>
          <a:lstStyle/>
          <a:p>
            <a:pPr marL="0" indent="0" algn="ctr">
              <a:buNone/>
            </a:pPr>
            <a:r>
              <a:rPr lang="en-US" sz="1250" b="1" dirty="0">
                <a:solidFill>
                  <a:srgbClr val="FFFFFF"/>
                </a:solidFill>
                <a:latin typeface="Trebuchet MS" pitchFamily="34" charset="0"/>
                <a:ea typeface="Trebuchet MS" pitchFamily="34" charset="-122"/>
                <a:cs typeface="Trebuchet MS" pitchFamily="34" charset="-120"/>
              </a:rPr>
              <a:t>iii</a:t>
            </a:r>
            <a:endParaRPr lang="en-US" sz="1250" dirty="0"/>
          </a:p>
        </p:txBody>
      </p:sp>
      <p:sp>
        <p:nvSpPr>
          <p:cNvPr id="8" name="Text 6"/>
          <p:cNvSpPr/>
          <p:nvPr/>
        </p:nvSpPr>
        <p:spPr>
          <a:xfrm>
            <a:off x="1307592" y="2130552"/>
            <a:ext cx="2743200" cy="813816"/>
          </a:xfrm>
          <a:prstGeom prst="rect">
            <a:avLst/>
          </a:prstGeom>
          <a:noFill/>
          <a:ln/>
        </p:spPr>
        <p:txBody>
          <a:bodyPr wrap="square" lIns="0" tIns="0" rIns="0" bIns="0" rtlCol="0" anchor="ctr"/>
          <a:lstStyle/>
          <a:p>
            <a:pPr marL="0" indent="0" algn="l">
              <a:lnSpc>
                <a:spcPct val="95000"/>
              </a:lnSpc>
              <a:buNone/>
            </a:pPr>
            <a:r>
              <a:rPr lang="en-US" sz="1600" b="1" dirty="0">
                <a:solidFill>
                  <a:srgbClr val="23252B"/>
                </a:solidFill>
                <a:latin typeface="Trebuchet MS" pitchFamily="34" charset="0"/>
                <a:ea typeface="Trebuchet MS" pitchFamily="34" charset="-122"/>
                <a:cs typeface="Trebuchet MS" pitchFamily="34" charset="-120"/>
              </a:rPr>
              <a:t>Follow every witness</a:t>
            </a:r>
            <a:endParaRPr lang="en-US" sz="1600" dirty="0"/>
          </a:p>
        </p:txBody>
      </p:sp>
      <p:sp>
        <p:nvSpPr>
          <p:cNvPr id="9" name="Text 7"/>
          <p:cNvSpPr/>
          <p:nvPr/>
        </p:nvSpPr>
        <p:spPr>
          <a:xfrm>
            <a:off x="4187952" y="2112264"/>
            <a:ext cx="4133088" cy="850392"/>
          </a:xfrm>
          <a:prstGeom prst="rect">
            <a:avLst/>
          </a:prstGeom>
          <a:noFill/>
          <a:ln/>
        </p:spPr>
        <p:txBody>
          <a:bodyPr wrap="square" lIns="0" tIns="0" rIns="0" bIns="0" rtlCol="0" anchor="ctr"/>
          <a:lstStyle/>
          <a:p>
            <a:pPr marL="0" indent="0" algn="l">
              <a:lnSpc>
                <a:spcPct val="100000"/>
              </a:lnSpc>
              <a:buNone/>
            </a:pPr>
            <a:r>
              <a:rPr lang="en-US" sz="1300" dirty="0">
                <a:solidFill>
                  <a:srgbClr val="6C6F75"/>
                </a:solidFill>
                <a:latin typeface="Calibri" pitchFamily="34" charset="0"/>
                <a:ea typeface="Calibri" pitchFamily="34" charset="-122"/>
                <a:cs typeface="Calibri" pitchFamily="34" charset="-120"/>
              </a:rPr>
              <a:t>Record each witness's role and their statements while on the stand.</a:t>
            </a:r>
            <a:endParaRPr lang="en-US" sz="1300" dirty="0"/>
          </a:p>
        </p:txBody>
      </p:sp>
      <p:sp>
        <p:nvSpPr>
          <p:cNvPr id="10" name="Shape 8"/>
          <p:cNvSpPr/>
          <p:nvPr/>
        </p:nvSpPr>
        <p:spPr>
          <a:xfrm>
            <a:off x="594360" y="3200400"/>
            <a:ext cx="7955280" cy="960120"/>
          </a:xfrm>
          <a:prstGeom prst="rect">
            <a:avLst/>
          </a:prstGeom>
          <a:solidFill>
            <a:srgbClr val="FFFFFF"/>
          </a:solidFill>
          <a:ln w="12700">
            <a:solidFill>
              <a:srgbClr val="E5DFD5"/>
            </a:solidFill>
            <a:prstDash val="solid"/>
          </a:ln>
        </p:spPr>
        <p:txBody>
          <a:bodyPr/>
          <a:lstStyle/>
          <a:p>
            <a:endParaRPr lang="en-US"/>
          </a:p>
        </p:txBody>
      </p:sp>
      <p:sp>
        <p:nvSpPr>
          <p:cNvPr id="11" name="Shape 9"/>
          <p:cNvSpPr/>
          <p:nvPr/>
        </p:nvSpPr>
        <p:spPr>
          <a:xfrm>
            <a:off x="777240" y="3488436"/>
            <a:ext cx="384048" cy="384048"/>
          </a:xfrm>
          <a:prstGeom prst="ellipse">
            <a:avLst/>
          </a:prstGeom>
          <a:solidFill>
            <a:srgbClr val="A11B2E"/>
          </a:solidFill>
          <a:ln/>
        </p:spPr>
        <p:txBody>
          <a:bodyPr/>
          <a:lstStyle/>
          <a:p>
            <a:endParaRPr lang="en-US"/>
          </a:p>
        </p:txBody>
      </p:sp>
      <p:sp>
        <p:nvSpPr>
          <p:cNvPr id="12" name="Text 10"/>
          <p:cNvSpPr/>
          <p:nvPr/>
        </p:nvSpPr>
        <p:spPr>
          <a:xfrm>
            <a:off x="777240" y="3488436"/>
            <a:ext cx="384048" cy="384048"/>
          </a:xfrm>
          <a:prstGeom prst="rect">
            <a:avLst/>
          </a:prstGeom>
          <a:noFill/>
          <a:ln/>
        </p:spPr>
        <p:txBody>
          <a:bodyPr wrap="square" lIns="0" tIns="0" rIns="0" bIns="0" rtlCol="0" anchor="ctr"/>
          <a:lstStyle/>
          <a:p>
            <a:pPr marL="0" indent="0" algn="ctr">
              <a:buNone/>
            </a:pPr>
            <a:r>
              <a:rPr lang="en-US" sz="1250" b="1" dirty="0">
                <a:solidFill>
                  <a:srgbClr val="FFFFFF"/>
                </a:solidFill>
                <a:latin typeface="Trebuchet MS" pitchFamily="34" charset="0"/>
                <a:ea typeface="Trebuchet MS" pitchFamily="34" charset="-122"/>
                <a:cs typeface="Trebuchet MS" pitchFamily="34" charset="-120"/>
              </a:rPr>
              <a:t>iv</a:t>
            </a:r>
            <a:endParaRPr lang="en-US" sz="1250" dirty="0"/>
          </a:p>
        </p:txBody>
      </p:sp>
      <p:sp>
        <p:nvSpPr>
          <p:cNvPr id="13" name="Text 11"/>
          <p:cNvSpPr/>
          <p:nvPr/>
        </p:nvSpPr>
        <p:spPr>
          <a:xfrm>
            <a:off x="1307592" y="3273552"/>
            <a:ext cx="2743200" cy="813816"/>
          </a:xfrm>
          <a:prstGeom prst="rect">
            <a:avLst/>
          </a:prstGeom>
          <a:noFill/>
          <a:ln/>
        </p:spPr>
        <p:txBody>
          <a:bodyPr wrap="square" lIns="0" tIns="0" rIns="0" bIns="0" rtlCol="0" anchor="ctr"/>
          <a:lstStyle/>
          <a:p>
            <a:pPr marL="0" indent="0" algn="l">
              <a:lnSpc>
                <a:spcPct val="95000"/>
              </a:lnSpc>
              <a:buNone/>
            </a:pPr>
            <a:r>
              <a:rPr lang="en-US" sz="1600" b="1" dirty="0">
                <a:solidFill>
                  <a:srgbClr val="23252B"/>
                </a:solidFill>
                <a:latin typeface="Trebuchet MS" pitchFamily="34" charset="0"/>
                <a:ea typeface="Trebuchet MS" pitchFamily="34" charset="-122"/>
                <a:cs typeface="Trebuchet MS" pitchFamily="34" charset="-120"/>
              </a:rPr>
              <a:t>Reconcile &amp; secure exhibits</a:t>
            </a:r>
            <a:endParaRPr lang="en-US" sz="1600" dirty="0"/>
          </a:p>
        </p:txBody>
      </p:sp>
      <p:sp>
        <p:nvSpPr>
          <p:cNvPr id="14" name="Text 12"/>
          <p:cNvSpPr/>
          <p:nvPr/>
        </p:nvSpPr>
        <p:spPr>
          <a:xfrm>
            <a:off x="4187952" y="3255264"/>
            <a:ext cx="4133088" cy="850392"/>
          </a:xfrm>
          <a:prstGeom prst="rect">
            <a:avLst/>
          </a:prstGeom>
          <a:noFill/>
          <a:ln/>
        </p:spPr>
        <p:txBody>
          <a:bodyPr wrap="square" lIns="0" tIns="0" rIns="0" bIns="0" rtlCol="0" anchor="ctr"/>
          <a:lstStyle/>
          <a:p>
            <a:pPr marL="0" indent="0" algn="l">
              <a:lnSpc>
                <a:spcPct val="100000"/>
              </a:lnSpc>
              <a:buNone/>
            </a:pPr>
            <a:r>
              <a:rPr lang="en-US" sz="1300" dirty="0">
                <a:solidFill>
                  <a:srgbClr val="6C6F75"/>
                </a:solidFill>
                <a:latin typeface="Calibri" pitchFamily="34" charset="0"/>
                <a:ea typeface="Calibri" pitchFamily="34" charset="-122"/>
                <a:cs typeface="Calibri" pitchFamily="34" charset="-120"/>
              </a:rPr>
              <a:t>Confirm exhibit numbers match the court's admitted list, then secure all materials for the record.</a:t>
            </a:r>
            <a:endParaRPr lang="en-US" sz="13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94360" y="365760"/>
            <a:ext cx="5486400" cy="274320"/>
          </a:xfrm>
          <a:prstGeom prst="rect">
            <a:avLst/>
          </a:prstGeom>
          <a:noFill/>
          <a:ln/>
        </p:spPr>
        <p:txBody>
          <a:bodyPr wrap="square" lIns="0" tIns="0" rIns="0" bIns="0" rtlCol="0" anchor="ctr"/>
          <a:lstStyle/>
          <a:p>
            <a:pPr marL="0" indent="0" algn="l">
              <a:buNone/>
            </a:pPr>
            <a:r>
              <a:rPr lang="en-US" sz="1150" b="1" kern="0" spc="250" dirty="0">
                <a:solidFill>
                  <a:srgbClr val="A11B2E"/>
                </a:solidFill>
                <a:latin typeface="Trebuchet MS" pitchFamily="34" charset="0"/>
                <a:ea typeface="Trebuchet MS" pitchFamily="34" charset="-122"/>
                <a:cs typeface="Trebuchet MS" pitchFamily="34" charset="-120"/>
              </a:rPr>
              <a:t>SECTION III · QUICK REFERENCE</a:t>
            </a:r>
            <a:endParaRPr lang="en-US" sz="1150" dirty="0"/>
          </a:p>
        </p:txBody>
      </p:sp>
      <p:sp>
        <p:nvSpPr>
          <p:cNvPr id="3" name="Text 0"/>
          <p:cNvSpPr>
            <a:spLocks noGrp="1"/>
          </p:cNvSpPr>
          <p:nvPr>
            <p:ph type="title" idx="100" hasCustomPrompt="1"/>
          </p:nvPr>
        </p:nvSpPr>
        <p:spPr>
          <a:xfrm>
            <a:off x="594360" y="566928"/>
            <a:ext cx="7955280" cy="731520"/>
          </a:xfrm>
          <a:prstGeom prst="rect">
            <a:avLst/>
          </a:prstGeom>
          <a:noFill/>
          <a:ln/>
        </p:spPr>
        <p:txBody>
          <a:bodyPr wrap="square" rtlCol="0" anchor="ctr"/>
          <a:lstStyle/>
          <a:p>
            <a:pPr marL="0" indent="0" algn="l">
              <a:buNone/>
            </a:pPr>
            <a:r>
              <a:rPr lang="en-US" sz="2900" b="1" dirty="0">
                <a:solidFill>
                  <a:srgbClr val="23252B"/>
                </a:solidFill>
                <a:latin typeface="Trebuchet MS" pitchFamily="34" charset="0"/>
                <a:ea typeface="Trebuchet MS" pitchFamily="34" charset="-122"/>
                <a:cs typeface="Trebuchet MS" pitchFamily="34" charset="-120"/>
              </a:rPr>
              <a:t>Trial-Day Checklist</a:t>
            </a:r>
            <a:endParaRPr lang="en-US" sz="2900" dirty="0"/>
          </a:p>
        </p:txBody>
      </p:sp>
      <p:sp>
        <p:nvSpPr>
          <p:cNvPr id="4" name="Text 2"/>
          <p:cNvSpPr/>
          <p:nvPr/>
        </p:nvSpPr>
        <p:spPr>
          <a:xfrm>
            <a:off x="594360" y="1298448"/>
            <a:ext cx="7955280" cy="320040"/>
          </a:xfrm>
          <a:prstGeom prst="rect">
            <a:avLst/>
          </a:prstGeom>
          <a:noFill/>
          <a:ln/>
        </p:spPr>
        <p:txBody>
          <a:bodyPr wrap="square" lIns="0" tIns="0" rIns="0" bIns="0" rtlCol="0" anchor="ctr"/>
          <a:lstStyle/>
          <a:p>
            <a:pPr marL="0" indent="0" algn="l">
              <a:buNone/>
            </a:pPr>
            <a:r>
              <a:rPr lang="en-US" sz="1300" i="1" dirty="0">
                <a:solidFill>
                  <a:srgbClr val="6C6F75"/>
                </a:solidFill>
                <a:latin typeface="Calibri" pitchFamily="34" charset="0"/>
                <a:ea typeface="Calibri" pitchFamily="34" charset="-122"/>
                <a:cs typeface="Calibri" pitchFamily="34" charset="-120"/>
              </a:rPr>
              <a:t>Print and carry — check off each task as the trial day unfolds.</a:t>
            </a:r>
            <a:endParaRPr lang="en-US" sz="1300" dirty="0"/>
          </a:p>
        </p:txBody>
      </p:sp>
      <p:sp>
        <p:nvSpPr>
          <p:cNvPr id="5" name="Shape 3"/>
          <p:cNvSpPr/>
          <p:nvPr/>
        </p:nvSpPr>
        <p:spPr>
          <a:xfrm>
            <a:off x="502920" y="1691640"/>
            <a:ext cx="4023360" cy="3246120"/>
          </a:xfrm>
          <a:prstGeom prst="rect">
            <a:avLst/>
          </a:prstGeom>
          <a:solidFill>
            <a:srgbClr val="FFFFFF"/>
          </a:solidFill>
          <a:ln w="12700">
            <a:solidFill>
              <a:srgbClr val="E5DFD5"/>
            </a:solidFill>
            <a:prstDash val="solid"/>
          </a:ln>
          <a:effectLst>
            <a:outerShdw blurRad="63500" dist="25400" dir="8100000" algn="bl" rotWithShape="0">
              <a:srgbClr val="000000">
                <a:alpha val="7000"/>
              </a:srgbClr>
            </a:outerShdw>
          </a:effectLst>
        </p:spPr>
        <p:txBody>
          <a:bodyPr/>
          <a:lstStyle/>
          <a:p>
            <a:endParaRPr lang="en-US"/>
          </a:p>
        </p:txBody>
      </p:sp>
      <p:sp>
        <p:nvSpPr>
          <p:cNvPr id="6" name="Shape 4"/>
          <p:cNvSpPr/>
          <p:nvPr/>
        </p:nvSpPr>
        <p:spPr>
          <a:xfrm>
            <a:off x="4617720" y="1691640"/>
            <a:ext cx="4023360" cy="3246120"/>
          </a:xfrm>
          <a:prstGeom prst="rect">
            <a:avLst/>
          </a:prstGeom>
          <a:solidFill>
            <a:srgbClr val="FFFFFF"/>
          </a:solidFill>
          <a:ln w="12700">
            <a:solidFill>
              <a:srgbClr val="E5DFD5"/>
            </a:solidFill>
            <a:prstDash val="solid"/>
          </a:ln>
          <a:effectLst>
            <a:outerShdw blurRad="63500" dist="25400" dir="8100000" algn="bl" rotWithShape="0">
              <a:srgbClr val="000000">
                <a:alpha val="7000"/>
              </a:srgbClr>
            </a:outerShdw>
          </a:effectLst>
        </p:spPr>
        <p:txBody>
          <a:bodyPr/>
          <a:lstStyle/>
          <a:p>
            <a:endParaRPr lang="en-US"/>
          </a:p>
        </p:txBody>
      </p:sp>
      <p:sp>
        <p:nvSpPr>
          <p:cNvPr id="7" name="Text 5"/>
          <p:cNvSpPr/>
          <p:nvPr/>
        </p:nvSpPr>
        <p:spPr>
          <a:xfrm>
            <a:off x="777240" y="1874520"/>
            <a:ext cx="3520440" cy="256032"/>
          </a:xfrm>
          <a:prstGeom prst="rect">
            <a:avLst/>
          </a:prstGeom>
          <a:noFill/>
          <a:ln/>
        </p:spPr>
        <p:txBody>
          <a:bodyPr wrap="square" lIns="0" tIns="0" rIns="0" bIns="0" rtlCol="0" anchor="ctr"/>
          <a:lstStyle/>
          <a:p>
            <a:pPr marL="0" indent="0" algn="l">
              <a:buNone/>
            </a:pPr>
            <a:r>
              <a:rPr lang="en-US" sz="1200" b="1" kern="0" spc="150" dirty="0">
                <a:solidFill>
                  <a:srgbClr val="A11B2E"/>
                </a:solidFill>
                <a:latin typeface="Trebuchet MS" pitchFamily="34" charset="0"/>
                <a:ea typeface="Trebuchet MS" pitchFamily="34" charset="-122"/>
                <a:cs typeface="Trebuchet MS" pitchFamily="34" charset="-120"/>
              </a:rPr>
              <a:t>JURY SELECTION</a:t>
            </a:r>
            <a:endParaRPr lang="en-US" sz="1200" dirty="0"/>
          </a:p>
        </p:txBody>
      </p:sp>
      <p:sp>
        <p:nvSpPr>
          <p:cNvPr id="8" name="Shape 6"/>
          <p:cNvSpPr/>
          <p:nvPr/>
        </p:nvSpPr>
        <p:spPr>
          <a:xfrm>
            <a:off x="795528" y="2194560"/>
            <a:ext cx="155448" cy="155448"/>
          </a:xfrm>
          <a:prstGeom prst="rect">
            <a:avLst/>
          </a:prstGeom>
          <a:solidFill>
            <a:srgbClr val="FFFFFF"/>
          </a:solidFill>
          <a:ln w="12700">
            <a:solidFill>
              <a:srgbClr val="23252B"/>
            </a:solidFill>
            <a:prstDash val="solid"/>
          </a:ln>
        </p:spPr>
        <p:txBody>
          <a:bodyPr/>
          <a:lstStyle/>
          <a:p>
            <a:endParaRPr lang="en-US"/>
          </a:p>
        </p:txBody>
      </p:sp>
      <p:sp>
        <p:nvSpPr>
          <p:cNvPr id="9" name="Text 7"/>
          <p:cNvSpPr/>
          <p:nvPr/>
        </p:nvSpPr>
        <p:spPr>
          <a:xfrm>
            <a:off x="1097280" y="2139696"/>
            <a:ext cx="3182112" cy="274320"/>
          </a:xfrm>
          <a:prstGeom prst="rect">
            <a:avLst/>
          </a:prstGeom>
          <a:noFill/>
          <a:ln/>
        </p:spPr>
        <p:txBody>
          <a:bodyPr wrap="square" lIns="0" tIns="0" rIns="0" bIns="0" rtlCol="0" anchor="ctr"/>
          <a:lstStyle/>
          <a:p>
            <a:pPr marL="0" indent="0" algn="l">
              <a:buNone/>
            </a:pPr>
            <a:r>
              <a:rPr lang="en-US" sz="1150" dirty="0">
                <a:solidFill>
                  <a:srgbClr val="23252B"/>
                </a:solidFill>
                <a:latin typeface="Calibri" pitchFamily="34" charset="0"/>
                <a:ea typeface="Calibri" pitchFamily="34" charset="-122"/>
                <a:cs typeface="Calibri" pitchFamily="34" charset="-120"/>
              </a:rPr>
              <a:t>Monitor juror reactions (roundtable feedback)</a:t>
            </a:r>
            <a:endParaRPr lang="en-US" sz="1150" dirty="0"/>
          </a:p>
        </p:txBody>
      </p:sp>
      <p:sp>
        <p:nvSpPr>
          <p:cNvPr id="10" name="Text 8"/>
          <p:cNvSpPr/>
          <p:nvPr/>
        </p:nvSpPr>
        <p:spPr>
          <a:xfrm>
            <a:off x="777240" y="2578608"/>
            <a:ext cx="3520440" cy="256032"/>
          </a:xfrm>
          <a:prstGeom prst="rect">
            <a:avLst/>
          </a:prstGeom>
          <a:noFill/>
          <a:ln/>
        </p:spPr>
        <p:txBody>
          <a:bodyPr wrap="square" lIns="0" tIns="0" rIns="0" bIns="0" rtlCol="0" anchor="ctr"/>
          <a:lstStyle/>
          <a:p>
            <a:pPr marL="0" indent="0" algn="l">
              <a:buNone/>
            </a:pPr>
            <a:r>
              <a:rPr lang="en-US" sz="1200" b="1" kern="0" spc="150" dirty="0">
                <a:solidFill>
                  <a:srgbClr val="A11B2E"/>
                </a:solidFill>
                <a:latin typeface="Trebuchet MS" pitchFamily="34" charset="0"/>
                <a:ea typeface="Trebuchet MS" pitchFamily="34" charset="-122"/>
                <a:cs typeface="Trebuchet MS" pitchFamily="34" charset="-120"/>
              </a:rPr>
              <a:t>WITNESS PREPARATION</a:t>
            </a:r>
            <a:endParaRPr lang="en-US" sz="1200" dirty="0"/>
          </a:p>
        </p:txBody>
      </p:sp>
      <p:sp>
        <p:nvSpPr>
          <p:cNvPr id="11" name="Shape 9"/>
          <p:cNvSpPr/>
          <p:nvPr/>
        </p:nvSpPr>
        <p:spPr>
          <a:xfrm>
            <a:off x="795528" y="2898648"/>
            <a:ext cx="155448" cy="155448"/>
          </a:xfrm>
          <a:prstGeom prst="rect">
            <a:avLst/>
          </a:prstGeom>
          <a:solidFill>
            <a:srgbClr val="FFFFFF"/>
          </a:solidFill>
          <a:ln w="12700">
            <a:solidFill>
              <a:srgbClr val="23252B"/>
            </a:solidFill>
            <a:prstDash val="solid"/>
          </a:ln>
        </p:spPr>
        <p:txBody>
          <a:bodyPr/>
          <a:lstStyle/>
          <a:p>
            <a:endParaRPr lang="en-US"/>
          </a:p>
        </p:txBody>
      </p:sp>
      <p:sp>
        <p:nvSpPr>
          <p:cNvPr id="12" name="Text 10"/>
          <p:cNvSpPr/>
          <p:nvPr/>
        </p:nvSpPr>
        <p:spPr>
          <a:xfrm>
            <a:off x="1097280" y="2843784"/>
            <a:ext cx="3182112" cy="274320"/>
          </a:xfrm>
          <a:prstGeom prst="rect">
            <a:avLst/>
          </a:prstGeom>
          <a:noFill/>
          <a:ln/>
        </p:spPr>
        <p:txBody>
          <a:bodyPr wrap="square" lIns="0" tIns="0" rIns="0" bIns="0" rtlCol="0" anchor="ctr"/>
          <a:lstStyle/>
          <a:p>
            <a:pPr marL="0" indent="0" algn="l">
              <a:buNone/>
            </a:pPr>
            <a:r>
              <a:rPr lang="en-US" sz="1150" dirty="0">
                <a:solidFill>
                  <a:srgbClr val="23252B"/>
                </a:solidFill>
                <a:latin typeface="Calibri" pitchFamily="34" charset="0"/>
                <a:ea typeface="Calibri" pitchFamily="34" charset="-122"/>
                <a:cs typeface="Calibri" pitchFamily="34" charset="-120"/>
              </a:rPr>
              <a:t>Verify witness availability &amp; location</a:t>
            </a:r>
            <a:endParaRPr lang="en-US" sz="1150" dirty="0"/>
          </a:p>
        </p:txBody>
      </p:sp>
      <p:sp>
        <p:nvSpPr>
          <p:cNvPr id="13" name="Shape 11"/>
          <p:cNvSpPr/>
          <p:nvPr/>
        </p:nvSpPr>
        <p:spPr>
          <a:xfrm>
            <a:off x="795528" y="3182112"/>
            <a:ext cx="155448" cy="155448"/>
          </a:xfrm>
          <a:prstGeom prst="rect">
            <a:avLst/>
          </a:prstGeom>
          <a:solidFill>
            <a:srgbClr val="FFFFFF"/>
          </a:solidFill>
          <a:ln w="12700">
            <a:solidFill>
              <a:srgbClr val="23252B"/>
            </a:solidFill>
            <a:prstDash val="solid"/>
          </a:ln>
        </p:spPr>
        <p:txBody>
          <a:bodyPr/>
          <a:lstStyle/>
          <a:p>
            <a:endParaRPr lang="en-US"/>
          </a:p>
        </p:txBody>
      </p:sp>
      <p:sp>
        <p:nvSpPr>
          <p:cNvPr id="14" name="Text 12"/>
          <p:cNvSpPr/>
          <p:nvPr/>
        </p:nvSpPr>
        <p:spPr>
          <a:xfrm>
            <a:off x="1097280" y="3127248"/>
            <a:ext cx="3182112" cy="274320"/>
          </a:xfrm>
          <a:prstGeom prst="rect">
            <a:avLst/>
          </a:prstGeom>
          <a:noFill/>
          <a:ln/>
        </p:spPr>
        <p:txBody>
          <a:bodyPr wrap="square" lIns="0" tIns="0" rIns="0" bIns="0" rtlCol="0" anchor="ctr"/>
          <a:lstStyle/>
          <a:p>
            <a:pPr marL="0" indent="0" algn="l">
              <a:buNone/>
            </a:pPr>
            <a:r>
              <a:rPr lang="en-US" sz="1150" dirty="0">
                <a:solidFill>
                  <a:srgbClr val="23252B"/>
                </a:solidFill>
                <a:latin typeface="Calibri" pitchFamily="34" charset="0"/>
                <a:ea typeface="Calibri" pitchFamily="34" charset="-122"/>
                <a:cs typeface="Calibri" pitchFamily="34" charset="-120"/>
              </a:rPr>
              <a:t>Ready questions, exhibits &amp; deposition excerpts</a:t>
            </a:r>
            <a:endParaRPr lang="en-US" sz="1150" dirty="0"/>
          </a:p>
        </p:txBody>
      </p:sp>
      <p:sp>
        <p:nvSpPr>
          <p:cNvPr id="15" name="Text 13"/>
          <p:cNvSpPr/>
          <p:nvPr/>
        </p:nvSpPr>
        <p:spPr>
          <a:xfrm>
            <a:off x="777240" y="3566160"/>
            <a:ext cx="3520440" cy="256032"/>
          </a:xfrm>
          <a:prstGeom prst="rect">
            <a:avLst/>
          </a:prstGeom>
          <a:noFill/>
          <a:ln/>
        </p:spPr>
        <p:txBody>
          <a:bodyPr wrap="square" lIns="0" tIns="0" rIns="0" bIns="0" rtlCol="0" anchor="ctr"/>
          <a:lstStyle/>
          <a:p>
            <a:pPr marL="0" indent="0" algn="l">
              <a:buNone/>
            </a:pPr>
            <a:r>
              <a:rPr lang="en-US" sz="1200" b="1" kern="0" spc="150" dirty="0">
                <a:solidFill>
                  <a:srgbClr val="A11B2E"/>
                </a:solidFill>
                <a:latin typeface="Trebuchet MS" pitchFamily="34" charset="0"/>
                <a:ea typeface="Trebuchet MS" pitchFamily="34" charset="-122"/>
                <a:cs typeface="Trebuchet MS" pitchFamily="34" charset="-120"/>
              </a:rPr>
              <a:t>TECHNOLOGY TEST</a:t>
            </a:r>
            <a:endParaRPr lang="en-US" sz="1200" dirty="0"/>
          </a:p>
        </p:txBody>
      </p:sp>
      <p:sp>
        <p:nvSpPr>
          <p:cNvPr id="16" name="Shape 14"/>
          <p:cNvSpPr/>
          <p:nvPr/>
        </p:nvSpPr>
        <p:spPr>
          <a:xfrm>
            <a:off x="795528" y="3886200"/>
            <a:ext cx="155448" cy="155448"/>
          </a:xfrm>
          <a:prstGeom prst="rect">
            <a:avLst/>
          </a:prstGeom>
          <a:solidFill>
            <a:srgbClr val="FFFFFF"/>
          </a:solidFill>
          <a:ln w="12700">
            <a:solidFill>
              <a:srgbClr val="23252B"/>
            </a:solidFill>
            <a:prstDash val="solid"/>
          </a:ln>
        </p:spPr>
        <p:txBody>
          <a:bodyPr/>
          <a:lstStyle/>
          <a:p>
            <a:endParaRPr lang="en-US"/>
          </a:p>
        </p:txBody>
      </p:sp>
      <p:sp>
        <p:nvSpPr>
          <p:cNvPr id="17" name="Text 15"/>
          <p:cNvSpPr/>
          <p:nvPr/>
        </p:nvSpPr>
        <p:spPr>
          <a:xfrm>
            <a:off x="1097280" y="3831336"/>
            <a:ext cx="3182112" cy="274320"/>
          </a:xfrm>
          <a:prstGeom prst="rect">
            <a:avLst/>
          </a:prstGeom>
          <a:noFill/>
          <a:ln/>
        </p:spPr>
        <p:txBody>
          <a:bodyPr wrap="square" lIns="0" tIns="0" rIns="0" bIns="0" rtlCol="0" anchor="ctr"/>
          <a:lstStyle/>
          <a:p>
            <a:pPr marL="0" indent="0" algn="l">
              <a:buNone/>
            </a:pPr>
            <a:r>
              <a:rPr lang="en-US" sz="1150" dirty="0">
                <a:solidFill>
                  <a:srgbClr val="23252B"/>
                </a:solidFill>
                <a:latin typeface="Calibri" pitchFamily="34" charset="0"/>
                <a:ea typeface="Calibri" pitchFamily="34" charset="-122"/>
                <a:cs typeface="Calibri" pitchFamily="34" charset="-120"/>
              </a:rPr>
              <a:t>Projector displays clearly</a:t>
            </a:r>
            <a:endParaRPr lang="en-US" sz="1150" dirty="0"/>
          </a:p>
        </p:txBody>
      </p:sp>
      <p:sp>
        <p:nvSpPr>
          <p:cNvPr id="18" name="Shape 16"/>
          <p:cNvSpPr/>
          <p:nvPr/>
        </p:nvSpPr>
        <p:spPr>
          <a:xfrm>
            <a:off x="795528" y="4169664"/>
            <a:ext cx="155448" cy="155448"/>
          </a:xfrm>
          <a:prstGeom prst="rect">
            <a:avLst/>
          </a:prstGeom>
          <a:solidFill>
            <a:srgbClr val="FFFFFF"/>
          </a:solidFill>
          <a:ln w="12700">
            <a:solidFill>
              <a:srgbClr val="23252B"/>
            </a:solidFill>
            <a:prstDash val="solid"/>
          </a:ln>
        </p:spPr>
        <p:txBody>
          <a:bodyPr/>
          <a:lstStyle/>
          <a:p>
            <a:endParaRPr lang="en-US"/>
          </a:p>
        </p:txBody>
      </p:sp>
      <p:sp>
        <p:nvSpPr>
          <p:cNvPr id="19" name="Text 17"/>
          <p:cNvSpPr/>
          <p:nvPr/>
        </p:nvSpPr>
        <p:spPr>
          <a:xfrm>
            <a:off x="1097280" y="4114800"/>
            <a:ext cx="3182112" cy="274320"/>
          </a:xfrm>
          <a:prstGeom prst="rect">
            <a:avLst/>
          </a:prstGeom>
          <a:noFill/>
          <a:ln/>
        </p:spPr>
        <p:txBody>
          <a:bodyPr wrap="square" lIns="0" tIns="0" rIns="0" bIns="0" rtlCol="0" anchor="ctr"/>
          <a:lstStyle/>
          <a:p>
            <a:pPr marL="0" indent="0" algn="l">
              <a:buNone/>
            </a:pPr>
            <a:r>
              <a:rPr lang="en-US" sz="1150" dirty="0">
                <a:solidFill>
                  <a:srgbClr val="23252B"/>
                </a:solidFill>
                <a:latin typeface="Calibri" pitchFamily="34" charset="0"/>
                <a:ea typeface="Calibri" pitchFamily="34" charset="-122"/>
                <a:cs typeface="Calibri" pitchFamily="34" charset="-120"/>
              </a:rPr>
              <a:t>Monitors mirror correctly</a:t>
            </a:r>
            <a:endParaRPr lang="en-US" sz="1150" dirty="0"/>
          </a:p>
        </p:txBody>
      </p:sp>
      <p:sp>
        <p:nvSpPr>
          <p:cNvPr id="20" name="Shape 18"/>
          <p:cNvSpPr/>
          <p:nvPr/>
        </p:nvSpPr>
        <p:spPr>
          <a:xfrm>
            <a:off x="795528" y="4453128"/>
            <a:ext cx="155448" cy="155448"/>
          </a:xfrm>
          <a:prstGeom prst="rect">
            <a:avLst/>
          </a:prstGeom>
          <a:solidFill>
            <a:srgbClr val="FFFFFF"/>
          </a:solidFill>
          <a:ln w="12700">
            <a:solidFill>
              <a:srgbClr val="23252B"/>
            </a:solidFill>
            <a:prstDash val="solid"/>
          </a:ln>
        </p:spPr>
        <p:txBody>
          <a:bodyPr/>
          <a:lstStyle/>
          <a:p>
            <a:endParaRPr lang="en-US"/>
          </a:p>
        </p:txBody>
      </p:sp>
      <p:sp>
        <p:nvSpPr>
          <p:cNvPr id="21" name="Text 19"/>
          <p:cNvSpPr/>
          <p:nvPr/>
        </p:nvSpPr>
        <p:spPr>
          <a:xfrm>
            <a:off x="1097280" y="4398264"/>
            <a:ext cx="3182112" cy="274320"/>
          </a:xfrm>
          <a:prstGeom prst="rect">
            <a:avLst/>
          </a:prstGeom>
          <a:noFill/>
          <a:ln/>
        </p:spPr>
        <p:txBody>
          <a:bodyPr wrap="square" lIns="0" tIns="0" rIns="0" bIns="0" rtlCol="0" anchor="ctr"/>
          <a:lstStyle/>
          <a:p>
            <a:pPr marL="0" indent="0" algn="l">
              <a:buNone/>
            </a:pPr>
            <a:r>
              <a:rPr lang="en-US" sz="1150" dirty="0">
                <a:solidFill>
                  <a:srgbClr val="23252B"/>
                </a:solidFill>
                <a:latin typeface="Calibri" pitchFamily="34" charset="0"/>
                <a:ea typeface="Calibri" pitchFamily="34" charset="-122"/>
                <a:cs typeface="Calibri" pitchFamily="34" charset="-120"/>
              </a:rPr>
              <a:t>Audio audible across the room</a:t>
            </a:r>
            <a:endParaRPr lang="en-US" sz="1150" dirty="0"/>
          </a:p>
        </p:txBody>
      </p:sp>
      <p:sp>
        <p:nvSpPr>
          <p:cNvPr id="22" name="Shape 20"/>
          <p:cNvSpPr/>
          <p:nvPr/>
        </p:nvSpPr>
        <p:spPr>
          <a:xfrm>
            <a:off x="795528" y="4736592"/>
            <a:ext cx="155448" cy="155448"/>
          </a:xfrm>
          <a:prstGeom prst="rect">
            <a:avLst/>
          </a:prstGeom>
          <a:solidFill>
            <a:srgbClr val="FFFFFF"/>
          </a:solidFill>
          <a:ln w="12700">
            <a:solidFill>
              <a:srgbClr val="23252B"/>
            </a:solidFill>
            <a:prstDash val="solid"/>
          </a:ln>
        </p:spPr>
        <p:txBody>
          <a:bodyPr/>
          <a:lstStyle/>
          <a:p>
            <a:endParaRPr lang="en-US"/>
          </a:p>
        </p:txBody>
      </p:sp>
      <p:sp>
        <p:nvSpPr>
          <p:cNvPr id="23" name="Text 21"/>
          <p:cNvSpPr/>
          <p:nvPr/>
        </p:nvSpPr>
        <p:spPr>
          <a:xfrm>
            <a:off x="1097280" y="4681728"/>
            <a:ext cx="3182112" cy="274320"/>
          </a:xfrm>
          <a:prstGeom prst="rect">
            <a:avLst/>
          </a:prstGeom>
          <a:noFill/>
          <a:ln/>
        </p:spPr>
        <p:txBody>
          <a:bodyPr wrap="square" lIns="0" tIns="0" rIns="0" bIns="0" rtlCol="0" anchor="ctr"/>
          <a:lstStyle/>
          <a:p>
            <a:pPr marL="0" indent="0" algn="l">
              <a:buNone/>
            </a:pPr>
            <a:r>
              <a:rPr lang="en-US" sz="1150" dirty="0">
                <a:solidFill>
                  <a:srgbClr val="23252B"/>
                </a:solidFill>
                <a:latin typeface="Calibri" pitchFamily="34" charset="0"/>
                <a:ea typeface="Calibri" pitchFamily="34" charset="-122"/>
                <a:cs typeface="Calibri" pitchFamily="34" charset="-120"/>
              </a:rPr>
              <a:t>Clicker advances slides</a:t>
            </a:r>
            <a:endParaRPr lang="en-US" sz="1150" dirty="0"/>
          </a:p>
        </p:txBody>
      </p:sp>
      <p:sp>
        <p:nvSpPr>
          <p:cNvPr id="24" name="Text 22"/>
          <p:cNvSpPr/>
          <p:nvPr/>
        </p:nvSpPr>
        <p:spPr>
          <a:xfrm>
            <a:off x="4892040" y="1874520"/>
            <a:ext cx="3520440" cy="256032"/>
          </a:xfrm>
          <a:prstGeom prst="rect">
            <a:avLst/>
          </a:prstGeom>
          <a:noFill/>
          <a:ln/>
        </p:spPr>
        <p:txBody>
          <a:bodyPr wrap="square" lIns="0" tIns="0" rIns="0" bIns="0" rtlCol="0" anchor="ctr"/>
          <a:lstStyle/>
          <a:p>
            <a:pPr marL="0" indent="0" algn="l">
              <a:buNone/>
            </a:pPr>
            <a:r>
              <a:rPr lang="en-US" sz="1200" b="1" kern="0" spc="150" dirty="0">
                <a:solidFill>
                  <a:srgbClr val="A11B2E"/>
                </a:solidFill>
                <a:latin typeface="Trebuchet MS" pitchFamily="34" charset="0"/>
                <a:ea typeface="Trebuchet MS" pitchFamily="34" charset="-122"/>
                <a:cs typeface="Trebuchet MS" pitchFamily="34" charset="-120"/>
              </a:rPr>
              <a:t>TRIAL NOTES</a:t>
            </a:r>
            <a:endParaRPr lang="en-US" sz="1200" dirty="0"/>
          </a:p>
        </p:txBody>
      </p:sp>
      <p:sp>
        <p:nvSpPr>
          <p:cNvPr id="25" name="Shape 23"/>
          <p:cNvSpPr/>
          <p:nvPr/>
        </p:nvSpPr>
        <p:spPr>
          <a:xfrm>
            <a:off x="4910328" y="2194560"/>
            <a:ext cx="155448" cy="155448"/>
          </a:xfrm>
          <a:prstGeom prst="rect">
            <a:avLst/>
          </a:prstGeom>
          <a:solidFill>
            <a:srgbClr val="FFFFFF"/>
          </a:solidFill>
          <a:ln w="12700">
            <a:solidFill>
              <a:srgbClr val="23252B"/>
            </a:solidFill>
            <a:prstDash val="solid"/>
          </a:ln>
        </p:spPr>
        <p:txBody>
          <a:bodyPr/>
          <a:lstStyle/>
          <a:p>
            <a:endParaRPr lang="en-US"/>
          </a:p>
        </p:txBody>
      </p:sp>
      <p:sp>
        <p:nvSpPr>
          <p:cNvPr id="26" name="Text 24"/>
          <p:cNvSpPr/>
          <p:nvPr/>
        </p:nvSpPr>
        <p:spPr>
          <a:xfrm>
            <a:off x="5212080" y="2139696"/>
            <a:ext cx="3182112" cy="274320"/>
          </a:xfrm>
          <a:prstGeom prst="rect">
            <a:avLst/>
          </a:prstGeom>
          <a:noFill/>
          <a:ln/>
        </p:spPr>
        <p:txBody>
          <a:bodyPr wrap="square" lIns="0" tIns="0" rIns="0" bIns="0" rtlCol="0" anchor="ctr"/>
          <a:lstStyle/>
          <a:p>
            <a:pPr marL="0" indent="0" algn="l">
              <a:buNone/>
            </a:pPr>
            <a:r>
              <a:rPr lang="en-US" sz="1150" dirty="0">
                <a:solidFill>
                  <a:srgbClr val="23252B"/>
                </a:solidFill>
                <a:latin typeface="Calibri" pitchFamily="34" charset="0"/>
                <a:ea typeface="Calibri" pitchFamily="34" charset="-122"/>
                <a:cs typeface="Calibri" pitchFamily="34" charset="-120"/>
              </a:rPr>
              <a:t>Capture jury engagement moments</a:t>
            </a:r>
            <a:endParaRPr lang="en-US" sz="1150" dirty="0"/>
          </a:p>
        </p:txBody>
      </p:sp>
      <p:sp>
        <p:nvSpPr>
          <p:cNvPr id="27" name="Shape 25"/>
          <p:cNvSpPr/>
          <p:nvPr/>
        </p:nvSpPr>
        <p:spPr>
          <a:xfrm>
            <a:off x="4910328" y="2478024"/>
            <a:ext cx="155448" cy="155448"/>
          </a:xfrm>
          <a:prstGeom prst="rect">
            <a:avLst/>
          </a:prstGeom>
          <a:solidFill>
            <a:srgbClr val="FFFFFF"/>
          </a:solidFill>
          <a:ln w="12700">
            <a:solidFill>
              <a:srgbClr val="23252B"/>
            </a:solidFill>
            <a:prstDash val="solid"/>
          </a:ln>
        </p:spPr>
        <p:txBody>
          <a:bodyPr/>
          <a:lstStyle/>
          <a:p>
            <a:endParaRPr lang="en-US"/>
          </a:p>
        </p:txBody>
      </p:sp>
      <p:sp>
        <p:nvSpPr>
          <p:cNvPr id="28" name="Text 26"/>
          <p:cNvSpPr/>
          <p:nvPr/>
        </p:nvSpPr>
        <p:spPr>
          <a:xfrm>
            <a:off x="5212080" y="2423160"/>
            <a:ext cx="3182112" cy="274320"/>
          </a:xfrm>
          <a:prstGeom prst="rect">
            <a:avLst/>
          </a:prstGeom>
          <a:noFill/>
          <a:ln/>
        </p:spPr>
        <p:txBody>
          <a:bodyPr wrap="square" lIns="0" tIns="0" rIns="0" bIns="0" rtlCol="0" anchor="ctr"/>
          <a:lstStyle/>
          <a:p>
            <a:pPr marL="0" indent="0" algn="l">
              <a:buNone/>
            </a:pPr>
            <a:r>
              <a:rPr lang="en-US" sz="1150" dirty="0">
                <a:solidFill>
                  <a:srgbClr val="23252B"/>
                </a:solidFill>
                <a:latin typeface="Calibri" pitchFamily="34" charset="0"/>
                <a:ea typeface="Calibri" pitchFamily="34" charset="-122"/>
                <a:cs typeface="Calibri" pitchFamily="34" charset="-120"/>
              </a:rPr>
              <a:t>Log objections &amp; the court's rulings</a:t>
            </a:r>
            <a:endParaRPr lang="en-US" sz="1150" dirty="0"/>
          </a:p>
        </p:txBody>
      </p:sp>
      <p:sp>
        <p:nvSpPr>
          <p:cNvPr id="29" name="Shape 27"/>
          <p:cNvSpPr/>
          <p:nvPr/>
        </p:nvSpPr>
        <p:spPr>
          <a:xfrm>
            <a:off x="4910328" y="2761488"/>
            <a:ext cx="155448" cy="155448"/>
          </a:xfrm>
          <a:prstGeom prst="rect">
            <a:avLst/>
          </a:prstGeom>
          <a:solidFill>
            <a:srgbClr val="FFFFFF"/>
          </a:solidFill>
          <a:ln w="12700">
            <a:solidFill>
              <a:srgbClr val="23252B"/>
            </a:solidFill>
            <a:prstDash val="solid"/>
          </a:ln>
        </p:spPr>
        <p:txBody>
          <a:bodyPr/>
          <a:lstStyle/>
          <a:p>
            <a:endParaRPr lang="en-US"/>
          </a:p>
        </p:txBody>
      </p:sp>
      <p:sp>
        <p:nvSpPr>
          <p:cNvPr id="30" name="Text 28"/>
          <p:cNvSpPr/>
          <p:nvPr/>
        </p:nvSpPr>
        <p:spPr>
          <a:xfrm>
            <a:off x="5212080" y="2706624"/>
            <a:ext cx="3182112" cy="274320"/>
          </a:xfrm>
          <a:prstGeom prst="rect">
            <a:avLst/>
          </a:prstGeom>
          <a:noFill/>
          <a:ln/>
        </p:spPr>
        <p:txBody>
          <a:bodyPr wrap="square" lIns="0" tIns="0" rIns="0" bIns="0" rtlCol="0" anchor="ctr"/>
          <a:lstStyle/>
          <a:p>
            <a:pPr marL="0" indent="0" algn="l">
              <a:buNone/>
            </a:pPr>
            <a:r>
              <a:rPr lang="en-US" sz="1150" dirty="0">
                <a:solidFill>
                  <a:srgbClr val="23252B"/>
                </a:solidFill>
                <a:latin typeface="Calibri" pitchFamily="34" charset="0"/>
                <a:ea typeface="Calibri" pitchFamily="34" charset="-122"/>
                <a:cs typeface="Calibri" pitchFamily="34" charset="-120"/>
              </a:rPr>
              <a:t>Record each witness's role &amp; testimony</a:t>
            </a:r>
            <a:endParaRPr lang="en-US" sz="1150" dirty="0"/>
          </a:p>
        </p:txBody>
      </p:sp>
      <p:sp>
        <p:nvSpPr>
          <p:cNvPr id="31" name="Shape 29"/>
          <p:cNvSpPr/>
          <p:nvPr/>
        </p:nvSpPr>
        <p:spPr>
          <a:xfrm>
            <a:off x="4910328" y="3044952"/>
            <a:ext cx="155448" cy="155448"/>
          </a:xfrm>
          <a:prstGeom prst="rect">
            <a:avLst/>
          </a:prstGeom>
          <a:solidFill>
            <a:srgbClr val="FFFFFF"/>
          </a:solidFill>
          <a:ln w="12700">
            <a:solidFill>
              <a:srgbClr val="23252B"/>
            </a:solidFill>
            <a:prstDash val="solid"/>
          </a:ln>
        </p:spPr>
        <p:txBody>
          <a:bodyPr/>
          <a:lstStyle/>
          <a:p>
            <a:endParaRPr lang="en-US"/>
          </a:p>
        </p:txBody>
      </p:sp>
      <p:sp>
        <p:nvSpPr>
          <p:cNvPr id="32" name="Text 30"/>
          <p:cNvSpPr/>
          <p:nvPr/>
        </p:nvSpPr>
        <p:spPr>
          <a:xfrm>
            <a:off x="5212080" y="2990088"/>
            <a:ext cx="3182112" cy="274320"/>
          </a:xfrm>
          <a:prstGeom prst="rect">
            <a:avLst/>
          </a:prstGeom>
          <a:noFill/>
          <a:ln/>
        </p:spPr>
        <p:txBody>
          <a:bodyPr wrap="square" lIns="0" tIns="0" rIns="0" bIns="0" rtlCol="0" anchor="ctr"/>
          <a:lstStyle/>
          <a:p>
            <a:pPr marL="0" indent="0" algn="l">
              <a:buNone/>
            </a:pPr>
            <a:r>
              <a:rPr lang="en-US" sz="1150" dirty="0">
                <a:solidFill>
                  <a:srgbClr val="23252B"/>
                </a:solidFill>
                <a:latin typeface="Calibri" pitchFamily="34" charset="0"/>
                <a:ea typeface="Calibri" pitchFamily="34" charset="-122"/>
                <a:cs typeface="Calibri" pitchFamily="34" charset="-120"/>
              </a:rPr>
              <a:t>Confirm exhibits vs. court's admitted list</a:t>
            </a:r>
            <a:endParaRPr lang="en-US" sz="1150" dirty="0"/>
          </a:p>
        </p:txBody>
      </p:sp>
      <p:sp>
        <p:nvSpPr>
          <p:cNvPr id="33" name="Shape 31"/>
          <p:cNvSpPr/>
          <p:nvPr/>
        </p:nvSpPr>
        <p:spPr>
          <a:xfrm>
            <a:off x="4910328" y="3328416"/>
            <a:ext cx="155448" cy="155448"/>
          </a:xfrm>
          <a:prstGeom prst="rect">
            <a:avLst/>
          </a:prstGeom>
          <a:solidFill>
            <a:srgbClr val="FFFFFF"/>
          </a:solidFill>
          <a:ln w="12700">
            <a:solidFill>
              <a:srgbClr val="23252B"/>
            </a:solidFill>
            <a:prstDash val="solid"/>
          </a:ln>
        </p:spPr>
        <p:txBody>
          <a:bodyPr/>
          <a:lstStyle/>
          <a:p>
            <a:endParaRPr lang="en-US"/>
          </a:p>
        </p:txBody>
      </p:sp>
      <p:sp>
        <p:nvSpPr>
          <p:cNvPr id="34" name="Text 32"/>
          <p:cNvSpPr/>
          <p:nvPr/>
        </p:nvSpPr>
        <p:spPr>
          <a:xfrm>
            <a:off x="5212080" y="3273552"/>
            <a:ext cx="3182112" cy="274320"/>
          </a:xfrm>
          <a:prstGeom prst="rect">
            <a:avLst/>
          </a:prstGeom>
          <a:noFill/>
          <a:ln/>
        </p:spPr>
        <p:txBody>
          <a:bodyPr wrap="square" lIns="0" tIns="0" rIns="0" bIns="0" rtlCol="0" anchor="ctr"/>
          <a:lstStyle/>
          <a:p>
            <a:pPr marL="0" indent="0" algn="l">
              <a:buNone/>
            </a:pPr>
            <a:r>
              <a:rPr lang="en-US" sz="1150" dirty="0">
                <a:solidFill>
                  <a:srgbClr val="23252B"/>
                </a:solidFill>
                <a:latin typeface="Calibri" pitchFamily="34" charset="0"/>
                <a:ea typeface="Calibri" pitchFamily="34" charset="-122"/>
                <a:cs typeface="Calibri" pitchFamily="34" charset="-120"/>
              </a:rPr>
              <a:t>Secure all materials for the record</a:t>
            </a:r>
            <a:endParaRPr lang="en-US" sz="1150" dirty="0"/>
          </a:p>
        </p:txBody>
      </p:sp>
      <p:sp>
        <p:nvSpPr>
          <p:cNvPr id="35" name="Shape 33"/>
          <p:cNvSpPr/>
          <p:nvPr/>
        </p:nvSpPr>
        <p:spPr>
          <a:xfrm>
            <a:off x="4892040" y="3730752"/>
            <a:ext cx="3520440" cy="18288"/>
          </a:xfrm>
          <a:prstGeom prst="rect">
            <a:avLst/>
          </a:prstGeom>
          <a:solidFill>
            <a:srgbClr val="E5DFD5"/>
          </a:solidFill>
          <a:ln/>
        </p:spPr>
        <p:txBody>
          <a:bodyPr/>
          <a:lstStyle/>
          <a:p>
            <a:endParaRPr lang="en-US"/>
          </a:p>
        </p:txBody>
      </p:sp>
      <p:sp>
        <p:nvSpPr>
          <p:cNvPr id="36" name="Text 34"/>
          <p:cNvSpPr/>
          <p:nvPr/>
        </p:nvSpPr>
        <p:spPr>
          <a:xfrm>
            <a:off x="4892040" y="3840480"/>
            <a:ext cx="3520440" cy="548640"/>
          </a:xfrm>
          <a:prstGeom prst="rect">
            <a:avLst/>
          </a:prstGeom>
          <a:noFill/>
          <a:ln/>
        </p:spPr>
        <p:txBody>
          <a:bodyPr wrap="square" lIns="0" tIns="0" rIns="0" bIns="0" rtlCol="0" anchor="t"/>
          <a:lstStyle/>
          <a:p>
            <a:pPr marL="0" indent="0" algn="l">
              <a:lnSpc>
                <a:spcPct val="105000"/>
              </a:lnSpc>
              <a:buNone/>
            </a:pPr>
            <a:r>
              <a:rPr lang="en-US" sz="1100" i="1" dirty="0">
                <a:solidFill>
                  <a:srgbClr val="A11B2E"/>
                </a:solidFill>
                <a:latin typeface="Calibri" pitchFamily="34" charset="0"/>
                <a:ea typeface="Calibri" pitchFamily="34" charset="-122"/>
                <a:cs typeface="Calibri" pitchFamily="34" charset="-120"/>
              </a:rPr>
              <a:t>Reminder: initial and date each page before it goes into the record.</a:t>
            </a:r>
            <a:endParaRPr lang="en-US" sz="11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640080" y="640080"/>
            <a:ext cx="2743200" cy="1371600"/>
          </a:xfrm>
          <a:prstGeom prst="rect">
            <a:avLst/>
          </a:prstGeom>
          <a:noFill/>
          <a:ln/>
        </p:spPr>
        <p:txBody>
          <a:bodyPr wrap="square" lIns="0" tIns="0" rIns="0" bIns="0" rtlCol="0" anchor="ctr"/>
          <a:lstStyle/>
          <a:p>
            <a:pPr marL="0" indent="0" algn="l">
              <a:buNone/>
            </a:pPr>
            <a:r>
              <a:rPr lang="en-US" sz="7800" b="1" dirty="0">
                <a:solidFill>
                  <a:srgbClr val="A11B2E"/>
                </a:solidFill>
                <a:latin typeface="Trebuchet MS" pitchFamily="34" charset="0"/>
                <a:ea typeface="Trebuchet MS" pitchFamily="34" charset="-122"/>
                <a:cs typeface="Trebuchet MS" pitchFamily="34" charset="-120"/>
              </a:rPr>
              <a:t>04</a:t>
            </a:r>
            <a:endParaRPr lang="en-US" sz="7800" dirty="0"/>
          </a:p>
        </p:txBody>
      </p:sp>
      <p:sp>
        <p:nvSpPr>
          <p:cNvPr id="3" name="Text 1"/>
          <p:cNvSpPr/>
          <p:nvPr/>
        </p:nvSpPr>
        <p:spPr>
          <a:xfrm>
            <a:off x="713232" y="1783080"/>
            <a:ext cx="7315200" cy="274320"/>
          </a:xfrm>
          <a:prstGeom prst="rect">
            <a:avLst/>
          </a:prstGeom>
          <a:noFill/>
          <a:ln/>
        </p:spPr>
        <p:txBody>
          <a:bodyPr wrap="square" lIns="0" tIns="0" rIns="0" bIns="0" rtlCol="0" anchor="ctr"/>
          <a:lstStyle/>
          <a:p>
            <a:pPr marL="0" indent="0" algn="l">
              <a:buNone/>
            </a:pPr>
            <a:r>
              <a:rPr lang="en-US" sz="1150" b="1" kern="0" spc="250" dirty="0">
                <a:solidFill>
                  <a:srgbClr val="ECE6DC"/>
                </a:solidFill>
                <a:latin typeface="Trebuchet MS" pitchFamily="34" charset="0"/>
                <a:ea typeface="Trebuchet MS" pitchFamily="34" charset="-122"/>
                <a:cs typeface="Trebuchet MS" pitchFamily="34" charset="-120"/>
              </a:rPr>
              <a:t>FROM COURTROOM TO CLOSING</a:t>
            </a:r>
            <a:endParaRPr lang="en-US" sz="1150" dirty="0"/>
          </a:p>
        </p:txBody>
      </p:sp>
      <p:sp>
        <p:nvSpPr>
          <p:cNvPr id="4" name="Text 0"/>
          <p:cNvSpPr>
            <a:spLocks noGrp="1"/>
          </p:cNvSpPr>
          <p:nvPr>
            <p:ph type="title" idx="100" hasCustomPrompt="1"/>
          </p:nvPr>
        </p:nvSpPr>
        <p:spPr>
          <a:xfrm>
            <a:off x="685800" y="1874520"/>
            <a:ext cx="7680960" cy="1371600"/>
          </a:xfrm>
          <a:prstGeom prst="rect">
            <a:avLst/>
          </a:prstGeom>
          <a:noFill/>
          <a:ln/>
        </p:spPr>
        <p:txBody>
          <a:bodyPr wrap="square" rtlCol="0" anchor="ctr"/>
          <a:lstStyle/>
          <a:p>
            <a:pPr marL="0" indent="0" algn="l">
              <a:buNone/>
            </a:pPr>
            <a:r>
              <a:rPr lang="en-US" sz="4000" b="1" dirty="0">
                <a:solidFill>
                  <a:srgbClr val="FFFFFF"/>
                </a:solidFill>
                <a:latin typeface="Trebuchet MS" pitchFamily="34" charset="0"/>
                <a:ea typeface="Trebuchet MS" pitchFamily="34" charset="-122"/>
                <a:cs typeface="Trebuchet MS" pitchFamily="34" charset="-120"/>
              </a:rPr>
              <a:t>Building the Case</a:t>
            </a:r>
            <a:endParaRPr lang="en-US" sz="4000" dirty="0"/>
          </a:p>
        </p:txBody>
      </p:sp>
      <p:sp>
        <p:nvSpPr>
          <p:cNvPr id="5" name="Shape 3"/>
          <p:cNvSpPr/>
          <p:nvPr/>
        </p:nvSpPr>
        <p:spPr>
          <a:xfrm>
            <a:off x="713232" y="3611880"/>
            <a:ext cx="502920" cy="73152"/>
          </a:xfrm>
          <a:prstGeom prst="rect">
            <a:avLst/>
          </a:prstGeom>
          <a:solidFill>
            <a:srgbClr val="A11B2E"/>
          </a:solidFill>
          <a:ln/>
        </p:spPr>
        <p:txBody>
          <a:bodyPr/>
          <a:lstStyle/>
          <a:p>
            <a:endParaRPr lang="en-US"/>
          </a:p>
        </p:txBody>
      </p:sp>
      <p:sp>
        <p:nvSpPr>
          <p:cNvPr id="6" name="Text 4"/>
          <p:cNvSpPr/>
          <p:nvPr/>
        </p:nvSpPr>
        <p:spPr>
          <a:xfrm>
            <a:off x="713232" y="3840480"/>
            <a:ext cx="7498080" cy="914400"/>
          </a:xfrm>
          <a:prstGeom prst="rect">
            <a:avLst/>
          </a:prstGeom>
          <a:noFill/>
          <a:ln/>
        </p:spPr>
        <p:txBody>
          <a:bodyPr wrap="square" lIns="0" tIns="0" rIns="0" bIns="0" rtlCol="0" anchor="t"/>
          <a:lstStyle/>
          <a:p>
            <a:pPr marL="0" indent="0" algn="l">
              <a:lnSpc>
                <a:spcPct val="110000"/>
              </a:lnSpc>
              <a:buNone/>
            </a:pPr>
            <a:r>
              <a:rPr lang="en-US" sz="1550" i="1" dirty="0">
                <a:solidFill>
                  <a:srgbClr val="ECE6DC"/>
                </a:solidFill>
                <a:latin typeface="Calibri" pitchFamily="34" charset="0"/>
                <a:ea typeface="Calibri" pitchFamily="34" charset="-122"/>
                <a:cs typeface="Calibri" pitchFamily="34" charset="-120"/>
              </a:rPr>
              <a:t>Turning the day's exhibits and notes into the argument that closes the trial.</a:t>
            </a:r>
            <a:endParaRPr lang="en-US" sz="15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94360" y="365760"/>
            <a:ext cx="4572000" cy="274320"/>
          </a:xfrm>
          <a:prstGeom prst="rect">
            <a:avLst/>
          </a:prstGeom>
          <a:noFill/>
          <a:ln/>
        </p:spPr>
        <p:txBody>
          <a:bodyPr wrap="square" lIns="0" tIns="0" rIns="0" bIns="0" rtlCol="0" anchor="ctr"/>
          <a:lstStyle/>
          <a:p>
            <a:pPr marL="0" indent="0" algn="l">
              <a:buNone/>
            </a:pPr>
            <a:r>
              <a:rPr lang="en-US" sz="1150" b="1" kern="0" spc="250" dirty="0">
                <a:solidFill>
                  <a:srgbClr val="A11B2E"/>
                </a:solidFill>
                <a:latin typeface="Trebuchet MS" pitchFamily="34" charset="0"/>
                <a:ea typeface="Trebuchet MS" pitchFamily="34" charset="-122"/>
                <a:cs typeface="Trebuchet MS" pitchFamily="34" charset="-120"/>
              </a:rPr>
              <a:t>TRAINING ROADMAP</a:t>
            </a:r>
            <a:endParaRPr lang="en-US" sz="1150" dirty="0"/>
          </a:p>
        </p:txBody>
      </p:sp>
      <p:sp>
        <p:nvSpPr>
          <p:cNvPr id="3" name="Text 0"/>
          <p:cNvSpPr>
            <a:spLocks noGrp="1"/>
          </p:cNvSpPr>
          <p:nvPr>
            <p:ph type="title" idx="100" hasCustomPrompt="1"/>
          </p:nvPr>
        </p:nvSpPr>
        <p:spPr>
          <a:xfrm>
            <a:off x="594360" y="566928"/>
            <a:ext cx="7955280" cy="731520"/>
          </a:xfrm>
          <a:prstGeom prst="rect">
            <a:avLst/>
          </a:prstGeom>
          <a:noFill/>
          <a:ln/>
        </p:spPr>
        <p:txBody>
          <a:bodyPr wrap="square" rtlCol="0" anchor="ctr"/>
          <a:lstStyle/>
          <a:p>
            <a:pPr marL="0" indent="0" algn="l">
              <a:buNone/>
            </a:pPr>
            <a:r>
              <a:rPr lang="en-US" sz="3000" b="1" dirty="0">
                <a:solidFill>
                  <a:srgbClr val="23252B"/>
                </a:solidFill>
                <a:latin typeface="Trebuchet MS" pitchFamily="34" charset="0"/>
                <a:ea typeface="Trebuchet MS" pitchFamily="34" charset="-122"/>
                <a:cs typeface="Trebuchet MS" pitchFamily="34" charset="-120"/>
              </a:rPr>
              <a:t>What We'll Cover</a:t>
            </a:r>
            <a:endParaRPr lang="en-US" sz="3000" dirty="0"/>
          </a:p>
        </p:txBody>
      </p:sp>
      <p:sp>
        <p:nvSpPr>
          <p:cNvPr id="4" name="Text 2"/>
          <p:cNvSpPr/>
          <p:nvPr/>
        </p:nvSpPr>
        <p:spPr>
          <a:xfrm>
            <a:off x="594360" y="1353312"/>
            <a:ext cx="7955280" cy="365760"/>
          </a:xfrm>
          <a:prstGeom prst="rect">
            <a:avLst/>
          </a:prstGeom>
          <a:noFill/>
          <a:ln/>
        </p:spPr>
        <p:txBody>
          <a:bodyPr wrap="square" lIns="0" tIns="0" rIns="0" bIns="0" rtlCol="0" anchor="ctr"/>
          <a:lstStyle/>
          <a:p>
            <a:pPr marL="0" indent="0" algn="l">
              <a:buNone/>
            </a:pPr>
            <a:r>
              <a:rPr lang="en-US" sz="1400" dirty="0">
                <a:solidFill>
                  <a:srgbClr val="6C6F75"/>
                </a:solidFill>
                <a:latin typeface="Calibri" pitchFamily="34" charset="0"/>
                <a:ea typeface="Calibri" pitchFamily="34" charset="-122"/>
                <a:cs typeface="Calibri" pitchFamily="34" charset="-120"/>
              </a:rPr>
              <a:t>Four stages, following the case from first preparation to closing arguments.</a:t>
            </a:r>
            <a:endParaRPr lang="en-US" sz="1400" dirty="0"/>
          </a:p>
        </p:txBody>
      </p:sp>
      <p:sp>
        <p:nvSpPr>
          <p:cNvPr id="5" name="Shape 3"/>
          <p:cNvSpPr/>
          <p:nvPr/>
        </p:nvSpPr>
        <p:spPr>
          <a:xfrm>
            <a:off x="594360" y="1920240"/>
            <a:ext cx="7955280" cy="713232"/>
          </a:xfrm>
          <a:prstGeom prst="rect">
            <a:avLst/>
          </a:prstGeom>
          <a:solidFill>
            <a:srgbClr val="FFFFFF"/>
          </a:solidFill>
          <a:ln w="12700">
            <a:solidFill>
              <a:srgbClr val="E5DFD5"/>
            </a:solidFill>
            <a:prstDash val="solid"/>
          </a:ln>
        </p:spPr>
        <p:txBody>
          <a:bodyPr/>
          <a:lstStyle/>
          <a:p>
            <a:endParaRPr lang="en-US"/>
          </a:p>
        </p:txBody>
      </p:sp>
      <p:sp>
        <p:nvSpPr>
          <p:cNvPr id="6" name="Shape 4"/>
          <p:cNvSpPr/>
          <p:nvPr/>
        </p:nvSpPr>
        <p:spPr>
          <a:xfrm>
            <a:off x="777240" y="2084832"/>
            <a:ext cx="384048" cy="384048"/>
          </a:xfrm>
          <a:prstGeom prst="ellipse">
            <a:avLst/>
          </a:prstGeom>
          <a:solidFill>
            <a:srgbClr val="A11B2E"/>
          </a:solidFill>
          <a:ln/>
        </p:spPr>
        <p:txBody>
          <a:bodyPr/>
          <a:lstStyle/>
          <a:p>
            <a:endParaRPr lang="en-US"/>
          </a:p>
        </p:txBody>
      </p:sp>
      <p:sp>
        <p:nvSpPr>
          <p:cNvPr id="7" name="Text 5"/>
          <p:cNvSpPr/>
          <p:nvPr/>
        </p:nvSpPr>
        <p:spPr>
          <a:xfrm>
            <a:off x="777240" y="2084832"/>
            <a:ext cx="384048" cy="384048"/>
          </a:xfrm>
          <a:prstGeom prst="rect">
            <a:avLst/>
          </a:prstGeom>
          <a:noFill/>
          <a:ln/>
        </p:spPr>
        <p:txBody>
          <a:bodyPr wrap="square" lIns="0" tIns="0" rIns="0" bIns="0" rtlCol="0" anchor="ct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I</a:t>
            </a:r>
            <a:endParaRPr lang="en-US" sz="1100" dirty="0"/>
          </a:p>
        </p:txBody>
      </p:sp>
      <p:sp>
        <p:nvSpPr>
          <p:cNvPr id="8" name="Text 6"/>
          <p:cNvSpPr/>
          <p:nvPr/>
        </p:nvSpPr>
        <p:spPr>
          <a:xfrm>
            <a:off x="1307592" y="1993392"/>
            <a:ext cx="3611880" cy="566928"/>
          </a:xfrm>
          <a:prstGeom prst="rect">
            <a:avLst/>
          </a:prstGeom>
          <a:noFill/>
          <a:ln/>
        </p:spPr>
        <p:txBody>
          <a:bodyPr wrap="square" lIns="0" tIns="0" rIns="0" bIns="0" rtlCol="0" anchor="ctr"/>
          <a:lstStyle/>
          <a:p>
            <a:pPr marL="0" indent="0" algn="l">
              <a:lnSpc>
                <a:spcPct val="95000"/>
              </a:lnSpc>
              <a:buNone/>
            </a:pPr>
            <a:r>
              <a:rPr lang="en-US" sz="1350" b="1" dirty="0">
                <a:solidFill>
                  <a:srgbClr val="23252B"/>
                </a:solidFill>
                <a:latin typeface="Trebuchet MS" pitchFamily="34" charset="0"/>
                <a:ea typeface="Trebuchet MS" pitchFamily="34" charset="-122"/>
                <a:cs typeface="Trebuchet MS" pitchFamily="34" charset="-120"/>
              </a:rPr>
              <a:t>Supporting Attorneys During Trials</a:t>
            </a:r>
            <a:endParaRPr lang="en-US" sz="1350" dirty="0"/>
          </a:p>
        </p:txBody>
      </p:sp>
      <p:sp>
        <p:nvSpPr>
          <p:cNvPr id="9" name="Text 7"/>
          <p:cNvSpPr/>
          <p:nvPr/>
        </p:nvSpPr>
        <p:spPr>
          <a:xfrm>
            <a:off x="5056632" y="1975104"/>
            <a:ext cx="3264408" cy="603504"/>
          </a:xfrm>
          <a:prstGeom prst="rect">
            <a:avLst/>
          </a:prstGeom>
          <a:noFill/>
          <a:ln/>
        </p:spPr>
        <p:txBody>
          <a:bodyPr wrap="square" lIns="0" tIns="0" rIns="0" bIns="0" rtlCol="0" anchor="ctr"/>
          <a:lstStyle/>
          <a:p>
            <a:pPr marL="0" indent="0" algn="l">
              <a:lnSpc>
                <a:spcPct val="100000"/>
              </a:lnSpc>
              <a:buNone/>
            </a:pPr>
            <a:r>
              <a:rPr lang="en-US" sz="1250" dirty="0">
                <a:solidFill>
                  <a:srgbClr val="6C6F75"/>
                </a:solidFill>
                <a:latin typeface="Calibri" pitchFamily="34" charset="0"/>
                <a:ea typeface="Calibri" pitchFamily="34" charset="-122"/>
                <a:cs typeface="Calibri" pitchFamily="34" charset="-120"/>
              </a:rPr>
              <a:t>Who the investigator is — and why the role matters.</a:t>
            </a:r>
            <a:endParaRPr lang="en-US" sz="1250" dirty="0"/>
          </a:p>
        </p:txBody>
      </p:sp>
      <p:sp>
        <p:nvSpPr>
          <p:cNvPr id="10" name="Shape 8"/>
          <p:cNvSpPr/>
          <p:nvPr/>
        </p:nvSpPr>
        <p:spPr>
          <a:xfrm>
            <a:off x="594360" y="2706624"/>
            <a:ext cx="7955280" cy="713232"/>
          </a:xfrm>
          <a:prstGeom prst="rect">
            <a:avLst/>
          </a:prstGeom>
          <a:solidFill>
            <a:srgbClr val="FFFFFF"/>
          </a:solidFill>
          <a:ln w="12700">
            <a:solidFill>
              <a:srgbClr val="E5DFD5"/>
            </a:solidFill>
            <a:prstDash val="solid"/>
          </a:ln>
        </p:spPr>
        <p:txBody>
          <a:bodyPr/>
          <a:lstStyle/>
          <a:p>
            <a:endParaRPr lang="en-US"/>
          </a:p>
        </p:txBody>
      </p:sp>
      <p:sp>
        <p:nvSpPr>
          <p:cNvPr id="11" name="Shape 9"/>
          <p:cNvSpPr/>
          <p:nvPr/>
        </p:nvSpPr>
        <p:spPr>
          <a:xfrm>
            <a:off x="777240" y="2871216"/>
            <a:ext cx="384048" cy="384048"/>
          </a:xfrm>
          <a:prstGeom prst="ellipse">
            <a:avLst/>
          </a:prstGeom>
          <a:solidFill>
            <a:srgbClr val="A11B2E"/>
          </a:solidFill>
          <a:ln/>
        </p:spPr>
        <p:txBody>
          <a:bodyPr/>
          <a:lstStyle/>
          <a:p>
            <a:endParaRPr lang="en-US"/>
          </a:p>
        </p:txBody>
      </p:sp>
      <p:sp>
        <p:nvSpPr>
          <p:cNvPr id="12" name="Text 10"/>
          <p:cNvSpPr/>
          <p:nvPr/>
        </p:nvSpPr>
        <p:spPr>
          <a:xfrm>
            <a:off x="777240" y="2871216"/>
            <a:ext cx="384048" cy="384048"/>
          </a:xfrm>
          <a:prstGeom prst="rect">
            <a:avLst/>
          </a:prstGeom>
          <a:noFill/>
          <a:ln/>
        </p:spPr>
        <p:txBody>
          <a:bodyPr wrap="square" lIns="0" tIns="0" rIns="0" bIns="0" rtlCol="0" anchor="ct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II</a:t>
            </a:r>
            <a:endParaRPr lang="en-US" sz="1100" dirty="0"/>
          </a:p>
        </p:txBody>
      </p:sp>
      <p:sp>
        <p:nvSpPr>
          <p:cNvPr id="13" name="Text 11"/>
          <p:cNvSpPr/>
          <p:nvPr/>
        </p:nvSpPr>
        <p:spPr>
          <a:xfrm>
            <a:off x="1307592" y="2779776"/>
            <a:ext cx="3611880" cy="566928"/>
          </a:xfrm>
          <a:prstGeom prst="rect">
            <a:avLst/>
          </a:prstGeom>
          <a:noFill/>
          <a:ln/>
        </p:spPr>
        <p:txBody>
          <a:bodyPr wrap="square" lIns="0" tIns="0" rIns="0" bIns="0" rtlCol="0" anchor="ctr"/>
          <a:lstStyle/>
          <a:p>
            <a:pPr marL="0" indent="0" algn="l">
              <a:lnSpc>
                <a:spcPct val="95000"/>
              </a:lnSpc>
              <a:buNone/>
            </a:pPr>
            <a:r>
              <a:rPr lang="en-US" sz="1350" b="1" dirty="0">
                <a:solidFill>
                  <a:srgbClr val="23252B"/>
                </a:solidFill>
                <a:latin typeface="Trebuchet MS" pitchFamily="34" charset="0"/>
                <a:ea typeface="Trebuchet MS" pitchFamily="34" charset="-122"/>
                <a:cs typeface="Trebuchet MS" pitchFamily="34" charset="-120"/>
              </a:rPr>
              <a:t>Pre-Trial Preparation &amp; Support Tasks</a:t>
            </a:r>
            <a:endParaRPr lang="en-US" sz="1350" dirty="0"/>
          </a:p>
        </p:txBody>
      </p:sp>
      <p:sp>
        <p:nvSpPr>
          <p:cNvPr id="14" name="Text 12"/>
          <p:cNvSpPr/>
          <p:nvPr/>
        </p:nvSpPr>
        <p:spPr>
          <a:xfrm>
            <a:off x="5056632" y="2761488"/>
            <a:ext cx="3264408" cy="603504"/>
          </a:xfrm>
          <a:prstGeom prst="rect">
            <a:avLst/>
          </a:prstGeom>
          <a:noFill/>
          <a:ln/>
        </p:spPr>
        <p:txBody>
          <a:bodyPr wrap="square" lIns="0" tIns="0" rIns="0" bIns="0" rtlCol="0" anchor="ctr"/>
          <a:lstStyle/>
          <a:p>
            <a:pPr marL="0" indent="0" algn="l">
              <a:lnSpc>
                <a:spcPct val="100000"/>
              </a:lnSpc>
              <a:buNone/>
            </a:pPr>
            <a:r>
              <a:rPr lang="en-US" sz="1250" dirty="0">
                <a:solidFill>
                  <a:srgbClr val="6C6F75"/>
                </a:solidFill>
                <a:latin typeface="Calibri" pitchFamily="34" charset="0"/>
                <a:ea typeface="Calibri" pitchFamily="34" charset="-122"/>
                <a:cs typeface="Calibri" pitchFamily="34" charset="-120"/>
              </a:rPr>
              <a:t>Subpoenas, the trial notebook, and jury investigation.</a:t>
            </a:r>
            <a:endParaRPr lang="en-US" sz="1250" dirty="0"/>
          </a:p>
        </p:txBody>
      </p:sp>
      <p:sp>
        <p:nvSpPr>
          <p:cNvPr id="15" name="Shape 13"/>
          <p:cNvSpPr/>
          <p:nvPr/>
        </p:nvSpPr>
        <p:spPr>
          <a:xfrm>
            <a:off x="594360" y="3493008"/>
            <a:ext cx="7955280" cy="713232"/>
          </a:xfrm>
          <a:prstGeom prst="rect">
            <a:avLst/>
          </a:prstGeom>
          <a:solidFill>
            <a:srgbClr val="FFFFFF"/>
          </a:solidFill>
          <a:ln w="12700">
            <a:solidFill>
              <a:srgbClr val="E5DFD5"/>
            </a:solidFill>
            <a:prstDash val="solid"/>
          </a:ln>
        </p:spPr>
        <p:txBody>
          <a:bodyPr/>
          <a:lstStyle/>
          <a:p>
            <a:endParaRPr lang="en-US"/>
          </a:p>
        </p:txBody>
      </p:sp>
      <p:sp>
        <p:nvSpPr>
          <p:cNvPr id="16" name="Shape 14"/>
          <p:cNvSpPr/>
          <p:nvPr/>
        </p:nvSpPr>
        <p:spPr>
          <a:xfrm>
            <a:off x="777240" y="3657600"/>
            <a:ext cx="384048" cy="384048"/>
          </a:xfrm>
          <a:prstGeom prst="ellipse">
            <a:avLst/>
          </a:prstGeom>
          <a:solidFill>
            <a:srgbClr val="A11B2E"/>
          </a:solidFill>
          <a:ln/>
        </p:spPr>
        <p:txBody>
          <a:bodyPr/>
          <a:lstStyle/>
          <a:p>
            <a:endParaRPr lang="en-US"/>
          </a:p>
        </p:txBody>
      </p:sp>
      <p:sp>
        <p:nvSpPr>
          <p:cNvPr id="17" name="Text 15"/>
          <p:cNvSpPr/>
          <p:nvPr/>
        </p:nvSpPr>
        <p:spPr>
          <a:xfrm>
            <a:off x="777240" y="3657600"/>
            <a:ext cx="384048" cy="384048"/>
          </a:xfrm>
          <a:prstGeom prst="rect">
            <a:avLst/>
          </a:prstGeom>
          <a:noFill/>
          <a:ln/>
        </p:spPr>
        <p:txBody>
          <a:bodyPr wrap="square" lIns="0" tIns="0" rIns="0" bIns="0" rtlCol="0" anchor="ct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III</a:t>
            </a:r>
            <a:endParaRPr lang="en-US" sz="1100" dirty="0"/>
          </a:p>
        </p:txBody>
      </p:sp>
      <p:sp>
        <p:nvSpPr>
          <p:cNvPr id="18" name="Text 16"/>
          <p:cNvSpPr/>
          <p:nvPr/>
        </p:nvSpPr>
        <p:spPr>
          <a:xfrm>
            <a:off x="1307592" y="3566160"/>
            <a:ext cx="3611880" cy="566928"/>
          </a:xfrm>
          <a:prstGeom prst="rect">
            <a:avLst/>
          </a:prstGeom>
          <a:noFill/>
          <a:ln/>
        </p:spPr>
        <p:txBody>
          <a:bodyPr wrap="square" lIns="0" tIns="0" rIns="0" bIns="0" rtlCol="0" anchor="ctr"/>
          <a:lstStyle/>
          <a:p>
            <a:pPr marL="0" indent="0" algn="l">
              <a:lnSpc>
                <a:spcPct val="95000"/>
              </a:lnSpc>
              <a:buNone/>
            </a:pPr>
            <a:r>
              <a:rPr lang="en-US" sz="1350" b="1" dirty="0">
                <a:solidFill>
                  <a:srgbClr val="23252B"/>
                </a:solidFill>
                <a:latin typeface="Trebuchet MS" pitchFamily="34" charset="0"/>
                <a:ea typeface="Trebuchet MS" pitchFamily="34" charset="-122"/>
                <a:cs typeface="Trebuchet MS" pitchFamily="34" charset="-120"/>
              </a:rPr>
              <a:t>Trial</a:t>
            </a:r>
            <a:endParaRPr lang="en-US" sz="1350" dirty="0"/>
          </a:p>
        </p:txBody>
      </p:sp>
      <p:sp>
        <p:nvSpPr>
          <p:cNvPr id="19" name="Text 17"/>
          <p:cNvSpPr/>
          <p:nvPr/>
        </p:nvSpPr>
        <p:spPr>
          <a:xfrm>
            <a:off x="5056632" y="3547872"/>
            <a:ext cx="3264408" cy="603504"/>
          </a:xfrm>
          <a:prstGeom prst="rect">
            <a:avLst/>
          </a:prstGeom>
          <a:noFill/>
          <a:ln/>
        </p:spPr>
        <p:txBody>
          <a:bodyPr wrap="square" lIns="0" tIns="0" rIns="0" bIns="0" rtlCol="0" anchor="ctr"/>
          <a:lstStyle/>
          <a:p>
            <a:pPr marL="0" indent="0" algn="l">
              <a:lnSpc>
                <a:spcPct val="100000"/>
              </a:lnSpc>
              <a:buNone/>
            </a:pPr>
            <a:r>
              <a:rPr lang="en-US" sz="1250" dirty="0">
                <a:solidFill>
                  <a:srgbClr val="6C6F75"/>
                </a:solidFill>
                <a:latin typeface="Calibri" pitchFamily="34" charset="0"/>
                <a:ea typeface="Calibri" pitchFamily="34" charset="-122"/>
                <a:cs typeface="Calibri" pitchFamily="34" charset="-120"/>
              </a:rPr>
              <a:t>Jury selection, witnesses, technology, and trial notes.</a:t>
            </a:r>
            <a:endParaRPr lang="en-US" sz="1250" dirty="0"/>
          </a:p>
        </p:txBody>
      </p:sp>
      <p:sp>
        <p:nvSpPr>
          <p:cNvPr id="20" name="Shape 18"/>
          <p:cNvSpPr/>
          <p:nvPr/>
        </p:nvSpPr>
        <p:spPr>
          <a:xfrm>
            <a:off x="594360" y="4279392"/>
            <a:ext cx="7955280" cy="713232"/>
          </a:xfrm>
          <a:prstGeom prst="rect">
            <a:avLst/>
          </a:prstGeom>
          <a:solidFill>
            <a:srgbClr val="FFFFFF"/>
          </a:solidFill>
          <a:ln w="12700">
            <a:solidFill>
              <a:srgbClr val="E5DFD5"/>
            </a:solidFill>
            <a:prstDash val="solid"/>
          </a:ln>
        </p:spPr>
        <p:txBody>
          <a:bodyPr/>
          <a:lstStyle/>
          <a:p>
            <a:endParaRPr lang="en-US"/>
          </a:p>
        </p:txBody>
      </p:sp>
      <p:sp>
        <p:nvSpPr>
          <p:cNvPr id="21" name="Shape 19"/>
          <p:cNvSpPr/>
          <p:nvPr/>
        </p:nvSpPr>
        <p:spPr>
          <a:xfrm>
            <a:off x="777240" y="4443984"/>
            <a:ext cx="384048" cy="384048"/>
          </a:xfrm>
          <a:prstGeom prst="ellipse">
            <a:avLst/>
          </a:prstGeom>
          <a:solidFill>
            <a:srgbClr val="A11B2E"/>
          </a:solidFill>
          <a:ln/>
        </p:spPr>
        <p:txBody>
          <a:bodyPr/>
          <a:lstStyle/>
          <a:p>
            <a:endParaRPr lang="en-US"/>
          </a:p>
        </p:txBody>
      </p:sp>
      <p:sp>
        <p:nvSpPr>
          <p:cNvPr id="22" name="Text 20"/>
          <p:cNvSpPr/>
          <p:nvPr/>
        </p:nvSpPr>
        <p:spPr>
          <a:xfrm>
            <a:off x="777240" y="4443984"/>
            <a:ext cx="384048" cy="384048"/>
          </a:xfrm>
          <a:prstGeom prst="rect">
            <a:avLst/>
          </a:prstGeom>
          <a:noFill/>
          <a:ln/>
        </p:spPr>
        <p:txBody>
          <a:bodyPr wrap="square" lIns="0" tIns="0" rIns="0" bIns="0" rtlCol="0" anchor="ct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IV</a:t>
            </a:r>
            <a:endParaRPr lang="en-US" sz="1100" dirty="0"/>
          </a:p>
        </p:txBody>
      </p:sp>
      <p:sp>
        <p:nvSpPr>
          <p:cNvPr id="23" name="Text 21"/>
          <p:cNvSpPr/>
          <p:nvPr/>
        </p:nvSpPr>
        <p:spPr>
          <a:xfrm>
            <a:off x="1307592" y="4352544"/>
            <a:ext cx="3611880" cy="566928"/>
          </a:xfrm>
          <a:prstGeom prst="rect">
            <a:avLst/>
          </a:prstGeom>
          <a:noFill/>
          <a:ln/>
        </p:spPr>
        <p:txBody>
          <a:bodyPr wrap="square" lIns="0" tIns="0" rIns="0" bIns="0" rtlCol="0" anchor="ctr"/>
          <a:lstStyle/>
          <a:p>
            <a:pPr marL="0" indent="0" algn="l">
              <a:lnSpc>
                <a:spcPct val="95000"/>
              </a:lnSpc>
              <a:buNone/>
            </a:pPr>
            <a:r>
              <a:rPr lang="en-US" sz="1350" b="1" dirty="0">
                <a:solidFill>
                  <a:srgbClr val="23252B"/>
                </a:solidFill>
                <a:latin typeface="Trebuchet MS" pitchFamily="34" charset="0"/>
                <a:ea typeface="Trebuchet MS" pitchFamily="34" charset="-122"/>
                <a:cs typeface="Trebuchet MS" pitchFamily="34" charset="-120"/>
              </a:rPr>
              <a:t>Building the Case</a:t>
            </a:r>
            <a:endParaRPr lang="en-US" sz="1350" dirty="0"/>
          </a:p>
        </p:txBody>
      </p:sp>
      <p:sp>
        <p:nvSpPr>
          <p:cNvPr id="24" name="Text 22"/>
          <p:cNvSpPr/>
          <p:nvPr/>
        </p:nvSpPr>
        <p:spPr>
          <a:xfrm>
            <a:off x="5056632" y="4334256"/>
            <a:ext cx="3264408" cy="603504"/>
          </a:xfrm>
          <a:prstGeom prst="rect">
            <a:avLst/>
          </a:prstGeom>
          <a:noFill/>
          <a:ln/>
        </p:spPr>
        <p:txBody>
          <a:bodyPr wrap="square" lIns="0" tIns="0" rIns="0" bIns="0" rtlCol="0" anchor="ctr"/>
          <a:lstStyle/>
          <a:p>
            <a:pPr marL="0" indent="0" algn="l">
              <a:lnSpc>
                <a:spcPct val="100000"/>
              </a:lnSpc>
              <a:buNone/>
            </a:pPr>
            <a:r>
              <a:rPr lang="en-US" sz="1250" dirty="0">
                <a:solidFill>
                  <a:srgbClr val="6C6F75"/>
                </a:solidFill>
                <a:latin typeface="Calibri" pitchFamily="34" charset="0"/>
                <a:ea typeface="Calibri" pitchFamily="34" charset="-122"/>
                <a:cs typeface="Calibri" pitchFamily="34" charset="-120"/>
              </a:rPr>
              <a:t>The debrief and the road to closing arguments.</a:t>
            </a:r>
            <a:endParaRPr lang="en-US" sz="12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pic>
        <p:nvPicPr>
          <p:cNvPr id="2" name="Image 0" descr="Legal team debriefing around a table with documents and a case-strategy board"/>
          <p:cNvPicPr>
            <a:picLocks noChangeAspect="1"/>
          </p:cNvPicPr>
          <p:nvPr/>
        </p:nvPicPr>
        <p:blipFill>
          <a:blip r:embed="rId3"/>
          <a:srcRect l="26593" r="26593"/>
          <a:stretch/>
        </p:blipFill>
        <p:spPr>
          <a:xfrm>
            <a:off x="5532120" y="0"/>
            <a:ext cx="3611880" cy="5143500"/>
          </a:xfrm>
          <a:prstGeom prst="rect">
            <a:avLst/>
          </a:prstGeom>
        </p:spPr>
      </p:pic>
      <p:sp>
        <p:nvSpPr>
          <p:cNvPr id="3" name="Text 0"/>
          <p:cNvSpPr/>
          <p:nvPr/>
        </p:nvSpPr>
        <p:spPr>
          <a:xfrm>
            <a:off x="594360" y="365760"/>
            <a:ext cx="5486400" cy="274320"/>
          </a:xfrm>
          <a:prstGeom prst="rect">
            <a:avLst/>
          </a:prstGeom>
          <a:noFill/>
          <a:ln/>
        </p:spPr>
        <p:txBody>
          <a:bodyPr wrap="square" lIns="0" tIns="0" rIns="0" bIns="0" rtlCol="0" anchor="ctr"/>
          <a:lstStyle/>
          <a:p>
            <a:pPr marL="0" indent="0" algn="l">
              <a:buNone/>
            </a:pPr>
            <a:r>
              <a:rPr lang="en-US" sz="1150" b="1" kern="0" spc="250" dirty="0">
                <a:solidFill>
                  <a:srgbClr val="A11B2E"/>
                </a:solidFill>
                <a:latin typeface="Trebuchet MS" pitchFamily="34" charset="0"/>
                <a:ea typeface="Trebuchet MS" pitchFamily="34" charset="-122"/>
                <a:cs typeface="Trebuchet MS" pitchFamily="34" charset="-120"/>
              </a:rPr>
              <a:t>SECTION IV · BUILDING THE CASE</a:t>
            </a:r>
            <a:endParaRPr lang="en-US" sz="1150" dirty="0"/>
          </a:p>
        </p:txBody>
      </p:sp>
      <p:sp>
        <p:nvSpPr>
          <p:cNvPr id="4" name="Text 0"/>
          <p:cNvSpPr>
            <a:spLocks noGrp="1"/>
          </p:cNvSpPr>
          <p:nvPr>
            <p:ph type="title" idx="100" hasCustomPrompt="1"/>
          </p:nvPr>
        </p:nvSpPr>
        <p:spPr>
          <a:xfrm>
            <a:off x="594360" y="566928"/>
            <a:ext cx="7955280" cy="731520"/>
          </a:xfrm>
          <a:prstGeom prst="rect">
            <a:avLst/>
          </a:prstGeom>
          <a:noFill/>
          <a:ln/>
        </p:spPr>
        <p:txBody>
          <a:bodyPr wrap="square" rtlCol="0" anchor="ctr"/>
          <a:lstStyle/>
          <a:p>
            <a:pPr marL="0" indent="0" algn="l">
              <a:buNone/>
            </a:pPr>
            <a:r>
              <a:rPr lang="en-US" sz="2900" b="1" dirty="0">
                <a:solidFill>
                  <a:srgbClr val="23252B"/>
                </a:solidFill>
                <a:latin typeface="Trebuchet MS" pitchFamily="34" charset="0"/>
                <a:ea typeface="Trebuchet MS" pitchFamily="34" charset="-122"/>
                <a:cs typeface="Trebuchet MS" pitchFamily="34" charset="-120"/>
              </a:rPr>
              <a:t>The Debrief</a:t>
            </a:r>
            <a:endParaRPr lang="en-US" sz="2900" dirty="0"/>
          </a:p>
        </p:txBody>
      </p:sp>
      <p:sp>
        <p:nvSpPr>
          <p:cNvPr id="5" name="Text 2"/>
          <p:cNvSpPr/>
          <p:nvPr/>
        </p:nvSpPr>
        <p:spPr>
          <a:xfrm>
            <a:off x="594360" y="1417320"/>
            <a:ext cx="4754880" cy="640080"/>
          </a:xfrm>
          <a:prstGeom prst="rect">
            <a:avLst/>
          </a:prstGeom>
          <a:noFill/>
          <a:ln/>
        </p:spPr>
        <p:txBody>
          <a:bodyPr wrap="square" lIns="0" tIns="0" rIns="0" bIns="0" rtlCol="0" anchor="t"/>
          <a:lstStyle/>
          <a:p>
            <a:pPr marL="0" indent="0" algn="l">
              <a:lnSpc>
                <a:spcPct val="106000"/>
              </a:lnSpc>
              <a:buNone/>
            </a:pPr>
            <a:r>
              <a:rPr lang="en-US" sz="1450" dirty="0">
                <a:solidFill>
                  <a:srgbClr val="6C6F75"/>
                </a:solidFill>
                <a:latin typeface="Calibri" pitchFamily="34" charset="0"/>
                <a:ea typeface="Calibri" pitchFamily="34" charset="-122"/>
                <a:cs typeface="Calibri" pitchFamily="34" charset="-120"/>
              </a:rPr>
              <a:t>Every trial day ends with the team turning notes into the next move.</a:t>
            </a:r>
            <a:endParaRPr lang="en-US" sz="1450" dirty="0"/>
          </a:p>
        </p:txBody>
      </p:sp>
      <p:sp>
        <p:nvSpPr>
          <p:cNvPr id="6" name="Shape 3"/>
          <p:cNvSpPr/>
          <p:nvPr/>
        </p:nvSpPr>
        <p:spPr>
          <a:xfrm>
            <a:off x="594360" y="2377440"/>
            <a:ext cx="420624" cy="420624"/>
          </a:xfrm>
          <a:prstGeom prst="ellipse">
            <a:avLst/>
          </a:prstGeom>
          <a:solidFill>
            <a:srgbClr val="A11B2E"/>
          </a:solidFill>
          <a:ln/>
        </p:spPr>
        <p:txBody>
          <a:bodyPr/>
          <a:lstStyle/>
          <a:p>
            <a:endParaRPr lang="en-US"/>
          </a:p>
        </p:txBody>
      </p:sp>
      <p:sp>
        <p:nvSpPr>
          <p:cNvPr id="7" name="Text 4"/>
          <p:cNvSpPr/>
          <p:nvPr/>
        </p:nvSpPr>
        <p:spPr>
          <a:xfrm>
            <a:off x="594360" y="2377440"/>
            <a:ext cx="420624" cy="420624"/>
          </a:xfrm>
          <a:prstGeom prst="rect">
            <a:avLst/>
          </a:prstGeom>
          <a:noFill/>
          <a:ln/>
        </p:spPr>
        <p:txBody>
          <a:bodyPr wrap="square" lIns="0" tIns="0" rIns="0" bIns="0" rtlCol="0" anchor="ctr"/>
          <a:lstStyle/>
          <a:p>
            <a:pPr marL="0" indent="0" algn="ctr">
              <a:buNone/>
            </a:pPr>
            <a:r>
              <a:rPr lang="en-US" sz="1500" b="1" dirty="0">
                <a:solidFill>
                  <a:srgbClr val="FFFFFF"/>
                </a:solidFill>
                <a:latin typeface="Trebuchet MS" pitchFamily="34" charset="0"/>
                <a:ea typeface="Trebuchet MS" pitchFamily="34" charset="-122"/>
                <a:cs typeface="Trebuchet MS" pitchFamily="34" charset="-120"/>
              </a:rPr>
              <a:t>1</a:t>
            </a:r>
            <a:endParaRPr lang="en-US" sz="1500" dirty="0"/>
          </a:p>
        </p:txBody>
      </p:sp>
      <p:sp>
        <p:nvSpPr>
          <p:cNvPr id="8" name="Text 5"/>
          <p:cNvSpPr/>
          <p:nvPr/>
        </p:nvSpPr>
        <p:spPr>
          <a:xfrm>
            <a:off x="1216152" y="2340864"/>
            <a:ext cx="4133088" cy="310896"/>
          </a:xfrm>
          <a:prstGeom prst="rect">
            <a:avLst/>
          </a:prstGeom>
          <a:noFill/>
          <a:ln/>
        </p:spPr>
        <p:txBody>
          <a:bodyPr wrap="square" lIns="0" tIns="0" rIns="0" bIns="0" rtlCol="0" anchor="t"/>
          <a:lstStyle/>
          <a:p>
            <a:pPr marL="0" indent="0" algn="l">
              <a:buNone/>
            </a:pPr>
            <a:r>
              <a:rPr lang="en-US" sz="1500" b="1" dirty="0">
                <a:solidFill>
                  <a:srgbClr val="23252B"/>
                </a:solidFill>
                <a:latin typeface="Trebuchet MS" pitchFamily="34" charset="0"/>
                <a:ea typeface="Trebuchet MS" pitchFamily="34" charset="-122"/>
                <a:cs typeface="Trebuchet MS" pitchFamily="34" charset="-120"/>
              </a:rPr>
              <a:t>Review exhibits &amp; notes</a:t>
            </a:r>
            <a:endParaRPr lang="en-US" sz="1500" dirty="0"/>
          </a:p>
        </p:txBody>
      </p:sp>
      <p:sp>
        <p:nvSpPr>
          <p:cNvPr id="9" name="Text 6"/>
          <p:cNvSpPr/>
          <p:nvPr/>
        </p:nvSpPr>
        <p:spPr>
          <a:xfrm>
            <a:off x="1216152" y="2670048"/>
            <a:ext cx="4133088" cy="640080"/>
          </a:xfrm>
          <a:prstGeom prst="rect">
            <a:avLst/>
          </a:prstGeom>
          <a:noFill/>
          <a:ln/>
        </p:spPr>
        <p:txBody>
          <a:bodyPr wrap="square" lIns="0" tIns="0" rIns="0" bIns="0" rtlCol="0" anchor="t"/>
          <a:lstStyle/>
          <a:p>
            <a:pPr marL="0" indent="0" algn="l">
              <a:lnSpc>
                <a:spcPct val="102000"/>
              </a:lnSpc>
              <a:buNone/>
            </a:pPr>
            <a:r>
              <a:rPr lang="en-US" sz="1300" dirty="0">
                <a:solidFill>
                  <a:srgbClr val="6C6F75"/>
                </a:solidFill>
                <a:latin typeface="Calibri" pitchFamily="34" charset="0"/>
                <a:ea typeface="Calibri" pitchFamily="34" charset="-122"/>
                <a:cs typeface="Calibri" pitchFamily="34" charset="-120"/>
              </a:rPr>
              <a:t>Walk back through what went in, what was said, and what the notes captured.</a:t>
            </a:r>
            <a:endParaRPr lang="en-US" sz="1300" dirty="0"/>
          </a:p>
        </p:txBody>
      </p:sp>
      <p:sp>
        <p:nvSpPr>
          <p:cNvPr id="10" name="Shape 7"/>
          <p:cNvSpPr/>
          <p:nvPr/>
        </p:nvSpPr>
        <p:spPr>
          <a:xfrm>
            <a:off x="594360" y="3310128"/>
            <a:ext cx="420624" cy="420624"/>
          </a:xfrm>
          <a:prstGeom prst="ellipse">
            <a:avLst/>
          </a:prstGeom>
          <a:solidFill>
            <a:srgbClr val="A11B2E"/>
          </a:solidFill>
          <a:ln/>
        </p:spPr>
        <p:txBody>
          <a:bodyPr/>
          <a:lstStyle/>
          <a:p>
            <a:endParaRPr lang="en-US"/>
          </a:p>
        </p:txBody>
      </p:sp>
      <p:sp>
        <p:nvSpPr>
          <p:cNvPr id="11" name="Text 8"/>
          <p:cNvSpPr/>
          <p:nvPr/>
        </p:nvSpPr>
        <p:spPr>
          <a:xfrm>
            <a:off x="594360" y="3310128"/>
            <a:ext cx="420624" cy="420624"/>
          </a:xfrm>
          <a:prstGeom prst="rect">
            <a:avLst/>
          </a:prstGeom>
          <a:noFill/>
          <a:ln/>
        </p:spPr>
        <p:txBody>
          <a:bodyPr wrap="square" lIns="0" tIns="0" rIns="0" bIns="0" rtlCol="0" anchor="ctr"/>
          <a:lstStyle/>
          <a:p>
            <a:pPr marL="0" indent="0" algn="ctr">
              <a:buNone/>
            </a:pPr>
            <a:r>
              <a:rPr lang="en-US" sz="1500" b="1" dirty="0">
                <a:solidFill>
                  <a:srgbClr val="FFFFFF"/>
                </a:solidFill>
                <a:latin typeface="Trebuchet MS" pitchFamily="34" charset="0"/>
                <a:ea typeface="Trebuchet MS" pitchFamily="34" charset="-122"/>
                <a:cs typeface="Trebuchet MS" pitchFamily="34" charset="-120"/>
              </a:rPr>
              <a:t>2</a:t>
            </a:r>
            <a:endParaRPr lang="en-US" sz="1500" dirty="0"/>
          </a:p>
        </p:txBody>
      </p:sp>
      <p:sp>
        <p:nvSpPr>
          <p:cNvPr id="12" name="Text 9"/>
          <p:cNvSpPr/>
          <p:nvPr/>
        </p:nvSpPr>
        <p:spPr>
          <a:xfrm>
            <a:off x="1216152" y="3273552"/>
            <a:ext cx="4133088" cy="310896"/>
          </a:xfrm>
          <a:prstGeom prst="rect">
            <a:avLst/>
          </a:prstGeom>
          <a:noFill/>
          <a:ln/>
        </p:spPr>
        <p:txBody>
          <a:bodyPr wrap="square" lIns="0" tIns="0" rIns="0" bIns="0" rtlCol="0" anchor="t"/>
          <a:lstStyle/>
          <a:p>
            <a:pPr marL="0" indent="0" algn="l">
              <a:buNone/>
            </a:pPr>
            <a:r>
              <a:rPr lang="en-US" sz="1500" b="1" dirty="0">
                <a:solidFill>
                  <a:srgbClr val="23252B"/>
                </a:solidFill>
                <a:latin typeface="Trebuchet MS" pitchFamily="34" charset="0"/>
                <a:ea typeface="Trebuchet MS" pitchFamily="34" charset="-122"/>
                <a:cs typeface="Trebuchet MS" pitchFamily="34" charset="-120"/>
              </a:rPr>
              <a:t>Prepare for closing</a:t>
            </a:r>
            <a:endParaRPr lang="en-US" sz="1500" dirty="0"/>
          </a:p>
        </p:txBody>
      </p:sp>
      <p:sp>
        <p:nvSpPr>
          <p:cNvPr id="13" name="Text 10"/>
          <p:cNvSpPr/>
          <p:nvPr/>
        </p:nvSpPr>
        <p:spPr>
          <a:xfrm>
            <a:off x="1216152" y="3602736"/>
            <a:ext cx="4133088" cy="777240"/>
          </a:xfrm>
          <a:prstGeom prst="rect">
            <a:avLst/>
          </a:prstGeom>
          <a:noFill/>
          <a:ln/>
        </p:spPr>
        <p:txBody>
          <a:bodyPr wrap="square" lIns="0" tIns="0" rIns="0" bIns="0" rtlCol="0" anchor="t"/>
          <a:lstStyle/>
          <a:p>
            <a:pPr marL="0" indent="0" algn="l">
              <a:lnSpc>
                <a:spcPct val="102000"/>
              </a:lnSpc>
              <a:buNone/>
            </a:pPr>
            <a:r>
              <a:rPr lang="en-US" sz="1300" dirty="0">
                <a:solidFill>
                  <a:srgbClr val="6C6F75"/>
                </a:solidFill>
                <a:latin typeface="Calibri" pitchFamily="34" charset="0"/>
                <a:ea typeface="Calibri" pitchFamily="34" charset="-122"/>
                <a:cs typeface="Calibri" pitchFamily="34" charset="-120"/>
              </a:rPr>
              <a:t>Turn the day's record into the threads the team will pull together in closing arguments.</a:t>
            </a:r>
            <a:endParaRPr lang="en-US" sz="13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94360" y="365760"/>
            <a:ext cx="6400800" cy="274320"/>
          </a:xfrm>
          <a:prstGeom prst="rect">
            <a:avLst/>
          </a:prstGeom>
          <a:noFill/>
          <a:ln/>
        </p:spPr>
        <p:txBody>
          <a:bodyPr wrap="square" lIns="0" tIns="0" rIns="0" bIns="0" rtlCol="0" anchor="ctr"/>
          <a:lstStyle/>
          <a:p>
            <a:pPr marL="0" indent="0" algn="l">
              <a:buNone/>
            </a:pPr>
            <a:r>
              <a:rPr lang="en-US" sz="1150" b="1" kern="0" spc="250" dirty="0">
                <a:solidFill>
                  <a:srgbClr val="A11B2E"/>
                </a:solidFill>
                <a:latin typeface="Trebuchet MS" pitchFamily="34" charset="0"/>
                <a:ea typeface="Trebuchet MS" pitchFamily="34" charset="-122"/>
                <a:cs typeface="Trebuchet MS" pitchFamily="34" charset="-120"/>
              </a:rPr>
              <a:t>THE QUIET FORCE IN THREE WORDS</a:t>
            </a:r>
            <a:endParaRPr lang="en-US" sz="1150" dirty="0"/>
          </a:p>
        </p:txBody>
      </p:sp>
      <p:sp>
        <p:nvSpPr>
          <p:cNvPr id="3" name="Text 0"/>
          <p:cNvSpPr>
            <a:spLocks noGrp="1"/>
          </p:cNvSpPr>
          <p:nvPr>
            <p:ph type="title" idx="100" hasCustomPrompt="1"/>
          </p:nvPr>
        </p:nvSpPr>
        <p:spPr>
          <a:xfrm>
            <a:off x="594360" y="566928"/>
            <a:ext cx="7955280" cy="731520"/>
          </a:xfrm>
          <a:prstGeom prst="rect">
            <a:avLst/>
          </a:prstGeom>
          <a:noFill/>
          <a:ln/>
        </p:spPr>
        <p:txBody>
          <a:bodyPr wrap="square" rtlCol="0" anchor="ctr"/>
          <a:lstStyle/>
          <a:p>
            <a:pPr marL="0" indent="0" algn="l">
              <a:buNone/>
            </a:pPr>
            <a:r>
              <a:rPr lang="en-US" sz="3000" b="1" dirty="0">
                <a:solidFill>
                  <a:srgbClr val="23252B"/>
                </a:solidFill>
                <a:latin typeface="Trebuchet MS" pitchFamily="34" charset="0"/>
                <a:ea typeface="Trebuchet MS" pitchFamily="34" charset="-122"/>
                <a:cs typeface="Trebuchet MS" pitchFamily="34" charset="-120"/>
              </a:rPr>
              <a:t>Key Takeaways</a:t>
            </a:r>
            <a:endParaRPr lang="en-US" sz="3000" dirty="0"/>
          </a:p>
        </p:txBody>
      </p:sp>
      <p:sp>
        <p:nvSpPr>
          <p:cNvPr id="4" name="Text 2"/>
          <p:cNvSpPr/>
          <p:nvPr/>
        </p:nvSpPr>
        <p:spPr>
          <a:xfrm>
            <a:off x="594360" y="1371600"/>
            <a:ext cx="7955280" cy="365760"/>
          </a:xfrm>
          <a:prstGeom prst="rect">
            <a:avLst/>
          </a:prstGeom>
          <a:noFill/>
          <a:ln/>
        </p:spPr>
        <p:txBody>
          <a:bodyPr wrap="square" lIns="0" tIns="0" rIns="0" bIns="0" rtlCol="0" anchor="ctr"/>
          <a:lstStyle/>
          <a:p>
            <a:pPr marL="0" indent="0" algn="l">
              <a:buNone/>
            </a:pPr>
            <a:r>
              <a:rPr lang="en-US" sz="1400" dirty="0">
                <a:solidFill>
                  <a:srgbClr val="6C6F75"/>
                </a:solidFill>
                <a:latin typeface="Calibri" pitchFamily="34" charset="0"/>
                <a:ea typeface="Calibri" pitchFamily="34" charset="-122"/>
                <a:cs typeface="Calibri" pitchFamily="34" charset="-120"/>
              </a:rPr>
              <a:t>Whatever the task, the investigator's job comes back to three things.</a:t>
            </a:r>
            <a:endParaRPr lang="en-US" sz="1400" dirty="0"/>
          </a:p>
        </p:txBody>
      </p:sp>
      <p:sp>
        <p:nvSpPr>
          <p:cNvPr id="5" name="Shape 3"/>
          <p:cNvSpPr/>
          <p:nvPr/>
        </p:nvSpPr>
        <p:spPr>
          <a:xfrm>
            <a:off x="594360" y="2011680"/>
            <a:ext cx="2596896" cy="2468880"/>
          </a:xfrm>
          <a:prstGeom prst="rect">
            <a:avLst/>
          </a:prstGeom>
          <a:solidFill>
            <a:srgbClr val="FFFFFF"/>
          </a:solidFill>
          <a:ln w="12700">
            <a:solidFill>
              <a:srgbClr val="E5DFD5"/>
            </a:solidFill>
            <a:prstDash val="solid"/>
          </a:ln>
          <a:effectLst>
            <a:outerShdw blurRad="63500" dist="25400" dir="8100000" algn="bl" rotWithShape="0">
              <a:srgbClr val="000000">
                <a:alpha val="8000"/>
              </a:srgbClr>
            </a:outerShdw>
          </a:effectLst>
        </p:spPr>
        <p:txBody>
          <a:bodyPr/>
          <a:lstStyle/>
          <a:p>
            <a:endParaRPr lang="en-US"/>
          </a:p>
        </p:txBody>
      </p:sp>
      <p:sp>
        <p:nvSpPr>
          <p:cNvPr id="6" name="Shape 4"/>
          <p:cNvSpPr/>
          <p:nvPr/>
        </p:nvSpPr>
        <p:spPr>
          <a:xfrm>
            <a:off x="850392" y="2267712"/>
            <a:ext cx="502920" cy="502920"/>
          </a:xfrm>
          <a:prstGeom prst="ellipse">
            <a:avLst/>
          </a:prstGeom>
          <a:solidFill>
            <a:srgbClr val="A11B2E"/>
          </a:solidFill>
          <a:ln/>
        </p:spPr>
        <p:txBody>
          <a:bodyPr/>
          <a:lstStyle/>
          <a:p>
            <a:endParaRPr lang="en-US"/>
          </a:p>
        </p:txBody>
      </p:sp>
      <p:sp>
        <p:nvSpPr>
          <p:cNvPr id="7" name="Text 5"/>
          <p:cNvSpPr/>
          <p:nvPr/>
        </p:nvSpPr>
        <p:spPr>
          <a:xfrm>
            <a:off x="850392" y="2267712"/>
            <a:ext cx="502920" cy="502920"/>
          </a:xfrm>
          <a:prstGeom prst="rect">
            <a:avLst/>
          </a:prstGeom>
          <a:noFill/>
          <a:ln/>
        </p:spPr>
        <p:txBody>
          <a:bodyPr wrap="square" lIns="0" tIns="0" rIns="0" bIns="0" rtlCol="0" anchor="ctr"/>
          <a:lstStyle/>
          <a:p>
            <a:pPr marL="0" indent="0" algn="ctr">
              <a:buNone/>
            </a:pPr>
            <a:r>
              <a:rPr lang="en-US" sz="1700" b="1" dirty="0">
                <a:solidFill>
                  <a:srgbClr val="FFFFFF"/>
                </a:solidFill>
                <a:latin typeface="Trebuchet MS" pitchFamily="34" charset="0"/>
                <a:ea typeface="Trebuchet MS" pitchFamily="34" charset="-122"/>
                <a:cs typeface="Trebuchet MS" pitchFamily="34" charset="-120"/>
              </a:rPr>
              <a:t>1</a:t>
            </a:r>
            <a:endParaRPr lang="en-US" sz="1700" dirty="0"/>
          </a:p>
        </p:txBody>
      </p:sp>
      <p:sp>
        <p:nvSpPr>
          <p:cNvPr id="8" name="Text 6"/>
          <p:cNvSpPr/>
          <p:nvPr/>
        </p:nvSpPr>
        <p:spPr>
          <a:xfrm>
            <a:off x="850392" y="2898648"/>
            <a:ext cx="2084832" cy="384048"/>
          </a:xfrm>
          <a:prstGeom prst="rect">
            <a:avLst/>
          </a:prstGeom>
          <a:noFill/>
          <a:ln/>
        </p:spPr>
        <p:txBody>
          <a:bodyPr wrap="square" lIns="0" tIns="0" rIns="0" bIns="0" rtlCol="0" anchor="t"/>
          <a:lstStyle/>
          <a:p>
            <a:pPr marL="0" indent="0" algn="l">
              <a:lnSpc>
                <a:spcPct val="98000"/>
              </a:lnSpc>
              <a:buNone/>
            </a:pPr>
            <a:r>
              <a:rPr lang="en-US" sz="1800" b="1" dirty="0">
                <a:solidFill>
                  <a:srgbClr val="23252B"/>
                </a:solidFill>
                <a:latin typeface="Trebuchet MS" pitchFamily="34" charset="0"/>
                <a:ea typeface="Trebuchet MS" pitchFamily="34" charset="-122"/>
                <a:cs typeface="Trebuchet MS" pitchFamily="34" charset="-120"/>
              </a:rPr>
              <a:t>Prepare</a:t>
            </a:r>
            <a:endParaRPr lang="en-US" sz="1800" dirty="0"/>
          </a:p>
        </p:txBody>
      </p:sp>
      <p:sp>
        <p:nvSpPr>
          <p:cNvPr id="9" name="Text 7"/>
          <p:cNvSpPr/>
          <p:nvPr/>
        </p:nvSpPr>
        <p:spPr>
          <a:xfrm>
            <a:off x="850392" y="3355848"/>
            <a:ext cx="2139696" cy="941832"/>
          </a:xfrm>
          <a:prstGeom prst="rect">
            <a:avLst/>
          </a:prstGeom>
          <a:noFill/>
          <a:ln/>
        </p:spPr>
        <p:txBody>
          <a:bodyPr wrap="square" lIns="0" tIns="0" rIns="0" bIns="0" rtlCol="0" anchor="t"/>
          <a:lstStyle/>
          <a:p>
            <a:pPr marL="0" indent="0" algn="l">
              <a:lnSpc>
                <a:spcPct val="105000"/>
              </a:lnSpc>
              <a:buNone/>
            </a:pPr>
            <a:r>
              <a:rPr lang="en-US" sz="1300" dirty="0">
                <a:solidFill>
                  <a:srgbClr val="6C6F75"/>
                </a:solidFill>
                <a:latin typeface="Calibri" pitchFamily="34" charset="0"/>
                <a:ea typeface="Calibri" pitchFamily="34" charset="-122"/>
                <a:cs typeface="Calibri" pitchFamily="34" charset="-120"/>
              </a:rPr>
              <a:t>Subpoenas, the trial notebook, and jury research win the trial before it starts.</a:t>
            </a:r>
            <a:endParaRPr lang="en-US" sz="1300" dirty="0"/>
          </a:p>
        </p:txBody>
      </p:sp>
      <p:sp>
        <p:nvSpPr>
          <p:cNvPr id="10" name="Shape 8"/>
          <p:cNvSpPr/>
          <p:nvPr/>
        </p:nvSpPr>
        <p:spPr>
          <a:xfrm>
            <a:off x="3364992" y="2011680"/>
            <a:ext cx="2596896" cy="2468880"/>
          </a:xfrm>
          <a:prstGeom prst="rect">
            <a:avLst/>
          </a:prstGeom>
          <a:solidFill>
            <a:srgbClr val="FFFFFF"/>
          </a:solidFill>
          <a:ln w="12700">
            <a:solidFill>
              <a:srgbClr val="E5DFD5"/>
            </a:solidFill>
            <a:prstDash val="solid"/>
          </a:ln>
          <a:effectLst>
            <a:outerShdw blurRad="63500" dist="25400" dir="8100000" algn="bl" rotWithShape="0">
              <a:srgbClr val="000000">
                <a:alpha val="8000"/>
              </a:srgbClr>
            </a:outerShdw>
          </a:effectLst>
        </p:spPr>
        <p:txBody>
          <a:bodyPr/>
          <a:lstStyle/>
          <a:p>
            <a:endParaRPr lang="en-US"/>
          </a:p>
        </p:txBody>
      </p:sp>
      <p:sp>
        <p:nvSpPr>
          <p:cNvPr id="11" name="Shape 9"/>
          <p:cNvSpPr/>
          <p:nvPr/>
        </p:nvSpPr>
        <p:spPr>
          <a:xfrm>
            <a:off x="3621024" y="2267712"/>
            <a:ext cx="502920" cy="502920"/>
          </a:xfrm>
          <a:prstGeom prst="ellipse">
            <a:avLst/>
          </a:prstGeom>
          <a:solidFill>
            <a:srgbClr val="A11B2E"/>
          </a:solidFill>
          <a:ln/>
        </p:spPr>
        <p:txBody>
          <a:bodyPr/>
          <a:lstStyle/>
          <a:p>
            <a:endParaRPr lang="en-US"/>
          </a:p>
        </p:txBody>
      </p:sp>
      <p:sp>
        <p:nvSpPr>
          <p:cNvPr id="12" name="Text 10"/>
          <p:cNvSpPr/>
          <p:nvPr/>
        </p:nvSpPr>
        <p:spPr>
          <a:xfrm>
            <a:off x="3621024" y="2267712"/>
            <a:ext cx="502920" cy="502920"/>
          </a:xfrm>
          <a:prstGeom prst="rect">
            <a:avLst/>
          </a:prstGeom>
          <a:noFill/>
          <a:ln/>
        </p:spPr>
        <p:txBody>
          <a:bodyPr wrap="square" lIns="0" tIns="0" rIns="0" bIns="0" rtlCol="0" anchor="ctr"/>
          <a:lstStyle/>
          <a:p>
            <a:pPr marL="0" indent="0" algn="ctr">
              <a:buNone/>
            </a:pPr>
            <a:r>
              <a:rPr lang="en-US" sz="1700" b="1" dirty="0">
                <a:solidFill>
                  <a:srgbClr val="FFFFFF"/>
                </a:solidFill>
                <a:latin typeface="Trebuchet MS" pitchFamily="34" charset="0"/>
                <a:ea typeface="Trebuchet MS" pitchFamily="34" charset="-122"/>
                <a:cs typeface="Trebuchet MS" pitchFamily="34" charset="-120"/>
              </a:rPr>
              <a:t>2</a:t>
            </a:r>
            <a:endParaRPr lang="en-US" sz="1700" dirty="0"/>
          </a:p>
        </p:txBody>
      </p:sp>
      <p:sp>
        <p:nvSpPr>
          <p:cNvPr id="13" name="Text 11"/>
          <p:cNvSpPr/>
          <p:nvPr/>
        </p:nvSpPr>
        <p:spPr>
          <a:xfrm>
            <a:off x="3621024" y="2898648"/>
            <a:ext cx="2084832" cy="384048"/>
          </a:xfrm>
          <a:prstGeom prst="rect">
            <a:avLst/>
          </a:prstGeom>
          <a:noFill/>
          <a:ln/>
        </p:spPr>
        <p:txBody>
          <a:bodyPr wrap="square" lIns="0" tIns="0" rIns="0" bIns="0" rtlCol="0" anchor="t"/>
          <a:lstStyle/>
          <a:p>
            <a:pPr marL="0" indent="0" algn="l">
              <a:lnSpc>
                <a:spcPct val="98000"/>
              </a:lnSpc>
              <a:buNone/>
            </a:pPr>
            <a:r>
              <a:rPr lang="en-US" sz="1800" b="1" dirty="0">
                <a:solidFill>
                  <a:srgbClr val="23252B"/>
                </a:solidFill>
                <a:latin typeface="Trebuchet MS" pitchFamily="34" charset="0"/>
                <a:ea typeface="Trebuchet MS" pitchFamily="34" charset="-122"/>
                <a:cs typeface="Trebuchet MS" pitchFamily="34" charset="-120"/>
              </a:rPr>
              <a:t>Support</a:t>
            </a:r>
            <a:endParaRPr lang="en-US" sz="1800" dirty="0"/>
          </a:p>
        </p:txBody>
      </p:sp>
      <p:sp>
        <p:nvSpPr>
          <p:cNvPr id="14" name="Text 12"/>
          <p:cNvSpPr/>
          <p:nvPr/>
        </p:nvSpPr>
        <p:spPr>
          <a:xfrm>
            <a:off x="3621024" y="3355848"/>
            <a:ext cx="2139696" cy="941832"/>
          </a:xfrm>
          <a:prstGeom prst="rect">
            <a:avLst/>
          </a:prstGeom>
          <a:noFill/>
          <a:ln/>
        </p:spPr>
        <p:txBody>
          <a:bodyPr wrap="square" lIns="0" tIns="0" rIns="0" bIns="0" rtlCol="0" anchor="t"/>
          <a:lstStyle/>
          <a:p>
            <a:pPr marL="0" indent="0" algn="l">
              <a:lnSpc>
                <a:spcPct val="105000"/>
              </a:lnSpc>
              <a:buNone/>
            </a:pPr>
            <a:r>
              <a:rPr lang="en-US" sz="1300" dirty="0">
                <a:solidFill>
                  <a:srgbClr val="6C6F75"/>
                </a:solidFill>
                <a:latin typeface="Calibri" pitchFamily="34" charset="0"/>
                <a:ea typeface="Calibri" pitchFamily="34" charset="-122"/>
                <a:cs typeface="Calibri" pitchFamily="34" charset="-120"/>
              </a:rPr>
              <a:t>Track reactions, witnesses, technology, and every ruling as the day unfolds.</a:t>
            </a:r>
            <a:endParaRPr lang="en-US" sz="1300" dirty="0"/>
          </a:p>
        </p:txBody>
      </p:sp>
      <p:sp>
        <p:nvSpPr>
          <p:cNvPr id="15" name="Shape 13"/>
          <p:cNvSpPr/>
          <p:nvPr/>
        </p:nvSpPr>
        <p:spPr>
          <a:xfrm>
            <a:off x="6135624" y="2011680"/>
            <a:ext cx="2596896" cy="2468880"/>
          </a:xfrm>
          <a:prstGeom prst="rect">
            <a:avLst/>
          </a:prstGeom>
          <a:solidFill>
            <a:srgbClr val="FFFFFF"/>
          </a:solidFill>
          <a:ln w="12700">
            <a:solidFill>
              <a:srgbClr val="E5DFD5"/>
            </a:solidFill>
            <a:prstDash val="solid"/>
          </a:ln>
          <a:effectLst>
            <a:outerShdw blurRad="63500" dist="25400" dir="8100000" algn="bl" rotWithShape="0">
              <a:srgbClr val="000000">
                <a:alpha val="8000"/>
              </a:srgbClr>
            </a:outerShdw>
          </a:effectLst>
        </p:spPr>
        <p:txBody>
          <a:bodyPr/>
          <a:lstStyle/>
          <a:p>
            <a:endParaRPr lang="en-US"/>
          </a:p>
        </p:txBody>
      </p:sp>
      <p:sp>
        <p:nvSpPr>
          <p:cNvPr id="16" name="Shape 14"/>
          <p:cNvSpPr/>
          <p:nvPr/>
        </p:nvSpPr>
        <p:spPr>
          <a:xfrm>
            <a:off x="6391656" y="2267712"/>
            <a:ext cx="502920" cy="502920"/>
          </a:xfrm>
          <a:prstGeom prst="ellipse">
            <a:avLst/>
          </a:prstGeom>
          <a:solidFill>
            <a:srgbClr val="A11B2E"/>
          </a:solidFill>
          <a:ln/>
        </p:spPr>
        <p:txBody>
          <a:bodyPr/>
          <a:lstStyle/>
          <a:p>
            <a:endParaRPr lang="en-US"/>
          </a:p>
        </p:txBody>
      </p:sp>
      <p:sp>
        <p:nvSpPr>
          <p:cNvPr id="17" name="Text 15"/>
          <p:cNvSpPr/>
          <p:nvPr/>
        </p:nvSpPr>
        <p:spPr>
          <a:xfrm>
            <a:off x="6391656" y="2267712"/>
            <a:ext cx="502920" cy="502920"/>
          </a:xfrm>
          <a:prstGeom prst="rect">
            <a:avLst/>
          </a:prstGeom>
          <a:noFill/>
          <a:ln/>
        </p:spPr>
        <p:txBody>
          <a:bodyPr wrap="square" lIns="0" tIns="0" rIns="0" bIns="0" rtlCol="0" anchor="ctr"/>
          <a:lstStyle/>
          <a:p>
            <a:pPr marL="0" indent="0" algn="ctr">
              <a:buNone/>
            </a:pPr>
            <a:r>
              <a:rPr lang="en-US" sz="1700" b="1" dirty="0">
                <a:solidFill>
                  <a:srgbClr val="FFFFFF"/>
                </a:solidFill>
                <a:latin typeface="Trebuchet MS" pitchFamily="34" charset="0"/>
                <a:ea typeface="Trebuchet MS" pitchFamily="34" charset="-122"/>
                <a:cs typeface="Trebuchet MS" pitchFamily="34" charset="-120"/>
              </a:rPr>
              <a:t>3</a:t>
            </a:r>
            <a:endParaRPr lang="en-US" sz="1700" dirty="0"/>
          </a:p>
        </p:txBody>
      </p:sp>
      <p:sp>
        <p:nvSpPr>
          <p:cNvPr id="18" name="Text 16"/>
          <p:cNvSpPr/>
          <p:nvPr/>
        </p:nvSpPr>
        <p:spPr>
          <a:xfrm>
            <a:off x="6391656" y="2898648"/>
            <a:ext cx="2084832" cy="384048"/>
          </a:xfrm>
          <a:prstGeom prst="rect">
            <a:avLst/>
          </a:prstGeom>
          <a:noFill/>
          <a:ln/>
        </p:spPr>
        <p:txBody>
          <a:bodyPr wrap="square" lIns="0" tIns="0" rIns="0" bIns="0" rtlCol="0" anchor="t"/>
          <a:lstStyle/>
          <a:p>
            <a:pPr marL="0" indent="0" algn="l">
              <a:lnSpc>
                <a:spcPct val="98000"/>
              </a:lnSpc>
              <a:buNone/>
            </a:pPr>
            <a:r>
              <a:rPr lang="en-US" sz="1800" b="1" dirty="0">
                <a:solidFill>
                  <a:srgbClr val="23252B"/>
                </a:solidFill>
                <a:latin typeface="Trebuchet MS" pitchFamily="34" charset="0"/>
                <a:ea typeface="Trebuchet MS" pitchFamily="34" charset="-122"/>
                <a:cs typeface="Trebuchet MS" pitchFamily="34" charset="-120"/>
              </a:rPr>
              <a:t>Protect</a:t>
            </a:r>
            <a:endParaRPr lang="en-US" sz="1800" dirty="0"/>
          </a:p>
        </p:txBody>
      </p:sp>
      <p:sp>
        <p:nvSpPr>
          <p:cNvPr id="19" name="Text 17"/>
          <p:cNvSpPr/>
          <p:nvPr/>
        </p:nvSpPr>
        <p:spPr>
          <a:xfrm>
            <a:off x="6391656" y="3355848"/>
            <a:ext cx="2139696" cy="941832"/>
          </a:xfrm>
          <a:prstGeom prst="rect">
            <a:avLst/>
          </a:prstGeom>
          <a:noFill/>
          <a:ln/>
        </p:spPr>
        <p:txBody>
          <a:bodyPr wrap="square" lIns="0" tIns="0" rIns="0" bIns="0" rtlCol="0" anchor="t"/>
          <a:lstStyle/>
          <a:p>
            <a:pPr marL="0" indent="0" algn="l">
              <a:lnSpc>
                <a:spcPct val="105000"/>
              </a:lnSpc>
              <a:buNone/>
            </a:pPr>
            <a:r>
              <a:rPr lang="en-US" sz="1300" dirty="0">
                <a:solidFill>
                  <a:srgbClr val="6C6F75"/>
                </a:solidFill>
                <a:latin typeface="Calibri" pitchFamily="34" charset="0"/>
                <a:ea typeface="Calibri" pitchFamily="34" charset="-122"/>
                <a:cs typeface="Calibri" pitchFamily="34" charset="-120"/>
              </a:rPr>
              <a:t>Reconcile and secure exhibits and notes, then debrief toward closing.</a:t>
            </a:r>
            <a:endParaRPr lang="en-US" sz="13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Shape 0"/>
          <p:cNvSpPr/>
          <p:nvPr/>
        </p:nvSpPr>
        <p:spPr>
          <a:xfrm>
            <a:off x="640080" y="1234440"/>
            <a:ext cx="502920" cy="82296"/>
          </a:xfrm>
          <a:prstGeom prst="rect">
            <a:avLst/>
          </a:prstGeom>
          <a:solidFill>
            <a:srgbClr val="A11B2E"/>
          </a:solidFill>
          <a:ln/>
        </p:spPr>
        <p:txBody>
          <a:bodyPr/>
          <a:lstStyle/>
          <a:p>
            <a:endParaRPr lang="en-US"/>
          </a:p>
        </p:txBody>
      </p:sp>
      <p:sp>
        <p:nvSpPr>
          <p:cNvPr id="3" name="Text 1"/>
          <p:cNvSpPr/>
          <p:nvPr/>
        </p:nvSpPr>
        <p:spPr>
          <a:xfrm>
            <a:off x="658368" y="822960"/>
            <a:ext cx="5486400" cy="274320"/>
          </a:xfrm>
          <a:prstGeom prst="rect">
            <a:avLst/>
          </a:prstGeom>
          <a:noFill/>
          <a:ln/>
        </p:spPr>
        <p:txBody>
          <a:bodyPr wrap="square" lIns="0" tIns="0" rIns="0" bIns="0" rtlCol="0" anchor="ctr"/>
          <a:lstStyle/>
          <a:p>
            <a:pPr marL="0" indent="0" algn="l">
              <a:buNone/>
            </a:pPr>
            <a:r>
              <a:rPr lang="en-US" sz="1150" b="1" kern="0" spc="250" dirty="0">
                <a:solidFill>
                  <a:srgbClr val="A11B2E"/>
                </a:solidFill>
                <a:latin typeface="Trebuchet MS" pitchFamily="34" charset="0"/>
                <a:ea typeface="Trebuchet MS" pitchFamily="34" charset="-122"/>
                <a:cs typeface="Trebuchet MS" pitchFamily="34" charset="-120"/>
              </a:rPr>
              <a:t>THE QUIET FORCE</a:t>
            </a:r>
            <a:endParaRPr lang="en-US" sz="1150" dirty="0"/>
          </a:p>
        </p:txBody>
      </p:sp>
      <p:sp>
        <p:nvSpPr>
          <p:cNvPr id="4" name="Text 0"/>
          <p:cNvSpPr>
            <a:spLocks noGrp="1"/>
          </p:cNvSpPr>
          <p:nvPr>
            <p:ph type="title" idx="100" hasCustomPrompt="1"/>
          </p:nvPr>
        </p:nvSpPr>
        <p:spPr>
          <a:xfrm>
            <a:off x="685800" y="1874520"/>
            <a:ext cx="7680960" cy="1371600"/>
          </a:xfrm>
          <a:prstGeom prst="rect">
            <a:avLst/>
          </a:prstGeom>
          <a:noFill/>
          <a:ln/>
        </p:spPr>
        <p:txBody>
          <a:bodyPr wrap="square" rtlCol="0" anchor="ctr"/>
          <a:lstStyle/>
          <a:p>
            <a:pPr marL="0" indent="0" algn="l">
              <a:buNone/>
            </a:pPr>
            <a:r>
              <a:rPr lang="en-US" sz="3800" b="1" dirty="0">
                <a:solidFill>
                  <a:srgbClr val="FFFFFF"/>
                </a:solidFill>
                <a:latin typeface="Trebuchet MS" pitchFamily="34" charset="0"/>
                <a:ea typeface="Trebuchet MS" pitchFamily="34" charset="-122"/>
                <a:cs typeface="Trebuchet MS" pitchFamily="34" charset="-120"/>
              </a:rPr>
              <a:t>Preparation wins trials.</a:t>
            </a:r>
            <a:endParaRPr lang="en-US" sz="3800" dirty="0"/>
          </a:p>
        </p:txBody>
      </p:sp>
      <p:sp>
        <p:nvSpPr>
          <p:cNvPr id="5" name="Text 3"/>
          <p:cNvSpPr/>
          <p:nvPr/>
        </p:nvSpPr>
        <p:spPr>
          <a:xfrm>
            <a:off x="685800" y="3200400"/>
            <a:ext cx="6949440" cy="822960"/>
          </a:xfrm>
          <a:prstGeom prst="rect">
            <a:avLst/>
          </a:prstGeom>
          <a:noFill/>
          <a:ln/>
        </p:spPr>
        <p:txBody>
          <a:bodyPr wrap="square" lIns="0" tIns="0" rIns="0" bIns="0" rtlCol="0" anchor="t"/>
          <a:lstStyle/>
          <a:p>
            <a:pPr marL="0" indent="0" algn="l">
              <a:lnSpc>
                <a:spcPct val="112000"/>
              </a:lnSpc>
              <a:buNone/>
            </a:pPr>
            <a:r>
              <a:rPr lang="en-US" sz="1500" dirty="0">
                <a:solidFill>
                  <a:srgbClr val="ECE6DC"/>
                </a:solidFill>
                <a:latin typeface="Calibri" pitchFamily="34" charset="0"/>
                <a:ea typeface="Calibri" pitchFamily="34" charset="-122"/>
                <a:cs typeface="Calibri" pitchFamily="34" charset="-120"/>
              </a:rPr>
              <a:t>From subpoenas to the debrief, the investigator is the partner who keeps the case organized, accurate, and ready — so the attorney can win the room.</a:t>
            </a:r>
            <a:endParaRPr lang="en-US" sz="1500" dirty="0"/>
          </a:p>
        </p:txBody>
      </p:sp>
      <p:sp>
        <p:nvSpPr>
          <p:cNvPr id="6" name="Text 4"/>
          <p:cNvSpPr/>
          <p:nvPr/>
        </p:nvSpPr>
        <p:spPr>
          <a:xfrm>
            <a:off x="685800" y="4315968"/>
            <a:ext cx="7315200" cy="256032"/>
          </a:xfrm>
          <a:prstGeom prst="rect">
            <a:avLst/>
          </a:prstGeom>
          <a:noFill/>
          <a:ln/>
        </p:spPr>
        <p:txBody>
          <a:bodyPr wrap="square" lIns="0" tIns="0" rIns="0" bIns="0" rtlCol="0" anchor="ctr"/>
          <a:lstStyle/>
          <a:p>
            <a:pPr marL="0" indent="0" algn="l">
              <a:buNone/>
            </a:pPr>
            <a:r>
              <a:rPr lang="en-US" sz="1200" dirty="0">
                <a:solidFill>
                  <a:srgbClr val="6C6F75"/>
                </a:solidFill>
                <a:latin typeface="Calibri" pitchFamily="34" charset="0"/>
                <a:ea typeface="Calibri" pitchFamily="34" charset="-122"/>
                <a:cs typeface="Calibri" pitchFamily="34" charset="-120"/>
              </a:rPr>
              <a:t>Presented by</a:t>
            </a:r>
            <a:endParaRPr lang="en-US" sz="1200" dirty="0"/>
          </a:p>
        </p:txBody>
      </p:sp>
      <p:sp>
        <p:nvSpPr>
          <p:cNvPr id="7" name="Text 5"/>
          <p:cNvSpPr/>
          <p:nvPr/>
        </p:nvSpPr>
        <p:spPr>
          <a:xfrm>
            <a:off x="685800" y="4572000"/>
            <a:ext cx="7315200" cy="292608"/>
          </a:xfrm>
          <a:prstGeom prst="rect">
            <a:avLst/>
          </a:prstGeom>
          <a:noFill/>
          <a:ln/>
        </p:spPr>
        <p:txBody>
          <a:bodyPr wrap="square" lIns="0" tIns="0" rIns="0" bIns="0" rtlCol="0" anchor="ctr"/>
          <a:lstStyle/>
          <a:p>
            <a:pPr marL="0" indent="0" algn="l">
              <a:buNone/>
            </a:pPr>
            <a:r>
              <a:rPr lang="en-US" sz="1350" b="1" dirty="0">
                <a:solidFill>
                  <a:srgbClr val="FFFFFF"/>
                </a:solidFill>
                <a:latin typeface="Calibri" pitchFamily="34" charset="0"/>
                <a:ea typeface="Calibri" pitchFamily="34" charset="-122"/>
                <a:cs typeface="Calibri" pitchFamily="34" charset="-120"/>
              </a:rPr>
              <a:t>Shaveena Rogers  ·  Whitney Hammons</a:t>
            </a:r>
            <a:endParaRPr lang="en-US" sz="13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198B17-AB5C-03F7-AA4D-A2741573473E}"/>
              </a:ext>
            </a:extLst>
          </p:cNvPr>
          <p:cNvSpPr>
            <a:spLocks noGrp="1"/>
          </p:cNvSpPr>
          <p:nvPr>
            <p:ph type="title" idx="100"/>
          </p:nvPr>
        </p:nvSpPr>
        <p:spPr/>
        <p:txBody>
          <a:bodyPr/>
          <a:lstStyle/>
          <a:p>
            <a:endParaRPr lang="en-US" dirty="0"/>
          </a:p>
        </p:txBody>
      </p:sp>
    </p:spTree>
    <p:extLst>
      <p:ext uri="{BB962C8B-B14F-4D97-AF65-F5344CB8AC3E}">
        <p14:creationId xmlns:p14="http://schemas.microsoft.com/office/powerpoint/2010/main" val="7715689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1720F-CF6B-0953-BFEA-2E8F119DD12C}"/>
              </a:ext>
            </a:extLst>
          </p:cNvPr>
          <p:cNvSpPr>
            <a:spLocks noGrp="1"/>
          </p:cNvSpPr>
          <p:nvPr>
            <p:ph type="title" idx="100"/>
          </p:nvPr>
        </p:nvSpPr>
        <p:spPr>
          <a:xfrm>
            <a:off x="359228" y="463731"/>
            <a:ext cx="4572000" cy="1554480"/>
          </a:xfrm>
        </p:spPr>
        <p:txBody>
          <a:bodyPr/>
          <a:lstStyle/>
          <a:p>
            <a:r>
              <a:rPr lang="en-US" dirty="0">
                <a:solidFill>
                  <a:schemeClr val="bg1"/>
                </a:solidFill>
              </a:rPr>
              <a:t>Thank you for attending </a:t>
            </a:r>
            <a:br>
              <a:rPr lang="en-US" dirty="0">
                <a:solidFill>
                  <a:schemeClr val="bg1"/>
                </a:solidFill>
              </a:rPr>
            </a:br>
            <a:r>
              <a:rPr lang="en-US" dirty="0">
                <a:solidFill>
                  <a:schemeClr val="bg1"/>
                </a:solidFill>
              </a:rPr>
              <a:t>THE QUIET FORCE</a:t>
            </a:r>
            <a:br>
              <a:rPr lang="en-US" dirty="0">
                <a:solidFill>
                  <a:schemeClr val="bg1"/>
                </a:solidFill>
              </a:rPr>
            </a:br>
            <a:r>
              <a:rPr lang="en-US" dirty="0">
                <a:solidFill>
                  <a:srgbClr val="C00000"/>
                </a:solidFill>
              </a:rPr>
              <a:t>Partners in Crime</a:t>
            </a:r>
            <a:br>
              <a:rPr lang="en-US" dirty="0">
                <a:solidFill>
                  <a:schemeClr val="bg1"/>
                </a:solidFill>
              </a:rPr>
            </a:br>
            <a:br>
              <a:rPr lang="en-US" dirty="0">
                <a:solidFill>
                  <a:schemeClr val="bg1"/>
                </a:solidFill>
              </a:rPr>
            </a:br>
            <a:r>
              <a:rPr lang="en-US" sz="3200" dirty="0">
                <a:solidFill>
                  <a:schemeClr val="bg1"/>
                </a:solidFill>
              </a:rPr>
              <a:t>Inv. Whitney Hammons</a:t>
            </a:r>
            <a:br>
              <a:rPr lang="en-US" dirty="0">
                <a:solidFill>
                  <a:schemeClr val="bg1"/>
                </a:solidFill>
              </a:rPr>
            </a:br>
            <a:r>
              <a:rPr lang="en-US" sz="3200" dirty="0">
                <a:solidFill>
                  <a:schemeClr val="bg1"/>
                </a:solidFill>
              </a:rPr>
              <a:t>Inv. Shaveena Rogers</a:t>
            </a:r>
            <a:br>
              <a:rPr lang="en-US" dirty="0">
                <a:solidFill>
                  <a:schemeClr val="bg1"/>
                </a:solidFill>
              </a:rPr>
            </a:br>
            <a:endParaRPr lang="en-US" dirty="0">
              <a:solidFill>
                <a:schemeClr val="bg1"/>
              </a:solidFill>
            </a:endParaRPr>
          </a:p>
        </p:txBody>
      </p:sp>
      <p:pic>
        <p:nvPicPr>
          <p:cNvPr id="4" name="Picture 3">
            <a:extLst>
              <a:ext uri="{FF2B5EF4-FFF2-40B4-BE49-F238E27FC236}">
                <a16:creationId xmlns:a16="http://schemas.microsoft.com/office/drawing/2014/main" id="{C101581B-E0B2-4F8C-AC14-43D09ED110DD}"/>
              </a:ext>
            </a:extLst>
          </p:cNvPr>
          <p:cNvPicPr>
            <a:picLocks noChangeAspect="1"/>
          </p:cNvPicPr>
          <p:nvPr/>
        </p:nvPicPr>
        <p:blipFill>
          <a:blip r:embed="rId4"/>
          <a:stretch>
            <a:fillRect/>
          </a:stretch>
        </p:blipFill>
        <p:spPr>
          <a:xfrm>
            <a:off x="5494564" y="28575"/>
            <a:ext cx="3290208" cy="5086350"/>
          </a:xfrm>
          <a:prstGeom prst="rect">
            <a:avLst/>
          </a:prstGeom>
          <a:solidFill>
            <a:srgbClr val="FFFFFF">
              <a:shade val="85000"/>
            </a:srgbClr>
          </a:solidFill>
          <a:ln w="88900" cap="sq">
            <a:solidFill>
              <a:srgbClr val="FF0066"/>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Quiet Storm">
            <a:hlinkClick r:id="" action="ppaction://media"/>
            <a:extLst>
              <a:ext uri="{FF2B5EF4-FFF2-40B4-BE49-F238E27FC236}">
                <a16:creationId xmlns:a16="http://schemas.microsoft.com/office/drawing/2014/main" id="{00FC63A1-755E-10BA-A371-231DAA228BE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368800" y="2368550"/>
            <a:ext cx="406400" cy="406400"/>
          </a:xfrm>
          <a:prstGeom prst="rect">
            <a:avLst/>
          </a:prstGeom>
        </p:spPr>
      </p:pic>
    </p:spTree>
    <p:extLst>
      <p:ext uri="{BB962C8B-B14F-4D97-AF65-F5344CB8AC3E}">
        <p14:creationId xmlns:p14="http://schemas.microsoft.com/office/powerpoint/2010/main" val="2076729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29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40080" y="640080"/>
            <a:ext cx="2743200" cy="1371600"/>
          </a:xfrm>
          <a:prstGeom prst="rect">
            <a:avLst/>
          </a:prstGeom>
          <a:noFill/>
          <a:ln/>
        </p:spPr>
        <p:txBody>
          <a:bodyPr wrap="square" lIns="0" tIns="0" rIns="0" bIns="0" rtlCol="0" anchor="ctr"/>
          <a:lstStyle/>
          <a:p>
            <a:pPr marL="0" indent="0" algn="l">
              <a:buNone/>
            </a:pPr>
            <a:r>
              <a:rPr lang="en-US" sz="7800" b="1" dirty="0">
                <a:solidFill>
                  <a:srgbClr val="A11B2E"/>
                </a:solidFill>
                <a:latin typeface="Trebuchet MS" pitchFamily="34" charset="0"/>
                <a:ea typeface="Trebuchet MS" pitchFamily="34" charset="-122"/>
                <a:cs typeface="Trebuchet MS" pitchFamily="34" charset="-120"/>
              </a:rPr>
              <a:t>01</a:t>
            </a:r>
            <a:endParaRPr lang="en-US" sz="7800" dirty="0"/>
          </a:p>
        </p:txBody>
      </p:sp>
      <p:sp>
        <p:nvSpPr>
          <p:cNvPr id="3" name="Text 1"/>
          <p:cNvSpPr/>
          <p:nvPr/>
        </p:nvSpPr>
        <p:spPr>
          <a:xfrm>
            <a:off x="713232" y="1783080"/>
            <a:ext cx="7315200" cy="274320"/>
          </a:xfrm>
          <a:prstGeom prst="rect">
            <a:avLst/>
          </a:prstGeom>
          <a:noFill/>
          <a:ln/>
        </p:spPr>
        <p:txBody>
          <a:bodyPr wrap="square" lIns="0" tIns="0" rIns="0" bIns="0" rtlCol="0" anchor="ctr"/>
          <a:lstStyle/>
          <a:p>
            <a:pPr marL="0" indent="0" algn="l">
              <a:buNone/>
            </a:pPr>
            <a:r>
              <a:rPr lang="en-US" sz="1150" b="1" kern="0" spc="250" dirty="0">
                <a:solidFill>
                  <a:srgbClr val="ECE6DC"/>
                </a:solidFill>
                <a:latin typeface="Trebuchet MS" pitchFamily="34" charset="0"/>
                <a:ea typeface="Trebuchet MS" pitchFamily="34" charset="-122"/>
                <a:cs typeface="Trebuchet MS" pitchFamily="34" charset="-120"/>
              </a:rPr>
              <a:t>WHERE IT ALL STARTS</a:t>
            </a:r>
            <a:endParaRPr lang="en-US" sz="1150" dirty="0"/>
          </a:p>
        </p:txBody>
      </p:sp>
      <p:sp>
        <p:nvSpPr>
          <p:cNvPr id="4" name="Text 0"/>
          <p:cNvSpPr>
            <a:spLocks noGrp="1"/>
          </p:cNvSpPr>
          <p:nvPr>
            <p:ph type="title" idx="100" hasCustomPrompt="1"/>
          </p:nvPr>
        </p:nvSpPr>
        <p:spPr>
          <a:xfrm>
            <a:off x="685800" y="1874520"/>
            <a:ext cx="7680960" cy="1371600"/>
          </a:xfrm>
          <a:prstGeom prst="rect">
            <a:avLst/>
          </a:prstGeom>
          <a:noFill/>
          <a:ln/>
        </p:spPr>
        <p:txBody>
          <a:bodyPr wrap="square" rtlCol="0" anchor="ctr"/>
          <a:lstStyle/>
          <a:p>
            <a:pPr marL="0" indent="0" algn="l">
              <a:buNone/>
            </a:pPr>
            <a:r>
              <a:rPr lang="en-US" sz="3600" b="1" dirty="0">
                <a:solidFill>
                  <a:srgbClr val="FFFFFF"/>
                </a:solidFill>
                <a:latin typeface="Trebuchet MS" pitchFamily="34" charset="0"/>
                <a:ea typeface="Trebuchet MS" pitchFamily="34" charset="-122"/>
                <a:cs typeface="Trebuchet MS" pitchFamily="34" charset="-120"/>
              </a:rPr>
              <a:t>Supporting Attorneys During Trials</a:t>
            </a:r>
            <a:endParaRPr lang="en-US" sz="3600" dirty="0"/>
          </a:p>
        </p:txBody>
      </p:sp>
      <p:sp>
        <p:nvSpPr>
          <p:cNvPr id="5" name="Shape 3"/>
          <p:cNvSpPr/>
          <p:nvPr/>
        </p:nvSpPr>
        <p:spPr>
          <a:xfrm>
            <a:off x="713232" y="3611880"/>
            <a:ext cx="502920" cy="73152"/>
          </a:xfrm>
          <a:prstGeom prst="rect">
            <a:avLst/>
          </a:prstGeom>
          <a:solidFill>
            <a:srgbClr val="A11B2E"/>
          </a:solidFill>
          <a:ln/>
        </p:spPr>
        <p:txBody>
          <a:bodyPr/>
          <a:lstStyle/>
          <a:p>
            <a:endParaRPr lang="en-US"/>
          </a:p>
        </p:txBody>
      </p:sp>
      <p:sp>
        <p:nvSpPr>
          <p:cNvPr id="6" name="Text 4"/>
          <p:cNvSpPr/>
          <p:nvPr/>
        </p:nvSpPr>
        <p:spPr>
          <a:xfrm>
            <a:off x="713232" y="3840480"/>
            <a:ext cx="7498080" cy="914400"/>
          </a:xfrm>
          <a:prstGeom prst="rect">
            <a:avLst/>
          </a:prstGeom>
          <a:noFill/>
          <a:ln/>
        </p:spPr>
        <p:txBody>
          <a:bodyPr wrap="square" lIns="0" tIns="0" rIns="0" bIns="0" rtlCol="0" anchor="t"/>
          <a:lstStyle/>
          <a:p>
            <a:pPr marL="0" indent="0" algn="l">
              <a:lnSpc>
                <a:spcPct val="110000"/>
              </a:lnSpc>
              <a:buNone/>
            </a:pPr>
            <a:r>
              <a:rPr lang="en-US" sz="1550" i="1" dirty="0">
                <a:solidFill>
                  <a:srgbClr val="ECE6DC"/>
                </a:solidFill>
                <a:latin typeface="Calibri" pitchFamily="34" charset="0"/>
                <a:ea typeface="Calibri" pitchFamily="34" charset="-122"/>
                <a:cs typeface="Calibri" pitchFamily="34" charset="-120"/>
              </a:rPr>
              <a:t>Introducing the criminal defense investigator — the attorney's partner behind the scenes.</a:t>
            </a:r>
            <a:endParaRPr lang="en-US" sz="15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p:cNvPicPr>
            <a:picLocks noChangeAspect="1"/>
          </p:cNvPicPr>
          <p:nvPr/>
        </p:nvPicPr>
        <p:blipFill>
          <a:blip r:embed="rId3"/>
          <a:srcRect t="12356" b="12356"/>
          <a:stretch/>
        </p:blipFill>
        <p:spPr>
          <a:xfrm>
            <a:off x="5989320" y="0"/>
            <a:ext cx="3154680" cy="5143500"/>
          </a:xfrm>
          <a:prstGeom prst="rect">
            <a:avLst/>
          </a:prstGeom>
        </p:spPr>
      </p:pic>
      <p:sp>
        <p:nvSpPr>
          <p:cNvPr id="3" name="Text 0"/>
          <p:cNvSpPr/>
          <p:nvPr/>
        </p:nvSpPr>
        <p:spPr>
          <a:xfrm>
            <a:off x="594360" y="365760"/>
            <a:ext cx="5486400" cy="274320"/>
          </a:xfrm>
          <a:prstGeom prst="rect">
            <a:avLst/>
          </a:prstGeom>
          <a:noFill/>
          <a:ln/>
        </p:spPr>
        <p:txBody>
          <a:bodyPr wrap="square" lIns="0" tIns="0" rIns="0" bIns="0" rtlCol="0" anchor="ctr"/>
          <a:lstStyle/>
          <a:p>
            <a:pPr marL="0" indent="0" algn="l">
              <a:buNone/>
            </a:pPr>
            <a:r>
              <a:rPr lang="en-US" sz="1150" b="1" kern="0" spc="250" dirty="0">
                <a:solidFill>
                  <a:srgbClr val="A11B2E"/>
                </a:solidFill>
                <a:latin typeface="Trebuchet MS" pitchFamily="34" charset="0"/>
                <a:ea typeface="Trebuchet MS" pitchFamily="34" charset="-122"/>
                <a:cs typeface="Trebuchet MS" pitchFamily="34" charset="-120"/>
              </a:rPr>
              <a:t>SECTION I · INTRODUCTION</a:t>
            </a:r>
            <a:endParaRPr lang="en-US" sz="1150" dirty="0"/>
          </a:p>
        </p:txBody>
      </p:sp>
      <p:sp>
        <p:nvSpPr>
          <p:cNvPr id="4" name="Text 0"/>
          <p:cNvSpPr>
            <a:spLocks noGrp="1"/>
          </p:cNvSpPr>
          <p:nvPr>
            <p:ph type="title" idx="100" hasCustomPrompt="1"/>
          </p:nvPr>
        </p:nvSpPr>
        <p:spPr>
          <a:xfrm>
            <a:off x="594360" y="676656"/>
            <a:ext cx="5120640" cy="914400"/>
          </a:xfrm>
          <a:prstGeom prst="rect">
            <a:avLst/>
          </a:prstGeom>
          <a:noFill/>
          <a:ln/>
        </p:spPr>
        <p:txBody>
          <a:bodyPr wrap="square" rtlCol="0" anchor="t"/>
          <a:lstStyle/>
          <a:p>
            <a:pPr marL="0" indent="0" algn="l">
              <a:buNone/>
            </a:pPr>
            <a:r>
              <a:rPr lang="en-US" sz="2500" b="1" dirty="0">
                <a:solidFill>
                  <a:srgbClr val="23252B"/>
                </a:solidFill>
                <a:latin typeface="Trebuchet MS" pitchFamily="34" charset="0"/>
                <a:ea typeface="Trebuchet MS" pitchFamily="34" charset="-122"/>
                <a:cs typeface="Trebuchet MS" pitchFamily="34" charset="-120"/>
              </a:rPr>
              <a:t>Meet the Criminal Defense Investigator</a:t>
            </a:r>
            <a:endParaRPr lang="en-US" sz="2500" dirty="0"/>
          </a:p>
        </p:txBody>
      </p:sp>
      <p:sp>
        <p:nvSpPr>
          <p:cNvPr id="5" name="Text 2"/>
          <p:cNvSpPr/>
          <p:nvPr/>
        </p:nvSpPr>
        <p:spPr>
          <a:xfrm>
            <a:off x="594360" y="1664208"/>
            <a:ext cx="5074920" cy="731520"/>
          </a:xfrm>
          <a:prstGeom prst="rect">
            <a:avLst/>
          </a:prstGeom>
          <a:noFill/>
          <a:ln/>
        </p:spPr>
        <p:txBody>
          <a:bodyPr wrap="square" lIns="0" tIns="0" rIns="0" bIns="0" rtlCol="0" anchor="t"/>
          <a:lstStyle/>
          <a:p>
            <a:pPr marL="0" indent="0" algn="l">
              <a:lnSpc>
                <a:spcPct val="105000"/>
              </a:lnSpc>
              <a:buNone/>
            </a:pPr>
            <a:r>
              <a:rPr lang="en-US" sz="1400" dirty="0">
                <a:solidFill>
                  <a:srgbClr val="6C6F75"/>
                </a:solidFill>
                <a:latin typeface="Calibri" pitchFamily="34" charset="0"/>
                <a:ea typeface="Calibri" pitchFamily="34" charset="-122"/>
                <a:cs typeface="Calibri" pitchFamily="34" charset="-120"/>
              </a:rPr>
              <a:t>The investigator is the attorney's partner behind the scenes — the person who gathers, organizes, and safeguards everything the trial team relies on.</a:t>
            </a:r>
            <a:endParaRPr lang="en-US" sz="1400" dirty="0"/>
          </a:p>
        </p:txBody>
      </p:sp>
      <p:sp>
        <p:nvSpPr>
          <p:cNvPr id="6" name="Shape 3"/>
          <p:cNvSpPr/>
          <p:nvPr/>
        </p:nvSpPr>
        <p:spPr>
          <a:xfrm>
            <a:off x="594360" y="2468880"/>
            <a:ext cx="420624" cy="420624"/>
          </a:xfrm>
          <a:prstGeom prst="ellipse">
            <a:avLst/>
          </a:prstGeom>
          <a:solidFill>
            <a:srgbClr val="A11B2E"/>
          </a:solidFill>
          <a:ln/>
        </p:spPr>
        <p:txBody>
          <a:bodyPr/>
          <a:lstStyle/>
          <a:p>
            <a:endParaRPr lang="en-US"/>
          </a:p>
        </p:txBody>
      </p:sp>
      <p:sp>
        <p:nvSpPr>
          <p:cNvPr id="7" name="Text 4"/>
          <p:cNvSpPr/>
          <p:nvPr/>
        </p:nvSpPr>
        <p:spPr>
          <a:xfrm>
            <a:off x="594360" y="2468880"/>
            <a:ext cx="420624" cy="420624"/>
          </a:xfrm>
          <a:prstGeom prst="rect">
            <a:avLst/>
          </a:prstGeom>
          <a:noFill/>
          <a:ln/>
        </p:spPr>
        <p:txBody>
          <a:bodyPr wrap="square" lIns="0" tIns="0" rIns="0" bIns="0" rtlCol="0" anchor="ctr"/>
          <a:lstStyle/>
          <a:p>
            <a:pPr marL="0" indent="0" algn="ctr">
              <a:buNone/>
            </a:pPr>
            <a:r>
              <a:rPr lang="en-US" sz="1500" b="1" dirty="0">
                <a:solidFill>
                  <a:srgbClr val="FFFFFF"/>
                </a:solidFill>
                <a:latin typeface="Trebuchet MS" pitchFamily="34" charset="0"/>
                <a:ea typeface="Trebuchet MS" pitchFamily="34" charset="-122"/>
                <a:cs typeface="Trebuchet MS" pitchFamily="34" charset="-120"/>
              </a:rPr>
              <a:t>1</a:t>
            </a:r>
            <a:endParaRPr lang="en-US" sz="1500" dirty="0"/>
          </a:p>
        </p:txBody>
      </p:sp>
      <p:sp>
        <p:nvSpPr>
          <p:cNvPr id="8" name="Text 5"/>
          <p:cNvSpPr/>
          <p:nvPr/>
        </p:nvSpPr>
        <p:spPr>
          <a:xfrm>
            <a:off x="1216152" y="2432304"/>
            <a:ext cx="4498848" cy="310896"/>
          </a:xfrm>
          <a:prstGeom prst="rect">
            <a:avLst/>
          </a:prstGeom>
          <a:noFill/>
          <a:ln/>
        </p:spPr>
        <p:txBody>
          <a:bodyPr wrap="square" lIns="0" tIns="0" rIns="0" bIns="0" rtlCol="0" anchor="t"/>
          <a:lstStyle/>
          <a:p>
            <a:pPr marL="0" indent="0" algn="l">
              <a:buNone/>
            </a:pPr>
            <a:r>
              <a:rPr lang="en-US" sz="1500" b="1" dirty="0">
                <a:solidFill>
                  <a:srgbClr val="23252B"/>
                </a:solidFill>
                <a:latin typeface="Trebuchet MS" pitchFamily="34" charset="0"/>
                <a:ea typeface="Trebuchet MS" pitchFamily="34" charset="-122"/>
                <a:cs typeface="Trebuchet MS" pitchFamily="34" charset="-120"/>
              </a:rPr>
              <a:t>Prepare the ground</a:t>
            </a:r>
            <a:endParaRPr lang="en-US" sz="1500" dirty="0"/>
          </a:p>
        </p:txBody>
      </p:sp>
      <p:sp>
        <p:nvSpPr>
          <p:cNvPr id="9" name="Text 6"/>
          <p:cNvSpPr/>
          <p:nvPr/>
        </p:nvSpPr>
        <p:spPr>
          <a:xfrm>
            <a:off x="1216152" y="2761488"/>
            <a:ext cx="4498848" cy="640080"/>
          </a:xfrm>
          <a:prstGeom prst="rect">
            <a:avLst/>
          </a:prstGeom>
          <a:noFill/>
          <a:ln/>
        </p:spPr>
        <p:txBody>
          <a:bodyPr wrap="square" lIns="0" tIns="0" rIns="0" bIns="0" rtlCol="0" anchor="t"/>
          <a:lstStyle/>
          <a:p>
            <a:pPr marL="0" indent="0" algn="l">
              <a:lnSpc>
                <a:spcPct val="102000"/>
              </a:lnSpc>
              <a:buNone/>
            </a:pPr>
            <a:r>
              <a:rPr lang="en-US" sz="1250" dirty="0">
                <a:solidFill>
                  <a:srgbClr val="6C6F75"/>
                </a:solidFill>
                <a:latin typeface="Calibri" pitchFamily="34" charset="0"/>
                <a:ea typeface="Calibri" pitchFamily="34" charset="-122"/>
                <a:cs typeface="Calibri" pitchFamily="34" charset="-120"/>
              </a:rPr>
              <a:t>Assemble documents, evidence, witnesses and clothes long before opening statements.</a:t>
            </a:r>
            <a:endParaRPr lang="en-US" sz="1250" dirty="0"/>
          </a:p>
        </p:txBody>
      </p:sp>
      <p:sp>
        <p:nvSpPr>
          <p:cNvPr id="10" name="Shape 7"/>
          <p:cNvSpPr/>
          <p:nvPr/>
        </p:nvSpPr>
        <p:spPr>
          <a:xfrm>
            <a:off x="594360" y="3310128"/>
            <a:ext cx="420624" cy="420624"/>
          </a:xfrm>
          <a:prstGeom prst="ellipse">
            <a:avLst/>
          </a:prstGeom>
          <a:solidFill>
            <a:srgbClr val="A11B2E"/>
          </a:solidFill>
          <a:ln/>
        </p:spPr>
        <p:txBody>
          <a:bodyPr/>
          <a:lstStyle/>
          <a:p>
            <a:endParaRPr lang="en-US"/>
          </a:p>
        </p:txBody>
      </p:sp>
      <p:sp>
        <p:nvSpPr>
          <p:cNvPr id="11" name="Text 8"/>
          <p:cNvSpPr/>
          <p:nvPr/>
        </p:nvSpPr>
        <p:spPr>
          <a:xfrm>
            <a:off x="594360" y="3310128"/>
            <a:ext cx="420624" cy="420624"/>
          </a:xfrm>
          <a:prstGeom prst="rect">
            <a:avLst/>
          </a:prstGeom>
          <a:noFill/>
          <a:ln/>
        </p:spPr>
        <p:txBody>
          <a:bodyPr wrap="square" lIns="0" tIns="0" rIns="0" bIns="0" rtlCol="0" anchor="ctr"/>
          <a:lstStyle/>
          <a:p>
            <a:pPr marL="0" indent="0" algn="ctr">
              <a:buNone/>
            </a:pPr>
            <a:r>
              <a:rPr lang="en-US" sz="1500" b="1" dirty="0">
                <a:solidFill>
                  <a:srgbClr val="FFFFFF"/>
                </a:solidFill>
                <a:latin typeface="Trebuchet MS" pitchFamily="34" charset="0"/>
                <a:ea typeface="Trebuchet MS" pitchFamily="34" charset="-122"/>
                <a:cs typeface="Trebuchet MS" pitchFamily="34" charset="-120"/>
              </a:rPr>
              <a:t>2</a:t>
            </a:r>
            <a:endParaRPr lang="en-US" sz="1500" dirty="0"/>
          </a:p>
        </p:txBody>
      </p:sp>
      <p:sp>
        <p:nvSpPr>
          <p:cNvPr id="12" name="Text 9"/>
          <p:cNvSpPr/>
          <p:nvPr/>
        </p:nvSpPr>
        <p:spPr>
          <a:xfrm>
            <a:off x="1216152" y="3273552"/>
            <a:ext cx="4498848" cy="310896"/>
          </a:xfrm>
          <a:prstGeom prst="rect">
            <a:avLst/>
          </a:prstGeom>
          <a:noFill/>
          <a:ln/>
        </p:spPr>
        <p:txBody>
          <a:bodyPr wrap="square" lIns="0" tIns="0" rIns="0" bIns="0" rtlCol="0" anchor="t"/>
          <a:lstStyle/>
          <a:p>
            <a:pPr marL="0" indent="0" algn="l">
              <a:buNone/>
            </a:pPr>
            <a:r>
              <a:rPr lang="en-US" sz="1500" b="1" dirty="0">
                <a:solidFill>
                  <a:srgbClr val="23252B"/>
                </a:solidFill>
                <a:latin typeface="Trebuchet MS" pitchFamily="34" charset="0"/>
                <a:ea typeface="Trebuchet MS" pitchFamily="34" charset="-122"/>
                <a:cs typeface="Trebuchet MS" pitchFamily="34" charset="-120"/>
              </a:rPr>
              <a:t>Support in the room</a:t>
            </a:r>
            <a:endParaRPr lang="en-US" sz="1500" dirty="0"/>
          </a:p>
        </p:txBody>
      </p:sp>
      <p:sp>
        <p:nvSpPr>
          <p:cNvPr id="13" name="Text 10"/>
          <p:cNvSpPr/>
          <p:nvPr/>
        </p:nvSpPr>
        <p:spPr>
          <a:xfrm>
            <a:off x="1216152" y="3602736"/>
            <a:ext cx="4498848" cy="640080"/>
          </a:xfrm>
          <a:prstGeom prst="rect">
            <a:avLst/>
          </a:prstGeom>
          <a:noFill/>
          <a:ln/>
        </p:spPr>
        <p:txBody>
          <a:bodyPr wrap="square" lIns="0" tIns="0" rIns="0" bIns="0" rtlCol="0" anchor="t"/>
          <a:lstStyle/>
          <a:p>
            <a:pPr marL="0" indent="0" algn="l">
              <a:lnSpc>
                <a:spcPct val="102000"/>
              </a:lnSpc>
              <a:buNone/>
            </a:pPr>
            <a:r>
              <a:rPr lang="en-US" sz="1250" dirty="0">
                <a:solidFill>
                  <a:srgbClr val="6C6F75"/>
                </a:solidFill>
                <a:latin typeface="Calibri" pitchFamily="34" charset="0"/>
                <a:ea typeface="Calibri" pitchFamily="34" charset="-122"/>
                <a:cs typeface="Calibri" pitchFamily="34" charset="-120"/>
              </a:rPr>
              <a:t>Track testimony, exhibits, and reactions while the attorney focuses on advocacy.</a:t>
            </a:r>
            <a:endParaRPr lang="en-US" sz="1250" dirty="0"/>
          </a:p>
        </p:txBody>
      </p:sp>
      <p:sp>
        <p:nvSpPr>
          <p:cNvPr id="14" name="Shape 11"/>
          <p:cNvSpPr/>
          <p:nvPr/>
        </p:nvSpPr>
        <p:spPr>
          <a:xfrm>
            <a:off x="594360" y="4151376"/>
            <a:ext cx="420624" cy="420624"/>
          </a:xfrm>
          <a:prstGeom prst="ellipse">
            <a:avLst/>
          </a:prstGeom>
          <a:solidFill>
            <a:srgbClr val="A11B2E"/>
          </a:solidFill>
          <a:ln/>
        </p:spPr>
        <p:txBody>
          <a:bodyPr/>
          <a:lstStyle/>
          <a:p>
            <a:endParaRPr lang="en-US"/>
          </a:p>
        </p:txBody>
      </p:sp>
      <p:sp>
        <p:nvSpPr>
          <p:cNvPr id="15" name="Text 12"/>
          <p:cNvSpPr/>
          <p:nvPr/>
        </p:nvSpPr>
        <p:spPr>
          <a:xfrm>
            <a:off x="594360" y="4151376"/>
            <a:ext cx="420624" cy="420624"/>
          </a:xfrm>
          <a:prstGeom prst="rect">
            <a:avLst/>
          </a:prstGeom>
          <a:noFill/>
          <a:ln/>
        </p:spPr>
        <p:txBody>
          <a:bodyPr wrap="square" lIns="0" tIns="0" rIns="0" bIns="0" rtlCol="0" anchor="ctr"/>
          <a:lstStyle/>
          <a:p>
            <a:pPr marL="0" indent="0" algn="ctr">
              <a:buNone/>
            </a:pPr>
            <a:r>
              <a:rPr lang="en-US" sz="1500" b="1" dirty="0">
                <a:solidFill>
                  <a:srgbClr val="FFFFFF"/>
                </a:solidFill>
                <a:latin typeface="Trebuchet MS" pitchFamily="34" charset="0"/>
                <a:ea typeface="Trebuchet MS" pitchFamily="34" charset="-122"/>
                <a:cs typeface="Trebuchet MS" pitchFamily="34" charset="-120"/>
              </a:rPr>
              <a:t>3</a:t>
            </a:r>
            <a:endParaRPr lang="en-US" sz="1500" dirty="0"/>
          </a:p>
        </p:txBody>
      </p:sp>
      <p:sp>
        <p:nvSpPr>
          <p:cNvPr id="16" name="Text 13"/>
          <p:cNvSpPr/>
          <p:nvPr/>
        </p:nvSpPr>
        <p:spPr>
          <a:xfrm>
            <a:off x="1216152" y="4114800"/>
            <a:ext cx="4498848" cy="310896"/>
          </a:xfrm>
          <a:prstGeom prst="rect">
            <a:avLst/>
          </a:prstGeom>
          <a:noFill/>
          <a:ln/>
        </p:spPr>
        <p:txBody>
          <a:bodyPr wrap="square" lIns="0" tIns="0" rIns="0" bIns="0" rtlCol="0" anchor="t"/>
          <a:lstStyle/>
          <a:p>
            <a:pPr marL="0" indent="0" algn="l">
              <a:buNone/>
            </a:pPr>
            <a:r>
              <a:rPr lang="en-US" sz="1500" b="1" dirty="0">
                <a:solidFill>
                  <a:srgbClr val="23252B"/>
                </a:solidFill>
                <a:latin typeface="Trebuchet MS" pitchFamily="34" charset="0"/>
                <a:ea typeface="Trebuchet MS" pitchFamily="34" charset="-122"/>
                <a:cs typeface="Trebuchet MS" pitchFamily="34" charset="-120"/>
              </a:rPr>
              <a:t>Protect the record</a:t>
            </a:r>
            <a:endParaRPr lang="en-US" sz="1500" dirty="0"/>
          </a:p>
        </p:txBody>
      </p:sp>
      <p:sp>
        <p:nvSpPr>
          <p:cNvPr id="17" name="Text 14"/>
          <p:cNvSpPr/>
          <p:nvPr/>
        </p:nvSpPr>
        <p:spPr>
          <a:xfrm>
            <a:off x="1216152" y="4443984"/>
            <a:ext cx="4498848" cy="640080"/>
          </a:xfrm>
          <a:prstGeom prst="rect">
            <a:avLst/>
          </a:prstGeom>
          <a:noFill/>
          <a:ln/>
        </p:spPr>
        <p:txBody>
          <a:bodyPr wrap="square" lIns="0" tIns="0" rIns="0" bIns="0" rtlCol="0" anchor="t"/>
          <a:lstStyle/>
          <a:p>
            <a:pPr marL="0" indent="0" algn="l">
              <a:lnSpc>
                <a:spcPct val="102000"/>
              </a:lnSpc>
              <a:buNone/>
            </a:pPr>
            <a:r>
              <a:rPr lang="en-US" sz="1250" dirty="0">
                <a:solidFill>
                  <a:srgbClr val="6C6F75"/>
                </a:solidFill>
                <a:latin typeface="Calibri" pitchFamily="34" charset="0"/>
                <a:ea typeface="Calibri" pitchFamily="34" charset="-122"/>
                <a:cs typeface="Calibri" pitchFamily="34" charset="-120"/>
              </a:rPr>
              <a:t>Keep materials accurate, complete, and ready for the case that follows.</a:t>
            </a:r>
            <a:endParaRPr lang="en-US" sz="12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640080" y="594360"/>
            <a:ext cx="2743200" cy="1371600"/>
          </a:xfrm>
          <a:prstGeom prst="rect">
            <a:avLst/>
          </a:prstGeom>
          <a:noFill/>
          <a:ln/>
        </p:spPr>
        <p:txBody>
          <a:bodyPr wrap="square" lIns="0" tIns="0" rIns="0" bIns="0" rtlCol="0" anchor="ctr"/>
          <a:lstStyle/>
          <a:p>
            <a:pPr marL="0" indent="0" algn="l">
              <a:buNone/>
            </a:pPr>
            <a:r>
              <a:rPr lang="en-US" sz="7800" b="1" dirty="0">
                <a:solidFill>
                  <a:srgbClr val="A11B2E"/>
                </a:solidFill>
                <a:latin typeface="Trebuchet MS" pitchFamily="34" charset="0"/>
                <a:ea typeface="Trebuchet MS" pitchFamily="34" charset="-122"/>
                <a:cs typeface="Trebuchet MS" pitchFamily="34" charset="-120"/>
              </a:rPr>
              <a:t>02</a:t>
            </a:r>
            <a:endParaRPr lang="en-US" sz="7800" dirty="0"/>
          </a:p>
        </p:txBody>
      </p:sp>
      <p:sp>
        <p:nvSpPr>
          <p:cNvPr id="3" name="Text 1"/>
          <p:cNvSpPr/>
          <p:nvPr/>
        </p:nvSpPr>
        <p:spPr>
          <a:xfrm>
            <a:off x="713232" y="1737360"/>
            <a:ext cx="7315200" cy="274320"/>
          </a:xfrm>
          <a:prstGeom prst="rect">
            <a:avLst/>
          </a:prstGeom>
          <a:noFill/>
          <a:ln/>
        </p:spPr>
        <p:txBody>
          <a:bodyPr wrap="square" lIns="0" tIns="0" rIns="0" bIns="0" rtlCol="0" anchor="ctr"/>
          <a:lstStyle/>
          <a:p>
            <a:pPr marL="0" indent="0" algn="l">
              <a:buNone/>
            </a:pPr>
            <a:r>
              <a:rPr lang="en-US" sz="1150" b="1" kern="0" spc="250" dirty="0">
                <a:solidFill>
                  <a:srgbClr val="ECE6DC"/>
                </a:solidFill>
                <a:latin typeface="Trebuchet MS" pitchFamily="34" charset="0"/>
                <a:ea typeface="Trebuchet MS" pitchFamily="34" charset="-122"/>
                <a:cs typeface="Trebuchet MS" pitchFamily="34" charset="-120"/>
              </a:rPr>
              <a:t>THE WORK BEFORE THE COURTROOM</a:t>
            </a:r>
            <a:endParaRPr lang="en-US" sz="1150" dirty="0"/>
          </a:p>
        </p:txBody>
      </p:sp>
      <p:sp>
        <p:nvSpPr>
          <p:cNvPr id="4" name="Text 0"/>
          <p:cNvSpPr>
            <a:spLocks noGrp="1"/>
          </p:cNvSpPr>
          <p:nvPr>
            <p:ph type="title" idx="100" hasCustomPrompt="1"/>
          </p:nvPr>
        </p:nvSpPr>
        <p:spPr>
          <a:xfrm>
            <a:off x="685800" y="1874520"/>
            <a:ext cx="7680960" cy="1371600"/>
          </a:xfrm>
          <a:prstGeom prst="rect">
            <a:avLst/>
          </a:prstGeom>
          <a:noFill/>
          <a:ln/>
        </p:spPr>
        <p:txBody>
          <a:bodyPr wrap="square" rtlCol="0" anchor="ctr"/>
          <a:lstStyle/>
          <a:p>
            <a:pPr marL="0" indent="0" algn="l">
              <a:buNone/>
            </a:pPr>
            <a:r>
              <a:rPr lang="en-US" sz="3600" b="1" dirty="0">
                <a:solidFill>
                  <a:srgbClr val="FFFFFF"/>
                </a:solidFill>
                <a:latin typeface="Trebuchet MS" pitchFamily="34" charset="0"/>
                <a:ea typeface="Trebuchet MS" pitchFamily="34" charset="-122"/>
                <a:cs typeface="Trebuchet MS" pitchFamily="34" charset="-120"/>
              </a:rPr>
              <a:t>Pre-Trial Preparation &amp; Support Tasks</a:t>
            </a:r>
            <a:endParaRPr lang="en-US" sz="3600" dirty="0"/>
          </a:p>
        </p:txBody>
      </p:sp>
      <p:sp>
        <p:nvSpPr>
          <p:cNvPr id="5" name="Shape 3"/>
          <p:cNvSpPr/>
          <p:nvPr/>
        </p:nvSpPr>
        <p:spPr>
          <a:xfrm>
            <a:off x="685800" y="3703320"/>
            <a:ext cx="2496312" cy="1051560"/>
          </a:xfrm>
          <a:prstGeom prst="rect">
            <a:avLst/>
          </a:prstGeom>
          <a:solidFill>
            <a:srgbClr val="2E313A"/>
          </a:solidFill>
          <a:ln/>
        </p:spPr>
        <p:txBody>
          <a:bodyPr/>
          <a:lstStyle/>
          <a:p>
            <a:endParaRPr lang="en-US"/>
          </a:p>
        </p:txBody>
      </p:sp>
      <p:sp>
        <p:nvSpPr>
          <p:cNvPr id="6" name="Shape 4"/>
          <p:cNvSpPr/>
          <p:nvPr/>
        </p:nvSpPr>
        <p:spPr>
          <a:xfrm>
            <a:off x="685800" y="3703320"/>
            <a:ext cx="64008" cy="1051560"/>
          </a:xfrm>
          <a:prstGeom prst="rect">
            <a:avLst/>
          </a:prstGeom>
          <a:solidFill>
            <a:srgbClr val="A11B2E"/>
          </a:solidFill>
          <a:ln/>
        </p:spPr>
        <p:txBody>
          <a:bodyPr/>
          <a:lstStyle/>
          <a:p>
            <a:endParaRPr lang="en-US"/>
          </a:p>
        </p:txBody>
      </p:sp>
      <p:sp>
        <p:nvSpPr>
          <p:cNvPr id="7" name="Text 5"/>
          <p:cNvSpPr/>
          <p:nvPr/>
        </p:nvSpPr>
        <p:spPr>
          <a:xfrm>
            <a:off x="868680" y="3803904"/>
            <a:ext cx="2176272" cy="237744"/>
          </a:xfrm>
          <a:prstGeom prst="rect">
            <a:avLst/>
          </a:prstGeom>
          <a:noFill/>
          <a:ln/>
        </p:spPr>
        <p:txBody>
          <a:bodyPr wrap="square" lIns="0" tIns="0" rIns="0" bIns="0" rtlCol="0" anchor="ctr"/>
          <a:lstStyle/>
          <a:p>
            <a:pPr marL="0" indent="0" algn="l">
              <a:buNone/>
            </a:pPr>
            <a:r>
              <a:rPr lang="en-US" sz="1050" b="1" kern="0" spc="100" dirty="0">
                <a:solidFill>
                  <a:srgbClr val="A11B2E"/>
                </a:solidFill>
                <a:latin typeface="Trebuchet MS" pitchFamily="34" charset="0"/>
                <a:ea typeface="Trebuchet MS" pitchFamily="34" charset="-122"/>
                <a:cs typeface="Trebuchet MS" pitchFamily="34" charset="-120"/>
              </a:rPr>
              <a:t>A</a:t>
            </a:r>
            <a:endParaRPr lang="en-US" sz="1050" dirty="0"/>
          </a:p>
        </p:txBody>
      </p:sp>
      <p:sp>
        <p:nvSpPr>
          <p:cNvPr id="8" name="Text 6"/>
          <p:cNvSpPr/>
          <p:nvPr/>
        </p:nvSpPr>
        <p:spPr>
          <a:xfrm>
            <a:off x="868680" y="4041648"/>
            <a:ext cx="2203704" cy="329184"/>
          </a:xfrm>
          <a:prstGeom prst="rect">
            <a:avLst/>
          </a:prstGeom>
          <a:noFill/>
          <a:ln/>
        </p:spPr>
        <p:txBody>
          <a:bodyPr wrap="square" lIns="0" tIns="0" rIns="0" bIns="0" rtlCol="0" anchor="t"/>
          <a:lstStyle/>
          <a:p>
            <a:pPr marL="0" indent="0" algn="l">
              <a:lnSpc>
                <a:spcPct val="92000"/>
              </a:lnSpc>
              <a:buNone/>
            </a:pPr>
            <a:r>
              <a:rPr lang="en-US" sz="1300" b="1" dirty="0">
                <a:solidFill>
                  <a:srgbClr val="FFFFFF"/>
                </a:solidFill>
                <a:latin typeface="Trebuchet MS" pitchFamily="34" charset="0"/>
                <a:ea typeface="Trebuchet MS" pitchFamily="34" charset="-122"/>
                <a:cs typeface="Trebuchet MS" pitchFamily="34" charset="-120"/>
              </a:rPr>
              <a:t>Witness Subpoenas</a:t>
            </a:r>
            <a:endParaRPr lang="en-US" sz="1300" dirty="0"/>
          </a:p>
        </p:txBody>
      </p:sp>
      <p:sp>
        <p:nvSpPr>
          <p:cNvPr id="9" name="Text 7"/>
          <p:cNvSpPr/>
          <p:nvPr/>
        </p:nvSpPr>
        <p:spPr>
          <a:xfrm>
            <a:off x="868680" y="4370832"/>
            <a:ext cx="2203704" cy="347472"/>
          </a:xfrm>
          <a:prstGeom prst="rect">
            <a:avLst/>
          </a:prstGeom>
          <a:noFill/>
          <a:ln/>
        </p:spPr>
        <p:txBody>
          <a:bodyPr wrap="square" lIns="0" tIns="0" rIns="0" bIns="0" rtlCol="0" anchor="ctr"/>
          <a:lstStyle/>
          <a:p>
            <a:pPr marL="0" indent="0" algn="l">
              <a:lnSpc>
                <a:spcPct val="95000"/>
              </a:lnSpc>
              <a:buNone/>
            </a:pPr>
            <a:r>
              <a:rPr lang="en-US" sz="1050" dirty="0">
                <a:solidFill>
                  <a:srgbClr val="ECE6DC"/>
                </a:solidFill>
                <a:latin typeface="Calibri" pitchFamily="34" charset="0"/>
                <a:ea typeface="Calibri" pitchFamily="34" charset="-122"/>
                <a:cs typeface="Calibri" pitchFamily="34" charset="-120"/>
              </a:rPr>
              <a:t>Issue, serve, and track appearances</a:t>
            </a:r>
            <a:endParaRPr lang="en-US" sz="1050" dirty="0"/>
          </a:p>
        </p:txBody>
      </p:sp>
      <p:sp>
        <p:nvSpPr>
          <p:cNvPr id="10" name="Shape 8"/>
          <p:cNvSpPr/>
          <p:nvPr/>
        </p:nvSpPr>
        <p:spPr>
          <a:xfrm>
            <a:off x="3346704" y="3703320"/>
            <a:ext cx="2496312" cy="1051560"/>
          </a:xfrm>
          <a:prstGeom prst="rect">
            <a:avLst/>
          </a:prstGeom>
          <a:solidFill>
            <a:srgbClr val="2E313A"/>
          </a:solidFill>
          <a:ln/>
        </p:spPr>
        <p:txBody>
          <a:bodyPr/>
          <a:lstStyle/>
          <a:p>
            <a:endParaRPr lang="en-US"/>
          </a:p>
        </p:txBody>
      </p:sp>
      <p:sp>
        <p:nvSpPr>
          <p:cNvPr id="11" name="Shape 9"/>
          <p:cNvSpPr/>
          <p:nvPr/>
        </p:nvSpPr>
        <p:spPr>
          <a:xfrm>
            <a:off x="3346704" y="3703320"/>
            <a:ext cx="64008" cy="1051560"/>
          </a:xfrm>
          <a:prstGeom prst="rect">
            <a:avLst/>
          </a:prstGeom>
          <a:solidFill>
            <a:srgbClr val="A11B2E"/>
          </a:solidFill>
          <a:ln/>
        </p:spPr>
        <p:txBody>
          <a:bodyPr/>
          <a:lstStyle/>
          <a:p>
            <a:endParaRPr lang="en-US"/>
          </a:p>
        </p:txBody>
      </p:sp>
      <p:sp>
        <p:nvSpPr>
          <p:cNvPr id="12" name="Text 10"/>
          <p:cNvSpPr/>
          <p:nvPr/>
        </p:nvSpPr>
        <p:spPr>
          <a:xfrm>
            <a:off x="3529584" y="3803904"/>
            <a:ext cx="2176272" cy="237744"/>
          </a:xfrm>
          <a:prstGeom prst="rect">
            <a:avLst/>
          </a:prstGeom>
          <a:noFill/>
          <a:ln/>
        </p:spPr>
        <p:txBody>
          <a:bodyPr wrap="square" lIns="0" tIns="0" rIns="0" bIns="0" rtlCol="0" anchor="ctr"/>
          <a:lstStyle/>
          <a:p>
            <a:pPr marL="0" indent="0" algn="l">
              <a:buNone/>
            </a:pPr>
            <a:r>
              <a:rPr lang="en-US" sz="1050" b="1" kern="0" spc="100" dirty="0">
                <a:solidFill>
                  <a:srgbClr val="A11B2E"/>
                </a:solidFill>
                <a:latin typeface="Trebuchet MS" pitchFamily="34" charset="0"/>
                <a:ea typeface="Trebuchet MS" pitchFamily="34" charset="-122"/>
                <a:cs typeface="Trebuchet MS" pitchFamily="34" charset="-120"/>
              </a:rPr>
              <a:t>B</a:t>
            </a:r>
            <a:endParaRPr lang="en-US" sz="1050" dirty="0"/>
          </a:p>
        </p:txBody>
      </p:sp>
      <p:sp>
        <p:nvSpPr>
          <p:cNvPr id="13" name="Text 11"/>
          <p:cNvSpPr/>
          <p:nvPr/>
        </p:nvSpPr>
        <p:spPr>
          <a:xfrm>
            <a:off x="3529584" y="4041648"/>
            <a:ext cx="2203704" cy="329184"/>
          </a:xfrm>
          <a:prstGeom prst="rect">
            <a:avLst/>
          </a:prstGeom>
          <a:noFill/>
          <a:ln/>
        </p:spPr>
        <p:txBody>
          <a:bodyPr wrap="square" lIns="0" tIns="0" rIns="0" bIns="0" rtlCol="0" anchor="t"/>
          <a:lstStyle/>
          <a:p>
            <a:pPr marL="0" indent="0" algn="l">
              <a:lnSpc>
                <a:spcPct val="92000"/>
              </a:lnSpc>
              <a:buNone/>
            </a:pPr>
            <a:r>
              <a:rPr lang="en-US" sz="1300" b="1" dirty="0">
                <a:solidFill>
                  <a:srgbClr val="FFFFFF"/>
                </a:solidFill>
                <a:latin typeface="Trebuchet MS" pitchFamily="34" charset="0"/>
                <a:ea typeface="Trebuchet MS" pitchFamily="34" charset="-122"/>
                <a:cs typeface="Trebuchet MS" pitchFamily="34" charset="-120"/>
              </a:rPr>
              <a:t>Trial Notebook</a:t>
            </a:r>
            <a:endParaRPr lang="en-US" sz="1300" dirty="0"/>
          </a:p>
        </p:txBody>
      </p:sp>
      <p:sp>
        <p:nvSpPr>
          <p:cNvPr id="14" name="Text 12"/>
          <p:cNvSpPr/>
          <p:nvPr/>
        </p:nvSpPr>
        <p:spPr>
          <a:xfrm>
            <a:off x="3529584" y="4370832"/>
            <a:ext cx="2203704" cy="347472"/>
          </a:xfrm>
          <a:prstGeom prst="rect">
            <a:avLst/>
          </a:prstGeom>
          <a:noFill/>
          <a:ln/>
        </p:spPr>
        <p:txBody>
          <a:bodyPr wrap="square" lIns="0" tIns="0" rIns="0" bIns="0" rtlCol="0" anchor="ctr"/>
          <a:lstStyle/>
          <a:p>
            <a:pPr marL="0" indent="0" algn="l">
              <a:lnSpc>
                <a:spcPct val="95000"/>
              </a:lnSpc>
              <a:buNone/>
            </a:pPr>
            <a:r>
              <a:rPr lang="en-US" sz="1050" dirty="0">
                <a:solidFill>
                  <a:srgbClr val="ECE6DC"/>
                </a:solidFill>
                <a:latin typeface="Calibri" pitchFamily="34" charset="0"/>
                <a:ea typeface="Calibri" pitchFamily="34" charset="-122"/>
                <a:cs typeface="Calibri" pitchFamily="34" charset="-120"/>
              </a:rPr>
              <a:t>Documents, story order, impeachment</a:t>
            </a:r>
            <a:endParaRPr lang="en-US" sz="1050" dirty="0"/>
          </a:p>
        </p:txBody>
      </p:sp>
      <p:sp>
        <p:nvSpPr>
          <p:cNvPr id="15" name="Shape 13"/>
          <p:cNvSpPr/>
          <p:nvPr/>
        </p:nvSpPr>
        <p:spPr>
          <a:xfrm>
            <a:off x="6007608" y="3703320"/>
            <a:ext cx="2496312" cy="1051560"/>
          </a:xfrm>
          <a:prstGeom prst="rect">
            <a:avLst/>
          </a:prstGeom>
          <a:solidFill>
            <a:srgbClr val="2E313A"/>
          </a:solidFill>
          <a:ln/>
        </p:spPr>
        <p:txBody>
          <a:bodyPr/>
          <a:lstStyle/>
          <a:p>
            <a:endParaRPr lang="en-US"/>
          </a:p>
        </p:txBody>
      </p:sp>
      <p:sp>
        <p:nvSpPr>
          <p:cNvPr id="16" name="Shape 14"/>
          <p:cNvSpPr/>
          <p:nvPr/>
        </p:nvSpPr>
        <p:spPr>
          <a:xfrm>
            <a:off x="6007608" y="3703320"/>
            <a:ext cx="64008" cy="1051560"/>
          </a:xfrm>
          <a:prstGeom prst="rect">
            <a:avLst/>
          </a:prstGeom>
          <a:solidFill>
            <a:srgbClr val="A11B2E"/>
          </a:solidFill>
          <a:ln/>
        </p:spPr>
        <p:txBody>
          <a:bodyPr/>
          <a:lstStyle/>
          <a:p>
            <a:endParaRPr lang="en-US"/>
          </a:p>
        </p:txBody>
      </p:sp>
      <p:sp>
        <p:nvSpPr>
          <p:cNvPr id="17" name="Text 15"/>
          <p:cNvSpPr/>
          <p:nvPr/>
        </p:nvSpPr>
        <p:spPr>
          <a:xfrm>
            <a:off x="6190488" y="3803904"/>
            <a:ext cx="2176272" cy="237744"/>
          </a:xfrm>
          <a:prstGeom prst="rect">
            <a:avLst/>
          </a:prstGeom>
          <a:noFill/>
          <a:ln/>
        </p:spPr>
        <p:txBody>
          <a:bodyPr wrap="square" lIns="0" tIns="0" rIns="0" bIns="0" rtlCol="0" anchor="ctr"/>
          <a:lstStyle/>
          <a:p>
            <a:pPr marL="0" indent="0" algn="l">
              <a:buNone/>
            </a:pPr>
            <a:r>
              <a:rPr lang="en-US" sz="1050" b="1" kern="0" spc="100" dirty="0">
                <a:solidFill>
                  <a:srgbClr val="A11B2E"/>
                </a:solidFill>
                <a:latin typeface="Trebuchet MS" pitchFamily="34" charset="0"/>
                <a:ea typeface="Trebuchet MS" pitchFamily="34" charset="-122"/>
                <a:cs typeface="Trebuchet MS" pitchFamily="34" charset="-120"/>
              </a:rPr>
              <a:t>C</a:t>
            </a:r>
            <a:endParaRPr lang="en-US" sz="1050" dirty="0"/>
          </a:p>
        </p:txBody>
      </p:sp>
      <p:sp>
        <p:nvSpPr>
          <p:cNvPr id="18" name="Text 16"/>
          <p:cNvSpPr/>
          <p:nvPr/>
        </p:nvSpPr>
        <p:spPr>
          <a:xfrm>
            <a:off x="6190488" y="4041648"/>
            <a:ext cx="2203704" cy="329184"/>
          </a:xfrm>
          <a:prstGeom prst="rect">
            <a:avLst/>
          </a:prstGeom>
          <a:noFill/>
          <a:ln/>
        </p:spPr>
        <p:txBody>
          <a:bodyPr wrap="square" lIns="0" tIns="0" rIns="0" bIns="0" rtlCol="0" anchor="t"/>
          <a:lstStyle/>
          <a:p>
            <a:pPr marL="0" indent="0" algn="l">
              <a:lnSpc>
                <a:spcPct val="92000"/>
              </a:lnSpc>
              <a:buNone/>
            </a:pPr>
            <a:r>
              <a:rPr lang="en-US" sz="1300" b="1" dirty="0">
                <a:solidFill>
                  <a:srgbClr val="FFFFFF"/>
                </a:solidFill>
                <a:latin typeface="Trebuchet MS" pitchFamily="34" charset="0"/>
                <a:ea typeface="Trebuchet MS" pitchFamily="34" charset="-122"/>
                <a:cs typeface="Trebuchet MS" pitchFamily="34" charset="-120"/>
              </a:rPr>
              <a:t>Jury Investigation</a:t>
            </a:r>
            <a:endParaRPr lang="en-US" sz="1300" dirty="0"/>
          </a:p>
        </p:txBody>
      </p:sp>
      <p:sp>
        <p:nvSpPr>
          <p:cNvPr id="19" name="Text 17"/>
          <p:cNvSpPr/>
          <p:nvPr/>
        </p:nvSpPr>
        <p:spPr>
          <a:xfrm>
            <a:off x="6190488" y="4370832"/>
            <a:ext cx="2203704" cy="347472"/>
          </a:xfrm>
          <a:prstGeom prst="rect">
            <a:avLst/>
          </a:prstGeom>
          <a:noFill/>
          <a:ln/>
        </p:spPr>
        <p:txBody>
          <a:bodyPr wrap="square" lIns="0" tIns="0" rIns="0" bIns="0" rtlCol="0" anchor="ctr"/>
          <a:lstStyle/>
          <a:p>
            <a:pPr marL="0" indent="0" algn="l">
              <a:lnSpc>
                <a:spcPct val="95000"/>
              </a:lnSpc>
              <a:buNone/>
            </a:pPr>
            <a:r>
              <a:rPr lang="en-US" sz="1050" dirty="0">
                <a:solidFill>
                  <a:srgbClr val="ECE6DC"/>
                </a:solidFill>
                <a:latin typeface="Calibri" pitchFamily="34" charset="0"/>
                <a:ea typeface="Calibri" pitchFamily="34" charset="-122"/>
                <a:cs typeface="Calibri" pitchFamily="34" charset="-120"/>
              </a:rPr>
              <a:t>Research jurors and build visuals</a:t>
            </a:r>
            <a:endParaRPr lang="en-US" sz="10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94360" y="365760"/>
            <a:ext cx="3657600" cy="274320"/>
          </a:xfrm>
          <a:prstGeom prst="rect">
            <a:avLst/>
          </a:prstGeom>
          <a:noFill/>
          <a:ln/>
        </p:spPr>
        <p:txBody>
          <a:bodyPr wrap="square" lIns="0" tIns="0" rIns="0" bIns="0" rtlCol="0" anchor="ctr"/>
          <a:lstStyle/>
          <a:p>
            <a:pPr marL="0" indent="0" algn="l">
              <a:buNone/>
            </a:pPr>
            <a:r>
              <a:rPr lang="en-US" sz="1150" b="1" kern="0" spc="250" dirty="0">
                <a:solidFill>
                  <a:srgbClr val="A11B2E"/>
                </a:solidFill>
                <a:latin typeface="Trebuchet MS" pitchFamily="34" charset="0"/>
                <a:ea typeface="Trebuchet MS" pitchFamily="34" charset="-122"/>
                <a:cs typeface="Trebuchet MS" pitchFamily="34" charset="-120"/>
              </a:rPr>
              <a:t>SECTION II · A</a:t>
            </a:r>
            <a:endParaRPr lang="en-US" sz="1150" dirty="0"/>
          </a:p>
        </p:txBody>
      </p:sp>
      <p:sp>
        <p:nvSpPr>
          <p:cNvPr id="3" name="Text 0"/>
          <p:cNvSpPr>
            <a:spLocks noGrp="1"/>
          </p:cNvSpPr>
          <p:nvPr>
            <p:ph type="title" idx="100" hasCustomPrompt="1"/>
          </p:nvPr>
        </p:nvSpPr>
        <p:spPr>
          <a:xfrm>
            <a:off x="594360" y="566928"/>
            <a:ext cx="7955280" cy="731520"/>
          </a:xfrm>
          <a:prstGeom prst="rect">
            <a:avLst/>
          </a:prstGeom>
          <a:noFill/>
          <a:ln/>
        </p:spPr>
        <p:txBody>
          <a:bodyPr wrap="square" rtlCol="0" anchor="ctr"/>
          <a:lstStyle/>
          <a:p>
            <a:pPr marL="0" indent="0" algn="l">
              <a:buNone/>
            </a:pPr>
            <a:r>
              <a:rPr lang="en-US" sz="2900" b="1" dirty="0">
                <a:solidFill>
                  <a:srgbClr val="23252B"/>
                </a:solidFill>
                <a:latin typeface="Trebuchet MS" pitchFamily="34" charset="0"/>
                <a:ea typeface="Trebuchet MS" pitchFamily="34" charset="-122"/>
                <a:cs typeface="Trebuchet MS" pitchFamily="34" charset="-120"/>
              </a:rPr>
              <a:t>Witness Subpoenas</a:t>
            </a:r>
            <a:endParaRPr lang="en-US" sz="2900" dirty="0"/>
          </a:p>
        </p:txBody>
      </p:sp>
      <p:sp>
        <p:nvSpPr>
          <p:cNvPr id="4" name="Text 2"/>
          <p:cNvSpPr/>
          <p:nvPr/>
        </p:nvSpPr>
        <p:spPr>
          <a:xfrm>
            <a:off x="594360" y="1371600"/>
            <a:ext cx="7955280" cy="502920"/>
          </a:xfrm>
          <a:prstGeom prst="rect">
            <a:avLst/>
          </a:prstGeom>
          <a:noFill/>
          <a:ln/>
        </p:spPr>
        <p:txBody>
          <a:bodyPr wrap="square" lIns="0" tIns="0" rIns="0" bIns="0" rtlCol="0" anchor="ctr"/>
          <a:lstStyle/>
          <a:p>
            <a:pPr marL="0" indent="0" algn="l">
              <a:lnSpc>
                <a:spcPct val="105000"/>
              </a:lnSpc>
              <a:buNone/>
            </a:pPr>
            <a:r>
              <a:rPr lang="en-US" sz="1450" dirty="0">
                <a:solidFill>
                  <a:srgbClr val="6C6F75"/>
                </a:solidFill>
                <a:latin typeface="Calibri" pitchFamily="34" charset="0"/>
                <a:ea typeface="Calibri" pitchFamily="34" charset="-122"/>
                <a:cs typeface="Calibri" pitchFamily="34" charset="-120"/>
              </a:rPr>
              <a:t>Getting the right people to the right courtroom, on the right day — with proof it was done properly.</a:t>
            </a:r>
            <a:endParaRPr lang="en-US" sz="1450" dirty="0"/>
          </a:p>
        </p:txBody>
      </p:sp>
      <p:sp>
        <p:nvSpPr>
          <p:cNvPr id="5" name="Shape 3"/>
          <p:cNvSpPr/>
          <p:nvPr/>
        </p:nvSpPr>
        <p:spPr>
          <a:xfrm>
            <a:off x="594360" y="2148840"/>
            <a:ext cx="1901952" cy="2286000"/>
          </a:xfrm>
          <a:prstGeom prst="rect">
            <a:avLst/>
          </a:prstGeom>
          <a:solidFill>
            <a:srgbClr val="FFFFFF"/>
          </a:solidFill>
          <a:ln w="12700">
            <a:solidFill>
              <a:srgbClr val="E5DFD5"/>
            </a:solidFill>
            <a:prstDash val="solid"/>
          </a:ln>
          <a:effectLst>
            <a:outerShdw blurRad="63500" dist="25400" dir="8100000" algn="bl" rotWithShape="0">
              <a:srgbClr val="000000">
                <a:alpha val="8000"/>
              </a:srgbClr>
            </a:outerShdw>
          </a:effectLst>
        </p:spPr>
        <p:txBody>
          <a:bodyPr/>
          <a:lstStyle/>
          <a:p>
            <a:endParaRPr lang="en-US"/>
          </a:p>
        </p:txBody>
      </p:sp>
      <p:sp>
        <p:nvSpPr>
          <p:cNvPr id="6" name="Shape 4"/>
          <p:cNvSpPr/>
          <p:nvPr/>
        </p:nvSpPr>
        <p:spPr>
          <a:xfrm>
            <a:off x="850392" y="2404872"/>
            <a:ext cx="457200" cy="457200"/>
          </a:xfrm>
          <a:prstGeom prst="ellipse">
            <a:avLst/>
          </a:prstGeom>
          <a:solidFill>
            <a:srgbClr val="A11B2E"/>
          </a:solidFill>
          <a:ln/>
        </p:spPr>
        <p:txBody>
          <a:bodyPr/>
          <a:lstStyle/>
          <a:p>
            <a:endParaRPr lang="en-US"/>
          </a:p>
        </p:txBody>
      </p:sp>
      <p:sp>
        <p:nvSpPr>
          <p:cNvPr id="7" name="Text 5"/>
          <p:cNvSpPr/>
          <p:nvPr/>
        </p:nvSpPr>
        <p:spPr>
          <a:xfrm>
            <a:off x="850392" y="2404872"/>
            <a:ext cx="457200" cy="457200"/>
          </a:xfrm>
          <a:prstGeom prst="rect">
            <a:avLst/>
          </a:prstGeom>
          <a:noFill/>
          <a:ln/>
        </p:spPr>
        <p:txBody>
          <a:bodyPr wrap="square" lIns="0" tIns="0" rIns="0" bIns="0" rtlCol="0" anchor="ctr"/>
          <a:lstStyle/>
          <a:p>
            <a:pPr marL="0" indent="0" algn="ctr">
              <a:buNone/>
            </a:pPr>
            <a:r>
              <a:rPr lang="en-US" sz="1600" b="1" dirty="0">
                <a:solidFill>
                  <a:srgbClr val="FFFFFF"/>
                </a:solidFill>
                <a:latin typeface="Trebuchet MS" pitchFamily="34" charset="0"/>
                <a:ea typeface="Trebuchet MS" pitchFamily="34" charset="-122"/>
                <a:cs typeface="Trebuchet MS" pitchFamily="34" charset="-120"/>
              </a:rPr>
              <a:t>1</a:t>
            </a:r>
            <a:endParaRPr lang="en-US" sz="1600" dirty="0"/>
          </a:p>
        </p:txBody>
      </p:sp>
      <p:sp>
        <p:nvSpPr>
          <p:cNvPr id="8" name="Text 6"/>
          <p:cNvSpPr/>
          <p:nvPr/>
        </p:nvSpPr>
        <p:spPr>
          <a:xfrm>
            <a:off x="850392" y="2990088"/>
            <a:ext cx="1389888" cy="384048"/>
          </a:xfrm>
          <a:prstGeom prst="rect">
            <a:avLst/>
          </a:prstGeom>
          <a:noFill/>
          <a:ln/>
        </p:spPr>
        <p:txBody>
          <a:bodyPr wrap="square" lIns="0" tIns="0" rIns="0" bIns="0" rtlCol="0" anchor="t"/>
          <a:lstStyle/>
          <a:p>
            <a:pPr marL="0" indent="0" algn="l">
              <a:lnSpc>
                <a:spcPct val="98000"/>
              </a:lnSpc>
              <a:buNone/>
            </a:pPr>
            <a:r>
              <a:rPr lang="en-US" sz="1600" b="1" dirty="0">
                <a:solidFill>
                  <a:srgbClr val="23252B"/>
                </a:solidFill>
                <a:latin typeface="Trebuchet MS" pitchFamily="34" charset="0"/>
                <a:ea typeface="Trebuchet MS" pitchFamily="34" charset="-122"/>
                <a:cs typeface="Trebuchet MS" pitchFamily="34" charset="-120"/>
              </a:rPr>
              <a:t>Prepare</a:t>
            </a:r>
            <a:endParaRPr lang="en-US" sz="1600" dirty="0"/>
          </a:p>
        </p:txBody>
      </p:sp>
      <p:sp>
        <p:nvSpPr>
          <p:cNvPr id="9" name="Text 7"/>
          <p:cNvSpPr/>
          <p:nvPr/>
        </p:nvSpPr>
        <p:spPr>
          <a:xfrm>
            <a:off x="850392" y="3392424"/>
            <a:ext cx="1444752" cy="859536"/>
          </a:xfrm>
          <a:prstGeom prst="rect">
            <a:avLst/>
          </a:prstGeom>
          <a:noFill/>
          <a:ln/>
        </p:spPr>
        <p:txBody>
          <a:bodyPr wrap="square" lIns="0" tIns="0" rIns="0" bIns="0" rtlCol="0" anchor="t"/>
          <a:lstStyle/>
          <a:p>
            <a:pPr marL="0" indent="0" algn="l">
              <a:lnSpc>
                <a:spcPct val="105000"/>
              </a:lnSpc>
              <a:buNone/>
            </a:pPr>
            <a:r>
              <a:rPr lang="en-US" sz="1200" dirty="0">
                <a:solidFill>
                  <a:srgbClr val="6C6F75"/>
                </a:solidFill>
                <a:latin typeface="Calibri" pitchFamily="34" charset="0"/>
                <a:ea typeface="Calibri" pitchFamily="34" charset="-122"/>
                <a:cs typeface="Calibri" pitchFamily="34" charset="-120"/>
              </a:rPr>
              <a:t>Draft subpoenas for every witness the trial team intends to call.</a:t>
            </a:r>
            <a:endParaRPr lang="en-US" sz="1200" dirty="0"/>
          </a:p>
        </p:txBody>
      </p:sp>
      <p:sp>
        <p:nvSpPr>
          <p:cNvPr id="10" name="Shape 8"/>
          <p:cNvSpPr/>
          <p:nvPr/>
        </p:nvSpPr>
        <p:spPr>
          <a:xfrm>
            <a:off x="2670048" y="2148840"/>
            <a:ext cx="1901952" cy="2286000"/>
          </a:xfrm>
          <a:prstGeom prst="rect">
            <a:avLst/>
          </a:prstGeom>
          <a:solidFill>
            <a:srgbClr val="FFFFFF"/>
          </a:solidFill>
          <a:ln w="12700">
            <a:solidFill>
              <a:srgbClr val="E5DFD5"/>
            </a:solidFill>
            <a:prstDash val="solid"/>
          </a:ln>
          <a:effectLst>
            <a:outerShdw blurRad="63500" dist="25400" dir="8100000" algn="bl" rotWithShape="0">
              <a:srgbClr val="000000">
                <a:alpha val="8000"/>
              </a:srgbClr>
            </a:outerShdw>
          </a:effectLst>
        </p:spPr>
        <p:txBody>
          <a:bodyPr/>
          <a:lstStyle/>
          <a:p>
            <a:endParaRPr lang="en-US"/>
          </a:p>
        </p:txBody>
      </p:sp>
      <p:sp>
        <p:nvSpPr>
          <p:cNvPr id="11" name="Shape 9"/>
          <p:cNvSpPr/>
          <p:nvPr/>
        </p:nvSpPr>
        <p:spPr>
          <a:xfrm>
            <a:off x="2926080" y="2404872"/>
            <a:ext cx="457200" cy="457200"/>
          </a:xfrm>
          <a:prstGeom prst="ellipse">
            <a:avLst/>
          </a:prstGeom>
          <a:solidFill>
            <a:srgbClr val="A11B2E"/>
          </a:solidFill>
          <a:ln/>
        </p:spPr>
        <p:txBody>
          <a:bodyPr/>
          <a:lstStyle/>
          <a:p>
            <a:endParaRPr lang="en-US"/>
          </a:p>
        </p:txBody>
      </p:sp>
      <p:sp>
        <p:nvSpPr>
          <p:cNvPr id="12" name="Text 10"/>
          <p:cNvSpPr/>
          <p:nvPr/>
        </p:nvSpPr>
        <p:spPr>
          <a:xfrm>
            <a:off x="2926080" y="2404872"/>
            <a:ext cx="457200" cy="457200"/>
          </a:xfrm>
          <a:prstGeom prst="rect">
            <a:avLst/>
          </a:prstGeom>
          <a:noFill/>
          <a:ln/>
        </p:spPr>
        <p:txBody>
          <a:bodyPr wrap="square" lIns="0" tIns="0" rIns="0" bIns="0" rtlCol="0" anchor="ctr"/>
          <a:lstStyle/>
          <a:p>
            <a:pPr marL="0" indent="0" algn="ctr">
              <a:buNone/>
            </a:pPr>
            <a:r>
              <a:rPr lang="en-US" sz="1600" b="1" dirty="0">
                <a:solidFill>
                  <a:srgbClr val="FFFFFF"/>
                </a:solidFill>
                <a:latin typeface="Trebuchet MS" pitchFamily="34" charset="0"/>
                <a:ea typeface="Trebuchet MS" pitchFamily="34" charset="-122"/>
                <a:cs typeface="Trebuchet MS" pitchFamily="34" charset="-120"/>
              </a:rPr>
              <a:t>2</a:t>
            </a:r>
            <a:endParaRPr lang="en-US" sz="1600" dirty="0"/>
          </a:p>
        </p:txBody>
      </p:sp>
      <p:sp>
        <p:nvSpPr>
          <p:cNvPr id="13" name="Text 11"/>
          <p:cNvSpPr/>
          <p:nvPr/>
        </p:nvSpPr>
        <p:spPr>
          <a:xfrm>
            <a:off x="2926080" y="2990088"/>
            <a:ext cx="1389888" cy="384048"/>
          </a:xfrm>
          <a:prstGeom prst="rect">
            <a:avLst/>
          </a:prstGeom>
          <a:noFill/>
          <a:ln/>
        </p:spPr>
        <p:txBody>
          <a:bodyPr wrap="square" lIns="0" tIns="0" rIns="0" bIns="0" rtlCol="0" anchor="t"/>
          <a:lstStyle/>
          <a:p>
            <a:pPr marL="0" indent="0" algn="l">
              <a:lnSpc>
                <a:spcPct val="98000"/>
              </a:lnSpc>
              <a:buNone/>
            </a:pPr>
            <a:r>
              <a:rPr lang="en-US" sz="1600" b="1" dirty="0">
                <a:solidFill>
                  <a:srgbClr val="23252B"/>
                </a:solidFill>
                <a:latin typeface="Trebuchet MS" pitchFamily="34" charset="0"/>
                <a:ea typeface="Trebuchet MS" pitchFamily="34" charset="-122"/>
                <a:cs typeface="Trebuchet MS" pitchFamily="34" charset="-120"/>
              </a:rPr>
              <a:t>Serve</a:t>
            </a:r>
            <a:endParaRPr lang="en-US" sz="1600" dirty="0"/>
          </a:p>
        </p:txBody>
      </p:sp>
      <p:sp>
        <p:nvSpPr>
          <p:cNvPr id="14" name="Text 12"/>
          <p:cNvSpPr/>
          <p:nvPr/>
        </p:nvSpPr>
        <p:spPr>
          <a:xfrm>
            <a:off x="2926080" y="3392424"/>
            <a:ext cx="1444752" cy="859536"/>
          </a:xfrm>
          <a:prstGeom prst="rect">
            <a:avLst/>
          </a:prstGeom>
          <a:noFill/>
          <a:ln/>
        </p:spPr>
        <p:txBody>
          <a:bodyPr wrap="square" lIns="0" tIns="0" rIns="0" bIns="0" rtlCol="0" anchor="t"/>
          <a:lstStyle/>
          <a:p>
            <a:pPr marL="0" indent="0" algn="l">
              <a:lnSpc>
                <a:spcPct val="105000"/>
              </a:lnSpc>
              <a:buNone/>
            </a:pPr>
            <a:r>
              <a:rPr lang="en-US" sz="1200" dirty="0">
                <a:solidFill>
                  <a:srgbClr val="6C6F75"/>
                </a:solidFill>
                <a:latin typeface="Calibri" pitchFamily="34" charset="0"/>
                <a:ea typeface="Calibri" pitchFamily="34" charset="-122"/>
                <a:cs typeface="Calibri" pitchFamily="34" charset="-120"/>
              </a:rPr>
              <a:t>Coordinate timely, valid service and capture proof of delivery.</a:t>
            </a:r>
            <a:endParaRPr lang="en-US" sz="1200" dirty="0"/>
          </a:p>
        </p:txBody>
      </p:sp>
      <p:sp>
        <p:nvSpPr>
          <p:cNvPr id="15" name="Shape 13"/>
          <p:cNvSpPr/>
          <p:nvPr/>
        </p:nvSpPr>
        <p:spPr>
          <a:xfrm>
            <a:off x="4745736" y="2148840"/>
            <a:ext cx="1901952" cy="2286000"/>
          </a:xfrm>
          <a:prstGeom prst="rect">
            <a:avLst/>
          </a:prstGeom>
          <a:solidFill>
            <a:srgbClr val="FFFFFF"/>
          </a:solidFill>
          <a:ln w="12700">
            <a:solidFill>
              <a:srgbClr val="E5DFD5"/>
            </a:solidFill>
            <a:prstDash val="solid"/>
          </a:ln>
          <a:effectLst>
            <a:outerShdw blurRad="63500" dist="25400" dir="8100000" algn="bl" rotWithShape="0">
              <a:srgbClr val="000000">
                <a:alpha val="8000"/>
              </a:srgbClr>
            </a:outerShdw>
          </a:effectLst>
        </p:spPr>
        <p:txBody>
          <a:bodyPr/>
          <a:lstStyle/>
          <a:p>
            <a:endParaRPr lang="en-US"/>
          </a:p>
        </p:txBody>
      </p:sp>
      <p:sp>
        <p:nvSpPr>
          <p:cNvPr id="16" name="Shape 14"/>
          <p:cNvSpPr/>
          <p:nvPr/>
        </p:nvSpPr>
        <p:spPr>
          <a:xfrm>
            <a:off x="5001768" y="2404872"/>
            <a:ext cx="457200" cy="457200"/>
          </a:xfrm>
          <a:prstGeom prst="ellipse">
            <a:avLst/>
          </a:prstGeom>
          <a:solidFill>
            <a:srgbClr val="A11B2E"/>
          </a:solidFill>
          <a:ln/>
        </p:spPr>
        <p:txBody>
          <a:bodyPr/>
          <a:lstStyle/>
          <a:p>
            <a:endParaRPr lang="en-US"/>
          </a:p>
        </p:txBody>
      </p:sp>
      <p:sp>
        <p:nvSpPr>
          <p:cNvPr id="17" name="Text 15"/>
          <p:cNvSpPr/>
          <p:nvPr/>
        </p:nvSpPr>
        <p:spPr>
          <a:xfrm>
            <a:off x="5001768" y="2404872"/>
            <a:ext cx="457200" cy="457200"/>
          </a:xfrm>
          <a:prstGeom prst="rect">
            <a:avLst/>
          </a:prstGeom>
          <a:noFill/>
          <a:ln/>
        </p:spPr>
        <p:txBody>
          <a:bodyPr wrap="square" lIns="0" tIns="0" rIns="0" bIns="0" rtlCol="0" anchor="ctr"/>
          <a:lstStyle/>
          <a:p>
            <a:pPr marL="0" indent="0" algn="ctr">
              <a:buNone/>
            </a:pPr>
            <a:r>
              <a:rPr lang="en-US" sz="1600" b="1" dirty="0">
                <a:solidFill>
                  <a:srgbClr val="FFFFFF"/>
                </a:solidFill>
                <a:latin typeface="Trebuchet MS" pitchFamily="34" charset="0"/>
                <a:ea typeface="Trebuchet MS" pitchFamily="34" charset="-122"/>
                <a:cs typeface="Trebuchet MS" pitchFamily="34" charset="-120"/>
              </a:rPr>
              <a:t>3</a:t>
            </a:r>
            <a:endParaRPr lang="en-US" sz="1600" dirty="0"/>
          </a:p>
        </p:txBody>
      </p:sp>
      <p:sp>
        <p:nvSpPr>
          <p:cNvPr id="18" name="Text 16"/>
          <p:cNvSpPr/>
          <p:nvPr/>
        </p:nvSpPr>
        <p:spPr>
          <a:xfrm>
            <a:off x="5001768" y="2990088"/>
            <a:ext cx="1389888" cy="384048"/>
          </a:xfrm>
          <a:prstGeom prst="rect">
            <a:avLst/>
          </a:prstGeom>
          <a:noFill/>
          <a:ln/>
        </p:spPr>
        <p:txBody>
          <a:bodyPr wrap="square" lIns="0" tIns="0" rIns="0" bIns="0" rtlCol="0" anchor="t"/>
          <a:lstStyle/>
          <a:p>
            <a:pPr marL="0" indent="0" algn="l">
              <a:lnSpc>
                <a:spcPct val="98000"/>
              </a:lnSpc>
              <a:buNone/>
            </a:pPr>
            <a:r>
              <a:rPr lang="en-US" sz="1600" b="1" dirty="0">
                <a:solidFill>
                  <a:srgbClr val="23252B"/>
                </a:solidFill>
                <a:latin typeface="Trebuchet MS" pitchFamily="34" charset="0"/>
                <a:ea typeface="Trebuchet MS" pitchFamily="34" charset="-122"/>
                <a:cs typeface="Trebuchet MS" pitchFamily="34" charset="-120"/>
              </a:rPr>
              <a:t>Track</a:t>
            </a:r>
            <a:endParaRPr lang="en-US" sz="1600" dirty="0"/>
          </a:p>
        </p:txBody>
      </p:sp>
      <p:sp>
        <p:nvSpPr>
          <p:cNvPr id="19" name="Text 17"/>
          <p:cNvSpPr/>
          <p:nvPr/>
        </p:nvSpPr>
        <p:spPr>
          <a:xfrm>
            <a:off x="5001768" y="3392424"/>
            <a:ext cx="1444752" cy="859536"/>
          </a:xfrm>
          <a:prstGeom prst="rect">
            <a:avLst/>
          </a:prstGeom>
          <a:noFill/>
          <a:ln/>
        </p:spPr>
        <p:txBody>
          <a:bodyPr wrap="square" lIns="0" tIns="0" rIns="0" bIns="0" rtlCol="0" anchor="t"/>
          <a:lstStyle/>
          <a:p>
            <a:pPr marL="0" indent="0" algn="l">
              <a:lnSpc>
                <a:spcPct val="105000"/>
              </a:lnSpc>
              <a:buNone/>
            </a:pPr>
            <a:r>
              <a:rPr lang="en-US" sz="1200" dirty="0">
                <a:solidFill>
                  <a:srgbClr val="6C6F75"/>
                </a:solidFill>
                <a:latin typeface="Calibri" pitchFamily="34" charset="0"/>
                <a:ea typeface="Calibri" pitchFamily="34" charset="-122"/>
                <a:cs typeface="Calibri" pitchFamily="34" charset="-120"/>
              </a:rPr>
              <a:t>Log who has been served and monitor confirmations.</a:t>
            </a:r>
            <a:endParaRPr lang="en-US" sz="1200" dirty="0"/>
          </a:p>
        </p:txBody>
      </p:sp>
      <p:sp>
        <p:nvSpPr>
          <p:cNvPr id="20" name="Shape 18"/>
          <p:cNvSpPr/>
          <p:nvPr/>
        </p:nvSpPr>
        <p:spPr>
          <a:xfrm>
            <a:off x="6821424" y="2148840"/>
            <a:ext cx="1901952" cy="2286000"/>
          </a:xfrm>
          <a:prstGeom prst="rect">
            <a:avLst/>
          </a:prstGeom>
          <a:solidFill>
            <a:srgbClr val="FFFFFF"/>
          </a:solidFill>
          <a:ln w="12700">
            <a:solidFill>
              <a:srgbClr val="E5DFD5"/>
            </a:solidFill>
            <a:prstDash val="solid"/>
          </a:ln>
          <a:effectLst>
            <a:outerShdw blurRad="63500" dist="25400" dir="8100000" algn="bl" rotWithShape="0">
              <a:srgbClr val="000000">
                <a:alpha val="8000"/>
              </a:srgbClr>
            </a:outerShdw>
          </a:effectLst>
        </p:spPr>
        <p:txBody>
          <a:bodyPr/>
          <a:lstStyle/>
          <a:p>
            <a:endParaRPr lang="en-US"/>
          </a:p>
        </p:txBody>
      </p:sp>
      <p:sp>
        <p:nvSpPr>
          <p:cNvPr id="21" name="Shape 19"/>
          <p:cNvSpPr/>
          <p:nvPr/>
        </p:nvSpPr>
        <p:spPr>
          <a:xfrm>
            <a:off x="7077456" y="2404872"/>
            <a:ext cx="457200" cy="457200"/>
          </a:xfrm>
          <a:prstGeom prst="ellipse">
            <a:avLst/>
          </a:prstGeom>
          <a:solidFill>
            <a:srgbClr val="A11B2E"/>
          </a:solidFill>
          <a:ln/>
        </p:spPr>
        <p:txBody>
          <a:bodyPr/>
          <a:lstStyle/>
          <a:p>
            <a:endParaRPr lang="en-US"/>
          </a:p>
        </p:txBody>
      </p:sp>
      <p:sp>
        <p:nvSpPr>
          <p:cNvPr id="22" name="Text 20"/>
          <p:cNvSpPr/>
          <p:nvPr/>
        </p:nvSpPr>
        <p:spPr>
          <a:xfrm>
            <a:off x="7077456" y="2404872"/>
            <a:ext cx="457200" cy="457200"/>
          </a:xfrm>
          <a:prstGeom prst="rect">
            <a:avLst/>
          </a:prstGeom>
          <a:noFill/>
          <a:ln/>
        </p:spPr>
        <p:txBody>
          <a:bodyPr wrap="square" lIns="0" tIns="0" rIns="0" bIns="0" rtlCol="0" anchor="ctr"/>
          <a:lstStyle/>
          <a:p>
            <a:pPr marL="0" indent="0" algn="ctr">
              <a:buNone/>
            </a:pPr>
            <a:r>
              <a:rPr lang="en-US" sz="1600" b="1" dirty="0">
                <a:solidFill>
                  <a:srgbClr val="FFFFFF"/>
                </a:solidFill>
                <a:latin typeface="Trebuchet MS" pitchFamily="34" charset="0"/>
                <a:ea typeface="Trebuchet MS" pitchFamily="34" charset="-122"/>
                <a:cs typeface="Trebuchet MS" pitchFamily="34" charset="-120"/>
              </a:rPr>
              <a:t>4</a:t>
            </a:r>
            <a:endParaRPr lang="en-US" sz="1600" dirty="0"/>
          </a:p>
        </p:txBody>
      </p:sp>
      <p:sp>
        <p:nvSpPr>
          <p:cNvPr id="23" name="Text 21"/>
          <p:cNvSpPr/>
          <p:nvPr/>
        </p:nvSpPr>
        <p:spPr>
          <a:xfrm>
            <a:off x="7077456" y="2990088"/>
            <a:ext cx="1389888" cy="384048"/>
          </a:xfrm>
          <a:prstGeom prst="rect">
            <a:avLst/>
          </a:prstGeom>
          <a:noFill/>
          <a:ln/>
        </p:spPr>
        <p:txBody>
          <a:bodyPr wrap="square" lIns="0" tIns="0" rIns="0" bIns="0" rtlCol="0" anchor="t"/>
          <a:lstStyle/>
          <a:p>
            <a:pPr marL="0" indent="0" algn="l">
              <a:lnSpc>
                <a:spcPct val="98000"/>
              </a:lnSpc>
              <a:buNone/>
            </a:pPr>
            <a:r>
              <a:rPr lang="en-US" sz="1600" b="1" dirty="0">
                <a:solidFill>
                  <a:srgbClr val="23252B"/>
                </a:solidFill>
                <a:latin typeface="Trebuchet MS" pitchFamily="34" charset="0"/>
                <a:ea typeface="Trebuchet MS" pitchFamily="34" charset="-122"/>
                <a:cs typeface="Trebuchet MS" pitchFamily="34" charset="-120"/>
              </a:rPr>
              <a:t>Confirm</a:t>
            </a:r>
            <a:endParaRPr lang="en-US" sz="1600" dirty="0"/>
          </a:p>
        </p:txBody>
      </p:sp>
      <p:sp>
        <p:nvSpPr>
          <p:cNvPr id="24" name="Text 22"/>
          <p:cNvSpPr/>
          <p:nvPr/>
        </p:nvSpPr>
        <p:spPr>
          <a:xfrm>
            <a:off x="7077456" y="3392424"/>
            <a:ext cx="1444752" cy="859536"/>
          </a:xfrm>
          <a:prstGeom prst="rect">
            <a:avLst/>
          </a:prstGeom>
          <a:noFill/>
          <a:ln/>
        </p:spPr>
        <p:txBody>
          <a:bodyPr wrap="square" lIns="0" tIns="0" rIns="0" bIns="0" rtlCol="0" anchor="t"/>
          <a:lstStyle/>
          <a:p>
            <a:pPr marL="0" indent="0" algn="l">
              <a:lnSpc>
                <a:spcPct val="105000"/>
              </a:lnSpc>
              <a:buNone/>
            </a:pPr>
            <a:r>
              <a:rPr lang="en-US" sz="1200" dirty="0">
                <a:solidFill>
                  <a:srgbClr val="6C6F75"/>
                </a:solidFill>
                <a:latin typeface="Calibri" pitchFamily="34" charset="0"/>
                <a:ea typeface="Calibri" pitchFamily="34" charset="-122"/>
                <a:cs typeface="Calibri" pitchFamily="34" charset="-120"/>
              </a:rPr>
              <a:t>Verify each witness knows the date, time, and location.</a:t>
            </a:r>
            <a:endParaRPr lang="en-US"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Organized trial notebook with tabbed dividers, legal binders and exhibit documents"/>
          <p:cNvPicPr>
            <a:picLocks noChangeAspect="1"/>
          </p:cNvPicPr>
          <p:nvPr/>
        </p:nvPicPr>
        <p:blipFill>
          <a:blip r:embed="rId3"/>
          <a:srcRect l="28370" r="28370"/>
          <a:stretch/>
        </p:blipFill>
        <p:spPr>
          <a:xfrm>
            <a:off x="5806440" y="0"/>
            <a:ext cx="3337560" cy="5143500"/>
          </a:xfrm>
          <a:prstGeom prst="rect">
            <a:avLst/>
          </a:prstGeom>
        </p:spPr>
      </p:pic>
      <p:sp>
        <p:nvSpPr>
          <p:cNvPr id="3" name="Text 0"/>
          <p:cNvSpPr/>
          <p:nvPr/>
        </p:nvSpPr>
        <p:spPr>
          <a:xfrm>
            <a:off x="594360" y="365760"/>
            <a:ext cx="5029200" cy="274320"/>
          </a:xfrm>
          <a:prstGeom prst="rect">
            <a:avLst/>
          </a:prstGeom>
          <a:noFill/>
          <a:ln/>
        </p:spPr>
        <p:txBody>
          <a:bodyPr wrap="square" lIns="0" tIns="0" rIns="0" bIns="0" rtlCol="0" anchor="ctr"/>
          <a:lstStyle/>
          <a:p>
            <a:pPr marL="0" indent="0" algn="l">
              <a:buNone/>
            </a:pPr>
            <a:r>
              <a:rPr lang="en-US" sz="1150" b="1" kern="0" spc="250" dirty="0">
                <a:solidFill>
                  <a:srgbClr val="A11B2E"/>
                </a:solidFill>
                <a:latin typeface="Trebuchet MS" pitchFamily="34" charset="0"/>
                <a:ea typeface="Trebuchet MS" pitchFamily="34" charset="-122"/>
                <a:cs typeface="Trebuchet MS" pitchFamily="34" charset="-120"/>
              </a:rPr>
              <a:t>SECTION II · B — PART 1 OF 2</a:t>
            </a:r>
            <a:endParaRPr lang="en-US" sz="1150" dirty="0"/>
          </a:p>
        </p:txBody>
      </p:sp>
      <p:sp>
        <p:nvSpPr>
          <p:cNvPr id="4" name="Text 0"/>
          <p:cNvSpPr>
            <a:spLocks noGrp="1"/>
          </p:cNvSpPr>
          <p:nvPr>
            <p:ph type="title" idx="100" hasCustomPrompt="1"/>
          </p:nvPr>
        </p:nvSpPr>
        <p:spPr>
          <a:xfrm>
            <a:off x="594360" y="566928"/>
            <a:ext cx="7955280" cy="731520"/>
          </a:xfrm>
          <a:prstGeom prst="rect">
            <a:avLst/>
          </a:prstGeom>
          <a:noFill/>
          <a:ln/>
        </p:spPr>
        <p:txBody>
          <a:bodyPr wrap="square" rtlCol="0" anchor="ctr"/>
          <a:lstStyle/>
          <a:p>
            <a:pPr marL="0" indent="0" algn="l">
              <a:buNone/>
            </a:pPr>
            <a:r>
              <a:rPr lang="en-US" sz="2600" b="1" dirty="0">
                <a:solidFill>
                  <a:srgbClr val="23252B"/>
                </a:solidFill>
                <a:latin typeface="Trebuchet MS" pitchFamily="34" charset="0"/>
                <a:ea typeface="Trebuchet MS" pitchFamily="34" charset="-122"/>
                <a:cs typeface="Trebuchet MS" pitchFamily="34" charset="-120"/>
              </a:rPr>
              <a:t>Building the Trial Notebook</a:t>
            </a:r>
            <a:endParaRPr lang="en-US" sz="2600" dirty="0"/>
          </a:p>
        </p:txBody>
      </p:sp>
      <p:sp>
        <p:nvSpPr>
          <p:cNvPr id="5" name="Shape 2"/>
          <p:cNvSpPr/>
          <p:nvPr/>
        </p:nvSpPr>
        <p:spPr>
          <a:xfrm>
            <a:off x="594360" y="1691640"/>
            <a:ext cx="420624" cy="420624"/>
          </a:xfrm>
          <a:prstGeom prst="ellipse">
            <a:avLst/>
          </a:prstGeom>
          <a:solidFill>
            <a:srgbClr val="A11B2E"/>
          </a:solidFill>
          <a:ln/>
        </p:spPr>
        <p:txBody>
          <a:bodyPr/>
          <a:lstStyle/>
          <a:p>
            <a:endParaRPr lang="en-US"/>
          </a:p>
        </p:txBody>
      </p:sp>
      <p:sp>
        <p:nvSpPr>
          <p:cNvPr id="6" name="Text 3"/>
          <p:cNvSpPr/>
          <p:nvPr/>
        </p:nvSpPr>
        <p:spPr>
          <a:xfrm>
            <a:off x="594360" y="1691640"/>
            <a:ext cx="420624" cy="420624"/>
          </a:xfrm>
          <a:prstGeom prst="rect">
            <a:avLst/>
          </a:prstGeom>
          <a:noFill/>
          <a:ln/>
        </p:spPr>
        <p:txBody>
          <a:bodyPr wrap="square" lIns="0" tIns="0" rIns="0" bIns="0" rtlCol="0" anchor="ctr"/>
          <a:lstStyle/>
          <a:p>
            <a:pPr marL="0" indent="0" algn="ctr">
              <a:buNone/>
            </a:pPr>
            <a:r>
              <a:rPr lang="en-US" sz="1500" b="1" dirty="0">
                <a:solidFill>
                  <a:srgbClr val="FFFFFF"/>
                </a:solidFill>
                <a:latin typeface="Trebuchet MS" pitchFamily="34" charset="0"/>
                <a:ea typeface="Trebuchet MS" pitchFamily="34" charset="-122"/>
                <a:cs typeface="Trebuchet MS" pitchFamily="34" charset="-120"/>
              </a:rPr>
              <a:t>1</a:t>
            </a:r>
            <a:endParaRPr lang="en-US" sz="1500" dirty="0"/>
          </a:p>
        </p:txBody>
      </p:sp>
      <p:sp>
        <p:nvSpPr>
          <p:cNvPr id="7" name="Text 4"/>
          <p:cNvSpPr/>
          <p:nvPr/>
        </p:nvSpPr>
        <p:spPr>
          <a:xfrm>
            <a:off x="1216152" y="1655064"/>
            <a:ext cx="4407408" cy="310896"/>
          </a:xfrm>
          <a:prstGeom prst="rect">
            <a:avLst/>
          </a:prstGeom>
          <a:noFill/>
          <a:ln/>
        </p:spPr>
        <p:txBody>
          <a:bodyPr wrap="square" lIns="0" tIns="0" rIns="0" bIns="0" rtlCol="0" anchor="t"/>
          <a:lstStyle/>
          <a:p>
            <a:pPr marL="0" indent="0" algn="l">
              <a:buNone/>
            </a:pPr>
            <a:r>
              <a:rPr lang="en-US" sz="1500" b="1" dirty="0">
                <a:solidFill>
                  <a:srgbClr val="23252B"/>
                </a:solidFill>
                <a:latin typeface="Trebuchet MS" pitchFamily="34" charset="0"/>
                <a:ea typeface="Trebuchet MS" pitchFamily="34" charset="-122"/>
                <a:cs typeface="Trebuchet MS" pitchFamily="34" charset="-120"/>
              </a:rPr>
              <a:t>Gather documents &amp; exhibits</a:t>
            </a:r>
            <a:endParaRPr lang="en-US" sz="1500" dirty="0"/>
          </a:p>
        </p:txBody>
      </p:sp>
      <p:sp>
        <p:nvSpPr>
          <p:cNvPr id="8" name="Text 5"/>
          <p:cNvSpPr/>
          <p:nvPr/>
        </p:nvSpPr>
        <p:spPr>
          <a:xfrm>
            <a:off x="1216152" y="1984248"/>
            <a:ext cx="4407408" cy="548640"/>
          </a:xfrm>
          <a:prstGeom prst="rect">
            <a:avLst/>
          </a:prstGeom>
          <a:noFill/>
          <a:ln/>
        </p:spPr>
        <p:txBody>
          <a:bodyPr wrap="square" lIns="0" tIns="0" rIns="0" bIns="0" rtlCol="0" anchor="t"/>
          <a:lstStyle/>
          <a:p>
            <a:pPr marL="0" indent="0" algn="l">
              <a:lnSpc>
                <a:spcPct val="102000"/>
              </a:lnSpc>
              <a:buNone/>
            </a:pPr>
            <a:r>
              <a:rPr lang="en-US" sz="1250" dirty="0">
                <a:solidFill>
                  <a:srgbClr val="6C6F75"/>
                </a:solidFill>
                <a:latin typeface="Calibri" pitchFamily="34" charset="0"/>
                <a:ea typeface="Calibri" pitchFamily="34" charset="-122"/>
                <a:cs typeface="Calibri" pitchFamily="34" charset="-120"/>
              </a:rPr>
              <a:t>Assemble the witness outline and the key (court) exhibits list.</a:t>
            </a:r>
            <a:endParaRPr lang="en-US" sz="1250" dirty="0"/>
          </a:p>
        </p:txBody>
      </p:sp>
      <p:sp>
        <p:nvSpPr>
          <p:cNvPr id="9" name="Shape 6"/>
          <p:cNvSpPr/>
          <p:nvPr/>
        </p:nvSpPr>
        <p:spPr>
          <a:xfrm>
            <a:off x="594360" y="2743200"/>
            <a:ext cx="420624" cy="420624"/>
          </a:xfrm>
          <a:prstGeom prst="ellipse">
            <a:avLst/>
          </a:prstGeom>
          <a:solidFill>
            <a:srgbClr val="A11B2E"/>
          </a:solidFill>
          <a:ln/>
        </p:spPr>
        <p:txBody>
          <a:bodyPr/>
          <a:lstStyle/>
          <a:p>
            <a:endParaRPr lang="en-US"/>
          </a:p>
        </p:txBody>
      </p:sp>
      <p:sp>
        <p:nvSpPr>
          <p:cNvPr id="10" name="Text 7"/>
          <p:cNvSpPr/>
          <p:nvPr/>
        </p:nvSpPr>
        <p:spPr>
          <a:xfrm>
            <a:off x="594360" y="2743200"/>
            <a:ext cx="420624" cy="420624"/>
          </a:xfrm>
          <a:prstGeom prst="rect">
            <a:avLst/>
          </a:prstGeom>
          <a:noFill/>
          <a:ln/>
        </p:spPr>
        <p:txBody>
          <a:bodyPr wrap="square" lIns="0" tIns="0" rIns="0" bIns="0" rtlCol="0" anchor="ctr"/>
          <a:lstStyle/>
          <a:p>
            <a:pPr marL="0" indent="0" algn="ctr">
              <a:buNone/>
            </a:pPr>
            <a:r>
              <a:rPr lang="en-US" sz="1500" b="1" dirty="0">
                <a:solidFill>
                  <a:srgbClr val="FFFFFF"/>
                </a:solidFill>
                <a:latin typeface="Trebuchet MS" pitchFamily="34" charset="0"/>
                <a:ea typeface="Trebuchet MS" pitchFamily="34" charset="-122"/>
                <a:cs typeface="Trebuchet MS" pitchFamily="34" charset="-120"/>
              </a:rPr>
              <a:t>2</a:t>
            </a:r>
            <a:endParaRPr lang="en-US" sz="1500" dirty="0"/>
          </a:p>
        </p:txBody>
      </p:sp>
      <p:sp>
        <p:nvSpPr>
          <p:cNvPr id="11" name="Text 8"/>
          <p:cNvSpPr/>
          <p:nvPr/>
        </p:nvSpPr>
        <p:spPr>
          <a:xfrm>
            <a:off x="1216152" y="2706624"/>
            <a:ext cx="4407408" cy="310896"/>
          </a:xfrm>
          <a:prstGeom prst="rect">
            <a:avLst/>
          </a:prstGeom>
          <a:noFill/>
          <a:ln/>
        </p:spPr>
        <p:txBody>
          <a:bodyPr wrap="square" lIns="0" tIns="0" rIns="0" bIns="0" rtlCol="0" anchor="t"/>
          <a:lstStyle/>
          <a:p>
            <a:pPr marL="0" indent="0" algn="l">
              <a:buNone/>
            </a:pPr>
            <a:r>
              <a:rPr lang="en-US" sz="1500" b="1" dirty="0">
                <a:solidFill>
                  <a:srgbClr val="23252B"/>
                </a:solidFill>
                <a:latin typeface="Trebuchet MS" pitchFamily="34" charset="0"/>
                <a:ea typeface="Trebuchet MS" pitchFamily="34" charset="-122"/>
                <a:cs typeface="Trebuchet MS" pitchFamily="34" charset="-120"/>
              </a:rPr>
              <a:t>Organize in story order</a:t>
            </a:r>
            <a:endParaRPr lang="en-US" sz="1500" dirty="0"/>
          </a:p>
        </p:txBody>
      </p:sp>
      <p:sp>
        <p:nvSpPr>
          <p:cNvPr id="12" name="Text 9"/>
          <p:cNvSpPr/>
          <p:nvPr/>
        </p:nvSpPr>
        <p:spPr>
          <a:xfrm>
            <a:off x="1216152" y="3035808"/>
            <a:ext cx="4407408" cy="777240"/>
          </a:xfrm>
          <a:prstGeom prst="rect">
            <a:avLst/>
          </a:prstGeom>
          <a:noFill/>
          <a:ln/>
        </p:spPr>
        <p:txBody>
          <a:bodyPr wrap="square" lIns="0" tIns="0" rIns="0" bIns="0" rtlCol="0" anchor="t"/>
          <a:lstStyle/>
          <a:p>
            <a:pPr marL="0" indent="0" algn="l">
              <a:lnSpc>
                <a:spcPct val="102000"/>
              </a:lnSpc>
              <a:buNone/>
            </a:pPr>
            <a:r>
              <a:rPr lang="en-US" sz="1250" dirty="0">
                <a:solidFill>
                  <a:srgbClr val="6C6F75"/>
                </a:solidFill>
                <a:latin typeface="Calibri" pitchFamily="34" charset="0"/>
                <a:ea typeface="Calibri" pitchFamily="34" charset="-122"/>
                <a:cs typeface="Calibri" pitchFamily="34" charset="-120"/>
              </a:rPr>
              <a:t>Sequence evidence and motions to follow the case narrative — with an objection cheat sheet on hand.</a:t>
            </a:r>
            <a:endParaRPr lang="en-US" sz="1250" dirty="0"/>
          </a:p>
        </p:txBody>
      </p:sp>
      <p:sp>
        <p:nvSpPr>
          <p:cNvPr id="13" name="Text 10"/>
          <p:cNvSpPr/>
          <p:nvPr/>
        </p:nvSpPr>
        <p:spPr>
          <a:xfrm>
            <a:off x="594360" y="3977640"/>
            <a:ext cx="5029200" cy="640080"/>
          </a:xfrm>
          <a:prstGeom prst="rect">
            <a:avLst/>
          </a:prstGeom>
          <a:noFill/>
          <a:ln/>
        </p:spPr>
        <p:txBody>
          <a:bodyPr wrap="square" lIns="0" tIns="0" rIns="0" bIns="0" rtlCol="0" anchor="t"/>
          <a:lstStyle/>
          <a:p>
            <a:pPr marL="0" indent="0" algn="l">
              <a:lnSpc>
                <a:spcPct val="105000"/>
              </a:lnSpc>
              <a:buNone/>
            </a:pPr>
            <a:r>
              <a:rPr lang="en-US" sz="1250" i="1" dirty="0">
                <a:solidFill>
                  <a:srgbClr val="A11B2E"/>
                </a:solidFill>
                <a:latin typeface="Calibri" pitchFamily="34" charset="0"/>
                <a:ea typeface="Calibri" pitchFamily="34" charset="-122"/>
                <a:cs typeface="Calibri" pitchFamily="34" charset="-120"/>
              </a:rPr>
              <a:t>Story order matters: the notebook should read like the argument, not a filing cabinet.</a:t>
            </a:r>
            <a:endParaRPr lang="en-US" sz="12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94360" y="365760"/>
            <a:ext cx="5029200" cy="274320"/>
          </a:xfrm>
          <a:prstGeom prst="rect">
            <a:avLst/>
          </a:prstGeom>
          <a:noFill/>
          <a:ln/>
        </p:spPr>
        <p:txBody>
          <a:bodyPr wrap="square" lIns="0" tIns="0" rIns="0" bIns="0" rtlCol="0" anchor="ctr"/>
          <a:lstStyle/>
          <a:p>
            <a:pPr marL="0" indent="0" algn="l">
              <a:buNone/>
            </a:pPr>
            <a:r>
              <a:rPr lang="en-US" sz="1150" b="1" kern="0" spc="250" dirty="0">
                <a:solidFill>
                  <a:srgbClr val="A11B2E"/>
                </a:solidFill>
                <a:latin typeface="Trebuchet MS" pitchFamily="34" charset="0"/>
                <a:ea typeface="Trebuchet MS" pitchFamily="34" charset="-122"/>
                <a:cs typeface="Trebuchet MS" pitchFamily="34" charset="-120"/>
              </a:rPr>
              <a:t>SECTION II · B — PART 2 OF 2</a:t>
            </a:r>
            <a:endParaRPr lang="en-US" sz="1150" dirty="0"/>
          </a:p>
        </p:txBody>
      </p:sp>
      <p:sp>
        <p:nvSpPr>
          <p:cNvPr id="3" name="Text 0"/>
          <p:cNvSpPr>
            <a:spLocks noGrp="1"/>
          </p:cNvSpPr>
          <p:nvPr>
            <p:ph type="title" idx="100" hasCustomPrompt="1"/>
          </p:nvPr>
        </p:nvSpPr>
        <p:spPr>
          <a:xfrm>
            <a:off x="594360" y="566928"/>
            <a:ext cx="7955280" cy="731520"/>
          </a:xfrm>
          <a:prstGeom prst="rect">
            <a:avLst/>
          </a:prstGeom>
          <a:noFill/>
          <a:ln/>
        </p:spPr>
        <p:txBody>
          <a:bodyPr wrap="square" rtlCol="0" anchor="ctr"/>
          <a:lstStyle/>
          <a:p>
            <a:pPr marL="0" indent="0" algn="l">
              <a:buNone/>
            </a:pPr>
            <a:r>
              <a:rPr lang="en-US" sz="2900" b="1" dirty="0">
                <a:solidFill>
                  <a:srgbClr val="23252B"/>
                </a:solidFill>
                <a:latin typeface="Trebuchet MS" pitchFamily="34" charset="0"/>
                <a:ea typeface="Trebuchet MS" pitchFamily="34" charset="-122"/>
                <a:cs typeface="Trebuchet MS" pitchFamily="34" charset="-120"/>
              </a:rPr>
              <a:t>The Impeachment Packet</a:t>
            </a:r>
            <a:endParaRPr lang="en-US" sz="2900" dirty="0"/>
          </a:p>
        </p:txBody>
      </p:sp>
      <p:sp>
        <p:nvSpPr>
          <p:cNvPr id="4" name="Text 2"/>
          <p:cNvSpPr/>
          <p:nvPr/>
        </p:nvSpPr>
        <p:spPr>
          <a:xfrm>
            <a:off x="594360" y="1371600"/>
            <a:ext cx="7955280" cy="502920"/>
          </a:xfrm>
          <a:prstGeom prst="rect">
            <a:avLst/>
          </a:prstGeom>
          <a:noFill/>
          <a:ln/>
        </p:spPr>
        <p:txBody>
          <a:bodyPr wrap="square" lIns="0" tIns="0" rIns="0" bIns="0" rtlCol="0" anchor="ctr"/>
          <a:lstStyle/>
          <a:p>
            <a:pPr marL="0" indent="0" algn="l">
              <a:lnSpc>
                <a:spcPct val="105000"/>
              </a:lnSpc>
              <a:buNone/>
            </a:pPr>
            <a:r>
              <a:rPr lang="en-US" sz="1450" dirty="0">
                <a:solidFill>
                  <a:srgbClr val="6C6F75"/>
                </a:solidFill>
                <a:latin typeface="Calibri" pitchFamily="34" charset="0"/>
                <a:ea typeface="Calibri" pitchFamily="34" charset="-122"/>
                <a:cs typeface="Calibri" pitchFamily="34" charset="-120"/>
              </a:rPr>
              <a:t>The material ready to challenge a witness whose testimony doesn't match the record.</a:t>
            </a:r>
            <a:endParaRPr lang="en-US" sz="1450" dirty="0"/>
          </a:p>
        </p:txBody>
      </p:sp>
      <p:sp>
        <p:nvSpPr>
          <p:cNvPr id="5" name="Shape 3"/>
          <p:cNvSpPr/>
          <p:nvPr/>
        </p:nvSpPr>
        <p:spPr>
          <a:xfrm>
            <a:off x="594360" y="2148840"/>
            <a:ext cx="2596896" cy="2331720"/>
          </a:xfrm>
          <a:prstGeom prst="rect">
            <a:avLst/>
          </a:prstGeom>
          <a:solidFill>
            <a:srgbClr val="FFFFFF"/>
          </a:solidFill>
          <a:ln w="12700">
            <a:solidFill>
              <a:srgbClr val="E5DFD5"/>
            </a:solidFill>
            <a:prstDash val="solid"/>
          </a:ln>
          <a:effectLst>
            <a:outerShdw blurRad="63500" dist="25400" dir="8100000" algn="bl" rotWithShape="0">
              <a:srgbClr val="000000">
                <a:alpha val="8000"/>
              </a:srgbClr>
            </a:outerShdw>
          </a:effectLst>
        </p:spPr>
        <p:txBody>
          <a:bodyPr/>
          <a:lstStyle/>
          <a:p>
            <a:endParaRPr lang="en-US"/>
          </a:p>
        </p:txBody>
      </p:sp>
      <p:sp>
        <p:nvSpPr>
          <p:cNvPr id="6" name="Shape 4"/>
          <p:cNvSpPr/>
          <p:nvPr/>
        </p:nvSpPr>
        <p:spPr>
          <a:xfrm>
            <a:off x="850392" y="2404872"/>
            <a:ext cx="502920" cy="502920"/>
          </a:xfrm>
          <a:prstGeom prst="ellipse">
            <a:avLst/>
          </a:prstGeom>
          <a:solidFill>
            <a:srgbClr val="A11B2E"/>
          </a:solidFill>
          <a:ln/>
        </p:spPr>
        <p:txBody>
          <a:bodyPr/>
          <a:lstStyle/>
          <a:p>
            <a:endParaRPr lang="en-US"/>
          </a:p>
        </p:txBody>
      </p:sp>
      <p:sp>
        <p:nvSpPr>
          <p:cNvPr id="7" name="Text 5"/>
          <p:cNvSpPr/>
          <p:nvPr/>
        </p:nvSpPr>
        <p:spPr>
          <a:xfrm>
            <a:off x="850392" y="2404872"/>
            <a:ext cx="502920" cy="502920"/>
          </a:xfrm>
          <a:prstGeom prst="rect">
            <a:avLst/>
          </a:prstGeom>
          <a:noFill/>
          <a:ln/>
        </p:spPr>
        <p:txBody>
          <a:bodyPr wrap="square" lIns="0" tIns="0" rIns="0" bIns="0" rtlCol="0" anchor="ctr"/>
          <a:lstStyle/>
          <a:p>
            <a:pPr marL="0" indent="0" algn="ctr">
              <a:buNone/>
            </a:pPr>
            <a:r>
              <a:rPr lang="en-US" sz="1700" b="1" dirty="0">
                <a:solidFill>
                  <a:srgbClr val="FFFFFF"/>
                </a:solidFill>
                <a:latin typeface="Trebuchet MS" pitchFamily="34" charset="0"/>
                <a:ea typeface="Trebuchet MS" pitchFamily="34" charset="-122"/>
                <a:cs typeface="Trebuchet MS" pitchFamily="34" charset="-120"/>
              </a:rPr>
              <a:t>1</a:t>
            </a:r>
            <a:endParaRPr lang="en-US" sz="1700" dirty="0"/>
          </a:p>
        </p:txBody>
      </p:sp>
      <p:sp>
        <p:nvSpPr>
          <p:cNvPr id="8" name="Text 6"/>
          <p:cNvSpPr/>
          <p:nvPr/>
        </p:nvSpPr>
        <p:spPr>
          <a:xfrm>
            <a:off x="850392" y="3035808"/>
            <a:ext cx="2084832" cy="384048"/>
          </a:xfrm>
          <a:prstGeom prst="rect">
            <a:avLst/>
          </a:prstGeom>
          <a:noFill/>
          <a:ln/>
        </p:spPr>
        <p:txBody>
          <a:bodyPr wrap="square" lIns="0" tIns="0" rIns="0" bIns="0" rtlCol="0" anchor="t"/>
          <a:lstStyle/>
          <a:p>
            <a:pPr marL="0" indent="0" algn="l">
              <a:lnSpc>
                <a:spcPct val="98000"/>
              </a:lnSpc>
              <a:buNone/>
            </a:pPr>
            <a:r>
              <a:rPr lang="en-US" sz="1650" b="1" dirty="0">
                <a:solidFill>
                  <a:srgbClr val="23252B"/>
                </a:solidFill>
                <a:latin typeface="Trebuchet MS" pitchFamily="34" charset="0"/>
                <a:ea typeface="Trebuchet MS" pitchFamily="34" charset="-122"/>
                <a:cs typeface="Trebuchet MS" pitchFamily="34" charset="-120"/>
              </a:rPr>
              <a:t>Prior statements</a:t>
            </a:r>
            <a:endParaRPr lang="en-US" sz="1650" dirty="0"/>
          </a:p>
        </p:txBody>
      </p:sp>
      <p:sp>
        <p:nvSpPr>
          <p:cNvPr id="9" name="Text 7"/>
          <p:cNvSpPr/>
          <p:nvPr/>
        </p:nvSpPr>
        <p:spPr>
          <a:xfrm>
            <a:off x="850392" y="3456432"/>
            <a:ext cx="2139696" cy="841248"/>
          </a:xfrm>
          <a:prstGeom prst="rect">
            <a:avLst/>
          </a:prstGeom>
          <a:noFill/>
          <a:ln/>
        </p:spPr>
        <p:txBody>
          <a:bodyPr wrap="square" lIns="0" tIns="0" rIns="0" bIns="0" rtlCol="0" anchor="t"/>
          <a:lstStyle/>
          <a:p>
            <a:pPr marL="0" indent="0" algn="l">
              <a:lnSpc>
                <a:spcPct val="105000"/>
              </a:lnSpc>
              <a:buNone/>
            </a:pPr>
            <a:r>
              <a:rPr lang="en-US" sz="1250" dirty="0">
                <a:solidFill>
                  <a:srgbClr val="6C6F75"/>
                </a:solidFill>
                <a:latin typeface="Calibri" pitchFamily="34" charset="0"/>
                <a:ea typeface="Calibri" pitchFamily="34" charset="-122"/>
                <a:cs typeface="Calibri" pitchFamily="34" charset="-120"/>
              </a:rPr>
              <a:t>Depositions, reports, and earlier accounts to compare against live testimony.</a:t>
            </a:r>
            <a:endParaRPr lang="en-US" sz="1250" dirty="0"/>
          </a:p>
        </p:txBody>
      </p:sp>
      <p:sp>
        <p:nvSpPr>
          <p:cNvPr id="10" name="Shape 8"/>
          <p:cNvSpPr/>
          <p:nvPr/>
        </p:nvSpPr>
        <p:spPr>
          <a:xfrm>
            <a:off x="3364992" y="2148840"/>
            <a:ext cx="2596896" cy="2331720"/>
          </a:xfrm>
          <a:prstGeom prst="rect">
            <a:avLst/>
          </a:prstGeom>
          <a:solidFill>
            <a:srgbClr val="FFFFFF"/>
          </a:solidFill>
          <a:ln w="12700">
            <a:solidFill>
              <a:srgbClr val="E5DFD5"/>
            </a:solidFill>
            <a:prstDash val="solid"/>
          </a:ln>
          <a:effectLst>
            <a:outerShdw blurRad="63500" dist="25400" dir="8100000" algn="bl" rotWithShape="0">
              <a:srgbClr val="000000">
                <a:alpha val="8000"/>
              </a:srgbClr>
            </a:outerShdw>
          </a:effectLst>
        </p:spPr>
        <p:txBody>
          <a:bodyPr/>
          <a:lstStyle/>
          <a:p>
            <a:endParaRPr lang="en-US"/>
          </a:p>
        </p:txBody>
      </p:sp>
      <p:sp>
        <p:nvSpPr>
          <p:cNvPr id="11" name="Shape 9"/>
          <p:cNvSpPr/>
          <p:nvPr/>
        </p:nvSpPr>
        <p:spPr>
          <a:xfrm>
            <a:off x="3621024" y="2404872"/>
            <a:ext cx="502920" cy="502920"/>
          </a:xfrm>
          <a:prstGeom prst="ellipse">
            <a:avLst/>
          </a:prstGeom>
          <a:solidFill>
            <a:srgbClr val="A11B2E"/>
          </a:solidFill>
          <a:ln/>
        </p:spPr>
        <p:txBody>
          <a:bodyPr/>
          <a:lstStyle/>
          <a:p>
            <a:endParaRPr lang="en-US"/>
          </a:p>
        </p:txBody>
      </p:sp>
      <p:sp>
        <p:nvSpPr>
          <p:cNvPr id="12" name="Text 10"/>
          <p:cNvSpPr/>
          <p:nvPr/>
        </p:nvSpPr>
        <p:spPr>
          <a:xfrm>
            <a:off x="3621024" y="2404872"/>
            <a:ext cx="502920" cy="502920"/>
          </a:xfrm>
          <a:prstGeom prst="rect">
            <a:avLst/>
          </a:prstGeom>
          <a:noFill/>
          <a:ln/>
        </p:spPr>
        <p:txBody>
          <a:bodyPr wrap="square" lIns="0" tIns="0" rIns="0" bIns="0" rtlCol="0" anchor="ctr"/>
          <a:lstStyle/>
          <a:p>
            <a:pPr marL="0" indent="0" algn="ctr">
              <a:buNone/>
            </a:pPr>
            <a:r>
              <a:rPr lang="en-US" sz="1700" b="1" dirty="0">
                <a:solidFill>
                  <a:srgbClr val="FFFFFF"/>
                </a:solidFill>
                <a:latin typeface="Trebuchet MS" pitchFamily="34" charset="0"/>
                <a:ea typeface="Trebuchet MS" pitchFamily="34" charset="-122"/>
                <a:cs typeface="Trebuchet MS" pitchFamily="34" charset="-120"/>
              </a:rPr>
              <a:t>2</a:t>
            </a:r>
            <a:endParaRPr lang="en-US" sz="1700" dirty="0"/>
          </a:p>
        </p:txBody>
      </p:sp>
      <p:sp>
        <p:nvSpPr>
          <p:cNvPr id="13" name="Text 11"/>
          <p:cNvSpPr/>
          <p:nvPr/>
        </p:nvSpPr>
        <p:spPr>
          <a:xfrm>
            <a:off x="3621024" y="3035808"/>
            <a:ext cx="2084832" cy="384048"/>
          </a:xfrm>
          <a:prstGeom prst="rect">
            <a:avLst/>
          </a:prstGeom>
          <a:noFill/>
          <a:ln/>
        </p:spPr>
        <p:txBody>
          <a:bodyPr wrap="square" lIns="0" tIns="0" rIns="0" bIns="0" rtlCol="0" anchor="t"/>
          <a:lstStyle/>
          <a:p>
            <a:pPr marL="0" indent="0" algn="l">
              <a:lnSpc>
                <a:spcPct val="98000"/>
              </a:lnSpc>
              <a:buNone/>
            </a:pPr>
            <a:r>
              <a:rPr lang="en-US" sz="1650" b="1" dirty="0">
                <a:solidFill>
                  <a:srgbClr val="23252B"/>
                </a:solidFill>
                <a:latin typeface="Trebuchet MS" pitchFamily="34" charset="0"/>
                <a:ea typeface="Trebuchet MS" pitchFamily="34" charset="-122"/>
                <a:cs typeface="Trebuchet MS" pitchFamily="34" charset="-120"/>
              </a:rPr>
              <a:t>Exhibits</a:t>
            </a:r>
            <a:endParaRPr lang="en-US" sz="1650" dirty="0"/>
          </a:p>
        </p:txBody>
      </p:sp>
      <p:sp>
        <p:nvSpPr>
          <p:cNvPr id="14" name="Text 12"/>
          <p:cNvSpPr/>
          <p:nvPr/>
        </p:nvSpPr>
        <p:spPr>
          <a:xfrm>
            <a:off x="3621024" y="3456432"/>
            <a:ext cx="2139696" cy="841248"/>
          </a:xfrm>
          <a:prstGeom prst="rect">
            <a:avLst/>
          </a:prstGeom>
          <a:noFill/>
          <a:ln/>
        </p:spPr>
        <p:txBody>
          <a:bodyPr wrap="square" lIns="0" tIns="0" rIns="0" bIns="0" rtlCol="0" anchor="t"/>
          <a:lstStyle/>
          <a:p>
            <a:pPr marL="0" indent="0" algn="l">
              <a:lnSpc>
                <a:spcPct val="105000"/>
              </a:lnSpc>
              <a:buNone/>
            </a:pPr>
            <a:r>
              <a:rPr lang="en-US" sz="1250" dirty="0">
                <a:solidFill>
                  <a:srgbClr val="6C6F75"/>
                </a:solidFill>
                <a:latin typeface="Calibri" pitchFamily="34" charset="0"/>
                <a:ea typeface="Calibri" pitchFamily="34" charset="-122"/>
                <a:cs typeface="Calibri" pitchFamily="34" charset="-120"/>
              </a:rPr>
              <a:t>The documents and evidence that contradict or pin down a shifting story.</a:t>
            </a:r>
            <a:endParaRPr lang="en-US" sz="1250" dirty="0"/>
          </a:p>
        </p:txBody>
      </p:sp>
      <p:sp>
        <p:nvSpPr>
          <p:cNvPr id="15" name="Shape 13"/>
          <p:cNvSpPr/>
          <p:nvPr/>
        </p:nvSpPr>
        <p:spPr>
          <a:xfrm>
            <a:off x="6135624" y="2148840"/>
            <a:ext cx="2596896" cy="2331720"/>
          </a:xfrm>
          <a:prstGeom prst="rect">
            <a:avLst/>
          </a:prstGeom>
          <a:solidFill>
            <a:srgbClr val="FFFFFF"/>
          </a:solidFill>
          <a:ln w="12700">
            <a:solidFill>
              <a:srgbClr val="E5DFD5"/>
            </a:solidFill>
            <a:prstDash val="solid"/>
          </a:ln>
          <a:effectLst>
            <a:outerShdw blurRad="63500" dist="25400" dir="8100000" algn="bl" rotWithShape="0">
              <a:srgbClr val="000000">
                <a:alpha val="8000"/>
              </a:srgbClr>
            </a:outerShdw>
          </a:effectLst>
        </p:spPr>
        <p:txBody>
          <a:bodyPr/>
          <a:lstStyle/>
          <a:p>
            <a:endParaRPr lang="en-US"/>
          </a:p>
        </p:txBody>
      </p:sp>
      <p:sp>
        <p:nvSpPr>
          <p:cNvPr id="16" name="Shape 14"/>
          <p:cNvSpPr/>
          <p:nvPr/>
        </p:nvSpPr>
        <p:spPr>
          <a:xfrm>
            <a:off x="6391656" y="2404872"/>
            <a:ext cx="502920" cy="502920"/>
          </a:xfrm>
          <a:prstGeom prst="ellipse">
            <a:avLst/>
          </a:prstGeom>
          <a:solidFill>
            <a:srgbClr val="A11B2E"/>
          </a:solidFill>
          <a:ln/>
        </p:spPr>
        <p:txBody>
          <a:bodyPr/>
          <a:lstStyle/>
          <a:p>
            <a:endParaRPr lang="en-US"/>
          </a:p>
        </p:txBody>
      </p:sp>
      <p:sp>
        <p:nvSpPr>
          <p:cNvPr id="17" name="Text 15"/>
          <p:cNvSpPr/>
          <p:nvPr/>
        </p:nvSpPr>
        <p:spPr>
          <a:xfrm>
            <a:off x="6391656" y="2404872"/>
            <a:ext cx="502920" cy="502920"/>
          </a:xfrm>
          <a:prstGeom prst="rect">
            <a:avLst/>
          </a:prstGeom>
          <a:noFill/>
          <a:ln/>
        </p:spPr>
        <p:txBody>
          <a:bodyPr wrap="square" lIns="0" tIns="0" rIns="0" bIns="0" rtlCol="0" anchor="ctr"/>
          <a:lstStyle/>
          <a:p>
            <a:pPr marL="0" indent="0" algn="ctr">
              <a:buNone/>
            </a:pPr>
            <a:r>
              <a:rPr lang="en-US" sz="1700" b="1" dirty="0">
                <a:solidFill>
                  <a:srgbClr val="FFFFFF"/>
                </a:solidFill>
                <a:latin typeface="Trebuchet MS" pitchFamily="34" charset="0"/>
                <a:ea typeface="Trebuchet MS" pitchFamily="34" charset="-122"/>
                <a:cs typeface="Trebuchet MS" pitchFamily="34" charset="-120"/>
              </a:rPr>
              <a:t>3</a:t>
            </a:r>
            <a:endParaRPr lang="en-US" sz="1700" dirty="0"/>
          </a:p>
        </p:txBody>
      </p:sp>
      <p:sp>
        <p:nvSpPr>
          <p:cNvPr id="18" name="Text 16"/>
          <p:cNvSpPr/>
          <p:nvPr/>
        </p:nvSpPr>
        <p:spPr>
          <a:xfrm>
            <a:off x="6391656" y="3035808"/>
            <a:ext cx="2084832" cy="384048"/>
          </a:xfrm>
          <a:prstGeom prst="rect">
            <a:avLst/>
          </a:prstGeom>
          <a:noFill/>
          <a:ln/>
        </p:spPr>
        <p:txBody>
          <a:bodyPr wrap="square" lIns="0" tIns="0" rIns="0" bIns="0" rtlCol="0" anchor="t"/>
          <a:lstStyle/>
          <a:p>
            <a:pPr marL="0" indent="0" algn="l">
              <a:lnSpc>
                <a:spcPct val="98000"/>
              </a:lnSpc>
              <a:buNone/>
            </a:pPr>
            <a:r>
              <a:rPr lang="en-US" sz="1650" b="1" dirty="0">
                <a:solidFill>
                  <a:srgbClr val="23252B"/>
                </a:solidFill>
                <a:latin typeface="Trebuchet MS" pitchFamily="34" charset="0"/>
                <a:ea typeface="Trebuchet MS" pitchFamily="34" charset="-122"/>
                <a:cs typeface="Trebuchet MS" pitchFamily="34" charset="-120"/>
              </a:rPr>
              <a:t>Timelines</a:t>
            </a:r>
            <a:endParaRPr lang="en-US" sz="1650" dirty="0"/>
          </a:p>
        </p:txBody>
      </p:sp>
      <p:sp>
        <p:nvSpPr>
          <p:cNvPr id="19" name="Text 17"/>
          <p:cNvSpPr/>
          <p:nvPr/>
        </p:nvSpPr>
        <p:spPr>
          <a:xfrm>
            <a:off x="6391656" y="3456432"/>
            <a:ext cx="2139696" cy="841248"/>
          </a:xfrm>
          <a:prstGeom prst="rect">
            <a:avLst/>
          </a:prstGeom>
          <a:noFill/>
          <a:ln/>
        </p:spPr>
        <p:txBody>
          <a:bodyPr wrap="square" lIns="0" tIns="0" rIns="0" bIns="0" rtlCol="0" anchor="t"/>
          <a:lstStyle/>
          <a:p>
            <a:pPr marL="0" indent="0" algn="l">
              <a:lnSpc>
                <a:spcPct val="105000"/>
              </a:lnSpc>
              <a:buNone/>
            </a:pPr>
            <a:r>
              <a:rPr lang="en-US" sz="1250" dirty="0">
                <a:solidFill>
                  <a:srgbClr val="6C6F75"/>
                </a:solidFill>
                <a:latin typeface="Calibri" pitchFamily="34" charset="0"/>
                <a:ea typeface="Calibri" pitchFamily="34" charset="-122"/>
                <a:cs typeface="Calibri" pitchFamily="34" charset="-120"/>
              </a:rPr>
              <a:t>A clear sequence of events that exposes gaps and inconsistencies.</a:t>
            </a:r>
            <a:endParaRPr lang="en-US" sz="12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88814"/>
            <a:ext cx="9144000" cy="55241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741EBF6-6E39-19E7-C695-9119A3716AFB}"/>
              </a:ext>
            </a:extLst>
          </p:cNvPr>
          <p:cNvSpPr>
            <a:spLocks noGrp="1"/>
          </p:cNvSpPr>
          <p:nvPr>
            <p:ph type="title" idx="100"/>
          </p:nvPr>
        </p:nvSpPr>
        <p:spPr>
          <a:xfrm>
            <a:off x="417399" y="482600"/>
            <a:ext cx="8408193" cy="558627"/>
          </a:xfrm>
        </p:spPr>
        <p:txBody>
          <a:bodyPr vert="horz" lIns="91440" tIns="45720" rIns="91440" bIns="45720" rtlCol="0" anchor="ctr">
            <a:normAutofit fontScale="90000"/>
          </a:bodyPr>
          <a:lstStyle/>
          <a:p>
            <a:pPr>
              <a:lnSpc>
                <a:spcPct val="90000"/>
              </a:lnSpc>
            </a:pPr>
            <a:r>
              <a:rPr lang="en-US" sz="2400" kern="1200" dirty="0">
                <a:solidFill>
                  <a:schemeClr val="bg1"/>
                </a:solidFill>
                <a:latin typeface="+mj-lt"/>
                <a:ea typeface="+mj-ea"/>
                <a:cs typeface="+mj-cs"/>
              </a:rPr>
              <a:t>Inv. Rogers showing Atty. Ragas that the witness </a:t>
            </a:r>
            <a:r>
              <a:rPr lang="en-US" sz="2400" dirty="0">
                <a:solidFill>
                  <a:schemeClr val="bg1"/>
                </a:solidFill>
              </a:rPr>
              <a:t>t</a:t>
            </a:r>
            <a:r>
              <a:rPr lang="en-US" sz="2400" kern="1200" dirty="0">
                <a:solidFill>
                  <a:schemeClr val="bg1"/>
                </a:solidFill>
                <a:latin typeface="+mj-lt"/>
                <a:ea typeface="+mj-ea"/>
                <a:cs typeface="+mj-cs"/>
              </a:rPr>
              <a:t>estimony is different from the initial Incident Report.</a:t>
            </a:r>
          </a:p>
        </p:txBody>
      </p:sp>
      <p:pic>
        <p:nvPicPr>
          <p:cNvPr id="4" name="Impeachment1">
            <a:hlinkClick r:id="" action="ppaction://media"/>
            <a:extLst>
              <a:ext uri="{FF2B5EF4-FFF2-40B4-BE49-F238E27FC236}">
                <a16:creationId xmlns:a16="http://schemas.microsoft.com/office/drawing/2014/main" id="{3CE5571A-5C11-E6B9-C239-D8038B8A1CE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1041227"/>
            <a:ext cx="9144000" cy="4260850"/>
          </a:xfrm>
          <a:prstGeom prst="rect">
            <a:avLst/>
          </a:prstGeom>
        </p:spPr>
      </p:pic>
    </p:spTree>
    <p:extLst>
      <p:ext uri="{BB962C8B-B14F-4D97-AF65-F5344CB8AC3E}">
        <p14:creationId xmlns:p14="http://schemas.microsoft.com/office/powerpoint/2010/main" val="3932309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429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1758</TotalTime>
  <Words>2422</Words>
  <Application>Microsoft Office PowerPoint</Application>
  <PresentationFormat>On-screen Show (16:9)</PresentationFormat>
  <Paragraphs>241</Paragraphs>
  <Slides>24</Slides>
  <Notes>20</Notes>
  <HiddenSlides>0</HiddenSlides>
  <MMClips>4</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THE QUIET FORCE</vt:lpstr>
      <vt:lpstr>What We'll Cover</vt:lpstr>
      <vt:lpstr>Supporting Attorneys During Trials</vt:lpstr>
      <vt:lpstr>Meet the Criminal Defense Investigator</vt:lpstr>
      <vt:lpstr>Pre-Trial Preparation &amp; Support Tasks</vt:lpstr>
      <vt:lpstr>Witness Subpoenas</vt:lpstr>
      <vt:lpstr>Building the Trial Notebook</vt:lpstr>
      <vt:lpstr>The Impeachment Packet</vt:lpstr>
      <vt:lpstr>Inv. Rogers showing Atty. Ragas that the witness testimony is different from the initial Incident Report.</vt:lpstr>
      <vt:lpstr>Atty. Ragas pointing out that the witness has testified under oath, untruthfully.</vt:lpstr>
      <vt:lpstr>Jury Investigation</vt:lpstr>
      <vt:lpstr>Trial</vt:lpstr>
      <vt:lpstr>Jury Selection</vt:lpstr>
      <vt:lpstr>Witness Preparation</vt:lpstr>
      <vt:lpstr>Technology Test</vt:lpstr>
      <vt:lpstr>Trial Notes</vt:lpstr>
      <vt:lpstr>Trial Notes</vt:lpstr>
      <vt:lpstr>Trial-Day Checklist</vt:lpstr>
      <vt:lpstr>Building the Case</vt:lpstr>
      <vt:lpstr>The Debrief</vt:lpstr>
      <vt:lpstr>Key Takeaways</vt:lpstr>
      <vt:lpstr>Preparation wins trials.</vt:lpstr>
      <vt:lpstr>PowerPoint Presentation</vt:lpstr>
      <vt:lpstr>Thank you for attending  THE QUIET FORCE Partners in Crime  Inv. Whitney Hammons Inv. Shaveena Rogers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KaRon Gayle Murray</dc:creator>
  <cp:lastModifiedBy>Hammons, Whitney</cp:lastModifiedBy>
  <cp:revision>5</cp:revision>
  <dcterms:created xsi:type="dcterms:W3CDTF">2026-07-03T18:18:54Z</dcterms:created>
  <dcterms:modified xsi:type="dcterms:W3CDTF">2026-07-17T17:22:48Z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40b7f93-610a-4011-b6fb-0ddb6ccad5b5_Enabled">
    <vt:lpwstr>true</vt:lpwstr>
  </property>
  <property fmtid="{D5CDD505-2E9C-101B-9397-08002B2CF9AE}" pid="3" name="MSIP_Label_240b7f93-610a-4011-b6fb-0ddb6ccad5b5_SetDate">
    <vt:lpwstr>2026-07-11T21:36:53Z</vt:lpwstr>
  </property>
  <property fmtid="{D5CDD505-2E9C-101B-9397-08002B2CF9AE}" pid="4" name="MSIP_Label_240b7f93-610a-4011-b6fb-0ddb6ccad5b5_Method">
    <vt:lpwstr>Standard</vt:lpwstr>
  </property>
  <property fmtid="{D5CDD505-2E9C-101B-9397-08002B2CF9AE}" pid="5" name="MSIP_Label_240b7f93-610a-4011-b6fb-0ddb6ccad5b5_Name">
    <vt:lpwstr>Samira-Test</vt:lpwstr>
  </property>
  <property fmtid="{D5CDD505-2E9C-101B-9397-08002B2CF9AE}" pid="6" name="MSIP_Label_240b7f93-610a-4011-b6fb-0ddb6ccad5b5_SiteId">
    <vt:lpwstr>e9419b64-f703-46e8-a508-e2531b655ba4</vt:lpwstr>
  </property>
  <property fmtid="{D5CDD505-2E9C-101B-9397-08002B2CF9AE}" pid="7" name="MSIP_Label_240b7f93-610a-4011-b6fb-0ddb6ccad5b5_ActionId">
    <vt:lpwstr>c103798f-2147-4edd-9a60-88467a7ab6c9</vt:lpwstr>
  </property>
  <property fmtid="{D5CDD505-2E9C-101B-9397-08002B2CF9AE}" pid="8" name="MSIP_Label_240b7f93-610a-4011-b6fb-0ddb6ccad5b5_ContentBits">
    <vt:lpwstr>0</vt:lpwstr>
  </property>
  <property fmtid="{D5CDD505-2E9C-101B-9397-08002B2CF9AE}" pid="9" name="MSIP_Label_240b7f93-610a-4011-b6fb-0ddb6ccad5b5_Tag">
    <vt:lpwstr>10, 3, 0, 1</vt:lpwstr>
  </property>
</Properties>
</file>