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83" r:id="rId3"/>
    <p:sldId id="280" r:id="rId4"/>
    <p:sldId id="257" r:id="rId5"/>
    <p:sldId id="282" r:id="rId6"/>
    <p:sldId id="297" r:id="rId7"/>
    <p:sldId id="284" r:id="rId8"/>
    <p:sldId id="296" r:id="rId9"/>
    <p:sldId id="281" r:id="rId10"/>
    <p:sldId id="268" r:id="rId11"/>
    <p:sldId id="269" r:id="rId12"/>
    <p:sldId id="278" r:id="rId13"/>
    <p:sldId id="274" r:id="rId14"/>
    <p:sldId id="275" r:id="rId15"/>
    <p:sldId id="294" r:id="rId16"/>
    <p:sldId id="295" r:id="rId17"/>
    <p:sldId id="277" r:id="rId18"/>
    <p:sldId id="285" r:id="rId19"/>
    <p:sldId id="276" r:id="rId20"/>
    <p:sldId id="286" r:id="rId21"/>
    <p:sldId id="287" r:id="rId22"/>
    <p:sldId id="263" r:id="rId23"/>
    <p:sldId id="262" r:id="rId24"/>
    <p:sldId id="264" r:id="rId25"/>
    <p:sldId id="288" r:id="rId26"/>
    <p:sldId id="289" r:id="rId27"/>
    <p:sldId id="279" r:id="rId28"/>
    <p:sldId id="29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2E334-7EDE-20D8-9278-913E45E15BF4}" v="710" dt="2026-07-01T22:59:19.074"/>
    <p1510:client id="{D40AFAC5-8B03-BADB-C829-E24FD7BF1548}" v="7" dt="2026-07-01T22:42:05.1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965A7A7B-B71A-428D-833F-0F3507A6DB13}" type="datetimeFigureOut">
              <a:rPr lang="en-US" dirty="0"/>
              <a:t>7/1/2026</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A65A5C87-DF58-40C8-B092-1DE63DB4547E}" type="slidenum">
              <a:rPr lang="en-US" dirty="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3875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F248F9EB-9D34-4B41-B66C-5FAF50876D2D}" type="datetimeFigureOut">
              <a:rPr lang="en-US" dirty="0"/>
              <a:t>7/1/2026</a:t>
            </a:fld>
            <a:endParaRPr lang="en-US" dirty="0"/>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400415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34489A26-CAA1-4690-8C1F-1641B1B97745}" type="datetimeFigureOut">
              <a:rPr lang="en-US" dirty="0"/>
              <a:t>7/1/2026</a:t>
            </a:fld>
            <a:endParaRPr lang="en-US" dirty="0"/>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341958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5CF65307-640F-4AE7-B0BE-50C709AD86C5}" type="datetimeFigureOut">
              <a:rPr lang="en-US" dirty="0"/>
              <a:t>7/1/2026</a:t>
            </a:fld>
            <a:endParaRPr lang="en-US" dirty="0"/>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76116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F77EA1F9-1F0F-4C65-8F6E-9729B924AAAC}" type="datetimeFigureOut">
              <a:rPr lang="en-US" dirty="0"/>
              <a:t>7/1/2026</a:t>
            </a:fld>
            <a:endParaRPr lang="en-US" dirty="0"/>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166473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202278E8-5F4B-47D5-A617-8CCDF75D6A33}" type="datetimeFigureOut">
              <a:rPr lang="en-US" dirty="0"/>
              <a:t>7/1/2026</a:t>
            </a:fld>
            <a:endParaRPr lang="en-US" dirty="0"/>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2720258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16AAFA52-7A21-407F-8339-40DF182D7460}" type="datetimeFigureOut">
              <a:rPr lang="en-US" dirty="0"/>
              <a:t>7/1/2026</a:t>
            </a:fld>
            <a:endParaRPr lang="en-US" dirty="0"/>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362159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96770335-1C1A-4243-9BDD-9630C417D284}" type="datetimeFigureOut">
              <a:rPr lang="en-US" dirty="0"/>
              <a:t>7/1/2026</a:t>
            </a:fld>
            <a:endParaRPr lang="en-US" dirty="0"/>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2470150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141513F-8EBD-4612-96F4-CC3E309609AF}" type="datetimeFigureOut">
              <a:rPr lang="en-US" dirty="0"/>
              <a:t>7/1/2026</a:t>
            </a:fld>
            <a:endParaRPr lang="en-US" dirty="0"/>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7485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6E6483A1-31A8-47A2-AB0A-53A7803D5EBF}" type="datetimeFigureOut">
              <a:rPr lang="en-US" dirty="0"/>
              <a:t>7/1/2026</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2485859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noChangeAspect="1"/>
          </p:cNvSpPr>
          <p:nvPr>
            <p:ph type="pic" idx="1"/>
          </p:nvPr>
        </p:nvSpPr>
        <p:spPr>
          <a:xfrm>
            <a:off x="4965192" y="1161288"/>
            <a:ext cx="6729984" cy="4645152"/>
          </a:xfrm>
        </p:spPr>
        <p:txBody>
          <a:bodyPr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6D8810B9-2C7C-4CAF-99E2-617AE20BA331}" type="datetimeFigureOut">
              <a:rPr lang="en-US" dirty="0"/>
              <a:t>7/1/2026</a:t>
            </a:fld>
            <a:endParaRPr lang="en-US" dirty="0"/>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A65A5C87-DF58-40C8-B092-1DE63DB4547E}" type="slidenum">
              <a:rPr lang="en-US" dirty="0"/>
              <a:t>‹#›</a:t>
            </a:fld>
            <a:endParaRPr lang="en-US" dirty="0"/>
          </a:p>
        </p:txBody>
      </p:sp>
    </p:spTree>
    <p:extLst>
      <p:ext uri="{BB962C8B-B14F-4D97-AF65-F5344CB8AC3E}">
        <p14:creationId xmlns:p14="http://schemas.microsoft.com/office/powerpoint/2010/main" val="1856012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93E0A-5177-400C-87C9-C93AF466EC49}" type="datetimeFigureOut">
              <a:rPr lang="en-US" dirty="0"/>
              <a:t>7/1/2026</a:t>
            </a:fld>
            <a:endParaRPr lang="en-US" dirty="0"/>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17615-2DB4-4DAA-9DE3-B2B689A846E0}" type="slidenum">
              <a:rPr lang="en-US" dirty="0"/>
              <a:t>‹#›</a:t>
            </a:fld>
            <a:endParaRPr lang="en-US" dirty="0"/>
          </a:p>
        </p:txBody>
      </p:sp>
    </p:spTree>
    <p:extLst>
      <p:ext uri="{BB962C8B-B14F-4D97-AF65-F5344CB8AC3E}">
        <p14:creationId xmlns:p14="http://schemas.microsoft.com/office/powerpoint/2010/main" val="1939290573"/>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t>Violation of Probation</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0B76-94C5-226B-CA8E-2B0EF429205A}"/>
              </a:ext>
            </a:extLst>
          </p:cNvPr>
          <p:cNvSpPr>
            <a:spLocks noGrp="1"/>
          </p:cNvSpPr>
          <p:nvPr>
            <p:ph type="title"/>
          </p:nvPr>
        </p:nvSpPr>
        <p:spPr/>
        <p:txBody>
          <a:bodyPr>
            <a:normAutofit/>
          </a:bodyPr>
          <a:lstStyle/>
          <a:p>
            <a:r>
              <a:rPr lang="en-US">
                <a:latin typeface="Aptos Display"/>
              </a:rPr>
              <a:t>Tolling Orders</a:t>
            </a:r>
            <a:endParaRPr lang="en-US"/>
          </a:p>
        </p:txBody>
      </p:sp>
      <p:sp>
        <p:nvSpPr>
          <p:cNvPr id="3" name="Content Placeholder 2">
            <a:extLst>
              <a:ext uri="{FF2B5EF4-FFF2-40B4-BE49-F238E27FC236}">
                <a16:creationId xmlns:a16="http://schemas.microsoft.com/office/drawing/2014/main" id="{BEC7292C-11FE-630F-B4D2-13E7D500D3F1}"/>
              </a:ext>
            </a:extLst>
          </p:cNvPr>
          <p:cNvSpPr>
            <a:spLocks noGrp="1"/>
          </p:cNvSpPr>
          <p:nvPr>
            <p:ph idx="1"/>
          </p:nvPr>
        </p:nvSpPr>
        <p:spPr/>
        <p:txBody>
          <a:bodyPr vert="horz" lIns="91440" tIns="45720" rIns="91440" bIns="45720" rtlCol="0" anchor="t">
            <a:normAutofit/>
          </a:bodyPr>
          <a:lstStyle/>
          <a:p>
            <a:r>
              <a:rPr lang="en-US"/>
              <a:t>Make sure follows the statute.</a:t>
            </a:r>
          </a:p>
          <a:p>
            <a:pPr lvl="1"/>
            <a:r>
              <a:rPr lang="en-US">
                <a:latin typeface="Avenir Next LT Pro"/>
                <a:cs typeface="Times New Roman"/>
              </a:rPr>
              <a:t>OCGA 42-8-36</a:t>
            </a:r>
          </a:p>
          <a:p>
            <a:r>
              <a:rPr lang="en-US"/>
              <a:t>Must be filed with the Clerk’s office to be effective</a:t>
            </a:r>
          </a:p>
          <a:p>
            <a:pPr lvl="1"/>
            <a:r>
              <a:rPr lang="en-US">
                <a:latin typeface="Avenir Next LT Pro"/>
                <a:cs typeface="Times New Roman"/>
              </a:rPr>
              <a:t>OCGA § 42-8-36 (a) (3) states, in part, “The effective date of the tolling of the sentence shall be the date the court enters a tolling order..., “Giving the word “enters” it’s plain and ordinary meaning, as we must, OCGA § 42-8-36 (a) (3) requires that a tolling order be filed with the clerk in order to be effective.” </a:t>
            </a:r>
            <a:r>
              <a:rPr lang="en-US" u="sng">
                <a:latin typeface="Avenir Next LT Pro"/>
                <a:cs typeface="Times New Roman"/>
              </a:rPr>
              <a:t>Irving v. State</a:t>
            </a:r>
            <a:endParaRPr lang="en-US" dirty="0">
              <a:latin typeface="Avenir Next LT Pro"/>
              <a:cs typeface="Times New Roman"/>
            </a:endParaRPr>
          </a:p>
        </p:txBody>
      </p:sp>
    </p:spTree>
    <p:extLst>
      <p:ext uri="{BB962C8B-B14F-4D97-AF65-F5344CB8AC3E}">
        <p14:creationId xmlns:p14="http://schemas.microsoft.com/office/powerpoint/2010/main" val="121260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08CAC-2B3F-CF86-8B53-71A669E407DB}"/>
              </a:ext>
            </a:extLst>
          </p:cNvPr>
          <p:cNvSpPr>
            <a:spLocks noGrp="1"/>
          </p:cNvSpPr>
          <p:nvPr>
            <p:ph type="title"/>
          </p:nvPr>
        </p:nvSpPr>
        <p:spPr/>
        <p:txBody>
          <a:bodyPr>
            <a:normAutofit/>
          </a:bodyPr>
          <a:lstStyle/>
          <a:p>
            <a:r>
              <a:rPr lang="en-US">
                <a:latin typeface="Aptos Display"/>
              </a:rPr>
              <a:t>Probation Adding Conditions Post Sentence</a:t>
            </a:r>
            <a:endParaRPr lang="en-US"/>
          </a:p>
        </p:txBody>
      </p:sp>
      <p:sp>
        <p:nvSpPr>
          <p:cNvPr id="3" name="Content Placeholder 2">
            <a:extLst>
              <a:ext uri="{FF2B5EF4-FFF2-40B4-BE49-F238E27FC236}">
                <a16:creationId xmlns:a16="http://schemas.microsoft.com/office/drawing/2014/main" id="{542658FA-752C-426B-21CD-BA0FC0AA0D0D}"/>
              </a:ext>
            </a:extLst>
          </p:cNvPr>
          <p:cNvSpPr>
            <a:spLocks noGrp="1"/>
          </p:cNvSpPr>
          <p:nvPr>
            <p:ph idx="1"/>
          </p:nvPr>
        </p:nvSpPr>
        <p:spPr/>
        <p:txBody>
          <a:bodyPr vert="horz" lIns="91440" tIns="45720" rIns="91440" bIns="45720" rtlCol="0" anchor="t">
            <a:normAutofit lnSpcReduction="10000"/>
          </a:bodyPr>
          <a:lstStyle/>
          <a:p>
            <a:r>
              <a:rPr lang="en-US">
                <a:latin typeface="Avenir Next LT Pro"/>
                <a:cs typeface="Times New Roman"/>
              </a:rPr>
              <a:t>Probation will add additional conditions during intake.</a:t>
            </a:r>
          </a:p>
          <a:p>
            <a:r>
              <a:rPr lang="en-US">
                <a:cs typeface="Times New Roman"/>
              </a:rPr>
              <a:t>The biggest problem is probation adding 4th waivers and drug testing to all cases even when it is not in the sentence.</a:t>
            </a:r>
          </a:p>
          <a:p>
            <a:r>
              <a:rPr lang="en-US" u="sng">
                <a:latin typeface="Avenir Next LT Pro"/>
                <a:cs typeface="Times New Roman"/>
              </a:rPr>
              <a:t>Fox v State</a:t>
            </a:r>
            <a:r>
              <a:rPr lang="en-US">
                <a:latin typeface="Avenir Next LT Pro"/>
                <a:cs typeface="Times New Roman"/>
              </a:rPr>
              <a:t>: </a:t>
            </a:r>
          </a:p>
          <a:p>
            <a:pPr lvl="1"/>
            <a:r>
              <a:rPr lang="en-US">
                <a:latin typeface="Avenir Next LT Pro"/>
                <a:cs typeface="Times New Roman"/>
              </a:rPr>
              <a:t>“Fox did not agree to the condition of probation as part of the plea bargain agreement...Fox was told by a probation officer, outside the presence of his attorney and of the trial court, that the waiver of his Fourth Amendment rights was a condition of his probation.”</a:t>
            </a:r>
            <a:endParaRPr lang="en-US">
              <a:latin typeface="Avenir Next LT Pro"/>
            </a:endParaRPr>
          </a:p>
          <a:p>
            <a:endParaRPr lang="en-US" dirty="0">
              <a:cs typeface="Times New Roman"/>
            </a:endParaRPr>
          </a:p>
        </p:txBody>
      </p:sp>
    </p:spTree>
    <p:extLst>
      <p:ext uri="{BB962C8B-B14F-4D97-AF65-F5344CB8AC3E}">
        <p14:creationId xmlns:p14="http://schemas.microsoft.com/office/powerpoint/2010/main" val="4117816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9FC57-9B18-FAF9-F925-3F373F9761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98A31-0A37-BB58-9169-94D557C49DB0}"/>
              </a:ext>
            </a:extLst>
          </p:cNvPr>
          <p:cNvSpPr>
            <a:spLocks noGrp="1"/>
          </p:cNvSpPr>
          <p:nvPr>
            <p:ph type="ctrTitle"/>
          </p:nvPr>
        </p:nvSpPr>
        <p:spPr/>
        <p:txBody>
          <a:bodyPr>
            <a:normAutofit/>
          </a:bodyPr>
          <a:lstStyle/>
          <a:p>
            <a:r>
              <a:rPr lang="en-US"/>
              <a:t>Hearings</a:t>
            </a:r>
          </a:p>
        </p:txBody>
      </p:sp>
    </p:spTree>
    <p:extLst>
      <p:ext uri="{BB962C8B-B14F-4D97-AF65-F5344CB8AC3E}">
        <p14:creationId xmlns:p14="http://schemas.microsoft.com/office/powerpoint/2010/main" val="3212098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25B29-C26E-5F2B-2BE5-234EDD42EA35}"/>
              </a:ext>
            </a:extLst>
          </p:cNvPr>
          <p:cNvSpPr>
            <a:spLocks noGrp="1"/>
          </p:cNvSpPr>
          <p:nvPr>
            <p:ph type="title"/>
          </p:nvPr>
        </p:nvSpPr>
        <p:spPr/>
        <p:txBody>
          <a:bodyPr>
            <a:normAutofit/>
          </a:bodyPr>
          <a:lstStyle/>
          <a:p>
            <a:r>
              <a:rPr lang="en-US">
                <a:latin typeface="Aptos Display"/>
              </a:rPr>
              <a:t>Confrontation Clause Applies</a:t>
            </a:r>
            <a:endParaRPr lang="en-US"/>
          </a:p>
        </p:txBody>
      </p:sp>
      <p:sp>
        <p:nvSpPr>
          <p:cNvPr id="3" name="Content Placeholder 2">
            <a:extLst>
              <a:ext uri="{FF2B5EF4-FFF2-40B4-BE49-F238E27FC236}">
                <a16:creationId xmlns:a16="http://schemas.microsoft.com/office/drawing/2014/main" id="{0017EEA7-98BB-7EE2-7441-C153F2528CC6}"/>
              </a:ext>
            </a:extLst>
          </p:cNvPr>
          <p:cNvSpPr>
            <a:spLocks noGrp="1"/>
          </p:cNvSpPr>
          <p:nvPr>
            <p:ph idx="1"/>
          </p:nvPr>
        </p:nvSpPr>
        <p:spPr>
          <a:xfrm>
            <a:off x="868680" y="2106295"/>
            <a:ext cx="10485120" cy="4588828"/>
          </a:xfrm>
        </p:spPr>
        <p:txBody>
          <a:bodyPr vert="horz" lIns="91440" tIns="45720" rIns="91440" bIns="45720" rtlCol="0" anchor="t">
            <a:normAutofit fontScale="92500"/>
          </a:bodyPr>
          <a:lstStyle/>
          <a:p>
            <a:r>
              <a:rPr lang="en-US"/>
              <a:t>Minimal due process=Confrontation clause</a:t>
            </a:r>
          </a:p>
          <a:p>
            <a:r>
              <a:rPr lang="en-US" u="sng"/>
              <a:t>Grigg v State (see also </a:t>
            </a:r>
            <a:r>
              <a:rPr lang="en-US" u="sng">
                <a:latin typeface="Avenir Next LT Pro"/>
                <a:cs typeface="Times New Roman"/>
              </a:rPr>
              <a:t>Moten v State)</a:t>
            </a:r>
            <a:endParaRPr lang="en-US" u="sng">
              <a:latin typeface="Avenir Next LT Pro"/>
            </a:endParaRPr>
          </a:p>
          <a:p>
            <a:pPr lvl="1"/>
            <a:r>
              <a:rPr lang="en-US"/>
              <a:t>“Minimum requirements of due process include the right to confront and cross-examine adverse witnesses”</a:t>
            </a:r>
          </a:p>
          <a:p>
            <a:pPr lvl="1"/>
            <a:r>
              <a:rPr lang="en-US"/>
              <a:t>“The probationer must make some 'specific objection or invocation of the due process right'”</a:t>
            </a:r>
          </a:p>
          <a:p>
            <a:r>
              <a:rPr lang="en-US"/>
              <a:t>Bonus!</a:t>
            </a:r>
          </a:p>
          <a:p>
            <a:pPr lvl="1"/>
            <a:r>
              <a:rPr lang="en-US"/>
              <a:t>Applies to bond revocations as well</a:t>
            </a:r>
          </a:p>
          <a:p>
            <a:pPr lvl="1"/>
            <a:r>
              <a:rPr lang="en-US" u="sng">
                <a:latin typeface="Avenir Next LT Pro"/>
                <a:cs typeface="Times New Roman"/>
              </a:rPr>
              <a:t>Hood v. Carsten</a:t>
            </a:r>
            <a:r>
              <a:rPr lang="en-US">
                <a:latin typeface="Avenir Next LT Pro"/>
                <a:cs typeface="Times New Roman"/>
              </a:rPr>
              <a:t>: “...the trial court's decision to revoke bond must comport with at least minimal state and federal due process requirements.”</a:t>
            </a:r>
            <a:endParaRPr lang="en-US" dirty="0">
              <a:latin typeface="Avenir Next LT Pro"/>
              <a:cs typeface="Times New Roman"/>
            </a:endParaRPr>
          </a:p>
          <a:p>
            <a:endParaRPr lang="en-US" dirty="0"/>
          </a:p>
        </p:txBody>
      </p:sp>
    </p:spTree>
    <p:extLst>
      <p:ext uri="{BB962C8B-B14F-4D97-AF65-F5344CB8AC3E}">
        <p14:creationId xmlns:p14="http://schemas.microsoft.com/office/powerpoint/2010/main" val="67928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E5ACF-7A09-067A-7BA9-7DC9E2FBB18B}"/>
              </a:ext>
            </a:extLst>
          </p:cNvPr>
          <p:cNvSpPr>
            <a:spLocks noGrp="1"/>
          </p:cNvSpPr>
          <p:nvPr>
            <p:ph type="title"/>
          </p:nvPr>
        </p:nvSpPr>
        <p:spPr/>
        <p:txBody>
          <a:bodyPr>
            <a:normAutofit/>
          </a:bodyPr>
          <a:lstStyle/>
          <a:p>
            <a:r>
              <a:rPr lang="en-US">
                <a:latin typeface="Aptos Display"/>
              </a:rPr>
              <a:t>Proving Things Not in Petitions</a:t>
            </a:r>
            <a:endParaRPr lang="en-US"/>
          </a:p>
        </p:txBody>
      </p:sp>
      <p:sp>
        <p:nvSpPr>
          <p:cNvPr id="3" name="Content Placeholder 2">
            <a:extLst>
              <a:ext uri="{FF2B5EF4-FFF2-40B4-BE49-F238E27FC236}">
                <a16:creationId xmlns:a16="http://schemas.microsoft.com/office/drawing/2014/main" id="{1DA2E87F-7D27-593B-8AD9-B72D73A6128F}"/>
              </a:ext>
            </a:extLst>
          </p:cNvPr>
          <p:cNvSpPr>
            <a:spLocks noGrp="1"/>
          </p:cNvSpPr>
          <p:nvPr>
            <p:ph idx="1"/>
          </p:nvPr>
        </p:nvSpPr>
        <p:spPr/>
        <p:txBody>
          <a:bodyPr vert="horz" lIns="91440" tIns="45720" rIns="91440" bIns="45720" rtlCol="0" anchor="t">
            <a:normAutofit/>
          </a:bodyPr>
          <a:lstStyle/>
          <a:p>
            <a:r>
              <a:rPr lang="en-US"/>
              <a:t>Due process issue</a:t>
            </a:r>
          </a:p>
          <a:p>
            <a:r>
              <a:rPr lang="en-US"/>
              <a:t>Wrong dates, wrong county, wrong crime, or proving violations not alleged in petition.</a:t>
            </a:r>
          </a:p>
          <a:p>
            <a:r>
              <a:rPr lang="en-US" u="sng"/>
              <a:t>Ponder v State</a:t>
            </a:r>
          </a:p>
          <a:p>
            <a:pPr lvl="1"/>
            <a:r>
              <a:rPr lang="en-US">
                <a:latin typeface="Avenir Next LT Pro"/>
                <a:cs typeface="Times New Roman"/>
              </a:rPr>
              <a:t>“[D]ue process requires that a defendant be given written notice of the claimed violation of his probation prior to a probation revocation hearing.”</a:t>
            </a:r>
            <a:endParaRPr lang="en-US">
              <a:latin typeface="Avenir Next LT Pro"/>
            </a:endParaRPr>
          </a:p>
          <a:p>
            <a:endParaRPr lang="en-US" dirty="0"/>
          </a:p>
        </p:txBody>
      </p:sp>
    </p:spTree>
    <p:extLst>
      <p:ext uri="{BB962C8B-B14F-4D97-AF65-F5344CB8AC3E}">
        <p14:creationId xmlns:p14="http://schemas.microsoft.com/office/powerpoint/2010/main" val="65669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71EF2-4FB5-7C81-75C5-1EA35C2761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EDB77-4E91-9699-5DD4-23EE79C5F320}"/>
              </a:ext>
            </a:extLst>
          </p:cNvPr>
          <p:cNvSpPr>
            <a:spLocks noGrp="1"/>
          </p:cNvSpPr>
          <p:nvPr>
            <p:ph type="title"/>
          </p:nvPr>
        </p:nvSpPr>
        <p:spPr>
          <a:xfrm>
            <a:off x="1115568" y="548640"/>
            <a:ext cx="10168128" cy="1311656"/>
          </a:xfrm>
        </p:spPr>
        <p:txBody>
          <a:bodyPr/>
          <a:lstStyle/>
          <a:p>
            <a:r>
              <a:rPr lang="en-US" sz="4100"/>
              <a:t>Must Prove Willful Violation</a:t>
            </a:r>
            <a:endParaRPr lang="en-US"/>
          </a:p>
        </p:txBody>
      </p:sp>
      <p:sp>
        <p:nvSpPr>
          <p:cNvPr id="3" name="Content Placeholder 2">
            <a:extLst>
              <a:ext uri="{FF2B5EF4-FFF2-40B4-BE49-F238E27FC236}">
                <a16:creationId xmlns:a16="http://schemas.microsoft.com/office/drawing/2014/main" id="{50F517A6-76F3-2DF9-524A-2AAB81D9E755}"/>
              </a:ext>
            </a:extLst>
          </p:cNvPr>
          <p:cNvSpPr>
            <a:spLocks noGrp="1"/>
          </p:cNvSpPr>
          <p:nvPr>
            <p:ph idx="1"/>
          </p:nvPr>
        </p:nvSpPr>
        <p:spPr>
          <a:xfrm>
            <a:off x="475488" y="2142744"/>
            <a:ext cx="11082528" cy="4506976"/>
          </a:xfrm>
        </p:spPr>
        <p:txBody>
          <a:bodyPr vert="horz" lIns="91440" tIns="45720" rIns="91440" bIns="45720" rtlCol="0" anchor="t">
            <a:normAutofit/>
          </a:bodyPr>
          <a:lstStyle/>
          <a:p>
            <a:pPr algn="just"/>
            <a:r>
              <a:rPr lang="en-US"/>
              <a:t>Failure to comply is not willful if probationer lacks notice of conditions. </a:t>
            </a:r>
            <a:r>
              <a:rPr lang="en-US" i="1"/>
              <a:t>Douglas v. Buder</a:t>
            </a:r>
            <a:r>
              <a:rPr lang="en-US"/>
              <a:t>, 412 U.S. 430, 432 (1973)(per </a:t>
            </a:r>
            <a:r>
              <a:rPr lang="en-US" err="1"/>
              <a:t>curiam</a:t>
            </a:r>
            <a:r>
              <a:rPr lang="en-US"/>
              <a:t>).</a:t>
            </a:r>
          </a:p>
          <a:p>
            <a:pPr algn="just"/>
            <a:r>
              <a:rPr lang="en-US"/>
              <a:t>Failure to comply is not willful if the probationer lacks the ability to comply. </a:t>
            </a:r>
            <a:r>
              <a:rPr lang="en-US" i="1"/>
              <a:t>Bearden v. Georgia</a:t>
            </a:r>
            <a:r>
              <a:rPr lang="en-US"/>
              <a:t>, 461 U.S. 660, 672-673 (1983).</a:t>
            </a:r>
          </a:p>
        </p:txBody>
      </p:sp>
    </p:spTree>
    <p:extLst>
      <p:ext uri="{BB962C8B-B14F-4D97-AF65-F5344CB8AC3E}">
        <p14:creationId xmlns:p14="http://schemas.microsoft.com/office/powerpoint/2010/main" val="2559839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4CD5-2AF8-55F3-2196-4F06EFCDE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A1D5F5-C718-34AA-A8BB-333EB6DADDBF}"/>
              </a:ext>
            </a:extLst>
          </p:cNvPr>
          <p:cNvSpPr>
            <a:spLocks noGrp="1"/>
          </p:cNvSpPr>
          <p:nvPr>
            <p:ph type="title"/>
          </p:nvPr>
        </p:nvSpPr>
        <p:spPr/>
        <p:txBody>
          <a:bodyPr/>
          <a:lstStyle/>
          <a:p>
            <a:r>
              <a:rPr lang="en-US" sz="4100"/>
              <a:t>Must Prove Willful Violation (Cont)</a:t>
            </a:r>
            <a:endParaRPr lang="en-US"/>
          </a:p>
        </p:txBody>
      </p:sp>
      <p:sp>
        <p:nvSpPr>
          <p:cNvPr id="3" name="Content Placeholder 2">
            <a:extLst>
              <a:ext uri="{FF2B5EF4-FFF2-40B4-BE49-F238E27FC236}">
                <a16:creationId xmlns:a16="http://schemas.microsoft.com/office/drawing/2014/main" id="{0E250997-842A-8B3D-569C-4776B7E34C2B}"/>
              </a:ext>
            </a:extLst>
          </p:cNvPr>
          <p:cNvSpPr>
            <a:spLocks noGrp="1"/>
          </p:cNvSpPr>
          <p:nvPr>
            <p:ph idx="1"/>
          </p:nvPr>
        </p:nvSpPr>
        <p:spPr>
          <a:xfrm>
            <a:off x="475488" y="2142744"/>
            <a:ext cx="11082528" cy="4506976"/>
          </a:xfrm>
        </p:spPr>
        <p:txBody>
          <a:bodyPr vert="horz" lIns="91440" tIns="45720" rIns="91440" bIns="45720" rtlCol="0" anchor="t">
            <a:normAutofit/>
          </a:bodyPr>
          <a:lstStyle/>
          <a:p>
            <a:r>
              <a:rPr lang="en-US" dirty="0"/>
              <a:t>Commonly find lack of willfulness with allegations of failure to pay</a:t>
            </a:r>
          </a:p>
          <a:p>
            <a:r>
              <a:rPr lang="en-US" dirty="0"/>
              <a:t>Consider factors such as:</a:t>
            </a:r>
          </a:p>
          <a:p>
            <a:pPr lvl="1"/>
            <a:r>
              <a:rPr lang="en-US" dirty="0"/>
              <a:t>Income and employment status</a:t>
            </a:r>
          </a:p>
          <a:p>
            <a:pPr lvl="1"/>
            <a:r>
              <a:rPr lang="en-US" dirty="0"/>
              <a:t>Job search efforts</a:t>
            </a:r>
          </a:p>
          <a:p>
            <a:pPr lvl="1"/>
            <a:r>
              <a:rPr lang="en-US" dirty="0"/>
              <a:t>Medical conditions or disabilities affecting earning capacity</a:t>
            </a:r>
          </a:p>
          <a:p>
            <a:pPr lvl="1"/>
            <a:r>
              <a:rPr lang="en-US" dirty="0"/>
              <a:t>Other financial obligations</a:t>
            </a:r>
          </a:p>
        </p:txBody>
      </p:sp>
    </p:spTree>
    <p:extLst>
      <p:ext uri="{BB962C8B-B14F-4D97-AF65-F5344CB8AC3E}">
        <p14:creationId xmlns:p14="http://schemas.microsoft.com/office/powerpoint/2010/main" val="62567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942C2-7BD0-C015-DA6A-F0DE210A22A0}"/>
              </a:ext>
            </a:extLst>
          </p:cNvPr>
          <p:cNvSpPr>
            <a:spLocks noGrp="1"/>
          </p:cNvSpPr>
          <p:nvPr>
            <p:ph type="title"/>
          </p:nvPr>
        </p:nvSpPr>
        <p:spPr/>
        <p:txBody>
          <a:bodyPr>
            <a:normAutofit/>
          </a:bodyPr>
          <a:lstStyle/>
          <a:p>
            <a:r>
              <a:rPr lang="en-US">
                <a:latin typeface="Aptos Display"/>
              </a:rPr>
              <a:t>Must Prove Willful Violation (Cont)</a:t>
            </a:r>
            <a:endParaRPr lang="en-US"/>
          </a:p>
        </p:txBody>
      </p:sp>
      <p:sp>
        <p:nvSpPr>
          <p:cNvPr id="3" name="Content Placeholder 2">
            <a:extLst>
              <a:ext uri="{FF2B5EF4-FFF2-40B4-BE49-F238E27FC236}">
                <a16:creationId xmlns:a16="http://schemas.microsoft.com/office/drawing/2014/main" id="{CC3B6499-4AC0-F91C-A508-708463AB788C}"/>
              </a:ext>
            </a:extLst>
          </p:cNvPr>
          <p:cNvSpPr>
            <a:spLocks noGrp="1"/>
          </p:cNvSpPr>
          <p:nvPr>
            <p:ph idx="1"/>
          </p:nvPr>
        </p:nvSpPr>
        <p:spPr>
          <a:xfrm>
            <a:off x="1115568" y="2152904"/>
            <a:ext cx="10168128" cy="4547616"/>
          </a:xfrm>
        </p:spPr>
        <p:txBody>
          <a:bodyPr vert="horz" lIns="91440" tIns="45720" rIns="91440" bIns="45720" rtlCol="0" anchor="t">
            <a:normAutofit fontScale="92500" lnSpcReduction="10000"/>
          </a:bodyPr>
          <a:lstStyle/>
          <a:p>
            <a:r>
              <a:rPr lang="en-US"/>
              <a:t>Monetary issues</a:t>
            </a:r>
            <a:endParaRPr lang="en-US" dirty="0"/>
          </a:p>
          <a:p>
            <a:pPr lvl="1"/>
            <a:r>
              <a:rPr lang="en-US" u="sng"/>
              <a:t>Bearden v. Georgia</a:t>
            </a:r>
            <a:r>
              <a:rPr lang="en-US"/>
              <a:t>:</a:t>
            </a:r>
          </a:p>
          <a:p>
            <a:pPr lvl="2"/>
            <a:r>
              <a:rPr lang="en-US"/>
              <a:t>“A sentencing court must inquire into the reasons for the failure to pay. If the probationer willfully refused to pay or failed to make sufficient bona fide efforts legally to acquire the resources to pay...”</a:t>
            </a:r>
          </a:p>
          <a:p>
            <a:r>
              <a:rPr lang="en-US"/>
              <a:t>Impossible</a:t>
            </a:r>
          </a:p>
          <a:p>
            <a:pPr lvl="1"/>
            <a:r>
              <a:rPr lang="en-US"/>
              <a:t>Ex: arrest or medical</a:t>
            </a:r>
          </a:p>
          <a:p>
            <a:pPr lvl="1"/>
            <a:r>
              <a:rPr lang="en-US" u="sng"/>
              <a:t>Marks v State</a:t>
            </a:r>
          </a:p>
          <a:p>
            <a:pPr lvl="2"/>
            <a:r>
              <a:rPr lang="en-US"/>
              <a:t>“[Regarding classes]...no evidence was presented that it was even possible for Marks to have completed such a program during the approximately three months that he served on probation prior to being arrested for violating the terms of his probationary sentence”</a:t>
            </a:r>
          </a:p>
          <a:p>
            <a:pPr lvl="1"/>
            <a:endParaRPr lang="en-US" dirty="0"/>
          </a:p>
          <a:p>
            <a:pPr marL="0" indent="0">
              <a:buNone/>
            </a:pPr>
            <a:endParaRPr lang="en-US" dirty="0"/>
          </a:p>
          <a:p>
            <a:endParaRPr lang="en-US" dirty="0"/>
          </a:p>
        </p:txBody>
      </p:sp>
    </p:spTree>
    <p:extLst>
      <p:ext uri="{BB962C8B-B14F-4D97-AF65-F5344CB8AC3E}">
        <p14:creationId xmlns:p14="http://schemas.microsoft.com/office/powerpoint/2010/main" val="235776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0BC38-6B80-4DEF-C3AC-C096AEC50BF4}"/>
              </a:ext>
            </a:extLst>
          </p:cNvPr>
          <p:cNvSpPr>
            <a:spLocks noGrp="1"/>
          </p:cNvSpPr>
          <p:nvPr>
            <p:ph type="title"/>
          </p:nvPr>
        </p:nvSpPr>
        <p:spPr/>
        <p:txBody>
          <a:bodyPr/>
          <a:lstStyle/>
          <a:p>
            <a:r>
              <a:rPr lang="en-US" sz="4100"/>
              <a:t>Must Prove Willful Violation (Cont)</a:t>
            </a:r>
            <a:endParaRPr lang="en-US"/>
          </a:p>
        </p:txBody>
      </p:sp>
      <p:sp>
        <p:nvSpPr>
          <p:cNvPr id="3" name="Content Placeholder 2">
            <a:extLst>
              <a:ext uri="{FF2B5EF4-FFF2-40B4-BE49-F238E27FC236}">
                <a16:creationId xmlns:a16="http://schemas.microsoft.com/office/drawing/2014/main" id="{881D133F-1F41-5F36-71D6-9ABA99E7716E}"/>
              </a:ext>
            </a:extLst>
          </p:cNvPr>
          <p:cNvSpPr>
            <a:spLocks noGrp="1"/>
          </p:cNvSpPr>
          <p:nvPr>
            <p:ph idx="1"/>
          </p:nvPr>
        </p:nvSpPr>
        <p:spPr>
          <a:xfrm>
            <a:off x="475488" y="2142744"/>
            <a:ext cx="11082528" cy="4506976"/>
          </a:xfrm>
        </p:spPr>
        <p:txBody>
          <a:bodyPr vert="horz" lIns="91440" tIns="45720" rIns="91440" bIns="45720" rtlCol="0" anchor="t">
            <a:normAutofit fontScale="92500" lnSpcReduction="10000"/>
          </a:bodyPr>
          <a:lstStyle/>
          <a:p>
            <a:r>
              <a:rPr lang="en-US"/>
              <a:t>Have they made attempts?</a:t>
            </a:r>
          </a:p>
          <a:p>
            <a:pPr lvl="1">
              <a:spcBef>
                <a:spcPts val="1000"/>
              </a:spcBef>
            </a:pPr>
            <a:r>
              <a:rPr lang="en-US" u="sng">
                <a:latin typeface="Avenir Next LT Pro"/>
                <a:cs typeface="Times New Roman"/>
              </a:rPr>
              <a:t>Marks v State</a:t>
            </a:r>
          </a:p>
          <a:p>
            <a:pPr lvl="2">
              <a:spcBef>
                <a:spcPts val="1000"/>
              </a:spcBef>
            </a:pPr>
            <a:r>
              <a:rPr lang="en-US">
                <a:latin typeface="Avenir Next LT Pro"/>
                <a:cs typeface="Times New Roman"/>
              </a:rPr>
              <a:t>“Marks presented uncontroverted evidence that he asked his probation officer about the community service requirement because he ‘d[id]n't want to get behind.”</a:t>
            </a:r>
          </a:p>
          <a:p>
            <a:r>
              <a:rPr lang="en-US">
                <a:latin typeface="Avenir Next LT Pro"/>
                <a:cs typeface="Times New Roman"/>
              </a:rPr>
              <a:t>Did the sentence require direction of probation to get started, if so, were they directed by probation?</a:t>
            </a:r>
          </a:p>
          <a:p>
            <a:pPr lvl="1"/>
            <a:r>
              <a:rPr lang="en-US" u="sng">
                <a:latin typeface="Avenir Next LT Pro"/>
                <a:cs typeface="Times New Roman"/>
              </a:rPr>
              <a:t>Marks v State</a:t>
            </a:r>
          </a:p>
          <a:p>
            <a:pPr lvl="2"/>
            <a:r>
              <a:rPr lang="en-US">
                <a:latin typeface="Avenir Next LT Pro"/>
                <a:cs typeface="Times New Roman"/>
              </a:rPr>
              <a:t>“...sentence required him to ‘perform a minimum of 96 hours, and up to a maximum of 132 hours, of community service as directed by the probation staff.’ No evidence was presented that Marks was ever directed to begin his community service on any specific date or at all.”</a:t>
            </a:r>
            <a:endParaRPr lang="en-US">
              <a:latin typeface="Avenir Next LT Pro"/>
            </a:endParaRPr>
          </a:p>
          <a:p>
            <a:endParaRPr lang="en-US" dirty="0">
              <a:latin typeface="Aptos"/>
              <a:cs typeface="Times New Roman"/>
            </a:endParaRPr>
          </a:p>
        </p:txBody>
      </p:sp>
    </p:spTree>
    <p:extLst>
      <p:ext uri="{BB962C8B-B14F-4D97-AF65-F5344CB8AC3E}">
        <p14:creationId xmlns:p14="http://schemas.microsoft.com/office/powerpoint/2010/main" val="18811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76EB9-0EC5-FBC2-F4D3-FA67008A85C8}"/>
              </a:ext>
            </a:extLst>
          </p:cNvPr>
          <p:cNvSpPr>
            <a:spLocks noGrp="1"/>
          </p:cNvSpPr>
          <p:nvPr>
            <p:ph type="title"/>
          </p:nvPr>
        </p:nvSpPr>
        <p:spPr/>
        <p:txBody>
          <a:bodyPr>
            <a:normAutofit/>
          </a:bodyPr>
          <a:lstStyle/>
          <a:p>
            <a:r>
              <a:rPr lang="en-US">
                <a:latin typeface="Aptos Display"/>
              </a:rPr>
              <a:t>Clear and Definite Conditions</a:t>
            </a:r>
            <a:endParaRPr lang="en-US"/>
          </a:p>
        </p:txBody>
      </p:sp>
      <p:sp>
        <p:nvSpPr>
          <p:cNvPr id="3" name="Content Placeholder 2">
            <a:extLst>
              <a:ext uri="{FF2B5EF4-FFF2-40B4-BE49-F238E27FC236}">
                <a16:creationId xmlns:a16="http://schemas.microsoft.com/office/drawing/2014/main" id="{32DAB4C1-E5ED-1240-AFB9-B27A556C2290}"/>
              </a:ext>
            </a:extLst>
          </p:cNvPr>
          <p:cNvSpPr>
            <a:spLocks noGrp="1"/>
          </p:cNvSpPr>
          <p:nvPr>
            <p:ph idx="1"/>
          </p:nvPr>
        </p:nvSpPr>
        <p:spPr/>
        <p:txBody>
          <a:bodyPr vert="horz" lIns="91440" tIns="45720" rIns="91440" bIns="45720" rtlCol="0" anchor="t">
            <a:normAutofit/>
          </a:bodyPr>
          <a:lstStyle/>
          <a:p>
            <a:r>
              <a:rPr lang="en-US"/>
              <a:t>Is there a time frame in the sentence?</a:t>
            </a:r>
            <a:endParaRPr lang="en-US" dirty="0"/>
          </a:p>
          <a:p>
            <a:r>
              <a:rPr lang="en-US"/>
              <a:t>Is there a monthly payment in the sentence?</a:t>
            </a:r>
          </a:p>
          <a:p>
            <a:r>
              <a:rPr lang="en-US"/>
              <a:t>If no time frame, then they have until end of sentence.</a:t>
            </a:r>
          </a:p>
        </p:txBody>
      </p:sp>
    </p:spTree>
    <p:extLst>
      <p:ext uri="{BB962C8B-B14F-4D97-AF65-F5344CB8AC3E}">
        <p14:creationId xmlns:p14="http://schemas.microsoft.com/office/powerpoint/2010/main" val="130766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A997D-D9BC-E83A-F458-FB76E26F38FB}"/>
              </a:ext>
            </a:extLst>
          </p:cNvPr>
          <p:cNvSpPr>
            <a:spLocks noGrp="1"/>
          </p:cNvSpPr>
          <p:nvPr>
            <p:ph type="title"/>
          </p:nvPr>
        </p:nvSpPr>
        <p:spPr/>
        <p:txBody>
          <a:bodyPr/>
          <a:lstStyle/>
          <a:p>
            <a:r>
              <a:rPr lang="en-US"/>
              <a:t>Topics</a:t>
            </a:r>
          </a:p>
        </p:txBody>
      </p:sp>
      <p:sp>
        <p:nvSpPr>
          <p:cNvPr id="3" name="Content Placeholder 2">
            <a:extLst>
              <a:ext uri="{FF2B5EF4-FFF2-40B4-BE49-F238E27FC236}">
                <a16:creationId xmlns:a16="http://schemas.microsoft.com/office/drawing/2014/main" id="{18136802-1CCD-3142-5564-F37DA0ED363C}"/>
              </a:ext>
            </a:extLst>
          </p:cNvPr>
          <p:cNvSpPr>
            <a:spLocks noGrp="1"/>
          </p:cNvSpPr>
          <p:nvPr>
            <p:ph idx="1"/>
          </p:nvPr>
        </p:nvSpPr>
        <p:spPr/>
        <p:txBody>
          <a:bodyPr vert="horz" lIns="91440" tIns="45720" rIns="91440" bIns="45720" rtlCol="0" anchor="t">
            <a:normAutofit/>
          </a:bodyPr>
          <a:lstStyle/>
          <a:p>
            <a:r>
              <a:rPr lang="en-US"/>
              <a:t>Check original sentence</a:t>
            </a:r>
          </a:p>
          <a:p>
            <a:r>
              <a:rPr lang="en-US"/>
              <a:t>Issue spotting</a:t>
            </a:r>
          </a:p>
          <a:p>
            <a:r>
              <a:rPr lang="en-US"/>
              <a:t>Hearings</a:t>
            </a:r>
            <a:endParaRPr lang="en-US" dirty="0"/>
          </a:p>
          <a:p>
            <a:r>
              <a:rPr lang="en-US"/>
              <a:t>VOP sentencing and its limits</a:t>
            </a:r>
            <a:endParaRPr lang="en-US" dirty="0"/>
          </a:p>
          <a:p>
            <a:endParaRPr lang="en-US" dirty="0"/>
          </a:p>
        </p:txBody>
      </p:sp>
    </p:spTree>
    <p:extLst>
      <p:ext uri="{BB962C8B-B14F-4D97-AF65-F5344CB8AC3E}">
        <p14:creationId xmlns:p14="http://schemas.microsoft.com/office/powerpoint/2010/main" val="485853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927A8-65DF-D832-E704-BD432AE560E6}"/>
              </a:ext>
            </a:extLst>
          </p:cNvPr>
          <p:cNvSpPr>
            <a:spLocks noGrp="1"/>
          </p:cNvSpPr>
          <p:nvPr>
            <p:ph type="title"/>
          </p:nvPr>
        </p:nvSpPr>
        <p:spPr/>
        <p:txBody>
          <a:bodyPr/>
          <a:lstStyle/>
          <a:p>
            <a:r>
              <a:rPr lang="en-US" sz="4100"/>
              <a:t>Clear and Definite Conditions (Cont)</a:t>
            </a:r>
            <a:endParaRPr lang="en-US"/>
          </a:p>
        </p:txBody>
      </p:sp>
      <p:sp>
        <p:nvSpPr>
          <p:cNvPr id="3" name="Content Placeholder 2">
            <a:extLst>
              <a:ext uri="{FF2B5EF4-FFF2-40B4-BE49-F238E27FC236}">
                <a16:creationId xmlns:a16="http://schemas.microsoft.com/office/drawing/2014/main" id="{9F87BA75-4DD2-0EFE-BF67-F9423B4D9F10}"/>
              </a:ext>
            </a:extLst>
          </p:cNvPr>
          <p:cNvSpPr>
            <a:spLocks noGrp="1"/>
          </p:cNvSpPr>
          <p:nvPr>
            <p:ph idx="1"/>
          </p:nvPr>
        </p:nvSpPr>
        <p:spPr>
          <a:xfrm>
            <a:off x="556768" y="2081784"/>
            <a:ext cx="11062208" cy="4496816"/>
          </a:xfrm>
        </p:spPr>
        <p:txBody>
          <a:bodyPr vert="horz" lIns="91440" tIns="45720" rIns="91440" bIns="45720" rtlCol="0" anchor="t">
            <a:normAutofit/>
          </a:bodyPr>
          <a:lstStyle/>
          <a:p>
            <a:r>
              <a:rPr lang="en-US" u="sng">
                <a:latin typeface="Avenir Next LT Pro"/>
                <a:cs typeface="Times New Roman"/>
              </a:rPr>
              <a:t>Huff v. McLarty and Marks v. State</a:t>
            </a:r>
          </a:p>
          <a:p>
            <a:pPr lvl="1"/>
            <a:r>
              <a:rPr lang="en-US">
                <a:latin typeface="Avenir Next LT Pro"/>
                <a:cs typeface="Times New Roman"/>
              </a:rPr>
              <a:t>“Because the fine was not lawfully required to be paid by any certain date, the officials had no right [several months into the term of the probationary sentence] to revoke the probation for his alleged failure to comply with its terms.”</a:t>
            </a:r>
          </a:p>
          <a:p>
            <a:r>
              <a:rPr lang="en-US" u="sng">
                <a:latin typeface="Avenir Next LT Pro"/>
                <a:cs typeface="Times New Roman"/>
              </a:rPr>
              <a:t>Marks v. State</a:t>
            </a:r>
          </a:p>
          <a:p>
            <a:pPr lvl="1"/>
            <a:r>
              <a:rPr lang="en-US">
                <a:latin typeface="Avenir Next LT Pro"/>
                <a:cs typeface="Times New Roman"/>
              </a:rPr>
              <a:t>"Marks' sentence required him to ‘enter into and successfully complete’ a domestic violence intervention program. The sentence did not require Marks to complete the program by any specific date..."</a:t>
            </a:r>
            <a:endParaRPr lang="en-US" dirty="0">
              <a:latin typeface="Avenir Next LT Pro"/>
              <a:cs typeface="Times New Roman"/>
            </a:endParaRPr>
          </a:p>
        </p:txBody>
      </p:sp>
    </p:spTree>
    <p:extLst>
      <p:ext uri="{BB962C8B-B14F-4D97-AF65-F5344CB8AC3E}">
        <p14:creationId xmlns:p14="http://schemas.microsoft.com/office/powerpoint/2010/main" val="223299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17C3-5558-30B5-D561-C2BDEE074CE7}"/>
              </a:ext>
            </a:extLst>
          </p:cNvPr>
          <p:cNvSpPr>
            <a:spLocks noGrp="1"/>
          </p:cNvSpPr>
          <p:nvPr>
            <p:ph type="title"/>
          </p:nvPr>
        </p:nvSpPr>
        <p:spPr/>
        <p:txBody>
          <a:bodyPr/>
          <a:lstStyle/>
          <a:p>
            <a:r>
              <a:rPr lang="en-US"/>
              <a:t>Clear and Definite Conditions (Cont)</a:t>
            </a:r>
          </a:p>
        </p:txBody>
      </p:sp>
      <p:sp>
        <p:nvSpPr>
          <p:cNvPr id="3" name="Content Placeholder 2">
            <a:extLst>
              <a:ext uri="{FF2B5EF4-FFF2-40B4-BE49-F238E27FC236}">
                <a16:creationId xmlns:a16="http://schemas.microsoft.com/office/drawing/2014/main" id="{74C746B3-70F2-6EA9-DA0A-115F3964DBEA}"/>
              </a:ext>
            </a:extLst>
          </p:cNvPr>
          <p:cNvSpPr>
            <a:spLocks noGrp="1"/>
          </p:cNvSpPr>
          <p:nvPr>
            <p:ph idx="1"/>
          </p:nvPr>
        </p:nvSpPr>
        <p:spPr>
          <a:xfrm>
            <a:off x="780288" y="2274824"/>
            <a:ext cx="10503408" cy="4029456"/>
          </a:xfrm>
        </p:spPr>
        <p:txBody>
          <a:bodyPr vert="horz" lIns="91440" tIns="45720" rIns="91440" bIns="45720" rtlCol="0" anchor="t">
            <a:normAutofit/>
          </a:bodyPr>
          <a:lstStyle/>
          <a:p>
            <a:r>
              <a:rPr lang="en-US"/>
              <a:t>But how does money get collected if they can not be violated for non-payment?</a:t>
            </a:r>
          </a:p>
          <a:p>
            <a:r>
              <a:rPr lang="en-US" sz="2600" u="sng"/>
              <a:t>Huff v. McLarty</a:t>
            </a:r>
            <a:r>
              <a:rPr lang="en-US" sz="2600"/>
              <a:t> outlines the civil remedies available as that case dealt with a $500 fine</a:t>
            </a:r>
            <a:endParaRPr lang="en-US" dirty="0"/>
          </a:p>
          <a:p>
            <a:r>
              <a:rPr lang="en-US" sz="2600"/>
              <a:t>See </a:t>
            </a:r>
            <a:r>
              <a:rPr lang="en-US" sz="2600">
                <a:ea typeface="+mn-lt"/>
                <a:cs typeface="+mn-lt"/>
              </a:rPr>
              <a:t>42-8-34.2</a:t>
            </a:r>
          </a:p>
          <a:p>
            <a:pPr lvl="1"/>
            <a:r>
              <a:rPr lang="en-US" sz="2200">
                <a:ea typeface="+mn-lt"/>
                <a:cs typeface="+mn-lt"/>
              </a:rPr>
              <a:t>Remedies to collect delinquent payments, fines, costs, and restitution or reparations ordered as a condition of probation</a:t>
            </a:r>
            <a:endParaRPr lang="en-US" sz="2200" dirty="0">
              <a:ea typeface="+mn-lt"/>
              <a:cs typeface="+mn-lt"/>
            </a:endParaRPr>
          </a:p>
        </p:txBody>
      </p:sp>
    </p:spTree>
    <p:extLst>
      <p:ext uri="{BB962C8B-B14F-4D97-AF65-F5344CB8AC3E}">
        <p14:creationId xmlns:p14="http://schemas.microsoft.com/office/powerpoint/2010/main" val="250862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07C08-D223-0654-2975-4452841A62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E70BF-96A0-CFA6-2CFD-91E7F37F0636}"/>
              </a:ext>
            </a:extLst>
          </p:cNvPr>
          <p:cNvSpPr>
            <a:spLocks noGrp="1"/>
          </p:cNvSpPr>
          <p:nvPr>
            <p:ph type="ctrTitle"/>
          </p:nvPr>
        </p:nvSpPr>
        <p:spPr>
          <a:xfrm>
            <a:off x="576072" y="1124712"/>
            <a:ext cx="10965688" cy="3030728"/>
          </a:xfrm>
        </p:spPr>
        <p:txBody>
          <a:bodyPr>
            <a:normAutofit/>
          </a:bodyPr>
          <a:lstStyle/>
          <a:p>
            <a:r>
              <a:rPr lang="en-US" sz="6600">
                <a:latin typeface="Aptos Display"/>
                <a:cs typeface="Times New Roman"/>
              </a:rPr>
              <a:t>VOP Sentencing and The </a:t>
            </a:r>
            <a:r>
              <a:rPr lang="en-US" sz="6600" dirty="0">
                <a:latin typeface="Aptos Display"/>
                <a:cs typeface="Times New Roman"/>
              </a:rPr>
              <a:t>Limits</a:t>
            </a:r>
          </a:p>
        </p:txBody>
      </p:sp>
    </p:spTree>
    <p:extLst>
      <p:ext uri="{BB962C8B-B14F-4D97-AF65-F5344CB8AC3E}">
        <p14:creationId xmlns:p14="http://schemas.microsoft.com/office/powerpoint/2010/main" val="3777931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DA0F1-B492-B19F-7CA0-A24B9924A1F4}"/>
              </a:ext>
            </a:extLst>
          </p:cNvPr>
          <p:cNvSpPr>
            <a:spLocks noGrp="1"/>
          </p:cNvSpPr>
          <p:nvPr>
            <p:ph type="title"/>
          </p:nvPr>
        </p:nvSpPr>
        <p:spPr/>
        <p:txBody>
          <a:bodyPr>
            <a:normAutofit/>
          </a:bodyPr>
          <a:lstStyle/>
          <a:p>
            <a:r>
              <a:rPr lang="en-US">
                <a:latin typeface="Aptos Display"/>
                <a:cs typeface="Times New Roman"/>
              </a:rPr>
              <a:t>General Conditions or New Misd</a:t>
            </a:r>
          </a:p>
        </p:txBody>
      </p:sp>
      <p:sp>
        <p:nvSpPr>
          <p:cNvPr id="3" name="Content Placeholder 2">
            <a:extLst>
              <a:ext uri="{FF2B5EF4-FFF2-40B4-BE49-F238E27FC236}">
                <a16:creationId xmlns:a16="http://schemas.microsoft.com/office/drawing/2014/main" id="{A5CFAC10-2717-4123-2933-5CCF097DF1DD}"/>
              </a:ext>
            </a:extLst>
          </p:cNvPr>
          <p:cNvSpPr>
            <a:spLocks noGrp="1"/>
          </p:cNvSpPr>
          <p:nvPr>
            <p:ph idx="1"/>
          </p:nvPr>
        </p:nvSpPr>
        <p:spPr/>
        <p:txBody>
          <a:bodyPr vert="horz" lIns="91440" tIns="45720" rIns="91440" bIns="45720" rtlCol="0" anchor="t">
            <a:normAutofit/>
          </a:bodyPr>
          <a:lstStyle/>
          <a:p>
            <a:r>
              <a:rPr lang="en-US">
                <a:latin typeface="Avenir Next LT Pro"/>
                <a:cs typeface="Times New Roman"/>
              </a:rPr>
              <a:t>OCGA 17-10-1(a)(3)(A)</a:t>
            </a:r>
          </a:p>
          <a:p>
            <a:r>
              <a:rPr lang="en-US">
                <a:latin typeface="Avenir Next LT Pro"/>
                <a:cs typeface="Times New Roman"/>
              </a:rPr>
              <a:t>No more than 2 years</a:t>
            </a:r>
          </a:p>
          <a:p>
            <a:r>
              <a:rPr lang="en-US">
                <a:latin typeface="Avenir Next LT Pro"/>
                <a:cs typeface="Times New Roman"/>
              </a:rPr>
              <a:t>DOC has no jurisdiction</a:t>
            </a:r>
          </a:p>
          <a:p>
            <a:r>
              <a:rPr lang="en-US" u="sng">
                <a:latin typeface="Avenir Next LT Pro"/>
                <a:cs typeface="Times New Roman"/>
              </a:rPr>
              <a:t>Can not</a:t>
            </a:r>
            <a:r>
              <a:rPr lang="en-US">
                <a:latin typeface="Avenir Next LT Pro"/>
                <a:cs typeface="Times New Roman"/>
              </a:rPr>
              <a:t> sentence to DOC</a:t>
            </a:r>
          </a:p>
          <a:p>
            <a:r>
              <a:rPr lang="en-US">
                <a:latin typeface="Avenir Next LT Pro"/>
                <a:cs typeface="Times New Roman"/>
              </a:rPr>
              <a:t>County jail, PDC, or other sentence alternatives such as ITF, RSAT, Boot camp, or local jurisdiction alternatives.</a:t>
            </a:r>
          </a:p>
        </p:txBody>
      </p:sp>
    </p:spTree>
    <p:extLst>
      <p:ext uri="{BB962C8B-B14F-4D97-AF65-F5344CB8AC3E}">
        <p14:creationId xmlns:p14="http://schemas.microsoft.com/office/powerpoint/2010/main" val="297321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A0532-41D6-56F5-9B93-DFD213ACAC90}"/>
              </a:ext>
            </a:extLst>
          </p:cNvPr>
          <p:cNvSpPr>
            <a:spLocks noGrp="1"/>
          </p:cNvSpPr>
          <p:nvPr>
            <p:ph type="title"/>
          </p:nvPr>
        </p:nvSpPr>
        <p:spPr/>
        <p:txBody>
          <a:bodyPr/>
          <a:lstStyle/>
          <a:p>
            <a:r>
              <a:rPr lang="en-US"/>
              <a:t>Special Conditions and New Felonies</a:t>
            </a:r>
          </a:p>
        </p:txBody>
      </p:sp>
      <p:sp>
        <p:nvSpPr>
          <p:cNvPr id="3" name="Content Placeholder 2">
            <a:extLst>
              <a:ext uri="{FF2B5EF4-FFF2-40B4-BE49-F238E27FC236}">
                <a16:creationId xmlns:a16="http://schemas.microsoft.com/office/drawing/2014/main" id="{4E162ED2-98F5-0B4C-DE06-DDE9D3D4B997}"/>
              </a:ext>
            </a:extLst>
          </p:cNvPr>
          <p:cNvSpPr>
            <a:spLocks noGrp="1"/>
          </p:cNvSpPr>
          <p:nvPr>
            <p:ph idx="1"/>
          </p:nvPr>
        </p:nvSpPr>
        <p:spPr>
          <a:xfrm>
            <a:off x="729488" y="2264664"/>
            <a:ext cx="10859008" cy="4181856"/>
          </a:xfrm>
        </p:spPr>
        <p:txBody>
          <a:bodyPr vert="horz" lIns="91440" tIns="45720" rIns="91440" bIns="45720" rtlCol="0" anchor="t">
            <a:normAutofit/>
          </a:bodyPr>
          <a:lstStyle/>
          <a:p>
            <a:r>
              <a:rPr lang="en-US"/>
              <a:t>Misd Caveat</a:t>
            </a:r>
          </a:p>
          <a:p>
            <a:r>
              <a:rPr lang="en-US"/>
              <a:t>Can sentence to the remainder of the sentence</a:t>
            </a:r>
          </a:p>
          <a:p>
            <a:r>
              <a:rPr lang="en-US"/>
              <a:t>However, Judge MAY consider alternative to DOC and is not required to sentence to the DOC</a:t>
            </a:r>
          </a:p>
          <a:p>
            <a:pPr lvl="1"/>
            <a:r>
              <a:rPr lang="en-US">
                <a:ea typeface="+mn-lt"/>
                <a:cs typeface="+mn-lt"/>
              </a:rPr>
              <a:t>OCGA 42-8-34(g)</a:t>
            </a:r>
          </a:p>
          <a:p>
            <a:pPr lvl="2"/>
            <a:r>
              <a:rPr lang="en-US">
                <a:latin typeface="Avenir Next LT Pro"/>
                <a:ea typeface="+mn-lt"/>
                <a:cs typeface="Times New Roman"/>
              </a:rPr>
              <a:t>"The judge is empowered to revoke any or all of the probated sentence, rescind any or all of the sentence, or, in any manner deemed advisable by the judge, modify or change the probated sentence..."</a:t>
            </a:r>
            <a:endParaRPr lang="en-US" dirty="0">
              <a:latin typeface="Avenir Next LT Pro"/>
              <a:ea typeface="+mn-lt"/>
              <a:cs typeface="+mn-lt"/>
            </a:endParaRPr>
          </a:p>
          <a:p>
            <a:pPr lvl="1"/>
            <a:endParaRPr lang="en-US" dirty="0">
              <a:ea typeface="+mn-lt"/>
              <a:cs typeface="+mn-lt"/>
            </a:endParaRPr>
          </a:p>
        </p:txBody>
      </p:sp>
    </p:spTree>
    <p:extLst>
      <p:ext uri="{BB962C8B-B14F-4D97-AF65-F5344CB8AC3E}">
        <p14:creationId xmlns:p14="http://schemas.microsoft.com/office/powerpoint/2010/main" val="2946234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C796-A714-CA24-477E-770854F21261}"/>
              </a:ext>
            </a:extLst>
          </p:cNvPr>
          <p:cNvSpPr>
            <a:spLocks noGrp="1"/>
          </p:cNvSpPr>
          <p:nvPr>
            <p:ph type="title"/>
          </p:nvPr>
        </p:nvSpPr>
        <p:spPr/>
        <p:txBody>
          <a:bodyPr/>
          <a:lstStyle/>
          <a:p>
            <a:r>
              <a:rPr lang="en-US" sz="4100"/>
              <a:t>Special Conditions and New Felonies (Cont)</a:t>
            </a:r>
            <a:endParaRPr lang="en-US"/>
          </a:p>
        </p:txBody>
      </p:sp>
      <p:sp>
        <p:nvSpPr>
          <p:cNvPr id="3" name="Content Placeholder 2">
            <a:extLst>
              <a:ext uri="{FF2B5EF4-FFF2-40B4-BE49-F238E27FC236}">
                <a16:creationId xmlns:a16="http://schemas.microsoft.com/office/drawing/2014/main" id="{E16656F6-FFC1-5FD6-B4E4-FAEA5D9233E8}"/>
              </a:ext>
            </a:extLst>
          </p:cNvPr>
          <p:cNvSpPr>
            <a:spLocks noGrp="1"/>
          </p:cNvSpPr>
          <p:nvPr>
            <p:ph idx="1"/>
          </p:nvPr>
        </p:nvSpPr>
        <p:spPr>
          <a:xfrm>
            <a:off x="759968" y="2284984"/>
            <a:ext cx="10889488" cy="4019296"/>
          </a:xfrm>
        </p:spPr>
        <p:txBody>
          <a:bodyPr vert="horz" lIns="91440" tIns="45720" rIns="91440" bIns="45720" rtlCol="0" anchor="t">
            <a:normAutofit/>
          </a:bodyPr>
          <a:lstStyle/>
          <a:p>
            <a:r>
              <a:rPr lang="en-US"/>
              <a:t>The scope of punishment is expanded with this type of violation. It is not limiting.</a:t>
            </a:r>
          </a:p>
          <a:p>
            <a:r>
              <a:rPr lang="en-US" sz="2600"/>
              <a:t>The confusion with DOC being a "shall"</a:t>
            </a:r>
          </a:p>
          <a:p>
            <a:pPr lvl="1"/>
            <a:r>
              <a:rPr lang="en-US" sz="2300"/>
              <a:t>OCGA 42-5-51(b) </a:t>
            </a:r>
            <a:endParaRPr lang="en-US"/>
          </a:p>
          <a:p>
            <a:pPr lvl="2"/>
            <a:r>
              <a:rPr lang="en-US" sz="1900"/>
              <a:t>This has to do with </a:t>
            </a:r>
            <a:r>
              <a:rPr lang="en-US" sz="1900" b="1"/>
              <a:t>convictions</a:t>
            </a:r>
            <a:r>
              <a:rPr lang="en-US" sz="1900"/>
              <a:t>. </a:t>
            </a:r>
          </a:p>
          <a:p>
            <a:pPr lvl="1"/>
            <a:r>
              <a:rPr lang="en-US" sz="2300"/>
              <a:t>A violation of probation is </a:t>
            </a:r>
            <a:r>
              <a:rPr lang="en-US" sz="2300" b="1" u="sng"/>
              <a:t>not a conviction</a:t>
            </a:r>
            <a:r>
              <a:rPr lang="en-US" sz="2300"/>
              <a:t>. It is a quasi-criminal case that has to do with the violation of court orders.</a:t>
            </a:r>
            <a:endParaRPr lang="en-US" sz="2300">
              <a:ea typeface="+mn-lt"/>
              <a:cs typeface="+mn-lt"/>
            </a:endParaRPr>
          </a:p>
        </p:txBody>
      </p:sp>
    </p:spTree>
    <p:extLst>
      <p:ext uri="{BB962C8B-B14F-4D97-AF65-F5344CB8AC3E}">
        <p14:creationId xmlns:p14="http://schemas.microsoft.com/office/powerpoint/2010/main" val="378667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F1D4A-36CA-824A-4ACF-3A79B11C566A}"/>
              </a:ext>
            </a:extLst>
          </p:cNvPr>
          <p:cNvSpPr>
            <a:spLocks noGrp="1"/>
          </p:cNvSpPr>
          <p:nvPr>
            <p:ph type="title"/>
          </p:nvPr>
        </p:nvSpPr>
        <p:spPr/>
        <p:txBody>
          <a:bodyPr>
            <a:normAutofit/>
          </a:bodyPr>
          <a:lstStyle/>
          <a:p>
            <a:r>
              <a:rPr lang="en-US">
                <a:latin typeface="Aptos Display"/>
                <a:cs typeface="Times New Roman"/>
              </a:rPr>
              <a:t>Misdemenor VOP and The Limits</a:t>
            </a:r>
            <a:endParaRPr lang="en-US">
              <a:cs typeface="Times New Roman"/>
            </a:endParaRPr>
          </a:p>
        </p:txBody>
      </p:sp>
      <p:sp>
        <p:nvSpPr>
          <p:cNvPr id="3" name="Content Placeholder 2">
            <a:extLst>
              <a:ext uri="{FF2B5EF4-FFF2-40B4-BE49-F238E27FC236}">
                <a16:creationId xmlns:a16="http://schemas.microsoft.com/office/drawing/2014/main" id="{B469E66C-6C8D-B5C4-F556-15772B647469}"/>
              </a:ext>
            </a:extLst>
          </p:cNvPr>
          <p:cNvSpPr>
            <a:spLocks noGrp="1"/>
          </p:cNvSpPr>
          <p:nvPr>
            <p:ph idx="1"/>
          </p:nvPr>
        </p:nvSpPr>
        <p:spPr>
          <a:xfrm>
            <a:off x="688848" y="2264664"/>
            <a:ext cx="10869168" cy="4039616"/>
          </a:xfrm>
        </p:spPr>
        <p:txBody>
          <a:bodyPr vert="horz" lIns="91440" tIns="45720" rIns="91440" bIns="45720" rtlCol="0" anchor="t">
            <a:normAutofit/>
          </a:bodyPr>
          <a:lstStyle/>
          <a:p>
            <a:r>
              <a:rPr lang="en-US"/>
              <a:t>OCGA 42-8-102</a:t>
            </a:r>
          </a:p>
          <a:p>
            <a:pPr lvl="1"/>
            <a:r>
              <a:rPr lang="en-US">
                <a:latin typeface="Avenir Next LT Pro"/>
                <a:cs typeface="Times New Roman"/>
              </a:rPr>
              <a:t>For failure to report or failure to pay fines and fees the Court shall consider custody alternatives, but shall not exceed 120 days confinement.</a:t>
            </a:r>
          </a:p>
          <a:p>
            <a:pPr lvl="1"/>
            <a:r>
              <a:rPr lang="en-US">
                <a:latin typeface="Avenir Next LT Pro"/>
                <a:cs typeface="Times New Roman"/>
              </a:rPr>
              <a:t>For general conditions, shall not exceed 2 years similar to felony VOP and shall consider alternatives.</a:t>
            </a:r>
            <a:endParaRPr lang="en-US" dirty="0">
              <a:latin typeface="Avenir Next LT Pro"/>
              <a:cs typeface="Times New Roman"/>
            </a:endParaRPr>
          </a:p>
        </p:txBody>
      </p:sp>
    </p:spTree>
    <p:extLst>
      <p:ext uri="{BB962C8B-B14F-4D97-AF65-F5344CB8AC3E}">
        <p14:creationId xmlns:p14="http://schemas.microsoft.com/office/powerpoint/2010/main" val="39434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933BC-B1E3-C974-A365-AC1B8A2D0E55}"/>
              </a:ext>
            </a:extLst>
          </p:cNvPr>
          <p:cNvSpPr>
            <a:spLocks noGrp="1"/>
          </p:cNvSpPr>
          <p:nvPr>
            <p:ph type="title"/>
          </p:nvPr>
        </p:nvSpPr>
        <p:spPr/>
        <p:txBody>
          <a:bodyPr>
            <a:normAutofit/>
          </a:bodyPr>
          <a:lstStyle/>
          <a:p>
            <a:r>
              <a:rPr lang="en-US" sz="3600"/>
              <a:t>Extending Probation for Accountability Courts</a:t>
            </a:r>
          </a:p>
        </p:txBody>
      </p:sp>
      <p:sp>
        <p:nvSpPr>
          <p:cNvPr id="3" name="Content Placeholder 2">
            <a:extLst>
              <a:ext uri="{FF2B5EF4-FFF2-40B4-BE49-F238E27FC236}">
                <a16:creationId xmlns:a16="http://schemas.microsoft.com/office/drawing/2014/main" id="{785F93B6-4177-26B0-F1A5-344CA3A89157}"/>
              </a:ext>
            </a:extLst>
          </p:cNvPr>
          <p:cNvSpPr>
            <a:spLocks noGrp="1"/>
          </p:cNvSpPr>
          <p:nvPr>
            <p:ph idx="1"/>
          </p:nvPr>
        </p:nvSpPr>
        <p:spPr>
          <a:xfrm>
            <a:off x="678688" y="2203704"/>
            <a:ext cx="10828528" cy="4100576"/>
          </a:xfrm>
        </p:spPr>
        <p:txBody>
          <a:bodyPr vert="horz" lIns="91440" tIns="45720" rIns="91440" bIns="45720" rtlCol="0" anchor="t">
            <a:normAutofit/>
          </a:bodyPr>
          <a:lstStyle/>
          <a:p>
            <a:r>
              <a:rPr lang="en-US">
                <a:latin typeface="Avenir Next LT Pro"/>
                <a:cs typeface="Times New Roman"/>
              </a:rPr>
              <a:t>OCGA 42-8-34</a:t>
            </a:r>
          </a:p>
          <a:p>
            <a:pPr lvl="1"/>
            <a:r>
              <a:rPr lang="en-US">
                <a:latin typeface="Avenir Next LT Pro"/>
                <a:cs typeface="Times New Roman"/>
              </a:rPr>
              <a:t>When a person qualifies for drug court, vet court, or mental health court, and there is not enough time left on probation, the court can extend the probation for the person to complete accountability court,</a:t>
            </a:r>
          </a:p>
          <a:p>
            <a:pPr lvl="2"/>
            <a:r>
              <a:rPr lang="en-US" b="1">
                <a:latin typeface="Avenir Next LT Pro"/>
                <a:cs typeface="Times New Roman"/>
              </a:rPr>
              <a:t>MUST</a:t>
            </a:r>
            <a:r>
              <a:rPr lang="en-US">
                <a:latin typeface="Avenir Next LT Pro"/>
                <a:cs typeface="Times New Roman"/>
              </a:rPr>
              <a:t> have peron's consent</a:t>
            </a:r>
          </a:p>
          <a:p>
            <a:pPr lvl="2"/>
            <a:r>
              <a:rPr lang="en-US">
                <a:latin typeface="Avenir Next LT Pro"/>
                <a:cs typeface="Times New Roman"/>
              </a:rPr>
              <a:t>Time can not exceed maximum allowed</a:t>
            </a:r>
          </a:p>
          <a:p>
            <a:pPr lvl="2"/>
            <a:r>
              <a:rPr lang="en-US">
                <a:latin typeface="Avenir Next LT Pro"/>
                <a:cs typeface="Times New Roman"/>
              </a:rPr>
              <a:t>Extention </a:t>
            </a:r>
            <a:r>
              <a:rPr lang="en-US" b="1">
                <a:latin typeface="Avenir Next LT Pro"/>
                <a:cs typeface="Times New Roman"/>
              </a:rPr>
              <a:t>shall not exceed 3 years</a:t>
            </a:r>
          </a:p>
          <a:p>
            <a:pPr lvl="2"/>
            <a:r>
              <a:rPr lang="en-US">
                <a:latin typeface="Avenir Next LT Pro"/>
                <a:cs typeface="Times New Roman"/>
              </a:rPr>
              <a:t>Not limited to the typical 1 year modification limits.</a:t>
            </a:r>
            <a:endParaRPr lang="en-US" b="1" dirty="0">
              <a:latin typeface="Avenir Next LT Pro"/>
              <a:cs typeface="Times New Roman"/>
            </a:endParaRPr>
          </a:p>
          <a:p>
            <a:endParaRPr lang="en-US" dirty="0">
              <a:latin typeface="Aptos"/>
              <a:cs typeface="Times New Roman"/>
            </a:endParaRPr>
          </a:p>
        </p:txBody>
      </p:sp>
    </p:spTree>
    <p:extLst>
      <p:ext uri="{BB962C8B-B14F-4D97-AF65-F5344CB8AC3E}">
        <p14:creationId xmlns:p14="http://schemas.microsoft.com/office/powerpoint/2010/main" val="369697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BAFDF-5970-E251-6EFD-2ADCCB492D65}"/>
              </a:ext>
            </a:extLst>
          </p:cNvPr>
          <p:cNvSpPr>
            <a:spLocks noGrp="1"/>
          </p:cNvSpPr>
          <p:nvPr>
            <p:ph type="title"/>
          </p:nvPr>
        </p:nvSpPr>
        <p:spPr/>
        <p:txBody>
          <a:bodyPr/>
          <a:lstStyle/>
          <a:p>
            <a:r>
              <a:rPr lang="en-US" sz="4100"/>
              <a:t>Case Law Cites</a:t>
            </a:r>
            <a:endParaRPr lang="en-US"/>
          </a:p>
        </p:txBody>
      </p:sp>
      <p:sp>
        <p:nvSpPr>
          <p:cNvPr id="3" name="Content Placeholder 2">
            <a:extLst>
              <a:ext uri="{FF2B5EF4-FFF2-40B4-BE49-F238E27FC236}">
                <a16:creationId xmlns:a16="http://schemas.microsoft.com/office/drawing/2014/main" id="{F2CC0E5D-4306-BD12-0BDF-D8DDE111697A}"/>
              </a:ext>
            </a:extLst>
          </p:cNvPr>
          <p:cNvSpPr>
            <a:spLocks noGrp="1"/>
          </p:cNvSpPr>
          <p:nvPr>
            <p:ph sz="half" idx="1"/>
          </p:nvPr>
        </p:nvSpPr>
        <p:spPr>
          <a:xfrm>
            <a:off x="831088" y="2213864"/>
            <a:ext cx="4937760" cy="3694176"/>
          </a:xfrm>
        </p:spPr>
        <p:txBody>
          <a:bodyPr vert="horz" lIns="91440" tIns="45720" rIns="91440" bIns="45720" rtlCol="0" anchor="t">
            <a:normAutofit/>
          </a:bodyPr>
          <a:lstStyle/>
          <a:p>
            <a:r>
              <a:rPr lang="en-US" sz="2000" u="sng"/>
              <a:t>Forrest v. State</a:t>
            </a:r>
            <a:r>
              <a:rPr lang="en-US" sz="2000"/>
              <a:t>, 374 Ga.App. 118 (2025)</a:t>
            </a:r>
          </a:p>
          <a:p>
            <a:r>
              <a:rPr lang="en-US" sz="2000" u="sng"/>
              <a:t>Irving v. State</a:t>
            </a:r>
            <a:r>
              <a:rPr lang="en-US" sz="2000"/>
              <a:t>, 367 Ga.App. 814 (2023)</a:t>
            </a:r>
          </a:p>
          <a:p>
            <a:r>
              <a:rPr lang="en-US" sz="2000" u="sng"/>
              <a:t>Bearden v. Georgia</a:t>
            </a:r>
            <a:r>
              <a:rPr lang="en-US" sz="2000"/>
              <a:t>, 461 U.S. 660 (1983)</a:t>
            </a:r>
          </a:p>
          <a:p>
            <a:r>
              <a:rPr lang="en-US" sz="2000" u="sng"/>
              <a:t>Marks v. State</a:t>
            </a:r>
            <a:r>
              <a:rPr lang="en-US" sz="2000"/>
              <a:t>, 306 Ga.App. 824 (2010)</a:t>
            </a:r>
            <a:endParaRPr lang="en-US" sz="2000" dirty="0"/>
          </a:p>
          <a:p>
            <a:r>
              <a:rPr lang="en-US" sz="2000" u="sng"/>
              <a:t>Huff v. McLarty</a:t>
            </a:r>
            <a:r>
              <a:rPr lang="en-US" sz="2000"/>
              <a:t>, 241 Ga. 442 (1978)</a:t>
            </a:r>
          </a:p>
          <a:p>
            <a:r>
              <a:rPr lang="en-US" sz="2000" u="sng"/>
              <a:t>Fox v. State</a:t>
            </a:r>
            <a:r>
              <a:rPr lang="en-US" sz="2000"/>
              <a:t>, 272 Ga. 163 (2000)</a:t>
            </a:r>
          </a:p>
          <a:p>
            <a:r>
              <a:rPr lang="en-US" sz="2000" u="sng"/>
              <a:t>Curry v. State</a:t>
            </a:r>
            <a:r>
              <a:rPr lang="en-US" sz="2000"/>
              <a:t>, 248 Ga. 183 (1981)</a:t>
            </a:r>
            <a:endParaRPr lang="en-US" sz="2000" dirty="0"/>
          </a:p>
          <a:p>
            <a:r>
              <a:rPr lang="en-US" sz="2000" u="sng"/>
              <a:t>Tilman v. State</a:t>
            </a:r>
            <a:r>
              <a:rPr lang="en-US" sz="2000"/>
              <a:t>, 369 Ga.App. 81 (2023)</a:t>
            </a:r>
            <a:endParaRPr lang="en-US"/>
          </a:p>
        </p:txBody>
      </p:sp>
      <p:sp>
        <p:nvSpPr>
          <p:cNvPr id="4" name="Content Placeholder 3">
            <a:extLst>
              <a:ext uri="{FF2B5EF4-FFF2-40B4-BE49-F238E27FC236}">
                <a16:creationId xmlns:a16="http://schemas.microsoft.com/office/drawing/2014/main" id="{3D2F7062-7272-F7F5-6B9B-C06758DCF4D1}"/>
              </a:ext>
            </a:extLst>
          </p:cNvPr>
          <p:cNvSpPr>
            <a:spLocks noGrp="1"/>
          </p:cNvSpPr>
          <p:nvPr>
            <p:ph sz="half" idx="2"/>
          </p:nvPr>
        </p:nvSpPr>
        <p:spPr>
          <a:xfrm>
            <a:off x="6345936" y="2213864"/>
            <a:ext cx="4937760" cy="3694176"/>
          </a:xfrm>
        </p:spPr>
        <p:txBody>
          <a:bodyPr vert="horz" lIns="91440" tIns="45720" rIns="91440" bIns="45720" rtlCol="0" anchor="t">
            <a:normAutofit/>
          </a:bodyPr>
          <a:lstStyle/>
          <a:p>
            <a:r>
              <a:rPr lang="en-US" sz="2000" u="sng"/>
              <a:t>Vangelder v. State</a:t>
            </a:r>
            <a:r>
              <a:rPr lang="en-US" sz="2000"/>
              <a:t>, 375 Ga.App. 611 (2025)</a:t>
            </a:r>
          </a:p>
          <a:p>
            <a:r>
              <a:rPr lang="en-US" sz="2000" u="sng"/>
              <a:t>Padilla-Garcia v. State</a:t>
            </a:r>
            <a:r>
              <a:rPr lang="en-US" sz="2000"/>
              <a:t>, 372 Ga.App. 9 (2024)</a:t>
            </a:r>
          </a:p>
          <a:p>
            <a:r>
              <a:rPr lang="en-US" sz="2000" u="sng"/>
              <a:t>Grigg v. State</a:t>
            </a:r>
            <a:r>
              <a:rPr lang="en-US" sz="2000"/>
              <a:t>, 372 Ga.App. 96 (2024)</a:t>
            </a:r>
          </a:p>
          <a:p>
            <a:r>
              <a:rPr lang="en-US" sz="2000" u="sng"/>
              <a:t>Hood v. Carsten</a:t>
            </a:r>
            <a:r>
              <a:rPr lang="en-US" sz="2000"/>
              <a:t>, 267 Ga. 579 (1997)</a:t>
            </a:r>
          </a:p>
          <a:p>
            <a:r>
              <a:rPr lang="en-US" sz="2000" u="sng"/>
              <a:t>Moten v. State</a:t>
            </a:r>
            <a:r>
              <a:rPr lang="en-US" sz="2000"/>
              <a:t>, 372 Ga.App. 82 (2024)</a:t>
            </a:r>
          </a:p>
        </p:txBody>
      </p:sp>
    </p:spTree>
    <p:extLst>
      <p:ext uri="{BB962C8B-B14F-4D97-AF65-F5344CB8AC3E}">
        <p14:creationId xmlns:p14="http://schemas.microsoft.com/office/powerpoint/2010/main" val="257806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86D88-0EDE-75F4-6D19-4E5F06E4F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19D08-3F7E-FA77-01B3-52B26F1159FD}"/>
              </a:ext>
            </a:extLst>
          </p:cNvPr>
          <p:cNvSpPr>
            <a:spLocks noGrp="1"/>
          </p:cNvSpPr>
          <p:nvPr>
            <p:ph type="ctrTitle"/>
          </p:nvPr>
        </p:nvSpPr>
        <p:spPr/>
        <p:txBody>
          <a:bodyPr>
            <a:normAutofit/>
          </a:bodyPr>
          <a:lstStyle/>
          <a:p>
            <a:r>
              <a:rPr lang="en-US"/>
              <a:t>Check Original Sentence</a:t>
            </a:r>
          </a:p>
        </p:txBody>
      </p:sp>
    </p:spTree>
    <p:extLst>
      <p:ext uri="{BB962C8B-B14F-4D97-AF65-F5344CB8AC3E}">
        <p14:creationId xmlns:p14="http://schemas.microsoft.com/office/powerpoint/2010/main" val="3255187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07F23-75A7-924B-555C-5CDD4FBD50C6}"/>
              </a:ext>
            </a:extLst>
          </p:cNvPr>
          <p:cNvSpPr>
            <a:spLocks noGrp="1"/>
          </p:cNvSpPr>
          <p:nvPr>
            <p:ph type="title"/>
          </p:nvPr>
        </p:nvSpPr>
        <p:spPr/>
        <p:txBody>
          <a:bodyPr/>
          <a:lstStyle/>
          <a:p>
            <a:r>
              <a:rPr lang="en-US"/>
              <a:t>Was Credit Given on Original Sentence?</a:t>
            </a:r>
            <a:endParaRPr lang="en-US" dirty="0"/>
          </a:p>
        </p:txBody>
      </p:sp>
      <p:sp>
        <p:nvSpPr>
          <p:cNvPr id="3" name="Content Placeholder 2">
            <a:extLst>
              <a:ext uri="{FF2B5EF4-FFF2-40B4-BE49-F238E27FC236}">
                <a16:creationId xmlns:a16="http://schemas.microsoft.com/office/drawing/2014/main" id="{7523D1BD-FB10-4B0C-87EC-9E47E33F41B5}"/>
              </a:ext>
            </a:extLst>
          </p:cNvPr>
          <p:cNvSpPr>
            <a:spLocks noGrp="1"/>
          </p:cNvSpPr>
          <p:nvPr>
            <p:ph idx="1"/>
          </p:nvPr>
        </p:nvSpPr>
        <p:spPr/>
        <p:txBody>
          <a:bodyPr vert="horz" lIns="91440" tIns="45720" rIns="91440" bIns="45720" rtlCol="0" anchor="t">
            <a:normAutofit/>
          </a:bodyPr>
          <a:lstStyle/>
          <a:p>
            <a:r>
              <a:rPr lang="en-US">
                <a:latin typeface="Avenir Next LT Pro"/>
                <a:ea typeface="+mn-lt"/>
                <a:cs typeface="Times New Roman"/>
              </a:rPr>
              <a:t>Not always calculated right.</a:t>
            </a:r>
          </a:p>
          <a:p>
            <a:r>
              <a:rPr lang="en-US">
                <a:latin typeface="Avenir Next LT Pro"/>
                <a:ea typeface="+mn-lt"/>
                <a:cs typeface="Times New Roman"/>
              </a:rPr>
              <a:t>OCGA 17-10-11 controls.</a:t>
            </a:r>
          </a:p>
          <a:p>
            <a:pPr lvl="1"/>
            <a:r>
              <a:rPr lang="en-US">
                <a:latin typeface="Avenir Next LT Pro"/>
                <a:ea typeface="+mn-lt"/>
                <a:cs typeface="Times New Roman"/>
              </a:rPr>
              <a:t>See also </a:t>
            </a:r>
            <a:r>
              <a:rPr lang="en-US" u="sng">
                <a:ea typeface="+mn-lt"/>
                <a:cs typeface="+mn-lt"/>
              </a:rPr>
              <a:t>Forrest v. State</a:t>
            </a:r>
            <a:endParaRPr lang="en-US">
              <a:ea typeface="+mn-lt"/>
              <a:cs typeface="+mn-lt"/>
            </a:endParaRPr>
          </a:p>
          <a:p>
            <a:r>
              <a:rPr lang="en-US">
                <a:ea typeface="+mn-lt"/>
                <a:cs typeface="+mn-lt"/>
              </a:rPr>
              <a:t>Be careful. Sentences prior to 2021 fall under the old statute with different rules.</a:t>
            </a:r>
            <a:endParaRPr lang="en-US" dirty="0">
              <a:ea typeface="+mn-lt"/>
              <a:cs typeface="+mn-lt"/>
            </a:endParaRPr>
          </a:p>
        </p:txBody>
      </p:sp>
    </p:spTree>
    <p:extLst>
      <p:ext uri="{BB962C8B-B14F-4D97-AF65-F5344CB8AC3E}">
        <p14:creationId xmlns:p14="http://schemas.microsoft.com/office/powerpoint/2010/main" val="441063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49BB6-AB68-C9BE-6652-633FF4D8704B}"/>
              </a:ext>
            </a:extLst>
          </p:cNvPr>
          <p:cNvSpPr>
            <a:spLocks noGrp="1"/>
          </p:cNvSpPr>
          <p:nvPr>
            <p:ph type="title"/>
          </p:nvPr>
        </p:nvSpPr>
        <p:spPr/>
        <p:txBody>
          <a:bodyPr/>
          <a:lstStyle/>
          <a:p>
            <a:r>
              <a:rPr lang="en-US"/>
              <a:t>What Type of Conditions Were Violated?</a:t>
            </a:r>
          </a:p>
        </p:txBody>
      </p:sp>
      <p:sp>
        <p:nvSpPr>
          <p:cNvPr id="3" name="Content Placeholder 2">
            <a:extLst>
              <a:ext uri="{FF2B5EF4-FFF2-40B4-BE49-F238E27FC236}">
                <a16:creationId xmlns:a16="http://schemas.microsoft.com/office/drawing/2014/main" id="{CC8B5B07-E2B2-B19F-6A6F-ECB03DEF6B36}"/>
              </a:ext>
            </a:extLst>
          </p:cNvPr>
          <p:cNvSpPr>
            <a:spLocks noGrp="1"/>
          </p:cNvSpPr>
          <p:nvPr>
            <p:ph idx="1"/>
          </p:nvPr>
        </p:nvSpPr>
        <p:spPr/>
        <p:txBody>
          <a:bodyPr vert="horz" lIns="91440" tIns="45720" rIns="91440" bIns="45720" rtlCol="0" anchor="t">
            <a:normAutofit/>
          </a:bodyPr>
          <a:lstStyle/>
          <a:p>
            <a:r>
              <a:rPr lang="en-US"/>
              <a:t>General condition or Special condition?</a:t>
            </a:r>
            <a:endParaRPr lang="en-US" dirty="0"/>
          </a:p>
          <a:p>
            <a:r>
              <a:rPr lang="en-US"/>
              <a:t>Special conditions must be explicit otherwise they are general</a:t>
            </a:r>
          </a:p>
          <a:p>
            <a:pPr lvl="1"/>
            <a:r>
              <a:rPr lang="en-US"/>
              <a:t>See OCGA 42-8-34.1(a)</a:t>
            </a:r>
          </a:p>
          <a:p>
            <a:pPr lvl="1"/>
            <a:r>
              <a:rPr lang="en-US"/>
              <a:t>Written sentences control</a:t>
            </a:r>
          </a:p>
          <a:p>
            <a:pPr lvl="1"/>
            <a:r>
              <a:rPr lang="en-US" u="sng"/>
              <a:t>Curry v. State</a:t>
            </a:r>
            <a:r>
              <a:rPr lang="en-US"/>
              <a:t>:“An oral declaration as to what the sentence shall be is not the sentence of the court; the sentence signed by the judge is.”</a:t>
            </a:r>
          </a:p>
          <a:p>
            <a:endParaRPr lang="en-US" dirty="0"/>
          </a:p>
        </p:txBody>
      </p:sp>
    </p:spTree>
    <p:extLst>
      <p:ext uri="{BB962C8B-B14F-4D97-AF65-F5344CB8AC3E}">
        <p14:creationId xmlns:p14="http://schemas.microsoft.com/office/powerpoint/2010/main" val="253323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1E91B-E632-8CDB-713F-C0F5B3E9EF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D3BEB-4AAE-C61D-336C-E17AC01AA583}"/>
              </a:ext>
            </a:extLst>
          </p:cNvPr>
          <p:cNvSpPr>
            <a:spLocks noGrp="1"/>
          </p:cNvSpPr>
          <p:nvPr>
            <p:ph type="title"/>
          </p:nvPr>
        </p:nvSpPr>
        <p:spPr/>
        <p:txBody>
          <a:bodyPr>
            <a:normAutofit fontScale="90000"/>
          </a:bodyPr>
          <a:lstStyle/>
          <a:p>
            <a:r>
              <a:rPr lang="en-US"/>
              <a:t>Were The Conditions Violated From Prior VOP?</a:t>
            </a:r>
          </a:p>
        </p:txBody>
      </p:sp>
      <p:sp>
        <p:nvSpPr>
          <p:cNvPr id="3" name="Content Placeholder 2">
            <a:extLst>
              <a:ext uri="{FF2B5EF4-FFF2-40B4-BE49-F238E27FC236}">
                <a16:creationId xmlns:a16="http://schemas.microsoft.com/office/drawing/2014/main" id="{C1DAF46D-17E1-3149-D3C6-EA50F258E22A}"/>
              </a:ext>
            </a:extLst>
          </p:cNvPr>
          <p:cNvSpPr>
            <a:spLocks noGrp="1"/>
          </p:cNvSpPr>
          <p:nvPr>
            <p:ph idx="1"/>
          </p:nvPr>
        </p:nvSpPr>
        <p:spPr>
          <a:xfrm>
            <a:off x="759968" y="2112264"/>
            <a:ext cx="10523728" cy="4446016"/>
          </a:xfrm>
        </p:spPr>
        <p:txBody>
          <a:bodyPr vert="horz" lIns="91440" tIns="45720" rIns="91440" bIns="45720" rtlCol="0" anchor="t">
            <a:normAutofit lnSpcReduction="10000"/>
          </a:bodyPr>
          <a:lstStyle/>
          <a:p>
            <a:r>
              <a:rPr lang="en-US" dirty="0"/>
              <a:t>Important to check to determine if General or </a:t>
            </a:r>
            <a:r>
              <a:rPr lang="en-US"/>
              <a:t>Special</a:t>
            </a:r>
            <a:r>
              <a:rPr lang="en-US" dirty="0"/>
              <a:t> </a:t>
            </a:r>
            <a:r>
              <a:rPr lang="en-US"/>
              <a:t>Condition is violated.</a:t>
            </a:r>
            <a:endParaRPr lang="en-US" dirty="0"/>
          </a:p>
          <a:p>
            <a:r>
              <a:rPr lang="en-US"/>
              <a:t>Probation will state that a condition was a special condition when it was not.</a:t>
            </a:r>
            <a:endParaRPr lang="en-US" dirty="0"/>
          </a:p>
          <a:p>
            <a:pPr lvl="1"/>
            <a:r>
              <a:rPr lang="en-US" dirty="0"/>
              <a:t>Scenario: Client enters a plea to a new sentence and has no substance abuse eval which is normally listed as a special conditions. Client has a VOP where they add a </a:t>
            </a:r>
            <a:r>
              <a:rPr lang="en-US"/>
              <a:t>substance abuse eval, but do not label it a special condition in the VOP order. Client has a 2nd VOP for failure to complete the eval and probations calls it a special condition.</a:t>
            </a:r>
            <a:endParaRPr lang="en-US" dirty="0"/>
          </a:p>
          <a:p>
            <a:endParaRPr lang="en-US" dirty="0"/>
          </a:p>
          <a:p>
            <a:endParaRPr lang="en-US" dirty="0"/>
          </a:p>
        </p:txBody>
      </p:sp>
    </p:spTree>
    <p:extLst>
      <p:ext uri="{BB962C8B-B14F-4D97-AF65-F5344CB8AC3E}">
        <p14:creationId xmlns:p14="http://schemas.microsoft.com/office/powerpoint/2010/main" val="2684495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55571-5D5E-B08B-7658-085C95E0EF5D}"/>
              </a:ext>
            </a:extLst>
          </p:cNvPr>
          <p:cNvSpPr>
            <a:spLocks noGrp="1"/>
          </p:cNvSpPr>
          <p:nvPr>
            <p:ph type="title"/>
          </p:nvPr>
        </p:nvSpPr>
        <p:spPr/>
        <p:txBody>
          <a:bodyPr/>
          <a:lstStyle/>
          <a:p>
            <a:r>
              <a:rPr lang="en-US"/>
              <a:t>Conditons Must be Related</a:t>
            </a:r>
          </a:p>
        </p:txBody>
      </p:sp>
      <p:sp>
        <p:nvSpPr>
          <p:cNvPr id="3" name="Content Placeholder 2">
            <a:extLst>
              <a:ext uri="{FF2B5EF4-FFF2-40B4-BE49-F238E27FC236}">
                <a16:creationId xmlns:a16="http://schemas.microsoft.com/office/drawing/2014/main" id="{4013AC95-73C1-2EE2-7752-C767DD59514C}"/>
              </a:ext>
            </a:extLst>
          </p:cNvPr>
          <p:cNvSpPr>
            <a:spLocks noGrp="1"/>
          </p:cNvSpPr>
          <p:nvPr>
            <p:ph idx="1"/>
          </p:nvPr>
        </p:nvSpPr>
        <p:spPr>
          <a:xfrm>
            <a:off x="1115568" y="2254504"/>
            <a:ext cx="10168128" cy="4344416"/>
          </a:xfrm>
        </p:spPr>
        <p:txBody>
          <a:bodyPr vert="horz" lIns="91440" tIns="45720" rIns="91440" bIns="45720" rtlCol="0" anchor="t">
            <a:noAutofit/>
          </a:bodyPr>
          <a:lstStyle/>
          <a:p>
            <a:r>
              <a:rPr lang="en-US" sz="2400">
                <a:ea typeface="+mn-lt"/>
                <a:cs typeface="+mn-lt"/>
              </a:rPr>
              <a:t>The conditions imposed must be reasonably related to the offense and rehabilitative goal.</a:t>
            </a:r>
          </a:p>
          <a:p>
            <a:r>
              <a:rPr lang="en-US" sz="2400" u="sng">
                <a:latin typeface="Avenir Next LT Pro"/>
                <a:ea typeface="+mn-lt"/>
                <a:cs typeface="Times New Roman"/>
              </a:rPr>
              <a:t>Vangelder v. State and Padilla-Garcia v. State</a:t>
            </a:r>
          </a:p>
          <a:p>
            <a:pPr lvl="1"/>
            <a:r>
              <a:rPr lang="en-US" sz="2100">
                <a:latin typeface="Avenir Next LT Pro"/>
                <a:ea typeface="+mn-lt"/>
                <a:cs typeface="Times New Roman"/>
              </a:rPr>
              <a:t>“A trial court has broad discretion in sentencing to impose conditions reasonably related to the nature and circumstances of the offense and rehabilitative goals of probation."</a:t>
            </a:r>
          </a:p>
          <a:p>
            <a:pPr lvl="1"/>
            <a:r>
              <a:rPr lang="en-US" sz="2100">
                <a:latin typeface="Avenir Next LT Pro"/>
                <a:ea typeface="+mn-lt"/>
                <a:cs typeface="Times New Roman"/>
              </a:rPr>
              <a:t>Conditions must be </a:t>
            </a:r>
            <a:r>
              <a:rPr lang="en-US" sz="2100" b="1">
                <a:latin typeface="Avenir Next LT Pro"/>
                <a:ea typeface="+mn-lt"/>
                <a:cs typeface="Times New Roman"/>
              </a:rPr>
              <a:t>narrowly tailored</a:t>
            </a:r>
            <a:r>
              <a:rPr lang="en-US" sz="2100">
                <a:latin typeface="Avenir Next LT Pro"/>
                <a:ea typeface="+mn-lt"/>
                <a:cs typeface="Times New Roman"/>
              </a:rPr>
              <a:t> and provide </a:t>
            </a:r>
            <a:r>
              <a:rPr lang="en-US" sz="2100" b="1">
                <a:latin typeface="Avenir Next LT Pro"/>
                <a:ea typeface="+mn-lt"/>
                <a:cs typeface="Times New Roman"/>
              </a:rPr>
              <a:t>sufficent notice</a:t>
            </a:r>
            <a:r>
              <a:rPr lang="en-US" sz="2100">
                <a:latin typeface="Avenir Next LT Pro"/>
                <a:ea typeface="+mn-lt"/>
                <a:cs typeface="Times New Roman"/>
              </a:rPr>
              <a:t> to the prohibted things or places</a:t>
            </a:r>
          </a:p>
          <a:p>
            <a:r>
              <a:rPr lang="en-US" sz="2400">
                <a:latin typeface="Avenir Next LT Pro"/>
                <a:ea typeface="+mn-lt"/>
                <a:cs typeface="Times New Roman"/>
              </a:rPr>
              <a:t>If a condition is invalid, then the invalid condition may simply be stricken. </a:t>
            </a:r>
            <a:r>
              <a:rPr lang="en-US" sz="2400" u="sng">
                <a:latin typeface="Avenir Next LT Pro"/>
                <a:ea typeface="+mn-lt"/>
                <a:cs typeface="Times New Roman"/>
              </a:rPr>
              <a:t>Tilman v. State</a:t>
            </a:r>
            <a:endParaRPr lang="en-US" sz="2400" u="sng">
              <a:latin typeface="Avenir Next LT Pro"/>
            </a:endParaRPr>
          </a:p>
          <a:p>
            <a:endParaRPr lang="en-US" dirty="0">
              <a:latin typeface="Aptos"/>
              <a:ea typeface="+mn-lt"/>
              <a:cs typeface="Times New Roman"/>
            </a:endParaRPr>
          </a:p>
        </p:txBody>
      </p:sp>
    </p:spTree>
    <p:extLst>
      <p:ext uri="{BB962C8B-B14F-4D97-AF65-F5344CB8AC3E}">
        <p14:creationId xmlns:p14="http://schemas.microsoft.com/office/powerpoint/2010/main" val="264327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90562-84D1-2226-1E60-669BFAF66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9E4C4F-5678-066E-92F8-19A4979AA667}"/>
              </a:ext>
            </a:extLst>
          </p:cNvPr>
          <p:cNvSpPr>
            <a:spLocks noGrp="1"/>
          </p:cNvSpPr>
          <p:nvPr>
            <p:ph type="title"/>
          </p:nvPr>
        </p:nvSpPr>
        <p:spPr/>
        <p:txBody>
          <a:bodyPr/>
          <a:lstStyle/>
          <a:p>
            <a:r>
              <a:rPr lang="en-US"/>
              <a:t>Avoid Injurious and Vicious Habits????</a:t>
            </a:r>
          </a:p>
        </p:txBody>
      </p:sp>
      <p:sp>
        <p:nvSpPr>
          <p:cNvPr id="3" name="Content Placeholder 2">
            <a:extLst>
              <a:ext uri="{FF2B5EF4-FFF2-40B4-BE49-F238E27FC236}">
                <a16:creationId xmlns:a16="http://schemas.microsoft.com/office/drawing/2014/main" id="{3EB8A365-733B-6568-DC18-3891B356496E}"/>
              </a:ext>
            </a:extLst>
          </p:cNvPr>
          <p:cNvSpPr>
            <a:spLocks noGrp="1"/>
          </p:cNvSpPr>
          <p:nvPr>
            <p:ph idx="1"/>
          </p:nvPr>
        </p:nvSpPr>
        <p:spPr>
          <a:xfrm>
            <a:off x="1115568" y="2254504"/>
            <a:ext cx="10168128" cy="4344416"/>
          </a:xfrm>
        </p:spPr>
        <p:txBody>
          <a:bodyPr vert="horz" lIns="91440" tIns="45720" rIns="91440" bIns="45720" rtlCol="0" anchor="t">
            <a:noAutofit/>
          </a:bodyPr>
          <a:lstStyle/>
          <a:p>
            <a:r>
              <a:rPr lang="en-US" sz="2400" dirty="0">
                <a:ea typeface="+mn-lt"/>
                <a:cs typeface="+mn-lt"/>
              </a:rPr>
              <a:t>What does this even </a:t>
            </a:r>
            <a:r>
              <a:rPr lang="en-US" sz="2400">
                <a:ea typeface="+mn-lt"/>
                <a:cs typeface="+mn-lt"/>
              </a:rPr>
              <a:t>mean?</a:t>
            </a:r>
            <a:endParaRPr lang="en-US"/>
          </a:p>
          <a:p>
            <a:pPr lvl="1"/>
            <a:r>
              <a:rPr lang="en-US" sz="2000">
                <a:latin typeface="Avenir Next LT Pro"/>
                <a:ea typeface="+mn-lt"/>
                <a:cs typeface="Times New Roman"/>
              </a:rPr>
              <a:t>Alcohol?</a:t>
            </a:r>
            <a:endParaRPr lang="en-US" sz="2000" dirty="0">
              <a:latin typeface="Avenir Next LT Pro"/>
              <a:ea typeface="+mn-lt"/>
              <a:cs typeface="Times New Roman"/>
            </a:endParaRPr>
          </a:p>
          <a:p>
            <a:pPr lvl="1"/>
            <a:r>
              <a:rPr lang="en-US" sz="2000">
                <a:latin typeface="Avenir Next LT Pro"/>
                <a:ea typeface="+mn-lt"/>
                <a:cs typeface="Times New Roman"/>
              </a:rPr>
              <a:t>Illegal drugs?</a:t>
            </a:r>
          </a:p>
          <a:p>
            <a:pPr lvl="1"/>
            <a:r>
              <a:rPr lang="en-US" sz="2000" dirty="0">
                <a:latin typeface="Avenir Next LT Pro"/>
                <a:ea typeface="+mn-lt"/>
                <a:cs typeface="Times New Roman"/>
              </a:rPr>
              <a:t>Legal Drugs (THC)?</a:t>
            </a:r>
          </a:p>
          <a:p>
            <a:pPr lvl="1"/>
            <a:r>
              <a:rPr lang="en-US" sz="2000">
                <a:latin typeface="Avenir Next LT Pro"/>
                <a:ea typeface="+mn-lt"/>
                <a:cs typeface="Times New Roman"/>
              </a:rPr>
              <a:t>Coffee?</a:t>
            </a:r>
            <a:endParaRPr lang="en-US" sz="2000" dirty="0">
              <a:latin typeface="Avenir Next LT Pro"/>
              <a:ea typeface="+mn-lt"/>
              <a:cs typeface="Times New Roman"/>
            </a:endParaRPr>
          </a:p>
          <a:p>
            <a:pPr lvl="1"/>
            <a:r>
              <a:rPr lang="en-US" sz="2000">
                <a:latin typeface="Avenir Next LT Pro"/>
                <a:ea typeface="+mn-lt"/>
                <a:cs typeface="Times New Roman"/>
              </a:rPr>
              <a:t>Skydiving?</a:t>
            </a:r>
          </a:p>
          <a:p>
            <a:pPr lvl="1"/>
            <a:r>
              <a:rPr lang="en-US" sz="2000">
                <a:latin typeface="Avenir Next LT Pro"/>
                <a:ea typeface="+mn-lt"/>
                <a:cs typeface="Times New Roman"/>
              </a:rPr>
              <a:t>Football?</a:t>
            </a:r>
            <a:endParaRPr lang="en-US" sz="2000" dirty="0">
              <a:latin typeface="Avenir Next LT Pro"/>
              <a:ea typeface="+mn-lt"/>
              <a:cs typeface="Times New Roman"/>
            </a:endParaRPr>
          </a:p>
          <a:p>
            <a:pPr lvl="1"/>
            <a:r>
              <a:rPr lang="en-US" sz="2000">
                <a:latin typeface="Avenir Next LT Pro"/>
                <a:ea typeface="+mn-lt"/>
                <a:cs typeface="Times New Roman"/>
              </a:rPr>
              <a:t>Gambling?</a:t>
            </a:r>
          </a:p>
          <a:p>
            <a:r>
              <a:rPr lang="en-US" dirty="0">
                <a:latin typeface="Aptos"/>
                <a:ea typeface="+mn-lt"/>
                <a:cs typeface="Times New Roman"/>
              </a:rPr>
              <a:t>Does not put on notice, nor is it </a:t>
            </a:r>
            <a:r>
              <a:rPr lang="en-US" err="1">
                <a:latin typeface="Aptos"/>
                <a:ea typeface="+mn-lt"/>
                <a:cs typeface="Times New Roman"/>
              </a:rPr>
              <a:t>narro</a:t>
            </a:r>
            <a:r>
              <a:rPr lang="en-US">
                <a:latin typeface="Aptos"/>
                <a:ea typeface="+mn-lt"/>
                <a:cs typeface="Times New Roman"/>
              </a:rPr>
              <a:t>wly tailored.</a:t>
            </a:r>
          </a:p>
          <a:p>
            <a:r>
              <a:rPr lang="en-US">
                <a:latin typeface="Aptos"/>
                <a:ea typeface="+mn-lt"/>
                <a:cs typeface="Times New Roman"/>
              </a:rPr>
              <a:t>Not an excuse to drug test either!!</a:t>
            </a:r>
            <a:endParaRPr lang="en-US" dirty="0">
              <a:latin typeface="Aptos"/>
              <a:ea typeface="+mn-lt"/>
              <a:cs typeface="Times New Roman"/>
            </a:endParaRPr>
          </a:p>
        </p:txBody>
      </p:sp>
    </p:spTree>
    <p:extLst>
      <p:ext uri="{BB962C8B-B14F-4D97-AF65-F5344CB8AC3E}">
        <p14:creationId xmlns:p14="http://schemas.microsoft.com/office/powerpoint/2010/main" val="407497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7FF38-3EDE-AD61-667E-C8D6F5802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71F9B-2541-F34E-E037-90607C6D37D2}"/>
              </a:ext>
            </a:extLst>
          </p:cNvPr>
          <p:cNvSpPr>
            <a:spLocks noGrp="1"/>
          </p:cNvSpPr>
          <p:nvPr>
            <p:ph type="ctrTitle"/>
          </p:nvPr>
        </p:nvSpPr>
        <p:spPr/>
        <p:txBody>
          <a:bodyPr>
            <a:normAutofit/>
          </a:bodyPr>
          <a:lstStyle/>
          <a:p>
            <a:r>
              <a:rPr lang="en-US"/>
              <a:t>Issue Spotting</a:t>
            </a:r>
          </a:p>
        </p:txBody>
      </p:sp>
    </p:spTree>
    <p:extLst>
      <p:ext uri="{BB962C8B-B14F-4D97-AF65-F5344CB8AC3E}">
        <p14:creationId xmlns:p14="http://schemas.microsoft.com/office/powerpoint/2010/main" val="157457974"/>
      </p:ext>
    </p:extLst>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ccentBoxVTI">
      <a:majorFont>
        <a:latin typeface="Avenir Next LT Pro"/>
        <a:ea typeface=""/>
        <a:cs typeface=""/>
      </a:majorFont>
      <a:minorFont>
        <a:latin typeface="Avenir Next LT Pro"/>
        <a:ea typeface=""/>
        <a:cs typeface=""/>
      </a:minorFont>
    </a:fontScheme>
    <a:fmtScheme name="AccentBox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F4FE582F-5DDE-4E50-A331-B77FB79D7361}" vid="{42624B42-66F4-4B9A-A3DB-EB561F16279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28</Slides>
  <Notes>0</Notes>
  <HiddenSlides>0</HiddenSlide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AccentBoxVTI</vt:lpstr>
      <vt:lpstr>Violation of Probation</vt:lpstr>
      <vt:lpstr>Topics</vt:lpstr>
      <vt:lpstr>Check Original Sentence</vt:lpstr>
      <vt:lpstr>Was Credit Given on Original Sentence?</vt:lpstr>
      <vt:lpstr>What Type of Conditions Were Violated?</vt:lpstr>
      <vt:lpstr>Were The Conditions Violated From Prior VOP?</vt:lpstr>
      <vt:lpstr>Conditons Must be Related</vt:lpstr>
      <vt:lpstr>Avoid Injurious and Vicious Habits????</vt:lpstr>
      <vt:lpstr>Issue Spotting</vt:lpstr>
      <vt:lpstr>Tolling Orders</vt:lpstr>
      <vt:lpstr>Probation Adding Conditions Post Sentence</vt:lpstr>
      <vt:lpstr>Hearings</vt:lpstr>
      <vt:lpstr>Confrontation Clause Applies</vt:lpstr>
      <vt:lpstr>Proving Things Not in Petitions</vt:lpstr>
      <vt:lpstr>Must Prove Willful Violation</vt:lpstr>
      <vt:lpstr>Must Prove Willful Violation (Cont)</vt:lpstr>
      <vt:lpstr>Must Prove Willful Violation (Cont)</vt:lpstr>
      <vt:lpstr>Must Prove Willful Violation (Cont)</vt:lpstr>
      <vt:lpstr>Clear and Definite Conditions</vt:lpstr>
      <vt:lpstr>Clear and Definite Conditions (Cont)</vt:lpstr>
      <vt:lpstr>Clear and Definite Conditions (Cont)</vt:lpstr>
      <vt:lpstr>VOP Sentencing and The Limits</vt:lpstr>
      <vt:lpstr>General Conditions or New Misd</vt:lpstr>
      <vt:lpstr>Special Conditions and New Felonies</vt:lpstr>
      <vt:lpstr>Special Conditions and New Felonies (Cont)</vt:lpstr>
      <vt:lpstr>Misdemenor VOP and The Limits</vt:lpstr>
      <vt:lpstr>Extending Probation for Accountability Courts</vt:lpstr>
      <vt:lpstr>Case Law Cites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1384</cp:revision>
  <dcterms:created xsi:type="dcterms:W3CDTF">2026-05-15T15:25:22Z</dcterms:created>
  <dcterms:modified xsi:type="dcterms:W3CDTF">2026-07-01T22:59:50Z</dcterms:modified>
</cp:coreProperties>
</file>