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3"/>
  </p:notes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15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4D01E8-A75A-4D7E-B267-DD05F42440D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FCFC4C6-061E-4F18-A0EB-A3D8590C3743}">
      <dgm:prSet/>
      <dgm:spPr/>
      <dgm:t>
        <a:bodyPr/>
        <a:lstStyle/>
        <a:p>
          <a:r>
            <a:rPr lang="en-US"/>
            <a:t>Rules and timelines</a:t>
          </a:r>
        </a:p>
      </dgm:t>
    </dgm:pt>
    <dgm:pt modelId="{39E9FD36-D626-4389-B469-367034D21FFA}" type="parTrans" cxnId="{D02F0A94-18B3-4759-AB88-440E58C363B3}">
      <dgm:prSet/>
      <dgm:spPr/>
      <dgm:t>
        <a:bodyPr/>
        <a:lstStyle/>
        <a:p>
          <a:endParaRPr lang="en-US"/>
        </a:p>
      </dgm:t>
    </dgm:pt>
    <dgm:pt modelId="{302DF4A8-0049-4394-B9CE-02493F543B16}" type="sibTrans" cxnId="{D02F0A94-18B3-4759-AB88-440E58C363B3}">
      <dgm:prSet/>
      <dgm:spPr/>
      <dgm:t>
        <a:bodyPr/>
        <a:lstStyle/>
        <a:p>
          <a:endParaRPr lang="en-US"/>
        </a:p>
      </dgm:t>
    </dgm:pt>
    <dgm:pt modelId="{E5B5BF37-39EA-42E1-8AC4-3A8DA5E56A6B}">
      <dgm:prSet/>
      <dgm:spPr/>
      <dgm:t>
        <a:bodyPr/>
        <a:lstStyle/>
        <a:p>
          <a:r>
            <a:rPr lang="en-US"/>
            <a:t>Making a successful application</a:t>
          </a:r>
        </a:p>
      </dgm:t>
    </dgm:pt>
    <dgm:pt modelId="{27E438A3-E46A-4634-BA52-B1A88B2BE3BE}" type="parTrans" cxnId="{A601D55E-89D8-4013-9C85-39F8EA957CAB}">
      <dgm:prSet/>
      <dgm:spPr/>
      <dgm:t>
        <a:bodyPr/>
        <a:lstStyle/>
        <a:p>
          <a:endParaRPr lang="en-US"/>
        </a:p>
      </dgm:t>
    </dgm:pt>
    <dgm:pt modelId="{ED1B193D-F419-4500-B293-2949F5AD5CC6}" type="sibTrans" cxnId="{A601D55E-89D8-4013-9C85-39F8EA957CAB}">
      <dgm:prSet/>
      <dgm:spPr/>
      <dgm:t>
        <a:bodyPr/>
        <a:lstStyle/>
        <a:p>
          <a:endParaRPr lang="en-US"/>
        </a:p>
      </dgm:t>
    </dgm:pt>
    <dgm:pt modelId="{918A4934-7545-4B2E-BE3D-88767A701737}">
      <dgm:prSet/>
      <dgm:spPr/>
      <dgm:t>
        <a:bodyPr/>
        <a:lstStyle/>
        <a:p>
          <a:r>
            <a:rPr lang="en-US"/>
            <a:t>Practice tips</a:t>
          </a:r>
        </a:p>
      </dgm:t>
    </dgm:pt>
    <dgm:pt modelId="{933C20F8-62EF-4A1D-98CC-4D7F80971900}" type="parTrans" cxnId="{43CCFDF9-EE3B-415B-83F4-D5CA00792543}">
      <dgm:prSet/>
      <dgm:spPr/>
      <dgm:t>
        <a:bodyPr/>
        <a:lstStyle/>
        <a:p>
          <a:endParaRPr lang="en-US"/>
        </a:p>
      </dgm:t>
    </dgm:pt>
    <dgm:pt modelId="{8F4EEDE6-43EF-4E4E-B44B-8A4B45EBAF55}" type="sibTrans" cxnId="{43CCFDF9-EE3B-415B-83F4-D5CA00792543}">
      <dgm:prSet/>
      <dgm:spPr/>
      <dgm:t>
        <a:bodyPr/>
        <a:lstStyle/>
        <a:p>
          <a:endParaRPr lang="en-US"/>
        </a:p>
      </dgm:t>
    </dgm:pt>
    <dgm:pt modelId="{E9A11787-8D7D-4140-978C-F83CD18F14CB}" type="pres">
      <dgm:prSet presAssocID="{AE4D01E8-A75A-4D7E-B267-DD05F42440D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0FE3308-4708-454C-8E91-C18BED421459}" type="pres">
      <dgm:prSet presAssocID="{EFCFC4C6-061E-4F18-A0EB-A3D8590C3743}" presName="hierRoot1" presStyleCnt="0"/>
      <dgm:spPr/>
    </dgm:pt>
    <dgm:pt modelId="{F9424352-5479-496C-AAC9-E7A5BEA2F0B8}" type="pres">
      <dgm:prSet presAssocID="{EFCFC4C6-061E-4F18-A0EB-A3D8590C3743}" presName="composite" presStyleCnt="0"/>
      <dgm:spPr/>
    </dgm:pt>
    <dgm:pt modelId="{63330AFF-D7A6-4D97-9BDB-543A9013A506}" type="pres">
      <dgm:prSet presAssocID="{EFCFC4C6-061E-4F18-A0EB-A3D8590C3743}" presName="background" presStyleLbl="node0" presStyleIdx="0" presStyleCnt="3"/>
      <dgm:spPr/>
    </dgm:pt>
    <dgm:pt modelId="{A32A6AA6-F385-4960-B082-013A9802E42E}" type="pres">
      <dgm:prSet presAssocID="{EFCFC4C6-061E-4F18-A0EB-A3D8590C3743}" presName="text" presStyleLbl="fgAcc0" presStyleIdx="0" presStyleCnt="3">
        <dgm:presLayoutVars>
          <dgm:chPref val="3"/>
        </dgm:presLayoutVars>
      </dgm:prSet>
      <dgm:spPr/>
    </dgm:pt>
    <dgm:pt modelId="{3434B260-ADD5-4771-A994-98523B397D14}" type="pres">
      <dgm:prSet presAssocID="{EFCFC4C6-061E-4F18-A0EB-A3D8590C3743}" presName="hierChild2" presStyleCnt="0"/>
      <dgm:spPr/>
    </dgm:pt>
    <dgm:pt modelId="{E9936D3C-5D57-432D-8C17-88B26AA907A3}" type="pres">
      <dgm:prSet presAssocID="{E5B5BF37-39EA-42E1-8AC4-3A8DA5E56A6B}" presName="hierRoot1" presStyleCnt="0"/>
      <dgm:spPr/>
    </dgm:pt>
    <dgm:pt modelId="{25E20A13-3080-4012-BD7B-CB1E19581595}" type="pres">
      <dgm:prSet presAssocID="{E5B5BF37-39EA-42E1-8AC4-3A8DA5E56A6B}" presName="composite" presStyleCnt="0"/>
      <dgm:spPr/>
    </dgm:pt>
    <dgm:pt modelId="{8617DDC4-449A-4C8F-A051-32CF7B6BB4AC}" type="pres">
      <dgm:prSet presAssocID="{E5B5BF37-39EA-42E1-8AC4-3A8DA5E56A6B}" presName="background" presStyleLbl="node0" presStyleIdx="1" presStyleCnt="3"/>
      <dgm:spPr/>
    </dgm:pt>
    <dgm:pt modelId="{D641ADF1-7A81-42DD-903F-90631507AF15}" type="pres">
      <dgm:prSet presAssocID="{E5B5BF37-39EA-42E1-8AC4-3A8DA5E56A6B}" presName="text" presStyleLbl="fgAcc0" presStyleIdx="1" presStyleCnt="3">
        <dgm:presLayoutVars>
          <dgm:chPref val="3"/>
        </dgm:presLayoutVars>
      </dgm:prSet>
      <dgm:spPr/>
    </dgm:pt>
    <dgm:pt modelId="{CD984693-F241-4DE2-81CF-073C5EBF661A}" type="pres">
      <dgm:prSet presAssocID="{E5B5BF37-39EA-42E1-8AC4-3A8DA5E56A6B}" presName="hierChild2" presStyleCnt="0"/>
      <dgm:spPr/>
    </dgm:pt>
    <dgm:pt modelId="{9DE88B39-4B17-4379-9673-7235730E2BA5}" type="pres">
      <dgm:prSet presAssocID="{918A4934-7545-4B2E-BE3D-88767A701737}" presName="hierRoot1" presStyleCnt="0"/>
      <dgm:spPr/>
    </dgm:pt>
    <dgm:pt modelId="{6ADB2E2B-549E-4F83-A9EE-5A02E9D2490F}" type="pres">
      <dgm:prSet presAssocID="{918A4934-7545-4B2E-BE3D-88767A701737}" presName="composite" presStyleCnt="0"/>
      <dgm:spPr/>
    </dgm:pt>
    <dgm:pt modelId="{8A9F1BC1-A67D-4CBB-9A8B-F1AEF550F5D7}" type="pres">
      <dgm:prSet presAssocID="{918A4934-7545-4B2E-BE3D-88767A701737}" presName="background" presStyleLbl="node0" presStyleIdx="2" presStyleCnt="3"/>
      <dgm:spPr/>
    </dgm:pt>
    <dgm:pt modelId="{DFAB256A-F164-4489-8E78-81F2A17B345B}" type="pres">
      <dgm:prSet presAssocID="{918A4934-7545-4B2E-BE3D-88767A701737}" presName="text" presStyleLbl="fgAcc0" presStyleIdx="2" presStyleCnt="3">
        <dgm:presLayoutVars>
          <dgm:chPref val="3"/>
        </dgm:presLayoutVars>
      </dgm:prSet>
      <dgm:spPr/>
    </dgm:pt>
    <dgm:pt modelId="{E1E51FF9-4544-44FD-BDEF-C88704EDB9E3}" type="pres">
      <dgm:prSet presAssocID="{918A4934-7545-4B2E-BE3D-88767A701737}" presName="hierChild2" presStyleCnt="0"/>
      <dgm:spPr/>
    </dgm:pt>
  </dgm:ptLst>
  <dgm:cxnLst>
    <dgm:cxn modelId="{A601D55E-89D8-4013-9C85-39F8EA957CAB}" srcId="{AE4D01E8-A75A-4D7E-B267-DD05F42440D7}" destId="{E5B5BF37-39EA-42E1-8AC4-3A8DA5E56A6B}" srcOrd="1" destOrd="0" parTransId="{27E438A3-E46A-4634-BA52-B1A88B2BE3BE}" sibTransId="{ED1B193D-F419-4500-B293-2949F5AD5CC6}"/>
    <dgm:cxn modelId="{0BFFA751-BB6D-4445-975B-498FA621A1EE}" type="presOf" srcId="{E5B5BF37-39EA-42E1-8AC4-3A8DA5E56A6B}" destId="{D641ADF1-7A81-42DD-903F-90631507AF15}" srcOrd="0" destOrd="0" presId="urn:microsoft.com/office/officeart/2005/8/layout/hierarchy1"/>
    <dgm:cxn modelId="{D02F0A94-18B3-4759-AB88-440E58C363B3}" srcId="{AE4D01E8-A75A-4D7E-B267-DD05F42440D7}" destId="{EFCFC4C6-061E-4F18-A0EB-A3D8590C3743}" srcOrd="0" destOrd="0" parTransId="{39E9FD36-D626-4389-B469-367034D21FFA}" sibTransId="{302DF4A8-0049-4394-B9CE-02493F543B16}"/>
    <dgm:cxn modelId="{A961E4EA-7AC8-42D1-96E0-B7634D5FD0BA}" type="presOf" srcId="{EFCFC4C6-061E-4F18-A0EB-A3D8590C3743}" destId="{A32A6AA6-F385-4960-B082-013A9802E42E}" srcOrd="0" destOrd="0" presId="urn:microsoft.com/office/officeart/2005/8/layout/hierarchy1"/>
    <dgm:cxn modelId="{969B6AF1-204C-44FC-8BC1-951E9DEBBAA3}" type="presOf" srcId="{918A4934-7545-4B2E-BE3D-88767A701737}" destId="{DFAB256A-F164-4489-8E78-81F2A17B345B}" srcOrd="0" destOrd="0" presId="urn:microsoft.com/office/officeart/2005/8/layout/hierarchy1"/>
    <dgm:cxn modelId="{8C7FA8F8-919E-44A7-8673-B2666A86755F}" type="presOf" srcId="{AE4D01E8-A75A-4D7E-B267-DD05F42440D7}" destId="{E9A11787-8D7D-4140-978C-F83CD18F14CB}" srcOrd="0" destOrd="0" presId="urn:microsoft.com/office/officeart/2005/8/layout/hierarchy1"/>
    <dgm:cxn modelId="{43CCFDF9-EE3B-415B-83F4-D5CA00792543}" srcId="{AE4D01E8-A75A-4D7E-B267-DD05F42440D7}" destId="{918A4934-7545-4B2E-BE3D-88767A701737}" srcOrd="2" destOrd="0" parTransId="{933C20F8-62EF-4A1D-98CC-4D7F80971900}" sibTransId="{8F4EEDE6-43EF-4E4E-B44B-8A4B45EBAF55}"/>
    <dgm:cxn modelId="{95FE1577-CCDD-47EA-B7D0-6A743A41C3F7}" type="presParOf" srcId="{E9A11787-8D7D-4140-978C-F83CD18F14CB}" destId="{60FE3308-4708-454C-8E91-C18BED421459}" srcOrd="0" destOrd="0" presId="urn:microsoft.com/office/officeart/2005/8/layout/hierarchy1"/>
    <dgm:cxn modelId="{5955FB28-822E-4A49-84D9-2EBDFA1AA19F}" type="presParOf" srcId="{60FE3308-4708-454C-8E91-C18BED421459}" destId="{F9424352-5479-496C-AAC9-E7A5BEA2F0B8}" srcOrd="0" destOrd="0" presId="urn:microsoft.com/office/officeart/2005/8/layout/hierarchy1"/>
    <dgm:cxn modelId="{6936B758-0B40-4275-B80B-4CC158455918}" type="presParOf" srcId="{F9424352-5479-496C-AAC9-E7A5BEA2F0B8}" destId="{63330AFF-D7A6-4D97-9BDB-543A9013A506}" srcOrd="0" destOrd="0" presId="urn:microsoft.com/office/officeart/2005/8/layout/hierarchy1"/>
    <dgm:cxn modelId="{CBE55734-CE24-4F12-A82E-7C85E657D9EE}" type="presParOf" srcId="{F9424352-5479-496C-AAC9-E7A5BEA2F0B8}" destId="{A32A6AA6-F385-4960-B082-013A9802E42E}" srcOrd="1" destOrd="0" presId="urn:microsoft.com/office/officeart/2005/8/layout/hierarchy1"/>
    <dgm:cxn modelId="{960470BE-1EBB-4CD3-BE90-02A7C6E13D5E}" type="presParOf" srcId="{60FE3308-4708-454C-8E91-C18BED421459}" destId="{3434B260-ADD5-4771-A994-98523B397D14}" srcOrd="1" destOrd="0" presId="urn:microsoft.com/office/officeart/2005/8/layout/hierarchy1"/>
    <dgm:cxn modelId="{02026A68-377A-413C-B9CB-81BE408F55A9}" type="presParOf" srcId="{E9A11787-8D7D-4140-978C-F83CD18F14CB}" destId="{E9936D3C-5D57-432D-8C17-88B26AA907A3}" srcOrd="1" destOrd="0" presId="urn:microsoft.com/office/officeart/2005/8/layout/hierarchy1"/>
    <dgm:cxn modelId="{FF9B3093-179D-460D-9CC7-A590AC413568}" type="presParOf" srcId="{E9936D3C-5D57-432D-8C17-88B26AA907A3}" destId="{25E20A13-3080-4012-BD7B-CB1E19581595}" srcOrd="0" destOrd="0" presId="urn:microsoft.com/office/officeart/2005/8/layout/hierarchy1"/>
    <dgm:cxn modelId="{9CA02F92-A50C-4ECF-84A2-C639A1013BA2}" type="presParOf" srcId="{25E20A13-3080-4012-BD7B-CB1E19581595}" destId="{8617DDC4-449A-4C8F-A051-32CF7B6BB4AC}" srcOrd="0" destOrd="0" presId="urn:microsoft.com/office/officeart/2005/8/layout/hierarchy1"/>
    <dgm:cxn modelId="{0D6EF6E8-11AD-40A3-BD92-C869D7F0DDAC}" type="presParOf" srcId="{25E20A13-3080-4012-BD7B-CB1E19581595}" destId="{D641ADF1-7A81-42DD-903F-90631507AF15}" srcOrd="1" destOrd="0" presId="urn:microsoft.com/office/officeart/2005/8/layout/hierarchy1"/>
    <dgm:cxn modelId="{06EA4169-B699-4175-A1BD-00A3DD8D4085}" type="presParOf" srcId="{E9936D3C-5D57-432D-8C17-88B26AA907A3}" destId="{CD984693-F241-4DE2-81CF-073C5EBF661A}" srcOrd="1" destOrd="0" presId="urn:microsoft.com/office/officeart/2005/8/layout/hierarchy1"/>
    <dgm:cxn modelId="{F6755118-AC26-473F-BEDF-80ED96C3C922}" type="presParOf" srcId="{E9A11787-8D7D-4140-978C-F83CD18F14CB}" destId="{9DE88B39-4B17-4379-9673-7235730E2BA5}" srcOrd="2" destOrd="0" presId="urn:microsoft.com/office/officeart/2005/8/layout/hierarchy1"/>
    <dgm:cxn modelId="{96FA947A-076D-4F60-BA17-A06ACCC7BBE8}" type="presParOf" srcId="{9DE88B39-4B17-4379-9673-7235730E2BA5}" destId="{6ADB2E2B-549E-4F83-A9EE-5A02E9D2490F}" srcOrd="0" destOrd="0" presId="urn:microsoft.com/office/officeart/2005/8/layout/hierarchy1"/>
    <dgm:cxn modelId="{D5EC6BE8-2C86-4D18-9A41-2842BFC3F7A1}" type="presParOf" srcId="{6ADB2E2B-549E-4F83-A9EE-5A02E9D2490F}" destId="{8A9F1BC1-A67D-4CBB-9A8B-F1AEF550F5D7}" srcOrd="0" destOrd="0" presId="urn:microsoft.com/office/officeart/2005/8/layout/hierarchy1"/>
    <dgm:cxn modelId="{EB353435-52F9-4B74-9464-EA073CAD8E01}" type="presParOf" srcId="{6ADB2E2B-549E-4F83-A9EE-5A02E9D2490F}" destId="{DFAB256A-F164-4489-8E78-81F2A17B345B}" srcOrd="1" destOrd="0" presId="urn:microsoft.com/office/officeart/2005/8/layout/hierarchy1"/>
    <dgm:cxn modelId="{10DF5F16-8467-4A68-B1C0-9ED17DF12D7F}" type="presParOf" srcId="{9DE88B39-4B17-4379-9673-7235730E2BA5}" destId="{E1E51FF9-4544-44FD-BDEF-C88704EDB9E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330AFF-D7A6-4D97-9BDB-543A9013A506}">
      <dsp:nvSpPr>
        <dsp:cNvPr id="0" name=""/>
        <dsp:cNvSpPr/>
      </dsp:nvSpPr>
      <dsp:spPr>
        <a:xfrm>
          <a:off x="0" y="965470"/>
          <a:ext cx="1814374" cy="11521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2A6AA6-F385-4960-B082-013A9802E42E}">
      <dsp:nvSpPr>
        <dsp:cNvPr id="0" name=""/>
        <dsp:cNvSpPr/>
      </dsp:nvSpPr>
      <dsp:spPr>
        <a:xfrm>
          <a:off x="201597" y="1156987"/>
          <a:ext cx="1814374" cy="11521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Rules and timelines</a:t>
          </a:r>
        </a:p>
      </dsp:txBody>
      <dsp:txXfrm>
        <a:off x="235342" y="1190732"/>
        <a:ext cx="1746884" cy="1084637"/>
      </dsp:txXfrm>
    </dsp:sp>
    <dsp:sp modelId="{8617DDC4-449A-4C8F-A051-32CF7B6BB4AC}">
      <dsp:nvSpPr>
        <dsp:cNvPr id="0" name=""/>
        <dsp:cNvSpPr/>
      </dsp:nvSpPr>
      <dsp:spPr>
        <a:xfrm>
          <a:off x="2217568" y="965470"/>
          <a:ext cx="1814374" cy="11521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41ADF1-7A81-42DD-903F-90631507AF15}">
      <dsp:nvSpPr>
        <dsp:cNvPr id="0" name=""/>
        <dsp:cNvSpPr/>
      </dsp:nvSpPr>
      <dsp:spPr>
        <a:xfrm>
          <a:off x="2419165" y="1156987"/>
          <a:ext cx="1814374" cy="11521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Making a successful application</a:t>
          </a:r>
        </a:p>
      </dsp:txBody>
      <dsp:txXfrm>
        <a:off x="2452910" y="1190732"/>
        <a:ext cx="1746884" cy="1084637"/>
      </dsp:txXfrm>
    </dsp:sp>
    <dsp:sp modelId="{8A9F1BC1-A67D-4CBB-9A8B-F1AEF550F5D7}">
      <dsp:nvSpPr>
        <dsp:cNvPr id="0" name=""/>
        <dsp:cNvSpPr/>
      </dsp:nvSpPr>
      <dsp:spPr>
        <a:xfrm>
          <a:off x="4435137" y="965470"/>
          <a:ext cx="1814374" cy="11521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AB256A-F164-4489-8E78-81F2A17B345B}">
      <dsp:nvSpPr>
        <dsp:cNvPr id="0" name=""/>
        <dsp:cNvSpPr/>
      </dsp:nvSpPr>
      <dsp:spPr>
        <a:xfrm>
          <a:off x="4636734" y="1156987"/>
          <a:ext cx="1814374" cy="11521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Practice tips</a:t>
          </a:r>
        </a:p>
      </dsp:txBody>
      <dsp:txXfrm>
        <a:off x="4670479" y="1190732"/>
        <a:ext cx="1746884" cy="10846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0BF7BB-8A20-4BFD-B244-F083174BC01F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3241C0-A65C-4A58-97F2-35C49D50B3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672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preserve issue need trial. Can do a stipulated bench trial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3241C0-A65C-4A58-97F2-35C49D50B3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708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Steal the jurisdictional</a:t>
            </a:r>
            <a:r>
              <a:rPr lang="en-US" baseline="0" dirty="0"/>
              <a:t> statement. You can use the same/a very similar one every time. Include an example in the materials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3241C0-A65C-4A58-97F2-35C49D50B3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758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3241C0-A65C-4A58-97F2-35C49D50B3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702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E5DF-A4A5-41D2-962C-4580480431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D691E-603E-4F03-B807-C20C79B8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428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E5DF-A4A5-41D2-962C-4580480431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D691E-603E-4F03-B807-C20C79B8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141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E5DF-A4A5-41D2-962C-4580480431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D691E-603E-4F03-B807-C20C79B8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270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E5DF-A4A5-41D2-962C-4580480431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D691E-603E-4F03-B807-C20C79B8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46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E5DF-A4A5-41D2-962C-4580480431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D691E-603E-4F03-B807-C20C79B8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748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E5DF-A4A5-41D2-962C-4580480431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D691E-603E-4F03-B807-C20C79B8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40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E5DF-A4A5-41D2-962C-4580480431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D691E-603E-4F03-B807-C20C79B8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403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E5DF-A4A5-41D2-962C-4580480431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D691E-603E-4F03-B807-C20C79B8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053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E5DF-A4A5-41D2-962C-4580480431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D691E-603E-4F03-B807-C20C79B8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98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E5DF-A4A5-41D2-962C-4580480431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D691E-603E-4F03-B807-C20C79B8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642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FE5DF-A4A5-41D2-962C-4580480431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D691E-603E-4F03-B807-C20C79B8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71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94FE5DF-A4A5-41D2-962C-458048043142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ED691E-603E-4F03-B807-C20C79B805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261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512124-0D13-4ED9-80B7-52AE15B6B4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steak on a cutting board with some spices">
            <a:extLst>
              <a:ext uri="{FF2B5EF4-FFF2-40B4-BE49-F238E27FC236}">
                <a16:creationId xmlns:a16="http://schemas.microsoft.com/office/drawing/2014/main" id="{C6838603-418C-5F12-E343-A7A7066DFF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20" b="161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Interlocutory appeals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GPDC Conference 2026</a:t>
            </a:r>
          </a:p>
        </p:txBody>
      </p:sp>
    </p:spTree>
    <p:extLst>
      <p:ext uri="{BB962C8B-B14F-4D97-AF65-F5344CB8AC3E}">
        <p14:creationId xmlns:p14="http://schemas.microsoft.com/office/powerpoint/2010/main" val="18753979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EA992460-7FA3-40FE-A958-BCD1981B96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DF57D5B-380D-48E9-8DAD-DD500FE80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61999"/>
            <a:ext cx="4642228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Picture 6" descr="Krispy Kreme Gainesville">
            <a:extLst>
              <a:ext uri="{FF2B5EF4-FFF2-40B4-BE49-F238E27FC236}">
                <a16:creationId xmlns:a16="http://schemas.microsoft.com/office/drawing/2014/main" id="{4F656284-FEEE-697F-7FB7-06DE597C32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88" r="2283" b="-1"/>
          <a:stretch>
            <a:fillRect/>
          </a:stretch>
        </p:blipFill>
        <p:spPr>
          <a:xfrm>
            <a:off x="7460907" y="3264090"/>
            <a:ext cx="4027002" cy="3593910"/>
          </a:xfrm>
          <a:prstGeom prst="rect">
            <a:avLst/>
          </a:prstGeom>
        </p:spPr>
      </p:pic>
      <p:pic>
        <p:nvPicPr>
          <p:cNvPr id="5" name="Picture 4" descr="Baker dusting sufganiyot with sugar">
            <a:extLst>
              <a:ext uri="{FF2B5EF4-FFF2-40B4-BE49-F238E27FC236}">
                <a16:creationId xmlns:a16="http://schemas.microsoft.com/office/drawing/2014/main" id="{B7D1C19B-6420-56B8-D393-041A48A454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85" r="-1" b="5902"/>
          <a:stretch>
            <a:fillRect/>
          </a:stretch>
        </p:blipFill>
        <p:spPr>
          <a:xfrm>
            <a:off x="5131423" y="80445"/>
            <a:ext cx="4113440" cy="3920034"/>
          </a:xfrm>
          <a:custGeom>
            <a:avLst/>
            <a:gdLst/>
            <a:ahLst/>
            <a:cxnLst/>
            <a:rect l="l" t="t" r="r" b="b"/>
            <a:pathLst>
              <a:path w="4113440" h="3920044">
                <a:moveTo>
                  <a:pt x="0" y="0"/>
                </a:moveTo>
                <a:lnTo>
                  <a:pt x="4113440" y="0"/>
                </a:lnTo>
                <a:lnTo>
                  <a:pt x="4113440" y="3103224"/>
                </a:lnTo>
                <a:lnTo>
                  <a:pt x="2157388" y="3103224"/>
                </a:lnTo>
                <a:lnTo>
                  <a:pt x="2157388" y="3920044"/>
                </a:lnTo>
                <a:lnTo>
                  <a:pt x="0" y="3920044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249" y="1123837"/>
            <a:ext cx="4016116" cy="1255469"/>
          </a:xfrm>
        </p:spPr>
        <p:txBody>
          <a:bodyPr>
            <a:normAutofit/>
          </a:bodyPr>
          <a:lstStyle/>
          <a:p>
            <a:r>
              <a:rPr lang="en-US" dirty="0"/>
              <a:t>How to Get the COA to Notice You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249" y="2510395"/>
            <a:ext cx="4016116" cy="3274586"/>
          </a:xfrm>
        </p:spPr>
        <p:txBody>
          <a:bodyPr anchor="t">
            <a:normAutofit/>
          </a:bodyPr>
          <a:lstStyle/>
          <a:p>
            <a:r>
              <a:rPr lang="en-US" sz="1800">
                <a:solidFill>
                  <a:srgbClr val="FFFFFF"/>
                </a:solidFill>
              </a:rPr>
              <a:t>It must be something that really makes a difference in this case</a:t>
            </a:r>
          </a:p>
          <a:p>
            <a:r>
              <a:rPr lang="en-US" sz="1800">
                <a:solidFill>
                  <a:srgbClr val="FFFFFF"/>
                </a:solidFill>
              </a:rPr>
              <a:t>Would it be something that would eventually call harmless error in their opinion?</a:t>
            </a:r>
          </a:p>
          <a:p>
            <a:r>
              <a:rPr lang="en-US" sz="1800">
                <a:solidFill>
                  <a:srgbClr val="FFFFFF"/>
                </a:solidFill>
              </a:rPr>
              <a:t>It needs to be hot and fresh. If it is an issue they have decided several times before then they probably are not going to grant your application. </a:t>
            </a:r>
          </a:p>
          <a:p>
            <a:r>
              <a:rPr lang="en-US" sz="1800">
                <a:solidFill>
                  <a:srgbClr val="FFFFFF"/>
                </a:solidFill>
              </a:rPr>
              <a:t>We have had success with terrible cop behavior- they want to know about it.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65CC8E5-7727-4F29-A17D-114AF339F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08840" y="758952"/>
            <a:ext cx="2079069" cy="2344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4600802-151E-4F13-8C35-8D5CEDFF64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7463" y="4080912"/>
            <a:ext cx="2157385" cy="2008992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125053E-1062-4FE2-974C-546DC769D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386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5CBD63-8F8F-47DC-9CE7-159E6161D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0E3486-FD49-4921-B4F4-E5BB5C88AC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758953"/>
            <a:ext cx="3577575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1038177"/>
          </a:xfrm>
        </p:spPr>
        <p:txBody>
          <a:bodyPr anchor="b">
            <a:normAutofit/>
          </a:bodyPr>
          <a:lstStyle/>
          <a:p>
            <a:r>
              <a:rPr lang="en-US" sz="2400"/>
              <a:t>Practice Tips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920" y="2162014"/>
            <a:ext cx="2947482" cy="3744264"/>
          </a:xfrm>
        </p:spPr>
        <p:txBody>
          <a:bodyPr anchor="t">
            <a:normAutofit/>
          </a:bodyPr>
          <a:lstStyle/>
          <a:p>
            <a:r>
              <a:rPr lang="en-US" sz="1600">
                <a:solidFill>
                  <a:srgbClr val="FFFFFF"/>
                </a:solidFill>
              </a:rPr>
              <a:t>Less than Successful </a:t>
            </a:r>
          </a:p>
          <a:p>
            <a:r>
              <a:rPr lang="en-US" sz="1600">
                <a:solidFill>
                  <a:srgbClr val="FFFFFF"/>
                </a:solidFill>
              </a:rPr>
              <a:t>Fischel [timeline issue—and how to fix]</a:t>
            </a:r>
          </a:p>
          <a:p>
            <a:r>
              <a:rPr lang="en-US" sz="1600">
                <a:solidFill>
                  <a:srgbClr val="FFFFFF"/>
                </a:solidFill>
              </a:rPr>
              <a:t>Young [no good prong 3 issue]</a:t>
            </a:r>
          </a:p>
          <a:p>
            <a:r>
              <a:rPr lang="en-US" sz="1600">
                <a:solidFill>
                  <a:srgbClr val="FFFFFF"/>
                </a:solidFill>
              </a:rPr>
              <a:t>More Successful </a:t>
            </a:r>
          </a:p>
          <a:p>
            <a:r>
              <a:rPr lang="en-US" sz="1600">
                <a:solidFill>
                  <a:srgbClr val="FFFFFF"/>
                </a:solidFill>
              </a:rPr>
              <a:t>Abercrombie [bad cop] </a:t>
            </a:r>
          </a:p>
          <a:p>
            <a:r>
              <a:rPr lang="en-US" sz="1600">
                <a:solidFill>
                  <a:srgbClr val="FFFFFF"/>
                </a:solidFill>
              </a:rPr>
              <a:t>Minor [recent case law needing clarification] </a:t>
            </a:r>
          </a:p>
          <a:p>
            <a:endParaRPr lang="en-US" sz="1600">
              <a:solidFill>
                <a:srgbClr val="FFFFFF"/>
              </a:solidFill>
            </a:endParaRPr>
          </a:p>
          <a:p>
            <a:endParaRPr lang="en-US" sz="1600">
              <a:solidFill>
                <a:srgbClr val="FFFFFF"/>
              </a:solidFill>
            </a:endParaRPr>
          </a:p>
        </p:txBody>
      </p:sp>
      <p:pic>
        <p:nvPicPr>
          <p:cNvPr id="5" name="Picture 4" descr="Person holding turkey on platter">
            <a:extLst>
              <a:ext uri="{FF2B5EF4-FFF2-40B4-BE49-F238E27FC236}">
                <a16:creationId xmlns:a16="http://schemas.microsoft.com/office/drawing/2014/main" id="{38DA3E9B-B3D1-3EFB-4E8A-41286349C0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935" y="920275"/>
            <a:ext cx="7491363" cy="500048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3B4A72C-2924-4CE2-8674-7E02E182E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418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96A55C8-89F1-439D-863D-E208C0AC8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up of coffee with items you need to make coffee">
            <a:extLst>
              <a:ext uri="{FF2B5EF4-FFF2-40B4-BE49-F238E27FC236}">
                <a16:creationId xmlns:a16="http://schemas.microsoft.com/office/drawing/2014/main" id="{0F9A97DE-FD34-4FA4-5E2B-FDA6AFB38A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8" r="9092" b="13405"/>
          <a:stretch>
            <a:fillRect/>
          </a:stretch>
        </p:blipFill>
        <p:spPr>
          <a:xfrm>
            <a:off x="0" y="-4572"/>
            <a:ext cx="12188932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4A1FD7E-EAEC-40B9-B75B-432F9DA75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7052486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CB980289-87A9-85FF-A4DA-672E6D4ACAF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00688" y="1787135"/>
          <a:ext cx="6451109" cy="3274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AC88629E-396B-4C99-B284-F30AABDF2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457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CCCDCCF-DDE7-4FF9-BA8E-DFD3AC93A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Baker kneading dough">
            <a:extLst>
              <a:ext uri="{FF2B5EF4-FFF2-40B4-BE49-F238E27FC236}">
                <a16:creationId xmlns:a16="http://schemas.microsoft.com/office/drawing/2014/main" id="{75822A11-0C8C-9C91-1FB7-C5275777D4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15" r="-1" b="8093"/>
          <a:stretch>
            <a:fillRect/>
          </a:stretch>
        </p:blipFill>
        <p:spPr>
          <a:xfrm>
            <a:off x="20" y="1"/>
            <a:ext cx="12188932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2352FE0-ACFA-479E-A574-CED1C035D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>
            <a:normAutofit/>
          </a:bodyPr>
          <a:lstStyle/>
          <a:p>
            <a:r>
              <a:rPr lang="en-US" dirty="0"/>
              <a:t>When can I do an interlocutory appeal?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1F5979-1992-492E-ABBD-62EBC1016C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97130" y="754144"/>
            <a:ext cx="7865196" cy="5335760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5120640"/>
          </a:xfrm>
        </p:spPr>
        <p:txBody>
          <a:bodyPr>
            <a:normAutofit/>
          </a:bodyPr>
          <a:lstStyle/>
          <a:p>
            <a:endParaRPr lang="en-US"/>
          </a:p>
          <a:p>
            <a:r>
              <a:rPr lang="en-US" b="1"/>
              <a:t>When decision or judgment is “not final” [OCGA 5-7-2]</a:t>
            </a:r>
          </a:p>
          <a:p>
            <a:r>
              <a:rPr lang="en-US" b="1"/>
              <a:t>The order/decision/judgement “is of such importance to the case that an immediate review should be had” [OCGA 5-7-2]</a:t>
            </a:r>
          </a:p>
          <a:p>
            <a:r>
              <a:rPr lang="en-US" b="1"/>
              <a:t>The State is allowed a direct appeal [OCGA 5-7-1]</a:t>
            </a:r>
          </a:p>
          <a:p>
            <a:pPr lvl="1"/>
            <a:r>
              <a:rPr lang="en-US" b="1"/>
              <a:t>BUT defendant “shall be entitled” to “reasonable” bond pending the disposition of the appeal, except in cases punishable by death [OCGA 5-7-5]</a:t>
            </a:r>
          </a:p>
          <a:p>
            <a:r>
              <a:rPr lang="en-US" b="1"/>
              <a:t>Cross appeals: State can cross appeal when application for interlocutory appeal is granted; Defendant can cross appeal when State direct appeals</a:t>
            </a:r>
          </a:p>
          <a:p>
            <a:pPr lvl="1"/>
            <a:r>
              <a:rPr lang="en-US" b="1"/>
              <a:t>Civil practice rules apply [OCGA 5-6-38]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7CB93F-A0E2-4BBE-B2FC-E93932C7E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036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EE9F5D7F-1BBC-4096-ADA7-AA9C9E4D2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6D370DD-716B-4528-B475-331F84CEA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3"/>
            <a:ext cx="7052486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688" y="643005"/>
            <a:ext cx="6451110" cy="1255469"/>
          </a:xfrm>
        </p:spPr>
        <p:txBody>
          <a:bodyPr>
            <a:normAutofit/>
          </a:bodyPr>
          <a:lstStyle/>
          <a:p>
            <a:r>
              <a:rPr lang="en-US" dirty="0"/>
              <a:t>Timelines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336" y="1610591"/>
            <a:ext cx="6451109" cy="3702830"/>
          </a:xfrm>
        </p:spPr>
        <p:txBody>
          <a:bodyPr anchor="t">
            <a:noAutofit/>
          </a:bodyPr>
          <a:lstStyle/>
          <a:p>
            <a:r>
              <a:rPr lang="en-US" sz="1600" dirty="0">
                <a:solidFill>
                  <a:srgbClr val="FFFFFF"/>
                </a:solidFill>
              </a:rPr>
              <a:t>Certificate must be issued within ten days from the order entering judgement [OCGA 5-7-2(a)]</a:t>
            </a:r>
          </a:p>
          <a:p>
            <a:pPr lvl="1"/>
            <a:r>
              <a:rPr lang="en-US" sz="1600" dirty="0">
                <a:solidFill>
                  <a:srgbClr val="FFFFFF"/>
                </a:solidFill>
              </a:rPr>
              <a:t>Judgement is entered when the order is filed [OCGA 5-6-31]</a:t>
            </a:r>
          </a:p>
          <a:p>
            <a:r>
              <a:rPr lang="en-US" sz="1600" dirty="0">
                <a:solidFill>
                  <a:srgbClr val="FFFFFF"/>
                </a:solidFill>
              </a:rPr>
              <a:t>Application must be filed within ten days of certificate of immediate review [Rule 30]</a:t>
            </a:r>
          </a:p>
          <a:p>
            <a:r>
              <a:rPr lang="en-US" sz="1600" dirty="0">
                <a:solidFill>
                  <a:srgbClr val="FFFFFF"/>
                </a:solidFill>
              </a:rPr>
              <a:t>State has ten days to respond (not mandatory) [Rule 30] </a:t>
            </a:r>
          </a:p>
          <a:p>
            <a:r>
              <a:rPr lang="en-US" sz="1600" dirty="0">
                <a:solidFill>
                  <a:srgbClr val="FFFFFF"/>
                </a:solidFill>
              </a:rPr>
              <a:t>Court of Appeals has – days to grant or deny application </a:t>
            </a:r>
          </a:p>
          <a:p>
            <a:r>
              <a:rPr lang="en-US" sz="1600" dirty="0">
                <a:solidFill>
                  <a:srgbClr val="FFFFFF"/>
                </a:solidFill>
              </a:rPr>
              <a:t>If order is issued granting appeal, ten days to file notice of appeal  [OCGA 5-6-35 (g)]</a:t>
            </a:r>
          </a:p>
          <a:p>
            <a:r>
              <a:rPr lang="en-US" sz="1600" dirty="0">
                <a:solidFill>
                  <a:srgbClr val="FFFFFF"/>
                </a:solidFill>
              </a:rPr>
              <a:t>If a deadline falls on a weekend or holiday, the deadline is extended to the next business day [Rule 3]</a:t>
            </a:r>
          </a:p>
          <a:p>
            <a:r>
              <a:rPr lang="en-US" sz="1600" dirty="0">
                <a:solidFill>
                  <a:srgbClr val="FFFFFF"/>
                </a:solidFill>
              </a:rPr>
              <a:t>NO EXTENTIONS OF TIME ON INTERLOCUTORY APPLICATIONS [Rule 16]</a:t>
            </a:r>
          </a:p>
        </p:txBody>
      </p:sp>
      <p:pic>
        <p:nvPicPr>
          <p:cNvPr id="4" name="Picture 3" descr="Retro Kitchen Timer – Kikkerland B.V">
            <a:extLst>
              <a:ext uri="{FF2B5EF4-FFF2-40B4-BE49-F238E27FC236}">
                <a16:creationId xmlns:a16="http://schemas.microsoft.com/office/drawing/2014/main" id="{A464C860-DC96-51F5-6AFE-1DCC7D0DE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2944" y="1535135"/>
            <a:ext cx="3778286" cy="3778286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E79D076F-656A-4CD9-83AD-AF8F4B28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092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96A55C8-89F1-439D-863D-E208C0AC8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Baking ingredients on a table">
            <a:extLst>
              <a:ext uri="{FF2B5EF4-FFF2-40B4-BE49-F238E27FC236}">
                <a16:creationId xmlns:a16="http://schemas.microsoft.com/office/drawing/2014/main" id="{AC9B0478-9DFF-CF43-00C2-7CAEA573C5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19059" r="1" b="4314"/>
          <a:stretch>
            <a:fillRect/>
          </a:stretch>
        </p:blipFill>
        <p:spPr>
          <a:xfrm>
            <a:off x="20" y="1"/>
            <a:ext cx="12188932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A1FD7E-EAEC-40B9-B75B-432F9DA75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6095998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248" y="1123837"/>
            <a:ext cx="5218209" cy="1255469"/>
          </a:xfrm>
        </p:spPr>
        <p:txBody>
          <a:bodyPr>
            <a:normAutofit/>
          </a:bodyPr>
          <a:lstStyle/>
          <a:p>
            <a:r>
              <a:rPr lang="en-US"/>
              <a:t>Application for Interlocutory Review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248" y="2510395"/>
            <a:ext cx="5218209" cy="3274586"/>
          </a:xfrm>
        </p:spPr>
        <p:txBody>
          <a:bodyPr anchor="t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Write your brief- go ahead and put all the work in here. </a:t>
            </a:r>
          </a:p>
          <a:p>
            <a:r>
              <a:rPr lang="en-US">
                <a:solidFill>
                  <a:srgbClr val="FFFFFF"/>
                </a:solidFill>
              </a:rPr>
              <a:t>The Court of Appeals will not be guessing where you are going with arguments</a:t>
            </a:r>
          </a:p>
          <a:p>
            <a:r>
              <a:rPr lang="en-US">
                <a:solidFill>
                  <a:srgbClr val="FFFFFF"/>
                </a:solidFill>
              </a:rPr>
              <a:t>They will fully understand your arguments at the application stage</a:t>
            </a:r>
          </a:p>
          <a:p>
            <a:r>
              <a:rPr lang="en-US">
                <a:solidFill>
                  <a:srgbClr val="FFFFFF"/>
                </a:solidFill>
              </a:rPr>
              <a:t>Your research will already be done in advance of your brief due date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C88629E-396B-4C99-B284-F30AABDF2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37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E9F5D7F-1BBC-4096-ADA7-AA9C9E4D2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D370DD-716B-4528-B475-331F84CEA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3"/>
            <a:ext cx="7052486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248" y="1123837"/>
            <a:ext cx="6451110" cy="1255469"/>
          </a:xfrm>
        </p:spPr>
        <p:txBody>
          <a:bodyPr>
            <a:normAutofit/>
          </a:bodyPr>
          <a:lstStyle/>
          <a:p>
            <a:r>
              <a:rPr lang="en-US" dirty="0"/>
              <a:t>COA Style Rules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248" y="2510395"/>
            <a:ext cx="6451109" cy="3274586"/>
          </a:xfrm>
        </p:spPr>
        <p:txBody>
          <a:bodyPr anchor="t">
            <a:normAutofit/>
          </a:bodyPr>
          <a:lstStyle/>
          <a:p>
            <a:r>
              <a:rPr lang="en-US" sz="1700">
                <a:solidFill>
                  <a:srgbClr val="FFFFFF"/>
                </a:solidFill>
              </a:rPr>
              <a:t>Must be searchable PDF [Rule 2]</a:t>
            </a:r>
          </a:p>
          <a:p>
            <a:r>
              <a:rPr lang="en-US" sz="1700">
                <a:solidFill>
                  <a:srgbClr val="FFFFFF"/>
                </a:solidFill>
              </a:rPr>
              <a:t>Double-space [Rule 2]</a:t>
            </a:r>
          </a:p>
          <a:p>
            <a:r>
              <a:rPr lang="en-US" sz="17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Serif</a:t>
            </a:r>
            <a:r>
              <a:rPr lang="en-US" sz="1700">
                <a:solidFill>
                  <a:srgbClr val="FFFFFF"/>
                </a:solidFill>
              </a:rPr>
              <a:t>, 14-point or larger font [Rule 2]</a:t>
            </a:r>
          </a:p>
          <a:p>
            <a:r>
              <a:rPr lang="en-US" sz="1700">
                <a:solidFill>
                  <a:srgbClr val="FFFFFF"/>
                </a:solidFill>
              </a:rPr>
              <a:t>Margins must be at least one inch [Rule 24]</a:t>
            </a:r>
          </a:p>
          <a:p>
            <a:r>
              <a:rPr lang="en-US" sz="1700">
                <a:solidFill>
                  <a:srgbClr val="FFFFFF"/>
                </a:solidFill>
              </a:rPr>
              <a:t>Bluebook style citations</a:t>
            </a:r>
          </a:p>
          <a:p>
            <a:r>
              <a:rPr lang="en-US" sz="1700">
                <a:solidFill>
                  <a:srgbClr val="FFFFFF"/>
                </a:solidFill>
              </a:rPr>
              <a:t>Number pages at the bottom [Rule 24]</a:t>
            </a:r>
          </a:p>
          <a:p>
            <a:r>
              <a:rPr lang="en-US" sz="1700">
                <a:solidFill>
                  <a:srgbClr val="FFFFFF"/>
                </a:solidFill>
              </a:rPr>
              <a:t>14,000 word limit (excluding table of contents, cover sheets, certificates of service) [Rule 24]</a:t>
            </a:r>
          </a:p>
          <a:p>
            <a:r>
              <a:rPr lang="en-US" sz="1700">
                <a:solidFill>
                  <a:srgbClr val="FFFFFF"/>
                </a:solidFill>
              </a:rPr>
              <a:t>$80 filing fee unless pauper’s affidavit [Rule 5]</a:t>
            </a:r>
          </a:p>
        </p:txBody>
      </p:sp>
      <p:pic>
        <p:nvPicPr>
          <p:cNvPr id="4" name="Picture 3" descr="Betty Crocker's Picture Cookbook">
            <a:extLst>
              <a:ext uri="{FF2B5EF4-FFF2-40B4-BE49-F238E27FC236}">
                <a16:creationId xmlns:a16="http://schemas.microsoft.com/office/drawing/2014/main" id="{320634DC-EF7C-4208-C477-F4B49BBF8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2944" y="905421"/>
            <a:ext cx="3778286" cy="503771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79D076F-656A-4CD9-83AD-AF8F4B28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753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E9F5D7F-1BBC-4096-ADA7-AA9C9E4D2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D370DD-716B-4528-B475-331F84CEA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3"/>
            <a:ext cx="7052486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248" y="1123837"/>
            <a:ext cx="6451110" cy="1255469"/>
          </a:xfrm>
        </p:spPr>
        <p:txBody>
          <a:bodyPr>
            <a:normAutofit/>
          </a:bodyPr>
          <a:lstStyle/>
          <a:p>
            <a:r>
              <a:rPr lang="en-US" dirty="0"/>
              <a:t>If your application is denied…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248" y="2510395"/>
            <a:ext cx="6451109" cy="3274586"/>
          </a:xfrm>
        </p:spPr>
        <p:txBody>
          <a:bodyPr anchor="t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Stipulated bench trial</a:t>
            </a:r>
          </a:p>
          <a:p>
            <a:r>
              <a:rPr lang="en-US">
                <a:solidFill>
                  <a:srgbClr val="FFFFFF"/>
                </a:solidFill>
              </a:rPr>
              <a:t>Try the case and get new information</a:t>
            </a:r>
          </a:p>
          <a:p>
            <a:r>
              <a:rPr lang="en-US">
                <a:solidFill>
                  <a:srgbClr val="FFFFFF"/>
                </a:solidFill>
              </a:rPr>
              <a:t>Both avenues allow you to try again to get the attention of the Court of Appeals. </a:t>
            </a:r>
          </a:p>
          <a:p>
            <a:r>
              <a:rPr lang="en-US">
                <a:solidFill>
                  <a:srgbClr val="FFFFFF"/>
                </a:solidFill>
              </a:rPr>
              <a:t>They may not give you much of a chance, but it exists. </a:t>
            </a:r>
          </a:p>
          <a:p>
            <a:endParaRPr lang="en-US">
              <a:solidFill>
                <a:srgbClr val="FFFFFF"/>
              </a:solidFill>
            </a:endParaRPr>
          </a:p>
        </p:txBody>
      </p:sp>
      <p:pic>
        <p:nvPicPr>
          <p:cNvPr id="5" name="Picture 4" descr="Bread in a toaster">
            <a:extLst>
              <a:ext uri="{FF2B5EF4-FFF2-40B4-BE49-F238E27FC236}">
                <a16:creationId xmlns:a16="http://schemas.microsoft.com/office/drawing/2014/main" id="{97B67660-0904-1B9A-BA79-31F2BEDCDD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944" y="2007421"/>
            <a:ext cx="3778286" cy="283371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79D076F-656A-4CD9-83AD-AF8F4B28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57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E9F5D7F-1BBC-4096-ADA7-AA9C9E4D2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D370DD-716B-4528-B475-331F84CEA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3"/>
            <a:ext cx="7052486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248" y="1123837"/>
            <a:ext cx="6451110" cy="1255469"/>
          </a:xfrm>
        </p:spPr>
        <p:txBody>
          <a:bodyPr>
            <a:normAutofit/>
          </a:bodyPr>
          <a:lstStyle/>
          <a:p>
            <a:r>
              <a:rPr lang="en-US" dirty="0"/>
              <a:t>And if it’s accepted- timing is everything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248" y="2510395"/>
            <a:ext cx="6451109" cy="3274586"/>
          </a:xfrm>
        </p:spPr>
        <p:txBody>
          <a:bodyPr anchor="t">
            <a:normAutofit/>
          </a:bodyPr>
          <a:lstStyle/>
          <a:p>
            <a:r>
              <a:rPr lang="en-US" sz="1500">
                <a:solidFill>
                  <a:srgbClr val="FFFFFF"/>
                </a:solidFill>
              </a:rPr>
              <a:t>File brief within twenty days of docketing [Rule 23]</a:t>
            </a:r>
          </a:p>
          <a:p>
            <a:r>
              <a:rPr lang="en-US" sz="1500">
                <a:solidFill>
                  <a:srgbClr val="FFFFFF"/>
                </a:solidFill>
              </a:rPr>
              <a:t>State’s brief must be filed within forty days of docketing or twenty days of Appellant’s brief, whichever is longer [Rule 23]</a:t>
            </a:r>
          </a:p>
          <a:p>
            <a:pPr lvl="1"/>
            <a:r>
              <a:rPr lang="en-US" sz="1500">
                <a:solidFill>
                  <a:srgbClr val="FFFFFF"/>
                </a:solidFill>
              </a:rPr>
              <a:t>State is required to file Appellee brief </a:t>
            </a:r>
          </a:p>
          <a:p>
            <a:r>
              <a:rPr lang="en-US" sz="1500">
                <a:solidFill>
                  <a:srgbClr val="FFFFFF"/>
                </a:solidFill>
              </a:rPr>
              <a:t>Reply brief is not required, but may be filed within twenty days of Appellee’s brief</a:t>
            </a:r>
          </a:p>
          <a:p>
            <a:r>
              <a:rPr lang="en-US" sz="1500">
                <a:solidFill>
                  <a:srgbClr val="FFFFFF"/>
                </a:solidFill>
              </a:rPr>
              <a:t>Once docketed, the COA has until the end of the next term of court to decide the case</a:t>
            </a:r>
          </a:p>
          <a:p>
            <a:pPr lvl="1"/>
            <a:r>
              <a:rPr lang="en-US" sz="1500">
                <a:solidFill>
                  <a:srgbClr val="FFFFFF"/>
                </a:solidFill>
              </a:rPr>
              <a:t>Three terms: first Monday in December to March 31; first Monday in April to July 17; first Monday in August to November 18</a:t>
            </a:r>
          </a:p>
        </p:txBody>
      </p:sp>
      <p:pic>
        <p:nvPicPr>
          <p:cNvPr id="5" name="Picture 4" descr="Close-up of a stack of smores">
            <a:extLst>
              <a:ext uri="{FF2B5EF4-FFF2-40B4-BE49-F238E27FC236}">
                <a16:creationId xmlns:a16="http://schemas.microsoft.com/office/drawing/2014/main" id="{CCE8865E-EED8-0ACE-1ADF-16781E2FF2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" r="4131" b="3"/>
          <a:stretch>
            <a:fillRect/>
          </a:stretch>
        </p:blipFill>
        <p:spPr>
          <a:xfrm>
            <a:off x="7552944" y="758957"/>
            <a:ext cx="3778286" cy="533064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79D076F-656A-4CD9-83AD-AF8F4B28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993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Appellate Briefs and Responses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en-US" dirty="0">
                <a:solidFill>
                  <a:schemeClr val="tx1"/>
                </a:solidFill>
              </a:rPr>
              <a:t>For long or complex briefs, a table of contents and authorities, with page references</a:t>
            </a:r>
          </a:p>
          <a:p>
            <a:pPr marL="45720" indent="0">
              <a:buNone/>
            </a:pPr>
            <a:r>
              <a:rPr lang="en-US" dirty="0">
                <a:solidFill>
                  <a:schemeClr val="tx1"/>
                </a:solidFill>
              </a:rPr>
              <a:t>A concise introduction identifying the key issues and arguments</a:t>
            </a:r>
          </a:p>
          <a:p>
            <a:pPr marL="45720" indent="0">
              <a:buNone/>
            </a:pPr>
            <a:r>
              <a:rPr lang="en-US" b="1" dirty="0">
                <a:solidFill>
                  <a:schemeClr val="tx1"/>
                </a:solidFill>
              </a:rPr>
              <a:t>A concise jurisdictional statement</a:t>
            </a:r>
            <a:r>
              <a:rPr lang="en-US" dirty="0">
                <a:solidFill>
                  <a:schemeClr val="tx1"/>
                </a:solidFill>
              </a:rPr>
              <a:t>, which must identify:</a:t>
            </a:r>
          </a:p>
          <a:p>
            <a:r>
              <a:rPr lang="en-US" dirty="0">
                <a:solidFill>
                  <a:schemeClr val="tx1"/>
                </a:solidFill>
              </a:rPr>
              <a:t>The basis for this Court’s appellate jurisdiction [OCGA 5-6-34 and 5-6-35]</a:t>
            </a:r>
          </a:p>
          <a:p>
            <a:r>
              <a:rPr lang="en-US" dirty="0">
                <a:solidFill>
                  <a:schemeClr val="tx1"/>
                </a:solidFill>
              </a:rPr>
              <a:t>The basis for this Court having jurisdiction instead of the Supreme Court [Ga. Cont. Art. VI, Sec. VI, Pars. II, III and OCGA 15-3-3.1]</a:t>
            </a:r>
          </a:p>
          <a:p>
            <a:r>
              <a:rPr lang="en-US" dirty="0">
                <a:solidFill>
                  <a:schemeClr val="tx1"/>
                </a:solidFill>
              </a:rPr>
              <a:t>That the appeal is timely [OCGA 5-6-38 and 5-6-39]</a:t>
            </a:r>
          </a:p>
          <a:p>
            <a:pPr marL="45720" indent="0">
              <a:buNone/>
            </a:pPr>
            <a:r>
              <a:rPr lang="en-US" b="1" dirty="0">
                <a:solidFill>
                  <a:schemeClr val="tx1"/>
                </a:solidFill>
              </a:rPr>
              <a:t>Enumeration of errors </a:t>
            </a:r>
            <a:r>
              <a:rPr lang="en-US" dirty="0">
                <a:solidFill>
                  <a:schemeClr val="tx1"/>
                </a:solidFill>
              </a:rPr>
              <a:t>[OCGA 5-6-40]</a:t>
            </a:r>
          </a:p>
          <a:p>
            <a:pPr marL="45720" indent="0">
              <a:buNone/>
            </a:pPr>
            <a:r>
              <a:rPr lang="en-US" b="1" dirty="0">
                <a:solidFill>
                  <a:schemeClr val="tx1"/>
                </a:solidFill>
              </a:rPr>
              <a:t>Statement of the case</a:t>
            </a:r>
            <a:r>
              <a:rPr lang="en-US" dirty="0">
                <a:solidFill>
                  <a:schemeClr val="tx1"/>
                </a:solidFill>
              </a:rPr>
              <a:t>—facts, procedural posture, preservation of error </a:t>
            </a:r>
          </a:p>
          <a:p>
            <a:pPr marL="45720" indent="0">
              <a:buNone/>
            </a:pPr>
            <a:r>
              <a:rPr lang="en-US" dirty="0">
                <a:solidFill>
                  <a:schemeClr val="tx1"/>
                </a:solidFill>
              </a:rPr>
              <a:t>For long or complex briefs, a summary of the argument .</a:t>
            </a:r>
          </a:p>
          <a:p>
            <a:pPr marL="45720" indent="0">
              <a:buNone/>
            </a:pPr>
            <a:r>
              <a:rPr lang="en-US" b="1" dirty="0">
                <a:solidFill>
                  <a:schemeClr val="tx1"/>
                </a:solidFill>
              </a:rPr>
              <a:t>Argument</a:t>
            </a:r>
            <a:r>
              <a:rPr lang="en-US" dirty="0">
                <a:solidFill>
                  <a:schemeClr val="tx1"/>
                </a:solidFill>
              </a:rPr>
              <a:t>—include standard of review and follow the order of the enumeration of errors </a:t>
            </a:r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882337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14250</TotalTime>
  <Words>848</Words>
  <Application>Microsoft Office PowerPoint</Application>
  <PresentationFormat>Widescreen</PresentationFormat>
  <Paragraphs>76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</vt:lpstr>
      <vt:lpstr>Corbel</vt:lpstr>
      <vt:lpstr>Times New Roman</vt:lpstr>
      <vt:lpstr>Wingdings 2</vt:lpstr>
      <vt:lpstr>Frame</vt:lpstr>
      <vt:lpstr>Interlocutory appeals</vt:lpstr>
      <vt:lpstr>PowerPoint Presentation</vt:lpstr>
      <vt:lpstr>When can I do an interlocutory appeal?</vt:lpstr>
      <vt:lpstr>Timelines </vt:lpstr>
      <vt:lpstr>Application for Interlocutory Review </vt:lpstr>
      <vt:lpstr>COA Style Rules</vt:lpstr>
      <vt:lpstr>If your application is denied…</vt:lpstr>
      <vt:lpstr>And if it’s accepted- timing is everything</vt:lpstr>
      <vt:lpstr>Appellate Briefs and Responses </vt:lpstr>
      <vt:lpstr>How to Get the COA to Notice You </vt:lpstr>
      <vt:lpstr>Practice Tips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Interlocutory appeals</dc:title>
  <dc:creator>Nicholas</dc:creator>
  <cp:lastModifiedBy>Penny Hunter</cp:lastModifiedBy>
  <cp:revision>37</cp:revision>
  <dcterms:created xsi:type="dcterms:W3CDTF">2026-05-08T16:36:12Z</dcterms:created>
  <dcterms:modified xsi:type="dcterms:W3CDTF">2026-07-13T16:01:07Z</dcterms:modified>
</cp:coreProperties>
</file>