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7"/>
  </p:notesMasterIdLst>
  <p:sldIdLst>
    <p:sldId id="730" r:id="rId2"/>
    <p:sldId id="749" r:id="rId3"/>
    <p:sldId id="268" r:id="rId4"/>
    <p:sldId id="661" r:id="rId5"/>
    <p:sldId id="750" r:id="rId6"/>
    <p:sldId id="721" r:id="rId7"/>
    <p:sldId id="727" r:id="rId8"/>
    <p:sldId id="261" r:id="rId9"/>
    <p:sldId id="732" r:id="rId10"/>
    <p:sldId id="258" r:id="rId11"/>
    <p:sldId id="747" r:id="rId12"/>
    <p:sldId id="744" r:id="rId13"/>
    <p:sldId id="751" r:id="rId14"/>
    <p:sldId id="735" r:id="rId15"/>
    <p:sldId id="672" r:id="rId16"/>
    <p:sldId id="680" r:id="rId17"/>
    <p:sldId id="752" r:id="rId18"/>
    <p:sldId id="743" r:id="rId19"/>
    <p:sldId id="754" r:id="rId20"/>
    <p:sldId id="733" r:id="rId21"/>
    <p:sldId id="753" r:id="rId22"/>
    <p:sldId id="736" r:id="rId23"/>
    <p:sldId id="737" r:id="rId24"/>
    <p:sldId id="738" r:id="rId25"/>
    <p:sldId id="74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E6D5"/>
    <a:srgbClr val="3B4446"/>
    <a:srgbClr val="DFC1A4"/>
    <a:srgbClr val="FDF5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8E5AD1-9B5F-48AF-AEC6-2CFD20065661}" v="42" dt="2026-07-18T22:18:07.9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78" autoAdjust="0"/>
    <p:restoredTop sz="65044"/>
  </p:normalViewPr>
  <p:slideViewPr>
    <p:cSldViewPr snapToGrid="0">
      <p:cViewPr varScale="1">
        <p:scale>
          <a:sx n="55" d="100"/>
          <a:sy n="55" d="100"/>
        </p:scale>
        <p:origin x="878" y="38"/>
      </p:cViewPr>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120" d="100"/>
          <a:sy n="120" d="100"/>
        </p:scale>
        <p:origin x="4336"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A5F169-A6A4-2345-BEB4-DCED85E30DAA}" type="datetimeFigureOut">
              <a:rPr lang="en-US" smtClean="0"/>
              <a:t>7/19/2026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314D73-F0EB-D84B-8786-0132B138813C}" type="slidenum">
              <a:rPr lang="en-US" smtClean="0"/>
              <a:t>‹#›</a:t>
            </a:fld>
            <a:endParaRPr lang="en-US"/>
          </a:p>
        </p:txBody>
      </p:sp>
    </p:spTree>
    <p:extLst>
      <p:ext uri="{BB962C8B-B14F-4D97-AF65-F5344CB8AC3E}">
        <p14:creationId xmlns:p14="http://schemas.microsoft.com/office/powerpoint/2010/main" val="2414448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7864D979-734A-634E-764B-8850CB7AFADC}"/>
            </a:ext>
          </a:extLst>
        </p:cNvPr>
        <p:cNvGrpSpPr/>
        <p:nvPr/>
      </p:nvGrpSpPr>
      <p:grpSpPr>
        <a:xfrm>
          <a:off x="0" y="0"/>
          <a:ext cx="0" cy="0"/>
          <a:chOff x="0" y="0"/>
          <a:chExt cx="0" cy="0"/>
        </a:xfrm>
      </p:grpSpPr>
      <p:sp>
        <p:nvSpPr>
          <p:cNvPr id="99" name="Google Shape;99;p68:notes">
            <a:extLst>
              <a:ext uri="{FF2B5EF4-FFF2-40B4-BE49-F238E27FC236}">
                <a16:creationId xmlns:a16="http://schemas.microsoft.com/office/drawing/2014/main" id="{74621539-7BB7-AAD8-EB75-D97F924232C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nSpc>
                <a:spcPct val="107000"/>
              </a:lnSpc>
              <a:spcBef>
                <a:spcPts val="0"/>
              </a:spcBef>
              <a:spcAft>
                <a:spcPts val="0"/>
              </a:spcAft>
              <a:buFont typeface="Calibri" panose="020F0502020204030204" pitchFamily="34" charset="0"/>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Tree example: </a:t>
            </a: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to be heard is to exist</a:t>
            </a:r>
          </a:p>
        </p:txBody>
      </p:sp>
      <p:sp>
        <p:nvSpPr>
          <p:cNvPr id="100" name="Google Shape;100;p68:notes">
            <a:extLst>
              <a:ext uri="{FF2B5EF4-FFF2-40B4-BE49-F238E27FC236}">
                <a16:creationId xmlns:a16="http://schemas.microsoft.com/office/drawing/2014/main" id="{1DCD5A03-542A-AB5E-CC1A-D39191EF21E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74973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b="1" dirty="0"/>
              <a:t>Primacy and recency are psychological anchors.</a:t>
            </a:r>
            <a:br>
              <a:rPr lang="en-US" dirty="0"/>
            </a:br>
            <a:r>
              <a:rPr lang="en-US" dirty="0"/>
              <a:t>Jurors are most alert and impressionable at the </a:t>
            </a:r>
            <a:r>
              <a:rPr lang="en-US" b="1" dirty="0"/>
              <a:t>start</a:t>
            </a:r>
            <a:r>
              <a:rPr lang="en-US" dirty="0"/>
              <a:t> and </a:t>
            </a:r>
            <a:r>
              <a:rPr lang="en-US" b="1" dirty="0"/>
              <a:t>end</a:t>
            </a:r>
            <a:r>
              <a:rPr lang="en-US" dirty="0"/>
              <a:t> of a presentation. What you say in those moments carries disproportionate weight. The middle tends to blur.</a:t>
            </a:r>
          </a:p>
          <a:p>
            <a:endParaRPr lang="en-US" dirty="0"/>
          </a:p>
          <a:p>
            <a:r>
              <a:rPr lang="en-US" b="1" dirty="0"/>
              <a:t>The opening moments of your opening are golden.</a:t>
            </a:r>
            <a:br>
              <a:rPr lang="en-US" dirty="0"/>
            </a:br>
            <a:r>
              <a:rPr lang="en-US" dirty="0"/>
              <a:t>Use them to </a:t>
            </a:r>
            <a:r>
              <a:rPr lang="en-US" b="1" dirty="0"/>
              <a:t>frame the narrative</a:t>
            </a:r>
            <a:r>
              <a:rPr lang="en-US" dirty="0"/>
              <a:t>, establish your theme, and build trust. If you spend those first precious seconds thanking the jury or listing procedural points, you’ve wasted a major persuasive opportunity.</a:t>
            </a:r>
            <a:br>
              <a:rPr lang="en-US" dirty="0"/>
            </a:br>
            <a:r>
              <a:rPr lang="en-US" dirty="0"/>
              <a:t>→ Start with your </a:t>
            </a:r>
            <a:r>
              <a:rPr lang="en-US" i="1" dirty="0"/>
              <a:t>story</a:t>
            </a:r>
            <a:r>
              <a:rPr lang="en-US" dirty="0"/>
              <a:t> and the emotional reason you win.</a:t>
            </a:r>
          </a:p>
          <a:p>
            <a:r>
              <a:rPr lang="en-US" b="1" dirty="0"/>
              <a:t>The end is your echo.</a:t>
            </a:r>
            <a:br>
              <a:rPr lang="en-US" dirty="0"/>
            </a:br>
            <a:r>
              <a:rPr lang="en-US" dirty="0"/>
              <a:t>Whatever you say in your final lines will linger as jurors shift from listening to processing. It’s your chance to </a:t>
            </a:r>
            <a:r>
              <a:rPr lang="en-US" b="1" dirty="0"/>
              <a:t>lock in the theme</a:t>
            </a:r>
            <a:r>
              <a:rPr lang="en-US" dirty="0"/>
              <a:t> and </a:t>
            </a:r>
            <a:r>
              <a:rPr lang="en-US" b="1" dirty="0"/>
              <a:t>leave them with a moral touchstone</a:t>
            </a:r>
            <a:r>
              <a:rPr lang="en-US" dirty="0"/>
              <a:t> they’ll carry into deliberations.</a:t>
            </a:r>
          </a:p>
          <a:p>
            <a:r>
              <a:rPr lang="en-US" b="1" dirty="0"/>
              <a:t>The middle is a danger zone.</a:t>
            </a:r>
            <a:br>
              <a:rPr lang="en-US" dirty="0"/>
            </a:br>
            <a:r>
              <a:rPr lang="en-US" dirty="0"/>
              <a:t>Jurors may tune out or lose track, especially during lengthy fact recitations. Don’t put your most important point in the middle and hope they’ll remember it later—</a:t>
            </a:r>
            <a:r>
              <a:rPr lang="en-US" b="1" dirty="0"/>
              <a:t>they won’t</a:t>
            </a:r>
            <a:r>
              <a:rPr lang="en-US" dirty="0"/>
              <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Your theme is going to be persuasive and argumentative by its nature. Using it and explaining at the beginning and end generally won’t draw objections.</a:t>
            </a:r>
          </a:p>
        </p:txBody>
      </p:sp>
      <p:sp>
        <p:nvSpPr>
          <p:cNvPr id="128" name="Google Shape;12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Calibri" panose="020F0502020204030204" pitchFamily="34" charset="0"/>
              <a:buNone/>
            </a:pP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Discussing reasonable doubt</a:t>
            </a:r>
          </a:p>
          <a:p>
            <a:pPr marL="0" marR="0" lvl="0" indent="0">
              <a:lnSpc>
                <a:spcPct val="107000"/>
              </a:lnSpc>
              <a:spcBef>
                <a:spcPts val="0"/>
              </a:spcBef>
              <a:spcAft>
                <a:spcPts val="0"/>
              </a:spcAft>
              <a:buFont typeface="Calibri" panose="020F0502020204030204" pitchFamily="34" charset="0"/>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Talk about </a:t>
            </a: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how high the burden is and then explain </a:t>
            </a:r>
            <a:r>
              <a:rPr lang="en-US" sz="1100" b="1" i="1" kern="100" dirty="0">
                <a:effectLst/>
                <a:latin typeface="Calibri" panose="020F0502020204030204" pitchFamily="34" charset="0"/>
                <a:ea typeface="Calibri" panose="020F0502020204030204" pitchFamily="34" charset="0"/>
                <a:cs typeface="Times New Roman" panose="02020603050405020304" pitchFamily="18" charset="0"/>
              </a:rPr>
              <a:t>why</a:t>
            </a: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it’s so high: preventing wrongful convictions.</a:t>
            </a:r>
          </a:p>
          <a:p>
            <a:pPr marL="0" marR="0" lvl="0" indent="0">
              <a:lnSpc>
                <a:spcPct val="107000"/>
              </a:lnSpc>
              <a:spcBef>
                <a:spcPts val="0"/>
              </a:spcBef>
              <a:spcAft>
                <a:spcPts val="0"/>
              </a:spcAft>
              <a:buFont typeface="Wingdings" panose="05000000000000000000" pitchFamily="2" charset="2"/>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The state has the burden of proof: beyond a reasonable doubt. It’s the highest in entire justice system.</a:t>
            </a:r>
          </a:p>
          <a:p>
            <a:pPr marL="0" marR="0" lvl="0" indent="0">
              <a:lnSpc>
                <a:spcPct val="107000"/>
              </a:lnSpc>
              <a:spcBef>
                <a:spcPts val="0"/>
              </a:spcBef>
              <a:spcAft>
                <a:spcPts val="0"/>
              </a:spcAft>
              <a:buFont typeface="Wingdings" panose="05000000000000000000" pitchFamily="2" charset="2"/>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Some judges might let you get away with making comparisons about different burdens in different scenarios or using a visual like this one – consider your approach.</a:t>
            </a:r>
          </a:p>
          <a:p>
            <a:pPr marL="0" marR="0" lvl="0" indent="0">
              <a:lnSpc>
                <a:spcPct val="107000"/>
              </a:lnSpc>
              <a:spcBef>
                <a:spcPts val="0"/>
              </a:spcBef>
              <a:spcAft>
                <a:spcPts val="0"/>
              </a:spcAft>
              <a:buFont typeface="Wingdings" panose="05000000000000000000" pitchFamily="2" charset="2"/>
              <a:buNone/>
            </a:pP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“The reason the state has such a high burden is to protect people who are innocent</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Because we don’t want to convict someone who maybe did or probably did it – that’s not good enough.</a:t>
            </a:r>
          </a:p>
          <a:p>
            <a:pPr marL="0" marR="0" lvl="0" indent="0">
              <a:lnSpc>
                <a:spcPct val="107000"/>
              </a:lnSpc>
              <a:spcBef>
                <a:spcPts val="0"/>
              </a:spcBef>
              <a:spcAft>
                <a:spcPts val="0"/>
              </a:spcAft>
              <a:buFont typeface="Wingdings" panose="05000000000000000000" pitchFamily="2" charset="2"/>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One of the things our legal system tries to do right is that we try to make sure innocent people don’t get convicted of things they didn’t do. At the end of the day, that’s your job as the jury. Hold the state to their very high burden: beyond a reasonable doubt.”</a:t>
            </a:r>
          </a:p>
          <a:p>
            <a:pPr marL="0" marR="0" lvl="0" indent="0">
              <a:lnSpc>
                <a:spcPct val="107000"/>
              </a:lnSpc>
              <a:spcBef>
                <a:spcPts val="0"/>
              </a:spcBef>
              <a:spcAft>
                <a:spcPts val="800"/>
              </a:spcAft>
              <a:buFont typeface="Wingdings" panose="05000000000000000000" pitchFamily="2" charset="2"/>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“It’s so important to have this high burden because sometimes the government makes mistakes. The IRS miscalculates. The DMV makes typos. Here the government has made a horrible mistake.”</a:t>
            </a:r>
          </a:p>
        </p:txBody>
      </p:sp>
      <p:sp>
        <p:nvSpPr>
          <p:cNvPr id="4" name="Slide Number Placeholder 3"/>
          <p:cNvSpPr>
            <a:spLocks noGrp="1"/>
          </p:cNvSpPr>
          <p:nvPr>
            <p:ph type="sldNum" sz="quarter" idx="5"/>
          </p:nvPr>
        </p:nvSpPr>
        <p:spPr/>
        <p:txBody>
          <a:bodyPr/>
          <a:lstStyle/>
          <a:p>
            <a:fld id="{B2314D73-F0EB-D84B-8786-0132B138813C}" type="slidenum">
              <a:rPr lang="en-US" smtClean="0"/>
              <a:t>11</a:t>
            </a:fld>
            <a:endParaRPr lang="en-US"/>
          </a:p>
        </p:txBody>
      </p:sp>
    </p:spTree>
    <p:extLst>
      <p:ext uri="{BB962C8B-B14F-4D97-AF65-F5344CB8AC3E}">
        <p14:creationId xmlns:p14="http://schemas.microsoft.com/office/powerpoint/2010/main" val="3571273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nSpc>
                <a:spcPct val="107000"/>
              </a:lnSpc>
              <a:spcBef>
                <a:spcPts val="0"/>
              </a:spcBef>
              <a:spcAft>
                <a:spcPts val="0"/>
              </a:spcAft>
              <a:buFont typeface="Courier New" panose="02070309020205020404" pitchFamily="49" charset="0"/>
              <a:buNone/>
            </a:pP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Tie the burden to the presumption of innocence</a:t>
            </a:r>
          </a:p>
          <a:p>
            <a:pPr marL="0" marR="0" lvl="0" indent="0" algn="l" defTabSz="914400" rtl="0" eaLnBrk="1" fontAlgn="auto" latinLnBrk="0" hangingPunct="1">
              <a:lnSpc>
                <a:spcPct val="107000"/>
              </a:lnSpc>
              <a:spcBef>
                <a:spcPts val="0"/>
              </a:spcBef>
              <a:spcAft>
                <a:spcPts val="0"/>
              </a:spcAft>
              <a:buClrTx/>
              <a:buSzTx/>
              <a:buFont typeface="Wingdings" panose="05000000000000000000" pitchFamily="2" charset="2"/>
              <a:buNone/>
              <a:tabLst/>
              <a:defRPr/>
            </a:pPr>
            <a:r>
              <a:rPr lang="en-US" sz="1100" dirty="0">
                <a:effectLst/>
                <a:latin typeface="Calibri" panose="020F0502020204030204" pitchFamily="34" charset="0"/>
                <a:ea typeface="Calibri" panose="020F0502020204030204" pitchFamily="34" charset="0"/>
                <a:cs typeface="Arial" panose="020B0604020202020204" pitchFamily="34" charset="0"/>
              </a:rPr>
              <a:t>“If you have any reasonable doubt at the end of this trial, any at all, that is an innocence safeguard – that is your cue not to convict an innocent man.”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Wingdings" panose="05000000000000000000" pitchFamily="2" charset="2"/>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“You’re the very first people to apply the presumption of innocence in this case. The police who arrested Mr. Smith and the prosecutors who charged him never applied the presumption of innocence. It’s so important that you apply that presumption now.”</a:t>
            </a:r>
          </a:p>
          <a:p>
            <a:pPr marL="0" marR="0" lvl="0" indent="0">
              <a:lnSpc>
                <a:spcPct val="107000"/>
              </a:lnSpc>
              <a:spcBef>
                <a:spcPts val="0"/>
              </a:spcBef>
              <a:spcAft>
                <a:spcPts val="0"/>
              </a:spcAft>
              <a:buFont typeface="Wingdings" panose="05000000000000000000" pitchFamily="2" charset="2"/>
              <a:buNone/>
            </a:pP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Make the juror feel important. Give them a lot of weight to carry.</a:t>
            </a:r>
          </a:p>
          <a:p>
            <a:pPr marL="914400" marR="0" lvl="2" indent="0">
              <a:lnSpc>
                <a:spcPct val="107000"/>
              </a:lnSpc>
              <a:spcBef>
                <a:spcPts val="0"/>
              </a:spcBef>
              <a:spcAft>
                <a:spcPts val="0"/>
              </a:spcAft>
              <a:buFont typeface="Wingdings" panose="05000000000000000000" pitchFamily="2" charset="2"/>
              <a:buNone/>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Wingdings" panose="05000000000000000000" pitchFamily="2" charset="2"/>
              <a:buNone/>
            </a:pP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Tree example:</a:t>
            </a:r>
          </a:p>
          <a:p>
            <a:pPr marL="0" marR="0" lvl="0" indent="0">
              <a:lnSpc>
                <a:spcPct val="107000"/>
              </a:lnSpc>
              <a:spcBef>
                <a:spcPts val="0"/>
              </a:spcBef>
              <a:spcAft>
                <a:spcPts val="0"/>
              </a:spcAft>
              <a:buFont typeface="Wingdings" panose="05000000000000000000" pitchFamily="2" charset="2"/>
              <a:buNone/>
            </a:pP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Arial" panose="020B0604020202020204" pitchFamily="34" charset="0"/>
              </a:rPr>
              <a:t>Not only is Mr. Jones in fact innocent, but he is presumed innocent by law. Unless/until the state proves to you to the extent that you do not have one single reasonable doubt in your mind at the end of this trial, then that presumption of innocence translates to a not guilty verdict.”</a:t>
            </a:r>
          </a:p>
          <a:p>
            <a:pPr marL="0" marR="0" lvl="0" indent="0">
              <a:lnSpc>
                <a:spcPct val="107000"/>
              </a:lnSpc>
              <a:spcBef>
                <a:spcPts val="0"/>
              </a:spcBef>
              <a:spcAft>
                <a:spcPts val="0"/>
              </a:spcAft>
              <a:buFont typeface="Wingdings" panose="05000000000000000000" pitchFamily="2" charset="2"/>
              <a:buNone/>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 typeface="Wingdings" panose="05000000000000000000" pitchFamily="2" charset="2"/>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The key: </a:t>
            </a: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jury needs to be convinced that you actually believe this.</a:t>
            </a:r>
          </a:p>
          <a:p>
            <a:pPr marL="0" marR="0" lvl="0" indent="0" algn="l" defTabSz="914400" rtl="0" eaLnBrk="1" fontAlgn="auto" latinLnBrk="0" hangingPunct="1">
              <a:lnSpc>
                <a:spcPct val="107000"/>
              </a:lnSpc>
              <a:spcBef>
                <a:spcPts val="0"/>
              </a:spcBef>
              <a:spcAft>
                <a:spcPts val="0"/>
              </a:spcAft>
              <a:buClrTx/>
              <a:buSzTx/>
              <a:buFont typeface="Wingdings" panose="05000000000000000000" pitchFamily="2" charset="2"/>
              <a:buNone/>
              <a:tabLst/>
              <a:defRPr/>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Move away from your notes and speak from the heart. Say it with conviction – you want the jurors to know that 1) you believe it, and 2) it matters.</a:t>
            </a:r>
          </a:p>
          <a:p>
            <a:pPr marL="0" marR="0" lvl="0" indent="0">
              <a:lnSpc>
                <a:spcPct val="107000"/>
              </a:lnSpc>
              <a:spcBef>
                <a:spcPts val="0"/>
              </a:spcBef>
              <a:spcAft>
                <a:spcPts val="800"/>
              </a:spcAft>
              <a:buFont typeface="Arial" panose="020B0604020202020204" pitchFamily="34" charset="0"/>
              <a:buNone/>
            </a:pP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Because innocence is so powerful, we’re starting with it and ending with it.</a:t>
            </a:r>
          </a:p>
        </p:txBody>
      </p:sp>
      <p:sp>
        <p:nvSpPr>
          <p:cNvPr id="202" name="Google Shape;20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4777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 discuss the law or not to discuss the law </a:t>
            </a:r>
            <a:r>
              <a:rPr lang="en-US" b="0" dirty="0"/>
              <a:t>– aside from the burden.</a:t>
            </a:r>
            <a:endParaRPr lang="en-US" b="1" dirty="0"/>
          </a:p>
          <a:p>
            <a:endParaRPr lang="en-US" b="1" dirty="0"/>
          </a:p>
          <a:p>
            <a:r>
              <a:rPr lang="en-US" b="1" dirty="0"/>
              <a:t>You don’t need to</a:t>
            </a:r>
            <a:r>
              <a:rPr lang="en-US" b="0" dirty="0"/>
              <a:t>.</a:t>
            </a:r>
          </a:p>
          <a:p>
            <a:r>
              <a:rPr lang="en-US" b="0" dirty="0"/>
              <a:t>It can be distracting and confusing and take away from your ability to persuade.</a:t>
            </a:r>
          </a:p>
          <a:p>
            <a:r>
              <a:rPr lang="en-US" b="0" dirty="0"/>
              <a:t>You can lean on your story, introduce the key players, and let the jury know that later you’ll get back up there and talk about why the state hasn’t met its burden.</a:t>
            </a:r>
          </a:p>
          <a:p>
            <a:r>
              <a:rPr lang="en-US" b="0" dirty="0"/>
              <a:t>You’ll have a chance to argue the law in closing.</a:t>
            </a:r>
          </a:p>
          <a:p>
            <a:endParaRPr lang="en-US" b="0" dirty="0"/>
          </a:p>
          <a:p>
            <a:r>
              <a:rPr lang="en-US" b="1" dirty="0"/>
              <a:t>If you decide to discuss the law in opening, follow these rules:</a:t>
            </a:r>
          </a:p>
          <a:p>
            <a:r>
              <a:rPr lang="en-US" b="1" dirty="0"/>
              <a:t>Simplicity is power.</a:t>
            </a:r>
            <a:br>
              <a:rPr lang="en-US" dirty="0"/>
            </a:br>
            <a:r>
              <a:rPr lang="en-US" dirty="0"/>
              <a:t>Jurors are not lawyers. They’re trying to make sense of the story while managing a flood of new information. If your opening is cluttered, legalistic, or too complex, they will </a:t>
            </a:r>
            <a:r>
              <a:rPr lang="en-US" b="1" dirty="0"/>
              <a:t>tune out</a:t>
            </a:r>
            <a:r>
              <a:rPr lang="en-US" dirty="0"/>
              <a:t> and </a:t>
            </a:r>
            <a:r>
              <a:rPr lang="en-US" b="1" dirty="0"/>
              <a:t>remember less</a:t>
            </a:r>
            <a:r>
              <a:rPr lang="en-US" dirty="0"/>
              <a:t>.</a:t>
            </a:r>
          </a:p>
          <a:p>
            <a:r>
              <a:rPr lang="en-US" b="1" dirty="0"/>
              <a:t>Clarity beats cleverness every time.</a:t>
            </a:r>
            <a:br>
              <a:rPr lang="en-US" dirty="0"/>
            </a:br>
            <a:r>
              <a:rPr lang="en-US" dirty="0"/>
              <a:t>We don’t need to sound like law professors. We need to sound </a:t>
            </a:r>
            <a:r>
              <a:rPr lang="en-US" b="1" dirty="0"/>
              <a:t>human</a:t>
            </a:r>
            <a:r>
              <a:rPr lang="en-US" dirty="0"/>
              <a:t>, </a:t>
            </a:r>
            <a:r>
              <a:rPr lang="en-US" b="1" dirty="0"/>
              <a:t>honest</a:t>
            </a:r>
            <a:r>
              <a:rPr lang="en-US" dirty="0"/>
              <a:t>, and </a:t>
            </a:r>
            <a:r>
              <a:rPr lang="en-US" b="1" dirty="0"/>
              <a:t>clear</a:t>
            </a:r>
            <a:r>
              <a:rPr lang="en-US" dirty="0"/>
              <a:t>.</a:t>
            </a:r>
          </a:p>
          <a:p>
            <a:r>
              <a:rPr lang="en-US" b="1" dirty="0"/>
              <a:t>Avoid legal jargon and over-explaining.</a:t>
            </a:r>
            <a:br>
              <a:rPr lang="en-US" dirty="0"/>
            </a:br>
            <a:r>
              <a:rPr lang="en-US" dirty="0"/>
              <a:t>Most legal terms are confusing and forgettable. Instead, translate your ideas into plain, conversational language jurors can understand and repeat.</a:t>
            </a:r>
          </a:p>
          <a:p>
            <a:r>
              <a:rPr lang="en-US" b="1" dirty="0"/>
              <a:t>Simplicity makes you memorable.</a:t>
            </a:r>
            <a:br>
              <a:rPr lang="en-US" dirty="0"/>
            </a:br>
            <a:r>
              <a:rPr lang="en-US" dirty="0"/>
              <a:t>If jurors can repeat your theme and basic story to each other in deliberations, you’ve done your job</a:t>
            </a:r>
            <a:endParaRPr lang="en-US" b="1" dirty="0"/>
          </a:p>
        </p:txBody>
      </p:sp>
      <p:sp>
        <p:nvSpPr>
          <p:cNvPr id="4" name="Slide Number Placeholder 3"/>
          <p:cNvSpPr>
            <a:spLocks noGrp="1"/>
          </p:cNvSpPr>
          <p:nvPr>
            <p:ph type="sldNum" sz="quarter" idx="5"/>
          </p:nvPr>
        </p:nvSpPr>
        <p:spPr/>
        <p:txBody>
          <a:bodyPr/>
          <a:lstStyle/>
          <a:p>
            <a:fld id="{B2314D73-F0EB-D84B-8786-0132B138813C}" type="slidenum">
              <a:rPr lang="en-US" smtClean="0"/>
              <a:t>13</a:t>
            </a:fld>
            <a:endParaRPr lang="en-US"/>
          </a:p>
        </p:txBody>
      </p:sp>
    </p:spTree>
    <p:extLst>
      <p:ext uri="{BB962C8B-B14F-4D97-AF65-F5344CB8AC3E}">
        <p14:creationId xmlns:p14="http://schemas.microsoft.com/office/powerpoint/2010/main" val="226845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a:extLst>
            <a:ext uri="{FF2B5EF4-FFF2-40B4-BE49-F238E27FC236}">
              <a16:creationId xmlns:a16="http://schemas.microsoft.com/office/drawing/2014/main" id="{88AD3027-5516-D9B5-FCC4-3AB62E444376}"/>
            </a:ext>
          </a:extLst>
        </p:cNvPr>
        <p:cNvGrpSpPr/>
        <p:nvPr/>
      </p:nvGrpSpPr>
      <p:grpSpPr>
        <a:xfrm>
          <a:off x="0" y="0"/>
          <a:ext cx="0" cy="0"/>
          <a:chOff x="0" y="0"/>
          <a:chExt cx="0" cy="0"/>
        </a:xfrm>
      </p:grpSpPr>
      <p:sp>
        <p:nvSpPr>
          <p:cNvPr id="238" name="Google Shape;238;p19:notes">
            <a:extLst>
              <a:ext uri="{FF2B5EF4-FFF2-40B4-BE49-F238E27FC236}">
                <a16:creationId xmlns:a16="http://schemas.microsoft.com/office/drawing/2014/main" id="{EF58CAE5-7973-6E8F-9399-9FDFC48D2B2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r>
              <a:rPr lang="en-US" b="1" dirty="0"/>
              <a:t>You are not obligated to use every fact.</a:t>
            </a:r>
            <a:br>
              <a:rPr lang="en-US" dirty="0"/>
            </a:br>
            <a:r>
              <a:rPr lang="en-US" dirty="0"/>
              <a:t>One of the biggest mistakes defenders make in opening is feeling like they must include </a:t>
            </a:r>
            <a:r>
              <a:rPr lang="en-US" i="1" dirty="0"/>
              <a:t>everything they know</a:t>
            </a:r>
            <a:r>
              <a:rPr lang="en-US" dirty="0"/>
              <a:t>—every timeline point, every witness detail, every procedural step. That’s not your job. Your job is to </a:t>
            </a:r>
            <a:r>
              <a:rPr lang="en-US" b="1" dirty="0"/>
              <a:t>build a clear, persuasive narrative</a:t>
            </a:r>
            <a:r>
              <a:rPr lang="en-US" dirty="0"/>
              <a:t>. That means </a:t>
            </a:r>
            <a:r>
              <a:rPr lang="en-US" b="1" dirty="0"/>
              <a:t>selecting</a:t>
            </a:r>
            <a:r>
              <a:rPr lang="en-US" dirty="0"/>
              <a:t> facts carefully.</a:t>
            </a:r>
          </a:p>
          <a:p>
            <a:r>
              <a:rPr lang="en-US" b="1" dirty="0"/>
              <a:t>Highlight facts that support your theme and theory.</a:t>
            </a:r>
            <a:br>
              <a:rPr lang="en-US" dirty="0"/>
            </a:br>
            <a:r>
              <a:rPr lang="en-US" dirty="0"/>
              <a:t>Your theme is the lens through which you want jurors to see the case. Every fact you choose should either reinforce that theme or help jurors build the structure of the story.</a:t>
            </a:r>
          </a:p>
          <a:p>
            <a:r>
              <a:rPr lang="en-US" dirty="0"/>
              <a:t>If it doesn’t move your story forward or fit the theme, </a:t>
            </a:r>
            <a:r>
              <a:rPr lang="en-US" b="1" dirty="0"/>
              <a:t>cut it.</a:t>
            </a:r>
            <a:endParaRPr lang="en-US" dirty="0"/>
          </a:p>
          <a:p>
            <a:r>
              <a:rPr lang="en-US" b="1" dirty="0"/>
              <a:t>Emphasize memorable, vivid details — not trivia.</a:t>
            </a:r>
            <a:br>
              <a:rPr lang="en-US" dirty="0"/>
            </a:br>
            <a:r>
              <a:rPr lang="en-US" dirty="0"/>
              <a:t>Jurors retain details that are </a:t>
            </a:r>
            <a:r>
              <a:rPr lang="en-US" b="1" dirty="0"/>
              <a:t>visual, emotional, or surprising</a:t>
            </a:r>
            <a:r>
              <a:rPr lang="en-US" dirty="0"/>
              <a:t>. These are the details that create mental snapshots.</a:t>
            </a:r>
          </a:p>
          <a:p>
            <a:endParaRPr lang="en-US" dirty="0"/>
          </a:p>
          <a:p>
            <a:r>
              <a:rPr lang="en-US" b="1" dirty="0"/>
              <a:t>Tree example:</a:t>
            </a:r>
            <a:endParaRPr lang="en-US" sz="1200" b="1" dirty="0">
              <a:effectLst/>
              <a:latin typeface="+mn-lt"/>
              <a:ea typeface="+mn-ea"/>
              <a:cs typeface="+mn-cs"/>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“One time Jane was hospitalized for weeks, and her mom didn’t come to see her. When it was time for her to be discharged, the hospital couldn’t get in touch with her mom, so Jane stayed an extra week by herself.”</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Advances my theory of the case because it shows just how much her mom didn’t care about her, which was a significant part of our theory.</a:t>
            </a:r>
          </a:p>
        </p:txBody>
      </p:sp>
      <p:sp>
        <p:nvSpPr>
          <p:cNvPr id="239" name="Google Shape;239;p19:notes">
            <a:extLst>
              <a:ext uri="{FF2B5EF4-FFF2-40B4-BE49-F238E27FC236}">
                <a16:creationId xmlns:a16="http://schemas.microsoft.com/office/drawing/2014/main" id="{7732FFB2-4032-1E37-53C3-CE8DB578370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26681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Unnecessary Detail Example:</a:t>
            </a:r>
            <a:br>
              <a:rPr lang="en-US" dirty="0"/>
            </a:br>
            <a:r>
              <a:rPr lang="en-US" dirty="0"/>
              <a:t>Procedural facts like timestamps, street names, and who spoke to whom are the kinds of details lawyers care about — but jurors don’t retain them. They clog the opening and drown out the theme.</a:t>
            </a:r>
          </a:p>
          <a:p>
            <a:endParaRPr lang="en-US" dirty="0"/>
          </a:p>
          <a:p>
            <a:r>
              <a:rPr lang="en-US" b="1" dirty="0"/>
              <a:t>Edit ruthlessly.</a:t>
            </a:r>
            <a:br>
              <a:rPr lang="en-US" dirty="0"/>
            </a:br>
            <a:r>
              <a:rPr lang="en-US" b="1" dirty="0"/>
              <a:t>Clutter dilutes power.</a:t>
            </a:r>
            <a:r>
              <a:rPr lang="en-US" dirty="0"/>
              <a:t> The more unnecessary facts you include, the less weight the important ones carry.</a:t>
            </a:r>
          </a:p>
          <a:p>
            <a:r>
              <a:rPr lang="en-US" b="1" dirty="0"/>
              <a:t>Strategic emphasis matters.</a:t>
            </a:r>
            <a:br>
              <a:rPr lang="en-US" dirty="0"/>
            </a:br>
            <a:r>
              <a:rPr lang="en-US" dirty="0"/>
              <a:t>You can’t emphasize everything. Jurors will remember what you highlight, slow down on, repeat, or anchor with story and movement. </a:t>
            </a:r>
          </a:p>
          <a:p>
            <a:endParaRPr lang="en-US" dirty="0"/>
          </a:p>
          <a:p>
            <a:r>
              <a:rPr lang="en-US" dirty="0"/>
              <a:t>While we’re on the topic of unnecessary detail, let’s talk about </a:t>
            </a:r>
            <a:r>
              <a:rPr lang="en-US" b="1" dirty="0"/>
              <a:t>PowerPoints</a:t>
            </a:r>
            <a:r>
              <a:rPr lang="en-US" dirty="0"/>
              <a:t>:</a:t>
            </a:r>
          </a:p>
          <a:p>
            <a:pPr marL="171450" indent="-171450">
              <a:buFontTx/>
              <a:buChar char="-"/>
            </a:pPr>
            <a:r>
              <a:rPr lang="en-US" dirty="0"/>
              <a:t>Use them</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Minimal words</a:t>
            </a:r>
          </a:p>
          <a:p>
            <a:pPr marL="171450" indent="-171450">
              <a:buFontTx/>
              <a:buChar char="-"/>
            </a:pPr>
            <a:r>
              <a:rPr lang="en-US" dirty="0"/>
              <a:t>Images from discovery, snapshots of bodycam, diagrams, etc.</a:t>
            </a:r>
          </a:p>
          <a:p>
            <a:pPr marL="0" indent="0">
              <a:buFontTx/>
              <a:buNone/>
            </a:pPr>
            <a:r>
              <a:rPr lang="en-US" b="1" dirty="0"/>
              <a:t>Tree example:</a:t>
            </a:r>
          </a:p>
          <a:p>
            <a:pPr marL="0" indent="0">
              <a:buFontTx/>
              <a:buNone/>
            </a:pPr>
            <a:r>
              <a:rPr lang="en-US" b="0" dirty="0"/>
              <a:t>PowerPoint was only 3 slides and 2 of them were just a black screen.</a:t>
            </a:r>
          </a:p>
          <a:p>
            <a:pPr marL="0" indent="0">
              <a:buFontTx/>
              <a:buNone/>
            </a:pPr>
            <a:r>
              <a:rPr lang="en-US" b="0" dirty="0"/>
              <a:t>Only used PowerPoint for timeline visual. Allegations were over a period of several years, lived in different houses, different outcries, etc.</a:t>
            </a:r>
          </a:p>
        </p:txBody>
      </p:sp>
      <p:sp>
        <p:nvSpPr>
          <p:cNvPr id="4" name="Slide Number Placeholder 3"/>
          <p:cNvSpPr>
            <a:spLocks noGrp="1"/>
          </p:cNvSpPr>
          <p:nvPr>
            <p:ph type="sldNum" sz="quarter" idx="5"/>
          </p:nvPr>
        </p:nvSpPr>
        <p:spPr/>
        <p:txBody>
          <a:bodyPr/>
          <a:lstStyle/>
          <a:p>
            <a:fld id="{B2314D73-F0EB-D84B-8786-0132B138813C}" type="slidenum">
              <a:rPr lang="en-US" smtClean="0"/>
              <a:t>15</a:t>
            </a:fld>
            <a:endParaRPr lang="en-US"/>
          </a:p>
        </p:txBody>
      </p:sp>
    </p:spTree>
    <p:extLst>
      <p:ext uri="{BB962C8B-B14F-4D97-AF65-F5344CB8AC3E}">
        <p14:creationId xmlns:p14="http://schemas.microsoft.com/office/powerpoint/2010/main" val="32717913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first moments of your opening are primacy gold.</a:t>
            </a:r>
            <a:br>
              <a:rPr lang="en-US" dirty="0"/>
            </a:br>
            <a:r>
              <a:rPr lang="en-US" dirty="0"/>
              <a:t>Jurors are alert, curious, and forming first impressions. What you say right now sets the frame for everything they’ll hear next. </a:t>
            </a:r>
          </a:p>
          <a:p>
            <a:r>
              <a:rPr lang="en-US" b="1" dirty="0"/>
              <a:t>Thanking the jury is polite but pointless at the top.</a:t>
            </a:r>
            <a:br>
              <a:rPr lang="en-US" dirty="0"/>
            </a:br>
            <a:r>
              <a:rPr lang="en-US" dirty="0"/>
              <a:t>You can thank them later—closing is a better place for that.</a:t>
            </a:r>
          </a:p>
          <a:p>
            <a:r>
              <a:rPr lang="en-US" b="1" dirty="0"/>
              <a:t>Talking about the importance of jury trials isn’t why they’re here.</a:t>
            </a:r>
            <a:br>
              <a:rPr lang="en-US" dirty="0"/>
            </a:br>
            <a:r>
              <a:rPr lang="en-US" dirty="0"/>
              <a:t>The beginning is when you can </a:t>
            </a:r>
            <a:r>
              <a:rPr lang="en-US" b="1" dirty="0"/>
              <a:t>hook the jury emotionally</a:t>
            </a:r>
            <a:r>
              <a:rPr lang="en-US" dirty="0"/>
              <a:t>, </a:t>
            </a:r>
            <a:r>
              <a:rPr lang="en-US" b="1" dirty="0"/>
              <a:t>set the theme</a:t>
            </a:r>
            <a:r>
              <a:rPr lang="en-US" dirty="0"/>
              <a:t>, and </a:t>
            </a:r>
            <a:r>
              <a:rPr lang="en-US" b="1" dirty="0"/>
              <a:t>start telling your client’s story</a:t>
            </a:r>
            <a:r>
              <a:rPr lang="en-US" dirty="0"/>
              <a:t>. Don’t trade that away for pleasantries.</a:t>
            </a:r>
          </a:p>
        </p:txBody>
      </p:sp>
      <p:sp>
        <p:nvSpPr>
          <p:cNvPr id="4" name="Slide Number Placeholder 3"/>
          <p:cNvSpPr>
            <a:spLocks noGrp="1"/>
          </p:cNvSpPr>
          <p:nvPr>
            <p:ph type="sldNum" sz="quarter" idx="5"/>
          </p:nvPr>
        </p:nvSpPr>
        <p:spPr/>
        <p:txBody>
          <a:bodyPr/>
          <a:lstStyle/>
          <a:p>
            <a:fld id="{B2314D73-F0EB-D84B-8786-0132B138813C}" type="slidenum">
              <a:rPr lang="en-US" smtClean="0"/>
              <a:t>16</a:t>
            </a:fld>
            <a:endParaRPr lang="en-US"/>
          </a:p>
        </p:txBody>
      </p:sp>
    </p:spTree>
    <p:extLst>
      <p:ext uri="{BB962C8B-B14F-4D97-AF65-F5344CB8AC3E}">
        <p14:creationId xmlns:p14="http://schemas.microsoft.com/office/powerpoint/2010/main" val="2501622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evidence will show…” is a verbal crutch.</a:t>
            </a:r>
            <a:br>
              <a:rPr lang="en-US" dirty="0"/>
            </a:br>
            <a:r>
              <a:rPr lang="en-US" dirty="0"/>
              <a:t>Lawyers use it to sound proper and careful — but jurors hear it as filler. It creates distance between </a:t>
            </a:r>
            <a:r>
              <a:rPr lang="en-US" i="1" dirty="0"/>
              <a:t>you</a:t>
            </a:r>
            <a:r>
              <a:rPr lang="en-US" dirty="0"/>
              <a:t> and </a:t>
            </a:r>
            <a:r>
              <a:rPr lang="en-US" i="1" dirty="0"/>
              <a:t>the story</a:t>
            </a:r>
            <a:r>
              <a:rPr lang="en-US" dirty="0"/>
              <a:t>, and it makes your opening sound like you’re reading from a transcript.</a:t>
            </a:r>
          </a:p>
          <a:p>
            <a:r>
              <a:rPr lang="en-US" b="1" dirty="0"/>
              <a:t>Just tell the story.</a:t>
            </a:r>
            <a:endParaRPr lang="en-US" dirty="0"/>
          </a:p>
        </p:txBody>
      </p:sp>
      <p:sp>
        <p:nvSpPr>
          <p:cNvPr id="4" name="Slide Number Placeholder 3"/>
          <p:cNvSpPr>
            <a:spLocks noGrp="1"/>
          </p:cNvSpPr>
          <p:nvPr>
            <p:ph type="sldNum" sz="quarter" idx="5"/>
          </p:nvPr>
        </p:nvSpPr>
        <p:spPr/>
        <p:txBody>
          <a:bodyPr/>
          <a:lstStyle/>
          <a:p>
            <a:fld id="{B2314D73-F0EB-D84B-8786-0132B138813C}" type="slidenum">
              <a:rPr lang="en-US" smtClean="0"/>
              <a:t>17</a:t>
            </a:fld>
            <a:endParaRPr lang="en-US"/>
          </a:p>
        </p:txBody>
      </p:sp>
    </p:spTree>
    <p:extLst>
      <p:ext uri="{BB962C8B-B14F-4D97-AF65-F5344CB8AC3E}">
        <p14:creationId xmlns:p14="http://schemas.microsoft.com/office/powerpoint/2010/main" val="39082802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you’re going to include something in your opening, </a:t>
            </a:r>
            <a:r>
              <a:rPr lang="en-US" b="1" dirty="0"/>
              <a:t>make sure you have a way to back it up</a:t>
            </a:r>
            <a:r>
              <a:rPr lang="en-US" dirty="0"/>
              <a:t>.</a:t>
            </a:r>
          </a:p>
          <a:p>
            <a:r>
              <a:rPr lang="en-US" dirty="0"/>
              <a:t>Do you know for a fact it will come through one of the state’s witnesses? If not, do you have a way to get it in front of the jury?</a:t>
            </a:r>
          </a:p>
          <a:p>
            <a:r>
              <a:rPr lang="en-US" dirty="0"/>
              <a:t>If you can’t </a:t>
            </a:r>
            <a:r>
              <a:rPr lang="en-US" b="1" dirty="0"/>
              <a:t>follow through </a:t>
            </a:r>
            <a:r>
              <a:rPr lang="en-US" dirty="0"/>
              <a:t>with something you committed to in opening, the </a:t>
            </a:r>
            <a:r>
              <a:rPr lang="en-US" b="1" dirty="0"/>
              <a:t>jurors will have questions</a:t>
            </a:r>
            <a:r>
              <a:rPr lang="en-US" dirty="0"/>
              <a:t>.</a:t>
            </a:r>
          </a:p>
          <a:p>
            <a:endParaRPr lang="en-US" dirty="0"/>
          </a:p>
          <a:p>
            <a:r>
              <a:rPr lang="en-US" dirty="0"/>
              <a:t>There are </a:t>
            </a:r>
            <a:r>
              <a:rPr lang="en-US" b="1" dirty="0"/>
              <a:t>some details that no one will question</a:t>
            </a:r>
            <a:r>
              <a:rPr lang="en-US" dirty="0"/>
              <a:t>. E.g., if you mention in opening that your client has been working at the chicken plant for 10 years to provide for his family, and you ultimately don’t get this onto the record through the course of trial, you’ll probably be ok. This detail humanizes your client. If the state gets up and spends time in closing argument talking about how you didn’t prove that detail, they’ve already lost.</a:t>
            </a:r>
          </a:p>
        </p:txBody>
      </p:sp>
      <p:sp>
        <p:nvSpPr>
          <p:cNvPr id="4" name="Slide Number Placeholder 3"/>
          <p:cNvSpPr>
            <a:spLocks noGrp="1"/>
          </p:cNvSpPr>
          <p:nvPr>
            <p:ph type="sldNum" sz="quarter" idx="5"/>
          </p:nvPr>
        </p:nvSpPr>
        <p:spPr/>
        <p:txBody>
          <a:bodyPr/>
          <a:lstStyle/>
          <a:p>
            <a:fld id="{B2314D73-F0EB-D84B-8786-0132B138813C}" type="slidenum">
              <a:rPr lang="en-US" smtClean="0"/>
              <a:t>18</a:t>
            </a:fld>
            <a:endParaRPr lang="en-US"/>
          </a:p>
        </p:txBody>
      </p:sp>
    </p:spTree>
    <p:extLst>
      <p:ext uri="{BB962C8B-B14F-4D97-AF65-F5344CB8AC3E}">
        <p14:creationId xmlns:p14="http://schemas.microsoft.com/office/powerpoint/2010/main" val="6949956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Flag things for the jurors to keep an eye out for</a:t>
            </a:r>
          </a:p>
          <a:p>
            <a:pPr marL="171450" indent="-171450">
              <a:buFontTx/>
              <a:buChar char="-"/>
            </a:pPr>
            <a:r>
              <a:rPr lang="en-US" dirty="0"/>
              <a:t>When you know something is going to come in to evidence and it’s helpful for your case, tell them to pay attention to it. That way when it’s happening, they’ll remember this is important and I need to lock in.</a:t>
            </a:r>
          </a:p>
          <a:p>
            <a:pPr marL="171450" indent="-171450">
              <a:buFontTx/>
              <a:buChar char="-"/>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indent="0">
              <a:buFontTx/>
              <a:buNone/>
            </a:pPr>
            <a:r>
              <a:rPr lang="en-US" sz="1800" b="1" dirty="0">
                <a:effectLst/>
                <a:latin typeface="Calibri" panose="020F0502020204030204" pitchFamily="34" charset="0"/>
                <a:ea typeface="Calibri" panose="020F0502020204030204" pitchFamily="34" charset="0"/>
                <a:cs typeface="Arial" panose="020B0604020202020204" pitchFamily="34" charset="0"/>
              </a:rPr>
              <a:t>Tree example:</a:t>
            </a:r>
          </a:p>
          <a:p>
            <a:pPr marL="0" indent="0">
              <a:buFontTx/>
              <a:buNone/>
            </a:pPr>
            <a:r>
              <a:rPr lang="en-US" sz="1800" dirty="0">
                <a:effectLst/>
                <a:latin typeface="Calibri" panose="020F0502020204030204" pitchFamily="34" charset="0"/>
                <a:ea typeface="Calibri" panose="020F0502020204030204" pitchFamily="34" charset="0"/>
                <a:cs typeface="Arial" panose="020B0604020202020204" pitchFamily="34" charset="0"/>
              </a:rPr>
              <a:t>Forensic interview: “Pay attention throughout the interview to the inconsistencies in Jane’s statement. Pay attention to her body language, her demeanor.”</a:t>
            </a:r>
          </a:p>
        </p:txBody>
      </p:sp>
      <p:sp>
        <p:nvSpPr>
          <p:cNvPr id="4" name="Slide Number Placeholder 3"/>
          <p:cNvSpPr>
            <a:spLocks noGrp="1"/>
          </p:cNvSpPr>
          <p:nvPr>
            <p:ph type="sldNum" sz="quarter" idx="5"/>
          </p:nvPr>
        </p:nvSpPr>
        <p:spPr/>
        <p:txBody>
          <a:bodyPr/>
          <a:lstStyle/>
          <a:p>
            <a:fld id="{B2314D73-F0EB-D84B-8786-0132B138813C}" type="slidenum">
              <a:rPr lang="en-US" smtClean="0"/>
              <a:t>19</a:t>
            </a:fld>
            <a:endParaRPr lang="en-US"/>
          </a:p>
        </p:txBody>
      </p:sp>
    </p:spTree>
    <p:extLst>
      <p:ext uri="{BB962C8B-B14F-4D97-AF65-F5344CB8AC3E}">
        <p14:creationId xmlns:p14="http://schemas.microsoft.com/office/powerpoint/2010/main" val="3952980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a:extLst>
            <a:ext uri="{FF2B5EF4-FFF2-40B4-BE49-F238E27FC236}">
              <a16:creationId xmlns:a16="http://schemas.microsoft.com/office/drawing/2014/main" id="{7864D979-734A-634E-764B-8850CB7AFADC}"/>
            </a:ext>
          </a:extLst>
        </p:cNvPr>
        <p:cNvGrpSpPr/>
        <p:nvPr/>
      </p:nvGrpSpPr>
      <p:grpSpPr>
        <a:xfrm>
          <a:off x="0" y="0"/>
          <a:ext cx="0" cy="0"/>
          <a:chOff x="0" y="0"/>
          <a:chExt cx="0" cy="0"/>
        </a:xfrm>
      </p:grpSpPr>
      <p:sp>
        <p:nvSpPr>
          <p:cNvPr id="99" name="Google Shape;99;p68:notes">
            <a:extLst>
              <a:ext uri="{FF2B5EF4-FFF2-40B4-BE49-F238E27FC236}">
                <a16:creationId xmlns:a16="http://schemas.microsoft.com/office/drawing/2014/main" id="{74621539-7BB7-AAD8-EB75-D97F924232C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nSpc>
                <a:spcPct val="107000"/>
              </a:lnSpc>
              <a:spcBef>
                <a:spcPts val="0"/>
              </a:spcBef>
              <a:spcAft>
                <a:spcPts val="0"/>
              </a:spcAft>
              <a:buFont typeface="Calibri" panose="020F0502020204030204" pitchFamily="34" charset="0"/>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Question for the room: </a:t>
            </a: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what percentage of jurors make up their mind about the outcome of a case after opening statements?</a:t>
            </a:r>
          </a:p>
          <a:p>
            <a:pPr marL="457200" marR="0" lvl="1" indent="0">
              <a:lnSpc>
                <a:spcPct val="107000"/>
              </a:lnSpc>
              <a:spcBef>
                <a:spcPts val="0"/>
              </a:spcBef>
              <a:spcAft>
                <a:spcPts val="800"/>
              </a:spcAft>
              <a:buFont typeface="Courier New" panose="02070309020205020404" pitchFamily="49" charset="0"/>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Trick question: the research varies (some argue it’s as much as 80-90% and more modest studies indicate it might be more like 15-30%).</a:t>
            </a:r>
          </a:p>
          <a:p>
            <a:pPr marL="457200" marR="0" lvl="1" indent="0">
              <a:lnSpc>
                <a:spcPct val="107000"/>
              </a:lnSpc>
              <a:spcBef>
                <a:spcPts val="0"/>
              </a:spcBef>
              <a:spcAft>
                <a:spcPts val="800"/>
              </a:spcAft>
              <a:buFont typeface="Courier New" panose="02070309020205020404" pitchFamily="49" charset="0"/>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But there is good reason to believe that </a:t>
            </a: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at least some jurors make up their mind before they ever even hear any evidence.</a:t>
            </a:r>
          </a:p>
          <a:p>
            <a:pPr marL="0" marR="0" lvl="0" indent="0">
              <a:lnSpc>
                <a:spcPct val="107000"/>
              </a:lnSpc>
              <a:spcBef>
                <a:spcPts val="0"/>
              </a:spcBef>
              <a:spcAft>
                <a:spcPts val="800"/>
              </a:spcAft>
              <a:buFontTx/>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That’s why opening statement is so important.</a:t>
            </a:r>
          </a:p>
          <a:p>
            <a:pPr marL="0" marR="0" lvl="0" indent="0">
              <a:lnSpc>
                <a:spcPct val="107000"/>
              </a:lnSpc>
              <a:spcBef>
                <a:spcPts val="0"/>
              </a:spcBef>
              <a:spcAft>
                <a:spcPts val="800"/>
              </a:spcAft>
              <a:buFontTx/>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Telling a compelling story in opening draws jurors in and frames everything that happens after that.</a:t>
            </a:r>
          </a:p>
        </p:txBody>
      </p:sp>
      <p:sp>
        <p:nvSpPr>
          <p:cNvPr id="100" name="Google Shape;100;p68:notes">
            <a:extLst>
              <a:ext uri="{FF2B5EF4-FFF2-40B4-BE49-F238E27FC236}">
                <a16:creationId xmlns:a16="http://schemas.microsoft.com/office/drawing/2014/main" id="{1DCD5A03-542A-AB5E-CC1A-D39191EF21E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96713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Word choice is one of your most subtle but powerful tools.</a:t>
            </a:r>
            <a:br>
              <a:rPr lang="en-US" dirty="0"/>
            </a:br>
            <a:r>
              <a:rPr lang="en-US" dirty="0"/>
              <a:t>Jurors build mental pictures as you speak. The specific words you choose are the raw materials for those images. If you don’t choose carefully, the state’s framing fills the gap for you.</a:t>
            </a:r>
          </a:p>
          <a:p>
            <a:r>
              <a:rPr lang="en-US" b="1" dirty="0"/>
              <a:t>Small shifts in language can dramatically reframe a fact.</a:t>
            </a:r>
            <a:br>
              <a:rPr lang="en-US" dirty="0"/>
            </a:br>
            <a:r>
              <a:rPr lang="en-US" dirty="0"/>
              <a:t>Consider:</a:t>
            </a:r>
          </a:p>
          <a:p>
            <a:r>
              <a:rPr lang="en-US" sz="1100" kern="100" dirty="0">
                <a:effectLst/>
                <a:latin typeface="Calibri" panose="020F0502020204030204" pitchFamily="34" charset="0"/>
                <a:ea typeface="Calibri" panose="020F0502020204030204" pitchFamily="34" charset="0"/>
                <a:cs typeface="Times New Roman" panose="02020603050405020304" pitchFamily="18" charset="0"/>
              </a:rPr>
              <a:t>Client: “John” vs. “Mr. Smith”</a:t>
            </a:r>
          </a:p>
          <a:p>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Sometimes calling your client by their first name humanizes them.</a:t>
            </a:r>
          </a:p>
          <a:p>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If, for example, you want the jury to see your client as a respected, hard-working father, maybe you call him Mr. Smith.</a:t>
            </a:r>
          </a:p>
          <a:p>
            <a:r>
              <a:rPr lang="en-US" sz="1200" kern="100" dirty="0">
                <a:effectLst/>
                <a:latin typeface="Calibri" panose="020F0502020204030204" pitchFamily="34" charset="0"/>
                <a:ea typeface="Calibri" panose="020F0502020204030204" pitchFamily="34" charset="0"/>
                <a:cs typeface="Times New Roman" panose="02020603050405020304" pitchFamily="18" charset="0"/>
              </a:rPr>
              <a:t>            If you want them to see your client as a relatable, brotherly young person, you might refer to him as John.</a:t>
            </a:r>
          </a:p>
          <a:p>
            <a:r>
              <a:rPr lang="en-US" dirty="0"/>
              <a:t>“Accident” vs. “Crash”</a:t>
            </a:r>
          </a:p>
          <a:p>
            <a:pPr lvl="1"/>
            <a:r>
              <a:rPr lang="en-US" i="1" dirty="0"/>
              <a:t>Accident</a:t>
            </a:r>
            <a:r>
              <a:rPr lang="en-US" dirty="0"/>
              <a:t> suggests something unforeseeable, blameless, maybe unlucky.</a:t>
            </a:r>
          </a:p>
          <a:p>
            <a:pPr lvl="1"/>
            <a:r>
              <a:rPr lang="en-US" i="1" dirty="0"/>
              <a:t>Crash</a:t>
            </a:r>
            <a:r>
              <a:rPr lang="en-US" dirty="0"/>
              <a:t> sounds violent, preventable, and consequential.</a:t>
            </a:r>
          </a:p>
          <a:p>
            <a:pPr lvl="1"/>
            <a:r>
              <a:rPr lang="en-US" dirty="0"/>
              <a:t>Which one fits your theory? Which one subtly shapes jurors’ emotional reaction?</a:t>
            </a:r>
          </a:p>
          <a:p>
            <a:r>
              <a:rPr lang="en-US" dirty="0"/>
              <a:t>“Pushed off” vs. “Fought”</a:t>
            </a:r>
          </a:p>
          <a:p>
            <a:pPr lvl="1"/>
            <a:r>
              <a:rPr lang="en-US" i="1" dirty="0"/>
              <a:t>Pushed off</a:t>
            </a:r>
            <a:r>
              <a:rPr lang="en-US" dirty="0"/>
              <a:t> sounds defensive, measured, even passive.</a:t>
            </a:r>
          </a:p>
          <a:p>
            <a:pPr lvl="1"/>
            <a:r>
              <a:rPr lang="en-US" i="1" dirty="0"/>
              <a:t>Fought back</a:t>
            </a:r>
            <a:r>
              <a:rPr lang="en-US" dirty="0"/>
              <a:t> sounds aggressive, intentional, maybe angry.</a:t>
            </a:r>
          </a:p>
          <a:p>
            <a:pPr lvl="1"/>
            <a:r>
              <a:rPr lang="en-US" dirty="0"/>
              <a:t>The difference in connotation changes how jurors understand the client’s role.</a:t>
            </a:r>
          </a:p>
          <a:p>
            <a:r>
              <a:rPr lang="en-US" b="1" dirty="0"/>
              <a:t>These differences are not semantic nitpicks—they are framing choices.</a:t>
            </a:r>
            <a:br>
              <a:rPr lang="en-US" dirty="0"/>
            </a:br>
            <a:r>
              <a:rPr lang="en-US" b="1" dirty="0"/>
              <a:t>Be intentional, not careless.</a:t>
            </a:r>
            <a:br>
              <a:rPr lang="en-US" dirty="0"/>
            </a:br>
            <a:r>
              <a:rPr lang="en-US" dirty="0"/>
              <a:t>Don’t mimic the police report or the prosecutor’s phrasing out of habit. Choose your own language deliberately to match your </a:t>
            </a:r>
            <a:r>
              <a:rPr lang="en-US" b="1" dirty="0"/>
              <a:t>theme</a:t>
            </a:r>
            <a:r>
              <a:rPr lang="en-US" dirty="0"/>
              <a:t>, </a:t>
            </a:r>
            <a:r>
              <a:rPr lang="en-US" b="1" dirty="0"/>
              <a:t>tone</a:t>
            </a:r>
            <a:r>
              <a:rPr lang="en-US" dirty="0"/>
              <a:t>, and </a:t>
            </a:r>
            <a:r>
              <a:rPr lang="en-US" b="1" dirty="0"/>
              <a:t>story structure</a:t>
            </a:r>
            <a:r>
              <a:rPr lang="en-US" dirty="0"/>
              <a:t>.</a:t>
            </a:r>
            <a:br>
              <a:rPr lang="en-US" dirty="0"/>
            </a:br>
            <a:r>
              <a:rPr lang="en-US" b="1" dirty="0"/>
              <a:t>Jurors remember emotionally loaded words.</a:t>
            </a:r>
            <a:br>
              <a:rPr lang="en-US" dirty="0"/>
            </a:br>
            <a:r>
              <a:rPr lang="en-US" dirty="0"/>
              <a:t>They may not recall dates or procedural details, but words like </a:t>
            </a:r>
            <a:r>
              <a:rPr lang="en-US" i="1" dirty="0"/>
              <a:t>crash</a:t>
            </a:r>
            <a:r>
              <a:rPr lang="en-US" dirty="0"/>
              <a:t>, </a:t>
            </a:r>
            <a:r>
              <a:rPr lang="en-US" i="1" dirty="0"/>
              <a:t>fight</a:t>
            </a:r>
            <a:r>
              <a:rPr lang="en-US" dirty="0"/>
              <a:t>, </a:t>
            </a:r>
            <a:r>
              <a:rPr lang="en-US" i="1" dirty="0"/>
              <a:t>attack</a:t>
            </a:r>
            <a:r>
              <a:rPr lang="en-US" dirty="0"/>
              <a:t>, </a:t>
            </a:r>
            <a:r>
              <a:rPr lang="en-US" i="1" dirty="0"/>
              <a:t>ignored</a:t>
            </a:r>
            <a:r>
              <a:rPr lang="en-US" dirty="0"/>
              <a:t>, </a:t>
            </a:r>
            <a:r>
              <a:rPr lang="en-US" i="1" dirty="0"/>
              <a:t>trapped</a:t>
            </a:r>
            <a:r>
              <a:rPr lang="en-US" dirty="0"/>
              <a:t>, or </a:t>
            </a:r>
            <a:r>
              <a:rPr lang="en-US" i="1" dirty="0"/>
              <a:t>assumed</a:t>
            </a:r>
            <a:r>
              <a:rPr lang="en-US" dirty="0"/>
              <a:t> stick. They shape the jury’s emotional map of the case.</a:t>
            </a:r>
          </a:p>
        </p:txBody>
      </p:sp>
      <p:sp>
        <p:nvSpPr>
          <p:cNvPr id="4" name="Slide Number Placeholder 3"/>
          <p:cNvSpPr>
            <a:spLocks noGrp="1"/>
          </p:cNvSpPr>
          <p:nvPr>
            <p:ph type="sldNum" sz="quarter" idx="5"/>
          </p:nvPr>
        </p:nvSpPr>
        <p:spPr/>
        <p:txBody>
          <a:bodyPr/>
          <a:lstStyle/>
          <a:p>
            <a:fld id="{B2314D73-F0EB-D84B-8786-0132B138813C}" type="slidenum">
              <a:rPr lang="en-US" smtClean="0"/>
              <a:t>20</a:t>
            </a:fld>
            <a:endParaRPr lang="en-US"/>
          </a:p>
        </p:txBody>
      </p:sp>
    </p:spTree>
    <p:extLst>
      <p:ext uri="{BB962C8B-B14F-4D97-AF65-F5344CB8AC3E}">
        <p14:creationId xmlns:p14="http://schemas.microsoft.com/office/powerpoint/2010/main" val="22622254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Use sensory detail to draw the listener in</a:t>
            </a:r>
            <a:br>
              <a:rPr lang="en-US" dirty="0"/>
            </a:br>
            <a:r>
              <a:rPr lang="en-US" dirty="0"/>
              <a:t>Vivid, concrete sensory details about what a witness could or couldn't have seen or heard can undercut the prosecution's account very effectively</a:t>
            </a:r>
          </a:p>
          <a:p>
            <a:endParaRPr lang="en-US" dirty="0"/>
          </a:p>
          <a:p>
            <a:r>
              <a:rPr lang="en-US" b="1" dirty="0"/>
              <a:t>Tree example:</a:t>
            </a:r>
          </a:p>
          <a:p>
            <a:r>
              <a:rPr lang="en-US" sz="1100" dirty="0">
                <a:effectLst/>
                <a:latin typeface="Calibri" panose="020F0502020204030204" pitchFamily="34" charset="0"/>
                <a:ea typeface="Calibri" panose="020F0502020204030204" pitchFamily="34" charset="0"/>
                <a:cs typeface="Times New Roman" panose="02020603050405020304" pitchFamily="18" charset="0"/>
              </a:rPr>
              <a:t>Police came to the house that Jane was living in with her mom.</a:t>
            </a:r>
          </a:p>
          <a:p>
            <a:pPr marL="457200" marR="0" lvl="1" indent="0">
              <a:lnSpc>
                <a:spcPct val="107000"/>
              </a:lnSpc>
              <a:spcBef>
                <a:spcPts val="0"/>
              </a:spcBef>
              <a:spcAft>
                <a:spcPts val="0"/>
              </a:spcAft>
              <a:buFont typeface="Wingdings" panose="05000000000000000000" pitchFamily="2" charset="2"/>
              <a:buNone/>
            </a:pPr>
            <a:r>
              <a:rPr lang="en-US" sz="1100" dirty="0">
                <a:effectLst/>
                <a:latin typeface="Calibri" panose="020F0502020204030204" pitchFamily="34" charset="0"/>
                <a:ea typeface="Calibri" panose="020F0502020204030204" pitchFamily="34" charset="0"/>
                <a:cs typeface="Arial" panose="020B0604020202020204" pitchFamily="34" charset="0"/>
              </a:rPr>
              <a:t>Hit by a terrible smell as soon as they opened the door.</a:t>
            </a:r>
          </a:p>
          <a:p>
            <a:pPr marL="457200" marR="0" lvl="1" indent="0">
              <a:lnSpc>
                <a:spcPct val="107000"/>
              </a:lnSpc>
              <a:spcBef>
                <a:spcPts val="0"/>
              </a:spcBef>
              <a:spcAft>
                <a:spcPts val="0"/>
              </a:spcAft>
              <a:buFont typeface="Wingdings" panose="05000000000000000000" pitchFamily="2" charset="2"/>
              <a:buNone/>
            </a:pPr>
            <a:r>
              <a:rPr lang="en-US" sz="1100" dirty="0">
                <a:effectLst/>
                <a:latin typeface="Calibri" panose="020F0502020204030204" pitchFamily="34" charset="0"/>
                <a:ea typeface="Calibri" panose="020F0502020204030204" pitchFamily="34" charset="0"/>
                <a:cs typeface="Arial" panose="020B0604020202020204" pitchFamily="34" charset="0"/>
              </a:rPr>
              <a:t>Cockroaches all over the floor and the walls and inside the refrigerator.</a:t>
            </a:r>
          </a:p>
          <a:p>
            <a:pPr marL="457200" marR="0" lvl="1" indent="0">
              <a:lnSpc>
                <a:spcPct val="107000"/>
              </a:lnSpc>
              <a:spcBef>
                <a:spcPts val="0"/>
              </a:spcBef>
              <a:spcAft>
                <a:spcPts val="0"/>
              </a:spcAft>
              <a:buFont typeface="Wingdings" panose="05000000000000000000" pitchFamily="2" charset="2"/>
              <a:buNone/>
            </a:pPr>
            <a:r>
              <a:rPr lang="en-US" sz="1100" dirty="0">
                <a:effectLst/>
                <a:latin typeface="Calibri" panose="020F0502020204030204" pitchFamily="34" charset="0"/>
                <a:ea typeface="Calibri" panose="020F0502020204030204" pitchFamily="34" charset="0"/>
                <a:cs typeface="Arial" panose="020B0604020202020204" pitchFamily="34" charset="0"/>
              </a:rPr>
              <a:t>No food in the house that wasn’t rotten and moldy.</a:t>
            </a:r>
          </a:p>
          <a:p>
            <a:pPr marL="457200" marR="0" lvl="1" indent="0">
              <a:lnSpc>
                <a:spcPct val="107000"/>
              </a:lnSpc>
              <a:spcBef>
                <a:spcPts val="0"/>
              </a:spcBef>
              <a:spcAft>
                <a:spcPts val="0"/>
              </a:spcAft>
              <a:buFont typeface="Wingdings" panose="05000000000000000000" pitchFamily="2" charset="2"/>
              <a:buNone/>
            </a:pPr>
            <a:r>
              <a:rPr lang="en-US" sz="1100" dirty="0">
                <a:effectLst/>
                <a:latin typeface="Calibri" panose="020F0502020204030204" pitchFamily="34" charset="0"/>
                <a:ea typeface="Calibri" panose="020F0502020204030204" pitchFamily="34" charset="0"/>
                <a:cs typeface="Arial" panose="020B0604020202020204" pitchFamily="34" charset="0"/>
              </a:rPr>
              <a:t>Rats in the bathroom.</a:t>
            </a:r>
          </a:p>
          <a:p>
            <a:pPr marL="457200" marR="0" lvl="1" indent="0">
              <a:lnSpc>
                <a:spcPct val="107000"/>
              </a:lnSpc>
              <a:spcBef>
                <a:spcPts val="0"/>
              </a:spcBef>
              <a:spcAft>
                <a:spcPts val="800"/>
              </a:spcAft>
              <a:buFont typeface="Wingdings" panose="05000000000000000000" pitchFamily="2" charset="2"/>
              <a:buNone/>
            </a:pPr>
            <a:r>
              <a:rPr lang="en-US" sz="1100" dirty="0">
                <a:effectLst/>
                <a:latin typeface="Calibri" panose="020F0502020204030204" pitchFamily="34" charset="0"/>
                <a:ea typeface="Calibri" panose="020F0502020204030204" pitchFamily="34" charset="0"/>
                <a:cs typeface="Arial" panose="020B0604020202020204" pitchFamily="34" charset="0"/>
              </a:rPr>
              <a:t>Baby face down in a crib wearing a diaper that hadn’t been changed in a week.</a:t>
            </a:r>
          </a:p>
        </p:txBody>
      </p:sp>
      <p:sp>
        <p:nvSpPr>
          <p:cNvPr id="4" name="Slide Number Placeholder 3"/>
          <p:cNvSpPr>
            <a:spLocks noGrp="1"/>
          </p:cNvSpPr>
          <p:nvPr>
            <p:ph type="sldNum" sz="quarter" idx="5"/>
          </p:nvPr>
        </p:nvSpPr>
        <p:spPr/>
        <p:txBody>
          <a:bodyPr/>
          <a:lstStyle/>
          <a:p>
            <a:fld id="{B2314D73-F0EB-D84B-8786-0132B138813C}" type="slidenum">
              <a:rPr lang="en-US" smtClean="0"/>
              <a:t>21</a:t>
            </a:fld>
            <a:endParaRPr lang="en-US"/>
          </a:p>
        </p:txBody>
      </p:sp>
    </p:spTree>
    <p:extLst>
      <p:ext uri="{BB962C8B-B14F-4D97-AF65-F5344CB8AC3E}">
        <p14:creationId xmlns:p14="http://schemas.microsoft.com/office/powerpoint/2010/main" val="3023941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Jurors don’t remember everything you say — they remember moments.</a:t>
            </a:r>
            <a:br>
              <a:rPr lang="en-US" dirty="0"/>
            </a:br>
            <a:r>
              <a:rPr lang="en-US" dirty="0"/>
              <a:t>When you move intentionally as you speak, you create </a:t>
            </a:r>
            <a:r>
              <a:rPr lang="en-US" b="1" dirty="0"/>
              <a:t>physical anchors</a:t>
            </a:r>
            <a:r>
              <a:rPr lang="en-US" dirty="0"/>
              <a:t> in the courtroom that jurors associate with specific ideas, facts, or turning points. These are “memory pockets.”</a:t>
            </a:r>
          </a:p>
          <a:p>
            <a:r>
              <a:rPr lang="en-US" dirty="0"/>
              <a:t>If you talk about different phases of the case, different witnesses, or different themes, you can </a:t>
            </a:r>
            <a:r>
              <a:rPr lang="en-US" b="1" dirty="0"/>
              <a:t>assign physical locations</a:t>
            </a:r>
            <a:r>
              <a:rPr lang="en-US" dirty="0"/>
              <a:t> to those elements.</a:t>
            </a:r>
            <a:br>
              <a:rPr lang="en-US" dirty="0"/>
            </a:br>
            <a:r>
              <a:rPr lang="en-US" dirty="0"/>
              <a:t>Example:</a:t>
            </a:r>
          </a:p>
          <a:p>
            <a:r>
              <a:rPr lang="en-US" dirty="0"/>
              <a:t>Far left of the well → “The night everything happened.”</a:t>
            </a:r>
          </a:p>
          <a:p>
            <a:r>
              <a:rPr lang="en-US" dirty="0"/>
              <a:t>Center → “The investigation.”</a:t>
            </a:r>
          </a:p>
          <a:p>
            <a:r>
              <a:rPr lang="en-US" dirty="0"/>
              <a:t>Right → “What the evidence really shows.”</a:t>
            </a:r>
            <a:br>
              <a:rPr lang="en-US" dirty="0"/>
            </a:br>
            <a:r>
              <a:rPr lang="en-US" b="1" dirty="0"/>
              <a:t>Strategic movement marks transitions.</a:t>
            </a:r>
            <a:br>
              <a:rPr lang="en-US" dirty="0"/>
            </a:br>
            <a:r>
              <a:rPr lang="en-US" dirty="0"/>
              <a:t>Shifting your position when you move from one part of the story to another tells jurors: </a:t>
            </a:r>
            <a:r>
              <a:rPr lang="en-US" i="1" dirty="0"/>
              <a:t>pay attention, we’re shifting gears.</a:t>
            </a:r>
            <a:endParaRPr lang="en-US" dirty="0"/>
          </a:p>
          <a:p>
            <a:r>
              <a:rPr lang="en-US" dirty="0"/>
              <a:t>This keeps their focus.</a:t>
            </a:r>
          </a:p>
          <a:p>
            <a:r>
              <a:rPr lang="en-US" dirty="0"/>
              <a:t>It also prevents your opening or closing from feeling like one long, undifferentiated speech.</a:t>
            </a:r>
          </a:p>
          <a:p>
            <a:r>
              <a:rPr lang="en-US" b="1" dirty="0"/>
              <a:t>Movement reinforces theme.</a:t>
            </a:r>
            <a:br>
              <a:rPr lang="en-US" dirty="0"/>
            </a:br>
            <a:r>
              <a:rPr lang="en-US" dirty="0"/>
              <a:t>Example: In a case about a rushed investigation, you might step forward suddenly on the line, “They decided first—” and then step deliberately to another spot as you say “—and looked for evidence later.”</a:t>
            </a:r>
            <a:br>
              <a:rPr lang="en-US" dirty="0"/>
            </a:br>
            <a:r>
              <a:rPr lang="en-US" dirty="0"/>
              <a:t>The movement </a:t>
            </a:r>
            <a:r>
              <a:rPr lang="en-US" b="1" dirty="0"/>
              <a:t>visually underlines the contrast</a:t>
            </a:r>
            <a:r>
              <a:rPr lang="en-US" dirty="0"/>
              <a:t>, creating a moment jurors remember.</a:t>
            </a:r>
          </a:p>
          <a:p>
            <a:r>
              <a:rPr lang="en-US" b="1" dirty="0"/>
              <a:t>Don’t wander aimlessly.</a:t>
            </a:r>
            <a:br>
              <a:rPr lang="en-US" dirty="0"/>
            </a:br>
            <a:r>
              <a:rPr lang="en-US" dirty="0"/>
              <a:t>Pacing or drifting distracts and drains energy. Movement should feel purposeful, </a:t>
            </a:r>
            <a:r>
              <a:rPr lang="en-US" b="1" dirty="0"/>
              <a:t>driven by the story</a:t>
            </a:r>
            <a:r>
              <a:rPr lang="en-US" dirty="0"/>
              <a:t>, not by nerves. If you don’t know why you’re moving, stand still.</a:t>
            </a:r>
          </a:p>
        </p:txBody>
      </p:sp>
      <p:sp>
        <p:nvSpPr>
          <p:cNvPr id="4" name="Slide Number Placeholder 3"/>
          <p:cNvSpPr>
            <a:spLocks noGrp="1"/>
          </p:cNvSpPr>
          <p:nvPr>
            <p:ph type="sldNum" sz="quarter" idx="5"/>
          </p:nvPr>
        </p:nvSpPr>
        <p:spPr/>
        <p:txBody>
          <a:bodyPr/>
          <a:lstStyle/>
          <a:p>
            <a:fld id="{B2314D73-F0EB-D84B-8786-0132B138813C}" type="slidenum">
              <a:rPr lang="en-US" smtClean="0"/>
              <a:t>22</a:t>
            </a:fld>
            <a:endParaRPr lang="en-US"/>
          </a:p>
        </p:txBody>
      </p:sp>
    </p:spTree>
    <p:extLst>
      <p:ext uri="{BB962C8B-B14F-4D97-AF65-F5344CB8AC3E}">
        <p14:creationId xmlns:p14="http://schemas.microsoft.com/office/powerpoint/2010/main" val="5826578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Memory pockets work best when combined with vocal variation.</a:t>
            </a:r>
            <a:br>
              <a:rPr lang="en-US" dirty="0"/>
            </a:br>
            <a:r>
              <a:rPr lang="en-US" dirty="0"/>
              <a:t>When you pair physical movement with </a:t>
            </a:r>
            <a:r>
              <a:rPr lang="en-US" b="1" dirty="0"/>
              <a:t>pitch, pace, or a well-timed pause</a:t>
            </a:r>
            <a:r>
              <a:rPr lang="en-US" dirty="0"/>
              <a:t>, the moment lands even harder and sticks longer.</a:t>
            </a:r>
          </a:p>
          <a:p>
            <a:endParaRPr lang="en-US" b="1" dirty="0"/>
          </a:p>
          <a:p>
            <a:r>
              <a:rPr lang="en-US" b="1" dirty="0"/>
              <a:t>Pitch &amp; Pace &amp; Pause — Control the Room</a:t>
            </a:r>
          </a:p>
          <a:p>
            <a:r>
              <a:rPr lang="en-US" b="1" dirty="0"/>
              <a:t>Pace</a:t>
            </a:r>
            <a:r>
              <a:rPr lang="en-US" dirty="0"/>
              <a:t>: Slow down for key moments; speed up slightly to build momentum.</a:t>
            </a:r>
          </a:p>
          <a:p>
            <a:r>
              <a:rPr lang="en-US" b="1" dirty="0"/>
              <a:t>Pitch</a:t>
            </a:r>
            <a:r>
              <a:rPr lang="en-US" dirty="0"/>
              <a:t>: Vary tone to emphasize emotion and keep attention.</a:t>
            </a:r>
            <a:br>
              <a:rPr lang="en-US" dirty="0"/>
            </a:br>
            <a:r>
              <a:rPr lang="en-US" b="1" dirty="0"/>
              <a:t>Pause: </a:t>
            </a:r>
            <a:r>
              <a:rPr lang="en-US" dirty="0"/>
              <a:t>After a key fact, pause—let the silence do the work.</a:t>
            </a:r>
          </a:p>
          <a:p>
            <a:r>
              <a:rPr lang="en-US" dirty="0"/>
              <a:t>Strategic pauses let important points </a:t>
            </a:r>
            <a:r>
              <a:rPr lang="en-US" b="1" dirty="0"/>
              <a:t>land</a:t>
            </a:r>
            <a:r>
              <a:rPr lang="en-US" dirty="0"/>
              <a:t>.</a:t>
            </a:r>
          </a:p>
        </p:txBody>
      </p:sp>
      <p:sp>
        <p:nvSpPr>
          <p:cNvPr id="4" name="Slide Number Placeholder 3"/>
          <p:cNvSpPr>
            <a:spLocks noGrp="1"/>
          </p:cNvSpPr>
          <p:nvPr>
            <p:ph type="sldNum" sz="quarter" idx="5"/>
          </p:nvPr>
        </p:nvSpPr>
        <p:spPr/>
        <p:txBody>
          <a:bodyPr/>
          <a:lstStyle/>
          <a:p>
            <a:fld id="{B2314D73-F0EB-D84B-8786-0132B138813C}" type="slidenum">
              <a:rPr lang="en-US" smtClean="0"/>
              <a:t>23</a:t>
            </a:fld>
            <a:endParaRPr lang="en-US"/>
          </a:p>
        </p:txBody>
      </p:sp>
    </p:spTree>
    <p:extLst>
      <p:ext uri="{BB962C8B-B14F-4D97-AF65-F5344CB8AC3E}">
        <p14:creationId xmlns:p14="http://schemas.microsoft.com/office/powerpoint/2010/main" val="16878271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“ask” is one of the most important moments in your trial.</a:t>
            </a:r>
            <a:br>
              <a:rPr lang="en-US" dirty="0"/>
            </a:br>
            <a:r>
              <a:rPr lang="en-US" dirty="0"/>
              <a:t>At the end of opening or especially in closing, you must tell the jury </a:t>
            </a:r>
            <a:r>
              <a:rPr lang="en-US" b="1" dirty="0"/>
              <a:t>exactly what you want them to do</a:t>
            </a:r>
            <a:r>
              <a:rPr lang="en-US" dirty="0"/>
              <a:t>.</a:t>
            </a:r>
          </a:p>
          <a:p>
            <a:r>
              <a:rPr lang="en-US" b="1" dirty="0"/>
              <a:t>Be clear and direct.</a:t>
            </a:r>
            <a:br>
              <a:rPr lang="en-US" dirty="0"/>
            </a:br>
            <a:endParaRPr lang="en-US" dirty="0"/>
          </a:p>
          <a:p>
            <a:r>
              <a:rPr lang="en-US" b="1" dirty="0"/>
              <a:t>Tree example: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cs typeface="Times New Roman" panose="02020603050405020304" pitchFamily="18" charset="0"/>
              </a:rPr>
              <a:t>Jane is a victim – of neglect, of awful parenting, of the system</a:t>
            </a:r>
          </a:p>
          <a:p>
            <a:pPr marL="1143000" marR="0" lvl="2" indent="-228600">
              <a:lnSpc>
                <a:spcPct val="107000"/>
              </a:lnSpc>
              <a:spcBef>
                <a:spcPts val="0"/>
              </a:spcBef>
              <a:spcAft>
                <a:spcPts val="0"/>
              </a:spcAft>
              <a:buFont typeface="Wingdings" panose="05000000000000000000" pitchFamily="2" charset="2"/>
              <a:buChar char=""/>
            </a:pPr>
            <a:r>
              <a:rPr lang="en-US" sz="1100" dirty="0">
                <a:effectLst/>
                <a:latin typeface="Calibri" panose="020F0502020204030204" pitchFamily="34" charset="0"/>
                <a:ea typeface="Calibri" panose="020F0502020204030204" pitchFamily="34" charset="0"/>
                <a:cs typeface="Arial" panose="020B0604020202020204" pitchFamily="34" charset="0"/>
              </a:rPr>
              <a:t>We don’t blame her</a:t>
            </a:r>
          </a:p>
          <a:p>
            <a:pPr marL="1143000" marR="0" lvl="2" indent="-228600">
              <a:lnSpc>
                <a:spcPct val="107000"/>
              </a:lnSpc>
              <a:spcBef>
                <a:spcPts val="0"/>
              </a:spcBef>
              <a:spcAft>
                <a:spcPts val="0"/>
              </a:spcAft>
              <a:buFont typeface="Wingdings" panose="05000000000000000000" pitchFamily="2" charset="2"/>
              <a:buChar char=""/>
            </a:pPr>
            <a:r>
              <a:rPr lang="en-US" sz="1100" dirty="0">
                <a:effectLst/>
                <a:latin typeface="Calibri" panose="020F0502020204030204" pitchFamily="34" charset="0"/>
                <a:ea typeface="Calibri" panose="020F0502020204030204" pitchFamily="34" charset="0"/>
                <a:cs typeface="Arial" panose="020B0604020202020204" pitchFamily="34" charset="0"/>
              </a:rPr>
              <a:t>Jane deserved to be cared for, to be acknowledged. These allegations are a cry for someone to notice her existence, and she deserves that too</a:t>
            </a:r>
          </a:p>
          <a:p>
            <a:pPr marL="742950" marR="0" lvl="1" indent="-285750">
              <a:lnSpc>
                <a:spcPct val="107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cs typeface="Times New Roman" panose="02020603050405020304" pitchFamily="18" charset="0"/>
              </a:rPr>
              <a:t>But unfortunately, John is also a victim</a:t>
            </a:r>
          </a:p>
          <a:p>
            <a:pPr marL="1143000" marR="0" lvl="2" indent="-228600">
              <a:lnSpc>
                <a:spcPct val="107000"/>
              </a:lnSpc>
              <a:spcBef>
                <a:spcPts val="0"/>
              </a:spcBef>
              <a:spcAft>
                <a:spcPts val="0"/>
              </a:spcAft>
              <a:buFont typeface="Wingdings" panose="05000000000000000000" pitchFamily="2" charset="2"/>
              <a:buChar char=""/>
            </a:pPr>
            <a:r>
              <a:rPr lang="en-US" sz="1100" dirty="0">
                <a:effectLst/>
                <a:latin typeface="Calibri" panose="020F0502020204030204" pitchFamily="34" charset="0"/>
                <a:ea typeface="Calibri" panose="020F0502020204030204" pitchFamily="34" charset="0"/>
                <a:cs typeface="Arial" panose="020B0604020202020204" pitchFamily="34" charset="0"/>
              </a:rPr>
              <a:t>He’s caught the ricochet effect; he’s the collateral damage of all of this</a:t>
            </a:r>
          </a:p>
          <a:p>
            <a:pPr marL="742950" marR="0" lvl="1" indent="-285750">
              <a:lnSpc>
                <a:spcPct val="107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cs typeface="Times New Roman" panose="02020603050405020304" pitchFamily="18" charset="0"/>
              </a:rPr>
              <a:t>Jane’s life matters. John’s life matters too</a:t>
            </a:r>
          </a:p>
          <a:p>
            <a:pPr marL="742950" marR="0" lvl="1" indent="-285750">
              <a:lnSpc>
                <a:spcPct val="107000"/>
              </a:lnSpc>
              <a:spcBef>
                <a:spcPts val="0"/>
              </a:spcBef>
              <a:spcAft>
                <a:spcPts val="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cs typeface="Times New Roman" panose="02020603050405020304" pitchFamily="18" charset="0"/>
              </a:rPr>
              <a:t>You have the power to prevent any further victimization, to save an innocent man</a:t>
            </a:r>
          </a:p>
          <a:p>
            <a:pPr marL="742950" marR="0" lvl="1" indent="-285750">
              <a:lnSpc>
                <a:spcPct val="107000"/>
              </a:lnSpc>
              <a:spcBef>
                <a:spcPts val="0"/>
              </a:spcBef>
              <a:spcAft>
                <a:spcPts val="800"/>
              </a:spcAft>
              <a:buFont typeface="Courier New" panose="02070309020205020404" pitchFamily="49" charset="0"/>
              <a:buChar char="o"/>
            </a:pPr>
            <a:r>
              <a:rPr lang="en-US" sz="1100" dirty="0">
                <a:effectLst/>
                <a:latin typeface="Calibri" panose="020F0502020204030204" pitchFamily="34" charset="0"/>
                <a:ea typeface="Calibri" panose="020F0502020204030204" pitchFamily="34" charset="0"/>
                <a:cs typeface="Times New Roman" panose="02020603050405020304" pitchFamily="18" charset="0"/>
              </a:rPr>
              <a:t>Not guilty</a:t>
            </a:r>
            <a:endParaRPr lang="en-US" b="1" dirty="0"/>
          </a:p>
          <a:p>
            <a:endParaRPr lang="en-US" b="1" dirty="0"/>
          </a:p>
          <a:p>
            <a:r>
              <a:rPr lang="en-US" b="1" dirty="0"/>
              <a:t>Jurors take their cue from your confidence.</a:t>
            </a:r>
            <a:br>
              <a:rPr lang="en-US" dirty="0"/>
            </a:br>
            <a:r>
              <a:rPr lang="en-US" dirty="0"/>
              <a:t>If you seem hesitant, they’ll doubt. If you sound firm, they’ll listen. They expect you to believe in your client and your case. Your delivery should show that belief without hesitation.</a:t>
            </a:r>
          </a:p>
        </p:txBody>
      </p:sp>
      <p:sp>
        <p:nvSpPr>
          <p:cNvPr id="4" name="Slide Number Placeholder 3"/>
          <p:cNvSpPr>
            <a:spLocks noGrp="1"/>
          </p:cNvSpPr>
          <p:nvPr>
            <p:ph type="sldNum" sz="quarter" idx="5"/>
          </p:nvPr>
        </p:nvSpPr>
        <p:spPr/>
        <p:txBody>
          <a:bodyPr/>
          <a:lstStyle/>
          <a:p>
            <a:fld id="{B2314D73-F0EB-D84B-8786-0132B138813C}" type="slidenum">
              <a:rPr lang="en-US" smtClean="0"/>
              <a:t>24</a:t>
            </a:fld>
            <a:endParaRPr lang="en-US"/>
          </a:p>
        </p:txBody>
      </p:sp>
    </p:spTree>
    <p:extLst>
      <p:ext uri="{BB962C8B-B14F-4D97-AF65-F5344CB8AC3E}">
        <p14:creationId xmlns:p14="http://schemas.microsoft.com/office/powerpoint/2010/main" val="36003698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Courier New" panose="02070309020205020404" pitchFamily="49"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Take risks. Dare to try something new.</a:t>
            </a:r>
          </a:p>
          <a:p>
            <a:pPr marL="0" marR="0" lvl="0" indent="0">
              <a:lnSpc>
                <a:spcPct val="107000"/>
              </a:lnSpc>
              <a:spcBef>
                <a:spcPts val="0"/>
              </a:spcBef>
              <a:spcAft>
                <a:spcPts val="0"/>
              </a:spcAft>
              <a:buFont typeface="Courier New" panose="02070309020205020404" pitchFamily="49" charset="0"/>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The courtroom is your theater.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You are both the performer and the director. You get to decide where to linger, what are the decisive moments of your story, whose POV it’s told from, what tense.</a:t>
            </a:r>
          </a:p>
          <a:p>
            <a:pPr marL="0" marR="0" lvl="0" indent="0">
              <a:lnSpc>
                <a:spcPct val="107000"/>
              </a:lnSpc>
              <a:spcBef>
                <a:spcPts val="0"/>
              </a:spcBef>
              <a:spcAft>
                <a:spcPts val="0"/>
              </a:spcAft>
              <a:buFont typeface="Courier New" panose="02070309020205020404" pitchFamily="49"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Prepare. Memorize. This is the one part of trial that should be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completely predictable</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Take advantage of that.</a:t>
            </a:r>
          </a:p>
          <a:p>
            <a:pPr marL="0" marR="0" lvl="0" indent="0">
              <a:lnSpc>
                <a:spcPct val="107000"/>
              </a:lnSpc>
              <a:spcBef>
                <a:spcPts val="0"/>
              </a:spcBef>
              <a:spcAft>
                <a:spcPts val="0"/>
              </a:spcAft>
              <a:buFont typeface="Courier New" panose="02070309020205020404" pitchFamily="49"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Walk into the courtroom confident and ready to capture the jury’s attention.</a:t>
            </a:r>
          </a:p>
          <a:p>
            <a:pPr marL="0" marR="0" lvl="0" indent="0">
              <a:lnSpc>
                <a:spcPct val="107000"/>
              </a:lnSpc>
              <a:spcBef>
                <a:spcPts val="0"/>
              </a:spcBef>
              <a:spcAft>
                <a:spcPts val="0"/>
              </a:spcAft>
              <a:buFont typeface="Courier New" panose="02070309020205020404" pitchFamily="49" charset="0"/>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Buy in to it. Believe in it. Sell it.</a:t>
            </a:r>
          </a:p>
        </p:txBody>
      </p:sp>
      <p:sp>
        <p:nvSpPr>
          <p:cNvPr id="4" name="Slide Number Placeholder 3"/>
          <p:cNvSpPr>
            <a:spLocks noGrp="1"/>
          </p:cNvSpPr>
          <p:nvPr>
            <p:ph type="sldNum" sz="quarter" idx="5"/>
          </p:nvPr>
        </p:nvSpPr>
        <p:spPr/>
        <p:txBody>
          <a:bodyPr/>
          <a:lstStyle/>
          <a:p>
            <a:fld id="{B2314D73-F0EB-D84B-8786-0132B138813C}" type="slidenum">
              <a:rPr lang="en-US" smtClean="0"/>
              <a:t>25</a:t>
            </a:fld>
            <a:endParaRPr lang="en-US"/>
          </a:p>
        </p:txBody>
      </p:sp>
    </p:spTree>
    <p:extLst>
      <p:ext uri="{BB962C8B-B14F-4D97-AF65-F5344CB8AC3E}">
        <p14:creationId xmlns:p14="http://schemas.microsoft.com/office/powerpoint/2010/main" val="1984780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nSpc>
                <a:spcPct val="107000"/>
              </a:lnSpc>
              <a:spcBef>
                <a:spcPts val="0"/>
              </a:spcBef>
              <a:spcAft>
                <a:spcPts val="0"/>
              </a:spcAft>
              <a:buFont typeface="Courier New" panose="02070309020205020404" pitchFamily="49" charset="0"/>
              <a:buNone/>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Lean into the excitement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jurors have to see some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drama</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play out – bring the drama right to them!</a:t>
            </a:r>
          </a:p>
          <a:p>
            <a:pPr marL="0" marR="0" lvl="0" indent="0">
              <a:lnSpc>
                <a:spcPct val="107000"/>
              </a:lnSpc>
              <a:spcBef>
                <a:spcPts val="0"/>
              </a:spcBef>
              <a:spcAft>
                <a:spcPts val="0"/>
              </a:spcAft>
              <a:buFont typeface="Courier New" panose="02070309020205020404" pitchFamily="49" charset="0"/>
              <a:buNone/>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Win your jury from the very beginning, draw them in, turn on the charm/charisma.</a:t>
            </a:r>
          </a:p>
          <a:p>
            <a:pPr marL="0" marR="0" lvl="0" indent="0">
              <a:lnSpc>
                <a:spcPct val="107000"/>
              </a:lnSpc>
              <a:spcBef>
                <a:spcPts val="0"/>
              </a:spcBef>
              <a:spcAft>
                <a:spcPts val="0"/>
              </a:spcAft>
              <a:buFont typeface="Courier New" panose="02070309020205020404" pitchFamily="49" charset="0"/>
              <a:buNone/>
            </a:pPr>
            <a:r>
              <a:rPr lang="en-US" sz="1800" b="0" kern="100" dirty="0">
                <a:effectLst/>
                <a:latin typeface="Calibri" panose="020F0502020204030204" pitchFamily="34" charset="0"/>
                <a:ea typeface="Calibri" panose="020F0502020204030204" pitchFamily="34" charset="0"/>
                <a:cs typeface="Times New Roman" panose="02020603050405020304" pitchFamily="18" charset="0"/>
              </a:rPr>
              <a:t>Mantra: </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the courtroom is my theater.</a:t>
            </a:r>
          </a:p>
        </p:txBody>
      </p:sp>
      <p:sp>
        <p:nvSpPr>
          <p:cNvPr id="202" name="Google Shape;20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7000"/>
              </a:lnSpc>
              <a:spcBef>
                <a:spcPts val="0"/>
              </a:spcBef>
              <a:spcAft>
                <a:spcPts val="0"/>
              </a:spcAft>
              <a:buClrTx/>
              <a:buSzTx/>
              <a:buFont typeface="Calibri" panose="020F0502020204030204" pitchFamily="34" charset="0"/>
              <a:buNone/>
              <a:tabLst/>
              <a:defRPr/>
            </a:pPr>
            <a:r>
              <a:rPr lang="en-US" sz="1200" b="1" dirty="0"/>
              <a:t>Start with a story, not a statute.</a:t>
            </a:r>
            <a:br>
              <a:rPr lang="en-US" sz="1200" dirty="0"/>
            </a:br>
            <a:r>
              <a:rPr lang="en-US" sz="1200" dirty="0"/>
              <a:t>Jurors remember stories—they don’t remember procedural language. A strong opening </a:t>
            </a:r>
            <a:r>
              <a:rPr lang="en-US" sz="1200" b="1" dirty="0"/>
              <a:t>frames the case through a human lens</a:t>
            </a:r>
            <a:r>
              <a:rPr lang="en-US" sz="1200" dirty="0"/>
              <a:t> from the very first sentences.</a:t>
            </a:r>
          </a:p>
          <a:p>
            <a:r>
              <a:rPr lang="en-US" sz="1200" dirty="0"/>
              <a:t>Clear, vivid, </a:t>
            </a:r>
            <a:r>
              <a:rPr lang="en-US" sz="1200" b="1" dirty="0"/>
              <a:t>emotionally honest storytelling</a:t>
            </a:r>
            <a:r>
              <a:rPr lang="en-US" sz="1200" dirty="0"/>
              <a:t> makes the strongest impression.</a:t>
            </a:r>
          </a:p>
          <a:p>
            <a:r>
              <a:rPr lang="en-US" sz="1200" b="1" dirty="0"/>
              <a:t>Make them care first, analyze later.</a:t>
            </a:r>
            <a:br>
              <a:rPr lang="en-US" sz="1200" dirty="0"/>
            </a:br>
            <a:r>
              <a:rPr lang="en-US" sz="1200" dirty="0"/>
              <a:t>Before jurors weigh evidence, they’re asking themselves: </a:t>
            </a:r>
            <a:r>
              <a:rPr lang="en-US" sz="1200" i="1" dirty="0"/>
              <a:t>Do I care? Do I trust this story?</a:t>
            </a:r>
            <a:r>
              <a:rPr lang="en-US" sz="1200" dirty="0"/>
              <a:t> A universal, emotionally grounded opening invites them to lean in</a:t>
            </a:r>
          </a:p>
        </p:txBody>
      </p:sp>
      <p:sp>
        <p:nvSpPr>
          <p:cNvPr id="174" name="Google Shape;17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extLst>
      <p:ext uri="{BB962C8B-B14F-4D97-AF65-F5344CB8AC3E}">
        <p14:creationId xmlns:p14="http://schemas.microsoft.com/office/powerpoint/2010/main" val="1581607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Calibri" panose="020F0502020204030204" pitchFamily="34" charset="0"/>
              <a:buNone/>
            </a:pP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Tell a story </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whether it be about your client, the complainant, the police, etc.</a:t>
            </a:r>
          </a:p>
          <a:p>
            <a:pPr marL="0" marR="0" lvl="0" indent="0">
              <a:lnSpc>
                <a:spcPct val="107000"/>
              </a:lnSpc>
              <a:spcBef>
                <a:spcPts val="0"/>
              </a:spcBef>
              <a:spcAft>
                <a:spcPts val="0"/>
              </a:spcAft>
              <a:buFont typeface="Calibri" panose="020F0502020204030204" pitchFamily="34" charset="0"/>
              <a:buNone/>
            </a:pP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In the tree example</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the story was about the child witness.</a:t>
            </a:r>
          </a:p>
          <a:p>
            <a:pPr marL="457200" marR="0" lvl="1" indent="0">
              <a:lnSpc>
                <a:spcPct val="107000"/>
              </a:lnSpc>
              <a:spcBef>
                <a:spcPts val="0"/>
              </a:spcBef>
              <a:spcAft>
                <a:spcPts val="0"/>
              </a:spcAft>
              <a:buFont typeface="Calibri" panose="020F0502020204030204" pitchFamily="34" charset="0"/>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Jane was deprived</a:t>
            </a:r>
          </a:p>
          <a:p>
            <a:pPr marL="914400" marR="0" lvl="2" indent="0">
              <a:lnSpc>
                <a:spcPct val="107000"/>
              </a:lnSpc>
              <a:spcBef>
                <a:spcPts val="0"/>
              </a:spcBef>
              <a:spcAft>
                <a:spcPts val="0"/>
              </a:spcAft>
              <a:buFont typeface="Calibri" panose="020F0502020204030204" pitchFamily="34" charset="0"/>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Of the medical care she needed to keep her diabetes under control</a:t>
            </a:r>
          </a:p>
          <a:p>
            <a:pPr marL="914400" marR="0" lvl="2" indent="0">
              <a:lnSpc>
                <a:spcPct val="107000"/>
              </a:lnSpc>
              <a:spcBef>
                <a:spcPts val="0"/>
              </a:spcBef>
              <a:spcAft>
                <a:spcPts val="0"/>
              </a:spcAft>
              <a:buFont typeface="Calibri" panose="020F0502020204030204" pitchFamily="34" charset="0"/>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Of adequate living conditions</a:t>
            </a:r>
          </a:p>
          <a:p>
            <a:pPr marL="914400" marR="0" lvl="2" indent="0">
              <a:lnSpc>
                <a:spcPct val="107000"/>
              </a:lnSpc>
              <a:spcBef>
                <a:spcPts val="0"/>
              </a:spcBef>
              <a:spcAft>
                <a:spcPts val="0"/>
              </a:spcAft>
              <a:buFont typeface="Calibri" panose="020F0502020204030204" pitchFamily="34" charset="0"/>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Of the loving care that a child needs to thrive</a:t>
            </a:r>
          </a:p>
          <a:p>
            <a:pPr marL="457200" marR="0" lvl="1" indent="0">
              <a:lnSpc>
                <a:spcPct val="107000"/>
              </a:lnSpc>
              <a:spcBef>
                <a:spcPts val="0"/>
              </a:spcBef>
              <a:spcAft>
                <a:spcPts val="0"/>
              </a:spcAft>
              <a:buFont typeface="Calibri" panose="020F0502020204030204" pitchFamily="34" charset="0"/>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Taken away from her mom and into DFCS custody. Despite all of her failures, Jane loved her mom and wanted to be with her.</a:t>
            </a:r>
          </a:p>
          <a:p>
            <a:pPr marL="457200" marR="0" lvl="1" indent="0">
              <a:lnSpc>
                <a:spcPct val="107000"/>
              </a:lnSpc>
              <a:spcBef>
                <a:spcPts val="0"/>
              </a:spcBef>
              <a:spcAft>
                <a:spcPts val="0"/>
              </a:spcAft>
              <a:buFont typeface="Calibri" panose="020F0502020204030204" pitchFamily="34" charset="0"/>
              <a:buNone/>
            </a:pPr>
            <a:r>
              <a:rPr lang="en-US" sz="1800" dirty="0">
                <a:effectLst/>
                <a:latin typeface="Calibri" panose="020F0502020204030204" pitchFamily="34" charset="0"/>
                <a:ea typeface="Calibri" panose="020F0502020204030204" pitchFamily="34" charset="0"/>
                <a:cs typeface="Arial" panose="020B0604020202020204" pitchFamily="34" charset="0"/>
              </a:rPr>
              <a:t>“Jane’s mom showed her in a lot of ways that she wasn’t important to her, that she was easily-forgotten, that her mom didn’t care. But there was one thing her mom made very clear she </a:t>
            </a:r>
            <a:r>
              <a:rPr lang="en-US" sz="1800" i="1" dirty="0">
                <a:effectLst/>
                <a:latin typeface="Calibri" panose="020F0502020204030204" pitchFamily="34" charset="0"/>
                <a:ea typeface="Calibri" panose="020F0502020204030204" pitchFamily="34" charset="0"/>
                <a:cs typeface="Arial" panose="020B0604020202020204" pitchFamily="34" charset="0"/>
              </a:rPr>
              <a:t>did </a:t>
            </a:r>
            <a:r>
              <a:rPr lang="en-US" sz="1800" dirty="0">
                <a:effectLst/>
                <a:latin typeface="Calibri" panose="020F0502020204030204" pitchFamily="34" charset="0"/>
                <a:ea typeface="Calibri" panose="020F0502020204030204" pitchFamily="34" charset="0"/>
                <a:cs typeface="Arial" panose="020B0604020202020204" pitchFamily="34" charset="0"/>
              </a:rPr>
              <a:t>care about. Over the years leading up to Jane making the claim that brings us to this courtroom, her mother would ask her if anyone ever touched her sexually.”</a:t>
            </a:r>
          </a:p>
          <a:p>
            <a:pPr marL="457200" marR="0" lvl="1" indent="0" algn="l" defTabSz="914400" rtl="0" eaLnBrk="1" fontAlgn="auto" latinLnBrk="0" hangingPunct="1">
              <a:lnSpc>
                <a:spcPct val="107000"/>
              </a:lnSpc>
              <a:spcBef>
                <a:spcPts val="0"/>
              </a:spcBef>
              <a:spcAft>
                <a:spcPts val="0"/>
              </a:spcAft>
              <a:buClrTx/>
              <a:buSzTx/>
              <a:buFont typeface="Calibri" panose="020F0502020204030204" pitchFamily="34" charset="0"/>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When she first made allegation, it got mom’s attention and she was able to move back in with her.</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2314D73-F0EB-D84B-8786-0132B138813C}" type="slidenum">
              <a:rPr lang="en-US" smtClean="0"/>
              <a:t>5</a:t>
            </a:fld>
            <a:endParaRPr lang="en-US"/>
          </a:p>
        </p:txBody>
      </p:sp>
    </p:spTree>
    <p:extLst>
      <p:ext uri="{BB962C8B-B14F-4D97-AF65-F5344CB8AC3E}">
        <p14:creationId xmlns:p14="http://schemas.microsoft.com/office/powerpoint/2010/main" val="3186059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nSpc>
                <a:spcPct val="107000"/>
              </a:lnSpc>
              <a:spcBef>
                <a:spcPts val="0"/>
              </a:spcBef>
              <a:spcAft>
                <a:spcPts val="0"/>
              </a:spcAft>
              <a:buFont typeface="Calibri" panose="020F0502020204030204" pitchFamily="34" charset="0"/>
              <a:buNone/>
            </a:pP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Theory</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the legal, factual, and emotional basis for why your client is not guilty</a:t>
            </a:r>
            <a:endParaRPr lang="en-US" b="1" dirty="0"/>
          </a:p>
          <a:p>
            <a:endParaRPr lang="en-US" b="1" dirty="0"/>
          </a:p>
          <a:p>
            <a:r>
              <a:rPr lang="en-US" b="1" dirty="0"/>
              <a:t>Your theory of the case should make sense to a smart friend who’s never set foot in a courtroom.</a:t>
            </a:r>
            <a:br>
              <a:rPr lang="en-US" dirty="0"/>
            </a:br>
            <a:r>
              <a:rPr lang="en-US" dirty="0"/>
              <a:t>If you can’t explain the story of the case in plain language, clearly and quickly, then your jurors won’t get it either.</a:t>
            </a:r>
          </a:p>
          <a:p>
            <a:r>
              <a:rPr lang="en-US" b="1" dirty="0"/>
              <a:t>Strip out legal language and procedural framing.</a:t>
            </a:r>
            <a:br>
              <a:rPr lang="en-US" dirty="0"/>
            </a:br>
            <a:r>
              <a:rPr lang="en-US" b="1" dirty="0"/>
              <a:t>Tell it simply, like a real story.</a:t>
            </a:r>
            <a:br>
              <a:rPr lang="en-US" dirty="0"/>
            </a:br>
            <a:endParaRPr lang="en-US" dirty="0"/>
          </a:p>
          <a:p>
            <a:r>
              <a:rPr lang="en-US" dirty="0"/>
              <a:t>Sit down with someone outside the legal world. Tell them the story of your case in 90 seconds, as if you were telling them what happened in real life. If they can follow the story and tell you what the case is “about” afterward, your theory is probably clear.</a:t>
            </a:r>
          </a:p>
          <a:p>
            <a:r>
              <a:rPr lang="en-US" dirty="0"/>
              <a:t>If you find yourself saying, “</a:t>
            </a:r>
            <a:r>
              <a:rPr lang="en-US" b="1" dirty="0"/>
              <a:t>Well, it’s kind of complicated…” </a:t>
            </a:r>
            <a:r>
              <a:rPr lang="en-US" dirty="0"/>
              <a:t>that’s a red flag. Your job is to </a:t>
            </a:r>
            <a:r>
              <a:rPr lang="en-US" i="1" dirty="0"/>
              <a:t>make it not complicated.</a:t>
            </a:r>
            <a:r>
              <a:rPr lang="en-US" dirty="0"/>
              <a:t> </a:t>
            </a:r>
            <a:br>
              <a:rPr lang="en-US" dirty="0"/>
            </a:br>
            <a:r>
              <a:rPr lang="en-US" dirty="0"/>
              <a:t>A simple, human story focuses your theme, shapes your fact selection, and guides your cross and closing. If your theory isn’t clear enough for a friend to grasp, it’s not ready for a jury.</a:t>
            </a:r>
          </a:p>
          <a:p>
            <a:endParaRPr lang="en-US" dirty="0"/>
          </a:p>
          <a:p>
            <a:r>
              <a:rPr lang="en-US" b="1" dirty="0"/>
              <a:t>Your theme should </a:t>
            </a: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answer the major “why” questions</a:t>
            </a:r>
          </a:p>
          <a:p>
            <a:r>
              <a:rPr lang="en-US" sz="1100" kern="100" dirty="0">
                <a:effectLst/>
                <a:latin typeface="Calibri" panose="020F0502020204030204" pitchFamily="34" charset="0"/>
                <a:ea typeface="Calibri" panose="020F0502020204030204" pitchFamily="34" charset="0"/>
                <a:cs typeface="Times New Roman" panose="02020603050405020304" pitchFamily="18" charset="0"/>
              </a:rPr>
              <a:t>When you talk about your case with your colleagues, friends, partner, what are the first questions they ask you? Your theory of the case should answer those questions.</a:t>
            </a:r>
          </a:p>
          <a:p>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Tree example</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why did she say it if it weren’t true?</a:t>
            </a:r>
          </a:p>
          <a:p>
            <a:r>
              <a:rPr lang="en-US" sz="1100" kern="100" dirty="0">
                <a:effectLst/>
                <a:latin typeface="Calibri" panose="020F0502020204030204" pitchFamily="34" charset="0"/>
                <a:ea typeface="Calibri" panose="020F0502020204030204" pitchFamily="34" charset="0"/>
                <a:cs typeface="Times New Roman" panose="02020603050405020304" pitchFamily="18" charset="0"/>
              </a:rPr>
              <a:t>Had to find an eloquent and delicate way to say she lied for attention.</a:t>
            </a:r>
          </a:p>
          <a:p>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Don’t save your arguments for closing!</a:t>
            </a:r>
            <a:endParaRPr lang="en-US" dirty="0"/>
          </a:p>
          <a:p>
            <a:pPr marL="0" lvl="0" indent="0" algn="l" rtl="0">
              <a:spcBef>
                <a:spcPts val="0"/>
              </a:spcBef>
              <a:spcAft>
                <a:spcPts val="0"/>
              </a:spcAft>
              <a:buNone/>
            </a:pPr>
            <a:endParaRPr dirty="0"/>
          </a:p>
        </p:txBody>
      </p:sp>
      <p:sp>
        <p:nvSpPr>
          <p:cNvPr id="169" name="Google Shape;16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you layer in theme, rhetoric, or persuasion, you must be able to answer, plainly and directly:</a:t>
            </a:r>
          </a:p>
          <a:p>
            <a:r>
              <a:rPr lang="en-US" dirty="0"/>
              <a:t>What happened?</a:t>
            </a:r>
          </a:p>
          <a:p>
            <a:r>
              <a:rPr lang="en-US" dirty="0"/>
              <a:t>To who?</a:t>
            </a:r>
          </a:p>
          <a:p>
            <a:r>
              <a:rPr lang="en-US" dirty="0"/>
              <a:t>Why are we here?</a:t>
            </a:r>
            <a:br>
              <a:rPr lang="en-US" dirty="0"/>
            </a:br>
            <a:r>
              <a:rPr lang="en-US" dirty="0"/>
              <a:t>If you can’t answer these in one or two clean sentences each, your story isn’t ready for jurors.</a:t>
            </a:r>
          </a:p>
          <a:p>
            <a:r>
              <a:rPr lang="en-US" b="1" dirty="0"/>
              <a:t>What happened</a:t>
            </a:r>
            <a:r>
              <a:rPr lang="en-US" dirty="0"/>
              <a:t> is the </a:t>
            </a:r>
            <a:r>
              <a:rPr lang="en-US" b="1" dirty="0"/>
              <a:t>core event</a:t>
            </a:r>
            <a:r>
              <a:rPr lang="en-US" dirty="0"/>
              <a:t> — told like a human story, not a legal summary.</a:t>
            </a:r>
            <a:br>
              <a:rPr lang="en-US" dirty="0"/>
            </a:br>
            <a:r>
              <a:rPr lang="en-US" dirty="0"/>
              <a:t>Jurors need to understand the key action that led to the case, simply and visually.</a:t>
            </a:r>
          </a:p>
          <a:p>
            <a:r>
              <a:rPr lang="en-US" b="1" dirty="0"/>
              <a:t>To who</a:t>
            </a:r>
            <a:r>
              <a:rPr lang="en-US" dirty="0"/>
              <a:t> centers the story on real people, not legal labels.</a:t>
            </a:r>
            <a:br>
              <a:rPr lang="en-US" dirty="0"/>
            </a:br>
            <a:r>
              <a:rPr lang="en-US" dirty="0"/>
              <a:t>It reminds you to </a:t>
            </a:r>
            <a:r>
              <a:rPr lang="en-US" b="1" dirty="0"/>
              <a:t>humanize your client</a:t>
            </a:r>
            <a:r>
              <a:rPr lang="en-US" dirty="0"/>
              <a:t> and orient jurors quickly.</a:t>
            </a:r>
          </a:p>
          <a:p>
            <a:r>
              <a:rPr lang="en-US" b="1" dirty="0"/>
              <a:t>Why are we here</a:t>
            </a:r>
            <a:r>
              <a:rPr lang="en-US" dirty="0"/>
              <a:t> frames the conflict — the reason this has become a criminal case.</a:t>
            </a:r>
            <a:br>
              <a:rPr lang="en-US" dirty="0"/>
            </a:br>
            <a:r>
              <a:rPr lang="en-US" dirty="0"/>
              <a:t>This gives jurors the narrative stakes.</a:t>
            </a:r>
            <a:br>
              <a:rPr lang="en-US" dirty="0"/>
            </a:br>
            <a:r>
              <a:rPr lang="en-US" b="1" dirty="0"/>
              <a:t>Jurors need orientation before argument.</a:t>
            </a:r>
            <a:br>
              <a:rPr lang="en-US" dirty="0"/>
            </a:br>
            <a:r>
              <a:rPr lang="en-US" dirty="0"/>
              <a:t>These three answers give them a solid mental framework they can follow as the evidence comes in. </a:t>
            </a:r>
          </a:p>
        </p:txBody>
      </p:sp>
      <p:sp>
        <p:nvSpPr>
          <p:cNvPr id="4" name="Slide Number Placeholder 3"/>
          <p:cNvSpPr>
            <a:spLocks noGrp="1"/>
          </p:cNvSpPr>
          <p:nvPr>
            <p:ph type="sldNum" sz="quarter" idx="5"/>
          </p:nvPr>
        </p:nvSpPr>
        <p:spPr/>
        <p:txBody>
          <a:bodyPr/>
          <a:lstStyle/>
          <a:p>
            <a:fld id="{B2314D73-F0EB-D84B-8786-0132B138813C}" type="slidenum">
              <a:rPr lang="en-US" smtClean="0"/>
              <a:t>7</a:t>
            </a:fld>
            <a:endParaRPr lang="en-US"/>
          </a:p>
        </p:txBody>
      </p:sp>
    </p:spTree>
    <p:extLst>
      <p:ext uri="{BB962C8B-B14F-4D97-AF65-F5344CB8AC3E}">
        <p14:creationId xmlns:p14="http://schemas.microsoft.com/office/powerpoint/2010/main" val="852302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nSpc>
                <a:spcPct val="107000"/>
              </a:lnSpc>
              <a:spcBef>
                <a:spcPts val="0"/>
              </a:spcBef>
              <a:spcAft>
                <a:spcPts val="0"/>
              </a:spcAft>
              <a:buFont typeface="Calibri" panose="020F0502020204030204" pitchFamily="34" charset="0"/>
              <a:buNone/>
            </a:pP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Theme</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catchphrase that jurors will recall that incorporates your theory</a:t>
            </a:r>
            <a:endParaRPr lang="en-US" b="1" dirty="0"/>
          </a:p>
          <a:p>
            <a:r>
              <a:rPr lang="en-US" b="1" dirty="0"/>
              <a:t>Your theme is more than a catchy line — it’s the emotional reason the jury should stand with your client.</a:t>
            </a:r>
            <a:br>
              <a:rPr lang="en-US" dirty="0"/>
            </a:br>
            <a:r>
              <a:rPr lang="en-US" dirty="0"/>
              <a:t>As public defenders, we’re often fighting uphill battles against state narratives. A strong theme cuts through legal complexity and focuses the jury on what </a:t>
            </a:r>
            <a:r>
              <a:rPr lang="en-US" i="1" dirty="0"/>
              <a:t>really matters</a:t>
            </a:r>
            <a:r>
              <a:rPr lang="en-US" dirty="0"/>
              <a:t>.</a:t>
            </a:r>
          </a:p>
          <a:p>
            <a:r>
              <a:rPr lang="en-US" b="1" dirty="0"/>
              <a:t>It gives jurors a hook they can take into the deliberation room.</a:t>
            </a:r>
            <a:br>
              <a:rPr lang="en-US" dirty="0"/>
            </a:br>
            <a:r>
              <a:rPr lang="en-US" dirty="0"/>
              <a:t>Jurors won’t repeat your legal arguments verbatim, but they </a:t>
            </a:r>
            <a:r>
              <a:rPr lang="en-US" i="1" dirty="0"/>
              <a:t>will</a:t>
            </a:r>
            <a:r>
              <a:rPr lang="en-US" dirty="0"/>
              <a:t> repeat your theme if it resonates.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Illusory truth effect: repeating something, regardless of veracity, gets people to believe it.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Calibri" panose="020F0502020204030204" pitchFamily="34" charset="0"/>
                <a:ea typeface="Calibri" panose="020F0502020204030204" pitchFamily="34" charset="0"/>
                <a:cs typeface="Times New Roman" panose="02020603050405020304" pitchFamily="18" charset="0"/>
              </a:rPr>
              <a:t>Introduce immediately, reinforce throughout entire trial, and drive it home in closing.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every part of the case points to the same emotional truth, the jury starts to </a:t>
            </a:r>
            <a:r>
              <a:rPr lang="en-US" i="1" dirty="0"/>
              <a:t>feel</a:t>
            </a:r>
            <a:r>
              <a:rPr lang="en-US" dirty="0"/>
              <a:t> the defense story, not just hear 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Tree example</a:t>
            </a:r>
            <a:r>
              <a:rPr lang="en-US"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When Jane first said that John did something to her, she quickly learned that her mom wasn’t the only one who would pay attention to an allegation like this. Other family members got involved. DFCS got involved. Eventually, law enforcement got involved. Jane started seeing a therapist. People were coming to her home and asking her if she was ok. Jane existed.</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Reinforces theme (to be heard is to exist)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Furthers theory by answering a major why question: ok well that may all be true about her mother, but why would she lie to everyone else?</a:t>
            </a:r>
            <a:endParaRPr lang="en-US" b="1" dirty="0"/>
          </a:p>
        </p:txBody>
      </p:sp>
      <p:sp>
        <p:nvSpPr>
          <p:cNvPr id="146" name="Google Shape;14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0"/>
              </a:spcAft>
              <a:buFont typeface="Courier New" panose="02070309020205020404" pitchFamily="49" charset="0"/>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Examples from my own practice:</a:t>
            </a:r>
          </a:p>
          <a:p>
            <a:pPr marL="457200" marR="0" lvl="1" indent="0" algn="l" defTabSz="914400" rtl="0" eaLnBrk="1" fontAlgn="auto" latinLnBrk="0" hangingPunct="1">
              <a:lnSpc>
                <a:spcPct val="107000"/>
              </a:lnSpc>
              <a:spcBef>
                <a:spcPts val="0"/>
              </a:spcBef>
              <a:spcAft>
                <a:spcPts val="0"/>
              </a:spcAft>
              <a:buClrTx/>
              <a:buSzTx/>
              <a:buFont typeface="Wingdings" panose="05000000000000000000" pitchFamily="2" charset="2"/>
              <a:buNone/>
              <a:tabLst/>
              <a:defRPr/>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Quote: “I beat her mama’s ass”</a:t>
            </a:r>
          </a:p>
          <a:p>
            <a:pPr marL="457200" marR="0" lvl="1" indent="0">
              <a:lnSpc>
                <a:spcPct val="107000"/>
              </a:lnSpc>
              <a:spcBef>
                <a:spcPts val="0"/>
              </a:spcBef>
              <a:spcAft>
                <a:spcPts val="0"/>
              </a:spcAft>
              <a:buFont typeface="Wingdings" panose="05000000000000000000" pitchFamily="2" charset="2"/>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Rhyme: A house in transition, roommates in addiction, a package in its original condition</a:t>
            </a:r>
          </a:p>
          <a:p>
            <a:pPr marL="457200" marR="0" lvl="1" indent="0">
              <a:lnSpc>
                <a:spcPct val="107000"/>
              </a:lnSpc>
              <a:spcBef>
                <a:spcPts val="0"/>
              </a:spcBef>
              <a:spcAft>
                <a:spcPts val="0"/>
              </a:spcAft>
              <a:buFont typeface="Wingdings" panose="05000000000000000000" pitchFamily="2" charset="2"/>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Alliteration: Ripped off and run over</a:t>
            </a:r>
          </a:p>
          <a:p>
            <a:pPr marL="457200" marR="0" lvl="1" indent="0">
              <a:lnSpc>
                <a:spcPct val="107000"/>
              </a:lnSpc>
              <a:spcBef>
                <a:spcPts val="0"/>
              </a:spcBef>
              <a:spcAft>
                <a:spcPts val="800"/>
              </a:spcAft>
              <a:buFont typeface="Wingdings" panose="05000000000000000000" pitchFamily="2" charset="2"/>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Appeal to Common Standard: A mother’s instinct is to protect her child</a:t>
            </a:r>
          </a:p>
        </p:txBody>
      </p:sp>
      <p:sp>
        <p:nvSpPr>
          <p:cNvPr id="4" name="Slide Number Placeholder 3"/>
          <p:cNvSpPr>
            <a:spLocks noGrp="1"/>
          </p:cNvSpPr>
          <p:nvPr>
            <p:ph type="sldNum" sz="quarter" idx="5"/>
          </p:nvPr>
        </p:nvSpPr>
        <p:spPr/>
        <p:txBody>
          <a:bodyPr/>
          <a:lstStyle/>
          <a:p>
            <a:fld id="{B2314D73-F0EB-D84B-8786-0132B138813C}" type="slidenum">
              <a:rPr lang="en-US" smtClean="0"/>
              <a:t>9</a:t>
            </a:fld>
            <a:endParaRPr lang="en-US"/>
          </a:p>
        </p:txBody>
      </p:sp>
    </p:spTree>
    <p:extLst>
      <p:ext uri="{BB962C8B-B14F-4D97-AF65-F5344CB8AC3E}">
        <p14:creationId xmlns:p14="http://schemas.microsoft.com/office/powerpoint/2010/main" val="232213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7/19/2026</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57411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7/19/2026</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60905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7/19/2026</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6711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7/19/2026</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70849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7/19/2026</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25876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7/19/2026</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8568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7/19/2026</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92304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7/19/2026</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85045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7/19/2026</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40923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7/19/2026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676789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7/19/2026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70152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7/19/2026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3879602"/>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44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Tx/>
        <a:buFont typeface="Calibri" pitchFamily="34" charset="0"/>
        <a:buChar char="◦"/>
        <a:defRPr sz="16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Tx/>
        <a:buFont typeface="Calibri" pitchFamily="34" charset="0"/>
        <a:buChar char="◦"/>
        <a:defRPr sz="1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1">
          <a:extLst>
            <a:ext uri="{FF2B5EF4-FFF2-40B4-BE49-F238E27FC236}">
              <a16:creationId xmlns:a16="http://schemas.microsoft.com/office/drawing/2014/main" id="{4C047204-E574-9139-3EE9-131F22EDF2A2}"/>
            </a:ext>
          </a:extLst>
        </p:cNvPr>
        <p:cNvGrpSpPr/>
        <p:nvPr/>
      </p:nvGrpSpPr>
      <p:grpSpPr>
        <a:xfrm>
          <a:off x="0" y="0"/>
          <a:ext cx="0" cy="0"/>
          <a:chOff x="0" y="0"/>
          <a:chExt cx="0" cy="0"/>
        </a:xfrm>
      </p:grpSpPr>
      <p:pic>
        <p:nvPicPr>
          <p:cNvPr id="5124" name="Picture 4" descr="Counsel for the Defense (The Advocate), c.1862-65 by Honoré Daumier">
            <a:extLst>
              <a:ext uri="{FF2B5EF4-FFF2-40B4-BE49-F238E27FC236}">
                <a16:creationId xmlns:a16="http://schemas.microsoft.com/office/drawing/2014/main" id="{130064DB-3366-2225-D201-F387FFBF27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666"/>
          <a:stretch>
            <a:fillRect/>
          </a:stretch>
        </p:blipFill>
        <p:spPr bwMode="auto">
          <a:xfrm>
            <a:off x="20" y="-22"/>
            <a:ext cx="12191977" cy="6858022"/>
          </a:xfrm>
          <a:prstGeom prst="rect">
            <a:avLst/>
          </a:prstGeom>
          <a:noFill/>
          <a:extLst>
            <a:ext uri="{909E8E84-426E-40DD-AFC4-6F175D3DCCD1}">
              <a14:hiddenFill xmlns:a14="http://schemas.microsoft.com/office/drawing/2010/main">
                <a:solidFill>
                  <a:srgbClr val="FFFFFF"/>
                </a:solidFill>
              </a14:hiddenFill>
            </a:ext>
          </a:extLst>
        </p:spPr>
      </p:pic>
      <p:sp>
        <p:nvSpPr>
          <p:cNvPr id="5255" name="Rectangle 5225">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262626">
                  <a:alpha val="24000"/>
                </a:srgbClr>
              </a:gs>
              <a:gs pos="85000">
                <a:srgbClr val="262626">
                  <a:alpha val="45000"/>
                </a:srgb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BC0DF5-8313-BA25-7E5D-FF3A23FFF346}"/>
              </a:ext>
            </a:extLst>
          </p:cNvPr>
          <p:cNvSpPr>
            <a:spLocks noGrp="1"/>
          </p:cNvSpPr>
          <p:nvPr>
            <p:ph type="ctrTitle"/>
          </p:nvPr>
        </p:nvSpPr>
        <p:spPr>
          <a:xfrm>
            <a:off x="421793" y="490886"/>
            <a:ext cx="5452529" cy="3569242"/>
          </a:xfrm>
        </p:spPr>
        <p:txBody>
          <a:bodyPr anchor="t">
            <a:normAutofit/>
          </a:bodyPr>
          <a:lstStyle/>
          <a:p>
            <a:r>
              <a:rPr lang="en-US" sz="6000" dirty="0">
                <a:solidFill>
                  <a:schemeClr val="bg1"/>
                </a:solidFill>
              </a:rPr>
              <a:t>May the Best Story Win</a:t>
            </a:r>
          </a:p>
        </p:txBody>
      </p:sp>
      <p:sp>
        <p:nvSpPr>
          <p:cNvPr id="4" name="Subtitle 3">
            <a:extLst>
              <a:ext uri="{FF2B5EF4-FFF2-40B4-BE49-F238E27FC236}">
                <a16:creationId xmlns:a16="http://schemas.microsoft.com/office/drawing/2014/main" id="{330A4F85-BCD2-DCFD-415D-F6C7CAB962F2}"/>
              </a:ext>
            </a:extLst>
          </p:cNvPr>
          <p:cNvSpPr>
            <a:spLocks noGrp="1"/>
          </p:cNvSpPr>
          <p:nvPr>
            <p:ph type="subTitle" idx="1"/>
          </p:nvPr>
        </p:nvSpPr>
        <p:spPr>
          <a:xfrm>
            <a:off x="421793" y="4551027"/>
            <a:ext cx="5449479" cy="1663495"/>
          </a:xfrm>
        </p:spPr>
        <p:txBody>
          <a:bodyPr anchor="b">
            <a:normAutofit/>
          </a:bodyPr>
          <a:lstStyle/>
          <a:p>
            <a:r>
              <a:rPr lang="en-US" dirty="0">
                <a:solidFill>
                  <a:schemeClr val="bg1"/>
                </a:solidFill>
              </a:rPr>
              <a:t>Persuasive use of themes and storytelling in Opening statements</a:t>
            </a:r>
          </a:p>
        </p:txBody>
      </p:sp>
      <p:sp>
        <p:nvSpPr>
          <p:cNvPr id="5256" name="Rectangle 5227">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262626">
                  <a:alpha val="24000"/>
                </a:srgbClr>
              </a:gs>
              <a:gs pos="85000">
                <a:srgbClr val="262626">
                  <a:alpha val="45000"/>
                </a:srgb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B94FB84-A266-40E2-76A9-D36490989F2C}"/>
              </a:ext>
            </a:extLst>
          </p:cNvPr>
          <p:cNvSpPr txBox="1"/>
          <p:nvPr/>
        </p:nvSpPr>
        <p:spPr>
          <a:xfrm>
            <a:off x="8048187" y="692728"/>
            <a:ext cx="4053225" cy="584775"/>
          </a:xfrm>
          <a:prstGeom prst="rect">
            <a:avLst/>
          </a:prstGeom>
          <a:noFill/>
        </p:spPr>
        <p:txBody>
          <a:bodyPr wrap="square" rtlCol="0">
            <a:spAutoFit/>
          </a:bodyPr>
          <a:lstStyle/>
          <a:p>
            <a:pPr algn="r"/>
            <a:r>
              <a:rPr lang="en-US" sz="1600" dirty="0">
                <a:solidFill>
                  <a:schemeClr val="bg1"/>
                </a:solidFill>
              </a:rPr>
              <a:t>Presented by Kyle Obiora</a:t>
            </a:r>
          </a:p>
          <a:p>
            <a:pPr algn="r"/>
            <a:r>
              <a:rPr lang="en-US" sz="1600" dirty="0">
                <a:solidFill>
                  <a:schemeClr val="bg1"/>
                </a:solidFill>
              </a:rPr>
              <a:t>DeKalb County Public Defender</a:t>
            </a:r>
          </a:p>
        </p:txBody>
      </p:sp>
    </p:spTree>
    <p:extLst>
      <p:ext uri="{BB962C8B-B14F-4D97-AF65-F5344CB8AC3E}">
        <p14:creationId xmlns:p14="http://schemas.microsoft.com/office/powerpoint/2010/main" val="241043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700"/>
                                        <p:tgtEl>
                                          <p:spTgt spid="4">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29"/>
        <p:cNvGrpSpPr/>
        <p:nvPr/>
      </p:nvGrpSpPr>
      <p:grpSpPr>
        <a:xfrm>
          <a:off x="0" y="0"/>
          <a:ext cx="0" cy="0"/>
          <a:chOff x="0" y="0"/>
          <a:chExt cx="0" cy="0"/>
        </a:xfrm>
      </p:grpSpPr>
      <p:pic>
        <p:nvPicPr>
          <p:cNvPr id="1026" name="Picture 2" descr="Primacy effect - The Decision Lab">
            <a:extLst>
              <a:ext uri="{FF2B5EF4-FFF2-40B4-BE49-F238E27FC236}">
                <a16:creationId xmlns:a16="http://schemas.microsoft.com/office/drawing/2014/main" id="{AC4A24F3-D3EF-342E-843F-117F8234DC3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622854" y="74140"/>
            <a:ext cx="8946292" cy="6709719"/>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54472907-3AE3-84AF-310A-5A8DB43DB39A}"/>
              </a:ext>
            </a:extLst>
          </p:cNvPr>
          <p:cNvPicPr>
            <a:picLocks noChangeAspect="1"/>
          </p:cNvPicPr>
          <p:nvPr/>
        </p:nvPicPr>
        <p:blipFill>
          <a:blip r:embed="rId3"/>
          <a:stretch>
            <a:fillRect/>
          </a:stretch>
        </p:blipFill>
        <p:spPr>
          <a:xfrm>
            <a:off x="1895133" y="0"/>
            <a:ext cx="8401733" cy="6858000"/>
          </a:xfrm>
          <a:prstGeom prst="rect">
            <a:avLst/>
          </a:prstGeom>
        </p:spPr>
      </p:pic>
    </p:spTree>
    <p:extLst>
      <p:ext uri="{BB962C8B-B14F-4D97-AF65-F5344CB8AC3E}">
        <p14:creationId xmlns:p14="http://schemas.microsoft.com/office/powerpoint/2010/main" val="4067927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pic>
        <p:nvPicPr>
          <p:cNvPr id="2050" name="Picture 2" descr="Presumed Innocent GIFs on GIPHY - Be Animated">
            <a:extLst>
              <a:ext uri="{FF2B5EF4-FFF2-40B4-BE49-F238E27FC236}">
                <a16:creationId xmlns:a16="http://schemas.microsoft.com/office/drawing/2014/main" id="{7E4B94AD-4354-6B5B-3118-F019EB040B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22217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3399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8" name="Rectangle 2060">
            <a:extLst>
              <a:ext uri="{FF2B5EF4-FFF2-40B4-BE49-F238E27FC236}">
                <a16:creationId xmlns:a16="http://schemas.microsoft.com/office/drawing/2014/main" id="{A8E9C91B-7EAD-4562-AB0E-DFB9663AEC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056" name="Picture 8" descr="Transparency should apply to our lawmakers too | kvue.com">
            <a:extLst>
              <a:ext uri="{FF2B5EF4-FFF2-40B4-BE49-F238E27FC236}">
                <a16:creationId xmlns:a16="http://schemas.microsoft.com/office/drawing/2014/main" id="{194C771C-D981-B54A-5D2C-A7D1C2004D3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3591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0">
          <a:extLst>
            <a:ext uri="{FF2B5EF4-FFF2-40B4-BE49-F238E27FC236}">
              <a16:creationId xmlns:a16="http://schemas.microsoft.com/office/drawing/2014/main" id="{3AFF78EE-5088-F46C-D179-FD54659BCDCB}"/>
            </a:ext>
          </a:extLst>
        </p:cNvPr>
        <p:cNvGrpSpPr/>
        <p:nvPr/>
      </p:nvGrpSpPr>
      <p:grpSpPr>
        <a:xfrm>
          <a:off x="0" y="0"/>
          <a:ext cx="0" cy="0"/>
          <a:chOff x="0" y="0"/>
          <a:chExt cx="0" cy="0"/>
        </a:xfrm>
      </p:grpSpPr>
      <p:pic>
        <p:nvPicPr>
          <p:cNvPr id="5124" name="Picture 4" descr="The facts on facts: Using data effectively for change -">
            <a:extLst>
              <a:ext uri="{FF2B5EF4-FFF2-40B4-BE49-F238E27FC236}">
                <a16:creationId xmlns:a16="http://schemas.microsoft.com/office/drawing/2014/main" id="{DFA86609-C58D-EF19-82FA-0135018204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 y="10"/>
            <a:ext cx="12192031"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303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tree, sky, road&#10;&#10;AI-generated content may be incorrect.">
            <a:extLst>
              <a:ext uri="{FF2B5EF4-FFF2-40B4-BE49-F238E27FC236}">
                <a16:creationId xmlns:a16="http://schemas.microsoft.com/office/drawing/2014/main" id="{23831A7F-DA10-54F5-F629-4E3076D623BC}"/>
              </a:ext>
            </a:extLst>
          </p:cNvPr>
          <p:cNvPicPr>
            <a:picLocks noChangeAspect="1"/>
          </p:cNvPicPr>
          <p:nvPr/>
        </p:nvPicPr>
        <p:blipFill>
          <a:blip r:embed="rId3"/>
          <a:srcRect b="15730"/>
          <a:stretch>
            <a:fillRect/>
          </a:stretch>
        </p:blipFill>
        <p:spPr>
          <a:xfrm>
            <a:off x="-32" y="10"/>
            <a:ext cx="12192031" cy="6857990"/>
          </a:xfrm>
          <a:prstGeom prst="rect">
            <a:avLst/>
          </a:prstGeom>
        </p:spPr>
      </p:pic>
      <p:sp>
        <p:nvSpPr>
          <p:cNvPr id="2" name="Title 1">
            <a:extLst>
              <a:ext uri="{FF2B5EF4-FFF2-40B4-BE49-F238E27FC236}">
                <a16:creationId xmlns:a16="http://schemas.microsoft.com/office/drawing/2014/main" id="{DB7A8D53-A66A-9A18-B763-64E222CF08EB}"/>
              </a:ext>
            </a:extLst>
          </p:cNvPr>
          <p:cNvSpPr>
            <a:spLocks noGrp="1"/>
          </p:cNvSpPr>
          <p:nvPr>
            <p:ph type="title"/>
          </p:nvPr>
        </p:nvSpPr>
        <p:spPr>
          <a:xfrm>
            <a:off x="-1194089" y="5425439"/>
            <a:ext cx="7137263" cy="1280161"/>
          </a:xfrm>
        </p:spPr>
        <p:txBody>
          <a:bodyPr vert="horz" lIns="91440" tIns="45720" rIns="91440" bIns="45720" rtlCol="0" anchor="ctr">
            <a:normAutofit/>
          </a:bodyPr>
          <a:lstStyle/>
          <a:p>
            <a:pPr algn="r"/>
            <a:r>
              <a:rPr lang="en-US" sz="4800" dirty="0">
                <a:solidFill>
                  <a:srgbClr val="FFFFFF"/>
                </a:solidFill>
              </a:rPr>
              <a:t>UNNECESSARY DETAIL</a:t>
            </a:r>
          </a:p>
        </p:txBody>
      </p:sp>
    </p:spTree>
    <p:extLst>
      <p:ext uri="{BB962C8B-B14F-4D97-AF65-F5344CB8AC3E}">
        <p14:creationId xmlns:p14="http://schemas.microsoft.com/office/powerpoint/2010/main" val="1915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a key chain&#10;&#10;AI-generated content may be incorrect.">
            <a:extLst>
              <a:ext uri="{FF2B5EF4-FFF2-40B4-BE49-F238E27FC236}">
                <a16:creationId xmlns:a16="http://schemas.microsoft.com/office/drawing/2014/main" id="{205A41ED-423C-51C9-BC33-2DA29B96481D}"/>
              </a:ext>
            </a:extLst>
          </p:cNvPr>
          <p:cNvPicPr>
            <a:picLocks noChangeAspect="1"/>
          </p:cNvPicPr>
          <p:nvPr/>
        </p:nvPicPr>
        <p:blipFill>
          <a:blip r:embed="rId3"/>
          <a:srcRect t="180" b="15551"/>
          <a:stretch>
            <a:fillRect/>
          </a:stretch>
        </p:blipFill>
        <p:spPr>
          <a:xfrm>
            <a:off x="20" y="10"/>
            <a:ext cx="12191980" cy="6857990"/>
          </a:xfrm>
          <a:prstGeom prst="rect">
            <a:avLst/>
          </a:prstGeom>
        </p:spPr>
      </p:pic>
    </p:spTree>
    <p:extLst>
      <p:ext uri="{BB962C8B-B14F-4D97-AF65-F5344CB8AC3E}">
        <p14:creationId xmlns:p14="http://schemas.microsoft.com/office/powerpoint/2010/main" val="158856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E9E6D5"/>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6B13B7-8EF5-5F7C-0C33-6AC6158E783F}"/>
              </a:ext>
            </a:extLst>
          </p:cNvPr>
          <p:cNvSpPr>
            <a:spLocks noGrp="1"/>
          </p:cNvSpPr>
          <p:nvPr>
            <p:ph type="title"/>
          </p:nvPr>
        </p:nvSpPr>
        <p:spPr/>
        <p:txBody>
          <a:bodyPr/>
          <a:lstStyle/>
          <a:p>
            <a:endParaRPr lang="en-US" dirty="0"/>
          </a:p>
        </p:txBody>
      </p:sp>
      <p:pic>
        <p:nvPicPr>
          <p:cNvPr id="1026" name="Picture 2" descr="Science Backs People Who Use Filler Words Like 'Um' And 'You Know' | The  Swaddle">
            <a:extLst>
              <a:ext uri="{FF2B5EF4-FFF2-40B4-BE49-F238E27FC236}">
                <a16:creationId xmlns:a16="http://schemas.microsoft.com/office/drawing/2014/main" id="{0CFC6A54-ABF5-76EE-E31E-C2FD237956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915" y="-28669"/>
            <a:ext cx="10346170" cy="688666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9785978-C1BD-BD73-4049-61383DA2AC81}"/>
              </a:ext>
            </a:extLst>
          </p:cNvPr>
          <p:cNvSpPr txBox="1"/>
          <p:nvPr/>
        </p:nvSpPr>
        <p:spPr>
          <a:xfrm>
            <a:off x="2546668" y="900545"/>
            <a:ext cx="2454823" cy="830997"/>
          </a:xfrm>
          <a:prstGeom prst="rect">
            <a:avLst/>
          </a:prstGeom>
          <a:solidFill>
            <a:srgbClr val="0EB97A"/>
          </a:solidFill>
        </p:spPr>
        <p:txBody>
          <a:bodyPr wrap="square" rtlCol="0">
            <a:spAutoFit/>
          </a:bodyPr>
          <a:lstStyle/>
          <a:p>
            <a:r>
              <a:rPr lang="en-US" sz="2400" dirty="0">
                <a:latin typeface="Courier New" panose="02070309020205020404" pitchFamily="49" charset="0"/>
                <a:cs typeface="Courier New" panose="02070309020205020404" pitchFamily="49" charset="0"/>
              </a:rPr>
              <a:t>The evidence will show…</a:t>
            </a:r>
          </a:p>
        </p:txBody>
      </p:sp>
    </p:spTree>
    <p:extLst>
      <p:ext uri="{BB962C8B-B14F-4D97-AF65-F5344CB8AC3E}">
        <p14:creationId xmlns:p14="http://schemas.microsoft.com/office/powerpoint/2010/main" val="1758209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Under Promise or Over Deliver write on sticky notes isolated on Office Desk Under Promise or Over Deliver write on sticky notes isolated on Office Desk under promise stock pictures, royalty-free photos &amp; images">
            <a:extLst>
              <a:ext uri="{FF2B5EF4-FFF2-40B4-BE49-F238E27FC236}">
                <a16:creationId xmlns:a16="http://schemas.microsoft.com/office/drawing/2014/main" id="{F759E2FC-5771-FD5C-7E13-BC251C2A43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512" b="12218"/>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8136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E9EF2-5798-F34C-0ADF-4A7BA47323E9}"/>
              </a:ext>
            </a:extLst>
          </p:cNvPr>
          <p:cNvSpPr>
            <a:spLocks noGrp="1"/>
          </p:cNvSpPr>
          <p:nvPr>
            <p:ph type="title"/>
          </p:nvPr>
        </p:nvSpPr>
        <p:spPr/>
        <p:txBody>
          <a:bodyPr/>
          <a:lstStyle/>
          <a:p>
            <a:endParaRPr lang="en-US"/>
          </a:p>
        </p:txBody>
      </p:sp>
      <p:pic>
        <p:nvPicPr>
          <p:cNvPr id="6146" name="Picture 2" descr="Can We Teach Students How to Pay Attention?">
            <a:extLst>
              <a:ext uri="{FF2B5EF4-FFF2-40B4-BE49-F238E27FC236}">
                <a16:creationId xmlns:a16="http://schemas.microsoft.com/office/drawing/2014/main" id="{47880C9F-DC7D-431A-4C95-2B4DCEA67C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2"/>
            <a:ext cx="121920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5640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a:extLst>
            <a:ext uri="{FF2B5EF4-FFF2-40B4-BE49-F238E27FC236}">
              <a16:creationId xmlns:a16="http://schemas.microsoft.com/office/drawing/2014/main" id="{4C047204-E574-9139-3EE9-131F22EDF2A2}"/>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DF4C2F6C-4E76-7D02-BEFA-491CB7B785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44"/>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239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EB650C62-140E-336D-7046-97BB9C89C3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5469" b="9531"/>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5234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The Five Senses and “The First Day of School” – Lead…Learn…Lift">
            <a:extLst>
              <a:ext uri="{FF2B5EF4-FFF2-40B4-BE49-F238E27FC236}">
                <a16:creationId xmlns:a16="http://schemas.microsoft.com/office/drawing/2014/main" id="{01994DDA-362E-8061-03C8-18192BA5C9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0133" y="96982"/>
            <a:ext cx="6547504" cy="6636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3243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on a snow covered slope&#10;&#10;AI-generated content may be incorrect.">
            <a:extLst>
              <a:ext uri="{FF2B5EF4-FFF2-40B4-BE49-F238E27FC236}">
                <a16:creationId xmlns:a16="http://schemas.microsoft.com/office/drawing/2014/main" id="{BC8F7B1F-F236-9A75-7027-6469533C2DD3}"/>
              </a:ext>
            </a:extLst>
          </p:cNvPr>
          <p:cNvPicPr>
            <a:picLocks noChangeAspect="1"/>
          </p:cNvPicPr>
          <p:nvPr/>
        </p:nvPicPr>
        <p:blipFill>
          <a:blip r:embed="rId3"/>
          <a:srcRect t="15413"/>
          <a:stretch>
            <a:fillRect/>
          </a:stretch>
        </p:blipFill>
        <p:spPr>
          <a:xfrm>
            <a:off x="20" y="10"/>
            <a:ext cx="12191980" cy="6857990"/>
          </a:xfrm>
          <a:prstGeom prst="rect">
            <a:avLst/>
          </a:prstGeom>
        </p:spPr>
      </p:pic>
    </p:spTree>
    <p:extLst>
      <p:ext uri="{BB962C8B-B14F-4D97-AF65-F5344CB8AC3E}">
        <p14:creationId xmlns:p14="http://schemas.microsoft.com/office/powerpoint/2010/main" val="647365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E8C03C-C2A5-2395-DCDF-3074F4B43869}"/>
              </a:ext>
            </a:extLst>
          </p:cNvPr>
          <p:cNvPicPr>
            <a:picLocks noChangeAspect="1"/>
          </p:cNvPicPr>
          <p:nvPr/>
        </p:nvPicPr>
        <p:blipFill>
          <a:blip r:embed="rId3"/>
          <a:srcRect b="15414"/>
          <a:stretch>
            <a:fillRect/>
          </a:stretch>
        </p:blipFill>
        <p:spPr>
          <a:xfrm>
            <a:off x="20" y="10"/>
            <a:ext cx="12191980" cy="6857990"/>
          </a:xfrm>
          <a:prstGeom prst="rect">
            <a:avLst/>
          </a:prstGeom>
        </p:spPr>
      </p:pic>
    </p:spTree>
    <p:extLst>
      <p:ext uri="{BB962C8B-B14F-4D97-AF65-F5344CB8AC3E}">
        <p14:creationId xmlns:p14="http://schemas.microsoft.com/office/powerpoint/2010/main" val="19702469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4BECE6FC-1A3A-B925-7486-3D384511F8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565" b="3165"/>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4100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2" descr="Martin Dmv Clips - Find &amp; Share on GIPHY">
            <a:extLst>
              <a:ext uri="{FF2B5EF4-FFF2-40B4-BE49-F238E27FC236}">
                <a16:creationId xmlns:a16="http://schemas.microsoft.com/office/drawing/2014/main" id="{56864FD7-2E25-6DBF-2C6A-377E64D1C8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8937" y="0"/>
            <a:ext cx="9094125" cy="6820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4546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6000"/>
                <a:shade val="99000"/>
                <a:satMod val="140000"/>
              </a:schemeClr>
            </a:gs>
            <a:gs pos="65000">
              <a:schemeClr val="bg1">
                <a:tint val="100000"/>
                <a:shade val="80000"/>
                <a:satMod val="130000"/>
              </a:schemeClr>
            </a:gs>
            <a:gs pos="100000">
              <a:schemeClr val="bg1">
                <a:tint val="100000"/>
                <a:shade val="48000"/>
                <a:satMod val="120000"/>
              </a:schemeClr>
            </a:gs>
          </a:gsLst>
          <a:lin ang="16200000" scaled="0"/>
        </a:gradFill>
        <a:effectLst/>
      </p:bgPr>
    </p:bg>
    <p:spTree>
      <p:nvGrpSpPr>
        <p:cNvPr id="1" name="Shape 203"/>
        <p:cNvGrpSpPr/>
        <p:nvPr/>
      </p:nvGrpSpPr>
      <p:grpSpPr>
        <a:xfrm>
          <a:off x="0" y="0"/>
          <a:ext cx="0" cy="0"/>
          <a:chOff x="0" y="0"/>
          <a:chExt cx="0" cy="0"/>
        </a:xfrm>
      </p:grpSpPr>
      <p:sp useBgFill="1">
        <p:nvSpPr>
          <p:cNvPr id="211" name="Rectangle 210">
            <a:extLst>
              <a:ext uri="{FF2B5EF4-FFF2-40B4-BE49-F238E27FC236}">
                <a16:creationId xmlns:a16="http://schemas.microsoft.com/office/drawing/2014/main" id="{0F6F1E82-F603-49E4-9641-09EEA984A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3" name="Straight Connector 212">
            <a:extLst>
              <a:ext uri="{FF2B5EF4-FFF2-40B4-BE49-F238E27FC236}">
                <a16:creationId xmlns:a16="http://schemas.microsoft.com/office/drawing/2014/main" id="{C81CFD00-FC30-4AFB-A61F-3127B2C90F7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15" name="Rectangle 214">
            <a:extLst>
              <a:ext uri="{FF2B5EF4-FFF2-40B4-BE49-F238E27FC236}">
                <a16:creationId xmlns:a16="http://schemas.microsoft.com/office/drawing/2014/main" id="{9D1595AB-90F6-488F-B5E3-F8CFCC8FAA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26" name="Picture 2" descr="Jury Duty Trailer | Amazon Freevee on Make a GIF">
            <a:extLst>
              <a:ext uri="{FF2B5EF4-FFF2-40B4-BE49-F238E27FC236}">
                <a16:creationId xmlns:a16="http://schemas.microsoft.com/office/drawing/2014/main" id="{259788D0-7AB7-C598-7C0C-55262796AA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5"/>
        <p:cNvGrpSpPr/>
        <p:nvPr/>
      </p:nvGrpSpPr>
      <p:grpSpPr>
        <a:xfrm>
          <a:off x="0" y="0"/>
          <a:ext cx="0" cy="0"/>
          <a:chOff x="0" y="0"/>
          <a:chExt cx="0" cy="0"/>
        </a:xfrm>
      </p:grpSpPr>
      <p:pic>
        <p:nvPicPr>
          <p:cNvPr id="177" name="Google Shape;177;p10"/>
          <p:cNvPicPr preferRelativeResize="0"/>
          <p:nvPr/>
        </p:nvPicPr>
        <p:blipFill rotWithShape="1">
          <a:blip r:embed="rId3"/>
          <a:srcRect/>
          <a:stretch>
            <a:fillRect/>
          </a:stretch>
        </p:blipFill>
        <p:spPr>
          <a:xfrm>
            <a:off x="20" y="10"/>
            <a:ext cx="12191980" cy="6857990"/>
          </a:xfrm>
          <a:prstGeom prst="rect">
            <a:avLst/>
          </a:prstGeom>
          <a:noFill/>
        </p:spPr>
      </p:pic>
      <p:sp>
        <p:nvSpPr>
          <p:cNvPr id="176" name="Google Shape;176;p10"/>
          <p:cNvSpPr txBox="1">
            <a:spLocks noGrp="1"/>
          </p:cNvSpPr>
          <p:nvPr>
            <p:ph type="sldNum" idx="12"/>
          </p:nvPr>
        </p:nvSpPr>
        <p:spPr>
          <a:xfrm>
            <a:off x="10993582" y="6446838"/>
            <a:ext cx="780010" cy="365125"/>
          </a:xfrm>
          <a:prstGeom prst="rect">
            <a:avLst/>
          </a:prstGeom>
        </p:spPr>
        <p:txBody>
          <a:bodyPr spcFirstLastPara="1" lIns="91425" tIns="45700" rIns="91425" bIns="45700" anchorCtr="0">
            <a:normAutofit/>
          </a:bodyPr>
          <a:lstStyle/>
          <a:p>
            <a:pPr>
              <a:spcAft>
                <a:spcPts val="600"/>
              </a:spcAft>
            </a:pPr>
            <a:fld id="{00000000-1234-1234-1234-123412341234}" type="slidenum">
              <a:rPr lang="en-US"/>
              <a:pPr>
                <a:spcAft>
                  <a:spcPts val="600"/>
                </a:spcAft>
              </a:pPr>
              <a:t>4</a:t>
            </a:fld>
            <a:endParaRPr lang="en-US"/>
          </a:p>
        </p:txBody>
      </p:sp>
    </p:spTree>
    <p:extLst>
      <p:ext uri="{BB962C8B-B14F-4D97-AF65-F5344CB8AC3E}">
        <p14:creationId xmlns:p14="http://schemas.microsoft.com/office/powerpoint/2010/main" val="4082554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4" name="Rectangle 1043">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5ED53C35-F3F8-3B7D-3714-1E7B4D2B6569}"/>
              </a:ext>
            </a:extLst>
          </p:cNvPr>
          <p:cNvSpPr>
            <a:spLocks noGrp="1"/>
          </p:cNvSpPr>
          <p:nvPr>
            <p:ph type="title"/>
          </p:nvPr>
        </p:nvSpPr>
        <p:spPr>
          <a:xfrm>
            <a:off x="8614786" y="516836"/>
            <a:ext cx="3100136" cy="1960234"/>
          </a:xfrm>
        </p:spPr>
        <p:txBody>
          <a:bodyPr>
            <a:normAutofit/>
          </a:bodyPr>
          <a:lstStyle/>
          <a:p>
            <a:r>
              <a:rPr lang="en-US" dirty="0">
                <a:solidFill>
                  <a:srgbClr val="E729B5"/>
                </a:solidFill>
              </a:rPr>
              <a:t>Elements of a good story</a:t>
            </a:r>
          </a:p>
        </p:txBody>
      </p:sp>
      <p:pic>
        <p:nvPicPr>
          <p:cNvPr id="1026" name="Picture 2" descr="how-to-be-a-good-storyteller-woman-telling-story-to-friends-with-energy">
            <a:extLst>
              <a:ext uri="{FF2B5EF4-FFF2-40B4-BE49-F238E27FC236}">
                <a16:creationId xmlns:a16="http://schemas.microsoft.com/office/drawing/2014/main" id="{2C17D0A4-47D3-AF14-58D9-75B413906A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6758" r="16712"/>
          <a:stretch>
            <a:fillRect/>
          </a:stretch>
        </p:blipFill>
        <p:spPr bwMode="auto">
          <a:xfrm>
            <a:off x="-1" y="10"/>
            <a:ext cx="8111272" cy="6857990"/>
          </a:xfrm>
          <a:prstGeom prst="rect">
            <a:avLst/>
          </a:prstGeom>
          <a:noFill/>
          <a:extLst>
            <a:ext uri="{909E8E84-426E-40DD-AFC4-6F175D3DCCD1}">
              <a14:hiddenFill xmlns:a14="http://schemas.microsoft.com/office/drawing/2010/main">
                <a:solidFill>
                  <a:srgbClr val="FFFFFF"/>
                </a:solidFill>
              </a14:hiddenFill>
            </a:ext>
          </a:extLst>
        </p:spPr>
      </p:pic>
      <p:cxnSp>
        <p:nvCxnSpPr>
          <p:cNvPr id="1046" name="Straight Connector 1045">
            <a:extLst>
              <a:ext uri="{FF2B5EF4-FFF2-40B4-BE49-F238E27FC236}">
                <a16:creationId xmlns:a16="http://schemas.microsoft.com/office/drawing/2014/main" id="{5A0A5CF6-407C-4691-8122-49DF69D002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730145" y="2633962"/>
            <a:ext cx="292608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64865EA-0BCC-A036-E5DF-1DC9769C6BAB}"/>
              </a:ext>
            </a:extLst>
          </p:cNvPr>
          <p:cNvSpPr txBox="1"/>
          <p:nvPr/>
        </p:nvSpPr>
        <p:spPr>
          <a:xfrm>
            <a:off x="8111271" y="2841759"/>
            <a:ext cx="6179126" cy="2929007"/>
          </a:xfrm>
          <a:prstGeom prst="rect">
            <a:avLst/>
          </a:prstGeom>
          <a:noFill/>
        </p:spPr>
        <p:txBody>
          <a:bodyPr wrap="square">
            <a:spAutoFit/>
          </a:bodyPr>
          <a:lstStyle/>
          <a:p>
            <a:pPr marL="285750" indent="-285750">
              <a:lnSpc>
                <a:spcPct val="200000"/>
              </a:lnSpc>
              <a:buFont typeface="Arial" panose="020B0604020202020204" pitchFamily="34" charset="0"/>
              <a:buChar char="•"/>
            </a:pPr>
            <a:r>
              <a:rPr lang="en-US" sz="1900" b="1" dirty="0">
                <a:cs typeface="Aharoni" panose="02010803020104030203" pitchFamily="2" charset="-79"/>
              </a:rPr>
              <a:t>Clearly defined theme &amp; theory</a:t>
            </a:r>
          </a:p>
          <a:p>
            <a:pPr marL="285750" indent="-285750">
              <a:lnSpc>
                <a:spcPct val="200000"/>
              </a:lnSpc>
              <a:buFont typeface="Arial" panose="020B0604020202020204" pitchFamily="34" charset="0"/>
              <a:buChar char="•"/>
            </a:pPr>
            <a:r>
              <a:rPr lang="en-US" sz="1900" b="1" dirty="0">
                <a:cs typeface="Aharoni" panose="02010803020104030203" pitchFamily="2" charset="-79"/>
              </a:rPr>
              <a:t>Well-developed &amp; concise</a:t>
            </a:r>
          </a:p>
          <a:p>
            <a:pPr marL="285750" indent="-285750">
              <a:lnSpc>
                <a:spcPct val="200000"/>
              </a:lnSpc>
              <a:buFont typeface="Arial" panose="020B0604020202020204" pitchFamily="34" charset="0"/>
              <a:buChar char="•"/>
            </a:pPr>
            <a:r>
              <a:rPr lang="en-US" sz="1900" b="1" dirty="0">
                <a:cs typeface="Aharoni" panose="02010803020104030203" pitchFamily="2" charset="-79"/>
              </a:rPr>
              <a:t>Faithful to your client</a:t>
            </a:r>
          </a:p>
          <a:p>
            <a:pPr marL="285750" indent="-285750">
              <a:lnSpc>
                <a:spcPct val="200000"/>
              </a:lnSpc>
              <a:buFont typeface="Arial" panose="020B0604020202020204" pitchFamily="34" charset="0"/>
              <a:buChar char="•"/>
            </a:pPr>
            <a:r>
              <a:rPr lang="en-US" sz="1900" b="1" dirty="0">
                <a:cs typeface="Aharoni" panose="02010803020104030203" pitchFamily="2" charset="-79"/>
              </a:rPr>
              <a:t>Appropriate for the listener</a:t>
            </a:r>
          </a:p>
          <a:p>
            <a:pPr marL="285750" indent="-285750">
              <a:lnSpc>
                <a:spcPct val="200000"/>
              </a:lnSpc>
              <a:buFont typeface="Arial" panose="020B0604020202020204" pitchFamily="34" charset="0"/>
              <a:buChar char="•"/>
            </a:pPr>
            <a:r>
              <a:rPr lang="en-US" sz="1900" b="1" dirty="0">
                <a:cs typeface="Aharoni" panose="02010803020104030203" pitchFamily="2" charset="-79"/>
              </a:rPr>
              <a:t>Vivid &amp; conveys emotion</a:t>
            </a:r>
          </a:p>
        </p:txBody>
      </p:sp>
    </p:spTree>
    <p:extLst>
      <p:ext uri="{BB962C8B-B14F-4D97-AF65-F5344CB8AC3E}">
        <p14:creationId xmlns:p14="http://schemas.microsoft.com/office/powerpoint/2010/main" val="3041509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70"/>
        <p:cNvGrpSpPr/>
        <p:nvPr/>
      </p:nvGrpSpPr>
      <p:grpSpPr>
        <a:xfrm>
          <a:off x="0" y="0"/>
          <a:ext cx="0" cy="0"/>
          <a:chOff x="0" y="0"/>
          <a:chExt cx="0" cy="0"/>
        </a:xfrm>
      </p:grpSpPr>
      <p:sp>
        <p:nvSpPr>
          <p:cNvPr id="177" name="Rectangle 176">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79" name="Straight Connector 178">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81" name="Rectangle 180">
            <a:extLst>
              <a:ext uri="{FF2B5EF4-FFF2-40B4-BE49-F238E27FC236}">
                <a16:creationId xmlns:a16="http://schemas.microsoft.com/office/drawing/2014/main" id="{77D4E339-1FDC-4F64-BACC-DA1625A5A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52794" y="0"/>
            <a:ext cx="9339206" cy="6858000"/>
          </a:xfrm>
          <a:prstGeom prst="rect">
            <a:avLst/>
          </a:prstGeom>
          <a:gradFill flip="none" rotWithShape="1">
            <a:gsLst>
              <a:gs pos="58000">
                <a:schemeClr val="tx1">
                  <a:alpha val="35000"/>
                </a:schemeClr>
              </a:gs>
              <a:gs pos="33000">
                <a:schemeClr val="tx1">
                  <a:alpha val="20000"/>
                </a:schemeClr>
              </a:gs>
              <a:gs pos="0">
                <a:schemeClr val="tx1">
                  <a:alpha val="0"/>
                </a:schemeClr>
              </a:gs>
              <a:gs pos="100000">
                <a:schemeClr val="tx1">
                  <a:alpha val="4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3" name="Straight Connector 182">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0211" y="4641183"/>
            <a:ext cx="6309360" cy="0"/>
          </a:xfrm>
          <a:prstGeom prst="line">
            <a:avLst/>
          </a:prstGeom>
          <a:ln w="19050">
            <a:solidFill>
              <a:schemeClr val="bg1">
                <a:alpha val="9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0FD55502-C1C1-FA95-6DA6-8AE8FC2E4DF9}"/>
              </a:ext>
            </a:extLst>
          </p:cNvPr>
          <p:cNvSpPr>
            <a:spLocks noGrp="1"/>
          </p:cNvSpPr>
          <p:nvPr>
            <p:ph type="body" idx="1"/>
          </p:nvPr>
        </p:nvSpPr>
        <p:spPr/>
        <p:txBody>
          <a:bodyPr/>
          <a:lstStyle/>
          <a:p>
            <a:endParaRPr lang="en-US"/>
          </a:p>
        </p:txBody>
      </p:sp>
      <p:pic>
        <p:nvPicPr>
          <p:cNvPr id="5" name="Picture 4" descr="A picture containing text, table, wooden, indoor&#10;&#10;AI-generated content may be incorrect.">
            <a:extLst>
              <a:ext uri="{FF2B5EF4-FFF2-40B4-BE49-F238E27FC236}">
                <a16:creationId xmlns:a16="http://schemas.microsoft.com/office/drawing/2014/main" id="{86972412-E27A-08E3-A7A6-0DDCADBFF4AA}"/>
              </a:ext>
            </a:extLst>
          </p:cNvPr>
          <p:cNvPicPr>
            <a:picLocks noChangeAspect="1"/>
          </p:cNvPicPr>
          <p:nvPr/>
        </p:nvPicPr>
        <p:blipFill>
          <a:blip r:embed="rId3"/>
          <a:srcRect t="5855" b="9559"/>
          <a:stretch>
            <a:fillRect/>
          </a:stretch>
        </p:blipFill>
        <p:spPr>
          <a:xfrm>
            <a:off x="0" y="10"/>
            <a:ext cx="12241417" cy="688578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AI-generated content may be incorrect.">
            <a:extLst>
              <a:ext uri="{FF2B5EF4-FFF2-40B4-BE49-F238E27FC236}">
                <a16:creationId xmlns:a16="http://schemas.microsoft.com/office/drawing/2014/main" id="{C0419432-BD19-2B09-0C10-CFE11EDE7C83}"/>
              </a:ext>
            </a:extLst>
          </p:cNvPr>
          <p:cNvPicPr>
            <a:picLocks noChangeAspect="1"/>
          </p:cNvPicPr>
          <p:nvPr/>
        </p:nvPicPr>
        <p:blipFill>
          <a:blip r:embed="rId3"/>
          <a:srcRect l="5111" r="5110" b="-1"/>
          <a:stretch>
            <a:fillRect/>
          </a:stretch>
        </p:blipFill>
        <p:spPr>
          <a:xfrm>
            <a:off x="1" y="10"/>
            <a:ext cx="12191999" cy="6857990"/>
          </a:xfrm>
          <a:prstGeom prst="rect">
            <a:avLst/>
          </a:prstGeom>
        </p:spPr>
      </p:pic>
      <p:sp>
        <p:nvSpPr>
          <p:cNvPr id="3" name="TextBox 2">
            <a:extLst>
              <a:ext uri="{FF2B5EF4-FFF2-40B4-BE49-F238E27FC236}">
                <a16:creationId xmlns:a16="http://schemas.microsoft.com/office/drawing/2014/main" id="{35E34A94-D12D-1A42-C02C-9E1BA33E15C7}"/>
              </a:ext>
            </a:extLst>
          </p:cNvPr>
          <p:cNvSpPr txBox="1"/>
          <p:nvPr/>
        </p:nvSpPr>
        <p:spPr>
          <a:xfrm>
            <a:off x="1599140" y="879189"/>
            <a:ext cx="8993719" cy="1268265"/>
          </a:xfrm>
          <a:prstGeom prst="rect">
            <a:avLst/>
          </a:prstGeom>
          <a:solidFill>
            <a:srgbClr val="DFC1A4"/>
          </a:solidFill>
          <a:ln>
            <a:solidFill>
              <a:srgbClr val="3B4446"/>
            </a:solidFill>
          </a:ln>
        </p:spPr>
        <p:txBody>
          <a:bodyPr vert="horz" lIns="91440" tIns="45720" rIns="91440" bIns="45720" rtlCol="0" anchor="ctr">
            <a:normAutofit/>
          </a:bodyPr>
          <a:lstStyle/>
          <a:p>
            <a:pPr algn="ctr">
              <a:lnSpc>
                <a:spcPct val="90000"/>
              </a:lnSpc>
              <a:spcBef>
                <a:spcPct val="0"/>
              </a:spcBef>
              <a:spcAft>
                <a:spcPts val="600"/>
              </a:spcAft>
            </a:pPr>
            <a:r>
              <a:rPr lang="en-US" sz="4600" b="1" spc="-50" dirty="0">
                <a:solidFill>
                  <a:srgbClr val="3B4446"/>
                </a:solidFill>
                <a:latin typeface="Courier New" panose="02070309020205020404" pitchFamily="49" charset="0"/>
                <a:ea typeface="+mj-ea"/>
                <a:cs typeface="Courier New" panose="02070309020205020404" pitchFamily="49" charset="0"/>
              </a:rPr>
              <a:t>What happened and why?</a:t>
            </a:r>
          </a:p>
        </p:txBody>
      </p:sp>
    </p:spTree>
    <p:extLst>
      <p:ext uri="{BB962C8B-B14F-4D97-AF65-F5344CB8AC3E}">
        <p14:creationId xmlns:p14="http://schemas.microsoft.com/office/powerpoint/2010/main" val="4221249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7"/>
        <p:cNvGrpSpPr/>
        <p:nvPr/>
      </p:nvGrpSpPr>
      <p:grpSpPr>
        <a:xfrm>
          <a:off x="0" y="0"/>
          <a:ext cx="0" cy="0"/>
          <a:chOff x="0" y="0"/>
          <a:chExt cx="0" cy="0"/>
        </a:xfrm>
      </p:grpSpPr>
      <p:sp>
        <p:nvSpPr>
          <p:cNvPr id="3079" name="Rectangle 3078">
            <a:extLst>
              <a:ext uri="{FF2B5EF4-FFF2-40B4-BE49-F238E27FC236}">
                <a16:creationId xmlns:a16="http://schemas.microsoft.com/office/drawing/2014/main" id="{39E3965E-AC41-4711-9D10-E25ABB132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081" name="Straight Connector 3080">
            <a:extLst>
              <a:ext uri="{FF2B5EF4-FFF2-40B4-BE49-F238E27FC236}">
                <a16:creationId xmlns:a16="http://schemas.microsoft.com/office/drawing/2014/main" id="{1F5DC8C3-BA5F-4EED-BB9A-A14272BD8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083" name="Rectangle 308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B94BE868-D43F-4940-8CE9-93D953A11A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992622" y="-341385"/>
            <a:ext cx="6858003" cy="7540754"/>
          </a:xfrm>
          <a:prstGeom prst="rect">
            <a:avLst/>
          </a:prstGeom>
          <a:gradFill flip="none" rotWithShape="1">
            <a:gsLst>
              <a:gs pos="48000">
                <a:schemeClr val="tx1">
                  <a:alpha val="25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87" name="Straight Connector 308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E3D7745E-5196-A3CA-AA7D-DD4D14689E1D}"/>
              </a:ext>
            </a:extLst>
          </p:cNvPr>
          <p:cNvSpPr>
            <a:spLocks noGrp="1"/>
          </p:cNvSpPr>
          <p:nvPr>
            <p:ph type="body" idx="1"/>
          </p:nvPr>
        </p:nvSpPr>
        <p:spPr/>
        <p:txBody>
          <a:bodyPr/>
          <a:lstStyle/>
          <a:p>
            <a:endParaRPr lang="en-US"/>
          </a:p>
        </p:txBody>
      </p:sp>
      <p:pic>
        <p:nvPicPr>
          <p:cNvPr id="3074" name="Picture 2" descr="An Easy Way To Understand Theme | Scriptwrecked">
            <a:extLst>
              <a:ext uri="{FF2B5EF4-FFF2-40B4-BE49-F238E27FC236}">
                <a16:creationId xmlns:a16="http://schemas.microsoft.com/office/drawing/2014/main" id="{90F51646-A9E8-C9B3-52A4-F401719236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66" r="5012"/>
          <a:stretch>
            <a:fillRect/>
          </a:stretch>
        </p:blipFill>
        <p:spPr bwMode="auto">
          <a:xfrm>
            <a:off x="20" y="975"/>
            <a:ext cx="1219198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71E4384-DE4C-EFE4-674E-8DF73801F976}"/>
              </a:ext>
            </a:extLst>
          </p:cNvPr>
          <p:cNvGraphicFramePr>
            <a:graphicFrameLocks noGrp="1"/>
          </p:cNvGraphicFramePr>
          <p:nvPr>
            <p:extLst>
              <p:ext uri="{D42A27DB-BD31-4B8C-83A1-F6EECF244321}">
                <p14:modId xmlns:p14="http://schemas.microsoft.com/office/powerpoint/2010/main" val="1986593446"/>
              </p:ext>
            </p:extLst>
          </p:nvPr>
        </p:nvGraphicFramePr>
        <p:xfrm>
          <a:off x="859292" y="643467"/>
          <a:ext cx="10473416" cy="4934115"/>
        </p:xfrm>
        <a:graphic>
          <a:graphicData uri="http://schemas.openxmlformats.org/drawingml/2006/table">
            <a:tbl>
              <a:tblPr/>
              <a:tblGrid>
                <a:gridCol w="5027197">
                  <a:extLst>
                    <a:ext uri="{9D8B030D-6E8A-4147-A177-3AD203B41FA5}">
                      <a16:colId xmlns:a16="http://schemas.microsoft.com/office/drawing/2014/main" val="3508593480"/>
                    </a:ext>
                  </a:extLst>
                </a:gridCol>
                <a:gridCol w="5446219">
                  <a:extLst>
                    <a:ext uri="{9D8B030D-6E8A-4147-A177-3AD203B41FA5}">
                      <a16:colId xmlns:a16="http://schemas.microsoft.com/office/drawing/2014/main" val="4291096192"/>
                    </a:ext>
                  </a:extLst>
                </a:gridCol>
              </a:tblGrid>
              <a:tr h="547615">
                <a:tc>
                  <a:txBody>
                    <a:bodyPr/>
                    <a:lstStyle/>
                    <a:p>
                      <a:pPr>
                        <a:buNone/>
                      </a:pPr>
                      <a:r>
                        <a:rPr lang="en-US" sz="2800" b="1"/>
                        <a:t>Trilogy</a:t>
                      </a:r>
                      <a:endParaRPr lang="en-US" sz="2800"/>
                    </a:p>
                  </a:txBody>
                  <a:tcPr marL="101410" marR="101410" marT="50705" marB="50705" anchor="ctr">
                    <a:lnL>
                      <a:noFill/>
                    </a:lnL>
                    <a:lnR>
                      <a:noFill/>
                    </a:lnR>
                    <a:lnT>
                      <a:noFill/>
                    </a:lnT>
                    <a:lnB>
                      <a:noFill/>
                    </a:lnB>
                    <a:noFill/>
                  </a:tcPr>
                </a:tc>
                <a:tc>
                  <a:txBody>
                    <a:bodyPr/>
                    <a:lstStyle/>
                    <a:p>
                      <a:pPr>
                        <a:buNone/>
                      </a:pPr>
                      <a:r>
                        <a:rPr lang="en-US" sz="2800" dirty="0"/>
                        <a:t>Dreams. Delusions. Disaster.</a:t>
                      </a:r>
                    </a:p>
                  </a:txBody>
                  <a:tcPr marL="101410" marR="101410" marT="50705" marB="50705" anchor="ctr">
                    <a:lnL>
                      <a:noFill/>
                    </a:lnL>
                    <a:lnR>
                      <a:noFill/>
                    </a:lnR>
                    <a:lnT>
                      <a:noFill/>
                    </a:lnT>
                    <a:lnB>
                      <a:noFill/>
                    </a:lnB>
                    <a:noFill/>
                  </a:tcPr>
                </a:tc>
                <a:extLst>
                  <a:ext uri="{0D108BD9-81ED-4DB2-BD59-A6C34878D82A}">
                    <a16:rowId xmlns:a16="http://schemas.microsoft.com/office/drawing/2014/main" val="2655944252"/>
                  </a:ext>
                </a:extLst>
              </a:tr>
              <a:tr h="547615">
                <a:tc>
                  <a:txBody>
                    <a:bodyPr/>
                    <a:lstStyle/>
                    <a:p>
                      <a:pPr>
                        <a:buNone/>
                      </a:pPr>
                      <a:r>
                        <a:rPr lang="en-US" sz="2800" b="1"/>
                        <a:t>Contrasts</a:t>
                      </a:r>
                      <a:endParaRPr lang="en-US" sz="2800"/>
                    </a:p>
                  </a:txBody>
                  <a:tcPr marL="101410" marR="101410" marT="50705" marB="50705" anchor="ctr">
                    <a:lnL>
                      <a:noFill/>
                    </a:lnL>
                    <a:lnR>
                      <a:noFill/>
                    </a:lnR>
                    <a:lnT>
                      <a:noFill/>
                    </a:lnT>
                    <a:lnB>
                      <a:noFill/>
                    </a:lnB>
                    <a:noFill/>
                  </a:tcPr>
                </a:tc>
                <a:tc>
                  <a:txBody>
                    <a:bodyPr/>
                    <a:lstStyle/>
                    <a:p>
                      <a:pPr>
                        <a:buNone/>
                      </a:pPr>
                      <a:r>
                        <a:rPr lang="en-US" sz="2800"/>
                        <a:t>She drank. She didn’t drive.</a:t>
                      </a:r>
                    </a:p>
                  </a:txBody>
                  <a:tcPr marL="101410" marR="101410" marT="50705" marB="50705" anchor="ctr">
                    <a:lnL>
                      <a:noFill/>
                    </a:lnL>
                    <a:lnR>
                      <a:noFill/>
                    </a:lnR>
                    <a:lnT>
                      <a:noFill/>
                    </a:lnT>
                    <a:lnB>
                      <a:noFill/>
                    </a:lnB>
                    <a:noFill/>
                  </a:tcPr>
                </a:tc>
                <a:extLst>
                  <a:ext uri="{0D108BD9-81ED-4DB2-BD59-A6C34878D82A}">
                    <a16:rowId xmlns:a16="http://schemas.microsoft.com/office/drawing/2014/main" val="1028868738"/>
                  </a:ext>
                </a:extLst>
              </a:tr>
              <a:tr h="547615">
                <a:tc>
                  <a:txBody>
                    <a:bodyPr/>
                    <a:lstStyle/>
                    <a:p>
                      <a:pPr>
                        <a:buNone/>
                      </a:pPr>
                      <a:r>
                        <a:rPr lang="en-US" sz="2800" b="1" dirty="0"/>
                        <a:t>Rhyme</a:t>
                      </a:r>
                      <a:endParaRPr lang="en-US" sz="2800" dirty="0"/>
                    </a:p>
                  </a:txBody>
                  <a:tcPr marL="101410" marR="101410" marT="50705" marB="50705" anchor="ctr">
                    <a:lnL>
                      <a:noFill/>
                    </a:lnL>
                    <a:lnR>
                      <a:noFill/>
                    </a:lnR>
                    <a:lnT>
                      <a:noFill/>
                    </a:lnT>
                    <a:lnB>
                      <a:noFill/>
                    </a:lnB>
                    <a:noFill/>
                  </a:tcPr>
                </a:tc>
                <a:tc>
                  <a:txBody>
                    <a:bodyPr/>
                    <a:lstStyle/>
                    <a:p>
                      <a:pPr>
                        <a:buNone/>
                      </a:pPr>
                      <a:r>
                        <a:rPr lang="en-US" sz="2800" dirty="0"/>
                        <a:t>Would’ve. Could’ve. Should’ve.</a:t>
                      </a:r>
                    </a:p>
                  </a:txBody>
                  <a:tcPr marL="101410" marR="101410" marT="50705" marB="50705" anchor="ctr">
                    <a:lnL>
                      <a:noFill/>
                    </a:lnL>
                    <a:lnR>
                      <a:noFill/>
                    </a:lnR>
                    <a:lnT>
                      <a:noFill/>
                    </a:lnT>
                    <a:lnB>
                      <a:noFill/>
                    </a:lnB>
                    <a:noFill/>
                  </a:tcPr>
                </a:tc>
                <a:extLst>
                  <a:ext uri="{0D108BD9-81ED-4DB2-BD59-A6C34878D82A}">
                    <a16:rowId xmlns:a16="http://schemas.microsoft.com/office/drawing/2014/main" val="2480546814"/>
                  </a:ext>
                </a:extLst>
              </a:tr>
              <a:tr h="953256">
                <a:tc>
                  <a:txBody>
                    <a:bodyPr/>
                    <a:lstStyle/>
                    <a:p>
                      <a:pPr>
                        <a:buNone/>
                      </a:pPr>
                      <a:r>
                        <a:rPr lang="en-US" sz="2800" b="1" dirty="0"/>
                        <a:t>Rhetorical Questions</a:t>
                      </a:r>
                      <a:endParaRPr lang="en-US" sz="2800" dirty="0"/>
                    </a:p>
                  </a:txBody>
                  <a:tcPr marL="101410" marR="101410" marT="50705" marB="50705" anchor="ctr">
                    <a:lnL>
                      <a:noFill/>
                    </a:lnL>
                    <a:lnR>
                      <a:noFill/>
                    </a:lnR>
                    <a:lnT>
                      <a:noFill/>
                    </a:lnT>
                    <a:lnB>
                      <a:noFill/>
                    </a:lnB>
                    <a:noFill/>
                  </a:tcPr>
                </a:tc>
                <a:tc>
                  <a:txBody>
                    <a:bodyPr/>
                    <a:lstStyle/>
                    <a:p>
                      <a:pPr>
                        <a:buNone/>
                      </a:pPr>
                      <a:r>
                        <a:rPr lang="en-US" sz="2800"/>
                        <a:t>Why would someone who was guilty call the police?</a:t>
                      </a:r>
                    </a:p>
                  </a:txBody>
                  <a:tcPr marL="101410" marR="101410" marT="50705" marB="50705" anchor="ctr">
                    <a:lnL>
                      <a:noFill/>
                    </a:lnL>
                    <a:lnR>
                      <a:noFill/>
                    </a:lnR>
                    <a:lnT>
                      <a:noFill/>
                    </a:lnT>
                    <a:lnB>
                      <a:noFill/>
                    </a:lnB>
                    <a:noFill/>
                  </a:tcPr>
                </a:tc>
                <a:extLst>
                  <a:ext uri="{0D108BD9-81ED-4DB2-BD59-A6C34878D82A}">
                    <a16:rowId xmlns:a16="http://schemas.microsoft.com/office/drawing/2014/main" val="996737356"/>
                  </a:ext>
                </a:extLst>
              </a:tr>
              <a:tr h="1358896">
                <a:tc>
                  <a:txBody>
                    <a:bodyPr/>
                    <a:lstStyle/>
                    <a:p>
                      <a:pPr>
                        <a:buNone/>
                      </a:pPr>
                      <a:r>
                        <a:rPr lang="en-US" sz="2800" b="1"/>
                        <a:t>Appeal to Common Standard</a:t>
                      </a:r>
                      <a:endParaRPr lang="en-US" sz="2800"/>
                    </a:p>
                  </a:txBody>
                  <a:tcPr marL="101410" marR="101410" marT="50705" marB="50705" anchor="ctr">
                    <a:lnL>
                      <a:noFill/>
                    </a:lnL>
                    <a:lnR>
                      <a:noFill/>
                    </a:lnR>
                    <a:lnT>
                      <a:noFill/>
                    </a:lnT>
                    <a:lnB>
                      <a:noFill/>
                    </a:lnB>
                    <a:noFill/>
                  </a:tcPr>
                </a:tc>
                <a:tc>
                  <a:txBody>
                    <a:bodyPr/>
                    <a:lstStyle/>
                    <a:p>
                      <a:pPr>
                        <a:buNone/>
                      </a:pPr>
                      <a:r>
                        <a:rPr lang="en-US" sz="2800" dirty="0"/>
                        <a:t>We all expect the police to get the facts before they charge someone with a crime.</a:t>
                      </a:r>
                    </a:p>
                  </a:txBody>
                  <a:tcPr marL="101410" marR="101410" marT="50705" marB="50705" anchor="ctr">
                    <a:lnL>
                      <a:noFill/>
                    </a:lnL>
                    <a:lnR>
                      <a:noFill/>
                    </a:lnR>
                    <a:lnT>
                      <a:noFill/>
                    </a:lnT>
                    <a:lnB>
                      <a:noFill/>
                    </a:lnB>
                    <a:noFill/>
                  </a:tcPr>
                </a:tc>
                <a:extLst>
                  <a:ext uri="{0D108BD9-81ED-4DB2-BD59-A6C34878D82A}">
                    <a16:rowId xmlns:a16="http://schemas.microsoft.com/office/drawing/2014/main" val="2307397345"/>
                  </a:ext>
                </a:extLst>
              </a:tr>
              <a:tr h="547615">
                <a:tc>
                  <a:txBody>
                    <a:bodyPr/>
                    <a:lstStyle/>
                    <a:p>
                      <a:pPr>
                        <a:buNone/>
                      </a:pPr>
                      <a:r>
                        <a:rPr lang="en-US" sz="2800" b="1"/>
                        <a:t>Alliteration</a:t>
                      </a:r>
                      <a:endParaRPr lang="en-US" sz="2800"/>
                    </a:p>
                  </a:txBody>
                  <a:tcPr marL="101410" marR="101410" marT="50705" marB="50705" anchor="ctr">
                    <a:lnL>
                      <a:noFill/>
                    </a:lnL>
                    <a:lnR>
                      <a:noFill/>
                    </a:lnR>
                    <a:lnT>
                      <a:noFill/>
                    </a:lnT>
                    <a:lnB>
                      <a:noFill/>
                    </a:lnB>
                    <a:noFill/>
                  </a:tcPr>
                </a:tc>
                <a:tc>
                  <a:txBody>
                    <a:bodyPr/>
                    <a:lstStyle/>
                    <a:p>
                      <a:pPr>
                        <a:buNone/>
                      </a:pPr>
                      <a:r>
                        <a:rPr lang="en-US" sz="2800" dirty="0"/>
                        <a:t>Fast and flawed.</a:t>
                      </a:r>
                    </a:p>
                  </a:txBody>
                  <a:tcPr marL="101410" marR="101410" marT="50705" marB="50705" anchor="ctr">
                    <a:lnL>
                      <a:noFill/>
                    </a:lnL>
                    <a:lnR>
                      <a:noFill/>
                    </a:lnR>
                    <a:lnT>
                      <a:noFill/>
                    </a:lnT>
                    <a:lnB>
                      <a:noFill/>
                    </a:lnB>
                    <a:noFill/>
                  </a:tcPr>
                </a:tc>
                <a:extLst>
                  <a:ext uri="{0D108BD9-81ED-4DB2-BD59-A6C34878D82A}">
                    <a16:rowId xmlns:a16="http://schemas.microsoft.com/office/drawing/2014/main" val="2047433879"/>
                  </a:ext>
                </a:extLst>
              </a:tr>
            </a:tbl>
          </a:graphicData>
        </a:graphic>
      </p:graphicFrame>
    </p:spTree>
    <p:extLst>
      <p:ext uri="{BB962C8B-B14F-4D97-AF65-F5344CB8AC3E}">
        <p14:creationId xmlns:p14="http://schemas.microsoft.com/office/powerpoint/2010/main" val="1595365092"/>
      </p:ext>
    </p:extLst>
  </p:cSld>
  <p:clrMapOvr>
    <a:masterClrMapping/>
  </p:clrMapOvr>
</p:sld>
</file>

<file path=ppt/theme/theme1.xml><?xml version="1.0" encoding="utf-8"?>
<a:theme xmlns:a="http://schemas.openxmlformats.org/drawingml/2006/main" name="RetrospectVTI">
  <a:themeElements>
    <a:clrScheme name="AnalogousFromDarkSeedLeftStep">
      <a:dk1>
        <a:srgbClr val="000000"/>
      </a:dk1>
      <a:lt1>
        <a:srgbClr val="FFFFFF"/>
      </a:lt1>
      <a:dk2>
        <a:srgbClr val="1B1D2F"/>
      </a:dk2>
      <a:lt2>
        <a:srgbClr val="F0F3F1"/>
      </a:lt2>
      <a:accent1>
        <a:srgbClr val="E729B5"/>
      </a:accent1>
      <a:accent2>
        <a:srgbClr val="B717D5"/>
      </a:accent2>
      <a:accent3>
        <a:srgbClr val="7A29E7"/>
      </a:accent3>
      <a:accent4>
        <a:srgbClr val="3230D9"/>
      </a:accent4>
      <a:accent5>
        <a:srgbClr val="2976E7"/>
      </a:accent5>
      <a:accent6>
        <a:srgbClr val="17B3D5"/>
      </a:accent6>
      <a:hlink>
        <a:srgbClr val="3F5EBF"/>
      </a:hlink>
      <a:folHlink>
        <a:srgbClr val="7F7F7F"/>
      </a:folHlink>
    </a:clrScheme>
    <a:fontScheme name="Retrospect">
      <a:majorFont>
        <a:latin typeface="Univers Condensed"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Univers"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9134</TotalTime>
  <Words>4058</Words>
  <Application>Microsoft Office PowerPoint</Application>
  <PresentationFormat>Widescreen</PresentationFormat>
  <Paragraphs>228</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RetrospectVTI</vt:lpstr>
      <vt:lpstr>May the Best Story Win</vt:lpstr>
      <vt:lpstr>PowerPoint Presentation</vt:lpstr>
      <vt:lpstr>PowerPoint Presentation</vt:lpstr>
      <vt:lpstr>PowerPoint Presentation</vt:lpstr>
      <vt:lpstr>Elements of a good 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UNNECESSARY DETAIL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Opening Statement and Closing Argument</dc:title>
  <dc:creator>Annie Deets</dc:creator>
  <cp:lastModifiedBy>Obiora, Kyle</cp:lastModifiedBy>
  <cp:revision>21</cp:revision>
  <dcterms:created xsi:type="dcterms:W3CDTF">2022-08-09T19:33:51Z</dcterms:created>
  <dcterms:modified xsi:type="dcterms:W3CDTF">2026-07-20T00:00:28Z</dcterms:modified>
</cp:coreProperties>
</file>