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363" r:id="rId3"/>
    <p:sldId id="346" r:id="rId4"/>
    <p:sldId id="257" r:id="rId5"/>
    <p:sldId id="258" r:id="rId6"/>
    <p:sldId id="357" r:id="rId7"/>
    <p:sldId id="365" r:id="rId8"/>
    <p:sldId id="259" r:id="rId9"/>
    <p:sldId id="362" r:id="rId10"/>
    <p:sldId id="351" r:id="rId11"/>
    <p:sldId id="3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A0F783-1845-47DC-901C-6DA955FAB6D6}" v="27" dt="2026-07-02T14:43:50.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B848EC-A4AD-4C05-9321-86E16B9257CB}" type="doc">
      <dgm:prSet loTypeId="urn:microsoft.com/office/officeart/2005/8/layout/matrix2" loCatId="matrix" qsTypeId="urn:microsoft.com/office/officeart/2005/8/quickstyle/simple1" qsCatId="simple" csTypeId="urn:microsoft.com/office/officeart/2005/8/colors/accent1_2" csCatId="accent1"/>
      <dgm:spPr/>
      <dgm:t>
        <a:bodyPr/>
        <a:lstStyle/>
        <a:p>
          <a:endParaRPr lang="en-US"/>
        </a:p>
      </dgm:t>
    </dgm:pt>
    <dgm:pt modelId="{81BD0D75-2072-495A-A01E-654B759621DE}">
      <dgm:prSet/>
      <dgm:spPr/>
      <dgm:t>
        <a:bodyPr/>
        <a:lstStyle/>
        <a:p>
          <a:r>
            <a:rPr lang="en-US" dirty="0"/>
            <a:t>Fish don’t need swimming lessons. The swim is already in the fish.</a:t>
          </a:r>
        </a:p>
      </dgm:t>
    </dgm:pt>
    <dgm:pt modelId="{4A9563EB-B61B-4703-8AD3-A6934BB1AD04}" type="parTrans" cxnId="{A169239C-0DA9-41E1-A029-3833AD6E65BE}">
      <dgm:prSet/>
      <dgm:spPr/>
      <dgm:t>
        <a:bodyPr/>
        <a:lstStyle/>
        <a:p>
          <a:endParaRPr lang="en-US"/>
        </a:p>
      </dgm:t>
    </dgm:pt>
    <dgm:pt modelId="{9447528A-9930-4118-B8A7-B23426152213}" type="sibTrans" cxnId="{A169239C-0DA9-41E1-A029-3833AD6E65BE}">
      <dgm:prSet/>
      <dgm:spPr/>
      <dgm:t>
        <a:bodyPr/>
        <a:lstStyle/>
        <a:p>
          <a:endParaRPr lang="en-US"/>
        </a:p>
      </dgm:t>
    </dgm:pt>
    <dgm:pt modelId="{0545D81B-CFAF-4127-B6AB-57229BF6C682}">
      <dgm:prSet/>
      <dgm:spPr/>
      <dgm:t>
        <a:bodyPr/>
        <a:lstStyle/>
        <a:p>
          <a:r>
            <a:rPr lang="en-US"/>
            <a:t>Birds don’t need flying lessons. The flight is already in the bird.</a:t>
          </a:r>
        </a:p>
      </dgm:t>
    </dgm:pt>
    <dgm:pt modelId="{F2659541-17B4-4251-B627-0384354FB47C}" type="parTrans" cxnId="{158FA5D0-9866-43FB-9E00-EB1F92174C4C}">
      <dgm:prSet/>
      <dgm:spPr/>
      <dgm:t>
        <a:bodyPr/>
        <a:lstStyle/>
        <a:p>
          <a:endParaRPr lang="en-US"/>
        </a:p>
      </dgm:t>
    </dgm:pt>
    <dgm:pt modelId="{FDA2F228-E46C-45B0-AEDF-75C6F7079C52}" type="sibTrans" cxnId="{158FA5D0-9866-43FB-9E00-EB1F92174C4C}">
      <dgm:prSet/>
      <dgm:spPr/>
      <dgm:t>
        <a:bodyPr/>
        <a:lstStyle/>
        <a:p>
          <a:endParaRPr lang="en-US"/>
        </a:p>
      </dgm:t>
    </dgm:pt>
    <dgm:pt modelId="{DA4187DB-C06D-4966-94DB-A49780341313}">
      <dgm:prSet/>
      <dgm:spPr/>
      <dgm:t>
        <a:bodyPr/>
        <a:lstStyle/>
        <a:p>
          <a:r>
            <a:rPr lang="en-US"/>
            <a:t>The fish appears untalented on land. The bird appears weak in the water. The right environment matters. </a:t>
          </a:r>
        </a:p>
      </dgm:t>
    </dgm:pt>
    <dgm:pt modelId="{0400461A-D48F-4565-AA3C-4534AC906132}" type="parTrans" cxnId="{93D6F3CA-F5B3-4FE5-B4B5-00953AAF2AB2}">
      <dgm:prSet/>
      <dgm:spPr/>
      <dgm:t>
        <a:bodyPr/>
        <a:lstStyle/>
        <a:p>
          <a:endParaRPr lang="en-US"/>
        </a:p>
      </dgm:t>
    </dgm:pt>
    <dgm:pt modelId="{218C9744-384F-4B05-9CF1-65FBD77F8F56}" type="sibTrans" cxnId="{93D6F3CA-F5B3-4FE5-B4B5-00953AAF2AB2}">
      <dgm:prSet/>
      <dgm:spPr/>
      <dgm:t>
        <a:bodyPr/>
        <a:lstStyle/>
        <a:p>
          <a:endParaRPr lang="en-US"/>
        </a:p>
      </dgm:t>
    </dgm:pt>
    <dgm:pt modelId="{FB344D70-0692-4B6C-A9B5-9D7A65505D21}">
      <dgm:prSet/>
      <dgm:spPr/>
      <dgm:t>
        <a:bodyPr/>
        <a:lstStyle/>
        <a:p>
          <a:r>
            <a:rPr lang="en-US"/>
            <a:t>Lam Chau (Instagram is @</a:t>
          </a:r>
          <a:r>
            <a:rPr lang="en-US" i="1"/>
            <a:t>withlamchau</a:t>
          </a:r>
          <a:r>
            <a:rPr lang="en-US"/>
            <a:t>)</a:t>
          </a:r>
        </a:p>
      </dgm:t>
    </dgm:pt>
    <dgm:pt modelId="{79B572DB-B7B7-4FDB-A8BC-B3A5A5A5B5EA}" type="parTrans" cxnId="{BA5709F6-C0A0-47D4-9970-AE0187A8755D}">
      <dgm:prSet/>
      <dgm:spPr/>
      <dgm:t>
        <a:bodyPr/>
        <a:lstStyle/>
        <a:p>
          <a:endParaRPr lang="en-US"/>
        </a:p>
      </dgm:t>
    </dgm:pt>
    <dgm:pt modelId="{7B8C7C75-1536-41E1-8982-A8A48DD4D180}" type="sibTrans" cxnId="{BA5709F6-C0A0-47D4-9970-AE0187A8755D}">
      <dgm:prSet/>
      <dgm:spPr/>
      <dgm:t>
        <a:bodyPr/>
        <a:lstStyle/>
        <a:p>
          <a:endParaRPr lang="en-US"/>
        </a:p>
      </dgm:t>
    </dgm:pt>
    <dgm:pt modelId="{4061C3FA-34BC-4D9D-9D05-A33114D53EB5}" type="pres">
      <dgm:prSet presAssocID="{5BB848EC-A4AD-4C05-9321-86E16B9257CB}" presName="matrix" presStyleCnt="0">
        <dgm:presLayoutVars>
          <dgm:chMax val="1"/>
          <dgm:dir/>
          <dgm:resizeHandles val="exact"/>
        </dgm:presLayoutVars>
      </dgm:prSet>
      <dgm:spPr/>
    </dgm:pt>
    <dgm:pt modelId="{3C4FBD1B-9E0C-4D4D-8161-73EA3107F7BE}" type="pres">
      <dgm:prSet presAssocID="{5BB848EC-A4AD-4C05-9321-86E16B9257CB}" presName="axisShape" presStyleLbl="bgShp" presStyleIdx="0" presStyleCnt="1"/>
      <dgm:spPr/>
    </dgm:pt>
    <dgm:pt modelId="{98EC9826-9F3E-432A-BDD9-39173B294CDE}" type="pres">
      <dgm:prSet presAssocID="{5BB848EC-A4AD-4C05-9321-86E16B9257CB}" presName="rect1" presStyleLbl="node1" presStyleIdx="0" presStyleCnt="4">
        <dgm:presLayoutVars>
          <dgm:chMax val="0"/>
          <dgm:chPref val="0"/>
          <dgm:bulletEnabled val="1"/>
        </dgm:presLayoutVars>
      </dgm:prSet>
      <dgm:spPr/>
    </dgm:pt>
    <dgm:pt modelId="{BED0DB82-0944-4532-AFEC-D6C2342D8F67}" type="pres">
      <dgm:prSet presAssocID="{5BB848EC-A4AD-4C05-9321-86E16B9257CB}" presName="rect2" presStyleLbl="node1" presStyleIdx="1" presStyleCnt="4">
        <dgm:presLayoutVars>
          <dgm:chMax val="0"/>
          <dgm:chPref val="0"/>
          <dgm:bulletEnabled val="1"/>
        </dgm:presLayoutVars>
      </dgm:prSet>
      <dgm:spPr/>
    </dgm:pt>
    <dgm:pt modelId="{AFBCF7E8-1884-4579-BA7A-D0265191F257}" type="pres">
      <dgm:prSet presAssocID="{5BB848EC-A4AD-4C05-9321-86E16B9257CB}" presName="rect3" presStyleLbl="node1" presStyleIdx="2" presStyleCnt="4">
        <dgm:presLayoutVars>
          <dgm:chMax val="0"/>
          <dgm:chPref val="0"/>
          <dgm:bulletEnabled val="1"/>
        </dgm:presLayoutVars>
      </dgm:prSet>
      <dgm:spPr/>
    </dgm:pt>
    <dgm:pt modelId="{0EBDFCB5-F9BA-4027-93EF-43BCDBA2930B}" type="pres">
      <dgm:prSet presAssocID="{5BB848EC-A4AD-4C05-9321-86E16B9257CB}" presName="rect4" presStyleLbl="node1" presStyleIdx="3" presStyleCnt="4">
        <dgm:presLayoutVars>
          <dgm:chMax val="0"/>
          <dgm:chPref val="0"/>
          <dgm:bulletEnabled val="1"/>
        </dgm:presLayoutVars>
      </dgm:prSet>
      <dgm:spPr/>
    </dgm:pt>
  </dgm:ptLst>
  <dgm:cxnLst>
    <dgm:cxn modelId="{F8E79E45-0DCA-4498-936B-2EA590B58D0F}" type="presOf" srcId="{81BD0D75-2072-495A-A01E-654B759621DE}" destId="{98EC9826-9F3E-432A-BDD9-39173B294CDE}" srcOrd="0" destOrd="0" presId="urn:microsoft.com/office/officeart/2005/8/layout/matrix2"/>
    <dgm:cxn modelId="{2CE38356-CFB9-4854-B539-30B45EA5EA2F}" type="presOf" srcId="{0545D81B-CFAF-4127-B6AB-57229BF6C682}" destId="{BED0DB82-0944-4532-AFEC-D6C2342D8F67}" srcOrd="0" destOrd="0" presId="urn:microsoft.com/office/officeart/2005/8/layout/matrix2"/>
    <dgm:cxn modelId="{20613A7F-698C-47C2-8A80-FFEEB7619E47}" type="presOf" srcId="{DA4187DB-C06D-4966-94DB-A49780341313}" destId="{AFBCF7E8-1884-4579-BA7A-D0265191F257}" srcOrd="0" destOrd="0" presId="urn:microsoft.com/office/officeart/2005/8/layout/matrix2"/>
    <dgm:cxn modelId="{A169239C-0DA9-41E1-A029-3833AD6E65BE}" srcId="{5BB848EC-A4AD-4C05-9321-86E16B9257CB}" destId="{81BD0D75-2072-495A-A01E-654B759621DE}" srcOrd="0" destOrd="0" parTransId="{4A9563EB-B61B-4703-8AD3-A6934BB1AD04}" sibTransId="{9447528A-9930-4118-B8A7-B23426152213}"/>
    <dgm:cxn modelId="{C74119B1-52A2-4B95-A223-E6285B4DC9C3}" type="presOf" srcId="{5BB848EC-A4AD-4C05-9321-86E16B9257CB}" destId="{4061C3FA-34BC-4D9D-9D05-A33114D53EB5}" srcOrd="0" destOrd="0" presId="urn:microsoft.com/office/officeart/2005/8/layout/matrix2"/>
    <dgm:cxn modelId="{93D6F3CA-F5B3-4FE5-B4B5-00953AAF2AB2}" srcId="{5BB848EC-A4AD-4C05-9321-86E16B9257CB}" destId="{DA4187DB-C06D-4966-94DB-A49780341313}" srcOrd="2" destOrd="0" parTransId="{0400461A-D48F-4565-AA3C-4534AC906132}" sibTransId="{218C9744-384F-4B05-9CF1-65FBD77F8F56}"/>
    <dgm:cxn modelId="{158FA5D0-9866-43FB-9E00-EB1F92174C4C}" srcId="{5BB848EC-A4AD-4C05-9321-86E16B9257CB}" destId="{0545D81B-CFAF-4127-B6AB-57229BF6C682}" srcOrd="1" destOrd="0" parTransId="{F2659541-17B4-4251-B627-0384354FB47C}" sibTransId="{FDA2F228-E46C-45B0-AEDF-75C6F7079C52}"/>
    <dgm:cxn modelId="{436C2AF0-C7D1-486E-9019-DC55E9BB6132}" type="presOf" srcId="{FB344D70-0692-4B6C-A9B5-9D7A65505D21}" destId="{0EBDFCB5-F9BA-4027-93EF-43BCDBA2930B}" srcOrd="0" destOrd="0" presId="urn:microsoft.com/office/officeart/2005/8/layout/matrix2"/>
    <dgm:cxn modelId="{BA5709F6-C0A0-47D4-9970-AE0187A8755D}" srcId="{5BB848EC-A4AD-4C05-9321-86E16B9257CB}" destId="{FB344D70-0692-4B6C-A9B5-9D7A65505D21}" srcOrd="3" destOrd="0" parTransId="{79B572DB-B7B7-4FDB-A8BC-B3A5A5A5B5EA}" sibTransId="{7B8C7C75-1536-41E1-8982-A8A48DD4D180}"/>
    <dgm:cxn modelId="{80D694A6-39F9-46F2-ACAC-DF16F2BC177F}" type="presParOf" srcId="{4061C3FA-34BC-4D9D-9D05-A33114D53EB5}" destId="{3C4FBD1B-9E0C-4D4D-8161-73EA3107F7BE}" srcOrd="0" destOrd="0" presId="urn:microsoft.com/office/officeart/2005/8/layout/matrix2"/>
    <dgm:cxn modelId="{D314FD2E-59F7-40B0-9CA1-5684B3561229}" type="presParOf" srcId="{4061C3FA-34BC-4D9D-9D05-A33114D53EB5}" destId="{98EC9826-9F3E-432A-BDD9-39173B294CDE}" srcOrd="1" destOrd="0" presId="urn:microsoft.com/office/officeart/2005/8/layout/matrix2"/>
    <dgm:cxn modelId="{4390C736-FA6B-4886-A89C-76EF3BD12DEE}" type="presParOf" srcId="{4061C3FA-34BC-4D9D-9D05-A33114D53EB5}" destId="{BED0DB82-0944-4532-AFEC-D6C2342D8F67}" srcOrd="2" destOrd="0" presId="urn:microsoft.com/office/officeart/2005/8/layout/matrix2"/>
    <dgm:cxn modelId="{80C1910D-CF53-48A7-A8F9-AE7983614640}" type="presParOf" srcId="{4061C3FA-34BC-4D9D-9D05-A33114D53EB5}" destId="{AFBCF7E8-1884-4579-BA7A-D0265191F257}" srcOrd="3" destOrd="0" presId="urn:microsoft.com/office/officeart/2005/8/layout/matrix2"/>
    <dgm:cxn modelId="{E7EFAD15-A329-44B4-9CDC-AEF2E62D3173}" type="presParOf" srcId="{4061C3FA-34BC-4D9D-9D05-A33114D53EB5}" destId="{0EBDFCB5-F9BA-4027-93EF-43BCDBA2930B}"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1D954F-3BA8-4A6D-8DF0-7C1D80CB7ED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50017B8-374A-46BB-8A74-98B4CFE24147}">
      <dgm:prSet/>
      <dgm:spPr/>
      <dgm:t>
        <a:bodyPr/>
        <a:lstStyle/>
        <a:p>
          <a:r>
            <a:rPr lang="en-US" dirty="0"/>
            <a:t>“Someone is sitting in the shade because someone planted a tree long ago.” Warren Buffet</a:t>
          </a:r>
        </a:p>
      </dgm:t>
    </dgm:pt>
    <dgm:pt modelId="{263F139F-4143-40FF-9414-F1328B64A211}" type="parTrans" cxnId="{96609205-2258-4AE7-B4BA-F87702BC4164}">
      <dgm:prSet/>
      <dgm:spPr/>
      <dgm:t>
        <a:bodyPr/>
        <a:lstStyle/>
        <a:p>
          <a:endParaRPr lang="en-US"/>
        </a:p>
      </dgm:t>
    </dgm:pt>
    <dgm:pt modelId="{F88718EA-8B32-45D9-A694-19E07D6E0B49}" type="sibTrans" cxnId="{96609205-2258-4AE7-B4BA-F87702BC4164}">
      <dgm:prSet/>
      <dgm:spPr/>
      <dgm:t>
        <a:bodyPr/>
        <a:lstStyle/>
        <a:p>
          <a:endParaRPr lang="en-US"/>
        </a:p>
      </dgm:t>
    </dgm:pt>
    <dgm:pt modelId="{584A3367-C056-4D3D-9548-B7721A533301}">
      <dgm:prSet/>
      <dgm:spPr/>
      <dgm:t>
        <a:bodyPr/>
        <a:lstStyle/>
        <a:p>
          <a:r>
            <a:rPr lang="en-US" dirty="0"/>
            <a:t>“If I have seen farther than others, it is because I was standing on the shoulder of giants.” Isaac Newton</a:t>
          </a:r>
        </a:p>
      </dgm:t>
    </dgm:pt>
    <dgm:pt modelId="{F314483E-0C3C-4F28-A284-05812C58626E}" type="parTrans" cxnId="{0FBBCAA7-3290-44BE-8952-7DBBAAADA41F}">
      <dgm:prSet/>
      <dgm:spPr/>
      <dgm:t>
        <a:bodyPr/>
        <a:lstStyle/>
        <a:p>
          <a:endParaRPr lang="en-US"/>
        </a:p>
      </dgm:t>
    </dgm:pt>
    <dgm:pt modelId="{44637495-B182-4D28-AC58-44D2819D2435}" type="sibTrans" cxnId="{0FBBCAA7-3290-44BE-8952-7DBBAAADA41F}">
      <dgm:prSet/>
      <dgm:spPr/>
      <dgm:t>
        <a:bodyPr/>
        <a:lstStyle/>
        <a:p>
          <a:endParaRPr lang="en-US"/>
        </a:p>
      </dgm:t>
    </dgm:pt>
    <dgm:pt modelId="{37CB9E25-BDAB-40BF-8095-2E3ACC53D1AF}">
      <dgm:prSet/>
      <dgm:spPr/>
      <dgm:t>
        <a:bodyPr/>
        <a:lstStyle/>
        <a:p>
          <a:r>
            <a:rPr lang="en-US" dirty="0"/>
            <a:t>“Mountaintops inspire leaders,  but valleys mature them.” Winston Churchill</a:t>
          </a:r>
        </a:p>
      </dgm:t>
    </dgm:pt>
    <dgm:pt modelId="{92213CA6-FCCE-46BA-BF0F-E30E95F869AA}" type="parTrans" cxnId="{0774E5B5-70A2-4231-854F-515A8F60730C}">
      <dgm:prSet/>
      <dgm:spPr/>
      <dgm:t>
        <a:bodyPr/>
        <a:lstStyle/>
        <a:p>
          <a:endParaRPr lang="en-US"/>
        </a:p>
      </dgm:t>
    </dgm:pt>
    <dgm:pt modelId="{096194B9-C173-4F55-A4C0-D6045CD43F45}" type="sibTrans" cxnId="{0774E5B5-70A2-4231-854F-515A8F60730C}">
      <dgm:prSet/>
      <dgm:spPr/>
      <dgm:t>
        <a:bodyPr/>
        <a:lstStyle/>
        <a:p>
          <a:endParaRPr lang="en-US"/>
        </a:p>
      </dgm:t>
    </dgm:pt>
    <dgm:pt modelId="{64F71E2E-655D-43A9-A52E-0876FDD29971}">
      <dgm:prSet/>
      <dgm:spPr/>
      <dgm:t>
        <a:bodyPr/>
        <a:lstStyle/>
        <a:p>
          <a:r>
            <a:rPr lang="en-US"/>
            <a:t>“Set and maintain high standards. If you have to be hard on people, do it with love and a genuine wish for them to improve. Praise people when they hit the standard.” Sam Altman</a:t>
          </a:r>
        </a:p>
      </dgm:t>
    </dgm:pt>
    <dgm:pt modelId="{8E653F94-8AA7-46D3-AA48-E6BE88B37906}" type="parTrans" cxnId="{5838ECCC-1DCF-4EDA-B29B-E69A50EA2D2D}">
      <dgm:prSet/>
      <dgm:spPr/>
      <dgm:t>
        <a:bodyPr/>
        <a:lstStyle/>
        <a:p>
          <a:endParaRPr lang="en-US"/>
        </a:p>
      </dgm:t>
    </dgm:pt>
    <dgm:pt modelId="{DB0493D2-D28E-43ED-93A2-AC400433EC14}" type="sibTrans" cxnId="{5838ECCC-1DCF-4EDA-B29B-E69A50EA2D2D}">
      <dgm:prSet/>
      <dgm:spPr/>
      <dgm:t>
        <a:bodyPr/>
        <a:lstStyle/>
        <a:p>
          <a:endParaRPr lang="en-US"/>
        </a:p>
      </dgm:t>
    </dgm:pt>
    <dgm:pt modelId="{932050BF-AB34-4A83-8AA8-EFCCFCFA2676}" type="pres">
      <dgm:prSet presAssocID="{C01D954F-3BA8-4A6D-8DF0-7C1D80CB7EDF}" presName="linear" presStyleCnt="0">
        <dgm:presLayoutVars>
          <dgm:animLvl val="lvl"/>
          <dgm:resizeHandles val="exact"/>
        </dgm:presLayoutVars>
      </dgm:prSet>
      <dgm:spPr/>
    </dgm:pt>
    <dgm:pt modelId="{FD2B35E0-A3C7-4E1B-B4C9-42DB8603EF44}" type="pres">
      <dgm:prSet presAssocID="{450017B8-374A-46BB-8A74-98B4CFE24147}" presName="parentText" presStyleLbl="node1" presStyleIdx="0" presStyleCnt="4">
        <dgm:presLayoutVars>
          <dgm:chMax val="0"/>
          <dgm:bulletEnabled val="1"/>
        </dgm:presLayoutVars>
      </dgm:prSet>
      <dgm:spPr/>
    </dgm:pt>
    <dgm:pt modelId="{F79B0481-DE67-4122-8109-E55EC5C3F455}" type="pres">
      <dgm:prSet presAssocID="{F88718EA-8B32-45D9-A694-19E07D6E0B49}" presName="spacer" presStyleCnt="0"/>
      <dgm:spPr/>
    </dgm:pt>
    <dgm:pt modelId="{16EB4CFE-3B12-431A-B07E-A8B8E74C89A1}" type="pres">
      <dgm:prSet presAssocID="{584A3367-C056-4D3D-9548-B7721A533301}" presName="parentText" presStyleLbl="node1" presStyleIdx="1" presStyleCnt="4">
        <dgm:presLayoutVars>
          <dgm:chMax val="0"/>
          <dgm:bulletEnabled val="1"/>
        </dgm:presLayoutVars>
      </dgm:prSet>
      <dgm:spPr/>
    </dgm:pt>
    <dgm:pt modelId="{35AD5913-DA00-46A8-B139-2E309D9A16E9}" type="pres">
      <dgm:prSet presAssocID="{44637495-B182-4D28-AC58-44D2819D2435}" presName="spacer" presStyleCnt="0"/>
      <dgm:spPr/>
    </dgm:pt>
    <dgm:pt modelId="{B2342091-0B41-4A37-8DFA-74035D754499}" type="pres">
      <dgm:prSet presAssocID="{37CB9E25-BDAB-40BF-8095-2E3ACC53D1AF}" presName="parentText" presStyleLbl="node1" presStyleIdx="2" presStyleCnt="4">
        <dgm:presLayoutVars>
          <dgm:chMax val="0"/>
          <dgm:bulletEnabled val="1"/>
        </dgm:presLayoutVars>
      </dgm:prSet>
      <dgm:spPr/>
    </dgm:pt>
    <dgm:pt modelId="{190F2EA9-9E64-4BD9-A063-FC4332B48568}" type="pres">
      <dgm:prSet presAssocID="{096194B9-C173-4F55-A4C0-D6045CD43F45}" presName="spacer" presStyleCnt="0"/>
      <dgm:spPr/>
    </dgm:pt>
    <dgm:pt modelId="{9A716A69-F0BB-4516-A0EA-2D5D9CEC7FAF}" type="pres">
      <dgm:prSet presAssocID="{64F71E2E-655D-43A9-A52E-0876FDD29971}" presName="parentText" presStyleLbl="node1" presStyleIdx="3" presStyleCnt="4">
        <dgm:presLayoutVars>
          <dgm:chMax val="0"/>
          <dgm:bulletEnabled val="1"/>
        </dgm:presLayoutVars>
      </dgm:prSet>
      <dgm:spPr/>
    </dgm:pt>
  </dgm:ptLst>
  <dgm:cxnLst>
    <dgm:cxn modelId="{96609205-2258-4AE7-B4BA-F87702BC4164}" srcId="{C01D954F-3BA8-4A6D-8DF0-7C1D80CB7EDF}" destId="{450017B8-374A-46BB-8A74-98B4CFE24147}" srcOrd="0" destOrd="0" parTransId="{263F139F-4143-40FF-9414-F1328B64A211}" sibTransId="{F88718EA-8B32-45D9-A694-19E07D6E0B49}"/>
    <dgm:cxn modelId="{61F9D85B-08F0-4A6F-9043-D5BC2E2C4353}" type="presOf" srcId="{584A3367-C056-4D3D-9548-B7721A533301}" destId="{16EB4CFE-3B12-431A-B07E-A8B8E74C89A1}" srcOrd="0" destOrd="0" presId="urn:microsoft.com/office/officeart/2005/8/layout/vList2"/>
    <dgm:cxn modelId="{3848A948-D73D-4258-9212-0A03C04CE11C}" type="presOf" srcId="{C01D954F-3BA8-4A6D-8DF0-7C1D80CB7EDF}" destId="{932050BF-AB34-4A83-8AA8-EFCCFCFA2676}" srcOrd="0" destOrd="0" presId="urn:microsoft.com/office/officeart/2005/8/layout/vList2"/>
    <dgm:cxn modelId="{47E2CE56-C111-4CEC-B9FB-9E726C313292}" type="presOf" srcId="{37CB9E25-BDAB-40BF-8095-2E3ACC53D1AF}" destId="{B2342091-0B41-4A37-8DFA-74035D754499}" srcOrd="0" destOrd="0" presId="urn:microsoft.com/office/officeart/2005/8/layout/vList2"/>
    <dgm:cxn modelId="{BD5AB99F-717D-4EFC-8676-2E514AC1C3EC}" type="presOf" srcId="{64F71E2E-655D-43A9-A52E-0876FDD29971}" destId="{9A716A69-F0BB-4516-A0EA-2D5D9CEC7FAF}" srcOrd="0" destOrd="0" presId="urn:microsoft.com/office/officeart/2005/8/layout/vList2"/>
    <dgm:cxn modelId="{F34BB6A3-A56C-478B-A4A2-285613573EB8}" type="presOf" srcId="{450017B8-374A-46BB-8A74-98B4CFE24147}" destId="{FD2B35E0-A3C7-4E1B-B4C9-42DB8603EF44}" srcOrd="0" destOrd="0" presId="urn:microsoft.com/office/officeart/2005/8/layout/vList2"/>
    <dgm:cxn modelId="{0FBBCAA7-3290-44BE-8952-7DBBAAADA41F}" srcId="{C01D954F-3BA8-4A6D-8DF0-7C1D80CB7EDF}" destId="{584A3367-C056-4D3D-9548-B7721A533301}" srcOrd="1" destOrd="0" parTransId="{F314483E-0C3C-4F28-A284-05812C58626E}" sibTransId="{44637495-B182-4D28-AC58-44D2819D2435}"/>
    <dgm:cxn modelId="{0774E5B5-70A2-4231-854F-515A8F60730C}" srcId="{C01D954F-3BA8-4A6D-8DF0-7C1D80CB7EDF}" destId="{37CB9E25-BDAB-40BF-8095-2E3ACC53D1AF}" srcOrd="2" destOrd="0" parTransId="{92213CA6-FCCE-46BA-BF0F-E30E95F869AA}" sibTransId="{096194B9-C173-4F55-A4C0-D6045CD43F45}"/>
    <dgm:cxn modelId="{5838ECCC-1DCF-4EDA-B29B-E69A50EA2D2D}" srcId="{C01D954F-3BA8-4A6D-8DF0-7C1D80CB7EDF}" destId="{64F71E2E-655D-43A9-A52E-0876FDD29971}" srcOrd="3" destOrd="0" parTransId="{8E653F94-8AA7-46D3-AA48-E6BE88B37906}" sibTransId="{DB0493D2-D28E-43ED-93A2-AC400433EC14}"/>
    <dgm:cxn modelId="{357E3489-D81F-431E-9CD8-38C903785727}" type="presParOf" srcId="{932050BF-AB34-4A83-8AA8-EFCCFCFA2676}" destId="{FD2B35E0-A3C7-4E1B-B4C9-42DB8603EF44}" srcOrd="0" destOrd="0" presId="urn:microsoft.com/office/officeart/2005/8/layout/vList2"/>
    <dgm:cxn modelId="{9F422778-EB4C-4320-A5AD-B910FFD0BA27}" type="presParOf" srcId="{932050BF-AB34-4A83-8AA8-EFCCFCFA2676}" destId="{F79B0481-DE67-4122-8109-E55EC5C3F455}" srcOrd="1" destOrd="0" presId="urn:microsoft.com/office/officeart/2005/8/layout/vList2"/>
    <dgm:cxn modelId="{EFABE379-80E3-49F9-A4E5-6F4A8783859E}" type="presParOf" srcId="{932050BF-AB34-4A83-8AA8-EFCCFCFA2676}" destId="{16EB4CFE-3B12-431A-B07E-A8B8E74C89A1}" srcOrd="2" destOrd="0" presId="urn:microsoft.com/office/officeart/2005/8/layout/vList2"/>
    <dgm:cxn modelId="{0CA45BE2-5C54-4CA5-873A-DC5F41B6FE35}" type="presParOf" srcId="{932050BF-AB34-4A83-8AA8-EFCCFCFA2676}" destId="{35AD5913-DA00-46A8-B139-2E309D9A16E9}" srcOrd="3" destOrd="0" presId="urn:microsoft.com/office/officeart/2005/8/layout/vList2"/>
    <dgm:cxn modelId="{D4562E1D-5010-4CBF-ACC1-D24E52456E1D}" type="presParOf" srcId="{932050BF-AB34-4A83-8AA8-EFCCFCFA2676}" destId="{B2342091-0B41-4A37-8DFA-74035D754499}" srcOrd="4" destOrd="0" presId="urn:microsoft.com/office/officeart/2005/8/layout/vList2"/>
    <dgm:cxn modelId="{C072B777-5976-4D3D-BE79-F261F776D0E9}" type="presParOf" srcId="{932050BF-AB34-4A83-8AA8-EFCCFCFA2676}" destId="{190F2EA9-9E64-4BD9-A063-FC4332B48568}" srcOrd="5" destOrd="0" presId="urn:microsoft.com/office/officeart/2005/8/layout/vList2"/>
    <dgm:cxn modelId="{1CB0BD32-D1CD-4427-8AB7-15189868ACFA}" type="presParOf" srcId="{932050BF-AB34-4A83-8AA8-EFCCFCFA2676}" destId="{9A716A69-F0BB-4516-A0EA-2D5D9CEC7FA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FBD1B-9E0C-4D4D-8161-73EA3107F7BE}">
      <dsp:nvSpPr>
        <dsp:cNvPr id="0" name=""/>
        <dsp:cNvSpPr/>
      </dsp:nvSpPr>
      <dsp:spPr>
        <a:xfrm>
          <a:off x="415130" y="0"/>
          <a:ext cx="4351338" cy="4351338"/>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EC9826-9F3E-432A-BDD9-39173B294CDE}">
      <dsp:nvSpPr>
        <dsp:cNvPr id="0" name=""/>
        <dsp:cNvSpPr/>
      </dsp:nvSpPr>
      <dsp:spPr>
        <a:xfrm>
          <a:off x="697967" y="282836"/>
          <a:ext cx="1740535" cy="1740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Fish don’t need swimming lessons. The swim is already in the fish.</a:t>
          </a:r>
        </a:p>
      </dsp:txBody>
      <dsp:txXfrm>
        <a:off x="782933" y="367802"/>
        <a:ext cx="1570603" cy="1570603"/>
      </dsp:txXfrm>
    </dsp:sp>
    <dsp:sp modelId="{BED0DB82-0944-4532-AFEC-D6C2342D8F67}">
      <dsp:nvSpPr>
        <dsp:cNvPr id="0" name=""/>
        <dsp:cNvSpPr/>
      </dsp:nvSpPr>
      <dsp:spPr>
        <a:xfrm>
          <a:off x="2743096" y="282836"/>
          <a:ext cx="1740535" cy="1740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Birds don’t need flying lessons. The flight is already in the bird.</a:t>
          </a:r>
        </a:p>
      </dsp:txBody>
      <dsp:txXfrm>
        <a:off x="2828062" y="367802"/>
        <a:ext cx="1570603" cy="1570603"/>
      </dsp:txXfrm>
    </dsp:sp>
    <dsp:sp modelId="{AFBCF7E8-1884-4579-BA7A-D0265191F257}">
      <dsp:nvSpPr>
        <dsp:cNvPr id="0" name=""/>
        <dsp:cNvSpPr/>
      </dsp:nvSpPr>
      <dsp:spPr>
        <a:xfrm>
          <a:off x="697967" y="2327965"/>
          <a:ext cx="1740535" cy="1740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The fish appears untalented on land. The bird appears weak in the water. The right environment matters. </a:t>
          </a:r>
        </a:p>
      </dsp:txBody>
      <dsp:txXfrm>
        <a:off x="782933" y="2412931"/>
        <a:ext cx="1570603" cy="1570603"/>
      </dsp:txXfrm>
    </dsp:sp>
    <dsp:sp modelId="{0EBDFCB5-F9BA-4027-93EF-43BCDBA2930B}">
      <dsp:nvSpPr>
        <dsp:cNvPr id="0" name=""/>
        <dsp:cNvSpPr/>
      </dsp:nvSpPr>
      <dsp:spPr>
        <a:xfrm>
          <a:off x="2743096" y="2327965"/>
          <a:ext cx="1740535" cy="1740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Lam Chau (Instagram is @</a:t>
          </a:r>
          <a:r>
            <a:rPr lang="en-US" sz="1400" i="1" kern="1200"/>
            <a:t>withlamchau</a:t>
          </a:r>
          <a:r>
            <a:rPr lang="en-US" sz="1400" kern="1200"/>
            <a:t>)</a:t>
          </a:r>
        </a:p>
      </dsp:txBody>
      <dsp:txXfrm>
        <a:off x="2828062" y="2412931"/>
        <a:ext cx="1570603"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B35E0-A3C7-4E1B-B4C9-42DB8603EF44}">
      <dsp:nvSpPr>
        <dsp:cNvPr id="0" name=""/>
        <dsp:cNvSpPr/>
      </dsp:nvSpPr>
      <dsp:spPr>
        <a:xfrm>
          <a:off x="0" y="133405"/>
          <a:ext cx="5291663" cy="83910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“Someone is sitting in the shade because someone planted a tree long ago.” Warren Buffet</a:t>
          </a:r>
        </a:p>
      </dsp:txBody>
      <dsp:txXfrm>
        <a:off x="40962" y="174367"/>
        <a:ext cx="5209739" cy="757185"/>
      </dsp:txXfrm>
    </dsp:sp>
    <dsp:sp modelId="{16EB4CFE-3B12-431A-B07E-A8B8E74C89A1}">
      <dsp:nvSpPr>
        <dsp:cNvPr id="0" name=""/>
        <dsp:cNvSpPr/>
      </dsp:nvSpPr>
      <dsp:spPr>
        <a:xfrm>
          <a:off x="0" y="1015715"/>
          <a:ext cx="5291663" cy="839109"/>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“If I have seen farther than others, it is because I was standing on the shoulder of giants.” Isaac Newton</a:t>
          </a:r>
        </a:p>
      </dsp:txBody>
      <dsp:txXfrm>
        <a:off x="40962" y="1056677"/>
        <a:ext cx="5209739" cy="757185"/>
      </dsp:txXfrm>
    </dsp:sp>
    <dsp:sp modelId="{B2342091-0B41-4A37-8DFA-74035D754499}">
      <dsp:nvSpPr>
        <dsp:cNvPr id="0" name=""/>
        <dsp:cNvSpPr/>
      </dsp:nvSpPr>
      <dsp:spPr>
        <a:xfrm>
          <a:off x="0" y="1898024"/>
          <a:ext cx="5291663" cy="839109"/>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“Mountaintops inspire leaders,  but valleys mature them.” Winston Churchill</a:t>
          </a:r>
        </a:p>
      </dsp:txBody>
      <dsp:txXfrm>
        <a:off x="40962" y="1938986"/>
        <a:ext cx="5209739" cy="757185"/>
      </dsp:txXfrm>
    </dsp:sp>
    <dsp:sp modelId="{9A716A69-F0BB-4516-A0EA-2D5D9CEC7FAF}">
      <dsp:nvSpPr>
        <dsp:cNvPr id="0" name=""/>
        <dsp:cNvSpPr/>
      </dsp:nvSpPr>
      <dsp:spPr>
        <a:xfrm>
          <a:off x="0" y="2780333"/>
          <a:ext cx="5291663" cy="839109"/>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“Set and maintain high standards. If you have to be hard on people, do it with love and a genuine wish for them to improve. Praise people when they hit the standard.” Sam Altman</a:t>
          </a:r>
        </a:p>
      </dsp:txBody>
      <dsp:txXfrm>
        <a:off x="40962" y="2821295"/>
        <a:ext cx="5209739" cy="757185"/>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54D5A-5336-4B79-9D6C-221B0B0D65D4}"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44820A-CCCA-4FBE-B49D-ACB2B0A0B299}" type="slidenum">
              <a:rPr lang="en-US" smtClean="0"/>
              <a:t>‹#›</a:t>
            </a:fld>
            <a:endParaRPr lang="en-US"/>
          </a:p>
        </p:txBody>
      </p:sp>
    </p:spTree>
    <p:extLst>
      <p:ext uri="{BB962C8B-B14F-4D97-AF65-F5344CB8AC3E}">
        <p14:creationId xmlns:p14="http://schemas.microsoft.com/office/powerpoint/2010/main" val="2462645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3</a:t>
            </a:fld>
            <a:endParaRPr lang="en-US" dirty="0"/>
          </a:p>
        </p:txBody>
      </p:sp>
    </p:spTree>
    <p:extLst>
      <p:ext uri="{BB962C8B-B14F-4D97-AF65-F5344CB8AC3E}">
        <p14:creationId xmlns:p14="http://schemas.microsoft.com/office/powerpoint/2010/main" val="678461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5A50A-E47C-4985-3CAB-21935FFA16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A832E6-D127-AB49-37BA-2837B487F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42276-F0A1-BFF1-9BDD-33AAF75F50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7A3CFB-B163-17EE-4E42-5A999DF08C77}"/>
              </a:ext>
            </a:extLst>
          </p:cNvPr>
          <p:cNvSpPr>
            <a:spLocks noGrp="1"/>
          </p:cNvSpPr>
          <p:nvPr>
            <p:ph type="sldNum" sz="quarter" idx="5"/>
          </p:nvPr>
        </p:nvSpPr>
        <p:spPr/>
        <p:txBody>
          <a:bodyPr/>
          <a:lstStyle/>
          <a:p>
            <a:fld id="{8D18E0B9-48E4-499D-93B2-B07D00395BAC}" type="slidenum">
              <a:rPr lang="en-US" smtClean="0"/>
              <a:t>6</a:t>
            </a:fld>
            <a:endParaRPr lang="en-US" dirty="0"/>
          </a:p>
        </p:txBody>
      </p:sp>
    </p:spTree>
    <p:extLst>
      <p:ext uri="{BB962C8B-B14F-4D97-AF65-F5344CB8AC3E}">
        <p14:creationId xmlns:p14="http://schemas.microsoft.com/office/powerpoint/2010/main" val="1730459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10</a:t>
            </a:fld>
            <a:endParaRPr lang="en-US" dirty="0"/>
          </a:p>
        </p:txBody>
      </p:sp>
    </p:spTree>
    <p:extLst>
      <p:ext uri="{BB962C8B-B14F-4D97-AF65-F5344CB8AC3E}">
        <p14:creationId xmlns:p14="http://schemas.microsoft.com/office/powerpoint/2010/main" val="1284167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BF47A-C1A7-0ADD-A895-3950056791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0748A8-2298-EBAC-53C7-726E5FDA12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B69A4E-3557-64A3-B61F-1ABA59BF4065}"/>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5" name="Footer Placeholder 4">
            <a:extLst>
              <a:ext uri="{FF2B5EF4-FFF2-40B4-BE49-F238E27FC236}">
                <a16:creationId xmlns:a16="http://schemas.microsoft.com/office/drawing/2014/main" id="{C7237D18-2A9D-EBD2-F96F-C621C2BD32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56B02F-A098-7123-8C77-4EB62B08C05C}"/>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517935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9CEB3-2531-6EF9-0A00-F30A372932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578E5E-1D53-ECEA-A98D-C27F848EBB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DDE9A2-A81D-51D0-F3A4-792F389CD838}"/>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5" name="Footer Placeholder 4">
            <a:extLst>
              <a:ext uri="{FF2B5EF4-FFF2-40B4-BE49-F238E27FC236}">
                <a16:creationId xmlns:a16="http://schemas.microsoft.com/office/drawing/2014/main" id="{041ED319-B7F6-32C1-F155-891E1B6AA7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4090ED-A2B0-466F-6F3D-BA46623F3F0D}"/>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3333498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6262CE-65C7-772C-4078-425913CD31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38BB46-704B-7DF9-889C-8B134C8336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D515EE-04C2-44FD-E234-048E9E5CFDB8}"/>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5" name="Footer Placeholder 4">
            <a:extLst>
              <a:ext uri="{FF2B5EF4-FFF2-40B4-BE49-F238E27FC236}">
                <a16:creationId xmlns:a16="http://schemas.microsoft.com/office/drawing/2014/main" id="{0C7BE3A6-5CB2-6BA6-FEA9-B44E463663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B66305-B893-66F6-F661-0394FD6C3206}"/>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1544100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Content and imag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21F215D-0D9E-64B3-1F66-E90B87932A89}"/>
              </a:ext>
            </a:extLst>
          </p:cNvPr>
          <p:cNvSpPr>
            <a:spLocks noGrp="1"/>
          </p:cNvSpPr>
          <p:nvPr>
            <p:ph type="title" hasCustomPrompt="1"/>
          </p:nvPr>
        </p:nvSpPr>
        <p:spPr>
          <a:xfrm>
            <a:off x="914400" y="900741"/>
            <a:ext cx="4802372" cy="2788919"/>
          </a:xfrm>
        </p:spPr>
        <p:txBody>
          <a:bodyPr anchor="b">
            <a:normAutofit/>
          </a:bodyPr>
          <a:lstStyle>
            <a:lvl1pPr>
              <a:defRPr sz="4800"/>
            </a:lvl1pPr>
          </a:lstStyle>
          <a:p>
            <a:r>
              <a:rPr lang="en-US" dirty="0"/>
              <a:t>Click to add title</a:t>
            </a:r>
          </a:p>
        </p:txBody>
      </p:sp>
      <p:sp>
        <p:nvSpPr>
          <p:cNvPr id="9" name="Content Placeholder 10">
            <a:extLst>
              <a:ext uri="{FF2B5EF4-FFF2-40B4-BE49-F238E27FC236}">
                <a16:creationId xmlns:a16="http://schemas.microsoft.com/office/drawing/2014/main" id="{E86A4459-11C2-44C6-0173-C666D5AADC1E}"/>
              </a:ext>
            </a:extLst>
          </p:cNvPr>
          <p:cNvSpPr>
            <a:spLocks noGrp="1"/>
          </p:cNvSpPr>
          <p:nvPr>
            <p:ph sz="quarter" idx="11" hasCustomPrompt="1"/>
          </p:nvPr>
        </p:nvSpPr>
        <p:spPr>
          <a:xfrm>
            <a:off x="914400" y="3825239"/>
            <a:ext cx="4802735" cy="2072641"/>
          </a:xfrm>
        </p:spPr>
        <p:txBody>
          <a:bodyPr>
            <a:normAutofit/>
          </a:bodyPr>
          <a:lstStyle>
            <a:lvl1pPr marL="0" indent="0">
              <a:lnSpc>
                <a:spcPct val="125000"/>
              </a:lnSpc>
              <a:spcBef>
                <a:spcPts val="0"/>
              </a:spcBef>
              <a:buNone/>
              <a:defRPr sz="1800"/>
            </a:lvl1pPr>
            <a:lvl2pPr marL="457200" indent="0">
              <a:lnSpc>
                <a:spcPct val="125000"/>
              </a:lnSpc>
              <a:spcBef>
                <a:spcPts val="0"/>
              </a:spcBef>
              <a:buNone/>
              <a:defRPr sz="1600"/>
            </a:lvl2pPr>
            <a:lvl3pPr marL="914400" indent="0">
              <a:lnSpc>
                <a:spcPct val="125000"/>
              </a:lnSpc>
              <a:spcBef>
                <a:spcPts val="0"/>
              </a:spcBef>
              <a:buNone/>
              <a:defRPr sz="1400"/>
            </a:lvl3pPr>
            <a:lvl4pPr marL="1371600" indent="0">
              <a:lnSpc>
                <a:spcPct val="125000"/>
              </a:lnSpc>
              <a:spcBef>
                <a:spcPts val="0"/>
              </a:spcBef>
              <a:buNone/>
              <a:defRPr sz="1200"/>
            </a:lvl4pPr>
            <a:lvl5pPr marL="1828800" indent="0">
              <a:lnSpc>
                <a:spcPct val="125000"/>
              </a:lnSpc>
              <a:spcBef>
                <a:spcPts val="0"/>
              </a:spcBef>
              <a:buNone/>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9284EF14-0982-D931-9DD6-ECFE61D5B0F6}"/>
              </a:ext>
            </a:extLst>
          </p:cNvPr>
          <p:cNvSpPr>
            <a:spLocks noGrp="1"/>
          </p:cNvSpPr>
          <p:nvPr>
            <p:ph type="pic" sz="quarter" idx="10"/>
          </p:nvPr>
        </p:nvSpPr>
        <p:spPr>
          <a:xfrm>
            <a:off x="6478587" y="921230"/>
            <a:ext cx="5713413" cy="5029200"/>
          </a:xfrm>
          <a:custGeom>
            <a:avLst/>
            <a:gdLst>
              <a:gd name="connsiteX0" fmla="*/ 5327097 w 5713413"/>
              <a:gd name="connsiteY0" fmla="*/ 0 h 5029200"/>
              <a:gd name="connsiteX1" fmla="*/ 5713413 w 5713413"/>
              <a:gd name="connsiteY1" fmla="*/ 0 h 5029200"/>
              <a:gd name="connsiteX2" fmla="*/ 5713413 w 5713413"/>
              <a:gd name="connsiteY2" fmla="*/ 5029200 h 5029200"/>
              <a:gd name="connsiteX3" fmla="*/ 5327097 w 5713413"/>
              <a:gd name="connsiteY3" fmla="*/ 5029200 h 5029200"/>
              <a:gd name="connsiteX4" fmla="*/ 0 w 5713413"/>
              <a:gd name="connsiteY4" fmla="*/ 0 h 5029200"/>
              <a:gd name="connsiteX5" fmla="*/ 5313743 w 5713413"/>
              <a:gd name="connsiteY5" fmla="*/ 0 h 5029200"/>
              <a:gd name="connsiteX6" fmla="*/ 5313743 w 5713413"/>
              <a:gd name="connsiteY6" fmla="*/ 5029200 h 5029200"/>
              <a:gd name="connsiteX7" fmla="*/ 0 w 5713413"/>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3413" h="5029200">
                <a:moveTo>
                  <a:pt x="5327097" y="0"/>
                </a:moveTo>
                <a:lnTo>
                  <a:pt x="5713413" y="0"/>
                </a:lnTo>
                <a:lnTo>
                  <a:pt x="5713413" y="5029200"/>
                </a:lnTo>
                <a:lnTo>
                  <a:pt x="5327097" y="5029200"/>
                </a:lnTo>
                <a:close/>
                <a:moveTo>
                  <a:pt x="0" y="0"/>
                </a:moveTo>
                <a:lnTo>
                  <a:pt x="5313743" y="0"/>
                </a:lnTo>
                <a:lnTo>
                  <a:pt x="5313743" y="5029200"/>
                </a:lnTo>
                <a:lnTo>
                  <a:pt x="0" y="5029200"/>
                </a:lnTo>
                <a:close/>
              </a:path>
            </a:pathLst>
          </a:custGeom>
        </p:spPr>
        <p:txBody>
          <a:bodyPr wrap="square">
            <a:noAutofit/>
          </a:bodyPr>
          <a:lstStyle>
            <a:lvl1pPr marL="0" indent="0" algn="ctr">
              <a:buNone/>
              <a:defRPr sz="2000"/>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6" name="Frame 5">
            <a:extLst>
              <a:ext uri="{FF2B5EF4-FFF2-40B4-BE49-F238E27FC236}">
                <a16:creationId xmlns:a16="http://schemas.microsoft.com/office/drawing/2014/main" id="{7D7E927E-4F73-5579-4F1D-E13899DEEA04}"/>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93634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Titl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737016-0B2B-9F81-7A77-63223C4864D8}"/>
              </a:ext>
              <a:ext uri="{C183D7F6-B498-43B3-948B-1728B52AA6E4}">
                <adec:decorative xmlns:adec="http://schemas.microsoft.com/office/drawing/2017/decorative" val="1"/>
              </a:ext>
            </a:extLst>
          </p:cNvPr>
          <p:cNvSpPr/>
          <p:nvPr userDrawn="1"/>
        </p:nvSpPr>
        <p:spPr>
          <a:xfrm>
            <a:off x="386316" y="347329"/>
            <a:ext cx="11419368" cy="615270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1134E572-08FE-0439-A460-8DFE1183A605}"/>
              </a:ext>
            </a:extLst>
          </p:cNvPr>
          <p:cNvSpPr>
            <a:spLocks noGrp="1"/>
          </p:cNvSpPr>
          <p:nvPr>
            <p:ph type="title" hasCustomPrompt="1"/>
          </p:nvPr>
        </p:nvSpPr>
        <p:spPr>
          <a:xfrm>
            <a:off x="6478742" y="914399"/>
            <a:ext cx="4798858" cy="5029199"/>
          </a:xfrm>
        </p:spPr>
        <p:txBody>
          <a:bodyPr>
            <a:normAutofit/>
          </a:bodyPr>
          <a:lstStyle>
            <a:lvl1pPr>
              <a:defRPr sz="4800"/>
            </a:lvl1pPr>
          </a:lstStyle>
          <a:p>
            <a:r>
              <a:rPr lang="en-US" dirty="0"/>
              <a:t>Click to add title</a:t>
            </a:r>
          </a:p>
        </p:txBody>
      </p:sp>
      <p:sp>
        <p:nvSpPr>
          <p:cNvPr id="9" name="Picture Placeholder 8">
            <a:extLst>
              <a:ext uri="{FF2B5EF4-FFF2-40B4-BE49-F238E27FC236}">
                <a16:creationId xmlns:a16="http://schemas.microsoft.com/office/drawing/2014/main" id="{01EB46EC-087C-B8FF-2363-B99FAE983B02}"/>
              </a:ext>
            </a:extLst>
          </p:cNvPr>
          <p:cNvSpPr>
            <a:spLocks noGrp="1"/>
          </p:cNvSpPr>
          <p:nvPr>
            <p:ph type="pic" sz="quarter" idx="10"/>
          </p:nvPr>
        </p:nvSpPr>
        <p:spPr>
          <a:xfrm>
            <a:off x="0" y="914400"/>
            <a:ext cx="5713413" cy="5029200"/>
          </a:xfrm>
        </p:spPr>
        <p:txBody>
          <a:bodyPr>
            <a:normAutofit/>
          </a:bodyPr>
          <a:lstStyle>
            <a:lvl1pPr marL="0" indent="0" algn="ctr">
              <a:buNone/>
              <a:defRPr sz="2000"/>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5414035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2 column layout 2">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2090F11-94D5-C2A6-0759-3E7541B0993A}"/>
              </a:ext>
            </a:extLst>
          </p:cNvPr>
          <p:cNvSpPr>
            <a:spLocks noGrp="1"/>
          </p:cNvSpPr>
          <p:nvPr>
            <p:ph type="title" hasCustomPrompt="1"/>
          </p:nvPr>
        </p:nvSpPr>
        <p:spPr>
          <a:xfrm>
            <a:off x="929640" y="485113"/>
            <a:ext cx="10515600" cy="1531525"/>
          </a:xfrm>
        </p:spPr>
        <p:txBody>
          <a:bodyPr>
            <a:normAutofit/>
          </a:bodyPr>
          <a:lstStyle>
            <a:lvl1pPr>
              <a:defRPr sz="3600"/>
            </a:lvl1pPr>
          </a:lstStyle>
          <a:p>
            <a:r>
              <a:rPr lang="en-US" dirty="0"/>
              <a:t>Click to add title</a:t>
            </a:r>
          </a:p>
        </p:txBody>
      </p:sp>
      <p:sp>
        <p:nvSpPr>
          <p:cNvPr id="7" name="Rectangle 6">
            <a:extLst>
              <a:ext uri="{FF2B5EF4-FFF2-40B4-BE49-F238E27FC236}">
                <a16:creationId xmlns:a16="http://schemas.microsoft.com/office/drawing/2014/main" id="{10F349F3-2C28-5A44-EDFC-75FD6CA95EAD}"/>
              </a:ext>
              <a:ext uri="{C183D7F6-B498-43B3-948B-1728B52AA6E4}">
                <adec:decorative xmlns:adec="http://schemas.microsoft.com/office/drawing/2017/decorative" val="1"/>
              </a:ext>
            </a:extLst>
          </p:cNvPr>
          <p:cNvSpPr/>
          <p:nvPr userDrawn="1"/>
        </p:nvSpPr>
        <p:spPr>
          <a:xfrm>
            <a:off x="6096000" y="0"/>
            <a:ext cx="6096000" cy="7367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11">
            <a:extLst>
              <a:ext uri="{FF2B5EF4-FFF2-40B4-BE49-F238E27FC236}">
                <a16:creationId xmlns:a16="http://schemas.microsoft.com/office/drawing/2014/main" id="{634FD449-C6E0-CF8A-82B2-52438C952C07}"/>
              </a:ext>
            </a:extLst>
          </p:cNvPr>
          <p:cNvSpPr>
            <a:spLocks noGrp="1"/>
          </p:cNvSpPr>
          <p:nvPr>
            <p:ph sz="quarter" idx="10" hasCustomPrompt="1"/>
          </p:nvPr>
        </p:nvSpPr>
        <p:spPr>
          <a:xfrm>
            <a:off x="929641" y="2153285"/>
            <a:ext cx="3261359" cy="3500438"/>
          </a:xfrm>
        </p:spPr>
        <p:txBody>
          <a:bodyPr lIns="91440">
            <a:normAutofit/>
          </a:bodyPr>
          <a:lstStyle>
            <a:lvl1pPr>
              <a:spcBef>
                <a:spcPts val="1000"/>
              </a:spcBef>
              <a:spcAft>
                <a:spcPts val="1200"/>
              </a:spcAft>
              <a:defRPr sz="1800" b="1"/>
            </a:lvl1pPr>
            <a:lvl2pPr>
              <a:spcBef>
                <a:spcPts val="1000"/>
              </a:spcBef>
              <a:spcAft>
                <a:spcPts val="1200"/>
              </a:spcAft>
              <a:defRPr sz="1600" b="1"/>
            </a:lvl2pPr>
            <a:lvl3pPr>
              <a:spcBef>
                <a:spcPts val="1000"/>
              </a:spcBef>
              <a:spcAft>
                <a:spcPts val="1200"/>
              </a:spcAft>
              <a:defRPr sz="1400" b="1"/>
            </a:lvl3pPr>
            <a:lvl4pPr>
              <a:spcBef>
                <a:spcPts val="1000"/>
              </a:spcBef>
              <a:spcAft>
                <a:spcPts val="1200"/>
              </a:spcAft>
              <a:defRPr sz="1200" b="1"/>
            </a:lvl4pPr>
            <a:lvl5pPr>
              <a:spcBef>
                <a:spcPts val="1000"/>
              </a:spcBef>
              <a:spcAft>
                <a:spcPts val="1200"/>
              </a:spcAft>
              <a:defRPr sz="1200" b="1"/>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1">
            <a:extLst>
              <a:ext uri="{FF2B5EF4-FFF2-40B4-BE49-F238E27FC236}">
                <a16:creationId xmlns:a16="http://schemas.microsoft.com/office/drawing/2014/main" id="{F971E741-6253-D410-B562-50CA5976207A}"/>
              </a:ext>
            </a:extLst>
          </p:cNvPr>
          <p:cNvSpPr>
            <a:spLocks noGrp="1"/>
          </p:cNvSpPr>
          <p:nvPr>
            <p:ph sz="quarter" idx="11" hasCustomPrompt="1"/>
          </p:nvPr>
        </p:nvSpPr>
        <p:spPr>
          <a:xfrm>
            <a:off x="4480560" y="2153285"/>
            <a:ext cx="6964680" cy="3500438"/>
          </a:xfrm>
        </p:spPr>
        <p:txBody>
          <a:bodyPr lIns="91440">
            <a:normAutofit/>
          </a:bodyPr>
          <a:lstStyle>
            <a:lvl1pPr>
              <a:spcBef>
                <a:spcPts val="1000"/>
              </a:spcBef>
              <a:spcAft>
                <a:spcPts val="1200"/>
              </a:spcAft>
              <a:defRPr sz="1800"/>
            </a:lvl1pPr>
            <a:lvl2pPr>
              <a:spcBef>
                <a:spcPts val="1000"/>
              </a:spcBef>
              <a:spcAft>
                <a:spcPts val="1200"/>
              </a:spcAft>
              <a:defRPr sz="1600"/>
            </a:lvl2pPr>
            <a:lvl3pPr>
              <a:spcBef>
                <a:spcPts val="1000"/>
              </a:spcBef>
              <a:spcAft>
                <a:spcPts val="1200"/>
              </a:spcAft>
              <a:defRPr sz="1400"/>
            </a:lvl3pPr>
            <a:lvl4pPr>
              <a:spcBef>
                <a:spcPts val="1000"/>
              </a:spcBef>
              <a:spcAft>
                <a:spcPts val="1200"/>
              </a:spcAft>
              <a:defRPr sz="1200"/>
            </a:lvl4pPr>
            <a:lvl5pPr>
              <a:spcBef>
                <a:spcPts val="1000"/>
              </a:spcBef>
              <a:spcAft>
                <a:spcPts val="1200"/>
              </a:spcAft>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a:extLst>
              <a:ext uri="{FF2B5EF4-FFF2-40B4-BE49-F238E27FC236}">
                <a16:creationId xmlns:a16="http://schemas.microsoft.com/office/drawing/2014/main"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Slide Number Placeholder 5">
            <a:extLst>
              <a:ext uri="{FF2B5EF4-FFF2-40B4-BE49-F238E27FC236}">
                <a16:creationId xmlns:a16="http://schemas.microsoft.com/office/drawing/2014/main"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
        <p:nvSpPr>
          <p:cNvPr id="2" name="Frame 1">
            <a:extLst>
              <a:ext uri="{FF2B5EF4-FFF2-40B4-BE49-F238E27FC236}">
                <a16:creationId xmlns:a16="http://schemas.microsoft.com/office/drawing/2014/main" id="{5C0F1533-3810-C210-9B67-D2F4A1846C23}"/>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4252461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D87BD-F2BF-D90D-6A80-30814707E0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CA3386-174D-ACCE-7B84-D6FE0A3603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D54FBF-C8AB-BAC6-D156-AD8750FF71A0}"/>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5" name="Footer Placeholder 4">
            <a:extLst>
              <a:ext uri="{FF2B5EF4-FFF2-40B4-BE49-F238E27FC236}">
                <a16:creationId xmlns:a16="http://schemas.microsoft.com/office/drawing/2014/main" id="{712C7B64-D6F0-268B-8262-01030622A4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6F22E8-AF6B-6C51-B0FC-082EA3114C7B}"/>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3907410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42273-032F-7FCC-900B-F8B89F8EB7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951E3EE-0041-6191-7F20-309BCE21991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071342-7780-8208-D463-49C9C4B82507}"/>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5" name="Footer Placeholder 4">
            <a:extLst>
              <a:ext uri="{FF2B5EF4-FFF2-40B4-BE49-F238E27FC236}">
                <a16:creationId xmlns:a16="http://schemas.microsoft.com/office/drawing/2014/main" id="{4F774856-8545-325B-47BE-3D14F39916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CFF226-A96B-F8A3-4438-32B4B3F2A2E0}"/>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2365981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26188-3428-6205-6337-7E9C14F08A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E0484C-D2A0-E3F0-44AC-ECA404A5CE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DE014A-E8BC-9100-8EDF-A6D4B406CF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50B4E0-174C-43D4-D68F-35356BD6E2E8}"/>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6" name="Footer Placeholder 5">
            <a:extLst>
              <a:ext uri="{FF2B5EF4-FFF2-40B4-BE49-F238E27FC236}">
                <a16:creationId xmlns:a16="http://schemas.microsoft.com/office/drawing/2014/main" id="{4E30A83B-E5E8-3C57-F5EA-937B7F1F33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97AB35-D045-DA18-0A76-73D0FC7241F0}"/>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1417304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1E08-E826-ADCB-F6B0-FBDB14B4F8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9BA6EF-06A3-9273-47E7-D2CEE7B1EC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B4A65B-5429-3866-09E8-5D52D1A36B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4946FA-03AE-41A9-293C-60FCF6B5D6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9E2C23-AEE7-8F55-93BE-AAFA70E46B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63CE69-A7DD-2EEF-FEA6-FE4A94BD125F}"/>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8" name="Footer Placeholder 7">
            <a:extLst>
              <a:ext uri="{FF2B5EF4-FFF2-40B4-BE49-F238E27FC236}">
                <a16:creationId xmlns:a16="http://schemas.microsoft.com/office/drawing/2014/main" id="{D7414E12-49C6-AE5D-5E4F-D69067536B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60FC5D-BBD5-2380-D14B-A09518405975}"/>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825363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18DAD-9D9D-87F4-B8A4-93B957B9E5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3CBDCDB-E32F-2BDA-CA2B-8CB8C9D1BBBE}"/>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4" name="Footer Placeholder 3">
            <a:extLst>
              <a:ext uri="{FF2B5EF4-FFF2-40B4-BE49-F238E27FC236}">
                <a16:creationId xmlns:a16="http://schemas.microsoft.com/office/drawing/2014/main" id="{B4D67ECD-5DAE-400E-7E5F-EAA54D950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78538B-27CA-75FF-75D1-CE9707929567}"/>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55539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A0E1E7-9485-FEC8-7C79-4A8F259A91A9}"/>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3" name="Footer Placeholder 2">
            <a:extLst>
              <a:ext uri="{FF2B5EF4-FFF2-40B4-BE49-F238E27FC236}">
                <a16:creationId xmlns:a16="http://schemas.microsoft.com/office/drawing/2014/main" id="{238C5AE5-0419-E075-8873-B3963A9C1F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C7F7E7-78CA-AA49-B853-A20B20416A69}"/>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1274681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A9463-02C6-C423-B2B2-7B61433F89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AA50A9-AF04-B6AA-9D16-545B4D3081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ADEA84-DF48-A433-3C6D-602E99B41D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07916-D781-4C83-6161-8EE7BDA67C29}"/>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6" name="Footer Placeholder 5">
            <a:extLst>
              <a:ext uri="{FF2B5EF4-FFF2-40B4-BE49-F238E27FC236}">
                <a16:creationId xmlns:a16="http://schemas.microsoft.com/office/drawing/2014/main" id="{165DF7C4-80A2-C618-9846-B63BC3B5CB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F401AF-8109-1A9B-7013-899A06ACA728}"/>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3594558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9B07A-F419-3534-6D54-14252A0111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4A1584-6B6C-5BE9-D573-8FCAD2DCAD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2E9A173-7240-CAB4-06BA-E12FA8225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533CAD-BEA2-837F-00E4-0C3C5C4A9FF0}"/>
              </a:ext>
            </a:extLst>
          </p:cNvPr>
          <p:cNvSpPr>
            <a:spLocks noGrp="1"/>
          </p:cNvSpPr>
          <p:nvPr>
            <p:ph type="dt" sz="half" idx="10"/>
          </p:nvPr>
        </p:nvSpPr>
        <p:spPr/>
        <p:txBody>
          <a:bodyPr/>
          <a:lstStyle/>
          <a:p>
            <a:fld id="{BD7D2B75-AF0B-4ECC-B5B5-1D5284C1563D}" type="datetimeFigureOut">
              <a:rPr lang="en-US" smtClean="0"/>
              <a:t>7/6/2026</a:t>
            </a:fld>
            <a:endParaRPr lang="en-US"/>
          </a:p>
        </p:txBody>
      </p:sp>
      <p:sp>
        <p:nvSpPr>
          <p:cNvPr id="6" name="Footer Placeholder 5">
            <a:extLst>
              <a:ext uri="{FF2B5EF4-FFF2-40B4-BE49-F238E27FC236}">
                <a16:creationId xmlns:a16="http://schemas.microsoft.com/office/drawing/2014/main" id="{C4CE7A53-8F61-2860-BDF5-01788DAA3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66D7BF-2D32-136D-691C-D1017159A53D}"/>
              </a:ext>
            </a:extLst>
          </p:cNvPr>
          <p:cNvSpPr>
            <a:spLocks noGrp="1"/>
          </p:cNvSpPr>
          <p:nvPr>
            <p:ph type="sldNum" sz="quarter" idx="12"/>
          </p:nvPr>
        </p:nvSpPr>
        <p:spPr/>
        <p:txBody>
          <a:bodyPr/>
          <a:lstStyle/>
          <a:p>
            <a:fld id="{D187FBC5-3A80-4BAD-83A5-E34C92E1EDD4}" type="slidenum">
              <a:rPr lang="en-US" smtClean="0"/>
              <a:t>‹#›</a:t>
            </a:fld>
            <a:endParaRPr lang="en-US"/>
          </a:p>
        </p:txBody>
      </p:sp>
    </p:spTree>
    <p:extLst>
      <p:ext uri="{BB962C8B-B14F-4D97-AF65-F5344CB8AC3E}">
        <p14:creationId xmlns:p14="http://schemas.microsoft.com/office/powerpoint/2010/main" val="2424744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560BA7-82F6-AEE0-15CE-F0185ED3F9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E668DC-289F-DB3E-497F-54A82D0986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A20403-3906-7BF9-61D1-F9957D5A86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7D2B75-AF0B-4ECC-B5B5-1D5284C1563D}" type="datetimeFigureOut">
              <a:rPr lang="en-US" smtClean="0"/>
              <a:t>7/6/2026</a:t>
            </a:fld>
            <a:endParaRPr lang="en-US"/>
          </a:p>
        </p:txBody>
      </p:sp>
      <p:sp>
        <p:nvSpPr>
          <p:cNvPr id="5" name="Footer Placeholder 4">
            <a:extLst>
              <a:ext uri="{FF2B5EF4-FFF2-40B4-BE49-F238E27FC236}">
                <a16:creationId xmlns:a16="http://schemas.microsoft.com/office/drawing/2014/main" id="{13A1157B-6BA6-7001-7774-F940C9AA8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2F8FE28-97C3-BB24-DE8E-79A44EE09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87FBC5-3A80-4BAD-83A5-E34C92E1EDD4}" type="slidenum">
              <a:rPr lang="en-US" smtClean="0"/>
              <a:t>‹#›</a:t>
            </a:fld>
            <a:endParaRPr lang="en-US"/>
          </a:p>
        </p:txBody>
      </p:sp>
    </p:spTree>
    <p:extLst>
      <p:ext uri="{BB962C8B-B14F-4D97-AF65-F5344CB8AC3E}">
        <p14:creationId xmlns:p14="http://schemas.microsoft.com/office/powerpoint/2010/main" val="11950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hyperlink" Target="mailto:cooley.Jennifer@columbusga.org"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jp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AFAA5C-2579-F0F3-266E-E88787508622}"/>
              </a:ext>
            </a:extLst>
          </p:cNvPr>
          <p:cNvSpPr>
            <a:spLocks noGrp="1"/>
          </p:cNvSpPr>
          <p:nvPr>
            <p:ph type="ctrTitle"/>
          </p:nvPr>
        </p:nvSpPr>
        <p:spPr>
          <a:xfrm>
            <a:off x="727288" y="246888"/>
            <a:ext cx="4778924" cy="2523744"/>
          </a:xfrm>
        </p:spPr>
        <p:txBody>
          <a:bodyPr>
            <a:normAutofit/>
          </a:bodyPr>
          <a:lstStyle/>
          <a:p>
            <a:r>
              <a:rPr lang="en-US" sz="4400" dirty="0"/>
              <a:t>Resilient by Design: Thriving as a Public Defender</a:t>
            </a:r>
            <a:br>
              <a:rPr lang="en-US" sz="4400" dirty="0"/>
            </a:br>
            <a:endParaRPr lang="en-US" sz="4400" dirty="0"/>
          </a:p>
        </p:txBody>
      </p:sp>
      <p:sp>
        <p:nvSpPr>
          <p:cNvPr id="3" name="Subtitle 2">
            <a:extLst>
              <a:ext uri="{FF2B5EF4-FFF2-40B4-BE49-F238E27FC236}">
                <a16:creationId xmlns:a16="http://schemas.microsoft.com/office/drawing/2014/main" id="{F5C12C53-1B52-FFEA-BEEF-0ECF8D1D023C}"/>
              </a:ext>
            </a:extLst>
          </p:cNvPr>
          <p:cNvSpPr>
            <a:spLocks noGrp="1"/>
          </p:cNvSpPr>
          <p:nvPr>
            <p:ph type="subTitle" idx="1"/>
          </p:nvPr>
        </p:nvSpPr>
        <p:spPr>
          <a:xfrm>
            <a:off x="643467" y="4928616"/>
            <a:ext cx="4620584" cy="1124562"/>
          </a:xfrm>
        </p:spPr>
        <p:txBody>
          <a:bodyPr>
            <a:normAutofit/>
          </a:bodyPr>
          <a:lstStyle/>
          <a:p>
            <a:pPr algn="l"/>
            <a:r>
              <a:rPr lang="en-US" sz="1800" dirty="0"/>
              <a:t>Jennifer Cooley</a:t>
            </a:r>
          </a:p>
          <a:p>
            <a:pPr algn="l"/>
            <a:r>
              <a:rPr lang="en-US" sz="1800" dirty="0"/>
              <a:t>Assistant Public Defender IV</a:t>
            </a:r>
          </a:p>
          <a:p>
            <a:pPr algn="l"/>
            <a:r>
              <a:rPr lang="en-US" sz="1800" dirty="0"/>
              <a:t>Chattahoochee Judicial Circuit</a:t>
            </a:r>
          </a:p>
        </p:txBody>
      </p:sp>
      <p:pic>
        <p:nvPicPr>
          <p:cNvPr id="4" name="Picture Placeholder 9" descr="A group of potted plants">
            <a:extLst>
              <a:ext uri="{FF2B5EF4-FFF2-40B4-BE49-F238E27FC236}">
                <a16:creationId xmlns:a16="http://schemas.microsoft.com/office/drawing/2014/main" id="{AE5428E8-BC96-81F2-50B7-2AE40EA966B9}"/>
              </a:ext>
            </a:extLst>
          </p:cNvPr>
          <p:cNvPicPr>
            <a:picLocks noGrp="1" noChangeAspect="1"/>
          </p:cNvPicPr>
          <p:nvPr>
            <p:ph type="pic" sz="quarter" idx="10"/>
          </p:nvPr>
        </p:nvPicPr>
        <p:blipFill>
          <a:blip r:embed="rId2"/>
          <a:srcRect l="7375" r="46760"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TextBox 4">
            <a:extLst>
              <a:ext uri="{FF2B5EF4-FFF2-40B4-BE49-F238E27FC236}">
                <a16:creationId xmlns:a16="http://schemas.microsoft.com/office/drawing/2014/main" id="{70CB0731-41D5-FCB5-4988-BA2BC5F468CB}"/>
              </a:ext>
            </a:extLst>
          </p:cNvPr>
          <p:cNvSpPr txBox="1"/>
          <p:nvPr/>
        </p:nvSpPr>
        <p:spPr>
          <a:xfrm>
            <a:off x="498689" y="2770632"/>
            <a:ext cx="6187101" cy="584775"/>
          </a:xfrm>
          <a:prstGeom prst="rect">
            <a:avLst/>
          </a:prstGeom>
          <a:noFill/>
        </p:spPr>
        <p:txBody>
          <a:bodyPr wrap="square" rtlCol="0">
            <a:spAutoFit/>
          </a:bodyPr>
          <a:lstStyle/>
          <a:p>
            <a:r>
              <a:rPr lang="en-US" sz="3200" dirty="0"/>
              <a:t>“Bloom where you are planted!”</a:t>
            </a:r>
          </a:p>
        </p:txBody>
      </p:sp>
    </p:spTree>
    <p:extLst>
      <p:ext uri="{BB962C8B-B14F-4D97-AF65-F5344CB8AC3E}">
        <p14:creationId xmlns:p14="http://schemas.microsoft.com/office/powerpoint/2010/main" val="2480388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364034-5F15-4B68-638D-779A619AC022}"/>
              </a:ext>
            </a:extLst>
          </p:cNvPr>
          <p:cNvSpPr>
            <a:spLocks noGrp="1"/>
          </p:cNvSpPr>
          <p:nvPr>
            <p:ph type="title"/>
          </p:nvPr>
        </p:nvSpPr>
        <p:spPr>
          <a:xfrm>
            <a:off x="929640" y="485113"/>
            <a:ext cx="10515600" cy="1531525"/>
          </a:xfrm>
        </p:spPr>
        <p:txBody>
          <a:bodyPr>
            <a:normAutofit fontScale="90000"/>
          </a:bodyPr>
          <a:lstStyle/>
          <a:p>
            <a:pPr algn="ctr"/>
            <a:r>
              <a:rPr lang="en-US" dirty="0"/>
              <a:t> Objectives for this presentation: </a:t>
            </a:r>
            <a:br>
              <a:rPr lang="en-US" dirty="0"/>
            </a:br>
            <a:r>
              <a:rPr lang="en-US" dirty="0"/>
              <a:t>To inspire you to become the BEST version of yourself each day! </a:t>
            </a:r>
          </a:p>
        </p:txBody>
      </p:sp>
      <p:sp>
        <p:nvSpPr>
          <p:cNvPr id="4" name="Content Placeholder 3">
            <a:extLst>
              <a:ext uri="{FF2B5EF4-FFF2-40B4-BE49-F238E27FC236}">
                <a16:creationId xmlns:a16="http://schemas.microsoft.com/office/drawing/2014/main" id="{7E93159D-E72A-4C5B-E9D2-18BA09A87C77}"/>
              </a:ext>
            </a:extLst>
          </p:cNvPr>
          <p:cNvSpPr>
            <a:spLocks noGrp="1"/>
          </p:cNvSpPr>
          <p:nvPr>
            <p:ph sz="quarter" idx="10"/>
          </p:nvPr>
        </p:nvSpPr>
        <p:spPr>
          <a:xfrm>
            <a:off x="929641" y="2153285"/>
            <a:ext cx="3261359" cy="3500438"/>
          </a:xfrm>
        </p:spPr>
        <p:txBody>
          <a:bodyPr/>
          <a:lstStyle/>
          <a:p>
            <a:pPr marL="0" indent="0">
              <a:buNone/>
            </a:pPr>
            <a:endParaRPr lang="en-US" dirty="0"/>
          </a:p>
          <a:p>
            <a:pPr marL="0" indent="0">
              <a:buNone/>
            </a:pPr>
            <a:endParaRPr lang="en-US" dirty="0"/>
          </a:p>
          <a:p>
            <a:pPr marL="0" indent="0">
              <a:buNone/>
            </a:pPr>
            <a:endParaRPr lang="en-US" dirty="0"/>
          </a:p>
        </p:txBody>
      </p:sp>
      <p:sp>
        <p:nvSpPr>
          <p:cNvPr id="5" name="Content Placeholder 4">
            <a:extLst>
              <a:ext uri="{FF2B5EF4-FFF2-40B4-BE49-F238E27FC236}">
                <a16:creationId xmlns:a16="http://schemas.microsoft.com/office/drawing/2014/main" id="{5351A4F1-ABAF-2D28-B31B-A6DC9942FA18}"/>
              </a:ext>
            </a:extLst>
          </p:cNvPr>
          <p:cNvSpPr>
            <a:spLocks noGrp="1"/>
          </p:cNvSpPr>
          <p:nvPr>
            <p:ph sz="quarter" idx="11"/>
          </p:nvPr>
        </p:nvSpPr>
        <p:spPr>
          <a:xfrm>
            <a:off x="4480560" y="2153285"/>
            <a:ext cx="6964680" cy="3500438"/>
          </a:xfrm>
        </p:spPr>
        <p:txBody>
          <a:bodyPr>
            <a:normAutofit fontScale="92500"/>
          </a:bodyPr>
          <a:lstStyle/>
          <a:p>
            <a:r>
              <a:rPr lang="en-US" dirty="0"/>
              <a:t>B: </a:t>
            </a:r>
            <a:r>
              <a:rPr lang="en-US" b="1" dirty="0"/>
              <a:t>Believe </a:t>
            </a:r>
            <a:r>
              <a:rPr lang="en-US" dirty="0"/>
              <a:t>that you can commit to the process of growing better each day. Be fully committed to continual and long-term growth. Don’t give up!</a:t>
            </a:r>
          </a:p>
          <a:p>
            <a:r>
              <a:rPr lang="en-US" dirty="0"/>
              <a:t>E: </a:t>
            </a:r>
            <a:r>
              <a:rPr lang="en-US" b="1" dirty="0"/>
              <a:t>Encourage </a:t>
            </a:r>
            <a:r>
              <a:rPr lang="en-US" dirty="0"/>
              <a:t>yourself, your team, and your clients</a:t>
            </a:r>
            <a:r>
              <a:rPr lang="en-US" b="1" dirty="0"/>
              <a:t>. </a:t>
            </a:r>
            <a:r>
              <a:rPr lang="en-US" dirty="0"/>
              <a:t>Your attitude can begin to change the culture in your department/office/team. </a:t>
            </a:r>
          </a:p>
          <a:p>
            <a:r>
              <a:rPr lang="en-US" dirty="0"/>
              <a:t>S: </a:t>
            </a:r>
            <a:r>
              <a:rPr lang="en-US" b="1" dirty="0"/>
              <a:t>Slow</a:t>
            </a:r>
            <a:r>
              <a:rPr lang="en-US" dirty="0"/>
              <a:t> and steady growth is </a:t>
            </a:r>
            <a:r>
              <a:rPr lang="en-US" i="1" dirty="0"/>
              <a:t>not</a:t>
            </a:r>
            <a:r>
              <a:rPr lang="en-US" dirty="0"/>
              <a:t> stagnation. Be consistent and faithful in daily habits. Stretch yourself as you grow, develop, and mature into your best self. Your daily habits determine your future self. </a:t>
            </a:r>
          </a:p>
          <a:p>
            <a:r>
              <a:rPr lang="en-US" dirty="0"/>
              <a:t>T: </a:t>
            </a:r>
            <a:r>
              <a:rPr lang="en-US" b="1" dirty="0"/>
              <a:t>Treasure </a:t>
            </a:r>
            <a:r>
              <a:rPr lang="en-US" dirty="0"/>
              <a:t>small and big moments. Whether it’s sharing a cup of coffee with a friend or celebrating a not guilty verdict with your trial team, treasure it. Gratitude amplifies your ability to thrive! </a:t>
            </a:r>
          </a:p>
        </p:txBody>
      </p:sp>
      <p:sp>
        <p:nvSpPr>
          <p:cNvPr id="2" name="Slide Number Placeholder 1">
            <a:extLst>
              <a:ext uri="{FF2B5EF4-FFF2-40B4-BE49-F238E27FC236}">
                <a16:creationId xmlns:a16="http://schemas.microsoft.com/office/drawing/2014/main" id="{60AD58C6-6F47-0261-9611-E968042F55BE}"/>
              </a:ext>
            </a:extLst>
          </p:cNvPr>
          <p:cNvSpPr>
            <a:spLocks noGrp="1"/>
          </p:cNvSpPr>
          <p:nvPr>
            <p:ph type="sldNum" sz="quarter" idx="4"/>
          </p:nvPr>
        </p:nvSpPr>
        <p:spPr>
          <a:xfrm>
            <a:off x="8534400" y="6121252"/>
            <a:ext cx="2743200" cy="365125"/>
          </a:xfrm>
        </p:spPr>
        <p:txBody>
          <a:bodyPr/>
          <a:lstStyle/>
          <a:p>
            <a:fld id="{B5CEABB6-07DC-46E8-9B57-56EC44A396E5}" type="slidenum">
              <a:rPr lang="en-US" smtClean="0"/>
              <a:pPr/>
              <a:t>10</a:t>
            </a:fld>
            <a:endParaRPr lang="en-US" dirty="0"/>
          </a:p>
        </p:txBody>
      </p:sp>
      <p:pic>
        <p:nvPicPr>
          <p:cNvPr id="7" name="Picture 6" descr="Arrangement of succulent plants">
            <a:extLst>
              <a:ext uri="{FF2B5EF4-FFF2-40B4-BE49-F238E27FC236}">
                <a16:creationId xmlns:a16="http://schemas.microsoft.com/office/drawing/2014/main" id="{C62338E3-F1ED-B297-ABF8-0A584E851D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741" y="2153285"/>
            <a:ext cx="2407158" cy="3637085"/>
          </a:xfrm>
          <a:prstGeom prst="rect">
            <a:avLst/>
          </a:prstGeom>
        </p:spPr>
      </p:pic>
    </p:spTree>
    <p:extLst>
      <p:ext uri="{BB962C8B-B14F-4D97-AF65-F5344CB8AC3E}">
        <p14:creationId xmlns:p14="http://schemas.microsoft.com/office/powerpoint/2010/main" val="3030076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anim calcmode="lin" valueType="num">
                                      <p:cBhvr>
                                        <p:cTn id="10" dur="500" fill="hold"/>
                                        <p:tgtEl>
                                          <p:spTgt spid="5">
                                            <p:txEl>
                                              <p:pRg st="0" end="0"/>
                                            </p:txEl>
                                          </p:spTgt>
                                        </p:tgtEl>
                                        <p:attrNameLst>
                                          <p:attrName>ppt_x</p:attrName>
                                        </p:attrNameLst>
                                      </p:cBhvr>
                                      <p:tavLst>
                                        <p:tav tm="0">
                                          <p:val>
                                            <p:fltVal val="0.5"/>
                                          </p:val>
                                        </p:tav>
                                        <p:tav tm="100000">
                                          <p:val>
                                            <p:strVal val="#ppt_x"/>
                                          </p:val>
                                        </p:tav>
                                      </p:tavLst>
                                    </p:anim>
                                    <p:anim calcmode="lin" valueType="num">
                                      <p:cBhvr>
                                        <p:cTn id="11" dur="500" fill="hold"/>
                                        <p:tgtEl>
                                          <p:spTgt spid="5">
                                            <p:txEl>
                                              <p:pRg st="0" end="0"/>
                                            </p:txEl>
                                          </p:spTgt>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53" presetClass="entr" presetSubtype="528" fill="hold" grpId="0" nodeType="after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 calcmode="lin" valueType="num">
                                      <p:cBhvr>
                                        <p:cTn id="15"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7" dur="500"/>
                                        <p:tgtEl>
                                          <p:spTgt spid="5">
                                            <p:txEl>
                                              <p:pRg st="1" end="1"/>
                                            </p:txEl>
                                          </p:spTgt>
                                        </p:tgtEl>
                                      </p:cBhvr>
                                    </p:animEffect>
                                    <p:anim calcmode="lin" valueType="num">
                                      <p:cBhvr>
                                        <p:cTn id="18" dur="500" fill="hold"/>
                                        <p:tgtEl>
                                          <p:spTgt spid="5">
                                            <p:txEl>
                                              <p:pRg st="1" end="1"/>
                                            </p:txEl>
                                          </p:spTgt>
                                        </p:tgtEl>
                                        <p:attrNameLst>
                                          <p:attrName>ppt_x</p:attrName>
                                        </p:attrNameLst>
                                      </p:cBhvr>
                                      <p:tavLst>
                                        <p:tav tm="0">
                                          <p:val>
                                            <p:fltVal val="0.5"/>
                                          </p:val>
                                        </p:tav>
                                        <p:tav tm="100000">
                                          <p:val>
                                            <p:strVal val="#ppt_x"/>
                                          </p:val>
                                        </p:tav>
                                      </p:tavLst>
                                    </p:anim>
                                    <p:anim calcmode="lin" valueType="num">
                                      <p:cBhvr>
                                        <p:cTn id="19" dur="500" fill="hold"/>
                                        <p:tgtEl>
                                          <p:spTgt spid="5">
                                            <p:txEl>
                                              <p:pRg st="1" end="1"/>
                                            </p:txEl>
                                          </p:spTgt>
                                        </p:tgtEl>
                                        <p:attrNameLst>
                                          <p:attrName>ppt_y</p:attrName>
                                        </p:attrNameLst>
                                      </p:cBhvr>
                                      <p:tavLst>
                                        <p:tav tm="0">
                                          <p:val>
                                            <p:fltVal val="0.5"/>
                                          </p:val>
                                        </p:tav>
                                        <p:tav tm="100000">
                                          <p:val>
                                            <p:strVal val="#ppt_y"/>
                                          </p:val>
                                        </p:tav>
                                      </p:tavLst>
                                    </p:anim>
                                  </p:childTnLst>
                                </p:cTn>
                              </p:par>
                            </p:childTnLst>
                          </p:cTn>
                        </p:par>
                        <p:par>
                          <p:cTn id="20" fill="hold">
                            <p:stCondLst>
                              <p:cond delay="1000"/>
                            </p:stCondLst>
                            <p:childTnLst>
                              <p:par>
                                <p:cTn id="21" presetID="53" presetClass="entr" presetSubtype="528" fill="hold" grpId="0" nodeType="after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p:cTn id="23"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5" dur="500"/>
                                        <p:tgtEl>
                                          <p:spTgt spid="5">
                                            <p:txEl>
                                              <p:pRg st="2" end="2"/>
                                            </p:txEl>
                                          </p:spTgt>
                                        </p:tgtEl>
                                      </p:cBhvr>
                                    </p:animEffect>
                                    <p:anim calcmode="lin" valueType="num">
                                      <p:cBhvr>
                                        <p:cTn id="26" dur="500" fill="hold"/>
                                        <p:tgtEl>
                                          <p:spTgt spid="5">
                                            <p:txEl>
                                              <p:pRg st="2" end="2"/>
                                            </p:txEl>
                                          </p:spTgt>
                                        </p:tgtEl>
                                        <p:attrNameLst>
                                          <p:attrName>ppt_x</p:attrName>
                                        </p:attrNameLst>
                                      </p:cBhvr>
                                      <p:tavLst>
                                        <p:tav tm="0">
                                          <p:val>
                                            <p:fltVal val="0.5"/>
                                          </p:val>
                                        </p:tav>
                                        <p:tav tm="100000">
                                          <p:val>
                                            <p:strVal val="#ppt_x"/>
                                          </p:val>
                                        </p:tav>
                                      </p:tavLst>
                                    </p:anim>
                                    <p:anim calcmode="lin" valueType="num">
                                      <p:cBhvr>
                                        <p:cTn id="27" dur="500" fill="hold"/>
                                        <p:tgtEl>
                                          <p:spTgt spid="5">
                                            <p:txEl>
                                              <p:pRg st="2" end="2"/>
                                            </p:txEl>
                                          </p:spTgt>
                                        </p:tgtEl>
                                        <p:attrNameLst>
                                          <p:attrName>ppt_y</p:attrName>
                                        </p:attrNameLst>
                                      </p:cBhvr>
                                      <p:tavLst>
                                        <p:tav tm="0">
                                          <p:val>
                                            <p:fltVal val="0.5"/>
                                          </p:val>
                                        </p:tav>
                                        <p:tav tm="100000">
                                          <p:val>
                                            <p:strVal val="#ppt_y"/>
                                          </p:val>
                                        </p:tav>
                                      </p:tavLst>
                                    </p:anim>
                                  </p:childTnLst>
                                </p:cTn>
                              </p:par>
                            </p:childTnLst>
                          </p:cTn>
                        </p:par>
                        <p:par>
                          <p:cTn id="28" fill="hold">
                            <p:stCondLst>
                              <p:cond delay="1500"/>
                            </p:stCondLst>
                            <p:childTnLst>
                              <p:par>
                                <p:cTn id="29" presetID="53" presetClass="entr" presetSubtype="528" fill="hold" grpId="0" nodeType="after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p:cTn id="3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3" dur="500"/>
                                        <p:tgtEl>
                                          <p:spTgt spid="5">
                                            <p:txEl>
                                              <p:pRg st="3" end="3"/>
                                            </p:txEl>
                                          </p:spTgt>
                                        </p:tgtEl>
                                      </p:cBhvr>
                                    </p:animEffect>
                                    <p:anim calcmode="lin" valueType="num">
                                      <p:cBhvr>
                                        <p:cTn id="34" dur="500" fill="hold"/>
                                        <p:tgtEl>
                                          <p:spTgt spid="5">
                                            <p:txEl>
                                              <p:pRg st="3" end="3"/>
                                            </p:txEl>
                                          </p:spTgt>
                                        </p:tgtEl>
                                        <p:attrNameLst>
                                          <p:attrName>ppt_x</p:attrName>
                                        </p:attrNameLst>
                                      </p:cBhvr>
                                      <p:tavLst>
                                        <p:tav tm="0">
                                          <p:val>
                                            <p:fltVal val="0.5"/>
                                          </p:val>
                                        </p:tav>
                                        <p:tav tm="100000">
                                          <p:val>
                                            <p:strVal val="#ppt_x"/>
                                          </p:val>
                                        </p:tav>
                                      </p:tavLst>
                                    </p:anim>
                                    <p:anim calcmode="lin" valueType="num">
                                      <p:cBhvr>
                                        <p:cTn id="35" dur="500" fill="hold"/>
                                        <p:tgtEl>
                                          <p:spTgt spid="5">
                                            <p:txEl>
                                              <p:pRg st="3" end="3"/>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AFC454B-A080-4D23-B177-6D5356C6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427"/>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8029" y="333478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474479" y="1096414"/>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340E0CD-C9C3-7AD3-B149-A7FE29F0EE80}"/>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3800" kern="1200" dirty="0">
                <a:solidFill>
                  <a:schemeClr val="tx1"/>
                </a:solidFill>
                <a:latin typeface="+mj-lt"/>
                <a:ea typeface="+mj-ea"/>
                <a:cs typeface="+mj-cs"/>
              </a:rPr>
              <a:t>Jennifer Cooley</a:t>
            </a:r>
            <a:br>
              <a:rPr lang="en-US" sz="3800" kern="1200" dirty="0">
                <a:solidFill>
                  <a:schemeClr val="tx1"/>
                </a:solidFill>
                <a:latin typeface="+mj-lt"/>
                <a:ea typeface="+mj-ea"/>
                <a:cs typeface="+mj-cs"/>
              </a:rPr>
            </a:br>
            <a:r>
              <a:rPr lang="en-US" sz="3800" kern="1200" dirty="0">
                <a:solidFill>
                  <a:schemeClr val="tx1"/>
                </a:solidFill>
                <a:latin typeface="+mj-lt"/>
                <a:ea typeface="+mj-ea"/>
                <a:cs typeface="+mj-cs"/>
              </a:rPr>
              <a:t>Assistant Public Defender IV</a:t>
            </a:r>
            <a:br>
              <a:rPr lang="en-US" sz="3800" kern="1200" dirty="0">
                <a:solidFill>
                  <a:schemeClr val="tx1"/>
                </a:solidFill>
                <a:latin typeface="+mj-lt"/>
                <a:ea typeface="+mj-ea"/>
                <a:cs typeface="+mj-cs"/>
              </a:rPr>
            </a:br>
            <a:r>
              <a:rPr lang="en-US" sz="3800" kern="1200" dirty="0">
                <a:solidFill>
                  <a:schemeClr val="tx1"/>
                </a:solidFill>
                <a:latin typeface="+mj-lt"/>
                <a:ea typeface="+mj-ea"/>
                <a:cs typeface="+mj-cs"/>
                <a:hlinkClick r:id="rId2"/>
              </a:rPr>
              <a:t>cooley.Jennifer@columbusga.org</a:t>
            </a:r>
            <a:br>
              <a:rPr lang="en-US" sz="3800" kern="1200" dirty="0">
                <a:solidFill>
                  <a:schemeClr val="tx1"/>
                </a:solidFill>
                <a:latin typeface="+mj-lt"/>
                <a:ea typeface="+mj-ea"/>
                <a:cs typeface="+mj-cs"/>
              </a:rPr>
            </a:br>
            <a:br>
              <a:rPr lang="en-US" sz="3800" kern="1200" dirty="0">
                <a:solidFill>
                  <a:schemeClr val="tx1"/>
                </a:solidFill>
                <a:latin typeface="+mj-lt"/>
                <a:ea typeface="+mj-ea"/>
                <a:cs typeface="+mj-cs"/>
              </a:rPr>
            </a:br>
            <a:endParaRPr lang="en-US" sz="3800" kern="1200" dirty="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02F2FA95-7C7D-205D-18EF-98771FC3692B}"/>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ctr"/>
            <a:r>
              <a:rPr lang="en-US" sz="1600" kern="1200" dirty="0">
                <a:solidFill>
                  <a:schemeClr val="tx1"/>
                </a:solidFill>
                <a:latin typeface="+mn-lt"/>
                <a:ea typeface="+mn-ea"/>
                <a:cs typeface="+mn-cs"/>
              </a:rPr>
              <a:t>Personal Contact Information: Instagram: @jcoolandpeeps</a:t>
            </a:r>
            <a:br>
              <a:rPr lang="en-US" sz="1600" kern="1200" dirty="0">
                <a:solidFill>
                  <a:schemeClr val="tx1"/>
                </a:solidFill>
                <a:latin typeface="+mn-lt"/>
                <a:ea typeface="+mn-ea"/>
                <a:cs typeface="+mn-cs"/>
              </a:rPr>
            </a:br>
            <a:r>
              <a:rPr lang="en-US" sz="1600" kern="1200" dirty="0">
                <a:solidFill>
                  <a:schemeClr val="tx1"/>
                </a:solidFill>
                <a:latin typeface="+mn-lt"/>
                <a:ea typeface="+mn-ea"/>
                <a:cs typeface="+mn-cs"/>
              </a:rPr>
              <a:t>Facebook: Jennifer Cooley</a:t>
            </a:r>
          </a:p>
          <a:p>
            <a:pPr algn="ctr"/>
            <a:r>
              <a:rPr lang="en-US" sz="1600" kern="1200" dirty="0">
                <a:solidFill>
                  <a:schemeClr val="tx1"/>
                </a:solidFill>
                <a:latin typeface="+mn-lt"/>
                <a:ea typeface="+mn-ea"/>
                <a:cs typeface="+mn-cs"/>
              </a:rPr>
              <a:t>Amazon: Daily Word with Jennifer, Volume I, II, and III</a:t>
            </a:r>
          </a:p>
        </p:txBody>
      </p:sp>
    </p:spTree>
    <p:extLst>
      <p:ext uri="{BB962C8B-B14F-4D97-AF65-F5344CB8AC3E}">
        <p14:creationId xmlns:p14="http://schemas.microsoft.com/office/powerpoint/2010/main" val="62813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par>
                          <p:cTn id="9" fill="hold">
                            <p:stCondLst>
                              <p:cond delay="1860"/>
                            </p:stCondLst>
                            <p:childTnLst>
                              <p:par>
                                <p:cTn id="10" presetID="45" presetClass="entr" presetSubtype="0"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anim calcmode="lin" valueType="num">
                                      <p:cBhvr>
                                        <p:cTn id="13"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par>
                          <p:cTn id="15" fill="hold">
                            <p:stCondLst>
                              <p:cond delay="3860"/>
                            </p:stCondLst>
                            <p:childTnLst>
                              <p:par>
                                <p:cTn id="16" presetID="45" presetClass="entr" presetSubtype="0"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anim calcmode="lin" valueType="num">
                                      <p:cBhvr>
                                        <p:cTn id="19"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0"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Rescue buoy floating at sea">
            <a:extLst>
              <a:ext uri="{FF2B5EF4-FFF2-40B4-BE49-F238E27FC236}">
                <a16:creationId xmlns:a16="http://schemas.microsoft.com/office/drawing/2014/main" id="{9EFE45B8-5486-8DED-9F37-A41B8CD2FB8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r="5882" b="-1"/>
          <a:stretch>
            <a:fillRect/>
          </a:stretch>
        </p:blipFill>
        <p:spPr>
          <a:xfrm>
            <a:off x="1" y="10"/>
            <a:ext cx="9669642" cy="6857990"/>
          </a:xfrm>
          <a:prstGeom prst="rect">
            <a:avLst/>
          </a:prstGeom>
        </p:spPr>
      </p:pic>
      <p:sp>
        <p:nvSpPr>
          <p:cNvPr id="77" name="Rectangle 76">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AC9E04-CACF-DEFE-9893-3F1108B74A21}"/>
              </a:ext>
            </a:extLst>
          </p:cNvPr>
          <p:cNvSpPr>
            <a:spLocks noGrp="1"/>
          </p:cNvSpPr>
          <p:nvPr>
            <p:ph type="title"/>
          </p:nvPr>
        </p:nvSpPr>
        <p:spPr>
          <a:xfrm>
            <a:off x="7946760" y="770879"/>
            <a:ext cx="3445765" cy="3692028"/>
          </a:xfrm>
          <a:noFill/>
        </p:spPr>
        <p:txBody>
          <a:bodyPr vert="horz" lIns="91440" tIns="45720" rIns="91440" bIns="45720" rtlCol="0" anchor="b">
            <a:normAutofit/>
          </a:bodyPr>
          <a:lstStyle/>
          <a:p>
            <a:r>
              <a:rPr lang="en-US" sz="5200" dirty="0"/>
              <a:t>Are you surviving or </a:t>
            </a:r>
            <a:r>
              <a:rPr lang="en-US" sz="5200" b="1" i="1" dirty="0"/>
              <a:t>thriving</a:t>
            </a:r>
            <a:r>
              <a:rPr lang="en-US" sz="5200" dirty="0"/>
              <a:t> as a Public Defender?</a:t>
            </a:r>
          </a:p>
        </p:txBody>
      </p:sp>
    </p:spTree>
    <p:extLst>
      <p:ext uri="{BB962C8B-B14F-4D97-AF65-F5344CB8AC3E}">
        <p14:creationId xmlns:p14="http://schemas.microsoft.com/office/powerpoint/2010/main" val="40817615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91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04888D-B78B-26F5-9075-CDA3C673C95A}"/>
              </a:ext>
            </a:extLst>
          </p:cNvPr>
          <p:cNvSpPr>
            <a:spLocks noGrp="1"/>
          </p:cNvSpPr>
          <p:nvPr>
            <p:ph type="title"/>
          </p:nvPr>
        </p:nvSpPr>
        <p:spPr>
          <a:xfrm>
            <a:off x="7000996" y="446804"/>
            <a:ext cx="4284458" cy="5964391"/>
          </a:xfrm>
        </p:spPr>
        <p:txBody>
          <a:bodyPr>
            <a:normAutofit fontScale="90000"/>
          </a:bodyPr>
          <a:lstStyle/>
          <a:p>
            <a:pPr algn="ctr"/>
            <a:br>
              <a:rPr lang="en-US" sz="900" dirty="0"/>
            </a:br>
            <a:br>
              <a:rPr lang="en-US" sz="900" dirty="0"/>
            </a:br>
            <a:br>
              <a:rPr lang="en-US" sz="900" dirty="0"/>
            </a:br>
            <a:br>
              <a:rPr lang="en-US" sz="900" dirty="0"/>
            </a:br>
            <a:br>
              <a:rPr lang="en-US" sz="900" dirty="0"/>
            </a:br>
            <a:r>
              <a:rPr lang="en-US" sz="1400" dirty="0"/>
              <a:t>Chattahoochee Judicial Circuit</a:t>
            </a:r>
            <a:br>
              <a:rPr lang="en-US" sz="1200" dirty="0"/>
            </a:br>
            <a:br>
              <a:rPr lang="en-US" sz="1200" dirty="0"/>
            </a:br>
            <a:r>
              <a:rPr lang="en-US" sz="1600" b="1" dirty="0">
                <a:effectLst>
                  <a:outerShdw blurRad="50800" dist="38100" dir="2700000" algn="tl" rotWithShape="0">
                    <a:prstClr val="black">
                      <a:alpha val="40000"/>
                    </a:prstClr>
                  </a:outerShdw>
                </a:effectLst>
                <a:latin typeface="Aharoni" panose="020F0502020204030204" pitchFamily="2" charset="-79"/>
                <a:cs typeface="Aharoni" panose="020F0502020204030204" pitchFamily="2" charset="-79"/>
              </a:rPr>
              <a:t>OUR TEAM</a:t>
            </a:r>
            <a:br>
              <a:rPr lang="en-US" sz="900" dirty="0"/>
            </a:br>
            <a:br>
              <a:rPr lang="en-US" sz="900" dirty="0"/>
            </a:br>
            <a:r>
              <a:rPr lang="en-US" sz="1100" dirty="0"/>
              <a:t>Chief Public Defender: Moffett Flournoy</a:t>
            </a:r>
            <a:br>
              <a:rPr lang="en-US" sz="1100" dirty="0"/>
            </a:br>
            <a:r>
              <a:rPr lang="en-US" sz="1100" dirty="0"/>
              <a:t>Deputy Chief Public Defender: Jose Guzman</a:t>
            </a:r>
            <a:br>
              <a:rPr lang="en-US" sz="1300" dirty="0"/>
            </a:br>
            <a:r>
              <a:rPr lang="en-US" sz="1100" dirty="0"/>
              <a:t>Mark Buis</a:t>
            </a:r>
            <a:br>
              <a:rPr lang="en-US" sz="1100" dirty="0"/>
            </a:br>
            <a:r>
              <a:rPr lang="en-US" sz="1100" dirty="0"/>
              <a:t>Candice Barker</a:t>
            </a:r>
            <a:br>
              <a:rPr lang="en-US" sz="1100" dirty="0"/>
            </a:br>
            <a:r>
              <a:rPr lang="en-US" sz="1100" dirty="0"/>
              <a:t>Leah Carroll</a:t>
            </a:r>
            <a:br>
              <a:rPr lang="en-US" sz="1100" dirty="0"/>
            </a:br>
            <a:r>
              <a:rPr lang="en-US" sz="1100" dirty="0"/>
              <a:t>Jennifer Cooley</a:t>
            </a:r>
            <a:br>
              <a:rPr lang="en-US" sz="1100" dirty="0"/>
            </a:br>
            <a:r>
              <a:rPr lang="en-US" sz="1100" dirty="0"/>
              <a:t>Gwendolyn Davis</a:t>
            </a:r>
            <a:br>
              <a:rPr lang="en-US" sz="1100" dirty="0"/>
            </a:br>
            <a:r>
              <a:rPr lang="en-US" sz="1100" dirty="0"/>
              <a:t>Shaun Dunaway</a:t>
            </a:r>
            <a:br>
              <a:rPr lang="en-US" sz="1100" dirty="0"/>
            </a:br>
            <a:r>
              <a:rPr lang="en-US" sz="1100" dirty="0"/>
              <a:t>Maria Felix</a:t>
            </a:r>
            <a:br>
              <a:rPr lang="en-US" sz="1100" dirty="0"/>
            </a:br>
            <a:r>
              <a:rPr lang="en-US" sz="1100" dirty="0"/>
              <a:t>Simon Hinrich</a:t>
            </a:r>
            <a:br>
              <a:rPr lang="en-US" sz="1100" dirty="0"/>
            </a:br>
            <a:r>
              <a:rPr lang="en-US" sz="1100" dirty="0"/>
              <a:t>William Herlth</a:t>
            </a:r>
            <a:br>
              <a:rPr lang="en-US" sz="1100" dirty="0"/>
            </a:br>
            <a:r>
              <a:rPr lang="en-US" sz="1100" dirty="0"/>
              <a:t>Rachelle Hunter</a:t>
            </a:r>
            <a:br>
              <a:rPr lang="en-US" sz="1100" dirty="0"/>
            </a:br>
            <a:r>
              <a:rPr lang="en-US" sz="1100" dirty="0"/>
              <a:t>Stephen Hyles</a:t>
            </a:r>
            <a:br>
              <a:rPr lang="en-US" sz="1100" dirty="0"/>
            </a:br>
            <a:r>
              <a:rPr lang="en-US" sz="1100" dirty="0"/>
              <a:t>Grace Irvin</a:t>
            </a:r>
            <a:br>
              <a:rPr lang="en-US" sz="1100" dirty="0"/>
            </a:br>
            <a:r>
              <a:rPr lang="en-US" sz="1100" dirty="0"/>
              <a:t>Robin King</a:t>
            </a:r>
            <a:br>
              <a:rPr lang="en-US" sz="1100" dirty="0"/>
            </a:br>
            <a:r>
              <a:rPr lang="en-US" sz="1100" dirty="0"/>
              <a:t>Jerrika Kight</a:t>
            </a:r>
            <a:br>
              <a:rPr lang="en-US" sz="1100" dirty="0"/>
            </a:br>
            <a:r>
              <a:rPr lang="en-US" sz="1100" dirty="0"/>
              <a:t>Arlene Ledesma</a:t>
            </a:r>
            <a:br>
              <a:rPr lang="en-US" sz="1100" dirty="0"/>
            </a:br>
            <a:r>
              <a:rPr lang="en-US" sz="1100" dirty="0"/>
              <a:t>Sandra Matthews</a:t>
            </a:r>
            <a:br>
              <a:rPr lang="en-US" sz="1100" dirty="0"/>
            </a:br>
            <a:r>
              <a:rPr lang="en-US" sz="1100" dirty="0"/>
              <a:t>Alescia Miller</a:t>
            </a:r>
            <a:br>
              <a:rPr lang="en-US" sz="1100" dirty="0"/>
            </a:br>
            <a:r>
              <a:rPr lang="en-US" sz="1100" dirty="0"/>
              <a:t>Nancy Miller</a:t>
            </a:r>
            <a:br>
              <a:rPr lang="en-US" sz="1100" dirty="0"/>
            </a:br>
            <a:r>
              <a:rPr lang="en-US" sz="1100" dirty="0"/>
              <a:t>Angela Morelock</a:t>
            </a:r>
            <a:br>
              <a:rPr lang="en-US" sz="1100" dirty="0"/>
            </a:br>
            <a:r>
              <a:rPr lang="en-US" sz="1100" dirty="0"/>
              <a:t>Vicki Novak</a:t>
            </a:r>
            <a:br>
              <a:rPr lang="en-US" sz="1100" dirty="0"/>
            </a:br>
            <a:r>
              <a:rPr lang="en-US" sz="1100" dirty="0"/>
              <a:t>Robert O’Melveny</a:t>
            </a:r>
            <a:br>
              <a:rPr lang="en-US" sz="1100" dirty="0"/>
            </a:br>
            <a:r>
              <a:rPr lang="en-US" sz="1100" dirty="0"/>
              <a:t>Kajuanna Patton</a:t>
            </a:r>
            <a:br>
              <a:rPr lang="en-US" sz="1100" dirty="0"/>
            </a:br>
            <a:r>
              <a:rPr lang="en-US" sz="1100" dirty="0"/>
              <a:t>Marie Pardue</a:t>
            </a:r>
            <a:br>
              <a:rPr lang="en-US" sz="1100" dirty="0"/>
            </a:br>
            <a:r>
              <a:rPr lang="en-US" sz="1100" dirty="0"/>
              <a:t>Gwen Scott</a:t>
            </a:r>
            <a:br>
              <a:rPr lang="en-US" sz="1100" dirty="0"/>
            </a:br>
            <a:r>
              <a:rPr lang="en-US" sz="1100" dirty="0"/>
              <a:t>Tyecia Stancil</a:t>
            </a:r>
            <a:br>
              <a:rPr lang="en-US" sz="1100" dirty="0"/>
            </a:br>
            <a:r>
              <a:rPr lang="en-US" sz="1100" dirty="0"/>
              <a:t>Jasmine Story</a:t>
            </a:r>
            <a:br>
              <a:rPr lang="en-US" sz="1100" dirty="0"/>
            </a:br>
            <a:r>
              <a:rPr lang="en-US" sz="1100" dirty="0"/>
              <a:t>Raylette Taylor</a:t>
            </a:r>
            <a:br>
              <a:rPr lang="en-US" sz="1100" dirty="0"/>
            </a:br>
            <a:r>
              <a:rPr lang="en-US" sz="1100" dirty="0"/>
              <a:t>Payton Vernon</a:t>
            </a:r>
            <a:br>
              <a:rPr lang="en-US" sz="1100" dirty="0"/>
            </a:br>
            <a:r>
              <a:rPr lang="en-US" sz="1100" dirty="0"/>
              <a:t>Eric Webb</a:t>
            </a:r>
            <a:br>
              <a:rPr lang="en-US" sz="1100" dirty="0"/>
            </a:br>
            <a:r>
              <a:rPr lang="en-US" sz="1100" dirty="0"/>
              <a:t>John Wilson</a:t>
            </a:r>
            <a:br>
              <a:rPr lang="en-US" sz="1100" dirty="0"/>
            </a:br>
            <a:r>
              <a:rPr lang="en-US" sz="1100" dirty="0"/>
              <a:t>Shelia Wright</a:t>
            </a:r>
            <a:br>
              <a:rPr lang="en-US" dirty="0"/>
            </a:br>
            <a:endParaRPr lang="en-US" dirty="0"/>
          </a:p>
        </p:txBody>
      </p:sp>
      <p:pic>
        <p:nvPicPr>
          <p:cNvPr id="2" name="Picture 1" descr="6 Epic Team Photography Ideas to Inspire Your Next Shoot - Peerspace">
            <a:extLst>
              <a:ext uri="{FF2B5EF4-FFF2-40B4-BE49-F238E27FC236}">
                <a16:creationId xmlns:a16="http://schemas.microsoft.com/office/drawing/2014/main" id="{E02778B5-4A6E-4809-A158-FC51EBFD6039}"/>
              </a:ext>
            </a:extLst>
          </p:cNvPr>
          <p:cNvPicPr>
            <a:picLocks noChangeAspect="1"/>
          </p:cNvPicPr>
          <p:nvPr/>
        </p:nvPicPr>
        <p:blipFill>
          <a:blip r:embed="rId3"/>
          <a:stretch>
            <a:fillRect/>
          </a:stretch>
        </p:blipFill>
        <p:spPr>
          <a:xfrm>
            <a:off x="1258824" y="1057274"/>
            <a:ext cx="5867400" cy="4743450"/>
          </a:xfrm>
          <a:prstGeom prst="rect">
            <a:avLst/>
          </a:prstGeom>
        </p:spPr>
      </p:pic>
    </p:spTree>
    <p:extLst>
      <p:ext uri="{BB962C8B-B14F-4D97-AF65-F5344CB8AC3E}">
        <p14:creationId xmlns:p14="http://schemas.microsoft.com/office/powerpoint/2010/main" val="367157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4000"/>
                                        <p:tgtEl>
                                          <p:spTgt spid="8"/>
                                        </p:tgtEl>
                                      </p:cBhvr>
                                    </p:animEffect>
                                    <p:anim calcmode="lin" valueType="num">
                                      <p:cBhvr>
                                        <p:cTn id="8" dur="4000" fill="hold"/>
                                        <p:tgtEl>
                                          <p:spTgt spid="8"/>
                                        </p:tgtEl>
                                        <p:attrNameLst>
                                          <p:attrName>ppt_x</p:attrName>
                                        </p:attrNameLst>
                                      </p:cBhvr>
                                      <p:tavLst>
                                        <p:tav tm="0">
                                          <p:val>
                                            <p:strVal val="#ppt_x"/>
                                          </p:val>
                                        </p:tav>
                                        <p:tav tm="100000">
                                          <p:val>
                                            <p:strVal val="#ppt_x"/>
                                          </p:val>
                                        </p:tav>
                                      </p:tavLst>
                                    </p:anim>
                                    <p:anim calcmode="lin" valueType="num">
                                      <p:cBhvr>
                                        <p:cTn id="9" dur="4000" fill="hold"/>
                                        <p:tgtEl>
                                          <p:spTgt spid="8"/>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10C632-39B0-85F5-4026-2E5B92103278}"/>
              </a:ext>
            </a:extLst>
          </p:cNvPr>
          <p:cNvSpPr>
            <a:spLocks noGrp="1"/>
          </p:cNvSpPr>
          <p:nvPr>
            <p:ph type="title"/>
          </p:nvPr>
        </p:nvSpPr>
        <p:spPr>
          <a:xfrm>
            <a:off x="7320466" y="609600"/>
            <a:ext cx="4140014" cy="1330839"/>
          </a:xfrm>
        </p:spPr>
        <p:txBody>
          <a:bodyPr vert="horz" lIns="91440" tIns="45720" rIns="91440" bIns="45720" rtlCol="0" anchor="ctr">
            <a:normAutofit/>
          </a:bodyPr>
          <a:lstStyle/>
          <a:p>
            <a:r>
              <a:rPr lang="en-US" sz="3400" dirty="0"/>
              <a:t>WHY did you become a Public Defender?</a:t>
            </a:r>
          </a:p>
        </p:txBody>
      </p:sp>
      <p:pic>
        <p:nvPicPr>
          <p:cNvPr id="6" name="Content Placeholder 5" descr="Empty chairs in jury box">
            <a:extLst>
              <a:ext uri="{FF2B5EF4-FFF2-40B4-BE49-F238E27FC236}">
                <a16:creationId xmlns:a16="http://schemas.microsoft.com/office/drawing/2014/main" id="{CF0C17C2-30B1-2527-5CC9-1C56EFA175C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16303" r="16521" b="-1"/>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Content Placeholder 2">
            <a:extLst>
              <a:ext uri="{FF2B5EF4-FFF2-40B4-BE49-F238E27FC236}">
                <a16:creationId xmlns:a16="http://schemas.microsoft.com/office/drawing/2014/main" id="{838E7A8A-0A9A-2FD5-B795-1368BA2C2174}"/>
              </a:ext>
            </a:extLst>
          </p:cNvPr>
          <p:cNvSpPr>
            <a:spLocks noGrp="1"/>
          </p:cNvSpPr>
          <p:nvPr>
            <p:ph sz="half" idx="1"/>
          </p:nvPr>
        </p:nvSpPr>
        <p:spPr>
          <a:xfrm>
            <a:off x="7320465" y="2194102"/>
            <a:ext cx="4140013" cy="3908586"/>
          </a:xfrm>
        </p:spPr>
        <p:txBody>
          <a:bodyPr vert="horz" lIns="91440" tIns="45720" rIns="91440" bIns="45720" rtlCol="0">
            <a:normAutofit/>
          </a:bodyPr>
          <a:lstStyle/>
          <a:p>
            <a:r>
              <a:rPr lang="en-US" sz="1900" dirty="0"/>
              <a:t>Trial experience</a:t>
            </a:r>
          </a:p>
          <a:p>
            <a:r>
              <a:rPr lang="en-US" sz="1900" dirty="0"/>
              <a:t>Courtroom </a:t>
            </a:r>
          </a:p>
          <a:p>
            <a:r>
              <a:rPr lang="en-US" sz="1900" dirty="0"/>
              <a:t>Law school law forgiveness</a:t>
            </a:r>
          </a:p>
          <a:p>
            <a:r>
              <a:rPr lang="en-US" sz="1900" dirty="0"/>
              <a:t>Law school internship </a:t>
            </a:r>
          </a:p>
          <a:p>
            <a:r>
              <a:rPr lang="en-US" sz="1900" dirty="0"/>
              <a:t>Desire to be a public servant</a:t>
            </a:r>
          </a:p>
          <a:p>
            <a:r>
              <a:rPr lang="en-US" sz="1900" dirty="0"/>
              <a:t>Political aspirations</a:t>
            </a:r>
          </a:p>
          <a:p>
            <a:r>
              <a:rPr lang="en-US" sz="1900" dirty="0"/>
              <a:t>Employee referral</a:t>
            </a:r>
          </a:p>
          <a:p>
            <a:r>
              <a:rPr lang="en-US" sz="1900" dirty="0"/>
              <a:t>State/City/County benefits</a:t>
            </a:r>
          </a:p>
          <a:p>
            <a:r>
              <a:rPr lang="en-US" sz="1900" dirty="0"/>
              <a:t>Childhood dream</a:t>
            </a:r>
          </a:p>
          <a:p>
            <a:r>
              <a:rPr lang="en-US" sz="1900" dirty="0"/>
              <a:t>Your specific reason</a:t>
            </a:r>
          </a:p>
          <a:p>
            <a:pPr marL="0" indent="0">
              <a:buNone/>
            </a:pPr>
            <a:endParaRPr lang="en-US" sz="1900" dirty="0"/>
          </a:p>
          <a:p>
            <a:endParaRPr lang="en-US" sz="1900" dirty="0"/>
          </a:p>
          <a:p>
            <a:endParaRPr lang="en-US" sz="1900" dirty="0"/>
          </a:p>
          <a:p>
            <a:endParaRPr lang="en-US" sz="1900" dirty="0"/>
          </a:p>
        </p:txBody>
      </p:sp>
    </p:spTree>
    <p:extLst>
      <p:ext uri="{BB962C8B-B14F-4D97-AF65-F5344CB8AC3E}">
        <p14:creationId xmlns:p14="http://schemas.microsoft.com/office/powerpoint/2010/main" val="13432026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3">
                                            <p:txEl>
                                              <p:pRg st="5" end="5"/>
                                            </p:txEl>
                                          </p:spTgt>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3">
                                            <p:txEl>
                                              <p:pRg st="6" end="6"/>
                                            </p:txEl>
                                          </p:spTgt>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p:cTn id="42"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3">
                                            <p:txEl>
                                              <p:pRg st="7" end="7"/>
                                            </p:txEl>
                                          </p:spTgt>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p:cTn id="47"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3">
                                            <p:txEl>
                                              <p:pRg st="8" end="8"/>
                                            </p:tx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calcmode="lin" valueType="num">
                                      <p:cBhvr>
                                        <p:cTn id="52"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3"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4" dur="500"/>
                                        <p:tgtEl>
                                          <p:spTgt spid="3">
                                            <p:txEl>
                                              <p:pRg st="9" end="9"/>
                                            </p:txEl>
                                          </p:spTgt>
                                        </p:tgtEl>
                                      </p:cBhvr>
                                    </p:animEffect>
                                  </p:childTnLst>
                                </p:cTn>
                              </p:par>
                            </p:childTnLst>
                          </p:cTn>
                        </p:par>
                        <p:par>
                          <p:cTn id="55" fill="hold">
                            <p:stCondLst>
                              <p:cond delay="500"/>
                            </p:stCondLst>
                            <p:childTnLst>
                              <p:par>
                                <p:cTn id="56" presetID="16" presetClass="entr" presetSubtype="21" fill="hold" grpId="0" nodeType="after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barn(inVertical)">
                                      <p:cBhvr>
                                        <p:cTn id="5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Happy Plant Planters, Yellow (Super Happy)">
            <a:extLst>
              <a:ext uri="{FF2B5EF4-FFF2-40B4-BE49-F238E27FC236}">
                <a16:creationId xmlns:a16="http://schemas.microsoft.com/office/drawing/2014/main" id="{42EA31AF-3D5F-179E-26BB-00D640508AF6}"/>
              </a:ext>
            </a:extLst>
          </p:cNvPr>
          <p:cNvPicPr>
            <a:picLocks noChangeAspect="1"/>
          </p:cNvPicPr>
          <p:nvPr/>
        </p:nvPicPr>
        <p:blipFill>
          <a:blip r:embed="rId2"/>
          <a:stretch>
            <a:fillRect/>
          </a:stretch>
        </p:blipFill>
        <p:spPr>
          <a:xfrm>
            <a:off x="579930" y="3913632"/>
            <a:ext cx="2442850" cy="2660904"/>
          </a:xfrm>
          <a:prstGeom prst="rect">
            <a:avLst/>
          </a:prstGeom>
        </p:spPr>
      </p:pic>
      <p:sp>
        <p:nvSpPr>
          <p:cNvPr id="2" name="Title 1">
            <a:extLst>
              <a:ext uri="{FF2B5EF4-FFF2-40B4-BE49-F238E27FC236}">
                <a16:creationId xmlns:a16="http://schemas.microsoft.com/office/drawing/2014/main" id="{EE80C340-C995-66D4-2135-01609F143C5D}"/>
              </a:ext>
            </a:extLst>
          </p:cNvPr>
          <p:cNvSpPr>
            <a:spLocks noGrp="1"/>
          </p:cNvSpPr>
          <p:nvPr>
            <p:ph type="title"/>
          </p:nvPr>
        </p:nvSpPr>
        <p:spPr>
          <a:xfrm>
            <a:off x="579930" y="205481"/>
            <a:ext cx="2899189" cy="4363844"/>
          </a:xfrm>
        </p:spPr>
        <p:txBody>
          <a:bodyPr anchor="t">
            <a:normAutofit/>
          </a:bodyPr>
          <a:lstStyle/>
          <a:p>
            <a:r>
              <a:rPr lang="en-US" sz="3700" dirty="0">
                <a:solidFill>
                  <a:srgbClr val="FFFFFF"/>
                </a:solidFill>
              </a:rPr>
              <a:t>How would you describe your attitude about your career choice as a Public Defender?</a:t>
            </a:r>
          </a:p>
        </p:txBody>
      </p:sp>
      <p:sp>
        <p:nvSpPr>
          <p:cNvPr id="3" name="Content Placeholder 2">
            <a:extLst>
              <a:ext uri="{FF2B5EF4-FFF2-40B4-BE49-F238E27FC236}">
                <a16:creationId xmlns:a16="http://schemas.microsoft.com/office/drawing/2014/main" id="{5E4BD67B-9BC9-7F93-5EC9-338A8C33B568}"/>
              </a:ext>
            </a:extLst>
          </p:cNvPr>
          <p:cNvSpPr>
            <a:spLocks noGrp="1"/>
          </p:cNvSpPr>
          <p:nvPr>
            <p:ph sz="half" idx="1"/>
          </p:nvPr>
        </p:nvSpPr>
        <p:spPr>
          <a:xfrm>
            <a:off x="4380819" y="1659377"/>
            <a:ext cx="3427283" cy="4363844"/>
          </a:xfrm>
        </p:spPr>
        <p:txBody>
          <a:bodyPr>
            <a:normAutofit/>
          </a:bodyPr>
          <a:lstStyle/>
          <a:p>
            <a:r>
              <a:rPr lang="en-US" sz="2000" dirty="0"/>
              <a:t>Delighted</a:t>
            </a:r>
          </a:p>
          <a:p>
            <a:r>
              <a:rPr lang="en-US" sz="2000" dirty="0"/>
              <a:t>Enthusiastic</a:t>
            </a:r>
          </a:p>
          <a:p>
            <a:r>
              <a:rPr lang="en-US" sz="2000" dirty="0"/>
              <a:t>Eager</a:t>
            </a:r>
          </a:p>
          <a:p>
            <a:r>
              <a:rPr lang="en-US" sz="2000" dirty="0"/>
              <a:t>“Problem Solver”</a:t>
            </a:r>
          </a:p>
          <a:p>
            <a:r>
              <a:rPr lang="en-US" sz="2000" dirty="0"/>
              <a:t>Team player</a:t>
            </a:r>
          </a:p>
          <a:p>
            <a:r>
              <a:rPr lang="en-US" sz="2000" dirty="0"/>
              <a:t>Positive vibes in workplace</a:t>
            </a:r>
          </a:p>
          <a:p>
            <a:r>
              <a:rPr lang="en-US" sz="2000" dirty="0"/>
              <a:t>Creativity </a:t>
            </a:r>
          </a:p>
          <a:p>
            <a:r>
              <a:rPr lang="en-US" sz="2000" dirty="0"/>
              <a:t>Fulfilled</a:t>
            </a:r>
          </a:p>
          <a:p>
            <a:pPr marL="0" indent="0">
              <a:buNone/>
            </a:pPr>
            <a:endParaRPr lang="en-US" sz="2000" dirty="0"/>
          </a:p>
          <a:p>
            <a:endParaRPr lang="en-US" sz="2000" dirty="0"/>
          </a:p>
          <a:p>
            <a:endParaRPr lang="en-US" sz="2000" dirty="0"/>
          </a:p>
          <a:p>
            <a:endParaRPr lang="en-US" sz="2000" dirty="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E9DC9048-FE22-3EED-0CB2-73506A447B82}"/>
              </a:ext>
            </a:extLst>
          </p:cNvPr>
          <p:cNvSpPr>
            <a:spLocks noGrp="1"/>
          </p:cNvSpPr>
          <p:nvPr>
            <p:ph sz="half" idx="2"/>
          </p:nvPr>
        </p:nvSpPr>
        <p:spPr>
          <a:xfrm>
            <a:off x="8843029" y="1659377"/>
            <a:ext cx="3197701" cy="4363844"/>
          </a:xfrm>
        </p:spPr>
        <p:txBody>
          <a:bodyPr>
            <a:normAutofit/>
          </a:bodyPr>
          <a:lstStyle/>
          <a:p>
            <a:r>
              <a:rPr lang="en-US" sz="2000" dirty="0"/>
              <a:t>Exhausted</a:t>
            </a:r>
          </a:p>
          <a:p>
            <a:r>
              <a:rPr lang="en-US" sz="2000" dirty="0"/>
              <a:t>Overwhelmed</a:t>
            </a:r>
          </a:p>
          <a:p>
            <a:r>
              <a:rPr lang="en-US" sz="2000" dirty="0"/>
              <a:t>Underappreciated</a:t>
            </a:r>
          </a:p>
          <a:p>
            <a:r>
              <a:rPr lang="en-US" sz="2000" dirty="0"/>
              <a:t>Confused</a:t>
            </a:r>
          </a:p>
          <a:p>
            <a:r>
              <a:rPr lang="en-US" sz="2000" dirty="0"/>
              <a:t>Lack of direction</a:t>
            </a:r>
          </a:p>
          <a:p>
            <a:r>
              <a:rPr lang="en-US" sz="2000" dirty="0"/>
              <a:t>Isolated</a:t>
            </a:r>
          </a:p>
          <a:p>
            <a:r>
              <a:rPr lang="en-US" sz="2000" dirty="0"/>
              <a:t>Frustrated</a:t>
            </a:r>
          </a:p>
          <a:p>
            <a:r>
              <a:rPr lang="en-US" sz="2000" dirty="0"/>
              <a:t>Stifled or lack of opportunities</a:t>
            </a:r>
          </a:p>
          <a:p>
            <a:endParaRPr lang="en-US" sz="2000" dirty="0"/>
          </a:p>
          <a:p>
            <a:endParaRPr lang="en-US" sz="2000" dirty="0"/>
          </a:p>
        </p:txBody>
      </p:sp>
    </p:spTree>
    <p:extLst>
      <p:ext uri="{BB962C8B-B14F-4D97-AF65-F5344CB8AC3E}">
        <p14:creationId xmlns:p14="http://schemas.microsoft.com/office/powerpoint/2010/main" val="403522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9" dur="500"/>
                                        <p:tgtEl>
                                          <p:spTgt spid="3">
                                            <p:txEl>
                                              <p:pRg st="3" end="3"/>
                                            </p:tx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3" dur="500"/>
                                        <p:tgtEl>
                                          <p:spTgt spid="3">
                                            <p:txEl>
                                              <p:pRg st="4" end="4"/>
                                            </p:txEl>
                                          </p:spTgt>
                                        </p:tgtEl>
                                      </p:cBhvr>
                                    </p:animEffect>
                                  </p:childTnLst>
                                </p:cTn>
                              </p:par>
                            </p:childTnLst>
                          </p:cTn>
                        </p:par>
                        <p:par>
                          <p:cTn id="24" fill="hold">
                            <p:stCondLst>
                              <p:cond delay="2500"/>
                            </p:stCondLst>
                            <p:childTnLst>
                              <p:par>
                                <p:cTn id="25" presetID="14" presetClass="entr" presetSubtype="1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par>
                          <p:cTn id="28" fill="hold">
                            <p:stCondLst>
                              <p:cond delay="3000"/>
                            </p:stCondLst>
                            <p:childTnLst>
                              <p:par>
                                <p:cTn id="29" presetID="14" presetClass="entr" presetSubtype="1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1" dur="500"/>
                                        <p:tgtEl>
                                          <p:spTgt spid="3">
                                            <p:txEl>
                                              <p:pRg st="6" end="6"/>
                                            </p:txEl>
                                          </p:spTgt>
                                        </p:tgtEl>
                                      </p:cBhvr>
                                    </p:animEffect>
                                  </p:childTnLst>
                                </p:cTn>
                              </p:par>
                            </p:childTnLst>
                          </p:cTn>
                        </p:par>
                        <p:par>
                          <p:cTn id="32" fill="hold">
                            <p:stCondLst>
                              <p:cond delay="3500"/>
                            </p:stCondLst>
                            <p:childTnLst>
                              <p:par>
                                <p:cTn id="33" presetID="14" presetClass="entr" presetSubtype="10"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5" dur="500"/>
                                        <p:tgtEl>
                                          <p:spTgt spid="3">
                                            <p:txEl>
                                              <p:pRg st="7" end="7"/>
                                            </p:txEl>
                                          </p:spTgt>
                                        </p:tgtEl>
                                      </p:cBhvr>
                                    </p:animEffect>
                                  </p:childTnLst>
                                </p:cTn>
                              </p:par>
                            </p:childTnLst>
                          </p:cTn>
                        </p:par>
                        <p:par>
                          <p:cTn id="36" fill="hold">
                            <p:stCondLst>
                              <p:cond delay="4000"/>
                            </p:stCondLst>
                            <p:childTnLst>
                              <p:par>
                                <p:cTn id="37" presetID="14" presetClass="entr" presetSubtype="10" fill="hold" grpId="0" nodeType="after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randombar(horizontal)">
                                      <p:cBhvr>
                                        <p:cTn id="39" dur="500"/>
                                        <p:tgtEl>
                                          <p:spTgt spid="4">
                                            <p:txEl>
                                              <p:pRg st="0" end="0"/>
                                            </p:txEl>
                                          </p:spTgt>
                                        </p:tgtEl>
                                      </p:cBhvr>
                                    </p:animEffect>
                                  </p:childTnLst>
                                </p:cTn>
                              </p:par>
                            </p:childTnLst>
                          </p:cTn>
                        </p:par>
                        <p:par>
                          <p:cTn id="40" fill="hold">
                            <p:stCondLst>
                              <p:cond delay="4500"/>
                            </p:stCondLst>
                            <p:childTnLst>
                              <p:par>
                                <p:cTn id="41" presetID="14" presetClass="entr" presetSubtype="10" fill="hold" grpId="0" nodeType="after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randombar(horizontal)">
                                      <p:cBhvr>
                                        <p:cTn id="43" dur="500"/>
                                        <p:tgtEl>
                                          <p:spTgt spid="4">
                                            <p:txEl>
                                              <p:pRg st="1" end="1"/>
                                            </p:txEl>
                                          </p:spTgt>
                                        </p:tgtEl>
                                      </p:cBhvr>
                                    </p:animEffect>
                                  </p:childTnLst>
                                </p:cTn>
                              </p:par>
                            </p:childTnLst>
                          </p:cTn>
                        </p:par>
                        <p:par>
                          <p:cTn id="44" fill="hold">
                            <p:stCondLst>
                              <p:cond delay="5000"/>
                            </p:stCondLst>
                            <p:childTnLst>
                              <p:par>
                                <p:cTn id="45" presetID="14" presetClass="entr" presetSubtype="10" fill="hold" grpId="0" nodeType="after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7" dur="500"/>
                                        <p:tgtEl>
                                          <p:spTgt spid="4">
                                            <p:txEl>
                                              <p:pRg st="2" end="2"/>
                                            </p:txEl>
                                          </p:spTgt>
                                        </p:tgtEl>
                                      </p:cBhvr>
                                    </p:animEffect>
                                  </p:childTnLst>
                                </p:cTn>
                              </p:par>
                            </p:childTnLst>
                          </p:cTn>
                        </p:par>
                        <p:par>
                          <p:cTn id="48" fill="hold">
                            <p:stCondLst>
                              <p:cond delay="5500"/>
                            </p:stCondLst>
                            <p:childTnLst>
                              <p:par>
                                <p:cTn id="49" presetID="14" presetClass="entr" presetSubtype="10" fill="hold" grpId="0" nodeType="after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animEffect transition="in" filter="randombar(horizontal)">
                                      <p:cBhvr>
                                        <p:cTn id="51" dur="500"/>
                                        <p:tgtEl>
                                          <p:spTgt spid="4">
                                            <p:txEl>
                                              <p:pRg st="3" end="3"/>
                                            </p:txEl>
                                          </p:spTgt>
                                        </p:tgtEl>
                                      </p:cBhvr>
                                    </p:animEffect>
                                  </p:childTnLst>
                                </p:cTn>
                              </p:par>
                            </p:childTnLst>
                          </p:cTn>
                        </p:par>
                        <p:par>
                          <p:cTn id="52" fill="hold">
                            <p:stCondLst>
                              <p:cond delay="6000"/>
                            </p:stCondLst>
                            <p:childTnLst>
                              <p:par>
                                <p:cTn id="53" presetID="14" presetClass="entr" presetSubtype="10" fill="hold" grpId="0" nodeType="after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randombar(horizontal)">
                                      <p:cBhvr>
                                        <p:cTn id="55" dur="500"/>
                                        <p:tgtEl>
                                          <p:spTgt spid="4">
                                            <p:txEl>
                                              <p:pRg st="4" end="4"/>
                                            </p:txEl>
                                          </p:spTgt>
                                        </p:tgtEl>
                                      </p:cBhvr>
                                    </p:animEffect>
                                  </p:childTnLst>
                                </p:cTn>
                              </p:par>
                            </p:childTnLst>
                          </p:cTn>
                        </p:par>
                        <p:par>
                          <p:cTn id="56" fill="hold">
                            <p:stCondLst>
                              <p:cond delay="6500"/>
                            </p:stCondLst>
                            <p:childTnLst>
                              <p:par>
                                <p:cTn id="57" presetID="14" presetClass="entr" presetSubtype="10" fill="hold" grpId="0" nodeType="afterEffect">
                                  <p:stCondLst>
                                    <p:cond delay="0"/>
                                  </p:stCondLst>
                                  <p:childTnLst>
                                    <p:set>
                                      <p:cBhvr>
                                        <p:cTn id="58" dur="1" fill="hold">
                                          <p:stCondLst>
                                            <p:cond delay="0"/>
                                          </p:stCondLst>
                                        </p:cTn>
                                        <p:tgtEl>
                                          <p:spTgt spid="4">
                                            <p:txEl>
                                              <p:pRg st="5" end="5"/>
                                            </p:txEl>
                                          </p:spTgt>
                                        </p:tgtEl>
                                        <p:attrNameLst>
                                          <p:attrName>style.visibility</p:attrName>
                                        </p:attrNameLst>
                                      </p:cBhvr>
                                      <p:to>
                                        <p:strVal val="visible"/>
                                      </p:to>
                                    </p:set>
                                    <p:animEffect transition="in" filter="randombar(horizontal)">
                                      <p:cBhvr>
                                        <p:cTn id="59" dur="500"/>
                                        <p:tgtEl>
                                          <p:spTgt spid="4">
                                            <p:txEl>
                                              <p:pRg st="5" end="5"/>
                                            </p:txEl>
                                          </p:spTgt>
                                        </p:tgtEl>
                                      </p:cBhvr>
                                    </p:animEffect>
                                  </p:childTnLst>
                                </p:cTn>
                              </p:par>
                            </p:childTnLst>
                          </p:cTn>
                        </p:par>
                        <p:par>
                          <p:cTn id="60" fill="hold">
                            <p:stCondLst>
                              <p:cond delay="7000"/>
                            </p:stCondLst>
                            <p:childTnLst>
                              <p:par>
                                <p:cTn id="61" presetID="14" presetClass="entr" presetSubtype="10" fill="hold" grpId="0" nodeType="after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animEffect transition="in" filter="randombar(horizontal)">
                                      <p:cBhvr>
                                        <p:cTn id="63" dur="500"/>
                                        <p:tgtEl>
                                          <p:spTgt spid="4">
                                            <p:txEl>
                                              <p:pRg st="6" end="6"/>
                                            </p:txEl>
                                          </p:spTgt>
                                        </p:tgtEl>
                                      </p:cBhvr>
                                    </p:animEffect>
                                  </p:childTnLst>
                                </p:cTn>
                              </p:par>
                            </p:childTnLst>
                          </p:cTn>
                        </p:par>
                        <p:par>
                          <p:cTn id="64" fill="hold">
                            <p:stCondLst>
                              <p:cond delay="7500"/>
                            </p:stCondLst>
                            <p:childTnLst>
                              <p:par>
                                <p:cTn id="65" presetID="14" presetClass="entr" presetSubtype="10" fill="hold" grpId="0" nodeType="afterEffect">
                                  <p:stCondLst>
                                    <p:cond delay="0"/>
                                  </p:stCondLst>
                                  <p:childTnLst>
                                    <p:set>
                                      <p:cBhvr>
                                        <p:cTn id="66" dur="1" fill="hold">
                                          <p:stCondLst>
                                            <p:cond delay="0"/>
                                          </p:stCondLst>
                                        </p:cTn>
                                        <p:tgtEl>
                                          <p:spTgt spid="4">
                                            <p:txEl>
                                              <p:pRg st="7" end="7"/>
                                            </p:txEl>
                                          </p:spTgt>
                                        </p:tgtEl>
                                        <p:attrNameLst>
                                          <p:attrName>style.visibility</p:attrName>
                                        </p:attrNameLst>
                                      </p:cBhvr>
                                      <p:to>
                                        <p:strVal val="visible"/>
                                      </p:to>
                                    </p:set>
                                    <p:animEffect transition="in" filter="randombar(horizontal)">
                                      <p:cBhvr>
                                        <p:cTn id="67" dur="500"/>
                                        <p:tgtEl>
                                          <p:spTgt spid="4">
                                            <p:txEl>
                                              <p:pRg st="7" end="7"/>
                                            </p:txEl>
                                          </p:spTgt>
                                        </p:tgtEl>
                                      </p:cBhvr>
                                    </p:animEffect>
                                  </p:childTnLst>
                                </p:cTn>
                              </p:par>
                            </p:childTnLst>
                          </p:cTn>
                        </p:par>
                        <p:par>
                          <p:cTn id="68" fill="hold">
                            <p:stCondLst>
                              <p:cond delay="8000"/>
                            </p:stCondLst>
                            <p:childTnLst>
                              <p:par>
                                <p:cTn id="69" presetID="53" presetClass="entr" presetSubtype="16" fill="hold" nodeType="afterEffect">
                                  <p:stCondLst>
                                    <p:cond delay="0"/>
                                  </p:stCondLst>
                                  <p:childTnLst>
                                    <p:set>
                                      <p:cBhvr>
                                        <p:cTn id="70" dur="1" fill="hold">
                                          <p:stCondLst>
                                            <p:cond delay="0"/>
                                          </p:stCondLst>
                                        </p:cTn>
                                        <p:tgtEl>
                                          <p:spTgt spid="5"/>
                                        </p:tgtEl>
                                        <p:attrNameLst>
                                          <p:attrName>style.visibility</p:attrName>
                                        </p:attrNameLst>
                                      </p:cBhvr>
                                      <p:to>
                                        <p:strVal val="visible"/>
                                      </p:to>
                                    </p:set>
                                    <p:anim calcmode="lin" valueType="num">
                                      <p:cBhvr>
                                        <p:cTn id="71" dur="500" fill="hold"/>
                                        <p:tgtEl>
                                          <p:spTgt spid="5"/>
                                        </p:tgtEl>
                                        <p:attrNameLst>
                                          <p:attrName>ppt_w</p:attrName>
                                        </p:attrNameLst>
                                      </p:cBhvr>
                                      <p:tavLst>
                                        <p:tav tm="0">
                                          <p:val>
                                            <p:fltVal val="0"/>
                                          </p:val>
                                        </p:tav>
                                        <p:tav tm="100000">
                                          <p:val>
                                            <p:strVal val="#ppt_w"/>
                                          </p:val>
                                        </p:tav>
                                      </p:tavLst>
                                    </p:anim>
                                    <p:anim calcmode="lin" valueType="num">
                                      <p:cBhvr>
                                        <p:cTn id="72" dur="500" fill="hold"/>
                                        <p:tgtEl>
                                          <p:spTgt spid="5"/>
                                        </p:tgtEl>
                                        <p:attrNameLst>
                                          <p:attrName>ppt_h</p:attrName>
                                        </p:attrNameLst>
                                      </p:cBhvr>
                                      <p:tavLst>
                                        <p:tav tm="0">
                                          <p:val>
                                            <p:fltVal val="0"/>
                                          </p:val>
                                        </p:tav>
                                        <p:tav tm="100000">
                                          <p:val>
                                            <p:strVal val="#ppt_h"/>
                                          </p:val>
                                        </p:tav>
                                      </p:tavLst>
                                    </p:anim>
                                    <p:animEffect transition="in" filter="fade">
                                      <p:cBhvr>
                                        <p:cTn id="7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F250F-33B8-0A43-A494-CC57F472A593}"/>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C83C4D0F-4324-93DB-EE9B-9F45E8525A80}"/>
              </a:ext>
            </a:extLst>
          </p:cNvPr>
          <p:cNvSpPr>
            <a:spLocks noGrp="1"/>
          </p:cNvSpPr>
          <p:nvPr>
            <p:ph type="title"/>
          </p:nvPr>
        </p:nvSpPr>
        <p:spPr>
          <a:xfrm>
            <a:off x="7476858" y="609601"/>
            <a:ext cx="4140014" cy="1330839"/>
          </a:xfrm>
        </p:spPr>
        <p:txBody>
          <a:bodyPr vert="horz" lIns="91440" tIns="45720" rIns="91440" bIns="45720" rtlCol="0" anchor="ctr">
            <a:normAutofit/>
          </a:bodyPr>
          <a:lstStyle/>
          <a:p>
            <a:r>
              <a:rPr lang="en-US" sz="2400" dirty="0"/>
              <a:t>“</a:t>
            </a:r>
            <a:r>
              <a:rPr lang="en-US" sz="2400" b="1" dirty="0"/>
              <a:t>Bloom</a:t>
            </a:r>
            <a:r>
              <a:rPr lang="en-US" sz="2400" dirty="0"/>
              <a:t> where you are planted” sounds nice but can it truly become a </a:t>
            </a:r>
            <a:r>
              <a:rPr lang="en-US" sz="2400" b="1" dirty="0"/>
              <a:t>reality</a:t>
            </a:r>
            <a:r>
              <a:rPr lang="en-US" sz="2400" dirty="0"/>
              <a:t> in your life? </a:t>
            </a:r>
          </a:p>
        </p:txBody>
      </p:sp>
      <p:pic>
        <p:nvPicPr>
          <p:cNvPr id="15" name="Picture Placeholder 6" descr="A person holding a plant">
            <a:extLst>
              <a:ext uri="{FF2B5EF4-FFF2-40B4-BE49-F238E27FC236}">
                <a16:creationId xmlns:a16="http://schemas.microsoft.com/office/drawing/2014/main" id="{849A47BF-6D44-8AAC-BB9A-324A2576ACD4}"/>
              </a:ext>
            </a:extLst>
          </p:cNvPr>
          <p:cNvPicPr>
            <a:picLocks noGrp="1" noChangeAspect="1"/>
          </p:cNvPicPr>
          <p:nvPr>
            <p:ph type="pic" sz="quarter" idx="10"/>
          </p:nvPr>
        </p:nvPicPr>
        <p:blipFill rotWithShape="1">
          <a:blip r:embed="rId3"/>
          <a:srcRect l="11476" r="21348" b="-1"/>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10" name="Content Placeholder 9">
            <a:extLst>
              <a:ext uri="{FF2B5EF4-FFF2-40B4-BE49-F238E27FC236}">
                <a16:creationId xmlns:a16="http://schemas.microsoft.com/office/drawing/2014/main" id="{39F96D0B-A7E1-6AE8-30BB-E1273B305F12}"/>
              </a:ext>
            </a:extLst>
          </p:cNvPr>
          <p:cNvSpPr>
            <a:spLocks noGrp="1"/>
          </p:cNvSpPr>
          <p:nvPr>
            <p:ph sz="quarter" idx="11"/>
          </p:nvPr>
        </p:nvSpPr>
        <p:spPr>
          <a:xfrm>
            <a:off x="7320465" y="2194102"/>
            <a:ext cx="4140013" cy="3908586"/>
          </a:xfr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noProof="1"/>
              <a:t>Show me your habits. Habits=Future</a:t>
            </a:r>
          </a:p>
          <a:p>
            <a:pPr indent="-228600">
              <a:lnSpc>
                <a:spcPct val="90000"/>
              </a:lnSpc>
              <a:spcAft>
                <a:spcPts val="600"/>
              </a:spcAft>
              <a:buFont typeface="Arial" panose="020B0604020202020204" pitchFamily="34" charset="0"/>
              <a:buChar char="•"/>
            </a:pPr>
            <a:r>
              <a:rPr lang="en-US" sz="1900" noProof="1"/>
              <a:t>How do you manage your time? </a:t>
            </a:r>
          </a:p>
          <a:p>
            <a:pPr indent="-228600">
              <a:lnSpc>
                <a:spcPct val="90000"/>
              </a:lnSpc>
              <a:spcAft>
                <a:spcPts val="600"/>
              </a:spcAft>
              <a:buFont typeface="Arial" panose="020B0604020202020204" pitchFamily="34" charset="0"/>
              <a:buChar char="•"/>
            </a:pPr>
            <a:r>
              <a:rPr lang="en-US" sz="1900" noProof="1"/>
              <a:t>How do you take care of yourself? </a:t>
            </a:r>
          </a:p>
          <a:p>
            <a:pPr indent="-228600">
              <a:lnSpc>
                <a:spcPct val="90000"/>
              </a:lnSpc>
              <a:spcAft>
                <a:spcPts val="600"/>
              </a:spcAft>
              <a:buFont typeface="Arial" panose="020B0604020202020204" pitchFamily="34" charset="0"/>
              <a:buChar char="•"/>
            </a:pPr>
            <a:r>
              <a:rPr lang="en-US" sz="1900" noProof="1"/>
              <a:t>Do you have a “scarcity” mentality towards others? </a:t>
            </a:r>
          </a:p>
          <a:p>
            <a:pPr indent="-228600">
              <a:lnSpc>
                <a:spcPct val="90000"/>
              </a:lnSpc>
              <a:spcAft>
                <a:spcPts val="600"/>
              </a:spcAft>
              <a:buFont typeface="Arial" panose="020B0604020202020204" pitchFamily="34" charset="0"/>
              <a:buChar char="•"/>
            </a:pPr>
            <a:r>
              <a:rPr lang="en-US" sz="1900" noProof="1"/>
              <a:t>How do you prepare for each day? </a:t>
            </a:r>
          </a:p>
          <a:p>
            <a:pPr indent="-228600">
              <a:lnSpc>
                <a:spcPct val="90000"/>
              </a:lnSpc>
              <a:spcAft>
                <a:spcPts val="600"/>
              </a:spcAft>
              <a:buFont typeface="Arial" panose="020B0604020202020204" pitchFamily="34" charset="0"/>
              <a:buChar char="•"/>
            </a:pPr>
            <a:r>
              <a:rPr lang="en-US" sz="1900" noProof="1"/>
              <a:t>Do you set goals for yourself in written format where you can see them daily? </a:t>
            </a:r>
          </a:p>
          <a:p>
            <a:pPr indent="-228600">
              <a:lnSpc>
                <a:spcPct val="90000"/>
              </a:lnSpc>
              <a:spcAft>
                <a:spcPts val="600"/>
              </a:spcAft>
              <a:buFont typeface="Arial" panose="020B0604020202020204" pitchFamily="34" charset="0"/>
              <a:buChar char="•"/>
            </a:pPr>
            <a:r>
              <a:rPr lang="en-US" sz="1900" noProof="1"/>
              <a:t>With whom do you spend your time? </a:t>
            </a:r>
          </a:p>
          <a:p>
            <a:pPr indent="-228600">
              <a:lnSpc>
                <a:spcPct val="90000"/>
              </a:lnSpc>
              <a:spcAft>
                <a:spcPts val="600"/>
              </a:spcAft>
              <a:buFont typeface="Arial" panose="020B0604020202020204" pitchFamily="34" charset="0"/>
              <a:buChar char="•"/>
            </a:pPr>
            <a:endParaRPr lang="en-US" sz="1900" noProof="1"/>
          </a:p>
        </p:txBody>
      </p:sp>
      <p:sp>
        <p:nvSpPr>
          <p:cNvPr id="3" name="Slide Number Placeholder 2">
            <a:extLst>
              <a:ext uri="{FF2B5EF4-FFF2-40B4-BE49-F238E27FC236}">
                <a16:creationId xmlns:a16="http://schemas.microsoft.com/office/drawing/2014/main" id="{5A8D1141-8AEB-07CD-6926-4A233E43EE3F}"/>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defRPr/>
            </a:pPr>
            <a:fld id="{B5CEABB6-07DC-46E8-9B57-56EC44A396E5}" type="slidenum">
              <a:rPr lang="en-US" sz="1000">
                <a:solidFill>
                  <a:schemeClr val="tx1">
                    <a:lumMod val="50000"/>
                    <a:lumOff val="50000"/>
                  </a:schemeClr>
                </a:solidFill>
                <a:latin typeface="Calibri" panose="020F0502020204030204"/>
              </a:rPr>
              <a:pPr>
                <a:spcAft>
                  <a:spcPts val="600"/>
                </a:spcAft>
                <a:defRPr/>
              </a:pPr>
              <a:t>6</a:t>
            </a:fld>
            <a:endParaRPr lang="en-US" sz="10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140403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23" presetClass="entr" presetSubtype="16" fill="hold" grpId="0" nodeType="after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p:cTn id="13"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0">
                                            <p:txEl>
                                              <p:pRg st="0" end="0"/>
                                            </p:txEl>
                                          </p:spTgt>
                                        </p:tgtEl>
                                        <p:attrNameLst>
                                          <p:attrName>ppt_h</p:attrName>
                                        </p:attrNameLst>
                                      </p:cBhvr>
                                      <p:tavLst>
                                        <p:tav tm="0">
                                          <p:val>
                                            <p:fltVal val="0"/>
                                          </p:val>
                                        </p:tav>
                                        <p:tav tm="100000">
                                          <p:val>
                                            <p:strVal val="#ppt_h"/>
                                          </p:val>
                                        </p:tav>
                                      </p:tavLst>
                                    </p:anim>
                                  </p:childTnLst>
                                </p:cTn>
                              </p:par>
                            </p:childTnLst>
                          </p:cTn>
                        </p:par>
                        <p:par>
                          <p:cTn id="15" fill="hold">
                            <p:stCondLst>
                              <p:cond delay="2500"/>
                            </p:stCondLst>
                            <p:childTnLst>
                              <p:par>
                                <p:cTn id="16" presetID="23" presetClass="entr" presetSubtype="16" fill="hold" grpId="0" nodeType="afterEffect">
                                  <p:stCondLst>
                                    <p:cond delay="0"/>
                                  </p:stCondLst>
                                  <p:childTnLst>
                                    <p:set>
                                      <p:cBhvr>
                                        <p:cTn id="17" dur="1" fill="hold">
                                          <p:stCondLst>
                                            <p:cond delay="0"/>
                                          </p:stCondLst>
                                        </p:cTn>
                                        <p:tgtEl>
                                          <p:spTgt spid="10">
                                            <p:txEl>
                                              <p:pRg st="1" end="1"/>
                                            </p:txEl>
                                          </p:spTgt>
                                        </p:tgtEl>
                                        <p:attrNameLst>
                                          <p:attrName>style.visibility</p:attrName>
                                        </p:attrNameLst>
                                      </p:cBhvr>
                                      <p:to>
                                        <p:strVal val="visible"/>
                                      </p:to>
                                    </p:set>
                                    <p:anim calcmode="lin" valueType="num">
                                      <p:cBhvr>
                                        <p:cTn id="18" dur="5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10">
                                            <p:txEl>
                                              <p:pRg st="1" end="1"/>
                                            </p:txEl>
                                          </p:spTgt>
                                        </p:tgtEl>
                                        <p:attrNameLst>
                                          <p:attrName>ppt_h</p:attrName>
                                        </p:attrNameLst>
                                      </p:cBhvr>
                                      <p:tavLst>
                                        <p:tav tm="0">
                                          <p:val>
                                            <p:fltVal val="0"/>
                                          </p:val>
                                        </p:tav>
                                        <p:tav tm="100000">
                                          <p:val>
                                            <p:strVal val="#ppt_h"/>
                                          </p:val>
                                        </p:tav>
                                      </p:tavLst>
                                    </p:anim>
                                  </p:childTnLst>
                                </p:cTn>
                              </p:par>
                            </p:childTnLst>
                          </p:cTn>
                        </p:par>
                        <p:par>
                          <p:cTn id="20" fill="hold">
                            <p:stCondLst>
                              <p:cond delay="3000"/>
                            </p:stCondLst>
                            <p:childTnLst>
                              <p:par>
                                <p:cTn id="21" presetID="23" presetClass="entr" presetSubtype="16" fill="hold" grpId="0" nodeType="after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 calcmode="lin" valueType="num">
                                      <p:cBhvr>
                                        <p:cTn id="23" dur="500" fill="hold"/>
                                        <p:tgtEl>
                                          <p:spTgt spid="10">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10">
                                            <p:txEl>
                                              <p:pRg st="2" end="2"/>
                                            </p:txEl>
                                          </p:spTgt>
                                        </p:tgtEl>
                                        <p:attrNameLst>
                                          <p:attrName>ppt_h</p:attrName>
                                        </p:attrNameLst>
                                      </p:cBhvr>
                                      <p:tavLst>
                                        <p:tav tm="0">
                                          <p:val>
                                            <p:fltVal val="0"/>
                                          </p:val>
                                        </p:tav>
                                        <p:tav tm="100000">
                                          <p:val>
                                            <p:strVal val="#ppt_h"/>
                                          </p:val>
                                        </p:tav>
                                      </p:tavLst>
                                    </p:anim>
                                  </p:childTnLst>
                                </p:cTn>
                              </p:par>
                            </p:childTnLst>
                          </p:cTn>
                        </p:par>
                        <p:par>
                          <p:cTn id="25" fill="hold">
                            <p:stCondLst>
                              <p:cond delay="3500"/>
                            </p:stCondLst>
                            <p:childTnLst>
                              <p:par>
                                <p:cTn id="26" presetID="23" presetClass="entr" presetSubtype="16" fill="hold" grpId="0" nodeType="after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 calcmode="lin" valueType="num">
                                      <p:cBhvr>
                                        <p:cTn id="28" dur="500" fill="hold"/>
                                        <p:tgtEl>
                                          <p:spTgt spid="10">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0">
                                            <p:txEl>
                                              <p:pRg st="3" end="3"/>
                                            </p:txEl>
                                          </p:spTgt>
                                        </p:tgtEl>
                                        <p:attrNameLst>
                                          <p:attrName>ppt_h</p:attrName>
                                        </p:attrNameLst>
                                      </p:cBhvr>
                                      <p:tavLst>
                                        <p:tav tm="0">
                                          <p:val>
                                            <p:fltVal val="0"/>
                                          </p:val>
                                        </p:tav>
                                        <p:tav tm="100000">
                                          <p:val>
                                            <p:strVal val="#ppt_h"/>
                                          </p:val>
                                        </p:tav>
                                      </p:tavLst>
                                    </p:anim>
                                  </p:childTnLst>
                                </p:cTn>
                              </p:par>
                            </p:childTnLst>
                          </p:cTn>
                        </p:par>
                        <p:par>
                          <p:cTn id="30" fill="hold">
                            <p:stCondLst>
                              <p:cond delay="4000"/>
                            </p:stCondLst>
                            <p:childTnLst>
                              <p:par>
                                <p:cTn id="31" presetID="23" presetClass="entr" presetSubtype="16" fill="hold" grpId="0" nodeType="afterEffect">
                                  <p:stCondLst>
                                    <p:cond delay="0"/>
                                  </p:stCondLst>
                                  <p:childTnLst>
                                    <p:set>
                                      <p:cBhvr>
                                        <p:cTn id="32" dur="1" fill="hold">
                                          <p:stCondLst>
                                            <p:cond delay="0"/>
                                          </p:stCondLst>
                                        </p:cTn>
                                        <p:tgtEl>
                                          <p:spTgt spid="10">
                                            <p:txEl>
                                              <p:pRg st="4" end="4"/>
                                            </p:txEl>
                                          </p:spTgt>
                                        </p:tgtEl>
                                        <p:attrNameLst>
                                          <p:attrName>style.visibility</p:attrName>
                                        </p:attrNameLst>
                                      </p:cBhvr>
                                      <p:to>
                                        <p:strVal val="visible"/>
                                      </p:to>
                                    </p:set>
                                    <p:anim calcmode="lin" valueType="num">
                                      <p:cBhvr>
                                        <p:cTn id="33" dur="500" fill="hold"/>
                                        <p:tgtEl>
                                          <p:spTgt spid="10">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10">
                                            <p:txEl>
                                              <p:pRg st="4" end="4"/>
                                            </p:txEl>
                                          </p:spTgt>
                                        </p:tgtEl>
                                        <p:attrNameLst>
                                          <p:attrName>ppt_h</p:attrName>
                                        </p:attrNameLst>
                                      </p:cBhvr>
                                      <p:tavLst>
                                        <p:tav tm="0">
                                          <p:val>
                                            <p:fltVal val="0"/>
                                          </p:val>
                                        </p:tav>
                                        <p:tav tm="100000">
                                          <p:val>
                                            <p:strVal val="#ppt_h"/>
                                          </p:val>
                                        </p:tav>
                                      </p:tavLst>
                                    </p:anim>
                                  </p:childTnLst>
                                </p:cTn>
                              </p:par>
                            </p:childTnLst>
                          </p:cTn>
                        </p:par>
                        <p:par>
                          <p:cTn id="35" fill="hold">
                            <p:stCondLst>
                              <p:cond delay="4500"/>
                            </p:stCondLst>
                            <p:childTnLst>
                              <p:par>
                                <p:cTn id="36" presetID="23" presetClass="entr" presetSubtype="16" fill="hold" grpId="0" nodeType="afterEffect">
                                  <p:stCondLst>
                                    <p:cond delay="0"/>
                                  </p:stCondLst>
                                  <p:childTnLst>
                                    <p:set>
                                      <p:cBhvr>
                                        <p:cTn id="37" dur="1" fill="hold">
                                          <p:stCondLst>
                                            <p:cond delay="0"/>
                                          </p:stCondLst>
                                        </p:cTn>
                                        <p:tgtEl>
                                          <p:spTgt spid="10">
                                            <p:txEl>
                                              <p:pRg st="5" end="5"/>
                                            </p:txEl>
                                          </p:spTgt>
                                        </p:tgtEl>
                                        <p:attrNameLst>
                                          <p:attrName>style.visibility</p:attrName>
                                        </p:attrNameLst>
                                      </p:cBhvr>
                                      <p:to>
                                        <p:strVal val="visible"/>
                                      </p:to>
                                    </p:set>
                                    <p:anim calcmode="lin" valueType="num">
                                      <p:cBhvr>
                                        <p:cTn id="38" dur="500" fill="hold"/>
                                        <p:tgtEl>
                                          <p:spTgt spid="10">
                                            <p:txEl>
                                              <p:pRg st="5" end="5"/>
                                            </p:txEl>
                                          </p:spTgt>
                                        </p:tgtEl>
                                        <p:attrNameLst>
                                          <p:attrName>ppt_w</p:attrName>
                                        </p:attrNameLst>
                                      </p:cBhvr>
                                      <p:tavLst>
                                        <p:tav tm="0">
                                          <p:val>
                                            <p:fltVal val="0"/>
                                          </p:val>
                                        </p:tav>
                                        <p:tav tm="100000">
                                          <p:val>
                                            <p:strVal val="#ppt_w"/>
                                          </p:val>
                                        </p:tav>
                                      </p:tavLst>
                                    </p:anim>
                                    <p:anim calcmode="lin" valueType="num">
                                      <p:cBhvr>
                                        <p:cTn id="39" dur="500" fill="hold"/>
                                        <p:tgtEl>
                                          <p:spTgt spid="10">
                                            <p:txEl>
                                              <p:pRg st="5" end="5"/>
                                            </p:txEl>
                                          </p:spTgt>
                                        </p:tgtEl>
                                        <p:attrNameLst>
                                          <p:attrName>ppt_h</p:attrName>
                                        </p:attrNameLst>
                                      </p:cBhvr>
                                      <p:tavLst>
                                        <p:tav tm="0">
                                          <p:val>
                                            <p:fltVal val="0"/>
                                          </p:val>
                                        </p:tav>
                                        <p:tav tm="100000">
                                          <p:val>
                                            <p:strVal val="#ppt_h"/>
                                          </p:val>
                                        </p:tav>
                                      </p:tavLst>
                                    </p:anim>
                                  </p:childTnLst>
                                </p:cTn>
                              </p:par>
                            </p:childTnLst>
                          </p:cTn>
                        </p:par>
                        <p:par>
                          <p:cTn id="40" fill="hold">
                            <p:stCondLst>
                              <p:cond delay="5000"/>
                            </p:stCondLst>
                            <p:childTnLst>
                              <p:par>
                                <p:cTn id="41" presetID="23" presetClass="entr" presetSubtype="16" fill="hold" grpId="0" nodeType="afterEffect">
                                  <p:stCondLst>
                                    <p:cond delay="0"/>
                                  </p:stCondLst>
                                  <p:childTnLst>
                                    <p:set>
                                      <p:cBhvr>
                                        <p:cTn id="42" dur="1" fill="hold">
                                          <p:stCondLst>
                                            <p:cond delay="0"/>
                                          </p:stCondLst>
                                        </p:cTn>
                                        <p:tgtEl>
                                          <p:spTgt spid="10">
                                            <p:txEl>
                                              <p:pRg st="6" end="6"/>
                                            </p:txEl>
                                          </p:spTgt>
                                        </p:tgtEl>
                                        <p:attrNameLst>
                                          <p:attrName>style.visibility</p:attrName>
                                        </p:attrNameLst>
                                      </p:cBhvr>
                                      <p:to>
                                        <p:strVal val="visible"/>
                                      </p:to>
                                    </p:set>
                                    <p:anim calcmode="lin" valueType="num">
                                      <p:cBhvr>
                                        <p:cTn id="43" dur="500" fill="hold"/>
                                        <p:tgtEl>
                                          <p:spTgt spid="10">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10">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56683-9159-9516-5566-F36648E0D51A}"/>
              </a:ext>
            </a:extLst>
          </p:cNvPr>
          <p:cNvSpPr>
            <a:spLocks noGrp="1"/>
          </p:cNvSpPr>
          <p:nvPr>
            <p:ph type="title"/>
          </p:nvPr>
        </p:nvSpPr>
        <p:spPr/>
        <p:txBody>
          <a:bodyPr/>
          <a:lstStyle/>
          <a:p>
            <a:pPr algn="ctr"/>
            <a:r>
              <a:rPr lang="en-US" dirty="0"/>
              <a:t>Your environment matters. I repeat, your environment matters. </a:t>
            </a:r>
          </a:p>
        </p:txBody>
      </p:sp>
      <p:graphicFrame>
        <p:nvGraphicFramePr>
          <p:cNvPr id="10" name="Content Placeholder 2">
            <a:extLst>
              <a:ext uri="{FF2B5EF4-FFF2-40B4-BE49-F238E27FC236}">
                <a16:creationId xmlns:a16="http://schemas.microsoft.com/office/drawing/2014/main" id="{6431275B-33F0-460C-DC21-15BB13986397}"/>
              </a:ext>
            </a:extLst>
          </p:cNvPr>
          <p:cNvGraphicFramePr>
            <a:graphicFrameLocks noGrp="1"/>
          </p:cNvGraphicFramePr>
          <p:nvPr>
            <p:ph sz="half" idx="1"/>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021D74FC-A9D7-E719-586C-AED252383795}"/>
              </a:ext>
            </a:extLst>
          </p:cNvPr>
          <p:cNvSpPr>
            <a:spLocks noGrp="1"/>
          </p:cNvSpPr>
          <p:nvPr>
            <p:ph sz="half" idx="2"/>
          </p:nvPr>
        </p:nvSpPr>
        <p:spPr>
          <a:xfrm>
            <a:off x="6236208" y="1618488"/>
            <a:ext cx="5117591" cy="4558475"/>
          </a:xfrm>
        </p:spPr>
        <p:txBody>
          <a:bodyPr>
            <a:normAutofit/>
          </a:bodyPr>
          <a:lstStyle/>
          <a:p>
            <a:pPr marL="0" indent="0">
              <a:buNone/>
            </a:pPr>
            <a:endParaRPr lang="en-US" dirty="0"/>
          </a:p>
          <a:p>
            <a:r>
              <a:rPr lang="en-US" sz="1800" dirty="0"/>
              <a:t>When you operate and move in your purpose, success is a byproduct. You can </a:t>
            </a:r>
            <a:r>
              <a:rPr lang="en-US" sz="1800" b="1" i="1" dirty="0"/>
              <a:t>thrive</a:t>
            </a:r>
            <a:r>
              <a:rPr lang="en-US" sz="1800" dirty="0"/>
              <a:t> in the right environment!</a:t>
            </a:r>
          </a:p>
          <a:p>
            <a:endParaRPr lang="en-US" dirty="0"/>
          </a:p>
        </p:txBody>
      </p:sp>
      <p:pic>
        <p:nvPicPr>
          <p:cNvPr id="6" name="Picture 5" descr="Bald eagle flying">
            <a:extLst>
              <a:ext uri="{FF2B5EF4-FFF2-40B4-BE49-F238E27FC236}">
                <a16:creationId xmlns:a16="http://schemas.microsoft.com/office/drawing/2014/main" id="{05E607C3-93CE-DFA4-61C7-B2FBED7836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6209" y="3163824"/>
            <a:ext cx="5361316" cy="2958148"/>
          </a:xfrm>
          <a:prstGeom prst="rect">
            <a:avLst/>
          </a:prstGeom>
        </p:spPr>
      </p:pic>
    </p:spTree>
    <p:extLst>
      <p:ext uri="{BB962C8B-B14F-4D97-AF65-F5344CB8AC3E}">
        <p14:creationId xmlns:p14="http://schemas.microsoft.com/office/powerpoint/2010/main" val="99185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060D80-5AF2-9343-48E4-7EE20B2903A6}"/>
              </a:ext>
            </a:extLst>
          </p:cNvPr>
          <p:cNvSpPr>
            <a:spLocks noGrp="1"/>
          </p:cNvSpPr>
          <p:nvPr>
            <p:ph type="title"/>
          </p:nvPr>
        </p:nvSpPr>
        <p:spPr>
          <a:xfrm>
            <a:off x="838200" y="963507"/>
            <a:ext cx="3494362" cy="4930986"/>
          </a:xfrm>
        </p:spPr>
        <p:txBody>
          <a:bodyPr>
            <a:normAutofit/>
          </a:bodyPr>
          <a:lstStyle/>
          <a:p>
            <a:pPr algn="ctr"/>
            <a:r>
              <a:rPr lang="en-US" dirty="0">
                <a:solidFill>
                  <a:schemeClr val="accent1"/>
                </a:solidFill>
              </a:rPr>
              <a:t>Leadership Quotes for Discussion Groups</a:t>
            </a:r>
          </a:p>
        </p:txBody>
      </p:sp>
      <p:cxnSp>
        <p:nvCxnSpPr>
          <p:cNvPr id="11" name="Straight Connector 10">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43DD118-A450-21C2-7FF1-4BBDD09D21C4}"/>
              </a:ext>
            </a:extLst>
          </p:cNvPr>
          <p:cNvSpPr>
            <a:spLocks noGrp="1"/>
          </p:cNvSpPr>
          <p:nvPr>
            <p:ph sz="half" idx="1"/>
          </p:nvPr>
        </p:nvSpPr>
        <p:spPr>
          <a:xfrm>
            <a:off x="4976030" y="963507"/>
            <a:ext cx="6250940" cy="2304627"/>
          </a:xfrm>
        </p:spPr>
        <p:txBody>
          <a:bodyPr anchor="b">
            <a:normAutofit/>
          </a:bodyPr>
          <a:lstStyle/>
          <a:p>
            <a:r>
              <a:rPr lang="en-US" sz="2000" dirty="0"/>
              <a:t>“The ultimate measure of a man is not where he stands in moments of comfort, but </a:t>
            </a:r>
            <a:r>
              <a:rPr lang="en-US" sz="2000" u="sng" dirty="0"/>
              <a:t>where he stands at times of challenge and controversy</a:t>
            </a:r>
            <a:r>
              <a:rPr lang="en-US" sz="2000" dirty="0"/>
              <a:t>.” Martin Luther King, Jr.</a:t>
            </a:r>
          </a:p>
          <a:p>
            <a:endParaRPr lang="en-US" sz="2000" dirty="0"/>
          </a:p>
          <a:p>
            <a:r>
              <a:rPr lang="en-US" sz="2000" dirty="0"/>
              <a:t>“ A leader is one who </a:t>
            </a:r>
            <a:r>
              <a:rPr lang="en-US" sz="2000" b="1" dirty="0"/>
              <a:t>knows</a:t>
            </a:r>
            <a:r>
              <a:rPr lang="en-US" sz="2000" dirty="0"/>
              <a:t> the way, </a:t>
            </a:r>
            <a:r>
              <a:rPr lang="en-US" sz="2000" b="1" dirty="0"/>
              <a:t>goes</a:t>
            </a:r>
            <a:r>
              <a:rPr lang="en-US" sz="2000" dirty="0"/>
              <a:t> the way, and </a:t>
            </a:r>
            <a:r>
              <a:rPr lang="en-US" sz="2000" b="1" dirty="0"/>
              <a:t>shows</a:t>
            </a:r>
            <a:r>
              <a:rPr lang="en-US" sz="2000" dirty="0"/>
              <a:t> the way.” John C. Maxwell</a:t>
            </a:r>
          </a:p>
          <a:p>
            <a:endParaRPr lang="en-US" sz="2000" dirty="0"/>
          </a:p>
        </p:txBody>
      </p:sp>
      <p:sp>
        <p:nvSpPr>
          <p:cNvPr id="4" name="Content Placeholder 3">
            <a:extLst>
              <a:ext uri="{FF2B5EF4-FFF2-40B4-BE49-F238E27FC236}">
                <a16:creationId xmlns:a16="http://schemas.microsoft.com/office/drawing/2014/main" id="{E4B758C4-9F14-E6F9-F099-DEE29D72BB1F}"/>
              </a:ext>
            </a:extLst>
          </p:cNvPr>
          <p:cNvSpPr>
            <a:spLocks noGrp="1"/>
          </p:cNvSpPr>
          <p:nvPr>
            <p:ph sz="half" idx="2"/>
          </p:nvPr>
        </p:nvSpPr>
        <p:spPr>
          <a:xfrm>
            <a:off x="4976030" y="3589866"/>
            <a:ext cx="6250940" cy="2304628"/>
          </a:xfrm>
        </p:spPr>
        <p:txBody>
          <a:bodyPr>
            <a:normAutofit/>
          </a:bodyPr>
          <a:lstStyle/>
          <a:p>
            <a:r>
              <a:rPr lang="en-US" sz="2000" dirty="0"/>
              <a:t>“Leaders think and talk about the </a:t>
            </a:r>
            <a:r>
              <a:rPr lang="en-US" sz="2000" i="1" dirty="0"/>
              <a:t>solutions</a:t>
            </a:r>
            <a:r>
              <a:rPr lang="en-US" sz="2000" dirty="0"/>
              <a:t>. Followers think and talk about the </a:t>
            </a:r>
            <a:r>
              <a:rPr lang="en-US" sz="2000" i="1" dirty="0"/>
              <a:t>problems</a:t>
            </a:r>
            <a:r>
              <a:rPr lang="en-US" sz="2000" dirty="0"/>
              <a:t>.” Brian Tracy</a:t>
            </a:r>
          </a:p>
          <a:p>
            <a:endParaRPr lang="en-US" sz="2000" dirty="0"/>
          </a:p>
          <a:p>
            <a:r>
              <a:rPr lang="en-US" sz="2000" dirty="0"/>
              <a:t>“Leadership is about making others better because of your presence, and making sure that </a:t>
            </a:r>
            <a:r>
              <a:rPr lang="en-US" sz="2000" u="sng" dirty="0"/>
              <a:t>impact</a:t>
            </a:r>
            <a:r>
              <a:rPr lang="en-US" sz="2000" dirty="0"/>
              <a:t> lasts in your absence.” Sheryl Sandberg</a:t>
            </a:r>
          </a:p>
        </p:txBody>
      </p:sp>
    </p:spTree>
    <p:extLst>
      <p:ext uri="{BB962C8B-B14F-4D97-AF65-F5344CB8AC3E}">
        <p14:creationId xmlns:p14="http://schemas.microsoft.com/office/powerpoint/2010/main" val="1958719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3D2D0-A962-3769-0485-62FB755B44DA}"/>
              </a:ext>
            </a:extLst>
          </p:cNvPr>
          <p:cNvSpPr>
            <a:spLocks noGrp="1"/>
          </p:cNvSpPr>
          <p:nvPr>
            <p:ph type="title"/>
          </p:nvPr>
        </p:nvSpPr>
        <p:spPr>
          <a:xfrm>
            <a:off x="6417733" y="490537"/>
            <a:ext cx="5291663" cy="1628775"/>
          </a:xfrm>
        </p:spPr>
        <p:txBody>
          <a:bodyPr anchor="b">
            <a:normAutofit/>
          </a:bodyPr>
          <a:lstStyle/>
          <a:p>
            <a:r>
              <a:rPr lang="en-US" sz="4000"/>
              <a:t>Gratitude</a:t>
            </a:r>
          </a:p>
        </p:txBody>
      </p:sp>
      <p:pic>
        <p:nvPicPr>
          <p:cNvPr id="6" name="Picture 5">
            <a:extLst>
              <a:ext uri="{FF2B5EF4-FFF2-40B4-BE49-F238E27FC236}">
                <a16:creationId xmlns:a16="http://schemas.microsoft.com/office/drawing/2014/main" id="{EB9887D9-CCF9-8C0F-1457-D5B78131965E}"/>
              </a:ext>
            </a:extLst>
          </p:cNvPr>
          <p:cNvPicPr>
            <a:picLocks noChangeAspect="1"/>
          </p:cNvPicPr>
          <p:nvPr/>
        </p:nvPicPr>
        <p:blipFill>
          <a:blip r:embed="rId2"/>
          <a:srcRect l="27304" r="24018" b="1"/>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5" name="Content Placeholder 2">
            <a:extLst>
              <a:ext uri="{FF2B5EF4-FFF2-40B4-BE49-F238E27FC236}">
                <a16:creationId xmlns:a16="http://schemas.microsoft.com/office/drawing/2014/main" id="{72D47910-ED26-161F-7054-4B2B0565C4DC}"/>
              </a:ext>
            </a:extLst>
          </p:cNvPr>
          <p:cNvGraphicFramePr>
            <a:graphicFrameLocks noGrp="1"/>
          </p:cNvGraphicFramePr>
          <p:nvPr>
            <p:ph idx="1"/>
            <p:extLst>
              <p:ext uri="{D42A27DB-BD31-4B8C-83A1-F6EECF244321}">
                <p14:modId xmlns:p14="http://schemas.microsoft.com/office/powerpoint/2010/main" val="2848551826"/>
              </p:ext>
            </p:extLst>
          </p:nvPr>
        </p:nvGraphicFramePr>
        <p:xfrm>
          <a:off x="6417734" y="2614612"/>
          <a:ext cx="5291663" cy="37528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758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5">
                                            <p:graphicEl>
                                              <a:dgm id="{FD2B35E0-A3C7-4E1B-B4C9-42DB8603EF44}"/>
                                            </p:graphicEl>
                                          </p:spTgt>
                                        </p:tgtEl>
                                        <p:attrNameLst>
                                          <p:attrName>r</p:attrName>
                                        </p:attrNameLst>
                                      </p:cBhvr>
                                    </p:animRot>
                                    <p:animRot by="-240000">
                                      <p:cBhvr>
                                        <p:cTn id="7" dur="200" fill="hold">
                                          <p:stCondLst>
                                            <p:cond delay="200"/>
                                          </p:stCondLst>
                                        </p:cTn>
                                        <p:tgtEl>
                                          <p:spTgt spid="5">
                                            <p:graphicEl>
                                              <a:dgm id="{FD2B35E0-A3C7-4E1B-B4C9-42DB8603EF44}"/>
                                            </p:graphicEl>
                                          </p:spTgt>
                                        </p:tgtEl>
                                        <p:attrNameLst>
                                          <p:attrName>r</p:attrName>
                                        </p:attrNameLst>
                                      </p:cBhvr>
                                    </p:animRot>
                                    <p:animRot by="240000">
                                      <p:cBhvr>
                                        <p:cTn id="8" dur="200" fill="hold">
                                          <p:stCondLst>
                                            <p:cond delay="400"/>
                                          </p:stCondLst>
                                        </p:cTn>
                                        <p:tgtEl>
                                          <p:spTgt spid="5">
                                            <p:graphicEl>
                                              <a:dgm id="{FD2B35E0-A3C7-4E1B-B4C9-42DB8603EF44}"/>
                                            </p:graphicEl>
                                          </p:spTgt>
                                        </p:tgtEl>
                                        <p:attrNameLst>
                                          <p:attrName>r</p:attrName>
                                        </p:attrNameLst>
                                      </p:cBhvr>
                                    </p:animRot>
                                    <p:animRot by="-240000">
                                      <p:cBhvr>
                                        <p:cTn id="9" dur="200" fill="hold">
                                          <p:stCondLst>
                                            <p:cond delay="600"/>
                                          </p:stCondLst>
                                        </p:cTn>
                                        <p:tgtEl>
                                          <p:spTgt spid="5">
                                            <p:graphicEl>
                                              <a:dgm id="{FD2B35E0-A3C7-4E1B-B4C9-42DB8603EF44}"/>
                                            </p:graphicEl>
                                          </p:spTgt>
                                        </p:tgtEl>
                                        <p:attrNameLst>
                                          <p:attrName>r</p:attrName>
                                        </p:attrNameLst>
                                      </p:cBhvr>
                                    </p:animRot>
                                    <p:animRot by="120000">
                                      <p:cBhvr>
                                        <p:cTn id="10" dur="200" fill="hold">
                                          <p:stCondLst>
                                            <p:cond delay="800"/>
                                          </p:stCondLst>
                                        </p:cTn>
                                        <p:tgtEl>
                                          <p:spTgt spid="5">
                                            <p:graphicEl>
                                              <a:dgm id="{FD2B35E0-A3C7-4E1B-B4C9-42DB8603EF44}"/>
                                            </p:graphic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p:stCondLst>
                                    <p:cond delay="0"/>
                                  </p:stCondLst>
                                  <p:childTnLst>
                                    <p:animRot by="120000">
                                      <p:cBhvr>
                                        <p:cTn id="14" dur="100" fill="hold">
                                          <p:stCondLst>
                                            <p:cond delay="0"/>
                                          </p:stCondLst>
                                        </p:cTn>
                                        <p:tgtEl>
                                          <p:spTgt spid="5">
                                            <p:graphicEl>
                                              <a:dgm id="{16EB4CFE-3B12-431A-B07E-A8B8E74C89A1}"/>
                                            </p:graphicEl>
                                          </p:spTgt>
                                        </p:tgtEl>
                                        <p:attrNameLst>
                                          <p:attrName>r</p:attrName>
                                        </p:attrNameLst>
                                      </p:cBhvr>
                                    </p:animRot>
                                    <p:animRot by="-240000">
                                      <p:cBhvr>
                                        <p:cTn id="15" dur="200" fill="hold">
                                          <p:stCondLst>
                                            <p:cond delay="200"/>
                                          </p:stCondLst>
                                        </p:cTn>
                                        <p:tgtEl>
                                          <p:spTgt spid="5">
                                            <p:graphicEl>
                                              <a:dgm id="{16EB4CFE-3B12-431A-B07E-A8B8E74C89A1}"/>
                                            </p:graphicEl>
                                          </p:spTgt>
                                        </p:tgtEl>
                                        <p:attrNameLst>
                                          <p:attrName>r</p:attrName>
                                        </p:attrNameLst>
                                      </p:cBhvr>
                                    </p:animRot>
                                    <p:animRot by="240000">
                                      <p:cBhvr>
                                        <p:cTn id="16" dur="200" fill="hold">
                                          <p:stCondLst>
                                            <p:cond delay="400"/>
                                          </p:stCondLst>
                                        </p:cTn>
                                        <p:tgtEl>
                                          <p:spTgt spid="5">
                                            <p:graphicEl>
                                              <a:dgm id="{16EB4CFE-3B12-431A-B07E-A8B8E74C89A1}"/>
                                            </p:graphicEl>
                                          </p:spTgt>
                                        </p:tgtEl>
                                        <p:attrNameLst>
                                          <p:attrName>r</p:attrName>
                                        </p:attrNameLst>
                                      </p:cBhvr>
                                    </p:animRot>
                                    <p:animRot by="-240000">
                                      <p:cBhvr>
                                        <p:cTn id="17" dur="200" fill="hold">
                                          <p:stCondLst>
                                            <p:cond delay="600"/>
                                          </p:stCondLst>
                                        </p:cTn>
                                        <p:tgtEl>
                                          <p:spTgt spid="5">
                                            <p:graphicEl>
                                              <a:dgm id="{16EB4CFE-3B12-431A-B07E-A8B8E74C89A1}"/>
                                            </p:graphicEl>
                                          </p:spTgt>
                                        </p:tgtEl>
                                        <p:attrNameLst>
                                          <p:attrName>r</p:attrName>
                                        </p:attrNameLst>
                                      </p:cBhvr>
                                    </p:animRot>
                                    <p:animRot by="120000">
                                      <p:cBhvr>
                                        <p:cTn id="18" dur="200" fill="hold">
                                          <p:stCondLst>
                                            <p:cond delay="800"/>
                                          </p:stCondLst>
                                        </p:cTn>
                                        <p:tgtEl>
                                          <p:spTgt spid="5">
                                            <p:graphicEl>
                                              <a:dgm id="{16EB4CFE-3B12-431A-B07E-A8B8E74C89A1}"/>
                                            </p:graphic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5">
                                            <p:graphicEl>
                                              <a:dgm id="{B2342091-0B41-4A37-8DFA-74035D754499}"/>
                                            </p:graphicEl>
                                          </p:spTgt>
                                        </p:tgtEl>
                                        <p:attrNameLst>
                                          <p:attrName>r</p:attrName>
                                        </p:attrNameLst>
                                      </p:cBhvr>
                                    </p:animRot>
                                    <p:animRot by="-240000">
                                      <p:cBhvr>
                                        <p:cTn id="23" dur="200" fill="hold">
                                          <p:stCondLst>
                                            <p:cond delay="200"/>
                                          </p:stCondLst>
                                        </p:cTn>
                                        <p:tgtEl>
                                          <p:spTgt spid="5">
                                            <p:graphicEl>
                                              <a:dgm id="{B2342091-0B41-4A37-8DFA-74035D754499}"/>
                                            </p:graphicEl>
                                          </p:spTgt>
                                        </p:tgtEl>
                                        <p:attrNameLst>
                                          <p:attrName>r</p:attrName>
                                        </p:attrNameLst>
                                      </p:cBhvr>
                                    </p:animRot>
                                    <p:animRot by="240000">
                                      <p:cBhvr>
                                        <p:cTn id="24" dur="200" fill="hold">
                                          <p:stCondLst>
                                            <p:cond delay="400"/>
                                          </p:stCondLst>
                                        </p:cTn>
                                        <p:tgtEl>
                                          <p:spTgt spid="5">
                                            <p:graphicEl>
                                              <a:dgm id="{B2342091-0B41-4A37-8DFA-74035D754499}"/>
                                            </p:graphicEl>
                                          </p:spTgt>
                                        </p:tgtEl>
                                        <p:attrNameLst>
                                          <p:attrName>r</p:attrName>
                                        </p:attrNameLst>
                                      </p:cBhvr>
                                    </p:animRot>
                                    <p:animRot by="-240000">
                                      <p:cBhvr>
                                        <p:cTn id="25" dur="200" fill="hold">
                                          <p:stCondLst>
                                            <p:cond delay="600"/>
                                          </p:stCondLst>
                                        </p:cTn>
                                        <p:tgtEl>
                                          <p:spTgt spid="5">
                                            <p:graphicEl>
                                              <a:dgm id="{B2342091-0B41-4A37-8DFA-74035D754499}"/>
                                            </p:graphicEl>
                                          </p:spTgt>
                                        </p:tgtEl>
                                        <p:attrNameLst>
                                          <p:attrName>r</p:attrName>
                                        </p:attrNameLst>
                                      </p:cBhvr>
                                    </p:animRot>
                                    <p:animRot by="120000">
                                      <p:cBhvr>
                                        <p:cTn id="26" dur="200" fill="hold">
                                          <p:stCondLst>
                                            <p:cond delay="800"/>
                                          </p:stCondLst>
                                        </p:cTn>
                                        <p:tgtEl>
                                          <p:spTgt spid="5">
                                            <p:graphicEl>
                                              <a:dgm id="{B2342091-0B41-4A37-8DFA-74035D754499}"/>
                                            </p:graphic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2" presetClass="emph" presetSubtype="0" fill="hold" grpId="0" nodeType="clickEffect">
                                  <p:stCondLst>
                                    <p:cond delay="0"/>
                                  </p:stCondLst>
                                  <p:childTnLst>
                                    <p:animRot by="120000">
                                      <p:cBhvr>
                                        <p:cTn id="30" dur="100" fill="hold">
                                          <p:stCondLst>
                                            <p:cond delay="0"/>
                                          </p:stCondLst>
                                        </p:cTn>
                                        <p:tgtEl>
                                          <p:spTgt spid="5">
                                            <p:graphicEl>
                                              <a:dgm id="{9A716A69-F0BB-4516-A0EA-2D5D9CEC7FAF}"/>
                                            </p:graphicEl>
                                          </p:spTgt>
                                        </p:tgtEl>
                                        <p:attrNameLst>
                                          <p:attrName>r</p:attrName>
                                        </p:attrNameLst>
                                      </p:cBhvr>
                                    </p:animRot>
                                    <p:animRot by="-240000">
                                      <p:cBhvr>
                                        <p:cTn id="31" dur="200" fill="hold">
                                          <p:stCondLst>
                                            <p:cond delay="200"/>
                                          </p:stCondLst>
                                        </p:cTn>
                                        <p:tgtEl>
                                          <p:spTgt spid="5">
                                            <p:graphicEl>
                                              <a:dgm id="{9A716A69-F0BB-4516-A0EA-2D5D9CEC7FAF}"/>
                                            </p:graphicEl>
                                          </p:spTgt>
                                        </p:tgtEl>
                                        <p:attrNameLst>
                                          <p:attrName>r</p:attrName>
                                        </p:attrNameLst>
                                      </p:cBhvr>
                                    </p:animRot>
                                    <p:animRot by="240000">
                                      <p:cBhvr>
                                        <p:cTn id="32" dur="200" fill="hold">
                                          <p:stCondLst>
                                            <p:cond delay="400"/>
                                          </p:stCondLst>
                                        </p:cTn>
                                        <p:tgtEl>
                                          <p:spTgt spid="5">
                                            <p:graphicEl>
                                              <a:dgm id="{9A716A69-F0BB-4516-A0EA-2D5D9CEC7FAF}"/>
                                            </p:graphicEl>
                                          </p:spTgt>
                                        </p:tgtEl>
                                        <p:attrNameLst>
                                          <p:attrName>r</p:attrName>
                                        </p:attrNameLst>
                                      </p:cBhvr>
                                    </p:animRot>
                                    <p:animRot by="-240000">
                                      <p:cBhvr>
                                        <p:cTn id="33" dur="200" fill="hold">
                                          <p:stCondLst>
                                            <p:cond delay="600"/>
                                          </p:stCondLst>
                                        </p:cTn>
                                        <p:tgtEl>
                                          <p:spTgt spid="5">
                                            <p:graphicEl>
                                              <a:dgm id="{9A716A69-F0BB-4516-A0EA-2D5D9CEC7FAF}"/>
                                            </p:graphicEl>
                                          </p:spTgt>
                                        </p:tgtEl>
                                        <p:attrNameLst>
                                          <p:attrName>r</p:attrName>
                                        </p:attrNameLst>
                                      </p:cBhvr>
                                    </p:animRot>
                                    <p:animRot by="120000">
                                      <p:cBhvr>
                                        <p:cTn id="34" dur="200" fill="hold">
                                          <p:stCondLst>
                                            <p:cond delay="800"/>
                                          </p:stCondLst>
                                        </p:cTn>
                                        <p:tgtEl>
                                          <p:spTgt spid="5">
                                            <p:graphicEl>
                                              <a:dgm id="{9A716A69-F0BB-4516-A0EA-2D5D9CEC7FAF}"/>
                                            </p:graphic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4611</TotalTime>
  <Words>819</Words>
  <Application>Microsoft Office PowerPoint</Application>
  <PresentationFormat>Widescreen</PresentationFormat>
  <Paragraphs>80</Paragraphs>
  <Slides>11</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Aharoni</vt:lpstr>
      <vt:lpstr>Aptos</vt:lpstr>
      <vt:lpstr>Aptos Display</vt:lpstr>
      <vt:lpstr>Arial</vt:lpstr>
      <vt:lpstr>Calibri</vt:lpstr>
      <vt:lpstr>Office Theme</vt:lpstr>
      <vt:lpstr>Resilient by Design: Thriving as a Public Defender </vt:lpstr>
      <vt:lpstr>Are you surviving or thriving as a Public Defender?</vt:lpstr>
      <vt:lpstr>     Chattahoochee Judicial Circuit  OUR TEAM  Chief Public Defender: Moffett Flournoy Deputy Chief Public Defender: Jose Guzman Mark Buis Candice Barker Leah Carroll Jennifer Cooley Gwendolyn Davis Shaun Dunaway Maria Felix Simon Hinrich William Herlth Rachelle Hunter Stephen Hyles Grace Irvin Robin King Jerrika Kight Arlene Ledesma Sandra Matthews Alescia Miller Nancy Miller Angela Morelock Vicki Novak Robert O’Melveny Kajuanna Patton Marie Pardue Gwen Scott Tyecia Stancil Jasmine Story Raylette Taylor Payton Vernon Eric Webb John Wilson Shelia Wright </vt:lpstr>
      <vt:lpstr>WHY did you become a Public Defender?</vt:lpstr>
      <vt:lpstr>How would you describe your attitude about your career choice as a Public Defender?</vt:lpstr>
      <vt:lpstr>“Bloom where you are planted” sounds nice but can it truly become a reality in your life? </vt:lpstr>
      <vt:lpstr>Your environment matters. I repeat, your environment matters. </vt:lpstr>
      <vt:lpstr>Leadership Quotes for Discussion Groups</vt:lpstr>
      <vt:lpstr>Gratitude</vt:lpstr>
      <vt:lpstr> Objectives for this presentation:  To inspire you to become the BEST version of yourself each day! </vt:lpstr>
      <vt:lpstr>Jennifer Cooley Assistant Public Defender IV cooley.Jennifer@columbusga.org  </vt:lpstr>
    </vt:vector>
  </TitlesOfParts>
  <Company>CCG Information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D Cooley</dc:creator>
  <cp:lastModifiedBy>Leah Carroll</cp:lastModifiedBy>
  <cp:revision>7</cp:revision>
  <dcterms:created xsi:type="dcterms:W3CDTF">2026-07-01T17:45:00Z</dcterms:created>
  <dcterms:modified xsi:type="dcterms:W3CDTF">2026-07-09T14:00:11Z</dcterms:modified>
</cp:coreProperties>
</file>