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6858000" cx="12192000"/>
  <p:notesSz cx="6858000" cy="9144000"/>
  <p:embeddedFontLst>
    <p:embeddedFont>
      <p:font typeface="Inter SemiBold"/>
      <p:regular r:id="rId46"/>
      <p:bold r:id="rId47"/>
      <p:italic r:id="rId48"/>
      <p:boldItalic r:id="rId49"/>
    </p:embeddedFont>
    <p:embeddedFont>
      <p:font typeface="Arimo"/>
      <p:regular r:id="rId50"/>
      <p:bold r:id="rId51"/>
      <p:italic r:id="rId52"/>
      <p:boldItalic r:id="rId53"/>
    </p:embeddedFont>
    <p:embeddedFont>
      <p:font typeface="Inter"/>
      <p:regular r:id="rId54"/>
      <p:bold r:id="rId55"/>
      <p:italic r:id="rId56"/>
      <p:boldItalic r:id="rId57"/>
    </p:embeddedFont>
    <p:embeddedFont>
      <p:font typeface="Fira Code"/>
      <p:regular r:id="rId58"/>
      <p:bold r:id="rId59"/>
    </p:embeddedFont>
    <p:embeddedFont>
      <p:font typeface="Helvetica Neue"/>
      <p:regular r:id="rId60"/>
      <p:bold r:id="rId61"/>
      <p:italic r:id="rId62"/>
      <p:boldItalic r:id="rId63"/>
    </p:embeddedFont>
    <p:embeddedFont>
      <p:font typeface="Space Grotesk Medium"/>
      <p:regular r:id="rId64"/>
      <p:bold r:id="rId65"/>
    </p:embeddedFont>
    <p:embeddedFont>
      <p:font typeface="Helvetica Neue Light"/>
      <p:regular r:id="rId66"/>
      <p:bold r:id="rId67"/>
      <p:italic r:id="rId68"/>
      <p:boldItalic r:id="rId69"/>
    </p:embeddedFont>
    <p:embeddedFont>
      <p:font typeface="Roboto Mono"/>
      <p:regular r:id="rId70"/>
      <p:bold r:id="rId71"/>
      <p:italic r:id="rId72"/>
      <p:boldItalic r:id="rId73"/>
    </p:embeddedFont>
    <p:embeddedFont>
      <p:font typeface="Space Grotesk"/>
      <p:bold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68">
          <p15:clr>
            <a:srgbClr val="747775"/>
          </p15:clr>
        </p15:guide>
        <p15:guide id="2" orient="horz" pos="1440">
          <p15:clr>
            <a:srgbClr val="747775"/>
          </p15:clr>
        </p15:guide>
        <p15:guide id="3" pos="72">
          <p15:clr>
            <a:srgbClr val="747775"/>
          </p15:clr>
        </p15:guide>
        <p15:guide id="4" pos="3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68" orient="horz"/>
        <p:guide pos="1440" orient="horz"/>
        <p:guide pos="72"/>
        <p:guide pos="3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InterSemiBold-regular.fntdata"/><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InterSemiBold-italic.fntdata"/><Relationship Id="rId47" Type="http://schemas.openxmlformats.org/officeDocument/2006/relationships/font" Target="fonts/InterSemiBold-bold.fntdata"/><Relationship Id="rId49" Type="http://schemas.openxmlformats.org/officeDocument/2006/relationships/font" Target="fonts/InterSemiBold-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RobotoMono-boldItalic.fntdata"/><Relationship Id="rId72" Type="http://schemas.openxmlformats.org/officeDocument/2006/relationships/font" Target="fonts/RobotoMono-italic.fntdata"/><Relationship Id="rId31" Type="http://schemas.openxmlformats.org/officeDocument/2006/relationships/slide" Target="slides/slide26.xml"/><Relationship Id="rId30" Type="http://schemas.openxmlformats.org/officeDocument/2006/relationships/slide" Target="slides/slide25.xml"/><Relationship Id="rId74" Type="http://schemas.openxmlformats.org/officeDocument/2006/relationships/font" Target="fonts/SpaceGrotesk-bold.fntdata"/><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RobotoMono-bold.fntdata"/><Relationship Id="rId70" Type="http://schemas.openxmlformats.org/officeDocument/2006/relationships/font" Target="fonts/RobotoMono-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HelveticaNeue-italic.fntdata"/><Relationship Id="rId61" Type="http://schemas.openxmlformats.org/officeDocument/2006/relationships/font" Target="fonts/HelveticaNeue-bold.fntdata"/><Relationship Id="rId20" Type="http://schemas.openxmlformats.org/officeDocument/2006/relationships/slide" Target="slides/slide15.xml"/><Relationship Id="rId64" Type="http://schemas.openxmlformats.org/officeDocument/2006/relationships/font" Target="fonts/SpaceGroteskMedium-regular.fntdata"/><Relationship Id="rId63" Type="http://schemas.openxmlformats.org/officeDocument/2006/relationships/font" Target="fonts/HelveticaNeue-boldItalic.fntdata"/><Relationship Id="rId22" Type="http://schemas.openxmlformats.org/officeDocument/2006/relationships/slide" Target="slides/slide17.xml"/><Relationship Id="rId66" Type="http://schemas.openxmlformats.org/officeDocument/2006/relationships/font" Target="fonts/HelveticaNeueLight-regular.fntdata"/><Relationship Id="rId21" Type="http://schemas.openxmlformats.org/officeDocument/2006/relationships/slide" Target="slides/slide16.xml"/><Relationship Id="rId65" Type="http://schemas.openxmlformats.org/officeDocument/2006/relationships/font" Target="fonts/SpaceGroteskMedium-bold.fntdata"/><Relationship Id="rId24" Type="http://schemas.openxmlformats.org/officeDocument/2006/relationships/slide" Target="slides/slide19.xml"/><Relationship Id="rId68" Type="http://schemas.openxmlformats.org/officeDocument/2006/relationships/font" Target="fonts/HelveticaNeueLight-italic.fntdata"/><Relationship Id="rId23" Type="http://schemas.openxmlformats.org/officeDocument/2006/relationships/slide" Target="slides/slide18.xml"/><Relationship Id="rId67" Type="http://schemas.openxmlformats.org/officeDocument/2006/relationships/font" Target="fonts/HelveticaNeueLight-bold.fntdata"/><Relationship Id="rId60" Type="http://schemas.openxmlformats.org/officeDocument/2006/relationships/font" Target="fonts/HelveticaNeue-regular.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HelveticaNeueLight-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Arimo-bold.fntdata"/><Relationship Id="rId50" Type="http://schemas.openxmlformats.org/officeDocument/2006/relationships/font" Target="fonts/Arimo-regular.fntdata"/><Relationship Id="rId53" Type="http://schemas.openxmlformats.org/officeDocument/2006/relationships/font" Target="fonts/Arimo-boldItalic.fntdata"/><Relationship Id="rId52" Type="http://schemas.openxmlformats.org/officeDocument/2006/relationships/font" Target="fonts/Arimo-italic.fntdata"/><Relationship Id="rId11" Type="http://schemas.openxmlformats.org/officeDocument/2006/relationships/slide" Target="slides/slide6.xml"/><Relationship Id="rId55" Type="http://schemas.openxmlformats.org/officeDocument/2006/relationships/font" Target="fonts/Inter-bold.fntdata"/><Relationship Id="rId10" Type="http://schemas.openxmlformats.org/officeDocument/2006/relationships/slide" Target="slides/slide5.xml"/><Relationship Id="rId54" Type="http://schemas.openxmlformats.org/officeDocument/2006/relationships/font" Target="fonts/Inter-regular.fntdata"/><Relationship Id="rId13" Type="http://schemas.openxmlformats.org/officeDocument/2006/relationships/slide" Target="slides/slide8.xml"/><Relationship Id="rId57" Type="http://schemas.openxmlformats.org/officeDocument/2006/relationships/font" Target="fonts/Inter-boldItalic.fntdata"/><Relationship Id="rId12" Type="http://schemas.openxmlformats.org/officeDocument/2006/relationships/slide" Target="slides/slide7.xml"/><Relationship Id="rId56" Type="http://schemas.openxmlformats.org/officeDocument/2006/relationships/font" Target="fonts/Inter-italic.fntdata"/><Relationship Id="rId15" Type="http://schemas.openxmlformats.org/officeDocument/2006/relationships/slide" Target="slides/slide10.xml"/><Relationship Id="rId59" Type="http://schemas.openxmlformats.org/officeDocument/2006/relationships/font" Target="fonts/FiraCode-bold.fntdata"/><Relationship Id="rId14" Type="http://schemas.openxmlformats.org/officeDocument/2006/relationships/slide" Target="slides/slide9.xml"/><Relationship Id="rId58" Type="http://schemas.openxmlformats.org/officeDocument/2006/relationships/font" Target="fonts/FiraCode-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e7f43b5516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Hey everyone, Welcome to our session, 'Speed Without Sacrifice’.</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I’m Maheswari, Software engineer at Wayfair</a:t>
            </a:r>
            <a:br>
              <a:rPr lang="en-US">
                <a:solidFill>
                  <a:schemeClr val="dk1"/>
                </a:solidFill>
              </a:rPr>
            </a:br>
            <a:br>
              <a:rPr lang="en-US">
                <a:solidFill>
                  <a:schemeClr val="dk1"/>
                </a:solidFill>
              </a:rPr>
            </a:br>
            <a:r>
              <a:rPr lang="en-US">
                <a:solidFill>
                  <a:schemeClr val="dk1"/>
                </a:solidFill>
              </a:rPr>
              <a:t>I’m Muskan, Software engineer at Wayfair</a:t>
            </a:r>
            <a:br>
              <a:rPr lang="en-US">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We’re part of  </a:t>
            </a:r>
            <a:r>
              <a:rPr b="1" lang="en-US">
                <a:solidFill>
                  <a:schemeClr val="dk1"/>
                </a:solidFill>
              </a:rPr>
              <a:t>GraphQL Platforms team at Wayfair</a:t>
            </a:r>
            <a:r>
              <a:rPr lang="en-US">
                <a:solidFill>
                  <a:schemeClr val="dk1"/>
                </a:solidFill>
              </a:rPr>
              <a:t>, where we build the infrastructure and tools that power Wayfair’s catalog. At the massive scale we operate, velocity often feels like it has to come at the cost of quality. Today we are here to talk about how we use targeted AI to ship faster without sacrificing quality.</a:t>
            </a:r>
            <a:endParaRPr>
              <a:solidFill>
                <a:schemeClr val="dk1"/>
              </a:solidFill>
            </a:endParaRPr>
          </a:p>
        </p:txBody>
      </p:sp>
      <p:sp>
        <p:nvSpPr>
          <p:cNvPr id="88" name="Google Shape;88;g3e7f43b551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a85d75340f_0_7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a85d75340f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US">
                <a:solidFill>
                  <a:schemeClr val="dk1"/>
                </a:solidFill>
              </a:rPr>
              <a:t>These documents are then chunked into smaller pieces and passed through an </a:t>
            </a:r>
            <a:r>
              <a:rPr b="1" lang="en-US">
                <a:solidFill>
                  <a:schemeClr val="dk1"/>
                </a:solidFill>
              </a:rPr>
              <a:t>embedding model</a:t>
            </a:r>
            <a:r>
              <a:rPr lang="en-US">
                <a:solidFill>
                  <a:schemeClr val="dk1"/>
                </a:solidFill>
              </a:rPr>
              <a:t> to generate vector embeddings and store them in a </a:t>
            </a:r>
            <a:r>
              <a:rPr b="1" lang="en-US">
                <a:solidFill>
                  <a:schemeClr val="dk1"/>
                </a:solidFill>
              </a:rPr>
              <a:t>vector database</a:t>
            </a:r>
            <a:r>
              <a:rPr lang="en-US">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a85d75340f_0_7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a85d75340f_0_7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When a developer changes a schema proposal status in Apollo Studio, a webhook fires.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The schema review service then runs a semantic search against the proposed changes, retrieves the relevant context, and pass it to Gemini to generate a highly precise review.</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These review comments are then posted as inline comments directly on the proposal.</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Now, looking at all this infrastructure, what do you think it costs for the entire setup?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Raise your hands, if you think it costs about a </a:t>
            </a:r>
            <a:r>
              <a:rPr lang="en-US">
                <a:solidFill>
                  <a:schemeClr val="dk1"/>
                </a:solidFill>
              </a:rPr>
              <a:t>custom mechanical keyboard!</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[PAUSE]</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Raise your hands, if you think it costs a nice dinner!</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[PAUSE]</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What about a cup of coffee!</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[PAUSE]</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e2bb930050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Here is the answer: Half a cent.</a:t>
            </a:r>
            <a:endParaRPr/>
          </a:p>
          <a:p>
            <a:pPr indent="0" lvl="0" marL="0" rtl="0" algn="l">
              <a:spcBef>
                <a:spcPts val="0"/>
              </a:spcBef>
              <a:spcAft>
                <a:spcPts val="0"/>
              </a:spcAft>
              <a:buNone/>
            </a:pPr>
            <a:r>
              <a:rPr lang="en-US"/>
              <a:t>[PAUSE] </a:t>
            </a:r>
            <a:endParaRPr/>
          </a:p>
          <a:p>
            <a:pPr indent="0" lvl="0" marL="0" rtl="0" algn="l">
              <a:spcBef>
                <a:spcPts val="0"/>
              </a:spcBef>
              <a:spcAft>
                <a:spcPts val="0"/>
              </a:spcAft>
              <a:buNone/>
            </a:pPr>
            <a:r>
              <a:rPr lang="en-US">
                <a:solidFill>
                  <a:schemeClr val="dk1"/>
                </a:solidFill>
              </a:rPr>
              <a:t>Yeah you heard that right. E</a:t>
            </a:r>
            <a:r>
              <a:rPr lang="en-US">
                <a:solidFill>
                  <a:schemeClr val="dk1"/>
                </a:solidFill>
              </a:rPr>
              <a:t>ach review costs only half a cent. Including the semantic search and LLM prompt with response</a:t>
            </a:r>
            <a:endParaRPr>
              <a:solidFill>
                <a:schemeClr val="dk1"/>
              </a:solidFill>
            </a:endParaRPr>
          </a:p>
          <a:p>
            <a:pPr indent="0" lvl="0" marL="0" rtl="0" algn="l">
              <a:spcBef>
                <a:spcPts val="0"/>
              </a:spcBef>
              <a:spcAft>
                <a:spcPts val="0"/>
              </a:spcAft>
              <a:buNone/>
            </a:pPr>
            <a:r>
              <a:rPr lang="en-US"/>
              <a:t>You can run 150 reviews for the price of a single coffee.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[CLICK]</a:t>
            </a:r>
            <a:endParaRPr/>
          </a:p>
          <a:p>
            <a:pPr indent="0" lvl="0" marL="0" rtl="0" algn="l">
              <a:spcBef>
                <a:spcPts val="0"/>
              </a:spcBef>
              <a:spcAft>
                <a:spcPts val="0"/>
              </a:spcAft>
              <a:buNone/>
            </a:pPr>
            <a:r>
              <a:rPr lang="en-US"/>
              <a:t>The one-time cost for </a:t>
            </a:r>
            <a:r>
              <a:rPr lang="en-US">
                <a:solidFill>
                  <a:schemeClr val="dk1"/>
                </a:solidFill>
              </a:rPr>
              <a:t>indexing</a:t>
            </a:r>
            <a:r>
              <a:rPr lang="en-US"/>
              <a:t> our entire 12MB knowledge base is just 45 cents, even if it adds up to 3M tokens.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That is the definition of high ROI</a:t>
            </a:r>
            <a:endParaRPr/>
          </a:p>
        </p:txBody>
      </p:sp>
      <p:sp>
        <p:nvSpPr>
          <p:cNvPr id="431" name="Google Shape;431;g3e2bb930050_0_1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e94fcc9123_6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With new models releasing every week, finding the right fit for domain-specific tasks like GraphQL is the industry's biggest question right now.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You can clearly see the massive interest around finding the “Right AI” model based on this data we sourced from Google trends.</a:t>
            </a:r>
            <a:endParaRPr>
              <a:solidFill>
                <a:schemeClr val="dk1"/>
              </a:solidFill>
            </a:endParaRPr>
          </a:p>
          <a:p>
            <a:pPr indent="0" lvl="0" marL="0" rtl="0" algn="l">
              <a:spcBef>
                <a:spcPts val="0"/>
              </a:spcBef>
              <a:spcAft>
                <a:spcPts val="0"/>
              </a:spcAft>
              <a:buNone/>
            </a:pPr>
            <a:r>
              <a:t/>
            </a:r>
            <a:endParaRPr/>
          </a:p>
        </p:txBody>
      </p:sp>
      <p:sp>
        <p:nvSpPr>
          <p:cNvPr id="461" name="Google Shape;461;g3e94fcc9123_6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e948b72c50_5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We explored several ways to evaluate our models.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First, we looked at Deterministic metrics like BLEU and ROUGE, which measure the semantic overlap between AI review comments and a Senior engineer’s review comments. But, we found them just too rigid for the nuanced, semantic nature and output structure of architectural reviews. </a:t>
            </a:r>
            <a:endParaRPr>
              <a:solidFill>
                <a:schemeClr val="dk1"/>
              </a:solidFill>
            </a:endParaRPr>
          </a:p>
        </p:txBody>
      </p:sp>
      <p:sp>
        <p:nvSpPr>
          <p:cNvPr id="473" name="Google Shape;473;g3e948b72c50_5_1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e948b72c50_5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Human-centric metrics, tracking edit distance by schema authors needed new tooling and feedback surveys had terrible success rates.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What a shocker!</a:t>
            </a:r>
            <a:endParaRPr>
              <a:solidFill>
                <a:schemeClr val="dk1"/>
              </a:solidFill>
            </a:endParaRPr>
          </a:p>
        </p:txBody>
      </p:sp>
      <p:sp>
        <p:nvSpPr>
          <p:cNvPr id="493" name="Google Shape;493;g3e948b72c50_5_1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3e948b72c50_5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W</a:t>
            </a:r>
            <a:r>
              <a:rPr lang="en-US">
                <a:solidFill>
                  <a:schemeClr val="dk1"/>
                </a:solidFill>
              </a:rPr>
              <a:t>e ultimately focused on RAG Specific metrics like Faithfulness and Relevancy, which measures how well the generated review is directly supported by the retrieved document context, and how well the final response addresses the original user query.</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513" name="Google Shape;513;g3e948b72c50_5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3e948b72c50_5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We measure these metrics using LLM-as-a-Judge, where an LLM model objectively grades the AI’s review comments against human benchmarks using our own custom rubrics.</a:t>
            </a:r>
            <a:endParaRPr>
              <a:solidFill>
                <a:schemeClr val="dk1"/>
              </a:solidFill>
            </a:endParaRPr>
          </a:p>
        </p:txBody>
      </p:sp>
      <p:sp>
        <p:nvSpPr>
          <p:cNvPr id="533" name="Google Shape;533;g3e948b72c50_5_2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a85d75340f_0_3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The evaluation focuses on three key pillars: </a:t>
            </a:r>
            <a:r>
              <a:rPr b="1" lang="en-US">
                <a:solidFill>
                  <a:schemeClr val="dk1"/>
                </a:solidFill>
              </a:rPr>
              <a:t>Format requirements</a:t>
            </a:r>
            <a:r>
              <a:rPr lang="en-US">
                <a:solidFill>
                  <a:schemeClr val="dk1"/>
                </a:solidFill>
              </a:rPr>
              <a:t> to ensure schema elements and subgraph keys are valid, </a:t>
            </a:r>
            <a:r>
              <a:rPr b="1" lang="en-US">
                <a:solidFill>
                  <a:schemeClr val="dk1"/>
                </a:solidFill>
              </a:rPr>
              <a:t>Review criteria</a:t>
            </a:r>
            <a:r>
              <a:rPr lang="en-US">
                <a:solidFill>
                  <a:schemeClr val="dk1"/>
                </a:solidFill>
              </a:rPr>
              <a:t> to catch common GraphQL issues like N+1 problems, security vulnerabilities, and </a:t>
            </a:r>
            <a:r>
              <a:rPr b="1" lang="en-US">
                <a:solidFill>
                  <a:schemeClr val="dk1"/>
                </a:solidFill>
              </a:rPr>
              <a:t>Constraint adherence</a:t>
            </a:r>
            <a:r>
              <a:rPr lang="en-US">
                <a:solidFill>
                  <a:schemeClr val="dk1"/>
                </a:solidFill>
              </a:rPr>
              <a:t> to verify the LLM is actually following the prompt's instructions.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We curated a 'Golden Dataset' of 100 historical, human-curated schema reviews. </a:t>
            </a:r>
            <a:endParaRPr>
              <a:solidFill>
                <a:schemeClr val="dk1"/>
              </a:solidFill>
            </a:endParaRPr>
          </a:p>
        </p:txBody>
      </p:sp>
      <p:sp>
        <p:nvSpPr>
          <p:cNvPr id="553" name="Google Shape;553;g3a85d75340f_0_32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a85d75340f_0_40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3a85d75340f_0_40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With Vertex AI’s Model Evaluations, grading a model is now as simple as filling out a form.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We benchmarked our results across three different model groups, and like any engineering decision, we made our final choice by strictly balancing efficiency, latency, and cost.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While Claude and Gemini Pro performed exceptionally well, Gemini Flash was our clear winner. It maintained an 83% pass rate, but it was significantly faster and cheaper.</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e15d1217a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How many of you are use this standard lifecycle – Plan, Design, Build, Test, Deploy? </a:t>
            </a:r>
            <a:endParaRPr>
              <a:solidFill>
                <a:schemeClr val="dk1"/>
              </a:solidFill>
            </a:endParaRPr>
          </a:p>
          <a:p>
            <a:pPr indent="0" lvl="0" marL="0" rtl="0" algn="l">
              <a:spcBef>
                <a:spcPts val="0"/>
              </a:spcBef>
              <a:spcAft>
                <a:spcPts val="0"/>
              </a:spcAft>
              <a:buClr>
                <a:schemeClr val="dk1"/>
              </a:buClr>
              <a:buSzPts val="1100"/>
              <a:buFont typeface="Arial"/>
              <a:buNone/>
            </a:pPr>
            <a:br>
              <a:rPr lang="en-US">
                <a:solidFill>
                  <a:schemeClr val="dk1"/>
                </a:solidFill>
              </a:rPr>
            </a:br>
            <a:r>
              <a:rPr lang="en-US">
                <a:solidFill>
                  <a:schemeClr val="dk1"/>
                </a:solidFill>
              </a:rPr>
              <a:t>Great, so this is very familiar territory for most of you || Not too many hands! Maybe you all sneak a few extra steps in there. But this is the framework we use at Wayfair.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But if you look closely, this loop is filled with hidden friction traps.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Today, we are </a:t>
            </a:r>
            <a:r>
              <a:rPr lang="en-US">
                <a:solidFill>
                  <a:schemeClr val="dk1"/>
                </a:solidFill>
              </a:rPr>
              <a:t>zeroing in </a:t>
            </a:r>
            <a:r>
              <a:rPr lang="en-US">
                <a:solidFill>
                  <a:schemeClr val="dk1"/>
                </a:solidFill>
              </a:rPr>
              <a:t>on the two stages that are the most collaboration-heavy—and therefore, the slowest.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And the pragmatic AI workflows, we used to improve velocity: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rgbClr val="188038"/>
                </a:solidFill>
                <a:latin typeface="Roboto Mono"/>
                <a:ea typeface="Roboto Mono"/>
                <a:cs typeface="Roboto Mono"/>
                <a:sym typeface="Roboto Mono"/>
              </a:rPr>
              <a:t>[Click]</a:t>
            </a:r>
            <a:r>
              <a:rPr lang="en-US">
                <a:solidFill>
                  <a:schemeClr val="dk1"/>
                </a:solidFill>
              </a:rPr>
              <a:t> First, GraphQL Schema Reviews with GenAI to unblock the Design stage.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rgbClr val="188038"/>
                </a:solidFill>
                <a:latin typeface="Roboto Mono"/>
                <a:ea typeface="Roboto Mono"/>
                <a:cs typeface="Roboto Mono"/>
                <a:sym typeface="Roboto Mono"/>
              </a:rPr>
              <a:t>[Click]</a:t>
            </a:r>
            <a:r>
              <a:rPr lang="en-US">
                <a:solidFill>
                  <a:schemeClr val="dk1"/>
                </a:solidFill>
              </a:rPr>
              <a:t> Second, GraphQL Response Mocking to accelerate the Testing stage. </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US">
                <a:solidFill>
                  <a:schemeClr val="dk1"/>
                </a:solidFill>
              </a:rPr>
              <a:t>No magic, just leverage. Let's dive in.</a:t>
            </a:r>
            <a:endParaRPr>
              <a:solidFill>
                <a:schemeClr val="dk1"/>
              </a:solidFill>
            </a:endParaRPr>
          </a:p>
        </p:txBody>
      </p:sp>
      <p:sp>
        <p:nvSpPr>
          <p:cNvPr id="94" name="Google Shape;94;g3e15d1217a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e16957dd65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US">
                <a:solidFill>
                  <a:schemeClr val="dk1"/>
                </a:solidFill>
              </a:rPr>
              <a:t>Once we had trust, we upgraded from passive suggestions to an 1-Click Agentic Copilot. </a:t>
            </a:r>
            <a:endParaRPr b="1">
              <a:solidFill>
                <a:schemeClr val="dk1"/>
              </a:solidFill>
            </a:endParaRPr>
          </a:p>
          <a:p>
            <a:pPr indent="0" lvl="0" marL="0" rtl="0" algn="l">
              <a:spcBef>
                <a:spcPts val="1200"/>
              </a:spcBef>
              <a:spcAft>
                <a:spcPts val="1200"/>
              </a:spcAft>
              <a:buClr>
                <a:schemeClr val="dk1"/>
              </a:buClr>
              <a:buSzPts val="1100"/>
              <a:buFont typeface="Arial"/>
              <a:buNone/>
            </a:pPr>
            <a:r>
              <a:rPr lang="en-US">
                <a:solidFill>
                  <a:schemeClr val="dk1"/>
                </a:solidFill>
              </a:rPr>
              <a:t>Behind the scenes, the LLM maps the exact AST coordinates of the schema, and generates a structurally valid patch before posting review. When ‘Apply Suggestion’ is clicked, it directly commits to the proposal after verifying that the new schema passes composition checks.</a:t>
            </a:r>
            <a:endParaRPr>
              <a:solidFill>
                <a:schemeClr val="dk1"/>
              </a:solidFill>
            </a:endParaRPr>
          </a:p>
        </p:txBody>
      </p:sp>
      <p:sp>
        <p:nvSpPr>
          <p:cNvPr id="617" name="Google Shape;617;g3e16957dd65_0_2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3e16957dd65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Font typeface="Arial"/>
              <a:buNone/>
            </a:pPr>
            <a:r>
              <a:rPr lang="en-US" sz="1200">
                <a:solidFill>
                  <a:srgbClr val="0F172A"/>
                </a:solidFill>
              </a:rPr>
              <a:t>The impact?</a:t>
            </a:r>
            <a:endParaRPr sz="1200">
              <a:solidFill>
                <a:srgbClr val="0F172A"/>
              </a:solidFill>
            </a:endParaRPr>
          </a:p>
          <a:p>
            <a:pPr indent="0" lvl="0" marL="0" rtl="0" algn="l">
              <a:lnSpc>
                <a:spcPct val="150000"/>
              </a:lnSpc>
              <a:spcBef>
                <a:spcPts val="0"/>
              </a:spcBef>
              <a:spcAft>
                <a:spcPts val="0"/>
              </a:spcAft>
              <a:buClr>
                <a:schemeClr val="dk1"/>
              </a:buClr>
              <a:buFont typeface="Arial"/>
              <a:buNone/>
            </a:pPr>
            <a:r>
              <a:t/>
            </a:r>
            <a:endParaRPr>
              <a:solidFill>
                <a:schemeClr val="dk1"/>
              </a:solidFill>
            </a:endParaRPr>
          </a:p>
          <a:p>
            <a:pPr indent="0" lvl="0" marL="0" rtl="0" algn="l">
              <a:lnSpc>
                <a:spcPct val="150000"/>
              </a:lnSpc>
              <a:spcBef>
                <a:spcPts val="0"/>
              </a:spcBef>
              <a:spcAft>
                <a:spcPts val="0"/>
              </a:spcAft>
              <a:buClr>
                <a:schemeClr val="dk1"/>
              </a:buClr>
              <a:buFont typeface="Arial"/>
              <a:buNone/>
            </a:pPr>
            <a:r>
              <a:rPr lang="en-US">
                <a:solidFill>
                  <a:schemeClr val="dk1"/>
                </a:solidFill>
              </a:rPr>
              <a:t>Time to first comment went from 2.5 days to 0. </a:t>
            </a:r>
            <a:endParaRPr>
              <a:solidFill>
                <a:schemeClr val="dk1"/>
              </a:solidFill>
            </a:endParaRPr>
          </a:p>
          <a:p>
            <a:pPr indent="0" lvl="0" marL="0" rtl="0" algn="l">
              <a:lnSpc>
                <a:spcPct val="150000"/>
              </a:lnSpc>
              <a:spcBef>
                <a:spcPts val="0"/>
              </a:spcBef>
              <a:spcAft>
                <a:spcPts val="0"/>
              </a:spcAft>
              <a:buClr>
                <a:schemeClr val="dk1"/>
              </a:buClr>
              <a:buFont typeface="Arial"/>
              <a:buNone/>
            </a:pPr>
            <a:r>
              <a:rPr lang="en-US">
                <a:solidFill>
                  <a:schemeClr val="dk1"/>
                </a:solidFill>
              </a:rPr>
              <a:t>Time to approval was slashed by 50%, from 3 days to 1.5. </a:t>
            </a:r>
            <a:endParaRPr>
              <a:solidFill>
                <a:schemeClr val="dk1"/>
              </a:solidFill>
            </a:endParaRPr>
          </a:p>
          <a:p>
            <a:pPr indent="0" lvl="0" marL="0" rtl="0" algn="l">
              <a:lnSpc>
                <a:spcPct val="150000"/>
              </a:lnSpc>
              <a:spcBef>
                <a:spcPts val="0"/>
              </a:spcBef>
              <a:spcAft>
                <a:spcPts val="0"/>
              </a:spcAft>
              <a:buClr>
                <a:schemeClr val="dk1"/>
              </a:buClr>
              <a:buFont typeface="Arial"/>
              <a:buNone/>
            </a:pPr>
            <a:r>
              <a:rPr lang="en-US">
                <a:solidFill>
                  <a:schemeClr val="dk1"/>
                </a:solidFill>
              </a:rPr>
              <a:t>That instantly saved $150k in productivity gains.</a:t>
            </a:r>
            <a:endParaRPr>
              <a:solidFill>
                <a:schemeClr val="dk1"/>
              </a:solidFill>
            </a:endParaRPr>
          </a:p>
          <a:p>
            <a:pPr indent="0" lvl="0" marL="0" rtl="0" algn="l">
              <a:lnSpc>
                <a:spcPct val="150000"/>
              </a:lnSpc>
              <a:spcBef>
                <a:spcPts val="0"/>
              </a:spcBef>
              <a:spcAft>
                <a:spcPts val="0"/>
              </a:spcAft>
              <a:buClr>
                <a:schemeClr val="dk1"/>
              </a:buClr>
              <a:buFont typeface="Arial"/>
              <a:buNone/>
            </a:pPr>
            <a:r>
              <a:t/>
            </a:r>
            <a:endParaRPr b="1">
              <a:solidFill>
                <a:schemeClr val="dk1"/>
              </a:solidFill>
            </a:endParaRPr>
          </a:p>
          <a:p>
            <a:pPr indent="0" lvl="0" marL="0" rtl="0" algn="l">
              <a:lnSpc>
                <a:spcPct val="150000"/>
              </a:lnSpc>
              <a:spcBef>
                <a:spcPts val="0"/>
              </a:spcBef>
              <a:spcAft>
                <a:spcPts val="0"/>
              </a:spcAft>
              <a:buClr>
                <a:schemeClr val="dk1"/>
              </a:buClr>
              <a:buFont typeface="Arial"/>
              <a:buNone/>
            </a:pPr>
            <a:r>
              <a:rPr lang="en-US">
                <a:solidFill>
                  <a:schemeClr val="dk1"/>
                </a:solidFill>
              </a:rPr>
              <a:t>That’s valuable time saved, features shipped much faster, and a whole lot less waiting around.</a:t>
            </a:r>
            <a:endParaRPr sz="1200">
              <a:solidFill>
                <a:srgbClr val="0F172A"/>
              </a:solidFill>
            </a:endParaRPr>
          </a:p>
        </p:txBody>
      </p:sp>
      <p:sp>
        <p:nvSpPr>
          <p:cNvPr id="633" name="Google Shape;633;g3e16957dd65_0_2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3e16957dd65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US">
                <a:solidFill>
                  <a:schemeClr val="dk1"/>
                </a:solidFill>
              </a:rPr>
              <a:t>If you want to build something similar in your own company, here are our top three takeaways: </a:t>
            </a:r>
            <a:endParaRPr b="1">
              <a:solidFill>
                <a:schemeClr val="dk1"/>
              </a:solidFill>
            </a:endParaRPr>
          </a:p>
          <a:p>
            <a:pPr indent="457200" lvl="0" marL="0" rtl="0" algn="l">
              <a:lnSpc>
                <a:spcPct val="150000"/>
              </a:lnSpc>
              <a:spcBef>
                <a:spcPts val="0"/>
              </a:spcBef>
              <a:spcAft>
                <a:spcPts val="0"/>
              </a:spcAft>
              <a:buNone/>
            </a:pPr>
            <a:r>
              <a:t/>
            </a:r>
            <a:endParaRPr>
              <a:solidFill>
                <a:schemeClr val="dk1"/>
              </a:solidFill>
            </a:endParaRPr>
          </a:p>
          <a:p>
            <a:pPr indent="0" lvl="0" marL="0" rtl="0" algn="l">
              <a:lnSpc>
                <a:spcPct val="150000"/>
              </a:lnSpc>
              <a:spcBef>
                <a:spcPts val="0"/>
              </a:spcBef>
              <a:spcAft>
                <a:spcPts val="0"/>
              </a:spcAft>
              <a:buNone/>
            </a:pPr>
            <a:r>
              <a:rPr lang="en-US">
                <a:solidFill>
                  <a:schemeClr val="dk1"/>
                </a:solidFill>
              </a:rPr>
              <a:t>First, Measure: Identify the bottlenecks in your development lifecycle and see exactly where AI can help. </a:t>
            </a:r>
            <a:endParaRPr b="1">
              <a:solidFill>
                <a:schemeClr val="dk1"/>
              </a:solidFill>
            </a:endParaRPr>
          </a:p>
          <a:p>
            <a:pPr indent="0" lvl="0" marL="0" rtl="0" algn="l">
              <a:lnSpc>
                <a:spcPct val="150000"/>
              </a:lnSpc>
              <a:spcBef>
                <a:spcPts val="0"/>
              </a:spcBef>
              <a:spcAft>
                <a:spcPts val="0"/>
              </a:spcAft>
              <a:buNone/>
            </a:pPr>
            <a:r>
              <a:rPr lang="en-US">
                <a:solidFill>
                  <a:schemeClr val="dk1"/>
                </a:solidFill>
              </a:rPr>
              <a:t>Second, Be Agile: Start small and iterate on it. We started our Copilot with just one lengthy review comment, moved to the inline comments you saw in the demo, and now it has evolved into a fully Agentic Copilot.</a:t>
            </a:r>
            <a:endParaRPr>
              <a:solidFill>
                <a:schemeClr val="dk1"/>
              </a:solidFill>
            </a:endParaRPr>
          </a:p>
          <a:p>
            <a:pPr indent="0" lvl="0" marL="0" rtl="0" algn="l">
              <a:lnSpc>
                <a:spcPct val="150000"/>
              </a:lnSpc>
              <a:spcBef>
                <a:spcPts val="0"/>
              </a:spcBef>
              <a:spcAft>
                <a:spcPts val="0"/>
              </a:spcAft>
              <a:buNone/>
            </a:pPr>
            <a:r>
              <a:rPr lang="en-US">
                <a:solidFill>
                  <a:schemeClr val="dk1"/>
                </a:solidFill>
              </a:rPr>
              <a:t>Third, Meet developers where they work: Integrate AI in applications developers already use. It makes adoption much easier as they don’t have to learn a new tool </a:t>
            </a:r>
            <a:r>
              <a:rPr lang="en-US">
                <a:solidFill>
                  <a:schemeClr val="dk1"/>
                </a:solidFill>
              </a:rPr>
              <a:t>and helps with acceleration. </a:t>
            </a:r>
            <a:endParaRPr>
              <a:solidFill>
                <a:schemeClr val="dk1"/>
              </a:solidFill>
            </a:endParaRPr>
          </a:p>
          <a:p>
            <a:pPr indent="0" lvl="0" marL="0" rtl="0" algn="l">
              <a:lnSpc>
                <a:spcPct val="150000"/>
              </a:lnSpc>
              <a:spcBef>
                <a:spcPts val="0"/>
              </a:spcBef>
              <a:spcAft>
                <a:spcPts val="0"/>
              </a:spcAft>
              <a:buNone/>
            </a:pPr>
            <a:r>
              <a:t/>
            </a:r>
            <a:endParaRPr>
              <a:solidFill>
                <a:schemeClr val="dk1"/>
              </a:solidFill>
            </a:endParaRPr>
          </a:p>
          <a:p>
            <a:pPr indent="0" lvl="0" marL="0" rtl="0" algn="l">
              <a:lnSpc>
                <a:spcPct val="150000"/>
              </a:lnSpc>
              <a:spcBef>
                <a:spcPts val="0"/>
              </a:spcBef>
              <a:spcAft>
                <a:spcPts val="0"/>
              </a:spcAft>
              <a:buNone/>
            </a:pPr>
            <a:r>
              <a:rPr lang="en-US">
                <a:solidFill>
                  <a:schemeClr val="dk1"/>
                </a:solidFill>
              </a:rPr>
              <a:t>Now I pass it over to Muskan to walk us through another bottleneck</a:t>
            </a:r>
            <a:endParaRPr sz="1200"/>
          </a:p>
        </p:txBody>
      </p:sp>
      <p:sp>
        <p:nvSpPr>
          <p:cNvPr id="651" name="Google Shape;651;g3e16957dd65_0_2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300"/>
              <a:t>Thanks Maheswari, that was really </a:t>
            </a:r>
            <a:r>
              <a:rPr lang="en-US" sz="1300"/>
              <a:t>insightful.</a:t>
            </a:r>
            <a:br>
              <a:rPr lang="en-US" sz="1300"/>
            </a:br>
            <a:br>
              <a:rPr lang="en-US" sz="1300"/>
            </a:br>
            <a:r>
              <a:rPr lang="en-US" sz="1300"/>
              <a:t>Now we have a </a:t>
            </a:r>
            <a:r>
              <a:rPr b="1" lang="en-US" sz="1300"/>
              <a:t>high quality</a:t>
            </a:r>
            <a:r>
              <a:rPr lang="en-US" sz="1300"/>
              <a:t>, </a:t>
            </a:r>
            <a:r>
              <a:rPr b="1" lang="en-US" sz="1300"/>
              <a:t>efficient </a:t>
            </a:r>
            <a:r>
              <a:rPr lang="en-US" sz="1300"/>
              <a:t>GraphQL schema designed. </a:t>
            </a:r>
            <a:br>
              <a:rPr lang="en-US" sz="1300"/>
            </a:br>
            <a:r>
              <a:rPr lang="en-US" sz="1300"/>
              <a:t>But as any frontend developer in the room can tell you, a schema without data is just a Ferrari with no fuel, it looks fast but it’s going nowhere.</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US" sz="1300"/>
              <a:t>[Pause]</a:t>
            </a:r>
            <a:br>
              <a:rPr lang="en-US" sz="1300"/>
            </a:br>
            <a:r>
              <a:rPr lang="en-US" sz="1300"/>
              <a:t> We’ve optimised the Design Phase, but without actual data to hit, the bottleneck hasn’t disappeared - it just moved downstream to the Testing phase. The frontend can’t move until the backend is ready.</a:t>
            </a:r>
            <a:br>
              <a:rPr lang="en-US" sz="1300"/>
            </a:br>
            <a:endParaRPr sz="1300">
              <a:solidFill>
                <a:schemeClr val="dk1"/>
              </a:solidFill>
              <a:highlight>
                <a:srgbClr val="E3E3E3"/>
              </a:highlight>
              <a:latin typeface="Helvetica Neue"/>
              <a:ea typeface="Helvetica Neue"/>
              <a:cs typeface="Helvetica Neue"/>
              <a:sym typeface="Helvetica Neue"/>
            </a:endParaRPr>
          </a:p>
          <a:p>
            <a:pPr indent="0" lvl="0" marL="0" rtl="0" algn="l">
              <a:spcBef>
                <a:spcPts val="0"/>
              </a:spcBef>
              <a:spcAft>
                <a:spcPts val="0"/>
              </a:spcAft>
              <a:buNone/>
            </a:pPr>
            <a:r>
              <a:rPr lang="en-US" sz="1300"/>
              <a:t>Let’s talk about how we finally put some fuel in that car.</a:t>
            </a:r>
            <a:endParaRPr sz="1300"/>
          </a:p>
        </p:txBody>
      </p:sp>
      <p:sp>
        <p:nvSpPr>
          <p:cNvPr id="669" name="Google Shape;66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3e7f43b5516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chemeClr val="dk1"/>
                </a:solidFill>
              </a:rPr>
              <a:t>Introducing </a:t>
            </a:r>
            <a:r>
              <a:rPr b="1" lang="en-US" sz="1400">
                <a:solidFill>
                  <a:schemeClr val="dk1"/>
                </a:solidFill>
              </a:rPr>
              <a:t>GraphQL Response Mocking with GenAI, our second AI workflow </a:t>
            </a:r>
            <a:r>
              <a:rPr lang="en-US" sz="1400">
                <a:solidFill>
                  <a:schemeClr val="dk1"/>
                </a:solidFill>
              </a:rPr>
              <a:t>at the Testing stage in the Graph lifecycle</a:t>
            </a:r>
            <a:br>
              <a:rPr b="1" lang="en-US" sz="1400">
                <a:solidFill>
                  <a:schemeClr val="dk1"/>
                </a:solidFill>
              </a:rPr>
            </a:br>
            <a:br>
              <a:rPr b="1" lang="en-US" sz="1400">
                <a:solidFill>
                  <a:schemeClr val="dk1"/>
                </a:solidFill>
              </a:rPr>
            </a:br>
            <a:r>
              <a:rPr lang="en-US" sz="1400">
                <a:solidFill>
                  <a:schemeClr val="dk1"/>
                </a:solidFill>
              </a:rPr>
              <a:t>This is where we bridge the gap.</a:t>
            </a:r>
            <a:br>
              <a:rPr lang="en-US" sz="1400">
                <a:solidFill>
                  <a:schemeClr val="dk1"/>
                </a:solidFill>
              </a:rPr>
            </a:br>
            <a:br>
              <a:rPr lang="en-US" sz="1400">
                <a:solidFill>
                  <a:schemeClr val="dk1"/>
                </a:solidFill>
              </a:rPr>
            </a:br>
            <a:r>
              <a:rPr lang="en-US" sz="1400">
                <a:solidFill>
                  <a:schemeClr val="dk1"/>
                </a:solidFill>
              </a:rPr>
              <a:t>[Pause] </a:t>
            </a:r>
            <a:br>
              <a:rPr lang="en-US" sz="1400">
                <a:solidFill>
                  <a:schemeClr val="dk1"/>
                </a:solidFill>
              </a:rPr>
            </a:br>
            <a:r>
              <a:rPr lang="en-US" sz="1400">
                <a:solidFill>
                  <a:schemeClr val="dk1"/>
                </a:solidFill>
              </a:rPr>
              <a:t>But before we show you how it works, let’s look at the three specific friction points that were killing our velocity.</a:t>
            </a:r>
            <a:endParaRPr sz="1400">
              <a:solidFill>
                <a:schemeClr val="dk1"/>
              </a:solidFill>
            </a:endParaRPr>
          </a:p>
        </p:txBody>
      </p:sp>
      <p:sp>
        <p:nvSpPr>
          <p:cNvPr id="676" name="Google Shape;676;g3e7f43b5516_1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3e7f43b5516_1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First, the </a:t>
            </a:r>
            <a:r>
              <a:rPr b="1" lang="en-US">
                <a:solidFill>
                  <a:schemeClr val="dk1"/>
                </a:solidFill>
              </a:rPr>
              <a:t>Backend Dependency.</a:t>
            </a:r>
            <a:br>
              <a:rPr b="1" lang="en-US">
                <a:solidFill>
                  <a:schemeClr val="dk1"/>
                </a:solidFill>
              </a:rPr>
            </a:br>
            <a:r>
              <a:rPr lang="en-US" sz="1200">
                <a:solidFill>
                  <a:schemeClr val="dk1"/>
                </a:solidFill>
              </a:rPr>
              <a:t>Our </a:t>
            </a:r>
            <a:r>
              <a:rPr b="1" lang="en-US" sz="1200">
                <a:solidFill>
                  <a:schemeClr val="dk1"/>
                </a:solidFill>
              </a:rPr>
              <a:t>frontend teams </a:t>
            </a:r>
            <a:r>
              <a:rPr lang="en-US">
                <a:solidFill>
                  <a:schemeClr val="dk1"/>
                </a:solidFill>
              </a:rPr>
              <a:t>couldn’t move forward until schemas and mock data were ready.</a:t>
            </a:r>
            <a:br>
              <a:rPr lang="en-US">
                <a:solidFill>
                  <a:schemeClr val="dk1"/>
                </a:solidFill>
              </a:rPr>
            </a:br>
            <a:r>
              <a:rPr lang="en-US">
                <a:solidFill>
                  <a:schemeClr val="dk1"/>
                </a:solidFill>
              </a:rPr>
              <a:t>That </a:t>
            </a:r>
            <a:r>
              <a:rPr b="1" lang="en-US">
                <a:solidFill>
                  <a:schemeClr val="dk1"/>
                </a:solidFill>
              </a:rPr>
              <a:t>immediate stall</a:t>
            </a:r>
            <a:r>
              <a:rPr lang="en-US">
                <a:solidFill>
                  <a:schemeClr val="dk1"/>
                </a:solidFill>
              </a:rPr>
              <a:t>? It killed velocity.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 [Pause] </a:t>
            </a:r>
            <a:endParaRPr>
              <a:solidFill>
                <a:schemeClr val="dk1"/>
              </a:solidFill>
            </a:endParaRPr>
          </a:p>
          <a:p>
            <a:pPr indent="0" lvl="0" marL="0" rtl="0" algn="l">
              <a:spcBef>
                <a:spcPts val="0"/>
              </a:spcBef>
              <a:spcAft>
                <a:spcPts val="0"/>
              </a:spcAft>
              <a:buNone/>
            </a:pPr>
            <a:br>
              <a:rPr lang="en-US">
                <a:solidFill>
                  <a:schemeClr val="dk1"/>
                </a:solidFill>
              </a:rPr>
            </a:br>
            <a:r>
              <a:rPr lang="en-US">
                <a:solidFill>
                  <a:schemeClr val="dk1"/>
                </a:solidFill>
              </a:rPr>
              <a:t>The next problem was </a:t>
            </a:r>
            <a:r>
              <a:rPr b="1" lang="en-US">
                <a:solidFill>
                  <a:schemeClr val="dk1"/>
                </a:solidFill>
              </a:rPr>
              <a:t>Disconnected tools</a:t>
            </a:r>
            <a:r>
              <a:rPr lang="en-US">
                <a:solidFill>
                  <a:schemeClr val="dk1"/>
                </a:solidFill>
              </a:rPr>
              <a:t>.</a:t>
            </a:r>
            <a:br>
              <a:rPr lang="en-US">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Traditional GraphQL mocking works only as long as the schema stays still — but real systems don’t.</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As the backend evolves, mocks drift out of sync: fields change, relationships change, requirements change.</a:t>
            </a:r>
            <a:endParaRPr>
              <a:solidFill>
                <a:schemeClr val="dk1"/>
              </a:solidFill>
            </a:endParaRPr>
          </a:p>
          <a:p>
            <a:pPr indent="0" lvl="0" marL="0" rtl="0" algn="l">
              <a:spcBef>
                <a:spcPts val="0"/>
              </a:spcBef>
              <a:spcAft>
                <a:spcPts val="0"/>
              </a:spcAft>
              <a:buNone/>
            </a:pPr>
            <a:r>
              <a:rPr lang="en-US">
                <a:solidFill>
                  <a:schemeClr val="dk1"/>
                </a:solidFill>
              </a:rPr>
              <a:t>Very quickly, teams are maintaining mock data instead of building real products.</a:t>
            </a:r>
            <a:br>
              <a:rPr lang="en-US">
                <a:solidFill>
                  <a:schemeClr val="dk1"/>
                </a:solidFill>
              </a:rPr>
            </a:br>
            <a:endParaRPr>
              <a:solidFill>
                <a:schemeClr val="dk1"/>
              </a:solidFill>
            </a:endParaRPr>
          </a:p>
          <a:p>
            <a:pPr indent="0" lvl="0" marL="0" rtl="0" algn="l">
              <a:spcBef>
                <a:spcPts val="0"/>
              </a:spcBef>
              <a:spcAft>
                <a:spcPts val="0"/>
              </a:spcAft>
              <a:buNone/>
            </a:pPr>
            <a:r>
              <a:rPr lang="en-US">
                <a:solidFill>
                  <a:schemeClr val="dk1"/>
                </a:solidFill>
              </a:rPr>
              <a:t>[Pause] </a:t>
            </a:r>
            <a:endParaRPr>
              <a:solidFill>
                <a:schemeClr val="dk1"/>
              </a:solidFill>
            </a:endParaRPr>
          </a:p>
          <a:p>
            <a:pPr indent="0" lvl="0" marL="0" rtl="0" algn="l">
              <a:spcBef>
                <a:spcPts val="0"/>
              </a:spcBef>
              <a:spcAft>
                <a:spcPts val="0"/>
              </a:spcAft>
              <a:buNone/>
            </a:pPr>
            <a:br>
              <a:rPr lang="en-US">
                <a:solidFill>
                  <a:schemeClr val="dk1"/>
                </a:solidFill>
              </a:rPr>
            </a:br>
            <a:r>
              <a:rPr lang="en-US">
                <a:solidFill>
                  <a:schemeClr val="dk1"/>
                </a:solidFill>
              </a:rPr>
              <a:t>And third, the </a:t>
            </a:r>
            <a:r>
              <a:rPr b="1" lang="en-US">
                <a:solidFill>
                  <a:schemeClr val="dk1"/>
                </a:solidFill>
              </a:rPr>
              <a:t>data itself </a:t>
            </a:r>
            <a:r>
              <a:rPr lang="en-US">
                <a:solidFill>
                  <a:schemeClr val="dk1"/>
                </a:solidFill>
              </a:rPr>
              <a:t>?</a:t>
            </a:r>
            <a:br>
              <a:rPr lang="en-US" sz="1400">
                <a:solidFill>
                  <a:schemeClr val="dk1"/>
                </a:solidFill>
              </a:rPr>
            </a:br>
            <a:r>
              <a:rPr lang="en-US" sz="1400">
                <a:solidFill>
                  <a:schemeClr val="dk1"/>
                </a:solidFill>
              </a:rPr>
              <a:t> </a:t>
            </a:r>
            <a:r>
              <a:rPr lang="en-US" sz="1200">
                <a:solidFill>
                  <a:schemeClr val="dk1"/>
                </a:solidFill>
              </a:rPr>
              <a:t>Static.</a:t>
            </a:r>
            <a:br>
              <a:rPr lang="en-US" sz="1200">
                <a:solidFill>
                  <a:schemeClr val="dk1"/>
                </a:solidFill>
              </a:rPr>
            </a:br>
            <a:r>
              <a:rPr lang="en-US" sz="1200">
                <a:solidFill>
                  <a:schemeClr val="dk1"/>
                </a:solidFill>
              </a:rPr>
              <a:t> Unrealistic.</a:t>
            </a:r>
            <a:br>
              <a:rPr lang="en-US" sz="1200">
                <a:solidFill>
                  <a:schemeClr val="dk1"/>
                </a:solidFill>
              </a:rPr>
            </a:br>
            <a:r>
              <a:rPr lang="en-US" sz="1200">
                <a:solidFill>
                  <a:schemeClr val="dk1"/>
                </a:solidFill>
              </a:rPr>
              <a:t> Not even close to production.</a:t>
            </a:r>
            <a:endParaRPr i="1"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200">
                <a:solidFill>
                  <a:schemeClr val="dk1"/>
                </a:solidFill>
              </a:rPr>
              <a:t>The result?</a:t>
            </a:r>
            <a:br>
              <a:rPr lang="en-US" sz="1200">
                <a:solidFill>
                  <a:schemeClr val="dk1"/>
                </a:solidFill>
              </a:rPr>
            </a:br>
            <a:r>
              <a:rPr lang="en-US" sz="1200">
                <a:solidFill>
                  <a:schemeClr val="dk1"/>
                </a:solidFill>
              </a:rPr>
              <a:t> Teams weren’t building features — they were stuck </a:t>
            </a:r>
            <a:r>
              <a:rPr b="1" lang="en-US" sz="1200">
                <a:solidFill>
                  <a:schemeClr val="dk1"/>
                </a:solidFill>
              </a:rPr>
              <a:t>waiting</a:t>
            </a:r>
            <a:r>
              <a:rPr lang="en-US" sz="1200">
                <a:solidFill>
                  <a:schemeClr val="dk1"/>
                </a:solidFill>
              </a:rPr>
              <a:t>, </a:t>
            </a:r>
            <a:r>
              <a:rPr b="1" lang="en-US" sz="1200">
                <a:solidFill>
                  <a:schemeClr val="dk1"/>
                </a:solidFill>
              </a:rPr>
              <a:t>rewriting</a:t>
            </a:r>
            <a:r>
              <a:rPr lang="en-US" sz="1200">
                <a:solidFill>
                  <a:schemeClr val="dk1"/>
                </a:solidFill>
              </a:rPr>
              <a:t>, and </a:t>
            </a:r>
            <a:r>
              <a:rPr b="1" lang="en-US" sz="1200">
                <a:solidFill>
                  <a:schemeClr val="dk1"/>
                </a:solidFill>
              </a:rPr>
              <a:t>wasting</a:t>
            </a:r>
            <a:r>
              <a:rPr lang="en-US" sz="1200">
                <a:solidFill>
                  <a:schemeClr val="dk1"/>
                </a:solidFill>
              </a:rPr>
              <a:t> development cycles</a:t>
            </a:r>
            <a:r>
              <a:rPr lang="en-US" sz="1400">
                <a:solidFill>
                  <a:schemeClr val="dk1"/>
                </a:solidFill>
              </a:rPr>
              <a:t>.</a:t>
            </a:r>
            <a:endParaRPr>
              <a:solidFill>
                <a:schemeClr val="dk1"/>
              </a:solidFill>
            </a:endParaRPr>
          </a:p>
          <a:p>
            <a:pPr indent="0" lvl="0" marL="0" rtl="0" algn="l">
              <a:spcBef>
                <a:spcPts val="1200"/>
              </a:spcBef>
              <a:spcAft>
                <a:spcPts val="0"/>
              </a:spcAft>
              <a:buNone/>
            </a:pPr>
            <a:r>
              <a:t/>
            </a:r>
            <a:endParaRPr>
              <a:solidFill>
                <a:schemeClr val="dk1"/>
              </a:solidFill>
            </a:endParaRPr>
          </a:p>
        </p:txBody>
      </p:sp>
      <p:sp>
        <p:nvSpPr>
          <p:cNvPr id="703" name="Google Shape;703;g3e7f43b5516_1_3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3e943c6a431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chemeClr val="dk1"/>
                </a:solidFill>
              </a:rPr>
              <a:t>We are moving from the </a:t>
            </a:r>
            <a:r>
              <a:rPr b="1" lang="en-US" sz="1400">
                <a:solidFill>
                  <a:schemeClr val="dk1"/>
                </a:solidFill>
              </a:rPr>
              <a:t>‘Blueprint’</a:t>
            </a:r>
            <a:r>
              <a:rPr lang="en-US" sz="1400">
                <a:solidFill>
                  <a:schemeClr val="dk1"/>
                </a:solidFill>
              </a:rPr>
              <a:t> to the </a:t>
            </a:r>
            <a:r>
              <a:rPr b="1" lang="en-US" sz="1400">
                <a:solidFill>
                  <a:schemeClr val="dk1"/>
                </a:solidFill>
              </a:rPr>
              <a:t>‘Reality’</a:t>
            </a:r>
            <a:r>
              <a:rPr lang="en-US" sz="1400">
                <a:solidFill>
                  <a:schemeClr val="dk1"/>
                </a:solidFill>
              </a:rPr>
              <a:t> by using GenAI to generate High fidelity response mocks.</a:t>
            </a:r>
            <a:br>
              <a:rPr lang="en-US" sz="1400">
                <a:solidFill>
                  <a:schemeClr val="dk1"/>
                </a:solidFill>
              </a:rPr>
            </a:br>
            <a:endParaRPr sz="1400">
              <a:solidFill>
                <a:schemeClr val="dk1"/>
              </a:solidFill>
            </a:endParaRPr>
          </a:p>
          <a:p>
            <a:pPr indent="0" lvl="0" marL="0" rtl="0" algn="l">
              <a:spcBef>
                <a:spcPts val="0"/>
              </a:spcBef>
              <a:spcAft>
                <a:spcPts val="0"/>
              </a:spcAft>
              <a:buNone/>
            </a:pPr>
            <a:r>
              <a:rPr lang="en-US" sz="1400">
                <a:solidFill>
                  <a:schemeClr val="dk1"/>
                </a:solidFill>
              </a:rPr>
              <a:t>What if we could start building,  the moment the schema is conceived? Let’s see it in action .</a:t>
            </a:r>
            <a:br>
              <a:rPr lang="en-US"/>
            </a:br>
            <a:endParaRPr/>
          </a:p>
        </p:txBody>
      </p:sp>
      <p:sp>
        <p:nvSpPr>
          <p:cNvPr id="720" name="Google Shape;720;g3e943c6a431_2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3e2bb930050_1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US" sz="1300">
                <a:solidFill>
                  <a:schemeClr val="dk1"/>
                </a:solidFill>
              </a:rPr>
              <a:t>During Demo</a:t>
            </a:r>
            <a:endParaRPr i="1" sz="1300">
              <a:solidFill>
                <a:schemeClr val="dk1"/>
              </a:solidFill>
            </a:endParaRPr>
          </a:p>
          <a:p>
            <a:pPr indent="0" lvl="0" marL="0" rtl="0" algn="l">
              <a:spcBef>
                <a:spcPts val="0"/>
              </a:spcBef>
              <a:spcAft>
                <a:spcPts val="0"/>
              </a:spcAft>
              <a:buClr>
                <a:schemeClr val="dk1"/>
              </a:buClr>
              <a:buSzPts val="1100"/>
              <a:buFont typeface="Arial"/>
              <a:buNone/>
            </a:pPr>
            <a:r>
              <a:t/>
            </a:r>
            <a:endParaRPr i="1" sz="1300">
              <a:solidFill>
                <a:schemeClr val="dk1"/>
              </a:solidFill>
            </a:endParaRPr>
          </a:p>
          <a:p>
            <a:pPr indent="0" lvl="0" marL="0" rtl="0" algn="l">
              <a:spcBef>
                <a:spcPts val="0"/>
              </a:spcBef>
              <a:spcAft>
                <a:spcPts val="0"/>
              </a:spcAft>
              <a:buClr>
                <a:schemeClr val="dk1"/>
              </a:buClr>
              <a:buSzPts val="1100"/>
              <a:buFont typeface="Arial"/>
              <a:buNone/>
            </a:pPr>
            <a:r>
              <a:rPr lang="en-US" sz="1300">
                <a:solidFill>
                  <a:schemeClr val="dk1"/>
                </a:solidFill>
              </a:rPr>
              <a:t>We start off with a designer creating a figma mock for a new feature</a:t>
            </a:r>
            <a:endParaRPr i="1"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300">
                <a:solidFill>
                  <a:schemeClr val="dk1"/>
                </a:solidFill>
              </a:rPr>
              <a:t>And the next step is that the developer creates a schema proposal in </a:t>
            </a:r>
            <a:endParaRPr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300">
                <a:solidFill>
                  <a:schemeClr val="dk1"/>
                </a:solidFill>
              </a:rPr>
              <a:t>From the schema proposal, the frontend developer can </a:t>
            </a:r>
            <a:r>
              <a:rPr b="1" lang="en-US" sz="1300">
                <a:solidFill>
                  <a:schemeClr val="dk1"/>
                </a:solidFill>
              </a:rPr>
              <a:t>access the mock server</a:t>
            </a:r>
            <a:endParaRPr b="1"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300">
                <a:solidFill>
                  <a:schemeClr val="dk1"/>
                </a:solidFill>
              </a:rPr>
              <a:t>The query has both </a:t>
            </a:r>
            <a:r>
              <a:rPr b="1" lang="en-US" sz="1300">
                <a:solidFill>
                  <a:schemeClr val="dk1"/>
                </a:solidFill>
              </a:rPr>
              <a:t>existing</a:t>
            </a:r>
            <a:r>
              <a:rPr lang="en-US" sz="1300">
                <a:solidFill>
                  <a:schemeClr val="dk1"/>
                </a:solidFill>
              </a:rPr>
              <a:t> and </a:t>
            </a:r>
            <a:r>
              <a:rPr b="1" lang="en-US" sz="1300">
                <a:solidFill>
                  <a:schemeClr val="dk1"/>
                </a:solidFill>
              </a:rPr>
              <a:t>new schema.</a:t>
            </a:r>
            <a:endParaRPr b="1"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300">
                <a:solidFill>
                  <a:schemeClr val="dk1"/>
                </a:solidFill>
              </a:rPr>
              <a:t>Now the response has a blend of </a:t>
            </a:r>
            <a:r>
              <a:rPr b="1" lang="en-US" sz="1300">
                <a:solidFill>
                  <a:schemeClr val="dk1"/>
                </a:solidFill>
              </a:rPr>
              <a:t>real production data</a:t>
            </a:r>
            <a:r>
              <a:rPr lang="en-US" sz="1300">
                <a:solidFill>
                  <a:schemeClr val="dk1"/>
                </a:solidFill>
              </a:rPr>
              <a:t>… and </a:t>
            </a:r>
            <a:r>
              <a:rPr b="1" lang="en-US" sz="1300">
                <a:solidFill>
                  <a:schemeClr val="dk1"/>
                </a:solidFill>
              </a:rPr>
              <a:t>AI-generated mocks</a:t>
            </a:r>
            <a:r>
              <a:rPr lang="en-US" sz="1300">
                <a:solidFill>
                  <a:schemeClr val="dk1"/>
                </a:solidFill>
              </a:rPr>
              <a:t>.</a:t>
            </a:r>
            <a:endParaRPr i="1" sz="13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US" sz="1300">
                <a:solidFill>
                  <a:schemeClr val="dk1"/>
                </a:solidFill>
              </a:rPr>
              <a:t>And yeahh — the final UI is ready  with </a:t>
            </a:r>
            <a:r>
              <a:rPr b="1" lang="en-US" sz="1300">
                <a:solidFill>
                  <a:schemeClr val="dk1"/>
                </a:solidFill>
              </a:rPr>
              <a:t>no backend bottleneck</a:t>
            </a:r>
            <a:r>
              <a:rPr lang="en-US" sz="1300">
                <a:solidFill>
                  <a:schemeClr val="dk1"/>
                </a:solidFill>
              </a:rPr>
              <a:t>.</a:t>
            </a:r>
            <a:br>
              <a:rPr lang="en-US" sz="1300">
                <a:solidFill>
                  <a:schemeClr val="dk1"/>
                </a:solidFill>
              </a:rPr>
            </a:br>
            <a:br>
              <a:rPr lang="en-US" sz="1300">
                <a:solidFill>
                  <a:schemeClr val="dk1"/>
                </a:solidFill>
              </a:rPr>
            </a:br>
            <a:r>
              <a:rPr lang="en-US" sz="1300">
                <a:solidFill>
                  <a:schemeClr val="dk1"/>
                </a:solidFill>
              </a:rPr>
              <a:t>[Feedback] - more voice over</a:t>
            </a:r>
            <a:endParaRPr/>
          </a:p>
        </p:txBody>
      </p:sp>
      <p:sp>
        <p:nvSpPr>
          <p:cNvPr id="732" name="Google Shape;732;g3e2bb930050_16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3e7f43b5516_19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t>By generating these AI mocks, we’ve essentially removed the 'Wait' from the workflow.</a:t>
            </a:r>
            <a:br>
              <a:rPr lang="en-US" sz="1400"/>
            </a:br>
            <a:br>
              <a:rPr lang="en-US" sz="1400"/>
            </a:br>
            <a:r>
              <a:rPr lang="en-US" sz="1400"/>
              <a:t>This unlocked two major shifts for us:</a:t>
            </a:r>
            <a:endParaRPr sz="1400"/>
          </a:p>
          <a:p>
            <a:pPr indent="0" lvl="0" marL="0" rtl="0" algn="l">
              <a:spcBef>
                <a:spcPts val="0"/>
              </a:spcBef>
              <a:spcAft>
                <a:spcPts val="0"/>
              </a:spcAft>
              <a:buNone/>
            </a:pPr>
            <a:br>
              <a:rPr lang="en-US" sz="1400"/>
            </a:br>
            <a:r>
              <a:rPr lang="en-US" sz="1400">
                <a:solidFill>
                  <a:schemeClr val="dk1"/>
                </a:solidFill>
              </a:rPr>
              <a:t>First, </a:t>
            </a:r>
            <a:r>
              <a:rPr b="1" lang="en-US" sz="1400">
                <a:solidFill>
                  <a:schemeClr val="dk1"/>
                </a:solidFill>
              </a:rPr>
              <a:t>Rapid Prototyping.</a:t>
            </a:r>
            <a:r>
              <a:rPr lang="en-US" sz="1400">
                <a:solidFill>
                  <a:schemeClr val="dk1"/>
                </a:solidFill>
              </a:rPr>
              <a:t> The moment a schema is designed, the UI can be built using the realistic data from day one.</a:t>
            </a:r>
            <a:br>
              <a:rPr lang="en-US" sz="1400">
                <a:solidFill>
                  <a:schemeClr val="dk1"/>
                </a:solidFill>
              </a:rPr>
            </a:br>
            <a:br>
              <a:rPr lang="en-US" sz="1400">
                <a:solidFill>
                  <a:schemeClr val="dk1"/>
                </a:solidFill>
              </a:rPr>
            </a:br>
            <a:r>
              <a:rPr lang="en-US" sz="1400">
                <a:solidFill>
                  <a:schemeClr val="dk1"/>
                </a:solidFill>
              </a:rPr>
              <a:t>[Pause]</a:t>
            </a:r>
            <a:br>
              <a:rPr lang="en-US" sz="1400">
                <a:solidFill>
                  <a:schemeClr val="dk1"/>
                </a:solidFill>
              </a:rPr>
            </a:br>
            <a:br>
              <a:rPr lang="en-US" sz="1400">
                <a:solidFill>
                  <a:schemeClr val="dk1"/>
                </a:solidFill>
              </a:rPr>
            </a:br>
            <a:r>
              <a:rPr lang="en-US" sz="1400">
                <a:solidFill>
                  <a:schemeClr val="dk1"/>
                </a:solidFill>
              </a:rPr>
              <a:t>Second, </a:t>
            </a:r>
            <a:r>
              <a:rPr b="1" lang="en-US" sz="1400">
                <a:solidFill>
                  <a:schemeClr val="dk1"/>
                </a:solidFill>
              </a:rPr>
              <a:t>Parallel Testing.</a:t>
            </a:r>
            <a:r>
              <a:rPr lang="en-US" sz="1400">
                <a:solidFill>
                  <a:schemeClr val="dk1"/>
                </a:solidFill>
              </a:rPr>
              <a:t> Since the frontend is now 'decoupled,' the testing can now happen earlier and entirely on its own.</a:t>
            </a:r>
            <a:br>
              <a:rPr lang="en-US" sz="1400">
                <a:solidFill>
                  <a:schemeClr val="dk1"/>
                </a:solidFill>
              </a:rPr>
            </a:br>
            <a:br>
              <a:rPr lang="en-US" sz="1400">
                <a:solidFill>
                  <a:schemeClr val="dk1"/>
                </a:solidFill>
              </a:rPr>
            </a:br>
            <a:r>
              <a:rPr lang="en-US" sz="1400">
                <a:solidFill>
                  <a:schemeClr val="dk1"/>
                </a:solidFill>
              </a:rPr>
              <a:t>In short: the frontend is finally moving at full speed.</a:t>
            </a:r>
            <a:endParaRPr sz="1400"/>
          </a:p>
        </p:txBody>
      </p:sp>
      <p:sp>
        <p:nvSpPr>
          <p:cNvPr id="738" name="Google Shape;738;g3e7f43b5516_19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3e943c6a431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500">
                <a:solidFill>
                  <a:schemeClr val="dk1"/>
                </a:solidFill>
              </a:rPr>
              <a:t>Okay, let’s talk about how </a:t>
            </a:r>
            <a:r>
              <a:rPr b="1" lang="en-US" sz="1500">
                <a:solidFill>
                  <a:schemeClr val="dk1"/>
                </a:solidFill>
              </a:rPr>
              <a:t>front-end developers</a:t>
            </a:r>
            <a:r>
              <a:rPr lang="en-US" sz="1500">
                <a:solidFill>
                  <a:schemeClr val="dk1"/>
                </a:solidFill>
              </a:rPr>
              <a:t> actually use this in their day-to-day workflow.</a:t>
            </a:r>
            <a:endParaRPr sz="15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sz="1400">
                <a:solidFill>
                  <a:srgbClr val="FC5200"/>
                </a:solidFill>
              </a:rPr>
              <a:t>[Pause]</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500">
                <a:solidFill>
                  <a:schemeClr val="dk1"/>
                </a:solidFill>
              </a:rPr>
              <a:t>The first option we provide is </a:t>
            </a:r>
            <a:r>
              <a:rPr b="1" lang="en-US" sz="1500">
                <a:solidFill>
                  <a:schemeClr val="dk1"/>
                </a:solidFill>
              </a:rPr>
              <a:t>within the Schema Proposal itself</a:t>
            </a:r>
            <a:r>
              <a:rPr lang="en-US" sz="1500">
                <a:solidFill>
                  <a:schemeClr val="dk1"/>
                </a:solidFill>
              </a:rPr>
              <a:t>:</a:t>
            </a:r>
            <a:br>
              <a:rPr lang="en-US" sz="1500">
                <a:solidFill>
                  <a:schemeClr val="dk1"/>
                </a:solidFill>
              </a:rPr>
            </a:br>
            <a:r>
              <a:rPr lang="en-US" sz="1500">
                <a:solidFill>
                  <a:schemeClr val="dk1"/>
                </a:solidFill>
              </a:rPr>
              <a:t> As soon as the </a:t>
            </a:r>
            <a:r>
              <a:rPr b="1" lang="en-US" sz="1500">
                <a:solidFill>
                  <a:schemeClr val="dk1"/>
                </a:solidFill>
              </a:rPr>
              <a:t>schema proposal</a:t>
            </a:r>
            <a:r>
              <a:rPr lang="en-US" sz="1500">
                <a:solidFill>
                  <a:schemeClr val="dk1"/>
                </a:solidFill>
              </a:rPr>
              <a:t> is drafted, the GraphQL platform service automatically generates a </a:t>
            </a:r>
            <a:r>
              <a:rPr b="1" lang="en-US" sz="1500">
                <a:solidFill>
                  <a:schemeClr val="dk1"/>
                </a:solidFill>
              </a:rPr>
              <a:t>unique Mock Server URL</a:t>
            </a:r>
            <a:r>
              <a:rPr lang="en-US" sz="1500">
                <a:solidFill>
                  <a:schemeClr val="dk1"/>
                </a:solidFill>
              </a:rPr>
              <a:t> scoped to that proposal.</a:t>
            </a:r>
            <a:br>
              <a:rPr lang="en-US" sz="1500">
                <a:solidFill>
                  <a:schemeClr val="dk1"/>
                </a:solidFill>
              </a:rPr>
            </a:br>
            <a:br>
              <a:rPr i="1" lang="en-US" sz="1500">
                <a:solidFill>
                  <a:schemeClr val="dk1"/>
                </a:solidFill>
              </a:rPr>
            </a:br>
            <a:r>
              <a:rPr lang="en-US" sz="1500">
                <a:solidFill>
                  <a:schemeClr val="dk1"/>
                </a:solidFill>
              </a:rPr>
              <a:t> This URL is posted as a </a:t>
            </a:r>
            <a:r>
              <a:rPr b="1" lang="en-US" sz="1500">
                <a:solidFill>
                  <a:schemeClr val="dk1"/>
                </a:solidFill>
              </a:rPr>
              <a:t>comment</a:t>
            </a:r>
            <a:r>
              <a:rPr lang="en-US" sz="1500">
                <a:solidFill>
                  <a:schemeClr val="dk1"/>
                </a:solidFill>
              </a:rPr>
              <a:t> on the proposal, so </a:t>
            </a:r>
            <a:r>
              <a:rPr b="1" lang="en-US" sz="1500">
                <a:solidFill>
                  <a:schemeClr val="dk1"/>
                </a:solidFill>
              </a:rPr>
              <a:t>frontend teams</a:t>
            </a:r>
            <a:r>
              <a:rPr lang="en-US" sz="1500">
                <a:solidFill>
                  <a:schemeClr val="dk1"/>
                </a:solidFill>
              </a:rPr>
              <a:t> can deploy the mock server, and </a:t>
            </a:r>
            <a:r>
              <a:rPr b="1" lang="en-US" sz="1500">
                <a:solidFill>
                  <a:schemeClr val="dk1"/>
                </a:solidFill>
              </a:rPr>
              <a:t>immediately start mocking queries</a:t>
            </a:r>
            <a:r>
              <a:rPr lang="en-US" sz="1500">
                <a:solidFill>
                  <a:schemeClr val="dk1"/>
                </a:solidFill>
              </a:rPr>
              <a:t>.</a:t>
            </a:r>
            <a:endParaRPr sz="15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sz="1400">
                <a:solidFill>
                  <a:srgbClr val="FC5200"/>
                </a:solidFill>
              </a:rPr>
              <a:t>[Pause]</a:t>
            </a:r>
            <a:endParaRPr sz="18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500">
                <a:solidFill>
                  <a:schemeClr val="dk1"/>
                </a:solidFill>
              </a:rPr>
              <a:t>The second option we provide is </a:t>
            </a:r>
            <a:r>
              <a:rPr b="1" lang="en-US" sz="1500">
                <a:solidFill>
                  <a:schemeClr val="dk1"/>
                </a:solidFill>
              </a:rPr>
              <a:t>directly from their Local Setup</a:t>
            </a:r>
            <a:r>
              <a:rPr lang="en-US" sz="1500">
                <a:solidFill>
                  <a:schemeClr val="dk1"/>
                </a:solidFill>
              </a:rPr>
              <a:t>:</a:t>
            </a:r>
            <a:br>
              <a:rPr lang="en-US" sz="1500">
                <a:solidFill>
                  <a:schemeClr val="dk1"/>
                </a:solidFill>
              </a:rPr>
            </a:br>
            <a:r>
              <a:rPr lang="en-US" sz="1500">
                <a:solidFill>
                  <a:schemeClr val="dk1"/>
                </a:solidFill>
              </a:rPr>
              <a:t> For developers working locally, all they need to do is add a simple </a:t>
            </a:r>
            <a:r>
              <a:rPr b="1" lang="en-US" sz="1500">
                <a:solidFill>
                  <a:schemeClr val="dk1"/>
                </a:solidFill>
              </a:rPr>
              <a:t>custom header</a:t>
            </a:r>
            <a:r>
              <a:rPr lang="en-US" sz="1500">
                <a:solidFill>
                  <a:schemeClr val="dk1"/>
                </a:solidFill>
              </a:rPr>
              <a:t>.</a:t>
            </a:r>
            <a:br>
              <a:rPr lang="en-US" sz="1500">
                <a:solidFill>
                  <a:schemeClr val="dk1"/>
                </a:solidFill>
              </a:rPr>
            </a:br>
            <a:br>
              <a:rPr i="1" lang="en-US" sz="1500">
                <a:solidFill>
                  <a:schemeClr val="dk1"/>
                </a:solidFill>
              </a:rPr>
            </a:br>
            <a:r>
              <a:rPr lang="en-US" sz="1500">
                <a:solidFill>
                  <a:schemeClr val="dk1"/>
                </a:solidFill>
              </a:rPr>
              <a:t>This header routes the query to the </a:t>
            </a:r>
            <a:r>
              <a:rPr b="1" lang="en-US" sz="1500">
                <a:solidFill>
                  <a:schemeClr val="dk1"/>
                </a:solidFill>
              </a:rPr>
              <a:t>Mock Server</a:t>
            </a:r>
            <a:r>
              <a:rPr lang="en-US" sz="1500">
                <a:solidFill>
                  <a:schemeClr val="dk1"/>
                </a:solidFill>
              </a:rPr>
              <a:t>.</a:t>
            </a:r>
            <a:br>
              <a:rPr lang="en-US" sz="1500">
                <a:solidFill>
                  <a:schemeClr val="dk1"/>
                </a:solidFill>
              </a:rPr>
            </a:br>
            <a:endParaRPr i="1" sz="15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US" sz="1500">
                <a:solidFill>
                  <a:schemeClr val="dk1"/>
                </a:solidFill>
              </a:rPr>
              <a:t>Either way, developers don’t have to </a:t>
            </a:r>
            <a:r>
              <a:rPr b="1" lang="en-US" sz="1500">
                <a:solidFill>
                  <a:schemeClr val="dk1"/>
                </a:solidFill>
              </a:rPr>
              <a:t>switch context</a:t>
            </a:r>
            <a:r>
              <a:rPr lang="en-US" sz="1500">
                <a:solidFill>
                  <a:schemeClr val="dk1"/>
                </a:solidFill>
              </a:rPr>
              <a:t> or </a:t>
            </a:r>
            <a:r>
              <a:rPr b="1" lang="en-US" sz="1500">
                <a:solidFill>
                  <a:schemeClr val="dk1"/>
                </a:solidFill>
              </a:rPr>
              <a:t>adopt new tools</a:t>
            </a:r>
            <a:r>
              <a:rPr lang="en-US" sz="1500">
                <a:solidFill>
                  <a:schemeClr val="dk1"/>
                </a:solidFill>
              </a:rPr>
              <a:t>.</a:t>
            </a:r>
            <a:endParaRPr>
              <a:solidFill>
                <a:schemeClr val="dk1"/>
              </a:solidFill>
            </a:endParaRPr>
          </a:p>
        </p:txBody>
      </p:sp>
      <p:sp>
        <p:nvSpPr>
          <p:cNvPr id="760" name="Google Shape;760;g3e943c6a431_2_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e7f43b5516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Before we talk solutions, let’s establish the baseline.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Wayfair's Supergraph handles over 5 billion daily requests across 220+ subgraphs. We empower over 1,200 developers who push over 2,000 schema publishes every single month.</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When you manage a platform at that scale, speed isn't a nice-to-have; it's an absolute business requirement. We needed a way to scale our governance. </a:t>
            </a:r>
            <a:endParaRPr>
              <a:solidFill>
                <a:schemeClr val="dk1"/>
              </a:solidFill>
            </a:endParaRPr>
          </a:p>
        </p:txBody>
      </p:sp>
      <p:sp>
        <p:nvSpPr>
          <p:cNvPr id="124" name="Google Shape;124;g3e7f43b5516_1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3e7f43b5516_2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3e7f43b5516_2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300">
                <a:solidFill>
                  <a:schemeClr val="dk1"/>
                </a:solidFill>
              </a:rPr>
              <a:t>Let’s look at the high level architecture of how we actually mock the queries.</a:t>
            </a:r>
            <a:endParaRPr i="1"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300">
                <a:solidFill>
                  <a:schemeClr val="dk1"/>
                </a:solidFill>
              </a:rPr>
              <a:t>First, the </a:t>
            </a:r>
            <a:r>
              <a:rPr b="1" lang="en-US" sz="1300">
                <a:solidFill>
                  <a:schemeClr val="dk1"/>
                </a:solidFill>
              </a:rPr>
              <a:t>frontend query</a:t>
            </a:r>
            <a:r>
              <a:rPr lang="en-US" sz="1300">
                <a:solidFill>
                  <a:schemeClr val="dk1"/>
                </a:solidFill>
              </a:rPr>
              <a:t> is sent to our </a:t>
            </a:r>
            <a:r>
              <a:rPr b="1" lang="en-US" sz="1300">
                <a:solidFill>
                  <a:schemeClr val="dk1"/>
                </a:solidFill>
              </a:rPr>
              <a:t>Schema Mocking Service</a:t>
            </a:r>
            <a:r>
              <a:rPr lang="en-US" sz="1300">
                <a:solidFill>
                  <a:schemeClr val="dk1"/>
                </a:solidFill>
              </a:rPr>
              <a:t>.</a:t>
            </a:r>
            <a:br>
              <a:rPr lang="en-US" sz="1300">
                <a:solidFill>
                  <a:schemeClr val="dk1"/>
                </a:solidFill>
              </a:rPr>
            </a:br>
            <a:r>
              <a:rPr lang="en-US" sz="1300">
                <a:solidFill>
                  <a:schemeClr val="dk1"/>
                </a:solidFill>
              </a:rPr>
              <a:t> </a:t>
            </a:r>
            <a:r>
              <a:rPr i="1" lang="en-US" sz="1300">
                <a:solidFill>
                  <a:schemeClr val="dk1"/>
                </a:solidFill>
              </a:rPr>
              <a:t>(Pause)</a:t>
            </a:r>
            <a:endParaRPr i="1"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300">
                <a:solidFill>
                  <a:schemeClr val="dk1"/>
                </a:solidFill>
              </a:rPr>
              <a:t>The service then </a:t>
            </a:r>
            <a:r>
              <a:rPr b="1" lang="en-US" sz="1300">
                <a:solidFill>
                  <a:schemeClr val="dk1"/>
                </a:solidFill>
              </a:rPr>
              <a:t>splits the query</a:t>
            </a:r>
            <a:r>
              <a:rPr lang="en-US" sz="1300">
                <a:solidFill>
                  <a:schemeClr val="dk1"/>
                </a:solidFill>
              </a:rPr>
              <a:t> into two separate paths:</a:t>
            </a:r>
            <a:endParaRPr sz="1300">
              <a:solidFill>
                <a:schemeClr val="dk1"/>
              </a:solidFill>
            </a:endParaRPr>
          </a:p>
          <a:p>
            <a:pPr indent="-311150" lvl="0" marL="457200" rtl="0" algn="l">
              <a:lnSpc>
                <a:spcPct val="115000"/>
              </a:lnSpc>
              <a:spcBef>
                <a:spcPts val="1200"/>
              </a:spcBef>
              <a:spcAft>
                <a:spcPts val="0"/>
              </a:spcAft>
              <a:buClr>
                <a:schemeClr val="dk1"/>
              </a:buClr>
              <a:buSzPts val="1300"/>
              <a:buChar char="●"/>
            </a:pPr>
            <a:r>
              <a:rPr lang="en-US" sz="1300">
                <a:solidFill>
                  <a:schemeClr val="dk1"/>
                </a:solidFill>
              </a:rPr>
              <a:t>Path 1 (shown in the yellow box on the screen) is to route </a:t>
            </a:r>
            <a:r>
              <a:rPr b="1" lang="en-US" sz="1300">
                <a:solidFill>
                  <a:schemeClr val="dk1"/>
                </a:solidFill>
              </a:rPr>
              <a:t>existing fields</a:t>
            </a:r>
            <a:r>
              <a:rPr lang="en-US" sz="1300">
                <a:solidFill>
                  <a:schemeClr val="dk1"/>
                </a:solidFill>
              </a:rPr>
              <a:t> through the </a:t>
            </a:r>
            <a:r>
              <a:rPr b="1" lang="en-US" sz="1300">
                <a:solidFill>
                  <a:schemeClr val="dk1"/>
                </a:solidFill>
              </a:rPr>
              <a:t>production path</a:t>
            </a:r>
            <a:r>
              <a:rPr lang="en-US" sz="1300">
                <a:solidFill>
                  <a:schemeClr val="dk1"/>
                </a:solidFill>
              </a:rPr>
              <a:t>, fetching </a:t>
            </a:r>
            <a:r>
              <a:rPr b="1" lang="en-US" sz="1300">
                <a:solidFill>
                  <a:schemeClr val="dk1"/>
                </a:solidFill>
              </a:rPr>
              <a:t>real production data</a:t>
            </a:r>
            <a:r>
              <a:rPr lang="en-US" sz="1300">
                <a:solidFill>
                  <a:schemeClr val="dk1"/>
                </a:solidFill>
              </a:rPr>
              <a:t> from the backend.</a:t>
            </a:r>
            <a:br>
              <a:rPr lang="en-US" sz="1300">
                <a:solidFill>
                  <a:schemeClr val="dk1"/>
                </a:solidFill>
              </a:rPr>
            </a:br>
            <a:endParaRPr sz="1300">
              <a:solidFill>
                <a:schemeClr val="dk1"/>
              </a:solidFill>
            </a:endParaRPr>
          </a:p>
          <a:p>
            <a:pPr indent="-311150" lvl="0" marL="457200" rtl="0" algn="l">
              <a:lnSpc>
                <a:spcPct val="115000"/>
              </a:lnSpc>
              <a:spcBef>
                <a:spcPts val="0"/>
              </a:spcBef>
              <a:spcAft>
                <a:spcPts val="0"/>
              </a:spcAft>
              <a:buClr>
                <a:schemeClr val="dk1"/>
              </a:buClr>
              <a:buSzPts val="1300"/>
              <a:buChar char="●"/>
            </a:pPr>
            <a:r>
              <a:rPr lang="en-US" sz="1300">
                <a:solidFill>
                  <a:schemeClr val="dk1"/>
                </a:solidFill>
              </a:rPr>
              <a:t>Path 2 (shown in the purple box on the screen), is to route the </a:t>
            </a:r>
            <a:r>
              <a:rPr b="1" lang="en-US" sz="1300">
                <a:solidFill>
                  <a:schemeClr val="dk1"/>
                </a:solidFill>
              </a:rPr>
              <a:t>new fields</a:t>
            </a:r>
            <a:r>
              <a:rPr lang="en-US" sz="1300">
                <a:solidFill>
                  <a:schemeClr val="dk1"/>
                </a:solidFill>
              </a:rPr>
              <a:t> (added in the schema proposal) through the </a:t>
            </a:r>
            <a:r>
              <a:rPr b="1" lang="en-US" sz="1300">
                <a:solidFill>
                  <a:schemeClr val="dk1"/>
                </a:solidFill>
              </a:rPr>
              <a:t>mock path</a:t>
            </a:r>
            <a:r>
              <a:rPr lang="en-US" sz="1300">
                <a:solidFill>
                  <a:schemeClr val="dk1"/>
                </a:solidFill>
              </a:rPr>
              <a:t>.</a:t>
            </a:r>
            <a:endParaRPr sz="1300">
              <a:solidFill>
                <a:schemeClr val="dk1"/>
              </a:solidFill>
            </a:endParaRPr>
          </a:p>
          <a:p>
            <a:pPr indent="0" lvl="0" marL="0" rtl="0" algn="l">
              <a:lnSpc>
                <a:spcPct val="115000"/>
              </a:lnSpc>
              <a:spcBef>
                <a:spcPts val="1200"/>
              </a:spcBef>
              <a:spcAft>
                <a:spcPts val="0"/>
              </a:spcAft>
              <a:buNone/>
            </a:pPr>
            <a:r>
              <a:rPr lang="en-US" sz="1300">
                <a:solidFill>
                  <a:schemeClr val="dk1"/>
                </a:solidFill>
              </a:rPr>
              <a:t>The mock path sends the query to the </a:t>
            </a:r>
            <a:r>
              <a:rPr b="1" lang="en-US" sz="1300">
                <a:solidFill>
                  <a:schemeClr val="dk1"/>
                </a:solidFill>
              </a:rPr>
              <a:t>AI model</a:t>
            </a:r>
            <a:r>
              <a:rPr lang="en-US" sz="1300">
                <a:solidFill>
                  <a:schemeClr val="dk1"/>
                </a:solidFill>
              </a:rPr>
              <a:t> to generate </a:t>
            </a:r>
            <a:r>
              <a:rPr b="1" lang="en-US" sz="1300">
                <a:solidFill>
                  <a:schemeClr val="dk1"/>
                </a:solidFill>
              </a:rPr>
              <a:t>realistic</a:t>
            </a:r>
            <a:r>
              <a:rPr lang="en-US" sz="1300">
                <a:solidFill>
                  <a:schemeClr val="dk1"/>
                </a:solidFill>
              </a:rPr>
              <a:t> mock data for the new fields using a prompt.</a:t>
            </a:r>
            <a:br>
              <a:rPr lang="en-US" sz="1300">
                <a:solidFill>
                  <a:schemeClr val="dk1"/>
                </a:solidFill>
              </a:rPr>
            </a:br>
            <a:r>
              <a:rPr lang="en-US" sz="1300">
                <a:solidFill>
                  <a:schemeClr val="dk1"/>
                </a:solidFill>
              </a:rPr>
              <a:t>Once the mock response comes back from the LLM, we </a:t>
            </a:r>
            <a:r>
              <a:rPr b="1" lang="en-US" sz="1300">
                <a:solidFill>
                  <a:schemeClr val="dk1"/>
                </a:solidFill>
              </a:rPr>
              <a:t>validate it. </a:t>
            </a:r>
            <a:br>
              <a:rPr b="1" lang="en-US" sz="1300">
                <a:solidFill>
                  <a:schemeClr val="dk1"/>
                </a:solidFill>
              </a:rPr>
            </a:br>
            <a:r>
              <a:rPr lang="en-US" sz="1300">
                <a:solidFill>
                  <a:schemeClr val="dk1"/>
                </a:solidFill>
              </a:rPr>
              <a:t>Finally, both the </a:t>
            </a:r>
            <a:r>
              <a:rPr b="1" lang="en-US" sz="1300">
                <a:solidFill>
                  <a:schemeClr val="dk1"/>
                </a:solidFill>
              </a:rPr>
              <a:t>production </a:t>
            </a:r>
            <a:r>
              <a:rPr lang="en-US" sz="1300">
                <a:solidFill>
                  <a:schemeClr val="dk1"/>
                </a:solidFill>
              </a:rPr>
              <a:t>and </a:t>
            </a:r>
            <a:r>
              <a:rPr b="1" lang="en-US" sz="1300">
                <a:solidFill>
                  <a:schemeClr val="dk1"/>
                </a:solidFill>
              </a:rPr>
              <a:t>mock responses</a:t>
            </a:r>
            <a:r>
              <a:rPr lang="en-US" sz="1300">
                <a:solidFill>
                  <a:schemeClr val="dk1"/>
                </a:solidFill>
              </a:rPr>
              <a:t> are </a:t>
            </a:r>
            <a:r>
              <a:rPr b="1" lang="en-US" sz="1300">
                <a:solidFill>
                  <a:schemeClr val="dk1"/>
                </a:solidFill>
              </a:rPr>
              <a:t>stitched together</a:t>
            </a:r>
            <a:r>
              <a:rPr lang="en-US" sz="1300">
                <a:solidFill>
                  <a:schemeClr val="dk1"/>
                </a:solidFill>
              </a:rPr>
              <a:t> to create a </a:t>
            </a:r>
            <a:r>
              <a:rPr b="1" lang="en-US" sz="1300">
                <a:solidFill>
                  <a:schemeClr val="dk1"/>
                </a:solidFill>
              </a:rPr>
              <a:t>single, unified GraphQL response</a:t>
            </a:r>
            <a:r>
              <a:rPr lang="en-US" sz="1300">
                <a:solidFill>
                  <a:schemeClr val="dk1"/>
                </a:solidFill>
              </a:rPr>
              <a:t>.</a:t>
            </a:r>
            <a:endParaRPr sz="1300">
              <a:solidFill>
                <a:schemeClr val="dk1"/>
              </a:solidFill>
            </a:endParaRPr>
          </a:p>
          <a:p>
            <a:pPr indent="0" lvl="0" marL="0" rtl="0" algn="l">
              <a:spcBef>
                <a:spcPts val="1200"/>
              </a:spcBef>
              <a:spcAft>
                <a:spcPts val="0"/>
              </a:spcAft>
              <a:buNone/>
            </a:pPr>
            <a:r>
              <a:rPr lang="en-US" sz="1300">
                <a:solidFill>
                  <a:schemeClr val="dk1"/>
                </a:solidFill>
              </a:rPr>
              <a:t>Now, this is important because, from the front end developer’s perspective, nothing changes. They still send one query and receive one coherent response.</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3e2d647c2bf_2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br>
              <a:rPr lang="en-US" sz="1200">
                <a:solidFill>
                  <a:schemeClr val="dk1"/>
                </a:solidFill>
                <a:highlight>
                  <a:schemeClr val="lt1"/>
                </a:highlight>
              </a:rPr>
            </a:br>
            <a:r>
              <a:rPr lang="en-US" sz="1300">
                <a:solidFill>
                  <a:schemeClr val="dk1"/>
                </a:solidFill>
              </a:rPr>
              <a:t>Now, let’s dive a bit deeper into the architecture.</a:t>
            </a:r>
            <a:br>
              <a:rPr lang="en-US" sz="1300">
                <a:solidFill>
                  <a:schemeClr val="dk1"/>
                </a:solidFill>
              </a:rPr>
            </a:br>
            <a:r>
              <a:rPr lang="en-US" sz="1300">
                <a:solidFill>
                  <a:schemeClr val="dk1"/>
                </a:solidFill>
              </a:rPr>
              <a:t>As most of you must be wondering, how do we split the client query before sending it to production and mocking service.</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rPr lang="en-US" sz="1300">
                <a:solidFill>
                  <a:schemeClr val="dk1"/>
                </a:solidFill>
              </a:rPr>
              <a:t>We don’t split query text with string operations. The client query is parsed into an AST, we walk it as a tree and we classify work by field paths.</a:t>
            </a:r>
            <a:br>
              <a:rPr lang="en-US" sz="1300">
                <a:solidFill>
                  <a:schemeClr val="dk1"/>
                </a:solidFill>
              </a:rPr>
            </a:br>
            <a:br>
              <a:rPr lang="en-US" sz="1300">
                <a:solidFill>
                  <a:schemeClr val="dk1"/>
                </a:solidFill>
              </a:rPr>
            </a:br>
            <a:r>
              <a:rPr lang="en-US" sz="1300">
                <a:solidFill>
                  <a:schemeClr val="dk1"/>
                </a:solidFill>
              </a:rPr>
              <a:t>For every field we ask the production schema: on the current parent GraphQL type, does this field exist in production, and are the provided argument names ones that field actually defines ? </a:t>
            </a:r>
            <a:br>
              <a:rPr lang="en-US" sz="1300">
                <a:solidFill>
                  <a:schemeClr val="dk1"/>
                </a:solidFill>
              </a:rPr>
            </a:br>
            <a:r>
              <a:rPr lang="en-US" sz="1300">
                <a:solidFill>
                  <a:schemeClr val="dk1"/>
                </a:solidFill>
              </a:rPr>
              <a:t>If the field is missing or an argument name isn’t on that field, we treat that path as new. Because GraphQL is nested, a field is only sent to production if every ancestor on its path is production valid.</a:t>
            </a:r>
            <a:endParaRPr i="1" sz="1000">
              <a:solidFill>
                <a:schemeClr val="dk1"/>
              </a:solidFill>
              <a:highlight>
                <a:schemeClr val="lt1"/>
              </a:highlight>
            </a:endParaRPr>
          </a:p>
          <a:p>
            <a:pPr indent="0" lvl="0" marL="0" rtl="0" algn="l">
              <a:spcBef>
                <a:spcPts val="0"/>
              </a:spcBef>
              <a:spcAft>
                <a:spcPts val="0"/>
              </a:spcAft>
              <a:buNone/>
            </a:pPr>
            <a:r>
              <a:t/>
            </a:r>
            <a:endParaRPr/>
          </a:p>
        </p:txBody>
      </p:sp>
      <p:sp>
        <p:nvSpPr>
          <p:cNvPr id="778" name="Google Shape;778;g3e2d647c2bf_20_2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3e2cb21e8b1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rPr lang="en-US" sz="1300">
                <a:solidFill>
                  <a:schemeClr val="dk1"/>
                </a:solidFill>
              </a:rPr>
              <a:t>You see the client query: under Product they ask for title and label. On the top right is a slice of the production schema: Product has title but no label.</a:t>
            </a:r>
            <a:br>
              <a:rPr lang="en-US" sz="1300">
                <a:solidFill>
                  <a:schemeClr val="dk1"/>
                </a:solidFill>
              </a:rPr>
            </a:br>
            <a:br>
              <a:rPr lang="en-US" sz="1300">
                <a:solidFill>
                  <a:schemeClr val="dk1"/>
                </a:solidFill>
              </a:rPr>
            </a:br>
            <a:r>
              <a:rPr lang="en-US" sz="1300">
                <a:solidFill>
                  <a:schemeClr val="dk1"/>
                </a:solidFill>
              </a:rPr>
              <a:t>[Click] </a:t>
            </a:r>
            <a:br>
              <a:rPr lang="en-US" sz="1300">
                <a:solidFill>
                  <a:schemeClr val="dk1"/>
                </a:solidFill>
              </a:rPr>
            </a:br>
            <a:br>
              <a:rPr lang="en-US" sz="1300">
                <a:solidFill>
                  <a:schemeClr val="dk1"/>
                </a:solidFill>
              </a:rPr>
            </a:br>
            <a:r>
              <a:rPr lang="en-US" sz="1300">
                <a:solidFill>
                  <a:schemeClr val="dk1"/>
                </a:solidFill>
              </a:rPr>
              <a:t>So, when we classify paths, title resolves on Product in production, so it’s part of the production query.</a:t>
            </a:r>
            <a:br>
              <a:rPr lang="en-US" sz="1300">
                <a:solidFill>
                  <a:schemeClr val="dk1"/>
                </a:solidFill>
              </a:rPr>
            </a:br>
            <a:br>
              <a:rPr lang="en-US" sz="1300">
                <a:solidFill>
                  <a:schemeClr val="dk1"/>
                </a:solidFill>
              </a:rPr>
            </a:br>
            <a:r>
              <a:rPr lang="en-US" sz="1300">
                <a:solidFill>
                  <a:schemeClr val="dk1"/>
                </a:solidFill>
              </a:rPr>
              <a:t>[Click] </a:t>
            </a:r>
            <a:br>
              <a:rPr lang="en-US" sz="1300">
                <a:solidFill>
                  <a:schemeClr val="dk1"/>
                </a:solidFill>
              </a:rPr>
            </a:br>
            <a:br>
              <a:rPr lang="en-US" sz="1300">
                <a:solidFill>
                  <a:schemeClr val="dk1"/>
                </a:solidFill>
              </a:rPr>
            </a:br>
            <a:r>
              <a:rPr lang="en-US" sz="1300">
                <a:solidFill>
                  <a:schemeClr val="dk1"/>
                </a:solidFill>
              </a:rPr>
              <a:t>Label doesn’t, so it’s part of the mock.</a:t>
            </a:r>
            <a:br>
              <a:rPr lang="en-US" sz="1300">
                <a:solidFill>
                  <a:schemeClr val="dk1"/>
                </a:solidFill>
              </a:rPr>
            </a:br>
            <a:br>
              <a:rPr lang="en-US" sz="1300">
                <a:solidFill>
                  <a:schemeClr val="dk1"/>
                </a:solidFill>
              </a:rPr>
            </a:br>
            <a:r>
              <a:rPr lang="en-US" sz="1300">
                <a:solidFill>
                  <a:schemeClr val="dk1"/>
                </a:solidFill>
              </a:rPr>
              <a:t>Keeping product in both is parent closure, so the new query is still a valid, standalone GraphQL document.</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i="1" sz="1000">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sz="1200">
              <a:solidFill>
                <a:schemeClr val="dk1"/>
              </a:solidFill>
              <a:highlight>
                <a:schemeClr val="lt1"/>
              </a:highlight>
            </a:endParaRPr>
          </a:p>
        </p:txBody>
      </p:sp>
      <p:sp>
        <p:nvSpPr>
          <p:cNvPr id="802" name="Google Shape;802;g3e2cb21e8b1_1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3e951c8cf50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br>
              <a:rPr i="1" lang="en-US" sz="1000">
                <a:solidFill>
                  <a:schemeClr val="dk1"/>
                </a:solidFill>
                <a:highlight>
                  <a:schemeClr val="lt1"/>
                </a:highlight>
              </a:rPr>
            </a:br>
            <a:r>
              <a:rPr lang="en-US" sz="1300">
                <a:solidFill>
                  <a:schemeClr val="dk1"/>
                </a:solidFill>
              </a:rPr>
              <a:t>Let’s see what mocking service is doing.</a:t>
            </a:r>
            <a:br>
              <a:rPr lang="en-US" sz="1300">
                <a:solidFill>
                  <a:schemeClr val="dk1"/>
                </a:solidFill>
              </a:rPr>
            </a:br>
            <a:br>
              <a:rPr lang="en-US" sz="1300">
                <a:solidFill>
                  <a:schemeClr val="dk1"/>
                </a:solidFill>
              </a:rPr>
            </a:br>
            <a:r>
              <a:rPr lang="en-US" sz="1300">
                <a:solidFill>
                  <a:schemeClr val="dk1"/>
                </a:solidFill>
              </a:rPr>
              <a:t>Step 1, We take the supergraph built from our proposed schema and the incoming query. The supergraph tells us what type each field has; </a:t>
            </a:r>
            <a:endParaRPr sz="1300">
              <a:solidFill>
                <a:schemeClr val="dk1"/>
              </a:solidFill>
            </a:endParaRPr>
          </a:p>
          <a:p>
            <a:pPr indent="0" lvl="0" marL="0" rtl="0" algn="l">
              <a:spcBef>
                <a:spcPts val="0"/>
              </a:spcBef>
              <a:spcAft>
                <a:spcPts val="0"/>
              </a:spcAft>
              <a:buClr>
                <a:schemeClr val="dk1"/>
              </a:buClr>
              <a:buSzPts val="1100"/>
              <a:buFont typeface="Arial"/>
              <a:buNone/>
            </a:pPr>
            <a:r>
              <a:rPr lang="en-US" sz="1300">
                <a:solidFill>
                  <a:schemeClr val="dk1"/>
                </a:solidFill>
              </a:rPr>
              <a:t>the query tells us which fields we asked for. </a:t>
            </a:r>
            <a:br>
              <a:rPr lang="en-US" sz="1300">
                <a:solidFill>
                  <a:schemeClr val="dk1"/>
                </a:solidFill>
              </a:rPr>
            </a:br>
            <a:br>
              <a:rPr lang="en-US" sz="1300">
                <a:solidFill>
                  <a:schemeClr val="dk1"/>
                </a:solidFill>
              </a:rPr>
            </a:br>
            <a:r>
              <a:rPr lang="en-US" sz="1300">
                <a:solidFill>
                  <a:schemeClr val="dk1"/>
                </a:solidFill>
              </a:rPr>
              <a:t>Putting those together answers a single question: what is the exact shape of the JSON that belongs under data for this call.</a:t>
            </a:r>
            <a:br>
              <a:rPr i="1" lang="en-US" sz="1000">
                <a:solidFill>
                  <a:schemeClr val="dk1"/>
                </a:solidFill>
                <a:highlight>
                  <a:schemeClr val="lt1"/>
                </a:highlight>
              </a:rPr>
            </a:br>
            <a:br>
              <a:rPr i="1" lang="en-US" sz="900">
                <a:solidFill>
                  <a:schemeClr val="dk1"/>
                </a:solidFill>
                <a:highlight>
                  <a:schemeClr val="lt1"/>
                </a:highlight>
                <a:latin typeface="Courier New"/>
                <a:ea typeface="Courier New"/>
                <a:cs typeface="Courier New"/>
                <a:sym typeface="Courier New"/>
              </a:rPr>
            </a:br>
            <a:endParaRPr>
              <a:solidFill>
                <a:schemeClr val="dk1"/>
              </a:solidFill>
            </a:endParaRPr>
          </a:p>
        </p:txBody>
      </p:sp>
      <p:sp>
        <p:nvSpPr>
          <p:cNvPr id="822" name="Google Shape;822;g3e951c8cf50_0_1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3e951c8cf50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br>
              <a:rPr i="1" lang="en-US" sz="1000">
                <a:solidFill>
                  <a:schemeClr val="dk1"/>
                </a:solidFill>
                <a:highlight>
                  <a:schemeClr val="lt2"/>
                </a:highlight>
              </a:rPr>
            </a:br>
            <a:r>
              <a:rPr lang="en-US" sz="1300">
                <a:solidFill>
                  <a:schemeClr val="dk1"/>
                </a:solidFill>
              </a:rPr>
              <a:t>Step 2</a:t>
            </a:r>
            <a:br>
              <a:rPr lang="en-US" sz="1300">
                <a:solidFill>
                  <a:schemeClr val="dk1"/>
                </a:solidFill>
              </a:rPr>
            </a:br>
            <a:r>
              <a:rPr lang="en-US" sz="1300">
                <a:solidFill>
                  <a:schemeClr val="dk1"/>
                </a:solidFill>
              </a:rPr>
              <a:t>We turn the resolved data from the step 1 into a Zod schema - a compact, runnable </a:t>
            </a:r>
            <a:r>
              <a:rPr lang="en-US" sz="1300">
                <a:solidFill>
                  <a:schemeClr val="dk1"/>
                </a:solidFill>
              </a:rPr>
              <a:t>description</a:t>
            </a:r>
            <a:r>
              <a:rPr lang="en-US" sz="1300">
                <a:solidFill>
                  <a:schemeClr val="dk1"/>
                </a:solidFill>
              </a:rPr>
              <a:t> of the nested JSON structure so we can automatically check that a payload has the right shape.</a:t>
            </a:r>
            <a:br>
              <a:rPr lang="en-US" sz="1300">
                <a:solidFill>
                  <a:schemeClr val="dk1"/>
                </a:solidFill>
              </a:rPr>
            </a:br>
            <a:endParaRPr>
              <a:solidFill>
                <a:schemeClr val="dk1"/>
              </a:solidFill>
            </a:endParaRPr>
          </a:p>
        </p:txBody>
      </p:sp>
      <p:sp>
        <p:nvSpPr>
          <p:cNvPr id="841" name="Google Shape;841;g3e951c8cf50_0_1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3e951c8cf50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000">
                <a:solidFill>
                  <a:schemeClr val="dk1"/>
                </a:solidFill>
                <a:highlight>
                  <a:schemeClr val="lt1"/>
                </a:highlight>
              </a:rPr>
              <a:t> </a:t>
            </a:r>
            <a:r>
              <a:rPr lang="en-US" sz="1300">
                <a:solidFill>
                  <a:schemeClr val="dk1"/>
                </a:solidFill>
              </a:rPr>
              <a:t>Step 3</a:t>
            </a:r>
            <a:endParaRPr sz="1300">
              <a:solidFill>
                <a:schemeClr val="dk1"/>
              </a:solidFill>
            </a:endParaRPr>
          </a:p>
          <a:p>
            <a:pPr indent="0" lvl="0" marL="0" rtl="0" algn="l">
              <a:spcBef>
                <a:spcPts val="0"/>
              </a:spcBef>
              <a:spcAft>
                <a:spcPts val="0"/>
              </a:spcAft>
              <a:buClr>
                <a:schemeClr val="dk1"/>
              </a:buClr>
              <a:buSzPts val="1100"/>
              <a:buFont typeface="Arial"/>
              <a:buNone/>
            </a:pPr>
            <a:br>
              <a:rPr lang="en-US" sz="1300">
                <a:solidFill>
                  <a:schemeClr val="dk1"/>
                </a:solidFill>
              </a:rPr>
            </a:br>
            <a:r>
              <a:rPr lang="en-US" sz="1300">
                <a:solidFill>
                  <a:schemeClr val="dk1"/>
                </a:solidFill>
              </a:rPr>
              <a:t>We prompt the LLM with instructions plus the data outline from the Zod step; it’s off-the-shell generation - no fine-tuning and we ask for realistic values inside that fixed shape.</a:t>
            </a:r>
            <a:br>
              <a:rPr lang="en-US" sz="1300">
                <a:solidFill>
                  <a:schemeClr val="dk1"/>
                </a:solidFill>
              </a:rPr>
            </a:br>
            <a:br>
              <a:rPr lang="en-US" sz="1300">
                <a:solidFill>
                  <a:schemeClr val="dk1"/>
                </a:solidFill>
              </a:rPr>
            </a:br>
            <a:r>
              <a:rPr lang="en-US" sz="1300">
                <a:solidFill>
                  <a:schemeClr val="dk1"/>
                </a:solidFill>
              </a:rPr>
              <a:t>[Pause]</a:t>
            </a:r>
            <a:br>
              <a:rPr lang="en-US" sz="1300">
                <a:solidFill>
                  <a:schemeClr val="dk1"/>
                </a:solidFill>
              </a:rPr>
            </a:br>
            <a:r>
              <a:rPr lang="en-US" sz="1300">
                <a:solidFill>
                  <a:schemeClr val="dk1"/>
                </a:solidFill>
              </a:rPr>
              <a:t>Domain flavor is mainly in the prompt text; shape fidelity comes from the schema-backed outline and prompt rules.</a:t>
            </a:r>
            <a:endParaRPr i="1" sz="1000">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sz="1000">
              <a:solidFill>
                <a:schemeClr val="dk1"/>
              </a:solidFill>
              <a:highlight>
                <a:schemeClr val="lt1"/>
              </a:highlight>
            </a:endParaRPr>
          </a:p>
        </p:txBody>
      </p:sp>
      <p:sp>
        <p:nvSpPr>
          <p:cNvPr id="860" name="Google Shape;860;g3e951c8cf50_0_2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3e951c8cf50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br>
              <a:rPr i="1" lang="en-US" sz="1000">
                <a:solidFill>
                  <a:schemeClr val="dk1"/>
                </a:solidFill>
                <a:highlight>
                  <a:schemeClr val="lt1"/>
                </a:highlight>
              </a:rPr>
            </a:br>
            <a:r>
              <a:rPr lang="en-US" sz="1000">
                <a:solidFill>
                  <a:schemeClr val="dk1"/>
                </a:solidFill>
                <a:highlight>
                  <a:schemeClr val="lt1"/>
                </a:highlight>
              </a:rPr>
              <a:t> </a:t>
            </a:r>
            <a:r>
              <a:rPr lang="en-US" sz="1300">
                <a:solidFill>
                  <a:schemeClr val="dk1"/>
                </a:solidFill>
              </a:rPr>
              <a:t>Step 4</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300">
                <a:solidFill>
                  <a:schemeClr val="dk1"/>
                </a:solidFill>
              </a:rPr>
              <a:t>We validate the model output against the Zod schema from step 2. GraphQL is strongly typed on the schema; Zod is how we enforce that same typed shape on the actual JSON the model returned.</a:t>
            </a:r>
            <a:br>
              <a:rPr lang="en-US" sz="1300">
                <a:solidFill>
                  <a:schemeClr val="dk1"/>
                </a:solidFill>
              </a:rPr>
            </a:br>
            <a:br>
              <a:rPr lang="en-US" sz="1300">
                <a:solidFill>
                  <a:schemeClr val="dk1"/>
                </a:solidFill>
              </a:rPr>
            </a:br>
            <a:r>
              <a:rPr lang="en-US" sz="1300">
                <a:solidFill>
                  <a:schemeClr val="dk1"/>
                </a:solidFill>
              </a:rPr>
              <a:t>[Pause]</a:t>
            </a:r>
            <a:br>
              <a:rPr lang="en-US" sz="1300">
                <a:solidFill>
                  <a:schemeClr val="dk1"/>
                </a:solidFill>
              </a:rPr>
            </a:br>
            <a:br>
              <a:rPr lang="en-US" sz="1300">
                <a:solidFill>
                  <a:schemeClr val="dk1"/>
                </a:solidFill>
              </a:rPr>
            </a:br>
            <a:r>
              <a:rPr lang="en-US" sz="1300">
                <a:solidFill>
                  <a:schemeClr val="dk1"/>
                </a:solidFill>
              </a:rPr>
              <a:t>When something’s missing or the wrong type, we fill it or fix it using defaults, so developers get a complete, structurally consistent response,</a:t>
            </a:r>
            <a:br>
              <a:rPr i="1" lang="en-US" sz="1000">
                <a:solidFill>
                  <a:schemeClr val="dk1"/>
                </a:solidFill>
                <a:highlight>
                  <a:schemeClr val="lt1"/>
                </a:highlight>
              </a:rPr>
            </a:br>
            <a:endParaRPr i="1" sz="1000">
              <a:solidFill>
                <a:schemeClr val="dk1"/>
              </a:solidFill>
              <a:highlight>
                <a:schemeClr val="lt1"/>
              </a:highlight>
            </a:endParaRPr>
          </a:p>
          <a:p>
            <a:pPr indent="0" lvl="0" marL="0" rtl="0" algn="l">
              <a:spcBef>
                <a:spcPts val="0"/>
              </a:spcBef>
              <a:spcAft>
                <a:spcPts val="0"/>
              </a:spcAft>
              <a:buClr>
                <a:schemeClr val="dk1"/>
              </a:buClr>
              <a:buSzPts val="1100"/>
              <a:buFont typeface="Arial"/>
              <a:buNone/>
            </a:pPr>
            <a:br>
              <a:rPr lang="en-US" sz="1000">
                <a:solidFill>
                  <a:schemeClr val="dk1"/>
                </a:solidFill>
                <a:highlight>
                  <a:schemeClr val="lt1"/>
                </a:highlight>
              </a:rPr>
            </a:br>
            <a:r>
              <a:rPr lang="en-US" sz="1000">
                <a:solidFill>
                  <a:schemeClr val="dk1"/>
                </a:solidFill>
                <a:highlight>
                  <a:schemeClr val="lt1"/>
                </a:highlight>
              </a:rPr>
              <a:t>Finally we stitch the production and mock responses back together so the client gets one unified GraphQL response — as if it came from a single GraphQL execution.</a:t>
            </a:r>
            <a:endParaRPr sz="1300">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sz="1000">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879" name="Google Shape;879;g3e951c8cf50_0_2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3e7f43b5516_2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We’ve already seen some exciting results from this shift.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[CLICK]</a:t>
            </a:r>
            <a:r>
              <a:rPr lang="en-US">
                <a:solidFill>
                  <a:schemeClr val="dk1"/>
                </a:solidFill>
              </a:rPr>
              <a:t> &gt; First, it has accelerated our time-to-market by about </a:t>
            </a:r>
            <a:r>
              <a:rPr b="1" lang="en-US">
                <a:solidFill>
                  <a:schemeClr val="dk1"/>
                </a:solidFill>
              </a:rPr>
              <a:t>15%</a:t>
            </a:r>
            <a:r>
              <a:rPr lang="en-US">
                <a:solidFill>
                  <a:schemeClr val="dk1"/>
                </a:solidFill>
              </a:rPr>
              <a:t>. </a:t>
            </a:r>
            <a:r>
              <a:rPr lang="en-US" sz="1200">
                <a:solidFill>
                  <a:schemeClr val="dk1"/>
                </a:solidFill>
              </a:rPr>
              <a:t>That means teams are </a:t>
            </a:r>
            <a:r>
              <a:rPr b="1" lang="en-US" sz="1200">
                <a:solidFill>
                  <a:schemeClr val="dk1"/>
                </a:solidFill>
              </a:rPr>
              <a:t>shipping faster</a:t>
            </a:r>
            <a:r>
              <a:rPr lang="en-US" sz="1200">
                <a:solidFill>
                  <a:schemeClr val="dk1"/>
                </a:solidFill>
              </a:rPr>
              <a:t>, with less time spent waiting for dependencies</a:t>
            </a:r>
            <a:r>
              <a:rPr lang="en-US" sz="1500">
                <a:solidFill>
                  <a:schemeClr val="dk1"/>
                </a:solidFill>
              </a:rPr>
              <a:t>.</a:t>
            </a:r>
            <a:br>
              <a:rPr lang="en-US" sz="1500">
                <a:solidFill>
                  <a:schemeClr val="dk1"/>
                </a:solidFill>
              </a:rPr>
            </a:br>
            <a:r>
              <a:rPr b="1" lang="en-US">
                <a:solidFill>
                  <a:schemeClr val="dk1"/>
                </a:solidFill>
              </a:rPr>
              <a:t>[CLICK]</a:t>
            </a:r>
            <a:r>
              <a:rPr lang="en-US">
                <a:solidFill>
                  <a:schemeClr val="dk1"/>
                </a:solidFill>
              </a:rPr>
              <a:t> &gt; When you scale that across teams, it translates to over </a:t>
            </a:r>
            <a:r>
              <a:rPr b="1" lang="en-US">
                <a:solidFill>
                  <a:schemeClr val="dk1"/>
                </a:solidFill>
              </a:rPr>
              <a:t>$100K in annual productivity gains</a:t>
            </a:r>
            <a:r>
              <a:rPr lang="en-US">
                <a:solidFill>
                  <a:schemeClr val="dk1"/>
                </a:solidFill>
              </a:rPr>
              <a:t>. We aren't just saving money; we’re reclaiming engineering hours.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[CLICK - Focus on Screenshot]</a:t>
            </a:r>
            <a:r>
              <a:rPr lang="en-US">
                <a:solidFill>
                  <a:schemeClr val="dk1"/>
                </a:solidFill>
              </a:rPr>
              <a:t> But the best part is how it actually feels for the developers. As you can see here in this feedback, the users are feeling the impact.</a:t>
            </a:r>
            <a:br>
              <a:rPr lang="en-US">
                <a:solidFill>
                  <a:schemeClr val="dk1"/>
                </a:solidFill>
              </a:rPr>
            </a:br>
            <a:endParaRPr>
              <a:solidFill>
                <a:schemeClr val="dk1"/>
              </a:solidFill>
            </a:endParaRPr>
          </a:p>
          <a:p>
            <a:pPr indent="0" lvl="0" marL="0" rtl="0" algn="l">
              <a:lnSpc>
                <a:spcPct val="115000"/>
              </a:lnSpc>
              <a:spcBef>
                <a:spcPts val="1200"/>
              </a:spcBef>
              <a:spcAft>
                <a:spcPts val="1200"/>
              </a:spcAft>
              <a:buNone/>
            </a:pPr>
            <a:r>
              <a:t/>
            </a:r>
            <a:endParaRPr b="1">
              <a:solidFill>
                <a:schemeClr val="dk1"/>
              </a:solidFill>
            </a:endParaRPr>
          </a:p>
        </p:txBody>
      </p:sp>
      <p:sp>
        <p:nvSpPr>
          <p:cNvPr id="899" name="Google Shape;899;g3e7f43b5516_2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3e7f43b5516_2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400">
                <a:solidFill>
                  <a:schemeClr val="dk1"/>
                </a:solidFill>
              </a:rPr>
              <a:t>We learned a lot while building this system.</a:t>
            </a:r>
            <a:endParaRPr i="1"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400">
                <a:solidFill>
                  <a:schemeClr val="dk1"/>
                </a:solidFill>
              </a:rPr>
              <a:t>Let’s talk through some of those </a:t>
            </a:r>
            <a:r>
              <a:rPr b="1" lang="en-US" sz="1400">
                <a:solidFill>
                  <a:schemeClr val="dk1"/>
                </a:solidFill>
              </a:rPr>
              <a:t>key learnings</a:t>
            </a:r>
            <a:r>
              <a:rPr lang="en-US" sz="1400">
                <a:solidFill>
                  <a:schemeClr val="dk1"/>
                </a:solidFill>
              </a:rPr>
              <a:t>.</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US" sz="1400">
                <a:solidFill>
                  <a:schemeClr val="dk1"/>
                </a:solidFill>
              </a:rPr>
              <a:t>First</a:t>
            </a:r>
            <a:r>
              <a:rPr lang="en-US" sz="1400">
                <a:solidFill>
                  <a:schemeClr val="dk1"/>
                </a:solidFill>
              </a:rPr>
              <a:t>, large queries — </a:t>
            </a:r>
            <a:r>
              <a:rPr b="1" lang="en-US" sz="1400">
                <a:solidFill>
                  <a:schemeClr val="dk1"/>
                </a:solidFill>
              </a:rPr>
              <a:t>over 1,000 lines</a:t>
            </a:r>
            <a:r>
              <a:rPr lang="en-US" sz="1400">
                <a:solidFill>
                  <a:schemeClr val="dk1"/>
                </a:solidFill>
              </a:rPr>
              <a:t> — sometimes caused the AI to </a:t>
            </a:r>
            <a:r>
              <a:rPr b="1" lang="en-US" sz="1400">
                <a:solidFill>
                  <a:schemeClr val="dk1"/>
                </a:solidFill>
              </a:rPr>
              <a:t>hallucinate</a:t>
            </a:r>
            <a:r>
              <a:rPr lang="en-US" sz="1400">
                <a:solidFill>
                  <a:schemeClr val="dk1"/>
                </a:solidFill>
              </a:rPr>
              <a:t>.</a:t>
            </a:r>
            <a:br>
              <a:rPr lang="en-US" sz="1400">
                <a:solidFill>
                  <a:schemeClr val="dk1"/>
                </a:solidFill>
              </a:rPr>
            </a:br>
            <a:endParaRPr i="1"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400">
                <a:solidFill>
                  <a:schemeClr val="dk1"/>
                </a:solidFill>
              </a:rPr>
              <a:t>Our solution was a </a:t>
            </a:r>
            <a:r>
              <a:rPr b="1" lang="en-US" sz="1400">
                <a:solidFill>
                  <a:schemeClr val="dk1"/>
                </a:solidFill>
              </a:rPr>
              <a:t>post-processing validation layer</a:t>
            </a:r>
            <a:r>
              <a:rPr i="1" lang="en-US" sz="1400">
                <a:solidFill>
                  <a:schemeClr val="dk1"/>
                </a:solidFill>
              </a:rPr>
              <a:t>, </a:t>
            </a:r>
            <a:r>
              <a:rPr lang="en-US" sz="1400">
                <a:solidFill>
                  <a:schemeClr val="dk1"/>
                </a:solidFill>
              </a:rPr>
              <a:t>it helped us catch these </a:t>
            </a:r>
            <a:r>
              <a:rPr b="1" lang="en-US" sz="1400">
                <a:solidFill>
                  <a:schemeClr val="dk1"/>
                </a:solidFill>
              </a:rPr>
              <a:t>hallucinations</a:t>
            </a:r>
            <a:r>
              <a:rPr lang="en-US" sz="1400">
                <a:solidFill>
                  <a:schemeClr val="dk1"/>
                </a:solidFill>
              </a:rPr>
              <a:t> and correct them.</a:t>
            </a:r>
            <a:br>
              <a:rPr lang="en-US" sz="1400">
                <a:solidFill>
                  <a:schemeClr val="dk1"/>
                </a:solidFill>
              </a:rPr>
            </a:br>
            <a:br>
              <a:rPr lang="en-US" sz="1400">
                <a:solidFill>
                  <a:schemeClr val="dk1"/>
                </a:solidFill>
              </a:rPr>
            </a:br>
            <a:r>
              <a:rPr lang="en-US" sz="1400">
                <a:solidFill>
                  <a:schemeClr val="dk1"/>
                </a:solidFill>
              </a:rPr>
              <a:t>[Pause]</a:t>
            </a:r>
            <a:endParaRPr b="1" sz="1400">
              <a:solidFill>
                <a:srgbClr val="FC5200"/>
              </a:solidFill>
            </a:endParaRPr>
          </a:p>
          <a:p>
            <a:pPr indent="0" lvl="0" marL="0" rtl="0" algn="l">
              <a:lnSpc>
                <a:spcPct val="115000"/>
              </a:lnSpc>
              <a:spcBef>
                <a:spcPts val="1200"/>
              </a:spcBef>
              <a:spcAft>
                <a:spcPts val="0"/>
              </a:spcAft>
              <a:buClr>
                <a:schemeClr val="dk1"/>
              </a:buClr>
              <a:buSzPts val="1100"/>
              <a:buFont typeface="Arial"/>
              <a:buNone/>
            </a:pPr>
            <a:r>
              <a:rPr lang="en-US" sz="1400">
                <a:solidFill>
                  <a:schemeClr val="dk1"/>
                </a:solidFill>
              </a:rPr>
              <a:t>We initially mocked the entire client query in a single pass, but developers wanted more deterministic and predictable outputs.</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sz="1400">
                <a:solidFill>
                  <a:schemeClr val="dk1"/>
                </a:solidFill>
              </a:rPr>
              <a:t>That’s where splitting the queries helped.</a:t>
            </a:r>
            <a:endParaRPr sz="1400">
              <a:solidFill>
                <a:schemeClr val="dk1"/>
              </a:solidFill>
            </a:endParaRPr>
          </a:p>
          <a:p>
            <a:pPr indent="0" lvl="0" marL="0" rtl="0" algn="l">
              <a:spcBef>
                <a:spcPts val="1200"/>
              </a:spcBef>
              <a:spcAft>
                <a:spcPts val="0"/>
              </a:spcAft>
              <a:buClr>
                <a:schemeClr val="dk1"/>
              </a:buClr>
              <a:buSzPts val="1100"/>
              <a:buFont typeface="Arial"/>
              <a:buNone/>
            </a:pPr>
            <a:r>
              <a:rPr lang="en-US" sz="1400">
                <a:solidFill>
                  <a:schemeClr val="dk1"/>
                </a:solidFill>
              </a:rPr>
              <a:t>Image objects varied between LLM runs so we treated them with fixed placeholder assets.</a:t>
            </a:r>
            <a:endParaRPr/>
          </a:p>
        </p:txBody>
      </p:sp>
      <p:sp>
        <p:nvSpPr>
          <p:cNvPr id="915" name="Google Shape;915;g3e7f43b5516_20_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3e948b72c50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US">
                <a:solidFill>
                  <a:schemeClr val="dk1"/>
                </a:solidFill>
              </a:rPr>
              <a:t>Isolate.</a:t>
            </a:r>
            <a:br>
              <a:rPr b="1" lang="en-US">
                <a:solidFill>
                  <a:schemeClr val="dk1"/>
                </a:solidFill>
              </a:rPr>
            </a:br>
            <a:r>
              <a:rPr lang="en-US">
                <a:solidFill>
                  <a:schemeClr val="dk1"/>
                </a:solidFill>
              </a:rPr>
              <a:t> Find your </a:t>
            </a:r>
            <a:r>
              <a:rPr i="1" lang="en-US">
                <a:solidFill>
                  <a:schemeClr val="dk1"/>
                </a:solidFill>
              </a:rPr>
              <a:t>slowest, most collaboration-heavy stages.</a:t>
            </a:r>
            <a:br>
              <a:rPr i="1" lang="en-US">
                <a:solidFill>
                  <a:schemeClr val="dk1"/>
                </a:solidFill>
              </a:rPr>
            </a:br>
            <a:r>
              <a:rPr lang="en-US">
                <a:solidFill>
                  <a:schemeClr val="dk1"/>
                </a:solidFill>
              </a:rPr>
              <a:t> That’s where AI creates the </a:t>
            </a:r>
            <a:r>
              <a:rPr b="1" lang="en-US">
                <a:solidFill>
                  <a:schemeClr val="dk1"/>
                </a:solidFill>
              </a:rPr>
              <a:t>biggest leverage</a:t>
            </a:r>
            <a:r>
              <a:rPr lang="en-US">
                <a:solidFill>
                  <a:schemeClr val="dk1"/>
                </a:solidFill>
              </a:rPr>
              <a:t> —</a:t>
            </a:r>
            <a:br>
              <a:rPr lang="en-US">
                <a:solidFill>
                  <a:schemeClr val="dk1"/>
                </a:solidFill>
              </a:rPr>
            </a:br>
            <a:r>
              <a:rPr lang="en-US">
                <a:solidFill>
                  <a:schemeClr val="dk1"/>
                </a:solidFill>
              </a:rPr>
              <a:t> in both </a:t>
            </a:r>
            <a:r>
              <a:rPr b="1" lang="en-US">
                <a:solidFill>
                  <a:schemeClr val="dk1"/>
                </a:solidFill>
              </a:rPr>
              <a:t>time</a:t>
            </a:r>
            <a:r>
              <a:rPr lang="en-US">
                <a:solidFill>
                  <a:schemeClr val="dk1"/>
                </a:solidFill>
              </a:rPr>
              <a:t> and </a:t>
            </a:r>
            <a:r>
              <a:rPr b="1" lang="en-US">
                <a:solidFill>
                  <a:schemeClr val="dk1"/>
                </a:solidFill>
              </a:rPr>
              <a:t>dollars.</a:t>
            </a:r>
            <a:endParaRPr>
              <a:solidFill>
                <a:schemeClr val="dk1"/>
              </a:solidFill>
            </a:endParaRPr>
          </a:p>
          <a:p>
            <a:pPr indent="0" lvl="0" marL="0" rtl="0" algn="l">
              <a:lnSpc>
                <a:spcPct val="15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en-US">
                <a:solidFill>
                  <a:schemeClr val="dk1"/>
                </a:solidFill>
              </a:rPr>
              <a:t>[Pause] </a:t>
            </a:r>
            <a:endParaRPr>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en-US">
                <a:solidFill>
                  <a:schemeClr val="dk1"/>
                </a:solidFill>
              </a:rPr>
              <a:t>We demonstrated two different AI workflows based on the use case. The right approach—whether RAG, prompt engineering, or another AI pattern—should be chosen based on the specific problem requirements, such as grounding, flexibility, and control.</a:t>
            </a:r>
            <a:br>
              <a:rPr lang="en-US">
                <a:solidFill>
                  <a:schemeClr val="dk1"/>
                </a:solidFill>
              </a:rPr>
            </a:br>
            <a:br>
              <a:rPr lang="en-US">
                <a:solidFill>
                  <a:schemeClr val="dk1"/>
                </a:solidFill>
              </a:rPr>
            </a:br>
            <a:r>
              <a:rPr lang="en-US">
                <a:solidFill>
                  <a:schemeClr val="dk1"/>
                </a:solidFill>
              </a:rPr>
              <a:t>[Pause]</a:t>
            </a:r>
            <a:br>
              <a:rPr lang="en-US">
                <a:solidFill>
                  <a:schemeClr val="dk1"/>
                </a:solidFill>
              </a:rPr>
            </a:br>
            <a:r>
              <a:rPr lang="en-US">
                <a:solidFill>
                  <a:schemeClr val="dk1"/>
                </a:solidFill>
              </a:rPr>
              <a:t>Meet developers where they are by minimizing friction when adopting new tools or switching workflows, which improves adoption and increases development velocity.</a:t>
            </a:r>
            <a:endParaRPr>
              <a:solidFill>
                <a:schemeClr val="dk1"/>
              </a:solidFill>
            </a:endParaRPr>
          </a:p>
          <a:p>
            <a:pPr indent="0" lvl="0" marL="0" rtl="0" algn="l">
              <a:lnSpc>
                <a:spcPct val="150000"/>
              </a:lnSpc>
              <a:spcBef>
                <a:spcPts val="0"/>
              </a:spcBef>
              <a:spcAft>
                <a:spcPts val="0"/>
              </a:spcAft>
              <a:buClr>
                <a:schemeClr val="dk1"/>
              </a:buClr>
              <a:buSzPts val="1100"/>
              <a:buFont typeface="Arial"/>
              <a:buNone/>
            </a:pPr>
            <a:br>
              <a:rPr i="1" lang="en-US">
                <a:solidFill>
                  <a:schemeClr val="dk1"/>
                </a:solidFill>
              </a:rPr>
            </a:br>
            <a:br>
              <a:rPr i="1" lang="en-US">
                <a:solidFill>
                  <a:schemeClr val="dk1"/>
                </a:solidFill>
              </a:rPr>
            </a:br>
            <a:br>
              <a:rPr i="1" lang="en-US">
                <a:solidFill>
                  <a:schemeClr val="dk1"/>
                </a:solidFill>
              </a:rPr>
            </a:br>
            <a:br>
              <a:rPr lang="en-US">
                <a:solidFill>
                  <a:schemeClr val="dk1"/>
                </a:solidFill>
              </a:rPr>
            </a:br>
            <a:endParaRPr/>
          </a:p>
        </p:txBody>
      </p:sp>
      <p:sp>
        <p:nvSpPr>
          <p:cNvPr id="930" name="Google Shape;930;g3e948b72c50_1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e16957dd6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The very first AI workflow we’re going to show you is ‘GraphQL Schema Reviews with GenAI’</a:t>
            </a:r>
            <a:endParaRPr>
              <a:solidFill>
                <a:schemeClr val="dk1"/>
              </a:solidFill>
            </a:endParaRPr>
          </a:p>
        </p:txBody>
      </p:sp>
      <p:sp>
        <p:nvSpPr>
          <p:cNvPr id="146" name="Google Shape;146;g3e16957dd6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e16957dd65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At Wayfair, we found that Schema reviews were eating up around 40% of our total design time.</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It was slow, painful, and frankly, very costly.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On average, it took 2.5 days just to get the </a:t>
            </a:r>
            <a:r>
              <a:rPr i="1" lang="en-US">
                <a:solidFill>
                  <a:schemeClr val="dk1"/>
                </a:solidFill>
              </a:rPr>
              <a:t>first comment</a:t>
            </a:r>
            <a:r>
              <a:rPr lang="en-US">
                <a:solidFill>
                  <a:schemeClr val="dk1"/>
                </a:solidFill>
              </a:rPr>
              <a:t> from a domain SME.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Getting a schema fully approved took around 3 days.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When you multiply that wait time across 80 proposals a month, we were looking at nearly $350k in lost developer productivity.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Operating at a scale of 80 proposals a month, that’s a massive amount of wasted time where developers are stuck waiting around instead of shipping features.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None/>
            </a:pPr>
            <a:r>
              <a:t/>
            </a:r>
            <a:endParaRPr b="1">
              <a:solidFill>
                <a:schemeClr val="dk1"/>
              </a:solidFill>
            </a:endParaRPr>
          </a:p>
          <a:p>
            <a:pPr indent="0" lvl="0" marL="0" rtl="0" algn="l">
              <a:lnSpc>
                <a:spcPct val="115000"/>
              </a:lnSpc>
              <a:spcBef>
                <a:spcPts val="1200"/>
              </a:spcBef>
              <a:spcAft>
                <a:spcPts val="1200"/>
              </a:spcAft>
              <a:buNone/>
            </a:pPr>
            <a:r>
              <a:t/>
            </a:r>
            <a:endParaRPr>
              <a:solidFill>
                <a:schemeClr val="dk1"/>
              </a:solidFill>
            </a:endParaRPr>
          </a:p>
        </p:txBody>
      </p:sp>
      <p:sp>
        <p:nvSpPr>
          <p:cNvPr id="173" name="Google Shape;173;g3e16957dd65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e16957dd65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e16957dd6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US">
                <a:solidFill>
                  <a:schemeClr val="dk1"/>
                </a:solidFill>
              </a:rPr>
              <a:t>To solve this, we built the GraphQL Schema Copilot</a:t>
            </a:r>
            <a:endParaRPr>
              <a:solidFill>
                <a:schemeClr val="dk1"/>
              </a:solidFill>
            </a:endParaRPr>
          </a:p>
          <a:p>
            <a:pPr indent="0" lvl="0" marL="0" rtl="0" algn="l">
              <a:spcBef>
                <a:spcPts val="1200"/>
              </a:spcBef>
              <a:spcAft>
                <a:spcPts val="0"/>
              </a:spcAft>
              <a:buClr>
                <a:schemeClr val="dk1"/>
              </a:buClr>
              <a:buSzPts val="1100"/>
              <a:buFont typeface="Arial"/>
              <a:buNone/>
            </a:pPr>
            <a:r>
              <a:rPr lang="en-US">
                <a:solidFill>
                  <a:schemeClr val="dk1"/>
                </a:solidFill>
              </a:rPr>
              <a:t>Before we get into the technical details, let look at a real example, where a developer is building an AI product review summary component starting with Figma mocks.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e952215ace_1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e952215ace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e16957dd65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e16957dd6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As we just saw, Our Copilot acts as an instant architecture reviewer reducing our wait times from days to mere minutes. This frees up bottleneck around our senior engineers.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We currently run about 200 deterministic linting rules to enforce standards, like requiring PascalCase for naming and mandating descriptions on new schema elements.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However, linting rules fall short when evaluating architectural intent. For instance, linting rules only verifies that a description string exists, whereas AI ensures that the description actually provides meaningful context rather than just repeating the type name with a placeholder.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[CLICK]</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Copilot suggestions also come with a 1-click auto-fix that commits directly to the code.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[CLICK]</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and more importantly, it enforces our specific internal standards using Corporate Memory.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Let me show you how we built that.</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a85d75340f_0_2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3a85d75340f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 want to emphasize t</a:t>
            </a:r>
            <a:r>
              <a:rPr lang="en-US"/>
              <a:t>his isn't just a thin wrapper around an AI prompt.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solidFill>
                  <a:schemeClr val="dk1"/>
                </a:solidFill>
              </a:rPr>
              <a:t>Wayfair has a lot of custom best practices born from our experience operating at this scale. So, </a:t>
            </a:r>
            <a:r>
              <a:rPr lang="en-US"/>
              <a:t>w</a:t>
            </a:r>
            <a:r>
              <a:rPr lang="en-US"/>
              <a:t>e engineered a custom Retrieval-Augmented Generation pipeline, commonly known as RAG, built specifically for Wayfair's technical DNA.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solidFill>
                  <a:schemeClr val="dk1"/>
                </a:solidFill>
              </a:rPr>
              <a:t>We started off by feeding our Data ingestion pipeline with all of our internal schema best practices, federation specs, and past review comments.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p13"/>
          <p:cNvSpPr txBox="1"/>
          <p:nvPr>
            <p:ph idx="1" type="body"/>
          </p:nvPr>
        </p:nvSpPr>
        <p:spPr>
          <a:xfrm>
            <a:off x="1365257" y="2269561"/>
            <a:ext cx="9461700" cy="1761900"/>
          </a:xfrm>
          <a:prstGeom prst="rect">
            <a:avLst/>
          </a:prstGeom>
          <a:noFill/>
          <a:ln>
            <a:noFill/>
          </a:ln>
        </p:spPr>
        <p:txBody>
          <a:bodyPr anchorCtr="0" anchor="ctr" bIns="60925" lIns="480000" spcFirstLastPara="1" rIns="121900" wrap="square" tIns="60925">
            <a:noAutofit/>
          </a:bodyPr>
          <a:lstStyle>
            <a:lvl1pPr indent="-228600" lvl="0" marL="457200" algn="ctr">
              <a:spcBef>
                <a:spcPts val="1300"/>
              </a:spcBef>
              <a:spcAft>
                <a:spcPts val="0"/>
              </a:spcAft>
              <a:buSzPts val="6400"/>
              <a:buNone/>
              <a:defRPr b="1" sz="6400">
                <a:solidFill>
                  <a:srgbClr val="FFFFFF"/>
                </a:solidFill>
                <a:latin typeface="Arial"/>
                <a:ea typeface="Arial"/>
                <a:cs typeface="Arial"/>
                <a:sym typeface="Arial"/>
              </a:defRPr>
            </a:lvl1pPr>
            <a:lvl2pPr indent="-228600" lvl="1" marL="914400" algn="ctr">
              <a:spcBef>
                <a:spcPts val="1300"/>
              </a:spcBef>
              <a:spcAft>
                <a:spcPts val="0"/>
              </a:spcAft>
              <a:buSzPts val="6400"/>
              <a:buNone/>
              <a:defRPr sz="6400">
                <a:solidFill>
                  <a:schemeClr val="lt1"/>
                </a:solidFill>
                <a:latin typeface="Helvetica Neue Light"/>
                <a:ea typeface="Helvetica Neue Light"/>
                <a:cs typeface="Helvetica Neue Light"/>
                <a:sym typeface="Helvetica Neue Light"/>
              </a:defRPr>
            </a:lvl2pPr>
            <a:lvl3pPr indent="-228600" lvl="2" marL="1371600" algn="ctr">
              <a:spcBef>
                <a:spcPts val="1300"/>
              </a:spcBef>
              <a:spcAft>
                <a:spcPts val="0"/>
              </a:spcAft>
              <a:buSzPts val="6400"/>
              <a:buNone/>
              <a:defRPr sz="6400">
                <a:solidFill>
                  <a:schemeClr val="lt1"/>
                </a:solidFill>
                <a:latin typeface="Helvetica Neue Light"/>
                <a:ea typeface="Helvetica Neue Light"/>
                <a:cs typeface="Helvetica Neue Light"/>
                <a:sym typeface="Helvetica Neue Light"/>
              </a:defRPr>
            </a:lvl3pPr>
            <a:lvl4pPr indent="-228600" lvl="3" marL="1828800" algn="ctr">
              <a:spcBef>
                <a:spcPts val="1300"/>
              </a:spcBef>
              <a:spcAft>
                <a:spcPts val="0"/>
              </a:spcAft>
              <a:buSzPts val="6400"/>
              <a:buNone/>
              <a:defRPr sz="6400">
                <a:solidFill>
                  <a:schemeClr val="lt1"/>
                </a:solidFill>
                <a:latin typeface="Helvetica Neue Light"/>
                <a:ea typeface="Helvetica Neue Light"/>
                <a:cs typeface="Helvetica Neue Light"/>
                <a:sym typeface="Helvetica Neue Light"/>
              </a:defRPr>
            </a:lvl4pPr>
            <a:lvl5pPr indent="-228600" lvl="4" marL="2286000" algn="ctr">
              <a:spcBef>
                <a:spcPts val="1300"/>
              </a:spcBef>
              <a:spcAft>
                <a:spcPts val="0"/>
              </a:spcAft>
              <a:buSzPts val="6400"/>
              <a:buNone/>
              <a:defRPr sz="6400">
                <a:solidFill>
                  <a:schemeClr val="lt1"/>
                </a:solidFill>
                <a:latin typeface="Helvetica Neue Light"/>
                <a:ea typeface="Helvetica Neue Light"/>
                <a:cs typeface="Helvetica Neue Light"/>
                <a:sym typeface="Helvetica Neue Light"/>
              </a:defRPr>
            </a:lvl5pPr>
            <a:lvl6pPr indent="-381000" lvl="5" marL="2743200" algn="l">
              <a:spcBef>
                <a:spcPts val="500"/>
              </a:spcBef>
              <a:spcAft>
                <a:spcPts val="0"/>
              </a:spcAft>
              <a:buClr>
                <a:schemeClr val="dk1"/>
              </a:buClr>
              <a:buSzPts val="2400"/>
              <a:buChar char="•"/>
              <a:defRPr/>
            </a:lvl6pPr>
            <a:lvl7pPr indent="-381000" lvl="6" marL="3200400" algn="l">
              <a:spcBef>
                <a:spcPts val="500"/>
              </a:spcBef>
              <a:spcAft>
                <a:spcPts val="0"/>
              </a:spcAft>
              <a:buClr>
                <a:schemeClr val="dk1"/>
              </a:buClr>
              <a:buSzPts val="2400"/>
              <a:buChar char="•"/>
              <a:defRPr/>
            </a:lvl7pPr>
            <a:lvl8pPr indent="-381000" lvl="7" marL="3657600" algn="l">
              <a:spcBef>
                <a:spcPts val="500"/>
              </a:spcBef>
              <a:spcAft>
                <a:spcPts val="0"/>
              </a:spcAft>
              <a:buClr>
                <a:schemeClr val="dk1"/>
              </a:buClr>
              <a:buSzPts val="2400"/>
              <a:buChar char="•"/>
              <a:defRPr/>
            </a:lvl8pPr>
            <a:lvl9pPr indent="-381000" lvl="8" marL="4114800" algn="l">
              <a:spcBef>
                <a:spcPts val="500"/>
              </a:spcBef>
              <a:spcAft>
                <a:spcPts val="0"/>
              </a:spcAft>
              <a:buClr>
                <a:schemeClr val="dk1"/>
              </a:buClr>
              <a:buSzPts val="2400"/>
              <a:buChar char="•"/>
              <a:defRPr/>
            </a:lvl9pPr>
          </a:lstStyle>
          <a:p/>
        </p:txBody>
      </p:sp>
      <p:sp>
        <p:nvSpPr>
          <p:cNvPr id="82" name="Google Shape;82;p13"/>
          <p:cNvSpPr txBox="1"/>
          <p:nvPr>
            <p:ph idx="2" type="body"/>
          </p:nvPr>
        </p:nvSpPr>
        <p:spPr>
          <a:xfrm>
            <a:off x="1365257" y="3872345"/>
            <a:ext cx="9461700" cy="537600"/>
          </a:xfrm>
          <a:prstGeom prst="rect">
            <a:avLst/>
          </a:prstGeom>
          <a:noFill/>
          <a:ln>
            <a:noFill/>
          </a:ln>
        </p:spPr>
        <p:txBody>
          <a:bodyPr anchorCtr="0" anchor="t" bIns="60925" lIns="480000" spcFirstLastPara="1" rIns="121900" wrap="square" tIns="60925">
            <a:noAutofit/>
          </a:bodyPr>
          <a:lstStyle>
            <a:lvl1pPr indent="-228600" lvl="0" marL="457200" algn="ctr">
              <a:spcBef>
                <a:spcPts val="500"/>
              </a:spcBef>
              <a:spcAft>
                <a:spcPts val="0"/>
              </a:spcAft>
              <a:buSzPts val="2400"/>
              <a:buNone/>
              <a:defRPr b="1" i="0" sz="2400">
                <a:solidFill>
                  <a:srgbClr val="FFFFFF"/>
                </a:solidFill>
                <a:latin typeface="Arial"/>
                <a:ea typeface="Arial"/>
                <a:cs typeface="Arial"/>
                <a:sym typeface="Arial"/>
              </a:defRPr>
            </a:lvl1pPr>
            <a:lvl2pPr indent="-228600" lvl="1" marL="914400" algn="ctr">
              <a:spcBef>
                <a:spcPts val="1300"/>
              </a:spcBef>
              <a:spcAft>
                <a:spcPts val="0"/>
              </a:spcAft>
              <a:buSzPts val="6400"/>
              <a:buNone/>
              <a:defRPr sz="6400">
                <a:solidFill>
                  <a:schemeClr val="lt1"/>
                </a:solidFill>
                <a:latin typeface="Helvetica Neue Light"/>
                <a:ea typeface="Helvetica Neue Light"/>
                <a:cs typeface="Helvetica Neue Light"/>
                <a:sym typeface="Helvetica Neue Light"/>
              </a:defRPr>
            </a:lvl2pPr>
            <a:lvl3pPr indent="-228600" lvl="2" marL="1371600" algn="ctr">
              <a:spcBef>
                <a:spcPts val="1300"/>
              </a:spcBef>
              <a:spcAft>
                <a:spcPts val="0"/>
              </a:spcAft>
              <a:buSzPts val="6400"/>
              <a:buNone/>
              <a:defRPr sz="6400">
                <a:solidFill>
                  <a:schemeClr val="lt1"/>
                </a:solidFill>
                <a:latin typeface="Helvetica Neue Light"/>
                <a:ea typeface="Helvetica Neue Light"/>
                <a:cs typeface="Helvetica Neue Light"/>
                <a:sym typeface="Helvetica Neue Light"/>
              </a:defRPr>
            </a:lvl3pPr>
            <a:lvl4pPr indent="-228600" lvl="3" marL="1828800" algn="ctr">
              <a:spcBef>
                <a:spcPts val="1300"/>
              </a:spcBef>
              <a:spcAft>
                <a:spcPts val="0"/>
              </a:spcAft>
              <a:buSzPts val="6400"/>
              <a:buNone/>
              <a:defRPr sz="6400">
                <a:solidFill>
                  <a:schemeClr val="lt1"/>
                </a:solidFill>
                <a:latin typeface="Helvetica Neue Light"/>
                <a:ea typeface="Helvetica Neue Light"/>
                <a:cs typeface="Helvetica Neue Light"/>
                <a:sym typeface="Helvetica Neue Light"/>
              </a:defRPr>
            </a:lvl4pPr>
            <a:lvl5pPr indent="-228600" lvl="4" marL="2286000" algn="ctr">
              <a:spcBef>
                <a:spcPts val="1300"/>
              </a:spcBef>
              <a:spcAft>
                <a:spcPts val="0"/>
              </a:spcAft>
              <a:buSzPts val="6400"/>
              <a:buNone/>
              <a:defRPr sz="6400">
                <a:solidFill>
                  <a:schemeClr val="lt1"/>
                </a:solidFill>
                <a:latin typeface="Helvetica Neue Light"/>
                <a:ea typeface="Helvetica Neue Light"/>
                <a:cs typeface="Helvetica Neue Light"/>
                <a:sym typeface="Helvetica Neue Light"/>
              </a:defRPr>
            </a:lvl5pPr>
            <a:lvl6pPr indent="-381000" lvl="5" marL="2743200" algn="l">
              <a:spcBef>
                <a:spcPts val="500"/>
              </a:spcBef>
              <a:spcAft>
                <a:spcPts val="0"/>
              </a:spcAft>
              <a:buClr>
                <a:schemeClr val="dk1"/>
              </a:buClr>
              <a:buSzPts val="2400"/>
              <a:buChar char="•"/>
              <a:defRPr/>
            </a:lvl6pPr>
            <a:lvl7pPr indent="-381000" lvl="6" marL="3200400" algn="l">
              <a:spcBef>
                <a:spcPts val="500"/>
              </a:spcBef>
              <a:spcAft>
                <a:spcPts val="0"/>
              </a:spcAft>
              <a:buClr>
                <a:schemeClr val="dk1"/>
              </a:buClr>
              <a:buSzPts val="2400"/>
              <a:buChar char="•"/>
              <a:defRPr/>
            </a:lvl7pPr>
            <a:lvl8pPr indent="-381000" lvl="7" marL="3657600" algn="l">
              <a:spcBef>
                <a:spcPts val="500"/>
              </a:spcBef>
              <a:spcAft>
                <a:spcPts val="0"/>
              </a:spcAft>
              <a:buClr>
                <a:schemeClr val="dk1"/>
              </a:buClr>
              <a:buSzPts val="2400"/>
              <a:buChar char="•"/>
              <a:defRPr/>
            </a:lvl8pPr>
            <a:lvl9pPr indent="-381000" lvl="8" marL="4114800" algn="l">
              <a:spcBef>
                <a:spcPts val="500"/>
              </a:spcBef>
              <a:spcAft>
                <a:spcPts val="0"/>
              </a:spcAft>
              <a:buClr>
                <a:schemeClr val="dk1"/>
              </a:buClr>
              <a:buSzPts val="2400"/>
              <a:buChar char="•"/>
              <a:defRPr/>
            </a:lvl9pPr>
          </a:lstStyle>
          <a:p/>
        </p:txBody>
      </p:sp>
      <p:sp>
        <p:nvSpPr>
          <p:cNvPr id="83" name="Google Shape;83;p13"/>
          <p:cNvSpPr txBox="1"/>
          <p:nvPr/>
        </p:nvSpPr>
        <p:spPr>
          <a:xfrm>
            <a:off x="4896276" y="6288496"/>
            <a:ext cx="2399700" cy="2316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Clr>
                <a:schemeClr val="lt2"/>
              </a:buClr>
              <a:buSzPts val="1100"/>
              <a:buFont typeface="Arial"/>
              <a:buNone/>
            </a:pPr>
            <a:r>
              <a:rPr b="1" i="0" lang="en-US" sz="1100" u="none" cap="none" strike="noStrike">
                <a:solidFill>
                  <a:schemeClr val="lt2"/>
                </a:solidFill>
                <a:latin typeface="Arial"/>
                <a:ea typeface="Arial"/>
                <a:cs typeface="Arial"/>
                <a:sym typeface="Arial"/>
              </a:rPr>
              <a:t>#GraphQLConf</a:t>
            </a:r>
            <a:endParaRPr b="1" i="0" sz="1100" u="none" cap="none" strike="noStrike">
              <a:solidFill>
                <a:schemeClr val="lt2"/>
              </a:solidFill>
              <a:latin typeface="Arial"/>
              <a:ea typeface="Arial"/>
              <a:cs typeface="Arial"/>
              <a:sym typeface="Arial"/>
            </a:endParaRPr>
          </a:p>
        </p:txBody>
      </p:sp>
      <p:pic>
        <p:nvPicPr>
          <p:cNvPr id="84" name="Google Shape;84;p13"/>
          <p:cNvPicPr preferRelativeResize="0"/>
          <p:nvPr/>
        </p:nvPicPr>
        <p:blipFill rotWithShape="1">
          <a:blip r:embed="rId3">
            <a:alphaModFix/>
          </a:blip>
          <a:srcRect b="0" l="0" r="0" t="0"/>
          <a:stretch/>
        </p:blipFill>
        <p:spPr>
          <a:xfrm>
            <a:off x="4494109" y="307247"/>
            <a:ext cx="3203778" cy="196231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ted (g3e8009b509b_10_0)">
  <p:cSld name="Generated (g3e8009b509b_10_0)">
    <p:spTree>
      <p:nvGrpSpPr>
        <p:cNvPr id="85" name="Shape 8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14.png"/><Relationship Id="rId13" Type="http://schemas.openxmlformats.org/officeDocument/2006/relationships/image" Target="../media/image40.png"/><Relationship Id="rId12"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41.png"/><Relationship Id="rId9" Type="http://schemas.openxmlformats.org/officeDocument/2006/relationships/image" Target="../media/image43.png"/><Relationship Id="rId15" Type="http://schemas.openxmlformats.org/officeDocument/2006/relationships/image" Target="../media/image9.png"/><Relationship Id="rId14" Type="http://schemas.openxmlformats.org/officeDocument/2006/relationships/image" Target="../media/image13.png"/><Relationship Id="rId17" Type="http://schemas.openxmlformats.org/officeDocument/2006/relationships/image" Target="../media/image15.png"/><Relationship Id="rId16" Type="http://schemas.openxmlformats.org/officeDocument/2006/relationships/image" Target="../media/image16.png"/><Relationship Id="rId5" Type="http://schemas.openxmlformats.org/officeDocument/2006/relationships/image" Target="../media/image42.png"/><Relationship Id="rId6" Type="http://schemas.openxmlformats.org/officeDocument/2006/relationships/image" Target="../media/image12.png"/><Relationship Id="rId18" Type="http://schemas.openxmlformats.org/officeDocument/2006/relationships/image" Target="../media/image10.png"/><Relationship Id="rId7" Type="http://schemas.openxmlformats.org/officeDocument/2006/relationships/image" Target="../media/image26.png"/><Relationship Id="rId8" Type="http://schemas.openxmlformats.org/officeDocument/2006/relationships/image" Target="../media/image8.png"/></Relationships>
</file>

<file path=ppt/slides/_rels/slide11.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14.png"/><Relationship Id="rId13" Type="http://schemas.openxmlformats.org/officeDocument/2006/relationships/image" Target="../media/image40.png"/><Relationship Id="rId12"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41.png"/><Relationship Id="rId9" Type="http://schemas.openxmlformats.org/officeDocument/2006/relationships/image" Target="../media/image43.png"/><Relationship Id="rId15" Type="http://schemas.openxmlformats.org/officeDocument/2006/relationships/image" Target="../media/image9.png"/><Relationship Id="rId14" Type="http://schemas.openxmlformats.org/officeDocument/2006/relationships/image" Target="../media/image13.png"/><Relationship Id="rId17" Type="http://schemas.openxmlformats.org/officeDocument/2006/relationships/image" Target="../media/image15.png"/><Relationship Id="rId16" Type="http://schemas.openxmlformats.org/officeDocument/2006/relationships/image" Target="../media/image16.png"/><Relationship Id="rId5" Type="http://schemas.openxmlformats.org/officeDocument/2006/relationships/image" Target="../media/image42.png"/><Relationship Id="rId6" Type="http://schemas.openxmlformats.org/officeDocument/2006/relationships/image" Target="../media/image12.png"/><Relationship Id="rId18" Type="http://schemas.openxmlformats.org/officeDocument/2006/relationships/image" Target="../media/image10.png"/><Relationship Id="rId7" Type="http://schemas.openxmlformats.org/officeDocument/2006/relationships/image" Target="../media/image26.png"/><Relationship Id="rId8"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5.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hyperlink" Target="http://drive.google.com/file/d/1nsmjCLpHdC8J5D4YBEV3BWG6IUqdOAZB/view" TargetMode="Externa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5.png"/><Relationship Id="rId4" Type="http://schemas.openxmlformats.org/officeDocument/2006/relationships/image" Target="../media/image22.png"/><Relationship Id="rId5"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5.png"/><Relationship Id="rId4" Type="http://schemas.openxmlformats.org/officeDocument/2006/relationships/image" Target="../media/image33.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5.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hyperlink" Target="http://drive.google.com/file/d/1tcuHfPz8G7FT-_WnC8JkB-XqKy-ud1oX/view" TargetMode="Externa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14.png"/><Relationship Id="rId13" Type="http://schemas.openxmlformats.org/officeDocument/2006/relationships/image" Target="../media/image40.png"/><Relationship Id="rId12"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41.png"/><Relationship Id="rId9" Type="http://schemas.openxmlformats.org/officeDocument/2006/relationships/image" Target="../media/image43.png"/><Relationship Id="rId15" Type="http://schemas.openxmlformats.org/officeDocument/2006/relationships/image" Target="../media/image9.png"/><Relationship Id="rId14" Type="http://schemas.openxmlformats.org/officeDocument/2006/relationships/image" Target="../media/image13.png"/><Relationship Id="rId17" Type="http://schemas.openxmlformats.org/officeDocument/2006/relationships/image" Target="../media/image15.png"/><Relationship Id="rId16" Type="http://schemas.openxmlformats.org/officeDocument/2006/relationships/image" Target="../media/image16.png"/><Relationship Id="rId5" Type="http://schemas.openxmlformats.org/officeDocument/2006/relationships/image" Target="../media/image42.png"/><Relationship Id="rId6" Type="http://schemas.openxmlformats.org/officeDocument/2006/relationships/image" Target="../media/image12.png"/><Relationship Id="rId18" Type="http://schemas.openxmlformats.org/officeDocument/2006/relationships/image" Target="../media/image10.png"/><Relationship Id="rId7" Type="http://schemas.openxmlformats.org/officeDocument/2006/relationships/image" Target="../media/image26.png"/><Relationship Id="rId8"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5"/>
          <p:cNvSpPr txBox="1"/>
          <p:nvPr>
            <p:ph idx="1" type="body"/>
          </p:nvPr>
        </p:nvSpPr>
        <p:spPr>
          <a:xfrm>
            <a:off x="1365267" y="1904400"/>
            <a:ext cx="9461700" cy="2928900"/>
          </a:xfrm>
          <a:prstGeom prst="rect">
            <a:avLst/>
          </a:prstGeom>
          <a:noFill/>
          <a:ln>
            <a:noFill/>
          </a:ln>
        </p:spPr>
        <p:txBody>
          <a:bodyPr anchorCtr="0" anchor="ctr" bIns="60925" lIns="480000" spcFirstLastPara="1" rIns="121900" wrap="square" tIns="60925">
            <a:noAutofit/>
          </a:bodyPr>
          <a:lstStyle/>
          <a:p>
            <a:pPr indent="0" lvl="0" marL="0" rtl="0" algn="ctr">
              <a:spcBef>
                <a:spcPts val="0"/>
              </a:spcBef>
              <a:spcAft>
                <a:spcPts val="0"/>
              </a:spcAft>
              <a:buSzPts val="6400"/>
              <a:buNone/>
            </a:pPr>
            <a:r>
              <a:rPr i="1" lang="en-US" sz="4800"/>
              <a:t>Speed Without Sacrifice</a:t>
            </a:r>
            <a:r>
              <a:rPr lang="en-US" sz="4800"/>
              <a:t>: </a:t>
            </a:r>
            <a:endParaRPr sz="4800"/>
          </a:p>
          <a:p>
            <a:pPr indent="0" lvl="0" marL="0" rtl="0" algn="ctr">
              <a:spcBef>
                <a:spcPts val="0"/>
              </a:spcBef>
              <a:spcAft>
                <a:spcPts val="0"/>
              </a:spcAft>
              <a:buSzPts val="6400"/>
              <a:buNone/>
            </a:pPr>
            <a:r>
              <a:rPr lang="en-US" sz="3600"/>
              <a:t>How Wayfair Transforms DevEx With AI </a:t>
            </a:r>
            <a:endParaRPr sz="3600"/>
          </a:p>
        </p:txBody>
      </p:sp>
      <p:sp>
        <p:nvSpPr>
          <p:cNvPr id="91" name="Google Shape;91;p15"/>
          <p:cNvSpPr txBox="1"/>
          <p:nvPr>
            <p:ph idx="2" type="body"/>
          </p:nvPr>
        </p:nvSpPr>
        <p:spPr>
          <a:xfrm>
            <a:off x="1365266" y="4954195"/>
            <a:ext cx="9461700" cy="537600"/>
          </a:xfrm>
          <a:prstGeom prst="rect">
            <a:avLst/>
          </a:prstGeom>
          <a:noFill/>
          <a:ln>
            <a:noFill/>
          </a:ln>
        </p:spPr>
        <p:txBody>
          <a:bodyPr anchorCtr="0" anchor="t" bIns="60925" lIns="480000" spcFirstLastPara="1" rIns="121900" wrap="square" tIns="60925">
            <a:noAutofit/>
          </a:bodyPr>
          <a:lstStyle/>
          <a:p>
            <a:pPr indent="0" lvl="0" marL="0" rtl="0" algn="ctr">
              <a:spcBef>
                <a:spcPts val="0"/>
              </a:spcBef>
              <a:spcAft>
                <a:spcPts val="0"/>
              </a:spcAft>
              <a:buClr>
                <a:srgbClr val="000000"/>
              </a:buClr>
              <a:buSzPts val="2400"/>
              <a:buFont typeface="Arial"/>
              <a:buNone/>
            </a:pPr>
            <a:r>
              <a:rPr lang="en-US"/>
              <a:t>Maheswari Karlapudi, Muskan Kaur Sethi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0" name="Shape 300"/>
        <p:cNvGrpSpPr/>
        <p:nvPr/>
      </p:nvGrpSpPr>
      <p:grpSpPr>
        <a:xfrm>
          <a:off x="0" y="0"/>
          <a:ext cx="0" cy="0"/>
          <a:chOff x="0" y="0"/>
          <a:chExt cx="0" cy="0"/>
        </a:xfrm>
      </p:grpSpPr>
      <p:sp>
        <p:nvSpPr>
          <p:cNvPr id="301" name="Google Shape;301;p24"/>
          <p:cNvSpPr/>
          <p:nvPr/>
        </p:nvSpPr>
        <p:spPr>
          <a:xfrm>
            <a:off x="5929825" y="1470401"/>
            <a:ext cx="5500200" cy="1746000"/>
          </a:xfrm>
          <a:prstGeom prst="roundRect">
            <a:avLst>
              <a:gd fmla="val 6153" name="adj"/>
            </a:avLst>
          </a:prstGeom>
          <a:solidFill>
            <a:srgbClr val="E10098">
              <a:alpha val="5000"/>
            </a:srgbClr>
          </a:solidFill>
          <a:ln cap="flat" cmpd="sng" w="38100">
            <a:solidFill>
              <a:srgbClr val="E10098"/>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descr="Stack of paper line icon. Files vector illustration isolated on white. Pile of documents outline style design, designed for web and app. Eps 10. (Provided by Getty Images)" id="302" name="Google Shape;302;p24"/>
          <p:cNvPicPr preferRelativeResize="0"/>
          <p:nvPr/>
        </p:nvPicPr>
        <p:blipFill>
          <a:blip r:embed="rId4">
            <a:alphaModFix/>
          </a:blip>
          <a:stretch>
            <a:fillRect/>
          </a:stretch>
        </p:blipFill>
        <p:spPr>
          <a:xfrm>
            <a:off x="6404722" y="2008419"/>
            <a:ext cx="627021" cy="629222"/>
          </a:xfrm>
          <a:prstGeom prst="rect">
            <a:avLst/>
          </a:prstGeom>
          <a:noFill/>
          <a:ln>
            <a:noFill/>
          </a:ln>
        </p:spPr>
      </p:pic>
      <p:pic>
        <p:nvPicPr>
          <p:cNvPr descr="administrative related chip board or chip system vector with editable stroke, (Provided by Getty Images)" id="303" name="Google Shape;303;p24"/>
          <p:cNvPicPr preferRelativeResize="0"/>
          <p:nvPr/>
        </p:nvPicPr>
        <p:blipFill>
          <a:blip r:embed="rId5">
            <a:alphaModFix/>
          </a:blip>
          <a:stretch>
            <a:fillRect/>
          </a:stretch>
        </p:blipFill>
        <p:spPr>
          <a:xfrm>
            <a:off x="7649510" y="2000106"/>
            <a:ext cx="627021" cy="629222"/>
          </a:xfrm>
          <a:prstGeom prst="rect">
            <a:avLst/>
          </a:prstGeom>
          <a:noFill/>
          <a:ln>
            <a:noFill/>
          </a:ln>
        </p:spPr>
      </p:pic>
      <p:pic>
        <p:nvPicPr>
          <p:cNvPr descr="Search the database for the vector icon. Isolated contour symbol illustration (Provided by Getty Images)" id="304" name="Google Shape;304;p24"/>
          <p:cNvPicPr preferRelativeResize="0"/>
          <p:nvPr/>
        </p:nvPicPr>
        <p:blipFill>
          <a:blip r:embed="rId6">
            <a:alphaModFix/>
          </a:blip>
          <a:stretch>
            <a:fillRect/>
          </a:stretch>
        </p:blipFill>
        <p:spPr>
          <a:xfrm>
            <a:off x="10358375" y="1894943"/>
            <a:ext cx="759214" cy="888054"/>
          </a:xfrm>
          <a:prstGeom prst="rect">
            <a:avLst/>
          </a:prstGeom>
          <a:noFill/>
          <a:ln>
            <a:noFill/>
          </a:ln>
        </p:spPr>
      </p:pic>
      <p:sp>
        <p:nvSpPr>
          <p:cNvPr id="305" name="Google Shape;305;p24"/>
          <p:cNvSpPr txBox="1"/>
          <p:nvPr/>
        </p:nvSpPr>
        <p:spPr>
          <a:xfrm>
            <a:off x="5957079" y="1474460"/>
            <a:ext cx="262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64748B"/>
                </a:solidFill>
                <a:latin typeface="Space Grotesk"/>
                <a:ea typeface="Space Grotesk"/>
                <a:cs typeface="Space Grotesk"/>
                <a:sym typeface="Space Grotesk"/>
              </a:rPr>
              <a:t>DOCUMENT PROCESSING</a:t>
            </a:r>
            <a:endParaRPr>
              <a:solidFill>
                <a:schemeClr val="dk1"/>
              </a:solidFill>
            </a:endParaRPr>
          </a:p>
        </p:txBody>
      </p:sp>
      <p:pic>
        <p:nvPicPr>
          <p:cNvPr id="306" name="Google Shape;306;p24" title="Gemini_Generated_Image_vcwfhmvcwfhmvcwf (1).png"/>
          <p:cNvPicPr preferRelativeResize="0"/>
          <p:nvPr/>
        </p:nvPicPr>
        <p:blipFill rotWithShape="1">
          <a:blip r:embed="rId7">
            <a:alphaModFix/>
          </a:blip>
          <a:srcRect b="11749" l="11427" r="66280" t="54450"/>
          <a:stretch/>
        </p:blipFill>
        <p:spPr>
          <a:xfrm>
            <a:off x="8937845" y="2082432"/>
            <a:ext cx="627000" cy="520293"/>
          </a:xfrm>
          <a:prstGeom prst="rect">
            <a:avLst/>
          </a:prstGeom>
          <a:noFill/>
          <a:ln>
            <a:noFill/>
          </a:ln>
        </p:spPr>
      </p:pic>
      <p:sp>
        <p:nvSpPr>
          <p:cNvPr id="307" name="Google Shape;307;p24"/>
          <p:cNvSpPr/>
          <p:nvPr/>
        </p:nvSpPr>
        <p:spPr>
          <a:xfrm>
            <a:off x="571500" y="3463450"/>
            <a:ext cx="10858500" cy="3126900"/>
          </a:xfrm>
          <a:prstGeom prst="roundRect">
            <a:avLst>
              <a:gd fmla="val 6153" name="adj"/>
            </a:avLst>
          </a:prstGeom>
          <a:solidFill>
            <a:srgbClr val="FFFFFF"/>
          </a:solidFill>
          <a:ln cap="flat" cmpd="sng" w="1905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08" name="Google Shape;308;p24"/>
          <p:cNvSpPr/>
          <p:nvPr/>
        </p:nvSpPr>
        <p:spPr>
          <a:xfrm>
            <a:off x="585675" y="1464550"/>
            <a:ext cx="4773600" cy="1746000"/>
          </a:xfrm>
          <a:prstGeom prst="roundRect">
            <a:avLst>
              <a:gd fmla="val 6153" name="adj"/>
            </a:avLst>
          </a:prstGeom>
          <a:solidFill>
            <a:schemeClr val="lt1"/>
          </a:solidFill>
          <a:ln cap="flat" cmpd="sng" w="19050">
            <a:solidFill>
              <a:srgbClr val="CBD5E1"/>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309" name="Google Shape;309;p24"/>
          <p:cNvGrpSpPr/>
          <p:nvPr/>
        </p:nvGrpSpPr>
        <p:grpSpPr>
          <a:xfrm>
            <a:off x="571500" y="571500"/>
            <a:ext cx="10858500" cy="666900"/>
            <a:chOff x="-190500" y="0"/>
            <a:chExt cx="10858500" cy="666900"/>
          </a:xfrm>
        </p:grpSpPr>
        <p:sp>
          <p:nvSpPr>
            <p:cNvPr id="310" name="Google Shape;310;p24"/>
            <p:cNvSpPr/>
            <p:nvPr/>
          </p:nvSpPr>
          <p:spPr>
            <a:xfrm>
              <a:off x="-190500" y="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11" name="Google Shape;311;p24"/>
            <p:cNvSpPr txBox="1"/>
            <p:nvPr/>
          </p:nvSpPr>
          <p:spPr>
            <a:xfrm>
              <a:off x="0" y="0"/>
              <a:ext cx="10668000" cy="666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3600">
                  <a:solidFill>
                    <a:srgbClr val="171E26"/>
                  </a:solidFill>
                  <a:latin typeface="Space Grotesk"/>
                  <a:ea typeface="Space Grotesk"/>
                  <a:cs typeface="Space Grotesk"/>
                  <a:sym typeface="Space Grotesk"/>
                </a:rPr>
                <a:t>Architecture: </a:t>
              </a:r>
              <a:r>
                <a:rPr b="1" lang="en-US" sz="3600">
                  <a:solidFill>
                    <a:srgbClr val="E10098"/>
                  </a:solidFill>
                  <a:latin typeface="Space Grotesk"/>
                  <a:ea typeface="Space Grotesk"/>
                  <a:cs typeface="Space Grotesk"/>
                  <a:sym typeface="Space Grotesk"/>
                </a:rPr>
                <a:t>Data Pre-processing</a:t>
              </a:r>
              <a:endParaRPr b="1" sz="3600">
                <a:solidFill>
                  <a:srgbClr val="E10098"/>
                </a:solidFill>
                <a:latin typeface="Space Grotesk"/>
                <a:ea typeface="Space Grotesk"/>
                <a:cs typeface="Space Grotesk"/>
                <a:sym typeface="Space Grotesk"/>
              </a:endParaRPr>
            </a:p>
          </p:txBody>
        </p:sp>
      </p:grpSp>
      <p:pic>
        <p:nvPicPr>
          <p:cNvPr id="312" name="Google Shape;312;p24" title="GraphQL Logo (Black).png"/>
          <p:cNvPicPr preferRelativeResize="0"/>
          <p:nvPr/>
        </p:nvPicPr>
        <p:blipFill>
          <a:blip r:embed="rId8">
            <a:alphaModFix/>
          </a:blip>
          <a:stretch>
            <a:fillRect/>
          </a:stretch>
        </p:blipFill>
        <p:spPr>
          <a:xfrm>
            <a:off x="876721" y="2049511"/>
            <a:ext cx="443765" cy="479395"/>
          </a:xfrm>
          <a:prstGeom prst="rect">
            <a:avLst/>
          </a:prstGeom>
          <a:noFill/>
          <a:ln>
            <a:noFill/>
          </a:ln>
        </p:spPr>
      </p:pic>
      <p:sp>
        <p:nvSpPr>
          <p:cNvPr id="313" name="Google Shape;313;p24"/>
          <p:cNvSpPr txBox="1"/>
          <p:nvPr/>
        </p:nvSpPr>
        <p:spPr>
          <a:xfrm>
            <a:off x="697200" y="2580766"/>
            <a:ext cx="952500" cy="329400"/>
          </a:xfrm>
          <a:prstGeom prst="rect">
            <a:avLst/>
          </a:prstGeom>
          <a:noFill/>
          <a:ln>
            <a:noFill/>
          </a:ln>
        </p:spPr>
        <p:txBody>
          <a:bodyPr anchorCtr="0" anchor="t" bIns="86925" lIns="86925" spcFirstLastPara="1" rIns="86925" wrap="square" tIns="86925">
            <a:spAutoFit/>
          </a:bodyPr>
          <a:lstStyle/>
          <a:p>
            <a:pPr indent="0" lvl="0" marL="0" rtl="0" algn="ctr">
              <a:spcBef>
                <a:spcPts val="0"/>
              </a:spcBef>
              <a:spcAft>
                <a:spcPts val="0"/>
              </a:spcAft>
              <a:buNone/>
            </a:pPr>
            <a:r>
              <a:rPr lang="en-US" sz="1000">
                <a:solidFill>
                  <a:srgbClr val="000000"/>
                </a:solidFill>
                <a:latin typeface="Inter"/>
                <a:ea typeface="Inter"/>
                <a:cs typeface="Inter"/>
                <a:sym typeface="Inter"/>
              </a:rPr>
              <a:t>Supergraph</a:t>
            </a:r>
            <a:endParaRPr sz="1000">
              <a:solidFill>
                <a:srgbClr val="000000"/>
              </a:solidFill>
              <a:latin typeface="Inter"/>
              <a:ea typeface="Inter"/>
              <a:cs typeface="Inter"/>
              <a:sym typeface="Inter"/>
            </a:endParaRPr>
          </a:p>
        </p:txBody>
      </p:sp>
      <p:pic>
        <p:nvPicPr>
          <p:cNvPr descr="Document papers line icon. Pages vector illustration isolated on white. Office notes outline style design, designed for web and app. Eps 10. (Provided by Getty Images)" id="314" name="Google Shape;314;p24"/>
          <p:cNvPicPr preferRelativeResize="0"/>
          <p:nvPr/>
        </p:nvPicPr>
        <p:blipFill>
          <a:blip r:embed="rId9">
            <a:alphaModFix/>
          </a:blip>
          <a:stretch>
            <a:fillRect/>
          </a:stretch>
        </p:blipFill>
        <p:spPr>
          <a:xfrm>
            <a:off x="1887047" y="2068356"/>
            <a:ext cx="443781" cy="476524"/>
          </a:xfrm>
          <a:prstGeom prst="rect">
            <a:avLst/>
          </a:prstGeom>
          <a:noFill/>
          <a:ln>
            <a:noFill/>
          </a:ln>
        </p:spPr>
      </p:pic>
      <p:sp>
        <p:nvSpPr>
          <p:cNvPr id="315" name="Google Shape;315;p24"/>
          <p:cNvSpPr txBox="1"/>
          <p:nvPr/>
        </p:nvSpPr>
        <p:spPr>
          <a:xfrm>
            <a:off x="1708442" y="2581657"/>
            <a:ext cx="967800" cy="345900"/>
          </a:xfrm>
          <a:prstGeom prst="rect">
            <a:avLst/>
          </a:prstGeom>
          <a:noFill/>
          <a:ln>
            <a:noFill/>
          </a:ln>
        </p:spPr>
        <p:txBody>
          <a:bodyPr anchorCtr="0" anchor="t" bIns="86925" lIns="86925" spcFirstLastPara="1" rIns="86925" wrap="square" tIns="86925">
            <a:noAutofit/>
          </a:bodyPr>
          <a:lstStyle/>
          <a:p>
            <a:pPr indent="0" lvl="0" marL="0" marR="0" rtl="0" algn="ctr">
              <a:lnSpc>
                <a:spcPct val="100000"/>
              </a:lnSpc>
              <a:spcBef>
                <a:spcPts val="0"/>
              </a:spcBef>
              <a:spcAft>
                <a:spcPts val="0"/>
              </a:spcAft>
              <a:buNone/>
            </a:pPr>
            <a:r>
              <a:rPr lang="en-US" sz="1000">
                <a:latin typeface="Inter"/>
                <a:ea typeface="Inter"/>
                <a:cs typeface="Inter"/>
                <a:sym typeface="Inter"/>
              </a:rPr>
              <a:t>Internal docs</a:t>
            </a:r>
            <a:endParaRPr sz="1000">
              <a:latin typeface="Inter"/>
              <a:ea typeface="Inter"/>
              <a:cs typeface="Inter"/>
              <a:sym typeface="Inter"/>
            </a:endParaRPr>
          </a:p>
        </p:txBody>
      </p:sp>
      <p:pic>
        <p:nvPicPr>
          <p:cNvPr descr="chat (Provided by Getty Images)" id="316" name="Google Shape;316;p24"/>
          <p:cNvPicPr preferRelativeResize="0"/>
          <p:nvPr/>
        </p:nvPicPr>
        <p:blipFill>
          <a:blip r:embed="rId10">
            <a:alphaModFix/>
          </a:blip>
          <a:stretch>
            <a:fillRect/>
          </a:stretch>
        </p:blipFill>
        <p:spPr>
          <a:xfrm>
            <a:off x="2934125" y="2037212"/>
            <a:ext cx="501760" cy="538824"/>
          </a:xfrm>
          <a:prstGeom prst="rect">
            <a:avLst/>
          </a:prstGeom>
          <a:noFill/>
          <a:ln>
            <a:noFill/>
          </a:ln>
        </p:spPr>
      </p:pic>
      <p:pic>
        <p:nvPicPr>
          <p:cNvPr id="317" name="Google Shape;317;p24" title="GraphQL Logo + Wordmark (Black).png"/>
          <p:cNvPicPr preferRelativeResize="0"/>
          <p:nvPr/>
        </p:nvPicPr>
        <p:blipFill>
          <a:blip r:embed="rId11">
            <a:alphaModFix/>
          </a:blip>
          <a:stretch>
            <a:fillRect/>
          </a:stretch>
        </p:blipFill>
        <p:spPr>
          <a:xfrm>
            <a:off x="3979650" y="2080820"/>
            <a:ext cx="1180268" cy="345899"/>
          </a:xfrm>
          <a:prstGeom prst="rect">
            <a:avLst/>
          </a:prstGeom>
          <a:noFill/>
          <a:ln>
            <a:noFill/>
          </a:ln>
        </p:spPr>
      </p:pic>
      <p:sp>
        <p:nvSpPr>
          <p:cNvPr id="318" name="Google Shape;318;p24"/>
          <p:cNvSpPr txBox="1"/>
          <p:nvPr/>
        </p:nvSpPr>
        <p:spPr>
          <a:xfrm>
            <a:off x="2862045" y="2582010"/>
            <a:ext cx="859800" cy="483300"/>
          </a:xfrm>
          <a:prstGeom prst="rect">
            <a:avLst/>
          </a:prstGeom>
          <a:noFill/>
          <a:ln>
            <a:noFill/>
          </a:ln>
        </p:spPr>
        <p:txBody>
          <a:bodyPr anchorCtr="0" anchor="t" bIns="86925" lIns="86925" spcFirstLastPara="1" rIns="86925" wrap="square" tIns="86925">
            <a:spAutoFit/>
          </a:bodyPr>
          <a:lstStyle/>
          <a:p>
            <a:pPr indent="0" lvl="0" marL="0" marR="0" rtl="0" algn="ctr">
              <a:lnSpc>
                <a:spcPct val="100000"/>
              </a:lnSpc>
              <a:spcBef>
                <a:spcPts val="0"/>
              </a:spcBef>
              <a:spcAft>
                <a:spcPts val="0"/>
              </a:spcAft>
              <a:buNone/>
            </a:pPr>
            <a:r>
              <a:rPr lang="en-US" sz="1000">
                <a:solidFill>
                  <a:srgbClr val="000000"/>
                </a:solidFill>
              </a:rPr>
              <a:t>Past review </a:t>
            </a:r>
            <a:r>
              <a:rPr lang="en-US" sz="1000">
                <a:latin typeface="Inter"/>
                <a:ea typeface="Inter"/>
                <a:cs typeface="Inter"/>
                <a:sym typeface="Inter"/>
              </a:rPr>
              <a:t>comments</a:t>
            </a:r>
            <a:endParaRPr sz="1000">
              <a:solidFill>
                <a:srgbClr val="000000"/>
              </a:solidFill>
            </a:endParaRPr>
          </a:p>
        </p:txBody>
      </p:sp>
      <p:sp>
        <p:nvSpPr>
          <p:cNvPr id="319" name="Google Shape;319;p24"/>
          <p:cNvSpPr txBox="1"/>
          <p:nvPr/>
        </p:nvSpPr>
        <p:spPr>
          <a:xfrm>
            <a:off x="3929030" y="2582630"/>
            <a:ext cx="1149900" cy="483300"/>
          </a:xfrm>
          <a:prstGeom prst="rect">
            <a:avLst/>
          </a:prstGeom>
          <a:noFill/>
          <a:ln>
            <a:noFill/>
          </a:ln>
        </p:spPr>
        <p:txBody>
          <a:bodyPr anchorCtr="0" anchor="t" bIns="86925" lIns="86925" spcFirstLastPara="1" rIns="86925" wrap="square" tIns="86925">
            <a:spAutoFit/>
          </a:bodyPr>
          <a:lstStyle/>
          <a:p>
            <a:pPr indent="0" lvl="0" marL="0" marR="0" rtl="0" algn="ctr">
              <a:lnSpc>
                <a:spcPct val="100000"/>
              </a:lnSpc>
              <a:spcBef>
                <a:spcPts val="0"/>
              </a:spcBef>
              <a:spcAft>
                <a:spcPts val="0"/>
              </a:spcAft>
              <a:buNone/>
            </a:pPr>
            <a:r>
              <a:rPr lang="en-US" sz="1000">
                <a:latin typeface="Inter"/>
                <a:ea typeface="Inter"/>
                <a:cs typeface="Inter"/>
                <a:sym typeface="Inter"/>
              </a:rPr>
              <a:t>Federation</a:t>
            </a:r>
            <a:r>
              <a:rPr lang="en-US" sz="1000">
                <a:solidFill>
                  <a:srgbClr val="000000"/>
                </a:solidFill>
              </a:rPr>
              <a:t> Specs</a:t>
            </a:r>
            <a:endParaRPr sz="1000">
              <a:solidFill>
                <a:srgbClr val="000000"/>
              </a:solidFill>
            </a:endParaRPr>
          </a:p>
        </p:txBody>
      </p:sp>
      <p:sp>
        <p:nvSpPr>
          <p:cNvPr id="320" name="Google Shape;320;p24"/>
          <p:cNvSpPr txBox="1"/>
          <p:nvPr/>
        </p:nvSpPr>
        <p:spPr>
          <a:xfrm>
            <a:off x="608889" y="1464557"/>
            <a:ext cx="273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64748B"/>
                </a:solidFill>
                <a:latin typeface="Space Grotesk"/>
                <a:ea typeface="Space Grotesk"/>
                <a:cs typeface="Space Grotesk"/>
                <a:sym typeface="Space Grotesk"/>
              </a:rPr>
              <a:t>TRAINING DOCUMENTS</a:t>
            </a:r>
            <a:endParaRPr>
              <a:solidFill>
                <a:schemeClr val="dk1"/>
              </a:solidFill>
            </a:endParaRPr>
          </a:p>
        </p:txBody>
      </p:sp>
      <p:pic>
        <p:nvPicPr>
          <p:cNvPr descr="Paper documents icon vector. Isolated contour symbol illustration (Provided by Getty Images)" id="321" name="Google Shape;321;p24"/>
          <p:cNvPicPr preferRelativeResize="0"/>
          <p:nvPr/>
        </p:nvPicPr>
        <p:blipFill>
          <a:blip r:embed="rId12">
            <a:alphaModFix/>
          </a:blip>
          <a:stretch>
            <a:fillRect/>
          </a:stretch>
        </p:blipFill>
        <p:spPr>
          <a:xfrm>
            <a:off x="3888773" y="4108849"/>
            <a:ext cx="766300" cy="669655"/>
          </a:xfrm>
          <a:prstGeom prst="rect">
            <a:avLst/>
          </a:prstGeom>
          <a:noFill/>
          <a:ln>
            <a:noFill/>
          </a:ln>
        </p:spPr>
      </p:pic>
      <p:pic>
        <p:nvPicPr>
          <p:cNvPr descr="Program console line icon. Application command input window symbol, outline style pictogram on white background. Browser item sign for mobile concept and web design. Vector graphics. (Provided by Getty Images)" id="322" name="Google Shape;322;p24"/>
          <p:cNvPicPr preferRelativeResize="0"/>
          <p:nvPr/>
        </p:nvPicPr>
        <p:blipFill>
          <a:blip r:embed="rId13">
            <a:alphaModFix/>
          </a:blip>
          <a:stretch>
            <a:fillRect/>
          </a:stretch>
        </p:blipFill>
        <p:spPr>
          <a:xfrm>
            <a:off x="3909470" y="5537762"/>
            <a:ext cx="724920" cy="633518"/>
          </a:xfrm>
          <a:prstGeom prst="rect">
            <a:avLst/>
          </a:prstGeom>
          <a:noFill/>
          <a:ln>
            <a:noFill/>
          </a:ln>
        </p:spPr>
      </p:pic>
      <p:pic>
        <p:nvPicPr>
          <p:cNvPr descr="Approved vector icon. Isolated contour symbol illustration (Provided by Getty Images)" id="323" name="Google Shape;323;p24"/>
          <p:cNvPicPr preferRelativeResize="0"/>
          <p:nvPr/>
        </p:nvPicPr>
        <p:blipFill>
          <a:blip r:embed="rId14">
            <a:alphaModFix/>
          </a:blip>
          <a:stretch>
            <a:fillRect/>
          </a:stretch>
        </p:blipFill>
        <p:spPr>
          <a:xfrm>
            <a:off x="5476087" y="4711672"/>
            <a:ext cx="847217" cy="740393"/>
          </a:xfrm>
          <a:prstGeom prst="rect">
            <a:avLst/>
          </a:prstGeom>
          <a:noFill/>
          <a:ln>
            <a:noFill/>
          </a:ln>
        </p:spPr>
      </p:pic>
      <p:pic>
        <p:nvPicPr>
          <p:cNvPr id="324" name="Google Shape;324;p24"/>
          <p:cNvPicPr preferRelativeResize="0"/>
          <p:nvPr/>
        </p:nvPicPr>
        <p:blipFill rotWithShape="1">
          <a:blip r:embed="rId15">
            <a:alphaModFix/>
          </a:blip>
          <a:srcRect b="0" l="0" r="0" t="0"/>
          <a:stretch/>
        </p:blipFill>
        <p:spPr>
          <a:xfrm>
            <a:off x="7529877" y="4647317"/>
            <a:ext cx="664320" cy="214540"/>
          </a:xfrm>
          <a:prstGeom prst="rect">
            <a:avLst/>
          </a:prstGeom>
          <a:noFill/>
          <a:ln>
            <a:noFill/>
          </a:ln>
        </p:spPr>
      </p:pic>
      <p:pic>
        <p:nvPicPr>
          <p:cNvPr descr="artificial intelligence icon vector. Isolated contour symbol illustration (Provided by Getty Images)" id="325" name="Google Shape;325;p24"/>
          <p:cNvPicPr preferRelativeResize="0"/>
          <p:nvPr/>
        </p:nvPicPr>
        <p:blipFill>
          <a:blip r:embed="rId16">
            <a:alphaModFix/>
          </a:blip>
          <a:stretch>
            <a:fillRect/>
          </a:stretch>
        </p:blipFill>
        <p:spPr>
          <a:xfrm>
            <a:off x="7517170" y="4778506"/>
            <a:ext cx="766310" cy="669691"/>
          </a:xfrm>
          <a:prstGeom prst="rect">
            <a:avLst/>
          </a:prstGeom>
          <a:noFill/>
          <a:ln>
            <a:noFill/>
          </a:ln>
        </p:spPr>
      </p:pic>
      <p:pic>
        <p:nvPicPr>
          <p:cNvPr descr="correspondence icon vector. Isolated contour symbol illustration (Provided by Getty Images)" id="326" name="Google Shape;326;p24"/>
          <p:cNvPicPr preferRelativeResize="0"/>
          <p:nvPr/>
        </p:nvPicPr>
        <p:blipFill>
          <a:blip r:embed="rId17">
            <a:alphaModFix/>
          </a:blip>
          <a:stretch>
            <a:fillRect/>
          </a:stretch>
        </p:blipFill>
        <p:spPr>
          <a:xfrm>
            <a:off x="10314825" y="4834675"/>
            <a:ext cx="664202" cy="537298"/>
          </a:xfrm>
          <a:prstGeom prst="rect">
            <a:avLst/>
          </a:prstGeom>
          <a:noFill/>
          <a:ln>
            <a:noFill/>
          </a:ln>
        </p:spPr>
      </p:pic>
      <p:cxnSp>
        <p:nvCxnSpPr>
          <p:cNvPr id="327" name="Google Shape;327;p24"/>
          <p:cNvCxnSpPr>
            <a:endCxn id="328" idx="1"/>
          </p:cNvCxnSpPr>
          <p:nvPr/>
        </p:nvCxnSpPr>
        <p:spPr>
          <a:xfrm flipH="1" rot="10800000">
            <a:off x="2033178" y="5101666"/>
            <a:ext cx="1376700" cy="5700"/>
          </a:xfrm>
          <a:prstGeom prst="straightConnector1">
            <a:avLst/>
          </a:prstGeom>
          <a:noFill/>
          <a:ln cap="flat" cmpd="sng" w="9075">
            <a:solidFill>
              <a:srgbClr val="000000"/>
            </a:solidFill>
            <a:prstDash val="solid"/>
            <a:round/>
            <a:headEnd len="med" w="med" type="none"/>
            <a:tailEnd len="med" w="med" type="triangle"/>
          </a:ln>
        </p:spPr>
      </p:cxnSp>
      <p:sp>
        <p:nvSpPr>
          <p:cNvPr id="329" name="Google Shape;329;p24"/>
          <p:cNvSpPr/>
          <p:nvPr/>
        </p:nvSpPr>
        <p:spPr>
          <a:xfrm>
            <a:off x="4848353" y="4305803"/>
            <a:ext cx="491700" cy="1552200"/>
          </a:xfrm>
          <a:prstGeom prst="rightBrace">
            <a:avLst>
              <a:gd fmla="val 50000" name="adj1"/>
              <a:gd fmla="val 49752" name="adj2"/>
            </a:avLst>
          </a:prstGeom>
          <a:noFill/>
          <a:ln cap="flat" cmpd="sng" w="9075">
            <a:solidFill>
              <a:srgbClr val="000000"/>
            </a:solidFill>
            <a:prstDash val="solid"/>
            <a:round/>
            <a:headEnd len="sm" w="sm" type="none"/>
            <a:tailEnd len="sm" w="sm" type="none"/>
          </a:ln>
        </p:spPr>
        <p:txBody>
          <a:bodyPr anchorCtr="0" anchor="ctr" bIns="87300" lIns="87300" spcFirstLastPara="1" rIns="87300" wrap="square" tIns="87300">
            <a:noAutofit/>
          </a:bodyPr>
          <a:lstStyle/>
          <a:p>
            <a:pPr indent="0" lvl="0" marL="0" rtl="0" algn="ctr">
              <a:spcBef>
                <a:spcPts val="0"/>
              </a:spcBef>
              <a:spcAft>
                <a:spcPts val="0"/>
              </a:spcAft>
              <a:buNone/>
            </a:pPr>
            <a:r>
              <a:t/>
            </a:r>
            <a:endParaRPr sz="1337">
              <a:latin typeface="Calibri"/>
              <a:ea typeface="Calibri"/>
              <a:cs typeface="Calibri"/>
              <a:sym typeface="Calibri"/>
            </a:endParaRPr>
          </a:p>
        </p:txBody>
      </p:sp>
      <p:sp>
        <p:nvSpPr>
          <p:cNvPr id="330" name="Google Shape;330;p24"/>
          <p:cNvSpPr/>
          <p:nvPr/>
        </p:nvSpPr>
        <p:spPr>
          <a:xfrm>
            <a:off x="6460225" y="4108850"/>
            <a:ext cx="556800" cy="2230500"/>
          </a:xfrm>
          <a:prstGeom prst="rightBrace">
            <a:avLst>
              <a:gd fmla="val 50000" name="adj1"/>
              <a:gd fmla="val 50000" name="adj2"/>
            </a:avLst>
          </a:prstGeom>
          <a:noFill/>
          <a:ln cap="flat" cmpd="sng" w="9075">
            <a:solidFill>
              <a:srgbClr val="000000"/>
            </a:solidFill>
            <a:prstDash val="solid"/>
            <a:round/>
            <a:headEnd len="sm" w="sm" type="none"/>
            <a:tailEnd len="sm" w="sm" type="none"/>
          </a:ln>
        </p:spPr>
        <p:txBody>
          <a:bodyPr anchorCtr="0" anchor="ctr" bIns="87300" lIns="87300" spcFirstLastPara="1" rIns="87300" wrap="square" tIns="87300">
            <a:noAutofit/>
          </a:bodyPr>
          <a:lstStyle/>
          <a:p>
            <a:pPr indent="0" lvl="0" marL="0" rtl="0" algn="ctr">
              <a:spcBef>
                <a:spcPts val="0"/>
              </a:spcBef>
              <a:spcAft>
                <a:spcPts val="0"/>
              </a:spcAft>
              <a:buNone/>
            </a:pPr>
            <a:r>
              <a:t/>
            </a:r>
            <a:endParaRPr sz="1337">
              <a:latin typeface="Calibri"/>
              <a:ea typeface="Calibri"/>
              <a:cs typeface="Calibri"/>
              <a:sym typeface="Calibri"/>
            </a:endParaRPr>
          </a:p>
        </p:txBody>
      </p:sp>
      <p:cxnSp>
        <p:nvCxnSpPr>
          <p:cNvPr id="331" name="Google Shape;331;p24"/>
          <p:cNvCxnSpPr>
            <a:stCxn id="329" idx="1"/>
            <a:endCxn id="329" idx="1"/>
          </p:cNvCxnSpPr>
          <p:nvPr/>
        </p:nvCxnSpPr>
        <p:spPr>
          <a:xfrm>
            <a:off x="5340053" y="5078053"/>
            <a:ext cx="0" cy="0"/>
          </a:xfrm>
          <a:prstGeom prst="straightConnector1">
            <a:avLst/>
          </a:prstGeom>
          <a:noFill/>
          <a:ln cap="flat" cmpd="sng" w="9075">
            <a:solidFill>
              <a:srgbClr val="000000"/>
            </a:solidFill>
            <a:prstDash val="solid"/>
            <a:round/>
            <a:headEnd len="med" w="med" type="none"/>
            <a:tailEnd len="med" w="med" type="triangle"/>
          </a:ln>
        </p:spPr>
      </p:cxnSp>
      <p:cxnSp>
        <p:nvCxnSpPr>
          <p:cNvPr id="332" name="Google Shape;332;p24"/>
          <p:cNvCxnSpPr>
            <a:stCxn id="330" idx="1"/>
          </p:cNvCxnSpPr>
          <p:nvPr/>
        </p:nvCxnSpPr>
        <p:spPr>
          <a:xfrm>
            <a:off x="7017025" y="5224100"/>
            <a:ext cx="351000" cy="5400"/>
          </a:xfrm>
          <a:prstGeom prst="straightConnector1">
            <a:avLst/>
          </a:prstGeom>
          <a:noFill/>
          <a:ln cap="flat" cmpd="sng" w="9075">
            <a:solidFill>
              <a:srgbClr val="000000"/>
            </a:solidFill>
            <a:prstDash val="solid"/>
            <a:round/>
            <a:headEnd len="med" w="med" type="none"/>
            <a:tailEnd len="med" w="med" type="triangle"/>
          </a:ln>
        </p:spPr>
      </p:cxnSp>
      <p:cxnSp>
        <p:nvCxnSpPr>
          <p:cNvPr id="333" name="Google Shape;333;p24"/>
          <p:cNvCxnSpPr/>
          <p:nvPr/>
        </p:nvCxnSpPr>
        <p:spPr>
          <a:xfrm>
            <a:off x="8456475" y="5104825"/>
            <a:ext cx="1611300" cy="0"/>
          </a:xfrm>
          <a:prstGeom prst="straightConnector1">
            <a:avLst/>
          </a:prstGeom>
          <a:noFill/>
          <a:ln cap="flat" cmpd="sng" w="9075">
            <a:solidFill>
              <a:srgbClr val="000000"/>
            </a:solidFill>
            <a:prstDash val="solid"/>
            <a:round/>
            <a:headEnd len="med" w="med" type="none"/>
            <a:tailEnd len="med" w="med" type="triangle"/>
          </a:ln>
        </p:spPr>
      </p:cxnSp>
      <p:sp>
        <p:nvSpPr>
          <p:cNvPr id="334" name="Google Shape;334;p24"/>
          <p:cNvSpPr txBox="1"/>
          <p:nvPr/>
        </p:nvSpPr>
        <p:spPr>
          <a:xfrm>
            <a:off x="608910" y="3495874"/>
            <a:ext cx="2583900" cy="391800"/>
          </a:xfrm>
          <a:prstGeom prst="rect">
            <a:avLst/>
          </a:prstGeom>
          <a:noFill/>
          <a:ln>
            <a:noFill/>
          </a:ln>
        </p:spPr>
        <p:txBody>
          <a:bodyPr anchorCtr="0" anchor="t" bIns="87300" lIns="87300" spcFirstLastPara="1" rIns="87300" wrap="square" tIns="87300">
            <a:spAutoFit/>
          </a:bodyPr>
          <a:lstStyle/>
          <a:p>
            <a:pPr indent="0" lvl="0" marL="0" rtl="0" algn="l">
              <a:spcBef>
                <a:spcPts val="0"/>
              </a:spcBef>
              <a:spcAft>
                <a:spcPts val="0"/>
              </a:spcAft>
              <a:buNone/>
            </a:pPr>
            <a:r>
              <a:rPr b="1" lang="en-US">
                <a:solidFill>
                  <a:srgbClr val="E10098"/>
                </a:solidFill>
                <a:latin typeface="Space Grotesk"/>
                <a:ea typeface="Space Grotesk"/>
                <a:cs typeface="Space Grotesk"/>
                <a:sym typeface="Space Grotesk"/>
              </a:rPr>
              <a:t>AI SCHEMA REVIEW SERVICE</a:t>
            </a:r>
            <a:endParaRPr sz="1237">
              <a:solidFill>
                <a:srgbClr val="000000"/>
              </a:solidFill>
            </a:endParaRPr>
          </a:p>
        </p:txBody>
      </p:sp>
      <p:sp>
        <p:nvSpPr>
          <p:cNvPr id="335" name="Google Shape;335;p24"/>
          <p:cNvSpPr txBox="1"/>
          <p:nvPr/>
        </p:nvSpPr>
        <p:spPr>
          <a:xfrm>
            <a:off x="3552423" y="4705315"/>
            <a:ext cx="1527900" cy="484200"/>
          </a:xfrm>
          <a:prstGeom prst="rect">
            <a:avLst/>
          </a:prstGeom>
          <a:noFill/>
          <a:ln>
            <a:noFill/>
          </a:ln>
        </p:spPr>
        <p:txBody>
          <a:bodyPr anchorCtr="0" anchor="t" bIns="87300" lIns="87300" spcFirstLastPara="1" rIns="87300" wrap="square" tIns="87300">
            <a:spAutoFit/>
          </a:bodyPr>
          <a:lstStyle/>
          <a:p>
            <a:pPr indent="0" lvl="0" marL="0" rtl="0" algn="ctr">
              <a:spcBef>
                <a:spcPts val="0"/>
              </a:spcBef>
              <a:spcAft>
                <a:spcPts val="0"/>
              </a:spcAft>
              <a:buNone/>
            </a:pPr>
            <a:r>
              <a:rPr lang="en-US" sz="1000">
                <a:solidFill>
                  <a:srgbClr val="000000"/>
                </a:solidFill>
                <a:latin typeface="Inter"/>
                <a:ea typeface="Inter"/>
                <a:cs typeface="Inter"/>
                <a:sym typeface="Inter"/>
              </a:rPr>
              <a:t>Schema Proposal changes</a:t>
            </a:r>
            <a:endParaRPr sz="1000">
              <a:solidFill>
                <a:srgbClr val="000000"/>
              </a:solidFill>
              <a:latin typeface="Inter"/>
              <a:ea typeface="Inter"/>
              <a:cs typeface="Inter"/>
              <a:sym typeface="Inter"/>
            </a:endParaRPr>
          </a:p>
        </p:txBody>
      </p:sp>
      <p:sp>
        <p:nvSpPr>
          <p:cNvPr id="336" name="Google Shape;336;p24"/>
          <p:cNvSpPr txBox="1"/>
          <p:nvPr/>
        </p:nvSpPr>
        <p:spPr>
          <a:xfrm>
            <a:off x="3409878" y="6106285"/>
            <a:ext cx="1949400" cy="484200"/>
          </a:xfrm>
          <a:prstGeom prst="rect">
            <a:avLst/>
          </a:prstGeom>
          <a:noFill/>
          <a:ln>
            <a:noFill/>
          </a:ln>
        </p:spPr>
        <p:txBody>
          <a:bodyPr anchorCtr="0" anchor="t" bIns="87300" lIns="87300" spcFirstLastPara="1" rIns="87300" wrap="square" tIns="87300">
            <a:spAutoFit/>
          </a:bodyPr>
          <a:lstStyle/>
          <a:p>
            <a:pPr indent="0" lvl="0" marL="0" rtl="0" algn="ctr">
              <a:spcBef>
                <a:spcPts val="0"/>
              </a:spcBef>
              <a:spcAft>
                <a:spcPts val="0"/>
              </a:spcAft>
              <a:buNone/>
            </a:pPr>
            <a:r>
              <a:rPr lang="en-US" sz="1000">
                <a:solidFill>
                  <a:srgbClr val="000000"/>
                </a:solidFill>
                <a:latin typeface="Inter"/>
                <a:ea typeface="Inter"/>
                <a:cs typeface="Inter"/>
                <a:sym typeface="Inter"/>
              </a:rPr>
              <a:t>System prompt to review GraphQL schema</a:t>
            </a:r>
            <a:endParaRPr sz="1000">
              <a:solidFill>
                <a:srgbClr val="000000"/>
              </a:solidFill>
              <a:latin typeface="Inter"/>
              <a:ea typeface="Inter"/>
              <a:cs typeface="Inter"/>
              <a:sym typeface="Inter"/>
            </a:endParaRPr>
          </a:p>
        </p:txBody>
      </p:sp>
      <p:sp>
        <p:nvSpPr>
          <p:cNvPr id="337" name="Google Shape;337;p24"/>
          <p:cNvSpPr txBox="1"/>
          <p:nvPr/>
        </p:nvSpPr>
        <p:spPr>
          <a:xfrm>
            <a:off x="5196264" y="5331604"/>
            <a:ext cx="1527900" cy="330300"/>
          </a:xfrm>
          <a:prstGeom prst="rect">
            <a:avLst/>
          </a:prstGeom>
          <a:noFill/>
          <a:ln>
            <a:noFill/>
          </a:ln>
        </p:spPr>
        <p:txBody>
          <a:bodyPr anchorCtr="0" anchor="t" bIns="87300" lIns="87300" spcFirstLastPara="1" rIns="87300" wrap="square" tIns="87300">
            <a:spAutoFit/>
          </a:bodyPr>
          <a:lstStyle/>
          <a:p>
            <a:pPr indent="0" lvl="0" marL="0" rtl="0" algn="ctr">
              <a:spcBef>
                <a:spcPts val="0"/>
              </a:spcBef>
              <a:spcAft>
                <a:spcPts val="0"/>
              </a:spcAft>
              <a:buNone/>
            </a:pPr>
            <a:r>
              <a:rPr lang="en-US" sz="1000">
                <a:solidFill>
                  <a:srgbClr val="000000"/>
                </a:solidFill>
                <a:latin typeface="Inter"/>
                <a:ea typeface="Inter"/>
                <a:cs typeface="Inter"/>
                <a:sym typeface="Inter"/>
              </a:rPr>
              <a:t>Relevant Context</a:t>
            </a:r>
            <a:endParaRPr sz="1000">
              <a:solidFill>
                <a:srgbClr val="000000"/>
              </a:solidFill>
              <a:latin typeface="Inter"/>
              <a:ea typeface="Inter"/>
              <a:cs typeface="Inter"/>
              <a:sym typeface="Inter"/>
            </a:endParaRPr>
          </a:p>
        </p:txBody>
      </p:sp>
      <p:sp>
        <p:nvSpPr>
          <p:cNvPr id="338" name="Google Shape;338;p24"/>
          <p:cNvSpPr txBox="1"/>
          <p:nvPr/>
        </p:nvSpPr>
        <p:spPr>
          <a:xfrm>
            <a:off x="7592657" y="5331604"/>
            <a:ext cx="664200" cy="330300"/>
          </a:xfrm>
          <a:prstGeom prst="rect">
            <a:avLst/>
          </a:prstGeom>
          <a:noFill/>
          <a:ln>
            <a:noFill/>
          </a:ln>
        </p:spPr>
        <p:txBody>
          <a:bodyPr anchorCtr="0" anchor="t" bIns="87300" lIns="87300" spcFirstLastPara="1" rIns="87300" wrap="square" tIns="87300">
            <a:spAutoFit/>
          </a:bodyPr>
          <a:lstStyle/>
          <a:p>
            <a:pPr indent="0" lvl="0" marL="0" rtl="0" algn="ctr">
              <a:spcBef>
                <a:spcPts val="0"/>
              </a:spcBef>
              <a:spcAft>
                <a:spcPts val="0"/>
              </a:spcAft>
              <a:buNone/>
            </a:pPr>
            <a:r>
              <a:rPr lang="en-US" sz="1000">
                <a:solidFill>
                  <a:srgbClr val="000000"/>
                </a:solidFill>
                <a:latin typeface="Inter"/>
                <a:ea typeface="Inter"/>
                <a:cs typeface="Inter"/>
                <a:sym typeface="Inter"/>
              </a:rPr>
              <a:t>LLM</a:t>
            </a:r>
            <a:endParaRPr sz="1000">
              <a:solidFill>
                <a:srgbClr val="000000"/>
              </a:solidFill>
              <a:latin typeface="Inter"/>
              <a:ea typeface="Inter"/>
              <a:cs typeface="Inter"/>
              <a:sym typeface="Inter"/>
            </a:endParaRPr>
          </a:p>
        </p:txBody>
      </p:sp>
      <p:sp>
        <p:nvSpPr>
          <p:cNvPr id="339" name="Google Shape;339;p24"/>
          <p:cNvSpPr txBox="1"/>
          <p:nvPr/>
        </p:nvSpPr>
        <p:spPr>
          <a:xfrm>
            <a:off x="9961435" y="5306279"/>
            <a:ext cx="1527900" cy="484200"/>
          </a:xfrm>
          <a:prstGeom prst="rect">
            <a:avLst/>
          </a:prstGeom>
          <a:noFill/>
          <a:ln>
            <a:noFill/>
          </a:ln>
        </p:spPr>
        <p:txBody>
          <a:bodyPr anchorCtr="0" anchor="t" bIns="87300" lIns="87300" spcFirstLastPara="1" rIns="87300" wrap="square" tIns="87300">
            <a:spAutoFit/>
          </a:bodyPr>
          <a:lstStyle/>
          <a:p>
            <a:pPr indent="0" lvl="0" marL="0" rtl="0" algn="ctr">
              <a:spcBef>
                <a:spcPts val="0"/>
              </a:spcBef>
              <a:spcAft>
                <a:spcPts val="0"/>
              </a:spcAft>
              <a:buNone/>
            </a:pPr>
            <a:r>
              <a:rPr lang="en-US" sz="1000">
                <a:solidFill>
                  <a:srgbClr val="000000"/>
                </a:solidFill>
                <a:latin typeface="Inter"/>
                <a:ea typeface="Inter"/>
                <a:cs typeface="Inter"/>
                <a:sym typeface="Inter"/>
              </a:rPr>
              <a:t>Post Inline Review Comments</a:t>
            </a:r>
            <a:endParaRPr sz="1000">
              <a:solidFill>
                <a:srgbClr val="000000"/>
              </a:solidFill>
              <a:latin typeface="Inter"/>
              <a:ea typeface="Inter"/>
              <a:cs typeface="Inter"/>
              <a:sym typeface="Inter"/>
            </a:endParaRPr>
          </a:p>
        </p:txBody>
      </p:sp>
      <p:sp>
        <p:nvSpPr>
          <p:cNvPr id="340" name="Google Shape;340;p24"/>
          <p:cNvSpPr txBox="1"/>
          <p:nvPr/>
        </p:nvSpPr>
        <p:spPr>
          <a:xfrm>
            <a:off x="1845916" y="4537372"/>
            <a:ext cx="1802100" cy="576600"/>
          </a:xfrm>
          <a:prstGeom prst="rect">
            <a:avLst/>
          </a:prstGeom>
          <a:noFill/>
          <a:ln>
            <a:noFill/>
          </a:ln>
        </p:spPr>
        <p:txBody>
          <a:bodyPr anchorCtr="0" anchor="t" bIns="87300" lIns="87300" spcFirstLastPara="1" rIns="87300" wrap="square" tIns="87300">
            <a:spAutoFit/>
          </a:bodyPr>
          <a:lstStyle/>
          <a:p>
            <a:pPr indent="0" lvl="0" marL="0" rtl="0" algn="ctr">
              <a:spcBef>
                <a:spcPts val="0"/>
              </a:spcBef>
              <a:spcAft>
                <a:spcPts val="0"/>
              </a:spcAft>
              <a:buNone/>
            </a:pPr>
            <a:r>
              <a:rPr b="1" lang="en-US" sz="1300">
                <a:solidFill>
                  <a:srgbClr val="E10098"/>
                </a:solidFill>
                <a:latin typeface="Space Grotesk"/>
                <a:ea typeface="Space Grotesk"/>
                <a:cs typeface="Space Grotesk"/>
                <a:sym typeface="Space Grotesk"/>
              </a:rPr>
              <a:t>1. Schema proposal status change</a:t>
            </a:r>
            <a:endParaRPr sz="1346">
              <a:solidFill>
                <a:srgbClr val="E10098"/>
              </a:solidFill>
            </a:endParaRPr>
          </a:p>
        </p:txBody>
      </p:sp>
      <p:cxnSp>
        <p:nvCxnSpPr>
          <p:cNvPr id="341" name="Google Shape;341;p24"/>
          <p:cNvCxnSpPr>
            <a:endCxn id="323" idx="0"/>
          </p:cNvCxnSpPr>
          <p:nvPr/>
        </p:nvCxnSpPr>
        <p:spPr>
          <a:xfrm flipH="1">
            <a:off x="5899696" y="3883372"/>
            <a:ext cx="9000" cy="828300"/>
          </a:xfrm>
          <a:prstGeom prst="straightConnector1">
            <a:avLst/>
          </a:prstGeom>
          <a:noFill/>
          <a:ln cap="flat" cmpd="sng" w="9525">
            <a:solidFill>
              <a:schemeClr val="dk1"/>
            </a:solidFill>
            <a:prstDash val="solid"/>
            <a:round/>
            <a:headEnd len="med" w="med" type="none"/>
            <a:tailEnd len="med" w="med" type="triangle"/>
          </a:ln>
        </p:spPr>
      </p:cxnSp>
      <p:sp>
        <p:nvSpPr>
          <p:cNvPr id="342" name="Google Shape;342;p24"/>
          <p:cNvSpPr txBox="1"/>
          <p:nvPr/>
        </p:nvSpPr>
        <p:spPr>
          <a:xfrm>
            <a:off x="6317789" y="2596357"/>
            <a:ext cx="885300" cy="453300"/>
          </a:xfrm>
          <a:prstGeom prst="rect">
            <a:avLst/>
          </a:prstGeom>
          <a:noFill/>
          <a:ln>
            <a:noFill/>
          </a:ln>
        </p:spPr>
        <p:txBody>
          <a:bodyPr anchorCtr="0" anchor="t" bIns="72000" lIns="72000" spcFirstLastPara="1" rIns="72000" wrap="square" tIns="72000">
            <a:spAutoFit/>
          </a:bodyPr>
          <a:lstStyle/>
          <a:p>
            <a:pPr indent="0" lvl="0" marL="0" marR="0" rtl="0" algn="ctr">
              <a:lnSpc>
                <a:spcPct val="100000"/>
              </a:lnSpc>
              <a:spcBef>
                <a:spcPts val="0"/>
              </a:spcBef>
              <a:spcAft>
                <a:spcPts val="0"/>
              </a:spcAft>
              <a:buNone/>
            </a:pPr>
            <a:r>
              <a:rPr lang="en-US" sz="1000">
                <a:latin typeface="Inter"/>
                <a:ea typeface="Inter"/>
                <a:cs typeface="Inter"/>
                <a:sym typeface="Inter"/>
              </a:rPr>
              <a:t>Document</a:t>
            </a:r>
            <a:r>
              <a:rPr lang="en-US" sz="1000">
                <a:solidFill>
                  <a:srgbClr val="000000"/>
                </a:solidFill>
                <a:latin typeface="Inter"/>
                <a:ea typeface="Inter"/>
                <a:cs typeface="Inter"/>
                <a:sym typeface="Inter"/>
              </a:rPr>
              <a:t> Chunking</a:t>
            </a:r>
            <a:endParaRPr sz="1000">
              <a:solidFill>
                <a:srgbClr val="000000"/>
              </a:solidFill>
              <a:latin typeface="Inter"/>
              <a:ea typeface="Inter"/>
              <a:cs typeface="Inter"/>
              <a:sym typeface="Inter"/>
            </a:endParaRPr>
          </a:p>
        </p:txBody>
      </p:sp>
      <p:sp>
        <p:nvSpPr>
          <p:cNvPr id="343" name="Google Shape;343;p24"/>
          <p:cNvSpPr txBox="1"/>
          <p:nvPr/>
        </p:nvSpPr>
        <p:spPr>
          <a:xfrm>
            <a:off x="7554520" y="2597782"/>
            <a:ext cx="847200" cy="467100"/>
          </a:xfrm>
          <a:prstGeom prst="rect">
            <a:avLst/>
          </a:prstGeom>
          <a:noFill/>
          <a:ln>
            <a:noFill/>
          </a:ln>
        </p:spPr>
        <p:txBody>
          <a:bodyPr anchorCtr="0" anchor="t" bIns="72000" lIns="72000" spcFirstLastPara="1" rIns="72000" wrap="square" tIns="72000">
            <a:spAutoFit/>
          </a:bodyPr>
          <a:lstStyle/>
          <a:p>
            <a:pPr indent="0" lvl="0" marL="0" marR="0" rtl="0" algn="ctr">
              <a:lnSpc>
                <a:spcPct val="100000"/>
              </a:lnSpc>
              <a:spcBef>
                <a:spcPts val="0"/>
              </a:spcBef>
              <a:spcAft>
                <a:spcPts val="0"/>
              </a:spcAft>
              <a:buNone/>
            </a:pPr>
            <a:r>
              <a:rPr lang="en-US" sz="1000">
                <a:latin typeface="Inter"/>
                <a:ea typeface="Inter"/>
                <a:cs typeface="Inter"/>
                <a:sym typeface="Inter"/>
              </a:rPr>
              <a:t>Embedding</a:t>
            </a:r>
            <a:r>
              <a:rPr lang="en-US" sz="1045">
                <a:solidFill>
                  <a:srgbClr val="000000"/>
                </a:solidFill>
                <a:latin typeface="Inter"/>
                <a:ea typeface="Inter"/>
                <a:cs typeface="Inter"/>
                <a:sym typeface="Inter"/>
              </a:rPr>
              <a:t> model</a:t>
            </a:r>
            <a:endParaRPr sz="1045">
              <a:solidFill>
                <a:srgbClr val="000000"/>
              </a:solidFill>
              <a:latin typeface="Inter"/>
              <a:ea typeface="Inter"/>
              <a:cs typeface="Inter"/>
              <a:sym typeface="Inter"/>
            </a:endParaRPr>
          </a:p>
        </p:txBody>
      </p:sp>
      <p:sp>
        <p:nvSpPr>
          <p:cNvPr id="344" name="Google Shape;344;p24"/>
          <p:cNvSpPr txBox="1"/>
          <p:nvPr/>
        </p:nvSpPr>
        <p:spPr>
          <a:xfrm>
            <a:off x="8784422" y="2597778"/>
            <a:ext cx="1101000" cy="467100"/>
          </a:xfrm>
          <a:prstGeom prst="rect">
            <a:avLst/>
          </a:prstGeom>
          <a:noFill/>
          <a:ln>
            <a:noFill/>
          </a:ln>
        </p:spPr>
        <p:txBody>
          <a:bodyPr anchorCtr="0" anchor="t" bIns="72000" lIns="72000" spcFirstLastPara="1" rIns="72000" wrap="square" tIns="72000">
            <a:spAutoFit/>
          </a:bodyPr>
          <a:lstStyle/>
          <a:p>
            <a:pPr indent="0" lvl="0" marL="0" rtl="0" algn="ctr">
              <a:spcBef>
                <a:spcPts val="0"/>
              </a:spcBef>
              <a:spcAft>
                <a:spcPts val="0"/>
              </a:spcAft>
              <a:buNone/>
            </a:pPr>
            <a:r>
              <a:rPr lang="en-US" sz="1045">
                <a:solidFill>
                  <a:srgbClr val="000000"/>
                </a:solidFill>
                <a:latin typeface="Inter"/>
                <a:ea typeface="Inter"/>
                <a:cs typeface="Inter"/>
                <a:sym typeface="Inter"/>
              </a:rPr>
              <a:t>Vector Embeddings</a:t>
            </a:r>
            <a:endParaRPr sz="1045">
              <a:solidFill>
                <a:srgbClr val="000000"/>
              </a:solidFill>
              <a:latin typeface="Inter"/>
              <a:ea typeface="Inter"/>
              <a:cs typeface="Inter"/>
              <a:sym typeface="Inter"/>
            </a:endParaRPr>
          </a:p>
        </p:txBody>
      </p:sp>
      <p:sp>
        <p:nvSpPr>
          <p:cNvPr id="345" name="Google Shape;345;p24"/>
          <p:cNvSpPr txBox="1"/>
          <p:nvPr/>
        </p:nvSpPr>
        <p:spPr>
          <a:xfrm>
            <a:off x="10294831" y="2585495"/>
            <a:ext cx="766200" cy="467100"/>
          </a:xfrm>
          <a:prstGeom prst="rect">
            <a:avLst/>
          </a:prstGeom>
          <a:noFill/>
          <a:ln>
            <a:noFill/>
          </a:ln>
        </p:spPr>
        <p:txBody>
          <a:bodyPr anchorCtr="0" anchor="t" bIns="72000" lIns="72000" spcFirstLastPara="1" rIns="72000" wrap="square" tIns="72000">
            <a:spAutoFit/>
          </a:bodyPr>
          <a:lstStyle/>
          <a:p>
            <a:pPr indent="0" lvl="0" marL="0" rtl="0" algn="ctr">
              <a:spcBef>
                <a:spcPts val="0"/>
              </a:spcBef>
              <a:spcAft>
                <a:spcPts val="0"/>
              </a:spcAft>
              <a:buNone/>
            </a:pPr>
            <a:r>
              <a:rPr lang="en-US" sz="1045">
                <a:solidFill>
                  <a:srgbClr val="000000"/>
                </a:solidFill>
                <a:latin typeface="Inter"/>
                <a:ea typeface="Inter"/>
                <a:cs typeface="Inter"/>
                <a:sym typeface="Inter"/>
              </a:rPr>
              <a:t>Vector database</a:t>
            </a:r>
            <a:endParaRPr sz="1045">
              <a:solidFill>
                <a:srgbClr val="000000"/>
              </a:solidFill>
              <a:latin typeface="Inter"/>
              <a:ea typeface="Inter"/>
              <a:cs typeface="Inter"/>
              <a:sym typeface="Inter"/>
            </a:endParaRPr>
          </a:p>
        </p:txBody>
      </p:sp>
      <p:cxnSp>
        <p:nvCxnSpPr>
          <p:cNvPr id="346" name="Google Shape;346;p24"/>
          <p:cNvCxnSpPr>
            <a:stCxn id="302" idx="3"/>
            <a:endCxn id="303" idx="1"/>
          </p:cNvCxnSpPr>
          <p:nvPr/>
        </p:nvCxnSpPr>
        <p:spPr>
          <a:xfrm flipH="1" rot="10800000">
            <a:off x="7031743" y="2314630"/>
            <a:ext cx="617700" cy="8400"/>
          </a:xfrm>
          <a:prstGeom prst="straightConnector1">
            <a:avLst/>
          </a:prstGeom>
          <a:noFill/>
          <a:ln cap="flat" cmpd="sng" w="9525">
            <a:solidFill>
              <a:schemeClr val="dk1"/>
            </a:solidFill>
            <a:prstDash val="solid"/>
            <a:round/>
            <a:headEnd len="med" w="med" type="none"/>
            <a:tailEnd len="med" w="med" type="triangle"/>
          </a:ln>
        </p:spPr>
      </p:cxnSp>
      <p:cxnSp>
        <p:nvCxnSpPr>
          <p:cNvPr id="347" name="Google Shape;347;p24"/>
          <p:cNvCxnSpPr>
            <a:stCxn id="303" idx="3"/>
            <a:endCxn id="348" idx="1"/>
          </p:cNvCxnSpPr>
          <p:nvPr/>
        </p:nvCxnSpPr>
        <p:spPr>
          <a:xfrm>
            <a:off x="8276531" y="2314718"/>
            <a:ext cx="755700" cy="0"/>
          </a:xfrm>
          <a:prstGeom prst="straightConnector1">
            <a:avLst/>
          </a:prstGeom>
          <a:noFill/>
          <a:ln cap="flat" cmpd="sng" w="9525">
            <a:solidFill>
              <a:schemeClr val="dk1"/>
            </a:solidFill>
            <a:prstDash val="solid"/>
            <a:round/>
            <a:headEnd len="med" w="med" type="none"/>
            <a:tailEnd len="med" w="med" type="triangle"/>
          </a:ln>
        </p:spPr>
      </p:cxnSp>
      <p:cxnSp>
        <p:nvCxnSpPr>
          <p:cNvPr id="349" name="Google Shape;349;p24"/>
          <p:cNvCxnSpPr>
            <a:stCxn id="306" idx="3"/>
            <a:endCxn id="304" idx="1"/>
          </p:cNvCxnSpPr>
          <p:nvPr/>
        </p:nvCxnSpPr>
        <p:spPr>
          <a:xfrm flipH="1" rot="10800000">
            <a:off x="9564846" y="2338979"/>
            <a:ext cx="793500" cy="3600"/>
          </a:xfrm>
          <a:prstGeom prst="straightConnector1">
            <a:avLst/>
          </a:prstGeom>
          <a:noFill/>
          <a:ln cap="flat" cmpd="sng" w="9525">
            <a:solidFill>
              <a:schemeClr val="dk1"/>
            </a:solidFill>
            <a:prstDash val="solid"/>
            <a:round/>
            <a:headEnd len="med" w="med" type="none"/>
            <a:tailEnd len="med" w="med" type="triangle"/>
          </a:ln>
        </p:spPr>
      </p:cxnSp>
      <p:cxnSp>
        <p:nvCxnSpPr>
          <p:cNvPr id="350" name="Google Shape;350;p24"/>
          <p:cNvCxnSpPr>
            <a:stCxn id="345" idx="2"/>
            <a:endCxn id="323" idx="0"/>
          </p:cNvCxnSpPr>
          <p:nvPr/>
        </p:nvCxnSpPr>
        <p:spPr>
          <a:xfrm rot="5400000">
            <a:off x="7459381" y="1493045"/>
            <a:ext cx="1659000" cy="4778100"/>
          </a:xfrm>
          <a:prstGeom prst="bentConnector3">
            <a:avLst>
              <a:gd fmla="val 50002" name="adj1"/>
            </a:avLst>
          </a:prstGeom>
          <a:noFill/>
          <a:ln cap="flat" cmpd="sng" w="9525">
            <a:solidFill>
              <a:schemeClr val="dk1"/>
            </a:solidFill>
            <a:prstDash val="solid"/>
            <a:round/>
            <a:headEnd len="med" w="med" type="none"/>
            <a:tailEnd len="med" w="med" type="none"/>
          </a:ln>
        </p:spPr>
      </p:cxnSp>
      <p:cxnSp>
        <p:nvCxnSpPr>
          <p:cNvPr id="351" name="Google Shape;351;p24"/>
          <p:cNvCxnSpPr>
            <a:stCxn id="352" idx="3"/>
            <a:endCxn id="353" idx="1"/>
          </p:cNvCxnSpPr>
          <p:nvPr/>
        </p:nvCxnSpPr>
        <p:spPr>
          <a:xfrm flipH="1" rot="10800000">
            <a:off x="5293100" y="2443400"/>
            <a:ext cx="678000" cy="2400"/>
          </a:xfrm>
          <a:prstGeom prst="straightConnector1">
            <a:avLst/>
          </a:prstGeom>
          <a:noFill/>
          <a:ln cap="flat" cmpd="sng" w="9525">
            <a:solidFill>
              <a:schemeClr val="dk1"/>
            </a:solidFill>
            <a:prstDash val="solid"/>
            <a:round/>
            <a:headEnd len="med" w="med" type="none"/>
            <a:tailEnd len="med" w="med" type="triangle"/>
          </a:ln>
        </p:spPr>
      </p:cxnSp>
      <p:sp>
        <p:nvSpPr>
          <p:cNvPr id="354" name="Google Shape;354;p24"/>
          <p:cNvSpPr/>
          <p:nvPr/>
        </p:nvSpPr>
        <p:spPr>
          <a:xfrm>
            <a:off x="1453013" y="2143713"/>
            <a:ext cx="301500" cy="291000"/>
          </a:xfrm>
          <a:prstGeom prst="mathPlus">
            <a:avLst>
              <a:gd fmla="val 23520" name="adj1"/>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55" name="Google Shape;355;p24"/>
          <p:cNvSpPr/>
          <p:nvPr/>
        </p:nvSpPr>
        <p:spPr>
          <a:xfrm>
            <a:off x="2500063" y="2161100"/>
            <a:ext cx="301500" cy="291000"/>
          </a:xfrm>
          <a:prstGeom prst="mathPlus">
            <a:avLst>
              <a:gd fmla="val 23520" name="adj1"/>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56" name="Google Shape;356;p24"/>
          <p:cNvSpPr/>
          <p:nvPr/>
        </p:nvSpPr>
        <p:spPr>
          <a:xfrm>
            <a:off x="3568418" y="2143700"/>
            <a:ext cx="301500" cy="291000"/>
          </a:xfrm>
          <a:prstGeom prst="mathPlus">
            <a:avLst>
              <a:gd fmla="val 23520" name="adj1"/>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57" name="Google Shape;357;p24"/>
          <p:cNvSpPr txBox="1"/>
          <p:nvPr/>
        </p:nvSpPr>
        <p:spPr>
          <a:xfrm>
            <a:off x="6357466" y="3535989"/>
            <a:ext cx="3880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300">
                <a:solidFill>
                  <a:srgbClr val="E10098"/>
                </a:solidFill>
                <a:latin typeface="Space Grotesk"/>
                <a:ea typeface="Space Grotesk"/>
                <a:cs typeface="Space Grotesk"/>
                <a:sym typeface="Space Grotesk"/>
              </a:rPr>
              <a:t>2. Semantic Search</a:t>
            </a:r>
            <a:endParaRPr sz="1500">
              <a:solidFill>
                <a:srgbClr val="E10098"/>
              </a:solidFill>
            </a:endParaRPr>
          </a:p>
        </p:txBody>
      </p:sp>
      <p:sp>
        <p:nvSpPr>
          <p:cNvPr id="358" name="Google Shape;358;p24"/>
          <p:cNvSpPr txBox="1"/>
          <p:nvPr/>
        </p:nvSpPr>
        <p:spPr>
          <a:xfrm>
            <a:off x="8728043" y="3807809"/>
            <a:ext cx="18753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300">
                <a:solidFill>
                  <a:srgbClr val="E10098"/>
                </a:solidFill>
                <a:latin typeface="Space Grotesk"/>
                <a:ea typeface="Space Grotesk"/>
                <a:cs typeface="Space Grotesk"/>
                <a:sym typeface="Space Grotesk"/>
              </a:rPr>
              <a:t>3. Retrieve Context</a:t>
            </a:r>
            <a:endParaRPr b="1" sz="1300">
              <a:solidFill>
                <a:srgbClr val="E10098"/>
              </a:solidFill>
              <a:latin typeface="Space Grotesk"/>
              <a:ea typeface="Space Grotesk"/>
              <a:cs typeface="Space Grotesk"/>
              <a:sym typeface="Space Grotesk"/>
            </a:endParaRPr>
          </a:p>
        </p:txBody>
      </p:sp>
      <p:sp>
        <p:nvSpPr>
          <p:cNvPr id="359" name="Google Shape;359;p24"/>
          <p:cNvSpPr txBox="1"/>
          <p:nvPr/>
        </p:nvSpPr>
        <p:spPr>
          <a:xfrm>
            <a:off x="8393960" y="4550865"/>
            <a:ext cx="1679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rgbClr val="E10098"/>
                </a:solidFill>
                <a:latin typeface="Space Grotesk"/>
                <a:ea typeface="Space Grotesk"/>
                <a:cs typeface="Space Grotesk"/>
                <a:sym typeface="Space Grotesk"/>
              </a:rPr>
              <a:t>4. Generate Review Comments</a:t>
            </a:r>
            <a:endParaRPr sz="1300">
              <a:solidFill>
                <a:srgbClr val="E10098"/>
              </a:solidFill>
            </a:endParaRPr>
          </a:p>
        </p:txBody>
      </p:sp>
      <p:cxnSp>
        <p:nvCxnSpPr>
          <p:cNvPr id="360" name="Google Shape;360;p24"/>
          <p:cNvCxnSpPr>
            <a:endCxn id="345" idx="2"/>
          </p:cNvCxnSpPr>
          <p:nvPr/>
        </p:nvCxnSpPr>
        <p:spPr>
          <a:xfrm flipH="1" rot="10800000">
            <a:off x="10671931" y="3052595"/>
            <a:ext cx="6000" cy="839100"/>
          </a:xfrm>
          <a:prstGeom prst="straightConnector1">
            <a:avLst/>
          </a:prstGeom>
          <a:noFill/>
          <a:ln cap="flat" cmpd="sng" w="9525">
            <a:solidFill>
              <a:schemeClr val="dk1"/>
            </a:solidFill>
            <a:prstDash val="solid"/>
            <a:round/>
            <a:headEnd len="med" w="med" type="none"/>
            <a:tailEnd len="med" w="med" type="triangle"/>
          </a:ln>
        </p:spPr>
      </p:cxnSp>
      <p:pic>
        <p:nvPicPr>
          <p:cNvPr id="361" name="Google Shape;361;p24"/>
          <p:cNvPicPr preferRelativeResize="0"/>
          <p:nvPr/>
        </p:nvPicPr>
        <p:blipFill rotWithShape="1">
          <a:blip r:embed="rId18">
            <a:alphaModFix/>
          </a:blip>
          <a:srcRect b="0" l="0" r="0" t="0"/>
          <a:stretch/>
        </p:blipFill>
        <p:spPr>
          <a:xfrm>
            <a:off x="766500" y="4940700"/>
            <a:ext cx="1149900" cy="345300"/>
          </a:xfrm>
          <a:prstGeom prst="rect">
            <a:avLst/>
          </a:prstGeom>
          <a:noFill/>
          <a:ln>
            <a:noFill/>
          </a:ln>
        </p:spPr>
      </p:pic>
      <p:pic>
        <p:nvPicPr>
          <p:cNvPr id="362" name="Google Shape;362;p24"/>
          <p:cNvPicPr preferRelativeResize="0"/>
          <p:nvPr/>
        </p:nvPicPr>
        <p:blipFill rotWithShape="1">
          <a:blip r:embed="rId18">
            <a:alphaModFix/>
          </a:blip>
          <a:srcRect b="0" l="0" r="0" t="0"/>
          <a:stretch/>
        </p:blipFill>
        <p:spPr>
          <a:xfrm>
            <a:off x="10154998" y="4598738"/>
            <a:ext cx="952500" cy="285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6" name="Shape 366"/>
        <p:cNvGrpSpPr/>
        <p:nvPr/>
      </p:nvGrpSpPr>
      <p:grpSpPr>
        <a:xfrm>
          <a:off x="0" y="0"/>
          <a:ext cx="0" cy="0"/>
          <a:chOff x="0" y="0"/>
          <a:chExt cx="0" cy="0"/>
        </a:xfrm>
      </p:grpSpPr>
      <p:sp>
        <p:nvSpPr>
          <p:cNvPr id="367" name="Google Shape;367;p25"/>
          <p:cNvSpPr/>
          <p:nvPr/>
        </p:nvSpPr>
        <p:spPr>
          <a:xfrm>
            <a:off x="5929825" y="1470401"/>
            <a:ext cx="5500200" cy="1746000"/>
          </a:xfrm>
          <a:prstGeom prst="roundRect">
            <a:avLst>
              <a:gd fmla="val 6153" name="adj"/>
            </a:avLst>
          </a:prstGeom>
          <a:solidFill>
            <a:schemeClr val="lt1"/>
          </a:solidFill>
          <a:ln cap="flat" cmpd="sng" w="19050">
            <a:solidFill>
              <a:srgbClr val="CBD5E1"/>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descr="Stack of paper line icon. Files vector illustration isolated on white. Pile of documents outline style design, designed for web and app. Eps 10. (Provided by Getty Images)" id="368" name="Google Shape;368;p25"/>
          <p:cNvPicPr preferRelativeResize="0"/>
          <p:nvPr/>
        </p:nvPicPr>
        <p:blipFill>
          <a:blip r:embed="rId4">
            <a:alphaModFix/>
          </a:blip>
          <a:stretch>
            <a:fillRect/>
          </a:stretch>
        </p:blipFill>
        <p:spPr>
          <a:xfrm>
            <a:off x="6404722" y="2008419"/>
            <a:ext cx="627021" cy="629222"/>
          </a:xfrm>
          <a:prstGeom prst="rect">
            <a:avLst/>
          </a:prstGeom>
          <a:noFill/>
          <a:ln>
            <a:noFill/>
          </a:ln>
        </p:spPr>
      </p:pic>
      <p:pic>
        <p:nvPicPr>
          <p:cNvPr descr="administrative related chip board or chip system vector with editable stroke, (Provided by Getty Images)" id="369" name="Google Shape;369;p25"/>
          <p:cNvPicPr preferRelativeResize="0"/>
          <p:nvPr/>
        </p:nvPicPr>
        <p:blipFill>
          <a:blip r:embed="rId5">
            <a:alphaModFix/>
          </a:blip>
          <a:stretch>
            <a:fillRect/>
          </a:stretch>
        </p:blipFill>
        <p:spPr>
          <a:xfrm>
            <a:off x="7649510" y="2000106"/>
            <a:ext cx="627021" cy="629222"/>
          </a:xfrm>
          <a:prstGeom prst="rect">
            <a:avLst/>
          </a:prstGeom>
          <a:noFill/>
          <a:ln>
            <a:noFill/>
          </a:ln>
        </p:spPr>
      </p:pic>
      <p:pic>
        <p:nvPicPr>
          <p:cNvPr descr="Search the database for the vector icon. Isolated contour symbol illustration (Provided by Getty Images)" id="370" name="Google Shape;370;p25"/>
          <p:cNvPicPr preferRelativeResize="0"/>
          <p:nvPr/>
        </p:nvPicPr>
        <p:blipFill>
          <a:blip r:embed="rId6">
            <a:alphaModFix/>
          </a:blip>
          <a:stretch>
            <a:fillRect/>
          </a:stretch>
        </p:blipFill>
        <p:spPr>
          <a:xfrm>
            <a:off x="10358375" y="1894943"/>
            <a:ext cx="759214" cy="888054"/>
          </a:xfrm>
          <a:prstGeom prst="rect">
            <a:avLst/>
          </a:prstGeom>
          <a:noFill/>
          <a:ln>
            <a:noFill/>
          </a:ln>
        </p:spPr>
      </p:pic>
      <p:sp>
        <p:nvSpPr>
          <p:cNvPr id="371" name="Google Shape;371;p25"/>
          <p:cNvSpPr txBox="1"/>
          <p:nvPr/>
        </p:nvSpPr>
        <p:spPr>
          <a:xfrm>
            <a:off x="5957079" y="1474460"/>
            <a:ext cx="262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64748B"/>
                </a:solidFill>
                <a:latin typeface="Space Grotesk"/>
                <a:ea typeface="Space Grotesk"/>
                <a:cs typeface="Space Grotesk"/>
                <a:sym typeface="Space Grotesk"/>
              </a:rPr>
              <a:t>DOCUMENT PROCESSING</a:t>
            </a:r>
            <a:endParaRPr>
              <a:solidFill>
                <a:schemeClr val="dk1"/>
              </a:solidFill>
            </a:endParaRPr>
          </a:p>
        </p:txBody>
      </p:sp>
      <p:pic>
        <p:nvPicPr>
          <p:cNvPr id="372" name="Google Shape;372;p25" title="Gemini_Generated_Image_vcwfhmvcwfhmvcwf (1).png"/>
          <p:cNvPicPr preferRelativeResize="0"/>
          <p:nvPr/>
        </p:nvPicPr>
        <p:blipFill rotWithShape="1">
          <a:blip r:embed="rId7">
            <a:alphaModFix/>
          </a:blip>
          <a:srcRect b="11749" l="11427" r="66280" t="54450"/>
          <a:stretch/>
        </p:blipFill>
        <p:spPr>
          <a:xfrm>
            <a:off x="8937845" y="2082432"/>
            <a:ext cx="627000" cy="520293"/>
          </a:xfrm>
          <a:prstGeom prst="rect">
            <a:avLst/>
          </a:prstGeom>
          <a:noFill/>
          <a:ln>
            <a:noFill/>
          </a:ln>
        </p:spPr>
      </p:pic>
      <p:sp>
        <p:nvSpPr>
          <p:cNvPr id="373" name="Google Shape;373;p25"/>
          <p:cNvSpPr/>
          <p:nvPr/>
        </p:nvSpPr>
        <p:spPr>
          <a:xfrm>
            <a:off x="571500" y="3463450"/>
            <a:ext cx="10858500" cy="3126900"/>
          </a:xfrm>
          <a:prstGeom prst="roundRect">
            <a:avLst>
              <a:gd fmla="val 6153" name="adj"/>
            </a:avLst>
          </a:prstGeom>
          <a:solidFill>
            <a:srgbClr val="E10098">
              <a:alpha val="5000"/>
            </a:srgbClr>
          </a:solidFill>
          <a:ln cap="flat" cmpd="sng" w="38100">
            <a:solidFill>
              <a:srgbClr val="E10098"/>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74" name="Google Shape;374;p25"/>
          <p:cNvSpPr/>
          <p:nvPr/>
        </p:nvSpPr>
        <p:spPr>
          <a:xfrm>
            <a:off x="585675" y="1464550"/>
            <a:ext cx="4773600" cy="1746000"/>
          </a:xfrm>
          <a:prstGeom prst="roundRect">
            <a:avLst>
              <a:gd fmla="val 6153" name="adj"/>
            </a:avLst>
          </a:prstGeom>
          <a:solidFill>
            <a:schemeClr val="lt1"/>
          </a:solidFill>
          <a:ln cap="flat" cmpd="sng" w="19050">
            <a:solidFill>
              <a:srgbClr val="CBD5E1"/>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375" name="Google Shape;375;p25"/>
          <p:cNvGrpSpPr/>
          <p:nvPr/>
        </p:nvGrpSpPr>
        <p:grpSpPr>
          <a:xfrm>
            <a:off x="571500" y="571500"/>
            <a:ext cx="10858500" cy="666900"/>
            <a:chOff x="-190500" y="0"/>
            <a:chExt cx="10858500" cy="666900"/>
          </a:xfrm>
        </p:grpSpPr>
        <p:sp>
          <p:nvSpPr>
            <p:cNvPr id="376" name="Google Shape;376;p25"/>
            <p:cNvSpPr/>
            <p:nvPr/>
          </p:nvSpPr>
          <p:spPr>
            <a:xfrm>
              <a:off x="-190500" y="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77" name="Google Shape;377;p25"/>
            <p:cNvSpPr txBox="1"/>
            <p:nvPr/>
          </p:nvSpPr>
          <p:spPr>
            <a:xfrm>
              <a:off x="0" y="0"/>
              <a:ext cx="10668000" cy="666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3600">
                  <a:solidFill>
                    <a:srgbClr val="171E26"/>
                  </a:solidFill>
                  <a:latin typeface="Space Grotesk"/>
                  <a:ea typeface="Space Grotesk"/>
                  <a:cs typeface="Space Grotesk"/>
                  <a:sym typeface="Space Grotesk"/>
                </a:rPr>
                <a:t>Architecture: </a:t>
              </a:r>
              <a:r>
                <a:rPr b="1" lang="en-US" sz="3600">
                  <a:solidFill>
                    <a:srgbClr val="E10098"/>
                  </a:solidFill>
                  <a:latin typeface="Space Grotesk"/>
                  <a:ea typeface="Space Grotesk"/>
                  <a:cs typeface="Space Grotesk"/>
                  <a:sym typeface="Space Grotesk"/>
                </a:rPr>
                <a:t>RAG Pipeline</a:t>
              </a:r>
              <a:endParaRPr b="1" sz="3600">
                <a:solidFill>
                  <a:srgbClr val="E10098"/>
                </a:solidFill>
                <a:latin typeface="Space Grotesk"/>
                <a:ea typeface="Space Grotesk"/>
                <a:cs typeface="Space Grotesk"/>
                <a:sym typeface="Space Grotesk"/>
              </a:endParaRPr>
            </a:p>
          </p:txBody>
        </p:sp>
      </p:grpSp>
      <p:pic>
        <p:nvPicPr>
          <p:cNvPr id="378" name="Google Shape;378;p25" title="GraphQL Logo (Black).png"/>
          <p:cNvPicPr preferRelativeResize="0"/>
          <p:nvPr/>
        </p:nvPicPr>
        <p:blipFill>
          <a:blip r:embed="rId8">
            <a:alphaModFix/>
          </a:blip>
          <a:stretch>
            <a:fillRect/>
          </a:stretch>
        </p:blipFill>
        <p:spPr>
          <a:xfrm>
            <a:off x="876721" y="2049511"/>
            <a:ext cx="443765" cy="479395"/>
          </a:xfrm>
          <a:prstGeom prst="rect">
            <a:avLst/>
          </a:prstGeom>
          <a:noFill/>
          <a:ln>
            <a:noFill/>
          </a:ln>
        </p:spPr>
      </p:pic>
      <p:sp>
        <p:nvSpPr>
          <p:cNvPr id="379" name="Google Shape;379;p25"/>
          <p:cNvSpPr txBox="1"/>
          <p:nvPr/>
        </p:nvSpPr>
        <p:spPr>
          <a:xfrm>
            <a:off x="697200" y="2580766"/>
            <a:ext cx="952500" cy="329400"/>
          </a:xfrm>
          <a:prstGeom prst="rect">
            <a:avLst/>
          </a:prstGeom>
          <a:noFill/>
          <a:ln>
            <a:noFill/>
          </a:ln>
        </p:spPr>
        <p:txBody>
          <a:bodyPr anchorCtr="0" anchor="t" bIns="86925" lIns="86925" spcFirstLastPara="1" rIns="86925" wrap="square" tIns="86925">
            <a:spAutoFit/>
          </a:bodyPr>
          <a:lstStyle/>
          <a:p>
            <a:pPr indent="0" lvl="0" marL="0" rtl="0" algn="ctr">
              <a:spcBef>
                <a:spcPts val="0"/>
              </a:spcBef>
              <a:spcAft>
                <a:spcPts val="0"/>
              </a:spcAft>
              <a:buNone/>
            </a:pPr>
            <a:r>
              <a:rPr lang="en-US" sz="1000">
                <a:solidFill>
                  <a:srgbClr val="000000"/>
                </a:solidFill>
                <a:latin typeface="Inter"/>
                <a:ea typeface="Inter"/>
                <a:cs typeface="Inter"/>
                <a:sym typeface="Inter"/>
              </a:rPr>
              <a:t>Supergraph</a:t>
            </a:r>
            <a:endParaRPr sz="1000">
              <a:solidFill>
                <a:srgbClr val="000000"/>
              </a:solidFill>
              <a:latin typeface="Inter"/>
              <a:ea typeface="Inter"/>
              <a:cs typeface="Inter"/>
              <a:sym typeface="Inter"/>
            </a:endParaRPr>
          </a:p>
        </p:txBody>
      </p:sp>
      <p:pic>
        <p:nvPicPr>
          <p:cNvPr descr="Document papers line icon. Pages vector illustration isolated on white. Office notes outline style design, designed for web and app. Eps 10. (Provided by Getty Images)" id="380" name="Google Shape;380;p25"/>
          <p:cNvPicPr preferRelativeResize="0"/>
          <p:nvPr/>
        </p:nvPicPr>
        <p:blipFill>
          <a:blip r:embed="rId9">
            <a:alphaModFix/>
          </a:blip>
          <a:stretch>
            <a:fillRect/>
          </a:stretch>
        </p:blipFill>
        <p:spPr>
          <a:xfrm>
            <a:off x="1887047" y="2068356"/>
            <a:ext cx="443781" cy="476524"/>
          </a:xfrm>
          <a:prstGeom prst="rect">
            <a:avLst/>
          </a:prstGeom>
          <a:noFill/>
          <a:ln>
            <a:noFill/>
          </a:ln>
        </p:spPr>
      </p:pic>
      <p:sp>
        <p:nvSpPr>
          <p:cNvPr id="381" name="Google Shape;381;p25"/>
          <p:cNvSpPr txBox="1"/>
          <p:nvPr/>
        </p:nvSpPr>
        <p:spPr>
          <a:xfrm>
            <a:off x="1708442" y="2581657"/>
            <a:ext cx="967800" cy="345900"/>
          </a:xfrm>
          <a:prstGeom prst="rect">
            <a:avLst/>
          </a:prstGeom>
          <a:noFill/>
          <a:ln>
            <a:noFill/>
          </a:ln>
        </p:spPr>
        <p:txBody>
          <a:bodyPr anchorCtr="0" anchor="t" bIns="86925" lIns="86925" spcFirstLastPara="1" rIns="86925" wrap="square" tIns="86925">
            <a:noAutofit/>
          </a:bodyPr>
          <a:lstStyle/>
          <a:p>
            <a:pPr indent="0" lvl="0" marL="0" marR="0" rtl="0" algn="ctr">
              <a:lnSpc>
                <a:spcPct val="100000"/>
              </a:lnSpc>
              <a:spcBef>
                <a:spcPts val="0"/>
              </a:spcBef>
              <a:spcAft>
                <a:spcPts val="0"/>
              </a:spcAft>
              <a:buNone/>
            </a:pPr>
            <a:r>
              <a:rPr lang="en-US" sz="1000">
                <a:latin typeface="Inter"/>
                <a:ea typeface="Inter"/>
                <a:cs typeface="Inter"/>
                <a:sym typeface="Inter"/>
              </a:rPr>
              <a:t>Internal docs</a:t>
            </a:r>
            <a:endParaRPr sz="1000">
              <a:latin typeface="Inter"/>
              <a:ea typeface="Inter"/>
              <a:cs typeface="Inter"/>
              <a:sym typeface="Inter"/>
            </a:endParaRPr>
          </a:p>
        </p:txBody>
      </p:sp>
      <p:pic>
        <p:nvPicPr>
          <p:cNvPr descr="chat (Provided by Getty Images)" id="382" name="Google Shape;382;p25"/>
          <p:cNvPicPr preferRelativeResize="0"/>
          <p:nvPr/>
        </p:nvPicPr>
        <p:blipFill>
          <a:blip r:embed="rId10">
            <a:alphaModFix/>
          </a:blip>
          <a:stretch>
            <a:fillRect/>
          </a:stretch>
        </p:blipFill>
        <p:spPr>
          <a:xfrm>
            <a:off x="2934125" y="2037212"/>
            <a:ext cx="501760" cy="538824"/>
          </a:xfrm>
          <a:prstGeom prst="rect">
            <a:avLst/>
          </a:prstGeom>
          <a:noFill/>
          <a:ln>
            <a:noFill/>
          </a:ln>
        </p:spPr>
      </p:pic>
      <p:pic>
        <p:nvPicPr>
          <p:cNvPr id="383" name="Google Shape;383;p25" title="GraphQL Logo + Wordmark (Black).png"/>
          <p:cNvPicPr preferRelativeResize="0"/>
          <p:nvPr/>
        </p:nvPicPr>
        <p:blipFill>
          <a:blip r:embed="rId11">
            <a:alphaModFix/>
          </a:blip>
          <a:stretch>
            <a:fillRect/>
          </a:stretch>
        </p:blipFill>
        <p:spPr>
          <a:xfrm>
            <a:off x="3979650" y="2080820"/>
            <a:ext cx="1180268" cy="345899"/>
          </a:xfrm>
          <a:prstGeom prst="rect">
            <a:avLst/>
          </a:prstGeom>
          <a:noFill/>
          <a:ln>
            <a:noFill/>
          </a:ln>
        </p:spPr>
      </p:pic>
      <p:sp>
        <p:nvSpPr>
          <p:cNvPr id="384" name="Google Shape;384;p25"/>
          <p:cNvSpPr txBox="1"/>
          <p:nvPr/>
        </p:nvSpPr>
        <p:spPr>
          <a:xfrm>
            <a:off x="2862045" y="2582010"/>
            <a:ext cx="859800" cy="483300"/>
          </a:xfrm>
          <a:prstGeom prst="rect">
            <a:avLst/>
          </a:prstGeom>
          <a:noFill/>
          <a:ln>
            <a:noFill/>
          </a:ln>
        </p:spPr>
        <p:txBody>
          <a:bodyPr anchorCtr="0" anchor="t" bIns="86925" lIns="86925" spcFirstLastPara="1" rIns="86925" wrap="square" tIns="86925">
            <a:spAutoFit/>
          </a:bodyPr>
          <a:lstStyle/>
          <a:p>
            <a:pPr indent="0" lvl="0" marL="0" marR="0" rtl="0" algn="ctr">
              <a:lnSpc>
                <a:spcPct val="100000"/>
              </a:lnSpc>
              <a:spcBef>
                <a:spcPts val="0"/>
              </a:spcBef>
              <a:spcAft>
                <a:spcPts val="0"/>
              </a:spcAft>
              <a:buNone/>
            </a:pPr>
            <a:r>
              <a:rPr lang="en-US" sz="1000">
                <a:solidFill>
                  <a:srgbClr val="000000"/>
                </a:solidFill>
              </a:rPr>
              <a:t>Past review </a:t>
            </a:r>
            <a:r>
              <a:rPr lang="en-US" sz="1000">
                <a:latin typeface="Inter"/>
                <a:ea typeface="Inter"/>
                <a:cs typeface="Inter"/>
                <a:sym typeface="Inter"/>
              </a:rPr>
              <a:t>comments</a:t>
            </a:r>
            <a:endParaRPr sz="1000">
              <a:solidFill>
                <a:srgbClr val="000000"/>
              </a:solidFill>
            </a:endParaRPr>
          </a:p>
        </p:txBody>
      </p:sp>
      <p:sp>
        <p:nvSpPr>
          <p:cNvPr id="385" name="Google Shape;385;p25"/>
          <p:cNvSpPr txBox="1"/>
          <p:nvPr/>
        </p:nvSpPr>
        <p:spPr>
          <a:xfrm>
            <a:off x="3929030" y="2582630"/>
            <a:ext cx="1149900" cy="483300"/>
          </a:xfrm>
          <a:prstGeom prst="rect">
            <a:avLst/>
          </a:prstGeom>
          <a:noFill/>
          <a:ln>
            <a:noFill/>
          </a:ln>
        </p:spPr>
        <p:txBody>
          <a:bodyPr anchorCtr="0" anchor="t" bIns="86925" lIns="86925" spcFirstLastPara="1" rIns="86925" wrap="square" tIns="86925">
            <a:spAutoFit/>
          </a:bodyPr>
          <a:lstStyle/>
          <a:p>
            <a:pPr indent="0" lvl="0" marL="0" marR="0" rtl="0" algn="ctr">
              <a:lnSpc>
                <a:spcPct val="100000"/>
              </a:lnSpc>
              <a:spcBef>
                <a:spcPts val="0"/>
              </a:spcBef>
              <a:spcAft>
                <a:spcPts val="0"/>
              </a:spcAft>
              <a:buNone/>
            </a:pPr>
            <a:r>
              <a:rPr lang="en-US" sz="1000">
                <a:latin typeface="Inter"/>
                <a:ea typeface="Inter"/>
                <a:cs typeface="Inter"/>
                <a:sym typeface="Inter"/>
              </a:rPr>
              <a:t>Federation</a:t>
            </a:r>
            <a:r>
              <a:rPr lang="en-US" sz="1000">
                <a:solidFill>
                  <a:srgbClr val="000000"/>
                </a:solidFill>
              </a:rPr>
              <a:t> Specs</a:t>
            </a:r>
            <a:endParaRPr sz="1000">
              <a:solidFill>
                <a:srgbClr val="000000"/>
              </a:solidFill>
            </a:endParaRPr>
          </a:p>
        </p:txBody>
      </p:sp>
      <p:sp>
        <p:nvSpPr>
          <p:cNvPr id="386" name="Google Shape;386;p25"/>
          <p:cNvSpPr txBox="1"/>
          <p:nvPr/>
        </p:nvSpPr>
        <p:spPr>
          <a:xfrm>
            <a:off x="608889" y="1464557"/>
            <a:ext cx="273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64748B"/>
                </a:solidFill>
                <a:latin typeface="Space Grotesk"/>
                <a:ea typeface="Space Grotesk"/>
                <a:cs typeface="Space Grotesk"/>
                <a:sym typeface="Space Grotesk"/>
              </a:rPr>
              <a:t>TRAINING DOCUMENTS</a:t>
            </a:r>
            <a:endParaRPr>
              <a:solidFill>
                <a:schemeClr val="dk1"/>
              </a:solidFill>
            </a:endParaRPr>
          </a:p>
        </p:txBody>
      </p:sp>
      <p:pic>
        <p:nvPicPr>
          <p:cNvPr descr="Paper documents icon vector. Isolated contour symbol illustration (Provided by Getty Images)" id="387" name="Google Shape;387;p25"/>
          <p:cNvPicPr preferRelativeResize="0"/>
          <p:nvPr/>
        </p:nvPicPr>
        <p:blipFill>
          <a:blip r:embed="rId12">
            <a:alphaModFix/>
          </a:blip>
          <a:stretch>
            <a:fillRect/>
          </a:stretch>
        </p:blipFill>
        <p:spPr>
          <a:xfrm>
            <a:off x="3888773" y="4108849"/>
            <a:ext cx="766300" cy="669655"/>
          </a:xfrm>
          <a:prstGeom prst="rect">
            <a:avLst/>
          </a:prstGeom>
          <a:noFill/>
          <a:ln>
            <a:noFill/>
          </a:ln>
        </p:spPr>
      </p:pic>
      <p:pic>
        <p:nvPicPr>
          <p:cNvPr descr="Program console line icon. Application command input window symbol, outline style pictogram on white background. Browser item sign for mobile concept and web design. Vector graphics. (Provided by Getty Images)" id="388" name="Google Shape;388;p25"/>
          <p:cNvPicPr preferRelativeResize="0"/>
          <p:nvPr/>
        </p:nvPicPr>
        <p:blipFill>
          <a:blip r:embed="rId13">
            <a:alphaModFix/>
          </a:blip>
          <a:stretch>
            <a:fillRect/>
          </a:stretch>
        </p:blipFill>
        <p:spPr>
          <a:xfrm>
            <a:off x="3909470" y="5537762"/>
            <a:ext cx="724920" cy="633518"/>
          </a:xfrm>
          <a:prstGeom prst="rect">
            <a:avLst/>
          </a:prstGeom>
          <a:noFill/>
          <a:ln>
            <a:noFill/>
          </a:ln>
        </p:spPr>
      </p:pic>
      <p:pic>
        <p:nvPicPr>
          <p:cNvPr descr="Approved vector icon. Isolated contour symbol illustration (Provided by Getty Images)" id="389" name="Google Shape;389;p25"/>
          <p:cNvPicPr preferRelativeResize="0"/>
          <p:nvPr/>
        </p:nvPicPr>
        <p:blipFill>
          <a:blip r:embed="rId14">
            <a:alphaModFix/>
          </a:blip>
          <a:stretch>
            <a:fillRect/>
          </a:stretch>
        </p:blipFill>
        <p:spPr>
          <a:xfrm>
            <a:off x="5476087" y="4711672"/>
            <a:ext cx="847217" cy="740393"/>
          </a:xfrm>
          <a:prstGeom prst="rect">
            <a:avLst/>
          </a:prstGeom>
          <a:noFill/>
          <a:ln>
            <a:noFill/>
          </a:ln>
        </p:spPr>
      </p:pic>
      <p:pic>
        <p:nvPicPr>
          <p:cNvPr id="390" name="Google Shape;390;p25"/>
          <p:cNvPicPr preferRelativeResize="0"/>
          <p:nvPr/>
        </p:nvPicPr>
        <p:blipFill rotWithShape="1">
          <a:blip r:embed="rId15">
            <a:alphaModFix/>
          </a:blip>
          <a:srcRect b="0" l="0" r="0" t="0"/>
          <a:stretch/>
        </p:blipFill>
        <p:spPr>
          <a:xfrm>
            <a:off x="7529877" y="4647317"/>
            <a:ext cx="664320" cy="214540"/>
          </a:xfrm>
          <a:prstGeom prst="rect">
            <a:avLst/>
          </a:prstGeom>
          <a:noFill/>
          <a:ln>
            <a:noFill/>
          </a:ln>
        </p:spPr>
      </p:pic>
      <p:pic>
        <p:nvPicPr>
          <p:cNvPr descr="artificial intelligence icon vector. Isolated contour symbol illustration (Provided by Getty Images)" id="391" name="Google Shape;391;p25"/>
          <p:cNvPicPr preferRelativeResize="0"/>
          <p:nvPr/>
        </p:nvPicPr>
        <p:blipFill>
          <a:blip r:embed="rId16">
            <a:alphaModFix/>
          </a:blip>
          <a:stretch>
            <a:fillRect/>
          </a:stretch>
        </p:blipFill>
        <p:spPr>
          <a:xfrm>
            <a:off x="7517170" y="4778506"/>
            <a:ext cx="766310" cy="669691"/>
          </a:xfrm>
          <a:prstGeom prst="rect">
            <a:avLst/>
          </a:prstGeom>
          <a:noFill/>
          <a:ln>
            <a:noFill/>
          </a:ln>
        </p:spPr>
      </p:pic>
      <p:pic>
        <p:nvPicPr>
          <p:cNvPr descr="correspondence icon vector. Isolated contour symbol illustration (Provided by Getty Images)" id="392" name="Google Shape;392;p25"/>
          <p:cNvPicPr preferRelativeResize="0"/>
          <p:nvPr/>
        </p:nvPicPr>
        <p:blipFill>
          <a:blip r:embed="rId17">
            <a:alphaModFix/>
          </a:blip>
          <a:stretch>
            <a:fillRect/>
          </a:stretch>
        </p:blipFill>
        <p:spPr>
          <a:xfrm>
            <a:off x="10314825" y="4834675"/>
            <a:ext cx="664202" cy="537298"/>
          </a:xfrm>
          <a:prstGeom prst="rect">
            <a:avLst/>
          </a:prstGeom>
          <a:noFill/>
          <a:ln>
            <a:noFill/>
          </a:ln>
        </p:spPr>
      </p:pic>
      <p:cxnSp>
        <p:nvCxnSpPr>
          <p:cNvPr id="393" name="Google Shape;393;p25"/>
          <p:cNvCxnSpPr>
            <a:endCxn id="394" idx="1"/>
          </p:cNvCxnSpPr>
          <p:nvPr/>
        </p:nvCxnSpPr>
        <p:spPr>
          <a:xfrm flipH="1" rot="10800000">
            <a:off x="2033178" y="5101666"/>
            <a:ext cx="1376700" cy="5700"/>
          </a:xfrm>
          <a:prstGeom prst="straightConnector1">
            <a:avLst/>
          </a:prstGeom>
          <a:noFill/>
          <a:ln cap="flat" cmpd="sng" w="9075">
            <a:solidFill>
              <a:srgbClr val="000000"/>
            </a:solidFill>
            <a:prstDash val="solid"/>
            <a:round/>
            <a:headEnd len="med" w="med" type="none"/>
            <a:tailEnd len="med" w="med" type="triangle"/>
          </a:ln>
        </p:spPr>
      </p:cxnSp>
      <p:sp>
        <p:nvSpPr>
          <p:cNvPr id="395" name="Google Shape;395;p25"/>
          <p:cNvSpPr/>
          <p:nvPr/>
        </p:nvSpPr>
        <p:spPr>
          <a:xfrm>
            <a:off x="4848353" y="4305803"/>
            <a:ext cx="491700" cy="1552200"/>
          </a:xfrm>
          <a:prstGeom prst="rightBrace">
            <a:avLst>
              <a:gd fmla="val 50000" name="adj1"/>
              <a:gd fmla="val 49752" name="adj2"/>
            </a:avLst>
          </a:prstGeom>
          <a:noFill/>
          <a:ln cap="flat" cmpd="sng" w="9075">
            <a:solidFill>
              <a:srgbClr val="000000"/>
            </a:solidFill>
            <a:prstDash val="solid"/>
            <a:round/>
            <a:headEnd len="sm" w="sm" type="none"/>
            <a:tailEnd len="sm" w="sm" type="none"/>
          </a:ln>
        </p:spPr>
        <p:txBody>
          <a:bodyPr anchorCtr="0" anchor="ctr" bIns="87300" lIns="87300" spcFirstLastPara="1" rIns="87300" wrap="square" tIns="87300">
            <a:noAutofit/>
          </a:bodyPr>
          <a:lstStyle/>
          <a:p>
            <a:pPr indent="0" lvl="0" marL="0" rtl="0" algn="ctr">
              <a:spcBef>
                <a:spcPts val="0"/>
              </a:spcBef>
              <a:spcAft>
                <a:spcPts val="0"/>
              </a:spcAft>
              <a:buNone/>
            </a:pPr>
            <a:r>
              <a:t/>
            </a:r>
            <a:endParaRPr sz="1337">
              <a:latin typeface="Calibri"/>
              <a:ea typeface="Calibri"/>
              <a:cs typeface="Calibri"/>
              <a:sym typeface="Calibri"/>
            </a:endParaRPr>
          </a:p>
        </p:txBody>
      </p:sp>
      <p:sp>
        <p:nvSpPr>
          <p:cNvPr id="396" name="Google Shape;396;p25"/>
          <p:cNvSpPr/>
          <p:nvPr/>
        </p:nvSpPr>
        <p:spPr>
          <a:xfrm>
            <a:off x="6460225" y="4108850"/>
            <a:ext cx="556800" cy="2230500"/>
          </a:xfrm>
          <a:prstGeom prst="rightBrace">
            <a:avLst>
              <a:gd fmla="val 50000" name="adj1"/>
              <a:gd fmla="val 50000" name="adj2"/>
            </a:avLst>
          </a:prstGeom>
          <a:noFill/>
          <a:ln cap="flat" cmpd="sng" w="9075">
            <a:solidFill>
              <a:srgbClr val="000000"/>
            </a:solidFill>
            <a:prstDash val="solid"/>
            <a:round/>
            <a:headEnd len="sm" w="sm" type="none"/>
            <a:tailEnd len="sm" w="sm" type="none"/>
          </a:ln>
        </p:spPr>
        <p:txBody>
          <a:bodyPr anchorCtr="0" anchor="ctr" bIns="87300" lIns="87300" spcFirstLastPara="1" rIns="87300" wrap="square" tIns="87300">
            <a:noAutofit/>
          </a:bodyPr>
          <a:lstStyle/>
          <a:p>
            <a:pPr indent="0" lvl="0" marL="0" rtl="0" algn="ctr">
              <a:spcBef>
                <a:spcPts val="0"/>
              </a:spcBef>
              <a:spcAft>
                <a:spcPts val="0"/>
              </a:spcAft>
              <a:buNone/>
            </a:pPr>
            <a:r>
              <a:t/>
            </a:r>
            <a:endParaRPr sz="1337">
              <a:latin typeface="Calibri"/>
              <a:ea typeface="Calibri"/>
              <a:cs typeface="Calibri"/>
              <a:sym typeface="Calibri"/>
            </a:endParaRPr>
          </a:p>
        </p:txBody>
      </p:sp>
      <p:cxnSp>
        <p:nvCxnSpPr>
          <p:cNvPr id="397" name="Google Shape;397;p25"/>
          <p:cNvCxnSpPr>
            <a:stCxn id="395" idx="1"/>
            <a:endCxn id="395" idx="1"/>
          </p:cNvCxnSpPr>
          <p:nvPr/>
        </p:nvCxnSpPr>
        <p:spPr>
          <a:xfrm>
            <a:off x="5340053" y="5078053"/>
            <a:ext cx="0" cy="0"/>
          </a:xfrm>
          <a:prstGeom prst="straightConnector1">
            <a:avLst/>
          </a:prstGeom>
          <a:noFill/>
          <a:ln cap="flat" cmpd="sng" w="9075">
            <a:solidFill>
              <a:srgbClr val="000000"/>
            </a:solidFill>
            <a:prstDash val="solid"/>
            <a:round/>
            <a:headEnd len="med" w="med" type="none"/>
            <a:tailEnd len="med" w="med" type="triangle"/>
          </a:ln>
        </p:spPr>
      </p:cxnSp>
      <p:cxnSp>
        <p:nvCxnSpPr>
          <p:cNvPr id="398" name="Google Shape;398;p25"/>
          <p:cNvCxnSpPr>
            <a:stCxn id="396" idx="1"/>
          </p:cNvCxnSpPr>
          <p:nvPr/>
        </p:nvCxnSpPr>
        <p:spPr>
          <a:xfrm>
            <a:off x="7017025" y="5224100"/>
            <a:ext cx="351000" cy="5400"/>
          </a:xfrm>
          <a:prstGeom prst="straightConnector1">
            <a:avLst/>
          </a:prstGeom>
          <a:noFill/>
          <a:ln cap="flat" cmpd="sng" w="9075">
            <a:solidFill>
              <a:srgbClr val="000000"/>
            </a:solidFill>
            <a:prstDash val="solid"/>
            <a:round/>
            <a:headEnd len="med" w="med" type="none"/>
            <a:tailEnd len="med" w="med" type="triangle"/>
          </a:ln>
        </p:spPr>
      </p:cxnSp>
      <p:cxnSp>
        <p:nvCxnSpPr>
          <p:cNvPr id="399" name="Google Shape;399;p25"/>
          <p:cNvCxnSpPr/>
          <p:nvPr/>
        </p:nvCxnSpPr>
        <p:spPr>
          <a:xfrm>
            <a:off x="8456475" y="5104825"/>
            <a:ext cx="1611300" cy="0"/>
          </a:xfrm>
          <a:prstGeom prst="straightConnector1">
            <a:avLst/>
          </a:prstGeom>
          <a:noFill/>
          <a:ln cap="flat" cmpd="sng" w="9075">
            <a:solidFill>
              <a:srgbClr val="000000"/>
            </a:solidFill>
            <a:prstDash val="solid"/>
            <a:round/>
            <a:headEnd len="med" w="med" type="none"/>
            <a:tailEnd len="med" w="med" type="triangle"/>
          </a:ln>
        </p:spPr>
      </p:cxnSp>
      <p:sp>
        <p:nvSpPr>
          <p:cNvPr id="400" name="Google Shape;400;p25"/>
          <p:cNvSpPr txBox="1"/>
          <p:nvPr/>
        </p:nvSpPr>
        <p:spPr>
          <a:xfrm>
            <a:off x="608910" y="3495874"/>
            <a:ext cx="2583900" cy="391800"/>
          </a:xfrm>
          <a:prstGeom prst="rect">
            <a:avLst/>
          </a:prstGeom>
          <a:noFill/>
          <a:ln>
            <a:noFill/>
          </a:ln>
        </p:spPr>
        <p:txBody>
          <a:bodyPr anchorCtr="0" anchor="t" bIns="87300" lIns="87300" spcFirstLastPara="1" rIns="87300" wrap="square" tIns="87300">
            <a:spAutoFit/>
          </a:bodyPr>
          <a:lstStyle/>
          <a:p>
            <a:pPr indent="0" lvl="0" marL="0" rtl="0" algn="l">
              <a:spcBef>
                <a:spcPts val="0"/>
              </a:spcBef>
              <a:spcAft>
                <a:spcPts val="0"/>
              </a:spcAft>
              <a:buNone/>
            </a:pPr>
            <a:r>
              <a:rPr b="1" lang="en-US">
                <a:solidFill>
                  <a:srgbClr val="E10098"/>
                </a:solidFill>
                <a:latin typeface="Space Grotesk"/>
                <a:ea typeface="Space Grotesk"/>
                <a:cs typeface="Space Grotesk"/>
                <a:sym typeface="Space Grotesk"/>
              </a:rPr>
              <a:t>AI SCHEMA REVIEW SERVICE</a:t>
            </a:r>
            <a:endParaRPr sz="1237">
              <a:solidFill>
                <a:srgbClr val="000000"/>
              </a:solidFill>
            </a:endParaRPr>
          </a:p>
        </p:txBody>
      </p:sp>
      <p:sp>
        <p:nvSpPr>
          <p:cNvPr id="401" name="Google Shape;401;p25"/>
          <p:cNvSpPr txBox="1"/>
          <p:nvPr/>
        </p:nvSpPr>
        <p:spPr>
          <a:xfrm>
            <a:off x="3552423" y="4705315"/>
            <a:ext cx="1527900" cy="484200"/>
          </a:xfrm>
          <a:prstGeom prst="rect">
            <a:avLst/>
          </a:prstGeom>
          <a:noFill/>
          <a:ln>
            <a:noFill/>
          </a:ln>
        </p:spPr>
        <p:txBody>
          <a:bodyPr anchorCtr="0" anchor="t" bIns="87300" lIns="87300" spcFirstLastPara="1" rIns="87300" wrap="square" tIns="87300">
            <a:spAutoFit/>
          </a:bodyPr>
          <a:lstStyle/>
          <a:p>
            <a:pPr indent="0" lvl="0" marL="0" rtl="0" algn="ctr">
              <a:spcBef>
                <a:spcPts val="0"/>
              </a:spcBef>
              <a:spcAft>
                <a:spcPts val="0"/>
              </a:spcAft>
              <a:buNone/>
            </a:pPr>
            <a:r>
              <a:rPr lang="en-US" sz="1000">
                <a:solidFill>
                  <a:srgbClr val="000000"/>
                </a:solidFill>
                <a:latin typeface="Inter"/>
                <a:ea typeface="Inter"/>
                <a:cs typeface="Inter"/>
                <a:sym typeface="Inter"/>
              </a:rPr>
              <a:t>Schema Proposal changes</a:t>
            </a:r>
            <a:endParaRPr sz="1000">
              <a:solidFill>
                <a:srgbClr val="000000"/>
              </a:solidFill>
              <a:latin typeface="Inter"/>
              <a:ea typeface="Inter"/>
              <a:cs typeface="Inter"/>
              <a:sym typeface="Inter"/>
            </a:endParaRPr>
          </a:p>
        </p:txBody>
      </p:sp>
      <p:sp>
        <p:nvSpPr>
          <p:cNvPr id="402" name="Google Shape;402;p25"/>
          <p:cNvSpPr txBox="1"/>
          <p:nvPr/>
        </p:nvSpPr>
        <p:spPr>
          <a:xfrm>
            <a:off x="3409878" y="6106285"/>
            <a:ext cx="1949400" cy="484200"/>
          </a:xfrm>
          <a:prstGeom prst="rect">
            <a:avLst/>
          </a:prstGeom>
          <a:noFill/>
          <a:ln>
            <a:noFill/>
          </a:ln>
        </p:spPr>
        <p:txBody>
          <a:bodyPr anchorCtr="0" anchor="t" bIns="87300" lIns="87300" spcFirstLastPara="1" rIns="87300" wrap="square" tIns="87300">
            <a:spAutoFit/>
          </a:bodyPr>
          <a:lstStyle/>
          <a:p>
            <a:pPr indent="0" lvl="0" marL="0" rtl="0" algn="ctr">
              <a:spcBef>
                <a:spcPts val="0"/>
              </a:spcBef>
              <a:spcAft>
                <a:spcPts val="0"/>
              </a:spcAft>
              <a:buNone/>
            </a:pPr>
            <a:r>
              <a:rPr lang="en-US" sz="1000">
                <a:solidFill>
                  <a:srgbClr val="000000"/>
                </a:solidFill>
                <a:latin typeface="Inter"/>
                <a:ea typeface="Inter"/>
                <a:cs typeface="Inter"/>
                <a:sym typeface="Inter"/>
              </a:rPr>
              <a:t>System prompt to review GraphQL schema</a:t>
            </a:r>
            <a:endParaRPr sz="1000">
              <a:solidFill>
                <a:srgbClr val="000000"/>
              </a:solidFill>
              <a:latin typeface="Inter"/>
              <a:ea typeface="Inter"/>
              <a:cs typeface="Inter"/>
              <a:sym typeface="Inter"/>
            </a:endParaRPr>
          </a:p>
        </p:txBody>
      </p:sp>
      <p:sp>
        <p:nvSpPr>
          <p:cNvPr id="403" name="Google Shape;403;p25"/>
          <p:cNvSpPr txBox="1"/>
          <p:nvPr/>
        </p:nvSpPr>
        <p:spPr>
          <a:xfrm>
            <a:off x="5196264" y="5331604"/>
            <a:ext cx="1527900" cy="330300"/>
          </a:xfrm>
          <a:prstGeom prst="rect">
            <a:avLst/>
          </a:prstGeom>
          <a:noFill/>
          <a:ln>
            <a:noFill/>
          </a:ln>
        </p:spPr>
        <p:txBody>
          <a:bodyPr anchorCtr="0" anchor="t" bIns="87300" lIns="87300" spcFirstLastPara="1" rIns="87300" wrap="square" tIns="87300">
            <a:spAutoFit/>
          </a:bodyPr>
          <a:lstStyle/>
          <a:p>
            <a:pPr indent="0" lvl="0" marL="0" rtl="0" algn="ctr">
              <a:spcBef>
                <a:spcPts val="0"/>
              </a:spcBef>
              <a:spcAft>
                <a:spcPts val="0"/>
              </a:spcAft>
              <a:buNone/>
            </a:pPr>
            <a:r>
              <a:rPr lang="en-US" sz="1000">
                <a:solidFill>
                  <a:srgbClr val="000000"/>
                </a:solidFill>
                <a:latin typeface="Inter"/>
                <a:ea typeface="Inter"/>
                <a:cs typeface="Inter"/>
                <a:sym typeface="Inter"/>
              </a:rPr>
              <a:t>Relevant Context</a:t>
            </a:r>
            <a:endParaRPr sz="1000">
              <a:solidFill>
                <a:srgbClr val="000000"/>
              </a:solidFill>
              <a:latin typeface="Inter"/>
              <a:ea typeface="Inter"/>
              <a:cs typeface="Inter"/>
              <a:sym typeface="Inter"/>
            </a:endParaRPr>
          </a:p>
        </p:txBody>
      </p:sp>
      <p:sp>
        <p:nvSpPr>
          <p:cNvPr id="404" name="Google Shape;404;p25"/>
          <p:cNvSpPr txBox="1"/>
          <p:nvPr/>
        </p:nvSpPr>
        <p:spPr>
          <a:xfrm>
            <a:off x="7592657" y="5331604"/>
            <a:ext cx="664200" cy="330300"/>
          </a:xfrm>
          <a:prstGeom prst="rect">
            <a:avLst/>
          </a:prstGeom>
          <a:noFill/>
          <a:ln>
            <a:noFill/>
          </a:ln>
        </p:spPr>
        <p:txBody>
          <a:bodyPr anchorCtr="0" anchor="t" bIns="87300" lIns="87300" spcFirstLastPara="1" rIns="87300" wrap="square" tIns="87300">
            <a:spAutoFit/>
          </a:bodyPr>
          <a:lstStyle/>
          <a:p>
            <a:pPr indent="0" lvl="0" marL="0" rtl="0" algn="ctr">
              <a:spcBef>
                <a:spcPts val="0"/>
              </a:spcBef>
              <a:spcAft>
                <a:spcPts val="0"/>
              </a:spcAft>
              <a:buNone/>
            </a:pPr>
            <a:r>
              <a:rPr lang="en-US" sz="1000">
                <a:solidFill>
                  <a:srgbClr val="000000"/>
                </a:solidFill>
                <a:latin typeface="Inter"/>
                <a:ea typeface="Inter"/>
                <a:cs typeface="Inter"/>
                <a:sym typeface="Inter"/>
              </a:rPr>
              <a:t>LLM</a:t>
            </a:r>
            <a:endParaRPr sz="1000">
              <a:solidFill>
                <a:srgbClr val="000000"/>
              </a:solidFill>
              <a:latin typeface="Inter"/>
              <a:ea typeface="Inter"/>
              <a:cs typeface="Inter"/>
              <a:sym typeface="Inter"/>
            </a:endParaRPr>
          </a:p>
        </p:txBody>
      </p:sp>
      <p:sp>
        <p:nvSpPr>
          <p:cNvPr id="405" name="Google Shape;405;p25"/>
          <p:cNvSpPr txBox="1"/>
          <p:nvPr/>
        </p:nvSpPr>
        <p:spPr>
          <a:xfrm>
            <a:off x="9961435" y="5306279"/>
            <a:ext cx="1527900" cy="484200"/>
          </a:xfrm>
          <a:prstGeom prst="rect">
            <a:avLst/>
          </a:prstGeom>
          <a:noFill/>
          <a:ln>
            <a:noFill/>
          </a:ln>
        </p:spPr>
        <p:txBody>
          <a:bodyPr anchorCtr="0" anchor="t" bIns="87300" lIns="87300" spcFirstLastPara="1" rIns="87300" wrap="square" tIns="87300">
            <a:spAutoFit/>
          </a:bodyPr>
          <a:lstStyle/>
          <a:p>
            <a:pPr indent="0" lvl="0" marL="0" rtl="0" algn="ctr">
              <a:spcBef>
                <a:spcPts val="0"/>
              </a:spcBef>
              <a:spcAft>
                <a:spcPts val="0"/>
              </a:spcAft>
              <a:buNone/>
            </a:pPr>
            <a:r>
              <a:rPr lang="en-US" sz="1000">
                <a:solidFill>
                  <a:srgbClr val="000000"/>
                </a:solidFill>
                <a:latin typeface="Inter"/>
                <a:ea typeface="Inter"/>
                <a:cs typeface="Inter"/>
                <a:sym typeface="Inter"/>
              </a:rPr>
              <a:t>Post Inline Review Comments</a:t>
            </a:r>
            <a:endParaRPr sz="1000">
              <a:solidFill>
                <a:srgbClr val="000000"/>
              </a:solidFill>
              <a:latin typeface="Inter"/>
              <a:ea typeface="Inter"/>
              <a:cs typeface="Inter"/>
              <a:sym typeface="Inter"/>
            </a:endParaRPr>
          </a:p>
        </p:txBody>
      </p:sp>
      <p:sp>
        <p:nvSpPr>
          <p:cNvPr id="406" name="Google Shape;406;p25"/>
          <p:cNvSpPr txBox="1"/>
          <p:nvPr/>
        </p:nvSpPr>
        <p:spPr>
          <a:xfrm>
            <a:off x="1845916" y="4537372"/>
            <a:ext cx="1802100" cy="576600"/>
          </a:xfrm>
          <a:prstGeom prst="rect">
            <a:avLst/>
          </a:prstGeom>
          <a:noFill/>
          <a:ln>
            <a:noFill/>
          </a:ln>
        </p:spPr>
        <p:txBody>
          <a:bodyPr anchorCtr="0" anchor="t" bIns="87300" lIns="87300" spcFirstLastPara="1" rIns="87300" wrap="square" tIns="87300">
            <a:spAutoFit/>
          </a:bodyPr>
          <a:lstStyle/>
          <a:p>
            <a:pPr indent="0" lvl="0" marL="0" rtl="0" algn="ctr">
              <a:spcBef>
                <a:spcPts val="0"/>
              </a:spcBef>
              <a:spcAft>
                <a:spcPts val="0"/>
              </a:spcAft>
              <a:buNone/>
            </a:pPr>
            <a:r>
              <a:rPr b="1" lang="en-US" sz="1300">
                <a:solidFill>
                  <a:srgbClr val="E10098"/>
                </a:solidFill>
                <a:latin typeface="Space Grotesk"/>
                <a:ea typeface="Space Grotesk"/>
                <a:cs typeface="Space Grotesk"/>
                <a:sym typeface="Space Grotesk"/>
              </a:rPr>
              <a:t>1. Schema proposal status change</a:t>
            </a:r>
            <a:endParaRPr sz="1346">
              <a:solidFill>
                <a:srgbClr val="E10098"/>
              </a:solidFill>
            </a:endParaRPr>
          </a:p>
        </p:txBody>
      </p:sp>
      <p:cxnSp>
        <p:nvCxnSpPr>
          <p:cNvPr id="407" name="Google Shape;407;p25"/>
          <p:cNvCxnSpPr>
            <a:endCxn id="389" idx="0"/>
          </p:cNvCxnSpPr>
          <p:nvPr/>
        </p:nvCxnSpPr>
        <p:spPr>
          <a:xfrm flipH="1">
            <a:off x="5899696" y="3883372"/>
            <a:ext cx="9000" cy="828300"/>
          </a:xfrm>
          <a:prstGeom prst="straightConnector1">
            <a:avLst/>
          </a:prstGeom>
          <a:noFill/>
          <a:ln cap="flat" cmpd="sng" w="9525">
            <a:solidFill>
              <a:schemeClr val="dk1"/>
            </a:solidFill>
            <a:prstDash val="solid"/>
            <a:round/>
            <a:headEnd len="med" w="med" type="none"/>
            <a:tailEnd len="med" w="med" type="triangle"/>
          </a:ln>
        </p:spPr>
      </p:cxnSp>
      <p:sp>
        <p:nvSpPr>
          <p:cNvPr id="408" name="Google Shape;408;p25"/>
          <p:cNvSpPr txBox="1"/>
          <p:nvPr/>
        </p:nvSpPr>
        <p:spPr>
          <a:xfrm>
            <a:off x="6317789" y="2596357"/>
            <a:ext cx="885300" cy="453300"/>
          </a:xfrm>
          <a:prstGeom prst="rect">
            <a:avLst/>
          </a:prstGeom>
          <a:noFill/>
          <a:ln>
            <a:noFill/>
          </a:ln>
        </p:spPr>
        <p:txBody>
          <a:bodyPr anchorCtr="0" anchor="t" bIns="72000" lIns="72000" spcFirstLastPara="1" rIns="72000" wrap="square" tIns="72000">
            <a:spAutoFit/>
          </a:bodyPr>
          <a:lstStyle/>
          <a:p>
            <a:pPr indent="0" lvl="0" marL="0" marR="0" rtl="0" algn="ctr">
              <a:lnSpc>
                <a:spcPct val="100000"/>
              </a:lnSpc>
              <a:spcBef>
                <a:spcPts val="0"/>
              </a:spcBef>
              <a:spcAft>
                <a:spcPts val="0"/>
              </a:spcAft>
              <a:buNone/>
            </a:pPr>
            <a:r>
              <a:rPr lang="en-US" sz="1000">
                <a:latin typeface="Inter"/>
                <a:ea typeface="Inter"/>
                <a:cs typeface="Inter"/>
                <a:sym typeface="Inter"/>
              </a:rPr>
              <a:t>Document</a:t>
            </a:r>
            <a:r>
              <a:rPr lang="en-US" sz="1000">
                <a:solidFill>
                  <a:srgbClr val="000000"/>
                </a:solidFill>
                <a:latin typeface="Inter"/>
                <a:ea typeface="Inter"/>
                <a:cs typeface="Inter"/>
                <a:sym typeface="Inter"/>
              </a:rPr>
              <a:t> Chunking</a:t>
            </a:r>
            <a:endParaRPr sz="1000">
              <a:solidFill>
                <a:srgbClr val="000000"/>
              </a:solidFill>
              <a:latin typeface="Inter"/>
              <a:ea typeface="Inter"/>
              <a:cs typeface="Inter"/>
              <a:sym typeface="Inter"/>
            </a:endParaRPr>
          </a:p>
        </p:txBody>
      </p:sp>
      <p:sp>
        <p:nvSpPr>
          <p:cNvPr id="409" name="Google Shape;409;p25"/>
          <p:cNvSpPr txBox="1"/>
          <p:nvPr/>
        </p:nvSpPr>
        <p:spPr>
          <a:xfrm>
            <a:off x="7554520" y="2597782"/>
            <a:ext cx="847200" cy="467100"/>
          </a:xfrm>
          <a:prstGeom prst="rect">
            <a:avLst/>
          </a:prstGeom>
          <a:noFill/>
          <a:ln>
            <a:noFill/>
          </a:ln>
        </p:spPr>
        <p:txBody>
          <a:bodyPr anchorCtr="0" anchor="t" bIns="72000" lIns="72000" spcFirstLastPara="1" rIns="72000" wrap="square" tIns="72000">
            <a:spAutoFit/>
          </a:bodyPr>
          <a:lstStyle/>
          <a:p>
            <a:pPr indent="0" lvl="0" marL="0" marR="0" rtl="0" algn="ctr">
              <a:lnSpc>
                <a:spcPct val="100000"/>
              </a:lnSpc>
              <a:spcBef>
                <a:spcPts val="0"/>
              </a:spcBef>
              <a:spcAft>
                <a:spcPts val="0"/>
              </a:spcAft>
              <a:buNone/>
            </a:pPr>
            <a:r>
              <a:rPr lang="en-US" sz="1000">
                <a:latin typeface="Inter"/>
                <a:ea typeface="Inter"/>
                <a:cs typeface="Inter"/>
                <a:sym typeface="Inter"/>
              </a:rPr>
              <a:t>Embedding</a:t>
            </a:r>
            <a:r>
              <a:rPr lang="en-US" sz="1045">
                <a:solidFill>
                  <a:srgbClr val="000000"/>
                </a:solidFill>
                <a:latin typeface="Inter"/>
                <a:ea typeface="Inter"/>
                <a:cs typeface="Inter"/>
                <a:sym typeface="Inter"/>
              </a:rPr>
              <a:t> model</a:t>
            </a:r>
            <a:endParaRPr sz="1045">
              <a:solidFill>
                <a:srgbClr val="000000"/>
              </a:solidFill>
              <a:latin typeface="Inter"/>
              <a:ea typeface="Inter"/>
              <a:cs typeface="Inter"/>
              <a:sym typeface="Inter"/>
            </a:endParaRPr>
          </a:p>
        </p:txBody>
      </p:sp>
      <p:sp>
        <p:nvSpPr>
          <p:cNvPr id="410" name="Google Shape;410;p25"/>
          <p:cNvSpPr txBox="1"/>
          <p:nvPr/>
        </p:nvSpPr>
        <p:spPr>
          <a:xfrm>
            <a:off x="8784422" y="2597778"/>
            <a:ext cx="1101000" cy="467100"/>
          </a:xfrm>
          <a:prstGeom prst="rect">
            <a:avLst/>
          </a:prstGeom>
          <a:noFill/>
          <a:ln>
            <a:noFill/>
          </a:ln>
        </p:spPr>
        <p:txBody>
          <a:bodyPr anchorCtr="0" anchor="t" bIns="72000" lIns="72000" spcFirstLastPara="1" rIns="72000" wrap="square" tIns="72000">
            <a:spAutoFit/>
          </a:bodyPr>
          <a:lstStyle/>
          <a:p>
            <a:pPr indent="0" lvl="0" marL="0" rtl="0" algn="ctr">
              <a:spcBef>
                <a:spcPts val="0"/>
              </a:spcBef>
              <a:spcAft>
                <a:spcPts val="0"/>
              </a:spcAft>
              <a:buNone/>
            </a:pPr>
            <a:r>
              <a:rPr lang="en-US" sz="1045">
                <a:solidFill>
                  <a:srgbClr val="000000"/>
                </a:solidFill>
                <a:latin typeface="Inter"/>
                <a:ea typeface="Inter"/>
                <a:cs typeface="Inter"/>
                <a:sym typeface="Inter"/>
              </a:rPr>
              <a:t>Vector Embeddings</a:t>
            </a:r>
            <a:endParaRPr sz="1045">
              <a:solidFill>
                <a:srgbClr val="000000"/>
              </a:solidFill>
              <a:latin typeface="Inter"/>
              <a:ea typeface="Inter"/>
              <a:cs typeface="Inter"/>
              <a:sym typeface="Inter"/>
            </a:endParaRPr>
          </a:p>
        </p:txBody>
      </p:sp>
      <p:sp>
        <p:nvSpPr>
          <p:cNvPr id="411" name="Google Shape;411;p25"/>
          <p:cNvSpPr txBox="1"/>
          <p:nvPr/>
        </p:nvSpPr>
        <p:spPr>
          <a:xfrm>
            <a:off x="10294831" y="2585495"/>
            <a:ext cx="766200" cy="467100"/>
          </a:xfrm>
          <a:prstGeom prst="rect">
            <a:avLst/>
          </a:prstGeom>
          <a:noFill/>
          <a:ln>
            <a:noFill/>
          </a:ln>
        </p:spPr>
        <p:txBody>
          <a:bodyPr anchorCtr="0" anchor="t" bIns="72000" lIns="72000" spcFirstLastPara="1" rIns="72000" wrap="square" tIns="72000">
            <a:spAutoFit/>
          </a:bodyPr>
          <a:lstStyle/>
          <a:p>
            <a:pPr indent="0" lvl="0" marL="0" rtl="0" algn="ctr">
              <a:spcBef>
                <a:spcPts val="0"/>
              </a:spcBef>
              <a:spcAft>
                <a:spcPts val="0"/>
              </a:spcAft>
              <a:buNone/>
            </a:pPr>
            <a:r>
              <a:rPr lang="en-US" sz="1045">
                <a:solidFill>
                  <a:srgbClr val="000000"/>
                </a:solidFill>
                <a:latin typeface="Inter"/>
                <a:ea typeface="Inter"/>
                <a:cs typeface="Inter"/>
                <a:sym typeface="Inter"/>
              </a:rPr>
              <a:t>Vector database</a:t>
            </a:r>
            <a:endParaRPr sz="1045">
              <a:solidFill>
                <a:srgbClr val="000000"/>
              </a:solidFill>
              <a:latin typeface="Inter"/>
              <a:ea typeface="Inter"/>
              <a:cs typeface="Inter"/>
              <a:sym typeface="Inter"/>
            </a:endParaRPr>
          </a:p>
        </p:txBody>
      </p:sp>
      <p:cxnSp>
        <p:nvCxnSpPr>
          <p:cNvPr id="412" name="Google Shape;412;p25"/>
          <p:cNvCxnSpPr>
            <a:stCxn id="368" idx="3"/>
            <a:endCxn id="369" idx="1"/>
          </p:cNvCxnSpPr>
          <p:nvPr/>
        </p:nvCxnSpPr>
        <p:spPr>
          <a:xfrm flipH="1" rot="10800000">
            <a:off x="7031743" y="2314630"/>
            <a:ext cx="617700" cy="8400"/>
          </a:xfrm>
          <a:prstGeom prst="straightConnector1">
            <a:avLst/>
          </a:prstGeom>
          <a:noFill/>
          <a:ln cap="flat" cmpd="sng" w="9525">
            <a:solidFill>
              <a:schemeClr val="dk1"/>
            </a:solidFill>
            <a:prstDash val="solid"/>
            <a:round/>
            <a:headEnd len="med" w="med" type="none"/>
            <a:tailEnd len="med" w="med" type="triangle"/>
          </a:ln>
        </p:spPr>
      </p:cxnSp>
      <p:cxnSp>
        <p:nvCxnSpPr>
          <p:cNvPr id="413" name="Google Shape;413;p25"/>
          <p:cNvCxnSpPr>
            <a:stCxn id="369" idx="3"/>
            <a:endCxn id="414" idx="1"/>
          </p:cNvCxnSpPr>
          <p:nvPr/>
        </p:nvCxnSpPr>
        <p:spPr>
          <a:xfrm>
            <a:off x="8276531" y="2314718"/>
            <a:ext cx="755700" cy="0"/>
          </a:xfrm>
          <a:prstGeom prst="straightConnector1">
            <a:avLst/>
          </a:prstGeom>
          <a:noFill/>
          <a:ln cap="flat" cmpd="sng" w="9525">
            <a:solidFill>
              <a:schemeClr val="dk1"/>
            </a:solidFill>
            <a:prstDash val="solid"/>
            <a:round/>
            <a:headEnd len="med" w="med" type="none"/>
            <a:tailEnd len="med" w="med" type="triangle"/>
          </a:ln>
        </p:spPr>
      </p:cxnSp>
      <p:cxnSp>
        <p:nvCxnSpPr>
          <p:cNvPr id="415" name="Google Shape;415;p25"/>
          <p:cNvCxnSpPr>
            <a:stCxn id="372" idx="3"/>
            <a:endCxn id="370" idx="1"/>
          </p:cNvCxnSpPr>
          <p:nvPr/>
        </p:nvCxnSpPr>
        <p:spPr>
          <a:xfrm flipH="1" rot="10800000">
            <a:off x="9564846" y="2338979"/>
            <a:ext cx="793500" cy="3600"/>
          </a:xfrm>
          <a:prstGeom prst="straightConnector1">
            <a:avLst/>
          </a:prstGeom>
          <a:noFill/>
          <a:ln cap="flat" cmpd="sng" w="9525">
            <a:solidFill>
              <a:schemeClr val="dk1"/>
            </a:solidFill>
            <a:prstDash val="solid"/>
            <a:round/>
            <a:headEnd len="med" w="med" type="none"/>
            <a:tailEnd len="med" w="med" type="triangle"/>
          </a:ln>
        </p:spPr>
      </p:cxnSp>
      <p:cxnSp>
        <p:nvCxnSpPr>
          <p:cNvPr id="416" name="Google Shape;416;p25"/>
          <p:cNvCxnSpPr>
            <a:stCxn id="411" idx="2"/>
            <a:endCxn id="389" idx="0"/>
          </p:cNvCxnSpPr>
          <p:nvPr/>
        </p:nvCxnSpPr>
        <p:spPr>
          <a:xfrm rot="5400000">
            <a:off x="7459381" y="1493045"/>
            <a:ext cx="1659000" cy="4778100"/>
          </a:xfrm>
          <a:prstGeom prst="bentConnector3">
            <a:avLst>
              <a:gd fmla="val 50002" name="adj1"/>
            </a:avLst>
          </a:prstGeom>
          <a:noFill/>
          <a:ln cap="flat" cmpd="sng" w="9525">
            <a:solidFill>
              <a:schemeClr val="dk1"/>
            </a:solidFill>
            <a:prstDash val="solid"/>
            <a:round/>
            <a:headEnd len="med" w="med" type="none"/>
            <a:tailEnd len="med" w="med" type="none"/>
          </a:ln>
        </p:spPr>
      </p:cxnSp>
      <p:cxnSp>
        <p:nvCxnSpPr>
          <p:cNvPr id="417" name="Google Shape;417;p25"/>
          <p:cNvCxnSpPr>
            <a:stCxn id="418" idx="3"/>
            <a:endCxn id="419" idx="1"/>
          </p:cNvCxnSpPr>
          <p:nvPr/>
        </p:nvCxnSpPr>
        <p:spPr>
          <a:xfrm flipH="1" rot="10800000">
            <a:off x="5293100" y="2443400"/>
            <a:ext cx="678000" cy="2400"/>
          </a:xfrm>
          <a:prstGeom prst="straightConnector1">
            <a:avLst/>
          </a:prstGeom>
          <a:noFill/>
          <a:ln cap="flat" cmpd="sng" w="9525">
            <a:solidFill>
              <a:schemeClr val="dk1"/>
            </a:solidFill>
            <a:prstDash val="solid"/>
            <a:round/>
            <a:headEnd len="med" w="med" type="none"/>
            <a:tailEnd len="med" w="med" type="triangle"/>
          </a:ln>
        </p:spPr>
      </p:cxnSp>
      <p:sp>
        <p:nvSpPr>
          <p:cNvPr id="420" name="Google Shape;420;p25"/>
          <p:cNvSpPr/>
          <p:nvPr/>
        </p:nvSpPr>
        <p:spPr>
          <a:xfrm>
            <a:off x="1453013" y="2143713"/>
            <a:ext cx="301500" cy="291000"/>
          </a:xfrm>
          <a:prstGeom prst="mathPlus">
            <a:avLst>
              <a:gd fmla="val 23520" name="adj1"/>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21" name="Google Shape;421;p25"/>
          <p:cNvSpPr/>
          <p:nvPr/>
        </p:nvSpPr>
        <p:spPr>
          <a:xfrm>
            <a:off x="2500063" y="2161100"/>
            <a:ext cx="301500" cy="291000"/>
          </a:xfrm>
          <a:prstGeom prst="mathPlus">
            <a:avLst>
              <a:gd fmla="val 23520" name="adj1"/>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22" name="Google Shape;422;p25"/>
          <p:cNvSpPr/>
          <p:nvPr/>
        </p:nvSpPr>
        <p:spPr>
          <a:xfrm>
            <a:off x="3568418" y="2143700"/>
            <a:ext cx="301500" cy="291000"/>
          </a:xfrm>
          <a:prstGeom prst="mathPlus">
            <a:avLst>
              <a:gd fmla="val 23520" name="adj1"/>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23" name="Google Shape;423;p25"/>
          <p:cNvSpPr txBox="1"/>
          <p:nvPr/>
        </p:nvSpPr>
        <p:spPr>
          <a:xfrm>
            <a:off x="6357466" y="3535989"/>
            <a:ext cx="3880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300">
                <a:solidFill>
                  <a:srgbClr val="E10098"/>
                </a:solidFill>
                <a:latin typeface="Space Grotesk"/>
                <a:ea typeface="Space Grotesk"/>
                <a:cs typeface="Space Grotesk"/>
                <a:sym typeface="Space Grotesk"/>
              </a:rPr>
              <a:t>2. Semantic Search</a:t>
            </a:r>
            <a:endParaRPr sz="1500">
              <a:solidFill>
                <a:srgbClr val="E10098"/>
              </a:solidFill>
            </a:endParaRPr>
          </a:p>
        </p:txBody>
      </p:sp>
      <p:sp>
        <p:nvSpPr>
          <p:cNvPr id="424" name="Google Shape;424;p25"/>
          <p:cNvSpPr txBox="1"/>
          <p:nvPr/>
        </p:nvSpPr>
        <p:spPr>
          <a:xfrm>
            <a:off x="8728043" y="3807809"/>
            <a:ext cx="18753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300">
                <a:solidFill>
                  <a:srgbClr val="E10098"/>
                </a:solidFill>
                <a:latin typeface="Space Grotesk"/>
                <a:ea typeface="Space Grotesk"/>
                <a:cs typeface="Space Grotesk"/>
                <a:sym typeface="Space Grotesk"/>
              </a:rPr>
              <a:t>3. Retrieve Context</a:t>
            </a:r>
            <a:endParaRPr b="1" sz="1300">
              <a:solidFill>
                <a:srgbClr val="E10098"/>
              </a:solidFill>
              <a:latin typeface="Space Grotesk"/>
              <a:ea typeface="Space Grotesk"/>
              <a:cs typeface="Space Grotesk"/>
              <a:sym typeface="Space Grotesk"/>
            </a:endParaRPr>
          </a:p>
        </p:txBody>
      </p:sp>
      <p:sp>
        <p:nvSpPr>
          <p:cNvPr id="425" name="Google Shape;425;p25"/>
          <p:cNvSpPr txBox="1"/>
          <p:nvPr/>
        </p:nvSpPr>
        <p:spPr>
          <a:xfrm>
            <a:off x="8393960" y="4550865"/>
            <a:ext cx="1679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rgbClr val="E10098"/>
                </a:solidFill>
                <a:latin typeface="Space Grotesk"/>
                <a:ea typeface="Space Grotesk"/>
                <a:cs typeface="Space Grotesk"/>
                <a:sym typeface="Space Grotesk"/>
              </a:rPr>
              <a:t>4. Generate Review Comments</a:t>
            </a:r>
            <a:endParaRPr sz="1300">
              <a:solidFill>
                <a:srgbClr val="E10098"/>
              </a:solidFill>
            </a:endParaRPr>
          </a:p>
        </p:txBody>
      </p:sp>
      <p:cxnSp>
        <p:nvCxnSpPr>
          <p:cNvPr id="426" name="Google Shape;426;p25"/>
          <p:cNvCxnSpPr>
            <a:endCxn id="411" idx="2"/>
          </p:cNvCxnSpPr>
          <p:nvPr/>
        </p:nvCxnSpPr>
        <p:spPr>
          <a:xfrm flipH="1" rot="10800000">
            <a:off x="10671931" y="3052595"/>
            <a:ext cx="6000" cy="839100"/>
          </a:xfrm>
          <a:prstGeom prst="straightConnector1">
            <a:avLst/>
          </a:prstGeom>
          <a:noFill/>
          <a:ln cap="flat" cmpd="sng" w="9525">
            <a:solidFill>
              <a:schemeClr val="dk1"/>
            </a:solidFill>
            <a:prstDash val="solid"/>
            <a:round/>
            <a:headEnd len="med" w="med" type="none"/>
            <a:tailEnd len="med" w="med" type="triangle"/>
          </a:ln>
        </p:spPr>
      </p:cxnSp>
      <p:pic>
        <p:nvPicPr>
          <p:cNvPr id="427" name="Google Shape;427;p25"/>
          <p:cNvPicPr preferRelativeResize="0"/>
          <p:nvPr/>
        </p:nvPicPr>
        <p:blipFill rotWithShape="1">
          <a:blip r:embed="rId18">
            <a:alphaModFix/>
          </a:blip>
          <a:srcRect b="0" l="0" r="0" t="0"/>
          <a:stretch/>
        </p:blipFill>
        <p:spPr>
          <a:xfrm>
            <a:off x="766500" y="4940700"/>
            <a:ext cx="1149900" cy="345300"/>
          </a:xfrm>
          <a:prstGeom prst="rect">
            <a:avLst/>
          </a:prstGeom>
          <a:noFill/>
          <a:ln>
            <a:noFill/>
          </a:ln>
        </p:spPr>
      </p:pic>
      <p:pic>
        <p:nvPicPr>
          <p:cNvPr id="428" name="Google Shape;428;p25"/>
          <p:cNvPicPr preferRelativeResize="0"/>
          <p:nvPr/>
        </p:nvPicPr>
        <p:blipFill rotWithShape="1">
          <a:blip r:embed="rId18">
            <a:alphaModFix/>
          </a:blip>
          <a:srcRect b="0" l="0" r="0" t="0"/>
          <a:stretch/>
        </p:blipFill>
        <p:spPr>
          <a:xfrm>
            <a:off x="10154998" y="4598738"/>
            <a:ext cx="952500" cy="285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F5"/>
        </a:solidFill>
      </p:bgPr>
    </p:bg>
    <p:spTree>
      <p:nvGrpSpPr>
        <p:cNvPr id="432" name="Shape 432"/>
        <p:cNvGrpSpPr/>
        <p:nvPr/>
      </p:nvGrpSpPr>
      <p:grpSpPr>
        <a:xfrm>
          <a:off x="0" y="0"/>
          <a:ext cx="0" cy="0"/>
          <a:chOff x="0" y="0"/>
          <a:chExt cx="0" cy="0"/>
        </a:xfrm>
      </p:grpSpPr>
      <p:sp>
        <p:nvSpPr>
          <p:cNvPr id="433" name="Google Shape;433;p26"/>
          <p:cNvSpPr txBox="1"/>
          <p:nvPr/>
        </p:nvSpPr>
        <p:spPr>
          <a:xfrm>
            <a:off x="762000" y="571500"/>
            <a:ext cx="11201400" cy="554100"/>
          </a:xfrm>
          <a:prstGeom prst="rect">
            <a:avLst/>
          </a:prstGeom>
          <a:solidFill>
            <a:srgbClr val="000000">
              <a:alpha val="0"/>
            </a:srgbClr>
          </a:solidFill>
          <a:ln>
            <a:noFill/>
          </a:ln>
        </p:spPr>
        <p:txBody>
          <a:bodyPr anchorCtr="0" anchor="t" bIns="0" lIns="0" spcFirstLastPara="1" rIns="0" wrap="square" tIns="0">
            <a:spAutoFit/>
          </a:bodyPr>
          <a:lstStyle/>
          <a:p>
            <a:pPr indent="0" lvl="0" marL="0" rtl="0" algn="l">
              <a:spcBef>
                <a:spcPts val="0"/>
              </a:spcBef>
              <a:spcAft>
                <a:spcPts val="0"/>
              </a:spcAft>
              <a:buNone/>
            </a:pPr>
            <a:r>
              <a:rPr b="1" lang="en-US" sz="3600">
                <a:solidFill>
                  <a:srgbClr val="0F172A"/>
                </a:solidFill>
                <a:latin typeface="Space Grotesk"/>
                <a:ea typeface="Space Grotesk"/>
                <a:cs typeface="Space Grotesk"/>
                <a:sym typeface="Space Grotesk"/>
              </a:rPr>
              <a:t>Infrastructure </a:t>
            </a:r>
            <a:r>
              <a:rPr b="1" lang="en-US" sz="3600">
                <a:solidFill>
                  <a:srgbClr val="E10098"/>
                </a:solidFill>
                <a:latin typeface="Space Grotesk"/>
                <a:ea typeface="Space Grotesk"/>
                <a:cs typeface="Space Grotesk"/>
                <a:sym typeface="Space Grotesk"/>
              </a:rPr>
              <a:t>Cost</a:t>
            </a:r>
            <a:endParaRPr b="1" i="0" sz="3600">
              <a:solidFill>
                <a:srgbClr val="E10098"/>
              </a:solidFill>
              <a:latin typeface="Space Grotesk"/>
              <a:ea typeface="Space Grotesk"/>
              <a:cs typeface="Space Grotesk"/>
              <a:sym typeface="Space Grotesk"/>
            </a:endParaRPr>
          </a:p>
        </p:txBody>
      </p:sp>
      <p:sp>
        <p:nvSpPr>
          <p:cNvPr id="434" name="Google Shape;434;p26"/>
          <p:cNvSpPr/>
          <p:nvPr/>
        </p:nvSpPr>
        <p:spPr>
          <a:xfrm>
            <a:off x="571500" y="57150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435" name="Google Shape;435;p26"/>
          <p:cNvGrpSpPr/>
          <p:nvPr/>
        </p:nvGrpSpPr>
        <p:grpSpPr>
          <a:xfrm>
            <a:off x="922900" y="1827325"/>
            <a:ext cx="4572000" cy="3870300"/>
            <a:chOff x="6477000" y="1714500"/>
            <a:chExt cx="4572000" cy="3870300"/>
          </a:xfrm>
        </p:grpSpPr>
        <p:sp>
          <p:nvSpPr>
            <p:cNvPr id="436" name="Google Shape;436;p26"/>
            <p:cNvSpPr/>
            <p:nvPr/>
          </p:nvSpPr>
          <p:spPr>
            <a:xfrm>
              <a:off x="6477000" y="1714500"/>
              <a:ext cx="4572000" cy="3870300"/>
            </a:xfrm>
            <a:prstGeom prst="roundRect">
              <a:avLst>
                <a:gd fmla="val 5217"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37" name="Google Shape;437;p26"/>
            <p:cNvSpPr/>
            <p:nvPr/>
          </p:nvSpPr>
          <p:spPr>
            <a:xfrm>
              <a:off x="6477000" y="1714500"/>
              <a:ext cx="76200" cy="38703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38" name="Google Shape;438;p26"/>
            <p:cNvSpPr txBox="1"/>
            <p:nvPr/>
          </p:nvSpPr>
          <p:spPr>
            <a:xfrm>
              <a:off x="6858000" y="2000250"/>
              <a:ext cx="38100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800">
                  <a:solidFill>
                    <a:srgbClr val="E10098"/>
                  </a:solidFill>
                  <a:latin typeface="Space Grotesk"/>
                  <a:ea typeface="Space Grotesk"/>
                  <a:cs typeface="Space Grotesk"/>
                  <a:sym typeface="Space Grotesk"/>
                </a:rPr>
                <a:t>RAG</a:t>
              </a:r>
              <a:r>
                <a:rPr b="1" lang="en-US" sz="1800">
                  <a:solidFill>
                    <a:srgbClr val="E10098"/>
                  </a:solidFill>
                  <a:latin typeface="Space Grotesk"/>
                  <a:ea typeface="Space Grotesk"/>
                  <a:cs typeface="Space Grotesk"/>
                  <a:sym typeface="Space Grotesk"/>
                </a:rPr>
                <a:t>: </a:t>
              </a:r>
              <a:r>
                <a:rPr b="1" lang="en-US" sz="1800">
                  <a:solidFill>
                    <a:srgbClr val="161E26"/>
                  </a:solidFill>
                  <a:latin typeface="Space Grotesk"/>
                  <a:ea typeface="Space Grotesk"/>
                  <a:cs typeface="Space Grotesk"/>
                  <a:sym typeface="Space Grotesk"/>
                </a:rPr>
                <a:t>Each</a:t>
              </a:r>
              <a:r>
                <a:rPr b="1" lang="en-US" sz="1800">
                  <a:solidFill>
                    <a:srgbClr val="161E26"/>
                  </a:solidFill>
                  <a:latin typeface="Space Grotesk"/>
                  <a:ea typeface="Space Grotesk"/>
                  <a:cs typeface="Space Grotesk"/>
                  <a:sym typeface="Space Grotesk"/>
                </a:rPr>
                <a:t> Review Cost</a:t>
              </a:r>
              <a:endParaRPr b="1" sz="1800">
                <a:solidFill>
                  <a:srgbClr val="161E26"/>
                </a:solidFill>
                <a:latin typeface="Space Grotesk"/>
                <a:ea typeface="Space Grotesk"/>
                <a:cs typeface="Space Grotesk"/>
                <a:sym typeface="Space Grotesk"/>
              </a:endParaRPr>
            </a:p>
          </p:txBody>
        </p:sp>
        <p:sp>
          <p:nvSpPr>
            <p:cNvPr id="439" name="Google Shape;439;p26"/>
            <p:cNvSpPr txBox="1"/>
            <p:nvPr/>
          </p:nvSpPr>
          <p:spPr>
            <a:xfrm>
              <a:off x="6858000" y="2476500"/>
              <a:ext cx="3810000" cy="1143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5600">
                  <a:solidFill>
                    <a:srgbClr val="1E293B"/>
                  </a:solidFill>
                  <a:latin typeface="Inter"/>
                  <a:ea typeface="Inter"/>
                  <a:cs typeface="Inter"/>
                  <a:sym typeface="Inter"/>
                </a:rPr>
                <a:t>$0.05</a:t>
              </a:r>
              <a:endParaRPr b="0" sz="1400">
                <a:solidFill>
                  <a:srgbClr val="475569"/>
                </a:solidFill>
                <a:latin typeface="Inter"/>
                <a:ea typeface="Inter"/>
                <a:cs typeface="Inter"/>
                <a:sym typeface="Inter"/>
              </a:endParaRPr>
            </a:p>
          </p:txBody>
        </p:sp>
        <p:grpSp>
          <p:nvGrpSpPr>
            <p:cNvPr id="440" name="Google Shape;440;p26"/>
            <p:cNvGrpSpPr/>
            <p:nvPr/>
          </p:nvGrpSpPr>
          <p:grpSpPr>
            <a:xfrm>
              <a:off x="6858000" y="3810000"/>
              <a:ext cx="3810150" cy="1559052"/>
              <a:chOff x="0" y="0"/>
              <a:chExt cx="3810150" cy="1559052"/>
            </a:xfrm>
          </p:grpSpPr>
          <p:sp>
            <p:nvSpPr>
              <p:cNvPr id="441" name="Google Shape;441;p26"/>
              <p:cNvSpPr txBox="1"/>
              <p:nvPr/>
            </p:nvSpPr>
            <p:spPr>
              <a:xfrm>
                <a:off x="0" y="35052"/>
                <a:ext cx="3810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lang="en-US" sz="2400">
                    <a:solidFill>
                      <a:srgbClr val="E10098"/>
                    </a:solidFill>
                    <a:latin typeface="Material Icons"/>
                    <a:ea typeface="Material Icons"/>
                    <a:cs typeface="Material Icons"/>
                    <a:sym typeface="Material Icons"/>
                  </a:rPr>
                  <a:t>memory</a:t>
                </a:r>
                <a:endParaRPr sz="2400">
                  <a:solidFill>
                    <a:srgbClr val="E10098"/>
                  </a:solidFill>
                  <a:latin typeface="Material Icons"/>
                  <a:ea typeface="Material Icons"/>
                  <a:cs typeface="Material Icons"/>
                  <a:sym typeface="Material Icons"/>
                </a:endParaRPr>
              </a:p>
            </p:txBody>
          </p:sp>
          <p:sp>
            <p:nvSpPr>
              <p:cNvPr id="442" name="Google Shape;442;p26"/>
              <p:cNvSpPr txBox="1"/>
              <p:nvPr/>
            </p:nvSpPr>
            <p:spPr>
              <a:xfrm>
                <a:off x="476250" y="0"/>
                <a:ext cx="33339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1400">
                    <a:solidFill>
                      <a:srgbClr val="475569"/>
                    </a:solidFill>
                    <a:latin typeface="Inter SemiBold"/>
                    <a:ea typeface="Inter SemiBold"/>
                    <a:cs typeface="Inter SemiBold"/>
                    <a:sym typeface="Inter SemiBold"/>
                  </a:rPr>
                  <a:t>Embeddings for proposed changes</a:t>
                </a:r>
                <a:endParaRPr b="0" sz="1400">
                  <a:solidFill>
                    <a:srgbClr val="475569"/>
                  </a:solidFill>
                  <a:latin typeface="Inter SemiBold"/>
                  <a:ea typeface="Inter SemiBold"/>
                  <a:cs typeface="Inter SemiBold"/>
                  <a:sym typeface="Inter SemiBold"/>
                </a:endParaRPr>
              </a:p>
            </p:txBody>
          </p:sp>
          <p:sp>
            <p:nvSpPr>
              <p:cNvPr id="443" name="Google Shape;443;p26"/>
              <p:cNvSpPr txBox="1"/>
              <p:nvPr/>
            </p:nvSpPr>
            <p:spPr>
              <a:xfrm>
                <a:off x="0" y="606552"/>
                <a:ext cx="3810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2400">
                    <a:solidFill>
                      <a:srgbClr val="E10098"/>
                    </a:solidFill>
                    <a:latin typeface="Material Icons"/>
                    <a:ea typeface="Material Icons"/>
                    <a:cs typeface="Material Icons"/>
                    <a:sym typeface="Material Icons"/>
                  </a:rPr>
                  <a:t>psychology</a:t>
                </a:r>
                <a:endParaRPr sz="2400">
                  <a:solidFill>
                    <a:srgbClr val="E10098"/>
                  </a:solidFill>
                  <a:latin typeface="Material Icons"/>
                  <a:ea typeface="Material Icons"/>
                  <a:cs typeface="Material Icons"/>
                  <a:sym typeface="Material Icons"/>
                </a:endParaRPr>
              </a:p>
            </p:txBody>
          </p:sp>
          <p:sp>
            <p:nvSpPr>
              <p:cNvPr id="444" name="Google Shape;444;p26"/>
              <p:cNvSpPr txBox="1"/>
              <p:nvPr/>
            </p:nvSpPr>
            <p:spPr>
              <a:xfrm>
                <a:off x="476250" y="571500"/>
                <a:ext cx="33339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1400">
                    <a:solidFill>
                      <a:srgbClr val="475569"/>
                    </a:solidFill>
                    <a:latin typeface="Inter SemiBold"/>
                    <a:ea typeface="Inter SemiBold"/>
                    <a:cs typeface="Inter SemiBold"/>
                    <a:sym typeface="Inter SemiBold"/>
                  </a:rPr>
                  <a:t>LLM Review: $0.05</a:t>
                </a:r>
                <a:endParaRPr b="0" sz="1400">
                  <a:solidFill>
                    <a:srgbClr val="475569"/>
                  </a:solidFill>
                  <a:latin typeface="Inter SemiBold"/>
                  <a:ea typeface="Inter SemiBold"/>
                  <a:cs typeface="Inter SemiBold"/>
                  <a:sym typeface="Inter SemiBold"/>
                </a:endParaRPr>
              </a:p>
            </p:txBody>
          </p:sp>
          <p:sp>
            <p:nvSpPr>
              <p:cNvPr id="445" name="Google Shape;445;p26"/>
              <p:cNvSpPr txBox="1"/>
              <p:nvPr/>
            </p:nvSpPr>
            <p:spPr>
              <a:xfrm>
                <a:off x="0" y="1178052"/>
                <a:ext cx="3810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2400">
                    <a:solidFill>
                      <a:srgbClr val="E10098"/>
                    </a:solidFill>
                    <a:latin typeface="Material Icons"/>
                    <a:ea typeface="Material Icons"/>
                    <a:cs typeface="Material Icons"/>
                    <a:sym typeface="Material Icons"/>
                  </a:rPr>
                  <a:t>toll</a:t>
                </a:r>
                <a:endParaRPr sz="2400">
                  <a:solidFill>
                    <a:srgbClr val="E10098"/>
                  </a:solidFill>
                  <a:latin typeface="Material Icons"/>
                  <a:ea typeface="Material Icons"/>
                  <a:cs typeface="Material Icons"/>
                  <a:sym typeface="Material Icons"/>
                </a:endParaRPr>
              </a:p>
            </p:txBody>
          </p:sp>
          <p:sp>
            <p:nvSpPr>
              <p:cNvPr id="446" name="Google Shape;446;p26"/>
              <p:cNvSpPr txBox="1"/>
              <p:nvPr/>
            </p:nvSpPr>
            <p:spPr>
              <a:xfrm>
                <a:off x="476250" y="1143000"/>
                <a:ext cx="33339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1400">
                    <a:solidFill>
                      <a:srgbClr val="475569"/>
                    </a:solidFill>
                    <a:latin typeface="Inter SemiBold"/>
                    <a:ea typeface="Inter SemiBold"/>
                    <a:cs typeface="Inter SemiBold"/>
                    <a:sym typeface="Inter SemiBold"/>
                  </a:rPr>
                  <a:t>9k tokens</a:t>
                </a:r>
                <a:endParaRPr b="0" sz="1400">
                  <a:solidFill>
                    <a:srgbClr val="475569"/>
                  </a:solidFill>
                  <a:latin typeface="Inter SemiBold"/>
                  <a:ea typeface="Inter SemiBold"/>
                  <a:cs typeface="Inter SemiBold"/>
                  <a:sym typeface="Inter SemiBold"/>
                </a:endParaRPr>
              </a:p>
            </p:txBody>
          </p:sp>
        </p:grpSp>
      </p:grpSp>
      <p:grpSp>
        <p:nvGrpSpPr>
          <p:cNvPr id="447" name="Google Shape;447;p26"/>
          <p:cNvGrpSpPr/>
          <p:nvPr/>
        </p:nvGrpSpPr>
        <p:grpSpPr>
          <a:xfrm>
            <a:off x="6421275" y="1827325"/>
            <a:ext cx="4572000" cy="3870300"/>
            <a:chOff x="1143000" y="1714500"/>
            <a:chExt cx="4572000" cy="3870300"/>
          </a:xfrm>
        </p:grpSpPr>
        <p:sp>
          <p:nvSpPr>
            <p:cNvPr id="448" name="Google Shape;448;p26"/>
            <p:cNvSpPr/>
            <p:nvPr/>
          </p:nvSpPr>
          <p:spPr>
            <a:xfrm>
              <a:off x="1143000" y="1714500"/>
              <a:ext cx="4572000" cy="3870300"/>
            </a:xfrm>
            <a:prstGeom prst="roundRect">
              <a:avLst>
                <a:gd fmla="val 5217"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49" name="Google Shape;449;p26"/>
            <p:cNvSpPr/>
            <p:nvPr/>
          </p:nvSpPr>
          <p:spPr>
            <a:xfrm>
              <a:off x="1143000" y="1714500"/>
              <a:ext cx="76200" cy="38703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solidFill>
                  <a:srgbClr val="E10098"/>
                </a:solidFill>
              </a:endParaRPr>
            </a:p>
          </p:txBody>
        </p:sp>
        <p:sp>
          <p:nvSpPr>
            <p:cNvPr id="450" name="Google Shape;450;p26"/>
            <p:cNvSpPr txBox="1"/>
            <p:nvPr/>
          </p:nvSpPr>
          <p:spPr>
            <a:xfrm>
              <a:off x="1524000" y="2000250"/>
              <a:ext cx="3810000" cy="381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lang="en-US" sz="1800">
                  <a:solidFill>
                    <a:srgbClr val="E10098"/>
                  </a:solidFill>
                  <a:latin typeface="Space Grotesk"/>
                  <a:ea typeface="Space Grotesk"/>
                  <a:cs typeface="Space Grotesk"/>
                  <a:sym typeface="Space Grotesk"/>
                </a:rPr>
                <a:t>Indexing: </a:t>
              </a:r>
              <a:r>
                <a:rPr b="1" lang="en-US" sz="1800">
                  <a:solidFill>
                    <a:srgbClr val="161E26"/>
                  </a:solidFill>
                  <a:latin typeface="Space Grotesk"/>
                  <a:ea typeface="Space Grotesk"/>
                  <a:cs typeface="Space Grotesk"/>
                  <a:sym typeface="Space Grotesk"/>
                </a:rPr>
                <a:t>One-Time</a:t>
              </a:r>
              <a:r>
                <a:rPr lang="en-US" sz="1800">
                  <a:solidFill>
                    <a:srgbClr val="171E26"/>
                  </a:solidFill>
                  <a:latin typeface="Space Grotesk"/>
                  <a:ea typeface="Space Grotesk"/>
                  <a:cs typeface="Space Grotesk"/>
                  <a:sym typeface="Space Grotesk"/>
                </a:rPr>
                <a:t> </a:t>
              </a:r>
              <a:r>
                <a:rPr b="1" lang="en-US" sz="1800">
                  <a:solidFill>
                    <a:srgbClr val="161E26"/>
                  </a:solidFill>
                  <a:latin typeface="Space Grotesk"/>
                  <a:ea typeface="Space Grotesk"/>
                  <a:cs typeface="Space Grotesk"/>
                  <a:sym typeface="Space Grotesk"/>
                </a:rPr>
                <a:t>Cost</a:t>
              </a:r>
              <a:endParaRPr sz="1800">
                <a:solidFill>
                  <a:srgbClr val="171E26"/>
                </a:solidFill>
                <a:latin typeface="Space Grotesk"/>
                <a:ea typeface="Space Grotesk"/>
                <a:cs typeface="Space Grotesk"/>
                <a:sym typeface="Space Grotesk"/>
              </a:endParaRPr>
            </a:p>
          </p:txBody>
        </p:sp>
        <p:sp>
          <p:nvSpPr>
            <p:cNvPr id="451" name="Google Shape;451;p26"/>
            <p:cNvSpPr txBox="1"/>
            <p:nvPr/>
          </p:nvSpPr>
          <p:spPr>
            <a:xfrm>
              <a:off x="1524000" y="2663112"/>
              <a:ext cx="3810000" cy="1143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5600">
                  <a:solidFill>
                    <a:srgbClr val="1E293B"/>
                  </a:solidFill>
                  <a:latin typeface="Inter"/>
                  <a:ea typeface="Inter"/>
                  <a:cs typeface="Inter"/>
                  <a:sym typeface="Inter"/>
                </a:rPr>
                <a:t>$0.45</a:t>
              </a:r>
              <a:endParaRPr b="1" sz="5600">
                <a:solidFill>
                  <a:srgbClr val="1E293B"/>
                </a:solidFill>
                <a:latin typeface="Inter"/>
                <a:ea typeface="Inter"/>
                <a:cs typeface="Inter"/>
                <a:sym typeface="Inter"/>
              </a:endParaRPr>
            </a:p>
            <a:p>
              <a:pPr indent="0" lvl="0" marL="0" rtl="0" algn="l">
                <a:spcBef>
                  <a:spcPts val="600"/>
                </a:spcBef>
                <a:spcAft>
                  <a:spcPts val="0"/>
                </a:spcAft>
                <a:buNone/>
              </a:pPr>
              <a:r>
                <a:t/>
              </a:r>
              <a:endParaRPr b="0" sz="1400">
                <a:solidFill>
                  <a:srgbClr val="475569"/>
                </a:solidFill>
                <a:latin typeface="Inter"/>
                <a:ea typeface="Inter"/>
                <a:cs typeface="Inter"/>
                <a:sym typeface="Inter"/>
              </a:endParaRPr>
            </a:p>
          </p:txBody>
        </p:sp>
        <p:grpSp>
          <p:nvGrpSpPr>
            <p:cNvPr id="452" name="Google Shape;452;p26"/>
            <p:cNvGrpSpPr/>
            <p:nvPr/>
          </p:nvGrpSpPr>
          <p:grpSpPr>
            <a:xfrm>
              <a:off x="1524000" y="3810000"/>
              <a:ext cx="3810150" cy="1559052"/>
              <a:chOff x="0" y="0"/>
              <a:chExt cx="3810150" cy="1559052"/>
            </a:xfrm>
          </p:grpSpPr>
          <p:sp>
            <p:nvSpPr>
              <p:cNvPr id="453" name="Google Shape;453;p26"/>
              <p:cNvSpPr txBox="1"/>
              <p:nvPr/>
            </p:nvSpPr>
            <p:spPr>
              <a:xfrm>
                <a:off x="0" y="35052"/>
                <a:ext cx="3810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2400">
                    <a:solidFill>
                      <a:srgbClr val="E10098"/>
                    </a:solidFill>
                    <a:latin typeface="Material Icons"/>
                    <a:ea typeface="Material Icons"/>
                    <a:cs typeface="Material Icons"/>
                    <a:sym typeface="Material Icons"/>
                  </a:rPr>
                  <a:t>storage</a:t>
                </a:r>
                <a:endParaRPr sz="2400">
                  <a:solidFill>
                    <a:srgbClr val="E10098"/>
                  </a:solidFill>
                  <a:latin typeface="Material Icons"/>
                  <a:ea typeface="Material Icons"/>
                  <a:cs typeface="Material Icons"/>
                  <a:sym typeface="Material Icons"/>
                </a:endParaRPr>
              </a:p>
            </p:txBody>
          </p:sp>
          <p:sp>
            <p:nvSpPr>
              <p:cNvPr id="454" name="Google Shape;454;p26"/>
              <p:cNvSpPr txBox="1"/>
              <p:nvPr/>
            </p:nvSpPr>
            <p:spPr>
              <a:xfrm>
                <a:off x="476250" y="0"/>
                <a:ext cx="33339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1400">
                    <a:solidFill>
                      <a:srgbClr val="475569"/>
                    </a:solidFill>
                    <a:latin typeface="Inter SemiBold"/>
                    <a:ea typeface="Inter SemiBold"/>
                    <a:cs typeface="Inter SemiBold"/>
                    <a:sym typeface="Inter SemiBold"/>
                  </a:rPr>
                  <a:t>12MB Knowledge Base</a:t>
                </a:r>
                <a:endParaRPr b="0" sz="1400">
                  <a:solidFill>
                    <a:srgbClr val="475569"/>
                  </a:solidFill>
                  <a:latin typeface="Inter SemiBold"/>
                  <a:ea typeface="Inter SemiBold"/>
                  <a:cs typeface="Inter SemiBold"/>
                  <a:sym typeface="Inter SemiBold"/>
                </a:endParaRPr>
              </a:p>
            </p:txBody>
          </p:sp>
          <p:sp>
            <p:nvSpPr>
              <p:cNvPr id="455" name="Google Shape;455;p26"/>
              <p:cNvSpPr txBox="1"/>
              <p:nvPr/>
            </p:nvSpPr>
            <p:spPr>
              <a:xfrm>
                <a:off x="0" y="606552"/>
                <a:ext cx="3810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2400">
                    <a:solidFill>
                      <a:srgbClr val="E10098"/>
                    </a:solidFill>
                    <a:latin typeface="Material Icons"/>
                    <a:ea typeface="Material Icons"/>
                    <a:cs typeface="Material Icons"/>
                    <a:sym typeface="Material Icons"/>
                  </a:rPr>
                  <a:t>memory</a:t>
                </a:r>
                <a:endParaRPr sz="2400">
                  <a:solidFill>
                    <a:srgbClr val="E10098"/>
                  </a:solidFill>
                  <a:latin typeface="Material Icons"/>
                  <a:ea typeface="Material Icons"/>
                  <a:cs typeface="Material Icons"/>
                  <a:sym typeface="Material Icons"/>
                </a:endParaRPr>
              </a:p>
            </p:txBody>
          </p:sp>
          <p:sp>
            <p:nvSpPr>
              <p:cNvPr id="456" name="Google Shape;456;p26"/>
              <p:cNvSpPr txBox="1"/>
              <p:nvPr/>
            </p:nvSpPr>
            <p:spPr>
              <a:xfrm>
                <a:off x="476250" y="571500"/>
                <a:ext cx="33339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1400">
                    <a:solidFill>
                      <a:srgbClr val="475569"/>
                    </a:solidFill>
                    <a:latin typeface="Inter SemiBold"/>
                    <a:ea typeface="Inter SemiBold"/>
                    <a:cs typeface="Inter SemiBold"/>
                    <a:sym typeface="Inter SemiBold"/>
                  </a:rPr>
                  <a:t>text-embedding-005</a:t>
                </a:r>
                <a:endParaRPr b="0" sz="1400">
                  <a:solidFill>
                    <a:srgbClr val="475569"/>
                  </a:solidFill>
                  <a:latin typeface="Inter SemiBold"/>
                  <a:ea typeface="Inter SemiBold"/>
                  <a:cs typeface="Inter SemiBold"/>
                  <a:sym typeface="Inter SemiBold"/>
                </a:endParaRPr>
              </a:p>
            </p:txBody>
          </p:sp>
          <p:sp>
            <p:nvSpPr>
              <p:cNvPr id="457" name="Google Shape;457;p26"/>
              <p:cNvSpPr txBox="1"/>
              <p:nvPr/>
            </p:nvSpPr>
            <p:spPr>
              <a:xfrm>
                <a:off x="0" y="1178052"/>
                <a:ext cx="3810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lang="en-US" sz="2400">
                    <a:solidFill>
                      <a:srgbClr val="E10098"/>
                    </a:solidFill>
                    <a:latin typeface="Material Icons"/>
                    <a:ea typeface="Material Icons"/>
                    <a:cs typeface="Material Icons"/>
                    <a:sym typeface="Material Icons"/>
                  </a:rPr>
                  <a:t>toll</a:t>
                </a:r>
                <a:endParaRPr sz="2400">
                  <a:solidFill>
                    <a:srgbClr val="E10098"/>
                  </a:solidFill>
                  <a:latin typeface="Material Icons"/>
                  <a:ea typeface="Material Icons"/>
                  <a:cs typeface="Material Icons"/>
                  <a:sym typeface="Material Icons"/>
                </a:endParaRPr>
              </a:p>
            </p:txBody>
          </p:sp>
          <p:sp>
            <p:nvSpPr>
              <p:cNvPr id="458" name="Google Shape;458;p26"/>
              <p:cNvSpPr txBox="1"/>
              <p:nvPr/>
            </p:nvSpPr>
            <p:spPr>
              <a:xfrm>
                <a:off x="476250" y="1143000"/>
                <a:ext cx="33339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1400">
                    <a:solidFill>
                      <a:srgbClr val="475569"/>
                    </a:solidFill>
                    <a:latin typeface="Inter SemiBold"/>
                    <a:ea typeface="Inter SemiBold"/>
                    <a:cs typeface="Inter SemiBold"/>
                    <a:sym typeface="Inter SemiBold"/>
                  </a:rPr>
                  <a:t>3M tokens</a:t>
                </a:r>
                <a:endParaRPr b="0" sz="1400">
                  <a:solidFill>
                    <a:srgbClr val="475569"/>
                  </a:solidFill>
                  <a:latin typeface="Inter SemiBold"/>
                  <a:ea typeface="Inter SemiBold"/>
                  <a:cs typeface="Inter SemiBold"/>
                  <a:sym typeface="Inter SemiBold"/>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2" name="Shape 462"/>
        <p:cNvGrpSpPr/>
        <p:nvPr/>
      </p:nvGrpSpPr>
      <p:grpSpPr>
        <a:xfrm>
          <a:off x="0" y="0"/>
          <a:ext cx="0" cy="0"/>
          <a:chOff x="0" y="0"/>
          <a:chExt cx="0" cy="0"/>
        </a:xfrm>
      </p:grpSpPr>
      <p:sp>
        <p:nvSpPr>
          <p:cNvPr id="463" name="Google Shape;463;p27"/>
          <p:cNvSpPr txBox="1"/>
          <p:nvPr/>
        </p:nvSpPr>
        <p:spPr>
          <a:xfrm>
            <a:off x="762000" y="571500"/>
            <a:ext cx="11201400" cy="554100"/>
          </a:xfrm>
          <a:prstGeom prst="rect">
            <a:avLst/>
          </a:prstGeom>
          <a:solidFill>
            <a:srgbClr val="000000">
              <a:alpha val="0"/>
            </a:srgbClr>
          </a:solidFill>
          <a:ln>
            <a:noFill/>
          </a:ln>
        </p:spPr>
        <p:txBody>
          <a:bodyPr anchorCtr="0" anchor="t" bIns="0" lIns="0" spcFirstLastPara="1" rIns="0" wrap="square" tIns="0">
            <a:spAutoFit/>
          </a:bodyPr>
          <a:lstStyle/>
          <a:p>
            <a:pPr indent="0" lvl="0" marL="0" rtl="0" algn="l">
              <a:spcBef>
                <a:spcPts val="0"/>
              </a:spcBef>
              <a:spcAft>
                <a:spcPts val="0"/>
              </a:spcAft>
              <a:buNone/>
            </a:pPr>
            <a:r>
              <a:rPr b="1" lang="en-US" sz="3600">
                <a:solidFill>
                  <a:srgbClr val="0F172A"/>
                </a:solidFill>
                <a:latin typeface="Space Grotesk"/>
                <a:ea typeface="Space Grotesk"/>
                <a:cs typeface="Space Grotesk"/>
                <a:sym typeface="Space Grotesk"/>
              </a:rPr>
              <a:t>Choosing</a:t>
            </a:r>
            <a:r>
              <a:rPr b="1" i="0" lang="en-US" sz="3600">
                <a:solidFill>
                  <a:srgbClr val="0F172A"/>
                </a:solidFill>
                <a:latin typeface="Space Grotesk"/>
                <a:ea typeface="Space Grotesk"/>
                <a:cs typeface="Space Grotesk"/>
                <a:sym typeface="Space Grotesk"/>
              </a:rPr>
              <a:t> the </a:t>
            </a:r>
            <a:r>
              <a:rPr b="1" i="0" lang="en-US" sz="3600">
                <a:solidFill>
                  <a:srgbClr val="E10098"/>
                </a:solidFill>
                <a:latin typeface="Space Grotesk"/>
                <a:ea typeface="Space Grotesk"/>
                <a:cs typeface="Space Grotesk"/>
                <a:sym typeface="Space Grotesk"/>
              </a:rPr>
              <a:t>Right Brain</a:t>
            </a:r>
            <a:endParaRPr b="1" i="0" sz="3600">
              <a:solidFill>
                <a:srgbClr val="0F172A"/>
              </a:solidFill>
              <a:latin typeface="Space Grotesk"/>
              <a:ea typeface="Space Grotesk"/>
              <a:cs typeface="Space Grotesk"/>
              <a:sym typeface="Space Grotesk"/>
            </a:endParaRPr>
          </a:p>
        </p:txBody>
      </p:sp>
      <p:sp>
        <p:nvSpPr>
          <p:cNvPr id="464" name="Google Shape;464;p27"/>
          <p:cNvSpPr/>
          <p:nvPr/>
        </p:nvSpPr>
        <p:spPr>
          <a:xfrm>
            <a:off x="571500" y="57150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465" name="Google Shape;465;p27"/>
          <p:cNvGrpSpPr/>
          <p:nvPr/>
        </p:nvGrpSpPr>
        <p:grpSpPr>
          <a:xfrm>
            <a:off x="2976575" y="1490375"/>
            <a:ext cx="6566700" cy="4572001"/>
            <a:chOff x="571500" y="1524000"/>
            <a:chExt cx="6566700" cy="4572001"/>
          </a:xfrm>
        </p:grpSpPr>
        <p:sp>
          <p:nvSpPr>
            <p:cNvPr id="466" name="Google Shape;466;p27"/>
            <p:cNvSpPr/>
            <p:nvPr/>
          </p:nvSpPr>
          <p:spPr>
            <a:xfrm>
              <a:off x="571500" y="1524000"/>
              <a:ext cx="6566700" cy="4572000"/>
            </a:xfrm>
            <a:prstGeom prst="roundRect">
              <a:avLst>
                <a:gd fmla="val 5000"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67" name="Google Shape;467;p27"/>
            <p:cNvSpPr/>
            <p:nvPr/>
          </p:nvSpPr>
          <p:spPr>
            <a:xfrm>
              <a:off x="571500" y="1524000"/>
              <a:ext cx="76200" cy="45720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68" name="Google Shape;468;p27"/>
            <p:cNvSpPr txBox="1"/>
            <p:nvPr/>
          </p:nvSpPr>
          <p:spPr>
            <a:xfrm>
              <a:off x="838200" y="1714500"/>
              <a:ext cx="5829300" cy="4191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2000">
                  <a:solidFill>
                    <a:srgbClr val="0F172A"/>
                  </a:solidFill>
                  <a:latin typeface="Space Grotesk"/>
                  <a:ea typeface="Space Grotesk"/>
                  <a:cs typeface="Space Grotesk"/>
                  <a:sym typeface="Space Grotesk"/>
                </a:rPr>
                <a:t>Comparison of Intentions</a:t>
              </a:r>
              <a:endParaRPr b="1" sz="2000">
                <a:solidFill>
                  <a:srgbClr val="0F172A"/>
                </a:solidFill>
                <a:latin typeface="Space Grotesk"/>
                <a:ea typeface="Space Grotesk"/>
                <a:cs typeface="Space Grotesk"/>
                <a:sym typeface="Space Grotesk"/>
              </a:endParaRPr>
            </a:p>
            <a:p>
              <a:pPr indent="0" lvl="0" marL="0" rtl="0" algn="l">
                <a:spcBef>
                  <a:spcPts val="1500"/>
                </a:spcBef>
                <a:spcAft>
                  <a:spcPts val="1500"/>
                </a:spcAft>
                <a:buNone/>
              </a:pPr>
              <a:r>
                <a:rPr lang="en-US">
                  <a:solidFill>
                    <a:srgbClr val="0F172A"/>
                  </a:solidFill>
                </a:rPr>
                <a:t>Normalized trending searches for “right” AI model on Google</a:t>
              </a:r>
              <a:endParaRPr>
                <a:solidFill>
                  <a:srgbClr val="0F172A"/>
                </a:solidFill>
              </a:endParaRPr>
            </a:p>
          </p:txBody>
        </p:sp>
        <p:pic>
          <p:nvPicPr>
            <p:cNvPr id="469" name="Google Shape;469;p27" title="CleanShot 2026-05-13 at 17.24.30@2x.png"/>
            <p:cNvPicPr preferRelativeResize="0"/>
            <p:nvPr/>
          </p:nvPicPr>
          <p:blipFill rotWithShape="1">
            <a:blip r:embed="rId4">
              <a:alphaModFix/>
            </a:blip>
            <a:srcRect b="0" l="1806" r="1622" t="2837"/>
            <a:stretch/>
          </p:blipFill>
          <p:spPr>
            <a:xfrm>
              <a:off x="885263" y="2667000"/>
              <a:ext cx="5735173" cy="3429001"/>
            </a:xfrm>
            <a:prstGeom prst="rect">
              <a:avLst/>
            </a:prstGeom>
            <a:noFill/>
            <a:ln>
              <a:noFill/>
            </a:ln>
          </p:spPr>
        </p:pic>
      </p:grpSp>
      <p:sp>
        <p:nvSpPr>
          <p:cNvPr id="470" name="Google Shape;470;p27"/>
          <p:cNvSpPr txBox="1"/>
          <p:nvPr/>
        </p:nvSpPr>
        <p:spPr>
          <a:xfrm>
            <a:off x="762000" y="2794000"/>
            <a:ext cx="13716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4" name="Shape 474"/>
        <p:cNvGrpSpPr/>
        <p:nvPr/>
      </p:nvGrpSpPr>
      <p:grpSpPr>
        <a:xfrm>
          <a:off x="0" y="0"/>
          <a:ext cx="0" cy="0"/>
          <a:chOff x="0" y="0"/>
          <a:chExt cx="0" cy="0"/>
        </a:xfrm>
      </p:grpSpPr>
      <p:sp>
        <p:nvSpPr>
          <p:cNvPr id="475" name="Google Shape;475;p28"/>
          <p:cNvSpPr/>
          <p:nvPr/>
        </p:nvSpPr>
        <p:spPr>
          <a:xfrm>
            <a:off x="6381600" y="4220075"/>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476" name="Google Shape;476;p28"/>
          <p:cNvGrpSpPr/>
          <p:nvPr/>
        </p:nvGrpSpPr>
        <p:grpSpPr>
          <a:xfrm>
            <a:off x="6381600" y="1743575"/>
            <a:ext cx="5048400" cy="4476750"/>
            <a:chOff x="762000" y="1524000"/>
            <a:chExt cx="5048400" cy="4476750"/>
          </a:xfrm>
        </p:grpSpPr>
        <p:sp>
          <p:nvSpPr>
            <p:cNvPr id="477" name="Google Shape;477;p28"/>
            <p:cNvSpPr/>
            <p:nvPr/>
          </p:nvSpPr>
          <p:spPr>
            <a:xfrm>
              <a:off x="762000" y="1524000"/>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78" name="Google Shape;478;p28"/>
            <p:cNvSpPr/>
            <p:nvPr/>
          </p:nvSpPr>
          <p:spPr>
            <a:xfrm>
              <a:off x="762000" y="1524000"/>
              <a:ext cx="76200" cy="21909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79" name="Google Shape;479;p28"/>
            <p:cNvSpPr txBox="1"/>
            <p:nvPr/>
          </p:nvSpPr>
          <p:spPr>
            <a:xfrm>
              <a:off x="1047750" y="4191150"/>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200">
                  <a:solidFill>
                    <a:srgbClr val="E10098"/>
                  </a:solidFill>
                  <a:latin typeface="Material Icons"/>
                  <a:ea typeface="Material Icons"/>
                  <a:cs typeface="Material Icons"/>
                  <a:sym typeface="Material Icons"/>
                </a:rPr>
                <a:t>gavel</a:t>
              </a:r>
              <a:endParaRPr sz="3200">
                <a:solidFill>
                  <a:srgbClr val="E10098"/>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LLM-as-Judge</a:t>
              </a:r>
              <a:endParaRPr b="1" sz="2000">
                <a:solidFill>
                  <a:srgbClr val="0F172A"/>
                </a:solidFill>
                <a:latin typeface="Space Grotesk"/>
                <a:ea typeface="Space Grotesk"/>
                <a:cs typeface="Space Grotesk"/>
                <a:sym typeface="Space Grotesk"/>
              </a:endParaRPr>
            </a:p>
            <a:p>
              <a:pPr indent="0" lvl="0" marL="0" rtl="0" algn="l">
                <a:spcBef>
                  <a:spcPts val="900"/>
                </a:spcBef>
                <a:spcAft>
                  <a:spcPts val="0"/>
                </a:spcAft>
                <a:buNone/>
              </a:pPr>
              <a:r>
                <a:rPr lang="en-US" sz="900">
                  <a:solidFill>
                    <a:srgbClr val="475569"/>
                  </a:solidFill>
                  <a:latin typeface="Inter"/>
                  <a:ea typeface="Inter"/>
                  <a:cs typeface="Inter"/>
                  <a:sym typeface="Inter"/>
                </a:rPr>
                <a:t>   </a:t>
              </a:r>
              <a:br>
                <a:rPr lang="en-US" sz="1500">
                  <a:solidFill>
                    <a:srgbClr val="475569"/>
                  </a:solidFill>
                  <a:latin typeface="Inter"/>
                  <a:ea typeface="Inter"/>
                  <a:cs typeface="Inter"/>
                  <a:sym typeface="Inter"/>
                </a:rPr>
              </a:br>
              <a:r>
                <a:rPr lang="en-US" sz="1500">
                  <a:solidFill>
                    <a:srgbClr val="475569"/>
                  </a:solidFill>
                  <a:latin typeface="Inter"/>
                  <a:ea typeface="Inter"/>
                  <a:cs typeface="Inter"/>
                  <a:sym typeface="Inter"/>
                </a:rPr>
                <a:t>Using high-capability models to evaluate </a:t>
              </a:r>
              <a:r>
                <a:rPr b="1" lang="en-US" sz="1500">
                  <a:solidFill>
                    <a:srgbClr val="475569"/>
                  </a:solidFill>
                  <a:latin typeface="Inter"/>
                  <a:ea typeface="Inter"/>
                  <a:cs typeface="Inter"/>
                  <a:sym typeface="Inter"/>
                </a:rPr>
                <a:t>Semantic accuracy</a:t>
              </a:r>
              <a:r>
                <a:rPr lang="en-US" sz="1500">
                  <a:solidFill>
                    <a:srgbClr val="475569"/>
                  </a:solidFill>
                  <a:latin typeface="Inter"/>
                  <a:ea typeface="Inter"/>
                  <a:cs typeface="Inter"/>
                  <a:sym typeface="Inter"/>
                </a:rPr>
                <a:t> and </a:t>
              </a:r>
              <a:r>
                <a:rPr b="1" lang="en-US" sz="1500">
                  <a:solidFill>
                    <a:srgbClr val="475569"/>
                  </a:solidFill>
                  <a:latin typeface="Inter"/>
                  <a:ea typeface="Inter"/>
                  <a:cs typeface="Inter"/>
                  <a:sym typeface="Inter"/>
                </a:rPr>
                <a:t>rubrics</a:t>
              </a:r>
              <a:r>
                <a:rPr lang="en-US" sz="1500">
                  <a:solidFill>
                    <a:srgbClr val="475569"/>
                  </a:solidFill>
                  <a:latin typeface="Inter"/>
                  <a:ea typeface="Inter"/>
                  <a:cs typeface="Inter"/>
                  <a:sym typeface="Inter"/>
                </a:rPr>
                <a:t>.</a:t>
              </a:r>
              <a:endParaRPr sz="1500">
                <a:solidFill>
                  <a:srgbClr val="475569"/>
                </a:solidFill>
                <a:latin typeface="Inter"/>
                <a:ea typeface="Inter"/>
                <a:cs typeface="Inter"/>
                <a:sym typeface="Inter"/>
              </a:endParaRPr>
            </a:p>
          </p:txBody>
        </p:sp>
      </p:grpSp>
      <p:grpSp>
        <p:nvGrpSpPr>
          <p:cNvPr id="480" name="Google Shape;480;p28"/>
          <p:cNvGrpSpPr/>
          <p:nvPr/>
        </p:nvGrpSpPr>
        <p:grpSpPr>
          <a:xfrm>
            <a:off x="571500" y="1743575"/>
            <a:ext cx="5048400" cy="2190900"/>
            <a:chOff x="6381750" y="1524000"/>
            <a:chExt cx="5048400" cy="2190900"/>
          </a:xfrm>
        </p:grpSpPr>
        <p:sp>
          <p:nvSpPr>
            <p:cNvPr id="481" name="Google Shape;481;p28"/>
            <p:cNvSpPr/>
            <p:nvPr/>
          </p:nvSpPr>
          <p:spPr>
            <a:xfrm>
              <a:off x="6381750" y="1524000"/>
              <a:ext cx="5048400" cy="2190900"/>
            </a:xfrm>
            <a:prstGeom prst="roundRect">
              <a:avLst>
                <a:gd fmla="val 6956" name="adj"/>
              </a:avLst>
            </a:prstGeom>
            <a:solidFill>
              <a:srgbClr val="E2E8F0"/>
            </a:solidFill>
            <a:ln cap="flat" cmpd="sng" w="38100">
              <a:solidFill>
                <a:srgbClr val="64748B"/>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82" name="Google Shape;482;p28"/>
            <p:cNvSpPr txBox="1"/>
            <p:nvPr/>
          </p:nvSpPr>
          <p:spPr>
            <a:xfrm>
              <a:off x="6667500" y="1714500"/>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200">
                  <a:solidFill>
                    <a:srgbClr val="64748B"/>
                  </a:solidFill>
                  <a:latin typeface="Material Icons"/>
                  <a:ea typeface="Material Icons"/>
                  <a:cs typeface="Material Icons"/>
                  <a:sym typeface="Material Icons"/>
                </a:rPr>
                <a:t>calculate</a:t>
              </a:r>
              <a:endParaRPr sz="3200">
                <a:solidFill>
                  <a:srgbClr val="64748B"/>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Deterministic Metrics</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600"/>
                </a:spcBef>
                <a:spcAft>
                  <a:spcPts val="0"/>
                </a:spcAft>
                <a:buNone/>
              </a:pPr>
              <a:r>
                <a:rPr lang="en-US" sz="1500">
                  <a:solidFill>
                    <a:srgbClr val="475569"/>
                  </a:solidFill>
                  <a:latin typeface="Inter"/>
                  <a:ea typeface="Inter"/>
                  <a:cs typeface="Inter"/>
                  <a:sym typeface="Inter"/>
                </a:rPr>
                <a:t>Traditional NLP benchmarks like </a:t>
              </a:r>
              <a:r>
                <a:rPr b="1" lang="en-US" sz="1500">
                  <a:solidFill>
                    <a:srgbClr val="0F172A"/>
                  </a:solidFill>
                  <a:latin typeface="Inter"/>
                  <a:ea typeface="Inter"/>
                  <a:cs typeface="Inter"/>
                  <a:sym typeface="Inter"/>
                </a:rPr>
                <a:t>BLEU</a:t>
              </a:r>
              <a:r>
                <a:rPr lang="en-US" sz="1500">
                  <a:solidFill>
                    <a:srgbClr val="475569"/>
                  </a:solidFill>
                  <a:latin typeface="Inter"/>
                  <a:ea typeface="Inter"/>
                  <a:cs typeface="Inter"/>
                  <a:sym typeface="Inter"/>
                </a:rPr>
                <a:t> and </a:t>
              </a:r>
              <a:r>
                <a:rPr b="1" lang="en-US" sz="1500">
                  <a:solidFill>
                    <a:srgbClr val="0F172A"/>
                  </a:solidFill>
                  <a:latin typeface="Inter"/>
                  <a:ea typeface="Inter"/>
                  <a:cs typeface="Inter"/>
                  <a:sym typeface="Inter"/>
                </a:rPr>
                <a:t>ROUGE</a:t>
              </a:r>
              <a:r>
                <a:rPr lang="en-US" sz="1500">
                  <a:solidFill>
                    <a:srgbClr val="475569"/>
                  </a:solidFill>
                  <a:latin typeface="Inter"/>
                  <a:ea typeface="Inter"/>
                  <a:cs typeface="Inter"/>
                  <a:sym typeface="Inter"/>
                </a:rPr>
                <a:t> for quantitative assessment.</a:t>
              </a:r>
              <a:endParaRPr sz="1500">
                <a:solidFill>
                  <a:srgbClr val="475569"/>
                </a:solidFill>
                <a:latin typeface="Inter"/>
                <a:ea typeface="Inter"/>
                <a:cs typeface="Inter"/>
                <a:sym typeface="Inter"/>
              </a:endParaRPr>
            </a:p>
          </p:txBody>
        </p:sp>
      </p:grpSp>
      <p:grpSp>
        <p:nvGrpSpPr>
          <p:cNvPr id="483" name="Google Shape;483;p28"/>
          <p:cNvGrpSpPr/>
          <p:nvPr/>
        </p:nvGrpSpPr>
        <p:grpSpPr>
          <a:xfrm>
            <a:off x="571500" y="4220075"/>
            <a:ext cx="5048400" cy="2190900"/>
            <a:chOff x="6381750" y="4000500"/>
            <a:chExt cx="5048400" cy="2190900"/>
          </a:xfrm>
        </p:grpSpPr>
        <p:sp>
          <p:nvSpPr>
            <p:cNvPr id="484" name="Google Shape;484;p28"/>
            <p:cNvSpPr/>
            <p:nvPr/>
          </p:nvSpPr>
          <p:spPr>
            <a:xfrm>
              <a:off x="6381750" y="4000500"/>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85" name="Google Shape;485;p28"/>
            <p:cNvSpPr/>
            <p:nvPr/>
          </p:nvSpPr>
          <p:spPr>
            <a:xfrm>
              <a:off x="6381750" y="4000500"/>
              <a:ext cx="76200" cy="2190900"/>
            </a:xfrm>
            <a:prstGeom prst="roundRect">
              <a:avLst>
                <a:gd fmla="val 50000" name="adj"/>
              </a:avLst>
            </a:prstGeom>
            <a:solidFill>
              <a:srgbClr val="64748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86" name="Google Shape;486;p28"/>
            <p:cNvSpPr txBox="1"/>
            <p:nvPr/>
          </p:nvSpPr>
          <p:spPr>
            <a:xfrm>
              <a:off x="6667500" y="4191000"/>
              <a:ext cx="44754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200">
                  <a:solidFill>
                    <a:srgbClr val="64748B"/>
                  </a:solidFill>
                  <a:latin typeface="Material Icons"/>
                  <a:ea typeface="Material Icons"/>
                  <a:cs typeface="Material Icons"/>
                  <a:sym typeface="Material Icons"/>
                </a:rPr>
                <a:t>groups</a:t>
              </a:r>
              <a:endParaRPr sz="3200">
                <a:solidFill>
                  <a:srgbClr val="64748B"/>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Human Centric Metrics</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900"/>
                </a:spcBef>
                <a:spcAft>
                  <a:spcPts val="0"/>
                </a:spcAft>
                <a:buClr>
                  <a:schemeClr val="dk1"/>
                </a:buClr>
                <a:buSzPts val="1100"/>
                <a:buFont typeface="Arial"/>
                <a:buNone/>
              </a:pPr>
              <a:r>
                <a:rPr lang="en-US" sz="1500">
                  <a:solidFill>
                    <a:srgbClr val="475569"/>
                  </a:solidFill>
                  <a:latin typeface="Inter"/>
                  <a:ea typeface="Inter"/>
                  <a:cs typeface="Inter"/>
                  <a:sym typeface="Inter"/>
                </a:rPr>
                <a:t>Tracking </a:t>
              </a:r>
              <a:r>
                <a:rPr b="1" lang="en-US" sz="1500">
                  <a:solidFill>
                    <a:srgbClr val="475569"/>
                  </a:solidFill>
                  <a:latin typeface="Inter"/>
                  <a:ea typeface="Inter"/>
                  <a:cs typeface="Inter"/>
                  <a:sym typeface="Inter"/>
                </a:rPr>
                <a:t>manual edit distance </a:t>
              </a:r>
              <a:r>
                <a:rPr lang="en-US" sz="1500">
                  <a:solidFill>
                    <a:srgbClr val="475569"/>
                  </a:solidFill>
                  <a:latin typeface="Inter"/>
                  <a:ea typeface="Inter"/>
                  <a:cs typeface="Inter"/>
                  <a:sym typeface="Inter"/>
                </a:rPr>
                <a:t>and</a:t>
              </a:r>
              <a:r>
                <a:rPr b="1" lang="en-US" sz="1500">
                  <a:solidFill>
                    <a:srgbClr val="475569"/>
                  </a:solidFill>
                  <a:latin typeface="Inter"/>
                  <a:ea typeface="Inter"/>
                  <a:cs typeface="Inter"/>
                  <a:sym typeface="Inter"/>
                </a:rPr>
                <a:t> feedback surveys</a:t>
              </a:r>
              <a:r>
                <a:rPr lang="en-US" sz="1500">
                  <a:solidFill>
                    <a:srgbClr val="475569"/>
                  </a:solidFill>
                  <a:latin typeface="Inter"/>
                  <a:ea typeface="Inter"/>
                  <a:cs typeface="Inter"/>
                  <a:sym typeface="Inter"/>
                </a:rPr>
                <a:t> to measure developer productivity.</a:t>
              </a:r>
              <a:endParaRPr sz="1500">
                <a:solidFill>
                  <a:srgbClr val="475569"/>
                </a:solidFill>
                <a:latin typeface="Inter"/>
                <a:ea typeface="Inter"/>
                <a:cs typeface="Inter"/>
                <a:sym typeface="Inter"/>
              </a:endParaRPr>
            </a:p>
          </p:txBody>
        </p:sp>
      </p:grpSp>
      <p:sp>
        <p:nvSpPr>
          <p:cNvPr id="487" name="Google Shape;487;p28"/>
          <p:cNvSpPr txBox="1"/>
          <p:nvPr/>
        </p:nvSpPr>
        <p:spPr>
          <a:xfrm>
            <a:off x="762000" y="571500"/>
            <a:ext cx="11201400" cy="554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600" u="none" cap="none" strike="noStrike">
                <a:solidFill>
                  <a:srgbClr val="0F172A"/>
                </a:solidFill>
                <a:latin typeface="Space Grotesk"/>
                <a:ea typeface="Space Grotesk"/>
                <a:cs typeface="Space Grotesk"/>
                <a:sym typeface="Space Grotesk"/>
              </a:rPr>
              <a:t>Building </a:t>
            </a:r>
            <a:r>
              <a:rPr b="1" i="0" lang="en-US" sz="3600" u="none" cap="none" strike="noStrike">
                <a:solidFill>
                  <a:schemeClr val="dk1"/>
                </a:solidFill>
                <a:latin typeface="Space Grotesk"/>
                <a:ea typeface="Space Grotesk"/>
                <a:cs typeface="Space Grotesk"/>
                <a:sym typeface="Space Grotesk"/>
              </a:rPr>
              <a:t>Trust</a:t>
            </a:r>
            <a:endParaRPr>
              <a:solidFill>
                <a:srgbClr val="E10098"/>
              </a:solidFill>
            </a:endParaRPr>
          </a:p>
        </p:txBody>
      </p:sp>
      <p:sp>
        <p:nvSpPr>
          <p:cNvPr id="488" name="Google Shape;488;p28"/>
          <p:cNvSpPr/>
          <p:nvPr/>
        </p:nvSpPr>
        <p:spPr>
          <a:xfrm>
            <a:off x="571500" y="57150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89" name="Google Shape;489;p28"/>
          <p:cNvSpPr/>
          <p:nvPr/>
        </p:nvSpPr>
        <p:spPr>
          <a:xfrm>
            <a:off x="6381600" y="4220075"/>
            <a:ext cx="76200" cy="21909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90" name="Google Shape;490;p28"/>
          <p:cNvSpPr txBox="1"/>
          <p:nvPr/>
        </p:nvSpPr>
        <p:spPr>
          <a:xfrm>
            <a:off x="6667350" y="1934225"/>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200">
                <a:solidFill>
                  <a:srgbClr val="E10098"/>
                </a:solidFill>
                <a:latin typeface="Material Icons"/>
                <a:ea typeface="Material Icons"/>
                <a:cs typeface="Material Icons"/>
                <a:sym typeface="Material Icons"/>
              </a:rPr>
              <a:t>hub</a:t>
            </a:r>
            <a:endParaRPr sz="3200">
              <a:solidFill>
                <a:srgbClr val="E10098"/>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RAG Specific Metrics</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900"/>
              </a:spcBef>
              <a:spcAft>
                <a:spcPts val="0"/>
              </a:spcAft>
              <a:buNone/>
            </a:pPr>
            <a:r>
              <a:rPr lang="en-US" sz="1500">
                <a:solidFill>
                  <a:srgbClr val="475569"/>
                </a:solidFill>
                <a:latin typeface="Inter"/>
                <a:ea typeface="Inter"/>
                <a:cs typeface="Inter"/>
                <a:sym typeface="Inter"/>
              </a:rPr>
              <a:t>The RAG Triad: </a:t>
            </a:r>
            <a:r>
              <a:rPr b="1" lang="en-US" sz="1500">
                <a:solidFill>
                  <a:srgbClr val="475569"/>
                </a:solidFill>
                <a:latin typeface="Inter"/>
                <a:ea typeface="Inter"/>
                <a:cs typeface="Inter"/>
                <a:sym typeface="Inter"/>
              </a:rPr>
              <a:t>Faithfulness</a:t>
            </a:r>
            <a:r>
              <a:rPr lang="en-US" sz="1500">
                <a:solidFill>
                  <a:srgbClr val="475569"/>
                </a:solidFill>
                <a:latin typeface="Inter"/>
                <a:ea typeface="Inter"/>
                <a:cs typeface="Inter"/>
                <a:sym typeface="Inter"/>
              </a:rPr>
              <a:t>, </a:t>
            </a:r>
            <a:r>
              <a:rPr b="1" lang="en-US" sz="1500">
                <a:solidFill>
                  <a:srgbClr val="475569"/>
                </a:solidFill>
                <a:latin typeface="Inter"/>
                <a:ea typeface="Inter"/>
                <a:cs typeface="Inter"/>
                <a:sym typeface="Inter"/>
              </a:rPr>
              <a:t>Relevancy</a:t>
            </a:r>
            <a:r>
              <a:rPr lang="en-US" sz="1500">
                <a:solidFill>
                  <a:srgbClr val="475569"/>
                </a:solidFill>
                <a:latin typeface="Inter"/>
                <a:ea typeface="Inter"/>
                <a:cs typeface="Inter"/>
                <a:sym typeface="Inter"/>
              </a:rPr>
              <a:t>, and </a:t>
            </a:r>
            <a:r>
              <a:rPr b="1" lang="en-US" sz="1500">
                <a:solidFill>
                  <a:srgbClr val="475569"/>
                </a:solidFill>
                <a:latin typeface="Inter"/>
                <a:ea typeface="Inter"/>
                <a:cs typeface="Inter"/>
                <a:sym typeface="Inter"/>
              </a:rPr>
              <a:t>Contextual Relevancy</a:t>
            </a:r>
            <a:r>
              <a:rPr lang="en-US" sz="1500">
                <a:solidFill>
                  <a:srgbClr val="475569"/>
                </a:solidFill>
                <a:latin typeface="Inter"/>
                <a:ea typeface="Inter"/>
                <a:cs typeface="Inter"/>
                <a:sym typeface="Inter"/>
              </a:rPr>
              <a:t> for end-to-end validation.</a:t>
            </a:r>
            <a:endParaRPr sz="1500">
              <a:solidFill>
                <a:srgbClr val="475569"/>
              </a:solidFill>
              <a:latin typeface="Inter"/>
              <a:ea typeface="Inter"/>
              <a:cs typeface="Inter"/>
              <a:sym typeface="Inte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4" name="Shape 494"/>
        <p:cNvGrpSpPr/>
        <p:nvPr/>
      </p:nvGrpSpPr>
      <p:grpSpPr>
        <a:xfrm>
          <a:off x="0" y="0"/>
          <a:ext cx="0" cy="0"/>
          <a:chOff x="0" y="0"/>
          <a:chExt cx="0" cy="0"/>
        </a:xfrm>
      </p:grpSpPr>
      <p:grpSp>
        <p:nvGrpSpPr>
          <p:cNvPr id="495" name="Google Shape;495;p29"/>
          <p:cNvGrpSpPr/>
          <p:nvPr/>
        </p:nvGrpSpPr>
        <p:grpSpPr>
          <a:xfrm>
            <a:off x="571500" y="1743575"/>
            <a:ext cx="5048400" cy="2190900"/>
            <a:chOff x="6381750" y="1524000"/>
            <a:chExt cx="5048400" cy="2190900"/>
          </a:xfrm>
        </p:grpSpPr>
        <p:sp>
          <p:nvSpPr>
            <p:cNvPr id="496" name="Google Shape;496;p29"/>
            <p:cNvSpPr/>
            <p:nvPr/>
          </p:nvSpPr>
          <p:spPr>
            <a:xfrm>
              <a:off x="6381750" y="1524000"/>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97" name="Google Shape;497;p29"/>
            <p:cNvSpPr/>
            <p:nvPr/>
          </p:nvSpPr>
          <p:spPr>
            <a:xfrm>
              <a:off x="6381750" y="1524000"/>
              <a:ext cx="76200" cy="2190900"/>
            </a:xfrm>
            <a:prstGeom prst="roundRect">
              <a:avLst>
                <a:gd fmla="val 50000" name="adj"/>
              </a:avLst>
            </a:prstGeom>
            <a:solidFill>
              <a:srgbClr val="64748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98" name="Google Shape;498;p29"/>
            <p:cNvSpPr txBox="1"/>
            <p:nvPr/>
          </p:nvSpPr>
          <p:spPr>
            <a:xfrm>
              <a:off x="6667500" y="1714500"/>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200">
                  <a:solidFill>
                    <a:srgbClr val="64748B"/>
                  </a:solidFill>
                  <a:latin typeface="Material Icons"/>
                  <a:ea typeface="Material Icons"/>
                  <a:cs typeface="Material Icons"/>
                  <a:sym typeface="Material Icons"/>
                </a:rPr>
                <a:t>calculate</a:t>
              </a:r>
              <a:endParaRPr sz="3200">
                <a:solidFill>
                  <a:srgbClr val="64748B"/>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Deterministic Metrics</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600"/>
                </a:spcBef>
                <a:spcAft>
                  <a:spcPts val="0"/>
                </a:spcAft>
                <a:buNone/>
              </a:pPr>
              <a:r>
                <a:rPr lang="en-US" sz="1500">
                  <a:solidFill>
                    <a:srgbClr val="475569"/>
                  </a:solidFill>
                  <a:latin typeface="Inter"/>
                  <a:ea typeface="Inter"/>
                  <a:cs typeface="Inter"/>
                  <a:sym typeface="Inter"/>
                </a:rPr>
                <a:t>Traditional NLP benchmarks like </a:t>
              </a:r>
              <a:r>
                <a:rPr b="1" lang="en-US" sz="1500">
                  <a:solidFill>
                    <a:srgbClr val="0F172A"/>
                  </a:solidFill>
                  <a:latin typeface="Inter"/>
                  <a:ea typeface="Inter"/>
                  <a:cs typeface="Inter"/>
                  <a:sym typeface="Inter"/>
                </a:rPr>
                <a:t>BLEU</a:t>
              </a:r>
              <a:r>
                <a:rPr lang="en-US" sz="1500">
                  <a:solidFill>
                    <a:srgbClr val="475569"/>
                  </a:solidFill>
                  <a:latin typeface="Inter"/>
                  <a:ea typeface="Inter"/>
                  <a:cs typeface="Inter"/>
                  <a:sym typeface="Inter"/>
                </a:rPr>
                <a:t> and </a:t>
              </a:r>
              <a:r>
                <a:rPr b="1" lang="en-US" sz="1500">
                  <a:solidFill>
                    <a:srgbClr val="0F172A"/>
                  </a:solidFill>
                  <a:latin typeface="Inter"/>
                  <a:ea typeface="Inter"/>
                  <a:cs typeface="Inter"/>
                  <a:sym typeface="Inter"/>
                </a:rPr>
                <a:t>ROUGE</a:t>
              </a:r>
              <a:r>
                <a:rPr lang="en-US" sz="1500">
                  <a:solidFill>
                    <a:srgbClr val="475569"/>
                  </a:solidFill>
                  <a:latin typeface="Inter"/>
                  <a:ea typeface="Inter"/>
                  <a:cs typeface="Inter"/>
                  <a:sym typeface="Inter"/>
                </a:rPr>
                <a:t> for quantitative assessment.</a:t>
              </a:r>
              <a:endParaRPr sz="1500">
                <a:solidFill>
                  <a:srgbClr val="475569"/>
                </a:solidFill>
                <a:latin typeface="Inter"/>
                <a:ea typeface="Inter"/>
                <a:cs typeface="Inter"/>
                <a:sym typeface="Inter"/>
              </a:endParaRPr>
            </a:p>
          </p:txBody>
        </p:sp>
      </p:grpSp>
      <p:grpSp>
        <p:nvGrpSpPr>
          <p:cNvPr id="499" name="Google Shape;499;p29"/>
          <p:cNvGrpSpPr/>
          <p:nvPr/>
        </p:nvGrpSpPr>
        <p:grpSpPr>
          <a:xfrm>
            <a:off x="571500" y="4220075"/>
            <a:ext cx="5048400" cy="2190900"/>
            <a:chOff x="6381750" y="4000500"/>
            <a:chExt cx="5048400" cy="2190900"/>
          </a:xfrm>
        </p:grpSpPr>
        <p:sp>
          <p:nvSpPr>
            <p:cNvPr id="500" name="Google Shape;500;p29"/>
            <p:cNvSpPr/>
            <p:nvPr/>
          </p:nvSpPr>
          <p:spPr>
            <a:xfrm>
              <a:off x="6381750" y="4000500"/>
              <a:ext cx="5048400" cy="2190900"/>
            </a:xfrm>
            <a:prstGeom prst="roundRect">
              <a:avLst>
                <a:gd fmla="val 6956" name="adj"/>
              </a:avLst>
            </a:prstGeom>
            <a:solidFill>
              <a:srgbClr val="E2E8F0"/>
            </a:solidFill>
            <a:ln cap="flat" cmpd="sng" w="38100">
              <a:solidFill>
                <a:srgbClr val="64748B"/>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01" name="Google Shape;501;p29"/>
            <p:cNvSpPr txBox="1"/>
            <p:nvPr/>
          </p:nvSpPr>
          <p:spPr>
            <a:xfrm>
              <a:off x="6667500" y="4191000"/>
              <a:ext cx="44754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200">
                  <a:solidFill>
                    <a:srgbClr val="64748B"/>
                  </a:solidFill>
                  <a:latin typeface="Material Icons"/>
                  <a:ea typeface="Material Icons"/>
                  <a:cs typeface="Material Icons"/>
                  <a:sym typeface="Material Icons"/>
                </a:rPr>
                <a:t>groups</a:t>
              </a:r>
              <a:endParaRPr sz="3200">
                <a:solidFill>
                  <a:srgbClr val="64748B"/>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Human Centric Metrics</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900"/>
                </a:spcBef>
                <a:spcAft>
                  <a:spcPts val="0"/>
                </a:spcAft>
                <a:buNone/>
              </a:pPr>
              <a:r>
                <a:rPr lang="en-US" sz="1500">
                  <a:solidFill>
                    <a:srgbClr val="475569"/>
                  </a:solidFill>
                  <a:latin typeface="Inter"/>
                  <a:ea typeface="Inter"/>
                  <a:cs typeface="Inter"/>
                  <a:sym typeface="Inter"/>
                </a:rPr>
                <a:t>Tracking </a:t>
              </a:r>
              <a:r>
                <a:rPr b="1" lang="en-US" sz="1500">
                  <a:solidFill>
                    <a:srgbClr val="475569"/>
                  </a:solidFill>
                  <a:latin typeface="Inter"/>
                  <a:ea typeface="Inter"/>
                  <a:cs typeface="Inter"/>
                  <a:sym typeface="Inter"/>
                </a:rPr>
                <a:t>manual edit distance </a:t>
              </a:r>
              <a:r>
                <a:rPr lang="en-US" sz="1500">
                  <a:solidFill>
                    <a:srgbClr val="475569"/>
                  </a:solidFill>
                  <a:latin typeface="Inter"/>
                  <a:ea typeface="Inter"/>
                  <a:cs typeface="Inter"/>
                  <a:sym typeface="Inter"/>
                </a:rPr>
                <a:t>and</a:t>
              </a:r>
              <a:r>
                <a:rPr b="1" lang="en-US" sz="1500">
                  <a:solidFill>
                    <a:srgbClr val="475569"/>
                  </a:solidFill>
                  <a:latin typeface="Inter"/>
                  <a:ea typeface="Inter"/>
                  <a:cs typeface="Inter"/>
                  <a:sym typeface="Inter"/>
                </a:rPr>
                <a:t> feedback </a:t>
              </a:r>
              <a:r>
                <a:rPr b="1" lang="en-US" sz="1500">
                  <a:solidFill>
                    <a:srgbClr val="475569"/>
                  </a:solidFill>
                  <a:latin typeface="Inter"/>
                  <a:ea typeface="Inter"/>
                  <a:cs typeface="Inter"/>
                  <a:sym typeface="Inter"/>
                </a:rPr>
                <a:t>surveys</a:t>
              </a:r>
              <a:r>
                <a:rPr lang="en-US" sz="1500">
                  <a:solidFill>
                    <a:srgbClr val="475569"/>
                  </a:solidFill>
                  <a:latin typeface="Inter"/>
                  <a:ea typeface="Inter"/>
                  <a:cs typeface="Inter"/>
                  <a:sym typeface="Inter"/>
                </a:rPr>
                <a:t> to measure developer productivity.</a:t>
              </a:r>
              <a:endParaRPr sz="1500">
                <a:solidFill>
                  <a:srgbClr val="475569"/>
                </a:solidFill>
                <a:latin typeface="Inter"/>
                <a:ea typeface="Inter"/>
                <a:cs typeface="Inter"/>
                <a:sym typeface="Inter"/>
              </a:endParaRPr>
            </a:p>
          </p:txBody>
        </p:sp>
      </p:grpSp>
      <p:sp>
        <p:nvSpPr>
          <p:cNvPr id="502" name="Google Shape;502;p29"/>
          <p:cNvSpPr txBox="1"/>
          <p:nvPr/>
        </p:nvSpPr>
        <p:spPr>
          <a:xfrm>
            <a:off x="762000" y="571500"/>
            <a:ext cx="11201400" cy="554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600" u="none" cap="none" strike="noStrike">
                <a:solidFill>
                  <a:srgbClr val="0F172A"/>
                </a:solidFill>
                <a:latin typeface="Space Grotesk"/>
                <a:ea typeface="Space Grotesk"/>
                <a:cs typeface="Space Grotesk"/>
                <a:sym typeface="Space Grotesk"/>
              </a:rPr>
              <a:t>Building </a:t>
            </a:r>
            <a:r>
              <a:rPr b="1" i="0" lang="en-US" sz="3600" u="none" cap="none" strike="noStrike">
                <a:solidFill>
                  <a:schemeClr val="dk1"/>
                </a:solidFill>
                <a:latin typeface="Space Grotesk"/>
                <a:ea typeface="Space Grotesk"/>
                <a:cs typeface="Space Grotesk"/>
                <a:sym typeface="Space Grotesk"/>
              </a:rPr>
              <a:t>Trust</a:t>
            </a:r>
            <a:endParaRPr>
              <a:solidFill>
                <a:srgbClr val="E10098"/>
              </a:solidFill>
            </a:endParaRPr>
          </a:p>
        </p:txBody>
      </p:sp>
      <p:sp>
        <p:nvSpPr>
          <p:cNvPr id="503" name="Google Shape;503;p29"/>
          <p:cNvSpPr/>
          <p:nvPr/>
        </p:nvSpPr>
        <p:spPr>
          <a:xfrm>
            <a:off x="571500" y="57150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04" name="Google Shape;504;p29"/>
          <p:cNvSpPr/>
          <p:nvPr/>
        </p:nvSpPr>
        <p:spPr>
          <a:xfrm>
            <a:off x="6381600" y="4220075"/>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505" name="Google Shape;505;p29"/>
          <p:cNvGrpSpPr/>
          <p:nvPr/>
        </p:nvGrpSpPr>
        <p:grpSpPr>
          <a:xfrm>
            <a:off x="6381600" y="1743575"/>
            <a:ext cx="5048400" cy="4476750"/>
            <a:chOff x="762000" y="1524000"/>
            <a:chExt cx="5048400" cy="4476750"/>
          </a:xfrm>
        </p:grpSpPr>
        <p:sp>
          <p:nvSpPr>
            <p:cNvPr id="506" name="Google Shape;506;p29"/>
            <p:cNvSpPr/>
            <p:nvPr/>
          </p:nvSpPr>
          <p:spPr>
            <a:xfrm>
              <a:off x="762000" y="1524000"/>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07" name="Google Shape;507;p29"/>
            <p:cNvSpPr/>
            <p:nvPr/>
          </p:nvSpPr>
          <p:spPr>
            <a:xfrm>
              <a:off x="762000" y="1524000"/>
              <a:ext cx="76200" cy="21909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08" name="Google Shape;508;p29"/>
            <p:cNvSpPr txBox="1"/>
            <p:nvPr/>
          </p:nvSpPr>
          <p:spPr>
            <a:xfrm>
              <a:off x="1047750" y="4191150"/>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200">
                  <a:solidFill>
                    <a:srgbClr val="E10098"/>
                  </a:solidFill>
                  <a:latin typeface="Material Icons"/>
                  <a:ea typeface="Material Icons"/>
                  <a:cs typeface="Material Icons"/>
                  <a:sym typeface="Material Icons"/>
                </a:rPr>
                <a:t>gavel</a:t>
              </a:r>
              <a:endParaRPr sz="3200">
                <a:solidFill>
                  <a:srgbClr val="E10098"/>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LLM-as-Judge</a:t>
              </a:r>
              <a:endParaRPr b="1" sz="2000">
                <a:solidFill>
                  <a:srgbClr val="0F172A"/>
                </a:solidFill>
                <a:latin typeface="Space Grotesk"/>
                <a:ea typeface="Space Grotesk"/>
                <a:cs typeface="Space Grotesk"/>
                <a:sym typeface="Space Grotesk"/>
              </a:endParaRPr>
            </a:p>
            <a:p>
              <a:pPr indent="0" lvl="0" marL="0" rtl="0" algn="l">
                <a:spcBef>
                  <a:spcPts val="900"/>
                </a:spcBef>
                <a:spcAft>
                  <a:spcPts val="0"/>
                </a:spcAft>
                <a:buNone/>
              </a:pPr>
              <a:r>
                <a:rPr lang="en-US" sz="900">
                  <a:solidFill>
                    <a:srgbClr val="475569"/>
                  </a:solidFill>
                  <a:latin typeface="Inter"/>
                  <a:ea typeface="Inter"/>
                  <a:cs typeface="Inter"/>
                  <a:sym typeface="Inter"/>
                </a:rPr>
                <a:t>   </a:t>
              </a:r>
              <a:br>
                <a:rPr lang="en-US" sz="1500">
                  <a:solidFill>
                    <a:srgbClr val="475569"/>
                  </a:solidFill>
                  <a:latin typeface="Inter"/>
                  <a:ea typeface="Inter"/>
                  <a:cs typeface="Inter"/>
                  <a:sym typeface="Inter"/>
                </a:rPr>
              </a:br>
              <a:r>
                <a:rPr lang="en-US" sz="1500">
                  <a:solidFill>
                    <a:srgbClr val="475569"/>
                  </a:solidFill>
                  <a:latin typeface="Inter"/>
                  <a:ea typeface="Inter"/>
                  <a:cs typeface="Inter"/>
                  <a:sym typeface="Inter"/>
                </a:rPr>
                <a:t>Using high-capability models to evaluate </a:t>
              </a:r>
              <a:r>
                <a:rPr b="1" lang="en-US" sz="1500">
                  <a:solidFill>
                    <a:srgbClr val="475569"/>
                  </a:solidFill>
                  <a:latin typeface="Inter"/>
                  <a:ea typeface="Inter"/>
                  <a:cs typeface="Inter"/>
                  <a:sym typeface="Inter"/>
                </a:rPr>
                <a:t>Semantic accuracy</a:t>
              </a:r>
              <a:r>
                <a:rPr lang="en-US" sz="1500">
                  <a:solidFill>
                    <a:srgbClr val="475569"/>
                  </a:solidFill>
                  <a:latin typeface="Inter"/>
                  <a:ea typeface="Inter"/>
                  <a:cs typeface="Inter"/>
                  <a:sym typeface="Inter"/>
                </a:rPr>
                <a:t> and </a:t>
              </a:r>
              <a:r>
                <a:rPr b="1" lang="en-US" sz="1500">
                  <a:solidFill>
                    <a:srgbClr val="475569"/>
                  </a:solidFill>
                  <a:latin typeface="Inter"/>
                  <a:ea typeface="Inter"/>
                  <a:cs typeface="Inter"/>
                  <a:sym typeface="Inter"/>
                </a:rPr>
                <a:t>rubrics</a:t>
              </a:r>
              <a:r>
                <a:rPr lang="en-US" sz="1500">
                  <a:solidFill>
                    <a:srgbClr val="475569"/>
                  </a:solidFill>
                  <a:latin typeface="Inter"/>
                  <a:ea typeface="Inter"/>
                  <a:cs typeface="Inter"/>
                  <a:sym typeface="Inter"/>
                </a:rPr>
                <a:t>.</a:t>
              </a:r>
              <a:endParaRPr sz="1500">
                <a:solidFill>
                  <a:srgbClr val="475569"/>
                </a:solidFill>
                <a:latin typeface="Inter"/>
                <a:ea typeface="Inter"/>
                <a:cs typeface="Inter"/>
                <a:sym typeface="Inter"/>
              </a:endParaRPr>
            </a:p>
          </p:txBody>
        </p:sp>
      </p:grpSp>
      <p:sp>
        <p:nvSpPr>
          <p:cNvPr id="509" name="Google Shape;509;p29"/>
          <p:cNvSpPr/>
          <p:nvPr/>
        </p:nvSpPr>
        <p:spPr>
          <a:xfrm>
            <a:off x="6381600" y="4220075"/>
            <a:ext cx="76200" cy="21909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10" name="Google Shape;510;p29"/>
          <p:cNvSpPr txBox="1"/>
          <p:nvPr/>
        </p:nvSpPr>
        <p:spPr>
          <a:xfrm>
            <a:off x="6667350" y="1934225"/>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200">
                <a:solidFill>
                  <a:srgbClr val="E10098"/>
                </a:solidFill>
                <a:latin typeface="Material Icons"/>
                <a:ea typeface="Material Icons"/>
                <a:cs typeface="Material Icons"/>
                <a:sym typeface="Material Icons"/>
              </a:rPr>
              <a:t>hub</a:t>
            </a:r>
            <a:endParaRPr sz="3200">
              <a:solidFill>
                <a:srgbClr val="E10098"/>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RAG Specific Metrics</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900"/>
              </a:spcBef>
              <a:spcAft>
                <a:spcPts val="0"/>
              </a:spcAft>
              <a:buNone/>
            </a:pPr>
            <a:r>
              <a:rPr lang="en-US" sz="1500">
                <a:solidFill>
                  <a:srgbClr val="475569"/>
                </a:solidFill>
                <a:latin typeface="Inter"/>
                <a:ea typeface="Inter"/>
                <a:cs typeface="Inter"/>
                <a:sym typeface="Inter"/>
              </a:rPr>
              <a:t>The RAG Triad: </a:t>
            </a:r>
            <a:r>
              <a:rPr b="1" lang="en-US" sz="1500">
                <a:solidFill>
                  <a:srgbClr val="475569"/>
                </a:solidFill>
                <a:latin typeface="Inter"/>
                <a:ea typeface="Inter"/>
                <a:cs typeface="Inter"/>
                <a:sym typeface="Inter"/>
              </a:rPr>
              <a:t>Faithfulness</a:t>
            </a:r>
            <a:r>
              <a:rPr lang="en-US" sz="1500">
                <a:solidFill>
                  <a:srgbClr val="475569"/>
                </a:solidFill>
                <a:latin typeface="Inter"/>
                <a:ea typeface="Inter"/>
                <a:cs typeface="Inter"/>
                <a:sym typeface="Inter"/>
              </a:rPr>
              <a:t>, </a:t>
            </a:r>
            <a:r>
              <a:rPr b="1" lang="en-US" sz="1500">
                <a:solidFill>
                  <a:srgbClr val="475569"/>
                </a:solidFill>
                <a:latin typeface="Inter"/>
                <a:ea typeface="Inter"/>
                <a:cs typeface="Inter"/>
                <a:sym typeface="Inter"/>
              </a:rPr>
              <a:t>Relevancy</a:t>
            </a:r>
            <a:r>
              <a:rPr lang="en-US" sz="1500">
                <a:solidFill>
                  <a:srgbClr val="475569"/>
                </a:solidFill>
                <a:latin typeface="Inter"/>
                <a:ea typeface="Inter"/>
                <a:cs typeface="Inter"/>
                <a:sym typeface="Inter"/>
              </a:rPr>
              <a:t>, and </a:t>
            </a:r>
            <a:r>
              <a:rPr b="1" lang="en-US" sz="1500">
                <a:solidFill>
                  <a:srgbClr val="475569"/>
                </a:solidFill>
                <a:latin typeface="Inter"/>
                <a:ea typeface="Inter"/>
                <a:cs typeface="Inter"/>
                <a:sym typeface="Inter"/>
              </a:rPr>
              <a:t>Contextual Relevancy</a:t>
            </a:r>
            <a:r>
              <a:rPr lang="en-US" sz="1500">
                <a:solidFill>
                  <a:srgbClr val="475569"/>
                </a:solidFill>
                <a:latin typeface="Inter"/>
                <a:ea typeface="Inter"/>
                <a:cs typeface="Inter"/>
                <a:sym typeface="Inter"/>
              </a:rPr>
              <a:t> for end-to-end validation.</a:t>
            </a:r>
            <a:endParaRPr sz="1500">
              <a:solidFill>
                <a:srgbClr val="475569"/>
              </a:solidFill>
              <a:latin typeface="Inter"/>
              <a:ea typeface="Inter"/>
              <a:cs typeface="Inter"/>
              <a:sym typeface="Int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4" name="Shape 514"/>
        <p:cNvGrpSpPr/>
        <p:nvPr/>
      </p:nvGrpSpPr>
      <p:grpSpPr>
        <a:xfrm>
          <a:off x="0" y="0"/>
          <a:ext cx="0" cy="0"/>
          <a:chOff x="0" y="0"/>
          <a:chExt cx="0" cy="0"/>
        </a:xfrm>
      </p:grpSpPr>
      <p:sp>
        <p:nvSpPr>
          <p:cNvPr id="515" name="Google Shape;515;p30"/>
          <p:cNvSpPr/>
          <p:nvPr/>
        </p:nvSpPr>
        <p:spPr>
          <a:xfrm>
            <a:off x="6381600" y="4220075"/>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516" name="Google Shape;516;p30"/>
          <p:cNvGrpSpPr/>
          <p:nvPr/>
        </p:nvGrpSpPr>
        <p:grpSpPr>
          <a:xfrm>
            <a:off x="6381600" y="1743575"/>
            <a:ext cx="5048400" cy="4476750"/>
            <a:chOff x="762000" y="1524000"/>
            <a:chExt cx="5048400" cy="4476750"/>
          </a:xfrm>
        </p:grpSpPr>
        <p:sp>
          <p:nvSpPr>
            <p:cNvPr id="517" name="Google Shape;517;p30"/>
            <p:cNvSpPr/>
            <p:nvPr/>
          </p:nvSpPr>
          <p:spPr>
            <a:xfrm>
              <a:off x="762000" y="1524000"/>
              <a:ext cx="5048400" cy="2190900"/>
            </a:xfrm>
            <a:prstGeom prst="roundRect">
              <a:avLst>
                <a:gd fmla="val 6956" name="adj"/>
              </a:avLst>
            </a:prstGeom>
            <a:solidFill>
              <a:srgbClr val="E10098">
                <a:alpha val="5000"/>
              </a:srgbClr>
            </a:solidFill>
            <a:ln cap="flat" cmpd="sng" w="38100">
              <a:solidFill>
                <a:srgbClr val="E10098"/>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18" name="Google Shape;518;p30"/>
            <p:cNvSpPr txBox="1"/>
            <p:nvPr/>
          </p:nvSpPr>
          <p:spPr>
            <a:xfrm>
              <a:off x="1047750" y="4191150"/>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200">
                  <a:solidFill>
                    <a:srgbClr val="E10098"/>
                  </a:solidFill>
                  <a:latin typeface="Material Icons"/>
                  <a:ea typeface="Material Icons"/>
                  <a:cs typeface="Material Icons"/>
                  <a:sym typeface="Material Icons"/>
                </a:rPr>
                <a:t>gavel</a:t>
              </a:r>
              <a:endParaRPr sz="3200">
                <a:solidFill>
                  <a:srgbClr val="E10098"/>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LLM-as-Judge</a:t>
              </a:r>
              <a:endParaRPr b="1" sz="2000">
                <a:solidFill>
                  <a:srgbClr val="0F172A"/>
                </a:solidFill>
                <a:latin typeface="Space Grotesk"/>
                <a:ea typeface="Space Grotesk"/>
                <a:cs typeface="Space Grotesk"/>
                <a:sym typeface="Space Grotesk"/>
              </a:endParaRPr>
            </a:p>
            <a:p>
              <a:pPr indent="0" lvl="0" marL="0" rtl="0" algn="l">
                <a:spcBef>
                  <a:spcPts val="900"/>
                </a:spcBef>
                <a:spcAft>
                  <a:spcPts val="0"/>
                </a:spcAft>
                <a:buNone/>
              </a:pPr>
              <a:r>
                <a:rPr lang="en-US" sz="900">
                  <a:solidFill>
                    <a:srgbClr val="475569"/>
                  </a:solidFill>
                  <a:latin typeface="Inter"/>
                  <a:ea typeface="Inter"/>
                  <a:cs typeface="Inter"/>
                  <a:sym typeface="Inter"/>
                </a:rPr>
                <a:t>   </a:t>
              </a:r>
              <a:br>
                <a:rPr lang="en-US" sz="1500">
                  <a:solidFill>
                    <a:srgbClr val="475569"/>
                  </a:solidFill>
                  <a:latin typeface="Inter"/>
                  <a:ea typeface="Inter"/>
                  <a:cs typeface="Inter"/>
                  <a:sym typeface="Inter"/>
                </a:rPr>
              </a:br>
              <a:r>
                <a:rPr lang="en-US" sz="1500">
                  <a:solidFill>
                    <a:srgbClr val="475569"/>
                  </a:solidFill>
                  <a:latin typeface="Inter"/>
                  <a:ea typeface="Inter"/>
                  <a:cs typeface="Inter"/>
                  <a:sym typeface="Inter"/>
                </a:rPr>
                <a:t>Using high-capability models to evaluate </a:t>
              </a:r>
              <a:r>
                <a:rPr b="1" lang="en-US" sz="1500">
                  <a:solidFill>
                    <a:srgbClr val="475569"/>
                  </a:solidFill>
                  <a:latin typeface="Inter"/>
                  <a:ea typeface="Inter"/>
                  <a:cs typeface="Inter"/>
                  <a:sym typeface="Inter"/>
                </a:rPr>
                <a:t>Semantic accuracy</a:t>
              </a:r>
              <a:r>
                <a:rPr lang="en-US" sz="1500">
                  <a:solidFill>
                    <a:srgbClr val="475569"/>
                  </a:solidFill>
                  <a:latin typeface="Inter"/>
                  <a:ea typeface="Inter"/>
                  <a:cs typeface="Inter"/>
                  <a:sym typeface="Inter"/>
                </a:rPr>
                <a:t> and </a:t>
              </a:r>
              <a:r>
                <a:rPr b="1" lang="en-US" sz="1500">
                  <a:solidFill>
                    <a:srgbClr val="475569"/>
                  </a:solidFill>
                  <a:latin typeface="Inter"/>
                  <a:ea typeface="Inter"/>
                  <a:cs typeface="Inter"/>
                  <a:sym typeface="Inter"/>
                </a:rPr>
                <a:t>rubrics</a:t>
              </a:r>
              <a:r>
                <a:rPr lang="en-US" sz="1500">
                  <a:solidFill>
                    <a:srgbClr val="475569"/>
                  </a:solidFill>
                  <a:latin typeface="Inter"/>
                  <a:ea typeface="Inter"/>
                  <a:cs typeface="Inter"/>
                  <a:sym typeface="Inter"/>
                </a:rPr>
                <a:t>.</a:t>
              </a:r>
              <a:endParaRPr sz="1500">
                <a:solidFill>
                  <a:srgbClr val="475569"/>
                </a:solidFill>
                <a:latin typeface="Inter"/>
                <a:ea typeface="Inter"/>
                <a:cs typeface="Inter"/>
                <a:sym typeface="Inter"/>
              </a:endParaRPr>
            </a:p>
          </p:txBody>
        </p:sp>
      </p:grpSp>
      <p:sp>
        <p:nvSpPr>
          <p:cNvPr id="519" name="Google Shape;519;p30"/>
          <p:cNvSpPr/>
          <p:nvPr/>
        </p:nvSpPr>
        <p:spPr>
          <a:xfrm>
            <a:off x="6381600" y="4220075"/>
            <a:ext cx="76200" cy="21909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20" name="Google Shape;520;p30"/>
          <p:cNvSpPr txBox="1"/>
          <p:nvPr/>
        </p:nvSpPr>
        <p:spPr>
          <a:xfrm>
            <a:off x="6667350" y="1934225"/>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200">
                <a:solidFill>
                  <a:srgbClr val="E10098"/>
                </a:solidFill>
                <a:latin typeface="Material Icons"/>
                <a:ea typeface="Material Icons"/>
                <a:cs typeface="Material Icons"/>
                <a:sym typeface="Material Icons"/>
              </a:rPr>
              <a:t>hub</a:t>
            </a:r>
            <a:endParaRPr sz="3200">
              <a:solidFill>
                <a:srgbClr val="E10098"/>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RAG Specific Metrics</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900"/>
              </a:spcBef>
              <a:spcAft>
                <a:spcPts val="0"/>
              </a:spcAft>
              <a:buNone/>
            </a:pPr>
            <a:r>
              <a:rPr lang="en-US" sz="1500">
                <a:solidFill>
                  <a:srgbClr val="475569"/>
                </a:solidFill>
                <a:latin typeface="Inter"/>
                <a:ea typeface="Inter"/>
                <a:cs typeface="Inter"/>
                <a:sym typeface="Inter"/>
              </a:rPr>
              <a:t>The RAG Triad: </a:t>
            </a:r>
            <a:r>
              <a:rPr b="1" lang="en-US" sz="1500">
                <a:solidFill>
                  <a:srgbClr val="475569"/>
                </a:solidFill>
                <a:latin typeface="Inter"/>
                <a:ea typeface="Inter"/>
                <a:cs typeface="Inter"/>
                <a:sym typeface="Inter"/>
              </a:rPr>
              <a:t>Faithfulness</a:t>
            </a:r>
            <a:r>
              <a:rPr lang="en-US" sz="1500">
                <a:solidFill>
                  <a:srgbClr val="475569"/>
                </a:solidFill>
                <a:latin typeface="Inter"/>
                <a:ea typeface="Inter"/>
                <a:cs typeface="Inter"/>
                <a:sym typeface="Inter"/>
              </a:rPr>
              <a:t>, </a:t>
            </a:r>
            <a:r>
              <a:rPr b="1" lang="en-US" sz="1500">
                <a:solidFill>
                  <a:srgbClr val="475569"/>
                </a:solidFill>
                <a:latin typeface="Inter"/>
                <a:ea typeface="Inter"/>
                <a:cs typeface="Inter"/>
                <a:sym typeface="Inter"/>
              </a:rPr>
              <a:t>Relevancy</a:t>
            </a:r>
            <a:r>
              <a:rPr lang="en-US" sz="1500">
                <a:solidFill>
                  <a:srgbClr val="475569"/>
                </a:solidFill>
                <a:latin typeface="Inter"/>
                <a:ea typeface="Inter"/>
                <a:cs typeface="Inter"/>
                <a:sym typeface="Inter"/>
              </a:rPr>
              <a:t>, and </a:t>
            </a:r>
            <a:r>
              <a:rPr b="1" lang="en-US" sz="1500">
                <a:solidFill>
                  <a:srgbClr val="475569"/>
                </a:solidFill>
                <a:latin typeface="Inter"/>
                <a:ea typeface="Inter"/>
                <a:cs typeface="Inter"/>
                <a:sym typeface="Inter"/>
              </a:rPr>
              <a:t>Contextual Relevancy</a:t>
            </a:r>
            <a:r>
              <a:rPr lang="en-US" sz="1500">
                <a:solidFill>
                  <a:srgbClr val="475569"/>
                </a:solidFill>
                <a:latin typeface="Inter"/>
                <a:ea typeface="Inter"/>
                <a:cs typeface="Inter"/>
                <a:sym typeface="Inter"/>
              </a:rPr>
              <a:t> for end-to-end validation.</a:t>
            </a:r>
            <a:endParaRPr sz="1500">
              <a:solidFill>
                <a:srgbClr val="475569"/>
              </a:solidFill>
              <a:latin typeface="Inter"/>
              <a:ea typeface="Inter"/>
              <a:cs typeface="Inter"/>
              <a:sym typeface="Inter"/>
            </a:endParaRPr>
          </a:p>
        </p:txBody>
      </p:sp>
      <p:grpSp>
        <p:nvGrpSpPr>
          <p:cNvPr id="521" name="Google Shape;521;p30"/>
          <p:cNvGrpSpPr/>
          <p:nvPr/>
        </p:nvGrpSpPr>
        <p:grpSpPr>
          <a:xfrm>
            <a:off x="571500" y="1743575"/>
            <a:ext cx="5048400" cy="2190900"/>
            <a:chOff x="6381750" y="1524000"/>
            <a:chExt cx="5048400" cy="2190900"/>
          </a:xfrm>
        </p:grpSpPr>
        <p:sp>
          <p:nvSpPr>
            <p:cNvPr id="522" name="Google Shape;522;p30"/>
            <p:cNvSpPr/>
            <p:nvPr/>
          </p:nvSpPr>
          <p:spPr>
            <a:xfrm>
              <a:off x="6381750" y="1524000"/>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23" name="Google Shape;523;p30"/>
            <p:cNvSpPr/>
            <p:nvPr/>
          </p:nvSpPr>
          <p:spPr>
            <a:xfrm>
              <a:off x="6381750" y="1524000"/>
              <a:ext cx="76200" cy="2190900"/>
            </a:xfrm>
            <a:prstGeom prst="roundRect">
              <a:avLst>
                <a:gd fmla="val 50000" name="adj"/>
              </a:avLst>
            </a:prstGeom>
            <a:solidFill>
              <a:srgbClr val="64748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24" name="Google Shape;524;p30"/>
            <p:cNvSpPr txBox="1"/>
            <p:nvPr/>
          </p:nvSpPr>
          <p:spPr>
            <a:xfrm>
              <a:off x="6667500" y="1714500"/>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200">
                  <a:solidFill>
                    <a:srgbClr val="64748B"/>
                  </a:solidFill>
                  <a:latin typeface="Material Icons"/>
                  <a:ea typeface="Material Icons"/>
                  <a:cs typeface="Material Icons"/>
                  <a:sym typeface="Material Icons"/>
                </a:rPr>
                <a:t>calculate</a:t>
              </a:r>
              <a:endParaRPr sz="3200">
                <a:solidFill>
                  <a:srgbClr val="64748B"/>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Deterministic Metrics</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600"/>
                </a:spcBef>
                <a:spcAft>
                  <a:spcPts val="0"/>
                </a:spcAft>
                <a:buNone/>
              </a:pPr>
              <a:r>
                <a:rPr lang="en-US" sz="1500">
                  <a:solidFill>
                    <a:srgbClr val="475569"/>
                  </a:solidFill>
                  <a:latin typeface="Inter"/>
                  <a:ea typeface="Inter"/>
                  <a:cs typeface="Inter"/>
                  <a:sym typeface="Inter"/>
                </a:rPr>
                <a:t>Traditional NLP benchmarks like </a:t>
              </a:r>
              <a:r>
                <a:rPr b="1" lang="en-US" sz="1500">
                  <a:solidFill>
                    <a:srgbClr val="0F172A"/>
                  </a:solidFill>
                  <a:latin typeface="Inter"/>
                  <a:ea typeface="Inter"/>
                  <a:cs typeface="Inter"/>
                  <a:sym typeface="Inter"/>
                </a:rPr>
                <a:t>BLEU</a:t>
              </a:r>
              <a:r>
                <a:rPr lang="en-US" sz="1500">
                  <a:solidFill>
                    <a:srgbClr val="475569"/>
                  </a:solidFill>
                  <a:latin typeface="Inter"/>
                  <a:ea typeface="Inter"/>
                  <a:cs typeface="Inter"/>
                  <a:sym typeface="Inter"/>
                </a:rPr>
                <a:t> and </a:t>
              </a:r>
              <a:r>
                <a:rPr b="1" lang="en-US" sz="1500">
                  <a:solidFill>
                    <a:srgbClr val="0F172A"/>
                  </a:solidFill>
                  <a:latin typeface="Inter"/>
                  <a:ea typeface="Inter"/>
                  <a:cs typeface="Inter"/>
                  <a:sym typeface="Inter"/>
                </a:rPr>
                <a:t>ROUGE</a:t>
              </a:r>
              <a:r>
                <a:rPr lang="en-US" sz="1500">
                  <a:solidFill>
                    <a:srgbClr val="475569"/>
                  </a:solidFill>
                  <a:latin typeface="Inter"/>
                  <a:ea typeface="Inter"/>
                  <a:cs typeface="Inter"/>
                  <a:sym typeface="Inter"/>
                </a:rPr>
                <a:t> for quantitative assessment.</a:t>
              </a:r>
              <a:endParaRPr sz="1500">
                <a:solidFill>
                  <a:srgbClr val="475569"/>
                </a:solidFill>
                <a:latin typeface="Inter"/>
                <a:ea typeface="Inter"/>
                <a:cs typeface="Inter"/>
                <a:sym typeface="Inter"/>
              </a:endParaRPr>
            </a:p>
          </p:txBody>
        </p:sp>
      </p:grpSp>
      <p:sp>
        <p:nvSpPr>
          <p:cNvPr id="525" name="Google Shape;525;p30"/>
          <p:cNvSpPr txBox="1"/>
          <p:nvPr/>
        </p:nvSpPr>
        <p:spPr>
          <a:xfrm>
            <a:off x="762000" y="571500"/>
            <a:ext cx="11201400" cy="554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600" u="none" cap="none" strike="noStrike">
                <a:solidFill>
                  <a:srgbClr val="0F172A"/>
                </a:solidFill>
                <a:latin typeface="Space Grotesk"/>
                <a:ea typeface="Space Grotesk"/>
                <a:cs typeface="Space Grotesk"/>
                <a:sym typeface="Space Grotesk"/>
              </a:rPr>
              <a:t>Building </a:t>
            </a:r>
            <a:r>
              <a:rPr b="1" i="0" lang="en-US" sz="3600" u="none" cap="none" strike="noStrike">
                <a:solidFill>
                  <a:schemeClr val="dk1"/>
                </a:solidFill>
                <a:latin typeface="Space Grotesk"/>
                <a:ea typeface="Space Grotesk"/>
                <a:cs typeface="Space Grotesk"/>
                <a:sym typeface="Space Grotesk"/>
              </a:rPr>
              <a:t>Trust</a:t>
            </a:r>
            <a:endParaRPr>
              <a:solidFill>
                <a:srgbClr val="E10098"/>
              </a:solidFill>
            </a:endParaRPr>
          </a:p>
        </p:txBody>
      </p:sp>
      <p:sp>
        <p:nvSpPr>
          <p:cNvPr id="526" name="Google Shape;526;p30"/>
          <p:cNvSpPr/>
          <p:nvPr/>
        </p:nvSpPr>
        <p:spPr>
          <a:xfrm>
            <a:off x="571500" y="57150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527" name="Google Shape;527;p30"/>
          <p:cNvGrpSpPr/>
          <p:nvPr/>
        </p:nvGrpSpPr>
        <p:grpSpPr>
          <a:xfrm>
            <a:off x="571500" y="4220075"/>
            <a:ext cx="5048400" cy="2190900"/>
            <a:chOff x="6381750" y="4000500"/>
            <a:chExt cx="5048400" cy="2190900"/>
          </a:xfrm>
        </p:grpSpPr>
        <p:sp>
          <p:nvSpPr>
            <p:cNvPr id="528" name="Google Shape;528;p30"/>
            <p:cNvSpPr/>
            <p:nvPr/>
          </p:nvSpPr>
          <p:spPr>
            <a:xfrm>
              <a:off x="6381750" y="4000500"/>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29" name="Google Shape;529;p30"/>
            <p:cNvSpPr/>
            <p:nvPr/>
          </p:nvSpPr>
          <p:spPr>
            <a:xfrm>
              <a:off x="6381750" y="4000500"/>
              <a:ext cx="76200" cy="2190900"/>
            </a:xfrm>
            <a:prstGeom prst="roundRect">
              <a:avLst>
                <a:gd fmla="val 50000" name="adj"/>
              </a:avLst>
            </a:prstGeom>
            <a:solidFill>
              <a:srgbClr val="64748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30" name="Google Shape;530;p30"/>
            <p:cNvSpPr txBox="1"/>
            <p:nvPr/>
          </p:nvSpPr>
          <p:spPr>
            <a:xfrm>
              <a:off x="6667500" y="4191000"/>
              <a:ext cx="44754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200">
                  <a:solidFill>
                    <a:srgbClr val="64748B"/>
                  </a:solidFill>
                  <a:latin typeface="Material Icons"/>
                  <a:ea typeface="Material Icons"/>
                  <a:cs typeface="Material Icons"/>
                  <a:sym typeface="Material Icons"/>
                </a:rPr>
                <a:t>groups</a:t>
              </a:r>
              <a:endParaRPr sz="3200">
                <a:solidFill>
                  <a:srgbClr val="64748B"/>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Human Centric Metrics</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900"/>
                </a:spcBef>
                <a:spcAft>
                  <a:spcPts val="0"/>
                </a:spcAft>
                <a:buClr>
                  <a:schemeClr val="dk1"/>
                </a:buClr>
                <a:buSzPts val="1100"/>
                <a:buFont typeface="Arial"/>
                <a:buNone/>
              </a:pPr>
              <a:r>
                <a:rPr lang="en-US" sz="1500">
                  <a:solidFill>
                    <a:srgbClr val="475569"/>
                  </a:solidFill>
                  <a:latin typeface="Inter"/>
                  <a:ea typeface="Inter"/>
                  <a:cs typeface="Inter"/>
                  <a:sym typeface="Inter"/>
                </a:rPr>
                <a:t>Tracking </a:t>
              </a:r>
              <a:r>
                <a:rPr b="1" lang="en-US" sz="1500">
                  <a:solidFill>
                    <a:srgbClr val="475569"/>
                  </a:solidFill>
                  <a:latin typeface="Inter"/>
                  <a:ea typeface="Inter"/>
                  <a:cs typeface="Inter"/>
                  <a:sym typeface="Inter"/>
                </a:rPr>
                <a:t>manual edit distance </a:t>
              </a:r>
              <a:r>
                <a:rPr lang="en-US" sz="1500">
                  <a:solidFill>
                    <a:srgbClr val="475569"/>
                  </a:solidFill>
                  <a:latin typeface="Inter"/>
                  <a:ea typeface="Inter"/>
                  <a:cs typeface="Inter"/>
                  <a:sym typeface="Inter"/>
                </a:rPr>
                <a:t>and</a:t>
              </a:r>
              <a:r>
                <a:rPr b="1" lang="en-US" sz="1500">
                  <a:solidFill>
                    <a:srgbClr val="475569"/>
                  </a:solidFill>
                  <a:latin typeface="Inter"/>
                  <a:ea typeface="Inter"/>
                  <a:cs typeface="Inter"/>
                  <a:sym typeface="Inter"/>
                </a:rPr>
                <a:t> feedback surveys</a:t>
              </a:r>
              <a:r>
                <a:rPr lang="en-US" sz="1500">
                  <a:solidFill>
                    <a:srgbClr val="475569"/>
                  </a:solidFill>
                  <a:latin typeface="Inter"/>
                  <a:ea typeface="Inter"/>
                  <a:cs typeface="Inter"/>
                  <a:sym typeface="Inter"/>
                </a:rPr>
                <a:t> to measure developer productivity.</a:t>
              </a:r>
              <a:endParaRPr sz="1500">
                <a:solidFill>
                  <a:srgbClr val="475569"/>
                </a:solidFill>
                <a:latin typeface="Inter"/>
                <a:ea typeface="Inter"/>
                <a:cs typeface="Inter"/>
                <a:sym typeface="Inte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4" name="Shape 534"/>
        <p:cNvGrpSpPr/>
        <p:nvPr/>
      </p:nvGrpSpPr>
      <p:grpSpPr>
        <a:xfrm>
          <a:off x="0" y="0"/>
          <a:ext cx="0" cy="0"/>
          <a:chOff x="0" y="0"/>
          <a:chExt cx="0" cy="0"/>
        </a:xfrm>
      </p:grpSpPr>
      <p:grpSp>
        <p:nvGrpSpPr>
          <p:cNvPr id="535" name="Google Shape;535;p31"/>
          <p:cNvGrpSpPr/>
          <p:nvPr/>
        </p:nvGrpSpPr>
        <p:grpSpPr>
          <a:xfrm>
            <a:off x="571500" y="1743575"/>
            <a:ext cx="5048400" cy="2190900"/>
            <a:chOff x="6381750" y="1524000"/>
            <a:chExt cx="5048400" cy="2190900"/>
          </a:xfrm>
        </p:grpSpPr>
        <p:sp>
          <p:nvSpPr>
            <p:cNvPr id="536" name="Google Shape;536;p31"/>
            <p:cNvSpPr/>
            <p:nvPr/>
          </p:nvSpPr>
          <p:spPr>
            <a:xfrm>
              <a:off x="6381750" y="1524000"/>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37" name="Google Shape;537;p31"/>
            <p:cNvSpPr/>
            <p:nvPr/>
          </p:nvSpPr>
          <p:spPr>
            <a:xfrm>
              <a:off x="6381750" y="1524000"/>
              <a:ext cx="76200" cy="2190900"/>
            </a:xfrm>
            <a:prstGeom prst="roundRect">
              <a:avLst>
                <a:gd fmla="val 50000" name="adj"/>
              </a:avLst>
            </a:prstGeom>
            <a:solidFill>
              <a:srgbClr val="64748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38" name="Google Shape;538;p31"/>
            <p:cNvSpPr txBox="1"/>
            <p:nvPr/>
          </p:nvSpPr>
          <p:spPr>
            <a:xfrm>
              <a:off x="6667500" y="1714500"/>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200">
                  <a:solidFill>
                    <a:srgbClr val="64748B"/>
                  </a:solidFill>
                  <a:latin typeface="Material Icons"/>
                  <a:ea typeface="Material Icons"/>
                  <a:cs typeface="Material Icons"/>
                  <a:sym typeface="Material Icons"/>
                </a:rPr>
                <a:t>calculate</a:t>
              </a:r>
              <a:endParaRPr sz="3200">
                <a:solidFill>
                  <a:srgbClr val="64748B"/>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Deterministic Metrics</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600"/>
                </a:spcBef>
                <a:spcAft>
                  <a:spcPts val="0"/>
                </a:spcAft>
                <a:buNone/>
              </a:pPr>
              <a:r>
                <a:rPr lang="en-US" sz="1500">
                  <a:solidFill>
                    <a:srgbClr val="475569"/>
                  </a:solidFill>
                  <a:latin typeface="Inter"/>
                  <a:ea typeface="Inter"/>
                  <a:cs typeface="Inter"/>
                  <a:sym typeface="Inter"/>
                </a:rPr>
                <a:t>Traditional NLP benchmarks like </a:t>
              </a:r>
              <a:r>
                <a:rPr b="1" lang="en-US" sz="1500">
                  <a:solidFill>
                    <a:srgbClr val="0F172A"/>
                  </a:solidFill>
                  <a:latin typeface="Inter"/>
                  <a:ea typeface="Inter"/>
                  <a:cs typeface="Inter"/>
                  <a:sym typeface="Inter"/>
                </a:rPr>
                <a:t>BLEU</a:t>
              </a:r>
              <a:r>
                <a:rPr lang="en-US" sz="1500">
                  <a:solidFill>
                    <a:srgbClr val="475569"/>
                  </a:solidFill>
                  <a:latin typeface="Inter"/>
                  <a:ea typeface="Inter"/>
                  <a:cs typeface="Inter"/>
                  <a:sym typeface="Inter"/>
                </a:rPr>
                <a:t> and </a:t>
              </a:r>
              <a:r>
                <a:rPr b="1" lang="en-US" sz="1500">
                  <a:solidFill>
                    <a:srgbClr val="0F172A"/>
                  </a:solidFill>
                  <a:latin typeface="Inter"/>
                  <a:ea typeface="Inter"/>
                  <a:cs typeface="Inter"/>
                  <a:sym typeface="Inter"/>
                </a:rPr>
                <a:t>ROUGE</a:t>
              </a:r>
              <a:r>
                <a:rPr lang="en-US" sz="1500">
                  <a:solidFill>
                    <a:srgbClr val="475569"/>
                  </a:solidFill>
                  <a:latin typeface="Inter"/>
                  <a:ea typeface="Inter"/>
                  <a:cs typeface="Inter"/>
                  <a:sym typeface="Inter"/>
                </a:rPr>
                <a:t> for quantitative assessment.</a:t>
              </a:r>
              <a:endParaRPr sz="1500">
                <a:solidFill>
                  <a:srgbClr val="475569"/>
                </a:solidFill>
                <a:latin typeface="Inter"/>
                <a:ea typeface="Inter"/>
                <a:cs typeface="Inter"/>
                <a:sym typeface="Inter"/>
              </a:endParaRPr>
            </a:p>
          </p:txBody>
        </p:sp>
      </p:grpSp>
      <p:sp>
        <p:nvSpPr>
          <p:cNvPr id="539" name="Google Shape;539;p31"/>
          <p:cNvSpPr txBox="1"/>
          <p:nvPr/>
        </p:nvSpPr>
        <p:spPr>
          <a:xfrm>
            <a:off x="762000" y="571500"/>
            <a:ext cx="11201400" cy="554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600" u="none" cap="none" strike="noStrike">
                <a:solidFill>
                  <a:srgbClr val="0F172A"/>
                </a:solidFill>
                <a:latin typeface="Space Grotesk"/>
                <a:ea typeface="Space Grotesk"/>
                <a:cs typeface="Space Grotesk"/>
                <a:sym typeface="Space Grotesk"/>
              </a:rPr>
              <a:t>Building </a:t>
            </a:r>
            <a:r>
              <a:rPr b="1" i="0" lang="en-US" sz="3600" u="none" cap="none" strike="noStrike">
                <a:solidFill>
                  <a:schemeClr val="dk1"/>
                </a:solidFill>
                <a:latin typeface="Space Grotesk"/>
                <a:ea typeface="Space Grotesk"/>
                <a:cs typeface="Space Grotesk"/>
                <a:sym typeface="Space Grotesk"/>
              </a:rPr>
              <a:t>Trust: </a:t>
            </a:r>
            <a:r>
              <a:rPr b="1" lang="en-US" sz="3600">
                <a:solidFill>
                  <a:srgbClr val="E10098"/>
                </a:solidFill>
                <a:latin typeface="Space Grotesk"/>
                <a:ea typeface="Space Grotesk"/>
                <a:cs typeface="Space Grotesk"/>
                <a:sym typeface="Space Grotesk"/>
              </a:rPr>
              <a:t>The Eval Engine</a:t>
            </a:r>
            <a:endParaRPr>
              <a:solidFill>
                <a:srgbClr val="E10098"/>
              </a:solidFill>
            </a:endParaRPr>
          </a:p>
        </p:txBody>
      </p:sp>
      <p:sp>
        <p:nvSpPr>
          <p:cNvPr id="540" name="Google Shape;540;p31"/>
          <p:cNvSpPr/>
          <p:nvPr/>
        </p:nvSpPr>
        <p:spPr>
          <a:xfrm>
            <a:off x="571500" y="57150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541" name="Google Shape;541;p31"/>
          <p:cNvGrpSpPr/>
          <p:nvPr/>
        </p:nvGrpSpPr>
        <p:grpSpPr>
          <a:xfrm>
            <a:off x="571500" y="4220075"/>
            <a:ext cx="5048400" cy="2190900"/>
            <a:chOff x="6381750" y="4000500"/>
            <a:chExt cx="5048400" cy="2190900"/>
          </a:xfrm>
        </p:grpSpPr>
        <p:sp>
          <p:nvSpPr>
            <p:cNvPr id="542" name="Google Shape;542;p31"/>
            <p:cNvSpPr/>
            <p:nvPr/>
          </p:nvSpPr>
          <p:spPr>
            <a:xfrm>
              <a:off x="6381750" y="4000500"/>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43" name="Google Shape;543;p31"/>
            <p:cNvSpPr/>
            <p:nvPr/>
          </p:nvSpPr>
          <p:spPr>
            <a:xfrm>
              <a:off x="6381750" y="4000500"/>
              <a:ext cx="76200" cy="2190900"/>
            </a:xfrm>
            <a:prstGeom prst="roundRect">
              <a:avLst>
                <a:gd fmla="val 50000" name="adj"/>
              </a:avLst>
            </a:prstGeom>
            <a:solidFill>
              <a:srgbClr val="64748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44" name="Google Shape;544;p31"/>
            <p:cNvSpPr txBox="1"/>
            <p:nvPr/>
          </p:nvSpPr>
          <p:spPr>
            <a:xfrm>
              <a:off x="6667500" y="4191000"/>
              <a:ext cx="44754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200">
                  <a:solidFill>
                    <a:srgbClr val="64748B"/>
                  </a:solidFill>
                  <a:latin typeface="Material Icons"/>
                  <a:ea typeface="Material Icons"/>
                  <a:cs typeface="Material Icons"/>
                  <a:sym typeface="Material Icons"/>
                </a:rPr>
                <a:t>groups</a:t>
              </a:r>
              <a:endParaRPr sz="3200">
                <a:solidFill>
                  <a:srgbClr val="64748B"/>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Human Centric Metrics</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900"/>
                </a:spcBef>
                <a:spcAft>
                  <a:spcPts val="0"/>
                </a:spcAft>
                <a:buClr>
                  <a:schemeClr val="dk1"/>
                </a:buClr>
                <a:buSzPts val="1100"/>
                <a:buFont typeface="Arial"/>
                <a:buNone/>
              </a:pPr>
              <a:r>
                <a:rPr lang="en-US" sz="1500">
                  <a:solidFill>
                    <a:srgbClr val="475569"/>
                  </a:solidFill>
                  <a:latin typeface="Inter"/>
                  <a:ea typeface="Inter"/>
                  <a:cs typeface="Inter"/>
                  <a:sym typeface="Inter"/>
                </a:rPr>
                <a:t>Tracking </a:t>
              </a:r>
              <a:r>
                <a:rPr b="1" lang="en-US" sz="1500">
                  <a:solidFill>
                    <a:srgbClr val="475569"/>
                  </a:solidFill>
                  <a:latin typeface="Inter"/>
                  <a:ea typeface="Inter"/>
                  <a:cs typeface="Inter"/>
                  <a:sym typeface="Inter"/>
                </a:rPr>
                <a:t>manual edit distance </a:t>
              </a:r>
              <a:r>
                <a:rPr lang="en-US" sz="1500">
                  <a:solidFill>
                    <a:srgbClr val="475569"/>
                  </a:solidFill>
                  <a:latin typeface="Inter"/>
                  <a:ea typeface="Inter"/>
                  <a:cs typeface="Inter"/>
                  <a:sym typeface="Inter"/>
                </a:rPr>
                <a:t>and</a:t>
              </a:r>
              <a:r>
                <a:rPr b="1" lang="en-US" sz="1500">
                  <a:solidFill>
                    <a:srgbClr val="475569"/>
                  </a:solidFill>
                  <a:latin typeface="Inter"/>
                  <a:ea typeface="Inter"/>
                  <a:cs typeface="Inter"/>
                  <a:sym typeface="Inter"/>
                </a:rPr>
                <a:t> feedback surveys</a:t>
              </a:r>
              <a:r>
                <a:rPr lang="en-US" sz="1500">
                  <a:solidFill>
                    <a:srgbClr val="475569"/>
                  </a:solidFill>
                  <a:latin typeface="Inter"/>
                  <a:ea typeface="Inter"/>
                  <a:cs typeface="Inter"/>
                  <a:sym typeface="Inter"/>
                </a:rPr>
                <a:t> to measure developer productivity.</a:t>
              </a:r>
              <a:endParaRPr sz="1500">
                <a:solidFill>
                  <a:srgbClr val="475569"/>
                </a:solidFill>
                <a:latin typeface="Inter"/>
                <a:ea typeface="Inter"/>
                <a:cs typeface="Inter"/>
                <a:sym typeface="Inter"/>
              </a:endParaRPr>
            </a:p>
          </p:txBody>
        </p:sp>
      </p:grpSp>
      <p:sp>
        <p:nvSpPr>
          <p:cNvPr id="545" name="Google Shape;545;p31"/>
          <p:cNvSpPr/>
          <p:nvPr/>
        </p:nvSpPr>
        <p:spPr>
          <a:xfrm>
            <a:off x="6381600" y="4220075"/>
            <a:ext cx="5048400" cy="2190900"/>
          </a:xfrm>
          <a:prstGeom prst="roundRect">
            <a:avLst>
              <a:gd fmla="val 6956" name="adj"/>
            </a:avLst>
          </a:prstGeom>
          <a:solidFill>
            <a:srgbClr val="E10098">
              <a:alpha val="5000"/>
            </a:srgbClr>
          </a:solidFill>
          <a:ln cap="flat" cmpd="sng" w="38100">
            <a:solidFill>
              <a:srgbClr val="E10098"/>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546" name="Google Shape;546;p31"/>
          <p:cNvGrpSpPr/>
          <p:nvPr/>
        </p:nvGrpSpPr>
        <p:grpSpPr>
          <a:xfrm>
            <a:off x="6381600" y="1743575"/>
            <a:ext cx="5048400" cy="4476750"/>
            <a:chOff x="762000" y="1524000"/>
            <a:chExt cx="5048400" cy="4476750"/>
          </a:xfrm>
        </p:grpSpPr>
        <p:sp>
          <p:nvSpPr>
            <p:cNvPr id="547" name="Google Shape;547;p31"/>
            <p:cNvSpPr/>
            <p:nvPr/>
          </p:nvSpPr>
          <p:spPr>
            <a:xfrm>
              <a:off x="762000" y="1524000"/>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48" name="Google Shape;548;p31"/>
            <p:cNvSpPr/>
            <p:nvPr/>
          </p:nvSpPr>
          <p:spPr>
            <a:xfrm>
              <a:off x="762000" y="1524000"/>
              <a:ext cx="76200" cy="21909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49" name="Google Shape;549;p31"/>
            <p:cNvSpPr txBox="1"/>
            <p:nvPr/>
          </p:nvSpPr>
          <p:spPr>
            <a:xfrm>
              <a:off x="1047750" y="4191150"/>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200">
                  <a:solidFill>
                    <a:srgbClr val="E10098"/>
                  </a:solidFill>
                  <a:latin typeface="Material Icons"/>
                  <a:ea typeface="Material Icons"/>
                  <a:cs typeface="Material Icons"/>
                  <a:sym typeface="Material Icons"/>
                </a:rPr>
                <a:t>gavel</a:t>
              </a:r>
              <a:endParaRPr sz="3200">
                <a:solidFill>
                  <a:srgbClr val="E10098"/>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LLM-as-Judge</a:t>
              </a:r>
              <a:endParaRPr b="1" sz="2000">
                <a:solidFill>
                  <a:srgbClr val="0F172A"/>
                </a:solidFill>
                <a:latin typeface="Space Grotesk"/>
                <a:ea typeface="Space Grotesk"/>
                <a:cs typeface="Space Grotesk"/>
                <a:sym typeface="Space Grotesk"/>
              </a:endParaRPr>
            </a:p>
            <a:p>
              <a:pPr indent="0" lvl="0" marL="0" rtl="0" algn="l">
                <a:spcBef>
                  <a:spcPts val="900"/>
                </a:spcBef>
                <a:spcAft>
                  <a:spcPts val="0"/>
                </a:spcAft>
                <a:buNone/>
              </a:pPr>
              <a:r>
                <a:rPr lang="en-US" sz="900">
                  <a:solidFill>
                    <a:srgbClr val="475569"/>
                  </a:solidFill>
                  <a:latin typeface="Inter"/>
                  <a:ea typeface="Inter"/>
                  <a:cs typeface="Inter"/>
                  <a:sym typeface="Inter"/>
                </a:rPr>
                <a:t>   </a:t>
              </a:r>
              <a:br>
                <a:rPr lang="en-US" sz="1500">
                  <a:solidFill>
                    <a:srgbClr val="475569"/>
                  </a:solidFill>
                  <a:latin typeface="Inter"/>
                  <a:ea typeface="Inter"/>
                  <a:cs typeface="Inter"/>
                  <a:sym typeface="Inter"/>
                </a:rPr>
              </a:br>
              <a:r>
                <a:rPr lang="en-US" sz="1500">
                  <a:solidFill>
                    <a:srgbClr val="475569"/>
                  </a:solidFill>
                  <a:latin typeface="Inter"/>
                  <a:ea typeface="Inter"/>
                  <a:cs typeface="Inter"/>
                  <a:sym typeface="Inter"/>
                </a:rPr>
                <a:t>Using high-capability models to evaluate </a:t>
              </a:r>
              <a:r>
                <a:rPr b="1" lang="en-US" sz="1500">
                  <a:solidFill>
                    <a:srgbClr val="475569"/>
                  </a:solidFill>
                  <a:latin typeface="Inter"/>
                  <a:ea typeface="Inter"/>
                  <a:cs typeface="Inter"/>
                  <a:sym typeface="Inter"/>
                </a:rPr>
                <a:t>Semantic accuracy</a:t>
              </a:r>
              <a:r>
                <a:rPr lang="en-US" sz="1500">
                  <a:solidFill>
                    <a:srgbClr val="475569"/>
                  </a:solidFill>
                  <a:latin typeface="Inter"/>
                  <a:ea typeface="Inter"/>
                  <a:cs typeface="Inter"/>
                  <a:sym typeface="Inter"/>
                </a:rPr>
                <a:t> and </a:t>
              </a:r>
              <a:r>
                <a:rPr b="1" lang="en-US" sz="1500">
                  <a:solidFill>
                    <a:srgbClr val="475569"/>
                  </a:solidFill>
                  <a:latin typeface="Inter"/>
                  <a:ea typeface="Inter"/>
                  <a:cs typeface="Inter"/>
                  <a:sym typeface="Inter"/>
                </a:rPr>
                <a:t>rubrics</a:t>
              </a:r>
              <a:r>
                <a:rPr lang="en-US" sz="1500">
                  <a:solidFill>
                    <a:srgbClr val="475569"/>
                  </a:solidFill>
                  <a:latin typeface="Inter"/>
                  <a:ea typeface="Inter"/>
                  <a:cs typeface="Inter"/>
                  <a:sym typeface="Inter"/>
                </a:rPr>
                <a:t>.</a:t>
              </a:r>
              <a:endParaRPr sz="1500">
                <a:solidFill>
                  <a:srgbClr val="475569"/>
                </a:solidFill>
                <a:latin typeface="Inter"/>
                <a:ea typeface="Inter"/>
                <a:cs typeface="Inter"/>
                <a:sym typeface="Inter"/>
              </a:endParaRPr>
            </a:p>
          </p:txBody>
        </p:sp>
      </p:grpSp>
      <p:sp>
        <p:nvSpPr>
          <p:cNvPr id="550" name="Google Shape;550;p31"/>
          <p:cNvSpPr txBox="1"/>
          <p:nvPr/>
        </p:nvSpPr>
        <p:spPr>
          <a:xfrm>
            <a:off x="6667350" y="1934225"/>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200">
                <a:solidFill>
                  <a:srgbClr val="E10098"/>
                </a:solidFill>
                <a:latin typeface="Material Icons"/>
                <a:ea typeface="Material Icons"/>
                <a:cs typeface="Material Icons"/>
                <a:sym typeface="Material Icons"/>
              </a:rPr>
              <a:t>hub</a:t>
            </a:r>
            <a:endParaRPr sz="3200">
              <a:solidFill>
                <a:srgbClr val="E10098"/>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RAG Specific Metrics</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900"/>
              </a:spcBef>
              <a:spcAft>
                <a:spcPts val="0"/>
              </a:spcAft>
              <a:buNone/>
            </a:pPr>
            <a:r>
              <a:rPr lang="en-US" sz="1500">
                <a:solidFill>
                  <a:srgbClr val="475569"/>
                </a:solidFill>
                <a:latin typeface="Inter"/>
                <a:ea typeface="Inter"/>
                <a:cs typeface="Inter"/>
                <a:sym typeface="Inter"/>
              </a:rPr>
              <a:t>The RAG Triad: </a:t>
            </a:r>
            <a:r>
              <a:rPr b="1" lang="en-US" sz="1500">
                <a:solidFill>
                  <a:srgbClr val="475569"/>
                </a:solidFill>
                <a:latin typeface="Inter"/>
                <a:ea typeface="Inter"/>
                <a:cs typeface="Inter"/>
                <a:sym typeface="Inter"/>
              </a:rPr>
              <a:t>Faithfulness</a:t>
            </a:r>
            <a:r>
              <a:rPr lang="en-US" sz="1500">
                <a:solidFill>
                  <a:srgbClr val="475569"/>
                </a:solidFill>
                <a:latin typeface="Inter"/>
                <a:ea typeface="Inter"/>
                <a:cs typeface="Inter"/>
                <a:sym typeface="Inter"/>
              </a:rPr>
              <a:t>, </a:t>
            </a:r>
            <a:r>
              <a:rPr b="1" lang="en-US" sz="1500">
                <a:solidFill>
                  <a:srgbClr val="475569"/>
                </a:solidFill>
                <a:latin typeface="Inter"/>
                <a:ea typeface="Inter"/>
                <a:cs typeface="Inter"/>
                <a:sym typeface="Inter"/>
              </a:rPr>
              <a:t>Relevancy</a:t>
            </a:r>
            <a:r>
              <a:rPr lang="en-US" sz="1500">
                <a:solidFill>
                  <a:srgbClr val="475569"/>
                </a:solidFill>
                <a:latin typeface="Inter"/>
                <a:ea typeface="Inter"/>
                <a:cs typeface="Inter"/>
                <a:sym typeface="Inter"/>
              </a:rPr>
              <a:t>, and </a:t>
            </a:r>
            <a:r>
              <a:rPr b="1" lang="en-US" sz="1500">
                <a:solidFill>
                  <a:srgbClr val="475569"/>
                </a:solidFill>
                <a:latin typeface="Inter"/>
                <a:ea typeface="Inter"/>
                <a:cs typeface="Inter"/>
                <a:sym typeface="Inter"/>
              </a:rPr>
              <a:t>Contextual Relevancy</a:t>
            </a:r>
            <a:r>
              <a:rPr lang="en-US" sz="1500">
                <a:solidFill>
                  <a:srgbClr val="475569"/>
                </a:solidFill>
                <a:latin typeface="Inter"/>
                <a:ea typeface="Inter"/>
                <a:cs typeface="Inter"/>
                <a:sym typeface="Inter"/>
              </a:rPr>
              <a:t> for end-to-end validation.</a:t>
            </a:r>
            <a:endParaRPr sz="1500">
              <a:solidFill>
                <a:srgbClr val="475569"/>
              </a:solidFill>
              <a:latin typeface="Inter"/>
              <a:ea typeface="Inter"/>
              <a:cs typeface="Inter"/>
              <a:sym typeface="Inte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F5"/>
        </a:solidFill>
      </p:bgPr>
    </p:bg>
    <p:spTree>
      <p:nvGrpSpPr>
        <p:cNvPr id="554" name="Shape 554"/>
        <p:cNvGrpSpPr/>
        <p:nvPr/>
      </p:nvGrpSpPr>
      <p:grpSpPr>
        <a:xfrm>
          <a:off x="0" y="0"/>
          <a:ext cx="0" cy="0"/>
          <a:chOff x="0" y="0"/>
          <a:chExt cx="0" cy="0"/>
        </a:xfrm>
      </p:grpSpPr>
      <p:sp>
        <p:nvSpPr>
          <p:cNvPr id="555" name="Google Shape;555;p32"/>
          <p:cNvSpPr txBox="1"/>
          <p:nvPr/>
        </p:nvSpPr>
        <p:spPr>
          <a:xfrm>
            <a:off x="762000" y="571500"/>
            <a:ext cx="11201400" cy="554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600" u="none" cap="none" strike="noStrike">
                <a:solidFill>
                  <a:srgbClr val="0F172A"/>
                </a:solidFill>
                <a:latin typeface="Space Grotesk"/>
                <a:ea typeface="Space Grotesk"/>
                <a:cs typeface="Space Grotesk"/>
                <a:sym typeface="Space Grotesk"/>
              </a:rPr>
              <a:t>Building </a:t>
            </a:r>
            <a:r>
              <a:rPr b="1" i="0" lang="en-US" sz="3600" u="none" cap="none" strike="noStrike">
                <a:solidFill>
                  <a:schemeClr val="dk1"/>
                </a:solidFill>
                <a:latin typeface="Space Grotesk"/>
                <a:ea typeface="Space Grotesk"/>
                <a:cs typeface="Space Grotesk"/>
                <a:sym typeface="Space Grotesk"/>
              </a:rPr>
              <a:t>Trust</a:t>
            </a:r>
            <a:r>
              <a:rPr b="1" lang="en-US" sz="3600">
                <a:solidFill>
                  <a:srgbClr val="0F172A"/>
                </a:solidFill>
                <a:latin typeface="Space Grotesk"/>
                <a:ea typeface="Space Grotesk"/>
                <a:cs typeface="Space Grotesk"/>
                <a:sym typeface="Space Grotesk"/>
              </a:rPr>
              <a:t>: </a:t>
            </a:r>
            <a:r>
              <a:rPr b="1" lang="en-US" sz="3600">
                <a:solidFill>
                  <a:srgbClr val="E10098"/>
                </a:solidFill>
                <a:latin typeface="Space Grotesk"/>
                <a:ea typeface="Space Grotesk"/>
                <a:cs typeface="Space Grotesk"/>
                <a:sym typeface="Space Grotesk"/>
              </a:rPr>
              <a:t>LLM-as-Judge </a:t>
            </a:r>
            <a:endParaRPr>
              <a:solidFill>
                <a:srgbClr val="E10098"/>
              </a:solidFill>
            </a:endParaRPr>
          </a:p>
        </p:txBody>
      </p:sp>
      <p:sp>
        <p:nvSpPr>
          <p:cNvPr id="556" name="Google Shape;556;p32"/>
          <p:cNvSpPr/>
          <p:nvPr/>
        </p:nvSpPr>
        <p:spPr>
          <a:xfrm>
            <a:off x="571500" y="57150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557" name="Google Shape;557;p32"/>
          <p:cNvGrpSpPr/>
          <p:nvPr/>
        </p:nvGrpSpPr>
        <p:grpSpPr>
          <a:xfrm>
            <a:off x="647700" y="2571600"/>
            <a:ext cx="3362400" cy="3333900"/>
            <a:chOff x="762000" y="2381250"/>
            <a:chExt cx="3362400" cy="3333900"/>
          </a:xfrm>
        </p:grpSpPr>
        <p:grpSp>
          <p:nvGrpSpPr>
            <p:cNvPr id="558" name="Google Shape;558;p32"/>
            <p:cNvGrpSpPr/>
            <p:nvPr/>
          </p:nvGrpSpPr>
          <p:grpSpPr>
            <a:xfrm>
              <a:off x="762000" y="2381250"/>
              <a:ext cx="3362400" cy="3333900"/>
              <a:chOff x="762000" y="2381250"/>
              <a:chExt cx="3362400" cy="3333900"/>
            </a:xfrm>
          </p:grpSpPr>
          <p:sp>
            <p:nvSpPr>
              <p:cNvPr id="559" name="Google Shape;559;p32"/>
              <p:cNvSpPr/>
              <p:nvPr/>
            </p:nvSpPr>
            <p:spPr>
              <a:xfrm>
                <a:off x="762000" y="2381250"/>
                <a:ext cx="3362400" cy="3333900"/>
              </a:xfrm>
              <a:prstGeom prst="roundRect">
                <a:avLst>
                  <a:gd fmla="val 4570"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60" name="Google Shape;560;p32"/>
              <p:cNvSpPr txBox="1"/>
              <p:nvPr/>
            </p:nvSpPr>
            <p:spPr>
              <a:xfrm>
                <a:off x="1000125" y="2619375"/>
                <a:ext cx="2886000" cy="2857500"/>
              </a:xfrm>
              <a:prstGeom prst="rect">
                <a:avLst/>
              </a:prstGeom>
              <a:solidFill>
                <a:srgbClr val="000000">
                  <a:alpha val="0"/>
                </a:srgbClr>
              </a:solidFill>
              <a:ln>
                <a:noFill/>
              </a:ln>
            </p:spPr>
            <p:txBody>
              <a:bodyPr anchorCtr="0" anchor="t" bIns="0" lIns="0" spcFirstLastPara="1" rIns="0" wrap="square" tIns="0">
                <a:noAutofit/>
              </a:bodyPr>
              <a:lstStyle/>
              <a:p>
                <a:pPr indent="0" lvl="0" marL="0" rtl="0" algn="l">
                  <a:spcBef>
                    <a:spcPts val="0"/>
                  </a:spcBef>
                  <a:spcAft>
                    <a:spcPts val="0"/>
                  </a:spcAft>
                  <a:buNone/>
                </a:pPr>
                <a:r>
                  <a:rPr b="0" lang="en-US" sz="3200">
                    <a:solidFill>
                      <a:srgbClr val="E10098"/>
                    </a:solidFill>
                    <a:latin typeface="Material Icons"/>
                    <a:ea typeface="Material Icons"/>
                    <a:cs typeface="Material Icons"/>
                    <a:sym typeface="Material Icons"/>
                  </a:rPr>
                  <a:t>code</a:t>
                </a:r>
                <a:endParaRPr b="0" sz="3200">
                  <a:solidFill>
                    <a:srgbClr val="E10098"/>
                  </a:solidFill>
                  <a:latin typeface="Material Icons"/>
                  <a:ea typeface="Material Icons"/>
                  <a:cs typeface="Material Icons"/>
                  <a:sym typeface="Material Icons"/>
                </a:endParaRPr>
              </a:p>
              <a:p>
                <a:pPr indent="0" lvl="0" marL="0" rtl="0" algn="l">
                  <a:spcBef>
                    <a:spcPts val="900"/>
                  </a:spcBef>
                  <a:spcAft>
                    <a:spcPts val="0"/>
                  </a:spcAft>
                  <a:buNone/>
                </a:pPr>
                <a:r>
                  <a:rPr b="1" lang="en-US" sz="1800">
                    <a:solidFill>
                      <a:srgbClr val="0F172A"/>
                    </a:solidFill>
                    <a:latin typeface="Space Grotesk"/>
                    <a:ea typeface="Space Grotesk"/>
                    <a:cs typeface="Space Grotesk"/>
                    <a:sym typeface="Space Grotesk"/>
                  </a:rPr>
                  <a:t>Format Requirements</a:t>
                </a:r>
                <a:endParaRPr b="1" sz="1800">
                  <a:solidFill>
                    <a:srgbClr val="0F172A"/>
                  </a:solidFill>
                  <a:latin typeface="Space Grotesk"/>
                  <a:ea typeface="Space Grotesk"/>
                  <a:cs typeface="Space Grotesk"/>
                  <a:sym typeface="Space Grotesk"/>
                </a:endParaRPr>
              </a:p>
              <a:p>
                <a:pPr indent="0" lvl="0" marL="0" rtl="0" algn="l">
                  <a:spcBef>
                    <a:spcPts val="1200"/>
                  </a:spcBef>
                  <a:spcAft>
                    <a:spcPts val="0"/>
                  </a:spcAft>
                  <a:buNone/>
                </a:pPr>
                <a:r>
                  <a:rPr lang="en-US" sz="1100">
                    <a:solidFill>
                      <a:srgbClr val="475569"/>
                    </a:solidFill>
                    <a:latin typeface="Inter"/>
                    <a:ea typeface="Inter"/>
                    <a:cs typeface="Inter"/>
                    <a:sym typeface="Inter"/>
                  </a:rPr>
                  <a:t>      </a:t>
                </a:r>
                <a:r>
                  <a:rPr lang="en-US" sz="1300">
                    <a:solidFill>
                      <a:srgbClr val="475569"/>
                    </a:solidFill>
                    <a:latin typeface="Inter"/>
                    <a:ea typeface="Inter"/>
                    <a:cs typeface="Inter"/>
                    <a:sym typeface="Inter"/>
                  </a:rPr>
                  <a:t>  </a:t>
                </a:r>
                <a:r>
                  <a:rPr b="0" lang="en-US">
                    <a:solidFill>
                      <a:srgbClr val="475569"/>
                    </a:solidFill>
                    <a:latin typeface="Inter"/>
                    <a:ea typeface="Inter"/>
                    <a:cs typeface="Inter"/>
                    <a:sym typeface="Inter"/>
                  </a:rPr>
                  <a:t>Valid JSON </a:t>
                </a:r>
                <a:r>
                  <a:rPr b="0" lang="en-US">
                    <a:solidFill>
                      <a:srgbClr val="475569"/>
                    </a:solidFill>
                    <a:latin typeface="Inter"/>
                    <a:ea typeface="Inter"/>
                    <a:cs typeface="Inter"/>
                    <a:sym typeface="Inter"/>
                  </a:rPr>
                  <a:t>structures</a:t>
                </a:r>
                <a:endParaRPr b="0">
                  <a:solidFill>
                    <a:srgbClr val="475569"/>
                  </a:solidFill>
                  <a:latin typeface="Inter"/>
                  <a:ea typeface="Inter"/>
                  <a:cs typeface="Inter"/>
                  <a:sym typeface="Inter"/>
                </a:endParaRPr>
              </a:p>
              <a:p>
                <a:pPr indent="0" lvl="0" marL="0" rtl="0" algn="l">
                  <a:spcBef>
                    <a:spcPts val="750"/>
                  </a:spcBef>
                  <a:spcAft>
                    <a:spcPts val="0"/>
                  </a:spcAft>
                  <a:buNone/>
                </a:pPr>
                <a:r>
                  <a:rPr lang="en-US" sz="1100">
                    <a:solidFill>
                      <a:srgbClr val="475569"/>
                    </a:solidFill>
                    <a:latin typeface="Inter"/>
                    <a:ea typeface="Inter"/>
                    <a:cs typeface="Inter"/>
                    <a:sym typeface="Inter"/>
                  </a:rPr>
                  <a:t>        </a:t>
                </a:r>
                <a:r>
                  <a:rPr b="0" lang="en-US">
                    <a:solidFill>
                      <a:srgbClr val="475569"/>
                    </a:solidFill>
                    <a:latin typeface="Inter"/>
                    <a:ea typeface="Inter"/>
                    <a:cs typeface="Inter"/>
                    <a:sym typeface="Inter"/>
                  </a:rPr>
                  <a:t>Correct subgraph keys</a:t>
                </a:r>
                <a:endParaRPr b="0">
                  <a:solidFill>
                    <a:srgbClr val="475569"/>
                  </a:solidFill>
                  <a:latin typeface="Inter"/>
                  <a:ea typeface="Inter"/>
                  <a:cs typeface="Inter"/>
                  <a:sym typeface="Inter"/>
                </a:endParaRPr>
              </a:p>
              <a:p>
                <a:pPr indent="0" lvl="0" marL="0" rtl="0" algn="l">
                  <a:spcBef>
                    <a:spcPts val="750"/>
                  </a:spcBef>
                  <a:spcAft>
                    <a:spcPts val="0"/>
                  </a:spcAft>
                  <a:buNone/>
                </a:pPr>
                <a:r>
                  <a:rPr lang="en-US" sz="1300">
                    <a:solidFill>
                      <a:srgbClr val="475569"/>
                    </a:solidFill>
                    <a:latin typeface="Inter"/>
                    <a:ea typeface="Inter"/>
                    <a:cs typeface="Inter"/>
                    <a:sym typeface="Inter"/>
                  </a:rPr>
                  <a:t>       </a:t>
                </a:r>
                <a:r>
                  <a:rPr b="0" lang="en-US">
                    <a:solidFill>
                      <a:srgbClr val="475569"/>
                    </a:solidFill>
                    <a:latin typeface="Inter"/>
                    <a:ea typeface="Inter"/>
                    <a:cs typeface="Inter"/>
                    <a:sym typeface="Inter"/>
                  </a:rPr>
                  <a:t>Schema element validation</a:t>
                </a:r>
                <a:endParaRPr b="0">
                  <a:solidFill>
                    <a:srgbClr val="475569"/>
                  </a:solidFill>
                  <a:latin typeface="Inter"/>
                  <a:ea typeface="Inter"/>
                  <a:cs typeface="Inter"/>
                  <a:sym typeface="Inter"/>
                </a:endParaRPr>
              </a:p>
            </p:txBody>
          </p:sp>
          <p:sp>
            <p:nvSpPr>
              <p:cNvPr id="561" name="Google Shape;561;p32"/>
              <p:cNvSpPr/>
              <p:nvPr/>
            </p:nvSpPr>
            <p:spPr>
              <a:xfrm>
                <a:off x="762000" y="2381250"/>
                <a:ext cx="3362400" cy="762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pic>
          <p:nvPicPr>
            <p:cNvPr descr="image.png" id="562" name="Google Shape;562;p32"/>
            <p:cNvPicPr preferRelativeResize="0"/>
            <p:nvPr/>
          </p:nvPicPr>
          <p:blipFill rotWithShape="1">
            <a:blip r:embed="rId3">
              <a:alphaModFix/>
            </a:blip>
            <a:srcRect b="0" l="0" r="0" t="0"/>
            <a:stretch/>
          </p:blipFill>
          <p:spPr>
            <a:xfrm>
              <a:off x="991821" y="3636911"/>
              <a:ext cx="219856" cy="230848"/>
            </a:xfrm>
            <a:prstGeom prst="rect">
              <a:avLst/>
            </a:prstGeom>
            <a:noFill/>
            <a:ln>
              <a:noFill/>
            </a:ln>
          </p:spPr>
        </p:pic>
        <p:pic>
          <p:nvPicPr>
            <p:cNvPr descr="image.png" id="563" name="Google Shape;563;p32"/>
            <p:cNvPicPr preferRelativeResize="0"/>
            <p:nvPr/>
          </p:nvPicPr>
          <p:blipFill rotWithShape="1">
            <a:blip r:embed="rId3">
              <a:alphaModFix/>
            </a:blip>
            <a:srcRect b="0" l="0" r="0" t="0"/>
            <a:stretch/>
          </p:blipFill>
          <p:spPr>
            <a:xfrm>
              <a:off x="991821" y="3932786"/>
              <a:ext cx="219856" cy="230848"/>
            </a:xfrm>
            <a:prstGeom prst="rect">
              <a:avLst/>
            </a:prstGeom>
            <a:noFill/>
            <a:ln>
              <a:noFill/>
            </a:ln>
          </p:spPr>
        </p:pic>
        <p:pic>
          <p:nvPicPr>
            <p:cNvPr descr="image.png" id="564" name="Google Shape;564;p32"/>
            <p:cNvPicPr preferRelativeResize="0"/>
            <p:nvPr/>
          </p:nvPicPr>
          <p:blipFill rotWithShape="1">
            <a:blip r:embed="rId3">
              <a:alphaModFix/>
            </a:blip>
            <a:srcRect b="0" l="0" r="0" t="0"/>
            <a:stretch/>
          </p:blipFill>
          <p:spPr>
            <a:xfrm>
              <a:off x="991821" y="4228661"/>
              <a:ext cx="219856" cy="230848"/>
            </a:xfrm>
            <a:prstGeom prst="rect">
              <a:avLst/>
            </a:prstGeom>
            <a:noFill/>
            <a:ln>
              <a:noFill/>
            </a:ln>
          </p:spPr>
        </p:pic>
      </p:grpSp>
      <p:grpSp>
        <p:nvGrpSpPr>
          <p:cNvPr id="565" name="Google Shape;565;p32"/>
          <p:cNvGrpSpPr/>
          <p:nvPr/>
        </p:nvGrpSpPr>
        <p:grpSpPr>
          <a:xfrm>
            <a:off x="4357675" y="2571600"/>
            <a:ext cx="3362400" cy="3333900"/>
            <a:chOff x="4414838" y="2381250"/>
            <a:chExt cx="3362400" cy="3333900"/>
          </a:xfrm>
        </p:grpSpPr>
        <p:grpSp>
          <p:nvGrpSpPr>
            <p:cNvPr id="566" name="Google Shape;566;p32"/>
            <p:cNvGrpSpPr/>
            <p:nvPr/>
          </p:nvGrpSpPr>
          <p:grpSpPr>
            <a:xfrm>
              <a:off x="4414838" y="2381250"/>
              <a:ext cx="3362400" cy="3333900"/>
              <a:chOff x="4414838" y="2381250"/>
              <a:chExt cx="3362400" cy="3333900"/>
            </a:xfrm>
          </p:grpSpPr>
          <p:sp>
            <p:nvSpPr>
              <p:cNvPr id="567" name="Google Shape;567;p32"/>
              <p:cNvSpPr/>
              <p:nvPr/>
            </p:nvSpPr>
            <p:spPr>
              <a:xfrm>
                <a:off x="4414838" y="2381250"/>
                <a:ext cx="3362400" cy="3333900"/>
              </a:xfrm>
              <a:prstGeom prst="roundRect">
                <a:avLst>
                  <a:gd fmla="val 4570"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68" name="Google Shape;568;p32"/>
              <p:cNvSpPr/>
              <p:nvPr/>
            </p:nvSpPr>
            <p:spPr>
              <a:xfrm>
                <a:off x="4414838" y="2381250"/>
                <a:ext cx="3362400" cy="762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69" name="Google Shape;569;p32"/>
              <p:cNvSpPr txBox="1"/>
              <p:nvPr/>
            </p:nvSpPr>
            <p:spPr>
              <a:xfrm>
                <a:off x="4652963" y="2619375"/>
                <a:ext cx="2886000" cy="2857500"/>
              </a:xfrm>
              <a:prstGeom prst="rect">
                <a:avLst/>
              </a:prstGeom>
              <a:solidFill>
                <a:srgbClr val="000000">
                  <a:alpha val="0"/>
                </a:srgbClr>
              </a:solidFill>
              <a:ln>
                <a:noFill/>
              </a:ln>
            </p:spPr>
            <p:txBody>
              <a:bodyPr anchorCtr="0" anchor="t" bIns="0" lIns="0" spcFirstLastPara="1" rIns="0" wrap="square" tIns="0">
                <a:noAutofit/>
              </a:bodyPr>
              <a:lstStyle/>
              <a:p>
                <a:pPr indent="0" lvl="0" marL="0" rtl="0" algn="l">
                  <a:spcBef>
                    <a:spcPts val="0"/>
                  </a:spcBef>
                  <a:spcAft>
                    <a:spcPts val="0"/>
                  </a:spcAft>
                  <a:buNone/>
                </a:pPr>
                <a:r>
                  <a:rPr b="0" lang="en-US" sz="3200">
                    <a:solidFill>
                      <a:srgbClr val="E10098"/>
                    </a:solidFill>
                    <a:latin typeface="Material Icons"/>
                    <a:ea typeface="Material Icons"/>
                    <a:cs typeface="Material Icons"/>
                    <a:sym typeface="Material Icons"/>
                  </a:rPr>
                  <a:t>rule</a:t>
                </a:r>
                <a:endParaRPr b="0" sz="3200">
                  <a:solidFill>
                    <a:srgbClr val="E10098"/>
                  </a:solidFill>
                  <a:latin typeface="Material Icons"/>
                  <a:ea typeface="Material Icons"/>
                  <a:cs typeface="Material Icons"/>
                  <a:sym typeface="Material Icons"/>
                </a:endParaRPr>
              </a:p>
              <a:p>
                <a:pPr indent="0" lvl="0" marL="0" rtl="0" algn="l">
                  <a:spcBef>
                    <a:spcPts val="900"/>
                  </a:spcBef>
                  <a:spcAft>
                    <a:spcPts val="0"/>
                  </a:spcAft>
                  <a:buNone/>
                </a:pPr>
                <a:r>
                  <a:rPr b="1" lang="en-US" sz="1800">
                    <a:solidFill>
                      <a:srgbClr val="0F172A"/>
                    </a:solidFill>
                    <a:latin typeface="Space Grotesk"/>
                    <a:ea typeface="Space Grotesk"/>
                    <a:cs typeface="Space Grotesk"/>
                    <a:sym typeface="Space Grotesk"/>
                  </a:rPr>
                  <a:t>Review Criteria</a:t>
                </a:r>
                <a:endParaRPr b="1" sz="1800">
                  <a:solidFill>
                    <a:srgbClr val="0F172A"/>
                  </a:solidFill>
                  <a:latin typeface="Space Grotesk"/>
                  <a:ea typeface="Space Grotesk"/>
                  <a:cs typeface="Space Grotesk"/>
                  <a:sym typeface="Space Grotesk"/>
                </a:endParaRPr>
              </a:p>
              <a:p>
                <a:pPr indent="0" lvl="0" marL="0" marR="0" rtl="0" algn="l">
                  <a:lnSpc>
                    <a:spcPct val="100000"/>
                  </a:lnSpc>
                  <a:spcBef>
                    <a:spcPts val="1200"/>
                  </a:spcBef>
                  <a:spcAft>
                    <a:spcPts val="0"/>
                  </a:spcAft>
                  <a:buNone/>
                </a:pPr>
                <a:r>
                  <a:rPr lang="en-US">
                    <a:solidFill>
                      <a:srgbClr val="475569"/>
                    </a:solidFill>
                    <a:latin typeface="Inter"/>
                    <a:ea typeface="Inter"/>
                    <a:cs typeface="Inter"/>
                    <a:sym typeface="Inter"/>
                  </a:rPr>
                  <a:t>       Naming</a:t>
                </a:r>
                <a:r>
                  <a:rPr b="0" lang="en-US">
                    <a:solidFill>
                      <a:srgbClr val="475569"/>
                    </a:solidFill>
                    <a:latin typeface="Inter"/>
                    <a:ea typeface="Inter"/>
                    <a:cs typeface="Inter"/>
                    <a:sym typeface="Inter"/>
                  </a:rPr>
                  <a:t> </a:t>
                </a:r>
                <a:r>
                  <a:rPr lang="en-US">
                    <a:solidFill>
                      <a:srgbClr val="475569"/>
                    </a:solidFill>
                    <a:latin typeface="Inter"/>
                    <a:ea typeface="Inter"/>
                    <a:cs typeface="Inter"/>
                    <a:sym typeface="Inter"/>
                  </a:rPr>
                  <a:t>convention</a:t>
                </a:r>
                <a:r>
                  <a:rPr b="0" lang="en-US">
                    <a:solidFill>
                      <a:srgbClr val="475569"/>
                    </a:solidFill>
                    <a:latin typeface="Inter"/>
                    <a:ea typeface="Inter"/>
                    <a:cs typeface="Inter"/>
                    <a:sym typeface="Inter"/>
                  </a:rPr>
                  <a:t> checks</a:t>
                </a:r>
                <a:endParaRPr b="0">
                  <a:solidFill>
                    <a:srgbClr val="475569"/>
                  </a:solidFill>
                  <a:latin typeface="Inter"/>
                  <a:ea typeface="Inter"/>
                  <a:cs typeface="Inter"/>
                  <a:sym typeface="Inter"/>
                </a:endParaRPr>
              </a:p>
              <a:p>
                <a:pPr indent="0" lvl="0" marL="0" rtl="0" algn="l">
                  <a:spcBef>
                    <a:spcPts val="750"/>
                  </a:spcBef>
                  <a:spcAft>
                    <a:spcPts val="0"/>
                  </a:spcAft>
                  <a:buNone/>
                </a:pPr>
                <a:r>
                  <a:rPr lang="en-US">
                    <a:solidFill>
                      <a:srgbClr val="475569"/>
                    </a:solidFill>
                    <a:latin typeface="Inter"/>
                    <a:ea typeface="Inter"/>
                    <a:cs typeface="Inter"/>
                    <a:sym typeface="Inter"/>
                  </a:rPr>
                  <a:t>       </a:t>
                </a:r>
                <a:r>
                  <a:rPr b="0" lang="en-US">
                    <a:solidFill>
                      <a:srgbClr val="475569"/>
                    </a:solidFill>
                    <a:latin typeface="Inter"/>
                    <a:ea typeface="Inter"/>
                    <a:cs typeface="Inter"/>
                    <a:sym typeface="Inter"/>
                  </a:rPr>
                  <a:t>Identify N+1 problems</a:t>
                </a:r>
                <a:endParaRPr b="0">
                  <a:solidFill>
                    <a:srgbClr val="475569"/>
                  </a:solidFill>
                  <a:latin typeface="Inter"/>
                  <a:ea typeface="Inter"/>
                  <a:cs typeface="Inter"/>
                  <a:sym typeface="Inter"/>
                </a:endParaRPr>
              </a:p>
              <a:p>
                <a:pPr indent="0" lvl="0" marL="0" rtl="0" algn="l">
                  <a:spcBef>
                    <a:spcPts val="750"/>
                  </a:spcBef>
                  <a:spcAft>
                    <a:spcPts val="0"/>
                  </a:spcAft>
                  <a:buNone/>
                </a:pPr>
                <a:r>
                  <a:rPr lang="en-US">
                    <a:solidFill>
                      <a:srgbClr val="475569"/>
                    </a:solidFill>
                    <a:latin typeface="Inter"/>
                    <a:ea typeface="Inter"/>
                    <a:cs typeface="Inter"/>
                    <a:sym typeface="Inter"/>
                  </a:rPr>
                  <a:t>       </a:t>
                </a:r>
                <a:r>
                  <a:rPr b="0" lang="en-US">
                    <a:solidFill>
                      <a:srgbClr val="475569"/>
                    </a:solidFill>
                    <a:latin typeface="Inter"/>
                    <a:ea typeface="Inter"/>
                    <a:cs typeface="Inter"/>
                    <a:sym typeface="Inter"/>
                  </a:rPr>
                  <a:t>Lists vs. Paginations</a:t>
                </a:r>
                <a:endParaRPr b="0">
                  <a:solidFill>
                    <a:srgbClr val="475569"/>
                  </a:solidFill>
                  <a:latin typeface="Inter"/>
                  <a:ea typeface="Inter"/>
                  <a:cs typeface="Inter"/>
                  <a:sym typeface="Inter"/>
                </a:endParaRPr>
              </a:p>
              <a:p>
                <a:pPr indent="0" lvl="0" marL="0" rtl="0" algn="l">
                  <a:spcBef>
                    <a:spcPts val="750"/>
                  </a:spcBef>
                  <a:spcAft>
                    <a:spcPts val="0"/>
                  </a:spcAft>
                  <a:buNone/>
                </a:pPr>
                <a:r>
                  <a:rPr lang="en-US">
                    <a:solidFill>
                      <a:srgbClr val="475569"/>
                    </a:solidFill>
                    <a:latin typeface="Inter"/>
                    <a:ea typeface="Inter"/>
                    <a:cs typeface="Inter"/>
                    <a:sym typeface="Inter"/>
                  </a:rPr>
                  <a:t>       </a:t>
                </a:r>
                <a:r>
                  <a:rPr b="0" lang="en-US">
                    <a:solidFill>
                      <a:srgbClr val="475569"/>
                    </a:solidFill>
                    <a:latin typeface="Inter"/>
                    <a:ea typeface="Inter"/>
                    <a:cs typeface="Inter"/>
                    <a:sym typeface="Inter"/>
                  </a:rPr>
                  <a:t>Security considerations</a:t>
                </a:r>
                <a:endParaRPr b="0">
                  <a:solidFill>
                    <a:srgbClr val="475569"/>
                  </a:solidFill>
                  <a:latin typeface="Inter"/>
                  <a:ea typeface="Inter"/>
                  <a:cs typeface="Inter"/>
                  <a:sym typeface="Inter"/>
                </a:endParaRPr>
              </a:p>
            </p:txBody>
          </p:sp>
        </p:grpSp>
        <p:pic>
          <p:nvPicPr>
            <p:cNvPr descr="image.png" id="570" name="Google Shape;570;p32"/>
            <p:cNvPicPr preferRelativeResize="0"/>
            <p:nvPr/>
          </p:nvPicPr>
          <p:blipFill rotWithShape="1">
            <a:blip r:embed="rId3">
              <a:alphaModFix/>
            </a:blip>
            <a:srcRect b="0" l="0" r="0" t="0"/>
            <a:stretch/>
          </p:blipFill>
          <p:spPr>
            <a:xfrm>
              <a:off x="4662121" y="3636911"/>
              <a:ext cx="219856" cy="230848"/>
            </a:xfrm>
            <a:prstGeom prst="rect">
              <a:avLst/>
            </a:prstGeom>
            <a:noFill/>
            <a:ln>
              <a:noFill/>
            </a:ln>
          </p:spPr>
        </p:pic>
        <p:pic>
          <p:nvPicPr>
            <p:cNvPr descr="image.png" id="571" name="Google Shape;571;p32"/>
            <p:cNvPicPr preferRelativeResize="0"/>
            <p:nvPr/>
          </p:nvPicPr>
          <p:blipFill rotWithShape="1">
            <a:blip r:embed="rId3">
              <a:alphaModFix/>
            </a:blip>
            <a:srcRect b="0" l="0" r="0" t="0"/>
            <a:stretch/>
          </p:blipFill>
          <p:spPr>
            <a:xfrm>
              <a:off x="4662121" y="3932786"/>
              <a:ext cx="219856" cy="230848"/>
            </a:xfrm>
            <a:prstGeom prst="rect">
              <a:avLst/>
            </a:prstGeom>
            <a:noFill/>
            <a:ln>
              <a:noFill/>
            </a:ln>
          </p:spPr>
        </p:pic>
        <p:pic>
          <p:nvPicPr>
            <p:cNvPr descr="image.png" id="572" name="Google Shape;572;p32"/>
            <p:cNvPicPr preferRelativeResize="0"/>
            <p:nvPr/>
          </p:nvPicPr>
          <p:blipFill rotWithShape="1">
            <a:blip r:embed="rId3">
              <a:alphaModFix/>
            </a:blip>
            <a:srcRect b="0" l="0" r="0" t="0"/>
            <a:stretch/>
          </p:blipFill>
          <p:spPr>
            <a:xfrm>
              <a:off x="4662121" y="4228661"/>
              <a:ext cx="219856" cy="230848"/>
            </a:xfrm>
            <a:prstGeom prst="rect">
              <a:avLst/>
            </a:prstGeom>
            <a:noFill/>
            <a:ln>
              <a:noFill/>
            </a:ln>
          </p:spPr>
        </p:pic>
        <p:pic>
          <p:nvPicPr>
            <p:cNvPr descr="image.png" id="573" name="Google Shape;573;p32"/>
            <p:cNvPicPr preferRelativeResize="0"/>
            <p:nvPr/>
          </p:nvPicPr>
          <p:blipFill rotWithShape="1">
            <a:blip r:embed="rId3">
              <a:alphaModFix/>
            </a:blip>
            <a:srcRect b="0" l="0" r="0" t="0"/>
            <a:stretch/>
          </p:blipFill>
          <p:spPr>
            <a:xfrm>
              <a:off x="4662121" y="4524536"/>
              <a:ext cx="219856" cy="230848"/>
            </a:xfrm>
            <a:prstGeom prst="rect">
              <a:avLst/>
            </a:prstGeom>
            <a:noFill/>
            <a:ln>
              <a:noFill/>
            </a:ln>
          </p:spPr>
        </p:pic>
      </p:grpSp>
      <p:grpSp>
        <p:nvGrpSpPr>
          <p:cNvPr id="574" name="Google Shape;574;p32"/>
          <p:cNvGrpSpPr/>
          <p:nvPr/>
        </p:nvGrpSpPr>
        <p:grpSpPr>
          <a:xfrm>
            <a:off x="8067650" y="2571600"/>
            <a:ext cx="3362400" cy="3333900"/>
            <a:chOff x="8067675" y="2381250"/>
            <a:chExt cx="3362400" cy="3333900"/>
          </a:xfrm>
        </p:grpSpPr>
        <p:grpSp>
          <p:nvGrpSpPr>
            <p:cNvPr id="575" name="Google Shape;575;p32"/>
            <p:cNvGrpSpPr/>
            <p:nvPr/>
          </p:nvGrpSpPr>
          <p:grpSpPr>
            <a:xfrm>
              <a:off x="8067675" y="2381250"/>
              <a:ext cx="3362400" cy="3333900"/>
              <a:chOff x="8067675" y="2381250"/>
              <a:chExt cx="3362400" cy="3333900"/>
            </a:xfrm>
          </p:grpSpPr>
          <p:sp>
            <p:nvSpPr>
              <p:cNvPr id="576" name="Google Shape;576;p32"/>
              <p:cNvSpPr/>
              <p:nvPr/>
            </p:nvSpPr>
            <p:spPr>
              <a:xfrm>
                <a:off x="8067675" y="2381250"/>
                <a:ext cx="3362400" cy="3333900"/>
              </a:xfrm>
              <a:prstGeom prst="roundRect">
                <a:avLst>
                  <a:gd fmla="val 4570"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77" name="Google Shape;577;p32"/>
              <p:cNvSpPr/>
              <p:nvPr/>
            </p:nvSpPr>
            <p:spPr>
              <a:xfrm>
                <a:off x="8067675" y="2381250"/>
                <a:ext cx="3362400" cy="762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78" name="Google Shape;578;p32"/>
              <p:cNvSpPr txBox="1"/>
              <p:nvPr/>
            </p:nvSpPr>
            <p:spPr>
              <a:xfrm>
                <a:off x="8305800" y="2619375"/>
                <a:ext cx="2886000" cy="2857500"/>
              </a:xfrm>
              <a:prstGeom prst="rect">
                <a:avLst/>
              </a:prstGeom>
              <a:solidFill>
                <a:srgbClr val="000000">
                  <a:alpha val="0"/>
                </a:srgbClr>
              </a:solidFill>
              <a:ln>
                <a:noFill/>
              </a:ln>
            </p:spPr>
            <p:txBody>
              <a:bodyPr anchorCtr="0" anchor="t" bIns="0" lIns="0" spcFirstLastPara="1" rIns="0" wrap="square" tIns="0">
                <a:noAutofit/>
              </a:bodyPr>
              <a:lstStyle/>
              <a:p>
                <a:pPr indent="0" lvl="0" marL="0" rtl="0" algn="l">
                  <a:spcBef>
                    <a:spcPts val="0"/>
                  </a:spcBef>
                  <a:spcAft>
                    <a:spcPts val="0"/>
                  </a:spcAft>
                  <a:buNone/>
                </a:pPr>
                <a:r>
                  <a:rPr b="0" lang="en-US" sz="3200">
                    <a:solidFill>
                      <a:srgbClr val="E10098"/>
                    </a:solidFill>
                    <a:latin typeface="Material Icons"/>
                    <a:ea typeface="Material Icons"/>
                    <a:cs typeface="Material Icons"/>
                    <a:sym typeface="Material Icons"/>
                  </a:rPr>
                  <a:t>fact_check</a:t>
                </a:r>
                <a:endParaRPr b="0" sz="3200">
                  <a:solidFill>
                    <a:srgbClr val="E10098"/>
                  </a:solidFill>
                  <a:latin typeface="Material Icons"/>
                  <a:ea typeface="Material Icons"/>
                  <a:cs typeface="Material Icons"/>
                  <a:sym typeface="Material Icons"/>
                </a:endParaRPr>
              </a:p>
              <a:p>
                <a:pPr indent="0" lvl="0" marL="0" rtl="0" algn="l">
                  <a:spcBef>
                    <a:spcPts val="900"/>
                  </a:spcBef>
                  <a:spcAft>
                    <a:spcPts val="0"/>
                  </a:spcAft>
                  <a:buNone/>
                </a:pPr>
                <a:r>
                  <a:rPr b="1" lang="en-US" sz="1800">
                    <a:solidFill>
                      <a:srgbClr val="0F172A"/>
                    </a:solidFill>
                    <a:latin typeface="Space Grotesk"/>
                    <a:ea typeface="Space Grotesk"/>
                    <a:cs typeface="Space Grotesk"/>
                    <a:sym typeface="Space Grotesk"/>
                  </a:rPr>
                  <a:t>Constraint Adherence</a:t>
                </a:r>
                <a:endParaRPr b="1" sz="1800">
                  <a:solidFill>
                    <a:srgbClr val="0F172A"/>
                  </a:solidFill>
                  <a:latin typeface="Space Grotesk"/>
                  <a:ea typeface="Space Grotesk"/>
                  <a:cs typeface="Space Grotesk"/>
                  <a:sym typeface="Space Grotesk"/>
                </a:endParaRPr>
              </a:p>
              <a:p>
                <a:pPr indent="0" lvl="0" marL="0" rtl="0" algn="l">
                  <a:spcBef>
                    <a:spcPts val="1200"/>
                  </a:spcBef>
                  <a:spcAft>
                    <a:spcPts val="0"/>
                  </a:spcAft>
                  <a:buNone/>
                </a:pPr>
                <a:r>
                  <a:rPr lang="en-US">
                    <a:solidFill>
                      <a:srgbClr val="475569"/>
                    </a:solidFill>
                    <a:latin typeface="Inter"/>
                    <a:ea typeface="Inter"/>
                    <a:cs typeface="Inter"/>
                    <a:sym typeface="Inter"/>
                  </a:rPr>
                  <a:t>       </a:t>
                </a:r>
                <a:r>
                  <a:rPr b="0" lang="en-US">
                    <a:solidFill>
                      <a:srgbClr val="475569"/>
                    </a:solidFill>
                    <a:latin typeface="Inter"/>
                    <a:ea typeface="Inter"/>
                    <a:cs typeface="Inter"/>
                    <a:sym typeface="Inter"/>
                  </a:rPr>
                  <a:t>Exclude false positives</a:t>
                </a:r>
                <a:endParaRPr b="0">
                  <a:solidFill>
                    <a:srgbClr val="475569"/>
                  </a:solidFill>
                  <a:latin typeface="Inter"/>
                  <a:ea typeface="Inter"/>
                  <a:cs typeface="Inter"/>
                  <a:sym typeface="Inter"/>
                </a:endParaRPr>
              </a:p>
              <a:p>
                <a:pPr indent="0" lvl="0" marL="0" rtl="0" algn="l">
                  <a:spcBef>
                    <a:spcPts val="750"/>
                  </a:spcBef>
                  <a:spcAft>
                    <a:spcPts val="0"/>
                  </a:spcAft>
                  <a:buNone/>
                </a:pPr>
                <a:r>
                  <a:rPr lang="en-US">
                    <a:solidFill>
                      <a:srgbClr val="475569"/>
                    </a:solidFill>
                    <a:latin typeface="Inter"/>
                    <a:ea typeface="Inter"/>
                    <a:cs typeface="Inter"/>
                    <a:sym typeface="Inter"/>
                  </a:rPr>
                  <a:t>       Following instructions in the</a:t>
                </a:r>
                <a:r>
                  <a:rPr b="0" lang="en-US">
                    <a:solidFill>
                      <a:srgbClr val="475569"/>
                    </a:solidFill>
                    <a:latin typeface="Inter"/>
                    <a:ea typeface="Inter"/>
                    <a:cs typeface="Inter"/>
                    <a:sym typeface="Inter"/>
                  </a:rPr>
                  <a:t>     </a:t>
                </a:r>
                <a:endParaRPr>
                  <a:solidFill>
                    <a:srgbClr val="475569"/>
                  </a:solidFill>
                  <a:latin typeface="Inter"/>
                  <a:ea typeface="Inter"/>
                  <a:cs typeface="Inter"/>
                  <a:sym typeface="Inter"/>
                </a:endParaRPr>
              </a:p>
              <a:p>
                <a:pPr indent="0" lvl="0" marL="0" rtl="0" algn="l">
                  <a:spcBef>
                    <a:spcPts val="0"/>
                  </a:spcBef>
                  <a:spcAft>
                    <a:spcPts val="0"/>
                  </a:spcAft>
                  <a:buNone/>
                </a:pPr>
                <a:r>
                  <a:rPr lang="en-US">
                    <a:solidFill>
                      <a:srgbClr val="475569"/>
                    </a:solidFill>
                    <a:latin typeface="Inter"/>
                    <a:ea typeface="Inter"/>
                    <a:cs typeface="Inter"/>
                    <a:sym typeface="Inter"/>
                  </a:rPr>
                  <a:t>       </a:t>
                </a:r>
                <a:r>
                  <a:rPr b="0" lang="en-US">
                    <a:solidFill>
                      <a:srgbClr val="475569"/>
                    </a:solidFill>
                    <a:latin typeface="Inter"/>
                    <a:ea typeface="Inter"/>
                    <a:cs typeface="Inter"/>
                    <a:sym typeface="Inter"/>
                  </a:rPr>
                  <a:t>prompt</a:t>
                </a:r>
                <a:endParaRPr b="0">
                  <a:solidFill>
                    <a:srgbClr val="475569"/>
                  </a:solidFill>
                  <a:latin typeface="Inter"/>
                  <a:ea typeface="Inter"/>
                  <a:cs typeface="Inter"/>
                  <a:sym typeface="Inter"/>
                </a:endParaRPr>
              </a:p>
            </p:txBody>
          </p:sp>
        </p:grpSp>
        <p:pic>
          <p:nvPicPr>
            <p:cNvPr descr="image.png" id="579" name="Google Shape;579;p32"/>
            <p:cNvPicPr preferRelativeResize="0"/>
            <p:nvPr/>
          </p:nvPicPr>
          <p:blipFill rotWithShape="1">
            <a:blip r:embed="rId3">
              <a:alphaModFix/>
            </a:blip>
            <a:srcRect b="0" l="0" r="0" t="0"/>
            <a:stretch/>
          </p:blipFill>
          <p:spPr>
            <a:xfrm>
              <a:off x="8332433" y="3636911"/>
              <a:ext cx="219855" cy="230848"/>
            </a:xfrm>
            <a:prstGeom prst="rect">
              <a:avLst/>
            </a:prstGeom>
            <a:noFill/>
            <a:ln>
              <a:noFill/>
            </a:ln>
          </p:spPr>
        </p:pic>
        <p:pic>
          <p:nvPicPr>
            <p:cNvPr descr="image.png" id="580" name="Google Shape;580;p32"/>
            <p:cNvPicPr preferRelativeResize="0"/>
            <p:nvPr/>
          </p:nvPicPr>
          <p:blipFill rotWithShape="1">
            <a:blip r:embed="rId3">
              <a:alphaModFix/>
            </a:blip>
            <a:srcRect b="0" l="0" r="0" t="0"/>
            <a:stretch/>
          </p:blipFill>
          <p:spPr>
            <a:xfrm>
              <a:off x="8332433" y="3932786"/>
              <a:ext cx="219855" cy="230848"/>
            </a:xfrm>
            <a:prstGeom prst="rect">
              <a:avLst/>
            </a:prstGeom>
            <a:noFill/>
            <a:ln>
              <a:noFill/>
            </a:ln>
          </p:spPr>
        </p:pic>
      </p:grpSp>
      <p:sp>
        <p:nvSpPr>
          <p:cNvPr id="581" name="Google Shape;581;p32"/>
          <p:cNvSpPr txBox="1"/>
          <p:nvPr/>
        </p:nvSpPr>
        <p:spPr>
          <a:xfrm>
            <a:off x="647700" y="1476300"/>
            <a:ext cx="10096500" cy="809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800">
                <a:solidFill>
                  <a:srgbClr val="0F172A"/>
                </a:solidFill>
                <a:latin typeface="Space Grotesk"/>
                <a:ea typeface="Space Grotesk"/>
                <a:cs typeface="Space Grotesk"/>
                <a:sym typeface="Space Grotesk"/>
              </a:rPr>
              <a:t>Golden Dataset</a:t>
            </a:r>
            <a:endParaRPr b="1" sz="1800">
              <a:solidFill>
                <a:srgbClr val="0F172A"/>
              </a:solidFill>
              <a:latin typeface="Space Grotesk"/>
              <a:ea typeface="Space Grotesk"/>
              <a:cs typeface="Space Grotesk"/>
              <a:sym typeface="Space Grotesk"/>
            </a:endParaRPr>
          </a:p>
          <a:p>
            <a:pPr indent="0" lvl="0" marL="0" rtl="0" algn="l">
              <a:spcBef>
                <a:spcPts val="0"/>
              </a:spcBef>
              <a:spcAft>
                <a:spcPts val="0"/>
              </a:spcAft>
              <a:buNone/>
            </a:pPr>
            <a:r>
              <a:rPr b="0" lang="en-US">
                <a:solidFill>
                  <a:srgbClr val="64748B"/>
                </a:solidFill>
                <a:latin typeface="Space Grotesk"/>
                <a:ea typeface="Space Grotesk"/>
                <a:cs typeface="Space Grotesk"/>
                <a:sym typeface="Space Grotesk"/>
              </a:rPr>
              <a:t>Benchmarked against 100 historical schema reviews curated by super-users.</a:t>
            </a:r>
            <a:endParaRPr b="0">
              <a:solidFill>
                <a:srgbClr val="64748B"/>
              </a:solidFill>
              <a:latin typeface="Space Grotesk"/>
              <a:ea typeface="Space Grotesk"/>
              <a:cs typeface="Space Grotesk"/>
              <a:sym typeface="Space Grotesk"/>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5" name="Shape 585"/>
        <p:cNvGrpSpPr/>
        <p:nvPr/>
      </p:nvGrpSpPr>
      <p:grpSpPr>
        <a:xfrm>
          <a:off x="0" y="0"/>
          <a:ext cx="0" cy="0"/>
          <a:chOff x="0" y="0"/>
          <a:chExt cx="0" cy="0"/>
        </a:xfrm>
      </p:grpSpPr>
      <p:sp>
        <p:nvSpPr>
          <p:cNvPr id="586" name="Google Shape;586;p33"/>
          <p:cNvSpPr/>
          <p:nvPr/>
        </p:nvSpPr>
        <p:spPr>
          <a:xfrm>
            <a:off x="571500" y="57150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87" name="Google Shape;587;p33"/>
          <p:cNvSpPr txBox="1"/>
          <p:nvPr/>
        </p:nvSpPr>
        <p:spPr>
          <a:xfrm>
            <a:off x="762000" y="571500"/>
            <a:ext cx="11201400" cy="6192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b="1" lang="en-US" sz="3600">
                <a:solidFill>
                  <a:srgbClr val="0F172A"/>
                </a:solidFill>
                <a:latin typeface="Space Grotesk"/>
                <a:ea typeface="Space Grotesk"/>
                <a:cs typeface="Space Grotesk"/>
                <a:sym typeface="Space Grotesk"/>
              </a:rPr>
              <a:t>Building Trust: </a:t>
            </a:r>
            <a:r>
              <a:rPr b="1" lang="en-US" sz="3600">
                <a:solidFill>
                  <a:srgbClr val="E10098"/>
                </a:solidFill>
                <a:latin typeface="Space Grotesk"/>
                <a:ea typeface="Space Grotesk"/>
                <a:cs typeface="Space Grotesk"/>
                <a:sym typeface="Space Grotesk"/>
              </a:rPr>
              <a:t>The Eval Engine</a:t>
            </a:r>
            <a:endParaRPr b="1" sz="3600">
              <a:solidFill>
                <a:srgbClr val="0F172A"/>
              </a:solidFill>
              <a:latin typeface="Space Grotesk"/>
              <a:ea typeface="Space Grotesk"/>
              <a:cs typeface="Space Grotesk"/>
              <a:sym typeface="Space Grotesk"/>
            </a:endParaRPr>
          </a:p>
        </p:txBody>
      </p:sp>
      <p:grpSp>
        <p:nvGrpSpPr>
          <p:cNvPr id="588" name="Google Shape;588;p33"/>
          <p:cNvGrpSpPr/>
          <p:nvPr/>
        </p:nvGrpSpPr>
        <p:grpSpPr>
          <a:xfrm>
            <a:off x="762000" y="2432050"/>
            <a:ext cx="10668000" cy="4000500"/>
            <a:chOff x="762000" y="1714500"/>
            <a:chExt cx="10668000" cy="4000500"/>
          </a:xfrm>
        </p:grpSpPr>
        <p:sp>
          <p:nvSpPr>
            <p:cNvPr id="589" name="Google Shape;589;p33"/>
            <p:cNvSpPr/>
            <p:nvPr/>
          </p:nvSpPr>
          <p:spPr>
            <a:xfrm>
              <a:off x="762000" y="1714500"/>
              <a:ext cx="10668000" cy="4000500"/>
            </a:xfrm>
            <a:prstGeom prst="roundRect">
              <a:avLst>
                <a:gd fmla="val 4761"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90" name="Google Shape;590;p33"/>
            <p:cNvSpPr/>
            <p:nvPr/>
          </p:nvSpPr>
          <p:spPr>
            <a:xfrm>
              <a:off x="762000" y="1714500"/>
              <a:ext cx="10668000" cy="762000"/>
            </a:xfrm>
            <a:prstGeom prst="roundRect">
              <a:avLst>
                <a:gd fmla="val 25000" name="adj"/>
              </a:avLst>
            </a:prstGeom>
            <a:solidFill>
              <a:srgbClr val="F8FAFC"/>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91" name="Google Shape;591;p33"/>
            <p:cNvSpPr/>
            <p:nvPr/>
          </p:nvSpPr>
          <p:spPr>
            <a:xfrm>
              <a:off x="762000" y="2095500"/>
              <a:ext cx="10668000" cy="381000"/>
            </a:xfrm>
            <a:prstGeom prst="rect">
              <a:avLst/>
            </a:prstGeom>
            <a:solidFill>
              <a:srgbClr val="F8FAFC"/>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592" name="Google Shape;592;p33"/>
            <p:cNvGrpSpPr/>
            <p:nvPr/>
          </p:nvGrpSpPr>
          <p:grpSpPr>
            <a:xfrm>
              <a:off x="1143000" y="1714500"/>
              <a:ext cx="9906000" cy="762000"/>
              <a:chOff x="1143000" y="1714500"/>
              <a:chExt cx="9906000" cy="762000"/>
            </a:xfrm>
          </p:grpSpPr>
          <p:sp>
            <p:nvSpPr>
              <p:cNvPr id="593" name="Google Shape;593;p33"/>
              <p:cNvSpPr txBox="1"/>
              <p:nvPr/>
            </p:nvSpPr>
            <p:spPr>
              <a:xfrm>
                <a:off x="1143000" y="1714500"/>
                <a:ext cx="2667000" cy="7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800">
                    <a:solidFill>
                      <a:srgbClr val="0F172A"/>
                    </a:solidFill>
                    <a:latin typeface="Space Grotesk"/>
                    <a:ea typeface="Space Grotesk"/>
                    <a:cs typeface="Space Grotesk"/>
                    <a:sym typeface="Space Grotesk"/>
                  </a:rPr>
                  <a:t>Model</a:t>
                </a:r>
                <a:endParaRPr b="1" sz="1800">
                  <a:solidFill>
                    <a:srgbClr val="0F172A"/>
                  </a:solidFill>
                  <a:latin typeface="Space Grotesk"/>
                  <a:ea typeface="Space Grotesk"/>
                  <a:cs typeface="Space Grotesk"/>
                  <a:sym typeface="Space Grotesk"/>
                </a:endParaRPr>
              </a:p>
            </p:txBody>
          </p:sp>
          <p:sp>
            <p:nvSpPr>
              <p:cNvPr id="594" name="Google Shape;594;p33"/>
              <p:cNvSpPr txBox="1"/>
              <p:nvPr/>
            </p:nvSpPr>
            <p:spPr>
              <a:xfrm>
                <a:off x="3810000" y="1714500"/>
                <a:ext cx="22860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800">
                    <a:solidFill>
                      <a:srgbClr val="0F172A"/>
                    </a:solidFill>
                    <a:latin typeface="Space Grotesk"/>
                    <a:ea typeface="Space Grotesk"/>
                    <a:cs typeface="Space Grotesk"/>
                    <a:sym typeface="Space Grotesk"/>
                  </a:rPr>
                  <a:t>Judge Score</a:t>
                </a:r>
                <a:endParaRPr b="1" sz="1800">
                  <a:solidFill>
                    <a:srgbClr val="0F172A"/>
                  </a:solidFill>
                  <a:latin typeface="Space Grotesk"/>
                  <a:ea typeface="Space Grotesk"/>
                  <a:cs typeface="Space Grotesk"/>
                  <a:sym typeface="Space Grotesk"/>
                </a:endParaRPr>
              </a:p>
            </p:txBody>
          </p:sp>
          <p:sp>
            <p:nvSpPr>
              <p:cNvPr id="595" name="Google Shape;595;p33"/>
              <p:cNvSpPr txBox="1"/>
              <p:nvPr/>
            </p:nvSpPr>
            <p:spPr>
              <a:xfrm>
                <a:off x="6096000" y="1714500"/>
                <a:ext cx="22860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800">
                    <a:solidFill>
                      <a:srgbClr val="0F172A"/>
                    </a:solidFill>
                    <a:latin typeface="Space Grotesk"/>
                    <a:ea typeface="Space Grotesk"/>
                    <a:cs typeface="Space Grotesk"/>
                    <a:sym typeface="Space Grotesk"/>
                  </a:rPr>
                  <a:t>Latency</a:t>
                </a:r>
                <a:endParaRPr b="1" sz="1800">
                  <a:solidFill>
                    <a:srgbClr val="0F172A"/>
                  </a:solidFill>
                  <a:latin typeface="Space Grotesk"/>
                  <a:ea typeface="Space Grotesk"/>
                  <a:cs typeface="Space Grotesk"/>
                  <a:sym typeface="Space Grotesk"/>
                </a:endParaRPr>
              </a:p>
            </p:txBody>
          </p:sp>
          <p:sp>
            <p:nvSpPr>
              <p:cNvPr id="596" name="Google Shape;596;p33"/>
              <p:cNvSpPr txBox="1"/>
              <p:nvPr/>
            </p:nvSpPr>
            <p:spPr>
              <a:xfrm>
                <a:off x="8382000" y="1714500"/>
                <a:ext cx="26670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800">
                    <a:solidFill>
                      <a:srgbClr val="0F172A"/>
                    </a:solidFill>
                    <a:latin typeface="Space Grotesk"/>
                    <a:ea typeface="Space Grotesk"/>
                    <a:cs typeface="Space Grotesk"/>
                    <a:sym typeface="Space Grotesk"/>
                  </a:rPr>
                  <a:t>Cost</a:t>
                </a:r>
                <a:endParaRPr b="1" sz="1800">
                  <a:solidFill>
                    <a:srgbClr val="0F172A"/>
                  </a:solidFill>
                  <a:latin typeface="Space Grotesk"/>
                  <a:ea typeface="Space Grotesk"/>
                  <a:cs typeface="Space Grotesk"/>
                  <a:sym typeface="Space Grotesk"/>
                </a:endParaRPr>
              </a:p>
            </p:txBody>
          </p:sp>
        </p:grpSp>
        <p:cxnSp>
          <p:nvCxnSpPr>
            <p:cNvPr id="597" name="Google Shape;597;p33"/>
            <p:cNvCxnSpPr/>
            <p:nvPr/>
          </p:nvCxnSpPr>
          <p:spPr>
            <a:xfrm>
              <a:off x="762000" y="2476500"/>
              <a:ext cx="10668000" cy="0"/>
            </a:xfrm>
            <a:prstGeom prst="straightConnector1">
              <a:avLst/>
            </a:prstGeom>
            <a:solidFill>
              <a:srgbClr val="FFFFFF"/>
            </a:solidFill>
            <a:ln cap="flat" cmpd="sng" w="9525">
              <a:solidFill>
                <a:srgbClr val="E2E8F0"/>
              </a:solidFill>
              <a:prstDash val="solid"/>
              <a:round/>
              <a:headEnd len="sm" w="sm" type="none"/>
              <a:tailEnd len="sm" w="sm" type="none"/>
            </a:ln>
          </p:spPr>
        </p:cxnSp>
        <p:grpSp>
          <p:nvGrpSpPr>
            <p:cNvPr id="598" name="Google Shape;598;p33"/>
            <p:cNvGrpSpPr/>
            <p:nvPr/>
          </p:nvGrpSpPr>
          <p:grpSpPr>
            <a:xfrm>
              <a:off x="1143000" y="2476500"/>
              <a:ext cx="9906000" cy="762000"/>
              <a:chOff x="1143000" y="2476500"/>
              <a:chExt cx="9906000" cy="762000"/>
            </a:xfrm>
          </p:grpSpPr>
          <p:sp>
            <p:nvSpPr>
              <p:cNvPr id="599" name="Google Shape;599;p33"/>
              <p:cNvSpPr txBox="1"/>
              <p:nvPr/>
            </p:nvSpPr>
            <p:spPr>
              <a:xfrm>
                <a:off x="1143000" y="2476500"/>
                <a:ext cx="2667000" cy="7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600">
                    <a:solidFill>
                      <a:srgbClr val="0F172A"/>
                    </a:solidFill>
                    <a:latin typeface="Space Grotesk"/>
                    <a:ea typeface="Space Grotesk"/>
                    <a:cs typeface="Space Grotesk"/>
                    <a:sym typeface="Space Grotesk"/>
                  </a:rPr>
                  <a:t>Claude 4.5</a:t>
                </a:r>
                <a:endParaRPr b="1" sz="1600">
                  <a:solidFill>
                    <a:srgbClr val="0F172A"/>
                  </a:solidFill>
                  <a:latin typeface="Space Grotesk"/>
                  <a:ea typeface="Space Grotesk"/>
                  <a:cs typeface="Space Grotesk"/>
                  <a:sym typeface="Space Grotesk"/>
                </a:endParaRPr>
              </a:p>
            </p:txBody>
          </p:sp>
          <p:sp>
            <p:nvSpPr>
              <p:cNvPr id="600" name="Google Shape;600;p33"/>
              <p:cNvSpPr txBox="1"/>
              <p:nvPr/>
            </p:nvSpPr>
            <p:spPr>
              <a:xfrm>
                <a:off x="3810000" y="2476500"/>
                <a:ext cx="22860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0" lang="en-US" sz="1600">
                    <a:solidFill>
                      <a:srgbClr val="475569"/>
                    </a:solidFill>
                    <a:latin typeface="Inter"/>
                    <a:ea typeface="Inter"/>
                    <a:cs typeface="Inter"/>
                    <a:sym typeface="Inter"/>
                  </a:rPr>
                  <a:t>80%</a:t>
                </a:r>
                <a:endParaRPr b="0" sz="1600">
                  <a:solidFill>
                    <a:srgbClr val="475569"/>
                  </a:solidFill>
                  <a:latin typeface="Inter"/>
                  <a:ea typeface="Inter"/>
                  <a:cs typeface="Inter"/>
                  <a:sym typeface="Inter"/>
                </a:endParaRPr>
              </a:p>
            </p:txBody>
          </p:sp>
          <p:sp>
            <p:nvSpPr>
              <p:cNvPr id="601" name="Google Shape;601;p33"/>
              <p:cNvSpPr txBox="1"/>
              <p:nvPr/>
            </p:nvSpPr>
            <p:spPr>
              <a:xfrm>
                <a:off x="6096000" y="2476500"/>
                <a:ext cx="22860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0" lang="en-US" sz="1600">
                    <a:solidFill>
                      <a:srgbClr val="475569"/>
                    </a:solidFill>
                    <a:latin typeface="Inter"/>
                    <a:ea typeface="Inter"/>
                    <a:cs typeface="Inter"/>
                    <a:sym typeface="Inter"/>
                  </a:rPr>
                  <a:t>High</a:t>
                </a:r>
                <a:endParaRPr b="0" sz="1600">
                  <a:solidFill>
                    <a:srgbClr val="475569"/>
                  </a:solidFill>
                  <a:latin typeface="Inter"/>
                  <a:ea typeface="Inter"/>
                  <a:cs typeface="Inter"/>
                  <a:sym typeface="Inter"/>
                </a:endParaRPr>
              </a:p>
            </p:txBody>
          </p:sp>
          <p:sp>
            <p:nvSpPr>
              <p:cNvPr id="602" name="Google Shape;602;p33"/>
              <p:cNvSpPr txBox="1"/>
              <p:nvPr/>
            </p:nvSpPr>
            <p:spPr>
              <a:xfrm>
                <a:off x="8382000" y="2476500"/>
                <a:ext cx="26670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0" lang="en-US" sz="1600">
                    <a:solidFill>
                      <a:srgbClr val="475569"/>
                    </a:solidFill>
                    <a:latin typeface="Inter"/>
                    <a:ea typeface="Inter"/>
                    <a:cs typeface="Inter"/>
                    <a:sym typeface="Inter"/>
                  </a:rPr>
                  <a:t>$$$$</a:t>
                </a:r>
                <a:endParaRPr b="0" sz="1600">
                  <a:solidFill>
                    <a:srgbClr val="475569"/>
                  </a:solidFill>
                  <a:latin typeface="Inter"/>
                  <a:ea typeface="Inter"/>
                  <a:cs typeface="Inter"/>
                  <a:sym typeface="Inter"/>
                </a:endParaRPr>
              </a:p>
            </p:txBody>
          </p:sp>
        </p:grpSp>
        <p:cxnSp>
          <p:nvCxnSpPr>
            <p:cNvPr id="603" name="Google Shape;603;p33"/>
            <p:cNvCxnSpPr/>
            <p:nvPr/>
          </p:nvCxnSpPr>
          <p:spPr>
            <a:xfrm>
              <a:off x="1143000" y="3238500"/>
              <a:ext cx="9906000" cy="0"/>
            </a:xfrm>
            <a:prstGeom prst="straightConnector1">
              <a:avLst/>
            </a:prstGeom>
            <a:solidFill>
              <a:srgbClr val="FFFFFF"/>
            </a:solidFill>
            <a:ln cap="flat" cmpd="sng" w="9525">
              <a:solidFill>
                <a:srgbClr val="F1F5F9"/>
              </a:solidFill>
              <a:prstDash val="solid"/>
              <a:round/>
              <a:headEnd len="sm" w="sm" type="none"/>
              <a:tailEnd len="sm" w="sm" type="none"/>
            </a:ln>
          </p:spPr>
        </p:cxnSp>
        <p:grpSp>
          <p:nvGrpSpPr>
            <p:cNvPr id="604" name="Google Shape;604;p33"/>
            <p:cNvGrpSpPr/>
            <p:nvPr/>
          </p:nvGrpSpPr>
          <p:grpSpPr>
            <a:xfrm>
              <a:off x="1143000" y="3238500"/>
              <a:ext cx="9906000" cy="762000"/>
              <a:chOff x="1143000" y="3238500"/>
              <a:chExt cx="9906000" cy="762000"/>
            </a:xfrm>
          </p:grpSpPr>
          <p:sp>
            <p:nvSpPr>
              <p:cNvPr id="605" name="Google Shape;605;p33"/>
              <p:cNvSpPr txBox="1"/>
              <p:nvPr/>
            </p:nvSpPr>
            <p:spPr>
              <a:xfrm>
                <a:off x="1143000" y="3238500"/>
                <a:ext cx="2667000" cy="7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600">
                    <a:solidFill>
                      <a:srgbClr val="0F172A"/>
                    </a:solidFill>
                    <a:latin typeface="Space Grotesk"/>
                    <a:ea typeface="Space Grotesk"/>
                    <a:cs typeface="Space Grotesk"/>
                    <a:sym typeface="Space Grotesk"/>
                  </a:rPr>
                  <a:t>Gemini 3.0 Pro</a:t>
                </a:r>
                <a:endParaRPr b="1" sz="1600">
                  <a:solidFill>
                    <a:srgbClr val="0F172A"/>
                  </a:solidFill>
                  <a:latin typeface="Space Grotesk"/>
                  <a:ea typeface="Space Grotesk"/>
                  <a:cs typeface="Space Grotesk"/>
                  <a:sym typeface="Space Grotesk"/>
                </a:endParaRPr>
              </a:p>
            </p:txBody>
          </p:sp>
          <p:sp>
            <p:nvSpPr>
              <p:cNvPr id="606" name="Google Shape;606;p33"/>
              <p:cNvSpPr txBox="1"/>
              <p:nvPr/>
            </p:nvSpPr>
            <p:spPr>
              <a:xfrm>
                <a:off x="3810000" y="3238500"/>
                <a:ext cx="22860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0" lang="en-US" sz="1600">
                    <a:solidFill>
                      <a:srgbClr val="475569"/>
                    </a:solidFill>
                    <a:latin typeface="Inter"/>
                    <a:ea typeface="Inter"/>
                    <a:cs typeface="Inter"/>
                    <a:sym typeface="Inter"/>
                  </a:rPr>
                  <a:t>76%</a:t>
                </a:r>
                <a:endParaRPr b="0" sz="1600">
                  <a:solidFill>
                    <a:srgbClr val="475569"/>
                  </a:solidFill>
                  <a:latin typeface="Inter"/>
                  <a:ea typeface="Inter"/>
                  <a:cs typeface="Inter"/>
                  <a:sym typeface="Inter"/>
                </a:endParaRPr>
              </a:p>
            </p:txBody>
          </p:sp>
          <p:sp>
            <p:nvSpPr>
              <p:cNvPr id="607" name="Google Shape;607;p33"/>
              <p:cNvSpPr txBox="1"/>
              <p:nvPr/>
            </p:nvSpPr>
            <p:spPr>
              <a:xfrm>
                <a:off x="6096000" y="3238500"/>
                <a:ext cx="22860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0" lang="en-US" sz="1600">
                    <a:solidFill>
                      <a:srgbClr val="475569"/>
                    </a:solidFill>
                    <a:latin typeface="Inter"/>
                    <a:ea typeface="Inter"/>
                    <a:cs typeface="Inter"/>
                    <a:sym typeface="Inter"/>
                  </a:rPr>
                  <a:t>Moderate</a:t>
                </a:r>
                <a:endParaRPr b="0" sz="1600">
                  <a:solidFill>
                    <a:srgbClr val="475569"/>
                  </a:solidFill>
                  <a:latin typeface="Inter"/>
                  <a:ea typeface="Inter"/>
                  <a:cs typeface="Inter"/>
                  <a:sym typeface="Inter"/>
                </a:endParaRPr>
              </a:p>
            </p:txBody>
          </p:sp>
          <p:sp>
            <p:nvSpPr>
              <p:cNvPr id="608" name="Google Shape;608;p33"/>
              <p:cNvSpPr txBox="1"/>
              <p:nvPr/>
            </p:nvSpPr>
            <p:spPr>
              <a:xfrm>
                <a:off x="8382000" y="3238500"/>
                <a:ext cx="26670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0" lang="en-US" sz="1600">
                    <a:solidFill>
                      <a:srgbClr val="475569"/>
                    </a:solidFill>
                    <a:latin typeface="Inter"/>
                    <a:ea typeface="Inter"/>
                    <a:cs typeface="Inter"/>
                    <a:sym typeface="Inter"/>
                  </a:rPr>
                  <a:t>$$</a:t>
                </a:r>
                <a:endParaRPr b="0" sz="1600">
                  <a:solidFill>
                    <a:srgbClr val="475569"/>
                  </a:solidFill>
                  <a:latin typeface="Inter"/>
                  <a:ea typeface="Inter"/>
                  <a:cs typeface="Inter"/>
                  <a:sym typeface="Inter"/>
                </a:endParaRPr>
              </a:p>
            </p:txBody>
          </p:sp>
        </p:grpSp>
        <p:sp>
          <p:nvSpPr>
            <p:cNvPr id="609" name="Google Shape;609;p33"/>
            <p:cNvSpPr/>
            <p:nvPr/>
          </p:nvSpPr>
          <p:spPr>
            <a:xfrm>
              <a:off x="762000" y="4191000"/>
              <a:ext cx="10668000" cy="1238400"/>
            </a:xfrm>
            <a:prstGeom prst="roundRect">
              <a:avLst>
                <a:gd fmla="val 10769" name="adj"/>
              </a:avLst>
            </a:prstGeom>
            <a:solidFill>
              <a:srgbClr val="E10098">
                <a:alpha val="8000"/>
              </a:srgbClr>
            </a:solidFill>
            <a:ln cap="flat" cmpd="sng" w="19050">
              <a:solidFill>
                <a:srgbClr val="E10098"/>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610" name="Google Shape;610;p33"/>
            <p:cNvGrpSpPr/>
            <p:nvPr/>
          </p:nvGrpSpPr>
          <p:grpSpPr>
            <a:xfrm>
              <a:off x="1143000" y="4191000"/>
              <a:ext cx="9906000" cy="1238400"/>
              <a:chOff x="1143000" y="4191000"/>
              <a:chExt cx="9906000" cy="1238400"/>
            </a:xfrm>
          </p:grpSpPr>
          <p:sp>
            <p:nvSpPr>
              <p:cNvPr id="611" name="Google Shape;611;p33"/>
              <p:cNvSpPr txBox="1"/>
              <p:nvPr/>
            </p:nvSpPr>
            <p:spPr>
              <a:xfrm>
                <a:off x="1143000" y="4191000"/>
                <a:ext cx="2667000" cy="123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2000">
                    <a:solidFill>
                      <a:srgbClr val="E10098"/>
                    </a:solidFill>
                    <a:latin typeface="Space Grotesk"/>
                    <a:ea typeface="Space Grotesk"/>
                    <a:cs typeface="Space Grotesk"/>
                    <a:sym typeface="Space Grotesk"/>
                  </a:rPr>
                  <a:t>Gemini 3.0 Flash</a:t>
                </a:r>
                <a:endParaRPr b="1" sz="2000">
                  <a:solidFill>
                    <a:srgbClr val="E10098"/>
                  </a:solidFill>
                  <a:latin typeface="Space Grotesk"/>
                  <a:ea typeface="Space Grotesk"/>
                  <a:cs typeface="Space Grotesk"/>
                  <a:sym typeface="Space Grotesk"/>
                </a:endParaRPr>
              </a:p>
            </p:txBody>
          </p:sp>
          <p:sp>
            <p:nvSpPr>
              <p:cNvPr id="612" name="Google Shape;612;p33"/>
              <p:cNvSpPr txBox="1"/>
              <p:nvPr/>
            </p:nvSpPr>
            <p:spPr>
              <a:xfrm>
                <a:off x="3810000" y="4191000"/>
                <a:ext cx="2286000" cy="1238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2800">
                    <a:solidFill>
                      <a:srgbClr val="E10098"/>
                    </a:solidFill>
                    <a:latin typeface="Space Grotesk"/>
                    <a:ea typeface="Space Grotesk"/>
                    <a:cs typeface="Space Grotesk"/>
                    <a:sym typeface="Space Grotesk"/>
                  </a:rPr>
                  <a:t>83%</a:t>
                </a:r>
                <a:endParaRPr b="1" sz="2800">
                  <a:solidFill>
                    <a:srgbClr val="E10098"/>
                  </a:solidFill>
                  <a:latin typeface="Space Grotesk"/>
                  <a:ea typeface="Space Grotesk"/>
                  <a:cs typeface="Space Grotesk"/>
                  <a:sym typeface="Space Grotesk"/>
                </a:endParaRPr>
              </a:p>
            </p:txBody>
          </p:sp>
          <p:sp>
            <p:nvSpPr>
              <p:cNvPr id="613" name="Google Shape;613;p33"/>
              <p:cNvSpPr txBox="1"/>
              <p:nvPr/>
            </p:nvSpPr>
            <p:spPr>
              <a:xfrm>
                <a:off x="6096000" y="4191000"/>
                <a:ext cx="2286000" cy="1238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2000">
                    <a:solidFill>
                      <a:srgbClr val="E10098"/>
                    </a:solidFill>
                    <a:latin typeface="Space Grotesk"/>
                    <a:ea typeface="Space Grotesk"/>
                    <a:cs typeface="Space Grotesk"/>
                    <a:sym typeface="Space Grotesk"/>
                  </a:rPr>
                  <a:t>Ultra-Fast</a:t>
                </a:r>
                <a:endParaRPr b="1" sz="2000">
                  <a:solidFill>
                    <a:srgbClr val="E10098"/>
                  </a:solidFill>
                  <a:latin typeface="Space Grotesk"/>
                  <a:ea typeface="Space Grotesk"/>
                  <a:cs typeface="Space Grotesk"/>
                  <a:sym typeface="Space Grotesk"/>
                </a:endParaRPr>
              </a:p>
            </p:txBody>
          </p:sp>
          <p:sp>
            <p:nvSpPr>
              <p:cNvPr id="614" name="Google Shape;614;p33"/>
              <p:cNvSpPr txBox="1"/>
              <p:nvPr/>
            </p:nvSpPr>
            <p:spPr>
              <a:xfrm>
                <a:off x="8382000" y="4191000"/>
                <a:ext cx="2667000" cy="1238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800">
                    <a:solidFill>
                      <a:srgbClr val="E10098"/>
                    </a:solidFill>
                    <a:latin typeface="Space Grotesk"/>
                    <a:ea typeface="Space Grotesk"/>
                    <a:cs typeface="Space Grotesk"/>
                    <a:sym typeface="Space Grotesk"/>
                  </a:rPr>
                  <a:t>$</a:t>
                </a:r>
                <a:endParaRPr b="0" sz="1300">
                  <a:solidFill>
                    <a:srgbClr val="E10098"/>
                  </a:solidFill>
                  <a:latin typeface="Space Grotesk"/>
                  <a:ea typeface="Space Grotesk"/>
                  <a:cs typeface="Space Grotesk"/>
                  <a:sym typeface="Space Grotesk"/>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F5"/>
        </a:solidFill>
      </p:bgPr>
    </p:bg>
    <p:spTree>
      <p:nvGrpSpPr>
        <p:cNvPr id="95" name="Shape 95"/>
        <p:cNvGrpSpPr/>
        <p:nvPr/>
      </p:nvGrpSpPr>
      <p:grpSpPr>
        <a:xfrm>
          <a:off x="0" y="0"/>
          <a:ext cx="0" cy="0"/>
          <a:chOff x="0" y="0"/>
          <a:chExt cx="0" cy="0"/>
        </a:xfrm>
      </p:grpSpPr>
      <p:sp>
        <p:nvSpPr>
          <p:cNvPr id="96" name="Google Shape;96;p16"/>
          <p:cNvSpPr/>
          <p:nvPr/>
        </p:nvSpPr>
        <p:spPr>
          <a:xfrm>
            <a:off x="-43301" y="317500"/>
            <a:ext cx="3552600" cy="1164300"/>
          </a:xfrm>
          <a:prstGeom prst="rect">
            <a:avLst/>
          </a:prstGeom>
          <a:solidFill>
            <a:srgbClr val="15252D"/>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rPr lang="en-US"/>
              <a:t>          </a:t>
            </a:r>
            <a:r>
              <a:rPr b="1" lang="en-US" sz="3000"/>
              <a:t>   </a:t>
            </a:r>
            <a:r>
              <a:rPr b="1" lang="en-US" sz="3000">
                <a:solidFill>
                  <a:schemeClr val="lt1"/>
                </a:solidFill>
              </a:rPr>
              <a:t>Agenda</a:t>
            </a:r>
            <a:endParaRPr b="1" sz="3000">
              <a:solidFill>
                <a:schemeClr val="lt1"/>
              </a:solidFill>
            </a:endParaRPr>
          </a:p>
        </p:txBody>
      </p:sp>
      <p:grpSp>
        <p:nvGrpSpPr>
          <p:cNvPr id="97" name="Google Shape;97;p16"/>
          <p:cNvGrpSpPr/>
          <p:nvPr/>
        </p:nvGrpSpPr>
        <p:grpSpPr>
          <a:xfrm>
            <a:off x="3332326" y="1153700"/>
            <a:ext cx="5359244" cy="5115150"/>
            <a:chOff x="4778646" y="344494"/>
            <a:chExt cx="3796574" cy="3702070"/>
          </a:xfrm>
        </p:grpSpPr>
        <p:grpSp>
          <p:nvGrpSpPr>
            <p:cNvPr id="98" name="Google Shape;98;p16"/>
            <p:cNvGrpSpPr/>
            <p:nvPr/>
          </p:nvGrpSpPr>
          <p:grpSpPr>
            <a:xfrm rot="-1760719">
              <a:off x="5028190" y="1671901"/>
              <a:ext cx="1571292" cy="1429816"/>
              <a:chOff x="1978637" y="1202068"/>
              <a:chExt cx="2407147" cy="2190413"/>
            </a:xfrm>
          </p:grpSpPr>
          <p:sp>
            <p:nvSpPr>
              <p:cNvPr id="99" name="Google Shape;99;p16"/>
              <p:cNvSpPr/>
              <p:nvPr/>
            </p:nvSpPr>
            <p:spPr>
              <a:xfrm rot="-2081187">
                <a:off x="2278971" y="1519484"/>
                <a:ext cx="1601327" cy="1555582"/>
              </a:xfrm>
              <a:custGeom>
                <a:rect b="b" l="l" r="r" t="t"/>
                <a:pathLst>
                  <a:path extrusionOk="0" h="240" w="246">
                    <a:moveTo>
                      <a:pt x="246" y="29"/>
                    </a:moveTo>
                    <a:cubicBezTo>
                      <a:pt x="241" y="19"/>
                      <a:pt x="235" y="9"/>
                      <a:pt x="228" y="0"/>
                    </a:cubicBezTo>
                    <a:cubicBezTo>
                      <a:pt x="111" y="25"/>
                      <a:pt x="19" y="120"/>
                      <a:pt x="0" y="240"/>
                    </a:cubicBezTo>
                    <a:cubicBezTo>
                      <a:pt x="11" y="237"/>
                      <a:pt x="22" y="234"/>
                      <a:pt x="34" y="232"/>
                    </a:cubicBezTo>
                    <a:cubicBezTo>
                      <a:pt x="56" y="128"/>
                      <a:pt x="140" y="46"/>
                      <a:pt x="246" y="29"/>
                    </a:cubicBezTo>
                    <a:close/>
                  </a:path>
                </a:pathLst>
              </a:custGeom>
              <a:solidFill>
                <a:srgbClr val="15252D"/>
              </a:solidFill>
              <a:ln cap="flat" cmpd="sng" w="9525">
                <a:solidFill>
                  <a:srgbClr val="FFFFFF"/>
                </a:solidFill>
                <a:prstDash val="solid"/>
                <a:miter lim="8000"/>
                <a:headEnd len="sm" w="sm" type="none"/>
                <a:tailEnd len="sm" w="sm" type="none"/>
              </a:ln>
            </p:spPr>
            <p:txBody>
              <a:bodyPr anchorCtr="0" anchor="t" bIns="36575" lIns="73150" spcFirstLastPara="1" rIns="73150" wrap="square" tIns="36575">
                <a:noAutofit/>
              </a:bodyPr>
              <a:lstStyle/>
              <a:p>
                <a:pPr indent="0" lvl="0" marL="0" rtl="0" algn="l">
                  <a:spcBef>
                    <a:spcPts val="0"/>
                  </a:spcBef>
                  <a:spcAft>
                    <a:spcPts val="0"/>
                  </a:spcAft>
                  <a:buNone/>
                </a:pPr>
                <a:r>
                  <a:t/>
                </a:r>
                <a:endParaRPr/>
              </a:p>
            </p:txBody>
          </p:sp>
          <p:sp>
            <p:nvSpPr>
              <p:cNvPr id="100" name="Google Shape;100;p16"/>
              <p:cNvSpPr/>
              <p:nvPr/>
            </p:nvSpPr>
            <p:spPr>
              <a:xfrm rot="-2081188">
                <a:off x="2605674" y="1601249"/>
                <a:ext cx="1541190" cy="1320966"/>
              </a:xfrm>
              <a:custGeom>
                <a:rect b="b" l="l" r="r" t="t"/>
                <a:pathLst>
                  <a:path extrusionOk="0" h="213" w="248">
                    <a:moveTo>
                      <a:pt x="142" y="213"/>
                    </a:moveTo>
                    <a:cubicBezTo>
                      <a:pt x="152" y="188"/>
                      <a:pt x="170" y="167"/>
                      <a:pt x="194" y="153"/>
                    </a:cubicBezTo>
                    <a:cubicBezTo>
                      <a:pt x="211" y="143"/>
                      <a:pt x="230" y="137"/>
                      <a:pt x="248" y="136"/>
                    </a:cubicBezTo>
                    <a:cubicBezTo>
                      <a:pt x="247" y="87"/>
                      <a:pt x="234" y="41"/>
                      <a:pt x="212" y="0"/>
                    </a:cubicBezTo>
                    <a:cubicBezTo>
                      <a:pt x="106" y="17"/>
                      <a:pt x="22" y="99"/>
                      <a:pt x="0" y="203"/>
                    </a:cubicBezTo>
                    <a:cubicBezTo>
                      <a:pt x="46" y="195"/>
                      <a:pt x="95" y="198"/>
                      <a:pt x="142" y="213"/>
                    </a:cubicBezTo>
                    <a:close/>
                  </a:path>
                </a:pathLst>
              </a:custGeom>
              <a:solidFill>
                <a:srgbClr val="15252D"/>
              </a:solidFill>
              <a:ln cap="flat" cmpd="sng" w="10175">
                <a:solidFill>
                  <a:srgbClr val="FFFFFF"/>
                </a:solidFill>
                <a:prstDash val="solid"/>
                <a:miter lim="8000"/>
                <a:headEnd len="sm" w="sm" type="none"/>
                <a:tailEnd len="sm" w="sm" type="none"/>
              </a:ln>
            </p:spPr>
            <p:txBody>
              <a:bodyPr anchorCtr="0" anchor="t" bIns="36575" lIns="73150" spcFirstLastPara="1" rIns="73150" wrap="square" tIns="36575">
                <a:noAutofit/>
              </a:bodyPr>
              <a:lstStyle/>
              <a:p>
                <a:pPr indent="0" lvl="0" marL="0" rtl="0" algn="l">
                  <a:spcBef>
                    <a:spcPts val="0"/>
                  </a:spcBef>
                  <a:spcAft>
                    <a:spcPts val="0"/>
                  </a:spcAft>
                  <a:buNone/>
                </a:pPr>
                <a:r>
                  <a:t/>
                </a:r>
                <a:endParaRPr/>
              </a:p>
            </p:txBody>
          </p:sp>
          <p:sp>
            <p:nvSpPr>
              <p:cNvPr id="101" name="Google Shape;101;p16"/>
              <p:cNvSpPr txBox="1"/>
              <p:nvPr/>
            </p:nvSpPr>
            <p:spPr>
              <a:xfrm rot="-4432199">
                <a:off x="2798390" y="1964894"/>
                <a:ext cx="1304451" cy="562537"/>
              </a:xfrm>
              <a:prstGeom prst="rect">
                <a:avLst/>
              </a:prstGeom>
              <a:noFill/>
              <a:ln>
                <a:noFill/>
              </a:ln>
            </p:spPr>
            <p:txBody>
              <a:bodyPr anchorCtr="0" anchor="ctr" bIns="73150" lIns="73150" spcFirstLastPara="1" rIns="73150" wrap="square" tIns="73150">
                <a:noAutofit/>
              </a:bodyPr>
              <a:lstStyle/>
              <a:p>
                <a:pPr indent="0" lvl="0" marL="0" rtl="0" algn="ctr">
                  <a:spcBef>
                    <a:spcPts val="0"/>
                  </a:spcBef>
                  <a:spcAft>
                    <a:spcPts val="0"/>
                  </a:spcAft>
                  <a:buNone/>
                </a:pPr>
                <a:r>
                  <a:rPr b="1" lang="en-US" sz="1348">
                    <a:solidFill>
                      <a:schemeClr val="lt1"/>
                    </a:solidFill>
                    <a:latin typeface="Inter"/>
                    <a:ea typeface="Inter"/>
                    <a:cs typeface="Inter"/>
                    <a:sym typeface="Inter"/>
                  </a:rPr>
                  <a:t>Deploy</a:t>
                </a:r>
                <a:endParaRPr b="1" sz="1348">
                  <a:solidFill>
                    <a:schemeClr val="lt1"/>
                  </a:solidFill>
                  <a:latin typeface="Inter"/>
                  <a:ea typeface="Inter"/>
                  <a:cs typeface="Inter"/>
                  <a:sym typeface="Inter"/>
                </a:endParaRPr>
              </a:p>
            </p:txBody>
          </p:sp>
        </p:grpSp>
        <p:grpSp>
          <p:nvGrpSpPr>
            <p:cNvPr id="102" name="Google Shape;102;p16"/>
            <p:cNvGrpSpPr/>
            <p:nvPr/>
          </p:nvGrpSpPr>
          <p:grpSpPr>
            <a:xfrm rot="-1760719">
              <a:off x="6032904" y="2220573"/>
              <a:ext cx="1376024" cy="1590885"/>
              <a:chOff x="2867112" y="2599927"/>
              <a:chExt cx="2108006" cy="2437164"/>
            </a:xfrm>
          </p:grpSpPr>
          <p:sp>
            <p:nvSpPr>
              <p:cNvPr id="103" name="Google Shape;103;p16"/>
              <p:cNvSpPr/>
              <p:nvPr/>
            </p:nvSpPr>
            <p:spPr>
              <a:xfrm rot="-2081188">
                <a:off x="3325156" y="2966530"/>
                <a:ext cx="1061085" cy="1941128"/>
              </a:xfrm>
              <a:custGeom>
                <a:rect b="b" l="l" r="r" t="t"/>
                <a:pathLst>
                  <a:path extrusionOk="0" h="300" w="163">
                    <a:moveTo>
                      <a:pt x="32" y="39"/>
                    </a:moveTo>
                    <a:cubicBezTo>
                      <a:pt x="32" y="26"/>
                      <a:pt x="33" y="13"/>
                      <a:pt x="35" y="0"/>
                    </a:cubicBezTo>
                    <a:cubicBezTo>
                      <a:pt x="24" y="2"/>
                      <a:pt x="13" y="5"/>
                      <a:pt x="2" y="8"/>
                    </a:cubicBezTo>
                    <a:cubicBezTo>
                      <a:pt x="1" y="19"/>
                      <a:pt x="0" y="29"/>
                      <a:pt x="0" y="39"/>
                    </a:cubicBezTo>
                    <a:cubicBezTo>
                      <a:pt x="0" y="153"/>
                      <a:pt x="65" y="252"/>
                      <a:pt x="160" y="300"/>
                    </a:cubicBezTo>
                    <a:cubicBezTo>
                      <a:pt x="160" y="289"/>
                      <a:pt x="161" y="277"/>
                      <a:pt x="163" y="265"/>
                    </a:cubicBezTo>
                    <a:cubicBezTo>
                      <a:pt x="85" y="220"/>
                      <a:pt x="32" y="136"/>
                      <a:pt x="32" y="39"/>
                    </a:cubicBezTo>
                    <a:close/>
                  </a:path>
                </a:pathLst>
              </a:custGeom>
              <a:gradFill>
                <a:gsLst>
                  <a:gs pos="0">
                    <a:srgbClr val="E10098"/>
                  </a:gs>
                  <a:gs pos="100000">
                    <a:srgbClr val="737373"/>
                  </a:gs>
                </a:gsLst>
                <a:lin ang="5400700" scaled="0"/>
              </a:gradFill>
              <a:ln>
                <a:noFill/>
              </a:ln>
            </p:spPr>
            <p:txBody>
              <a:bodyPr anchorCtr="0" anchor="t" bIns="36575" lIns="73150" spcFirstLastPara="1" rIns="73150" wrap="square" tIns="36575">
                <a:noAutofit/>
              </a:bodyPr>
              <a:lstStyle/>
              <a:p>
                <a:pPr indent="0" lvl="0" marL="0" rtl="0" algn="l">
                  <a:spcBef>
                    <a:spcPts val="0"/>
                  </a:spcBef>
                  <a:spcAft>
                    <a:spcPts val="0"/>
                  </a:spcAft>
                  <a:buNone/>
                </a:pPr>
                <a:r>
                  <a:t/>
                </a:r>
                <a:endParaRPr sz="1398"/>
              </a:p>
            </p:txBody>
          </p:sp>
          <p:sp>
            <p:nvSpPr>
              <p:cNvPr id="104" name="Google Shape;104;p16"/>
              <p:cNvSpPr/>
              <p:nvPr/>
            </p:nvSpPr>
            <p:spPr>
              <a:xfrm rot="-2081187">
                <a:off x="3456358" y="2773799"/>
                <a:ext cx="1138968" cy="1690435"/>
              </a:xfrm>
              <a:custGeom>
                <a:rect b="b" l="l" r="r" t="t"/>
                <a:pathLst>
                  <a:path extrusionOk="0" h="273" w="183">
                    <a:moveTo>
                      <a:pt x="156" y="108"/>
                    </a:moveTo>
                    <a:cubicBezTo>
                      <a:pt x="139" y="79"/>
                      <a:pt x="136" y="46"/>
                      <a:pt x="144" y="16"/>
                    </a:cubicBezTo>
                    <a:cubicBezTo>
                      <a:pt x="97" y="2"/>
                      <a:pt x="48" y="0"/>
                      <a:pt x="3" y="8"/>
                    </a:cubicBezTo>
                    <a:cubicBezTo>
                      <a:pt x="1" y="21"/>
                      <a:pt x="0" y="34"/>
                      <a:pt x="0" y="47"/>
                    </a:cubicBezTo>
                    <a:cubicBezTo>
                      <a:pt x="0" y="144"/>
                      <a:pt x="53" y="228"/>
                      <a:pt x="131" y="273"/>
                    </a:cubicBezTo>
                    <a:cubicBezTo>
                      <a:pt x="138" y="227"/>
                      <a:pt x="155" y="182"/>
                      <a:pt x="183" y="141"/>
                    </a:cubicBezTo>
                    <a:cubicBezTo>
                      <a:pt x="173" y="132"/>
                      <a:pt x="163" y="121"/>
                      <a:pt x="156" y="108"/>
                    </a:cubicBezTo>
                    <a:close/>
                  </a:path>
                </a:pathLst>
              </a:custGeom>
              <a:solidFill>
                <a:srgbClr val="E10098"/>
              </a:solidFill>
              <a:ln>
                <a:noFill/>
              </a:ln>
            </p:spPr>
            <p:txBody>
              <a:bodyPr anchorCtr="0" anchor="t" bIns="36575" lIns="73150" spcFirstLastPara="1" rIns="73150" wrap="square" tIns="36575">
                <a:noAutofit/>
              </a:bodyPr>
              <a:lstStyle/>
              <a:p>
                <a:pPr indent="0" lvl="0" marL="0" rtl="0" algn="l">
                  <a:spcBef>
                    <a:spcPts val="0"/>
                  </a:spcBef>
                  <a:spcAft>
                    <a:spcPts val="0"/>
                  </a:spcAft>
                  <a:buNone/>
                </a:pPr>
                <a:r>
                  <a:t/>
                </a:r>
                <a:endParaRPr/>
              </a:p>
            </p:txBody>
          </p:sp>
          <p:sp>
            <p:nvSpPr>
              <p:cNvPr id="105" name="Google Shape;105;p16"/>
              <p:cNvSpPr txBox="1"/>
              <p:nvPr/>
            </p:nvSpPr>
            <p:spPr>
              <a:xfrm rot="2156384">
                <a:off x="3307542" y="3282052"/>
                <a:ext cx="1167934" cy="468546"/>
              </a:xfrm>
              <a:prstGeom prst="rect">
                <a:avLst/>
              </a:prstGeom>
              <a:solidFill>
                <a:srgbClr val="E10098"/>
              </a:solidFill>
              <a:ln>
                <a:noFill/>
              </a:ln>
            </p:spPr>
            <p:txBody>
              <a:bodyPr anchorCtr="0" anchor="ctr" bIns="73150" lIns="73150" spcFirstLastPara="1" rIns="73150" wrap="square" tIns="73150">
                <a:noAutofit/>
              </a:bodyPr>
              <a:lstStyle/>
              <a:p>
                <a:pPr indent="0" lvl="0" marL="0" rtl="0" algn="ctr">
                  <a:spcBef>
                    <a:spcPts val="0"/>
                  </a:spcBef>
                  <a:spcAft>
                    <a:spcPts val="0"/>
                  </a:spcAft>
                  <a:buNone/>
                </a:pPr>
                <a:r>
                  <a:rPr b="1" lang="en-US" sz="1300">
                    <a:solidFill>
                      <a:srgbClr val="FFFFFF"/>
                    </a:solidFill>
                    <a:latin typeface="Inter"/>
                    <a:ea typeface="Inter"/>
                    <a:cs typeface="Inter"/>
                    <a:sym typeface="Inter"/>
                  </a:rPr>
                  <a:t>Test</a:t>
                </a:r>
                <a:endParaRPr b="1" sz="1300">
                  <a:solidFill>
                    <a:srgbClr val="FFFFFF"/>
                  </a:solidFill>
                  <a:latin typeface="Inter"/>
                  <a:ea typeface="Inter"/>
                  <a:cs typeface="Inter"/>
                  <a:sym typeface="Inter"/>
                </a:endParaRPr>
              </a:p>
            </p:txBody>
          </p:sp>
        </p:grpSp>
        <p:grpSp>
          <p:nvGrpSpPr>
            <p:cNvPr id="106" name="Google Shape;106;p16"/>
            <p:cNvGrpSpPr/>
            <p:nvPr/>
          </p:nvGrpSpPr>
          <p:grpSpPr>
            <a:xfrm rot="-1760719">
              <a:off x="6758635" y="1636683"/>
              <a:ext cx="1582623" cy="1369194"/>
              <a:chOff x="4337515" y="2464414"/>
              <a:chExt cx="2424506" cy="2097542"/>
            </a:xfrm>
          </p:grpSpPr>
          <p:sp>
            <p:nvSpPr>
              <p:cNvPr id="107" name="Google Shape;107;p16"/>
              <p:cNvSpPr/>
              <p:nvPr/>
            </p:nvSpPr>
            <p:spPr>
              <a:xfrm rot="-2081187">
                <a:off x="4648818" y="3375680"/>
                <a:ext cx="2119401" cy="640096"/>
              </a:xfrm>
              <a:custGeom>
                <a:rect b="b" l="l" r="r" t="t"/>
                <a:pathLst>
                  <a:path extrusionOk="0" h="99" w="326">
                    <a:moveTo>
                      <a:pt x="119" y="67"/>
                    </a:moveTo>
                    <a:cubicBezTo>
                      <a:pt x="77" y="67"/>
                      <a:pt x="37" y="57"/>
                      <a:pt x="2" y="40"/>
                    </a:cubicBezTo>
                    <a:cubicBezTo>
                      <a:pt x="1" y="51"/>
                      <a:pt x="0" y="63"/>
                      <a:pt x="0" y="74"/>
                    </a:cubicBezTo>
                    <a:cubicBezTo>
                      <a:pt x="36" y="90"/>
                      <a:pt x="76" y="99"/>
                      <a:pt x="119" y="99"/>
                    </a:cubicBezTo>
                    <a:cubicBezTo>
                      <a:pt x="200" y="99"/>
                      <a:pt x="273" y="67"/>
                      <a:pt x="326" y="14"/>
                    </a:cubicBezTo>
                    <a:cubicBezTo>
                      <a:pt x="315" y="10"/>
                      <a:pt x="304" y="5"/>
                      <a:pt x="294" y="0"/>
                    </a:cubicBezTo>
                    <a:cubicBezTo>
                      <a:pt x="247" y="42"/>
                      <a:pt x="186" y="67"/>
                      <a:pt x="119" y="67"/>
                    </a:cubicBezTo>
                    <a:close/>
                  </a:path>
                </a:pathLst>
              </a:custGeom>
              <a:solidFill>
                <a:srgbClr val="15252D"/>
              </a:solidFill>
              <a:ln cap="flat" cmpd="sng" w="9525">
                <a:solidFill>
                  <a:srgbClr val="FFFFFF"/>
                </a:solidFill>
                <a:prstDash val="solid"/>
                <a:miter lim="8000"/>
                <a:headEnd len="sm" w="sm" type="none"/>
                <a:tailEnd len="sm" w="sm" type="none"/>
              </a:ln>
            </p:spPr>
            <p:txBody>
              <a:bodyPr anchorCtr="0" anchor="t" bIns="36575" lIns="73150" spcFirstLastPara="1" rIns="73150" wrap="square" tIns="36575">
                <a:noAutofit/>
              </a:bodyPr>
              <a:lstStyle/>
              <a:p>
                <a:pPr indent="0" lvl="0" marL="0" rtl="0" algn="l">
                  <a:spcBef>
                    <a:spcPts val="0"/>
                  </a:spcBef>
                  <a:spcAft>
                    <a:spcPts val="0"/>
                  </a:spcAft>
                  <a:buNone/>
                </a:pPr>
                <a:r>
                  <a:t/>
                </a:r>
                <a:endParaRPr/>
              </a:p>
            </p:txBody>
          </p:sp>
          <p:sp>
            <p:nvSpPr>
              <p:cNvPr id="108" name="Google Shape;108;p16"/>
              <p:cNvSpPr/>
              <p:nvPr/>
            </p:nvSpPr>
            <p:spPr>
              <a:xfrm rot="-2081187">
                <a:off x="4457034" y="2893418"/>
                <a:ext cx="1815979" cy="987157"/>
              </a:xfrm>
              <a:custGeom>
                <a:rect b="b" l="l" r="r" t="t"/>
                <a:pathLst>
                  <a:path extrusionOk="0" h="159" w="292">
                    <a:moveTo>
                      <a:pt x="182" y="1"/>
                    </a:moveTo>
                    <a:cubicBezTo>
                      <a:pt x="181" y="2"/>
                      <a:pt x="179" y="3"/>
                      <a:pt x="177" y="4"/>
                    </a:cubicBezTo>
                    <a:cubicBezTo>
                      <a:pt x="137" y="27"/>
                      <a:pt x="88" y="24"/>
                      <a:pt x="51" y="0"/>
                    </a:cubicBezTo>
                    <a:cubicBezTo>
                      <a:pt x="23" y="41"/>
                      <a:pt x="6" y="86"/>
                      <a:pt x="0" y="132"/>
                    </a:cubicBezTo>
                    <a:cubicBezTo>
                      <a:pt x="35" y="149"/>
                      <a:pt x="75" y="159"/>
                      <a:pt x="117" y="159"/>
                    </a:cubicBezTo>
                    <a:cubicBezTo>
                      <a:pt x="184" y="159"/>
                      <a:pt x="245" y="134"/>
                      <a:pt x="292" y="92"/>
                    </a:cubicBezTo>
                    <a:cubicBezTo>
                      <a:pt x="250" y="71"/>
                      <a:pt x="212" y="41"/>
                      <a:pt x="182" y="1"/>
                    </a:cubicBezTo>
                    <a:close/>
                  </a:path>
                </a:pathLst>
              </a:custGeom>
              <a:solidFill>
                <a:srgbClr val="15252D"/>
              </a:solidFill>
              <a:ln cap="flat" cmpd="sng" w="10175">
                <a:solidFill>
                  <a:srgbClr val="FFFFFF"/>
                </a:solidFill>
                <a:prstDash val="solid"/>
                <a:miter lim="8000"/>
                <a:headEnd len="sm" w="sm" type="none"/>
                <a:tailEnd len="sm" w="sm" type="none"/>
              </a:ln>
            </p:spPr>
            <p:txBody>
              <a:bodyPr anchorCtr="0" anchor="t" bIns="36575" lIns="73150" spcFirstLastPara="1" rIns="73150" wrap="square" tIns="36575">
                <a:noAutofit/>
              </a:bodyPr>
              <a:lstStyle/>
              <a:p>
                <a:pPr indent="0" lvl="0" marL="0" rtl="0" algn="l">
                  <a:spcBef>
                    <a:spcPts val="0"/>
                  </a:spcBef>
                  <a:spcAft>
                    <a:spcPts val="0"/>
                  </a:spcAft>
                  <a:buNone/>
                </a:pPr>
                <a:r>
                  <a:t/>
                </a:r>
                <a:endParaRPr/>
              </a:p>
            </p:txBody>
          </p:sp>
          <p:sp>
            <p:nvSpPr>
              <p:cNvPr id="109" name="Google Shape;109;p16"/>
              <p:cNvSpPr txBox="1"/>
              <p:nvPr/>
            </p:nvSpPr>
            <p:spPr>
              <a:xfrm rot="-2245873">
                <a:off x="4639442" y="3207930"/>
                <a:ext cx="1304523" cy="563064"/>
              </a:xfrm>
              <a:prstGeom prst="rect">
                <a:avLst/>
              </a:prstGeom>
              <a:noFill/>
              <a:ln>
                <a:noFill/>
              </a:ln>
            </p:spPr>
            <p:txBody>
              <a:bodyPr anchorCtr="0" anchor="ctr" bIns="73150" lIns="73150" spcFirstLastPara="1" rIns="73150" wrap="square" tIns="73150">
                <a:noAutofit/>
              </a:bodyPr>
              <a:lstStyle/>
              <a:p>
                <a:pPr indent="0" lvl="0" marL="0" rtl="0" algn="ctr">
                  <a:spcBef>
                    <a:spcPts val="0"/>
                  </a:spcBef>
                  <a:spcAft>
                    <a:spcPts val="0"/>
                  </a:spcAft>
                  <a:buNone/>
                </a:pPr>
                <a:r>
                  <a:rPr b="1" lang="en-US" sz="1348">
                    <a:solidFill>
                      <a:srgbClr val="F8FAFC"/>
                    </a:solidFill>
                    <a:latin typeface="Inter"/>
                    <a:ea typeface="Inter"/>
                    <a:cs typeface="Inter"/>
                    <a:sym typeface="Inter"/>
                  </a:rPr>
                  <a:t>Code</a:t>
                </a:r>
                <a:endParaRPr b="1" sz="1348">
                  <a:solidFill>
                    <a:srgbClr val="F8FAFC"/>
                  </a:solidFill>
                  <a:latin typeface="Inter"/>
                  <a:ea typeface="Inter"/>
                  <a:cs typeface="Inter"/>
                  <a:sym typeface="Inter"/>
                </a:endParaRPr>
              </a:p>
            </p:txBody>
          </p:sp>
        </p:grpSp>
        <p:grpSp>
          <p:nvGrpSpPr>
            <p:cNvPr id="110" name="Google Shape;110;p16"/>
            <p:cNvGrpSpPr/>
            <p:nvPr/>
          </p:nvGrpSpPr>
          <p:grpSpPr>
            <a:xfrm rot="-1760719">
              <a:off x="6435074" y="620699"/>
              <a:ext cx="1480946" cy="1595348"/>
              <a:chOff x="4593307" y="804376"/>
              <a:chExt cx="2268741" cy="2444000"/>
            </a:xfrm>
          </p:grpSpPr>
          <p:sp>
            <p:nvSpPr>
              <p:cNvPr id="111" name="Google Shape;111;p16"/>
              <p:cNvSpPr/>
              <p:nvPr/>
            </p:nvSpPr>
            <p:spPr>
              <a:xfrm rot="-2081188">
                <a:off x="5623193" y="814800"/>
                <a:ext cx="698156" cy="2118270"/>
              </a:xfrm>
              <a:custGeom>
                <a:rect b="b" l="l" r="r" t="t"/>
                <a:pathLst>
                  <a:path extrusionOk="0" h="328" w="107">
                    <a:moveTo>
                      <a:pt x="52" y="26"/>
                    </a:moveTo>
                    <a:cubicBezTo>
                      <a:pt x="67" y="59"/>
                      <a:pt x="75" y="95"/>
                      <a:pt x="75" y="132"/>
                    </a:cubicBezTo>
                    <a:cubicBezTo>
                      <a:pt x="75" y="204"/>
                      <a:pt x="46" y="268"/>
                      <a:pt x="0" y="315"/>
                    </a:cubicBezTo>
                    <a:cubicBezTo>
                      <a:pt x="10" y="320"/>
                      <a:pt x="21" y="325"/>
                      <a:pt x="32" y="328"/>
                    </a:cubicBezTo>
                    <a:cubicBezTo>
                      <a:pt x="78" y="276"/>
                      <a:pt x="107" y="208"/>
                      <a:pt x="107" y="132"/>
                    </a:cubicBezTo>
                    <a:cubicBezTo>
                      <a:pt x="107" y="85"/>
                      <a:pt x="95" y="40"/>
                      <a:pt x="75" y="0"/>
                    </a:cubicBezTo>
                    <a:cubicBezTo>
                      <a:pt x="68" y="9"/>
                      <a:pt x="60" y="18"/>
                      <a:pt x="52" y="26"/>
                    </a:cubicBezTo>
                    <a:close/>
                  </a:path>
                </a:pathLst>
              </a:custGeom>
              <a:gradFill>
                <a:gsLst>
                  <a:gs pos="0">
                    <a:srgbClr val="E10098"/>
                  </a:gs>
                  <a:gs pos="100000">
                    <a:srgbClr val="737373"/>
                  </a:gs>
                </a:gsLst>
                <a:lin ang="5400012" scaled="0"/>
              </a:gradFill>
              <a:ln cap="flat" cmpd="sng" w="9525">
                <a:solidFill>
                  <a:srgbClr val="FFFFFF"/>
                </a:solidFill>
                <a:prstDash val="solid"/>
                <a:miter lim="8000"/>
                <a:headEnd len="sm" w="sm" type="none"/>
                <a:tailEnd len="sm" w="sm" type="none"/>
              </a:ln>
            </p:spPr>
            <p:txBody>
              <a:bodyPr anchorCtr="0" anchor="t" bIns="36575" lIns="73150" spcFirstLastPara="1" rIns="73150" wrap="square" tIns="36575">
                <a:noAutofit/>
              </a:bodyPr>
              <a:lstStyle/>
              <a:p>
                <a:pPr indent="0" lvl="0" marL="0" rtl="0" algn="l">
                  <a:spcBef>
                    <a:spcPts val="0"/>
                  </a:spcBef>
                  <a:spcAft>
                    <a:spcPts val="0"/>
                  </a:spcAft>
                  <a:buNone/>
                </a:pPr>
                <a:r>
                  <a:t/>
                </a:r>
                <a:endParaRPr/>
              </a:p>
            </p:txBody>
          </p:sp>
          <p:sp>
            <p:nvSpPr>
              <p:cNvPr id="112" name="Google Shape;112;p16"/>
              <p:cNvSpPr/>
              <p:nvPr/>
            </p:nvSpPr>
            <p:spPr>
              <a:xfrm rot="-2081187">
                <a:off x="5001092" y="1289142"/>
                <a:ext cx="1148261" cy="1791718"/>
              </a:xfrm>
              <a:custGeom>
                <a:rect b="b" l="l" r="r" t="t"/>
                <a:pathLst>
                  <a:path extrusionOk="0" h="289" w="184">
                    <a:moveTo>
                      <a:pt x="161" y="0"/>
                    </a:moveTo>
                    <a:cubicBezTo>
                      <a:pt x="128" y="34"/>
                      <a:pt x="87" y="60"/>
                      <a:pt x="40" y="76"/>
                    </a:cubicBezTo>
                    <a:cubicBezTo>
                      <a:pt x="52" y="121"/>
                      <a:pt x="36" y="170"/>
                      <a:pt x="0" y="200"/>
                    </a:cubicBezTo>
                    <a:cubicBezTo>
                      <a:pt x="29" y="240"/>
                      <a:pt x="67" y="270"/>
                      <a:pt x="109" y="289"/>
                    </a:cubicBezTo>
                    <a:cubicBezTo>
                      <a:pt x="155" y="242"/>
                      <a:pt x="184" y="178"/>
                      <a:pt x="184" y="106"/>
                    </a:cubicBezTo>
                    <a:cubicBezTo>
                      <a:pt x="184" y="69"/>
                      <a:pt x="176" y="33"/>
                      <a:pt x="161" y="0"/>
                    </a:cubicBezTo>
                    <a:close/>
                  </a:path>
                </a:pathLst>
              </a:custGeom>
              <a:solidFill>
                <a:srgbClr val="E10098"/>
              </a:solidFill>
              <a:ln cap="flat" cmpd="sng" w="10175">
                <a:solidFill>
                  <a:srgbClr val="FFFFFF"/>
                </a:solidFill>
                <a:prstDash val="solid"/>
                <a:miter lim="8000"/>
                <a:headEnd len="sm" w="sm" type="none"/>
                <a:tailEnd len="sm" w="sm" type="none"/>
              </a:ln>
            </p:spPr>
            <p:txBody>
              <a:bodyPr anchorCtr="0" anchor="t" bIns="36575" lIns="73150" spcFirstLastPara="1" rIns="73150" wrap="square" tIns="36575">
                <a:noAutofit/>
              </a:bodyPr>
              <a:lstStyle/>
              <a:p>
                <a:pPr indent="0" lvl="0" marL="0" rtl="0" algn="l">
                  <a:spcBef>
                    <a:spcPts val="0"/>
                  </a:spcBef>
                  <a:spcAft>
                    <a:spcPts val="0"/>
                  </a:spcAft>
                  <a:buNone/>
                </a:pPr>
                <a:r>
                  <a:t/>
                </a:r>
                <a:endParaRPr/>
              </a:p>
            </p:txBody>
          </p:sp>
          <p:sp>
            <p:nvSpPr>
              <p:cNvPr id="113" name="Google Shape;113;p16"/>
              <p:cNvSpPr txBox="1"/>
              <p:nvPr/>
            </p:nvSpPr>
            <p:spPr>
              <a:xfrm rot="4352156">
                <a:off x="5032997" y="1939707"/>
                <a:ext cx="1304532" cy="562935"/>
              </a:xfrm>
              <a:prstGeom prst="rect">
                <a:avLst/>
              </a:prstGeom>
              <a:noFill/>
              <a:ln>
                <a:noFill/>
              </a:ln>
            </p:spPr>
            <p:txBody>
              <a:bodyPr anchorCtr="0" anchor="ctr" bIns="73150" lIns="73150" spcFirstLastPara="1" rIns="73150" wrap="square" tIns="73150">
                <a:noAutofit/>
              </a:bodyPr>
              <a:lstStyle/>
              <a:p>
                <a:pPr indent="0" lvl="0" marL="0" rtl="0" algn="ctr">
                  <a:spcBef>
                    <a:spcPts val="0"/>
                  </a:spcBef>
                  <a:spcAft>
                    <a:spcPts val="0"/>
                  </a:spcAft>
                  <a:buNone/>
                </a:pPr>
                <a:r>
                  <a:rPr b="1" lang="en-US" sz="1348">
                    <a:solidFill>
                      <a:schemeClr val="lt1"/>
                    </a:solidFill>
                    <a:latin typeface="Inter"/>
                    <a:ea typeface="Inter"/>
                    <a:cs typeface="Inter"/>
                    <a:sym typeface="Inter"/>
                  </a:rPr>
                  <a:t>Design</a:t>
                </a:r>
                <a:endParaRPr b="1" sz="1348">
                  <a:solidFill>
                    <a:schemeClr val="lt1"/>
                  </a:solidFill>
                  <a:latin typeface="Inter"/>
                  <a:ea typeface="Inter"/>
                  <a:cs typeface="Inter"/>
                  <a:sym typeface="Inter"/>
                </a:endParaRPr>
              </a:p>
            </p:txBody>
          </p:sp>
        </p:grpSp>
        <p:grpSp>
          <p:nvGrpSpPr>
            <p:cNvPr id="114" name="Google Shape;114;p16"/>
            <p:cNvGrpSpPr/>
            <p:nvPr/>
          </p:nvGrpSpPr>
          <p:grpSpPr>
            <a:xfrm rot="-1760719">
              <a:off x="5428798" y="620149"/>
              <a:ext cx="1530140" cy="1547480"/>
              <a:chOff x="3263096" y="71333"/>
              <a:chExt cx="2344104" cy="2370669"/>
            </a:xfrm>
          </p:grpSpPr>
          <p:sp>
            <p:nvSpPr>
              <p:cNvPr id="115" name="Google Shape;115;p16"/>
              <p:cNvSpPr/>
              <p:nvPr/>
            </p:nvSpPr>
            <p:spPr>
              <a:xfrm rot="-2081187">
                <a:off x="3407226" y="525393"/>
                <a:ext cx="1943480" cy="1113468"/>
              </a:xfrm>
              <a:custGeom>
                <a:rect b="b" l="l" r="r" t="t"/>
                <a:pathLst>
                  <a:path extrusionOk="0" h="172" w="299">
                    <a:moveTo>
                      <a:pt x="45" y="32"/>
                    </a:moveTo>
                    <a:cubicBezTo>
                      <a:pt x="146" y="32"/>
                      <a:pt x="233" y="89"/>
                      <a:pt x="276" y="172"/>
                    </a:cubicBezTo>
                    <a:cubicBezTo>
                      <a:pt x="284" y="164"/>
                      <a:pt x="292" y="155"/>
                      <a:pt x="299" y="146"/>
                    </a:cubicBezTo>
                    <a:cubicBezTo>
                      <a:pt x="248" y="59"/>
                      <a:pt x="153" y="0"/>
                      <a:pt x="45" y="0"/>
                    </a:cubicBezTo>
                    <a:cubicBezTo>
                      <a:pt x="30" y="0"/>
                      <a:pt x="14" y="1"/>
                      <a:pt x="0" y="3"/>
                    </a:cubicBezTo>
                    <a:cubicBezTo>
                      <a:pt x="6" y="13"/>
                      <a:pt x="12" y="23"/>
                      <a:pt x="18" y="33"/>
                    </a:cubicBezTo>
                    <a:cubicBezTo>
                      <a:pt x="27" y="32"/>
                      <a:pt x="36" y="32"/>
                      <a:pt x="45" y="32"/>
                    </a:cubicBezTo>
                    <a:close/>
                  </a:path>
                </a:pathLst>
              </a:custGeom>
              <a:solidFill>
                <a:srgbClr val="15252D"/>
              </a:solidFill>
              <a:ln cap="flat" cmpd="sng" w="9525">
                <a:solidFill>
                  <a:srgbClr val="FFFFFF"/>
                </a:solidFill>
                <a:prstDash val="solid"/>
                <a:miter lim="8000"/>
                <a:headEnd len="sm" w="sm" type="none"/>
                <a:tailEnd len="sm" w="sm" type="none"/>
              </a:ln>
            </p:spPr>
            <p:txBody>
              <a:bodyPr anchorCtr="0" anchor="t" bIns="36575" lIns="73150" spcFirstLastPara="1" rIns="73150" wrap="square" tIns="36575">
                <a:noAutofit/>
              </a:bodyPr>
              <a:lstStyle/>
              <a:p>
                <a:pPr indent="0" lvl="0" marL="0" rtl="0" algn="l">
                  <a:spcBef>
                    <a:spcPts val="0"/>
                  </a:spcBef>
                  <a:spcAft>
                    <a:spcPts val="0"/>
                  </a:spcAft>
                  <a:buNone/>
                </a:pPr>
                <a:r>
                  <a:t/>
                </a:r>
                <a:endParaRPr/>
              </a:p>
            </p:txBody>
          </p:sp>
          <p:sp>
            <p:nvSpPr>
              <p:cNvPr id="116" name="Google Shape;116;p16"/>
              <p:cNvSpPr/>
              <p:nvPr/>
            </p:nvSpPr>
            <p:spPr>
              <a:xfrm rot="-2081187">
                <a:off x="3761328" y="760580"/>
                <a:ext cx="1606237" cy="1343790"/>
              </a:xfrm>
              <a:custGeom>
                <a:rect b="b" l="l" r="r" t="t"/>
                <a:pathLst>
                  <a:path extrusionOk="0" h="217" w="258">
                    <a:moveTo>
                      <a:pt x="132" y="200"/>
                    </a:moveTo>
                    <a:cubicBezTo>
                      <a:pt x="135" y="205"/>
                      <a:pt x="138" y="211"/>
                      <a:pt x="140" y="217"/>
                    </a:cubicBezTo>
                    <a:cubicBezTo>
                      <a:pt x="186" y="200"/>
                      <a:pt x="227" y="174"/>
                      <a:pt x="258" y="140"/>
                    </a:cubicBezTo>
                    <a:cubicBezTo>
                      <a:pt x="215" y="57"/>
                      <a:pt x="128" y="0"/>
                      <a:pt x="27" y="0"/>
                    </a:cubicBezTo>
                    <a:cubicBezTo>
                      <a:pt x="18" y="0"/>
                      <a:pt x="9" y="0"/>
                      <a:pt x="0" y="1"/>
                    </a:cubicBezTo>
                    <a:cubicBezTo>
                      <a:pt x="21" y="43"/>
                      <a:pt x="34" y="90"/>
                      <a:pt x="34" y="140"/>
                    </a:cubicBezTo>
                    <a:cubicBezTo>
                      <a:pt x="74" y="142"/>
                      <a:pt x="111" y="163"/>
                      <a:pt x="132" y="200"/>
                    </a:cubicBezTo>
                    <a:close/>
                  </a:path>
                </a:pathLst>
              </a:custGeom>
              <a:solidFill>
                <a:srgbClr val="15252D"/>
              </a:solidFill>
              <a:ln cap="flat" cmpd="sng" w="10175">
                <a:solidFill>
                  <a:srgbClr val="FFFFFF"/>
                </a:solidFill>
                <a:prstDash val="solid"/>
                <a:miter lim="8000"/>
                <a:headEnd len="sm" w="sm" type="none"/>
                <a:tailEnd len="sm" w="sm" type="none"/>
              </a:ln>
            </p:spPr>
            <p:txBody>
              <a:bodyPr anchorCtr="0" anchor="t" bIns="36575" lIns="73150" spcFirstLastPara="1" rIns="73150" wrap="square" tIns="36575">
                <a:noAutofit/>
              </a:bodyPr>
              <a:lstStyle/>
              <a:p>
                <a:pPr indent="0" lvl="0" marL="0" rtl="0" algn="l">
                  <a:spcBef>
                    <a:spcPts val="0"/>
                  </a:spcBef>
                  <a:spcAft>
                    <a:spcPts val="0"/>
                  </a:spcAft>
                  <a:buNone/>
                </a:pPr>
                <a:r>
                  <a:t/>
                </a:r>
                <a:endParaRPr/>
              </a:p>
            </p:txBody>
          </p:sp>
          <p:sp>
            <p:nvSpPr>
              <p:cNvPr id="117" name="Google Shape;117;p16"/>
              <p:cNvSpPr txBox="1"/>
              <p:nvPr/>
            </p:nvSpPr>
            <p:spPr>
              <a:xfrm>
                <a:off x="3919788" y="1123225"/>
                <a:ext cx="1304400" cy="563100"/>
              </a:xfrm>
              <a:prstGeom prst="rect">
                <a:avLst/>
              </a:prstGeom>
              <a:noFill/>
              <a:ln>
                <a:noFill/>
              </a:ln>
            </p:spPr>
            <p:txBody>
              <a:bodyPr anchorCtr="0" anchor="ctr" bIns="73150" lIns="73150" spcFirstLastPara="1" rIns="73150" wrap="square" tIns="73150">
                <a:noAutofit/>
              </a:bodyPr>
              <a:lstStyle/>
              <a:p>
                <a:pPr indent="0" lvl="0" marL="0" rtl="0" algn="ctr">
                  <a:spcBef>
                    <a:spcPts val="0"/>
                  </a:spcBef>
                  <a:spcAft>
                    <a:spcPts val="0"/>
                  </a:spcAft>
                  <a:buNone/>
                </a:pPr>
                <a:r>
                  <a:rPr b="1" lang="en-US" sz="1348">
                    <a:solidFill>
                      <a:schemeClr val="lt1"/>
                    </a:solidFill>
                    <a:latin typeface="Inter"/>
                    <a:ea typeface="Inter"/>
                    <a:cs typeface="Inter"/>
                    <a:sym typeface="Inter"/>
                  </a:rPr>
                  <a:t>Plan</a:t>
                </a:r>
                <a:endParaRPr b="1" sz="1348">
                  <a:solidFill>
                    <a:schemeClr val="lt1"/>
                  </a:solidFill>
                  <a:latin typeface="Inter"/>
                  <a:ea typeface="Inter"/>
                  <a:cs typeface="Inter"/>
                  <a:sym typeface="Inter"/>
                </a:endParaRPr>
              </a:p>
            </p:txBody>
          </p:sp>
        </p:grpSp>
      </p:grpSp>
      <p:cxnSp>
        <p:nvCxnSpPr>
          <p:cNvPr id="118" name="Google Shape;118;p16"/>
          <p:cNvCxnSpPr>
            <a:stCxn id="119" idx="3"/>
            <a:endCxn id="105" idx="2"/>
          </p:cNvCxnSpPr>
          <p:nvPr/>
        </p:nvCxnSpPr>
        <p:spPr>
          <a:xfrm flipH="1" rot="10800000">
            <a:off x="4150375" y="4830375"/>
            <a:ext cx="1738800" cy="558000"/>
          </a:xfrm>
          <a:prstGeom prst="curvedConnector2">
            <a:avLst/>
          </a:prstGeom>
          <a:noFill/>
          <a:ln cap="flat" cmpd="sng" w="28575">
            <a:solidFill>
              <a:schemeClr val="dk1"/>
            </a:solidFill>
            <a:prstDash val="solid"/>
            <a:round/>
            <a:headEnd len="med" w="med" type="stealth"/>
            <a:tailEnd len="med" w="med" type="none"/>
          </a:ln>
        </p:spPr>
      </p:cxnSp>
      <p:cxnSp>
        <p:nvCxnSpPr>
          <p:cNvPr id="120" name="Google Shape;120;p16"/>
          <p:cNvCxnSpPr>
            <a:stCxn id="113" idx="0"/>
          </p:cNvCxnSpPr>
          <p:nvPr/>
        </p:nvCxnSpPr>
        <p:spPr>
          <a:xfrm rot="-5400000">
            <a:off x="7030312" y="1430301"/>
            <a:ext cx="1110900" cy="1277100"/>
          </a:xfrm>
          <a:prstGeom prst="curvedConnector2">
            <a:avLst/>
          </a:prstGeom>
          <a:noFill/>
          <a:ln cap="flat" cmpd="sng" w="28575">
            <a:solidFill>
              <a:schemeClr val="dk1"/>
            </a:solidFill>
            <a:prstDash val="solid"/>
            <a:round/>
            <a:headEnd len="med" w="med" type="none"/>
            <a:tailEnd len="med" w="med" type="stealth"/>
          </a:ln>
        </p:spPr>
      </p:cxnSp>
      <p:sp>
        <p:nvSpPr>
          <p:cNvPr id="121" name="Google Shape;121;p16"/>
          <p:cNvSpPr txBox="1"/>
          <p:nvPr/>
        </p:nvSpPr>
        <p:spPr>
          <a:xfrm>
            <a:off x="8315700" y="1153700"/>
            <a:ext cx="3063900" cy="233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rgbClr val="161E26"/>
                </a:solidFill>
                <a:latin typeface="Inter"/>
                <a:ea typeface="Inter"/>
                <a:cs typeface="Inter"/>
                <a:sym typeface="Inter"/>
              </a:rPr>
              <a:t>01. </a:t>
            </a:r>
            <a:r>
              <a:rPr lang="en-US" sz="2800">
                <a:solidFill>
                  <a:srgbClr val="161E26"/>
                </a:solidFill>
                <a:latin typeface="Inter"/>
                <a:ea typeface="Inter"/>
                <a:cs typeface="Inter"/>
                <a:sym typeface="Inter"/>
              </a:rPr>
              <a:t>GraphQL Schema Reviews with GenAI</a:t>
            </a:r>
            <a:br>
              <a:rPr lang="en-US" sz="1500" u="sng">
                <a:solidFill>
                  <a:schemeClr val="dk1"/>
                </a:solidFill>
                <a:latin typeface="Inter"/>
                <a:ea typeface="Inter"/>
                <a:cs typeface="Inter"/>
                <a:sym typeface="Inter"/>
              </a:rPr>
            </a:br>
            <a:r>
              <a:rPr lang="en-US" sz="1900">
                <a:solidFill>
                  <a:srgbClr val="E10098"/>
                </a:solidFill>
                <a:latin typeface="Inter"/>
                <a:ea typeface="Inter"/>
                <a:cs typeface="Inter"/>
                <a:sym typeface="Inter"/>
              </a:rPr>
              <a:t>Instant feedback loops, faster design</a:t>
            </a:r>
            <a:endParaRPr sz="1900">
              <a:solidFill>
                <a:srgbClr val="E10098"/>
              </a:solidFill>
              <a:latin typeface="Inter"/>
              <a:ea typeface="Inter"/>
              <a:cs typeface="Inter"/>
              <a:sym typeface="Inter"/>
            </a:endParaRPr>
          </a:p>
        </p:txBody>
      </p:sp>
      <p:sp>
        <p:nvSpPr>
          <p:cNvPr id="119" name="Google Shape;119;p16"/>
          <p:cNvSpPr txBox="1"/>
          <p:nvPr/>
        </p:nvSpPr>
        <p:spPr>
          <a:xfrm>
            <a:off x="504775" y="4457925"/>
            <a:ext cx="3645600" cy="18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rgbClr val="161E26"/>
                </a:solidFill>
                <a:latin typeface="Inter"/>
                <a:ea typeface="Inter"/>
                <a:cs typeface="Inter"/>
                <a:sym typeface="Inter"/>
              </a:rPr>
              <a:t>02. </a:t>
            </a:r>
            <a:r>
              <a:rPr lang="en-US" sz="2800">
                <a:solidFill>
                  <a:srgbClr val="161E26"/>
                </a:solidFill>
                <a:latin typeface="Inter"/>
                <a:ea typeface="Inter"/>
                <a:cs typeface="Inter"/>
                <a:sym typeface="Inter"/>
              </a:rPr>
              <a:t>GraphQL Response Mocking with GenAI</a:t>
            </a:r>
            <a:br>
              <a:rPr lang="en-US" sz="1500" u="sng">
                <a:solidFill>
                  <a:schemeClr val="dk1"/>
                </a:solidFill>
                <a:latin typeface="Inter"/>
                <a:ea typeface="Inter"/>
                <a:cs typeface="Inter"/>
                <a:sym typeface="Inter"/>
              </a:rPr>
            </a:br>
            <a:r>
              <a:rPr lang="en-US" sz="1900">
                <a:solidFill>
                  <a:srgbClr val="E10098"/>
                </a:solidFill>
                <a:latin typeface="Inter"/>
                <a:ea typeface="Inter"/>
                <a:cs typeface="Inter"/>
                <a:sym typeface="Inter"/>
              </a:rPr>
              <a:t>Faster testing &amp; prototyping</a:t>
            </a:r>
            <a:endParaRPr sz="1900">
              <a:solidFill>
                <a:srgbClr val="E10098"/>
              </a:solidFill>
              <a:latin typeface="Inter"/>
              <a:ea typeface="Inter"/>
              <a:cs typeface="Inter"/>
              <a:sym typeface="In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F5"/>
        </a:solidFill>
      </p:bgPr>
    </p:bg>
    <p:spTree>
      <p:nvGrpSpPr>
        <p:cNvPr id="618" name="Shape 618"/>
        <p:cNvGrpSpPr/>
        <p:nvPr/>
      </p:nvGrpSpPr>
      <p:grpSpPr>
        <a:xfrm>
          <a:off x="0" y="0"/>
          <a:ext cx="0" cy="0"/>
          <a:chOff x="0" y="0"/>
          <a:chExt cx="0" cy="0"/>
        </a:xfrm>
      </p:grpSpPr>
      <p:sp>
        <p:nvSpPr>
          <p:cNvPr id="619" name="Google Shape;619;p34"/>
          <p:cNvSpPr txBox="1"/>
          <p:nvPr/>
        </p:nvSpPr>
        <p:spPr>
          <a:xfrm>
            <a:off x="762000" y="571500"/>
            <a:ext cx="11201400" cy="554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3600">
                <a:solidFill>
                  <a:srgbClr val="15252D"/>
                </a:solidFill>
                <a:latin typeface="Space Grotesk"/>
                <a:ea typeface="Space Grotesk"/>
                <a:cs typeface="Space Grotesk"/>
                <a:sym typeface="Space Grotesk"/>
              </a:rPr>
              <a:t>Agentic</a:t>
            </a:r>
            <a:r>
              <a:rPr b="1" i="0" lang="en-US" sz="3600" u="none" cap="none" strike="noStrike">
                <a:solidFill>
                  <a:srgbClr val="15252D"/>
                </a:solidFill>
                <a:latin typeface="Space Grotesk"/>
                <a:ea typeface="Space Grotesk"/>
                <a:cs typeface="Space Grotesk"/>
                <a:sym typeface="Space Grotesk"/>
              </a:rPr>
              <a:t> </a:t>
            </a:r>
            <a:r>
              <a:rPr b="1" lang="en-US" sz="3600">
                <a:solidFill>
                  <a:srgbClr val="15252D"/>
                </a:solidFill>
                <a:latin typeface="Space Grotesk"/>
                <a:ea typeface="Space Grotesk"/>
                <a:cs typeface="Space Grotesk"/>
                <a:sym typeface="Space Grotesk"/>
              </a:rPr>
              <a:t>Copilot: </a:t>
            </a:r>
            <a:r>
              <a:rPr b="1" lang="en-US" sz="3600">
                <a:solidFill>
                  <a:srgbClr val="E10098"/>
                </a:solidFill>
                <a:latin typeface="Space Grotesk"/>
                <a:ea typeface="Space Grotesk"/>
                <a:cs typeface="Space Grotesk"/>
                <a:sym typeface="Space Grotesk"/>
              </a:rPr>
              <a:t>1-Click Apply Suggestion</a:t>
            </a:r>
            <a:endParaRPr>
              <a:solidFill>
                <a:srgbClr val="E10098"/>
              </a:solidFill>
            </a:endParaRPr>
          </a:p>
        </p:txBody>
      </p:sp>
      <p:sp>
        <p:nvSpPr>
          <p:cNvPr id="620" name="Google Shape;620;p34"/>
          <p:cNvSpPr/>
          <p:nvPr/>
        </p:nvSpPr>
        <p:spPr>
          <a:xfrm>
            <a:off x="571500" y="57150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21" name="Google Shape;621;p34"/>
          <p:cNvSpPr/>
          <p:nvPr/>
        </p:nvSpPr>
        <p:spPr>
          <a:xfrm>
            <a:off x="571500" y="1571550"/>
            <a:ext cx="3619500" cy="1238400"/>
          </a:xfrm>
          <a:prstGeom prst="roundRect">
            <a:avLst>
              <a:gd fmla="val 12307"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22" name="Google Shape;622;p34"/>
          <p:cNvSpPr/>
          <p:nvPr/>
        </p:nvSpPr>
        <p:spPr>
          <a:xfrm>
            <a:off x="571500" y="1571550"/>
            <a:ext cx="76200" cy="12384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23" name="Google Shape;623;p34"/>
          <p:cNvSpPr txBox="1"/>
          <p:nvPr/>
        </p:nvSpPr>
        <p:spPr>
          <a:xfrm>
            <a:off x="809625" y="1571550"/>
            <a:ext cx="3238500" cy="123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2000">
                <a:solidFill>
                  <a:srgbClr val="E10098"/>
                </a:solidFill>
                <a:latin typeface="Inter"/>
                <a:ea typeface="Inter"/>
                <a:cs typeface="Inter"/>
                <a:sym typeface="Inter"/>
              </a:rPr>
              <a:t>01</a:t>
            </a:r>
            <a:endParaRPr b="1" sz="2000">
              <a:solidFill>
                <a:srgbClr val="E10098"/>
              </a:solidFill>
              <a:latin typeface="Inter"/>
              <a:ea typeface="Inter"/>
              <a:cs typeface="Inter"/>
              <a:sym typeface="Inter"/>
            </a:endParaRPr>
          </a:p>
          <a:p>
            <a:pPr indent="0" lvl="0" marL="0" rtl="0" algn="l">
              <a:spcBef>
                <a:spcPts val="600"/>
              </a:spcBef>
              <a:spcAft>
                <a:spcPts val="0"/>
              </a:spcAft>
              <a:buNone/>
            </a:pPr>
            <a:r>
              <a:rPr b="0" lang="en-US" sz="1600">
                <a:solidFill>
                  <a:srgbClr val="0F172A"/>
                </a:solidFill>
                <a:latin typeface="Inter"/>
                <a:ea typeface="Inter"/>
                <a:cs typeface="Inter"/>
                <a:sym typeface="Inter"/>
              </a:rPr>
              <a:t>LLM maps the exact AST coordinates of the schema.</a:t>
            </a:r>
            <a:endParaRPr b="0" sz="1600">
              <a:solidFill>
                <a:srgbClr val="0F172A"/>
              </a:solidFill>
              <a:latin typeface="Inter"/>
              <a:ea typeface="Inter"/>
              <a:cs typeface="Inter"/>
              <a:sym typeface="Inter"/>
            </a:endParaRPr>
          </a:p>
        </p:txBody>
      </p:sp>
      <p:sp>
        <p:nvSpPr>
          <p:cNvPr id="624" name="Google Shape;624;p34"/>
          <p:cNvSpPr/>
          <p:nvPr/>
        </p:nvSpPr>
        <p:spPr>
          <a:xfrm>
            <a:off x="571500" y="3190800"/>
            <a:ext cx="3619500" cy="1238400"/>
          </a:xfrm>
          <a:prstGeom prst="roundRect">
            <a:avLst>
              <a:gd fmla="val 12307"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25" name="Google Shape;625;p34"/>
          <p:cNvSpPr/>
          <p:nvPr/>
        </p:nvSpPr>
        <p:spPr>
          <a:xfrm>
            <a:off x="571500" y="3190800"/>
            <a:ext cx="76200" cy="12384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26" name="Google Shape;626;p34"/>
          <p:cNvSpPr txBox="1"/>
          <p:nvPr/>
        </p:nvSpPr>
        <p:spPr>
          <a:xfrm>
            <a:off x="809625" y="3190800"/>
            <a:ext cx="3238500" cy="123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2000">
                <a:solidFill>
                  <a:srgbClr val="E10098"/>
                </a:solidFill>
                <a:latin typeface="Inter"/>
                <a:ea typeface="Inter"/>
                <a:cs typeface="Inter"/>
                <a:sym typeface="Inter"/>
              </a:rPr>
              <a:t>02</a:t>
            </a:r>
            <a:endParaRPr b="1" sz="2000">
              <a:solidFill>
                <a:srgbClr val="E10098"/>
              </a:solidFill>
              <a:latin typeface="Inter"/>
              <a:ea typeface="Inter"/>
              <a:cs typeface="Inter"/>
              <a:sym typeface="Inter"/>
            </a:endParaRPr>
          </a:p>
          <a:p>
            <a:pPr indent="0" lvl="0" marL="0" rtl="0" algn="l">
              <a:spcBef>
                <a:spcPts val="600"/>
              </a:spcBef>
              <a:spcAft>
                <a:spcPts val="0"/>
              </a:spcAft>
              <a:buNone/>
            </a:pPr>
            <a:r>
              <a:rPr b="0" lang="en-US" sz="1600">
                <a:solidFill>
                  <a:srgbClr val="0F172A"/>
                </a:solidFill>
                <a:latin typeface="Inter"/>
                <a:ea typeface="Inter"/>
                <a:cs typeface="Inter"/>
                <a:sym typeface="Inter"/>
              </a:rPr>
              <a:t>Generates a structurally valid patch</a:t>
            </a:r>
            <a:endParaRPr b="0" sz="1600">
              <a:solidFill>
                <a:srgbClr val="0F172A"/>
              </a:solidFill>
              <a:latin typeface="Inter"/>
              <a:ea typeface="Inter"/>
              <a:cs typeface="Inter"/>
              <a:sym typeface="Inter"/>
            </a:endParaRPr>
          </a:p>
        </p:txBody>
      </p:sp>
      <p:sp>
        <p:nvSpPr>
          <p:cNvPr id="627" name="Google Shape;627;p34"/>
          <p:cNvSpPr/>
          <p:nvPr/>
        </p:nvSpPr>
        <p:spPr>
          <a:xfrm>
            <a:off x="571500" y="4857600"/>
            <a:ext cx="3619500" cy="1348200"/>
          </a:xfrm>
          <a:prstGeom prst="roundRect">
            <a:avLst>
              <a:gd fmla="val 12307"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28" name="Google Shape;628;p34"/>
          <p:cNvSpPr/>
          <p:nvPr/>
        </p:nvSpPr>
        <p:spPr>
          <a:xfrm>
            <a:off x="571500" y="4857600"/>
            <a:ext cx="76200" cy="13482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29" name="Google Shape;629;p34"/>
          <p:cNvSpPr txBox="1"/>
          <p:nvPr/>
        </p:nvSpPr>
        <p:spPr>
          <a:xfrm>
            <a:off x="809625" y="4857600"/>
            <a:ext cx="3238500" cy="1238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2000">
                <a:solidFill>
                  <a:srgbClr val="E10098"/>
                </a:solidFill>
                <a:latin typeface="Inter"/>
                <a:ea typeface="Inter"/>
                <a:cs typeface="Inter"/>
                <a:sym typeface="Inter"/>
              </a:rPr>
              <a:t>03</a:t>
            </a:r>
            <a:endParaRPr b="1" sz="2000">
              <a:solidFill>
                <a:srgbClr val="E10098"/>
              </a:solidFill>
              <a:latin typeface="Inter"/>
              <a:ea typeface="Inter"/>
              <a:cs typeface="Inter"/>
              <a:sym typeface="Inter"/>
            </a:endParaRPr>
          </a:p>
          <a:p>
            <a:pPr indent="0" lvl="0" marL="0" rtl="0" algn="l">
              <a:spcBef>
                <a:spcPts val="600"/>
              </a:spcBef>
              <a:spcAft>
                <a:spcPts val="0"/>
              </a:spcAft>
              <a:buNone/>
            </a:pPr>
            <a:r>
              <a:rPr b="0" lang="en-US" sz="1600">
                <a:solidFill>
                  <a:srgbClr val="0F172A"/>
                </a:solidFill>
                <a:latin typeface="Inter"/>
                <a:ea typeface="Inter"/>
                <a:cs typeface="Inter"/>
                <a:sym typeface="Inter"/>
              </a:rPr>
              <a:t>Commits directly on single click after verifying new </a:t>
            </a:r>
            <a:r>
              <a:rPr lang="en-US" sz="1600">
                <a:solidFill>
                  <a:srgbClr val="0F172A"/>
                </a:solidFill>
                <a:latin typeface="Inter"/>
                <a:ea typeface="Inter"/>
                <a:cs typeface="Inter"/>
                <a:sym typeface="Inter"/>
              </a:rPr>
              <a:t>schema passes composition checks</a:t>
            </a:r>
            <a:endParaRPr b="0" sz="1600">
              <a:solidFill>
                <a:srgbClr val="0F172A"/>
              </a:solidFill>
              <a:latin typeface="Inter"/>
              <a:ea typeface="Inter"/>
              <a:cs typeface="Inter"/>
              <a:sym typeface="Inter"/>
            </a:endParaRPr>
          </a:p>
        </p:txBody>
      </p:sp>
      <p:pic>
        <p:nvPicPr>
          <p:cNvPr id="630" name="Google Shape;630;p34" title="Adobe Express - shorter-auto-apply.gif"/>
          <p:cNvPicPr preferRelativeResize="0"/>
          <p:nvPr/>
        </p:nvPicPr>
        <p:blipFill/>
        <p:spPr>
          <a:xfrm>
            <a:off x="4660100" y="1975538"/>
            <a:ext cx="6534653" cy="36689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F5"/>
        </a:solidFill>
      </p:bgPr>
    </p:bg>
    <p:spTree>
      <p:nvGrpSpPr>
        <p:cNvPr id="634" name="Shape 634"/>
        <p:cNvGrpSpPr/>
        <p:nvPr/>
      </p:nvGrpSpPr>
      <p:grpSpPr>
        <a:xfrm>
          <a:off x="0" y="0"/>
          <a:ext cx="0" cy="0"/>
          <a:chOff x="0" y="0"/>
          <a:chExt cx="0" cy="0"/>
        </a:xfrm>
      </p:grpSpPr>
      <p:sp>
        <p:nvSpPr>
          <p:cNvPr id="635" name="Google Shape;635;p35"/>
          <p:cNvSpPr txBox="1"/>
          <p:nvPr/>
        </p:nvSpPr>
        <p:spPr>
          <a:xfrm>
            <a:off x="762000" y="571500"/>
            <a:ext cx="11201400" cy="554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3600">
                <a:solidFill>
                  <a:srgbClr val="0F172A"/>
                </a:solidFill>
                <a:latin typeface="Space Grotesk"/>
                <a:ea typeface="Space Grotesk"/>
                <a:cs typeface="Space Grotesk"/>
                <a:sym typeface="Space Grotesk"/>
              </a:rPr>
              <a:t>Impact: </a:t>
            </a:r>
            <a:r>
              <a:rPr b="1" lang="en-US" sz="3600">
                <a:solidFill>
                  <a:srgbClr val="E10098"/>
                </a:solidFill>
                <a:latin typeface="Space Grotesk"/>
                <a:ea typeface="Space Grotesk"/>
                <a:cs typeface="Space Grotesk"/>
                <a:sym typeface="Space Grotesk"/>
              </a:rPr>
              <a:t>Velocity Unlocked</a:t>
            </a:r>
            <a:endParaRPr>
              <a:solidFill>
                <a:srgbClr val="E10098"/>
              </a:solidFill>
            </a:endParaRPr>
          </a:p>
        </p:txBody>
      </p:sp>
      <p:sp>
        <p:nvSpPr>
          <p:cNvPr id="636" name="Google Shape;636;p35"/>
          <p:cNvSpPr/>
          <p:nvPr/>
        </p:nvSpPr>
        <p:spPr>
          <a:xfrm>
            <a:off x="571500" y="57150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637" name="Google Shape;637;p35"/>
          <p:cNvGrpSpPr/>
          <p:nvPr/>
        </p:nvGrpSpPr>
        <p:grpSpPr>
          <a:xfrm>
            <a:off x="762005" y="2141926"/>
            <a:ext cx="3162567" cy="2811170"/>
            <a:chOff x="762000" y="1905000"/>
            <a:chExt cx="3429000" cy="3048000"/>
          </a:xfrm>
        </p:grpSpPr>
        <p:sp>
          <p:nvSpPr>
            <p:cNvPr id="638" name="Google Shape;638;p35"/>
            <p:cNvSpPr/>
            <p:nvPr/>
          </p:nvSpPr>
          <p:spPr>
            <a:xfrm>
              <a:off x="762000" y="1905000"/>
              <a:ext cx="3429000" cy="3048000"/>
            </a:xfrm>
            <a:prstGeom prst="roundRect">
              <a:avLst>
                <a:gd fmla="val 5000" name="adj"/>
              </a:avLst>
            </a:prstGeom>
            <a:solidFill>
              <a:srgbClr val="FFFFFF"/>
            </a:solidFill>
            <a:ln cap="flat" cmpd="sng" w="877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39" name="Google Shape;639;p35"/>
            <p:cNvSpPr/>
            <p:nvPr/>
          </p:nvSpPr>
          <p:spPr>
            <a:xfrm>
              <a:off x="762000" y="1905000"/>
              <a:ext cx="76200" cy="30480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40" name="Google Shape;640;p35"/>
            <p:cNvSpPr txBox="1"/>
            <p:nvPr/>
          </p:nvSpPr>
          <p:spPr>
            <a:xfrm>
              <a:off x="1047750" y="2095500"/>
              <a:ext cx="2857500" cy="2667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4427">
                  <a:solidFill>
                    <a:srgbClr val="E10098"/>
                  </a:solidFill>
                  <a:latin typeface="Material Icons"/>
                  <a:ea typeface="Material Icons"/>
                  <a:cs typeface="Material Icons"/>
                  <a:sym typeface="Material Icons"/>
                </a:rPr>
                <a:t>bolt</a:t>
              </a:r>
              <a:endParaRPr sz="4427">
                <a:solidFill>
                  <a:srgbClr val="E10098"/>
                </a:solidFill>
                <a:latin typeface="Material Icons"/>
                <a:ea typeface="Material Icons"/>
                <a:cs typeface="Material Icons"/>
                <a:sym typeface="Material Icons"/>
              </a:endParaRPr>
            </a:p>
            <a:p>
              <a:pPr indent="0" lvl="0" marL="0" rtl="0" algn="ctr">
                <a:spcBef>
                  <a:spcPts val="1383"/>
                </a:spcBef>
                <a:spcAft>
                  <a:spcPts val="0"/>
                </a:spcAft>
                <a:buNone/>
              </a:pPr>
              <a:r>
                <a:rPr b="1" lang="en-US" sz="2951">
                  <a:solidFill>
                    <a:srgbClr val="0F172A"/>
                  </a:solidFill>
                  <a:latin typeface="Space Grotesk"/>
                  <a:ea typeface="Space Grotesk"/>
                  <a:cs typeface="Space Grotesk"/>
                  <a:sym typeface="Space Grotesk"/>
                </a:rPr>
                <a:t>2</a:t>
              </a:r>
              <a:r>
                <a:rPr b="1" lang="en-US" sz="2951">
                  <a:solidFill>
                    <a:srgbClr val="0F172A"/>
                  </a:solidFill>
                  <a:latin typeface="Space Grotesk"/>
                  <a:ea typeface="Space Grotesk"/>
                  <a:cs typeface="Space Grotesk"/>
                  <a:sym typeface="Space Grotesk"/>
                </a:rPr>
                <a:t>.5 days </a:t>
              </a:r>
              <a:r>
                <a:rPr b="0" lang="en-US" sz="2213">
                  <a:solidFill>
                    <a:schemeClr val="dk1"/>
                  </a:solidFill>
                  <a:latin typeface="Inter"/>
                  <a:ea typeface="Inter"/>
                  <a:cs typeface="Inter"/>
                  <a:sym typeface="Inter"/>
                </a:rPr>
                <a:t>→</a:t>
              </a:r>
              <a:r>
                <a:rPr b="1" lang="en-US" sz="2951">
                  <a:solidFill>
                    <a:srgbClr val="0F172A"/>
                  </a:solidFill>
                  <a:latin typeface="Space Grotesk"/>
                  <a:ea typeface="Space Grotesk"/>
                  <a:cs typeface="Space Grotesk"/>
                  <a:sym typeface="Space Grotesk"/>
                </a:rPr>
                <a:t> 0</a:t>
              </a:r>
              <a:endParaRPr b="1" sz="2951">
                <a:solidFill>
                  <a:srgbClr val="0F172A"/>
                </a:solidFill>
                <a:latin typeface="Space Grotesk"/>
                <a:ea typeface="Space Grotesk"/>
                <a:cs typeface="Space Grotesk"/>
                <a:sym typeface="Space Grotesk"/>
              </a:endParaRPr>
            </a:p>
            <a:p>
              <a:pPr indent="0" lvl="0" marL="0" rtl="0" algn="ctr">
                <a:spcBef>
                  <a:spcPts val="692"/>
                </a:spcBef>
                <a:spcAft>
                  <a:spcPts val="0"/>
                </a:spcAft>
                <a:buNone/>
              </a:pPr>
              <a:r>
                <a:rPr b="0" lang="en-US" sz="1476">
                  <a:solidFill>
                    <a:srgbClr val="475569"/>
                  </a:solidFill>
                  <a:latin typeface="Inter"/>
                  <a:ea typeface="Inter"/>
                  <a:cs typeface="Inter"/>
                  <a:sym typeface="Inter"/>
                </a:rPr>
                <a:t>Time to first comment</a:t>
              </a:r>
              <a:endParaRPr b="0" sz="1476">
                <a:solidFill>
                  <a:srgbClr val="475569"/>
                </a:solidFill>
                <a:latin typeface="Inter"/>
                <a:ea typeface="Inter"/>
                <a:cs typeface="Inter"/>
                <a:sym typeface="Inter"/>
              </a:endParaRPr>
            </a:p>
          </p:txBody>
        </p:sp>
      </p:grpSp>
      <p:grpSp>
        <p:nvGrpSpPr>
          <p:cNvPr id="641" name="Google Shape;641;p35"/>
          <p:cNvGrpSpPr/>
          <p:nvPr/>
        </p:nvGrpSpPr>
        <p:grpSpPr>
          <a:xfrm>
            <a:off x="4381489" y="2141818"/>
            <a:ext cx="3162567" cy="2811170"/>
            <a:chOff x="4381500" y="1905000"/>
            <a:chExt cx="3429000" cy="3048000"/>
          </a:xfrm>
        </p:grpSpPr>
        <p:sp>
          <p:nvSpPr>
            <p:cNvPr id="642" name="Google Shape;642;p35"/>
            <p:cNvSpPr/>
            <p:nvPr/>
          </p:nvSpPr>
          <p:spPr>
            <a:xfrm>
              <a:off x="4381500" y="1905000"/>
              <a:ext cx="3429000" cy="3048000"/>
            </a:xfrm>
            <a:prstGeom prst="roundRect">
              <a:avLst>
                <a:gd fmla="val 5000" name="adj"/>
              </a:avLst>
            </a:prstGeom>
            <a:solidFill>
              <a:srgbClr val="FFFFFF"/>
            </a:solidFill>
            <a:ln cap="flat" cmpd="sng" w="877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43" name="Google Shape;643;p35"/>
            <p:cNvSpPr/>
            <p:nvPr/>
          </p:nvSpPr>
          <p:spPr>
            <a:xfrm>
              <a:off x="4381500" y="1905000"/>
              <a:ext cx="76200" cy="30480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44" name="Google Shape;644;p35"/>
            <p:cNvSpPr txBox="1"/>
            <p:nvPr/>
          </p:nvSpPr>
          <p:spPr>
            <a:xfrm>
              <a:off x="4667250" y="2095500"/>
              <a:ext cx="2857500" cy="2667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4427">
                  <a:solidFill>
                    <a:srgbClr val="E10098"/>
                  </a:solidFill>
                  <a:latin typeface="Material Icons"/>
                  <a:ea typeface="Material Icons"/>
                  <a:cs typeface="Material Icons"/>
                  <a:sym typeface="Material Icons"/>
                </a:rPr>
                <a:t>timer</a:t>
              </a:r>
              <a:endParaRPr sz="4427">
                <a:solidFill>
                  <a:srgbClr val="E10098"/>
                </a:solidFill>
                <a:latin typeface="Material Icons"/>
                <a:ea typeface="Material Icons"/>
                <a:cs typeface="Material Icons"/>
                <a:sym typeface="Material Icons"/>
              </a:endParaRPr>
            </a:p>
            <a:p>
              <a:pPr indent="0" lvl="0" marL="0" rtl="0" algn="ctr">
                <a:spcBef>
                  <a:spcPts val="1383"/>
                </a:spcBef>
                <a:spcAft>
                  <a:spcPts val="0"/>
                </a:spcAft>
                <a:buNone/>
              </a:pPr>
              <a:r>
                <a:rPr b="1" lang="en-US" sz="2951">
                  <a:solidFill>
                    <a:srgbClr val="0F172A"/>
                  </a:solidFill>
                  <a:latin typeface="Space Grotesk"/>
                  <a:ea typeface="Space Grotesk"/>
                  <a:cs typeface="Space Grotesk"/>
                  <a:sym typeface="Space Grotesk"/>
                </a:rPr>
                <a:t>3</a:t>
              </a:r>
              <a:r>
                <a:rPr b="1" lang="en-US" sz="2951">
                  <a:solidFill>
                    <a:srgbClr val="0F172A"/>
                  </a:solidFill>
                  <a:latin typeface="Space Grotesk"/>
                  <a:ea typeface="Space Grotesk"/>
                  <a:cs typeface="Space Grotesk"/>
                  <a:sym typeface="Space Grotesk"/>
                </a:rPr>
                <a:t> days </a:t>
              </a:r>
              <a:r>
                <a:rPr b="0" lang="en-US" sz="2214">
                  <a:solidFill>
                    <a:schemeClr val="dk1"/>
                  </a:solidFill>
                  <a:latin typeface="Inter"/>
                  <a:ea typeface="Inter"/>
                  <a:cs typeface="Inter"/>
                  <a:sym typeface="Inter"/>
                </a:rPr>
                <a:t>→</a:t>
              </a:r>
              <a:r>
                <a:rPr b="1" lang="en-US" sz="2951">
                  <a:solidFill>
                    <a:srgbClr val="0F172A"/>
                  </a:solidFill>
                  <a:latin typeface="Space Grotesk"/>
                  <a:ea typeface="Space Grotesk"/>
                  <a:cs typeface="Space Grotesk"/>
                  <a:sym typeface="Space Grotesk"/>
                </a:rPr>
                <a:t> 1.5</a:t>
              </a:r>
              <a:endParaRPr b="1" sz="2951">
                <a:solidFill>
                  <a:srgbClr val="0F172A"/>
                </a:solidFill>
                <a:latin typeface="Space Grotesk"/>
                <a:ea typeface="Space Grotesk"/>
                <a:cs typeface="Space Grotesk"/>
                <a:sym typeface="Space Grotesk"/>
              </a:endParaRPr>
            </a:p>
            <a:p>
              <a:pPr indent="0" lvl="0" marL="0" rtl="0" algn="ctr">
                <a:spcBef>
                  <a:spcPts val="692"/>
                </a:spcBef>
                <a:spcAft>
                  <a:spcPts val="0"/>
                </a:spcAft>
                <a:buNone/>
              </a:pPr>
              <a:r>
                <a:rPr b="0" lang="en-US" sz="1476">
                  <a:solidFill>
                    <a:srgbClr val="475569"/>
                  </a:solidFill>
                  <a:latin typeface="Inter"/>
                  <a:ea typeface="Inter"/>
                  <a:cs typeface="Inter"/>
                  <a:sym typeface="Inter"/>
                </a:rPr>
                <a:t>Time to approval</a:t>
              </a:r>
              <a:endParaRPr b="0" sz="1476">
                <a:solidFill>
                  <a:srgbClr val="475569"/>
                </a:solidFill>
                <a:latin typeface="Inter"/>
                <a:ea typeface="Inter"/>
                <a:cs typeface="Inter"/>
                <a:sym typeface="Inter"/>
              </a:endParaRPr>
            </a:p>
          </p:txBody>
        </p:sp>
      </p:grpSp>
      <p:grpSp>
        <p:nvGrpSpPr>
          <p:cNvPr id="645" name="Google Shape;645;p35"/>
          <p:cNvGrpSpPr/>
          <p:nvPr/>
        </p:nvGrpSpPr>
        <p:grpSpPr>
          <a:xfrm>
            <a:off x="8000981" y="2141818"/>
            <a:ext cx="3162567" cy="2811170"/>
            <a:chOff x="8001000" y="1905000"/>
            <a:chExt cx="3429000" cy="3048000"/>
          </a:xfrm>
        </p:grpSpPr>
        <p:sp>
          <p:nvSpPr>
            <p:cNvPr id="646" name="Google Shape;646;p35"/>
            <p:cNvSpPr/>
            <p:nvPr/>
          </p:nvSpPr>
          <p:spPr>
            <a:xfrm>
              <a:off x="8001000" y="1905000"/>
              <a:ext cx="3429000" cy="3048000"/>
            </a:xfrm>
            <a:prstGeom prst="roundRect">
              <a:avLst>
                <a:gd fmla="val 5000" name="adj"/>
              </a:avLst>
            </a:prstGeom>
            <a:solidFill>
              <a:srgbClr val="FFFFFF"/>
            </a:solidFill>
            <a:ln cap="flat" cmpd="sng" w="877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47" name="Google Shape;647;p35"/>
            <p:cNvSpPr/>
            <p:nvPr/>
          </p:nvSpPr>
          <p:spPr>
            <a:xfrm>
              <a:off x="8001000" y="1905000"/>
              <a:ext cx="76200" cy="30480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48" name="Google Shape;648;p35"/>
            <p:cNvSpPr txBox="1"/>
            <p:nvPr/>
          </p:nvSpPr>
          <p:spPr>
            <a:xfrm>
              <a:off x="8286750" y="2095500"/>
              <a:ext cx="2857500" cy="2667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4427">
                  <a:solidFill>
                    <a:srgbClr val="E10098"/>
                  </a:solidFill>
                  <a:latin typeface="Material Icons"/>
                  <a:ea typeface="Material Icons"/>
                  <a:cs typeface="Material Icons"/>
                  <a:sym typeface="Material Icons"/>
                </a:rPr>
                <a:t>payments</a:t>
              </a:r>
              <a:endParaRPr sz="4427">
                <a:solidFill>
                  <a:srgbClr val="E10098"/>
                </a:solidFill>
                <a:latin typeface="Material Icons"/>
                <a:ea typeface="Material Icons"/>
                <a:cs typeface="Material Icons"/>
                <a:sym typeface="Material Icons"/>
              </a:endParaRPr>
            </a:p>
            <a:p>
              <a:pPr indent="0" lvl="0" marL="0" rtl="0" algn="ctr">
                <a:spcBef>
                  <a:spcPts val="1383"/>
                </a:spcBef>
                <a:spcAft>
                  <a:spcPts val="0"/>
                </a:spcAft>
                <a:buNone/>
              </a:pPr>
              <a:r>
                <a:rPr b="1" lang="en-US" sz="2951">
                  <a:solidFill>
                    <a:srgbClr val="0F172A"/>
                  </a:solidFill>
                  <a:latin typeface="Space Grotesk"/>
                  <a:ea typeface="Space Grotesk"/>
                  <a:cs typeface="Space Grotesk"/>
                  <a:sym typeface="Space Grotesk"/>
                </a:rPr>
                <a:t>$150k</a:t>
              </a:r>
              <a:endParaRPr b="1" sz="2951">
                <a:solidFill>
                  <a:srgbClr val="0F172A"/>
                </a:solidFill>
                <a:latin typeface="Space Grotesk"/>
                <a:ea typeface="Space Grotesk"/>
                <a:cs typeface="Space Grotesk"/>
                <a:sym typeface="Space Grotesk"/>
              </a:endParaRPr>
            </a:p>
            <a:p>
              <a:pPr indent="0" lvl="0" marL="0" rtl="0" algn="ctr">
                <a:spcBef>
                  <a:spcPts val="692"/>
                </a:spcBef>
                <a:spcAft>
                  <a:spcPts val="0"/>
                </a:spcAft>
                <a:buNone/>
              </a:pPr>
              <a:r>
                <a:rPr b="0" lang="en-US" sz="1476">
                  <a:solidFill>
                    <a:srgbClr val="475569"/>
                  </a:solidFill>
                  <a:latin typeface="Inter"/>
                  <a:ea typeface="Inter"/>
                  <a:cs typeface="Inter"/>
                  <a:sym typeface="Inter"/>
                </a:rPr>
                <a:t>Developer productivity gains</a:t>
              </a:r>
              <a:endParaRPr b="0" sz="1476">
                <a:solidFill>
                  <a:srgbClr val="475569"/>
                </a:solidFill>
                <a:latin typeface="Inter"/>
                <a:ea typeface="Inter"/>
                <a:cs typeface="Inter"/>
                <a:sym typeface="Inte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F5"/>
        </a:solidFill>
      </p:bgPr>
    </p:bg>
    <p:spTree>
      <p:nvGrpSpPr>
        <p:cNvPr id="652" name="Shape 652"/>
        <p:cNvGrpSpPr/>
        <p:nvPr/>
      </p:nvGrpSpPr>
      <p:grpSpPr>
        <a:xfrm>
          <a:off x="0" y="0"/>
          <a:ext cx="0" cy="0"/>
          <a:chOff x="0" y="0"/>
          <a:chExt cx="0" cy="0"/>
        </a:xfrm>
      </p:grpSpPr>
      <p:sp>
        <p:nvSpPr>
          <p:cNvPr id="653" name="Google Shape;653;p36"/>
          <p:cNvSpPr txBox="1"/>
          <p:nvPr/>
        </p:nvSpPr>
        <p:spPr>
          <a:xfrm>
            <a:off x="762000" y="571500"/>
            <a:ext cx="11201400" cy="554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3600">
                <a:solidFill>
                  <a:srgbClr val="0F172A"/>
                </a:solidFill>
                <a:latin typeface="Space Grotesk"/>
                <a:ea typeface="Space Grotesk"/>
                <a:cs typeface="Space Grotesk"/>
                <a:sym typeface="Space Grotesk"/>
              </a:rPr>
              <a:t>Lessons Learned</a:t>
            </a:r>
            <a:endParaRPr/>
          </a:p>
        </p:txBody>
      </p:sp>
      <p:sp>
        <p:nvSpPr>
          <p:cNvPr id="654" name="Google Shape;654;p36"/>
          <p:cNvSpPr/>
          <p:nvPr/>
        </p:nvSpPr>
        <p:spPr>
          <a:xfrm>
            <a:off x="571500" y="57150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655" name="Google Shape;655;p36"/>
          <p:cNvGrpSpPr/>
          <p:nvPr/>
        </p:nvGrpSpPr>
        <p:grpSpPr>
          <a:xfrm>
            <a:off x="762000" y="1714500"/>
            <a:ext cx="10668000" cy="1143000"/>
            <a:chOff x="762000" y="1714500"/>
            <a:chExt cx="10668000" cy="1143000"/>
          </a:xfrm>
        </p:grpSpPr>
        <p:sp>
          <p:nvSpPr>
            <p:cNvPr id="656" name="Google Shape;656;p36"/>
            <p:cNvSpPr/>
            <p:nvPr/>
          </p:nvSpPr>
          <p:spPr>
            <a:xfrm>
              <a:off x="762000" y="1714500"/>
              <a:ext cx="10668000" cy="1143000"/>
            </a:xfrm>
            <a:prstGeom prst="roundRect">
              <a:avLst>
                <a:gd fmla="val 13333"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57" name="Google Shape;657;p36"/>
            <p:cNvSpPr/>
            <p:nvPr/>
          </p:nvSpPr>
          <p:spPr>
            <a:xfrm>
              <a:off x="762000" y="1714500"/>
              <a:ext cx="76200" cy="11430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58" name="Google Shape;658;p36"/>
            <p:cNvSpPr txBox="1"/>
            <p:nvPr/>
          </p:nvSpPr>
          <p:spPr>
            <a:xfrm>
              <a:off x="1047750" y="1714500"/>
              <a:ext cx="10096500" cy="1143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2400">
                  <a:solidFill>
                    <a:srgbClr val="0F172A"/>
                  </a:solidFill>
                  <a:latin typeface="Inter"/>
                  <a:ea typeface="Inter"/>
                  <a:cs typeface="Inter"/>
                  <a:sym typeface="Inter"/>
                </a:rPr>
                <a:t>📊 Measure</a:t>
              </a:r>
              <a:endParaRPr b="1" sz="2400">
                <a:solidFill>
                  <a:srgbClr val="0F172A"/>
                </a:solidFill>
                <a:latin typeface="Inter"/>
                <a:ea typeface="Inter"/>
                <a:cs typeface="Inter"/>
                <a:sym typeface="Inter"/>
              </a:endParaRPr>
            </a:p>
            <a:p>
              <a:pPr indent="0" lvl="0" marL="0" rtl="0" algn="l">
                <a:spcBef>
                  <a:spcPts val="600"/>
                </a:spcBef>
                <a:spcAft>
                  <a:spcPts val="0"/>
                </a:spcAft>
                <a:buNone/>
              </a:pPr>
              <a:r>
                <a:rPr b="0" lang="en-US" sz="1800">
                  <a:solidFill>
                    <a:srgbClr val="475569"/>
                  </a:solidFill>
                  <a:latin typeface="Inter"/>
                  <a:ea typeface="Inter"/>
                  <a:cs typeface="Inter"/>
                  <a:sym typeface="Inter"/>
                </a:rPr>
                <a:t>Identify your bottlenecks and where AI can help</a:t>
              </a:r>
              <a:endParaRPr b="0" sz="1800">
                <a:solidFill>
                  <a:srgbClr val="475569"/>
                </a:solidFill>
                <a:latin typeface="Inter"/>
                <a:ea typeface="Inter"/>
                <a:cs typeface="Inter"/>
                <a:sym typeface="Inter"/>
              </a:endParaRPr>
            </a:p>
          </p:txBody>
        </p:sp>
      </p:grpSp>
      <p:grpSp>
        <p:nvGrpSpPr>
          <p:cNvPr id="659" name="Google Shape;659;p36"/>
          <p:cNvGrpSpPr/>
          <p:nvPr/>
        </p:nvGrpSpPr>
        <p:grpSpPr>
          <a:xfrm>
            <a:off x="762000" y="3048000"/>
            <a:ext cx="10668000" cy="1143000"/>
            <a:chOff x="762000" y="3048000"/>
            <a:chExt cx="10668000" cy="1143000"/>
          </a:xfrm>
        </p:grpSpPr>
        <p:sp>
          <p:nvSpPr>
            <p:cNvPr id="660" name="Google Shape;660;p36"/>
            <p:cNvSpPr/>
            <p:nvPr/>
          </p:nvSpPr>
          <p:spPr>
            <a:xfrm>
              <a:off x="762000" y="3048000"/>
              <a:ext cx="10668000" cy="1143000"/>
            </a:xfrm>
            <a:prstGeom prst="roundRect">
              <a:avLst>
                <a:gd fmla="val 13333"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61" name="Google Shape;661;p36"/>
            <p:cNvSpPr/>
            <p:nvPr/>
          </p:nvSpPr>
          <p:spPr>
            <a:xfrm>
              <a:off x="762000" y="3048000"/>
              <a:ext cx="76200" cy="11430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62" name="Google Shape;662;p36"/>
            <p:cNvSpPr txBox="1"/>
            <p:nvPr/>
          </p:nvSpPr>
          <p:spPr>
            <a:xfrm>
              <a:off x="1047750" y="3048000"/>
              <a:ext cx="10096500" cy="1143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2400">
                  <a:solidFill>
                    <a:srgbClr val="0F172A"/>
                  </a:solidFill>
                  <a:latin typeface="Inter"/>
                  <a:ea typeface="Inter"/>
                  <a:cs typeface="Inter"/>
                  <a:sym typeface="Inter"/>
                </a:rPr>
                <a:t>🏃 Agile</a:t>
              </a:r>
              <a:endParaRPr b="1" sz="2400">
                <a:solidFill>
                  <a:srgbClr val="0F172A"/>
                </a:solidFill>
                <a:latin typeface="Inter"/>
                <a:ea typeface="Inter"/>
                <a:cs typeface="Inter"/>
                <a:sym typeface="Inter"/>
              </a:endParaRPr>
            </a:p>
            <a:p>
              <a:pPr indent="0" lvl="0" marL="0" rtl="0" algn="l">
                <a:spcBef>
                  <a:spcPts val="600"/>
                </a:spcBef>
                <a:spcAft>
                  <a:spcPts val="0"/>
                </a:spcAft>
                <a:buNone/>
              </a:pPr>
              <a:r>
                <a:rPr b="0" lang="en-US" sz="1800">
                  <a:solidFill>
                    <a:srgbClr val="475569"/>
                  </a:solidFill>
                  <a:latin typeface="Inter"/>
                  <a:ea typeface="Inter"/>
                  <a:cs typeface="Inter"/>
                  <a:sym typeface="Inter"/>
                </a:rPr>
                <a:t>Start small and iterate quickly</a:t>
              </a:r>
              <a:endParaRPr b="0" sz="1800">
                <a:solidFill>
                  <a:srgbClr val="475569"/>
                </a:solidFill>
                <a:latin typeface="Inter"/>
                <a:ea typeface="Inter"/>
                <a:cs typeface="Inter"/>
                <a:sym typeface="Inter"/>
              </a:endParaRPr>
            </a:p>
          </p:txBody>
        </p:sp>
      </p:grpSp>
      <p:grpSp>
        <p:nvGrpSpPr>
          <p:cNvPr id="663" name="Google Shape;663;p36"/>
          <p:cNvGrpSpPr/>
          <p:nvPr/>
        </p:nvGrpSpPr>
        <p:grpSpPr>
          <a:xfrm>
            <a:off x="762000" y="4381500"/>
            <a:ext cx="10668000" cy="1524000"/>
            <a:chOff x="762000" y="4381500"/>
            <a:chExt cx="10668000" cy="1524000"/>
          </a:xfrm>
        </p:grpSpPr>
        <p:sp>
          <p:nvSpPr>
            <p:cNvPr id="664" name="Google Shape;664;p36"/>
            <p:cNvSpPr/>
            <p:nvPr/>
          </p:nvSpPr>
          <p:spPr>
            <a:xfrm>
              <a:off x="762000" y="4381500"/>
              <a:ext cx="10668000" cy="1524000"/>
            </a:xfrm>
            <a:prstGeom prst="roundRect">
              <a:avLst>
                <a:gd fmla="val 10000"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65" name="Google Shape;665;p36"/>
            <p:cNvSpPr/>
            <p:nvPr/>
          </p:nvSpPr>
          <p:spPr>
            <a:xfrm>
              <a:off x="762000" y="4381500"/>
              <a:ext cx="76200" cy="15240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66" name="Google Shape;666;p36"/>
            <p:cNvSpPr txBox="1"/>
            <p:nvPr/>
          </p:nvSpPr>
          <p:spPr>
            <a:xfrm>
              <a:off x="1047750" y="4381500"/>
              <a:ext cx="10096500" cy="1524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2400">
                  <a:solidFill>
                    <a:srgbClr val="0F172A"/>
                  </a:solidFill>
                  <a:latin typeface="Inter"/>
                  <a:ea typeface="Inter"/>
                  <a:cs typeface="Inter"/>
                  <a:sym typeface="Inter"/>
                </a:rPr>
                <a:t>👩‍💻 Meet developers where they work</a:t>
              </a:r>
              <a:r>
                <a:rPr b="1" lang="en-US" sz="2400">
                  <a:solidFill>
                    <a:srgbClr val="0F172A"/>
                  </a:solidFill>
                  <a:latin typeface="Inter"/>
                  <a:ea typeface="Inter"/>
                  <a:cs typeface="Inter"/>
                  <a:sym typeface="Inter"/>
                </a:rPr>
                <a:t> </a:t>
              </a:r>
              <a:endParaRPr b="1" sz="2400">
                <a:solidFill>
                  <a:srgbClr val="0F172A"/>
                </a:solidFill>
                <a:latin typeface="Inter"/>
                <a:ea typeface="Inter"/>
                <a:cs typeface="Inter"/>
                <a:sym typeface="Inter"/>
              </a:endParaRPr>
            </a:p>
            <a:p>
              <a:pPr indent="0" lvl="0" marL="0" rtl="0" algn="l">
                <a:spcBef>
                  <a:spcPts val="600"/>
                </a:spcBef>
                <a:spcAft>
                  <a:spcPts val="0"/>
                </a:spcAft>
                <a:buNone/>
              </a:pPr>
              <a:r>
                <a:rPr lang="en-US" sz="1800">
                  <a:solidFill>
                    <a:srgbClr val="475569"/>
                  </a:solidFill>
                  <a:latin typeface="Inter"/>
                  <a:ea typeface="Inter"/>
                  <a:cs typeface="Inter"/>
                  <a:sym typeface="Inter"/>
                </a:rPr>
                <a:t>Integrating AI in applications where developers already work increases adoption and helps </a:t>
              </a:r>
              <a:r>
                <a:rPr lang="en-US" sz="1800">
                  <a:solidFill>
                    <a:srgbClr val="475569"/>
                  </a:solidFill>
                  <a:latin typeface="Inter"/>
                  <a:ea typeface="Inter"/>
                  <a:cs typeface="Inter"/>
                  <a:sym typeface="Inter"/>
                </a:rPr>
                <a:t>acceleration</a:t>
              </a:r>
              <a:endParaRPr b="1" sz="1800">
                <a:solidFill>
                  <a:srgbClr val="E10098"/>
                </a:solidFill>
                <a:latin typeface="Inter"/>
                <a:ea typeface="Inter"/>
                <a:cs typeface="Inter"/>
                <a:sym typeface="Inte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F5"/>
        </a:solidFill>
      </p:bgPr>
    </p:bg>
    <p:spTree>
      <p:nvGrpSpPr>
        <p:cNvPr id="670" name="Shape 670"/>
        <p:cNvGrpSpPr/>
        <p:nvPr/>
      </p:nvGrpSpPr>
      <p:grpSpPr>
        <a:xfrm>
          <a:off x="0" y="0"/>
          <a:ext cx="0" cy="0"/>
          <a:chOff x="0" y="0"/>
          <a:chExt cx="0" cy="0"/>
        </a:xfrm>
      </p:grpSpPr>
      <p:sp>
        <p:nvSpPr>
          <p:cNvPr id="671" name="Google Shape;671;p37"/>
          <p:cNvSpPr txBox="1"/>
          <p:nvPr/>
        </p:nvSpPr>
        <p:spPr>
          <a:xfrm>
            <a:off x="0" y="0"/>
            <a:ext cx="5884200" cy="41559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t/>
            </a:r>
            <a:endParaRPr b="1" sz="4500">
              <a:solidFill>
                <a:srgbClr val="161E26"/>
              </a:solidFill>
              <a:latin typeface="Space Grotesk"/>
              <a:ea typeface="Space Grotesk"/>
              <a:cs typeface="Space Grotesk"/>
              <a:sym typeface="Space Grotesk"/>
            </a:endParaRPr>
          </a:p>
          <a:p>
            <a:pPr indent="0" lvl="0" marL="0" marR="0" rtl="0" algn="ctr">
              <a:spcBef>
                <a:spcPts val="0"/>
              </a:spcBef>
              <a:spcAft>
                <a:spcPts val="0"/>
              </a:spcAft>
              <a:buNone/>
            </a:pPr>
            <a:r>
              <a:t/>
            </a:r>
            <a:endParaRPr b="1" sz="4500">
              <a:solidFill>
                <a:srgbClr val="161E26"/>
              </a:solidFill>
              <a:latin typeface="Space Grotesk"/>
              <a:ea typeface="Space Grotesk"/>
              <a:cs typeface="Space Grotesk"/>
              <a:sym typeface="Space Grotesk"/>
            </a:endParaRPr>
          </a:p>
          <a:p>
            <a:pPr indent="0" lvl="0" marL="0" marR="0" rtl="0" algn="ctr">
              <a:spcBef>
                <a:spcPts val="0"/>
              </a:spcBef>
              <a:spcAft>
                <a:spcPts val="0"/>
              </a:spcAft>
              <a:buNone/>
            </a:pPr>
            <a:r>
              <a:rPr b="1" i="0" lang="en-US" sz="4500" u="none" cap="none" strike="noStrike">
                <a:solidFill>
                  <a:srgbClr val="161E26"/>
                </a:solidFill>
                <a:latin typeface="Space Grotesk"/>
                <a:ea typeface="Space Grotesk"/>
                <a:cs typeface="Space Grotesk"/>
                <a:sym typeface="Space Grotesk"/>
              </a:rPr>
              <a:t>The Bottleneck Moves</a:t>
            </a:r>
            <a:endParaRPr b="1" i="0" sz="4500" u="none" cap="none" strike="noStrike">
              <a:solidFill>
                <a:srgbClr val="161E26"/>
              </a:solidFill>
              <a:latin typeface="Space Grotesk"/>
              <a:ea typeface="Space Grotesk"/>
              <a:cs typeface="Space Grotesk"/>
              <a:sym typeface="Space Grotesk"/>
            </a:endParaRPr>
          </a:p>
          <a:p>
            <a:pPr indent="0" lvl="0" marL="0" marR="0" rtl="0" algn="ctr">
              <a:spcBef>
                <a:spcPts val="0"/>
              </a:spcBef>
              <a:spcAft>
                <a:spcPts val="0"/>
              </a:spcAft>
              <a:buNone/>
            </a:pPr>
            <a:r>
              <a:rPr b="1" i="0" lang="en-US" sz="4500" u="none" cap="none" strike="noStrike">
                <a:solidFill>
                  <a:srgbClr val="161E26"/>
                </a:solidFill>
                <a:latin typeface="Space Grotesk"/>
                <a:ea typeface="Space Grotesk"/>
                <a:cs typeface="Space Grotesk"/>
                <a:sym typeface="Space Grotesk"/>
              </a:rPr>
              <a:t> Downstream</a:t>
            </a:r>
            <a:endParaRPr b="1" i="0" sz="4500" u="none" cap="none" strike="noStrike">
              <a:solidFill>
                <a:srgbClr val="161E26"/>
              </a:solidFill>
              <a:latin typeface="Space Grotesk"/>
              <a:ea typeface="Space Grotesk"/>
              <a:cs typeface="Space Grotesk"/>
              <a:sym typeface="Space Grotesk"/>
            </a:endParaRPr>
          </a:p>
          <a:p>
            <a:pPr indent="0" lvl="0" marL="0" marR="0" rtl="0" algn="ctr">
              <a:spcBef>
                <a:spcPts val="0"/>
              </a:spcBef>
              <a:spcAft>
                <a:spcPts val="0"/>
              </a:spcAft>
              <a:buNone/>
            </a:pPr>
            <a:r>
              <a:t/>
            </a:r>
            <a:endParaRPr b="1" sz="4500">
              <a:solidFill>
                <a:srgbClr val="161E26"/>
              </a:solidFill>
              <a:latin typeface="Space Grotesk"/>
              <a:ea typeface="Space Grotesk"/>
              <a:cs typeface="Space Grotesk"/>
              <a:sym typeface="Space Grotesk"/>
            </a:endParaRPr>
          </a:p>
        </p:txBody>
      </p:sp>
      <p:sp>
        <p:nvSpPr>
          <p:cNvPr id="672" name="Google Shape;672;p37"/>
          <p:cNvSpPr txBox="1"/>
          <p:nvPr/>
        </p:nvSpPr>
        <p:spPr>
          <a:xfrm>
            <a:off x="634925" y="3790925"/>
            <a:ext cx="5080800" cy="3140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400" u="none" cap="none" strike="noStrike">
                <a:solidFill>
                  <a:srgbClr val="0F172A"/>
                </a:solidFill>
                <a:latin typeface="Inter"/>
                <a:ea typeface="Inter"/>
                <a:cs typeface="Inter"/>
                <a:sym typeface="Inter"/>
              </a:rPr>
              <a:t>Schema is approved. But the Frontend is still waiting.</a:t>
            </a:r>
            <a:endParaRPr b="0" i="0" sz="2400" u="none" cap="none" strike="noStrike">
              <a:solidFill>
                <a:srgbClr val="0F172A"/>
              </a:solidFill>
              <a:latin typeface="Inter"/>
              <a:ea typeface="Inter"/>
              <a:cs typeface="Inter"/>
              <a:sym typeface="Inter"/>
            </a:endParaRPr>
          </a:p>
          <a:p>
            <a:pPr indent="0" lvl="0" marL="0" marR="0" rtl="0" algn="ctr">
              <a:lnSpc>
                <a:spcPct val="150000"/>
              </a:lnSpc>
              <a:spcBef>
                <a:spcPts val="0"/>
              </a:spcBef>
              <a:spcAft>
                <a:spcPts val="0"/>
              </a:spcAft>
              <a:buNone/>
            </a:pPr>
            <a:r>
              <a:t/>
            </a:r>
            <a:endParaRPr sz="2400">
              <a:solidFill>
                <a:srgbClr val="0F172A"/>
              </a:solidFill>
              <a:latin typeface="Inter"/>
              <a:ea typeface="Inter"/>
              <a:cs typeface="Inter"/>
              <a:sym typeface="Inter"/>
            </a:endParaRPr>
          </a:p>
          <a:p>
            <a:pPr indent="0" lvl="0" marL="0" marR="0" rtl="0" algn="ctr">
              <a:lnSpc>
                <a:spcPct val="150000"/>
              </a:lnSpc>
              <a:spcBef>
                <a:spcPts val="0"/>
              </a:spcBef>
              <a:spcAft>
                <a:spcPts val="0"/>
              </a:spcAft>
              <a:buNone/>
            </a:pPr>
            <a:r>
              <a:t/>
            </a:r>
            <a:endParaRPr sz="2400">
              <a:solidFill>
                <a:srgbClr val="0F172A"/>
              </a:solidFill>
              <a:latin typeface="Inter"/>
              <a:ea typeface="Inter"/>
              <a:cs typeface="Inter"/>
              <a:sym typeface="Inter"/>
            </a:endParaRPr>
          </a:p>
          <a:p>
            <a:pPr indent="0" lvl="0" marL="0" marR="0" rtl="0" algn="ctr">
              <a:lnSpc>
                <a:spcPct val="150000"/>
              </a:lnSpc>
              <a:spcBef>
                <a:spcPts val="0"/>
              </a:spcBef>
              <a:spcAft>
                <a:spcPts val="0"/>
              </a:spcAft>
              <a:buNone/>
            </a:pPr>
            <a:r>
              <a:t/>
            </a:r>
            <a:endParaRPr sz="2400">
              <a:solidFill>
                <a:srgbClr val="0F172A"/>
              </a:solidFill>
              <a:latin typeface="Inter"/>
              <a:ea typeface="Inter"/>
              <a:cs typeface="Inter"/>
              <a:sym typeface="Inter"/>
            </a:endParaRPr>
          </a:p>
          <a:p>
            <a:pPr indent="0" lvl="0" marL="0" marR="0" rtl="0" algn="ctr">
              <a:lnSpc>
                <a:spcPct val="150000"/>
              </a:lnSpc>
              <a:spcBef>
                <a:spcPts val="0"/>
              </a:spcBef>
              <a:spcAft>
                <a:spcPts val="0"/>
              </a:spcAft>
              <a:buNone/>
            </a:pPr>
            <a:r>
              <a:t/>
            </a:r>
            <a:endParaRPr sz="2400">
              <a:solidFill>
                <a:srgbClr val="0F172A"/>
              </a:solidFill>
              <a:latin typeface="Inter"/>
              <a:ea typeface="Inter"/>
              <a:cs typeface="Inter"/>
              <a:sym typeface="Inter"/>
            </a:endParaRPr>
          </a:p>
        </p:txBody>
      </p:sp>
      <p:pic>
        <p:nvPicPr>
          <p:cNvPr id="673" name="Google Shape;673;p37" title="AA1M0CGr.jpeg"/>
          <p:cNvPicPr preferRelativeResize="0"/>
          <p:nvPr/>
        </p:nvPicPr>
        <p:blipFill rotWithShape="1">
          <a:blip r:embed="rId3">
            <a:alphaModFix/>
          </a:blip>
          <a:srcRect b="13941" l="29859" r="0" t="0"/>
          <a:stretch/>
        </p:blipFill>
        <p:spPr>
          <a:xfrm>
            <a:off x="6350750" y="1351050"/>
            <a:ext cx="5080775" cy="4155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F5"/>
        </a:solidFill>
      </p:bgPr>
    </p:bg>
    <p:spTree>
      <p:nvGrpSpPr>
        <p:cNvPr id="677" name="Shape 677"/>
        <p:cNvGrpSpPr/>
        <p:nvPr/>
      </p:nvGrpSpPr>
      <p:grpSpPr>
        <a:xfrm>
          <a:off x="0" y="0"/>
          <a:ext cx="0" cy="0"/>
          <a:chOff x="0" y="0"/>
          <a:chExt cx="0" cy="0"/>
        </a:xfrm>
      </p:grpSpPr>
      <p:grpSp>
        <p:nvGrpSpPr>
          <p:cNvPr id="678" name="Google Shape;678;p38"/>
          <p:cNvGrpSpPr/>
          <p:nvPr/>
        </p:nvGrpSpPr>
        <p:grpSpPr>
          <a:xfrm>
            <a:off x="6380654" y="1081121"/>
            <a:ext cx="5276859" cy="4850082"/>
            <a:chOff x="4778646" y="344494"/>
            <a:chExt cx="3796574" cy="3702070"/>
          </a:xfrm>
        </p:grpSpPr>
        <p:grpSp>
          <p:nvGrpSpPr>
            <p:cNvPr id="679" name="Google Shape;679;p38"/>
            <p:cNvGrpSpPr/>
            <p:nvPr/>
          </p:nvGrpSpPr>
          <p:grpSpPr>
            <a:xfrm rot="-1760719">
              <a:off x="5028190" y="1671901"/>
              <a:ext cx="1571292" cy="1429816"/>
              <a:chOff x="1978637" y="1202068"/>
              <a:chExt cx="2407147" cy="2190413"/>
            </a:xfrm>
          </p:grpSpPr>
          <p:sp>
            <p:nvSpPr>
              <p:cNvPr id="680" name="Google Shape;680;p38"/>
              <p:cNvSpPr/>
              <p:nvPr/>
            </p:nvSpPr>
            <p:spPr>
              <a:xfrm rot="-2081187">
                <a:off x="2278971" y="1519484"/>
                <a:ext cx="1601327" cy="1555582"/>
              </a:xfrm>
              <a:custGeom>
                <a:rect b="b" l="l" r="r" t="t"/>
                <a:pathLst>
                  <a:path extrusionOk="0" h="240" w="246">
                    <a:moveTo>
                      <a:pt x="246" y="29"/>
                    </a:moveTo>
                    <a:cubicBezTo>
                      <a:pt x="241" y="19"/>
                      <a:pt x="235" y="9"/>
                      <a:pt x="228" y="0"/>
                    </a:cubicBezTo>
                    <a:cubicBezTo>
                      <a:pt x="111" y="25"/>
                      <a:pt x="19" y="120"/>
                      <a:pt x="0" y="240"/>
                    </a:cubicBezTo>
                    <a:cubicBezTo>
                      <a:pt x="11" y="237"/>
                      <a:pt x="22" y="234"/>
                      <a:pt x="34" y="232"/>
                    </a:cubicBezTo>
                    <a:cubicBezTo>
                      <a:pt x="56" y="128"/>
                      <a:pt x="140" y="46"/>
                      <a:pt x="246" y="29"/>
                    </a:cubicBezTo>
                    <a:close/>
                  </a:path>
                </a:pathLst>
              </a:custGeom>
              <a:solidFill>
                <a:srgbClr val="15252D"/>
              </a:solidFill>
              <a:ln cap="flat" cmpd="sng" w="9525">
                <a:solidFill>
                  <a:srgbClr val="FFFFFF"/>
                </a:solidFill>
                <a:prstDash val="solid"/>
                <a:miter lim="8000"/>
                <a:headEnd len="sm" w="sm" type="none"/>
                <a:tailEnd len="sm" w="sm" type="none"/>
              </a:ln>
            </p:spPr>
            <p:txBody>
              <a:bodyPr anchorCtr="0" anchor="t" bIns="32550" lIns="65075" spcFirstLastPara="1" rIns="65075" wrap="square" tIns="32550">
                <a:noAutofit/>
              </a:bodyPr>
              <a:lstStyle/>
              <a:p>
                <a:pPr indent="0" lvl="0" marL="0" rtl="0" algn="l">
                  <a:spcBef>
                    <a:spcPts val="0"/>
                  </a:spcBef>
                  <a:spcAft>
                    <a:spcPts val="0"/>
                  </a:spcAft>
                  <a:buNone/>
                </a:pPr>
                <a:r>
                  <a:t/>
                </a:r>
                <a:endParaRPr/>
              </a:p>
            </p:txBody>
          </p:sp>
          <p:sp>
            <p:nvSpPr>
              <p:cNvPr id="681" name="Google Shape;681;p38"/>
              <p:cNvSpPr/>
              <p:nvPr/>
            </p:nvSpPr>
            <p:spPr>
              <a:xfrm rot="-2081188">
                <a:off x="2605674" y="1601249"/>
                <a:ext cx="1541190" cy="1320966"/>
              </a:xfrm>
              <a:custGeom>
                <a:rect b="b" l="l" r="r" t="t"/>
                <a:pathLst>
                  <a:path extrusionOk="0" h="213" w="248">
                    <a:moveTo>
                      <a:pt x="142" y="213"/>
                    </a:moveTo>
                    <a:cubicBezTo>
                      <a:pt x="152" y="188"/>
                      <a:pt x="170" y="167"/>
                      <a:pt x="194" y="153"/>
                    </a:cubicBezTo>
                    <a:cubicBezTo>
                      <a:pt x="211" y="143"/>
                      <a:pt x="230" y="137"/>
                      <a:pt x="248" y="136"/>
                    </a:cubicBezTo>
                    <a:cubicBezTo>
                      <a:pt x="247" y="87"/>
                      <a:pt x="234" y="41"/>
                      <a:pt x="212" y="0"/>
                    </a:cubicBezTo>
                    <a:cubicBezTo>
                      <a:pt x="106" y="17"/>
                      <a:pt x="22" y="99"/>
                      <a:pt x="0" y="203"/>
                    </a:cubicBezTo>
                    <a:cubicBezTo>
                      <a:pt x="46" y="195"/>
                      <a:pt x="95" y="198"/>
                      <a:pt x="142" y="213"/>
                    </a:cubicBezTo>
                    <a:close/>
                  </a:path>
                </a:pathLst>
              </a:custGeom>
              <a:solidFill>
                <a:srgbClr val="15252D"/>
              </a:solidFill>
              <a:ln cap="flat" cmpd="sng" w="9050">
                <a:solidFill>
                  <a:srgbClr val="FFFFFF"/>
                </a:solidFill>
                <a:prstDash val="solid"/>
                <a:miter lim="8000"/>
                <a:headEnd len="sm" w="sm" type="none"/>
                <a:tailEnd len="sm" w="sm" type="none"/>
              </a:ln>
            </p:spPr>
            <p:txBody>
              <a:bodyPr anchorCtr="0" anchor="t" bIns="32550" lIns="65075" spcFirstLastPara="1" rIns="65075" wrap="square" tIns="32550">
                <a:noAutofit/>
              </a:bodyPr>
              <a:lstStyle/>
              <a:p>
                <a:pPr indent="0" lvl="0" marL="0" rtl="0" algn="l">
                  <a:spcBef>
                    <a:spcPts val="0"/>
                  </a:spcBef>
                  <a:spcAft>
                    <a:spcPts val="0"/>
                  </a:spcAft>
                  <a:buNone/>
                </a:pPr>
                <a:r>
                  <a:t/>
                </a:r>
                <a:endParaRPr/>
              </a:p>
            </p:txBody>
          </p:sp>
          <p:sp>
            <p:nvSpPr>
              <p:cNvPr id="682" name="Google Shape;682;p38"/>
              <p:cNvSpPr txBox="1"/>
              <p:nvPr/>
            </p:nvSpPr>
            <p:spPr>
              <a:xfrm rot="-4432199">
                <a:off x="2798390" y="1964894"/>
                <a:ext cx="1304451" cy="562537"/>
              </a:xfrm>
              <a:prstGeom prst="rect">
                <a:avLst/>
              </a:prstGeom>
              <a:noFill/>
              <a:ln>
                <a:noFill/>
              </a:ln>
            </p:spPr>
            <p:txBody>
              <a:bodyPr anchorCtr="0" anchor="ctr" bIns="65075" lIns="65075" spcFirstLastPara="1" rIns="65075" wrap="square" tIns="65075">
                <a:noAutofit/>
              </a:bodyPr>
              <a:lstStyle/>
              <a:p>
                <a:pPr indent="0" lvl="0" marL="0" rtl="0" algn="ctr">
                  <a:spcBef>
                    <a:spcPts val="0"/>
                  </a:spcBef>
                  <a:spcAft>
                    <a:spcPts val="0"/>
                  </a:spcAft>
                  <a:buNone/>
                </a:pPr>
                <a:r>
                  <a:rPr b="1" lang="en-US" sz="1199">
                    <a:solidFill>
                      <a:schemeClr val="lt1"/>
                    </a:solidFill>
                    <a:latin typeface="Inter"/>
                    <a:ea typeface="Inter"/>
                    <a:cs typeface="Inter"/>
                    <a:sym typeface="Inter"/>
                  </a:rPr>
                  <a:t>Deploy</a:t>
                </a:r>
                <a:endParaRPr b="1" sz="1199">
                  <a:solidFill>
                    <a:schemeClr val="lt1"/>
                  </a:solidFill>
                  <a:latin typeface="Inter"/>
                  <a:ea typeface="Inter"/>
                  <a:cs typeface="Inter"/>
                  <a:sym typeface="Inter"/>
                </a:endParaRPr>
              </a:p>
            </p:txBody>
          </p:sp>
        </p:grpSp>
        <p:grpSp>
          <p:nvGrpSpPr>
            <p:cNvPr id="683" name="Google Shape;683;p38"/>
            <p:cNvGrpSpPr/>
            <p:nvPr/>
          </p:nvGrpSpPr>
          <p:grpSpPr>
            <a:xfrm rot="-1760719">
              <a:off x="6032904" y="2220573"/>
              <a:ext cx="1376024" cy="1590885"/>
              <a:chOff x="2867112" y="2599927"/>
              <a:chExt cx="2108006" cy="2437164"/>
            </a:xfrm>
          </p:grpSpPr>
          <p:sp>
            <p:nvSpPr>
              <p:cNvPr id="684" name="Google Shape;684;p38"/>
              <p:cNvSpPr/>
              <p:nvPr/>
            </p:nvSpPr>
            <p:spPr>
              <a:xfrm rot="-2081188">
                <a:off x="3325156" y="2966530"/>
                <a:ext cx="1061085" cy="1941128"/>
              </a:xfrm>
              <a:custGeom>
                <a:rect b="b" l="l" r="r" t="t"/>
                <a:pathLst>
                  <a:path extrusionOk="0" h="300" w="163">
                    <a:moveTo>
                      <a:pt x="32" y="39"/>
                    </a:moveTo>
                    <a:cubicBezTo>
                      <a:pt x="32" y="26"/>
                      <a:pt x="33" y="13"/>
                      <a:pt x="35" y="0"/>
                    </a:cubicBezTo>
                    <a:cubicBezTo>
                      <a:pt x="24" y="2"/>
                      <a:pt x="13" y="5"/>
                      <a:pt x="2" y="8"/>
                    </a:cubicBezTo>
                    <a:cubicBezTo>
                      <a:pt x="1" y="19"/>
                      <a:pt x="0" y="29"/>
                      <a:pt x="0" y="39"/>
                    </a:cubicBezTo>
                    <a:cubicBezTo>
                      <a:pt x="0" y="153"/>
                      <a:pt x="65" y="252"/>
                      <a:pt x="160" y="300"/>
                    </a:cubicBezTo>
                    <a:cubicBezTo>
                      <a:pt x="160" y="289"/>
                      <a:pt x="161" y="277"/>
                      <a:pt x="163" y="265"/>
                    </a:cubicBezTo>
                    <a:cubicBezTo>
                      <a:pt x="85" y="220"/>
                      <a:pt x="32" y="136"/>
                      <a:pt x="32" y="39"/>
                    </a:cubicBezTo>
                    <a:close/>
                  </a:path>
                </a:pathLst>
              </a:custGeom>
              <a:gradFill>
                <a:gsLst>
                  <a:gs pos="0">
                    <a:srgbClr val="E10098"/>
                  </a:gs>
                  <a:gs pos="100000">
                    <a:srgbClr val="737373"/>
                  </a:gs>
                </a:gsLst>
                <a:lin ang="5400012" scaled="0"/>
              </a:gradFill>
              <a:ln>
                <a:noFill/>
              </a:ln>
            </p:spPr>
            <p:txBody>
              <a:bodyPr anchorCtr="0" anchor="t" bIns="32550" lIns="65075" spcFirstLastPara="1" rIns="65075" wrap="square" tIns="32550">
                <a:noAutofit/>
              </a:bodyPr>
              <a:lstStyle/>
              <a:p>
                <a:pPr indent="0" lvl="0" marL="0" rtl="0" algn="l">
                  <a:spcBef>
                    <a:spcPts val="0"/>
                  </a:spcBef>
                  <a:spcAft>
                    <a:spcPts val="0"/>
                  </a:spcAft>
                  <a:buNone/>
                </a:pPr>
                <a:r>
                  <a:t/>
                </a:r>
                <a:endParaRPr sz="1244"/>
              </a:p>
            </p:txBody>
          </p:sp>
          <p:sp>
            <p:nvSpPr>
              <p:cNvPr id="685" name="Google Shape;685;p38"/>
              <p:cNvSpPr/>
              <p:nvPr/>
            </p:nvSpPr>
            <p:spPr>
              <a:xfrm rot="-2081187">
                <a:off x="3456358" y="2773799"/>
                <a:ext cx="1138968" cy="1690435"/>
              </a:xfrm>
              <a:custGeom>
                <a:rect b="b" l="l" r="r" t="t"/>
                <a:pathLst>
                  <a:path extrusionOk="0" h="273" w="183">
                    <a:moveTo>
                      <a:pt x="156" y="108"/>
                    </a:moveTo>
                    <a:cubicBezTo>
                      <a:pt x="139" y="79"/>
                      <a:pt x="136" y="46"/>
                      <a:pt x="144" y="16"/>
                    </a:cubicBezTo>
                    <a:cubicBezTo>
                      <a:pt x="97" y="2"/>
                      <a:pt x="48" y="0"/>
                      <a:pt x="3" y="8"/>
                    </a:cubicBezTo>
                    <a:cubicBezTo>
                      <a:pt x="1" y="21"/>
                      <a:pt x="0" y="34"/>
                      <a:pt x="0" y="47"/>
                    </a:cubicBezTo>
                    <a:cubicBezTo>
                      <a:pt x="0" y="144"/>
                      <a:pt x="53" y="228"/>
                      <a:pt x="131" y="273"/>
                    </a:cubicBezTo>
                    <a:cubicBezTo>
                      <a:pt x="138" y="227"/>
                      <a:pt x="155" y="182"/>
                      <a:pt x="183" y="141"/>
                    </a:cubicBezTo>
                    <a:cubicBezTo>
                      <a:pt x="173" y="132"/>
                      <a:pt x="163" y="121"/>
                      <a:pt x="156" y="108"/>
                    </a:cubicBezTo>
                    <a:close/>
                  </a:path>
                </a:pathLst>
              </a:custGeom>
              <a:solidFill>
                <a:srgbClr val="E10098"/>
              </a:solidFill>
              <a:ln>
                <a:noFill/>
              </a:ln>
            </p:spPr>
            <p:txBody>
              <a:bodyPr anchorCtr="0" anchor="t" bIns="32550" lIns="65075" spcFirstLastPara="1" rIns="65075" wrap="square" tIns="32550">
                <a:noAutofit/>
              </a:bodyPr>
              <a:lstStyle/>
              <a:p>
                <a:pPr indent="0" lvl="0" marL="0" rtl="0" algn="l">
                  <a:spcBef>
                    <a:spcPts val="0"/>
                  </a:spcBef>
                  <a:spcAft>
                    <a:spcPts val="0"/>
                  </a:spcAft>
                  <a:buNone/>
                </a:pPr>
                <a:r>
                  <a:t/>
                </a:r>
                <a:endParaRPr/>
              </a:p>
            </p:txBody>
          </p:sp>
          <p:sp>
            <p:nvSpPr>
              <p:cNvPr id="686" name="Google Shape;686;p38"/>
              <p:cNvSpPr txBox="1"/>
              <p:nvPr/>
            </p:nvSpPr>
            <p:spPr>
              <a:xfrm rot="2156384">
                <a:off x="3327660" y="3356919"/>
                <a:ext cx="1167934" cy="468546"/>
              </a:xfrm>
              <a:prstGeom prst="rect">
                <a:avLst/>
              </a:prstGeom>
              <a:solidFill>
                <a:srgbClr val="E10098"/>
              </a:solidFill>
              <a:ln>
                <a:noFill/>
              </a:ln>
            </p:spPr>
            <p:txBody>
              <a:bodyPr anchorCtr="0" anchor="ctr" bIns="65075" lIns="65075" spcFirstLastPara="1" rIns="65075" wrap="square" tIns="65075">
                <a:noAutofit/>
              </a:bodyPr>
              <a:lstStyle/>
              <a:p>
                <a:pPr indent="0" lvl="0" marL="0" rtl="0" algn="ctr">
                  <a:spcBef>
                    <a:spcPts val="0"/>
                  </a:spcBef>
                  <a:spcAft>
                    <a:spcPts val="0"/>
                  </a:spcAft>
                  <a:buNone/>
                </a:pPr>
                <a:r>
                  <a:rPr b="1" lang="en-US" sz="1399">
                    <a:solidFill>
                      <a:srgbClr val="FFFFFF"/>
                    </a:solidFill>
                    <a:latin typeface="Inter"/>
                    <a:ea typeface="Inter"/>
                    <a:cs typeface="Inter"/>
                    <a:sym typeface="Inter"/>
                  </a:rPr>
                  <a:t>Test</a:t>
                </a:r>
                <a:endParaRPr b="1" sz="1399">
                  <a:solidFill>
                    <a:srgbClr val="FFFFFF"/>
                  </a:solidFill>
                  <a:latin typeface="Inter"/>
                  <a:ea typeface="Inter"/>
                  <a:cs typeface="Inter"/>
                  <a:sym typeface="Inter"/>
                </a:endParaRPr>
              </a:p>
            </p:txBody>
          </p:sp>
        </p:grpSp>
        <p:grpSp>
          <p:nvGrpSpPr>
            <p:cNvPr id="687" name="Google Shape;687;p38"/>
            <p:cNvGrpSpPr/>
            <p:nvPr/>
          </p:nvGrpSpPr>
          <p:grpSpPr>
            <a:xfrm rot="-1760719">
              <a:off x="6758635" y="1636683"/>
              <a:ext cx="1582623" cy="1369194"/>
              <a:chOff x="4337515" y="2464414"/>
              <a:chExt cx="2424506" cy="2097542"/>
            </a:xfrm>
          </p:grpSpPr>
          <p:sp>
            <p:nvSpPr>
              <p:cNvPr id="688" name="Google Shape;688;p38"/>
              <p:cNvSpPr/>
              <p:nvPr/>
            </p:nvSpPr>
            <p:spPr>
              <a:xfrm rot="-2081187">
                <a:off x="4648818" y="3375680"/>
                <a:ext cx="2119401" cy="640096"/>
              </a:xfrm>
              <a:custGeom>
                <a:rect b="b" l="l" r="r" t="t"/>
                <a:pathLst>
                  <a:path extrusionOk="0" h="99" w="326">
                    <a:moveTo>
                      <a:pt x="119" y="67"/>
                    </a:moveTo>
                    <a:cubicBezTo>
                      <a:pt x="77" y="67"/>
                      <a:pt x="37" y="57"/>
                      <a:pt x="2" y="40"/>
                    </a:cubicBezTo>
                    <a:cubicBezTo>
                      <a:pt x="1" y="51"/>
                      <a:pt x="0" y="63"/>
                      <a:pt x="0" y="74"/>
                    </a:cubicBezTo>
                    <a:cubicBezTo>
                      <a:pt x="36" y="90"/>
                      <a:pt x="76" y="99"/>
                      <a:pt x="119" y="99"/>
                    </a:cubicBezTo>
                    <a:cubicBezTo>
                      <a:pt x="200" y="99"/>
                      <a:pt x="273" y="67"/>
                      <a:pt x="326" y="14"/>
                    </a:cubicBezTo>
                    <a:cubicBezTo>
                      <a:pt x="315" y="10"/>
                      <a:pt x="304" y="5"/>
                      <a:pt x="294" y="0"/>
                    </a:cubicBezTo>
                    <a:cubicBezTo>
                      <a:pt x="247" y="42"/>
                      <a:pt x="186" y="67"/>
                      <a:pt x="119" y="67"/>
                    </a:cubicBezTo>
                    <a:close/>
                  </a:path>
                </a:pathLst>
              </a:custGeom>
              <a:solidFill>
                <a:srgbClr val="15252D"/>
              </a:solidFill>
              <a:ln cap="flat" cmpd="sng" w="9525">
                <a:solidFill>
                  <a:srgbClr val="FFFFFF"/>
                </a:solidFill>
                <a:prstDash val="solid"/>
                <a:miter lim="8000"/>
                <a:headEnd len="sm" w="sm" type="none"/>
                <a:tailEnd len="sm" w="sm" type="none"/>
              </a:ln>
            </p:spPr>
            <p:txBody>
              <a:bodyPr anchorCtr="0" anchor="t" bIns="32550" lIns="65075" spcFirstLastPara="1" rIns="65075" wrap="square" tIns="32550">
                <a:noAutofit/>
              </a:bodyPr>
              <a:lstStyle/>
              <a:p>
                <a:pPr indent="0" lvl="0" marL="0" rtl="0" algn="l">
                  <a:spcBef>
                    <a:spcPts val="0"/>
                  </a:spcBef>
                  <a:spcAft>
                    <a:spcPts val="0"/>
                  </a:spcAft>
                  <a:buNone/>
                </a:pPr>
                <a:r>
                  <a:t/>
                </a:r>
                <a:endParaRPr/>
              </a:p>
            </p:txBody>
          </p:sp>
          <p:sp>
            <p:nvSpPr>
              <p:cNvPr id="689" name="Google Shape;689;p38"/>
              <p:cNvSpPr/>
              <p:nvPr/>
            </p:nvSpPr>
            <p:spPr>
              <a:xfrm rot="-2081187">
                <a:off x="4457034" y="2893418"/>
                <a:ext cx="1815979" cy="987157"/>
              </a:xfrm>
              <a:custGeom>
                <a:rect b="b" l="l" r="r" t="t"/>
                <a:pathLst>
                  <a:path extrusionOk="0" h="159" w="292">
                    <a:moveTo>
                      <a:pt x="182" y="1"/>
                    </a:moveTo>
                    <a:cubicBezTo>
                      <a:pt x="181" y="2"/>
                      <a:pt x="179" y="3"/>
                      <a:pt x="177" y="4"/>
                    </a:cubicBezTo>
                    <a:cubicBezTo>
                      <a:pt x="137" y="27"/>
                      <a:pt x="88" y="24"/>
                      <a:pt x="51" y="0"/>
                    </a:cubicBezTo>
                    <a:cubicBezTo>
                      <a:pt x="23" y="41"/>
                      <a:pt x="6" y="86"/>
                      <a:pt x="0" y="132"/>
                    </a:cubicBezTo>
                    <a:cubicBezTo>
                      <a:pt x="35" y="149"/>
                      <a:pt x="75" y="159"/>
                      <a:pt x="117" y="159"/>
                    </a:cubicBezTo>
                    <a:cubicBezTo>
                      <a:pt x="184" y="159"/>
                      <a:pt x="245" y="134"/>
                      <a:pt x="292" y="92"/>
                    </a:cubicBezTo>
                    <a:cubicBezTo>
                      <a:pt x="250" y="71"/>
                      <a:pt x="212" y="41"/>
                      <a:pt x="182" y="1"/>
                    </a:cubicBezTo>
                    <a:close/>
                  </a:path>
                </a:pathLst>
              </a:custGeom>
              <a:solidFill>
                <a:srgbClr val="15252D"/>
              </a:solidFill>
              <a:ln cap="flat" cmpd="sng" w="9050">
                <a:solidFill>
                  <a:srgbClr val="FFFFFF"/>
                </a:solidFill>
                <a:prstDash val="solid"/>
                <a:miter lim="8000"/>
                <a:headEnd len="sm" w="sm" type="none"/>
                <a:tailEnd len="sm" w="sm" type="none"/>
              </a:ln>
            </p:spPr>
            <p:txBody>
              <a:bodyPr anchorCtr="0" anchor="t" bIns="32550" lIns="65075" spcFirstLastPara="1" rIns="65075" wrap="square" tIns="32550">
                <a:noAutofit/>
              </a:bodyPr>
              <a:lstStyle/>
              <a:p>
                <a:pPr indent="0" lvl="0" marL="0" rtl="0" algn="l">
                  <a:spcBef>
                    <a:spcPts val="0"/>
                  </a:spcBef>
                  <a:spcAft>
                    <a:spcPts val="0"/>
                  </a:spcAft>
                  <a:buNone/>
                </a:pPr>
                <a:r>
                  <a:t/>
                </a:r>
                <a:endParaRPr/>
              </a:p>
            </p:txBody>
          </p:sp>
          <p:sp>
            <p:nvSpPr>
              <p:cNvPr id="690" name="Google Shape;690;p38"/>
              <p:cNvSpPr txBox="1"/>
              <p:nvPr/>
            </p:nvSpPr>
            <p:spPr>
              <a:xfrm rot="-2245873">
                <a:off x="4639442" y="3207930"/>
                <a:ext cx="1304523" cy="563064"/>
              </a:xfrm>
              <a:prstGeom prst="rect">
                <a:avLst/>
              </a:prstGeom>
              <a:noFill/>
              <a:ln>
                <a:noFill/>
              </a:ln>
            </p:spPr>
            <p:txBody>
              <a:bodyPr anchorCtr="0" anchor="ctr" bIns="65075" lIns="65075" spcFirstLastPara="1" rIns="65075" wrap="square" tIns="65075">
                <a:noAutofit/>
              </a:bodyPr>
              <a:lstStyle/>
              <a:p>
                <a:pPr indent="0" lvl="0" marL="0" rtl="0" algn="ctr">
                  <a:spcBef>
                    <a:spcPts val="0"/>
                  </a:spcBef>
                  <a:spcAft>
                    <a:spcPts val="0"/>
                  </a:spcAft>
                  <a:buNone/>
                </a:pPr>
                <a:r>
                  <a:rPr b="1" lang="en-US" sz="1199">
                    <a:solidFill>
                      <a:schemeClr val="lt1"/>
                    </a:solidFill>
                    <a:latin typeface="Inter"/>
                    <a:ea typeface="Inter"/>
                    <a:cs typeface="Inter"/>
                    <a:sym typeface="Inter"/>
                  </a:rPr>
                  <a:t>Code</a:t>
                </a:r>
                <a:endParaRPr b="1" sz="1199">
                  <a:solidFill>
                    <a:schemeClr val="lt1"/>
                  </a:solidFill>
                  <a:latin typeface="Inter"/>
                  <a:ea typeface="Inter"/>
                  <a:cs typeface="Inter"/>
                  <a:sym typeface="Inter"/>
                </a:endParaRPr>
              </a:p>
            </p:txBody>
          </p:sp>
        </p:grpSp>
        <p:grpSp>
          <p:nvGrpSpPr>
            <p:cNvPr id="691" name="Google Shape;691;p38"/>
            <p:cNvGrpSpPr/>
            <p:nvPr/>
          </p:nvGrpSpPr>
          <p:grpSpPr>
            <a:xfrm rot="-1760719">
              <a:off x="5428798" y="620149"/>
              <a:ext cx="1530140" cy="1547480"/>
              <a:chOff x="3263096" y="71333"/>
              <a:chExt cx="2344104" cy="2370669"/>
            </a:xfrm>
          </p:grpSpPr>
          <p:sp>
            <p:nvSpPr>
              <p:cNvPr id="692" name="Google Shape;692;p38"/>
              <p:cNvSpPr/>
              <p:nvPr/>
            </p:nvSpPr>
            <p:spPr>
              <a:xfrm rot="-2081187">
                <a:off x="3407226" y="525393"/>
                <a:ext cx="1943480" cy="1113468"/>
              </a:xfrm>
              <a:custGeom>
                <a:rect b="b" l="l" r="r" t="t"/>
                <a:pathLst>
                  <a:path extrusionOk="0" h="172" w="299">
                    <a:moveTo>
                      <a:pt x="45" y="32"/>
                    </a:moveTo>
                    <a:cubicBezTo>
                      <a:pt x="146" y="32"/>
                      <a:pt x="233" y="89"/>
                      <a:pt x="276" y="172"/>
                    </a:cubicBezTo>
                    <a:cubicBezTo>
                      <a:pt x="284" y="164"/>
                      <a:pt x="292" y="155"/>
                      <a:pt x="299" y="146"/>
                    </a:cubicBezTo>
                    <a:cubicBezTo>
                      <a:pt x="248" y="59"/>
                      <a:pt x="153" y="0"/>
                      <a:pt x="45" y="0"/>
                    </a:cubicBezTo>
                    <a:cubicBezTo>
                      <a:pt x="30" y="0"/>
                      <a:pt x="14" y="1"/>
                      <a:pt x="0" y="3"/>
                    </a:cubicBezTo>
                    <a:cubicBezTo>
                      <a:pt x="6" y="13"/>
                      <a:pt x="12" y="23"/>
                      <a:pt x="18" y="33"/>
                    </a:cubicBezTo>
                    <a:cubicBezTo>
                      <a:pt x="27" y="32"/>
                      <a:pt x="36" y="32"/>
                      <a:pt x="45" y="32"/>
                    </a:cubicBezTo>
                    <a:close/>
                  </a:path>
                </a:pathLst>
              </a:custGeom>
              <a:solidFill>
                <a:srgbClr val="15252D"/>
              </a:solidFill>
              <a:ln cap="flat" cmpd="sng" w="9525">
                <a:solidFill>
                  <a:srgbClr val="FFFFFF"/>
                </a:solidFill>
                <a:prstDash val="solid"/>
                <a:miter lim="8000"/>
                <a:headEnd len="sm" w="sm" type="none"/>
                <a:tailEnd len="sm" w="sm" type="none"/>
              </a:ln>
            </p:spPr>
            <p:txBody>
              <a:bodyPr anchorCtr="0" anchor="t" bIns="32550" lIns="65075" spcFirstLastPara="1" rIns="65075" wrap="square" tIns="32550">
                <a:noAutofit/>
              </a:bodyPr>
              <a:lstStyle/>
              <a:p>
                <a:pPr indent="0" lvl="0" marL="0" rtl="0" algn="l">
                  <a:spcBef>
                    <a:spcPts val="0"/>
                  </a:spcBef>
                  <a:spcAft>
                    <a:spcPts val="0"/>
                  </a:spcAft>
                  <a:buNone/>
                </a:pPr>
                <a:r>
                  <a:t/>
                </a:r>
                <a:endParaRPr/>
              </a:p>
            </p:txBody>
          </p:sp>
          <p:sp>
            <p:nvSpPr>
              <p:cNvPr id="693" name="Google Shape;693;p38"/>
              <p:cNvSpPr/>
              <p:nvPr/>
            </p:nvSpPr>
            <p:spPr>
              <a:xfrm rot="-2081187">
                <a:off x="3761328" y="760580"/>
                <a:ext cx="1606237" cy="1343790"/>
              </a:xfrm>
              <a:custGeom>
                <a:rect b="b" l="l" r="r" t="t"/>
                <a:pathLst>
                  <a:path extrusionOk="0" h="217" w="258">
                    <a:moveTo>
                      <a:pt x="132" y="200"/>
                    </a:moveTo>
                    <a:cubicBezTo>
                      <a:pt x="135" y="205"/>
                      <a:pt x="138" y="211"/>
                      <a:pt x="140" y="217"/>
                    </a:cubicBezTo>
                    <a:cubicBezTo>
                      <a:pt x="186" y="200"/>
                      <a:pt x="227" y="174"/>
                      <a:pt x="258" y="140"/>
                    </a:cubicBezTo>
                    <a:cubicBezTo>
                      <a:pt x="215" y="57"/>
                      <a:pt x="128" y="0"/>
                      <a:pt x="27" y="0"/>
                    </a:cubicBezTo>
                    <a:cubicBezTo>
                      <a:pt x="18" y="0"/>
                      <a:pt x="9" y="0"/>
                      <a:pt x="0" y="1"/>
                    </a:cubicBezTo>
                    <a:cubicBezTo>
                      <a:pt x="21" y="43"/>
                      <a:pt x="34" y="90"/>
                      <a:pt x="34" y="140"/>
                    </a:cubicBezTo>
                    <a:cubicBezTo>
                      <a:pt x="74" y="142"/>
                      <a:pt x="111" y="163"/>
                      <a:pt x="132" y="200"/>
                    </a:cubicBezTo>
                    <a:close/>
                  </a:path>
                </a:pathLst>
              </a:custGeom>
              <a:solidFill>
                <a:srgbClr val="15252D"/>
              </a:solidFill>
              <a:ln cap="flat" cmpd="sng" w="9050">
                <a:solidFill>
                  <a:srgbClr val="FFFFFF"/>
                </a:solidFill>
                <a:prstDash val="solid"/>
                <a:miter lim="8000"/>
                <a:headEnd len="sm" w="sm" type="none"/>
                <a:tailEnd len="sm" w="sm" type="none"/>
              </a:ln>
            </p:spPr>
            <p:txBody>
              <a:bodyPr anchorCtr="0" anchor="t" bIns="32550" lIns="65075" spcFirstLastPara="1" rIns="65075" wrap="square" tIns="32550">
                <a:noAutofit/>
              </a:bodyPr>
              <a:lstStyle/>
              <a:p>
                <a:pPr indent="0" lvl="0" marL="0" rtl="0" algn="l">
                  <a:spcBef>
                    <a:spcPts val="0"/>
                  </a:spcBef>
                  <a:spcAft>
                    <a:spcPts val="0"/>
                  </a:spcAft>
                  <a:buNone/>
                </a:pPr>
                <a:r>
                  <a:t/>
                </a:r>
                <a:endParaRPr/>
              </a:p>
            </p:txBody>
          </p:sp>
          <p:sp>
            <p:nvSpPr>
              <p:cNvPr id="694" name="Google Shape;694;p38"/>
              <p:cNvSpPr txBox="1"/>
              <p:nvPr/>
            </p:nvSpPr>
            <p:spPr>
              <a:xfrm>
                <a:off x="3919788" y="1123225"/>
                <a:ext cx="1304400" cy="563100"/>
              </a:xfrm>
              <a:prstGeom prst="rect">
                <a:avLst/>
              </a:prstGeom>
              <a:noFill/>
              <a:ln>
                <a:noFill/>
              </a:ln>
            </p:spPr>
            <p:txBody>
              <a:bodyPr anchorCtr="0" anchor="ctr" bIns="65075" lIns="65075" spcFirstLastPara="1" rIns="65075" wrap="square" tIns="65075">
                <a:noAutofit/>
              </a:bodyPr>
              <a:lstStyle/>
              <a:p>
                <a:pPr indent="0" lvl="0" marL="0" rtl="0" algn="ctr">
                  <a:spcBef>
                    <a:spcPts val="0"/>
                  </a:spcBef>
                  <a:spcAft>
                    <a:spcPts val="0"/>
                  </a:spcAft>
                  <a:buNone/>
                </a:pPr>
                <a:r>
                  <a:rPr b="1" lang="en-US" sz="1199">
                    <a:solidFill>
                      <a:schemeClr val="lt1"/>
                    </a:solidFill>
                    <a:latin typeface="Inter"/>
                    <a:ea typeface="Inter"/>
                    <a:cs typeface="Inter"/>
                    <a:sym typeface="Inter"/>
                  </a:rPr>
                  <a:t>Plan</a:t>
                </a:r>
                <a:endParaRPr b="1" sz="1199">
                  <a:solidFill>
                    <a:schemeClr val="lt1"/>
                  </a:solidFill>
                  <a:latin typeface="Inter"/>
                  <a:ea typeface="Inter"/>
                  <a:cs typeface="Inter"/>
                  <a:sym typeface="Inter"/>
                </a:endParaRPr>
              </a:p>
            </p:txBody>
          </p:sp>
        </p:grpSp>
        <p:grpSp>
          <p:nvGrpSpPr>
            <p:cNvPr id="695" name="Google Shape;695;p38"/>
            <p:cNvGrpSpPr/>
            <p:nvPr/>
          </p:nvGrpSpPr>
          <p:grpSpPr>
            <a:xfrm rot="-1760719">
              <a:off x="6435074" y="620699"/>
              <a:ext cx="1480946" cy="1595348"/>
              <a:chOff x="4593307" y="804376"/>
              <a:chExt cx="2268741" cy="2444000"/>
            </a:xfrm>
          </p:grpSpPr>
          <p:sp>
            <p:nvSpPr>
              <p:cNvPr id="696" name="Google Shape;696;p38"/>
              <p:cNvSpPr/>
              <p:nvPr/>
            </p:nvSpPr>
            <p:spPr>
              <a:xfrm rot="-2081188">
                <a:off x="5623193" y="814800"/>
                <a:ext cx="698156" cy="2118270"/>
              </a:xfrm>
              <a:custGeom>
                <a:rect b="b" l="l" r="r" t="t"/>
                <a:pathLst>
                  <a:path extrusionOk="0" h="328" w="107">
                    <a:moveTo>
                      <a:pt x="52" y="26"/>
                    </a:moveTo>
                    <a:cubicBezTo>
                      <a:pt x="67" y="59"/>
                      <a:pt x="75" y="95"/>
                      <a:pt x="75" y="132"/>
                    </a:cubicBezTo>
                    <a:cubicBezTo>
                      <a:pt x="75" y="204"/>
                      <a:pt x="46" y="268"/>
                      <a:pt x="0" y="315"/>
                    </a:cubicBezTo>
                    <a:cubicBezTo>
                      <a:pt x="10" y="320"/>
                      <a:pt x="21" y="325"/>
                      <a:pt x="32" y="328"/>
                    </a:cubicBezTo>
                    <a:cubicBezTo>
                      <a:pt x="78" y="276"/>
                      <a:pt x="107" y="208"/>
                      <a:pt x="107" y="132"/>
                    </a:cubicBezTo>
                    <a:cubicBezTo>
                      <a:pt x="107" y="85"/>
                      <a:pt x="95" y="40"/>
                      <a:pt x="75" y="0"/>
                    </a:cubicBezTo>
                    <a:cubicBezTo>
                      <a:pt x="68" y="9"/>
                      <a:pt x="60" y="18"/>
                      <a:pt x="52" y="26"/>
                    </a:cubicBezTo>
                    <a:close/>
                  </a:path>
                </a:pathLst>
              </a:custGeom>
              <a:solidFill>
                <a:srgbClr val="15252D"/>
              </a:solidFill>
              <a:ln cap="flat" cmpd="sng" w="9525">
                <a:solidFill>
                  <a:srgbClr val="FFFFFF"/>
                </a:solidFill>
                <a:prstDash val="solid"/>
                <a:miter lim="8000"/>
                <a:headEnd len="sm" w="sm" type="none"/>
                <a:tailEnd len="sm" w="sm" type="none"/>
              </a:ln>
            </p:spPr>
            <p:txBody>
              <a:bodyPr anchorCtr="0" anchor="t" bIns="32550" lIns="65075" spcFirstLastPara="1" rIns="65075" wrap="square" tIns="32550">
                <a:noAutofit/>
              </a:bodyPr>
              <a:lstStyle/>
              <a:p>
                <a:pPr indent="0" lvl="0" marL="0" rtl="0" algn="l">
                  <a:spcBef>
                    <a:spcPts val="0"/>
                  </a:spcBef>
                  <a:spcAft>
                    <a:spcPts val="0"/>
                  </a:spcAft>
                  <a:buNone/>
                </a:pPr>
                <a:r>
                  <a:t/>
                </a:r>
                <a:endParaRPr/>
              </a:p>
            </p:txBody>
          </p:sp>
          <p:sp>
            <p:nvSpPr>
              <p:cNvPr id="697" name="Google Shape;697;p38"/>
              <p:cNvSpPr/>
              <p:nvPr/>
            </p:nvSpPr>
            <p:spPr>
              <a:xfrm rot="-2081187">
                <a:off x="5001092" y="1289142"/>
                <a:ext cx="1148261" cy="1791718"/>
              </a:xfrm>
              <a:custGeom>
                <a:rect b="b" l="l" r="r" t="t"/>
                <a:pathLst>
                  <a:path extrusionOk="0" h="289" w="184">
                    <a:moveTo>
                      <a:pt x="161" y="0"/>
                    </a:moveTo>
                    <a:cubicBezTo>
                      <a:pt x="128" y="34"/>
                      <a:pt x="87" y="60"/>
                      <a:pt x="40" y="76"/>
                    </a:cubicBezTo>
                    <a:cubicBezTo>
                      <a:pt x="52" y="121"/>
                      <a:pt x="36" y="170"/>
                      <a:pt x="0" y="200"/>
                    </a:cubicBezTo>
                    <a:cubicBezTo>
                      <a:pt x="29" y="240"/>
                      <a:pt x="67" y="270"/>
                      <a:pt x="109" y="289"/>
                    </a:cubicBezTo>
                    <a:cubicBezTo>
                      <a:pt x="155" y="242"/>
                      <a:pt x="184" y="178"/>
                      <a:pt x="184" y="106"/>
                    </a:cubicBezTo>
                    <a:cubicBezTo>
                      <a:pt x="184" y="69"/>
                      <a:pt x="176" y="33"/>
                      <a:pt x="161" y="0"/>
                    </a:cubicBezTo>
                    <a:close/>
                  </a:path>
                </a:pathLst>
              </a:custGeom>
              <a:solidFill>
                <a:srgbClr val="15252D"/>
              </a:solidFill>
              <a:ln cap="flat" cmpd="sng" w="9050">
                <a:solidFill>
                  <a:srgbClr val="FFFFFF"/>
                </a:solidFill>
                <a:prstDash val="solid"/>
                <a:miter lim="8000"/>
                <a:headEnd len="sm" w="sm" type="none"/>
                <a:tailEnd len="sm" w="sm" type="none"/>
              </a:ln>
            </p:spPr>
            <p:txBody>
              <a:bodyPr anchorCtr="0" anchor="t" bIns="32550" lIns="65075" spcFirstLastPara="1" rIns="65075" wrap="square" tIns="32550">
                <a:noAutofit/>
              </a:bodyPr>
              <a:lstStyle/>
              <a:p>
                <a:pPr indent="0" lvl="0" marL="0" rtl="0" algn="l">
                  <a:spcBef>
                    <a:spcPts val="0"/>
                  </a:spcBef>
                  <a:spcAft>
                    <a:spcPts val="0"/>
                  </a:spcAft>
                  <a:buNone/>
                </a:pPr>
                <a:r>
                  <a:t/>
                </a:r>
                <a:endParaRPr/>
              </a:p>
            </p:txBody>
          </p:sp>
          <p:sp>
            <p:nvSpPr>
              <p:cNvPr id="698" name="Google Shape;698;p38"/>
              <p:cNvSpPr txBox="1"/>
              <p:nvPr/>
            </p:nvSpPr>
            <p:spPr>
              <a:xfrm rot="4352156">
                <a:off x="5032997" y="1939707"/>
                <a:ext cx="1304532" cy="562935"/>
              </a:xfrm>
              <a:prstGeom prst="rect">
                <a:avLst/>
              </a:prstGeom>
              <a:noFill/>
              <a:ln>
                <a:noFill/>
              </a:ln>
            </p:spPr>
            <p:txBody>
              <a:bodyPr anchorCtr="0" anchor="ctr" bIns="65075" lIns="65075" spcFirstLastPara="1" rIns="65075" wrap="square" tIns="65075">
                <a:noAutofit/>
              </a:bodyPr>
              <a:lstStyle/>
              <a:p>
                <a:pPr indent="0" lvl="0" marL="0" rtl="0" algn="ctr">
                  <a:spcBef>
                    <a:spcPts val="0"/>
                  </a:spcBef>
                  <a:spcAft>
                    <a:spcPts val="0"/>
                  </a:spcAft>
                  <a:buNone/>
                </a:pPr>
                <a:r>
                  <a:rPr b="1" lang="en-US" sz="1199">
                    <a:solidFill>
                      <a:schemeClr val="lt1"/>
                    </a:solidFill>
                    <a:latin typeface="Inter"/>
                    <a:ea typeface="Inter"/>
                    <a:cs typeface="Inter"/>
                    <a:sym typeface="Inter"/>
                  </a:rPr>
                  <a:t>Design</a:t>
                </a:r>
                <a:endParaRPr b="1" sz="1199">
                  <a:solidFill>
                    <a:schemeClr val="lt1"/>
                  </a:solidFill>
                  <a:latin typeface="Inter"/>
                  <a:ea typeface="Inter"/>
                  <a:cs typeface="Inter"/>
                  <a:sym typeface="Inter"/>
                </a:endParaRPr>
              </a:p>
            </p:txBody>
          </p:sp>
        </p:grpSp>
      </p:grpSp>
      <p:sp>
        <p:nvSpPr>
          <p:cNvPr id="699" name="Google Shape;699;p38"/>
          <p:cNvSpPr txBox="1"/>
          <p:nvPr/>
        </p:nvSpPr>
        <p:spPr>
          <a:xfrm>
            <a:off x="778850" y="2824650"/>
            <a:ext cx="5601900" cy="18813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None/>
            </a:pPr>
            <a:r>
              <a:rPr b="1" lang="en-US" sz="4100">
                <a:solidFill>
                  <a:srgbClr val="434343"/>
                </a:solidFill>
                <a:latin typeface="Inter"/>
                <a:ea typeface="Inter"/>
                <a:cs typeface="Inter"/>
                <a:sym typeface="Inter"/>
              </a:rPr>
              <a:t>GraphQL Response</a:t>
            </a:r>
            <a:r>
              <a:rPr b="1" lang="en-US" sz="4100">
                <a:solidFill>
                  <a:srgbClr val="434343"/>
                </a:solidFill>
                <a:latin typeface="Inter"/>
                <a:ea typeface="Inter"/>
                <a:cs typeface="Inter"/>
                <a:sym typeface="Inter"/>
              </a:rPr>
              <a:t> Mocking with GenAI</a:t>
            </a:r>
            <a:endParaRPr b="1" sz="5100">
              <a:solidFill>
                <a:srgbClr val="434343"/>
              </a:solidFill>
              <a:latin typeface="Inter"/>
              <a:ea typeface="Inter"/>
              <a:cs typeface="Inter"/>
              <a:sym typeface="Inter"/>
            </a:endParaRPr>
          </a:p>
          <a:p>
            <a:pPr indent="0" lvl="0" marL="0" rtl="0" algn="l">
              <a:lnSpc>
                <a:spcPct val="115000"/>
              </a:lnSpc>
              <a:spcBef>
                <a:spcPts val="1000"/>
              </a:spcBef>
              <a:spcAft>
                <a:spcPts val="0"/>
              </a:spcAft>
              <a:buNone/>
            </a:pPr>
            <a:r>
              <a:rPr lang="en-US" sz="2400">
                <a:solidFill>
                  <a:srgbClr val="434343"/>
                </a:solidFill>
                <a:latin typeface="Inter"/>
                <a:ea typeface="Inter"/>
                <a:cs typeface="Inter"/>
                <a:sym typeface="Inter"/>
              </a:rPr>
              <a:t>Faster testing &amp; prototyping</a:t>
            </a:r>
            <a:endParaRPr sz="2400"/>
          </a:p>
        </p:txBody>
      </p:sp>
      <p:sp>
        <p:nvSpPr>
          <p:cNvPr id="700" name="Google Shape;700;p38"/>
          <p:cNvSpPr/>
          <p:nvPr/>
        </p:nvSpPr>
        <p:spPr>
          <a:xfrm>
            <a:off x="-43300" y="317500"/>
            <a:ext cx="2589600" cy="1734600"/>
          </a:xfrm>
          <a:prstGeom prst="rect">
            <a:avLst/>
          </a:prstGeom>
          <a:solidFill>
            <a:srgbClr val="E10098"/>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rPr lang="en-US"/>
              <a:t>          </a:t>
            </a:r>
            <a:r>
              <a:rPr lang="en-US" sz="6000">
                <a:solidFill>
                  <a:schemeClr val="lt1"/>
                </a:solidFill>
              </a:rPr>
              <a:t>   2</a:t>
            </a:r>
            <a:endParaRPr sz="6000">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F5"/>
        </a:solidFill>
      </p:bgPr>
    </p:bg>
    <p:spTree>
      <p:nvGrpSpPr>
        <p:cNvPr id="704" name="Shape 704"/>
        <p:cNvGrpSpPr/>
        <p:nvPr/>
      </p:nvGrpSpPr>
      <p:grpSpPr>
        <a:xfrm>
          <a:off x="0" y="0"/>
          <a:ext cx="0" cy="0"/>
          <a:chOff x="0" y="0"/>
          <a:chExt cx="0" cy="0"/>
        </a:xfrm>
      </p:grpSpPr>
      <p:pic>
        <p:nvPicPr>
          <p:cNvPr descr="image.png" id="705" name="Google Shape;705;p39"/>
          <p:cNvPicPr preferRelativeResize="0"/>
          <p:nvPr/>
        </p:nvPicPr>
        <p:blipFill rotWithShape="1">
          <a:blip r:embed="rId3">
            <a:alphaModFix/>
          </a:blip>
          <a:srcRect b="0" l="0" r="0" t="0"/>
          <a:stretch/>
        </p:blipFill>
        <p:spPr>
          <a:xfrm>
            <a:off x="0" y="0"/>
            <a:ext cx="3810000" cy="6858000"/>
          </a:xfrm>
          <a:prstGeom prst="rect">
            <a:avLst/>
          </a:prstGeom>
          <a:noFill/>
          <a:ln cap="flat" cmpd="sng" w="9525">
            <a:solidFill>
              <a:srgbClr val="161E26"/>
            </a:solidFill>
            <a:prstDash val="solid"/>
            <a:round/>
            <a:headEnd len="sm" w="sm" type="none"/>
            <a:tailEnd len="sm" w="sm" type="none"/>
          </a:ln>
        </p:spPr>
      </p:pic>
      <p:pic>
        <p:nvPicPr>
          <p:cNvPr descr="image.png" id="706" name="Google Shape;706;p39"/>
          <p:cNvPicPr preferRelativeResize="0"/>
          <p:nvPr/>
        </p:nvPicPr>
        <p:blipFill rotWithShape="1">
          <a:blip r:embed="rId4">
            <a:alphaModFix/>
          </a:blip>
          <a:srcRect b="0" l="0" r="0" t="0"/>
          <a:stretch/>
        </p:blipFill>
        <p:spPr>
          <a:xfrm>
            <a:off x="3810000" y="0"/>
            <a:ext cx="8382000" cy="6858000"/>
          </a:xfrm>
          <a:prstGeom prst="rect">
            <a:avLst/>
          </a:prstGeom>
          <a:noFill/>
          <a:ln>
            <a:noFill/>
          </a:ln>
        </p:spPr>
      </p:pic>
      <p:sp>
        <p:nvSpPr>
          <p:cNvPr id="707" name="Google Shape;707;p39"/>
          <p:cNvSpPr txBox="1"/>
          <p:nvPr/>
        </p:nvSpPr>
        <p:spPr>
          <a:xfrm>
            <a:off x="381000" y="2423219"/>
            <a:ext cx="3200400" cy="215400"/>
          </a:xfrm>
          <a:prstGeom prst="rect">
            <a:avLst/>
          </a:prstGeom>
          <a:noFill/>
          <a:ln>
            <a:noFill/>
          </a:ln>
        </p:spPr>
        <p:txBody>
          <a:bodyPr anchorCtr="0" anchor="t" bIns="0" lIns="0" spcFirstLastPara="1" rIns="0" wrap="square" tIns="0">
            <a:spAutoFit/>
          </a:bodyPr>
          <a:lstStyle/>
          <a:p>
            <a:pPr indent="0" lvl="0" marL="0" marR="0" rtl="0" algn="l">
              <a:lnSpc>
                <a:spcPct val="109972"/>
              </a:lnSpc>
              <a:spcBef>
                <a:spcPts val="0"/>
              </a:spcBef>
              <a:spcAft>
                <a:spcPts val="0"/>
              </a:spcAft>
              <a:buNone/>
            </a:pPr>
            <a:r>
              <a:t/>
            </a:r>
            <a:endParaRPr/>
          </a:p>
        </p:txBody>
      </p:sp>
      <p:sp>
        <p:nvSpPr>
          <p:cNvPr id="708" name="Google Shape;708;p39"/>
          <p:cNvSpPr txBox="1"/>
          <p:nvPr/>
        </p:nvSpPr>
        <p:spPr>
          <a:xfrm>
            <a:off x="4572000" y="3028950"/>
            <a:ext cx="7200900" cy="2154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a:p>
        </p:txBody>
      </p:sp>
      <p:sp>
        <p:nvSpPr>
          <p:cNvPr id="709" name="Google Shape;709;p39"/>
          <p:cNvSpPr txBox="1"/>
          <p:nvPr/>
        </p:nvSpPr>
        <p:spPr>
          <a:xfrm>
            <a:off x="4865750" y="1908325"/>
            <a:ext cx="6477000" cy="661800"/>
          </a:xfrm>
          <a:prstGeom prst="rect">
            <a:avLst/>
          </a:prstGeom>
          <a:solidFill>
            <a:srgbClr val="FDF8F5"/>
          </a:solid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200"/>
              <a:buFont typeface="Arial"/>
              <a:buNone/>
            </a:pPr>
            <a:r>
              <a:rPr b="1" lang="en-US" sz="2000">
                <a:solidFill>
                  <a:srgbClr val="15252D"/>
                </a:solidFill>
                <a:latin typeface="Fira Code"/>
                <a:ea typeface="Fira Code"/>
                <a:cs typeface="Fira Code"/>
                <a:sym typeface="Fira Code"/>
              </a:rPr>
              <a:t>Backend Dependency</a:t>
            </a:r>
            <a:r>
              <a:rPr lang="en-US" sz="1900">
                <a:solidFill>
                  <a:srgbClr val="15252D"/>
                </a:solidFill>
                <a:latin typeface="Fira Code"/>
                <a:ea typeface="Fira Code"/>
                <a:cs typeface="Fira Code"/>
                <a:sym typeface="Fira Code"/>
              </a:rPr>
              <a:t>: </a:t>
            </a:r>
            <a:r>
              <a:rPr lang="en-US" sz="1900">
                <a:solidFill>
                  <a:srgbClr val="E10098"/>
                </a:solidFill>
                <a:latin typeface="Fira Code"/>
                <a:ea typeface="Fira Code"/>
                <a:cs typeface="Fira Code"/>
                <a:sym typeface="Fira Code"/>
              </a:rPr>
              <a:t>Frontend teams blocked, waiting on backend schemas &amp; mock data</a:t>
            </a:r>
            <a:r>
              <a:rPr lang="en-US" sz="2000">
                <a:solidFill>
                  <a:srgbClr val="E10098"/>
                </a:solidFill>
                <a:latin typeface="Fira Code"/>
                <a:ea typeface="Fira Code"/>
                <a:cs typeface="Fira Code"/>
                <a:sym typeface="Fira Code"/>
              </a:rPr>
              <a:t>.</a:t>
            </a:r>
            <a:endParaRPr sz="2200">
              <a:solidFill>
                <a:srgbClr val="E10098"/>
              </a:solidFill>
            </a:endParaRPr>
          </a:p>
        </p:txBody>
      </p:sp>
      <p:sp>
        <p:nvSpPr>
          <p:cNvPr id="710" name="Google Shape;710;p39"/>
          <p:cNvSpPr txBox="1"/>
          <p:nvPr/>
        </p:nvSpPr>
        <p:spPr>
          <a:xfrm>
            <a:off x="4377275" y="2035375"/>
            <a:ext cx="820200" cy="392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2550" u="none" cap="none" strike="noStrike">
                <a:solidFill>
                  <a:srgbClr val="E10098"/>
                </a:solidFill>
                <a:latin typeface="Inter"/>
                <a:ea typeface="Inter"/>
                <a:cs typeface="Inter"/>
                <a:sym typeface="Inter"/>
              </a:rPr>
              <a:t>→</a:t>
            </a:r>
            <a:endParaRPr sz="2300"/>
          </a:p>
        </p:txBody>
      </p:sp>
      <p:sp>
        <p:nvSpPr>
          <p:cNvPr id="711" name="Google Shape;711;p39"/>
          <p:cNvSpPr txBox="1"/>
          <p:nvPr/>
        </p:nvSpPr>
        <p:spPr>
          <a:xfrm>
            <a:off x="4572000" y="3943350"/>
            <a:ext cx="209700" cy="215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Font typeface="Arial"/>
              <a:buNone/>
            </a:pPr>
            <a:r>
              <a:t/>
            </a:r>
            <a:endParaRPr/>
          </a:p>
        </p:txBody>
      </p:sp>
      <p:sp>
        <p:nvSpPr>
          <p:cNvPr id="712" name="Google Shape;712;p39"/>
          <p:cNvSpPr txBox="1"/>
          <p:nvPr/>
        </p:nvSpPr>
        <p:spPr>
          <a:xfrm>
            <a:off x="181500" y="2538750"/>
            <a:ext cx="3399900" cy="17805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None/>
            </a:pPr>
            <a:r>
              <a:rPr b="1" lang="en-US" sz="3600">
                <a:solidFill>
                  <a:schemeClr val="lt1"/>
                </a:solidFill>
                <a:latin typeface="Inter"/>
                <a:ea typeface="Inter"/>
                <a:cs typeface="Inter"/>
                <a:sym typeface="Inter"/>
              </a:rPr>
              <a:t>Problem</a:t>
            </a:r>
            <a:endParaRPr b="1" sz="3600">
              <a:solidFill>
                <a:schemeClr val="lt1"/>
              </a:solidFill>
              <a:latin typeface="Inter"/>
              <a:ea typeface="Inter"/>
              <a:cs typeface="Inter"/>
              <a:sym typeface="Inter"/>
            </a:endParaRPr>
          </a:p>
          <a:p>
            <a:pPr indent="0" lvl="0" marL="0" rtl="0" algn="l">
              <a:lnSpc>
                <a:spcPct val="115000"/>
              </a:lnSpc>
              <a:spcBef>
                <a:spcPts val="1000"/>
              </a:spcBef>
              <a:spcAft>
                <a:spcPts val="0"/>
              </a:spcAft>
              <a:buNone/>
            </a:pPr>
            <a:r>
              <a:rPr lang="en-US" sz="1600">
                <a:solidFill>
                  <a:schemeClr val="lt1"/>
                </a:solidFill>
                <a:latin typeface="Fira Code"/>
                <a:ea typeface="Fira Code"/>
                <a:cs typeface="Fira Code"/>
                <a:sym typeface="Fira Code"/>
              </a:rPr>
              <a:t>Waiting. Reworking. Lost Velocity.</a:t>
            </a:r>
            <a:endParaRPr sz="1600">
              <a:solidFill>
                <a:schemeClr val="lt1"/>
              </a:solidFill>
              <a:latin typeface="Fira Code"/>
              <a:ea typeface="Fira Code"/>
              <a:cs typeface="Fira Code"/>
              <a:sym typeface="Fira Code"/>
            </a:endParaRPr>
          </a:p>
          <a:p>
            <a:pPr indent="0" lvl="0" marL="0" rtl="0" algn="l">
              <a:lnSpc>
                <a:spcPct val="115000"/>
              </a:lnSpc>
              <a:spcBef>
                <a:spcPts val="1000"/>
              </a:spcBef>
              <a:spcAft>
                <a:spcPts val="0"/>
              </a:spcAft>
              <a:buNone/>
            </a:pPr>
            <a:r>
              <a:t/>
            </a:r>
            <a:endParaRPr sz="1600">
              <a:solidFill>
                <a:schemeClr val="lt1"/>
              </a:solidFill>
              <a:latin typeface="Fira Code"/>
              <a:ea typeface="Fira Code"/>
              <a:cs typeface="Fira Code"/>
              <a:sym typeface="Fira Code"/>
            </a:endParaRPr>
          </a:p>
        </p:txBody>
      </p:sp>
      <p:sp>
        <p:nvSpPr>
          <p:cNvPr id="713" name="Google Shape;713;p39"/>
          <p:cNvSpPr txBox="1"/>
          <p:nvPr/>
        </p:nvSpPr>
        <p:spPr>
          <a:xfrm>
            <a:off x="91825" y="171425"/>
            <a:ext cx="1769700" cy="3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FFFFF"/>
                </a:solidFill>
                <a:latin typeface="Fira Code"/>
                <a:ea typeface="Fira Code"/>
                <a:cs typeface="Fira Code"/>
                <a:sym typeface="Fira Code"/>
              </a:rPr>
              <a:t>AI Schema Mocks</a:t>
            </a:r>
            <a:endParaRPr sz="1200">
              <a:solidFill>
                <a:srgbClr val="FFFFFF"/>
              </a:solidFill>
              <a:latin typeface="Fira Code"/>
              <a:ea typeface="Fira Code"/>
              <a:cs typeface="Fira Code"/>
              <a:sym typeface="Fira Code"/>
            </a:endParaRPr>
          </a:p>
        </p:txBody>
      </p:sp>
      <p:sp>
        <p:nvSpPr>
          <p:cNvPr id="714" name="Google Shape;714;p39"/>
          <p:cNvSpPr txBox="1"/>
          <p:nvPr/>
        </p:nvSpPr>
        <p:spPr>
          <a:xfrm>
            <a:off x="4865750" y="2871163"/>
            <a:ext cx="6477000" cy="600300"/>
          </a:xfrm>
          <a:prstGeom prst="rect">
            <a:avLst/>
          </a:prstGeom>
          <a:solidFill>
            <a:srgbClr val="FDF8F5"/>
          </a:solidFill>
          <a:ln>
            <a:noFill/>
          </a:ln>
        </p:spPr>
        <p:txBody>
          <a:bodyPr anchorCtr="0" anchor="t" bIns="0" lIns="0" spcFirstLastPara="1" rIns="0" wrap="square" tIns="0">
            <a:spAutoFit/>
          </a:bodyPr>
          <a:lstStyle/>
          <a:p>
            <a:pPr indent="0" lvl="0" marL="0" rtl="0" algn="l">
              <a:spcBef>
                <a:spcPts val="1200"/>
              </a:spcBef>
              <a:spcAft>
                <a:spcPts val="1200"/>
              </a:spcAft>
              <a:buClr>
                <a:schemeClr val="dk1"/>
              </a:buClr>
              <a:buSzPts val="1100"/>
              <a:buFont typeface="Arial"/>
              <a:buNone/>
            </a:pPr>
            <a:r>
              <a:rPr b="1" lang="en-US" sz="2000">
                <a:solidFill>
                  <a:schemeClr val="dk1"/>
                </a:solidFill>
              </a:rPr>
              <a:t>Disconnected Tools</a:t>
            </a:r>
            <a:r>
              <a:rPr lang="en-US" sz="2000">
                <a:solidFill>
                  <a:schemeClr val="dk1"/>
                </a:solidFill>
              </a:rPr>
              <a:t>:</a:t>
            </a:r>
            <a:r>
              <a:rPr lang="en-US" sz="1800">
                <a:solidFill>
                  <a:srgbClr val="15252D"/>
                </a:solidFill>
                <a:latin typeface="Fira Code"/>
                <a:ea typeface="Fira Code"/>
                <a:cs typeface="Fira Code"/>
                <a:sym typeface="Fira Code"/>
              </a:rPr>
              <a:t> </a:t>
            </a:r>
            <a:r>
              <a:rPr lang="en-US" sz="1900">
                <a:solidFill>
                  <a:srgbClr val="E10098"/>
                </a:solidFill>
                <a:latin typeface="Fira Code"/>
                <a:ea typeface="Fira Code"/>
                <a:cs typeface="Fira Code"/>
                <a:sym typeface="Fira Code"/>
              </a:rPr>
              <a:t>Mocks break as backend evolves → endless rework</a:t>
            </a:r>
            <a:r>
              <a:rPr lang="en-US" sz="1900">
                <a:solidFill>
                  <a:srgbClr val="E10098"/>
                </a:solidFill>
              </a:rPr>
              <a:t>.</a:t>
            </a:r>
            <a:endParaRPr sz="1900">
              <a:solidFill>
                <a:srgbClr val="E10098"/>
              </a:solidFill>
            </a:endParaRPr>
          </a:p>
        </p:txBody>
      </p:sp>
      <p:sp>
        <p:nvSpPr>
          <p:cNvPr id="715" name="Google Shape;715;p39"/>
          <p:cNvSpPr txBox="1"/>
          <p:nvPr/>
        </p:nvSpPr>
        <p:spPr>
          <a:xfrm>
            <a:off x="4377275" y="2989350"/>
            <a:ext cx="820200" cy="392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2550" u="none" cap="none" strike="noStrike">
                <a:solidFill>
                  <a:srgbClr val="E10098"/>
                </a:solidFill>
                <a:latin typeface="Inter"/>
                <a:ea typeface="Inter"/>
                <a:cs typeface="Inter"/>
                <a:sym typeface="Inter"/>
              </a:rPr>
              <a:t>→</a:t>
            </a:r>
            <a:endParaRPr sz="2300"/>
          </a:p>
        </p:txBody>
      </p:sp>
      <p:sp>
        <p:nvSpPr>
          <p:cNvPr id="716" name="Google Shape;716;p39"/>
          <p:cNvSpPr txBox="1"/>
          <p:nvPr/>
        </p:nvSpPr>
        <p:spPr>
          <a:xfrm>
            <a:off x="4865750" y="3899563"/>
            <a:ext cx="6477000" cy="600300"/>
          </a:xfrm>
          <a:prstGeom prst="rect">
            <a:avLst/>
          </a:prstGeom>
          <a:solidFill>
            <a:srgbClr val="FDF8F5"/>
          </a:solidFill>
          <a:ln>
            <a:noFill/>
          </a:ln>
        </p:spPr>
        <p:txBody>
          <a:bodyPr anchorCtr="0" anchor="t" bIns="0" lIns="0" spcFirstLastPara="1" rIns="0" wrap="square" tIns="0">
            <a:spAutoFit/>
          </a:bodyPr>
          <a:lstStyle/>
          <a:p>
            <a:pPr indent="0" lvl="0" marL="0" rtl="0" algn="l">
              <a:spcBef>
                <a:spcPts val="1200"/>
              </a:spcBef>
              <a:spcAft>
                <a:spcPts val="1200"/>
              </a:spcAft>
              <a:buClr>
                <a:schemeClr val="dk1"/>
              </a:buClr>
              <a:buSzPts val="1100"/>
              <a:buFont typeface="Arial"/>
              <a:buNone/>
            </a:pPr>
            <a:r>
              <a:rPr b="1" lang="en-US" sz="2000">
                <a:solidFill>
                  <a:schemeClr val="dk1"/>
                </a:solidFill>
              </a:rPr>
              <a:t>Low-Fidelity Data</a:t>
            </a:r>
            <a:r>
              <a:rPr lang="en-US" sz="1800">
                <a:solidFill>
                  <a:schemeClr val="dk1"/>
                </a:solidFill>
              </a:rPr>
              <a:t>:</a:t>
            </a:r>
            <a:r>
              <a:rPr lang="en-US" sz="1800">
                <a:solidFill>
                  <a:srgbClr val="15252D"/>
                </a:solidFill>
                <a:latin typeface="Fira Code"/>
                <a:ea typeface="Fira Code"/>
                <a:cs typeface="Fira Code"/>
                <a:sym typeface="Fira Code"/>
              </a:rPr>
              <a:t> </a:t>
            </a:r>
            <a:r>
              <a:rPr lang="en-US" sz="1900">
                <a:solidFill>
                  <a:srgbClr val="E10098"/>
                </a:solidFill>
                <a:latin typeface="Fira Code"/>
                <a:ea typeface="Fira Code"/>
                <a:cs typeface="Fira Code"/>
                <a:sym typeface="Fira Code"/>
              </a:rPr>
              <a:t>Unrealistic, static mocks don’t mirror production reality.</a:t>
            </a:r>
            <a:r>
              <a:rPr lang="en-US" sz="1900">
                <a:solidFill>
                  <a:srgbClr val="15252D"/>
                </a:solidFill>
                <a:latin typeface="Fira Code"/>
                <a:ea typeface="Fira Code"/>
                <a:cs typeface="Fira Code"/>
                <a:sym typeface="Fira Code"/>
              </a:rPr>
              <a:t> </a:t>
            </a:r>
            <a:endParaRPr sz="1900">
              <a:solidFill>
                <a:srgbClr val="E10098"/>
              </a:solidFill>
            </a:endParaRPr>
          </a:p>
        </p:txBody>
      </p:sp>
      <p:sp>
        <p:nvSpPr>
          <p:cNvPr id="717" name="Google Shape;717;p39"/>
          <p:cNvSpPr txBox="1"/>
          <p:nvPr/>
        </p:nvSpPr>
        <p:spPr>
          <a:xfrm>
            <a:off x="4377275" y="3899575"/>
            <a:ext cx="820200" cy="392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2550" u="none" cap="none" strike="noStrike">
                <a:solidFill>
                  <a:srgbClr val="E10098"/>
                </a:solidFill>
                <a:latin typeface="Inter"/>
                <a:ea typeface="Inter"/>
                <a:cs typeface="Inter"/>
                <a:sym typeface="Inter"/>
              </a:rPr>
              <a:t>→</a:t>
            </a:r>
            <a:endParaRPr sz="23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F5"/>
        </a:solidFill>
      </p:bgPr>
    </p:bg>
    <p:spTree>
      <p:nvGrpSpPr>
        <p:cNvPr id="721" name="Shape 721"/>
        <p:cNvGrpSpPr/>
        <p:nvPr/>
      </p:nvGrpSpPr>
      <p:grpSpPr>
        <a:xfrm>
          <a:off x="0" y="0"/>
          <a:ext cx="0" cy="0"/>
          <a:chOff x="0" y="0"/>
          <a:chExt cx="0" cy="0"/>
        </a:xfrm>
      </p:grpSpPr>
      <p:pic>
        <p:nvPicPr>
          <p:cNvPr descr="image.png" id="722" name="Google Shape;722;p40"/>
          <p:cNvPicPr preferRelativeResize="0"/>
          <p:nvPr/>
        </p:nvPicPr>
        <p:blipFill rotWithShape="1">
          <a:blip r:embed="rId3">
            <a:alphaModFix/>
          </a:blip>
          <a:srcRect b="0" l="0" r="0" t="0"/>
          <a:stretch/>
        </p:blipFill>
        <p:spPr>
          <a:xfrm>
            <a:off x="0" y="0"/>
            <a:ext cx="3810000" cy="6858000"/>
          </a:xfrm>
          <a:prstGeom prst="rect">
            <a:avLst/>
          </a:prstGeom>
          <a:noFill/>
          <a:ln cap="flat" cmpd="sng" w="9525">
            <a:solidFill>
              <a:srgbClr val="15252D"/>
            </a:solidFill>
            <a:prstDash val="solid"/>
            <a:round/>
            <a:headEnd len="sm" w="sm" type="none"/>
            <a:tailEnd len="sm" w="sm" type="none"/>
          </a:ln>
        </p:spPr>
      </p:pic>
      <p:pic>
        <p:nvPicPr>
          <p:cNvPr descr="image.png" id="723" name="Google Shape;723;p40"/>
          <p:cNvPicPr preferRelativeResize="0"/>
          <p:nvPr/>
        </p:nvPicPr>
        <p:blipFill rotWithShape="1">
          <a:blip r:embed="rId4">
            <a:alphaModFix/>
          </a:blip>
          <a:srcRect b="0" l="0" r="0" t="0"/>
          <a:stretch/>
        </p:blipFill>
        <p:spPr>
          <a:xfrm>
            <a:off x="3810000" y="0"/>
            <a:ext cx="8382000" cy="6858000"/>
          </a:xfrm>
          <a:prstGeom prst="rect">
            <a:avLst/>
          </a:prstGeom>
          <a:noFill/>
          <a:ln cap="flat" cmpd="sng" w="9525">
            <a:solidFill>
              <a:srgbClr val="FDF8F5"/>
            </a:solidFill>
            <a:prstDash val="solid"/>
            <a:round/>
            <a:headEnd len="sm" w="sm" type="none"/>
            <a:tailEnd len="sm" w="sm" type="none"/>
          </a:ln>
          <a:effectLst>
            <a:reflection blurRad="0" dir="5400000" dist="38100" endA="0" endPos="30000" fadeDir="5400012" kx="0" rotWithShape="0" algn="bl" stPos="0" sy="-100000" ky="0"/>
          </a:effectLst>
        </p:spPr>
      </p:pic>
      <p:sp>
        <p:nvSpPr>
          <p:cNvPr id="724" name="Google Shape;724;p40"/>
          <p:cNvSpPr txBox="1"/>
          <p:nvPr/>
        </p:nvSpPr>
        <p:spPr>
          <a:xfrm>
            <a:off x="381000" y="2423219"/>
            <a:ext cx="3200400" cy="215400"/>
          </a:xfrm>
          <a:prstGeom prst="rect">
            <a:avLst/>
          </a:prstGeom>
          <a:noFill/>
          <a:ln>
            <a:noFill/>
          </a:ln>
        </p:spPr>
        <p:txBody>
          <a:bodyPr anchorCtr="0" anchor="t" bIns="0" lIns="0" spcFirstLastPara="1" rIns="0" wrap="square" tIns="0">
            <a:spAutoFit/>
          </a:bodyPr>
          <a:lstStyle/>
          <a:p>
            <a:pPr indent="0" lvl="0" marL="0" marR="0" rtl="0" algn="l">
              <a:lnSpc>
                <a:spcPct val="109972"/>
              </a:lnSpc>
              <a:spcBef>
                <a:spcPts val="0"/>
              </a:spcBef>
              <a:spcAft>
                <a:spcPts val="0"/>
              </a:spcAft>
              <a:buNone/>
            </a:pPr>
            <a:r>
              <a:t/>
            </a:r>
            <a:endParaRPr/>
          </a:p>
        </p:txBody>
      </p:sp>
      <p:sp>
        <p:nvSpPr>
          <p:cNvPr id="725" name="Google Shape;725;p40"/>
          <p:cNvSpPr txBox="1"/>
          <p:nvPr/>
        </p:nvSpPr>
        <p:spPr>
          <a:xfrm>
            <a:off x="4572000" y="3943350"/>
            <a:ext cx="209700" cy="215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t/>
            </a:r>
            <a:endParaRPr/>
          </a:p>
        </p:txBody>
      </p:sp>
      <p:sp>
        <p:nvSpPr>
          <p:cNvPr id="726" name="Google Shape;726;p40"/>
          <p:cNvSpPr txBox="1"/>
          <p:nvPr/>
        </p:nvSpPr>
        <p:spPr>
          <a:xfrm>
            <a:off x="181500" y="2538750"/>
            <a:ext cx="3399900" cy="27816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Clr>
                <a:schemeClr val="dk1"/>
              </a:buClr>
              <a:buSzPts val="3200"/>
              <a:buFont typeface="Arial"/>
              <a:buNone/>
            </a:pPr>
            <a:r>
              <a:rPr b="1" lang="en-US" sz="3500">
                <a:solidFill>
                  <a:schemeClr val="lt1"/>
                </a:solidFill>
                <a:latin typeface="Inter"/>
                <a:ea typeface="Inter"/>
                <a:cs typeface="Inter"/>
                <a:sym typeface="Inter"/>
              </a:rPr>
              <a:t>Solution</a:t>
            </a:r>
            <a:endParaRPr b="1" sz="3500">
              <a:solidFill>
                <a:schemeClr val="lt1"/>
              </a:solidFill>
              <a:latin typeface="Inter"/>
              <a:ea typeface="Inter"/>
              <a:cs typeface="Inter"/>
              <a:sym typeface="Inter"/>
            </a:endParaRPr>
          </a:p>
          <a:p>
            <a:pPr indent="0" lvl="0" marL="0" rtl="0" algn="l">
              <a:lnSpc>
                <a:spcPct val="115000"/>
              </a:lnSpc>
              <a:spcBef>
                <a:spcPts val="1000"/>
              </a:spcBef>
              <a:spcAft>
                <a:spcPts val="0"/>
              </a:spcAft>
              <a:buNone/>
            </a:pPr>
            <a:r>
              <a:rPr b="1" lang="en-US" sz="1800">
                <a:solidFill>
                  <a:schemeClr val="lt1"/>
                </a:solidFill>
                <a:latin typeface="Fira Code"/>
                <a:ea typeface="Fira Code"/>
                <a:cs typeface="Fira Code"/>
                <a:sym typeface="Fira Code"/>
              </a:rPr>
              <a:t>AI Schema mocks </a:t>
            </a:r>
            <a:r>
              <a:rPr lang="en-US" sz="1800">
                <a:solidFill>
                  <a:schemeClr val="lt1"/>
                </a:solidFill>
                <a:latin typeface="Fira Code"/>
                <a:ea typeface="Fira Code"/>
                <a:cs typeface="Fira Code"/>
                <a:sym typeface="Fira Code"/>
              </a:rPr>
              <a:t>empower Frontend to </a:t>
            </a:r>
            <a:r>
              <a:rPr lang="en-US" sz="1800" u="sng">
                <a:solidFill>
                  <a:schemeClr val="lt1"/>
                </a:solidFill>
                <a:latin typeface="Fira Code"/>
                <a:ea typeface="Fira Code"/>
                <a:cs typeface="Fira Code"/>
                <a:sym typeface="Fira Code"/>
              </a:rPr>
              <a:t>prototype</a:t>
            </a:r>
            <a:r>
              <a:rPr lang="en-US" sz="1800">
                <a:solidFill>
                  <a:schemeClr val="lt1"/>
                </a:solidFill>
                <a:latin typeface="Fira Code"/>
                <a:ea typeface="Fira Code"/>
                <a:cs typeface="Fira Code"/>
                <a:sym typeface="Fira Code"/>
              </a:rPr>
              <a:t> and </a:t>
            </a:r>
            <a:r>
              <a:rPr lang="en-US" sz="1800" u="sng">
                <a:solidFill>
                  <a:schemeClr val="lt1"/>
                </a:solidFill>
                <a:latin typeface="Fira Code"/>
                <a:ea typeface="Fira Code"/>
                <a:cs typeface="Fira Code"/>
                <a:sym typeface="Fira Code"/>
              </a:rPr>
              <a:t>test</a:t>
            </a:r>
            <a:r>
              <a:rPr lang="en-US" sz="1800">
                <a:solidFill>
                  <a:schemeClr val="lt1"/>
                </a:solidFill>
                <a:latin typeface="Fira Code"/>
                <a:ea typeface="Fira Code"/>
                <a:cs typeface="Fira Code"/>
                <a:sym typeface="Fira Code"/>
              </a:rPr>
              <a:t> without backend reliance</a:t>
            </a:r>
            <a:endParaRPr sz="1800">
              <a:solidFill>
                <a:schemeClr val="lt1"/>
              </a:solidFill>
              <a:latin typeface="Fira Code"/>
              <a:ea typeface="Fira Code"/>
              <a:cs typeface="Fira Code"/>
              <a:sym typeface="Fira Code"/>
            </a:endParaRPr>
          </a:p>
          <a:p>
            <a:pPr indent="0" lvl="0" marL="0" rtl="0" algn="l">
              <a:lnSpc>
                <a:spcPct val="115000"/>
              </a:lnSpc>
              <a:spcBef>
                <a:spcPts val="1000"/>
              </a:spcBef>
              <a:spcAft>
                <a:spcPts val="0"/>
              </a:spcAft>
              <a:buNone/>
            </a:pPr>
            <a:r>
              <a:t/>
            </a:r>
            <a:endParaRPr b="1" sz="3600">
              <a:solidFill>
                <a:schemeClr val="lt1"/>
              </a:solidFill>
              <a:latin typeface="Inter"/>
              <a:ea typeface="Inter"/>
              <a:cs typeface="Inter"/>
              <a:sym typeface="Inter"/>
            </a:endParaRPr>
          </a:p>
        </p:txBody>
      </p:sp>
      <p:sp>
        <p:nvSpPr>
          <p:cNvPr id="727" name="Google Shape;727;p40"/>
          <p:cNvSpPr txBox="1"/>
          <p:nvPr/>
        </p:nvSpPr>
        <p:spPr>
          <a:xfrm>
            <a:off x="91825" y="171425"/>
            <a:ext cx="1769700" cy="3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FFFFF"/>
                </a:solidFill>
                <a:latin typeface="Fira Code"/>
                <a:ea typeface="Fira Code"/>
                <a:cs typeface="Fira Code"/>
                <a:sym typeface="Fira Code"/>
              </a:rPr>
              <a:t>AI Schema Mocks</a:t>
            </a:r>
            <a:endParaRPr sz="1200">
              <a:solidFill>
                <a:srgbClr val="FFFFFF"/>
              </a:solidFill>
              <a:latin typeface="Fira Code"/>
              <a:ea typeface="Fira Code"/>
              <a:cs typeface="Fira Code"/>
              <a:sym typeface="Fira Code"/>
            </a:endParaRPr>
          </a:p>
        </p:txBody>
      </p:sp>
      <p:sp>
        <p:nvSpPr>
          <p:cNvPr id="728" name="Google Shape;728;p40"/>
          <p:cNvSpPr txBox="1"/>
          <p:nvPr/>
        </p:nvSpPr>
        <p:spPr>
          <a:xfrm>
            <a:off x="9696151" y="2814625"/>
            <a:ext cx="17697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2400">
                <a:solidFill>
                  <a:srgbClr val="E10098"/>
                </a:solidFill>
              </a:rPr>
              <a:t> </a:t>
            </a:r>
            <a:endParaRPr sz="2400"/>
          </a:p>
        </p:txBody>
      </p:sp>
      <p:sp>
        <p:nvSpPr>
          <p:cNvPr id="729" name="Google Shape;729;p40"/>
          <p:cNvSpPr txBox="1"/>
          <p:nvPr/>
        </p:nvSpPr>
        <p:spPr>
          <a:xfrm>
            <a:off x="4330650" y="2814625"/>
            <a:ext cx="73407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2300">
                <a:solidFill>
                  <a:srgbClr val="15252D"/>
                </a:solidFill>
                <a:latin typeface="Inter"/>
                <a:ea typeface="Inter"/>
                <a:cs typeface="Inter"/>
                <a:sym typeface="Inter"/>
              </a:rPr>
              <a:t>Schema mocking with no backend strings attached!</a:t>
            </a:r>
            <a:endParaRPr sz="15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F5"/>
        </a:solidFill>
      </p:bgPr>
    </p:bg>
    <p:spTree>
      <p:nvGrpSpPr>
        <p:cNvPr id="733" name="Shape 733"/>
        <p:cNvGrpSpPr/>
        <p:nvPr/>
      </p:nvGrpSpPr>
      <p:grpSpPr>
        <a:xfrm>
          <a:off x="0" y="0"/>
          <a:ext cx="0" cy="0"/>
          <a:chOff x="0" y="0"/>
          <a:chExt cx="0" cy="0"/>
        </a:xfrm>
      </p:grpSpPr>
      <p:sp>
        <p:nvSpPr>
          <p:cNvPr id="734" name="Google Shape;734;p41"/>
          <p:cNvSpPr txBox="1"/>
          <p:nvPr/>
        </p:nvSpPr>
        <p:spPr>
          <a:xfrm>
            <a:off x="571500" y="571500"/>
            <a:ext cx="11601600" cy="2154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a:p>
        </p:txBody>
      </p:sp>
      <p:pic>
        <p:nvPicPr>
          <p:cNvPr id="735" name="Google Shape;735;p41" title="Accelerating the GraphQL Lifecycle-4.webm">
            <a:hlinkClick r:id="rId3"/>
          </p:cNvPr>
          <p:cNvPicPr preferRelativeResize="0"/>
          <p:nvPr/>
        </p:nvPicPr>
        <p:blipFill>
          <a:blip r:embed="rId4">
            <a:alphaModFix/>
          </a:blip>
          <a:stretch>
            <a:fillRect/>
          </a:stretch>
        </p:blipFill>
        <p:spPr>
          <a:xfrm>
            <a:off x="0" y="0"/>
            <a:ext cx="12202051" cy="68580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35"/>
                                        </p:tgtEl>
                                        <p:attrNameLst>
                                          <p:attrName>style.visibility</p:attrName>
                                        </p:attrNameLst>
                                      </p:cBhvr>
                                      <p:to>
                                        <p:strVal val="visible"/>
                                      </p:to>
                                    </p:set>
                                    <p:animEffect filter="fade" transition="in">
                                      <p:cBhvr>
                                        <p:cTn dur="1000"/>
                                        <p:tgtEl>
                                          <p:spTgt spid="7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F5"/>
        </a:solidFill>
      </p:bgPr>
    </p:bg>
    <p:spTree>
      <p:nvGrpSpPr>
        <p:cNvPr id="739" name="Shape 739"/>
        <p:cNvGrpSpPr/>
        <p:nvPr/>
      </p:nvGrpSpPr>
      <p:grpSpPr>
        <a:xfrm>
          <a:off x="0" y="0"/>
          <a:ext cx="0" cy="0"/>
          <a:chOff x="0" y="0"/>
          <a:chExt cx="0" cy="0"/>
        </a:xfrm>
      </p:grpSpPr>
      <p:pic>
        <p:nvPicPr>
          <p:cNvPr descr="image.png" id="740" name="Google Shape;740;p42"/>
          <p:cNvPicPr preferRelativeResize="0"/>
          <p:nvPr/>
        </p:nvPicPr>
        <p:blipFill rotWithShape="1">
          <a:blip r:embed="rId3">
            <a:alphaModFix/>
          </a:blip>
          <a:srcRect b="0" l="0" r="0" t="0"/>
          <a:stretch/>
        </p:blipFill>
        <p:spPr>
          <a:xfrm>
            <a:off x="0" y="0"/>
            <a:ext cx="3810000" cy="6858000"/>
          </a:xfrm>
          <a:prstGeom prst="rect">
            <a:avLst/>
          </a:prstGeom>
          <a:noFill/>
          <a:ln cap="flat" cmpd="sng" w="9525">
            <a:solidFill>
              <a:schemeClr val="dk1"/>
            </a:solidFill>
            <a:prstDash val="solid"/>
            <a:round/>
            <a:headEnd len="sm" w="sm" type="none"/>
            <a:tailEnd len="sm" w="sm" type="none"/>
          </a:ln>
        </p:spPr>
      </p:pic>
      <p:pic>
        <p:nvPicPr>
          <p:cNvPr descr="image.png" id="741" name="Google Shape;741;p42"/>
          <p:cNvPicPr preferRelativeResize="0"/>
          <p:nvPr/>
        </p:nvPicPr>
        <p:blipFill rotWithShape="1">
          <a:blip r:embed="rId4">
            <a:alphaModFix/>
          </a:blip>
          <a:srcRect b="0" l="0" r="0" t="0"/>
          <a:stretch/>
        </p:blipFill>
        <p:spPr>
          <a:xfrm>
            <a:off x="3810000" y="0"/>
            <a:ext cx="8382000" cy="6858000"/>
          </a:xfrm>
          <a:prstGeom prst="rect">
            <a:avLst/>
          </a:prstGeom>
          <a:noFill/>
          <a:ln cap="flat" cmpd="sng" w="9525">
            <a:solidFill>
              <a:srgbClr val="FDF8F5"/>
            </a:solidFill>
            <a:prstDash val="solid"/>
            <a:round/>
            <a:headEnd len="sm" w="sm" type="none"/>
            <a:tailEnd len="sm" w="sm" type="none"/>
          </a:ln>
          <a:effectLst>
            <a:reflection blurRad="0" dir="5400000" dist="38100" endA="0" endPos="30000" fadeDir="5400012" kx="0" rotWithShape="0" algn="bl" stPos="0" sy="-100000" ky="0"/>
          </a:effectLst>
        </p:spPr>
      </p:pic>
      <p:sp>
        <p:nvSpPr>
          <p:cNvPr id="742" name="Google Shape;742;p42"/>
          <p:cNvSpPr txBox="1"/>
          <p:nvPr/>
        </p:nvSpPr>
        <p:spPr>
          <a:xfrm>
            <a:off x="381000" y="2423219"/>
            <a:ext cx="3200400" cy="215400"/>
          </a:xfrm>
          <a:prstGeom prst="rect">
            <a:avLst/>
          </a:prstGeom>
          <a:noFill/>
          <a:ln>
            <a:noFill/>
          </a:ln>
        </p:spPr>
        <p:txBody>
          <a:bodyPr anchorCtr="0" anchor="t" bIns="0" lIns="0" spcFirstLastPara="1" rIns="0" wrap="square" tIns="0">
            <a:spAutoFit/>
          </a:bodyPr>
          <a:lstStyle/>
          <a:p>
            <a:pPr indent="0" lvl="0" marL="0" marR="0" rtl="0" algn="l">
              <a:lnSpc>
                <a:spcPct val="109972"/>
              </a:lnSpc>
              <a:spcBef>
                <a:spcPts val="0"/>
              </a:spcBef>
              <a:spcAft>
                <a:spcPts val="0"/>
              </a:spcAft>
              <a:buNone/>
            </a:pPr>
            <a:r>
              <a:t/>
            </a:r>
            <a:endParaRPr/>
          </a:p>
        </p:txBody>
      </p:sp>
      <p:sp>
        <p:nvSpPr>
          <p:cNvPr id="743" name="Google Shape;743;p42"/>
          <p:cNvSpPr txBox="1"/>
          <p:nvPr/>
        </p:nvSpPr>
        <p:spPr>
          <a:xfrm>
            <a:off x="4572000" y="3943350"/>
            <a:ext cx="209700" cy="215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t/>
            </a:r>
            <a:endParaRPr/>
          </a:p>
        </p:txBody>
      </p:sp>
      <p:sp>
        <p:nvSpPr>
          <p:cNvPr id="744" name="Google Shape;744;p42"/>
          <p:cNvSpPr txBox="1"/>
          <p:nvPr/>
        </p:nvSpPr>
        <p:spPr>
          <a:xfrm>
            <a:off x="181500" y="2538750"/>
            <a:ext cx="3399900" cy="27816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Clr>
                <a:schemeClr val="dk1"/>
              </a:buClr>
              <a:buSzPts val="3200"/>
              <a:buFont typeface="Arial"/>
              <a:buNone/>
            </a:pPr>
            <a:r>
              <a:rPr b="1" lang="en-US" sz="3500">
                <a:solidFill>
                  <a:schemeClr val="lt1"/>
                </a:solidFill>
                <a:latin typeface="Inter"/>
                <a:ea typeface="Inter"/>
                <a:cs typeface="Inter"/>
                <a:sym typeface="Inter"/>
              </a:rPr>
              <a:t>Solution</a:t>
            </a:r>
            <a:endParaRPr b="1" sz="3500">
              <a:solidFill>
                <a:schemeClr val="lt1"/>
              </a:solidFill>
              <a:latin typeface="Inter"/>
              <a:ea typeface="Inter"/>
              <a:cs typeface="Inter"/>
              <a:sym typeface="Inter"/>
            </a:endParaRPr>
          </a:p>
          <a:p>
            <a:pPr indent="0" lvl="0" marL="0" rtl="0" algn="l">
              <a:lnSpc>
                <a:spcPct val="115000"/>
              </a:lnSpc>
              <a:spcBef>
                <a:spcPts val="1000"/>
              </a:spcBef>
              <a:spcAft>
                <a:spcPts val="0"/>
              </a:spcAft>
              <a:buNone/>
            </a:pPr>
            <a:r>
              <a:rPr b="1" lang="en-US" sz="1800">
                <a:solidFill>
                  <a:schemeClr val="lt1"/>
                </a:solidFill>
                <a:latin typeface="Fira Code"/>
                <a:ea typeface="Fira Code"/>
                <a:cs typeface="Fira Code"/>
                <a:sym typeface="Fira Code"/>
              </a:rPr>
              <a:t>AI Schema mocks </a:t>
            </a:r>
            <a:r>
              <a:rPr lang="en-US" sz="1800">
                <a:solidFill>
                  <a:schemeClr val="lt1"/>
                </a:solidFill>
                <a:latin typeface="Fira Code"/>
                <a:ea typeface="Fira Code"/>
                <a:cs typeface="Fira Code"/>
                <a:sym typeface="Fira Code"/>
              </a:rPr>
              <a:t>empower Frontend to </a:t>
            </a:r>
            <a:r>
              <a:rPr lang="en-US" sz="1800" u="sng">
                <a:solidFill>
                  <a:schemeClr val="lt1"/>
                </a:solidFill>
                <a:latin typeface="Fira Code"/>
                <a:ea typeface="Fira Code"/>
                <a:cs typeface="Fira Code"/>
                <a:sym typeface="Fira Code"/>
              </a:rPr>
              <a:t>prototype</a:t>
            </a:r>
            <a:r>
              <a:rPr lang="en-US" sz="1800">
                <a:solidFill>
                  <a:schemeClr val="lt1"/>
                </a:solidFill>
                <a:latin typeface="Fira Code"/>
                <a:ea typeface="Fira Code"/>
                <a:cs typeface="Fira Code"/>
                <a:sym typeface="Fira Code"/>
              </a:rPr>
              <a:t> and </a:t>
            </a:r>
            <a:r>
              <a:rPr lang="en-US" sz="1800" u="sng">
                <a:solidFill>
                  <a:schemeClr val="lt1"/>
                </a:solidFill>
                <a:latin typeface="Fira Code"/>
                <a:ea typeface="Fira Code"/>
                <a:cs typeface="Fira Code"/>
                <a:sym typeface="Fira Code"/>
              </a:rPr>
              <a:t>test</a:t>
            </a:r>
            <a:r>
              <a:rPr lang="en-US" sz="1800">
                <a:solidFill>
                  <a:schemeClr val="lt1"/>
                </a:solidFill>
                <a:latin typeface="Fira Code"/>
                <a:ea typeface="Fira Code"/>
                <a:cs typeface="Fira Code"/>
                <a:sym typeface="Fira Code"/>
              </a:rPr>
              <a:t> without backend reliance</a:t>
            </a:r>
            <a:endParaRPr sz="1800">
              <a:solidFill>
                <a:schemeClr val="lt1"/>
              </a:solidFill>
              <a:latin typeface="Fira Code"/>
              <a:ea typeface="Fira Code"/>
              <a:cs typeface="Fira Code"/>
              <a:sym typeface="Fira Code"/>
            </a:endParaRPr>
          </a:p>
          <a:p>
            <a:pPr indent="0" lvl="0" marL="0" rtl="0" algn="l">
              <a:lnSpc>
                <a:spcPct val="115000"/>
              </a:lnSpc>
              <a:spcBef>
                <a:spcPts val="1000"/>
              </a:spcBef>
              <a:spcAft>
                <a:spcPts val="0"/>
              </a:spcAft>
              <a:buNone/>
            </a:pPr>
            <a:r>
              <a:t/>
            </a:r>
            <a:endParaRPr b="1" sz="3600">
              <a:solidFill>
                <a:schemeClr val="lt1"/>
              </a:solidFill>
              <a:latin typeface="Inter"/>
              <a:ea typeface="Inter"/>
              <a:cs typeface="Inter"/>
              <a:sym typeface="Inter"/>
            </a:endParaRPr>
          </a:p>
        </p:txBody>
      </p:sp>
      <p:sp>
        <p:nvSpPr>
          <p:cNvPr id="745" name="Google Shape;745;p42"/>
          <p:cNvSpPr txBox="1"/>
          <p:nvPr/>
        </p:nvSpPr>
        <p:spPr>
          <a:xfrm>
            <a:off x="91825" y="171425"/>
            <a:ext cx="1769700" cy="3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FFFFF"/>
                </a:solidFill>
                <a:latin typeface="Fira Code"/>
                <a:ea typeface="Fira Code"/>
                <a:cs typeface="Fira Code"/>
                <a:sym typeface="Fira Code"/>
              </a:rPr>
              <a:t>AI Schema Mocks</a:t>
            </a:r>
            <a:endParaRPr sz="1200">
              <a:solidFill>
                <a:srgbClr val="FFFFFF"/>
              </a:solidFill>
              <a:latin typeface="Fira Code"/>
              <a:ea typeface="Fira Code"/>
              <a:cs typeface="Fira Code"/>
              <a:sym typeface="Fira Code"/>
            </a:endParaRPr>
          </a:p>
        </p:txBody>
      </p:sp>
      <p:grpSp>
        <p:nvGrpSpPr>
          <p:cNvPr id="746" name="Google Shape;746;p42"/>
          <p:cNvGrpSpPr/>
          <p:nvPr/>
        </p:nvGrpSpPr>
        <p:grpSpPr>
          <a:xfrm>
            <a:off x="4335200" y="2523725"/>
            <a:ext cx="2283809" cy="1810550"/>
            <a:chOff x="4276218" y="785050"/>
            <a:chExt cx="3200405" cy="1810550"/>
          </a:xfrm>
        </p:grpSpPr>
        <p:pic>
          <p:nvPicPr>
            <p:cNvPr descr="image.png" id="747" name="Google Shape;747;p42"/>
            <p:cNvPicPr preferRelativeResize="0"/>
            <p:nvPr/>
          </p:nvPicPr>
          <p:blipFill rotWithShape="1">
            <a:blip r:embed="rId5">
              <a:alphaModFix/>
            </a:blip>
            <a:srcRect b="0" l="0" r="0" t="0"/>
            <a:stretch/>
          </p:blipFill>
          <p:spPr>
            <a:xfrm>
              <a:off x="4276223" y="785050"/>
              <a:ext cx="3200399" cy="1810550"/>
            </a:xfrm>
            <a:prstGeom prst="rect">
              <a:avLst/>
            </a:prstGeom>
            <a:noFill/>
            <a:ln>
              <a:noFill/>
            </a:ln>
          </p:spPr>
        </p:pic>
        <p:sp>
          <p:nvSpPr>
            <p:cNvPr id="748" name="Google Shape;748;p42"/>
            <p:cNvSpPr txBox="1"/>
            <p:nvPr/>
          </p:nvSpPr>
          <p:spPr>
            <a:xfrm>
              <a:off x="4692610" y="1143175"/>
              <a:ext cx="23676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2400">
                  <a:solidFill>
                    <a:srgbClr val="E10098"/>
                  </a:solidFill>
                </a:rPr>
                <a:t>⏱️ </a:t>
              </a:r>
              <a:endParaRPr sz="2400"/>
            </a:p>
          </p:txBody>
        </p:sp>
        <p:sp>
          <p:nvSpPr>
            <p:cNvPr id="749" name="Google Shape;749;p42"/>
            <p:cNvSpPr txBox="1"/>
            <p:nvPr/>
          </p:nvSpPr>
          <p:spPr>
            <a:xfrm>
              <a:off x="4276218" y="1616375"/>
              <a:ext cx="3013200" cy="615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b="1" lang="en-US" sz="2000">
                  <a:solidFill>
                    <a:schemeClr val="dk1"/>
                  </a:solidFill>
                  <a:latin typeface="Fira Code"/>
                  <a:ea typeface="Fira Code"/>
                  <a:cs typeface="Fira Code"/>
                  <a:sym typeface="Fira Code"/>
                </a:rPr>
                <a:t>Rapid Prototyping</a:t>
              </a:r>
              <a:endParaRPr b="1" sz="1451">
                <a:solidFill>
                  <a:schemeClr val="dk1"/>
                </a:solidFill>
              </a:endParaRPr>
            </a:p>
          </p:txBody>
        </p:sp>
      </p:grpSp>
      <p:grpSp>
        <p:nvGrpSpPr>
          <p:cNvPr id="750" name="Google Shape;750;p42"/>
          <p:cNvGrpSpPr/>
          <p:nvPr/>
        </p:nvGrpSpPr>
        <p:grpSpPr>
          <a:xfrm>
            <a:off x="6958954" y="2523725"/>
            <a:ext cx="2283805" cy="1810550"/>
            <a:chOff x="4276223" y="785050"/>
            <a:chExt cx="3200399" cy="1810550"/>
          </a:xfrm>
        </p:grpSpPr>
        <p:pic>
          <p:nvPicPr>
            <p:cNvPr descr="image.png" id="751" name="Google Shape;751;p42"/>
            <p:cNvPicPr preferRelativeResize="0"/>
            <p:nvPr/>
          </p:nvPicPr>
          <p:blipFill rotWithShape="1">
            <a:blip r:embed="rId5">
              <a:alphaModFix/>
            </a:blip>
            <a:srcRect b="0" l="0" r="0" t="0"/>
            <a:stretch/>
          </p:blipFill>
          <p:spPr>
            <a:xfrm>
              <a:off x="4276223" y="785050"/>
              <a:ext cx="3200399" cy="1810550"/>
            </a:xfrm>
            <a:prstGeom prst="rect">
              <a:avLst/>
            </a:prstGeom>
            <a:noFill/>
            <a:ln>
              <a:noFill/>
            </a:ln>
          </p:spPr>
        </p:pic>
        <p:sp>
          <p:nvSpPr>
            <p:cNvPr id="752" name="Google Shape;752;p42"/>
            <p:cNvSpPr txBox="1"/>
            <p:nvPr/>
          </p:nvSpPr>
          <p:spPr>
            <a:xfrm>
              <a:off x="4369827" y="1618000"/>
              <a:ext cx="3013200" cy="646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b="1" lang="en-US" sz="2100">
                  <a:solidFill>
                    <a:schemeClr val="dk1"/>
                  </a:solidFill>
                  <a:latin typeface="Fira Code"/>
                  <a:ea typeface="Fira Code"/>
                  <a:cs typeface="Fira Code"/>
                  <a:sym typeface="Fira Code"/>
                </a:rPr>
                <a:t>High-Fidelity Data</a:t>
              </a:r>
              <a:endParaRPr b="1" sz="1551">
                <a:solidFill>
                  <a:schemeClr val="dk1"/>
                </a:solidFill>
              </a:endParaRPr>
            </a:p>
          </p:txBody>
        </p:sp>
      </p:grpSp>
      <p:sp>
        <p:nvSpPr>
          <p:cNvPr id="753" name="Google Shape;753;p42"/>
          <p:cNvSpPr txBox="1"/>
          <p:nvPr/>
        </p:nvSpPr>
        <p:spPr>
          <a:xfrm>
            <a:off x="7144201" y="2814625"/>
            <a:ext cx="1769700" cy="400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600">
                <a:solidFill>
                  <a:schemeClr val="dk1"/>
                </a:solidFill>
                <a:latin typeface="Fira Code"/>
                <a:ea typeface="Fira Code"/>
                <a:cs typeface="Fira Code"/>
                <a:sym typeface="Fira Code"/>
              </a:rPr>
              <a:t>🎯</a:t>
            </a:r>
            <a:r>
              <a:rPr b="1" lang="en-US" sz="2400">
                <a:solidFill>
                  <a:srgbClr val="E10098"/>
                </a:solidFill>
              </a:rPr>
              <a:t> </a:t>
            </a:r>
            <a:endParaRPr sz="2400"/>
          </a:p>
        </p:txBody>
      </p:sp>
      <p:grpSp>
        <p:nvGrpSpPr>
          <p:cNvPr id="754" name="Google Shape;754;p42"/>
          <p:cNvGrpSpPr/>
          <p:nvPr/>
        </p:nvGrpSpPr>
        <p:grpSpPr>
          <a:xfrm>
            <a:off x="9439104" y="2523725"/>
            <a:ext cx="2283805" cy="1810550"/>
            <a:chOff x="4276223" y="785050"/>
            <a:chExt cx="3200399" cy="1810550"/>
          </a:xfrm>
        </p:grpSpPr>
        <p:pic>
          <p:nvPicPr>
            <p:cNvPr descr="image.png" id="755" name="Google Shape;755;p42"/>
            <p:cNvPicPr preferRelativeResize="0"/>
            <p:nvPr/>
          </p:nvPicPr>
          <p:blipFill rotWithShape="1">
            <a:blip r:embed="rId5">
              <a:alphaModFix/>
            </a:blip>
            <a:srcRect b="0" l="0" r="0" t="0"/>
            <a:stretch/>
          </p:blipFill>
          <p:spPr>
            <a:xfrm>
              <a:off x="4276223" y="785050"/>
              <a:ext cx="3200399" cy="1810550"/>
            </a:xfrm>
            <a:prstGeom prst="rect">
              <a:avLst/>
            </a:prstGeom>
            <a:noFill/>
            <a:ln>
              <a:noFill/>
            </a:ln>
          </p:spPr>
        </p:pic>
        <p:sp>
          <p:nvSpPr>
            <p:cNvPr id="756" name="Google Shape;756;p42"/>
            <p:cNvSpPr txBox="1"/>
            <p:nvPr/>
          </p:nvSpPr>
          <p:spPr>
            <a:xfrm>
              <a:off x="4369827" y="1618000"/>
              <a:ext cx="3013200" cy="615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b="1" lang="en-US" sz="2000">
                  <a:solidFill>
                    <a:schemeClr val="dk1"/>
                  </a:solidFill>
                  <a:latin typeface="Fira Code"/>
                  <a:ea typeface="Fira Code"/>
                  <a:cs typeface="Fira Code"/>
                  <a:sym typeface="Fira Code"/>
                </a:rPr>
                <a:t>Decoupled Frontend</a:t>
              </a:r>
              <a:endParaRPr b="1" sz="1551">
                <a:solidFill>
                  <a:schemeClr val="dk1"/>
                </a:solidFill>
              </a:endParaRPr>
            </a:p>
          </p:txBody>
        </p:sp>
      </p:grpSp>
      <p:sp>
        <p:nvSpPr>
          <p:cNvPr id="757" name="Google Shape;757;p42"/>
          <p:cNvSpPr txBox="1"/>
          <p:nvPr/>
        </p:nvSpPr>
        <p:spPr>
          <a:xfrm>
            <a:off x="9696151" y="2814625"/>
            <a:ext cx="17697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000">
                <a:solidFill>
                  <a:schemeClr val="dk1"/>
                </a:solidFill>
                <a:latin typeface="Fira Code"/>
                <a:ea typeface="Fira Code"/>
                <a:cs typeface="Fira Code"/>
                <a:sym typeface="Fira Code"/>
              </a:rPr>
              <a:t>🔗</a:t>
            </a:r>
            <a:r>
              <a:rPr b="1" lang="en-US" sz="2400">
                <a:solidFill>
                  <a:srgbClr val="E10098"/>
                </a:solidFill>
              </a:rPr>
              <a:t> </a:t>
            </a:r>
            <a:endParaRPr sz="24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F5"/>
        </a:solidFill>
      </p:bgPr>
    </p:bg>
    <p:spTree>
      <p:nvGrpSpPr>
        <p:cNvPr id="761" name="Shape 761"/>
        <p:cNvGrpSpPr/>
        <p:nvPr/>
      </p:nvGrpSpPr>
      <p:grpSpPr>
        <a:xfrm>
          <a:off x="0" y="0"/>
          <a:ext cx="0" cy="0"/>
          <a:chOff x="0" y="0"/>
          <a:chExt cx="0" cy="0"/>
        </a:xfrm>
      </p:grpSpPr>
      <p:pic>
        <p:nvPicPr>
          <p:cNvPr descr="image.png" id="762" name="Google Shape;762;p43"/>
          <p:cNvPicPr preferRelativeResize="0"/>
          <p:nvPr/>
        </p:nvPicPr>
        <p:blipFill rotWithShape="1">
          <a:blip r:embed="rId3">
            <a:alphaModFix/>
          </a:blip>
          <a:srcRect b="0" l="0" r="0" t="0"/>
          <a:stretch/>
        </p:blipFill>
        <p:spPr>
          <a:xfrm>
            <a:off x="0" y="0"/>
            <a:ext cx="12192000" cy="6858000"/>
          </a:xfrm>
          <a:prstGeom prst="rect">
            <a:avLst/>
          </a:prstGeom>
          <a:noFill/>
          <a:ln cap="flat" cmpd="sng" w="9525">
            <a:solidFill>
              <a:srgbClr val="161E26"/>
            </a:solidFill>
            <a:prstDash val="solid"/>
            <a:round/>
            <a:headEnd len="sm" w="sm" type="none"/>
            <a:tailEnd len="sm" w="sm" type="none"/>
          </a:ln>
        </p:spPr>
      </p:pic>
      <p:sp>
        <p:nvSpPr>
          <p:cNvPr id="763" name="Google Shape;763;p43"/>
          <p:cNvSpPr txBox="1"/>
          <p:nvPr/>
        </p:nvSpPr>
        <p:spPr>
          <a:xfrm>
            <a:off x="2169775" y="337875"/>
            <a:ext cx="9584100" cy="1396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000"/>
              </a:spcBef>
              <a:spcAft>
                <a:spcPts val="0"/>
              </a:spcAft>
              <a:buClr>
                <a:schemeClr val="dk1"/>
              </a:buClr>
              <a:buSzPts val="1400"/>
              <a:buFont typeface="Arial"/>
              <a:buNone/>
            </a:pPr>
            <a:r>
              <a:rPr b="1" lang="en-US" sz="3800">
                <a:solidFill>
                  <a:schemeClr val="lt1"/>
                </a:solidFill>
              </a:rPr>
              <a:t> Step 1: Mock Server Deployment</a:t>
            </a:r>
            <a:br>
              <a:rPr b="1" lang="en-US" sz="3800">
                <a:solidFill>
                  <a:schemeClr val="lt1"/>
                </a:solidFill>
              </a:rPr>
            </a:br>
            <a:r>
              <a:rPr lang="en-US" sz="1800">
                <a:solidFill>
                  <a:srgbClr val="161E26"/>
                </a:solidFill>
                <a:latin typeface="Fira Code"/>
                <a:ea typeface="Fira Code"/>
                <a:cs typeface="Fira Code"/>
                <a:sym typeface="Fira Code"/>
              </a:rPr>
              <a:t>D</a:t>
            </a:r>
            <a:r>
              <a:rPr lang="en-US" sz="1800">
                <a:solidFill>
                  <a:schemeClr val="lt1"/>
                </a:solidFill>
                <a:latin typeface="Fira Code"/>
                <a:ea typeface="Fira Code"/>
                <a:cs typeface="Fira Code"/>
                <a:sym typeface="Fira Code"/>
              </a:rPr>
              <a:t> Developers can deploy mock servers from schema proposals </a:t>
            </a:r>
            <a:endParaRPr sz="1800">
              <a:solidFill>
                <a:schemeClr val="lt1"/>
              </a:solidFill>
              <a:latin typeface="Fira Code"/>
              <a:ea typeface="Fira Code"/>
              <a:cs typeface="Fira Code"/>
              <a:sym typeface="Fira Code"/>
            </a:endParaRPr>
          </a:p>
          <a:p>
            <a:pPr indent="0" lvl="0" marL="0" rtl="0" algn="l">
              <a:lnSpc>
                <a:spcPct val="115000"/>
              </a:lnSpc>
              <a:spcBef>
                <a:spcPts val="1000"/>
              </a:spcBef>
              <a:spcAft>
                <a:spcPts val="0"/>
              </a:spcAft>
              <a:buClr>
                <a:schemeClr val="dk1"/>
              </a:buClr>
              <a:buSzPts val="1400"/>
              <a:buFont typeface="Arial"/>
              <a:buNone/>
            </a:pPr>
            <a:r>
              <a:rPr lang="en-US" sz="1800">
                <a:solidFill>
                  <a:srgbClr val="161E26"/>
                </a:solidFill>
                <a:latin typeface="Fira Code"/>
                <a:ea typeface="Fira Code"/>
                <a:cs typeface="Fira Code"/>
                <a:sym typeface="Fira Code"/>
              </a:rPr>
              <a:t>v</a:t>
            </a:r>
            <a:r>
              <a:rPr lang="en-US" sz="1800">
                <a:solidFill>
                  <a:schemeClr val="lt1"/>
                </a:solidFill>
                <a:latin typeface="Fira Code"/>
                <a:ea typeface="Fira Code"/>
                <a:cs typeface="Fira Code"/>
                <a:sym typeface="Fira Code"/>
              </a:rPr>
              <a:t>                 or via simple custom header.</a:t>
            </a:r>
            <a:endParaRPr sz="1800">
              <a:solidFill>
                <a:schemeClr val="lt1"/>
              </a:solidFill>
              <a:latin typeface="Inter"/>
              <a:ea typeface="Inter"/>
              <a:cs typeface="Inter"/>
              <a:sym typeface="Inter"/>
            </a:endParaRPr>
          </a:p>
        </p:txBody>
      </p:sp>
      <p:pic>
        <p:nvPicPr>
          <p:cNvPr id="764" name="Google Shape;764;p43" title="Screenshot 2025-10-03 at 8.09.01 AM.png"/>
          <p:cNvPicPr preferRelativeResize="0"/>
          <p:nvPr/>
        </p:nvPicPr>
        <p:blipFill rotWithShape="1">
          <a:blip r:embed="rId4">
            <a:alphaModFix/>
          </a:blip>
          <a:srcRect b="21612" l="0" r="0" t="0"/>
          <a:stretch/>
        </p:blipFill>
        <p:spPr>
          <a:xfrm>
            <a:off x="700775" y="3300300"/>
            <a:ext cx="5345377" cy="2885575"/>
          </a:xfrm>
          <a:prstGeom prst="rect">
            <a:avLst/>
          </a:prstGeom>
          <a:noFill/>
          <a:ln cap="flat" cmpd="sng" w="9525">
            <a:solidFill>
              <a:srgbClr val="999999"/>
            </a:solidFill>
            <a:prstDash val="solid"/>
            <a:round/>
            <a:headEnd len="sm" w="sm" type="none"/>
            <a:tailEnd len="sm" w="sm" type="none"/>
          </a:ln>
        </p:spPr>
      </p:pic>
      <p:pic>
        <p:nvPicPr>
          <p:cNvPr id="765" name="Google Shape;765;p43"/>
          <p:cNvPicPr preferRelativeResize="0"/>
          <p:nvPr/>
        </p:nvPicPr>
        <p:blipFill rotWithShape="1">
          <a:blip r:embed="rId5">
            <a:alphaModFix/>
          </a:blip>
          <a:srcRect b="0" l="0" r="0" t="0"/>
          <a:stretch/>
        </p:blipFill>
        <p:spPr>
          <a:xfrm>
            <a:off x="3128075" y="1903875"/>
            <a:ext cx="2308800" cy="1266900"/>
          </a:xfrm>
          <a:prstGeom prst="rect">
            <a:avLst/>
          </a:prstGeom>
          <a:noFill/>
          <a:ln>
            <a:noFill/>
          </a:ln>
        </p:spPr>
      </p:pic>
      <p:pic>
        <p:nvPicPr>
          <p:cNvPr id="766" name="Google Shape;766;p43"/>
          <p:cNvPicPr preferRelativeResize="0"/>
          <p:nvPr/>
        </p:nvPicPr>
        <p:blipFill rotWithShape="1">
          <a:blip r:embed="rId6">
            <a:alphaModFix/>
          </a:blip>
          <a:srcRect b="0" l="0" r="0" t="0"/>
          <a:stretch/>
        </p:blipFill>
        <p:spPr>
          <a:xfrm>
            <a:off x="6682100" y="1903875"/>
            <a:ext cx="2045100" cy="1266900"/>
          </a:xfrm>
          <a:prstGeom prst="rect">
            <a:avLst/>
          </a:prstGeom>
          <a:noFill/>
          <a:ln>
            <a:noFill/>
          </a:ln>
        </p:spPr>
      </p:pic>
      <p:sp>
        <p:nvSpPr>
          <p:cNvPr id="767" name="Google Shape;767;p43"/>
          <p:cNvSpPr txBox="1"/>
          <p:nvPr/>
        </p:nvSpPr>
        <p:spPr>
          <a:xfrm>
            <a:off x="663675" y="2449275"/>
            <a:ext cx="1722300" cy="61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lt1"/>
                </a:solidFill>
                <a:latin typeface="Calibri"/>
                <a:ea typeface="Calibri"/>
                <a:cs typeface="Calibri"/>
                <a:sym typeface="Calibri"/>
              </a:rPr>
              <a:t>Option 1</a:t>
            </a:r>
            <a:endParaRPr sz="3200">
              <a:solidFill>
                <a:schemeClr val="lt1"/>
              </a:solidFill>
              <a:latin typeface="Calibri"/>
              <a:ea typeface="Calibri"/>
              <a:cs typeface="Calibri"/>
              <a:sym typeface="Calibri"/>
            </a:endParaRPr>
          </a:p>
        </p:txBody>
      </p:sp>
      <p:sp>
        <p:nvSpPr>
          <p:cNvPr id="768" name="Google Shape;768;p43"/>
          <p:cNvSpPr txBox="1"/>
          <p:nvPr/>
        </p:nvSpPr>
        <p:spPr>
          <a:xfrm>
            <a:off x="9601900" y="2449275"/>
            <a:ext cx="1722300" cy="61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lt1"/>
                </a:solidFill>
                <a:latin typeface="Calibri"/>
                <a:ea typeface="Calibri"/>
                <a:cs typeface="Calibri"/>
                <a:sym typeface="Calibri"/>
              </a:rPr>
              <a:t>Option 2</a:t>
            </a:r>
            <a:endParaRPr sz="3200">
              <a:solidFill>
                <a:schemeClr val="lt1"/>
              </a:solidFill>
              <a:latin typeface="Calibri"/>
              <a:ea typeface="Calibri"/>
              <a:cs typeface="Calibri"/>
              <a:sym typeface="Calibri"/>
            </a:endParaRPr>
          </a:p>
        </p:txBody>
      </p:sp>
      <p:pic>
        <p:nvPicPr>
          <p:cNvPr id="769" name="Google Shape;769;p43"/>
          <p:cNvPicPr preferRelativeResize="0"/>
          <p:nvPr/>
        </p:nvPicPr>
        <p:blipFill rotWithShape="1">
          <a:blip r:embed="rId7">
            <a:alphaModFix/>
          </a:blip>
          <a:srcRect b="3549" l="0" r="0" t="3549"/>
          <a:stretch/>
        </p:blipFill>
        <p:spPr>
          <a:xfrm>
            <a:off x="6249550" y="3300300"/>
            <a:ext cx="5574150" cy="2892625"/>
          </a:xfrm>
          <a:prstGeom prst="rect">
            <a:avLst/>
          </a:prstGeom>
          <a:noFill/>
          <a:ln cap="flat" cmpd="sng" w="9525">
            <a:solidFill>
              <a:srgbClr val="161E26"/>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F5"/>
        </a:solidFill>
      </p:bgPr>
    </p:bg>
    <p:spTree>
      <p:nvGrpSpPr>
        <p:cNvPr id="125" name="Shape 125"/>
        <p:cNvGrpSpPr/>
        <p:nvPr/>
      </p:nvGrpSpPr>
      <p:grpSpPr>
        <a:xfrm>
          <a:off x="0" y="0"/>
          <a:ext cx="0" cy="0"/>
          <a:chOff x="0" y="0"/>
          <a:chExt cx="0" cy="0"/>
        </a:xfrm>
      </p:grpSpPr>
      <p:sp>
        <p:nvSpPr>
          <p:cNvPr id="126" name="Google Shape;126;p17"/>
          <p:cNvSpPr/>
          <p:nvPr/>
        </p:nvSpPr>
        <p:spPr>
          <a:xfrm>
            <a:off x="0" y="0"/>
            <a:ext cx="3772500" cy="6858000"/>
          </a:xfrm>
          <a:prstGeom prst="rect">
            <a:avLst/>
          </a:prstGeom>
          <a:solidFill>
            <a:srgbClr val="15252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7" name="Google Shape;127;p17"/>
          <p:cNvSpPr txBox="1"/>
          <p:nvPr/>
        </p:nvSpPr>
        <p:spPr>
          <a:xfrm>
            <a:off x="286050" y="2847300"/>
            <a:ext cx="3200400" cy="1163400"/>
          </a:xfrm>
          <a:prstGeom prst="rect">
            <a:avLst/>
          </a:prstGeom>
          <a:noFill/>
          <a:ln>
            <a:noFill/>
          </a:ln>
        </p:spPr>
        <p:txBody>
          <a:bodyPr anchorCtr="0" anchor="t" bIns="0" lIns="0" spcFirstLastPara="1" rIns="0" wrap="square" tIns="0">
            <a:spAutoFit/>
          </a:bodyPr>
          <a:lstStyle/>
          <a:p>
            <a:pPr indent="0" lvl="0" marL="0" marR="0" rtl="0" algn="ctr">
              <a:lnSpc>
                <a:spcPct val="109972"/>
              </a:lnSpc>
              <a:spcBef>
                <a:spcPts val="0"/>
              </a:spcBef>
              <a:spcAft>
                <a:spcPts val="0"/>
              </a:spcAft>
              <a:buNone/>
            </a:pPr>
            <a:r>
              <a:rPr b="1" i="0" lang="en-US" sz="3600" u="none" cap="none" strike="noStrike">
                <a:solidFill>
                  <a:schemeClr val="lt1"/>
                </a:solidFill>
              </a:rPr>
              <a:t>Wayfair Supergraph</a:t>
            </a:r>
            <a:endParaRPr>
              <a:solidFill>
                <a:schemeClr val="lt1"/>
              </a:solidFill>
            </a:endParaRPr>
          </a:p>
        </p:txBody>
      </p:sp>
      <p:grpSp>
        <p:nvGrpSpPr>
          <p:cNvPr id="128" name="Google Shape;128;p17"/>
          <p:cNvGrpSpPr/>
          <p:nvPr/>
        </p:nvGrpSpPr>
        <p:grpSpPr>
          <a:xfrm>
            <a:off x="4572000" y="929575"/>
            <a:ext cx="3200399" cy="1810550"/>
            <a:chOff x="3968313" y="785050"/>
            <a:chExt cx="3200399" cy="1810550"/>
          </a:xfrm>
        </p:grpSpPr>
        <p:pic>
          <p:nvPicPr>
            <p:cNvPr descr="image.png" id="129" name="Google Shape;129;p17"/>
            <p:cNvPicPr preferRelativeResize="0"/>
            <p:nvPr/>
          </p:nvPicPr>
          <p:blipFill rotWithShape="1">
            <a:blip r:embed="rId3">
              <a:alphaModFix/>
            </a:blip>
            <a:srcRect b="0" l="0" r="0" t="0"/>
            <a:stretch/>
          </p:blipFill>
          <p:spPr>
            <a:xfrm>
              <a:off x="3968313" y="785050"/>
              <a:ext cx="3200399" cy="1810550"/>
            </a:xfrm>
            <a:prstGeom prst="rect">
              <a:avLst/>
            </a:prstGeom>
            <a:noFill/>
            <a:ln>
              <a:noFill/>
            </a:ln>
          </p:spPr>
        </p:pic>
        <p:sp>
          <p:nvSpPr>
            <p:cNvPr id="130" name="Google Shape;130;p17"/>
            <p:cNvSpPr txBox="1"/>
            <p:nvPr/>
          </p:nvSpPr>
          <p:spPr>
            <a:xfrm>
              <a:off x="4730725" y="1129800"/>
              <a:ext cx="1875000" cy="82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360" u="none" cap="none" strike="noStrike">
                  <a:solidFill>
                    <a:srgbClr val="E10098"/>
                  </a:solidFill>
                </a:rPr>
                <a:t>2</a:t>
              </a:r>
              <a:r>
                <a:rPr b="1" lang="en-US" sz="5360">
                  <a:solidFill>
                    <a:srgbClr val="E10098"/>
                  </a:solidFill>
                </a:rPr>
                <a:t>2</a:t>
              </a:r>
              <a:r>
                <a:rPr b="1" i="0" lang="en-US" sz="5360" u="none" cap="none" strike="noStrike">
                  <a:solidFill>
                    <a:srgbClr val="E10098"/>
                  </a:solidFill>
                </a:rPr>
                <a:t>0+</a:t>
              </a:r>
              <a:endParaRPr sz="1251"/>
            </a:p>
          </p:txBody>
        </p:sp>
        <p:sp>
          <p:nvSpPr>
            <p:cNvPr id="131" name="Google Shape;131;p17"/>
            <p:cNvSpPr txBox="1"/>
            <p:nvPr/>
          </p:nvSpPr>
          <p:spPr>
            <a:xfrm>
              <a:off x="3970703" y="1954797"/>
              <a:ext cx="3043200" cy="2475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US" sz="1608" u="none" cap="none" strike="noStrike">
                  <a:solidFill>
                    <a:srgbClr val="171E26"/>
                  </a:solidFill>
                </a:rPr>
                <a:t>SUBGRAPHS</a:t>
              </a:r>
              <a:endParaRPr b="1" sz="1251"/>
            </a:p>
          </p:txBody>
        </p:sp>
      </p:grpSp>
      <p:grpSp>
        <p:nvGrpSpPr>
          <p:cNvPr id="132" name="Google Shape;132;p17"/>
          <p:cNvGrpSpPr/>
          <p:nvPr/>
        </p:nvGrpSpPr>
        <p:grpSpPr>
          <a:xfrm>
            <a:off x="8279975" y="929575"/>
            <a:ext cx="3221515" cy="1810550"/>
            <a:chOff x="3968313" y="785050"/>
            <a:chExt cx="3221515" cy="1810550"/>
          </a:xfrm>
        </p:grpSpPr>
        <p:pic>
          <p:nvPicPr>
            <p:cNvPr descr="image.png" id="133" name="Google Shape;133;p17"/>
            <p:cNvPicPr preferRelativeResize="0"/>
            <p:nvPr/>
          </p:nvPicPr>
          <p:blipFill rotWithShape="1">
            <a:blip r:embed="rId3">
              <a:alphaModFix/>
            </a:blip>
            <a:srcRect b="0" l="0" r="0" t="0"/>
            <a:stretch/>
          </p:blipFill>
          <p:spPr>
            <a:xfrm>
              <a:off x="3968313" y="785050"/>
              <a:ext cx="3200399" cy="1810550"/>
            </a:xfrm>
            <a:prstGeom prst="rect">
              <a:avLst/>
            </a:prstGeom>
            <a:noFill/>
            <a:ln>
              <a:noFill/>
            </a:ln>
          </p:spPr>
        </p:pic>
        <p:sp>
          <p:nvSpPr>
            <p:cNvPr id="134" name="Google Shape;134;p17"/>
            <p:cNvSpPr txBox="1"/>
            <p:nvPr/>
          </p:nvSpPr>
          <p:spPr>
            <a:xfrm>
              <a:off x="4730725" y="1129800"/>
              <a:ext cx="1875000" cy="82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5360">
                  <a:solidFill>
                    <a:srgbClr val="E10098"/>
                  </a:solidFill>
                </a:rPr>
                <a:t>5B</a:t>
              </a:r>
              <a:r>
                <a:rPr b="1" i="0" lang="en-US" sz="5360" u="none" cap="none" strike="noStrike">
                  <a:solidFill>
                    <a:srgbClr val="E10098"/>
                  </a:solidFill>
                </a:rPr>
                <a:t>+</a:t>
              </a:r>
              <a:endParaRPr sz="1251"/>
            </a:p>
          </p:txBody>
        </p:sp>
        <p:sp>
          <p:nvSpPr>
            <p:cNvPr id="135" name="Google Shape;135;p17"/>
            <p:cNvSpPr txBox="1"/>
            <p:nvPr/>
          </p:nvSpPr>
          <p:spPr>
            <a:xfrm>
              <a:off x="4146628" y="1954797"/>
              <a:ext cx="3043200" cy="2475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1608">
                  <a:solidFill>
                    <a:srgbClr val="171E26"/>
                  </a:solidFill>
                </a:rPr>
                <a:t>DAILY REQUESTS</a:t>
              </a:r>
              <a:endParaRPr b="1" sz="1251"/>
            </a:p>
          </p:txBody>
        </p:sp>
      </p:grpSp>
      <p:grpSp>
        <p:nvGrpSpPr>
          <p:cNvPr id="136" name="Google Shape;136;p17"/>
          <p:cNvGrpSpPr/>
          <p:nvPr/>
        </p:nvGrpSpPr>
        <p:grpSpPr>
          <a:xfrm>
            <a:off x="4555863" y="3674575"/>
            <a:ext cx="3232678" cy="1810550"/>
            <a:chOff x="3968313" y="785050"/>
            <a:chExt cx="3232678" cy="1810550"/>
          </a:xfrm>
        </p:grpSpPr>
        <p:pic>
          <p:nvPicPr>
            <p:cNvPr descr="image.png" id="137" name="Google Shape;137;p17"/>
            <p:cNvPicPr preferRelativeResize="0"/>
            <p:nvPr/>
          </p:nvPicPr>
          <p:blipFill rotWithShape="1">
            <a:blip r:embed="rId3">
              <a:alphaModFix/>
            </a:blip>
            <a:srcRect b="0" l="0" r="0" t="0"/>
            <a:stretch/>
          </p:blipFill>
          <p:spPr>
            <a:xfrm>
              <a:off x="3968313" y="785050"/>
              <a:ext cx="3200399" cy="1810550"/>
            </a:xfrm>
            <a:prstGeom prst="rect">
              <a:avLst/>
            </a:prstGeom>
            <a:noFill/>
            <a:ln>
              <a:noFill/>
            </a:ln>
          </p:spPr>
        </p:pic>
        <p:sp>
          <p:nvSpPr>
            <p:cNvPr id="138" name="Google Shape;138;p17"/>
            <p:cNvSpPr txBox="1"/>
            <p:nvPr/>
          </p:nvSpPr>
          <p:spPr>
            <a:xfrm>
              <a:off x="4630901" y="1129800"/>
              <a:ext cx="2097000" cy="82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5360">
                  <a:solidFill>
                    <a:srgbClr val="E10098"/>
                  </a:solidFill>
                </a:rPr>
                <a:t>1</a:t>
              </a:r>
              <a:r>
                <a:rPr b="1" i="0" lang="en-US" sz="5360" u="none" cap="none" strike="noStrike">
                  <a:solidFill>
                    <a:srgbClr val="E10098"/>
                  </a:solidFill>
                </a:rPr>
                <a:t>200+</a:t>
              </a:r>
              <a:endParaRPr sz="1251"/>
            </a:p>
          </p:txBody>
        </p:sp>
        <p:sp>
          <p:nvSpPr>
            <p:cNvPr id="139" name="Google Shape;139;p17"/>
            <p:cNvSpPr txBox="1"/>
            <p:nvPr/>
          </p:nvSpPr>
          <p:spPr>
            <a:xfrm>
              <a:off x="4157790" y="1954797"/>
              <a:ext cx="3043200" cy="2475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1608">
                  <a:solidFill>
                    <a:srgbClr val="171E26"/>
                  </a:solidFill>
                </a:rPr>
                <a:t>DEVELOPERS</a:t>
              </a:r>
              <a:endParaRPr b="1" sz="1251"/>
            </a:p>
          </p:txBody>
        </p:sp>
      </p:grpSp>
      <p:grpSp>
        <p:nvGrpSpPr>
          <p:cNvPr id="140" name="Google Shape;140;p17"/>
          <p:cNvGrpSpPr/>
          <p:nvPr/>
        </p:nvGrpSpPr>
        <p:grpSpPr>
          <a:xfrm>
            <a:off x="8290538" y="3674575"/>
            <a:ext cx="3200399" cy="1810550"/>
            <a:chOff x="3968313" y="785050"/>
            <a:chExt cx="3200399" cy="1810550"/>
          </a:xfrm>
        </p:grpSpPr>
        <p:pic>
          <p:nvPicPr>
            <p:cNvPr descr="image.png" id="141" name="Google Shape;141;p17"/>
            <p:cNvPicPr preferRelativeResize="0"/>
            <p:nvPr/>
          </p:nvPicPr>
          <p:blipFill rotWithShape="1">
            <a:blip r:embed="rId3">
              <a:alphaModFix/>
            </a:blip>
            <a:srcRect b="0" l="0" r="0" t="0"/>
            <a:stretch/>
          </p:blipFill>
          <p:spPr>
            <a:xfrm>
              <a:off x="3968313" y="785050"/>
              <a:ext cx="3200399" cy="1810550"/>
            </a:xfrm>
            <a:prstGeom prst="rect">
              <a:avLst/>
            </a:prstGeom>
            <a:noFill/>
            <a:ln>
              <a:noFill/>
            </a:ln>
          </p:spPr>
        </p:pic>
        <p:sp>
          <p:nvSpPr>
            <p:cNvPr id="142" name="Google Shape;142;p17"/>
            <p:cNvSpPr txBox="1"/>
            <p:nvPr/>
          </p:nvSpPr>
          <p:spPr>
            <a:xfrm>
              <a:off x="4457012" y="1129800"/>
              <a:ext cx="2223000" cy="82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5360">
                  <a:solidFill>
                    <a:srgbClr val="E10098"/>
                  </a:solidFill>
                </a:rPr>
                <a:t>20</a:t>
              </a:r>
              <a:r>
                <a:rPr b="1" lang="en-US" sz="5360">
                  <a:solidFill>
                    <a:srgbClr val="E10098"/>
                  </a:solidFill>
                </a:rPr>
                <a:t>00</a:t>
              </a:r>
              <a:r>
                <a:rPr b="1" i="0" lang="en-US" sz="5360" u="none" cap="none" strike="noStrike">
                  <a:solidFill>
                    <a:srgbClr val="E10098"/>
                  </a:solidFill>
                </a:rPr>
                <a:t>+</a:t>
              </a:r>
              <a:endParaRPr sz="1251"/>
            </a:p>
          </p:txBody>
        </p:sp>
        <p:sp>
          <p:nvSpPr>
            <p:cNvPr id="143" name="Google Shape;143;p17"/>
            <p:cNvSpPr txBox="1"/>
            <p:nvPr/>
          </p:nvSpPr>
          <p:spPr>
            <a:xfrm>
              <a:off x="4046900" y="1954797"/>
              <a:ext cx="3043200" cy="4950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1608">
                  <a:solidFill>
                    <a:srgbClr val="171E26"/>
                  </a:solidFill>
                </a:rPr>
                <a:t>GraphQ</a:t>
              </a:r>
              <a:r>
                <a:rPr b="1" lang="en-US" sz="1608">
                  <a:solidFill>
                    <a:srgbClr val="171E26"/>
                  </a:solidFill>
                </a:rPr>
                <a:t>L</a:t>
              </a:r>
              <a:r>
                <a:rPr b="1" lang="en-US" sz="1608">
                  <a:solidFill>
                    <a:srgbClr val="171E26"/>
                  </a:solidFill>
                </a:rPr>
                <a:t> </a:t>
              </a:r>
              <a:r>
                <a:rPr b="1" lang="en-US" sz="1608">
                  <a:solidFill>
                    <a:srgbClr val="171E26"/>
                  </a:solidFill>
                </a:rPr>
                <a:t>SCHEMA PUBLISHES</a:t>
              </a:r>
              <a:endParaRPr b="1" sz="1251"/>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pic>
        <p:nvPicPr>
          <p:cNvPr descr="chnage background color to #fdf8f5" id="774" name="Google Shape;774;p44"/>
          <p:cNvPicPr preferRelativeResize="0"/>
          <p:nvPr/>
        </p:nvPicPr>
        <p:blipFill>
          <a:blip r:embed="rId3">
            <a:alphaModFix/>
          </a:blip>
          <a:stretch>
            <a:fillRect/>
          </a:stretch>
        </p:blipFill>
        <p:spPr>
          <a:xfrm>
            <a:off x="-59375" y="0"/>
            <a:ext cx="12441875" cy="6858000"/>
          </a:xfrm>
          <a:prstGeom prst="rect">
            <a:avLst/>
          </a:prstGeom>
          <a:noFill/>
          <a:ln>
            <a:noFill/>
          </a:ln>
        </p:spPr>
      </p:pic>
      <p:sp>
        <p:nvSpPr>
          <p:cNvPr id="775" name="Google Shape;775;p44"/>
          <p:cNvSpPr txBox="1"/>
          <p:nvPr/>
        </p:nvSpPr>
        <p:spPr>
          <a:xfrm>
            <a:off x="11395975" y="6667500"/>
            <a:ext cx="969600" cy="190500"/>
          </a:xfrm>
          <a:prstGeom prst="rect">
            <a:avLst/>
          </a:prstGeom>
          <a:solidFill>
            <a:srgbClr val="FDF8F5"/>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9" name="Shape 779"/>
        <p:cNvGrpSpPr/>
        <p:nvPr/>
      </p:nvGrpSpPr>
      <p:grpSpPr>
        <a:xfrm>
          <a:off x="0" y="0"/>
          <a:ext cx="0" cy="0"/>
          <a:chOff x="0" y="0"/>
          <a:chExt cx="0" cy="0"/>
        </a:xfrm>
      </p:grpSpPr>
      <p:sp>
        <p:nvSpPr>
          <p:cNvPr id="780" name="Google Shape;780;p45"/>
          <p:cNvSpPr/>
          <p:nvPr/>
        </p:nvSpPr>
        <p:spPr>
          <a:xfrm>
            <a:off x="571500" y="57150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81" name="Google Shape;781;p45"/>
          <p:cNvSpPr txBox="1"/>
          <p:nvPr/>
        </p:nvSpPr>
        <p:spPr>
          <a:xfrm>
            <a:off x="809625" y="571500"/>
            <a:ext cx="10668000" cy="1108200"/>
          </a:xfrm>
          <a:prstGeom prst="rect">
            <a:avLst/>
          </a:prstGeom>
          <a:solidFill>
            <a:srgbClr val="000000">
              <a:alpha val="0"/>
            </a:srgbClr>
          </a:solidFill>
          <a:ln>
            <a:noFill/>
          </a:ln>
        </p:spPr>
        <p:txBody>
          <a:bodyPr anchorCtr="0" anchor="ctr" bIns="0" lIns="0" spcFirstLastPara="1" rIns="0" wrap="square" tIns="0">
            <a:spAutoFit/>
          </a:bodyPr>
          <a:lstStyle/>
          <a:p>
            <a:pPr indent="0" lvl="0" marL="0" rtl="0" algn="l">
              <a:spcBef>
                <a:spcPts val="0"/>
              </a:spcBef>
              <a:spcAft>
                <a:spcPts val="0"/>
              </a:spcAft>
              <a:buClr>
                <a:schemeClr val="dk1"/>
              </a:buClr>
              <a:buFont typeface="Arial"/>
              <a:buNone/>
            </a:pPr>
            <a:r>
              <a:rPr b="1" lang="en-US" sz="3600">
                <a:solidFill>
                  <a:srgbClr val="0F172A"/>
                </a:solidFill>
                <a:latin typeface="Space Grotesk"/>
                <a:ea typeface="Space Grotesk"/>
                <a:cs typeface="Space Grotesk"/>
                <a:sym typeface="Space Grotesk"/>
              </a:rPr>
              <a:t>How Do We Split Query ?</a:t>
            </a:r>
            <a:endParaRPr>
              <a:solidFill>
                <a:srgbClr val="E10098"/>
              </a:solidFill>
            </a:endParaRPr>
          </a:p>
          <a:p>
            <a:pPr indent="0" lvl="0" marL="0" rtl="0" algn="l">
              <a:spcBef>
                <a:spcPts val="0"/>
              </a:spcBef>
              <a:spcAft>
                <a:spcPts val="0"/>
              </a:spcAft>
              <a:buNone/>
            </a:pPr>
            <a:r>
              <a:t/>
            </a:r>
            <a:endParaRPr b="1" sz="3600">
              <a:solidFill>
                <a:srgbClr val="0F172A"/>
              </a:solidFill>
              <a:latin typeface="Space Grotesk"/>
              <a:ea typeface="Space Grotesk"/>
              <a:cs typeface="Space Grotesk"/>
              <a:sym typeface="Space Grotesk"/>
            </a:endParaRPr>
          </a:p>
        </p:txBody>
      </p:sp>
      <p:grpSp>
        <p:nvGrpSpPr>
          <p:cNvPr id="782" name="Google Shape;782;p45"/>
          <p:cNvGrpSpPr/>
          <p:nvPr/>
        </p:nvGrpSpPr>
        <p:grpSpPr>
          <a:xfrm>
            <a:off x="571500" y="1905000"/>
            <a:ext cx="3429000" cy="4000500"/>
            <a:chOff x="571500" y="1905000"/>
            <a:chExt cx="3429000" cy="4000500"/>
          </a:xfrm>
        </p:grpSpPr>
        <p:sp>
          <p:nvSpPr>
            <p:cNvPr id="783" name="Google Shape;783;p45"/>
            <p:cNvSpPr/>
            <p:nvPr/>
          </p:nvSpPr>
          <p:spPr>
            <a:xfrm>
              <a:off x="571500" y="1905000"/>
              <a:ext cx="3429000" cy="4000500"/>
            </a:xfrm>
            <a:prstGeom prst="roundRect">
              <a:avLst>
                <a:gd fmla="val 4444"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84" name="Google Shape;784;p45"/>
            <p:cNvSpPr/>
            <p:nvPr/>
          </p:nvSpPr>
          <p:spPr>
            <a:xfrm>
              <a:off x="571500" y="1905000"/>
              <a:ext cx="76200" cy="4000500"/>
            </a:xfrm>
            <a:prstGeom prst="roundRect">
              <a:avLst>
                <a:gd fmla="val 50000" name="adj"/>
              </a:avLst>
            </a:prstGeom>
            <a:solidFill>
              <a:srgbClr val="64748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85" name="Google Shape;785;p45"/>
            <p:cNvSpPr txBox="1"/>
            <p:nvPr/>
          </p:nvSpPr>
          <p:spPr>
            <a:xfrm>
              <a:off x="952500" y="2338578"/>
              <a:ext cx="609600" cy="609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3600">
                  <a:solidFill>
                    <a:srgbClr val="64748B"/>
                  </a:solidFill>
                  <a:latin typeface="Material Icons"/>
                  <a:ea typeface="Material Icons"/>
                  <a:cs typeface="Material Icons"/>
                  <a:sym typeface="Material Icons"/>
                </a:rPr>
                <a:t>account_tree</a:t>
              </a:r>
              <a:endParaRPr sz="3600">
                <a:solidFill>
                  <a:srgbClr val="64748B"/>
                </a:solidFill>
                <a:latin typeface="Material Icons"/>
                <a:ea typeface="Material Icons"/>
                <a:cs typeface="Material Icons"/>
                <a:sym typeface="Material Icons"/>
              </a:endParaRPr>
            </a:p>
          </p:txBody>
        </p:sp>
        <p:sp>
          <p:nvSpPr>
            <p:cNvPr id="786" name="Google Shape;786;p45"/>
            <p:cNvSpPr txBox="1"/>
            <p:nvPr/>
          </p:nvSpPr>
          <p:spPr>
            <a:xfrm>
              <a:off x="952500" y="3048000"/>
              <a:ext cx="26670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2400">
                  <a:solidFill>
                    <a:srgbClr val="0F172A"/>
                  </a:solidFill>
                  <a:latin typeface="Space Grotesk"/>
                  <a:ea typeface="Space Grotesk"/>
                  <a:cs typeface="Space Grotesk"/>
                  <a:sym typeface="Space Grotesk"/>
                </a:rPr>
                <a:t>AST Traversal</a:t>
              </a:r>
              <a:endParaRPr b="1" sz="2400">
                <a:solidFill>
                  <a:srgbClr val="0F172A"/>
                </a:solidFill>
                <a:latin typeface="Space Grotesk"/>
                <a:ea typeface="Space Grotesk"/>
                <a:cs typeface="Space Grotesk"/>
                <a:sym typeface="Space Grotesk"/>
              </a:endParaRPr>
            </a:p>
          </p:txBody>
        </p:sp>
        <p:sp>
          <p:nvSpPr>
            <p:cNvPr id="787" name="Google Shape;787;p45"/>
            <p:cNvSpPr txBox="1"/>
            <p:nvPr/>
          </p:nvSpPr>
          <p:spPr>
            <a:xfrm>
              <a:off x="952500" y="3571875"/>
              <a:ext cx="2667000" cy="1714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350">
                  <a:solidFill>
                    <a:srgbClr val="5F6368"/>
                  </a:solidFill>
                  <a:latin typeface="Arimo"/>
                  <a:ea typeface="Arimo"/>
                  <a:cs typeface="Arimo"/>
                  <a:sym typeface="Arimo"/>
                </a:rPr>
                <a:t>Client query strings are parsed into a structured Abstract Syntax Tree (AST) to allow programmatic traversal.</a:t>
              </a:r>
              <a:endParaRPr>
                <a:solidFill>
                  <a:schemeClr val="dk1"/>
                </a:solidFill>
              </a:endParaRPr>
            </a:p>
            <a:p>
              <a:pPr indent="0" lvl="0" marL="0" rtl="0" algn="l">
                <a:spcBef>
                  <a:spcPts val="0"/>
                </a:spcBef>
                <a:spcAft>
                  <a:spcPts val="0"/>
                </a:spcAft>
                <a:buNone/>
              </a:pPr>
              <a:r>
                <a:t/>
              </a:r>
              <a:endParaRPr>
                <a:solidFill>
                  <a:srgbClr val="475569"/>
                </a:solidFill>
                <a:latin typeface="Inter"/>
                <a:ea typeface="Inter"/>
                <a:cs typeface="Inter"/>
                <a:sym typeface="Inter"/>
              </a:endParaRPr>
            </a:p>
          </p:txBody>
        </p:sp>
      </p:grpSp>
      <p:grpSp>
        <p:nvGrpSpPr>
          <p:cNvPr id="788" name="Google Shape;788;p45"/>
          <p:cNvGrpSpPr/>
          <p:nvPr/>
        </p:nvGrpSpPr>
        <p:grpSpPr>
          <a:xfrm>
            <a:off x="4381500" y="1905000"/>
            <a:ext cx="3429000" cy="4000500"/>
            <a:chOff x="4381500" y="1905000"/>
            <a:chExt cx="3429000" cy="4000500"/>
          </a:xfrm>
        </p:grpSpPr>
        <p:sp>
          <p:nvSpPr>
            <p:cNvPr id="789" name="Google Shape;789;p45"/>
            <p:cNvSpPr/>
            <p:nvPr/>
          </p:nvSpPr>
          <p:spPr>
            <a:xfrm>
              <a:off x="4381500" y="1905000"/>
              <a:ext cx="3429000" cy="4000500"/>
            </a:xfrm>
            <a:prstGeom prst="roundRect">
              <a:avLst>
                <a:gd fmla="val 4444"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90" name="Google Shape;790;p45"/>
            <p:cNvSpPr/>
            <p:nvPr/>
          </p:nvSpPr>
          <p:spPr>
            <a:xfrm>
              <a:off x="4381500" y="1905000"/>
              <a:ext cx="76200" cy="40005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91" name="Google Shape;791;p45"/>
            <p:cNvSpPr txBox="1"/>
            <p:nvPr/>
          </p:nvSpPr>
          <p:spPr>
            <a:xfrm>
              <a:off x="4762500" y="2338578"/>
              <a:ext cx="609600" cy="609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3600">
                  <a:solidFill>
                    <a:srgbClr val="E10098"/>
                  </a:solidFill>
                  <a:latin typeface="Material Icons"/>
                  <a:ea typeface="Material Icons"/>
                  <a:cs typeface="Material Icons"/>
                  <a:sym typeface="Material Icons"/>
                </a:rPr>
                <a:t>verified_user</a:t>
              </a:r>
              <a:endParaRPr sz="3600">
                <a:solidFill>
                  <a:srgbClr val="E10098"/>
                </a:solidFill>
                <a:latin typeface="Material Icons"/>
                <a:ea typeface="Material Icons"/>
                <a:cs typeface="Material Icons"/>
                <a:sym typeface="Material Icons"/>
              </a:endParaRPr>
            </a:p>
          </p:txBody>
        </p:sp>
        <p:sp>
          <p:nvSpPr>
            <p:cNvPr id="792" name="Google Shape;792;p45"/>
            <p:cNvSpPr txBox="1"/>
            <p:nvPr/>
          </p:nvSpPr>
          <p:spPr>
            <a:xfrm>
              <a:off x="4762500" y="3048000"/>
              <a:ext cx="26670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2220">
                  <a:solidFill>
                    <a:srgbClr val="0F172A"/>
                  </a:solidFill>
                  <a:latin typeface="Space Grotesk"/>
                  <a:ea typeface="Space Grotesk"/>
                  <a:cs typeface="Space Grotesk"/>
                  <a:sym typeface="Space Grotesk"/>
                </a:rPr>
                <a:t>Schema Validation</a:t>
              </a:r>
              <a:endParaRPr b="1" sz="2220">
                <a:solidFill>
                  <a:srgbClr val="0F172A"/>
                </a:solidFill>
                <a:latin typeface="Space Grotesk"/>
                <a:ea typeface="Space Grotesk"/>
                <a:cs typeface="Space Grotesk"/>
                <a:sym typeface="Space Grotesk"/>
              </a:endParaRPr>
            </a:p>
          </p:txBody>
        </p:sp>
        <p:sp>
          <p:nvSpPr>
            <p:cNvPr id="793" name="Google Shape;793;p45"/>
            <p:cNvSpPr txBox="1"/>
            <p:nvPr/>
          </p:nvSpPr>
          <p:spPr>
            <a:xfrm>
              <a:off x="4762500" y="3571875"/>
              <a:ext cx="2667000" cy="17145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Clr>
                  <a:schemeClr val="dk1"/>
                </a:buClr>
                <a:buFont typeface="Arial"/>
                <a:buNone/>
              </a:pPr>
              <a:r>
                <a:rPr lang="en-US" sz="1350">
                  <a:solidFill>
                    <a:srgbClr val="5F6368"/>
                  </a:solidFill>
                  <a:latin typeface="Arimo"/>
                  <a:ea typeface="Arimo"/>
                  <a:cs typeface="Arimo"/>
                  <a:sym typeface="Arimo"/>
                </a:rPr>
                <a:t>We walk the tree, asking the production schema if specific field paths and argument names exist.</a:t>
              </a:r>
              <a:endParaRPr>
                <a:solidFill>
                  <a:schemeClr val="dk1"/>
                </a:solidFill>
              </a:endParaRPr>
            </a:p>
            <a:p>
              <a:pPr indent="0" lvl="0" marL="0" rtl="0" algn="l">
                <a:spcBef>
                  <a:spcPts val="0"/>
                </a:spcBef>
                <a:spcAft>
                  <a:spcPts val="0"/>
                </a:spcAft>
                <a:buNone/>
              </a:pPr>
              <a:r>
                <a:t/>
              </a:r>
              <a:endParaRPr>
                <a:solidFill>
                  <a:srgbClr val="475569"/>
                </a:solidFill>
                <a:latin typeface="Inter"/>
                <a:ea typeface="Inter"/>
                <a:cs typeface="Inter"/>
                <a:sym typeface="Inter"/>
              </a:endParaRPr>
            </a:p>
          </p:txBody>
        </p:sp>
      </p:grpSp>
      <p:grpSp>
        <p:nvGrpSpPr>
          <p:cNvPr id="794" name="Google Shape;794;p45"/>
          <p:cNvGrpSpPr/>
          <p:nvPr/>
        </p:nvGrpSpPr>
        <p:grpSpPr>
          <a:xfrm>
            <a:off x="8191500" y="1905000"/>
            <a:ext cx="3429000" cy="4000500"/>
            <a:chOff x="8191500" y="1905000"/>
            <a:chExt cx="3429000" cy="4000500"/>
          </a:xfrm>
        </p:grpSpPr>
        <p:sp>
          <p:nvSpPr>
            <p:cNvPr id="795" name="Google Shape;795;p45"/>
            <p:cNvSpPr/>
            <p:nvPr/>
          </p:nvSpPr>
          <p:spPr>
            <a:xfrm>
              <a:off x="8191500" y="1905000"/>
              <a:ext cx="3429000" cy="4000500"/>
            </a:xfrm>
            <a:prstGeom prst="roundRect">
              <a:avLst>
                <a:gd fmla="val 4444"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96" name="Google Shape;796;p45"/>
            <p:cNvSpPr/>
            <p:nvPr/>
          </p:nvSpPr>
          <p:spPr>
            <a:xfrm>
              <a:off x="8191500" y="1905000"/>
              <a:ext cx="76200" cy="40005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97" name="Google Shape;797;p45"/>
            <p:cNvSpPr txBox="1"/>
            <p:nvPr/>
          </p:nvSpPr>
          <p:spPr>
            <a:xfrm>
              <a:off x="8572500" y="2338578"/>
              <a:ext cx="609600" cy="609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3600">
                  <a:solidFill>
                    <a:srgbClr val="E10098"/>
                  </a:solidFill>
                  <a:latin typeface="Material Icons"/>
                  <a:ea typeface="Material Icons"/>
                  <a:cs typeface="Material Icons"/>
                  <a:sym typeface="Material Icons"/>
                </a:rPr>
                <a:t>alt_route</a:t>
              </a:r>
              <a:endParaRPr sz="3600">
                <a:solidFill>
                  <a:srgbClr val="E10098"/>
                </a:solidFill>
                <a:latin typeface="Material Icons"/>
                <a:ea typeface="Material Icons"/>
                <a:cs typeface="Material Icons"/>
                <a:sym typeface="Material Icons"/>
              </a:endParaRPr>
            </a:p>
          </p:txBody>
        </p:sp>
        <p:sp>
          <p:nvSpPr>
            <p:cNvPr id="798" name="Google Shape;798;p45"/>
            <p:cNvSpPr txBox="1"/>
            <p:nvPr/>
          </p:nvSpPr>
          <p:spPr>
            <a:xfrm>
              <a:off x="8572500" y="3048000"/>
              <a:ext cx="26670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2400">
                  <a:solidFill>
                    <a:srgbClr val="0F172A"/>
                  </a:solidFill>
                  <a:latin typeface="Space Grotesk"/>
                  <a:ea typeface="Space Grotesk"/>
                  <a:cs typeface="Space Grotesk"/>
                  <a:sym typeface="Space Grotesk"/>
                </a:rPr>
                <a:t>Nested Routing</a:t>
              </a:r>
              <a:endParaRPr b="1" sz="2400">
                <a:solidFill>
                  <a:srgbClr val="0F172A"/>
                </a:solidFill>
                <a:latin typeface="Space Grotesk"/>
                <a:ea typeface="Space Grotesk"/>
                <a:cs typeface="Space Grotesk"/>
                <a:sym typeface="Space Grotesk"/>
              </a:endParaRPr>
            </a:p>
          </p:txBody>
        </p:sp>
        <p:sp>
          <p:nvSpPr>
            <p:cNvPr id="799" name="Google Shape;799;p45"/>
            <p:cNvSpPr txBox="1"/>
            <p:nvPr/>
          </p:nvSpPr>
          <p:spPr>
            <a:xfrm>
              <a:off x="8572500" y="3571875"/>
              <a:ext cx="2667000" cy="1714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400">
                  <a:solidFill>
                    <a:srgbClr val="475569"/>
                  </a:solidFill>
                  <a:latin typeface="Inter"/>
                  <a:ea typeface="Inter"/>
                  <a:cs typeface="Inter"/>
                  <a:sym typeface="Inter"/>
                </a:rPr>
                <a:t>Enforcing recursive validity: a field is only production-valid if every ancestor in its path is confirmed valid.</a:t>
              </a:r>
              <a:endParaRPr sz="1400">
                <a:solidFill>
                  <a:srgbClr val="475569"/>
                </a:solidFill>
                <a:latin typeface="Inter"/>
                <a:ea typeface="Inter"/>
                <a:cs typeface="Inter"/>
                <a:sym typeface="Inte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3" name="Shape 803"/>
        <p:cNvGrpSpPr/>
        <p:nvPr/>
      </p:nvGrpSpPr>
      <p:grpSpPr>
        <a:xfrm>
          <a:off x="0" y="0"/>
          <a:ext cx="0" cy="0"/>
          <a:chOff x="0" y="0"/>
          <a:chExt cx="0" cy="0"/>
        </a:xfrm>
      </p:grpSpPr>
      <p:sp>
        <p:nvSpPr>
          <p:cNvPr id="804" name="Google Shape;804;p46"/>
          <p:cNvSpPr/>
          <p:nvPr/>
        </p:nvSpPr>
        <p:spPr>
          <a:xfrm>
            <a:off x="6381600" y="4220075"/>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805" name="Google Shape;805;p46"/>
          <p:cNvGrpSpPr/>
          <p:nvPr/>
        </p:nvGrpSpPr>
        <p:grpSpPr>
          <a:xfrm>
            <a:off x="6381600" y="1743575"/>
            <a:ext cx="5048400" cy="2190900"/>
            <a:chOff x="762000" y="1524000"/>
            <a:chExt cx="5048400" cy="2190900"/>
          </a:xfrm>
        </p:grpSpPr>
        <p:sp>
          <p:nvSpPr>
            <p:cNvPr id="806" name="Google Shape;806;p46"/>
            <p:cNvSpPr/>
            <p:nvPr/>
          </p:nvSpPr>
          <p:spPr>
            <a:xfrm>
              <a:off x="762000" y="1524000"/>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07" name="Google Shape;807;p46"/>
            <p:cNvSpPr/>
            <p:nvPr/>
          </p:nvSpPr>
          <p:spPr>
            <a:xfrm>
              <a:off x="762000" y="1524000"/>
              <a:ext cx="76200" cy="2190900"/>
            </a:xfrm>
            <a:prstGeom prst="roundRect">
              <a:avLst>
                <a:gd fmla="val 50000" name="adj"/>
              </a:avLst>
            </a:prstGeom>
            <a:solidFill>
              <a:srgbClr val="64748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grpSp>
        <p:nvGrpSpPr>
          <p:cNvPr id="808" name="Google Shape;808;p46"/>
          <p:cNvGrpSpPr/>
          <p:nvPr/>
        </p:nvGrpSpPr>
        <p:grpSpPr>
          <a:xfrm>
            <a:off x="571500" y="4220075"/>
            <a:ext cx="5048400" cy="2190900"/>
            <a:chOff x="6381750" y="4000500"/>
            <a:chExt cx="5048400" cy="2190900"/>
          </a:xfrm>
        </p:grpSpPr>
        <p:sp>
          <p:nvSpPr>
            <p:cNvPr id="809" name="Google Shape;809;p46"/>
            <p:cNvSpPr/>
            <p:nvPr/>
          </p:nvSpPr>
          <p:spPr>
            <a:xfrm>
              <a:off x="6381750" y="4000500"/>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10" name="Google Shape;810;p46"/>
            <p:cNvSpPr/>
            <p:nvPr/>
          </p:nvSpPr>
          <p:spPr>
            <a:xfrm>
              <a:off x="6381750" y="4000500"/>
              <a:ext cx="76200" cy="21909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11" name="Google Shape;811;p46"/>
            <p:cNvSpPr txBox="1"/>
            <p:nvPr/>
          </p:nvSpPr>
          <p:spPr>
            <a:xfrm>
              <a:off x="6667500" y="4191000"/>
              <a:ext cx="44754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2000">
                  <a:solidFill>
                    <a:schemeClr val="dk1"/>
                  </a:solidFill>
                  <a:latin typeface="Courier New"/>
                  <a:ea typeface="Courier New"/>
                  <a:cs typeface="Courier New"/>
                  <a:sym typeface="Courier New"/>
                </a:rPr>
                <a:t>Valid Production Query</a:t>
              </a:r>
              <a:endParaRPr b="1" sz="600">
                <a:solidFill>
                  <a:schemeClr val="dk1"/>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br>
                <a:rPr b="1" lang="en-US" sz="700">
                  <a:solidFill>
                    <a:schemeClr val="dk1"/>
                  </a:solidFill>
                  <a:latin typeface="Courier New"/>
                  <a:ea typeface="Courier New"/>
                  <a:cs typeface="Courier New"/>
                  <a:sym typeface="Courier New"/>
                </a:rPr>
              </a:br>
              <a:r>
                <a:rPr b="1" lang="en-US" sz="1500">
                  <a:solidFill>
                    <a:schemeClr val="dk1"/>
                  </a:solidFill>
                  <a:latin typeface="Courier New"/>
                  <a:ea typeface="Courier New"/>
                  <a:cs typeface="Courier New"/>
                  <a:sym typeface="Courier New"/>
                </a:rPr>
                <a:t> query ProductPage {</a:t>
              </a:r>
              <a:endParaRPr b="1" sz="1500">
                <a:solidFill>
                  <a:schemeClr val="dk1"/>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b="1" lang="en-US" sz="1500">
                  <a:solidFill>
                    <a:schemeClr val="dk1"/>
                  </a:solidFill>
                  <a:latin typeface="Courier New"/>
                  <a:ea typeface="Courier New"/>
                  <a:cs typeface="Courier New"/>
                  <a:sym typeface="Courier New"/>
                </a:rPr>
                <a:t>   product(id: "123") {</a:t>
              </a:r>
              <a:endParaRPr b="1" sz="1500">
                <a:solidFill>
                  <a:schemeClr val="dk1"/>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b="1" lang="en-US" sz="1500">
                  <a:solidFill>
                    <a:schemeClr val="dk1"/>
                  </a:solidFill>
                  <a:latin typeface="Courier New"/>
                  <a:ea typeface="Courier New"/>
                  <a:cs typeface="Courier New"/>
                  <a:sym typeface="Courier New"/>
                </a:rPr>
                <a:t>     title</a:t>
              </a:r>
              <a:endParaRPr b="1" sz="1500">
                <a:solidFill>
                  <a:schemeClr val="dk1"/>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b="1" lang="en-US" sz="1500">
                  <a:solidFill>
                    <a:schemeClr val="dk1"/>
                  </a:solidFill>
                  <a:latin typeface="Courier New"/>
                  <a:ea typeface="Courier New"/>
                  <a:cs typeface="Courier New"/>
                  <a:sym typeface="Courier New"/>
                </a:rPr>
                <a:t>   }</a:t>
              </a:r>
              <a:endParaRPr b="1" sz="1500">
                <a:solidFill>
                  <a:schemeClr val="dk1"/>
                </a:solidFill>
                <a:latin typeface="Courier New"/>
                <a:ea typeface="Courier New"/>
                <a:cs typeface="Courier New"/>
                <a:sym typeface="Courier New"/>
              </a:endParaRPr>
            </a:p>
            <a:p>
              <a:pPr indent="0" lvl="0" marL="139700" marR="139700" rtl="0" algn="l">
                <a:lnSpc>
                  <a:spcPct val="150000"/>
                </a:lnSpc>
                <a:spcBef>
                  <a:spcPts val="0"/>
                </a:spcBef>
                <a:spcAft>
                  <a:spcPts val="0"/>
                </a:spcAft>
                <a:buClr>
                  <a:schemeClr val="dk1"/>
                </a:buClr>
                <a:buSzPts val="1100"/>
                <a:buFont typeface="Arial"/>
                <a:buNone/>
              </a:pPr>
              <a:r>
                <a:rPr b="1" lang="en-US" sz="1500">
                  <a:solidFill>
                    <a:schemeClr val="dk1"/>
                  </a:solidFill>
                  <a:latin typeface="Courier New"/>
                  <a:ea typeface="Courier New"/>
                  <a:cs typeface="Courier New"/>
                  <a:sym typeface="Courier New"/>
                </a:rPr>
                <a:t> }</a:t>
              </a:r>
              <a:endParaRPr sz="3200">
                <a:solidFill>
                  <a:srgbClr val="64748B"/>
                </a:solidFill>
                <a:latin typeface="Material Icons"/>
                <a:ea typeface="Material Icons"/>
                <a:cs typeface="Material Icons"/>
                <a:sym typeface="Material Icons"/>
              </a:endParaRPr>
            </a:p>
          </p:txBody>
        </p:sp>
      </p:grpSp>
      <p:sp>
        <p:nvSpPr>
          <p:cNvPr id="812" name="Google Shape;812;p46"/>
          <p:cNvSpPr txBox="1"/>
          <p:nvPr/>
        </p:nvSpPr>
        <p:spPr>
          <a:xfrm>
            <a:off x="762000" y="571500"/>
            <a:ext cx="11201400" cy="554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3600">
                <a:solidFill>
                  <a:srgbClr val="0F172A"/>
                </a:solidFill>
                <a:latin typeface="Space Grotesk"/>
                <a:ea typeface="Space Grotesk"/>
                <a:cs typeface="Space Grotesk"/>
                <a:sym typeface="Space Grotesk"/>
              </a:rPr>
              <a:t>How Do We Split Query : </a:t>
            </a:r>
            <a:r>
              <a:rPr b="1" lang="en-US" sz="3600">
                <a:solidFill>
                  <a:srgbClr val="E10098"/>
                </a:solidFill>
                <a:latin typeface="Space Grotesk"/>
                <a:ea typeface="Space Grotesk"/>
                <a:cs typeface="Space Grotesk"/>
                <a:sym typeface="Space Grotesk"/>
              </a:rPr>
              <a:t>An Example</a:t>
            </a:r>
            <a:endParaRPr>
              <a:solidFill>
                <a:srgbClr val="E10098"/>
              </a:solidFill>
            </a:endParaRPr>
          </a:p>
        </p:txBody>
      </p:sp>
      <p:sp>
        <p:nvSpPr>
          <p:cNvPr id="813" name="Google Shape;813;p46"/>
          <p:cNvSpPr/>
          <p:nvPr/>
        </p:nvSpPr>
        <p:spPr>
          <a:xfrm>
            <a:off x="571500" y="57150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14" name="Google Shape;814;p46"/>
          <p:cNvSpPr/>
          <p:nvPr/>
        </p:nvSpPr>
        <p:spPr>
          <a:xfrm>
            <a:off x="6381600" y="4220075"/>
            <a:ext cx="76200" cy="21909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15" name="Google Shape;815;p46"/>
          <p:cNvSpPr txBox="1"/>
          <p:nvPr/>
        </p:nvSpPr>
        <p:spPr>
          <a:xfrm>
            <a:off x="6667350" y="1836900"/>
            <a:ext cx="4476900" cy="199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2000">
                <a:solidFill>
                  <a:srgbClr val="0F172A"/>
                </a:solidFill>
                <a:latin typeface="Space Grotesk"/>
                <a:ea typeface="Space Grotesk"/>
                <a:cs typeface="Space Grotesk"/>
                <a:sym typeface="Space Grotesk"/>
              </a:rPr>
              <a:t>Production Schema</a:t>
            </a:r>
            <a:endParaRPr b="1" sz="1300">
              <a:solidFill>
                <a:srgbClr val="0F172A"/>
              </a:solidFill>
              <a:latin typeface="Space Grotesk"/>
              <a:ea typeface="Space Grotesk"/>
              <a:cs typeface="Space Grotesk"/>
              <a:sym typeface="Space Grotesk"/>
            </a:endParaRPr>
          </a:p>
          <a:p>
            <a:pPr indent="0" lvl="0" marL="139700" marR="139700" rtl="0" algn="l">
              <a:lnSpc>
                <a:spcPct val="150000"/>
              </a:lnSpc>
              <a:spcBef>
                <a:spcPts val="600"/>
              </a:spcBef>
              <a:spcAft>
                <a:spcPts val="0"/>
              </a:spcAft>
              <a:buClr>
                <a:schemeClr val="dk1"/>
              </a:buClr>
              <a:buSzPts val="1100"/>
              <a:buFont typeface="Arial"/>
              <a:buNone/>
            </a:pPr>
            <a:r>
              <a:rPr b="1" lang="en-US" sz="1300">
                <a:solidFill>
                  <a:schemeClr val="dk1"/>
                </a:solidFill>
                <a:latin typeface="Courier New"/>
                <a:ea typeface="Courier New"/>
                <a:cs typeface="Courier New"/>
                <a:sym typeface="Courier New"/>
              </a:rPr>
              <a:t>type Query {</a:t>
            </a:r>
            <a:endParaRPr b="1" sz="1300">
              <a:solidFill>
                <a:schemeClr val="dk1"/>
              </a:solidFill>
              <a:latin typeface="Courier New"/>
              <a:ea typeface="Courier New"/>
              <a:cs typeface="Courier New"/>
              <a:sym typeface="Courier New"/>
            </a:endParaRPr>
          </a:p>
          <a:p>
            <a:pPr indent="0" lvl="0" marL="139700" marR="139700" rtl="0" algn="l">
              <a:lnSpc>
                <a:spcPct val="150000"/>
              </a:lnSpc>
              <a:spcBef>
                <a:spcPts val="0"/>
              </a:spcBef>
              <a:spcAft>
                <a:spcPts val="0"/>
              </a:spcAft>
              <a:buClr>
                <a:schemeClr val="dk1"/>
              </a:buClr>
              <a:buSzPts val="1100"/>
              <a:buFont typeface="Arial"/>
              <a:buNone/>
            </a:pPr>
            <a:r>
              <a:rPr b="1" lang="en-US" sz="1300">
                <a:solidFill>
                  <a:schemeClr val="dk1"/>
                </a:solidFill>
                <a:latin typeface="Courier New"/>
                <a:ea typeface="Courier New"/>
                <a:cs typeface="Courier New"/>
                <a:sym typeface="Courier New"/>
              </a:rPr>
              <a:t>  product(id: ID!): Product</a:t>
            </a:r>
            <a:endParaRPr b="1" sz="1300">
              <a:solidFill>
                <a:schemeClr val="dk1"/>
              </a:solidFill>
              <a:latin typeface="Courier New"/>
              <a:ea typeface="Courier New"/>
              <a:cs typeface="Courier New"/>
              <a:sym typeface="Courier New"/>
            </a:endParaRPr>
          </a:p>
          <a:p>
            <a:pPr indent="0" lvl="0" marL="139700" marR="139700" rtl="0" algn="l">
              <a:lnSpc>
                <a:spcPct val="150000"/>
              </a:lnSpc>
              <a:spcBef>
                <a:spcPts val="0"/>
              </a:spcBef>
              <a:spcAft>
                <a:spcPts val="0"/>
              </a:spcAft>
              <a:buClr>
                <a:schemeClr val="dk1"/>
              </a:buClr>
              <a:buSzPts val="1100"/>
              <a:buFont typeface="Arial"/>
              <a:buNone/>
            </a:pPr>
            <a:r>
              <a:rPr b="1" lang="en-US" sz="1300">
                <a:solidFill>
                  <a:schemeClr val="dk1"/>
                </a:solidFill>
                <a:latin typeface="Courier New"/>
                <a:ea typeface="Courier New"/>
                <a:cs typeface="Courier New"/>
                <a:sym typeface="Courier New"/>
              </a:rPr>
              <a:t>}</a:t>
            </a:r>
            <a:endParaRPr b="1" sz="1300">
              <a:solidFill>
                <a:schemeClr val="dk1"/>
              </a:solidFill>
              <a:latin typeface="Courier New"/>
              <a:ea typeface="Courier New"/>
              <a:cs typeface="Courier New"/>
              <a:sym typeface="Courier New"/>
            </a:endParaRPr>
          </a:p>
          <a:p>
            <a:pPr indent="0" lvl="0" marL="139700" marR="139700" rtl="0" algn="l">
              <a:lnSpc>
                <a:spcPct val="150000"/>
              </a:lnSpc>
              <a:spcBef>
                <a:spcPts val="0"/>
              </a:spcBef>
              <a:spcAft>
                <a:spcPts val="0"/>
              </a:spcAft>
              <a:buClr>
                <a:schemeClr val="dk1"/>
              </a:buClr>
              <a:buSzPts val="1100"/>
              <a:buFont typeface="Arial"/>
              <a:buNone/>
            </a:pPr>
            <a:r>
              <a:rPr b="1" lang="en-US" sz="1300">
                <a:solidFill>
                  <a:schemeClr val="dk1"/>
                </a:solidFill>
                <a:latin typeface="Courier New"/>
                <a:ea typeface="Courier New"/>
                <a:cs typeface="Courier New"/>
                <a:sym typeface="Courier New"/>
              </a:rPr>
              <a:t>type Product {</a:t>
            </a:r>
            <a:endParaRPr b="1" sz="1300">
              <a:solidFill>
                <a:schemeClr val="dk1"/>
              </a:solidFill>
              <a:latin typeface="Courier New"/>
              <a:ea typeface="Courier New"/>
              <a:cs typeface="Courier New"/>
              <a:sym typeface="Courier New"/>
            </a:endParaRPr>
          </a:p>
          <a:p>
            <a:pPr indent="0" lvl="0" marL="139700" marR="139700" rtl="0" algn="l">
              <a:lnSpc>
                <a:spcPct val="150000"/>
              </a:lnSpc>
              <a:spcBef>
                <a:spcPts val="0"/>
              </a:spcBef>
              <a:spcAft>
                <a:spcPts val="0"/>
              </a:spcAft>
              <a:buClr>
                <a:schemeClr val="dk1"/>
              </a:buClr>
              <a:buSzPts val="1100"/>
              <a:buFont typeface="Arial"/>
              <a:buNone/>
            </a:pPr>
            <a:r>
              <a:rPr b="1" lang="en-US" sz="1300">
                <a:solidFill>
                  <a:schemeClr val="dk1"/>
                </a:solidFill>
                <a:latin typeface="Courier New"/>
                <a:ea typeface="Courier New"/>
                <a:cs typeface="Courier New"/>
                <a:sym typeface="Courier New"/>
              </a:rPr>
              <a:t>  title: String!</a:t>
            </a:r>
            <a:endParaRPr b="1" sz="1300">
              <a:solidFill>
                <a:schemeClr val="dk1"/>
              </a:solidFill>
              <a:latin typeface="Courier New"/>
              <a:ea typeface="Courier New"/>
              <a:cs typeface="Courier New"/>
              <a:sym typeface="Courier New"/>
            </a:endParaRPr>
          </a:p>
          <a:p>
            <a:pPr indent="0" lvl="0" marL="139700" marR="139700" rtl="0" algn="l">
              <a:lnSpc>
                <a:spcPct val="150000"/>
              </a:lnSpc>
              <a:spcBef>
                <a:spcPts val="0"/>
              </a:spcBef>
              <a:spcAft>
                <a:spcPts val="0"/>
              </a:spcAft>
              <a:buClr>
                <a:schemeClr val="dk1"/>
              </a:buClr>
              <a:buSzPts val="1100"/>
              <a:buFont typeface="Arial"/>
              <a:buNone/>
            </a:pPr>
            <a:r>
              <a:rPr b="1" lang="en-US" sz="1300">
                <a:solidFill>
                  <a:schemeClr val="dk1"/>
                </a:solidFill>
                <a:latin typeface="Courier New"/>
                <a:ea typeface="Courier New"/>
                <a:cs typeface="Courier New"/>
                <a:sym typeface="Courier New"/>
              </a:rPr>
              <a:t>}</a:t>
            </a:r>
            <a:endParaRPr b="1" sz="1300">
              <a:solidFill>
                <a:schemeClr val="dk1"/>
              </a:solidFill>
              <a:latin typeface="Courier New"/>
              <a:ea typeface="Courier New"/>
              <a:cs typeface="Courier New"/>
              <a:sym typeface="Courier New"/>
            </a:endParaRPr>
          </a:p>
        </p:txBody>
      </p:sp>
      <p:sp>
        <p:nvSpPr>
          <p:cNvPr id="816" name="Google Shape;816;p46"/>
          <p:cNvSpPr/>
          <p:nvPr/>
        </p:nvSpPr>
        <p:spPr>
          <a:xfrm>
            <a:off x="571500" y="1743575"/>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17" name="Google Shape;817;p46"/>
          <p:cNvSpPr txBox="1"/>
          <p:nvPr/>
        </p:nvSpPr>
        <p:spPr>
          <a:xfrm>
            <a:off x="857250" y="1839725"/>
            <a:ext cx="4476900" cy="199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2000">
                <a:solidFill>
                  <a:srgbClr val="0F172A"/>
                </a:solidFill>
                <a:latin typeface="Space Grotesk"/>
                <a:ea typeface="Space Grotesk"/>
                <a:cs typeface="Space Grotesk"/>
                <a:sym typeface="Space Grotesk"/>
              </a:rPr>
              <a:t>Client Query</a:t>
            </a:r>
            <a:endParaRPr b="1" sz="2000">
              <a:solidFill>
                <a:srgbClr val="0F172A"/>
              </a:solidFill>
              <a:latin typeface="Space Grotesk"/>
              <a:ea typeface="Space Grotesk"/>
              <a:cs typeface="Space Grotesk"/>
              <a:sym typeface="Space Grotesk"/>
            </a:endParaRPr>
          </a:p>
          <a:p>
            <a:pPr indent="0" lvl="0" marL="0" rtl="0" algn="l">
              <a:spcBef>
                <a:spcPts val="600"/>
              </a:spcBef>
              <a:spcAft>
                <a:spcPts val="0"/>
              </a:spcAft>
              <a:buNone/>
            </a:pPr>
            <a:r>
              <a:rPr b="1" lang="en-US" sz="1500">
                <a:solidFill>
                  <a:schemeClr val="dk1"/>
                </a:solidFill>
                <a:latin typeface="Courier New"/>
                <a:ea typeface="Courier New"/>
                <a:cs typeface="Courier New"/>
                <a:sym typeface="Courier New"/>
              </a:rPr>
              <a:t> query ProductPage {</a:t>
            </a:r>
            <a:endParaRPr b="1" sz="1500">
              <a:solidFill>
                <a:schemeClr val="dk1"/>
              </a:solidFill>
              <a:latin typeface="Courier New"/>
              <a:ea typeface="Courier New"/>
              <a:cs typeface="Courier New"/>
              <a:sym typeface="Courier New"/>
            </a:endParaRPr>
          </a:p>
          <a:p>
            <a:pPr indent="0" lvl="0" marL="0" rtl="0" algn="l">
              <a:spcBef>
                <a:spcPts val="600"/>
              </a:spcBef>
              <a:spcAft>
                <a:spcPts val="0"/>
              </a:spcAft>
              <a:buNone/>
            </a:pPr>
            <a:r>
              <a:rPr b="1" lang="en-US" sz="1500">
                <a:solidFill>
                  <a:schemeClr val="dk1"/>
                </a:solidFill>
                <a:latin typeface="Courier New"/>
                <a:ea typeface="Courier New"/>
                <a:cs typeface="Courier New"/>
                <a:sym typeface="Courier New"/>
              </a:rPr>
              <a:t>   product(id: "123") {</a:t>
            </a:r>
            <a:endParaRPr b="1" sz="1500">
              <a:solidFill>
                <a:schemeClr val="dk1"/>
              </a:solidFill>
              <a:latin typeface="Courier New"/>
              <a:ea typeface="Courier New"/>
              <a:cs typeface="Courier New"/>
              <a:sym typeface="Courier New"/>
            </a:endParaRPr>
          </a:p>
          <a:p>
            <a:pPr indent="0" lvl="0" marL="0" rtl="0" algn="l">
              <a:spcBef>
                <a:spcPts val="0"/>
              </a:spcBef>
              <a:spcAft>
                <a:spcPts val="0"/>
              </a:spcAft>
              <a:buNone/>
            </a:pPr>
            <a:r>
              <a:rPr b="1" lang="en-US" sz="1500">
                <a:solidFill>
                  <a:schemeClr val="dk1"/>
                </a:solidFill>
                <a:latin typeface="Courier New"/>
                <a:ea typeface="Courier New"/>
                <a:cs typeface="Courier New"/>
                <a:sym typeface="Courier New"/>
              </a:rPr>
              <a:t>     title # old field</a:t>
            </a:r>
            <a:endParaRPr b="1" sz="1500">
              <a:solidFill>
                <a:schemeClr val="dk1"/>
              </a:solidFill>
              <a:latin typeface="Courier New"/>
              <a:ea typeface="Courier New"/>
              <a:cs typeface="Courier New"/>
              <a:sym typeface="Courier New"/>
            </a:endParaRPr>
          </a:p>
          <a:p>
            <a:pPr indent="0" lvl="0" marL="0" rtl="0" algn="l">
              <a:spcBef>
                <a:spcPts val="0"/>
              </a:spcBef>
              <a:spcAft>
                <a:spcPts val="0"/>
              </a:spcAft>
              <a:buNone/>
            </a:pPr>
            <a:r>
              <a:rPr b="1" lang="en-US" sz="1500">
                <a:solidFill>
                  <a:schemeClr val="dk1"/>
                </a:solidFill>
                <a:latin typeface="Courier New"/>
                <a:ea typeface="Courier New"/>
                <a:cs typeface="Courier New"/>
                <a:sym typeface="Courier New"/>
              </a:rPr>
              <a:t>     label # new field</a:t>
            </a:r>
            <a:endParaRPr b="1" sz="1500">
              <a:solidFill>
                <a:schemeClr val="dk1"/>
              </a:solidFill>
              <a:latin typeface="Courier New"/>
              <a:ea typeface="Courier New"/>
              <a:cs typeface="Courier New"/>
              <a:sym typeface="Courier New"/>
            </a:endParaRPr>
          </a:p>
          <a:p>
            <a:pPr indent="0" lvl="0" marL="0" rtl="0" algn="l">
              <a:spcBef>
                <a:spcPts val="0"/>
              </a:spcBef>
              <a:spcAft>
                <a:spcPts val="0"/>
              </a:spcAft>
              <a:buNone/>
            </a:pPr>
            <a:r>
              <a:rPr b="1" lang="en-US" sz="1500">
                <a:solidFill>
                  <a:schemeClr val="dk1"/>
                </a:solidFill>
                <a:latin typeface="Courier New"/>
                <a:ea typeface="Courier New"/>
                <a:cs typeface="Courier New"/>
                <a:sym typeface="Courier New"/>
              </a:rPr>
              <a:t>   }</a:t>
            </a:r>
            <a:endParaRPr b="1" sz="1500">
              <a:solidFill>
                <a:schemeClr val="dk1"/>
              </a:solidFill>
              <a:latin typeface="Courier New"/>
              <a:ea typeface="Courier New"/>
              <a:cs typeface="Courier New"/>
              <a:sym typeface="Courier New"/>
            </a:endParaRPr>
          </a:p>
          <a:p>
            <a:pPr indent="0" lvl="0" marL="139700" marR="139700" rtl="0" algn="l">
              <a:lnSpc>
                <a:spcPct val="150000"/>
              </a:lnSpc>
              <a:spcBef>
                <a:spcPts val="0"/>
              </a:spcBef>
              <a:spcAft>
                <a:spcPts val="0"/>
              </a:spcAft>
              <a:buNone/>
            </a:pPr>
            <a:r>
              <a:rPr b="1" lang="en-US" sz="1500">
                <a:solidFill>
                  <a:schemeClr val="dk1"/>
                </a:solidFill>
                <a:latin typeface="Courier New"/>
                <a:ea typeface="Courier New"/>
                <a:cs typeface="Courier New"/>
                <a:sym typeface="Courier New"/>
              </a:rPr>
              <a:t> }</a:t>
            </a:r>
            <a:endParaRPr b="1" sz="2000">
              <a:solidFill>
                <a:srgbClr val="0F172A"/>
              </a:solidFill>
              <a:latin typeface="Space Grotesk"/>
              <a:ea typeface="Space Grotesk"/>
              <a:cs typeface="Space Grotesk"/>
              <a:sym typeface="Space Grotesk"/>
            </a:endParaRPr>
          </a:p>
        </p:txBody>
      </p:sp>
      <p:sp>
        <p:nvSpPr>
          <p:cNvPr id="818" name="Google Shape;818;p46"/>
          <p:cNvSpPr/>
          <p:nvPr/>
        </p:nvSpPr>
        <p:spPr>
          <a:xfrm>
            <a:off x="571500" y="1743575"/>
            <a:ext cx="76200" cy="2190900"/>
          </a:xfrm>
          <a:prstGeom prst="roundRect">
            <a:avLst>
              <a:gd fmla="val 50000" name="adj"/>
            </a:avLst>
          </a:prstGeom>
          <a:solidFill>
            <a:srgbClr val="64748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19" name="Google Shape;819;p46"/>
          <p:cNvSpPr txBox="1"/>
          <p:nvPr/>
        </p:nvSpPr>
        <p:spPr>
          <a:xfrm>
            <a:off x="6668100" y="4410725"/>
            <a:ext cx="44754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2000">
                <a:solidFill>
                  <a:schemeClr val="dk1"/>
                </a:solidFill>
                <a:latin typeface="Courier New"/>
                <a:ea typeface="Courier New"/>
                <a:cs typeface="Courier New"/>
                <a:sym typeface="Courier New"/>
              </a:rPr>
              <a:t>New Mock Query</a:t>
            </a:r>
            <a:endParaRPr b="1" sz="600">
              <a:solidFill>
                <a:schemeClr val="dk1"/>
              </a:solidFill>
              <a:latin typeface="Courier New"/>
              <a:ea typeface="Courier New"/>
              <a:cs typeface="Courier New"/>
              <a:sym typeface="Courier New"/>
            </a:endParaRPr>
          </a:p>
          <a:p>
            <a:pPr indent="0" lvl="0" marL="0" rtl="0" algn="l">
              <a:spcBef>
                <a:spcPts val="0"/>
              </a:spcBef>
              <a:spcAft>
                <a:spcPts val="0"/>
              </a:spcAft>
              <a:buNone/>
            </a:pPr>
            <a:br>
              <a:rPr b="1" lang="en-US" sz="700">
                <a:solidFill>
                  <a:schemeClr val="dk1"/>
                </a:solidFill>
                <a:latin typeface="Courier New"/>
                <a:ea typeface="Courier New"/>
                <a:cs typeface="Courier New"/>
                <a:sym typeface="Courier New"/>
              </a:rPr>
            </a:br>
            <a:r>
              <a:rPr b="1" lang="en-US" sz="1500">
                <a:solidFill>
                  <a:schemeClr val="dk1"/>
                </a:solidFill>
                <a:latin typeface="Courier New"/>
                <a:ea typeface="Courier New"/>
                <a:cs typeface="Courier New"/>
                <a:sym typeface="Courier New"/>
              </a:rPr>
              <a:t> query ProductPage {</a:t>
            </a:r>
            <a:endParaRPr b="1" sz="1500">
              <a:solidFill>
                <a:schemeClr val="dk1"/>
              </a:solidFill>
              <a:latin typeface="Courier New"/>
              <a:ea typeface="Courier New"/>
              <a:cs typeface="Courier New"/>
              <a:sym typeface="Courier New"/>
            </a:endParaRPr>
          </a:p>
          <a:p>
            <a:pPr indent="0" lvl="0" marL="0" rtl="0" algn="l">
              <a:spcBef>
                <a:spcPts val="0"/>
              </a:spcBef>
              <a:spcAft>
                <a:spcPts val="0"/>
              </a:spcAft>
              <a:buNone/>
            </a:pPr>
            <a:r>
              <a:rPr b="1" lang="en-US" sz="1500">
                <a:solidFill>
                  <a:schemeClr val="dk1"/>
                </a:solidFill>
                <a:latin typeface="Courier New"/>
                <a:ea typeface="Courier New"/>
                <a:cs typeface="Courier New"/>
                <a:sym typeface="Courier New"/>
              </a:rPr>
              <a:t>   product(id: "123") {</a:t>
            </a:r>
            <a:endParaRPr b="1" sz="1500">
              <a:solidFill>
                <a:schemeClr val="dk1"/>
              </a:solidFill>
              <a:latin typeface="Courier New"/>
              <a:ea typeface="Courier New"/>
              <a:cs typeface="Courier New"/>
              <a:sym typeface="Courier New"/>
            </a:endParaRPr>
          </a:p>
          <a:p>
            <a:pPr indent="0" lvl="0" marL="0" rtl="0" algn="l">
              <a:spcBef>
                <a:spcPts val="0"/>
              </a:spcBef>
              <a:spcAft>
                <a:spcPts val="0"/>
              </a:spcAft>
              <a:buNone/>
            </a:pPr>
            <a:r>
              <a:rPr b="1" lang="en-US" sz="1500">
                <a:solidFill>
                  <a:schemeClr val="dk1"/>
                </a:solidFill>
                <a:latin typeface="Courier New"/>
                <a:ea typeface="Courier New"/>
                <a:cs typeface="Courier New"/>
                <a:sym typeface="Courier New"/>
              </a:rPr>
              <a:t>     label</a:t>
            </a:r>
            <a:endParaRPr b="1" sz="1500">
              <a:solidFill>
                <a:schemeClr val="dk1"/>
              </a:solidFill>
              <a:latin typeface="Courier New"/>
              <a:ea typeface="Courier New"/>
              <a:cs typeface="Courier New"/>
              <a:sym typeface="Courier New"/>
            </a:endParaRPr>
          </a:p>
          <a:p>
            <a:pPr indent="0" lvl="0" marL="0" rtl="0" algn="l">
              <a:spcBef>
                <a:spcPts val="0"/>
              </a:spcBef>
              <a:spcAft>
                <a:spcPts val="0"/>
              </a:spcAft>
              <a:buNone/>
            </a:pPr>
            <a:r>
              <a:rPr b="1" lang="en-US" sz="1500">
                <a:solidFill>
                  <a:schemeClr val="dk1"/>
                </a:solidFill>
                <a:latin typeface="Courier New"/>
                <a:ea typeface="Courier New"/>
                <a:cs typeface="Courier New"/>
                <a:sym typeface="Courier New"/>
              </a:rPr>
              <a:t>   }</a:t>
            </a:r>
            <a:endParaRPr b="1" sz="1500">
              <a:solidFill>
                <a:schemeClr val="dk1"/>
              </a:solidFill>
              <a:latin typeface="Courier New"/>
              <a:ea typeface="Courier New"/>
              <a:cs typeface="Courier New"/>
              <a:sym typeface="Courier New"/>
            </a:endParaRPr>
          </a:p>
          <a:p>
            <a:pPr indent="0" lvl="0" marL="139700" marR="139700" rtl="0" algn="l">
              <a:lnSpc>
                <a:spcPct val="150000"/>
              </a:lnSpc>
              <a:spcBef>
                <a:spcPts val="0"/>
              </a:spcBef>
              <a:spcAft>
                <a:spcPts val="0"/>
              </a:spcAft>
              <a:buNone/>
            </a:pPr>
            <a:r>
              <a:rPr b="1" lang="en-US" sz="1500">
                <a:solidFill>
                  <a:schemeClr val="dk1"/>
                </a:solidFill>
                <a:latin typeface="Courier New"/>
                <a:ea typeface="Courier New"/>
                <a:cs typeface="Courier New"/>
                <a:sym typeface="Courier New"/>
              </a:rPr>
              <a:t> }</a:t>
            </a:r>
            <a:endParaRPr sz="3200">
              <a:solidFill>
                <a:srgbClr val="64748B"/>
              </a:solidFill>
              <a:latin typeface="Material Icons"/>
              <a:ea typeface="Material Icons"/>
              <a:cs typeface="Material Icons"/>
              <a:sym typeface="Material Ico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3" name="Shape 823"/>
        <p:cNvGrpSpPr/>
        <p:nvPr/>
      </p:nvGrpSpPr>
      <p:grpSpPr>
        <a:xfrm>
          <a:off x="0" y="0"/>
          <a:ext cx="0" cy="0"/>
          <a:chOff x="0" y="0"/>
          <a:chExt cx="0" cy="0"/>
        </a:xfrm>
      </p:grpSpPr>
      <p:sp>
        <p:nvSpPr>
          <p:cNvPr id="824" name="Google Shape;824;p47"/>
          <p:cNvSpPr/>
          <p:nvPr/>
        </p:nvSpPr>
        <p:spPr>
          <a:xfrm>
            <a:off x="6381600" y="4220075"/>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825" name="Google Shape;825;p47"/>
          <p:cNvGrpSpPr/>
          <p:nvPr/>
        </p:nvGrpSpPr>
        <p:grpSpPr>
          <a:xfrm>
            <a:off x="6381600" y="1743575"/>
            <a:ext cx="5048400" cy="4476750"/>
            <a:chOff x="762000" y="1524000"/>
            <a:chExt cx="5048400" cy="4476750"/>
          </a:xfrm>
        </p:grpSpPr>
        <p:sp>
          <p:nvSpPr>
            <p:cNvPr id="826" name="Google Shape;826;p47"/>
            <p:cNvSpPr/>
            <p:nvPr/>
          </p:nvSpPr>
          <p:spPr>
            <a:xfrm>
              <a:off x="762000" y="1524000"/>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27" name="Google Shape;827;p47"/>
            <p:cNvSpPr/>
            <p:nvPr/>
          </p:nvSpPr>
          <p:spPr>
            <a:xfrm>
              <a:off x="762000" y="1524000"/>
              <a:ext cx="76200" cy="21909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28" name="Google Shape;828;p47"/>
            <p:cNvSpPr txBox="1"/>
            <p:nvPr/>
          </p:nvSpPr>
          <p:spPr>
            <a:xfrm>
              <a:off x="1047750" y="4191150"/>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1" sz="2000">
                <a:solidFill>
                  <a:srgbClr val="0F172A"/>
                </a:solidFill>
                <a:latin typeface="Space Grotesk"/>
                <a:ea typeface="Space Grotesk"/>
                <a:cs typeface="Space Grotesk"/>
                <a:sym typeface="Space Grotesk"/>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Step 4</a:t>
              </a:r>
              <a:endParaRPr b="1" sz="2000">
                <a:solidFill>
                  <a:srgbClr val="0F172A"/>
                </a:solidFill>
                <a:latin typeface="Space Grotesk"/>
                <a:ea typeface="Space Grotesk"/>
                <a:cs typeface="Space Grotesk"/>
                <a:sym typeface="Space Grotesk"/>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Validate</a:t>
              </a:r>
              <a:endParaRPr b="1" sz="2000">
                <a:solidFill>
                  <a:srgbClr val="0F172A"/>
                </a:solidFill>
                <a:latin typeface="Space Grotesk"/>
                <a:ea typeface="Space Grotesk"/>
                <a:cs typeface="Space Grotesk"/>
                <a:sym typeface="Space Grotesk"/>
              </a:endParaRPr>
            </a:p>
            <a:p>
              <a:pPr indent="0" lvl="0" marL="0" rtl="0" algn="l">
                <a:spcBef>
                  <a:spcPts val="900"/>
                </a:spcBef>
                <a:spcAft>
                  <a:spcPts val="0"/>
                </a:spcAft>
                <a:buNone/>
              </a:pPr>
              <a:r>
                <a:rPr lang="en-US" sz="900">
                  <a:solidFill>
                    <a:srgbClr val="475569"/>
                  </a:solidFill>
                  <a:latin typeface="Inter"/>
                  <a:ea typeface="Inter"/>
                  <a:cs typeface="Inter"/>
                  <a:sym typeface="Inter"/>
                </a:rPr>
                <a:t>   </a:t>
              </a:r>
              <a:br>
                <a:rPr lang="en-US" sz="1500">
                  <a:solidFill>
                    <a:srgbClr val="475569"/>
                  </a:solidFill>
                  <a:latin typeface="Inter"/>
                  <a:ea typeface="Inter"/>
                  <a:cs typeface="Inter"/>
                  <a:sym typeface="Inter"/>
                </a:rPr>
              </a:br>
              <a:r>
                <a:rPr lang="en-US" sz="1500">
                  <a:solidFill>
                    <a:srgbClr val="475569"/>
                  </a:solidFill>
                  <a:latin typeface="Inter"/>
                  <a:ea typeface="Inter"/>
                  <a:cs typeface="Inter"/>
                  <a:sym typeface="Inter"/>
                </a:rPr>
                <a:t>Validate -&gt; patch defaults -&gt; return a </a:t>
              </a:r>
              <a:r>
                <a:rPr lang="en-US" sz="1500">
                  <a:solidFill>
                    <a:srgbClr val="475569"/>
                  </a:solidFill>
                  <a:latin typeface="Inter"/>
                  <a:ea typeface="Inter"/>
                  <a:cs typeface="Inter"/>
                  <a:sym typeface="Inter"/>
                </a:rPr>
                <a:t>complete</a:t>
              </a:r>
              <a:r>
                <a:rPr lang="en-US" sz="1500">
                  <a:solidFill>
                    <a:srgbClr val="475569"/>
                  </a:solidFill>
                  <a:latin typeface="Inter"/>
                  <a:ea typeface="Inter"/>
                  <a:cs typeface="Inter"/>
                  <a:sym typeface="Inter"/>
                </a:rPr>
                <a:t> data payload</a:t>
              </a:r>
              <a:endParaRPr sz="1500">
                <a:solidFill>
                  <a:srgbClr val="475569"/>
                </a:solidFill>
                <a:latin typeface="Inter"/>
                <a:ea typeface="Inter"/>
                <a:cs typeface="Inter"/>
                <a:sym typeface="Inter"/>
              </a:endParaRPr>
            </a:p>
          </p:txBody>
        </p:sp>
      </p:grpSp>
      <p:sp>
        <p:nvSpPr>
          <p:cNvPr id="829" name="Google Shape;829;p47"/>
          <p:cNvSpPr/>
          <p:nvPr/>
        </p:nvSpPr>
        <p:spPr>
          <a:xfrm>
            <a:off x="571500" y="1743575"/>
            <a:ext cx="5048400" cy="2190900"/>
          </a:xfrm>
          <a:prstGeom prst="roundRect">
            <a:avLst>
              <a:gd fmla="val 6956" name="adj"/>
            </a:avLst>
          </a:prstGeom>
          <a:solidFill>
            <a:srgbClr val="E2E8F0"/>
          </a:solidFill>
          <a:ln cap="flat" cmpd="sng" w="38100">
            <a:solidFill>
              <a:srgbClr val="64748B"/>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830" name="Google Shape;830;p47"/>
          <p:cNvGrpSpPr/>
          <p:nvPr/>
        </p:nvGrpSpPr>
        <p:grpSpPr>
          <a:xfrm>
            <a:off x="571500" y="4220075"/>
            <a:ext cx="5048400" cy="2190900"/>
            <a:chOff x="6381750" y="4000500"/>
            <a:chExt cx="5048400" cy="2190900"/>
          </a:xfrm>
        </p:grpSpPr>
        <p:sp>
          <p:nvSpPr>
            <p:cNvPr id="831" name="Google Shape;831;p47"/>
            <p:cNvSpPr/>
            <p:nvPr/>
          </p:nvSpPr>
          <p:spPr>
            <a:xfrm>
              <a:off x="6381750" y="4000500"/>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32" name="Google Shape;832;p47"/>
            <p:cNvSpPr/>
            <p:nvPr/>
          </p:nvSpPr>
          <p:spPr>
            <a:xfrm>
              <a:off x="6381750" y="4000500"/>
              <a:ext cx="76200" cy="2190900"/>
            </a:xfrm>
            <a:prstGeom prst="roundRect">
              <a:avLst>
                <a:gd fmla="val 50000" name="adj"/>
              </a:avLst>
            </a:prstGeom>
            <a:solidFill>
              <a:srgbClr val="64748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33" name="Google Shape;833;p47"/>
            <p:cNvSpPr txBox="1"/>
            <p:nvPr/>
          </p:nvSpPr>
          <p:spPr>
            <a:xfrm>
              <a:off x="6667500" y="4191000"/>
              <a:ext cx="44754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br>
                <a:rPr lang="en-US" sz="3200">
                  <a:solidFill>
                    <a:srgbClr val="64748B"/>
                  </a:solidFill>
                  <a:latin typeface="Material Icons"/>
                  <a:ea typeface="Material Icons"/>
                  <a:cs typeface="Material Icons"/>
                  <a:sym typeface="Material Icons"/>
                </a:rPr>
              </a:br>
              <a:r>
                <a:rPr b="1" lang="en-US" sz="2000">
                  <a:solidFill>
                    <a:srgbClr val="0F172A"/>
                  </a:solidFill>
                  <a:latin typeface="Space Grotesk"/>
                  <a:ea typeface="Space Grotesk"/>
                  <a:cs typeface="Space Grotesk"/>
                  <a:sym typeface="Space Grotesk"/>
                </a:rPr>
                <a:t>Step 3</a:t>
              </a:r>
              <a:endParaRPr sz="3200">
                <a:solidFill>
                  <a:srgbClr val="64748B"/>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LLM</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900"/>
                </a:spcBef>
                <a:spcAft>
                  <a:spcPts val="0"/>
                </a:spcAft>
                <a:buClr>
                  <a:schemeClr val="dk1"/>
                </a:buClr>
                <a:buSzPts val="1100"/>
                <a:buFont typeface="Arial"/>
                <a:buNone/>
              </a:pPr>
              <a:r>
                <a:rPr lang="en-US" sz="1500">
                  <a:solidFill>
                    <a:srgbClr val="475569"/>
                  </a:solidFill>
                  <a:latin typeface="Inter"/>
                  <a:ea typeface="Inter"/>
                  <a:cs typeface="Inter"/>
                  <a:sym typeface="Inter"/>
                </a:rPr>
                <a:t>Natural language prompt + structural outline -&gt; generated JSON.</a:t>
              </a:r>
              <a:endParaRPr sz="1500">
                <a:solidFill>
                  <a:srgbClr val="475569"/>
                </a:solidFill>
                <a:latin typeface="Inter"/>
                <a:ea typeface="Inter"/>
                <a:cs typeface="Inter"/>
                <a:sym typeface="Inter"/>
              </a:endParaRPr>
            </a:p>
          </p:txBody>
        </p:sp>
      </p:grpSp>
      <p:sp>
        <p:nvSpPr>
          <p:cNvPr id="834" name="Google Shape;834;p47"/>
          <p:cNvSpPr txBox="1"/>
          <p:nvPr/>
        </p:nvSpPr>
        <p:spPr>
          <a:xfrm>
            <a:off x="762000" y="571500"/>
            <a:ext cx="11201400" cy="554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Font typeface="Arial"/>
              <a:buNone/>
            </a:pPr>
            <a:r>
              <a:rPr b="1" lang="en-US" sz="3600">
                <a:solidFill>
                  <a:srgbClr val="0F172A"/>
                </a:solidFill>
                <a:latin typeface="Space Grotesk"/>
                <a:ea typeface="Space Grotesk"/>
                <a:cs typeface="Space Grotesk"/>
                <a:sym typeface="Space Grotesk"/>
              </a:rPr>
              <a:t>GraphQL Schema Mocking Service</a:t>
            </a:r>
            <a:endParaRPr>
              <a:solidFill>
                <a:srgbClr val="E10098"/>
              </a:solidFill>
            </a:endParaRPr>
          </a:p>
        </p:txBody>
      </p:sp>
      <p:sp>
        <p:nvSpPr>
          <p:cNvPr id="835" name="Google Shape;835;p47"/>
          <p:cNvSpPr/>
          <p:nvPr/>
        </p:nvSpPr>
        <p:spPr>
          <a:xfrm>
            <a:off x="571500" y="57150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36" name="Google Shape;836;p47"/>
          <p:cNvSpPr/>
          <p:nvPr/>
        </p:nvSpPr>
        <p:spPr>
          <a:xfrm>
            <a:off x="6381600" y="4220075"/>
            <a:ext cx="76200" cy="21909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37" name="Google Shape;837;p47"/>
          <p:cNvSpPr txBox="1"/>
          <p:nvPr/>
        </p:nvSpPr>
        <p:spPr>
          <a:xfrm>
            <a:off x="6667350" y="1934225"/>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US" sz="2000">
                <a:solidFill>
                  <a:srgbClr val="0F172A"/>
                </a:solidFill>
                <a:latin typeface="Space Grotesk"/>
                <a:ea typeface="Space Grotesk"/>
                <a:cs typeface="Space Grotesk"/>
                <a:sym typeface="Space Grotesk"/>
              </a:rPr>
              <a:t>Step 2</a:t>
            </a:r>
            <a:r>
              <a:rPr lang="en-US" sz="3200">
                <a:solidFill>
                  <a:srgbClr val="E10098"/>
                </a:solidFill>
                <a:latin typeface="Material Icons"/>
                <a:ea typeface="Material Icons"/>
                <a:cs typeface="Material Icons"/>
                <a:sym typeface="Material Icons"/>
              </a:rPr>
              <a:t>u</a:t>
            </a:r>
            <a:endParaRPr sz="3200">
              <a:solidFill>
                <a:srgbClr val="E10098"/>
              </a:solidFill>
              <a:latin typeface="Material Icons"/>
              <a:ea typeface="Material Icons"/>
              <a:cs typeface="Material Icons"/>
              <a:sym typeface="Material Icons"/>
            </a:endParaRPr>
          </a:p>
          <a:p>
            <a:pPr indent="0" lvl="0" marL="0" rtl="0" algn="l">
              <a:spcBef>
                <a:spcPts val="600"/>
              </a:spcBef>
              <a:spcAft>
                <a:spcPts val="0"/>
              </a:spcAft>
              <a:buClr>
                <a:schemeClr val="dk1"/>
              </a:buClr>
              <a:buSzPts val="1100"/>
              <a:buFont typeface="Arial"/>
              <a:buNone/>
            </a:pPr>
            <a:r>
              <a:rPr b="1" lang="en-US" sz="2000">
                <a:solidFill>
                  <a:srgbClr val="0F172A"/>
                </a:solidFill>
                <a:latin typeface="Space Grotesk"/>
                <a:ea typeface="Space Grotesk"/>
                <a:cs typeface="Space Grotesk"/>
                <a:sym typeface="Space Grotesk"/>
              </a:rPr>
              <a:t>Zod Schema</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900"/>
              </a:spcBef>
              <a:spcAft>
                <a:spcPts val="0"/>
              </a:spcAft>
              <a:buClr>
                <a:schemeClr val="dk1"/>
              </a:buClr>
              <a:buSzPts val="1100"/>
              <a:buFont typeface="Arial"/>
              <a:buNone/>
            </a:pPr>
            <a:r>
              <a:rPr lang="en-US" sz="1500">
                <a:solidFill>
                  <a:srgbClr val="475569"/>
                </a:solidFill>
                <a:latin typeface="Inter"/>
                <a:ea typeface="Inter"/>
                <a:cs typeface="Inter"/>
                <a:sym typeface="Inter"/>
              </a:rPr>
              <a:t>Encode “data” shape as typed, nested JSON contract.</a:t>
            </a:r>
            <a:endParaRPr sz="1500">
              <a:solidFill>
                <a:srgbClr val="475569"/>
              </a:solidFill>
              <a:latin typeface="Inter"/>
              <a:ea typeface="Inter"/>
              <a:cs typeface="Inter"/>
              <a:sym typeface="Inter"/>
            </a:endParaRPr>
          </a:p>
          <a:p>
            <a:pPr indent="0" lvl="0" marL="0" rtl="0" algn="l">
              <a:spcBef>
                <a:spcPts val="0"/>
              </a:spcBef>
              <a:spcAft>
                <a:spcPts val="0"/>
              </a:spcAft>
              <a:buNone/>
            </a:pPr>
            <a:r>
              <a:t/>
            </a:r>
            <a:endParaRPr b="1" sz="2000">
              <a:solidFill>
                <a:srgbClr val="0F172A"/>
              </a:solidFill>
              <a:latin typeface="Space Grotesk"/>
              <a:ea typeface="Space Grotesk"/>
              <a:cs typeface="Space Grotesk"/>
              <a:sym typeface="Space Grotesk"/>
            </a:endParaRPr>
          </a:p>
        </p:txBody>
      </p:sp>
      <p:sp>
        <p:nvSpPr>
          <p:cNvPr id="838" name="Google Shape;838;p47"/>
          <p:cNvSpPr txBox="1"/>
          <p:nvPr/>
        </p:nvSpPr>
        <p:spPr>
          <a:xfrm>
            <a:off x="762000" y="1934225"/>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br>
              <a:rPr b="1" lang="en-US" sz="2000">
                <a:solidFill>
                  <a:srgbClr val="0F172A"/>
                </a:solidFill>
                <a:latin typeface="Space Grotesk"/>
                <a:ea typeface="Space Grotesk"/>
                <a:cs typeface="Space Grotesk"/>
                <a:sym typeface="Space Grotesk"/>
              </a:rPr>
            </a:br>
            <a:r>
              <a:rPr b="1" lang="en-US" sz="2000">
                <a:solidFill>
                  <a:srgbClr val="0F172A"/>
                </a:solidFill>
                <a:latin typeface="Space Grotesk"/>
                <a:ea typeface="Space Grotesk"/>
                <a:cs typeface="Space Grotesk"/>
                <a:sym typeface="Space Grotesk"/>
              </a:rPr>
              <a:t>Step 1</a:t>
            </a:r>
            <a:endParaRPr sz="3200">
              <a:solidFill>
                <a:srgbClr val="64748B"/>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Supergraph + Query define the “data”  shape</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600"/>
              </a:spcBef>
              <a:spcAft>
                <a:spcPts val="0"/>
              </a:spcAft>
              <a:buNone/>
            </a:pPr>
            <a:r>
              <a:t/>
            </a:r>
            <a:endParaRPr sz="1500">
              <a:solidFill>
                <a:srgbClr val="475569"/>
              </a:solidFill>
              <a:latin typeface="Inter"/>
              <a:ea typeface="Inter"/>
              <a:cs typeface="Inter"/>
              <a:sym typeface="Inte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2" name="Shape 842"/>
        <p:cNvGrpSpPr/>
        <p:nvPr/>
      </p:nvGrpSpPr>
      <p:grpSpPr>
        <a:xfrm>
          <a:off x="0" y="0"/>
          <a:ext cx="0" cy="0"/>
          <a:chOff x="0" y="0"/>
          <a:chExt cx="0" cy="0"/>
        </a:xfrm>
      </p:grpSpPr>
      <p:sp>
        <p:nvSpPr>
          <p:cNvPr id="843" name="Google Shape;843;p48"/>
          <p:cNvSpPr/>
          <p:nvPr/>
        </p:nvSpPr>
        <p:spPr>
          <a:xfrm>
            <a:off x="6381600" y="4220075"/>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44" name="Google Shape;844;p48"/>
          <p:cNvSpPr/>
          <p:nvPr/>
        </p:nvSpPr>
        <p:spPr>
          <a:xfrm>
            <a:off x="6381600" y="1743575"/>
            <a:ext cx="5048400" cy="2190900"/>
          </a:xfrm>
          <a:prstGeom prst="roundRect">
            <a:avLst>
              <a:gd fmla="val 6956" name="adj"/>
            </a:avLst>
          </a:prstGeom>
          <a:solidFill>
            <a:srgbClr val="E10098">
              <a:alpha val="5000"/>
            </a:srgbClr>
          </a:solidFill>
          <a:ln cap="flat" cmpd="sng" w="38100">
            <a:solidFill>
              <a:srgbClr val="E10098"/>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45" name="Google Shape;845;p48"/>
          <p:cNvSpPr/>
          <p:nvPr/>
        </p:nvSpPr>
        <p:spPr>
          <a:xfrm>
            <a:off x="6381600" y="4220075"/>
            <a:ext cx="76200" cy="21909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46" name="Google Shape;846;p48"/>
          <p:cNvSpPr txBox="1"/>
          <p:nvPr/>
        </p:nvSpPr>
        <p:spPr>
          <a:xfrm>
            <a:off x="762000" y="571500"/>
            <a:ext cx="11201400" cy="5541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3600">
                <a:solidFill>
                  <a:srgbClr val="0F172A"/>
                </a:solidFill>
                <a:latin typeface="Space Grotesk"/>
                <a:ea typeface="Space Grotesk"/>
                <a:cs typeface="Space Grotesk"/>
                <a:sym typeface="Space Grotesk"/>
              </a:rPr>
              <a:t>GraphQL Schema Mocking Service</a:t>
            </a:r>
            <a:endParaRPr>
              <a:solidFill>
                <a:srgbClr val="E10098"/>
              </a:solidFill>
            </a:endParaRPr>
          </a:p>
        </p:txBody>
      </p:sp>
      <p:sp>
        <p:nvSpPr>
          <p:cNvPr id="847" name="Google Shape;847;p48"/>
          <p:cNvSpPr/>
          <p:nvPr/>
        </p:nvSpPr>
        <p:spPr>
          <a:xfrm>
            <a:off x="571500" y="57150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848" name="Google Shape;848;p48"/>
          <p:cNvGrpSpPr/>
          <p:nvPr/>
        </p:nvGrpSpPr>
        <p:grpSpPr>
          <a:xfrm>
            <a:off x="571500" y="4220075"/>
            <a:ext cx="5048400" cy="2190900"/>
            <a:chOff x="6381750" y="4000500"/>
            <a:chExt cx="5048400" cy="2190900"/>
          </a:xfrm>
        </p:grpSpPr>
        <p:sp>
          <p:nvSpPr>
            <p:cNvPr id="849" name="Google Shape;849;p48"/>
            <p:cNvSpPr/>
            <p:nvPr/>
          </p:nvSpPr>
          <p:spPr>
            <a:xfrm>
              <a:off x="6381750" y="4000500"/>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50" name="Google Shape;850;p48"/>
            <p:cNvSpPr/>
            <p:nvPr/>
          </p:nvSpPr>
          <p:spPr>
            <a:xfrm>
              <a:off x="6381750" y="4000500"/>
              <a:ext cx="76200" cy="2190900"/>
            </a:xfrm>
            <a:prstGeom prst="roundRect">
              <a:avLst>
                <a:gd fmla="val 50000" name="adj"/>
              </a:avLst>
            </a:prstGeom>
            <a:solidFill>
              <a:srgbClr val="64748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sp>
        <p:nvSpPr>
          <p:cNvPr id="851" name="Google Shape;851;p48"/>
          <p:cNvSpPr txBox="1"/>
          <p:nvPr/>
        </p:nvSpPr>
        <p:spPr>
          <a:xfrm>
            <a:off x="6667350" y="1934225"/>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2000">
                <a:solidFill>
                  <a:srgbClr val="0F172A"/>
                </a:solidFill>
                <a:latin typeface="Space Grotesk"/>
                <a:ea typeface="Space Grotesk"/>
                <a:cs typeface="Space Grotesk"/>
                <a:sym typeface="Space Grotesk"/>
              </a:rPr>
              <a:t>Step 2</a:t>
            </a:r>
            <a:r>
              <a:rPr lang="en-US" sz="3200">
                <a:solidFill>
                  <a:srgbClr val="E10098"/>
                </a:solidFill>
                <a:latin typeface="Material Icons"/>
                <a:ea typeface="Material Icons"/>
                <a:cs typeface="Material Icons"/>
                <a:sym typeface="Material Icons"/>
              </a:rPr>
              <a:t>u</a:t>
            </a:r>
            <a:endParaRPr sz="3200">
              <a:solidFill>
                <a:srgbClr val="E10098"/>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Zod Schema</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900"/>
              </a:spcBef>
              <a:spcAft>
                <a:spcPts val="0"/>
              </a:spcAft>
              <a:buNone/>
            </a:pPr>
            <a:r>
              <a:rPr lang="en-US" sz="1500">
                <a:solidFill>
                  <a:srgbClr val="475569"/>
                </a:solidFill>
                <a:latin typeface="Inter"/>
                <a:ea typeface="Inter"/>
                <a:cs typeface="Inter"/>
                <a:sym typeface="Inter"/>
              </a:rPr>
              <a:t>Encode “data” shape as typed, nested JSON contract.</a:t>
            </a:r>
            <a:endParaRPr sz="1500">
              <a:solidFill>
                <a:srgbClr val="475569"/>
              </a:solidFill>
              <a:latin typeface="Inter"/>
              <a:ea typeface="Inter"/>
              <a:cs typeface="Inter"/>
              <a:sym typeface="Inter"/>
            </a:endParaRPr>
          </a:p>
        </p:txBody>
      </p:sp>
      <p:sp>
        <p:nvSpPr>
          <p:cNvPr id="852" name="Google Shape;852;p48"/>
          <p:cNvSpPr txBox="1"/>
          <p:nvPr/>
        </p:nvSpPr>
        <p:spPr>
          <a:xfrm>
            <a:off x="857250" y="4410575"/>
            <a:ext cx="44754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br>
              <a:rPr lang="en-US" sz="3200">
                <a:solidFill>
                  <a:srgbClr val="64748B"/>
                </a:solidFill>
                <a:latin typeface="Material Icons"/>
                <a:ea typeface="Material Icons"/>
                <a:cs typeface="Material Icons"/>
                <a:sym typeface="Material Icons"/>
              </a:rPr>
            </a:br>
            <a:r>
              <a:rPr b="1" lang="en-US" sz="2000">
                <a:solidFill>
                  <a:srgbClr val="0F172A"/>
                </a:solidFill>
                <a:latin typeface="Space Grotesk"/>
                <a:ea typeface="Space Grotesk"/>
                <a:cs typeface="Space Grotesk"/>
                <a:sym typeface="Space Grotesk"/>
              </a:rPr>
              <a:t>Step 3</a:t>
            </a:r>
            <a:endParaRPr sz="3200">
              <a:solidFill>
                <a:srgbClr val="64748B"/>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LLM</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900"/>
              </a:spcBef>
              <a:spcAft>
                <a:spcPts val="0"/>
              </a:spcAft>
              <a:buClr>
                <a:schemeClr val="dk1"/>
              </a:buClr>
              <a:buSzPts val="1100"/>
              <a:buFont typeface="Arial"/>
              <a:buNone/>
            </a:pPr>
            <a:r>
              <a:rPr lang="en-US" sz="1500">
                <a:solidFill>
                  <a:srgbClr val="475569"/>
                </a:solidFill>
                <a:latin typeface="Inter"/>
                <a:ea typeface="Inter"/>
                <a:cs typeface="Inter"/>
                <a:sym typeface="Inter"/>
              </a:rPr>
              <a:t>Natural language prompt + structural outline -&gt; generated JSON.</a:t>
            </a:r>
            <a:endParaRPr sz="1500">
              <a:solidFill>
                <a:srgbClr val="475569"/>
              </a:solidFill>
              <a:latin typeface="Inter"/>
              <a:ea typeface="Inter"/>
              <a:cs typeface="Inter"/>
              <a:sym typeface="Inter"/>
            </a:endParaRPr>
          </a:p>
        </p:txBody>
      </p:sp>
      <p:sp>
        <p:nvSpPr>
          <p:cNvPr id="853" name="Google Shape;853;p48"/>
          <p:cNvSpPr txBox="1"/>
          <p:nvPr/>
        </p:nvSpPr>
        <p:spPr>
          <a:xfrm>
            <a:off x="6667350" y="4410725"/>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1" sz="2000">
              <a:solidFill>
                <a:srgbClr val="0F172A"/>
              </a:solidFill>
              <a:latin typeface="Space Grotesk"/>
              <a:ea typeface="Space Grotesk"/>
              <a:cs typeface="Space Grotesk"/>
              <a:sym typeface="Space Grotesk"/>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Step 4</a:t>
            </a:r>
            <a:endParaRPr b="1" sz="2000">
              <a:solidFill>
                <a:srgbClr val="0F172A"/>
              </a:solidFill>
              <a:latin typeface="Space Grotesk"/>
              <a:ea typeface="Space Grotesk"/>
              <a:cs typeface="Space Grotesk"/>
              <a:sym typeface="Space Grotesk"/>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Validate</a:t>
            </a:r>
            <a:endParaRPr b="1" sz="2000">
              <a:solidFill>
                <a:srgbClr val="0F172A"/>
              </a:solidFill>
              <a:latin typeface="Space Grotesk"/>
              <a:ea typeface="Space Grotesk"/>
              <a:cs typeface="Space Grotesk"/>
              <a:sym typeface="Space Grotesk"/>
            </a:endParaRPr>
          </a:p>
          <a:p>
            <a:pPr indent="0" lvl="0" marL="0" rtl="0" algn="l">
              <a:spcBef>
                <a:spcPts val="900"/>
              </a:spcBef>
              <a:spcAft>
                <a:spcPts val="0"/>
              </a:spcAft>
              <a:buNone/>
            </a:pPr>
            <a:r>
              <a:rPr lang="en-US" sz="900">
                <a:solidFill>
                  <a:srgbClr val="475569"/>
                </a:solidFill>
                <a:latin typeface="Inter"/>
                <a:ea typeface="Inter"/>
                <a:cs typeface="Inter"/>
                <a:sym typeface="Inter"/>
              </a:rPr>
              <a:t>   </a:t>
            </a:r>
            <a:br>
              <a:rPr lang="en-US" sz="1500">
                <a:solidFill>
                  <a:srgbClr val="475569"/>
                </a:solidFill>
                <a:latin typeface="Inter"/>
                <a:ea typeface="Inter"/>
                <a:cs typeface="Inter"/>
                <a:sym typeface="Inter"/>
              </a:rPr>
            </a:br>
            <a:r>
              <a:rPr lang="en-US" sz="1500">
                <a:solidFill>
                  <a:srgbClr val="475569"/>
                </a:solidFill>
                <a:latin typeface="Inter"/>
                <a:ea typeface="Inter"/>
                <a:cs typeface="Inter"/>
                <a:sym typeface="Inter"/>
              </a:rPr>
              <a:t>Validate -&gt; patch defaults -&gt; return a complete data payload</a:t>
            </a:r>
            <a:endParaRPr sz="1500">
              <a:solidFill>
                <a:srgbClr val="475569"/>
              </a:solidFill>
              <a:latin typeface="Inter"/>
              <a:ea typeface="Inter"/>
              <a:cs typeface="Inter"/>
              <a:sym typeface="Inter"/>
            </a:endParaRPr>
          </a:p>
        </p:txBody>
      </p:sp>
      <p:grpSp>
        <p:nvGrpSpPr>
          <p:cNvPr id="854" name="Google Shape;854;p48"/>
          <p:cNvGrpSpPr/>
          <p:nvPr/>
        </p:nvGrpSpPr>
        <p:grpSpPr>
          <a:xfrm>
            <a:off x="571500" y="1743575"/>
            <a:ext cx="5048400" cy="2190900"/>
            <a:chOff x="6381750" y="1524000"/>
            <a:chExt cx="5048400" cy="2190900"/>
          </a:xfrm>
        </p:grpSpPr>
        <p:sp>
          <p:nvSpPr>
            <p:cNvPr id="855" name="Google Shape;855;p48"/>
            <p:cNvSpPr/>
            <p:nvPr/>
          </p:nvSpPr>
          <p:spPr>
            <a:xfrm>
              <a:off x="6381750" y="1524000"/>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56" name="Google Shape;856;p48"/>
            <p:cNvSpPr/>
            <p:nvPr/>
          </p:nvSpPr>
          <p:spPr>
            <a:xfrm>
              <a:off x="6381750" y="1524000"/>
              <a:ext cx="76200" cy="2190900"/>
            </a:xfrm>
            <a:prstGeom prst="roundRect">
              <a:avLst>
                <a:gd fmla="val 50000" name="adj"/>
              </a:avLst>
            </a:prstGeom>
            <a:solidFill>
              <a:srgbClr val="64748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57" name="Google Shape;857;p48"/>
            <p:cNvSpPr txBox="1"/>
            <p:nvPr/>
          </p:nvSpPr>
          <p:spPr>
            <a:xfrm>
              <a:off x="6667500" y="1714650"/>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br>
                <a:rPr b="1" lang="en-US" sz="2000">
                  <a:solidFill>
                    <a:srgbClr val="0F172A"/>
                  </a:solidFill>
                  <a:latin typeface="Space Grotesk"/>
                  <a:ea typeface="Space Grotesk"/>
                  <a:cs typeface="Space Grotesk"/>
                  <a:sym typeface="Space Grotesk"/>
                </a:rPr>
              </a:br>
              <a:r>
                <a:rPr b="1" lang="en-US" sz="2000">
                  <a:solidFill>
                    <a:srgbClr val="0F172A"/>
                  </a:solidFill>
                  <a:latin typeface="Space Grotesk"/>
                  <a:ea typeface="Space Grotesk"/>
                  <a:cs typeface="Space Grotesk"/>
                  <a:sym typeface="Space Grotesk"/>
                </a:rPr>
                <a:t>Step 1</a:t>
              </a:r>
              <a:endParaRPr sz="3200">
                <a:solidFill>
                  <a:srgbClr val="64748B"/>
                </a:solidFill>
                <a:latin typeface="Material Icons"/>
                <a:ea typeface="Material Icons"/>
                <a:cs typeface="Material Icons"/>
                <a:sym typeface="Material Icons"/>
              </a:endParaRPr>
            </a:p>
            <a:p>
              <a:pPr indent="0" lvl="0" marL="0" rtl="0" algn="l">
                <a:spcBef>
                  <a:spcPts val="600"/>
                </a:spcBef>
                <a:spcAft>
                  <a:spcPts val="0"/>
                </a:spcAft>
                <a:buClr>
                  <a:schemeClr val="dk1"/>
                </a:buClr>
                <a:buSzPts val="1100"/>
                <a:buFont typeface="Arial"/>
                <a:buNone/>
              </a:pPr>
              <a:r>
                <a:rPr b="1" lang="en-US" sz="2000">
                  <a:solidFill>
                    <a:srgbClr val="0F172A"/>
                  </a:solidFill>
                  <a:latin typeface="Space Grotesk"/>
                  <a:ea typeface="Space Grotesk"/>
                  <a:cs typeface="Space Grotesk"/>
                  <a:sym typeface="Space Grotesk"/>
                </a:rPr>
                <a:t>Supergraph + Query define the “data”  shape</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600"/>
                </a:spcBef>
                <a:spcAft>
                  <a:spcPts val="0"/>
                </a:spcAft>
                <a:buClr>
                  <a:schemeClr val="dk1"/>
                </a:buClr>
                <a:buSzPts val="1100"/>
                <a:buFont typeface="Arial"/>
                <a:buNone/>
              </a:pPr>
              <a:r>
                <a:t/>
              </a:r>
              <a:endParaRPr sz="1500">
                <a:solidFill>
                  <a:srgbClr val="475569"/>
                </a:solidFill>
                <a:latin typeface="Inter"/>
                <a:ea typeface="Inter"/>
                <a:cs typeface="Inter"/>
                <a:sym typeface="Inter"/>
              </a:endParaRPr>
            </a:p>
            <a:p>
              <a:pPr indent="0" lvl="0" marL="0" rtl="0" algn="l">
                <a:spcBef>
                  <a:spcPts val="0"/>
                </a:spcBef>
                <a:spcAft>
                  <a:spcPts val="0"/>
                </a:spcAft>
                <a:buNone/>
              </a:pPr>
              <a:r>
                <a:t/>
              </a:r>
              <a:endParaRPr b="1" sz="2000">
                <a:solidFill>
                  <a:srgbClr val="0F172A"/>
                </a:solidFill>
                <a:latin typeface="Space Grotesk"/>
                <a:ea typeface="Space Grotesk"/>
                <a:cs typeface="Space Grotesk"/>
                <a:sym typeface="Space Grotesk"/>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1" name="Shape 861"/>
        <p:cNvGrpSpPr/>
        <p:nvPr/>
      </p:nvGrpSpPr>
      <p:grpSpPr>
        <a:xfrm>
          <a:off x="0" y="0"/>
          <a:ext cx="0" cy="0"/>
          <a:chOff x="0" y="0"/>
          <a:chExt cx="0" cy="0"/>
        </a:xfrm>
      </p:grpSpPr>
      <p:grpSp>
        <p:nvGrpSpPr>
          <p:cNvPr id="862" name="Google Shape;862;p49"/>
          <p:cNvGrpSpPr/>
          <p:nvPr/>
        </p:nvGrpSpPr>
        <p:grpSpPr>
          <a:xfrm>
            <a:off x="571500" y="1743575"/>
            <a:ext cx="5048400" cy="2190900"/>
            <a:chOff x="6381750" y="1524000"/>
            <a:chExt cx="5048400" cy="2190900"/>
          </a:xfrm>
        </p:grpSpPr>
        <p:sp>
          <p:nvSpPr>
            <p:cNvPr id="863" name="Google Shape;863;p49"/>
            <p:cNvSpPr/>
            <p:nvPr/>
          </p:nvSpPr>
          <p:spPr>
            <a:xfrm>
              <a:off x="6381750" y="1524000"/>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64" name="Google Shape;864;p49"/>
            <p:cNvSpPr/>
            <p:nvPr/>
          </p:nvSpPr>
          <p:spPr>
            <a:xfrm>
              <a:off x="6381750" y="1524000"/>
              <a:ext cx="76200" cy="2190900"/>
            </a:xfrm>
            <a:prstGeom prst="roundRect">
              <a:avLst>
                <a:gd fmla="val 50000" name="adj"/>
              </a:avLst>
            </a:prstGeom>
            <a:solidFill>
              <a:srgbClr val="64748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sp>
        <p:nvSpPr>
          <p:cNvPr id="865" name="Google Shape;865;p49"/>
          <p:cNvSpPr/>
          <p:nvPr/>
        </p:nvSpPr>
        <p:spPr>
          <a:xfrm>
            <a:off x="571500" y="4220075"/>
            <a:ext cx="5048400" cy="2190900"/>
          </a:xfrm>
          <a:prstGeom prst="roundRect">
            <a:avLst>
              <a:gd fmla="val 6956" name="adj"/>
            </a:avLst>
          </a:prstGeom>
          <a:solidFill>
            <a:srgbClr val="E2E8F0"/>
          </a:solidFill>
          <a:ln cap="flat" cmpd="sng" w="38100">
            <a:solidFill>
              <a:srgbClr val="64748B"/>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66" name="Google Shape;866;p49"/>
          <p:cNvSpPr txBox="1"/>
          <p:nvPr/>
        </p:nvSpPr>
        <p:spPr>
          <a:xfrm>
            <a:off x="762000" y="571500"/>
            <a:ext cx="11201400" cy="554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Font typeface="Arial"/>
              <a:buNone/>
            </a:pPr>
            <a:r>
              <a:rPr b="1" lang="en-US" sz="3600">
                <a:solidFill>
                  <a:srgbClr val="0F172A"/>
                </a:solidFill>
                <a:latin typeface="Space Grotesk"/>
                <a:ea typeface="Space Grotesk"/>
                <a:cs typeface="Space Grotesk"/>
                <a:sym typeface="Space Grotesk"/>
              </a:rPr>
              <a:t>GraphQL Schema Mocking Service</a:t>
            </a:r>
            <a:endParaRPr>
              <a:solidFill>
                <a:srgbClr val="E10098"/>
              </a:solidFill>
            </a:endParaRPr>
          </a:p>
        </p:txBody>
      </p:sp>
      <p:sp>
        <p:nvSpPr>
          <p:cNvPr id="867" name="Google Shape;867;p49"/>
          <p:cNvSpPr/>
          <p:nvPr/>
        </p:nvSpPr>
        <p:spPr>
          <a:xfrm>
            <a:off x="571500" y="57150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68" name="Google Shape;868;p49"/>
          <p:cNvSpPr/>
          <p:nvPr/>
        </p:nvSpPr>
        <p:spPr>
          <a:xfrm>
            <a:off x="6381600" y="4220075"/>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869" name="Google Shape;869;p49"/>
          <p:cNvGrpSpPr/>
          <p:nvPr/>
        </p:nvGrpSpPr>
        <p:grpSpPr>
          <a:xfrm>
            <a:off x="6381600" y="1743575"/>
            <a:ext cx="5048400" cy="2190900"/>
            <a:chOff x="762000" y="1524000"/>
            <a:chExt cx="5048400" cy="2190900"/>
          </a:xfrm>
        </p:grpSpPr>
        <p:sp>
          <p:nvSpPr>
            <p:cNvPr id="870" name="Google Shape;870;p49"/>
            <p:cNvSpPr/>
            <p:nvPr/>
          </p:nvSpPr>
          <p:spPr>
            <a:xfrm>
              <a:off x="762000" y="1524000"/>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71" name="Google Shape;871;p49"/>
            <p:cNvSpPr/>
            <p:nvPr/>
          </p:nvSpPr>
          <p:spPr>
            <a:xfrm>
              <a:off x="762000" y="1524000"/>
              <a:ext cx="76200" cy="21909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sp>
        <p:nvSpPr>
          <p:cNvPr id="872" name="Google Shape;872;p49"/>
          <p:cNvSpPr/>
          <p:nvPr/>
        </p:nvSpPr>
        <p:spPr>
          <a:xfrm>
            <a:off x="6381600" y="4220075"/>
            <a:ext cx="76200" cy="21909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73" name="Google Shape;873;p49"/>
          <p:cNvSpPr txBox="1"/>
          <p:nvPr/>
        </p:nvSpPr>
        <p:spPr>
          <a:xfrm>
            <a:off x="6667350" y="1934225"/>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US" sz="2000">
                <a:solidFill>
                  <a:srgbClr val="0F172A"/>
                </a:solidFill>
                <a:latin typeface="Space Grotesk"/>
                <a:ea typeface="Space Grotesk"/>
                <a:cs typeface="Space Grotesk"/>
                <a:sym typeface="Space Grotesk"/>
              </a:rPr>
              <a:t>Step 2</a:t>
            </a:r>
            <a:r>
              <a:rPr lang="en-US" sz="3200">
                <a:solidFill>
                  <a:srgbClr val="E10098"/>
                </a:solidFill>
                <a:latin typeface="Material Icons"/>
                <a:ea typeface="Material Icons"/>
                <a:cs typeface="Material Icons"/>
                <a:sym typeface="Material Icons"/>
              </a:rPr>
              <a:t>u</a:t>
            </a:r>
            <a:endParaRPr sz="3200">
              <a:solidFill>
                <a:srgbClr val="E10098"/>
              </a:solidFill>
              <a:latin typeface="Material Icons"/>
              <a:ea typeface="Material Icons"/>
              <a:cs typeface="Material Icons"/>
              <a:sym typeface="Material Icons"/>
            </a:endParaRPr>
          </a:p>
          <a:p>
            <a:pPr indent="0" lvl="0" marL="0" rtl="0" algn="l">
              <a:spcBef>
                <a:spcPts val="600"/>
              </a:spcBef>
              <a:spcAft>
                <a:spcPts val="0"/>
              </a:spcAft>
              <a:buClr>
                <a:schemeClr val="dk1"/>
              </a:buClr>
              <a:buSzPts val="1100"/>
              <a:buFont typeface="Arial"/>
              <a:buNone/>
            </a:pPr>
            <a:r>
              <a:rPr b="1" lang="en-US" sz="2000">
                <a:solidFill>
                  <a:srgbClr val="0F172A"/>
                </a:solidFill>
                <a:latin typeface="Space Grotesk"/>
                <a:ea typeface="Space Grotesk"/>
                <a:cs typeface="Space Grotesk"/>
                <a:sym typeface="Space Grotesk"/>
              </a:rPr>
              <a:t>Zod Schema</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900"/>
              </a:spcBef>
              <a:spcAft>
                <a:spcPts val="0"/>
              </a:spcAft>
              <a:buClr>
                <a:schemeClr val="dk1"/>
              </a:buClr>
              <a:buSzPts val="1100"/>
              <a:buFont typeface="Arial"/>
              <a:buNone/>
            </a:pPr>
            <a:r>
              <a:rPr lang="en-US" sz="1500">
                <a:solidFill>
                  <a:srgbClr val="475569"/>
                </a:solidFill>
                <a:latin typeface="Inter"/>
                <a:ea typeface="Inter"/>
                <a:cs typeface="Inter"/>
                <a:sym typeface="Inter"/>
              </a:rPr>
              <a:t>Encode “data” shape as typed, nested JSON contract.</a:t>
            </a:r>
            <a:endParaRPr sz="1500">
              <a:solidFill>
                <a:srgbClr val="475569"/>
              </a:solidFill>
              <a:latin typeface="Inter"/>
              <a:ea typeface="Inter"/>
              <a:cs typeface="Inter"/>
              <a:sym typeface="Inter"/>
            </a:endParaRPr>
          </a:p>
          <a:p>
            <a:pPr indent="0" lvl="0" marL="0" rtl="0" algn="l">
              <a:spcBef>
                <a:spcPts val="0"/>
              </a:spcBef>
              <a:spcAft>
                <a:spcPts val="0"/>
              </a:spcAft>
              <a:buNone/>
            </a:pPr>
            <a:r>
              <a:t/>
            </a:r>
            <a:endParaRPr b="1" sz="2000">
              <a:solidFill>
                <a:srgbClr val="0F172A"/>
              </a:solidFill>
              <a:latin typeface="Space Grotesk"/>
              <a:ea typeface="Space Grotesk"/>
              <a:cs typeface="Space Grotesk"/>
              <a:sym typeface="Space Grotesk"/>
            </a:endParaRPr>
          </a:p>
        </p:txBody>
      </p:sp>
      <p:sp>
        <p:nvSpPr>
          <p:cNvPr id="874" name="Google Shape;874;p49"/>
          <p:cNvSpPr txBox="1"/>
          <p:nvPr/>
        </p:nvSpPr>
        <p:spPr>
          <a:xfrm>
            <a:off x="857250" y="1934075"/>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br>
              <a:rPr b="1" lang="en-US" sz="2000">
                <a:solidFill>
                  <a:srgbClr val="0F172A"/>
                </a:solidFill>
                <a:latin typeface="Space Grotesk"/>
                <a:ea typeface="Space Grotesk"/>
                <a:cs typeface="Space Grotesk"/>
                <a:sym typeface="Space Grotesk"/>
              </a:rPr>
            </a:br>
            <a:r>
              <a:rPr b="1" lang="en-US" sz="2000">
                <a:solidFill>
                  <a:srgbClr val="0F172A"/>
                </a:solidFill>
                <a:latin typeface="Space Grotesk"/>
                <a:ea typeface="Space Grotesk"/>
                <a:cs typeface="Space Grotesk"/>
                <a:sym typeface="Space Grotesk"/>
              </a:rPr>
              <a:t>Step 1</a:t>
            </a:r>
            <a:endParaRPr sz="3200">
              <a:solidFill>
                <a:srgbClr val="64748B"/>
              </a:solidFill>
              <a:latin typeface="Material Icons"/>
              <a:ea typeface="Material Icons"/>
              <a:cs typeface="Material Icons"/>
              <a:sym typeface="Material Icons"/>
            </a:endParaRPr>
          </a:p>
          <a:p>
            <a:pPr indent="0" lvl="0" marL="0" rtl="0" algn="l">
              <a:spcBef>
                <a:spcPts val="600"/>
              </a:spcBef>
              <a:spcAft>
                <a:spcPts val="0"/>
              </a:spcAft>
              <a:buClr>
                <a:schemeClr val="dk1"/>
              </a:buClr>
              <a:buSzPts val="1100"/>
              <a:buFont typeface="Arial"/>
              <a:buNone/>
            </a:pPr>
            <a:r>
              <a:rPr b="1" lang="en-US" sz="2000">
                <a:solidFill>
                  <a:srgbClr val="0F172A"/>
                </a:solidFill>
                <a:latin typeface="Space Grotesk"/>
                <a:ea typeface="Space Grotesk"/>
                <a:cs typeface="Space Grotesk"/>
                <a:sym typeface="Space Grotesk"/>
              </a:rPr>
              <a:t>Supergraph + Query define the “data”  shape</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600"/>
              </a:spcBef>
              <a:spcAft>
                <a:spcPts val="0"/>
              </a:spcAft>
              <a:buClr>
                <a:schemeClr val="dk1"/>
              </a:buClr>
              <a:buSzPts val="1100"/>
              <a:buFont typeface="Arial"/>
              <a:buNone/>
            </a:pPr>
            <a:r>
              <a:t/>
            </a:r>
            <a:endParaRPr sz="1500">
              <a:solidFill>
                <a:srgbClr val="475569"/>
              </a:solidFill>
              <a:latin typeface="Inter"/>
              <a:ea typeface="Inter"/>
              <a:cs typeface="Inter"/>
              <a:sym typeface="Inter"/>
            </a:endParaRPr>
          </a:p>
          <a:p>
            <a:pPr indent="0" lvl="0" marL="0" rtl="0" algn="l">
              <a:spcBef>
                <a:spcPts val="0"/>
              </a:spcBef>
              <a:spcAft>
                <a:spcPts val="0"/>
              </a:spcAft>
              <a:buNone/>
            </a:pPr>
            <a:r>
              <a:t/>
            </a:r>
            <a:endParaRPr b="1" sz="2000">
              <a:solidFill>
                <a:srgbClr val="0F172A"/>
              </a:solidFill>
              <a:latin typeface="Space Grotesk"/>
              <a:ea typeface="Space Grotesk"/>
              <a:cs typeface="Space Grotesk"/>
              <a:sym typeface="Space Grotesk"/>
            </a:endParaRPr>
          </a:p>
        </p:txBody>
      </p:sp>
      <p:sp>
        <p:nvSpPr>
          <p:cNvPr id="875" name="Google Shape;875;p49"/>
          <p:cNvSpPr txBox="1"/>
          <p:nvPr/>
        </p:nvSpPr>
        <p:spPr>
          <a:xfrm>
            <a:off x="857250" y="4410575"/>
            <a:ext cx="44754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br>
              <a:rPr lang="en-US" sz="3200">
                <a:solidFill>
                  <a:srgbClr val="64748B"/>
                </a:solidFill>
                <a:latin typeface="Material Icons"/>
                <a:ea typeface="Material Icons"/>
                <a:cs typeface="Material Icons"/>
                <a:sym typeface="Material Icons"/>
              </a:rPr>
            </a:br>
            <a:r>
              <a:rPr b="1" lang="en-US" sz="2000">
                <a:solidFill>
                  <a:srgbClr val="0F172A"/>
                </a:solidFill>
                <a:latin typeface="Space Grotesk"/>
                <a:ea typeface="Space Grotesk"/>
                <a:cs typeface="Space Grotesk"/>
                <a:sym typeface="Space Grotesk"/>
              </a:rPr>
              <a:t>Step 3</a:t>
            </a:r>
            <a:endParaRPr sz="3200">
              <a:solidFill>
                <a:srgbClr val="64748B"/>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LLM</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900"/>
              </a:spcBef>
              <a:spcAft>
                <a:spcPts val="0"/>
              </a:spcAft>
              <a:buClr>
                <a:schemeClr val="dk1"/>
              </a:buClr>
              <a:buSzPts val="1100"/>
              <a:buFont typeface="Arial"/>
              <a:buNone/>
            </a:pPr>
            <a:r>
              <a:rPr lang="en-US" sz="1500">
                <a:solidFill>
                  <a:srgbClr val="475569"/>
                </a:solidFill>
                <a:latin typeface="Inter"/>
                <a:ea typeface="Inter"/>
                <a:cs typeface="Inter"/>
                <a:sym typeface="Inter"/>
              </a:rPr>
              <a:t>Natural language prompt + structural outline -&gt; generated JSON.</a:t>
            </a:r>
            <a:endParaRPr sz="1500">
              <a:solidFill>
                <a:srgbClr val="475569"/>
              </a:solidFill>
              <a:latin typeface="Inter"/>
              <a:ea typeface="Inter"/>
              <a:cs typeface="Inter"/>
              <a:sym typeface="Inter"/>
            </a:endParaRPr>
          </a:p>
        </p:txBody>
      </p:sp>
      <p:sp>
        <p:nvSpPr>
          <p:cNvPr id="876" name="Google Shape;876;p49"/>
          <p:cNvSpPr txBox="1"/>
          <p:nvPr/>
        </p:nvSpPr>
        <p:spPr>
          <a:xfrm>
            <a:off x="6667350" y="4410725"/>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1" sz="2000">
              <a:solidFill>
                <a:srgbClr val="0F172A"/>
              </a:solidFill>
              <a:latin typeface="Space Grotesk"/>
              <a:ea typeface="Space Grotesk"/>
              <a:cs typeface="Space Grotesk"/>
              <a:sym typeface="Space Grotesk"/>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Step 4</a:t>
            </a:r>
            <a:endParaRPr b="1" sz="2000">
              <a:solidFill>
                <a:srgbClr val="0F172A"/>
              </a:solidFill>
              <a:latin typeface="Space Grotesk"/>
              <a:ea typeface="Space Grotesk"/>
              <a:cs typeface="Space Grotesk"/>
              <a:sym typeface="Space Grotesk"/>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Validate</a:t>
            </a:r>
            <a:endParaRPr b="1" sz="2000">
              <a:solidFill>
                <a:srgbClr val="0F172A"/>
              </a:solidFill>
              <a:latin typeface="Space Grotesk"/>
              <a:ea typeface="Space Grotesk"/>
              <a:cs typeface="Space Grotesk"/>
              <a:sym typeface="Space Grotesk"/>
            </a:endParaRPr>
          </a:p>
          <a:p>
            <a:pPr indent="0" lvl="0" marL="0" rtl="0" algn="l">
              <a:spcBef>
                <a:spcPts val="900"/>
              </a:spcBef>
              <a:spcAft>
                <a:spcPts val="0"/>
              </a:spcAft>
              <a:buNone/>
            </a:pPr>
            <a:r>
              <a:rPr lang="en-US" sz="900">
                <a:solidFill>
                  <a:srgbClr val="475569"/>
                </a:solidFill>
                <a:latin typeface="Inter"/>
                <a:ea typeface="Inter"/>
                <a:cs typeface="Inter"/>
                <a:sym typeface="Inter"/>
              </a:rPr>
              <a:t>   </a:t>
            </a:r>
            <a:br>
              <a:rPr lang="en-US" sz="1500">
                <a:solidFill>
                  <a:srgbClr val="475569"/>
                </a:solidFill>
                <a:latin typeface="Inter"/>
                <a:ea typeface="Inter"/>
                <a:cs typeface="Inter"/>
                <a:sym typeface="Inter"/>
              </a:rPr>
            </a:br>
            <a:r>
              <a:rPr lang="en-US" sz="1500">
                <a:solidFill>
                  <a:srgbClr val="475569"/>
                </a:solidFill>
                <a:latin typeface="Inter"/>
                <a:ea typeface="Inter"/>
                <a:cs typeface="Inter"/>
                <a:sym typeface="Inter"/>
              </a:rPr>
              <a:t>Validate -&gt; patch defaults -&gt; return a complete data payload</a:t>
            </a:r>
            <a:endParaRPr sz="1500">
              <a:solidFill>
                <a:srgbClr val="475569"/>
              </a:solidFill>
              <a:latin typeface="Inter"/>
              <a:ea typeface="Inter"/>
              <a:cs typeface="Inter"/>
              <a:sym typeface="Inte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0" name="Shape 880"/>
        <p:cNvGrpSpPr/>
        <p:nvPr/>
      </p:nvGrpSpPr>
      <p:grpSpPr>
        <a:xfrm>
          <a:off x="0" y="0"/>
          <a:ext cx="0" cy="0"/>
          <a:chOff x="0" y="0"/>
          <a:chExt cx="0" cy="0"/>
        </a:xfrm>
      </p:grpSpPr>
      <p:grpSp>
        <p:nvGrpSpPr>
          <p:cNvPr id="881" name="Google Shape;881;p50"/>
          <p:cNvGrpSpPr/>
          <p:nvPr/>
        </p:nvGrpSpPr>
        <p:grpSpPr>
          <a:xfrm>
            <a:off x="571500" y="1743575"/>
            <a:ext cx="5048400" cy="2190900"/>
            <a:chOff x="6381750" y="1524000"/>
            <a:chExt cx="5048400" cy="2190900"/>
          </a:xfrm>
        </p:grpSpPr>
        <p:sp>
          <p:nvSpPr>
            <p:cNvPr id="882" name="Google Shape;882;p50"/>
            <p:cNvSpPr/>
            <p:nvPr/>
          </p:nvSpPr>
          <p:spPr>
            <a:xfrm>
              <a:off x="6381750" y="1524000"/>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83" name="Google Shape;883;p50"/>
            <p:cNvSpPr/>
            <p:nvPr/>
          </p:nvSpPr>
          <p:spPr>
            <a:xfrm>
              <a:off x="6381750" y="1524000"/>
              <a:ext cx="76200" cy="2190900"/>
            </a:xfrm>
            <a:prstGeom prst="roundRect">
              <a:avLst>
                <a:gd fmla="val 50000" name="adj"/>
              </a:avLst>
            </a:prstGeom>
            <a:solidFill>
              <a:srgbClr val="64748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sp>
        <p:nvSpPr>
          <p:cNvPr id="884" name="Google Shape;884;p50"/>
          <p:cNvSpPr txBox="1"/>
          <p:nvPr/>
        </p:nvSpPr>
        <p:spPr>
          <a:xfrm>
            <a:off x="762000" y="571500"/>
            <a:ext cx="11201400" cy="554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Font typeface="Arial"/>
              <a:buNone/>
            </a:pPr>
            <a:r>
              <a:rPr b="1" lang="en-US" sz="3600">
                <a:solidFill>
                  <a:srgbClr val="0F172A"/>
                </a:solidFill>
                <a:latin typeface="Space Grotesk"/>
                <a:ea typeface="Space Grotesk"/>
                <a:cs typeface="Space Grotesk"/>
                <a:sym typeface="Space Grotesk"/>
              </a:rPr>
              <a:t>GraphQL Schema Mocking Service</a:t>
            </a:r>
            <a:endParaRPr>
              <a:solidFill>
                <a:srgbClr val="E10098"/>
              </a:solidFill>
            </a:endParaRPr>
          </a:p>
        </p:txBody>
      </p:sp>
      <p:sp>
        <p:nvSpPr>
          <p:cNvPr id="885" name="Google Shape;885;p50"/>
          <p:cNvSpPr/>
          <p:nvPr/>
        </p:nvSpPr>
        <p:spPr>
          <a:xfrm>
            <a:off x="571500" y="57150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886" name="Google Shape;886;p50"/>
          <p:cNvGrpSpPr/>
          <p:nvPr/>
        </p:nvGrpSpPr>
        <p:grpSpPr>
          <a:xfrm>
            <a:off x="571500" y="4220075"/>
            <a:ext cx="5048400" cy="2190900"/>
            <a:chOff x="6381750" y="4000500"/>
            <a:chExt cx="5048400" cy="2190900"/>
          </a:xfrm>
        </p:grpSpPr>
        <p:sp>
          <p:nvSpPr>
            <p:cNvPr id="887" name="Google Shape;887;p50"/>
            <p:cNvSpPr/>
            <p:nvPr/>
          </p:nvSpPr>
          <p:spPr>
            <a:xfrm>
              <a:off x="6381750" y="4000500"/>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88" name="Google Shape;888;p50"/>
            <p:cNvSpPr/>
            <p:nvPr/>
          </p:nvSpPr>
          <p:spPr>
            <a:xfrm>
              <a:off x="6381750" y="4000500"/>
              <a:ext cx="76200" cy="2190900"/>
            </a:xfrm>
            <a:prstGeom prst="roundRect">
              <a:avLst>
                <a:gd fmla="val 50000" name="adj"/>
              </a:avLst>
            </a:prstGeom>
            <a:solidFill>
              <a:srgbClr val="64748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sp>
        <p:nvSpPr>
          <p:cNvPr id="889" name="Google Shape;889;p50"/>
          <p:cNvSpPr/>
          <p:nvPr/>
        </p:nvSpPr>
        <p:spPr>
          <a:xfrm>
            <a:off x="6381600" y="4220075"/>
            <a:ext cx="5048400" cy="2190900"/>
          </a:xfrm>
          <a:prstGeom prst="roundRect">
            <a:avLst>
              <a:gd fmla="val 6956" name="adj"/>
            </a:avLst>
          </a:prstGeom>
          <a:solidFill>
            <a:srgbClr val="E10098">
              <a:alpha val="5000"/>
            </a:srgbClr>
          </a:solidFill>
          <a:ln cap="flat" cmpd="sng" w="38100">
            <a:solidFill>
              <a:srgbClr val="E10098"/>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890" name="Google Shape;890;p50"/>
          <p:cNvGrpSpPr/>
          <p:nvPr/>
        </p:nvGrpSpPr>
        <p:grpSpPr>
          <a:xfrm>
            <a:off x="6381600" y="1743575"/>
            <a:ext cx="5048400" cy="2190900"/>
            <a:chOff x="762000" y="1524000"/>
            <a:chExt cx="5048400" cy="2190900"/>
          </a:xfrm>
        </p:grpSpPr>
        <p:sp>
          <p:nvSpPr>
            <p:cNvPr id="891" name="Google Shape;891;p50"/>
            <p:cNvSpPr/>
            <p:nvPr/>
          </p:nvSpPr>
          <p:spPr>
            <a:xfrm>
              <a:off x="762000" y="1524000"/>
              <a:ext cx="5048400" cy="2190900"/>
            </a:xfrm>
            <a:prstGeom prst="roundRect">
              <a:avLst>
                <a:gd fmla="val 695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92" name="Google Shape;892;p50"/>
            <p:cNvSpPr/>
            <p:nvPr/>
          </p:nvSpPr>
          <p:spPr>
            <a:xfrm>
              <a:off x="762000" y="1524000"/>
              <a:ext cx="76200" cy="21909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sp>
        <p:nvSpPr>
          <p:cNvPr id="893" name="Google Shape;893;p50"/>
          <p:cNvSpPr txBox="1"/>
          <p:nvPr/>
        </p:nvSpPr>
        <p:spPr>
          <a:xfrm>
            <a:off x="6667350" y="1934225"/>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US" sz="2000">
                <a:solidFill>
                  <a:srgbClr val="0F172A"/>
                </a:solidFill>
                <a:latin typeface="Space Grotesk"/>
                <a:ea typeface="Space Grotesk"/>
                <a:cs typeface="Space Grotesk"/>
                <a:sym typeface="Space Grotesk"/>
              </a:rPr>
              <a:t>Step 2</a:t>
            </a:r>
            <a:r>
              <a:rPr lang="en-US" sz="3200">
                <a:solidFill>
                  <a:srgbClr val="E10098"/>
                </a:solidFill>
                <a:latin typeface="Material Icons"/>
                <a:ea typeface="Material Icons"/>
                <a:cs typeface="Material Icons"/>
                <a:sym typeface="Material Icons"/>
              </a:rPr>
              <a:t>u</a:t>
            </a:r>
            <a:endParaRPr sz="3200">
              <a:solidFill>
                <a:srgbClr val="E10098"/>
              </a:solidFill>
              <a:latin typeface="Material Icons"/>
              <a:ea typeface="Material Icons"/>
              <a:cs typeface="Material Icons"/>
              <a:sym typeface="Material Icons"/>
            </a:endParaRPr>
          </a:p>
          <a:p>
            <a:pPr indent="0" lvl="0" marL="0" rtl="0" algn="l">
              <a:spcBef>
                <a:spcPts val="600"/>
              </a:spcBef>
              <a:spcAft>
                <a:spcPts val="0"/>
              </a:spcAft>
              <a:buClr>
                <a:schemeClr val="dk1"/>
              </a:buClr>
              <a:buSzPts val="1100"/>
              <a:buFont typeface="Arial"/>
              <a:buNone/>
            </a:pPr>
            <a:r>
              <a:rPr b="1" lang="en-US" sz="2000">
                <a:solidFill>
                  <a:srgbClr val="0F172A"/>
                </a:solidFill>
                <a:latin typeface="Space Grotesk"/>
                <a:ea typeface="Space Grotesk"/>
                <a:cs typeface="Space Grotesk"/>
                <a:sym typeface="Space Grotesk"/>
              </a:rPr>
              <a:t>Zod Schema</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900"/>
              </a:spcBef>
              <a:spcAft>
                <a:spcPts val="0"/>
              </a:spcAft>
              <a:buClr>
                <a:schemeClr val="dk1"/>
              </a:buClr>
              <a:buSzPts val="1100"/>
              <a:buFont typeface="Arial"/>
              <a:buNone/>
            </a:pPr>
            <a:r>
              <a:rPr lang="en-US" sz="1500">
                <a:solidFill>
                  <a:srgbClr val="475569"/>
                </a:solidFill>
                <a:latin typeface="Inter"/>
                <a:ea typeface="Inter"/>
                <a:cs typeface="Inter"/>
                <a:sym typeface="Inter"/>
              </a:rPr>
              <a:t>Encode “data” shape as typed, nested JSON contract.</a:t>
            </a:r>
            <a:endParaRPr sz="1500">
              <a:solidFill>
                <a:srgbClr val="475569"/>
              </a:solidFill>
              <a:latin typeface="Inter"/>
              <a:ea typeface="Inter"/>
              <a:cs typeface="Inter"/>
              <a:sym typeface="Inter"/>
            </a:endParaRPr>
          </a:p>
          <a:p>
            <a:pPr indent="0" lvl="0" marL="0" rtl="0" algn="l">
              <a:spcBef>
                <a:spcPts val="0"/>
              </a:spcBef>
              <a:spcAft>
                <a:spcPts val="0"/>
              </a:spcAft>
              <a:buNone/>
            </a:pPr>
            <a:r>
              <a:t/>
            </a:r>
            <a:endParaRPr b="1" sz="2000">
              <a:solidFill>
                <a:srgbClr val="0F172A"/>
              </a:solidFill>
              <a:latin typeface="Space Grotesk"/>
              <a:ea typeface="Space Grotesk"/>
              <a:cs typeface="Space Grotesk"/>
              <a:sym typeface="Space Grotesk"/>
            </a:endParaRPr>
          </a:p>
        </p:txBody>
      </p:sp>
      <p:sp>
        <p:nvSpPr>
          <p:cNvPr id="894" name="Google Shape;894;p50"/>
          <p:cNvSpPr txBox="1"/>
          <p:nvPr/>
        </p:nvSpPr>
        <p:spPr>
          <a:xfrm>
            <a:off x="857250" y="1934075"/>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br>
              <a:rPr b="1" lang="en-US" sz="2000">
                <a:solidFill>
                  <a:srgbClr val="0F172A"/>
                </a:solidFill>
                <a:latin typeface="Space Grotesk"/>
                <a:ea typeface="Space Grotesk"/>
                <a:cs typeface="Space Grotesk"/>
                <a:sym typeface="Space Grotesk"/>
              </a:rPr>
            </a:br>
            <a:r>
              <a:rPr b="1" lang="en-US" sz="2000">
                <a:solidFill>
                  <a:srgbClr val="0F172A"/>
                </a:solidFill>
                <a:latin typeface="Space Grotesk"/>
                <a:ea typeface="Space Grotesk"/>
                <a:cs typeface="Space Grotesk"/>
                <a:sym typeface="Space Grotesk"/>
              </a:rPr>
              <a:t>Step 1</a:t>
            </a:r>
            <a:endParaRPr sz="3200">
              <a:solidFill>
                <a:srgbClr val="64748B"/>
              </a:solidFill>
              <a:latin typeface="Material Icons"/>
              <a:ea typeface="Material Icons"/>
              <a:cs typeface="Material Icons"/>
              <a:sym typeface="Material Icons"/>
            </a:endParaRPr>
          </a:p>
          <a:p>
            <a:pPr indent="0" lvl="0" marL="0" rtl="0" algn="l">
              <a:spcBef>
                <a:spcPts val="600"/>
              </a:spcBef>
              <a:spcAft>
                <a:spcPts val="0"/>
              </a:spcAft>
              <a:buClr>
                <a:schemeClr val="dk1"/>
              </a:buClr>
              <a:buSzPts val="1100"/>
              <a:buFont typeface="Arial"/>
              <a:buNone/>
            </a:pPr>
            <a:r>
              <a:rPr b="1" lang="en-US" sz="2000">
                <a:solidFill>
                  <a:srgbClr val="0F172A"/>
                </a:solidFill>
                <a:latin typeface="Space Grotesk"/>
                <a:ea typeface="Space Grotesk"/>
                <a:cs typeface="Space Grotesk"/>
                <a:sym typeface="Space Grotesk"/>
              </a:rPr>
              <a:t>Supergraph + Query define the “data”  shape</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600"/>
              </a:spcBef>
              <a:spcAft>
                <a:spcPts val="0"/>
              </a:spcAft>
              <a:buClr>
                <a:schemeClr val="dk1"/>
              </a:buClr>
              <a:buSzPts val="1100"/>
              <a:buFont typeface="Arial"/>
              <a:buNone/>
            </a:pPr>
            <a:r>
              <a:t/>
            </a:r>
            <a:endParaRPr sz="1500">
              <a:solidFill>
                <a:srgbClr val="475569"/>
              </a:solidFill>
              <a:latin typeface="Inter"/>
              <a:ea typeface="Inter"/>
              <a:cs typeface="Inter"/>
              <a:sym typeface="Inter"/>
            </a:endParaRPr>
          </a:p>
          <a:p>
            <a:pPr indent="0" lvl="0" marL="0" rtl="0" algn="l">
              <a:spcBef>
                <a:spcPts val="0"/>
              </a:spcBef>
              <a:spcAft>
                <a:spcPts val="0"/>
              </a:spcAft>
              <a:buNone/>
            </a:pPr>
            <a:r>
              <a:t/>
            </a:r>
            <a:endParaRPr b="1" sz="2000">
              <a:solidFill>
                <a:srgbClr val="0F172A"/>
              </a:solidFill>
              <a:latin typeface="Space Grotesk"/>
              <a:ea typeface="Space Grotesk"/>
              <a:cs typeface="Space Grotesk"/>
              <a:sym typeface="Space Grotesk"/>
            </a:endParaRPr>
          </a:p>
        </p:txBody>
      </p:sp>
      <p:sp>
        <p:nvSpPr>
          <p:cNvPr id="895" name="Google Shape;895;p50"/>
          <p:cNvSpPr txBox="1"/>
          <p:nvPr/>
        </p:nvSpPr>
        <p:spPr>
          <a:xfrm>
            <a:off x="857250" y="4410575"/>
            <a:ext cx="44754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br>
              <a:rPr lang="en-US" sz="3200">
                <a:solidFill>
                  <a:srgbClr val="64748B"/>
                </a:solidFill>
                <a:latin typeface="Material Icons"/>
                <a:ea typeface="Material Icons"/>
                <a:cs typeface="Material Icons"/>
                <a:sym typeface="Material Icons"/>
              </a:rPr>
            </a:br>
            <a:r>
              <a:rPr b="1" lang="en-US" sz="2000">
                <a:solidFill>
                  <a:srgbClr val="0F172A"/>
                </a:solidFill>
                <a:latin typeface="Space Grotesk"/>
                <a:ea typeface="Space Grotesk"/>
                <a:cs typeface="Space Grotesk"/>
                <a:sym typeface="Space Grotesk"/>
              </a:rPr>
              <a:t>Step 3</a:t>
            </a:r>
            <a:endParaRPr sz="3200">
              <a:solidFill>
                <a:srgbClr val="64748B"/>
              </a:solidFill>
              <a:latin typeface="Material Icons"/>
              <a:ea typeface="Material Icons"/>
              <a:cs typeface="Material Icons"/>
              <a:sym typeface="Material Icons"/>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LLM</a:t>
            </a:r>
            <a:br>
              <a:rPr b="1" lang="en-US" sz="2000">
                <a:solidFill>
                  <a:srgbClr val="0F172A"/>
                </a:solidFill>
                <a:latin typeface="Space Grotesk"/>
                <a:ea typeface="Space Grotesk"/>
                <a:cs typeface="Space Grotesk"/>
                <a:sym typeface="Space Grotesk"/>
              </a:rPr>
            </a:br>
            <a:endParaRPr b="1" sz="900">
              <a:solidFill>
                <a:srgbClr val="0F172A"/>
              </a:solidFill>
              <a:latin typeface="Space Grotesk"/>
              <a:ea typeface="Space Grotesk"/>
              <a:cs typeface="Space Grotesk"/>
              <a:sym typeface="Space Grotesk"/>
            </a:endParaRPr>
          </a:p>
          <a:p>
            <a:pPr indent="0" lvl="0" marL="0" rtl="0" algn="l">
              <a:spcBef>
                <a:spcPts val="900"/>
              </a:spcBef>
              <a:spcAft>
                <a:spcPts val="0"/>
              </a:spcAft>
              <a:buClr>
                <a:schemeClr val="dk1"/>
              </a:buClr>
              <a:buSzPts val="1100"/>
              <a:buFont typeface="Arial"/>
              <a:buNone/>
            </a:pPr>
            <a:r>
              <a:rPr lang="en-US" sz="1500">
                <a:solidFill>
                  <a:srgbClr val="475569"/>
                </a:solidFill>
                <a:latin typeface="Inter"/>
                <a:ea typeface="Inter"/>
                <a:cs typeface="Inter"/>
                <a:sym typeface="Inter"/>
              </a:rPr>
              <a:t>Natural language prompt + structural outline -&gt; generated JSON.</a:t>
            </a:r>
            <a:endParaRPr sz="1500">
              <a:solidFill>
                <a:srgbClr val="475569"/>
              </a:solidFill>
              <a:latin typeface="Inter"/>
              <a:ea typeface="Inter"/>
              <a:cs typeface="Inter"/>
              <a:sym typeface="Inter"/>
            </a:endParaRPr>
          </a:p>
        </p:txBody>
      </p:sp>
      <p:sp>
        <p:nvSpPr>
          <p:cNvPr id="896" name="Google Shape;896;p50"/>
          <p:cNvSpPr txBox="1"/>
          <p:nvPr/>
        </p:nvSpPr>
        <p:spPr>
          <a:xfrm>
            <a:off x="6667350" y="4410725"/>
            <a:ext cx="4476900" cy="1809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1" sz="2000">
              <a:solidFill>
                <a:srgbClr val="0F172A"/>
              </a:solidFill>
              <a:latin typeface="Space Grotesk"/>
              <a:ea typeface="Space Grotesk"/>
              <a:cs typeface="Space Grotesk"/>
              <a:sym typeface="Space Grotesk"/>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Step 4</a:t>
            </a:r>
            <a:endParaRPr b="1" sz="2000">
              <a:solidFill>
                <a:srgbClr val="0F172A"/>
              </a:solidFill>
              <a:latin typeface="Space Grotesk"/>
              <a:ea typeface="Space Grotesk"/>
              <a:cs typeface="Space Grotesk"/>
              <a:sym typeface="Space Grotesk"/>
            </a:endParaRPr>
          </a:p>
          <a:p>
            <a:pPr indent="0" lvl="0" marL="0" rtl="0" algn="l">
              <a:spcBef>
                <a:spcPts val="600"/>
              </a:spcBef>
              <a:spcAft>
                <a:spcPts val="0"/>
              </a:spcAft>
              <a:buNone/>
            </a:pPr>
            <a:r>
              <a:rPr b="1" lang="en-US" sz="2000">
                <a:solidFill>
                  <a:srgbClr val="0F172A"/>
                </a:solidFill>
                <a:latin typeface="Space Grotesk"/>
                <a:ea typeface="Space Grotesk"/>
                <a:cs typeface="Space Grotesk"/>
                <a:sym typeface="Space Grotesk"/>
              </a:rPr>
              <a:t>Validate</a:t>
            </a:r>
            <a:endParaRPr b="1" sz="2000">
              <a:solidFill>
                <a:srgbClr val="0F172A"/>
              </a:solidFill>
              <a:latin typeface="Space Grotesk"/>
              <a:ea typeface="Space Grotesk"/>
              <a:cs typeface="Space Grotesk"/>
              <a:sym typeface="Space Grotesk"/>
            </a:endParaRPr>
          </a:p>
          <a:p>
            <a:pPr indent="0" lvl="0" marL="0" rtl="0" algn="l">
              <a:spcBef>
                <a:spcPts val="900"/>
              </a:spcBef>
              <a:spcAft>
                <a:spcPts val="0"/>
              </a:spcAft>
              <a:buNone/>
            </a:pPr>
            <a:r>
              <a:rPr lang="en-US" sz="900">
                <a:solidFill>
                  <a:srgbClr val="475569"/>
                </a:solidFill>
                <a:latin typeface="Inter"/>
                <a:ea typeface="Inter"/>
                <a:cs typeface="Inter"/>
                <a:sym typeface="Inter"/>
              </a:rPr>
              <a:t>   </a:t>
            </a:r>
            <a:br>
              <a:rPr lang="en-US" sz="1500">
                <a:solidFill>
                  <a:srgbClr val="475569"/>
                </a:solidFill>
                <a:latin typeface="Inter"/>
                <a:ea typeface="Inter"/>
                <a:cs typeface="Inter"/>
                <a:sym typeface="Inter"/>
              </a:rPr>
            </a:br>
            <a:r>
              <a:rPr lang="en-US" sz="1500">
                <a:solidFill>
                  <a:srgbClr val="475569"/>
                </a:solidFill>
                <a:latin typeface="Inter"/>
                <a:ea typeface="Inter"/>
                <a:cs typeface="Inter"/>
                <a:sym typeface="Inter"/>
              </a:rPr>
              <a:t>Validate -&gt; patch defaults -&gt; return a complete data payload</a:t>
            </a:r>
            <a:endParaRPr sz="1500">
              <a:solidFill>
                <a:srgbClr val="475569"/>
              </a:solidFill>
              <a:latin typeface="Inter"/>
              <a:ea typeface="Inter"/>
              <a:cs typeface="Inter"/>
              <a:sym typeface="Inte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F5"/>
        </a:solidFill>
      </p:bgPr>
    </p:bg>
    <p:spTree>
      <p:nvGrpSpPr>
        <p:cNvPr id="900" name="Shape 900"/>
        <p:cNvGrpSpPr/>
        <p:nvPr/>
      </p:nvGrpSpPr>
      <p:grpSpPr>
        <a:xfrm>
          <a:off x="0" y="0"/>
          <a:ext cx="0" cy="0"/>
          <a:chOff x="0" y="0"/>
          <a:chExt cx="0" cy="0"/>
        </a:xfrm>
      </p:grpSpPr>
      <p:grpSp>
        <p:nvGrpSpPr>
          <p:cNvPr id="901" name="Google Shape;901;p51"/>
          <p:cNvGrpSpPr/>
          <p:nvPr/>
        </p:nvGrpSpPr>
        <p:grpSpPr>
          <a:xfrm>
            <a:off x="1609713" y="1857375"/>
            <a:ext cx="3200413" cy="1937688"/>
            <a:chOff x="3965625" y="785688"/>
            <a:chExt cx="3200413" cy="1937688"/>
          </a:xfrm>
        </p:grpSpPr>
        <p:pic>
          <p:nvPicPr>
            <p:cNvPr id="902" name="Google Shape;902;p51"/>
            <p:cNvPicPr preferRelativeResize="0"/>
            <p:nvPr/>
          </p:nvPicPr>
          <p:blipFill rotWithShape="1">
            <a:blip r:embed="rId3">
              <a:alphaModFix/>
            </a:blip>
            <a:srcRect b="0" l="16743" r="16737" t="0"/>
            <a:stretch/>
          </p:blipFill>
          <p:spPr>
            <a:xfrm>
              <a:off x="3965638" y="785688"/>
              <a:ext cx="3200400" cy="1809600"/>
            </a:xfrm>
            <a:prstGeom prst="roundRect">
              <a:avLst>
                <a:gd fmla="val 8421" name="adj"/>
              </a:avLst>
            </a:prstGeom>
            <a:noFill/>
            <a:ln>
              <a:noFill/>
            </a:ln>
          </p:spPr>
        </p:pic>
        <p:sp>
          <p:nvSpPr>
            <p:cNvPr id="903" name="Google Shape;903;p51"/>
            <p:cNvSpPr txBox="1"/>
            <p:nvPr/>
          </p:nvSpPr>
          <p:spPr>
            <a:xfrm>
              <a:off x="3965625" y="913775"/>
              <a:ext cx="3200400" cy="1809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3600">
                  <a:solidFill>
                    <a:srgbClr val="E10098"/>
                  </a:solidFill>
                  <a:latin typeface="Space Grotesk"/>
                  <a:ea typeface="Space Grotesk"/>
                  <a:cs typeface="Space Grotesk"/>
                  <a:sym typeface="Space Grotesk"/>
                </a:rPr>
                <a:t>15%</a:t>
              </a:r>
              <a:endParaRPr b="1" sz="3600">
                <a:solidFill>
                  <a:srgbClr val="E10098"/>
                </a:solidFill>
                <a:latin typeface="Space Grotesk"/>
                <a:ea typeface="Space Grotesk"/>
                <a:cs typeface="Space Grotesk"/>
                <a:sym typeface="Space Grotesk"/>
              </a:endParaRPr>
            </a:p>
            <a:p>
              <a:pPr indent="0" lvl="0" marL="0" rtl="0" algn="ctr">
                <a:spcBef>
                  <a:spcPts val="600"/>
                </a:spcBef>
                <a:spcAft>
                  <a:spcPts val="0"/>
                </a:spcAft>
                <a:buNone/>
              </a:pPr>
              <a:r>
                <a:rPr b="0" lang="en-US" sz="1600">
                  <a:solidFill>
                    <a:srgbClr val="0F172A"/>
                  </a:solidFill>
                  <a:latin typeface="Space Grotesk Medium"/>
                  <a:ea typeface="Space Grotesk Medium"/>
                  <a:cs typeface="Space Grotesk Medium"/>
                  <a:sym typeface="Space Grotesk Medium"/>
                </a:rPr>
                <a:t>Faster time to market</a:t>
              </a:r>
              <a:endParaRPr b="0" sz="1600">
                <a:solidFill>
                  <a:srgbClr val="0F172A"/>
                </a:solidFill>
                <a:latin typeface="Space Grotesk Medium"/>
                <a:ea typeface="Space Grotesk Medium"/>
                <a:cs typeface="Space Grotesk Medium"/>
                <a:sym typeface="Space Grotesk Medium"/>
              </a:endParaRPr>
            </a:p>
          </p:txBody>
        </p:sp>
      </p:grpSp>
      <p:grpSp>
        <p:nvGrpSpPr>
          <p:cNvPr id="904" name="Google Shape;904;p51"/>
          <p:cNvGrpSpPr/>
          <p:nvPr/>
        </p:nvGrpSpPr>
        <p:grpSpPr>
          <a:xfrm>
            <a:off x="6219813" y="1857375"/>
            <a:ext cx="3200413" cy="1873650"/>
            <a:chOff x="3986700" y="718250"/>
            <a:chExt cx="3200413" cy="1873650"/>
          </a:xfrm>
        </p:grpSpPr>
        <p:pic>
          <p:nvPicPr>
            <p:cNvPr id="905" name="Google Shape;905;p51"/>
            <p:cNvPicPr preferRelativeResize="0"/>
            <p:nvPr/>
          </p:nvPicPr>
          <p:blipFill rotWithShape="1">
            <a:blip r:embed="rId3">
              <a:alphaModFix/>
            </a:blip>
            <a:srcRect b="0" l="16743" r="16737" t="0"/>
            <a:stretch/>
          </p:blipFill>
          <p:spPr>
            <a:xfrm>
              <a:off x="3986713" y="718250"/>
              <a:ext cx="3200400" cy="1809600"/>
            </a:xfrm>
            <a:prstGeom prst="roundRect">
              <a:avLst>
                <a:gd fmla="val 8421" name="adj"/>
              </a:avLst>
            </a:prstGeom>
            <a:noFill/>
            <a:ln>
              <a:noFill/>
            </a:ln>
          </p:spPr>
        </p:pic>
        <p:sp>
          <p:nvSpPr>
            <p:cNvPr id="906" name="Google Shape;906;p51"/>
            <p:cNvSpPr txBox="1"/>
            <p:nvPr/>
          </p:nvSpPr>
          <p:spPr>
            <a:xfrm>
              <a:off x="3986700" y="782300"/>
              <a:ext cx="3200400" cy="1809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2400">
                  <a:solidFill>
                    <a:srgbClr val="E10098"/>
                  </a:solidFill>
                  <a:latin typeface="Space Grotesk"/>
                  <a:ea typeface="Space Grotesk"/>
                  <a:cs typeface="Space Grotesk"/>
                  <a:sym typeface="Space Grotesk"/>
                </a:rPr>
                <a:t>💵</a:t>
              </a:r>
              <a:r>
                <a:rPr b="1" lang="en-US" sz="3600">
                  <a:solidFill>
                    <a:srgbClr val="E10098"/>
                  </a:solidFill>
                  <a:latin typeface="Space Grotesk"/>
                  <a:ea typeface="Space Grotesk"/>
                  <a:cs typeface="Space Grotesk"/>
                  <a:sym typeface="Space Grotesk"/>
                </a:rPr>
                <a:t> $100K*</a:t>
              </a:r>
              <a:endParaRPr b="1" sz="3600">
                <a:solidFill>
                  <a:srgbClr val="E10098"/>
                </a:solidFill>
                <a:latin typeface="Space Grotesk"/>
                <a:ea typeface="Space Grotesk"/>
                <a:cs typeface="Space Grotesk"/>
                <a:sym typeface="Space Grotesk"/>
              </a:endParaRPr>
            </a:p>
            <a:p>
              <a:pPr indent="0" lvl="0" marL="0" rtl="0" algn="ctr">
                <a:spcBef>
                  <a:spcPts val="600"/>
                </a:spcBef>
                <a:spcAft>
                  <a:spcPts val="0"/>
                </a:spcAft>
                <a:buNone/>
              </a:pPr>
              <a:r>
                <a:rPr b="0" lang="en-US" sz="1600">
                  <a:solidFill>
                    <a:srgbClr val="0F172A"/>
                  </a:solidFill>
                  <a:latin typeface="Space Grotesk Medium"/>
                  <a:ea typeface="Space Grotesk Medium"/>
                  <a:cs typeface="Space Grotesk Medium"/>
                  <a:sym typeface="Space Grotesk Medium"/>
                </a:rPr>
                <a:t>Developer Productivity Gains</a:t>
              </a:r>
              <a:endParaRPr b="0" sz="1600">
                <a:solidFill>
                  <a:srgbClr val="0F172A"/>
                </a:solidFill>
                <a:latin typeface="Space Grotesk Medium"/>
                <a:ea typeface="Space Grotesk Medium"/>
                <a:cs typeface="Space Grotesk Medium"/>
                <a:sym typeface="Space Grotesk Medium"/>
              </a:endParaRPr>
            </a:p>
          </p:txBody>
        </p:sp>
      </p:grpSp>
      <p:sp>
        <p:nvSpPr>
          <p:cNvPr id="907" name="Google Shape;907;p51"/>
          <p:cNvSpPr txBox="1"/>
          <p:nvPr/>
        </p:nvSpPr>
        <p:spPr>
          <a:xfrm>
            <a:off x="796375" y="4238625"/>
            <a:ext cx="2223000" cy="277200"/>
          </a:xfrm>
          <a:prstGeom prst="rect">
            <a:avLst/>
          </a:prstGeom>
          <a:solidFill>
            <a:srgbClr val="000000">
              <a:alpha val="0"/>
            </a:srgbClr>
          </a:solidFill>
          <a:ln>
            <a:noFill/>
          </a:ln>
        </p:spPr>
        <p:txBody>
          <a:bodyPr anchorCtr="0" anchor="b" bIns="0" lIns="0" spcFirstLastPara="1" rIns="0" wrap="square" tIns="0">
            <a:spAutoFit/>
          </a:bodyPr>
          <a:lstStyle/>
          <a:p>
            <a:pPr indent="0" lvl="0" marL="0" rtl="0" algn="l">
              <a:spcBef>
                <a:spcPts val="0"/>
              </a:spcBef>
              <a:spcAft>
                <a:spcPts val="0"/>
              </a:spcAft>
              <a:buNone/>
            </a:pPr>
            <a:r>
              <a:rPr b="1" i="0" lang="en-US" sz="1800">
                <a:solidFill>
                  <a:srgbClr val="0F172A"/>
                </a:solidFill>
                <a:latin typeface="Space Grotesk"/>
                <a:ea typeface="Space Grotesk"/>
                <a:cs typeface="Space Grotesk"/>
                <a:sym typeface="Space Grotesk"/>
              </a:rPr>
              <a:t>User Feedback</a:t>
            </a:r>
            <a:r>
              <a:rPr b="0" i="0" lang="en-US" sz="1800">
                <a:solidFill>
                  <a:srgbClr val="64748B"/>
                </a:solidFill>
                <a:latin typeface="Space Grotesk"/>
                <a:ea typeface="Space Grotesk"/>
                <a:cs typeface="Space Grotesk"/>
                <a:sym typeface="Space Grotesk"/>
              </a:rPr>
              <a:t> :</a:t>
            </a:r>
            <a:endParaRPr b="1" i="0" sz="1800">
              <a:solidFill>
                <a:srgbClr val="0F172A"/>
              </a:solidFill>
              <a:latin typeface="Space Grotesk"/>
              <a:ea typeface="Space Grotesk"/>
              <a:cs typeface="Space Grotesk"/>
              <a:sym typeface="Space Grotesk"/>
            </a:endParaRPr>
          </a:p>
        </p:txBody>
      </p:sp>
      <p:sp>
        <p:nvSpPr>
          <p:cNvPr id="908" name="Google Shape;908;p51"/>
          <p:cNvSpPr txBox="1"/>
          <p:nvPr/>
        </p:nvSpPr>
        <p:spPr>
          <a:xfrm>
            <a:off x="91825" y="171425"/>
            <a:ext cx="1769700" cy="3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FFFFF"/>
                </a:solidFill>
                <a:latin typeface="Fira Code"/>
                <a:ea typeface="Fira Code"/>
                <a:cs typeface="Fira Code"/>
                <a:sym typeface="Fira Code"/>
              </a:rPr>
              <a:t>AI Schema Mocks</a:t>
            </a:r>
            <a:endParaRPr sz="1200">
              <a:solidFill>
                <a:srgbClr val="FFFFFF"/>
              </a:solidFill>
              <a:latin typeface="Fira Code"/>
              <a:ea typeface="Fira Code"/>
              <a:cs typeface="Fira Code"/>
              <a:sym typeface="Fira Code"/>
            </a:endParaRPr>
          </a:p>
        </p:txBody>
      </p:sp>
      <p:pic>
        <p:nvPicPr>
          <p:cNvPr id="909" name="Google Shape;909;p51"/>
          <p:cNvPicPr preferRelativeResize="0"/>
          <p:nvPr/>
        </p:nvPicPr>
        <p:blipFill rotWithShape="1">
          <a:blip r:embed="rId4">
            <a:alphaModFix/>
          </a:blip>
          <a:srcRect b="229" l="0" r="0" t="219"/>
          <a:stretch/>
        </p:blipFill>
        <p:spPr>
          <a:xfrm>
            <a:off x="796375" y="4736075"/>
            <a:ext cx="7389999" cy="1695602"/>
          </a:xfrm>
          <a:prstGeom prst="rect">
            <a:avLst/>
          </a:prstGeom>
          <a:noFill/>
          <a:ln>
            <a:noFill/>
          </a:ln>
          <a:effectLst>
            <a:outerShdw blurRad="57150" rotWithShape="0" algn="bl" dir="5400000" dist="19050">
              <a:srgbClr val="000000">
                <a:alpha val="50000"/>
              </a:srgbClr>
            </a:outerShdw>
          </a:effectLst>
        </p:spPr>
      </p:pic>
      <p:sp>
        <p:nvSpPr>
          <p:cNvPr id="910" name="Google Shape;910;p51"/>
          <p:cNvSpPr txBox="1"/>
          <p:nvPr/>
        </p:nvSpPr>
        <p:spPr>
          <a:xfrm>
            <a:off x="872575" y="487625"/>
            <a:ext cx="10668000" cy="619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3600">
                <a:solidFill>
                  <a:srgbClr val="0F172A"/>
                </a:solidFill>
                <a:latin typeface="Space Grotesk"/>
                <a:ea typeface="Space Grotesk"/>
                <a:cs typeface="Space Grotesk"/>
                <a:sym typeface="Space Grotesk"/>
              </a:rPr>
              <a:t> Impact: Less </a:t>
            </a:r>
            <a:r>
              <a:rPr b="1" lang="en-US" sz="3600">
                <a:solidFill>
                  <a:srgbClr val="E10098"/>
                </a:solidFill>
                <a:latin typeface="Space Grotesk"/>
                <a:ea typeface="Space Grotesk"/>
                <a:cs typeface="Space Grotesk"/>
                <a:sym typeface="Space Grotesk"/>
              </a:rPr>
              <a:t>Waiting</a:t>
            </a:r>
            <a:r>
              <a:rPr b="1" lang="en-US" sz="3600">
                <a:solidFill>
                  <a:srgbClr val="0F172A"/>
                </a:solidFill>
                <a:latin typeface="Space Grotesk"/>
                <a:ea typeface="Space Grotesk"/>
                <a:cs typeface="Space Grotesk"/>
                <a:sym typeface="Space Grotesk"/>
              </a:rPr>
              <a:t>, More </a:t>
            </a:r>
            <a:r>
              <a:rPr b="1" lang="en-US" sz="3600">
                <a:solidFill>
                  <a:srgbClr val="E10098"/>
                </a:solidFill>
                <a:latin typeface="Space Grotesk"/>
                <a:ea typeface="Space Grotesk"/>
                <a:cs typeface="Space Grotesk"/>
                <a:sym typeface="Space Grotesk"/>
              </a:rPr>
              <a:t>Shipping</a:t>
            </a:r>
            <a:endParaRPr b="1" sz="3600">
              <a:solidFill>
                <a:srgbClr val="E10098"/>
              </a:solidFill>
              <a:latin typeface="Space Grotesk"/>
              <a:ea typeface="Space Grotesk"/>
              <a:cs typeface="Space Grotesk"/>
              <a:sym typeface="Space Grotesk"/>
            </a:endParaRPr>
          </a:p>
        </p:txBody>
      </p:sp>
      <p:sp>
        <p:nvSpPr>
          <p:cNvPr id="911" name="Google Shape;911;p51"/>
          <p:cNvSpPr/>
          <p:nvPr/>
        </p:nvSpPr>
        <p:spPr>
          <a:xfrm>
            <a:off x="796375" y="487625"/>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12" name="Google Shape;912;p51"/>
          <p:cNvSpPr txBox="1"/>
          <p:nvPr/>
        </p:nvSpPr>
        <p:spPr>
          <a:xfrm>
            <a:off x="0" y="653737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rgbClr val="000000"/>
                </a:solidFill>
                <a:latin typeface="Fira Code"/>
                <a:ea typeface="Fira Code"/>
                <a:cs typeface="Fira Code"/>
                <a:sym typeface="Fira Code"/>
              </a:rPr>
              <a:t>* Developer Reported + Estimated</a:t>
            </a:r>
            <a:endParaRPr sz="800">
              <a:solidFill>
                <a:srgbClr val="000000"/>
              </a:solidFill>
              <a:latin typeface="Fira Code"/>
              <a:ea typeface="Fira Code"/>
              <a:cs typeface="Fira Code"/>
              <a:sym typeface="Fira Code"/>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F5"/>
        </a:solidFill>
      </p:bgPr>
    </p:bg>
    <p:spTree>
      <p:nvGrpSpPr>
        <p:cNvPr id="916" name="Shape 916"/>
        <p:cNvGrpSpPr/>
        <p:nvPr/>
      </p:nvGrpSpPr>
      <p:grpSpPr>
        <a:xfrm>
          <a:off x="0" y="0"/>
          <a:ext cx="0" cy="0"/>
          <a:chOff x="0" y="0"/>
          <a:chExt cx="0" cy="0"/>
        </a:xfrm>
      </p:grpSpPr>
      <p:pic>
        <p:nvPicPr>
          <p:cNvPr descr="image.png" id="917" name="Google Shape;917;p52"/>
          <p:cNvPicPr preferRelativeResize="0"/>
          <p:nvPr/>
        </p:nvPicPr>
        <p:blipFill rotWithShape="1">
          <a:blip r:embed="rId3">
            <a:alphaModFix/>
          </a:blip>
          <a:srcRect b="0" l="0" r="0" t="0"/>
          <a:stretch/>
        </p:blipFill>
        <p:spPr>
          <a:xfrm>
            <a:off x="0" y="0"/>
            <a:ext cx="3810000" cy="6858000"/>
          </a:xfrm>
          <a:prstGeom prst="rect">
            <a:avLst/>
          </a:prstGeom>
          <a:noFill/>
          <a:ln>
            <a:noFill/>
          </a:ln>
        </p:spPr>
      </p:pic>
      <p:pic>
        <p:nvPicPr>
          <p:cNvPr descr="image.png" id="918" name="Google Shape;918;p52"/>
          <p:cNvPicPr preferRelativeResize="0"/>
          <p:nvPr/>
        </p:nvPicPr>
        <p:blipFill rotWithShape="1">
          <a:blip r:embed="rId4">
            <a:alphaModFix/>
          </a:blip>
          <a:srcRect b="0" l="0" r="0" t="0"/>
          <a:stretch/>
        </p:blipFill>
        <p:spPr>
          <a:xfrm>
            <a:off x="3810000" y="0"/>
            <a:ext cx="8382000" cy="6858000"/>
          </a:xfrm>
          <a:prstGeom prst="rect">
            <a:avLst/>
          </a:prstGeom>
          <a:noFill/>
          <a:ln>
            <a:noFill/>
          </a:ln>
        </p:spPr>
      </p:pic>
      <p:sp>
        <p:nvSpPr>
          <p:cNvPr id="919" name="Google Shape;919;p52"/>
          <p:cNvSpPr txBox="1"/>
          <p:nvPr/>
        </p:nvSpPr>
        <p:spPr>
          <a:xfrm>
            <a:off x="381000" y="2423219"/>
            <a:ext cx="3200400" cy="215400"/>
          </a:xfrm>
          <a:prstGeom prst="rect">
            <a:avLst/>
          </a:prstGeom>
          <a:noFill/>
          <a:ln>
            <a:noFill/>
          </a:ln>
        </p:spPr>
        <p:txBody>
          <a:bodyPr anchorCtr="0" anchor="t" bIns="0" lIns="0" spcFirstLastPara="1" rIns="0" wrap="square" tIns="0">
            <a:spAutoFit/>
          </a:bodyPr>
          <a:lstStyle/>
          <a:p>
            <a:pPr indent="0" lvl="0" marL="0" marR="0" rtl="0" algn="l">
              <a:lnSpc>
                <a:spcPct val="109972"/>
              </a:lnSpc>
              <a:spcBef>
                <a:spcPts val="0"/>
              </a:spcBef>
              <a:spcAft>
                <a:spcPts val="0"/>
              </a:spcAft>
              <a:buNone/>
            </a:pPr>
            <a:r>
              <a:t/>
            </a:r>
            <a:endParaRPr/>
          </a:p>
        </p:txBody>
      </p:sp>
      <p:sp>
        <p:nvSpPr>
          <p:cNvPr id="920" name="Google Shape;920;p52"/>
          <p:cNvSpPr txBox="1"/>
          <p:nvPr/>
        </p:nvSpPr>
        <p:spPr>
          <a:xfrm>
            <a:off x="4572000" y="3028950"/>
            <a:ext cx="7200900" cy="2154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a:p>
        </p:txBody>
      </p:sp>
      <p:sp>
        <p:nvSpPr>
          <p:cNvPr id="921" name="Google Shape;921;p52"/>
          <p:cNvSpPr txBox="1"/>
          <p:nvPr/>
        </p:nvSpPr>
        <p:spPr>
          <a:xfrm>
            <a:off x="4933950" y="2538750"/>
            <a:ext cx="6477000" cy="661800"/>
          </a:xfrm>
          <a:prstGeom prst="rect">
            <a:avLst/>
          </a:prstGeom>
          <a:solidFill>
            <a:srgbClr val="FDF8F5"/>
          </a:solidFill>
          <a:ln>
            <a:noFill/>
          </a:ln>
        </p:spPr>
        <p:txBody>
          <a:bodyPr anchorCtr="0" anchor="t" bIns="0" lIns="0" spcFirstLastPara="1" rIns="0" wrap="square" tIns="0">
            <a:spAutoFit/>
          </a:bodyPr>
          <a:lstStyle/>
          <a:p>
            <a:pPr indent="0" lvl="0" marL="0" rtl="0" algn="l">
              <a:lnSpc>
                <a:spcPct val="115000"/>
              </a:lnSpc>
              <a:spcBef>
                <a:spcPts val="1200"/>
              </a:spcBef>
              <a:spcAft>
                <a:spcPts val="1200"/>
              </a:spcAft>
              <a:buNone/>
            </a:pPr>
            <a:r>
              <a:rPr b="1" lang="en-US" sz="2000">
                <a:solidFill>
                  <a:schemeClr val="dk1"/>
                </a:solidFill>
              </a:rPr>
              <a:t>AI hallucinated </a:t>
            </a:r>
            <a:r>
              <a:rPr lang="en-US" sz="2000">
                <a:solidFill>
                  <a:srgbClr val="E10098"/>
                </a:solidFill>
              </a:rPr>
              <a:t>with large queries</a:t>
            </a:r>
            <a:r>
              <a:rPr b="1" lang="en-US" sz="2000">
                <a:solidFill>
                  <a:srgbClr val="E10098"/>
                </a:solidFill>
              </a:rPr>
              <a:t>; </a:t>
            </a:r>
            <a:r>
              <a:rPr lang="en-US" sz="2000">
                <a:solidFill>
                  <a:srgbClr val="E10098"/>
                </a:solidFill>
              </a:rPr>
              <a:t>Solved with post-processing validation</a:t>
            </a:r>
            <a:endParaRPr b="1" sz="2000">
              <a:solidFill>
                <a:srgbClr val="E10098"/>
              </a:solidFill>
              <a:latin typeface="Fira Code"/>
              <a:ea typeface="Fira Code"/>
              <a:cs typeface="Fira Code"/>
              <a:sym typeface="Fira Code"/>
            </a:endParaRPr>
          </a:p>
        </p:txBody>
      </p:sp>
      <p:sp>
        <p:nvSpPr>
          <p:cNvPr id="922" name="Google Shape;922;p52"/>
          <p:cNvSpPr txBox="1"/>
          <p:nvPr/>
        </p:nvSpPr>
        <p:spPr>
          <a:xfrm>
            <a:off x="4377275" y="2673450"/>
            <a:ext cx="820200" cy="392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2550" u="none" cap="none" strike="noStrike">
                <a:solidFill>
                  <a:srgbClr val="E10098"/>
                </a:solidFill>
                <a:latin typeface="Inter"/>
                <a:ea typeface="Inter"/>
                <a:cs typeface="Inter"/>
                <a:sym typeface="Inter"/>
              </a:rPr>
              <a:t>→</a:t>
            </a:r>
            <a:endParaRPr sz="2300"/>
          </a:p>
        </p:txBody>
      </p:sp>
      <p:sp>
        <p:nvSpPr>
          <p:cNvPr id="923" name="Google Shape;923;p52"/>
          <p:cNvSpPr txBox="1"/>
          <p:nvPr/>
        </p:nvSpPr>
        <p:spPr>
          <a:xfrm>
            <a:off x="4572000" y="3943350"/>
            <a:ext cx="209700" cy="215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Font typeface="Arial"/>
              <a:buNone/>
            </a:pPr>
            <a:r>
              <a:t/>
            </a:r>
            <a:endParaRPr/>
          </a:p>
        </p:txBody>
      </p:sp>
      <p:sp>
        <p:nvSpPr>
          <p:cNvPr id="924" name="Google Shape;924;p52"/>
          <p:cNvSpPr txBox="1"/>
          <p:nvPr/>
        </p:nvSpPr>
        <p:spPr>
          <a:xfrm>
            <a:off x="181500" y="2538750"/>
            <a:ext cx="3399900" cy="15843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Clr>
                <a:schemeClr val="dk1"/>
              </a:buClr>
              <a:buSzPts val="3200"/>
              <a:buFont typeface="Arial"/>
              <a:buNone/>
            </a:pPr>
            <a:r>
              <a:rPr b="1" lang="en-US" sz="3400">
                <a:solidFill>
                  <a:schemeClr val="lt1"/>
                </a:solidFill>
                <a:latin typeface="Inter"/>
                <a:ea typeface="Inter"/>
                <a:cs typeface="Inter"/>
                <a:sym typeface="Inter"/>
              </a:rPr>
              <a:t>Lessons Learned</a:t>
            </a:r>
            <a:endParaRPr sz="1800">
              <a:solidFill>
                <a:srgbClr val="E10098"/>
              </a:solidFill>
              <a:latin typeface="Fira Code"/>
              <a:ea typeface="Fira Code"/>
              <a:cs typeface="Fira Code"/>
              <a:sym typeface="Fira Code"/>
            </a:endParaRPr>
          </a:p>
          <a:p>
            <a:pPr indent="0" lvl="0" marL="0" rtl="0" algn="l">
              <a:lnSpc>
                <a:spcPct val="115000"/>
              </a:lnSpc>
              <a:spcBef>
                <a:spcPts val="1000"/>
              </a:spcBef>
              <a:spcAft>
                <a:spcPts val="0"/>
              </a:spcAft>
              <a:buNone/>
            </a:pPr>
            <a:r>
              <a:t/>
            </a:r>
            <a:endParaRPr sz="1800">
              <a:solidFill>
                <a:schemeClr val="lt1"/>
              </a:solidFill>
              <a:latin typeface="Fira Code"/>
              <a:ea typeface="Fira Code"/>
              <a:cs typeface="Fira Code"/>
              <a:sym typeface="Fira Code"/>
            </a:endParaRPr>
          </a:p>
        </p:txBody>
      </p:sp>
      <p:sp>
        <p:nvSpPr>
          <p:cNvPr id="925" name="Google Shape;925;p52"/>
          <p:cNvSpPr txBox="1"/>
          <p:nvPr/>
        </p:nvSpPr>
        <p:spPr>
          <a:xfrm>
            <a:off x="91825" y="171425"/>
            <a:ext cx="1769700" cy="3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FFFFF"/>
                </a:solidFill>
                <a:latin typeface="Fira Code"/>
                <a:ea typeface="Fira Code"/>
                <a:cs typeface="Fira Code"/>
                <a:sym typeface="Fira Code"/>
              </a:rPr>
              <a:t>AI Schema Mocks</a:t>
            </a:r>
            <a:endParaRPr sz="1200">
              <a:solidFill>
                <a:srgbClr val="FFFFFF"/>
              </a:solidFill>
              <a:latin typeface="Fira Code"/>
              <a:ea typeface="Fira Code"/>
              <a:cs typeface="Fira Code"/>
              <a:sym typeface="Fira Code"/>
            </a:endParaRPr>
          </a:p>
        </p:txBody>
      </p:sp>
      <p:sp>
        <p:nvSpPr>
          <p:cNvPr id="926" name="Google Shape;926;p52"/>
          <p:cNvSpPr txBox="1"/>
          <p:nvPr/>
        </p:nvSpPr>
        <p:spPr>
          <a:xfrm>
            <a:off x="4933950" y="3496960"/>
            <a:ext cx="6477000" cy="661800"/>
          </a:xfrm>
          <a:prstGeom prst="rect">
            <a:avLst/>
          </a:prstGeom>
          <a:solidFill>
            <a:srgbClr val="FDF8F5"/>
          </a:solidFill>
          <a:ln>
            <a:noFill/>
          </a:ln>
        </p:spPr>
        <p:txBody>
          <a:bodyPr anchorCtr="0" anchor="t" bIns="0" lIns="0" spcFirstLastPara="1" rIns="0" wrap="square" tIns="0">
            <a:spAutoFit/>
          </a:bodyPr>
          <a:lstStyle/>
          <a:p>
            <a:pPr indent="0" lvl="0" marL="0" rtl="0" algn="l">
              <a:lnSpc>
                <a:spcPct val="115000"/>
              </a:lnSpc>
              <a:spcBef>
                <a:spcPts val="1200"/>
              </a:spcBef>
              <a:spcAft>
                <a:spcPts val="1200"/>
              </a:spcAft>
              <a:buNone/>
            </a:pPr>
            <a:r>
              <a:rPr b="1" lang="en-US" sz="2000">
                <a:solidFill>
                  <a:schemeClr val="dk1"/>
                </a:solidFill>
              </a:rPr>
              <a:t>Developers wanted more control and deterministic outputs; </a:t>
            </a:r>
            <a:r>
              <a:rPr lang="en-US" sz="2000">
                <a:solidFill>
                  <a:srgbClr val="E10098"/>
                </a:solidFill>
              </a:rPr>
              <a:t>solved by query splitting</a:t>
            </a:r>
            <a:endParaRPr sz="2000">
              <a:solidFill>
                <a:srgbClr val="E10098"/>
              </a:solidFill>
            </a:endParaRPr>
          </a:p>
        </p:txBody>
      </p:sp>
      <p:sp>
        <p:nvSpPr>
          <p:cNvPr id="927" name="Google Shape;927;p52"/>
          <p:cNvSpPr txBox="1"/>
          <p:nvPr/>
        </p:nvSpPr>
        <p:spPr>
          <a:xfrm>
            <a:off x="4377275" y="3631650"/>
            <a:ext cx="820200" cy="392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2550" u="none" cap="none" strike="noStrike">
                <a:solidFill>
                  <a:srgbClr val="E10098"/>
                </a:solidFill>
                <a:latin typeface="Inter"/>
                <a:ea typeface="Inter"/>
                <a:cs typeface="Inter"/>
                <a:sym typeface="Inter"/>
              </a:rPr>
              <a:t>→</a:t>
            </a:r>
            <a:endParaRPr sz="23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F5"/>
        </a:solidFill>
      </p:bgPr>
    </p:bg>
    <p:spTree>
      <p:nvGrpSpPr>
        <p:cNvPr id="931" name="Shape 931"/>
        <p:cNvGrpSpPr/>
        <p:nvPr/>
      </p:nvGrpSpPr>
      <p:grpSpPr>
        <a:xfrm>
          <a:off x="0" y="0"/>
          <a:ext cx="0" cy="0"/>
          <a:chOff x="0" y="0"/>
          <a:chExt cx="0" cy="0"/>
        </a:xfrm>
      </p:grpSpPr>
      <p:pic>
        <p:nvPicPr>
          <p:cNvPr id="932" name="Google Shape;932;p53"/>
          <p:cNvPicPr preferRelativeResize="0"/>
          <p:nvPr/>
        </p:nvPicPr>
        <p:blipFill rotWithShape="1">
          <a:blip r:embed="rId3">
            <a:alphaModFix/>
          </a:blip>
          <a:srcRect b="0" l="0" r="0" t="0"/>
          <a:stretch/>
        </p:blipFill>
        <p:spPr>
          <a:xfrm>
            <a:off x="0" y="0"/>
            <a:ext cx="3810000" cy="6858000"/>
          </a:xfrm>
          <a:prstGeom prst="rect">
            <a:avLst/>
          </a:prstGeom>
          <a:noFill/>
          <a:ln>
            <a:noFill/>
          </a:ln>
        </p:spPr>
      </p:pic>
      <p:pic>
        <p:nvPicPr>
          <p:cNvPr id="933" name="Google Shape;933;p53"/>
          <p:cNvPicPr preferRelativeResize="0"/>
          <p:nvPr/>
        </p:nvPicPr>
        <p:blipFill rotWithShape="1">
          <a:blip r:embed="rId4">
            <a:alphaModFix/>
          </a:blip>
          <a:srcRect b="0" l="0" r="0" t="0"/>
          <a:stretch/>
        </p:blipFill>
        <p:spPr>
          <a:xfrm>
            <a:off x="3810000" y="0"/>
            <a:ext cx="8382000" cy="6858000"/>
          </a:xfrm>
          <a:prstGeom prst="rect">
            <a:avLst/>
          </a:prstGeom>
          <a:noFill/>
          <a:ln>
            <a:noFill/>
          </a:ln>
        </p:spPr>
      </p:pic>
      <p:grpSp>
        <p:nvGrpSpPr>
          <p:cNvPr id="934" name="Google Shape;934;p53"/>
          <p:cNvGrpSpPr/>
          <p:nvPr/>
        </p:nvGrpSpPr>
        <p:grpSpPr>
          <a:xfrm>
            <a:off x="571500" y="571500"/>
            <a:ext cx="11049000" cy="4711250"/>
            <a:chOff x="571500" y="571500"/>
            <a:chExt cx="11049000" cy="4711250"/>
          </a:xfrm>
        </p:grpSpPr>
        <p:sp>
          <p:nvSpPr>
            <p:cNvPr id="935" name="Google Shape;935;p53"/>
            <p:cNvSpPr/>
            <p:nvPr/>
          </p:nvSpPr>
          <p:spPr>
            <a:xfrm>
              <a:off x="571500" y="571500"/>
              <a:ext cx="76200" cy="1000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36" name="Google Shape;936;p53"/>
            <p:cNvSpPr txBox="1"/>
            <p:nvPr/>
          </p:nvSpPr>
          <p:spPr>
            <a:xfrm>
              <a:off x="762000" y="571500"/>
              <a:ext cx="10668000" cy="619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3600">
                  <a:solidFill>
                    <a:srgbClr val="0F172A"/>
                  </a:solidFill>
                  <a:latin typeface="Space Grotesk"/>
                  <a:ea typeface="Space Grotesk"/>
                  <a:cs typeface="Space Grotesk"/>
                  <a:sym typeface="Space Grotesk"/>
                </a:rPr>
                <a:t>Key Takeaways</a:t>
              </a:r>
              <a:endParaRPr b="1" sz="3600">
                <a:solidFill>
                  <a:srgbClr val="0F172A"/>
                </a:solidFill>
                <a:latin typeface="Space Grotesk"/>
                <a:ea typeface="Space Grotesk"/>
                <a:cs typeface="Space Grotesk"/>
                <a:sym typeface="Space Grotesk"/>
              </a:endParaRPr>
            </a:p>
          </p:txBody>
        </p:sp>
        <p:sp>
          <p:nvSpPr>
            <p:cNvPr id="937" name="Google Shape;937;p53"/>
            <p:cNvSpPr txBox="1"/>
            <p:nvPr/>
          </p:nvSpPr>
          <p:spPr>
            <a:xfrm>
              <a:off x="762000" y="1190625"/>
              <a:ext cx="10668000" cy="381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0" lang="en-US" sz="2000">
                  <a:solidFill>
                    <a:schemeClr val="dk1"/>
                  </a:solidFill>
                  <a:latin typeface="Space Grotesk"/>
                  <a:ea typeface="Space Grotesk"/>
                  <a:cs typeface="Space Grotesk"/>
                  <a:sym typeface="Space Grotesk"/>
                </a:rPr>
                <a:t>What if I start today?</a:t>
              </a:r>
              <a:endParaRPr b="0" sz="2000">
                <a:solidFill>
                  <a:schemeClr val="dk1"/>
                </a:solidFill>
                <a:latin typeface="Space Grotesk"/>
                <a:ea typeface="Space Grotesk"/>
                <a:cs typeface="Space Grotesk"/>
                <a:sym typeface="Space Grotesk"/>
              </a:endParaRPr>
            </a:p>
          </p:txBody>
        </p:sp>
        <p:grpSp>
          <p:nvGrpSpPr>
            <p:cNvPr id="938" name="Google Shape;938;p53"/>
            <p:cNvGrpSpPr/>
            <p:nvPr/>
          </p:nvGrpSpPr>
          <p:grpSpPr>
            <a:xfrm>
              <a:off x="571500" y="2190750"/>
              <a:ext cx="3429000" cy="3092000"/>
              <a:chOff x="571500" y="2190750"/>
              <a:chExt cx="3429000" cy="3092000"/>
            </a:xfrm>
          </p:grpSpPr>
          <p:sp>
            <p:nvSpPr>
              <p:cNvPr id="939" name="Google Shape;939;p53"/>
              <p:cNvSpPr/>
              <p:nvPr/>
            </p:nvSpPr>
            <p:spPr>
              <a:xfrm>
                <a:off x="571500" y="2425250"/>
                <a:ext cx="3429000" cy="2857500"/>
              </a:xfrm>
              <a:prstGeom prst="roundRect">
                <a:avLst>
                  <a:gd fmla="val 5333"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40" name="Google Shape;940;p53"/>
              <p:cNvSpPr/>
              <p:nvPr/>
            </p:nvSpPr>
            <p:spPr>
              <a:xfrm>
                <a:off x="571500" y="2425250"/>
                <a:ext cx="76200" cy="28575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41" name="Google Shape;941;p53"/>
              <p:cNvSpPr txBox="1"/>
              <p:nvPr/>
            </p:nvSpPr>
            <p:spPr>
              <a:xfrm>
                <a:off x="857250" y="2190750"/>
                <a:ext cx="2857500" cy="2476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200">
                    <a:solidFill>
                      <a:srgbClr val="E10098"/>
                    </a:solidFill>
                    <a:latin typeface="Space Grotesk"/>
                    <a:ea typeface="Space Grotesk"/>
                    <a:cs typeface="Space Grotesk"/>
                    <a:sym typeface="Space Grotesk"/>
                  </a:rPr>
                  <a:t>STRATEGY</a:t>
                </a:r>
                <a:endParaRPr b="1" sz="1200">
                  <a:solidFill>
                    <a:srgbClr val="E10098"/>
                  </a:solidFill>
                  <a:latin typeface="Space Grotesk"/>
                  <a:ea typeface="Space Grotesk"/>
                  <a:cs typeface="Space Grotesk"/>
                  <a:sym typeface="Space Grotesk"/>
                </a:endParaRPr>
              </a:p>
              <a:p>
                <a:pPr indent="0" lvl="0" marL="0" rtl="0" algn="l">
                  <a:spcBef>
                    <a:spcPts val="1200"/>
                  </a:spcBef>
                  <a:spcAft>
                    <a:spcPts val="0"/>
                  </a:spcAft>
                  <a:buNone/>
                </a:pPr>
                <a:r>
                  <a:rPr b="1" lang="en-US" sz="1600">
                    <a:solidFill>
                      <a:srgbClr val="0F172A"/>
                    </a:solidFill>
                    <a:latin typeface="Space Grotesk"/>
                    <a:ea typeface="Space Grotesk"/>
                    <a:cs typeface="Space Grotesk"/>
                    <a:sym typeface="Space Grotesk"/>
                  </a:rPr>
                  <a:t>Identify your </a:t>
                </a:r>
                <a:r>
                  <a:rPr b="1" lang="en-US" sz="1600">
                    <a:solidFill>
                      <a:srgbClr val="E10098"/>
                    </a:solidFill>
                    <a:latin typeface="Space Grotesk"/>
                    <a:ea typeface="Space Grotesk"/>
                    <a:cs typeface="Space Grotesk"/>
                    <a:sym typeface="Space Grotesk"/>
                  </a:rPr>
                  <a:t>slowest stages</a:t>
                </a:r>
                <a:r>
                  <a:rPr b="1" lang="en-US" sz="1600">
                    <a:solidFill>
                      <a:srgbClr val="0F172A"/>
                    </a:solidFill>
                    <a:latin typeface="Space Grotesk"/>
                    <a:ea typeface="Space Grotesk"/>
                    <a:cs typeface="Space Grotesk"/>
                    <a:sym typeface="Space Grotesk"/>
                  </a:rPr>
                  <a:t> and collaboration-heavy touchpoints.</a:t>
                </a:r>
                <a:endParaRPr b="1" sz="1600">
                  <a:solidFill>
                    <a:srgbClr val="0F172A"/>
                  </a:solidFill>
                  <a:latin typeface="Space Grotesk"/>
                  <a:ea typeface="Space Grotesk"/>
                  <a:cs typeface="Space Grotesk"/>
                  <a:sym typeface="Space Grotesk"/>
                </a:endParaRPr>
              </a:p>
              <a:p>
                <a:pPr indent="0" lvl="0" marL="0" rtl="0" algn="l">
                  <a:spcBef>
                    <a:spcPts val="1500"/>
                  </a:spcBef>
                  <a:spcAft>
                    <a:spcPts val="0"/>
                  </a:spcAft>
                  <a:buNone/>
                </a:pPr>
                <a:r>
                  <a:rPr b="0" lang="en-US" sz="1400">
                    <a:solidFill>
                      <a:srgbClr val="475569"/>
                    </a:solidFill>
                    <a:latin typeface="Space Grotesk"/>
                    <a:ea typeface="Space Grotesk"/>
                    <a:cs typeface="Space Grotesk"/>
                    <a:sym typeface="Space Grotesk"/>
                  </a:rPr>
                  <a:t>Translate these bottlenecks into direct $ impact for the business.</a:t>
                </a:r>
                <a:endParaRPr b="0" sz="1400">
                  <a:solidFill>
                    <a:srgbClr val="475569"/>
                  </a:solidFill>
                  <a:latin typeface="Space Grotesk"/>
                  <a:ea typeface="Space Grotesk"/>
                  <a:cs typeface="Space Grotesk"/>
                  <a:sym typeface="Space Grotesk"/>
                </a:endParaRPr>
              </a:p>
            </p:txBody>
          </p:sp>
        </p:grpSp>
        <p:grpSp>
          <p:nvGrpSpPr>
            <p:cNvPr id="942" name="Google Shape;942;p53"/>
            <p:cNvGrpSpPr/>
            <p:nvPr/>
          </p:nvGrpSpPr>
          <p:grpSpPr>
            <a:xfrm>
              <a:off x="4381500" y="2190750"/>
              <a:ext cx="3429000" cy="3092000"/>
              <a:chOff x="4381500" y="2190750"/>
              <a:chExt cx="3429000" cy="3092000"/>
            </a:xfrm>
          </p:grpSpPr>
          <p:sp>
            <p:nvSpPr>
              <p:cNvPr id="943" name="Google Shape;943;p53"/>
              <p:cNvSpPr/>
              <p:nvPr/>
            </p:nvSpPr>
            <p:spPr>
              <a:xfrm>
                <a:off x="4381500" y="2425250"/>
                <a:ext cx="3429000" cy="2857500"/>
              </a:xfrm>
              <a:prstGeom prst="roundRect">
                <a:avLst>
                  <a:gd fmla="val 5333"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44" name="Google Shape;944;p53"/>
              <p:cNvSpPr/>
              <p:nvPr/>
            </p:nvSpPr>
            <p:spPr>
              <a:xfrm>
                <a:off x="4381500" y="2425250"/>
                <a:ext cx="76200" cy="2857500"/>
              </a:xfrm>
              <a:prstGeom prst="roundRect">
                <a:avLst>
                  <a:gd fmla="val 50000" name="adj"/>
                </a:avLst>
              </a:prstGeom>
              <a:solidFill>
                <a:srgbClr val="64748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45" name="Google Shape;945;p53"/>
              <p:cNvSpPr txBox="1"/>
              <p:nvPr/>
            </p:nvSpPr>
            <p:spPr>
              <a:xfrm>
                <a:off x="4667250" y="2190750"/>
                <a:ext cx="2857500" cy="2476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200">
                    <a:solidFill>
                      <a:srgbClr val="64748B"/>
                    </a:solidFill>
                    <a:latin typeface="Space Grotesk"/>
                    <a:ea typeface="Space Grotesk"/>
                    <a:cs typeface="Space Grotesk"/>
                    <a:sym typeface="Space Grotesk"/>
                  </a:rPr>
                  <a:t>IMPLEMENTATION</a:t>
                </a:r>
                <a:endParaRPr b="1" sz="1200">
                  <a:solidFill>
                    <a:srgbClr val="64748B"/>
                  </a:solidFill>
                  <a:latin typeface="Space Grotesk"/>
                  <a:ea typeface="Space Grotesk"/>
                  <a:cs typeface="Space Grotesk"/>
                  <a:sym typeface="Space Grotesk"/>
                </a:endParaRPr>
              </a:p>
              <a:p>
                <a:pPr indent="0" lvl="0" marL="0" rtl="0" algn="l">
                  <a:spcBef>
                    <a:spcPts val="1200"/>
                  </a:spcBef>
                  <a:spcAft>
                    <a:spcPts val="0"/>
                  </a:spcAft>
                  <a:buNone/>
                </a:pPr>
                <a:r>
                  <a:rPr b="1" lang="en-US" sz="1600">
                    <a:solidFill>
                      <a:srgbClr val="0F172A"/>
                    </a:solidFill>
                    <a:latin typeface="Space Grotesk"/>
                    <a:ea typeface="Space Grotesk"/>
                    <a:cs typeface="Space Grotesk"/>
                    <a:sym typeface="Space Grotesk"/>
                  </a:rPr>
                  <a:t>Choose the </a:t>
                </a:r>
                <a:r>
                  <a:rPr b="1" lang="en-US" sz="1600">
                    <a:solidFill>
                      <a:srgbClr val="E10098"/>
                    </a:solidFill>
                    <a:latin typeface="Space Grotesk"/>
                    <a:ea typeface="Space Grotesk"/>
                    <a:cs typeface="Space Grotesk"/>
                    <a:sym typeface="Space Grotesk"/>
                  </a:rPr>
                  <a:t>right AI approach</a:t>
                </a:r>
                <a:r>
                  <a:rPr b="1" lang="en-US" sz="1600">
                    <a:solidFill>
                      <a:srgbClr val="0F172A"/>
                    </a:solidFill>
                    <a:latin typeface="Space Grotesk"/>
                    <a:ea typeface="Space Grotesk"/>
                    <a:cs typeface="Space Grotesk"/>
                    <a:sym typeface="Space Grotesk"/>
                  </a:rPr>
                  <a:t> for each specific use case.</a:t>
                </a:r>
                <a:endParaRPr b="1" sz="1600">
                  <a:solidFill>
                    <a:srgbClr val="0F172A"/>
                  </a:solidFill>
                  <a:latin typeface="Space Grotesk"/>
                  <a:ea typeface="Space Grotesk"/>
                  <a:cs typeface="Space Grotesk"/>
                  <a:sym typeface="Space Grotesk"/>
                </a:endParaRPr>
              </a:p>
              <a:p>
                <a:pPr indent="0" lvl="0" marL="0" rtl="0" algn="l">
                  <a:spcBef>
                    <a:spcPts val="1500"/>
                  </a:spcBef>
                  <a:spcAft>
                    <a:spcPts val="0"/>
                  </a:spcAft>
                  <a:buNone/>
                </a:pPr>
                <a:r>
                  <a:rPr b="0" lang="en-US" sz="1400">
                    <a:solidFill>
                      <a:srgbClr val="475569"/>
                    </a:solidFill>
                    <a:latin typeface="Space Grotesk"/>
                    <a:ea typeface="Space Grotesk"/>
                    <a:cs typeface="Space Grotesk"/>
                    <a:sym typeface="Space Grotesk"/>
                  </a:rPr>
                  <a:t>RAG, prompt engineering,</a:t>
                </a:r>
                <a:r>
                  <a:rPr lang="en-US">
                    <a:solidFill>
                      <a:srgbClr val="475569"/>
                    </a:solidFill>
                    <a:latin typeface="Space Grotesk"/>
                    <a:ea typeface="Space Grotesk"/>
                    <a:cs typeface="Space Grotesk"/>
                    <a:sym typeface="Space Grotesk"/>
                  </a:rPr>
                  <a:t> or another AI pattern</a:t>
                </a:r>
                <a:endParaRPr b="0" sz="1400">
                  <a:solidFill>
                    <a:srgbClr val="475569"/>
                  </a:solidFill>
                  <a:latin typeface="Space Grotesk"/>
                  <a:ea typeface="Space Grotesk"/>
                  <a:cs typeface="Space Grotesk"/>
                  <a:sym typeface="Space Grotesk"/>
                </a:endParaRPr>
              </a:p>
            </p:txBody>
          </p:sp>
        </p:grpSp>
        <p:grpSp>
          <p:nvGrpSpPr>
            <p:cNvPr id="946" name="Google Shape;946;p53"/>
            <p:cNvGrpSpPr/>
            <p:nvPr/>
          </p:nvGrpSpPr>
          <p:grpSpPr>
            <a:xfrm>
              <a:off x="8191500" y="2190750"/>
              <a:ext cx="3429000" cy="3092000"/>
              <a:chOff x="8191500" y="2190750"/>
              <a:chExt cx="3429000" cy="3092000"/>
            </a:xfrm>
          </p:grpSpPr>
          <p:sp>
            <p:nvSpPr>
              <p:cNvPr id="947" name="Google Shape;947;p53"/>
              <p:cNvSpPr/>
              <p:nvPr/>
            </p:nvSpPr>
            <p:spPr>
              <a:xfrm>
                <a:off x="8191500" y="2425250"/>
                <a:ext cx="3429000" cy="2857500"/>
              </a:xfrm>
              <a:prstGeom prst="roundRect">
                <a:avLst>
                  <a:gd fmla="val 5333"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48" name="Google Shape;948;p53"/>
              <p:cNvSpPr/>
              <p:nvPr/>
            </p:nvSpPr>
            <p:spPr>
              <a:xfrm>
                <a:off x="8191500" y="2425250"/>
                <a:ext cx="76200" cy="28575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49" name="Google Shape;949;p53"/>
              <p:cNvSpPr txBox="1"/>
              <p:nvPr/>
            </p:nvSpPr>
            <p:spPr>
              <a:xfrm>
                <a:off x="8477250" y="2190750"/>
                <a:ext cx="2857500" cy="2476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200">
                    <a:solidFill>
                      <a:srgbClr val="E10098"/>
                    </a:solidFill>
                    <a:latin typeface="Space Grotesk"/>
                    <a:ea typeface="Space Grotesk"/>
                    <a:cs typeface="Space Grotesk"/>
                    <a:sym typeface="Space Grotesk"/>
                  </a:rPr>
                  <a:t>ADOPTION</a:t>
                </a:r>
                <a:endParaRPr b="1" sz="1200">
                  <a:solidFill>
                    <a:srgbClr val="E10098"/>
                  </a:solidFill>
                  <a:latin typeface="Space Grotesk"/>
                  <a:ea typeface="Space Grotesk"/>
                  <a:cs typeface="Space Grotesk"/>
                  <a:sym typeface="Space Grotesk"/>
                </a:endParaRPr>
              </a:p>
              <a:p>
                <a:pPr indent="0" lvl="0" marL="0" rtl="0" algn="l">
                  <a:spcBef>
                    <a:spcPts val="1200"/>
                  </a:spcBef>
                  <a:spcAft>
                    <a:spcPts val="0"/>
                  </a:spcAft>
                  <a:buNone/>
                </a:pPr>
                <a:r>
                  <a:rPr b="1" lang="en-US" sz="1600">
                    <a:solidFill>
                      <a:srgbClr val="0F172A"/>
                    </a:solidFill>
                    <a:latin typeface="Space Grotesk"/>
                    <a:ea typeface="Space Grotesk"/>
                    <a:cs typeface="Space Grotesk"/>
                    <a:sym typeface="Space Grotesk"/>
                  </a:rPr>
                  <a:t>Meet developers where they are to </a:t>
                </a:r>
                <a:r>
                  <a:rPr b="1" lang="en-US" sz="1600">
                    <a:solidFill>
                      <a:srgbClr val="E10098"/>
                    </a:solidFill>
                    <a:latin typeface="Space Grotesk"/>
                    <a:ea typeface="Space Grotesk"/>
                    <a:cs typeface="Space Grotesk"/>
                    <a:sym typeface="Space Grotesk"/>
                  </a:rPr>
                  <a:t>reduce friction</a:t>
                </a:r>
                <a:r>
                  <a:rPr b="1" lang="en-US" sz="1600">
                    <a:solidFill>
                      <a:srgbClr val="0F172A"/>
                    </a:solidFill>
                    <a:latin typeface="Space Grotesk"/>
                    <a:ea typeface="Space Grotesk"/>
                    <a:cs typeface="Space Grotesk"/>
                    <a:sym typeface="Space Grotesk"/>
                  </a:rPr>
                  <a:t>.</a:t>
                </a:r>
                <a:endParaRPr b="1" sz="1600">
                  <a:solidFill>
                    <a:srgbClr val="0F172A"/>
                  </a:solidFill>
                  <a:latin typeface="Space Grotesk"/>
                  <a:ea typeface="Space Grotesk"/>
                  <a:cs typeface="Space Grotesk"/>
                  <a:sym typeface="Space Grotesk"/>
                </a:endParaRPr>
              </a:p>
              <a:p>
                <a:pPr indent="0" lvl="0" marL="0" rtl="0" algn="l">
                  <a:spcBef>
                    <a:spcPts val="1500"/>
                  </a:spcBef>
                  <a:spcAft>
                    <a:spcPts val="0"/>
                  </a:spcAft>
                  <a:buNone/>
                </a:pPr>
                <a:r>
                  <a:rPr b="0" lang="en-US" sz="1400">
                    <a:solidFill>
                      <a:srgbClr val="475569"/>
                    </a:solidFill>
                    <a:latin typeface="Space Grotesk"/>
                    <a:ea typeface="Space Grotesk"/>
                    <a:cs typeface="Space Grotesk"/>
                    <a:sym typeface="Space Grotesk"/>
                  </a:rPr>
                  <a:t>Focus on intuitive workflows to drive long-term adoption and velocity.</a:t>
                </a:r>
                <a:endParaRPr b="0" sz="1400">
                  <a:solidFill>
                    <a:srgbClr val="475569"/>
                  </a:solidFill>
                  <a:latin typeface="Space Grotesk"/>
                  <a:ea typeface="Space Grotesk"/>
                  <a:cs typeface="Space Grotesk"/>
                  <a:sym typeface="Space Grotesk"/>
                </a:endParaRPr>
              </a:p>
            </p:txBody>
          </p:sp>
        </p:grpSp>
      </p:grpSp>
      <p:sp>
        <p:nvSpPr>
          <p:cNvPr id="950" name="Google Shape;950;p53"/>
          <p:cNvSpPr txBox="1"/>
          <p:nvPr/>
        </p:nvSpPr>
        <p:spPr>
          <a:xfrm>
            <a:off x="91825" y="171425"/>
            <a:ext cx="1769700" cy="3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FFFFF"/>
                </a:solidFill>
                <a:latin typeface="Fira Code"/>
                <a:ea typeface="Fira Code"/>
                <a:cs typeface="Fira Code"/>
                <a:sym typeface="Fira Code"/>
              </a:rPr>
              <a:t>AI Schema Mocks</a:t>
            </a:r>
            <a:endParaRPr sz="1200">
              <a:solidFill>
                <a:srgbClr val="FFFFFF"/>
              </a:solidFill>
              <a:latin typeface="Fira Code"/>
              <a:ea typeface="Fira Code"/>
              <a:cs typeface="Fira Code"/>
              <a:sym typeface="Fira Cod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F5"/>
        </a:solidFill>
      </p:bgPr>
    </p:bg>
    <p:spTree>
      <p:nvGrpSpPr>
        <p:cNvPr id="147" name="Shape 147"/>
        <p:cNvGrpSpPr/>
        <p:nvPr/>
      </p:nvGrpSpPr>
      <p:grpSpPr>
        <a:xfrm>
          <a:off x="0" y="0"/>
          <a:ext cx="0" cy="0"/>
          <a:chOff x="0" y="0"/>
          <a:chExt cx="0" cy="0"/>
        </a:xfrm>
      </p:grpSpPr>
      <p:sp>
        <p:nvSpPr>
          <p:cNvPr id="148" name="Google Shape;148;p18"/>
          <p:cNvSpPr txBox="1"/>
          <p:nvPr/>
        </p:nvSpPr>
        <p:spPr>
          <a:xfrm>
            <a:off x="778850" y="2501325"/>
            <a:ext cx="7039500" cy="17352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None/>
            </a:pPr>
            <a:r>
              <a:rPr b="1" lang="en-US" sz="3600">
                <a:solidFill>
                  <a:srgbClr val="434343"/>
                </a:solidFill>
                <a:latin typeface="Inter"/>
                <a:ea typeface="Inter"/>
                <a:cs typeface="Inter"/>
                <a:sym typeface="Inter"/>
              </a:rPr>
              <a:t>GraphQL </a:t>
            </a:r>
            <a:r>
              <a:rPr b="1" lang="en-US" sz="3600">
                <a:solidFill>
                  <a:srgbClr val="434343"/>
                </a:solidFill>
                <a:latin typeface="Inter"/>
                <a:ea typeface="Inter"/>
                <a:cs typeface="Inter"/>
                <a:sym typeface="Inter"/>
              </a:rPr>
              <a:t>Schema Reviews </a:t>
            </a:r>
            <a:br>
              <a:rPr b="1" lang="en-US" sz="3600">
                <a:solidFill>
                  <a:srgbClr val="434343"/>
                </a:solidFill>
                <a:latin typeface="Inter"/>
                <a:ea typeface="Inter"/>
                <a:cs typeface="Inter"/>
                <a:sym typeface="Inter"/>
              </a:rPr>
            </a:br>
            <a:r>
              <a:rPr b="1" lang="en-US" sz="3600">
                <a:solidFill>
                  <a:srgbClr val="434343"/>
                </a:solidFill>
                <a:latin typeface="Inter"/>
                <a:ea typeface="Inter"/>
                <a:cs typeface="Inter"/>
                <a:sym typeface="Inter"/>
              </a:rPr>
              <a:t>with GenAI</a:t>
            </a:r>
            <a:endParaRPr b="1" sz="4600">
              <a:solidFill>
                <a:srgbClr val="434343"/>
              </a:solidFill>
              <a:latin typeface="Inter"/>
              <a:ea typeface="Inter"/>
              <a:cs typeface="Inter"/>
              <a:sym typeface="Inter"/>
            </a:endParaRPr>
          </a:p>
          <a:p>
            <a:pPr indent="0" lvl="0" marL="0" rtl="0" algn="l">
              <a:lnSpc>
                <a:spcPct val="115000"/>
              </a:lnSpc>
              <a:spcBef>
                <a:spcPts val="1000"/>
              </a:spcBef>
              <a:spcAft>
                <a:spcPts val="0"/>
              </a:spcAft>
              <a:buNone/>
            </a:pPr>
            <a:r>
              <a:rPr lang="en-US" sz="2400">
                <a:solidFill>
                  <a:srgbClr val="434343"/>
                </a:solidFill>
                <a:latin typeface="Inter"/>
                <a:ea typeface="Inter"/>
                <a:cs typeface="Inter"/>
                <a:sym typeface="Inter"/>
              </a:rPr>
              <a:t>Instant feedback loops, faster design</a:t>
            </a:r>
            <a:endParaRPr sz="2400">
              <a:solidFill>
                <a:srgbClr val="434343"/>
              </a:solidFill>
              <a:latin typeface="Inter"/>
              <a:ea typeface="Inter"/>
              <a:cs typeface="Inter"/>
              <a:sym typeface="Inter"/>
            </a:endParaRPr>
          </a:p>
        </p:txBody>
      </p:sp>
      <p:sp>
        <p:nvSpPr>
          <p:cNvPr id="149" name="Google Shape;149;p18"/>
          <p:cNvSpPr/>
          <p:nvPr/>
        </p:nvSpPr>
        <p:spPr>
          <a:xfrm>
            <a:off x="-43300" y="317500"/>
            <a:ext cx="1264200" cy="1164300"/>
          </a:xfrm>
          <a:prstGeom prst="rect">
            <a:avLst/>
          </a:prstGeom>
          <a:solidFill>
            <a:srgbClr val="E10098"/>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rPr lang="en-US" sz="6000">
                <a:solidFill>
                  <a:schemeClr val="lt1"/>
                </a:solidFill>
              </a:rPr>
              <a:t>  1</a:t>
            </a:r>
            <a:endParaRPr/>
          </a:p>
        </p:txBody>
      </p:sp>
      <p:grpSp>
        <p:nvGrpSpPr>
          <p:cNvPr id="150" name="Google Shape;150;p18"/>
          <p:cNvGrpSpPr/>
          <p:nvPr/>
        </p:nvGrpSpPr>
        <p:grpSpPr>
          <a:xfrm>
            <a:off x="6200423" y="574640"/>
            <a:ext cx="5662970" cy="5405022"/>
            <a:chOff x="4778646" y="344494"/>
            <a:chExt cx="3796574" cy="3702070"/>
          </a:xfrm>
        </p:grpSpPr>
        <p:grpSp>
          <p:nvGrpSpPr>
            <p:cNvPr id="151" name="Google Shape;151;p18"/>
            <p:cNvGrpSpPr/>
            <p:nvPr/>
          </p:nvGrpSpPr>
          <p:grpSpPr>
            <a:xfrm rot="-1760719">
              <a:off x="5028190" y="1671901"/>
              <a:ext cx="1571292" cy="1429816"/>
              <a:chOff x="1978637" y="1202068"/>
              <a:chExt cx="2407147" cy="2190413"/>
            </a:xfrm>
          </p:grpSpPr>
          <p:sp>
            <p:nvSpPr>
              <p:cNvPr id="152" name="Google Shape;152;p18"/>
              <p:cNvSpPr/>
              <p:nvPr/>
            </p:nvSpPr>
            <p:spPr>
              <a:xfrm rot="-2081187">
                <a:off x="2278971" y="1519484"/>
                <a:ext cx="1601327" cy="1555582"/>
              </a:xfrm>
              <a:custGeom>
                <a:rect b="b" l="l" r="r" t="t"/>
                <a:pathLst>
                  <a:path extrusionOk="0" h="240" w="246">
                    <a:moveTo>
                      <a:pt x="246" y="29"/>
                    </a:moveTo>
                    <a:cubicBezTo>
                      <a:pt x="241" y="19"/>
                      <a:pt x="235" y="9"/>
                      <a:pt x="228" y="0"/>
                    </a:cubicBezTo>
                    <a:cubicBezTo>
                      <a:pt x="111" y="25"/>
                      <a:pt x="19" y="120"/>
                      <a:pt x="0" y="240"/>
                    </a:cubicBezTo>
                    <a:cubicBezTo>
                      <a:pt x="11" y="237"/>
                      <a:pt x="22" y="234"/>
                      <a:pt x="34" y="232"/>
                    </a:cubicBezTo>
                    <a:cubicBezTo>
                      <a:pt x="56" y="128"/>
                      <a:pt x="140" y="46"/>
                      <a:pt x="246" y="29"/>
                    </a:cubicBezTo>
                    <a:close/>
                  </a:path>
                </a:pathLst>
              </a:custGeom>
              <a:solidFill>
                <a:srgbClr val="15252D"/>
              </a:solidFill>
              <a:ln cap="flat" cmpd="sng" w="9525">
                <a:solidFill>
                  <a:srgbClr val="FFFFFF"/>
                </a:solidFill>
                <a:prstDash val="solid"/>
                <a:miter lim="8000"/>
                <a:headEnd len="sm" w="sm" type="none"/>
                <a:tailEnd len="sm" w="sm" type="none"/>
              </a:ln>
            </p:spPr>
            <p:txBody>
              <a:bodyPr anchorCtr="0" anchor="t" bIns="38650" lIns="77300" spcFirstLastPara="1" rIns="77300" wrap="square" tIns="38650">
                <a:noAutofit/>
              </a:bodyPr>
              <a:lstStyle/>
              <a:p>
                <a:pPr indent="0" lvl="0" marL="0" rtl="0" algn="l">
                  <a:spcBef>
                    <a:spcPts val="0"/>
                  </a:spcBef>
                  <a:spcAft>
                    <a:spcPts val="0"/>
                  </a:spcAft>
                  <a:buNone/>
                </a:pPr>
                <a:r>
                  <a:t/>
                </a:r>
                <a:endParaRPr/>
              </a:p>
            </p:txBody>
          </p:sp>
          <p:sp>
            <p:nvSpPr>
              <p:cNvPr id="153" name="Google Shape;153;p18"/>
              <p:cNvSpPr/>
              <p:nvPr/>
            </p:nvSpPr>
            <p:spPr>
              <a:xfrm rot="-2081188">
                <a:off x="2605674" y="1601249"/>
                <a:ext cx="1541190" cy="1320966"/>
              </a:xfrm>
              <a:custGeom>
                <a:rect b="b" l="l" r="r" t="t"/>
                <a:pathLst>
                  <a:path extrusionOk="0" h="213" w="248">
                    <a:moveTo>
                      <a:pt x="142" y="213"/>
                    </a:moveTo>
                    <a:cubicBezTo>
                      <a:pt x="152" y="188"/>
                      <a:pt x="170" y="167"/>
                      <a:pt x="194" y="153"/>
                    </a:cubicBezTo>
                    <a:cubicBezTo>
                      <a:pt x="211" y="143"/>
                      <a:pt x="230" y="137"/>
                      <a:pt x="248" y="136"/>
                    </a:cubicBezTo>
                    <a:cubicBezTo>
                      <a:pt x="247" y="87"/>
                      <a:pt x="234" y="41"/>
                      <a:pt x="212" y="0"/>
                    </a:cubicBezTo>
                    <a:cubicBezTo>
                      <a:pt x="106" y="17"/>
                      <a:pt x="22" y="99"/>
                      <a:pt x="0" y="203"/>
                    </a:cubicBezTo>
                    <a:cubicBezTo>
                      <a:pt x="46" y="195"/>
                      <a:pt x="95" y="198"/>
                      <a:pt x="142" y="213"/>
                    </a:cubicBezTo>
                    <a:close/>
                  </a:path>
                </a:pathLst>
              </a:custGeom>
              <a:solidFill>
                <a:srgbClr val="15252D"/>
              </a:solidFill>
              <a:ln cap="flat" cmpd="sng" w="10750">
                <a:solidFill>
                  <a:srgbClr val="FFFFFF"/>
                </a:solidFill>
                <a:prstDash val="solid"/>
                <a:miter lim="8000"/>
                <a:headEnd len="sm" w="sm" type="none"/>
                <a:tailEnd len="sm" w="sm" type="none"/>
              </a:ln>
            </p:spPr>
            <p:txBody>
              <a:bodyPr anchorCtr="0" anchor="t" bIns="38650" lIns="77300" spcFirstLastPara="1" rIns="77300" wrap="square" tIns="38650">
                <a:noAutofit/>
              </a:bodyPr>
              <a:lstStyle/>
              <a:p>
                <a:pPr indent="0" lvl="0" marL="0" rtl="0" algn="l">
                  <a:spcBef>
                    <a:spcPts val="0"/>
                  </a:spcBef>
                  <a:spcAft>
                    <a:spcPts val="0"/>
                  </a:spcAft>
                  <a:buNone/>
                </a:pPr>
                <a:r>
                  <a:t/>
                </a:r>
                <a:endParaRPr/>
              </a:p>
            </p:txBody>
          </p:sp>
          <p:sp>
            <p:nvSpPr>
              <p:cNvPr id="154" name="Google Shape;154;p18"/>
              <p:cNvSpPr txBox="1"/>
              <p:nvPr/>
            </p:nvSpPr>
            <p:spPr>
              <a:xfrm rot="-4432199">
                <a:off x="2798390" y="1964894"/>
                <a:ext cx="1304451" cy="562537"/>
              </a:xfrm>
              <a:prstGeom prst="rect">
                <a:avLst/>
              </a:prstGeom>
              <a:noFill/>
              <a:ln>
                <a:noFill/>
              </a:ln>
            </p:spPr>
            <p:txBody>
              <a:bodyPr anchorCtr="0" anchor="ctr" bIns="77300" lIns="77300" spcFirstLastPara="1" rIns="77300" wrap="square" tIns="77300">
                <a:noAutofit/>
              </a:bodyPr>
              <a:lstStyle/>
              <a:p>
                <a:pPr indent="0" lvl="0" marL="0" rtl="0" algn="ctr">
                  <a:spcBef>
                    <a:spcPts val="0"/>
                  </a:spcBef>
                  <a:spcAft>
                    <a:spcPts val="0"/>
                  </a:spcAft>
                  <a:buNone/>
                </a:pPr>
                <a:r>
                  <a:rPr b="1" lang="en-US" sz="1424">
                    <a:solidFill>
                      <a:schemeClr val="lt1"/>
                    </a:solidFill>
                    <a:latin typeface="Inter"/>
                    <a:ea typeface="Inter"/>
                    <a:cs typeface="Inter"/>
                    <a:sym typeface="Inter"/>
                  </a:rPr>
                  <a:t>Deploy</a:t>
                </a:r>
                <a:endParaRPr b="1" sz="1424">
                  <a:solidFill>
                    <a:schemeClr val="lt1"/>
                  </a:solidFill>
                  <a:latin typeface="Inter"/>
                  <a:ea typeface="Inter"/>
                  <a:cs typeface="Inter"/>
                  <a:sym typeface="Inter"/>
                </a:endParaRPr>
              </a:p>
            </p:txBody>
          </p:sp>
        </p:grpSp>
        <p:grpSp>
          <p:nvGrpSpPr>
            <p:cNvPr id="155" name="Google Shape;155;p18"/>
            <p:cNvGrpSpPr/>
            <p:nvPr/>
          </p:nvGrpSpPr>
          <p:grpSpPr>
            <a:xfrm rot="-1760719">
              <a:off x="6032904" y="2220573"/>
              <a:ext cx="1376024" cy="1590885"/>
              <a:chOff x="2867112" y="2599927"/>
              <a:chExt cx="2108006" cy="2437164"/>
            </a:xfrm>
          </p:grpSpPr>
          <p:sp>
            <p:nvSpPr>
              <p:cNvPr id="156" name="Google Shape;156;p18"/>
              <p:cNvSpPr/>
              <p:nvPr/>
            </p:nvSpPr>
            <p:spPr>
              <a:xfrm rot="-2081188">
                <a:off x="3325156" y="2966530"/>
                <a:ext cx="1061085" cy="1941128"/>
              </a:xfrm>
              <a:custGeom>
                <a:rect b="b" l="l" r="r" t="t"/>
                <a:pathLst>
                  <a:path extrusionOk="0" h="300" w="163">
                    <a:moveTo>
                      <a:pt x="32" y="39"/>
                    </a:moveTo>
                    <a:cubicBezTo>
                      <a:pt x="32" y="26"/>
                      <a:pt x="33" y="13"/>
                      <a:pt x="35" y="0"/>
                    </a:cubicBezTo>
                    <a:cubicBezTo>
                      <a:pt x="24" y="2"/>
                      <a:pt x="13" y="5"/>
                      <a:pt x="2" y="8"/>
                    </a:cubicBezTo>
                    <a:cubicBezTo>
                      <a:pt x="1" y="19"/>
                      <a:pt x="0" y="29"/>
                      <a:pt x="0" y="39"/>
                    </a:cubicBezTo>
                    <a:cubicBezTo>
                      <a:pt x="0" y="153"/>
                      <a:pt x="65" y="252"/>
                      <a:pt x="160" y="300"/>
                    </a:cubicBezTo>
                    <a:cubicBezTo>
                      <a:pt x="160" y="289"/>
                      <a:pt x="161" y="277"/>
                      <a:pt x="163" y="265"/>
                    </a:cubicBezTo>
                    <a:cubicBezTo>
                      <a:pt x="85" y="220"/>
                      <a:pt x="32" y="136"/>
                      <a:pt x="32" y="39"/>
                    </a:cubicBezTo>
                    <a:close/>
                  </a:path>
                </a:pathLst>
              </a:custGeom>
              <a:solidFill>
                <a:srgbClr val="15252D"/>
              </a:solidFill>
              <a:ln>
                <a:noFill/>
              </a:ln>
            </p:spPr>
            <p:txBody>
              <a:bodyPr anchorCtr="0" anchor="t" bIns="38650" lIns="77300" spcFirstLastPara="1" rIns="77300" wrap="square" tIns="38650">
                <a:noAutofit/>
              </a:bodyPr>
              <a:lstStyle/>
              <a:p>
                <a:pPr indent="0" lvl="0" marL="0" rtl="0" algn="l">
                  <a:spcBef>
                    <a:spcPts val="0"/>
                  </a:spcBef>
                  <a:spcAft>
                    <a:spcPts val="0"/>
                  </a:spcAft>
                  <a:buNone/>
                </a:pPr>
                <a:r>
                  <a:t/>
                </a:r>
                <a:endParaRPr sz="1477"/>
              </a:p>
            </p:txBody>
          </p:sp>
          <p:sp>
            <p:nvSpPr>
              <p:cNvPr id="157" name="Google Shape;157;p18"/>
              <p:cNvSpPr/>
              <p:nvPr/>
            </p:nvSpPr>
            <p:spPr>
              <a:xfrm rot="-2081187">
                <a:off x="3456358" y="2773799"/>
                <a:ext cx="1138968" cy="1690435"/>
              </a:xfrm>
              <a:custGeom>
                <a:rect b="b" l="l" r="r" t="t"/>
                <a:pathLst>
                  <a:path extrusionOk="0" h="273" w="183">
                    <a:moveTo>
                      <a:pt x="156" y="108"/>
                    </a:moveTo>
                    <a:cubicBezTo>
                      <a:pt x="139" y="79"/>
                      <a:pt x="136" y="46"/>
                      <a:pt x="144" y="16"/>
                    </a:cubicBezTo>
                    <a:cubicBezTo>
                      <a:pt x="97" y="2"/>
                      <a:pt x="48" y="0"/>
                      <a:pt x="3" y="8"/>
                    </a:cubicBezTo>
                    <a:cubicBezTo>
                      <a:pt x="1" y="21"/>
                      <a:pt x="0" y="34"/>
                      <a:pt x="0" y="47"/>
                    </a:cubicBezTo>
                    <a:cubicBezTo>
                      <a:pt x="0" y="144"/>
                      <a:pt x="53" y="228"/>
                      <a:pt x="131" y="273"/>
                    </a:cubicBezTo>
                    <a:cubicBezTo>
                      <a:pt x="138" y="227"/>
                      <a:pt x="155" y="182"/>
                      <a:pt x="183" y="141"/>
                    </a:cubicBezTo>
                    <a:cubicBezTo>
                      <a:pt x="173" y="132"/>
                      <a:pt x="163" y="121"/>
                      <a:pt x="156" y="108"/>
                    </a:cubicBezTo>
                    <a:close/>
                  </a:path>
                </a:pathLst>
              </a:custGeom>
              <a:solidFill>
                <a:srgbClr val="15252D"/>
              </a:solidFill>
              <a:ln>
                <a:noFill/>
              </a:ln>
            </p:spPr>
            <p:txBody>
              <a:bodyPr anchorCtr="0" anchor="t" bIns="38650" lIns="77300" spcFirstLastPara="1" rIns="77300" wrap="square" tIns="38650">
                <a:noAutofit/>
              </a:bodyPr>
              <a:lstStyle/>
              <a:p>
                <a:pPr indent="0" lvl="0" marL="0" rtl="0" algn="l">
                  <a:spcBef>
                    <a:spcPts val="0"/>
                  </a:spcBef>
                  <a:spcAft>
                    <a:spcPts val="0"/>
                  </a:spcAft>
                  <a:buNone/>
                </a:pPr>
                <a:r>
                  <a:t/>
                </a:r>
                <a:endParaRPr/>
              </a:p>
            </p:txBody>
          </p:sp>
          <p:sp>
            <p:nvSpPr>
              <p:cNvPr id="158" name="Google Shape;158;p18"/>
              <p:cNvSpPr txBox="1"/>
              <p:nvPr/>
            </p:nvSpPr>
            <p:spPr>
              <a:xfrm rot="2156384">
                <a:off x="3315044" y="3274641"/>
                <a:ext cx="1167934" cy="468546"/>
              </a:xfrm>
              <a:prstGeom prst="rect">
                <a:avLst/>
              </a:prstGeom>
              <a:solidFill>
                <a:srgbClr val="15252D"/>
              </a:solidFill>
              <a:ln>
                <a:noFill/>
              </a:ln>
            </p:spPr>
            <p:txBody>
              <a:bodyPr anchorCtr="0" anchor="ctr" bIns="77300" lIns="77300" spcFirstLastPara="1" rIns="77300" wrap="square" tIns="77300">
                <a:noAutofit/>
              </a:bodyPr>
              <a:lstStyle/>
              <a:p>
                <a:pPr indent="0" lvl="0" marL="0" rtl="0" algn="ctr">
                  <a:spcBef>
                    <a:spcPts val="0"/>
                  </a:spcBef>
                  <a:spcAft>
                    <a:spcPts val="0"/>
                  </a:spcAft>
                  <a:buNone/>
                </a:pPr>
                <a:r>
                  <a:rPr b="1" lang="en-US">
                    <a:solidFill>
                      <a:srgbClr val="FFFFFF"/>
                    </a:solidFill>
                    <a:latin typeface="Inter"/>
                    <a:ea typeface="Inter"/>
                    <a:cs typeface="Inter"/>
                    <a:sym typeface="Inter"/>
                  </a:rPr>
                  <a:t>Test</a:t>
                </a:r>
                <a:endParaRPr b="1">
                  <a:solidFill>
                    <a:srgbClr val="FFFFFF"/>
                  </a:solidFill>
                  <a:latin typeface="Inter"/>
                  <a:ea typeface="Inter"/>
                  <a:cs typeface="Inter"/>
                  <a:sym typeface="Inter"/>
                </a:endParaRPr>
              </a:p>
            </p:txBody>
          </p:sp>
        </p:grpSp>
        <p:grpSp>
          <p:nvGrpSpPr>
            <p:cNvPr id="159" name="Google Shape;159;p18"/>
            <p:cNvGrpSpPr/>
            <p:nvPr/>
          </p:nvGrpSpPr>
          <p:grpSpPr>
            <a:xfrm rot="-1760719">
              <a:off x="6758635" y="1636683"/>
              <a:ext cx="1582623" cy="1369194"/>
              <a:chOff x="4337515" y="2464414"/>
              <a:chExt cx="2424506" cy="2097542"/>
            </a:xfrm>
          </p:grpSpPr>
          <p:sp>
            <p:nvSpPr>
              <p:cNvPr id="160" name="Google Shape;160;p18"/>
              <p:cNvSpPr/>
              <p:nvPr/>
            </p:nvSpPr>
            <p:spPr>
              <a:xfrm rot="-2081187">
                <a:off x="4648818" y="3375680"/>
                <a:ext cx="2119401" cy="640096"/>
              </a:xfrm>
              <a:custGeom>
                <a:rect b="b" l="l" r="r" t="t"/>
                <a:pathLst>
                  <a:path extrusionOk="0" h="99" w="326">
                    <a:moveTo>
                      <a:pt x="119" y="67"/>
                    </a:moveTo>
                    <a:cubicBezTo>
                      <a:pt x="77" y="67"/>
                      <a:pt x="37" y="57"/>
                      <a:pt x="2" y="40"/>
                    </a:cubicBezTo>
                    <a:cubicBezTo>
                      <a:pt x="1" y="51"/>
                      <a:pt x="0" y="63"/>
                      <a:pt x="0" y="74"/>
                    </a:cubicBezTo>
                    <a:cubicBezTo>
                      <a:pt x="36" y="90"/>
                      <a:pt x="76" y="99"/>
                      <a:pt x="119" y="99"/>
                    </a:cubicBezTo>
                    <a:cubicBezTo>
                      <a:pt x="200" y="99"/>
                      <a:pt x="273" y="67"/>
                      <a:pt x="326" y="14"/>
                    </a:cubicBezTo>
                    <a:cubicBezTo>
                      <a:pt x="315" y="10"/>
                      <a:pt x="304" y="5"/>
                      <a:pt x="294" y="0"/>
                    </a:cubicBezTo>
                    <a:cubicBezTo>
                      <a:pt x="247" y="42"/>
                      <a:pt x="186" y="67"/>
                      <a:pt x="119" y="67"/>
                    </a:cubicBezTo>
                    <a:close/>
                  </a:path>
                </a:pathLst>
              </a:custGeom>
              <a:solidFill>
                <a:srgbClr val="15252D"/>
              </a:solidFill>
              <a:ln cap="flat" cmpd="sng" w="9525">
                <a:solidFill>
                  <a:srgbClr val="FFFFFF"/>
                </a:solidFill>
                <a:prstDash val="solid"/>
                <a:miter lim="8000"/>
                <a:headEnd len="sm" w="sm" type="none"/>
                <a:tailEnd len="sm" w="sm" type="none"/>
              </a:ln>
            </p:spPr>
            <p:txBody>
              <a:bodyPr anchorCtr="0" anchor="t" bIns="38650" lIns="77300" spcFirstLastPara="1" rIns="77300" wrap="square" tIns="38650">
                <a:noAutofit/>
              </a:bodyPr>
              <a:lstStyle/>
              <a:p>
                <a:pPr indent="0" lvl="0" marL="0" rtl="0" algn="l">
                  <a:spcBef>
                    <a:spcPts val="0"/>
                  </a:spcBef>
                  <a:spcAft>
                    <a:spcPts val="0"/>
                  </a:spcAft>
                  <a:buNone/>
                </a:pPr>
                <a:r>
                  <a:t/>
                </a:r>
                <a:endParaRPr/>
              </a:p>
            </p:txBody>
          </p:sp>
          <p:sp>
            <p:nvSpPr>
              <p:cNvPr id="161" name="Google Shape;161;p18"/>
              <p:cNvSpPr/>
              <p:nvPr/>
            </p:nvSpPr>
            <p:spPr>
              <a:xfrm rot="-2081187">
                <a:off x="4457034" y="2893418"/>
                <a:ext cx="1815979" cy="987157"/>
              </a:xfrm>
              <a:custGeom>
                <a:rect b="b" l="l" r="r" t="t"/>
                <a:pathLst>
                  <a:path extrusionOk="0" h="159" w="292">
                    <a:moveTo>
                      <a:pt x="182" y="1"/>
                    </a:moveTo>
                    <a:cubicBezTo>
                      <a:pt x="181" y="2"/>
                      <a:pt x="179" y="3"/>
                      <a:pt x="177" y="4"/>
                    </a:cubicBezTo>
                    <a:cubicBezTo>
                      <a:pt x="137" y="27"/>
                      <a:pt x="88" y="24"/>
                      <a:pt x="51" y="0"/>
                    </a:cubicBezTo>
                    <a:cubicBezTo>
                      <a:pt x="23" y="41"/>
                      <a:pt x="6" y="86"/>
                      <a:pt x="0" y="132"/>
                    </a:cubicBezTo>
                    <a:cubicBezTo>
                      <a:pt x="35" y="149"/>
                      <a:pt x="75" y="159"/>
                      <a:pt x="117" y="159"/>
                    </a:cubicBezTo>
                    <a:cubicBezTo>
                      <a:pt x="184" y="159"/>
                      <a:pt x="245" y="134"/>
                      <a:pt x="292" y="92"/>
                    </a:cubicBezTo>
                    <a:cubicBezTo>
                      <a:pt x="250" y="71"/>
                      <a:pt x="212" y="41"/>
                      <a:pt x="182" y="1"/>
                    </a:cubicBezTo>
                    <a:close/>
                  </a:path>
                </a:pathLst>
              </a:custGeom>
              <a:solidFill>
                <a:srgbClr val="15252D"/>
              </a:solidFill>
              <a:ln cap="flat" cmpd="sng" w="10750">
                <a:solidFill>
                  <a:srgbClr val="FFFFFF"/>
                </a:solidFill>
                <a:prstDash val="solid"/>
                <a:miter lim="8000"/>
                <a:headEnd len="sm" w="sm" type="none"/>
                <a:tailEnd len="sm" w="sm" type="none"/>
              </a:ln>
            </p:spPr>
            <p:txBody>
              <a:bodyPr anchorCtr="0" anchor="t" bIns="38650" lIns="77300" spcFirstLastPara="1" rIns="77300" wrap="square" tIns="38650">
                <a:noAutofit/>
              </a:bodyPr>
              <a:lstStyle/>
              <a:p>
                <a:pPr indent="0" lvl="0" marL="0" rtl="0" algn="l">
                  <a:spcBef>
                    <a:spcPts val="0"/>
                  </a:spcBef>
                  <a:spcAft>
                    <a:spcPts val="0"/>
                  </a:spcAft>
                  <a:buNone/>
                </a:pPr>
                <a:r>
                  <a:t/>
                </a:r>
                <a:endParaRPr sz="1453"/>
              </a:p>
            </p:txBody>
          </p:sp>
          <p:sp>
            <p:nvSpPr>
              <p:cNvPr id="162" name="Google Shape;162;p18"/>
              <p:cNvSpPr txBox="1"/>
              <p:nvPr/>
            </p:nvSpPr>
            <p:spPr>
              <a:xfrm rot="-2245873">
                <a:off x="4639442" y="3207930"/>
                <a:ext cx="1304523" cy="563064"/>
              </a:xfrm>
              <a:prstGeom prst="rect">
                <a:avLst/>
              </a:prstGeom>
              <a:noFill/>
              <a:ln>
                <a:noFill/>
              </a:ln>
            </p:spPr>
            <p:txBody>
              <a:bodyPr anchorCtr="0" anchor="ctr" bIns="77300" lIns="77300" spcFirstLastPara="1" rIns="77300" wrap="square" tIns="77300">
                <a:noAutofit/>
              </a:bodyPr>
              <a:lstStyle/>
              <a:p>
                <a:pPr indent="0" lvl="0" marL="0" rtl="0" algn="ctr">
                  <a:spcBef>
                    <a:spcPts val="0"/>
                  </a:spcBef>
                  <a:spcAft>
                    <a:spcPts val="0"/>
                  </a:spcAft>
                  <a:buNone/>
                </a:pPr>
                <a:r>
                  <a:rPr b="1" lang="en-US" sz="1424">
                    <a:solidFill>
                      <a:srgbClr val="F8FAFC"/>
                    </a:solidFill>
                    <a:latin typeface="Inter"/>
                    <a:ea typeface="Inter"/>
                    <a:cs typeface="Inter"/>
                    <a:sym typeface="Inter"/>
                  </a:rPr>
                  <a:t>Code</a:t>
                </a:r>
                <a:endParaRPr b="1" sz="1424">
                  <a:solidFill>
                    <a:srgbClr val="F8FAFC"/>
                  </a:solidFill>
                  <a:latin typeface="Inter"/>
                  <a:ea typeface="Inter"/>
                  <a:cs typeface="Inter"/>
                  <a:sym typeface="Inter"/>
                </a:endParaRPr>
              </a:p>
            </p:txBody>
          </p:sp>
        </p:grpSp>
        <p:grpSp>
          <p:nvGrpSpPr>
            <p:cNvPr id="163" name="Google Shape;163;p18"/>
            <p:cNvGrpSpPr/>
            <p:nvPr/>
          </p:nvGrpSpPr>
          <p:grpSpPr>
            <a:xfrm rot="-1760719">
              <a:off x="6435074" y="620699"/>
              <a:ext cx="1480946" cy="1595348"/>
              <a:chOff x="4593307" y="804376"/>
              <a:chExt cx="2268741" cy="2444000"/>
            </a:xfrm>
          </p:grpSpPr>
          <p:sp>
            <p:nvSpPr>
              <p:cNvPr id="164" name="Google Shape;164;p18"/>
              <p:cNvSpPr/>
              <p:nvPr/>
            </p:nvSpPr>
            <p:spPr>
              <a:xfrm rot="-2081188">
                <a:off x="5623193" y="814800"/>
                <a:ext cx="698156" cy="2118270"/>
              </a:xfrm>
              <a:custGeom>
                <a:rect b="b" l="l" r="r" t="t"/>
                <a:pathLst>
                  <a:path extrusionOk="0" h="328" w="107">
                    <a:moveTo>
                      <a:pt x="52" y="26"/>
                    </a:moveTo>
                    <a:cubicBezTo>
                      <a:pt x="67" y="59"/>
                      <a:pt x="75" y="95"/>
                      <a:pt x="75" y="132"/>
                    </a:cubicBezTo>
                    <a:cubicBezTo>
                      <a:pt x="75" y="204"/>
                      <a:pt x="46" y="268"/>
                      <a:pt x="0" y="315"/>
                    </a:cubicBezTo>
                    <a:cubicBezTo>
                      <a:pt x="10" y="320"/>
                      <a:pt x="21" y="325"/>
                      <a:pt x="32" y="328"/>
                    </a:cubicBezTo>
                    <a:cubicBezTo>
                      <a:pt x="78" y="276"/>
                      <a:pt x="107" y="208"/>
                      <a:pt x="107" y="132"/>
                    </a:cubicBezTo>
                    <a:cubicBezTo>
                      <a:pt x="107" y="85"/>
                      <a:pt x="95" y="40"/>
                      <a:pt x="75" y="0"/>
                    </a:cubicBezTo>
                    <a:cubicBezTo>
                      <a:pt x="68" y="9"/>
                      <a:pt x="60" y="18"/>
                      <a:pt x="52" y="26"/>
                    </a:cubicBezTo>
                    <a:close/>
                  </a:path>
                </a:pathLst>
              </a:custGeom>
              <a:gradFill>
                <a:gsLst>
                  <a:gs pos="0">
                    <a:srgbClr val="E10098"/>
                  </a:gs>
                  <a:gs pos="100000">
                    <a:srgbClr val="737373"/>
                  </a:gs>
                </a:gsLst>
                <a:lin ang="5400012" scaled="0"/>
              </a:gradFill>
              <a:ln cap="flat" cmpd="sng" w="9525">
                <a:solidFill>
                  <a:srgbClr val="FFFFFF"/>
                </a:solidFill>
                <a:prstDash val="solid"/>
                <a:miter lim="8000"/>
                <a:headEnd len="sm" w="sm" type="none"/>
                <a:tailEnd len="sm" w="sm" type="none"/>
              </a:ln>
            </p:spPr>
            <p:txBody>
              <a:bodyPr anchorCtr="0" anchor="t" bIns="38650" lIns="77300" spcFirstLastPara="1" rIns="77300" wrap="square" tIns="38650">
                <a:noAutofit/>
              </a:bodyPr>
              <a:lstStyle/>
              <a:p>
                <a:pPr indent="0" lvl="0" marL="0" rtl="0" algn="l">
                  <a:spcBef>
                    <a:spcPts val="0"/>
                  </a:spcBef>
                  <a:spcAft>
                    <a:spcPts val="0"/>
                  </a:spcAft>
                  <a:buNone/>
                </a:pPr>
                <a:r>
                  <a:t/>
                </a:r>
                <a:endParaRPr/>
              </a:p>
            </p:txBody>
          </p:sp>
          <p:sp>
            <p:nvSpPr>
              <p:cNvPr id="165" name="Google Shape;165;p18"/>
              <p:cNvSpPr/>
              <p:nvPr/>
            </p:nvSpPr>
            <p:spPr>
              <a:xfrm rot="-2081187">
                <a:off x="5001092" y="1289142"/>
                <a:ext cx="1148261" cy="1791718"/>
              </a:xfrm>
              <a:custGeom>
                <a:rect b="b" l="l" r="r" t="t"/>
                <a:pathLst>
                  <a:path extrusionOk="0" h="289" w="184">
                    <a:moveTo>
                      <a:pt x="161" y="0"/>
                    </a:moveTo>
                    <a:cubicBezTo>
                      <a:pt x="128" y="34"/>
                      <a:pt x="87" y="60"/>
                      <a:pt x="40" y="76"/>
                    </a:cubicBezTo>
                    <a:cubicBezTo>
                      <a:pt x="52" y="121"/>
                      <a:pt x="36" y="170"/>
                      <a:pt x="0" y="200"/>
                    </a:cubicBezTo>
                    <a:cubicBezTo>
                      <a:pt x="29" y="240"/>
                      <a:pt x="67" y="270"/>
                      <a:pt x="109" y="289"/>
                    </a:cubicBezTo>
                    <a:cubicBezTo>
                      <a:pt x="155" y="242"/>
                      <a:pt x="184" y="178"/>
                      <a:pt x="184" y="106"/>
                    </a:cubicBezTo>
                    <a:cubicBezTo>
                      <a:pt x="184" y="69"/>
                      <a:pt x="176" y="33"/>
                      <a:pt x="161" y="0"/>
                    </a:cubicBezTo>
                    <a:close/>
                  </a:path>
                </a:pathLst>
              </a:custGeom>
              <a:solidFill>
                <a:srgbClr val="E10098"/>
              </a:solidFill>
              <a:ln cap="flat" cmpd="sng" w="10750">
                <a:solidFill>
                  <a:srgbClr val="FFFFFF"/>
                </a:solidFill>
                <a:prstDash val="solid"/>
                <a:miter lim="8000"/>
                <a:headEnd len="sm" w="sm" type="none"/>
                <a:tailEnd len="sm" w="sm" type="none"/>
              </a:ln>
            </p:spPr>
            <p:txBody>
              <a:bodyPr anchorCtr="0" anchor="t" bIns="38650" lIns="77300" spcFirstLastPara="1" rIns="77300" wrap="square" tIns="38650">
                <a:noAutofit/>
              </a:bodyPr>
              <a:lstStyle/>
              <a:p>
                <a:pPr indent="0" lvl="0" marL="0" rtl="0" algn="l">
                  <a:spcBef>
                    <a:spcPts val="0"/>
                  </a:spcBef>
                  <a:spcAft>
                    <a:spcPts val="0"/>
                  </a:spcAft>
                  <a:buNone/>
                </a:pPr>
                <a:r>
                  <a:t/>
                </a:r>
                <a:endParaRPr/>
              </a:p>
            </p:txBody>
          </p:sp>
          <p:sp>
            <p:nvSpPr>
              <p:cNvPr id="166" name="Google Shape;166;p18"/>
              <p:cNvSpPr txBox="1"/>
              <p:nvPr/>
            </p:nvSpPr>
            <p:spPr>
              <a:xfrm rot="4352156">
                <a:off x="5010630" y="1927132"/>
                <a:ext cx="1304532" cy="562935"/>
              </a:xfrm>
              <a:prstGeom prst="rect">
                <a:avLst/>
              </a:prstGeom>
              <a:noFill/>
              <a:ln>
                <a:noFill/>
              </a:ln>
            </p:spPr>
            <p:txBody>
              <a:bodyPr anchorCtr="0" anchor="ctr" bIns="77300" lIns="77300" spcFirstLastPara="1" rIns="77300" wrap="square" tIns="77300">
                <a:noAutofit/>
              </a:bodyPr>
              <a:lstStyle/>
              <a:p>
                <a:pPr indent="0" lvl="0" marL="0" rtl="0" algn="ctr">
                  <a:spcBef>
                    <a:spcPts val="0"/>
                  </a:spcBef>
                  <a:spcAft>
                    <a:spcPts val="0"/>
                  </a:spcAft>
                  <a:buNone/>
                </a:pPr>
                <a:r>
                  <a:rPr b="1" i="1" lang="en-US" sz="1600">
                    <a:solidFill>
                      <a:schemeClr val="lt1"/>
                    </a:solidFill>
                    <a:latin typeface="Inter"/>
                    <a:ea typeface="Inter"/>
                    <a:cs typeface="Inter"/>
                    <a:sym typeface="Inter"/>
                  </a:rPr>
                  <a:t>Design</a:t>
                </a:r>
                <a:endParaRPr b="1" i="1" sz="1600">
                  <a:solidFill>
                    <a:schemeClr val="lt1"/>
                  </a:solidFill>
                  <a:latin typeface="Inter"/>
                  <a:ea typeface="Inter"/>
                  <a:cs typeface="Inter"/>
                  <a:sym typeface="Inter"/>
                </a:endParaRPr>
              </a:p>
            </p:txBody>
          </p:sp>
        </p:grpSp>
        <p:grpSp>
          <p:nvGrpSpPr>
            <p:cNvPr id="167" name="Google Shape;167;p18"/>
            <p:cNvGrpSpPr/>
            <p:nvPr/>
          </p:nvGrpSpPr>
          <p:grpSpPr>
            <a:xfrm rot="-1760719">
              <a:off x="5428798" y="620149"/>
              <a:ext cx="1530140" cy="1547480"/>
              <a:chOff x="3263096" y="71333"/>
              <a:chExt cx="2344104" cy="2370669"/>
            </a:xfrm>
          </p:grpSpPr>
          <p:sp>
            <p:nvSpPr>
              <p:cNvPr id="168" name="Google Shape;168;p18"/>
              <p:cNvSpPr/>
              <p:nvPr/>
            </p:nvSpPr>
            <p:spPr>
              <a:xfrm rot="-2081187">
                <a:off x="3407226" y="525393"/>
                <a:ext cx="1943480" cy="1113468"/>
              </a:xfrm>
              <a:custGeom>
                <a:rect b="b" l="l" r="r" t="t"/>
                <a:pathLst>
                  <a:path extrusionOk="0" h="172" w="299">
                    <a:moveTo>
                      <a:pt x="45" y="32"/>
                    </a:moveTo>
                    <a:cubicBezTo>
                      <a:pt x="146" y="32"/>
                      <a:pt x="233" y="89"/>
                      <a:pt x="276" y="172"/>
                    </a:cubicBezTo>
                    <a:cubicBezTo>
                      <a:pt x="284" y="164"/>
                      <a:pt x="292" y="155"/>
                      <a:pt x="299" y="146"/>
                    </a:cubicBezTo>
                    <a:cubicBezTo>
                      <a:pt x="248" y="59"/>
                      <a:pt x="153" y="0"/>
                      <a:pt x="45" y="0"/>
                    </a:cubicBezTo>
                    <a:cubicBezTo>
                      <a:pt x="30" y="0"/>
                      <a:pt x="14" y="1"/>
                      <a:pt x="0" y="3"/>
                    </a:cubicBezTo>
                    <a:cubicBezTo>
                      <a:pt x="6" y="13"/>
                      <a:pt x="12" y="23"/>
                      <a:pt x="18" y="33"/>
                    </a:cubicBezTo>
                    <a:cubicBezTo>
                      <a:pt x="27" y="32"/>
                      <a:pt x="36" y="32"/>
                      <a:pt x="45" y="32"/>
                    </a:cubicBezTo>
                    <a:close/>
                  </a:path>
                </a:pathLst>
              </a:custGeom>
              <a:solidFill>
                <a:srgbClr val="15252D"/>
              </a:solidFill>
              <a:ln cap="flat" cmpd="sng" w="9525">
                <a:solidFill>
                  <a:srgbClr val="FFFFFF"/>
                </a:solidFill>
                <a:prstDash val="solid"/>
                <a:miter lim="8000"/>
                <a:headEnd len="sm" w="sm" type="none"/>
                <a:tailEnd len="sm" w="sm" type="none"/>
              </a:ln>
            </p:spPr>
            <p:txBody>
              <a:bodyPr anchorCtr="0" anchor="t" bIns="38650" lIns="77300" spcFirstLastPara="1" rIns="77300" wrap="square" tIns="38650">
                <a:noAutofit/>
              </a:bodyPr>
              <a:lstStyle/>
              <a:p>
                <a:pPr indent="0" lvl="0" marL="0" rtl="0" algn="l">
                  <a:spcBef>
                    <a:spcPts val="0"/>
                  </a:spcBef>
                  <a:spcAft>
                    <a:spcPts val="0"/>
                  </a:spcAft>
                  <a:buNone/>
                </a:pPr>
                <a:r>
                  <a:t/>
                </a:r>
                <a:endParaRPr/>
              </a:p>
            </p:txBody>
          </p:sp>
          <p:sp>
            <p:nvSpPr>
              <p:cNvPr id="169" name="Google Shape;169;p18"/>
              <p:cNvSpPr/>
              <p:nvPr/>
            </p:nvSpPr>
            <p:spPr>
              <a:xfrm rot="-2081187">
                <a:off x="3761328" y="760580"/>
                <a:ext cx="1606237" cy="1343790"/>
              </a:xfrm>
              <a:custGeom>
                <a:rect b="b" l="l" r="r" t="t"/>
                <a:pathLst>
                  <a:path extrusionOk="0" h="217" w="258">
                    <a:moveTo>
                      <a:pt x="132" y="200"/>
                    </a:moveTo>
                    <a:cubicBezTo>
                      <a:pt x="135" y="205"/>
                      <a:pt x="138" y="211"/>
                      <a:pt x="140" y="217"/>
                    </a:cubicBezTo>
                    <a:cubicBezTo>
                      <a:pt x="186" y="200"/>
                      <a:pt x="227" y="174"/>
                      <a:pt x="258" y="140"/>
                    </a:cubicBezTo>
                    <a:cubicBezTo>
                      <a:pt x="215" y="57"/>
                      <a:pt x="128" y="0"/>
                      <a:pt x="27" y="0"/>
                    </a:cubicBezTo>
                    <a:cubicBezTo>
                      <a:pt x="18" y="0"/>
                      <a:pt x="9" y="0"/>
                      <a:pt x="0" y="1"/>
                    </a:cubicBezTo>
                    <a:cubicBezTo>
                      <a:pt x="21" y="43"/>
                      <a:pt x="34" y="90"/>
                      <a:pt x="34" y="140"/>
                    </a:cubicBezTo>
                    <a:cubicBezTo>
                      <a:pt x="74" y="142"/>
                      <a:pt x="111" y="163"/>
                      <a:pt x="132" y="200"/>
                    </a:cubicBezTo>
                    <a:close/>
                  </a:path>
                </a:pathLst>
              </a:custGeom>
              <a:solidFill>
                <a:srgbClr val="15252D"/>
              </a:solidFill>
              <a:ln cap="flat" cmpd="sng" w="10750">
                <a:solidFill>
                  <a:srgbClr val="FFFFFF"/>
                </a:solidFill>
                <a:prstDash val="solid"/>
                <a:miter lim="8000"/>
                <a:headEnd len="sm" w="sm" type="none"/>
                <a:tailEnd len="sm" w="sm" type="none"/>
              </a:ln>
            </p:spPr>
            <p:txBody>
              <a:bodyPr anchorCtr="0" anchor="t" bIns="38650" lIns="77300" spcFirstLastPara="1" rIns="77300" wrap="square" tIns="38650">
                <a:noAutofit/>
              </a:bodyPr>
              <a:lstStyle/>
              <a:p>
                <a:pPr indent="0" lvl="0" marL="0" rtl="0" algn="l">
                  <a:spcBef>
                    <a:spcPts val="0"/>
                  </a:spcBef>
                  <a:spcAft>
                    <a:spcPts val="0"/>
                  </a:spcAft>
                  <a:buNone/>
                </a:pPr>
                <a:r>
                  <a:t/>
                </a:r>
                <a:endParaRPr/>
              </a:p>
            </p:txBody>
          </p:sp>
          <p:sp>
            <p:nvSpPr>
              <p:cNvPr id="170" name="Google Shape;170;p18"/>
              <p:cNvSpPr txBox="1"/>
              <p:nvPr/>
            </p:nvSpPr>
            <p:spPr>
              <a:xfrm>
                <a:off x="3902499" y="1145435"/>
                <a:ext cx="1304400" cy="563100"/>
              </a:xfrm>
              <a:prstGeom prst="rect">
                <a:avLst/>
              </a:prstGeom>
              <a:noFill/>
              <a:ln>
                <a:noFill/>
              </a:ln>
            </p:spPr>
            <p:txBody>
              <a:bodyPr anchorCtr="0" anchor="ctr" bIns="77300" lIns="77300" spcFirstLastPara="1" rIns="77300" wrap="square" tIns="77300">
                <a:noAutofit/>
              </a:bodyPr>
              <a:lstStyle/>
              <a:p>
                <a:pPr indent="0" lvl="0" marL="0" rtl="0" algn="ctr">
                  <a:spcBef>
                    <a:spcPts val="0"/>
                  </a:spcBef>
                  <a:spcAft>
                    <a:spcPts val="0"/>
                  </a:spcAft>
                  <a:buNone/>
                </a:pPr>
                <a:r>
                  <a:rPr b="1" lang="en-US" sz="1424">
                    <a:solidFill>
                      <a:schemeClr val="lt1"/>
                    </a:solidFill>
                    <a:latin typeface="Inter"/>
                    <a:ea typeface="Inter"/>
                    <a:cs typeface="Inter"/>
                    <a:sym typeface="Inter"/>
                  </a:rPr>
                  <a:t>Plan</a:t>
                </a:r>
                <a:endParaRPr b="1" sz="1424">
                  <a:solidFill>
                    <a:schemeClr val="lt1"/>
                  </a:solidFill>
                  <a:latin typeface="Inter"/>
                  <a:ea typeface="Inter"/>
                  <a:cs typeface="Inter"/>
                  <a:sym typeface="Inter"/>
                </a:endParaRPr>
              </a:p>
            </p:txBody>
          </p:sp>
        </p:gr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1E26"/>
        </a:solidFill>
      </p:bgPr>
    </p:bg>
    <p:spTree>
      <p:nvGrpSpPr>
        <p:cNvPr id="954" name="Shape 954"/>
        <p:cNvGrpSpPr/>
        <p:nvPr/>
      </p:nvGrpSpPr>
      <p:grpSpPr>
        <a:xfrm>
          <a:off x="0" y="0"/>
          <a:ext cx="0" cy="0"/>
          <a:chOff x="0" y="0"/>
          <a:chExt cx="0" cy="0"/>
        </a:xfrm>
      </p:grpSpPr>
      <p:sp>
        <p:nvSpPr>
          <p:cNvPr id="955" name="Google Shape;955;p54"/>
          <p:cNvSpPr txBox="1"/>
          <p:nvPr/>
        </p:nvSpPr>
        <p:spPr>
          <a:xfrm>
            <a:off x="3460645" y="2623287"/>
            <a:ext cx="5270700" cy="1154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US" sz="7500" u="none" cap="none" strike="noStrike">
                <a:solidFill>
                  <a:srgbClr val="FFFFFF"/>
                </a:solidFill>
                <a:latin typeface="Space Grotesk"/>
                <a:ea typeface="Space Grotesk"/>
                <a:cs typeface="Space Grotesk"/>
                <a:sym typeface="Space Grotesk"/>
              </a:rPr>
              <a:t>Thank </a:t>
            </a:r>
            <a:r>
              <a:rPr b="1" i="0" lang="en-US" sz="7500" u="none" cap="none" strike="noStrike">
                <a:solidFill>
                  <a:schemeClr val="lt1"/>
                </a:solidFill>
                <a:latin typeface="Space Grotesk"/>
                <a:ea typeface="Space Grotesk"/>
                <a:cs typeface="Space Grotesk"/>
                <a:sym typeface="Space Grotesk"/>
              </a:rPr>
              <a:t>You!</a:t>
            </a:r>
            <a:endParaRPr>
              <a:solidFill>
                <a:schemeClr val="lt1"/>
              </a:solidFill>
            </a:endParaRPr>
          </a:p>
        </p:txBody>
      </p:sp>
      <p:sp>
        <p:nvSpPr>
          <p:cNvPr id="956" name="Google Shape;956;p54"/>
          <p:cNvSpPr txBox="1"/>
          <p:nvPr/>
        </p:nvSpPr>
        <p:spPr>
          <a:xfrm>
            <a:off x="5391150" y="3490912"/>
            <a:ext cx="1409700" cy="40005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100" u="none" cap="none" strike="noStrike">
                <a:solidFill>
                  <a:srgbClr val="0F172A"/>
                </a:solidFill>
                <a:latin typeface="Inter"/>
                <a:ea typeface="Inter"/>
                <a:cs typeface="Inter"/>
                <a:sym typeface="Inter"/>
              </a:rPr>
              <a:t>Questions?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8F5"/>
        </a:solidFill>
      </p:bgPr>
    </p:bg>
    <p:spTree>
      <p:nvGrpSpPr>
        <p:cNvPr id="174" name="Shape 174"/>
        <p:cNvGrpSpPr/>
        <p:nvPr/>
      </p:nvGrpSpPr>
      <p:grpSpPr>
        <a:xfrm>
          <a:off x="0" y="0"/>
          <a:ext cx="0" cy="0"/>
          <a:chOff x="0" y="0"/>
          <a:chExt cx="0" cy="0"/>
        </a:xfrm>
      </p:grpSpPr>
      <p:sp>
        <p:nvSpPr>
          <p:cNvPr id="175" name="Google Shape;175;p19"/>
          <p:cNvSpPr/>
          <p:nvPr/>
        </p:nvSpPr>
        <p:spPr>
          <a:xfrm>
            <a:off x="0" y="0"/>
            <a:ext cx="3759900" cy="6858000"/>
          </a:xfrm>
          <a:prstGeom prst="rect">
            <a:avLst/>
          </a:prstGeom>
          <a:solidFill>
            <a:srgbClr val="15252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6" name="Google Shape;176;p19"/>
          <p:cNvSpPr txBox="1"/>
          <p:nvPr/>
        </p:nvSpPr>
        <p:spPr>
          <a:xfrm>
            <a:off x="348600" y="2795400"/>
            <a:ext cx="3200400" cy="1267200"/>
          </a:xfrm>
          <a:prstGeom prst="rect">
            <a:avLst/>
          </a:prstGeom>
          <a:noFill/>
          <a:ln>
            <a:noFill/>
          </a:ln>
        </p:spPr>
        <p:txBody>
          <a:bodyPr anchorCtr="0" anchor="t" bIns="0" lIns="0" spcFirstLastPara="1" rIns="0" wrap="square" tIns="0">
            <a:spAutoFit/>
          </a:bodyPr>
          <a:lstStyle/>
          <a:p>
            <a:pPr indent="0" lvl="0" marL="0" marR="0" rtl="0" algn="l">
              <a:lnSpc>
                <a:spcPct val="109972"/>
              </a:lnSpc>
              <a:spcBef>
                <a:spcPts val="0"/>
              </a:spcBef>
              <a:spcAft>
                <a:spcPts val="0"/>
              </a:spcAft>
              <a:buNone/>
            </a:pPr>
            <a:r>
              <a:rPr b="1" lang="en-US" sz="3600">
                <a:solidFill>
                  <a:schemeClr val="lt1"/>
                </a:solidFill>
              </a:rPr>
              <a:t>Problem</a:t>
            </a:r>
            <a:endParaRPr b="1" sz="3600">
              <a:solidFill>
                <a:schemeClr val="lt1"/>
              </a:solidFill>
            </a:endParaRPr>
          </a:p>
          <a:p>
            <a:pPr indent="0" lvl="0" marL="0" rtl="0" algn="l">
              <a:lnSpc>
                <a:spcPct val="115000"/>
              </a:lnSpc>
              <a:spcBef>
                <a:spcPts val="1000"/>
              </a:spcBef>
              <a:spcAft>
                <a:spcPts val="0"/>
              </a:spcAft>
              <a:buClr>
                <a:schemeClr val="dk1"/>
              </a:buClr>
              <a:buSzPts val="1400"/>
              <a:buFont typeface="Arial"/>
              <a:buNone/>
            </a:pPr>
            <a:r>
              <a:rPr lang="en-US" sz="1600">
                <a:solidFill>
                  <a:schemeClr val="lt1"/>
                </a:solidFill>
                <a:latin typeface="Inter"/>
                <a:ea typeface="Inter"/>
                <a:cs typeface="Inter"/>
                <a:sym typeface="Inter"/>
              </a:rPr>
              <a:t>Schema Reviews: </a:t>
            </a:r>
            <a:r>
              <a:rPr b="1" lang="en-US" sz="1600">
                <a:solidFill>
                  <a:schemeClr val="lt1"/>
                </a:solidFill>
                <a:latin typeface="Inter"/>
                <a:ea typeface="Inter"/>
                <a:cs typeface="Inter"/>
                <a:sym typeface="Inter"/>
              </a:rPr>
              <a:t>Slow, Painful and Costly</a:t>
            </a:r>
            <a:endParaRPr b="1" sz="3100">
              <a:solidFill>
                <a:schemeClr val="lt1"/>
              </a:solidFill>
              <a:latin typeface="Inter"/>
              <a:ea typeface="Inter"/>
              <a:cs typeface="Inter"/>
              <a:sym typeface="Inter"/>
            </a:endParaRPr>
          </a:p>
        </p:txBody>
      </p:sp>
      <p:grpSp>
        <p:nvGrpSpPr>
          <p:cNvPr id="177" name="Google Shape;177;p19"/>
          <p:cNvGrpSpPr/>
          <p:nvPr/>
        </p:nvGrpSpPr>
        <p:grpSpPr>
          <a:xfrm>
            <a:off x="4115479" y="2523725"/>
            <a:ext cx="2283805" cy="1810550"/>
            <a:chOff x="3968313" y="785050"/>
            <a:chExt cx="3200399" cy="1810550"/>
          </a:xfrm>
        </p:grpSpPr>
        <p:pic>
          <p:nvPicPr>
            <p:cNvPr descr="image.png" id="178" name="Google Shape;178;p19"/>
            <p:cNvPicPr preferRelativeResize="0"/>
            <p:nvPr/>
          </p:nvPicPr>
          <p:blipFill rotWithShape="1">
            <a:blip r:embed="rId3">
              <a:alphaModFix/>
            </a:blip>
            <a:srcRect b="0" l="0" r="0" t="0"/>
            <a:stretch/>
          </p:blipFill>
          <p:spPr>
            <a:xfrm>
              <a:off x="3968313" y="785050"/>
              <a:ext cx="3200399" cy="1810550"/>
            </a:xfrm>
            <a:prstGeom prst="rect">
              <a:avLst/>
            </a:prstGeom>
            <a:noFill/>
            <a:ln>
              <a:noFill/>
            </a:ln>
          </p:spPr>
        </p:pic>
        <p:sp>
          <p:nvSpPr>
            <p:cNvPr id="179" name="Google Shape;179;p19"/>
            <p:cNvSpPr txBox="1"/>
            <p:nvPr/>
          </p:nvSpPr>
          <p:spPr>
            <a:xfrm>
              <a:off x="4376157" y="1307925"/>
              <a:ext cx="23847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2400">
                  <a:solidFill>
                    <a:srgbClr val="E10098"/>
                  </a:solidFill>
                </a:rPr>
                <a:t>⏱️ 2.5 days</a:t>
              </a:r>
              <a:endParaRPr sz="2400"/>
            </a:p>
          </p:txBody>
        </p:sp>
        <p:sp>
          <p:nvSpPr>
            <p:cNvPr id="180" name="Google Shape;180;p19"/>
            <p:cNvSpPr txBox="1"/>
            <p:nvPr/>
          </p:nvSpPr>
          <p:spPr>
            <a:xfrm>
              <a:off x="4276219" y="1843500"/>
              <a:ext cx="2714100" cy="4950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1608">
                  <a:solidFill>
                    <a:srgbClr val="171E26"/>
                  </a:solidFill>
                </a:rPr>
                <a:t>Time to first comment</a:t>
              </a:r>
              <a:endParaRPr b="1" sz="1251"/>
            </a:p>
          </p:txBody>
        </p:sp>
      </p:grpSp>
      <p:grpSp>
        <p:nvGrpSpPr>
          <p:cNvPr id="181" name="Google Shape;181;p19"/>
          <p:cNvGrpSpPr/>
          <p:nvPr/>
        </p:nvGrpSpPr>
        <p:grpSpPr>
          <a:xfrm>
            <a:off x="6704754" y="2523725"/>
            <a:ext cx="2283805" cy="1810550"/>
            <a:chOff x="3968313" y="785050"/>
            <a:chExt cx="3200399" cy="1810550"/>
          </a:xfrm>
        </p:grpSpPr>
        <p:pic>
          <p:nvPicPr>
            <p:cNvPr descr="image.png" id="182" name="Google Shape;182;p19"/>
            <p:cNvPicPr preferRelativeResize="0"/>
            <p:nvPr/>
          </p:nvPicPr>
          <p:blipFill rotWithShape="1">
            <a:blip r:embed="rId3">
              <a:alphaModFix/>
            </a:blip>
            <a:srcRect b="0" l="0" r="0" t="0"/>
            <a:stretch/>
          </p:blipFill>
          <p:spPr>
            <a:xfrm>
              <a:off x="3968313" y="785050"/>
              <a:ext cx="3200399" cy="1810550"/>
            </a:xfrm>
            <a:prstGeom prst="rect">
              <a:avLst/>
            </a:prstGeom>
            <a:noFill/>
            <a:ln>
              <a:noFill/>
            </a:ln>
          </p:spPr>
        </p:pic>
        <p:sp>
          <p:nvSpPr>
            <p:cNvPr id="183" name="Google Shape;183;p19"/>
            <p:cNvSpPr txBox="1"/>
            <p:nvPr/>
          </p:nvSpPr>
          <p:spPr>
            <a:xfrm>
              <a:off x="4376157" y="1307925"/>
              <a:ext cx="23847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2000">
                  <a:solidFill>
                    <a:schemeClr val="dk1"/>
                  </a:solidFill>
                  <a:latin typeface="Fira Code"/>
                  <a:ea typeface="Fira Code"/>
                  <a:cs typeface="Fira Code"/>
                  <a:sym typeface="Fira Code"/>
                </a:rPr>
                <a:t>📅 </a:t>
              </a:r>
              <a:r>
                <a:rPr b="1" lang="en-US" sz="2400">
                  <a:solidFill>
                    <a:srgbClr val="E10098"/>
                  </a:solidFill>
                </a:rPr>
                <a:t>3 days</a:t>
              </a:r>
              <a:endParaRPr sz="2400"/>
            </a:p>
          </p:txBody>
        </p:sp>
        <p:sp>
          <p:nvSpPr>
            <p:cNvPr id="184" name="Google Shape;184;p19"/>
            <p:cNvSpPr txBox="1"/>
            <p:nvPr/>
          </p:nvSpPr>
          <p:spPr>
            <a:xfrm>
              <a:off x="4276219" y="1843500"/>
              <a:ext cx="2714100" cy="2475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1608">
                  <a:solidFill>
                    <a:srgbClr val="171E26"/>
                  </a:solidFill>
                </a:rPr>
                <a:t>Time to approval</a:t>
              </a:r>
              <a:endParaRPr b="1" sz="1251"/>
            </a:p>
          </p:txBody>
        </p:sp>
      </p:grpSp>
      <p:grpSp>
        <p:nvGrpSpPr>
          <p:cNvPr id="185" name="Google Shape;185;p19"/>
          <p:cNvGrpSpPr/>
          <p:nvPr/>
        </p:nvGrpSpPr>
        <p:grpSpPr>
          <a:xfrm>
            <a:off x="9366054" y="2523725"/>
            <a:ext cx="2283805" cy="1810550"/>
            <a:chOff x="3968313" y="785050"/>
            <a:chExt cx="3200399" cy="1810550"/>
          </a:xfrm>
        </p:grpSpPr>
        <p:pic>
          <p:nvPicPr>
            <p:cNvPr descr="image.png" id="186" name="Google Shape;186;p19"/>
            <p:cNvPicPr preferRelativeResize="0"/>
            <p:nvPr/>
          </p:nvPicPr>
          <p:blipFill rotWithShape="1">
            <a:blip r:embed="rId3">
              <a:alphaModFix/>
            </a:blip>
            <a:srcRect b="0" l="0" r="0" t="0"/>
            <a:stretch/>
          </p:blipFill>
          <p:spPr>
            <a:xfrm>
              <a:off x="3968313" y="785050"/>
              <a:ext cx="3200399" cy="1810550"/>
            </a:xfrm>
            <a:prstGeom prst="rect">
              <a:avLst/>
            </a:prstGeom>
            <a:noFill/>
            <a:ln>
              <a:noFill/>
            </a:ln>
          </p:spPr>
        </p:pic>
        <p:sp>
          <p:nvSpPr>
            <p:cNvPr id="187" name="Google Shape;187;p19"/>
            <p:cNvSpPr txBox="1"/>
            <p:nvPr/>
          </p:nvSpPr>
          <p:spPr>
            <a:xfrm>
              <a:off x="4376157" y="1307925"/>
              <a:ext cx="23847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2000">
                  <a:solidFill>
                    <a:schemeClr val="dk1"/>
                  </a:solidFill>
                  <a:latin typeface="Fira Code"/>
                  <a:ea typeface="Fira Code"/>
                  <a:cs typeface="Fira Code"/>
                  <a:sym typeface="Fira Code"/>
                </a:rPr>
                <a:t>💸 </a:t>
              </a:r>
              <a:r>
                <a:rPr b="1" lang="en-US" sz="2400">
                  <a:solidFill>
                    <a:srgbClr val="E10098"/>
                  </a:solidFill>
                </a:rPr>
                <a:t>$350k</a:t>
              </a:r>
              <a:endParaRPr sz="2400"/>
            </a:p>
          </p:txBody>
        </p:sp>
        <p:sp>
          <p:nvSpPr>
            <p:cNvPr id="188" name="Google Shape;188;p19"/>
            <p:cNvSpPr txBox="1"/>
            <p:nvPr/>
          </p:nvSpPr>
          <p:spPr>
            <a:xfrm>
              <a:off x="4211477" y="1825150"/>
              <a:ext cx="2714100" cy="4950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1608">
                  <a:solidFill>
                    <a:srgbClr val="171E26"/>
                  </a:solidFill>
                </a:rPr>
                <a:t>Developer productivity loss</a:t>
              </a:r>
              <a:endParaRPr b="1" sz="1251"/>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2" name="Shape 192"/>
        <p:cNvGrpSpPr/>
        <p:nvPr/>
      </p:nvGrpSpPr>
      <p:grpSpPr>
        <a:xfrm>
          <a:off x="0" y="0"/>
          <a:ext cx="0" cy="0"/>
          <a:chOff x="0" y="0"/>
          <a:chExt cx="0" cy="0"/>
        </a:xfrm>
      </p:grpSpPr>
      <p:grpSp>
        <p:nvGrpSpPr>
          <p:cNvPr id="193" name="Google Shape;193;p20"/>
          <p:cNvGrpSpPr/>
          <p:nvPr/>
        </p:nvGrpSpPr>
        <p:grpSpPr>
          <a:xfrm>
            <a:off x="571500" y="571500"/>
            <a:ext cx="10858500" cy="666900"/>
            <a:chOff x="-190500" y="0"/>
            <a:chExt cx="10858500" cy="666900"/>
          </a:xfrm>
        </p:grpSpPr>
        <p:sp>
          <p:nvSpPr>
            <p:cNvPr id="194" name="Google Shape;194;p20"/>
            <p:cNvSpPr/>
            <p:nvPr/>
          </p:nvSpPr>
          <p:spPr>
            <a:xfrm>
              <a:off x="-190500" y="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95" name="Google Shape;195;p20"/>
            <p:cNvSpPr txBox="1"/>
            <p:nvPr/>
          </p:nvSpPr>
          <p:spPr>
            <a:xfrm>
              <a:off x="0" y="0"/>
              <a:ext cx="10668000" cy="666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3600">
                  <a:solidFill>
                    <a:srgbClr val="171E26"/>
                  </a:solidFill>
                  <a:latin typeface="Space Grotesk"/>
                  <a:ea typeface="Space Grotesk"/>
                  <a:cs typeface="Space Grotesk"/>
                  <a:sym typeface="Space Grotesk"/>
                </a:rPr>
                <a:t>Solution: </a:t>
              </a:r>
              <a:r>
                <a:rPr b="1" lang="en-US" sz="3600">
                  <a:solidFill>
                    <a:srgbClr val="E10098"/>
                  </a:solidFill>
                  <a:latin typeface="Space Grotesk"/>
                  <a:ea typeface="Space Grotesk"/>
                  <a:cs typeface="Space Grotesk"/>
                  <a:sym typeface="Space Grotesk"/>
                </a:rPr>
                <a:t>GraphQL</a:t>
              </a:r>
              <a:r>
                <a:rPr b="1" lang="en-US" sz="3600">
                  <a:solidFill>
                    <a:srgbClr val="171E26"/>
                  </a:solidFill>
                  <a:latin typeface="Space Grotesk"/>
                  <a:ea typeface="Space Grotesk"/>
                  <a:cs typeface="Space Grotesk"/>
                  <a:sym typeface="Space Grotesk"/>
                </a:rPr>
                <a:t> </a:t>
              </a:r>
              <a:r>
                <a:rPr b="1" lang="en-US" sz="3600">
                  <a:solidFill>
                    <a:srgbClr val="E10098"/>
                  </a:solidFill>
                  <a:latin typeface="Space Grotesk"/>
                  <a:ea typeface="Space Grotesk"/>
                  <a:cs typeface="Space Grotesk"/>
                  <a:sym typeface="Space Grotesk"/>
                </a:rPr>
                <a:t>Schema Copilot</a:t>
              </a:r>
              <a:endParaRPr b="1" sz="3600">
                <a:solidFill>
                  <a:srgbClr val="171E26"/>
                </a:solidFill>
                <a:latin typeface="Space Grotesk"/>
                <a:ea typeface="Space Grotesk"/>
                <a:cs typeface="Space Grotesk"/>
                <a:sym typeface="Space Grotesk"/>
              </a:endParaRPr>
            </a:p>
          </p:txBody>
        </p:sp>
      </p:grpSp>
      <p:pic>
        <p:nvPicPr>
          <p:cNvPr id="196" name="Google Shape;196;p20" title="CleanShot 2026-05-10 at 12.40.50@2x.png"/>
          <p:cNvPicPr preferRelativeResize="0"/>
          <p:nvPr/>
        </p:nvPicPr>
        <p:blipFill rotWithShape="1">
          <a:blip r:embed="rId4">
            <a:alphaModFix/>
          </a:blip>
          <a:srcRect b="19518" l="0" r="48702" t="1431"/>
          <a:stretch/>
        </p:blipFill>
        <p:spPr>
          <a:xfrm>
            <a:off x="2563675" y="1465975"/>
            <a:ext cx="2671299" cy="5119976"/>
          </a:xfrm>
          <a:prstGeom prst="rect">
            <a:avLst/>
          </a:prstGeom>
          <a:noFill/>
          <a:ln>
            <a:noFill/>
          </a:ln>
        </p:spPr>
      </p:pic>
      <p:pic>
        <p:nvPicPr>
          <p:cNvPr id="197" name="Google Shape;197;p20" title="CleanShot 2026-05-10 at 12.40.50@2x.png"/>
          <p:cNvPicPr preferRelativeResize="0"/>
          <p:nvPr/>
        </p:nvPicPr>
        <p:blipFill rotWithShape="1">
          <a:blip r:embed="rId4">
            <a:alphaModFix/>
          </a:blip>
          <a:srcRect b="28044" l="52526" r="0" t="2661"/>
          <a:stretch/>
        </p:blipFill>
        <p:spPr>
          <a:xfrm>
            <a:off x="6524150" y="1516600"/>
            <a:ext cx="2764412" cy="50187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21" title="demo-with-audio-f1.mov">
            <a:hlinkClick r:id="rId3"/>
          </p:cNvPr>
          <p:cNvPicPr preferRelativeResize="0"/>
          <p:nvPr/>
        </p:nvPicPr>
        <p:blipFill>
          <a:blip r:embed="rId4">
            <a:alphaModFix/>
          </a:blip>
          <a:stretch>
            <a:fillRect/>
          </a:stretch>
        </p:blipFill>
        <p:spPr>
          <a:xfrm>
            <a:off x="0" y="6350"/>
            <a:ext cx="12192000" cy="6857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6" name="Shape 206"/>
        <p:cNvGrpSpPr/>
        <p:nvPr/>
      </p:nvGrpSpPr>
      <p:grpSpPr>
        <a:xfrm>
          <a:off x="0" y="0"/>
          <a:ext cx="0" cy="0"/>
          <a:chOff x="0" y="0"/>
          <a:chExt cx="0" cy="0"/>
        </a:xfrm>
      </p:grpSpPr>
      <p:grpSp>
        <p:nvGrpSpPr>
          <p:cNvPr id="207" name="Google Shape;207;p22"/>
          <p:cNvGrpSpPr/>
          <p:nvPr/>
        </p:nvGrpSpPr>
        <p:grpSpPr>
          <a:xfrm>
            <a:off x="571500" y="571500"/>
            <a:ext cx="10858500" cy="666900"/>
            <a:chOff x="-190500" y="0"/>
            <a:chExt cx="10858500" cy="666900"/>
          </a:xfrm>
        </p:grpSpPr>
        <p:sp>
          <p:nvSpPr>
            <p:cNvPr id="208" name="Google Shape;208;p22"/>
            <p:cNvSpPr/>
            <p:nvPr/>
          </p:nvSpPr>
          <p:spPr>
            <a:xfrm>
              <a:off x="-190500" y="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09" name="Google Shape;209;p22"/>
            <p:cNvSpPr txBox="1"/>
            <p:nvPr/>
          </p:nvSpPr>
          <p:spPr>
            <a:xfrm>
              <a:off x="0" y="0"/>
              <a:ext cx="10668000" cy="666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3600">
                  <a:solidFill>
                    <a:srgbClr val="171E26"/>
                  </a:solidFill>
                  <a:latin typeface="Space Grotesk"/>
                  <a:ea typeface="Space Grotesk"/>
                  <a:cs typeface="Space Grotesk"/>
                  <a:sym typeface="Space Grotesk"/>
                </a:rPr>
                <a:t>Solution: </a:t>
              </a:r>
              <a:r>
                <a:rPr b="1" lang="en-US" sz="3600">
                  <a:solidFill>
                    <a:srgbClr val="E10098"/>
                  </a:solidFill>
                  <a:latin typeface="Space Grotesk"/>
                  <a:ea typeface="Space Grotesk"/>
                  <a:cs typeface="Space Grotesk"/>
                  <a:sym typeface="Space Grotesk"/>
                </a:rPr>
                <a:t>Schema Copilot</a:t>
              </a:r>
              <a:endParaRPr b="1" sz="3600">
                <a:solidFill>
                  <a:srgbClr val="171E26"/>
                </a:solidFill>
                <a:latin typeface="Space Grotesk"/>
                <a:ea typeface="Space Grotesk"/>
                <a:cs typeface="Space Grotesk"/>
                <a:sym typeface="Space Grotesk"/>
              </a:endParaRPr>
            </a:p>
          </p:txBody>
        </p:sp>
      </p:grpSp>
      <p:grpSp>
        <p:nvGrpSpPr>
          <p:cNvPr id="210" name="Google Shape;210;p22"/>
          <p:cNvGrpSpPr/>
          <p:nvPr/>
        </p:nvGrpSpPr>
        <p:grpSpPr>
          <a:xfrm>
            <a:off x="571500" y="2095500"/>
            <a:ext cx="3429000" cy="3429000"/>
            <a:chOff x="571500" y="2095500"/>
            <a:chExt cx="3429000" cy="3429000"/>
          </a:xfrm>
        </p:grpSpPr>
        <p:grpSp>
          <p:nvGrpSpPr>
            <p:cNvPr id="211" name="Google Shape;211;p22"/>
            <p:cNvGrpSpPr/>
            <p:nvPr/>
          </p:nvGrpSpPr>
          <p:grpSpPr>
            <a:xfrm>
              <a:off x="571500" y="2095500"/>
              <a:ext cx="3429000" cy="3429000"/>
              <a:chOff x="571500" y="2095500"/>
              <a:chExt cx="3429000" cy="3429000"/>
            </a:xfrm>
          </p:grpSpPr>
          <p:sp>
            <p:nvSpPr>
              <p:cNvPr id="212" name="Google Shape;212;p22"/>
              <p:cNvSpPr/>
              <p:nvPr/>
            </p:nvSpPr>
            <p:spPr>
              <a:xfrm>
                <a:off x="571500" y="2095500"/>
                <a:ext cx="3429000" cy="3429000"/>
              </a:xfrm>
              <a:prstGeom prst="roundRect">
                <a:avLst>
                  <a:gd fmla="val 666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13" name="Google Shape;213;p22"/>
              <p:cNvSpPr/>
              <p:nvPr/>
            </p:nvSpPr>
            <p:spPr>
              <a:xfrm>
                <a:off x="571500" y="2095500"/>
                <a:ext cx="76200" cy="34290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14" name="Google Shape;214;p22"/>
              <p:cNvSpPr txBox="1"/>
              <p:nvPr/>
            </p:nvSpPr>
            <p:spPr>
              <a:xfrm>
                <a:off x="857250" y="2381250"/>
                <a:ext cx="28575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4800">
                    <a:latin typeface="Arial"/>
                    <a:ea typeface="Arial"/>
                    <a:cs typeface="Arial"/>
                    <a:sym typeface="Arial"/>
                  </a:rPr>
                  <a:t>⚡</a:t>
                </a:r>
                <a:endParaRPr sz="4800">
                  <a:latin typeface="Arial"/>
                  <a:ea typeface="Arial"/>
                  <a:cs typeface="Arial"/>
                  <a:sym typeface="Arial"/>
                </a:endParaRPr>
              </a:p>
            </p:txBody>
          </p:sp>
          <p:sp>
            <p:nvSpPr>
              <p:cNvPr id="215" name="Google Shape;215;p22"/>
              <p:cNvSpPr txBox="1"/>
              <p:nvPr/>
            </p:nvSpPr>
            <p:spPr>
              <a:xfrm>
                <a:off x="857250" y="3238500"/>
                <a:ext cx="2857500" cy="7620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US" sz="2200">
                    <a:solidFill>
                      <a:srgbClr val="171E26"/>
                    </a:solidFill>
                    <a:latin typeface="Space Grotesk"/>
                    <a:ea typeface="Space Grotesk"/>
                    <a:cs typeface="Space Grotesk"/>
                    <a:sym typeface="Space Grotesk"/>
                  </a:rPr>
                  <a:t>Instant Architecture Review with AI</a:t>
                </a:r>
                <a:endParaRPr b="1" sz="2200">
                  <a:solidFill>
                    <a:srgbClr val="171E26"/>
                  </a:solidFill>
                  <a:latin typeface="Space Grotesk"/>
                  <a:ea typeface="Space Grotesk"/>
                  <a:cs typeface="Space Grotesk"/>
                  <a:sym typeface="Space Grotesk"/>
                </a:endParaRPr>
              </a:p>
              <a:p>
                <a:pPr indent="0" lvl="0" marL="0" rtl="0" algn="ctr">
                  <a:spcBef>
                    <a:spcPts val="1125"/>
                  </a:spcBef>
                  <a:spcAft>
                    <a:spcPts val="0"/>
                  </a:spcAft>
                  <a:buNone/>
                </a:pPr>
                <a:r>
                  <a:t/>
                </a:r>
                <a:endParaRPr b="0" sz="1400">
                  <a:solidFill>
                    <a:srgbClr val="434343"/>
                  </a:solidFill>
                  <a:latin typeface="Inter"/>
                  <a:ea typeface="Inter"/>
                  <a:cs typeface="Inter"/>
                  <a:sym typeface="Inter"/>
                </a:endParaRPr>
              </a:p>
            </p:txBody>
          </p:sp>
        </p:grpSp>
        <p:sp>
          <p:nvSpPr>
            <p:cNvPr id="216" name="Google Shape;216;p22"/>
            <p:cNvSpPr txBox="1"/>
            <p:nvPr/>
          </p:nvSpPr>
          <p:spPr>
            <a:xfrm>
              <a:off x="848550" y="4113081"/>
              <a:ext cx="2874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US">
                  <a:solidFill>
                    <a:srgbClr val="434343"/>
                  </a:solidFill>
                  <a:latin typeface="Inter"/>
                  <a:ea typeface="Inter"/>
                  <a:cs typeface="Inter"/>
                  <a:sym typeface="Inter"/>
                </a:rPr>
                <a:t>Real time feedback</a:t>
              </a:r>
              <a:r>
                <a:rPr lang="en-US">
                  <a:solidFill>
                    <a:srgbClr val="434343"/>
                  </a:solidFill>
                  <a:latin typeface="Inter"/>
                  <a:ea typeface="Inter"/>
                  <a:cs typeface="Inter"/>
                  <a:sym typeface="Inter"/>
                </a:rPr>
                <a:t> of GraphQL schema with no wait time</a:t>
              </a:r>
              <a:endParaRPr>
                <a:solidFill>
                  <a:srgbClr val="434343"/>
                </a:solidFill>
                <a:latin typeface="Inter"/>
                <a:ea typeface="Inter"/>
                <a:cs typeface="Inter"/>
                <a:sym typeface="Inter"/>
              </a:endParaRPr>
            </a:p>
          </p:txBody>
        </p:sp>
      </p:grpSp>
      <p:grpSp>
        <p:nvGrpSpPr>
          <p:cNvPr id="217" name="Google Shape;217;p22"/>
          <p:cNvGrpSpPr/>
          <p:nvPr/>
        </p:nvGrpSpPr>
        <p:grpSpPr>
          <a:xfrm>
            <a:off x="4381500" y="2095500"/>
            <a:ext cx="3429000" cy="3429000"/>
            <a:chOff x="4381500" y="2095500"/>
            <a:chExt cx="3429000" cy="3429000"/>
          </a:xfrm>
        </p:grpSpPr>
        <p:grpSp>
          <p:nvGrpSpPr>
            <p:cNvPr id="218" name="Google Shape;218;p22"/>
            <p:cNvGrpSpPr/>
            <p:nvPr/>
          </p:nvGrpSpPr>
          <p:grpSpPr>
            <a:xfrm>
              <a:off x="4381500" y="2095500"/>
              <a:ext cx="3429000" cy="3429000"/>
              <a:chOff x="4381500" y="2095500"/>
              <a:chExt cx="3429000" cy="3429000"/>
            </a:xfrm>
          </p:grpSpPr>
          <p:sp>
            <p:nvSpPr>
              <p:cNvPr id="219" name="Google Shape;219;p22"/>
              <p:cNvSpPr/>
              <p:nvPr/>
            </p:nvSpPr>
            <p:spPr>
              <a:xfrm>
                <a:off x="4381500" y="2095500"/>
                <a:ext cx="3429000" cy="3429000"/>
              </a:xfrm>
              <a:prstGeom prst="roundRect">
                <a:avLst>
                  <a:gd fmla="val 666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20" name="Google Shape;220;p22"/>
              <p:cNvSpPr/>
              <p:nvPr/>
            </p:nvSpPr>
            <p:spPr>
              <a:xfrm>
                <a:off x="4381500" y="2095500"/>
                <a:ext cx="76200" cy="34290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21" name="Google Shape;221;p22"/>
              <p:cNvSpPr txBox="1"/>
              <p:nvPr/>
            </p:nvSpPr>
            <p:spPr>
              <a:xfrm>
                <a:off x="4667250" y="2381250"/>
                <a:ext cx="28575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4800">
                    <a:latin typeface="Arial"/>
                    <a:ea typeface="Arial"/>
                    <a:cs typeface="Arial"/>
                    <a:sym typeface="Arial"/>
                  </a:rPr>
                  <a:t>🪄</a:t>
                </a:r>
                <a:endParaRPr sz="4800">
                  <a:latin typeface="Arial"/>
                  <a:ea typeface="Arial"/>
                  <a:cs typeface="Arial"/>
                  <a:sym typeface="Arial"/>
                </a:endParaRPr>
              </a:p>
            </p:txBody>
          </p:sp>
          <p:sp>
            <p:nvSpPr>
              <p:cNvPr id="222" name="Google Shape;222;p22"/>
              <p:cNvSpPr txBox="1"/>
              <p:nvPr/>
            </p:nvSpPr>
            <p:spPr>
              <a:xfrm>
                <a:off x="4667250" y="3264300"/>
                <a:ext cx="2857500" cy="5514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US" sz="2200">
                    <a:solidFill>
                      <a:srgbClr val="171E26"/>
                    </a:solidFill>
                    <a:latin typeface="Space Grotesk"/>
                    <a:ea typeface="Space Grotesk"/>
                    <a:cs typeface="Space Grotesk"/>
                    <a:sym typeface="Space Grotesk"/>
                  </a:rPr>
                  <a:t>1-Click Auto-Fix</a:t>
                </a:r>
                <a:endParaRPr b="1" sz="2200">
                  <a:solidFill>
                    <a:srgbClr val="171E26"/>
                  </a:solidFill>
                  <a:latin typeface="Space Grotesk"/>
                  <a:ea typeface="Space Grotesk"/>
                  <a:cs typeface="Space Grotesk"/>
                  <a:sym typeface="Space Grotesk"/>
                </a:endParaRPr>
              </a:p>
              <a:p>
                <a:pPr indent="0" lvl="0" marL="0" rtl="0" algn="l">
                  <a:spcBef>
                    <a:spcPts val="1125"/>
                  </a:spcBef>
                  <a:spcAft>
                    <a:spcPts val="0"/>
                  </a:spcAft>
                  <a:buNone/>
                </a:pPr>
                <a:r>
                  <a:t/>
                </a:r>
                <a:endParaRPr>
                  <a:solidFill>
                    <a:srgbClr val="434343"/>
                  </a:solidFill>
                  <a:latin typeface="Inter"/>
                  <a:ea typeface="Inter"/>
                  <a:cs typeface="Inter"/>
                  <a:sym typeface="Inter"/>
                </a:endParaRPr>
              </a:p>
              <a:p>
                <a:pPr indent="0" lvl="0" marL="0" rtl="0" algn="ctr">
                  <a:spcBef>
                    <a:spcPts val="0"/>
                  </a:spcBef>
                  <a:spcAft>
                    <a:spcPts val="0"/>
                  </a:spcAft>
                  <a:buNone/>
                </a:pPr>
                <a:r>
                  <a:t/>
                </a:r>
                <a:endParaRPr b="0" sz="1400">
                  <a:solidFill>
                    <a:srgbClr val="434343"/>
                  </a:solidFill>
                  <a:latin typeface="Inter"/>
                  <a:ea typeface="Inter"/>
                  <a:cs typeface="Inter"/>
                  <a:sym typeface="Inter"/>
                </a:endParaRPr>
              </a:p>
            </p:txBody>
          </p:sp>
        </p:grpSp>
        <p:sp>
          <p:nvSpPr>
            <p:cNvPr id="223" name="Google Shape;223;p22"/>
            <p:cNvSpPr txBox="1"/>
            <p:nvPr/>
          </p:nvSpPr>
          <p:spPr>
            <a:xfrm>
              <a:off x="4640750" y="4038801"/>
              <a:ext cx="28575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US">
                  <a:solidFill>
                    <a:srgbClr val="434343"/>
                  </a:solidFill>
                  <a:latin typeface="Inter"/>
                  <a:ea typeface="Inter"/>
                  <a:cs typeface="Inter"/>
                  <a:sym typeface="Inter"/>
                </a:rPr>
                <a:t>Agentic Copilot</a:t>
              </a:r>
              <a:r>
                <a:rPr lang="en-US">
                  <a:solidFill>
                    <a:srgbClr val="434343"/>
                  </a:solidFill>
                  <a:latin typeface="Inter"/>
                  <a:ea typeface="Inter"/>
                  <a:cs typeface="Inter"/>
                  <a:sym typeface="Inter"/>
                </a:rPr>
                <a:t> that can </a:t>
              </a:r>
              <a:r>
                <a:rPr lang="en-US">
                  <a:solidFill>
                    <a:srgbClr val="434343"/>
                  </a:solidFill>
                  <a:latin typeface="Inter"/>
                  <a:ea typeface="Inter"/>
                  <a:cs typeface="Inter"/>
                  <a:sym typeface="Inter"/>
                </a:rPr>
                <a:t>resolve common schema violations with a single click.</a:t>
              </a:r>
              <a:endParaRPr>
                <a:solidFill>
                  <a:srgbClr val="434343"/>
                </a:solidFill>
                <a:latin typeface="Inter"/>
                <a:ea typeface="Inter"/>
                <a:cs typeface="Inter"/>
                <a:sym typeface="Inter"/>
              </a:endParaRPr>
            </a:p>
            <a:p>
              <a:pPr indent="0" lvl="0" marL="0" rtl="0" algn="ctr">
                <a:spcBef>
                  <a:spcPts val="0"/>
                </a:spcBef>
                <a:spcAft>
                  <a:spcPts val="0"/>
                </a:spcAft>
                <a:buClr>
                  <a:schemeClr val="dk1"/>
                </a:buClr>
                <a:buSzPts val="1100"/>
                <a:buFont typeface="Arial"/>
                <a:buNone/>
              </a:pPr>
              <a:r>
                <a:t/>
              </a:r>
              <a:endParaRPr>
                <a:solidFill>
                  <a:srgbClr val="434343"/>
                </a:solidFill>
                <a:latin typeface="Inter"/>
                <a:ea typeface="Inter"/>
                <a:cs typeface="Inter"/>
                <a:sym typeface="Inter"/>
              </a:endParaRPr>
            </a:p>
          </p:txBody>
        </p:sp>
      </p:grpSp>
      <p:grpSp>
        <p:nvGrpSpPr>
          <p:cNvPr id="224" name="Google Shape;224;p22"/>
          <p:cNvGrpSpPr/>
          <p:nvPr/>
        </p:nvGrpSpPr>
        <p:grpSpPr>
          <a:xfrm>
            <a:off x="8191500" y="2095500"/>
            <a:ext cx="3429000" cy="3429000"/>
            <a:chOff x="8191500" y="2095500"/>
            <a:chExt cx="3429000" cy="3429000"/>
          </a:xfrm>
        </p:grpSpPr>
        <p:grpSp>
          <p:nvGrpSpPr>
            <p:cNvPr id="225" name="Google Shape;225;p22"/>
            <p:cNvGrpSpPr/>
            <p:nvPr/>
          </p:nvGrpSpPr>
          <p:grpSpPr>
            <a:xfrm>
              <a:off x="8191500" y="2095500"/>
              <a:ext cx="3429000" cy="3429000"/>
              <a:chOff x="8191500" y="2095500"/>
              <a:chExt cx="3429000" cy="3429000"/>
            </a:xfrm>
          </p:grpSpPr>
          <p:sp>
            <p:nvSpPr>
              <p:cNvPr id="226" name="Google Shape;226;p22"/>
              <p:cNvSpPr/>
              <p:nvPr/>
            </p:nvSpPr>
            <p:spPr>
              <a:xfrm>
                <a:off x="8191500" y="2095500"/>
                <a:ext cx="3429000" cy="3429000"/>
              </a:xfrm>
              <a:prstGeom prst="roundRect">
                <a:avLst>
                  <a:gd fmla="val 666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27" name="Google Shape;227;p22"/>
              <p:cNvSpPr/>
              <p:nvPr/>
            </p:nvSpPr>
            <p:spPr>
              <a:xfrm>
                <a:off x="8191500" y="2095500"/>
                <a:ext cx="76200" cy="3429000"/>
              </a:xfrm>
              <a:prstGeom prst="roundRect">
                <a:avLst>
                  <a:gd fmla="val 50000" name="adj"/>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28" name="Google Shape;228;p22"/>
              <p:cNvSpPr txBox="1"/>
              <p:nvPr/>
            </p:nvSpPr>
            <p:spPr>
              <a:xfrm>
                <a:off x="8477250" y="2381250"/>
                <a:ext cx="2857500" cy="762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4800">
                    <a:latin typeface="Arial"/>
                    <a:ea typeface="Arial"/>
                    <a:cs typeface="Arial"/>
                    <a:sym typeface="Arial"/>
                  </a:rPr>
                  <a:t>🧠</a:t>
                </a:r>
                <a:endParaRPr sz="4800">
                  <a:latin typeface="Arial"/>
                  <a:ea typeface="Arial"/>
                  <a:cs typeface="Arial"/>
                  <a:sym typeface="Arial"/>
                </a:endParaRPr>
              </a:p>
            </p:txBody>
          </p:sp>
          <p:sp>
            <p:nvSpPr>
              <p:cNvPr id="229" name="Google Shape;229;p22"/>
              <p:cNvSpPr txBox="1"/>
              <p:nvPr/>
            </p:nvSpPr>
            <p:spPr>
              <a:xfrm>
                <a:off x="8477250" y="3238500"/>
                <a:ext cx="2857500" cy="615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US" sz="2200">
                    <a:solidFill>
                      <a:srgbClr val="171E26"/>
                    </a:solidFill>
                    <a:latin typeface="Space Grotesk"/>
                    <a:ea typeface="Space Grotesk"/>
                    <a:cs typeface="Space Grotesk"/>
                    <a:sym typeface="Space Grotesk"/>
                  </a:rPr>
                  <a:t>Corporate Memory Context</a:t>
                </a:r>
                <a:endParaRPr b="1" sz="2200">
                  <a:solidFill>
                    <a:srgbClr val="171E26"/>
                  </a:solidFill>
                  <a:latin typeface="Space Grotesk"/>
                  <a:ea typeface="Space Grotesk"/>
                  <a:cs typeface="Space Grotesk"/>
                  <a:sym typeface="Space Grotesk"/>
                </a:endParaRPr>
              </a:p>
              <a:p>
                <a:pPr indent="0" lvl="0" marL="0" rtl="0" algn="ctr">
                  <a:spcBef>
                    <a:spcPts val="1125"/>
                  </a:spcBef>
                  <a:spcAft>
                    <a:spcPts val="0"/>
                  </a:spcAft>
                  <a:buNone/>
                </a:pPr>
                <a:r>
                  <a:t/>
                </a:r>
                <a:endParaRPr b="0" sz="1400">
                  <a:solidFill>
                    <a:srgbClr val="434343"/>
                  </a:solidFill>
                  <a:latin typeface="Inter"/>
                  <a:ea typeface="Inter"/>
                  <a:cs typeface="Inter"/>
                  <a:sym typeface="Inter"/>
                </a:endParaRPr>
              </a:p>
            </p:txBody>
          </p:sp>
        </p:grpSp>
        <p:sp>
          <p:nvSpPr>
            <p:cNvPr id="230" name="Google Shape;230;p22"/>
            <p:cNvSpPr txBox="1"/>
            <p:nvPr/>
          </p:nvSpPr>
          <p:spPr>
            <a:xfrm>
              <a:off x="8468550" y="4113075"/>
              <a:ext cx="29613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US">
                  <a:solidFill>
                    <a:srgbClr val="434343"/>
                  </a:solidFill>
                  <a:latin typeface="Inter"/>
                  <a:ea typeface="Inter"/>
                  <a:cs typeface="Inter"/>
                  <a:sym typeface="Inter"/>
                </a:rPr>
                <a:t>Leverages internal documentation to provide </a:t>
              </a:r>
              <a:r>
                <a:rPr b="1" lang="en-US">
                  <a:solidFill>
                    <a:srgbClr val="434343"/>
                  </a:solidFill>
                  <a:latin typeface="Inter"/>
                  <a:ea typeface="Inter"/>
                  <a:cs typeface="Inter"/>
                  <a:sym typeface="Inter"/>
                </a:rPr>
                <a:t>contextually relevant feedback.</a:t>
              </a:r>
              <a:endParaRPr b="1" sz="3200">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4" name="Shape 234"/>
        <p:cNvGrpSpPr/>
        <p:nvPr/>
      </p:nvGrpSpPr>
      <p:grpSpPr>
        <a:xfrm>
          <a:off x="0" y="0"/>
          <a:ext cx="0" cy="0"/>
          <a:chOff x="0" y="0"/>
          <a:chExt cx="0" cy="0"/>
        </a:xfrm>
      </p:grpSpPr>
      <p:sp>
        <p:nvSpPr>
          <p:cNvPr id="235" name="Google Shape;235;p23"/>
          <p:cNvSpPr/>
          <p:nvPr/>
        </p:nvSpPr>
        <p:spPr>
          <a:xfrm>
            <a:off x="5929825" y="1470401"/>
            <a:ext cx="5500200" cy="1746000"/>
          </a:xfrm>
          <a:prstGeom prst="roundRect">
            <a:avLst>
              <a:gd fmla="val 6153" name="adj"/>
            </a:avLst>
          </a:prstGeom>
          <a:solidFill>
            <a:srgbClr val="FFFFFF"/>
          </a:solidFill>
          <a:ln cap="flat" cmpd="sng" w="1905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descr="Stack of paper line icon. Files vector illustration isolated on white. Pile of documents outline style design, designed for web and app. Eps 10. (Provided by Getty Images)" id="236" name="Google Shape;236;p23"/>
          <p:cNvPicPr preferRelativeResize="0"/>
          <p:nvPr/>
        </p:nvPicPr>
        <p:blipFill>
          <a:blip r:embed="rId4">
            <a:alphaModFix/>
          </a:blip>
          <a:stretch>
            <a:fillRect/>
          </a:stretch>
        </p:blipFill>
        <p:spPr>
          <a:xfrm>
            <a:off x="6404722" y="2008419"/>
            <a:ext cx="627021" cy="629222"/>
          </a:xfrm>
          <a:prstGeom prst="rect">
            <a:avLst/>
          </a:prstGeom>
          <a:noFill/>
          <a:ln>
            <a:noFill/>
          </a:ln>
        </p:spPr>
      </p:pic>
      <p:pic>
        <p:nvPicPr>
          <p:cNvPr descr="administrative related chip board or chip system vector with editable stroke, (Provided by Getty Images)" id="237" name="Google Shape;237;p23"/>
          <p:cNvPicPr preferRelativeResize="0"/>
          <p:nvPr/>
        </p:nvPicPr>
        <p:blipFill>
          <a:blip r:embed="rId5">
            <a:alphaModFix/>
          </a:blip>
          <a:stretch>
            <a:fillRect/>
          </a:stretch>
        </p:blipFill>
        <p:spPr>
          <a:xfrm>
            <a:off x="7649510" y="2000106"/>
            <a:ext cx="627021" cy="629222"/>
          </a:xfrm>
          <a:prstGeom prst="rect">
            <a:avLst/>
          </a:prstGeom>
          <a:noFill/>
          <a:ln>
            <a:noFill/>
          </a:ln>
        </p:spPr>
      </p:pic>
      <p:pic>
        <p:nvPicPr>
          <p:cNvPr descr="Search the database for the vector icon. Isolated contour symbol illustration (Provided by Getty Images)" id="238" name="Google Shape;238;p23"/>
          <p:cNvPicPr preferRelativeResize="0"/>
          <p:nvPr/>
        </p:nvPicPr>
        <p:blipFill>
          <a:blip r:embed="rId6">
            <a:alphaModFix/>
          </a:blip>
          <a:stretch>
            <a:fillRect/>
          </a:stretch>
        </p:blipFill>
        <p:spPr>
          <a:xfrm>
            <a:off x="10358375" y="1894943"/>
            <a:ext cx="759214" cy="888054"/>
          </a:xfrm>
          <a:prstGeom prst="rect">
            <a:avLst/>
          </a:prstGeom>
          <a:noFill/>
          <a:ln>
            <a:noFill/>
          </a:ln>
        </p:spPr>
      </p:pic>
      <p:sp>
        <p:nvSpPr>
          <p:cNvPr id="239" name="Google Shape;239;p23"/>
          <p:cNvSpPr txBox="1"/>
          <p:nvPr/>
        </p:nvSpPr>
        <p:spPr>
          <a:xfrm>
            <a:off x="5957079" y="1474460"/>
            <a:ext cx="262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64748B"/>
                </a:solidFill>
                <a:latin typeface="Space Grotesk"/>
                <a:ea typeface="Space Grotesk"/>
                <a:cs typeface="Space Grotesk"/>
                <a:sym typeface="Space Grotesk"/>
              </a:rPr>
              <a:t>DOCUMENT PROCESSING</a:t>
            </a:r>
            <a:endParaRPr>
              <a:solidFill>
                <a:schemeClr val="dk1"/>
              </a:solidFill>
            </a:endParaRPr>
          </a:p>
        </p:txBody>
      </p:sp>
      <p:pic>
        <p:nvPicPr>
          <p:cNvPr id="240" name="Google Shape;240;p23" title="Gemini_Generated_Image_vcwfhmvcwfhmvcwf (1).png"/>
          <p:cNvPicPr preferRelativeResize="0"/>
          <p:nvPr/>
        </p:nvPicPr>
        <p:blipFill rotWithShape="1">
          <a:blip r:embed="rId7">
            <a:alphaModFix/>
          </a:blip>
          <a:srcRect b="11749" l="11427" r="66280" t="54450"/>
          <a:stretch/>
        </p:blipFill>
        <p:spPr>
          <a:xfrm>
            <a:off x="8937845" y="2082432"/>
            <a:ext cx="627000" cy="520293"/>
          </a:xfrm>
          <a:prstGeom prst="rect">
            <a:avLst/>
          </a:prstGeom>
          <a:noFill/>
          <a:ln>
            <a:noFill/>
          </a:ln>
        </p:spPr>
      </p:pic>
      <p:sp>
        <p:nvSpPr>
          <p:cNvPr id="241" name="Google Shape;241;p23"/>
          <p:cNvSpPr/>
          <p:nvPr/>
        </p:nvSpPr>
        <p:spPr>
          <a:xfrm>
            <a:off x="571500" y="3463450"/>
            <a:ext cx="10858500" cy="3126900"/>
          </a:xfrm>
          <a:prstGeom prst="roundRect">
            <a:avLst>
              <a:gd fmla="val 6153" name="adj"/>
            </a:avLst>
          </a:prstGeom>
          <a:solidFill>
            <a:srgbClr val="FFFFFF"/>
          </a:solidFill>
          <a:ln cap="flat" cmpd="sng" w="1905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42" name="Google Shape;242;p23"/>
          <p:cNvSpPr/>
          <p:nvPr/>
        </p:nvSpPr>
        <p:spPr>
          <a:xfrm>
            <a:off x="585675" y="1464550"/>
            <a:ext cx="4773600" cy="1746000"/>
          </a:xfrm>
          <a:prstGeom prst="roundRect">
            <a:avLst>
              <a:gd fmla="val 6153" name="adj"/>
            </a:avLst>
          </a:prstGeom>
          <a:solidFill>
            <a:srgbClr val="E10098">
              <a:alpha val="5000"/>
            </a:srgbClr>
          </a:solidFill>
          <a:ln cap="flat" cmpd="sng" w="38100">
            <a:solidFill>
              <a:srgbClr val="E10098"/>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243" name="Google Shape;243;p23"/>
          <p:cNvGrpSpPr/>
          <p:nvPr/>
        </p:nvGrpSpPr>
        <p:grpSpPr>
          <a:xfrm>
            <a:off x="571500" y="571500"/>
            <a:ext cx="10858500" cy="666900"/>
            <a:chOff x="-190500" y="0"/>
            <a:chExt cx="10858500" cy="666900"/>
          </a:xfrm>
        </p:grpSpPr>
        <p:sp>
          <p:nvSpPr>
            <p:cNvPr id="244" name="Google Shape;244;p23"/>
            <p:cNvSpPr/>
            <p:nvPr/>
          </p:nvSpPr>
          <p:spPr>
            <a:xfrm>
              <a:off x="-190500" y="0"/>
              <a:ext cx="76200" cy="619200"/>
            </a:xfrm>
            <a:prstGeom prst="rect">
              <a:avLst/>
            </a:prstGeom>
            <a:solidFill>
              <a:srgbClr val="E1009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45" name="Google Shape;245;p23"/>
            <p:cNvSpPr txBox="1"/>
            <p:nvPr/>
          </p:nvSpPr>
          <p:spPr>
            <a:xfrm>
              <a:off x="0" y="0"/>
              <a:ext cx="10668000" cy="666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3600">
                  <a:solidFill>
                    <a:srgbClr val="171E26"/>
                  </a:solidFill>
                  <a:latin typeface="Space Grotesk"/>
                  <a:ea typeface="Space Grotesk"/>
                  <a:cs typeface="Space Grotesk"/>
                  <a:sym typeface="Space Grotesk"/>
                </a:rPr>
                <a:t>Architecture: </a:t>
              </a:r>
              <a:r>
                <a:rPr b="1" lang="en-US" sz="3600">
                  <a:solidFill>
                    <a:srgbClr val="E10098"/>
                  </a:solidFill>
                  <a:latin typeface="Space Grotesk"/>
                  <a:ea typeface="Space Grotesk"/>
                  <a:cs typeface="Space Grotesk"/>
                  <a:sym typeface="Space Grotesk"/>
                </a:rPr>
                <a:t>RAG Pipeline</a:t>
              </a:r>
              <a:endParaRPr b="1" sz="3600">
                <a:solidFill>
                  <a:srgbClr val="E10098"/>
                </a:solidFill>
                <a:latin typeface="Space Grotesk"/>
                <a:ea typeface="Space Grotesk"/>
                <a:cs typeface="Space Grotesk"/>
                <a:sym typeface="Space Grotesk"/>
              </a:endParaRPr>
            </a:p>
          </p:txBody>
        </p:sp>
      </p:grpSp>
      <p:pic>
        <p:nvPicPr>
          <p:cNvPr id="246" name="Google Shape;246;p23" title="GraphQL Logo (Black).png"/>
          <p:cNvPicPr preferRelativeResize="0"/>
          <p:nvPr/>
        </p:nvPicPr>
        <p:blipFill>
          <a:blip r:embed="rId8">
            <a:alphaModFix/>
          </a:blip>
          <a:stretch>
            <a:fillRect/>
          </a:stretch>
        </p:blipFill>
        <p:spPr>
          <a:xfrm>
            <a:off x="876721" y="2049511"/>
            <a:ext cx="443765" cy="479395"/>
          </a:xfrm>
          <a:prstGeom prst="rect">
            <a:avLst/>
          </a:prstGeom>
          <a:noFill/>
          <a:ln>
            <a:noFill/>
          </a:ln>
        </p:spPr>
      </p:pic>
      <p:sp>
        <p:nvSpPr>
          <p:cNvPr id="247" name="Google Shape;247;p23"/>
          <p:cNvSpPr txBox="1"/>
          <p:nvPr/>
        </p:nvSpPr>
        <p:spPr>
          <a:xfrm>
            <a:off x="697200" y="2580766"/>
            <a:ext cx="952500" cy="329400"/>
          </a:xfrm>
          <a:prstGeom prst="rect">
            <a:avLst/>
          </a:prstGeom>
          <a:noFill/>
          <a:ln>
            <a:noFill/>
          </a:ln>
        </p:spPr>
        <p:txBody>
          <a:bodyPr anchorCtr="0" anchor="t" bIns="86925" lIns="86925" spcFirstLastPara="1" rIns="86925" wrap="square" tIns="86925">
            <a:spAutoFit/>
          </a:bodyPr>
          <a:lstStyle/>
          <a:p>
            <a:pPr indent="0" lvl="0" marL="0" rtl="0" algn="ctr">
              <a:spcBef>
                <a:spcPts val="0"/>
              </a:spcBef>
              <a:spcAft>
                <a:spcPts val="0"/>
              </a:spcAft>
              <a:buNone/>
            </a:pPr>
            <a:r>
              <a:rPr lang="en-US" sz="1000">
                <a:solidFill>
                  <a:srgbClr val="000000"/>
                </a:solidFill>
                <a:latin typeface="Inter"/>
                <a:ea typeface="Inter"/>
                <a:cs typeface="Inter"/>
                <a:sym typeface="Inter"/>
              </a:rPr>
              <a:t>Supergraph</a:t>
            </a:r>
            <a:endParaRPr sz="1000">
              <a:solidFill>
                <a:srgbClr val="000000"/>
              </a:solidFill>
              <a:latin typeface="Inter"/>
              <a:ea typeface="Inter"/>
              <a:cs typeface="Inter"/>
              <a:sym typeface="Inter"/>
            </a:endParaRPr>
          </a:p>
        </p:txBody>
      </p:sp>
      <p:pic>
        <p:nvPicPr>
          <p:cNvPr descr="Document papers line icon. Pages vector illustration isolated on white. Office notes outline style design, designed for web and app. Eps 10. (Provided by Getty Images)" id="248" name="Google Shape;248;p23"/>
          <p:cNvPicPr preferRelativeResize="0"/>
          <p:nvPr/>
        </p:nvPicPr>
        <p:blipFill>
          <a:blip r:embed="rId9">
            <a:alphaModFix/>
          </a:blip>
          <a:stretch>
            <a:fillRect/>
          </a:stretch>
        </p:blipFill>
        <p:spPr>
          <a:xfrm>
            <a:off x="1887047" y="2068356"/>
            <a:ext cx="443781" cy="476524"/>
          </a:xfrm>
          <a:prstGeom prst="rect">
            <a:avLst/>
          </a:prstGeom>
          <a:noFill/>
          <a:ln>
            <a:noFill/>
          </a:ln>
        </p:spPr>
      </p:pic>
      <p:sp>
        <p:nvSpPr>
          <p:cNvPr id="249" name="Google Shape;249;p23"/>
          <p:cNvSpPr txBox="1"/>
          <p:nvPr/>
        </p:nvSpPr>
        <p:spPr>
          <a:xfrm>
            <a:off x="1708442" y="2581657"/>
            <a:ext cx="967800" cy="345900"/>
          </a:xfrm>
          <a:prstGeom prst="rect">
            <a:avLst/>
          </a:prstGeom>
          <a:noFill/>
          <a:ln>
            <a:noFill/>
          </a:ln>
        </p:spPr>
        <p:txBody>
          <a:bodyPr anchorCtr="0" anchor="t" bIns="86925" lIns="86925" spcFirstLastPara="1" rIns="86925" wrap="square" tIns="86925">
            <a:noAutofit/>
          </a:bodyPr>
          <a:lstStyle/>
          <a:p>
            <a:pPr indent="0" lvl="0" marL="0" marR="0" rtl="0" algn="ctr">
              <a:lnSpc>
                <a:spcPct val="100000"/>
              </a:lnSpc>
              <a:spcBef>
                <a:spcPts val="0"/>
              </a:spcBef>
              <a:spcAft>
                <a:spcPts val="0"/>
              </a:spcAft>
              <a:buNone/>
            </a:pPr>
            <a:r>
              <a:rPr lang="en-US" sz="1000">
                <a:latin typeface="Inter"/>
                <a:ea typeface="Inter"/>
                <a:cs typeface="Inter"/>
                <a:sym typeface="Inter"/>
              </a:rPr>
              <a:t>Internal docs</a:t>
            </a:r>
            <a:endParaRPr sz="1000">
              <a:latin typeface="Inter"/>
              <a:ea typeface="Inter"/>
              <a:cs typeface="Inter"/>
              <a:sym typeface="Inter"/>
            </a:endParaRPr>
          </a:p>
        </p:txBody>
      </p:sp>
      <p:pic>
        <p:nvPicPr>
          <p:cNvPr descr="chat (Provided by Getty Images)" id="250" name="Google Shape;250;p23"/>
          <p:cNvPicPr preferRelativeResize="0"/>
          <p:nvPr/>
        </p:nvPicPr>
        <p:blipFill>
          <a:blip r:embed="rId10">
            <a:alphaModFix/>
          </a:blip>
          <a:stretch>
            <a:fillRect/>
          </a:stretch>
        </p:blipFill>
        <p:spPr>
          <a:xfrm>
            <a:off x="2934125" y="2037212"/>
            <a:ext cx="501760" cy="538824"/>
          </a:xfrm>
          <a:prstGeom prst="rect">
            <a:avLst/>
          </a:prstGeom>
          <a:noFill/>
          <a:ln>
            <a:noFill/>
          </a:ln>
        </p:spPr>
      </p:pic>
      <p:pic>
        <p:nvPicPr>
          <p:cNvPr id="251" name="Google Shape;251;p23" title="GraphQL Logo + Wordmark (Black).png"/>
          <p:cNvPicPr preferRelativeResize="0"/>
          <p:nvPr/>
        </p:nvPicPr>
        <p:blipFill>
          <a:blip r:embed="rId11">
            <a:alphaModFix/>
          </a:blip>
          <a:stretch>
            <a:fillRect/>
          </a:stretch>
        </p:blipFill>
        <p:spPr>
          <a:xfrm>
            <a:off x="3979650" y="2080820"/>
            <a:ext cx="1180268" cy="345899"/>
          </a:xfrm>
          <a:prstGeom prst="rect">
            <a:avLst/>
          </a:prstGeom>
          <a:noFill/>
          <a:ln>
            <a:noFill/>
          </a:ln>
        </p:spPr>
      </p:pic>
      <p:sp>
        <p:nvSpPr>
          <p:cNvPr id="252" name="Google Shape;252;p23"/>
          <p:cNvSpPr txBox="1"/>
          <p:nvPr/>
        </p:nvSpPr>
        <p:spPr>
          <a:xfrm>
            <a:off x="2862045" y="2582010"/>
            <a:ext cx="859800" cy="483300"/>
          </a:xfrm>
          <a:prstGeom prst="rect">
            <a:avLst/>
          </a:prstGeom>
          <a:noFill/>
          <a:ln>
            <a:noFill/>
          </a:ln>
        </p:spPr>
        <p:txBody>
          <a:bodyPr anchorCtr="0" anchor="t" bIns="86925" lIns="86925" spcFirstLastPara="1" rIns="86925" wrap="square" tIns="86925">
            <a:spAutoFit/>
          </a:bodyPr>
          <a:lstStyle/>
          <a:p>
            <a:pPr indent="0" lvl="0" marL="0" marR="0" rtl="0" algn="ctr">
              <a:lnSpc>
                <a:spcPct val="100000"/>
              </a:lnSpc>
              <a:spcBef>
                <a:spcPts val="0"/>
              </a:spcBef>
              <a:spcAft>
                <a:spcPts val="0"/>
              </a:spcAft>
              <a:buNone/>
            </a:pPr>
            <a:r>
              <a:rPr lang="en-US" sz="1000">
                <a:solidFill>
                  <a:srgbClr val="000000"/>
                </a:solidFill>
              </a:rPr>
              <a:t>Past review </a:t>
            </a:r>
            <a:r>
              <a:rPr lang="en-US" sz="1000">
                <a:latin typeface="Inter"/>
                <a:ea typeface="Inter"/>
                <a:cs typeface="Inter"/>
                <a:sym typeface="Inter"/>
              </a:rPr>
              <a:t>comments</a:t>
            </a:r>
            <a:endParaRPr sz="1000">
              <a:solidFill>
                <a:srgbClr val="000000"/>
              </a:solidFill>
            </a:endParaRPr>
          </a:p>
        </p:txBody>
      </p:sp>
      <p:sp>
        <p:nvSpPr>
          <p:cNvPr id="253" name="Google Shape;253;p23"/>
          <p:cNvSpPr txBox="1"/>
          <p:nvPr/>
        </p:nvSpPr>
        <p:spPr>
          <a:xfrm>
            <a:off x="3929030" y="2582630"/>
            <a:ext cx="1149900" cy="483300"/>
          </a:xfrm>
          <a:prstGeom prst="rect">
            <a:avLst/>
          </a:prstGeom>
          <a:noFill/>
          <a:ln>
            <a:noFill/>
          </a:ln>
        </p:spPr>
        <p:txBody>
          <a:bodyPr anchorCtr="0" anchor="t" bIns="86925" lIns="86925" spcFirstLastPara="1" rIns="86925" wrap="square" tIns="86925">
            <a:spAutoFit/>
          </a:bodyPr>
          <a:lstStyle/>
          <a:p>
            <a:pPr indent="0" lvl="0" marL="0" marR="0" rtl="0" algn="ctr">
              <a:lnSpc>
                <a:spcPct val="100000"/>
              </a:lnSpc>
              <a:spcBef>
                <a:spcPts val="0"/>
              </a:spcBef>
              <a:spcAft>
                <a:spcPts val="0"/>
              </a:spcAft>
              <a:buNone/>
            </a:pPr>
            <a:r>
              <a:rPr lang="en-US" sz="1000">
                <a:latin typeface="Inter"/>
                <a:ea typeface="Inter"/>
                <a:cs typeface="Inter"/>
                <a:sym typeface="Inter"/>
              </a:rPr>
              <a:t>Federation</a:t>
            </a:r>
            <a:r>
              <a:rPr lang="en-US" sz="1000">
                <a:solidFill>
                  <a:srgbClr val="000000"/>
                </a:solidFill>
              </a:rPr>
              <a:t> Specs</a:t>
            </a:r>
            <a:endParaRPr sz="1000">
              <a:solidFill>
                <a:srgbClr val="000000"/>
              </a:solidFill>
            </a:endParaRPr>
          </a:p>
        </p:txBody>
      </p:sp>
      <p:sp>
        <p:nvSpPr>
          <p:cNvPr id="254" name="Google Shape;254;p23"/>
          <p:cNvSpPr txBox="1"/>
          <p:nvPr/>
        </p:nvSpPr>
        <p:spPr>
          <a:xfrm>
            <a:off x="608889" y="1464557"/>
            <a:ext cx="273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a:solidFill>
                  <a:srgbClr val="64748B"/>
                </a:solidFill>
                <a:latin typeface="Space Grotesk"/>
                <a:ea typeface="Space Grotesk"/>
                <a:cs typeface="Space Grotesk"/>
                <a:sym typeface="Space Grotesk"/>
              </a:rPr>
              <a:t>TRAINING DOCUMENTS</a:t>
            </a:r>
            <a:endParaRPr>
              <a:solidFill>
                <a:schemeClr val="dk1"/>
              </a:solidFill>
            </a:endParaRPr>
          </a:p>
        </p:txBody>
      </p:sp>
      <p:pic>
        <p:nvPicPr>
          <p:cNvPr descr="Paper documents icon vector. Isolated contour symbol illustration (Provided by Getty Images)" id="255" name="Google Shape;255;p23"/>
          <p:cNvPicPr preferRelativeResize="0"/>
          <p:nvPr/>
        </p:nvPicPr>
        <p:blipFill>
          <a:blip r:embed="rId12">
            <a:alphaModFix/>
          </a:blip>
          <a:stretch>
            <a:fillRect/>
          </a:stretch>
        </p:blipFill>
        <p:spPr>
          <a:xfrm>
            <a:off x="3888773" y="4108849"/>
            <a:ext cx="766300" cy="669655"/>
          </a:xfrm>
          <a:prstGeom prst="rect">
            <a:avLst/>
          </a:prstGeom>
          <a:noFill/>
          <a:ln>
            <a:noFill/>
          </a:ln>
        </p:spPr>
      </p:pic>
      <p:pic>
        <p:nvPicPr>
          <p:cNvPr descr="Program console line icon. Application command input window symbol, outline style pictogram on white background. Browser item sign for mobile concept and web design. Vector graphics. (Provided by Getty Images)" id="256" name="Google Shape;256;p23"/>
          <p:cNvPicPr preferRelativeResize="0"/>
          <p:nvPr/>
        </p:nvPicPr>
        <p:blipFill>
          <a:blip r:embed="rId13">
            <a:alphaModFix/>
          </a:blip>
          <a:stretch>
            <a:fillRect/>
          </a:stretch>
        </p:blipFill>
        <p:spPr>
          <a:xfrm>
            <a:off x="3909470" y="5537762"/>
            <a:ext cx="724920" cy="633518"/>
          </a:xfrm>
          <a:prstGeom prst="rect">
            <a:avLst/>
          </a:prstGeom>
          <a:noFill/>
          <a:ln>
            <a:noFill/>
          </a:ln>
        </p:spPr>
      </p:pic>
      <p:pic>
        <p:nvPicPr>
          <p:cNvPr descr="Approved vector icon. Isolated contour symbol illustration (Provided by Getty Images)" id="257" name="Google Shape;257;p23"/>
          <p:cNvPicPr preferRelativeResize="0"/>
          <p:nvPr/>
        </p:nvPicPr>
        <p:blipFill>
          <a:blip r:embed="rId14">
            <a:alphaModFix/>
          </a:blip>
          <a:stretch>
            <a:fillRect/>
          </a:stretch>
        </p:blipFill>
        <p:spPr>
          <a:xfrm>
            <a:off x="5476087" y="4711672"/>
            <a:ext cx="847217" cy="740393"/>
          </a:xfrm>
          <a:prstGeom prst="rect">
            <a:avLst/>
          </a:prstGeom>
          <a:noFill/>
          <a:ln>
            <a:noFill/>
          </a:ln>
        </p:spPr>
      </p:pic>
      <p:pic>
        <p:nvPicPr>
          <p:cNvPr id="258" name="Google Shape;258;p23"/>
          <p:cNvPicPr preferRelativeResize="0"/>
          <p:nvPr/>
        </p:nvPicPr>
        <p:blipFill rotWithShape="1">
          <a:blip r:embed="rId15">
            <a:alphaModFix/>
          </a:blip>
          <a:srcRect b="0" l="0" r="0" t="0"/>
          <a:stretch/>
        </p:blipFill>
        <p:spPr>
          <a:xfrm>
            <a:off x="7529877" y="4647317"/>
            <a:ext cx="664320" cy="214540"/>
          </a:xfrm>
          <a:prstGeom prst="rect">
            <a:avLst/>
          </a:prstGeom>
          <a:noFill/>
          <a:ln>
            <a:noFill/>
          </a:ln>
        </p:spPr>
      </p:pic>
      <p:pic>
        <p:nvPicPr>
          <p:cNvPr descr="artificial intelligence icon vector. Isolated contour symbol illustration (Provided by Getty Images)" id="259" name="Google Shape;259;p23"/>
          <p:cNvPicPr preferRelativeResize="0"/>
          <p:nvPr/>
        </p:nvPicPr>
        <p:blipFill>
          <a:blip r:embed="rId16">
            <a:alphaModFix/>
          </a:blip>
          <a:stretch>
            <a:fillRect/>
          </a:stretch>
        </p:blipFill>
        <p:spPr>
          <a:xfrm>
            <a:off x="7517170" y="4778506"/>
            <a:ext cx="766310" cy="669691"/>
          </a:xfrm>
          <a:prstGeom prst="rect">
            <a:avLst/>
          </a:prstGeom>
          <a:noFill/>
          <a:ln>
            <a:noFill/>
          </a:ln>
        </p:spPr>
      </p:pic>
      <p:pic>
        <p:nvPicPr>
          <p:cNvPr descr="correspondence icon vector. Isolated contour symbol illustration (Provided by Getty Images)" id="260" name="Google Shape;260;p23"/>
          <p:cNvPicPr preferRelativeResize="0"/>
          <p:nvPr/>
        </p:nvPicPr>
        <p:blipFill>
          <a:blip r:embed="rId17">
            <a:alphaModFix/>
          </a:blip>
          <a:stretch>
            <a:fillRect/>
          </a:stretch>
        </p:blipFill>
        <p:spPr>
          <a:xfrm>
            <a:off x="10314825" y="4834675"/>
            <a:ext cx="664202" cy="537298"/>
          </a:xfrm>
          <a:prstGeom prst="rect">
            <a:avLst/>
          </a:prstGeom>
          <a:noFill/>
          <a:ln>
            <a:noFill/>
          </a:ln>
        </p:spPr>
      </p:pic>
      <p:cxnSp>
        <p:nvCxnSpPr>
          <p:cNvPr id="261" name="Google Shape;261;p23"/>
          <p:cNvCxnSpPr>
            <a:endCxn id="262" idx="1"/>
          </p:cNvCxnSpPr>
          <p:nvPr/>
        </p:nvCxnSpPr>
        <p:spPr>
          <a:xfrm flipH="1" rot="10800000">
            <a:off x="2033178" y="5101666"/>
            <a:ext cx="1376700" cy="5700"/>
          </a:xfrm>
          <a:prstGeom prst="straightConnector1">
            <a:avLst/>
          </a:prstGeom>
          <a:noFill/>
          <a:ln cap="flat" cmpd="sng" w="9075">
            <a:solidFill>
              <a:srgbClr val="000000"/>
            </a:solidFill>
            <a:prstDash val="solid"/>
            <a:round/>
            <a:headEnd len="med" w="med" type="none"/>
            <a:tailEnd len="med" w="med" type="triangle"/>
          </a:ln>
        </p:spPr>
      </p:cxnSp>
      <p:sp>
        <p:nvSpPr>
          <p:cNvPr id="263" name="Google Shape;263;p23"/>
          <p:cNvSpPr/>
          <p:nvPr/>
        </p:nvSpPr>
        <p:spPr>
          <a:xfrm>
            <a:off x="4848353" y="4305803"/>
            <a:ext cx="491700" cy="1552200"/>
          </a:xfrm>
          <a:prstGeom prst="rightBrace">
            <a:avLst>
              <a:gd fmla="val 50000" name="adj1"/>
              <a:gd fmla="val 49752" name="adj2"/>
            </a:avLst>
          </a:prstGeom>
          <a:noFill/>
          <a:ln cap="flat" cmpd="sng" w="9075">
            <a:solidFill>
              <a:srgbClr val="000000"/>
            </a:solidFill>
            <a:prstDash val="solid"/>
            <a:round/>
            <a:headEnd len="sm" w="sm" type="none"/>
            <a:tailEnd len="sm" w="sm" type="none"/>
          </a:ln>
        </p:spPr>
        <p:txBody>
          <a:bodyPr anchorCtr="0" anchor="ctr" bIns="87300" lIns="87300" spcFirstLastPara="1" rIns="87300" wrap="square" tIns="87300">
            <a:noAutofit/>
          </a:bodyPr>
          <a:lstStyle/>
          <a:p>
            <a:pPr indent="0" lvl="0" marL="0" rtl="0" algn="ctr">
              <a:spcBef>
                <a:spcPts val="0"/>
              </a:spcBef>
              <a:spcAft>
                <a:spcPts val="0"/>
              </a:spcAft>
              <a:buNone/>
            </a:pPr>
            <a:r>
              <a:t/>
            </a:r>
            <a:endParaRPr sz="1337">
              <a:latin typeface="Calibri"/>
              <a:ea typeface="Calibri"/>
              <a:cs typeface="Calibri"/>
              <a:sym typeface="Calibri"/>
            </a:endParaRPr>
          </a:p>
        </p:txBody>
      </p:sp>
      <p:sp>
        <p:nvSpPr>
          <p:cNvPr id="264" name="Google Shape;264;p23"/>
          <p:cNvSpPr/>
          <p:nvPr/>
        </p:nvSpPr>
        <p:spPr>
          <a:xfrm>
            <a:off x="6460225" y="4108850"/>
            <a:ext cx="556800" cy="2230500"/>
          </a:xfrm>
          <a:prstGeom prst="rightBrace">
            <a:avLst>
              <a:gd fmla="val 50000" name="adj1"/>
              <a:gd fmla="val 50000" name="adj2"/>
            </a:avLst>
          </a:prstGeom>
          <a:noFill/>
          <a:ln cap="flat" cmpd="sng" w="9075">
            <a:solidFill>
              <a:srgbClr val="000000"/>
            </a:solidFill>
            <a:prstDash val="solid"/>
            <a:round/>
            <a:headEnd len="sm" w="sm" type="none"/>
            <a:tailEnd len="sm" w="sm" type="none"/>
          </a:ln>
        </p:spPr>
        <p:txBody>
          <a:bodyPr anchorCtr="0" anchor="ctr" bIns="87300" lIns="87300" spcFirstLastPara="1" rIns="87300" wrap="square" tIns="87300">
            <a:noAutofit/>
          </a:bodyPr>
          <a:lstStyle/>
          <a:p>
            <a:pPr indent="0" lvl="0" marL="0" rtl="0" algn="ctr">
              <a:spcBef>
                <a:spcPts val="0"/>
              </a:spcBef>
              <a:spcAft>
                <a:spcPts val="0"/>
              </a:spcAft>
              <a:buNone/>
            </a:pPr>
            <a:r>
              <a:t/>
            </a:r>
            <a:endParaRPr sz="1337">
              <a:latin typeface="Calibri"/>
              <a:ea typeface="Calibri"/>
              <a:cs typeface="Calibri"/>
              <a:sym typeface="Calibri"/>
            </a:endParaRPr>
          </a:p>
        </p:txBody>
      </p:sp>
      <p:cxnSp>
        <p:nvCxnSpPr>
          <p:cNvPr id="265" name="Google Shape;265;p23"/>
          <p:cNvCxnSpPr>
            <a:stCxn id="263" idx="1"/>
            <a:endCxn id="263" idx="1"/>
          </p:cNvCxnSpPr>
          <p:nvPr/>
        </p:nvCxnSpPr>
        <p:spPr>
          <a:xfrm>
            <a:off x="5340053" y="5078053"/>
            <a:ext cx="0" cy="0"/>
          </a:xfrm>
          <a:prstGeom prst="straightConnector1">
            <a:avLst/>
          </a:prstGeom>
          <a:noFill/>
          <a:ln cap="flat" cmpd="sng" w="9075">
            <a:solidFill>
              <a:srgbClr val="000000"/>
            </a:solidFill>
            <a:prstDash val="solid"/>
            <a:round/>
            <a:headEnd len="med" w="med" type="none"/>
            <a:tailEnd len="med" w="med" type="triangle"/>
          </a:ln>
        </p:spPr>
      </p:cxnSp>
      <p:cxnSp>
        <p:nvCxnSpPr>
          <p:cNvPr id="266" name="Google Shape;266;p23"/>
          <p:cNvCxnSpPr>
            <a:stCxn id="264" idx="1"/>
          </p:cNvCxnSpPr>
          <p:nvPr/>
        </p:nvCxnSpPr>
        <p:spPr>
          <a:xfrm>
            <a:off x="7017025" y="5224100"/>
            <a:ext cx="351000" cy="5400"/>
          </a:xfrm>
          <a:prstGeom prst="straightConnector1">
            <a:avLst/>
          </a:prstGeom>
          <a:noFill/>
          <a:ln cap="flat" cmpd="sng" w="9075">
            <a:solidFill>
              <a:srgbClr val="000000"/>
            </a:solidFill>
            <a:prstDash val="solid"/>
            <a:round/>
            <a:headEnd len="med" w="med" type="none"/>
            <a:tailEnd len="med" w="med" type="triangle"/>
          </a:ln>
        </p:spPr>
      </p:cxnSp>
      <p:cxnSp>
        <p:nvCxnSpPr>
          <p:cNvPr id="267" name="Google Shape;267;p23"/>
          <p:cNvCxnSpPr/>
          <p:nvPr/>
        </p:nvCxnSpPr>
        <p:spPr>
          <a:xfrm>
            <a:off x="8456475" y="5104825"/>
            <a:ext cx="1611300" cy="0"/>
          </a:xfrm>
          <a:prstGeom prst="straightConnector1">
            <a:avLst/>
          </a:prstGeom>
          <a:noFill/>
          <a:ln cap="flat" cmpd="sng" w="9075">
            <a:solidFill>
              <a:srgbClr val="000000"/>
            </a:solidFill>
            <a:prstDash val="solid"/>
            <a:round/>
            <a:headEnd len="med" w="med" type="none"/>
            <a:tailEnd len="med" w="med" type="triangle"/>
          </a:ln>
        </p:spPr>
      </p:cxnSp>
      <p:sp>
        <p:nvSpPr>
          <p:cNvPr id="268" name="Google Shape;268;p23"/>
          <p:cNvSpPr txBox="1"/>
          <p:nvPr/>
        </p:nvSpPr>
        <p:spPr>
          <a:xfrm>
            <a:off x="608910" y="3495874"/>
            <a:ext cx="2583900" cy="391800"/>
          </a:xfrm>
          <a:prstGeom prst="rect">
            <a:avLst/>
          </a:prstGeom>
          <a:noFill/>
          <a:ln>
            <a:noFill/>
          </a:ln>
        </p:spPr>
        <p:txBody>
          <a:bodyPr anchorCtr="0" anchor="t" bIns="87300" lIns="87300" spcFirstLastPara="1" rIns="87300" wrap="square" tIns="87300">
            <a:spAutoFit/>
          </a:bodyPr>
          <a:lstStyle/>
          <a:p>
            <a:pPr indent="0" lvl="0" marL="0" rtl="0" algn="l">
              <a:spcBef>
                <a:spcPts val="0"/>
              </a:spcBef>
              <a:spcAft>
                <a:spcPts val="0"/>
              </a:spcAft>
              <a:buNone/>
            </a:pPr>
            <a:r>
              <a:rPr b="1" lang="en-US">
                <a:solidFill>
                  <a:srgbClr val="E10098"/>
                </a:solidFill>
                <a:latin typeface="Space Grotesk"/>
                <a:ea typeface="Space Grotesk"/>
                <a:cs typeface="Space Grotesk"/>
                <a:sym typeface="Space Grotesk"/>
              </a:rPr>
              <a:t>AI SCHEMA REVIEW SERVICE</a:t>
            </a:r>
            <a:endParaRPr sz="1237">
              <a:solidFill>
                <a:srgbClr val="000000"/>
              </a:solidFill>
            </a:endParaRPr>
          </a:p>
        </p:txBody>
      </p:sp>
      <p:sp>
        <p:nvSpPr>
          <p:cNvPr id="269" name="Google Shape;269;p23"/>
          <p:cNvSpPr txBox="1"/>
          <p:nvPr/>
        </p:nvSpPr>
        <p:spPr>
          <a:xfrm>
            <a:off x="3552423" y="4705315"/>
            <a:ext cx="1527900" cy="484200"/>
          </a:xfrm>
          <a:prstGeom prst="rect">
            <a:avLst/>
          </a:prstGeom>
          <a:noFill/>
          <a:ln>
            <a:noFill/>
          </a:ln>
        </p:spPr>
        <p:txBody>
          <a:bodyPr anchorCtr="0" anchor="t" bIns="87300" lIns="87300" spcFirstLastPara="1" rIns="87300" wrap="square" tIns="87300">
            <a:spAutoFit/>
          </a:bodyPr>
          <a:lstStyle/>
          <a:p>
            <a:pPr indent="0" lvl="0" marL="0" rtl="0" algn="ctr">
              <a:spcBef>
                <a:spcPts val="0"/>
              </a:spcBef>
              <a:spcAft>
                <a:spcPts val="0"/>
              </a:spcAft>
              <a:buNone/>
            </a:pPr>
            <a:r>
              <a:rPr lang="en-US" sz="1000">
                <a:solidFill>
                  <a:srgbClr val="000000"/>
                </a:solidFill>
                <a:latin typeface="Inter"/>
                <a:ea typeface="Inter"/>
                <a:cs typeface="Inter"/>
                <a:sym typeface="Inter"/>
              </a:rPr>
              <a:t>Schema Proposal changes</a:t>
            </a:r>
            <a:endParaRPr sz="1000">
              <a:solidFill>
                <a:srgbClr val="000000"/>
              </a:solidFill>
              <a:latin typeface="Inter"/>
              <a:ea typeface="Inter"/>
              <a:cs typeface="Inter"/>
              <a:sym typeface="Inter"/>
            </a:endParaRPr>
          </a:p>
        </p:txBody>
      </p:sp>
      <p:sp>
        <p:nvSpPr>
          <p:cNvPr id="270" name="Google Shape;270;p23"/>
          <p:cNvSpPr txBox="1"/>
          <p:nvPr/>
        </p:nvSpPr>
        <p:spPr>
          <a:xfrm>
            <a:off x="3409878" y="6106285"/>
            <a:ext cx="1949400" cy="484200"/>
          </a:xfrm>
          <a:prstGeom prst="rect">
            <a:avLst/>
          </a:prstGeom>
          <a:noFill/>
          <a:ln>
            <a:noFill/>
          </a:ln>
        </p:spPr>
        <p:txBody>
          <a:bodyPr anchorCtr="0" anchor="t" bIns="87300" lIns="87300" spcFirstLastPara="1" rIns="87300" wrap="square" tIns="87300">
            <a:spAutoFit/>
          </a:bodyPr>
          <a:lstStyle/>
          <a:p>
            <a:pPr indent="0" lvl="0" marL="0" rtl="0" algn="ctr">
              <a:spcBef>
                <a:spcPts val="0"/>
              </a:spcBef>
              <a:spcAft>
                <a:spcPts val="0"/>
              </a:spcAft>
              <a:buNone/>
            </a:pPr>
            <a:r>
              <a:rPr lang="en-US" sz="1000">
                <a:solidFill>
                  <a:srgbClr val="000000"/>
                </a:solidFill>
                <a:latin typeface="Inter"/>
                <a:ea typeface="Inter"/>
                <a:cs typeface="Inter"/>
                <a:sym typeface="Inter"/>
              </a:rPr>
              <a:t>System prompt to review GraphQL schema</a:t>
            </a:r>
            <a:endParaRPr sz="1000">
              <a:solidFill>
                <a:srgbClr val="000000"/>
              </a:solidFill>
              <a:latin typeface="Inter"/>
              <a:ea typeface="Inter"/>
              <a:cs typeface="Inter"/>
              <a:sym typeface="Inter"/>
            </a:endParaRPr>
          </a:p>
        </p:txBody>
      </p:sp>
      <p:sp>
        <p:nvSpPr>
          <p:cNvPr id="271" name="Google Shape;271;p23"/>
          <p:cNvSpPr txBox="1"/>
          <p:nvPr/>
        </p:nvSpPr>
        <p:spPr>
          <a:xfrm>
            <a:off x="5196264" y="5331604"/>
            <a:ext cx="1527900" cy="330300"/>
          </a:xfrm>
          <a:prstGeom prst="rect">
            <a:avLst/>
          </a:prstGeom>
          <a:noFill/>
          <a:ln>
            <a:noFill/>
          </a:ln>
        </p:spPr>
        <p:txBody>
          <a:bodyPr anchorCtr="0" anchor="t" bIns="87300" lIns="87300" spcFirstLastPara="1" rIns="87300" wrap="square" tIns="87300">
            <a:spAutoFit/>
          </a:bodyPr>
          <a:lstStyle/>
          <a:p>
            <a:pPr indent="0" lvl="0" marL="0" rtl="0" algn="ctr">
              <a:spcBef>
                <a:spcPts val="0"/>
              </a:spcBef>
              <a:spcAft>
                <a:spcPts val="0"/>
              </a:spcAft>
              <a:buNone/>
            </a:pPr>
            <a:r>
              <a:rPr lang="en-US" sz="1000">
                <a:solidFill>
                  <a:srgbClr val="000000"/>
                </a:solidFill>
                <a:latin typeface="Inter"/>
                <a:ea typeface="Inter"/>
                <a:cs typeface="Inter"/>
                <a:sym typeface="Inter"/>
              </a:rPr>
              <a:t>Relevant Context</a:t>
            </a:r>
            <a:endParaRPr sz="1000">
              <a:solidFill>
                <a:srgbClr val="000000"/>
              </a:solidFill>
              <a:latin typeface="Inter"/>
              <a:ea typeface="Inter"/>
              <a:cs typeface="Inter"/>
              <a:sym typeface="Inter"/>
            </a:endParaRPr>
          </a:p>
        </p:txBody>
      </p:sp>
      <p:sp>
        <p:nvSpPr>
          <p:cNvPr id="272" name="Google Shape;272;p23"/>
          <p:cNvSpPr txBox="1"/>
          <p:nvPr/>
        </p:nvSpPr>
        <p:spPr>
          <a:xfrm>
            <a:off x="7592657" y="5331604"/>
            <a:ext cx="664200" cy="330300"/>
          </a:xfrm>
          <a:prstGeom prst="rect">
            <a:avLst/>
          </a:prstGeom>
          <a:noFill/>
          <a:ln>
            <a:noFill/>
          </a:ln>
        </p:spPr>
        <p:txBody>
          <a:bodyPr anchorCtr="0" anchor="t" bIns="87300" lIns="87300" spcFirstLastPara="1" rIns="87300" wrap="square" tIns="87300">
            <a:spAutoFit/>
          </a:bodyPr>
          <a:lstStyle/>
          <a:p>
            <a:pPr indent="0" lvl="0" marL="0" rtl="0" algn="ctr">
              <a:spcBef>
                <a:spcPts val="0"/>
              </a:spcBef>
              <a:spcAft>
                <a:spcPts val="0"/>
              </a:spcAft>
              <a:buNone/>
            </a:pPr>
            <a:r>
              <a:rPr lang="en-US" sz="1000">
                <a:solidFill>
                  <a:srgbClr val="000000"/>
                </a:solidFill>
                <a:latin typeface="Inter"/>
                <a:ea typeface="Inter"/>
                <a:cs typeface="Inter"/>
                <a:sym typeface="Inter"/>
              </a:rPr>
              <a:t>LLM</a:t>
            </a:r>
            <a:endParaRPr sz="1000">
              <a:solidFill>
                <a:srgbClr val="000000"/>
              </a:solidFill>
              <a:latin typeface="Inter"/>
              <a:ea typeface="Inter"/>
              <a:cs typeface="Inter"/>
              <a:sym typeface="Inter"/>
            </a:endParaRPr>
          </a:p>
        </p:txBody>
      </p:sp>
      <p:sp>
        <p:nvSpPr>
          <p:cNvPr id="273" name="Google Shape;273;p23"/>
          <p:cNvSpPr txBox="1"/>
          <p:nvPr/>
        </p:nvSpPr>
        <p:spPr>
          <a:xfrm>
            <a:off x="9961435" y="5306279"/>
            <a:ext cx="1527900" cy="484200"/>
          </a:xfrm>
          <a:prstGeom prst="rect">
            <a:avLst/>
          </a:prstGeom>
          <a:noFill/>
          <a:ln>
            <a:noFill/>
          </a:ln>
        </p:spPr>
        <p:txBody>
          <a:bodyPr anchorCtr="0" anchor="t" bIns="87300" lIns="87300" spcFirstLastPara="1" rIns="87300" wrap="square" tIns="87300">
            <a:spAutoFit/>
          </a:bodyPr>
          <a:lstStyle/>
          <a:p>
            <a:pPr indent="0" lvl="0" marL="0" rtl="0" algn="ctr">
              <a:spcBef>
                <a:spcPts val="0"/>
              </a:spcBef>
              <a:spcAft>
                <a:spcPts val="0"/>
              </a:spcAft>
              <a:buNone/>
            </a:pPr>
            <a:r>
              <a:rPr lang="en-US" sz="1000">
                <a:solidFill>
                  <a:srgbClr val="000000"/>
                </a:solidFill>
                <a:latin typeface="Inter"/>
                <a:ea typeface="Inter"/>
                <a:cs typeface="Inter"/>
                <a:sym typeface="Inter"/>
              </a:rPr>
              <a:t>Post Inline Review Comments</a:t>
            </a:r>
            <a:endParaRPr sz="1000">
              <a:solidFill>
                <a:srgbClr val="000000"/>
              </a:solidFill>
              <a:latin typeface="Inter"/>
              <a:ea typeface="Inter"/>
              <a:cs typeface="Inter"/>
              <a:sym typeface="Inter"/>
            </a:endParaRPr>
          </a:p>
        </p:txBody>
      </p:sp>
      <p:sp>
        <p:nvSpPr>
          <p:cNvPr id="274" name="Google Shape;274;p23"/>
          <p:cNvSpPr txBox="1"/>
          <p:nvPr/>
        </p:nvSpPr>
        <p:spPr>
          <a:xfrm>
            <a:off x="1845916" y="4537372"/>
            <a:ext cx="1802100" cy="576600"/>
          </a:xfrm>
          <a:prstGeom prst="rect">
            <a:avLst/>
          </a:prstGeom>
          <a:noFill/>
          <a:ln>
            <a:noFill/>
          </a:ln>
        </p:spPr>
        <p:txBody>
          <a:bodyPr anchorCtr="0" anchor="t" bIns="87300" lIns="87300" spcFirstLastPara="1" rIns="87300" wrap="square" tIns="87300">
            <a:spAutoFit/>
          </a:bodyPr>
          <a:lstStyle/>
          <a:p>
            <a:pPr indent="0" lvl="0" marL="0" rtl="0" algn="ctr">
              <a:spcBef>
                <a:spcPts val="0"/>
              </a:spcBef>
              <a:spcAft>
                <a:spcPts val="0"/>
              </a:spcAft>
              <a:buNone/>
            </a:pPr>
            <a:r>
              <a:rPr b="1" lang="en-US" sz="1300">
                <a:solidFill>
                  <a:srgbClr val="E10098"/>
                </a:solidFill>
                <a:latin typeface="Space Grotesk"/>
                <a:ea typeface="Space Grotesk"/>
                <a:cs typeface="Space Grotesk"/>
                <a:sym typeface="Space Grotesk"/>
              </a:rPr>
              <a:t>1. Schema proposal status change</a:t>
            </a:r>
            <a:endParaRPr sz="1346">
              <a:solidFill>
                <a:srgbClr val="E10098"/>
              </a:solidFill>
            </a:endParaRPr>
          </a:p>
        </p:txBody>
      </p:sp>
      <p:cxnSp>
        <p:nvCxnSpPr>
          <p:cNvPr id="275" name="Google Shape;275;p23"/>
          <p:cNvCxnSpPr>
            <a:endCxn id="257" idx="0"/>
          </p:cNvCxnSpPr>
          <p:nvPr/>
        </p:nvCxnSpPr>
        <p:spPr>
          <a:xfrm flipH="1">
            <a:off x="5899696" y="3883372"/>
            <a:ext cx="9000" cy="828300"/>
          </a:xfrm>
          <a:prstGeom prst="straightConnector1">
            <a:avLst/>
          </a:prstGeom>
          <a:noFill/>
          <a:ln cap="flat" cmpd="sng" w="9525">
            <a:solidFill>
              <a:schemeClr val="dk1"/>
            </a:solidFill>
            <a:prstDash val="solid"/>
            <a:round/>
            <a:headEnd len="med" w="med" type="none"/>
            <a:tailEnd len="med" w="med" type="triangle"/>
          </a:ln>
        </p:spPr>
      </p:cxnSp>
      <p:sp>
        <p:nvSpPr>
          <p:cNvPr id="276" name="Google Shape;276;p23"/>
          <p:cNvSpPr txBox="1"/>
          <p:nvPr/>
        </p:nvSpPr>
        <p:spPr>
          <a:xfrm>
            <a:off x="6317789" y="2596357"/>
            <a:ext cx="885300" cy="453300"/>
          </a:xfrm>
          <a:prstGeom prst="rect">
            <a:avLst/>
          </a:prstGeom>
          <a:noFill/>
          <a:ln>
            <a:noFill/>
          </a:ln>
        </p:spPr>
        <p:txBody>
          <a:bodyPr anchorCtr="0" anchor="t" bIns="72000" lIns="72000" spcFirstLastPara="1" rIns="72000" wrap="square" tIns="72000">
            <a:spAutoFit/>
          </a:bodyPr>
          <a:lstStyle/>
          <a:p>
            <a:pPr indent="0" lvl="0" marL="0" marR="0" rtl="0" algn="ctr">
              <a:lnSpc>
                <a:spcPct val="100000"/>
              </a:lnSpc>
              <a:spcBef>
                <a:spcPts val="0"/>
              </a:spcBef>
              <a:spcAft>
                <a:spcPts val="0"/>
              </a:spcAft>
              <a:buNone/>
            </a:pPr>
            <a:r>
              <a:rPr lang="en-US" sz="1000">
                <a:latin typeface="Inter"/>
                <a:ea typeface="Inter"/>
                <a:cs typeface="Inter"/>
                <a:sym typeface="Inter"/>
              </a:rPr>
              <a:t>Document</a:t>
            </a:r>
            <a:r>
              <a:rPr lang="en-US" sz="1000">
                <a:solidFill>
                  <a:srgbClr val="000000"/>
                </a:solidFill>
                <a:latin typeface="Inter"/>
                <a:ea typeface="Inter"/>
                <a:cs typeface="Inter"/>
                <a:sym typeface="Inter"/>
              </a:rPr>
              <a:t> Chunking</a:t>
            </a:r>
            <a:endParaRPr sz="1000">
              <a:solidFill>
                <a:srgbClr val="000000"/>
              </a:solidFill>
              <a:latin typeface="Inter"/>
              <a:ea typeface="Inter"/>
              <a:cs typeface="Inter"/>
              <a:sym typeface="Inter"/>
            </a:endParaRPr>
          </a:p>
        </p:txBody>
      </p:sp>
      <p:sp>
        <p:nvSpPr>
          <p:cNvPr id="277" name="Google Shape;277;p23"/>
          <p:cNvSpPr txBox="1"/>
          <p:nvPr/>
        </p:nvSpPr>
        <p:spPr>
          <a:xfrm>
            <a:off x="7554520" y="2597782"/>
            <a:ext cx="847200" cy="467100"/>
          </a:xfrm>
          <a:prstGeom prst="rect">
            <a:avLst/>
          </a:prstGeom>
          <a:noFill/>
          <a:ln>
            <a:noFill/>
          </a:ln>
        </p:spPr>
        <p:txBody>
          <a:bodyPr anchorCtr="0" anchor="t" bIns="72000" lIns="72000" spcFirstLastPara="1" rIns="72000" wrap="square" tIns="72000">
            <a:spAutoFit/>
          </a:bodyPr>
          <a:lstStyle/>
          <a:p>
            <a:pPr indent="0" lvl="0" marL="0" marR="0" rtl="0" algn="ctr">
              <a:lnSpc>
                <a:spcPct val="100000"/>
              </a:lnSpc>
              <a:spcBef>
                <a:spcPts val="0"/>
              </a:spcBef>
              <a:spcAft>
                <a:spcPts val="0"/>
              </a:spcAft>
              <a:buNone/>
            </a:pPr>
            <a:r>
              <a:rPr lang="en-US" sz="1000">
                <a:latin typeface="Inter"/>
                <a:ea typeface="Inter"/>
                <a:cs typeface="Inter"/>
                <a:sym typeface="Inter"/>
              </a:rPr>
              <a:t>Embedding</a:t>
            </a:r>
            <a:r>
              <a:rPr lang="en-US" sz="1045">
                <a:solidFill>
                  <a:srgbClr val="000000"/>
                </a:solidFill>
                <a:latin typeface="Inter"/>
                <a:ea typeface="Inter"/>
                <a:cs typeface="Inter"/>
                <a:sym typeface="Inter"/>
              </a:rPr>
              <a:t> model</a:t>
            </a:r>
            <a:endParaRPr sz="1045">
              <a:solidFill>
                <a:srgbClr val="000000"/>
              </a:solidFill>
              <a:latin typeface="Inter"/>
              <a:ea typeface="Inter"/>
              <a:cs typeface="Inter"/>
              <a:sym typeface="Inter"/>
            </a:endParaRPr>
          </a:p>
        </p:txBody>
      </p:sp>
      <p:sp>
        <p:nvSpPr>
          <p:cNvPr id="278" name="Google Shape;278;p23"/>
          <p:cNvSpPr txBox="1"/>
          <p:nvPr/>
        </p:nvSpPr>
        <p:spPr>
          <a:xfrm>
            <a:off x="8784422" y="2597778"/>
            <a:ext cx="1101000" cy="467100"/>
          </a:xfrm>
          <a:prstGeom prst="rect">
            <a:avLst/>
          </a:prstGeom>
          <a:noFill/>
          <a:ln>
            <a:noFill/>
          </a:ln>
        </p:spPr>
        <p:txBody>
          <a:bodyPr anchorCtr="0" anchor="t" bIns="72000" lIns="72000" spcFirstLastPara="1" rIns="72000" wrap="square" tIns="72000">
            <a:spAutoFit/>
          </a:bodyPr>
          <a:lstStyle/>
          <a:p>
            <a:pPr indent="0" lvl="0" marL="0" rtl="0" algn="ctr">
              <a:spcBef>
                <a:spcPts val="0"/>
              </a:spcBef>
              <a:spcAft>
                <a:spcPts val="0"/>
              </a:spcAft>
              <a:buNone/>
            </a:pPr>
            <a:r>
              <a:rPr lang="en-US" sz="1045">
                <a:solidFill>
                  <a:srgbClr val="000000"/>
                </a:solidFill>
                <a:latin typeface="Inter"/>
                <a:ea typeface="Inter"/>
                <a:cs typeface="Inter"/>
                <a:sym typeface="Inter"/>
              </a:rPr>
              <a:t>Vector </a:t>
            </a:r>
            <a:r>
              <a:rPr lang="en-US" sz="1045">
                <a:solidFill>
                  <a:srgbClr val="000000"/>
                </a:solidFill>
                <a:latin typeface="Inter"/>
                <a:ea typeface="Inter"/>
                <a:cs typeface="Inter"/>
                <a:sym typeface="Inter"/>
              </a:rPr>
              <a:t>Embeddings</a:t>
            </a:r>
            <a:endParaRPr sz="1045">
              <a:solidFill>
                <a:srgbClr val="000000"/>
              </a:solidFill>
              <a:latin typeface="Inter"/>
              <a:ea typeface="Inter"/>
              <a:cs typeface="Inter"/>
              <a:sym typeface="Inter"/>
            </a:endParaRPr>
          </a:p>
        </p:txBody>
      </p:sp>
      <p:sp>
        <p:nvSpPr>
          <p:cNvPr id="279" name="Google Shape;279;p23"/>
          <p:cNvSpPr txBox="1"/>
          <p:nvPr/>
        </p:nvSpPr>
        <p:spPr>
          <a:xfrm>
            <a:off x="10294831" y="2585495"/>
            <a:ext cx="766200" cy="467100"/>
          </a:xfrm>
          <a:prstGeom prst="rect">
            <a:avLst/>
          </a:prstGeom>
          <a:noFill/>
          <a:ln>
            <a:noFill/>
          </a:ln>
        </p:spPr>
        <p:txBody>
          <a:bodyPr anchorCtr="0" anchor="t" bIns="72000" lIns="72000" spcFirstLastPara="1" rIns="72000" wrap="square" tIns="72000">
            <a:spAutoFit/>
          </a:bodyPr>
          <a:lstStyle/>
          <a:p>
            <a:pPr indent="0" lvl="0" marL="0" rtl="0" algn="ctr">
              <a:spcBef>
                <a:spcPts val="0"/>
              </a:spcBef>
              <a:spcAft>
                <a:spcPts val="0"/>
              </a:spcAft>
              <a:buNone/>
            </a:pPr>
            <a:r>
              <a:rPr lang="en-US" sz="1045">
                <a:solidFill>
                  <a:srgbClr val="000000"/>
                </a:solidFill>
                <a:latin typeface="Inter"/>
                <a:ea typeface="Inter"/>
                <a:cs typeface="Inter"/>
                <a:sym typeface="Inter"/>
              </a:rPr>
              <a:t>Vector database</a:t>
            </a:r>
            <a:endParaRPr sz="1045">
              <a:solidFill>
                <a:srgbClr val="000000"/>
              </a:solidFill>
              <a:latin typeface="Inter"/>
              <a:ea typeface="Inter"/>
              <a:cs typeface="Inter"/>
              <a:sym typeface="Inter"/>
            </a:endParaRPr>
          </a:p>
        </p:txBody>
      </p:sp>
      <p:cxnSp>
        <p:nvCxnSpPr>
          <p:cNvPr id="280" name="Google Shape;280;p23"/>
          <p:cNvCxnSpPr>
            <a:stCxn id="236" idx="3"/>
            <a:endCxn id="237" idx="1"/>
          </p:cNvCxnSpPr>
          <p:nvPr/>
        </p:nvCxnSpPr>
        <p:spPr>
          <a:xfrm flipH="1" rot="10800000">
            <a:off x="7031743" y="2314630"/>
            <a:ext cx="617700" cy="8400"/>
          </a:xfrm>
          <a:prstGeom prst="straightConnector1">
            <a:avLst/>
          </a:prstGeom>
          <a:noFill/>
          <a:ln cap="flat" cmpd="sng" w="9525">
            <a:solidFill>
              <a:schemeClr val="dk1"/>
            </a:solidFill>
            <a:prstDash val="solid"/>
            <a:round/>
            <a:headEnd len="med" w="med" type="none"/>
            <a:tailEnd len="med" w="med" type="triangle"/>
          </a:ln>
        </p:spPr>
      </p:cxnSp>
      <p:cxnSp>
        <p:nvCxnSpPr>
          <p:cNvPr id="281" name="Google Shape;281;p23"/>
          <p:cNvCxnSpPr>
            <a:stCxn id="237" idx="3"/>
            <a:endCxn id="282" idx="1"/>
          </p:cNvCxnSpPr>
          <p:nvPr/>
        </p:nvCxnSpPr>
        <p:spPr>
          <a:xfrm>
            <a:off x="8276531" y="2314718"/>
            <a:ext cx="755700" cy="0"/>
          </a:xfrm>
          <a:prstGeom prst="straightConnector1">
            <a:avLst/>
          </a:prstGeom>
          <a:noFill/>
          <a:ln cap="flat" cmpd="sng" w="9525">
            <a:solidFill>
              <a:schemeClr val="dk1"/>
            </a:solidFill>
            <a:prstDash val="solid"/>
            <a:round/>
            <a:headEnd len="med" w="med" type="none"/>
            <a:tailEnd len="med" w="med" type="triangle"/>
          </a:ln>
        </p:spPr>
      </p:cxnSp>
      <p:cxnSp>
        <p:nvCxnSpPr>
          <p:cNvPr id="283" name="Google Shape;283;p23"/>
          <p:cNvCxnSpPr>
            <a:stCxn id="240" idx="3"/>
            <a:endCxn id="238" idx="1"/>
          </p:cNvCxnSpPr>
          <p:nvPr/>
        </p:nvCxnSpPr>
        <p:spPr>
          <a:xfrm flipH="1" rot="10800000">
            <a:off x="9564846" y="2338979"/>
            <a:ext cx="793500" cy="3600"/>
          </a:xfrm>
          <a:prstGeom prst="straightConnector1">
            <a:avLst/>
          </a:prstGeom>
          <a:noFill/>
          <a:ln cap="flat" cmpd="sng" w="9525">
            <a:solidFill>
              <a:schemeClr val="dk1"/>
            </a:solidFill>
            <a:prstDash val="solid"/>
            <a:round/>
            <a:headEnd len="med" w="med" type="none"/>
            <a:tailEnd len="med" w="med" type="triangle"/>
          </a:ln>
        </p:spPr>
      </p:cxnSp>
      <p:cxnSp>
        <p:nvCxnSpPr>
          <p:cNvPr id="284" name="Google Shape;284;p23"/>
          <p:cNvCxnSpPr>
            <a:stCxn id="279" idx="2"/>
            <a:endCxn id="257" idx="0"/>
          </p:cNvCxnSpPr>
          <p:nvPr/>
        </p:nvCxnSpPr>
        <p:spPr>
          <a:xfrm rot="5400000">
            <a:off x="7459381" y="1493045"/>
            <a:ext cx="1659000" cy="4778100"/>
          </a:xfrm>
          <a:prstGeom prst="bentConnector3">
            <a:avLst>
              <a:gd fmla="val 50002" name="adj1"/>
            </a:avLst>
          </a:prstGeom>
          <a:noFill/>
          <a:ln cap="flat" cmpd="sng" w="9525">
            <a:solidFill>
              <a:schemeClr val="dk1"/>
            </a:solidFill>
            <a:prstDash val="solid"/>
            <a:round/>
            <a:headEnd len="med" w="med" type="none"/>
            <a:tailEnd len="med" w="med" type="none"/>
          </a:ln>
        </p:spPr>
      </p:cxnSp>
      <p:cxnSp>
        <p:nvCxnSpPr>
          <p:cNvPr id="285" name="Google Shape;285;p23"/>
          <p:cNvCxnSpPr>
            <a:stCxn id="286" idx="3"/>
            <a:endCxn id="287" idx="1"/>
          </p:cNvCxnSpPr>
          <p:nvPr/>
        </p:nvCxnSpPr>
        <p:spPr>
          <a:xfrm flipH="1" rot="10800000">
            <a:off x="5293100" y="2443400"/>
            <a:ext cx="678000" cy="2400"/>
          </a:xfrm>
          <a:prstGeom prst="straightConnector1">
            <a:avLst/>
          </a:prstGeom>
          <a:noFill/>
          <a:ln cap="flat" cmpd="sng" w="9525">
            <a:solidFill>
              <a:schemeClr val="dk1"/>
            </a:solidFill>
            <a:prstDash val="solid"/>
            <a:round/>
            <a:headEnd len="med" w="med" type="none"/>
            <a:tailEnd len="med" w="med" type="triangle"/>
          </a:ln>
        </p:spPr>
      </p:cxnSp>
      <p:sp>
        <p:nvSpPr>
          <p:cNvPr id="288" name="Google Shape;288;p23"/>
          <p:cNvSpPr/>
          <p:nvPr/>
        </p:nvSpPr>
        <p:spPr>
          <a:xfrm>
            <a:off x="1453013" y="2143713"/>
            <a:ext cx="301500" cy="291000"/>
          </a:xfrm>
          <a:prstGeom prst="mathPlus">
            <a:avLst>
              <a:gd fmla="val 23520" name="adj1"/>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89" name="Google Shape;289;p23"/>
          <p:cNvSpPr/>
          <p:nvPr/>
        </p:nvSpPr>
        <p:spPr>
          <a:xfrm>
            <a:off x="2500063" y="2161100"/>
            <a:ext cx="301500" cy="291000"/>
          </a:xfrm>
          <a:prstGeom prst="mathPlus">
            <a:avLst>
              <a:gd fmla="val 23520" name="adj1"/>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90" name="Google Shape;290;p23"/>
          <p:cNvSpPr/>
          <p:nvPr/>
        </p:nvSpPr>
        <p:spPr>
          <a:xfrm>
            <a:off x="3568418" y="2143700"/>
            <a:ext cx="301500" cy="291000"/>
          </a:xfrm>
          <a:prstGeom prst="mathPlus">
            <a:avLst>
              <a:gd fmla="val 23520" name="adj1"/>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91" name="Google Shape;291;p23"/>
          <p:cNvSpPr txBox="1"/>
          <p:nvPr/>
        </p:nvSpPr>
        <p:spPr>
          <a:xfrm>
            <a:off x="6357466" y="3535989"/>
            <a:ext cx="3880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300">
                <a:solidFill>
                  <a:srgbClr val="E10098"/>
                </a:solidFill>
                <a:latin typeface="Space Grotesk"/>
                <a:ea typeface="Space Grotesk"/>
                <a:cs typeface="Space Grotesk"/>
                <a:sym typeface="Space Grotesk"/>
              </a:rPr>
              <a:t>2. Semantic Search</a:t>
            </a:r>
            <a:endParaRPr sz="1500">
              <a:solidFill>
                <a:srgbClr val="E10098"/>
              </a:solidFill>
            </a:endParaRPr>
          </a:p>
        </p:txBody>
      </p:sp>
      <p:sp>
        <p:nvSpPr>
          <p:cNvPr id="292" name="Google Shape;292;p23"/>
          <p:cNvSpPr txBox="1"/>
          <p:nvPr/>
        </p:nvSpPr>
        <p:spPr>
          <a:xfrm>
            <a:off x="8728043" y="3807809"/>
            <a:ext cx="18753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300">
                <a:solidFill>
                  <a:srgbClr val="E10098"/>
                </a:solidFill>
                <a:latin typeface="Space Grotesk"/>
                <a:ea typeface="Space Grotesk"/>
                <a:cs typeface="Space Grotesk"/>
                <a:sym typeface="Space Grotesk"/>
              </a:rPr>
              <a:t>3. Retrieve Context</a:t>
            </a:r>
            <a:endParaRPr b="1" sz="1300">
              <a:solidFill>
                <a:srgbClr val="E10098"/>
              </a:solidFill>
              <a:latin typeface="Space Grotesk"/>
              <a:ea typeface="Space Grotesk"/>
              <a:cs typeface="Space Grotesk"/>
              <a:sym typeface="Space Grotesk"/>
            </a:endParaRPr>
          </a:p>
        </p:txBody>
      </p:sp>
      <p:sp>
        <p:nvSpPr>
          <p:cNvPr id="293" name="Google Shape;293;p23"/>
          <p:cNvSpPr txBox="1"/>
          <p:nvPr/>
        </p:nvSpPr>
        <p:spPr>
          <a:xfrm>
            <a:off x="8393960" y="4550865"/>
            <a:ext cx="1679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solidFill>
                  <a:srgbClr val="E10098"/>
                </a:solidFill>
                <a:latin typeface="Space Grotesk"/>
                <a:ea typeface="Space Grotesk"/>
                <a:cs typeface="Space Grotesk"/>
                <a:sym typeface="Space Grotesk"/>
              </a:rPr>
              <a:t>4. Generate Review Comments</a:t>
            </a:r>
            <a:endParaRPr sz="1300">
              <a:solidFill>
                <a:srgbClr val="E10098"/>
              </a:solidFill>
            </a:endParaRPr>
          </a:p>
        </p:txBody>
      </p:sp>
      <p:cxnSp>
        <p:nvCxnSpPr>
          <p:cNvPr id="294" name="Google Shape;294;p23"/>
          <p:cNvCxnSpPr>
            <a:endCxn id="279" idx="2"/>
          </p:cNvCxnSpPr>
          <p:nvPr/>
        </p:nvCxnSpPr>
        <p:spPr>
          <a:xfrm flipH="1" rot="10800000">
            <a:off x="10671931" y="3052595"/>
            <a:ext cx="6000" cy="839100"/>
          </a:xfrm>
          <a:prstGeom prst="straightConnector1">
            <a:avLst/>
          </a:prstGeom>
          <a:noFill/>
          <a:ln cap="flat" cmpd="sng" w="9525">
            <a:solidFill>
              <a:schemeClr val="dk1"/>
            </a:solidFill>
            <a:prstDash val="solid"/>
            <a:round/>
            <a:headEnd len="med" w="med" type="none"/>
            <a:tailEnd len="med" w="med" type="triangle"/>
          </a:ln>
        </p:spPr>
      </p:cxnSp>
      <p:pic>
        <p:nvPicPr>
          <p:cNvPr id="295" name="Google Shape;295;p23"/>
          <p:cNvPicPr preferRelativeResize="0"/>
          <p:nvPr/>
        </p:nvPicPr>
        <p:blipFill rotWithShape="1">
          <a:blip r:embed="rId18">
            <a:alphaModFix/>
          </a:blip>
          <a:srcRect b="0" l="0" r="0" t="0"/>
          <a:stretch/>
        </p:blipFill>
        <p:spPr>
          <a:xfrm>
            <a:off x="766500" y="4940700"/>
            <a:ext cx="1149900" cy="345300"/>
          </a:xfrm>
          <a:prstGeom prst="rect">
            <a:avLst/>
          </a:prstGeom>
          <a:noFill/>
          <a:ln>
            <a:noFill/>
          </a:ln>
        </p:spPr>
      </p:pic>
      <p:pic>
        <p:nvPicPr>
          <p:cNvPr id="296" name="Google Shape;296;p23"/>
          <p:cNvPicPr preferRelativeResize="0"/>
          <p:nvPr/>
        </p:nvPicPr>
        <p:blipFill rotWithShape="1">
          <a:blip r:embed="rId18">
            <a:alphaModFix/>
          </a:blip>
          <a:srcRect b="0" l="0" r="0" t="0"/>
          <a:stretch/>
        </p:blipFill>
        <p:spPr>
          <a:xfrm>
            <a:off x="10154998" y="4598738"/>
            <a:ext cx="952500" cy="285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