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8fad423f688741c5" /><Relationship Type="http://schemas.openxmlformats.org/officeDocument/2006/relationships/extended-properties" Target="/docProps/app.xml" Id="R33080101da7b49d6" /><Relationship Type="http://schemas.openxmlformats.org/officeDocument/2006/relationships/officeDocument" Target="/ppt/presentation.xml" Id="Rc99b7aaa98fd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e6696cf3640ba"/>
  </p:sldMasterIdLst>
  <p:notesMasterIdLst>
    <p:notesMasterId xmlns:r="http://schemas.openxmlformats.org/officeDocument/2006/relationships" r:id="R6666cb2d691c4ba5"/>
  </p:notesMasterIdLst>
  <p:sldIdLst>
    <p:sldId xmlns:r="http://schemas.openxmlformats.org/officeDocument/2006/relationships" id="256" r:id="Rddc6b435cc7b43ff"/>
    <p:sldId xmlns:r="http://schemas.openxmlformats.org/officeDocument/2006/relationships" id="257" r:id="R0048cf5038b0418d"/>
    <p:sldId xmlns:r="http://schemas.openxmlformats.org/officeDocument/2006/relationships" id="258" r:id="R4c6250ebb6e042a9"/>
    <p:sldId xmlns:r="http://schemas.openxmlformats.org/officeDocument/2006/relationships" id="259" r:id="Rcb4c8c3d686d435f"/>
    <p:sldId xmlns:r="http://schemas.openxmlformats.org/officeDocument/2006/relationships" id="260" r:id="R809bc18a136e4b7b"/>
    <p:sldId xmlns:r="http://schemas.openxmlformats.org/officeDocument/2006/relationships" id="261" r:id="R8da418b111f5403f"/>
    <p:sldId xmlns:r="http://schemas.openxmlformats.org/officeDocument/2006/relationships" id="262" r:id="R966787e3729e4b4d"/>
    <p:sldId xmlns:r="http://schemas.openxmlformats.org/officeDocument/2006/relationships" id="263" r:id="Rf375f41f84e34820"/>
    <p:sldId xmlns:r="http://schemas.openxmlformats.org/officeDocument/2006/relationships" id="264" r:id="R769f567d069348e3"/>
    <p:sldId xmlns:r="http://schemas.openxmlformats.org/officeDocument/2006/relationships" id="265" r:id="R10c5a4d2759b4137"/>
    <p:sldId xmlns:r="http://schemas.openxmlformats.org/officeDocument/2006/relationships" id="266" r:id="R9a4dc231244c4f89"/>
    <p:sldId xmlns:r="http://schemas.openxmlformats.org/officeDocument/2006/relationships" id="267" r:id="Rea33c8dfc9014c40"/>
  </p:sldIdLst>
  <p:sldSz cx="9144000" cy="51435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e6696cf3640ba" /><Relationship Type="http://schemas.openxmlformats.org/officeDocument/2006/relationships/theme" Target="/ppt/theme/theme1.xml" Id="Rb5b54bbbbaf84d19" /><Relationship Type="http://schemas.openxmlformats.org/officeDocument/2006/relationships/notesMaster" Target="/ppt/notesMasters/notesMaster1.xml" Id="R6666cb2d691c4ba5" /><Relationship Type="http://schemas.openxmlformats.org/officeDocument/2006/relationships/presProps" Target="/ppt/presProps.xml" Id="R744967dceb354ea4" /><Relationship Type="http://schemas.openxmlformats.org/officeDocument/2006/relationships/viewProps" Target="/ppt/viewProps.xml" Id="R2598b66c378b4bd7" /><Relationship Type="http://schemas.openxmlformats.org/officeDocument/2006/relationships/tableStyles" Target="/ppt/tableStyles.xml" Id="R4e36a472759f404e" /><Relationship Type="http://schemas.openxmlformats.org/officeDocument/2006/relationships/slide" Target="/ppt/slides/slide1.xml" Id="Rddc6b435cc7b43ff" /><Relationship Type="http://schemas.openxmlformats.org/officeDocument/2006/relationships/slide" Target="/ppt/slides/slide2.xml" Id="R0048cf5038b0418d" /><Relationship Type="http://schemas.openxmlformats.org/officeDocument/2006/relationships/slide" Target="/ppt/slides/slide3.xml" Id="R4c6250ebb6e042a9" /><Relationship Type="http://schemas.openxmlformats.org/officeDocument/2006/relationships/slide" Target="/ppt/slides/slide4.xml" Id="Rcb4c8c3d686d435f" /><Relationship Type="http://schemas.openxmlformats.org/officeDocument/2006/relationships/slide" Target="/ppt/slides/slide5.xml" Id="R809bc18a136e4b7b" /><Relationship Type="http://schemas.openxmlformats.org/officeDocument/2006/relationships/slide" Target="/ppt/slides/slide6.xml" Id="R8da418b111f5403f" /><Relationship Type="http://schemas.openxmlformats.org/officeDocument/2006/relationships/slide" Target="/ppt/slides/slide7.xml" Id="R966787e3729e4b4d" /><Relationship Type="http://schemas.openxmlformats.org/officeDocument/2006/relationships/slide" Target="/ppt/slides/slide8.xml" Id="Rf375f41f84e34820" /><Relationship Type="http://schemas.openxmlformats.org/officeDocument/2006/relationships/slide" Target="/ppt/slides/slide9.xml" Id="R769f567d069348e3" /><Relationship Type="http://schemas.openxmlformats.org/officeDocument/2006/relationships/slide" Target="/ppt/slides/slide10.xml" Id="R10c5a4d2759b4137" /><Relationship Type="http://schemas.openxmlformats.org/officeDocument/2006/relationships/slide" Target="/ppt/slides/slide11.xml" Id="R9a4dc231244c4f89" /><Relationship Type="http://schemas.openxmlformats.org/officeDocument/2006/relationships/slide" Target="/ppt/slides/slide12.xml" Id="Rea33c8dfc9014c4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fc5aa3697d4248f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f8868c76a39440e" /><Relationship Type="http://schemas.openxmlformats.org/officeDocument/2006/relationships/notesMaster" Target="/ppt/notesMasters/notesMaster1.xml" Id="R2027c0d7a60749d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2aaf92e6c89f4f5a" /><Relationship Type="http://schemas.openxmlformats.org/officeDocument/2006/relationships/notesMaster" Target="/ppt/notesMasters/notesMaster1.xml" Id="R17a60c1211a545a4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0962ce3d310d44e2" /><Relationship Type="http://schemas.openxmlformats.org/officeDocument/2006/relationships/notesMaster" Target="/ppt/notesMasters/notesMaster1.xml" Id="R1b3340611b9a46b9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c6e7318ab904436f" /><Relationship Type="http://schemas.openxmlformats.org/officeDocument/2006/relationships/notesMaster" Target="/ppt/notesMasters/notesMaster1.xml" Id="R5ef5455a0a194d44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b2801f1b5b4d0d" /><Relationship Type="http://schemas.openxmlformats.org/officeDocument/2006/relationships/notesMaster" Target="/ppt/notesMasters/notesMaster1.xml" Id="R75f47303a2fc448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0ce0bd0179924c71" /><Relationship Type="http://schemas.openxmlformats.org/officeDocument/2006/relationships/notesMaster" Target="/ppt/notesMasters/notesMaster1.xml" Id="Rbdfc4b51d1ba4c0b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1351c19a8a54c9e" /><Relationship Type="http://schemas.openxmlformats.org/officeDocument/2006/relationships/notesMaster" Target="/ppt/notesMasters/notesMaster1.xml" Id="R51fa02c6a17a40f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52dd3db6de42b9" /><Relationship Type="http://schemas.openxmlformats.org/officeDocument/2006/relationships/notesMaster" Target="/ppt/notesMasters/notesMaster1.xml" Id="R91b926e9807f49a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00e76dc405c4760" /><Relationship Type="http://schemas.openxmlformats.org/officeDocument/2006/relationships/notesMaster" Target="/ppt/notesMasters/notesMaster1.xml" Id="R4aa8e406a8624e92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dd0cc19837045ec" /><Relationship Type="http://schemas.openxmlformats.org/officeDocument/2006/relationships/notesMaster" Target="/ppt/notesMasters/notesMaster1.xml" Id="Rf65660c4ddd34f23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09fab8ee177e4602" /><Relationship Type="http://schemas.openxmlformats.org/officeDocument/2006/relationships/notesMaster" Target="/ppt/notesMasters/notesMaster1.xml" Id="Rbd0b8de1dcea47b8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ce3d5682c75c430b" /><Relationship Type="http://schemas.openxmlformats.org/officeDocument/2006/relationships/notesMaster" Target="/ppt/notesMasters/notesMaster1.xml" Id="Rb3849a0e475e41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8b7ca2d0b4ec9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0ed688930604969" /><Relationship Type="http://schemas.openxmlformats.org/officeDocument/2006/relationships/slideLayout" Target="/ppt/slideLayouts/slideLayout2.xml" Id="R865b144bc34d4da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b144bc34d4da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a6c46df4e984ff6" /><Relationship Type="http://schemas.openxmlformats.org/officeDocument/2006/relationships/image" Target="/ppt/media/image.png" Id="R99aa125f024b4e8d" /><Relationship Type="http://schemas.openxmlformats.org/officeDocument/2006/relationships/notesSlide" Target="/ppt/notesSlides/notesSlide1.xml" Id="Rd0e3e388bc04477a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df34fbc8d994a58" /><Relationship Type="http://schemas.openxmlformats.org/officeDocument/2006/relationships/image" Target="/ppt/media/image10.png" Id="R51daf28c38324826" /><Relationship Type="http://schemas.openxmlformats.org/officeDocument/2006/relationships/notesSlide" Target="/ppt/notesSlides/notesSlide10.xml" Id="Rb8f0bc6172e24f1b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ab860f03f3d4b5e" /><Relationship Type="http://schemas.openxmlformats.org/officeDocument/2006/relationships/image" Target="/ppt/media/image11.png" Id="R2419db6430484d8e" /><Relationship Type="http://schemas.openxmlformats.org/officeDocument/2006/relationships/notesSlide" Target="/ppt/notesSlides/notesSlide11.xml" Id="Rdcaaf70d293041a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87483e0a0724f2f" /><Relationship Type="http://schemas.openxmlformats.org/officeDocument/2006/relationships/image" Target="/ppt/media/image12.png" Id="R598d286ba70f42d2" /><Relationship Type="http://schemas.openxmlformats.org/officeDocument/2006/relationships/notesSlide" Target="/ppt/notesSlides/notesSlide12.xml" Id="R12e742f45f4d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ccebb7257c545e3" /><Relationship Type="http://schemas.openxmlformats.org/officeDocument/2006/relationships/image" Target="/ppt/media/image2.png" Id="Rda74e02f0c604651" /><Relationship Type="http://schemas.openxmlformats.org/officeDocument/2006/relationships/notesSlide" Target="/ppt/notesSlides/notesSlide2.xml" Id="Rc82b95d83567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183b17f1cac4fd5" /><Relationship Type="http://schemas.openxmlformats.org/officeDocument/2006/relationships/image" Target="/ppt/media/image3.png" Id="R5f8f47c8d4b24698" /><Relationship Type="http://schemas.openxmlformats.org/officeDocument/2006/relationships/notesSlide" Target="/ppt/notesSlides/notesSlide3.xml" Id="Ref1eb0fae09d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8a3d5cc3834443d" /><Relationship Type="http://schemas.openxmlformats.org/officeDocument/2006/relationships/image" Target="/ppt/media/image4.png" Id="R9d4f95ddd96142ee" /><Relationship Type="http://schemas.openxmlformats.org/officeDocument/2006/relationships/notesSlide" Target="/ppt/notesSlides/notesSlide4.xml" Id="R22ff9fa37737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7878ab59e84387" /><Relationship Type="http://schemas.openxmlformats.org/officeDocument/2006/relationships/image" Target="/ppt/media/image5.png" Id="R8edf0404ac144596" /><Relationship Type="http://schemas.openxmlformats.org/officeDocument/2006/relationships/notesSlide" Target="/ppt/notesSlides/notesSlide5.xml" Id="Rdc9f20b5e924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a01e8b5c5040d7" /><Relationship Type="http://schemas.openxmlformats.org/officeDocument/2006/relationships/image" Target="/ppt/media/image6.png" Id="Rbafd864272fc473d" /><Relationship Type="http://schemas.openxmlformats.org/officeDocument/2006/relationships/notesSlide" Target="/ppt/notesSlides/notesSlide6.xml" Id="R0285b96ceb5446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3c7c20b010b4878" /><Relationship Type="http://schemas.openxmlformats.org/officeDocument/2006/relationships/image" Target="/ppt/media/image7.png" Id="Rdadc2c3102b047cd" /><Relationship Type="http://schemas.openxmlformats.org/officeDocument/2006/relationships/notesSlide" Target="/ppt/notesSlides/notesSlide7.xml" Id="R56c3e59bd47049db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c4779575cb345d0" /><Relationship Type="http://schemas.openxmlformats.org/officeDocument/2006/relationships/image" Target="/ppt/media/image8.png" Id="R9cdcd4f6080a4fac" /><Relationship Type="http://schemas.openxmlformats.org/officeDocument/2006/relationships/notesSlide" Target="/ppt/notesSlides/notesSlide8.xml" Id="R4714734c3c6f412c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81a1d7a0ab4e68" /><Relationship Type="http://schemas.openxmlformats.org/officeDocument/2006/relationships/image" Target="/ppt/media/image9.png" Id="R3c7fddc5cc384f8c" /><Relationship Type="http://schemas.openxmlformats.org/officeDocument/2006/relationships/notesSlide" Target="/ppt/notesSlides/notesSlide9.xml" Id="R7e236aa698b743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9aa125f024b4e8d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ACBE3F7-19B1-42FF-9EEA-A3F32D0AC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857625"/>
            <a:ext cx="71628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33333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5DF7C74-B85C-47E7-9A10-4BB8E88104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981450"/>
            <a:ext cx="67437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20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Apollo Client v4 + TanStack Router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F7ECBEA-C9A1-4020-9F1D-760F0B59F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324350"/>
            <a:ext cx="67437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B7D93A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B7D93A"/>
                </a:solidFill>
                <a:latin typeface="Arial"/>
                <a:ea typeface="Arial"/>
                <a:cs typeface="Arial"/>
              </a:rPr>
              <a:t>preload, colocate, cache, render less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3447FB3-7D5A-4444-9012-2FB53D1A47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Talk guide deck</a:t>
            </a:r>
          </a:p>
        </p:txBody>
      </p:sp>
    </p:spTree>
    <p:extLst>
      <p:ext uri="{BB962C8B-B14F-4D97-AF65-F5344CB8AC3E}">
        <p14:creationId xmlns:p14="http://schemas.microsoft.com/office/powerpoint/2010/main" val="1066214654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1daf28c38324826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1CD6D2C-66F9-405C-861E-30DCEBBDD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Performance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E8ABD19-2D63-48EE-BC47-253EFE4609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810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5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Fewer refetches. Fewer rerenders. Less glue code.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3BD99DE-DEB2-4C06-BFE6-744F71C110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00350"/>
            <a:ext cx="22098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A15A293-32DF-4184-9D77-185388113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800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D4C12D1-0BB9-4CA2-A564-7A65FB92E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933700"/>
            <a:ext cx="18669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Preload once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at navigation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9373DB-937E-43BC-A25A-84DDC4DBB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800350"/>
            <a:ext cx="22098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BA57343-B63D-40B2-B272-F49F1D6CA6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800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1A0DA63-B416-4533-B07F-F92A1D91B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933700"/>
            <a:ext cx="18669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Normalize once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in the cache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A445272-75B8-48C1-8AE3-5C3310908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00350"/>
            <a:ext cx="22098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0539E2-5AD9-4FDA-A46B-BC871F463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0035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F870467-E98A-4D7D-96DE-5CDB96CF7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933700"/>
            <a:ext cx="18669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Read narrowly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in components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3A7DDB1-A992-45A9-9AC6-7DDA15D08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76700"/>
            <a:ext cx="66675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The performance story is mostly a data ownership story.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12EA660-3175-4EC9-92F4-6A0B9288D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Keep the mental model simple: who owns this data, and who reacts?</a:t>
            </a:r>
          </a:p>
        </p:txBody>
      </p:sp>
    </p:spTree>
    <p:extLst>
      <p:ext uri="{BB962C8B-B14F-4D97-AF65-F5344CB8AC3E}">
        <p14:creationId xmlns:p14="http://schemas.microsoft.com/office/powerpoint/2010/main" val="2084063597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419db6430484d8e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4A20C5B-0464-41E4-836C-128E9445B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Demo path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65ED36-B1C5-4ACD-8E5F-19A179F8C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6858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8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The path through the app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486835-1D49-4709-B112-8C26BEEF5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095500"/>
            <a:ext cx="4000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01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99FFD51-9032-4DF6-A51A-AF8D05D40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220027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86AD64-4604-4C61-B70C-5AE10D555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207645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route loader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15DA1E0-B8B9-4035-8190-D9ECE0C46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33650"/>
            <a:ext cx="4000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02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28F51C9-8028-4A4D-BCC8-02ACD7350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263842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C9C1ED2-4AF1-4C64-B99E-135CF759CC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251460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Query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04AEE8E-09E1-45CE-8436-AEBA9B9F2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971800"/>
            <a:ext cx="4000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03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0DF2DCF-55E8-429E-8CA0-421D30BB2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07657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0BA55DA-F645-40AE-9691-21AA7C3E0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295275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Fragment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77AF9CE-1614-4C58-A09C-3CEFE36FD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09950"/>
            <a:ext cx="4000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04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146187-0A02-4473-B0FC-5418717BD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51472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B4927B4-B651-4B80-8A9E-1AF4EBBF3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339090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optimistic mutation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E85CFD8-B6FC-40FF-B5A5-C92E963A7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848100"/>
            <a:ext cx="4000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05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CDFCA74-0E74-4A09-9A90-D98879173E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0650" y="395287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7A8AE82-3396-4552-94B5-4B3B3E0FB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3829050"/>
            <a:ext cx="3429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cache broadcast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74ACB03-5D4F-467A-869C-407EE3E24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2552700"/>
            <a:ext cx="257175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Keep asking: who owns this data, and who should react when it changes?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A11A15A-E059-4805-AEC0-92445B16D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Use this as the live coding checklist.</a:t>
            </a:r>
          </a:p>
        </p:txBody>
      </p:sp>
    </p:spTree>
    <p:extLst>
      <p:ext uri="{BB962C8B-B14F-4D97-AF65-F5344CB8AC3E}">
        <p14:creationId xmlns:p14="http://schemas.microsoft.com/office/powerpoint/2010/main" val="1494861159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98d286ba70f42d2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53C2689-BA4F-47F4-9960-DF14F0F6B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876300"/>
            <a:ext cx="6191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1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Modern Apollo is more explicit.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D9BF826-0805-4309-BD66-FDDE85D0C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143125"/>
            <a:ext cx="171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124E339-7174-4F76-9189-C57345FE0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095500"/>
            <a:ext cx="476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Preload at the route.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05AFCA-3A5A-4A94-8718-A0648EA62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57475"/>
            <a:ext cx="171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F4A5137-9680-41AD-BF67-ECFCCCD13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609850"/>
            <a:ext cx="476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Colocate the fragment.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604808D-C8A3-42AE-BC19-F9B44762B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71825"/>
            <a:ext cx="171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1A2DD0E-30E7-4868-A603-9D72701A96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24200"/>
            <a:ext cx="476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Trust the normalized cache.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4C1436-D5F9-441C-89F6-564555F3E2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86175"/>
            <a:ext cx="171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CD3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71F92AD-DC0D-4956-BD4D-4975B19E1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638550"/>
            <a:ext cx="476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Make rerenders intentional.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B904EFD-EAF0-4D40-8FD5-E1D2EA352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362450"/>
            <a:ext cx="58102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275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AI can help you type the pattern. You still choose the pattern.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66260BC-134E-451B-93A2-993528CF4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Closing line: simpler mental model, better perceived performance.</a:t>
            </a:r>
          </a:p>
        </p:txBody>
      </p:sp>
    </p:spTree>
    <p:extLst>
      <p:ext uri="{BB962C8B-B14F-4D97-AF65-F5344CB8AC3E}">
        <p14:creationId xmlns:p14="http://schemas.microsoft.com/office/powerpoint/2010/main" val="2036984503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a74e02f0c604651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6974FC5-81D8-44A1-BE36-C15F8DBFB0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Why learn libraries in the age of AI?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A5F84D5-C9B1-4333-897A-2634F8770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66800"/>
            <a:ext cx="7810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4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AI can write plausible code. You still choose the architecture.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4229C6-DB5F-49D9-BBB4-D8FA2822F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885950"/>
            <a:ext cx="75247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It does not always know the architecture behind it.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75D145B-7843-4B2A-A7FF-85B82092A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28900"/>
            <a:ext cx="23241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B4B1D2A-3A3A-48B7-97E9-A78858690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28900"/>
            <a:ext cx="762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B4199C1-5573-40C9-98EB-1E1424978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762250"/>
            <a:ext cx="19812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Which data should load first?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C6AB57E-3329-4F46-85CA-02B3ED5A9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2628900"/>
            <a:ext cx="23241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F867E01-FB45-4CF4-A5DC-4D9F7D796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09950" y="2628900"/>
            <a:ext cx="762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2DBA565-8FD9-4D20-86AE-9A13155837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2762250"/>
            <a:ext cx="19812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Who owns each fragment?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9679B7-B223-476F-9AFD-0696E17436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628900"/>
            <a:ext cx="23241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B0D7194-14ED-4FED-AA8A-8D7A439FB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628900"/>
            <a:ext cx="762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834A2CE-66FE-4910-B72A-D0F28CF3B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762250"/>
            <a:ext cx="19812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Who should rerender?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0CC130E-539A-4F80-AAB9-D0B0CBF267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62400"/>
            <a:ext cx="723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Example: @nonreactive changes who listens to cache updates.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B872872-9F0D-4B67-B7C7-E3642411A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Opening frame: AI speeds up typing, not architectural judgment.</a:t>
            </a:r>
          </a:p>
        </p:txBody>
      </p:sp>
    </p:spTree>
    <p:extLst>
      <p:ext uri="{BB962C8B-B14F-4D97-AF65-F5344CB8AC3E}">
        <p14:creationId xmlns:p14="http://schemas.microsoft.com/office/powerpoint/2010/main" val="1799850447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f8f47c8d4b24698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A801903-72D0-4BDB-AB2A-BCF464A567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Route-level preloading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2D5B17A-C402-48C2-A121-DE6191A72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66800"/>
            <a:ext cx="7429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7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Preload anything you want on screen ASAP.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B917F8A-1CEF-4CD6-9517-1C62CF1A2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667000"/>
            <a:ext cx="1562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069D24B-86F9-4156-AC32-033812570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6670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0165402-41F8-4EB6-AA08-5324FB331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800350"/>
            <a:ext cx="12192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TanStack Router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loader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2E43BCB-8DD1-40FF-ABBF-5E9F6E5B7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4600" y="307657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F669FAF-4D6E-43C4-9804-77D6D7C71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2924175"/>
            <a:ext cx="1714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&gt;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40E385C-7DAF-4000-A7FE-0E45B9C68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2667000"/>
            <a:ext cx="1562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97AFE28-813E-4720-8120-7FF069C9E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48050" y="26670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063B04A-73F7-438A-8BE9-BF9A03300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0" y="2800350"/>
            <a:ext cx="12192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Apollo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preloadQuery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D4B80F4-53EF-4583-947A-126A540C5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81600" y="3076575"/>
            <a:ext cx="7429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2551ED-A54C-4076-B87D-B63661DBB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48350" y="2924175"/>
            <a:ext cx="1714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29FD6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29FD6"/>
                </a:solidFill>
                <a:latin typeface="Arial"/>
                <a:ea typeface="Arial"/>
                <a:cs typeface="Arial"/>
              </a:rPr>
              <a:t>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7DA00F4-27A9-4113-8B72-687ACA515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667000"/>
            <a:ext cx="1562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B8DBF03-AF0B-487A-9C4B-B44DEE3664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667000"/>
            <a:ext cx="762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C5FF0E1-C6D6-4F2D-9F4A-01E995358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2800350"/>
            <a:ext cx="12192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useReadQuery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in route UI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FEC0959-AAD7-4409-955A-DC46B5699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905250"/>
            <a:ext cx="723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The route starts the request before the component tree asks for it.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6950FF-9626-4B3C-A34F-D596EC3D6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Repo cue: apps/web/src/routes/rooms/$roomId.tsx preloads room detail and care plan data.</a:t>
            </a:r>
          </a:p>
        </p:txBody>
      </p:sp>
    </p:spTree>
    <p:extLst>
      <p:ext uri="{BB962C8B-B14F-4D97-AF65-F5344CB8AC3E}">
        <p14:creationId xmlns:p14="http://schemas.microsoft.com/office/powerpoint/2010/main" val="528892310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d4f95ddd96142ee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73933B-8D65-4B48-B777-851A81CFE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Event-driven Suspense queries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E74362C-9F98-4D69-AB7C-804F131DE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990600"/>
            <a:ext cx="7905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3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useLoadableQuery is for data you load after interaction.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5A98846-D233-48CA-9C53-7C4BAF7C0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076450"/>
            <a:ext cx="4648200" cy="1657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1616"/>
          </a:solidFill>
          <a:ln xmlns:a="http://schemas.openxmlformats.org/drawingml/2006/main" w="9525">
            <a:solidFill>
              <a:srgbClr val="30303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009A751-3360-4A82-A134-DAA16FB6E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209800"/>
            <a:ext cx="360235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const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672314-0FE0-428D-8184-09C738E92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2236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6254BB-7B38-4977-8B5E-38228ADBC9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4283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[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F8820D-70EC-4D70-BB8A-975FD16A09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6330" y="2209800"/>
            <a:ext cx="864565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rPr>
              <a:t>loadCareNote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CB2E680-88CD-4E4C-99F3-AB9E5DC2C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30895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,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0B844B-0CDF-4BCF-94D5-E3DCA6CE1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2942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7B85037-8A4E-4EC0-B291-ACA6184160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74989" y="2209800"/>
            <a:ext cx="57637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queryRef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0FEAD7F-241B-4E7B-9763-E40920A43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1366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]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BC9B812-943A-4912-B470-0586F417D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23413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480E75-D1AB-4A7A-86BB-B2464BD4F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5460" y="2209800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B49B468-3A36-44A1-BF75-8CE5F3F13A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9918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10CB457-37F7-4065-AFA4-A6DF469BF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094" y="2389918"/>
            <a:ext cx="115275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rPr>
              <a:t>useLoadableQuery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211EC99-DC92-4F89-971D-70C8E5FF9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58848" y="2389918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(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1ED3A01-9527-4F56-B24A-FA1328ADDF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30895" y="2389918"/>
            <a:ext cx="1296848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rPr>
              <a:t>PlantCareNoteQuery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52202E0-D894-43AA-BFCA-799D5DF535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7743" y="2389918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);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ECFA64B-9DF0-4D0E-A6CA-DF1231C91B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750153"/>
            <a:ext cx="504330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7D93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7D93A"/>
                </a:solidFill>
                <a:latin typeface="Courier New"/>
                <a:ea typeface="Courier New"/>
                <a:cs typeface="Courier New"/>
              </a:rPr>
              <a:t>&lt;Button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8816F4D-514A-4CB9-8B31-C6CBF7433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6330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0E85954-7AEB-46C6-BAED-9C596A043B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8377" y="2750153"/>
            <a:ext cx="504330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onClick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D024D3-79E8-4C75-9C87-91A7BCD9FF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42706" y="2750153"/>
            <a:ext cx="288188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={()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BC08EFB-FF97-4284-9789-1345635A7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30895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526C4CB-4CBE-4201-BE88-A8FCA479F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2942" y="2750153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=&gt;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7D95FBE-A82C-4761-BCA8-3A167F8E50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47036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166DC65-73C1-469C-8CD8-BFA92E161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19083" y="2750153"/>
            <a:ext cx="864565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F1CD33"/>
                </a:solidFill>
                <a:latin typeface="Courier New"/>
                <a:ea typeface="Courier New"/>
                <a:cs typeface="Courier New"/>
              </a:rPr>
              <a:t>loadCareNote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05FFF54-D1B4-4187-9EFA-66506D976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83648" y="2750153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({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DCA241E-8D4C-4835-8806-2FA4724BDC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7743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04D5956-4426-4776-94F8-A6F095A9E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99790" y="2750153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id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F3DF3B7-0035-4BB6-8CB8-68B129D02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43884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35C2248-4CE2-44EE-A7BD-CE584DFA8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5931" y="2750153"/>
            <a:ext cx="216141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})}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AB571E2-467A-45B5-9DD9-2706D8CDA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2072" y="2750153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3084428-165A-4546-B801-80C7C2D29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4120" y="2750153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/&gt;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55C651F-48AB-4473-828C-AFE215754A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20DBE9D-647C-46E1-84A1-3824A3E01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047" y="3110389"/>
            <a:ext cx="57637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queryRef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E5ACD40-3CB2-4B88-8DE1-45632A7F0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10424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0259DA8-4FC0-4B21-8E15-2231F612D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2471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?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B1C3E7E-5FE7-42CF-B789-A71D560F2A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54518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864AA27-B12E-4D57-A1C1-8B7EDFA46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26565" y="3110389"/>
            <a:ext cx="1368895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7D93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7D93A"/>
                </a:solidFill>
                <a:latin typeface="Courier New"/>
                <a:ea typeface="Courier New"/>
                <a:cs typeface="Courier New"/>
              </a:rPr>
              <a:t>&lt;PlantCareNotePanel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8B7BF617-8ED2-4A07-B89A-FFA91C7BF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5460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9B7D87E6-27F9-435D-8C42-1596D63ED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67507" y="3110389"/>
            <a:ext cx="57637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queryRef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988B761-7069-43F6-85FF-F482678FD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43884" y="3110389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={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99F453D1-9031-4BA7-A87F-9C14F91251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87978" y="3110389"/>
            <a:ext cx="57637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queryRef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8AAECBF-B735-42BA-B41A-90047BB0B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4355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1A5BC83-2EAD-4A57-92A1-4853388086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6402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0C5A73B-94C6-47F5-9578-73AE8CBE4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08449" y="3110389"/>
            <a:ext cx="144094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/&gt;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79F0ACA9-10C3-4060-B1E7-D64558018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2543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02499BDA-37F4-4B14-8B09-799EE27CB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24591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: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6D198D57-7152-4A91-A74D-0D3482E1D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96638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9D9CA146-20AC-4F21-B872-4EF66D6AC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68685" y="3110389"/>
            <a:ext cx="288188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null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E22E2D5-135E-4072-8B25-00C54CBDA1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56873" y="3110389"/>
            <a:ext cx="72047" cy="13944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91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CCE044A8-0843-42BF-9587-92FDA9948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2133600"/>
            <a:ext cx="27051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B2AB06D9-9E40-42F4-AA2B-56066F7D5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2133600"/>
            <a:ext cx="762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539EC6B4-FA72-4232-839D-1092500C4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2266950"/>
            <a:ext cx="23622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In this app: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load a plant care note only after the user asks.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AC40F6D0-C509-4FBA-A6CE-E060985E4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3219450"/>
            <a:ext cx="27051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BC428ECB-D632-421F-A767-0D66A204C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3219450"/>
            <a:ext cx="76200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B0E98F93-A694-492B-B302-807FDC1CC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29300" y="3352800"/>
            <a:ext cx="23622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1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Honorable mention:</a:t>
            </a:r>
          </a:p>
          <a:p xmlns:a="http://schemas.openxmlformats.org/drawingml/2006/main">
            <a:pPr algn="l">
              <a:defRPr sz="11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1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useBackgroundQuery starts work above a Suspense boundary and helps avoid waterfall loading.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EAA87393-0E7C-43D2-88F6-D477F22DE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Repo cue: apps/web/src/components/rooms/room-plant-list.tsx</a:t>
            </a:r>
          </a:p>
        </p:txBody>
      </p:sp>
    </p:spTree>
    <p:extLst>
      <p:ext uri="{BB962C8B-B14F-4D97-AF65-F5344CB8AC3E}">
        <p14:creationId xmlns:p14="http://schemas.microsoft.com/office/powerpoint/2010/main" val="1730712359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edf0404ac144596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0FD758-37C3-4E77-A360-5CB5D102F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Fragment colocation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84BC09-9AF7-438B-B137-E78B5E274B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2390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6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6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Each component owns the fields it reads.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5BA585F-B243-4B29-893E-B88531F459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1924050"/>
            <a:ext cx="4476750" cy="2514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1616"/>
          </a:solidFill>
          <a:ln xmlns:a="http://schemas.openxmlformats.org/drawingml/2006/main" w="9525">
            <a:solidFill>
              <a:srgbClr val="30303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EA50ED2-AA9F-4962-8FF1-1E1CA3F67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057400"/>
            <a:ext cx="500786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fragment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9A63491-B6C9-4DE6-BDEA-ABFD35C54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5636" y="2057400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1F1EA99-5BE9-4B60-8BB7-45E9FA851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235" y="2057400"/>
            <a:ext cx="56338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User_user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9584525-AF89-4654-84F8-952FE13C74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31619" y="2057400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B4F3A29-9F97-41A5-B4FA-00943886D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94218" y="2057400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17A6997-00F0-4E18-92C7-0D74F8385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19414" y="2057400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51F2B44-86A1-4DC4-942C-B04094927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82013" y="2057400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CE16E35-8E10-44E4-9E6A-B1BBB6B14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32406" y="2057400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D3D800-95E2-4576-8597-5914556A8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95004" y="2057400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FA59B1F-0203-4350-AE98-B5C5084FDF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13896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62EB6EF-ECF0-4ED8-A2BA-CA74043091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047" y="2213896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id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6F29B8F-7306-4AF9-8D78-4A1804D09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70392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E388368-C9D8-4013-A2BA-4DAF721722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047" y="2370392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name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8262372-625E-451A-AE6B-B3375512D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526887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25DB5B5-C0B0-4889-9F12-00D55C6EC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047" y="2526887"/>
            <a:ext cx="18779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...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4963D66-73F1-4C4C-91CC-44C26EB55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7842" y="2526887"/>
            <a:ext cx="93897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UserAvatar_user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1816254-019A-41B9-928A-4F987CF31F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8338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788F974-A6A5-4BCF-85E8-4FA1A72A3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996375"/>
            <a:ext cx="500786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function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E6A52FC-FBF5-47A4-8C8E-70C3BF9D4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5636" y="299637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B41B9C7-8055-48AE-A314-115370505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235" y="2996375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C710A51-F335-4EA1-9DF5-B4F20DF304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18628" y="2996375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({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28066CC-70CF-4FBC-8393-D14017DB0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3825" y="299637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5D3967F-29E6-4FA6-B2A1-D3B38A112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423" y="2996375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861BC5E-F554-4B41-80ED-B8FAD2C65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56816" y="299637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0D48F8A-BF25-40EA-9B7F-AC2F9BF66B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19414" y="2996375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})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3F65E5F-166E-4DAD-B73E-1C6B89549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44611" y="299637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433FF42-C8E9-468E-A61B-976922387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7209" y="299637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8C159F0-FC8A-4B91-B5BE-2F365B2E7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52870"/>
            <a:ext cx="93897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8C8C8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8C8C8C"/>
                </a:solidFill>
                <a:latin typeface="Courier New"/>
                <a:ea typeface="Courier New"/>
                <a:cs typeface="Courier New"/>
              </a:rPr>
              <a:t>  // reads name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6961423-0BE7-45F9-A3C2-7DD148D6E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09366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DF43DCE-F948-416A-A3F6-0C6AEB4B6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047" y="3309366"/>
            <a:ext cx="375590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return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D86ACC1-5856-4947-893D-E554BA0A5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5636" y="3309366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88EDE7E-0D7A-4B1E-BA8A-5DA77D1F1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235" y="3309366"/>
            <a:ext cx="688581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7D93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7D93A"/>
                </a:solidFill>
                <a:latin typeface="Courier New"/>
                <a:ea typeface="Courier New"/>
                <a:cs typeface="Courier New"/>
              </a:rPr>
              <a:t>&lt;UserAvatar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36EACF0-37CE-4529-951B-FD8C00850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56816" y="3309366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2BCBFB8-4BAC-4654-A445-0F643891C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19414" y="3309366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788B080-8DE0-4E76-846D-31DB681C2D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808" y="3309366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={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08E2DE7-6269-47A3-A3C3-9C9C2D859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95004" y="3309366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9E2C6C82-3859-45EE-BF55-C3BB9B3F2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5397" y="3309366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BF552D2-285F-4F16-A098-D867FE658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7996" y="3309366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C46BA2EF-8F7D-400D-951F-520BFF7288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70594" y="3309366"/>
            <a:ext cx="18779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/&gt;;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B9A7610-88C5-48FE-B65C-5E2261368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465862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2D71A701-5980-4AF9-9777-6FAFA24C91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78853"/>
            <a:ext cx="500786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fragment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C452F71D-AE4F-4B51-A0EF-F4B68940C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5636" y="377885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90B7496-418B-4109-88D3-1BBC3E6338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235" y="3778853"/>
            <a:ext cx="93897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UserAvatar_user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D212F867-7C07-4A8E-A379-5894D3E64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7209" y="377885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F61CD63F-E72A-442E-BF89-1FCB52686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9808" y="3778853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on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6DADA202-5059-4F7F-9E94-ABE2BE84E9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95004" y="377885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3AB357BE-2577-456D-BD5F-751638BB5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602" y="3778853"/>
            <a:ext cx="250393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78BBD486-2D8E-43D0-A0A4-B7EB6C112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07996" y="377885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4BB98244-2CEA-4BA2-BFFB-1A662253C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70594" y="3778853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19F66049-05C3-4F41-97BD-79BCBC880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35349"/>
            <a:ext cx="125197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B5842379-E5D1-46A8-BCBC-42345071F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047" y="3935349"/>
            <a:ext cx="563385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avatarUrl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2B35EC64-6DDC-4CC9-B316-DB82DA66BB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091845"/>
            <a:ext cx="62598" cy="12115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795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5EBAEE9D-14AB-4A14-BBDB-26F22CCD3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53100" y="2266950"/>
            <a:ext cx="1981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7F7"/>
          </a:solidFill>
          <a:ln xmlns:a="http://schemas.openxmlformats.org/drawingml/2006/main" w="9525">
            <a:solidFill>
              <a:srgbClr val="CCCCCC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C0CC45EE-B427-46A3-AD30-007D9CAD3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38850" y="2457450"/>
            <a:ext cx="1409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User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9CDECE5E-F049-47FD-A623-D604B976E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3162300"/>
            <a:ext cx="95250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28575">
            <a:solidFill>
              <a:srgbClr val="E10098"/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959BF87D-3DD7-4857-9378-6897F6FBC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3524250"/>
            <a:ext cx="952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avatarUrl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87C459CB-E032-41D0-9803-46FE52F32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4305300"/>
            <a:ext cx="31432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The avatar does not need email, role, bio, or settings.</a:t>
            </a:r>
          </a:p>
        </p:txBody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85E93709-2F80-4AAC-8AC8-BB8C27F2B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Rule: parent composes child fragments; child reads its own fragment.</a:t>
            </a:r>
          </a:p>
        </p:txBody>
      </p:sp>
    </p:spTree>
    <p:extLst>
      <p:ext uri="{BB962C8B-B14F-4D97-AF65-F5344CB8AC3E}">
        <p14:creationId xmlns:p14="http://schemas.microsoft.com/office/powerpoint/2010/main" val="724223142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afd864272fc473d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2088D79-F04A-4186-A285-353C1D5B6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Bad example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574A9B1-81EF-49FA-975E-30CAEB9F09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6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6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One shared query becomes a shared liability.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756141-398E-469B-ACC2-1EE5362FC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866900"/>
            <a:ext cx="4095750" cy="2590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1616"/>
          </a:solidFill>
          <a:ln xmlns:a="http://schemas.openxmlformats.org/drawingml/2006/main" w="9525">
            <a:solidFill>
              <a:srgbClr val="303030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F17DA9A-2958-45B0-A782-9867E3691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00250"/>
            <a:ext cx="330708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FF77C8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FF77C8"/>
                </a:solidFill>
                <a:latin typeface="Courier New"/>
                <a:ea typeface="Courier New"/>
                <a:cs typeface="Courier New"/>
              </a:rPr>
              <a:t>query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1B43685-CAA1-40E8-8F46-1052ABCBC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30808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63FC450-3D7B-41FF-9930-537204DC8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6950" y="2000250"/>
            <a:ext cx="66141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F1CD33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F1CD33"/>
                </a:solidFill>
                <a:latin typeface="Courier New"/>
                <a:ea typeface="Courier New"/>
                <a:cs typeface="Courier New"/>
              </a:rPr>
              <a:t>UserScreen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E60AB6-C5A7-46C6-8F45-151A4B0E6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58366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(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0C60BB7-5FB7-42D2-92A9-749F2D218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24507" y="2000250"/>
            <a:ext cx="198425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$id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1DAB6D-C933-410F-9BF6-AC0FCB262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22932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: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AA46B4B-4915-40D4-9208-078666395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89074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643073C-78D8-4588-A5E9-23C934E3F5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5215" y="2000250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7DD3FC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7DD3FC"/>
                </a:solidFill>
                <a:latin typeface="Courier New"/>
                <a:ea typeface="Courier New"/>
                <a:cs typeface="Courier New"/>
              </a:rPr>
              <a:t>ID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9B7987-8228-4DA6-BBD1-CB5F98112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7498" y="2000250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!)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7EDA3E2-6BC9-474D-83DD-A4C279835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19782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7EE8B85-9BB9-4D3E-B71A-9BE835E33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85923" y="2000250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9A3DA29-B1A8-4E60-B200-B5BE00AC9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165604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D97CC5-5625-4E6E-A385-AE6623830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2383" y="2165604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E98B536-FE42-481C-93F6-FA96FC242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96950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(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FE08AFF-ACCB-4118-9608-4DF833C7DE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3091" y="2165604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id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32BAE4-39CE-46D2-84FB-81F008B3B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95374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: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505DF86-AE57-4350-B0D6-12B737AC5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1516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D09071D-E42D-4855-A701-C2272AD90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7658" y="2165604"/>
            <a:ext cx="198425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$id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6639A15-766C-4558-A5E5-D02FF260D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26082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)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67766C2-4265-44DF-A34E-8BB40B6ED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2224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018AFF5-8641-4E8C-929C-4E956F4B68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58366" y="216560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{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BD27457-1E7E-404A-B4BB-BB148C193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30958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C5803EC-C300-46D8-A614-1FB95DA37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2330958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id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EFE138E-8818-4BE9-8A60-C9C2DB6BC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496312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7CB06E8-DB9E-4C65-AEDE-D62135A08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2496312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name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6F23864-8515-4705-8914-2C948BAFC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61666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7705324-8241-48BD-90C3-3A7016871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2661666"/>
            <a:ext cx="330708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email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840504D-56E4-461F-959A-8CABC8D83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827020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EA64D92-5A7B-4AE0-A497-696D3E7F0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2827020"/>
            <a:ext cx="595274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avatarUrl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8E48F2C-FDC8-4600-8DDD-594C188CCF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992374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605EF67-19F9-45E2-8009-60F9E9307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2992374"/>
            <a:ext cx="92598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billingAddress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E7123C7-E339-4DD9-9FCA-D21129BCE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57728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  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21E5E79-532A-438F-BCA5-9B168DD50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4666" y="3157728"/>
            <a:ext cx="727558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lastLoginAt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9D7A5B5-AFBB-43CC-A2CB-404CAF6E9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323082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 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22EDC4B-A3BA-463F-B0D5-C60887B10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2383" y="3323082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76A5936-980F-4937-9978-ED019BFA9E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488436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A903F5D0-2472-42C1-84AE-270B64DA7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819144"/>
            <a:ext cx="793699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7D93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7D93A"/>
                </a:solidFill>
                <a:latin typeface="Courier New"/>
                <a:ea typeface="Courier New"/>
                <a:cs typeface="Courier New"/>
              </a:rPr>
              <a:t>&lt;UserProfile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DF5C7AD-D3BC-433F-AF33-4911BB63A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3799" y="381914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F79CDA37-528E-42FC-A5B2-961E60A10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59941" y="3819144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1806B0D-B74E-4DBA-80C8-2836F3BC6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24507" y="3819144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={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49D78224-C418-421E-B744-0797E177C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56790" y="3819144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data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70922BC8-4DC4-41ED-A1AA-7622A8D23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1357" y="381914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7F2E14E2-73B1-4CB3-A270-64A02C513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7498" y="3819144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C1624F1-A2A2-455B-B493-5703C378B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52065" y="381914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0AC172F-F1D8-436C-BC09-202C36CF8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18206" y="3819144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3446A09A-7E34-4D56-9131-B44D69ACD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84348" y="3819144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/&gt;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EED6386B-5962-4A27-9FE9-497F82E908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984498"/>
            <a:ext cx="727558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7D93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7D93A"/>
                </a:solidFill>
                <a:latin typeface="Courier New"/>
                <a:ea typeface="Courier New"/>
                <a:cs typeface="Courier New"/>
              </a:rPr>
              <a:t>&lt;UserAvatar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0A589821-8128-42E5-80D0-BAA14A245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7658" y="3984498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AF804F9B-14BD-4BCE-B757-5156D51F1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93799" y="3984498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44903543-0E31-439E-91C0-1AF993C37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58366" y="3984498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={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332FD56B-E56E-4445-A8C2-8D2A6F982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90649" y="3984498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data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11CC1FB5-65EA-491B-A151-A1FD975831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55215" y="3984498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.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C7ED3EF3-EB95-4EFB-87B1-281600B2B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1357" y="3984498"/>
            <a:ext cx="264566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user</a:t>
            </a:r>
          </a:p>
        </p:txBody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A30CBE75-3652-45A1-9176-0304DD77C5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85923" y="3984498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}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D641272B-428A-4F8D-88D0-4B54E9ED0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52065" y="3984498"/>
            <a:ext cx="66142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EAEAEA"/>
                </a:solidFill>
                <a:latin typeface="Courier New"/>
                <a:ea typeface="Courier New"/>
                <a:cs typeface="Courier New"/>
              </a:rPr>
              <a:t> 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66EA010C-CEE9-4E62-9454-2BB4539A9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18206" y="3984498"/>
            <a:ext cx="132283" cy="128016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defRPr>
            </a:pPr>
            <a:r>
              <a:rPr sz="840" b="0">
                <a:solidFill>
                  <a:srgbClr val="BDBDBD"/>
                </a:solidFill>
                <a:latin typeface="Courier New"/>
                <a:ea typeface="Courier New"/>
                <a:cs typeface="Courier New"/>
              </a:rPr>
              <a:t>/&gt;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E767C393-79FA-4DF3-84AA-9F482A924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152650"/>
            <a:ext cx="23241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07276C8D-FE78-4EA1-8A8D-4D9FCB1EC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152650"/>
            <a:ext cx="762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93EB9E53-EC4B-4241-8F99-9BAD77F562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22860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Profile needs: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name + email</a:t>
            </a:r>
          </a:p>
        </p:txBody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14B10542-4CB4-411E-939C-F5DDAD8B26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067050"/>
            <a:ext cx="23241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43CA010B-CEF8-4855-83E1-20F15F72B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3067050"/>
            <a:ext cx="762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67F3C49E-2E98-4986-B9EA-29B5AAC49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91150" y="32004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Avatar needs: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avatarUrl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F3D160CD-AC95-4D72-A5D6-12013FE5A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4114800"/>
            <a:ext cx="31813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Both components now depend on the same oversized shape.</a:t>
            </a:r>
          </a:p>
        </p:txBody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096F930D-69B0-47F4-BD3A-8721989EA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Anti-pattern: one component's data change makes everyone care.</a:t>
            </a:r>
          </a:p>
        </p:txBody>
      </p:sp>
    </p:spTree>
    <p:extLst>
      <p:ext uri="{BB962C8B-B14F-4D97-AF65-F5344CB8AC3E}">
        <p14:creationId xmlns:p14="http://schemas.microsoft.com/office/powerpoint/2010/main" val="161357963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adc2c3102b047cd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FBE100-38A2-4127-9A1F-924317EB4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Cache model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A095528-556C-481F-9937-672C174D7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810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5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The cache connects entities, queries, and components.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3AC832E-FD86-4176-A6CF-6C4C7AAC1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647950"/>
            <a:ext cx="16954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D88CAE-294B-4360-A582-0FE5F10DC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647950"/>
            <a:ext cx="76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3FF945F-2B4D-4582-9139-3B907ED3B0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781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server result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7DCC7BD-3B3C-4540-B8BF-29E0213ED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00990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1009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9DFDCB9-7E5A-4BB8-9AE8-009E06F2A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857500"/>
            <a:ext cx="1714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E10098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E10098"/>
                </a:solidFill>
                <a:latin typeface="Arial"/>
                <a:ea typeface="Arial"/>
                <a:cs typeface="Arial"/>
              </a:rPr>
              <a:t>&gt;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595E8B-66E1-4094-8A41-057E63CF28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2400300"/>
            <a:ext cx="180975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82805F5-0EB1-44EF-833F-1362A6B08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2400300"/>
            <a:ext cx="76200" cy="1238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143CAF-EE80-49F0-A259-9F845CF6C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2533650"/>
            <a:ext cx="14668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normalized</a:t>
            </a:r>
          </a:p>
          <a:p xmlns:a="http://schemas.openxmlformats.org/drawingml/2006/main"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cache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E8A36CE-9AF7-4126-BB9C-4BB813AD0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10250" y="3009900"/>
            <a:ext cx="8191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0CFB82-F2CD-4DE5-BE61-52D51D577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857500"/>
            <a:ext cx="1714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029FD6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29FD6"/>
                </a:solidFill>
                <a:latin typeface="Arial"/>
                <a:ea typeface="Arial"/>
                <a:cs typeface="Arial"/>
              </a:rPr>
              <a:t>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BB109F6-2DC3-4196-AB21-68800FC80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2647950"/>
            <a:ext cx="16954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CA08108-5AAE-42AE-9B95-00841369D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2647950"/>
            <a:ext cx="762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16DD94-9DFB-4D17-BA0C-FF8D32957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91350" y="2781300"/>
            <a:ext cx="13525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component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reads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BDBD207-E9F2-49CD-9AB2-EF17A2918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38600"/>
            <a:ext cx="70485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A mutation can update one entity and every subscribed read sees the change.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2508F0-23A7-4926-8156-D2A44F6F4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Demo cue: mutation result updates the cache, UI follows.</a:t>
            </a:r>
          </a:p>
        </p:txBody>
      </p:sp>
    </p:spTree>
    <p:extLst>
      <p:ext uri="{BB962C8B-B14F-4D97-AF65-F5344CB8AC3E}">
        <p14:creationId xmlns:p14="http://schemas.microsoft.com/office/powerpoint/2010/main" val="970856246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cdcd4f6080a4fac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827118-7D6D-417D-A199-A93973E6A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Optimistic UI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19E533-CF95-4D71-8769-79F51B6F6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429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6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6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Latency should not hide what the user just did.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7F62B5-880F-42BD-8B18-560B481221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590800"/>
            <a:ext cx="2209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06207D8-B5C1-490F-AA86-69C0C3F55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59080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49F4A52-237F-44C1-B5F4-4FC84FB73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724150"/>
            <a:ext cx="18669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useMutation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optimisticResponse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66B4EC-9B81-4DC5-9CD5-5A48515F72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590800"/>
            <a:ext cx="2209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45F7A26-062A-44BE-9B15-4DF7C87A5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59080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29FD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7714ACB-8D66-4158-B039-16D5636F2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724150"/>
            <a:ext cx="18669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useMutation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update(cache, result)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1A4C2D7-B9EC-4F83-A680-0B2CD4C8B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590800"/>
            <a:ext cx="22098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86B7D2D-BF5D-4EF7-9076-00E5ABC0F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590800"/>
            <a:ext cx="7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1CD3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33BE8B9-32FB-4BF0-9ABF-B27D0E905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24600" y="2724150"/>
            <a:ext cx="186690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UI renders</a:t>
            </a:r>
          </a:p>
          <a:p xmlns:a="http://schemas.openxmlformats.org/drawingml/2006/main">
            <a:pPr algn="l">
              <a:defRPr sz="12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from cache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DCF93A3-A092-4200-BA6E-4057163E9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Demo cue: optimistic room header update through useMutation.</a:t>
            </a:r>
          </a:p>
        </p:txBody>
      </p:sp>
    </p:spTree>
    <p:extLst>
      <p:ext uri="{BB962C8B-B14F-4D97-AF65-F5344CB8AC3E}">
        <p14:creationId xmlns:p14="http://schemas.microsoft.com/office/powerpoint/2010/main" val="1513790164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c7fddc5cc384f8c"/>
          <a:srcRect xmlns:a="http://schemas.openxmlformats.org/drawingml/2006/main" l="0" t="0" r="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0" y="0"/>
            <a:ext cx="9144000" cy="51435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4883C43-F46D-4587-B13B-939D1DAA4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161925"/>
            <a:ext cx="6858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725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Rerender boundaries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2FE4741-DC2F-4CA3-8FA7-F435BED700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028700"/>
            <a:ext cx="7429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85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@nonreactive changes who has to listen.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F7A3A09-ABB8-4D2F-A8EB-50B92C2D4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686050"/>
            <a:ext cx="27051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040895-F11B-48F9-B182-BAD239131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686050"/>
            <a:ext cx="762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53A6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BF63A4F-D441-46F6-A164-AE0EE6614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2819400"/>
            <a:ext cx="23622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before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parent watches every row field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59502B-5087-4891-8373-27DFDF2AE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2686050"/>
            <a:ext cx="27051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ADAD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457F50B-30D5-470A-8D2E-D7AC23BE2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2686050"/>
            <a:ext cx="76200" cy="971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D9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EA595B7-56F4-480D-B659-63E3F3DEEE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2819400"/>
            <a:ext cx="23622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after</a:t>
            </a:r>
          </a:p>
          <a:p xmlns:a="http://schemas.openxmlformats.org/drawingml/2006/main">
            <a:pPr algn="l">
              <a:defRPr sz="12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27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parent watches ids, rows watch fragments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9C89C6-531E-4466-B462-886AE54AA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95750"/>
            <a:ext cx="685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4D4D4D"/>
                </a:solidFill>
                <a:latin typeface="Arial"/>
                <a:ea typeface="Arial"/>
                <a:cs typeface="Arial"/>
              </a:defRPr>
            </a:pPr>
            <a:r>
              <a:rPr sz="1275" b="0">
                <a:solidFill>
                  <a:srgbClr val="4D4D4D"/>
                </a:solidFill>
                <a:latin typeface="Arial"/>
                <a:ea typeface="Arial"/>
                <a:cs typeface="Arial"/>
              </a:rPr>
              <a:t>useFragment creates the live binding where the data is consumed.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6491B2B-0BF0-49C2-A9D2-3A150E7A23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4981575"/>
            <a:ext cx="7239000" cy="11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638" b="0">
                <a:solidFill>
                  <a:srgbClr val="FFFFFF"/>
                </a:solidFill>
                <a:latin typeface="Arial"/>
                <a:ea typeface="Arial"/>
                <a:cs typeface="Arial"/>
              </a:rPr>
              <a:t>Demo cue: row data updates without making the list owner do extra work.</a:t>
            </a:r>
          </a:p>
        </p:txBody>
      </p:sp>
    </p:spTree>
    <p:extLst>
      <p:ext uri="{BB962C8B-B14F-4D97-AF65-F5344CB8AC3E}">
        <p14:creationId xmlns:p14="http://schemas.microsoft.com/office/powerpoint/2010/main" val="2864399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2026-05-17T05:18:50.1400000Z</dcterms:created>
  <dcterms:modified xsi:type="dcterms:W3CDTF">2026-05-17T05:18:50.1400000Z</dcterms:modified>
</coreProperties>
</file>