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notesMasterIdLst>
    <p:notesMasterId r:id="rId2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1.png"/><Relationship Id="rId4" Type="http://schemas.openxmlformats.org/officeDocument/2006/relationships/image" Target="../media/image-10-4.png"/><Relationship Id="rId5" Type="http://schemas.openxmlformats.org/officeDocument/2006/relationships/slideLayout" Target="../slideLayouts/slideLayout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slideLayout" Target="../slideLayouts/slideLayout1.xml"/><Relationship Id="rId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1.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1.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slideLayout" Target="../slideLayouts/slideLayout1.xml"/><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slideLayout" Target="../slideLayouts/slideLayout1.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slideLayout" Target="../slideLayouts/slideLayout1.xml"/><Relationship Id="rId7"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slideLayout" Target="../slideLayouts/slideLayout1.xml"/><Relationship Id="rId7"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image" Target="../media/image-25-6.png"/><Relationship Id="rId7" Type="http://schemas.openxmlformats.org/officeDocument/2006/relationships/image" Target="../media/image-25-7.png"/><Relationship Id="rId8" Type="http://schemas.openxmlformats.org/officeDocument/2006/relationships/slideLayout" Target="../slideLayouts/slideLayout1.xml"/><Relationship Id="rId9"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slideLayout" Target="../slideLayouts/slideLayout1.xml"/><Relationship Id="rId3"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2.png"/><Relationship Id="rId11" Type="http://schemas.openxmlformats.org/officeDocument/2006/relationships/image" Target="../media/image-3-1.png"/><Relationship Id="rId12" Type="http://schemas.openxmlformats.org/officeDocument/2006/relationships/image" Target="../media/image-3-12.png"/><Relationship Id="rId13" Type="http://schemas.openxmlformats.org/officeDocument/2006/relationships/image" Target="../media/image-3-13.png"/><Relationship Id="rId14" Type="http://schemas.openxmlformats.org/officeDocument/2006/relationships/slideLayout" Target="../slideLayouts/slideLayout1.xml"/><Relationship Id="rId1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1.png"/><Relationship Id="rId4" Type="http://schemas.openxmlformats.org/officeDocument/2006/relationships/image" Target="../media/image-5-4.png"/><Relationship Id="rId5" Type="http://schemas.openxmlformats.org/officeDocument/2006/relationships/slideLayout" Target="../slideLayouts/slideLayout1.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1.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1D33"/>
        </a:solidFill>
      </p:bgPr>
    </p:bg>
    <p:spTree>
      <p:nvGrpSpPr>
        <p:cNvPr id="1" name=""/>
        <p:cNvGrpSpPr/>
        <p:nvPr/>
      </p:nvGrpSpPr>
      <p:grpSpPr>
        <a:xfrm>
          <a:off x="0" y="0"/>
          <a:ext cx="0" cy="0"/>
          <a:chOff x="0" y="0"/>
          <a:chExt cx="0" cy="0"/>
        </a:xfrm>
      </p:grpSpPr>
      <p:sp>
        <p:nvSpPr>
          <p:cNvPr id="2" name="Shape 0"/>
          <p:cNvSpPr/>
          <p:nvPr/>
        </p:nvSpPr>
        <p:spPr>
          <a:xfrm>
            <a:off x="9418320" y="-1463040"/>
            <a:ext cx="4754880" cy="4754880"/>
          </a:xfrm>
          <a:prstGeom prst="ellipse">
            <a:avLst/>
          </a:prstGeom>
          <a:solidFill>
            <a:srgbClr val="24365C"/>
          </a:solidFill>
          <a:ln/>
        </p:spPr>
      </p:sp>
      <p:sp>
        <p:nvSpPr>
          <p:cNvPr id="3" name="Shape 1"/>
          <p:cNvSpPr/>
          <p:nvPr/>
        </p:nvSpPr>
        <p:spPr>
          <a:xfrm>
            <a:off x="-1645920" y="4206240"/>
            <a:ext cx="4206240" cy="4206240"/>
          </a:xfrm>
          <a:prstGeom prst="ellipse">
            <a:avLst/>
          </a:prstGeom>
          <a:solidFill>
            <a:srgbClr val="24365C"/>
          </a:solidFill>
          <a:ln/>
        </p:spPr>
      </p:sp>
      <p:sp>
        <p:nvSpPr>
          <p:cNvPr id="4" name="Shape 2"/>
          <p:cNvSpPr/>
          <p:nvPr/>
        </p:nvSpPr>
        <p:spPr>
          <a:xfrm>
            <a:off x="822960" y="777240"/>
            <a:ext cx="822960" cy="822960"/>
          </a:xfrm>
          <a:prstGeom prst="ellipse">
            <a:avLst/>
          </a:prstGeom>
          <a:solidFill>
            <a:srgbClr val="D8A73D"/>
          </a:solidFill>
          <a:ln/>
          <a:effectLst>
            <a:outerShdw sx="100000" sy="100000" kx="0" ky="0" algn="bl" rotWithShape="0" blurRad="76200" dist="25400" dir="5400000">
              <a:srgbClr val="0B1424">
                <a:alpha val="35000"/>
              </a:srgbClr>
            </a:outerShdw>
          </a:effectLst>
        </p:spPr>
      </p:sp>
      <p:pic>
        <p:nvPicPr>
          <p:cNvPr id="5" name="Image 0" descr="/tmp/work/icons/school.png">    </p:cNvPr>
          <p:cNvPicPr>
            <a:picLocks noChangeAspect="1"/>
          </p:cNvPicPr>
          <p:nvPr/>
        </p:nvPicPr>
        <p:blipFill>
          <a:blip r:embed="rId1"/>
          <a:stretch>
            <a:fillRect/>
          </a:stretch>
        </p:blipFill>
        <p:spPr>
          <a:xfrm>
            <a:off x="1008126" y="962406"/>
            <a:ext cx="452628" cy="452628"/>
          </a:xfrm>
          <a:prstGeom prst="rect">
            <a:avLst/>
          </a:prstGeom>
        </p:spPr>
      </p:pic>
      <p:sp>
        <p:nvSpPr>
          <p:cNvPr id="6" name="Text 3"/>
          <p:cNvSpPr txBox="1"/>
          <p:nvPr/>
        </p:nvSpPr>
        <p:spPr>
          <a:xfrm>
            <a:off x="1783080" y="822960"/>
            <a:ext cx="8686800" cy="457200"/>
          </a:xfrm>
          <a:prstGeom prst="rect">
            <a:avLst/>
          </a:prstGeom>
          <a:noFill/>
          <a:ln/>
        </p:spPr>
        <p:txBody>
          <a:bodyPr wrap="square" lIns="0" tIns="0" rIns="0" bIns="0" rtlCol="0" anchor="ctr"/>
          <a:lstStyle/>
          <a:p>
            <a:pPr indent="0" marL="0">
              <a:buNone/>
            </a:pPr>
            <a:r>
              <a:rPr lang="en-US" sz="1400" b="1" spc="200" kern="0" dirty="0">
                <a:solidFill>
                  <a:srgbClr val="D8A73D"/>
                </a:solidFill>
                <a:latin typeface="Calibri" pitchFamily="34" charset="0"/>
                <a:ea typeface="Calibri" pitchFamily="34" charset="-122"/>
                <a:cs typeface="Calibri" pitchFamily="34" charset="-120"/>
              </a:rPr>
              <a:t>HAMILTON-WENHAM REGIONAL SCHOOL DISTRICT</a:t>
            </a:r>
            <a:endParaRPr lang="en-US" sz="1400" dirty="0"/>
          </a:p>
        </p:txBody>
      </p:sp>
      <p:sp>
        <p:nvSpPr>
          <p:cNvPr id="7" name="Text 4"/>
          <p:cNvSpPr txBox="1"/>
          <p:nvPr/>
        </p:nvSpPr>
        <p:spPr>
          <a:xfrm>
            <a:off x="822960" y="2331720"/>
            <a:ext cx="10515600" cy="1371600"/>
          </a:xfrm>
          <a:prstGeom prst="rect">
            <a:avLst/>
          </a:prstGeom>
          <a:noFill/>
          <a:ln/>
        </p:spPr>
        <p:txBody>
          <a:bodyPr wrap="square" lIns="0" tIns="0" rIns="0" bIns="0" rtlCol="0" anchor="ctr"/>
          <a:lstStyle/>
          <a:p>
            <a:pPr indent="0" marL="0">
              <a:buNone/>
            </a:pPr>
            <a:r>
              <a:rPr lang="en-US" sz="5400" b="1" dirty="0">
                <a:solidFill>
                  <a:srgbClr val="FFFFFF"/>
                </a:solidFill>
                <a:latin typeface="Cambria" pitchFamily="34" charset="0"/>
                <a:ea typeface="Cambria" pitchFamily="34" charset="-122"/>
                <a:cs typeface="Cambria" pitchFamily="34" charset="-120"/>
              </a:rPr>
              <a:t>Backwards &amp; Forward</a:t>
            </a:r>
            <a:endParaRPr lang="en-US" sz="5400" dirty="0"/>
          </a:p>
        </p:txBody>
      </p:sp>
      <p:sp>
        <p:nvSpPr>
          <p:cNvPr id="8" name="Text 5"/>
          <p:cNvSpPr txBox="1"/>
          <p:nvPr/>
        </p:nvSpPr>
        <p:spPr>
          <a:xfrm>
            <a:off x="822960" y="3520440"/>
            <a:ext cx="10058400" cy="548640"/>
          </a:xfrm>
          <a:prstGeom prst="rect">
            <a:avLst/>
          </a:prstGeom>
          <a:noFill/>
          <a:ln/>
        </p:spPr>
        <p:txBody>
          <a:bodyPr wrap="square" lIns="0" tIns="0" rIns="0" bIns="0" rtlCol="0" anchor="ctr"/>
          <a:lstStyle/>
          <a:p>
            <a:pPr indent="0" marL="0">
              <a:buNone/>
            </a:pPr>
            <a:r>
              <a:rPr lang="en-US" sz="2000" dirty="0">
                <a:solidFill>
                  <a:srgbClr val="CFD9EC"/>
                </a:solidFill>
                <a:latin typeface="Calibri" pitchFamily="34" charset="0"/>
                <a:ea typeface="Calibri" pitchFamily="34" charset="-122"/>
                <a:cs typeface="Calibri" pitchFamily="34" charset="-120"/>
              </a:rPr>
              <a:t>Celebrating Five Years of Growth  •  Engaging the Next Five with Confidence</a:t>
            </a:r>
            <a:endParaRPr lang="en-US" sz="2000" dirty="0"/>
          </a:p>
        </p:txBody>
      </p:sp>
      <p:sp>
        <p:nvSpPr>
          <p:cNvPr id="9" name="Shape 6"/>
          <p:cNvSpPr/>
          <p:nvPr/>
        </p:nvSpPr>
        <p:spPr>
          <a:xfrm>
            <a:off x="822960" y="4434840"/>
            <a:ext cx="10515600" cy="1234440"/>
          </a:xfrm>
          <a:prstGeom prst="roundRect">
            <a:avLst>
              <a:gd name="adj" fmla="val 7407"/>
            </a:avLst>
          </a:prstGeom>
          <a:solidFill>
            <a:srgbClr val="24365C"/>
          </a:solidFill>
          <a:ln/>
          <a:effectLst>
            <a:outerShdw sx="100000" sy="100000" kx="0" ky="0" algn="bl" rotWithShape="0" blurRad="101600" dist="25400" dir="5400000">
              <a:srgbClr val="1B2A4A">
                <a:alpha val="12000"/>
              </a:srgbClr>
            </a:outerShdw>
          </a:effectLst>
        </p:spPr>
      </p:sp>
      <p:sp>
        <p:nvSpPr>
          <p:cNvPr id="10" name="Text 7"/>
          <p:cNvSpPr txBox="1"/>
          <p:nvPr/>
        </p:nvSpPr>
        <p:spPr>
          <a:xfrm>
            <a:off x="1143000" y="4617720"/>
            <a:ext cx="9875520" cy="914400"/>
          </a:xfrm>
          <a:prstGeom prst="rect">
            <a:avLst/>
          </a:prstGeom>
          <a:noFill/>
          <a:ln/>
        </p:spPr>
        <p:txBody>
          <a:bodyPr wrap="square" lIns="0" tIns="0" rIns="0" bIns="0" rtlCol="0" anchor="ctr"/>
          <a:lstStyle/>
          <a:p>
            <a:pPr indent="0" marL="0">
              <a:lnSpc>
                <a:spcPct val="130000"/>
              </a:lnSpc>
              <a:buNone/>
            </a:pPr>
            <a:r>
              <a:rPr lang="en-US" sz="1800" b="1" dirty="0">
                <a:solidFill>
                  <a:srgbClr val="D8A73D"/>
                </a:solidFill>
                <a:latin typeface="Calibri" pitchFamily="34" charset="0"/>
                <a:ea typeface="Calibri" pitchFamily="34" charset="-122"/>
                <a:cs typeface="Calibri" pitchFamily="34" charset="-120"/>
              </a:rPr>
              <a:t>2021–2026  </a:t>
            </a:r>
            <a:pPr indent="0" marL="0">
              <a:lnSpc>
                <a:spcPct val="130000"/>
              </a:lnSpc>
              <a:buNone/>
            </a:pPr>
            <a:r>
              <a:rPr lang="en-US" sz="1400" dirty="0">
                <a:solidFill>
                  <a:srgbClr val="FFFFFF"/>
                </a:solidFill>
                <a:latin typeface="Calibri" pitchFamily="34" charset="0"/>
                <a:ea typeface="Calibri" pitchFamily="34" charset="-122"/>
                <a:cs typeface="Calibri" pitchFamily="34" charset="-120"/>
              </a:rPr>
              <a:t>Five Years of District Goals
</a:t>
            </a:r>
            <a:pPr indent="0" marL="0">
              <a:lnSpc>
                <a:spcPct val="130000"/>
              </a:lnSpc>
              <a:buNone/>
            </a:pPr>
            <a:r>
              <a:rPr lang="en-US" sz="1800" b="1" dirty="0">
                <a:solidFill>
                  <a:srgbClr val="D8A73D"/>
                </a:solidFill>
                <a:latin typeface="Calibri" pitchFamily="34" charset="0"/>
                <a:ea typeface="Calibri" pitchFamily="34" charset="-122"/>
                <a:cs typeface="Calibri" pitchFamily="34" charset="-120"/>
              </a:rPr>
              <a:t>2026–2031  </a:t>
            </a:r>
            <a:pPr indent="0" marL="0">
              <a:lnSpc>
                <a:spcPct val="130000"/>
              </a:lnSpc>
              <a:buNone/>
            </a:pPr>
            <a:r>
              <a:rPr lang="en-US" sz="1400" dirty="0">
                <a:solidFill>
                  <a:srgbClr val="FFFFFF"/>
                </a:solidFill>
                <a:latin typeface="Calibri" pitchFamily="34" charset="0"/>
                <a:ea typeface="Calibri" pitchFamily="34" charset="-122"/>
                <a:cs typeface="Calibri" pitchFamily="34" charset="-120"/>
              </a:rPr>
              <a:t>The New Strategic Plan</a:t>
            </a:r>
            <a:endParaRPr lang="en-US" sz="1800" dirty="0"/>
          </a:p>
        </p:txBody>
      </p:sp>
      <p:sp>
        <p:nvSpPr>
          <p:cNvPr id="11" name="Text 8"/>
          <p:cNvSpPr txBox="1"/>
          <p:nvPr/>
        </p:nvSpPr>
        <p:spPr>
          <a:xfrm>
            <a:off x="822960" y="6263640"/>
            <a:ext cx="10058400" cy="365760"/>
          </a:xfrm>
          <a:prstGeom prst="rect">
            <a:avLst/>
          </a:prstGeom>
          <a:noFill/>
          <a:ln/>
        </p:spPr>
        <p:txBody>
          <a:bodyPr wrap="square" lIns="0" tIns="0" rIns="0" bIns="0" rtlCol="0" anchor="ctr"/>
          <a:lstStyle/>
          <a:p>
            <a:pPr indent="0" marL="0">
              <a:buNone/>
            </a:pPr>
            <a:r>
              <a:rPr lang="en-US" sz="1200" i="1" dirty="0">
                <a:solidFill>
                  <a:srgbClr val="8FA0C2"/>
                </a:solidFill>
                <a:latin typeface="Calibri" pitchFamily="34" charset="0"/>
                <a:ea typeface="Calibri" pitchFamily="34" charset="-122"/>
                <a:cs typeface="Calibri" pitchFamily="34" charset="-120"/>
              </a:rPr>
              <a:t>Presented to HWRSD Staff  •  A District Leadership Team Update</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COMMUNICATION &amp; COMMUNITY</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3000" b="1" dirty="0">
                <a:solidFill>
                  <a:srgbClr val="1B2A4A"/>
                </a:solidFill>
                <a:latin typeface="Cambria" pitchFamily="34" charset="0"/>
                <a:ea typeface="Cambria" pitchFamily="34" charset="-122"/>
                <a:cs typeface="Cambria" pitchFamily="34" charset="-120"/>
              </a:rPr>
              <a:t>Listening First, Then Communicating Better</a:t>
            </a:r>
            <a:endParaRPr lang="en-US" sz="3000" dirty="0"/>
          </a:p>
        </p:txBody>
      </p:sp>
      <p:sp>
        <p:nvSpPr>
          <p:cNvPr id="4" name="Shape 2"/>
          <p:cNvSpPr/>
          <p:nvPr/>
        </p:nvSpPr>
        <p:spPr>
          <a:xfrm>
            <a:off x="10957255" y="457200"/>
            <a:ext cx="777240" cy="777240"/>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5" name="Image 0" descr="/tmp/work/icons/bullhorn.png">    </p:cNvPr>
          <p:cNvPicPr>
            <a:picLocks noChangeAspect="1"/>
          </p:cNvPicPr>
          <p:nvPr/>
        </p:nvPicPr>
        <p:blipFill>
          <a:blip r:embed="rId1"/>
          <a:stretch>
            <a:fillRect/>
          </a:stretch>
        </p:blipFill>
        <p:spPr>
          <a:xfrm>
            <a:off x="11143793" y="643738"/>
            <a:ext cx="404165" cy="404165"/>
          </a:xfrm>
          <a:prstGeom prst="rect">
            <a:avLst/>
          </a:prstGeom>
        </p:spPr>
      </p:pic>
      <p:sp>
        <p:nvSpPr>
          <p:cNvPr id="6" name="Text 3"/>
          <p:cNvSpPr txBox="1"/>
          <p:nvPr/>
        </p:nvSpPr>
        <p:spPr>
          <a:xfrm>
            <a:off x="502920" y="1600200"/>
            <a:ext cx="11155680" cy="502920"/>
          </a:xfrm>
          <a:prstGeom prst="rect">
            <a:avLst/>
          </a:prstGeom>
          <a:noFill/>
          <a:ln/>
        </p:spPr>
        <p:txBody>
          <a:bodyPr wrap="square" lIns="0" tIns="0" rIns="0" bIns="0" rtlCol="0" anchor="ctr"/>
          <a:lstStyle/>
          <a:p>
            <a:pPr indent="0" marL="0">
              <a:buNone/>
            </a:pPr>
            <a:r>
              <a:rPr lang="en-US" sz="1450" i="1" dirty="0">
                <a:solidFill>
                  <a:srgbClr val="5B6B85"/>
                </a:solidFill>
                <a:latin typeface="Calibri" pitchFamily="34" charset="0"/>
                <a:ea typeface="Calibri" pitchFamily="34" charset="-122"/>
                <a:cs typeface="Calibri" pitchFamily="34" charset="-120"/>
              </a:rPr>
              <a:t>A District Communications Plan grew directly out of asking families what they actually needed.</a:t>
            </a:r>
            <a:endParaRPr lang="en-US" sz="1450" dirty="0"/>
          </a:p>
        </p:txBody>
      </p:sp>
      <p:sp>
        <p:nvSpPr>
          <p:cNvPr id="7" name="Shape 4"/>
          <p:cNvSpPr/>
          <p:nvPr/>
        </p:nvSpPr>
        <p:spPr>
          <a:xfrm>
            <a:off x="502920" y="2566416"/>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8" name="Image 1" descr="/tmp/work/icons/comments.png">    </p:cNvPr>
          <p:cNvPicPr>
            <a:picLocks noChangeAspect="1"/>
          </p:cNvPicPr>
          <p:nvPr/>
        </p:nvPicPr>
        <p:blipFill>
          <a:blip r:embed="rId2"/>
          <a:stretch>
            <a:fillRect/>
          </a:stretch>
        </p:blipFill>
        <p:spPr>
          <a:xfrm>
            <a:off x="622249" y="2685745"/>
            <a:ext cx="291694" cy="291694"/>
          </a:xfrm>
          <a:prstGeom prst="rect">
            <a:avLst/>
          </a:prstGeom>
        </p:spPr>
      </p:pic>
      <p:sp>
        <p:nvSpPr>
          <p:cNvPr id="9" name="Text 5"/>
          <p:cNvSpPr txBox="1"/>
          <p:nvPr/>
        </p:nvSpPr>
        <p:spPr>
          <a:xfrm>
            <a:off x="1234440" y="2185416"/>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We asked, and families answered</a:t>
            </a:r>
            <a:endParaRPr lang="en-US" sz="1550" dirty="0"/>
          </a:p>
        </p:txBody>
      </p:sp>
      <p:sp>
        <p:nvSpPr>
          <p:cNvPr id="10" name="Text 6"/>
          <p:cNvSpPr txBox="1"/>
          <p:nvPr/>
        </p:nvSpPr>
        <p:spPr>
          <a:xfrm>
            <a:off x="1234440" y="2496312"/>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197 families responded to a district survey; 75% already rated communication as excellent or very good, and told us their top preferences: e-newsletters, text alerts, and email.</a:t>
            </a:r>
            <a:endParaRPr lang="en-US" sz="1300" dirty="0"/>
          </a:p>
        </p:txBody>
      </p:sp>
      <p:sp>
        <p:nvSpPr>
          <p:cNvPr id="11" name="Shape 7"/>
          <p:cNvSpPr/>
          <p:nvPr/>
        </p:nvSpPr>
        <p:spPr>
          <a:xfrm>
            <a:off x="502920" y="3931920"/>
            <a:ext cx="530352" cy="530352"/>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12" name="Image 2" descr="/tmp/work/icons/bullhorn.png">    </p:cNvPr>
          <p:cNvPicPr>
            <a:picLocks noChangeAspect="1"/>
          </p:cNvPicPr>
          <p:nvPr/>
        </p:nvPicPr>
        <p:blipFill>
          <a:blip r:embed="rId3"/>
          <a:stretch>
            <a:fillRect/>
          </a:stretch>
        </p:blipFill>
        <p:spPr>
          <a:xfrm>
            <a:off x="622249" y="4051249"/>
            <a:ext cx="291694" cy="291694"/>
          </a:xfrm>
          <a:prstGeom prst="rect">
            <a:avLst/>
          </a:prstGeom>
        </p:spPr>
      </p:pic>
      <p:sp>
        <p:nvSpPr>
          <p:cNvPr id="13" name="Text 8"/>
          <p:cNvSpPr txBox="1"/>
          <p:nvPr/>
        </p:nvSpPr>
        <p:spPr>
          <a:xfrm>
            <a:off x="1234440" y="3550920"/>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A plan built on best practice</a:t>
            </a:r>
            <a:endParaRPr lang="en-US" sz="1550" dirty="0"/>
          </a:p>
        </p:txBody>
      </p:sp>
      <p:sp>
        <p:nvSpPr>
          <p:cNvPr id="14" name="Text 9"/>
          <p:cNvSpPr txBox="1"/>
          <p:nvPr/>
        </p:nvSpPr>
        <p:spPr>
          <a:xfrm>
            <a:off x="1234440" y="3861816"/>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The team studied 27 communication plans from districts across the country before drafting HWRSD's own — covering families, staff, and the wider community with one consistent voice.</a:t>
            </a:r>
            <a:endParaRPr lang="en-US" sz="1300" dirty="0"/>
          </a:p>
        </p:txBody>
      </p:sp>
      <p:sp>
        <p:nvSpPr>
          <p:cNvPr id="15" name="Shape 10"/>
          <p:cNvSpPr/>
          <p:nvPr/>
        </p:nvSpPr>
        <p:spPr>
          <a:xfrm>
            <a:off x="502920" y="5297424"/>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16" name="Image 3" descr="/tmp/work/icons/flag.png">    </p:cNvPr>
          <p:cNvPicPr>
            <a:picLocks noChangeAspect="1"/>
          </p:cNvPicPr>
          <p:nvPr/>
        </p:nvPicPr>
        <p:blipFill>
          <a:blip r:embed="rId4"/>
          <a:stretch>
            <a:fillRect/>
          </a:stretch>
        </p:blipFill>
        <p:spPr>
          <a:xfrm>
            <a:off x="622249" y="5416753"/>
            <a:ext cx="291694" cy="291694"/>
          </a:xfrm>
          <a:prstGeom prst="rect">
            <a:avLst/>
          </a:prstGeom>
        </p:spPr>
      </p:pic>
      <p:sp>
        <p:nvSpPr>
          <p:cNvPr id="17" name="Text 11"/>
          <p:cNvSpPr txBox="1"/>
          <p:nvPr/>
        </p:nvSpPr>
        <p:spPr>
          <a:xfrm>
            <a:off x="1234440" y="4916424"/>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A clearer path for capital planning, too</a:t>
            </a:r>
            <a:endParaRPr lang="en-US" sz="1550" dirty="0"/>
          </a:p>
        </p:txBody>
      </p:sp>
      <p:sp>
        <p:nvSpPr>
          <p:cNvPr id="18" name="Text 12"/>
          <p:cNvSpPr txBox="1"/>
          <p:nvPr/>
        </p:nvSpPr>
        <p:spPr>
          <a:xfrm>
            <a:off x="1234440" y="5227320"/>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A new Capital Improvement Plan process and committee structure was designed to give every capital request — from a leaky roof to a new roof — a transparent, documented path to funding.</a:t>
            </a:r>
            <a:endParaRPr lang="en-US" sz="1300" dirty="0"/>
          </a:p>
        </p:txBody>
      </p:sp>
      <p:sp>
        <p:nvSpPr>
          <p:cNvPr id="19" name="Text 13"/>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20" name="Text 14"/>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FACILITIES &amp; INVESTMENT</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3000" b="1" dirty="0">
                <a:solidFill>
                  <a:srgbClr val="1B2A4A"/>
                </a:solidFill>
                <a:latin typeface="Cambria" pitchFamily="34" charset="0"/>
                <a:ea typeface="Cambria" pitchFamily="34" charset="-122"/>
                <a:cs typeface="Cambria" pitchFamily="34" charset="-120"/>
              </a:rPr>
              <a:t>Investing in Safe, Modern Schools</a:t>
            </a:r>
            <a:endParaRPr lang="en-US" sz="3000" dirty="0"/>
          </a:p>
        </p:txBody>
      </p:sp>
      <p:sp>
        <p:nvSpPr>
          <p:cNvPr id="4" name="Shape 2"/>
          <p:cNvSpPr/>
          <p:nvPr/>
        </p:nvSpPr>
        <p:spPr>
          <a:xfrm>
            <a:off x="10957255" y="457200"/>
            <a:ext cx="777240" cy="777240"/>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5" name="Image 0" descr="/tmp/work/icons/hardHat.png">    </p:cNvPr>
          <p:cNvPicPr>
            <a:picLocks noChangeAspect="1"/>
          </p:cNvPicPr>
          <p:nvPr/>
        </p:nvPicPr>
        <p:blipFill>
          <a:blip r:embed="rId1"/>
          <a:stretch>
            <a:fillRect/>
          </a:stretch>
        </p:blipFill>
        <p:spPr>
          <a:xfrm>
            <a:off x="11143793" y="643738"/>
            <a:ext cx="404165" cy="404165"/>
          </a:xfrm>
          <a:prstGeom prst="rect">
            <a:avLst/>
          </a:prstGeom>
        </p:spPr>
      </p:pic>
      <p:sp>
        <p:nvSpPr>
          <p:cNvPr id="6" name="Text 3"/>
          <p:cNvSpPr txBox="1"/>
          <p:nvPr/>
        </p:nvSpPr>
        <p:spPr>
          <a:xfrm>
            <a:off x="502920" y="1600200"/>
            <a:ext cx="11155680" cy="502920"/>
          </a:xfrm>
          <a:prstGeom prst="rect">
            <a:avLst/>
          </a:prstGeom>
          <a:noFill/>
          <a:ln/>
        </p:spPr>
        <p:txBody>
          <a:bodyPr wrap="square" lIns="0" tIns="0" rIns="0" bIns="0" rtlCol="0" anchor="ctr"/>
          <a:lstStyle/>
          <a:p>
            <a:pPr indent="0" marL="0">
              <a:buNone/>
            </a:pPr>
            <a:r>
              <a:rPr lang="en-US" sz="1450" i="1" dirty="0">
                <a:solidFill>
                  <a:srgbClr val="5B6B85"/>
                </a:solidFill>
                <a:latin typeface="Calibri" pitchFamily="34" charset="0"/>
                <a:ea typeface="Calibri" pitchFamily="34" charset="-122"/>
                <a:cs typeface="Calibri" pitchFamily="34" charset="-120"/>
              </a:rPr>
              <a:t>Five years of steady, visible investment in the buildings and fields our students use every day.</a:t>
            </a:r>
            <a:endParaRPr lang="en-US" sz="1450" dirty="0"/>
          </a:p>
        </p:txBody>
      </p:sp>
      <p:sp>
        <p:nvSpPr>
          <p:cNvPr id="7" name="Shape 4"/>
          <p:cNvSpPr/>
          <p:nvPr/>
        </p:nvSpPr>
        <p:spPr>
          <a:xfrm>
            <a:off x="502920" y="2566416"/>
            <a:ext cx="530352" cy="530352"/>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8" name="Image 1" descr="/tmp/work/icons/trophy.png">    </p:cNvPr>
          <p:cNvPicPr>
            <a:picLocks noChangeAspect="1"/>
          </p:cNvPicPr>
          <p:nvPr/>
        </p:nvPicPr>
        <p:blipFill>
          <a:blip r:embed="rId2"/>
          <a:stretch>
            <a:fillRect/>
          </a:stretch>
        </p:blipFill>
        <p:spPr>
          <a:xfrm>
            <a:off x="622249" y="2685745"/>
            <a:ext cx="291694" cy="291694"/>
          </a:xfrm>
          <a:prstGeom prst="rect">
            <a:avLst/>
          </a:prstGeom>
        </p:spPr>
      </p:pic>
      <p:sp>
        <p:nvSpPr>
          <p:cNvPr id="9" name="Text 5"/>
          <p:cNvSpPr txBox="1"/>
          <p:nvPr/>
        </p:nvSpPr>
        <p:spPr>
          <a:xfrm>
            <a:off x="1234440" y="2185416"/>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Athletic Facilities Improvement Project</a:t>
            </a:r>
            <a:endParaRPr lang="en-US" sz="1550" dirty="0"/>
          </a:p>
        </p:txBody>
      </p:sp>
      <p:sp>
        <p:nvSpPr>
          <p:cNvPr id="10" name="Text 6"/>
          <p:cNvSpPr txBox="1"/>
          <p:nvPr/>
        </p:nvSpPr>
        <p:spPr>
          <a:xfrm>
            <a:off x="1234440" y="2496312"/>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Approved by both towns for up to $15 million, the project added new tennis courts and rebuilt softball fields — and came in under budget, helped by over $1.3 million in community donations plus Hamilton and Wenham Community Preservation Funds.</a:t>
            </a:r>
            <a:endParaRPr lang="en-US" sz="1300" dirty="0"/>
          </a:p>
        </p:txBody>
      </p:sp>
      <p:sp>
        <p:nvSpPr>
          <p:cNvPr id="11" name="Shape 7"/>
          <p:cNvSpPr/>
          <p:nvPr/>
        </p:nvSpPr>
        <p:spPr>
          <a:xfrm>
            <a:off x="502920" y="3931920"/>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12" name="Image 2" descr="/tmp/work/icons/school.png">    </p:cNvPr>
          <p:cNvPicPr>
            <a:picLocks noChangeAspect="1"/>
          </p:cNvPicPr>
          <p:nvPr/>
        </p:nvPicPr>
        <p:blipFill>
          <a:blip r:embed="rId3"/>
          <a:stretch>
            <a:fillRect/>
          </a:stretch>
        </p:blipFill>
        <p:spPr>
          <a:xfrm>
            <a:off x="622249" y="4051249"/>
            <a:ext cx="291694" cy="291694"/>
          </a:xfrm>
          <a:prstGeom prst="rect">
            <a:avLst/>
          </a:prstGeom>
        </p:spPr>
      </p:pic>
      <p:sp>
        <p:nvSpPr>
          <p:cNvPr id="13" name="Text 8"/>
          <p:cNvSpPr txBox="1"/>
          <p:nvPr/>
        </p:nvSpPr>
        <p:spPr>
          <a:xfrm>
            <a:off x="1234440" y="3550920"/>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The Cutler School &amp; MSBA partnership</a:t>
            </a:r>
            <a:endParaRPr lang="en-US" sz="1550" dirty="0"/>
          </a:p>
        </p:txBody>
      </p:sp>
      <p:sp>
        <p:nvSpPr>
          <p:cNvPr id="14" name="Text 9"/>
          <p:cNvSpPr txBox="1"/>
          <p:nvPr/>
        </p:nvSpPr>
        <p:spPr>
          <a:xfrm>
            <a:off x="1234440" y="3861816"/>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The district moved the Cutler Elementary School into the Massachusetts School Building Authority's feasibility pipeline, building the local expertise and process that now carries forward into the High School roof project and beyond.</a:t>
            </a:r>
            <a:endParaRPr lang="en-US" sz="1300" dirty="0"/>
          </a:p>
        </p:txBody>
      </p:sp>
      <p:sp>
        <p:nvSpPr>
          <p:cNvPr id="15" name="Shape 10"/>
          <p:cNvSpPr/>
          <p:nvPr/>
        </p:nvSpPr>
        <p:spPr>
          <a:xfrm>
            <a:off x="502920" y="5297424"/>
            <a:ext cx="530352" cy="530352"/>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16" name="Image 3" descr="/tmp/work/icons/wheelchair.png">    </p:cNvPr>
          <p:cNvPicPr>
            <a:picLocks noChangeAspect="1"/>
          </p:cNvPicPr>
          <p:nvPr/>
        </p:nvPicPr>
        <p:blipFill>
          <a:blip r:embed="rId4"/>
          <a:stretch>
            <a:fillRect/>
          </a:stretch>
        </p:blipFill>
        <p:spPr>
          <a:xfrm>
            <a:off x="622249" y="5416753"/>
            <a:ext cx="291694" cy="291694"/>
          </a:xfrm>
          <a:prstGeom prst="rect">
            <a:avLst/>
          </a:prstGeom>
        </p:spPr>
      </p:pic>
      <p:sp>
        <p:nvSpPr>
          <p:cNvPr id="17" name="Text 11"/>
          <p:cNvSpPr txBox="1"/>
          <p:nvPr/>
        </p:nvSpPr>
        <p:spPr>
          <a:xfrm>
            <a:off x="1234440" y="4916424"/>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Safer, more accessible buildings</a:t>
            </a:r>
            <a:endParaRPr lang="en-US" sz="1550" dirty="0"/>
          </a:p>
        </p:txBody>
      </p:sp>
      <p:sp>
        <p:nvSpPr>
          <p:cNvPr id="18" name="Text 12"/>
          <p:cNvSpPr txBox="1"/>
          <p:nvPr/>
        </p:nvSpPr>
        <p:spPr>
          <a:xfrm>
            <a:off x="1234440" y="5227320"/>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Ongoing work included districtwide asbestos abatement, ADA accessibility assessments at Buker, MRMS, and HWRHS, and — after years of applications — the High School roof was finally accepted into the MSBA's repair program.</a:t>
            </a:r>
            <a:endParaRPr lang="en-US" sz="1300" dirty="0"/>
          </a:p>
        </p:txBody>
      </p:sp>
      <p:sp>
        <p:nvSpPr>
          <p:cNvPr id="19" name="Text 13"/>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20" name="Text 14"/>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TECHNOLOGY</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3000" b="1" dirty="0">
                <a:solidFill>
                  <a:srgbClr val="1B2A4A"/>
                </a:solidFill>
                <a:latin typeface="Cambria" pitchFamily="34" charset="0"/>
                <a:ea typeface="Cambria" pitchFamily="34" charset="-122"/>
                <a:cs typeface="Cambria" pitchFamily="34" charset="-120"/>
              </a:rPr>
              <a:t>Powering Up Our Classrooms</a:t>
            </a:r>
            <a:endParaRPr lang="en-US" sz="3000" dirty="0"/>
          </a:p>
        </p:txBody>
      </p:sp>
      <p:sp>
        <p:nvSpPr>
          <p:cNvPr id="4" name="Shape 2"/>
          <p:cNvSpPr/>
          <p:nvPr/>
        </p:nvSpPr>
        <p:spPr>
          <a:xfrm>
            <a:off x="10957255" y="457200"/>
            <a:ext cx="777240" cy="777240"/>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5" name="Image 0" descr="/tmp/work/icons/laptop.png">    </p:cNvPr>
          <p:cNvPicPr>
            <a:picLocks noChangeAspect="1"/>
          </p:cNvPicPr>
          <p:nvPr/>
        </p:nvPicPr>
        <p:blipFill>
          <a:blip r:embed="rId1"/>
          <a:stretch>
            <a:fillRect/>
          </a:stretch>
        </p:blipFill>
        <p:spPr>
          <a:xfrm>
            <a:off x="11143793" y="643738"/>
            <a:ext cx="404165" cy="404165"/>
          </a:xfrm>
          <a:prstGeom prst="rect">
            <a:avLst/>
          </a:prstGeom>
        </p:spPr>
      </p:pic>
      <p:sp>
        <p:nvSpPr>
          <p:cNvPr id="6" name="Text 3"/>
          <p:cNvSpPr txBox="1"/>
          <p:nvPr/>
        </p:nvSpPr>
        <p:spPr>
          <a:xfrm>
            <a:off x="502920" y="1600200"/>
            <a:ext cx="11155680" cy="502920"/>
          </a:xfrm>
          <a:prstGeom prst="rect">
            <a:avLst/>
          </a:prstGeom>
          <a:noFill/>
          <a:ln/>
        </p:spPr>
        <p:txBody>
          <a:bodyPr wrap="square" lIns="0" tIns="0" rIns="0" bIns="0" rtlCol="0" anchor="ctr"/>
          <a:lstStyle/>
          <a:p>
            <a:pPr indent="0" marL="0">
              <a:buNone/>
            </a:pPr>
            <a:r>
              <a:rPr lang="en-US" sz="1450" i="1" dirty="0">
                <a:solidFill>
                  <a:srgbClr val="5B6B85"/>
                </a:solidFill>
                <a:latin typeface="Calibri" pitchFamily="34" charset="0"/>
                <a:ea typeface="Calibri" pitchFamily="34" charset="-122"/>
                <a:cs typeface="Calibri" pitchFamily="34" charset="-120"/>
              </a:rPr>
              <a:t>A new Technology Plan modernized how students, staff, and families connect and learn.</a:t>
            </a:r>
            <a:endParaRPr lang="en-US" sz="1450" dirty="0"/>
          </a:p>
        </p:txBody>
      </p:sp>
      <p:sp>
        <p:nvSpPr>
          <p:cNvPr id="7" name="Shape 4"/>
          <p:cNvSpPr/>
          <p:nvPr/>
        </p:nvSpPr>
        <p:spPr>
          <a:xfrm>
            <a:off x="502920" y="2566416"/>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8" name="Image 1" descr="/tmp/work/icons/laptop.png">    </p:cNvPr>
          <p:cNvPicPr>
            <a:picLocks noChangeAspect="1"/>
          </p:cNvPicPr>
          <p:nvPr/>
        </p:nvPicPr>
        <p:blipFill>
          <a:blip r:embed="rId2"/>
          <a:stretch>
            <a:fillRect/>
          </a:stretch>
        </p:blipFill>
        <p:spPr>
          <a:xfrm>
            <a:off x="622249" y="2685745"/>
            <a:ext cx="291694" cy="291694"/>
          </a:xfrm>
          <a:prstGeom prst="rect">
            <a:avLst/>
          </a:prstGeom>
        </p:spPr>
      </p:pic>
      <p:sp>
        <p:nvSpPr>
          <p:cNvPr id="9" name="Text 5"/>
          <p:cNvSpPr txBox="1"/>
          <p:nvPr/>
        </p:nvSpPr>
        <p:spPr>
          <a:xfrm>
            <a:off x="1234440" y="2185416"/>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The right device for the right age</a:t>
            </a:r>
            <a:endParaRPr lang="en-US" sz="1550" dirty="0"/>
          </a:p>
        </p:txBody>
      </p:sp>
      <p:sp>
        <p:nvSpPr>
          <p:cNvPr id="10" name="Text 6"/>
          <p:cNvSpPr txBox="1"/>
          <p:nvPr/>
        </p:nvSpPr>
        <p:spPr>
          <a:xfrm>
            <a:off x="1234440" y="2496312"/>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Teacher feedback directly shaped device planning — leading the district to bring Chromebooks into the middle school in place of iPads, based on what actually works best for writing and collaborative projects.</a:t>
            </a:r>
            <a:endParaRPr lang="en-US" sz="1300" dirty="0"/>
          </a:p>
        </p:txBody>
      </p:sp>
      <p:sp>
        <p:nvSpPr>
          <p:cNvPr id="11" name="Shape 7"/>
          <p:cNvSpPr/>
          <p:nvPr/>
        </p:nvSpPr>
        <p:spPr>
          <a:xfrm>
            <a:off x="502920" y="3931920"/>
            <a:ext cx="530352" cy="530352"/>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12" name="Image 2" descr="/tmp/work/icons/networkWired.png">    </p:cNvPr>
          <p:cNvPicPr>
            <a:picLocks noChangeAspect="1"/>
          </p:cNvPicPr>
          <p:nvPr/>
        </p:nvPicPr>
        <p:blipFill>
          <a:blip r:embed="rId3"/>
          <a:stretch>
            <a:fillRect/>
          </a:stretch>
        </p:blipFill>
        <p:spPr>
          <a:xfrm>
            <a:off x="622249" y="4051249"/>
            <a:ext cx="291694" cy="291694"/>
          </a:xfrm>
          <a:prstGeom prst="rect">
            <a:avLst/>
          </a:prstGeom>
        </p:spPr>
      </p:pic>
      <p:sp>
        <p:nvSpPr>
          <p:cNvPr id="13" name="Text 8"/>
          <p:cNvSpPr txBox="1"/>
          <p:nvPr/>
        </p:nvSpPr>
        <p:spPr>
          <a:xfrm>
            <a:off x="1234440" y="3550920"/>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Faster, safer infrastructure behind the scenes</a:t>
            </a:r>
            <a:endParaRPr lang="en-US" sz="1550" dirty="0"/>
          </a:p>
        </p:txBody>
      </p:sp>
      <p:sp>
        <p:nvSpPr>
          <p:cNvPr id="14" name="Text 9"/>
          <p:cNvSpPr txBox="1"/>
          <p:nvPr/>
        </p:nvSpPr>
        <p:spPr>
          <a:xfrm>
            <a:off x="1234440" y="3861816"/>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A wide-area network upgrade and a new emergency-ready phone system (compliant with state 911 location requirements) improved reliability across all five schools.</a:t>
            </a:r>
            <a:endParaRPr lang="en-US" sz="1300" dirty="0"/>
          </a:p>
        </p:txBody>
      </p:sp>
      <p:sp>
        <p:nvSpPr>
          <p:cNvPr id="15" name="Shape 10"/>
          <p:cNvSpPr/>
          <p:nvPr/>
        </p:nvSpPr>
        <p:spPr>
          <a:xfrm>
            <a:off x="502920" y="5297424"/>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16" name="Image 3" descr="/tmp/work/icons/wifi.png">    </p:cNvPr>
          <p:cNvPicPr>
            <a:picLocks noChangeAspect="1"/>
          </p:cNvPicPr>
          <p:nvPr/>
        </p:nvPicPr>
        <p:blipFill>
          <a:blip r:embed="rId4"/>
          <a:stretch>
            <a:fillRect/>
          </a:stretch>
        </p:blipFill>
        <p:spPr>
          <a:xfrm>
            <a:off x="622249" y="5416753"/>
            <a:ext cx="291694" cy="291694"/>
          </a:xfrm>
          <a:prstGeom prst="rect">
            <a:avLst/>
          </a:prstGeom>
        </p:spPr>
      </p:pic>
      <p:sp>
        <p:nvSpPr>
          <p:cNvPr id="17" name="Text 11"/>
          <p:cNvSpPr txBox="1"/>
          <p:nvPr/>
        </p:nvSpPr>
        <p:spPr>
          <a:xfrm>
            <a:off x="1234440" y="4916424"/>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A smoother experience for families and staff</a:t>
            </a:r>
            <a:endParaRPr lang="en-US" sz="1550" dirty="0"/>
          </a:p>
        </p:txBody>
      </p:sp>
      <p:sp>
        <p:nvSpPr>
          <p:cNvPr id="18" name="Text 12"/>
          <p:cNvSpPr txBox="1"/>
          <p:nvPr/>
        </p:nvSpPr>
        <p:spPr>
          <a:xfrm>
            <a:off x="1234440" y="5227320"/>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A new Student Information System overhauled registration, grading, and family communication, while new interactive Smart Displays brought more visual, hands-on learning into every classroom.</a:t>
            </a:r>
            <a:endParaRPr lang="en-US" sz="1300" dirty="0"/>
          </a:p>
        </p:txBody>
      </p:sp>
      <p:sp>
        <p:nvSpPr>
          <p:cNvPr id="19" name="Text 13"/>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20" name="Text 14"/>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2025 – 2026</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3000" b="1" dirty="0">
                <a:solidFill>
                  <a:srgbClr val="1B2A4A"/>
                </a:solidFill>
                <a:latin typeface="Cambria" pitchFamily="34" charset="0"/>
                <a:ea typeface="Cambria" pitchFamily="34" charset="-122"/>
                <a:cs typeface="Cambria" pitchFamily="34" charset="-120"/>
              </a:rPr>
              <a:t>Meeting the Moment, Together</a:t>
            </a:r>
            <a:endParaRPr lang="en-US" sz="3000" dirty="0"/>
          </a:p>
        </p:txBody>
      </p:sp>
      <p:sp>
        <p:nvSpPr>
          <p:cNvPr id="4" name="Shape 2"/>
          <p:cNvSpPr/>
          <p:nvPr/>
        </p:nvSpPr>
        <p:spPr>
          <a:xfrm>
            <a:off x="10957255" y="457200"/>
            <a:ext cx="777240" cy="777240"/>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5" name="Image 0" descr="/tmp/work/icons/robot.png">    </p:cNvPr>
          <p:cNvPicPr>
            <a:picLocks noChangeAspect="1"/>
          </p:cNvPicPr>
          <p:nvPr/>
        </p:nvPicPr>
        <p:blipFill>
          <a:blip r:embed="rId1"/>
          <a:stretch>
            <a:fillRect/>
          </a:stretch>
        </p:blipFill>
        <p:spPr>
          <a:xfrm>
            <a:off x="11143793" y="643738"/>
            <a:ext cx="404165" cy="404165"/>
          </a:xfrm>
          <a:prstGeom prst="rect">
            <a:avLst/>
          </a:prstGeom>
        </p:spPr>
      </p:pic>
      <p:sp>
        <p:nvSpPr>
          <p:cNvPr id="6" name="Text 3"/>
          <p:cNvSpPr txBox="1"/>
          <p:nvPr/>
        </p:nvSpPr>
        <p:spPr>
          <a:xfrm>
            <a:off x="502920" y="1600200"/>
            <a:ext cx="11155680" cy="502920"/>
          </a:xfrm>
          <a:prstGeom prst="rect">
            <a:avLst/>
          </a:prstGeom>
          <a:noFill/>
          <a:ln/>
        </p:spPr>
        <p:txBody>
          <a:bodyPr wrap="square" lIns="0" tIns="0" rIns="0" bIns="0" rtlCol="0" anchor="ctr"/>
          <a:lstStyle/>
          <a:p>
            <a:pPr indent="0" marL="0">
              <a:buNone/>
            </a:pPr>
            <a:r>
              <a:rPr lang="en-US" sz="1450" i="1" dirty="0">
                <a:solidFill>
                  <a:srgbClr val="5B6B85"/>
                </a:solidFill>
                <a:latin typeface="Calibri" pitchFamily="34" charset="0"/>
                <a:ea typeface="Calibri" pitchFamily="34" charset="-122"/>
                <a:cs typeface="Calibri" pitchFamily="34" charset="-120"/>
              </a:rPr>
              <a:t>This past year, the district tackled two of education's newest questions head-on — and listened closely when a community vote didn't go as planned.</a:t>
            </a:r>
            <a:endParaRPr lang="en-US" sz="1450" dirty="0"/>
          </a:p>
        </p:txBody>
      </p:sp>
      <p:sp>
        <p:nvSpPr>
          <p:cNvPr id="7" name="Shape 4"/>
          <p:cNvSpPr/>
          <p:nvPr/>
        </p:nvSpPr>
        <p:spPr>
          <a:xfrm>
            <a:off x="502920" y="2566416"/>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8" name="Image 1" descr="/tmp/work/icons/robot.png">    </p:cNvPr>
          <p:cNvPicPr>
            <a:picLocks noChangeAspect="1"/>
          </p:cNvPicPr>
          <p:nvPr/>
        </p:nvPicPr>
        <p:blipFill>
          <a:blip r:embed="rId2"/>
          <a:stretch>
            <a:fillRect/>
          </a:stretch>
        </p:blipFill>
        <p:spPr>
          <a:xfrm>
            <a:off x="622249" y="2685745"/>
            <a:ext cx="291694" cy="291694"/>
          </a:xfrm>
          <a:prstGeom prst="rect">
            <a:avLst/>
          </a:prstGeom>
        </p:spPr>
      </p:pic>
      <p:sp>
        <p:nvSpPr>
          <p:cNvPr id="9" name="Text 5"/>
          <p:cNvSpPr txBox="1"/>
          <p:nvPr/>
        </p:nvSpPr>
        <p:spPr>
          <a:xfrm>
            <a:off x="1234440" y="2185416"/>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Getting ahead of AI, thoughtfully</a:t>
            </a:r>
            <a:endParaRPr lang="en-US" sz="1550" dirty="0"/>
          </a:p>
        </p:txBody>
      </p:sp>
      <p:sp>
        <p:nvSpPr>
          <p:cNvPr id="10" name="Text 6"/>
          <p:cNvSpPr txBox="1"/>
          <p:nvPr/>
        </p:nvSpPr>
        <p:spPr>
          <a:xfrm>
            <a:off x="1234440" y="2496312"/>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An AI Advisory Group — including two HWRHS students — surveyed staff and students, then used Massachusetts DESE guidance to draft the district's first AI Usage Guidelines, balancing real enthusiasm with real concerns about academic integrity.</a:t>
            </a:r>
            <a:endParaRPr lang="en-US" sz="1300" dirty="0"/>
          </a:p>
        </p:txBody>
      </p:sp>
      <p:sp>
        <p:nvSpPr>
          <p:cNvPr id="11" name="Shape 7"/>
          <p:cNvSpPr/>
          <p:nvPr/>
        </p:nvSpPr>
        <p:spPr>
          <a:xfrm>
            <a:off x="502920" y="3931920"/>
            <a:ext cx="530352" cy="530352"/>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12" name="Image 2" descr="/tmp/work/icons/clock.png">    </p:cNvPr>
          <p:cNvPicPr>
            <a:picLocks noChangeAspect="1"/>
          </p:cNvPicPr>
          <p:nvPr/>
        </p:nvPicPr>
        <p:blipFill>
          <a:blip r:embed="rId3"/>
          <a:stretch>
            <a:fillRect/>
          </a:stretch>
        </p:blipFill>
        <p:spPr>
          <a:xfrm>
            <a:off x="622249" y="4051249"/>
            <a:ext cx="291694" cy="291694"/>
          </a:xfrm>
          <a:prstGeom prst="rect">
            <a:avLst/>
          </a:prstGeom>
        </p:spPr>
      </p:pic>
      <p:sp>
        <p:nvSpPr>
          <p:cNvPr id="13" name="Text 8"/>
          <p:cNvSpPr txBox="1"/>
          <p:nvPr/>
        </p:nvSpPr>
        <p:spPr>
          <a:xfrm>
            <a:off x="1234440" y="3550920"/>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A data-driven look at school start times</a:t>
            </a:r>
            <a:endParaRPr lang="en-US" sz="1550" dirty="0"/>
          </a:p>
        </p:txBody>
      </p:sp>
      <p:sp>
        <p:nvSpPr>
          <p:cNvPr id="14" name="Text 9"/>
          <p:cNvSpPr txBox="1"/>
          <p:nvPr/>
        </p:nvSpPr>
        <p:spPr>
          <a:xfrm>
            <a:off x="1234440" y="3861816"/>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An eight-month community study weighed adolescent sleep research against bus routes, athletics, and family schedules, producing a clear recommendation to shift secondary start times later — now in front of the School Committee for a decision.</a:t>
            </a:r>
            <a:endParaRPr lang="en-US" sz="1300" dirty="0"/>
          </a:p>
        </p:txBody>
      </p:sp>
      <p:sp>
        <p:nvSpPr>
          <p:cNvPr id="15" name="Shape 10"/>
          <p:cNvSpPr/>
          <p:nvPr/>
        </p:nvSpPr>
        <p:spPr>
          <a:xfrm>
            <a:off x="502920" y="5297424"/>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16" name="Image 3" descr="/tmp/work/icons/handHoldingHeart.png">    </p:cNvPr>
          <p:cNvPicPr>
            <a:picLocks noChangeAspect="1"/>
          </p:cNvPicPr>
          <p:nvPr/>
        </p:nvPicPr>
        <p:blipFill>
          <a:blip r:embed="rId4"/>
          <a:stretch>
            <a:fillRect/>
          </a:stretch>
        </p:blipFill>
        <p:spPr>
          <a:xfrm>
            <a:off x="622249" y="5416753"/>
            <a:ext cx="291694" cy="291694"/>
          </a:xfrm>
          <a:prstGeom prst="rect">
            <a:avLst/>
          </a:prstGeom>
        </p:spPr>
      </p:pic>
      <p:sp>
        <p:nvSpPr>
          <p:cNvPr id="17" name="Text 11"/>
          <p:cNvSpPr txBox="1"/>
          <p:nvPr/>
        </p:nvSpPr>
        <p:spPr>
          <a:xfrm>
            <a:off x="1234440" y="4916424"/>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Listening after a tough vote, and moving forward</a:t>
            </a:r>
            <a:endParaRPr lang="en-US" sz="1550" dirty="0"/>
          </a:p>
        </p:txBody>
      </p:sp>
      <p:sp>
        <p:nvSpPr>
          <p:cNvPr id="18" name="Text 12"/>
          <p:cNvSpPr txBox="1"/>
          <p:nvPr/>
        </p:nvSpPr>
        <p:spPr>
          <a:xfrm>
            <a:off x="1234440" y="5227320"/>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When the September 2025 townwide vote on a consolidated elementary school did not pass, the Superintendent launched “The New Path” — structured community workshops that turned disappointment into a shared conversation about what comes next.</a:t>
            </a:r>
            <a:endParaRPr lang="en-US" sz="1300" dirty="0"/>
          </a:p>
        </p:txBody>
      </p:sp>
      <p:sp>
        <p:nvSpPr>
          <p:cNvPr id="19" name="Text 13"/>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20" name="Text 14"/>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21D33"/>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D8A73D"/>
                </a:solidFill>
                <a:latin typeface="Calibri" pitchFamily="34" charset="0"/>
                <a:ea typeface="Calibri" pitchFamily="34" charset="-122"/>
                <a:cs typeface="Calibri" pitchFamily="34" charset="-120"/>
              </a:rPr>
              <a:t>FIVE YEARS, BY THE NUMBERS</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3000" b="1" dirty="0">
                <a:solidFill>
                  <a:srgbClr val="FFFFFF"/>
                </a:solidFill>
                <a:latin typeface="Cambria" pitchFamily="34" charset="0"/>
                <a:ea typeface="Cambria" pitchFamily="34" charset="-122"/>
                <a:cs typeface="Cambria" pitchFamily="34" charset="-120"/>
              </a:rPr>
              <a:t>A District on the Move</a:t>
            </a:r>
            <a:endParaRPr lang="en-US" sz="3000" dirty="0"/>
          </a:p>
        </p:txBody>
      </p:sp>
      <p:sp>
        <p:nvSpPr>
          <p:cNvPr id="4" name="Shape 2"/>
          <p:cNvSpPr/>
          <p:nvPr/>
        </p:nvSpPr>
        <p:spPr>
          <a:xfrm>
            <a:off x="10957255" y="457200"/>
            <a:ext cx="777240" cy="777240"/>
          </a:xfrm>
          <a:prstGeom prst="ellipse">
            <a:avLst/>
          </a:prstGeom>
          <a:solidFill>
            <a:srgbClr val="D8A73D"/>
          </a:solidFill>
          <a:ln/>
          <a:effectLst>
            <a:outerShdw sx="100000" sy="100000" kx="0" ky="0" algn="bl" rotWithShape="0" blurRad="76200" dist="25400" dir="5400000">
              <a:srgbClr val="0B1424">
                <a:alpha val="35000"/>
              </a:srgbClr>
            </a:outerShdw>
          </a:effectLst>
        </p:spPr>
      </p:sp>
      <p:pic>
        <p:nvPicPr>
          <p:cNvPr id="5" name="Image 0" descr="/tmp/work/icons/star.png">    </p:cNvPr>
          <p:cNvPicPr>
            <a:picLocks noChangeAspect="1"/>
          </p:cNvPicPr>
          <p:nvPr/>
        </p:nvPicPr>
        <p:blipFill>
          <a:blip r:embed="rId1"/>
          <a:stretch>
            <a:fillRect/>
          </a:stretch>
        </p:blipFill>
        <p:spPr>
          <a:xfrm>
            <a:off x="11143793" y="643738"/>
            <a:ext cx="404165" cy="404165"/>
          </a:xfrm>
          <a:prstGeom prst="rect">
            <a:avLst/>
          </a:prstGeom>
        </p:spPr>
      </p:pic>
      <p:sp>
        <p:nvSpPr>
          <p:cNvPr id="6" name="Text 3"/>
          <p:cNvSpPr txBox="1"/>
          <p:nvPr/>
        </p:nvSpPr>
        <p:spPr>
          <a:xfrm>
            <a:off x="502920" y="1554480"/>
            <a:ext cx="11155680" cy="457200"/>
          </a:xfrm>
          <a:prstGeom prst="rect">
            <a:avLst/>
          </a:prstGeom>
          <a:noFill/>
          <a:ln/>
        </p:spPr>
        <p:txBody>
          <a:bodyPr wrap="square" lIns="0" tIns="0" rIns="0" bIns="0" rtlCol="0" anchor="ctr"/>
          <a:lstStyle/>
          <a:p>
            <a:pPr indent="0" marL="0">
              <a:buNone/>
            </a:pPr>
            <a:r>
              <a:rPr lang="en-US" sz="1400" i="1" dirty="0">
                <a:solidFill>
                  <a:srgbClr val="AEBBD6"/>
                </a:solidFill>
                <a:latin typeface="Calibri" pitchFamily="34" charset="0"/>
                <a:ea typeface="Calibri" pitchFamily="34" charset="-122"/>
                <a:cs typeface="Calibri" pitchFamily="34" charset="-120"/>
              </a:rPr>
              <a:t>A few of the results behind five years of steady, deliberate work.</a:t>
            </a:r>
            <a:endParaRPr lang="en-US" sz="1400" dirty="0"/>
          </a:p>
        </p:txBody>
      </p:sp>
      <p:sp>
        <p:nvSpPr>
          <p:cNvPr id="7" name="Shape 4"/>
          <p:cNvSpPr/>
          <p:nvPr/>
        </p:nvSpPr>
        <p:spPr>
          <a:xfrm>
            <a:off x="502920" y="2148840"/>
            <a:ext cx="3520440" cy="1943100"/>
          </a:xfrm>
          <a:prstGeom prst="roundRect">
            <a:avLst>
              <a:gd name="adj" fmla="val 5647"/>
            </a:avLst>
          </a:prstGeom>
          <a:solidFill>
            <a:srgbClr val="24365C"/>
          </a:solidFill>
          <a:ln/>
          <a:effectLst>
            <a:outerShdw sx="100000" sy="100000" kx="0" ky="0" algn="bl" rotWithShape="0" blurRad="101600" dist="25400" dir="5400000">
              <a:srgbClr val="1B2A4A">
                <a:alpha val="12000"/>
              </a:srgbClr>
            </a:outerShdw>
          </a:effectLst>
        </p:spPr>
      </p:sp>
      <p:sp>
        <p:nvSpPr>
          <p:cNvPr id="8" name="Text 5"/>
          <p:cNvSpPr txBox="1"/>
          <p:nvPr/>
        </p:nvSpPr>
        <p:spPr>
          <a:xfrm>
            <a:off x="731520" y="2286000"/>
            <a:ext cx="3063240" cy="1068705"/>
          </a:xfrm>
          <a:prstGeom prst="rect">
            <a:avLst/>
          </a:prstGeom>
          <a:noFill/>
          <a:ln/>
        </p:spPr>
        <p:txBody>
          <a:bodyPr wrap="square" lIns="0" tIns="0" rIns="0" bIns="0" rtlCol="0" anchor="ctr"/>
          <a:lstStyle/>
          <a:p>
            <a:pPr indent="0" marL="0">
              <a:buNone/>
            </a:pPr>
            <a:r>
              <a:rPr lang="en-US" sz="3400" b="1" dirty="0">
                <a:solidFill>
                  <a:srgbClr val="D8A73D"/>
                </a:solidFill>
                <a:latin typeface="Cambria" pitchFamily="34" charset="0"/>
                <a:ea typeface="Cambria" pitchFamily="34" charset="-122"/>
                <a:cs typeface="Cambria" pitchFamily="34" charset="-120"/>
              </a:rPr>
              <a:t>50%+ → 14%</a:t>
            </a:r>
            <a:endParaRPr lang="en-US" sz="3400" dirty="0"/>
          </a:p>
        </p:txBody>
      </p:sp>
      <p:sp>
        <p:nvSpPr>
          <p:cNvPr id="9" name="Text 6"/>
          <p:cNvSpPr txBox="1"/>
          <p:nvPr/>
        </p:nvSpPr>
        <p:spPr>
          <a:xfrm>
            <a:off x="731520" y="3314700"/>
            <a:ext cx="3063240" cy="738378"/>
          </a:xfrm>
          <a:prstGeom prst="rect">
            <a:avLst/>
          </a:prstGeom>
          <a:noFill/>
          <a:ln/>
        </p:spPr>
        <p:txBody>
          <a:bodyPr wrap="square" lIns="0" tIns="0" rIns="0" bIns="0" rtlCol="0" anchor="ctr"/>
          <a:lstStyle/>
          <a:p>
            <a:pPr indent="0" marL="0">
              <a:lnSpc>
                <a:spcPct val="110000"/>
              </a:lnSpc>
              <a:buNone/>
            </a:pPr>
            <a:r>
              <a:rPr lang="en-US" sz="1150" dirty="0">
                <a:solidFill>
                  <a:srgbClr val="FFFFFF"/>
                </a:solidFill>
                <a:latin typeface="Calibri" pitchFamily="34" charset="0"/>
                <a:ea typeface="Calibri" pitchFamily="34" charset="-122"/>
                <a:cs typeface="Calibri" pitchFamily="34" charset="-120"/>
              </a:rPr>
              <a:t>of kindergartners needing intensive reading support (2 years)</a:t>
            </a:r>
            <a:endParaRPr lang="en-US" sz="1150" dirty="0"/>
          </a:p>
        </p:txBody>
      </p:sp>
      <p:sp>
        <p:nvSpPr>
          <p:cNvPr id="10" name="Shape 7"/>
          <p:cNvSpPr/>
          <p:nvPr/>
        </p:nvSpPr>
        <p:spPr>
          <a:xfrm>
            <a:off x="4343400" y="2148840"/>
            <a:ext cx="3520440" cy="1943100"/>
          </a:xfrm>
          <a:prstGeom prst="roundRect">
            <a:avLst>
              <a:gd name="adj" fmla="val 5647"/>
            </a:avLst>
          </a:prstGeom>
          <a:solidFill>
            <a:srgbClr val="24365C"/>
          </a:solidFill>
          <a:ln/>
          <a:effectLst>
            <a:outerShdw sx="100000" sy="100000" kx="0" ky="0" algn="bl" rotWithShape="0" blurRad="101600" dist="25400" dir="5400000">
              <a:srgbClr val="1B2A4A">
                <a:alpha val="12000"/>
              </a:srgbClr>
            </a:outerShdw>
          </a:effectLst>
        </p:spPr>
      </p:sp>
      <p:sp>
        <p:nvSpPr>
          <p:cNvPr id="11" name="Text 8"/>
          <p:cNvSpPr txBox="1"/>
          <p:nvPr/>
        </p:nvSpPr>
        <p:spPr>
          <a:xfrm>
            <a:off x="4572000" y="2286000"/>
            <a:ext cx="3063240" cy="1068705"/>
          </a:xfrm>
          <a:prstGeom prst="rect">
            <a:avLst/>
          </a:prstGeom>
          <a:noFill/>
          <a:ln/>
        </p:spPr>
        <p:txBody>
          <a:bodyPr wrap="square" lIns="0" tIns="0" rIns="0" bIns="0" rtlCol="0" anchor="ctr"/>
          <a:lstStyle/>
          <a:p>
            <a:pPr indent="0" marL="0">
              <a:buNone/>
            </a:pPr>
            <a:r>
              <a:rPr lang="en-US" sz="3400" b="1" dirty="0">
                <a:solidFill>
                  <a:srgbClr val="D8A73D"/>
                </a:solidFill>
                <a:latin typeface="Cambria" pitchFamily="34" charset="0"/>
                <a:ea typeface="Cambria" pitchFamily="34" charset="-122"/>
                <a:cs typeface="Cambria" pitchFamily="34" charset="-120"/>
              </a:rPr>
              <a:t>51% → 80%</a:t>
            </a:r>
            <a:endParaRPr lang="en-US" sz="3400" dirty="0"/>
          </a:p>
        </p:txBody>
      </p:sp>
      <p:sp>
        <p:nvSpPr>
          <p:cNvPr id="12" name="Text 9"/>
          <p:cNvSpPr txBox="1"/>
          <p:nvPr/>
        </p:nvSpPr>
        <p:spPr>
          <a:xfrm>
            <a:off x="4572000" y="3314700"/>
            <a:ext cx="3063240" cy="738378"/>
          </a:xfrm>
          <a:prstGeom prst="rect">
            <a:avLst/>
          </a:prstGeom>
          <a:noFill/>
          <a:ln/>
        </p:spPr>
        <p:txBody>
          <a:bodyPr wrap="square" lIns="0" tIns="0" rIns="0" bIns="0" rtlCol="0" anchor="ctr"/>
          <a:lstStyle/>
          <a:p>
            <a:pPr indent="0" marL="0">
              <a:lnSpc>
                <a:spcPct val="110000"/>
              </a:lnSpc>
              <a:buNone/>
            </a:pPr>
            <a:r>
              <a:rPr lang="en-US" sz="1150" dirty="0">
                <a:solidFill>
                  <a:srgbClr val="FFFFFF"/>
                </a:solidFill>
                <a:latin typeface="Calibri" pitchFamily="34" charset="0"/>
                <a:ea typeface="Calibri" pitchFamily="34" charset="-122"/>
                <a:cs typeface="Calibri" pitchFamily="34" charset="-120"/>
              </a:rPr>
              <a:t>of 6th graders at/above grade level in math, in a single year</a:t>
            </a:r>
            <a:endParaRPr lang="en-US" sz="1150" dirty="0"/>
          </a:p>
        </p:txBody>
      </p:sp>
      <p:sp>
        <p:nvSpPr>
          <p:cNvPr id="13" name="Shape 10"/>
          <p:cNvSpPr/>
          <p:nvPr/>
        </p:nvSpPr>
        <p:spPr>
          <a:xfrm>
            <a:off x="8183880" y="2148840"/>
            <a:ext cx="3520440" cy="1943100"/>
          </a:xfrm>
          <a:prstGeom prst="roundRect">
            <a:avLst>
              <a:gd name="adj" fmla="val 5647"/>
            </a:avLst>
          </a:prstGeom>
          <a:solidFill>
            <a:srgbClr val="24365C"/>
          </a:solidFill>
          <a:ln/>
          <a:effectLst>
            <a:outerShdw sx="100000" sy="100000" kx="0" ky="0" algn="bl" rotWithShape="0" blurRad="101600" dist="25400" dir="5400000">
              <a:srgbClr val="1B2A4A">
                <a:alpha val="12000"/>
              </a:srgbClr>
            </a:outerShdw>
          </a:effectLst>
        </p:spPr>
      </p:sp>
      <p:sp>
        <p:nvSpPr>
          <p:cNvPr id="14" name="Text 11"/>
          <p:cNvSpPr txBox="1"/>
          <p:nvPr/>
        </p:nvSpPr>
        <p:spPr>
          <a:xfrm>
            <a:off x="8412480" y="2286000"/>
            <a:ext cx="3063240" cy="1068705"/>
          </a:xfrm>
          <a:prstGeom prst="rect">
            <a:avLst/>
          </a:prstGeom>
          <a:noFill/>
          <a:ln/>
        </p:spPr>
        <p:txBody>
          <a:bodyPr wrap="square" lIns="0" tIns="0" rIns="0" bIns="0" rtlCol="0" anchor="ctr"/>
          <a:lstStyle/>
          <a:p>
            <a:pPr indent="0" marL="0">
              <a:buNone/>
            </a:pPr>
            <a:r>
              <a:rPr lang="en-US" sz="3400" b="1" dirty="0">
                <a:solidFill>
                  <a:srgbClr val="D8A73D"/>
                </a:solidFill>
                <a:latin typeface="Cambria" pitchFamily="34" charset="0"/>
                <a:ea typeface="Cambria" pitchFamily="34" charset="-122"/>
                <a:cs typeface="Cambria" pitchFamily="34" charset="-120"/>
              </a:rPr>
              <a:t>82%</a:t>
            </a:r>
            <a:endParaRPr lang="en-US" sz="3400" dirty="0"/>
          </a:p>
        </p:txBody>
      </p:sp>
      <p:sp>
        <p:nvSpPr>
          <p:cNvPr id="15" name="Text 12"/>
          <p:cNvSpPr txBox="1"/>
          <p:nvPr/>
        </p:nvSpPr>
        <p:spPr>
          <a:xfrm>
            <a:off x="8412480" y="3314700"/>
            <a:ext cx="3063240" cy="738378"/>
          </a:xfrm>
          <a:prstGeom prst="rect">
            <a:avLst/>
          </a:prstGeom>
          <a:noFill/>
          <a:ln/>
        </p:spPr>
        <p:txBody>
          <a:bodyPr wrap="square" lIns="0" tIns="0" rIns="0" bIns="0" rtlCol="0" anchor="ctr"/>
          <a:lstStyle/>
          <a:p>
            <a:pPr indent="0" marL="0">
              <a:lnSpc>
                <a:spcPct val="110000"/>
              </a:lnSpc>
              <a:buNone/>
            </a:pPr>
            <a:r>
              <a:rPr lang="en-US" sz="1150" dirty="0">
                <a:solidFill>
                  <a:srgbClr val="FFFFFF"/>
                </a:solidFill>
                <a:latin typeface="Calibri" pitchFamily="34" charset="0"/>
                <a:ea typeface="Calibri" pitchFamily="34" charset="-122"/>
                <a:cs typeface="Calibri" pitchFamily="34" charset="-120"/>
              </a:rPr>
              <a:t>of MRMS reading-intervention students grew in fluency this year</a:t>
            </a:r>
            <a:endParaRPr lang="en-US" sz="1150" dirty="0"/>
          </a:p>
        </p:txBody>
      </p:sp>
      <p:sp>
        <p:nvSpPr>
          <p:cNvPr id="16" name="Shape 13"/>
          <p:cNvSpPr/>
          <p:nvPr/>
        </p:nvSpPr>
        <p:spPr>
          <a:xfrm>
            <a:off x="502920" y="4411980"/>
            <a:ext cx="3520440" cy="1943100"/>
          </a:xfrm>
          <a:prstGeom prst="roundRect">
            <a:avLst>
              <a:gd name="adj" fmla="val 5647"/>
            </a:avLst>
          </a:prstGeom>
          <a:solidFill>
            <a:srgbClr val="24365C"/>
          </a:solidFill>
          <a:ln/>
          <a:effectLst>
            <a:outerShdw sx="100000" sy="100000" kx="0" ky="0" algn="bl" rotWithShape="0" blurRad="101600" dist="25400" dir="5400000">
              <a:srgbClr val="1B2A4A">
                <a:alpha val="12000"/>
              </a:srgbClr>
            </a:outerShdw>
          </a:effectLst>
        </p:spPr>
      </p:sp>
      <p:sp>
        <p:nvSpPr>
          <p:cNvPr id="17" name="Text 14"/>
          <p:cNvSpPr txBox="1"/>
          <p:nvPr/>
        </p:nvSpPr>
        <p:spPr>
          <a:xfrm>
            <a:off x="731520" y="4549140"/>
            <a:ext cx="3063240" cy="1068705"/>
          </a:xfrm>
          <a:prstGeom prst="rect">
            <a:avLst/>
          </a:prstGeom>
          <a:noFill/>
          <a:ln/>
        </p:spPr>
        <p:txBody>
          <a:bodyPr wrap="square" lIns="0" tIns="0" rIns="0" bIns="0" rtlCol="0" anchor="ctr"/>
          <a:lstStyle/>
          <a:p>
            <a:pPr indent="0" marL="0">
              <a:buNone/>
            </a:pPr>
            <a:r>
              <a:rPr lang="en-US" sz="3400" b="1" dirty="0">
                <a:solidFill>
                  <a:srgbClr val="D8A73D"/>
                </a:solidFill>
                <a:latin typeface="Cambria" pitchFamily="34" charset="0"/>
                <a:ea typeface="Cambria" pitchFamily="34" charset="-122"/>
                <a:cs typeface="Cambria" pitchFamily="34" charset="-120"/>
              </a:rPr>
              <a:t>$15M</a:t>
            </a:r>
            <a:endParaRPr lang="en-US" sz="3400" dirty="0"/>
          </a:p>
        </p:txBody>
      </p:sp>
      <p:sp>
        <p:nvSpPr>
          <p:cNvPr id="18" name="Text 15"/>
          <p:cNvSpPr txBox="1"/>
          <p:nvPr/>
        </p:nvSpPr>
        <p:spPr>
          <a:xfrm>
            <a:off x="731520" y="5577840"/>
            <a:ext cx="3063240" cy="738378"/>
          </a:xfrm>
          <a:prstGeom prst="rect">
            <a:avLst/>
          </a:prstGeom>
          <a:noFill/>
          <a:ln/>
        </p:spPr>
        <p:txBody>
          <a:bodyPr wrap="square" lIns="0" tIns="0" rIns="0" bIns="0" rtlCol="0" anchor="ctr"/>
          <a:lstStyle/>
          <a:p>
            <a:pPr indent="0" marL="0">
              <a:lnSpc>
                <a:spcPct val="110000"/>
              </a:lnSpc>
              <a:buNone/>
            </a:pPr>
            <a:r>
              <a:rPr lang="en-US" sz="1150" dirty="0">
                <a:solidFill>
                  <a:srgbClr val="FFFFFF"/>
                </a:solidFill>
                <a:latin typeface="Calibri" pitchFamily="34" charset="0"/>
                <a:ea typeface="Calibri" pitchFamily="34" charset="-122"/>
                <a:cs typeface="Calibri" pitchFamily="34" charset="-120"/>
              </a:rPr>
              <a:t>Athletic Facilities project, delivered under budget</a:t>
            </a:r>
            <a:endParaRPr lang="en-US" sz="1150" dirty="0"/>
          </a:p>
        </p:txBody>
      </p:sp>
      <p:sp>
        <p:nvSpPr>
          <p:cNvPr id="19" name="Shape 16"/>
          <p:cNvSpPr/>
          <p:nvPr/>
        </p:nvSpPr>
        <p:spPr>
          <a:xfrm>
            <a:off x="4343400" y="4411980"/>
            <a:ext cx="3520440" cy="1943100"/>
          </a:xfrm>
          <a:prstGeom prst="roundRect">
            <a:avLst>
              <a:gd name="adj" fmla="val 5647"/>
            </a:avLst>
          </a:prstGeom>
          <a:solidFill>
            <a:srgbClr val="24365C"/>
          </a:solidFill>
          <a:ln/>
          <a:effectLst>
            <a:outerShdw sx="100000" sy="100000" kx="0" ky="0" algn="bl" rotWithShape="0" blurRad="101600" dist="25400" dir="5400000">
              <a:srgbClr val="1B2A4A">
                <a:alpha val="12000"/>
              </a:srgbClr>
            </a:outerShdw>
          </a:effectLst>
        </p:spPr>
      </p:sp>
      <p:sp>
        <p:nvSpPr>
          <p:cNvPr id="20" name="Text 17"/>
          <p:cNvSpPr txBox="1"/>
          <p:nvPr/>
        </p:nvSpPr>
        <p:spPr>
          <a:xfrm>
            <a:off x="4572000" y="4549140"/>
            <a:ext cx="3063240" cy="1068705"/>
          </a:xfrm>
          <a:prstGeom prst="rect">
            <a:avLst/>
          </a:prstGeom>
          <a:noFill/>
          <a:ln/>
        </p:spPr>
        <p:txBody>
          <a:bodyPr wrap="square" lIns="0" tIns="0" rIns="0" bIns="0" rtlCol="0" anchor="ctr"/>
          <a:lstStyle/>
          <a:p>
            <a:pPr indent="0" marL="0">
              <a:buNone/>
            </a:pPr>
            <a:r>
              <a:rPr lang="en-US" sz="3400" b="1" dirty="0">
                <a:solidFill>
                  <a:srgbClr val="D8A73D"/>
                </a:solidFill>
                <a:latin typeface="Cambria" pitchFamily="34" charset="0"/>
                <a:ea typeface="Cambria" pitchFamily="34" charset="-122"/>
                <a:cs typeface="Cambria" pitchFamily="34" charset="-120"/>
              </a:rPr>
              <a:t>40+</a:t>
            </a:r>
            <a:endParaRPr lang="en-US" sz="3400" dirty="0"/>
          </a:p>
        </p:txBody>
      </p:sp>
      <p:sp>
        <p:nvSpPr>
          <p:cNvPr id="21" name="Text 18"/>
          <p:cNvSpPr txBox="1"/>
          <p:nvPr/>
        </p:nvSpPr>
        <p:spPr>
          <a:xfrm>
            <a:off x="4572000" y="5577840"/>
            <a:ext cx="3063240" cy="738378"/>
          </a:xfrm>
          <a:prstGeom prst="rect">
            <a:avLst/>
          </a:prstGeom>
          <a:noFill/>
          <a:ln/>
        </p:spPr>
        <p:txBody>
          <a:bodyPr wrap="square" lIns="0" tIns="0" rIns="0" bIns="0" rtlCol="0" anchor="ctr"/>
          <a:lstStyle/>
          <a:p>
            <a:pPr indent="0" marL="0">
              <a:lnSpc>
                <a:spcPct val="110000"/>
              </a:lnSpc>
              <a:buNone/>
            </a:pPr>
            <a:r>
              <a:rPr lang="en-US" sz="1150" dirty="0">
                <a:solidFill>
                  <a:srgbClr val="FFFFFF"/>
                </a:solidFill>
                <a:latin typeface="Calibri" pitchFamily="34" charset="0"/>
                <a:ea typeface="Calibri" pitchFamily="34" charset="-122"/>
                <a:cs typeface="Calibri" pitchFamily="34" charset="-120"/>
              </a:rPr>
              <a:t>community members co-designed our Portrait of a Learner</a:t>
            </a:r>
            <a:endParaRPr lang="en-US" sz="1150" dirty="0"/>
          </a:p>
        </p:txBody>
      </p:sp>
      <p:sp>
        <p:nvSpPr>
          <p:cNvPr id="22" name="Shape 19"/>
          <p:cNvSpPr/>
          <p:nvPr/>
        </p:nvSpPr>
        <p:spPr>
          <a:xfrm>
            <a:off x="8183880" y="4411980"/>
            <a:ext cx="3520440" cy="1943100"/>
          </a:xfrm>
          <a:prstGeom prst="roundRect">
            <a:avLst>
              <a:gd name="adj" fmla="val 5647"/>
            </a:avLst>
          </a:prstGeom>
          <a:solidFill>
            <a:srgbClr val="24365C"/>
          </a:solidFill>
          <a:ln/>
          <a:effectLst>
            <a:outerShdw sx="100000" sy="100000" kx="0" ky="0" algn="bl" rotWithShape="0" blurRad="101600" dist="25400" dir="5400000">
              <a:srgbClr val="1B2A4A">
                <a:alpha val="12000"/>
              </a:srgbClr>
            </a:outerShdw>
          </a:effectLst>
        </p:spPr>
      </p:sp>
      <p:sp>
        <p:nvSpPr>
          <p:cNvPr id="23" name="Text 20"/>
          <p:cNvSpPr txBox="1"/>
          <p:nvPr/>
        </p:nvSpPr>
        <p:spPr>
          <a:xfrm>
            <a:off x="8412480" y="4549140"/>
            <a:ext cx="3063240" cy="1068705"/>
          </a:xfrm>
          <a:prstGeom prst="rect">
            <a:avLst/>
          </a:prstGeom>
          <a:noFill/>
          <a:ln/>
        </p:spPr>
        <p:txBody>
          <a:bodyPr wrap="square" lIns="0" tIns="0" rIns="0" bIns="0" rtlCol="0" anchor="ctr"/>
          <a:lstStyle/>
          <a:p>
            <a:pPr indent="0" marL="0">
              <a:buNone/>
            </a:pPr>
            <a:r>
              <a:rPr lang="en-US" sz="3400" b="1" dirty="0">
                <a:solidFill>
                  <a:srgbClr val="D8A73D"/>
                </a:solidFill>
                <a:latin typeface="Cambria" pitchFamily="34" charset="0"/>
                <a:ea typeface="Cambria" pitchFamily="34" charset="-122"/>
                <a:cs typeface="Cambria" pitchFamily="34" charset="-120"/>
              </a:rPr>
              <a:t>197</a:t>
            </a:r>
            <a:endParaRPr lang="en-US" sz="3400" dirty="0"/>
          </a:p>
        </p:txBody>
      </p:sp>
      <p:sp>
        <p:nvSpPr>
          <p:cNvPr id="24" name="Text 21"/>
          <p:cNvSpPr txBox="1"/>
          <p:nvPr/>
        </p:nvSpPr>
        <p:spPr>
          <a:xfrm>
            <a:off x="8412480" y="5577840"/>
            <a:ext cx="3063240" cy="738378"/>
          </a:xfrm>
          <a:prstGeom prst="rect">
            <a:avLst/>
          </a:prstGeom>
          <a:noFill/>
          <a:ln/>
        </p:spPr>
        <p:txBody>
          <a:bodyPr wrap="square" lIns="0" tIns="0" rIns="0" bIns="0" rtlCol="0" anchor="ctr"/>
          <a:lstStyle/>
          <a:p>
            <a:pPr indent="0" marL="0">
              <a:lnSpc>
                <a:spcPct val="110000"/>
              </a:lnSpc>
              <a:buNone/>
            </a:pPr>
            <a:r>
              <a:rPr lang="en-US" sz="1150" dirty="0">
                <a:solidFill>
                  <a:srgbClr val="FFFFFF"/>
                </a:solidFill>
                <a:latin typeface="Calibri" pitchFamily="34" charset="0"/>
                <a:ea typeface="Calibri" pitchFamily="34" charset="-122"/>
                <a:cs typeface="Calibri" pitchFamily="34" charset="-120"/>
              </a:rPr>
              <a:t>family survey responses shaped our Communications Plan</a:t>
            </a:r>
            <a:endParaRPr lang="en-US" sz="1150" dirty="0"/>
          </a:p>
        </p:txBody>
      </p:sp>
      <p:sp>
        <p:nvSpPr>
          <p:cNvPr id="25" name="Text 22"/>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8FA0C2"/>
                </a:solidFill>
                <a:latin typeface="Calibri" pitchFamily="34" charset="0"/>
                <a:ea typeface="Calibri" pitchFamily="34" charset="-122"/>
                <a:cs typeface="Calibri" pitchFamily="34" charset="-120"/>
              </a:rPr>
              <a:t>Hamilton-Wenham Regional School District</a:t>
            </a:r>
            <a:endParaRPr lang="en-US" sz="900" dirty="0"/>
          </a:p>
        </p:txBody>
      </p:sp>
      <p:sp>
        <p:nvSpPr>
          <p:cNvPr id="26" name="Text 23"/>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8FA0C2"/>
                </a:solidFill>
                <a:latin typeface="Calibri" pitchFamily="34" charset="0"/>
                <a:ea typeface="Calibri" pitchFamily="34" charset="-122"/>
                <a:cs typeface="Calibri"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21D33"/>
        </a:solidFill>
      </p:bgPr>
    </p:bg>
    <p:spTree>
      <p:nvGrpSpPr>
        <p:cNvPr id="1" name=""/>
        <p:cNvGrpSpPr/>
        <p:nvPr/>
      </p:nvGrpSpPr>
      <p:grpSpPr>
        <a:xfrm>
          <a:off x="0" y="0"/>
          <a:ext cx="0" cy="0"/>
          <a:chOff x="0" y="0"/>
          <a:chExt cx="0" cy="0"/>
        </a:xfrm>
      </p:grpSpPr>
      <p:sp>
        <p:nvSpPr>
          <p:cNvPr id="2" name="Shape 0"/>
          <p:cNvSpPr/>
          <p:nvPr/>
        </p:nvSpPr>
        <p:spPr>
          <a:xfrm>
            <a:off x="8778240" y="2651760"/>
            <a:ext cx="5943600" cy="5943600"/>
          </a:xfrm>
          <a:prstGeom prst="ellipse">
            <a:avLst/>
          </a:prstGeom>
          <a:solidFill>
            <a:srgbClr val="24365C"/>
          </a:solidFill>
          <a:ln/>
        </p:spPr>
      </p:sp>
      <p:sp>
        <p:nvSpPr>
          <p:cNvPr id="3" name="Shape 1"/>
          <p:cNvSpPr/>
          <p:nvPr/>
        </p:nvSpPr>
        <p:spPr>
          <a:xfrm>
            <a:off x="868680" y="2331720"/>
            <a:ext cx="1188720" cy="1188720"/>
          </a:xfrm>
          <a:prstGeom prst="ellipse">
            <a:avLst/>
          </a:prstGeom>
          <a:solidFill>
            <a:srgbClr val="D8A73D"/>
          </a:solidFill>
          <a:ln/>
          <a:effectLst>
            <a:outerShdw sx="100000" sy="100000" kx="0" ky="0" algn="bl" rotWithShape="0" blurRad="76200" dist="25400" dir="5400000">
              <a:srgbClr val="0B1424">
                <a:alpha val="35000"/>
              </a:srgbClr>
            </a:outerShdw>
          </a:effectLst>
        </p:spPr>
      </p:sp>
      <p:pic>
        <p:nvPicPr>
          <p:cNvPr id="4" name="Image 0" descr="/tmp/work/icons/rocket.png">    </p:cNvPr>
          <p:cNvPicPr>
            <a:picLocks noChangeAspect="1"/>
          </p:cNvPicPr>
          <p:nvPr/>
        </p:nvPicPr>
        <p:blipFill>
          <a:blip r:embed="rId1"/>
          <a:stretch>
            <a:fillRect/>
          </a:stretch>
        </p:blipFill>
        <p:spPr>
          <a:xfrm>
            <a:off x="1153973" y="2617013"/>
            <a:ext cx="618134" cy="618134"/>
          </a:xfrm>
          <a:prstGeom prst="rect">
            <a:avLst/>
          </a:prstGeom>
        </p:spPr>
      </p:pic>
      <p:sp>
        <p:nvSpPr>
          <p:cNvPr id="5" name="Text 2"/>
          <p:cNvSpPr txBox="1"/>
          <p:nvPr/>
        </p:nvSpPr>
        <p:spPr>
          <a:xfrm>
            <a:off x="868680" y="3657600"/>
            <a:ext cx="9144000" cy="365760"/>
          </a:xfrm>
          <a:prstGeom prst="rect">
            <a:avLst/>
          </a:prstGeom>
          <a:noFill/>
          <a:ln/>
        </p:spPr>
        <p:txBody>
          <a:bodyPr wrap="square" lIns="0" tIns="0" rIns="0" bIns="0" rtlCol="0" anchor="ctr"/>
          <a:lstStyle/>
          <a:p>
            <a:pPr indent="0" marL="0">
              <a:buNone/>
            </a:pPr>
            <a:r>
              <a:rPr lang="en-US" sz="1600" b="1" spc="300" kern="0" dirty="0">
                <a:solidFill>
                  <a:srgbClr val="D8A73D"/>
                </a:solidFill>
                <a:latin typeface="Calibri" pitchFamily="34" charset="0"/>
                <a:ea typeface="Calibri" pitchFamily="34" charset="-122"/>
                <a:cs typeface="Calibri" pitchFamily="34" charset="-120"/>
              </a:rPr>
              <a:t>PART TWO</a:t>
            </a:r>
            <a:endParaRPr lang="en-US" sz="1600" dirty="0"/>
          </a:p>
        </p:txBody>
      </p:sp>
      <p:sp>
        <p:nvSpPr>
          <p:cNvPr id="6" name="Text 3"/>
          <p:cNvSpPr txBox="1"/>
          <p:nvPr/>
        </p:nvSpPr>
        <p:spPr>
          <a:xfrm>
            <a:off x="822960" y="4023360"/>
            <a:ext cx="10058400" cy="1188720"/>
          </a:xfrm>
          <a:prstGeom prst="rect">
            <a:avLst/>
          </a:prstGeom>
          <a:noFill/>
          <a:ln/>
        </p:spPr>
        <p:txBody>
          <a:bodyPr wrap="square" lIns="0" tIns="0" rIns="0" bIns="0" rtlCol="0" anchor="ctr"/>
          <a:lstStyle/>
          <a:p>
            <a:pPr indent="0" marL="0">
              <a:buNone/>
            </a:pPr>
            <a:r>
              <a:rPr lang="en-US" sz="4200" b="1" dirty="0">
                <a:solidFill>
                  <a:srgbClr val="FFFFFF"/>
                </a:solidFill>
                <a:latin typeface="Cambria" pitchFamily="34" charset="0"/>
                <a:ea typeface="Cambria" pitchFamily="34" charset="-122"/>
                <a:cs typeface="Cambria" pitchFamily="34" charset="-120"/>
              </a:rPr>
              <a:t>Engaging the Future</a:t>
            </a:r>
            <a:endParaRPr lang="en-US" sz="4200" dirty="0"/>
          </a:p>
        </p:txBody>
      </p:sp>
      <p:sp>
        <p:nvSpPr>
          <p:cNvPr id="7" name="Text 4"/>
          <p:cNvSpPr txBox="1"/>
          <p:nvPr/>
        </p:nvSpPr>
        <p:spPr>
          <a:xfrm>
            <a:off x="868680" y="5166360"/>
            <a:ext cx="9601200" cy="548640"/>
          </a:xfrm>
          <a:prstGeom prst="rect">
            <a:avLst/>
          </a:prstGeom>
          <a:noFill/>
          <a:ln/>
        </p:spPr>
        <p:txBody>
          <a:bodyPr wrap="square" lIns="0" tIns="0" rIns="0" bIns="0" rtlCol="0" anchor="ctr"/>
          <a:lstStyle/>
          <a:p>
            <a:pPr indent="0" marL="0">
              <a:buNone/>
            </a:pPr>
            <a:r>
              <a:rPr lang="en-US" sz="1600" dirty="0">
                <a:solidFill>
                  <a:srgbClr val="CFD9EC"/>
                </a:solidFill>
                <a:latin typeface="Calibri" pitchFamily="34" charset="0"/>
                <a:ea typeface="Calibri" pitchFamily="34" charset="-122"/>
                <a:cs typeface="Calibri" pitchFamily="34" charset="-120"/>
              </a:rPr>
              <a:t>2026–2031: A first look at the new Strategic Plan our community just built.</a:t>
            </a:r>
            <a:endParaRPr lang="en-US" sz="1600" dirty="0"/>
          </a:p>
        </p:txBody>
      </p:sp>
      <p:sp>
        <p:nvSpPr>
          <p:cNvPr id="8" name="Text 5"/>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8FA0C2"/>
                </a:solidFill>
                <a:latin typeface="Calibri" pitchFamily="34" charset="0"/>
                <a:ea typeface="Calibri" pitchFamily="34" charset="-122"/>
                <a:cs typeface="Calibri" pitchFamily="34" charset="-120"/>
              </a:rPr>
              <a:t>Hamilton-Wenham Regional School District</a:t>
            </a:r>
            <a:endParaRPr lang="en-US" sz="900" dirty="0"/>
          </a:p>
        </p:txBody>
      </p:sp>
      <p:sp>
        <p:nvSpPr>
          <p:cNvPr id="9" name="Text 6"/>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8FA0C2"/>
                </a:solidFill>
                <a:latin typeface="Calibri" pitchFamily="34" charset="0"/>
                <a:ea typeface="Calibri" pitchFamily="34" charset="-122"/>
                <a:cs typeface="Calibri"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OUR PROCESS</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3000" b="1" dirty="0">
                <a:solidFill>
                  <a:srgbClr val="1B2A4A"/>
                </a:solidFill>
                <a:latin typeface="Cambria" pitchFamily="34" charset="0"/>
                <a:ea typeface="Cambria" pitchFamily="34" charset="-122"/>
                <a:cs typeface="Cambria" pitchFamily="34" charset="-120"/>
              </a:rPr>
              <a:t>How We Built This Plan — Together</a:t>
            </a:r>
            <a:endParaRPr lang="en-US" sz="3000" dirty="0"/>
          </a:p>
        </p:txBody>
      </p:sp>
      <p:sp>
        <p:nvSpPr>
          <p:cNvPr id="4" name="Shape 2"/>
          <p:cNvSpPr/>
          <p:nvPr/>
        </p:nvSpPr>
        <p:spPr>
          <a:xfrm>
            <a:off x="10957255" y="457200"/>
            <a:ext cx="777240" cy="777240"/>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5" name="Image 0" descr="/tmp/work/icons/users.png">    </p:cNvPr>
          <p:cNvPicPr>
            <a:picLocks noChangeAspect="1"/>
          </p:cNvPicPr>
          <p:nvPr/>
        </p:nvPicPr>
        <p:blipFill>
          <a:blip r:embed="rId1"/>
          <a:stretch>
            <a:fillRect/>
          </a:stretch>
        </p:blipFill>
        <p:spPr>
          <a:xfrm>
            <a:off x="11143793" y="643738"/>
            <a:ext cx="404165" cy="404165"/>
          </a:xfrm>
          <a:prstGeom prst="rect">
            <a:avLst/>
          </a:prstGeom>
        </p:spPr>
      </p:pic>
      <p:sp>
        <p:nvSpPr>
          <p:cNvPr id="6" name="Text 3"/>
          <p:cNvSpPr txBox="1"/>
          <p:nvPr/>
        </p:nvSpPr>
        <p:spPr>
          <a:xfrm>
            <a:off x="502920" y="1600200"/>
            <a:ext cx="11155680" cy="502920"/>
          </a:xfrm>
          <a:prstGeom prst="rect">
            <a:avLst/>
          </a:prstGeom>
          <a:noFill/>
          <a:ln/>
        </p:spPr>
        <p:txBody>
          <a:bodyPr wrap="square" lIns="0" tIns="0" rIns="0" bIns="0" rtlCol="0" anchor="ctr"/>
          <a:lstStyle/>
          <a:p>
            <a:pPr indent="0" marL="0">
              <a:buNone/>
            </a:pPr>
            <a:r>
              <a:rPr lang="en-US" sz="1450" i="1" dirty="0">
                <a:solidFill>
                  <a:srgbClr val="5B6B85"/>
                </a:solidFill>
                <a:latin typeface="Calibri" pitchFamily="34" charset="0"/>
                <a:ea typeface="Calibri" pitchFamily="34" charset="-122"/>
                <a:cs typeface="Calibri" pitchFamily="34" charset="-120"/>
              </a:rPr>
              <a:t>Launched January 8, 2026 by Superintendent Eric Tracy, using the Massachusetts DESE Strategic Planning Framework.</a:t>
            </a:r>
            <a:endParaRPr lang="en-US" sz="1450" dirty="0"/>
          </a:p>
        </p:txBody>
      </p:sp>
      <p:sp>
        <p:nvSpPr>
          <p:cNvPr id="7" name="Shape 4"/>
          <p:cNvSpPr/>
          <p:nvPr/>
        </p:nvSpPr>
        <p:spPr>
          <a:xfrm>
            <a:off x="502920" y="2395728"/>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8" name="Image 1" descr="/tmp/work/icons/chartLine.png">    </p:cNvPr>
          <p:cNvPicPr>
            <a:picLocks noChangeAspect="1"/>
          </p:cNvPicPr>
          <p:nvPr/>
        </p:nvPicPr>
        <p:blipFill>
          <a:blip r:embed="rId2"/>
          <a:stretch>
            <a:fillRect/>
          </a:stretch>
        </p:blipFill>
        <p:spPr>
          <a:xfrm>
            <a:off x="622249" y="2515057"/>
            <a:ext cx="291694" cy="291694"/>
          </a:xfrm>
          <a:prstGeom prst="rect">
            <a:avLst/>
          </a:prstGeom>
        </p:spPr>
      </p:pic>
      <p:sp>
        <p:nvSpPr>
          <p:cNvPr id="9" name="Text 5"/>
          <p:cNvSpPr txBox="1"/>
          <p:nvPr/>
        </p:nvSpPr>
        <p:spPr>
          <a:xfrm>
            <a:off x="1234440" y="2185416"/>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Phase I — Understanding Where We Stand (Feb–Mar 2026)</a:t>
            </a:r>
            <a:endParaRPr lang="en-US" sz="1550" dirty="0"/>
          </a:p>
        </p:txBody>
      </p:sp>
      <p:sp>
        <p:nvSpPr>
          <p:cNvPr id="10" name="Text 6"/>
          <p:cNvSpPr txBox="1"/>
          <p:nvPr/>
        </p:nvSpPr>
        <p:spPr>
          <a:xfrm>
            <a:off x="1234440" y="2496312"/>
            <a:ext cx="10424160" cy="658368"/>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Three community sub-teams — Academics, Community, and Finance/Budget/Capital — reviewed data and unfinished work from the outgoing 2023–2026 Strategic Plan.</a:t>
            </a:r>
            <a:endParaRPr lang="en-US" sz="1300" dirty="0"/>
          </a:p>
        </p:txBody>
      </p:sp>
      <p:sp>
        <p:nvSpPr>
          <p:cNvPr id="11" name="Shape 7"/>
          <p:cNvSpPr/>
          <p:nvPr/>
        </p:nvSpPr>
        <p:spPr>
          <a:xfrm>
            <a:off x="502920" y="3419856"/>
            <a:ext cx="530352" cy="530352"/>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12" name="Image 2" descr="/tmp/work/icons/compass.png">    </p:cNvPr>
          <p:cNvPicPr>
            <a:picLocks noChangeAspect="1"/>
          </p:cNvPicPr>
          <p:nvPr/>
        </p:nvPicPr>
        <p:blipFill>
          <a:blip r:embed="rId3"/>
          <a:stretch>
            <a:fillRect/>
          </a:stretch>
        </p:blipFill>
        <p:spPr>
          <a:xfrm>
            <a:off x="622249" y="3539185"/>
            <a:ext cx="291694" cy="291694"/>
          </a:xfrm>
          <a:prstGeom prst="rect">
            <a:avLst/>
          </a:prstGeom>
        </p:spPr>
      </p:pic>
      <p:sp>
        <p:nvSpPr>
          <p:cNvPr id="13" name="Text 8"/>
          <p:cNvSpPr txBox="1"/>
          <p:nvPr/>
        </p:nvSpPr>
        <p:spPr>
          <a:xfrm>
            <a:off x="1234440" y="3209544"/>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Phase II — Building a Shared Vision (Mar–Apr 2026)</a:t>
            </a:r>
            <a:endParaRPr lang="en-US" sz="1550" dirty="0"/>
          </a:p>
        </p:txBody>
      </p:sp>
      <p:sp>
        <p:nvSpPr>
          <p:cNvPr id="14" name="Text 9"/>
          <p:cNvSpPr txBox="1"/>
          <p:nvPr/>
        </p:nvSpPr>
        <p:spPr>
          <a:xfrm>
            <a:off x="1234440" y="3520440"/>
            <a:ext cx="10424160" cy="658368"/>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The full committee identified major themes and shaped them into four Strategic Focus Areas, defining the “What” and “Why” of each.</a:t>
            </a:r>
            <a:endParaRPr lang="en-US" sz="1300" dirty="0"/>
          </a:p>
        </p:txBody>
      </p:sp>
      <p:sp>
        <p:nvSpPr>
          <p:cNvPr id="15" name="Shape 10"/>
          <p:cNvSpPr/>
          <p:nvPr/>
        </p:nvSpPr>
        <p:spPr>
          <a:xfrm>
            <a:off x="502920" y="4443984"/>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16" name="Image 3" descr="/tmp/work/icons/flag.png">    </p:cNvPr>
          <p:cNvPicPr>
            <a:picLocks noChangeAspect="1"/>
          </p:cNvPicPr>
          <p:nvPr/>
        </p:nvPicPr>
        <p:blipFill>
          <a:blip r:embed="rId4"/>
          <a:stretch>
            <a:fillRect/>
          </a:stretch>
        </p:blipFill>
        <p:spPr>
          <a:xfrm>
            <a:off x="622249" y="4563313"/>
            <a:ext cx="291694" cy="291694"/>
          </a:xfrm>
          <a:prstGeom prst="rect">
            <a:avLst/>
          </a:prstGeom>
        </p:spPr>
      </p:pic>
      <p:sp>
        <p:nvSpPr>
          <p:cNvPr id="17" name="Text 11"/>
          <p:cNvSpPr txBox="1"/>
          <p:nvPr/>
        </p:nvSpPr>
        <p:spPr>
          <a:xfrm>
            <a:off x="1234440" y="4233672"/>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Phase III — Drafting the Plan (Late Apr–May 2026)</a:t>
            </a:r>
            <a:endParaRPr lang="en-US" sz="1550" dirty="0"/>
          </a:p>
        </p:txBody>
      </p:sp>
      <p:sp>
        <p:nvSpPr>
          <p:cNvPr id="18" name="Text 12"/>
          <p:cNvSpPr txBox="1"/>
          <p:nvPr/>
        </p:nvSpPr>
        <p:spPr>
          <a:xfrm>
            <a:off x="1234440" y="4544568"/>
            <a:ext cx="10424160" cy="658368"/>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The committee built specific, measurable initiatives for each objective, finalized into the single five-year plan you're seeing today.</a:t>
            </a:r>
            <a:endParaRPr lang="en-US" sz="1300" dirty="0"/>
          </a:p>
        </p:txBody>
      </p:sp>
      <p:sp>
        <p:nvSpPr>
          <p:cNvPr id="19" name="Shape 13"/>
          <p:cNvSpPr/>
          <p:nvPr/>
        </p:nvSpPr>
        <p:spPr>
          <a:xfrm>
            <a:off x="502920" y="5468112"/>
            <a:ext cx="530352" cy="530352"/>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20" name="Image 4" descr="/tmp/work/icons/handsHelping.png">    </p:cNvPr>
          <p:cNvPicPr>
            <a:picLocks noChangeAspect="1"/>
          </p:cNvPicPr>
          <p:nvPr/>
        </p:nvPicPr>
        <p:blipFill>
          <a:blip r:embed="rId5"/>
          <a:stretch>
            <a:fillRect/>
          </a:stretch>
        </p:blipFill>
        <p:spPr>
          <a:xfrm>
            <a:off x="622249" y="5587441"/>
            <a:ext cx="291694" cy="291694"/>
          </a:xfrm>
          <a:prstGeom prst="rect">
            <a:avLst/>
          </a:prstGeom>
        </p:spPr>
      </p:pic>
      <p:sp>
        <p:nvSpPr>
          <p:cNvPr id="21" name="Text 14"/>
          <p:cNvSpPr txBox="1"/>
          <p:nvPr/>
        </p:nvSpPr>
        <p:spPr>
          <a:xfrm>
            <a:off x="1234440" y="5257800"/>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Built by more than 30 members of our community</a:t>
            </a:r>
            <a:endParaRPr lang="en-US" sz="1550" dirty="0"/>
          </a:p>
        </p:txBody>
      </p:sp>
      <p:sp>
        <p:nvSpPr>
          <p:cNvPr id="22" name="Text 15"/>
          <p:cNvSpPr txBox="1"/>
          <p:nvPr/>
        </p:nvSpPr>
        <p:spPr>
          <a:xfrm>
            <a:off x="1234440" y="5568696"/>
            <a:ext cx="10424160" cy="658368"/>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Parents, educators, principals, and community members volunteered their time across six-plus meetings to make sure this plan reflects the whole district.</a:t>
            </a:r>
            <a:endParaRPr lang="en-US" sz="1300" dirty="0"/>
          </a:p>
        </p:txBody>
      </p:sp>
      <p:sp>
        <p:nvSpPr>
          <p:cNvPr id="23" name="Text 16"/>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24" name="Text 17"/>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16</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21D33"/>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D8A73D"/>
                </a:solidFill>
                <a:latin typeface="Calibri" pitchFamily="34" charset="0"/>
                <a:ea typeface="Calibri" pitchFamily="34" charset="-122"/>
                <a:cs typeface="Calibri" pitchFamily="34" charset="-120"/>
              </a:rPr>
              <a:t>THE BIG PICTURE</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3000" b="1" dirty="0">
                <a:solidFill>
                  <a:srgbClr val="FFFFFF"/>
                </a:solidFill>
                <a:latin typeface="Cambria" pitchFamily="34" charset="0"/>
                <a:ea typeface="Cambria" pitchFamily="34" charset="-122"/>
                <a:cs typeface="Cambria" pitchFamily="34" charset="-120"/>
              </a:rPr>
              <a:t>Our Vision for 2031</a:t>
            </a:r>
            <a:endParaRPr lang="en-US" sz="3000" dirty="0"/>
          </a:p>
        </p:txBody>
      </p:sp>
      <p:sp>
        <p:nvSpPr>
          <p:cNvPr id="4" name="Shape 2"/>
          <p:cNvSpPr/>
          <p:nvPr/>
        </p:nvSpPr>
        <p:spPr>
          <a:xfrm>
            <a:off x="10957255" y="457200"/>
            <a:ext cx="777240" cy="777240"/>
          </a:xfrm>
          <a:prstGeom prst="ellipse">
            <a:avLst/>
          </a:prstGeom>
          <a:solidFill>
            <a:srgbClr val="D8A73D"/>
          </a:solidFill>
          <a:ln/>
          <a:effectLst>
            <a:outerShdw sx="100000" sy="100000" kx="0" ky="0" algn="bl" rotWithShape="0" blurRad="76200" dist="25400" dir="5400000">
              <a:srgbClr val="0B1424">
                <a:alpha val="35000"/>
              </a:srgbClr>
            </a:outerShdw>
          </a:effectLst>
        </p:spPr>
      </p:sp>
      <p:pic>
        <p:nvPicPr>
          <p:cNvPr id="5" name="Image 0" descr="/tmp/work/icons/star.png">    </p:cNvPr>
          <p:cNvPicPr>
            <a:picLocks noChangeAspect="1"/>
          </p:cNvPicPr>
          <p:nvPr/>
        </p:nvPicPr>
        <p:blipFill>
          <a:blip r:embed="rId1"/>
          <a:stretch>
            <a:fillRect/>
          </a:stretch>
        </p:blipFill>
        <p:spPr>
          <a:xfrm>
            <a:off x="11143793" y="643738"/>
            <a:ext cx="404165" cy="404165"/>
          </a:xfrm>
          <a:prstGeom prst="rect">
            <a:avLst/>
          </a:prstGeom>
        </p:spPr>
      </p:pic>
      <p:sp>
        <p:nvSpPr>
          <p:cNvPr id="6" name="Shape 3"/>
          <p:cNvSpPr/>
          <p:nvPr/>
        </p:nvSpPr>
        <p:spPr>
          <a:xfrm>
            <a:off x="502920" y="1600200"/>
            <a:ext cx="11201400" cy="2331720"/>
          </a:xfrm>
          <a:prstGeom prst="roundRect">
            <a:avLst>
              <a:gd name="adj" fmla="val 4706"/>
            </a:avLst>
          </a:prstGeom>
          <a:solidFill>
            <a:srgbClr val="24365C"/>
          </a:solidFill>
          <a:ln/>
          <a:effectLst>
            <a:outerShdw sx="100000" sy="100000" kx="0" ky="0" algn="bl" rotWithShape="0" blurRad="101600" dist="25400" dir="5400000">
              <a:srgbClr val="1B2A4A">
                <a:alpha val="12000"/>
              </a:srgbClr>
            </a:outerShdw>
          </a:effectLst>
        </p:spPr>
      </p:sp>
      <p:sp>
        <p:nvSpPr>
          <p:cNvPr id="7" name="Text 4"/>
          <p:cNvSpPr txBox="1"/>
          <p:nvPr/>
        </p:nvSpPr>
        <p:spPr>
          <a:xfrm>
            <a:off x="868680" y="1810512"/>
            <a:ext cx="10515600" cy="914400"/>
          </a:xfrm>
          <a:prstGeom prst="rect">
            <a:avLst/>
          </a:prstGeom>
          <a:noFill/>
          <a:ln/>
        </p:spPr>
        <p:txBody>
          <a:bodyPr wrap="square" lIns="0" tIns="0" rIns="0" bIns="0" rtlCol="0" anchor="ctr"/>
          <a:lstStyle/>
          <a:p>
            <a:pPr indent="0" marL="0">
              <a:lnSpc>
                <a:spcPct val="120000"/>
              </a:lnSpc>
              <a:buNone/>
            </a:pPr>
            <a:r>
              <a:rPr lang="en-US" sz="2100" b="1" i="1" dirty="0">
                <a:solidFill>
                  <a:srgbClr val="FFFFFF"/>
                </a:solidFill>
                <a:latin typeface="Cambria" pitchFamily="34" charset="0"/>
                <a:ea typeface="Cambria" pitchFamily="34" charset="-122"/>
                <a:cs typeface="Cambria" pitchFamily="34" charset="-120"/>
              </a:rPr>
              <a:t>By 2031, Hamilton-Wenham will be a thriving, forward-thinking community of learners where every student is engaged, challenged, and prepared for the future they choose.</a:t>
            </a:r>
            <a:endParaRPr lang="en-US" sz="2100" dirty="0"/>
          </a:p>
        </p:txBody>
      </p:sp>
      <p:sp>
        <p:nvSpPr>
          <p:cNvPr id="8" name="Text 5"/>
          <p:cNvSpPr txBox="1"/>
          <p:nvPr/>
        </p:nvSpPr>
        <p:spPr>
          <a:xfrm>
            <a:off x="868680" y="2880360"/>
            <a:ext cx="10515600" cy="914400"/>
          </a:xfrm>
          <a:prstGeom prst="rect">
            <a:avLst/>
          </a:prstGeom>
          <a:noFill/>
          <a:ln/>
        </p:spPr>
        <p:txBody>
          <a:bodyPr wrap="square" lIns="0" tIns="0" rIns="0" bIns="0" rtlCol="0" anchor="ctr"/>
          <a:lstStyle/>
          <a:p>
            <a:pPr indent="0" marL="0">
              <a:lnSpc>
                <a:spcPct val="140000"/>
              </a:lnSpc>
              <a:buNone/>
            </a:pPr>
            <a:r>
              <a:rPr lang="en-US" sz="1400" dirty="0">
                <a:solidFill>
                  <a:srgbClr val="D8A73D"/>
                </a:solidFill>
                <a:latin typeface="Calibri" pitchFamily="34" charset="0"/>
                <a:ea typeface="Calibri" pitchFamily="34" charset="-122"/>
                <a:cs typeface="Calibri" pitchFamily="34" charset="-120"/>
              </a:rPr>
              <a:t>Safe, modern facilities  •  Rich and flexible learning pathways  •  A connected, informed community  •  Long-term financial stability</a:t>
            </a:r>
            <a:endParaRPr lang="en-US" sz="1400" dirty="0"/>
          </a:p>
        </p:txBody>
      </p:sp>
      <p:sp>
        <p:nvSpPr>
          <p:cNvPr id="9" name="Shape 6"/>
          <p:cNvSpPr/>
          <p:nvPr/>
        </p:nvSpPr>
        <p:spPr>
          <a:xfrm>
            <a:off x="502920" y="4160520"/>
            <a:ext cx="3611880" cy="1691640"/>
          </a:xfrm>
          <a:prstGeom prst="roundRect">
            <a:avLst>
              <a:gd name="adj" fmla="val 6486"/>
            </a:avLst>
          </a:prstGeom>
          <a:solidFill>
            <a:srgbClr val="1B2A4A"/>
          </a:solidFill>
          <a:ln/>
          <a:effectLst>
            <a:outerShdw sx="100000" sy="100000" kx="0" ky="0" algn="bl" rotWithShape="0" blurRad="101600" dist="25400" dir="5400000">
              <a:srgbClr val="1B2A4A">
                <a:alpha val="12000"/>
              </a:srgbClr>
            </a:outerShdw>
          </a:effectLst>
        </p:spPr>
      </p:sp>
      <p:sp>
        <p:nvSpPr>
          <p:cNvPr id="10" name="Text 7"/>
          <p:cNvSpPr txBox="1"/>
          <p:nvPr/>
        </p:nvSpPr>
        <p:spPr>
          <a:xfrm>
            <a:off x="731520" y="4343400"/>
            <a:ext cx="3154680" cy="274320"/>
          </a:xfrm>
          <a:prstGeom prst="rect">
            <a:avLst/>
          </a:prstGeom>
          <a:noFill/>
          <a:ln/>
        </p:spPr>
        <p:txBody>
          <a:bodyPr wrap="square" lIns="0" tIns="0" rIns="0" bIns="0" rtlCol="0" anchor="ctr"/>
          <a:lstStyle/>
          <a:p>
            <a:pPr indent="0" marL="0">
              <a:buNone/>
            </a:pPr>
            <a:r>
              <a:rPr lang="en-US" sz="1200" b="1" spc="100" kern="0" dirty="0">
                <a:solidFill>
                  <a:srgbClr val="D8A73D"/>
                </a:solidFill>
                <a:latin typeface="Calibri" pitchFamily="34" charset="0"/>
                <a:ea typeface="Calibri" pitchFamily="34" charset="-122"/>
                <a:cs typeface="Calibri" pitchFamily="34" charset="-120"/>
              </a:rPr>
              <a:t>MISSION</a:t>
            </a:r>
            <a:endParaRPr lang="en-US" sz="1200" dirty="0"/>
          </a:p>
        </p:txBody>
      </p:sp>
      <p:sp>
        <p:nvSpPr>
          <p:cNvPr id="11" name="Text 8"/>
          <p:cNvSpPr txBox="1"/>
          <p:nvPr/>
        </p:nvSpPr>
        <p:spPr>
          <a:xfrm>
            <a:off x="731520" y="4663440"/>
            <a:ext cx="3154680" cy="1097280"/>
          </a:xfrm>
          <a:prstGeom prst="rect">
            <a:avLst/>
          </a:prstGeom>
          <a:noFill/>
          <a:ln/>
        </p:spPr>
        <p:txBody>
          <a:bodyPr wrap="square" lIns="0" tIns="0" rIns="0" bIns="0" rtlCol="0" anchor="ctr"/>
          <a:lstStyle/>
          <a:p>
            <a:pPr indent="0" marL="0">
              <a:lnSpc>
                <a:spcPct val="120000"/>
              </a:lnSpc>
              <a:buNone/>
            </a:pPr>
            <a:r>
              <a:rPr lang="en-US" sz="1250" dirty="0">
                <a:solidFill>
                  <a:srgbClr val="E4E9F4"/>
                </a:solidFill>
                <a:latin typeface="Calibri" pitchFamily="34" charset="0"/>
                <a:ea typeface="Calibri" pitchFamily="34" charset="-122"/>
                <a:cs typeface="Calibri" pitchFamily="34" charset="-120"/>
              </a:rPr>
              <a:t>Together, we inspire continuous learning to lead a purposeful life.</a:t>
            </a:r>
            <a:endParaRPr lang="en-US" sz="1250" dirty="0"/>
          </a:p>
        </p:txBody>
      </p:sp>
      <p:sp>
        <p:nvSpPr>
          <p:cNvPr id="12" name="Shape 9"/>
          <p:cNvSpPr/>
          <p:nvPr/>
        </p:nvSpPr>
        <p:spPr>
          <a:xfrm>
            <a:off x="4297680" y="4160520"/>
            <a:ext cx="3611880" cy="1691640"/>
          </a:xfrm>
          <a:prstGeom prst="roundRect">
            <a:avLst>
              <a:gd name="adj" fmla="val 6486"/>
            </a:avLst>
          </a:prstGeom>
          <a:solidFill>
            <a:srgbClr val="1B2A4A"/>
          </a:solidFill>
          <a:ln/>
          <a:effectLst>
            <a:outerShdw sx="100000" sy="100000" kx="0" ky="0" algn="bl" rotWithShape="0" blurRad="101600" dist="25400" dir="5400000">
              <a:srgbClr val="1B2A4A">
                <a:alpha val="12000"/>
              </a:srgbClr>
            </a:outerShdw>
          </a:effectLst>
        </p:spPr>
      </p:sp>
      <p:sp>
        <p:nvSpPr>
          <p:cNvPr id="13" name="Text 10"/>
          <p:cNvSpPr txBox="1"/>
          <p:nvPr/>
        </p:nvSpPr>
        <p:spPr>
          <a:xfrm>
            <a:off x="4526280" y="4343400"/>
            <a:ext cx="3154680" cy="274320"/>
          </a:xfrm>
          <a:prstGeom prst="rect">
            <a:avLst/>
          </a:prstGeom>
          <a:noFill/>
          <a:ln/>
        </p:spPr>
        <p:txBody>
          <a:bodyPr wrap="square" lIns="0" tIns="0" rIns="0" bIns="0" rtlCol="0" anchor="ctr"/>
          <a:lstStyle/>
          <a:p>
            <a:pPr indent="0" marL="0">
              <a:buNone/>
            </a:pPr>
            <a:r>
              <a:rPr lang="en-US" sz="1200" b="1" spc="100" kern="0" dirty="0">
                <a:solidFill>
                  <a:srgbClr val="D8A73D"/>
                </a:solidFill>
                <a:latin typeface="Calibri" pitchFamily="34" charset="0"/>
                <a:ea typeface="Calibri" pitchFamily="34" charset="-122"/>
                <a:cs typeface="Calibri" pitchFamily="34" charset="-120"/>
              </a:rPr>
              <a:t>VISION</a:t>
            </a:r>
            <a:endParaRPr lang="en-US" sz="1200" dirty="0"/>
          </a:p>
        </p:txBody>
      </p:sp>
      <p:sp>
        <p:nvSpPr>
          <p:cNvPr id="14" name="Text 11"/>
          <p:cNvSpPr txBox="1"/>
          <p:nvPr/>
        </p:nvSpPr>
        <p:spPr>
          <a:xfrm>
            <a:off x="4526280" y="4663440"/>
            <a:ext cx="3154680" cy="1097280"/>
          </a:xfrm>
          <a:prstGeom prst="rect">
            <a:avLst/>
          </a:prstGeom>
          <a:noFill/>
          <a:ln/>
        </p:spPr>
        <p:txBody>
          <a:bodyPr wrap="square" lIns="0" tIns="0" rIns="0" bIns="0" rtlCol="0" anchor="ctr"/>
          <a:lstStyle/>
          <a:p>
            <a:pPr indent="0" marL="0">
              <a:lnSpc>
                <a:spcPct val="120000"/>
              </a:lnSpc>
              <a:buNone/>
            </a:pPr>
            <a:r>
              <a:rPr lang="en-US" sz="1250" dirty="0">
                <a:solidFill>
                  <a:srgbClr val="E4E9F4"/>
                </a:solidFill>
                <a:latin typeface="Calibri" pitchFamily="34" charset="0"/>
                <a:ea typeface="Calibri" pitchFamily="34" charset="-122"/>
                <a:cs typeface="Calibri" pitchFamily="34" charset="-120"/>
              </a:rPr>
              <a:t>Engage the future with creativity and confidence.</a:t>
            </a:r>
            <a:endParaRPr lang="en-US" sz="1250" dirty="0"/>
          </a:p>
        </p:txBody>
      </p:sp>
      <p:sp>
        <p:nvSpPr>
          <p:cNvPr id="15" name="Shape 12"/>
          <p:cNvSpPr/>
          <p:nvPr/>
        </p:nvSpPr>
        <p:spPr>
          <a:xfrm>
            <a:off x="8092440" y="4160520"/>
            <a:ext cx="3611880" cy="1691640"/>
          </a:xfrm>
          <a:prstGeom prst="roundRect">
            <a:avLst>
              <a:gd name="adj" fmla="val 6486"/>
            </a:avLst>
          </a:prstGeom>
          <a:solidFill>
            <a:srgbClr val="1B2A4A"/>
          </a:solidFill>
          <a:ln/>
          <a:effectLst>
            <a:outerShdw sx="100000" sy="100000" kx="0" ky="0" algn="bl" rotWithShape="0" blurRad="101600" dist="25400" dir="5400000">
              <a:srgbClr val="1B2A4A">
                <a:alpha val="12000"/>
              </a:srgbClr>
            </a:outerShdw>
          </a:effectLst>
        </p:spPr>
      </p:sp>
      <p:sp>
        <p:nvSpPr>
          <p:cNvPr id="16" name="Text 13"/>
          <p:cNvSpPr txBox="1"/>
          <p:nvPr/>
        </p:nvSpPr>
        <p:spPr>
          <a:xfrm>
            <a:off x="8321040" y="4343400"/>
            <a:ext cx="3154680" cy="274320"/>
          </a:xfrm>
          <a:prstGeom prst="rect">
            <a:avLst/>
          </a:prstGeom>
          <a:noFill/>
          <a:ln/>
        </p:spPr>
        <p:txBody>
          <a:bodyPr wrap="square" lIns="0" tIns="0" rIns="0" bIns="0" rtlCol="0" anchor="ctr"/>
          <a:lstStyle/>
          <a:p>
            <a:pPr indent="0" marL="0">
              <a:buNone/>
            </a:pPr>
            <a:r>
              <a:rPr lang="en-US" sz="1200" b="1" spc="100" kern="0" dirty="0">
                <a:solidFill>
                  <a:srgbClr val="D8A73D"/>
                </a:solidFill>
                <a:latin typeface="Calibri" pitchFamily="34" charset="0"/>
                <a:ea typeface="Calibri" pitchFamily="34" charset="-122"/>
                <a:cs typeface="Calibri" pitchFamily="34" charset="-120"/>
              </a:rPr>
              <a:t>CORE VALUES</a:t>
            </a:r>
            <a:endParaRPr lang="en-US" sz="1200" dirty="0"/>
          </a:p>
        </p:txBody>
      </p:sp>
      <p:sp>
        <p:nvSpPr>
          <p:cNvPr id="17" name="Text 14"/>
          <p:cNvSpPr txBox="1"/>
          <p:nvPr/>
        </p:nvSpPr>
        <p:spPr>
          <a:xfrm>
            <a:off x="8321040" y="4663440"/>
            <a:ext cx="3154680" cy="1097280"/>
          </a:xfrm>
          <a:prstGeom prst="rect">
            <a:avLst/>
          </a:prstGeom>
          <a:noFill/>
          <a:ln/>
        </p:spPr>
        <p:txBody>
          <a:bodyPr wrap="square" lIns="0" tIns="0" rIns="0" bIns="0" rtlCol="0" anchor="ctr"/>
          <a:lstStyle/>
          <a:p>
            <a:pPr indent="0" marL="0">
              <a:lnSpc>
                <a:spcPct val="120000"/>
              </a:lnSpc>
              <a:buNone/>
            </a:pPr>
            <a:r>
              <a:rPr lang="en-US" sz="1250" dirty="0">
                <a:solidFill>
                  <a:srgbClr val="E4E9F4"/>
                </a:solidFill>
                <a:latin typeface="Calibri" pitchFamily="34" charset="0"/>
                <a:ea typeface="Calibri" pitchFamily="34" charset="-122"/>
                <a:cs typeface="Calibri" pitchFamily="34" charset="-120"/>
              </a:rPr>
              <a:t>Passion for Learning · Belonging · Inclusivity · Curiosity · Partnerships · Integrity</a:t>
            </a:r>
            <a:endParaRPr lang="en-US" sz="1250" dirty="0"/>
          </a:p>
        </p:txBody>
      </p:sp>
      <p:sp>
        <p:nvSpPr>
          <p:cNvPr id="18" name="Text 15"/>
          <p:cNvSpPr txBox="1"/>
          <p:nvPr/>
        </p:nvSpPr>
        <p:spPr>
          <a:xfrm>
            <a:off x="502920" y="5989320"/>
            <a:ext cx="11201400" cy="320040"/>
          </a:xfrm>
          <a:prstGeom prst="rect">
            <a:avLst/>
          </a:prstGeom>
          <a:noFill/>
          <a:ln/>
        </p:spPr>
        <p:txBody>
          <a:bodyPr wrap="square" lIns="0" tIns="0" rIns="0" bIns="0" rtlCol="0" anchor="ctr"/>
          <a:lstStyle/>
          <a:p>
            <a:pPr indent="0" marL="0">
              <a:buNone/>
            </a:pPr>
            <a:r>
              <a:rPr lang="en-US" sz="1150" i="1" dirty="0">
                <a:solidFill>
                  <a:srgbClr val="8FA0C2"/>
                </a:solidFill>
                <a:latin typeface="Calibri" pitchFamily="34" charset="0"/>
                <a:ea typeface="Calibri" pitchFamily="34" charset="-122"/>
                <a:cs typeface="Calibri" pitchFamily="34" charset="-120"/>
              </a:rPr>
              <a:t>Carried forward unchanged from our 2021–2023 foundational work — this is who we already are, and who we're building on.</a:t>
            </a:r>
            <a:endParaRPr lang="en-US" sz="1150" dirty="0"/>
          </a:p>
        </p:txBody>
      </p:sp>
      <p:sp>
        <p:nvSpPr>
          <p:cNvPr id="19" name="Text 16"/>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8FA0C2"/>
                </a:solidFill>
                <a:latin typeface="Calibri" pitchFamily="34" charset="0"/>
                <a:ea typeface="Calibri" pitchFamily="34" charset="-122"/>
                <a:cs typeface="Calibri" pitchFamily="34" charset="-120"/>
              </a:rPr>
              <a:t>Hamilton-Wenham Regional School District</a:t>
            </a:r>
            <a:endParaRPr lang="en-US" sz="900" dirty="0"/>
          </a:p>
        </p:txBody>
      </p:sp>
      <p:sp>
        <p:nvSpPr>
          <p:cNvPr id="20" name="Text 17"/>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8FA0C2"/>
                </a:solidFill>
                <a:latin typeface="Calibri" pitchFamily="34" charset="0"/>
                <a:ea typeface="Calibri" pitchFamily="34" charset="-122"/>
                <a:cs typeface="Calibri" pitchFamily="34" charset="-120"/>
              </a:rPr>
              <a:t>17</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THE FRAMEWORK</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3000" b="1" dirty="0">
                <a:solidFill>
                  <a:srgbClr val="1B2A4A"/>
                </a:solidFill>
                <a:latin typeface="Cambria" pitchFamily="34" charset="0"/>
                <a:ea typeface="Cambria" pitchFamily="34" charset="-122"/>
                <a:cs typeface="Cambria" pitchFamily="34" charset="-120"/>
              </a:rPr>
              <a:t>Four Strategic Focus Areas</a:t>
            </a:r>
            <a:endParaRPr lang="en-US" sz="3000" dirty="0"/>
          </a:p>
        </p:txBody>
      </p:sp>
      <p:sp>
        <p:nvSpPr>
          <p:cNvPr id="4" name="Shape 2"/>
          <p:cNvSpPr/>
          <p:nvPr/>
        </p:nvSpPr>
        <p:spPr>
          <a:xfrm>
            <a:off x="10957255" y="457200"/>
            <a:ext cx="777240" cy="777240"/>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5" name="Image 0" descr="/tmp/work/icons/flag.png">    </p:cNvPr>
          <p:cNvPicPr>
            <a:picLocks noChangeAspect="1"/>
          </p:cNvPicPr>
          <p:nvPr/>
        </p:nvPicPr>
        <p:blipFill>
          <a:blip r:embed="rId1"/>
          <a:stretch>
            <a:fillRect/>
          </a:stretch>
        </p:blipFill>
        <p:spPr>
          <a:xfrm>
            <a:off x="11143793" y="643738"/>
            <a:ext cx="404165" cy="404165"/>
          </a:xfrm>
          <a:prstGeom prst="rect">
            <a:avLst/>
          </a:prstGeom>
        </p:spPr>
      </p:pic>
      <p:sp>
        <p:nvSpPr>
          <p:cNvPr id="6" name="Text 3"/>
          <p:cNvSpPr txBox="1"/>
          <p:nvPr/>
        </p:nvSpPr>
        <p:spPr>
          <a:xfrm>
            <a:off x="502920" y="1600200"/>
            <a:ext cx="11155680" cy="502920"/>
          </a:xfrm>
          <a:prstGeom prst="rect">
            <a:avLst/>
          </a:prstGeom>
          <a:noFill/>
          <a:ln/>
        </p:spPr>
        <p:txBody>
          <a:bodyPr wrap="square" lIns="0" tIns="0" rIns="0" bIns="0" rtlCol="0" anchor="ctr"/>
          <a:lstStyle/>
          <a:p>
            <a:pPr indent="0" marL="0">
              <a:buNone/>
            </a:pPr>
            <a:r>
              <a:rPr lang="en-US" sz="1450" i="1" dirty="0">
                <a:solidFill>
                  <a:srgbClr val="5B6B85"/>
                </a:solidFill>
                <a:latin typeface="Calibri" pitchFamily="34" charset="0"/>
                <a:ea typeface="Calibri" pitchFamily="34" charset="-122"/>
                <a:cs typeface="Calibri" pitchFamily="34" charset="-120"/>
              </a:rPr>
              <a:t>Every initiative in the 2026–2031 plan lives under one of these four focus areas.</a:t>
            </a:r>
            <a:endParaRPr lang="en-US" sz="1450" dirty="0"/>
          </a:p>
        </p:txBody>
      </p:sp>
      <p:sp>
        <p:nvSpPr>
          <p:cNvPr id="7" name="Shape 4"/>
          <p:cNvSpPr/>
          <p:nvPr/>
        </p:nvSpPr>
        <p:spPr>
          <a:xfrm>
            <a:off x="502920" y="2563978"/>
            <a:ext cx="475488" cy="475488"/>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8" name="Image 1" descr="/tmp/work/icons/hardHat.png">    </p:cNvPr>
          <p:cNvPicPr>
            <a:picLocks noChangeAspect="1"/>
          </p:cNvPicPr>
          <p:nvPr/>
        </p:nvPicPr>
        <p:blipFill>
          <a:blip r:embed="rId2"/>
          <a:stretch>
            <a:fillRect/>
          </a:stretch>
        </p:blipFill>
        <p:spPr>
          <a:xfrm>
            <a:off x="609905" y="2670962"/>
            <a:ext cx="261518" cy="261518"/>
          </a:xfrm>
          <a:prstGeom prst="rect">
            <a:avLst/>
          </a:prstGeom>
        </p:spPr>
      </p:pic>
      <p:sp>
        <p:nvSpPr>
          <p:cNvPr id="9" name="Text 5"/>
          <p:cNvSpPr txBox="1"/>
          <p:nvPr/>
        </p:nvSpPr>
        <p:spPr>
          <a:xfrm>
            <a:off x="1124712" y="2527402"/>
            <a:ext cx="4777740" cy="310896"/>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1 · Facilities, Operations &amp; Long-Term Planning</a:t>
            </a:r>
            <a:endParaRPr lang="en-US" sz="1400" dirty="0"/>
          </a:p>
        </p:txBody>
      </p:sp>
      <p:sp>
        <p:nvSpPr>
          <p:cNvPr id="10" name="Text 6"/>
          <p:cNvSpPr txBox="1"/>
          <p:nvPr/>
        </p:nvSpPr>
        <p:spPr>
          <a:xfrm>
            <a:off x="1124712" y="2838298"/>
            <a:ext cx="4777740" cy="1088136"/>
          </a:xfrm>
          <a:prstGeom prst="rect">
            <a:avLst/>
          </a:prstGeom>
          <a:noFill/>
          <a:ln/>
        </p:spPr>
        <p:txBody>
          <a:bodyPr wrap="square" lIns="0" tIns="0" rIns="0" bIns="0" rtlCol="0" anchor="ctr"/>
          <a:lstStyle/>
          <a:p>
            <a:pPr indent="0" marL="0">
              <a:lnSpc>
                <a:spcPct val="112000"/>
              </a:lnSpc>
              <a:buNone/>
            </a:pPr>
            <a:r>
              <a:rPr lang="en-US" sz="1200" dirty="0">
                <a:solidFill>
                  <a:srgbClr val="5B6B85"/>
                </a:solidFill>
                <a:latin typeface="Calibri" pitchFamily="34" charset="0"/>
                <a:ea typeface="Calibri" pitchFamily="34" charset="-122"/>
                <a:cs typeface="Calibri" pitchFamily="34" charset="-120"/>
              </a:rPr>
              <a:t>Safe, healthy, ADA-compliant, inspiring buildings — sustained by a transparent financial plan through 2050.</a:t>
            </a:r>
            <a:endParaRPr lang="en-US" sz="1200" dirty="0"/>
          </a:p>
        </p:txBody>
      </p:sp>
      <p:sp>
        <p:nvSpPr>
          <p:cNvPr id="11" name="Shape 7"/>
          <p:cNvSpPr/>
          <p:nvPr/>
        </p:nvSpPr>
        <p:spPr>
          <a:xfrm>
            <a:off x="502920" y="3981298"/>
            <a:ext cx="475488" cy="475488"/>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12" name="Image 2" descr="/tmp/work/icons/bullhorn.png">    </p:cNvPr>
          <p:cNvPicPr>
            <a:picLocks noChangeAspect="1"/>
          </p:cNvPicPr>
          <p:nvPr/>
        </p:nvPicPr>
        <p:blipFill>
          <a:blip r:embed="rId3"/>
          <a:stretch>
            <a:fillRect/>
          </a:stretch>
        </p:blipFill>
        <p:spPr>
          <a:xfrm>
            <a:off x="609905" y="4088282"/>
            <a:ext cx="261518" cy="261518"/>
          </a:xfrm>
          <a:prstGeom prst="rect">
            <a:avLst/>
          </a:prstGeom>
        </p:spPr>
      </p:pic>
      <p:sp>
        <p:nvSpPr>
          <p:cNvPr id="13" name="Text 8"/>
          <p:cNvSpPr txBox="1"/>
          <p:nvPr/>
        </p:nvSpPr>
        <p:spPr>
          <a:xfrm>
            <a:off x="1124712" y="3944722"/>
            <a:ext cx="4777740" cy="310896"/>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2 · Communication &amp; Stakeholder Engagement</a:t>
            </a:r>
            <a:endParaRPr lang="en-US" sz="1400" dirty="0"/>
          </a:p>
        </p:txBody>
      </p:sp>
      <p:sp>
        <p:nvSpPr>
          <p:cNvPr id="14" name="Text 9"/>
          <p:cNvSpPr txBox="1"/>
          <p:nvPr/>
        </p:nvSpPr>
        <p:spPr>
          <a:xfrm>
            <a:off x="1124712" y="4255618"/>
            <a:ext cx="4777740" cy="1088136"/>
          </a:xfrm>
          <a:prstGeom prst="rect">
            <a:avLst/>
          </a:prstGeom>
          <a:noFill/>
          <a:ln/>
        </p:spPr>
        <p:txBody>
          <a:bodyPr wrap="square" lIns="0" tIns="0" rIns="0" bIns="0" rtlCol="0" anchor="ctr"/>
          <a:lstStyle/>
          <a:p>
            <a:pPr indent="0" marL="0">
              <a:lnSpc>
                <a:spcPct val="112000"/>
              </a:lnSpc>
              <a:buNone/>
            </a:pPr>
            <a:r>
              <a:rPr lang="en-US" sz="1200" dirty="0">
                <a:solidFill>
                  <a:srgbClr val="5B6B85"/>
                </a:solidFill>
                <a:latin typeface="Calibri" pitchFamily="34" charset="0"/>
                <a:ea typeface="Calibri" pitchFamily="34" charset="-122"/>
                <a:cs typeface="Calibri" pitchFamily="34" charset="-120"/>
              </a:rPr>
              <a:t>Every family, staff member, alum, and neighbor informed, heard, and genuinely connected to the district.</a:t>
            </a:r>
            <a:endParaRPr lang="en-US" sz="1200" dirty="0"/>
          </a:p>
        </p:txBody>
      </p:sp>
      <p:sp>
        <p:nvSpPr>
          <p:cNvPr id="15" name="Shape 10"/>
          <p:cNvSpPr/>
          <p:nvPr/>
        </p:nvSpPr>
        <p:spPr>
          <a:xfrm>
            <a:off x="6286500" y="2563978"/>
            <a:ext cx="475488" cy="475488"/>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16" name="Image 3" descr="/tmp/work/icons/graduationCap.png">    </p:cNvPr>
          <p:cNvPicPr>
            <a:picLocks noChangeAspect="1"/>
          </p:cNvPicPr>
          <p:nvPr/>
        </p:nvPicPr>
        <p:blipFill>
          <a:blip r:embed="rId4"/>
          <a:stretch>
            <a:fillRect/>
          </a:stretch>
        </p:blipFill>
        <p:spPr>
          <a:xfrm>
            <a:off x="6393485" y="2670962"/>
            <a:ext cx="261518" cy="261518"/>
          </a:xfrm>
          <a:prstGeom prst="rect">
            <a:avLst/>
          </a:prstGeom>
        </p:spPr>
      </p:pic>
      <p:sp>
        <p:nvSpPr>
          <p:cNvPr id="17" name="Text 11"/>
          <p:cNvSpPr txBox="1"/>
          <p:nvPr/>
        </p:nvSpPr>
        <p:spPr>
          <a:xfrm>
            <a:off x="6908292" y="2527402"/>
            <a:ext cx="4777740" cy="310896"/>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3 · Academic Excellence for All Students</a:t>
            </a:r>
            <a:endParaRPr lang="en-US" sz="1400" dirty="0"/>
          </a:p>
        </p:txBody>
      </p:sp>
      <p:sp>
        <p:nvSpPr>
          <p:cNvPr id="18" name="Text 12"/>
          <p:cNvSpPr txBox="1"/>
          <p:nvPr/>
        </p:nvSpPr>
        <p:spPr>
          <a:xfrm>
            <a:off x="6908292" y="2838298"/>
            <a:ext cx="4777740" cy="1088136"/>
          </a:xfrm>
          <a:prstGeom prst="rect">
            <a:avLst/>
          </a:prstGeom>
          <a:noFill/>
          <a:ln/>
        </p:spPr>
        <p:txBody>
          <a:bodyPr wrap="square" lIns="0" tIns="0" rIns="0" bIns="0" rtlCol="0" anchor="ctr"/>
          <a:lstStyle/>
          <a:p>
            <a:pPr indent="0" marL="0">
              <a:lnSpc>
                <a:spcPct val="112000"/>
              </a:lnSpc>
              <a:buNone/>
            </a:pPr>
            <a:r>
              <a:rPr lang="en-US" sz="1200" dirty="0">
                <a:solidFill>
                  <a:srgbClr val="5B6B85"/>
                </a:solidFill>
                <a:latin typeface="Calibri" pitchFamily="34" charset="0"/>
                <a:ea typeface="Calibri" pitchFamily="34" charset="-122"/>
                <a:cs typeface="Calibri" pitchFamily="34" charset="-120"/>
              </a:rPr>
              <a:t>Every student appropriately challenged, supported, and guided toward a personalized plan after graduation.</a:t>
            </a:r>
            <a:endParaRPr lang="en-US" sz="1200" dirty="0"/>
          </a:p>
        </p:txBody>
      </p:sp>
      <p:sp>
        <p:nvSpPr>
          <p:cNvPr id="19" name="Shape 13"/>
          <p:cNvSpPr/>
          <p:nvPr/>
        </p:nvSpPr>
        <p:spPr>
          <a:xfrm>
            <a:off x="6286500" y="3981298"/>
            <a:ext cx="475488" cy="475488"/>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20" name="Image 4" descr="/tmp/work/icons/robot.png">    </p:cNvPr>
          <p:cNvPicPr>
            <a:picLocks noChangeAspect="1"/>
          </p:cNvPicPr>
          <p:nvPr/>
        </p:nvPicPr>
        <p:blipFill>
          <a:blip r:embed="rId5"/>
          <a:stretch>
            <a:fillRect/>
          </a:stretch>
        </p:blipFill>
        <p:spPr>
          <a:xfrm>
            <a:off x="6393485" y="4088282"/>
            <a:ext cx="261518" cy="261518"/>
          </a:xfrm>
          <a:prstGeom prst="rect">
            <a:avLst/>
          </a:prstGeom>
        </p:spPr>
      </p:pic>
      <p:sp>
        <p:nvSpPr>
          <p:cNvPr id="21" name="Text 14"/>
          <p:cNvSpPr txBox="1"/>
          <p:nvPr/>
        </p:nvSpPr>
        <p:spPr>
          <a:xfrm>
            <a:off x="6908292" y="3944722"/>
            <a:ext cx="4777740" cy="310896"/>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4 · Future-Ready Digital Infrastructure &amp; Learning</a:t>
            </a:r>
            <a:endParaRPr lang="en-US" sz="1400" dirty="0"/>
          </a:p>
        </p:txBody>
      </p:sp>
      <p:sp>
        <p:nvSpPr>
          <p:cNvPr id="22" name="Text 15"/>
          <p:cNvSpPr txBox="1"/>
          <p:nvPr/>
        </p:nvSpPr>
        <p:spPr>
          <a:xfrm>
            <a:off x="6908292" y="4255618"/>
            <a:ext cx="4777740" cy="1088136"/>
          </a:xfrm>
          <a:prstGeom prst="rect">
            <a:avLst/>
          </a:prstGeom>
          <a:noFill/>
          <a:ln/>
        </p:spPr>
        <p:txBody>
          <a:bodyPr wrap="square" lIns="0" tIns="0" rIns="0" bIns="0" rtlCol="0" anchor="ctr"/>
          <a:lstStyle/>
          <a:p>
            <a:pPr indent="0" marL="0">
              <a:lnSpc>
                <a:spcPct val="112000"/>
              </a:lnSpc>
              <a:buNone/>
            </a:pPr>
            <a:r>
              <a:rPr lang="en-US" sz="1200" dirty="0">
                <a:solidFill>
                  <a:srgbClr val="5B6B85"/>
                </a:solidFill>
                <a:latin typeface="Calibri" pitchFamily="34" charset="0"/>
                <a:ea typeface="Calibri" pitchFamily="34" charset="-122"/>
                <a:cs typeface="Calibri" pitchFamily="34" charset="-120"/>
              </a:rPr>
              <a:t>Students and staff who use technology confidently, ethically, and purposefully in a changing world.</a:t>
            </a:r>
            <a:endParaRPr lang="en-US" sz="1200" dirty="0"/>
          </a:p>
        </p:txBody>
      </p:sp>
      <p:sp>
        <p:nvSpPr>
          <p:cNvPr id="23" name="Text 16"/>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24" name="Text 17"/>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18</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STRATEGIC FOCUS AREA 1 · 2026–2031</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2700" b="1" dirty="0">
                <a:solidFill>
                  <a:srgbClr val="1B2A4A"/>
                </a:solidFill>
                <a:latin typeface="Cambria" pitchFamily="34" charset="0"/>
                <a:ea typeface="Cambria" pitchFamily="34" charset="-122"/>
                <a:cs typeface="Cambria" pitchFamily="34" charset="-120"/>
              </a:rPr>
              <a:t>Facilities, Operations &amp; Long-Term Planning</a:t>
            </a:r>
            <a:endParaRPr lang="en-US" sz="2700" dirty="0"/>
          </a:p>
        </p:txBody>
      </p:sp>
      <p:sp>
        <p:nvSpPr>
          <p:cNvPr id="4" name="Shape 2"/>
          <p:cNvSpPr/>
          <p:nvPr/>
        </p:nvSpPr>
        <p:spPr>
          <a:xfrm>
            <a:off x="10957255" y="457200"/>
            <a:ext cx="777240" cy="777240"/>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5" name="Image 0" descr="/tmp/work/icons/hardHat.png">    </p:cNvPr>
          <p:cNvPicPr>
            <a:picLocks noChangeAspect="1"/>
          </p:cNvPicPr>
          <p:nvPr/>
        </p:nvPicPr>
        <p:blipFill>
          <a:blip r:embed="rId1"/>
          <a:stretch>
            <a:fillRect/>
          </a:stretch>
        </p:blipFill>
        <p:spPr>
          <a:xfrm>
            <a:off x="11143793" y="643738"/>
            <a:ext cx="404165" cy="404165"/>
          </a:xfrm>
          <a:prstGeom prst="rect">
            <a:avLst/>
          </a:prstGeom>
        </p:spPr>
      </p:pic>
      <p:sp>
        <p:nvSpPr>
          <p:cNvPr id="6" name="Text 3"/>
          <p:cNvSpPr txBox="1"/>
          <p:nvPr/>
        </p:nvSpPr>
        <p:spPr>
          <a:xfrm>
            <a:off x="502920" y="1481328"/>
            <a:ext cx="11201400" cy="457200"/>
          </a:xfrm>
          <a:prstGeom prst="rect">
            <a:avLst/>
          </a:prstGeom>
          <a:noFill/>
          <a:ln/>
        </p:spPr>
        <p:txBody>
          <a:bodyPr wrap="square" lIns="0" tIns="0" rIns="0" bIns="0" rtlCol="0" anchor="ctr"/>
          <a:lstStyle/>
          <a:p>
            <a:pPr indent="0" marL="0">
              <a:buNone/>
            </a:pPr>
            <a:r>
              <a:rPr lang="en-US" sz="1300" i="1" dirty="0">
                <a:solidFill>
                  <a:srgbClr val="5B6B85"/>
                </a:solidFill>
                <a:latin typeface="Calibri" pitchFamily="34" charset="0"/>
                <a:ea typeface="Calibri" pitchFamily="34" charset="-122"/>
                <a:cs typeface="Calibri" pitchFamily="34" charset="-120"/>
              </a:rPr>
              <a:t>All students and staff learn and work in safe, healthy, inspiring environments — sustained by a financial plan reaching to 2050.</a:t>
            </a:r>
            <a:endParaRPr lang="en-US" sz="1300" dirty="0"/>
          </a:p>
        </p:txBody>
      </p:sp>
      <p:sp>
        <p:nvSpPr>
          <p:cNvPr id="7" name="Shape 4"/>
          <p:cNvSpPr/>
          <p:nvPr/>
        </p:nvSpPr>
        <p:spPr>
          <a:xfrm>
            <a:off x="502920" y="2103120"/>
            <a:ext cx="457200" cy="457200"/>
          </a:xfrm>
          <a:prstGeom prst="ellipse">
            <a:avLst/>
          </a:prstGeom>
          <a:solidFill>
            <a:srgbClr val="1B2A4A"/>
          </a:solidFill>
          <a:ln/>
        </p:spPr>
      </p:sp>
      <p:sp>
        <p:nvSpPr>
          <p:cNvPr id="8" name="Text 5"/>
          <p:cNvSpPr txBox="1"/>
          <p:nvPr/>
        </p:nvSpPr>
        <p:spPr>
          <a:xfrm>
            <a:off x="502920" y="2103120"/>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1</a:t>
            </a:r>
            <a:endParaRPr lang="en-US" sz="1800" dirty="0"/>
          </a:p>
        </p:txBody>
      </p:sp>
      <p:sp>
        <p:nvSpPr>
          <p:cNvPr id="9" name="Text 6"/>
          <p:cNvSpPr txBox="1"/>
          <p:nvPr/>
        </p:nvSpPr>
        <p:spPr>
          <a:xfrm>
            <a:off x="1143000" y="2039112"/>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1  ·  2026–27   </a:t>
            </a:r>
            <a:pPr indent="0" marL="0">
              <a:buNone/>
            </a:pPr>
            <a:r>
              <a:rPr lang="en-US" sz="950" b="1" dirty="0">
                <a:solidFill>
                  <a:srgbClr val="3C7A5E"/>
                </a:solidFill>
                <a:latin typeface="Calibri" pitchFamily="34" charset="0"/>
                <a:ea typeface="Calibri" pitchFamily="34" charset="-122"/>
                <a:cs typeface="Calibri" pitchFamily="34" charset="-120"/>
              </a:rPr>
              <a:t>ADOPTED</a:t>
            </a:r>
            <a:endParaRPr lang="en-US" sz="1200" dirty="0"/>
          </a:p>
        </p:txBody>
      </p:sp>
      <p:sp>
        <p:nvSpPr>
          <p:cNvPr id="10" name="Text 7"/>
          <p:cNvSpPr txBox="1"/>
          <p:nvPr/>
        </p:nvSpPr>
        <p:spPr>
          <a:xfrm>
            <a:off x="1143000" y="2276856"/>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FY27 Capital &amp; Safety Projects</a:t>
            </a:r>
            <a:endParaRPr lang="en-US" sz="1400" dirty="0"/>
          </a:p>
        </p:txBody>
      </p:sp>
      <p:sp>
        <p:nvSpPr>
          <p:cNvPr id="11" name="Text 8"/>
          <p:cNvSpPr txBox="1"/>
          <p:nvPr/>
        </p:nvSpPr>
        <p:spPr>
          <a:xfrm>
            <a:off x="1143000" y="2532888"/>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Complete the HS roof, advance the MRMS solar canopy, continue security upgrades, and submit the district's MSBA feasibility-study RFP.</a:t>
            </a:r>
            <a:endParaRPr lang="en-US" sz="1150" dirty="0"/>
          </a:p>
        </p:txBody>
      </p:sp>
      <p:sp>
        <p:nvSpPr>
          <p:cNvPr id="12" name="Shape 9"/>
          <p:cNvSpPr/>
          <p:nvPr/>
        </p:nvSpPr>
        <p:spPr>
          <a:xfrm>
            <a:off x="502920" y="2944368"/>
            <a:ext cx="457200" cy="457200"/>
          </a:xfrm>
          <a:prstGeom prst="ellipse">
            <a:avLst/>
          </a:prstGeom>
          <a:solidFill>
            <a:srgbClr val="1B2A4A"/>
          </a:solidFill>
          <a:ln/>
        </p:spPr>
      </p:sp>
      <p:sp>
        <p:nvSpPr>
          <p:cNvPr id="13" name="Text 10"/>
          <p:cNvSpPr txBox="1"/>
          <p:nvPr/>
        </p:nvSpPr>
        <p:spPr>
          <a:xfrm>
            <a:off x="502920" y="2944368"/>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2</a:t>
            </a:r>
            <a:endParaRPr lang="en-US" sz="1800" dirty="0"/>
          </a:p>
        </p:txBody>
      </p:sp>
      <p:sp>
        <p:nvSpPr>
          <p:cNvPr id="14" name="Text 11"/>
          <p:cNvSpPr txBox="1"/>
          <p:nvPr/>
        </p:nvSpPr>
        <p:spPr>
          <a:xfrm>
            <a:off x="1143000" y="2880360"/>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2  ·  2027–28   </a:t>
            </a:r>
            <a:pPr indent="0" marL="0">
              <a:buNone/>
            </a:pPr>
            <a:r>
              <a:rPr lang="en-US" sz="950" b="1" dirty="0">
                <a:solidFill>
                  <a:srgbClr val="5B6B85"/>
                </a:solidFill>
                <a:latin typeface="Calibri" pitchFamily="34" charset="0"/>
                <a:ea typeface="Calibri" pitchFamily="34" charset="-122"/>
                <a:cs typeface="Calibri" pitchFamily="34" charset="-120"/>
              </a:rPr>
              <a:t>DRAFT</a:t>
            </a:r>
            <a:endParaRPr lang="en-US" sz="1200" dirty="0"/>
          </a:p>
        </p:txBody>
      </p:sp>
      <p:sp>
        <p:nvSpPr>
          <p:cNvPr id="15" name="Text 12"/>
          <p:cNvSpPr txBox="1"/>
          <p:nvPr/>
        </p:nvSpPr>
        <p:spPr>
          <a:xfrm>
            <a:off x="1143000" y="3118104"/>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District-Wide Facilities Feasibility Study Begins</a:t>
            </a:r>
            <a:endParaRPr lang="en-US" sz="1400" dirty="0"/>
          </a:p>
        </p:txBody>
      </p:sp>
      <p:sp>
        <p:nvSpPr>
          <p:cNvPr id="16" name="Text 13"/>
          <p:cNvSpPr txBox="1"/>
          <p:nvPr/>
        </p:nvSpPr>
        <p:spPr>
          <a:xfrm>
            <a:off x="1143000" y="3374136"/>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On-site assessments at all five schools, plus a multi-year capital plan and a new plain-language budget explainer for families.</a:t>
            </a:r>
            <a:endParaRPr lang="en-US" sz="1150" dirty="0"/>
          </a:p>
        </p:txBody>
      </p:sp>
      <p:sp>
        <p:nvSpPr>
          <p:cNvPr id="17" name="Shape 14"/>
          <p:cNvSpPr/>
          <p:nvPr/>
        </p:nvSpPr>
        <p:spPr>
          <a:xfrm>
            <a:off x="502920" y="3785616"/>
            <a:ext cx="457200" cy="457200"/>
          </a:xfrm>
          <a:prstGeom prst="ellipse">
            <a:avLst/>
          </a:prstGeom>
          <a:solidFill>
            <a:srgbClr val="1B2A4A"/>
          </a:solidFill>
          <a:ln/>
        </p:spPr>
      </p:sp>
      <p:sp>
        <p:nvSpPr>
          <p:cNvPr id="18" name="Text 15"/>
          <p:cNvSpPr txBox="1"/>
          <p:nvPr/>
        </p:nvSpPr>
        <p:spPr>
          <a:xfrm>
            <a:off x="502920" y="3785616"/>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3</a:t>
            </a:r>
            <a:endParaRPr lang="en-US" sz="1800" dirty="0"/>
          </a:p>
        </p:txBody>
      </p:sp>
      <p:sp>
        <p:nvSpPr>
          <p:cNvPr id="19" name="Text 16"/>
          <p:cNvSpPr txBox="1"/>
          <p:nvPr/>
        </p:nvSpPr>
        <p:spPr>
          <a:xfrm>
            <a:off x="1143000" y="3721608"/>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3  ·  2028–29   </a:t>
            </a:r>
            <a:pPr indent="0" marL="0">
              <a:buNone/>
            </a:pPr>
            <a:r>
              <a:rPr lang="en-US" sz="950" b="1" dirty="0">
                <a:solidFill>
                  <a:srgbClr val="5B6B85"/>
                </a:solidFill>
                <a:latin typeface="Calibri" pitchFamily="34" charset="0"/>
                <a:ea typeface="Calibri" pitchFamily="34" charset="-122"/>
                <a:cs typeface="Calibri" pitchFamily="34" charset="-120"/>
              </a:rPr>
              <a:t>DRAFT</a:t>
            </a:r>
            <a:endParaRPr lang="en-US" sz="1200" dirty="0"/>
          </a:p>
        </p:txBody>
      </p:sp>
      <p:sp>
        <p:nvSpPr>
          <p:cNvPr id="20" name="Text 17"/>
          <p:cNvSpPr txBox="1"/>
          <p:nvPr/>
        </p:nvSpPr>
        <p:spPr>
          <a:xfrm>
            <a:off x="1143000" y="3959352"/>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Staffing Analysis &amp; the HWRSD Budget Academy</a:t>
            </a:r>
            <a:endParaRPr lang="en-US" sz="1400" dirty="0"/>
          </a:p>
        </p:txBody>
      </p:sp>
      <p:sp>
        <p:nvSpPr>
          <p:cNvPr id="21" name="Text 18"/>
          <p:cNvSpPr txBox="1"/>
          <p:nvPr/>
        </p:nvSpPr>
        <p:spPr>
          <a:xfrm>
            <a:off x="1143000" y="4215384"/>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A support-staff efficiency review, an adopted capital improvement schedule, and a new community Budget Academy.</a:t>
            </a:r>
            <a:endParaRPr lang="en-US" sz="1150" dirty="0"/>
          </a:p>
        </p:txBody>
      </p:sp>
      <p:sp>
        <p:nvSpPr>
          <p:cNvPr id="22" name="Shape 19"/>
          <p:cNvSpPr/>
          <p:nvPr/>
        </p:nvSpPr>
        <p:spPr>
          <a:xfrm>
            <a:off x="502920" y="4626864"/>
            <a:ext cx="457200" cy="457200"/>
          </a:xfrm>
          <a:prstGeom prst="ellipse">
            <a:avLst/>
          </a:prstGeom>
          <a:solidFill>
            <a:srgbClr val="1B2A4A"/>
          </a:solidFill>
          <a:ln/>
        </p:spPr>
      </p:sp>
      <p:sp>
        <p:nvSpPr>
          <p:cNvPr id="23" name="Text 20"/>
          <p:cNvSpPr txBox="1"/>
          <p:nvPr/>
        </p:nvSpPr>
        <p:spPr>
          <a:xfrm>
            <a:off x="502920" y="4626864"/>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4</a:t>
            </a:r>
            <a:endParaRPr lang="en-US" sz="1800" dirty="0"/>
          </a:p>
        </p:txBody>
      </p:sp>
      <p:sp>
        <p:nvSpPr>
          <p:cNvPr id="24" name="Text 21"/>
          <p:cNvSpPr txBox="1"/>
          <p:nvPr/>
        </p:nvSpPr>
        <p:spPr>
          <a:xfrm>
            <a:off x="1143000" y="4562856"/>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4  ·  2029–30   </a:t>
            </a:r>
            <a:pPr indent="0" marL="0">
              <a:buNone/>
            </a:pPr>
            <a:r>
              <a:rPr lang="en-US" sz="950" b="1" dirty="0">
                <a:solidFill>
                  <a:srgbClr val="5B6B85"/>
                </a:solidFill>
                <a:latin typeface="Calibri" pitchFamily="34" charset="0"/>
                <a:ea typeface="Calibri" pitchFamily="34" charset="-122"/>
                <a:cs typeface="Calibri" pitchFamily="34" charset="-120"/>
              </a:rPr>
              <a:t>DRAFT</a:t>
            </a:r>
            <a:endParaRPr lang="en-US" sz="1200" dirty="0"/>
          </a:p>
        </p:txBody>
      </p:sp>
      <p:sp>
        <p:nvSpPr>
          <p:cNvPr id="25" name="Text 22"/>
          <p:cNvSpPr txBox="1"/>
          <p:nvPr/>
        </p:nvSpPr>
        <p:spPr>
          <a:xfrm>
            <a:off x="1143000" y="4800600"/>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Facilities Master Plan Steering Committee</a:t>
            </a:r>
            <a:endParaRPr lang="en-US" sz="1400" dirty="0"/>
          </a:p>
        </p:txBody>
      </p:sp>
      <p:sp>
        <p:nvSpPr>
          <p:cNvPr id="26" name="Text 23"/>
          <p:cNvSpPr txBox="1"/>
          <p:nvPr/>
        </p:nvSpPr>
        <p:spPr>
          <a:xfrm>
            <a:off x="1143000" y="5056632"/>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A community steering committee begins guiding the district's 2050 Master Plan using the Feasibility Study's findings.</a:t>
            </a:r>
            <a:endParaRPr lang="en-US" sz="1150" dirty="0"/>
          </a:p>
        </p:txBody>
      </p:sp>
      <p:sp>
        <p:nvSpPr>
          <p:cNvPr id="27" name="Shape 24"/>
          <p:cNvSpPr/>
          <p:nvPr/>
        </p:nvSpPr>
        <p:spPr>
          <a:xfrm>
            <a:off x="502920" y="5468112"/>
            <a:ext cx="457200" cy="457200"/>
          </a:xfrm>
          <a:prstGeom prst="ellipse">
            <a:avLst/>
          </a:prstGeom>
          <a:solidFill>
            <a:srgbClr val="1B2A4A"/>
          </a:solidFill>
          <a:ln/>
        </p:spPr>
      </p:sp>
      <p:sp>
        <p:nvSpPr>
          <p:cNvPr id="28" name="Text 25"/>
          <p:cNvSpPr txBox="1"/>
          <p:nvPr/>
        </p:nvSpPr>
        <p:spPr>
          <a:xfrm>
            <a:off x="502920" y="5468112"/>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5</a:t>
            </a:r>
            <a:endParaRPr lang="en-US" sz="1800" dirty="0"/>
          </a:p>
        </p:txBody>
      </p:sp>
      <p:sp>
        <p:nvSpPr>
          <p:cNvPr id="29" name="Text 26"/>
          <p:cNvSpPr txBox="1"/>
          <p:nvPr/>
        </p:nvSpPr>
        <p:spPr>
          <a:xfrm>
            <a:off x="1143000" y="5404104"/>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5  ·  2030–31   </a:t>
            </a:r>
            <a:pPr indent="0" marL="0">
              <a:buNone/>
            </a:pPr>
            <a:r>
              <a:rPr lang="en-US" sz="950" b="1" dirty="0">
                <a:solidFill>
                  <a:srgbClr val="5B6B85"/>
                </a:solidFill>
                <a:latin typeface="Calibri" pitchFamily="34" charset="0"/>
                <a:ea typeface="Calibri" pitchFamily="34" charset="-122"/>
                <a:cs typeface="Calibri" pitchFamily="34" charset="-120"/>
              </a:rPr>
              <a:t>DRAFT</a:t>
            </a:r>
            <a:endParaRPr lang="en-US" sz="1200" dirty="0"/>
          </a:p>
        </p:txBody>
      </p:sp>
      <p:sp>
        <p:nvSpPr>
          <p:cNvPr id="30" name="Text 27"/>
          <p:cNvSpPr txBox="1"/>
          <p:nvPr/>
        </p:nvSpPr>
        <p:spPr>
          <a:xfrm>
            <a:off x="1143000" y="5641848"/>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2050 District Master Plan Adopted</a:t>
            </a:r>
            <a:endParaRPr lang="en-US" sz="1400" dirty="0"/>
          </a:p>
        </p:txBody>
      </p:sp>
      <p:sp>
        <p:nvSpPr>
          <p:cNvPr id="31" name="Text 28"/>
          <p:cNvSpPr txBox="1"/>
          <p:nvPr/>
        </p:nvSpPr>
        <p:spPr>
          <a:xfrm>
            <a:off x="1143000" y="5897880"/>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The School Committee adopts the Master Plan and publishes the district's first annual progress report.</a:t>
            </a:r>
            <a:endParaRPr lang="en-US" sz="1150" dirty="0"/>
          </a:p>
        </p:txBody>
      </p:sp>
      <p:sp>
        <p:nvSpPr>
          <p:cNvPr id="32" name="Text 29"/>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33" name="Text 30"/>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19</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WELCOME</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3000" b="1" dirty="0">
                <a:solidFill>
                  <a:srgbClr val="1B2A4A"/>
                </a:solidFill>
                <a:latin typeface="Cambria" pitchFamily="34" charset="0"/>
                <a:ea typeface="Cambria" pitchFamily="34" charset="-122"/>
                <a:cs typeface="Cambria" pitchFamily="34" charset="-120"/>
              </a:rPr>
              <a:t>Two Chapters, One Journey</a:t>
            </a:r>
            <a:endParaRPr lang="en-US" sz="3000" dirty="0"/>
          </a:p>
        </p:txBody>
      </p:sp>
      <p:sp>
        <p:nvSpPr>
          <p:cNvPr id="4" name="Shape 2"/>
          <p:cNvSpPr/>
          <p:nvPr/>
        </p:nvSpPr>
        <p:spPr>
          <a:xfrm>
            <a:off x="10957255" y="457200"/>
            <a:ext cx="777240" cy="777240"/>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5" name="Image 0" descr="/tmp/work/icons/book.png">    </p:cNvPr>
          <p:cNvPicPr>
            <a:picLocks noChangeAspect="1"/>
          </p:cNvPicPr>
          <p:nvPr/>
        </p:nvPicPr>
        <p:blipFill>
          <a:blip r:embed="rId1"/>
          <a:stretch>
            <a:fillRect/>
          </a:stretch>
        </p:blipFill>
        <p:spPr>
          <a:xfrm>
            <a:off x="11143793" y="643738"/>
            <a:ext cx="404165" cy="404165"/>
          </a:xfrm>
          <a:prstGeom prst="rect">
            <a:avLst/>
          </a:prstGeom>
        </p:spPr>
      </p:pic>
      <p:sp>
        <p:nvSpPr>
          <p:cNvPr id="6" name="Shape 3"/>
          <p:cNvSpPr/>
          <p:nvPr/>
        </p:nvSpPr>
        <p:spPr>
          <a:xfrm>
            <a:off x="502920" y="1691640"/>
            <a:ext cx="5074920" cy="2514600"/>
          </a:xfrm>
          <a:prstGeom prst="roundRect">
            <a:avLst>
              <a:gd name="adj" fmla="val 4364"/>
            </a:avLst>
          </a:prstGeom>
          <a:solidFill>
            <a:srgbClr val="FFFFFF"/>
          </a:solidFill>
          <a:ln/>
          <a:effectLst>
            <a:outerShdw sx="100000" sy="100000" kx="0" ky="0" algn="bl" rotWithShape="0" blurRad="101600" dist="25400" dir="5400000">
              <a:srgbClr val="1B2A4A">
                <a:alpha val="12000"/>
              </a:srgbClr>
            </a:outerShdw>
          </a:effectLst>
        </p:spPr>
      </p:sp>
      <p:sp>
        <p:nvSpPr>
          <p:cNvPr id="7" name="Shape 4"/>
          <p:cNvSpPr/>
          <p:nvPr/>
        </p:nvSpPr>
        <p:spPr>
          <a:xfrm>
            <a:off x="822960" y="2011680"/>
            <a:ext cx="658368" cy="658368"/>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8" name="Image 1" descr="/tmp/work/icons/compass.png">    </p:cNvPr>
          <p:cNvPicPr>
            <a:picLocks noChangeAspect="1"/>
          </p:cNvPicPr>
          <p:nvPr/>
        </p:nvPicPr>
        <p:blipFill>
          <a:blip r:embed="rId2"/>
          <a:stretch>
            <a:fillRect/>
          </a:stretch>
        </p:blipFill>
        <p:spPr>
          <a:xfrm>
            <a:off x="967801" y="2156521"/>
            <a:ext cx="368686" cy="368686"/>
          </a:xfrm>
          <a:prstGeom prst="rect">
            <a:avLst/>
          </a:prstGeom>
        </p:spPr>
      </p:pic>
      <p:sp>
        <p:nvSpPr>
          <p:cNvPr id="9" name="Shape 5"/>
          <p:cNvSpPr/>
          <p:nvPr/>
        </p:nvSpPr>
        <p:spPr>
          <a:xfrm>
            <a:off x="1645920" y="2148840"/>
            <a:ext cx="1371600" cy="310896"/>
          </a:xfrm>
          <a:prstGeom prst="roundRect">
            <a:avLst>
              <a:gd name="adj" fmla="val 50000"/>
            </a:avLst>
          </a:prstGeom>
          <a:solidFill>
            <a:srgbClr val="1B2A4A"/>
          </a:solidFill>
          <a:ln/>
        </p:spPr>
      </p:sp>
      <p:sp>
        <p:nvSpPr>
          <p:cNvPr id="10" name="Text 6"/>
          <p:cNvSpPr txBox="1"/>
          <p:nvPr/>
        </p:nvSpPr>
        <p:spPr>
          <a:xfrm>
            <a:off x="1645920" y="2148840"/>
            <a:ext cx="1371600"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PART ONE</a:t>
            </a:r>
            <a:endParaRPr lang="en-US" sz="1100" dirty="0"/>
          </a:p>
        </p:txBody>
      </p:sp>
      <p:sp>
        <p:nvSpPr>
          <p:cNvPr id="11" name="Text 7"/>
          <p:cNvSpPr txBox="1"/>
          <p:nvPr/>
        </p:nvSpPr>
        <p:spPr>
          <a:xfrm>
            <a:off x="822960" y="2651760"/>
            <a:ext cx="4434840" cy="502920"/>
          </a:xfrm>
          <a:prstGeom prst="rect">
            <a:avLst/>
          </a:prstGeom>
          <a:noFill/>
          <a:ln/>
        </p:spPr>
        <p:txBody>
          <a:bodyPr wrap="square" lIns="0" tIns="0" rIns="0" bIns="0" rtlCol="0" anchor="ctr"/>
          <a:lstStyle/>
          <a:p>
            <a:pPr indent="0" marL="0">
              <a:buNone/>
            </a:pPr>
            <a:r>
              <a:rPr lang="en-US" sz="2400" b="1" dirty="0">
                <a:solidFill>
                  <a:srgbClr val="1B2A4A"/>
                </a:solidFill>
                <a:latin typeface="Cambria" pitchFamily="34" charset="0"/>
                <a:ea typeface="Cambria" pitchFamily="34" charset="-122"/>
                <a:cs typeface="Cambria" pitchFamily="34" charset="-120"/>
              </a:rPr>
              <a:t>Looking Back</a:t>
            </a:r>
            <a:endParaRPr lang="en-US" sz="2400" dirty="0"/>
          </a:p>
        </p:txBody>
      </p:sp>
      <p:sp>
        <p:nvSpPr>
          <p:cNvPr id="12" name="Text 8"/>
          <p:cNvSpPr txBox="1"/>
          <p:nvPr/>
        </p:nvSpPr>
        <p:spPr>
          <a:xfrm>
            <a:off x="822960" y="3200400"/>
            <a:ext cx="4434840" cy="914400"/>
          </a:xfrm>
          <a:prstGeom prst="rect">
            <a:avLst/>
          </a:prstGeom>
          <a:noFill/>
          <a:ln/>
        </p:spPr>
        <p:txBody>
          <a:bodyPr wrap="square" lIns="0" tIns="0" rIns="0" bIns="0" rtlCol="0" anchor="ctr"/>
          <a:lstStyle/>
          <a:p>
            <a:pPr indent="0" marL="0">
              <a:lnSpc>
                <a:spcPct val="125000"/>
              </a:lnSpc>
              <a:buNone/>
            </a:pPr>
            <a:r>
              <a:rPr lang="en-US" sz="1400" dirty="0">
                <a:solidFill>
                  <a:srgbClr val="5B6B85"/>
                </a:solidFill>
                <a:latin typeface="Calibri" pitchFamily="34" charset="0"/>
                <a:ea typeface="Calibri" pitchFamily="34" charset="-122"/>
                <a:cs typeface="Calibri" pitchFamily="34" charset="-120"/>
              </a:rPr>
              <a:t>A celebration of what our whole school community built together from 2021 to 2026 — in our classrooms, our buildings, and our neighborhoods.</a:t>
            </a:r>
            <a:endParaRPr lang="en-US" sz="1400" dirty="0"/>
          </a:p>
        </p:txBody>
      </p:sp>
      <p:sp>
        <p:nvSpPr>
          <p:cNvPr id="13" name="Shape 9"/>
          <p:cNvSpPr/>
          <p:nvPr/>
        </p:nvSpPr>
        <p:spPr>
          <a:xfrm>
            <a:off x="6080760" y="1691640"/>
            <a:ext cx="5074920" cy="2514600"/>
          </a:xfrm>
          <a:prstGeom prst="roundRect">
            <a:avLst>
              <a:gd name="adj" fmla="val 4364"/>
            </a:avLst>
          </a:prstGeom>
          <a:solidFill>
            <a:srgbClr val="FFFFFF"/>
          </a:solidFill>
          <a:ln/>
          <a:effectLst>
            <a:outerShdw sx="100000" sy="100000" kx="0" ky="0" algn="bl" rotWithShape="0" blurRad="101600" dist="25400" dir="5400000">
              <a:srgbClr val="1B2A4A">
                <a:alpha val="12000"/>
              </a:srgbClr>
            </a:outerShdw>
          </a:effectLst>
        </p:spPr>
      </p:sp>
      <p:sp>
        <p:nvSpPr>
          <p:cNvPr id="14" name="Shape 10"/>
          <p:cNvSpPr/>
          <p:nvPr/>
        </p:nvSpPr>
        <p:spPr>
          <a:xfrm>
            <a:off x="6400800" y="2011680"/>
            <a:ext cx="658368" cy="658368"/>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15" name="Image 2" descr="/tmp/work/icons/rocket.png">    </p:cNvPr>
          <p:cNvPicPr>
            <a:picLocks noChangeAspect="1"/>
          </p:cNvPicPr>
          <p:nvPr/>
        </p:nvPicPr>
        <p:blipFill>
          <a:blip r:embed="rId3"/>
          <a:stretch>
            <a:fillRect/>
          </a:stretch>
        </p:blipFill>
        <p:spPr>
          <a:xfrm>
            <a:off x="6545641" y="2156521"/>
            <a:ext cx="368686" cy="368686"/>
          </a:xfrm>
          <a:prstGeom prst="rect">
            <a:avLst/>
          </a:prstGeom>
        </p:spPr>
      </p:pic>
      <p:sp>
        <p:nvSpPr>
          <p:cNvPr id="16" name="Shape 11"/>
          <p:cNvSpPr/>
          <p:nvPr/>
        </p:nvSpPr>
        <p:spPr>
          <a:xfrm>
            <a:off x="7223760" y="2148840"/>
            <a:ext cx="1371600" cy="310896"/>
          </a:xfrm>
          <a:prstGeom prst="roundRect">
            <a:avLst>
              <a:gd name="adj" fmla="val 50000"/>
            </a:avLst>
          </a:prstGeom>
          <a:solidFill>
            <a:srgbClr val="B8862A"/>
          </a:solidFill>
          <a:ln/>
        </p:spPr>
      </p:sp>
      <p:sp>
        <p:nvSpPr>
          <p:cNvPr id="17" name="Text 12"/>
          <p:cNvSpPr txBox="1"/>
          <p:nvPr/>
        </p:nvSpPr>
        <p:spPr>
          <a:xfrm>
            <a:off x="7223760" y="2148840"/>
            <a:ext cx="1371600"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PART TWO</a:t>
            </a:r>
            <a:endParaRPr lang="en-US" sz="1100" dirty="0"/>
          </a:p>
        </p:txBody>
      </p:sp>
      <p:sp>
        <p:nvSpPr>
          <p:cNvPr id="18" name="Text 13"/>
          <p:cNvSpPr txBox="1"/>
          <p:nvPr/>
        </p:nvSpPr>
        <p:spPr>
          <a:xfrm>
            <a:off x="6400800" y="2651760"/>
            <a:ext cx="4434840" cy="502920"/>
          </a:xfrm>
          <a:prstGeom prst="rect">
            <a:avLst/>
          </a:prstGeom>
          <a:noFill/>
          <a:ln/>
        </p:spPr>
        <p:txBody>
          <a:bodyPr wrap="square" lIns="0" tIns="0" rIns="0" bIns="0" rtlCol="0" anchor="ctr"/>
          <a:lstStyle/>
          <a:p>
            <a:pPr indent="0" marL="0">
              <a:buNone/>
            </a:pPr>
            <a:r>
              <a:rPr lang="en-US" sz="2400" b="1" dirty="0">
                <a:solidFill>
                  <a:srgbClr val="1B2A4A"/>
                </a:solidFill>
                <a:latin typeface="Cambria" pitchFamily="34" charset="0"/>
                <a:ea typeface="Cambria" pitchFamily="34" charset="-122"/>
                <a:cs typeface="Cambria" pitchFamily="34" charset="-120"/>
              </a:rPr>
              <a:t>Looking Forward</a:t>
            </a:r>
            <a:endParaRPr lang="en-US" sz="2400" dirty="0"/>
          </a:p>
        </p:txBody>
      </p:sp>
      <p:sp>
        <p:nvSpPr>
          <p:cNvPr id="19" name="Text 14"/>
          <p:cNvSpPr txBox="1"/>
          <p:nvPr/>
        </p:nvSpPr>
        <p:spPr>
          <a:xfrm>
            <a:off x="6400800" y="3200400"/>
            <a:ext cx="4434840" cy="914400"/>
          </a:xfrm>
          <a:prstGeom prst="rect">
            <a:avLst/>
          </a:prstGeom>
          <a:noFill/>
          <a:ln/>
        </p:spPr>
        <p:txBody>
          <a:bodyPr wrap="square" lIns="0" tIns="0" rIns="0" bIns="0" rtlCol="0" anchor="ctr"/>
          <a:lstStyle/>
          <a:p>
            <a:pPr indent="0" marL="0">
              <a:lnSpc>
                <a:spcPct val="125000"/>
              </a:lnSpc>
              <a:buNone/>
            </a:pPr>
            <a:r>
              <a:rPr lang="en-US" sz="1400" dirty="0">
                <a:solidFill>
                  <a:srgbClr val="5B6B85"/>
                </a:solidFill>
                <a:latin typeface="Calibri" pitchFamily="34" charset="0"/>
                <a:ea typeface="Calibri" pitchFamily="34" charset="-122"/>
                <a:cs typeface="Calibri" pitchFamily="34" charset="-120"/>
              </a:rPr>
              <a:t>A first look at the 2026–2031 Strategic Plan — the roadmap our community just built for where we go next.</a:t>
            </a:r>
            <a:endParaRPr lang="en-US" sz="1400" dirty="0"/>
          </a:p>
        </p:txBody>
      </p:sp>
      <p:sp>
        <p:nvSpPr>
          <p:cNvPr id="20" name="Shape 15"/>
          <p:cNvSpPr/>
          <p:nvPr/>
        </p:nvSpPr>
        <p:spPr>
          <a:xfrm>
            <a:off x="502920" y="4434840"/>
            <a:ext cx="11201400" cy="1417320"/>
          </a:xfrm>
          <a:prstGeom prst="roundRect">
            <a:avLst>
              <a:gd name="adj" fmla="val 7742"/>
            </a:avLst>
          </a:prstGeom>
          <a:solidFill>
            <a:srgbClr val="24365C"/>
          </a:solidFill>
          <a:ln/>
          <a:effectLst>
            <a:outerShdw sx="100000" sy="100000" kx="0" ky="0" algn="bl" rotWithShape="0" blurRad="101600" dist="25400" dir="5400000">
              <a:srgbClr val="1B2A4A">
                <a:alpha val="12000"/>
              </a:srgbClr>
            </a:outerShdw>
          </a:effectLst>
        </p:spPr>
      </p:sp>
      <p:sp>
        <p:nvSpPr>
          <p:cNvPr id="21" name="Text 16"/>
          <p:cNvSpPr txBox="1"/>
          <p:nvPr/>
        </p:nvSpPr>
        <p:spPr>
          <a:xfrm>
            <a:off x="868680" y="4617720"/>
            <a:ext cx="10424160" cy="320040"/>
          </a:xfrm>
          <a:prstGeom prst="rect">
            <a:avLst/>
          </a:prstGeom>
          <a:noFill/>
          <a:ln/>
        </p:spPr>
        <p:txBody>
          <a:bodyPr wrap="square" lIns="0" tIns="0" rIns="0" bIns="0" rtlCol="0" anchor="ctr"/>
          <a:lstStyle/>
          <a:p>
            <a:pPr indent="0" marL="0">
              <a:buNone/>
            </a:pPr>
            <a:r>
              <a:rPr lang="en-US" sz="1300" i="1" dirty="0">
                <a:solidFill>
                  <a:srgbClr val="AEBBD6"/>
                </a:solidFill>
                <a:latin typeface="Calibri" pitchFamily="34" charset="0"/>
                <a:ea typeface="Calibri" pitchFamily="34" charset="-122"/>
                <a:cs typeface="Calibri" pitchFamily="34" charset="-120"/>
              </a:rPr>
              <a:t>Our Mission stays the same on both sides of this story:</a:t>
            </a:r>
            <a:endParaRPr lang="en-US" sz="1300" dirty="0"/>
          </a:p>
        </p:txBody>
      </p:sp>
      <p:sp>
        <p:nvSpPr>
          <p:cNvPr id="22" name="Text 17"/>
          <p:cNvSpPr txBox="1"/>
          <p:nvPr/>
        </p:nvSpPr>
        <p:spPr>
          <a:xfrm>
            <a:off x="868680" y="4937760"/>
            <a:ext cx="10424160" cy="502920"/>
          </a:xfrm>
          <a:prstGeom prst="rect">
            <a:avLst/>
          </a:prstGeom>
          <a:noFill/>
          <a:ln/>
        </p:spPr>
        <p:txBody>
          <a:bodyPr wrap="square" lIns="0" tIns="0" rIns="0" bIns="0" rtlCol="0" anchor="ctr"/>
          <a:lstStyle/>
          <a:p>
            <a:pPr indent="0" marL="0">
              <a:buNone/>
            </a:pPr>
            <a:r>
              <a:rPr lang="en-US" sz="2100" b="1" i="1" dirty="0">
                <a:solidFill>
                  <a:srgbClr val="FFFFFF"/>
                </a:solidFill>
                <a:latin typeface="Cambria" pitchFamily="34" charset="0"/>
                <a:ea typeface="Cambria" pitchFamily="34" charset="-122"/>
                <a:cs typeface="Cambria" pitchFamily="34" charset="-120"/>
              </a:rPr>
              <a:t>“Together, we inspire continuous learning to lead a purposeful life.”</a:t>
            </a:r>
            <a:endParaRPr lang="en-US" sz="2100" dirty="0"/>
          </a:p>
        </p:txBody>
      </p:sp>
      <p:sp>
        <p:nvSpPr>
          <p:cNvPr id="23" name="Text 18"/>
          <p:cNvSpPr txBox="1"/>
          <p:nvPr/>
        </p:nvSpPr>
        <p:spPr>
          <a:xfrm>
            <a:off x="868680" y="5440680"/>
            <a:ext cx="10424160" cy="320040"/>
          </a:xfrm>
          <a:prstGeom prst="rect">
            <a:avLst/>
          </a:prstGeom>
          <a:noFill/>
          <a:ln/>
        </p:spPr>
        <p:txBody>
          <a:bodyPr wrap="square" lIns="0" tIns="0" rIns="0" bIns="0" rtlCol="0" anchor="ctr"/>
          <a:lstStyle/>
          <a:p>
            <a:pPr indent="0" marL="0">
              <a:buNone/>
            </a:pPr>
            <a:r>
              <a:rPr lang="en-US" sz="1300" b="1" dirty="0">
                <a:solidFill>
                  <a:srgbClr val="D8A73D"/>
                </a:solidFill>
                <a:latin typeface="Calibri" pitchFamily="34" charset="0"/>
                <a:ea typeface="Calibri" pitchFamily="34" charset="-122"/>
                <a:cs typeface="Calibri" pitchFamily="34" charset="-120"/>
              </a:rPr>
              <a:t>Vision: Engage the future with creativity and confidence.</a:t>
            </a:r>
            <a:endParaRPr lang="en-US" sz="1300" dirty="0"/>
          </a:p>
        </p:txBody>
      </p:sp>
      <p:sp>
        <p:nvSpPr>
          <p:cNvPr id="24" name="Text 19"/>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25" name="Text 20"/>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STRATEGIC FOCUS AREA 2 · 2026–2031</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2700" b="1" dirty="0">
                <a:solidFill>
                  <a:srgbClr val="1B2A4A"/>
                </a:solidFill>
                <a:latin typeface="Cambria" pitchFamily="34" charset="0"/>
                <a:ea typeface="Cambria" pitchFamily="34" charset="-122"/>
                <a:cs typeface="Cambria" pitchFamily="34" charset="-120"/>
              </a:rPr>
              <a:t>Communication &amp; Stakeholder Engagement</a:t>
            </a:r>
            <a:endParaRPr lang="en-US" sz="2700" dirty="0"/>
          </a:p>
        </p:txBody>
      </p:sp>
      <p:sp>
        <p:nvSpPr>
          <p:cNvPr id="4" name="Shape 2"/>
          <p:cNvSpPr/>
          <p:nvPr/>
        </p:nvSpPr>
        <p:spPr>
          <a:xfrm>
            <a:off x="10957255" y="457200"/>
            <a:ext cx="777240" cy="777240"/>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5" name="Image 0" descr="/tmp/work/icons/bullhorn.png">    </p:cNvPr>
          <p:cNvPicPr>
            <a:picLocks noChangeAspect="1"/>
          </p:cNvPicPr>
          <p:nvPr/>
        </p:nvPicPr>
        <p:blipFill>
          <a:blip r:embed="rId1"/>
          <a:stretch>
            <a:fillRect/>
          </a:stretch>
        </p:blipFill>
        <p:spPr>
          <a:xfrm>
            <a:off x="11143793" y="643738"/>
            <a:ext cx="404165" cy="404165"/>
          </a:xfrm>
          <a:prstGeom prst="rect">
            <a:avLst/>
          </a:prstGeom>
        </p:spPr>
      </p:pic>
      <p:sp>
        <p:nvSpPr>
          <p:cNvPr id="6" name="Text 3"/>
          <p:cNvSpPr txBox="1"/>
          <p:nvPr/>
        </p:nvSpPr>
        <p:spPr>
          <a:xfrm>
            <a:off x="502920" y="1481328"/>
            <a:ext cx="11201400" cy="457200"/>
          </a:xfrm>
          <a:prstGeom prst="rect">
            <a:avLst/>
          </a:prstGeom>
          <a:noFill/>
          <a:ln/>
        </p:spPr>
        <p:txBody>
          <a:bodyPr wrap="square" lIns="0" tIns="0" rIns="0" bIns="0" rtlCol="0" anchor="ctr"/>
          <a:lstStyle/>
          <a:p>
            <a:pPr indent="0" marL="0">
              <a:buNone/>
            </a:pPr>
            <a:r>
              <a:rPr lang="en-US" sz="1300" i="1" dirty="0">
                <a:solidFill>
                  <a:srgbClr val="5B6B85"/>
                </a:solidFill>
                <a:latin typeface="Calibri" pitchFamily="34" charset="0"/>
                <a:ea typeface="Calibri" pitchFamily="34" charset="-122"/>
                <a:cs typeface="Calibri" pitchFamily="34" charset="-120"/>
              </a:rPr>
              <a:t>Students, families, staff, alumni, and neighbors — informed, heard, and connected through consistent, two-way communication.</a:t>
            </a:r>
            <a:endParaRPr lang="en-US" sz="1300" dirty="0"/>
          </a:p>
        </p:txBody>
      </p:sp>
      <p:sp>
        <p:nvSpPr>
          <p:cNvPr id="7" name="Shape 4"/>
          <p:cNvSpPr/>
          <p:nvPr/>
        </p:nvSpPr>
        <p:spPr>
          <a:xfrm>
            <a:off x="502920" y="2103120"/>
            <a:ext cx="457200" cy="457200"/>
          </a:xfrm>
          <a:prstGeom prst="ellipse">
            <a:avLst/>
          </a:prstGeom>
          <a:solidFill>
            <a:srgbClr val="B8862A"/>
          </a:solidFill>
          <a:ln/>
        </p:spPr>
      </p:sp>
      <p:sp>
        <p:nvSpPr>
          <p:cNvPr id="8" name="Text 5"/>
          <p:cNvSpPr txBox="1"/>
          <p:nvPr/>
        </p:nvSpPr>
        <p:spPr>
          <a:xfrm>
            <a:off x="502920" y="2103120"/>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1</a:t>
            </a:r>
            <a:endParaRPr lang="en-US" sz="1800" dirty="0"/>
          </a:p>
        </p:txBody>
      </p:sp>
      <p:sp>
        <p:nvSpPr>
          <p:cNvPr id="9" name="Text 6"/>
          <p:cNvSpPr txBox="1"/>
          <p:nvPr/>
        </p:nvSpPr>
        <p:spPr>
          <a:xfrm>
            <a:off x="1143000" y="2039112"/>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1  ·  2026–27   </a:t>
            </a:r>
            <a:pPr indent="0" marL="0">
              <a:buNone/>
            </a:pPr>
            <a:r>
              <a:rPr lang="en-US" sz="950" b="1" dirty="0">
                <a:solidFill>
                  <a:srgbClr val="3C7A5E"/>
                </a:solidFill>
                <a:latin typeface="Calibri" pitchFamily="34" charset="0"/>
                <a:ea typeface="Calibri" pitchFamily="34" charset="-122"/>
                <a:cs typeface="Calibri" pitchFamily="34" charset="-120"/>
              </a:rPr>
              <a:t>ADOPTED</a:t>
            </a:r>
            <a:endParaRPr lang="en-US" sz="1200" dirty="0"/>
          </a:p>
        </p:txBody>
      </p:sp>
      <p:sp>
        <p:nvSpPr>
          <p:cNvPr id="10" name="Text 7"/>
          <p:cNvSpPr txBox="1"/>
          <p:nvPr/>
        </p:nvSpPr>
        <p:spPr>
          <a:xfrm>
            <a:off x="1143000" y="2276856"/>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Communications Working Sub-Group</a:t>
            </a:r>
            <a:endParaRPr lang="en-US" sz="1400" dirty="0"/>
          </a:p>
        </p:txBody>
      </p:sp>
      <p:sp>
        <p:nvSpPr>
          <p:cNvPr id="11" name="Text 8"/>
          <p:cNvSpPr txBox="1"/>
          <p:nvPr/>
        </p:nvSpPr>
        <p:spPr>
          <a:xfrm>
            <a:off x="1143000" y="2532888"/>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Regular, plain-language public updates on School Committee actions — at least monthly, more often during budget season.</a:t>
            </a:r>
            <a:endParaRPr lang="en-US" sz="1150" dirty="0"/>
          </a:p>
        </p:txBody>
      </p:sp>
      <p:sp>
        <p:nvSpPr>
          <p:cNvPr id="12" name="Shape 9"/>
          <p:cNvSpPr/>
          <p:nvPr/>
        </p:nvSpPr>
        <p:spPr>
          <a:xfrm>
            <a:off x="502920" y="2944368"/>
            <a:ext cx="457200" cy="457200"/>
          </a:xfrm>
          <a:prstGeom prst="ellipse">
            <a:avLst/>
          </a:prstGeom>
          <a:solidFill>
            <a:srgbClr val="B8862A"/>
          </a:solidFill>
          <a:ln/>
        </p:spPr>
      </p:sp>
      <p:sp>
        <p:nvSpPr>
          <p:cNvPr id="13" name="Text 10"/>
          <p:cNvSpPr txBox="1"/>
          <p:nvPr/>
        </p:nvSpPr>
        <p:spPr>
          <a:xfrm>
            <a:off x="502920" y="2944368"/>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2</a:t>
            </a:r>
            <a:endParaRPr lang="en-US" sz="1800" dirty="0"/>
          </a:p>
        </p:txBody>
      </p:sp>
      <p:sp>
        <p:nvSpPr>
          <p:cNvPr id="14" name="Text 11"/>
          <p:cNvSpPr txBox="1"/>
          <p:nvPr/>
        </p:nvSpPr>
        <p:spPr>
          <a:xfrm>
            <a:off x="1143000" y="2880360"/>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2  ·  2027–28   </a:t>
            </a:r>
            <a:pPr indent="0" marL="0">
              <a:buNone/>
            </a:pPr>
            <a:r>
              <a:rPr lang="en-US" sz="950" b="1" dirty="0">
                <a:solidFill>
                  <a:srgbClr val="5B6B85"/>
                </a:solidFill>
                <a:latin typeface="Calibri" pitchFamily="34" charset="0"/>
                <a:ea typeface="Calibri" pitchFamily="34" charset="-122"/>
                <a:cs typeface="Calibri" pitchFamily="34" charset="-120"/>
              </a:rPr>
              <a:t>DRAFT</a:t>
            </a:r>
            <a:endParaRPr lang="en-US" sz="1200" dirty="0"/>
          </a:p>
        </p:txBody>
      </p:sp>
      <p:sp>
        <p:nvSpPr>
          <p:cNvPr id="15" name="Text 12"/>
          <p:cNvSpPr txBox="1"/>
          <p:nvPr/>
        </p:nvSpPr>
        <p:spPr>
          <a:xfrm>
            <a:off x="1143000" y="3118104"/>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First Communications Coordinator Hired</a:t>
            </a:r>
            <a:endParaRPr lang="en-US" sz="1400" dirty="0"/>
          </a:p>
        </p:txBody>
      </p:sp>
      <p:sp>
        <p:nvSpPr>
          <p:cNvPr id="16" name="Text 13"/>
          <p:cNvSpPr txBox="1"/>
          <p:nvPr/>
        </p:nvSpPr>
        <p:spPr>
          <a:xfrm>
            <a:off x="1143000" y="3374136"/>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A new dedicated role, plus a full Stakeholder Mapping project and an expanded student internship program.</a:t>
            </a:r>
            <a:endParaRPr lang="en-US" sz="1150" dirty="0"/>
          </a:p>
        </p:txBody>
      </p:sp>
      <p:sp>
        <p:nvSpPr>
          <p:cNvPr id="17" name="Shape 14"/>
          <p:cNvSpPr/>
          <p:nvPr/>
        </p:nvSpPr>
        <p:spPr>
          <a:xfrm>
            <a:off x="502920" y="3785616"/>
            <a:ext cx="457200" cy="457200"/>
          </a:xfrm>
          <a:prstGeom prst="ellipse">
            <a:avLst/>
          </a:prstGeom>
          <a:solidFill>
            <a:srgbClr val="B8862A"/>
          </a:solidFill>
          <a:ln/>
        </p:spPr>
      </p:sp>
      <p:sp>
        <p:nvSpPr>
          <p:cNvPr id="18" name="Text 15"/>
          <p:cNvSpPr txBox="1"/>
          <p:nvPr/>
        </p:nvSpPr>
        <p:spPr>
          <a:xfrm>
            <a:off x="502920" y="3785616"/>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3</a:t>
            </a:r>
            <a:endParaRPr lang="en-US" sz="1800" dirty="0"/>
          </a:p>
        </p:txBody>
      </p:sp>
      <p:sp>
        <p:nvSpPr>
          <p:cNvPr id="19" name="Text 16"/>
          <p:cNvSpPr txBox="1"/>
          <p:nvPr/>
        </p:nvSpPr>
        <p:spPr>
          <a:xfrm>
            <a:off x="1143000" y="3721608"/>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3  ·  2028–29   </a:t>
            </a:r>
            <a:pPr indent="0" marL="0">
              <a:buNone/>
            </a:pPr>
            <a:r>
              <a:rPr lang="en-US" sz="950" b="1" dirty="0">
                <a:solidFill>
                  <a:srgbClr val="5B6B85"/>
                </a:solidFill>
                <a:latin typeface="Calibri" pitchFamily="34" charset="0"/>
                <a:ea typeface="Calibri" pitchFamily="34" charset="-122"/>
                <a:cs typeface="Calibri" pitchFamily="34" charset="-120"/>
              </a:rPr>
              <a:t>DRAFT</a:t>
            </a:r>
            <a:endParaRPr lang="en-US" sz="1200" dirty="0"/>
          </a:p>
        </p:txBody>
      </p:sp>
      <p:sp>
        <p:nvSpPr>
          <p:cNvPr id="20" name="Text 17"/>
          <p:cNvSpPr txBox="1"/>
          <p:nvPr/>
        </p:nvSpPr>
        <p:spPr>
          <a:xfrm>
            <a:off x="1143000" y="3959352"/>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Content Simplification &amp; Alumni Engagement</a:t>
            </a:r>
            <a:endParaRPr lang="en-US" sz="1400" dirty="0"/>
          </a:p>
        </p:txBody>
      </p:sp>
      <p:sp>
        <p:nvSpPr>
          <p:cNvPr id="21" name="Text 18"/>
          <p:cNvSpPr txBox="1"/>
          <p:nvPr/>
        </p:nvSpPr>
        <p:spPr>
          <a:xfrm>
            <a:off x="1143000" y="4215384"/>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Short videos and one-page summaries make district information easier to find, alongside a new formal alumni program.</a:t>
            </a:r>
            <a:endParaRPr lang="en-US" sz="1150" dirty="0"/>
          </a:p>
        </p:txBody>
      </p:sp>
      <p:sp>
        <p:nvSpPr>
          <p:cNvPr id="22" name="Shape 19"/>
          <p:cNvSpPr/>
          <p:nvPr/>
        </p:nvSpPr>
        <p:spPr>
          <a:xfrm>
            <a:off x="502920" y="4626864"/>
            <a:ext cx="457200" cy="457200"/>
          </a:xfrm>
          <a:prstGeom prst="ellipse">
            <a:avLst/>
          </a:prstGeom>
          <a:solidFill>
            <a:srgbClr val="B8862A"/>
          </a:solidFill>
          <a:ln/>
        </p:spPr>
      </p:sp>
      <p:sp>
        <p:nvSpPr>
          <p:cNvPr id="23" name="Text 20"/>
          <p:cNvSpPr txBox="1"/>
          <p:nvPr/>
        </p:nvSpPr>
        <p:spPr>
          <a:xfrm>
            <a:off x="502920" y="4626864"/>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4</a:t>
            </a:r>
            <a:endParaRPr lang="en-US" sz="1800" dirty="0"/>
          </a:p>
        </p:txBody>
      </p:sp>
      <p:sp>
        <p:nvSpPr>
          <p:cNvPr id="24" name="Text 21"/>
          <p:cNvSpPr txBox="1"/>
          <p:nvPr/>
        </p:nvSpPr>
        <p:spPr>
          <a:xfrm>
            <a:off x="1143000" y="4562856"/>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4  ·  2029–30   </a:t>
            </a:r>
            <a:pPr indent="0" marL="0">
              <a:buNone/>
            </a:pPr>
            <a:r>
              <a:rPr lang="en-US" sz="950" b="1" dirty="0">
                <a:solidFill>
                  <a:srgbClr val="5B6B85"/>
                </a:solidFill>
                <a:latin typeface="Calibri" pitchFamily="34" charset="0"/>
                <a:ea typeface="Calibri" pitchFamily="34" charset="-122"/>
                <a:cs typeface="Calibri" pitchFamily="34" charset="-120"/>
              </a:rPr>
              <a:t>DRAFT</a:t>
            </a:r>
            <a:endParaRPr lang="en-US" sz="1200" dirty="0"/>
          </a:p>
        </p:txBody>
      </p:sp>
      <p:sp>
        <p:nvSpPr>
          <p:cNvPr id="25" name="Text 22"/>
          <p:cNvSpPr txBox="1"/>
          <p:nvPr/>
        </p:nvSpPr>
        <p:spPr>
          <a:xfrm>
            <a:off x="1143000" y="4800600"/>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A Formal Feedback Structure</a:t>
            </a:r>
            <a:endParaRPr lang="en-US" sz="1400" dirty="0"/>
          </a:p>
        </p:txBody>
      </p:sp>
      <p:sp>
        <p:nvSpPr>
          <p:cNvPr id="26" name="Text 23"/>
          <p:cNvSpPr txBox="1"/>
          <p:nvPr/>
        </p:nvSpPr>
        <p:spPr>
          <a:xfrm>
            <a:off x="1143000" y="5056632"/>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Every major community event gets a documented, public follow-up showing how input was actually used.</a:t>
            </a:r>
            <a:endParaRPr lang="en-US" sz="1150" dirty="0"/>
          </a:p>
        </p:txBody>
      </p:sp>
      <p:sp>
        <p:nvSpPr>
          <p:cNvPr id="27" name="Shape 24"/>
          <p:cNvSpPr/>
          <p:nvPr/>
        </p:nvSpPr>
        <p:spPr>
          <a:xfrm>
            <a:off x="502920" y="5468112"/>
            <a:ext cx="457200" cy="457200"/>
          </a:xfrm>
          <a:prstGeom prst="ellipse">
            <a:avLst/>
          </a:prstGeom>
          <a:solidFill>
            <a:srgbClr val="B8862A"/>
          </a:solidFill>
          <a:ln/>
        </p:spPr>
      </p:sp>
      <p:sp>
        <p:nvSpPr>
          <p:cNvPr id="28" name="Text 25"/>
          <p:cNvSpPr txBox="1"/>
          <p:nvPr/>
        </p:nvSpPr>
        <p:spPr>
          <a:xfrm>
            <a:off x="502920" y="5468112"/>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5</a:t>
            </a:r>
            <a:endParaRPr lang="en-US" sz="1800" dirty="0"/>
          </a:p>
        </p:txBody>
      </p:sp>
      <p:sp>
        <p:nvSpPr>
          <p:cNvPr id="29" name="Text 26"/>
          <p:cNvSpPr txBox="1"/>
          <p:nvPr/>
        </p:nvSpPr>
        <p:spPr>
          <a:xfrm>
            <a:off x="1143000" y="5404104"/>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5  ·  2030–31   </a:t>
            </a:r>
            <a:pPr indent="0" marL="0">
              <a:buNone/>
            </a:pPr>
            <a:r>
              <a:rPr lang="en-US" sz="950" b="1" dirty="0">
                <a:solidFill>
                  <a:srgbClr val="5B6B85"/>
                </a:solidFill>
                <a:latin typeface="Calibri" pitchFamily="34" charset="0"/>
                <a:ea typeface="Calibri" pitchFamily="34" charset="-122"/>
                <a:cs typeface="Calibri" pitchFamily="34" charset="-120"/>
              </a:rPr>
              <a:t>DRAFT</a:t>
            </a:r>
            <a:endParaRPr lang="en-US" sz="1200" dirty="0"/>
          </a:p>
        </p:txBody>
      </p:sp>
      <p:sp>
        <p:nvSpPr>
          <p:cNvPr id="30" name="Text 27"/>
          <p:cNvSpPr txBox="1"/>
          <p:nvPr/>
        </p:nvSpPr>
        <p:spPr>
          <a:xfrm>
            <a:off x="1143000" y="5641848"/>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Two-Way Communication as Standard Practice</a:t>
            </a:r>
            <a:endParaRPr lang="en-US" sz="1400" dirty="0"/>
          </a:p>
        </p:txBody>
      </p:sp>
      <p:sp>
        <p:nvSpPr>
          <p:cNvPr id="31" name="Text 28"/>
          <p:cNvSpPr txBox="1"/>
          <p:nvPr/>
        </p:nvSpPr>
        <p:spPr>
          <a:xfrm>
            <a:off x="1143000" y="5897880"/>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Simplified communication and alumni engagement become permanent, sustained parts of how the district operates.</a:t>
            </a:r>
            <a:endParaRPr lang="en-US" sz="1150" dirty="0"/>
          </a:p>
        </p:txBody>
      </p:sp>
      <p:sp>
        <p:nvSpPr>
          <p:cNvPr id="32" name="Text 29"/>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33" name="Text 30"/>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20</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STRATEGIC FOCUS AREA 3 · 2026–2031</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2700" b="1" dirty="0">
                <a:solidFill>
                  <a:srgbClr val="1B2A4A"/>
                </a:solidFill>
                <a:latin typeface="Cambria" pitchFamily="34" charset="0"/>
                <a:ea typeface="Cambria" pitchFamily="34" charset="-122"/>
                <a:cs typeface="Cambria" pitchFamily="34" charset="-120"/>
              </a:rPr>
              <a:t>Academic Excellence for All Students</a:t>
            </a:r>
            <a:endParaRPr lang="en-US" sz="2700" dirty="0"/>
          </a:p>
        </p:txBody>
      </p:sp>
      <p:sp>
        <p:nvSpPr>
          <p:cNvPr id="4" name="Shape 2"/>
          <p:cNvSpPr/>
          <p:nvPr/>
        </p:nvSpPr>
        <p:spPr>
          <a:xfrm>
            <a:off x="10957255" y="457200"/>
            <a:ext cx="777240" cy="777240"/>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5" name="Image 0" descr="/tmp/work/icons/graduationCap.png">    </p:cNvPr>
          <p:cNvPicPr>
            <a:picLocks noChangeAspect="1"/>
          </p:cNvPicPr>
          <p:nvPr/>
        </p:nvPicPr>
        <p:blipFill>
          <a:blip r:embed="rId1"/>
          <a:stretch>
            <a:fillRect/>
          </a:stretch>
        </p:blipFill>
        <p:spPr>
          <a:xfrm>
            <a:off x="11143793" y="643738"/>
            <a:ext cx="404165" cy="404165"/>
          </a:xfrm>
          <a:prstGeom prst="rect">
            <a:avLst/>
          </a:prstGeom>
        </p:spPr>
      </p:pic>
      <p:sp>
        <p:nvSpPr>
          <p:cNvPr id="6" name="Text 3"/>
          <p:cNvSpPr txBox="1"/>
          <p:nvPr/>
        </p:nvSpPr>
        <p:spPr>
          <a:xfrm>
            <a:off x="502920" y="1481328"/>
            <a:ext cx="11201400" cy="457200"/>
          </a:xfrm>
          <a:prstGeom prst="rect">
            <a:avLst/>
          </a:prstGeom>
          <a:noFill/>
          <a:ln/>
        </p:spPr>
        <p:txBody>
          <a:bodyPr wrap="square" lIns="0" tIns="0" rIns="0" bIns="0" rtlCol="0" anchor="ctr"/>
          <a:lstStyle/>
          <a:p>
            <a:pPr indent="0" marL="0">
              <a:buNone/>
            </a:pPr>
            <a:r>
              <a:rPr lang="en-US" sz="1300" i="1" dirty="0">
                <a:solidFill>
                  <a:srgbClr val="5B6B85"/>
                </a:solidFill>
                <a:latin typeface="Calibri" pitchFamily="34" charset="0"/>
                <a:ea typeface="Calibri" pitchFamily="34" charset="-122"/>
                <a:cs typeface="Calibri" pitchFamily="34" charset="-120"/>
              </a:rPr>
              <a:t>Every student appropriately challenged, meaningfully supported, and guided toward a personalized plan for life after graduation.</a:t>
            </a:r>
            <a:endParaRPr lang="en-US" sz="1300" dirty="0"/>
          </a:p>
        </p:txBody>
      </p:sp>
      <p:sp>
        <p:nvSpPr>
          <p:cNvPr id="7" name="Shape 4"/>
          <p:cNvSpPr/>
          <p:nvPr/>
        </p:nvSpPr>
        <p:spPr>
          <a:xfrm>
            <a:off x="502920" y="2103120"/>
            <a:ext cx="457200" cy="457200"/>
          </a:xfrm>
          <a:prstGeom prst="ellipse">
            <a:avLst/>
          </a:prstGeom>
          <a:solidFill>
            <a:srgbClr val="1B2A4A"/>
          </a:solidFill>
          <a:ln/>
        </p:spPr>
      </p:sp>
      <p:sp>
        <p:nvSpPr>
          <p:cNvPr id="8" name="Text 5"/>
          <p:cNvSpPr txBox="1"/>
          <p:nvPr/>
        </p:nvSpPr>
        <p:spPr>
          <a:xfrm>
            <a:off x="502920" y="2103120"/>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1</a:t>
            </a:r>
            <a:endParaRPr lang="en-US" sz="1800" dirty="0"/>
          </a:p>
        </p:txBody>
      </p:sp>
      <p:sp>
        <p:nvSpPr>
          <p:cNvPr id="9" name="Text 6"/>
          <p:cNvSpPr txBox="1"/>
          <p:nvPr/>
        </p:nvSpPr>
        <p:spPr>
          <a:xfrm>
            <a:off x="1143000" y="2039112"/>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1  ·  2026–27   </a:t>
            </a:r>
            <a:pPr indent="0" marL="0">
              <a:buNone/>
            </a:pPr>
            <a:r>
              <a:rPr lang="en-US" sz="950" b="1" dirty="0">
                <a:solidFill>
                  <a:srgbClr val="3C7A5E"/>
                </a:solidFill>
                <a:latin typeface="Calibri" pitchFamily="34" charset="0"/>
                <a:ea typeface="Calibri" pitchFamily="34" charset="-122"/>
                <a:cs typeface="Calibri" pitchFamily="34" charset="-120"/>
              </a:rPr>
              <a:t>ADOPTED</a:t>
            </a:r>
            <a:endParaRPr lang="en-US" sz="1200" dirty="0"/>
          </a:p>
        </p:txBody>
      </p:sp>
      <p:sp>
        <p:nvSpPr>
          <p:cNvPr id="10" name="Text 7"/>
          <p:cNvSpPr txBox="1"/>
          <p:nvPr/>
        </p:nvSpPr>
        <p:spPr>
          <a:xfrm>
            <a:off x="1143000" y="2276856"/>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MTSS Handbook &amp; First AI Classroom Pilots</a:t>
            </a:r>
            <a:endParaRPr lang="en-US" sz="1400" dirty="0"/>
          </a:p>
        </p:txBody>
      </p:sp>
      <p:sp>
        <p:nvSpPr>
          <p:cNvPr id="11" name="Text 8"/>
          <p:cNvSpPr txBox="1"/>
          <p:nvPr/>
        </p:nvSpPr>
        <p:spPr>
          <a:xfrm>
            <a:off x="1143000" y="2532888"/>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A published district-wide guide to tiered supports, plus the district's first guided classroom pilots using AI.</a:t>
            </a:r>
            <a:endParaRPr lang="en-US" sz="1150" dirty="0"/>
          </a:p>
        </p:txBody>
      </p:sp>
      <p:sp>
        <p:nvSpPr>
          <p:cNvPr id="12" name="Shape 9"/>
          <p:cNvSpPr/>
          <p:nvPr/>
        </p:nvSpPr>
        <p:spPr>
          <a:xfrm>
            <a:off x="502920" y="2944368"/>
            <a:ext cx="457200" cy="457200"/>
          </a:xfrm>
          <a:prstGeom prst="ellipse">
            <a:avLst/>
          </a:prstGeom>
          <a:solidFill>
            <a:srgbClr val="1B2A4A"/>
          </a:solidFill>
          <a:ln/>
        </p:spPr>
      </p:sp>
      <p:sp>
        <p:nvSpPr>
          <p:cNvPr id="13" name="Text 10"/>
          <p:cNvSpPr txBox="1"/>
          <p:nvPr/>
        </p:nvSpPr>
        <p:spPr>
          <a:xfrm>
            <a:off x="502920" y="2944368"/>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2</a:t>
            </a:r>
            <a:endParaRPr lang="en-US" sz="1800" dirty="0"/>
          </a:p>
        </p:txBody>
      </p:sp>
      <p:sp>
        <p:nvSpPr>
          <p:cNvPr id="14" name="Text 11"/>
          <p:cNvSpPr txBox="1"/>
          <p:nvPr/>
        </p:nvSpPr>
        <p:spPr>
          <a:xfrm>
            <a:off x="1143000" y="2880360"/>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2  ·  2027–28   </a:t>
            </a:r>
            <a:pPr indent="0" marL="0">
              <a:buNone/>
            </a:pPr>
            <a:r>
              <a:rPr lang="en-US" sz="950" b="1" dirty="0">
                <a:solidFill>
                  <a:srgbClr val="5B6B85"/>
                </a:solidFill>
                <a:latin typeface="Calibri" pitchFamily="34" charset="0"/>
                <a:ea typeface="Calibri" pitchFamily="34" charset="-122"/>
                <a:cs typeface="Calibri" pitchFamily="34" charset="-120"/>
              </a:rPr>
              <a:t>DRAFT</a:t>
            </a:r>
            <a:endParaRPr lang="en-US" sz="1200" dirty="0"/>
          </a:p>
        </p:txBody>
      </p:sp>
      <p:sp>
        <p:nvSpPr>
          <p:cNvPr id="15" name="Text 12"/>
          <p:cNvSpPr txBox="1"/>
          <p:nvPr/>
        </p:nvSpPr>
        <p:spPr>
          <a:xfrm>
            <a:off x="1143000" y="3118104"/>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Portrait of a Learner Evaluation: High School</a:t>
            </a:r>
            <a:endParaRPr lang="en-US" sz="1400" dirty="0"/>
          </a:p>
        </p:txBody>
      </p:sp>
      <p:sp>
        <p:nvSpPr>
          <p:cNvPr id="16" name="Text 13"/>
          <p:cNvSpPr txBox="1"/>
          <p:nvPr/>
        </p:nvSpPr>
        <p:spPr>
          <a:xfrm>
            <a:off x="1143000" y="3374136"/>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A standardized way for students to reflect on and demonstrate the six Portrait competencies, starting at HWRHS.</a:t>
            </a:r>
            <a:endParaRPr lang="en-US" sz="1150" dirty="0"/>
          </a:p>
        </p:txBody>
      </p:sp>
      <p:sp>
        <p:nvSpPr>
          <p:cNvPr id="17" name="Shape 14"/>
          <p:cNvSpPr/>
          <p:nvPr/>
        </p:nvSpPr>
        <p:spPr>
          <a:xfrm>
            <a:off x="502920" y="3785616"/>
            <a:ext cx="457200" cy="457200"/>
          </a:xfrm>
          <a:prstGeom prst="ellipse">
            <a:avLst/>
          </a:prstGeom>
          <a:solidFill>
            <a:srgbClr val="1B2A4A"/>
          </a:solidFill>
          <a:ln/>
        </p:spPr>
      </p:sp>
      <p:sp>
        <p:nvSpPr>
          <p:cNvPr id="18" name="Text 15"/>
          <p:cNvSpPr txBox="1"/>
          <p:nvPr/>
        </p:nvSpPr>
        <p:spPr>
          <a:xfrm>
            <a:off x="502920" y="3785616"/>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3</a:t>
            </a:r>
            <a:endParaRPr lang="en-US" sz="1800" dirty="0"/>
          </a:p>
        </p:txBody>
      </p:sp>
      <p:sp>
        <p:nvSpPr>
          <p:cNvPr id="19" name="Text 16"/>
          <p:cNvSpPr txBox="1"/>
          <p:nvPr/>
        </p:nvSpPr>
        <p:spPr>
          <a:xfrm>
            <a:off x="1143000" y="3721608"/>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3  ·  2028–29   </a:t>
            </a:r>
            <a:pPr indent="0" marL="0">
              <a:buNone/>
            </a:pPr>
            <a:r>
              <a:rPr lang="en-US" sz="950" b="1" dirty="0">
                <a:solidFill>
                  <a:srgbClr val="5B6B85"/>
                </a:solidFill>
                <a:latin typeface="Calibri" pitchFamily="34" charset="0"/>
                <a:ea typeface="Calibri" pitchFamily="34" charset="-122"/>
                <a:cs typeface="Calibri" pitchFamily="34" charset="-120"/>
              </a:rPr>
              <a:t>DRAFT</a:t>
            </a:r>
            <a:endParaRPr lang="en-US" sz="1200" dirty="0"/>
          </a:p>
        </p:txBody>
      </p:sp>
      <p:sp>
        <p:nvSpPr>
          <p:cNvPr id="20" name="Text 17"/>
          <p:cNvSpPr txBox="1"/>
          <p:nvPr/>
        </p:nvSpPr>
        <p:spPr>
          <a:xfrm>
            <a:off x="1143000" y="3959352"/>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SEL Support Complete K–12; Portrait Reaches Middle School</a:t>
            </a:r>
            <a:endParaRPr lang="en-US" sz="1400" dirty="0"/>
          </a:p>
        </p:txBody>
      </p:sp>
      <p:sp>
        <p:nvSpPr>
          <p:cNvPr id="21" name="Text 18"/>
          <p:cNvSpPr txBox="1"/>
          <p:nvPr/>
        </p:nvSpPr>
        <p:spPr>
          <a:xfrm>
            <a:off x="1143000" y="4215384"/>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Social-emotional learning support fully built out district-wide; every 9th–11th grader has a documented post-secondary plan.</a:t>
            </a:r>
            <a:endParaRPr lang="en-US" sz="1150" dirty="0"/>
          </a:p>
        </p:txBody>
      </p:sp>
      <p:sp>
        <p:nvSpPr>
          <p:cNvPr id="22" name="Shape 19"/>
          <p:cNvSpPr/>
          <p:nvPr/>
        </p:nvSpPr>
        <p:spPr>
          <a:xfrm>
            <a:off x="502920" y="4626864"/>
            <a:ext cx="457200" cy="457200"/>
          </a:xfrm>
          <a:prstGeom prst="ellipse">
            <a:avLst/>
          </a:prstGeom>
          <a:solidFill>
            <a:srgbClr val="1B2A4A"/>
          </a:solidFill>
          <a:ln/>
        </p:spPr>
      </p:sp>
      <p:sp>
        <p:nvSpPr>
          <p:cNvPr id="23" name="Text 20"/>
          <p:cNvSpPr txBox="1"/>
          <p:nvPr/>
        </p:nvSpPr>
        <p:spPr>
          <a:xfrm>
            <a:off x="502920" y="4626864"/>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4</a:t>
            </a:r>
            <a:endParaRPr lang="en-US" sz="1800" dirty="0"/>
          </a:p>
        </p:txBody>
      </p:sp>
      <p:sp>
        <p:nvSpPr>
          <p:cNvPr id="24" name="Text 21"/>
          <p:cNvSpPr txBox="1"/>
          <p:nvPr/>
        </p:nvSpPr>
        <p:spPr>
          <a:xfrm>
            <a:off x="1143000" y="4562856"/>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4  ·  2029–30   </a:t>
            </a:r>
            <a:pPr indent="0" marL="0">
              <a:buNone/>
            </a:pPr>
            <a:r>
              <a:rPr lang="en-US" sz="950" b="1" dirty="0">
                <a:solidFill>
                  <a:srgbClr val="5B6B85"/>
                </a:solidFill>
                <a:latin typeface="Calibri" pitchFamily="34" charset="0"/>
                <a:ea typeface="Calibri" pitchFamily="34" charset="-122"/>
                <a:cs typeface="Calibri" pitchFamily="34" charset="-120"/>
              </a:rPr>
              <a:t>DRAFT</a:t>
            </a:r>
            <a:endParaRPr lang="en-US" sz="1200" dirty="0"/>
          </a:p>
        </p:txBody>
      </p:sp>
      <p:sp>
        <p:nvSpPr>
          <p:cNvPr id="25" name="Text 22"/>
          <p:cNvSpPr txBox="1"/>
          <p:nvPr/>
        </p:nvSpPr>
        <p:spPr>
          <a:xfrm>
            <a:off x="1143000" y="4800600"/>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Portrait of a Learner Reaches Elementary</a:t>
            </a:r>
            <a:endParaRPr lang="en-US" sz="1400" dirty="0"/>
          </a:p>
        </p:txBody>
      </p:sp>
      <p:sp>
        <p:nvSpPr>
          <p:cNvPr id="26" name="Text 23"/>
          <p:cNvSpPr txBox="1"/>
          <p:nvPr/>
        </p:nvSpPr>
        <p:spPr>
          <a:xfrm>
            <a:off x="1143000" y="5056632"/>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The competency evaluation rolls out at Buker and Cutler, completing the K–12 rollout that began at HWRHS.</a:t>
            </a:r>
            <a:endParaRPr lang="en-US" sz="1150" dirty="0"/>
          </a:p>
        </p:txBody>
      </p:sp>
      <p:sp>
        <p:nvSpPr>
          <p:cNvPr id="27" name="Shape 24"/>
          <p:cNvSpPr/>
          <p:nvPr/>
        </p:nvSpPr>
        <p:spPr>
          <a:xfrm>
            <a:off x="502920" y="5468112"/>
            <a:ext cx="457200" cy="457200"/>
          </a:xfrm>
          <a:prstGeom prst="ellipse">
            <a:avLst/>
          </a:prstGeom>
          <a:solidFill>
            <a:srgbClr val="1B2A4A"/>
          </a:solidFill>
          <a:ln/>
        </p:spPr>
      </p:sp>
      <p:sp>
        <p:nvSpPr>
          <p:cNvPr id="28" name="Text 25"/>
          <p:cNvSpPr txBox="1"/>
          <p:nvPr/>
        </p:nvSpPr>
        <p:spPr>
          <a:xfrm>
            <a:off x="502920" y="5468112"/>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5</a:t>
            </a:r>
            <a:endParaRPr lang="en-US" sz="1800" dirty="0"/>
          </a:p>
        </p:txBody>
      </p:sp>
      <p:sp>
        <p:nvSpPr>
          <p:cNvPr id="29" name="Text 26"/>
          <p:cNvSpPr txBox="1"/>
          <p:nvPr/>
        </p:nvSpPr>
        <p:spPr>
          <a:xfrm>
            <a:off x="1143000" y="5404104"/>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5  ·  2030–31   </a:t>
            </a:r>
            <a:pPr indent="0" marL="0">
              <a:buNone/>
            </a:pPr>
            <a:r>
              <a:rPr lang="en-US" sz="950" b="1" dirty="0">
                <a:solidFill>
                  <a:srgbClr val="5B6B85"/>
                </a:solidFill>
                <a:latin typeface="Calibri" pitchFamily="34" charset="0"/>
                <a:ea typeface="Calibri" pitchFamily="34" charset="-122"/>
                <a:cs typeface="Calibri" pitchFamily="34" charset="-120"/>
              </a:rPr>
              <a:t>DRAFT</a:t>
            </a:r>
            <a:endParaRPr lang="en-US" sz="1200" dirty="0"/>
          </a:p>
        </p:txBody>
      </p:sp>
      <p:sp>
        <p:nvSpPr>
          <p:cNvPr id="30" name="Text 27"/>
          <p:cNvSpPr txBox="1"/>
          <p:nvPr/>
        </p:nvSpPr>
        <p:spPr>
          <a:xfrm>
            <a:off x="1143000" y="5641848"/>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Five-Year MTSS Review</a:t>
            </a:r>
            <a:endParaRPr lang="en-US" sz="1400" dirty="0"/>
          </a:p>
        </p:txBody>
      </p:sp>
      <p:sp>
        <p:nvSpPr>
          <p:cNvPr id="31" name="Text 28"/>
          <p:cNvSpPr txBox="1"/>
          <p:nvPr/>
        </p:nvSpPr>
        <p:spPr>
          <a:xfrm>
            <a:off x="1143000" y="5897880"/>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A comprehensive look back at tiered supports district-wide, with recommendations feeding the next strategic cycle.</a:t>
            </a:r>
            <a:endParaRPr lang="en-US" sz="1150" dirty="0"/>
          </a:p>
        </p:txBody>
      </p:sp>
      <p:sp>
        <p:nvSpPr>
          <p:cNvPr id="32" name="Text 29"/>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33" name="Text 30"/>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21</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STRATEGIC FOCUS AREA 4 · 2026–2031</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2700" b="1" dirty="0">
                <a:solidFill>
                  <a:srgbClr val="1B2A4A"/>
                </a:solidFill>
                <a:latin typeface="Cambria" pitchFamily="34" charset="0"/>
                <a:ea typeface="Cambria" pitchFamily="34" charset="-122"/>
                <a:cs typeface="Cambria" pitchFamily="34" charset="-120"/>
              </a:rPr>
              <a:t>Future-Ready Digital Infrastructure &amp; Learning</a:t>
            </a:r>
            <a:endParaRPr lang="en-US" sz="2700" dirty="0"/>
          </a:p>
        </p:txBody>
      </p:sp>
      <p:sp>
        <p:nvSpPr>
          <p:cNvPr id="4" name="Shape 2"/>
          <p:cNvSpPr/>
          <p:nvPr/>
        </p:nvSpPr>
        <p:spPr>
          <a:xfrm>
            <a:off x="10957255" y="457200"/>
            <a:ext cx="777240" cy="777240"/>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5" name="Image 0" descr="/tmp/work/icons/robot.png">    </p:cNvPr>
          <p:cNvPicPr>
            <a:picLocks noChangeAspect="1"/>
          </p:cNvPicPr>
          <p:nvPr/>
        </p:nvPicPr>
        <p:blipFill>
          <a:blip r:embed="rId1"/>
          <a:stretch>
            <a:fillRect/>
          </a:stretch>
        </p:blipFill>
        <p:spPr>
          <a:xfrm>
            <a:off x="11143793" y="643738"/>
            <a:ext cx="404165" cy="404165"/>
          </a:xfrm>
          <a:prstGeom prst="rect">
            <a:avLst/>
          </a:prstGeom>
        </p:spPr>
      </p:pic>
      <p:sp>
        <p:nvSpPr>
          <p:cNvPr id="6" name="Text 3"/>
          <p:cNvSpPr txBox="1"/>
          <p:nvPr/>
        </p:nvSpPr>
        <p:spPr>
          <a:xfrm>
            <a:off x="502920" y="1481328"/>
            <a:ext cx="11201400" cy="457200"/>
          </a:xfrm>
          <a:prstGeom prst="rect">
            <a:avLst/>
          </a:prstGeom>
          <a:noFill/>
          <a:ln/>
        </p:spPr>
        <p:txBody>
          <a:bodyPr wrap="square" lIns="0" tIns="0" rIns="0" bIns="0" rtlCol="0" anchor="ctr"/>
          <a:lstStyle/>
          <a:p>
            <a:pPr indent="0" marL="0">
              <a:buNone/>
            </a:pPr>
            <a:r>
              <a:rPr lang="en-US" sz="1300" i="1" dirty="0">
                <a:solidFill>
                  <a:srgbClr val="5B6B85"/>
                </a:solidFill>
                <a:latin typeface="Calibri" pitchFamily="34" charset="0"/>
                <a:ea typeface="Calibri" pitchFamily="34" charset="-122"/>
                <a:cs typeface="Calibri" pitchFamily="34" charset="-120"/>
              </a:rPr>
              <a:t>Students who use technology with digital literacy, critical thinking, and ethical grounding — and staff who feel confident guiding them.</a:t>
            </a:r>
            <a:endParaRPr lang="en-US" sz="1300" dirty="0"/>
          </a:p>
        </p:txBody>
      </p:sp>
      <p:sp>
        <p:nvSpPr>
          <p:cNvPr id="7" name="Shape 4"/>
          <p:cNvSpPr/>
          <p:nvPr/>
        </p:nvSpPr>
        <p:spPr>
          <a:xfrm>
            <a:off x="502920" y="2103120"/>
            <a:ext cx="457200" cy="457200"/>
          </a:xfrm>
          <a:prstGeom prst="ellipse">
            <a:avLst/>
          </a:prstGeom>
          <a:solidFill>
            <a:srgbClr val="B8862A"/>
          </a:solidFill>
          <a:ln/>
        </p:spPr>
      </p:sp>
      <p:sp>
        <p:nvSpPr>
          <p:cNvPr id="8" name="Text 5"/>
          <p:cNvSpPr txBox="1"/>
          <p:nvPr/>
        </p:nvSpPr>
        <p:spPr>
          <a:xfrm>
            <a:off x="502920" y="2103120"/>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1</a:t>
            </a:r>
            <a:endParaRPr lang="en-US" sz="1800" dirty="0"/>
          </a:p>
        </p:txBody>
      </p:sp>
      <p:sp>
        <p:nvSpPr>
          <p:cNvPr id="9" name="Text 6"/>
          <p:cNvSpPr txBox="1"/>
          <p:nvPr/>
        </p:nvSpPr>
        <p:spPr>
          <a:xfrm>
            <a:off x="1143000" y="2039112"/>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1  ·  2026–27   </a:t>
            </a:r>
            <a:pPr indent="0" marL="0">
              <a:buNone/>
            </a:pPr>
            <a:r>
              <a:rPr lang="en-US" sz="950" b="1" dirty="0">
                <a:solidFill>
                  <a:srgbClr val="3C7A5E"/>
                </a:solidFill>
                <a:latin typeface="Calibri" pitchFamily="34" charset="0"/>
                <a:ea typeface="Calibri" pitchFamily="34" charset="-122"/>
                <a:cs typeface="Calibri" pitchFamily="34" charset="-120"/>
              </a:rPr>
              <a:t>ADOPTED</a:t>
            </a:r>
            <a:endParaRPr lang="en-US" sz="1200" dirty="0"/>
          </a:p>
        </p:txBody>
      </p:sp>
      <p:sp>
        <p:nvSpPr>
          <p:cNvPr id="10" name="Text 7"/>
          <p:cNvSpPr txBox="1"/>
          <p:nvPr/>
        </p:nvSpPr>
        <p:spPr>
          <a:xfrm>
            <a:off x="1143000" y="2276856"/>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AI Usage Guidelines &amp; a Full Technology Audit</a:t>
            </a:r>
            <a:endParaRPr lang="en-US" sz="1400" dirty="0"/>
          </a:p>
        </p:txBody>
      </p:sp>
      <p:sp>
        <p:nvSpPr>
          <p:cNvPr id="11" name="Text 8"/>
          <p:cNvSpPr txBox="1"/>
          <p:nvPr/>
        </p:nvSpPr>
        <p:spPr>
          <a:xfrm>
            <a:off x="1143000" y="2532888"/>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Finalized AI guidance with classroom pilots (targeting 80% faculty confidence), plus a full K–12 device and infrastructure review.</a:t>
            </a:r>
            <a:endParaRPr lang="en-US" sz="1150" dirty="0"/>
          </a:p>
        </p:txBody>
      </p:sp>
      <p:sp>
        <p:nvSpPr>
          <p:cNvPr id="12" name="Shape 9"/>
          <p:cNvSpPr/>
          <p:nvPr/>
        </p:nvSpPr>
        <p:spPr>
          <a:xfrm>
            <a:off x="502920" y="2944368"/>
            <a:ext cx="457200" cy="457200"/>
          </a:xfrm>
          <a:prstGeom prst="ellipse">
            <a:avLst/>
          </a:prstGeom>
          <a:solidFill>
            <a:srgbClr val="B8862A"/>
          </a:solidFill>
          <a:ln/>
        </p:spPr>
      </p:sp>
      <p:sp>
        <p:nvSpPr>
          <p:cNvPr id="13" name="Text 10"/>
          <p:cNvSpPr txBox="1"/>
          <p:nvPr/>
        </p:nvSpPr>
        <p:spPr>
          <a:xfrm>
            <a:off x="502920" y="2944368"/>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2</a:t>
            </a:r>
            <a:endParaRPr lang="en-US" sz="1800" dirty="0"/>
          </a:p>
        </p:txBody>
      </p:sp>
      <p:sp>
        <p:nvSpPr>
          <p:cNvPr id="14" name="Text 11"/>
          <p:cNvSpPr txBox="1"/>
          <p:nvPr/>
        </p:nvSpPr>
        <p:spPr>
          <a:xfrm>
            <a:off x="1143000" y="2880360"/>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2  ·  2027–28   </a:t>
            </a:r>
            <a:pPr indent="0" marL="0">
              <a:buNone/>
            </a:pPr>
            <a:r>
              <a:rPr lang="en-US" sz="950" b="1" dirty="0">
                <a:solidFill>
                  <a:srgbClr val="5B6B85"/>
                </a:solidFill>
                <a:latin typeface="Calibri" pitchFamily="34" charset="0"/>
                <a:ea typeface="Calibri" pitchFamily="34" charset="-122"/>
                <a:cs typeface="Calibri" pitchFamily="34" charset="-120"/>
              </a:rPr>
              <a:t>DRAFT</a:t>
            </a:r>
            <a:endParaRPr lang="en-US" sz="1200" dirty="0"/>
          </a:p>
        </p:txBody>
      </p:sp>
      <p:sp>
        <p:nvSpPr>
          <p:cNvPr id="15" name="Text 12"/>
          <p:cNvSpPr txBox="1"/>
          <p:nvPr/>
        </p:nvSpPr>
        <p:spPr>
          <a:xfrm>
            <a:off x="1143000" y="3118104"/>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K–8 Digital Literacy Progression</a:t>
            </a:r>
            <a:endParaRPr lang="en-US" sz="1400" dirty="0"/>
          </a:p>
        </p:txBody>
      </p:sp>
      <p:sp>
        <p:nvSpPr>
          <p:cNvPr id="16" name="Text 13"/>
          <p:cNvSpPr txBox="1"/>
          <p:nvPr/>
        </p:nvSpPr>
        <p:spPr>
          <a:xfrm>
            <a:off x="1143000" y="3374136"/>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A technology instruction sequence for grades K–8, aligned to the state's Digital Learning Standards.</a:t>
            </a:r>
            <a:endParaRPr lang="en-US" sz="1150" dirty="0"/>
          </a:p>
        </p:txBody>
      </p:sp>
      <p:sp>
        <p:nvSpPr>
          <p:cNvPr id="17" name="Shape 14"/>
          <p:cNvSpPr/>
          <p:nvPr/>
        </p:nvSpPr>
        <p:spPr>
          <a:xfrm>
            <a:off x="502920" y="3785616"/>
            <a:ext cx="457200" cy="457200"/>
          </a:xfrm>
          <a:prstGeom prst="ellipse">
            <a:avLst/>
          </a:prstGeom>
          <a:solidFill>
            <a:srgbClr val="B8862A"/>
          </a:solidFill>
          <a:ln/>
        </p:spPr>
      </p:sp>
      <p:sp>
        <p:nvSpPr>
          <p:cNvPr id="18" name="Text 15"/>
          <p:cNvSpPr txBox="1"/>
          <p:nvPr/>
        </p:nvSpPr>
        <p:spPr>
          <a:xfrm>
            <a:off x="502920" y="3785616"/>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3</a:t>
            </a:r>
            <a:endParaRPr lang="en-US" sz="1800" dirty="0"/>
          </a:p>
        </p:txBody>
      </p:sp>
      <p:sp>
        <p:nvSpPr>
          <p:cNvPr id="19" name="Text 16"/>
          <p:cNvSpPr txBox="1"/>
          <p:nvPr/>
        </p:nvSpPr>
        <p:spPr>
          <a:xfrm>
            <a:off x="1143000" y="3721608"/>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3  ·  2028–29   </a:t>
            </a:r>
            <a:pPr indent="0" marL="0">
              <a:buNone/>
            </a:pPr>
            <a:r>
              <a:rPr lang="en-US" sz="950" b="1" dirty="0">
                <a:solidFill>
                  <a:srgbClr val="5B6B85"/>
                </a:solidFill>
                <a:latin typeface="Calibri" pitchFamily="34" charset="0"/>
                <a:ea typeface="Calibri" pitchFamily="34" charset="-122"/>
                <a:cs typeface="Calibri" pitchFamily="34" charset="-120"/>
              </a:rPr>
              <a:t>DRAFT</a:t>
            </a:r>
            <a:endParaRPr lang="en-US" sz="1200" dirty="0"/>
          </a:p>
        </p:txBody>
      </p:sp>
      <p:sp>
        <p:nvSpPr>
          <p:cNvPr id="20" name="Text 17"/>
          <p:cNvSpPr txBox="1"/>
          <p:nvPr/>
        </p:nvSpPr>
        <p:spPr>
          <a:xfrm>
            <a:off x="1143000" y="3959352"/>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New Devices, Sustainable Budget</a:t>
            </a:r>
            <a:endParaRPr lang="en-US" sz="1400" dirty="0"/>
          </a:p>
        </p:txBody>
      </p:sp>
      <p:sp>
        <p:nvSpPr>
          <p:cNvPr id="21" name="Text 18"/>
          <p:cNvSpPr txBox="1"/>
          <p:nvPr/>
        </p:nvSpPr>
        <p:spPr>
          <a:xfrm>
            <a:off x="1143000" y="4215384"/>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The K–12 device plan is implemented district-wide, backed by a new multi-year technology budget.</a:t>
            </a:r>
            <a:endParaRPr lang="en-US" sz="1150" dirty="0"/>
          </a:p>
        </p:txBody>
      </p:sp>
      <p:sp>
        <p:nvSpPr>
          <p:cNvPr id="22" name="Shape 19"/>
          <p:cNvSpPr/>
          <p:nvPr/>
        </p:nvSpPr>
        <p:spPr>
          <a:xfrm>
            <a:off x="502920" y="4626864"/>
            <a:ext cx="457200" cy="457200"/>
          </a:xfrm>
          <a:prstGeom prst="ellipse">
            <a:avLst/>
          </a:prstGeom>
          <a:solidFill>
            <a:srgbClr val="B8862A"/>
          </a:solidFill>
          <a:ln/>
        </p:spPr>
      </p:sp>
      <p:sp>
        <p:nvSpPr>
          <p:cNvPr id="23" name="Text 20"/>
          <p:cNvSpPr txBox="1"/>
          <p:nvPr/>
        </p:nvSpPr>
        <p:spPr>
          <a:xfrm>
            <a:off x="502920" y="4626864"/>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4</a:t>
            </a:r>
            <a:endParaRPr lang="en-US" sz="1800" dirty="0"/>
          </a:p>
        </p:txBody>
      </p:sp>
      <p:sp>
        <p:nvSpPr>
          <p:cNvPr id="24" name="Text 21"/>
          <p:cNvSpPr txBox="1"/>
          <p:nvPr/>
        </p:nvSpPr>
        <p:spPr>
          <a:xfrm>
            <a:off x="1143000" y="4562856"/>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4  ·  2029–30   </a:t>
            </a:r>
            <a:pPr indent="0" marL="0">
              <a:buNone/>
            </a:pPr>
            <a:r>
              <a:rPr lang="en-US" sz="950" b="1" dirty="0">
                <a:solidFill>
                  <a:srgbClr val="5B6B85"/>
                </a:solidFill>
                <a:latin typeface="Calibri" pitchFamily="34" charset="0"/>
                <a:ea typeface="Calibri" pitchFamily="34" charset="-122"/>
                <a:cs typeface="Calibri" pitchFamily="34" charset="-120"/>
              </a:rPr>
              <a:t>DRAFT</a:t>
            </a:r>
            <a:endParaRPr lang="en-US" sz="1200" dirty="0"/>
          </a:p>
        </p:txBody>
      </p:sp>
      <p:sp>
        <p:nvSpPr>
          <p:cNvPr id="25" name="Text 22"/>
          <p:cNvSpPr txBox="1"/>
          <p:nvPr/>
        </p:nvSpPr>
        <p:spPr>
          <a:xfrm>
            <a:off x="1143000" y="4800600"/>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First District-Wide Device Refresh</a:t>
            </a:r>
            <a:endParaRPr lang="en-US" sz="1400" dirty="0"/>
          </a:p>
        </p:txBody>
      </p:sp>
      <p:sp>
        <p:nvSpPr>
          <p:cNvPr id="26" name="Text 23"/>
          <p:cNvSpPr txBox="1"/>
          <p:nvPr/>
        </p:nvSpPr>
        <p:spPr>
          <a:xfrm>
            <a:off x="1143000" y="5056632"/>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Updated devices released based on findings from the second technology audit cycle.</a:t>
            </a:r>
            <a:endParaRPr lang="en-US" sz="1150" dirty="0"/>
          </a:p>
        </p:txBody>
      </p:sp>
      <p:sp>
        <p:nvSpPr>
          <p:cNvPr id="27" name="Shape 24"/>
          <p:cNvSpPr/>
          <p:nvPr/>
        </p:nvSpPr>
        <p:spPr>
          <a:xfrm>
            <a:off x="502920" y="5468112"/>
            <a:ext cx="457200" cy="457200"/>
          </a:xfrm>
          <a:prstGeom prst="ellipse">
            <a:avLst/>
          </a:prstGeom>
          <a:solidFill>
            <a:srgbClr val="B8862A"/>
          </a:solidFill>
          <a:ln/>
        </p:spPr>
      </p:sp>
      <p:sp>
        <p:nvSpPr>
          <p:cNvPr id="28" name="Text 25"/>
          <p:cNvSpPr txBox="1"/>
          <p:nvPr/>
        </p:nvSpPr>
        <p:spPr>
          <a:xfrm>
            <a:off x="502920" y="5468112"/>
            <a:ext cx="457200" cy="45720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5</a:t>
            </a:r>
            <a:endParaRPr lang="en-US" sz="1800" dirty="0"/>
          </a:p>
        </p:txBody>
      </p:sp>
      <p:sp>
        <p:nvSpPr>
          <p:cNvPr id="29" name="Text 26"/>
          <p:cNvSpPr txBox="1"/>
          <p:nvPr/>
        </p:nvSpPr>
        <p:spPr>
          <a:xfrm>
            <a:off x="1143000" y="5404104"/>
            <a:ext cx="10424160" cy="274320"/>
          </a:xfrm>
          <a:prstGeom prst="rect">
            <a:avLst/>
          </a:prstGeom>
          <a:noFill/>
          <a:ln/>
        </p:spPr>
        <p:txBody>
          <a:bodyPr wrap="square" lIns="0" tIns="0" rIns="0" bIns="0" rtlCol="0" anchor="ctr"/>
          <a:lstStyle/>
          <a:p>
            <a:pPr indent="0" marL="0">
              <a:buNone/>
            </a:pPr>
            <a:r>
              <a:rPr lang="en-US" sz="1200" b="1" dirty="0">
                <a:solidFill>
                  <a:srgbClr val="1B2A4A"/>
                </a:solidFill>
                <a:latin typeface="Calibri" pitchFamily="34" charset="0"/>
                <a:ea typeface="Calibri" pitchFamily="34" charset="-122"/>
                <a:cs typeface="Calibri" pitchFamily="34" charset="-120"/>
              </a:rPr>
              <a:t>YEAR 5  ·  2030–31   </a:t>
            </a:r>
            <a:pPr indent="0" marL="0">
              <a:buNone/>
            </a:pPr>
            <a:r>
              <a:rPr lang="en-US" sz="950" b="1" dirty="0">
                <a:solidFill>
                  <a:srgbClr val="5B6B85"/>
                </a:solidFill>
                <a:latin typeface="Calibri" pitchFamily="34" charset="0"/>
                <a:ea typeface="Calibri" pitchFamily="34" charset="-122"/>
                <a:cs typeface="Calibri" pitchFamily="34" charset="-120"/>
              </a:rPr>
              <a:t>DRAFT</a:t>
            </a:r>
            <a:endParaRPr lang="en-US" sz="1200" dirty="0"/>
          </a:p>
        </p:txBody>
      </p:sp>
      <p:sp>
        <p:nvSpPr>
          <p:cNvPr id="30" name="Text 27"/>
          <p:cNvSpPr txBox="1"/>
          <p:nvPr/>
        </p:nvSpPr>
        <p:spPr>
          <a:xfrm>
            <a:off x="1143000" y="5641848"/>
            <a:ext cx="10424160" cy="274320"/>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AI as Standard Practice; Second Device Refresh</a:t>
            </a:r>
            <a:endParaRPr lang="en-US" sz="1400" dirty="0"/>
          </a:p>
        </p:txBody>
      </p:sp>
      <p:sp>
        <p:nvSpPr>
          <p:cNvPr id="31" name="Text 28"/>
          <p:cNvSpPr txBox="1"/>
          <p:nvPr/>
        </p:nvSpPr>
        <p:spPr>
          <a:xfrm>
            <a:off x="1143000" y="5897880"/>
            <a:ext cx="10424160" cy="320040"/>
          </a:xfrm>
          <a:prstGeom prst="rect">
            <a:avLst/>
          </a:prstGeom>
          <a:noFill/>
          <a:ln/>
        </p:spPr>
        <p:txBody>
          <a:bodyPr wrap="square" lIns="0" tIns="0" rIns="0" bIns="0" rtlCol="0" anchor="ctr"/>
          <a:lstStyle/>
          <a:p>
            <a:pPr indent="0" marL="0">
              <a:buNone/>
            </a:pPr>
            <a:r>
              <a:rPr lang="en-US" sz="1150" dirty="0">
                <a:solidFill>
                  <a:srgbClr val="5B6B85"/>
                </a:solidFill>
                <a:latin typeface="Calibri" pitchFamily="34" charset="0"/>
                <a:ea typeface="Calibri" pitchFamily="34" charset="-122"/>
                <a:cs typeface="Calibri" pitchFamily="34" charset="-120"/>
              </a:rPr>
              <a:t>AI guidelines fully embedded in everyday teaching, with refreshed devices sustaining district-wide reliability.</a:t>
            </a:r>
            <a:endParaRPr lang="en-US" sz="1150" dirty="0"/>
          </a:p>
        </p:txBody>
      </p:sp>
      <p:sp>
        <p:nvSpPr>
          <p:cNvPr id="32" name="Text 29"/>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33" name="Text 30"/>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22</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RIGHT NOW · 2026–27</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3000" b="1" dirty="0">
                <a:solidFill>
                  <a:srgbClr val="1B2A4A"/>
                </a:solidFill>
                <a:latin typeface="Cambria" pitchFamily="34" charset="0"/>
                <a:ea typeface="Cambria" pitchFamily="34" charset="-122"/>
                <a:cs typeface="Cambria" pitchFamily="34" charset="-120"/>
              </a:rPr>
              <a:t>Year One Is Already Underway</a:t>
            </a:r>
            <a:endParaRPr lang="en-US" sz="3000" dirty="0"/>
          </a:p>
        </p:txBody>
      </p:sp>
      <p:sp>
        <p:nvSpPr>
          <p:cNvPr id="4" name="Shape 2"/>
          <p:cNvSpPr/>
          <p:nvPr/>
        </p:nvSpPr>
        <p:spPr>
          <a:xfrm>
            <a:off x="10957255" y="457200"/>
            <a:ext cx="777240" cy="777240"/>
          </a:xfrm>
          <a:prstGeom prst="ellipse">
            <a:avLst/>
          </a:prstGeom>
          <a:solidFill>
            <a:srgbClr val="3C7A5E"/>
          </a:solidFill>
          <a:ln/>
          <a:effectLst>
            <a:outerShdw sx="100000" sy="100000" kx="0" ky="0" algn="bl" rotWithShape="0" blurRad="76200" dist="25400" dir="5400000">
              <a:srgbClr val="0B1424">
                <a:alpha val="35000"/>
              </a:srgbClr>
            </a:outerShdw>
          </a:effectLst>
        </p:spPr>
      </p:sp>
      <p:pic>
        <p:nvPicPr>
          <p:cNvPr id="5" name="Image 0" descr="/tmp/work/icons/rocket.png">    </p:cNvPr>
          <p:cNvPicPr>
            <a:picLocks noChangeAspect="1"/>
          </p:cNvPicPr>
          <p:nvPr/>
        </p:nvPicPr>
        <p:blipFill>
          <a:blip r:embed="rId1"/>
          <a:stretch>
            <a:fillRect/>
          </a:stretch>
        </p:blipFill>
        <p:spPr>
          <a:xfrm>
            <a:off x="11143793" y="643738"/>
            <a:ext cx="404165" cy="404165"/>
          </a:xfrm>
          <a:prstGeom prst="rect">
            <a:avLst/>
          </a:prstGeom>
        </p:spPr>
      </p:pic>
      <p:sp>
        <p:nvSpPr>
          <p:cNvPr id="6" name="Text 3"/>
          <p:cNvSpPr txBox="1"/>
          <p:nvPr/>
        </p:nvSpPr>
        <p:spPr>
          <a:xfrm>
            <a:off x="502920" y="1600200"/>
            <a:ext cx="11155680" cy="502920"/>
          </a:xfrm>
          <a:prstGeom prst="rect">
            <a:avLst/>
          </a:prstGeom>
          <a:noFill/>
          <a:ln/>
        </p:spPr>
        <p:txBody>
          <a:bodyPr wrap="square" lIns="0" tIns="0" rIns="0" bIns="0" rtlCol="0" anchor="ctr"/>
          <a:lstStyle/>
          <a:p>
            <a:pPr indent="0" marL="0">
              <a:buNone/>
            </a:pPr>
            <a:r>
              <a:rPr lang="en-US" sz="1450" i="1" dirty="0">
                <a:solidFill>
                  <a:srgbClr val="5B6B85"/>
                </a:solidFill>
                <a:latin typeface="Calibri" pitchFamily="34" charset="0"/>
                <a:ea typeface="Calibri" pitchFamily="34" charset="-122"/>
                <a:cs typeface="Calibri" pitchFamily="34" charset="-120"/>
              </a:rPr>
              <a:t>Unlike Years 2–5, which will be refined annually, Year One's goals are adopted and in motion this school year.</a:t>
            </a:r>
            <a:endParaRPr lang="en-US" sz="1450" dirty="0"/>
          </a:p>
        </p:txBody>
      </p:sp>
      <p:sp>
        <p:nvSpPr>
          <p:cNvPr id="7" name="Shape 4"/>
          <p:cNvSpPr/>
          <p:nvPr/>
        </p:nvSpPr>
        <p:spPr>
          <a:xfrm>
            <a:off x="502920" y="2563978"/>
            <a:ext cx="475488" cy="475488"/>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8" name="Image 1" descr="/tmp/work/icons/hardHat.png">    </p:cNvPr>
          <p:cNvPicPr>
            <a:picLocks noChangeAspect="1"/>
          </p:cNvPicPr>
          <p:nvPr/>
        </p:nvPicPr>
        <p:blipFill>
          <a:blip r:embed="rId2"/>
          <a:stretch>
            <a:fillRect/>
          </a:stretch>
        </p:blipFill>
        <p:spPr>
          <a:xfrm>
            <a:off x="609905" y="2670962"/>
            <a:ext cx="261518" cy="261518"/>
          </a:xfrm>
          <a:prstGeom prst="rect">
            <a:avLst/>
          </a:prstGeom>
        </p:spPr>
      </p:pic>
      <p:sp>
        <p:nvSpPr>
          <p:cNvPr id="9" name="Text 5"/>
          <p:cNvSpPr txBox="1"/>
          <p:nvPr/>
        </p:nvSpPr>
        <p:spPr>
          <a:xfrm>
            <a:off x="1124712" y="2527402"/>
            <a:ext cx="4777740" cy="310896"/>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Facilities</a:t>
            </a:r>
            <a:endParaRPr lang="en-US" sz="1400" dirty="0"/>
          </a:p>
        </p:txBody>
      </p:sp>
      <p:sp>
        <p:nvSpPr>
          <p:cNvPr id="10" name="Text 6"/>
          <p:cNvSpPr txBox="1"/>
          <p:nvPr/>
        </p:nvSpPr>
        <p:spPr>
          <a:xfrm>
            <a:off x="1124712" y="2838298"/>
            <a:ext cx="4777740" cy="1088136"/>
          </a:xfrm>
          <a:prstGeom prst="rect">
            <a:avLst/>
          </a:prstGeom>
          <a:noFill/>
          <a:ln/>
        </p:spPr>
        <p:txBody>
          <a:bodyPr wrap="square" lIns="0" tIns="0" rIns="0" bIns="0" rtlCol="0" anchor="ctr"/>
          <a:lstStyle/>
          <a:p>
            <a:pPr indent="0" marL="0">
              <a:lnSpc>
                <a:spcPct val="112000"/>
              </a:lnSpc>
              <a:buNone/>
            </a:pPr>
            <a:r>
              <a:rPr lang="en-US" sz="1200" dirty="0">
                <a:solidFill>
                  <a:srgbClr val="5B6B85"/>
                </a:solidFill>
                <a:latin typeface="Calibri" pitchFamily="34" charset="0"/>
                <a:ea typeface="Calibri" pitchFamily="34" charset="-122"/>
                <a:cs typeface="Calibri" pitchFamily="34" charset="-120"/>
              </a:rPr>
              <a:t>Completing the HS roof, advancing the MRMS solar canopy, and submitting our next MSBA feasibility-study request.</a:t>
            </a:r>
            <a:endParaRPr lang="en-US" sz="1200" dirty="0"/>
          </a:p>
        </p:txBody>
      </p:sp>
      <p:sp>
        <p:nvSpPr>
          <p:cNvPr id="11" name="Shape 7"/>
          <p:cNvSpPr/>
          <p:nvPr/>
        </p:nvSpPr>
        <p:spPr>
          <a:xfrm>
            <a:off x="502920" y="3981298"/>
            <a:ext cx="475488" cy="475488"/>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12" name="Image 2" descr="/tmp/work/icons/bullhorn.png">    </p:cNvPr>
          <p:cNvPicPr>
            <a:picLocks noChangeAspect="1"/>
          </p:cNvPicPr>
          <p:nvPr/>
        </p:nvPicPr>
        <p:blipFill>
          <a:blip r:embed="rId3"/>
          <a:stretch>
            <a:fillRect/>
          </a:stretch>
        </p:blipFill>
        <p:spPr>
          <a:xfrm>
            <a:off x="609905" y="4088282"/>
            <a:ext cx="261518" cy="261518"/>
          </a:xfrm>
          <a:prstGeom prst="rect">
            <a:avLst/>
          </a:prstGeom>
        </p:spPr>
      </p:pic>
      <p:sp>
        <p:nvSpPr>
          <p:cNvPr id="13" name="Text 8"/>
          <p:cNvSpPr txBox="1"/>
          <p:nvPr/>
        </p:nvSpPr>
        <p:spPr>
          <a:xfrm>
            <a:off x="1124712" y="3944722"/>
            <a:ext cx="4777740" cy="310896"/>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Communication</a:t>
            </a:r>
            <a:endParaRPr lang="en-US" sz="1400" dirty="0"/>
          </a:p>
        </p:txBody>
      </p:sp>
      <p:sp>
        <p:nvSpPr>
          <p:cNvPr id="14" name="Text 9"/>
          <p:cNvSpPr txBox="1"/>
          <p:nvPr/>
        </p:nvSpPr>
        <p:spPr>
          <a:xfrm>
            <a:off x="1124712" y="4255618"/>
            <a:ext cx="4777740" cy="1088136"/>
          </a:xfrm>
          <a:prstGeom prst="rect">
            <a:avLst/>
          </a:prstGeom>
          <a:noFill/>
          <a:ln/>
        </p:spPr>
        <p:txBody>
          <a:bodyPr wrap="square" lIns="0" tIns="0" rIns="0" bIns="0" rtlCol="0" anchor="ctr"/>
          <a:lstStyle/>
          <a:p>
            <a:pPr indent="0" marL="0">
              <a:lnSpc>
                <a:spcPct val="112000"/>
              </a:lnSpc>
              <a:buNone/>
            </a:pPr>
            <a:r>
              <a:rPr lang="en-US" sz="1200" dirty="0">
                <a:solidFill>
                  <a:srgbClr val="5B6B85"/>
                </a:solidFill>
                <a:latin typeface="Calibri" pitchFamily="34" charset="0"/>
                <a:ea typeface="Calibri" pitchFamily="34" charset="-122"/>
                <a:cs typeface="Calibri" pitchFamily="34" charset="-120"/>
              </a:rPr>
              <a:t>A Communications Working Sub-Group is publishing regular, plain-language updates on School Committee decisions.</a:t>
            </a:r>
            <a:endParaRPr lang="en-US" sz="1200" dirty="0"/>
          </a:p>
        </p:txBody>
      </p:sp>
      <p:sp>
        <p:nvSpPr>
          <p:cNvPr id="15" name="Shape 10"/>
          <p:cNvSpPr/>
          <p:nvPr/>
        </p:nvSpPr>
        <p:spPr>
          <a:xfrm>
            <a:off x="6286500" y="2563978"/>
            <a:ext cx="475488" cy="475488"/>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16" name="Image 3" descr="/tmp/work/icons/graduationCap.png">    </p:cNvPr>
          <p:cNvPicPr>
            <a:picLocks noChangeAspect="1"/>
          </p:cNvPicPr>
          <p:nvPr/>
        </p:nvPicPr>
        <p:blipFill>
          <a:blip r:embed="rId4"/>
          <a:stretch>
            <a:fillRect/>
          </a:stretch>
        </p:blipFill>
        <p:spPr>
          <a:xfrm>
            <a:off x="6393485" y="2670962"/>
            <a:ext cx="261518" cy="261518"/>
          </a:xfrm>
          <a:prstGeom prst="rect">
            <a:avLst/>
          </a:prstGeom>
        </p:spPr>
      </p:pic>
      <p:sp>
        <p:nvSpPr>
          <p:cNvPr id="17" name="Text 11"/>
          <p:cNvSpPr txBox="1"/>
          <p:nvPr/>
        </p:nvSpPr>
        <p:spPr>
          <a:xfrm>
            <a:off x="6908292" y="2527402"/>
            <a:ext cx="4777740" cy="310896"/>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Academics</a:t>
            </a:r>
            <a:endParaRPr lang="en-US" sz="1400" dirty="0"/>
          </a:p>
        </p:txBody>
      </p:sp>
      <p:sp>
        <p:nvSpPr>
          <p:cNvPr id="18" name="Text 12"/>
          <p:cNvSpPr txBox="1"/>
          <p:nvPr/>
        </p:nvSpPr>
        <p:spPr>
          <a:xfrm>
            <a:off x="6908292" y="2838298"/>
            <a:ext cx="4777740" cy="1088136"/>
          </a:xfrm>
          <a:prstGeom prst="rect">
            <a:avLst/>
          </a:prstGeom>
          <a:noFill/>
          <a:ln/>
        </p:spPr>
        <p:txBody>
          <a:bodyPr wrap="square" lIns="0" tIns="0" rIns="0" bIns="0" rtlCol="0" anchor="ctr"/>
          <a:lstStyle/>
          <a:p>
            <a:pPr indent="0" marL="0">
              <a:lnSpc>
                <a:spcPct val="112000"/>
              </a:lnSpc>
              <a:buNone/>
            </a:pPr>
            <a:r>
              <a:rPr lang="en-US" sz="1200" dirty="0">
                <a:solidFill>
                  <a:srgbClr val="5B6B85"/>
                </a:solidFill>
                <a:latin typeface="Calibri" pitchFamily="34" charset="0"/>
                <a:ea typeface="Calibri" pitchFamily="34" charset="-122"/>
                <a:cs typeface="Calibri" pitchFamily="34" charset="-120"/>
              </a:rPr>
              <a:t>Building our first published MTSS Handbook and expanding social-emotional support to families district-wide.</a:t>
            </a:r>
            <a:endParaRPr lang="en-US" sz="1200" dirty="0"/>
          </a:p>
        </p:txBody>
      </p:sp>
      <p:sp>
        <p:nvSpPr>
          <p:cNvPr id="19" name="Shape 13"/>
          <p:cNvSpPr/>
          <p:nvPr/>
        </p:nvSpPr>
        <p:spPr>
          <a:xfrm>
            <a:off x="6286500" y="3981298"/>
            <a:ext cx="475488" cy="475488"/>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20" name="Image 4" descr="/tmp/work/icons/robot.png">    </p:cNvPr>
          <p:cNvPicPr>
            <a:picLocks noChangeAspect="1"/>
          </p:cNvPicPr>
          <p:nvPr/>
        </p:nvPicPr>
        <p:blipFill>
          <a:blip r:embed="rId5"/>
          <a:stretch>
            <a:fillRect/>
          </a:stretch>
        </p:blipFill>
        <p:spPr>
          <a:xfrm>
            <a:off x="6393485" y="4088282"/>
            <a:ext cx="261518" cy="261518"/>
          </a:xfrm>
          <a:prstGeom prst="rect">
            <a:avLst/>
          </a:prstGeom>
        </p:spPr>
      </p:pic>
      <p:sp>
        <p:nvSpPr>
          <p:cNvPr id="21" name="Text 14"/>
          <p:cNvSpPr txBox="1"/>
          <p:nvPr/>
        </p:nvSpPr>
        <p:spPr>
          <a:xfrm>
            <a:off x="6908292" y="3944722"/>
            <a:ext cx="4777740" cy="310896"/>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Technology</a:t>
            </a:r>
            <a:endParaRPr lang="en-US" sz="1400" dirty="0"/>
          </a:p>
        </p:txBody>
      </p:sp>
      <p:sp>
        <p:nvSpPr>
          <p:cNvPr id="22" name="Text 15"/>
          <p:cNvSpPr txBox="1"/>
          <p:nvPr/>
        </p:nvSpPr>
        <p:spPr>
          <a:xfrm>
            <a:off x="6908292" y="4255618"/>
            <a:ext cx="4777740" cy="1088136"/>
          </a:xfrm>
          <a:prstGeom prst="rect">
            <a:avLst/>
          </a:prstGeom>
          <a:noFill/>
          <a:ln/>
        </p:spPr>
        <p:txBody>
          <a:bodyPr wrap="square" lIns="0" tIns="0" rIns="0" bIns="0" rtlCol="0" anchor="ctr"/>
          <a:lstStyle/>
          <a:p>
            <a:pPr indent="0" marL="0">
              <a:lnSpc>
                <a:spcPct val="112000"/>
              </a:lnSpc>
              <a:buNone/>
            </a:pPr>
            <a:r>
              <a:rPr lang="en-US" sz="1200" dirty="0">
                <a:solidFill>
                  <a:srgbClr val="5B6B85"/>
                </a:solidFill>
                <a:latin typeface="Calibri" pitchFamily="34" charset="0"/>
                <a:ea typeface="Calibri" pitchFamily="34" charset="-122"/>
                <a:cs typeface="Calibri" pitchFamily="34" charset="-120"/>
              </a:rPr>
              <a:t>Finalizing AI Usage Guidelines, launching our first guided classroom AI pilots, and auditing every student device.</a:t>
            </a:r>
            <a:endParaRPr lang="en-US" sz="1200" dirty="0"/>
          </a:p>
        </p:txBody>
      </p:sp>
      <p:sp>
        <p:nvSpPr>
          <p:cNvPr id="23" name="Text 16"/>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24" name="Text 17"/>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23</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THE THROUGHLINE</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3000" b="1" dirty="0">
                <a:solidFill>
                  <a:srgbClr val="1B2A4A"/>
                </a:solidFill>
                <a:latin typeface="Cambria" pitchFamily="34" charset="0"/>
                <a:ea typeface="Cambria" pitchFamily="34" charset="-122"/>
                <a:cs typeface="Cambria" pitchFamily="34" charset="-120"/>
              </a:rPr>
              <a:t>From Foundation to Future</a:t>
            </a:r>
            <a:endParaRPr lang="en-US" sz="3000" dirty="0"/>
          </a:p>
        </p:txBody>
      </p:sp>
      <p:sp>
        <p:nvSpPr>
          <p:cNvPr id="4" name="Shape 2"/>
          <p:cNvSpPr/>
          <p:nvPr/>
        </p:nvSpPr>
        <p:spPr>
          <a:xfrm>
            <a:off x="10957255" y="457200"/>
            <a:ext cx="777240" cy="777240"/>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5" name="Image 0" descr="/tmp/work/icons/heart.png">    </p:cNvPr>
          <p:cNvPicPr>
            <a:picLocks noChangeAspect="1"/>
          </p:cNvPicPr>
          <p:nvPr/>
        </p:nvPicPr>
        <p:blipFill>
          <a:blip r:embed="rId1"/>
          <a:stretch>
            <a:fillRect/>
          </a:stretch>
        </p:blipFill>
        <p:spPr>
          <a:xfrm>
            <a:off x="11143793" y="643738"/>
            <a:ext cx="404165" cy="404165"/>
          </a:xfrm>
          <a:prstGeom prst="rect">
            <a:avLst/>
          </a:prstGeom>
        </p:spPr>
      </p:pic>
      <p:sp>
        <p:nvSpPr>
          <p:cNvPr id="6" name="Text 3"/>
          <p:cNvSpPr txBox="1"/>
          <p:nvPr/>
        </p:nvSpPr>
        <p:spPr>
          <a:xfrm>
            <a:off x="502920" y="1600200"/>
            <a:ext cx="11155680" cy="502920"/>
          </a:xfrm>
          <a:prstGeom prst="rect">
            <a:avLst/>
          </a:prstGeom>
          <a:noFill/>
          <a:ln/>
        </p:spPr>
        <p:txBody>
          <a:bodyPr wrap="square" lIns="0" tIns="0" rIns="0" bIns="0" rtlCol="0" anchor="ctr"/>
          <a:lstStyle/>
          <a:p>
            <a:pPr indent="0" marL="0">
              <a:buNone/>
            </a:pPr>
            <a:r>
              <a:rPr lang="en-US" sz="1450" i="1" dirty="0">
                <a:solidFill>
                  <a:srgbClr val="5B6B85"/>
                </a:solidFill>
                <a:latin typeface="Calibri" pitchFamily="34" charset="0"/>
                <a:ea typeface="Calibri" pitchFamily="34" charset="-122"/>
                <a:cs typeface="Calibri" pitchFamily="34" charset="-120"/>
              </a:rPr>
              <a:t>Nothing in the new plan starts from zero — it builds directly on what our community already put in place.</a:t>
            </a:r>
            <a:endParaRPr lang="en-US" sz="1450" dirty="0"/>
          </a:p>
        </p:txBody>
      </p:sp>
      <p:sp>
        <p:nvSpPr>
          <p:cNvPr id="7" name="Shape 4"/>
          <p:cNvSpPr/>
          <p:nvPr/>
        </p:nvSpPr>
        <p:spPr>
          <a:xfrm>
            <a:off x="502920" y="2395728"/>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8" name="Image 1" descr="/tmp/work/icons/child.png">    </p:cNvPr>
          <p:cNvPicPr>
            <a:picLocks noChangeAspect="1"/>
          </p:cNvPicPr>
          <p:nvPr/>
        </p:nvPicPr>
        <p:blipFill>
          <a:blip r:embed="rId2"/>
          <a:stretch>
            <a:fillRect/>
          </a:stretch>
        </p:blipFill>
        <p:spPr>
          <a:xfrm>
            <a:off x="622249" y="2515057"/>
            <a:ext cx="291694" cy="291694"/>
          </a:xfrm>
          <a:prstGeom prst="rect">
            <a:avLst/>
          </a:prstGeom>
        </p:spPr>
      </p:pic>
      <p:sp>
        <p:nvSpPr>
          <p:cNvPr id="9" name="Text 5"/>
          <p:cNvSpPr txBox="1"/>
          <p:nvPr/>
        </p:nvSpPr>
        <p:spPr>
          <a:xfrm>
            <a:off x="1234440" y="2185416"/>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MTSS work → the MTSS Handbook</a:t>
            </a:r>
            <a:endParaRPr lang="en-US" sz="1550" dirty="0"/>
          </a:p>
        </p:txBody>
      </p:sp>
      <p:sp>
        <p:nvSpPr>
          <p:cNvPr id="10" name="Text 6"/>
          <p:cNvSpPr txBox="1"/>
          <p:nvPr/>
        </p:nvSpPr>
        <p:spPr>
          <a:xfrm>
            <a:off x="1234440" y="2496312"/>
            <a:ext cx="10424160" cy="658368"/>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Five years of building tiered support at every grade level become one clear, published playbook for every teacher.</a:t>
            </a:r>
            <a:endParaRPr lang="en-US" sz="1300" dirty="0"/>
          </a:p>
        </p:txBody>
      </p:sp>
      <p:sp>
        <p:nvSpPr>
          <p:cNvPr id="11" name="Shape 7"/>
          <p:cNvSpPr/>
          <p:nvPr/>
        </p:nvSpPr>
        <p:spPr>
          <a:xfrm>
            <a:off x="502920" y="3419856"/>
            <a:ext cx="530352" cy="530352"/>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12" name="Image 2" descr="/tmp/work/icons/bullhorn.png">    </p:cNvPr>
          <p:cNvPicPr>
            <a:picLocks noChangeAspect="1"/>
          </p:cNvPicPr>
          <p:nvPr/>
        </p:nvPicPr>
        <p:blipFill>
          <a:blip r:embed="rId3"/>
          <a:stretch>
            <a:fillRect/>
          </a:stretch>
        </p:blipFill>
        <p:spPr>
          <a:xfrm>
            <a:off x="622249" y="3539185"/>
            <a:ext cx="291694" cy="291694"/>
          </a:xfrm>
          <a:prstGeom prst="rect">
            <a:avLst/>
          </a:prstGeom>
        </p:spPr>
      </p:pic>
      <p:sp>
        <p:nvSpPr>
          <p:cNvPr id="13" name="Text 8"/>
          <p:cNvSpPr txBox="1"/>
          <p:nvPr/>
        </p:nvSpPr>
        <p:spPr>
          <a:xfrm>
            <a:off x="1234440" y="3209544"/>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The Communications Plan → a Communications Coordinator</a:t>
            </a:r>
            <a:endParaRPr lang="en-US" sz="1550" dirty="0"/>
          </a:p>
        </p:txBody>
      </p:sp>
      <p:sp>
        <p:nvSpPr>
          <p:cNvPr id="14" name="Text 9"/>
          <p:cNvSpPr txBox="1"/>
          <p:nvPr/>
        </p:nvSpPr>
        <p:spPr>
          <a:xfrm>
            <a:off x="1234440" y="3520440"/>
            <a:ext cx="10424160" cy="658368"/>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The plan families helped shape now gets a dedicated staff role to carry it forward and keep it growing.</a:t>
            </a:r>
            <a:endParaRPr lang="en-US" sz="1300" dirty="0"/>
          </a:p>
        </p:txBody>
      </p:sp>
      <p:sp>
        <p:nvSpPr>
          <p:cNvPr id="15" name="Shape 10"/>
          <p:cNvSpPr/>
          <p:nvPr/>
        </p:nvSpPr>
        <p:spPr>
          <a:xfrm>
            <a:off x="502920" y="4443984"/>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16" name="Image 3" descr="/tmp/work/icons/hardHat.png">    </p:cNvPr>
          <p:cNvPicPr>
            <a:picLocks noChangeAspect="1"/>
          </p:cNvPicPr>
          <p:nvPr/>
        </p:nvPicPr>
        <p:blipFill>
          <a:blip r:embed="rId4"/>
          <a:stretch>
            <a:fillRect/>
          </a:stretch>
        </p:blipFill>
        <p:spPr>
          <a:xfrm>
            <a:off x="622249" y="4563313"/>
            <a:ext cx="291694" cy="291694"/>
          </a:xfrm>
          <a:prstGeom prst="rect">
            <a:avLst/>
          </a:prstGeom>
        </p:spPr>
      </p:pic>
      <p:sp>
        <p:nvSpPr>
          <p:cNvPr id="17" name="Text 11"/>
          <p:cNvSpPr txBox="1"/>
          <p:nvPr/>
        </p:nvSpPr>
        <p:spPr>
          <a:xfrm>
            <a:off x="1234440" y="4233672"/>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The Capital Improvement Plan → the 2050 Master Plan</a:t>
            </a:r>
            <a:endParaRPr lang="en-US" sz="1550" dirty="0"/>
          </a:p>
        </p:txBody>
      </p:sp>
      <p:sp>
        <p:nvSpPr>
          <p:cNvPr id="18" name="Text 12"/>
          <p:cNvSpPr txBox="1"/>
          <p:nvPr/>
        </p:nvSpPr>
        <p:spPr>
          <a:xfrm>
            <a:off x="1234440" y="4544568"/>
            <a:ext cx="10424160" cy="658368"/>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Our first capital-planning process matures into a full facilities feasibility study and a 25-year vision for our buildings.</a:t>
            </a:r>
            <a:endParaRPr lang="en-US" sz="1300" dirty="0"/>
          </a:p>
        </p:txBody>
      </p:sp>
      <p:sp>
        <p:nvSpPr>
          <p:cNvPr id="19" name="Shape 13"/>
          <p:cNvSpPr/>
          <p:nvPr/>
        </p:nvSpPr>
        <p:spPr>
          <a:xfrm>
            <a:off x="502920" y="5468112"/>
            <a:ext cx="530352" cy="530352"/>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20" name="Image 4" descr="/tmp/work/icons/robot.png">    </p:cNvPr>
          <p:cNvPicPr>
            <a:picLocks noChangeAspect="1"/>
          </p:cNvPicPr>
          <p:nvPr/>
        </p:nvPicPr>
        <p:blipFill>
          <a:blip r:embed="rId5"/>
          <a:stretch>
            <a:fillRect/>
          </a:stretch>
        </p:blipFill>
        <p:spPr>
          <a:xfrm>
            <a:off x="622249" y="5587441"/>
            <a:ext cx="291694" cy="291694"/>
          </a:xfrm>
          <a:prstGeom prst="rect">
            <a:avLst/>
          </a:prstGeom>
        </p:spPr>
      </p:pic>
      <p:sp>
        <p:nvSpPr>
          <p:cNvPr id="21" name="Text 14"/>
          <p:cNvSpPr txBox="1"/>
          <p:nvPr/>
        </p:nvSpPr>
        <p:spPr>
          <a:xfrm>
            <a:off x="1234440" y="5257800"/>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This year's AI Advisory Group → district-wide AI Guidelines</a:t>
            </a:r>
            <a:endParaRPr lang="en-US" sz="1550" dirty="0"/>
          </a:p>
        </p:txBody>
      </p:sp>
      <p:sp>
        <p:nvSpPr>
          <p:cNvPr id="22" name="Text 15"/>
          <p:cNvSpPr txBox="1"/>
          <p:nvPr/>
        </p:nvSpPr>
        <p:spPr>
          <a:xfrm>
            <a:off x="1234440" y="5568696"/>
            <a:ext cx="10424160" cy="658368"/>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A single year of careful, community-informed piloting becomes Year One's adopted, district-wide policy.</a:t>
            </a:r>
            <a:endParaRPr lang="en-US" sz="1300" dirty="0"/>
          </a:p>
        </p:txBody>
      </p:sp>
      <p:sp>
        <p:nvSpPr>
          <p:cNvPr id="23" name="Text 16"/>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24" name="Text 17"/>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24</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FOR REFERENCE</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3000" b="1" dirty="0">
                <a:solidFill>
                  <a:srgbClr val="1B2A4A"/>
                </a:solidFill>
                <a:latin typeface="Cambria" pitchFamily="34" charset="0"/>
                <a:ea typeface="Cambria" pitchFamily="34" charset="-122"/>
                <a:cs typeface="Cambria" pitchFamily="34" charset="-120"/>
              </a:rPr>
              <a:t>Key Terms, in Plain Language</a:t>
            </a:r>
            <a:endParaRPr lang="en-US" sz="3000" dirty="0"/>
          </a:p>
        </p:txBody>
      </p:sp>
      <p:sp>
        <p:nvSpPr>
          <p:cNvPr id="4" name="Shape 2"/>
          <p:cNvSpPr/>
          <p:nvPr/>
        </p:nvSpPr>
        <p:spPr>
          <a:xfrm>
            <a:off x="10957255" y="457200"/>
            <a:ext cx="777240" cy="777240"/>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5" name="Image 0" descr="/tmp/work/icons/book.png">    </p:cNvPr>
          <p:cNvPicPr>
            <a:picLocks noChangeAspect="1"/>
          </p:cNvPicPr>
          <p:nvPr/>
        </p:nvPicPr>
        <p:blipFill>
          <a:blip r:embed="rId1"/>
          <a:stretch>
            <a:fillRect/>
          </a:stretch>
        </p:blipFill>
        <p:spPr>
          <a:xfrm>
            <a:off x="11143793" y="643738"/>
            <a:ext cx="404165" cy="404165"/>
          </a:xfrm>
          <a:prstGeom prst="rect">
            <a:avLst/>
          </a:prstGeom>
        </p:spPr>
      </p:pic>
      <p:sp>
        <p:nvSpPr>
          <p:cNvPr id="6" name="Shape 3"/>
          <p:cNvSpPr/>
          <p:nvPr/>
        </p:nvSpPr>
        <p:spPr>
          <a:xfrm>
            <a:off x="502920" y="1741932"/>
            <a:ext cx="475488" cy="475488"/>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7" name="Image 1" descr="/tmp/work/icons/puzzlePiece.png">    </p:cNvPr>
          <p:cNvPicPr>
            <a:picLocks noChangeAspect="1"/>
          </p:cNvPicPr>
          <p:nvPr/>
        </p:nvPicPr>
        <p:blipFill>
          <a:blip r:embed="rId2"/>
          <a:stretch>
            <a:fillRect/>
          </a:stretch>
        </p:blipFill>
        <p:spPr>
          <a:xfrm>
            <a:off x="609905" y="1848917"/>
            <a:ext cx="261518" cy="261518"/>
          </a:xfrm>
          <a:prstGeom prst="rect">
            <a:avLst/>
          </a:prstGeom>
        </p:spPr>
      </p:pic>
      <p:sp>
        <p:nvSpPr>
          <p:cNvPr id="8" name="Text 4"/>
          <p:cNvSpPr txBox="1"/>
          <p:nvPr/>
        </p:nvSpPr>
        <p:spPr>
          <a:xfrm>
            <a:off x="1124712" y="1705356"/>
            <a:ext cx="4777740" cy="310896"/>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MTSS — Multi-Tiered System of Support</a:t>
            </a:r>
            <a:endParaRPr lang="en-US" sz="1400" dirty="0"/>
          </a:p>
        </p:txBody>
      </p:sp>
      <p:sp>
        <p:nvSpPr>
          <p:cNvPr id="9" name="Text 5"/>
          <p:cNvSpPr txBox="1"/>
          <p:nvPr/>
        </p:nvSpPr>
        <p:spPr>
          <a:xfrm>
            <a:off x="1124712" y="2016252"/>
            <a:ext cx="4777740" cy="1088136"/>
          </a:xfrm>
          <a:prstGeom prst="rect">
            <a:avLst/>
          </a:prstGeom>
          <a:noFill/>
          <a:ln/>
        </p:spPr>
        <p:txBody>
          <a:bodyPr wrap="square" lIns="0" tIns="0" rIns="0" bIns="0" rtlCol="0" anchor="ctr"/>
          <a:lstStyle/>
          <a:p>
            <a:pPr indent="0" marL="0">
              <a:lnSpc>
                <a:spcPct val="112000"/>
              </a:lnSpc>
              <a:buNone/>
            </a:pPr>
            <a:r>
              <a:rPr lang="en-US" sz="1200" dirty="0">
                <a:solidFill>
                  <a:srgbClr val="5B6B85"/>
                </a:solidFill>
                <a:latin typeface="Calibri" pitchFamily="34" charset="0"/>
                <a:ea typeface="Calibri" pitchFamily="34" charset="-122"/>
                <a:cs typeface="Calibri" pitchFamily="34" charset="-120"/>
              </a:rPr>
              <a:t>A layered system that matches the right level of academic or social-emotional help to each student's needs.</a:t>
            </a:r>
            <a:endParaRPr lang="en-US" sz="1200" dirty="0"/>
          </a:p>
        </p:txBody>
      </p:sp>
      <p:sp>
        <p:nvSpPr>
          <p:cNvPr id="10" name="Shape 6"/>
          <p:cNvSpPr/>
          <p:nvPr/>
        </p:nvSpPr>
        <p:spPr>
          <a:xfrm>
            <a:off x="502920" y="3159252"/>
            <a:ext cx="475488" cy="475488"/>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11" name="Image 2" descr="/tmp/work/icons/handsHelping.png">    </p:cNvPr>
          <p:cNvPicPr>
            <a:picLocks noChangeAspect="1"/>
          </p:cNvPicPr>
          <p:nvPr/>
        </p:nvPicPr>
        <p:blipFill>
          <a:blip r:embed="rId3"/>
          <a:stretch>
            <a:fillRect/>
          </a:stretch>
        </p:blipFill>
        <p:spPr>
          <a:xfrm>
            <a:off x="609905" y="3266237"/>
            <a:ext cx="261518" cy="261518"/>
          </a:xfrm>
          <a:prstGeom prst="rect">
            <a:avLst/>
          </a:prstGeom>
        </p:spPr>
      </p:pic>
      <p:sp>
        <p:nvSpPr>
          <p:cNvPr id="12" name="Text 7"/>
          <p:cNvSpPr txBox="1"/>
          <p:nvPr/>
        </p:nvSpPr>
        <p:spPr>
          <a:xfrm>
            <a:off x="1124712" y="3122676"/>
            <a:ext cx="4777740" cy="310896"/>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DEIB — Diversity, Equity, Inclusion &amp; Belonging</a:t>
            </a:r>
            <a:endParaRPr lang="en-US" sz="1400" dirty="0"/>
          </a:p>
        </p:txBody>
      </p:sp>
      <p:sp>
        <p:nvSpPr>
          <p:cNvPr id="13" name="Text 8"/>
          <p:cNvSpPr txBox="1"/>
          <p:nvPr/>
        </p:nvSpPr>
        <p:spPr>
          <a:xfrm>
            <a:off x="1124712" y="3433572"/>
            <a:ext cx="4777740" cy="1088136"/>
          </a:xfrm>
          <a:prstGeom prst="rect">
            <a:avLst/>
          </a:prstGeom>
          <a:noFill/>
          <a:ln/>
        </p:spPr>
        <p:txBody>
          <a:bodyPr wrap="square" lIns="0" tIns="0" rIns="0" bIns="0" rtlCol="0" anchor="ctr"/>
          <a:lstStyle/>
          <a:p>
            <a:pPr indent="0" marL="0">
              <a:lnSpc>
                <a:spcPct val="112000"/>
              </a:lnSpc>
              <a:buNone/>
            </a:pPr>
            <a:r>
              <a:rPr lang="en-US" sz="1200" dirty="0">
                <a:solidFill>
                  <a:srgbClr val="5B6B85"/>
                </a:solidFill>
                <a:latin typeface="Calibri" pitchFamily="34" charset="0"/>
                <a:ea typeface="Calibri" pitchFamily="34" charset="-122"/>
                <a:cs typeface="Calibri" pitchFamily="34" charset="-120"/>
              </a:rPr>
              <a:t>Making sure every student and staff member feels represented, supported, and genuinely part of the community.</a:t>
            </a:r>
            <a:endParaRPr lang="en-US" sz="1200" dirty="0"/>
          </a:p>
        </p:txBody>
      </p:sp>
      <p:sp>
        <p:nvSpPr>
          <p:cNvPr id="14" name="Shape 9"/>
          <p:cNvSpPr/>
          <p:nvPr/>
        </p:nvSpPr>
        <p:spPr>
          <a:xfrm>
            <a:off x="502920" y="4576572"/>
            <a:ext cx="475488" cy="475488"/>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15" name="Image 3" descr="/tmp/work/icons/heart.png">    </p:cNvPr>
          <p:cNvPicPr>
            <a:picLocks noChangeAspect="1"/>
          </p:cNvPicPr>
          <p:nvPr/>
        </p:nvPicPr>
        <p:blipFill>
          <a:blip r:embed="rId4"/>
          <a:stretch>
            <a:fillRect/>
          </a:stretch>
        </p:blipFill>
        <p:spPr>
          <a:xfrm>
            <a:off x="609905" y="4683557"/>
            <a:ext cx="261518" cy="261518"/>
          </a:xfrm>
          <a:prstGeom prst="rect">
            <a:avLst/>
          </a:prstGeom>
        </p:spPr>
      </p:pic>
      <p:sp>
        <p:nvSpPr>
          <p:cNvPr id="16" name="Text 10"/>
          <p:cNvSpPr txBox="1"/>
          <p:nvPr/>
        </p:nvSpPr>
        <p:spPr>
          <a:xfrm>
            <a:off x="1124712" y="4539996"/>
            <a:ext cx="4777740" cy="310896"/>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SEL — Social-Emotional Learning</a:t>
            </a:r>
            <a:endParaRPr lang="en-US" sz="1400" dirty="0"/>
          </a:p>
        </p:txBody>
      </p:sp>
      <p:sp>
        <p:nvSpPr>
          <p:cNvPr id="17" name="Text 11"/>
          <p:cNvSpPr txBox="1"/>
          <p:nvPr/>
        </p:nvSpPr>
        <p:spPr>
          <a:xfrm>
            <a:off x="1124712" y="4850892"/>
            <a:ext cx="4777740" cy="1088136"/>
          </a:xfrm>
          <a:prstGeom prst="rect">
            <a:avLst/>
          </a:prstGeom>
          <a:noFill/>
          <a:ln/>
        </p:spPr>
        <p:txBody>
          <a:bodyPr wrap="square" lIns="0" tIns="0" rIns="0" bIns="0" rtlCol="0" anchor="ctr"/>
          <a:lstStyle/>
          <a:p>
            <a:pPr indent="0" marL="0">
              <a:lnSpc>
                <a:spcPct val="112000"/>
              </a:lnSpc>
              <a:buNone/>
            </a:pPr>
            <a:r>
              <a:rPr lang="en-US" sz="1200" dirty="0">
                <a:solidFill>
                  <a:srgbClr val="5B6B85"/>
                </a:solidFill>
                <a:latin typeface="Calibri" pitchFamily="34" charset="0"/>
                <a:ea typeface="Calibri" pitchFamily="34" charset="-122"/>
                <a:cs typeface="Calibri" pitchFamily="34" charset="-120"/>
              </a:rPr>
              <a:t>Teaching skills like self-regulation, empathy, and relationship-building alongside academics.</a:t>
            </a:r>
            <a:endParaRPr lang="en-US" sz="1200" dirty="0"/>
          </a:p>
        </p:txBody>
      </p:sp>
      <p:sp>
        <p:nvSpPr>
          <p:cNvPr id="18" name="Shape 12"/>
          <p:cNvSpPr/>
          <p:nvPr/>
        </p:nvSpPr>
        <p:spPr>
          <a:xfrm>
            <a:off x="6286500" y="1741932"/>
            <a:ext cx="475488" cy="475488"/>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19" name="Image 4" descr="/tmp/work/icons/wheelchair.png">    </p:cNvPr>
          <p:cNvPicPr>
            <a:picLocks noChangeAspect="1"/>
          </p:cNvPicPr>
          <p:nvPr/>
        </p:nvPicPr>
        <p:blipFill>
          <a:blip r:embed="rId5"/>
          <a:stretch>
            <a:fillRect/>
          </a:stretch>
        </p:blipFill>
        <p:spPr>
          <a:xfrm>
            <a:off x="6393485" y="1848917"/>
            <a:ext cx="261518" cy="261518"/>
          </a:xfrm>
          <a:prstGeom prst="rect">
            <a:avLst/>
          </a:prstGeom>
        </p:spPr>
      </p:pic>
      <p:sp>
        <p:nvSpPr>
          <p:cNvPr id="20" name="Text 13"/>
          <p:cNvSpPr txBox="1"/>
          <p:nvPr/>
        </p:nvSpPr>
        <p:spPr>
          <a:xfrm>
            <a:off x="6908292" y="1705356"/>
            <a:ext cx="4777740" cy="310896"/>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UDL — Universal Design for Learning</a:t>
            </a:r>
            <a:endParaRPr lang="en-US" sz="1400" dirty="0"/>
          </a:p>
        </p:txBody>
      </p:sp>
      <p:sp>
        <p:nvSpPr>
          <p:cNvPr id="21" name="Text 14"/>
          <p:cNvSpPr txBox="1"/>
          <p:nvPr/>
        </p:nvSpPr>
        <p:spPr>
          <a:xfrm>
            <a:off x="6908292" y="2016252"/>
            <a:ext cx="4777740" cy="1088136"/>
          </a:xfrm>
          <a:prstGeom prst="rect">
            <a:avLst/>
          </a:prstGeom>
          <a:noFill/>
          <a:ln/>
        </p:spPr>
        <p:txBody>
          <a:bodyPr wrap="square" lIns="0" tIns="0" rIns="0" bIns="0" rtlCol="0" anchor="ctr"/>
          <a:lstStyle/>
          <a:p>
            <a:pPr indent="0" marL="0">
              <a:lnSpc>
                <a:spcPct val="112000"/>
              </a:lnSpc>
              <a:buNone/>
            </a:pPr>
            <a:r>
              <a:rPr lang="en-US" sz="1200" dirty="0">
                <a:solidFill>
                  <a:srgbClr val="5B6B85"/>
                </a:solidFill>
                <a:latin typeface="Calibri" pitchFamily="34" charset="0"/>
                <a:ea typeface="Calibri" pitchFamily="34" charset="-122"/>
                <a:cs typeface="Calibri" pitchFamily="34" charset="-120"/>
              </a:rPr>
              <a:t>Designing lessons and materials so they work well for the widest possible range of learners from the start.</a:t>
            </a:r>
            <a:endParaRPr lang="en-US" sz="1200" dirty="0"/>
          </a:p>
        </p:txBody>
      </p:sp>
      <p:sp>
        <p:nvSpPr>
          <p:cNvPr id="22" name="Shape 15"/>
          <p:cNvSpPr/>
          <p:nvPr/>
        </p:nvSpPr>
        <p:spPr>
          <a:xfrm>
            <a:off x="6286500" y="3159252"/>
            <a:ext cx="475488" cy="475488"/>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23" name="Image 5" descr="/tmp/work/icons/school.png">    </p:cNvPr>
          <p:cNvPicPr>
            <a:picLocks noChangeAspect="1"/>
          </p:cNvPicPr>
          <p:nvPr/>
        </p:nvPicPr>
        <p:blipFill>
          <a:blip r:embed="rId6"/>
          <a:stretch>
            <a:fillRect/>
          </a:stretch>
        </p:blipFill>
        <p:spPr>
          <a:xfrm>
            <a:off x="6393485" y="3266237"/>
            <a:ext cx="261518" cy="261518"/>
          </a:xfrm>
          <a:prstGeom prst="rect">
            <a:avLst/>
          </a:prstGeom>
        </p:spPr>
      </p:pic>
      <p:sp>
        <p:nvSpPr>
          <p:cNvPr id="24" name="Text 16"/>
          <p:cNvSpPr txBox="1"/>
          <p:nvPr/>
        </p:nvSpPr>
        <p:spPr>
          <a:xfrm>
            <a:off x="6908292" y="3122676"/>
            <a:ext cx="4777740" cy="310896"/>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MSBA — Massachusetts School Building Authority</a:t>
            </a:r>
            <a:endParaRPr lang="en-US" sz="1400" dirty="0"/>
          </a:p>
        </p:txBody>
      </p:sp>
      <p:sp>
        <p:nvSpPr>
          <p:cNvPr id="25" name="Text 17"/>
          <p:cNvSpPr txBox="1"/>
          <p:nvPr/>
        </p:nvSpPr>
        <p:spPr>
          <a:xfrm>
            <a:off x="6908292" y="3433572"/>
            <a:ext cx="4777740" cy="1088136"/>
          </a:xfrm>
          <a:prstGeom prst="rect">
            <a:avLst/>
          </a:prstGeom>
          <a:noFill/>
          <a:ln/>
        </p:spPr>
        <p:txBody>
          <a:bodyPr wrap="square" lIns="0" tIns="0" rIns="0" bIns="0" rtlCol="0" anchor="ctr"/>
          <a:lstStyle/>
          <a:p>
            <a:pPr indent="0" marL="0">
              <a:lnSpc>
                <a:spcPct val="112000"/>
              </a:lnSpc>
              <a:buNone/>
            </a:pPr>
            <a:r>
              <a:rPr lang="en-US" sz="1200" dirty="0">
                <a:solidFill>
                  <a:srgbClr val="5B6B85"/>
                </a:solidFill>
                <a:latin typeface="Calibri" pitchFamily="34" charset="0"/>
                <a:ea typeface="Calibri" pitchFamily="34" charset="-122"/>
                <a:cs typeface="Calibri" pitchFamily="34" charset="-120"/>
              </a:rPr>
              <a:t>The state agency that reviews and helps fund major school construction and renovation projects.</a:t>
            </a:r>
            <a:endParaRPr lang="en-US" sz="1200" dirty="0"/>
          </a:p>
        </p:txBody>
      </p:sp>
      <p:sp>
        <p:nvSpPr>
          <p:cNvPr id="26" name="Shape 18"/>
          <p:cNvSpPr/>
          <p:nvPr/>
        </p:nvSpPr>
        <p:spPr>
          <a:xfrm>
            <a:off x="6286500" y="4576572"/>
            <a:ext cx="475488" cy="475488"/>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27" name="Image 6" descr="/tmp/work/icons/graduationCap.png">    </p:cNvPr>
          <p:cNvPicPr>
            <a:picLocks noChangeAspect="1"/>
          </p:cNvPicPr>
          <p:nvPr/>
        </p:nvPicPr>
        <p:blipFill>
          <a:blip r:embed="rId7"/>
          <a:stretch>
            <a:fillRect/>
          </a:stretch>
        </p:blipFill>
        <p:spPr>
          <a:xfrm>
            <a:off x="6393485" y="4683557"/>
            <a:ext cx="261518" cy="261518"/>
          </a:xfrm>
          <a:prstGeom prst="rect">
            <a:avLst/>
          </a:prstGeom>
        </p:spPr>
      </p:pic>
      <p:sp>
        <p:nvSpPr>
          <p:cNvPr id="28" name="Text 19"/>
          <p:cNvSpPr txBox="1"/>
          <p:nvPr/>
        </p:nvSpPr>
        <p:spPr>
          <a:xfrm>
            <a:off x="6908292" y="4539996"/>
            <a:ext cx="4777740" cy="310896"/>
          </a:xfrm>
          <a:prstGeom prst="rect">
            <a:avLst/>
          </a:prstGeom>
          <a:noFill/>
          <a:ln/>
        </p:spPr>
        <p:txBody>
          <a:bodyPr wrap="square" lIns="0" tIns="0" rIns="0" bIns="0" rtlCol="0" anchor="ctr"/>
          <a:lstStyle/>
          <a:p>
            <a:pPr indent="0" marL="0">
              <a:buNone/>
            </a:pPr>
            <a:r>
              <a:rPr lang="en-US" sz="1400" b="1" dirty="0">
                <a:solidFill>
                  <a:srgbClr val="1B2A4A"/>
                </a:solidFill>
                <a:latin typeface="Calibri" pitchFamily="34" charset="0"/>
                <a:ea typeface="Calibri" pitchFamily="34" charset="-122"/>
                <a:cs typeface="Calibri" pitchFamily="34" charset="-120"/>
              </a:rPr>
              <a:t>PoL — Portrait of a Learner</a:t>
            </a:r>
            <a:endParaRPr lang="en-US" sz="1400" dirty="0"/>
          </a:p>
        </p:txBody>
      </p:sp>
      <p:sp>
        <p:nvSpPr>
          <p:cNvPr id="29" name="Text 20"/>
          <p:cNvSpPr txBox="1"/>
          <p:nvPr/>
        </p:nvSpPr>
        <p:spPr>
          <a:xfrm>
            <a:off x="6908292" y="4850892"/>
            <a:ext cx="4777740" cy="1088136"/>
          </a:xfrm>
          <a:prstGeom prst="rect">
            <a:avLst/>
          </a:prstGeom>
          <a:noFill/>
          <a:ln/>
        </p:spPr>
        <p:txBody>
          <a:bodyPr wrap="square" lIns="0" tIns="0" rIns="0" bIns="0" rtlCol="0" anchor="ctr"/>
          <a:lstStyle/>
          <a:p>
            <a:pPr indent="0" marL="0">
              <a:lnSpc>
                <a:spcPct val="112000"/>
              </a:lnSpc>
              <a:buNone/>
            </a:pPr>
            <a:r>
              <a:rPr lang="en-US" sz="1200" dirty="0">
                <a:solidFill>
                  <a:srgbClr val="5B6B85"/>
                </a:solidFill>
                <a:latin typeface="Calibri" pitchFamily="34" charset="0"/>
                <a:ea typeface="Calibri" pitchFamily="34" charset="-122"/>
                <a:cs typeface="Calibri" pitchFamily="34" charset="-120"/>
              </a:rPr>
              <a:t>Our district's shared picture of the skills every student should build, at every age, in every school.</a:t>
            </a:r>
            <a:endParaRPr lang="en-US" sz="1200" dirty="0"/>
          </a:p>
        </p:txBody>
      </p:sp>
      <p:sp>
        <p:nvSpPr>
          <p:cNvPr id="30" name="Text 21"/>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31" name="Text 22"/>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25</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121D33"/>
        </a:solidFill>
      </p:bgPr>
    </p:bg>
    <p:spTree>
      <p:nvGrpSpPr>
        <p:cNvPr id="1" name=""/>
        <p:cNvGrpSpPr/>
        <p:nvPr/>
      </p:nvGrpSpPr>
      <p:grpSpPr>
        <a:xfrm>
          <a:off x="0" y="0"/>
          <a:ext cx="0" cy="0"/>
          <a:chOff x="0" y="0"/>
          <a:chExt cx="0" cy="0"/>
        </a:xfrm>
      </p:grpSpPr>
      <p:sp>
        <p:nvSpPr>
          <p:cNvPr id="2" name="Shape 0"/>
          <p:cNvSpPr/>
          <p:nvPr/>
        </p:nvSpPr>
        <p:spPr>
          <a:xfrm>
            <a:off x="8778240" y="-2011680"/>
            <a:ext cx="5943600" cy="5943600"/>
          </a:xfrm>
          <a:prstGeom prst="ellipse">
            <a:avLst/>
          </a:prstGeom>
          <a:solidFill>
            <a:srgbClr val="24365C"/>
          </a:solidFill>
          <a:ln/>
        </p:spPr>
      </p:sp>
      <p:sp>
        <p:nvSpPr>
          <p:cNvPr id="3" name="Shape 1"/>
          <p:cNvSpPr/>
          <p:nvPr/>
        </p:nvSpPr>
        <p:spPr>
          <a:xfrm>
            <a:off x="-2011680" y="3840480"/>
            <a:ext cx="5029200" cy="5029200"/>
          </a:xfrm>
          <a:prstGeom prst="ellipse">
            <a:avLst/>
          </a:prstGeom>
          <a:solidFill>
            <a:srgbClr val="24365C"/>
          </a:solidFill>
          <a:ln/>
        </p:spPr>
      </p:sp>
      <p:sp>
        <p:nvSpPr>
          <p:cNvPr id="4" name="Shape 2"/>
          <p:cNvSpPr/>
          <p:nvPr/>
        </p:nvSpPr>
        <p:spPr>
          <a:xfrm>
            <a:off x="5592928" y="777240"/>
            <a:ext cx="1005840" cy="1005840"/>
          </a:xfrm>
          <a:prstGeom prst="ellipse">
            <a:avLst/>
          </a:prstGeom>
          <a:solidFill>
            <a:srgbClr val="D8A73D"/>
          </a:solidFill>
          <a:ln/>
          <a:effectLst>
            <a:outerShdw sx="100000" sy="100000" kx="0" ky="0" algn="bl" rotWithShape="0" blurRad="76200" dist="25400" dir="5400000">
              <a:srgbClr val="0B1424">
                <a:alpha val="35000"/>
              </a:srgbClr>
            </a:outerShdw>
          </a:effectLst>
        </p:spPr>
      </p:sp>
      <p:pic>
        <p:nvPicPr>
          <p:cNvPr id="5" name="Image 0" descr="/tmp/work/icons/trophy.png">    </p:cNvPr>
          <p:cNvPicPr>
            <a:picLocks noChangeAspect="1"/>
          </p:cNvPicPr>
          <p:nvPr/>
        </p:nvPicPr>
        <p:blipFill>
          <a:blip r:embed="rId1"/>
          <a:stretch>
            <a:fillRect/>
          </a:stretch>
        </p:blipFill>
        <p:spPr>
          <a:xfrm>
            <a:off x="5819242" y="1003554"/>
            <a:ext cx="553212" cy="553212"/>
          </a:xfrm>
          <a:prstGeom prst="rect">
            <a:avLst/>
          </a:prstGeom>
        </p:spPr>
      </p:pic>
      <p:sp>
        <p:nvSpPr>
          <p:cNvPr id="6" name="Text 3"/>
          <p:cNvSpPr txBox="1"/>
          <p:nvPr/>
        </p:nvSpPr>
        <p:spPr>
          <a:xfrm>
            <a:off x="822960" y="2057400"/>
            <a:ext cx="10515600" cy="914400"/>
          </a:xfrm>
          <a:prstGeom prst="rect">
            <a:avLst/>
          </a:prstGeom>
          <a:noFill/>
          <a:ln/>
        </p:spPr>
        <p:txBody>
          <a:bodyPr wrap="square" lIns="0" tIns="0" rIns="0" bIns="0" rtlCol="0" anchor="ctr"/>
          <a:lstStyle/>
          <a:p>
            <a:pPr algn="ctr" indent="0" marL="0">
              <a:buNone/>
            </a:pPr>
            <a:r>
              <a:rPr lang="en-US" sz="4000" b="1" dirty="0">
                <a:solidFill>
                  <a:srgbClr val="FFFFFF"/>
                </a:solidFill>
                <a:latin typeface="Cambria" pitchFamily="34" charset="0"/>
                <a:ea typeface="Cambria" pitchFamily="34" charset="-122"/>
                <a:cs typeface="Cambria" pitchFamily="34" charset="-120"/>
              </a:rPr>
              <a:t>Thank You for Five Great Years</a:t>
            </a:r>
            <a:endParaRPr lang="en-US" sz="4000" dirty="0"/>
          </a:p>
        </p:txBody>
      </p:sp>
      <p:sp>
        <p:nvSpPr>
          <p:cNvPr id="7" name="Text 4"/>
          <p:cNvSpPr txBox="1"/>
          <p:nvPr/>
        </p:nvSpPr>
        <p:spPr>
          <a:xfrm>
            <a:off x="1280160" y="2926080"/>
            <a:ext cx="9601200" cy="548640"/>
          </a:xfrm>
          <a:prstGeom prst="rect">
            <a:avLst/>
          </a:prstGeom>
          <a:noFill/>
          <a:ln/>
        </p:spPr>
        <p:txBody>
          <a:bodyPr wrap="square" lIns="0" tIns="0" rIns="0" bIns="0" rtlCol="0" anchor="ctr"/>
          <a:lstStyle/>
          <a:p>
            <a:pPr algn="ctr" indent="0" marL="0">
              <a:buNone/>
            </a:pPr>
            <a:r>
              <a:rPr lang="en-US" sz="1700" dirty="0">
                <a:solidFill>
                  <a:srgbClr val="CFD9EC"/>
                </a:solidFill>
                <a:latin typeface="Calibri" pitchFamily="34" charset="0"/>
                <a:ea typeface="Calibri" pitchFamily="34" charset="-122"/>
                <a:cs typeface="Calibri" pitchFamily="34" charset="-120"/>
              </a:rPr>
              <a:t>Every goal in this presentation happened because of the people in this room.</a:t>
            </a:r>
            <a:endParaRPr lang="en-US" sz="1700" dirty="0"/>
          </a:p>
        </p:txBody>
      </p:sp>
      <p:sp>
        <p:nvSpPr>
          <p:cNvPr id="8" name="Shape 5"/>
          <p:cNvSpPr/>
          <p:nvPr/>
        </p:nvSpPr>
        <p:spPr>
          <a:xfrm>
            <a:off x="1828800" y="3794760"/>
            <a:ext cx="8549640" cy="1371600"/>
          </a:xfrm>
          <a:prstGeom prst="roundRect">
            <a:avLst>
              <a:gd name="adj" fmla="val 8000"/>
            </a:avLst>
          </a:prstGeom>
          <a:solidFill>
            <a:srgbClr val="24365C"/>
          </a:solidFill>
          <a:ln/>
          <a:effectLst>
            <a:outerShdw sx="100000" sy="100000" kx="0" ky="0" algn="bl" rotWithShape="0" blurRad="101600" dist="25400" dir="5400000">
              <a:srgbClr val="1B2A4A">
                <a:alpha val="12000"/>
              </a:srgbClr>
            </a:outerShdw>
          </a:effectLst>
        </p:spPr>
      </p:sp>
      <p:sp>
        <p:nvSpPr>
          <p:cNvPr id="9" name="Text 6"/>
          <p:cNvSpPr txBox="1"/>
          <p:nvPr/>
        </p:nvSpPr>
        <p:spPr>
          <a:xfrm>
            <a:off x="2194560" y="4023360"/>
            <a:ext cx="7818120" cy="548640"/>
          </a:xfrm>
          <a:prstGeom prst="rect">
            <a:avLst/>
          </a:prstGeom>
          <a:noFill/>
          <a:ln/>
        </p:spPr>
        <p:txBody>
          <a:bodyPr wrap="square" lIns="0" tIns="0" rIns="0" bIns="0" rtlCol="0" anchor="ctr"/>
          <a:lstStyle/>
          <a:p>
            <a:pPr algn="ctr" indent="0" marL="0">
              <a:buNone/>
            </a:pPr>
            <a:r>
              <a:rPr lang="en-US" sz="2200" b="1" i="1" dirty="0">
                <a:solidFill>
                  <a:srgbClr val="D8A73D"/>
                </a:solidFill>
                <a:latin typeface="Cambria" pitchFamily="34" charset="0"/>
                <a:ea typeface="Cambria" pitchFamily="34" charset="-122"/>
                <a:cs typeface="Cambria" pitchFamily="34" charset="-120"/>
              </a:rPr>
              <a:t>“Engage the future with creativity and confidence.”</a:t>
            </a:r>
            <a:endParaRPr lang="en-US" sz="2200" dirty="0"/>
          </a:p>
        </p:txBody>
      </p:sp>
      <p:sp>
        <p:nvSpPr>
          <p:cNvPr id="10" name="Text 7"/>
          <p:cNvSpPr txBox="1"/>
          <p:nvPr/>
        </p:nvSpPr>
        <p:spPr>
          <a:xfrm>
            <a:off x="2194560" y="4572000"/>
            <a:ext cx="7818120" cy="365760"/>
          </a:xfrm>
          <a:prstGeom prst="rect">
            <a:avLst/>
          </a:prstGeom>
          <a:noFill/>
          <a:ln/>
        </p:spPr>
        <p:txBody>
          <a:bodyPr wrap="square" lIns="0" tIns="0" rIns="0" bIns="0" rtlCol="0" anchor="ctr"/>
          <a:lstStyle/>
          <a:p>
            <a:pPr algn="ctr" indent="0" marL="0">
              <a:buNone/>
            </a:pPr>
            <a:r>
              <a:rPr lang="en-US" sz="1300" dirty="0">
                <a:solidFill>
                  <a:srgbClr val="E4E9F4"/>
                </a:solidFill>
                <a:latin typeface="Calibri" pitchFamily="34" charset="0"/>
                <a:ea typeface="Calibri" pitchFamily="34" charset="-122"/>
                <a:cs typeface="Calibri" pitchFamily="34" charset="-120"/>
              </a:rPr>
              <a:t>That's our Vision — and together, we're already living it.</a:t>
            </a:r>
            <a:endParaRPr lang="en-US" sz="1300" dirty="0"/>
          </a:p>
        </p:txBody>
      </p:sp>
      <p:sp>
        <p:nvSpPr>
          <p:cNvPr id="11" name="Text 8"/>
          <p:cNvSpPr txBox="1"/>
          <p:nvPr/>
        </p:nvSpPr>
        <p:spPr>
          <a:xfrm>
            <a:off x="822960" y="6263640"/>
            <a:ext cx="10515600" cy="365760"/>
          </a:xfrm>
          <a:prstGeom prst="rect">
            <a:avLst/>
          </a:prstGeom>
          <a:noFill/>
          <a:ln/>
        </p:spPr>
        <p:txBody>
          <a:bodyPr wrap="square" lIns="0" tIns="0" rIns="0" bIns="0" rtlCol="0" anchor="ctr"/>
          <a:lstStyle/>
          <a:p>
            <a:pPr algn="ctr" indent="0" marL="0">
              <a:buNone/>
            </a:pPr>
            <a:r>
              <a:rPr lang="en-US" sz="1100" dirty="0">
                <a:solidFill>
                  <a:srgbClr val="8FA0C2"/>
                </a:solidFill>
                <a:latin typeface="Calibri" pitchFamily="34" charset="0"/>
                <a:ea typeface="Calibri" pitchFamily="34" charset="-122"/>
                <a:cs typeface="Calibri" pitchFamily="34" charset="-120"/>
              </a:rPr>
              <a:t>Hamilton-Wenham Regional School District  ·  2021–2026 Retrospective &amp; 2026–2031 Strategic Plan</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TODAY'S ROADMAP</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3000" b="1" dirty="0">
                <a:solidFill>
                  <a:srgbClr val="1B2A4A"/>
                </a:solidFill>
                <a:latin typeface="Cambria" pitchFamily="34" charset="0"/>
                <a:ea typeface="Cambria" pitchFamily="34" charset="-122"/>
                <a:cs typeface="Cambria" pitchFamily="34" charset="-120"/>
              </a:rPr>
              <a:t>What We'll Cover</a:t>
            </a:r>
            <a:endParaRPr lang="en-US" sz="3000" dirty="0"/>
          </a:p>
        </p:txBody>
      </p:sp>
      <p:sp>
        <p:nvSpPr>
          <p:cNvPr id="4" name="Shape 2"/>
          <p:cNvSpPr/>
          <p:nvPr/>
        </p:nvSpPr>
        <p:spPr>
          <a:xfrm>
            <a:off x="10957255" y="457200"/>
            <a:ext cx="777240" cy="777240"/>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5" name="Image 0" descr="/tmp/work/icons/flag.png">    </p:cNvPr>
          <p:cNvPicPr>
            <a:picLocks noChangeAspect="1"/>
          </p:cNvPicPr>
          <p:nvPr/>
        </p:nvPicPr>
        <p:blipFill>
          <a:blip r:embed="rId1"/>
          <a:stretch>
            <a:fillRect/>
          </a:stretch>
        </p:blipFill>
        <p:spPr>
          <a:xfrm>
            <a:off x="11143793" y="643738"/>
            <a:ext cx="404165" cy="404165"/>
          </a:xfrm>
          <a:prstGeom prst="rect">
            <a:avLst/>
          </a:prstGeom>
        </p:spPr>
      </p:pic>
      <p:sp>
        <p:nvSpPr>
          <p:cNvPr id="6" name="Shape 3"/>
          <p:cNvSpPr/>
          <p:nvPr/>
        </p:nvSpPr>
        <p:spPr>
          <a:xfrm>
            <a:off x="502920" y="1618488"/>
            <a:ext cx="457200" cy="457200"/>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7" name="Image 1" descr="/tmp/work/icons/compass.png">    </p:cNvPr>
          <p:cNvPicPr>
            <a:picLocks noChangeAspect="1"/>
          </p:cNvPicPr>
          <p:nvPr/>
        </p:nvPicPr>
        <p:blipFill>
          <a:blip r:embed="rId2"/>
          <a:stretch>
            <a:fillRect/>
          </a:stretch>
        </p:blipFill>
        <p:spPr>
          <a:xfrm>
            <a:off x="605790" y="1721358"/>
            <a:ext cx="251460" cy="251460"/>
          </a:xfrm>
          <a:prstGeom prst="rect">
            <a:avLst/>
          </a:prstGeom>
        </p:spPr>
      </p:pic>
      <p:sp>
        <p:nvSpPr>
          <p:cNvPr id="8" name="Text 4"/>
          <p:cNvSpPr txBox="1"/>
          <p:nvPr/>
        </p:nvSpPr>
        <p:spPr>
          <a:xfrm>
            <a:off x="1106424" y="1600200"/>
            <a:ext cx="4754880" cy="457200"/>
          </a:xfrm>
          <a:prstGeom prst="rect">
            <a:avLst/>
          </a:prstGeom>
          <a:noFill/>
          <a:ln/>
        </p:spPr>
        <p:txBody>
          <a:bodyPr wrap="square" lIns="0" tIns="0" rIns="0" bIns="0" rtlCol="0" anchor="ctr"/>
          <a:lstStyle/>
          <a:p>
            <a:pPr indent="0" marL="0">
              <a:buNone/>
            </a:pPr>
            <a:r>
              <a:rPr lang="en-US" sz="1500" dirty="0">
                <a:solidFill>
                  <a:srgbClr val="1B2A4A"/>
                </a:solidFill>
                <a:latin typeface="Calibri" pitchFamily="34" charset="0"/>
                <a:ea typeface="Calibri" pitchFamily="34" charset="-122"/>
                <a:cs typeface="Calibri" pitchFamily="34" charset="-120"/>
              </a:rPr>
              <a:t>Building Our Foundation</a:t>
            </a:r>
            <a:endParaRPr lang="en-US" sz="1500" dirty="0"/>
          </a:p>
        </p:txBody>
      </p:sp>
      <p:sp>
        <p:nvSpPr>
          <p:cNvPr id="9" name="Shape 5"/>
          <p:cNvSpPr/>
          <p:nvPr/>
        </p:nvSpPr>
        <p:spPr>
          <a:xfrm>
            <a:off x="502920" y="2221992"/>
            <a:ext cx="457200" cy="457200"/>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10" name="Image 2" descr="/tmp/work/icons/child.png">    </p:cNvPr>
          <p:cNvPicPr>
            <a:picLocks noChangeAspect="1"/>
          </p:cNvPicPr>
          <p:nvPr/>
        </p:nvPicPr>
        <p:blipFill>
          <a:blip r:embed="rId3"/>
          <a:stretch>
            <a:fillRect/>
          </a:stretch>
        </p:blipFill>
        <p:spPr>
          <a:xfrm>
            <a:off x="605790" y="2324862"/>
            <a:ext cx="251460" cy="251460"/>
          </a:xfrm>
          <a:prstGeom prst="rect">
            <a:avLst/>
          </a:prstGeom>
        </p:spPr>
      </p:pic>
      <p:sp>
        <p:nvSpPr>
          <p:cNvPr id="11" name="Text 6"/>
          <p:cNvSpPr txBox="1"/>
          <p:nvPr/>
        </p:nvSpPr>
        <p:spPr>
          <a:xfrm>
            <a:off x="1106424" y="2203704"/>
            <a:ext cx="4754880" cy="457200"/>
          </a:xfrm>
          <a:prstGeom prst="rect">
            <a:avLst/>
          </a:prstGeom>
          <a:noFill/>
          <a:ln/>
        </p:spPr>
        <p:txBody>
          <a:bodyPr wrap="square" lIns="0" tIns="0" rIns="0" bIns="0" rtlCol="0" anchor="ctr"/>
          <a:lstStyle/>
          <a:p>
            <a:pPr indent="0" marL="0">
              <a:buNone/>
            </a:pPr>
            <a:r>
              <a:rPr lang="en-US" sz="1500" dirty="0">
                <a:solidFill>
                  <a:srgbClr val="1B2A4A"/>
                </a:solidFill>
                <a:latin typeface="Calibri" pitchFamily="34" charset="0"/>
                <a:ea typeface="Calibri" pitchFamily="34" charset="-122"/>
                <a:cs typeface="Calibri" pitchFamily="34" charset="-120"/>
              </a:rPr>
              <a:t>Supporting Every Student (MTSS)</a:t>
            </a:r>
            <a:endParaRPr lang="en-US" sz="1500" dirty="0"/>
          </a:p>
        </p:txBody>
      </p:sp>
      <p:sp>
        <p:nvSpPr>
          <p:cNvPr id="12" name="Shape 7"/>
          <p:cNvSpPr/>
          <p:nvPr/>
        </p:nvSpPr>
        <p:spPr>
          <a:xfrm>
            <a:off x="502920" y="2825496"/>
            <a:ext cx="457200" cy="457200"/>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13" name="Image 3" descr="/tmp/work/icons/graduationCap.png">    </p:cNvPr>
          <p:cNvPicPr>
            <a:picLocks noChangeAspect="1"/>
          </p:cNvPicPr>
          <p:nvPr/>
        </p:nvPicPr>
        <p:blipFill>
          <a:blip r:embed="rId4"/>
          <a:stretch>
            <a:fillRect/>
          </a:stretch>
        </p:blipFill>
        <p:spPr>
          <a:xfrm>
            <a:off x="605790" y="2928366"/>
            <a:ext cx="251460" cy="251460"/>
          </a:xfrm>
          <a:prstGeom prst="rect">
            <a:avLst/>
          </a:prstGeom>
        </p:spPr>
      </p:pic>
      <p:sp>
        <p:nvSpPr>
          <p:cNvPr id="14" name="Text 8"/>
          <p:cNvSpPr txBox="1"/>
          <p:nvPr/>
        </p:nvSpPr>
        <p:spPr>
          <a:xfrm>
            <a:off x="1106424" y="2807208"/>
            <a:ext cx="4754880" cy="457200"/>
          </a:xfrm>
          <a:prstGeom prst="rect">
            <a:avLst/>
          </a:prstGeom>
          <a:noFill/>
          <a:ln/>
        </p:spPr>
        <p:txBody>
          <a:bodyPr wrap="square" lIns="0" tIns="0" rIns="0" bIns="0" rtlCol="0" anchor="ctr"/>
          <a:lstStyle/>
          <a:p>
            <a:pPr indent="0" marL="0">
              <a:buNone/>
            </a:pPr>
            <a:r>
              <a:rPr lang="en-US" sz="1500" dirty="0">
                <a:solidFill>
                  <a:srgbClr val="1B2A4A"/>
                </a:solidFill>
                <a:latin typeface="Calibri" pitchFamily="34" charset="0"/>
                <a:ea typeface="Calibri" pitchFamily="34" charset="-122"/>
                <a:cs typeface="Calibri" pitchFamily="34" charset="-120"/>
              </a:rPr>
              <a:t>Portrait of a Learner</a:t>
            </a:r>
            <a:endParaRPr lang="en-US" sz="1500" dirty="0"/>
          </a:p>
        </p:txBody>
      </p:sp>
      <p:sp>
        <p:nvSpPr>
          <p:cNvPr id="15" name="Shape 9"/>
          <p:cNvSpPr/>
          <p:nvPr/>
        </p:nvSpPr>
        <p:spPr>
          <a:xfrm>
            <a:off x="502920" y="3429000"/>
            <a:ext cx="457200" cy="457200"/>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16" name="Image 4" descr="/tmp/work/icons/handsHelping.png">    </p:cNvPr>
          <p:cNvPicPr>
            <a:picLocks noChangeAspect="1"/>
          </p:cNvPicPr>
          <p:nvPr/>
        </p:nvPicPr>
        <p:blipFill>
          <a:blip r:embed="rId5"/>
          <a:stretch>
            <a:fillRect/>
          </a:stretch>
        </p:blipFill>
        <p:spPr>
          <a:xfrm>
            <a:off x="605790" y="3531870"/>
            <a:ext cx="251460" cy="251460"/>
          </a:xfrm>
          <a:prstGeom prst="rect">
            <a:avLst/>
          </a:prstGeom>
        </p:spPr>
      </p:pic>
      <p:sp>
        <p:nvSpPr>
          <p:cNvPr id="17" name="Text 10"/>
          <p:cNvSpPr txBox="1"/>
          <p:nvPr/>
        </p:nvSpPr>
        <p:spPr>
          <a:xfrm>
            <a:off x="1106424" y="3410712"/>
            <a:ext cx="4754880" cy="457200"/>
          </a:xfrm>
          <a:prstGeom prst="rect">
            <a:avLst/>
          </a:prstGeom>
          <a:noFill/>
          <a:ln/>
        </p:spPr>
        <p:txBody>
          <a:bodyPr wrap="square" lIns="0" tIns="0" rIns="0" bIns="0" rtlCol="0" anchor="ctr"/>
          <a:lstStyle/>
          <a:p>
            <a:pPr indent="0" marL="0">
              <a:buNone/>
            </a:pPr>
            <a:r>
              <a:rPr lang="en-US" sz="1500" dirty="0">
                <a:solidFill>
                  <a:srgbClr val="1B2A4A"/>
                </a:solidFill>
                <a:latin typeface="Calibri" pitchFamily="34" charset="0"/>
                <a:ea typeface="Calibri" pitchFamily="34" charset="-122"/>
                <a:cs typeface="Calibri" pitchFamily="34" charset="-120"/>
              </a:rPr>
              <a:t>Equity &amp; Belonging</a:t>
            </a:r>
            <a:endParaRPr lang="en-US" sz="1500" dirty="0"/>
          </a:p>
        </p:txBody>
      </p:sp>
      <p:sp>
        <p:nvSpPr>
          <p:cNvPr id="18" name="Shape 11"/>
          <p:cNvSpPr/>
          <p:nvPr/>
        </p:nvSpPr>
        <p:spPr>
          <a:xfrm>
            <a:off x="502920" y="4032504"/>
            <a:ext cx="457200" cy="457200"/>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19" name="Image 5" descr="/tmp/work/icons/bullhorn.png">    </p:cNvPr>
          <p:cNvPicPr>
            <a:picLocks noChangeAspect="1"/>
          </p:cNvPicPr>
          <p:nvPr/>
        </p:nvPicPr>
        <p:blipFill>
          <a:blip r:embed="rId6"/>
          <a:stretch>
            <a:fillRect/>
          </a:stretch>
        </p:blipFill>
        <p:spPr>
          <a:xfrm>
            <a:off x="605790" y="4135374"/>
            <a:ext cx="251460" cy="251460"/>
          </a:xfrm>
          <a:prstGeom prst="rect">
            <a:avLst/>
          </a:prstGeom>
        </p:spPr>
      </p:pic>
      <p:sp>
        <p:nvSpPr>
          <p:cNvPr id="20" name="Text 12"/>
          <p:cNvSpPr txBox="1"/>
          <p:nvPr/>
        </p:nvSpPr>
        <p:spPr>
          <a:xfrm>
            <a:off x="1106424" y="4014216"/>
            <a:ext cx="4754880" cy="457200"/>
          </a:xfrm>
          <a:prstGeom prst="rect">
            <a:avLst/>
          </a:prstGeom>
          <a:noFill/>
          <a:ln/>
        </p:spPr>
        <p:txBody>
          <a:bodyPr wrap="square" lIns="0" tIns="0" rIns="0" bIns="0" rtlCol="0" anchor="ctr"/>
          <a:lstStyle/>
          <a:p>
            <a:pPr indent="0" marL="0">
              <a:buNone/>
            </a:pPr>
            <a:r>
              <a:rPr lang="en-US" sz="1500" dirty="0">
                <a:solidFill>
                  <a:srgbClr val="1B2A4A"/>
                </a:solidFill>
                <a:latin typeface="Calibri" pitchFamily="34" charset="0"/>
                <a:ea typeface="Calibri" pitchFamily="34" charset="-122"/>
                <a:cs typeface="Calibri" pitchFamily="34" charset="-120"/>
              </a:rPr>
              <a:t>Communication &amp; Community</a:t>
            </a:r>
            <a:endParaRPr lang="en-US" sz="1500" dirty="0"/>
          </a:p>
        </p:txBody>
      </p:sp>
      <p:sp>
        <p:nvSpPr>
          <p:cNvPr id="21" name="Shape 13"/>
          <p:cNvSpPr/>
          <p:nvPr/>
        </p:nvSpPr>
        <p:spPr>
          <a:xfrm>
            <a:off x="502920" y="4636008"/>
            <a:ext cx="457200" cy="457200"/>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22" name="Image 6" descr="/tmp/work/icons/hardHat.png">    </p:cNvPr>
          <p:cNvPicPr>
            <a:picLocks noChangeAspect="1"/>
          </p:cNvPicPr>
          <p:nvPr/>
        </p:nvPicPr>
        <p:blipFill>
          <a:blip r:embed="rId7"/>
          <a:stretch>
            <a:fillRect/>
          </a:stretch>
        </p:blipFill>
        <p:spPr>
          <a:xfrm>
            <a:off x="605790" y="4738878"/>
            <a:ext cx="251460" cy="251460"/>
          </a:xfrm>
          <a:prstGeom prst="rect">
            <a:avLst/>
          </a:prstGeom>
        </p:spPr>
      </p:pic>
      <p:sp>
        <p:nvSpPr>
          <p:cNvPr id="23" name="Text 14"/>
          <p:cNvSpPr txBox="1"/>
          <p:nvPr/>
        </p:nvSpPr>
        <p:spPr>
          <a:xfrm>
            <a:off x="1106424" y="4617720"/>
            <a:ext cx="4754880" cy="457200"/>
          </a:xfrm>
          <a:prstGeom prst="rect">
            <a:avLst/>
          </a:prstGeom>
          <a:noFill/>
          <a:ln/>
        </p:spPr>
        <p:txBody>
          <a:bodyPr wrap="square" lIns="0" tIns="0" rIns="0" bIns="0" rtlCol="0" anchor="ctr"/>
          <a:lstStyle/>
          <a:p>
            <a:pPr indent="0" marL="0">
              <a:buNone/>
            </a:pPr>
            <a:r>
              <a:rPr lang="en-US" sz="1500" dirty="0">
                <a:solidFill>
                  <a:srgbClr val="1B2A4A"/>
                </a:solidFill>
                <a:latin typeface="Calibri" pitchFamily="34" charset="0"/>
                <a:ea typeface="Calibri" pitchFamily="34" charset="-122"/>
                <a:cs typeface="Calibri" pitchFamily="34" charset="-120"/>
              </a:rPr>
              <a:t>Facilities &amp; Investment</a:t>
            </a:r>
            <a:endParaRPr lang="en-US" sz="1500" dirty="0"/>
          </a:p>
        </p:txBody>
      </p:sp>
      <p:sp>
        <p:nvSpPr>
          <p:cNvPr id="24" name="Shape 15"/>
          <p:cNvSpPr/>
          <p:nvPr/>
        </p:nvSpPr>
        <p:spPr>
          <a:xfrm>
            <a:off x="6309360" y="1618488"/>
            <a:ext cx="457200" cy="457200"/>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25" name="Image 7" descr="/tmp/work/icons/laptop.png">    </p:cNvPr>
          <p:cNvPicPr>
            <a:picLocks noChangeAspect="1"/>
          </p:cNvPicPr>
          <p:nvPr/>
        </p:nvPicPr>
        <p:blipFill>
          <a:blip r:embed="rId8"/>
          <a:stretch>
            <a:fillRect/>
          </a:stretch>
        </p:blipFill>
        <p:spPr>
          <a:xfrm>
            <a:off x="6412230" y="1721358"/>
            <a:ext cx="251460" cy="251460"/>
          </a:xfrm>
          <a:prstGeom prst="rect">
            <a:avLst/>
          </a:prstGeom>
        </p:spPr>
      </p:pic>
      <p:sp>
        <p:nvSpPr>
          <p:cNvPr id="26" name="Text 16"/>
          <p:cNvSpPr txBox="1"/>
          <p:nvPr/>
        </p:nvSpPr>
        <p:spPr>
          <a:xfrm>
            <a:off x="6912864" y="1600200"/>
            <a:ext cx="4754880" cy="457200"/>
          </a:xfrm>
          <a:prstGeom prst="rect">
            <a:avLst/>
          </a:prstGeom>
          <a:noFill/>
          <a:ln/>
        </p:spPr>
        <p:txBody>
          <a:bodyPr wrap="square" lIns="0" tIns="0" rIns="0" bIns="0" rtlCol="0" anchor="ctr"/>
          <a:lstStyle/>
          <a:p>
            <a:pPr indent="0" marL="0">
              <a:buNone/>
            </a:pPr>
            <a:r>
              <a:rPr lang="en-US" sz="1500" dirty="0">
                <a:solidFill>
                  <a:srgbClr val="1B2A4A"/>
                </a:solidFill>
                <a:latin typeface="Calibri" pitchFamily="34" charset="0"/>
                <a:ea typeface="Calibri" pitchFamily="34" charset="-122"/>
                <a:cs typeface="Calibri" pitchFamily="34" charset="-120"/>
              </a:rPr>
              <a:t>Technology</a:t>
            </a:r>
            <a:endParaRPr lang="en-US" sz="1500" dirty="0"/>
          </a:p>
        </p:txBody>
      </p:sp>
      <p:sp>
        <p:nvSpPr>
          <p:cNvPr id="27" name="Shape 17"/>
          <p:cNvSpPr/>
          <p:nvPr/>
        </p:nvSpPr>
        <p:spPr>
          <a:xfrm>
            <a:off x="6309360" y="2221992"/>
            <a:ext cx="457200" cy="457200"/>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28" name="Image 8" descr="/tmp/work/icons/robot.png">    </p:cNvPr>
          <p:cNvPicPr>
            <a:picLocks noChangeAspect="1"/>
          </p:cNvPicPr>
          <p:nvPr/>
        </p:nvPicPr>
        <p:blipFill>
          <a:blip r:embed="rId9"/>
          <a:stretch>
            <a:fillRect/>
          </a:stretch>
        </p:blipFill>
        <p:spPr>
          <a:xfrm>
            <a:off x="6412230" y="2324862"/>
            <a:ext cx="251460" cy="251460"/>
          </a:xfrm>
          <a:prstGeom prst="rect">
            <a:avLst/>
          </a:prstGeom>
        </p:spPr>
      </p:pic>
      <p:sp>
        <p:nvSpPr>
          <p:cNvPr id="29" name="Text 18"/>
          <p:cNvSpPr txBox="1"/>
          <p:nvPr/>
        </p:nvSpPr>
        <p:spPr>
          <a:xfrm>
            <a:off x="6912864" y="2203704"/>
            <a:ext cx="4754880" cy="457200"/>
          </a:xfrm>
          <a:prstGeom prst="rect">
            <a:avLst/>
          </a:prstGeom>
          <a:noFill/>
          <a:ln/>
        </p:spPr>
        <p:txBody>
          <a:bodyPr wrap="square" lIns="0" tIns="0" rIns="0" bIns="0" rtlCol="0" anchor="ctr"/>
          <a:lstStyle/>
          <a:p>
            <a:pPr indent="0" marL="0">
              <a:buNone/>
            </a:pPr>
            <a:r>
              <a:rPr lang="en-US" sz="1500" dirty="0">
                <a:solidFill>
                  <a:srgbClr val="1B2A4A"/>
                </a:solidFill>
                <a:latin typeface="Calibri" pitchFamily="34" charset="0"/>
                <a:ea typeface="Calibri" pitchFamily="34" charset="-122"/>
                <a:cs typeface="Calibri" pitchFamily="34" charset="-120"/>
              </a:rPr>
              <a:t>Meeting the Moment (AI &amp; Start Times)</a:t>
            </a:r>
            <a:endParaRPr lang="en-US" sz="1500" dirty="0"/>
          </a:p>
        </p:txBody>
      </p:sp>
      <p:sp>
        <p:nvSpPr>
          <p:cNvPr id="30" name="Shape 19"/>
          <p:cNvSpPr/>
          <p:nvPr/>
        </p:nvSpPr>
        <p:spPr>
          <a:xfrm>
            <a:off x="6309360" y="2825496"/>
            <a:ext cx="457200" cy="457200"/>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31" name="Image 9" descr="/tmp/work/icons/compass.png">    </p:cNvPr>
          <p:cNvPicPr>
            <a:picLocks noChangeAspect="1"/>
          </p:cNvPicPr>
          <p:nvPr/>
        </p:nvPicPr>
        <p:blipFill>
          <a:blip r:embed="rId10"/>
          <a:stretch>
            <a:fillRect/>
          </a:stretch>
        </p:blipFill>
        <p:spPr>
          <a:xfrm>
            <a:off x="6412230" y="2928366"/>
            <a:ext cx="251460" cy="251460"/>
          </a:xfrm>
          <a:prstGeom prst="rect">
            <a:avLst/>
          </a:prstGeom>
        </p:spPr>
      </p:pic>
      <p:sp>
        <p:nvSpPr>
          <p:cNvPr id="32" name="Text 20"/>
          <p:cNvSpPr txBox="1"/>
          <p:nvPr/>
        </p:nvSpPr>
        <p:spPr>
          <a:xfrm>
            <a:off x="6912864" y="2807208"/>
            <a:ext cx="4754880" cy="457200"/>
          </a:xfrm>
          <a:prstGeom prst="rect">
            <a:avLst/>
          </a:prstGeom>
          <a:noFill/>
          <a:ln/>
        </p:spPr>
        <p:txBody>
          <a:bodyPr wrap="square" lIns="0" tIns="0" rIns="0" bIns="0" rtlCol="0" anchor="ctr"/>
          <a:lstStyle/>
          <a:p>
            <a:pPr indent="0" marL="0">
              <a:buNone/>
            </a:pPr>
            <a:r>
              <a:rPr lang="en-US" sz="1500" dirty="0">
                <a:solidFill>
                  <a:srgbClr val="1B2A4A"/>
                </a:solidFill>
                <a:latin typeface="Calibri" pitchFamily="34" charset="0"/>
                <a:ea typeface="Calibri" pitchFamily="34" charset="-122"/>
                <a:cs typeface="Calibri" pitchFamily="34" charset="-120"/>
              </a:rPr>
              <a:t>How We Built the New Plan</a:t>
            </a:r>
            <a:endParaRPr lang="en-US" sz="1500" dirty="0"/>
          </a:p>
        </p:txBody>
      </p:sp>
      <p:sp>
        <p:nvSpPr>
          <p:cNvPr id="33" name="Shape 21"/>
          <p:cNvSpPr/>
          <p:nvPr/>
        </p:nvSpPr>
        <p:spPr>
          <a:xfrm>
            <a:off x="6309360" y="3429000"/>
            <a:ext cx="457200" cy="457200"/>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34" name="Image 10" descr="/tmp/work/icons/flag.png">    </p:cNvPr>
          <p:cNvPicPr>
            <a:picLocks noChangeAspect="1"/>
          </p:cNvPicPr>
          <p:nvPr/>
        </p:nvPicPr>
        <p:blipFill>
          <a:blip r:embed="rId11"/>
          <a:stretch>
            <a:fillRect/>
          </a:stretch>
        </p:blipFill>
        <p:spPr>
          <a:xfrm>
            <a:off x="6412230" y="3531870"/>
            <a:ext cx="251460" cy="251460"/>
          </a:xfrm>
          <a:prstGeom prst="rect">
            <a:avLst/>
          </a:prstGeom>
        </p:spPr>
      </p:pic>
      <p:sp>
        <p:nvSpPr>
          <p:cNvPr id="35" name="Text 22"/>
          <p:cNvSpPr txBox="1"/>
          <p:nvPr/>
        </p:nvSpPr>
        <p:spPr>
          <a:xfrm>
            <a:off x="6912864" y="3410712"/>
            <a:ext cx="4754880" cy="457200"/>
          </a:xfrm>
          <a:prstGeom prst="rect">
            <a:avLst/>
          </a:prstGeom>
          <a:noFill/>
          <a:ln/>
        </p:spPr>
        <p:txBody>
          <a:bodyPr wrap="square" lIns="0" tIns="0" rIns="0" bIns="0" rtlCol="0" anchor="ctr"/>
          <a:lstStyle/>
          <a:p>
            <a:pPr indent="0" marL="0">
              <a:buNone/>
            </a:pPr>
            <a:r>
              <a:rPr lang="en-US" sz="1500" dirty="0">
                <a:solidFill>
                  <a:srgbClr val="1B2A4A"/>
                </a:solidFill>
                <a:latin typeface="Calibri" pitchFamily="34" charset="0"/>
                <a:ea typeface="Calibri" pitchFamily="34" charset="-122"/>
                <a:cs typeface="Calibri" pitchFamily="34" charset="-120"/>
              </a:rPr>
              <a:t>Four Strategic Focus Areas</a:t>
            </a:r>
            <a:endParaRPr lang="en-US" sz="1500" dirty="0"/>
          </a:p>
        </p:txBody>
      </p:sp>
      <p:sp>
        <p:nvSpPr>
          <p:cNvPr id="36" name="Shape 23"/>
          <p:cNvSpPr/>
          <p:nvPr/>
        </p:nvSpPr>
        <p:spPr>
          <a:xfrm>
            <a:off x="6309360" y="4032504"/>
            <a:ext cx="457200" cy="457200"/>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37" name="Image 11" descr="/tmp/work/icons/rocket.png">    </p:cNvPr>
          <p:cNvPicPr>
            <a:picLocks noChangeAspect="1"/>
          </p:cNvPicPr>
          <p:nvPr/>
        </p:nvPicPr>
        <p:blipFill>
          <a:blip r:embed="rId12"/>
          <a:stretch>
            <a:fillRect/>
          </a:stretch>
        </p:blipFill>
        <p:spPr>
          <a:xfrm>
            <a:off x="6412230" y="4135374"/>
            <a:ext cx="251460" cy="251460"/>
          </a:xfrm>
          <a:prstGeom prst="rect">
            <a:avLst/>
          </a:prstGeom>
        </p:spPr>
      </p:pic>
      <p:sp>
        <p:nvSpPr>
          <p:cNvPr id="38" name="Text 24"/>
          <p:cNvSpPr txBox="1"/>
          <p:nvPr/>
        </p:nvSpPr>
        <p:spPr>
          <a:xfrm>
            <a:off x="6912864" y="4014216"/>
            <a:ext cx="4754880" cy="457200"/>
          </a:xfrm>
          <a:prstGeom prst="rect">
            <a:avLst/>
          </a:prstGeom>
          <a:noFill/>
          <a:ln/>
        </p:spPr>
        <p:txBody>
          <a:bodyPr wrap="square" lIns="0" tIns="0" rIns="0" bIns="0" rtlCol="0" anchor="ctr"/>
          <a:lstStyle/>
          <a:p>
            <a:pPr indent="0" marL="0">
              <a:buNone/>
            </a:pPr>
            <a:r>
              <a:rPr lang="en-US" sz="1500" dirty="0">
                <a:solidFill>
                  <a:srgbClr val="1B2A4A"/>
                </a:solidFill>
                <a:latin typeface="Calibri" pitchFamily="34" charset="0"/>
                <a:ea typeface="Calibri" pitchFamily="34" charset="-122"/>
                <a:cs typeface="Calibri" pitchFamily="34" charset="-120"/>
              </a:rPr>
              <a:t>Year One &amp; Beyond</a:t>
            </a:r>
            <a:endParaRPr lang="en-US" sz="1500" dirty="0"/>
          </a:p>
        </p:txBody>
      </p:sp>
      <p:sp>
        <p:nvSpPr>
          <p:cNvPr id="39" name="Shape 25"/>
          <p:cNvSpPr/>
          <p:nvPr/>
        </p:nvSpPr>
        <p:spPr>
          <a:xfrm>
            <a:off x="6309360" y="4636008"/>
            <a:ext cx="457200" cy="457200"/>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40" name="Image 12" descr="/tmp/work/icons/heart.png">    </p:cNvPr>
          <p:cNvPicPr>
            <a:picLocks noChangeAspect="1"/>
          </p:cNvPicPr>
          <p:nvPr/>
        </p:nvPicPr>
        <p:blipFill>
          <a:blip r:embed="rId13"/>
          <a:stretch>
            <a:fillRect/>
          </a:stretch>
        </p:blipFill>
        <p:spPr>
          <a:xfrm>
            <a:off x="6412230" y="4738878"/>
            <a:ext cx="251460" cy="251460"/>
          </a:xfrm>
          <a:prstGeom prst="rect">
            <a:avLst/>
          </a:prstGeom>
        </p:spPr>
      </p:pic>
      <p:sp>
        <p:nvSpPr>
          <p:cNvPr id="41" name="Text 26"/>
          <p:cNvSpPr txBox="1"/>
          <p:nvPr/>
        </p:nvSpPr>
        <p:spPr>
          <a:xfrm>
            <a:off x="6912864" y="4617720"/>
            <a:ext cx="4754880" cy="457200"/>
          </a:xfrm>
          <a:prstGeom prst="rect">
            <a:avLst/>
          </a:prstGeom>
          <a:noFill/>
          <a:ln/>
        </p:spPr>
        <p:txBody>
          <a:bodyPr wrap="square" lIns="0" tIns="0" rIns="0" bIns="0" rtlCol="0" anchor="ctr"/>
          <a:lstStyle/>
          <a:p>
            <a:pPr indent="0" marL="0">
              <a:buNone/>
            </a:pPr>
            <a:r>
              <a:rPr lang="en-US" sz="1500" dirty="0">
                <a:solidFill>
                  <a:srgbClr val="1B2A4A"/>
                </a:solidFill>
                <a:latin typeface="Calibri" pitchFamily="34" charset="0"/>
                <a:ea typeface="Calibri" pitchFamily="34" charset="-122"/>
                <a:cs typeface="Calibri" pitchFamily="34" charset="-120"/>
              </a:rPr>
              <a:t>What Ties It All Together</a:t>
            </a:r>
            <a:endParaRPr lang="en-US" sz="1500" dirty="0"/>
          </a:p>
        </p:txBody>
      </p:sp>
      <p:sp>
        <p:nvSpPr>
          <p:cNvPr id="42" name="Text 27"/>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43" name="Text 28"/>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21D33"/>
        </a:solidFill>
      </p:bgPr>
    </p:bg>
    <p:spTree>
      <p:nvGrpSpPr>
        <p:cNvPr id="1" name=""/>
        <p:cNvGrpSpPr/>
        <p:nvPr/>
      </p:nvGrpSpPr>
      <p:grpSpPr>
        <a:xfrm>
          <a:off x="0" y="0"/>
          <a:ext cx="0" cy="0"/>
          <a:chOff x="0" y="0"/>
          <a:chExt cx="0" cy="0"/>
        </a:xfrm>
      </p:grpSpPr>
      <p:sp>
        <p:nvSpPr>
          <p:cNvPr id="2" name="Shape 0"/>
          <p:cNvSpPr/>
          <p:nvPr/>
        </p:nvSpPr>
        <p:spPr>
          <a:xfrm>
            <a:off x="8778240" y="2651760"/>
            <a:ext cx="5943600" cy="5943600"/>
          </a:xfrm>
          <a:prstGeom prst="ellipse">
            <a:avLst/>
          </a:prstGeom>
          <a:solidFill>
            <a:srgbClr val="24365C"/>
          </a:solidFill>
          <a:ln/>
        </p:spPr>
      </p:sp>
      <p:sp>
        <p:nvSpPr>
          <p:cNvPr id="3" name="Shape 1"/>
          <p:cNvSpPr/>
          <p:nvPr/>
        </p:nvSpPr>
        <p:spPr>
          <a:xfrm>
            <a:off x="868680" y="2331720"/>
            <a:ext cx="1188720" cy="1188720"/>
          </a:xfrm>
          <a:prstGeom prst="ellipse">
            <a:avLst/>
          </a:prstGeom>
          <a:solidFill>
            <a:srgbClr val="D8A73D"/>
          </a:solidFill>
          <a:ln/>
          <a:effectLst>
            <a:outerShdw sx="100000" sy="100000" kx="0" ky="0" algn="bl" rotWithShape="0" blurRad="76200" dist="25400" dir="5400000">
              <a:srgbClr val="0B1424">
                <a:alpha val="35000"/>
              </a:srgbClr>
            </a:outerShdw>
          </a:effectLst>
        </p:spPr>
      </p:sp>
      <p:pic>
        <p:nvPicPr>
          <p:cNvPr id="4" name="Image 0" descr="/tmp/work/icons/trophy.png">    </p:cNvPr>
          <p:cNvPicPr>
            <a:picLocks noChangeAspect="1"/>
          </p:cNvPicPr>
          <p:nvPr/>
        </p:nvPicPr>
        <p:blipFill>
          <a:blip r:embed="rId1"/>
          <a:stretch>
            <a:fillRect/>
          </a:stretch>
        </p:blipFill>
        <p:spPr>
          <a:xfrm>
            <a:off x="1153973" y="2617013"/>
            <a:ext cx="618134" cy="618134"/>
          </a:xfrm>
          <a:prstGeom prst="rect">
            <a:avLst/>
          </a:prstGeom>
        </p:spPr>
      </p:pic>
      <p:sp>
        <p:nvSpPr>
          <p:cNvPr id="5" name="Text 2"/>
          <p:cNvSpPr txBox="1"/>
          <p:nvPr/>
        </p:nvSpPr>
        <p:spPr>
          <a:xfrm>
            <a:off x="868680" y="3657600"/>
            <a:ext cx="9144000" cy="365760"/>
          </a:xfrm>
          <a:prstGeom prst="rect">
            <a:avLst/>
          </a:prstGeom>
          <a:noFill/>
          <a:ln/>
        </p:spPr>
        <p:txBody>
          <a:bodyPr wrap="square" lIns="0" tIns="0" rIns="0" bIns="0" rtlCol="0" anchor="ctr"/>
          <a:lstStyle/>
          <a:p>
            <a:pPr indent="0" marL="0">
              <a:buNone/>
            </a:pPr>
            <a:r>
              <a:rPr lang="en-US" sz="1600" b="1" spc="300" kern="0" dirty="0">
                <a:solidFill>
                  <a:srgbClr val="D8A73D"/>
                </a:solidFill>
                <a:latin typeface="Calibri" pitchFamily="34" charset="0"/>
                <a:ea typeface="Calibri" pitchFamily="34" charset="-122"/>
                <a:cs typeface="Calibri" pitchFamily="34" charset="-120"/>
              </a:rPr>
              <a:t>PART ONE</a:t>
            </a:r>
            <a:endParaRPr lang="en-US" sz="1600" dirty="0"/>
          </a:p>
        </p:txBody>
      </p:sp>
      <p:sp>
        <p:nvSpPr>
          <p:cNvPr id="6" name="Text 3"/>
          <p:cNvSpPr txBox="1"/>
          <p:nvPr/>
        </p:nvSpPr>
        <p:spPr>
          <a:xfrm>
            <a:off x="822960" y="4023360"/>
            <a:ext cx="10058400" cy="1188720"/>
          </a:xfrm>
          <a:prstGeom prst="rect">
            <a:avLst/>
          </a:prstGeom>
          <a:noFill/>
          <a:ln/>
        </p:spPr>
        <p:txBody>
          <a:bodyPr wrap="square" lIns="0" tIns="0" rIns="0" bIns="0" rtlCol="0" anchor="ctr"/>
          <a:lstStyle/>
          <a:p>
            <a:pPr indent="0" marL="0">
              <a:buNone/>
            </a:pPr>
            <a:r>
              <a:rPr lang="en-US" sz="4200" b="1" dirty="0">
                <a:solidFill>
                  <a:srgbClr val="FFFFFF"/>
                </a:solidFill>
                <a:latin typeface="Cambria" pitchFamily="34" charset="0"/>
                <a:ea typeface="Cambria" pitchFamily="34" charset="-122"/>
                <a:cs typeface="Cambria" pitchFamily="34" charset="-120"/>
              </a:rPr>
              <a:t>Celebrating Five Years</a:t>
            </a:r>
            <a:endParaRPr lang="en-US" sz="4200" dirty="0"/>
          </a:p>
        </p:txBody>
      </p:sp>
      <p:sp>
        <p:nvSpPr>
          <p:cNvPr id="7" name="Text 4"/>
          <p:cNvSpPr txBox="1"/>
          <p:nvPr/>
        </p:nvSpPr>
        <p:spPr>
          <a:xfrm>
            <a:off x="868680" y="5166360"/>
            <a:ext cx="9601200" cy="548640"/>
          </a:xfrm>
          <a:prstGeom prst="rect">
            <a:avLst/>
          </a:prstGeom>
          <a:noFill/>
          <a:ln/>
        </p:spPr>
        <p:txBody>
          <a:bodyPr wrap="square" lIns="0" tIns="0" rIns="0" bIns="0" rtlCol="0" anchor="ctr"/>
          <a:lstStyle/>
          <a:p>
            <a:pPr indent="0" marL="0">
              <a:buNone/>
            </a:pPr>
            <a:r>
              <a:rPr lang="en-US" sz="1600" dirty="0">
                <a:solidFill>
                  <a:srgbClr val="CFD9EC"/>
                </a:solidFill>
                <a:latin typeface="Calibri" pitchFamily="34" charset="0"/>
                <a:ea typeface="Calibri" pitchFamily="34" charset="-122"/>
                <a:cs typeface="Calibri" pitchFamily="34" charset="-120"/>
              </a:rPr>
              <a:t>2021–2026: What our whole community built together, one goal at a time.</a:t>
            </a:r>
            <a:endParaRPr lang="en-US" sz="1600" dirty="0"/>
          </a:p>
        </p:txBody>
      </p:sp>
      <p:sp>
        <p:nvSpPr>
          <p:cNvPr id="8" name="Text 5"/>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8FA0C2"/>
                </a:solidFill>
                <a:latin typeface="Calibri" pitchFamily="34" charset="0"/>
                <a:ea typeface="Calibri" pitchFamily="34" charset="-122"/>
                <a:cs typeface="Calibri" pitchFamily="34" charset="-120"/>
              </a:rPr>
              <a:t>Hamilton-Wenham Regional School District</a:t>
            </a:r>
            <a:endParaRPr lang="en-US" sz="900" dirty="0"/>
          </a:p>
        </p:txBody>
      </p:sp>
      <p:sp>
        <p:nvSpPr>
          <p:cNvPr id="9" name="Text 6"/>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8FA0C2"/>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2021 – 2023</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3000" b="1" dirty="0">
                <a:solidFill>
                  <a:srgbClr val="1B2A4A"/>
                </a:solidFill>
                <a:latin typeface="Cambria" pitchFamily="34" charset="0"/>
                <a:ea typeface="Cambria" pitchFamily="34" charset="-122"/>
                <a:cs typeface="Cambria" pitchFamily="34" charset="-120"/>
              </a:rPr>
              <a:t>Building Our Foundation</a:t>
            </a:r>
            <a:endParaRPr lang="en-US" sz="3000" dirty="0"/>
          </a:p>
        </p:txBody>
      </p:sp>
      <p:sp>
        <p:nvSpPr>
          <p:cNvPr id="4" name="Shape 2"/>
          <p:cNvSpPr/>
          <p:nvPr/>
        </p:nvSpPr>
        <p:spPr>
          <a:xfrm>
            <a:off x="10957255" y="457200"/>
            <a:ext cx="777240" cy="777240"/>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5" name="Image 0" descr="/tmp/work/icons/compass.png">    </p:cNvPr>
          <p:cNvPicPr>
            <a:picLocks noChangeAspect="1"/>
          </p:cNvPicPr>
          <p:nvPr/>
        </p:nvPicPr>
        <p:blipFill>
          <a:blip r:embed="rId1"/>
          <a:stretch>
            <a:fillRect/>
          </a:stretch>
        </p:blipFill>
        <p:spPr>
          <a:xfrm>
            <a:off x="11143793" y="643738"/>
            <a:ext cx="404165" cy="404165"/>
          </a:xfrm>
          <a:prstGeom prst="rect">
            <a:avLst/>
          </a:prstGeom>
        </p:spPr>
      </p:pic>
      <p:sp>
        <p:nvSpPr>
          <p:cNvPr id="6" name="Text 3"/>
          <p:cNvSpPr txBox="1"/>
          <p:nvPr/>
        </p:nvSpPr>
        <p:spPr>
          <a:xfrm>
            <a:off x="502920" y="1600200"/>
            <a:ext cx="11155680" cy="502920"/>
          </a:xfrm>
          <a:prstGeom prst="rect">
            <a:avLst/>
          </a:prstGeom>
          <a:noFill/>
          <a:ln/>
        </p:spPr>
        <p:txBody>
          <a:bodyPr wrap="square" lIns="0" tIns="0" rIns="0" bIns="0" rtlCol="0" anchor="ctr"/>
          <a:lstStyle/>
          <a:p>
            <a:pPr indent="0" marL="0">
              <a:buNone/>
            </a:pPr>
            <a:r>
              <a:rPr lang="en-US" sz="1450" i="1" dirty="0">
                <a:solidFill>
                  <a:srgbClr val="5B6B85"/>
                </a:solidFill>
                <a:latin typeface="Calibri" pitchFamily="34" charset="0"/>
                <a:ea typeface="Calibri" pitchFamily="34" charset="-122"/>
                <a:cs typeface="Calibri" pitchFamily="34" charset="-120"/>
              </a:rPr>
              <a:t>Before we could plan our future, our community had to agree on our purpose. That work happened first.</a:t>
            </a:r>
            <a:endParaRPr lang="en-US" sz="1450" dirty="0"/>
          </a:p>
        </p:txBody>
      </p:sp>
      <p:sp>
        <p:nvSpPr>
          <p:cNvPr id="7" name="Shape 4"/>
          <p:cNvSpPr/>
          <p:nvPr/>
        </p:nvSpPr>
        <p:spPr>
          <a:xfrm>
            <a:off x="502920" y="2566416"/>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8" name="Image 1" descr="/tmp/work/icons/users.png">    </p:cNvPr>
          <p:cNvPicPr>
            <a:picLocks noChangeAspect="1"/>
          </p:cNvPicPr>
          <p:nvPr/>
        </p:nvPicPr>
        <p:blipFill>
          <a:blip r:embed="rId2"/>
          <a:stretch>
            <a:fillRect/>
          </a:stretch>
        </p:blipFill>
        <p:spPr>
          <a:xfrm>
            <a:off x="622249" y="2685745"/>
            <a:ext cx="291694" cy="291694"/>
          </a:xfrm>
          <a:prstGeom prst="rect">
            <a:avLst/>
          </a:prstGeom>
        </p:spPr>
      </p:pic>
      <p:sp>
        <p:nvSpPr>
          <p:cNvPr id="9" name="Text 5"/>
          <p:cNvSpPr txBox="1"/>
          <p:nvPr/>
        </p:nvSpPr>
        <p:spPr>
          <a:xfrm>
            <a:off x="1234440" y="2185416"/>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Portrait of a Graduate (2021–22)</a:t>
            </a:r>
            <a:endParaRPr lang="en-US" sz="1550" dirty="0"/>
          </a:p>
        </p:txBody>
      </p:sp>
      <p:sp>
        <p:nvSpPr>
          <p:cNvPr id="10" name="Text 6"/>
          <p:cNvSpPr txBox="1"/>
          <p:nvPr/>
        </p:nvSpPr>
        <p:spPr>
          <a:xfrm>
            <a:off x="1234440" y="2496312"/>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More than 40 parents, teachers, students, and community members defined the skills every HWRSD graduate should carry into life: Adapt &amp; Persevere, Communicate, Think Critically, Empathize, Collaborate, and Learn for Life.</a:t>
            </a:r>
            <a:endParaRPr lang="en-US" sz="1300" dirty="0"/>
          </a:p>
        </p:txBody>
      </p:sp>
      <p:sp>
        <p:nvSpPr>
          <p:cNvPr id="11" name="Shape 7"/>
          <p:cNvSpPr/>
          <p:nvPr/>
        </p:nvSpPr>
        <p:spPr>
          <a:xfrm>
            <a:off x="502920" y="3931920"/>
            <a:ext cx="530352" cy="530352"/>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12" name="Image 2" descr="/tmp/work/icons/compass.png">    </p:cNvPr>
          <p:cNvPicPr>
            <a:picLocks noChangeAspect="1"/>
          </p:cNvPicPr>
          <p:nvPr/>
        </p:nvPicPr>
        <p:blipFill>
          <a:blip r:embed="rId3"/>
          <a:stretch>
            <a:fillRect/>
          </a:stretch>
        </p:blipFill>
        <p:spPr>
          <a:xfrm>
            <a:off x="622249" y="4051249"/>
            <a:ext cx="291694" cy="291694"/>
          </a:xfrm>
          <a:prstGeom prst="rect">
            <a:avLst/>
          </a:prstGeom>
        </p:spPr>
      </p:pic>
      <p:sp>
        <p:nvSpPr>
          <p:cNvPr id="13" name="Text 8"/>
          <p:cNvSpPr txBox="1"/>
          <p:nvPr/>
        </p:nvSpPr>
        <p:spPr>
          <a:xfrm>
            <a:off x="1234440" y="3550920"/>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A New Mission, Vision &amp; Core Values (2022–23)</a:t>
            </a:r>
            <a:endParaRPr lang="en-US" sz="1550" dirty="0"/>
          </a:p>
        </p:txBody>
      </p:sp>
      <p:sp>
        <p:nvSpPr>
          <p:cNvPr id="14" name="Text 9"/>
          <p:cNvSpPr txBox="1"/>
          <p:nvPr/>
        </p:nvSpPr>
        <p:spPr>
          <a:xfrm>
            <a:off x="1234440" y="3861816"/>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Twenty community members joined a Strategic Planning Steering Committee to build our first long-term plan — resulting in our Mission (“Together, we inspire continuous learning to lead a purposeful life”) and Vision (“Engage the future with creativity and confidence”).</a:t>
            </a:r>
            <a:endParaRPr lang="en-US" sz="1300" dirty="0"/>
          </a:p>
        </p:txBody>
      </p:sp>
      <p:sp>
        <p:nvSpPr>
          <p:cNvPr id="15" name="Shape 10"/>
          <p:cNvSpPr/>
          <p:nvPr/>
        </p:nvSpPr>
        <p:spPr>
          <a:xfrm>
            <a:off x="502920" y="5297424"/>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16" name="Image 3" descr="/tmp/work/icons/flag.png">    </p:cNvPr>
          <p:cNvPicPr>
            <a:picLocks noChangeAspect="1"/>
          </p:cNvPicPr>
          <p:nvPr/>
        </p:nvPicPr>
        <p:blipFill>
          <a:blip r:embed="rId4"/>
          <a:stretch>
            <a:fillRect/>
          </a:stretch>
        </p:blipFill>
        <p:spPr>
          <a:xfrm>
            <a:off x="622249" y="5416753"/>
            <a:ext cx="291694" cy="291694"/>
          </a:xfrm>
          <a:prstGeom prst="rect">
            <a:avLst/>
          </a:prstGeom>
        </p:spPr>
      </p:pic>
      <p:sp>
        <p:nvSpPr>
          <p:cNvPr id="17" name="Text 11"/>
          <p:cNvSpPr txBox="1"/>
          <p:nvPr/>
        </p:nvSpPr>
        <p:spPr>
          <a:xfrm>
            <a:off x="1234440" y="4916424"/>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The 2023–2026 Strategic Plan</a:t>
            </a:r>
            <a:endParaRPr lang="en-US" sz="1550" dirty="0"/>
          </a:p>
        </p:txBody>
      </p:sp>
      <p:sp>
        <p:nvSpPr>
          <p:cNvPr id="18" name="Text 12"/>
          <p:cNvSpPr txBox="1"/>
          <p:nvPr/>
        </p:nvSpPr>
        <p:spPr>
          <a:xfrm>
            <a:off x="1234440" y="5227320"/>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Completed in December 2022, this three-year plan organized every district goal around four Strategic Initiatives: Teaching &amp; Learning; Communication &amp; Community Partnerships; Personnel, Facilities &amp; Technology; and Culture &amp; Wellness — the throughline for everything in this presentation.</a:t>
            </a:r>
            <a:endParaRPr lang="en-US" sz="1300" dirty="0"/>
          </a:p>
        </p:txBody>
      </p:sp>
      <p:sp>
        <p:nvSpPr>
          <p:cNvPr id="19" name="Text 13"/>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20" name="Text 14"/>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TEACHING &amp; LEARNING · ELEMENTARY</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3000" b="1" dirty="0">
                <a:solidFill>
                  <a:srgbClr val="1B2A4A"/>
                </a:solidFill>
                <a:latin typeface="Cambria" pitchFamily="34" charset="0"/>
                <a:ea typeface="Cambria" pitchFamily="34" charset="-122"/>
                <a:cs typeface="Cambria" pitchFamily="34" charset="-120"/>
              </a:rPr>
              <a:t>Growing Support for Every Student</a:t>
            </a:r>
            <a:endParaRPr lang="en-US" sz="3000" dirty="0"/>
          </a:p>
        </p:txBody>
      </p:sp>
      <p:sp>
        <p:nvSpPr>
          <p:cNvPr id="4" name="Shape 2"/>
          <p:cNvSpPr/>
          <p:nvPr/>
        </p:nvSpPr>
        <p:spPr>
          <a:xfrm>
            <a:off x="10957255" y="457200"/>
            <a:ext cx="777240" cy="777240"/>
          </a:xfrm>
          <a:prstGeom prst="ellipse">
            <a:avLst/>
          </a:prstGeom>
          <a:solidFill>
            <a:srgbClr val="3C7A5E"/>
          </a:solidFill>
          <a:ln/>
          <a:effectLst>
            <a:outerShdw sx="100000" sy="100000" kx="0" ky="0" algn="bl" rotWithShape="0" blurRad="76200" dist="25400" dir="5400000">
              <a:srgbClr val="0B1424">
                <a:alpha val="35000"/>
              </a:srgbClr>
            </a:outerShdw>
          </a:effectLst>
        </p:spPr>
      </p:sp>
      <p:pic>
        <p:nvPicPr>
          <p:cNvPr id="5" name="Image 0" descr="/tmp/work/icons/seedling.png">    </p:cNvPr>
          <p:cNvPicPr>
            <a:picLocks noChangeAspect="1"/>
          </p:cNvPicPr>
          <p:nvPr/>
        </p:nvPicPr>
        <p:blipFill>
          <a:blip r:embed="rId1"/>
          <a:stretch>
            <a:fillRect/>
          </a:stretch>
        </p:blipFill>
        <p:spPr>
          <a:xfrm>
            <a:off x="11143793" y="643738"/>
            <a:ext cx="404165" cy="404165"/>
          </a:xfrm>
          <a:prstGeom prst="rect">
            <a:avLst/>
          </a:prstGeom>
        </p:spPr>
      </p:pic>
      <p:sp>
        <p:nvSpPr>
          <p:cNvPr id="6" name="Text 3"/>
          <p:cNvSpPr txBox="1"/>
          <p:nvPr/>
        </p:nvSpPr>
        <p:spPr>
          <a:xfrm>
            <a:off x="502920" y="1600200"/>
            <a:ext cx="11155680" cy="502920"/>
          </a:xfrm>
          <a:prstGeom prst="rect">
            <a:avLst/>
          </a:prstGeom>
          <a:noFill/>
          <a:ln/>
        </p:spPr>
        <p:txBody>
          <a:bodyPr wrap="square" lIns="0" tIns="0" rIns="0" bIns="0" rtlCol="0" anchor="ctr"/>
          <a:lstStyle/>
          <a:p>
            <a:pPr indent="0" marL="0">
              <a:buNone/>
            </a:pPr>
            <a:r>
              <a:rPr lang="en-US" sz="1450" i="1" dirty="0">
                <a:solidFill>
                  <a:srgbClr val="5B6B85"/>
                </a:solidFill>
                <a:latin typeface="Calibri" pitchFamily="34" charset="0"/>
                <a:ea typeface="Calibri" pitchFamily="34" charset="-122"/>
                <a:cs typeface="Calibri" pitchFamily="34" charset="-120"/>
              </a:rPr>
              <a:t>Multi-Tiered System of Support (MTSS): a layered system that gives every student the right level of help, right when they need it.</a:t>
            </a:r>
            <a:endParaRPr lang="en-US" sz="1450" dirty="0"/>
          </a:p>
        </p:txBody>
      </p:sp>
      <p:sp>
        <p:nvSpPr>
          <p:cNvPr id="7" name="Shape 4"/>
          <p:cNvSpPr/>
          <p:nvPr/>
        </p:nvSpPr>
        <p:spPr>
          <a:xfrm>
            <a:off x="502920" y="2566416"/>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8" name="Image 1" descr="/tmp/work/icons/book.png">    </p:cNvPr>
          <p:cNvPicPr>
            <a:picLocks noChangeAspect="1"/>
          </p:cNvPicPr>
          <p:nvPr/>
        </p:nvPicPr>
        <p:blipFill>
          <a:blip r:embed="rId2"/>
          <a:stretch>
            <a:fillRect/>
          </a:stretch>
        </p:blipFill>
        <p:spPr>
          <a:xfrm>
            <a:off x="622249" y="2685745"/>
            <a:ext cx="291694" cy="291694"/>
          </a:xfrm>
          <a:prstGeom prst="rect">
            <a:avLst/>
          </a:prstGeom>
        </p:spPr>
      </p:pic>
      <p:sp>
        <p:nvSpPr>
          <p:cNvPr id="9" name="Text 5"/>
          <p:cNvSpPr txBox="1"/>
          <p:nvPr/>
        </p:nvSpPr>
        <p:spPr>
          <a:xfrm>
            <a:off x="1234440" y="2185416"/>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High-quality curriculum, district-wide</a:t>
            </a:r>
            <a:endParaRPr lang="en-US" sz="1550" dirty="0"/>
          </a:p>
        </p:txBody>
      </p:sp>
      <p:sp>
        <p:nvSpPr>
          <p:cNvPr id="10" name="Text 6"/>
          <p:cNvSpPr txBox="1"/>
          <p:nvPr/>
        </p:nvSpPr>
        <p:spPr>
          <a:xfrm>
            <a:off x="1234440" y="2496312"/>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New Tier 1 curricula were adopted with real training and coaching behind them: CKLA for reading (K–5) and Eureka Math2 for math — plus Open Circle for social-emotional learning, now expanded into grades 2–3.</a:t>
            </a:r>
            <a:endParaRPr lang="en-US" sz="1300" dirty="0"/>
          </a:p>
        </p:txBody>
      </p:sp>
      <p:sp>
        <p:nvSpPr>
          <p:cNvPr id="11" name="Shape 7"/>
          <p:cNvSpPr/>
          <p:nvPr/>
        </p:nvSpPr>
        <p:spPr>
          <a:xfrm>
            <a:off x="502920" y="3931920"/>
            <a:ext cx="530352" cy="530352"/>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12" name="Image 2" descr="/tmp/work/icons/chartLine.png">    </p:cNvPr>
          <p:cNvPicPr>
            <a:picLocks noChangeAspect="1"/>
          </p:cNvPicPr>
          <p:nvPr/>
        </p:nvPicPr>
        <p:blipFill>
          <a:blip r:embed="rId3"/>
          <a:stretch>
            <a:fillRect/>
          </a:stretch>
        </p:blipFill>
        <p:spPr>
          <a:xfrm>
            <a:off x="622249" y="4051249"/>
            <a:ext cx="291694" cy="291694"/>
          </a:xfrm>
          <a:prstGeom prst="rect">
            <a:avLst/>
          </a:prstGeom>
        </p:spPr>
      </p:pic>
      <p:sp>
        <p:nvSpPr>
          <p:cNvPr id="13" name="Text 8"/>
          <p:cNvSpPr txBox="1"/>
          <p:nvPr/>
        </p:nvSpPr>
        <p:spPr>
          <a:xfrm>
            <a:off x="1234440" y="3550920"/>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The results are showing up in the data</a:t>
            </a:r>
            <a:endParaRPr lang="en-US" sz="1550" dirty="0"/>
          </a:p>
        </p:txBody>
      </p:sp>
      <p:sp>
        <p:nvSpPr>
          <p:cNvPr id="14" name="Text 9"/>
          <p:cNvSpPr txBox="1"/>
          <p:nvPr/>
        </p:nvSpPr>
        <p:spPr>
          <a:xfrm>
            <a:off x="1234440" y="3861816"/>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The share of kindergartners needing intensive reading support fell from over 50% to 14% within two years, and 81% of students met their mid-year reading benchmark in 2024–25. Our kindergarten dyslexia-risk flag dropped from 15% to 3% across the year.</a:t>
            </a:r>
            <a:endParaRPr lang="en-US" sz="1300" dirty="0"/>
          </a:p>
        </p:txBody>
      </p:sp>
      <p:sp>
        <p:nvSpPr>
          <p:cNvPr id="15" name="Shape 10"/>
          <p:cNvSpPr/>
          <p:nvPr/>
        </p:nvSpPr>
        <p:spPr>
          <a:xfrm>
            <a:off x="502920" y="5297424"/>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16" name="Image 3" descr="/tmp/work/icons/puzzlePiece.png">    </p:cNvPr>
          <p:cNvPicPr>
            <a:picLocks noChangeAspect="1"/>
          </p:cNvPicPr>
          <p:nvPr/>
        </p:nvPicPr>
        <p:blipFill>
          <a:blip r:embed="rId4"/>
          <a:stretch>
            <a:fillRect/>
          </a:stretch>
        </p:blipFill>
        <p:spPr>
          <a:xfrm>
            <a:off x="622249" y="5416753"/>
            <a:ext cx="291694" cy="291694"/>
          </a:xfrm>
          <a:prstGeom prst="rect">
            <a:avLst/>
          </a:prstGeom>
        </p:spPr>
      </p:pic>
      <p:sp>
        <p:nvSpPr>
          <p:cNvPr id="17" name="Text 11"/>
          <p:cNvSpPr txBox="1"/>
          <p:nvPr/>
        </p:nvSpPr>
        <p:spPr>
          <a:xfrm>
            <a:off x="1234440" y="4916424"/>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Built for every learner</a:t>
            </a:r>
            <a:endParaRPr lang="en-US" sz="1550" dirty="0"/>
          </a:p>
        </p:txBody>
      </p:sp>
      <p:sp>
        <p:nvSpPr>
          <p:cNvPr id="18" name="Text 12"/>
          <p:cNvSpPr txBox="1"/>
          <p:nvPr/>
        </p:nvSpPr>
        <p:spPr>
          <a:xfrm>
            <a:off x="1234440" y="5227320"/>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“WIN” (What I Need) blocks were scheduled at every building so students get extra support or enrichment without ever missing core instruction — a model built on Universal Design for Learning principles from the start.</a:t>
            </a:r>
            <a:endParaRPr lang="en-US" sz="1300" dirty="0"/>
          </a:p>
        </p:txBody>
      </p:sp>
      <p:sp>
        <p:nvSpPr>
          <p:cNvPr id="19" name="Text 13"/>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20" name="Text 14"/>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TEACHING &amp; LEARNING · SECONDARY</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3000" b="1" dirty="0">
                <a:solidFill>
                  <a:srgbClr val="1B2A4A"/>
                </a:solidFill>
                <a:latin typeface="Cambria" pitchFamily="34" charset="0"/>
                <a:ea typeface="Cambria" pitchFamily="34" charset="-122"/>
                <a:cs typeface="Cambria" pitchFamily="34" charset="-120"/>
              </a:rPr>
              <a:t>The Growth Continues in Grades 6–12</a:t>
            </a:r>
            <a:endParaRPr lang="en-US" sz="3000" dirty="0"/>
          </a:p>
        </p:txBody>
      </p:sp>
      <p:sp>
        <p:nvSpPr>
          <p:cNvPr id="4" name="Shape 2"/>
          <p:cNvSpPr/>
          <p:nvPr/>
        </p:nvSpPr>
        <p:spPr>
          <a:xfrm>
            <a:off x="10957255" y="457200"/>
            <a:ext cx="777240" cy="777240"/>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5" name="Image 0" descr="/tmp/work/icons/chartLine.png">    </p:cNvPr>
          <p:cNvPicPr>
            <a:picLocks noChangeAspect="1"/>
          </p:cNvPicPr>
          <p:nvPr/>
        </p:nvPicPr>
        <p:blipFill>
          <a:blip r:embed="rId1"/>
          <a:stretch>
            <a:fillRect/>
          </a:stretch>
        </p:blipFill>
        <p:spPr>
          <a:xfrm>
            <a:off x="11143793" y="643738"/>
            <a:ext cx="404165" cy="404165"/>
          </a:xfrm>
          <a:prstGeom prst="rect">
            <a:avLst/>
          </a:prstGeom>
        </p:spPr>
      </p:pic>
      <p:sp>
        <p:nvSpPr>
          <p:cNvPr id="6" name="Text 3"/>
          <p:cNvSpPr txBox="1"/>
          <p:nvPr/>
        </p:nvSpPr>
        <p:spPr>
          <a:xfrm>
            <a:off x="502920" y="1600200"/>
            <a:ext cx="11155680" cy="502920"/>
          </a:xfrm>
          <a:prstGeom prst="rect">
            <a:avLst/>
          </a:prstGeom>
          <a:noFill/>
          <a:ln/>
        </p:spPr>
        <p:txBody>
          <a:bodyPr wrap="square" lIns="0" tIns="0" rIns="0" bIns="0" rtlCol="0" anchor="ctr"/>
          <a:lstStyle/>
          <a:p>
            <a:pPr indent="0" marL="0">
              <a:buNone/>
            </a:pPr>
            <a:r>
              <a:rPr lang="en-US" sz="1450" i="1" dirty="0">
                <a:solidFill>
                  <a:srgbClr val="5B6B85"/>
                </a:solidFill>
                <a:latin typeface="Calibri" pitchFamily="34" charset="0"/>
                <a:ea typeface="Calibri" pitchFamily="34" charset="-122"/>
                <a:cs typeface="Calibri" pitchFamily="34" charset="-120"/>
              </a:rPr>
              <a:t>The same layered-support approach expanded into Miles River Middle School and the High School.</a:t>
            </a:r>
            <a:endParaRPr lang="en-US" sz="1450" dirty="0"/>
          </a:p>
        </p:txBody>
      </p:sp>
      <p:sp>
        <p:nvSpPr>
          <p:cNvPr id="7" name="Shape 4"/>
          <p:cNvSpPr/>
          <p:nvPr/>
        </p:nvSpPr>
        <p:spPr>
          <a:xfrm>
            <a:off x="502920" y="2566416"/>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8" name="Image 1" descr="/tmp/work/icons/calculator.png">    </p:cNvPr>
          <p:cNvPicPr>
            <a:picLocks noChangeAspect="1"/>
          </p:cNvPicPr>
          <p:nvPr/>
        </p:nvPicPr>
        <p:blipFill>
          <a:blip r:embed="rId2"/>
          <a:stretch>
            <a:fillRect/>
          </a:stretch>
        </p:blipFill>
        <p:spPr>
          <a:xfrm>
            <a:off x="622249" y="2685745"/>
            <a:ext cx="291694" cy="291694"/>
          </a:xfrm>
          <a:prstGeom prst="rect">
            <a:avLst/>
          </a:prstGeom>
        </p:spPr>
      </p:pic>
      <p:sp>
        <p:nvSpPr>
          <p:cNvPr id="9" name="Text 5"/>
          <p:cNvSpPr txBox="1"/>
          <p:nvPr/>
        </p:nvSpPr>
        <p:spPr>
          <a:xfrm>
            <a:off x="1234440" y="2185416"/>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Middle School math: dramatic gains</a:t>
            </a:r>
            <a:endParaRPr lang="en-US" sz="1550" dirty="0"/>
          </a:p>
        </p:txBody>
      </p:sp>
      <p:sp>
        <p:nvSpPr>
          <p:cNvPr id="10" name="Text 6"/>
          <p:cNvSpPr txBox="1"/>
          <p:nvPr/>
        </p:nvSpPr>
        <p:spPr>
          <a:xfrm>
            <a:off x="1234440" y="2496312"/>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The share of 6th graders scoring at or above grade level on iReady math rose from 51% to 80% in a single year (2024–25), then climbed another 23 points the following year — with especially strong growth among students with IEPs.</a:t>
            </a:r>
            <a:endParaRPr lang="en-US" sz="1300" dirty="0"/>
          </a:p>
        </p:txBody>
      </p:sp>
      <p:sp>
        <p:nvSpPr>
          <p:cNvPr id="11" name="Shape 7"/>
          <p:cNvSpPr/>
          <p:nvPr/>
        </p:nvSpPr>
        <p:spPr>
          <a:xfrm>
            <a:off x="502920" y="3931920"/>
            <a:ext cx="530352" cy="530352"/>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12" name="Image 2" descr="/tmp/work/icons/book.png">    </p:cNvPr>
          <p:cNvPicPr>
            <a:picLocks noChangeAspect="1"/>
          </p:cNvPicPr>
          <p:nvPr/>
        </p:nvPicPr>
        <p:blipFill>
          <a:blip r:embed="rId3"/>
          <a:stretch>
            <a:fillRect/>
          </a:stretch>
        </p:blipFill>
        <p:spPr>
          <a:xfrm>
            <a:off x="622249" y="4051249"/>
            <a:ext cx="291694" cy="291694"/>
          </a:xfrm>
          <a:prstGeom prst="rect">
            <a:avLst/>
          </a:prstGeom>
        </p:spPr>
      </p:pic>
      <p:sp>
        <p:nvSpPr>
          <p:cNvPr id="13" name="Text 8"/>
          <p:cNvSpPr txBox="1"/>
          <p:nvPr/>
        </p:nvSpPr>
        <p:spPr>
          <a:xfrm>
            <a:off x="1234440" y="3550920"/>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New reading &amp; English supports</a:t>
            </a:r>
            <a:endParaRPr lang="en-US" sz="1550" dirty="0"/>
          </a:p>
        </p:txBody>
      </p:sp>
      <p:sp>
        <p:nvSpPr>
          <p:cNvPr id="14" name="Text 9"/>
          <p:cNvSpPr txBox="1"/>
          <p:nvPr/>
        </p:nvSpPr>
        <p:spPr>
          <a:xfrm>
            <a:off x="1234440" y="3861816"/>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MRMS adopted the HMH Into Literature curriculum and switched to the Read Live reading-intervention program, with 82% of students in reading intervention showing fluency growth and 68% showing comprehension growth this year.</a:t>
            </a:r>
            <a:endParaRPr lang="en-US" sz="1300" dirty="0"/>
          </a:p>
        </p:txBody>
      </p:sp>
      <p:sp>
        <p:nvSpPr>
          <p:cNvPr id="15" name="Shape 10"/>
          <p:cNvSpPr/>
          <p:nvPr/>
        </p:nvSpPr>
        <p:spPr>
          <a:xfrm>
            <a:off x="502920" y="5297424"/>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16" name="Image 3" descr="/tmp/work/icons/graduationCap.png">    </p:cNvPr>
          <p:cNvPicPr>
            <a:picLocks noChangeAspect="1"/>
          </p:cNvPicPr>
          <p:nvPr/>
        </p:nvPicPr>
        <p:blipFill>
          <a:blip r:embed="rId4"/>
          <a:stretch>
            <a:fillRect/>
          </a:stretch>
        </p:blipFill>
        <p:spPr>
          <a:xfrm>
            <a:off x="622249" y="5416753"/>
            <a:ext cx="291694" cy="291694"/>
          </a:xfrm>
          <a:prstGeom prst="rect">
            <a:avLst/>
          </a:prstGeom>
        </p:spPr>
      </p:pic>
      <p:sp>
        <p:nvSpPr>
          <p:cNvPr id="17" name="Text 11"/>
          <p:cNvSpPr txBox="1"/>
          <p:nvPr/>
        </p:nvSpPr>
        <p:spPr>
          <a:xfrm>
            <a:off x="1234440" y="4916424"/>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High School: Reveal Math &amp; real support blocks</a:t>
            </a:r>
            <a:endParaRPr lang="en-US" sz="1550" dirty="0"/>
          </a:p>
        </p:txBody>
      </p:sp>
      <p:sp>
        <p:nvSpPr>
          <p:cNvPr id="18" name="Text 12"/>
          <p:cNvSpPr txBox="1"/>
          <p:nvPr/>
        </p:nvSpPr>
        <p:spPr>
          <a:xfrm>
            <a:off x="1234440" y="5227320"/>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HWRHS rolled out the Reveal Math curriculum for Algebra I, Geometry, and Algebra II, alongside dedicated 9th/10th grade support blocks and an After School Academy — and students with IEPs improved their math midterm grades from 42% to 57% earning an A, B, or C.</a:t>
            </a:r>
            <a:endParaRPr lang="en-US" sz="1300" dirty="0"/>
          </a:p>
        </p:txBody>
      </p:sp>
      <p:sp>
        <p:nvSpPr>
          <p:cNvPr id="19" name="Text 13"/>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20" name="Text 14"/>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WHO WE'RE GROWING</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3000" b="1" dirty="0">
                <a:solidFill>
                  <a:srgbClr val="1B2A4A"/>
                </a:solidFill>
                <a:latin typeface="Cambria" pitchFamily="34" charset="0"/>
                <a:ea typeface="Cambria" pitchFamily="34" charset="-122"/>
                <a:cs typeface="Cambria" pitchFamily="34" charset="-120"/>
              </a:rPr>
              <a:t>Portrait of a Learner, Brought to Life</a:t>
            </a:r>
            <a:endParaRPr lang="en-US" sz="3000" dirty="0"/>
          </a:p>
        </p:txBody>
      </p:sp>
      <p:sp>
        <p:nvSpPr>
          <p:cNvPr id="4" name="Shape 2"/>
          <p:cNvSpPr/>
          <p:nvPr/>
        </p:nvSpPr>
        <p:spPr>
          <a:xfrm>
            <a:off x="10957255" y="457200"/>
            <a:ext cx="777240" cy="777240"/>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5" name="Image 0" descr="/tmp/work/icons/graduationCap.png">    </p:cNvPr>
          <p:cNvPicPr>
            <a:picLocks noChangeAspect="1"/>
          </p:cNvPicPr>
          <p:nvPr/>
        </p:nvPicPr>
        <p:blipFill>
          <a:blip r:embed="rId1"/>
          <a:stretch>
            <a:fillRect/>
          </a:stretch>
        </p:blipFill>
        <p:spPr>
          <a:xfrm>
            <a:off x="11143793" y="643738"/>
            <a:ext cx="404165" cy="404165"/>
          </a:xfrm>
          <a:prstGeom prst="rect">
            <a:avLst/>
          </a:prstGeom>
        </p:spPr>
      </p:pic>
      <p:sp>
        <p:nvSpPr>
          <p:cNvPr id="6" name="Text 3"/>
          <p:cNvSpPr txBox="1"/>
          <p:nvPr/>
        </p:nvSpPr>
        <p:spPr>
          <a:xfrm>
            <a:off x="502920" y="1600200"/>
            <a:ext cx="11155680" cy="502920"/>
          </a:xfrm>
          <a:prstGeom prst="rect">
            <a:avLst/>
          </a:prstGeom>
          <a:noFill/>
          <a:ln/>
        </p:spPr>
        <p:txBody>
          <a:bodyPr wrap="square" lIns="0" tIns="0" rIns="0" bIns="0" rtlCol="0" anchor="ctr"/>
          <a:lstStyle/>
          <a:p>
            <a:pPr indent="0" marL="0">
              <a:buNone/>
            </a:pPr>
            <a:r>
              <a:rPr lang="en-US" sz="1450" i="1" dirty="0">
                <a:solidFill>
                  <a:srgbClr val="5B6B85"/>
                </a:solidFill>
                <a:latin typeface="Calibri" pitchFamily="34" charset="0"/>
                <a:ea typeface="Calibri" pitchFamily="34" charset="-122"/>
                <a:cs typeface="Calibri" pitchFamily="34" charset="-120"/>
              </a:rPr>
              <a:t>In 2024–25, our Portrait of a Graduate was renamed the Portrait of a Learner — a living guide for every grade, not just graduation day.</a:t>
            </a:r>
            <a:endParaRPr lang="en-US" sz="1450" dirty="0"/>
          </a:p>
        </p:txBody>
      </p:sp>
      <p:sp>
        <p:nvSpPr>
          <p:cNvPr id="7" name="Shape 4"/>
          <p:cNvSpPr/>
          <p:nvPr/>
        </p:nvSpPr>
        <p:spPr>
          <a:xfrm>
            <a:off x="502920" y="2566416"/>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8" name="Image 1" descr="/tmp/work/icons/child.png">    </p:cNvPr>
          <p:cNvPicPr>
            <a:picLocks noChangeAspect="1"/>
          </p:cNvPicPr>
          <p:nvPr/>
        </p:nvPicPr>
        <p:blipFill>
          <a:blip r:embed="rId2"/>
          <a:stretch>
            <a:fillRect/>
          </a:stretch>
        </p:blipFill>
        <p:spPr>
          <a:xfrm>
            <a:off x="622249" y="2685745"/>
            <a:ext cx="291694" cy="291694"/>
          </a:xfrm>
          <a:prstGeom prst="rect">
            <a:avLst/>
          </a:prstGeom>
        </p:spPr>
      </p:pic>
      <p:sp>
        <p:nvSpPr>
          <p:cNvPr id="9" name="Text 5"/>
          <p:cNvSpPr txBox="1"/>
          <p:nvPr/>
        </p:nvSpPr>
        <p:spPr>
          <a:xfrm>
            <a:off x="1234440" y="2185416"/>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Elementary: woven into everyday culture</a:t>
            </a:r>
            <a:endParaRPr lang="en-US" sz="1550" dirty="0"/>
          </a:p>
        </p:txBody>
      </p:sp>
      <p:sp>
        <p:nvSpPr>
          <p:cNvPr id="10" name="Text 6"/>
          <p:cNvSpPr txBox="1"/>
          <p:nvPr/>
        </p:nvSpPr>
        <p:spPr>
          <a:xfrm>
            <a:off x="1234440" y="2496312"/>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Responsive Classroom's CARES values, Buddy Groups, an annual Kindness Concert, and EdFund-funded projects — like a sensory-regulation space at Cutler and a book vending machine at Winthrop — all build the Portrait's six competencies into daily school life.</a:t>
            </a:r>
            <a:endParaRPr lang="en-US" sz="1300" dirty="0"/>
          </a:p>
        </p:txBody>
      </p:sp>
      <p:sp>
        <p:nvSpPr>
          <p:cNvPr id="11" name="Shape 7"/>
          <p:cNvSpPr/>
          <p:nvPr/>
        </p:nvSpPr>
        <p:spPr>
          <a:xfrm>
            <a:off x="502920" y="3931920"/>
            <a:ext cx="530352" cy="530352"/>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12" name="Image 2" descr="/tmp/work/icons/handsHelping.png">    </p:cNvPr>
          <p:cNvPicPr>
            <a:picLocks noChangeAspect="1"/>
          </p:cNvPicPr>
          <p:nvPr/>
        </p:nvPicPr>
        <p:blipFill>
          <a:blip r:embed="rId3"/>
          <a:stretch>
            <a:fillRect/>
          </a:stretch>
        </p:blipFill>
        <p:spPr>
          <a:xfrm>
            <a:off x="622249" y="4051249"/>
            <a:ext cx="291694" cy="291694"/>
          </a:xfrm>
          <a:prstGeom prst="rect">
            <a:avLst/>
          </a:prstGeom>
        </p:spPr>
      </p:pic>
      <p:sp>
        <p:nvSpPr>
          <p:cNvPr id="13" name="Text 8"/>
          <p:cNvSpPr txBox="1"/>
          <p:nvPr/>
        </p:nvSpPr>
        <p:spPr>
          <a:xfrm>
            <a:off x="1234440" y="3550920"/>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Middle School: Communicate in action</a:t>
            </a:r>
            <a:endParaRPr lang="en-US" sz="1550" dirty="0"/>
          </a:p>
        </p:txBody>
      </p:sp>
      <p:sp>
        <p:nvSpPr>
          <p:cNvPr id="14" name="Text 9"/>
          <p:cNvSpPr txBox="1"/>
          <p:nvPr/>
        </p:nvSpPr>
        <p:spPr>
          <a:xfrm>
            <a:off x="1234440" y="3861816"/>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MRMS wove the “Communicate” competency directly into Health, Wellness, and Physical Education classes, with students practicing and self-assessing collaboration and problem-solving skills.</a:t>
            </a:r>
            <a:endParaRPr lang="en-US" sz="1300" dirty="0"/>
          </a:p>
        </p:txBody>
      </p:sp>
      <p:sp>
        <p:nvSpPr>
          <p:cNvPr id="15" name="Shape 10"/>
          <p:cNvSpPr/>
          <p:nvPr/>
        </p:nvSpPr>
        <p:spPr>
          <a:xfrm>
            <a:off x="502920" y="5297424"/>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16" name="Image 3" descr="/tmp/work/icons/star.png">    </p:cNvPr>
          <p:cNvPicPr>
            <a:picLocks noChangeAspect="1"/>
          </p:cNvPicPr>
          <p:nvPr/>
        </p:nvPicPr>
        <p:blipFill>
          <a:blip r:embed="rId4"/>
          <a:stretch>
            <a:fillRect/>
          </a:stretch>
        </p:blipFill>
        <p:spPr>
          <a:xfrm>
            <a:off x="622249" y="5416753"/>
            <a:ext cx="291694" cy="291694"/>
          </a:xfrm>
          <a:prstGeom prst="rect">
            <a:avLst/>
          </a:prstGeom>
        </p:spPr>
      </p:pic>
      <p:sp>
        <p:nvSpPr>
          <p:cNvPr id="17" name="Text 11"/>
          <p:cNvSpPr txBox="1"/>
          <p:nvPr/>
        </p:nvSpPr>
        <p:spPr>
          <a:xfrm>
            <a:off x="1234440" y="4916424"/>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High School: a record students can carry forward</a:t>
            </a:r>
            <a:endParaRPr lang="en-US" sz="1550" dirty="0"/>
          </a:p>
        </p:txBody>
      </p:sp>
      <p:sp>
        <p:nvSpPr>
          <p:cNvPr id="18" name="Text 12"/>
          <p:cNvSpPr txBox="1"/>
          <p:nvPr/>
        </p:nvSpPr>
        <p:spPr>
          <a:xfrm>
            <a:off x="1234440" y="5227320"/>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A staff-and-student Portrait team defined a shared “North Star” for learning and piloted the Mastery Learning Record — a digital portfolio that can travel with a student's college application.</a:t>
            </a:r>
            <a:endParaRPr lang="en-US" sz="1300" dirty="0"/>
          </a:p>
        </p:txBody>
      </p:sp>
      <p:sp>
        <p:nvSpPr>
          <p:cNvPr id="19" name="Text 13"/>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20" name="Text 14"/>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7FA"/>
        </a:solidFill>
      </p:bgPr>
    </p:bg>
    <p:spTree>
      <p:nvGrpSpPr>
        <p:cNvPr id="1" name=""/>
        <p:cNvGrpSpPr/>
        <p:nvPr/>
      </p:nvGrpSpPr>
      <p:grpSpPr>
        <a:xfrm>
          <a:off x="0" y="0"/>
          <a:ext cx="0" cy="0"/>
          <a:chOff x="0" y="0"/>
          <a:chExt cx="0" cy="0"/>
        </a:xfrm>
      </p:grpSpPr>
      <p:sp>
        <p:nvSpPr>
          <p:cNvPr id="2" name="Text 0"/>
          <p:cNvSpPr txBox="1"/>
          <p:nvPr/>
        </p:nvSpPr>
        <p:spPr>
          <a:xfrm>
            <a:off x="502920" y="384048"/>
            <a:ext cx="9601200" cy="274320"/>
          </a:xfrm>
          <a:prstGeom prst="rect">
            <a:avLst/>
          </a:prstGeom>
          <a:noFill/>
          <a:ln/>
        </p:spPr>
        <p:txBody>
          <a:bodyPr wrap="square" lIns="0" tIns="0" rIns="0" bIns="0" rtlCol="0" anchor="ctr"/>
          <a:lstStyle/>
          <a:p>
            <a:pPr indent="0" marL="0">
              <a:buNone/>
            </a:pPr>
            <a:r>
              <a:rPr lang="en-US" sz="1300" b="1" spc="200" kern="0" dirty="0">
                <a:solidFill>
                  <a:srgbClr val="B8862A"/>
                </a:solidFill>
                <a:latin typeface="Calibri" pitchFamily="34" charset="0"/>
                <a:ea typeface="Calibri" pitchFamily="34" charset="-122"/>
                <a:cs typeface="Calibri" pitchFamily="34" charset="-120"/>
              </a:rPr>
              <a:t>CULTURE &amp; BELONGING</a:t>
            </a:r>
            <a:endParaRPr lang="en-US" sz="1300" dirty="0"/>
          </a:p>
        </p:txBody>
      </p:sp>
      <p:sp>
        <p:nvSpPr>
          <p:cNvPr id="3" name="Text 1"/>
          <p:cNvSpPr txBox="1"/>
          <p:nvPr/>
        </p:nvSpPr>
        <p:spPr>
          <a:xfrm>
            <a:off x="502920" y="658368"/>
            <a:ext cx="9692640" cy="822960"/>
          </a:xfrm>
          <a:prstGeom prst="rect">
            <a:avLst/>
          </a:prstGeom>
          <a:noFill/>
          <a:ln/>
        </p:spPr>
        <p:txBody>
          <a:bodyPr wrap="square" lIns="0" tIns="0" rIns="0" bIns="0" rtlCol="0" anchor="t"/>
          <a:lstStyle/>
          <a:p>
            <a:pPr indent="0" marL="0">
              <a:buNone/>
            </a:pPr>
            <a:r>
              <a:rPr lang="en-US" sz="3000" b="1" dirty="0">
                <a:solidFill>
                  <a:srgbClr val="1B2A4A"/>
                </a:solidFill>
                <a:latin typeface="Cambria" pitchFamily="34" charset="0"/>
                <a:ea typeface="Cambria" pitchFamily="34" charset="-122"/>
                <a:cs typeface="Cambria" pitchFamily="34" charset="-120"/>
              </a:rPr>
              <a:t>Building a District Where Everyone Belongs</a:t>
            </a:r>
            <a:endParaRPr lang="en-US" sz="3000" dirty="0"/>
          </a:p>
        </p:txBody>
      </p:sp>
      <p:sp>
        <p:nvSpPr>
          <p:cNvPr id="4" name="Shape 2"/>
          <p:cNvSpPr/>
          <p:nvPr/>
        </p:nvSpPr>
        <p:spPr>
          <a:xfrm>
            <a:off x="10957255" y="457200"/>
            <a:ext cx="777240" cy="777240"/>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5" name="Image 0" descr="/tmp/work/icons/handsHelping.png">    </p:cNvPr>
          <p:cNvPicPr>
            <a:picLocks noChangeAspect="1"/>
          </p:cNvPicPr>
          <p:nvPr/>
        </p:nvPicPr>
        <p:blipFill>
          <a:blip r:embed="rId1"/>
          <a:stretch>
            <a:fillRect/>
          </a:stretch>
        </p:blipFill>
        <p:spPr>
          <a:xfrm>
            <a:off x="11143793" y="643738"/>
            <a:ext cx="404165" cy="404165"/>
          </a:xfrm>
          <a:prstGeom prst="rect">
            <a:avLst/>
          </a:prstGeom>
        </p:spPr>
      </p:pic>
      <p:sp>
        <p:nvSpPr>
          <p:cNvPr id="6" name="Text 3"/>
          <p:cNvSpPr txBox="1"/>
          <p:nvPr/>
        </p:nvSpPr>
        <p:spPr>
          <a:xfrm>
            <a:off x="502920" y="1600200"/>
            <a:ext cx="11155680" cy="502920"/>
          </a:xfrm>
          <a:prstGeom prst="rect">
            <a:avLst/>
          </a:prstGeom>
          <a:noFill/>
          <a:ln/>
        </p:spPr>
        <p:txBody>
          <a:bodyPr wrap="square" lIns="0" tIns="0" rIns="0" bIns="0" rtlCol="0" anchor="ctr"/>
          <a:lstStyle/>
          <a:p>
            <a:pPr indent="0" marL="0">
              <a:buNone/>
            </a:pPr>
            <a:r>
              <a:rPr lang="en-US" sz="1450" i="1" dirty="0">
                <a:solidFill>
                  <a:srgbClr val="5B6B85"/>
                </a:solidFill>
                <a:latin typeface="Calibri" pitchFamily="34" charset="0"/>
                <a:ea typeface="Calibri" pitchFamily="34" charset="-122"/>
                <a:cs typeface="Calibri" pitchFamily="34" charset="-120"/>
              </a:rPr>
              <a:t>Diversity, Equity, Inclusion &amp; Belonging (DEIB): making sure every student and staff member feels seen, supported, and included.</a:t>
            </a:r>
            <a:endParaRPr lang="en-US" sz="1450" dirty="0"/>
          </a:p>
        </p:txBody>
      </p:sp>
      <p:sp>
        <p:nvSpPr>
          <p:cNvPr id="7" name="Shape 4"/>
          <p:cNvSpPr/>
          <p:nvPr/>
        </p:nvSpPr>
        <p:spPr>
          <a:xfrm>
            <a:off x="502920" y="2566416"/>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8" name="Image 1" descr="/tmp/work/icons/balanceScale.png">    </p:cNvPr>
          <p:cNvPicPr>
            <a:picLocks noChangeAspect="1"/>
          </p:cNvPicPr>
          <p:nvPr/>
        </p:nvPicPr>
        <p:blipFill>
          <a:blip r:embed="rId2"/>
          <a:stretch>
            <a:fillRect/>
          </a:stretch>
        </p:blipFill>
        <p:spPr>
          <a:xfrm>
            <a:off x="622249" y="2685745"/>
            <a:ext cx="291694" cy="291694"/>
          </a:xfrm>
          <a:prstGeom prst="rect">
            <a:avLst/>
          </a:prstGeom>
        </p:spPr>
      </p:pic>
      <p:sp>
        <p:nvSpPr>
          <p:cNvPr id="9" name="Text 5"/>
          <p:cNvSpPr txBox="1"/>
          <p:nvPr/>
        </p:nvSpPr>
        <p:spPr>
          <a:xfrm>
            <a:off x="1234440" y="2185416"/>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An honest look in the mirror</a:t>
            </a:r>
            <a:endParaRPr lang="en-US" sz="1550" dirty="0"/>
          </a:p>
        </p:txBody>
      </p:sp>
      <p:sp>
        <p:nvSpPr>
          <p:cNvPr id="10" name="Text 6"/>
          <p:cNvSpPr txBox="1"/>
          <p:nvPr/>
        </p:nvSpPr>
        <p:spPr>
          <a:xfrm>
            <a:off x="1234440" y="2496312"/>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A full Equity Audit (2022) — interviews, surveys, and data review — gave the district a clear, evidence-based starting point, guided ever since by a standing DEIB Advisory Committee with student, staff, and family representation.</a:t>
            </a:r>
            <a:endParaRPr lang="en-US" sz="1300" dirty="0"/>
          </a:p>
        </p:txBody>
      </p:sp>
      <p:sp>
        <p:nvSpPr>
          <p:cNvPr id="11" name="Shape 7"/>
          <p:cNvSpPr/>
          <p:nvPr/>
        </p:nvSpPr>
        <p:spPr>
          <a:xfrm>
            <a:off x="502920" y="3931920"/>
            <a:ext cx="530352" cy="530352"/>
          </a:xfrm>
          <a:prstGeom prst="ellipse">
            <a:avLst/>
          </a:prstGeom>
          <a:solidFill>
            <a:srgbClr val="B8862A"/>
          </a:solidFill>
          <a:ln/>
          <a:effectLst>
            <a:outerShdw sx="100000" sy="100000" kx="0" ky="0" algn="bl" rotWithShape="0" blurRad="76200" dist="25400" dir="5400000">
              <a:srgbClr val="0B1424">
                <a:alpha val="35000"/>
              </a:srgbClr>
            </a:outerShdw>
          </a:effectLst>
        </p:spPr>
      </p:sp>
      <p:pic>
        <p:nvPicPr>
          <p:cNvPr id="12" name="Image 2" descr="/tmp/work/icons/book.png">    </p:cNvPr>
          <p:cNvPicPr>
            <a:picLocks noChangeAspect="1"/>
          </p:cNvPicPr>
          <p:nvPr/>
        </p:nvPicPr>
        <p:blipFill>
          <a:blip r:embed="rId3"/>
          <a:stretch>
            <a:fillRect/>
          </a:stretch>
        </p:blipFill>
        <p:spPr>
          <a:xfrm>
            <a:off x="622249" y="4051249"/>
            <a:ext cx="291694" cy="291694"/>
          </a:xfrm>
          <a:prstGeom prst="rect">
            <a:avLst/>
          </a:prstGeom>
        </p:spPr>
      </p:pic>
      <p:sp>
        <p:nvSpPr>
          <p:cNvPr id="13" name="Text 8"/>
          <p:cNvSpPr txBox="1"/>
          <p:nvPr/>
        </p:nvSpPr>
        <p:spPr>
          <a:xfrm>
            <a:off x="1234440" y="3550920"/>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Learning together, every year</a:t>
            </a:r>
            <a:endParaRPr lang="en-US" sz="1550" dirty="0"/>
          </a:p>
        </p:txBody>
      </p:sp>
      <p:sp>
        <p:nvSpPr>
          <p:cNvPr id="14" name="Text 9"/>
          <p:cNvSpPr txBox="1"/>
          <p:nvPr/>
        </p:nvSpPr>
        <p:spPr>
          <a:xfrm>
            <a:off x="1234440" y="3861816"/>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Staff summer book groups, curriculum bias reviews, and speakers like Kerry Magro for Neurodiversity Celebration Week have kept belonging a living conversation rather than a one-time training.</a:t>
            </a:r>
            <a:endParaRPr lang="en-US" sz="1300" dirty="0"/>
          </a:p>
        </p:txBody>
      </p:sp>
      <p:sp>
        <p:nvSpPr>
          <p:cNvPr id="15" name="Shape 10"/>
          <p:cNvSpPr/>
          <p:nvPr/>
        </p:nvSpPr>
        <p:spPr>
          <a:xfrm>
            <a:off x="502920" y="5297424"/>
            <a:ext cx="530352" cy="530352"/>
          </a:xfrm>
          <a:prstGeom prst="ellipse">
            <a:avLst/>
          </a:prstGeom>
          <a:solidFill>
            <a:srgbClr val="1B2A4A"/>
          </a:solidFill>
          <a:ln/>
          <a:effectLst>
            <a:outerShdw sx="100000" sy="100000" kx="0" ky="0" algn="bl" rotWithShape="0" blurRad="76200" dist="25400" dir="5400000">
              <a:srgbClr val="0B1424">
                <a:alpha val="35000"/>
              </a:srgbClr>
            </a:outerShdw>
          </a:effectLst>
        </p:spPr>
      </p:sp>
      <p:pic>
        <p:nvPicPr>
          <p:cNvPr id="16" name="Image 3" descr="/tmp/work/icons/heart.png">    </p:cNvPr>
          <p:cNvPicPr>
            <a:picLocks noChangeAspect="1"/>
          </p:cNvPicPr>
          <p:nvPr/>
        </p:nvPicPr>
        <p:blipFill>
          <a:blip r:embed="rId4"/>
          <a:stretch>
            <a:fillRect/>
          </a:stretch>
        </p:blipFill>
        <p:spPr>
          <a:xfrm>
            <a:off x="622249" y="5416753"/>
            <a:ext cx="291694" cy="291694"/>
          </a:xfrm>
          <a:prstGeom prst="rect">
            <a:avLst/>
          </a:prstGeom>
        </p:spPr>
      </p:pic>
      <p:sp>
        <p:nvSpPr>
          <p:cNvPr id="17" name="Text 11"/>
          <p:cNvSpPr txBox="1"/>
          <p:nvPr/>
        </p:nvSpPr>
        <p:spPr>
          <a:xfrm>
            <a:off x="1234440" y="4916424"/>
            <a:ext cx="10424160" cy="320040"/>
          </a:xfrm>
          <a:prstGeom prst="rect">
            <a:avLst/>
          </a:prstGeom>
          <a:noFill/>
          <a:ln/>
        </p:spPr>
        <p:txBody>
          <a:bodyPr wrap="square" lIns="0" tIns="0" rIns="0" bIns="0" rtlCol="0" anchor="ctr"/>
          <a:lstStyle/>
          <a:p>
            <a:pPr indent="0" marL="0">
              <a:buNone/>
            </a:pPr>
            <a:r>
              <a:rPr lang="en-US" sz="1550" b="1" dirty="0">
                <a:solidFill>
                  <a:srgbClr val="1B2A4A"/>
                </a:solidFill>
                <a:latin typeface="Calibri" pitchFamily="34" charset="0"/>
                <a:ea typeface="Calibri" pitchFamily="34" charset="-122"/>
                <a:cs typeface="Calibri" pitchFamily="34" charset="-120"/>
              </a:rPr>
              <a:t>Everyday practices that add up</a:t>
            </a:r>
            <a:endParaRPr lang="en-US" sz="1550" dirty="0"/>
          </a:p>
        </p:txBody>
      </p:sp>
      <p:sp>
        <p:nvSpPr>
          <p:cNvPr id="18" name="Text 12"/>
          <p:cNvSpPr txBox="1"/>
          <p:nvPr/>
        </p:nvSpPr>
        <p:spPr>
          <a:xfrm>
            <a:off x="1234440" y="5227320"/>
            <a:ext cx="10424160" cy="999744"/>
          </a:xfrm>
          <a:prstGeom prst="rect">
            <a:avLst/>
          </a:prstGeom>
          <a:noFill/>
          <a:ln/>
        </p:spPr>
        <p:txBody>
          <a:bodyPr wrap="square" lIns="0" tIns="0" rIns="0" bIns="0" rtlCol="0" anchor="ctr"/>
          <a:lstStyle/>
          <a:p>
            <a:pPr indent="0" marL="0">
              <a:lnSpc>
                <a:spcPct val="115000"/>
              </a:lnSpc>
              <a:buNone/>
            </a:pPr>
            <a:r>
              <a:rPr lang="en-US" sz="1300" dirty="0">
                <a:solidFill>
                  <a:srgbClr val="5B6B85"/>
                </a:solidFill>
                <a:latin typeface="Calibri" pitchFamily="34" charset="0"/>
                <a:ea typeface="Calibri" pitchFamily="34" charset="-122"/>
                <a:cs typeface="Calibri" pitchFamily="34" charset="-120"/>
              </a:rPr>
              <a:t>From a 7th-grade science unit spotlighting scientists of many backgrounds to a district DEIB webpage sharing resources with families, the goal has been consistent: every student sees themselves reflected in their learning.</a:t>
            </a:r>
            <a:endParaRPr lang="en-US" sz="1300" dirty="0"/>
          </a:p>
        </p:txBody>
      </p:sp>
      <p:sp>
        <p:nvSpPr>
          <p:cNvPr id="19" name="Text 13"/>
          <p:cNvSpPr txBox="1"/>
          <p:nvPr/>
        </p:nvSpPr>
        <p:spPr>
          <a:xfrm>
            <a:off x="457200" y="6510528"/>
            <a:ext cx="7315200" cy="274320"/>
          </a:xfrm>
          <a:prstGeom prst="rect">
            <a:avLst/>
          </a:prstGeom>
          <a:noFill/>
          <a:ln/>
        </p:spPr>
        <p:txBody>
          <a:bodyPr wrap="square" lIns="0" tIns="0" rIns="0" bIns="0" rtlCol="0" anchor="ctr"/>
          <a:lstStyle/>
          <a:p>
            <a:pPr algn="l" indent="0" marL="0">
              <a:buNone/>
            </a:pPr>
            <a:r>
              <a:rPr lang="en-US" sz="900" dirty="0">
                <a:solidFill>
                  <a:srgbClr val="9AA6B8"/>
                </a:solidFill>
                <a:latin typeface="Calibri" pitchFamily="34" charset="0"/>
                <a:ea typeface="Calibri" pitchFamily="34" charset="-122"/>
                <a:cs typeface="Calibri" pitchFamily="34" charset="-120"/>
              </a:rPr>
              <a:t>Hamilton-Wenham Regional School District</a:t>
            </a:r>
            <a:endParaRPr lang="en-US" sz="900" dirty="0"/>
          </a:p>
        </p:txBody>
      </p:sp>
      <p:sp>
        <p:nvSpPr>
          <p:cNvPr id="20" name="Text 14"/>
          <p:cNvSpPr txBox="1"/>
          <p:nvPr/>
        </p:nvSpPr>
        <p:spPr>
          <a:xfrm>
            <a:off x="11277295" y="6510528"/>
            <a:ext cx="457200" cy="274320"/>
          </a:xfrm>
          <a:prstGeom prst="rect">
            <a:avLst/>
          </a:prstGeom>
          <a:noFill/>
          <a:ln/>
        </p:spPr>
        <p:txBody>
          <a:bodyPr wrap="square" lIns="0" tIns="0" rIns="0" bIns="0" rtlCol="0" anchor="ctr"/>
          <a:lstStyle/>
          <a:p>
            <a:pPr algn="r" indent="0" marL="0">
              <a:buNone/>
            </a:pPr>
            <a:r>
              <a:rPr lang="en-US" sz="900" dirty="0">
                <a:solidFill>
                  <a:srgbClr val="9AA6B8"/>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26</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2026-09-01T00:07:16Z</dcterms:created>
  <dcterms:modified xsi:type="dcterms:W3CDTF">2026-09-01T00:07:16Z</dcterms:modified>
</cp:coreProperties>
</file>