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448" y="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7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7575" y="607377"/>
            <a:ext cx="9044305" cy="701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9807" y="1410814"/>
            <a:ext cx="8610600" cy="47459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183010" y="6386498"/>
            <a:ext cx="145415" cy="1390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/>
              <a:t>Generic</a:t>
            </a:r>
            <a:r>
              <a:rPr spc="-150" dirty="0"/>
              <a:t> </a:t>
            </a:r>
            <a:r>
              <a:rPr spc="80" dirty="0"/>
              <a:t>Names</a:t>
            </a:r>
            <a:r>
              <a:rPr spc="-90" dirty="0"/>
              <a:t> </a:t>
            </a:r>
            <a:r>
              <a:rPr spc="-50" dirty="0"/>
              <a:t>Supporting</a:t>
            </a:r>
            <a:r>
              <a:rPr spc="-120" dirty="0"/>
              <a:t> </a:t>
            </a:r>
            <a:r>
              <a:rPr spc="-40" dirty="0"/>
              <a:t>Organization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7536" y="1542586"/>
            <a:ext cx="9303385" cy="188641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30"/>
              </a:spcBef>
              <a:buChar char="•"/>
              <a:tabLst>
                <a:tab pos="241300" algn="l"/>
                <a:tab pos="2568575" algn="l"/>
              </a:tabLst>
            </a:pPr>
            <a:r>
              <a:rPr sz="2750" spc="-10" dirty="0">
                <a:latin typeface="Arial"/>
                <a:cs typeface="Arial"/>
              </a:rPr>
              <a:t>Celebrated</a:t>
            </a:r>
            <a:r>
              <a:rPr lang="en-GB" sz="2750" spc="-10" dirty="0">
                <a:latin typeface="Arial"/>
                <a:cs typeface="Arial"/>
              </a:rPr>
              <a:t> 20 y</a:t>
            </a:r>
            <a:r>
              <a:rPr sz="2750" dirty="0">
                <a:latin typeface="Arial"/>
                <a:cs typeface="Arial"/>
              </a:rPr>
              <a:t>ears</a:t>
            </a:r>
            <a:r>
              <a:rPr sz="2750" spc="-10" dirty="0">
                <a:latin typeface="Arial"/>
                <a:cs typeface="Arial"/>
              </a:rPr>
              <a:t> </a:t>
            </a:r>
            <a:r>
              <a:rPr sz="2750" spc="-25" dirty="0">
                <a:latin typeface="Arial"/>
                <a:cs typeface="Arial"/>
              </a:rPr>
              <a:t>in</a:t>
            </a:r>
            <a:r>
              <a:rPr lang="en-GB" sz="2750" spc="-25" dirty="0">
                <a:latin typeface="Arial"/>
                <a:cs typeface="Arial"/>
              </a:rPr>
              <a:t> 2023</a:t>
            </a:r>
            <a:endParaRPr sz="2750" dirty="0">
              <a:latin typeface="Arial"/>
              <a:cs typeface="Arial"/>
            </a:endParaRPr>
          </a:p>
          <a:p>
            <a:pPr marL="697865" lvl="1" indent="-227965">
              <a:lnSpc>
                <a:spcPts val="2830"/>
              </a:lnSpc>
              <a:spcBef>
                <a:spcPts val="35"/>
              </a:spcBef>
              <a:buChar char="•"/>
              <a:tabLst>
                <a:tab pos="697865" algn="l"/>
              </a:tabLst>
            </a:pPr>
            <a:r>
              <a:rPr sz="2400" spc="-10" dirty="0">
                <a:latin typeface="Arial"/>
                <a:cs typeface="Arial"/>
              </a:rPr>
              <a:t>Created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from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the</a:t>
            </a:r>
            <a:r>
              <a:rPr sz="2400" spc="-8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DNSO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split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into</a:t>
            </a:r>
            <a:r>
              <a:rPr sz="2400" spc="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ccNSO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and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GNSO</a:t>
            </a:r>
            <a:endParaRPr lang="en-GB" sz="2400" spc="-20" dirty="0">
              <a:latin typeface="Arial"/>
              <a:cs typeface="Arial"/>
            </a:endParaRPr>
          </a:p>
          <a:p>
            <a:pPr marL="697865" lvl="1" indent="-227965">
              <a:lnSpc>
                <a:spcPts val="2830"/>
              </a:lnSpc>
              <a:spcBef>
                <a:spcPts val="35"/>
              </a:spcBef>
              <a:buChar char="•"/>
              <a:tabLst>
                <a:tab pos="697865" algn="l"/>
              </a:tabLst>
            </a:pPr>
            <a:r>
              <a:rPr lang="en-GB" sz="2400" dirty="0">
                <a:latin typeface="Arial"/>
                <a:cs typeface="Arial"/>
              </a:rPr>
              <a:t>There</a:t>
            </a:r>
            <a:r>
              <a:rPr sz="2400" spc="-3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were</a:t>
            </a:r>
            <a:r>
              <a:rPr sz="2400" spc="-8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handful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of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original</a:t>
            </a:r>
            <a:r>
              <a:rPr lang="en-GB" sz="2400" spc="-10" dirty="0">
                <a:latin typeface="Arial"/>
                <a:cs typeface="Arial"/>
              </a:rPr>
              <a:t> gTLDs</a:t>
            </a:r>
            <a:r>
              <a:rPr sz="2400" dirty="0">
                <a:latin typeface="Arial"/>
                <a:cs typeface="Arial"/>
              </a:rPr>
              <a:t>,</a:t>
            </a:r>
            <a:r>
              <a:rPr sz="2400" spc="3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then</a:t>
            </a:r>
            <a:r>
              <a:rPr sz="2400" spc="105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came</a:t>
            </a:r>
            <a:r>
              <a:rPr lang="en-GB" sz="2400" spc="-20" dirty="0">
                <a:latin typeface="Arial"/>
                <a:cs typeface="Arial"/>
              </a:rPr>
              <a:t> 14</a:t>
            </a:r>
            <a:r>
              <a:rPr sz="2400" dirty="0">
                <a:latin typeface="Arial"/>
                <a:cs typeface="Arial"/>
              </a:rPr>
              <a:t>,</a:t>
            </a:r>
            <a:r>
              <a:rPr sz="2400" spc="3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then</a:t>
            </a:r>
            <a:r>
              <a:rPr sz="2400" spc="-40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came</a:t>
            </a:r>
            <a:r>
              <a:rPr lang="en-GB" sz="2400" spc="-20" dirty="0">
                <a:latin typeface="Arial"/>
                <a:cs typeface="Arial"/>
              </a:rPr>
              <a:t> ~1500</a:t>
            </a:r>
            <a:endParaRPr sz="2400" dirty="0">
              <a:latin typeface="Arial"/>
              <a:cs typeface="Arial"/>
            </a:endParaRPr>
          </a:p>
          <a:p>
            <a:pPr marL="1047115">
              <a:lnSpc>
                <a:spcPct val="100000"/>
              </a:lnSpc>
              <a:spcBef>
                <a:spcPts val="5"/>
              </a:spcBef>
            </a:pPr>
            <a:r>
              <a:rPr sz="2400" spc="-50" dirty="0">
                <a:latin typeface="Arial"/>
                <a:cs typeface="Arial"/>
              </a:rPr>
              <a:t>,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208410" y="6386498"/>
            <a:ext cx="81915" cy="13906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800" spc="-50" dirty="0">
                <a:latin typeface="Arial"/>
                <a:cs typeface="Arial"/>
              </a:rPr>
              <a:t>1</a:t>
            </a:r>
            <a:endParaRPr sz="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7536" y="3124200"/>
            <a:ext cx="9750464" cy="263123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41300" indent="-228600">
              <a:lnSpc>
                <a:spcPts val="3279"/>
              </a:lnSpc>
              <a:spcBef>
                <a:spcPts val="130"/>
              </a:spcBef>
              <a:buChar char="•"/>
              <a:tabLst>
                <a:tab pos="241300" algn="l"/>
                <a:tab pos="5850890" algn="l"/>
              </a:tabLst>
            </a:pPr>
            <a:r>
              <a:rPr sz="2750" dirty="0">
                <a:latin typeface="Arial"/>
                <a:cs typeface="Arial"/>
              </a:rPr>
              <a:t>Generic</a:t>
            </a:r>
            <a:r>
              <a:rPr sz="2750" spc="90" dirty="0">
                <a:latin typeface="Arial"/>
                <a:cs typeface="Arial"/>
              </a:rPr>
              <a:t> </a:t>
            </a:r>
            <a:r>
              <a:rPr sz="2750" dirty="0">
                <a:latin typeface="Arial"/>
                <a:cs typeface="Arial"/>
              </a:rPr>
              <a:t>Names</a:t>
            </a:r>
            <a:r>
              <a:rPr sz="2750" spc="160" dirty="0">
                <a:latin typeface="Arial"/>
                <a:cs typeface="Arial"/>
              </a:rPr>
              <a:t> </a:t>
            </a:r>
            <a:r>
              <a:rPr sz="2750" dirty="0">
                <a:latin typeface="Arial"/>
                <a:cs typeface="Arial"/>
              </a:rPr>
              <a:t>Supporting</a:t>
            </a:r>
            <a:r>
              <a:rPr sz="2750" spc="175" dirty="0">
                <a:latin typeface="Arial"/>
                <a:cs typeface="Arial"/>
              </a:rPr>
              <a:t> </a:t>
            </a:r>
            <a:r>
              <a:rPr sz="2750" spc="-10" dirty="0" err="1">
                <a:latin typeface="Arial"/>
                <a:cs typeface="Arial"/>
              </a:rPr>
              <a:t>Organi</a:t>
            </a:r>
            <a:r>
              <a:rPr lang="en-GB" sz="2750" spc="-10" dirty="0">
                <a:latin typeface="Arial"/>
                <a:cs typeface="Arial"/>
              </a:rPr>
              <a:t>z</a:t>
            </a:r>
            <a:r>
              <a:rPr sz="2750" dirty="0" err="1">
                <a:latin typeface="Arial"/>
                <a:cs typeface="Arial"/>
              </a:rPr>
              <a:t>ation</a:t>
            </a:r>
            <a:r>
              <a:rPr sz="2750" spc="35" dirty="0">
                <a:latin typeface="Arial"/>
                <a:cs typeface="Arial"/>
              </a:rPr>
              <a:t> </a:t>
            </a:r>
            <a:r>
              <a:rPr sz="2750" spc="-10" dirty="0">
                <a:latin typeface="Arial"/>
                <a:cs typeface="Arial"/>
              </a:rPr>
              <a:t>(GNSO)</a:t>
            </a:r>
            <a:endParaRPr sz="2750" dirty="0">
              <a:latin typeface="Arial"/>
              <a:cs typeface="Arial"/>
            </a:endParaRPr>
          </a:p>
          <a:p>
            <a:pPr marL="697865" lvl="1" indent="-227965">
              <a:lnSpc>
                <a:spcPts val="2860"/>
              </a:lnSpc>
              <a:buChar char="•"/>
              <a:tabLst>
                <a:tab pos="697865" algn="l"/>
              </a:tabLst>
            </a:pPr>
            <a:r>
              <a:rPr sz="2400" dirty="0">
                <a:latin typeface="Arial"/>
                <a:cs typeface="Arial"/>
              </a:rPr>
              <a:t>Stakeholder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Groups</a:t>
            </a:r>
            <a:r>
              <a:rPr lang="en-GB" sz="2400" spc="-10" dirty="0">
                <a:latin typeface="Arial"/>
                <a:cs typeface="Arial"/>
              </a:rPr>
              <a:t> (SGs)</a:t>
            </a:r>
            <a:endParaRPr sz="2400" dirty="0">
              <a:latin typeface="Arial"/>
              <a:cs typeface="Arial"/>
            </a:endParaRPr>
          </a:p>
          <a:p>
            <a:pPr marL="1156335" lvl="2" indent="-228600">
              <a:lnSpc>
                <a:spcPct val="100000"/>
              </a:lnSpc>
              <a:spcBef>
                <a:spcPts val="125"/>
              </a:spcBef>
              <a:buChar char="•"/>
              <a:tabLst>
                <a:tab pos="1156335" algn="l"/>
              </a:tabLst>
            </a:pPr>
            <a:r>
              <a:rPr sz="2000" dirty="0">
                <a:latin typeface="Arial"/>
                <a:cs typeface="Arial"/>
              </a:rPr>
              <a:t>Registries</a:t>
            </a:r>
            <a:r>
              <a:rPr sz="2000" spc="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Stakeholder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Group</a:t>
            </a:r>
            <a:endParaRPr sz="2000" dirty="0">
              <a:latin typeface="Arial"/>
              <a:cs typeface="Arial"/>
            </a:endParaRPr>
          </a:p>
          <a:p>
            <a:pPr marL="1613535" lvl="3" indent="-227965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1613535" algn="l"/>
              </a:tabLst>
            </a:pPr>
            <a:r>
              <a:rPr sz="1800" i="1" spc="-10" dirty="0">
                <a:latin typeface="Arial"/>
                <a:cs typeface="Arial"/>
              </a:rPr>
              <a:t>Brand</a:t>
            </a:r>
            <a:r>
              <a:rPr sz="1800" i="1" spc="-114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Registry</a:t>
            </a:r>
            <a:r>
              <a:rPr sz="1800" i="1" spc="-70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Group,</a:t>
            </a:r>
            <a:r>
              <a:rPr sz="1800" i="1" spc="-5" dirty="0">
                <a:latin typeface="Arial"/>
                <a:cs typeface="Arial"/>
              </a:rPr>
              <a:t> </a:t>
            </a:r>
            <a:r>
              <a:rPr sz="1800" i="1" spc="-10" dirty="0">
                <a:latin typeface="Arial"/>
                <a:cs typeface="Arial"/>
              </a:rPr>
              <a:t>GeoTLD.group</a:t>
            </a:r>
            <a:endParaRPr sz="1800" dirty="0">
              <a:latin typeface="Arial"/>
              <a:cs typeface="Arial"/>
            </a:endParaRPr>
          </a:p>
          <a:p>
            <a:pPr marL="1156335" lvl="2" indent="-228600">
              <a:lnSpc>
                <a:spcPct val="100000"/>
              </a:lnSpc>
              <a:spcBef>
                <a:spcPts val="5"/>
              </a:spcBef>
              <a:buChar char="•"/>
              <a:tabLst>
                <a:tab pos="1156335" algn="l"/>
              </a:tabLst>
            </a:pPr>
            <a:r>
              <a:rPr sz="2000" dirty="0">
                <a:latin typeface="Arial"/>
                <a:cs typeface="Arial"/>
              </a:rPr>
              <a:t>Registrars</a:t>
            </a:r>
            <a:r>
              <a:rPr sz="2000" spc="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Stakeholder</a:t>
            </a:r>
            <a:r>
              <a:rPr sz="2000" spc="5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Group</a:t>
            </a:r>
            <a:endParaRPr sz="2000" dirty="0">
              <a:latin typeface="Arial"/>
              <a:cs typeface="Arial"/>
            </a:endParaRPr>
          </a:p>
          <a:p>
            <a:pPr marL="1156335" lvl="2" indent="-228600">
              <a:lnSpc>
                <a:spcPct val="100000"/>
              </a:lnSpc>
              <a:buChar char="•"/>
              <a:tabLst>
                <a:tab pos="1156335" algn="l"/>
              </a:tabLst>
            </a:pPr>
            <a:r>
              <a:rPr sz="2000" dirty="0">
                <a:latin typeface="Arial"/>
                <a:cs typeface="Arial"/>
              </a:rPr>
              <a:t>Commercial</a:t>
            </a:r>
            <a:r>
              <a:rPr sz="2000" spc="-7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Stakeholder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Group</a:t>
            </a:r>
            <a:endParaRPr sz="2000" dirty="0">
              <a:latin typeface="Arial"/>
              <a:cs typeface="Arial"/>
            </a:endParaRPr>
          </a:p>
          <a:p>
            <a:pPr marL="1614170" marR="5080" lvl="3" indent="-229235">
              <a:lnSpc>
                <a:spcPct val="80000"/>
              </a:lnSpc>
              <a:spcBef>
                <a:spcPts val="595"/>
              </a:spcBef>
              <a:buChar char="•"/>
              <a:tabLst>
                <a:tab pos="1614170" algn="l"/>
              </a:tabLst>
            </a:pPr>
            <a:r>
              <a:rPr sz="1800" dirty="0">
                <a:latin typeface="Arial"/>
                <a:cs typeface="Arial"/>
              </a:rPr>
              <a:t>Business</a:t>
            </a:r>
            <a:r>
              <a:rPr sz="1800" spc="-1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Constituency,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IP</a:t>
            </a:r>
            <a:r>
              <a:rPr sz="1800" spc="-1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Constituency,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Internet Service</a:t>
            </a:r>
            <a:r>
              <a:rPr sz="1800" spc="-12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Providers Constituency</a:t>
            </a:r>
            <a:endParaRPr sz="1800" dirty="0">
              <a:latin typeface="Arial"/>
              <a:cs typeface="Arial"/>
            </a:endParaRPr>
          </a:p>
          <a:p>
            <a:pPr marL="1156335" lvl="2" indent="-228600">
              <a:lnSpc>
                <a:spcPts val="2335"/>
              </a:lnSpc>
              <a:buChar char="•"/>
              <a:tabLst>
                <a:tab pos="1156335" algn="l"/>
              </a:tabLst>
            </a:pPr>
            <a:r>
              <a:rPr sz="2000" dirty="0">
                <a:latin typeface="Arial"/>
                <a:cs typeface="Arial"/>
              </a:rPr>
              <a:t>Non-Commercial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Stakeholder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spc="-10" dirty="0" err="1">
                <a:latin typeface="Arial"/>
                <a:cs typeface="Arial"/>
              </a:rPr>
              <a:t>Grou</a:t>
            </a:r>
            <a:r>
              <a:rPr lang="en-GB" sz="2000" spc="-10" dirty="0">
                <a:latin typeface="Arial"/>
                <a:cs typeface="Arial"/>
              </a:rPr>
              <a:t>p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547510" y="5284063"/>
            <a:ext cx="98298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8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13195" y="5689452"/>
            <a:ext cx="833691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Char char="•"/>
              <a:tabLst>
                <a:tab pos="240665" algn="l"/>
                <a:tab pos="2249170" algn="l"/>
              </a:tabLst>
            </a:pPr>
            <a:r>
              <a:rPr sz="1800" dirty="0">
                <a:latin typeface="Arial"/>
                <a:cs typeface="Arial"/>
              </a:rPr>
              <a:t>Non-</a:t>
            </a:r>
            <a:r>
              <a:rPr sz="1800" spc="-10" dirty="0">
                <a:latin typeface="Arial"/>
                <a:cs typeface="Arial"/>
              </a:rPr>
              <a:t>Commercial</a:t>
            </a:r>
            <a:r>
              <a:rPr lang="en-GB" spc="-10" dirty="0">
                <a:latin typeface="Arial"/>
                <a:cs typeface="Arial"/>
              </a:rPr>
              <a:t> U</a:t>
            </a:r>
            <a:r>
              <a:rPr sz="1800" dirty="0" err="1">
                <a:latin typeface="Arial"/>
                <a:cs typeface="Arial"/>
              </a:rPr>
              <a:t>sers</a:t>
            </a:r>
            <a:r>
              <a:rPr sz="1800" spc="-80" dirty="0">
                <a:latin typeface="Arial"/>
                <a:cs typeface="Arial"/>
              </a:rPr>
              <a:t> </a:t>
            </a:r>
            <a:r>
              <a:rPr sz="1800" spc="-20" dirty="0">
                <a:latin typeface="Arial"/>
                <a:cs typeface="Arial"/>
              </a:rPr>
              <a:t>Constituency,</a:t>
            </a:r>
            <a:r>
              <a:rPr sz="1800" spc="-1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Not-</a:t>
            </a:r>
            <a:r>
              <a:rPr sz="1800" spc="-25" dirty="0">
                <a:latin typeface="Arial"/>
                <a:cs typeface="Arial"/>
              </a:rPr>
              <a:t>for-</a:t>
            </a:r>
            <a:r>
              <a:rPr sz="1800" dirty="0">
                <a:latin typeface="Arial"/>
                <a:cs typeface="Arial"/>
              </a:rPr>
              <a:t>Profit</a:t>
            </a:r>
            <a:r>
              <a:rPr sz="1800" spc="55" dirty="0">
                <a:latin typeface="Arial"/>
                <a:cs typeface="Arial"/>
              </a:rPr>
              <a:t> </a:t>
            </a:r>
            <a:r>
              <a:rPr sz="1800" dirty="0" err="1">
                <a:latin typeface="Arial"/>
                <a:cs typeface="Arial"/>
              </a:rPr>
              <a:t>Organi</a:t>
            </a:r>
            <a:r>
              <a:rPr lang="en-GB" sz="1800" dirty="0">
                <a:latin typeface="Arial"/>
                <a:cs typeface="Arial"/>
              </a:rPr>
              <a:t>z</a:t>
            </a:r>
            <a:r>
              <a:rPr sz="1800" dirty="0" err="1">
                <a:latin typeface="Arial"/>
                <a:cs typeface="Arial"/>
              </a:rPr>
              <a:t>ations</a:t>
            </a:r>
            <a:r>
              <a:rPr sz="1800" spc="7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Constituency</a:t>
            </a:r>
            <a:endParaRPr sz="1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2043887" y="6472828"/>
            <a:ext cx="702945" cy="3136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35"/>
              </a:lnSpc>
            </a:pPr>
            <a:r>
              <a:rPr sz="2000" spc="-10" dirty="0">
                <a:latin typeface="Arial"/>
                <a:cs typeface="Arial"/>
              </a:rPr>
              <a:t>Board</a:t>
            </a:r>
            <a:endParaRPr sz="2000">
              <a:latin typeface="Arial"/>
              <a:cs typeface="Arial"/>
            </a:endParaRPr>
          </a:p>
        </p:txBody>
      </p:sp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/>
              <a:t>Generic</a:t>
            </a:r>
            <a:r>
              <a:rPr spc="-150" dirty="0"/>
              <a:t> </a:t>
            </a:r>
            <a:r>
              <a:rPr spc="80" dirty="0"/>
              <a:t>Names</a:t>
            </a:r>
            <a:r>
              <a:rPr spc="-90" dirty="0"/>
              <a:t> </a:t>
            </a:r>
            <a:r>
              <a:rPr spc="-50" dirty="0"/>
              <a:t>Supporting</a:t>
            </a:r>
            <a:r>
              <a:rPr spc="-120" dirty="0"/>
              <a:t> </a:t>
            </a:r>
            <a:r>
              <a:rPr spc="-40" dirty="0"/>
              <a:t>Organization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99807" y="1410814"/>
            <a:ext cx="9311005" cy="506349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505"/>
              </a:spcBef>
              <a:buChar char="•"/>
              <a:tabLst>
                <a:tab pos="241300" algn="l"/>
              </a:tabLst>
            </a:pPr>
            <a:r>
              <a:rPr sz="2750" dirty="0">
                <a:latin typeface="Arial"/>
                <a:cs typeface="Arial"/>
              </a:rPr>
              <a:t>GNSO</a:t>
            </a:r>
            <a:r>
              <a:rPr sz="2750" spc="80" dirty="0">
                <a:latin typeface="Arial"/>
                <a:cs typeface="Arial"/>
              </a:rPr>
              <a:t> </a:t>
            </a:r>
            <a:r>
              <a:rPr sz="2750" dirty="0">
                <a:latin typeface="Arial"/>
                <a:cs typeface="Arial"/>
              </a:rPr>
              <a:t>Council</a:t>
            </a:r>
            <a:r>
              <a:rPr sz="2750" spc="130" dirty="0">
                <a:latin typeface="Arial"/>
                <a:cs typeface="Arial"/>
              </a:rPr>
              <a:t> </a:t>
            </a:r>
            <a:r>
              <a:rPr sz="2750" dirty="0">
                <a:latin typeface="Arial"/>
                <a:cs typeface="Arial"/>
              </a:rPr>
              <a:t>- </a:t>
            </a:r>
            <a:r>
              <a:rPr sz="2750" spc="-10" dirty="0">
                <a:latin typeface="Arial"/>
                <a:cs typeface="Arial"/>
              </a:rPr>
              <a:t>gnso.icann.org</a:t>
            </a:r>
            <a:endParaRPr sz="2750" dirty="0">
              <a:latin typeface="Arial"/>
              <a:cs typeface="Arial"/>
            </a:endParaRPr>
          </a:p>
          <a:p>
            <a:pPr marL="697230" lvl="1" indent="-227329">
              <a:lnSpc>
                <a:spcPct val="100000"/>
              </a:lnSpc>
              <a:spcBef>
                <a:spcPts val="334"/>
              </a:spcBef>
              <a:buChar char="•"/>
              <a:tabLst>
                <a:tab pos="697230" algn="l"/>
              </a:tabLst>
            </a:pPr>
            <a:r>
              <a:rPr sz="2400" dirty="0">
                <a:latin typeface="Arial"/>
                <a:cs typeface="Arial"/>
              </a:rPr>
              <a:t>Representative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body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bringing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together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the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GNSO</a:t>
            </a:r>
            <a:r>
              <a:rPr sz="2400" spc="-40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SG/C</a:t>
            </a:r>
            <a:endParaRPr sz="2400" dirty="0">
              <a:latin typeface="Arial"/>
              <a:cs typeface="Arial"/>
            </a:endParaRPr>
          </a:p>
          <a:p>
            <a:pPr marL="935355">
              <a:lnSpc>
                <a:spcPct val="100000"/>
              </a:lnSpc>
              <a:spcBef>
                <a:spcPts val="355"/>
              </a:spcBef>
            </a:pPr>
            <a:r>
              <a:rPr sz="2000" spc="80" dirty="0">
                <a:latin typeface="Calibri"/>
                <a:cs typeface="Calibri"/>
              </a:rPr>
              <a:t>+</a:t>
            </a:r>
            <a:r>
              <a:rPr sz="2000" spc="-100" dirty="0">
                <a:latin typeface="Calibri"/>
                <a:cs typeface="Calibri"/>
              </a:rPr>
              <a:t> </a:t>
            </a:r>
            <a:r>
              <a:rPr sz="2000" dirty="0">
                <a:latin typeface="Arial"/>
                <a:cs typeface="Arial"/>
              </a:rPr>
              <a:t>NomCom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Appointees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and</a:t>
            </a:r>
            <a:r>
              <a:rPr sz="2000" spc="7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Liaisons</a:t>
            </a:r>
            <a:endParaRPr sz="2000" dirty="0">
              <a:latin typeface="Arial"/>
              <a:cs typeface="Arial"/>
            </a:endParaRPr>
          </a:p>
          <a:p>
            <a:pPr marL="697230" marR="835660" lvl="1" indent="-227329">
              <a:lnSpc>
                <a:spcPct val="100000"/>
              </a:lnSpc>
              <a:spcBef>
                <a:spcPts val="145"/>
              </a:spcBef>
              <a:buChar char="•"/>
              <a:tabLst>
                <a:tab pos="699135" algn="l"/>
              </a:tabLst>
            </a:pPr>
            <a:r>
              <a:rPr sz="2400" dirty="0">
                <a:latin typeface="Arial"/>
                <a:cs typeface="Arial"/>
              </a:rPr>
              <a:t>Meets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Monthly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and</a:t>
            </a:r>
            <a:r>
              <a:rPr sz="2400" spc="-7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several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times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during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ICANN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in-person 	meetings</a:t>
            </a:r>
            <a:endParaRPr sz="2400" dirty="0">
              <a:latin typeface="Arial"/>
              <a:cs typeface="Arial"/>
            </a:endParaRPr>
          </a:p>
          <a:p>
            <a:pPr marL="1156335" marR="5080" lvl="2" indent="-229235">
              <a:lnSpc>
                <a:spcPct val="101400"/>
              </a:lnSpc>
              <a:spcBef>
                <a:spcPts val="330"/>
              </a:spcBef>
              <a:buChar char="•"/>
              <a:tabLst>
                <a:tab pos="1156335" algn="l"/>
              </a:tabLst>
            </a:pPr>
            <a:r>
              <a:rPr sz="2000" dirty="0">
                <a:latin typeface="Arial"/>
                <a:cs typeface="Arial"/>
              </a:rPr>
              <a:t>All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sessions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are</a:t>
            </a:r>
            <a:r>
              <a:rPr sz="2000" spc="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open,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anyone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can</a:t>
            </a:r>
            <a:r>
              <a:rPr sz="2000" spc="7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observe</a:t>
            </a:r>
            <a:r>
              <a:rPr sz="2000" spc="7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–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an open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mic</a:t>
            </a:r>
            <a:r>
              <a:rPr sz="2000" spc="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session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each </a:t>
            </a:r>
            <a:r>
              <a:rPr sz="2000" spc="-10" dirty="0">
                <a:latin typeface="Arial"/>
                <a:cs typeface="Arial"/>
              </a:rPr>
              <a:t>ICANN</a:t>
            </a:r>
            <a:endParaRPr sz="2000" dirty="0">
              <a:latin typeface="Arial"/>
              <a:cs typeface="Arial"/>
            </a:endParaRPr>
          </a:p>
          <a:p>
            <a:pPr marL="697230" lvl="1" indent="-227329">
              <a:lnSpc>
                <a:spcPct val="100000"/>
              </a:lnSpc>
              <a:spcBef>
                <a:spcPts val="75"/>
              </a:spcBef>
              <a:buChar char="•"/>
              <a:tabLst>
                <a:tab pos="697230" algn="l"/>
              </a:tabLst>
            </a:pPr>
            <a:r>
              <a:rPr sz="2400" dirty="0">
                <a:latin typeface="Arial"/>
                <a:cs typeface="Arial"/>
              </a:rPr>
              <a:t>Manager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of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the</a:t>
            </a:r>
            <a:r>
              <a:rPr sz="2400" spc="-8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Policy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Development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Process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(PDP)</a:t>
            </a:r>
            <a:endParaRPr sz="2400" dirty="0">
              <a:latin typeface="Arial"/>
              <a:cs typeface="Arial"/>
            </a:endParaRPr>
          </a:p>
          <a:p>
            <a:pPr marL="1156335" lvl="2" indent="-228600">
              <a:lnSpc>
                <a:spcPct val="100000"/>
              </a:lnSpc>
              <a:spcBef>
                <a:spcPts val="355"/>
              </a:spcBef>
              <a:buChar char="•"/>
              <a:tabLst>
                <a:tab pos="1156335" algn="l"/>
              </a:tabLst>
            </a:pPr>
            <a:r>
              <a:rPr sz="2000" dirty="0">
                <a:latin typeface="Arial"/>
                <a:cs typeface="Arial"/>
              </a:rPr>
              <a:t>Scopes/Charters</a:t>
            </a:r>
            <a:r>
              <a:rPr sz="2000" spc="95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PDPs</a:t>
            </a:r>
            <a:endParaRPr sz="2000" dirty="0">
              <a:latin typeface="Arial"/>
              <a:cs typeface="Arial"/>
            </a:endParaRPr>
          </a:p>
          <a:p>
            <a:pPr marL="1156335" lvl="2" indent="-228600">
              <a:lnSpc>
                <a:spcPct val="100000"/>
              </a:lnSpc>
              <a:spcBef>
                <a:spcPts val="300"/>
              </a:spcBef>
              <a:buChar char="•"/>
              <a:tabLst>
                <a:tab pos="1156335" algn="l"/>
              </a:tabLst>
            </a:pPr>
            <a:r>
              <a:rPr sz="2000" dirty="0">
                <a:latin typeface="Arial"/>
                <a:cs typeface="Arial"/>
              </a:rPr>
              <a:t>PDPs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–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delegated</a:t>
            </a:r>
            <a:r>
              <a:rPr sz="2000" spc="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to working group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of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members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of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the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community</a:t>
            </a:r>
            <a:endParaRPr sz="2000" dirty="0">
              <a:latin typeface="Arial"/>
              <a:cs typeface="Arial"/>
            </a:endParaRPr>
          </a:p>
          <a:p>
            <a:pPr marL="1156335" lvl="2" indent="-228600">
              <a:lnSpc>
                <a:spcPct val="100000"/>
              </a:lnSpc>
              <a:spcBef>
                <a:spcPts val="229"/>
              </a:spcBef>
              <a:buChar char="•"/>
              <a:tabLst>
                <a:tab pos="1156335" algn="l"/>
              </a:tabLst>
            </a:pPr>
            <a:r>
              <a:rPr sz="2000" dirty="0">
                <a:latin typeface="Arial"/>
                <a:cs typeface="Arial"/>
              </a:rPr>
              <a:t>Regular</a:t>
            </a:r>
            <a:r>
              <a:rPr sz="2000" spc="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reports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back</a:t>
            </a:r>
            <a:r>
              <a:rPr sz="2000" spc="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to </a:t>
            </a:r>
            <a:r>
              <a:rPr sz="2000" spc="-10" dirty="0">
                <a:latin typeface="Arial"/>
                <a:cs typeface="Arial"/>
              </a:rPr>
              <a:t>Council</a:t>
            </a:r>
            <a:endParaRPr sz="2000" dirty="0">
              <a:latin typeface="Arial"/>
              <a:cs typeface="Arial"/>
            </a:endParaRPr>
          </a:p>
          <a:p>
            <a:pPr marL="1156335" marR="1031875" lvl="2" indent="-229235">
              <a:lnSpc>
                <a:spcPct val="101400"/>
              </a:lnSpc>
              <a:spcBef>
                <a:spcPts val="270"/>
              </a:spcBef>
              <a:buChar char="•"/>
              <a:tabLst>
                <a:tab pos="1156335" algn="l"/>
              </a:tabLst>
            </a:pPr>
            <a:r>
              <a:rPr sz="2000" dirty="0">
                <a:latin typeface="Arial"/>
                <a:cs typeface="Arial"/>
              </a:rPr>
              <a:t>Initial</a:t>
            </a:r>
            <a:r>
              <a:rPr sz="2000" spc="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Report</a:t>
            </a:r>
            <a:r>
              <a:rPr sz="2000" spc="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and</a:t>
            </a:r>
            <a:r>
              <a:rPr sz="2000" spc="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recommendations</a:t>
            </a:r>
            <a:r>
              <a:rPr sz="2000" spc="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subject</a:t>
            </a:r>
            <a:r>
              <a:rPr sz="2000" spc="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to</a:t>
            </a:r>
            <a:r>
              <a:rPr sz="2000" spc="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public</a:t>
            </a:r>
            <a:r>
              <a:rPr sz="2000" spc="6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comment </a:t>
            </a:r>
            <a:r>
              <a:rPr sz="2000" dirty="0">
                <a:latin typeface="Arial"/>
                <a:cs typeface="Arial"/>
              </a:rPr>
              <a:t>before</a:t>
            </a:r>
            <a:r>
              <a:rPr sz="2000" spc="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being</a:t>
            </a:r>
            <a:r>
              <a:rPr sz="2000" spc="5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finalised</a:t>
            </a:r>
            <a:endParaRPr sz="2000" dirty="0">
              <a:latin typeface="Arial"/>
              <a:cs typeface="Arial"/>
            </a:endParaRPr>
          </a:p>
          <a:p>
            <a:pPr marL="1156335" lvl="2" indent="-228600">
              <a:lnSpc>
                <a:spcPct val="100000"/>
              </a:lnSpc>
              <a:spcBef>
                <a:spcPts val="305"/>
              </a:spcBef>
              <a:buChar char="•"/>
              <a:tabLst>
                <a:tab pos="1156335" algn="l"/>
              </a:tabLst>
            </a:pPr>
            <a:r>
              <a:rPr sz="2000" dirty="0">
                <a:latin typeface="Arial"/>
                <a:cs typeface="Arial"/>
              </a:rPr>
              <a:t>Recommendations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adopted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by</a:t>
            </a:r>
            <a:r>
              <a:rPr sz="2000" spc="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Council who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transmits</a:t>
            </a:r>
            <a:r>
              <a:rPr sz="2000" spc="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to</a:t>
            </a:r>
            <a:r>
              <a:rPr sz="2000" spc="8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the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ICANN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208410" y="6376873"/>
            <a:ext cx="8191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50" dirty="0">
                <a:latin typeface="Arial"/>
                <a:cs typeface="Arial"/>
              </a:rPr>
              <a:t>2</a:t>
            </a:r>
            <a:endParaRPr sz="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/>
              <a:t>Generic</a:t>
            </a:r>
            <a:r>
              <a:rPr spc="-150" dirty="0"/>
              <a:t> </a:t>
            </a:r>
            <a:r>
              <a:rPr spc="80" dirty="0"/>
              <a:t>Names</a:t>
            </a:r>
            <a:r>
              <a:rPr spc="-90" dirty="0"/>
              <a:t> </a:t>
            </a:r>
            <a:r>
              <a:rPr spc="-50" dirty="0"/>
              <a:t>Supporting</a:t>
            </a:r>
            <a:r>
              <a:rPr spc="-120" dirty="0"/>
              <a:t> </a:t>
            </a:r>
            <a:r>
              <a:rPr spc="-40" dirty="0"/>
              <a:t>Organization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56446" y="1857902"/>
            <a:ext cx="6564096" cy="428640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917575" y="1794255"/>
            <a:ext cx="2454275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30"/>
              </a:spcBef>
              <a:buFont typeface="Arial"/>
              <a:buChar char="•"/>
              <a:tabLst>
                <a:tab pos="241300" algn="l"/>
              </a:tabLst>
            </a:pPr>
            <a:r>
              <a:rPr sz="2750" spc="145" dirty="0">
                <a:latin typeface="Calibri"/>
                <a:cs typeface="Calibri"/>
              </a:rPr>
              <a:t>PDP…</a:t>
            </a:r>
            <a:r>
              <a:rPr sz="2750" spc="-35" dirty="0">
                <a:latin typeface="Calibri"/>
                <a:cs typeface="Calibri"/>
              </a:rPr>
              <a:t> </a:t>
            </a:r>
            <a:r>
              <a:rPr sz="2750" spc="140" dirty="0">
                <a:latin typeface="Calibri"/>
                <a:cs typeface="Calibri"/>
              </a:rPr>
              <a:t>process</a:t>
            </a:r>
            <a:endParaRPr sz="275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50" dirty="0"/>
              <a:t>3</a:t>
            </a:fld>
            <a:endParaRPr spc="-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50" dirty="0"/>
              <a:t>4</a:t>
            </a:fld>
            <a:endParaRPr spc="-50" dirty="0"/>
          </a:p>
        </p:txBody>
      </p:sp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/>
              <a:t>Generic</a:t>
            </a:r>
            <a:r>
              <a:rPr spc="-150" dirty="0"/>
              <a:t> </a:t>
            </a:r>
            <a:r>
              <a:rPr spc="80" dirty="0"/>
              <a:t>Names</a:t>
            </a:r>
            <a:r>
              <a:rPr spc="-90" dirty="0"/>
              <a:t> </a:t>
            </a:r>
            <a:r>
              <a:rPr spc="-50" dirty="0"/>
              <a:t>Supporting</a:t>
            </a:r>
            <a:r>
              <a:rPr spc="-120" dirty="0"/>
              <a:t> </a:t>
            </a:r>
            <a:r>
              <a:rPr spc="-40" dirty="0"/>
              <a:t>Organization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505"/>
              </a:spcBef>
              <a:buChar char="•"/>
              <a:tabLst>
                <a:tab pos="241300" algn="l"/>
              </a:tabLst>
            </a:pPr>
            <a:r>
              <a:rPr dirty="0"/>
              <a:t>Current</a:t>
            </a:r>
            <a:r>
              <a:rPr spc="95" dirty="0"/>
              <a:t> </a:t>
            </a:r>
            <a:r>
              <a:rPr spc="-20" dirty="0"/>
              <a:t>PDPs</a:t>
            </a:r>
          </a:p>
          <a:p>
            <a:pPr marL="697230" lvl="1" indent="-227329">
              <a:lnSpc>
                <a:spcPct val="100000"/>
              </a:lnSpc>
              <a:spcBef>
                <a:spcPts val="334"/>
              </a:spcBef>
              <a:buChar char="•"/>
              <a:tabLst>
                <a:tab pos="697230" algn="l"/>
              </a:tabLst>
            </a:pPr>
            <a:r>
              <a:rPr sz="2400" dirty="0">
                <a:latin typeface="Arial"/>
                <a:cs typeface="Arial"/>
              </a:rPr>
              <a:t>Latin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Script</a:t>
            </a:r>
            <a:r>
              <a:rPr sz="2400" spc="-10" dirty="0">
                <a:latin typeface="Arial"/>
                <a:cs typeface="Arial"/>
              </a:rPr>
              <a:t> Diacritics</a:t>
            </a:r>
            <a:endParaRPr sz="2400">
              <a:latin typeface="Arial"/>
              <a:cs typeface="Arial"/>
            </a:endParaRPr>
          </a:p>
          <a:p>
            <a:pPr marL="1156335" lvl="2" indent="-228600">
              <a:lnSpc>
                <a:spcPct val="100000"/>
              </a:lnSpc>
              <a:spcBef>
                <a:spcPts val="355"/>
              </a:spcBef>
              <a:buChar char="•"/>
              <a:tabLst>
                <a:tab pos="1156335" algn="l"/>
              </a:tabLst>
            </a:pPr>
            <a:r>
              <a:rPr sz="2000" dirty="0">
                <a:latin typeface="Arial"/>
                <a:cs typeface="Arial"/>
              </a:rPr>
              <a:t>Public</a:t>
            </a:r>
            <a:r>
              <a:rPr sz="2000" spc="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Comment</a:t>
            </a:r>
            <a:r>
              <a:rPr sz="2000" spc="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on</a:t>
            </a:r>
            <a:r>
              <a:rPr sz="2000" spc="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Initial</a:t>
            </a:r>
            <a:r>
              <a:rPr sz="2000" spc="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Report</a:t>
            </a:r>
            <a:r>
              <a:rPr sz="2000" spc="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just</a:t>
            </a:r>
            <a:r>
              <a:rPr sz="2000" spc="5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closed</a:t>
            </a:r>
            <a:endParaRPr sz="2000">
              <a:latin typeface="Arial"/>
              <a:cs typeface="Arial"/>
            </a:endParaRPr>
          </a:p>
          <a:p>
            <a:pPr marL="1156335" lvl="2" indent="-228600">
              <a:lnSpc>
                <a:spcPct val="100000"/>
              </a:lnSpc>
              <a:spcBef>
                <a:spcPts val="175"/>
              </a:spcBef>
              <a:buChar char="•"/>
              <a:tabLst>
                <a:tab pos="1156335" algn="l"/>
              </a:tabLst>
            </a:pPr>
            <a:r>
              <a:rPr sz="2000" dirty="0">
                <a:latin typeface="Arial"/>
                <a:cs typeface="Arial"/>
              </a:rPr>
              <a:t>WG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will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review</a:t>
            </a:r>
            <a:r>
              <a:rPr sz="2000" spc="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comments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and</a:t>
            </a:r>
            <a:r>
              <a:rPr sz="2000" spc="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finalise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Report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over</a:t>
            </a:r>
            <a:r>
              <a:rPr sz="2000" spc="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coming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weeks</a:t>
            </a:r>
            <a:endParaRPr sz="2000">
              <a:latin typeface="Arial"/>
              <a:cs typeface="Arial"/>
            </a:endParaRPr>
          </a:p>
          <a:p>
            <a:pPr marL="1156335" lvl="2" indent="-228600">
              <a:lnSpc>
                <a:spcPct val="100000"/>
              </a:lnSpc>
              <a:spcBef>
                <a:spcPts val="180"/>
              </a:spcBef>
              <a:buChar char="•"/>
              <a:tabLst>
                <a:tab pos="1156335" algn="l"/>
              </a:tabLst>
            </a:pPr>
            <a:r>
              <a:rPr sz="2000" dirty="0">
                <a:latin typeface="Arial"/>
                <a:cs typeface="Arial"/>
              </a:rPr>
              <a:t>2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meetings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at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ICANN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85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on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Saturday</a:t>
            </a:r>
            <a:endParaRPr sz="2000">
              <a:latin typeface="Arial"/>
              <a:cs typeface="Arial"/>
            </a:endParaRPr>
          </a:p>
          <a:p>
            <a:pPr marL="697230" lvl="1" indent="-227329">
              <a:lnSpc>
                <a:spcPct val="100000"/>
              </a:lnSpc>
              <a:spcBef>
                <a:spcPts val="75"/>
              </a:spcBef>
              <a:buChar char="•"/>
              <a:tabLst>
                <a:tab pos="697230" algn="l"/>
              </a:tabLst>
            </a:pPr>
            <a:r>
              <a:rPr sz="2400" dirty="0">
                <a:latin typeface="Arial"/>
                <a:cs typeface="Arial"/>
              </a:rPr>
              <a:t>DNS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Abuse</a:t>
            </a:r>
            <a:r>
              <a:rPr sz="2400" spc="-4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PDP1: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Associated</a:t>
            </a:r>
            <a:r>
              <a:rPr sz="2400" spc="-4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Domains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Checks</a:t>
            </a:r>
            <a:endParaRPr sz="2400">
              <a:latin typeface="Arial"/>
              <a:cs typeface="Arial"/>
            </a:endParaRPr>
          </a:p>
          <a:p>
            <a:pPr marL="1156335" lvl="2" indent="-228600">
              <a:lnSpc>
                <a:spcPct val="100000"/>
              </a:lnSpc>
              <a:spcBef>
                <a:spcPts val="355"/>
              </a:spcBef>
              <a:buChar char="•"/>
              <a:tabLst>
                <a:tab pos="1156335" algn="l"/>
              </a:tabLst>
            </a:pPr>
            <a:r>
              <a:rPr sz="2000" dirty="0">
                <a:latin typeface="Arial"/>
                <a:cs typeface="Arial"/>
              </a:rPr>
              <a:t>WG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formed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and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beginning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its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work</a:t>
            </a:r>
            <a:endParaRPr sz="2000">
              <a:latin typeface="Arial"/>
              <a:cs typeface="Arial"/>
            </a:endParaRPr>
          </a:p>
          <a:p>
            <a:pPr marL="1156335" lvl="2" indent="-228600">
              <a:lnSpc>
                <a:spcPct val="100000"/>
              </a:lnSpc>
              <a:spcBef>
                <a:spcPts val="300"/>
              </a:spcBef>
              <a:buChar char="•"/>
              <a:tabLst>
                <a:tab pos="1156335" algn="l"/>
              </a:tabLst>
            </a:pPr>
            <a:r>
              <a:rPr sz="2000" dirty="0">
                <a:latin typeface="Arial"/>
                <a:cs typeface="Arial"/>
              </a:rPr>
              <a:t>4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meetings</a:t>
            </a:r>
            <a:r>
              <a:rPr sz="2000" spc="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during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ICANN</a:t>
            </a:r>
            <a:r>
              <a:rPr sz="2000" spc="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85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on</a:t>
            </a:r>
            <a:r>
              <a:rPr sz="2000" spc="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Saturday</a:t>
            </a:r>
            <a:r>
              <a:rPr sz="2000" spc="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and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Monday</a:t>
            </a:r>
            <a:endParaRPr sz="2000">
              <a:latin typeface="Arial"/>
              <a:cs typeface="Arial"/>
            </a:endParaRPr>
          </a:p>
          <a:p>
            <a:pPr marL="697230" marR="476884" lvl="1" indent="-227329">
              <a:lnSpc>
                <a:spcPct val="100000"/>
              </a:lnSpc>
              <a:spcBef>
                <a:spcPts val="200"/>
              </a:spcBef>
              <a:buChar char="•"/>
              <a:tabLst>
                <a:tab pos="699135" algn="l"/>
              </a:tabLst>
            </a:pPr>
            <a:r>
              <a:rPr sz="2400" dirty="0">
                <a:latin typeface="Arial"/>
                <a:cs typeface="Arial"/>
              </a:rPr>
              <a:t>DNS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Abuse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PDP2:</a:t>
            </a:r>
            <a:r>
              <a:rPr sz="2400" spc="-3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Safeguards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for</a:t>
            </a:r>
            <a:r>
              <a:rPr sz="2400" spc="-3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API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Access</a:t>
            </a:r>
            <a:r>
              <a:rPr sz="2400" spc="-3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for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New 	</a:t>
            </a:r>
            <a:r>
              <a:rPr sz="2400" spc="-10" dirty="0">
                <a:latin typeface="Arial"/>
                <a:cs typeface="Arial"/>
              </a:rPr>
              <a:t>Customers</a:t>
            </a:r>
            <a:endParaRPr sz="2400">
              <a:latin typeface="Arial"/>
              <a:cs typeface="Arial"/>
            </a:endParaRPr>
          </a:p>
          <a:p>
            <a:pPr marL="1156335" lvl="2" indent="-228600">
              <a:lnSpc>
                <a:spcPct val="100000"/>
              </a:lnSpc>
              <a:spcBef>
                <a:spcPts val="305"/>
              </a:spcBef>
              <a:buChar char="•"/>
              <a:tabLst>
                <a:tab pos="1156335" algn="l"/>
              </a:tabLst>
            </a:pPr>
            <a:r>
              <a:rPr sz="2000" dirty="0">
                <a:latin typeface="Arial"/>
                <a:cs typeface="Arial"/>
              </a:rPr>
              <a:t>Not</a:t>
            </a:r>
            <a:r>
              <a:rPr sz="2000" spc="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yet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commenced</a:t>
            </a:r>
            <a:endParaRPr sz="2000">
              <a:latin typeface="Arial"/>
              <a:cs typeface="Arial"/>
            </a:endParaRPr>
          </a:p>
          <a:p>
            <a:pPr marL="1156335" lvl="2" indent="-228600">
              <a:lnSpc>
                <a:spcPct val="100000"/>
              </a:lnSpc>
              <a:spcBef>
                <a:spcPts val="229"/>
              </a:spcBef>
              <a:buChar char="•"/>
              <a:tabLst>
                <a:tab pos="1156335" algn="l"/>
              </a:tabLst>
            </a:pPr>
            <a:r>
              <a:rPr sz="2000" dirty="0">
                <a:latin typeface="Arial"/>
                <a:cs typeface="Arial"/>
              </a:rPr>
              <a:t>Council</a:t>
            </a:r>
            <a:r>
              <a:rPr sz="2000" spc="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has</a:t>
            </a:r>
            <a:r>
              <a:rPr sz="2000" spc="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voted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to</a:t>
            </a:r>
            <a:r>
              <a:rPr sz="2000" spc="3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initiate</a:t>
            </a:r>
            <a:endParaRPr sz="2000">
              <a:latin typeface="Arial"/>
              <a:cs typeface="Arial"/>
            </a:endParaRPr>
          </a:p>
          <a:p>
            <a:pPr marL="1156335" lvl="2" indent="-228600">
              <a:lnSpc>
                <a:spcPct val="100000"/>
              </a:lnSpc>
              <a:spcBef>
                <a:spcPts val="225"/>
              </a:spcBef>
              <a:buChar char="•"/>
              <a:tabLst>
                <a:tab pos="1156335" algn="l"/>
              </a:tabLst>
            </a:pPr>
            <a:r>
              <a:rPr sz="2000" dirty="0">
                <a:latin typeface="Arial"/>
                <a:cs typeface="Arial"/>
              </a:rPr>
              <a:t>Timing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to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be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determined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and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Charter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finalised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/>
              <a:t>Generic</a:t>
            </a:r>
            <a:r>
              <a:rPr spc="-150" dirty="0"/>
              <a:t> </a:t>
            </a:r>
            <a:r>
              <a:rPr spc="80" dirty="0"/>
              <a:t>Names</a:t>
            </a:r>
            <a:r>
              <a:rPr spc="-90" dirty="0"/>
              <a:t> </a:t>
            </a:r>
            <a:r>
              <a:rPr spc="-50" dirty="0"/>
              <a:t>Supporting</a:t>
            </a:r>
            <a:r>
              <a:rPr spc="-120" dirty="0"/>
              <a:t> </a:t>
            </a:r>
            <a:r>
              <a:rPr spc="-40" dirty="0"/>
              <a:t>Organization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7575" y="1734091"/>
            <a:ext cx="3169285" cy="284480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41300" algn="l"/>
              </a:tabLst>
            </a:pPr>
            <a:r>
              <a:rPr sz="2750" spc="229" dirty="0">
                <a:latin typeface="Calibri"/>
                <a:cs typeface="Calibri"/>
              </a:rPr>
              <a:t>GNSO</a:t>
            </a:r>
            <a:r>
              <a:rPr sz="2750" spc="-30" dirty="0">
                <a:latin typeface="Calibri"/>
                <a:cs typeface="Calibri"/>
              </a:rPr>
              <a:t> </a:t>
            </a:r>
            <a:r>
              <a:rPr sz="2750" spc="150" dirty="0">
                <a:latin typeface="Calibri"/>
                <a:cs typeface="Calibri"/>
              </a:rPr>
              <a:t>Council</a:t>
            </a:r>
            <a:endParaRPr sz="2750">
              <a:latin typeface="Calibri"/>
              <a:cs typeface="Calibri"/>
            </a:endParaRPr>
          </a:p>
          <a:p>
            <a:pPr marL="698500" lvl="1" indent="-228600">
              <a:lnSpc>
                <a:spcPct val="100000"/>
              </a:lnSpc>
              <a:spcBef>
                <a:spcPts val="380"/>
              </a:spcBef>
              <a:buFont typeface="Arial"/>
              <a:buChar char="•"/>
              <a:tabLst>
                <a:tab pos="698500" algn="l"/>
              </a:tabLst>
            </a:pPr>
            <a:r>
              <a:rPr sz="2000" dirty="0">
                <a:latin typeface="Calibri"/>
                <a:cs typeface="Calibri"/>
              </a:rPr>
              <a:t>21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spc="70" dirty="0">
                <a:latin typeface="Calibri"/>
                <a:cs typeface="Calibri"/>
              </a:rPr>
              <a:t>councilors</a:t>
            </a:r>
            <a:endParaRPr sz="2000">
              <a:latin typeface="Calibri"/>
              <a:cs typeface="Calibri"/>
            </a:endParaRPr>
          </a:p>
          <a:p>
            <a:pPr marL="698500" lvl="1" indent="-228600">
              <a:lnSpc>
                <a:spcPct val="100000"/>
              </a:lnSpc>
              <a:spcBef>
                <a:spcPts val="229"/>
              </a:spcBef>
              <a:buFont typeface="Arial"/>
              <a:buChar char="•"/>
              <a:tabLst>
                <a:tab pos="698500" algn="l"/>
              </a:tabLst>
            </a:pPr>
            <a:r>
              <a:rPr sz="2000" spc="70" dirty="0">
                <a:latin typeface="Calibri"/>
                <a:cs typeface="Calibri"/>
              </a:rPr>
              <a:t>3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114" dirty="0">
                <a:latin typeface="Calibri"/>
                <a:cs typeface="Calibri"/>
              </a:rPr>
              <a:t>NomCom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Appoint’s</a:t>
            </a:r>
            <a:endParaRPr sz="2000">
              <a:latin typeface="Calibri"/>
              <a:cs typeface="Calibri"/>
            </a:endParaRPr>
          </a:p>
          <a:p>
            <a:pPr marL="698500" lvl="1" indent="-228600">
              <a:lnSpc>
                <a:spcPct val="100000"/>
              </a:lnSpc>
              <a:spcBef>
                <a:spcPts val="305"/>
              </a:spcBef>
              <a:buFont typeface="Arial"/>
              <a:buChar char="•"/>
              <a:tabLst>
                <a:tab pos="698500" algn="l"/>
              </a:tabLst>
            </a:pPr>
            <a:r>
              <a:rPr sz="2000" i="1" spc="60" dirty="0">
                <a:latin typeface="Calibri"/>
                <a:cs typeface="Calibri"/>
              </a:rPr>
              <a:t>2</a:t>
            </a:r>
            <a:r>
              <a:rPr sz="2000" i="1" spc="-40" dirty="0">
                <a:latin typeface="Calibri"/>
                <a:cs typeface="Calibri"/>
              </a:rPr>
              <a:t> </a:t>
            </a:r>
            <a:r>
              <a:rPr sz="2000" i="1" spc="80" dirty="0">
                <a:latin typeface="Calibri"/>
                <a:cs typeface="Calibri"/>
              </a:rPr>
              <a:t>+</a:t>
            </a:r>
            <a:r>
              <a:rPr sz="2000" i="1" spc="-110" dirty="0">
                <a:latin typeface="Calibri"/>
                <a:cs typeface="Calibri"/>
              </a:rPr>
              <a:t> </a:t>
            </a:r>
            <a:r>
              <a:rPr sz="2000" i="1" spc="60" dirty="0">
                <a:latin typeface="Calibri"/>
                <a:cs typeface="Calibri"/>
              </a:rPr>
              <a:t>1</a:t>
            </a:r>
            <a:r>
              <a:rPr sz="2000" i="1" spc="-40" dirty="0">
                <a:latin typeface="Calibri"/>
                <a:cs typeface="Calibri"/>
              </a:rPr>
              <a:t> </a:t>
            </a:r>
            <a:r>
              <a:rPr sz="2000" i="1" spc="75" dirty="0">
                <a:latin typeface="Calibri"/>
                <a:cs typeface="Calibri"/>
              </a:rPr>
              <a:t>Liaisons</a:t>
            </a:r>
            <a:endParaRPr sz="20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940"/>
              </a:spcBef>
              <a:buFont typeface="Arial"/>
              <a:buChar char="•"/>
            </a:pPr>
            <a:endParaRPr sz="2000">
              <a:latin typeface="Calibri"/>
              <a:cs typeface="Calibri"/>
            </a:endParaRPr>
          </a:p>
          <a:p>
            <a:pPr marL="698500" lvl="1" indent="-228600">
              <a:lnSpc>
                <a:spcPct val="100000"/>
              </a:lnSpc>
              <a:buFont typeface="Arial"/>
              <a:buChar char="•"/>
              <a:tabLst>
                <a:tab pos="698500" algn="l"/>
              </a:tabLst>
            </a:pPr>
            <a:r>
              <a:rPr sz="2000" spc="50" dirty="0">
                <a:latin typeface="Calibri"/>
                <a:cs typeface="Calibri"/>
              </a:rPr>
              <a:t>Leadership</a:t>
            </a:r>
            <a:endParaRPr sz="2000">
              <a:latin typeface="Calibri"/>
              <a:cs typeface="Calibri"/>
            </a:endParaRPr>
          </a:p>
          <a:p>
            <a:pPr marL="1156335" lvl="2" indent="-228600">
              <a:lnSpc>
                <a:spcPct val="100000"/>
              </a:lnSpc>
              <a:spcBef>
                <a:spcPts val="380"/>
              </a:spcBef>
              <a:buFont typeface="Arial"/>
              <a:buChar char="•"/>
              <a:tabLst>
                <a:tab pos="1156335" algn="l"/>
              </a:tabLst>
            </a:pPr>
            <a:r>
              <a:rPr sz="1550" spc="80" dirty="0">
                <a:latin typeface="Calibri"/>
                <a:cs typeface="Calibri"/>
              </a:rPr>
              <a:t>Chair</a:t>
            </a:r>
            <a:endParaRPr sz="1550">
              <a:latin typeface="Calibri"/>
              <a:cs typeface="Calibri"/>
            </a:endParaRPr>
          </a:p>
          <a:p>
            <a:pPr marL="1156335" lvl="2" indent="-228600">
              <a:lnSpc>
                <a:spcPct val="100000"/>
              </a:lnSpc>
              <a:spcBef>
                <a:spcPts val="395"/>
              </a:spcBef>
              <a:buFont typeface="Arial"/>
              <a:buChar char="•"/>
              <a:tabLst>
                <a:tab pos="1156335" algn="l"/>
              </a:tabLst>
            </a:pPr>
            <a:r>
              <a:rPr sz="1550" spc="55" dirty="0">
                <a:latin typeface="Calibri"/>
                <a:cs typeface="Calibri"/>
              </a:rPr>
              <a:t>1</a:t>
            </a:r>
            <a:r>
              <a:rPr sz="1550" spc="40" dirty="0">
                <a:latin typeface="Calibri"/>
                <a:cs typeface="Calibri"/>
              </a:rPr>
              <a:t> </a:t>
            </a:r>
            <a:r>
              <a:rPr sz="1550" spc="80" dirty="0">
                <a:latin typeface="Calibri"/>
                <a:cs typeface="Calibri"/>
              </a:rPr>
              <a:t>Vice</a:t>
            </a:r>
            <a:r>
              <a:rPr sz="1550" spc="-30" dirty="0">
                <a:latin typeface="Calibri"/>
                <a:cs typeface="Calibri"/>
              </a:rPr>
              <a:t> </a:t>
            </a:r>
            <a:r>
              <a:rPr sz="1550" spc="90" dirty="0">
                <a:latin typeface="Calibri"/>
                <a:cs typeface="Calibri"/>
              </a:rPr>
              <a:t>Chair</a:t>
            </a:r>
            <a:r>
              <a:rPr sz="1550" spc="5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per</a:t>
            </a:r>
            <a:r>
              <a:rPr sz="1550" spc="-25" dirty="0">
                <a:latin typeface="Calibri"/>
                <a:cs typeface="Calibri"/>
              </a:rPr>
              <a:t> </a:t>
            </a:r>
            <a:r>
              <a:rPr sz="1550" spc="95" dirty="0">
                <a:latin typeface="Calibri"/>
                <a:cs typeface="Calibri"/>
              </a:rPr>
              <a:t>House</a:t>
            </a:r>
            <a:endParaRPr sz="1550">
              <a:latin typeface="Calibri"/>
              <a:cs typeface="Calibri"/>
            </a:endParaRPr>
          </a:p>
        </p:txBody>
      </p:sp>
      <p:pic>
        <p:nvPicPr>
          <p:cNvPr id="4" name="object 4" descr="A diagram of a group of people  Description automatically generated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64354" y="1554543"/>
            <a:ext cx="7370445" cy="5049833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50" dirty="0"/>
              <a:t>5</a:t>
            </a:fld>
            <a:endParaRPr spc="-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/>
              <a:t>Generic</a:t>
            </a:r>
            <a:r>
              <a:rPr spc="-150" dirty="0"/>
              <a:t> </a:t>
            </a:r>
            <a:r>
              <a:rPr spc="80" dirty="0"/>
              <a:t>Names</a:t>
            </a:r>
            <a:r>
              <a:rPr spc="-90" dirty="0"/>
              <a:t> </a:t>
            </a:r>
            <a:r>
              <a:rPr spc="-50" dirty="0"/>
              <a:t>Supporting</a:t>
            </a:r>
            <a:r>
              <a:rPr spc="-120" dirty="0"/>
              <a:t> </a:t>
            </a:r>
            <a:r>
              <a:rPr spc="-40" dirty="0"/>
              <a:t>Organization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7575" y="1794255"/>
            <a:ext cx="2487930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30"/>
              </a:spcBef>
              <a:buFont typeface="Arial"/>
              <a:buChar char="•"/>
              <a:tabLst>
                <a:tab pos="241300" algn="l"/>
              </a:tabLst>
            </a:pPr>
            <a:r>
              <a:rPr sz="2750" spc="229" dirty="0">
                <a:latin typeface="Calibri"/>
                <a:cs typeface="Calibri"/>
              </a:rPr>
              <a:t>GNSO</a:t>
            </a:r>
            <a:r>
              <a:rPr sz="2750" spc="-30" dirty="0">
                <a:latin typeface="Calibri"/>
                <a:cs typeface="Calibri"/>
              </a:rPr>
              <a:t> </a:t>
            </a:r>
            <a:r>
              <a:rPr sz="2750" spc="150" dirty="0">
                <a:latin typeface="Calibri"/>
                <a:cs typeface="Calibri"/>
              </a:rPr>
              <a:t>Council</a:t>
            </a:r>
            <a:endParaRPr sz="27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7575" y="5333365"/>
            <a:ext cx="3155315" cy="71628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2550"/>
              </a:lnSpc>
              <a:spcBef>
                <a:spcPts val="459"/>
              </a:spcBef>
            </a:pPr>
            <a:r>
              <a:rPr sz="2400" i="1" dirty="0">
                <a:latin typeface="Calibri"/>
                <a:cs typeface="Calibri"/>
              </a:rPr>
              <a:t>A</a:t>
            </a:r>
            <a:r>
              <a:rPr sz="2400" i="1" spc="-70" dirty="0">
                <a:latin typeface="Calibri"/>
                <a:cs typeface="Calibri"/>
              </a:rPr>
              <a:t> </a:t>
            </a:r>
            <a:r>
              <a:rPr sz="2400" i="1" spc="50" dirty="0">
                <a:latin typeface="Calibri"/>
                <a:cs typeface="Calibri"/>
              </a:rPr>
              <a:t>fine</a:t>
            </a:r>
            <a:r>
              <a:rPr sz="2400" i="1" spc="-75" dirty="0">
                <a:latin typeface="Calibri"/>
                <a:cs typeface="Calibri"/>
              </a:rPr>
              <a:t> </a:t>
            </a:r>
            <a:r>
              <a:rPr sz="2400" i="1" spc="95" dirty="0">
                <a:latin typeface="Calibri"/>
                <a:cs typeface="Calibri"/>
              </a:rPr>
              <a:t>crop</a:t>
            </a:r>
            <a:r>
              <a:rPr sz="2400" i="1" spc="-70" dirty="0">
                <a:latin typeface="Calibri"/>
                <a:cs typeface="Calibri"/>
              </a:rPr>
              <a:t> </a:t>
            </a:r>
            <a:r>
              <a:rPr sz="2400" i="1" spc="-25" dirty="0">
                <a:latin typeface="Calibri"/>
                <a:cs typeface="Calibri"/>
              </a:rPr>
              <a:t>of </a:t>
            </a:r>
            <a:r>
              <a:rPr sz="2400" i="1" dirty="0">
                <a:latin typeface="Calibri"/>
                <a:cs typeface="Calibri"/>
              </a:rPr>
              <a:t>outstanding</a:t>
            </a:r>
            <a:r>
              <a:rPr sz="2400" i="1" spc="409" dirty="0">
                <a:latin typeface="Calibri"/>
                <a:cs typeface="Calibri"/>
              </a:rPr>
              <a:t> </a:t>
            </a:r>
            <a:r>
              <a:rPr sz="2400" i="1" spc="40" dirty="0">
                <a:latin typeface="Calibri"/>
                <a:cs typeface="Calibri"/>
              </a:rPr>
              <a:t>individuals!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5" name="object 5" descr="A group of people standing together  Description automatically generated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09948" y="1653865"/>
            <a:ext cx="8582051" cy="4033628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50" dirty="0"/>
              <a:t>6</a:t>
            </a:fld>
            <a:endParaRPr spc="-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FDE40821EA2E4F8038C198ED29FF12" ma:contentTypeVersion="18" ma:contentTypeDescription="Create a new document." ma:contentTypeScope="" ma:versionID="b8ab0e886a3dc67bff03f95c15bf7c36">
  <xsd:schema xmlns:xsd="http://www.w3.org/2001/XMLSchema" xmlns:xs="http://www.w3.org/2001/XMLSchema" xmlns:p="http://schemas.microsoft.com/office/2006/metadata/properties" xmlns:ns2="98b51ad9-2dee-4e67-8756-066868033db3" xmlns:ns3="3b19b05c-5372-43e3-8367-d528de7305f3" targetNamespace="http://schemas.microsoft.com/office/2006/metadata/properties" ma:root="true" ma:fieldsID="7d1f25a0eb44224e69286f41e1215347" ns2:_="" ns3:_="">
    <xsd:import namespace="98b51ad9-2dee-4e67-8756-066868033db3"/>
    <xsd:import namespace="3b19b05c-5372-43e3-8367-d528de7305f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b51ad9-2dee-4e67-8756-066868033db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bbfe6d38-a924-4c3c-979c-ba506913b1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19b05c-5372-43e3-8367-d528de7305f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6bc3a30-6548-4b46-b5bf-66b3109f301f}" ma:internalName="TaxCatchAll" ma:showField="CatchAllData" ma:web="3b19b05c-5372-43e3-8367-d528de7305f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8b51ad9-2dee-4e67-8756-066868033db3">
      <Terms xmlns="http://schemas.microsoft.com/office/infopath/2007/PartnerControls"/>
    </lcf76f155ced4ddcb4097134ff3c332f>
    <TaxCatchAll xmlns="3b19b05c-5372-43e3-8367-d528de7305f3" xsi:nil="true"/>
  </documentManagement>
</p:properties>
</file>

<file path=customXml/itemProps1.xml><?xml version="1.0" encoding="utf-8"?>
<ds:datastoreItem xmlns:ds="http://schemas.openxmlformats.org/officeDocument/2006/customXml" ds:itemID="{93EDD0A1-DA54-4411-979D-B291D311E2CD}"/>
</file>

<file path=customXml/itemProps2.xml><?xml version="1.0" encoding="utf-8"?>
<ds:datastoreItem xmlns:ds="http://schemas.openxmlformats.org/officeDocument/2006/customXml" ds:itemID="{53F6EFB2-25FB-4CC6-B4F2-2F190E8B0AC7}"/>
</file>

<file path=customXml/itemProps3.xml><?xml version="1.0" encoding="utf-8"?>
<ds:datastoreItem xmlns:ds="http://schemas.openxmlformats.org/officeDocument/2006/customXml" ds:itemID="{7092DB1F-C66E-44F6-9AEA-8F8B31FED3C8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321</Words>
  <Application>Microsoft Office PowerPoint</Application>
  <PresentationFormat>Widescreen</PresentationFormat>
  <Paragraphs>60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Generic Names Supporting Organization</vt:lpstr>
      <vt:lpstr>Generic Names Supporting Organization</vt:lpstr>
      <vt:lpstr>Generic Names Supporting Organization</vt:lpstr>
      <vt:lpstr>Generic Names Supporting Organization</vt:lpstr>
      <vt:lpstr>Generic Names Supporting Organization</vt:lpstr>
      <vt:lpstr>Generic Names Supporting Organization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Susan Payne</cp:lastModifiedBy>
  <cp:revision>1</cp:revision>
  <dcterms:created xsi:type="dcterms:W3CDTF">2026-03-05T10:56:17Z</dcterms:created>
  <dcterms:modified xsi:type="dcterms:W3CDTF">2026-03-05T11:05:58Z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2024-11-06T00:00:00Z</vt:filetime>
  </property>
  <property fmtid="{D5CDD505-2E9C-101B-9397-08002B2CF9AE}" pid="3" name="LastSaved">
    <vt:filetime>2026-03-05T00:00:00Z</vt:filetime>
  </property>
  <property fmtid="{D5CDD505-2E9C-101B-9397-08002B2CF9AE}" pid="4" name="MSIP_Label_2709a970-81b4-4def-bda1-d6eaeca57e6e_ContentBits">
    <vt:lpwstr>0</vt:lpwstr>
  </property>
  <property fmtid="{D5CDD505-2E9C-101B-9397-08002B2CF9AE}" pid="5" name="MSIP_Label_2709a970-81b4-4def-bda1-d6eaeca57e6e_Enabled">
    <vt:lpwstr>true</vt:lpwstr>
  </property>
  <property fmtid="{D5CDD505-2E9C-101B-9397-08002B2CF9AE}" pid="6" name="MSIP_Label_2709a970-81b4-4def-bda1-d6eaeca57e6e_Method">
    <vt:lpwstr>Privileged</vt:lpwstr>
  </property>
  <property fmtid="{D5CDD505-2E9C-101B-9397-08002B2CF9AE}" pid="7" name="MSIP_Label_2709a970-81b4-4def-bda1-d6eaeca57e6e_SiteId">
    <vt:lpwstr>d5f1622b-14a3-45a6-b069-003f8dc4851f</vt:lpwstr>
  </property>
  <property fmtid="{D5CDD505-2E9C-101B-9397-08002B2CF9AE}" pid="8" name="ContentTypeId">
    <vt:lpwstr>0x0101004DFDE40821EA2E4F8038C198ED29FF12</vt:lpwstr>
  </property>
</Properties>
</file>