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embeddedFontLst>
    <p:embeddedFont>
      <p:font typeface="Cutive" pitchFamily="2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1A715D0-3650-4696-B1C4-775B811165D3}">
  <a:tblStyle styleId="{71A715D0-3650-4696-B1C4-775B81116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2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18330879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118330879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e49e8fcda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e49e8fcda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f2e69fd3f2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f2e69fd3f2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e49e8fcda8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e49e8fcda8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f2e69fd3f2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1f2e69fd3f2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e49e8fcda8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e49e8fcda8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d00f81ba4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2d00f81ba4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2becd20f3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g2becd20f3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b70363f4f3_2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g2b70363f4f3_2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becd20f31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2becd20f31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2fc41a1aa6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2fc41a1aa6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d0e928ae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0d0e928ae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b7c891fb5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2b7c891fb5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ecd20f31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2becd20f31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70363f4f3_2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2b70363f4f3_2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b70363f4f3_2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b70363f4f3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f2e69fd3f2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f2e69fd3f2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49e8fcd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e49e8fcd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f2e69fd3f2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f2e69fd3f2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900" cy="20526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900" cy="7926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900" cy="8418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4900" cy="14823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4900" cy="12351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300" cy="36951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9100" cy="6051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900" cy="19635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9pPr>
          </a:lstStyle>
          <a:p>
            <a:r>
              <a:t>xx%</a:t>
            </a:r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900" cy="13008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2pPr>
            <a:lvl3pPr marL="1371600" lvl="2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3pPr>
            <a:lvl4pPr marL="1828800" lvl="3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4pPr>
            <a:lvl5pPr marL="2286000" lvl="4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5pPr>
            <a:lvl6pPr marL="2743200" lvl="5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8pPr>
            <a:lvl9pPr marL="4114800" lvl="8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ctr" anchorCtr="0">
            <a:normAutofit/>
          </a:bodyPr>
          <a:lstStyle>
            <a:lvl1pPr lvl="0" algn="r" rtl="0">
              <a:buNone/>
              <a:defRPr sz="900">
                <a:solidFill>
                  <a:schemeClr val="dk2"/>
                </a:solidFill>
              </a:defRPr>
            </a:lvl1pPr>
            <a:lvl2pPr lvl="1" algn="r" rtl="0">
              <a:buNone/>
              <a:defRPr sz="900">
                <a:solidFill>
                  <a:schemeClr val="dk2"/>
                </a:solidFill>
              </a:defRPr>
            </a:lvl2pPr>
            <a:lvl3pPr lvl="2" algn="r" rtl="0">
              <a:buNone/>
              <a:defRPr sz="900">
                <a:solidFill>
                  <a:schemeClr val="dk2"/>
                </a:solidFill>
              </a:defRPr>
            </a:lvl3pPr>
            <a:lvl4pPr lvl="3" algn="r" rtl="0">
              <a:buNone/>
              <a:defRPr sz="900">
                <a:solidFill>
                  <a:schemeClr val="dk2"/>
                </a:solidFill>
              </a:defRPr>
            </a:lvl4pPr>
            <a:lvl5pPr lvl="4" algn="r" rtl="0">
              <a:buNone/>
              <a:defRPr sz="900">
                <a:solidFill>
                  <a:schemeClr val="dk2"/>
                </a:solidFill>
              </a:defRPr>
            </a:lvl5pPr>
            <a:lvl6pPr lvl="5" algn="r" rtl="0">
              <a:buNone/>
              <a:defRPr sz="900">
                <a:solidFill>
                  <a:schemeClr val="dk2"/>
                </a:solidFill>
              </a:defRPr>
            </a:lvl6pPr>
            <a:lvl7pPr lvl="6" algn="r" rtl="0">
              <a:buNone/>
              <a:defRPr sz="900">
                <a:solidFill>
                  <a:schemeClr val="dk2"/>
                </a:solidFill>
              </a:defRPr>
            </a:lvl7pPr>
            <a:lvl8pPr lvl="7" algn="r" rtl="0">
              <a:buNone/>
              <a:defRPr sz="900">
                <a:solidFill>
                  <a:schemeClr val="dk2"/>
                </a:solidFill>
              </a:defRPr>
            </a:lvl8pPr>
            <a:lvl9pPr lvl="8" algn="r" rtl="0">
              <a:buNone/>
              <a:defRPr sz="9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/>
              <a:t>RSSAC and </a:t>
            </a:r>
            <a:br>
              <a:rPr lang="en"/>
            </a:br>
            <a:r>
              <a:rPr lang="en"/>
              <a:t>the DNS Root Server System</a:t>
            </a:r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subTitle" idx="1"/>
          </p:nvPr>
        </p:nvSpPr>
        <p:spPr>
          <a:xfrm>
            <a:off x="967200" y="2701525"/>
            <a:ext cx="72096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400"/>
              <a:t>Jeff Osborn, Chair, RSSAC</a:t>
            </a:r>
            <a:endParaRPr sz="2400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100"/>
              <a:t>Joint Session: RSSAC and Newcomers</a:t>
            </a:r>
            <a:endParaRPr sz="2100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100"/>
              <a:t>ICANN85, Mumbai, 8 March 2026</a:t>
            </a:r>
            <a:endParaRPr sz="1600"/>
          </a:p>
        </p:txBody>
      </p:sp>
      <p:sp>
        <p:nvSpPr>
          <p:cNvPr id="140" name="Google Shape;140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56" name="Google Shape;256;p36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57" name="Google Shape;257;p36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258" name="Google Shape;258;p36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259" name="Google Shape;259;p36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60" name="Google Shape;260;p36"/>
          <p:cNvCxnSpPr>
            <a:stCxn id="261" idx="2"/>
            <a:endCxn id="26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63" name="Google Shape;263;p36"/>
          <p:cNvCxnSpPr>
            <a:stCxn id="262" idx="3"/>
            <a:endCxn id="259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62" name="Google Shape;262;p36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264" name="Google Shape;264;p36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266" name="Google Shape;266;p36"/>
          <p:cNvCxnSpPr>
            <a:stCxn id="259" idx="3"/>
            <a:endCxn id="258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67" name="Google Shape;267;p36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68" name="Google Shape;268;p36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69" name="Google Shape;269;p36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70" name="Google Shape;270;p36"/>
          <p:cNvCxnSpPr>
            <a:stCxn id="269" idx="2"/>
            <a:endCxn id="271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72" name="Google Shape;272;p36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73" name="Google Shape;273;p36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274" name="Google Shape;274;p36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5" name="Google Shape;275;p36"/>
          <p:cNvCxnSpPr>
            <a:stCxn id="258" idx="3"/>
            <a:endCxn id="276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77" name="Google Shape;277;p36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6" name="Google Shape;276;p36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278" name="Google Shape;278;p36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79" name="Google Shape;279;p36"/>
          <p:cNvCxnSpPr>
            <a:stCxn id="280" idx="0"/>
            <a:endCxn id="268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81" name="Google Shape;281;p36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Occasional: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261" name="Google Shape;261;p36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71" name="Google Shape;271;p36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80" name="Google Shape;280;p36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284" name="Google Shape;284;p36"/>
          <p:cNvCxnSpPr>
            <a:stCxn id="276" idx="1"/>
            <a:endCxn id="26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85" name="Google Shape;285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86" name="Google Shape;286;p36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7" name="Google Shape;287;p36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8" name="Google Shape;288;p36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9" name="Google Shape;289;p36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0" name="Google Shape;290;p36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1" name="Google Shape;291;p36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2" name="Google Shape;292;p36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3" name="Google Shape;293;p36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4" name="Google Shape;294;p36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5" name="Google Shape;295;p36"/>
          <p:cNvSpPr txBox="1"/>
          <p:nvPr/>
        </p:nvSpPr>
        <p:spPr>
          <a:xfrm>
            <a:off x="3950200" y="382425"/>
            <a:ext cx="50124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2: query the domain name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301" name="Google Shape;301;p37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2" name="Google Shape;302;p37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3" name="Google Shape;303;p37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04" name="Google Shape;304;p37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305" name="Google Shape;305;p37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06" name="Google Shape;306;p37"/>
          <p:cNvCxnSpPr>
            <a:stCxn id="307" idx="3"/>
            <a:endCxn id="308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09" name="Google Shape;309;p37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cxnSp>
        <p:nvCxnSpPr>
          <p:cNvPr id="310" name="Google Shape;310;p37"/>
          <p:cNvCxnSpPr>
            <a:stCxn id="311" idx="2"/>
            <a:endCxn id="31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3" name="Google Shape;313;p37"/>
          <p:cNvCxnSpPr>
            <a:stCxn id="312" idx="3"/>
            <a:endCxn id="305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4" name="Google Shape;314;p37"/>
          <p:cNvCxnSpPr>
            <a:stCxn id="304" idx="3"/>
            <a:endCxn id="309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5" name="Google Shape;315;p37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6" name="Google Shape;316;p37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2" name="Google Shape;312;p37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317" name="Google Shape;317;p37"/>
          <p:cNvCxnSpPr>
            <a:stCxn id="312" idx="2"/>
            <a:endCxn id="304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8" name="Google Shape;318;p37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9" name="Google Shape;319;p37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07" name="Google Shape;307;p37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20" name="Google Shape;320;p37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321" name="Google Shape;321;p37"/>
          <p:cNvCxnSpPr>
            <a:stCxn id="305" idx="3"/>
            <a:endCxn id="303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22" name="Google Shape;322;p37"/>
          <p:cNvCxnSpPr>
            <a:stCxn id="309" idx="3"/>
            <a:endCxn id="307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3" name="Google Shape;323;p37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4" name="Google Shape;324;p37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325" name="Google Shape;325;p37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26" name="Google Shape;326;p37"/>
          <p:cNvCxnSpPr>
            <a:stCxn id="325" idx="2"/>
            <a:endCxn id="327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8" name="Google Shape;328;p37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9" name="Google Shape;329;p37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30" name="Google Shape;330;p37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331" name="Google Shape;331;p37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2" name="Google Shape;332;p37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3" name="Google Shape;333;p37"/>
          <p:cNvCxnSpPr>
            <a:stCxn id="303" idx="3"/>
            <a:endCxn id="308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34" name="Google Shape;334;p37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8" name="Google Shape;308;p37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335" name="Google Shape;335;p37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336" name="Google Shape;336;p37"/>
          <p:cNvCxnSpPr>
            <a:stCxn id="337" idx="0"/>
            <a:endCxn id="324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38" name="Google Shape;338;p37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39" name="Google Shape;339;p37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40" name="Google Shape;340;p37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41" name="Google Shape;341;p37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311" name="Google Shape;311;p37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327" name="Google Shape;327;p37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337" name="Google Shape;337;p37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342" name="Google Shape;342;p37"/>
          <p:cNvCxnSpPr>
            <a:stCxn id="308" idx="1"/>
            <a:endCxn id="31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43" name="Google Shape;34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44" name="Google Shape;344;p37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Uncommon: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345" name="Google Shape;345;p37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3: query the TLD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1" name="Google Shape;351;p38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2" name="Google Shape;352;p38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353" name="Google Shape;353;p38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54" name="Google Shape;354;p38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355" name="Google Shape;355;p38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56" name="Google Shape;356;p38"/>
          <p:cNvCxnSpPr>
            <a:stCxn id="357" idx="3"/>
            <a:endCxn id="358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59" name="Google Shape;359;p38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cxnSp>
        <p:nvCxnSpPr>
          <p:cNvPr id="360" name="Google Shape;360;p38"/>
          <p:cNvCxnSpPr>
            <a:stCxn id="361" idx="2"/>
            <a:endCxn id="36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63" name="Google Shape;363;p38"/>
          <p:cNvCxnSpPr>
            <a:stCxn id="362" idx="3"/>
            <a:endCxn id="355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64" name="Google Shape;364;p38"/>
          <p:cNvCxnSpPr>
            <a:stCxn id="354" idx="3"/>
            <a:endCxn id="359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5" name="Google Shape;365;p38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2" name="Google Shape;362;p38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367" name="Google Shape;367;p38"/>
          <p:cNvCxnSpPr>
            <a:stCxn id="362" idx="2"/>
            <a:endCxn id="354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8" name="Google Shape;368;p38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57" name="Google Shape;357;p38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70" name="Google Shape;370;p38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371" name="Google Shape;371;p38"/>
          <p:cNvCxnSpPr>
            <a:stCxn id="355" idx="3"/>
            <a:endCxn id="353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72" name="Google Shape;372;p38"/>
          <p:cNvCxnSpPr>
            <a:stCxn id="359" idx="3"/>
            <a:endCxn id="357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73" name="Google Shape;373;p38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74" name="Google Shape;374;p38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375" name="Google Shape;375;p38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76" name="Google Shape;376;p38"/>
          <p:cNvCxnSpPr>
            <a:stCxn id="375" idx="2"/>
            <a:endCxn id="377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78" name="Google Shape;378;p38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79" name="Google Shape;379;p38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80" name="Google Shape;380;p38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381" name="Google Shape;381;p38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2" name="Google Shape;382;p38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3" name="Google Shape;383;p38"/>
          <p:cNvCxnSpPr>
            <a:stCxn id="353" idx="3"/>
            <a:endCxn id="358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84" name="Google Shape;384;p38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8" name="Google Shape;358;p38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385" name="Google Shape;385;p38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386" name="Google Shape;386;p38"/>
          <p:cNvCxnSpPr>
            <a:stCxn id="387" idx="0"/>
            <a:endCxn id="374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88" name="Google Shape;388;p38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89" name="Google Shape;389;p38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90" name="Google Shape;390;p38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Uncommon: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391" name="Google Shape;391;p38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92" name="Google Shape;392;p38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361" name="Google Shape;361;p38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377" name="Google Shape;377;p38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387" name="Google Shape;387;p38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393" name="Google Shape;393;p38"/>
          <p:cNvCxnSpPr>
            <a:stCxn id="358" idx="1"/>
            <a:endCxn id="36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94" name="Google Shape;394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95" name="Google Shape;395;p38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6" name="Google Shape;396;p38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7" name="Google Shape;397;p38"/>
          <p:cNvSpPr/>
          <p:nvPr/>
        </p:nvSpPr>
        <p:spPr>
          <a:xfrm>
            <a:off x="367850" y="2598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8" name="Google Shape;398;p38"/>
          <p:cNvSpPr/>
          <p:nvPr/>
        </p:nvSpPr>
        <p:spPr>
          <a:xfrm>
            <a:off x="14905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9" name="Google Shape;399;p38"/>
          <p:cNvSpPr/>
          <p:nvPr/>
        </p:nvSpPr>
        <p:spPr>
          <a:xfrm>
            <a:off x="30907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0" name="Google Shape;400;p38"/>
          <p:cNvSpPr/>
          <p:nvPr/>
        </p:nvSpPr>
        <p:spPr>
          <a:xfrm>
            <a:off x="4749941" y="3398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1" name="Google Shape;401;p38"/>
          <p:cNvSpPr/>
          <p:nvPr/>
        </p:nvSpPr>
        <p:spPr>
          <a:xfrm>
            <a:off x="5854250" y="2751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2" name="Google Shape;402;p38"/>
          <p:cNvSpPr/>
          <p:nvPr/>
        </p:nvSpPr>
        <p:spPr>
          <a:xfrm>
            <a:off x="2178272" y="1532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3" name="Google Shape;403;p38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4" name="Google Shape;404;p38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5" name="Google Shape;405;p38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6" name="Google Shape;406;p38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7" name="Google Shape;407;p38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8" name="Google Shape;408;p38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9" name="Google Shape;409;p38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10" name="Google Shape;410;p38"/>
          <p:cNvSpPr/>
          <p:nvPr/>
        </p:nvSpPr>
        <p:spPr>
          <a:xfrm>
            <a:off x="552278" y="1795142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11" name="Google Shape;411;p38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3: query the TLD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9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17" name="Google Shape;417;p39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18" name="Google Shape;418;p39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419" name="Google Shape;419;p39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20" name="Google Shape;420;p39"/>
          <p:cNvSpPr/>
          <p:nvPr/>
        </p:nvSpPr>
        <p:spPr>
          <a:xfrm>
            <a:off x="3583573" y="3728746"/>
            <a:ext cx="1423872" cy="768852"/>
          </a:xfrm>
          <a:prstGeom prst="cloud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Root Server System</a:t>
            </a:r>
            <a:endParaRPr sz="1000"/>
          </a:p>
        </p:txBody>
      </p:sp>
      <p:sp>
        <p:nvSpPr>
          <p:cNvPr id="421" name="Google Shape;421;p39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422" name="Google Shape;422;p39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23" name="Google Shape;423;p39"/>
          <p:cNvCxnSpPr>
            <a:stCxn id="424" idx="3"/>
            <a:endCxn id="425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26" name="Google Shape;426;p39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sp>
        <p:nvSpPr>
          <p:cNvPr id="427" name="Google Shape;427;p39"/>
          <p:cNvSpPr/>
          <p:nvPr/>
        </p:nvSpPr>
        <p:spPr>
          <a:xfrm>
            <a:off x="2024594" y="3878572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* authoritative servers”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28" name="Google Shape;428;p39"/>
          <p:cNvCxnSpPr>
            <a:stCxn id="429" idx="2"/>
            <a:endCxn id="430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1" name="Google Shape;431;p39"/>
          <p:cNvCxnSpPr>
            <a:stCxn id="430" idx="3"/>
            <a:endCxn id="422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2" name="Google Shape;432;p39"/>
          <p:cNvCxnSpPr>
            <a:stCxn id="421" idx="3"/>
            <a:endCxn id="426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3" name="Google Shape;433;p39"/>
          <p:cNvCxnSpPr>
            <a:stCxn id="421" idx="2"/>
            <a:endCxn id="434" idx="0"/>
          </p:cNvCxnSpPr>
          <p:nvPr/>
        </p:nvCxnSpPr>
        <p:spPr>
          <a:xfrm rot="-5400000" flipH="1">
            <a:off x="945773" y="3719614"/>
            <a:ext cx="235200" cy="600"/>
          </a:xfrm>
          <a:prstGeom prst="bentConnector3">
            <a:avLst>
              <a:gd name="adj1" fmla="val 5002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35" name="Google Shape;435;p39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6" name="Google Shape;436;p39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7" name="Google Shape;437;p39"/>
          <p:cNvSpPr txBox="1"/>
          <p:nvPr/>
        </p:nvSpPr>
        <p:spPr>
          <a:xfrm>
            <a:off x="1122826" y="3557582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0" name="Google Shape;430;p39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438" name="Google Shape;438;p39"/>
          <p:cNvCxnSpPr>
            <a:stCxn id="430" idx="2"/>
            <a:endCxn id="421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39" name="Google Shape;439;p39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40" name="Google Shape;440;p39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24" name="Google Shape;424;p39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41" name="Google Shape;441;p39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42" name="Google Shape;442;p39"/>
          <p:cNvCxnSpPr>
            <a:stCxn id="422" idx="3"/>
            <a:endCxn id="419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3" name="Google Shape;443;p39"/>
          <p:cNvCxnSpPr>
            <a:stCxn id="426" idx="3"/>
            <a:endCxn id="424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4" name="Google Shape;444;p39"/>
          <p:cNvCxnSpPr>
            <a:stCxn id="427" idx="3"/>
            <a:endCxn id="420" idx="2"/>
          </p:cNvCxnSpPr>
          <p:nvPr/>
        </p:nvCxnSpPr>
        <p:spPr>
          <a:xfrm>
            <a:off x="3284594" y="4113172"/>
            <a:ext cx="303300" cy="600"/>
          </a:xfrm>
          <a:prstGeom prst="bentConnector3">
            <a:avLst>
              <a:gd name="adj1" fmla="val 490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45" name="Google Shape;445;p39"/>
          <p:cNvSpPr/>
          <p:nvPr/>
        </p:nvSpPr>
        <p:spPr>
          <a:xfrm>
            <a:off x="3924109" y="4188937"/>
            <a:ext cx="742800" cy="1551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</a:rPr>
              <a:t>Root Zone info</a:t>
            </a:r>
            <a:endParaRPr sz="700" b="1">
              <a:solidFill>
                <a:schemeClr val="dk1"/>
              </a:solidFill>
            </a:endParaRPr>
          </a:p>
        </p:txBody>
      </p:sp>
      <p:cxnSp>
        <p:nvCxnSpPr>
          <p:cNvPr id="446" name="Google Shape;446;p39"/>
          <p:cNvCxnSpPr>
            <a:stCxn id="420" idx="0"/>
            <a:endCxn id="425" idx="3"/>
          </p:cNvCxnSpPr>
          <p:nvPr/>
        </p:nvCxnSpPr>
        <p:spPr>
          <a:xfrm rot="10800000">
            <a:off x="3189758" y="1784572"/>
            <a:ext cx="1816500" cy="2328600"/>
          </a:xfrm>
          <a:prstGeom prst="bentConnector3">
            <a:avLst>
              <a:gd name="adj1" fmla="val -726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47" name="Google Shape;447;p39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48" name="Google Shape;448;p39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449" name="Google Shape;449;p39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50" name="Google Shape;450;p39"/>
          <p:cNvCxnSpPr>
            <a:stCxn id="449" idx="2"/>
            <a:endCxn id="451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52" name="Google Shape;452;p39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3" name="Google Shape;453;p39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5133118" y="3673293"/>
            <a:ext cx="10503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456" name="Google Shape;456;p39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7" name="Google Shape;457;p39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8" name="Google Shape;458;p39"/>
          <p:cNvCxnSpPr>
            <a:stCxn id="419" idx="3"/>
            <a:endCxn id="425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59" name="Google Shape;459;p39"/>
          <p:cNvCxnSpPr/>
          <p:nvPr/>
        </p:nvCxnSpPr>
        <p:spPr>
          <a:xfrm rot="10800000">
            <a:off x="6261738" y="3302367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0" name="Google Shape;460;p39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34" name="Google Shape;434;p39"/>
          <p:cNvSpPr/>
          <p:nvPr/>
        </p:nvSpPr>
        <p:spPr>
          <a:xfrm>
            <a:off x="568073" y="3837622"/>
            <a:ext cx="990000" cy="551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I always know how to contact the Root Server System, so…</a:t>
            </a:r>
            <a:endParaRPr sz="700"/>
          </a:p>
        </p:txBody>
      </p:sp>
      <p:cxnSp>
        <p:nvCxnSpPr>
          <p:cNvPr id="461" name="Google Shape;461;p39"/>
          <p:cNvCxnSpPr>
            <a:stCxn id="434" idx="3"/>
            <a:endCxn id="427" idx="1"/>
          </p:cNvCxnSpPr>
          <p:nvPr/>
        </p:nvCxnSpPr>
        <p:spPr>
          <a:xfrm>
            <a:off x="1558073" y="4113172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25" name="Google Shape;425;p39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462" name="Google Shape;462;p39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463" name="Google Shape;463;p39"/>
          <p:cNvCxnSpPr>
            <a:stCxn id="464" idx="0"/>
            <a:endCxn id="448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65" name="Google Shape;465;p39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66" name="Google Shape;466;p39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7" name="Google Shape;467;p39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Uncommon: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8" name="Google Shape;468;p39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9" name="Google Shape;469;p39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429" name="Google Shape;429;p39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451" name="Google Shape;451;p39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464" name="Google Shape;464;p39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470" name="Google Shape;470;p39"/>
          <p:cNvCxnSpPr>
            <a:stCxn id="425" idx="1"/>
            <a:endCxn id="429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71" name="Google Shape;471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72" name="Google Shape;472;p39"/>
          <p:cNvSpPr txBox="1"/>
          <p:nvPr/>
        </p:nvSpPr>
        <p:spPr>
          <a:xfrm>
            <a:off x="6666889" y="3872471"/>
            <a:ext cx="21030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Rare: 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0.02% of answers require a question to the RSS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473" name="Google Shape;473;p39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4: query the Root Server System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79" name="Google Shape;479;p40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80" name="Google Shape;480;p40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481" name="Google Shape;481;p40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82" name="Google Shape;482;p40"/>
          <p:cNvSpPr/>
          <p:nvPr/>
        </p:nvSpPr>
        <p:spPr>
          <a:xfrm>
            <a:off x="3583573" y="3728746"/>
            <a:ext cx="1423872" cy="768852"/>
          </a:xfrm>
          <a:prstGeom prst="cloud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Root Server System</a:t>
            </a:r>
            <a:endParaRPr sz="1000"/>
          </a:p>
        </p:txBody>
      </p:sp>
      <p:sp>
        <p:nvSpPr>
          <p:cNvPr id="483" name="Google Shape;483;p40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484" name="Google Shape;484;p40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85" name="Google Shape;485;p40"/>
          <p:cNvCxnSpPr>
            <a:stCxn id="486" idx="3"/>
            <a:endCxn id="487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8" name="Google Shape;488;p40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sp>
        <p:nvSpPr>
          <p:cNvPr id="489" name="Google Shape;489;p40"/>
          <p:cNvSpPr/>
          <p:nvPr/>
        </p:nvSpPr>
        <p:spPr>
          <a:xfrm>
            <a:off x="2024594" y="3878572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* authoritative servers”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90" name="Google Shape;490;p40"/>
          <p:cNvCxnSpPr>
            <a:stCxn id="491" idx="2"/>
            <a:endCxn id="49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3" name="Google Shape;493;p40"/>
          <p:cNvCxnSpPr>
            <a:stCxn id="492" idx="3"/>
            <a:endCxn id="484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4" name="Google Shape;494;p40"/>
          <p:cNvCxnSpPr>
            <a:stCxn id="483" idx="3"/>
            <a:endCxn id="488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5" name="Google Shape;495;p40"/>
          <p:cNvCxnSpPr>
            <a:stCxn id="483" idx="2"/>
            <a:endCxn id="496" idx="0"/>
          </p:cNvCxnSpPr>
          <p:nvPr/>
        </p:nvCxnSpPr>
        <p:spPr>
          <a:xfrm rot="-5400000" flipH="1">
            <a:off x="945773" y="3719614"/>
            <a:ext cx="235200" cy="600"/>
          </a:xfrm>
          <a:prstGeom prst="bentConnector3">
            <a:avLst>
              <a:gd name="adj1" fmla="val 5002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97" name="Google Shape;497;p40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8" name="Google Shape;498;p40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9" name="Google Shape;499;p40"/>
          <p:cNvSpPr txBox="1"/>
          <p:nvPr/>
        </p:nvSpPr>
        <p:spPr>
          <a:xfrm>
            <a:off x="1122826" y="3557582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2" name="Google Shape;492;p40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500" name="Google Shape;500;p40"/>
          <p:cNvCxnSpPr>
            <a:stCxn id="492" idx="2"/>
            <a:endCxn id="483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1" name="Google Shape;501;p40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2" name="Google Shape;502;p40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86" name="Google Shape;486;p40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503" name="Google Shape;503;p40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504" name="Google Shape;504;p40"/>
          <p:cNvCxnSpPr>
            <a:stCxn id="484" idx="3"/>
            <a:endCxn id="481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05" name="Google Shape;505;p40"/>
          <p:cNvCxnSpPr>
            <a:stCxn id="488" idx="3"/>
            <a:endCxn id="486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06" name="Google Shape;506;p40"/>
          <p:cNvCxnSpPr>
            <a:stCxn id="489" idx="3"/>
            <a:endCxn id="482" idx="2"/>
          </p:cNvCxnSpPr>
          <p:nvPr/>
        </p:nvCxnSpPr>
        <p:spPr>
          <a:xfrm>
            <a:off x="3284594" y="4113172"/>
            <a:ext cx="303300" cy="600"/>
          </a:xfrm>
          <a:prstGeom prst="bentConnector3">
            <a:avLst>
              <a:gd name="adj1" fmla="val 490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7" name="Google Shape;507;p40"/>
          <p:cNvSpPr/>
          <p:nvPr/>
        </p:nvSpPr>
        <p:spPr>
          <a:xfrm>
            <a:off x="3924109" y="4188937"/>
            <a:ext cx="742800" cy="1551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</a:rPr>
              <a:t>Root Zone info</a:t>
            </a:r>
            <a:endParaRPr sz="700" b="1">
              <a:solidFill>
                <a:schemeClr val="dk1"/>
              </a:solidFill>
            </a:endParaRPr>
          </a:p>
        </p:txBody>
      </p:sp>
      <p:cxnSp>
        <p:nvCxnSpPr>
          <p:cNvPr id="508" name="Google Shape;508;p40"/>
          <p:cNvCxnSpPr>
            <a:stCxn id="482" idx="0"/>
            <a:endCxn id="487" idx="3"/>
          </p:cNvCxnSpPr>
          <p:nvPr/>
        </p:nvCxnSpPr>
        <p:spPr>
          <a:xfrm rot="10800000">
            <a:off x="3189758" y="1784572"/>
            <a:ext cx="1816500" cy="2328600"/>
          </a:xfrm>
          <a:prstGeom prst="bentConnector3">
            <a:avLst>
              <a:gd name="adj1" fmla="val -726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9" name="Google Shape;509;p40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0" name="Google Shape;510;p40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511" name="Google Shape;511;p40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512" name="Google Shape;512;p40"/>
          <p:cNvCxnSpPr>
            <a:stCxn id="511" idx="2"/>
            <a:endCxn id="513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14" name="Google Shape;514;p40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5" name="Google Shape;515;p40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6" name="Google Shape;516;p40"/>
          <p:cNvSpPr txBox="1"/>
          <p:nvPr/>
        </p:nvSpPr>
        <p:spPr>
          <a:xfrm>
            <a:off x="5133118" y="3673293"/>
            <a:ext cx="10503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7" name="Google Shape;517;p40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518" name="Google Shape;518;p40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19" name="Google Shape;519;p40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0" name="Google Shape;520;p40"/>
          <p:cNvCxnSpPr>
            <a:stCxn id="481" idx="3"/>
            <a:endCxn id="487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40"/>
          <p:cNvCxnSpPr/>
          <p:nvPr/>
        </p:nvCxnSpPr>
        <p:spPr>
          <a:xfrm rot="10800000">
            <a:off x="6261738" y="3302367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2" name="Google Shape;522;p40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6" name="Google Shape;496;p40"/>
          <p:cNvSpPr/>
          <p:nvPr/>
        </p:nvSpPr>
        <p:spPr>
          <a:xfrm>
            <a:off x="568073" y="3837622"/>
            <a:ext cx="990000" cy="551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I always know how to contact the Root Server System, so…</a:t>
            </a:r>
            <a:endParaRPr sz="700"/>
          </a:p>
        </p:txBody>
      </p:sp>
      <p:cxnSp>
        <p:nvCxnSpPr>
          <p:cNvPr id="523" name="Google Shape;523;p40"/>
          <p:cNvCxnSpPr>
            <a:stCxn id="496" idx="3"/>
            <a:endCxn id="489" idx="1"/>
          </p:cNvCxnSpPr>
          <p:nvPr/>
        </p:nvCxnSpPr>
        <p:spPr>
          <a:xfrm>
            <a:off x="1558073" y="4113172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7" name="Google Shape;487;p40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524" name="Google Shape;524;p40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525" name="Google Shape;525;p40"/>
          <p:cNvCxnSpPr>
            <a:stCxn id="526" idx="0"/>
            <a:endCxn id="510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7" name="Google Shape;527;p40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28" name="Google Shape;528;p40"/>
          <p:cNvSpPr txBox="1"/>
          <p:nvPr/>
        </p:nvSpPr>
        <p:spPr>
          <a:xfrm>
            <a:off x="6666889" y="3872471"/>
            <a:ext cx="21030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Rare: 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0.02% of answers require a question to the RSS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529" name="Google Shape;529;p40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0" name="Google Shape;530;p40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Uncommon: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1" name="Google Shape;531;p40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2" name="Google Shape;532;p40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491" name="Google Shape;491;p40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513" name="Google Shape;513;p40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526" name="Google Shape;526;p40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533" name="Google Shape;533;p40"/>
          <p:cNvCxnSpPr>
            <a:stCxn id="487" idx="1"/>
            <a:endCxn id="49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34" name="Google Shape;53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535" name="Google Shape;535;p40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6" name="Google Shape;536;p40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7" name="Google Shape;537;p40"/>
          <p:cNvSpPr/>
          <p:nvPr/>
        </p:nvSpPr>
        <p:spPr>
          <a:xfrm>
            <a:off x="2340452" y="1409843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8" name="Google Shape;538;p40"/>
          <p:cNvSpPr/>
          <p:nvPr/>
        </p:nvSpPr>
        <p:spPr>
          <a:xfrm>
            <a:off x="6159050" y="3513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9" name="Google Shape;539;p40"/>
          <p:cNvSpPr/>
          <p:nvPr/>
        </p:nvSpPr>
        <p:spPr>
          <a:xfrm>
            <a:off x="367850" y="2598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0" name="Google Shape;540;p40"/>
          <p:cNvSpPr/>
          <p:nvPr/>
        </p:nvSpPr>
        <p:spPr>
          <a:xfrm>
            <a:off x="503054" y="3437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1" name="Google Shape;541;p40"/>
          <p:cNvSpPr/>
          <p:nvPr/>
        </p:nvSpPr>
        <p:spPr>
          <a:xfrm>
            <a:off x="1485056" y="4160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2" name="Google Shape;542;p40"/>
          <p:cNvSpPr/>
          <p:nvPr/>
        </p:nvSpPr>
        <p:spPr>
          <a:xfrm>
            <a:off x="3093854" y="412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3" name="Google Shape;543;p40"/>
          <p:cNvSpPr/>
          <p:nvPr/>
        </p:nvSpPr>
        <p:spPr>
          <a:xfrm>
            <a:off x="4762838" y="412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4" name="Google Shape;544;p40"/>
          <p:cNvSpPr/>
          <p:nvPr/>
        </p:nvSpPr>
        <p:spPr>
          <a:xfrm>
            <a:off x="546044" y="1806857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5" name="Google Shape;545;p40"/>
          <p:cNvSpPr/>
          <p:nvPr/>
        </p:nvSpPr>
        <p:spPr>
          <a:xfrm>
            <a:off x="520250" y="2725556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6" name="Google Shape;546;p40"/>
          <p:cNvSpPr/>
          <p:nvPr/>
        </p:nvSpPr>
        <p:spPr>
          <a:xfrm>
            <a:off x="14905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7" name="Google Shape;547;p40"/>
          <p:cNvSpPr/>
          <p:nvPr/>
        </p:nvSpPr>
        <p:spPr>
          <a:xfrm>
            <a:off x="30907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8" name="Google Shape;548;p40"/>
          <p:cNvSpPr/>
          <p:nvPr/>
        </p:nvSpPr>
        <p:spPr>
          <a:xfrm>
            <a:off x="4749941" y="3398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9" name="Google Shape;549;p40"/>
          <p:cNvSpPr/>
          <p:nvPr/>
        </p:nvSpPr>
        <p:spPr>
          <a:xfrm>
            <a:off x="5854250" y="2751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0" name="Google Shape;550;p40"/>
          <p:cNvSpPr/>
          <p:nvPr/>
        </p:nvSpPr>
        <p:spPr>
          <a:xfrm>
            <a:off x="2178272" y="1532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1" name="Google Shape;551;p40"/>
          <p:cNvSpPr/>
          <p:nvPr/>
        </p:nvSpPr>
        <p:spPr>
          <a:xfrm>
            <a:off x="707042" y="1920566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2" name="Google Shape;552;p40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3" name="Google Shape;553;p40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4" name="Google Shape;554;p40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5" name="Google Shape;555;p40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6" name="Google Shape;556;p40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7" name="Google Shape;557;p40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8" name="Google Shape;558;p40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9" name="Google Shape;559;p40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4: query the Root Server System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1"/>
          <p:cNvSpPr txBox="1">
            <a:spLocks noGrp="1"/>
          </p:cNvSpPr>
          <p:nvPr>
            <p:ph type="title"/>
          </p:nvPr>
        </p:nvSpPr>
        <p:spPr>
          <a:xfrm>
            <a:off x="996750" y="292625"/>
            <a:ext cx="71505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Root Zone holds addresses for less than 0.00005% of the world’s addressable resources</a:t>
            </a:r>
            <a:endParaRPr/>
          </a:p>
        </p:txBody>
      </p:sp>
      <p:sp>
        <p:nvSpPr>
          <p:cNvPr id="565" name="Google Shape;56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aphicFrame>
        <p:nvGraphicFramePr>
          <p:cNvPr id="566" name="Google Shape;566;p41"/>
          <p:cNvGraphicFramePr/>
          <p:nvPr/>
        </p:nvGraphicFramePr>
        <p:xfrm>
          <a:off x="671613" y="1435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{71A715D0-3650-4696-B1C4-775B811165D3}</a:tableStyleId>
              </a:tblPr>
              <a:tblGrid>
                <a:gridCol w="121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DNS Layer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Number of unique zones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 number of resource addresses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Maintained by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Domain name zones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350,000,000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Varies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Each [</a:t>
                      </a:r>
                      <a:r>
                        <a:rPr lang="en" sz="15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www</a:t>
                      </a: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.__ ],  [</a:t>
                      </a:r>
                      <a:r>
                        <a:rPr lang="en" sz="15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mail</a:t>
                      </a: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.__ ], etc. 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domain name registrant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TLD zones 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1,450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1,000 - 10,000,000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domains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TLD registry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Root Zone 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(one)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1,450 TLDs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IANA/RZM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In review</a:t>
            </a:r>
            <a:endParaRPr/>
          </a:p>
        </p:txBody>
      </p:sp>
      <p:sp>
        <p:nvSpPr>
          <p:cNvPr id="572" name="Google Shape;572;p42"/>
          <p:cNvSpPr txBox="1">
            <a:spLocks noGrp="1"/>
          </p:cNvSpPr>
          <p:nvPr>
            <p:ph type="body" idx="1"/>
          </p:nvPr>
        </p:nvSpPr>
        <p:spPr>
          <a:xfrm>
            <a:off x="628650" y="1000125"/>
            <a:ext cx="78867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root server holds a copy of the “Root Zone”</a:t>
            </a:r>
            <a:br>
              <a:rPr lang="en"/>
            </a:br>
            <a:r>
              <a:rPr lang="en"/>
              <a:t>The Root Zone holds addresses of 1,450 TLD Registry authoritative servers like: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/>
              <a:t>  server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.in</a:t>
            </a:r>
            <a:r>
              <a:rPr lang="en"/>
              <a:t>  server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.ai</a:t>
            </a:r>
            <a:r>
              <a:rPr lang="en"/>
              <a:t>  server (and on and on)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TLD’s authoritative server knows the address for the next step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amazon.com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tiktok.com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.in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flipkart.in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onlinesbi.in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.ai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claude.ai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perplexity.ai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domain name’s authoritative server knows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answer to the question about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mail.tata.com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info.tata.com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resolver finds and returns the answer</a:t>
            </a:r>
            <a:endParaRPr/>
          </a:p>
        </p:txBody>
      </p:sp>
      <p:sp>
        <p:nvSpPr>
          <p:cNvPr id="573" name="Google Shape;573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3"/>
          <p:cNvSpPr txBox="1">
            <a:spLocks noGrp="1"/>
          </p:cNvSpPr>
          <p:nvPr>
            <p:ph type="body" idx="1"/>
          </p:nvPr>
        </p:nvSpPr>
        <p:spPr>
          <a:xfrm>
            <a:off x="628650" y="737616"/>
            <a:ext cx="7886700" cy="32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" sz="4500" u="none" strike="noStrike">
                <a:solidFill>
                  <a:srgbClr val="000000"/>
                </a:solidFill>
                <a:latin typeface="Cutive"/>
                <a:ea typeface="Cutive"/>
                <a:cs typeface="Cutive"/>
                <a:sym typeface="Cutive"/>
              </a:rPr>
              <a:t>In the millisecond world of a resolver, queries to the Root Server System are rare.</a:t>
            </a:r>
            <a:endParaRPr sz="4500">
              <a:latin typeface="Cutive"/>
              <a:ea typeface="Cutive"/>
              <a:cs typeface="Cutive"/>
              <a:sym typeface="Cutive"/>
            </a:endParaRPr>
          </a:p>
        </p:txBody>
      </p:sp>
      <p:sp>
        <p:nvSpPr>
          <p:cNvPr id="579" name="Google Shape;579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Root Server Operators:</a:t>
            </a:r>
            <a:br>
              <a:rPr lang="en"/>
            </a:br>
            <a:r>
              <a:rPr lang="en" u="sng"/>
              <a:t>Do not decide</a:t>
            </a:r>
            <a:r>
              <a:rPr lang="en"/>
              <a:t> what appears in the Root Zone </a:t>
            </a:r>
            <a:endParaRPr/>
          </a:p>
        </p:txBody>
      </p:sp>
      <p:sp>
        <p:nvSpPr>
          <p:cNvPr id="585" name="Google Shape;585;p4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Registrant </a:t>
            </a:r>
            <a:r>
              <a:rPr lang="en" sz="1800" u="sng"/>
              <a:t>decides</a:t>
            </a:r>
            <a:r>
              <a:rPr lang="en" sz="1800"/>
              <a:t> address information for their own domain</a:t>
            </a:r>
            <a:br>
              <a:rPr lang="en" sz="1800"/>
            </a:br>
            <a:r>
              <a:rPr lang="en" sz="1800"/>
              <a:t>…and </a:t>
            </a:r>
            <a:r>
              <a:rPr lang="en" sz="1800" u="sng"/>
              <a:t>provides</a:t>
            </a:r>
            <a:r>
              <a:rPr lang="en" sz="1800"/>
              <a:t> their authoritative server address to the TLD registry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TLD registry </a:t>
            </a:r>
            <a:r>
              <a:rPr lang="en" sz="1800" u="sng"/>
              <a:t>decides</a:t>
            </a:r>
            <a:r>
              <a:rPr lang="en" sz="1800"/>
              <a:t> its authoritative server addresses 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its authoritative server addresses to IANA 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IANA </a:t>
            </a:r>
            <a:r>
              <a:rPr lang="en" sz="1800" u="sng"/>
              <a:t>authenticates</a:t>
            </a:r>
            <a:r>
              <a:rPr lang="en" sz="1800"/>
              <a:t> revisions to TLD authoritative server addresses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these to the Root Zone Maintainer (RZM)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Root Zone Maintainer </a:t>
            </a:r>
            <a:r>
              <a:rPr lang="en" sz="1800" u="sng"/>
              <a:t>cryptographically signs</a:t>
            </a:r>
            <a:r>
              <a:rPr lang="en" sz="1800"/>
              <a:t> the Root Zone 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the signed Root Zone to Root Server Operators and the World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/>
              <a:t>Result: System serves the TLD address provided by TLD⇒IANA⇒RZM</a:t>
            </a:r>
            <a:endParaRPr b="1"/>
          </a:p>
        </p:txBody>
      </p:sp>
      <p:sp>
        <p:nvSpPr>
          <p:cNvPr id="586" name="Google Shape;586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592" name="Google Shape;592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20000"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provides TLD Server Address Information, not Internet Content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does not decide what TLD Server Address Information appears in the Root Zone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TLD Server Address information provided by TLD⇒IANA⇒RZM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is not a “Gatekeeper” 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System has very little (if any) direct interaction with end users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End users do not wait on the Root Server System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SYSTEM is Resilient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single point of technological failure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single point of institutional failure</a:t>
            </a:r>
            <a:endParaRPr/>
          </a:p>
        </p:txBody>
      </p:sp>
      <p:sp>
        <p:nvSpPr>
          <p:cNvPr id="593" name="Google Shape;593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overview</a:t>
            </a:r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23850" algn="l" rtl="0">
              <a:spcBef>
                <a:spcPts val="80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GOAL - to increase understanding of:</a:t>
            </a:r>
            <a:endParaRPr sz="22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Root Server </a:t>
            </a:r>
            <a:r>
              <a:rPr lang="en" sz="1900" u="sng"/>
              <a:t>System</a:t>
            </a:r>
            <a:r>
              <a:rPr lang="en" sz="1900"/>
              <a:t>, and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Root Server </a:t>
            </a:r>
            <a:r>
              <a:rPr lang="en" sz="1900" u="sng"/>
              <a:t>Operators</a:t>
            </a:r>
            <a:r>
              <a:rPr lang="en" sz="1900"/>
              <a:t>.</a:t>
            </a:r>
            <a:br>
              <a:rPr lang="en" sz="1900"/>
            </a:b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By explaining:</a:t>
            </a:r>
            <a:endParaRPr sz="22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role and purpose of </a:t>
            </a:r>
            <a:r>
              <a:rPr lang="en" sz="1900" u="sng"/>
              <a:t>DNS</a:t>
            </a:r>
            <a:r>
              <a:rPr lang="en" sz="1900"/>
              <a:t>,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roles of an address </a:t>
            </a:r>
            <a:r>
              <a:rPr lang="en" sz="1900" u="sng"/>
              <a:t>resolver</a:t>
            </a:r>
            <a:r>
              <a:rPr lang="en" sz="1900"/>
              <a:t> and an </a:t>
            </a:r>
            <a:r>
              <a:rPr lang="en" sz="1900" u="sng"/>
              <a:t>authoritative server</a:t>
            </a:r>
            <a:r>
              <a:rPr lang="en" sz="1900"/>
              <a:t>,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how, when, and why a resolver consults the Root Server System, and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common misunderstandings about the Root Server System.</a:t>
            </a:r>
            <a:br>
              <a:rPr lang="en" sz="1900"/>
            </a:b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Focus - things that leadership officials need to know</a:t>
            </a:r>
            <a:endParaRPr sz="2200"/>
          </a:p>
        </p:txBody>
      </p:sp>
      <p:sp>
        <p:nvSpPr>
          <p:cNvPr id="147" name="Google Shape;147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Introducing DNS (the Domain Name System)</a:t>
            </a:r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DNS uses human names to find computer addresses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Humans know domain names like: www.amazon.com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Computers need IP addresses like: </a:t>
            </a:r>
            <a:r>
              <a:rPr lang="en" b="1"/>
              <a:t>40.81.95.116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DNS is how we know </a:t>
            </a:r>
            <a:r>
              <a:rPr lang="en" sz="1700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 is  </a:t>
            </a:r>
            <a:r>
              <a:rPr lang="en" b="1"/>
              <a:t>40.81.95.116</a:t>
            </a:r>
            <a:endParaRPr sz="1700"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u="sng"/>
              <a:t>Numbers</a:t>
            </a:r>
            <a:r>
              <a:rPr lang="en"/>
              <a:t> can change while </a:t>
            </a:r>
            <a:r>
              <a:rPr lang="en" u="sng"/>
              <a:t>names</a:t>
            </a:r>
            <a:r>
              <a:rPr lang="en"/>
              <a:t> stay the same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Connected devices need DNS to find other connected things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Computers &amp; servers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Smart phones, “smart” anything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DNS questions ask about domain names; answers are IP addresses</a:t>
            </a:r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Benefits of DNS</a:t>
            </a: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Human-friendly identifiers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/>
              <a:t> is easier to use than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192.168.45.99</a:t>
            </a:r>
            <a:br>
              <a:rPr lang="en"/>
            </a:b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Service portability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Resource owners control address mapping in their domain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DNS follows you to your new online home</a:t>
            </a:r>
            <a:br>
              <a:rPr lang="en"/>
            </a:b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It’s a huge distributed network that’s easy to use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Flexible delegated management of hundreds of millions of directories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World’s largest distributed database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1" name="Google Shape;161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Devices get addresses from resolvers</a:t>
            </a:r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There are millions of resolvers around the world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Major ones include Cloudflare 1.1.1.1 and Google 8.8.8.8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Resolvers can find &amp; read the world’s Internet phone books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Internet “phone books” are authoritative servers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Internet “listings/entries” are zone content / address information</a:t>
            </a:r>
            <a:br>
              <a:rPr lang="en"/>
            </a:b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Q: What is the number for </a:t>
            </a:r>
            <a:r>
              <a:rPr lang="en" b="1"/>
              <a:t>tata.com</a:t>
            </a:r>
            <a:r>
              <a:rPr lang="en"/>
              <a:t>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A: The number for </a:t>
            </a:r>
            <a:r>
              <a:rPr lang="en" sz="2000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(for now) is </a:t>
            </a:r>
            <a:r>
              <a:rPr lang="en" sz="1800" b="1"/>
              <a:t>40.81.95.116</a:t>
            </a:r>
            <a:endParaRPr sz="2000"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happens in milliseconds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happens about 500 trillion times every day</a:t>
            </a:r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Resolvers get addresses from authoritative servers</a:t>
            </a:r>
            <a:endParaRPr/>
          </a:p>
        </p:txBody>
      </p:sp>
      <p:sp>
        <p:nvSpPr>
          <p:cNvPr id="174" name="Google Shape;174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resolver remembers addresses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is called caching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Sometimes the resolver needs to learn a new number or confirm an old number</a:t>
            </a:r>
            <a:br>
              <a:rPr lang="en"/>
            </a:b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Depending on how much information it needs, a resolver will ask:</a:t>
            </a:r>
            <a:endParaRPr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1:	Nobody - resolver constructs the entire answer using only cache memory (most common scenario)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2:	The domain name’s authoritative server only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3:	The TLD’s authoritative server, then the domain name’s authoritative server 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4:	The Root Server System, then the TLD’s authoritative server, then the domain name’s authoritative server</a:t>
            </a:r>
            <a:endParaRPr sz="1700"/>
          </a:p>
        </p:txBody>
      </p:sp>
      <p:sp>
        <p:nvSpPr>
          <p:cNvPr id="175" name="Google Shape;175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81" name="Google Shape;181;p33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182" name="Google Shape;182;p33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183" name="Google Shape;183;p33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184" name="Google Shape;184;p33"/>
          <p:cNvCxnSpPr>
            <a:stCxn id="183" idx="2"/>
            <a:endCxn id="185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86" name="Google Shape;186;p33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187" name="Google Shape;187;p33"/>
          <p:cNvCxnSpPr>
            <a:stCxn id="188" idx="0"/>
            <a:endCxn id="182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89" name="Google Shape;189;p33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90" name="Google Shape;190;p33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185" name="Google Shape;185;p33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188" name="Google Shape;188;p33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191" name="Google Shape;19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1: resolver cache memory only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98" name="Google Shape;198;p34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199" name="Google Shape;199;p34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00" name="Google Shape;200;p34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01" name="Google Shape;201;p34"/>
          <p:cNvCxnSpPr>
            <a:stCxn id="200" idx="2"/>
            <a:endCxn id="202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3" name="Google Shape;203;p34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sp>
        <p:nvSpPr>
          <p:cNvPr id="204" name="Google Shape;204;p34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05" name="Google Shape;205;p34"/>
          <p:cNvCxnSpPr>
            <a:stCxn id="206" idx="0"/>
            <a:endCxn id="199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7" name="Google Shape;207;p34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08" name="Google Shape;208;p34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CC0000"/>
                </a:solidFill>
              </a:rPr>
              <a:t>Routine: </a:t>
            </a:r>
            <a:endParaRPr sz="11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CC0000"/>
                </a:solidFill>
              </a:rPr>
              <a:t>&gt; 90% of answers are returned needing cache memory only</a:t>
            </a:r>
            <a:endParaRPr sz="1100" b="1">
              <a:solidFill>
                <a:srgbClr val="CC0000"/>
              </a:solidFill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02" name="Google Shape;202;p34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06" name="Google Shape;206;p34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10" name="Google Shape;21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2" name="Google Shape;212;p34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1: resolver cache memory only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20" name="Google Shape;220;p35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21" name="Google Shape;221;p35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222" name="Google Shape;222;p35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223" name="Google Shape;223;p35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24" name="Google Shape;224;p35"/>
          <p:cNvCxnSpPr>
            <a:stCxn id="225" idx="2"/>
            <a:endCxn id="226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27" name="Google Shape;227;p35"/>
          <p:cNvCxnSpPr>
            <a:stCxn id="226" idx="3"/>
            <a:endCxn id="223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26" name="Google Shape;226;p35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228" name="Google Shape;228;p35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29" name="Google Shape;229;p35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230" name="Google Shape;230;p35"/>
          <p:cNvCxnSpPr>
            <a:stCxn id="223" idx="3"/>
            <a:endCxn id="222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31" name="Google Shape;231;p35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2" name="Google Shape;232;p35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33" name="Google Shape;233;p35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34" name="Google Shape;234;p35"/>
          <p:cNvCxnSpPr>
            <a:stCxn id="233" idx="2"/>
            <a:endCxn id="235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36" name="Google Shape;236;p35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238" name="Google Shape;238;p35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9" name="Google Shape;239;p35"/>
          <p:cNvCxnSpPr>
            <a:stCxn id="222" idx="3"/>
            <a:endCxn id="240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1" name="Google Shape;241;p35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0" name="Google Shape;240;p35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242" name="Google Shape;242;p35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43" name="Google Shape;243;p35"/>
          <p:cNvCxnSpPr>
            <a:stCxn id="244" idx="0"/>
            <a:endCxn id="232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45" name="Google Shape;245;p35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46" name="Google Shape;246;p35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225" name="Google Shape;225;p35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35" name="Google Shape;235;p35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44" name="Google Shape;244;p35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247" name="Google Shape;247;p35"/>
          <p:cNvCxnSpPr>
            <a:stCxn id="240" idx="1"/>
            <a:endCxn id="225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48" name="Google Shape;248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49" name="Google Shape;249;p35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Occasional: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3950208" y="382425"/>
            <a:ext cx="50124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2: query the domain name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2405</Words>
  <Application>Microsoft Macintosh PowerPoint</Application>
  <PresentationFormat>On-screen Show (16:9)</PresentationFormat>
  <Paragraphs>407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Calibri</vt:lpstr>
      <vt:lpstr>Courier New</vt:lpstr>
      <vt:lpstr>Cutive</vt:lpstr>
      <vt:lpstr>Arial</vt:lpstr>
      <vt:lpstr>Times New Roman</vt:lpstr>
      <vt:lpstr>Office Theme</vt:lpstr>
      <vt:lpstr>Simple Light</vt:lpstr>
      <vt:lpstr>RSSAC and  the DNS Root Server System</vt:lpstr>
      <vt:lpstr>Introduction and overview</vt:lpstr>
      <vt:lpstr>Introducing DNS (the Domain Name System)</vt:lpstr>
      <vt:lpstr>Benefits of DNS</vt:lpstr>
      <vt:lpstr>Devices get addresses from resolvers</vt:lpstr>
      <vt:lpstr>Resolvers get addresses from authoritative servers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Root Zone holds addresses for less than 0.00005% of the world’s addressable resources</vt:lpstr>
      <vt:lpstr>In review</vt:lpstr>
      <vt:lpstr>PowerPoint Presentation</vt:lpstr>
      <vt:lpstr>Root Server Operators: Do not decide what appears in the Root Zone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Siranush Vardanyan</cp:lastModifiedBy>
  <cp:revision>1</cp:revision>
  <dcterms:modified xsi:type="dcterms:W3CDTF">2026-03-07T16:13:04Z</dcterms:modified>
</cp:coreProperties>
</file>