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45" r:id="rId2"/>
    <p:sldId id="257" r:id="rId3"/>
    <p:sldId id="260" r:id="rId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>
          <p15:clr>
            <a:srgbClr val="A4A3A4"/>
          </p15:clr>
        </p15:guide>
        <p15:guide id="2" pos="37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29" autoAdjust="0"/>
    <p:restoredTop sz="77669"/>
  </p:normalViewPr>
  <p:slideViewPr>
    <p:cSldViewPr snapToGrid="0" snapToObjects="1" showGuides="1">
      <p:cViewPr varScale="1">
        <p:scale>
          <a:sx n="126" d="100"/>
          <a:sy n="126" d="100"/>
        </p:scale>
        <p:origin x="1944" y="184"/>
      </p:cViewPr>
      <p:guideLst>
        <p:guide orient="horz" pos="1790"/>
        <p:guide pos="3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674C-AC76-E244-BF13-736232DC6759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1CFC9-3701-EC42-A538-6E7CC33C6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1CFC9-3701-EC42-A538-6E7CC33C65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01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a2f70ab45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g1a2f70ab45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6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0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15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6"/>
          <p:cNvSpPr txBox="1">
            <a:spLocks noGrp="1"/>
          </p:cNvSpPr>
          <p:nvPr>
            <p:ph type="title"/>
          </p:nvPr>
        </p:nvSpPr>
        <p:spPr>
          <a:xfrm>
            <a:off x="374904" y="34635"/>
            <a:ext cx="8012951" cy="337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3458"/>
              </a:buClr>
              <a:buSzPts val="2800"/>
              <a:buFont typeface="Arial"/>
              <a:buNone/>
              <a:defRPr sz="2100" b="1" i="0" u="none" strike="noStrike" cap="none">
                <a:solidFill>
                  <a:srgbClr val="0B345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36"/>
          <p:cNvSpPr txBox="1">
            <a:spLocks noGrp="1"/>
          </p:cNvSpPr>
          <p:nvPr>
            <p:ph type="body" idx="1"/>
          </p:nvPr>
        </p:nvSpPr>
        <p:spPr>
          <a:xfrm>
            <a:off x="609600" y="1102659"/>
            <a:ext cx="7907338" cy="3428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342900" marR="0" lvl="0" indent="-239315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"/>
              <a:buChar char="◉"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39315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Noto Sans"/>
              <a:buChar char="⚪"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1938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•"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1938" algn="l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–"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1938" algn="l" rtl="0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»"/>
              <a:defRPr sz="142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667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7072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5;p11" title="CoverPage.jpg">
            <a:extLst>
              <a:ext uri="{FF2B5EF4-FFF2-40B4-BE49-F238E27FC236}">
                <a16:creationId xmlns:a16="http://schemas.microsoft.com/office/drawing/2014/main" id="{EDD9B4FD-0C2D-63F5-2348-A7D6EB46E90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25" y="0"/>
            <a:ext cx="914402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9;p11" title="ICANN_logo.png">
            <a:extLst>
              <a:ext uri="{FF2B5EF4-FFF2-40B4-BE49-F238E27FC236}">
                <a16:creationId xmlns:a16="http://schemas.microsoft.com/office/drawing/2014/main" id="{0DCC219A-7AEE-B670-BE8A-59D618AD7CF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21467" y="340266"/>
            <a:ext cx="2130600" cy="16967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6;p11">
            <a:extLst>
              <a:ext uri="{FF2B5EF4-FFF2-40B4-BE49-F238E27FC236}">
                <a16:creationId xmlns:a16="http://schemas.microsoft.com/office/drawing/2014/main" id="{83CAD48E-446A-CF0A-C8A5-BB610764E156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97;p11">
            <a:extLst>
              <a:ext uri="{FF2B5EF4-FFF2-40B4-BE49-F238E27FC236}">
                <a16:creationId xmlns:a16="http://schemas.microsoft.com/office/drawing/2014/main" id="{00434E83-941D-A982-EE39-012319F93EC7}"/>
              </a:ext>
            </a:extLst>
          </p:cNvPr>
          <p:cNvSpPr/>
          <p:nvPr userDrawn="1"/>
        </p:nvSpPr>
        <p:spPr>
          <a:xfrm>
            <a:off x="6859700" y="4713451"/>
            <a:ext cx="2291100" cy="431100"/>
          </a:xfrm>
          <a:prstGeom prst="rect">
            <a:avLst/>
          </a:prstGeom>
          <a:solidFill>
            <a:srgbClr val="F1A3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00;p11">
            <a:extLst>
              <a:ext uri="{FF2B5EF4-FFF2-40B4-BE49-F238E27FC236}">
                <a16:creationId xmlns:a16="http://schemas.microsoft.com/office/drawing/2014/main" id="{A0687C81-0B75-7BD1-499A-90E9E3DE6585}"/>
              </a:ext>
            </a:extLst>
          </p:cNvPr>
          <p:cNvSpPr/>
          <p:nvPr userDrawn="1"/>
        </p:nvSpPr>
        <p:spPr>
          <a:xfrm rot="10800000" flipH="1">
            <a:off x="0" y="3571212"/>
            <a:ext cx="9144000" cy="1165200"/>
          </a:xfrm>
          <a:prstGeom prst="rect">
            <a:avLst/>
          </a:prstGeom>
          <a:solidFill>
            <a:srgbClr val="0098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Title 7">
            <a:extLst>
              <a:ext uri="{FF2B5EF4-FFF2-40B4-BE49-F238E27FC236}">
                <a16:creationId xmlns:a16="http://schemas.microsoft.com/office/drawing/2014/main" id="{C11928A6-8DCE-C7B1-1251-2BF1E7FC01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0832" y="3707027"/>
            <a:ext cx="8180173" cy="550069"/>
          </a:xfrm>
          <a:prstGeom prst="rect">
            <a:avLst/>
          </a:prstGeom>
        </p:spPr>
        <p:txBody>
          <a:bodyPr/>
          <a:lstStyle>
            <a:lvl1pPr algn="r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ICANN Presentation Template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ADCB0A2-729A-28BE-E807-DEA62C8C62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14216" y="4151187"/>
            <a:ext cx="4919726" cy="429958"/>
          </a:xfrm>
          <a:prstGeom prst="rect">
            <a:avLst/>
          </a:prstGeom>
        </p:spPr>
        <p:txBody>
          <a:bodyPr/>
          <a:lstStyle>
            <a:lvl1pPr algn="r"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Cover Option 1 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36EEDB4-5009-68AB-3946-16999C68B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57225" y="4782060"/>
            <a:ext cx="3917965" cy="3614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 Month 2025</a:t>
            </a:r>
          </a:p>
        </p:txBody>
      </p:sp>
    </p:spTree>
    <p:extLst>
      <p:ext uri="{BB962C8B-B14F-4D97-AF65-F5344CB8AC3E}">
        <p14:creationId xmlns:p14="http://schemas.microsoft.com/office/powerpoint/2010/main" val="59134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6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4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3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1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96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5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02A38-9571-8943-B1EC-5DD787849B1C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F4635-328A-4942-B933-9316327A6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7B24335-074F-B7CD-42CC-926900BA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Small Island Developing States (SIDS)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6D1393C-286F-D316-8FAA-F5C027C4ED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lt1"/>
                </a:solidFill>
              </a:rPr>
              <a:t>ICANN85, Mumbai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DFC9054-CE85-E42A-E89D-2C8A972E2E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 March, 2026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C247EEC-4F00-B070-8EB8-7B9F558B4C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" r="225"/>
          <a:stretch/>
        </p:blipFill>
        <p:spPr>
          <a:xfrm>
            <a:off x="0" y="-2530"/>
            <a:ext cx="9150351" cy="36464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969BE2A-BD12-B908-19C6-5D2206132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493" y="81045"/>
            <a:ext cx="2772649" cy="6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2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73D4-2432-E2DF-D62F-F5FB439C8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88251"/>
            <a:ext cx="8229600" cy="372090"/>
          </a:xfrm>
        </p:spPr>
        <p:txBody>
          <a:bodyPr>
            <a:normAutofit/>
          </a:bodyPr>
          <a:lstStyle/>
          <a:p>
            <a:r>
              <a:rPr lang="en-US" sz="1800" dirty="0"/>
              <a:t>Agenda - 10:30 am -12:00 pm Wednesday,  March 11, 2026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FFEEC49-EF29-024C-F921-2E43A519C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931745"/>
              </p:ext>
            </p:extLst>
          </p:nvPr>
        </p:nvGraphicFramePr>
        <p:xfrm>
          <a:off x="194299" y="714703"/>
          <a:ext cx="8755401" cy="2532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8853">
                  <a:extLst>
                    <a:ext uri="{9D8B030D-6E8A-4147-A177-3AD203B41FA5}">
                      <a16:colId xmlns:a16="http://schemas.microsoft.com/office/drawing/2014/main" val="446498403"/>
                    </a:ext>
                  </a:extLst>
                </a:gridCol>
                <a:gridCol w="4176548">
                  <a:extLst>
                    <a:ext uri="{9D8B030D-6E8A-4147-A177-3AD203B41FA5}">
                      <a16:colId xmlns:a16="http://schemas.microsoft.com/office/drawing/2014/main" val="1233890478"/>
                    </a:ext>
                  </a:extLst>
                </a:gridCol>
              </a:tblGrid>
              <a:tr h="84415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902939"/>
                  </a:ext>
                </a:extLst>
              </a:tr>
              <a:tr h="844153">
                <a:tc>
                  <a:txBody>
                    <a:bodyPr/>
                    <a:lstStyle/>
                    <a:p>
                      <a:r>
                        <a:rPr lang="en-US" sz="1400" dirty="0"/>
                        <a:t>Introduction of Co-Hosts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Shernon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Osepa</a:t>
                      </a:r>
                      <a:r>
                        <a:rPr lang="en-US" sz="1400" dirty="0"/>
                        <a:t> (CTU)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49189"/>
                  </a:ext>
                </a:extLst>
              </a:tr>
              <a:tr h="844153">
                <a:tc>
                  <a:txBody>
                    <a:bodyPr/>
                    <a:lstStyle/>
                    <a:p>
                      <a:r>
                        <a:rPr lang="en-US" sz="1400" dirty="0"/>
                        <a:t>Session Background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Rodrigo de la Parra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151621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F65C338-046D-C13E-5B0F-FFD5861B26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991387"/>
              </p:ext>
            </p:extLst>
          </p:nvPr>
        </p:nvGraphicFramePr>
        <p:xfrm>
          <a:off x="194299" y="578069"/>
          <a:ext cx="8755401" cy="388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8853">
                  <a:extLst>
                    <a:ext uri="{9D8B030D-6E8A-4147-A177-3AD203B41FA5}">
                      <a16:colId xmlns:a16="http://schemas.microsoft.com/office/drawing/2014/main" val="446498403"/>
                    </a:ext>
                  </a:extLst>
                </a:gridCol>
                <a:gridCol w="4176548">
                  <a:extLst>
                    <a:ext uri="{9D8B030D-6E8A-4147-A177-3AD203B41FA5}">
                      <a16:colId xmlns:a16="http://schemas.microsoft.com/office/drawing/2014/main" val="1233890478"/>
                    </a:ext>
                  </a:extLst>
                </a:gridCol>
              </a:tblGrid>
              <a:tr h="4302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902939"/>
                  </a:ext>
                </a:extLst>
              </a:tr>
              <a:tr h="263397">
                <a:tc>
                  <a:txBody>
                    <a:bodyPr/>
                    <a:lstStyle/>
                    <a:p>
                      <a:r>
                        <a:rPr lang="en-US" sz="1200" dirty="0"/>
                        <a:t>Welcome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49189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n-US" sz="1200" dirty="0"/>
                        <a:t>Session Background (3 Mins)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Rodrigo de la Parra, VP LAC GSE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151621"/>
                  </a:ext>
                </a:extLst>
              </a:tr>
              <a:tr h="492522">
                <a:tc>
                  <a:txBody>
                    <a:bodyPr/>
                    <a:lstStyle/>
                    <a:p>
                      <a:r>
                        <a:rPr lang="en-US" sz="1200" dirty="0"/>
                        <a:t>Review of follow up activities from Last Meeting (5 Minutes)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059208"/>
                  </a:ext>
                </a:extLst>
              </a:tr>
              <a:tr h="492522">
                <a:tc>
                  <a:txBody>
                    <a:bodyPr/>
                    <a:lstStyle/>
                    <a:p>
                      <a:r>
                        <a:rPr lang="en-US" sz="1200" dirty="0"/>
                        <a:t>Current ICANN SIDS Activities / Initiatives (</a:t>
                      </a:r>
                      <a:r>
                        <a:rPr lang="en-US" sz="1200"/>
                        <a:t>15 Minutes)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Save </a:t>
                      </a:r>
                      <a:r>
                        <a:rPr lang="en-US" sz="1200" dirty="0" err="1"/>
                        <a:t>Vocea</a:t>
                      </a:r>
                      <a:r>
                        <a:rPr lang="en-US" sz="1200" dirty="0"/>
                        <a:t> (Oceana),  </a:t>
                      </a:r>
                      <a:r>
                        <a:rPr lang="en-US" sz="1200" dirty="0" err="1"/>
                        <a:t>Yaovi</a:t>
                      </a:r>
                      <a:r>
                        <a:rPr lang="en-US" sz="1200" dirty="0"/>
                        <a:t>  </a:t>
                      </a:r>
                      <a:r>
                        <a:rPr lang="en-US" sz="1200" dirty="0" err="1"/>
                        <a:t>Atohoun</a:t>
                      </a:r>
                      <a:r>
                        <a:rPr lang="en-US" sz="1200" dirty="0"/>
                        <a:t> (Africa), </a:t>
                      </a:r>
                    </a:p>
                    <a:p>
                      <a:r>
                        <a:rPr lang="en-US" sz="1200" dirty="0"/>
                        <a:t>Albert Daniels (Caribbean),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214741"/>
                  </a:ext>
                </a:extLst>
              </a:tr>
              <a:tr h="336331">
                <a:tc>
                  <a:txBody>
                    <a:bodyPr/>
                    <a:lstStyle/>
                    <a:p>
                      <a:r>
                        <a:rPr lang="en-US" sz="1200" dirty="0"/>
                        <a:t>2026 Round of gTLDs [Cook Islands Application]  -  (20 Minutes)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Chair / Community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6084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1200" dirty="0"/>
                        <a:t>SIDS Capacity  Building Program Proposal (20 Minutes)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Champika </a:t>
                      </a:r>
                      <a:r>
                        <a:rPr lang="en-US" sz="1200" dirty="0" err="1"/>
                        <a:t>Wijayatunga</a:t>
                      </a:r>
                      <a:r>
                        <a:rPr lang="en-US" sz="1200" dirty="0"/>
                        <a:t> (ICANN OCTO)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048134"/>
                  </a:ext>
                </a:extLst>
              </a:tr>
              <a:tr h="5465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Planning for 3</a:t>
                      </a:r>
                      <a:r>
                        <a:rPr lang="en-US" sz="12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SIDS IGF (15 Minutes)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Chair / Community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854473"/>
                  </a:ext>
                </a:extLst>
              </a:tr>
              <a:tr h="430286">
                <a:tc>
                  <a:txBody>
                    <a:bodyPr/>
                    <a:lstStyle/>
                    <a:p>
                      <a:r>
                        <a:rPr lang="en-US" sz="1200" dirty="0"/>
                        <a:t>Any Other Business (</a:t>
                      </a:r>
                      <a:r>
                        <a:rPr lang="en-US" sz="1200"/>
                        <a:t>12 Minutes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38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67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1" name="Google Shape;891;g1a2f70ab455_0_14"/>
          <p:cNvGraphicFramePr/>
          <p:nvPr>
            <p:extLst>
              <p:ext uri="{D42A27DB-BD31-4B8C-83A1-F6EECF244321}">
                <p14:modId xmlns:p14="http://schemas.microsoft.com/office/powerpoint/2010/main" val="2138457021"/>
              </p:ext>
            </p:extLst>
          </p:nvPr>
        </p:nvGraphicFramePr>
        <p:xfrm>
          <a:off x="114300" y="270253"/>
          <a:ext cx="8884227" cy="25664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0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240">
                <a:tc gridSpan="3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Small </a:t>
                      </a:r>
                      <a:r>
                        <a:rPr lang="en-US" sz="1100" b="1">
                          <a:solidFill>
                            <a:srgbClr val="FFFFFF"/>
                          </a:solidFill>
                        </a:rPr>
                        <a:t>Island Developing States</a:t>
                      </a: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en-US" sz="1100" b="1" dirty="0">
                          <a:solidFill>
                            <a:schemeClr val="lt1"/>
                          </a:solidFill>
                        </a:rPr>
                        <a:t>– United Nations (UN) 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Members </a:t>
                      </a:r>
                      <a:endParaRPr sz="11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68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Caribbean Region (Albert Daniels)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Oceania Region 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(</a:t>
                      </a:r>
                      <a:r>
                        <a:rPr lang="en-US" sz="1100" b="1">
                          <a:solidFill>
                            <a:schemeClr val="lt1"/>
                          </a:solidFill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          </a:ext>
                          </a:extLst>
                        </a:rPr>
                        <a:t>Save Vocea)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</a:rPr>
                        <a:t>Africa</a:t>
                      </a:r>
                      <a:r>
                        <a:rPr lang="en-US" sz="1400" b="1">
                          <a:solidFill>
                            <a:schemeClr val="lt1"/>
                          </a:solidFill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          </a:ext>
                          </a:extLst>
                        </a:rPr>
                        <a:t> Region</a:t>
                      </a:r>
                      <a:endParaRPr sz="1400" b="1">
                        <a:solidFill>
                          <a:schemeClr val="lt1"/>
                        </a:solidFill>
                        <a:extLst>
                          <a:ext uri="http://customooxmlschemas.google.com/">
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        </a:ext>
                        </a:extLst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lt1"/>
                          </a:solidFill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          </a:ext>
                          </a:extLst>
                        </a:rPr>
                        <a:t>(Pierre </a:t>
                      </a:r>
                      <a:r>
                        <a:rPr lang="en-US" sz="1400" b="1">
                          <a:solidFill>
                            <a:schemeClr val="lt1"/>
                          </a:solidFill>
                        </a:rPr>
                        <a:t>Dandjinou)</a:t>
                      </a:r>
                      <a:endParaRPr sz="1400" b="1">
                        <a:solidFill>
                          <a:schemeClr val="lt1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58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1A87C9"/>
                          </a:solidFill>
                        </a:rPr>
                        <a:t>Antigua and Barbuda, Bahamas, Barbados, Belize, Cuba, Dominica, Dominican Republic, Grenada, Guyana, Haiti, Jamaica, St. Kitts &amp; Nevis, St. Lucia, St. Vincent &amp; the Grenadines, Suriname, Trinidad &amp; Tobago</a:t>
                      </a:r>
                      <a:endParaRPr sz="1400" dirty="0">
                        <a:solidFill>
                          <a:srgbClr val="1A87C9"/>
                        </a:solidFill>
                      </a:endParaRPr>
                    </a:p>
                  </a:txBody>
                  <a:tcPr marL="68588" marR="68588" marT="34294" marB="34294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DB6033"/>
                          </a:solidFill>
                        </a:rPr>
                        <a:t>Fiji, Kirbati, Marshall Islands, Federated States</a:t>
                      </a:r>
                      <a:endParaRPr sz="1400">
                        <a:solidFill>
                          <a:srgbClr val="DB6033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DB6033"/>
                          </a:solidFill>
                        </a:rPr>
                        <a:t>of Micronesia, Nauru, Palau, Papua New Guinea, Samoa, Solomon Islands, Tonga, Tuvalu, Vanuatu</a:t>
                      </a:r>
                      <a:endParaRPr sz="1400">
                        <a:solidFill>
                          <a:srgbClr val="DB6033"/>
                        </a:solidFill>
                      </a:endParaRPr>
                    </a:p>
                  </a:txBody>
                  <a:tcPr marL="68588" marR="68588" marT="34294" marB="34294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1B6F74"/>
                          </a:solidFill>
                        </a:rPr>
                        <a:t>Cabo Verde, Comoros, Guinea-Bissau, Mauritius, São Tomé and Príncipe, Seychelles</a:t>
                      </a:r>
                      <a:endParaRPr sz="1400" dirty="0">
                        <a:solidFill>
                          <a:srgbClr val="1B6F74"/>
                        </a:solidFill>
                      </a:endParaRPr>
                    </a:p>
                  </a:txBody>
                  <a:tcPr marL="68588" marR="68588" marT="34294" marB="34294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92" name="Google Shape;892;g1a2f70ab455_0_14"/>
          <p:cNvSpPr txBox="1"/>
          <p:nvPr/>
        </p:nvSpPr>
        <p:spPr>
          <a:xfrm>
            <a:off x="114300" y="2836718"/>
            <a:ext cx="4560300" cy="34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r>
              <a:rPr lang="en-US" sz="135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Samiran</a:t>
            </a:r>
            <a:r>
              <a:rPr lang="en-US" sz="135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 Gupta : Maldives, Singapore, </a:t>
            </a:r>
            <a:r>
              <a:rPr lang="en-US" sz="135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Timor</a:t>
            </a:r>
            <a:r>
              <a:rPr lang="en-US" sz="135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-</a:t>
            </a:r>
            <a:r>
              <a:rPr lang="en-US" sz="135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Leste</a:t>
            </a:r>
            <a:endParaRPr sz="1350" dirty="0"/>
          </a:p>
        </p:txBody>
      </p:sp>
      <p:graphicFrame>
        <p:nvGraphicFramePr>
          <p:cNvPr id="893" name="Google Shape;893;g1a2f70ab455_0_14"/>
          <p:cNvGraphicFramePr/>
          <p:nvPr>
            <p:extLst>
              <p:ext uri="{D42A27DB-BD31-4B8C-83A1-F6EECF244321}">
                <p14:modId xmlns:p14="http://schemas.microsoft.com/office/powerpoint/2010/main" val="3908661776"/>
              </p:ext>
            </p:extLst>
          </p:nvPr>
        </p:nvGraphicFramePr>
        <p:xfrm>
          <a:off x="145473" y="3273447"/>
          <a:ext cx="8853054" cy="17805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841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223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</a:rPr>
                        <a:t>SIDS - Non-UN Member/Associate Members of the Regional Commissions</a:t>
                      </a:r>
                      <a:r>
                        <a:rPr lang="en-US" sz="1200" b="1">
                          <a:solidFill>
                            <a:srgbClr val="0A1F24"/>
                          </a:solidFill>
                        </a:rPr>
                        <a:t>  </a:t>
                      </a:r>
                      <a:endParaRPr sz="1100" b="1">
                        <a:solidFill>
                          <a:srgbClr val="FFFFFF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376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Caribbean Region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chemeClr val="lt1"/>
                          </a:solidFill>
                        </a:rPr>
                        <a:t>Oceania Region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68588" marR="68588" marT="34294" marB="34294" anchor="ctr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365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017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1A87C9"/>
                          </a:solidFill>
                        </a:rPr>
                        <a:t>Anguilla, Aruba, Bermuda, British Virgin Islands, Cayman Islands, Curacao, Guadeloupe, Martinique, Montserrat, Puerto Rico, Sint Maarten, Turks and Caicos Islands, US Virgin Islands</a:t>
                      </a:r>
                      <a:endParaRPr sz="1400" dirty="0">
                        <a:solidFill>
                          <a:srgbClr val="1A87C9"/>
                        </a:solidFill>
                      </a:endParaRPr>
                    </a:p>
                  </a:txBody>
                  <a:tcPr marL="68588" marR="68588" marT="34294" marB="34294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DB6033"/>
                          </a:solidFill>
                        </a:rPr>
                        <a:t>American Samoa, Commonwealth of Northern Marianas, Cook Islands, French Polynesia, Guam, New Caledonia, Niue, </a:t>
                      </a:r>
                      <a:r>
                        <a:rPr lang="en-US" sz="1400" dirty="0">
                          <a:solidFill>
                            <a:srgbClr val="DB6033"/>
                          </a:solidFill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          </a:ext>
                          </a:extLst>
                        </a:rPr>
                        <a:t>Tokelau, Wallis and Futuna </a:t>
                      </a:r>
                      <a:endParaRPr sz="1400" dirty="0">
                        <a:solidFill>
                          <a:srgbClr val="DB6033"/>
                        </a:solidFill>
                      </a:endParaRPr>
                    </a:p>
                  </a:txBody>
                  <a:tcPr marL="68588" marR="68588" marT="34294" marB="34294">
                    <a:lnL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ICANNPowerpointMiniTemplate16x9</Template>
  <TotalTime>3135</TotalTime>
  <Words>355</Words>
  <Application>Microsoft Macintosh PowerPoint</Application>
  <PresentationFormat>On-screen Show (16:9)</PresentationFormat>
  <Paragraphs>44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Arial</vt:lpstr>
      <vt:lpstr>Noto Sans</vt:lpstr>
      <vt:lpstr>Office Theme</vt:lpstr>
      <vt:lpstr>Small Island Developing States (SIDS)</vt:lpstr>
      <vt:lpstr>Agenda - 10:30 am -12:00 pm Wednesday,  March 11, 2026</vt:lpstr>
      <vt:lpstr>PowerPoint Presentation</vt:lpstr>
    </vt:vector>
  </TitlesOfParts>
  <Company>ICANN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Jana Juginovic</dc:creator>
  <cp:lastModifiedBy>Albert Daniels</cp:lastModifiedBy>
  <cp:revision>105</cp:revision>
  <dcterms:created xsi:type="dcterms:W3CDTF">2015-01-12T05:04:12Z</dcterms:created>
  <dcterms:modified xsi:type="dcterms:W3CDTF">2026-03-10T06:16:02Z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1</vt:lpwstr>
  </property>
  <property fmtid="{D5CDD505-2E9C-101B-9397-08002B2CF9AE}" pid="3" name="Jive_VersionGuid">
    <vt:lpwstr>1d6149f5-68ec-4c7b-aab2-27d4c51a1ae3</vt:lpwstr>
  </property>
  <property fmtid="{D5CDD505-2E9C-101B-9397-08002B2CF9AE}" pid="4" name="Offisync_ProviderInitializationData">
    <vt:lpwstr>https://wecann.icann.org</vt:lpwstr>
  </property>
  <property fmtid="{D5CDD505-2E9C-101B-9397-08002B2CF9AE}" pid="5" name="Offisync_UniqueId">
    <vt:lpwstr>45242</vt:lpwstr>
  </property>
  <property fmtid="{D5CDD505-2E9C-101B-9397-08002B2CF9AE}" pid="6" name="Jive_LatestUserAccountName">
    <vt:lpwstr>albert.daniels@icann.org</vt:lpwstr>
  </property>
  <property fmtid="{D5CDD505-2E9C-101B-9397-08002B2CF9AE}" pid="7" name="Offisync_ServerID">
    <vt:lpwstr>f1a3e59a-4990-4d5e-9ace-4d146556dde0</vt:lpwstr>
  </property>
</Properties>
</file>