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embeddedFontLst>
    <p:embeddedFont>
      <p:font typeface="Cutive" pitchFamily="2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C93669-6137-4154-98AA-8A5867982409}">
  <a:tblStyle styleId="{B1C93669-6137-4154-98AA-8A58679824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18330879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3118330879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e49e8fcda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e49e8fcda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f2e69fd3f2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f2e69fd3f2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e49e8fcda8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e49e8fcda8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f2e69fd3f2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1f2e69fd3f2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e49e8fcda8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2e49e8fcda8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2d00f81ba4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2d00f81ba4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2becd20f3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g2becd20f3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2b70363f4f3_2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g2b70363f4f3_2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2becd20f31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2becd20f31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2becd20f31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2becd20f31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d0e928ae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0d0e928ae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2fc41a1aa6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2fc41a1aa6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b7c891fb5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2b7c891fb5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becd20f31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2becd20f31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b70363f4f3_2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2b70363f4f3_2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b70363f4f3_2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2b70363f4f3_2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f2e69fd3f2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f2e69fd3f2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e49e8fcda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e49e8fcda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f2e69fd3f2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1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f2e69fd3f2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6195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900" cy="2052600"/>
          </a:xfrm>
          <a:prstGeom prst="rect">
            <a:avLst/>
          </a:prstGeom>
        </p:spPr>
        <p:txBody>
          <a:bodyPr spcFirstLastPara="1" wrap="square" lIns="84925" tIns="84925" rIns="84925" bIns="849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900" cy="7926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900" cy="8418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900" cy="5727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900" cy="34164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900" cy="5727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900" cy="5727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84925" tIns="84925" rIns="84925" bIns="849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4900" cy="1482300"/>
          </a:xfrm>
          <a:prstGeom prst="rect">
            <a:avLst/>
          </a:prstGeom>
        </p:spPr>
        <p:txBody>
          <a:bodyPr spcFirstLastPara="1" wrap="square" lIns="84925" tIns="84925" rIns="84925" bIns="849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4900" cy="12351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300" cy="36951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9100" cy="6051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900" cy="1963500"/>
          </a:xfrm>
          <a:prstGeom prst="rect">
            <a:avLst/>
          </a:prstGeom>
        </p:spPr>
        <p:txBody>
          <a:bodyPr spcFirstLastPara="1" wrap="square" lIns="84925" tIns="84925" rIns="84925" bIns="849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200"/>
              <a:buNone/>
              <a:defRPr sz="11200"/>
            </a:lvl9pPr>
          </a:lstStyle>
          <a:p>
            <a:r>
              <a:t>xx%</a:t>
            </a:r>
          </a:p>
        </p:txBody>
      </p:sp>
      <p:sp>
        <p:nvSpPr>
          <p:cNvPr id="130" name="Google Shape;130;p2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900" cy="13008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925" tIns="84925" rIns="84925" bIns="849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925" tIns="84925" rIns="84925" bIns="84925" anchor="t" anchorCtr="0">
            <a:norm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2pPr>
            <a:lvl3pPr marL="1371600" lvl="2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3pPr>
            <a:lvl4pPr marL="1828800" lvl="3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300">
                <a:solidFill>
                  <a:schemeClr val="dk2"/>
                </a:solidFill>
              </a:defRPr>
            </a:lvl4pPr>
            <a:lvl5pPr marL="2286000" lvl="4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5pPr>
            <a:lvl6pPr marL="2743200" lvl="5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6pPr>
            <a:lvl7pPr marL="3200400" lvl="6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300">
                <a:solidFill>
                  <a:schemeClr val="dk2"/>
                </a:solidFill>
              </a:defRPr>
            </a:lvl7pPr>
            <a:lvl8pPr marL="3657600" lvl="7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8pPr>
            <a:lvl9pPr marL="4114800" lvl="8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925" tIns="84925" rIns="84925" bIns="84925" anchor="ctr" anchorCtr="0">
            <a:normAutofit/>
          </a:bodyPr>
          <a:lstStyle>
            <a:lvl1pPr lvl="0" algn="r" rtl="0">
              <a:buNone/>
              <a:defRPr sz="900">
                <a:solidFill>
                  <a:schemeClr val="dk2"/>
                </a:solidFill>
              </a:defRPr>
            </a:lvl1pPr>
            <a:lvl2pPr lvl="1" algn="r" rtl="0">
              <a:buNone/>
              <a:defRPr sz="900">
                <a:solidFill>
                  <a:schemeClr val="dk2"/>
                </a:solidFill>
              </a:defRPr>
            </a:lvl2pPr>
            <a:lvl3pPr lvl="2" algn="r" rtl="0">
              <a:buNone/>
              <a:defRPr sz="900">
                <a:solidFill>
                  <a:schemeClr val="dk2"/>
                </a:solidFill>
              </a:defRPr>
            </a:lvl3pPr>
            <a:lvl4pPr lvl="3" algn="r" rtl="0">
              <a:buNone/>
              <a:defRPr sz="900">
                <a:solidFill>
                  <a:schemeClr val="dk2"/>
                </a:solidFill>
              </a:defRPr>
            </a:lvl4pPr>
            <a:lvl5pPr lvl="4" algn="r" rtl="0">
              <a:buNone/>
              <a:defRPr sz="900">
                <a:solidFill>
                  <a:schemeClr val="dk2"/>
                </a:solidFill>
              </a:defRPr>
            </a:lvl5pPr>
            <a:lvl6pPr lvl="5" algn="r" rtl="0">
              <a:buNone/>
              <a:defRPr sz="900">
                <a:solidFill>
                  <a:schemeClr val="dk2"/>
                </a:solidFill>
              </a:defRPr>
            </a:lvl6pPr>
            <a:lvl7pPr lvl="6" algn="r" rtl="0">
              <a:buNone/>
              <a:defRPr sz="900">
                <a:solidFill>
                  <a:schemeClr val="dk2"/>
                </a:solidFill>
              </a:defRPr>
            </a:lvl7pPr>
            <a:lvl8pPr lvl="7" algn="r" rtl="0">
              <a:buNone/>
              <a:defRPr sz="900">
                <a:solidFill>
                  <a:schemeClr val="dk2"/>
                </a:solidFill>
              </a:defRPr>
            </a:lvl8pPr>
            <a:lvl9pPr lvl="8" algn="r" rtl="0">
              <a:buNone/>
              <a:defRPr sz="9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"/>
              <a:t>RSSAC and </a:t>
            </a:r>
            <a:br>
              <a:rPr lang="en"/>
            </a:br>
            <a:r>
              <a:rPr lang="en"/>
              <a:t>the DNS Root Server System</a:t>
            </a:r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subTitle" idx="1"/>
          </p:nvPr>
        </p:nvSpPr>
        <p:spPr>
          <a:xfrm>
            <a:off x="967200" y="2701525"/>
            <a:ext cx="72096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" sz="2400" dirty="0"/>
              <a:t>Jeff Osborn, Chair, RSSAC</a:t>
            </a:r>
            <a:endParaRPr sz="2400" dirty="0"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" sz="2100" dirty="0"/>
              <a:t>Tech Day</a:t>
            </a:r>
            <a:endParaRPr sz="2100" dirty="0"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" sz="2100" dirty="0"/>
              <a:t>ICANN85, Mumbai, 11 March 2026</a:t>
            </a:r>
            <a:endParaRPr sz="1600" dirty="0"/>
          </a:p>
        </p:txBody>
      </p:sp>
      <p:sp>
        <p:nvSpPr>
          <p:cNvPr id="140" name="Google Shape;140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56" name="Google Shape;256;p36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57" name="Google Shape;257;p36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258" name="Google Shape;258;p36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259" name="Google Shape;259;p36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60" name="Google Shape;260;p36"/>
          <p:cNvCxnSpPr>
            <a:stCxn id="261" idx="2"/>
            <a:endCxn id="262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63" name="Google Shape;263;p36"/>
          <p:cNvCxnSpPr>
            <a:stCxn id="262" idx="3"/>
            <a:endCxn id="259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62" name="Google Shape;262;p36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264" name="Google Shape;264;p36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266" name="Google Shape;266;p36"/>
          <p:cNvCxnSpPr>
            <a:stCxn id="259" idx="3"/>
            <a:endCxn id="258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67" name="Google Shape;267;p36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68" name="Google Shape;268;p36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269" name="Google Shape;269;p36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70" name="Google Shape;270;p36"/>
          <p:cNvCxnSpPr>
            <a:stCxn id="269" idx="2"/>
            <a:endCxn id="271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72" name="Google Shape;272;p36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73" name="Google Shape;273;p36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274" name="Google Shape;274;p36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5" name="Google Shape;275;p36"/>
          <p:cNvCxnSpPr>
            <a:stCxn id="258" idx="3"/>
            <a:endCxn id="276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77" name="Google Shape;277;p36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76" name="Google Shape;276;p36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278" name="Google Shape;278;p36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279" name="Google Shape;279;p36"/>
          <p:cNvCxnSpPr>
            <a:stCxn id="280" idx="0"/>
            <a:endCxn id="268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81" name="Google Shape;281;p36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82" name="Google Shape;282;p36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283" name="Google Shape;283;p36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Occasional: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261" name="Google Shape;261;p36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271" name="Google Shape;271;p36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80" name="Google Shape;280;p36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284" name="Google Shape;284;p36"/>
          <p:cNvCxnSpPr>
            <a:stCxn id="276" idx="1"/>
            <a:endCxn id="261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85" name="Google Shape;285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86" name="Google Shape;286;p36"/>
          <p:cNvSpPr/>
          <p:nvPr/>
        </p:nvSpPr>
        <p:spPr>
          <a:xfrm>
            <a:off x="596450" y="389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87" name="Google Shape;287;p36"/>
          <p:cNvSpPr/>
          <p:nvPr/>
        </p:nvSpPr>
        <p:spPr>
          <a:xfrm>
            <a:off x="385046" y="168025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88" name="Google Shape;288;p36"/>
          <p:cNvSpPr/>
          <p:nvPr/>
        </p:nvSpPr>
        <p:spPr>
          <a:xfrm>
            <a:off x="14991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89" name="Google Shape;289;p36"/>
          <p:cNvSpPr/>
          <p:nvPr/>
        </p:nvSpPr>
        <p:spPr>
          <a:xfrm>
            <a:off x="30993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0" name="Google Shape;290;p36"/>
          <p:cNvSpPr/>
          <p:nvPr/>
        </p:nvSpPr>
        <p:spPr>
          <a:xfrm>
            <a:off x="4759721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1" name="Google Shape;291;p36"/>
          <p:cNvSpPr/>
          <p:nvPr/>
        </p:nvSpPr>
        <p:spPr>
          <a:xfrm>
            <a:off x="5625650" y="20655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2" name="Google Shape;292;p36"/>
          <p:cNvSpPr/>
          <p:nvPr/>
        </p:nvSpPr>
        <p:spPr>
          <a:xfrm>
            <a:off x="2018456" y="165134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7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3" name="Google Shape;293;p36"/>
          <p:cNvSpPr/>
          <p:nvPr/>
        </p:nvSpPr>
        <p:spPr>
          <a:xfrm>
            <a:off x="1066547" y="1455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8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4" name="Google Shape;294;p36"/>
          <p:cNvSpPr/>
          <p:nvPr/>
        </p:nvSpPr>
        <p:spPr>
          <a:xfrm>
            <a:off x="2349050" y="31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9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95" name="Google Shape;295;p36"/>
          <p:cNvSpPr txBox="1"/>
          <p:nvPr/>
        </p:nvSpPr>
        <p:spPr>
          <a:xfrm>
            <a:off x="3950200" y="382425"/>
            <a:ext cx="50124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2: query the domain name authoritative server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7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301" name="Google Shape;301;p37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02" name="Google Shape;302;p37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03" name="Google Shape;303;p37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304" name="Google Shape;304;p37"/>
          <p:cNvSpPr/>
          <p:nvPr/>
        </p:nvSpPr>
        <p:spPr>
          <a:xfrm>
            <a:off x="568073" y="3049714"/>
            <a:ext cx="990000" cy="55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305" name="Google Shape;305;p37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306" name="Google Shape;306;p37"/>
          <p:cNvCxnSpPr>
            <a:stCxn id="307" idx="3"/>
            <a:endCxn id="308" idx="3"/>
          </p:cNvCxnSpPr>
          <p:nvPr/>
        </p:nvCxnSpPr>
        <p:spPr>
          <a:xfrm rot="10800000">
            <a:off x="3190009" y="1784614"/>
            <a:ext cx="1728900" cy="1541400"/>
          </a:xfrm>
          <a:prstGeom prst="bentConnector3">
            <a:avLst>
              <a:gd name="adj1" fmla="val -6528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09" name="Google Shape;309;p37"/>
          <p:cNvSpPr/>
          <p:nvPr/>
        </p:nvSpPr>
        <p:spPr>
          <a:xfrm>
            <a:off x="2024594" y="3091414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* authoritative servers”</a:t>
            </a:r>
            <a:endParaRPr sz="700"/>
          </a:p>
        </p:txBody>
      </p:sp>
      <p:cxnSp>
        <p:nvCxnSpPr>
          <p:cNvPr id="310" name="Google Shape;310;p37"/>
          <p:cNvCxnSpPr>
            <a:stCxn id="311" idx="2"/>
            <a:endCxn id="312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13" name="Google Shape;313;p37"/>
          <p:cNvCxnSpPr>
            <a:stCxn id="312" idx="3"/>
            <a:endCxn id="305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14" name="Google Shape;314;p37"/>
          <p:cNvCxnSpPr>
            <a:stCxn id="304" idx="3"/>
            <a:endCxn id="309" idx="1"/>
          </p:cNvCxnSpPr>
          <p:nvPr/>
        </p:nvCxnSpPr>
        <p:spPr>
          <a:xfrm>
            <a:off x="1558073" y="3326014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15" name="Google Shape;315;p37"/>
          <p:cNvSpPr txBox="1"/>
          <p:nvPr/>
        </p:nvSpPr>
        <p:spPr>
          <a:xfrm>
            <a:off x="1122826" y="276678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16" name="Google Shape;316;p37"/>
          <p:cNvSpPr txBox="1"/>
          <p:nvPr/>
        </p:nvSpPr>
        <p:spPr>
          <a:xfrm>
            <a:off x="1563467" y="315112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12" name="Google Shape;312;p37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cxnSp>
        <p:nvCxnSpPr>
          <p:cNvPr id="317" name="Google Shape;317;p37"/>
          <p:cNvCxnSpPr>
            <a:stCxn id="312" idx="2"/>
            <a:endCxn id="304" idx="0"/>
          </p:cNvCxnSpPr>
          <p:nvPr/>
        </p:nvCxnSpPr>
        <p:spPr>
          <a:xfrm rot="-5400000" flipH="1">
            <a:off x="930773" y="2916900"/>
            <a:ext cx="265200" cy="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18" name="Google Shape;318;p37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19" name="Google Shape;319;p37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07" name="Google Shape;307;p37"/>
          <p:cNvSpPr/>
          <p:nvPr/>
        </p:nvSpPr>
        <p:spPr>
          <a:xfrm>
            <a:off x="3672109" y="3020614"/>
            <a:ext cx="1246800" cy="61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900"/>
              <a:t>  (TLD)</a:t>
            </a:r>
            <a:endParaRPr sz="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320" name="Google Shape;320;p37"/>
          <p:cNvSpPr/>
          <p:nvPr/>
        </p:nvSpPr>
        <p:spPr>
          <a:xfrm>
            <a:off x="3954559" y="3352028"/>
            <a:ext cx="681900" cy="243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endParaRPr sz="7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321" name="Google Shape;321;p37"/>
          <p:cNvCxnSpPr>
            <a:stCxn id="305" idx="3"/>
            <a:endCxn id="303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22" name="Google Shape;322;p37"/>
          <p:cNvCxnSpPr>
            <a:stCxn id="309" idx="3"/>
            <a:endCxn id="307" idx="1"/>
          </p:cNvCxnSpPr>
          <p:nvPr/>
        </p:nvCxnSpPr>
        <p:spPr>
          <a:xfrm>
            <a:off x="3284594" y="3326014"/>
            <a:ext cx="3876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23" name="Google Shape;323;p37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24" name="Google Shape;324;p37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325" name="Google Shape;325;p37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326" name="Google Shape;326;p37"/>
          <p:cNvCxnSpPr>
            <a:stCxn id="325" idx="2"/>
            <a:endCxn id="327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28" name="Google Shape;328;p37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29" name="Google Shape;329;p37"/>
          <p:cNvSpPr txBox="1"/>
          <p:nvPr/>
        </p:nvSpPr>
        <p:spPr>
          <a:xfrm>
            <a:off x="4988349" y="2822257"/>
            <a:ext cx="9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30" name="Google Shape;330;p37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331" name="Google Shape;331;p37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2" name="Google Shape;332;p37"/>
          <p:cNvCxnSpPr/>
          <p:nvPr/>
        </p:nvCxnSpPr>
        <p:spPr>
          <a:xfrm rot="10800000">
            <a:off x="5970510" y="2518504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33" name="Google Shape;333;p37"/>
          <p:cNvCxnSpPr>
            <a:stCxn id="303" idx="3"/>
            <a:endCxn id="308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34" name="Google Shape;334;p37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8" name="Google Shape;308;p37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335" name="Google Shape;335;p37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336" name="Google Shape;336;p37"/>
          <p:cNvCxnSpPr>
            <a:stCxn id="337" idx="0"/>
            <a:endCxn id="324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38" name="Google Shape;338;p37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39" name="Google Shape;339;p37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340" name="Google Shape;340;p37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Occasional: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341" name="Google Shape;341;p37"/>
          <p:cNvSpPr txBox="1"/>
          <p:nvPr/>
        </p:nvSpPr>
        <p:spPr>
          <a:xfrm>
            <a:off x="2005025" y="4320991"/>
            <a:ext cx="1512900" cy="1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</a:rPr>
              <a:t>* Using QName Minimization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311" name="Google Shape;311;p37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327" name="Google Shape;327;p37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337" name="Google Shape;337;p37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342" name="Google Shape;342;p37"/>
          <p:cNvCxnSpPr>
            <a:stCxn id="308" idx="1"/>
            <a:endCxn id="311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43" name="Google Shape;34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344" name="Google Shape;344;p37"/>
          <p:cNvSpPr txBox="1"/>
          <p:nvPr/>
        </p:nvSpPr>
        <p:spPr>
          <a:xfrm>
            <a:off x="6666889" y="3024898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Uncommon: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2% of answers require a question to the TLD authoritative server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345" name="Google Shape;345;p37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3: query the TLD authoritative server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8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51" name="Google Shape;351;p38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52" name="Google Shape;352;p38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353" name="Google Shape;353;p38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354" name="Google Shape;354;p38"/>
          <p:cNvSpPr/>
          <p:nvPr/>
        </p:nvSpPr>
        <p:spPr>
          <a:xfrm>
            <a:off x="568073" y="3049714"/>
            <a:ext cx="990000" cy="55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355" name="Google Shape;355;p38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356" name="Google Shape;356;p38"/>
          <p:cNvCxnSpPr>
            <a:stCxn id="357" idx="3"/>
            <a:endCxn id="358" idx="3"/>
          </p:cNvCxnSpPr>
          <p:nvPr/>
        </p:nvCxnSpPr>
        <p:spPr>
          <a:xfrm rot="10800000">
            <a:off x="3190009" y="1784614"/>
            <a:ext cx="1728900" cy="1541400"/>
          </a:xfrm>
          <a:prstGeom prst="bentConnector3">
            <a:avLst>
              <a:gd name="adj1" fmla="val -6528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59" name="Google Shape;359;p38"/>
          <p:cNvSpPr/>
          <p:nvPr/>
        </p:nvSpPr>
        <p:spPr>
          <a:xfrm>
            <a:off x="2024594" y="3091414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* authoritative servers”</a:t>
            </a:r>
            <a:endParaRPr sz="700"/>
          </a:p>
        </p:txBody>
      </p:sp>
      <p:cxnSp>
        <p:nvCxnSpPr>
          <p:cNvPr id="360" name="Google Shape;360;p38"/>
          <p:cNvCxnSpPr>
            <a:stCxn id="361" idx="2"/>
            <a:endCxn id="362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63" name="Google Shape;363;p38"/>
          <p:cNvCxnSpPr>
            <a:stCxn id="362" idx="3"/>
            <a:endCxn id="355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64" name="Google Shape;364;p38"/>
          <p:cNvCxnSpPr>
            <a:stCxn id="354" idx="3"/>
            <a:endCxn id="359" idx="1"/>
          </p:cNvCxnSpPr>
          <p:nvPr/>
        </p:nvCxnSpPr>
        <p:spPr>
          <a:xfrm>
            <a:off x="1558073" y="3326014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65" name="Google Shape;365;p38"/>
          <p:cNvSpPr txBox="1"/>
          <p:nvPr/>
        </p:nvSpPr>
        <p:spPr>
          <a:xfrm>
            <a:off x="1122826" y="276678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66" name="Google Shape;366;p38"/>
          <p:cNvSpPr txBox="1"/>
          <p:nvPr/>
        </p:nvSpPr>
        <p:spPr>
          <a:xfrm>
            <a:off x="1563467" y="315112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62" name="Google Shape;362;p38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cxnSp>
        <p:nvCxnSpPr>
          <p:cNvPr id="367" name="Google Shape;367;p38"/>
          <p:cNvCxnSpPr>
            <a:stCxn id="362" idx="2"/>
            <a:endCxn id="354" idx="0"/>
          </p:cNvCxnSpPr>
          <p:nvPr/>
        </p:nvCxnSpPr>
        <p:spPr>
          <a:xfrm rot="-5400000" flipH="1">
            <a:off x="930773" y="2916900"/>
            <a:ext cx="265200" cy="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68" name="Google Shape;368;p38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69" name="Google Shape;369;p38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57" name="Google Shape;357;p38"/>
          <p:cNvSpPr/>
          <p:nvPr/>
        </p:nvSpPr>
        <p:spPr>
          <a:xfrm>
            <a:off x="3672109" y="3020614"/>
            <a:ext cx="1246800" cy="61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900"/>
              <a:t>  (TLD)</a:t>
            </a:r>
            <a:endParaRPr sz="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370" name="Google Shape;370;p38"/>
          <p:cNvSpPr/>
          <p:nvPr/>
        </p:nvSpPr>
        <p:spPr>
          <a:xfrm>
            <a:off x="3954559" y="3352028"/>
            <a:ext cx="681900" cy="243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endParaRPr sz="7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371" name="Google Shape;371;p38"/>
          <p:cNvCxnSpPr>
            <a:stCxn id="355" idx="3"/>
            <a:endCxn id="353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72" name="Google Shape;372;p38"/>
          <p:cNvCxnSpPr>
            <a:stCxn id="359" idx="3"/>
            <a:endCxn id="357" idx="1"/>
          </p:cNvCxnSpPr>
          <p:nvPr/>
        </p:nvCxnSpPr>
        <p:spPr>
          <a:xfrm>
            <a:off x="3284594" y="3326014"/>
            <a:ext cx="3876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73" name="Google Shape;373;p38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74" name="Google Shape;374;p38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375" name="Google Shape;375;p38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376" name="Google Shape;376;p38"/>
          <p:cNvCxnSpPr>
            <a:stCxn id="375" idx="2"/>
            <a:endCxn id="377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78" name="Google Shape;378;p38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79" name="Google Shape;379;p38"/>
          <p:cNvSpPr txBox="1"/>
          <p:nvPr/>
        </p:nvSpPr>
        <p:spPr>
          <a:xfrm>
            <a:off x="4988349" y="2822257"/>
            <a:ext cx="9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80" name="Google Shape;380;p38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381" name="Google Shape;381;p38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2" name="Google Shape;382;p38"/>
          <p:cNvCxnSpPr/>
          <p:nvPr/>
        </p:nvCxnSpPr>
        <p:spPr>
          <a:xfrm rot="10800000">
            <a:off x="5970510" y="2518504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3" name="Google Shape;383;p38"/>
          <p:cNvCxnSpPr>
            <a:stCxn id="353" idx="3"/>
            <a:endCxn id="358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84" name="Google Shape;384;p38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58" name="Google Shape;358;p38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385" name="Google Shape;385;p38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386" name="Google Shape;386;p38"/>
          <p:cNvCxnSpPr>
            <a:stCxn id="387" idx="0"/>
            <a:endCxn id="374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88" name="Google Shape;388;p38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389" name="Google Shape;389;p38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390" name="Google Shape;390;p38"/>
          <p:cNvSpPr txBox="1"/>
          <p:nvPr/>
        </p:nvSpPr>
        <p:spPr>
          <a:xfrm>
            <a:off x="6666889" y="3024898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Uncommon: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2% of answers require a question to the TLD authoritative server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391" name="Google Shape;391;p38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Occasional: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392" name="Google Shape;392;p38"/>
          <p:cNvSpPr txBox="1"/>
          <p:nvPr/>
        </p:nvSpPr>
        <p:spPr>
          <a:xfrm>
            <a:off x="2005025" y="4320991"/>
            <a:ext cx="1512900" cy="1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</a:rPr>
              <a:t>* Using QName Minimization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361" name="Google Shape;361;p38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377" name="Google Shape;377;p38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387" name="Google Shape;387;p38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393" name="Google Shape;393;p38"/>
          <p:cNvCxnSpPr>
            <a:stCxn id="358" idx="1"/>
            <a:endCxn id="361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94" name="Google Shape;394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395" name="Google Shape;395;p38"/>
          <p:cNvSpPr/>
          <p:nvPr/>
        </p:nvSpPr>
        <p:spPr>
          <a:xfrm>
            <a:off x="596450" y="389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396" name="Google Shape;396;p38"/>
          <p:cNvSpPr/>
          <p:nvPr/>
        </p:nvSpPr>
        <p:spPr>
          <a:xfrm>
            <a:off x="385046" y="168025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397" name="Google Shape;397;p38"/>
          <p:cNvSpPr/>
          <p:nvPr/>
        </p:nvSpPr>
        <p:spPr>
          <a:xfrm>
            <a:off x="367850" y="2598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398" name="Google Shape;398;p38"/>
          <p:cNvSpPr/>
          <p:nvPr/>
        </p:nvSpPr>
        <p:spPr>
          <a:xfrm>
            <a:off x="1490537" y="3360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399" name="Google Shape;399;p38"/>
          <p:cNvSpPr/>
          <p:nvPr/>
        </p:nvSpPr>
        <p:spPr>
          <a:xfrm>
            <a:off x="3090737" y="3360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0" name="Google Shape;400;p38"/>
          <p:cNvSpPr/>
          <p:nvPr/>
        </p:nvSpPr>
        <p:spPr>
          <a:xfrm>
            <a:off x="4749941" y="3398459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1" name="Google Shape;401;p38"/>
          <p:cNvSpPr/>
          <p:nvPr/>
        </p:nvSpPr>
        <p:spPr>
          <a:xfrm>
            <a:off x="5854250" y="27513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7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2" name="Google Shape;402;p38"/>
          <p:cNvSpPr/>
          <p:nvPr/>
        </p:nvSpPr>
        <p:spPr>
          <a:xfrm>
            <a:off x="2178272" y="1532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8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3" name="Google Shape;403;p38"/>
          <p:cNvSpPr/>
          <p:nvPr/>
        </p:nvSpPr>
        <p:spPr>
          <a:xfrm>
            <a:off x="14991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10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4" name="Google Shape;404;p38"/>
          <p:cNvSpPr/>
          <p:nvPr/>
        </p:nvSpPr>
        <p:spPr>
          <a:xfrm>
            <a:off x="30993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5" name="Google Shape;405;p38"/>
          <p:cNvSpPr/>
          <p:nvPr/>
        </p:nvSpPr>
        <p:spPr>
          <a:xfrm>
            <a:off x="4759721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6" name="Google Shape;406;p38"/>
          <p:cNvSpPr/>
          <p:nvPr/>
        </p:nvSpPr>
        <p:spPr>
          <a:xfrm>
            <a:off x="5625650" y="20655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7" name="Google Shape;407;p38"/>
          <p:cNvSpPr/>
          <p:nvPr/>
        </p:nvSpPr>
        <p:spPr>
          <a:xfrm>
            <a:off x="2018456" y="165134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8" name="Google Shape;408;p38"/>
          <p:cNvSpPr/>
          <p:nvPr/>
        </p:nvSpPr>
        <p:spPr>
          <a:xfrm>
            <a:off x="1066547" y="1455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09" name="Google Shape;409;p38"/>
          <p:cNvSpPr/>
          <p:nvPr/>
        </p:nvSpPr>
        <p:spPr>
          <a:xfrm>
            <a:off x="2349050" y="31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10" name="Google Shape;410;p38"/>
          <p:cNvSpPr/>
          <p:nvPr/>
        </p:nvSpPr>
        <p:spPr>
          <a:xfrm>
            <a:off x="552278" y="1795142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9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411" name="Google Shape;411;p38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3: query the TLD authoritative server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9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417" name="Google Shape;417;p39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418" name="Google Shape;418;p39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419" name="Google Shape;419;p39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420" name="Google Shape;420;p39"/>
          <p:cNvSpPr/>
          <p:nvPr/>
        </p:nvSpPr>
        <p:spPr>
          <a:xfrm>
            <a:off x="3583573" y="3728746"/>
            <a:ext cx="1423872" cy="768852"/>
          </a:xfrm>
          <a:prstGeom prst="cloud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Root Server System</a:t>
            </a:r>
            <a:endParaRPr sz="1000"/>
          </a:p>
        </p:txBody>
      </p:sp>
      <p:sp>
        <p:nvSpPr>
          <p:cNvPr id="421" name="Google Shape;421;p39"/>
          <p:cNvSpPr/>
          <p:nvPr/>
        </p:nvSpPr>
        <p:spPr>
          <a:xfrm>
            <a:off x="568073" y="3049714"/>
            <a:ext cx="990000" cy="55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422" name="Google Shape;422;p39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423" name="Google Shape;423;p39"/>
          <p:cNvCxnSpPr>
            <a:stCxn id="424" idx="3"/>
            <a:endCxn id="425" idx="3"/>
          </p:cNvCxnSpPr>
          <p:nvPr/>
        </p:nvCxnSpPr>
        <p:spPr>
          <a:xfrm rot="10800000">
            <a:off x="3190009" y="1784614"/>
            <a:ext cx="1728900" cy="1541400"/>
          </a:xfrm>
          <a:prstGeom prst="bentConnector3">
            <a:avLst>
              <a:gd name="adj1" fmla="val -6528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26" name="Google Shape;426;p39"/>
          <p:cNvSpPr/>
          <p:nvPr/>
        </p:nvSpPr>
        <p:spPr>
          <a:xfrm>
            <a:off x="2024594" y="3091414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* authoritative servers”</a:t>
            </a:r>
            <a:endParaRPr sz="700"/>
          </a:p>
        </p:txBody>
      </p:sp>
      <p:sp>
        <p:nvSpPr>
          <p:cNvPr id="427" name="Google Shape;427;p39"/>
          <p:cNvSpPr/>
          <p:nvPr/>
        </p:nvSpPr>
        <p:spPr>
          <a:xfrm>
            <a:off x="2024594" y="3878572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700">
                <a:solidFill>
                  <a:schemeClr val="dk1"/>
                </a:solidFill>
              </a:rPr>
              <a:t> * authoritative servers”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428" name="Google Shape;428;p39"/>
          <p:cNvCxnSpPr>
            <a:stCxn id="429" idx="2"/>
            <a:endCxn id="430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1" name="Google Shape;431;p39"/>
          <p:cNvCxnSpPr>
            <a:stCxn id="430" idx="3"/>
            <a:endCxn id="422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2" name="Google Shape;432;p39"/>
          <p:cNvCxnSpPr>
            <a:stCxn id="421" idx="3"/>
            <a:endCxn id="426" idx="1"/>
          </p:cNvCxnSpPr>
          <p:nvPr/>
        </p:nvCxnSpPr>
        <p:spPr>
          <a:xfrm>
            <a:off x="1558073" y="3326014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33" name="Google Shape;433;p39"/>
          <p:cNvCxnSpPr>
            <a:stCxn id="421" idx="2"/>
            <a:endCxn id="434" idx="0"/>
          </p:cNvCxnSpPr>
          <p:nvPr/>
        </p:nvCxnSpPr>
        <p:spPr>
          <a:xfrm rot="-5400000" flipH="1">
            <a:off x="945773" y="3719614"/>
            <a:ext cx="235200" cy="600"/>
          </a:xfrm>
          <a:prstGeom prst="bentConnector3">
            <a:avLst>
              <a:gd name="adj1" fmla="val 5002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35" name="Google Shape;435;p39"/>
          <p:cNvSpPr txBox="1"/>
          <p:nvPr/>
        </p:nvSpPr>
        <p:spPr>
          <a:xfrm>
            <a:off x="1122826" y="276678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36" name="Google Shape;436;p39"/>
          <p:cNvSpPr txBox="1"/>
          <p:nvPr/>
        </p:nvSpPr>
        <p:spPr>
          <a:xfrm>
            <a:off x="1563467" y="315112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37" name="Google Shape;437;p39"/>
          <p:cNvSpPr txBox="1"/>
          <p:nvPr/>
        </p:nvSpPr>
        <p:spPr>
          <a:xfrm>
            <a:off x="1122826" y="3557582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30" name="Google Shape;430;p39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cxnSp>
        <p:nvCxnSpPr>
          <p:cNvPr id="438" name="Google Shape;438;p39"/>
          <p:cNvCxnSpPr>
            <a:stCxn id="430" idx="2"/>
            <a:endCxn id="421" idx="0"/>
          </p:cNvCxnSpPr>
          <p:nvPr/>
        </p:nvCxnSpPr>
        <p:spPr>
          <a:xfrm rot="-5400000" flipH="1">
            <a:off x="930773" y="2916900"/>
            <a:ext cx="265200" cy="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39" name="Google Shape;439;p39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40" name="Google Shape;440;p39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24" name="Google Shape;424;p39"/>
          <p:cNvSpPr/>
          <p:nvPr/>
        </p:nvSpPr>
        <p:spPr>
          <a:xfrm>
            <a:off x="3672109" y="3020614"/>
            <a:ext cx="1246800" cy="61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900"/>
              <a:t>  (TLD)</a:t>
            </a:r>
            <a:endParaRPr sz="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441" name="Google Shape;441;p39"/>
          <p:cNvSpPr/>
          <p:nvPr/>
        </p:nvSpPr>
        <p:spPr>
          <a:xfrm>
            <a:off x="3954559" y="3352028"/>
            <a:ext cx="681900" cy="243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endParaRPr sz="7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442" name="Google Shape;442;p39"/>
          <p:cNvCxnSpPr>
            <a:stCxn id="422" idx="3"/>
            <a:endCxn id="419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43" name="Google Shape;443;p39"/>
          <p:cNvCxnSpPr>
            <a:stCxn id="426" idx="3"/>
            <a:endCxn id="424" idx="1"/>
          </p:cNvCxnSpPr>
          <p:nvPr/>
        </p:nvCxnSpPr>
        <p:spPr>
          <a:xfrm>
            <a:off x="3284594" y="3326014"/>
            <a:ext cx="3876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44" name="Google Shape;444;p39"/>
          <p:cNvCxnSpPr>
            <a:stCxn id="427" idx="3"/>
            <a:endCxn id="420" idx="2"/>
          </p:cNvCxnSpPr>
          <p:nvPr/>
        </p:nvCxnSpPr>
        <p:spPr>
          <a:xfrm>
            <a:off x="3284594" y="4113172"/>
            <a:ext cx="303300" cy="600"/>
          </a:xfrm>
          <a:prstGeom prst="bentConnector3">
            <a:avLst>
              <a:gd name="adj1" fmla="val 490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45" name="Google Shape;445;p39"/>
          <p:cNvSpPr/>
          <p:nvPr/>
        </p:nvSpPr>
        <p:spPr>
          <a:xfrm>
            <a:off x="3924109" y="4188937"/>
            <a:ext cx="742800" cy="1551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</a:rPr>
              <a:t>Root Zone info</a:t>
            </a:r>
            <a:endParaRPr sz="700" b="1">
              <a:solidFill>
                <a:schemeClr val="dk1"/>
              </a:solidFill>
            </a:endParaRPr>
          </a:p>
        </p:txBody>
      </p:sp>
      <p:cxnSp>
        <p:nvCxnSpPr>
          <p:cNvPr id="446" name="Google Shape;446;p39"/>
          <p:cNvCxnSpPr>
            <a:stCxn id="420" idx="0"/>
            <a:endCxn id="425" idx="3"/>
          </p:cNvCxnSpPr>
          <p:nvPr/>
        </p:nvCxnSpPr>
        <p:spPr>
          <a:xfrm rot="10800000">
            <a:off x="3189758" y="1784572"/>
            <a:ext cx="1816500" cy="2328600"/>
          </a:xfrm>
          <a:prstGeom prst="bentConnector3">
            <a:avLst>
              <a:gd name="adj1" fmla="val -726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47" name="Google Shape;447;p39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48" name="Google Shape;448;p39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449" name="Google Shape;449;p39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450" name="Google Shape;450;p39"/>
          <p:cNvCxnSpPr>
            <a:stCxn id="449" idx="2"/>
            <a:endCxn id="451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52" name="Google Shape;452;p39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53" name="Google Shape;453;p39"/>
          <p:cNvSpPr txBox="1"/>
          <p:nvPr/>
        </p:nvSpPr>
        <p:spPr>
          <a:xfrm>
            <a:off x="4988349" y="2822257"/>
            <a:ext cx="9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54" name="Google Shape;454;p39"/>
          <p:cNvSpPr txBox="1"/>
          <p:nvPr/>
        </p:nvSpPr>
        <p:spPr>
          <a:xfrm>
            <a:off x="5133118" y="3673293"/>
            <a:ext cx="10503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55" name="Google Shape;455;p39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456" name="Google Shape;456;p39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57" name="Google Shape;457;p39"/>
          <p:cNvCxnSpPr/>
          <p:nvPr/>
        </p:nvCxnSpPr>
        <p:spPr>
          <a:xfrm rot="10800000">
            <a:off x="5970510" y="2518504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58" name="Google Shape;458;p39"/>
          <p:cNvCxnSpPr>
            <a:stCxn id="419" idx="3"/>
            <a:endCxn id="425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59" name="Google Shape;459;p39"/>
          <p:cNvCxnSpPr/>
          <p:nvPr/>
        </p:nvCxnSpPr>
        <p:spPr>
          <a:xfrm rot="10800000">
            <a:off x="6261738" y="3302367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0" name="Google Shape;460;p39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34" name="Google Shape;434;p39"/>
          <p:cNvSpPr/>
          <p:nvPr/>
        </p:nvSpPr>
        <p:spPr>
          <a:xfrm>
            <a:off x="568073" y="3837622"/>
            <a:ext cx="990000" cy="551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I always know how to contact the Root Server System, so…</a:t>
            </a:r>
            <a:endParaRPr sz="700"/>
          </a:p>
        </p:txBody>
      </p:sp>
      <p:cxnSp>
        <p:nvCxnSpPr>
          <p:cNvPr id="461" name="Google Shape;461;p39"/>
          <p:cNvCxnSpPr>
            <a:stCxn id="434" idx="3"/>
            <a:endCxn id="427" idx="1"/>
          </p:cNvCxnSpPr>
          <p:nvPr/>
        </p:nvCxnSpPr>
        <p:spPr>
          <a:xfrm>
            <a:off x="1558073" y="4113172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25" name="Google Shape;425;p39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462" name="Google Shape;462;p39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463" name="Google Shape;463;p39"/>
          <p:cNvCxnSpPr>
            <a:stCxn id="464" idx="0"/>
            <a:endCxn id="448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65" name="Google Shape;465;p39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66" name="Google Shape;466;p39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467" name="Google Shape;467;p39"/>
          <p:cNvSpPr txBox="1"/>
          <p:nvPr/>
        </p:nvSpPr>
        <p:spPr>
          <a:xfrm>
            <a:off x="6666889" y="3024898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Uncommon: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2% of answers require a question to the TLD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468" name="Google Shape;468;p39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Occasional: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469" name="Google Shape;469;p39"/>
          <p:cNvSpPr txBox="1"/>
          <p:nvPr/>
        </p:nvSpPr>
        <p:spPr>
          <a:xfrm>
            <a:off x="2005025" y="4320991"/>
            <a:ext cx="1512900" cy="1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</a:rPr>
              <a:t>* Using QName Minimization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429" name="Google Shape;429;p39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451" name="Google Shape;451;p39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464" name="Google Shape;464;p39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470" name="Google Shape;470;p39"/>
          <p:cNvCxnSpPr>
            <a:stCxn id="425" idx="1"/>
            <a:endCxn id="429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71" name="Google Shape;471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472" name="Google Shape;472;p39"/>
          <p:cNvSpPr txBox="1"/>
          <p:nvPr/>
        </p:nvSpPr>
        <p:spPr>
          <a:xfrm>
            <a:off x="6666889" y="3872471"/>
            <a:ext cx="21030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Rare: 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0.02% of answers require a question to the RSS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473" name="Google Shape;473;p39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4: query the Root Server System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0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479" name="Google Shape;479;p40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480" name="Google Shape;480;p40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481" name="Google Shape;481;p40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482" name="Google Shape;482;p40"/>
          <p:cNvSpPr/>
          <p:nvPr/>
        </p:nvSpPr>
        <p:spPr>
          <a:xfrm>
            <a:off x="3583573" y="3728746"/>
            <a:ext cx="1423872" cy="768852"/>
          </a:xfrm>
          <a:prstGeom prst="cloud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Root Server System</a:t>
            </a:r>
            <a:endParaRPr sz="1000"/>
          </a:p>
        </p:txBody>
      </p:sp>
      <p:sp>
        <p:nvSpPr>
          <p:cNvPr id="483" name="Google Shape;483;p40"/>
          <p:cNvSpPr/>
          <p:nvPr/>
        </p:nvSpPr>
        <p:spPr>
          <a:xfrm>
            <a:off x="568073" y="3049714"/>
            <a:ext cx="990000" cy="552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484" name="Google Shape;484;p40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485" name="Google Shape;485;p40"/>
          <p:cNvCxnSpPr>
            <a:stCxn id="486" idx="3"/>
            <a:endCxn id="487" idx="3"/>
          </p:cNvCxnSpPr>
          <p:nvPr/>
        </p:nvCxnSpPr>
        <p:spPr>
          <a:xfrm rot="10800000">
            <a:off x="3190009" y="1784614"/>
            <a:ext cx="1728900" cy="1541400"/>
          </a:xfrm>
          <a:prstGeom prst="bentConnector3">
            <a:avLst>
              <a:gd name="adj1" fmla="val -6528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88" name="Google Shape;488;p40"/>
          <p:cNvSpPr/>
          <p:nvPr/>
        </p:nvSpPr>
        <p:spPr>
          <a:xfrm>
            <a:off x="2024594" y="3091414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* authoritative servers”</a:t>
            </a:r>
            <a:endParaRPr sz="700"/>
          </a:p>
        </p:txBody>
      </p:sp>
      <p:sp>
        <p:nvSpPr>
          <p:cNvPr id="489" name="Google Shape;489;p40"/>
          <p:cNvSpPr/>
          <p:nvPr/>
        </p:nvSpPr>
        <p:spPr>
          <a:xfrm>
            <a:off x="2024594" y="3878572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Send question:</a:t>
            </a:r>
            <a:br>
              <a:rPr lang="en" sz="700">
                <a:solidFill>
                  <a:schemeClr val="dk1"/>
                </a:solidFill>
              </a:rPr>
            </a:br>
            <a:r>
              <a:rPr lang="en" sz="700">
                <a:solidFill>
                  <a:schemeClr val="dk1"/>
                </a:solidFill>
              </a:rPr>
              <a:t>“What are the IP addresses for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700">
                <a:solidFill>
                  <a:schemeClr val="dk1"/>
                </a:solidFill>
              </a:rPr>
              <a:t> * authoritative servers”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490" name="Google Shape;490;p40"/>
          <p:cNvCxnSpPr>
            <a:stCxn id="491" idx="2"/>
            <a:endCxn id="492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93" name="Google Shape;493;p40"/>
          <p:cNvCxnSpPr>
            <a:stCxn id="492" idx="3"/>
            <a:endCxn id="484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94" name="Google Shape;494;p40"/>
          <p:cNvCxnSpPr>
            <a:stCxn id="483" idx="3"/>
            <a:endCxn id="488" idx="1"/>
          </p:cNvCxnSpPr>
          <p:nvPr/>
        </p:nvCxnSpPr>
        <p:spPr>
          <a:xfrm>
            <a:off x="1558073" y="3326014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495" name="Google Shape;495;p40"/>
          <p:cNvCxnSpPr>
            <a:stCxn id="483" idx="2"/>
            <a:endCxn id="496" idx="0"/>
          </p:cNvCxnSpPr>
          <p:nvPr/>
        </p:nvCxnSpPr>
        <p:spPr>
          <a:xfrm rot="-5400000" flipH="1">
            <a:off x="945773" y="3719614"/>
            <a:ext cx="235200" cy="600"/>
          </a:xfrm>
          <a:prstGeom prst="bentConnector3">
            <a:avLst>
              <a:gd name="adj1" fmla="val 5002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97" name="Google Shape;497;p40"/>
          <p:cNvSpPr txBox="1"/>
          <p:nvPr/>
        </p:nvSpPr>
        <p:spPr>
          <a:xfrm>
            <a:off x="1122826" y="276678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98" name="Google Shape;498;p40"/>
          <p:cNvSpPr txBox="1"/>
          <p:nvPr/>
        </p:nvSpPr>
        <p:spPr>
          <a:xfrm>
            <a:off x="1563467" y="315112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99" name="Google Shape;499;p40"/>
          <p:cNvSpPr txBox="1"/>
          <p:nvPr/>
        </p:nvSpPr>
        <p:spPr>
          <a:xfrm>
            <a:off x="1122826" y="3557582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92" name="Google Shape;492;p40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cxnSp>
        <p:nvCxnSpPr>
          <p:cNvPr id="500" name="Google Shape;500;p40"/>
          <p:cNvCxnSpPr>
            <a:stCxn id="492" idx="2"/>
            <a:endCxn id="483" idx="0"/>
          </p:cNvCxnSpPr>
          <p:nvPr/>
        </p:nvCxnSpPr>
        <p:spPr>
          <a:xfrm rot="-5400000" flipH="1">
            <a:off x="930773" y="2916900"/>
            <a:ext cx="265200" cy="600"/>
          </a:xfrm>
          <a:prstGeom prst="bentConnector3">
            <a:avLst>
              <a:gd name="adj1" fmla="val 4998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01" name="Google Shape;501;p40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2" name="Google Shape;502;p40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86" name="Google Shape;486;p40"/>
          <p:cNvSpPr/>
          <p:nvPr/>
        </p:nvSpPr>
        <p:spPr>
          <a:xfrm>
            <a:off x="3672109" y="3020614"/>
            <a:ext cx="1246800" cy="61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900"/>
              <a:t>  (TLD)</a:t>
            </a:r>
            <a:endParaRPr sz="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503" name="Google Shape;503;p40"/>
          <p:cNvSpPr/>
          <p:nvPr/>
        </p:nvSpPr>
        <p:spPr>
          <a:xfrm>
            <a:off x="3954559" y="3352028"/>
            <a:ext cx="681900" cy="243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endParaRPr sz="7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504" name="Google Shape;504;p40"/>
          <p:cNvCxnSpPr>
            <a:stCxn id="484" idx="3"/>
            <a:endCxn id="481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05" name="Google Shape;505;p40"/>
          <p:cNvCxnSpPr>
            <a:stCxn id="488" idx="3"/>
            <a:endCxn id="486" idx="1"/>
          </p:cNvCxnSpPr>
          <p:nvPr/>
        </p:nvCxnSpPr>
        <p:spPr>
          <a:xfrm>
            <a:off x="3284594" y="3326014"/>
            <a:ext cx="3876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06" name="Google Shape;506;p40"/>
          <p:cNvCxnSpPr>
            <a:stCxn id="489" idx="3"/>
            <a:endCxn id="482" idx="2"/>
          </p:cNvCxnSpPr>
          <p:nvPr/>
        </p:nvCxnSpPr>
        <p:spPr>
          <a:xfrm>
            <a:off x="3284594" y="4113172"/>
            <a:ext cx="303300" cy="600"/>
          </a:xfrm>
          <a:prstGeom prst="bentConnector3">
            <a:avLst>
              <a:gd name="adj1" fmla="val 490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07" name="Google Shape;507;p40"/>
          <p:cNvSpPr/>
          <p:nvPr/>
        </p:nvSpPr>
        <p:spPr>
          <a:xfrm>
            <a:off x="3924109" y="4188937"/>
            <a:ext cx="742800" cy="1551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chemeClr val="dk1"/>
                </a:solidFill>
              </a:rPr>
              <a:t>Root Zone info</a:t>
            </a:r>
            <a:endParaRPr sz="700" b="1">
              <a:solidFill>
                <a:schemeClr val="dk1"/>
              </a:solidFill>
            </a:endParaRPr>
          </a:p>
        </p:txBody>
      </p:sp>
      <p:cxnSp>
        <p:nvCxnSpPr>
          <p:cNvPr id="508" name="Google Shape;508;p40"/>
          <p:cNvCxnSpPr>
            <a:stCxn id="482" idx="0"/>
            <a:endCxn id="487" idx="3"/>
          </p:cNvCxnSpPr>
          <p:nvPr/>
        </p:nvCxnSpPr>
        <p:spPr>
          <a:xfrm rot="10800000">
            <a:off x="3189758" y="1784572"/>
            <a:ext cx="1816500" cy="2328600"/>
          </a:xfrm>
          <a:prstGeom prst="bentConnector3">
            <a:avLst>
              <a:gd name="adj1" fmla="val -726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09" name="Google Shape;509;p40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0" name="Google Shape;510;p40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511" name="Google Shape;511;p40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512" name="Google Shape;512;p40"/>
          <p:cNvCxnSpPr>
            <a:stCxn id="511" idx="2"/>
            <a:endCxn id="513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14" name="Google Shape;514;p40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5" name="Google Shape;515;p40"/>
          <p:cNvSpPr txBox="1"/>
          <p:nvPr/>
        </p:nvSpPr>
        <p:spPr>
          <a:xfrm>
            <a:off x="4988349" y="2822257"/>
            <a:ext cx="9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6" name="Google Shape;516;p40"/>
          <p:cNvSpPr txBox="1"/>
          <p:nvPr/>
        </p:nvSpPr>
        <p:spPr>
          <a:xfrm>
            <a:off x="5133118" y="3673293"/>
            <a:ext cx="1050300" cy="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IP addresses of the </a:t>
            </a: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 sz="700">
                <a:solidFill>
                  <a:schemeClr val="dk1"/>
                </a:solidFill>
              </a:rPr>
              <a:t> authoritative servers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17" name="Google Shape;517;p40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518" name="Google Shape;518;p40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19" name="Google Shape;519;p40"/>
          <p:cNvCxnSpPr/>
          <p:nvPr/>
        </p:nvCxnSpPr>
        <p:spPr>
          <a:xfrm rot="10800000">
            <a:off x="5970510" y="2518504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0" name="Google Shape;520;p40"/>
          <p:cNvCxnSpPr>
            <a:stCxn id="481" idx="3"/>
            <a:endCxn id="487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21" name="Google Shape;521;p40"/>
          <p:cNvCxnSpPr/>
          <p:nvPr/>
        </p:nvCxnSpPr>
        <p:spPr>
          <a:xfrm rot="10800000">
            <a:off x="6261738" y="3302367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2" name="Google Shape;522;p40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96" name="Google Shape;496;p40"/>
          <p:cNvSpPr/>
          <p:nvPr/>
        </p:nvSpPr>
        <p:spPr>
          <a:xfrm>
            <a:off x="568073" y="3837622"/>
            <a:ext cx="990000" cy="551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I always know how to contact the Root Server System, so…</a:t>
            </a:r>
            <a:endParaRPr sz="700"/>
          </a:p>
        </p:txBody>
      </p:sp>
      <p:cxnSp>
        <p:nvCxnSpPr>
          <p:cNvPr id="523" name="Google Shape;523;p40"/>
          <p:cNvCxnSpPr>
            <a:stCxn id="496" idx="3"/>
            <a:endCxn id="489" idx="1"/>
          </p:cNvCxnSpPr>
          <p:nvPr/>
        </p:nvCxnSpPr>
        <p:spPr>
          <a:xfrm>
            <a:off x="1558073" y="4113172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87" name="Google Shape;487;p40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524" name="Google Shape;524;p40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525" name="Google Shape;525;p40"/>
          <p:cNvCxnSpPr>
            <a:stCxn id="526" idx="0"/>
            <a:endCxn id="510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27" name="Google Shape;527;p40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28" name="Google Shape;528;p40"/>
          <p:cNvSpPr txBox="1"/>
          <p:nvPr/>
        </p:nvSpPr>
        <p:spPr>
          <a:xfrm>
            <a:off x="6666889" y="3872471"/>
            <a:ext cx="21030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Rare: 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0.02% of answers require a question to the RSS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529" name="Google Shape;529;p40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530" name="Google Shape;530;p40"/>
          <p:cNvSpPr txBox="1"/>
          <p:nvPr/>
        </p:nvSpPr>
        <p:spPr>
          <a:xfrm>
            <a:off x="6666889" y="3024898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Uncommon: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2% of answers require a question to the TLD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531" name="Google Shape;531;p40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Occasional: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532" name="Google Shape;532;p40"/>
          <p:cNvSpPr txBox="1"/>
          <p:nvPr/>
        </p:nvSpPr>
        <p:spPr>
          <a:xfrm>
            <a:off x="2005025" y="4320991"/>
            <a:ext cx="1512900" cy="1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2"/>
                </a:solidFill>
              </a:rPr>
              <a:t>* Using QName Minimization</a:t>
            </a:r>
            <a:endParaRPr sz="600">
              <a:solidFill>
                <a:schemeClr val="dk2"/>
              </a:solidFill>
            </a:endParaRPr>
          </a:p>
        </p:txBody>
      </p:sp>
      <p:sp>
        <p:nvSpPr>
          <p:cNvPr id="491" name="Google Shape;491;p40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513" name="Google Shape;513;p40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526" name="Google Shape;526;p40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533" name="Google Shape;533;p40"/>
          <p:cNvCxnSpPr>
            <a:stCxn id="487" idx="1"/>
            <a:endCxn id="491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34" name="Google Shape;534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535" name="Google Shape;535;p40"/>
          <p:cNvSpPr/>
          <p:nvPr/>
        </p:nvSpPr>
        <p:spPr>
          <a:xfrm>
            <a:off x="596450" y="389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36" name="Google Shape;536;p40"/>
          <p:cNvSpPr/>
          <p:nvPr/>
        </p:nvSpPr>
        <p:spPr>
          <a:xfrm>
            <a:off x="385046" y="168025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37" name="Google Shape;537;p40"/>
          <p:cNvSpPr/>
          <p:nvPr/>
        </p:nvSpPr>
        <p:spPr>
          <a:xfrm>
            <a:off x="2340452" y="1409843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9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38" name="Google Shape;538;p40"/>
          <p:cNvSpPr/>
          <p:nvPr/>
        </p:nvSpPr>
        <p:spPr>
          <a:xfrm>
            <a:off x="6159050" y="35133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8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39" name="Google Shape;539;p40"/>
          <p:cNvSpPr/>
          <p:nvPr/>
        </p:nvSpPr>
        <p:spPr>
          <a:xfrm>
            <a:off x="367850" y="2598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0" name="Google Shape;540;p40"/>
          <p:cNvSpPr/>
          <p:nvPr/>
        </p:nvSpPr>
        <p:spPr>
          <a:xfrm>
            <a:off x="503054" y="3437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1" name="Google Shape;541;p40"/>
          <p:cNvSpPr/>
          <p:nvPr/>
        </p:nvSpPr>
        <p:spPr>
          <a:xfrm>
            <a:off x="1485056" y="4160459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2" name="Google Shape;542;p40"/>
          <p:cNvSpPr/>
          <p:nvPr/>
        </p:nvSpPr>
        <p:spPr>
          <a:xfrm>
            <a:off x="3093854" y="412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3" name="Google Shape;543;p40"/>
          <p:cNvSpPr/>
          <p:nvPr/>
        </p:nvSpPr>
        <p:spPr>
          <a:xfrm>
            <a:off x="4762838" y="412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7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4" name="Google Shape;544;p40"/>
          <p:cNvSpPr/>
          <p:nvPr/>
        </p:nvSpPr>
        <p:spPr>
          <a:xfrm>
            <a:off x="546044" y="1806857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10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5" name="Google Shape;545;p40"/>
          <p:cNvSpPr/>
          <p:nvPr/>
        </p:nvSpPr>
        <p:spPr>
          <a:xfrm>
            <a:off x="520250" y="2725556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6" name="Google Shape;546;p40"/>
          <p:cNvSpPr/>
          <p:nvPr/>
        </p:nvSpPr>
        <p:spPr>
          <a:xfrm>
            <a:off x="1490537" y="3360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7" name="Google Shape;547;p40"/>
          <p:cNvSpPr/>
          <p:nvPr/>
        </p:nvSpPr>
        <p:spPr>
          <a:xfrm>
            <a:off x="3090737" y="3360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8" name="Google Shape;548;p40"/>
          <p:cNvSpPr/>
          <p:nvPr/>
        </p:nvSpPr>
        <p:spPr>
          <a:xfrm>
            <a:off x="4749941" y="3398459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49" name="Google Shape;549;p40"/>
          <p:cNvSpPr/>
          <p:nvPr/>
        </p:nvSpPr>
        <p:spPr>
          <a:xfrm>
            <a:off x="5854250" y="27513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15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0" name="Google Shape;550;p40"/>
          <p:cNvSpPr/>
          <p:nvPr/>
        </p:nvSpPr>
        <p:spPr>
          <a:xfrm>
            <a:off x="2178272" y="1532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16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1" name="Google Shape;551;p40"/>
          <p:cNvSpPr/>
          <p:nvPr/>
        </p:nvSpPr>
        <p:spPr>
          <a:xfrm>
            <a:off x="707042" y="1920566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17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2" name="Google Shape;552;p40"/>
          <p:cNvSpPr/>
          <p:nvPr/>
        </p:nvSpPr>
        <p:spPr>
          <a:xfrm>
            <a:off x="14991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18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3" name="Google Shape;553;p40"/>
          <p:cNvSpPr/>
          <p:nvPr/>
        </p:nvSpPr>
        <p:spPr>
          <a:xfrm>
            <a:off x="3099335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19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4" name="Google Shape;554;p40"/>
          <p:cNvSpPr/>
          <p:nvPr/>
        </p:nvSpPr>
        <p:spPr>
          <a:xfrm>
            <a:off x="4759721" y="2551661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20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5" name="Google Shape;555;p40"/>
          <p:cNvSpPr/>
          <p:nvPr/>
        </p:nvSpPr>
        <p:spPr>
          <a:xfrm>
            <a:off x="5625650" y="20655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6" name="Google Shape;556;p40"/>
          <p:cNvSpPr/>
          <p:nvPr/>
        </p:nvSpPr>
        <p:spPr>
          <a:xfrm>
            <a:off x="2018456" y="165134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7" name="Google Shape;557;p40"/>
          <p:cNvSpPr/>
          <p:nvPr/>
        </p:nvSpPr>
        <p:spPr>
          <a:xfrm>
            <a:off x="1066547" y="1455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8" name="Google Shape;558;p40"/>
          <p:cNvSpPr/>
          <p:nvPr/>
        </p:nvSpPr>
        <p:spPr>
          <a:xfrm>
            <a:off x="2349050" y="31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24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559" name="Google Shape;559;p40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4: query the Root Server System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1"/>
          <p:cNvSpPr txBox="1">
            <a:spLocks noGrp="1"/>
          </p:cNvSpPr>
          <p:nvPr>
            <p:ph type="title"/>
          </p:nvPr>
        </p:nvSpPr>
        <p:spPr>
          <a:xfrm>
            <a:off x="996750" y="292625"/>
            <a:ext cx="7150500" cy="572700"/>
          </a:xfrm>
          <a:prstGeom prst="rect">
            <a:avLst/>
          </a:prstGeom>
        </p:spPr>
        <p:txBody>
          <a:bodyPr spcFirstLastPara="1" wrap="square" lIns="84925" tIns="84925" rIns="84925" bIns="849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Root Zone holds addresses for less than 0.00005% of the world’s addressable resources</a:t>
            </a:r>
            <a:endParaRPr/>
          </a:p>
        </p:txBody>
      </p:sp>
      <p:sp>
        <p:nvSpPr>
          <p:cNvPr id="565" name="Google Shape;565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aphicFrame>
        <p:nvGraphicFramePr>
          <p:cNvPr id="566" name="Google Shape;566;p41"/>
          <p:cNvGraphicFramePr/>
          <p:nvPr/>
        </p:nvGraphicFramePr>
        <p:xfrm>
          <a:off x="671613" y="14356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{B1C93669-6137-4154-98AA-8A5867982409}</a:tableStyleId>
              </a:tblPr>
              <a:tblGrid>
                <a:gridCol w="121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DNS Layer</a:t>
                      </a:r>
                      <a:endParaRPr sz="17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b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Number of unique zones</a:t>
                      </a:r>
                      <a:endParaRPr sz="17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b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Typical number of resource addresses</a:t>
                      </a:r>
                      <a:endParaRPr sz="17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b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Maintained by</a:t>
                      </a:r>
                      <a:endParaRPr sz="17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b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Domain name zones</a:t>
                      </a:r>
                      <a:endParaRPr sz="16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350,000,000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Varies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Each [</a:t>
                      </a:r>
                      <a:r>
                        <a:rPr lang="en" sz="1500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www</a:t>
                      </a:r>
                      <a:r>
                        <a:rPr lang="en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.__ ],  [</a:t>
                      </a:r>
                      <a:r>
                        <a:rPr lang="en" sz="1500"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mail</a:t>
                      </a:r>
                      <a:r>
                        <a:rPr lang="en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.__ ], etc. 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domain name registrant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TLD zones </a:t>
                      </a:r>
                      <a:endParaRPr sz="16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1,450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1,000 - 10,000,000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domains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The TLD registry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Root Zone </a:t>
                      </a:r>
                      <a:endParaRPr sz="16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 (one)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1,450 TLDs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L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IANA/RZM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5" marR="45725" marT="45725" marB="45725" anchor="ctr">
                    <a:lnR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In review</a:t>
            </a:r>
            <a:endParaRPr/>
          </a:p>
        </p:txBody>
      </p:sp>
      <p:sp>
        <p:nvSpPr>
          <p:cNvPr id="572" name="Google Shape;572;p42"/>
          <p:cNvSpPr txBox="1">
            <a:spLocks noGrp="1"/>
          </p:cNvSpPr>
          <p:nvPr>
            <p:ph type="body" idx="1"/>
          </p:nvPr>
        </p:nvSpPr>
        <p:spPr>
          <a:xfrm>
            <a:off x="628650" y="1000125"/>
            <a:ext cx="78867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 root server holds a copy of the “Root Zone”</a:t>
            </a:r>
            <a:br>
              <a:rPr lang="en"/>
            </a:br>
            <a:r>
              <a:rPr lang="en"/>
              <a:t>The Root Zone holds addresses of 1,450 TLD Registry authoritative servers like: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/>
              <a:t>  server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.in</a:t>
            </a:r>
            <a:r>
              <a:rPr lang="en"/>
              <a:t>  server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.ai</a:t>
            </a:r>
            <a:r>
              <a:rPr lang="en"/>
              <a:t>  server (and on and on)</a:t>
            </a:r>
            <a:endParaRPr/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 TLD’s authoritative server knows the address for the next step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.com</a:t>
            </a:r>
            <a:r>
              <a:rPr lang="en"/>
              <a:t>: all names in that zone like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amazon.com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tiktok.com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.in</a:t>
            </a:r>
            <a:r>
              <a:rPr lang="en"/>
              <a:t>: all names in that zone like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flipkart.in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onlinesbi.in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.ai</a:t>
            </a:r>
            <a:r>
              <a:rPr lang="en"/>
              <a:t>: all names in that zone like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claude.ai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perplexity.ai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 domain name’s authoritative server knows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answer to the question about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tata.com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mail.tata.com</a:t>
            </a:r>
            <a:r>
              <a:rPr lang="en"/>
              <a:t> 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info.tata.com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resolver finds and returns the answer</a:t>
            </a:r>
            <a:endParaRPr/>
          </a:p>
        </p:txBody>
      </p:sp>
      <p:sp>
        <p:nvSpPr>
          <p:cNvPr id="573" name="Google Shape;573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43"/>
          <p:cNvSpPr txBox="1">
            <a:spLocks noGrp="1"/>
          </p:cNvSpPr>
          <p:nvPr>
            <p:ph type="body" idx="1"/>
          </p:nvPr>
        </p:nvSpPr>
        <p:spPr>
          <a:xfrm>
            <a:off x="628650" y="737616"/>
            <a:ext cx="7886700" cy="32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" sz="4500" u="none" strike="noStrike">
                <a:solidFill>
                  <a:srgbClr val="000000"/>
                </a:solidFill>
                <a:latin typeface="Cutive"/>
                <a:ea typeface="Cutive"/>
                <a:cs typeface="Cutive"/>
                <a:sym typeface="Cutive"/>
              </a:rPr>
              <a:t>In the millisecond world of a resolver, queries to the Root Server System are rare.</a:t>
            </a:r>
            <a:endParaRPr sz="4500">
              <a:latin typeface="Cutive"/>
              <a:ea typeface="Cutive"/>
              <a:cs typeface="Cutive"/>
              <a:sym typeface="Cutive"/>
            </a:endParaRPr>
          </a:p>
        </p:txBody>
      </p:sp>
      <p:sp>
        <p:nvSpPr>
          <p:cNvPr id="579" name="Google Shape;579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Root Server System:</a:t>
            </a:r>
            <a:br>
              <a:rPr lang="en"/>
            </a:br>
            <a:r>
              <a:rPr lang="en"/>
              <a:t>Stable Secure &amp; Resilient</a:t>
            </a:r>
            <a:endParaRPr/>
          </a:p>
        </p:txBody>
      </p:sp>
      <p:sp>
        <p:nvSpPr>
          <p:cNvPr id="585" name="Google Shape;585;p44"/>
          <p:cNvSpPr txBox="1">
            <a:spLocks noGrp="1"/>
          </p:cNvSpPr>
          <p:nvPr>
            <p:ph type="body" idx="1"/>
          </p:nvPr>
        </p:nvSpPr>
        <p:spPr>
          <a:xfrm>
            <a:off x="589675" y="143156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The System has operated since the 1980’s</a:t>
            </a:r>
            <a:endParaRPr sz="240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The System has never suffered a service “blackout”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DDoS attackers have tried; they failed, by design</a:t>
            </a:r>
            <a:br>
              <a:rPr lang="en" sz="2400"/>
            </a:br>
            <a:endParaRPr sz="24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2800" b="1"/>
              <a:t>Result: 30+ years of successful 24x7x365 operation</a:t>
            </a:r>
            <a:endParaRPr sz="2800" b="1"/>
          </a:p>
        </p:txBody>
      </p:sp>
      <p:sp>
        <p:nvSpPr>
          <p:cNvPr id="586" name="Google Shape;586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Root Server Operators:</a:t>
            </a:r>
            <a:br>
              <a:rPr lang="en"/>
            </a:br>
            <a:r>
              <a:rPr lang="en" u="sng"/>
              <a:t>Do not decide</a:t>
            </a:r>
            <a:r>
              <a:rPr lang="en"/>
              <a:t> what appears in the Root Zone </a:t>
            </a:r>
            <a:endParaRPr/>
          </a:p>
        </p:txBody>
      </p:sp>
      <p:sp>
        <p:nvSpPr>
          <p:cNvPr id="592" name="Google Shape;592;p4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●"/>
            </a:pPr>
            <a:r>
              <a:rPr lang="en" sz="1800"/>
              <a:t>Registrant </a:t>
            </a:r>
            <a:r>
              <a:rPr lang="en" sz="1800" u="sng"/>
              <a:t>decides</a:t>
            </a:r>
            <a:r>
              <a:rPr lang="en" sz="1800"/>
              <a:t> address information for their own domain</a:t>
            </a:r>
            <a:br>
              <a:rPr lang="en" sz="1800"/>
            </a:br>
            <a:r>
              <a:rPr lang="en" sz="1800"/>
              <a:t>…and </a:t>
            </a:r>
            <a:r>
              <a:rPr lang="en" sz="1800" u="sng"/>
              <a:t>provides</a:t>
            </a:r>
            <a:r>
              <a:rPr lang="en" sz="1800"/>
              <a:t> their authoritative server address to the TLD registry</a:t>
            </a:r>
            <a:endParaRPr sz="1800"/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 sz="1800"/>
              <a:t>TLD registry </a:t>
            </a:r>
            <a:r>
              <a:rPr lang="en" sz="1800" u="sng"/>
              <a:t>decides</a:t>
            </a:r>
            <a:r>
              <a:rPr lang="en" sz="1800"/>
              <a:t> its authoritative server addresses </a:t>
            </a:r>
            <a:br>
              <a:rPr lang="en" sz="1800"/>
            </a:br>
            <a:r>
              <a:rPr lang="en" sz="1800"/>
              <a:t>… and </a:t>
            </a:r>
            <a:r>
              <a:rPr lang="en" sz="1800" u="sng"/>
              <a:t>provides</a:t>
            </a:r>
            <a:r>
              <a:rPr lang="en" sz="1800"/>
              <a:t> its authoritative server addresses to IANA </a:t>
            </a:r>
            <a:endParaRPr sz="1800"/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 sz="1800"/>
              <a:t>IANA </a:t>
            </a:r>
            <a:r>
              <a:rPr lang="en" sz="1800" u="sng"/>
              <a:t>authenticates</a:t>
            </a:r>
            <a:r>
              <a:rPr lang="en" sz="1800"/>
              <a:t> revisions to TLD authoritative server addresses</a:t>
            </a:r>
            <a:br>
              <a:rPr lang="en" sz="1800"/>
            </a:br>
            <a:r>
              <a:rPr lang="en" sz="1800"/>
              <a:t>… and </a:t>
            </a:r>
            <a:r>
              <a:rPr lang="en" sz="1800" u="sng"/>
              <a:t>provides</a:t>
            </a:r>
            <a:r>
              <a:rPr lang="en" sz="1800"/>
              <a:t> these to the Root Zone Maintainer (RZM)</a:t>
            </a:r>
            <a:endParaRPr sz="1800"/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 sz="1800"/>
              <a:t>Root Zone Maintainer </a:t>
            </a:r>
            <a:r>
              <a:rPr lang="en" sz="1800" u="sng"/>
              <a:t>cryptographically signs</a:t>
            </a:r>
            <a:r>
              <a:rPr lang="en" sz="1800"/>
              <a:t> the Root Zone </a:t>
            </a:r>
            <a:br>
              <a:rPr lang="en" sz="1800"/>
            </a:br>
            <a:r>
              <a:rPr lang="en" sz="1800"/>
              <a:t>… and </a:t>
            </a:r>
            <a:r>
              <a:rPr lang="en" sz="1800" u="sng"/>
              <a:t>provides</a:t>
            </a:r>
            <a:r>
              <a:rPr lang="en" sz="1800"/>
              <a:t> the signed Root Zone to Root Server Operators and the World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b="1"/>
              <a:t>Result: System serves the TLD address provided by TLD⇒IANA⇒RZM</a:t>
            </a:r>
            <a:endParaRPr b="1"/>
          </a:p>
        </p:txBody>
      </p:sp>
      <p:sp>
        <p:nvSpPr>
          <p:cNvPr id="593" name="Google Shape;593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and overview</a:t>
            </a:r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23850" algn="l" rtl="0">
              <a:spcBef>
                <a:spcPts val="800"/>
              </a:spcBef>
              <a:spcAft>
                <a:spcPts val="0"/>
              </a:spcAft>
              <a:buSzPts val="1500"/>
              <a:buChar char="●"/>
            </a:pPr>
            <a:r>
              <a:rPr lang="en" sz="2200"/>
              <a:t>GOAL - to increase understanding of:</a:t>
            </a:r>
            <a:endParaRPr sz="22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the Root Server </a:t>
            </a:r>
            <a:r>
              <a:rPr lang="en" sz="1900" u="sng"/>
              <a:t>System</a:t>
            </a:r>
            <a:r>
              <a:rPr lang="en" sz="1900"/>
              <a:t>, and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the Root Server </a:t>
            </a:r>
            <a:r>
              <a:rPr lang="en" sz="1900" u="sng"/>
              <a:t>Operators</a:t>
            </a:r>
            <a:r>
              <a:rPr lang="en" sz="1900"/>
              <a:t>.</a:t>
            </a:r>
            <a:br>
              <a:rPr lang="en" sz="1900"/>
            </a:b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2200"/>
              <a:t>By explaining:</a:t>
            </a:r>
            <a:endParaRPr sz="22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the role and purpose of </a:t>
            </a:r>
            <a:r>
              <a:rPr lang="en" sz="1900" u="sng"/>
              <a:t>DNS</a:t>
            </a:r>
            <a:r>
              <a:rPr lang="en" sz="1900"/>
              <a:t>,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the roles of an address </a:t>
            </a:r>
            <a:r>
              <a:rPr lang="en" sz="1900" u="sng"/>
              <a:t>resolver</a:t>
            </a:r>
            <a:r>
              <a:rPr lang="en" sz="1900"/>
              <a:t> and an </a:t>
            </a:r>
            <a:r>
              <a:rPr lang="en" sz="1900" u="sng"/>
              <a:t>authoritative server</a:t>
            </a:r>
            <a:r>
              <a:rPr lang="en" sz="1900"/>
              <a:t>,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how, when, and why a resolver consults the Root Server System, and</a:t>
            </a:r>
            <a:endParaRPr sz="190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900"/>
              <a:t>common misunderstandings about the Root Server System.</a:t>
            </a:r>
            <a:br>
              <a:rPr lang="en" sz="1900"/>
            </a:br>
            <a:endParaRPr sz="19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2200"/>
              <a:t>Focus - things that leadership officials need to know</a:t>
            </a:r>
            <a:endParaRPr sz="2200"/>
          </a:p>
        </p:txBody>
      </p:sp>
      <p:sp>
        <p:nvSpPr>
          <p:cNvPr id="147" name="Google Shape;147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4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599" name="Google Shape;599;p4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20000"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Root Server System … provides TLD Server Address Information, not Internet Content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Root Server System … does not decide what TLD Server Address Information appears in the Root Zone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TLD Server Address information provided by TLD⇒IANA⇒RZM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Root Server System … is not a “Gatekeeper” 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System has very little (if any) direct interaction with end users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End users do not wait on the Root Server System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SYSTEM is Resilient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 single point of technological failure</a:t>
            </a:r>
            <a:endParaRPr/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 single point of institutional failure</a:t>
            </a:r>
            <a:endParaRPr/>
          </a:p>
        </p:txBody>
      </p:sp>
      <p:sp>
        <p:nvSpPr>
          <p:cNvPr id="600" name="Google Shape;600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Introducing DNS (the Domain Name System)</a:t>
            </a:r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/>
              <a:t>DNS uses human names to find computer addresses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Humans know domain names like: www.amazon.com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Computers need IP addresses like: </a:t>
            </a:r>
            <a:r>
              <a:rPr lang="en" b="1"/>
              <a:t>40.81.95.116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DNS is how we know </a:t>
            </a:r>
            <a:r>
              <a:rPr lang="en" sz="1700" b="1">
                <a:latin typeface="Courier New"/>
                <a:ea typeface="Courier New"/>
                <a:cs typeface="Courier New"/>
                <a:sym typeface="Courier New"/>
              </a:rPr>
              <a:t>tata.com</a:t>
            </a:r>
            <a:r>
              <a:rPr lang="en"/>
              <a:t>  is  </a:t>
            </a:r>
            <a:r>
              <a:rPr lang="en" b="1"/>
              <a:t>40.81.95.116</a:t>
            </a:r>
            <a:endParaRPr sz="1700"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u="sng"/>
              <a:t>Numbers</a:t>
            </a:r>
            <a:r>
              <a:rPr lang="en"/>
              <a:t> can change while </a:t>
            </a:r>
            <a:r>
              <a:rPr lang="en" u="sng"/>
              <a:t>names</a:t>
            </a:r>
            <a:r>
              <a:rPr lang="en"/>
              <a:t> stay the same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/>
              <a:t>Connected devices need DNS to find other connected things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Computers &amp; servers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Smart phones, “smart” anything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/>
              <a:t>DNS questions ask about domain names; answers are IP addresses</a:t>
            </a:r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Benefits of DNS</a:t>
            </a: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Human-friendly identifiers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/>
              <a:t> is easier to use than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192.168.45.99</a:t>
            </a:r>
            <a:br>
              <a:rPr lang="en"/>
            </a:b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Service portability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Resource owners control address mapping in their domain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DNS follows you to your new online home</a:t>
            </a:r>
            <a:br>
              <a:rPr lang="en"/>
            </a:b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It’s a huge distributed network that’s easy to use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Flexible delegated management of hundreds of millions of directories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World’s largest distributed database</a:t>
            </a:r>
            <a:endParaRPr b="1"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61" name="Google Shape;161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Devices get addresses from resolvers</a:t>
            </a:r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There are millions of resolvers around the world</a:t>
            </a:r>
            <a:endParaRPr/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Major ones include Cloudflare 1.1.1.1 and Google 8.8.8.8</a:t>
            </a:r>
            <a:endParaRPr/>
          </a:p>
          <a:p>
            <a:pPr marL="457200" lvl="0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Resolvers can find &amp; read the world’s Internet phone books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Internet “phone books” are authoritative servers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Internet “listings/entries” are zone content / address information</a:t>
            </a:r>
            <a:br>
              <a:rPr lang="en"/>
            </a:b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Q: What is the number for </a:t>
            </a:r>
            <a:r>
              <a:rPr lang="en" b="1"/>
              <a:t>tata.com</a:t>
            </a:r>
            <a:r>
              <a:rPr lang="en"/>
              <a:t>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A: The number for </a:t>
            </a:r>
            <a:r>
              <a:rPr lang="en" sz="2000" b="1">
                <a:latin typeface="Courier New"/>
                <a:ea typeface="Courier New"/>
                <a:cs typeface="Courier New"/>
                <a:sym typeface="Courier New"/>
              </a:rPr>
              <a:t>tata.com</a:t>
            </a:r>
            <a:r>
              <a:rPr lang="en"/>
              <a:t> (for now) is </a:t>
            </a:r>
            <a:r>
              <a:rPr lang="en" sz="1800" b="1"/>
              <a:t>40.81.95.116</a:t>
            </a:r>
            <a:endParaRPr sz="2000" b="1"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happens in milliseconds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happens about 500 trillion times every day</a:t>
            </a:r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Resolvers get addresses from authoritative servers</a:t>
            </a:r>
            <a:endParaRPr/>
          </a:p>
        </p:txBody>
      </p:sp>
      <p:sp>
        <p:nvSpPr>
          <p:cNvPr id="174" name="Google Shape;174;p3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resolver remembers addresses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is called caching</a:t>
            </a:r>
            <a:endParaRPr/>
          </a:p>
          <a:p>
            <a:pPr marL="520700" lvl="1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Sometimes the resolver needs to learn a new number or confirm an old number</a:t>
            </a:r>
            <a:br>
              <a:rPr lang="en"/>
            </a:br>
            <a:endParaRPr/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Depending on how much information it needs, a resolver will ask:</a:t>
            </a:r>
            <a:endParaRPr/>
          </a:p>
          <a:p>
            <a:pPr marL="914400" lvl="0" indent="-7143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Case 1:	Nobody - resolver constructs the entire answer using only cache memory (most common scenario)</a:t>
            </a:r>
            <a:endParaRPr sz="1700"/>
          </a:p>
          <a:p>
            <a:pPr marL="914400" lvl="0" indent="-7143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Case 2:	The domain name’s authoritative server only</a:t>
            </a:r>
            <a:endParaRPr sz="1700"/>
          </a:p>
          <a:p>
            <a:pPr marL="914400" lvl="0" indent="-7143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Case 3:	The TLD’s authoritative server, then the domain name’s authoritative server </a:t>
            </a:r>
            <a:endParaRPr sz="1700"/>
          </a:p>
          <a:p>
            <a:pPr marL="914400" lvl="0" indent="-7143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700"/>
              <a:t>Case 4:	The Root Server System, then the TLD’s authoritative server, then the domain name’s authoritative server</a:t>
            </a:r>
            <a:endParaRPr sz="1700"/>
          </a:p>
        </p:txBody>
      </p:sp>
      <p:sp>
        <p:nvSpPr>
          <p:cNvPr id="175" name="Google Shape;175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3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81" name="Google Shape;181;p33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182" name="Google Shape;182;p33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183" name="Google Shape;183;p33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184" name="Google Shape;184;p33"/>
          <p:cNvCxnSpPr>
            <a:stCxn id="183" idx="2"/>
            <a:endCxn id="185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86" name="Google Shape;186;p33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187" name="Google Shape;187;p33"/>
          <p:cNvCxnSpPr>
            <a:stCxn id="188" idx="0"/>
            <a:endCxn id="182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89" name="Google Shape;189;p33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90" name="Google Shape;190;p33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185" name="Google Shape;185;p33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188" name="Google Shape;188;p33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191" name="Google Shape;191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92" name="Google Shape;192;p33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1: resolver cache memory only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198" name="Google Shape;198;p34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199" name="Google Shape;199;p34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200" name="Google Shape;200;p34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01" name="Google Shape;201;p34"/>
          <p:cNvCxnSpPr>
            <a:stCxn id="200" idx="2"/>
            <a:endCxn id="202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03" name="Google Shape;203;p34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sp>
        <p:nvSpPr>
          <p:cNvPr id="204" name="Google Shape;204;p34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205" name="Google Shape;205;p34"/>
          <p:cNvCxnSpPr>
            <a:stCxn id="206" idx="0"/>
            <a:endCxn id="199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07" name="Google Shape;207;p34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08" name="Google Shape;208;p34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CC0000"/>
                </a:solidFill>
              </a:rPr>
              <a:t>Routine: </a:t>
            </a:r>
            <a:endParaRPr sz="11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solidFill>
                  <a:srgbClr val="CC0000"/>
                </a:solidFill>
              </a:rPr>
              <a:t>&gt; 90% of answers are returned needing cache memory only</a:t>
            </a:r>
            <a:endParaRPr sz="1100" b="1">
              <a:solidFill>
                <a:srgbClr val="CC0000"/>
              </a:solidFill>
            </a:endParaRPr>
          </a:p>
        </p:txBody>
      </p:sp>
      <p:sp>
        <p:nvSpPr>
          <p:cNvPr id="209" name="Google Shape;209;p34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202" name="Google Shape;202;p34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06" name="Google Shape;206;p34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10" name="Google Shape;21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11" name="Google Shape;211;p34"/>
          <p:cNvSpPr/>
          <p:nvPr/>
        </p:nvSpPr>
        <p:spPr>
          <a:xfrm>
            <a:off x="596450" y="3891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1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12" name="Google Shape;212;p34"/>
          <p:cNvSpPr/>
          <p:nvPr/>
        </p:nvSpPr>
        <p:spPr>
          <a:xfrm>
            <a:off x="1066547" y="1455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2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13" name="Google Shape;213;p34"/>
          <p:cNvSpPr/>
          <p:nvPr/>
        </p:nvSpPr>
        <p:spPr>
          <a:xfrm>
            <a:off x="2349050" y="312950"/>
            <a:ext cx="228600" cy="2286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1155CC"/>
                </a:solidFill>
              </a:rPr>
              <a:t>3</a:t>
            </a:r>
            <a:endParaRPr sz="900" b="1">
              <a:solidFill>
                <a:srgbClr val="1155CC"/>
              </a:solidFill>
            </a:endParaRPr>
          </a:p>
        </p:txBody>
      </p:sp>
      <p:sp>
        <p:nvSpPr>
          <p:cNvPr id="214" name="Google Shape;214;p34"/>
          <p:cNvSpPr txBox="1"/>
          <p:nvPr/>
        </p:nvSpPr>
        <p:spPr>
          <a:xfrm>
            <a:off x="3950208" y="384048"/>
            <a:ext cx="42510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1: resolver cache memory only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5"/>
          <p:cNvSpPr/>
          <p:nvPr/>
        </p:nvSpPr>
        <p:spPr>
          <a:xfrm>
            <a:off x="2692442" y="1518912"/>
            <a:ext cx="3904200" cy="6746400"/>
          </a:xfrm>
          <a:prstGeom prst="arc">
            <a:avLst>
              <a:gd name="adj1" fmla="val 16215029"/>
              <a:gd name="adj2" fmla="val 2159525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20" name="Google Shape;220;p35"/>
          <p:cNvSpPr/>
          <p:nvPr/>
        </p:nvSpPr>
        <p:spPr>
          <a:xfrm>
            <a:off x="3404465" y="1575532"/>
            <a:ext cx="3048084" cy="3275100"/>
          </a:xfrm>
          <a:prstGeom prst="cloud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84925" tIns="84925" rIns="84925" bIns="849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221" name="Google Shape;221;p35"/>
          <p:cNvSpPr/>
          <p:nvPr/>
        </p:nvSpPr>
        <p:spPr>
          <a:xfrm>
            <a:off x="495192" y="985067"/>
            <a:ext cx="2867400" cy="3500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4925" tIns="161450" rIns="84925" bIns="849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Resolver</a:t>
            </a:r>
            <a:endParaRPr sz="1300"/>
          </a:p>
        </p:txBody>
      </p:sp>
      <p:sp>
        <p:nvSpPr>
          <p:cNvPr id="222" name="Google Shape;222;p35"/>
          <p:cNvSpPr/>
          <p:nvPr/>
        </p:nvSpPr>
        <p:spPr>
          <a:xfrm>
            <a:off x="3663709" y="2220750"/>
            <a:ext cx="1263600" cy="610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150" tIns="50150" rIns="50150" bIns="50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endParaRPr sz="9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authoritative server</a:t>
            </a:r>
            <a:endParaRPr sz="900"/>
          </a:p>
        </p:txBody>
      </p:sp>
      <p:sp>
        <p:nvSpPr>
          <p:cNvPr id="223" name="Google Shape;223;p35"/>
          <p:cNvSpPr/>
          <p:nvPr/>
        </p:nvSpPr>
        <p:spPr>
          <a:xfrm>
            <a:off x="2024594" y="2291400"/>
            <a:ext cx="1260000" cy="469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Send question:</a:t>
            </a:r>
            <a:br>
              <a:rPr lang="en" sz="700"/>
            </a:br>
            <a:r>
              <a:rPr lang="en" sz="700"/>
              <a:t>“What are the IP address(es)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24" name="Google Shape;224;p35"/>
          <p:cNvCxnSpPr>
            <a:stCxn id="225" idx="2"/>
            <a:endCxn id="226" idx="0"/>
          </p:cNvCxnSpPr>
          <p:nvPr/>
        </p:nvCxnSpPr>
        <p:spPr>
          <a:xfrm rot="-5400000" flipH="1">
            <a:off x="916673" y="2120355"/>
            <a:ext cx="293400" cy="600"/>
          </a:xfrm>
          <a:prstGeom prst="bentConnector3">
            <a:avLst>
              <a:gd name="adj1" fmla="val 50008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27" name="Google Shape;227;p35"/>
          <p:cNvCxnSpPr>
            <a:stCxn id="226" idx="3"/>
            <a:endCxn id="223" idx="1"/>
          </p:cNvCxnSpPr>
          <p:nvPr/>
        </p:nvCxnSpPr>
        <p:spPr>
          <a:xfrm>
            <a:off x="1558073" y="2526000"/>
            <a:ext cx="466500" cy="600"/>
          </a:xfrm>
          <a:prstGeom prst="bentConnector3">
            <a:avLst>
              <a:gd name="adj1" fmla="val 5000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26" name="Google Shape;226;p35"/>
          <p:cNvSpPr/>
          <p:nvPr/>
        </p:nvSpPr>
        <p:spPr>
          <a:xfrm>
            <a:off x="568073" y="2267400"/>
            <a:ext cx="990000" cy="517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Do I know the IP address of an authoritative server for: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example.com </a:t>
            </a:r>
            <a:r>
              <a:rPr lang="en" sz="700"/>
              <a:t>?</a:t>
            </a:r>
            <a:endParaRPr sz="700"/>
          </a:p>
        </p:txBody>
      </p:sp>
      <p:sp>
        <p:nvSpPr>
          <p:cNvPr id="228" name="Google Shape;228;p35"/>
          <p:cNvSpPr txBox="1"/>
          <p:nvPr/>
        </p:nvSpPr>
        <p:spPr>
          <a:xfrm>
            <a:off x="1122826" y="1986540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29" name="Google Shape;229;p35"/>
          <p:cNvSpPr/>
          <p:nvPr/>
        </p:nvSpPr>
        <p:spPr>
          <a:xfrm>
            <a:off x="3950209" y="2559011"/>
            <a:ext cx="690600" cy="240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example.com</a:t>
            </a:r>
            <a:r>
              <a:rPr lang="en" sz="700">
                <a:solidFill>
                  <a:schemeClr val="dk1"/>
                </a:solidFill>
              </a:rPr>
              <a:t> </a:t>
            </a:r>
            <a:endParaRPr sz="7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700">
                <a:solidFill>
                  <a:schemeClr val="dk1"/>
                </a:solidFill>
              </a:rPr>
              <a:t>zone info</a:t>
            </a:r>
            <a:endParaRPr sz="700">
              <a:solidFill>
                <a:schemeClr val="dk1"/>
              </a:solidFill>
            </a:endParaRPr>
          </a:p>
        </p:txBody>
      </p:sp>
      <p:cxnSp>
        <p:nvCxnSpPr>
          <p:cNvPr id="230" name="Google Shape;230;p35"/>
          <p:cNvCxnSpPr>
            <a:stCxn id="223" idx="3"/>
            <a:endCxn id="222" idx="1"/>
          </p:cNvCxnSpPr>
          <p:nvPr/>
        </p:nvCxnSpPr>
        <p:spPr>
          <a:xfrm>
            <a:off x="3284594" y="2526000"/>
            <a:ext cx="379200" cy="600"/>
          </a:xfrm>
          <a:prstGeom prst="bentConnector3">
            <a:avLst>
              <a:gd name="adj1" fmla="val 49989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31" name="Google Shape;231;p35"/>
          <p:cNvSpPr txBox="1"/>
          <p:nvPr/>
        </p:nvSpPr>
        <p:spPr>
          <a:xfrm>
            <a:off x="1563467" y="236681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32" name="Google Shape;232;p35"/>
          <p:cNvSpPr/>
          <p:nvPr/>
        </p:nvSpPr>
        <p:spPr>
          <a:xfrm>
            <a:off x="2278033" y="382413"/>
            <a:ext cx="102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END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Answer Returned to the requesting device.</a:t>
            </a:r>
            <a:endParaRPr sz="700"/>
          </a:p>
        </p:txBody>
      </p:sp>
      <p:sp>
        <p:nvSpPr>
          <p:cNvPr id="233" name="Google Shape;233;p35"/>
          <p:cNvSpPr/>
          <p:nvPr/>
        </p:nvSpPr>
        <p:spPr>
          <a:xfrm>
            <a:off x="541848" y="382413"/>
            <a:ext cx="1290000" cy="4914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/>
              <a:t>START</a:t>
            </a:r>
            <a:endParaRPr sz="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Question Sent: </a:t>
            </a:r>
            <a:br>
              <a:rPr lang="en" sz="700"/>
            </a:br>
            <a:r>
              <a:rPr lang="en" sz="700"/>
              <a:t>“What is the IP address for </a:t>
            </a:r>
            <a:r>
              <a:rPr lang="en" sz="700" b="1">
                <a:latin typeface="Courier New"/>
                <a:ea typeface="Courier New"/>
                <a:cs typeface="Courier New"/>
                <a:sym typeface="Courier New"/>
              </a:rPr>
              <a:t>www.example.com</a:t>
            </a:r>
            <a:r>
              <a:rPr lang="en" sz="700"/>
              <a:t>”</a:t>
            </a:r>
            <a:endParaRPr sz="700"/>
          </a:p>
        </p:txBody>
      </p:sp>
      <p:cxnSp>
        <p:nvCxnSpPr>
          <p:cNvPr id="234" name="Google Shape;234;p35"/>
          <p:cNvCxnSpPr>
            <a:stCxn id="233" idx="2"/>
            <a:endCxn id="235" idx="0"/>
          </p:cNvCxnSpPr>
          <p:nvPr/>
        </p:nvCxnSpPr>
        <p:spPr>
          <a:xfrm rot="5400000">
            <a:off x="713448" y="1080513"/>
            <a:ext cx="680100" cy="266700"/>
          </a:xfrm>
          <a:prstGeom prst="bentConnector3">
            <a:avLst>
              <a:gd name="adj1" fmla="val 49992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36" name="Google Shape;236;p35"/>
          <p:cNvSpPr txBox="1"/>
          <p:nvPr/>
        </p:nvSpPr>
        <p:spPr>
          <a:xfrm>
            <a:off x="4863260" y="2184934"/>
            <a:ext cx="94440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Report the Answer: “</a:t>
            </a:r>
            <a:r>
              <a:rPr lang="en" sz="700" b="1">
                <a:solidFill>
                  <a:schemeClr val="dk1"/>
                </a:solidFill>
              </a:rPr>
              <a:t>203.0.113.57</a:t>
            </a:r>
            <a:r>
              <a:rPr lang="en" sz="700">
                <a:solidFill>
                  <a:schemeClr val="dk1"/>
                </a:solidFill>
              </a:rPr>
              <a:t>”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37" name="Google Shape;237;p35"/>
          <p:cNvSpPr txBox="1"/>
          <p:nvPr/>
        </p:nvSpPr>
        <p:spPr>
          <a:xfrm>
            <a:off x="5136417" y="846222"/>
            <a:ext cx="2599200" cy="577800"/>
          </a:xfrm>
          <a:prstGeom prst="rect">
            <a:avLst/>
          </a:prstGeom>
          <a:noFill/>
          <a:ln w="9525" cap="flat" cmpd="sng">
            <a:solidFill>
              <a:srgbClr val="CC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Frequency (estimates):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On average, how often do Resolvers consult at this level to answer a question?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CC0000"/>
              </a:solidFill>
            </a:endParaRPr>
          </a:p>
        </p:txBody>
      </p:sp>
      <p:cxnSp>
        <p:nvCxnSpPr>
          <p:cNvPr id="238" name="Google Shape;238;p35"/>
          <p:cNvCxnSpPr/>
          <p:nvPr/>
        </p:nvCxnSpPr>
        <p:spPr>
          <a:xfrm rot="10800000">
            <a:off x="5720347" y="1838399"/>
            <a:ext cx="0" cy="58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39" name="Google Shape;239;p35"/>
          <p:cNvCxnSpPr>
            <a:stCxn id="222" idx="3"/>
            <a:endCxn id="240" idx="3"/>
          </p:cNvCxnSpPr>
          <p:nvPr/>
        </p:nvCxnSpPr>
        <p:spPr>
          <a:xfrm rot="10800000">
            <a:off x="3190009" y="1784400"/>
            <a:ext cx="1737300" cy="741600"/>
          </a:xfrm>
          <a:prstGeom prst="bentConnector3">
            <a:avLst>
              <a:gd name="adj1" fmla="val -49834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41" name="Google Shape;241;p35"/>
          <p:cNvCxnSpPr/>
          <p:nvPr/>
        </p:nvCxnSpPr>
        <p:spPr>
          <a:xfrm rot="10800000">
            <a:off x="4122363" y="1744858"/>
            <a:ext cx="1191000" cy="3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0" name="Google Shape;240;p35"/>
          <p:cNvSpPr/>
          <p:nvPr/>
        </p:nvSpPr>
        <p:spPr>
          <a:xfrm>
            <a:off x="2085859" y="1488876"/>
            <a:ext cx="1104000" cy="59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Store what I learned</a:t>
            </a:r>
            <a:endParaRPr sz="800"/>
          </a:p>
        </p:txBody>
      </p:sp>
      <p:sp>
        <p:nvSpPr>
          <p:cNvPr id="242" name="Google Shape;242;p35"/>
          <p:cNvSpPr/>
          <p:nvPr/>
        </p:nvSpPr>
        <p:spPr>
          <a:xfrm>
            <a:off x="2309359" y="1518909"/>
            <a:ext cx="657000" cy="3066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3325" tIns="33325" rIns="33325" bIns="33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Cache Memory</a:t>
            </a:r>
            <a:endParaRPr sz="700"/>
          </a:p>
        </p:txBody>
      </p:sp>
      <p:cxnSp>
        <p:nvCxnSpPr>
          <p:cNvPr id="243" name="Google Shape;243;p35"/>
          <p:cNvCxnSpPr>
            <a:stCxn id="244" idx="0"/>
            <a:endCxn id="232" idx="2"/>
          </p:cNvCxnSpPr>
          <p:nvPr/>
        </p:nvCxnSpPr>
        <p:spPr>
          <a:xfrm rot="-5400000">
            <a:off x="1704458" y="470351"/>
            <a:ext cx="680100" cy="1486800"/>
          </a:xfrm>
          <a:prstGeom prst="bentConnector3">
            <a:avLst>
              <a:gd name="adj1" fmla="val 24471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45" name="Google Shape;245;p35"/>
          <p:cNvSpPr txBox="1"/>
          <p:nvPr/>
        </p:nvSpPr>
        <p:spPr>
          <a:xfrm>
            <a:off x="1323987" y="1461541"/>
            <a:ext cx="509100" cy="1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46" name="Google Shape;246;p35"/>
          <p:cNvSpPr txBox="1"/>
          <p:nvPr/>
        </p:nvSpPr>
        <p:spPr>
          <a:xfrm>
            <a:off x="6666889" y="1503187"/>
            <a:ext cx="21030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CC0000"/>
                </a:solidFill>
              </a:rPr>
              <a:t>Routine: </a:t>
            </a:r>
            <a:endParaRPr sz="9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CC0000"/>
                </a:solidFill>
              </a:rPr>
              <a:t>&gt; 90% of answers are returned needing cache memory only</a:t>
            </a:r>
            <a:endParaRPr sz="900" b="1">
              <a:solidFill>
                <a:srgbClr val="CC0000"/>
              </a:solidFill>
            </a:endParaRPr>
          </a:p>
        </p:txBody>
      </p:sp>
      <p:sp>
        <p:nvSpPr>
          <p:cNvPr id="225" name="Google Shape;225;p35"/>
          <p:cNvSpPr/>
          <p:nvPr/>
        </p:nvSpPr>
        <p:spPr>
          <a:xfrm>
            <a:off x="568073" y="1592655"/>
            <a:ext cx="990000" cy="3813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Do I know the answer yet?</a:t>
            </a:r>
            <a:endParaRPr sz="800"/>
          </a:p>
        </p:txBody>
      </p:sp>
      <p:sp>
        <p:nvSpPr>
          <p:cNvPr id="235" name="Google Shape;235;p35"/>
          <p:cNvSpPr/>
          <p:nvPr/>
        </p:nvSpPr>
        <p:spPr>
          <a:xfrm>
            <a:off x="867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44" name="Google Shape;244;p35"/>
          <p:cNvSpPr/>
          <p:nvPr/>
        </p:nvSpPr>
        <p:spPr>
          <a:xfrm>
            <a:off x="1248608" y="1553801"/>
            <a:ext cx="105000" cy="72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075" tIns="65075" rIns="65075" bIns="650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cxnSp>
        <p:nvCxnSpPr>
          <p:cNvPr id="247" name="Google Shape;247;p35"/>
          <p:cNvCxnSpPr>
            <a:stCxn id="240" idx="1"/>
            <a:endCxn id="225" idx="3"/>
          </p:cNvCxnSpPr>
          <p:nvPr/>
        </p:nvCxnSpPr>
        <p:spPr>
          <a:xfrm rot="10800000">
            <a:off x="1558159" y="1783326"/>
            <a:ext cx="527700" cy="12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48" name="Google Shape;248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84925" tIns="84925" rIns="84925" bIns="849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49" name="Google Shape;249;p35"/>
          <p:cNvSpPr txBox="1"/>
          <p:nvPr/>
        </p:nvSpPr>
        <p:spPr>
          <a:xfrm>
            <a:off x="6666889" y="2171060"/>
            <a:ext cx="21030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625" tIns="25625" rIns="25625" bIns="256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Occasional:</a:t>
            </a:r>
            <a:endParaRPr sz="1200" b="1">
              <a:solidFill>
                <a:srgbClr val="CC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CC0000"/>
                </a:solidFill>
              </a:rPr>
              <a:t>~ 5% of answers require a question to the domain name’s authoritative server</a:t>
            </a:r>
            <a:endParaRPr sz="1200" b="1">
              <a:solidFill>
                <a:srgbClr val="CC0000"/>
              </a:solidFill>
            </a:endParaRPr>
          </a:p>
        </p:txBody>
      </p:sp>
      <p:sp>
        <p:nvSpPr>
          <p:cNvPr id="250" name="Google Shape;250;p35"/>
          <p:cNvSpPr txBox="1"/>
          <p:nvPr/>
        </p:nvSpPr>
        <p:spPr>
          <a:xfrm>
            <a:off x="3950208" y="382425"/>
            <a:ext cx="5012400" cy="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Case 2: query the domain name authoritative server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2448</Words>
  <Application>Microsoft Macintosh PowerPoint</Application>
  <PresentationFormat>On-screen Show (16:9)</PresentationFormat>
  <Paragraphs>415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Times New Roman</vt:lpstr>
      <vt:lpstr>Cutive</vt:lpstr>
      <vt:lpstr>Courier New</vt:lpstr>
      <vt:lpstr>Arial</vt:lpstr>
      <vt:lpstr>Calibri</vt:lpstr>
      <vt:lpstr>Office Theme</vt:lpstr>
      <vt:lpstr>Simple Light</vt:lpstr>
      <vt:lpstr>RSSAC and  the DNS Root Server System</vt:lpstr>
      <vt:lpstr>Introduction and overview</vt:lpstr>
      <vt:lpstr>Introducing DNS (the Domain Name System)</vt:lpstr>
      <vt:lpstr>Benefits of DNS</vt:lpstr>
      <vt:lpstr>Devices get addresses from resolvers</vt:lpstr>
      <vt:lpstr>Resolvers get addresses from authoritative servers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Root Zone holds addresses for less than 0.00005% of the world’s addressable resources</vt:lpstr>
      <vt:lpstr>In review</vt:lpstr>
      <vt:lpstr>PowerPoint Presentation</vt:lpstr>
      <vt:lpstr>Root Server System: Stable Secure &amp; Resilient</vt:lpstr>
      <vt:lpstr>Root Server Operators: Do not decide what appears in the Root Zone 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Jeff Osborn</cp:lastModifiedBy>
  <cp:revision>1</cp:revision>
  <dcterms:modified xsi:type="dcterms:W3CDTF">2026-03-02T16:37:59Z</dcterms:modified>
</cp:coreProperties>
</file>