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4630400" cy="8229600"/>
  <p:notesSz cx="8229600" cy="14630400"/>
  <p:embeddedFontLst>
    <p:embeddedFont>
      <p:font typeface="Fraunces Extra Bold"/>
      <p:regular r:id="rId13"/>
    </p:embeddedFont>
    <p:embeddedFont>
      <p:font typeface="Fraunces Extra Bold"/>
      <p:regular r:id="rId14"/>
    </p:embeddedFont>
    <p:embeddedFont>
      <p:font typeface="Nobile"/>
      <p:regular r:id="rId15"/>
    </p:embeddedFont>
    <p:embeddedFont>
      <p:font typeface="Nobile"/>
      <p:regular r:id="rId16"/>
    </p:embeddedFont>
    <p:embeddedFont>
      <p:font typeface="Nobile"/>
      <p:regular r:id="rId17"/>
    </p:embeddedFont>
    <p:embeddedFont>
      <p:font typeface="Nobile"/>
      <p:regular r:id="rId18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3" Type="http://schemas.openxmlformats.org/officeDocument/2006/relationships/font" Target="fonts/font1.fntdata"/><Relationship Id="rId14" Type="http://schemas.openxmlformats.org/officeDocument/2006/relationships/font" Target="fonts/font2.fntdata"/><Relationship Id="rId15" Type="http://schemas.openxmlformats.org/officeDocument/2006/relationships/font" Target="fonts/font3.fntdata"/><Relationship Id="rId16" Type="http://schemas.openxmlformats.org/officeDocument/2006/relationships/font" Target="fonts/font4.fntdata"/><Relationship Id="rId17" Type="http://schemas.openxmlformats.org/officeDocument/2006/relationships/font" Target="fonts/font5.fntdata"/><Relationship Id="rId18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3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3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3.png"/><Relationship Id="rId4" Type="http://schemas.openxmlformats.org/officeDocument/2006/relationships/image" Target="../media/image-3-4.svg"/><Relationship Id="rId5" Type="http://schemas.openxmlformats.org/officeDocument/2006/relationships/image" Target="../media/image-3-5.png"/><Relationship Id="rId6" Type="http://schemas.openxmlformats.org/officeDocument/2006/relationships/image" Target="../media/image-3-6.svg"/><Relationship Id="rId7" Type="http://schemas.openxmlformats.org/officeDocument/2006/relationships/image" Target="../media/image-3-7.png"/><Relationship Id="rId8" Type="http://schemas.openxmlformats.org/officeDocument/2006/relationships/image" Target="../media/image-3-8.svg"/><Relationship Id="rId9" Type="http://schemas.openxmlformats.org/officeDocument/2006/relationships/image" Target="../media/image-3-9.png"/><Relationship Id="rId10" Type="http://schemas.openxmlformats.org/officeDocument/2006/relationships/image" Target="../media/image-3-10.svg"/><Relationship Id="rId11" Type="http://schemas.openxmlformats.org/officeDocument/2006/relationships/image" Target="../media/image-3-11.png"/><Relationship Id="rId12" Type="http://schemas.openxmlformats.org/officeDocument/2006/relationships/slideLayout" Target="../slideLayouts/slideLayout4.xml"/><Relationship Id="rId1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slideLayout" Target="../slideLayouts/slideLayout5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6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518648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How Non-Commercial Actors Can Have a Greater Impact at ICANN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985147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An interactive session to reflect on how to strengthen the influence of civil society in ICANN processes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409105" y="486013"/>
            <a:ext cx="4279702" cy="534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200"/>
              </a:lnSpc>
              <a:buNone/>
            </a:pPr>
            <a:r>
              <a:rPr lang="en-US" sz="33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Why This Matters</a:t>
            </a:r>
            <a:endParaRPr lang="en-US" sz="3350" dirty="0"/>
          </a:p>
        </p:txBody>
      </p:sp>
      <p:sp>
        <p:nvSpPr>
          <p:cNvPr id="3" name="Text 1"/>
          <p:cNvSpPr/>
          <p:nvPr/>
        </p:nvSpPr>
        <p:spPr>
          <a:xfrm>
            <a:off x="1409105" y="2522339"/>
            <a:ext cx="3322796" cy="320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Presence Is Not Influence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409105" y="2972514"/>
            <a:ext cx="3862626" cy="14416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Being present in ICANN discussions does not automatically equate to shaping outcomes. Non-commercial actors provide essential perspectives on public interest, digital rights, and diversity, but the environment is becoming increasingly complex.</a:t>
            </a:r>
            <a:endParaRPr lang="en-US" sz="13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97022" y="1359932"/>
            <a:ext cx="7531656" cy="4203621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1409105" y="5854065"/>
            <a:ext cx="3851196" cy="1213366"/>
          </a:xfrm>
          <a:prstGeom prst="roundRect">
            <a:avLst>
              <a:gd name="adj" fmla="val 12698"/>
            </a:avLst>
          </a:prstGeom>
          <a:solidFill>
            <a:srgbClr val="FAFFFA"/>
          </a:solidFill>
          <a:ln w="22860">
            <a:solidFill>
              <a:srgbClr val="CED9CE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603058" y="6048018"/>
            <a:ext cx="2699028" cy="26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More Complex Processes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1603058" y="6392942"/>
            <a:ext cx="3463290" cy="4805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Increased technical and legal complexity in discussions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5389483" y="5854065"/>
            <a:ext cx="3851196" cy="1213366"/>
          </a:xfrm>
          <a:prstGeom prst="roundRect">
            <a:avLst>
              <a:gd name="adj" fmla="val 12698"/>
            </a:avLst>
          </a:prstGeom>
          <a:solidFill>
            <a:srgbClr val="FAFFFA"/>
          </a:solidFill>
          <a:ln w="22860">
            <a:solidFill>
              <a:srgbClr val="CED9C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583436" y="6048018"/>
            <a:ext cx="2419826" cy="26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Implementation Work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5583436" y="6392942"/>
            <a:ext cx="3463290" cy="4805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Constant expansion of implementation scope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369862" y="5854065"/>
            <a:ext cx="3851196" cy="1213366"/>
          </a:xfrm>
          <a:prstGeom prst="roundRect">
            <a:avLst>
              <a:gd name="adj" fmla="val 12698"/>
            </a:avLst>
          </a:prstGeom>
          <a:solidFill>
            <a:srgbClr val="FAFFFA"/>
          </a:solidFill>
          <a:ln w="22860">
            <a:solidFill>
              <a:srgbClr val="CED9CE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563814" y="6048018"/>
            <a:ext cx="2139791" cy="26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Rapid Decisions</a:t>
            </a:r>
            <a:endParaRPr lang="en-US" sz="1650" dirty="0"/>
          </a:p>
        </p:txBody>
      </p:sp>
      <p:sp>
        <p:nvSpPr>
          <p:cNvPr id="14" name="Text 11"/>
          <p:cNvSpPr/>
          <p:nvPr/>
        </p:nvSpPr>
        <p:spPr>
          <a:xfrm>
            <a:off x="9563814" y="6392942"/>
            <a:ext cx="3463290" cy="4805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Fast-moving developments in many key processes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1665803" y="7357943"/>
            <a:ext cx="11555373" cy="2402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300" i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Does civil society feel that it is truly shaping outcomes at ICANN, or is it mainly reacting to processes already underway?</a:t>
            </a:r>
            <a:endParaRPr lang="en-US" sz="1300" dirty="0"/>
          </a:p>
        </p:txBody>
      </p:sp>
      <p:sp>
        <p:nvSpPr>
          <p:cNvPr id="16" name="Shape 13"/>
          <p:cNvSpPr/>
          <p:nvPr/>
        </p:nvSpPr>
        <p:spPr>
          <a:xfrm>
            <a:off x="1409105" y="7212687"/>
            <a:ext cx="22860" cy="530781"/>
          </a:xfrm>
          <a:prstGeom prst="rect">
            <a:avLst/>
          </a:prstGeom>
          <a:solidFill>
            <a:srgbClr val="438951"/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96208" y="1065848"/>
            <a:ext cx="5462349" cy="563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Identifying the Barriers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1096208" y="1915597"/>
            <a:ext cx="12437864" cy="258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To strengthen our impact, we must understand what is holding us back. Conversations within the community reveal several recurring challenges: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1096208" y="2335411"/>
            <a:ext cx="4050387" cy="2187773"/>
          </a:xfrm>
          <a:prstGeom prst="roundRect">
            <a:avLst>
              <a:gd name="adj" fmla="val 7416"/>
            </a:avLst>
          </a:prstGeom>
          <a:solidFill>
            <a:srgbClr val="E8F3E8"/>
          </a:solidFill>
          <a:ln/>
        </p:spPr>
      </p:sp>
      <p:sp>
        <p:nvSpPr>
          <p:cNvPr id="5" name="Shape 3"/>
          <p:cNvSpPr/>
          <p:nvPr/>
        </p:nvSpPr>
        <p:spPr>
          <a:xfrm>
            <a:off x="1276350" y="2515553"/>
            <a:ext cx="540663" cy="540663"/>
          </a:xfrm>
          <a:prstGeom prst="roundRect">
            <a:avLst>
              <a:gd name="adj" fmla="val 16910877"/>
            </a:avLst>
          </a:prstGeom>
          <a:solidFill>
            <a:srgbClr val="438951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25059" y="2664143"/>
            <a:ext cx="243245" cy="24324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76350" y="3199448"/>
            <a:ext cx="2253139" cy="2815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Limited Resources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1276350" y="3566874"/>
            <a:ext cx="3690104" cy="5174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Insufficient time and budget for sustained engagement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289828" y="2335411"/>
            <a:ext cx="4050506" cy="2187773"/>
          </a:xfrm>
          <a:prstGeom prst="roundRect">
            <a:avLst>
              <a:gd name="adj" fmla="val 7416"/>
            </a:avLst>
          </a:prstGeom>
          <a:solidFill>
            <a:srgbClr val="E8F3E8"/>
          </a:solidFill>
          <a:ln/>
        </p:spPr>
      </p:sp>
      <p:sp>
        <p:nvSpPr>
          <p:cNvPr id="10" name="Shape 7"/>
          <p:cNvSpPr/>
          <p:nvPr/>
        </p:nvSpPr>
        <p:spPr>
          <a:xfrm>
            <a:off x="5469969" y="2515553"/>
            <a:ext cx="540663" cy="540663"/>
          </a:xfrm>
          <a:prstGeom prst="roundRect">
            <a:avLst>
              <a:gd name="adj" fmla="val 16910877"/>
            </a:avLst>
          </a:prstGeom>
          <a:solidFill>
            <a:srgbClr val="438951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8678" y="2664143"/>
            <a:ext cx="243245" cy="24324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469969" y="3199448"/>
            <a:ext cx="2472571" cy="2815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Technical Complexity</a:t>
            </a:r>
            <a:endParaRPr lang="en-US" sz="1750" dirty="0"/>
          </a:p>
        </p:txBody>
      </p:sp>
      <p:sp>
        <p:nvSpPr>
          <p:cNvPr id="13" name="Text 9"/>
          <p:cNvSpPr/>
          <p:nvPr/>
        </p:nvSpPr>
        <p:spPr>
          <a:xfrm>
            <a:off x="5469969" y="3566874"/>
            <a:ext cx="3690223" cy="776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Legal and technical processes that are difficult to navigate without prior experience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9483566" y="2335411"/>
            <a:ext cx="4050387" cy="2187773"/>
          </a:xfrm>
          <a:prstGeom prst="roundRect">
            <a:avLst>
              <a:gd name="adj" fmla="val 7416"/>
            </a:avLst>
          </a:prstGeom>
          <a:solidFill>
            <a:srgbClr val="E8F3E8"/>
          </a:solidFill>
          <a:ln/>
        </p:spPr>
      </p:sp>
      <p:sp>
        <p:nvSpPr>
          <p:cNvPr id="15" name="Shape 11"/>
          <p:cNvSpPr/>
          <p:nvPr/>
        </p:nvSpPr>
        <p:spPr>
          <a:xfrm>
            <a:off x="9663708" y="2515553"/>
            <a:ext cx="540663" cy="540663"/>
          </a:xfrm>
          <a:prstGeom prst="roundRect">
            <a:avLst>
              <a:gd name="adj" fmla="val 16910877"/>
            </a:avLst>
          </a:prstGeom>
          <a:solidFill>
            <a:srgbClr val="438951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12417" y="2664143"/>
            <a:ext cx="243245" cy="24324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663708" y="3199448"/>
            <a:ext cx="2253139" cy="2815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Coordination Gaps</a:t>
            </a:r>
            <a:endParaRPr lang="en-US" sz="1750" dirty="0"/>
          </a:p>
        </p:txBody>
      </p:sp>
      <p:sp>
        <p:nvSpPr>
          <p:cNvPr id="18" name="Text 13"/>
          <p:cNvSpPr/>
          <p:nvPr/>
        </p:nvSpPr>
        <p:spPr>
          <a:xfrm>
            <a:off x="9663708" y="3566874"/>
            <a:ext cx="3690104" cy="5174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Lack of effective coordination within civil society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1096208" y="4666417"/>
            <a:ext cx="6147197" cy="1670328"/>
          </a:xfrm>
          <a:prstGeom prst="roundRect">
            <a:avLst>
              <a:gd name="adj" fmla="val 9713"/>
            </a:avLst>
          </a:prstGeom>
          <a:solidFill>
            <a:srgbClr val="E8F3E8"/>
          </a:solidFill>
          <a:ln/>
        </p:spPr>
      </p:sp>
      <p:sp>
        <p:nvSpPr>
          <p:cNvPr id="20" name="Shape 15"/>
          <p:cNvSpPr/>
          <p:nvPr/>
        </p:nvSpPr>
        <p:spPr>
          <a:xfrm>
            <a:off x="1276350" y="4846558"/>
            <a:ext cx="540663" cy="540663"/>
          </a:xfrm>
          <a:prstGeom prst="roundRect">
            <a:avLst>
              <a:gd name="adj" fmla="val 16910877"/>
            </a:avLst>
          </a:prstGeom>
          <a:solidFill>
            <a:srgbClr val="438951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25059" y="4995148"/>
            <a:ext cx="243245" cy="24324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276350" y="5530453"/>
            <a:ext cx="2936558" cy="2815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Leadership Sustainability</a:t>
            </a:r>
            <a:endParaRPr lang="en-US" sz="1750" dirty="0"/>
          </a:p>
        </p:txBody>
      </p:sp>
      <p:sp>
        <p:nvSpPr>
          <p:cNvPr id="23" name="Text 17"/>
          <p:cNvSpPr/>
          <p:nvPr/>
        </p:nvSpPr>
        <p:spPr>
          <a:xfrm>
            <a:off x="1276350" y="5897880"/>
            <a:ext cx="5786914" cy="258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Burnout and difficulties in renewing leadership</a:t>
            </a:r>
            <a:endParaRPr lang="en-US" sz="1400" dirty="0"/>
          </a:p>
        </p:txBody>
      </p:sp>
      <p:sp>
        <p:nvSpPr>
          <p:cNvPr id="24" name="Shape 18"/>
          <p:cNvSpPr/>
          <p:nvPr/>
        </p:nvSpPr>
        <p:spPr>
          <a:xfrm>
            <a:off x="7386638" y="4666417"/>
            <a:ext cx="6147316" cy="1670328"/>
          </a:xfrm>
          <a:prstGeom prst="roundRect">
            <a:avLst>
              <a:gd name="adj" fmla="val 9713"/>
            </a:avLst>
          </a:prstGeom>
          <a:solidFill>
            <a:srgbClr val="E8F3E8"/>
          </a:solidFill>
          <a:ln/>
        </p:spPr>
      </p:sp>
      <p:sp>
        <p:nvSpPr>
          <p:cNvPr id="25" name="Shape 19"/>
          <p:cNvSpPr/>
          <p:nvPr/>
        </p:nvSpPr>
        <p:spPr>
          <a:xfrm>
            <a:off x="7566779" y="4846558"/>
            <a:ext cx="540663" cy="540663"/>
          </a:xfrm>
          <a:prstGeom prst="roundRect">
            <a:avLst>
              <a:gd name="adj" fmla="val 16910877"/>
            </a:avLst>
          </a:prstGeom>
          <a:solidFill>
            <a:srgbClr val="438951"/>
          </a:solidFill>
          <a:ln/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715488" y="4995148"/>
            <a:ext cx="243245" cy="243245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7566779" y="5530453"/>
            <a:ext cx="2253139" cy="2815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Late Entry</a:t>
            </a:r>
            <a:endParaRPr lang="en-US" sz="1750" dirty="0"/>
          </a:p>
        </p:txBody>
      </p:sp>
      <p:sp>
        <p:nvSpPr>
          <p:cNvPr id="28" name="Text 21"/>
          <p:cNvSpPr/>
          <p:nvPr/>
        </p:nvSpPr>
        <p:spPr>
          <a:xfrm>
            <a:off x="7566779" y="5897880"/>
            <a:ext cx="5787033" cy="258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Participation when processes are already advanced</a:t>
            </a:r>
            <a:endParaRPr lang="en-US" sz="1400" dirty="0"/>
          </a:p>
        </p:txBody>
      </p:sp>
      <p:sp>
        <p:nvSpPr>
          <p:cNvPr id="29" name="Shape 22"/>
          <p:cNvSpPr/>
          <p:nvPr/>
        </p:nvSpPr>
        <p:spPr>
          <a:xfrm>
            <a:off x="1096208" y="6497836"/>
            <a:ext cx="12437864" cy="665798"/>
          </a:xfrm>
          <a:prstGeom prst="roundRect">
            <a:avLst>
              <a:gd name="adj" fmla="val 24367"/>
            </a:avLst>
          </a:prstGeom>
          <a:solidFill>
            <a:srgbClr val="CCE6D1"/>
          </a:solidFill>
          <a:ln/>
        </p:spPr>
      </p:sp>
      <p:pic>
        <p:nvPicPr>
          <p:cNvPr id="30" name="Image 5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76350" y="6740604"/>
            <a:ext cx="225266" cy="180142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1681758" y="6686074"/>
            <a:ext cx="11672173" cy="258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Key question: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What is the single biggest obstacle preventing civil society from having a greater impact at ICANN today?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8882" y="1166813"/>
            <a:ext cx="5776317" cy="516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050"/>
              </a:lnSpc>
              <a:buNone/>
            </a:pPr>
            <a:r>
              <a:rPr lang="en-US" sz="32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From Presence to Influence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578882" y="1864519"/>
            <a:ext cx="7986236" cy="2287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For non-commercial actors to have greater impact, we need to change how we work:</a:t>
            </a:r>
            <a:endParaRPr lang="en-US" sz="13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882" y="2228850"/>
            <a:ext cx="827008" cy="99238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26500" y="2394228"/>
            <a:ext cx="2067639" cy="2584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Early Engagement</a:t>
            </a:r>
            <a:endParaRPr lang="en-US" sz="1600" dirty="0"/>
          </a:p>
        </p:txBody>
      </p:sp>
      <p:sp>
        <p:nvSpPr>
          <p:cNvPr id="7" name="Text 3"/>
          <p:cNvSpPr/>
          <p:nvPr/>
        </p:nvSpPr>
        <p:spPr>
          <a:xfrm>
            <a:off x="1526500" y="2724983"/>
            <a:ext cx="7038618" cy="2287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Participation in the initial stages of policy processes</a:t>
            </a:r>
            <a:endParaRPr lang="en-US" sz="13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882" y="3221236"/>
            <a:ext cx="827008" cy="99238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526500" y="3386614"/>
            <a:ext cx="2110740" cy="2584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Better Coordination</a:t>
            </a:r>
            <a:endParaRPr lang="en-US" sz="1600" dirty="0"/>
          </a:p>
        </p:txBody>
      </p:sp>
      <p:sp>
        <p:nvSpPr>
          <p:cNvPr id="10" name="Text 5"/>
          <p:cNvSpPr/>
          <p:nvPr/>
        </p:nvSpPr>
        <p:spPr>
          <a:xfrm>
            <a:off x="1526500" y="3717369"/>
            <a:ext cx="7038618" cy="2287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Information exchange and aligned strategies</a:t>
            </a:r>
            <a:endParaRPr lang="en-US" sz="13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882" y="4213622"/>
            <a:ext cx="827008" cy="992386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526500" y="4379000"/>
            <a:ext cx="2618065" cy="2584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Leadership Development</a:t>
            </a:r>
            <a:endParaRPr lang="en-US" sz="1600" dirty="0"/>
          </a:p>
        </p:txBody>
      </p:sp>
      <p:sp>
        <p:nvSpPr>
          <p:cNvPr id="13" name="Text 7"/>
          <p:cNvSpPr/>
          <p:nvPr/>
        </p:nvSpPr>
        <p:spPr>
          <a:xfrm>
            <a:off x="1526500" y="4709755"/>
            <a:ext cx="7038618" cy="2287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Investment in training and leader succession</a:t>
            </a:r>
            <a:endParaRPr lang="en-US" sz="1300" dirty="0"/>
          </a:p>
        </p:txBody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882" y="5206008"/>
            <a:ext cx="827008" cy="992386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526500" y="5371386"/>
            <a:ext cx="2067639" cy="2584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Strategic Alliances</a:t>
            </a:r>
            <a:endParaRPr lang="en-US" sz="1600" dirty="0"/>
          </a:p>
        </p:txBody>
      </p:sp>
      <p:sp>
        <p:nvSpPr>
          <p:cNvPr id="16" name="Text 9"/>
          <p:cNvSpPr/>
          <p:nvPr/>
        </p:nvSpPr>
        <p:spPr>
          <a:xfrm>
            <a:off x="1526500" y="5702141"/>
            <a:ext cx="7038618" cy="2287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Building bridges with other groups</a:t>
            </a:r>
            <a:endParaRPr lang="en-US" sz="1300" dirty="0"/>
          </a:p>
        </p:txBody>
      </p:sp>
      <p:sp>
        <p:nvSpPr>
          <p:cNvPr id="17" name="Text 10"/>
          <p:cNvSpPr/>
          <p:nvPr/>
        </p:nvSpPr>
        <p:spPr>
          <a:xfrm>
            <a:off x="826889" y="6469618"/>
            <a:ext cx="7738229" cy="4574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300" i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If we wanted to double the influence of civil society in ICANN over the next two years, what would we need to change? What practical steps would make the biggest difference?</a:t>
            </a:r>
            <a:endParaRPr lang="en-US" sz="1300" dirty="0"/>
          </a:p>
        </p:txBody>
      </p:sp>
      <p:sp>
        <p:nvSpPr>
          <p:cNvPr id="18" name="Shape 11"/>
          <p:cNvSpPr/>
          <p:nvPr/>
        </p:nvSpPr>
        <p:spPr>
          <a:xfrm>
            <a:off x="578882" y="6334006"/>
            <a:ext cx="22860" cy="728662"/>
          </a:xfrm>
          <a:prstGeom prst="rect">
            <a:avLst/>
          </a:prstGeom>
          <a:solidFill>
            <a:srgbClr val="438951"/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482929" y="677942"/>
            <a:ext cx="3548062" cy="437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27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Concrete Next Steps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82929" y="1342549"/>
            <a:ext cx="6162199" cy="343935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994458" y="2620328"/>
            <a:ext cx="2589014" cy="2626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From Dialogue to Action</a:t>
            </a:r>
            <a:endParaRPr lang="en-US" sz="1650" dirty="0"/>
          </a:p>
        </p:txBody>
      </p:sp>
      <p:sp>
        <p:nvSpPr>
          <p:cNvPr id="5" name="Text 2"/>
          <p:cNvSpPr/>
          <p:nvPr/>
        </p:nvSpPr>
        <p:spPr>
          <a:xfrm>
            <a:off x="8994458" y="2969419"/>
            <a:ext cx="3160395" cy="5432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Beyond ideas, let's identify </a:t>
            </a:r>
            <a:pPr algn="l" indent="0" marL="0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two or three concrete actions</a:t>
            </a:r>
            <a:pPr algn="l"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that our community can pursue in the next 6 to 12 months.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2482929" y="4976455"/>
            <a:ext cx="140018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405449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>01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2482929" y="5199221"/>
            <a:ext cx="4788932" cy="15240"/>
          </a:xfrm>
          <a:prstGeom prst="rect">
            <a:avLst/>
          </a:prstGeom>
          <a:solidFill>
            <a:srgbClr val="438951"/>
          </a:solidFill>
          <a:ln/>
        </p:spPr>
      </p:sp>
      <p:sp>
        <p:nvSpPr>
          <p:cNvPr id="8" name="Text 5"/>
          <p:cNvSpPr/>
          <p:nvPr/>
        </p:nvSpPr>
        <p:spPr>
          <a:xfrm>
            <a:off x="2482929" y="5299710"/>
            <a:ext cx="2096214" cy="2188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Improved Coordination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2482929" y="5570339"/>
            <a:ext cx="4788932" cy="181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More effective communication mechanisms between organizations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7358301" y="4976455"/>
            <a:ext cx="140018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405449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>02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7358301" y="5199221"/>
            <a:ext cx="4789051" cy="15240"/>
          </a:xfrm>
          <a:prstGeom prst="rect">
            <a:avLst/>
          </a:prstGeom>
          <a:solidFill>
            <a:srgbClr val="438951"/>
          </a:solidFill>
          <a:ln/>
        </p:spPr>
      </p:sp>
      <p:sp>
        <p:nvSpPr>
          <p:cNvPr id="12" name="Text 9"/>
          <p:cNvSpPr/>
          <p:nvPr/>
        </p:nvSpPr>
        <p:spPr>
          <a:xfrm>
            <a:off x="7358301" y="5299710"/>
            <a:ext cx="1750814" cy="2188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Knowledge Sharing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7358301" y="5570339"/>
            <a:ext cx="4789051" cy="181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Platforms to document and disseminate analysis and perspectives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2482929" y="5942886"/>
            <a:ext cx="140018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405449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>03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2482929" y="6165652"/>
            <a:ext cx="4788932" cy="15240"/>
          </a:xfrm>
          <a:prstGeom prst="rect">
            <a:avLst/>
          </a:prstGeom>
          <a:solidFill>
            <a:srgbClr val="438951"/>
          </a:solidFill>
          <a:ln/>
        </p:spPr>
      </p:sp>
      <p:sp>
        <p:nvSpPr>
          <p:cNvPr id="16" name="Text 13"/>
          <p:cNvSpPr/>
          <p:nvPr/>
        </p:nvSpPr>
        <p:spPr>
          <a:xfrm>
            <a:off x="2482929" y="6266140"/>
            <a:ext cx="2216944" cy="2188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Leadership Development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2482929" y="6536769"/>
            <a:ext cx="4788932" cy="181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Mentorship programs and continuous training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7358301" y="5942886"/>
            <a:ext cx="140018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405449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>04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7358301" y="6165652"/>
            <a:ext cx="4789051" cy="15240"/>
          </a:xfrm>
          <a:prstGeom prst="rect">
            <a:avLst/>
          </a:prstGeom>
          <a:solidFill>
            <a:srgbClr val="438951"/>
          </a:solidFill>
          <a:ln/>
        </p:spPr>
      </p:sp>
      <p:sp>
        <p:nvSpPr>
          <p:cNvPr id="20" name="Text 17"/>
          <p:cNvSpPr/>
          <p:nvPr/>
        </p:nvSpPr>
        <p:spPr>
          <a:xfrm>
            <a:off x="7358301" y="6266140"/>
            <a:ext cx="2286119" cy="2188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Anticipatory Engagement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7358301" y="6536769"/>
            <a:ext cx="4789051" cy="181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Early identification of key processes and strategic preparation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2482929" y="6920151"/>
            <a:ext cx="9664422" cy="631388"/>
          </a:xfrm>
          <a:prstGeom prst="roundRect">
            <a:avLst>
              <a:gd name="adj" fmla="val 19965"/>
            </a:avLst>
          </a:prstGeom>
          <a:solidFill>
            <a:srgbClr val="CCE6D1"/>
          </a:solidFill>
          <a:ln/>
        </p:spPr>
      </p:sp>
      <p:pic>
        <p:nvPicPr>
          <p:cNvPr id="2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2947" y="7102197"/>
            <a:ext cx="175022" cy="140018"/>
          </a:xfrm>
          <a:prstGeom prst="rect">
            <a:avLst/>
          </a:prstGeom>
        </p:spPr>
      </p:pic>
      <p:sp>
        <p:nvSpPr>
          <p:cNvPr id="24" name="Text 20"/>
          <p:cNvSpPr/>
          <p:nvPr/>
        </p:nvSpPr>
        <p:spPr>
          <a:xfrm>
            <a:off x="2937986" y="7041594"/>
            <a:ext cx="9069348" cy="3621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Closing question:</a:t>
            </a:r>
            <a:pPr algn="l"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What concrete action could we commit to taking before the next ICANN meeting to strengthen the impact of civil society?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019657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Thank You for the Conversation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777377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Strengthening the influence of civil society in ICANN does not happen automatically. It requires coordination, strategy, and continuous commitment from all of us.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80190" y="5121235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 deeply appreciate your ideas today. I hope this conversation helps us move towards more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38951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effective and impactful participation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in the future.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2026-03-07T11:19:26Z</dcterms:created>
  <dcterms:modified xsi:type="dcterms:W3CDTF">2026-03-07T11:19:26Z</dcterms:modified>
</cp:coreProperties>
</file>