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3349"/>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D7377"/>
          </a:solidFill>
          <a:ln w="12700">
            <a:solidFill>
              <a:srgbClr val="0D7377"/>
            </a:solidFill>
            <a:prstDash val="solid"/>
          </a:ln>
        </p:spPr>
      </p:sp>
      <p:sp>
        <p:nvSpPr>
          <p:cNvPr id="3" name="Shape 1"/>
          <p:cNvSpPr/>
          <p:nvPr/>
        </p:nvSpPr>
        <p:spPr>
          <a:xfrm>
            <a:off x="7772400" y="0"/>
            <a:ext cx="1371600" cy="164592"/>
          </a:xfrm>
          <a:prstGeom prst="rect">
            <a:avLst/>
          </a:prstGeom>
          <a:solidFill>
            <a:srgbClr val="F4A226"/>
          </a:solidFill>
          <a:ln w="12700">
            <a:solidFill>
              <a:srgbClr val="F4A226"/>
            </a:solidFill>
            <a:prstDash val="solid"/>
          </a:ln>
        </p:spPr>
      </p:sp>
      <p:sp>
        <p:nvSpPr>
          <p:cNvPr id="4" name="Text 2"/>
          <p:cNvSpPr/>
          <p:nvPr/>
        </p:nvSpPr>
        <p:spPr>
          <a:xfrm>
            <a:off x="411480" y="1005840"/>
            <a:ext cx="8321040" cy="457200"/>
          </a:xfrm>
          <a:prstGeom prst="rect">
            <a:avLst/>
          </a:prstGeom>
          <a:noFill/>
          <a:ln/>
        </p:spPr>
        <p:txBody>
          <a:bodyPr wrap="square" rtlCol="0" anchor="ctr"/>
          <a:lstStyle/>
          <a:p>
            <a:pPr indent="0" marL="0">
              <a:buNone/>
            </a:pPr>
            <a:r>
              <a:rPr lang="en-US" sz="1600" spc="300" kern="0" dirty="0">
                <a:solidFill>
                  <a:srgbClr val="F4A226"/>
                </a:solidFill>
                <a:latin typeface="Calibri" pitchFamily="34" charset="0"/>
                <a:ea typeface="Calibri" pitchFamily="34" charset="-122"/>
                <a:cs typeface="Calibri" pitchFamily="34" charset="-120"/>
              </a:rPr>
              <a:t>GNSO Council Meeting</a:t>
            </a:r>
            <a:endParaRPr lang="en-US" sz="1600" dirty="0"/>
          </a:p>
        </p:txBody>
      </p:sp>
      <p:sp>
        <p:nvSpPr>
          <p:cNvPr id="5" name="Text 3"/>
          <p:cNvSpPr/>
          <p:nvPr/>
        </p:nvSpPr>
        <p:spPr>
          <a:xfrm>
            <a:off x="411480" y="1554480"/>
            <a:ext cx="8321040" cy="1097280"/>
          </a:xfrm>
          <a:prstGeom prst="rect">
            <a:avLst/>
          </a:prstGeom>
          <a:noFill/>
          <a:ln/>
        </p:spPr>
        <p:txBody>
          <a:bodyPr wrap="square" rtlCol="0" anchor="ctr"/>
          <a:lstStyle/>
          <a:p>
            <a:pPr indent="0" marL="0">
              <a:buNone/>
            </a:pPr>
            <a:r>
              <a:rPr lang="en-US" sz="4000" b="1" dirty="0">
                <a:solidFill>
                  <a:srgbClr val="FFFFFF"/>
                </a:solidFill>
                <a:latin typeface="Calibri" pitchFamily="34" charset="0"/>
                <a:ea typeface="Calibri" pitchFamily="34" charset="-122"/>
                <a:cs typeface="Calibri" pitchFamily="34" charset="-120"/>
              </a:rPr>
              <a:t>ICANN 86 — Policy Prep</a:t>
            </a:r>
            <a:endParaRPr lang="en-US" sz="4000" dirty="0"/>
          </a:p>
        </p:txBody>
      </p:sp>
      <p:sp>
        <p:nvSpPr>
          <p:cNvPr id="6" name="Text 4"/>
          <p:cNvSpPr/>
          <p:nvPr/>
        </p:nvSpPr>
        <p:spPr>
          <a:xfrm>
            <a:off x="411480" y="2651760"/>
            <a:ext cx="8321040" cy="502920"/>
          </a:xfrm>
          <a:prstGeom prst="rect">
            <a:avLst/>
          </a:prstGeom>
          <a:noFill/>
          <a:ln/>
        </p:spPr>
        <p:txBody>
          <a:bodyPr wrap="square" rtlCol="0" anchor="ctr"/>
          <a:lstStyle/>
          <a:p>
            <a:pPr indent="0" marL="0">
              <a:buNone/>
            </a:pPr>
            <a:r>
              <a:rPr lang="en-US" sz="2200" dirty="0">
                <a:solidFill>
                  <a:srgbClr val="14A085"/>
                </a:solidFill>
                <a:latin typeface="Calibri" pitchFamily="34" charset="0"/>
                <a:ea typeface="Calibri" pitchFamily="34" charset="-122"/>
                <a:cs typeface="Calibri" pitchFamily="34" charset="-120"/>
              </a:rPr>
              <a:t>Non-Commercial Stakeholder Group</a:t>
            </a:r>
            <a:endParaRPr lang="en-US" sz="2200" dirty="0"/>
          </a:p>
        </p:txBody>
      </p:sp>
      <p:sp>
        <p:nvSpPr>
          <p:cNvPr id="7" name="Shape 5"/>
          <p:cNvSpPr/>
          <p:nvPr/>
        </p:nvSpPr>
        <p:spPr>
          <a:xfrm>
            <a:off x="411480" y="3246120"/>
            <a:ext cx="5029200" cy="36576"/>
          </a:xfrm>
          <a:prstGeom prst="rect">
            <a:avLst/>
          </a:prstGeom>
          <a:solidFill>
            <a:srgbClr val="0D7377"/>
          </a:solidFill>
          <a:ln w="12700">
            <a:solidFill>
              <a:srgbClr val="0D7377"/>
            </a:solidFill>
            <a:prstDash val="solid"/>
          </a:ln>
        </p:spPr>
      </p:sp>
      <p:sp>
        <p:nvSpPr>
          <p:cNvPr id="8" name="Text 6"/>
          <p:cNvSpPr/>
          <p:nvPr/>
        </p:nvSpPr>
        <p:spPr>
          <a:xfrm>
            <a:off x="411480" y="3383280"/>
            <a:ext cx="8321040" cy="365760"/>
          </a:xfrm>
          <a:prstGeom prst="rect">
            <a:avLst/>
          </a:prstGeom>
          <a:noFill/>
          <a:ln/>
        </p:spPr>
        <p:txBody>
          <a:bodyPr wrap="square" rtlCol="0" anchor="ctr"/>
          <a:lstStyle/>
          <a:p>
            <a:pPr indent="0" marL="0">
              <a:buNone/>
            </a:pPr>
            <a:r>
              <a:rPr lang="en-US" sz="1300" dirty="0">
                <a:solidFill>
                  <a:srgbClr val="8DA3B0"/>
                </a:solidFill>
                <a:latin typeface="Calibri" pitchFamily="34" charset="0"/>
                <a:ea typeface="Calibri" pitchFamily="34" charset="-122"/>
                <a:cs typeface="Calibri" pitchFamily="34" charset="-120"/>
              </a:rPr>
              <a:t>10 June 2026  ·  GNSO Council Meeting  ·  12:45 UTC</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3349"/>
        </a:solidFill>
      </p:bgPr>
    </p:bg>
    <p:spTree>
      <p:nvGrpSpPr>
        <p:cNvPr id="1" name=""/>
        <p:cNvGrpSpPr/>
        <p:nvPr/>
      </p:nvGrpSpPr>
      <p:grpSpPr>
        <a:xfrm>
          <a:off x="0" y="0"/>
          <a:ext cx="0" cy="0"/>
          <a:chOff x="0" y="0"/>
          <a:chExt cx="0" cy="0"/>
        </a:xfrm>
      </p:grpSpPr>
      <p:sp>
        <p:nvSpPr>
          <p:cNvPr id="2" name="Shape 0"/>
          <p:cNvSpPr/>
          <p:nvPr/>
        </p:nvSpPr>
        <p:spPr>
          <a:xfrm>
            <a:off x="0" y="4114800"/>
            <a:ext cx="9144000" cy="1028700"/>
          </a:xfrm>
          <a:prstGeom prst="rect">
            <a:avLst/>
          </a:prstGeom>
          <a:solidFill>
            <a:srgbClr val="0D7377"/>
          </a:solidFill>
          <a:ln w="12700">
            <a:solidFill>
              <a:srgbClr val="0D7377"/>
            </a:solidFill>
            <a:prstDash val="solid"/>
          </a:ln>
        </p:spPr>
      </p:sp>
      <p:sp>
        <p:nvSpPr>
          <p:cNvPr id="3" name="Text 1"/>
          <p:cNvSpPr/>
          <p:nvPr/>
        </p:nvSpPr>
        <p:spPr>
          <a:xfrm>
            <a:off x="457200" y="822960"/>
            <a:ext cx="8229600" cy="914400"/>
          </a:xfrm>
          <a:prstGeom prst="rect">
            <a:avLst/>
          </a:prstGeom>
          <a:noFill/>
          <a:ln/>
        </p:spPr>
        <p:txBody>
          <a:bodyPr wrap="square" rtlCol="0" anchor="ctr"/>
          <a:lstStyle/>
          <a:p>
            <a:pPr indent="0" marL="0">
              <a:buNone/>
            </a:pPr>
            <a:r>
              <a:rPr lang="en-US" sz="7200" b="1" spc="1200" kern="0" dirty="0">
                <a:solidFill>
                  <a:srgbClr val="FFFFFF"/>
                </a:solidFill>
                <a:latin typeface="Calibri" pitchFamily="34" charset="0"/>
                <a:ea typeface="Calibri" pitchFamily="34" charset="-122"/>
                <a:cs typeface="Calibri" pitchFamily="34" charset="-120"/>
              </a:rPr>
              <a:t>NCSG</a:t>
            </a:r>
            <a:endParaRPr lang="en-US" sz="7200" dirty="0"/>
          </a:p>
        </p:txBody>
      </p:sp>
      <p:sp>
        <p:nvSpPr>
          <p:cNvPr id="4" name="Text 2"/>
          <p:cNvSpPr/>
          <p:nvPr/>
        </p:nvSpPr>
        <p:spPr>
          <a:xfrm>
            <a:off x="457200" y="1737360"/>
            <a:ext cx="8229600" cy="548640"/>
          </a:xfrm>
          <a:prstGeom prst="rect">
            <a:avLst/>
          </a:prstGeom>
          <a:noFill/>
          <a:ln/>
        </p:spPr>
        <p:txBody>
          <a:bodyPr wrap="square" rtlCol="0" anchor="ctr"/>
          <a:lstStyle/>
          <a:p>
            <a:pPr indent="0" marL="0">
              <a:buNone/>
            </a:pPr>
            <a:r>
              <a:rPr lang="en-US" sz="2200" dirty="0">
                <a:solidFill>
                  <a:srgbClr val="14A085"/>
                </a:solidFill>
                <a:latin typeface="Calibri" pitchFamily="34" charset="0"/>
                <a:ea typeface="Calibri" pitchFamily="34" charset="-122"/>
                <a:cs typeface="Calibri" pitchFamily="34" charset="-120"/>
              </a:rPr>
              <a:t>Non-Commercial Stakeholder Group</a:t>
            </a:r>
            <a:endParaRPr lang="en-US" sz="2200" dirty="0"/>
          </a:p>
        </p:txBody>
      </p:sp>
      <p:sp>
        <p:nvSpPr>
          <p:cNvPr id="5" name="Text 3"/>
          <p:cNvSpPr/>
          <p:nvPr/>
        </p:nvSpPr>
        <p:spPr>
          <a:xfrm>
            <a:off x="457200" y="2377440"/>
            <a:ext cx="8229600" cy="411480"/>
          </a:xfrm>
          <a:prstGeom prst="rect">
            <a:avLst/>
          </a:prstGeom>
          <a:noFill/>
          <a:ln/>
        </p:spPr>
        <p:txBody>
          <a:bodyPr wrap="square" rtlCol="0" anchor="ctr"/>
          <a:lstStyle/>
          <a:p>
            <a:pPr indent="0" marL="0">
              <a:buNone/>
            </a:pPr>
            <a:r>
              <a:rPr lang="en-US" sz="1400" dirty="0">
                <a:solidFill>
                  <a:srgbClr val="8DA3B0"/>
                </a:solidFill>
                <a:latin typeface="Calibri" pitchFamily="34" charset="0"/>
                <a:ea typeface="Calibri" pitchFamily="34" charset="-122"/>
                <a:cs typeface="Calibri" pitchFamily="34" charset="-120"/>
              </a:rPr>
              <a:t>ICANN 86  ·  10 June 2026  ·  GNSO Council Policy Meeting</a:t>
            </a:r>
            <a:endParaRPr lang="en-US" sz="1400" dirty="0"/>
          </a:p>
        </p:txBody>
      </p:sp>
      <p:sp>
        <p:nvSpPr>
          <p:cNvPr id="6" name="Text 4"/>
          <p:cNvSpPr/>
          <p:nvPr/>
        </p:nvSpPr>
        <p:spPr>
          <a:xfrm>
            <a:off x="0" y="4160520"/>
            <a:ext cx="914400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Questions &amp; Discussion</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9"/>
        </a:solidFill>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3349"/>
          </a:solidFill>
          <a:ln w="12700">
            <a:solidFill>
              <a:srgbClr val="0D3349"/>
            </a:solidFill>
            <a:prstDash val="solid"/>
          </a:ln>
        </p:spPr>
      </p:sp>
      <p:sp>
        <p:nvSpPr>
          <p:cNvPr id="3" name="Text 1"/>
          <p:cNvSpPr/>
          <p:nvPr/>
        </p:nvSpPr>
        <p:spPr>
          <a:xfrm>
            <a:off x="365760" y="73152"/>
            <a:ext cx="8229600" cy="530352"/>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Agenda Overview</a:t>
            </a:r>
            <a:endParaRPr lang="en-US" sz="2400" dirty="0"/>
          </a:p>
        </p:txBody>
      </p:sp>
      <p:sp>
        <p:nvSpPr>
          <p:cNvPr id="4" name="Shape 2"/>
          <p:cNvSpPr/>
          <p:nvPr/>
        </p:nvSpPr>
        <p:spPr>
          <a:xfrm>
            <a:off x="365760" y="896112"/>
            <a:ext cx="8412480" cy="566928"/>
          </a:xfrm>
          <a:prstGeom prst="rect">
            <a:avLst/>
          </a:prstGeom>
          <a:solidFill>
            <a:srgbClr val="FFFFFF"/>
          </a:solidFill>
          <a:ln w="12700">
            <a:solidFill>
              <a:srgbClr val="D8E6EA"/>
            </a:solidFill>
            <a:prstDash val="solid"/>
          </a:ln>
          <a:effectLst>
            <a:outerShdw sx="100000" sy="100000" kx="0" ky="0" algn="bl" rotWithShape="0" blurRad="50800" dist="12700" dir="8100000">
              <a:srgbClr val="000000">
                <a:alpha val="7000"/>
              </a:srgbClr>
            </a:outerShdw>
          </a:effectLst>
        </p:spPr>
      </p:sp>
      <p:sp>
        <p:nvSpPr>
          <p:cNvPr id="5" name="Shape 3"/>
          <p:cNvSpPr/>
          <p:nvPr/>
        </p:nvSpPr>
        <p:spPr>
          <a:xfrm>
            <a:off x="438912" y="987552"/>
            <a:ext cx="384048" cy="384048"/>
          </a:xfrm>
          <a:prstGeom prst="ellipse">
            <a:avLst/>
          </a:prstGeom>
          <a:solidFill>
            <a:srgbClr val="8DA3B0"/>
          </a:solidFill>
          <a:ln w="12700">
            <a:solidFill>
              <a:srgbClr val="8DA3B0"/>
            </a:solidFill>
            <a:prstDash val="solid"/>
          </a:ln>
        </p:spPr>
      </p:sp>
      <p:sp>
        <p:nvSpPr>
          <p:cNvPr id="6" name="Text 4"/>
          <p:cNvSpPr/>
          <p:nvPr/>
        </p:nvSpPr>
        <p:spPr>
          <a:xfrm>
            <a:off x="438912" y="987552"/>
            <a:ext cx="384048" cy="384048"/>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3</a:t>
            </a:r>
            <a:endParaRPr lang="en-US" sz="1300" dirty="0"/>
          </a:p>
        </p:txBody>
      </p:sp>
      <p:sp>
        <p:nvSpPr>
          <p:cNvPr id="7" name="Text 5"/>
          <p:cNvSpPr/>
          <p:nvPr/>
        </p:nvSpPr>
        <p:spPr>
          <a:xfrm>
            <a:off x="960120" y="960120"/>
            <a:ext cx="2286000" cy="228600"/>
          </a:xfrm>
          <a:prstGeom prst="rect">
            <a:avLst/>
          </a:prstGeom>
          <a:noFill/>
          <a:ln/>
        </p:spPr>
        <p:txBody>
          <a:bodyPr wrap="square" rtlCol="0" anchor="t"/>
          <a:lstStyle/>
          <a:p>
            <a:pPr indent="0" marL="0">
              <a:buNone/>
            </a:pPr>
            <a:r>
              <a:rPr lang="en-US" sz="1100" b="1" dirty="0">
                <a:solidFill>
                  <a:srgbClr val="1A2E3B"/>
                </a:solidFill>
                <a:latin typeface="Calibri" pitchFamily="34" charset="0"/>
                <a:ea typeface="Calibri" pitchFamily="34" charset="-122"/>
                <a:cs typeface="Calibri" pitchFamily="34" charset="-120"/>
              </a:rPr>
              <a:t>Consent Agenda</a:t>
            </a:r>
            <a:endParaRPr lang="en-US" sz="1100" dirty="0"/>
          </a:p>
        </p:txBody>
      </p:sp>
      <p:sp>
        <p:nvSpPr>
          <p:cNvPr id="8" name="Text 6"/>
          <p:cNvSpPr/>
          <p:nvPr/>
        </p:nvSpPr>
        <p:spPr>
          <a:xfrm>
            <a:off x="960120" y="1188720"/>
            <a:ext cx="7589520" cy="219456"/>
          </a:xfrm>
          <a:prstGeom prst="rect">
            <a:avLst/>
          </a:prstGeom>
          <a:noFill/>
          <a:ln/>
        </p:spPr>
        <p:txBody>
          <a:bodyPr wrap="square" rtlCol="0" anchor="t"/>
          <a:lstStyle/>
          <a:p>
            <a:pPr indent="0" marL="0">
              <a:buNone/>
            </a:pPr>
            <a:r>
              <a:rPr lang="en-US" sz="1200" dirty="0">
                <a:solidFill>
                  <a:srgbClr val="0D3349"/>
                </a:solidFill>
                <a:latin typeface="Calibri" pitchFamily="34" charset="0"/>
                <a:ea typeface="Calibri" pitchFamily="34" charset="-122"/>
                <a:cs typeface="Calibri" pitchFamily="34" charset="-120"/>
              </a:rPr>
              <a:t>Commemorations</a:t>
            </a:r>
            <a:endParaRPr lang="en-US" sz="1200" dirty="0"/>
          </a:p>
        </p:txBody>
      </p:sp>
      <p:sp>
        <p:nvSpPr>
          <p:cNvPr id="9" name="Shape 7"/>
          <p:cNvSpPr/>
          <p:nvPr/>
        </p:nvSpPr>
        <p:spPr>
          <a:xfrm>
            <a:off x="365760" y="1563624"/>
            <a:ext cx="8412480" cy="566928"/>
          </a:xfrm>
          <a:prstGeom prst="rect">
            <a:avLst/>
          </a:prstGeom>
          <a:solidFill>
            <a:srgbClr val="FFFFFF"/>
          </a:solidFill>
          <a:ln w="12700">
            <a:solidFill>
              <a:srgbClr val="D8E6EA"/>
            </a:solidFill>
            <a:prstDash val="solid"/>
          </a:ln>
          <a:effectLst>
            <a:outerShdw sx="100000" sy="100000" kx="0" ky="0" algn="bl" rotWithShape="0" blurRad="50800" dist="12700" dir="8100000">
              <a:srgbClr val="000000">
                <a:alpha val="7000"/>
              </a:srgbClr>
            </a:outerShdw>
          </a:effectLst>
        </p:spPr>
      </p:sp>
      <p:sp>
        <p:nvSpPr>
          <p:cNvPr id="10" name="Shape 8"/>
          <p:cNvSpPr/>
          <p:nvPr/>
        </p:nvSpPr>
        <p:spPr>
          <a:xfrm>
            <a:off x="438912" y="1655064"/>
            <a:ext cx="384048" cy="384048"/>
          </a:xfrm>
          <a:prstGeom prst="ellipse">
            <a:avLst/>
          </a:prstGeom>
          <a:solidFill>
            <a:srgbClr val="F4A226"/>
          </a:solidFill>
          <a:ln w="12700">
            <a:solidFill>
              <a:srgbClr val="F4A226"/>
            </a:solidFill>
            <a:prstDash val="solid"/>
          </a:ln>
        </p:spPr>
      </p:sp>
      <p:sp>
        <p:nvSpPr>
          <p:cNvPr id="11" name="Text 9"/>
          <p:cNvSpPr/>
          <p:nvPr/>
        </p:nvSpPr>
        <p:spPr>
          <a:xfrm>
            <a:off x="438912" y="1655064"/>
            <a:ext cx="384048" cy="384048"/>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4</a:t>
            </a:r>
            <a:endParaRPr lang="en-US" sz="1300" dirty="0"/>
          </a:p>
        </p:txBody>
      </p:sp>
      <p:sp>
        <p:nvSpPr>
          <p:cNvPr id="12" name="Text 10"/>
          <p:cNvSpPr/>
          <p:nvPr/>
        </p:nvSpPr>
        <p:spPr>
          <a:xfrm>
            <a:off x="960120" y="1627632"/>
            <a:ext cx="2286000" cy="228600"/>
          </a:xfrm>
          <a:prstGeom prst="rect">
            <a:avLst/>
          </a:prstGeom>
          <a:noFill/>
          <a:ln/>
        </p:spPr>
        <p:txBody>
          <a:bodyPr wrap="square" rtlCol="0" anchor="t"/>
          <a:lstStyle/>
          <a:p>
            <a:pPr indent="0" marL="0">
              <a:buNone/>
            </a:pPr>
            <a:r>
              <a:rPr lang="en-US" sz="1100" b="1" dirty="0">
                <a:solidFill>
                  <a:srgbClr val="1A2E3B"/>
                </a:solidFill>
                <a:latin typeface="Calibri" pitchFamily="34" charset="0"/>
                <a:ea typeface="Calibri" pitchFamily="34" charset="-122"/>
                <a:cs typeface="Calibri" pitchFamily="34" charset="-120"/>
              </a:rPr>
              <a:t>COUNCIL VOTE</a:t>
            </a:r>
            <a:endParaRPr lang="en-US" sz="1100" dirty="0"/>
          </a:p>
        </p:txBody>
      </p:sp>
      <p:sp>
        <p:nvSpPr>
          <p:cNvPr id="13" name="Text 11"/>
          <p:cNvSpPr/>
          <p:nvPr/>
        </p:nvSpPr>
        <p:spPr>
          <a:xfrm>
            <a:off x="960120" y="1856232"/>
            <a:ext cx="7589520" cy="219456"/>
          </a:xfrm>
          <a:prstGeom prst="rect">
            <a:avLst/>
          </a:prstGeom>
          <a:noFill/>
          <a:ln/>
        </p:spPr>
        <p:txBody>
          <a:bodyPr wrap="square" rtlCol="0" anchor="t"/>
          <a:lstStyle/>
          <a:p>
            <a:pPr indent="0" marL="0">
              <a:buNone/>
            </a:pPr>
            <a:r>
              <a:rPr lang="en-US" sz="1200" dirty="0">
                <a:solidFill>
                  <a:srgbClr val="0D3349"/>
                </a:solidFill>
                <a:latin typeface="Calibri" pitchFamily="34" charset="0"/>
                <a:ea typeface="Calibri" pitchFamily="34" charset="-122"/>
                <a:cs typeface="Calibri" pitchFamily="34" charset="-120"/>
              </a:rPr>
              <a:t>RSP / EPP Extensions → SPIRT Referral</a:t>
            </a:r>
            <a:endParaRPr lang="en-US" sz="1200" dirty="0"/>
          </a:p>
        </p:txBody>
      </p:sp>
      <p:sp>
        <p:nvSpPr>
          <p:cNvPr id="14" name="Shape 12"/>
          <p:cNvSpPr/>
          <p:nvPr/>
        </p:nvSpPr>
        <p:spPr>
          <a:xfrm>
            <a:off x="365760" y="2231136"/>
            <a:ext cx="8412480" cy="566928"/>
          </a:xfrm>
          <a:prstGeom prst="rect">
            <a:avLst/>
          </a:prstGeom>
          <a:solidFill>
            <a:srgbClr val="FFFFFF"/>
          </a:solidFill>
          <a:ln w="12700">
            <a:solidFill>
              <a:srgbClr val="D8E6EA"/>
            </a:solidFill>
            <a:prstDash val="solid"/>
          </a:ln>
          <a:effectLst>
            <a:outerShdw sx="100000" sy="100000" kx="0" ky="0" algn="bl" rotWithShape="0" blurRad="50800" dist="12700" dir="8100000">
              <a:srgbClr val="000000">
                <a:alpha val="7000"/>
              </a:srgbClr>
            </a:outerShdw>
          </a:effectLst>
        </p:spPr>
      </p:sp>
      <p:sp>
        <p:nvSpPr>
          <p:cNvPr id="15" name="Shape 13"/>
          <p:cNvSpPr/>
          <p:nvPr/>
        </p:nvSpPr>
        <p:spPr>
          <a:xfrm>
            <a:off x="438912" y="2322576"/>
            <a:ext cx="384048" cy="384048"/>
          </a:xfrm>
          <a:prstGeom prst="ellipse">
            <a:avLst/>
          </a:prstGeom>
          <a:solidFill>
            <a:srgbClr val="14A085"/>
          </a:solidFill>
          <a:ln w="12700">
            <a:solidFill>
              <a:srgbClr val="14A085"/>
            </a:solidFill>
            <a:prstDash val="solid"/>
          </a:ln>
        </p:spPr>
      </p:sp>
      <p:sp>
        <p:nvSpPr>
          <p:cNvPr id="16" name="Text 14"/>
          <p:cNvSpPr/>
          <p:nvPr/>
        </p:nvSpPr>
        <p:spPr>
          <a:xfrm>
            <a:off x="438912" y="2322576"/>
            <a:ext cx="384048" cy="384048"/>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5</a:t>
            </a:r>
            <a:endParaRPr lang="en-US" sz="1300" dirty="0"/>
          </a:p>
        </p:txBody>
      </p:sp>
      <p:sp>
        <p:nvSpPr>
          <p:cNvPr id="17" name="Text 15"/>
          <p:cNvSpPr/>
          <p:nvPr/>
        </p:nvSpPr>
        <p:spPr>
          <a:xfrm>
            <a:off x="960120" y="2295144"/>
            <a:ext cx="2286000" cy="228600"/>
          </a:xfrm>
          <a:prstGeom prst="rect">
            <a:avLst/>
          </a:prstGeom>
          <a:noFill/>
          <a:ln/>
        </p:spPr>
        <p:txBody>
          <a:bodyPr wrap="square" rtlCol="0" anchor="t"/>
          <a:lstStyle/>
          <a:p>
            <a:pPr indent="0" marL="0">
              <a:buNone/>
            </a:pPr>
            <a:r>
              <a:rPr lang="en-US" sz="1100" b="1" dirty="0">
                <a:solidFill>
                  <a:srgbClr val="1A2E3B"/>
                </a:solidFill>
                <a:latin typeface="Calibri" pitchFamily="34" charset="0"/>
                <a:ea typeface="Calibri" pitchFamily="34" charset="-122"/>
                <a:cs typeface="Calibri" pitchFamily="34" charset="-120"/>
              </a:rPr>
              <a:t>Council Discussion</a:t>
            </a:r>
            <a:endParaRPr lang="en-US" sz="1100" dirty="0"/>
          </a:p>
        </p:txBody>
      </p:sp>
      <p:sp>
        <p:nvSpPr>
          <p:cNvPr id="18" name="Text 16"/>
          <p:cNvSpPr/>
          <p:nvPr/>
        </p:nvSpPr>
        <p:spPr>
          <a:xfrm>
            <a:off x="960120" y="2523744"/>
            <a:ext cx="7589520" cy="219456"/>
          </a:xfrm>
          <a:prstGeom prst="rect">
            <a:avLst/>
          </a:prstGeom>
          <a:noFill/>
          <a:ln/>
        </p:spPr>
        <p:txBody>
          <a:bodyPr wrap="square" rtlCol="0" anchor="t"/>
          <a:lstStyle/>
          <a:p>
            <a:pPr indent="0" marL="0">
              <a:buNone/>
            </a:pPr>
            <a:r>
              <a:rPr lang="en-US" sz="1200" dirty="0">
                <a:solidFill>
                  <a:srgbClr val="0D3349"/>
                </a:solidFill>
                <a:latin typeface="Calibri" pitchFamily="34" charset="0"/>
                <a:ea typeface="Calibri" pitchFamily="34" charset="-122"/>
                <a:cs typeface="Calibri" pitchFamily="34" charset="-120"/>
              </a:rPr>
              <a:t>Celebrating Accomplishments (ICANN 85–86)</a:t>
            </a:r>
            <a:endParaRPr lang="en-US" sz="1200" dirty="0"/>
          </a:p>
        </p:txBody>
      </p:sp>
      <p:sp>
        <p:nvSpPr>
          <p:cNvPr id="19" name="Shape 17"/>
          <p:cNvSpPr/>
          <p:nvPr/>
        </p:nvSpPr>
        <p:spPr>
          <a:xfrm>
            <a:off x="365760" y="2898648"/>
            <a:ext cx="8412480" cy="566928"/>
          </a:xfrm>
          <a:prstGeom prst="rect">
            <a:avLst/>
          </a:prstGeom>
          <a:solidFill>
            <a:srgbClr val="FFFFFF"/>
          </a:solidFill>
          <a:ln w="12700">
            <a:solidFill>
              <a:srgbClr val="D8E6EA"/>
            </a:solidFill>
            <a:prstDash val="solid"/>
          </a:ln>
          <a:effectLst>
            <a:outerShdw sx="100000" sy="100000" kx="0" ky="0" algn="bl" rotWithShape="0" blurRad="50800" dist="12700" dir="8100000">
              <a:srgbClr val="000000">
                <a:alpha val="7000"/>
              </a:srgbClr>
            </a:outerShdw>
          </a:effectLst>
        </p:spPr>
      </p:sp>
      <p:sp>
        <p:nvSpPr>
          <p:cNvPr id="20" name="Shape 18"/>
          <p:cNvSpPr/>
          <p:nvPr/>
        </p:nvSpPr>
        <p:spPr>
          <a:xfrm>
            <a:off x="438912" y="2990088"/>
            <a:ext cx="384048" cy="384048"/>
          </a:xfrm>
          <a:prstGeom prst="ellipse">
            <a:avLst/>
          </a:prstGeom>
          <a:solidFill>
            <a:srgbClr val="14A085"/>
          </a:solidFill>
          <a:ln w="12700">
            <a:solidFill>
              <a:srgbClr val="14A085"/>
            </a:solidFill>
            <a:prstDash val="solid"/>
          </a:ln>
        </p:spPr>
      </p:sp>
      <p:sp>
        <p:nvSpPr>
          <p:cNvPr id="21" name="Text 19"/>
          <p:cNvSpPr/>
          <p:nvPr/>
        </p:nvSpPr>
        <p:spPr>
          <a:xfrm>
            <a:off x="438912" y="2990088"/>
            <a:ext cx="384048" cy="384048"/>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6</a:t>
            </a:r>
            <a:endParaRPr lang="en-US" sz="1300" dirty="0"/>
          </a:p>
        </p:txBody>
      </p:sp>
      <p:sp>
        <p:nvSpPr>
          <p:cNvPr id="22" name="Text 20"/>
          <p:cNvSpPr/>
          <p:nvPr/>
        </p:nvSpPr>
        <p:spPr>
          <a:xfrm>
            <a:off x="960120" y="2962656"/>
            <a:ext cx="2286000" cy="228600"/>
          </a:xfrm>
          <a:prstGeom prst="rect">
            <a:avLst/>
          </a:prstGeom>
          <a:noFill/>
          <a:ln/>
        </p:spPr>
        <p:txBody>
          <a:bodyPr wrap="square" rtlCol="0" anchor="t"/>
          <a:lstStyle/>
          <a:p>
            <a:pPr indent="0" marL="0">
              <a:buNone/>
            </a:pPr>
            <a:r>
              <a:rPr lang="en-US" sz="1100" b="1" dirty="0">
                <a:solidFill>
                  <a:srgbClr val="1A2E3B"/>
                </a:solidFill>
                <a:latin typeface="Calibri" pitchFamily="34" charset="0"/>
                <a:ea typeface="Calibri" pitchFamily="34" charset="-122"/>
                <a:cs typeface="Calibri" pitchFamily="34" charset="-120"/>
              </a:rPr>
              <a:t>Council Discussion</a:t>
            </a:r>
            <a:endParaRPr lang="en-US" sz="1100" dirty="0"/>
          </a:p>
        </p:txBody>
      </p:sp>
      <p:sp>
        <p:nvSpPr>
          <p:cNvPr id="23" name="Text 21"/>
          <p:cNvSpPr/>
          <p:nvPr/>
        </p:nvSpPr>
        <p:spPr>
          <a:xfrm>
            <a:off x="960120" y="3191256"/>
            <a:ext cx="7589520" cy="219456"/>
          </a:xfrm>
          <a:prstGeom prst="rect">
            <a:avLst/>
          </a:prstGeom>
          <a:noFill/>
          <a:ln/>
        </p:spPr>
        <p:txBody>
          <a:bodyPr wrap="square" rtlCol="0" anchor="t"/>
          <a:lstStyle/>
          <a:p>
            <a:pPr indent="0" marL="0">
              <a:buNone/>
            </a:pPr>
            <a:r>
              <a:rPr lang="en-US" sz="1200" dirty="0">
                <a:solidFill>
                  <a:srgbClr val="0D3349"/>
                </a:solidFill>
                <a:latin typeface="Calibri" pitchFamily="34" charset="0"/>
                <a:ea typeface="Calibri" pitchFamily="34" charset="-122"/>
                <a:cs typeface="Calibri" pitchFamily="34" charset="-120"/>
              </a:rPr>
              <a:t>IGO-INGO Curative Rights IRT Update</a:t>
            </a:r>
            <a:endParaRPr lang="en-US" sz="1200" dirty="0"/>
          </a:p>
        </p:txBody>
      </p:sp>
      <p:sp>
        <p:nvSpPr>
          <p:cNvPr id="24" name="Shape 22"/>
          <p:cNvSpPr/>
          <p:nvPr/>
        </p:nvSpPr>
        <p:spPr>
          <a:xfrm>
            <a:off x="365760" y="3566160"/>
            <a:ext cx="8412480" cy="566928"/>
          </a:xfrm>
          <a:prstGeom prst="rect">
            <a:avLst/>
          </a:prstGeom>
          <a:solidFill>
            <a:srgbClr val="FFFFFF"/>
          </a:solidFill>
          <a:ln w="12700">
            <a:solidFill>
              <a:srgbClr val="D8E6EA"/>
            </a:solidFill>
            <a:prstDash val="solid"/>
          </a:ln>
          <a:effectLst>
            <a:outerShdw sx="100000" sy="100000" kx="0" ky="0" algn="bl" rotWithShape="0" blurRad="50800" dist="12700" dir="8100000">
              <a:srgbClr val="000000">
                <a:alpha val="7000"/>
              </a:srgbClr>
            </a:outerShdw>
          </a:effectLst>
        </p:spPr>
      </p:sp>
      <p:sp>
        <p:nvSpPr>
          <p:cNvPr id="25" name="Shape 23"/>
          <p:cNvSpPr/>
          <p:nvPr/>
        </p:nvSpPr>
        <p:spPr>
          <a:xfrm>
            <a:off x="438912" y="3657600"/>
            <a:ext cx="384048" cy="384048"/>
          </a:xfrm>
          <a:prstGeom prst="ellipse">
            <a:avLst/>
          </a:prstGeom>
          <a:solidFill>
            <a:srgbClr val="14A085"/>
          </a:solidFill>
          <a:ln w="12700">
            <a:solidFill>
              <a:srgbClr val="14A085"/>
            </a:solidFill>
            <a:prstDash val="solid"/>
          </a:ln>
        </p:spPr>
      </p:sp>
      <p:sp>
        <p:nvSpPr>
          <p:cNvPr id="26" name="Text 24"/>
          <p:cNvSpPr/>
          <p:nvPr/>
        </p:nvSpPr>
        <p:spPr>
          <a:xfrm>
            <a:off x="438912" y="3657600"/>
            <a:ext cx="384048" cy="384048"/>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7</a:t>
            </a:r>
            <a:endParaRPr lang="en-US" sz="1300" dirty="0"/>
          </a:p>
        </p:txBody>
      </p:sp>
      <p:sp>
        <p:nvSpPr>
          <p:cNvPr id="27" name="Text 25"/>
          <p:cNvSpPr/>
          <p:nvPr/>
        </p:nvSpPr>
        <p:spPr>
          <a:xfrm>
            <a:off x="960120" y="3630168"/>
            <a:ext cx="2286000" cy="228600"/>
          </a:xfrm>
          <a:prstGeom prst="rect">
            <a:avLst/>
          </a:prstGeom>
          <a:noFill/>
          <a:ln/>
        </p:spPr>
        <p:txBody>
          <a:bodyPr wrap="square" rtlCol="0" anchor="t"/>
          <a:lstStyle/>
          <a:p>
            <a:pPr indent="0" marL="0">
              <a:buNone/>
            </a:pPr>
            <a:r>
              <a:rPr lang="en-US" sz="1100" b="1" dirty="0">
                <a:solidFill>
                  <a:srgbClr val="1A2E3B"/>
                </a:solidFill>
                <a:latin typeface="Calibri" pitchFamily="34" charset="0"/>
                <a:ea typeface="Calibri" pitchFamily="34" charset="-122"/>
                <a:cs typeface="Calibri" pitchFamily="34" charset="-120"/>
              </a:rPr>
              <a:t>Council Discussion</a:t>
            </a:r>
            <a:endParaRPr lang="en-US" sz="1100" dirty="0"/>
          </a:p>
        </p:txBody>
      </p:sp>
      <p:sp>
        <p:nvSpPr>
          <p:cNvPr id="28" name="Text 26"/>
          <p:cNvSpPr/>
          <p:nvPr/>
        </p:nvSpPr>
        <p:spPr>
          <a:xfrm>
            <a:off x="960120" y="3858768"/>
            <a:ext cx="7589520" cy="219456"/>
          </a:xfrm>
          <a:prstGeom prst="rect">
            <a:avLst/>
          </a:prstGeom>
          <a:noFill/>
          <a:ln/>
        </p:spPr>
        <p:txBody>
          <a:bodyPr wrap="square" rtlCol="0" anchor="t"/>
          <a:lstStyle/>
          <a:p>
            <a:pPr indent="0" marL="0">
              <a:buNone/>
            </a:pPr>
            <a:r>
              <a:rPr lang="en-US" sz="1200" dirty="0">
                <a:solidFill>
                  <a:srgbClr val="0D3349"/>
                </a:solidFill>
                <a:latin typeface="Calibri" pitchFamily="34" charset="0"/>
                <a:ea typeface="Calibri" pitchFamily="34" charset="-122"/>
                <a:cs typeface="Calibri" pitchFamily="34" charset="-120"/>
              </a:rPr>
              <a:t>ICANN Bylaws Amendments — CSC &amp; IANA NFR</a:t>
            </a:r>
            <a:endParaRPr lang="en-US" sz="1200" dirty="0"/>
          </a:p>
        </p:txBody>
      </p:sp>
      <p:sp>
        <p:nvSpPr>
          <p:cNvPr id="29" name="Shape 27"/>
          <p:cNvSpPr/>
          <p:nvPr/>
        </p:nvSpPr>
        <p:spPr>
          <a:xfrm>
            <a:off x="365760" y="4233672"/>
            <a:ext cx="8412480" cy="566928"/>
          </a:xfrm>
          <a:prstGeom prst="rect">
            <a:avLst/>
          </a:prstGeom>
          <a:solidFill>
            <a:srgbClr val="FFFFFF"/>
          </a:solidFill>
          <a:ln w="12700">
            <a:solidFill>
              <a:srgbClr val="D8E6EA"/>
            </a:solidFill>
            <a:prstDash val="solid"/>
          </a:ln>
          <a:effectLst>
            <a:outerShdw sx="100000" sy="100000" kx="0" ky="0" algn="bl" rotWithShape="0" blurRad="50800" dist="12700" dir="8100000">
              <a:srgbClr val="000000">
                <a:alpha val="7000"/>
              </a:srgbClr>
            </a:outerShdw>
          </a:effectLst>
        </p:spPr>
      </p:sp>
      <p:sp>
        <p:nvSpPr>
          <p:cNvPr id="30" name="Shape 28"/>
          <p:cNvSpPr/>
          <p:nvPr/>
        </p:nvSpPr>
        <p:spPr>
          <a:xfrm>
            <a:off x="438912" y="4325112"/>
            <a:ext cx="384048" cy="384048"/>
          </a:xfrm>
          <a:prstGeom prst="ellipse">
            <a:avLst/>
          </a:prstGeom>
          <a:solidFill>
            <a:srgbClr val="14A085"/>
          </a:solidFill>
          <a:ln w="12700">
            <a:solidFill>
              <a:srgbClr val="14A085"/>
            </a:solidFill>
            <a:prstDash val="solid"/>
          </a:ln>
        </p:spPr>
      </p:sp>
      <p:sp>
        <p:nvSpPr>
          <p:cNvPr id="31" name="Text 29"/>
          <p:cNvSpPr/>
          <p:nvPr/>
        </p:nvSpPr>
        <p:spPr>
          <a:xfrm>
            <a:off x="438912" y="4325112"/>
            <a:ext cx="384048" cy="384048"/>
          </a:xfrm>
          <a:prstGeom prst="rect">
            <a:avLst/>
          </a:prstGeom>
          <a:noFill/>
          <a:ln/>
        </p:spPr>
        <p:txBody>
          <a:bodyPr wrap="square" lIns="0" tIns="0" rIns="0" bIns="0" rtlCol="0" anchor="ctr"/>
          <a:lstStyle/>
          <a:p>
            <a:pPr algn="ctr" indent="0" marL="0">
              <a:buNone/>
            </a:pPr>
            <a:r>
              <a:rPr lang="en-US" sz="1300" b="1" dirty="0">
                <a:solidFill>
                  <a:srgbClr val="FFFFFF"/>
                </a:solidFill>
                <a:latin typeface="Calibri" pitchFamily="34" charset="0"/>
                <a:ea typeface="Calibri" pitchFamily="34" charset="-122"/>
                <a:cs typeface="Calibri" pitchFamily="34" charset="-120"/>
              </a:rPr>
              <a:t>8</a:t>
            </a:r>
            <a:endParaRPr lang="en-US" sz="1300" dirty="0"/>
          </a:p>
        </p:txBody>
      </p:sp>
      <p:sp>
        <p:nvSpPr>
          <p:cNvPr id="32" name="Text 30"/>
          <p:cNvSpPr/>
          <p:nvPr/>
        </p:nvSpPr>
        <p:spPr>
          <a:xfrm>
            <a:off x="960120" y="4297680"/>
            <a:ext cx="2286000" cy="228600"/>
          </a:xfrm>
          <a:prstGeom prst="rect">
            <a:avLst/>
          </a:prstGeom>
          <a:noFill/>
          <a:ln/>
        </p:spPr>
        <p:txBody>
          <a:bodyPr wrap="square" rtlCol="0" anchor="t"/>
          <a:lstStyle/>
          <a:p>
            <a:pPr indent="0" marL="0">
              <a:buNone/>
            </a:pPr>
            <a:r>
              <a:rPr lang="en-US" sz="1100" b="1" dirty="0">
                <a:solidFill>
                  <a:srgbClr val="1A2E3B"/>
                </a:solidFill>
                <a:latin typeface="Calibri" pitchFamily="34" charset="0"/>
                <a:ea typeface="Calibri" pitchFamily="34" charset="-122"/>
                <a:cs typeface="Calibri" pitchFamily="34" charset="-120"/>
              </a:rPr>
              <a:t>Council Discussion</a:t>
            </a:r>
            <a:endParaRPr lang="en-US" sz="1100" dirty="0"/>
          </a:p>
        </p:txBody>
      </p:sp>
      <p:sp>
        <p:nvSpPr>
          <p:cNvPr id="33" name="Text 31"/>
          <p:cNvSpPr/>
          <p:nvPr/>
        </p:nvSpPr>
        <p:spPr>
          <a:xfrm>
            <a:off x="960120" y="4526280"/>
            <a:ext cx="7589520" cy="219456"/>
          </a:xfrm>
          <a:prstGeom prst="rect">
            <a:avLst/>
          </a:prstGeom>
          <a:noFill/>
          <a:ln/>
        </p:spPr>
        <p:txBody>
          <a:bodyPr wrap="square" rtlCol="0" anchor="t"/>
          <a:lstStyle/>
          <a:p>
            <a:pPr indent="0" marL="0">
              <a:buNone/>
            </a:pPr>
            <a:r>
              <a:rPr lang="en-US" sz="1200" dirty="0">
                <a:solidFill>
                  <a:srgbClr val="0D3349"/>
                </a:solidFill>
                <a:latin typeface="Calibri" pitchFamily="34" charset="0"/>
                <a:ea typeface="Calibri" pitchFamily="34" charset="-122"/>
                <a:cs typeface="Calibri" pitchFamily="34" charset="-120"/>
              </a:rPr>
              <a:t>Work Prioritization Pilot</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7377"/>
          </a:solidFill>
          <a:ln w="12700">
            <a:solidFill>
              <a:srgbClr val="0D7377"/>
            </a:solidFill>
            <a:prstDash val="solid"/>
          </a:ln>
        </p:spPr>
      </p:sp>
      <p:sp>
        <p:nvSpPr>
          <p:cNvPr id="3" name="Text 1"/>
          <p:cNvSpPr/>
          <p:nvPr/>
        </p:nvSpPr>
        <p:spPr>
          <a:xfrm>
            <a:off x="365760" y="73152"/>
            <a:ext cx="8229600" cy="530352"/>
          </a:xfrm>
          <a:prstGeom prst="rect">
            <a:avLst/>
          </a:prstGeom>
          <a:noFill/>
          <a:ln/>
        </p:spPr>
        <p:txBody>
          <a:bodyPr wrap="square"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Item 3 — Consent Agenda</a:t>
            </a:r>
            <a:endParaRPr lang="en-US" sz="2200" dirty="0"/>
          </a:p>
        </p:txBody>
      </p:sp>
      <p:sp>
        <p:nvSpPr>
          <p:cNvPr id="4" name="Shape 2"/>
          <p:cNvSpPr/>
          <p:nvPr/>
        </p:nvSpPr>
        <p:spPr>
          <a:xfrm>
            <a:off x="457200" y="914400"/>
            <a:ext cx="3931920" cy="3200400"/>
          </a:xfrm>
          <a:prstGeom prst="rect">
            <a:avLst/>
          </a:prstGeom>
          <a:solidFill>
            <a:srgbClr val="EAF3F5"/>
          </a:solidFill>
          <a:ln w="12700">
            <a:solidFill>
              <a:srgbClr val="C6DADE"/>
            </a:solidFill>
            <a:prstDash val="solid"/>
          </a:ln>
        </p:spPr>
      </p:sp>
      <p:sp>
        <p:nvSpPr>
          <p:cNvPr id="5" name="Shape 3"/>
          <p:cNvSpPr/>
          <p:nvPr/>
        </p:nvSpPr>
        <p:spPr>
          <a:xfrm>
            <a:off x="457200" y="914400"/>
            <a:ext cx="3931920" cy="64008"/>
          </a:xfrm>
          <a:prstGeom prst="rect">
            <a:avLst/>
          </a:prstGeom>
          <a:solidFill>
            <a:srgbClr val="0D7377"/>
          </a:solidFill>
          <a:ln w="12700">
            <a:solidFill>
              <a:srgbClr val="0D7377"/>
            </a:solidFill>
            <a:prstDash val="solid"/>
          </a:ln>
        </p:spPr>
      </p:sp>
      <p:sp>
        <p:nvSpPr>
          <p:cNvPr id="6" name="Text 4"/>
          <p:cNvSpPr/>
          <p:nvPr/>
        </p:nvSpPr>
        <p:spPr>
          <a:xfrm>
            <a:off x="640080" y="1005840"/>
            <a:ext cx="3566160" cy="320040"/>
          </a:xfrm>
          <a:prstGeom prst="rect">
            <a:avLst/>
          </a:prstGeom>
          <a:noFill/>
          <a:ln/>
        </p:spPr>
        <p:txBody>
          <a:bodyPr wrap="square" rtlCol="0" anchor="ctr"/>
          <a:lstStyle/>
          <a:p>
            <a:pPr indent="0" marL="0">
              <a:buNone/>
            </a:pPr>
            <a:r>
              <a:rPr lang="en-US" sz="1100" b="1" dirty="0">
                <a:solidFill>
                  <a:srgbClr val="0D7377"/>
                </a:solidFill>
                <a:latin typeface="Calibri" pitchFamily="34" charset="0"/>
                <a:ea typeface="Calibri" pitchFamily="34" charset="-122"/>
                <a:cs typeface="Calibri" pitchFamily="34" charset="-120"/>
              </a:rPr>
              <a:t>✦ In Memoriam</a:t>
            </a:r>
            <a:endParaRPr lang="en-US" sz="1100" dirty="0"/>
          </a:p>
        </p:txBody>
      </p:sp>
      <p:sp>
        <p:nvSpPr>
          <p:cNvPr id="7" name="Text 5"/>
          <p:cNvSpPr/>
          <p:nvPr/>
        </p:nvSpPr>
        <p:spPr>
          <a:xfrm>
            <a:off x="640080" y="1353312"/>
            <a:ext cx="3566160" cy="502920"/>
          </a:xfrm>
          <a:prstGeom prst="rect">
            <a:avLst/>
          </a:prstGeom>
          <a:noFill/>
          <a:ln/>
        </p:spPr>
        <p:txBody>
          <a:bodyPr wrap="square" rtlCol="0" anchor="ctr"/>
          <a:lstStyle/>
          <a:p>
            <a:pPr indent="0" marL="0">
              <a:buNone/>
            </a:pPr>
            <a:r>
              <a:rPr lang="en-US" sz="1900" b="1" dirty="0">
                <a:solidFill>
                  <a:srgbClr val="0D3349"/>
                </a:solidFill>
                <a:latin typeface="Calibri" pitchFamily="34" charset="0"/>
                <a:ea typeface="Calibri" pitchFamily="34" charset="-122"/>
                <a:cs typeface="Calibri" pitchFamily="34" charset="-120"/>
              </a:rPr>
              <a:t>Arinola Akinyemi</a:t>
            </a:r>
            <a:endParaRPr lang="en-US" sz="1900" dirty="0"/>
          </a:p>
        </p:txBody>
      </p:sp>
      <p:sp>
        <p:nvSpPr>
          <p:cNvPr id="8" name="Text 6"/>
          <p:cNvSpPr/>
          <p:nvPr/>
        </p:nvSpPr>
        <p:spPr>
          <a:xfrm>
            <a:off x="640080" y="1920240"/>
            <a:ext cx="3566160" cy="2011680"/>
          </a:xfrm>
          <a:prstGeom prst="rect">
            <a:avLst/>
          </a:prstGeom>
          <a:noFill/>
          <a:ln/>
        </p:spPr>
        <p:txBody>
          <a:bodyPr wrap="square" rtlCol="0" anchor="t"/>
          <a:lstStyle/>
          <a:p>
            <a:pPr indent="0" marL="0">
              <a:buNone/>
            </a:pPr>
            <a:r>
              <a:rPr lang="en-US" sz="1300" dirty="0">
                <a:solidFill>
                  <a:srgbClr val="1A2E3B"/>
                </a:solidFill>
                <a:latin typeface="Calibri" pitchFamily="34" charset="0"/>
                <a:ea typeface="Calibri" pitchFamily="34" charset="-122"/>
                <a:cs typeface="Calibri" pitchFamily="34" charset="-120"/>
              </a:rPr>
              <a:t>Motion to commemorate Arinola Akinyemi.</a:t>
            </a:r>
            <a:endParaRPr lang="en-US" sz="1300" dirty="0"/>
          </a:p>
          <a:p>
            <a:pPr indent="0" marL="0">
              <a:buNone/>
            </a:pPr>
            <a:endParaRPr lang="en-US" sz="1300" dirty="0"/>
          </a:p>
          <a:p>
            <a:pPr indent="0" marL="0">
              <a:buNone/>
            </a:pPr>
            <a:r>
              <a:rPr lang="en-US" sz="1300" dirty="0">
                <a:solidFill>
                  <a:srgbClr val="1A2E3B"/>
                </a:solidFill>
                <a:latin typeface="Calibri" pitchFamily="34" charset="0"/>
                <a:ea typeface="Calibri" pitchFamily="34" charset="-122"/>
                <a:cs typeface="Calibri" pitchFamily="34" charset="-120"/>
              </a:rPr>
              <a:t>The GNSO Council honors her contributions to the ICANN policy community.</a:t>
            </a:r>
            <a:endParaRPr lang="en-US" sz="1300" dirty="0"/>
          </a:p>
        </p:txBody>
      </p:sp>
      <p:sp>
        <p:nvSpPr>
          <p:cNvPr id="9" name="Shape 7"/>
          <p:cNvSpPr/>
          <p:nvPr/>
        </p:nvSpPr>
        <p:spPr>
          <a:xfrm>
            <a:off x="4754880" y="914400"/>
            <a:ext cx="3931920" cy="3200400"/>
          </a:xfrm>
          <a:prstGeom prst="rect">
            <a:avLst/>
          </a:prstGeom>
          <a:solidFill>
            <a:srgbClr val="EAF3F5"/>
          </a:solidFill>
          <a:ln w="12700">
            <a:solidFill>
              <a:srgbClr val="C6DADE"/>
            </a:solidFill>
            <a:prstDash val="solid"/>
          </a:ln>
        </p:spPr>
      </p:sp>
      <p:sp>
        <p:nvSpPr>
          <p:cNvPr id="10" name="Shape 8"/>
          <p:cNvSpPr/>
          <p:nvPr/>
        </p:nvSpPr>
        <p:spPr>
          <a:xfrm>
            <a:off x="4754880" y="914400"/>
            <a:ext cx="3931920" cy="64008"/>
          </a:xfrm>
          <a:prstGeom prst="rect">
            <a:avLst/>
          </a:prstGeom>
          <a:solidFill>
            <a:srgbClr val="0D7377"/>
          </a:solidFill>
          <a:ln w="12700">
            <a:solidFill>
              <a:srgbClr val="0D7377"/>
            </a:solidFill>
            <a:prstDash val="solid"/>
          </a:ln>
        </p:spPr>
      </p:sp>
      <p:sp>
        <p:nvSpPr>
          <p:cNvPr id="11" name="Text 9"/>
          <p:cNvSpPr/>
          <p:nvPr/>
        </p:nvSpPr>
        <p:spPr>
          <a:xfrm>
            <a:off x="4937760" y="1005840"/>
            <a:ext cx="3566160" cy="320040"/>
          </a:xfrm>
          <a:prstGeom prst="rect">
            <a:avLst/>
          </a:prstGeom>
          <a:noFill/>
          <a:ln/>
        </p:spPr>
        <p:txBody>
          <a:bodyPr wrap="square" rtlCol="0" anchor="ctr"/>
          <a:lstStyle/>
          <a:p>
            <a:pPr indent="0" marL="0">
              <a:buNone/>
            </a:pPr>
            <a:r>
              <a:rPr lang="en-US" sz="1100" b="1" dirty="0">
                <a:solidFill>
                  <a:srgbClr val="0D7377"/>
                </a:solidFill>
                <a:latin typeface="Calibri" pitchFamily="34" charset="0"/>
                <a:ea typeface="Calibri" pitchFamily="34" charset="-122"/>
                <a:cs typeface="Calibri" pitchFamily="34" charset="-120"/>
              </a:rPr>
              <a:t>✦ In Memoriam</a:t>
            </a:r>
            <a:endParaRPr lang="en-US" sz="1100" dirty="0"/>
          </a:p>
        </p:txBody>
      </p:sp>
      <p:sp>
        <p:nvSpPr>
          <p:cNvPr id="12" name="Text 10"/>
          <p:cNvSpPr/>
          <p:nvPr/>
        </p:nvSpPr>
        <p:spPr>
          <a:xfrm>
            <a:off x="4937760" y="1353312"/>
            <a:ext cx="3566160" cy="502920"/>
          </a:xfrm>
          <a:prstGeom prst="rect">
            <a:avLst/>
          </a:prstGeom>
          <a:noFill/>
          <a:ln/>
        </p:spPr>
        <p:txBody>
          <a:bodyPr wrap="square" rtlCol="0" anchor="ctr"/>
          <a:lstStyle/>
          <a:p>
            <a:pPr indent="0" marL="0">
              <a:buNone/>
            </a:pPr>
            <a:r>
              <a:rPr lang="en-US" sz="1900" b="1" dirty="0">
                <a:solidFill>
                  <a:srgbClr val="0D3349"/>
                </a:solidFill>
                <a:latin typeface="Calibri" pitchFamily="34" charset="0"/>
                <a:ea typeface="Calibri" pitchFamily="34" charset="-122"/>
                <a:cs typeface="Calibri" pitchFamily="34" charset="-120"/>
              </a:rPr>
              <a:t>Alan Barrett</a:t>
            </a:r>
            <a:endParaRPr lang="en-US" sz="1900" dirty="0"/>
          </a:p>
        </p:txBody>
      </p:sp>
      <p:sp>
        <p:nvSpPr>
          <p:cNvPr id="13" name="Text 11"/>
          <p:cNvSpPr/>
          <p:nvPr/>
        </p:nvSpPr>
        <p:spPr>
          <a:xfrm>
            <a:off x="4937760" y="1920240"/>
            <a:ext cx="3566160" cy="2011680"/>
          </a:xfrm>
          <a:prstGeom prst="rect">
            <a:avLst/>
          </a:prstGeom>
          <a:noFill/>
          <a:ln/>
        </p:spPr>
        <p:txBody>
          <a:bodyPr wrap="square" rtlCol="0" anchor="t"/>
          <a:lstStyle/>
          <a:p>
            <a:pPr indent="0" marL="0">
              <a:buNone/>
            </a:pPr>
            <a:r>
              <a:rPr lang="en-US" sz="1300" dirty="0">
                <a:solidFill>
                  <a:srgbClr val="1A2E3B"/>
                </a:solidFill>
                <a:latin typeface="Calibri" pitchFamily="34" charset="0"/>
                <a:ea typeface="Calibri" pitchFamily="34" charset="-122"/>
                <a:cs typeface="Calibri" pitchFamily="34" charset="-120"/>
              </a:rPr>
              <a:t>Motion to commemorate Alan Barrett.</a:t>
            </a:r>
            <a:endParaRPr lang="en-US" sz="1300" dirty="0"/>
          </a:p>
          <a:p>
            <a:pPr indent="0" marL="0">
              <a:buNone/>
            </a:pPr>
            <a:endParaRPr lang="en-US" sz="1300" dirty="0"/>
          </a:p>
          <a:p>
            <a:pPr indent="0" marL="0">
              <a:buNone/>
            </a:pPr>
            <a:r>
              <a:rPr lang="en-US" sz="1300" dirty="0">
                <a:solidFill>
                  <a:srgbClr val="1A2E3B"/>
                </a:solidFill>
                <a:latin typeface="Calibri" pitchFamily="34" charset="0"/>
                <a:ea typeface="Calibri" pitchFamily="34" charset="-122"/>
                <a:cs typeface="Calibri" pitchFamily="34" charset="-120"/>
              </a:rPr>
              <a:t>The GNSO Council recognizes his dedicated service to the ICANN community.</a:t>
            </a:r>
            <a:endParaRPr lang="en-US" sz="1300" dirty="0"/>
          </a:p>
        </p:txBody>
      </p:sp>
      <p:sp>
        <p:nvSpPr>
          <p:cNvPr id="14" name="Text 12"/>
          <p:cNvSpPr/>
          <p:nvPr/>
        </p:nvSpPr>
        <p:spPr>
          <a:xfrm>
            <a:off x="457200" y="4480560"/>
            <a:ext cx="8229600" cy="320040"/>
          </a:xfrm>
          <a:prstGeom prst="rect">
            <a:avLst/>
          </a:prstGeom>
          <a:noFill/>
          <a:ln/>
        </p:spPr>
        <p:txBody>
          <a:bodyPr wrap="square" rtlCol="0" anchor="ctr"/>
          <a:lstStyle/>
          <a:p>
            <a:pPr indent="0" marL="0">
              <a:buNone/>
            </a:pPr>
            <a:r>
              <a:rPr lang="en-US" sz="1100" i="1" dirty="0">
                <a:solidFill>
                  <a:srgbClr val="8DA3B0"/>
                </a:solidFill>
                <a:latin typeface="Calibri" pitchFamily="34" charset="0"/>
                <a:ea typeface="Calibri" pitchFamily="34" charset="-122"/>
                <a:cs typeface="Calibri" pitchFamily="34" charset="-120"/>
              </a:rPr>
              <a:t>Voting threshold: Simple majority of each house</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F4A226"/>
          </a:solidFill>
          <a:ln w="12700">
            <a:solidFill>
              <a:srgbClr val="F4A226"/>
            </a:solidFill>
            <a:prstDash val="solid"/>
          </a:ln>
        </p:spPr>
      </p:sp>
      <p:sp>
        <p:nvSpPr>
          <p:cNvPr id="3" name="Text 1"/>
          <p:cNvSpPr/>
          <p:nvPr/>
        </p:nvSpPr>
        <p:spPr>
          <a:xfrm>
            <a:off x="365760" y="73152"/>
            <a:ext cx="8412480" cy="530352"/>
          </a:xfrm>
          <a:prstGeom prst="rect">
            <a:avLst/>
          </a:prstGeom>
          <a:noFill/>
          <a:ln/>
        </p:spPr>
        <p:txBody>
          <a:bodyPr wrap="square" rtlCol="0" anchor="ctr"/>
          <a:lstStyle/>
          <a:p>
            <a:pPr indent="0" marL="0">
              <a:buNone/>
            </a:pPr>
            <a:r>
              <a:rPr lang="en-US" sz="1900" b="1" dirty="0">
                <a:solidFill>
                  <a:srgbClr val="0D3349"/>
                </a:solidFill>
                <a:latin typeface="Calibri" pitchFamily="34" charset="0"/>
                <a:ea typeface="Calibri" pitchFamily="34" charset="-122"/>
                <a:cs typeface="Calibri" pitchFamily="34" charset="-120"/>
              </a:rPr>
              <a:t>Item 4 — COUNCIL VOTE: RSP Issue → SPIRT Referral</a:t>
            </a:r>
            <a:endParaRPr lang="en-US" sz="1900" dirty="0"/>
          </a:p>
        </p:txBody>
      </p:sp>
      <p:sp>
        <p:nvSpPr>
          <p:cNvPr id="4" name="Shape 2"/>
          <p:cNvSpPr/>
          <p:nvPr/>
        </p:nvSpPr>
        <p:spPr>
          <a:xfrm>
            <a:off x="365760" y="822960"/>
            <a:ext cx="8412480" cy="1325880"/>
          </a:xfrm>
          <a:prstGeom prst="rect">
            <a:avLst/>
          </a:prstGeom>
          <a:solidFill>
            <a:srgbClr val="EAF3F5"/>
          </a:solidFill>
          <a:ln w="12700">
            <a:solidFill>
              <a:srgbClr val="C6DADE"/>
            </a:solidFill>
            <a:prstDash val="solid"/>
          </a:ln>
        </p:spPr>
      </p:sp>
      <p:sp>
        <p:nvSpPr>
          <p:cNvPr id="5" name="Text 3"/>
          <p:cNvSpPr/>
          <p:nvPr/>
        </p:nvSpPr>
        <p:spPr>
          <a:xfrm>
            <a:off x="594360" y="868680"/>
            <a:ext cx="7955280" cy="292608"/>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Background</a:t>
            </a:r>
            <a:endParaRPr lang="en-US" sz="1300" dirty="0"/>
          </a:p>
        </p:txBody>
      </p:sp>
      <p:sp>
        <p:nvSpPr>
          <p:cNvPr id="6" name="Text 4"/>
          <p:cNvSpPr/>
          <p:nvPr/>
        </p:nvSpPr>
        <p:spPr>
          <a:xfrm>
            <a:off x="594360" y="1170432"/>
            <a:ext cx="7955280" cy="896112"/>
          </a:xfrm>
          <a:prstGeom prst="rect">
            <a:avLst/>
          </a:prstGeom>
          <a:noFill/>
          <a:ln/>
        </p:spPr>
        <p:txBody>
          <a:bodyPr wrap="square" rtlCol="0" anchor="t"/>
          <a:lstStyle/>
          <a:p>
            <a:pPr indent="0" marL="0">
              <a:buNone/>
            </a:pPr>
            <a:r>
              <a:rPr lang="en-US" sz="1250" dirty="0">
                <a:solidFill>
                  <a:srgbClr val="1A2E3B"/>
                </a:solidFill>
                <a:latin typeface="Calibri" pitchFamily="34" charset="0"/>
                <a:ea typeface="Calibri" pitchFamily="34" charset="-122"/>
                <a:cs typeface="Calibri" pitchFamily="34" charset="-120"/>
              </a:rPr>
              <a:t>Draft base Registry Agreement (base RA) for Next Round originally required all registry operators to use only EPP extensions registered with IANA. Following RySG feedback, ICANN removed that requirement from the base RA. However, the requirement persists in RSP technical questions and registry system testing — creating a misalignment.</a:t>
            </a:r>
            <a:endParaRPr lang="en-US" sz="1250" dirty="0"/>
          </a:p>
        </p:txBody>
      </p:sp>
      <p:sp>
        <p:nvSpPr>
          <p:cNvPr id="7" name="Shape 5"/>
          <p:cNvSpPr/>
          <p:nvPr/>
        </p:nvSpPr>
        <p:spPr>
          <a:xfrm>
            <a:off x="365760" y="2304288"/>
            <a:ext cx="2743200" cy="2377440"/>
          </a:xfrm>
          <a:prstGeom prst="rect">
            <a:avLst/>
          </a:prstGeom>
          <a:solidFill>
            <a:srgbClr val="FFFFFF"/>
          </a:solidFill>
          <a:ln w="12700">
            <a:solidFill>
              <a:srgbClr val="D0DEE3"/>
            </a:solidFill>
            <a:prstDash val="solid"/>
          </a:ln>
          <a:effectLst>
            <a:outerShdw sx="100000" sy="100000" kx="0" ky="0" algn="bl" rotWithShape="0" blurRad="63500" dist="25400" dir="8100000">
              <a:srgbClr val="000000">
                <a:alpha val="10000"/>
              </a:srgbClr>
            </a:outerShdw>
          </a:effectLst>
        </p:spPr>
      </p:sp>
      <p:sp>
        <p:nvSpPr>
          <p:cNvPr id="8" name="Shape 6"/>
          <p:cNvSpPr/>
          <p:nvPr/>
        </p:nvSpPr>
        <p:spPr>
          <a:xfrm>
            <a:off x="365760" y="2304288"/>
            <a:ext cx="2743200" cy="64008"/>
          </a:xfrm>
          <a:prstGeom prst="rect">
            <a:avLst/>
          </a:prstGeom>
          <a:solidFill>
            <a:srgbClr val="0D7377"/>
          </a:solidFill>
          <a:ln w="12700">
            <a:solidFill>
              <a:srgbClr val="0D7377"/>
            </a:solidFill>
            <a:prstDash val="solid"/>
          </a:ln>
        </p:spPr>
      </p:sp>
      <p:sp>
        <p:nvSpPr>
          <p:cNvPr id="9" name="Text 7"/>
          <p:cNvSpPr/>
          <p:nvPr/>
        </p:nvSpPr>
        <p:spPr>
          <a:xfrm>
            <a:off x="502920" y="2423160"/>
            <a:ext cx="2468880" cy="34747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The Issue</a:t>
            </a:r>
            <a:endParaRPr lang="en-US" sz="1300" dirty="0"/>
          </a:p>
        </p:txBody>
      </p:sp>
      <p:sp>
        <p:nvSpPr>
          <p:cNvPr id="10" name="Text 8"/>
          <p:cNvSpPr/>
          <p:nvPr/>
        </p:nvSpPr>
        <p:spPr>
          <a:xfrm>
            <a:off x="502920" y="2788920"/>
            <a:ext cx="2468880" cy="182880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RSP attestation and registry system testing still require IANA-registered EPP extensions only — contradicting the base RA.</a:t>
            </a:r>
            <a:endParaRPr lang="en-US" sz="1200" dirty="0"/>
          </a:p>
        </p:txBody>
      </p:sp>
      <p:sp>
        <p:nvSpPr>
          <p:cNvPr id="11" name="Shape 9"/>
          <p:cNvSpPr/>
          <p:nvPr/>
        </p:nvSpPr>
        <p:spPr>
          <a:xfrm>
            <a:off x="3218688" y="2304288"/>
            <a:ext cx="2743200" cy="2377440"/>
          </a:xfrm>
          <a:prstGeom prst="rect">
            <a:avLst/>
          </a:prstGeom>
          <a:solidFill>
            <a:srgbClr val="FFFFFF"/>
          </a:solidFill>
          <a:ln w="12700">
            <a:solidFill>
              <a:srgbClr val="D0DEE3"/>
            </a:solidFill>
            <a:prstDash val="solid"/>
          </a:ln>
          <a:effectLst>
            <a:outerShdw sx="100000" sy="100000" kx="0" ky="0" algn="bl" rotWithShape="0" blurRad="63500" dist="25400" dir="8100000">
              <a:srgbClr val="000000">
                <a:alpha val="10000"/>
              </a:srgbClr>
            </a:outerShdw>
          </a:effectLst>
        </p:spPr>
      </p:sp>
      <p:sp>
        <p:nvSpPr>
          <p:cNvPr id="12" name="Shape 10"/>
          <p:cNvSpPr/>
          <p:nvPr/>
        </p:nvSpPr>
        <p:spPr>
          <a:xfrm>
            <a:off x="3218688" y="2304288"/>
            <a:ext cx="2743200" cy="64008"/>
          </a:xfrm>
          <a:prstGeom prst="rect">
            <a:avLst/>
          </a:prstGeom>
          <a:solidFill>
            <a:srgbClr val="0D7377"/>
          </a:solidFill>
          <a:ln w="12700">
            <a:solidFill>
              <a:srgbClr val="0D7377"/>
            </a:solidFill>
            <a:prstDash val="solid"/>
          </a:ln>
        </p:spPr>
      </p:sp>
      <p:sp>
        <p:nvSpPr>
          <p:cNvPr id="13" name="Text 11"/>
          <p:cNvSpPr/>
          <p:nvPr/>
        </p:nvSpPr>
        <p:spPr>
          <a:xfrm>
            <a:off x="3355848" y="2423160"/>
            <a:ext cx="2468880" cy="34747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The Ask</a:t>
            </a:r>
            <a:endParaRPr lang="en-US" sz="1300" dirty="0"/>
          </a:p>
        </p:txBody>
      </p:sp>
      <p:sp>
        <p:nvSpPr>
          <p:cNvPr id="14" name="Text 12"/>
          <p:cNvSpPr/>
          <p:nvPr/>
        </p:nvSpPr>
        <p:spPr>
          <a:xfrm>
            <a:off x="3355848" y="2788920"/>
            <a:ext cx="2468880" cy="182880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RySG requests Council refer this misalignment to the SPIRT and ICANN org to identify a path forward.</a:t>
            </a:r>
            <a:endParaRPr lang="en-US" sz="1200" dirty="0"/>
          </a:p>
        </p:txBody>
      </p:sp>
      <p:sp>
        <p:nvSpPr>
          <p:cNvPr id="15" name="Shape 13"/>
          <p:cNvSpPr/>
          <p:nvPr/>
        </p:nvSpPr>
        <p:spPr>
          <a:xfrm>
            <a:off x="6071616" y="2304288"/>
            <a:ext cx="2743200" cy="2377440"/>
          </a:xfrm>
          <a:prstGeom prst="rect">
            <a:avLst/>
          </a:prstGeom>
          <a:solidFill>
            <a:srgbClr val="0D3349"/>
          </a:solidFill>
          <a:ln w="12700">
            <a:solidFill>
              <a:srgbClr val="0D3349"/>
            </a:solidFill>
            <a:prstDash val="solid"/>
          </a:ln>
          <a:effectLst>
            <a:outerShdw sx="100000" sy="100000" kx="0" ky="0" algn="bl" rotWithShape="0" blurRad="63500" dist="25400" dir="8100000">
              <a:srgbClr val="000000">
                <a:alpha val="10000"/>
              </a:srgbClr>
            </a:outerShdw>
          </a:effectLst>
        </p:spPr>
      </p:sp>
      <p:sp>
        <p:nvSpPr>
          <p:cNvPr id="16" name="Shape 14"/>
          <p:cNvSpPr/>
          <p:nvPr/>
        </p:nvSpPr>
        <p:spPr>
          <a:xfrm>
            <a:off x="6071616" y="2304288"/>
            <a:ext cx="2743200" cy="64008"/>
          </a:xfrm>
          <a:prstGeom prst="rect">
            <a:avLst/>
          </a:prstGeom>
          <a:solidFill>
            <a:srgbClr val="F4A226"/>
          </a:solidFill>
          <a:ln w="12700">
            <a:solidFill>
              <a:srgbClr val="F4A226"/>
            </a:solidFill>
            <a:prstDash val="solid"/>
          </a:ln>
        </p:spPr>
      </p:sp>
      <p:sp>
        <p:nvSpPr>
          <p:cNvPr id="17" name="Text 15"/>
          <p:cNvSpPr/>
          <p:nvPr/>
        </p:nvSpPr>
        <p:spPr>
          <a:xfrm>
            <a:off x="6208776" y="2423160"/>
            <a:ext cx="2468880" cy="347472"/>
          </a:xfrm>
          <a:prstGeom prst="rect">
            <a:avLst/>
          </a:prstGeom>
          <a:noFill/>
          <a:ln/>
        </p:spPr>
        <p:txBody>
          <a:bodyPr wrap="square" rtlCol="0" anchor="ctr"/>
          <a:lstStyle/>
          <a:p>
            <a:pPr indent="0" marL="0">
              <a:buNone/>
            </a:pPr>
            <a:r>
              <a:rPr lang="en-US" sz="1300" b="1" dirty="0">
                <a:solidFill>
                  <a:srgbClr val="F4A226"/>
                </a:solidFill>
                <a:latin typeface="Calibri" pitchFamily="34" charset="0"/>
                <a:ea typeface="Calibri" pitchFamily="34" charset="-122"/>
                <a:cs typeface="Calibri" pitchFamily="34" charset="-120"/>
              </a:rPr>
              <a:t>NCSG Position</a:t>
            </a:r>
            <a:endParaRPr lang="en-US" sz="1300" dirty="0"/>
          </a:p>
        </p:txBody>
      </p:sp>
      <p:sp>
        <p:nvSpPr>
          <p:cNvPr id="18" name="Text 16"/>
          <p:cNvSpPr/>
          <p:nvPr/>
        </p:nvSpPr>
        <p:spPr>
          <a:xfrm>
            <a:off x="6208776" y="2788920"/>
            <a:ext cx="2468880" cy="1828800"/>
          </a:xfrm>
          <a:prstGeom prst="rect">
            <a:avLst/>
          </a:prstGeom>
          <a:noFill/>
          <a:ln/>
        </p:spPr>
        <p:txBody>
          <a:bodyPr wrap="square" rtlCol="0" anchor="t"/>
          <a:lstStyle/>
          <a:p>
            <a:pPr indent="0" marL="0">
              <a:buNone/>
            </a:pPr>
            <a:r>
              <a:rPr lang="en-US" sz="1200" dirty="0">
                <a:solidFill>
                  <a:srgbClr val="FFFFFF"/>
                </a:solidFill>
                <a:latin typeface="Calibri" pitchFamily="34" charset="0"/>
                <a:ea typeface="Calibri" pitchFamily="34" charset="-122"/>
                <a:cs typeface="Calibri" pitchFamily="34" charset="-120"/>
              </a:rPr>
              <a:t>Consider the policy coherence implications. Ensure any fix preserves registry flexibility while maintaining IETF/IANA standards integrity.</a:t>
            </a:r>
            <a:endParaRPr lang="en-US" sz="1200" dirty="0"/>
          </a:p>
        </p:txBody>
      </p:sp>
      <p:sp>
        <p:nvSpPr>
          <p:cNvPr id="19" name="Text 17"/>
          <p:cNvSpPr/>
          <p:nvPr/>
        </p:nvSpPr>
        <p:spPr>
          <a:xfrm>
            <a:off x="365760" y="4828032"/>
            <a:ext cx="8412480" cy="274320"/>
          </a:xfrm>
          <a:prstGeom prst="rect">
            <a:avLst/>
          </a:prstGeom>
          <a:noFill/>
          <a:ln/>
        </p:spPr>
        <p:txBody>
          <a:bodyPr wrap="square" rtlCol="0" anchor="ctr"/>
          <a:lstStyle/>
          <a:p>
            <a:pPr indent="0" marL="0">
              <a:buNone/>
            </a:pPr>
            <a:r>
              <a:rPr lang="en-US" sz="1050" i="1" dirty="0">
                <a:solidFill>
                  <a:srgbClr val="8DA3B0"/>
                </a:solidFill>
                <a:latin typeface="Calibri" pitchFamily="34" charset="0"/>
                <a:ea typeface="Calibri" pitchFamily="34" charset="-122"/>
                <a:cs typeface="Calibri" pitchFamily="34" charset="-120"/>
              </a:rPr>
              <a:t>Voting threshold: Simple majority of each house  ·  Presenter: Samantha Demetriou</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9"/>
        </a:solidFill>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3349"/>
          </a:solidFill>
          <a:ln w="12700">
            <a:solidFill>
              <a:srgbClr val="0D3349"/>
            </a:solidFill>
            <a:prstDash val="solid"/>
          </a:ln>
        </p:spPr>
      </p:sp>
      <p:sp>
        <p:nvSpPr>
          <p:cNvPr id="3" name="Text 1"/>
          <p:cNvSpPr/>
          <p:nvPr/>
        </p:nvSpPr>
        <p:spPr>
          <a:xfrm>
            <a:off x="365760" y="73152"/>
            <a:ext cx="8412480" cy="530352"/>
          </a:xfrm>
          <a:prstGeom prst="rect">
            <a:avLst/>
          </a:prstGeom>
          <a:noFill/>
          <a:ln/>
        </p:spPr>
        <p:txBody>
          <a:bodyPr wrap="square" rtlCol="0" anchor="ctr"/>
          <a:lstStyle/>
          <a:p>
            <a:pPr indent="0" marL="0">
              <a:buNone/>
            </a:pPr>
            <a:r>
              <a:rPr lang="en-US" sz="2000" b="1" dirty="0">
                <a:solidFill>
                  <a:srgbClr val="FFFFFF"/>
                </a:solidFill>
                <a:latin typeface="Calibri" pitchFamily="34" charset="0"/>
                <a:ea typeface="Calibri" pitchFamily="34" charset="-122"/>
                <a:cs typeface="Calibri" pitchFamily="34" charset="-120"/>
              </a:rPr>
              <a:t>Item 5 — Celebrating Accomplishments (ICANN 85 → 86)</a:t>
            </a:r>
            <a:endParaRPr lang="en-US" sz="2000" dirty="0"/>
          </a:p>
        </p:txBody>
      </p:sp>
      <p:sp>
        <p:nvSpPr>
          <p:cNvPr id="4" name="Shape 2"/>
          <p:cNvSpPr/>
          <p:nvPr/>
        </p:nvSpPr>
        <p:spPr>
          <a:xfrm>
            <a:off x="365760" y="868680"/>
            <a:ext cx="4206240" cy="1783080"/>
          </a:xfrm>
          <a:prstGeom prst="rect">
            <a:avLst/>
          </a:prstGeom>
          <a:solidFill>
            <a:srgbClr val="FFFFFF"/>
          </a:solidFill>
          <a:ln w="12700">
            <a:solidFill>
              <a:srgbClr val="C6DADE"/>
            </a:solidFill>
            <a:prstDash val="solid"/>
          </a:ln>
          <a:effectLst>
            <a:outerShdw sx="100000" sy="100000" kx="0" ky="0" algn="bl" rotWithShape="0" blurRad="63500" dist="12700" dir="8100000">
              <a:srgbClr val="000000">
                <a:alpha val="8000"/>
              </a:srgbClr>
            </a:outerShdw>
          </a:effectLst>
        </p:spPr>
      </p:sp>
      <p:sp>
        <p:nvSpPr>
          <p:cNvPr id="5" name="Shape 3"/>
          <p:cNvSpPr/>
          <p:nvPr/>
        </p:nvSpPr>
        <p:spPr>
          <a:xfrm>
            <a:off x="365760" y="868680"/>
            <a:ext cx="64008" cy="1783080"/>
          </a:xfrm>
          <a:prstGeom prst="rect">
            <a:avLst/>
          </a:prstGeom>
          <a:solidFill>
            <a:srgbClr val="14A085"/>
          </a:solidFill>
          <a:ln w="12700">
            <a:solidFill>
              <a:srgbClr val="14A085"/>
            </a:solidFill>
            <a:prstDash val="solid"/>
          </a:ln>
        </p:spPr>
      </p:sp>
      <p:sp>
        <p:nvSpPr>
          <p:cNvPr id="6" name="Text 4"/>
          <p:cNvSpPr/>
          <p:nvPr/>
        </p:nvSpPr>
        <p:spPr>
          <a:xfrm>
            <a:off x="521208" y="978408"/>
            <a:ext cx="502920" cy="502920"/>
          </a:xfrm>
          <a:prstGeom prst="rect">
            <a:avLst/>
          </a:prstGeom>
          <a:noFill/>
          <a:ln/>
        </p:spPr>
        <p:txBody>
          <a:bodyPr wrap="square" rtlCol="0" anchor="ctr"/>
          <a:lstStyle/>
          <a:p>
            <a:pPr algn="ctr" indent="0" marL="0">
              <a:buNone/>
            </a:pPr>
            <a:r>
              <a:rPr lang="en-US" sz="2200" dirty="0">
                <a:solidFill>
                  <a:srgbClr val="000000"/>
                </a:solidFill>
                <a:latin typeface="Segoe UI Emoji" pitchFamily="34" charset="0"/>
                <a:ea typeface="Segoe UI Emoji" pitchFamily="34" charset="-122"/>
                <a:cs typeface="Segoe UI Emoji" pitchFamily="34" charset="-120"/>
              </a:rPr>
              <a:t>⚙</a:t>
            </a:r>
            <a:endParaRPr lang="en-US" sz="2200" dirty="0"/>
          </a:p>
        </p:txBody>
      </p:sp>
      <p:sp>
        <p:nvSpPr>
          <p:cNvPr id="7" name="Text 5"/>
          <p:cNvSpPr/>
          <p:nvPr/>
        </p:nvSpPr>
        <p:spPr>
          <a:xfrm>
            <a:off x="1097280" y="960120"/>
            <a:ext cx="3291840" cy="347472"/>
          </a:xfrm>
          <a:prstGeom prst="rect">
            <a:avLst/>
          </a:prstGeom>
          <a:noFill/>
          <a:ln/>
        </p:spPr>
        <p:txBody>
          <a:bodyPr wrap="square" rtlCol="0" anchor="ctr"/>
          <a:lstStyle/>
          <a:p>
            <a:pPr indent="0" marL="0">
              <a:buNone/>
            </a:pPr>
            <a:r>
              <a:rPr lang="en-US" sz="1300" b="1" dirty="0">
                <a:solidFill>
                  <a:srgbClr val="0D3349"/>
                </a:solidFill>
                <a:latin typeface="Calibri" pitchFamily="34" charset="0"/>
                <a:ea typeface="Calibri" pitchFamily="34" charset="-122"/>
                <a:cs typeface="Calibri" pitchFamily="34" charset="-120"/>
              </a:rPr>
              <a:t>DNS Abuse PDP 1</a:t>
            </a:r>
            <a:endParaRPr lang="en-US" sz="1300" dirty="0"/>
          </a:p>
        </p:txBody>
      </p:sp>
      <p:sp>
        <p:nvSpPr>
          <p:cNvPr id="8" name="Text 6"/>
          <p:cNvSpPr/>
          <p:nvPr/>
        </p:nvSpPr>
        <p:spPr>
          <a:xfrm>
            <a:off x="521208" y="1463040"/>
            <a:ext cx="3886200" cy="109728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Completed initial discussions on all charter questions — significant progress since ICANN85 kick-off.</a:t>
            </a:r>
            <a:endParaRPr lang="en-US" sz="1200" dirty="0"/>
          </a:p>
        </p:txBody>
      </p:sp>
      <p:sp>
        <p:nvSpPr>
          <p:cNvPr id="9" name="Shape 7"/>
          <p:cNvSpPr/>
          <p:nvPr/>
        </p:nvSpPr>
        <p:spPr>
          <a:xfrm>
            <a:off x="4800600" y="868680"/>
            <a:ext cx="4206240" cy="1783080"/>
          </a:xfrm>
          <a:prstGeom prst="rect">
            <a:avLst/>
          </a:prstGeom>
          <a:solidFill>
            <a:srgbClr val="FFFFFF"/>
          </a:solidFill>
          <a:ln w="12700">
            <a:solidFill>
              <a:srgbClr val="C6DADE"/>
            </a:solidFill>
            <a:prstDash val="solid"/>
          </a:ln>
          <a:effectLst>
            <a:outerShdw sx="100000" sy="100000" kx="0" ky="0" algn="bl" rotWithShape="0" blurRad="63500" dist="12700" dir="8100000">
              <a:srgbClr val="000000">
                <a:alpha val="8000"/>
              </a:srgbClr>
            </a:outerShdw>
          </a:effectLst>
        </p:spPr>
      </p:sp>
      <p:sp>
        <p:nvSpPr>
          <p:cNvPr id="10" name="Shape 8"/>
          <p:cNvSpPr/>
          <p:nvPr/>
        </p:nvSpPr>
        <p:spPr>
          <a:xfrm>
            <a:off x="4800600" y="868680"/>
            <a:ext cx="64008" cy="1783080"/>
          </a:xfrm>
          <a:prstGeom prst="rect">
            <a:avLst/>
          </a:prstGeom>
          <a:solidFill>
            <a:srgbClr val="14A085"/>
          </a:solidFill>
          <a:ln w="12700">
            <a:solidFill>
              <a:srgbClr val="14A085"/>
            </a:solidFill>
            <a:prstDash val="solid"/>
          </a:ln>
        </p:spPr>
      </p:sp>
      <p:sp>
        <p:nvSpPr>
          <p:cNvPr id="11" name="Text 9"/>
          <p:cNvSpPr/>
          <p:nvPr/>
        </p:nvSpPr>
        <p:spPr>
          <a:xfrm>
            <a:off x="4956048" y="978408"/>
            <a:ext cx="502920" cy="502920"/>
          </a:xfrm>
          <a:prstGeom prst="rect">
            <a:avLst/>
          </a:prstGeom>
          <a:noFill/>
          <a:ln/>
        </p:spPr>
        <p:txBody>
          <a:bodyPr wrap="square" rtlCol="0" anchor="ctr"/>
          <a:lstStyle/>
          <a:p>
            <a:pPr algn="ctr" indent="0" marL="0">
              <a:buNone/>
            </a:pPr>
            <a:r>
              <a:rPr lang="en-US" sz="2200" dirty="0">
                <a:solidFill>
                  <a:srgbClr val="000000"/>
                </a:solidFill>
                <a:latin typeface="Segoe UI Emoji" pitchFamily="34" charset="0"/>
                <a:ea typeface="Segoe UI Emoji" pitchFamily="34" charset="-122"/>
                <a:cs typeface="Segoe UI Emoji" pitchFamily="34" charset="-120"/>
              </a:rPr>
              <a:t>✔</a:t>
            </a:r>
            <a:endParaRPr lang="en-US" sz="2200" dirty="0"/>
          </a:p>
        </p:txBody>
      </p:sp>
      <p:sp>
        <p:nvSpPr>
          <p:cNvPr id="12" name="Text 10"/>
          <p:cNvSpPr/>
          <p:nvPr/>
        </p:nvSpPr>
        <p:spPr>
          <a:xfrm>
            <a:off x="5532120" y="960120"/>
            <a:ext cx="3291840" cy="347472"/>
          </a:xfrm>
          <a:prstGeom prst="rect">
            <a:avLst/>
          </a:prstGeom>
          <a:noFill/>
          <a:ln/>
        </p:spPr>
        <p:txBody>
          <a:bodyPr wrap="square" rtlCol="0" anchor="ctr"/>
          <a:lstStyle/>
          <a:p>
            <a:pPr indent="0" marL="0">
              <a:buNone/>
            </a:pPr>
            <a:r>
              <a:rPr lang="en-US" sz="1300" b="1" dirty="0">
                <a:solidFill>
                  <a:srgbClr val="0D3349"/>
                </a:solidFill>
                <a:latin typeface="Calibri" pitchFamily="34" charset="0"/>
                <a:ea typeface="Calibri" pitchFamily="34" charset="-122"/>
                <a:cs typeface="Calibri" pitchFamily="34" charset="-120"/>
              </a:rPr>
              <a:t>SCCI Criteria &amp; Indicators</a:t>
            </a:r>
            <a:endParaRPr lang="en-US" sz="1300" dirty="0"/>
          </a:p>
        </p:txBody>
      </p:sp>
      <p:sp>
        <p:nvSpPr>
          <p:cNvPr id="13" name="Text 11"/>
          <p:cNvSpPr/>
          <p:nvPr/>
        </p:nvSpPr>
        <p:spPr>
          <a:xfrm>
            <a:off x="4956048" y="1463040"/>
            <a:ext cx="3886200" cy="109728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Standing Committee for Continuous Improvements finalized Criteria &amp; Indicators for the GNSO Continuous Improvement Program.</a:t>
            </a:r>
            <a:endParaRPr lang="en-US" sz="1200" dirty="0"/>
          </a:p>
        </p:txBody>
      </p:sp>
      <p:sp>
        <p:nvSpPr>
          <p:cNvPr id="14" name="Shape 12"/>
          <p:cNvSpPr/>
          <p:nvPr/>
        </p:nvSpPr>
        <p:spPr>
          <a:xfrm>
            <a:off x="365760" y="2834640"/>
            <a:ext cx="4206240" cy="1783080"/>
          </a:xfrm>
          <a:prstGeom prst="rect">
            <a:avLst/>
          </a:prstGeom>
          <a:solidFill>
            <a:srgbClr val="FFFFFF"/>
          </a:solidFill>
          <a:ln w="12700">
            <a:solidFill>
              <a:srgbClr val="C6DADE"/>
            </a:solidFill>
            <a:prstDash val="solid"/>
          </a:ln>
          <a:effectLst>
            <a:outerShdw sx="100000" sy="100000" kx="0" ky="0" algn="bl" rotWithShape="0" blurRad="63500" dist="12700" dir="8100000">
              <a:srgbClr val="000000">
                <a:alpha val="8000"/>
              </a:srgbClr>
            </a:outerShdw>
          </a:effectLst>
        </p:spPr>
      </p:sp>
      <p:sp>
        <p:nvSpPr>
          <p:cNvPr id="15" name="Shape 13"/>
          <p:cNvSpPr/>
          <p:nvPr/>
        </p:nvSpPr>
        <p:spPr>
          <a:xfrm>
            <a:off x="365760" y="2834640"/>
            <a:ext cx="64008" cy="1783080"/>
          </a:xfrm>
          <a:prstGeom prst="rect">
            <a:avLst/>
          </a:prstGeom>
          <a:solidFill>
            <a:srgbClr val="14A085"/>
          </a:solidFill>
          <a:ln w="12700">
            <a:solidFill>
              <a:srgbClr val="14A085"/>
            </a:solidFill>
            <a:prstDash val="solid"/>
          </a:ln>
        </p:spPr>
      </p:sp>
      <p:sp>
        <p:nvSpPr>
          <p:cNvPr id="16" name="Text 14"/>
          <p:cNvSpPr/>
          <p:nvPr/>
        </p:nvSpPr>
        <p:spPr>
          <a:xfrm>
            <a:off x="521208" y="2944368"/>
            <a:ext cx="502920" cy="502920"/>
          </a:xfrm>
          <a:prstGeom prst="rect">
            <a:avLst/>
          </a:prstGeom>
          <a:noFill/>
          <a:ln/>
        </p:spPr>
        <p:txBody>
          <a:bodyPr wrap="square" rtlCol="0" anchor="ctr"/>
          <a:lstStyle/>
          <a:p>
            <a:pPr algn="ctr" indent="0" marL="0">
              <a:buNone/>
            </a:pPr>
            <a:r>
              <a:rPr lang="en-US" sz="2200" dirty="0">
                <a:solidFill>
                  <a:srgbClr val="000000"/>
                </a:solidFill>
                <a:latin typeface="Segoe UI Emoji" pitchFamily="34" charset="0"/>
                <a:ea typeface="Segoe UI Emoji" pitchFamily="34" charset="-122"/>
                <a:cs typeface="Segoe UI Emoji" pitchFamily="34" charset="-120"/>
              </a:rPr>
              <a:t>⚖</a:t>
            </a:r>
            <a:endParaRPr lang="en-US" sz="2200" dirty="0"/>
          </a:p>
        </p:txBody>
      </p:sp>
      <p:sp>
        <p:nvSpPr>
          <p:cNvPr id="17" name="Text 15"/>
          <p:cNvSpPr/>
          <p:nvPr/>
        </p:nvSpPr>
        <p:spPr>
          <a:xfrm>
            <a:off x="1097280" y="2926080"/>
            <a:ext cx="3291840" cy="347472"/>
          </a:xfrm>
          <a:prstGeom prst="rect">
            <a:avLst/>
          </a:prstGeom>
          <a:noFill/>
          <a:ln/>
        </p:spPr>
        <p:txBody>
          <a:bodyPr wrap="square" rtlCol="0" anchor="ctr"/>
          <a:lstStyle/>
          <a:p>
            <a:pPr indent="0" marL="0">
              <a:buNone/>
            </a:pPr>
            <a:r>
              <a:rPr lang="en-US" sz="1300" b="1" dirty="0">
                <a:solidFill>
                  <a:srgbClr val="0D3349"/>
                </a:solidFill>
                <a:latin typeface="Calibri" pitchFamily="34" charset="0"/>
                <a:ea typeface="Calibri" pitchFamily="34" charset="-122"/>
                <a:cs typeface="Calibri" pitchFamily="34" charset="-120"/>
              </a:rPr>
              <a:t>SSAD SRT Launched</a:t>
            </a:r>
            <a:endParaRPr lang="en-US" sz="1300" dirty="0"/>
          </a:p>
        </p:txBody>
      </p:sp>
      <p:sp>
        <p:nvSpPr>
          <p:cNvPr id="18" name="Text 16"/>
          <p:cNvSpPr/>
          <p:nvPr/>
        </p:nvSpPr>
        <p:spPr>
          <a:xfrm>
            <a:off x="521208" y="3429000"/>
            <a:ext cx="3886200" cy="109728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SSAD Supplemental Recommendations Team began meetings in May 2026. Marc Anderson appointed as lead.</a:t>
            </a:r>
            <a:endParaRPr lang="en-US" sz="1200" dirty="0"/>
          </a:p>
        </p:txBody>
      </p:sp>
      <p:sp>
        <p:nvSpPr>
          <p:cNvPr id="19" name="Shape 17"/>
          <p:cNvSpPr/>
          <p:nvPr/>
        </p:nvSpPr>
        <p:spPr>
          <a:xfrm>
            <a:off x="4800600" y="2834640"/>
            <a:ext cx="4206240" cy="1783080"/>
          </a:xfrm>
          <a:prstGeom prst="rect">
            <a:avLst/>
          </a:prstGeom>
          <a:solidFill>
            <a:srgbClr val="FFFFFF"/>
          </a:solidFill>
          <a:ln w="12700">
            <a:solidFill>
              <a:srgbClr val="C6DADE"/>
            </a:solidFill>
            <a:prstDash val="solid"/>
          </a:ln>
          <a:effectLst>
            <a:outerShdw sx="100000" sy="100000" kx="0" ky="0" algn="bl" rotWithShape="0" blurRad="63500" dist="12700" dir="8100000">
              <a:srgbClr val="000000">
                <a:alpha val="8000"/>
              </a:srgbClr>
            </a:outerShdw>
          </a:effectLst>
        </p:spPr>
      </p:sp>
      <p:sp>
        <p:nvSpPr>
          <p:cNvPr id="20" name="Shape 18"/>
          <p:cNvSpPr/>
          <p:nvPr/>
        </p:nvSpPr>
        <p:spPr>
          <a:xfrm>
            <a:off x="4800600" y="2834640"/>
            <a:ext cx="64008" cy="1783080"/>
          </a:xfrm>
          <a:prstGeom prst="rect">
            <a:avLst/>
          </a:prstGeom>
          <a:solidFill>
            <a:srgbClr val="14A085"/>
          </a:solidFill>
          <a:ln w="12700">
            <a:solidFill>
              <a:srgbClr val="14A085"/>
            </a:solidFill>
            <a:prstDash val="solid"/>
          </a:ln>
        </p:spPr>
      </p:sp>
      <p:sp>
        <p:nvSpPr>
          <p:cNvPr id="21" name="Text 19"/>
          <p:cNvSpPr/>
          <p:nvPr/>
        </p:nvSpPr>
        <p:spPr>
          <a:xfrm>
            <a:off x="4956048" y="2944368"/>
            <a:ext cx="502920" cy="502920"/>
          </a:xfrm>
          <a:prstGeom prst="rect">
            <a:avLst/>
          </a:prstGeom>
          <a:noFill/>
          <a:ln/>
        </p:spPr>
        <p:txBody>
          <a:bodyPr wrap="square" rtlCol="0" anchor="ctr"/>
          <a:lstStyle/>
          <a:p>
            <a:pPr algn="ctr" indent="0" marL="0">
              <a:buNone/>
            </a:pPr>
            <a:r>
              <a:rPr lang="en-US" sz="2200" dirty="0">
                <a:solidFill>
                  <a:srgbClr val="000000"/>
                </a:solidFill>
                <a:latin typeface="Segoe UI Emoji" pitchFamily="34" charset="0"/>
                <a:ea typeface="Segoe UI Emoji" pitchFamily="34" charset="-122"/>
                <a:cs typeface="Segoe UI Emoji" pitchFamily="34" charset="-120"/>
              </a:rPr>
              <a:t>📄</a:t>
            </a:r>
            <a:endParaRPr lang="en-US" sz="2200" dirty="0"/>
          </a:p>
        </p:txBody>
      </p:sp>
      <p:sp>
        <p:nvSpPr>
          <p:cNvPr id="22" name="Text 20"/>
          <p:cNvSpPr/>
          <p:nvPr/>
        </p:nvSpPr>
        <p:spPr>
          <a:xfrm>
            <a:off x="5532120" y="2926080"/>
            <a:ext cx="3291840" cy="347472"/>
          </a:xfrm>
          <a:prstGeom prst="rect">
            <a:avLst/>
          </a:prstGeom>
          <a:noFill/>
          <a:ln/>
        </p:spPr>
        <p:txBody>
          <a:bodyPr wrap="square" rtlCol="0" anchor="ctr"/>
          <a:lstStyle/>
          <a:p>
            <a:pPr indent="0" marL="0">
              <a:buNone/>
            </a:pPr>
            <a:r>
              <a:rPr lang="en-US" sz="1300" b="1" dirty="0">
                <a:solidFill>
                  <a:srgbClr val="0D3349"/>
                </a:solidFill>
                <a:latin typeface="Calibri" pitchFamily="34" charset="0"/>
                <a:ea typeface="Calibri" pitchFamily="34" charset="-122"/>
                <a:cs typeface="Calibri" pitchFamily="34" charset="-120"/>
              </a:rPr>
              <a:t>PDP &amp; GGP Manual Amendments</a:t>
            </a:r>
            <a:endParaRPr lang="en-US" sz="1300" dirty="0"/>
          </a:p>
        </p:txBody>
      </p:sp>
      <p:sp>
        <p:nvSpPr>
          <p:cNvPr id="23" name="Text 21"/>
          <p:cNvSpPr/>
          <p:nvPr/>
        </p:nvSpPr>
        <p:spPr>
          <a:xfrm>
            <a:off x="4956048" y="3429000"/>
            <a:ext cx="3886200" cy="109728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Adopted Board un-adoption process for extraordinary circumstances into PDP and GGP Manuals.</a:t>
            </a:r>
            <a:endParaRPr lang="en-US" sz="1200" dirty="0"/>
          </a:p>
        </p:txBody>
      </p:sp>
      <p:sp>
        <p:nvSpPr>
          <p:cNvPr id="24" name="Text 22"/>
          <p:cNvSpPr/>
          <p:nvPr/>
        </p:nvSpPr>
        <p:spPr>
          <a:xfrm>
            <a:off x="365760" y="4828032"/>
            <a:ext cx="8229600" cy="256032"/>
          </a:xfrm>
          <a:prstGeom prst="rect">
            <a:avLst/>
          </a:prstGeom>
          <a:noFill/>
          <a:ln/>
        </p:spPr>
        <p:txBody>
          <a:bodyPr wrap="square" rtlCol="0" anchor="ctr"/>
          <a:lstStyle/>
          <a:p>
            <a:pPr indent="0" marL="0">
              <a:buNone/>
            </a:pPr>
            <a:r>
              <a:rPr lang="en-US" sz="1050" i="1" dirty="0">
                <a:solidFill>
                  <a:srgbClr val="8DA3B0"/>
                </a:solidFill>
                <a:latin typeface="Calibri" pitchFamily="34" charset="0"/>
                <a:ea typeface="Calibri" pitchFamily="34" charset="-122"/>
                <a:cs typeface="Calibri" pitchFamily="34" charset="-120"/>
              </a:rPr>
              <a:t>Chair: Susan Payne</a:t>
            </a:r>
            <a:endParaRPr lang="en-US" sz="10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7377"/>
          </a:solidFill>
          <a:ln w="12700">
            <a:solidFill>
              <a:srgbClr val="0D7377"/>
            </a:solidFill>
            <a:prstDash val="solid"/>
          </a:ln>
        </p:spPr>
      </p:sp>
      <p:sp>
        <p:nvSpPr>
          <p:cNvPr id="3" name="Text 1"/>
          <p:cNvSpPr/>
          <p:nvPr/>
        </p:nvSpPr>
        <p:spPr>
          <a:xfrm>
            <a:off x="365760" y="73152"/>
            <a:ext cx="8412480" cy="530352"/>
          </a:xfrm>
          <a:prstGeom prst="rect">
            <a:avLst/>
          </a:prstGeom>
          <a:noFill/>
          <a:ln/>
        </p:spPr>
        <p:txBody>
          <a:bodyPr wrap="square" rtlCol="0" anchor="ctr"/>
          <a:lstStyle/>
          <a:p>
            <a:pPr indent="0" marL="0">
              <a:buNone/>
            </a:pPr>
            <a:r>
              <a:rPr lang="en-US" sz="2100" b="1" dirty="0">
                <a:solidFill>
                  <a:srgbClr val="FFFFFF"/>
                </a:solidFill>
                <a:latin typeface="Calibri" pitchFamily="34" charset="0"/>
                <a:ea typeface="Calibri" pitchFamily="34" charset="-122"/>
                <a:cs typeface="Calibri" pitchFamily="34" charset="-120"/>
              </a:rPr>
              <a:t>Item 6 — IGO-INGO Curative Rights IRT Update</a:t>
            </a:r>
            <a:endParaRPr lang="en-US" sz="2100" dirty="0"/>
          </a:p>
        </p:txBody>
      </p:sp>
      <p:sp>
        <p:nvSpPr>
          <p:cNvPr id="4" name="Shape 2"/>
          <p:cNvSpPr/>
          <p:nvPr/>
        </p:nvSpPr>
        <p:spPr>
          <a:xfrm>
            <a:off x="365760" y="868680"/>
            <a:ext cx="1188720" cy="548640"/>
          </a:xfrm>
          <a:prstGeom prst="rect">
            <a:avLst/>
          </a:prstGeom>
          <a:solidFill>
            <a:srgbClr val="0D3349"/>
          </a:solidFill>
          <a:ln w="12700">
            <a:solidFill>
              <a:srgbClr val="0D3349"/>
            </a:solidFill>
            <a:prstDash val="solid"/>
          </a:ln>
        </p:spPr>
      </p:sp>
      <p:sp>
        <p:nvSpPr>
          <p:cNvPr id="5" name="Text 3"/>
          <p:cNvSpPr/>
          <p:nvPr/>
        </p:nvSpPr>
        <p:spPr>
          <a:xfrm>
            <a:off x="365760" y="868680"/>
            <a:ext cx="1188720" cy="548640"/>
          </a:xfrm>
          <a:prstGeom prst="rect">
            <a:avLst/>
          </a:prstGeom>
          <a:noFill/>
          <a:ln/>
        </p:spPr>
        <p:txBody>
          <a:bodyPr wrap="square" lIns="0" tIns="0" rIns="0" bIns="0" rtlCol="0" anchor="ctr"/>
          <a:lstStyle/>
          <a:p>
            <a:pPr algn="ctr" indent="0" marL="0">
              <a:buNone/>
            </a:pPr>
            <a:r>
              <a:rPr lang="en-US" sz="1200" b="1" dirty="0">
                <a:solidFill>
                  <a:srgbClr val="F4A226"/>
                </a:solidFill>
                <a:latin typeface="Calibri" pitchFamily="34" charset="0"/>
                <a:ea typeface="Calibri" pitchFamily="34" charset="-122"/>
                <a:cs typeface="Calibri" pitchFamily="34" charset="-120"/>
              </a:rPr>
              <a:t>Mar 2025</a:t>
            </a:r>
            <a:endParaRPr lang="en-US" sz="1200" dirty="0"/>
          </a:p>
        </p:txBody>
      </p:sp>
      <p:sp>
        <p:nvSpPr>
          <p:cNvPr id="6" name="Shape 4"/>
          <p:cNvSpPr/>
          <p:nvPr/>
        </p:nvSpPr>
        <p:spPr>
          <a:xfrm>
            <a:off x="886968" y="1417320"/>
            <a:ext cx="36576" cy="457200"/>
          </a:xfrm>
          <a:prstGeom prst="rect">
            <a:avLst/>
          </a:prstGeom>
          <a:solidFill>
            <a:srgbClr val="8DA3B0"/>
          </a:solidFill>
          <a:ln w="12700">
            <a:solidFill>
              <a:srgbClr val="8DA3B0"/>
            </a:solidFill>
            <a:prstDash val="solid"/>
          </a:ln>
        </p:spPr>
      </p:sp>
      <p:sp>
        <p:nvSpPr>
          <p:cNvPr id="7" name="Shape 5"/>
          <p:cNvSpPr/>
          <p:nvPr/>
        </p:nvSpPr>
        <p:spPr>
          <a:xfrm>
            <a:off x="1737360" y="868680"/>
            <a:ext cx="7040880" cy="822960"/>
          </a:xfrm>
          <a:prstGeom prst="rect">
            <a:avLst/>
          </a:prstGeom>
          <a:solidFill>
            <a:srgbClr val="EAF3F5"/>
          </a:solidFill>
          <a:ln w="12700">
            <a:solidFill>
              <a:srgbClr val="C6DADE"/>
            </a:solidFill>
            <a:prstDash val="solid"/>
          </a:ln>
        </p:spPr>
      </p:sp>
      <p:sp>
        <p:nvSpPr>
          <p:cNvPr id="8" name="Text 6"/>
          <p:cNvSpPr/>
          <p:nvPr/>
        </p:nvSpPr>
        <p:spPr>
          <a:xfrm>
            <a:off x="1920240" y="923544"/>
            <a:ext cx="6675120" cy="25603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IRT Convened</a:t>
            </a:r>
            <a:endParaRPr lang="en-US" sz="1300" dirty="0"/>
          </a:p>
        </p:txBody>
      </p:sp>
      <p:sp>
        <p:nvSpPr>
          <p:cNvPr id="9" name="Text 7"/>
          <p:cNvSpPr/>
          <p:nvPr/>
        </p:nvSpPr>
        <p:spPr>
          <a:xfrm>
            <a:off x="1920240" y="1188720"/>
            <a:ext cx="6675120" cy="457200"/>
          </a:xfrm>
          <a:prstGeom prst="rect">
            <a:avLst/>
          </a:prstGeom>
          <a:noFill/>
          <a:ln/>
        </p:spPr>
        <p:txBody>
          <a:bodyPr wrap="square" rtlCol="0" anchor="t"/>
          <a:lstStyle/>
          <a:p>
            <a:pPr indent="0" marL="0">
              <a:buNone/>
            </a:pPr>
            <a:r>
              <a:rPr lang="en-US" sz="1150" dirty="0">
                <a:solidFill>
                  <a:srgbClr val="1A2E3B"/>
                </a:solidFill>
                <a:latin typeface="Calibri" pitchFamily="34" charset="0"/>
                <a:ea typeface="Calibri" pitchFamily="34" charset="-122"/>
                <a:cs typeface="Calibri" pitchFamily="34" charset="-120"/>
              </a:rPr>
              <a:t>IGO-INGO Curative Rights IRT initiated to implement ICANN Board-adopted EPDP/PDP final recommendations on specific curative rights protections for IGOs/INGOs.</a:t>
            </a:r>
            <a:endParaRPr lang="en-US" sz="1150" dirty="0"/>
          </a:p>
        </p:txBody>
      </p:sp>
      <p:sp>
        <p:nvSpPr>
          <p:cNvPr id="10" name="Shape 8"/>
          <p:cNvSpPr/>
          <p:nvPr/>
        </p:nvSpPr>
        <p:spPr>
          <a:xfrm>
            <a:off x="365760" y="1874520"/>
            <a:ext cx="1188720" cy="548640"/>
          </a:xfrm>
          <a:prstGeom prst="rect">
            <a:avLst/>
          </a:prstGeom>
          <a:solidFill>
            <a:srgbClr val="0D3349"/>
          </a:solidFill>
          <a:ln w="12700">
            <a:solidFill>
              <a:srgbClr val="0D3349"/>
            </a:solidFill>
            <a:prstDash val="solid"/>
          </a:ln>
        </p:spPr>
      </p:sp>
      <p:sp>
        <p:nvSpPr>
          <p:cNvPr id="11" name="Text 9"/>
          <p:cNvSpPr/>
          <p:nvPr/>
        </p:nvSpPr>
        <p:spPr>
          <a:xfrm>
            <a:off x="365760" y="1874520"/>
            <a:ext cx="1188720" cy="548640"/>
          </a:xfrm>
          <a:prstGeom prst="rect">
            <a:avLst/>
          </a:prstGeom>
          <a:noFill/>
          <a:ln/>
        </p:spPr>
        <p:txBody>
          <a:bodyPr wrap="square" lIns="0" tIns="0" rIns="0" bIns="0" rtlCol="0" anchor="ctr"/>
          <a:lstStyle/>
          <a:p>
            <a:pPr algn="ctr" indent="0" marL="0">
              <a:buNone/>
            </a:pPr>
            <a:r>
              <a:rPr lang="en-US" sz="1200" b="1" dirty="0">
                <a:solidFill>
                  <a:srgbClr val="F4A226"/>
                </a:solidFill>
                <a:latin typeface="Calibri" pitchFamily="34" charset="0"/>
                <a:ea typeface="Calibri" pitchFamily="34" charset="-122"/>
                <a:cs typeface="Calibri" pitchFamily="34" charset="-120"/>
              </a:rPr>
              <a:t>Jan 2026</a:t>
            </a:r>
            <a:endParaRPr lang="en-US" sz="1200" dirty="0"/>
          </a:p>
        </p:txBody>
      </p:sp>
      <p:sp>
        <p:nvSpPr>
          <p:cNvPr id="12" name="Shape 10"/>
          <p:cNvSpPr/>
          <p:nvPr/>
        </p:nvSpPr>
        <p:spPr>
          <a:xfrm>
            <a:off x="886968" y="2423160"/>
            <a:ext cx="36576" cy="457200"/>
          </a:xfrm>
          <a:prstGeom prst="rect">
            <a:avLst/>
          </a:prstGeom>
          <a:solidFill>
            <a:srgbClr val="8DA3B0"/>
          </a:solidFill>
          <a:ln w="12700">
            <a:solidFill>
              <a:srgbClr val="8DA3B0"/>
            </a:solidFill>
            <a:prstDash val="solid"/>
          </a:ln>
        </p:spPr>
      </p:sp>
      <p:sp>
        <p:nvSpPr>
          <p:cNvPr id="13" name="Shape 11"/>
          <p:cNvSpPr/>
          <p:nvPr/>
        </p:nvSpPr>
        <p:spPr>
          <a:xfrm>
            <a:off x="1737360" y="1874520"/>
            <a:ext cx="7040880" cy="822960"/>
          </a:xfrm>
          <a:prstGeom prst="rect">
            <a:avLst/>
          </a:prstGeom>
          <a:solidFill>
            <a:srgbClr val="EAF3F5"/>
          </a:solidFill>
          <a:ln w="12700">
            <a:solidFill>
              <a:srgbClr val="C6DADE"/>
            </a:solidFill>
            <a:prstDash val="solid"/>
          </a:ln>
        </p:spPr>
      </p:sp>
      <p:sp>
        <p:nvSpPr>
          <p:cNvPr id="14" name="Text 12"/>
          <p:cNvSpPr/>
          <p:nvPr/>
        </p:nvSpPr>
        <p:spPr>
          <a:xfrm>
            <a:off x="1920240" y="1929384"/>
            <a:ext cx="6675120" cy="25603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GNSO Council Motion</a:t>
            </a:r>
            <a:endParaRPr lang="en-US" sz="1300" dirty="0"/>
          </a:p>
        </p:txBody>
      </p:sp>
      <p:sp>
        <p:nvSpPr>
          <p:cNvPr id="15" name="Text 13"/>
          <p:cNvSpPr/>
          <p:nvPr/>
        </p:nvSpPr>
        <p:spPr>
          <a:xfrm>
            <a:off x="1920240" y="2194560"/>
            <a:ext cx="6675120" cy="457200"/>
          </a:xfrm>
          <a:prstGeom prst="rect">
            <a:avLst/>
          </a:prstGeom>
          <a:noFill/>
          <a:ln/>
        </p:spPr>
        <p:txBody>
          <a:bodyPr wrap="square" rtlCol="0" anchor="t"/>
          <a:lstStyle/>
          <a:p>
            <a:pPr indent="0" marL="0">
              <a:buNone/>
            </a:pPr>
            <a:r>
              <a:rPr lang="en-US" sz="1150" dirty="0">
                <a:solidFill>
                  <a:srgbClr val="1A2E3B"/>
                </a:solidFill>
                <a:latin typeface="Calibri" pitchFamily="34" charset="0"/>
                <a:ea typeface="Calibri" pitchFamily="34" charset="-122"/>
                <a:cs typeface="Calibri" pitchFamily="34" charset="-120"/>
              </a:rPr>
              <a:t>Council passed a motion following liaison briefing on a language interpretation issue in the Final Report on IGOs/INGOs regarding curative rights.</a:t>
            </a:r>
            <a:endParaRPr lang="en-US" sz="1150" dirty="0"/>
          </a:p>
        </p:txBody>
      </p:sp>
      <p:sp>
        <p:nvSpPr>
          <p:cNvPr id="16" name="Shape 14"/>
          <p:cNvSpPr/>
          <p:nvPr/>
        </p:nvSpPr>
        <p:spPr>
          <a:xfrm>
            <a:off x="365760" y="2880360"/>
            <a:ext cx="1188720" cy="548640"/>
          </a:xfrm>
          <a:prstGeom prst="rect">
            <a:avLst/>
          </a:prstGeom>
          <a:solidFill>
            <a:srgbClr val="0D3349"/>
          </a:solidFill>
          <a:ln w="12700">
            <a:solidFill>
              <a:srgbClr val="0D3349"/>
            </a:solidFill>
            <a:prstDash val="solid"/>
          </a:ln>
        </p:spPr>
      </p:sp>
      <p:sp>
        <p:nvSpPr>
          <p:cNvPr id="17" name="Text 15"/>
          <p:cNvSpPr/>
          <p:nvPr/>
        </p:nvSpPr>
        <p:spPr>
          <a:xfrm>
            <a:off x="365760" y="2880360"/>
            <a:ext cx="1188720" cy="548640"/>
          </a:xfrm>
          <a:prstGeom prst="rect">
            <a:avLst/>
          </a:prstGeom>
          <a:noFill/>
          <a:ln/>
        </p:spPr>
        <p:txBody>
          <a:bodyPr wrap="square" lIns="0" tIns="0" rIns="0" bIns="0" rtlCol="0" anchor="ctr"/>
          <a:lstStyle/>
          <a:p>
            <a:pPr algn="ctr" indent="0" marL="0">
              <a:buNone/>
            </a:pPr>
            <a:r>
              <a:rPr lang="en-US" sz="1200" b="1" dirty="0">
                <a:solidFill>
                  <a:srgbClr val="F4A226"/>
                </a:solidFill>
                <a:latin typeface="Calibri" pitchFamily="34" charset="0"/>
                <a:ea typeface="Calibri" pitchFamily="34" charset="-122"/>
                <a:cs typeface="Calibri" pitchFamily="34" charset="-120"/>
              </a:rPr>
              <a:t>May 2026</a:t>
            </a:r>
            <a:endParaRPr lang="en-US" sz="1200" dirty="0"/>
          </a:p>
        </p:txBody>
      </p:sp>
      <p:sp>
        <p:nvSpPr>
          <p:cNvPr id="18" name="Shape 16"/>
          <p:cNvSpPr/>
          <p:nvPr/>
        </p:nvSpPr>
        <p:spPr>
          <a:xfrm>
            <a:off x="886968" y="3429000"/>
            <a:ext cx="36576" cy="457200"/>
          </a:xfrm>
          <a:prstGeom prst="rect">
            <a:avLst/>
          </a:prstGeom>
          <a:solidFill>
            <a:srgbClr val="8DA3B0"/>
          </a:solidFill>
          <a:ln w="12700">
            <a:solidFill>
              <a:srgbClr val="8DA3B0"/>
            </a:solidFill>
            <a:prstDash val="solid"/>
          </a:ln>
        </p:spPr>
      </p:sp>
      <p:sp>
        <p:nvSpPr>
          <p:cNvPr id="19" name="Shape 17"/>
          <p:cNvSpPr/>
          <p:nvPr/>
        </p:nvSpPr>
        <p:spPr>
          <a:xfrm>
            <a:off x="1737360" y="2880360"/>
            <a:ext cx="7040880" cy="822960"/>
          </a:xfrm>
          <a:prstGeom prst="rect">
            <a:avLst/>
          </a:prstGeom>
          <a:solidFill>
            <a:srgbClr val="EAF3F5"/>
          </a:solidFill>
          <a:ln w="12700">
            <a:solidFill>
              <a:srgbClr val="C6DADE"/>
            </a:solidFill>
            <a:prstDash val="solid"/>
          </a:ln>
        </p:spPr>
      </p:sp>
      <p:sp>
        <p:nvSpPr>
          <p:cNvPr id="20" name="Text 18"/>
          <p:cNvSpPr/>
          <p:nvPr/>
        </p:nvSpPr>
        <p:spPr>
          <a:xfrm>
            <a:off x="1920240" y="2935224"/>
            <a:ext cx="6675120" cy="25603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22 Meetings Held</a:t>
            </a:r>
            <a:endParaRPr lang="en-US" sz="1300" dirty="0"/>
          </a:p>
        </p:txBody>
      </p:sp>
      <p:sp>
        <p:nvSpPr>
          <p:cNvPr id="21" name="Text 19"/>
          <p:cNvSpPr/>
          <p:nvPr/>
        </p:nvSpPr>
        <p:spPr>
          <a:xfrm>
            <a:off x="1920240" y="3200400"/>
            <a:ext cx="6675120" cy="457200"/>
          </a:xfrm>
          <a:prstGeom prst="rect">
            <a:avLst/>
          </a:prstGeom>
          <a:noFill/>
          <a:ln/>
        </p:spPr>
        <p:txBody>
          <a:bodyPr wrap="square" rtlCol="0" anchor="t"/>
          <a:lstStyle/>
          <a:p>
            <a:pPr indent="0" marL="0">
              <a:buNone/>
            </a:pPr>
            <a:r>
              <a:rPr lang="en-US" sz="1150" dirty="0">
                <a:solidFill>
                  <a:srgbClr val="1A2E3B"/>
                </a:solidFill>
                <a:latin typeface="Calibri" pitchFamily="34" charset="0"/>
                <a:ea typeface="Calibri" pitchFamily="34" charset="-122"/>
                <a:cs typeface="Calibri" pitchFamily="34" charset="-120"/>
              </a:rPr>
              <a:t>IRT has met 22 times. The January Council motion has been considered; a path forward for implementation is actively under discussion.</a:t>
            </a:r>
            <a:endParaRPr lang="en-US" sz="1150" dirty="0"/>
          </a:p>
        </p:txBody>
      </p:sp>
      <p:sp>
        <p:nvSpPr>
          <p:cNvPr id="22" name="Shape 20"/>
          <p:cNvSpPr/>
          <p:nvPr/>
        </p:nvSpPr>
        <p:spPr>
          <a:xfrm>
            <a:off x="365760" y="3886200"/>
            <a:ext cx="1188720" cy="548640"/>
          </a:xfrm>
          <a:prstGeom prst="rect">
            <a:avLst/>
          </a:prstGeom>
          <a:solidFill>
            <a:srgbClr val="0D3349"/>
          </a:solidFill>
          <a:ln w="12700">
            <a:solidFill>
              <a:srgbClr val="0D3349"/>
            </a:solidFill>
            <a:prstDash val="solid"/>
          </a:ln>
        </p:spPr>
      </p:sp>
      <p:sp>
        <p:nvSpPr>
          <p:cNvPr id="23" name="Text 21"/>
          <p:cNvSpPr/>
          <p:nvPr/>
        </p:nvSpPr>
        <p:spPr>
          <a:xfrm>
            <a:off x="365760" y="3886200"/>
            <a:ext cx="1188720" cy="548640"/>
          </a:xfrm>
          <a:prstGeom prst="rect">
            <a:avLst/>
          </a:prstGeom>
          <a:noFill/>
          <a:ln/>
        </p:spPr>
        <p:txBody>
          <a:bodyPr wrap="square" lIns="0" tIns="0" rIns="0" bIns="0" rtlCol="0" anchor="ctr"/>
          <a:lstStyle/>
          <a:p>
            <a:pPr algn="ctr" indent="0" marL="0">
              <a:buNone/>
            </a:pPr>
            <a:r>
              <a:rPr lang="en-US" sz="1200" b="1" dirty="0">
                <a:solidFill>
                  <a:srgbClr val="F4A226"/>
                </a:solidFill>
                <a:latin typeface="Calibri" pitchFamily="34" charset="0"/>
                <a:ea typeface="Calibri" pitchFamily="34" charset="-122"/>
                <a:cs typeface="Calibri" pitchFamily="34" charset="-120"/>
              </a:rPr>
              <a:t>Jun 2026</a:t>
            </a:r>
            <a:endParaRPr lang="en-US" sz="1200" dirty="0"/>
          </a:p>
        </p:txBody>
      </p:sp>
      <p:sp>
        <p:nvSpPr>
          <p:cNvPr id="24" name="Shape 22"/>
          <p:cNvSpPr/>
          <p:nvPr/>
        </p:nvSpPr>
        <p:spPr>
          <a:xfrm>
            <a:off x="1737360" y="3886200"/>
            <a:ext cx="7040880" cy="822960"/>
          </a:xfrm>
          <a:prstGeom prst="rect">
            <a:avLst/>
          </a:prstGeom>
          <a:solidFill>
            <a:srgbClr val="EAF3F5"/>
          </a:solidFill>
          <a:ln w="12700">
            <a:solidFill>
              <a:srgbClr val="C6DADE"/>
            </a:solidFill>
            <a:prstDash val="solid"/>
          </a:ln>
        </p:spPr>
      </p:sp>
      <p:sp>
        <p:nvSpPr>
          <p:cNvPr id="25" name="Text 23"/>
          <p:cNvSpPr/>
          <p:nvPr/>
        </p:nvSpPr>
        <p:spPr>
          <a:xfrm>
            <a:off x="1920240" y="3941064"/>
            <a:ext cx="6675120" cy="25603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ICANN86 Briefing</a:t>
            </a:r>
            <a:endParaRPr lang="en-US" sz="1300" dirty="0"/>
          </a:p>
        </p:txBody>
      </p:sp>
      <p:sp>
        <p:nvSpPr>
          <p:cNvPr id="26" name="Text 24"/>
          <p:cNvSpPr/>
          <p:nvPr/>
        </p:nvSpPr>
        <p:spPr>
          <a:xfrm>
            <a:off x="1920240" y="4206240"/>
            <a:ext cx="6675120" cy="457200"/>
          </a:xfrm>
          <a:prstGeom prst="rect">
            <a:avLst/>
          </a:prstGeom>
          <a:noFill/>
          <a:ln/>
        </p:spPr>
        <p:txBody>
          <a:bodyPr wrap="square" rtlCol="0" anchor="t"/>
          <a:lstStyle/>
          <a:p>
            <a:pPr indent="0" marL="0">
              <a:buNone/>
            </a:pPr>
            <a:r>
              <a:rPr lang="en-US" sz="1150" dirty="0">
                <a:solidFill>
                  <a:srgbClr val="1A2E3B"/>
                </a:solidFill>
                <a:latin typeface="Calibri" pitchFamily="34" charset="0"/>
                <a:ea typeface="Calibri" pitchFamily="34" charset="-122"/>
                <a:cs typeface="Calibri" pitchFamily="34" charset="-120"/>
              </a:rPr>
              <a:t>Damon Ashcraft (GNSO Liaison) provides overview of IRT progress and next steps following recent developments.</a:t>
            </a:r>
            <a:endParaRPr lang="en-US" sz="1150" dirty="0"/>
          </a:p>
        </p:txBody>
      </p:sp>
      <p:sp>
        <p:nvSpPr>
          <p:cNvPr id="27" name="Text 25"/>
          <p:cNvSpPr/>
          <p:nvPr/>
        </p:nvSpPr>
        <p:spPr>
          <a:xfrm>
            <a:off x="365760" y="4828032"/>
            <a:ext cx="8229600" cy="256032"/>
          </a:xfrm>
          <a:prstGeom prst="rect">
            <a:avLst/>
          </a:prstGeom>
          <a:noFill/>
          <a:ln/>
        </p:spPr>
        <p:txBody>
          <a:bodyPr wrap="square" rtlCol="0" anchor="ctr"/>
          <a:lstStyle/>
          <a:p>
            <a:pPr indent="0" marL="0">
              <a:buNone/>
            </a:pPr>
            <a:r>
              <a:rPr lang="en-US" sz="1050" i="1" dirty="0">
                <a:solidFill>
                  <a:srgbClr val="8DA3B0"/>
                </a:solidFill>
                <a:latin typeface="Calibri" pitchFamily="34" charset="0"/>
                <a:ea typeface="Calibri" pitchFamily="34" charset="-122"/>
                <a:cs typeface="Calibri" pitchFamily="34" charset="-120"/>
              </a:rPr>
              <a:t>Liaison: Damon Ashcraft</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9"/>
        </a:solidFill>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0D3349"/>
          </a:solidFill>
          <a:ln w="12700">
            <a:solidFill>
              <a:srgbClr val="0D3349"/>
            </a:solidFill>
            <a:prstDash val="solid"/>
          </a:ln>
        </p:spPr>
      </p:sp>
      <p:sp>
        <p:nvSpPr>
          <p:cNvPr id="3" name="Text 1"/>
          <p:cNvSpPr/>
          <p:nvPr/>
        </p:nvSpPr>
        <p:spPr>
          <a:xfrm>
            <a:off x="365760" y="73152"/>
            <a:ext cx="8412480" cy="530352"/>
          </a:xfrm>
          <a:prstGeom prst="rect">
            <a:avLst/>
          </a:prstGeom>
          <a:noFill/>
          <a:ln/>
        </p:spPr>
        <p:txBody>
          <a:bodyPr wrap="square" rtlCol="0" anchor="ctr"/>
          <a:lstStyle/>
          <a:p>
            <a:pPr indent="0" marL="0">
              <a:buNone/>
            </a:pPr>
            <a:r>
              <a:rPr lang="en-US" sz="1700" b="1" dirty="0">
                <a:solidFill>
                  <a:srgbClr val="FFFFFF"/>
                </a:solidFill>
                <a:latin typeface="Calibri" pitchFamily="34" charset="0"/>
                <a:ea typeface="Calibri" pitchFamily="34" charset="-122"/>
                <a:cs typeface="Calibri" pitchFamily="34" charset="-120"/>
              </a:rPr>
              <a:t>Item 7 — ICANN Bylaws Amendments: CSC &amp; IANA Naming Function Review</a:t>
            </a:r>
            <a:endParaRPr lang="en-US" sz="1700" dirty="0"/>
          </a:p>
        </p:txBody>
      </p:sp>
      <p:sp>
        <p:nvSpPr>
          <p:cNvPr id="4" name="Shape 2"/>
          <p:cNvSpPr/>
          <p:nvPr/>
        </p:nvSpPr>
        <p:spPr>
          <a:xfrm>
            <a:off x="365760" y="822960"/>
            <a:ext cx="4206240" cy="3566160"/>
          </a:xfrm>
          <a:prstGeom prst="rect">
            <a:avLst/>
          </a:prstGeom>
          <a:solidFill>
            <a:srgbClr val="FFFFFF"/>
          </a:solidFill>
          <a:ln w="12700">
            <a:solidFill>
              <a:srgbClr val="C6DADE"/>
            </a:solidFill>
            <a:prstDash val="solid"/>
          </a:ln>
          <a:effectLst>
            <a:outerShdw sx="100000" sy="100000" kx="0" ky="0" algn="bl" rotWithShape="0" blurRad="76200" dist="25400" dir="8100000">
              <a:srgbClr val="000000">
                <a:alpha val="9000"/>
              </a:srgbClr>
            </a:outerShdw>
          </a:effectLst>
        </p:spPr>
      </p:sp>
      <p:sp>
        <p:nvSpPr>
          <p:cNvPr id="5" name="Shape 3"/>
          <p:cNvSpPr/>
          <p:nvPr/>
        </p:nvSpPr>
        <p:spPr>
          <a:xfrm>
            <a:off x="365760" y="822960"/>
            <a:ext cx="4206240" cy="64008"/>
          </a:xfrm>
          <a:prstGeom prst="rect">
            <a:avLst/>
          </a:prstGeom>
          <a:solidFill>
            <a:srgbClr val="0D7377"/>
          </a:solidFill>
          <a:ln w="12700">
            <a:solidFill>
              <a:srgbClr val="0D7377"/>
            </a:solidFill>
            <a:prstDash val="solid"/>
          </a:ln>
        </p:spPr>
      </p:sp>
      <p:sp>
        <p:nvSpPr>
          <p:cNvPr id="6" name="Text 4"/>
          <p:cNvSpPr/>
          <p:nvPr/>
        </p:nvSpPr>
        <p:spPr>
          <a:xfrm>
            <a:off x="548640" y="932688"/>
            <a:ext cx="3749040" cy="34747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Article 17</a:t>
            </a:r>
            <a:endParaRPr lang="en-US" sz="1300" dirty="0"/>
          </a:p>
        </p:txBody>
      </p:sp>
      <p:sp>
        <p:nvSpPr>
          <p:cNvPr id="7" name="Text 5"/>
          <p:cNvSpPr/>
          <p:nvPr/>
        </p:nvSpPr>
        <p:spPr>
          <a:xfrm>
            <a:off x="548640" y="1298448"/>
            <a:ext cx="3749040" cy="411480"/>
          </a:xfrm>
          <a:prstGeom prst="rect">
            <a:avLst/>
          </a:prstGeom>
          <a:noFill/>
          <a:ln/>
        </p:spPr>
        <p:txBody>
          <a:bodyPr wrap="square" rtlCol="0" anchor="ctr"/>
          <a:lstStyle/>
          <a:p>
            <a:pPr indent="0" marL="0">
              <a:buNone/>
            </a:pPr>
            <a:r>
              <a:rPr lang="en-US" sz="1500" b="1" dirty="0">
                <a:solidFill>
                  <a:srgbClr val="0D3349"/>
                </a:solidFill>
                <a:latin typeface="Calibri" pitchFamily="34" charset="0"/>
                <a:ea typeface="Calibri" pitchFamily="34" charset="-122"/>
                <a:cs typeface="Calibri" pitchFamily="34" charset="-120"/>
              </a:rPr>
              <a:t>Customer Standing Committee (CSC)</a:t>
            </a:r>
            <a:endParaRPr lang="en-US" sz="1500" dirty="0"/>
          </a:p>
        </p:txBody>
      </p:sp>
      <p:sp>
        <p:nvSpPr>
          <p:cNvPr id="8" name="Text 6"/>
          <p:cNvSpPr/>
          <p:nvPr/>
        </p:nvSpPr>
        <p:spPr>
          <a:xfrm>
            <a:off x="548640" y="1755648"/>
            <a:ext cx="3749040" cy="182880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ICANN Board approved Fundamental Bylaws Amendment on 3 May 2026. Amendment is identical to the version posted for public comment. The Empowered Community — including the GNSO — now has the opportunity to approve or reject this amendment.</a:t>
            </a:r>
            <a:endParaRPr lang="en-US" sz="1200" dirty="0"/>
          </a:p>
        </p:txBody>
      </p:sp>
      <p:sp>
        <p:nvSpPr>
          <p:cNvPr id="9" name="Shape 7"/>
          <p:cNvSpPr/>
          <p:nvPr/>
        </p:nvSpPr>
        <p:spPr>
          <a:xfrm>
            <a:off x="548640" y="3703320"/>
            <a:ext cx="2560320" cy="411480"/>
          </a:xfrm>
          <a:prstGeom prst="rect">
            <a:avLst/>
          </a:prstGeom>
          <a:solidFill>
            <a:srgbClr val="EAF3F5"/>
          </a:solidFill>
          <a:ln w="12700">
            <a:solidFill>
              <a:srgbClr val="14A085"/>
            </a:solidFill>
            <a:prstDash val="solid"/>
          </a:ln>
        </p:spPr>
      </p:sp>
      <p:sp>
        <p:nvSpPr>
          <p:cNvPr id="10" name="Text 8"/>
          <p:cNvSpPr/>
          <p:nvPr/>
        </p:nvSpPr>
        <p:spPr>
          <a:xfrm>
            <a:off x="548640" y="3703320"/>
            <a:ext cx="2560320" cy="411480"/>
          </a:xfrm>
          <a:prstGeom prst="rect">
            <a:avLst/>
          </a:prstGeom>
          <a:noFill/>
          <a:ln/>
        </p:spPr>
        <p:txBody>
          <a:bodyPr wrap="square" lIns="0" tIns="0" rIns="0" bIns="0" rtlCol="0" anchor="ctr"/>
          <a:lstStyle/>
          <a:p>
            <a:pPr algn="ctr" indent="0" marL="0">
              <a:buNone/>
            </a:pPr>
            <a:r>
              <a:rPr lang="en-US" sz="1100" b="1" dirty="0">
                <a:solidFill>
                  <a:srgbClr val="14A085"/>
                </a:solidFill>
                <a:latin typeface="Calibri" pitchFamily="34" charset="0"/>
                <a:ea typeface="Calibri" pitchFamily="34" charset="-122"/>
                <a:cs typeface="Calibri" pitchFamily="34" charset="-120"/>
              </a:rPr>
              <a:t>● Empowered Community Review</a:t>
            </a:r>
            <a:endParaRPr lang="en-US" sz="1100" dirty="0"/>
          </a:p>
        </p:txBody>
      </p:sp>
      <p:sp>
        <p:nvSpPr>
          <p:cNvPr id="11" name="Shape 9"/>
          <p:cNvSpPr/>
          <p:nvPr/>
        </p:nvSpPr>
        <p:spPr>
          <a:xfrm>
            <a:off x="4754880" y="822960"/>
            <a:ext cx="4206240" cy="3566160"/>
          </a:xfrm>
          <a:prstGeom prst="rect">
            <a:avLst/>
          </a:prstGeom>
          <a:solidFill>
            <a:srgbClr val="FFFFFF"/>
          </a:solidFill>
          <a:ln w="12700">
            <a:solidFill>
              <a:srgbClr val="C6DADE"/>
            </a:solidFill>
            <a:prstDash val="solid"/>
          </a:ln>
          <a:effectLst>
            <a:outerShdw sx="100000" sy="100000" kx="0" ky="0" algn="bl" rotWithShape="0" blurRad="76200" dist="25400" dir="8100000">
              <a:srgbClr val="000000">
                <a:alpha val="9000"/>
              </a:srgbClr>
            </a:outerShdw>
          </a:effectLst>
        </p:spPr>
      </p:sp>
      <p:sp>
        <p:nvSpPr>
          <p:cNvPr id="12" name="Shape 10"/>
          <p:cNvSpPr/>
          <p:nvPr/>
        </p:nvSpPr>
        <p:spPr>
          <a:xfrm>
            <a:off x="4754880" y="822960"/>
            <a:ext cx="4206240" cy="64008"/>
          </a:xfrm>
          <a:prstGeom prst="rect">
            <a:avLst/>
          </a:prstGeom>
          <a:solidFill>
            <a:srgbClr val="0D7377"/>
          </a:solidFill>
          <a:ln w="12700">
            <a:solidFill>
              <a:srgbClr val="0D7377"/>
            </a:solidFill>
            <a:prstDash val="solid"/>
          </a:ln>
        </p:spPr>
      </p:sp>
      <p:sp>
        <p:nvSpPr>
          <p:cNvPr id="13" name="Text 11"/>
          <p:cNvSpPr/>
          <p:nvPr/>
        </p:nvSpPr>
        <p:spPr>
          <a:xfrm>
            <a:off x="4937760" y="932688"/>
            <a:ext cx="3749040" cy="347472"/>
          </a:xfrm>
          <a:prstGeom prst="rect">
            <a:avLst/>
          </a:prstGeom>
          <a:noFill/>
          <a:ln/>
        </p:spPr>
        <p:txBody>
          <a:bodyPr wrap="square" rtlCol="0" anchor="ctr"/>
          <a:lstStyle/>
          <a:p>
            <a:pPr indent="0" marL="0">
              <a:buNone/>
            </a:pPr>
            <a:r>
              <a:rPr lang="en-US" sz="1300" b="1" dirty="0">
                <a:solidFill>
                  <a:srgbClr val="0D7377"/>
                </a:solidFill>
                <a:latin typeface="Calibri" pitchFamily="34" charset="0"/>
                <a:ea typeface="Calibri" pitchFamily="34" charset="-122"/>
                <a:cs typeface="Calibri" pitchFamily="34" charset="-120"/>
              </a:rPr>
              <a:t>Article 18 §18.2(b)</a:t>
            </a:r>
            <a:endParaRPr lang="en-US" sz="1300" dirty="0"/>
          </a:p>
        </p:txBody>
      </p:sp>
      <p:sp>
        <p:nvSpPr>
          <p:cNvPr id="14" name="Text 12"/>
          <p:cNvSpPr/>
          <p:nvPr/>
        </p:nvSpPr>
        <p:spPr>
          <a:xfrm>
            <a:off x="4937760" y="1298448"/>
            <a:ext cx="3749040" cy="411480"/>
          </a:xfrm>
          <a:prstGeom prst="rect">
            <a:avLst/>
          </a:prstGeom>
          <a:noFill/>
          <a:ln/>
        </p:spPr>
        <p:txBody>
          <a:bodyPr wrap="square" rtlCol="0" anchor="ctr"/>
          <a:lstStyle/>
          <a:p>
            <a:pPr indent="0" marL="0">
              <a:buNone/>
            </a:pPr>
            <a:r>
              <a:rPr lang="en-US" sz="1500" b="1" dirty="0">
                <a:solidFill>
                  <a:srgbClr val="0D3349"/>
                </a:solidFill>
                <a:latin typeface="Calibri" pitchFamily="34" charset="0"/>
                <a:ea typeface="Calibri" pitchFamily="34" charset="-122"/>
                <a:cs typeface="Calibri" pitchFamily="34" charset="-120"/>
              </a:rPr>
              <a:t>IANA Naming Function Review</a:t>
            </a:r>
            <a:endParaRPr lang="en-US" sz="1500" dirty="0"/>
          </a:p>
        </p:txBody>
      </p:sp>
      <p:sp>
        <p:nvSpPr>
          <p:cNvPr id="15" name="Text 13"/>
          <p:cNvSpPr/>
          <p:nvPr/>
        </p:nvSpPr>
        <p:spPr>
          <a:xfrm>
            <a:off x="4937760" y="1755648"/>
            <a:ext cx="3749040" cy="1828800"/>
          </a:xfrm>
          <a:prstGeom prst="rect">
            <a:avLst/>
          </a:prstGeom>
          <a:noFill/>
          <a:ln/>
        </p:spPr>
        <p:txBody>
          <a:bodyPr wrap="square" rtlCol="0" anchor="t"/>
          <a:lstStyle/>
          <a:p>
            <a:pPr indent="0" marL="0">
              <a:buNone/>
            </a:pPr>
            <a:r>
              <a:rPr lang="en-US" sz="1200" dirty="0">
                <a:solidFill>
                  <a:srgbClr val="1A2E3B"/>
                </a:solidFill>
                <a:latin typeface="Calibri" pitchFamily="34" charset="0"/>
                <a:ea typeface="Calibri" pitchFamily="34" charset="-122"/>
                <a:cs typeface="Calibri" pitchFamily="34" charset="-120"/>
              </a:rPr>
              <a:t>ICANN Board approved Fundamental Bylaws Amendment on 3 May 2026. Amendment matches the proposed version from public comment. GNSO participates in the Empowered Community decision-making process.</a:t>
            </a:r>
            <a:endParaRPr lang="en-US" sz="1200" dirty="0"/>
          </a:p>
        </p:txBody>
      </p:sp>
      <p:sp>
        <p:nvSpPr>
          <p:cNvPr id="16" name="Shape 14"/>
          <p:cNvSpPr/>
          <p:nvPr/>
        </p:nvSpPr>
        <p:spPr>
          <a:xfrm>
            <a:off x="4937760" y="3703320"/>
            <a:ext cx="2560320" cy="411480"/>
          </a:xfrm>
          <a:prstGeom prst="rect">
            <a:avLst/>
          </a:prstGeom>
          <a:solidFill>
            <a:srgbClr val="EAF3F5"/>
          </a:solidFill>
          <a:ln w="12700">
            <a:solidFill>
              <a:srgbClr val="14A085"/>
            </a:solidFill>
            <a:prstDash val="solid"/>
          </a:ln>
        </p:spPr>
      </p:sp>
      <p:sp>
        <p:nvSpPr>
          <p:cNvPr id="17" name="Text 15"/>
          <p:cNvSpPr/>
          <p:nvPr/>
        </p:nvSpPr>
        <p:spPr>
          <a:xfrm>
            <a:off x="4937760" y="3703320"/>
            <a:ext cx="2560320" cy="411480"/>
          </a:xfrm>
          <a:prstGeom prst="rect">
            <a:avLst/>
          </a:prstGeom>
          <a:noFill/>
          <a:ln/>
        </p:spPr>
        <p:txBody>
          <a:bodyPr wrap="square" lIns="0" tIns="0" rIns="0" bIns="0" rtlCol="0" anchor="ctr"/>
          <a:lstStyle/>
          <a:p>
            <a:pPr algn="ctr" indent="0" marL="0">
              <a:buNone/>
            </a:pPr>
            <a:r>
              <a:rPr lang="en-US" sz="1100" b="1" dirty="0">
                <a:solidFill>
                  <a:srgbClr val="14A085"/>
                </a:solidFill>
                <a:latin typeface="Calibri" pitchFamily="34" charset="0"/>
                <a:ea typeface="Calibri" pitchFamily="34" charset="-122"/>
                <a:cs typeface="Calibri" pitchFamily="34" charset="-120"/>
              </a:rPr>
              <a:t>● Empowered Community Review</a:t>
            </a:r>
            <a:endParaRPr lang="en-US" sz="1100" dirty="0"/>
          </a:p>
        </p:txBody>
      </p:sp>
      <p:sp>
        <p:nvSpPr>
          <p:cNvPr id="18" name="Text 16"/>
          <p:cNvSpPr/>
          <p:nvPr/>
        </p:nvSpPr>
        <p:spPr>
          <a:xfrm>
            <a:off x="365760" y="4773168"/>
            <a:ext cx="8412480" cy="320040"/>
          </a:xfrm>
          <a:prstGeom prst="rect">
            <a:avLst/>
          </a:prstGeom>
          <a:noFill/>
          <a:ln/>
        </p:spPr>
        <p:txBody>
          <a:bodyPr wrap="square" rtlCol="0" anchor="ctr"/>
          <a:lstStyle/>
          <a:p>
            <a:pPr indent="0" marL="0">
              <a:buNone/>
            </a:pPr>
            <a:r>
              <a:rPr lang="en-US" sz="1100" i="1" dirty="0">
                <a:solidFill>
                  <a:srgbClr val="8DA3B0"/>
                </a:solidFill>
                <a:latin typeface="Calibri" pitchFamily="34" charset="0"/>
                <a:ea typeface="Calibri" pitchFamily="34" charset="-122"/>
                <a:cs typeface="Calibri" pitchFamily="34" charset="-120"/>
              </a:rPr>
              <a:t>EC Forum: Thursday 11 June @ 10:00 CEST  ·  Briefing: Caitlin Tubergen (GNSO Support Staff)</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4A085"/>
          </a:solidFill>
          <a:ln w="12700">
            <a:solidFill>
              <a:srgbClr val="14A085"/>
            </a:solidFill>
            <a:prstDash val="solid"/>
          </a:ln>
        </p:spPr>
      </p:sp>
      <p:sp>
        <p:nvSpPr>
          <p:cNvPr id="3" name="Text 1"/>
          <p:cNvSpPr/>
          <p:nvPr/>
        </p:nvSpPr>
        <p:spPr>
          <a:xfrm>
            <a:off x="365760" y="73152"/>
            <a:ext cx="8412480" cy="530352"/>
          </a:xfrm>
          <a:prstGeom prst="rect">
            <a:avLst/>
          </a:prstGeom>
          <a:noFill/>
          <a:ln/>
        </p:spPr>
        <p:txBody>
          <a:bodyPr wrap="square" rtlCol="0" anchor="ctr"/>
          <a:lstStyle/>
          <a:p>
            <a:pPr indent="0" marL="0">
              <a:buNone/>
            </a:pPr>
            <a:r>
              <a:rPr lang="en-US" sz="2300" b="1" dirty="0">
                <a:solidFill>
                  <a:srgbClr val="FFFFFF"/>
                </a:solidFill>
                <a:latin typeface="Calibri" pitchFamily="34" charset="0"/>
                <a:ea typeface="Calibri" pitchFamily="34" charset="-122"/>
                <a:cs typeface="Calibri" pitchFamily="34" charset="-120"/>
              </a:rPr>
              <a:t>Item 8 — Work Prioritization Pilot</a:t>
            </a:r>
            <a:endParaRPr lang="en-US" sz="2300" dirty="0"/>
          </a:p>
        </p:txBody>
      </p:sp>
      <p:sp>
        <p:nvSpPr>
          <p:cNvPr id="4" name="Shape 2"/>
          <p:cNvSpPr/>
          <p:nvPr/>
        </p:nvSpPr>
        <p:spPr>
          <a:xfrm>
            <a:off x="365760" y="822960"/>
            <a:ext cx="8412480" cy="804672"/>
          </a:xfrm>
          <a:prstGeom prst="rect">
            <a:avLst/>
          </a:prstGeom>
          <a:solidFill>
            <a:srgbClr val="EAF3F5"/>
          </a:solidFill>
          <a:ln w="12700">
            <a:solidFill>
              <a:srgbClr val="C6DADE"/>
            </a:solidFill>
            <a:prstDash val="solid"/>
          </a:ln>
        </p:spPr>
      </p:sp>
      <p:sp>
        <p:nvSpPr>
          <p:cNvPr id="5" name="Text 3"/>
          <p:cNvSpPr/>
          <p:nvPr/>
        </p:nvSpPr>
        <p:spPr>
          <a:xfrm>
            <a:off x="548640" y="868680"/>
            <a:ext cx="8046720" cy="704088"/>
          </a:xfrm>
          <a:prstGeom prst="rect">
            <a:avLst/>
          </a:prstGeom>
          <a:noFill/>
          <a:ln/>
        </p:spPr>
        <p:txBody>
          <a:bodyPr wrap="square" rtlCol="0" anchor="ctr"/>
          <a:lstStyle/>
          <a:p>
            <a:pPr indent="0" marL="0">
              <a:buNone/>
            </a:pPr>
            <a:r>
              <a:rPr lang="en-US" sz="1250" dirty="0">
                <a:solidFill>
                  <a:srgbClr val="1A2E3B"/>
                </a:solidFill>
                <a:latin typeface="Calibri" pitchFamily="34" charset="0"/>
                <a:ea typeface="Calibri" pitchFamily="34" charset="-122"/>
                <a:cs typeface="Calibri" pitchFamily="34" charset="-120"/>
              </a:rPr>
              <a:t>Context: The GNSO Council identified a need for a prioritization mechanism to complement the Action Decision Radar (ADR). Agreed at the January 2026 Strategic Planning Session. A pilot mechanism was circulated to Councilors on 07 June 2026.</a:t>
            </a:r>
            <a:endParaRPr lang="en-US" sz="1250" dirty="0"/>
          </a:p>
        </p:txBody>
      </p:sp>
      <p:sp>
        <p:nvSpPr>
          <p:cNvPr id="6" name="Shape 4"/>
          <p:cNvSpPr/>
          <p:nvPr/>
        </p:nvSpPr>
        <p:spPr>
          <a:xfrm>
            <a:off x="365760" y="1828800"/>
            <a:ext cx="2743200" cy="2514600"/>
          </a:xfrm>
          <a:prstGeom prst="rect">
            <a:avLst/>
          </a:prstGeom>
          <a:solidFill>
            <a:srgbClr val="FFFFFF"/>
          </a:solidFill>
          <a:ln w="12700">
            <a:solidFill>
              <a:srgbClr val="D0DEE3"/>
            </a:solidFill>
            <a:prstDash val="solid"/>
          </a:ln>
          <a:effectLst>
            <a:outerShdw sx="100000" sy="100000" kx="0" ky="0" algn="bl" rotWithShape="0" blurRad="63500" dist="25400" dir="8100000">
              <a:srgbClr val="000000">
                <a:alpha val="9000"/>
              </a:srgbClr>
            </a:outerShdw>
          </a:effectLst>
        </p:spPr>
      </p:sp>
      <p:sp>
        <p:nvSpPr>
          <p:cNvPr id="7" name="Shape 5"/>
          <p:cNvSpPr/>
          <p:nvPr/>
        </p:nvSpPr>
        <p:spPr>
          <a:xfrm>
            <a:off x="365760" y="1828800"/>
            <a:ext cx="2743200" cy="64008"/>
          </a:xfrm>
          <a:prstGeom prst="rect">
            <a:avLst/>
          </a:prstGeom>
          <a:solidFill>
            <a:srgbClr val="8DA3B0"/>
          </a:solidFill>
          <a:ln w="12700">
            <a:solidFill>
              <a:srgbClr val="8DA3B0"/>
            </a:solidFill>
            <a:prstDash val="solid"/>
          </a:ln>
        </p:spPr>
      </p:sp>
      <p:sp>
        <p:nvSpPr>
          <p:cNvPr id="8" name="Shape 6"/>
          <p:cNvSpPr/>
          <p:nvPr/>
        </p:nvSpPr>
        <p:spPr>
          <a:xfrm>
            <a:off x="1371600" y="1984248"/>
            <a:ext cx="731520" cy="731520"/>
          </a:xfrm>
          <a:prstGeom prst="ellipse">
            <a:avLst/>
          </a:prstGeom>
          <a:solidFill>
            <a:srgbClr val="8DA3B0"/>
          </a:solidFill>
          <a:ln w="12700">
            <a:solidFill>
              <a:srgbClr val="8DA3B0"/>
            </a:solidFill>
            <a:prstDash val="solid"/>
          </a:ln>
        </p:spPr>
      </p:sp>
      <p:sp>
        <p:nvSpPr>
          <p:cNvPr id="9" name="Text 7"/>
          <p:cNvSpPr/>
          <p:nvPr/>
        </p:nvSpPr>
        <p:spPr>
          <a:xfrm>
            <a:off x="1371600" y="1984248"/>
            <a:ext cx="731520" cy="731520"/>
          </a:xfrm>
          <a:prstGeom prst="rect">
            <a:avLst/>
          </a:prstGeom>
          <a:noFill/>
          <a:ln/>
        </p:spPr>
        <p:txBody>
          <a:bodyPr wrap="square" lIns="0" tIns="0" rIns="0" bIns="0" rtlCol="0" anchor="ctr"/>
          <a:lstStyle/>
          <a:p>
            <a:pPr algn="ctr" indent="0" marL="0">
              <a:buNone/>
            </a:pPr>
            <a:r>
              <a:rPr lang="en-US" sz="2200" b="1" dirty="0">
                <a:solidFill>
                  <a:srgbClr val="FFFFFF"/>
                </a:solidFill>
                <a:latin typeface="Calibri" pitchFamily="34" charset="0"/>
                <a:ea typeface="Calibri" pitchFamily="34" charset="-122"/>
                <a:cs typeface="Calibri" pitchFamily="34" charset="-120"/>
              </a:rPr>
              <a:t>1</a:t>
            </a:r>
            <a:endParaRPr lang="en-US" sz="2200" dirty="0"/>
          </a:p>
        </p:txBody>
      </p:sp>
      <p:sp>
        <p:nvSpPr>
          <p:cNvPr id="10" name="Text 8"/>
          <p:cNvSpPr/>
          <p:nvPr/>
        </p:nvSpPr>
        <p:spPr>
          <a:xfrm>
            <a:off x="502920" y="2834640"/>
            <a:ext cx="2468880" cy="457200"/>
          </a:xfrm>
          <a:prstGeom prst="rect">
            <a:avLst/>
          </a:prstGeom>
          <a:noFill/>
          <a:ln/>
        </p:spPr>
        <p:txBody>
          <a:bodyPr wrap="square" rtlCol="0" anchor="ctr"/>
          <a:lstStyle/>
          <a:p>
            <a:pPr algn="ctr" indent="0" marL="0">
              <a:buNone/>
            </a:pPr>
            <a:r>
              <a:rPr lang="en-US" sz="1250" b="1" dirty="0">
                <a:solidFill>
                  <a:srgbClr val="0D3349"/>
                </a:solidFill>
                <a:latin typeface="Calibri" pitchFamily="34" charset="0"/>
                <a:ea typeface="Calibri" pitchFamily="34" charset="-122"/>
                <a:cs typeface="Calibri" pitchFamily="34" charset="-120"/>
              </a:rPr>
              <a:t>Staff Proposal</a:t>
            </a:r>
            <a:endParaRPr lang="en-US" sz="1250" dirty="0"/>
          </a:p>
        </p:txBody>
      </p:sp>
      <p:sp>
        <p:nvSpPr>
          <p:cNvPr id="11" name="Text 9"/>
          <p:cNvSpPr/>
          <p:nvPr/>
        </p:nvSpPr>
        <p:spPr>
          <a:xfrm>
            <a:off x="502920" y="3337560"/>
            <a:ext cx="2468880" cy="914400"/>
          </a:xfrm>
          <a:prstGeom prst="rect">
            <a:avLst/>
          </a:prstGeom>
          <a:noFill/>
          <a:ln/>
        </p:spPr>
        <p:txBody>
          <a:bodyPr wrap="square" rtlCol="0" anchor="t"/>
          <a:lstStyle/>
          <a:p>
            <a:pPr algn="ctr" indent="0" marL="0">
              <a:buNone/>
            </a:pPr>
            <a:r>
              <a:rPr lang="en-US" sz="1200" dirty="0">
                <a:solidFill>
                  <a:srgbClr val="1A2E3B"/>
                </a:solidFill>
                <a:latin typeface="Calibri" pitchFamily="34" charset="0"/>
                <a:ea typeface="Calibri" pitchFamily="34" charset="-122"/>
                <a:cs typeface="Calibri" pitchFamily="34" charset="-120"/>
              </a:rPr>
              <a:t>Briefing document identifying various potential prioritization mechanisms for Council's consideration.</a:t>
            </a:r>
            <a:endParaRPr lang="en-US" sz="1200" dirty="0"/>
          </a:p>
        </p:txBody>
      </p:sp>
      <p:sp>
        <p:nvSpPr>
          <p:cNvPr id="12" name="Shape 10"/>
          <p:cNvSpPr/>
          <p:nvPr/>
        </p:nvSpPr>
        <p:spPr>
          <a:xfrm>
            <a:off x="3218688" y="1828800"/>
            <a:ext cx="2743200" cy="2514600"/>
          </a:xfrm>
          <a:prstGeom prst="rect">
            <a:avLst/>
          </a:prstGeom>
          <a:solidFill>
            <a:srgbClr val="FFFFFF"/>
          </a:solidFill>
          <a:ln w="12700">
            <a:solidFill>
              <a:srgbClr val="D0DEE3"/>
            </a:solidFill>
            <a:prstDash val="solid"/>
          </a:ln>
          <a:effectLst>
            <a:outerShdw sx="100000" sy="100000" kx="0" ky="0" algn="bl" rotWithShape="0" blurRad="63500" dist="25400" dir="8100000">
              <a:srgbClr val="000000">
                <a:alpha val="9000"/>
              </a:srgbClr>
            </a:outerShdw>
          </a:effectLst>
        </p:spPr>
      </p:sp>
      <p:sp>
        <p:nvSpPr>
          <p:cNvPr id="13" name="Shape 11"/>
          <p:cNvSpPr/>
          <p:nvPr/>
        </p:nvSpPr>
        <p:spPr>
          <a:xfrm>
            <a:off x="3218688" y="1828800"/>
            <a:ext cx="2743200" cy="64008"/>
          </a:xfrm>
          <a:prstGeom prst="rect">
            <a:avLst/>
          </a:prstGeom>
          <a:solidFill>
            <a:srgbClr val="0D7377"/>
          </a:solidFill>
          <a:ln w="12700">
            <a:solidFill>
              <a:srgbClr val="0D7377"/>
            </a:solidFill>
            <a:prstDash val="solid"/>
          </a:ln>
        </p:spPr>
      </p:sp>
      <p:sp>
        <p:nvSpPr>
          <p:cNvPr id="14" name="Shape 12"/>
          <p:cNvSpPr/>
          <p:nvPr/>
        </p:nvSpPr>
        <p:spPr>
          <a:xfrm>
            <a:off x="4224528" y="1984248"/>
            <a:ext cx="731520" cy="731520"/>
          </a:xfrm>
          <a:prstGeom prst="ellipse">
            <a:avLst/>
          </a:prstGeom>
          <a:solidFill>
            <a:srgbClr val="0D7377"/>
          </a:solidFill>
          <a:ln w="12700">
            <a:solidFill>
              <a:srgbClr val="0D7377"/>
            </a:solidFill>
            <a:prstDash val="solid"/>
          </a:ln>
        </p:spPr>
      </p:sp>
      <p:sp>
        <p:nvSpPr>
          <p:cNvPr id="15" name="Text 13"/>
          <p:cNvSpPr/>
          <p:nvPr/>
        </p:nvSpPr>
        <p:spPr>
          <a:xfrm>
            <a:off x="4224528" y="1984248"/>
            <a:ext cx="731520" cy="731520"/>
          </a:xfrm>
          <a:prstGeom prst="rect">
            <a:avLst/>
          </a:prstGeom>
          <a:noFill/>
          <a:ln/>
        </p:spPr>
        <p:txBody>
          <a:bodyPr wrap="square" lIns="0" tIns="0" rIns="0" bIns="0" rtlCol="0" anchor="ctr"/>
          <a:lstStyle/>
          <a:p>
            <a:pPr algn="ctr" indent="0" marL="0">
              <a:buNone/>
            </a:pPr>
            <a:r>
              <a:rPr lang="en-US" sz="2200" b="1" dirty="0">
                <a:solidFill>
                  <a:srgbClr val="FFFFFF"/>
                </a:solidFill>
                <a:latin typeface="Calibri" pitchFamily="34" charset="0"/>
                <a:ea typeface="Calibri" pitchFamily="34" charset="-122"/>
                <a:cs typeface="Calibri" pitchFamily="34" charset="-120"/>
              </a:rPr>
              <a:t>2</a:t>
            </a:r>
            <a:endParaRPr lang="en-US" sz="2200" dirty="0"/>
          </a:p>
        </p:txBody>
      </p:sp>
      <p:sp>
        <p:nvSpPr>
          <p:cNvPr id="16" name="Text 14"/>
          <p:cNvSpPr/>
          <p:nvPr/>
        </p:nvSpPr>
        <p:spPr>
          <a:xfrm>
            <a:off x="3355848" y="2834640"/>
            <a:ext cx="2468880" cy="457200"/>
          </a:xfrm>
          <a:prstGeom prst="rect">
            <a:avLst/>
          </a:prstGeom>
          <a:noFill/>
          <a:ln/>
        </p:spPr>
        <p:txBody>
          <a:bodyPr wrap="square" rtlCol="0" anchor="ctr"/>
          <a:lstStyle/>
          <a:p>
            <a:pPr algn="ctr" indent="0" marL="0">
              <a:buNone/>
            </a:pPr>
            <a:r>
              <a:rPr lang="en-US" sz="1250" b="1" dirty="0">
                <a:solidFill>
                  <a:srgbClr val="0D3349"/>
                </a:solidFill>
                <a:latin typeface="Calibri" pitchFamily="34" charset="0"/>
                <a:ea typeface="Calibri" pitchFamily="34" charset="-122"/>
                <a:cs typeface="Calibri" pitchFamily="34" charset="-120"/>
              </a:rPr>
              <a:t>Tapani Tarvainen (NCSG)</a:t>
            </a:r>
            <a:endParaRPr lang="en-US" sz="1250" dirty="0"/>
          </a:p>
        </p:txBody>
      </p:sp>
      <p:sp>
        <p:nvSpPr>
          <p:cNvPr id="17" name="Text 15"/>
          <p:cNvSpPr/>
          <p:nvPr/>
        </p:nvSpPr>
        <p:spPr>
          <a:xfrm>
            <a:off x="3355848" y="3337560"/>
            <a:ext cx="2468880" cy="914400"/>
          </a:xfrm>
          <a:prstGeom prst="rect">
            <a:avLst/>
          </a:prstGeom>
          <a:noFill/>
          <a:ln/>
        </p:spPr>
        <p:txBody>
          <a:bodyPr wrap="square" rtlCol="0" anchor="t"/>
          <a:lstStyle/>
          <a:p>
            <a:pPr algn="ctr" indent="0" marL="0">
              <a:buNone/>
            </a:pPr>
            <a:r>
              <a:rPr lang="en-US" sz="1200" dirty="0">
                <a:solidFill>
                  <a:srgbClr val="1A2E3B"/>
                </a:solidFill>
                <a:latin typeface="Calibri" pitchFamily="34" charset="0"/>
                <a:ea typeface="Calibri" pitchFamily="34" charset="-122"/>
                <a:cs typeface="Calibri" pitchFamily="34" charset="-120"/>
              </a:rPr>
              <a:t>Councilor from NCSG volunteered a suggested mechanism, circulated on Council email list.</a:t>
            </a:r>
            <a:endParaRPr lang="en-US" sz="1200" dirty="0"/>
          </a:p>
        </p:txBody>
      </p:sp>
      <p:sp>
        <p:nvSpPr>
          <p:cNvPr id="18" name="Shape 16"/>
          <p:cNvSpPr/>
          <p:nvPr/>
        </p:nvSpPr>
        <p:spPr>
          <a:xfrm>
            <a:off x="6071616" y="1828800"/>
            <a:ext cx="2743200" cy="2514600"/>
          </a:xfrm>
          <a:prstGeom prst="rect">
            <a:avLst/>
          </a:prstGeom>
          <a:solidFill>
            <a:srgbClr val="FFFFFF"/>
          </a:solidFill>
          <a:ln w="12700">
            <a:solidFill>
              <a:srgbClr val="D0DEE3"/>
            </a:solidFill>
            <a:prstDash val="solid"/>
          </a:ln>
          <a:effectLst>
            <a:outerShdw sx="100000" sy="100000" kx="0" ky="0" algn="bl" rotWithShape="0" blurRad="63500" dist="25400" dir="8100000">
              <a:srgbClr val="000000">
                <a:alpha val="9000"/>
              </a:srgbClr>
            </a:outerShdw>
          </a:effectLst>
        </p:spPr>
      </p:sp>
      <p:sp>
        <p:nvSpPr>
          <p:cNvPr id="19" name="Shape 17"/>
          <p:cNvSpPr/>
          <p:nvPr/>
        </p:nvSpPr>
        <p:spPr>
          <a:xfrm>
            <a:off x="6071616" y="1828800"/>
            <a:ext cx="2743200" cy="64008"/>
          </a:xfrm>
          <a:prstGeom prst="rect">
            <a:avLst/>
          </a:prstGeom>
          <a:solidFill>
            <a:srgbClr val="F4A226"/>
          </a:solidFill>
          <a:ln w="12700">
            <a:solidFill>
              <a:srgbClr val="F4A226"/>
            </a:solidFill>
            <a:prstDash val="solid"/>
          </a:ln>
        </p:spPr>
      </p:sp>
      <p:sp>
        <p:nvSpPr>
          <p:cNvPr id="20" name="Shape 18"/>
          <p:cNvSpPr/>
          <p:nvPr/>
        </p:nvSpPr>
        <p:spPr>
          <a:xfrm>
            <a:off x="7077456" y="1984248"/>
            <a:ext cx="731520" cy="731520"/>
          </a:xfrm>
          <a:prstGeom prst="ellipse">
            <a:avLst/>
          </a:prstGeom>
          <a:solidFill>
            <a:srgbClr val="F4A226"/>
          </a:solidFill>
          <a:ln w="12700">
            <a:solidFill>
              <a:srgbClr val="F4A226"/>
            </a:solidFill>
            <a:prstDash val="solid"/>
          </a:ln>
        </p:spPr>
      </p:sp>
      <p:sp>
        <p:nvSpPr>
          <p:cNvPr id="21" name="Text 19"/>
          <p:cNvSpPr/>
          <p:nvPr/>
        </p:nvSpPr>
        <p:spPr>
          <a:xfrm>
            <a:off x="7077456" y="1984248"/>
            <a:ext cx="731520" cy="731520"/>
          </a:xfrm>
          <a:prstGeom prst="rect">
            <a:avLst/>
          </a:prstGeom>
          <a:noFill/>
          <a:ln/>
        </p:spPr>
        <p:txBody>
          <a:bodyPr wrap="square" lIns="0" tIns="0" rIns="0" bIns="0" rtlCol="0" anchor="ctr"/>
          <a:lstStyle/>
          <a:p>
            <a:pPr algn="ctr" indent="0" marL="0">
              <a:buNone/>
            </a:pPr>
            <a:r>
              <a:rPr lang="en-US" sz="2200" b="1" dirty="0">
                <a:solidFill>
                  <a:srgbClr val="FFFFFF"/>
                </a:solidFill>
                <a:latin typeface="Calibri" pitchFamily="34" charset="0"/>
                <a:ea typeface="Calibri" pitchFamily="34" charset="-122"/>
                <a:cs typeface="Calibri" pitchFamily="34" charset="-120"/>
              </a:rPr>
              <a:t>3</a:t>
            </a:r>
            <a:endParaRPr lang="en-US" sz="2200" dirty="0"/>
          </a:p>
        </p:txBody>
      </p:sp>
      <p:sp>
        <p:nvSpPr>
          <p:cNvPr id="22" name="Text 20"/>
          <p:cNvSpPr/>
          <p:nvPr/>
        </p:nvSpPr>
        <p:spPr>
          <a:xfrm>
            <a:off x="6208776" y="2834640"/>
            <a:ext cx="2468880" cy="457200"/>
          </a:xfrm>
          <a:prstGeom prst="rect">
            <a:avLst/>
          </a:prstGeom>
          <a:noFill/>
          <a:ln/>
        </p:spPr>
        <p:txBody>
          <a:bodyPr wrap="square" rtlCol="0" anchor="ctr"/>
          <a:lstStyle/>
          <a:p>
            <a:pPr algn="ctr" indent="0" marL="0">
              <a:buNone/>
            </a:pPr>
            <a:r>
              <a:rPr lang="en-US" sz="1250" b="1" dirty="0">
                <a:solidFill>
                  <a:srgbClr val="0D3349"/>
                </a:solidFill>
                <a:latin typeface="Calibri" pitchFamily="34" charset="0"/>
                <a:ea typeface="Calibri" pitchFamily="34" charset="-122"/>
                <a:cs typeface="Calibri" pitchFamily="34" charset="-120"/>
              </a:rPr>
              <a:t>Blended Approach</a:t>
            </a:r>
            <a:endParaRPr lang="en-US" sz="1250" dirty="0"/>
          </a:p>
        </p:txBody>
      </p:sp>
      <p:sp>
        <p:nvSpPr>
          <p:cNvPr id="23" name="Text 21"/>
          <p:cNvSpPr/>
          <p:nvPr/>
        </p:nvSpPr>
        <p:spPr>
          <a:xfrm>
            <a:off x="6208776" y="3337560"/>
            <a:ext cx="2468880" cy="914400"/>
          </a:xfrm>
          <a:prstGeom prst="rect">
            <a:avLst/>
          </a:prstGeom>
          <a:noFill/>
          <a:ln/>
        </p:spPr>
        <p:txBody>
          <a:bodyPr wrap="square" rtlCol="0" anchor="t"/>
          <a:lstStyle/>
          <a:p>
            <a:pPr algn="ctr" indent="0" marL="0">
              <a:buNone/>
            </a:pPr>
            <a:r>
              <a:rPr lang="en-US" sz="1200" dirty="0">
                <a:solidFill>
                  <a:srgbClr val="1A2E3B"/>
                </a:solidFill>
                <a:latin typeface="Calibri" pitchFamily="34" charset="0"/>
                <a:ea typeface="Calibri" pitchFamily="34" charset="-122"/>
                <a:cs typeface="Calibri" pitchFamily="34" charset="-120"/>
              </a:rPr>
              <a:t>Leadership team blended both inputs. Non-binding, adjustable criteria. Pilot exercise for ICANN86.</a:t>
            </a:r>
            <a:endParaRPr lang="en-US" sz="1200" dirty="0"/>
          </a:p>
        </p:txBody>
      </p:sp>
      <p:sp>
        <p:nvSpPr>
          <p:cNvPr id="24" name="Text 22"/>
          <p:cNvSpPr/>
          <p:nvPr/>
        </p:nvSpPr>
        <p:spPr>
          <a:xfrm>
            <a:off x="365760" y="4828032"/>
            <a:ext cx="8412480" cy="256032"/>
          </a:xfrm>
          <a:prstGeom prst="rect">
            <a:avLst/>
          </a:prstGeom>
          <a:noFill/>
          <a:ln/>
        </p:spPr>
        <p:txBody>
          <a:bodyPr wrap="square" rtlCol="0" anchor="ctr"/>
          <a:lstStyle/>
          <a:p>
            <a:pPr indent="0" marL="0">
              <a:buNone/>
            </a:pPr>
            <a:r>
              <a:rPr lang="en-US" sz="1050" i="1" dirty="0">
                <a:solidFill>
                  <a:srgbClr val="8DA3B0"/>
                </a:solidFill>
                <a:latin typeface="Calibri" pitchFamily="34" charset="0"/>
                <a:ea typeface="Calibri" pitchFamily="34" charset="-122"/>
                <a:cs typeface="Calibri" pitchFamily="34" charset="-120"/>
              </a:rPr>
              <a:t>Goal: Agree on proceeding with the prioritization pilot  ·  Intro: Jennifer Chung (Vice-Chair)</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3349"/>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4A226"/>
          </a:solidFill>
          <a:ln w="12700">
            <a:solidFill>
              <a:srgbClr val="F4A226"/>
            </a:solidFill>
            <a:prstDash val="solid"/>
          </a:ln>
        </p:spPr>
      </p:sp>
      <p:sp>
        <p:nvSpPr>
          <p:cNvPr id="3" name="Text 1"/>
          <p:cNvSpPr/>
          <p:nvPr/>
        </p:nvSpPr>
        <p:spPr>
          <a:xfrm>
            <a:off x="411480" y="274320"/>
            <a:ext cx="8321040" cy="594360"/>
          </a:xfrm>
          <a:prstGeom prst="rect">
            <a:avLst/>
          </a:prstGeom>
          <a:noFill/>
          <a:ln/>
        </p:spPr>
        <p:txBody>
          <a:bodyPr wrap="square" rtlCol="0" anchor="ctr"/>
          <a:lstStyle/>
          <a:p>
            <a:pPr indent="0" marL="0">
              <a:buNone/>
            </a:pPr>
            <a:r>
              <a:rPr lang="en-US" sz="2800" b="1" dirty="0">
                <a:solidFill>
                  <a:srgbClr val="FFFFFF"/>
                </a:solidFill>
                <a:latin typeface="Calibri" pitchFamily="34" charset="0"/>
                <a:ea typeface="Calibri" pitchFamily="34" charset="-122"/>
                <a:cs typeface="Calibri" pitchFamily="34" charset="-120"/>
              </a:rPr>
              <a:t>NCSG Key Priorities — ICANN 86</a:t>
            </a:r>
            <a:endParaRPr lang="en-US" sz="2800" dirty="0"/>
          </a:p>
        </p:txBody>
      </p:sp>
      <p:sp>
        <p:nvSpPr>
          <p:cNvPr id="4" name="Shape 2"/>
          <p:cNvSpPr/>
          <p:nvPr/>
        </p:nvSpPr>
        <p:spPr>
          <a:xfrm>
            <a:off x="411480" y="1051560"/>
            <a:ext cx="8321040" cy="804672"/>
          </a:xfrm>
          <a:prstGeom prst="rect">
            <a:avLst/>
          </a:prstGeom>
          <a:solidFill>
            <a:srgbClr val="FFFFFF">
              <a:alpha val="8000"/>
            </a:srgbClr>
          </a:solidFill>
          <a:ln w="12700">
            <a:solidFill>
              <a:srgbClr val="FFFFFF">
                <a:alpha val="20000"/>
              </a:srgbClr>
            </a:solidFill>
            <a:prstDash val="solid"/>
          </a:ln>
        </p:spPr>
      </p:sp>
      <p:sp>
        <p:nvSpPr>
          <p:cNvPr id="5" name="Shape 3"/>
          <p:cNvSpPr/>
          <p:nvPr/>
        </p:nvSpPr>
        <p:spPr>
          <a:xfrm>
            <a:off x="502920" y="1216152"/>
            <a:ext cx="475488" cy="475488"/>
          </a:xfrm>
          <a:prstGeom prst="ellipse">
            <a:avLst/>
          </a:prstGeom>
          <a:solidFill>
            <a:srgbClr val="F4A226"/>
          </a:solidFill>
          <a:ln w="12700">
            <a:solidFill>
              <a:srgbClr val="F4A226"/>
            </a:solidFill>
            <a:prstDash val="solid"/>
          </a:ln>
        </p:spPr>
      </p:sp>
      <p:sp>
        <p:nvSpPr>
          <p:cNvPr id="6" name="Text 4"/>
          <p:cNvSpPr/>
          <p:nvPr/>
        </p:nvSpPr>
        <p:spPr>
          <a:xfrm>
            <a:off x="502920" y="1216152"/>
            <a:ext cx="475488" cy="475488"/>
          </a:xfrm>
          <a:prstGeom prst="rect">
            <a:avLst/>
          </a:prstGeom>
          <a:noFill/>
          <a:ln/>
        </p:spPr>
        <p:txBody>
          <a:bodyPr wrap="square" lIns="0" tIns="0" rIns="0" bIns="0" rtlCol="0" anchor="ctr"/>
          <a:lstStyle/>
          <a:p>
            <a:pPr algn="ctr" indent="0" marL="0">
              <a:buNone/>
            </a:pPr>
            <a:r>
              <a:rPr lang="en-US" sz="1400" b="1" dirty="0">
                <a:solidFill>
                  <a:srgbClr val="0D3349"/>
                </a:solidFill>
                <a:latin typeface="Calibri" pitchFamily="34" charset="0"/>
                <a:ea typeface="Calibri" pitchFamily="34" charset="-122"/>
                <a:cs typeface="Calibri" pitchFamily="34" charset="-120"/>
              </a:rPr>
              <a:t>1</a:t>
            </a:r>
            <a:endParaRPr lang="en-US" sz="1400" dirty="0"/>
          </a:p>
        </p:txBody>
      </p:sp>
      <p:sp>
        <p:nvSpPr>
          <p:cNvPr id="7" name="Text 5"/>
          <p:cNvSpPr/>
          <p:nvPr/>
        </p:nvSpPr>
        <p:spPr>
          <a:xfrm>
            <a:off x="1143000" y="1106424"/>
            <a:ext cx="2286000" cy="292608"/>
          </a:xfrm>
          <a:prstGeom prst="rect">
            <a:avLst/>
          </a:prstGeom>
          <a:noFill/>
          <a:ln/>
        </p:spPr>
        <p:txBody>
          <a:bodyPr wrap="square" rtlCol="0" anchor="ctr"/>
          <a:lstStyle/>
          <a:p>
            <a:pPr indent="0" marL="0">
              <a:buNone/>
            </a:pPr>
            <a:r>
              <a:rPr lang="en-US" sz="1200" b="1" dirty="0">
                <a:solidFill>
                  <a:srgbClr val="F4A226"/>
                </a:solidFill>
                <a:latin typeface="Calibri" pitchFamily="34" charset="0"/>
                <a:ea typeface="Calibri" pitchFamily="34" charset="-122"/>
                <a:cs typeface="Calibri" pitchFamily="34" charset="-120"/>
              </a:rPr>
              <a:t>VOTE (Item 4)</a:t>
            </a:r>
            <a:endParaRPr lang="en-US" sz="1200" dirty="0"/>
          </a:p>
        </p:txBody>
      </p:sp>
      <p:sp>
        <p:nvSpPr>
          <p:cNvPr id="8" name="Text 6"/>
          <p:cNvSpPr/>
          <p:nvPr/>
        </p:nvSpPr>
        <p:spPr>
          <a:xfrm>
            <a:off x="1143000" y="1399032"/>
            <a:ext cx="7406640" cy="402336"/>
          </a:xfrm>
          <a:prstGeom prst="rect">
            <a:avLst/>
          </a:prstGeom>
          <a:noFill/>
          <a:ln/>
        </p:spPr>
        <p:txBody>
          <a:bodyPr wrap="square" rtlCol="0" anchor="t"/>
          <a:lstStyle/>
          <a:p>
            <a:pPr indent="0" marL="0">
              <a:buNone/>
            </a:pPr>
            <a:r>
              <a:rPr lang="en-US" sz="1200" dirty="0">
                <a:solidFill>
                  <a:srgbClr val="FFFFFF"/>
                </a:solidFill>
                <a:latin typeface="Calibri" pitchFamily="34" charset="0"/>
                <a:ea typeface="Calibri" pitchFamily="34" charset="-122"/>
                <a:cs typeface="Calibri" pitchFamily="34" charset="-120"/>
              </a:rPr>
              <a:t>Monitor RSP/EPP extensions referral — support coherent policy alignment between base RA and RSP testing requirements.</a:t>
            </a:r>
            <a:endParaRPr lang="en-US" sz="1200" dirty="0"/>
          </a:p>
        </p:txBody>
      </p:sp>
      <p:sp>
        <p:nvSpPr>
          <p:cNvPr id="9" name="Shape 7"/>
          <p:cNvSpPr/>
          <p:nvPr/>
        </p:nvSpPr>
        <p:spPr>
          <a:xfrm>
            <a:off x="411480" y="2011680"/>
            <a:ext cx="8321040" cy="804672"/>
          </a:xfrm>
          <a:prstGeom prst="rect">
            <a:avLst/>
          </a:prstGeom>
          <a:solidFill>
            <a:srgbClr val="FFFFFF">
              <a:alpha val="8000"/>
            </a:srgbClr>
          </a:solidFill>
          <a:ln w="12700">
            <a:solidFill>
              <a:srgbClr val="FFFFFF">
                <a:alpha val="20000"/>
              </a:srgbClr>
            </a:solidFill>
            <a:prstDash val="solid"/>
          </a:ln>
        </p:spPr>
      </p:sp>
      <p:sp>
        <p:nvSpPr>
          <p:cNvPr id="10" name="Shape 8"/>
          <p:cNvSpPr/>
          <p:nvPr/>
        </p:nvSpPr>
        <p:spPr>
          <a:xfrm>
            <a:off x="502920" y="2176272"/>
            <a:ext cx="475488" cy="475488"/>
          </a:xfrm>
          <a:prstGeom prst="ellipse">
            <a:avLst/>
          </a:prstGeom>
          <a:solidFill>
            <a:srgbClr val="F4A226"/>
          </a:solidFill>
          <a:ln w="12700">
            <a:solidFill>
              <a:srgbClr val="F4A226"/>
            </a:solidFill>
            <a:prstDash val="solid"/>
          </a:ln>
        </p:spPr>
      </p:sp>
      <p:sp>
        <p:nvSpPr>
          <p:cNvPr id="11" name="Text 9"/>
          <p:cNvSpPr/>
          <p:nvPr/>
        </p:nvSpPr>
        <p:spPr>
          <a:xfrm>
            <a:off x="502920" y="2176272"/>
            <a:ext cx="475488" cy="475488"/>
          </a:xfrm>
          <a:prstGeom prst="rect">
            <a:avLst/>
          </a:prstGeom>
          <a:noFill/>
          <a:ln/>
        </p:spPr>
        <p:txBody>
          <a:bodyPr wrap="square" lIns="0" tIns="0" rIns="0" bIns="0" rtlCol="0" anchor="ctr"/>
          <a:lstStyle/>
          <a:p>
            <a:pPr algn="ctr" indent="0" marL="0">
              <a:buNone/>
            </a:pPr>
            <a:r>
              <a:rPr lang="en-US" sz="1400" b="1" dirty="0">
                <a:solidFill>
                  <a:srgbClr val="0D3349"/>
                </a:solidFill>
                <a:latin typeface="Calibri" pitchFamily="34" charset="0"/>
                <a:ea typeface="Calibri" pitchFamily="34" charset="-122"/>
                <a:cs typeface="Calibri" pitchFamily="34" charset="-120"/>
              </a:rPr>
              <a:t>2</a:t>
            </a:r>
            <a:endParaRPr lang="en-US" sz="1400" dirty="0"/>
          </a:p>
        </p:txBody>
      </p:sp>
      <p:sp>
        <p:nvSpPr>
          <p:cNvPr id="12" name="Text 10"/>
          <p:cNvSpPr/>
          <p:nvPr/>
        </p:nvSpPr>
        <p:spPr>
          <a:xfrm>
            <a:off x="1143000" y="2066544"/>
            <a:ext cx="2286000" cy="292608"/>
          </a:xfrm>
          <a:prstGeom prst="rect">
            <a:avLst/>
          </a:prstGeom>
          <a:noFill/>
          <a:ln/>
        </p:spPr>
        <p:txBody>
          <a:bodyPr wrap="square" rtlCol="0" anchor="ctr"/>
          <a:lstStyle/>
          <a:p>
            <a:pPr indent="0" marL="0">
              <a:buNone/>
            </a:pPr>
            <a:r>
              <a:rPr lang="en-US" sz="1200" b="1" dirty="0">
                <a:solidFill>
                  <a:srgbClr val="F4A226"/>
                </a:solidFill>
                <a:latin typeface="Calibri" pitchFamily="34" charset="0"/>
                <a:ea typeface="Calibri" pitchFamily="34" charset="-122"/>
                <a:cs typeface="Calibri" pitchFamily="34" charset="-120"/>
              </a:rPr>
              <a:t>Curative Rights (Item 6)</a:t>
            </a:r>
            <a:endParaRPr lang="en-US" sz="1200" dirty="0"/>
          </a:p>
        </p:txBody>
      </p:sp>
      <p:sp>
        <p:nvSpPr>
          <p:cNvPr id="13" name="Text 11"/>
          <p:cNvSpPr/>
          <p:nvPr/>
        </p:nvSpPr>
        <p:spPr>
          <a:xfrm>
            <a:off x="1143000" y="2359152"/>
            <a:ext cx="7406640" cy="402336"/>
          </a:xfrm>
          <a:prstGeom prst="rect">
            <a:avLst/>
          </a:prstGeom>
          <a:noFill/>
          <a:ln/>
        </p:spPr>
        <p:txBody>
          <a:bodyPr wrap="square" rtlCol="0" anchor="t"/>
          <a:lstStyle/>
          <a:p>
            <a:pPr indent="0" marL="0">
              <a:buNone/>
            </a:pPr>
            <a:r>
              <a:rPr lang="en-US" sz="1200" dirty="0">
                <a:solidFill>
                  <a:srgbClr val="FFFFFF"/>
                </a:solidFill>
                <a:latin typeface="Calibri" pitchFamily="34" charset="0"/>
                <a:ea typeface="Calibri" pitchFamily="34" charset="-122"/>
                <a:cs typeface="Calibri" pitchFamily="34" charset="-120"/>
              </a:rPr>
              <a:t>Follow IRT progress on IGO-INGO implementation; NCSG has non-commercial constituency interest in balanced access to curative rights mechanisms.</a:t>
            </a:r>
            <a:endParaRPr lang="en-US" sz="1200" dirty="0"/>
          </a:p>
        </p:txBody>
      </p:sp>
      <p:sp>
        <p:nvSpPr>
          <p:cNvPr id="14" name="Shape 12"/>
          <p:cNvSpPr/>
          <p:nvPr/>
        </p:nvSpPr>
        <p:spPr>
          <a:xfrm>
            <a:off x="411480" y="2971800"/>
            <a:ext cx="8321040" cy="804672"/>
          </a:xfrm>
          <a:prstGeom prst="rect">
            <a:avLst/>
          </a:prstGeom>
          <a:solidFill>
            <a:srgbClr val="FFFFFF">
              <a:alpha val="8000"/>
            </a:srgbClr>
          </a:solidFill>
          <a:ln w="12700">
            <a:solidFill>
              <a:srgbClr val="FFFFFF">
                <a:alpha val="20000"/>
              </a:srgbClr>
            </a:solidFill>
            <a:prstDash val="solid"/>
          </a:ln>
        </p:spPr>
      </p:sp>
      <p:sp>
        <p:nvSpPr>
          <p:cNvPr id="15" name="Shape 13"/>
          <p:cNvSpPr/>
          <p:nvPr/>
        </p:nvSpPr>
        <p:spPr>
          <a:xfrm>
            <a:off x="502920" y="3136392"/>
            <a:ext cx="475488" cy="475488"/>
          </a:xfrm>
          <a:prstGeom prst="ellipse">
            <a:avLst/>
          </a:prstGeom>
          <a:solidFill>
            <a:srgbClr val="F4A226"/>
          </a:solidFill>
          <a:ln w="12700">
            <a:solidFill>
              <a:srgbClr val="F4A226"/>
            </a:solidFill>
            <a:prstDash val="solid"/>
          </a:ln>
        </p:spPr>
      </p:sp>
      <p:sp>
        <p:nvSpPr>
          <p:cNvPr id="16" name="Text 14"/>
          <p:cNvSpPr/>
          <p:nvPr/>
        </p:nvSpPr>
        <p:spPr>
          <a:xfrm>
            <a:off x="502920" y="3136392"/>
            <a:ext cx="475488" cy="475488"/>
          </a:xfrm>
          <a:prstGeom prst="rect">
            <a:avLst/>
          </a:prstGeom>
          <a:noFill/>
          <a:ln/>
        </p:spPr>
        <p:txBody>
          <a:bodyPr wrap="square" lIns="0" tIns="0" rIns="0" bIns="0" rtlCol="0" anchor="ctr"/>
          <a:lstStyle/>
          <a:p>
            <a:pPr algn="ctr" indent="0" marL="0">
              <a:buNone/>
            </a:pPr>
            <a:r>
              <a:rPr lang="en-US" sz="1400" b="1" dirty="0">
                <a:solidFill>
                  <a:srgbClr val="0D3349"/>
                </a:solidFill>
                <a:latin typeface="Calibri" pitchFamily="34" charset="0"/>
                <a:ea typeface="Calibri" pitchFamily="34" charset="-122"/>
                <a:cs typeface="Calibri" pitchFamily="34" charset="-120"/>
              </a:rPr>
              <a:t>3</a:t>
            </a:r>
            <a:endParaRPr lang="en-US" sz="1400" dirty="0"/>
          </a:p>
        </p:txBody>
      </p:sp>
      <p:sp>
        <p:nvSpPr>
          <p:cNvPr id="17" name="Text 15"/>
          <p:cNvSpPr/>
          <p:nvPr/>
        </p:nvSpPr>
        <p:spPr>
          <a:xfrm>
            <a:off x="1143000" y="3026664"/>
            <a:ext cx="2286000" cy="292608"/>
          </a:xfrm>
          <a:prstGeom prst="rect">
            <a:avLst/>
          </a:prstGeom>
          <a:noFill/>
          <a:ln/>
        </p:spPr>
        <p:txBody>
          <a:bodyPr wrap="square" rtlCol="0" anchor="ctr"/>
          <a:lstStyle/>
          <a:p>
            <a:pPr indent="0" marL="0">
              <a:buNone/>
            </a:pPr>
            <a:r>
              <a:rPr lang="en-US" sz="1200" b="1" dirty="0">
                <a:solidFill>
                  <a:srgbClr val="F4A226"/>
                </a:solidFill>
                <a:latin typeface="Calibri" pitchFamily="34" charset="0"/>
                <a:ea typeface="Calibri" pitchFamily="34" charset="-122"/>
                <a:cs typeface="Calibri" pitchFamily="34" charset="-120"/>
              </a:rPr>
              <a:t>Bylaws Amendments (Item 7)</a:t>
            </a:r>
            <a:endParaRPr lang="en-US" sz="1200" dirty="0"/>
          </a:p>
        </p:txBody>
      </p:sp>
      <p:sp>
        <p:nvSpPr>
          <p:cNvPr id="18" name="Text 16"/>
          <p:cNvSpPr/>
          <p:nvPr/>
        </p:nvSpPr>
        <p:spPr>
          <a:xfrm>
            <a:off x="1143000" y="3319272"/>
            <a:ext cx="7406640" cy="402336"/>
          </a:xfrm>
          <a:prstGeom prst="rect">
            <a:avLst/>
          </a:prstGeom>
          <a:noFill/>
          <a:ln/>
        </p:spPr>
        <p:txBody>
          <a:bodyPr wrap="square" rtlCol="0" anchor="t"/>
          <a:lstStyle/>
          <a:p>
            <a:pPr indent="0" marL="0">
              <a:buNone/>
            </a:pPr>
            <a:r>
              <a:rPr lang="en-US" sz="1200" dirty="0">
                <a:solidFill>
                  <a:srgbClr val="FFFFFF"/>
                </a:solidFill>
                <a:latin typeface="Calibri" pitchFamily="34" charset="0"/>
                <a:ea typeface="Calibri" pitchFamily="34" charset="-122"/>
                <a:cs typeface="Calibri" pitchFamily="34" charset="-120"/>
              </a:rPr>
              <a:t>Engage with Empowered Community process on CSC and IANA Naming Function Review amendments ahead of EC Forum (11 June).</a:t>
            </a:r>
            <a:endParaRPr lang="en-US" sz="1200" dirty="0"/>
          </a:p>
        </p:txBody>
      </p:sp>
      <p:sp>
        <p:nvSpPr>
          <p:cNvPr id="19" name="Shape 17"/>
          <p:cNvSpPr/>
          <p:nvPr/>
        </p:nvSpPr>
        <p:spPr>
          <a:xfrm>
            <a:off x="411480" y="3931920"/>
            <a:ext cx="8321040" cy="804672"/>
          </a:xfrm>
          <a:prstGeom prst="rect">
            <a:avLst/>
          </a:prstGeom>
          <a:solidFill>
            <a:srgbClr val="FFFFFF">
              <a:alpha val="8000"/>
            </a:srgbClr>
          </a:solidFill>
          <a:ln w="12700">
            <a:solidFill>
              <a:srgbClr val="FFFFFF">
                <a:alpha val="20000"/>
              </a:srgbClr>
            </a:solidFill>
            <a:prstDash val="solid"/>
          </a:ln>
        </p:spPr>
      </p:sp>
      <p:sp>
        <p:nvSpPr>
          <p:cNvPr id="20" name="Shape 18"/>
          <p:cNvSpPr/>
          <p:nvPr/>
        </p:nvSpPr>
        <p:spPr>
          <a:xfrm>
            <a:off x="502920" y="4096512"/>
            <a:ext cx="475488" cy="475488"/>
          </a:xfrm>
          <a:prstGeom prst="ellipse">
            <a:avLst/>
          </a:prstGeom>
          <a:solidFill>
            <a:srgbClr val="F4A226"/>
          </a:solidFill>
          <a:ln w="12700">
            <a:solidFill>
              <a:srgbClr val="F4A226"/>
            </a:solidFill>
            <a:prstDash val="solid"/>
          </a:ln>
        </p:spPr>
      </p:sp>
      <p:sp>
        <p:nvSpPr>
          <p:cNvPr id="21" name="Text 19"/>
          <p:cNvSpPr/>
          <p:nvPr/>
        </p:nvSpPr>
        <p:spPr>
          <a:xfrm>
            <a:off x="502920" y="4096512"/>
            <a:ext cx="475488" cy="475488"/>
          </a:xfrm>
          <a:prstGeom prst="rect">
            <a:avLst/>
          </a:prstGeom>
          <a:noFill/>
          <a:ln/>
        </p:spPr>
        <p:txBody>
          <a:bodyPr wrap="square" lIns="0" tIns="0" rIns="0" bIns="0" rtlCol="0" anchor="ctr"/>
          <a:lstStyle/>
          <a:p>
            <a:pPr algn="ctr" indent="0" marL="0">
              <a:buNone/>
            </a:pPr>
            <a:r>
              <a:rPr lang="en-US" sz="1400" b="1" dirty="0">
                <a:solidFill>
                  <a:srgbClr val="0D3349"/>
                </a:solidFill>
                <a:latin typeface="Calibri" pitchFamily="34" charset="0"/>
                <a:ea typeface="Calibri" pitchFamily="34" charset="-122"/>
                <a:cs typeface="Calibri" pitchFamily="34" charset="-120"/>
              </a:rPr>
              <a:t>4</a:t>
            </a:r>
            <a:endParaRPr lang="en-US" sz="1400" dirty="0"/>
          </a:p>
        </p:txBody>
      </p:sp>
      <p:sp>
        <p:nvSpPr>
          <p:cNvPr id="22" name="Text 20"/>
          <p:cNvSpPr/>
          <p:nvPr/>
        </p:nvSpPr>
        <p:spPr>
          <a:xfrm>
            <a:off x="1143000" y="3986784"/>
            <a:ext cx="2286000" cy="292608"/>
          </a:xfrm>
          <a:prstGeom prst="rect">
            <a:avLst/>
          </a:prstGeom>
          <a:noFill/>
          <a:ln/>
        </p:spPr>
        <p:txBody>
          <a:bodyPr wrap="square" rtlCol="0" anchor="ctr"/>
          <a:lstStyle/>
          <a:p>
            <a:pPr indent="0" marL="0">
              <a:buNone/>
            </a:pPr>
            <a:r>
              <a:rPr lang="en-US" sz="1200" b="1" dirty="0">
                <a:solidFill>
                  <a:srgbClr val="F4A226"/>
                </a:solidFill>
                <a:latin typeface="Calibri" pitchFamily="34" charset="0"/>
                <a:ea typeface="Calibri" pitchFamily="34" charset="-122"/>
                <a:cs typeface="Calibri" pitchFamily="34" charset="-120"/>
              </a:rPr>
              <a:t>Prioritization Pilot (Item 8)</a:t>
            </a:r>
            <a:endParaRPr lang="en-US" sz="1200" dirty="0"/>
          </a:p>
        </p:txBody>
      </p:sp>
      <p:sp>
        <p:nvSpPr>
          <p:cNvPr id="23" name="Text 21"/>
          <p:cNvSpPr/>
          <p:nvPr/>
        </p:nvSpPr>
        <p:spPr>
          <a:xfrm>
            <a:off x="1143000" y="4279392"/>
            <a:ext cx="7406640" cy="402336"/>
          </a:xfrm>
          <a:prstGeom prst="rect">
            <a:avLst/>
          </a:prstGeom>
          <a:noFill/>
          <a:ln/>
        </p:spPr>
        <p:txBody>
          <a:bodyPr wrap="square" rtlCol="0" anchor="t"/>
          <a:lstStyle/>
          <a:p>
            <a:pPr indent="0" marL="0">
              <a:buNone/>
            </a:pPr>
            <a:r>
              <a:rPr lang="en-US" sz="1200" dirty="0">
                <a:solidFill>
                  <a:srgbClr val="FFFFFF"/>
                </a:solidFill>
                <a:latin typeface="Calibri" pitchFamily="34" charset="0"/>
                <a:ea typeface="Calibri" pitchFamily="34" charset="-122"/>
                <a:cs typeface="Calibri" pitchFamily="34" charset="-120"/>
              </a:rPr>
              <a:t>NCSG Councilor Tapani Tarvainen contributed to the proposed mechanism — engage constructively in piloting the blended approach.</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NCSG Policy Prep – ICANN 86</dc:title>
  <dc:subject>PptxGenJS Presentation</dc:subject>
  <dc:creator>PptxGenJS</dc:creator>
  <cp:lastModifiedBy>PptxGenJS</cp:lastModifiedBy>
  <cp:revision>1</cp:revision>
  <dcterms:created xsi:type="dcterms:W3CDTF">2026-06-08T14:29:05Z</dcterms:created>
  <dcterms:modified xsi:type="dcterms:W3CDTF">2026-06-08T14:29:05Z</dcterms:modified>
</cp:coreProperties>
</file>